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01" d="100"/>
          <a:sy n="101" d="100"/>
        </p:scale>
        <p:origin x="96" y="2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57D81A0-B473-446A-8CC3-586C352281F1}" type="datetimeFigureOut">
              <a:rPr lang="en-US" smtClean="0"/>
              <a:t>12/27/2018</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0827EFBA-4A27-4E59-9C48-91E57319FFB5}" type="slidenum">
              <a:rPr lang="en-US" smtClean="0"/>
              <a:t>‹#›</a:t>
            </a:fld>
            <a:endParaRPr lang="en-US"/>
          </a:p>
        </p:txBody>
      </p:sp>
    </p:spTree>
    <p:extLst>
      <p:ext uri="{BB962C8B-B14F-4D97-AF65-F5344CB8AC3E}">
        <p14:creationId xmlns:p14="http://schemas.microsoft.com/office/powerpoint/2010/main" val="974657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7D81A0-B473-446A-8CC3-586C352281F1}" type="datetimeFigureOut">
              <a:rPr lang="en-US" smtClean="0"/>
              <a:t>12/27/2018</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0827EFBA-4A27-4E59-9C48-91E57319FFB5}" type="slidenum">
              <a:rPr lang="en-US" smtClean="0"/>
              <a:t>‹#›</a:t>
            </a:fld>
            <a:endParaRPr lang="en-US"/>
          </a:p>
        </p:txBody>
      </p:sp>
    </p:spTree>
    <p:extLst>
      <p:ext uri="{BB962C8B-B14F-4D97-AF65-F5344CB8AC3E}">
        <p14:creationId xmlns:p14="http://schemas.microsoft.com/office/powerpoint/2010/main" val="1697491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7D81A0-B473-446A-8CC3-586C352281F1}" type="datetimeFigureOut">
              <a:rPr lang="en-US" smtClean="0"/>
              <a:t>12/27/2018</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0827EFBA-4A27-4E59-9C48-91E57319FFB5}" type="slidenum">
              <a:rPr lang="en-US" smtClean="0"/>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995879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E57D81A0-B473-446A-8CC3-586C352281F1}" type="datetimeFigureOut">
              <a:rPr lang="en-US" smtClean="0"/>
              <a:t>12/27/2018</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827EFBA-4A27-4E59-9C48-91E57319FFB5}" type="slidenum">
              <a:rPr lang="en-US" smtClean="0"/>
              <a:t>‹#›</a:t>
            </a:fld>
            <a:endParaRPr lang="en-US"/>
          </a:p>
        </p:txBody>
      </p:sp>
    </p:spTree>
    <p:extLst>
      <p:ext uri="{BB962C8B-B14F-4D97-AF65-F5344CB8AC3E}">
        <p14:creationId xmlns:p14="http://schemas.microsoft.com/office/powerpoint/2010/main" val="7737452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E57D81A0-B473-446A-8CC3-586C352281F1}" type="datetimeFigureOut">
              <a:rPr lang="en-US" smtClean="0"/>
              <a:t>12/27/2018</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827EFBA-4A27-4E59-9C48-91E57319FFB5}" type="slidenum">
              <a:rPr lang="en-US" smtClean="0"/>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18861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E57D81A0-B473-446A-8CC3-586C352281F1}" type="datetimeFigureOut">
              <a:rPr lang="en-US" smtClean="0"/>
              <a:t>12/27/2018</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827EFBA-4A27-4E59-9C48-91E57319FFB5}" type="slidenum">
              <a:rPr lang="en-US" smtClean="0"/>
              <a:t>‹#›</a:t>
            </a:fld>
            <a:endParaRPr lang="en-US"/>
          </a:p>
        </p:txBody>
      </p:sp>
    </p:spTree>
    <p:extLst>
      <p:ext uri="{BB962C8B-B14F-4D97-AF65-F5344CB8AC3E}">
        <p14:creationId xmlns:p14="http://schemas.microsoft.com/office/powerpoint/2010/main" val="9814638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7D81A0-B473-446A-8CC3-586C352281F1}" type="datetimeFigureOut">
              <a:rPr lang="en-US" smtClean="0"/>
              <a:t>12/27/2018</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827EFBA-4A27-4E59-9C48-91E57319FFB5}" type="slidenum">
              <a:rPr lang="en-US" smtClean="0"/>
              <a:t>‹#›</a:t>
            </a:fld>
            <a:endParaRPr lang="en-US"/>
          </a:p>
        </p:txBody>
      </p:sp>
    </p:spTree>
    <p:extLst>
      <p:ext uri="{BB962C8B-B14F-4D97-AF65-F5344CB8AC3E}">
        <p14:creationId xmlns:p14="http://schemas.microsoft.com/office/powerpoint/2010/main" val="42038673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7D81A0-B473-446A-8CC3-586C352281F1}" type="datetimeFigureOut">
              <a:rPr lang="en-US" smtClean="0"/>
              <a:t>12/27/2018</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827EFBA-4A27-4E59-9C48-91E57319FFB5}" type="slidenum">
              <a:rPr lang="en-US" smtClean="0"/>
              <a:t>‹#›</a:t>
            </a:fld>
            <a:endParaRPr lang="en-US"/>
          </a:p>
        </p:txBody>
      </p:sp>
    </p:spTree>
    <p:extLst>
      <p:ext uri="{BB962C8B-B14F-4D97-AF65-F5344CB8AC3E}">
        <p14:creationId xmlns:p14="http://schemas.microsoft.com/office/powerpoint/2010/main" val="4224896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7D81A0-B473-446A-8CC3-586C352281F1}" type="datetimeFigureOut">
              <a:rPr lang="en-US" smtClean="0"/>
              <a:t>12/27/2018</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827EFBA-4A27-4E59-9C48-91E57319FFB5}" type="slidenum">
              <a:rPr lang="en-US" smtClean="0"/>
              <a:t>‹#›</a:t>
            </a:fld>
            <a:endParaRPr lang="en-US"/>
          </a:p>
        </p:txBody>
      </p:sp>
    </p:spTree>
    <p:extLst>
      <p:ext uri="{BB962C8B-B14F-4D97-AF65-F5344CB8AC3E}">
        <p14:creationId xmlns:p14="http://schemas.microsoft.com/office/powerpoint/2010/main" val="618949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7D81A0-B473-446A-8CC3-586C352281F1}" type="datetimeFigureOut">
              <a:rPr lang="en-US" smtClean="0"/>
              <a:t>12/27/2018</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0827EFBA-4A27-4E59-9C48-91E57319FFB5}" type="slidenum">
              <a:rPr lang="en-US" smtClean="0"/>
              <a:t>‹#›</a:t>
            </a:fld>
            <a:endParaRPr lang="en-US"/>
          </a:p>
        </p:txBody>
      </p:sp>
    </p:spTree>
    <p:extLst>
      <p:ext uri="{BB962C8B-B14F-4D97-AF65-F5344CB8AC3E}">
        <p14:creationId xmlns:p14="http://schemas.microsoft.com/office/powerpoint/2010/main" val="3877192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7D81A0-B473-446A-8CC3-586C352281F1}" type="datetimeFigureOut">
              <a:rPr lang="en-US" smtClean="0"/>
              <a:t>12/27/2018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0827EFBA-4A27-4E59-9C48-91E57319FFB5}" type="slidenum">
              <a:rPr lang="en-US" smtClean="0"/>
              <a:t>‹#›</a:t>
            </a:fld>
            <a:endParaRPr lang="en-US"/>
          </a:p>
        </p:txBody>
      </p:sp>
    </p:spTree>
    <p:extLst>
      <p:ext uri="{BB962C8B-B14F-4D97-AF65-F5344CB8AC3E}">
        <p14:creationId xmlns:p14="http://schemas.microsoft.com/office/powerpoint/2010/main" val="308890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57D81A0-B473-446A-8CC3-586C352281F1}" type="datetimeFigureOut">
              <a:rPr lang="en-US" smtClean="0"/>
              <a:t>12/27/2018</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0827EFBA-4A27-4E59-9C48-91E57319FFB5}" type="slidenum">
              <a:rPr lang="en-US" smtClean="0"/>
              <a:t>‹#›</a:t>
            </a:fld>
            <a:endParaRPr lang="en-US"/>
          </a:p>
        </p:txBody>
      </p:sp>
    </p:spTree>
    <p:extLst>
      <p:ext uri="{BB962C8B-B14F-4D97-AF65-F5344CB8AC3E}">
        <p14:creationId xmlns:p14="http://schemas.microsoft.com/office/powerpoint/2010/main" val="4037994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57D81A0-B473-446A-8CC3-586C352281F1}" type="datetimeFigureOut">
              <a:rPr lang="en-US" smtClean="0"/>
              <a:t>12/27/2018</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827EFBA-4A27-4E59-9C48-91E57319FFB5}" type="slidenum">
              <a:rPr lang="en-US" smtClean="0"/>
              <a:t>‹#›</a:t>
            </a:fld>
            <a:endParaRPr lang="en-US"/>
          </a:p>
        </p:txBody>
      </p:sp>
    </p:spTree>
    <p:extLst>
      <p:ext uri="{BB962C8B-B14F-4D97-AF65-F5344CB8AC3E}">
        <p14:creationId xmlns:p14="http://schemas.microsoft.com/office/powerpoint/2010/main" val="3718879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7D81A0-B473-446A-8CC3-586C352281F1}" type="datetimeFigureOut">
              <a:rPr lang="en-US" smtClean="0"/>
              <a:t>12/27/2018</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827EFBA-4A27-4E59-9C48-91E57319FFB5}" type="slidenum">
              <a:rPr lang="en-US" smtClean="0"/>
              <a:t>‹#›</a:t>
            </a:fld>
            <a:endParaRPr lang="en-US"/>
          </a:p>
        </p:txBody>
      </p:sp>
    </p:spTree>
    <p:extLst>
      <p:ext uri="{BB962C8B-B14F-4D97-AF65-F5344CB8AC3E}">
        <p14:creationId xmlns:p14="http://schemas.microsoft.com/office/powerpoint/2010/main" val="2068242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7D81A0-B473-446A-8CC3-586C352281F1}" type="datetimeFigureOut">
              <a:rPr lang="en-US" smtClean="0"/>
              <a:t>12/27/2018</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827EFBA-4A27-4E59-9C48-91E57319FFB5}" type="slidenum">
              <a:rPr lang="en-US" smtClean="0"/>
              <a:t>‹#›</a:t>
            </a:fld>
            <a:endParaRPr lang="en-US"/>
          </a:p>
        </p:txBody>
      </p:sp>
    </p:spTree>
    <p:extLst>
      <p:ext uri="{BB962C8B-B14F-4D97-AF65-F5344CB8AC3E}">
        <p14:creationId xmlns:p14="http://schemas.microsoft.com/office/powerpoint/2010/main" val="2645846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7D81A0-B473-446A-8CC3-586C352281F1}" type="datetimeFigureOut">
              <a:rPr lang="en-US" smtClean="0"/>
              <a:t>12/27/2018</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827EFBA-4A27-4E59-9C48-91E57319FFB5}" type="slidenum">
              <a:rPr lang="en-US" smtClean="0"/>
              <a:t>‹#›</a:t>
            </a:fld>
            <a:endParaRPr lang="en-US"/>
          </a:p>
        </p:txBody>
      </p:sp>
    </p:spTree>
    <p:extLst>
      <p:ext uri="{BB962C8B-B14F-4D97-AF65-F5344CB8AC3E}">
        <p14:creationId xmlns:p14="http://schemas.microsoft.com/office/powerpoint/2010/main" val="1025554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E57D81A0-B473-446A-8CC3-586C352281F1}" type="datetimeFigureOut">
              <a:rPr lang="en-US" smtClean="0"/>
              <a:t>12/27/2018</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0827EFBA-4A27-4E59-9C48-91E57319FFB5}" type="slidenum">
              <a:rPr lang="en-US" smtClean="0"/>
              <a:t>‹#›</a:t>
            </a:fld>
            <a:endParaRPr lang="en-US"/>
          </a:p>
        </p:txBody>
      </p:sp>
    </p:spTree>
    <p:extLst>
      <p:ext uri="{BB962C8B-B14F-4D97-AF65-F5344CB8AC3E}">
        <p14:creationId xmlns:p14="http://schemas.microsoft.com/office/powerpoint/2010/main" val="56598432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19754" y="3994955"/>
            <a:ext cx="7685028" cy="1126283"/>
          </a:xfrm>
        </p:spPr>
        <p:txBody>
          <a:bodyPr>
            <a:noAutofit/>
          </a:bodyPr>
          <a:lstStyle/>
          <a:p>
            <a:pPr algn="ctr" rtl="1"/>
            <a:r>
              <a:rPr lang="ar-SA" sz="2800" b="1" dirty="0">
                <a:cs typeface="B Titr" panose="00000700000000000000" pitchFamily="2" charset="-78"/>
              </a:rPr>
              <a:t>انتخاب هوشمندانه تامین کننده با استفاده از پیش بینی حالت بهینه سود و هزینه به </a:t>
            </a:r>
            <a:r>
              <a:rPr lang="ar-SA" sz="2800" b="1" dirty="0" smtClean="0">
                <a:cs typeface="B Titr" panose="00000700000000000000" pitchFamily="2" charset="-78"/>
              </a:rPr>
              <a:t>منظور</a:t>
            </a:r>
            <a:r>
              <a:rPr lang="en-US" sz="2800" b="1" dirty="0" smtClean="0">
                <a:cs typeface="B Titr" panose="00000700000000000000" pitchFamily="2" charset="-78"/>
              </a:rPr>
              <a:t> </a:t>
            </a:r>
            <a:r>
              <a:rPr lang="ar-SA" sz="2800" b="1" dirty="0" smtClean="0">
                <a:cs typeface="B Titr" panose="00000700000000000000" pitchFamily="2" charset="-78"/>
              </a:rPr>
              <a:t>توسعه </a:t>
            </a:r>
            <a:r>
              <a:rPr lang="ar-SA" sz="2800" b="1" dirty="0">
                <a:cs typeface="B Titr" panose="00000700000000000000" pitchFamily="2" charset="-78"/>
              </a:rPr>
              <a:t>زنجیره تامین در سازمان</a:t>
            </a:r>
            <a:endParaRPr lang="en-US" sz="2800" dirty="0">
              <a:cs typeface="B Titr" panose="00000700000000000000" pitchFamily="2" charset="-78"/>
            </a:endParaRPr>
          </a:p>
          <a:p>
            <a:pPr algn="ctr"/>
            <a:endParaRPr lang="en-US" sz="2800" dirty="0">
              <a:cs typeface="B Titr" panose="00000700000000000000" pitchFamily="2" charset="-78"/>
            </a:endParaRPr>
          </a:p>
        </p:txBody>
      </p:sp>
    </p:spTree>
    <p:extLst>
      <p:ext uri="{BB962C8B-B14F-4D97-AF65-F5344CB8AC3E}">
        <p14:creationId xmlns:p14="http://schemas.microsoft.com/office/powerpoint/2010/main" val="24930477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400" dirty="0">
                <a:cs typeface="B Titr" panose="00000700000000000000" pitchFamily="2" charset="-78"/>
              </a:rPr>
              <a:t>نتیجه گیری</a:t>
            </a:r>
            <a:endParaRPr lang="en-US" sz="2400" dirty="0">
              <a:cs typeface="B Titr" panose="00000700000000000000" pitchFamily="2" charset="-78"/>
            </a:endParaRPr>
          </a:p>
        </p:txBody>
      </p:sp>
      <p:sp>
        <p:nvSpPr>
          <p:cNvPr id="4" name="TextBox 3"/>
          <p:cNvSpPr txBox="1"/>
          <p:nvPr/>
        </p:nvSpPr>
        <p:spPr>
          <a:xfrm>
            <a:off x="1112363" y="1404594"/>
            <a:ext cx="7422037" cy="5262979"/>
          </a:xfrm>
          <a:prstGeom prst="rect">
            <a:avLst/>
          </a:prstGeom>
          <a:noFill/>
        </p:spPr>
        <p:txBody>
          <a:bodyPr wrap="square" rtlCol="0">
            <a:spAutoFit/>
          </a:bodyPr>
          <a:lstStyle/>
          <a:p>
            <a:pPr algn="just" rtl="1"/>
            <a:r>
              <a:rPr lang="ar-SA" sz="2400" dirty="0" smtClean="0">
                <a:cs typeface="B Mitra" panose="00000400000000000000" pitchFamily="2" charset="-78"/>
              </a:rPr>
              <a:t>در این مقاله برای تعیین عواملی که در ارزیابی یک فروشنده خاص به آنها توجه می شود از یک پرسشنامه استفاده شد. طبق مقالات موجود، درحال حاضر از هیچ روش منطقی برای ارزیابی مداوم فروشنده در صنعت موردنظر استفاده نمی شود. با توجه به حدی که هزینه تولید شامل هزینه های مواد اولیه است، سیستم پیشنهادی می تواند در تصمیم گیری شرکتها درباره ارزیابی فروشنده مفید باشد. صرف نظر از ارزیابی فروشنده، می توان با تغییر متغیرها روش پیشنهادی را به مدل فرایندهای تصمیم گیری درباره خرید خدمات و امکانات تبدیل کرد. طبق بخشهای فوق، سیستم پیشنهادی برای مهندسان و مدیران زمینه های مربوطه جهت کاربرد آسان است و آنها اجرای این روش را بسیار آسان و مناسب می دانند. مانند هر سیستم دیگری، طرح منطق فازی نقایصی دارد. ایجاد قوانین فازی برای یک سیستم مستلزم تجربه کارشناسان آن زمینه، نتایج آزمایشی و تغییرات تئوری برای مؤثر کردن سیستم است. در برخی موارد، کارشناسان باید برای اطمینان از خصوصیات تأثیرگذار بر کل سیستم و تنظیم قوانین فازی در شروع مرحله به سایت مراجعه کنند. این ممکن است گاهی هزینه توسعه سیستم را افزایش دهد.</a:t>
            </a:r>
          </a:p>
        </p:txBody>
      </p:sp>
    </p:spTree>
    <p:extLst>
      <p:ext uri="{BB962C8B-B14F-4D97-AF65-F5344CB8AC3E}">
        <p14:creationId xmlns:p14="http://schemas.microsoft.com/office/powerpoint/2010/main" val="3585173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400" dirty="0">
                <a:cs typeface="B Titr" panose="00000700000000000000" pitchFamily="2" charset="-78"/>
              </a:rPr>
              <a:t>نتیجه گیری</a:t>
            </a:r>
            <a:endParaRPr lang="en-US" sz="2400" dirty="0">
              <a:cs typeface="B Titr" panose="00000700000000000000" pitchFamily="2" charset="-78"/>
            </a:endParaRPr>
          </a:p>
        </p:txBody>
      </p:sp>
      <p:sp>
        <p:nvSpPr>
          <p:cNvPr id="4" name="TextBox 3"/>
          <p:cNvSpPr txBox="1"/>
          <p:nvPr/>
        </p:nvSpPr>
        <p:spPr>
          <a:xfrm>
            <a:off x="1112363" y="1404594"/>
            <a:ext cx="7422037" cy="3416320"/>
          </a:xfrm>
          <a:prstGeom prst="rect">
            <a:avLst/>
          </a:prstGeom>
          <a:noFill/>
        </p:spPr>
        <p:txBody>
          <a:bodyPr wrap="square" rtlCol="0">
            <a:spAutoFit/>
          </a:bodyPr>
          <a:lstStyle/>
          <a:p>
            <a:pPr algn="just" rtl="1"/>
            <a:r>
              <a:rPr lang="ar-SA" sz="2400" dirty="0" smtClean="0">
                <a:cs typeface="B Mitra" panose="00000400000000000000" pitchFamily="2" charset="-78"/>
              </a:rPr>
              <a:t>استدلال فازی نیز برخی از توضیحات را قربانی دقت، قابلیت اطمینان و فشردگی و عدم تشکیل توجیه برای حقیقت در سیستم مبتنی بر قانون می کند. توسعه مدل از طریق کاربرد یک جمعیت نمونه خاص می تواند محدودیت دیگر این کار پژوهشی باشد. فکر می کنیم جمعیت مختلط پاسخگویان از چند منبع می تواند گستره تعمیم پذیری مدل را افزایش دهد و ما توجه به این وجه را در پژوهشهای آتی پیشنهاد می کنیم. اگرچه سیستم محدودیتهای فوق را دارد، اما بدون شک اجرای سیستم پیشنهادی در سازمانهای نساجی هند مزایای احتمالی دارد. یک مکانیزم مؤثر برای طراحی سیستم مناسب با روش پیشنهادی قابل بحث است. پس، مسائل مربوط به این چالشها در تحقیقات آتی ارزشمندند. </a:t>
            </a:r>
            <a:r>
              <a:rPr lang="ar-SA" sz="2400" smtClean="0">
                <a:cs typeface="B Mitra" panose="00000400000000000000" pitchFamily="2" charset="-78"/>
              </a:rPr>
              <a:t>در این راستا، این بررسی کمک ناچیزی است.</a:t>
            </a:r>
            <a:endParaRPr lang="ar-SA" sz="2400" dirty="0" smtClean="0">
              <a:cs typeface="B Mitra" panose="00000400000000000000" pitchFamily="2" charset="-78"/>
            </a:endParaRPr>
          </a:p>
        </p:txBody>
      </p:sp>
    </p:spTree>
    <p:extLst>
      <p:ext uri="{BB962C8B-B14F-4D97-AF65-F5344CB8AC3E}">
        <p14:creationId xmlns:p14="http://schemas.microsoft.com/office/powerpoint/2010/main" val="3092182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dirty="0" smtClean="0">
                <a:cs typeface="B Titr" panose="00000700000000000000" pitchFamily="2" charset="-78"/>
              </a:rPr>
              <a:t>چکیده</a:t>
            </a:r>
            <a:endParaRPr lang="en-US" sz="3200" dirty="0">
              <a:cs typeface="B Titr" panose="00000700000000000000" pitchFamily="2" charset="-78"/>
            </a:endParaRPr>
          </a:p>
        </p:txBody>
      </p:sp>
      <p:sp>
        <p:nvSpPr>
          <p:cNvPr id="4" name="TextBox 3"/>
          <p:cNvSpPr txBox="1"/>
          <p:nvPr/>
        </p:nvSpPr>
        <p:spPr>
          <a:xfrm>
            <a:off x="1112363" y="1734532"/>
            <a:ext cx="7422037" cy="3416320"/>
          </a:xfrm>
          <a:prstGeom prst="rect">
            <a:avLst/>
          </a:prstGeom>
          <a:noFill/>
        </p:spPr>
        <p:txBody>
          <a:bodyPr wrap="square" rtlCol="0">
            <a:spAutoFit/>
          </a:bodyPr>
          <a:lstStyle/>
          <a:p>
            <a:pPr algn="just" rtl="1"/>
            <a:r>
              <a:rPr lang="ar-SA" sz="2400" dirty="0">
                <a:cs typeface="B Mitra" panose="00000400000000000000" pitchFamily="2" charset="-78"/>
              </a:rPr>
              <a:t>برای توسعه سازمان های مدرن امروزی باید سیستم کنترل هزینه ها و پیش بینی سود به نحو احسن در سازمان پیاده سازی شود. این سیستم با استفاده از اطلاعات مختلفی که از جریان های کسب و کار به دست می آورد، علل نوسان هزینه را در زمان واقعی تحلیل می </a:t>
            </a:r>
            <a:r>
              <a:rPr lang="ar-SA" sz="2400" dirty="0" smtClean="0">
                <a:cs typeface="B Mitra" panose="00000400000000000000" pitchFamily="2" charset="-78"/>
              </a:rPr>
              <a:t>کند</a:t>
            </a:r>
            <a:r>
              <a:rPr lang="fa-IR" sz="2400" dirty="0" smtClean="0">
                <a:cs typeface="B Mitra" panose="00000400000000000000" pitchFamily="2" charset="-78"/>
              </a:rPr>
              <a:t>. </a:t>
            </a:r>
            <a:r>
              <a:rPr lang="ar-SA" sz="2400" dirty="0" smtClean="0">
                <a:cs typeface="B Mitra" panose="00000400000000000000" pitchFamily="2" charset="-78"/>
              </a:rPr>
              <a:t>یکی </a:t>
            </a:r>
            <a:r>
              <a:rPr lang="ar-SA" sz="2400" dirty="0">
                <a:cs typeface="B Mitra" panose="00000400000000000000" pitchFamily="2" charset="-78"/>
              </a:rPr>
              <a:t>از این جریان </a:t>
            </a:r>
            <a:r>
              <a:rPr lang="ar-SA" sz="2400" dirty="0" smtClean="0">
                <a:cs typeface="B Mitra" panose="00000400000000000000" pitchFamily="2" charset="-78"/>
              </a:rPr>
              <a:t>ها، </a:t>
            </a:r>
            <a:r>
              <a:rPr lang="ar-SA" sz="2400" dirty="0">
                <a:cs typeface="B Mitra" panose="00000400000000000000" pitchFamily="2" charset="-78"/>
              </a:rPr>
              <a:t>زنجیره تامین سازمان است. برای مدیریت زنجیره تامین ابتدا باید این زنجیره به درستی انتخاب شود</a:t>
            </a:r>
            <a:r>
              <a:rPr lang="en-US" sz="2400" dirty="0">
                <a:cs typeface="B Mitra" panose="00000400000000000000" pitchFamily="2" charset="-78"/>
              </a:rPr>
              <a:t>. </a:t>
            </a:r>
            <a:r>
              <a:rPr lang="ar-SA" sz="2400" dirty="0">
                <a:cs typeface="B Mitra" panose="00000400000000000000" pitchFamily="2" charset="-78"/>
              </a:rPr>
              <a:t>ابزارهای زیادی برای ارزیابی یک فروشنده در زنجیره تامین وجود دارد که در این </a:t>
            </a:r>
            <a:r>
              <a:rPr lang="ar-SA" sz="2400" dirty="0" smtClean="0">
                <a:cs typeface="B Mitra" panose="00000400000000000000" pitchFamily="2" charset="-78"/>
              </a:rPr>
              <a:t>ارائه </a:t>
            </a:r>
            <a:r>
              <a:rPr lang="ar-SA" sz="2400" dirty="0">
                <a:cs typeface="B Mitra" panose="00000400000000000000" pitchFamily="2" charset="-78"/>
              </a:rPr>
              <a:t>با استفاده از روش منطق فازی به انتخاب صحیح و هوشمندانه فروشنده در زنجیره تامین می پردازیم</a:t>
            </a:r>
            <a:r>
              <a:rPr lang="en-US" sz="2400" dirty="0">
                <a:cs typeface="B Mitra" panose="00000400000000000000" pitchFamily="2" charset="-78"/>
              </a:rPr>
              <a:t>.</a:t>
            </a:r>
          </a:p>
          <a:p>
            <a:pPr algn="just" rtl="1"/>
            <a:r>
              <a:rPr lang="ar-SA" sz="2400" dirty="0">
                <a:cs typeface="B Mitra" panose="00000400000000000000" pitchFamily="2" charset="-78"/>
              </a:rPr>
              <a:t> </a:t>
            </a:r>
            <a:endParaRPr lang="en-US" sz="2400" dirty="0">
              <a:cs typeface="B Mitra" panose="00000400000000000000" pitchFamily="2" charset="-78"/>
            </a:endParaRPr>
          </a:p>
          <a:p>
            <a:pPr algn="just"/>
            <a:endParaRPr lang="en-US" sz="2400" dirty="0">
              <a:cs typeface="B Mitra" panose="00000400000000000000" pitchFamily="2" charset="-78"/>
            </a:endParaRPr>
          </a:p>
        </p:txBody>
      </p:sp>
    </p:spTree>
    <p:extLst>
      <p:ext uri="{BB962C8B-B14F-4D97-AF65-F5344CB8AC3E}">
        <p14:creationId xmlns:p14="http://schemas.microsoft.com/office/powerpoint/2010/main" val="3577626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3200" dirty="0" smtClean="0">
                <a:cs typeface="B Titr" panose="00000700000000000000" pitchFamily="2" charset="-78"/>
              </a:rPr>
              <a:t>مقدمه</a:t>
            </a:r>
            <a:endParaRPr lang="en-US" sz="3200" dirty="0">
              <a:cs typeface="B Titr" panose="00000700000000000000" pitchFamily="2" charset="-78"/>
            </a:endParaRPr>
          </a:p>
        </p:txBody>
      </p:sp>
      <p:sp>
        <p:nvSpPr>
          <p:cNvPr id="4" name="TextBox 3"/>
          <p:cNvSpPr txBox="1"/>
          <p:nvPr/>
        </p:nvSpPr>
        <p:spPr>
          <a:xfrm>
            <a:off x="1112363" y="1734532"/>
            <a:ext cx="7422037" cy="3416320"/>
          </a:xfrm>
          <a:prstGeom prst="rect">
            <a:avLst/>
          </a:prstGeom>
          <a:noFill/>
        </p:spPr>
        <p:txBody>
          <a:bodyPr wrap="square" rtlCol="0">
            <a:spAutoFit/>
          </a:bodyPr>
          <a:lstStyle/>
          <a:p>
            <a:pPr algn="just" rtl="1"/>
            <a:r>
              <a:rPr lang="ar-SA" sz="2400" dirty="0" smtClean="0">
                <a:cs typeface="B Mitra" panose="00000400000000000000" pitchFamily="2" charset="-78"/>
              </a:rPr>
              <a:t>به منظور رسیدن به سود حداکثر در سازمان باید هزینه ها را به حداقل رساند. یکی از جریانات مهم کسب و کار، انتخاب فروشنده مواد اولیه می باشد. این انتخاب با توجه به فاکتورهای مختلف با توجه به نوع سازمان انجام می پذیرد. برای مدیریت زنجیره تامین ابتدا باید این زنجیره به درستی انتخاب شود. ابزارهای زیادی برای ارزیابی یک فروشنده در زنجیره تامین وجود دارد. در این ارزیابی ها باید هزینه های مربوطه به درستی محاسبه و برآورد شوند.</a:t>
            </a:r>
          </a:p>
          <a:p>
            <a:pPr algn="just" rtl="1"/>
            <a:r>
              <a:rPr lang="ar-SA" sz="2400" dirty="0" smtClean="0">
                <a:cs typeface="B Mitra" panose="00000400000000000000" pitchFamily="2" charset="-78"/>
              </a:rPr>
              <a:t>این هزینه ها شامل هزینه های طراحی و چرخش و ... میباشد. با استفاده از هوش تجاری می توان به سمت انتخاب بهینه ترین حالت انتخاب تامین کننده حرکت کرد و از این طریق هزینه ها را کاهش و سود را افزایش داد</a:t>
            </a:r>
            <a:r>
              <a:rPr lang="fa-IR" sz="2400" dirty="0" smtClean="0">
                <a:cs typeface="B Mitra" panose="00000400000000000000" pitchFamily="2" charset="-78"/>
              </a:rPr>
              <a:t>.</a:t>
            </a:r>
            <a:endParaRPr lang="ar-SA" sz="2400" dirty="0">
              <a:cs typeface="B Mitra" panose="00000400000000000000" pitchFamily="2" charset="-78"/>
            </a:endParaRPr>
          </a:p>
        </p:txBody>
      </p:sp>
    </p:spTree>
    <p:extLst>
      <p:ext uri="{BB962C8B-B14F-4D97-AF65-F5344CB8AC3E}">
        <p14:creationId xmlns:p14="http://schemas.microsoft.com/office/powerpoint/2010/main" val="2922701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400" dirty="0">
                <a:cs typeface="B Titr" panose="00000700000000000000" pitchFamily="2" charset="-78"/>
              </a:rPr>
              <a:t>فناوری سیستم های هوشمند کنترل هزینه و پیش بینی سود</a:t>
            </a:r>
            <a:endParaRPr lang="en-US" sz="2400" dirty="0">
              <a:cs typeface="B Titr" panose="00000700000000000000" pitchFamily="2" charset="-78"/>
            </a:endParaRPr>
          </a:p>
        </p:txBody>
      </p:sp>
      <p:sp>
        <p:nvSpPr>
          <p:cNvPr id="4" name="TextBox 3"/>
          <p:cNvSpPr txBox="1"/>
          <p:nvPr/>
        </p:nvSpPr>
        <p:spPr>
          <a:xfrm>
            <a:off x="1112363" y="1734532"/>
            <a:ext cx="7422037" cy="4154984"/>
          </a:xfrm>
          <a:prstGeom prst="rect">
            <a:avLst/>
          </a:prstGeom>
          <a:noFill/>
        </p:spPr>
        <p:txBody>
          <a:bodyPr wrap="square" rtlCol="0">
            <a:spAutoFit/>
          </a:bodyPr>
          <a:lstStyle/>
          <a:p>
            <a:pPr algn="just" rtl="1"/>
            <a:r>
              <a:rPr lang="ar-SA" sz="2400" b="1" dirty="0" smtClean="0">
                <a:solidFill>
                  <a:srgbClr val="FF0000"/>
                </a:solidFill>
                <a:cs typeface="B Mitra" panose="00000400000000000000" pitchFamily="2" charset="-78"/>
              </a:rPr>
              <a:t>اهداف توسعه ای</a:t>
            </a:r>
          </a:p>
          <a:p>
            <a:pPr marL="342900" indent="-342900" algn="just" rtl="1">
              <a:buFont typeface="Wingdings" panose="05000000000000000000" pitchFamily="2" charset="2"/>
              <a:buChar char="v"/>
            </a:pPr>
            <a:r>
              <a:rPr lang="ar-SA" sz="2400" dirty="0" smtClean="0">
                <a:cs typeface="B Mitra" panose="00000400000000000000" pitchFamily="2" charset="-78"/>
              </a:rPr>
              <a:t>تکنیک بهینه سازی برای اصرار به مدیر مالی سازمان</a:t>
            </a:r>
          </a:p>
          <a:p>
            <a:pPr marL="342900" indent="-342900" algn="just" rtl="1">
              <a:buFont typeface="Wingdings" panose="05000000000000000000" pitchFamily="2" charset="2"/>
              <a:buChar char="v"/>
            </a:pPr>
            <a:r>
              <a:rPr lang="ar-SA" sz="2400" dirty="0" smtClean="0">
                <a:cs typeface="B Mitra" panose="00000400000000000000" pitchFamily="2" charset="-78"/>
              </a:rPr>
              <a:t>درک کارکردهای مدیریت داده های اساسی، هزینه کنترل، هزینه محاسبه و هزینه تحلیل و تحلیل فرم های -گزارش به منظور دستیابی به اتوماسیون فرآیند کاری به محض امکان</a:t>
            </a:r>
          </a:p>
          <a:p>
            <a:pPr marL="342900" indent="-342900" algn="just" rtl="1">
              <a:buFont typeface="Wingdings" panose="05000000000000000000" pitchFamily="2" charset="2"/>
              <a:buChar char="v"/>
            </a:pPr>
            <a:r>
              <a:rPr lang="ar-SA" sz="2400" dirty="0" smtClean="0">
                <a:cs typeface="B Mitra" panose="00000400000000000000" pitchFamily="2" charset="-78"/>
              </a:rPr>
              <a:t>جستجوی الگوی مدیریت کنترل هزینه که برای مدیریت کنترل هزینه صنعت تولیدی مناسب است و ارتقاء -مدیریت کنترل هزینه و پیش بینی سود به یک سطح جدید بر اساس سیستم مدیریت اطلاعات</a:t>
            </a:r>
          </a:p>
          <a:p>
            <a:pPr marL="342900" indent="-342900" algn="just" rtl="1">
              <a:buFont typeface="Wingdings" panose="05000000000000000000" pitchFamily="2" charset="2"/>
              <a:buChar char="v"/>
            </a:pPr>
            <a:endParaRPr lang="ar-SA" sz="2400" dirty="0" smtClean="0">
              <a:cs typeface="B Mitra" panose="00000400000000000000" pitchFamily="2" charset="-78"/>
            </a:endParaRPr>
          </a:p>
          <a:p>
            <a:pPr marL="342900" indent="-342900" algn="just" rtl="1">
              <a:buFont typeface="Wingdings" panose="05000000000000000000" pitchFamily="2" charset="2"/>
              <a:buChar char="v"/>
            </a:pPr>
            <a:r>
              <a:rPr lang="ar-SA" sz="2400" dirty="0" smtClean="0">
                <a:cs typeface="B Mitra" panose="00000400000000000000" pitchFamily="2" charset="-78"/>
              </a:rPr>
              <a:t>دستیابی به هدف سود و بهبود جامع توانایی مدیر در تصمیم گیری و تحلیل با فرموله سازی تصمیمات به -صورت موثر در کاهش هزینه ها</a:t>
            </a:r>
          </a:p>
        </p:txBody>
      </p:sp>
    </p:spTree>
    <p:extLst>
      <p:ext uri="{BB962C8B-B14F-4D97-AF65-F5344CB8AC3E}">
        <p14:creationId xmlns:p14="http://schemas.microsoft.com/office/powerpoint/2010/main" val="1224699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400" dirty="0">
                <a:cs typeface="B Titr" panose="00000700000000000000" pitchFamily="2" charset="-78"/>
              </a:rPr>
              <a:t>فناوری سیستم های هوشمند کنترل هزینه و پیش بینی سود</a:t>
            </a:r>
            <a:endParaRPr lang="en-US" sz="2400" dirty="0">
              <a:cs typeface="B Titr" panose="00000700000000000000" pitchFamily="2" charset="-78"/>
            </a:endParaRPr>
          </a:p>
        </p:txBody>
      </p:sp>
      <p:sp>
        <p:nvSpPr>
          <p:cNvPr id="4" name="TextBox 3"/>
          <p:cNvSpPr txBox="1"/>
          <p:nvPr/>
        </p:nvSpPr>
        <p:spPr>
          <a:xfrm>
            <a:off x="1112363" y="1734532"/>
            <a:ext cx="7422037" cy="4893647"/>
          </a:xfrm>
          <a:prstGeom prst="rect">
            <a:avLst/>
          </a:prstGeom>
          <a:noFill/>
        </p:spPr>
        <p:txBody>
          <a:bodyPr wrap="square" rtlCol="0">
            <a:spAutoFit/>
          </a:bodyPr>
          <a:lstStyle/>
          <a:p>
            <a:pPr algn="just" rtl="1"/>
            <a:r>
              <a:rPr lang="ar-SA" sz="2400" b="1" dirty="0" smtClean="0">
                <a:solidFill>
                  <a:srgbClr val="FF0000"/>
                </a:solidFill>
                <a:cs typeface="B Mitra" panose="00000400000000000000" pitchFamily="2" charset="-78"/>
              </a:rPr>
              <a:t>نحوه کارکرد سیستم کنترل هزینه و پیش بینی سود</a:t>
            </a:r>
            <a:endParaRPr lang="en-US" sz="2400" b="1" dirty="0" smtClean="0">
              <a:solidFill>
                <a:srgbClr val="FF0000"/>
              </a:solidFill>
              <a:cs typeface="B Mitra" panose="00000400000000000000" pitchFamily="2" charset="-78"/>
            </a:endParaRPr>
          </a:p>
          <a:p>
            <a:pPr marL="342900" indent="-342900" algn="just" rtl="1">
              <a:lnSpc>
                <a:spcPct val="150000"/>
              </a:lnSpc>
              <a:buFont typeface="Wingdings" panose="05000000000000000000" pitchFamily="2" charset="2"/>
              <a:buChar char="v"/>
            </a:pPr>
            <a:r>
              <a:rPr lang="ar-SA" sz="2400" b="1" dirty="0" smtClean="0">
                <a:cs typeface="B Mitra" panose="00000400000000000000" pitchFamily="2" charset="-78"/>
              </a:rPr>
              <a:t>پیش بینی مقدماتی </a:t>
            </a:r>
          </a:p>
          <a:p>
            <a:pPr marL="342900" indent="-342900" algn="just" rtl="1">
              <a:lnSpc>
                <a:spcPct val="150000"/>
              </a:lnSpc>
              <a:buFont typeface="Wingdings" panose="05000000000000000000" pitchFamily="2" charset="2"/>
              <a:buChar char="v"/>
            </a:pPr>
            <a:r>
              <a:rPr lang="ar-SA" sz="2400" b="1" dirty="0" smtClean="0">
                <a:cs typeface="B Mitra" panose="00000400000000000000" pitchFamily="2" charset="-78"/>
              </a:rPr>
              <a:t>کنترل دوره ای </a:t>
            </a:r>
          </a:p>
          <a:p>
            <a:pPr marL="342900" indent="-342900" algn="just" rtl="1">
              <a:lnSpc>
                <a:spcPct val="150000"/>
              </a:lnSpc>
              <a:buFont typeface="Wingdings" panose="05000000000000000000" pitchFamily="2" charset="2"/>
              <a:buChar char="v"/>
            </a:pPr>
            <a:r>
              <a:rPr lang="ar-SA" sz="2400" b="1" dirty="0" smtClean="0">
                <a:cs typeface="B Mitra" panose="00000400000000000000" pitchFamily="2" charset="-78"/>
              </a:rPr>
              <a:t>کنترل های بعدی</a:t>
            </a:r>
            <a:endParaRPr lang="en-US" sz="2400" b="1" dirty="0" smtClean="0">
              <a:cs typeface="B Mitra" panose="00000400000000000000" pitchFamily="2" charset="-78"/>
            </a:endParaRPr>
          </a:p>
          <a:p>
            <a:pPr algn="just" rtl="1">
              <a:lnSpc>
                <a:spcPct val="150000"/>
              </a:lnSpc>
            </a:pPr>
            <a:endParaRPr lang="en-US" sz="2400" b="1" dirty="0">
              <a:cs typeface="B Mitra" panose="00000400000000000000" pitchFamily="2" charset="-78"/>
            </a:endParaRPr>
          </a:p>
          <a:p>
            <a:pPr algn="just" rtl="1">
              <a:lnSpc>
                <a:spcPct val="150000"/>
              </a:lnSpc>
            </a:pPr>
            <a:r>
              <a:rPr lang="ar-SA" sz="2400" b="1" dirty="0" smtClean="0">
                <a:solidFill>
                  <a:srgbClr val="FF0000"/>
                </a:solidFill>
                <a:cs typeface="B Mitra" panose="00000400000000000000" pitchFamily="2" charset="-78"/>
              </a:rPr>
              <a:t>فناوری های کلیدی پیش بینی سود و هزینه در زیرسیستم ها</a:t>
            </a:r>
          </a:p>
          <a:p>
            <a:pPr marL="342900" indent="-342900" algn="just" rtl="1">
              <a:lnSpc>
                <a:spcPct val="150000"/>
              </a:lnSpc>
              <a:buFont typeface="Arial" panose="020B0604020202020204" pitchFamily="34" charset="0"/>
              <a:buChar char="•"/>
            </a:pPr>
            <a:r>
              <a:rPr lang="ar-SA" sz="2000" b="1" dirty="0" smtClean="0">
                <a:cs typeface="B Mitra" panose="00000400000000000000" pitchFamily="2" charset="-78"/>
              </a:rPr>
              <a:t>روش پیش بینی با تحلیل رگرسیون</a:t>
            </a:r>
            <a:endParaRPr lang="en-US" sz="2000" b="1" dirty="0" smtClean="0">
              <a:cs typeface="B Mitra" panose="00000400000000000000" pitchFamily="2" charset="-78"/>
            </a:endParaRPr>
          </a:p>
          <a:p>
            <a:pPr marL="342900" indent="-342900" algn="just" rtl="1">
              <a:lnSpc>
                <a:spcPct val="150000"/>
              </a:lnSpc>
              <a:buFont typeface="Arial" panose="020B0604020202020204" pitchFamily="34" charset="0"/>
              <a:buChar char="•"/>
            </a:pPr>
            <a:r>
              <a:rPr lang="ar-SA" sz="2000" b="1" dirty="0" smtClean="0">
                <a:cs typeface="B Mitra" panose="00000400000000000000" pitchFamily="2" charset="-78"/>
              </a:rPr>
              <a:t>مدل پیش بینی خاکستری</a:t>
            </a:r>
          </a:p>
          <a:p>
            <a:pPr algn="just" rtl="1">
              <a:lnSpc>
                <a:spcPct val="150000"/>
              </a:lnSpc>
            </a:pPr>
            <a:endParaRPr lang="ar-SA" sz="2400" b="1" dirty="0" smtClean="0">
              <a:cs typeface="B Mitra" panose="00000400000000000000" pitchFamily="2" charset="-78"/>
            </a:endParaRPr>
          </a:p>
        </p:txBody>
      </p:sp>
    </p:spTree>
    <p:extLst>
      <p:ext uri="{BB962C8B-B14F-4D97-AF65-F5344CB8AC3E}">
        <p14:creationId xmlns:p14="http://schemas.microsoft.com/office/powerpoint/2010/main" val="1311869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400" dirty="0">
                <a:cs typeface="B Titr" panose="00000700000000000000" pitchFamily="2" charset="-78"/>
              </a:rPr>
              <a:t>معیارهای بررسی ویژگی های فروشنده</a:t>
            </a:r>
            <a:endParaRPr lang="en-US" sz="2400" dirty="0">
              <a:cs typeface="B Titr" panose="00000700000000000000" pitchFamily="2" charset="-78"/>
            </a:endParaRPr>
          </a:p>
        </p:txBody>
      </p:sp>
      <p:sp>
        <p:nvSpPr>
          <p:cNvPr id="4" name="TextBox 3"/>
          <p:cNvSpPr txBox="1"/>
          <p:nvPr/>
        </p:nvSpPr>
        <p:spPr>
          <a:xfrm>
            <a:off x="1112363" y="1734532"/>
            <a:ext cx="7422037" cy="4154984"/>
          </a:xfrm>
          <a:prstGeom prst="rect">
            <a:avLst/>
          </a:prstGeom>
          <a:noFill/>
        </p:spPr>
        <p:txBody>
          <a:bodyPr wrap="square" rtlCol="0">
            <a:spAutoFit/>
          </a:bodyPr>
          <a:lstStyle/>
          <a:p>
            <a:pPr algn="just" rtl="1"/>
            <a:r>
              <a:rPr lang="ar-SA" sz="2400" dirty="0" smtClean="0">
                <a:cs typeface="B Mitra" panose="00000400000000000000" pitchFamily="2" charset="-78"/>
              </a:rPr>
              <a:t>محققان مختلف دیدگاه های مختلف پیرامون ارزیابی فروشنده را بررسی کرده اند. بطور کلی، برای ارزیابی فروشنده ابتدا باید ویژگیهای فروشنده از نظر کارشناسان خرید، مانند خریدار یا مدیر خرید مشخص شود. در هنگام شناسایی این ویژگیها، بدیهی است که تمام معیارها، قوانین و اولویتها بطور هدفمند شناسایی و دسته بندی می شوند. کیفیت و تحویل بموقع مهمترین ویژگیهای ارزیابی عملکرد خرید از نتایج بررسی در برخی از صنایع هستند. قدسی پور و ابرین بر این باورند که هزینه، کیفیت و خدمات سه مقوله اصلی در زمان تصمیم گیری درباره پارامترهای انتخاب فروشنده هستند. یانگ و سایرین نوآوری فناوری را ویژگی ارزیابی فروشنده می دانند. آنتزن و سایرین تصمیمات استراتژیک مانند مکان یابی مشتریان و فروشندگان، مکان و دسترسی به نیروی کار ماهر ارزان، هزینه روشهای مختلف حمل و نقل، قوانین صادرات، و غیره برای انتخاب فروشنده را بررسی کردند</a:t>
            </a:r>
            <a:r>
              <a:rPr lang="fa-IR" sz="2400" dirty="0" smtClean="0">
                <a:cs typeface="B Mitra" panose="00000400000000000000" pitchFamily="2" charset="-78"/>
              </a:rPr>
              <a:t>.</a:t>
            </a:r>
            <a:endParaRPr lang="ar-SA" sz="2400" dirty="0" smtClean="0">
              <a:cs typeface="B Mitra" panose="00000400000000000000" pitchFamily="2" charset="-78"/>
            </a:endParaRPr>
          </a:p>
        </p:txBody>
      </p:sp>
    </p:spTree>
    <p:extLst>
      <p:ext uri="{BB962C8B-B14F-4D97-AF65-F5344CB8AC3E}">
        <p14:creationId xmlns:p14="http://schemas.microsoft.com/office/powerpoint/2010/main" val="1741856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400" dirty="0">
                <a:cs typeface="B Titr" panose="00000700000000000000" pitchFamily="2" charset="-78"/>
              </a:rPr>
              <a:t>منطق فازی</a:t>
            </a:r>
            <a:endParaRPr lang="en-US" sz="2400" dirty="0">
              <a:cs typeface="B Titr" panose="00000700000000000000" pitchFamily="2" charset="-78"/>
            </a:endParaRPr>
          </a:p>
        </p:txBody>
      </p:sp>
      <p:sp>
        <p:nvSpPr>
          <p:cNvPr id="4" name="TextBox 3"/>
          <p:cNvSpPr txBox="1"/>
          <p:nvPr/>
        </p:nvSpPr>
        <p:spPr>
          <a:xfrm>
            <a:off x="1112363" y="1734532"/>
            <a:ext cx="7422037" cy="1938992"/>
          </a:xfrm>
          <a:prstGeom prst="rect">
            <a:avLst/>
          </a:prstGeom>
          <a:noFill/>
        </p:spPr>
        <p:txBody>
          <a:bodyPr wrap="square" rtlCol="0">
            <a:spAutoFit/>
          </a:bodyPr>
          <a:lstStyle/>
          <a:p>
            <a:pPr algn="just" rtl="1"/>
            <a:r>
              <a:rPr lang="ar-SA" sz="2400" dirty="0" smtClean="0">
                <a:cs typeface="B Mitra" panose="00000400000000000000" pitchFamily="2" charset="-78"/>
              </a:rPr>
              <a:t>منطق فازی اولین بار توسط لوکاویز در دهه 1930 مطرح شد. روشهای منطق فازی تنها بعد از دهه 1960 ، از طریق مفهوم محیط های فازی و در 1968 ، از طریق الگوریتم فازی در کاربردهای مهندسی استفاده شدند. منطق فازی در رشته های مهندسی اهمیت دارد چون عدم دقت و ذهنیت را در تدوین مدل و فرایند حل ادغام می کند.</a:t>
            </a:r>
          </a:p>
        </p:txBody>
      </p:sp>
    </p:spTree>
    <p:extLst>
      <p:ext uri="{BB962C8B-B14F-4D97-AF65-F5344CB8AC3E}">
        <p14:creationId xmlns:p14="http://schemas.microsoft.com/office/powerpoint/2010/main" val="1081410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400" dirty="0">
                <a:cs typeface="B Titr" panose="00000700000000000000" pitchFamily="2" charset="-78"/>
              </a:rPr>
              <a:t>کاربرد مدیریتی بررسی</a:t>
            </a:r>
            <a:endParaRPr lang="en-US" sz="2400" dirty="0">
              <a:cs typeface="B Titr" panose="00000700000000000000" pitchFamily="2" charset="-78"/>
            </a:endParaRPr>
          </a:p>
        </p:txBody>
      </p:sp>
      <p:sp>
        <p:nvSpPr>
          <p:cNvPr id="4" name="TextBox 3"/>
          <p:cNvSpPr txBox="1"/>
          <p:nvPr/>
        </p:nvSpPr>
        <p:spPr>
          <a:xfrm>
            <a:off x="1112363" y="1734532"/>
            <a:ext cx="7422037" cy="3785652"/>
          </a:xfrm>
          <a:prstGeom prst="rect">
            <a:avLst/>
          </a:prstGeom>
          <a:noFill/>
        </p:spPr>
        <p:txBody>
          <a:bodyPr wrap="square" rtlCol="0">
            <a:spAutoFit/>
          </a:bodyPr>
          <a:lstStyle/>
          <a:p>
            <a:pPr algn="just" rtl="1"/>
            <a:r>
              <a:rPr lang="ar-SA" sz="2400" dirty="0" smtClean="0">
                <a:cs typeface="B Mitra" panose="00000400000000000000" pitchFamily="2" charset="-78"/>
              </a:rPr>
              <a:t>می توان از این حقیقت که اکثر هزینه های تولید شامل هزینه مواد اولیه است به اهمیت سیستم پیشنهادی که</a:t>
            </a:r>
            <a:r>
              <a:rPr lang="fa-IR" sz="2400" dirty="0" smtClean="0">
                <a:cs typeface="B Mitra" panose="00000400000000000000" pitchFamily="2" charset="-78"/>
              </a:rPr>
              <a:t> </a:t>
            </a:r>
            <a:r>
              <a:rPr lang="ar-SA" sz="2400" dirty="0" smtClean="0">
                <a:cs typeface="B Mitra" panose="00000400000000000000" pitchFamily="2" charset="-78"/>
              </a:rPr>
              <a:t>برای آن ارزیابی مؤثر فروشندگان ضرورت دارد پی برد. کارشناسان خرید می توانند از طریق کاربرد سیستم</a:t>
            </a:r>
            <a:r>
              <a:rPr lang="fa-IR" sz="2400" dirty="0" smtClean="0">
                <a:cs typeface="B Mitra" panose="00000400000000000000" pitchFamily="2" charset="-78"/>
              </a:rPr>
              <a:t> </a:t>
            </a:r>
            <a:r>
              <a:rPr lang="ar-SA" sz="2400" dirty="0" smtClean="0">
                <a:cs typeface="B Mitra" panose="00000400000000000000" pitchFamily="2" charset="-78"/>
              </a:rPr>
              <a:t>پیشنهادی برای محصول مشابه کمکشان به شرکت را نشان دهند و ادعایشان را برای شرکتشان در مسائل مهم</a:t>
            </a:r>
            <a:r>
              <a:rPr lang="fa-IR" sz="2400" dirty="0" smtClean="0">
                <a:cs typeface="B Mitra" panose="00000400000000000000" pitchFamily="2" charset="-78"/>
              </a:rPr>
              <a:t> </a:t>
            </a:r>
            <a:r>
              <a:rPr lang="ar-SA" sz="2400" dirty="0" smtClean="0">
                <a:cs typeface="B Mitra" panose="00000400000000000000" pitchFamily="2" charset="-78"/>
              </a:rPr>
              <a:t>برای شرکت ثابت کنند. این سیستم به آنها امکان می دهد به آسانی و مداوم فروشندگان را ارزیابی کنند. با مدل</a:t>
            </a:r>
            <a:r>
              <a:rPr lang="fa-IR" sz="2400" dirty="0" smtClean="0">
                <a:cs typeface="B Mitra" panose="00000400000000000000" pitchFamily="2" charset="-78"/>
              </a:rPr>
              <a:t> </a:t>
            </a:r>
            <a:r>
              <a:rPr lang="ar-SA" sz="2400" dirty="0" smtClean="0">
                <a:cs typeface="B Mitra" panose="00000400000000000000" pitchFamily="2" charset="-78"/>
              </a:rPr>
              <a:t>پیشنهادی، کارشناسان خرید می توانند فروشندگان را گاه به گاه با محاسبه توابع عضویت مشخصه ها ارزیابی</a:t>
            </a:r>
            <a:r>
              <a:rPr lang="fa-IR" sz="2400" dirty="0" smtClean="0">
                <a:cs typeface="B Mitra" panose="00000400000000000000" pitchFamily="2" charset="-78"/>
              </a:rPr>
              <a:t> </a:t>
            </a:r>
            <a:r>
              <a:rPr lang="ar-SA" sz="2400" dirty="0" smtClean="0">
                <a:cs typeface="B Mitra" panose="00000400000000000000" pitchFamily="2" charset="-78"/>
              </a:rPr>
              <a:t>کنند. پرسنل خرید می توانند به تصمیماتی راجع به قرار دادن سفارشها با فروشنده خاص خارج از گزینه های</a:t>
            </a:r>
            <a:r>
              <a:rPr lang="fa-IR" sz="2400" dirty="0" smtClean="0">
                <a:cs typeface="B Mitra" panose="00000400000000000000" pitchFamily="2" charset="-78"/>
              </a:rPr>
              <a:t> </a:t>
            </a:r>
            <a:r>
              <a:rPr lang="ar-SA" sz="2400" dirty="0" smtClean="0">
                <a:cs typeface="B Mitra" panose="00000400000000000000" pitchFamily="2" charset="-78"/>
              </a:rPr>
              <a:t>موجود با کمک مدل پیشنهادی بطور مؤثر و آسان برسند. سیستم پیشنهادی به خریداران و مدیران خرید ایده</a:t>
            </a:r>
          </a:p>
          <a:p>
            <a:pPr algn="just" rtl="1"/>
            <a:r>
              <a:rPr lang="ar-SA" sz="2400" dirty="0" smtClean="0">
                <a:cs typeface="B Mitra" panose="00000400000000000000" pitchFamily="2" charset="-78"/>
              </a:rPr>
              <a:t>بهتری درباره خصوصیات اصلی فروششان می دهد</a:t>
            </a:r>
            <a:r>
              <a:rPr lang="fa-IR" sz="2400" dirty="0" smtClean="0">
                <a:cs typeface="B Mitra" panose="00000400000000000000" pitchFamily="2" charset="-78"/>
              </a:rPr>
              <a:t>.</a:t>
            </a:r>
            <a:endParaRPr lang="ar-SA" sz="2400" dirty="0" smtClean="0">
              <a:cs typeface="B Mitra" panose="00000400000000000000" pitchFamily="2" charset="-78"/>
            </a:endParaRPr>
          </a:p>
        </p:txBody>
      </p:sp>
    </p:spTree>
    <p:extLst>
      <p:ext uri="{BB962C8B-B14F-4D97-AF65-F5344CB8AC3E}">
        <p14:creationId xmlns:p14="http://schemas.microsoft.com/office/powerpoint/2010/main" val="2593152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400" dirty="0">
                <a:cs typeface="B Titr" panose="00000700000000000000" pitchFamily="2" charset="-78"/>
              </a:rPr>
              <a:t>کاربرد مدیریتی بررسی</a:t>
            </a:r>
            <a:endParaRPr lang="en-US" sz="2400" dirty="0">
              <a:cs typeface="B Titr" panose="00000700000000000000" pitchFamily="2" charset="-78"/>
            </a:endParaRPr>
          </a:p>
        </p:txBody>
      </p:sp>
      <p:sp>
        <p:nvSpPr>
          <p:cNvPr id="4" name="TextBox 3"/>
          <p:cNvSpPr txBox="1"/>
          <p:nvPr/>
        </p:nvSpPr>
        <p:spPr>
          <a:xfrm>
            <a:off x="1112363" y="1734532"/>
            <a:ext cx="7422037" cy="1938992"/>
          </a:xfrm>
          <a:prstGeom prst="rect">
            <a:avLst/>
          </a:prstGeom>
          <a:noFill/>
        </p:spPr>
        <p:txBody>
          <a:bodyPr wrap="square" rtlCol="0">
            <a:spAutoFit/>
          </a:bodyPr>
          <a:lstStyle/>
          <a:p>
            <a:pPr algn="just" rtl="1"/>
            <a:r>
              <a:rPr lang="ar-SA" sz="2400" dirty="0" smtClean="0">
                <a:cs typeface="B Mitra" panose="00000400000000000000" pitchFamily="2" charset="-78"/>
              </a:rPr>
              <a:t>از بخشهای 5 و 6 پیداست که مدیران تولید می توانند از</a:t>
            </a:r>
            <a:r>
              <a:rPr lang="fa-IR" sz="2400" dirty="0" smtClean="0">
                <a:cs typeface="B Mitra" panose="00000400000000000000" pitchFamily="2" charset="-78"/>
              </a:rPr>
              <a:t> </a:t>
            </a:r>
            <a:r>
              <a:rPr lang="ar-SA" sz="2400" dirty="0" smtClean="0">
                <a:cs typeface="B Mitra" panose="00000400000000000000" pitchFamily="2" charset="-78"/>
              </a:rPr>
              <a:t>سیستم استنباط فازی پیشنهادی در مراحل مختلف زنجیره تامین یعنی تأمین، تولید، توزیع، ارزیابی و غیره با</a:t>
            </a:r>
          </a:p>
          <a:p>
            <a:pPr algn="just" rtl="1"/>
            <a:r>
              <a:rPr lang="ar-SA" sz="2400" dirty="0" smtClean="0">
                <a:cs typeface="B Mitra" panose="00000400000000000000" pitchFamily="2" charset="-78"/>
              </a:rPr>
              <a:t>زبانی برای مدلسازی مسائل شامل روابط فازی استفاده کنند. توانایی مدل پیشنهادی برای درنظر گرفتن عوامل</a:t>
            </a:r>
            <a:r>
              <a:rPr lang="fa-IR" sz="2400" dirty="0" smtClean="0">
                <a:cs typeface="B Mitra" panose="00000400000000000000" pitchFamily="2" charset="-78"/>
              </a:rPr>
              <a:t> </a:t>
            </a:r>
            <a:r>
              <a:rPr lang="ar-SA" sz="2400" dirty="0" smtClean="0">
                <a:cs typeface="B Mitra" panose="00000400000000000000" pitchFamily="2" charset="-78"/>
              </a:rPr>
              <a:t>نامتناهی و بی دقتی که مدیران در زندگی واقعی با آنها روبرو می شوند این مدل را عملاً مناسبتر می کند</a:t>
            </a:r>
            <a:r>
              <a:rPr lang="fa-IR" sz="2400" dirty="0" smtClean="0">
                <a:cs typeface="B Mitra" panose="00000400000000000000" pitchFamily="2" charset="-78"/>
              </a:rPr>
              <a:t>.</a:t>
            </a:r>
            <a:endParaRPr lang="ar-SA" sz="2400" dirty="0" smtClean="0">
              <a:cs typeface="B Mitra" panose="00000400000000000000" pitchFamily="2" charset="-78"/>
            </a:endParaRPr>
          </a:p>
        </p:txBody>
      </p:sp>
    </p:spTree>
    <p:extLst>
      <p:ext uri="{BB962C8B-B14F-4D97-AF65-F5344CB8AC3E}">
        <p14:creationId xmlns:p14="http://schemas.microsoft.com/office/powerpoint/2010/main" val="91561019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TotalTime>
  <Words>1215</Words>
  <Application>Microsoft Office PowerPoint</Application>
  <PresentationFormat>On-screen Show (4:3)</PresentationFormat>
  <Paragraphs>37</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B Mitra</vt:lpstr>
      <vt:lpstr>B Titr</vt:lpstr>
      <vt:lpstr>Century Gothic</vt:lpstr>
      <vt:lpstr>Wingdings</vt:lpstr>
      <vt:lpstr>Wingdings 3</vt:lpstr>
      <vt:lpstr>Wisp</vt:lpstr>
      <vt:lpstr>PowerPoint Presentation</vt:lpstr>
      <vt:lpstr>چکیده</vt:lpstr>
      <vt:lpstr>مقدمه</vt:lpstr>
      <vt:lpstr>فناوری سیستم های هوشمند کنترل هزینه و پیش بینی سود</vt:lpstr>
      <vt:lpstr>فناوری سیستم های هوشمند کنترل هزینه و پیش بینی سود</vt:lpstr>
      <vt:lpstr>معیارهای بررسی ویژگی های فروشنده</vt:lpstr>
      <vt:lpstr>منطق فازی</vt:lpstr>
      <vt:lpstr>کاربرد مدیریتی بررسی</vt:lpstr>
      <vt:lpstr>کاربرد مدیریتی بررسی</vt:lpstr>
      <vt:lpstr>نتیجه گیری</vt:lpstr>
      <vt:lpstr>نتیجه گیری</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MRT www.Win2Farsi.com</dc:creator>
  <cp:lastModifiedBy>MRT www.Win2Farsi.com</cp:lastModifiedBy>
  <cp:revision>1</cp:revision>
  <dcterms:created xsi:type="dcterms:W3CDTF">2018-12-26T21:04:42Z</dcterms:created>
  <dcterms:modified xsi:type="dcterms:W3CDTF">2018-12-26T21:11:24Z</dcterms:modified>
</cp:coreProperties>
</file>