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20" r:id="rId2"/>
  </p:sldMasterIdLst>
  <p:notesMasterIdLst>
    <p:notesMasterId r:id="rId33"/>
  </p:notesMasterIdLst>
  <p:sldIdLst>
    <p:sldId id="304" r:id="rId3"/>
    <p:sldId id="257" r:id="rId4"/>
    <p:sldId id="279" r:id="rId5"/>
    <p:sldId id="280" r:id="rId6"/>
    <p:sldId id="288" r:id="rId7"/>
    <p:sldId id="289" r:id="rId8"/>
    <p:sldId id="301" r:id="rId9"/>
    <p:sldId id="302" r:id="rId10"/>
    <p:sldId id="264" r:id="rId11"/>
    <p:sldId id="303" r:id="rId12"/>
    <p:sldId id="266" r:id="rId13"/>
    <p:sldId id="267" r:id="rId14"/>
    <p:sldId id="270" r:id="rId15"/>
    <p:sldId id="277" r:id="rId16"/>
    <p:sldId id="306" r:id="rId17"/>
    <p:sldId id="305" r:id="rId18"/>
    <p:sldId id="307" r:id="rId19"/>
    <p:sldId id="308" r:id="rId20"/>
    <p:sldId id="275" r:id="rId21"/>
    <p:sldId id="276" r:id="rId22"/>
    <p:sldId id="291" r:id="rId23"/>
    <p:sldId id="292" r:id="rId24"/>
    <p:sldId id="293" r:id="rId25"/>
    <p:sldId id="294" r:id="rId26"/>
    <p:sldId id="295" r:id="rId27"/>
    <p:sldId id="296" r:id="rId28"/>
    <p:sldId id="297" r:id="rId29"/>
    <p:sldId id="298" r:id="rId30"/>
    <p:sldId id="299" r:id="rId31"/>
    <p:sldId id="300"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1188" y="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4EBC8A-CEE7-4C4B-8943-B94BDEBCC410}" type="datetimeFigureOut">
              <a:rPr lang="en-US" smtClean="0"/>
              <a:pPr/>
              <a:t>6/21/2022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442BF8-5EB7-46F8-89D8-FF2CE4EC4022}" type="slidenum">
              <a:rPr lang="en-US" smtClean="0"/>
              <a:pPr/>
              <a:t>‹#›</a:t>
            </a:fld>
            <a:endParaRPr lang="en-US"/>
          </a:p>
        </p:txBody>
      </p:sp>
    </p:spTree>
    <p:extLst>
      <p:ext uri="{BB962C8B-B14F-4D97-AF65-F5344CB8AC3E}">
        <p14:creationId xmlns:p14="http://schemas.microsoft.com/office/powerpoint/2010/main" val="16056600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D442BF8-5EB7-46F8-89D8-FF2CE4EC4022}" type="slidenum">
              <a:rPr lang="en-US" smtClean="0"/>
              <a:pPr/>
              <a:t>14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76FA23B7-708E-4955-99B1-4B936F1DCC38}" type="datetimeFigureOut">
              <a:rPr lang="en-US" smtClean="0"/>
              <a:pPr/>
              <a:t>6/21/2022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D41CC8CD-148A-48F8-AD90-2B700F3CF175}"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6FA23B7-708E-4955-99B1-4B936F1DCC38}" type="datetimeFigureOut">
              <a:rPr lang="en-US" smtClean="0"/>
              <a:pPr/>
              <a:t>6/21/2022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1CC8CD-148A-48F8-AD90-2B700F3CF17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6FA23B7-708E-4955-99B1-4B936F1DCC38}" type="datetimeFigureOut">
              <a:rPr lang="en-US" smtClean="0"/>
              <a:pPr/>
              <a:t>6/21/2022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1CC8CD-148A-48F8-AD90-2B700F3CF175}"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9144000" cy="2933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0" y="2925286"/>
            <a:ext cx="9144000" cy="1588"/>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514600" y="236220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defTabSz="914400" rtl="0" eaLnBrk="1" latinLnBrk="0" hangingPunct="1">
              <a:spcBef>
                <a:spcPts val="400"/>
              </a:spcBef>
              <a:buNone/>
            </a:pPr>
            <a:endParaRPr lang="en-US" sz="1800" b="1" kern="1200" cap="all" spc="0" baseline="0" smtClean="0">
              <a:solidFill>
                <a:schemeClr val="bg1"/>
              </a:solidFill>
              <a:latin typeface="+mj-lt"/>
              <a:ea typeface="+mj-ea"/>
              <a:cs typeface="Tunga" pitchFamily="2"/>
            </a:endParaRPr>
          </a:p>
        </p:txBody>
      </p:sp>
      <p:sp>
        <p:nvSpPr>
          <p:cNvPr id="3" name="Subtitle 2"/>
          <p:cNvSpPr>
            <a:spLocks noGrp="1"/>
          </p:cNvSpPr>
          <p:nvPr>
            <p:ph type="subTitle" idx="1"/>
          </p:nvPr>
        </p:nvSpPr>
        <p:spPr>
          <a:xfrm>
            <a:off x="2565400" y="3045460"/>
            <a:ext cx="4013200" cy="428625"/>
          </a:xfrm>
        </p:spPr>
        <p:txBody>
          <a:bodyPr tIns="0" anchor="t">
            <a:noAutofit/>
          </a:bodyPr>
          <a:lstStyle>
            <a:lvl1pPr marL="0" indent="0" algn="ctr">
              <a:buNone/>
              <a:defRPr sz="1600" b="0" i="0" cap="none" spc="0" baseline="0">
                <a:solidFill>
                  <a:schemeClr val="bg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2" name="Title 11"/>
          <p:cNvSpPr>
            <a:spLocks noGrp="1"/>
          </p:cNvSpPr>
          <p:nvPr>
            <p:ph type="title"/>
          </p:nvPr>
        </p:nvSpPr>
        <p:spPr>
          <a:xfrm>
            <a:off x="2565400" y="2397760"/>
            <a:ext cx="4013200" cy="599440"/>
          </a:xfrm>
          <a:noFill/>
          <a:ln>
            <a:noFill/>
          </a:ln>
        </p:spPr>
        <p:txBody>
          <a:bodyPr bIns="0" anchor="b"/>
          <a:lstStyle>
            <a:lvl1pPr>
              <a:defRPr>
                <a:effectLst>
                  <a:glow rad="88900">
                    <a:schemeClr val="tx1">
                      <a:alpha val="60000"/>
                    </a:schemeClr>
                  </a:glow>
                </a:effectLst>
              </a:defRPr>
            </a:lvl1pPr>
          </a:lstStyle>
          <a:p>
            <a:r>
              <a:rPr lang="en-US" smtClean="0"/>
              <a:t>Click to edit Master title style</a:t>
            </a:r>
            <a:endParaRPr lang="en-US" dirty="0"/>
          </a:p>
        </p:txBody>
      </p:sp>
      <p:sp>
        <p:nvSpPr>
          <p:cNvPr id="11" name="Date Placeholder 10"/>
          <p:cNvSpPr>
            <a:spLocks noGrp="1"/>
          </p:cNvSpPr>
          <p:nvPr>
            <p:ph type="dt" sz="half" idx="10"/>
          </p:nvPr>
        </p:nvSpPr>
        <p:spPr bwMode="black"/>
        <p:txBody>
          <a:bodyPr/>
          <a:lstStyle/>
          <a:p>
            <a:fld id="{76FA23B7-708E-4955-99B1-4B936F1DCC38}" type="datetimeFigureOut">
              <a:rPr lang="en-US" smtClean="0"/>
              <a:pPr/>
              <a:t>6/21/2022</a:t>
            </a:fld>
            <a:endParaRPr lang="en-US"/>
          </a:p>
        </p:txBody>
      </p:sp>
      <p:sp>
        <p:nvSpPr>
          <p:cNvPr id="17" name="Slide Number Placeholder 16"/>
          <p:cNvSpPr>
            <a:spLocks noGrp="1"/>
          </p:cNvSpPr>
          <p:nvPr>
            <p:ph type="sldNum" sz="quarter" idx="11"/>
          </p:nvPr>
        </p:nvSpPr>
        <p:spPr/>
        <p:txBody>
          <a:bodyPr/>
          <a:lstStyle/>
          <a:p>
            <a:fld id="{D41CC8CD-148A-48F8-AD90-2B700F3CF175}" type="slidenum">
              <a:rPr lang="en-US" smtClean="0"/>
              <a:pPr/>
              <a:t>‹#›</a:t>
            </a:fld>
            <a:endParaRPr lang="en-US"/>
          </a:p>
        </p:txBody>
      </p:sp>
      <p:sp>
        <p:nvSpPr>
          <p:cNvPr id="19" name="Footer Placeholder 18"/>
          <p:cNvSpPr>
            <a:spLocks noGrp="1"/>
          </p:cNvSpPr>
          <p:nvPr>
            <p:ph type="ftr" sz="quarter" idx="12"/>
          </p:nvPr>
        </p:nvSpPr>
        <p:spPr/>
        <p:txBody>
          <a:bodyPr/>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1" name="Content Placeholder 30"/>
          <p:cNvSpPr>
            <a:spLocks noGrp="1"/>
          </p:cNvSpPr>
          <p:nvPr>
            <p:ph sz="quarter" idx="13"/>
          </p:nvPr>
        </p:nvSpPr>
        <p:spPr>
          <a:xfrm>
            <a:off x="457200" y="2020824"/>
            <a:ext cx="8229600" cy="40751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
        <p:nvSpPr>
          <p:cNvPr id="11" name="Date Placeholder 10"/>
          <p:cNvSpPr>
            <a:spLocks noGrp="1"/>
          </p:cNvSpPr>
          <p:nvPr>
            <p:ph type="dt" sz="half" idx="14"/>
          </p:nvPr>
        </p:nvSpPr>
        <p:spPr/>
        <p:txBody>
          <a:bodyPr/>
          <a:lstStyle/>
          <a:p>
            <a:fld id="{76FA23B7-708E-4955-99B1-4B936F1DCC38}" type="datetimeFigureOut">
              <a:rPr lang="en-US" smtClean="0"/>
              <a:pPr/>
              <a:t>6/21/2022</a:t>
            </a:fld>
            <a:endParaRPr lang="en-US"/>
          </a:p>
        </p:txBody>
      </p:sp>
      <p:sp>
        <p:nvSpPr>
          <p:cNvPr id="12" name="Slide Number Placeholder 11"/>
          <p:cNvSpPr>
            <a:spLocks noGrp="1"/>
          </p:cNvSpPr>
          <p:nvPr>
            <p:ph type="sldNum" sz="quarter" idx="15"/>
          </p:nvPr>
        </p:nvSpPr>
        <p:spPr/>
        <p:txBody>
          <a:bodyPr/>
          <a:lstStyle/>
          <a:p>
            <a:fld id="{D41CC8CD-148A-48F8-AD90-2B700F3CF175}" type="slidenum">
              <a:rPr lang="en-US" smtClean="0"/>
              <a:pPr/>
              <a:t>‹#›</a:t>
            </a:fld>
            <a:endParaRPr lang="en-US"/>
          </a:p>
        </p:txBody>
      </p:sp>
      <p:sp>
        <p:nvSpPr>
          <p:cNvPr id="13" name="Footer Placeholder 12"/>
          <p:cNvSpPr>
            <a:spLocks noGrp="1"/>
          </p:cNvSpPr>
          <p:nvPr>
            <p:ph type="ftr" sz="quarter" idx="16"/>
          </p:nvPr>
        </p:nvSpPr>
        <p:spPr/>
        <p:txBody>
          <a:bodyPr/>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8" name="Rectangle 7"/>
          <p:cNvSpPr/>
          <p:nvPr/>
        </p:nvSpPr>
        <p:spPr>
          <a:xfrm>
            <a:off x="0" y="3922776"/>
            <a:ext cx="9144000" cy="2935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p:nvCxnSpPr>
        <p:spPr>
          <a:xfrm>
            <a:off x="0" y="3921760"/>
            <a:ext cx="9144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514600" y="336804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defTabSz="914400" rtl="0" eaLnBrk="1" latinLnBrk="0" hangingPunct="1">
              <a:spcBef>
                <a:spcPts val="400"/>
              </a:spcBef>
              <a:buNone/>
            </a:pPr>
            <a:endParaRPr lang="en-US" sz="1800" b="1" kern="1200" cap="all" spc="0" baseline="0" smtClean="0">
              <a:solidFill>
                <a:schemeClr val="bg1"/>
              </a:solidFill>
              <a:latin typeface="+mj-lt"/>
              <a:ea typeface="+mj-ea"/>
              <a:cs typeface="Tunga" pitchFamily="2"/>
            </a:endParaRPr>
          </a:p>
        </p:txBody>
      </p:sp>
      <p:sp>
        <p:nvSpPr>
          <p:cNvPr id="9" name="Title Placeholder 1"/>
          <p:cNvSpPr>
            <a:spLocks noGrp="1"/>
          </p:cNvSpPr>
          <p:nvPr>
            <p:ph type="title"/>
          </p:nvPr>
        </p:nvSpPr>
        <p:spPr bwMode="black">
          <a:xfrm>
            <a:off x="2529052" y="3367246"/>
            <a:ext cx="4085897" cy="706821"/>
          </a:xfrm>
          <a:prstGeom prst="rect">
            <a:avLst/>
          </a:prstGeom>
          <a:noFill/>
          <a:ln w="98425" cmpd="thinThick">
            <a:noFill/>
            <a:miter lim="800000"/>
          </a:ln>
        </p:spPr>
        <p:txBody>
          <a:bodyPr vert="horz" lIns="91440" tIns="45720" rIns="91440" bIns="0" rtlCol="0" anchor="b" anchorCtr="0">
            <a:normAutofit/>
          </a:bodyPr>
          <a:lstStyle>
            <a:lvl1pPr>
              <a:defRPr kumimoji="0" lang="en-US" sz="1800" b="1" i="0" u="none" strike="noStrike" kern="1200" cap="all" spc="0" normalizeH="0" baseline="0" noProof="0" dirty="0" smtClean="0">
                <a:ln>
                  <a:noFill/>
                </a:ln>
                <a:solidFill>
                  <a:schemeClr val="bg1"/>
                </a:solidFill>
                <a:effectLst/>
                <a:uLnTx/>
                <a:uFillTx/>
                <a:latin typeface="+mj-lt"/>
                <a:ea typeface="+mj-ea"/>
                <a:cs typeface="Tunga" pitchFamily="2"/>
              </a:defRPr>
            </a:lvl1pPr>
          </a:lstStyle>
          <a:p>
            <a:r>
              <a:rPr lang="en-US" smtClean="0"/>
              <a:t>Click to edit Master title style</a:t>
            </a:r>
            <a:endParaRPr lang="en-US" dirty="0"/>
          </a:p>
        </p:txBody>
      </p:sp>
      <p:sp>
        <p:nvSpPr>
          <p:cNvPr id="10" name="Subtitle 2"/>
          <p:cNvSpPr>
            <a:spLocks noGrp="1"/>
          </p:cNvSpPr>
          <p:nvPr>
            <p:ph type="subTitle" idx="1"/>
          </p:nvPr>
        </p:nvSpPr>
        <p:spPr bwMode="black">
          <a:xfrm>
            <a:off x="2518542" y="4084577"/>
            <a:ext cx="4106917" cy="397094"/>
          </a:xfrm>
        </p:spPr>
        <p:txBody>
          <a:bodyPr tIns="0" anchor="t" anchorCtr="0">
            <a:normAutofit/>
          </a:bodyPr>
          <a:lstStyle>
            <a:lvl1pPr marL="0" indent="0" algn="ctr">
              <a:buNone/>
              <a:defRPr kumimoji="0" lang="en-US" sz="1600" b="0" i="0" u="none" strike="noStrike" kern="1200" cap="none" spc="0" normalizeH="0" baseline="0" noProof="0" dirty="0">
                <a:ln>
                  <a:noFill/>
                </a:ln>
                <a:solidFill>
                  <a:schemeClr val="bg1"/>
                </a:solidFill>
                <a:effectLst/>
                <a:uLnTx/>
                <a:uFillTx/>
                <a:latin typeface="+mn-lt"/>
                <a:ea typeface="+mn-ea"/>
                <a:cs typeface="Tahom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3" name="Date Placeholder 12"/>
          <p:cNvSpPr>
            <a:spLocks noGrp="1"/>
          </p:cNvSpPr>
          <p:nvPr>
            <p:ph type="dt" sz="half" idx="10"/>
          </p:nvPr>
        </p:nvSpPr>
        <p:spPr/>
        <p:txBody>
          <a:bodyPr/>
          <a:lstStyle/>
          <a:p>
            <a:fld id="{76FA23B7-708E-4955-99B1-4B936F1DCC38}" type="datetimeFigureOut">
              <a:rPr lang="en-US" smtClean="0"/>
              <a:pPr/>
              <a:t>6/21/2022</a:t>
            </a:fld>
            <a:endParaRPr lang="en-US"/>
          </a:p>
        </p:txBody>
      </p:sp>
      <p:sp>
        <p:nvSpPr>
          <p:cNvPr id="14" name="Slide Number Placeholder 13"/>
          <p:cNvSpPr>
            <a:spLocks noGrp="1"/>
          </p:cNvSpPr>
          <p:nvPr>
            <p:ph type="sldNum" sz="quarter" idx="11"/>
          </p:nvPr>
        </p:nvSpPr>
        <p:spPr/>
        <p:txBody>
          <a:bodyPr/>
          <a:lstStyle/>
          <a:p>
            <a:fld id="{D41CC8CD-148A-48F8-AD90-2B700F3CF175}" type="slidenum">
              <a:rPr lang="en-US" smtClean="0"/>
              <a:pPr/>
              <a:t>‹#›</a:t>
            </a:fld>
            <a:endParaRPr lang="en-US"/>
          </a:p>
        </p:txBody>
      </p:sp>
      <p:sp>
        <p:nvSpPr>
          <p:cNvPr id="15" name="Footer Placeholder 14"/>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Content Placeholder 30"/>
          <p:cNvSpPr>
            <a:spLocks noGrp="1"/>
          </p:cNvSpPr>
          <p:nvPr>
            <p:ph sz="quarter" idx="13"/>
          </p:nvPr>
        </p:nvSpPr>
        <p:spPr>
          <a:xfrm>
            <a:off x="457201" y="2020824"/>
            <a:ext cx="4023360" cy="40050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30"/>
          <p:cNvSpPr>
            <a:spLocks noGrp="1"/>
          </p:cNvSpPr>
          <p:nvPr>
            <p:ph sz="quarter" idx="14"/>
          </p:nvPr>
        </p:nvSpPr>
        <p:spPr>
          <a:xfrm>
            <a:off x="4663440" y="2020824"/>
            <a:ext cx="4023360" cy="40050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Date Placeholder 8"/>
          <p:cNvSpPr>
            <a:spLocks noGrp="1"/>
          </p:cNvSpPr>
          <p:nvPr>
            <p:ph type="dt" sz="half" idx="15"/>
          </p:nvPr>
        </p:nvSpPr>
        <p:spPr/>
        <p:txBody>
          <a:bodyPr/>
          <a:lstStyle/>
          <a:p>
            <a:fld id="{76FA23B7-708E-4955-99B1-4B936F1DCC38}" type="datetimeFigureOut">
              <a:rPr lang="en-US" smtClean="0"/>
              <a:pPr/>
              <a:t>6/21/2022</a:t>
            </a:fld>
            <a:endParaRPr lang="en-US"/>
          </a:p>
        </p:txBody>
      </p:sp>
      <p:sp>
        <p:nvSpPr>
          <p:cNvPr id="12" name="Slide Number Placeholder 11"/>
          <p:cNvSpPr>
            <a:spLocks noGrp="1"/>
          </p:cNvSpPr>
          <p:nvPr>
            <p:ph type="sldNum" sz="quarter" idx="16"/>
          </p:nvPr>
        </p:nvSpPr>
        <p:spPr/>
        <p:txBody>
          <a:bodyPr/>
          <a:lstStyle/>
          <a:p>
            <a:fld id="{D41CC8CD-148A-48F8-AD90-2B700F3CF175}" type="slidenum">
              <a:rPr lang="en-US" smtClean="0"/>
              <a:pPr/>
              <a:t>‹#›</a:t>
            </a:fld>
            <a:endParaRPr lang="en-US"/>
          </a:p>
        </p:txBody>
      </p:sp>
      <p:sp>
        <p:nvSpPr>
          <p:cNvPr id="13" name="Footer Placeholder 12"/>
          <p:cNvSpPr>
            <a:spLocks noGrp="1"/>
          </p:cNvSpPr>
          <p:nvPr>
            <p:ph type="ftr" sz="quarter" idx="17"/>
          </p:nvPr>
        </p:nvSpPr>
        <p:spPr/>
        <p:txBody>
          <a:bodyPr/>
          <a:lstStyle/>
          <a:p>
            <a:endParaRPr lang="en-US"/>
          </a:p>
        </p:txBody>
      </p:sp>
      <p:sp>
        <p:nvSpPr>
          <p:cNvPr id="16" name="Title 1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3" name="Content Placeholder 30"/>
          <p:cNvSpPr>
            <a:spLocks noGrp="1"/>
          </p:cNvSpPr>
          <p:nvPr>
            <p:ph sz="quarter" idx="13"/>
          </p:nvPr>
        </p:nvSpPr>
        <p:spPr>
          <a:xfrm>
            <a:off x="457201" y="2819400"/>
            <a:ext cx="4023360" cy="32095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4" name="Content Placeholder 30"/>
          <p:cNvSpPr>
            <a:spLocks noGrp="1"/>
          </p:cNvSpPr>
          <p:nvPr>
            <p:ph sz="quarter" idx="14"/>
          </p:nvPr>
        </p:nvSpPr>
        <p:spPr>
          <a:xfrm>
            <a:off x="4663440" y="2816352"/>
            <a:ext cx="4023360" cy="32095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0" name="Text Placeholder 3"/>
          <p:cNvSpPr>
            <a:spLocks noGrp="1"/>
          </p:cNvSpPr>
          <p:nvPr>
            <p:ph type="body" sz="half" idx="2"/>
          </p:nvPr>
        </p:nvSpPr>
        <p:spPr>
          <a:xfrm>
            <a:off x="45720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kern="1200" cap="none" spc="200" baseline="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1" name="Text Placeholder 3"/>
          <p:cNvSpPr>
            <a:spLocks noGrp="1"/>
          </p:cNvSpPr>
          <p:nvPr>
            <p:ph type="body" sz="half" idx="15"/>
          </p:nvPr>
        </p:nvSpPr>
        <p:spPr>
          <a:xfrm>
            <a:off x="466344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i="0" kern="1200" cap="none" spc="200" baseline="0" dirty="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400"/>
              </a:spcBef>
              <a:spcAft>
                <a:spcPts val="0"/>
              </a:spcAft>
              <a:buClr>
                <a:schemeClr val="accent1"/>
              </a:buClr>
              <a:buFontTx/>
              <a:buNone/>
            </a:pPr>
            <a:r>
              <a:rPr lang="en-US" smtClean="0"/>
              <a:t>Click to edit Master text styles</a:t>
            </a:r>
          </a:p>
        </p:txBody>
      </p:sp>
      <p:sp>
        <p:nvSpPr>
          <p:cNvPr id="11" name="Date Placeholder 10"/>
          <p:cNvSpPr>
            <a:spLocks noGrp="1"/>
          </p:cNvSpPr>
          <p:nvPr>
            <p:ph type="dt" sz="half" idx="16"/>
          </p:nvPr>
        </p:nvSpPr>
        <p:spPr/>
        <p:txBody>
          <a:bodyPr/>
          <a:lstStyle/>
          <a:p>
            <a:fld id="{76FA23B7-708E-4955-99B1-4B936F1DCC38}" type="datetimeFigureOut">
              <a:rPr lang="en-US" smtClean="0"/>
              <a:pPr/>
              <a:t>6/21/2022</a:t>
            </a:fld>
            <a:endParaRPr lang="en-US"/>
          </a:p>
        </p:txBody>
      </p:sp>
      <p:sp>
        <p:nvSpPr>
          <p:cNvPr id="12" name="Slide Number Placeholder 11"/>
          <p:cNvSpPr>
            <a:spLocks noGrp="1"/>
          </p:cNvSpPr>
          <p:nvPr>
            <p:ph type="sldNum" sz="quarter" idx="17"/>
          </p:nvPr>
        </p:nvSpPr>
        <p:spPr/>
        <p:txBody>
          <a:bodyPr/>
          <a:lstStyle/>
          <a:p>
            <a:fld id="{D41CC8CD-148A-48F8-AD90-2B700F3CF175}" type="slidenum">
              <a:rPr lang="en-US" smtClean="0"/>
              <a:pPr/>
              <a:t>‹#›</a:t>
            </a:fld>
            <a:endParaRPr lang="en-US"/>
          </a:p>
        </p:txBody>
      </p:sp>
      <p:sp>
        <p:nvSpPr>
          <p:cNvPr id="13" name="Footer Placeholder 12"/>
          <p:cNvSpPr>
            <a:spLocks noGrp="1"/>
          </p:cNvSpPr>
          <p:nvPr>
            <p:ph type="ftr" sz="quarter" idx="18"/>
          </p:nvPr>
        </p:nvSpPr>
        <p:spPr/>
        <p:txBody>
          <a:bodyPr/>
          <a:lstStyle/>
          <a:p>
            <a:endParaRPr lang="en-US"/>
          </a:p>
        </p:txBody>
      </p:sp>
      <p:sp>
        <p:nvSpPr>
          <p:cNvPr id="18" name="Title 1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Click to edit Master title style</a:t>
            </a:r>
            <a:endParaRPr lang="en-US"/>
          </a:p>
        </p:txBody>
      </p:sp>
      <p:sp>
        <p:nvSpPr>
          <p:cNvPr id="15" name="Date Placeholder 14"/>
          <p:cNvSpPr>
            <a:spLocks noGrp="1"/>
          </p:cNvSpPr>
          <p:nvPr>
            <p:ph type="dt" sz="half" idx="10"/>
          </p:nvPr>
        </p:nvSpPr>
        <p:spPr/>
        <p:txBody>
          <a:bodyPr/>
          <a:lstStyle/>
          <a:p>
            <a:fld id="{76FA23B7-708E-4955-99B1-4B936F1DCC38}" type="datetimeFigureOut">
              <a:rPr lang="en-US" smtClean="0"/>
              <a:pPr/>
              <a:t>6/21/2022</a:t>
            </a:fld>
            <a:endParaRPr lang="en-US"/>
          </a:p>
        </p:txBody>
      </p:sp>
      <p:sp>
        <p:nvSpPr>
          <p:cNvPr id="16" name="Slide Number Placeholder 15"/>
          <p:cNvSpPr>
            <a:spLocks noGrp="1"/>
          </p:cNvSpPr>
          <p:nvPr>
            <p:ph type="sldNum" sz="quarter" idx="11"/>
          </p:nvPr>
        </p:nvSpPr>
        <p:spPr/>
        <p:txBody>
          <a:bodyPr/>
          <a:lstStyle/>
          <a:p>
            <a:fld id="{D41CC8CD-148A-48F8-AD90-2B700F3CF175}"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76FA23B7-708E-4955-99B1-4B936F1DCC38}" type="datetimeFigureOut">
              <a:rPr lang="en-US" smtClean="0"/>
              <a:pPr/>
              <a:t>6/21/2022</a:t>
            </a:fld>
            <a:endParaRPr lang="en-US"/>
          </a:p>
        </p:txBody>
      </p:sp>
      <p:sp>
        <p:nvSpPr>
          <p:cNvPr id="8" name="Slide Number Placeholder 7"/>
          <p:cNvSpPr>
            <a:spLocks noGrp="1"/>
          </p:cNvSpPr>
          <p:nvPr>
            <p:ph type="sldNum" sz="quarter" idx="11"/>
          </p:nvPr>
        </p:nvSpPr>
        <p:spPr/>
        <p:txBody>
          <a:bodyPr/>
          <a:lstStyle/>
          <a:p>
            <a:fld id="{D41CC8CD-148A-48F8-AD90-2B700F3CF175}"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4" name="Content Placeholder 30"/>
          <p:cNvSpPr>
            <a:spLocks noGrp="1"/>
          </p:cNvSpPr>
          <p:nvPr>
            <p:ph sz="quarter" idx="14"/>
          </p:nvPr>
        </p:nvSpPr>
        <p:spPr>
          <a:xfrm>
            <a:off x="1485900" y="1914525"/>
            <a:ext cx="6172200" cy="3510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3"/>
          <p:cNvSpPr>
            <a:spLocks noGrp="1"/>
          </p:cNvSpPr>
          <p:nvPr>
            <p:ph type="body" sz="half" idx="2"/>
          </p:nvPr>
        </p:nvSpPr>
        <p:spPr>
          <a:xfrm>
            <a:off x="1737360" y="5513832"/>
            <a:ext cx="5669280" cy="548640"/>
          </a:xfrm>
        </p:spPr>
        <p:txBody>
          <a:bodyPr vert="horz" lIns="91440" tIns="0" rIns="91440" bIns="45720" rtlCol="0" anchor="ctr">
            <a:normAutofit/>
          </a:bodyPr>
          <a:lstStyle>
            <a:lvl1pPr marL="0" indent="0" algn="ctr" defTabSz="914400" rtl="0" eaLnBrk="1" latinLnBrk="0" hangingPunct="1">
              <a:lnSpc>
                <a:spcPct val="100000"/>
              </a:lnSpc>
              <a:spcBef>
                <a:spcPts val="0"/>
              </a:spcBef>
              <a:buClr>
                <a:schemeClr val="accent1"/>
              </a:buClr>
              <a:buFont typeface="Arial" pitchFamily="34" charset="0"/>
              <a:buNone/>
              <a:defRPr lang="en-US" sz="1400" b="0" i="0" kern="1200" cap="none" spc="0" baseline="0" smtClean="0">
                <a:solidFill>
                  <a:schemeClr val="tx1"/>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16" name="Date Placeholder 15"/>
          <p:cNvSpPr>
            <a:spLocks noGrp="1"/>
          </p:cNvSpPr>
          <p:nvPr>
            <p:ph type="dt" sz="half" idx="15"/>
          </p:nvPr>
        </p:nvSpPr>
        <p:spPr/>
        <p:txBody>
          <a:bodyPr/>
          <a:lstStyle/>
          <a:p>
            <a:fld id="{76FA23B7-708E-4955-99B1-4B936F1DCC38}" type="datetimeFigureOut">
              <a:rPr lang="en-US" smtClean="0"/>
              <a:pPr/>
              <a:t>6/21/2022</a:t>
            </a:fld>
            <a:endParaRPr lang="en-US"/>
          </a:p>
        </p:txBody>
      </p:sp>
      <p:sp>
        <p:nvSpPr>
          <p:cNvPr id="19" name="Slide Number Placeholder 18"/>
          <p:cNvSpPr>
            <a:spLocks noGrp="1"/>
          </p:cNvSpPr>
          <p:nvPr>
            <p:ph type="sldNum" sz="quarter" idx="16"/>
          </p:nvPr>
        </p:nvSpPr>
        <p:spPr/>
        <p:txBody>
          <a:bodyPr/>
          <a:lstStyle/>
          <a:p>
            <a:fld id="{D41CC8CD-148A-48F8-AD90-2B700F3CF175}" type="slidenum">
              <a:rPr lang="en-US" smtClean="0"/>
              <a:pPr/>
              <a:t>‹#›</a:t>
            </a:fld>
            <a:endParaRPr lang="en-US"/>
          </a:p>
        </p:txBody>
      </p:sp>
      <p:sp>
        <p:nvSpPr>
          <p:cNvPr id="23" name="Footer Placeholder 22"/>
          <p:cNvSpPr>
            <a:spLocks noGrp="1"/>
          </p:cNvSpPr>
          <p:nvPr>
            <p:ph type="ftr" sz="quarter" idx="17"/>
          </p:nvPr>
        </p:nvSpPr>
        <p:spPr/>
        <p:txBody>
          <a:body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6FA23B7-708E-4955-99B1-4B936F1DCC38}" type="datetimeFigureOut">
              <a:rPr lang="en-US" smtClean="0"/>
              <a:pPr/>
              <a:t>6/21/2022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1CC8CD-148A-48F8-AD90-2B700F3CF175}"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1852209" y="2026918"/>
            <a:ext cx="5439582" cy="3263750"/>
          </a:xfrm>
          <a:solidFill>
            <a:schemeClr val="tx1"/>
          </a:solidFill>
          <a:ln w="69850" cmpd="dbl">
            <a:solidFill>
              <a:schemeClr val="tx1"/>
            </a:solid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0" kern="1200" cap="none" spc="0" baseline="0" dirty="0">
                <a:solidFill>
                  <a:schemeClr val="bg1"/>
                </a:solidFill>
                <a:latin typeface="+mj-lt"/>
                <a:ea typeface="+mj-ea"/>
                <a:cs typeface="Tunga" pitchFamily="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25" name="Text Placeholder 24"/>
          <p:cNvSpPr>
            <a:spLocks noGrp="1"/>
          </p:cNvSpPr>
          <p:nvPr>
            <p:ph type="body" sz="quarter" idx="13"/>
          </p:nvPr>
        </p:nvSpPr>
        <p:spPr>
          <a:xfrm>
            <a:off x="1737360" y="5516880"/>
            <a:ext cx="5669280" cy="548640"/>
          </a:xfrm>
        </p:spPr>
        <p:txBody>
          <a:bodyPr vert="horz" lIns="91440" tIns="0" rIns="91440" bIns="0" rtlCol="0" anchor="ctr" anchorCtr="0">
            <a:normAutofit/>
          </a:bodyPr>
          <a:lstStyle>
            <a:lvl1pPr marL="0" indent="0">
              <a:spcBef>
                <a:spcPts val="0"/>
              </a:spcBef>
              <a:buNone/>
              <a:defRPr lang="en-US" sz="1400" b="0" i="0" kern="1200" cap="none" spc="30" baseline="0" smtClean="0">
                <a:solidFill>
                  <a:schemeClr val="tx2"/>
                </a:solidFill>
                <a:latin typeface="+mn-lt"/>
                <a:ea typeface="+mn-ea"/>
                <a:cs typeface="Tahoma" pitchFamily="34" charset="0"/>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marL="0" lvl="0" indent="0" algn="ctr" defTabSz="914400" rtl="0" eaLnBrk="1" latinLnBrk="0" hangingPunct="1">
              <a:spcBef>
                <a:spcPts val="600"/>
              </a:spcBef>
              <a:spcAft>
                <a:spcPts val="0"/>
              </a:spcAft>
              <a:buClr>
                <a:schemeClr val="accent1"/>
              </a:buClr>
              <a:buFont typeface="Arial" pitchFamily="34" charset="0"/>
              <a:buNone/>
            </a:pPr>
            <a:r>
              <a:rPr lang="en-US" smtClean="0"/>
              <a:t>Click to edit Master text styles</a:t>
            </a:r>
          </a:p>
        </p:txBody>
      </p:sp>
      <p:sp>
        <p:nvSpPr>
          <p:cNvPr id="12" name="Title 11"/>
          <p:cNvSpPr>
            <a:spLocks noGrp="1"/>
          </p:cNvSpPr>
          <p:nvPr>
            <p:ph type="title"/>
          </p:nvPr>
        </p:nvSpPr>
        <p:spPr>
          <a:xfrm>
            <a:off x="2514600" y="975360"/>
            <a:ext cx="4114800" cy="701040"/>
          </a:xfrm>
        </p:spPr>
        <p:txBody>
          <a:bodyPr/>
          <a:lstStyle/>
          <a:p>
            <a:r>
              <a:rPr lang="en-US" smtClean="0"/>
              <a:t>Click to edit Master title style</a:t>
            </a:r>
            <a:endParaRPr lang="en-US"/>
          </a:p>
        </p:txBody>
      </p:sp>
      <p:sp>
        <p:nvSpPr>
          <p:cNvPr id="13" name="Date Placeholder 12"/>
          <p:cNvSpPr>
            <a:spLocks noGrp="1"/>
          </p:cNvSpPr>
          <p:nvPr>
            <p:ph type="dt" sz="half" idx="14"/>
          </p:nvPr>
        </p:nvSpPr>
        <p:spPr>
          <a:xfrm>
            <a:off x="2981325" y="273180"/>
            <a:ext cx="3181350" cy="292100"/>
          </a:xfrm>
        </p:spPr>
        <p:txBody>
          <a:bodyPr/>
          <a:lstStyle/>
          <a:p>
            <a:fld id="{76FA23B7-708E-4955-99B1-4B936F1DCC38}" type="datetimeFigureOut">
              <a:rPr lang="en-US" smtClean="0"/>
              <a:pPr/>
              <a:t>6/21/2022</a:t>
            </a:fld>
            <a:endParaRPr lang="en-US"/>
          </a:p>
        </p:txBody>
      </p:sp>
      <p:sp>
        <p:nvSpPr>
          <p:cNvPr id="14" name="Slide Number Placeholder 13"/>
          <p:cNvSpPr>
            <a:spLocks noGrp="1"/>
          </p:cNvSpPr>
          <p:nvPr>
            <p:ph type="sldNum" sz="quarter" idx="15"/>
          </p:nvPr>
        </p:nvSpPr>
        <p:spPr>
          <a:xfrm>
            <a:off x="4038600" y="6172200"/>
            <a:ext cx="1066800" cy="304800"/>
          </a:xfrm>
        </p:spPr>
        <p:txBody>
          <a:bodyPr/>
          <a:lstStyle/>
          <a:p>
            <a:fld id="{D41CC8CD-148A-48F8-AD90-2B700F3CF175}" type="slidenum">
              <a:rPr lang="en-US" smtClean="0"/>
              <a:pPr/>
              <a:t>‹#›</a:t>
            </a:fld>
            <a:endParaRPr lang="en-US"/>
          </a:p>
        </p:txBody>
      </p:sp>
      <p:sp>
        <p:nvSpPr>
          <p:cNvPr id="15" name="Footer Placeholder 14"/>
          <p:cNvSpPr>
            <a:spLocks noGrp="1"/>
          </p:cNvSpPr>
          <p:nvPr>
            <p:ph type="ftr" sz="quarter" idx="16"/>
          </p:nvPr>
        </p:nvSpPr>
        <p:spPr>
          <a:xfrm>
            <a:off x="1447800" y="6486525"/>
            <a:ext cx="6248400" cy="292100"/>
          </a:xfrm>
        </p:spPr>
        <p:txBody>
          <a:bodyPr/>
          <a:lstStyle/>
          <a:p>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FA23B7-708E-4955-99B1-4B936F1DCC38}" type="datetimeFigureOut">
              <a:rPr lang="en-US" smtClean="0"/>
              <a:pPr/>
              <a:t>6/21/2022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1CC8CD-148A-48F8-AD90-2B700F3CF175}"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cxnSp>
        <p:nvCxnSpPr>
          <p:cNvPr id="9" name="Straight Connector 8"/>
          <p:cNvCxnSpPr/>
          <p:nvPr/>
        </p:nvCxnSpPr>
        <p:spPr>
          <a:xfrm rot="5400000">
            <a:off x="4267200" y="3429000"/>
            <a:ext cx="6858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bwMode="hidden">
          <a:xfrm>
            <a:off x="0" y="1"/>
            <a:ext cx="7696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Vertical Text Placeholder 2"/>
          <p:cNvSpPr>
            <a:spLocks noGrp="1"/>
          </p:cNvSpPr>
          <p:nvPr>
            <p:ph type="body" orient="vert" idx="1"/>
          </p:nvPr>
        </p:nvSpPr>
        <p:spPr>
          <a:xfrm>
            <a:off x="457200" y="914401"/>
            <a:ext cx="66294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FA23B7-708E-4955-99B1-4B936F1DCC38}" type="datetimeFigureOut">
              <a:rPr lang="en-US" smtClean="0"/>
              <a:pPr/>
              <a:t>6/21/2022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1CC8CD-148A-48F8-AD90-2B700F3CF175}" type="slidenum">
              <a:rPr lang="en-US" smtClean="0"/>
              <a:pPr/>
              <a:t>‹#›</a:t>
            </a:fld>
            <a:endParaRPr lang="en-US"/>
          </a:p>
        </p:txBody>
      </p:sp>
      <p:sp>
        <p:nvSpPr>
          <p:cNvPr id="2" name="Vertical Title 1"/>
          <p:cNvSpPr>
            <a:spLocks noGrp="1"/>
          </p:cNvSpPr>
          <p:nvPr>
            <p:ph type="title" orient="vert"/>
          </p:nvPr>
        </p:nvSpPr>
        <p:spPr>
          <a:xfrm>
            <a:off x="7239000" y="914401"/>
            <a:ext cx="926980" cy="5029200"/>
          </a:xfrm>
        </p:spPr>
        <p:txBody>
          <a:bodyPr vert="eaVert"/>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6FA23B7-708E-4955-99B1-4B936F1DCC38}" type="datetimeFigureOut">
              <a:rPr lang="en-US" smtClean="0"/>
              <a:pPr/>
              <a:t>6/21/2022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1CC8CD-148A-48F8-AD90-2B700F3CF175}"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6FA23B7-708E-4955-99B1-4B936F1DCC38}" type="datetimeFigureOut">
              <a:rPr lang="en-US" smtClean="0"/>
              <a:pPr/>
              <a:t>6/21/2022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1CC8CD-148A-48F8-AD90-2B700F3CF17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76FA23B7-708E-4955-99B1-4B936F1DCC38}" type="datetimeFigureOut">
              <a:rPr lang="en-US" smtClean="0"/>
              <a:pPr/>
              <a:t>6/21/2022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41CC8CD-148A-48F8-AD90-2B700F3CF17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6FA23B7-708E-4955-99B1-4B936F1DCC38}" type="datetimeFigureOut">
              <a:rPr lang="en-US" smtClean="0"/>
              <a:pPr/>
              <a:t>6/21/2022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41CC8CD-148A-48F8-AD90-2B700F3CF17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FA23B7-708E-4955-99B1-4B936F1DCC38}" type="datetimeFigureOut">
              <a:rPr lang="en-US" smtClean="0"/>
              <a:pPr/>
              <a:t>6/21/2022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41CC8CD-148A-48F8-AD90-2B700F3CF17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6FA23B7-708E-4955-99B1-4B936F1DCC38}" type="datetimeFigureOut">
              <a:rPr lang="en-US" smtClean="0"/>
              <a:pPr/>
              <a:t>6/21/2022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1CC8CD-148A-48F8-AD90-2B700F3CF17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6FA23B7-708E-4955-99B1-4B936F1DCC38}" type="datetimeFigureOut">
              <a:rPr lang="en-US" smtClean="0"/>
              <a:pPr/>
              <a:t>6/21/2022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D41CC8CD-148A-48F8-AD90-2B700F3CF175}"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76FA23B7-708E-4955-99B1-4B936F1DCC38}" type="datetimeFigureOut">
              <a:rPr lang="en-US" smtClean="0"/>
              <a:pPr/>
              <a:t>6/21/2022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D41CC8CD-148A-48F8-AD90-2B700F3CF175}"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8" name="Rectangle 7"/>
          <p:cNvSpPr/>
          <p:nvPr/>
        </p:nvSpPr>
        <p:spPr bwMode="hidden">
          <a:xfrm>
            <a:off x="0" y="1335973"/>
            <a:ext cx="9144000" cy="55220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2019301"/>
            <a:ext cx="8229600" cy="411734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981325" y="273180"/>
            <a:ext cx="3181350" cy="292100"/>
          </a:xfrm>
          <a:prstGeom prst="rect">
            <a:avLst/>
          </a:prstGeom>
        </p:spPr>
        <p:txBody>
          <a:bodyPr vert="horz" lIns="91440" tIns="45720" rIns="91440" bIns="45720" rtlCol="0" anchor="ctr">
            <a:noAutofit/>
          </a:bodyPr>
          <a:lstStyle>
            <a:lvl1pPr algn="ctr">
              <a:defRPr sz="1200" b="0" cap="all" spc="300" baseline="0">
                <a:solidFill>
                  <a:schemeClr val="tx1"/>
                </a:solidFill>
              </a:defRPr>
            </a:lvl1pPr>
          </a:lstStyle>
          <a:p>
            <a:fld id="{76FA23B7-708E-4955-99B1-4B936F1DCC38}" type="datetimeFigureOut">
              <a:rPr lang="en-US" smtClean="0"/>
              <a:pPr/>
              <a:t>6/21/2022</a:t>
            </a:fld>
            <a:endParaRPr lang="en-US"/>
          </a:p>
        </p:txBody>
      </p:sp>
      <p:sp>
        <p:nvSpPr>
          <p:cNvPr id="5" name="Footer Placeholder 4"/>
          <p:cNvSpPr>
            <a:spLocks noGrp="1"/>
          </p:cNvSpPr>
          <p:nvPr>
            <p:ph type="ftr" sz="quarter" idx="3"/>
          </p:nvPr>
        </p:nvSpPr>
        <p:spPr>
          <a:xfrm>
            <a:off x="1447800" y="6486525"/>
            <a:ext cx="6248400" cy="292100"/>
          </a:xfrm>
          <a:prstGeom prst="rect">
            <a:avLst/>
          </a:prstGeom>
        </p:spPr>
        <p:txBody>
          <a:bodyPr vert="horz" lIns="91440" tIns="45720" rIns="91440" bIns="45720" rtlCol="0" anchor="ctr">
            <a:normAutofit/>
          </a:bodyPr>
          <a:lstStyle>
            <a:lvl1pPr algn="ctr">
              <a:defRPr sz="1100" b="0" cap="all" spc="300" baseline="0">
                <a:solidFill>
                  <a:schemeClr val="tx1"/>
                </a:solidFill>
              </a:defRPr>
            </a:lvl1pPr>
          </a:lstStyle>
          <a:p>
            <a:endParaRPr lang="en-US"/>
          </a:p>
        </p:txBody>
      </p:sp>
      <p:sp>
        <p:nvSpPr>
          <p:cNvPr id="6" name="Slide Number Placeholder 5"/>
          <p:cNvSpPr>
            <a:spLocks noGrp="1"/>
          </p:cNvSpPr>
          <p:nvPr>
            <p:ph type="sldNum" sz="quarter" idx="4"/>
          </p:nvPr>
        </p:nvSpPr>
        <p:spPr>
          <a:xfrm>
            <a:off x="4038600" y="6172200"/>
            <a:ext cx="1066800" cy="304800"/>
          </a:xfrm>
          <a:prstGeom prst="rect">
            <a:avLst/>
          </a:prstGeom>
          <a:ln>
            <a:noFill/>
          </a:ln>
        </p:spPr>
        <p:txBody>
          <a:bodyPr vert="horz" lIns="0" tIns="0" rIns="0" bIns="0" rtlCol="0" anchor="ctr">
            <a:normAutofit/>
          </a:bodyPr>
          <a:lstStyle>
            <a:lvl1pPr algn="ctr">
              <a:defRPr sz="1200" b="1">
                <a:solidFill>
                  <a:schemeClr val="tx1"/>
                </a:solidFill>
              </a:defRPr>
            </a:lvl1pPr>
          </a:lstStyle>
          <a:p>
            <a:fld id="{D41CC8CD-148A-48F8-AD90-2B700F3CF175}" type="slidenum">
              <a:rPr lang="en-US" smtClean="0"/>
              <a:pPr/>
              <a:t>‹#›</a:t>
            </a:fld>
            <a:endParaRPr lang="en-US"/>
          </a:p>
        </p:txBody>
      </p:sp>
      <p:cxnSp>
        <p:nvCxnSpPr>
          <p:cNvPr id="10" name="Straight Connector 9"/>
          <p:cNvCxnSpPr/>
          <p:nvPr/>
        </p:nvCxnSpPr>
        <p:spPr>
          <a:xfrm>
            <a:off x="0" y="1331436"/>
            <a:ext cx="9144000"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2514600" y="975360"/>
            <a:ext cx="4114800" cy="70104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r>
              <a:rPr lang="en-US" smtClean="0"/>
              <a:t>Click to edit Master title style</a:t>
            </a:r>
            <a:endParaRPr lang="en-US" dirty="0"/>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ts val="400"/>
        </a:spcBef>
        <a:buNone/>
        <a:defRPr sz="1800" b="1" kern="1200" cap="all" spc="0" baseline="0">
          <a:solidFill>
            <a:schemeClr val="bg1">
              <a:lumMod val="75000"/>
              <a:lumOff val="25000"/>
            </a:schemeClr>
          </a:solidFill>
          <a:effectLst/>
          <a:latin typeface="+mj-lt"/>
          <a:ea typeface="+mj-ea"/>
          <a:cs typeface="Tunga" pitchFamily="2"/>
        </a:defRPr>
      </a:lvl1pPr>
    </p:titleStyle>
    <p:bodyStyle>
      <a:lvl1pPr marL="0" indent="0" algn="ctr" defTabSz="914400" rtl="0" eaLnBrk="1" latinLnBrk="0" hangingPunct="1">
        <a:lnSpc>
          <a:spcPct val="100000"/>
        </a:lnSpc>
        <a:spcBef>
          <a:spcPts val="600"/>
        </a:spcBef>
        <a:spcAft>
          <a:spcPts val="0"/>
        </a:spcAft>
        <a:buClr>
          <a:schemeClr val="accent1"/>
        </a:buClr>
        <a:buFontTx/>
        <a:buNone/>
        <a:defRPr sz="2000" b="0" i="0" kern="1200" cap="none" spc="30" baseline="0">
          <a:solidFill>
            <a:schemeClr val="tx1"/>
          </a:solidFill>
          <a:latin typeface="+mn-lt"/>
          <a:ea typeface="+mn-ea"/>
          <a:cs typeface="Tahoma" pitchFamily="34" charset="0"/>
        </a:defRPr>
      </a:lvl1pPr>
      <a:lvl2pPr marL="0" indent="0" algn="ctr" defTabSz="914400" rtl="0" eaLnBrk="1" latinLnBrk="0" hangingPunct="1">
        <a:lnSpc>
          <a:spcPct val="100000"/>
        </a:lnSpc>
        <a:spcBef>
          <a:spcPts val="1200"/>
        </a:spcBef>
        <a:buClr>
          <a:schemeClr val="accent1"/>
        </a:buClr>
        <a:buFontTx/>
        <a:buNone/>
        <a:defRPr sz="1800" kern="1200">
          <a:solidFill>
            <a:schemeClr val="tx2"/>
          </a:solidFill>
          <a:latin typeface="+mn-lt"/>
          <a:ea typeface="+mn-ea"/>
          <a:cs typeface="Tahoma" pitchFamily="34" charset="0"/>
        </a:defRPr>
      </a:lvl2pPr>
      <a:lvl3pPr marL="0" indent="0" algn="ctr" defTabSz="914400" rtl="0" eaLnBrk="1" latinLnBrk="0" hangingPunct="1">
        <a:lnSpc>
          <a:spcPct val="100000"/>
        </a:lnSpc>
        <a:spcBef>
          <a:spcPts val="1200"/>
        </a:spcBef>
        <a:buClr>
          <a:schemeClr val="accent1"/>
        </a:buClr>
        <a:buFontTx/>
        <a:buNone/>
        <a:defRPr sz="1600" kern="1200">
          <a:solidFill>
            <a:schemeClr val="tx1"/>
          </a:solidFill>
          <a:latin typeface="+mn-lt"/>
          <a:ea typeface="+mn-ea"/>
          <a:cs typeface="Tahoma" pitchFamily="34" charset="0"/>
        </a:defRPr>
      </a:lvl3pPr>
      <a:lvl4pPr marL="0" indent="0" algn="ctr" defTabSz="914400" rtl="0" eaLnBrk="1" latinLnBrk="0" hangingPunct="1">
        <a:lnSpc>
          <a:spcPct val="100000"/>
        </a:lnSpc>
        <a:spcBef>
          <a:spcPts val="1200"/>
        </a:spcBef>
        <a:buClr>
          <a:schemeClr val="accent1"/>
        </a:buClr>
        <a:buFontTx/>
        <a:buNone/>
        <a:defRPr sz="1400" kern="1200">
          <a:solidFill>
            <a:schemeClr val="tx2"/>
          </a:solidFill>
          <a:latin typeface="+mn-lt"/>
          <a:ea typeface="+mn-ea"/>
          <a:cs typeface="Tahoma" pitchFamily="34" charset="0"/>
        </a:defRPr>
      </a:lvl4pPr>
      <a:lvl5pPr marL="0" indent="0" algn="ctr" defTabSz="914400" rtl="0" eaLnBrk="1" latinLnBrk="0" hangingPunct="1">
        <a:lnSpc>
          <a:spcPct val="100000"/>
        </a:lnSpc>
        <a:spcBef>
          <a:spcPts val="1200"/>
        </a:spcBef>
        <a:buClr>
          <a:schemeClr val="accent1"/>
        </a:buClr>
        <a:buFontTx/>
        <a:buNone/>
        <a:defRPr sz="1400" kern="1200" baseline="0">
          <a:solidFill>
            <a:schemeClr val="tx1"/>
          </a:solidFill>
          <a:latin typeface="+mn-lt"/>
          <a:ea typeface="+mn-ea"/>
          <a:cs typeface="Tahoma" pitchFamily="34" charset="0"/>
        </a:defRPr>
      </a:lvl5pPr>
      <a:lvl6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6pPr>
      <a:lvl7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7pPr>
      <a:lvl8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8pPr>
      <a:lvl9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descr="C:\Documents and Settings\18342591\Desktop\Picture1.jpg"/>
          <p:cNvPicPr>
            <a:picLocks noChangeAspect="1" noChangeArrowheads="1"/>
          </p:cNvPicPr>
          <p:nvPr/>
        </p:nvPicPr>
        <p:blipFill>
          <a:blip r:embed="rId2" cstate="print"/>
          <a:srcRect/>
          <a:stretch>
            <a:fillRect/>
          </a:stretch>
        </p:blipFill>
        <p:spPr bwMode="auto">
          <a:xfrm>
            <a:off x="-304800" y="-228600"/>
            <a:ext cx="9753600" cy="731520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8604"/>
            <a:ext cx="8229600" cy="500066"/>
          </a:xfrm>
        </p:spPr>
        <p:txBody>
          <a:bodyPr>
            <a:normAutofit fontScale="90000"/>
          </a:bodyPr>
          <a:lstStyle/>
          <a:p>
            <a:pPr algn="ctr"/>
            <a:r>
              <a:rPr lang="fa-IR" sz="2700" b="1" dirty="0" smtClean="0">
                <a:cs typeface="B Zar" pitchFamily="2" charset="-78"/>
              </a:rPr>
              <a:t>گام هاي تدوين  برنامه سالانه و عملياتي</a:t>
            </a:r>
            <a:r>
              <a:rPr lang="en-US" sz="1400" dirty="0" smtClean="0">
                <a:cs typeface="B Zar" pitchFamily="2" charset="-78"/>
              </a:rPr>
              <a:t/>
            </a:r>
            <a:br>
              <a:rPr lang="en-US" sz="1400" dirty="0" smtClean="0">
                <a:cs typeface="B Zar" pitchFamily="2" charset="-78"/>
              </a:rPr>
            </a:br>
            <a:endParaRPr lang="en-US" sz="1400" dirty="0">
              <a:cs typeface="B Zar" pitchFamily="2" charset="-78"/>
            </a:endParaRPr>
          </a:p>
        </p:txBody>
      </p:sp>
      <p:sp>
        <p:nvSpPr>
          <p:cNvPr id="3" name="Content Placeholder 2"/>
          <p:cNvSpPr>
            <a:spLocks noGrp="1"/>
          </p:cNvSpPr>
          <p:nvPr>
            <p:ph idx="1"/>
          </p:nvPr>
        </p:nvSpPr>
        <p:spPr>
          <a:xfrm>
            <a:off x="304800" y="928670"/>
            <a:ext cx="8686800" cy="5643602"/>
          </a:xfrm>
        </p:spPr>
        <p:txBody>
          <a:bodyPr>
            <a:normAutofit fontScale="25000" lnSpcReduction="20000"/>
          </a:bodyPr>
          <a:lstStyle/>
          <a:p>
            <a:pPr algn="r" rtl="1">
              <a:buNone/>
            </a:pPr>
            <a:r>
              <a:rPr lang="fa-IR" sz="7200" b="1" dirty="0" smtClean="0">
                <a:cs typeface="B Zar" pitchFamily="2" charset="-78"/>
              </a:rPr>
              <a:t>گام اول:</a:t>
            </a:r>
            <a:r>
              <a:rPr lang="fa-IR" sz="5600" b="1" dirty="0" smtClean="0">
                <a:cs typeface="B Zar" pitchFamily="2" charset="-78"/>
              </a:rPr>
              <a:t>تحلیل</a:t>
            </a:r>
            <a:r>
              <a:rPr lang="fa-IR" sz="7200" b="1" dirty="0" smtClean="0">
                <a:cs typeface="B Zar" pitchFamily="2" charset="-78"/>
              </a:rPr>
              <a:t> </a:t>
            </a:r>
            <a:r>
              <a:rPr lang="fa-IR" sz="5600" b="1" dirty="0" smtClean="0">
                <a:cs typeface="B Zar" pitchFamily="2" charset="-78"/>
              </a:rPr>
              <a:t>دقیق از وضعیت مدرسه(عملکرد  تحصیلی-تربيتي  دانش آموزان، وضعیت نیروی انسانی ، وضعیت مشاركت اولیاء  ، امکانات و تجهیزات ،  ظرفیت های محیط پیرامونی ، آمار دانش آموزان ، ،وضعيت فرهنگي اولياءو......)</a:t>
            </a:r>
            <a:endParaRPr lang="en-US" sz="5600" b="1" dirty="0" smtClean="0">
              <a:cs typeface="B Zar" pitchFamily="2" charset="-78"/>
            </a:endParaRPr>
          </a:p>
          <a:p>
            <a:pPr algn="r" rtl="1">
              <a:buNone/>
            </a:pPr>
            <a:r>
              <a:rPr lang="fa-IR" sz="7200" b="1" dirty="0" smtClean="0">
                <a:cs typeface="B Zar" pitchFamily="2" charset="-78"/>
              </a:rPr>
              <a:t>گام دوم:</a:t>
            </a:r>
            <a:r>
              <a:rPr lang="fa-IR" sz="5600" b="1" i="1" dirty="0" smtClean="0">
                <a:cs typeface="B Zar" pitchFamily="2" charset="-78"/>
              </a:rPr>
              <a:t>تعیین نیازهاو </a:t>
            </a:r>
            <a:r>
              <a:rPr lang="fa-IR" sz="5600" b="1" dirty="0" smtClean="0">
                <a:cs typeface="B Zar" pitchFamily="2" charset="-78"/>
              </a:rPr>
              <a:t>اولویت های مدرسه در حوزه هاي مختلف (بهبود وضعیت پيشرفت تحصيلي دانش آموزان ، تقویت روحیه کار گروهی در دانش آموزان، توانمند سازی معلمان در طراحی آموزشی ؛ ارتقاء آگاهی  اولیا نسبت به ضرورت مشارکت آنان در امور مدرسه ،شناسايي دانش آموزان بازمانده از تحصيل،جذب دانش آموزان لازم التعليم، افزايش وضعيت ايمني و فيزيكي مدرسه  ،جلب مشاركت نهاد ها و مؤسسات پيراموني ،ارتقاء سطح بهداشت و روان دانش آموزان و...)</a:t>
            </a:r>
            <a:endParaRPr lang="en-US" sz="5600" b="1" dirty="0" smtClean="0">
              <a:cs typeface="B Zar" pitchFamily="2" charset="-78"/>
            </a:endParaRPr>
          </a:p>
          <a:p>
            <a:pPr algn="r" rtl="1">
              <a:buNone/>
            </a:pPr>
            <a:r>
              <a:rPr lang="fa-IR" sz="7200" b="1" dirty="0" smtClean="0">
                <a:cs typeface="B Zar" pitchFamily="2" charset="-78"/>
              </a:rPr>
              <a:t>گام سوم:</a:t>
            </a:r>
            <a:r>
              <a:rPr lang="fa-IR" sz="5600" b="1" dirty="0" smtClean="0">
                <a:cs typeface="B Zar" pitchFamily="2" charset="-78"/>
              </a:rPr>
              <a:t>تدوین  اهداف واقعی  و قابل اجرا   مبتنی بر نیازها و اولویت ها(ارتقاء عملكرد تحصيلي دانش آموزان در دروس مختلف،ارتقاء مهارتهاي حرفه اي معلمان ، ارتقاء شناخت اولياء بسبت به  نقش و اهميت مشاركت آنان در امور مدرسه ، هوشمند سازي كلاسها ،افزايش جلب مشاركت خيرين محل در خصوص حمايت از فعاليت هاي مدرسه ، توسعه مشاركت دانش آموزان در فعاليت هاي فوق برنامه و تشكل هاي دانش آموزي ، كاهش مشكلات تربيتي دانش آموزان و...)</a:t>
            </a:r>
            <a:endParaRPr lang="en-US" sz="5600" b="1" dirty="0" smtClean="0">
              <a:cs typeface="B Zar" pitchFamily="2" charset="-78"/>
            </a:endParaRPr>
          </a:p>
          <a:p>
            <a:pPr algn="r" rtl="1">
              <a:buNone/>
            </a:pPr>
            <a:r>
              <a:rPr lang="fa-IR" sz="7200" b="1" dirty="0" smtClean="0">
                <a:cs typeface="B Zar" pitchFamily="2" charset="-78"/>
              </a:rPr>
              <a:t>گام چهارم:</a:t>
            </a:r>
            <a:r>
              <a:rPr lang="fa-IR" sz="5600" b="1" i="1" dirty="0" smtClean="0">
                <a:cs typeface="B Zar" pitchFamily="2" charset="-78"/>
              </a:rPr>
              <a:t>تعیین مسئول برای انجام فعالیت ها</a:t>
            </a:r>
            <a:r>
              <a:rPr lang="fa-IR" sz="5600" b="1" dirty="0" smtClean="0">
                <a:cs typeface="B Zar" pitchFamily="2" charset="-78"/>
              </a:rPr>
              <a:t>(تعيين مسئول براي پيگيري كلاسهاي تقويتي ،تعيين مسئول برگزاری کارگاه آموزشی برای معلمان معاون آموزشی ، تعيين مسئول برگزاری آموزش خانواده ، تعيين مسئول آموزش و نظارت بر استفاده از تجهيزات هوشمند ، تعيين مسئول برگزاري جلسات مجمع ،تعيين مسئول فعاليت هاي فوق برنامه دانش آموزي و...)</a:t>
            </a:r>
            <a:endParaRPr lang="en-US" sz="5600" b="1" dirty="0" smtClean="0">
              <a:cs typeface="B Zar" pitchFamily="2" charset="-78"/>
            </a:endParaRPr>
          </a:p>
          <a:p>
            <a:pPr algn="r" rtl="1">
              <a:buNone/>
            </a:pPr>
            <a:r>
              <a:rPr lang="fa-IR" sz="7200" b="1" dirty="0" smtClean="0">
                <a:cs typeface="B Zar" pitchFamily="2" charset="-78"/>
              </a:rPr>
              <a:t>گام پنجم:</a:t>
            </a:r>
            <a:r>
              <a:rPr lang="fa-IR" sz="5600" b="1" dirty="0" smtClean="0">
                <a:cs typeface="B Zar" pitchFamily="2" charset="-78"/>
              </a:rPr>
              <a:t>پيش بيني اقدامات و شیوه های مناسب اجرایی (تشكيل كلاس هاي فوق برنامه برای جبران و تقویت بنیه علمی دانش اموزان با هماهنگی اولیاء ، برگزاری کارگاه عملی در شورای معلمان ،دعوت از مدرسین آموزش خانواده ، استفاده از خودياري اولياء در خريدتجهيز ات هوشمند، ارائه گزارش به موقع  از اقدامات انجام شده بر اساس کمک های اولیاء و خيرين ....)</a:t>
            </a:r>
            <a:endParaRPr lang="en-US" sz="5600" b="1" dirty="0" smtClean="0">
              <a:cs typeface="B Zar" pitchFamily="2" charset="-78"/>
            </a:endParaRPr>
          </a:p>
          <a:p>
            <a:pPr algn="r" rtl="1">
              <a:buNone/>
            </a:pPr>
            <a:r>
              <a:rPr lang="fa-IR" sz="7200" b="1" dirty="0" smtClean="0">
                <a:cs typeface="B Zar" pitchFamily="2" charset="-78"/>
              </a:rPr>
              <a:t>گام ششم:</a:t>
            </a:r>
            <a:r>
              <a:rPr lang="fa-IR" sz="5600" b="1" dirty="0" smtClean="0">
                <a:cs typeface="B Zar" pitchFamily="2" charset="-78"/>
              </a:rPr>
              <a:t>تأمين منابع ،وسایل، تجهیزات و امکانات مورد نیاز(تامین وسایل متناسب با کار کارگاهی ؛ تامين اساتيد مجرب براي اموزش معلمان، آماده سازی فضای مناسب برای آموزش اولیاء، تامين وسايل هوشمند با تأكيد بر كلاس ششم ابتدايي،تامين فضا مناسب براي برگزاري جلسات مجمع عمومي ، تامين فضاي پرورشي جهت انجام فعاليت هاي دانش آموزي  و...)</a:t>
            </a:r>
            <a:endParaRPr lang="en-US" sz="5600" b="1" dirty="0" smtClean="0">
              <a:cs typeface="B Zar" pitchFamily="2" charset="-78"/>
            </a:endParaRPr>
          </a:p>
          <a:p>
            <a:pPr algn="r" rtl="1">
              <a:buNone/>
            </a:pPr>
            <a:r>
              <a:rPr lang="fa-IR" sz="7200" b="1" dirty="0" smtClean="0">
                <a:cs typeface="B Zar" pitchFamily="2" charset="-78"/>
              </a:rPr>
              <a:t>گام هفتم:</a:t>
            </a:r>
            <a:r>
              <a:rPr lang="fa-IR" sz="5600" b="1" dirty="0" smtClean="0">
                <a:cs typeface="B Zar" pitchFamily="2" charset="-78"/>
              </a:rPr>
              <a:t>پيش بيني زمان اجرا(تاريخ برگزاري كلاسهاي تقويتي، تاریخ کارگاه های آموزشی ،تاريخ برگزاري كلاسهاي آموزش خانواده ، تاریخ ارائه گزارش به اولیاء ، تاريخ برگزاري مسابقات فرهنگي وهنري و...)</a:t>
            </a:r>
            <a:endParaRPr lang="en-US" sz="5600" b="1" dirty="0" smtClean="0">
              <a:cs typeface="B Zar" pitchFamily="2" charset="-78"/>
            </a:endParaRPr>
          </a:p>
          <a:p>
            <a:pPr algn="r" rtl="1">
              <a:buNone/>
            </a:pPr>
            <a:r>
              <a:rPr lang="fa-IR" sz="7200" b="1" dirty="0" smtClean="0">
                <a:cs typeface="B Zar" pitchFamily="2" charset="-78"/>
              </a:rPr>
              <a:t>گام هشتم:</a:t>
            </a:r>
            <a:r>
              <a:rPr lang="fa-IR" sz="5600" b="1" i="1" dirty="0" smtClean="0">
                <a:cs typeface="B Zar" pitchFamily="2" charset="-78"/>
              </a:rPr>
              <a:t>تنظیم </a:t>
            </a:r>
            <a:r>
              <a:rPr lang="fa-IR" sz="5600" b="1" dirty="0" smtClean="0">
                <a:cs typeface="B Zar" pitchFamily="2" charset="-78"/>
              </a:rPr>
              <a:t>چارچوب مشخص برای ارزیابی فعاليت هاي انجام شده(ابزار ارزيابي ،زمان های ارزیابی  ، نحوه ارزیابی و  جمع آوری اطلاعات و  تحلیل نتایج ارزیابی  استفاده از نتایج ارزیابی در تنظیم برنامه جدید و  بهبود مستمر فعالیت هاو..)</a:t>
            </a:r>
            <a:endParaRPr lang="en-US" sz="5600" b="1" dirty="0" smtClean="0">
              <a:cs typeface="B Zar" pitchFamily="2" charset="-78"/>
            </a:endParaRPr>
          </a:p>
          <a:p>
            <a:pPr algn="ctr">
              <a:buNone/>
            </a:pP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511156"/>
          </a:xfrm>
        </p:spPr>
        <p:style>
          <a:lnRef idx="2">
            <a:schemeClr val="accent2">
              <a:shade val="50000"/>
            </a:schemeClr>
          </a:lnRef>
          <a:fillRef idx="1">
            <a:schemeClr val="accent2"/>
          </a:fillRef>
          <a:effectRef idx="0">
            <a:schemeClr val="accent2"/>
          </a:effectRef>
          <a:fontRef idx="minor">
            <a:schemeClr val="lt1"/>
          </a:fontRef>
        </p:style>
        <p:txBody>
          <a:bodyPr anchor="t">
            <a:normAutofit fontScale="90000"/>
          </a:bodyPr>
          <a:lstStyle/>
          <a:p>
            <a:pPr algn="r" rtl="1"/>
            <a:r>
              <a:rPr lang="fa-IR" sz="2400" b="1" dirty="0" smtClean="0">
                <a:cs typeface="B Titr" pitchFamily="2" charset="-78"/>
              </a:rPr>
              <a:t>جدول شماره (2):تقويم اجرايي بهبود فرايند مديريت مدرسه</a:t>
            </a:r>
            <a:r>
              <a:rPr lang="en-US" sz="2400" dirty="0" smtClean="0">
                <a:cs typeface="B Titr" pitchFamily="2" charset="-78"/>
              </a:rPr>
              <a:t/>
            </a:r>
            <a:br>
              <a:rPr lang="en-US" sz="2400" dirty="0" smtClean="0">
                <a:cs typeface="B Titr" pitchFamily="2" charset="-78"/>
              </a:rPr>
            </a:br>
            <a:endParaRPr lang="en-US" sz="2400" dirty="0">
              <a:cs typeface="B Titr" pitchFamily="2" charset="-78"/>
            </a:endParaRPr>
          </a:p>
        </p:txBody>
      </p:sp>
      <p:graphicFrame>
        <p:nvGraphicFramePr>
          <p:cNvPr id="4" name="Content Placeholder 3"/>
          <p:cNvGraphicFramePr>
            <a:graphicFrameLocks noGrp="1"/>
          </p:cNvGraphicFramePr>
          <p:nvPr>
            <p:ph idx="1"/>
          </p:nvPr>
        </p:nvGraphicFramePr>
        <p:xfrm>
          <a:off x="1142974" y="1000108"/>
          <a:ext cx="7858179" cy="5525234"/>
        </p:xfrm>
        <a:graphic>
          <a:graphicData uri="http://schemas.openxmlformats.org/drawingml/2006/table">
            <a:tbl>
              <a:tblPr firstRow="1" bandRow="1">
                <a:tableStyleId>{5C22544A-7EE6-4342-B048-85BDC9FD1C3A}</a:tableStyleId>
              </a:tblPr>
              <a:tblGrid>
                <a:gridCol w="218126"/>
                <a:gridCol w="214174"/>
                <a:gridCol w="216149"/>
                <a:gridCol w="296843"/>
                <a:gridCol w="279554"/>
                <a:gridCol w="360249"/>
                <a:gridCol w="288198"/>
                <a:gridCol w="288198"/>
                <a:gridCol w="288198"/>
                <a:gridCol w="288198"/>
                <a:gridCol w="288198"/>
                <a:gridCol w="288198"/>
                <a:gridCol w="288198"/>
                <a:gridCol w="288198"/>
                <a:gridCol w="288198"/>
                <a:gridCol w="3386336"/>
                <a:gridCol w="292966"/>
              </a:tblGrid>
              <a:tr h="714364">
                <a:tc>
                  <a:txBody>
                    <a:bodyPr/>
                    <a:lstStyle/>
                    <a:p>
                      <a:pPr marL="71755" marR="71755" algn="ctr" rtl="1">
                        <a:lnSpc>
                          <a:spcPct val="115000"/>
                        </a:lnSpc>
                        <a:spcAft>
                          <a:spcPts val="0"/>
                        </a:spcAft>
                      </a:pPr>
                      <a:r>
                        <a:rPr lang="fa-IR" sz="800" b="1" dirty="0">
                          <a:latin typeface="Calibri"/>
                          <a:ea typeface="Calibri"/>
                          <a:cs typeface="B Zar"/>
                        </a:rPr>
                        <a:t>شهريور</a:t>
                      </a:r>
                      <a:endParaRPr lang="en-US" sz="800" dirty="0">
                        <a:latin typeface="Calibri"/>
                        <a:ea typeface="Calibri"/>
                        <a:cs typeface="Arial"/>
                      </a:endParaRPr>
                    </a:p>
                  </a:txBody>
                  <a:tcPr marL="68580" marR="68580" marT="0" marB="0" vert="vert270" anchor="ctr"/>
                </a:tc>
                <a:tc>
                  <a:txBody>
                    <a:bodyPr/>
                    <a:lstStyle/>
                    <a:p>
                      <a:pPr marL="71755" marR="71755" algn="ctr" rtl="1">
                        <a:lnSpc>
                          <a:spcPct val="115000"/>
                        </a:lnSpc>
                        <a:spcAft>
                          <a:spcPts val="0"/>
                        </a:spcAft>
                      </a:pPr>
                      <a:r>
                        <a:rPr lang="fa-IR" sz="800" b="1">
                          <a:latin typeface="Calibri"/>
                          <a:ea typeface="Calibri"/>
                          <a:cs typeface="B Zar"/>
                        </a:rPr>
                        <a:t>مرداد</a:t>
                      </a:r>
                      <a:endParaRPr lang="en-US" sz="800">
                        <a:latin typeface="Calibri"/>
                        <a:ea typeface="Calibri"/>
                        <a:cs typeface="Arial"/>
                      </a:endParaRPr>
                    </a:p>
                  </a:txBody>
                  <a:tcPr marL="68580" marR="68580" marT="0" marB="0" vert="vert270" anchor="ctr"/>
                </a:tc>
                <a:tc>
                  <a:txBody>
                    <a:bodyPr/>
                    <a:lstStyle/>
                    <a:p>
                      <a:pPr marL="71755" marR="71755" algn="ctr" rtl="1">
                        <a:lnSpc>
                          <a:spcPct val="115000"/>
                        </a:lnSpc>
                        <a:spcAft>
                          <a:spcPts val="0"/>
                        </a:spcAft>
                      </a:pPr>
                      <a:r>
                        <a:rPr lang="fa-IR" sz="800" b="1">
                          <a:latin typeface="Calibri"/>
                          <a:ea typeface="Calibri"/>
                          <a:cs typeface="B Zar"/>
                        </a:rPr>
                        <a:t>تير</a:t>
                      </a:r>
                      <a:endParaRPr lang="en-US" sz="800">
                        <a:latin typeface="Calibri"/>
                        <a:ea typeface="Calibri"/>
                        <a:cs typeface="Arial"/>
                      </a:endParaRPr>
                    </a:p>
                  </a:txBody>
                  <a:tcPr marL="68580" marR="68580" marT="0" marB="0" vert="vert270" anchor="ctr"/>
                </a:tc>
                <a:tc>
                  <a:txBody>
                    <a:bodyPr/>
                    <a:lstStyle/>
                    <a:p>
                      <a:pPr marL="71755" marR="71755" algn="ctr" rtl="1">
                        <a:lnSpc>
                          <a:spcPct val="115000"/>
                        </a:lnSpc>
                        <a:spcAft>
                          <a:spcPts val="0"/>
                        </a:spcAft>
                      </a:pPr>
                      <a:r>
                        <a:rPr lang="fa-IR" sz="800" b="1">
                          <a:latin typeface="Calibri"/>
                          <a:ea typeface="Calibri"/>
                          <a:cs typeface="B Zar"/>
                        </a:rPr>
                        <a:t>خرداد</a:t>
                      </a:r>
                      <a:endParaRPr lang="en-US" sz="800">
                        <a:latin typeface="Calibri"/>
                        <a:ea typeface="Calibri"/>
                        <a:cs typeface="Arial"/>
                      </a:endParaRPr>
                    </a:p>
                  </a:txBody>
                  <a:tcPr marL="68580" marR="68580" marT="0" marB="0" vert="vert270" anchor="ctr"/>
                </a:tc>
                <a:tc>
                  <a:txBody>
                    <a:bodyPr/>
                    <a:lstStyle/>
                    <a:p>
                      <a:pPr marL="71755" marR="71755" algn="ctr" rtl="1">
                        <a:lnSpc>
                          <a:spcPct val="115000"/>
                        </a:lnSpc>
                        <a:spcAft>
                          <a:spcPts val="0"/>
                        </a:spcAft>
                      </a:pPr>
                      <a:r>
                        <a:rPr lang="fa-IR" sz="800" b="1">
                          <a:latin typeface="Calibri"/>
                          <a:ea typeface="Calibri"/>
                          <a:cs typeface="B Zar"/>
                        </a:rPr>
                        <a:t>ارديبهشت</a:t>
                      </a:r>
                      <a:endParaRPr lang="en-US" sz="800">
                        <a:latin typeface="Calibri"/>
                        <a:ea typeface="Calibri"/>
                        <a:cs typeface="Arial"/>
                      </a:endParaRPr>
                    </a:p>
                  </a:txBody>
                  <a:tcPr marL="68580" marR="68580" marT="0" marB="0" vert="vert270" anchor="ctr"/>
                </a:tc>
                <a:tc>
                  <a:txBody>
                    <a:bodyPr/>
                    <a:lstStyle/>
                    <a:p>
                      <a:pPr marL="71755" marR="71755" algn="ctr" rtl="1">
                        <a:lnSpc>
                          <a:spcPct val="115000"/>
                        </a:lnSpc>
                        <a:spcAft>
                          <a:spcPts val="0"/>
                        </a:spcAft>
                      </a:pPr>
                      <a:r>
                        <a:rPr lang="fa-IR" sz="800" b="1">
                          <a:latin typeface="Calibri"/>
                          <a:ea typeface="Calibri"/>
                          <a:cs typeface="B Zar"/>
                        </a:rPr>
                        <a:t>فروردين</a:t>
                      </a:r>
                      <a:endParaRPr lang="en-US" sz="800">
                        <a:latin typeface="Calibri"/>
                        <a:ea typeface="Calibri"/>
                        <a:cs typeface="Arial"/>
                      </a:endParaRPr>
                    </a:p>
                  </a:txBody>
                  <a:tcPr marL="68580" marR="68580" marT="0" marB="0" vert="vert270" anchor="ctr"/>
                </a:tc>
                <a:tc>
                  <a:txBody>
                    <a:bodyPr/>
                    <a:lstStyle/>
                    <a:p>
                      <a:pPr marL="71755" marR="71755" algn="ctr" rtl="1">
                        <a:lnSpc>
                          <a:spcPct val="115000"/>
                        </a:lnSpc>
                        <a:spcAft>
                          <a:spcPts val="0"/>
                        </a:spcAft>
                      </a:pPr>
                      <a:r>
                        <a:rPr lang="fa-IR" sz="800" b="1">
                          <a:latin typeface="Calibri"/>
                          <a:ea typeface="Calibri"/>
                          <a:cs typeface="B Zar"/>
                        </a:rPr>
                        <a:t>اسفند</a:t>
                      </a:r>
                      <a:endParaRPr lang="en-US" sz="800">
                        <a:latin typeface="Calibri"/>
                        <a:ea typeface="Calibri"/>
                        <a:cs typeface="Arial"/>
                      </a:endParaRPr>
                    </a:p>
                  </a:txBody>
                  <a:tcPr marL="68580" marR="68580" marT="0" marB="0" vert="vert270" anchor="ctr"/>
                </a:tc>
                <a:tc>
                  <a:txBody>
                    <a:bodyPr/>
                    <a:lstStyle/>
                    <a:p>
                      <a:pPr marL="71755" marR="71755" algn="ctr" rtl="1">
                        <a:lnSpc>
                          <a:spcPct val="115000"/>
                        </a:lnSpc>
                        <a:spcAft>
                          <a:spcPts val="0"/>
                        </a:spcAft>
                      </a:pPr>
                      <a:r>
                        <a:rPr lang="fa-IR" sz="800" b="1">
                          <a:latin typeface="Calibri"/>
                          <a:ea typeface="Calibri"/>
                          <a:cs typeface="B Zar"/>
                        </a:rPr>
                        <a:t>بهمن</a:t>
                      </a:r>
                      <a:endParaRPr lang="en-US" sz="800">
                        <a:latin typeface="Calibri"/>
                        <a:ea typeface="Calibri"/>
                        <a:cs typeface="Arial"/>
                      </a:endParaRPr>
                    </a:p>
                  </a:txBody>
                  <a:tcPr marL="68580" marR="68580" marT="0" marB="0" vert="vert270" anchor="ctr"/>
                </a:tc>
                <a:tc>
                  <a:txBody>
                    <a:bodyPr/>
                    <a:lstStyle/>
                    <a:p>
                      <a:pPr marL="71755" marR="71755" algn="ctr" rtl="1">
                        <a:lnSpc>
                          <a:spcPct val="115000"/>
                        </a:lnSpc>
                        <a:spcAft>
                          <a:spcPts val="0"/>
                        </a:spcAft>
                      </a:pPr>
                      <a:r>
                        <a:rPr lang="fa-IR" sz="800" b="1">
                          <a:latin typeface="Calibri"/>
                          <a:ea typeface="Calibri"/>
                          <a:cs typeface="B Zar"/>
                        </a:rPr>
                        <a:t>دي</a:t>
                      </a:r>
                      <a:endParaRPr lang="en-US" sz="800">
                        <a:latin typeface="Calibri"/>
                        <a:ea typeface="Calibri"/>
                        <a:cs typeface="Arial"/>
                      </a:endParaRPr>
                    </a:p>
                  </a:txBody>
                  <a:tcPr marL="68580" marR="68580" marT="0" marB="0" vert="vert270" anchor="ctr"/>
                </a:tc>
                <a:tc>
                  <a:txBody>
                    <a:bodyPr/>
                    <a:lstStyle/>
                    <a:p>
                      <a:pPr marL="71755" marR="71755" algn="ctr" rtl="1">
                        <a:lnSpc>
                          <a:spcPct val="115000"/>
                        </a:lnSpc>
                        <a:spcAft>
                          <a:spcPts val="0"/>
                        </a:spcAft>
                      </a:pPr>
                      <a:r>
                        <a:rPr lang="fa-IR" sz="800" b="1">
                          <a:latin typeface="Calibri"/>
                          <a:ea typeface="Calibri"/>
                          <a:cs typeface="B Zar"/>
                        </a:rPr>
                        <a:t>آذر</a:t>
                      </a:r>
                      <a:endParaRPr lang="en-US" sz="800">
                        <a:latin typeface="Calibri"/>
                        <a:ea typeface="Calibri"/>
                        <a:cs typeface="Arial"/>
                      </a:endParaRPr>
                    </a:p>
                  </a:txBody>
                  <a:tcPr marL="68580" marR="68580" marT="0" marB="0" vert="vert270" anchor="ctr"/>
                </a:tc>
                <a:tc>
                  <a:txBody>
                    <a:bodyPr/>
                    <a:lstStyle/>
                    <a:p>
                      <a:pPr marL="71755" marR="71755" algn="ctr" rtl="1">
                        <a:lnSpc>
                          <a:spcPct val="115000"/>
                        </a:lnSpc>
                        <a:spcAft>
                          <a:spcPts val="0"/>
                        </a:spcAft>
                      </a:pPr>
                      <a:r>
                        <a:rPr lang="fa-IR" sz="800" b="1" dirty="0">
                          <a:latin typeface="Calibri"/>
                          <a:ea typeface="Calibri"/>
                          <a:cs typeface="B Zar"/>
                        </a:rPr>
                        <a:t>آبان</a:t>
                      </a:r>
                      <a:endParaRPr lang="en-US" sz="800" dirty="0">
                        <a:latin typeface="Calibri"/>
                        <a:ea typeface="Calibri"/>
                        <a:cs typeface="Arial"/>
                      </a:endParaRPr>
                    </a:p>
                  </a:txBody>
                  <a:tcPr marL="68580" marR="68580" marT="0" marB="0" vert="vert270" anchor="ctr"/>
                </a:tc>
                <a:tc>
                  <a:txBody>
                    <a:bodyPr/>
                    <a:lstStyle/>
                    <a:p>
                      <a:pPr marL="71755" marR="71755" algn="ctr" rtl="1">
                        <a:lnSpc>
                          <a:spcPct val="115000"/>
                        </a:lnSpc>
                        <a:spcAft>
                          <a:spcPts val="0"/>
                        </a:spcAft>
                      </a:pPr>
                      <a:r>
                        <a:rPr lang="fa-IR" sz="800" b="1" dirty="0">
                          <a:latin typeface="Calibri"/>
                          <a:ea typeface="Calibri"/>
                          <a:cs typeface="B Zar"/>
                        </a:rPr>
                        <a:t>مهر</a:t>
                      </a:r>
                      <a:endParaRPr lang="en-US" sz="800" dirty="0">
                        <a:latin typeface="Calibri"/>
                        <a:ea typeface="Calibri"/>
                        <a:cs typeface="Arial"/>
                      </a:endParaRPr>
                    </a:p>
                  </a:txBody>
                  <a:tcPr marL="68580" marR="68580" marT="0" marB="0" vert="vert270" anchor="ctr"/>
                </a:tc>
                <a:tc>
                  <a:txBody>
                    <a:bodyPr/>
                    <a:lstStyle/>
                    <a:p>
                      <a:pPr marL="71755" marR="71755" algn="ctr" rtl="1">
                        <a:lnSpc>
                          <a:spcPct val="115000"/>
                        </a:lnSpc>
                        <a:spcAft>
                          <a:spcPts val="0"/>
                        </a:spcAft>
                      </a:pPr>
                      <a:r>
                        <a:rPr lang="fa-IR" sz="800" b="1">
                          <a:latin typeface="Calibri"/>
                          <a:ea typeface="Calibri"/>
                          <a:cs typeface="B Zar"/>
                        </a:rPr>
                        <a:t>شهريور</a:t>
                      </a:r>
                      <a:endParaRPr lang="en-US" sz="800">
                        <a:latin typeface="Calibri"/>
                        <a:ea typeface="Calibri"/>
                        <a:cs typeface="Arial"/>
                      </a:endParaRPr>
                    </a:p>
                  </a:txBody>
                  <a:tcPr marL="68580" marR="68580" marT="0" marB="0" vert="vert270" anchor="ctr"/>
                </a:tc>
                <a:tc>
                  <a:txBody>
                    <a:bodyPr/>
                    <a:lstStyle/>
                    <a:p>
                      <a:pPr marL="71755" marR="71755" algn="ctr" rtl="1">
                        <a:lnSpc>
                          <a:spcPct val="115000"/>
                        </a:lnSpc>
                        <a:spcAft>
                          <a:spcPts val="0"/>
                        </a:spcAft>
                      </a:pPr>
                      <a:r>
                        <a:rPr lang="fa-IR" sz="800" b="1">
                          <a:latin typeface="Calibri"/>
                          <a:ea typeface="Calibri"/>
                          <a:cs typeface="B Zar"/>
                        </a:rPr>
                        <a:t>مرداد</a:t>
                      </a:r>
                      <a:endParaRPr lang="en-US" sz="800">
                        <a:latin typeface="Calibri"/>
                        <a:ea typeface="Calibri"/>
                        <a:cs typeface="Arial"/>
                      </a:endParaRPr>
                    </a:p>
                  </a:txBody>
                  <a:tcPr marL="68580" marR="68580" marT="0" marB="0" vert="vert270" anchor="ctr"/>
                </a:tc>
                <a:tc>
                  <a:txBody>
                    <a:bodyPr/>
                    <a:lstStyle/>
                    <a:p>
                      <a:pPr marL="71755" marR="71755" algn="ctr" rtl="1">
                        <a:lnSpc>
                          <a:spcPct val="115000"/>
                        </a:lnSpc>
                        <a:spcAft>
                          <a:spcPts val="0"/>
                        </a:spcAft>
                      </a:pPr>
                      <a:r>
                        <a:rPr lang="fa-IR" sz="800" b="1" dirty="0">
                          <a:latin typeface="Calibri"/>
                          <a:ea typeface="Calibri"/>
                          <a:cs typeface="B Zar"/>
                        </a:rPr>
                        <a:t>تير</a:t>
                      </a:r>
                      <a:endParaRPr lang="en-US" sz="800" dirty="0">
                        <a:latin typeface="Calibri"/>
                        <a:ea typeface="Calibri"/>
                        <a:cs typeface="Arial"/>
                      </a:endParaRPr>
                    </a:p>
                  </a:txBody>
                  <a:tcPr marL="68580" marR="68580" marT="0" marB="0" vert="vert270" anchor="ctr"/>
                </a:tc>
                <a:tc>
                  <a:txBody>
                    <a:bodyPr/>
                    <a:lstStyle/>
                    <a:p>
                      <a:pPr algn="ctr" rtl="1">
                        <a:lnSpc>
                          <a:spcPct val="115000"/>
                        </a:lnSpc>
                        <a:spcAft>
                          <a:spcPts val="0"/>
                        </a:spcAft>
                      </a:pPr>
                      <a:r>
                        <a:rPr lang="fa-IR" sz="800" dirty="0">
                          <a:latin typeface="Calibri"/>
                          <a:ea typeface="Calibri"/>
                          <a:cs typeface="B Titr"/>
                        </a:rPr>
                        <a:t>عنوان فعاليت</a:t>
                      </a:r>
                      <a:endParaRPr lang="en-US" sz="800" dirty="0">
                        <a:latin typeface="Calibri"/>
                        <a:ea typeface="Calibri"/>
                        <a:cs typeface="Arial"/>
                      </a:endParaRPr>
                    </a:p>
                  </a:txBody>
                  <a:tcPr marL="68580" marR="68580" marT="0" marB="0" anchor="ctr"/>
                </a:tc>
                <a:tc>
                  <a:txBody>
                    <a:bodyPr/>
                    <a:lstStyle/>
                    <a:p>
                      <a:pPr marL="71755" marR="71755" algn="r" rtl="1">
                        <a:lnSpc>
                          <a:spcPct val="115000"/>
                        </a:lnSpc>
                        <a:spcAft>
                          <a:spcPts val="0"/>
                        </a:spcAft>
                      </a:pPr>
                      <a:r>
                        <a:rPr lang="fa-IR" sz="800">
                          <a:latin typeface="Calibri"/>
                          <a:ea typeface="Calibri"/>
                          <a:cs typeface="B Titr"/>
                        </a:rPr>
                        <a:t>رديف</a:t>
                      </a:r>
                      <a:endParaRPr lang="en-US" sz="800">
                        <a:latin typeface="Calibri"/>
                        <a:ea typeface="Calibri"/>
                        <a:cs typeface="Arial"/>
                      </a:endParaRPr>
                    </a:p>
                  </a:txBody>
                  <a:tcPr marL="68580" marR="68580" marT="0" marB="0" vert="vert270" anchor="ctr"/>
                </a:tc>
              </a:tr>
              <a:tr h="623628">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solidFill>
                            <a:srgbClr val="0070C0"/>
                          </a:solidFill>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just" rtl="1">
                        <a:lnSpc>
                          <a:spcPct val="115000"/>
                        </a:lnSpc>
                        <a:spcAft>
                          <a:spcPts val="0"/>
                        </a:spcAft>
                      </a:pPr>
                      <a:r>
                        <a:rPr lang="fa-IR" sz="800" dirty="0">
                          <a:latin typeface="Calibri"/>
                          <a:ea typeface="Calibri"/>
                          <a:cs typeface="B Zar"/>
                        </a:rPr>
                        <a:t>تشكيل جلسه شوراي مدرسه و بررسي و تحليل عملكرد مدرسه(پيشرفت ها ،موفقيت هاو نقاط قابل بهبود از قبيل :وضعيت تحصيلي -تربيتي دانش آموزان،جذب مشاركت هاي مردم و والدين ،كيفيت عملكرد شوراها،بهينه سازي تجهيزات و فضاي آموزشي،سطح تعامل مدرسه با محيط پيراموني و نهادها و...)  به منظورشناخت كامل وضعيت مدرسه و استفاده از نتايج آن در تنظيم برنامه براي سال تحصيلي جديد</a:t>
                      </a:r>
                      <a:endParaRPr lang="en-US" sz="800" dirty="0">
                        <a:latin typeface="Calibri"/>
                        <a:ea typeface="Calibri"/>
                        <a:cs typeface="Arial"/>
                      </a:endParaRPr>
                    </a:p>
                  </a:txBody>
                  <a:tcPr marL="68580" marR="68580" marT="0" marB="0" anchor="ctr"/>
                </a:tc>
                <a:tc>
                  <a:txBody>
                    <a:bodyPr/>
                    <a:lstStyle/>
                    <a:p>
                      <a:pPr algn="r" rtl="1">
                        <a:lnSpc>
                          <a:spcPct val="115000"/>
                        </a:lnSpc>
                        <a:spcAft>
                          <a:spcPts val="0"/>
                        </a:spcAft>
                      </a:pPr>
                      <a:r>
                        <a:rPr lang="fa-IR" sz="800">
                          <a:latin typeface="Calibri"/>
                          <a:ea typeface="Calibri"/>
                          <a:cs typeface="B Zar"/>
                        </a:rPr>
                        <a:t>1</a:t>
                      </a:r>
                      <a:endParaRPr lang="en-US" sz="800">
                        <a:latin typeface="Calibri"/>
                        <a:ea typeface="Calibri"/>
                        <a:cs typeface="Arial"/>
                      </a:endParaRPr>
                    </a:p>
                  </a:txBody>
                  <a:tcPr marL="68580" marR="68580" marT="0" marB="0" anchor="ctr"/>
                </a:tc>
              </a:tr>
              <a:tr h="467721">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just" rtl="1">
                        <a:lnSpc>
                          <a:spcPct val="115000"/>
                        </a:lnSpc>
                        <a:spcAft>
                          <a:spcPts val="0"/>
                        </a:spcAft>
                      </a:pPr>
                      <a:r>
                        <a:rPr lang="fa-IR" sz="800" dirty="0">
                          <a:latin typeface="Calibri"/>
                          <a:ea typeface="Calibri"/>
                          <a:cs typeface="B Zar"/>
                        </a:rPr>
                        <a:t>طرا حي و تنظيم برنامه عملياتي مدرسه با استفاده از نتايج تحليل انجام شده درچارچوب اهداف وسياست ها ي آموزش و پرورش  بامشاركت عوامل انساني در همه ابعاد( آموزش ويادگيري، فعاليت هاي مكمل ، فوق برنامه و برنامه هاي پرورشي،تعامل سازنده با محيط پيراموني و...)  بر اساس اولويتهاي تعيين گرديده .     </a:t>
                      </a:r>
                      <a:endParaRPr lang="en-US" sz="800" dirty="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Zar"/>
                        </a:rPr>
                        <a:t>2</a:t>
                      </a:r>
                      <a:endParaRPr lang="en-US" sz="800">
                        <a:latin typeface="Calibri"/>
                        <a:ea typeface="Calibri"/>
                        <a:cs typeface="Arial"/>
                      </a:endParaRPr>
                    </a:p>
                  </a:txBody>
                  <a:tcPr marL="68580" marR="68580" marT="0" marB="0" anchor="ctr"/>
                </a:tc>
              </a:tr>
              <a:tr h="412362">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l"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tc>
                <a:tc>
                  <a:txBody>
                    <a:bodyPr/>
                    <a:lstStyle/>
                    <a:p>
                      <a:pPr algn="l"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just" rtl="1">
                        <a:lnSpc>
                          <a:spcPct val="115000"/>
                        </a:lnSpc>
                        <a:spcAft>
                          <a:spcPts val="0"/>
                        </a:spcAft>
                      </a:pPr>
                      <a:r>
                        <a:rPr lang="fa-IR" sz="800" dirty="0">
                          <a:latin typeface="Calibri"/>
                          <a:ea typeface="Calibri"/>
                          <a:cs typeface="B Zar"/>
                        </a:rPr>
                        <a:t>تبيين برنامه درانجمن عمومي اوليا،شوراي مدرسه وشوراي معلمان  براي كاركنان،اولياء و دانش آموزان(متناسب بادرك آنان) با هدف همسويي و وفاق جمعي در خصوص تحقق اهداف </a:t>
                      </a:r>
                      <a:endParaRPr lang="en-US" sz="800" dirty="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Zar"/>
                        </a:rPr>
                        <a:t>3</a:t>
                      </a:r>
                      <a:endParaRPr lang="en-US" sz="800">
                        <a:latin typeface="Calibri"/>
                        <a:ea typeface="Calibri"/>
                        <a:cs typeface="Arial"/>
                      </a:endParaRPr>
                    </a:p>
                  </a:txBody>
                  <a:tcPr marL="68580" marR="68580" marT="0" marB="0" anchor="ctr"/>
                </a:tc>
              </a:tr>
              <a:tr h="412362">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solidFill>
                            <a:srgbClr val="0070C0"/>
                          </a:solidFill>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r" rtl="1">
                        <a:lnSpc>
                          <a:spcPct val="115000"/>
                        </a:lnSpc>
                        <a:spcAft>
                          <a:spcPts val="0"/>
                        </a:spcAft>
                      </a:pPr>
                      <a:r>
                        <a:rPr lang="fa-IR" sz="800" dirty="0">
                          <a:latin typeface="Calibri"/>
                          <a:ea typeface="Calibri"/>
                          <a:cs typeface="B Zar"/>
                        </a:rPr>
                        <a:t>تنظيم برنامه و جدول زمانبندي ارزيابي مستمر انجام فعاليت ها و اقدامات با مشاركت عوامل انساني مدرسه </a:t>
                      </a:r>
                      <a:endParaRPr lang="en-US" sz="800" dirty="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Zar"/>
                        </a:rPr>
                        <a:t>4</a:t>
                      </a:r>
                      <a:endParaRPr lang="en-US" sz="800">
                        <a:latin typeface="Calibri"/>
                        <a:ea typeface="Calibri"/>
                        <a:cs typeface="Arial"/>
                      </a:endParaRPr>
                    </a:p>
                  </a:txBody>
                  <a:tcPr marL="68580" marR="68580" marT="0" marB="0" anchor="ctr"/>
                </a:tc>
              </a:tr>
              <a:tr h="412362">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ctr" rtl="0">
                        <a:lnSpc>
                          <a:spcPct val="115000"/>
                        </a:lnSpc>
                        <a:spcAft>
                          <a:spcPts val="0"/>
                        </a:spcAft>
                      </a:pP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r" rtl="1">
                        <a:lnSpc>
                          <a:spcPct val="115000"/>
                        </a:lnSpc>
                        <a:spcAft>
                          <a:spcPts val="0"/>
                        </a:spcAft>
                      </a:pPr>
                      <a:r>
                        <a:rPr lang="fa-IR" sz="800" dirty="0">
                          <a:latin typeface="Calibri"/>
                          <a:ea typeface="Calibri"/>
                          <a:cs typeface="B Zar"/>
                        </a:rPr>
                        <a:t>ابلاغ مسؤوليت و وظايف هر يك از كاركنان در ارتباط با فعاليت ها و اقدامات برنامه </a:t>
                      </a:r>
                      <a:r>
                        <a:rPr lang="fa-IR" sz="800" dirty="0">
                          <a:solidFill>
                            <a:schemeClr val="tx1"/>
                          </a:solidFill>
                          <a:latin typeface="Calibri"/>
                          <a:ea typeface="Calibri"/>
                          <a:cs typeface="B Zar"/>
                        </a:rPr>
                        <a:t>سالانه </a:t>
                      </a:r>
                      <a:endParaRPr lang="en-US" sz="800" dirty="0">
                        <a:solidFill>
                          <a:schemeClr val="tx1"/>
                        </a:solidFill>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Zar"/>
                        </a:rPr>
                        <a:t>5</a:t>
                      </a:r>
                      <a:endParaRPr lang="en-US" sz="800">
                        <a:latin typeface="Calibri"/>
                        <a:ea typeface="Calibri"/>
                        <a:cs typeface="Arial"/>
                      </a:endParaRPr>
                    </a:p>
                  </a:txBody>
                  <a:tcPr marL="68580" marR="68580" marT="0" marB="0" anchor="ctr"/>
                </a:tc>
              </a:tr>
              <a:tr h="412362">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r" rtl="1">
                        <a:lnSpc>
                          <a:spcPct val="115000"/>
                        </a:lnSpc>
                        <a:spcAft>
                          <a:spcPts val="0"/>
                        </a:spcAft>
                      </a:pPr>
                      <a:r>
                        <a:rPr lang="fa-IR" sz="800" dirty="0">
                          <a:latin typeface="Calibri"/>
                          <a:ea typeface="Calibri"/>
                          <a:cs typeface="B Zar"/>
                        </a:rPr>
                        <a:t>اهتمام جدي مديردر اجراي فعاليت ها و اقدامات پيش بيني شده در بازه ي زماني تعيين شده و الزام به پايبندي اجرا </a:t>
                      </a:r>
                      <a:endParaRPr lang="en-US" sz="800" dirty="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Zar"/>
                        </a:rPr>
                        <a:t>6</a:t>
                      </a:r>
                      <a:endParaRPr lang="en-US" sz="800">
                        <a:latin typeface="Calibri"/>
                        <a:ea typeface="Calibri"/>
                        <a:cs typeface="Arial"/>
                      </a:endParaRPr>
                    </a:p>
                  </a:txBody>
                  <a:tcPr marL="68580" marR="68580" marT="0" marB="0" anchor="ctr"/>
                </a:tc>
              </a:tr>
              <a:tr h="412362">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l" rtl="0">
                        <a:lnSpc>
                          <a:spcPct val="115000"/>
                        </a:lnSpc>
                        <a:spcAft>
                          <a:spcPts val="0"/>
                        </a:spcAft>
                      </a:pPr>
                      <a:endParaRPr lang="en-US" sz="800">
                        <a:latin typeface="Calibri"/>
                        <a:ea typeface="Calibri"/>
                        <a:cs typeface="B Nazanin"/>
                      </a:endParaRPr>
                    </a:p>
                  </a:txBody>
                  <a:tcPr marL="68580" marR="68580" marT="0" marB="0"/>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just" rtl="1">
                        <a:lnSpc>
                          <a:spcPct val="115000"/>
                        </a:lnSpc>
                        <a:spcAft>
                          <a:spcPts val="0"/>
                        </a:spcAft>
                      </a:pPr>
                      <a:r>
                        <a:rPr lang="fa-IR" sz="800" dirty="0">
                          <a:latin typeface="Calibri"/>
                          <a:ea typeface="Calibri"/>
                          <a:cs typeface="B Zar"/>
                        </a:rPr>
                        <a:t>انجام خود ارزيابي توسط مسؤول اجراي فعاليت ها و اقدامات پيش بيني شده  در برنامه با مشورت مدير مدرسه(مسؤولين بند5) به منظورشناسايي پيشرفت ها و ضعف ها  وارائه بازخورد به مدير </a:t>
                      </a:r>
                      <a:endParaRPr lang="en-US" sz="800" dirty="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Zar"/>
                        </a:rPr>
                        <a:t>7</a:t>
                      </a:r>
                      <a:endParaRPr lang="en-US" sz="800">
                        <a:latin typeface="Calibri"/>
                        <a:ea typeface="Calibri"/>
                        <a:cs typeface="Arial"/>
                      </a:endParaRPr>
                    </a:p>
                  </a:txBody>
                  <a:tcPr marL="68580" marR="68580" marT="0" marB="0" anchor="ctr"/>
                </a:tc>
              </a:tr>
              <a:tr h="412362">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just" rtl="1">
                        <a:lnSpc>
                          <a:spcPct val="115000"/>
                        </a:lnSpc>
                        <a:spcAft>
                          <a:spcPts val="0"/>
                        </a:spcAft>
                      </a:pPr>
                      <a:r>
                        <a:rPr lang="fa-IR" sz="800" dirty="0">
                          <a:latin typeface="Calibri"/>
                          <a:ea typeface="Calibri"/>
                          <a:cs typeface="B Zar"/>
                        </a:rPr>
                        <a:t>بنا به تشخيص مدير، تشكيل جلسه با مسؤولين هر فعاليت  به منظور بررسي نتايج خود ارزيابي ها جهت اتخاذ تدابير متناسب با پيشرفت ها و ضعف ها (حداقل هر دو ماه يكبار)</a:t>
                      </a:r>
                      <a:endParaRPr lang="en-US" sz="800" dirty="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Zar"/>
                        </a:rPr>
                        <a:t>8</a:t>
                      </a:r>
                      <a:endParaRPr lang="en-US" sz="800">
                        <a:latin typeface="Calibri"/>
                        <a:ea typeface="Calibri"/>
                        <a:cs typeface="Arial"/>
                      </a:endParaRPr>
                    </a:p>
                  </a:txBody>
                  <a:tcPr marL="68580" marR="68580" marT="0" marB="0" anchor="ctr"/>
                </a:tc>
              </a:tr>
              <a:tr h="412362">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just" rtl="1">
                        <a:lnSpc>
                          <a:spcPct val="115000"/>
                        </a:lnSpc>
                        <a:spcAft>
                          <a:spcPts val="0"/>
                        </a:spcAft>
                      </a:pPr>
                      <a:r>
                        <a:rPr lang="fa-IR" sz="800" dirty="0">
                          <a:solidFill>
                            <a:srgbClr val="0070C0"/>
                          </a:solidFill>
                          <a:latin typeface="Calibri"/>
                          <a:ea typeface="Calibri"/>
                          <a:cs typeface="B Zar"/>
                        </a:rPr>
                        <a:t>  </a:t>
                      </a:r>
                      <a:r>
                        <a:rPr lang="fa-IR" sz="800" dirty="0">
                          <a:solidFill>
                            <a:schemeClr val="tx1"/>
                          </a:solidFill>
                          <a:latin typeface="Calibri"/>
                          <a:ea typeface="Calibri"/>
                          <a:cs typeface="B Zar"/>
                        </a:rPr>
                        <a:t>تشكيل منظم جلسات شوراي معلمان و شوراي مدرسه ببه منظور اصلاح مستمر با همفكري عوامل انساني ،امكانات و شرايط مدرسه </a:t>
                      </a:r>
                      <a:endParaRPr lang="en-US" sz="800" dirty="0">
                        <a:solidFill>
                          <a:schemeClr val="tx1"/>
                        </a:solidFill>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Zar"/>
                        </a:rPr>
                        <a:t>9</a:t>
                      </a:r>
                      <a:endParaRPr lang="en-US" sz="800">
                        <a:latin typeface="Calibri"/>
                        <a:ea typeface="Calibri"/>
                        <a:cs typeface="Arial"/>
                      </a:endParaRPr>
                    </a:p>
                  </a:txBody>
                  <a:tcPr marL="68580" marR="68580" marT="0" marB="0" anchor="ctr"/>
                </a:tc>
              </a:tr>
              <a:tr h="420625">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just" rtl="1">
                        <a:lnSpc>
                          <a:spcPct val="115000"/>
                        </a:lnSpc>
                        <a:spcAft>
                          <a:spcPts val="0"/>
                        </a:spcAft>
                      </a:pPr>
                      <a:r>
                        <a:rPr lang="fa-IR" sz="800" dirty="0">
                          <a:latin typeface="Calibri"/>
                          <a:ea typeface="Calibri"/>
                          <a:cs typeface="B Zar"/>
                        </a:rPr>
                        <a:t>بررسي و تحليل وضعيت تحصيلي-تربيتي( افت و رشد ) دانش آموزان وآسيب هاي اجتماعي احتمالي  توسط مدير به كمك مجموعه عوامل انساني حداقل سه بار در طول سال تحصيلي  جهت اتخاذ تدابير متناسب با پيشرفت ها و ضعف ها</a:t>
                      </a:r>
                      <a:endParaRPr lang="en-US" sz="800" dirty="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Zar"/>
                        </a:rPr>
                        <a:t>10</a:t>
                      </a:r>
                      <a:endParaRPr lang="en-US" sz="800">
                        <a:latin typeface="Calibri"/>
                        <a:ea typeface="Calibri"/>
                        <a:cs typeface="Arial"/>
                      </a:endParaRPr>
                    </a:p>
                  </a:txBody>
                  <a:tcPr marL="68580" marR="68580" marT="0" marB="0" anchor="ctr"/>
                </a:tc>
              </a:tr>
              <a:tr h="412362">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Nazanin"/>
                        </a:rPr>
                        <a:t>*</a:t>
                      </a: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Arial"/>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ctr" rtl="0">
                        <a:lnSpc>
                          <a:spcPct val="115000"/>
                        </a:lnSpc>
                        <a:spcAft>
                          <a:spcPts val="0"/>
                        </a:spcAft>
                      </a:pPr>
                      <a:endParaRPr lang="en-US" sz="800">
                        <a:latin typeface="Calibri"/>
                        <a:ea typeface="Calibri"/>
                        <a:cs typeface="B Nazanin"/>
                      </a:endParaRPr>
                    </a:p>
                  </a:txBody>
                  <a:tcPr marL="68580" marR="68580" marT="0" marB="0" anchor="ctr"/>
                </a:tc>
                <a:tc>
                  <a:txBody>
                    <a:bodyPr/>
                    <a:lstStyle/>
                    <a:p>
                      <a:pPr algn="just" rtl="1">
                        <a:lnSpc>
                          <a:spcPct val="115000"/>
                        </a:lnSpc>
                        <a:spcAft>
                          <a:spcPts val="0"/>
                        </a:spcAft>
                      </a:pPr>
                      <a:r>
                        <a:rPr lang="fa-IR" sz="800" dirty="0">
                          <a:latin typeface="Calibri"/>
                          <a:ea typeface="Calibri"/>
                          <a:cs typeface="B Zar"/>
                        </a:rPr>
                        <a:t>بررسي ،تحليل وارزيابي پايان سال و تنظيم گزارش به مسوولين ذيربط و بهره گيري از نتايج به منظور  تنظيم و تدوين برنامه سال آينده </a:t>
                      </a:r>
                      <a:endParaRPr lang="en-US" sz="800" dirty="0">
                        <a:latin typeface="Calibri"/>
                        <a:ea typeface="Calibri"/>
                        <a:cs typeface="Arial"/>
                      </a:endParaRPr>
                    </a:p>
                  </a:txBody>
                  <a:tcPr marL="68580" marR="68580" marT="0" marB="0"/>
                </a:tc>
                <a:tc>
                  <a:txBody>
                    <a:bodyPr/>
                    <a:lstStyle/>
                    <a:p>
                      <a:pPr algn="ctr" rtl="1">
                        <a:lnSpc>
                          <a:spcPct val="115000"/>
                        </a:lnSpc>
                        <a:spcAft>
                          <a:spcPts val="0"/>
                        </a:spcAft>
                      </a:pPr>
                      <a:r>
                        <a:rPr lang="fa-IR" sz="800" dirty="0">
                          <a:latin typeface="Calibri"/>
                          <a:ea typeface="Calibri"/>
                          <a:cs typeface="B Zar"/>
                        </a:rPr>
                        <a:t>11</a:t>
                      </a:r>
                      <a:endParaRPr lang="en-US" sz="800" dirty="0">
                        <a:latin typeface="Calibri"/>
                        <a:ea typeface="Calibri"/>
                        <a:cs typeface="Arial"/>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582594"/>
          </a:xfrm>
        </p:spPr>
        <p:style>
          <a:lnRef idx="2">
            <a:schemeClr val="accent2">
              <a:shade val="50000"/>
            </a:schemeClr>
          </a:lnRef>
          <a:fillRef idx="1">
            <a:schemeClr val="accent2"/>
          </a:fillRef>
          <a:effectRef idx="0">
            <a:schemeClr val="accent2"/>
          </a:effectRef>
          <a:fontRef idx="minor">
            <a:schemeClr val="lt1"/>
          </a:fontRef>
        </p:style>
        <p:txBody>
          <a:bodyPr anchor="t">
            <a:normAutofit/>
          </a:bodyPr>
          <a:lstStyle/>
          <a:p>
            <a:pPr algn="r" rtl="1"/>
            <a:r>
              <a:rPr lang="fa-IR" sz="2400" dirty="0" smtClean="0">
                <a:cs typeface="B Titr" pitchFamily="2" charset="-78"/>
              </a:rPr>
              <a:t>جدول شماره (3):نمونه فرم پيشنهادي برنامه سالانه مدرسه</a:t>
            </a:r>
            <a:endParaRPr lang="en-US" sz="2400" dirty="0">
              <a:cs typeface="B Titr" pitchFamily="2" charset="-78"/>
            </a:endParaRPr>
          </a:p>
        </p:txBody>
      </p:sp>
      <p:graphicFrame>
        <p:nvGraphicFramePr>
          <p:cNvPr id="4" name="Content Placeholder 3"/>
          <p:cNvGraphicFramePr>
            <a:graphicFrameLocks noGrp="1"/>
          </p:cNvGraphicFramePr>
          <p:nvPr>
            <p:ph idx="1"/>
          </p:nvPr>
        </p:nvGraphicFramePr>
        <p:xfrm>
          <a:off x="1285852" y="1285860"/>
          <a:ext cx="7708902" cy="4929222"/>
        </p:xfrm>
        <a:graphic>
          <a:graphicData uri="http://schemas.openxmlformats.org/drawingml/2006/table">
            <a:tbl>
              <a:tblPr firstRow="1" bandRow="1">
                <a:tableStyleId>{5C22544A-7EE6-4342-B048-85BDC9FD1C3A}</a:tableStyleId>
              </a:tblPr>
              <a:tblGrid>
                <a:gridCol w="770890"/>
                <a:gridCol w="770890"/>
                <a:gridCol w="728129"/>
                <a:gridCol w="734342"/>
                <a:gridCol w="734342"/>
                <a:gridCol w="734342"/>
                <a:gridCol w="660907"/>
                <a:gridCol w="734342"/>
                <a:gridCol w="1069828"/>
                <a:gridCol w="770890"/>
              </a:tblGrid>
              <a:tr h="1055858">
                <a:tc>
                  <a:txBody>
                    <a:bodyPr/>
                    <a:lstStyle/>
                    <a:p>
                      <a:pPr algn="ctr" rtl="1">
                        <a:lnSpc>
                          <a:spcPct val="115000"/>
                        </a:lnSpc>
                        <a:spcAft>
                          <a:spcPts val="0"/>
                        </a:spcAft>
                      </a:pPr>
                      <a:r>
                        <a:rPr kumimoji="0" lang="fa-IR" sz="900" b="1" kern="1200" dirty="0" smtClean="0">
                          <a:solidFill>
                            <a:schemeClr val="lt1"/>
                          </a:solidFill>
                          <a:latin typeface="+mn-lt"/>
                          <a:ea typeface="+mn-ea"/>
                          <a:cs typeface="B Titr" pitchFamily="2" charset="-78"/>
                        </a:rPr>
                        <a:t>نتايج و دستاوردها(درصد تحقق)</a:t>
                      </a:r>
                      <a:endParaRPr lang="en-US" sz="900" dirty="0">
                        <a:latin typeface="Calibri"/>
                        <a:ea typeface="Calibri"/>
                        <a:cs typeface="B Titr" pitchFamily="2" charset="-78"/>
                      </a:endParaRPr>
                    </a:p>
                  </a:txBody>
                  <a:tcPr marL="68580" marR="68580" marT="0" marB="0" anchor="ctr"/>
                </a:tc>
                <a:tc>
                  <a:txBody>
                    <a:bodyPr/>
                    <a:lstStyle/>
                    <a:p>
                      <a:pPr algn="ctr" rtl="1">
                        <a:lnSpc>
                          <a:spcPct val="115000"/>
                        </a:lnSpc>
                        <a:spcAft>
                          <a:spcPts val="0"/>
                        </a:spcAft>
                      </a:pPr>
                      <a:r>
                        <a:rPr lang="fa-IR" sz="900" dirty="0">
                          <a:latin typeface="Calibri"/>
                          <a:ea typeface="Calibri"/>
                          <a:cs typeface="B Titr"/>
                        </a:rPr>
                        <a:t>مسئول اجرا</a:t>
                      </a:r>
                      <a:endParaRPr lang="en-US" sz="1100" dirty="0">
                        <a:latin typeface="Calibri"/>
                        <a:ea typeface="Calibri"/>
                        <a:cs typeface="Arial"/>
                      </a:endParaRPr>
                    </a:p>
                  </a:txBody>
                  <a:tcPr marL="68580" marR="68580" marT="0" marB="0" anchor="ctr"/>
                </a:tc>
                <a:tc>
                  <a:txBody>
                    <a:bodyPr/>
                    <a:lstStyle/>
                    <a:p>
                      <a:pPr algn="ctr" rtl="1">
                        <a:lnSpc>
                          <a:spcPct val="115000"/>
                        </a:lnSpc>
                        <a:spcAft>
                          <a:spcPts val="0"/>
                        </a:spcAft>
                      </a:pPr>
                      <a:r>
                        <a:rPr lang="fa-IR" sz="900">
                          <a:latin typeface="Calibri"/>
                          <a:ea typeface="Calibri"/>
                          <a:cs typeface="B Titr"/>
                        </a:rPr>
                        <a:t>ميزان اعتبار</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900">
                          <a:latin typeface="Calibri"/>
                          <a:ea typeface="Calibri"/>
                          <a:cs typeface="B Titr"/>
                        </a:rPr>
                        <a:t>زمان اجرا</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900">
                          <a:latin typeface="Calibri"/>
                          <a:ea typeface="Calibri"/>
                          <a:cs typeface="B Titr"/>
                        </a:rPr>
                        <a:t>گستره اجرا</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900">
                          <a:latin typeface="Calibri"/>
                          <a:ea typeface="Calibri"/>
                          <a:cs typeface="B Titr"/>
                        </a:rPr>
                        <a:t>وضعيت مورد انتظار</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900">
                          <a:latin typeface="Calibri"/>
                          <a:ea typeface="Calibri"/>
                          <a:cs typeface="B Titr"/>
                        </a:rPr>
                        <a:t>وضعيت موجود</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900" dirty="0">
                          <a:latin typeface="Calibri"/>
                          <a:ea typeface="Calibri"/>
                          <a:cs typeface="B Titr"/>
                        </a:rPr>
                        <a:t>نشانگر(واحدشاخص)</a:t>
                      </a:r>
                      <a:endParaRPr lang="en-US" sz="1100" dirty="0">
                        <a:latin typeface="Calibri"/>
                        <a:ea typeface="Calibri"/>
                        <a:cs typeface="Arial"/>
                      </a:endParaRPr>
                    </a:p>
                  </a:txBody>
                  <a:tcPr marL="68580" marR="68580" marT="0" marB="0" anchor="ctr"/>
                </a:tc>
                <a:tc>
                  <a:txBody>
                    <a:bodyPr/>
                    <a:lstStyle/>
                    <a:p>
                      <a:pPr algn="ctr" rtl="1">
                        <a:lnSpc>
                          <a:spcPct val="115000"/>
                        </a:lnSpc>
                        <a:spcAft>
                          <a:spcPts val="0"/>
                        </a:spcAft>
                      </a:pPr>
                      <a:r>
                        <a:rPr lang="fa-IR" sz="900">
                          <a:latin typeface="Calibri"/>
                          <a:ea typeface="Calibri"/>
                          <a:cs typeface="B Titr"/>
                        </a:rPr>
                        <a:t>فعاليت ها و اقدامات</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900">
                          <a:latin typeface="Calibri"/>
                          <a:ea typeface="Calibri"/>
                          <a:cs typeface="B Titr"/>
                        </a:rPr>
                        <a:t>اهداف برنامه</a:t>
                      </a:r>
                      <a:endParaRPr lang="en-US" sz="1100">
                        <a:latin typeface="Calibri"/>
                        <a:ea typeface="Calibri"/>
                        <a:cs typeface="Arial"/>
                      </a:endParaRPr>
                    </a:p>
                  </a:txBody>
                  <a:tcPr marL="68580" marR="68580" marT="0" marB="0" anchor="ctr"/>
                </a:tc>
              </a:tr>
              <a:tr h="830893">
                <a:tc>
                  <a:txBody>
                    <a:bodyPr/>
                    <a:lstStyle/>
                    <a:p>
                      <a:pPr algn="r" rtl="1"/>
                      <a:endParaRPr lang="en-US" sz="900" dirty="0">
                        <a:cs typeface="B Titr" pitchFamily="2" charset="-78"/>
                      </a:endParaRPr>
                    </a:p>
                  </a:txBody>
                  <a:tcPr/>
                </a:tc>
                <a:tc>
                  <a:txBody>
                    <a:bodyPr/>
                    <a:lstStyle/>
                    <a:p>
                      <a:pPr algn="ctr" rtl="1">
                        <a:lnSpc>
                          <a:spcPct val="115000"/>
                        </a:lnSpc>
                        <a:spcAft>
                          <a:spcPts val="0"/>
                        </a:spcAft>
                      </a:pPr>
                      <a:r>
                        <a:rPr lang="fa-IR" sz="1000">
                          <a:latin typeface="Calibri"/>
                          <a:ea typeface="Calibri"/>
                          <a:cs typeface="B Zar"/>
                        </a:rPr>
                        <a:t>مدير</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000">
                          <a:latin typeface="Calibri"/>
                          <a:ea typeface="Calibri"/>
                          <a:cs typeface="B Zar"/>
                        </a:rPr>
                        <a:t>0</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000">
                          <a:latin typeface="Calibri"/>
                          <a:ea typeface="Calibri"/>
                          <a:cs typeface="B Zar"/>
                        </a:rPr>
                        <a:t>مهر لغايت ارديبهشت</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000">
                          <a:latin typeface="Calibri"/>
                          <a:ea typeface="Calibri"/>
                          <a:cs typeface="B Zar"/>
                        </a:rPr>
                        <a:t>تمام اولياء</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000">
                          <a:latin typeface="Calibri"/>
                          <a:ea typeface="Calibri"/>
                          <a:cs typeface="B Zar"/>
                        </a:rPr>
                        <a:t>30</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000">
                          <a:latin typeface="Calibri"/>
                          <a:ea typeface="Calibri"/>
                          <a:cs typeface="B Zar"/>
                        </a:rPr>
                        <a:t>0</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000">
                          <a:latin typeface="Calibri"/>
                          <a:ea typeface="Calibri"/>
                          <a:cs typeface="B Zar"/>
                        </a:rPr>
                        <a:t>تعداد </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000">
                          <a:latin typeface="Calibri"/>
                          <a:ea typeface="Calibri"/>
                          <a:cs typeface="B Zar"/>
                        </a:rPr>
                        <a:t>شناسايي ظرفيت ها وتوانمندهاي اولياء و تشكيل بانك اطلاعاتي</a:t>
                      </a:r>
                      <a:endParaRPr lang="en-US" sz="1100">
                        <a:latin typeface="Calibri"/>
                        <a:ea typeface="Calibri"/>
                        <a:cs typeface="Arial"/>
                      </a:endParaRPr>
                    </a:p>
                  </a:txBody>
                  <a:tcPr marL="68580" marR="68580" marT="0" marB="0" anchor="ctr"/>
                </a:tc>
                <a:tc rowSpan="4">
                  <a:txBody>
                    <a:bodyPr/>
                    <a:lstStyle/>
                    <a:p>
                      <a:pPr algn="ctr" rtl="1">
                        <a:lnSpc>
                          <a:spcPct val="115000"/>
                        </a:lnSpc>
                        <a:spcAft>
                          <a:spcPts val="0"/>
                        </a:spcAft>
                      </a:pPr>
                      <a:r>
                        <a:rPr lang="fa-IR" sz="1000" dirty="0">
                          <a:latin typeface="Calibri"/>
                          <a:ea typeface="Calibri"/>
                          <a:cs typeface="B Zar"/>
                        </a:rPr>
                        <a:t>1-بهره گيري از توان فكري و مهارتهاي اولياء جهت ارتقاء امور آموزشي ، پرورشي ، تجهيزات و تعميرات و...</a:t>
                      </a:r>
                      <a:endParaRPr lang="en-US" sz="1100" dirty="0">
                        <a:latin typeface="Calibri"/>
                        <a:ea typeface="Calibri"/>
                        <a:cs typeface="Arial"/>
                      </a:endParaRPr>
                    </a:p>
                    <a:p>
                      <a:pPr algn="ctr" rtl="1">
                        <a:lnSpc>
                          <a:spcPct val="115000"/>
                        </a:lnSpc>
                        <a:spcAft>
                          <a:spcPts val="0"/>
                        </a:spcAft>
                      </a:pPr>
                      <a:r>
                        <a:rPr lang="fa-IR" sz="1000" dirty="0">
                          <a:latin typeface="Calibri"/>
                          <a:ea typeface="Calibri"/>
                          <a:cs typeface="B Zar"/>
                        </a:rPr>
                        <a:t>2-صرفه جويي در هزينه ها با افزايش مشاركت اولياء</a:t>
                      </a:r>
                      <a:endParaRPr lang="en-US" sz="1100" dirty="0">
                        <a:latin typeface="Calibri"/>
                        <a:ea typeface="Calibri"/>
                        <a:cs typeface="Arial"/>
                      </a:endParaRPr>
                    </a:p>
                    <a:p>
                      <a:pPr algn="ctr" rtl="1">
                        <a:lnSpc>
                          <a:spcPct val="115000"/>
                        </a:lnSpc>
                        <a:spcAft>
                          <a:spcPts val="0"/>
                        </a:spcAft>
                      </a:pPr>
                      <a:r>
                        <a:rPr lang="fa-IR" sz="1000" dirty="0">
                          <a:latin typeface="Calibri"/>
                          <a:ea typeface="Calibri"/>
                          <a:cs typeface="B Zar"/>
                        </a:rPr>
                        <a:t>3-ايجاد بسترلازم جهت هماهنگي و همفكري مطلوب  با اولياء</a:t>
                      </a:r>
                      <a:endParaRPr lang="en-US" sz="1100" dirty="0">
                        <a:latin typeface="Calibri"/>
                        <a:ea typeface="Calibri"/>
                        <a:cs typeface="Arial"/>
                      </a:endParaRPr>
                    </a:p>
                  </a:txBody>
                  <a:tcPr marL="68580" marR="68580" marT="0" marB="0" anchor="ctr"/>
                </a:tc>
              </a:tr>
              <a:tr h="830893">
                <a:tc>
                  <a:txBody>
                    <a:bodyPr/>
                    <a:lstStyle/>
                    <a:p>
                      <a:pPr algn="r" rtl="1"/>
                      <a:endParaRPr lang="en-US"/>
                    </a:p>
                  </a:txBody>
                  <a:tcPr/>
                </a:tc>
                <a:tc>
                  <a:txBody>
                    <a:bodyPr/>
                    <a:lstStyle/>
                    <a:p>
                      <a:pPr algn="ctr" rtl="1">
                        <a:lnSpc>
                          <a:spcPct val="115000"/>
                        </a:lnSpc>
                        <a:spcAft>
                          <a:spcPts val="0"/>
                        </a:spcAft>
                      </a:pPr>
                      <a:r>
                        <a:rPr lang="fa-IR" sz="1000">
                          <a:latin typeface="Calibri"/>
                          <a:ea typeface="Calibri"/>
                          <a:cs typeface="B Zar"/>
                        </a:rPr>
                        <a:t>مدير</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700">
                          <a:latin typeface="Calibri"/>
                          <a:ea typeface="Calibri"/>
                          <a:cs typeface="B Titr"/>
                        </a:rPr>
                        <a:t>1000000</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000">
                          <a:latin typeface="Calibri"/>
                          <a:ea typeface="Calibri"/>
                          <a:cs typeface="B Zar"/>
                        </a:rPr>
                        <a:t>مهر لغايت ارديبهشت</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000">
                          <a:latin typeface="Calibri"/>
                          <a:ea typeface="Calibri"/>
                          <a:cs typeface="B Zar"/>
                        </a:rPr>
                        <a:t>تمام اولياء</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000">
                          <a:latin typeface="Calibri"/>
                          <a:ea typeface="Calibri"/>
                          <a:cs typeface="B Zar"/>
                        </a:rPr>
                        <a:t>2</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000">
                          <a:latin typeface="Calibri"/>
                          <a:ea typeface="Calibri"/>
                          <a:cs typeface="B Zar"/>
                        </a:rPr>
                        <a:t>1</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000" dirty="0">
                          <a:latin typeface="Calibri"/>
                          <a:ea typeface="Calibri"/>
                          <a:cs typeface="B Zar"/>
                        </a:rPr>
                        <a:t>تعداد </a:t>
                      </a:r>
                      <a:endParaRPr lang="en-US" sz="1100" dirty="0">
                        <a:latin typeface="Calibri"/>
                        <a:ea typeface="Calibri"/>
                        <a:cs typeface="Arial"/>
                      </a:endParaRPr>
                    </a:p>
                  </a:txBody>
                  <a:tcPr marL="68580" marR="68580" marT="0" marB="0" anchor="ctr"/>
                </a:tc>
                <a:tc>
                  <a:txBody>
                    <a:bodyPr/>
                    <a:lstStyle/>
                    <a:p>
                      <a:pPr algn="ctr" rtl="1">
                        <a:lnSpc>
                          <a:spcPct val="115000"/>
                        </a:lnSpc>
                        <a:spcAft>
                          <a:spcPts val="0"/>
                        </a:spcAft>
                      </a:pPr>
                      <a:r>
                        <a:rPr lang="fa-IR" sz="1000" dirty="0">
                          <a:latin typeface="Calibri"/>
                          <a:ea typeface="Calibri"/>
                          <a:cs typeface="B Zar"/>
                        </a:rPr>
                        <a:t>تشكيل و برگزاري هدفمند و منظم مجمع عمومي اولياء</a:t>
                      </a:r>
                      <a:endParaRPr lang="en-US" sz="1100" dirty="0">
                        <a:latin typeface="Calibri"/>
                        <a:ea typeface="Calibri"/>
                        <a:cs typeface="Arial"/>
                      </a:endParaRPr>
                    </a:p>
                  </a:txBody>
                  <a:tcPr marL="68580" marR="68580" marT="0" marB="0" anchor="ctr"/>
                </a:tc>
                <a:tc vMerge="1">
                  <a:txBody>
                    <a:bodyPr/>
                    <a:lstStyle/>
                    <a:p>
                      <a:endParaRPr lang="en-US"/>
                    </a:p>
                  </a:txBody>
                  <a:tcPr/>
                </a:tc>
              </a:tr>
              <a:tr h="1367070">
                <a:tc>
                  <a:txBody>
                    <a:bodyPr/>
                    <a:lstStyle/>
                    <a:p>
                      <a:pPr algn="r" rtl="1"/>
                      <a:endParaRPr lang="en-US"/>
                    </a:p>
                  </a:txBody>
                  <a:tcPr/>
                </a:tc>
                <a:tc>
                  <a:txBody>
                    <a:bodyPr/>
                    <a:lstStyle/>
                    <a:p>
                      <a:pPr algn="ctr" rtl="1">
                        <a:lnSpc>
                          <a:spcPct val="115000"/>
                        </a:lnSpc>
                        <a:spcAft>
                          <a:spcPts val="0"/>
                        </a:spcAft>
                      </a:pPr>
                      <a:r>
                        <a:rPr lang="fa-IR" sz="1000">
                          <a:latin typeface="Calibri"/>
                          <a:ea typeface="Calibri"/>
                          <a:cs typeface="B Zar"/>
                        </a:rPr>
                        <a:t>معاون اموزشي</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800">
                          <a:latin typeface="Calibri"/>
                          <a:ea typeface="Calibri"/>
                          <a:cs typeface="B Titr"/>
                        </a:rPr>
                        <a:t>500000</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000">
                          <a:latin typeface="Calibri"/>
                          <a:ea typeface="Calibri"/>
                          <a:cs typeface="B Zar"/>
                        </a:rPr>
                        <a:t>مهر لغايت ارديبهشت</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000">
                          <a:latin typeface="Calibri"/>
                          <a:ea typeface="Calibri"/>
                          <a:cs typeface="B Zar"/>
                        </a:rPr>
                        <a:t>اولياء داراي تخصص مورد نياز</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000">
                          <a:latin typeface="Calibri"/>
                          <a:ea typeface="Calibri"/>
                          <a:cs typeface="B Zar"/>
                        </a:rPr>
                        <a:t>2</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000">
                          <a:latin typeface="Calibri"/>
                          <a:ea typeface="Calibri"/>
                          <a:cs typeface="B Zar"/>
                        </a:rPr>
                        <a:t>0</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000">
                          <a:latin typeface="Calibri"/>
                          <a:ea typeface="Calibri"/>
                          <a:cs typeface="B Zar"/>
                        </a:rPr>
                        <a:t>تعداد </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000">
                          <a:latin typeface="Calibri"/>
                          <a:ea typeface="Calibri"/>
                          <a:cs typeface="B Zar"/>
                        </a:rPr>
                        <a:t>دعوت از اولياء براي همكاري و حضور حداكثري در فعاليت هاي مدرسه و تشكيل كميته هاي تخصصي با حضور انان</a:t>
                      </a:r>
                      <a:endParaRPr lang="en-US" sz="1100">
                        <a:latin typeface="Calibri"/>
                        <a:ea typeface="Calibri"/>
                        <a:cs typeface="Arial"/>
                      </a:endParaRPr>
                    </a:p>
                  </a:txBody>
                  <a:tcPr marL="68580" marR="68580" marT="0" marB="0" anchor="ctr"/>
                </a:tc>
                <a:tc vMerge="1">
                  <a:txBody>
                    <a:bodyPr/>
                    <a:lstStyle/>
                    <a:p>
                      <a:endParaRPr lang="en-US"/>
                    </a:p>
                  </a:txBody>
                  <a:tcPr/>
                </a:tc>
              </a:tr>
              <a:tr h="844508">
                <a:tc>
                  <a:txBody>
                    <a:bodyPr/>
                    <a:lstStyle/>
                    <a:p>
                      <a:pPr algn="r" rtl="1"/>
                      <a:endParaRPr lang="en-US"/>
                    </a:p>
                  </a:txBody>
                  <a:tcPr/>
                </a:tc>
                <a:tc>
                  <a:txBody>
                    <a:bodyPr/>
                    <a:lstStyle/>
                    <a:p>
                      <a:pPr algn="ctr" rtl="1">
                        <a:lnSpc>
                          <a:spcPct val="115000"/>
                        </a:lnSpc>
                        <a:spcAft>
                          <a:spcPts val="0"/>
                        </a:spcAft>
                      </a:pPr>
                      <a:r>
                        <a:rPr lang="fa-IR" sz="1000" dirty="0">
                          <a:latin typeface="Calibri"/>
                          <a:ea typeface="Calibri"/>
                          <a:cs typeface="B Zar"/>
                        </a:rPr>
                        <a:t>كليه كاركنان</a:t>
                      </a:r>
                      <a:endParaRPr lang="en-US" sz="1100" dirty="0">
                        <a:latin typeface="Calibri"/>
                        <a:ea typeface="Calibri"/>
                        <a:cs typeface="Arial"/>
                      </a:endParaRPr>
                    </a:p>
                  </a:txBody>
                  <a:tcPr marL="68580" marR="68580" marT="0" marB="0" anchor="ctr"/>
                </a:tc>
                <a:tc>
                  <a:txBody>
                    <a:bodyPr/>
                    <a:lstStyle/>
                    <a:p>
                      <a:pPr algn="ctr" rtl="1">
                        <a:lnSpc>
                          <a:spcPct val="115000"/>
                        </a:lnSpc>
                        <a:spcAft>
                          <a:spcPts val="0"/>
                        </a:spcAft>
                      </a:pPr>
                      <a:r>
                        <a:rPr lang="fa-IR" sz="1000" dirty="0">
                          <a:latin typeface="Calibri"/>
                          <a:ea typeface="Calibri"/>
                          <a:cs typeface="B Zar"/>
                        </a:rPr>
                        <a:t>0</a:t>
                      </a:r>
                      <a:endParaRPr lang="en-US" sz="1100" dirty="0">
                        <a:latin typeface="Calibri"/>
                        <a:ea typeface="Calibri"/>
                        <a:cs typeface="Arial"/>
                      </a:endParaRPr>
                    </a:p>
                  </a:txBody>
                  <a:tcPr marL="68580" marR="68580" marT="0" marB="0" anchor="ctr"/>
                </a:tc>
                <a:tc>
                  <a:txBody>
                    <a:bodyPr/>
                    <a:lstStyle/>
                    <a:p>
                      <a:pPr algn="ctr" rtl="1">
                        <a:lnSpc>
                          <a:spcPct val="115000"/>
                        </a:lnSpc>
                        <a:spcAft>
                          <a:spcPts val="0"/>
                        </a:spcAft>
                      </a:pPr>
                      <a:r>
                        <a:rPr lang="fa-IR" sz="1000" dirty="0">
                          <a:latin typeface="Calibri"/>
                          <a:ea typeface="Calibri"/>
                          <a:cs typeface="B Zar"/>
                        </a:rPr>
                        <a:t>مهر الي خرداد</a:t>
                      </a:r>
                      <a:endParaRPr lang="en-US" sz="1100" dirty="0">
                        <a:latin typeface="Calibri"/>
                        <a:ea typeface="Calibri"/>
                        <a:cs typeface="Arial"/>
                      </a:endParaRPr>
                    </a:p>
                  </a:txBody>
                  <a:tcPr marL="68580" marR="68580" marT="0" marB="0" anchor="ctr"/>
                </a:tc>
                <a:tc>
                  <a:txBody>
                    <a:bodyPr/>
                    <a:lstStyle/>
                    <a:p>
                      <a:pPr algn="ctr" rtl="1">
                        <a:lnSpc>
                          <a:spcPct val="115000"/>
                        </a:lnSpc>
                        <a:spcAft>
                          <a:spcPts val="0"/>
                        </a:spcAft>
                      </a:pPr>
                      <a:r>
                        <a:rPr lang="fa-IR" sz="1000" dirty="0">
                          <a:latin typeface="Calibri"/>
                          <a:ea typeface="Calibri"/>
                          <a:cs typeface="B Zar"/>
                        </a:rPr>
                        <a:t>كليه اولياء</a:t>
                      </a:r>
                      <a:endParaRPr lang="en-US" sz="1100" dirty="0">
                        <a:latin typeface="Calibri"/>
                        <a:ea typeface="Calibri"/>
                        <a:cs typeface="Arial"/>
                      </a:endParaRPr>
                    </a:p>
                  </a:txBody>
                  <a:tcPr marL="68580" marR="68580" marT="0" marB="0" anchor="ctr"/>
                </a:tc>
                <a:tc>
                  <a:txBody>
                    <a:bodyPr/>
                    <a:lstStyle/>
                    <a:p>
                      <a:pPr algn="ctr" rtl="1">
                        <a:lnSpc>
                          <a:spcPct val="115000"/>
                        </a:lnSpc>
                        <a:spcAft>
                          <a:spcPts val="0"/>
                        </a:spcAft>
                      </a:pPr>
                      <a:r>
                        <a:rPr lang="fa-IR" sz="1000" dirty="0">
                          <a:latin typeface="Calibri"/>
                          <a:ea typeface="Calibri"/>
                          <a:cs typeface="B Zar"/>
                        </a:rPr>
                        <a:t>عالي</a:t>
                      </a:r>
                      <a:endParaRPr lang="en-US" sz="1100" dirty="0">
                        <a:latin typeface="Calibri"/>
                        <a:ea typeface="Calibri"/>
                        <a:cs typeface="Arial"/>
                      </a:endParaRPr>
                    </a:p>
                  </a:txBody>
                  <a:tcPr marL="68580" marR="68580" marT="0" marB="0" anchor="ctr"/>
                </a:tc>
                <a:tc>
                  <a:txBody>
                    <a:bodyPr/>
                    <a:lstStyle/>
                    <a:p>
                      <a:pPr algn="ctr" rtl="1">
                        <a:lnSpc>
                          <a:spcPct val="115000"/>
                        </a:lnSpc>
                        <a:spcAft>
                          <a:spcPts val="0"/>
                        </a:spcAft>
                      </a:pPr>
                      <a:r>
                        <a:rPr lang="fa-IR" sz="1000" dirty="0">
                          <a:latin typeface="Calibri"/>
                          <a:ea typeface="Calibri"/>
                          <a:cs typeface="B Zar"/>
                        </a:rPr>
                        <a:t>خوب</a:t>
                      </a:r>
                      <a:endParaRPr lang="en-US" sz="1100" dirty="0">
                        <a:latin typeface="Calibri"/>
                        <a:ea typeface="Calibri"/>
                        <a:cs typeface="Arial"/>
                      </a:endParaRPr>
                    </a:p>
                  </a:txBody>
                  <a:tcPr marL="68580" marR="68580" marT="0" marB="0" anchor="ctr"/>
                </a:tc>
                <a:tc>
                  <a:txBody>
                    <a:bodyPr/>
                    <a:lstStyle/>
                    <a:p>
                      <a:pPr algn="ctr" rtl="1">
                        <a:lnSpc>
                          <a:spcPct val="115000"/>
                        </a:lnSpc>
                        <a:spcAft>
                          <a:spcPts val="0"/>
                        </a:spcAft>
                      </a:pPr>
                      <a:r>
                        <a:rPr lang="fa-IR" sz="1000" dirty="0">
                          <a:latin typeface="Calibri"/>
                          <a:ea typeface="Calibri"/>
                          <a:cs typeface="B Zar"/>
                        </a:rPr>
                        <a:t>سطح كيفي</a:t>
                      </a:r>
                      <a:endParaRPr lang="en-US" sz="1100" dirty="0">
                        <a:latin typeface="Calibri"/>
                        <a:ea typeface="Calibri"/>
                        <a:cs typeface="Arial"/>
                      </a:endParaRPr>
                    </a:p>
                  </a:txBody>
                  <a:tcPr marL="68580" marR="68580" marT="0" marB="0" anchor="ctr"/>
                </a:tc>
                <a:tc>
                  <a:txBody>
                    <a:bodyPr/>
                    <a:lstStyle/>
                    <a:p>
                      <a:pPr algn="ctr" rtl="1">
                        <a:lnSpc>
                          <a:spcPct val="115000"/>
                        </a:lnSpc>
                        <a:spcAft>
                          <a:spcPts val="0"/>
                        </a:spcAft>
                      </a:pPr>
                      <a:r>
                        <a:rPr lang="fa-IR" sz="1000" dirty="0">
                          <a:latin typeface="Calibri"/>
                          <a:ea typeface="Calibri"/>
                          <a:cs typeface="B Zar"/>
                        </a:rPr>
                        <a:t>پاسخگويي شايسته به اولياء و برقراري ارتباط  صميمانه  با آنان</a:t>
                      </a:r>
                      <a:endParaRPr lang="en-US" sz="1100" dirty="0">
                        <a:latin typeface="Calibri"/>
                        <a:ea typeface="Calibri"/>
                        <a:cs typeface="Arial"/>
                      </a:endParaRPr>
                    </a:p>
                  </a:txBody>
                  <a:tcPr marL="68580" marR="68580" marT="0" marB="0" anchor="ctr"/>
                </a:tc>
                <a:tc vMerge="1">
                  <a:txBody>
                    <a:bodyPr/>
                    <a:lstStyle/>
                    <a:p>
                      <a:endParaRPr lang="en-US"/>
                    </a:p>
                  </a:txBody>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0166" y="285728"/>
            <a:ext cx="7498080" cy="500066"/>
          </a:xfrm>
        </p:spPr>
        <p:style>
          <a:lnRef idx="2">
            <a:schemeClr val="accent2">
              <a:shade val="50000"/>
            </a:schemeClr>
          </a:lnRef>
          <a:fillRef idx="1">
            <a:schemeClr val="accent2"/>
          </a:fillRef>
          <a:effectRef idx="0">
            <a:schemeClr val="accent2"/>
          </a:effectRef>
          <a:fontRef idx="minor">
            <a:schemeClr val="lt1"/>
          </a:fontRef>
        </p:style>
        <p:txBody>
          <a:bodyPr anchor="t">
            <a:noAutofit/>
          </a:bodyPr>
          <a:lstStyle/>
          <a:p>
            <a:pPr algn="r" rtl="1"/>
            <a:r>
              <a:rPr lang="fa-IR" sz="1800" dirty="0" smtClean="0">
                <a:cs typeface="B Titr" pitchFamily="2" charset="-78"/>
              </a:rPr>
              <a:t>جدول شماره (4): نمونه فرم پيشنهادي خود ارزيابي بهبودفرآيند هاي  مديريت مدرسه </a:t>
            </a:r>
            <a:r>
              <a:rPr lang="en-US" sz="1800" dirty="0" smtClean="0">
                <a:cs typeface="B Titr" pitchFamily="2" charset="-78"/>
              </a:rPr>
              <a:t/>
            </a:r>
            <a:br>
              <a:rPr lang="en-US" sz="1800" dirty="0" smtClean="0">
                <a:cs typeface="B Titr" pitchFamily="2" charset="-78"/>
              </a:rPr>
            </a:br>
            <a:endParaRPr lang="en-US" sz="1800" dirty="0">
              <a:cs typeface="B Titr" pitchFamily="2" charset="-78"/>
            </a:endParaRPr>
          </a:p>
        </p:txBody>
      </p:sp>
      <p:sp>
        <p:nvSpPr>
          <p:cNvPr id="3" name="Content Placeholder 2"/>
          <p:cNvSpPr>
            <a:spLocks noGrp="1"/>
          </p:cNvSpPr>
          <p:nvPr>
            <p:ph idx="1"/>
          </p:nvPr>
        </p:nvSpPr>
        <p:spPr/>
        <p:txBody>
          <a:bodyPr/>
          <a:lstStyle/>
          <a:p>
            <a:pPr algn="r" rtl="1"/>
            <a:r>
              <a:rPr lang="fa-IR" sz="1400" dirty="0" smtClean="0">
                <a:cs typeface="B Titr" pitchFamily="2" charset="-78"/>
              </a:rPr>
              <a:t>عنوان فرآيند: توسعه مشاركت اولياء در امور مدرسه</a:t>
            </a:r>
            <a:endParaRPr lang="en-US" sz="1400" dirty="0" smtClean="0">
              <a:cs typeface="B Titr" pitchFamily="2" charset="-78"/>
            </a:endParaRPr>
          </a:p>
          <a:p>
            <a:pPr algn="r" rtl="1"/>
            <a:r>
              <a:rPr lang="fa-IR" sz="1400" dirty="0" smtClean="0">
                <a:cs typeface="B Titr" pitchFamily="2" charset="-78"/>
              </a:rPr>
              <a:t>مسؤول پيگيري فعاليت (اقدام) :  مدير  </a:t>
            </a:r>
            <a:endParaRPr lang="en-US" sz="1400" dirty="0" smtClean="0">
              <a:cs typeface="B Titr" pitchFamily="2" charset="-78"/>
            </a:endParaRPr>
          </a:p>
          <a:p>
            <a:pPr rtl="1">
              <a:buNone/>
            </a:pPr>
            <a:r>
              <a:rPr lang="fa-IR" dirty="0" smtClean="0"/>
              <a:t> </a:t>
            </a:r>
            <a:endParaRPr lang="en-US" dirty="0" smtClean="0"/>
          </a:p>
          <a:p>
            <a:pPr algn="just" rtl="1">
              <a:buNone/>
            </a:pPr>
            <a:endParaRPr lang="en-US" dirty="0"/>
          </a:p>
        </p:txBody>
      </p:sp>
      <p:graphicFrame>
        <p:nvGraphicFramePr>
          <p:cNvPr id="4" name="Table 3"/>
          <p:cNvGraphicFramePr>
            <a:graphicFrameLocks noGrp="1"/>
          </p:cNvGraphicFramePr>
          <p:nvPr/>
        </p:nvGraphicFramePr>
        <p:xfrm>
          <a:off x="1500170" y="2214554"/>
          <a:ext cx="7286670" cy="4210075"/>
        </p:xfrm>
        <a:graphic>
          <a:graphicData uri="http://schemas.openxmlformats.org/drawingml/2006/table">
            <a:tbl>
              <a:tblPr firstRow="1" bandRow="1">
                <a:tableStyleId>{5C22544A-7EE6-4342-B048-85BDC9FD1C3A}</a:tableStyleId>
              </a:tblPr>
              <a:tblGrid>
                <a:gridCol w="809630"/>
                <a:gridCol w="809630"/>
                <a:gridCol w="809630"/>
                <a:gridCol w="809630"/>
                <a:gridCol w="809630"/>
                <a:gridCol w="809630"/>
                <a:gridCol w="809630"/>
                <a:gridCol w="1119196"/>
                <a:gridCol w="500064"/>
              </a:tblGrid>
              <a:tr h="666755">
                <a:tc rowSpan="2">
                  <a:txBody>
                    <a:bodyPr/>
                    <a:lstStyle/>
                    <a:p>
                      <a:pPr algn="ctr" rtl="1">
                        <a:lnSpc>
                          <a:spcPct val="115000"/>
                        </a:lnSpc>
                        <a:spcAft>
                          <a:spcPts val="0"/>
                        </a:spcAft>
                      </a:pPr>
                      <a:r>
                        <a:rPr lang="fa-IR" sz="900" b="1" dirty="0">
                          <a:solidFill>
                            <a:schemeClr val="bg1"/>
                          </a:solidFill>
                          <a:latin typeface="Calibri"/>
                          <a:ea typeface="Calibri"/>
                          <a:cs typeface="B Titr"/>
                        </a:rPr>
                        <a:t>راهكارهاي پيشنهادي</a:t>
                      </a:r>
                      <a:endParaRPr lang="en-US" sz="1100" dirty="0">
                        <a:solidFill>
                          <a:schemeClr val="bg1"/>
                        </a:solidFill>
                        <a:latin typeface="Calibri"/>
                        <a:ea typeface="Calibri"/>
                        <a:cs typeface="Arial"/>
                      </a:endParaRPr>
                    </a:p>
                  </a:txBody>
                  <a:tcPr marL="68580" marR="68580" marT="0" marB="0" anchor="ctr"/>
                </a:tc>
                <a:tc rowSpan="2">
                  <a:txBody>
                    <a:bodyPr/>
                    <a:lstStyle/>
                    <a:p>
                      <a:pPr algn="ctr" rtl="1">
                        <a:lnSpc>
                          <a:spcPct val="115000"/>
                        </a:lnSpc>
                        <a:spcAft>
                          <a:spcPts val="0"/>
                        </a:spcAft>
                      </a:pPr>
                      <a:r>
                        <a:rPr lang="fa-IR" sz="900" b="1">
                          <a:latin typeface="Calibri"/>
                          <a:ea typeface="Calibri"/>
                          <a:cs typeface="B Titr"/>
                        </a:rPr>
                        <a:t>موانع و مشكلات اجرا</a:t>
                      </a:r>
                      <a:endParaRPr lang="en-US" sz="1100">
                        <a:latin typeface="Calibri"/>
                        <a:ea typeface="Calibri"/>
                        <a:cs typeface="Arial"/>
                      </a:endParaRPr>
                    </a:p>
                  </a:txBody>
                  <a:tcPr marL="68580" marR="68580" marT="0" marB="0" anchor="ctr"/>
                </a:tc>
                <a:tc gridSpan="5">
                  <a:txBody>
                    <a:bodyPr/>
                    <a:lstStyle/>
                    <a:p>
                      <a:pPr algn="ctr"/>
                      <a:endParaRPr kumimoji="0" lang="fa-IR" sz="1600" b="1" kern="1200" dirty="0" smtClean="0">
                        <a:solidFill>
                          <a:schemeClr val="lt1"/>
                        </a:solidFill>
                        <a:latin typeface="+mn-lt"/>
                        <a:ea typeface="+mn-ea"/>
                        <a:cs typeface="B Titr" pitchFamily="2" charset="-78"/>
                      </a:endParaRPr>
                    </a:p>
                    <a:p>
                      <a:pPr algn="ctr"/>
                      <a:r>
                        <a:rPr kumimoji="0" lang="fa-IR" sz="1600" b="1" kern="1200" dirty="0" smtClean="0">
                          <a:solidFill>
                            <a:schemeClr val="lt1"/>
                          </a:solidFill>
                          <a:latin typeface="+mn-lt"/>
                          <a:ea typeface="+mn-ea"/>
                          <a:cs typeface="B Titr" pitchFamily="2" charset="-78"/>
                        </a:rPr>
                        <a:t>ميزان پيشرفت در انجام اقدام مورد نظر</a:t>
                      </a:r>
                      <a:endParaRPr lang="en-US" sz="1600" dirty="0">
                        <a:cs typeface="B Titr" pitchFamily="2" charset="-78"/>
                      </a:endParaRP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rowSpan="2">
                  <a:txBody>
                    <a:bodyPr/>
                    <a:lstStyle/>
                    <a:p>
                      <a:pPr algn="ctr" rtl="1">
                        <a:lnSpc>
                          <a:spcPct val="115000"/>
                        </a:lnSpc>
                        <a:spcAft>
                          <a:spcPts val="0"/>
                        </a:spcAft>
                      </a:pPr>
                      <a:r>
                        <a:rPr lang="fa-IR" sz="900" b="1">
                          <a:latin typeface="Calibri"/>
                          <a:ea typeface="Calibri"/>
                          <a:cs typeface="B Titr"/>
                        </a:rPr>
                        <a:t>فعاليت</a:t>
                      </a:r>
                      <a:endParaRPr lang="en-US" sz="1100">
                        <a:latin typeface="Calibri"/>
                        <a:ea typeface="Calibri"/>
                        <a:cs typeface="Arial"/>
                      </a:endParaRPr>
                    </a:p>
                  </a:txBody>
                  <a:tcPr marL="68580" marR="68580" marT="0" marB="0" anchor="ctr"/>
                </a:tc>
                <a:tc rowSpan="2">
                  <a:txBody>
                    <a:bodyPr/>
                    <a:lstStyle/>
                    <a:p>
                      <a:pPr marL="71755" marR="71755" algn="ctr" rtl="1">
                        <a:lnSpc>
                          <a:spcPct val="115000"/>
                        </a:lnSpc>
                        <a:spcAft>
                          <a:spcPts val="0"/>
                        </a:spcAft>
                      </a:pPr>
                      <a:r>
                        <a:rPr lang="fa-IR" sz="900" b="1">
                          <a:latin typeface="Calibri"/>
                          <a:ea typeface="Calibri"/>
                          <a:cs typeface="B Titr"/>
                        </a:rPr>
                        <a:t>رديف</a:t>
                      </a:r>
                      <a:endParaRPr lang="en-US" sz="1100">
                        <a:latin typeface="Calibri"/>
                        <a:ea typeface="Calibri"/>
                        <a:cs typeface="Arial"/>
                      </a:endParaRPr>
                    </a:p>
                  </a:txBody>
                  <a:tcPr marL="68580" marR="68580" marT="0" marB="0" vert="vert270" anchor="ctr"/>
                </a:tc>
              </a:tr>
              <a:tr h="666755">
                <a:tc vMerge="1">
                  <a:txBody>
                    <a:bodyPr/>
                    <a:lstStyle/>
                    <a:p>
                      <a:endParaRPr lang="en-US"/>
                    </a:p>
                  </a:txBody>
                  <a:tcPr/>
                </a:tc>
                <a:tc vMerge="1">
                  <a:txBody>
                    <a:bodyPr/>
                    <a:lstStyle/>
                    <a:p>
                      <a:endParaRPr lang="en-US"/>
                    </a:p>
                  </a:txBody>
                  <a:tcPr/>
                </a:tc>
                <a:tc>
                  <a:txBody>
                    <a:bodyPr/>
                    <a:lstStyle/>
                    <a:p>
                      <a:pPr algn="ctr"/>
                      <a:r>
                        <a:rPr lang="fa-IR" sz="1000" dirty="0" smtClean="0">
                          <a:cs typeface="B Titr" pitchFamily="2" charset="-78"/>
                        </a:rPr>
                        <a:t>اقدام نشده</a:t>
                      </a:r>
                    </a:p>
                    <a:p>
                      <a:pPr algn="ctr"/>
                      <a:endParaRPr lang="fa-IR" sz="1000" dirty="0" smtClean="0">
                        <a:cs typeface="B Titr" pitchFamily="2" charset="-78"/>
                      </a:endParaRPr>
                    </a:p>
                  </a:txBody>
                  <a:tcPr anchor="b"/>
                </a:tc>
                <a:tc>
                  <a:txBody>
                    <a:bodyPr/>
                    <a:lstStyle/>
                    <a:p>
                      <a:pPr marL="0" marR="0" indent="0" algn="ctr" defTabSz="914400" rtl="1" eaLnBrk="1" fontAlgn="auto" latinLnBrk="0" hangingPunct="1">
                        <a:lnSpc>
                          <a:spcPct val="115000"/>
                        </a:lnSpc>
                        <a:spcBef>
                          <a:spcPts val="0"/>
                        </a:spcBef>
                        <a:spcAft>
                          <a:spcPts val="0"/>
                        </a:spcAft>
                        <a:buClrTx/>
                        <a:buSzTx/>
                        <a:buFontTx/>
                        <a:buNone/>
                        <a:tabLst/>
                        <a:defRPr/>
                      </a:pPr>
                      <a:r>
                        <a:rPr lang="fa-IR" sz="1000" b="1" dirty="0" smtClean="0">
                          <a:latin typeface="Calibri"/>
                          <a:ea typeface="Calibri"/>
                          <a:cs typeface="B Titr" pitchFamily="2" charset="-78"/>
                        </a:rPr>
                        <a:t>پايين تر از حد انتظار</a:t>
                      </a:r>
                      <a:endParaRPr lang="en-US" sz="1000" dirty="0" smtClean="0">
                        <a:latin typeface="Calibri"/>
                        <a:ea typeface="Calibri"/>
                        <a:cs typeface="B Titr" pitchFamily="2" charset="-78"/>
                      </a:endParaRPr>
                    </a:p>
                  </a:txBody>
                  <a:tcPr marL="68580" marR="68580" marT="0" marB="0" anchor="ctr"/>
                </a:tc>
                <a:tc>
                  <a:txBody>
                    <a:bodyPr/>
                    <a:lstStyle/>
                    <a:p>
                      <a:pPr marL="0" marR="0" indent="0" algn="ctr" defTabSz="914400" rtl="1" eaLnBrk="1" fontAlgn="auto" latinLnBrk="0" hangingPunct="1">
                        <a:lnSpc>
                          <a:spcPct val="115000"/>
                        </a:lnSpc>
                        <a:spcBef>
                          <a:spcPts val="0"/>
                        </a:spcBef>
                        <a:spcAft>
                          <a:spcPts val="0"/>
                        </a:spcAft>
                        <a:buClrTx/>
                        <a:buSzTx/>
                        <a:buFontTx/>
                        <a:buNone/>
                        <a:tabLst/>
                        <a:defRPr/>
                      </a:pPr>
                      <a:r>
                        <a:rPr lang="fa-IR" sz="1000" b="1" dirty="0" smtClean="0">
                          <a:latin typeface="Calibri"/>
                          <a:ea typeface="Calibri"/>
                          <a:cs typeface="B Titr" pitchFamily="2" charset="-78"/>
                        </a:rPr>
                        <a:t>متوسط</a:t>
                      </a:r>
                      <a:endParaRPr lang="en-US" sz="1000" dirty="0" smtClean="0">
                        <a:latin typeface="Calibri"/>
                        <a:ea typeface="Calibri"/>
                        <a:cs typeface="B Titr" pitchFamily="2" charset="-78"/>
                      </a:endParaRPr>
                    </a:p>
                  </a:txBody>
                  <a:tcPr marL="68580" marR="68580" marT="0" marB="0" anchor="ctr"/>
                </a:tc>
                <a:tc>
                  <a:txBody>
                    <a:bodyPr/>
                    <a:lstStyle/>
                    <a:p>
                      <a:pPr algn="ctr" rtl="1">
                        <a:lnSpc>
                          <a:spcPct val="115000"/>
                        </a:lnSpc>
                        <a:spcAft>
                          <a:spcPts val="0"/>
                        </a:spcAft>
                      </a:pPr>
                      <a:r>
                        <a:rPr lang="fa-IR" sz="1000" b="1" dirty="0" smtClean="0">
                          <a:latin typeface="Calibri"/>
                          <a:ea typeface="Calibri"/>
                          <a:cs typeface="B Titr" pitchFamily="2" charset="-78"/>
                        </a:rPr>
                        <a:t>خوب</a:t>
                      </a:r>
                      <a:endParaRPr lang="en-US" sz="1000" dirty="0">
                        <a:latin typeface="Calibri"/>
                        <a:ea typeface="Calibri"/>
                        <a:cs typeface="B Titr" pitchFamily="2" charset="-78"/>
                      </a:endParaRPr>
                    </a:p>
                  </a:txBody>
                  <a:tcPr marL="68580" marR="68580" marT="0" marB="0" anchor="ctr"/>
                </a:tc>
                <a:tc>
                  <a:txBody>
                    <a:bodyPr/>
                    <a:lstStyle/>
                    <a:p>
                      <a:pPr algn="ctr" rtl="1">
                        <a:lnSpc>
                          <a:spcPct val="115000"/>
                        </a:lnSpc>
                        <a:spcAft>
                          <a:spcPts val="0"/>
                        </a:spcAft>
                      </a:pPr>
                      <a:r>
                        <a:rPr lang="fa-IR" sz="1000" dirty="0" smtClean="0">
                          <a:latin typeface="Calibri"/>
                          <a:ea typeface="Calibri"/>
                          <a:cs typeface="B Titr" pitchFamily="2" charset="-78"/>
                        </a:rPr>
                        <a:t>بسيارخوب</a:t>
                      </a:r>
                      <a:endParaRPr lang="en-US" sz="1000" dirty="0">
                        <a:latin typeface="Calibri"/>
                        <a:ea typeface="Calibri"/>
                        <a:cs typeface="B Titr" pitchFamily="2" charset="-78"/>
                      </a:endParaRPr>
                    </a:p>
                  </a:txBody>
                  <a:tcPr marL="68580" marR="68580" marT="0" marB="0" anchor="ctr"/>
                </a:tc>
                <a:tc vMerge="1">
                  <a:txBody>
                    <a:bodyPr/>
                    <a:lstStyle/>
                    <a:p>
                      <a:endParaRPr lang="en-US"/>
                    </a:p>
                  </a:txBody>
                  <a:tcPr/>
                </a:tc>
                <a:tc vMerge="1">
                  <a:txBody>
                    <a:bodyPr/>
                    <a:lstStyle/>
                    <a:p>
                      <a:endParaRPr lang="en-US"/>
                    </a:p>
                  </a:txBody>
                  <a:tcPr/>
                </a:tc>
              </a:tr>
              <a:tr h="666755">
                <a:tc>
                  <a:txBody>
                    <a:bodyPr/>
                    <a:lstStyle/>
                    <a:p>
                      <a:pPr algn="ctr" rtl="1">
                        <a:lnSpc>
                          <a:spcPct val="115000"/>
                        </a:lnSpc>
                        <a:spcAft>
                          <a:spcPts val="0"/>
                        </a:spcAft>
                      </a:pPr>
                      <a:r>
                        <a:rPr lang="fa-IR" sz="1000">
                          <a:latin typeface="Calibri"/>
                          <a:ea typeface="Calibri"/>
                          <a:cs typeface="B Zar"/>
                        </a:rPr>
                        <a:t>توزيع مجدد فرم هاي ناقص در جلسه اولياء  جهت تكميل شدن</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000">
                          <a:latin typeface="Calibri"/>
                          <a:ea typeface="Calibri"/>
                          <a:cs typeface="B Zar"/>
                        </a:rPr>
                        <a:t>تكميل ناقص فرم اطلاعات توسط اولياء</a:t>
                      </a:r>
                      <a:endParaRPr lang="en-US" sz="1100">
                        <a:latin typeface="Calibri"/>
                        <a:ea typeface="Calibri"/>
                        <a:cs typeface="Arial"/>
                      </a:endParaRPr>
                    </a:p>
                  </a:txBody>
                  <a:tcPr marL="68580" marR="68580" marT="0" marB="0" anchor="ctr"/>
                </a:tc>
                <a:tc>
                  <a:txBody>
                    <a:bodyPr/>
                    <a:lstStyle/>
                    <a:p>
                      <a:endParaRPr lang="en-US" dirty="0"/>
                    </a:p>
                  </a:txBody>
                  <a:tcPr/>
                </a:tc>
                <a:tc>
                  <a:txBody>
                    <a:bodyPr/>
                    <a:lstStyle/>
                    <a:p>
                      <a:endParaRPr lang="en-US"/>
                    </a:p>
                  </a:txBody>
                  <a:tcPr/>
                </a:tc>
                <a:tc>
                  <a:txBody>
                    <a:bodyPr/>
                    <a:lstStyle/>
                    <a:p>
                      <a:pPr marL="0" marR="0" indent="0" algn="ctr" defTabSz="914400" rtl="1" eaLnBrk="1" fontAlgn="auto" latinLnBrk="0" hangingPunct="1">
                        <a:lnSpc>
                          <a:spcPct val="115000"/>
                        </a:lnSpc>
                        <a:spcBef>
                          <a:spcPts val="0"/>
                        </a:spcBef>
                        <a:spcAft>
                          <a:spcPts val="0"/>
                        </a:spcAft>
                        <a:buClrTx/>
                        <a:buSzTx/>
                        <a:buFontTx/>
                        <a:buNone/>
                        <a:tabLst/>
                        <a:defRPr/>
                      </a:pPr>
                      <a:r>
                        <a:rPr lang="fa-IR" sz="1100" b="1" dirty="0" smtClean="0">
                          <a:latin typeface="Calibri"/>
                          <a:ea typeface="Calibri"/>
                          <a:cs typeface="B Titr"/>
                        </a:rPr>
                        <a:t>*</a:t>
                      </a:r>
                      <a:endParaRPr lang="en-US" sz="1000" dirty="0" smtClean="0">
                        <a:latin typeface="Calibri"/>
                        <a:ea typeface="Calibri"/>
                        <a:cs typeface="Arial"/>
                      </a:endParaRPr>
                    </a:p>
                    <a:p>
                      <a:pPr algn="ctr" rtl="1">
                        <a:lnSpc>
                          <a:spcPct val="115000"/>
                        </a:lnSpc>
                        <a:spcAft>
                          <a:spcPts val="0"/>
                        </a:spcAft>
                      </a:pPr>
                      <a:endParaRPr lang="en-US" sz="1100" dirty="0">
                        <a:latin typeface="Calibri"/>
                        <a:ea typeface="Calibri"/>
                        <a:cs typeface="Arial"/>
                      </a:endParaRPr>
                    </a:p>
                  </a:txBody>
                  <a:tcPr marL="68580" marR="68580" marT="0" marB="0" anchor="ctr"/>
                </a:tc>
                <a:tc>
                  <a:txBody>
                    <a:bodyPr/>
                    <a:lstStyle/>
                    <a:p>
                      <a:pPr algn="ctr" rtl="1">
                        <a:lnSpc>
                          <a:spcPct val="115000"/>
                        </a:lnSpc>
                        <a:spcAft>
                          <a:spcPts val="0"/>
                        </a:spcAft>
                      </a:pP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endParaRPr lang="en-US" sz="1100" dirty="0">
                        <a:latin typeface="Calibri"/>
                        <a:ea typeface="Calibri"/>
                        <a:cs typeface="Arial"/>
                      </a:endParaRPr>
                    </a:p>
                  </a:txBody>
                  <a:tcPr marL="68580" marR="68580" marT="0" marB="0" anchor="ctr"/>
                </a:tc>
                <a:tc>
                  <a:txBody>
                    <a:bodyPr/>
                    <a:lstStyle/>
                    <a:p>
                      <a:pPr algn="ctr" rtl="1">
                        <a:lnSpc>
                          <a:spcPct val="115000"/>
                        </a:lnSpc>
                        <a:spcAft>
                          <a:spcPts val="0"/>
                        </a:spcAft>
                      </a:pPr>
                      <a:r>
                        <a:rPr lang="fa-IR" sz="1000">
                          <a:latin typeface="Calibri"/>
                          <a:ea typeface="Calibri"/>
                          <a:cs typeface="B Zar"/>
                        </a:rPr>
                        <a:t>شناسايي ظرفيتها وتوانمندهاي اولياءو تشكيل بانك اطلاعاتي</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400" b="1">
                          <a:latin typeface="Calibri"/>
                          <a:ea typeface="Calibri"/>
                          <a:cs typeface="B Titr"/>
                        </a:rPr>
                        <a:t>1</a:t>
                      </a:r>
                      <a:endParaRPr lang="en-US" sz="1100">
                        <a:latin typeface="Calibri"/>
                        <a:ea typeface="Calibri"/>
                        <a:cs typeface="Arial"/>
                      </a:endParaRPr>
                    </a:p>
                  </a:txBody>
                  <a:tcPr marL="68580" marR="68580" marT="0" marB="0" anchor="ctr"/>
                </a:tc>
              </a:tr>
              <a:tr h="666755">
                <a:tc>
                  <a:txBody>
                    <a:bodyPr/>
                    <a:lstStyle/>
                    <a:p>
                      <a:pPr algn="ctr" rtl="1">
                        <a:lnSpc>
                          <a:spcPct val="115000"/>
                        </a:lnSpc>
                        <a:spcAft>
                          <a:spcPts val="0"/>
                        </a:spcAft>
                      </a:pPr>
                      <a:r>
                        <a:rPr lang="fa-IR" sz="1000">
                          <a:latin typeface="Calibri"/>
                          <a:ea typeface="Calibri"/>
                          <a:cs typeface="B Zar"/>
                        </a:rPr>
                        <a:t>تغييرزمان جلسه</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000">
                          <a:latin typeface="Calibri"/>
                          <a:ea typeface="Calibri"/>
                          <a:cs typeface="B Zar"/>
                        </a:rPr>
                        <a:t>عدم حضور برخي از اولياء</a:t>
                      </a:r>
                      <a:endParaRPr lang="en-US" sz="1100">
                        <a:latin typeface="Calibri"/>
                        <a:ea typeface="Calibri"/>
                        <a:cs typeface="Arial"/>
                      </a:endParaRPr>
                    </a:p>
                  </a:txBody>
                  <a:tcPr marL="68580" marR="68580" marT="0" marB="0" anchor="ctr"/>
                </a:tc>
                <a:tc>
                  <a:txBody>
                    <a:bodyPr/>
                    <a:lstStyle/>
                    <a:p>
                      <a:endParaRPr lang="en-US"/>
                    </a:p>
                  </a:txBody>
                  <a:tcPr/>
                </a:tc>
                <a:tc>
                  <a:txBody>
                    <a:bodyPr/>
                    <a:lstStyle/>
                    <a:p>
                      <a:endParaRPr lang="en-US"/>
                    </a:p>
                  </a:txBody>
                  <a:tcPr/>
                </a:tc>
                <a:tc>
                  <a:txBody>
                    <a:bodyPr/>
                    <a:lstStyle/>
                    <a:p>
                      <a:pPr algn="ctr" rtl="1">
                        <a:lnSpc>
                          <a:spcPct val="115000"/>
                        </a:lnSpc>
                        <a:spcAft>
                          <a:spcPts val="0"/>
                        </a:spcAft>
                      </a:pP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400" b="1">
                          <a:latin typeface="Calibri"/>
                          <a:ea typeface="Calibri"/>
                          <a:cs typeface="B Titr"/>
                        </a:rPr>
                        <a:t>*</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000">
                          <a:latin typeface="Calibri"/>
                          <a:ea typeface="Calibri"/>
                          <a:cs typeface="B Zar"/>
                        </a:rPr>
                        <a:t>تشكيل و برگزاري هدفمند و منظم مجمع عمومي اولياء</a:t>
                      </a:r>
                      <a:endParaRPr lang="en-US" sz="1100">
                        <a:latin typeface="Calibri"/>
                        <a:ea typeface="Calibri"/>
                        <a:cs typeface="Arial"/>
                      </a:endParaRPr>
                    </a:p>
                  </a:txBody>
                  <a:tcPr marL="68580" marR="68580" marT="0" marB="0" anchor="ctr"/>
                </a:tc>
                <a:tc>
                  <a:txBody>
                    <a:bodyPr/>
                    <a:lstStyle/>
                    <a:p>
                      <a:pPr algn="ctr" rtl="1">
                        <a:lnSpc>
                          <a:spcPct val="115000"/>
                        </a:lnSpc>
                        <a:spcAft>
                          <a:spcPts val="0"/>
                        </a:spcAft>
                      </a:pPr>
                      <a:r>
                        <a:rPr lang="fa-IR" sz="1400" b="1">
                          <a:latin typeface="Calibri"/>
                          <a:ea typeface="Calibri"/>
                          <a:cs typeface="B Titr"/>
                        </a:rPr>
                        <a:t>2</a:t>
                      </a:r>
                      <a:endParaRPr lang="en-US" sz="1100">
                        <a:latin typeface="Calibri"/>
                        <a:ea typeface="Calibri"/>
                        <a:cs typeface="Arial"/>
                      </a:endParaRPr>
                    </a:p>
                  </a:txBody>
                  <a:tcPr marL="68580" marR="68580" marT="0" marB="0" anchor="ctr"/>
                </a:tc>
              </a:tr>
              <a:tr h="666755">
                <a:tc>
                  <a:txBody>
                    <a:bodyPr/>
                    <a:lstStyle/>
                    <a:p>
                      <a:pPr algn="ctr" rtl="1">
                        <a:lnSpc>
                          <a:spcPct val="115000"/>
                        </a:lnSpc>
                        <a:spcAft>
                          <a:spcPts val="0"/>
                        </a:spcAft>
                      </a:pPr>
                      <a:r>
                        <a:rPr lang="fa-IR" sz="1400" b="1" dirty="0">
                          <a:latin typeface="Calibri"/>
                          <a:ea typeface="Calibri"/>
                          <a:cs typeface="B Titr"/>
                        </a:rPr>
                        <a:t>-</a:t>
                      </a:r>
                      <a:endParaRPr lang="en-US" sz="1100" dirty="0">
                        <a:latin typeface="Calibri"/>
                        <a:ea typeface="Calibri"/>
                        <a:cs typeface="Arial"/>
                      </a:endParaRPr>
                    </a:p>
                  </a:txBody>
                  <a:tcPr marL="68580" marR="68580" marT="0" marB="0" anchor="ctr"/>
                </a:tc>
                <a:tc>
                  <a:txBody>
                    <a:bodyPr/>
                    <a:lstStyle/>
                    <a:p>
                      <a:pPr algn="ctr" rtl="1">
                        <a:lnSpc>
                          <a:spcPct val="115000"/>
                        </a:lnSpc>
                        <a:spcAft>
                          <a:spcPts val="0"/>
                        </a:spcAft>
                      </a:pPr>
                      <a:r>
                        <a:rPr lang="fa-IR" sz="1400" b="1" dirty="0">
                          <a:latin typeface="Calibri"/>
                          <a:ea typeface="Calibri"/>
                          <a:cs typeface="B Titr"/>
                        </a:rPr>
                        <a:t>-</a:t>
                      </a:r>
                      <a:endParaRPr lang="en-US" sz="1100" dirty="0">
                        <a:latin typeface="Calibri"/>
                        <a:ea typeface="Calibri"/>
                        <a:cs typeface="Arial"/>
                      </a:endParaRPr>
                    </a:p>
                  </a:txBody>
                  <a:tcPr marL="68580" marR="68580" marT="0" marB="0" anchor="ctr"/>
                </a:tc>
                <a:tc>
                  <a:txBody>
                    <a:bodyPr/>
                    <a:lstStyle/>
                    <a:p>
                      <a:endParaRPr lang="en-US"/>
                    </a:p>
                  </a:txBody>
                  <a:tcPr/>
                </a:tc>
                <a:tc>
                  <a:txBody>
                    <a:bodyPr/>
                    <a:lstStyle/>
                    <a:p>
                      <a:endParaRPr lang="en-US"/>
                    </a:p>
                  </a:txBody>
                  <a:tcPr/>
                </a:tc>
                <a:tc>
                  <a:txBody>
                    <a:bodyPr/>
                    <a:lstStyle/>
                    <a:p>
                      <a:pPr algn="ctr" rtl="1">
                        <a:lnSpc>
                          <a:spcPct val="115000"/>
                        </a:lnSpc>
                        <a:spcAft>
                          <a:spcPts val="0"/>
                        </a:spcAft>
                      </a:pPr>
                      <a:endParaRPr lang="en-US" sz="1100" dirty="0">
                        <a:latin typeface="Calibri"/>
                        <a:ea typeface="Calibri"/>
                        <a:cs typeface="Arial"/>
                      </a:endParaRPr>
                    </a:p>
                  </a:txBody>
                  <a:tcPr marL="68580" marR="68580" marT="0" marB="0" anchor="ctr"/>
                </a:tc>
                <a:tc>
                  <a:txBody>
                    <a:bodyPr/>
                    <a:lstStyle/>
                    <a:p>
                      <a:pPr algn="ctr" rtl="1">
                        <a:lnSpc>
                          <a:spcPct val="115000"/>
                        </a:lnSpc>
                        <a:spcAft>
                          <a:spcPts val="0"/>
                        </a:spcAft>
                      </a:pPr>
                      <a:endParaRPr lang="en-US" sz="1100" dirty="0">
                        <a:latin typeface="Calibri"/>
                        <a:ea typeface="Calibri"/>
                        <a:cs typeface="Arial"/>
                      </a:endParaRPr>
                    </a:p>
                  </a:txBody>
                  <a:tcPr marL="68580" marR="68580" marT="0" marB="0" anchor="ctr"/>
                </a:tc>
                <a:tc>
                  <a:txBody>
                    <a:bodyPr/>
                    <a:lstStyle/>
                    <a:p>
                      <a:pPr marL="0" marR="0" indent="0" algn="ctr" defTabSz="914400" rtl="1" eaLnBrk="1" fontAlgn="auto" latinLnBrk="0" hangingPunct="1">
                        <a:lnSpc>
                          <a:spcPct val="115000"/>
                        </a:lnSpc>
                        <a:spcBef>
                          <a:spcPts val="0"/>
                        </a:spcBef>
                        <a:spcAft>
                          <a:spcPts val="0"/>
                        </a:spcAft>
                        <a:buClrTx/>
                        <a:buSzTx/>
                        <a:buFontTx/>
                        <a:buNone/>
                        <a:tabLst/>
                        <a:defRPr/>
                      </a:pPr>
                      <a:r>
                        <a:rPr lang="fa-IR" sz="1100" b="1" dirty="0" smtClean="0">
                          <a:latin typeface="Calibri"/>
                          <a:ea typeface="Calibri"/>
                          <a:cs typeface="B Titr"/>
                        </a:rPr>
                        <a:t>*</a:t>
                      </a:r>
                      <a:endParaRPr lang="en-US" sz="1000" dirty="0" smtClean="0">
                        <a:latin typeface="Calibri"/>
                        <a:ea typeface="Calibri"/>
                        <a:cs typeface="Arial"/>
                      </a:endParaRPr>
                    </a:p>
                  </a:txBody>
                  <a:tcPr marL="68580" marR="68580" marT="0" marB="0" anchor="ctr"/>
                </a:tc>
                <a:tc>
                  <a:txBody>
                    <a:bodyPr/>
                    <a:lstStyle/>
                    <a:p>
                      <a:pPr algn="ctr" rtl="1">
                        <a:lnSpc>
                          <a:spcPct val="115000"/>
                        </a:lnSpc>
                        <a:spcAft>
                          <a:spcPts val="0"/>
                        </a:spcAft>
                      </a:pPr>
                      <a:r>
                        <a:rPr lang="fa-IR" sz="1000" dirty="0">
                          <a:latin typeface="Calibri"/>
                          <a:ea typeface="Calibri"/>
                          <a:cs typeface="B Zar"/>
                        </a:rPr>
                        <a:t>پاسخگويي شايسته به اولياء و برقراري ارتباط  صميمانه  با آنان</a:t>
                      </a:r>
                      <a:endParaRPr lang="en-US" sz="1100" dirty="0">
                        <a:latin typeface="Calibri"/>
                        <a:ea typeface="Calibri"/>
                        <a:cs typeface="Arial"/>
                      </a:endParaRPr>
                    </a:p>
                  </a:txBody>
                  <a:tcPr marL="68580" marR="68580" marT="0" marB="0" anchor="ctr"/>
                </a:tc>
                <a:tc>
                  <a:txBody>
                    <a:bodyPr/>
                    <a:lstStyle/>
                    <a:p>
                      <a:pPr algn="ctr" rtl="1">
                        <a:lnSpc>
                          <a:spcPct val="115000"/>
                        </a:lnSpc>
                        <a:spcAft>
                          <a:spcPts val="0"/>
                        </a:spcAft>
                      </a:pPr>
                      <a:r>
                        <a:rPr lang="fa-IR" sz="1400" b="1" dirty="0">
                          <a:latin typeface="Calibri"/>
                          <a:ea typeface="Calibri"/>
                          <a:cs typeface="B Titr"/>
                        </a:rPr>
                        <a:t>3</a:t>
                      </a:r>
                      <a:endParaRPr lang="en-US" sz="1100" dirty="0">
                        <a:latin typeface="Calibri"/>
                        <a:ea typeface="Calibri"/>
                        <a:cs typeface="Arial"/>
                      </a:endParaRPr>
                    </a:p>
                  </a:txBody>
                  <a:tcPr marL="68580" marR="68580" marT="0" marB="0" anchor="ctr"/>
                </a:tc>
              </a:tr>
              <a:tr h="666755">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357166"/>
            <a:ext cx="7498080" cy="714380"/>
          </a:xfrm>
        </p:spPr>
        <p:style>
          <a:lnRef idx="2">
            <a:schemeClr val="accent2">
              <a:shade val="50000"/>
            </a:schemeClr>
          </a:lnRef>
          <a:fillRef idx="1">
            <a:schemeClr val="accent2"/>
          </a:fillRef>
          <a:effectRef idx="0">
            <a:schemeClr val="accent2"/>
          </a:effectRef>
          <a:fontRef idx="minor">
            <a:schemeClr val="lt1"/>
          </a:fontRef>
        </p:style>
        <p:txBody>
          <a:bodyPr>
            <a:normAutofit/>
          </a:bodyPr>
          <a:lstStyle/>
          <a:p>
            <a:pPr algn="r" rtl="1"/>
            <a:r>
              <a:rPr lang="ar-SA" sz="3200" b="1" dirty="0" smtClean="0">
                <a:cs typeface="B Titr" pitchFamily="2" charset="-78"/>
              </a:rPr>
              <a:t>جدول شماره (5):   </a:t>
            </a:r>
            <a:r>
              <a:rPr lang="fa-IR" sz="3200" b="1" dirty="0" smtClean="0">
                <a:cs typeface="B Titr" pitchFamily="2" charset="-78"/>
              </a:rPr>
              <a:t>فرم ارزيابي بهبود فرايند ها</a:t>
            </a:r>
            <a:endParaRPr lang="en-US" sz="3200" dirty="0">
              <a:cs typeface="B Titr" pitchFamily="2" charset="-78"/>
            </a:endParaRPr>
          </a:p>
        </p:txBody>
      </p:sp>
      <p:graphicFrame>
        <p:nvGraphicFramePr>
          <p:cNvPr id="6" name="Content Placeholder 5"/>
          <p:cNvGraphicFramePr>
            <a:graphicFrameLocks noGrp="1"/>
          </p:cNvGraphicFramePr>
          <p:nvPr>
            <p:ph idx="1"/>
          </p:nvPr>
        </p:nvGraphicFramePr>
        <p:xfrm>
          <a:off x="457200" y="1935163"/>
          <a:ext cx="8233608" cy="3595624"/>
        </p:xfrm>
        <a:graphic>
          <a:graphicData uri="http://schemas.openxmlformats.org/drawingml/2006/table">
            <a:tbl>
              <a:tblPr firstRow="1" bandRow="1">
                <a:tableStyleId>{5C22544A-7EE6-4342-B048-85BDC9FD1C3A}</a:tableStyleId>
              </a:tblPr>
              <a:tblGrid>
                <a:gridCol w="198654"/>
                <a:gridCol w="198654"/>
                <a:gridCol w="198654"/>
                <a:gridCol w="202108"/>
                <a:gridCol w="203034"/>
                <a:gridCol w="203034"/>
                <a:gridCol w="203034"/>
                <a:gridCol w="3789974"/>
                <a:gridCol w="2368734"/>
                <a:gridCol w="667728"/>
              </a:tblGrid>
              <a:tr h="370840">
                <a:tc gridSpan="7">
                  <a:txBody>
                    <a:bodyPr/>
                    <a:lstStyle/>
                    <a:p>
                      <a:pPr algn="ctr"/>
                      <a:r>
                        <a:rPr kumimoji="0" lang="ar-SA" sz="1000" b="1" kern="1200" dirty="0" smtClean="0">
                          <a:solidFill>
                            <a:schemeClr val="lt1"/>
                          </a:solidFill>
                          <a:latin typeface="+mn-lt"/>
                          <a:ea typeface="+mn-ea"/>
                          <a:cs typeface="B Zar" pitchFamily="2" charset="-78"/>
                        </a:rPr>
                        <a:t>امتياز (عدد 1 : نشانگر پايين ترين و عدد 7 : نشانگر بالاترين سطح عملكرد مي باشد )</a:t>
                      </a:r>
                      <a:endParaRPr lang="en-US" sz="1000" dirty="0">
                        <a:cs typeface="B Zar" pitchFamily="2" charset="-78"/>
                      </a:endParaRPr>
                    </a:p>
                  </a:txBody>
                  <a:tcPr marL="86627" marR="86627"/>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c rowSpan="2">
                  <a:txBody>
                    <a:bodyPr/>
                    <a:lstStyle/>
                    <a:p>
                      <a:pPr algn="ctr" rtl="1">
                        <a:lnSpc>
                          <a:spcPct val="115000"/>
                        </a:lnSpc>
                        <a:spcAft>
                          <a:spcPts val="0"/>
                        </a:spcAft>
                      </a:pPr>
                      <a:r>
                        <a:rPr lang="ar-SA" sz="1100" b="1">
                          <a:latin typeface="Calibri"/>
                          <a:ea typeface="Calibri"/>
                          <a:cs typeface="B Zar"/>
                        </a:rPr>
                        <a:t>فعاليت ها</a:t>
                      </a:r>
                      <a:endParaRPr lang="en-US" sz="1100">
                        <a:latin typeface="Calibri"/>
                        <a:ea typeface="Calibri"/>
                        <a:cs typeface="Arial"/>
                      </a:endParaRPr>
                    </a:p>
                  </a:txBody>
                  <a:tcPr marL="64971" marR="64971" marT="0" marB="0" anchor="ctr"/>
                </a:tc>
                <a:tc rowSpan="2">
                  <a:txBody>
                    <a:bodyPr/>
                    <a:lstStyle/>
                    <a:p>
                      <a:pPr algn="ctr" rtl="1">
                        <a:lnSpc>
                          <a:spcPct val="115000"/>
                        </a:lnSpc>
                        <a:spcAft>
                          <a:spcPts val="0"/>
                        </a:spcAft>
                      </a:pPr>
                      <a:r>
                        <a:rPr lang="ar-SA" sz="1100" b="1">
                          <a:latin typeface="Calibri"/>
                          <a:ea typeface="Calibri"/>
                          <a:cs typeface="B Zar"/>
                        </a:rPr>
                        <a:t>ملاك</a:t>
                      </a:r>
                      <a:endParaRPr lang="en-US" sz="1100">
                        <a:latin typeface="Calibri"/>
                        <a:ea typeface="Calibri"/>
                        <a:cs typeface="Arial"/>
                      </a:endParaRPr>
                    </a:p>
                  </a:txBody>
                  <a:tcPr marL="64971" marR="64971" marT="0" marB="0" anchor="ctr"/>
                </a:tc>
                <a:tc rowSpan="2">
                  <a:txBody>
                    <a:bodyPr/>
                    <a:lstStyle/>
                    <a:p>
                      <a:pPr marL="71755" marR="71755" algn="just" rtl="1">
                        <a:lnSpc>
                          <a:spcPct val="115000"/>
                        </a:lnSpc>
                        <a:spcAft>
                          <a:spcPts val="0"/>
                        </a:spcAft>
                      </a:pPr>
                      <a:r>
                        <a:rPr lang="ar-SA" sz="1400">
                          <a:latin typeface="Calibri"/>
                          <a:ea typeface="Calibri"/>
                          <a:cs typeface="B Zar"/>
                        </a:rPr>
                        <a:t>فرآيند</a:t>
                      </a:r>
                      <a:endParaRPr lang="en-US" sz="1100">
                        <a:latin typeface="Calibri"/>
                        <a:ea typeface="Calibri"/>
                        <a:cs typeface="Arial"/>
                      </a:endParaRPr>
                    </a:p>
                  </a:txBody>
                  <a:tcPr marL="64971" marR="64971" marT="0" marB="0" vert="vert270" anchor="ctr"/>
                </a:tc>
              </a:tr>
              <a:tr h="370840">
                <a:tc>
                  <a:txBody>
                    <a:bodyPr/>
                    <a:lstStyle/>
                    <a:p>
                      <a:pPr algn="just" rtl="1">
                        <a:lnSpc>
                          <a:spcPct val="115000"/>
                        </a:lnSpc>
                        <a:spcAft>
                          <a:spcPts val="0"/>
                        </a:spcAft>
                      </a:pPr>
                      <a:r>
                        <a:rPr lang="ar-SA" sz="1100" b="1">
                          <a:latin typeface="Calibri"/>
                          <a:ea typeface="Calibri"/>
                          <a:cs typeface="B Zar"/>
                        </a:rPr>
                        <a:t>7</a:t>
                      </a:r>
                      <a:endParaRPr lang="en-US" sz="1100">
                        <a:latin typeface="Calibri"/>
                        <a:ea typeface="Calibri"/>
                        <a:cs typeface="Arial"/>
                      </a:endParaRPr>
                    </a:p>
                  </a:txBody>
                  <a:tcPr marL="64971" marR="64971" marT="0" marB="0" anchor="ctr"/>
                </a:tc>
                <a:tc>
                  <a:txBody>
                    <a:bodyPr/>
                    <a:lstStyle/>
                    <a:p>
                      <a:pPr algn="just" rtl="1">
                        <a:lnSpc>
                          <a:spcPct val="115000"/>
                        </a:lnSpc>
                        <a:spcAft>
                          <a:spcPts val="0"/>
                        </a:spcAft>
                      </a:pPr>
                      <a:r>
                        <a:rPr lang="ar-SA" sz="1100" b="1">
                          <a:latin typeface="Calibri"/>
                          <a:ea typeface="Calibri"/>
                          <a:cs typeface="B Zar"/>
                        </a:rPr>
                        <a:t>6</a:t>
                      </a:r>
                      <a:endParaRPr lang="en-US" sz="1100">
                        <a:latin typeface="Calibri"/>
                        <a:ea typeface="Calibri"/>
                        <a:cs typeface="Arial"/>
                      </a:endParaRPr>
                    </a:p>
                  </a:txBody>
                  <a:tcPr marL="64971" marR="64971" marT="0" marB="0" anchor="ctr"/>
                </a:tc>
                <a:tc>
                  <a:txBody>
                    <a:bodyPr/>
                    <a:lstStyle/>
                    <a:p>
                      <a:pPr algn="just" rtl="1">
                        <a:lnSpc>
                          <a:spcPct val="115000"/>
                        </a:lnSpc>
                        <a:spcAft>
                          <a:spcPts val="0"/>
                        </a:spcAft>
                      </a:pPr>
                      <a:r>
                        <a:rPr lang="ar-SA" sz="1100" b="1">
                          <a:latin typeface="Calibri"/>
                          <a:ea typeface="Calibri"/>
                          <a:cs typeface="B Zar"/>
                        </a:rPr>
                        <a:t>5</a:t>
                      </a:r>
                      <a:endParaRPr lang="en-US" sz="1100">
                        <a:latin typeface="Calibri"/>
                        <a:ea typeface="Calibri"/>
                        <a:cs typeface="Arial"/>
                      </a:endParaRPr>
                    </a:p>
                  </a:txBody>
                  <a:tcPr marL="64971" marR="64971" marT="0" marB="0" anchor="ctr"/>
                </a:tc>
                <a:tc>
                  <a:txBody>
                    <a:bodyPr/>
                    <a:lstStyle/>
                    <a:p>
                      <a:pPr algn="just" rtl="1">
                        <a:lnSpc>
                          <a:spcPct val="115000"/>
                        </a:lnSpc>
                        <a:spcAft>
                          <a:spcPts val="0"/>
                        </a:spcAft>
                      </a:pPr>
                      <a:r>
                        <a:rPr lang="ar-SA" sz="1100" b="1">
                          <a:latin typeface="Calibri"/>
                          <a:ea typeface="Calibri"/>
                          <a:cs typeface="B Zar"/>
                        </a:rPr>
                        <a:t>4</a:t>
                      </a:r>
                      <a:endParaRPr lang="en-US" sz="1100">
                        <a:latin typeface="Calibri"/>
                        <a:ea typeface="Calibri"/>
                        <a:cs typeface="Arial"/>
                      </a:endParaRPr>
                    </a:p>
                  </a:txBody>
                  <a:tcPr marL="64971" marR="64971" marT="0" marB="0" anchor="ctr"/>
                </a:tc>
                <a:tc>
                  <a:txBody>
                    <a:bodyPr/>
                    <a:lstStyle/>
                    <a:p>
                      <a:pPr algn="just" rtl="1">
                        <a:lnSpc>
                          <a:spcPct val="115000"/>
                        </a:lnSpc>
                        <a:spcAft>
                          <a:spcPts val="0"/>
                        </a:spcAft>
                      </a:pPr>
                      <a:r>
                        <a:rPr lang="ar-SA" sz="1100" b="1">
                          <a:latin typeface="Calibri"/>
                          <a:ea typeface="Calibri"/>
                          <a:cs typeface="B Zar"/>
                        </a:rPr>
                        <a:t>3</a:t>
                      </a:r>
                      <a:endParaRPr lang="en-US" sz="1100">
                        <a:latin typeface="Calibri"/>
                        <a:ea typeface="Calibri"/>
                        <a:cs typeface="Arial"/>
                      </a:endParaRPr>
                    </a:p>
                  </a:txBody>
                  <a:tcPr marL="64971" marR="64971" marT="0" marB="0" anchor="ctr"/>
                </a:tc>
                <a:tc>
                  <a:txBody>
                    <a:bodyPr/>
                    <a:lstStyle/>
                    <a:p>
                      <a:pPr algn="just" rtl="1">
                        <a:lnSpc>
                          <a:spcPct val="115000"/>
                        </a:lnSpc>
                        <a:spcAft>
                          <a:spcPts val="0"/>
                        </a:spcAft>
                      </a:pPr>
                      <a:r>
                        <a:rPr lang="ar-SA" sz="1100" b="1">
                          <a:latin typeface="Calibri"/>
                          <a:ea typeface="Calibri"/>
                          <a:cs typeface="B Zar"/>
                        </a:rPr>
                        <a:t>2</a:t>
                      </a:r>
                      <a:endParaRPr lang="en-US" sz="1100">
                        <a:latin typeface="Calibri"/>
                        <a:ea typeface="Calibri"/>
                        <a:cs typeface="Arial"/>
                      </a:endParaRPr>
                    </a:p>
                  </a:txBody>
                  <a:tcPr marL="64971" marR="64971" marT="0" marB="0" anchor="ctr"/>
                </a:tc>
                <a:tc>
                  <a:txBody>
                    <a:bodyPr/>
                    <a:lstStyle/>
                    <a:p>
                      <a:pPr algn="just" rtl="1">
                        <a:lnSpc>
                          <a:spcPct val="115000"/>
                        </a:lnSpc>
                        <a:spcAft>
                          <a:spcPts val="0"/>
                        </a:spcAft>
                      </a:pPr>
                      <a:r>
                        <a:rPr lang="ar-SA" sz="1100" b="1" dirty="0">
                          <a:latin typeface="Calibri"/>
                          <a:ea typeface="Calibri"/>
                          <a:cs typeface="B Zar"/>
                        </a:rPr>
                        <a:t>1</a:t>
                      </a:r>
                      <a:endParaRPr lang="en-US" sz="1100" dirty="0">
                        <a:latin typeface="Calibri"/>
                        <a:ea typeface="Calibri"/>
                        <a:cs typeface="Arial"/>
                      </a:endParaRPr>
                    </a:p>
                  </a:txBody>
                  <a:tcPr marL="64971" marR="64971" marT="0" marB="0" anchor="ctr"/>
                </a:tc>
                <a:tc vMerge="1">
                  <a:txBody>
                    <a:bodyPr/>
                    <a:lstStyle/>
                    <a:p>
                      <a:endParaRPr lang="en-US"/>
                    </a:p>
                  </a:txBody>
                  <a:tcPr/>
                </a:tc>
                <a:tc vMerge="1">
                  <a:txBody>
                    <a:bodyPr/>
                    <a:lstStyle/>
                    <a:p>
                      <a:endParaRPr lang="en-US"/>
                    </a:p>
                  </a:txBody>
                  <a:tcPr/>
                </a:tc>
                <a:tc vMerge="1">
                  <a:txBody>
                    <a:bodyPr/>
                    <a:lstStyle/>
                    <a:p>
                      <a:endParaRPr lang="en-US"/>
                    </a:p>
                  </a:txBody>
                  <a:tcPr/>
                </a:tc>
              </a:tr>
              <a:tr h="370840">
                <a:tc>
                  <a:txBody>
                    <a:bodyPr/>
                    <a:lstStyle/>
                    <a:p>
                      <a:endParaRPr lang="en-US" dirty="0"/>
                    </a:p>
                  </a:txBody>
                  <a:tcPr marL="86627" marR="86627"/>
                </a:tc>
                <a:tc>
                  <a:txBody>
                    <a:bodyPr/>
                    <a:lstStyle/>
                    <a:p>
                      <a:endParaRPr lang="en-US"/>
                    </a:p>
                  </a:txBody>
                  <a:tcPr marL="86627" marR="86627"/>
                </a:tc>
                <a:tc>
                  <a:txBody>
                    <a:bodyPr/>
                    <a:lstStyle/>
                    <a:p>
                      <a:endParaRPr lang="en-US"/>
                    </a:p>
                  </a:txBody>
                  <a:tcPr marL="86627" marR="86627"/>
                </a:tc>
                <a:tc>
                  <a:txBody>
                    <a:bodyPr/>
                    <a:lstStyle/>
                    <a:p>
                      <a:endParaRPr lang="en-US"/>
                    </a:p>
                  </a:txBody>
                  <a:tcPr marL="86627" marR="86627"/>
                </a:tc>
                <a:tc>
                  <a:txBody>
                    <a:bodyPr/>
                    <a:lstStyle/>
                    <a:p>
                      <a:endParaRPr lang="en-US" dirty="0"/>
                    </a:p>
                  </a:txBody>
                  <a:tcPr marL="86627" marR="86627"/>
                </a:tc>
                <a:tc>
                  <a:txBody>
                    <a:bodyPr/>
                    <a:lstStyle/>
                    <a:p>
                      <a:endParaRPr lang="en-US"/>
                    </a:p>
                  </a:txBody>
                  <a:tcPr marL="86627" marR="86627"/>
                </a:tc>
                <a:tc>
                  <a:txBody>
                    <a:bodyPr/>
                    <a:lstStyle/>
                    <a:p>
                      <a:endParaRPr lang="en-US"/>
                    </a:p>
                  </a:txBody>
                  <a:tcPr marL="86627" marR="86627"/>
                </a:tc>
                <a:tc>
                  <a:txBody>
                    <a:bodyPr/>
                    <a:lstStyle/>
                    <a:p>
                      <a:pPr algn="just" rtl="1">
                        <a:lnSpc>
                          <a:spcPct val="115000"/>
                        </a:lnSpc>
                        <a:spcAft>
                          <a:spcPts val="0"/>
                        </a:spcAft>
                      </a:pPr>
                      <a:r>
                        <a:rPr lang="en-US" sz="1200" dirty="0">
                          <a:latin typeface="B Zar"/>
                          <a:ea typeface="Calibri"/>
                          <a:cs typeface="Arial"/>
                        </a:rPr>
                        <a:t> </a:t>
                      </a:r>
                      <a:r>
                        <a:rPr lang="ar-SA" sz="1200" dirty="0">
                          <a:latin typeface="B Zar"/>
                          <a:ea typeface="Calibri"/>
                          <a:cs typeface="B Zar" pitchFamily="2" charset="-78"/>
                        </a:rPr>
                        <a:t>تحلیل دقیق از وضعیت مدرسه(منابع انساني ،منابع مادي ،وضعيت تحصيلي-تربيتي دانش آموزان،مشاركت و..)</a:t>
                      </a:r>
                      <a:r>
                        <a:rPr lang="ar-SA" sz="1200" dirty="0">
                          <a:latin typeface="Calibri"/>
                          <a:ea typeface="Calibri"/>
                          <a:cs typeface="B Zar" pitchFamily="2" charset="-78"/>
                        </a:rPr>
                        <a:t> </a:t>
                      </a:r>
                      <a:r>
                        <a:rPr lang="ar-SA" sz="1200" dirty="0">
                          <a:latin typeface="Calibri"/>
                          <a:ea typeface="Calibri"/>
                          <a:cs typeface="B Zar"/>
                        </a:rPr>
                        <a:t>،تعیین نیازهاو اولویت های مدرسه،</a:t>
                      </a:r>
                      <a:r>
                        <a:rPr lang="ar-SA" sz="1200" u="sng" dirty="0">
                          <a:latin typeface="Calibri"/>
                          <a:ea typeface="Calibri"/>
                          <a:cs typeface="B Zar"/>
                        </a:rPr>
                        <a:t> </a:t>
                      </a:r>
                      <a:r>
                        <a:rPr lang="ar-SA" sz="1200" i="1" dirty="0">
                          <a:latin typeface="Calibri"/>
                          <a:ea typeface="Calibri"/>
                          <a:cs typeface="B Zar"/>
                        </a:rPr>
                        <a:t>تدوین  اهداف واقعی  و قابل اجرا، </a:t>
                      </a:r>
                      <a:r>
                        <a:rPr lang="ar-SA" sz="1200" i="1" dirty="0">
                          <a:latin typeface="Times New Roman"/>
                          <a:ea typeface="Times New Roman"/>
                          <a:cs typeface="B Zar"/>
                        </a:rPr>
                        <a:t>تعيين وضع موردانتظار،مشاركت كاركنان در تدوين برنامه</a:t>
                      </a:r>
                      <a:r>
                        <a:rPr lang="ar-SA" sz="1200" i="1" dirty="0">
                          <a:latin typeface="Calibri"/>
                          <a:ea typeface="Calibri"/>
                          <a:cs typeface="B Zar"/>
                        </a:rPr>
                        <a:t> با بررسي مستندات  و... </a:t>
                      </a:r>
                      <a:endParaRPr lang="en-US" sz="1100" dirty="0">
                        <a:latin typeface="Calibri"/>
                        <a:ea typeface="Calibri"/>
                        <a:cs typeface="Arial"/>
                      </a:endParaRPr>
                    </a:p>
                  </a:txBody>
                  <a:tcPr marL="64971" marR="64971" marT="0" marB="0" anchor="ctr"/>
                </a:tc>
                <a:tc>
                  <a:txBody>
                    <a:bodyPr/>
                    <a:lstStyle/>
                    <a:p>
                      <a:pPr algn="just" rtl="1">
                        <a:lnSpc>
                          <a:spcPct val="115000"/>
                        </a:lnSpc>
                        <a:spcAft>
                          <a:spcPts val="0"/>
                        </a:spcAft>
                      </a:pPr>
                      <a:r>
                        <a:rPr lang="ar-SA" sz="1200" dirty="0">
                          <a:latin typeface="Calibri"/>
                          <a:ea typeface="Calibri"/>
                          <a:cs typeface="B Zar"/>
                        </a:rPr>
                        <a:t>1-طراحي و تدوين برنامه ي سالانه  جامع ، واقع بینانه و  اجرایی ( امتياز اين ملاك با ضريب 3 محاسبه مي شود)</a:t>
                      </a:r>
                      <a:endParaRPr lang="en-US" sz="1100" dirty="0">
                        <a:latin typeface="Calibri"/>
                        <a:ea typeface="Calibri"/>
                        <a:cs typeface="Arial"/>
                      </a:endParaRPr>
                    </a:p>
                  </a:txBody>
                  <a:tcPr marL="64971" marR="64971" marT="0" marB="0" anchor="ctr"/>
                </a:tc>
                <a:tc rowSpan="4">
                  <a:txBody>
                    <a:bodyPr/>
                    <a:lstStyle/>
                    <a:p>
                      <a:pPr marL="71755" marR="71755" algn="ctr" rtl="1">
                        <a:lnSpc>
                          <a:spcPct val="115000"/>
                        </a:lnSpc>
                        <a:spcAft>
                          <a:spcPts val="0"/>
                        </a:spcAft>
                      </a:pPr>
                      <a:r>
                        <a:rPr lang="ar-SA" sz="1200" dirty="0">
                          <a:latin typeface="Calibri"/>
                          <a:ea typeface="Calibri"/>
                          <a:cs typeface="B Zar"/>
                        </a:rPr>
                        <a:t>الف- برنامه محوري</a:t>
                      </a:r>
                      <a:endParaRPr lang="en-US" sz="1100" dirty="0">
                        <a:latin typeface="Calibri"/>
                        <a:ea typeface="Calibri"/>
                        <a:cs typeface="Arial"/>
                      </a:endParaRPr>
                    </a:p>
                  </a:txBody>
                  <a:tcPr marL="64971" marR="64971" marT="0" marB="0" vert="vert270" anchor="ctr"/>
                </a:tc>
              </a:tr>
              <a:tr h="370840">
                <a:tc>
                  <a:txBody>
                    <a:bodyPr/>
                    <a:lstStyle/>
                    <a:p>
                      <a:endParaRPr lang="en-US"/>
                    </a:p>
                  </a:txBody>
                  <a:tcPr marL="86627" marR="86627"/>
                </a:tc>
                <a:tc>
                  <a:txBody>
                    <a:bodyPr/>
                    <a:lstStyle/>
                    <a:p>
                      <a:endParaRPr lang="en-US"/>
                    </a:p>
                  </a:txBody>
                  <a:tcPr marL="86627" marR="86627"/>
                </a:tc>
                <a:tc>
                  <a:txBody>
                    <a:bodyPr/>
                    <a:lstStyle/>
                    <a:p>
                      <a:endParaRPr lang="en-US"/>
                    </a:p>
                  </a:txBody>
                  <a:tcPr marL="86627" marR="86627"/>
                </a:tc>
                <a:tc>
                  <a:txBody>
                    <a:bodyPr/>
                    <a:lstStyle/>
                    <a:p>
                      <a:endParaRPr lang="en-US"/>
                    </a:p>
                  </a:txBody>
                  <a:tcPr marL="86627" marR="86627"/>
                </a:tc>
                <a:tc>
                  <a:txBody>
                    <a:bodyPr/>
                    <a:lstStyle/>
                    <a:p>
                      <a:endParaRPr lang="en-US" dirty="0"/>
                    </a:p>
                  </a:txBody>
                  <a:tcPr marL="86627" marR="86627"/>
                </a:tc>
                <a:tc>
                  <a:txBody>
                    <a:bodyPr/>
                    <a:lstStyle/>
                    <a:p>
                      <a:endParaRPr lang="en-US"/>
                    </a:p>
                  </a:txBody>
                  <a:tcPr marL="86627" marR="86627"/>
                </a:tc>
                <a:tc>
                  <a:txBody>
                    <a:bodyPr/>
                    <a:lstStyle/>
                    <a:p>
                      <a:endParaRPr lang="en-US"/>
                    </a:p>
                  </a:txBody>
                  <a:tcPr marL="86627" marR="86627"/>
                </a:tc>
                <a:tc>
                  <a:txBody>
                    <a:bodyPr/>
                    <a:lstStyle/>
                    <a:p>
                      <a:pPr algn="just" rtl="1">
                        <a:lnSpc>
                          <a:spcPct val="115000"/>
                        </a:lnSpc>
                        <a:spcAft>
                          <a:spcPts val="0"/>
                        </a:spcAft>
                      </a:pPr>
                      <a:r>
                        <a:rPr lang="ar-SA" sz="1200" dirty="0">
                          <a:latin typeface="Calibri"/>
                          <a:ea typeface="Calibri"/>
                          <a:cs typeface="B Zar"/>
                        </a:rPr>
                        <a:t>مشاهده مستندات نحوه توجيه و اطلاع رساني به كاركنان ، گفتگوبا دانش آموزان  در خصوص ميزان آگاهي آنان از برنامه ها و...</a:t>
                      </a:r>
                      <a:endParaRPr lang="en-US" sz="1100" dirty="0">
                        <a:latin typeface="Calibri"/>
                        <a:ea typeface="Calibri"/>
                        <a:cs typeface="Arial"/>
                      </a:endParaRPr>
                    </a:p>
                  </a:txBody>
                  <a:tcPr marL="64971" marR="64971" marT="0" marB="0" anchor="ctr"/>
                </a:tc>
                <a:tc>
                  <a:txBody>
                    <a:bodyPr/>
                    <a:lstStyle/>
                    <a:p>
                      <a:pPr algn="just" rtl="1">
                        <a:lnSpc>
                          <a:spcPct val="115000"/>
                        </a:lnSpc>
                        <a:spcAft>
                          <a:spcPts val="0"/>
                        </a:spcAft>
                      </a:pPr>
                      <a:r>
                        <a:rPr lang="ar-SA" sz="1200">
                          <a:latin typeface="Calibri"/>
                          <a:ea typeface="Calibri"/>
                          <a:cs typeface="B Zar"/>
                        </a:rPr>
                        <a:t>2-طلاع رساني  به كاركنان و دانش آموزان از استراتژي ها و برنامه سالانه ي مدرسه</a:t>
                      </a:r>
                      <a:endParaRPr lang="en-US" sz="1100">
                        <a:latin typeface="Calibri"/>
                        <a:ea typeface="Calibri"/>
                        <a:cs typeface="Arial"/>
                      </a:endParaRPr>
                    </a:p>
                  </a:txBody>
                  <a:tcPr marL="64971" marR="64971" marT="0" marB="0" anchor="ctr"/>
                </a:tc>
                <a:tc vMerge="1">
                  <a:txBody>
                    <a:bodyPr/>
                    <a:lstStyle/>
                    <a:p>
                      <a:endParaRPr lang="en-US"/>
                    </a:p>
                  </a:txBody>
                  <a:tcPr/>
                </a:tc>
              </a:tr>
              <a:tr h="370840">
                <a:tc>
                  <a:txBody>
                    <a:bodyPr/>
                    <a:lstStyle/>
                    <a:p>
                      <a:endParaRPr lang="en-US"/>
                    </a:p>
                  </a:txBody>
                  <a:tcPr marL="86627" marR="86627"/>
                </a:tc>
                <a:tc>
                  <a:txBody>
                    <a:bodyPr/>
                    <a:lstStyle/>
                    <a:p>
                      <a:endParaRPr lang="en-US"/>
                    </a:p>
                  </a:txBody>
                  <a:tcPr marL="86627" marR="86627"/>
                </a:tc>
                <a:tc>
                  <a:txBody>
                    <a:bodyPr/>
                    <a:lstStyle/>
                    <a:p>
                      <a:endParaRPr lang="en-US"/>
                    </a:p>
                  </a:txBody>
                  <a:tcPr marL="86627" marR="86627"/>
                </a:tc>
                <a:tc>
                  <a:txBody>
                    <a:bodyPr/>
                    <a:lstStyle/>
                    <a:p>
                      <a:endParaRPr lang="en-US"/>
                    </a:p>
                  </a:txBody>
                  <a:tcPr marL="86627" marR="86627"/>
                </a:tc>
                <a:tc>
                  <a:txBody>
                    <a:bodyPr/>
                    <a:lstStyle/>
                    <a:p>
                      <a:endParaRPr lang="en-US"/>
                    </a:p>
                  </a:txBody>
                  <a:tcPr marL="86627" marR="86627"/>
                </a:tc>
                <a:tc>
                  <a:txBody>
                    <a:bodyPr/>
                    <a:lstStyle/>
                    <a:p>
                      <a:endParaRPr lang="en-US"/>
                    </a:p>
                  </a:txBody>
                  <a:tcPr marL="86627" marR="86627"/>
                </a:tc>
                <a:tc>
                  <a:txBody>
                    <a:bodyPr/>
                    <a:lstStyle/>
                    <a:p>
                      <a:endParaRPr lang="en-US"/>
                    </a:p>
                  </a:txBody>
                  <a:tcPr marL="86627" marR="86627"/>
                </a:tc>
                <a:tc>
                  <a:txBody>
                    <a:bodyPr/>
                    <a:lstStyle/>
                    <a:p>
                      <a:pPr algn="just" rtl="1">
                        <a:lnSpc>
                          <a:spcPct val="115000"/>
                        </a:lnSpc>
                        <a:spcAft>
                          <a:spcPts val="0"/>
                        </a:spcAft>
                      </a:pPr>
                      <a:r>
                        <a:rPr lang="ar-SA" sz="1200">
                          <a:latin typeface="Calibri"/>
                          <a:ea typeface="Calibri"/>
                          <a:cs typeface="B Zar"/>
                        </a:rPr>
                        <a:t>مشاهده صورت جلسات مربوطه به تعيين وظايف هر يك  از مسؤولين فعاليت ها  و..</a:t>
                      </a:r>
                      <a:endParaRPr lang="en-US" sz="1100">
                        <a:latin typeface="Calibri"/>
                        <a:ea typeface="Calibri"/>
                        <a:cs typeface="Arial"/>
                      </a:endParaRPr>
                    </a:p>
                  </a:txBody>
                  <a:tcPr marL="64971" marR="64971" marT="0" marB="0" anchor="ctr"/>
                </a:tc>
                <a:tc>
                  <a:txBody>
                    <a:bodyPr/>
                    <a:lstStyle/>
                    <a:p>
                      <a:pPr algn="just" rtl="1">
                        <a:lnSpc>
                          <a:spcPct val="115000"/>
                        </a:lnSpc>
                        <a:spcAft>
                          <a:spcPts val="0"/>
                        </a:spcAft>
                      </a:pPr>
                      <a:r>
                        <a:rPr lang="ar-SA" sz="1200">
                          <a:latin typeface="Calibri"/>
                          <a:ea typeface="Calibri"/>
                          <a:cs typeface="B Zar"/>
                        </a:rPr>
                        <a:t>3-تعيين  وظایف و مسئولیت  هر یک از عوامل انسانی به صورت رسمی و مکتوب </a:t>
                      </a:r>
                      <a:endParaRPr lang="en-US" sz="1100">
                        <a:latin typeface="Calibri"/>
                        <a:ea typeface="Calibri"/>
                        <a:cs typeface="Arial"/>
                      </a:endParaRPr>
                    </a:p>
                  </a:txBody>
                  <a:tcPr marL="64971" marR="64971" marT="0" marB="0" anchor="ctr"/>
                </a:tc>
                <a:tc vMerge="1">
                  <a:txBody>
                    <a:bodyPr/>
                    <a:lstStyle/>
                    <a:p>
                      <a:endParaRPr lang="en-US"/>
                    </a:p>
                  </a:txBody>
                  <a:tcPr/>
                </a:tc>
              </a:tr>
              <a:tr h="370840">
                <a:tc>
                  <a:txBody>
                    <a:bodyPr/>
                    <a:lstStyle/>
                    <a:p>
                      <a:endParaRPr lang="en-US"/>
                    </a:p>
                  </a:txBody>
                  <a:tcPr marL="86627" marR="86627"/>
                </a:tc>
                <a:tc>
                  <a:txBody>
                    <a:bodyPr/>
                    <a:lstStyle/>
                    <a:p>
                      <a:endParaRPr lang="en-US"/>
                    </a:p>
                  </a:txBody>
                  <a:tcPr marL="86627" marR="86627"/>
                </a:tc>
                <a:tc>
                  <a:txBody>
                    <a:bodyPr/>
                    <a:lstStyle/>
                    <a:p>
                      <a:endParaRPr lang="en-US"/>
                    </a:p>
                  </a:txBody>
                  <a:tcPr marL="86627" marR="86627"/>
                </a:tc>
                <a:tc>
                  <a:txBody>
                    <a:bodyPr/>
                    <a:lstStyle/>
                    <a:p>
                      <a:endParaRPr lang="en-US"/>
                    </a:p>
                  </a:txBody>
                  <a:tcPr marL="86627" marR="86627"/>
                </a:tc>
                <a:tc>
                  <a:txBody>
                    <a:bodyPr/>
                    <a:lstStyle/>
                    <a:p>
                      <a:endParaRPr lang="en-US"/>
                    </a:p>
                  </a:txBody>
                  <a:tcPr marL="86627" marR="86627"/>
                </a:tc>
                <a:tc>
                  <a:txBody>
                    <a:bodyPr/>
                    <a:lstStyle/>
                    <a:p>
                      <a:endParaRPr lang="en-US"/>
                    </a:p>
                  </a:txBody>
                  <a:tcPr marL="86627" marR="86627"/>
                </a:tc>
                <a:tc>
                  <a:txBody>
                    <a:bodyPr/>
                    <a:lstStyle/>
                    <a:p>
                      <a:endParaRPr lang="en-US"/>
                    </a:p>
                  </a:txBody>
                  <a:tcPr marL="86627" marR="86627"/>
                </a:tc>
                <a:tc>
                  <a:txBody>
                    <a:bodyPr/>
                    <a:lstStyle/>
                    <a:p>
                      <a:pPr algn="just" rtl="1">
                        <a:lnSpc>
                          <a:spcPct val="115000"/>
                        </a:lnSpc>
                        <a:spcAft>
                          <a:spcPts val="0"/>
                        </a:spcAft>
                      </a:pPr>
                      <a:r>
                        <a:rPr lang="ar-SA" sz="1200" dirty="0">
                          <a:latin typeface="Calibri"/>
                          <a:ea typeface="Calibri"/>
                          <a:cs typeface="B Zar"/>
                        </a:rPr>
                        <a:t>-مشاهده جدول زمانبندي نظارت و ارزيابي فعاليت ها</a:t>
                      </a:r>
                      <a:endParaRPr lang="en-US" sz="1100" dirty="0">
                        <a:latin typeface="Calibri"/>
                        <a:ea typeface="Calibri"/>
                        <a:cs typeface="Arial"/>
                      </a:endParaRPr>
                    </a:p>
                    <a:p>
                      <a:pPr algn="just" rtl="1">
                        <a:lnSpc>
                          <a:spcPct val="115000"/>
                        </a:lnSpc>
                        <a:spcAft>
                          <a:spcPts val="0"/>
                        </a:spcAft>
                      </a:pPr>
                      <a:r>
                        <a:rPr lang="ar-SA" sz="1200" dirty="0">
                          <a:latin typeface="Calibri"/>
                          <a:ea typeface="Calibri"/>
                          <a:cs typeface="B Zar"/>
                        </a:rPr>
                        <a:t>-بررسي تعداد خود ارزيابي هاي انجام شده توسط مسئولين فعاليت ها</a:t>
                      </a:r>
                      <a:endParaRPr lang="en-US" sz="1100" dirty="0">
                        <a:latin typeface="Calibri"/>
                        <a:ea typeface="Calibri"/>
                        <a:cs typeface="Arial"/>
                      </a:endParaRPr>
                    </a:p>
                    <a:p>
                      <a:pPr algn="just" rtl="1">
                        <a:lnSpc>
                          <a:spcPct val="115000"/>
                        </a:lnSpc>
                        <a:spcAft>
                          <a:spcPts val="0"/>
                        </a:spcAft>
                      </a:pPr>
                      <a:r>
                        <a:rPr lang="ar-SA" sz="1200" dirty="0">
                          <a:latin typeface="Calibri"/>
                          <a:ea typeface="Calibri"/>
                          <a:cs typeface="B Zar"/>
                        </a:rPr>
                        <a:t>- بررسي اسناد مربوط به نحوه پيگيري چالش ها و مشكلات اعلام شده در خود ارزيابي ها و ...</a:t>
                      </a:r>
                      <a:endParaRPr lang="en-US" sz="1100" dirty="0">
                        <a:latin typeface="Calibri"/>
                        <a:ea typeface="Calibri"/>
                        <a:cs typeface="Arial"/>
                      </a:endParaRPr>
                    </a:p>
                  </a:txBody>
                  <a:tcPr marL="64971" marR="64971" marT="0" marB="0" anchor="ctr"/>
                </a:tc>
                <a:tc>
                  <a:txBody>
                    <a:bodyPr/>
                    <a:lstStyle/>
                    <a:p>
                      <a:pPr algn="just" rtl="1">
                        <a:lnSpc>
                          <a:spcPct val="115000"/>
                        </a:lnSpc>
                        <a:spcAft>
                          <a:spcPts val="0"/>
                        </a:spcAft>
                      </a:pPr>
                      <a:r>
                        <a:rPr lang="ar-SA" sz="1200" dirty="0">
                          <a:latin typeface="Calibri"/>
                          <a:ea typeface="Calibri"/>
                          <a:cs typeface="B Zar"/>
                        </a:rPr>
                        <a:t>4-تنظيم چهارچوب مشخص ارزيابي</a:t>
                      </a:r>
                      <a:endParaRPr lang="en-US" sz="1100" dirty="0">
                        <a:latin typeface="Calibri"/>
                        <a:ea typeface="Calibri"/>
                        <a:cs typeface="Arial"/>
                      </a:endParaRPr>
                    </a:p>
                    <a:p>
                      <a:pPr algn="just" rtl="1">
                        <a:lnSpc>
                          <a:spcPct val="115000"/>
                        </a:lnSpc>
                        <a:spcAft>
                          <a:spcPts val="0"/>
                        </a:spcAft>
                      </a:pPr>
                      <a:r>
                        <a:rPr lang="ar-SA" sz="1200" dirty="0">
                          <a:latin typeface="Calibri"/>
                          <a:ea typeface="Calibri"/>
                          <a:cs typeface="B Zar"/>
                        </a:rPr>
                        <a:t>5- و....</a:t>
                      </a:r>
                      <a:endParaRPr lang="en-US" sz="1100" dirty="0">
                        <a:latin typeface="Calibri"/>
                        <a:ea typeface="Calibri"/>
                        <a:cs typeface="Arial"/>
                      </a:endParaRPr>
                    </a:p>
                  </a:txBody>
                  <a:tcPr marL="64971" marR="64971" marT="0" marB="0" anchor="ctr"/>
                </a:tc>
                <a:tc vMerge="1">
                  <a:txBody>
                    <a:bodyPr/>
                    <a:lstStyle/>
                    <a:p>
                      <a:endParaRPr lang="en-US"/>
                    </a:p>
                  </a:txBody>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428593" y="213728"/>
          <a:ext cx="8358249" cy="7216963"/>
        </p:xfrm>
        <a:graphic>
          <a:graphicData uri="http://schemas.openxmlformats.org/drawingml/2006/table">
            <a:tbl>
              <a:tblPr firstRow="1" bandRow="1">
                <a:tableStyleId>{5C22544A-7EE6-4342-B048-85BDC9FD1C3A}</a:tableStyleId>
              </a:tblPr>
              <a:tblGrid>
                <a:gridCol w="293847"/>
                <a:gridCol w="293847"/>
                <a:gridCol w="293847"/>
                <a:gridCol w="293847"/>
                <a:gridCol w="293847"/>
                <a:gridCol w="293847"/>
                <a:gridCol w="293847"/>
                <a:gridCol w="2443668"/>
                <a:gridCol w="3214710"/>
                <a:gridCol w="642942"/>
              </a:tblGrid>
              <a:tr h="414546">
                <a:tc gridSpan="7">
                  <a:txBody>
                    <a:bodyPr/>
                    <a:lstStyle/>
                    <a:p>
                      <a:pPr algn="ctr"/>
                      <a:r>
                        <a:rPr kumimoji="0" lang="ar-SA" sz="1000" b="1" kern="1200" dirty="0" smtClean="0">
                          <a:solidFill>
                            <a:schemeClr val="lt1"/>
                          </a:solidFill>
                          <a:latin typeface="+mn-lt"/>
                          <a:ea typeface="+mn-ea"/>
                          <a:cs typeface="B Zar" pitchFamily="2" charset="-78"/>
                        </a:rPr>
                        <a:t>امتياز (عدد 1 : نشانگر پايين ترين و عدد 7 : نشانگر بالاترين سطح عملكرد مي باشد )</a:t>
                      </a:r>
                      <a:endParaRPr lang="en-US" sz="1000" dirty="0">
                        <a:cs typeface="B Zar" pitchFamily="2" charset="-78"/>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c rowSpan="2">
                  <a:txBody>
                    <a:bodyPr/>
                    <a:lstStyle/>
                    <a:p>
                      <a:pPr algn="ctr" rtl="1">
                        <a:lnSpc>
                          <a:spcPct val="115000"/>
                        </a:lnSpc>
                        <a:spcAft>
                          <a:spcPts val="0"/>
                        </a:spcAft>
                      </a:pPr>
                      <a:r>
                        <a:rPr lang="ar-SA" sz="1100" b="1" dirty="0">
                          <a:latin typeface="Calibri"/>
                          <a:ea typeface="Calibri"/>
                          <a:cs typeface="B Zar"/>
                        </a:rPr>
                        <a:t>فعاليت ها</a:t>
                      </a:r>
                      <a:endParaRPr lang="en-US" sz="1100" dirty="0">
                        <a:latin typeface="Calibri"/>
                        <a:ea typeface="Calibri"/>
                        <a:cs typeface="Arial"/>
                      </a:endParaRPr>
                    </a:p>
                  </a:txBody>
                  <a:tcPr marL="68580" marR="68580" marT="0" marB="0" anchor="ctr"/>
                </a:tc>
                <a:tc rowSpan="2">
                  <a:txBody>
                    <a:bodyPr/>
                    <a:lstStyle/>
                    <a:p>
                      <a:pPr algn="ctr" rtl="1">
                        <a:lnSpc>
                          <a:spcPct val="115000"/>
                        </a:lnSpc>
                        <a:spcAft>
                          <a:spcPts val="0"/>
                        </a:spcAft>
                      </a:pPr>
                      <a:r>
                        <a:rPr lang="ar-SA" sz="1100" b="1" dirty="0">
                          <a:latin typeface="Calibri"/>
                          <a:ea typeface="Calibri"/>
                          <a:cs typeface="B Zar"/>
                        </a:rPr>
                        <a:t>ملاك</a:t>
                      </a:r>
                      <a:endParaRPr lang="en-US" sz="1100" dirty="0">
                        <a:latin typeface="Calibri"/>
                        <a:ea typeface="Calibri"/>
                        <a:cs typeface="Arial"/>
                      </a:endParaRPr>
                    </a:p>
                  </a:txBody>
                  <a:tcPr marL="68580" marR="68580" marT="0" marB="0" anchor="ctr"/>
                </a:tc>
                <a:tc rowSpan="2">
                  <a:txBody>
                    <a:bodyPr/>
                    <a:lstStyle/>
                    <a:p>
                      <a:pPr marL="71755" marR="71755" algn="just" rtl="1">
                        <a:lnSpc>
                          <a:spcPct val="115000"/>
                        </a:lnSpc>
                        <a:spcAft>
                          <a:spcPts val="0"/>
                        </a:spcAft>
                      </a:pPr>
                      <a:r>
                        <a:rPr lang="ar-SA" sz="1400" dirty="0">
                          <a:latin typeface="Calibri"/>
                          <a:ea typeface="Calibri"/>
                          <a:cs typeface="B Zar"/>
                        </a:rPr>
                        <a:t>فرآيند</a:t>
                      </a:r>
                      <a:endParaRPr lang="en-US" sz="1100" dirty="0">
                        <a:latin typeface="Calibri"/>
                        <a:ea typeface="Calibri"/>
                        <a:cs typeface="Arial"/>
                      </a:endParaRPr>
                    </a:p>
                  </a:txBody>
                  <a:tcPr marL="68580" marR="68580" marT="0" marB="0" vert="vert270" anchor="ctr"/>
                </a:tc>
              </a:tr>
              <a:tr h="201693">
                <a:tc>
                  <a:txBody>
                    <a:bodyPr/>
                    <a:lstStyle/>
                    <a:p>
                      <a:pPr algn="just" rtl="1">
                        <a:lnSpc>
                          <a:spcPct val="115000"/>
                        </a:lnSpc>
                        <a:spcAft>
                          <a:spcPts val="0"/>
                        </a:spcAft>
                      </a:pPr>
                      <a:r>
                        <a:rPr lang="ar-SA" sz="1100" b="1">
                          <a:latin typeface="Calibri"/>
                          <a:ea typeface="Calibri"/>
                          <a:cs typeface="B Zar"/>
                        </a:rPr>
                        <a:t>7</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6</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5</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4</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3</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2</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dirty="0">
                          <a:latin typeface="Calibri"/>
                          <a:ea typeface="Calibri"/>
                          <a:cs typeface="B Zar"/>
                        </a:rPr>
                        <a:t>1</a:t>
                      </a:r>
                      <a:endParaRPr lang="en-US" sz="1100" dirty="0">
                        <a:latin typeface="Calibri"/>
                        <a:ea typeface="Calibri"/>
                        <a:cs typeface="Arial"/>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tr>
              <a:tr h="654902">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algn="just" rtl="1">
                        <a:lnSpc>
                          <a:spcPct val="115000"/>
                        </a:lnSpc>
                        <a:spcAft>
                          <a:spcPts val="0"/>
                        </a:spcAft>
                      </a:pPr>
                      <a:r>
                        <a:rPr lang="ar-SA" sz="700" dirty="0" smtClean="0">
                          <a:latin typeface="Calibri"/>
                          <a:ea typeface="Calibri"/>
                          <a:cs typeface="B Zar"/>
                        </a:rPr>
                        <a:t>-بررسي اسناد تشكيل گروه درس پژوهی </a:t>
                      </a:r>
                      <a:endParaRPr lang="en-US" sz="700" dirty="0" smtClean="0">
                        <a:latin typeface="Calibri"/>
                        <a:ea typeface="Calibri"/>
                        <a:cs typeface="Arial"/>
                      </a:endParaRPr>
                    </a:p>
                    <a:p>
                      <a:pPr algn="just" rtl="1">
                        <a:lnSpc>
                          <a:spcPct val="115000"/>
                        </a:lnSpc>
                        <a:spcAft>
                          <a:spcPts val="0"/>
                        </a:spcAft>
                      </a:pPr>
                      <a:r>
                        <a:rPr lang="ar-SA" sz="700" dirty="0" smtClean="0">
                          <a:latin typeface="Calibri"/>
                          <a:ea typeface="Calibri"/>
                          <a:cs typeface="B Zar"/>
                        </a:rPr>
                        <a:t>- بررسي اسناد برگزاري جلسات آموزشي براي گروههاي درس پژوه</a:t>
                      </a:r>
                      <a:endParaRPr lang="en-US" sz="700" dirty="0" smtClean="0">
                        <a:latin typeface="Calibri"/>
                        <a:ea typeface="Calibri"/>
                        <a:cs typeface="Arial"/>
                      </a:endParaRPr>
                    </a:p>
                    <a:p>
                      <a:pPr algn="just" rtl="1">
                        <a:lnSpc>
                          <a:spcPct val="115000"/>
                        </a:lnSpc>
                        <a:spcAft>
                          <a:spcPts val="0"/>
                        </a:spcAft>
                      </a:pPr>
                      <a:r>
                        <a:rPr lang="ar-SA" sz="700" dirty="0" smtClean="0">
                          <a:latin typeface="Calibri"/>
                          <a:ea typeface="Calibri"/>
                          <a:cs typeface="B Zar"/>
                        </a:rPr>
                        <a:t>-شناسايي موضوعات مهم براي اقدام پژوهي با مشاركت ساير كاركنان </a:t>
                      </a:r>
                      <a:endParaRPr lang="en-US" sz="700" dirty="0" smtClean="0">
                        <a:latin typeface="Calibri"/>
                        <a:ea typeface="Calibri"/>
                        <a:cs typeface="Arial"/>
                      </a:endParaRPr>
                    </a:p>
                    <a:p>
                      <a:pPr algn="just" rtl="1">
                        <a:lnSpc>
                          <a:spcPct val="115000"/>
                        </a:lnSpc>
                        <a:spcAft>
                          <a:spcPts val="0"/>
                        </a:spcAft>
                      </a:pPr>
                      <a:r>
                        <a:rPr lang="ar-SA" sz="700" dirty="0" smtClean="0">
                          <a:latin typeface="Calibri"/>
                          <a:ea typeface="Calibri"/>
                          <a:cs typeface="B Zar"/>
                        </a:rPr>
                        <a:t>-مشاهده روش هاي اطلاع رساني دستاوردهاي مطالعات پژوهشي انجام شده به كاركنان (مانند :تراكت،پنفليد ،سايت و..)و.......</a:t>
                      </a:r>
                      <a:endParaRPr lang="en-US" sz="700" dirty="0" smtClean="0">
                        <a:latin typeface="Calibri"/>
                        <a:ea typeface="Calibri"/>
                        <a:cs typeface="Arial"/>
                      </a:endParaRPr>
                    </a:p>
                    <a:p>
                      <a:pPr algn="just" rtl="1">
                        <a:lnSpc>
                          <a:spcPct val="115000"/>
                        </a:lnSpc>
                        <a:spcAft>
                          <a:spcPts val="0"/>
                        </a:spcAft>
                      </a:pPr>
                      <a:endParaRPr lang="fa-IR" sz="700" dirty="0" smtClean="0">
                        <a:latin typeface="Calibri"/>
                        <a:ea typeface="Calibri"/>
                        <a:cs typeface="B Zar"/>
                      </a:endParaRPr>
                    </a:p>
                  </a:txBody>
                  <a:tcPr marL="68580" marR="68580" marT="0" marB="0" anchor="ctr"/>
                </a:tc>
                <a:tc>
                  <a:txBody>
                    <a:bodyPr/>
                    <a:lstStyle/>
                    <a:p>
                      <a:pPr marL="0" marR="0" indent="0" algn="just" defTabSz="914400" rtl="1" eaLnBrk="1" fontAlgn="auto" latinLnBrk="0" hangingPunct="1">
                        <a:lnSpc>
                          <a:spcPct val="115000"/>
                        </a:lnSpc>
                        <a:spcBef>
                          <a:spcPts val="0"/>
                        </a:spcBef>
                        <a:spcAft>
                          <a:spcPts val="0"/>
                        </a:spcAft>
                        <a:buClrTx/>
                        <a:buSzTx/>
                        <a:buFontTx/>
                        <a:buNone/>
                        <a:tabLst/>
                        <a:defRPr/>
                      </a:pPr>
                      <a:r>
                        <a:rPr lang="ar-SA" sz="700" dirty="0" smtClean="0">
                          <a:latin typeface="Calibri"/>
                          <a:ea typeface="Calibri"/>
                          <a:cs typeface="B Zar"/>
                        </a:rPr>
                        <a:t>1- زمینه سازی برای انجام مطالعات پژوهشي نظيراقدام پژوهي ، درس پژوهي و...</a:t>
                      </a:r>
                      <a:endParaRPr lang="en-US" sz="700" dirty="0" smtClean="0">
                        <a:latin typeface="Calibri"/>
                        <a:ea typeface="Calibri"/>
                        <a:cs typeface="Arial"/>
                      </a:endParaRPr>
                    </a:p>
                    <a:p>
                      <a:pPr algn="just" rtl="1">
                        <a:lnSpc>
                          <a:spcPct val="115000"/>
                        </a:lnSpc>
                        <a:spcAft>
                          <a:spcPts val="0"/>
                        </a:spcAft>
                      </a:pPr>
                      <a:endParaRPr lang="en-US" sz="700" dirty="0">
                        <a:latin typeface="Calibri"/>
                        <a:ea typeface="Calibri"/>
                        <a:cs typeface="Arial"/>
                      </a:endParaRPr>
                    </a:p>
                  </a:txBody>
                  <a:tcPr marL="68580" marR="68580" marT="0" marB="0" anchor="ctr"/>
                </a:tc>
                <a:tc rowSpan="13">
                  <a:txBody>
                    <a:bodyPr/>
                    <a:lstStyle/>
                    <a:p>
                      <a:pPr algn="ctr"/>
                      <a:r>
                        <a:rPr kumimoji="0" lang="fa-IR" sz="1000" kern="1200" dirty="0" smtClean="0">
                          <a:solidFill>
                            <a:schemeClr val="dk1"/>
                          </a:solidFill>
                          <a:latin typeface="+mn-lt"/>
                          <a:ea typeface="+mn-ea"/>
                          <a:cs typeface="B Zar" pitchFamily="2" charset="-78"/>
                        </a:rPr>
                        <a:t>  </a:t>
                      </a:r>
                    </a:p>
                    <a:p>
                      <a:pPr algn="ctr"/>
                      <a:endParaRPr kumimoji="0" lang="fa-IR" sz="1000" kern="1200" dirty="0" smtClean="0">
                        <a:solidFill>
                          <a:schemeClr val="dk1"/>
                        </a:solidFill>
                        <a:latin typeface="+mn-lt"/>
                        <a:ea typeface="+mn-ea"/>
                        <a:cs typeface="B Zar" pitchFamily="2" charset="-78"/>
                      </a:endParaRPr>
                    </a:p>
                    <a:p>
                      <a:pPr algn="ctr"/>
                      <a:endParaRPr kumimoji="0" lang="fa-IR" sz="1000" kern="1200" dirty="0" smtClean="0">
                        <a:solidFill>
                          <a:schemeClr val="dk1"/>
                        </a:solidFill>
                        <a:latin typeface="+mn-lt"/>
                        <a:ea typeface="+mn-ea"/>
                        <a:cs typeface="B Zar" pitchFamily="2" charset="-78"/>
                      </a:endParaRPr>
                    </a:p>
                    <a:p>
                      <a:pPr algn="ctr"/>
                      <a:endParaRPr kumimoji="0" lang="fa-IR" sz="1000" kern="1200" dirty="0" smtClean="0">
                        <a:solidFill>
                          <a:schemeClr val="dk1"/>
                        </a:solidFill>
                        <a:latin typeface="+mn-lt"/>
                        <a:ea typeface="+mn-ea"/>
                        <a:cs typeface="B Zar" pitchFamily="2" charset="-78"/>
                      </a:endParaRPr>
                    </a:p>
                    <a:p>
                      <a:pPr algn="ctr"/>
                      <a:endParaRPr kumimoji="0" lang="fa-IR" sz="1000" kern="1200" dirty="0" smtClean="0">
                        <a:solidFill>
                          <a:schemeClr val="dk1"/>
                        </a:solidFill>
                        <a:latin typeface="+mn-lt"/>
                        <a:ea typeface="+mn-ea"/>
                        <a:cs typeface="B Zar" pitchFamily="2" charset="-78"/>
                      </a:endParaRPr>
                    </a:p>
                    <a:p>
                      <a:pPr algn="ctr"/>
                      <a:endParaRPr kumimoji="0" lang="fa-IR" sz="1000" kern="1200" dirty="0" smtClean="0">
                        <a:solidFill>
                          <a:schemeClr val="dk1"/>
                        </a:solidFill>
                        <a:latin typeface="+mn-lt"/>
                        <a:ea typeface="+mn-ea"/>
                        <a:cs typeface="B Zar" pitchFamily="2" charset="-78"/>
                      </a:endParaRPr>
                    </a:p>
                    <a:p>
                      <a:pPr algn="ctr"/>
                      <a:endParaRPr kumimoji="0" lang="fa-IR" sz="1000" kern="1200" dirty="0" smtClean="0">
                        <a:solidFill>
                          <a:schemeClr val="dk1"/>
                        </a:solidFill>
                        <a:latin typeface="+mn-lt"/>
                        <a:ea typeface="+mn-ea"/>
                        <a:cs typeface="B Zar" pitchFamily="2" charset="-78"/>
                      </a:endParaRPr>
                    </a:p>
                    <a:p>
                      <a:pPr algn="ctr"/>
                      <a:endParaRPr kumimoji="0" lang="fa-IR" sz="1000" kern="1200" dirty="0" smtClean="0">
                        <a:solidFill>
                          <a:schemeClr val="dk1"/>
                        </a:solidFill>
                        <a:latin typeface="+mn-lt"/>
                        <a:ea typeface="+mn-ea"/>
                        <a:cs typeface="B Zar" pitchFamily="2" charset="-78"/>
                      </a:endParaRPr>
                    </a:p>
                    <a:p>
                      <a:pPr algn="ctr"/>
                      <a:endParaRPr kumimoji="0" lang="fa-IR" sz="1000" kern="1200" dirty="0" smtClean="0">
                        <a:solidFill>
                          <a:schemeClr val="dk1"/>
                        </a:solidFill>
                        <a:latin typeface="+mn-lt"/>
                        <a:ea typeface="+mn-ea"/>
                        <a:cs typeface="B Zar" pitchFamily="2" charset="-78"/>
                      </a:endParaRPr>
                    </a:p>
                    <a:p>
                      <a:pPr algn="ctr"/>
                      <a:endParaRPr kumimoji="0" lang="fa-IR" sz="1000" kern="1200" dirty="0" smtClean="0">
                        <a:solidFill>
                          <a:schemeClr val="dk1"/>
                        </a:solidFill>
                        <a:latin typeface="+mn-lt"/>
                        <a:ea typeface="+mn-ea"/>
                        <a:cs typeface="B Zar" pitchFamily="2" charset="-78"/>
                      </a:endParaRPr>
                    </a:p>
                    <a:p>
                      <a:pPr algn="ctr"/>
                      <a:endParaRPr kumimoji="0" lang="fa-IR" sz="1000" kern="1200" dirty="0" smtClean="0">
                        <a:solidFill>
                          <a:schemeClr val="dk1"/>
                        </a:solidFill>
                        <a:latin typeface="+mn-lt"/>
                        <a:ea typeface="+mn-ea"/>
                        <a:cs typeface="B Zar" pitchFamily="2" charset="-78"/>
                      </a:endParaRPr>
                    </a:p>
                    <a:p>
                      <a:pPr algn="ctr"/>
                      <a:endParaRPr kumimoji="0" lang="fa-IR" sz="1000" kern="1200" dirty="0" smtClean="0">
                        <a:solidFill>
                          <a:schemeClr val="dk1"/>
                        </a:solidFill>
                        <a:latin typeface="+mn-lt"/>
                        <a:ea typeface="+mn-ea"/>
                        <a:cs typeface="B Zar" pitchFamily="2" charset="-78"/>
                      </a:endParaRPr>
                    </a:p>
                    <a:p>
                      <a:pPr algn="ctr"/>
                      <a:endParaRPr kumimoji="0" lang="fa-IR" sz="1000" kern="1200" dirty="0" smtClean="0">
                        <a:solidFill>
                          <a:schemeClr val="dk1"/>
                        </a:solidFill>
                        <a:latin typeface="+mn-lt"/>
                        <a:ea typeface="+mn-ea"/>
                        <a:cs typeface="B Zar" pitchFamily="2" charset="-78"/>
                      </a:endParaRPr>
                    </a:p>
                    <a:p>
                      <a:pPr algn="ctr"/>
                      <a:endParaRPr kumimoji="0" lang="fa-IR" sz="1000" kern="1200" dirty="0" smtClean="0">
                        <a:solidFill>
                          <a:schemeClr val="dk1"/>
                        </a:solidFill>
                        <a:latin typeface="+mn-lt"/>
                        <a:ea typeface="+mn-ea"/>
                        <a:cs typeface="B Zar" pitchFamily="2" charset="-78"/>
                      </a:endParaRPr>
                    </a:p>
                    <a:p>
                      <a:pPr algn="ctr"/>
                      <a:r>
                        <a:rPr kumimoji="0" lang="ar-SA" sz="1000" kern="1200" dirty="0" smtClean="0">
                          <a:solidFill>
                            <a:schemeClr val="dk1"/>
                          </a:solidFill>
                          <a:latin typeface="+mn-lt"/>
                          <a:ea typeface="+mn-ea"/>
                          <a:cs typeface="B Zar" pitchFamily="2" charset="-78"/>
                        </a:rPr>
                        <a:t>ب- آموزش و يادگيري</a:t>
                      </a:r>
                      <a:endParaRPr lang="en-US" sz="1000" dirty="0">
                        <a:cs typeface="B Zar" pitchFamily="2" charset="-78"/>
                      </a:endParaRPr>
                    </a:p>
                  </a:txBody>
                  <a:tcPr/>
                </a:tc>
              </a:tr>
              <a:tr h="673237">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algn="just" rtl="1">
                        <a:lnSpc>
                          <a:spcPct val="115000"/>
                        </a:lnSpc>
                        <a:spcAft>
                          <a:spcPts val="0"/>
                        </a:spcAft>
                      </a:pPr>
                      <a:r>
                        <a:rPr lang="ar-SA" sz="700" dirty="0" smtClean="0">
                          <a:latin typeface="Calibri"/>
                          <a:ea typeface="Calibri"/>
                          <a:cs typeface="B Zar"/>
                        </a:rPr>
                        <a:t>-مشاهده اعلام برنامه هاي علمي </a:t>
                      </a:r>
                      <a:r>
                        <a:rPr lang="ar-SA" sz="700" dirty="0" smtClean="0">
                          <a:latin typeface="Calibri"/>
                          <a:ea typeface="Calibri"/>
                          <a:cs typeface="Times New Roman"/>
                        </a:rPr>
                        <a:t>–</a:t>
                      </a:r>
                      <a:r>
                        <a:rPr lang="ar-SA" sz="700" dirty="0" smtClean="0">
                          <a:latin typeface="Calibri"/>
                          <a:ea typeface="Calibri"/>
                          <a:cs typeface="B Zar"/>
                        </a:rPr>
                        <a:t> پژوهشي از روش هاي متناسب با امكا</a:t>
                      </a:r>
                      <a:r>
                        <a:rPr lang="fa-IR" sz="700" dirty="0" smtClean="0">
                          <a:latin typeface="Calibri"/>
                          <a:ea typeface="Calibri"/>
                          <a:cs typeface="B Zar"/>
                        </a:rPr>
                        <a:t>نا</a:t>
                      </a:r>
                      <a:r>
                        <a:rPr lang="ar-SA" sz="700" dirty="0" smtClean="0">
                          <a:latin typeface="Calibri"/>
                          <a:ea typeface="Calibri"/>
                          <a:cs typeface="B Zar"/>
                        </a:rPr>
                        <a:t>ت و شرايط مدرسه </a:t>
                      </a:r>
                      <a:endParaRPr lang="en-US" sz="700" dirty="0" smtClean="0">
                        <a:latin typeface="Calibri"/>
                        <a:ea typeface="Calibri"/>
                        <a:cs typeface="Arial"/>
                      </a:endParaRPr>
                    </a:p>
                    <a:p>
                      <a:pPr algn="just" rtl="1">
                        <a:lnSpc>
                          <a:spcPct val="115000"/>
                        </a:lnSpc>
                        <a:spcAft>
                          <a:spcPts val="0"/>
                        </a:spcAft>
                      </a:pPr>
                      <a:r>
                        <a:rPr lang="ar-SA" sz="700" dirty="0" smtClean="0">
                          <a:latin typeface="Calibri"/>
                          <a:ea typeface="Calibri"/>
                          <a:cs typeface="B Zar"/>
                        </a:rPr>
                        <a:t>- مشاهده  مطالب و پيام هاي مناسب ترغيبي در موقعيت هاي مناسب </a:t>
                      </a:r>
                      <a:endParaRPr lang="en-US" sz="700" dirty="0" smtClean="0">
                        <a:latin typeface="Calibri"/>
                        <a:ea typeface="Calibri"/>
                        <a:cs typeface="Arial"/>
                      </a:endParaRPr>
                    </a:p>
                    <a:p>
                      <a:pPr algn="just" rtl="1">
                        <a:lnSpc>
                          <a:spcPct val="115000"/>
                        </a:lnSpc>
                        <a:spcAft>
                          <a:spcPts val="0"/>
                        </a:spcAft>
                      </a:pPr>
                      <a:r>
                        <a:rPr lang="ar-SA" sz="700" dirty="0" smtClean="0">
                          <a:latin typeface="Calibri"/>
                          <a:ea typeface="Calibri"/>
                          <a:cs typeface="B Zar"/>
                        </a:rPr>
                        <a:t>- بررسي اسناد برگزاري جلسات جشنواره  </a:t>
                      </a:r>
                      <a:endParaRPr lang="en-US" sz="700" dirty="0" smtClean="0">
                        <a:latin typeface="Calibri"/>
                        <a:ea typeface="Calibri"/>
                        <a:cs typeface="Arial"/>
                      </a:endParaRPr>
                    </a:p>
                    <a:p>
                      <a:pPr algn="just" rtl="1">
                        <a:lnSpc>
                          <a:spcPct val="115000"/>
                        </a:lnSpc>
                        <a:spcAft>
                          <a:spcPts val="0"/>
                        </a:spcAft>
                      </a:pPr>
                      <a:r>
                        <a:rPr lang="ar-SA" sz="700" dirty="0" smtClean="0">
                          <a:latin typeface="Calibri"/>
                          <a:ea typeface="Calibri"/>
                          <a:cs typeface="B Zar"/>
                        </a:rPr>
                        <a:t>-ميزان مشاركت دانش آموزان در انجام پروژه ها و.....</a:t>
                      </a:r>
                      <a:endParaRPr lang="en-US" sz="700" dirty="0" smtClean="0">
                        <a:latin typeface="Calibri"/>
                        <a:ea typeface="Calibri"/>
                        <a:cs typeface="Arial"/>
                      </a:endParaRPr>
                    </a:p>
                    <a:p>
                      <a:pPr algn="just" rtl="1">
                        <a:lnSpc>
                          <a:spcPct val="115000"/>
                        </a:lnSpc>
                        <a:spcAft>
                          <a:spcPts val="0"/>
                        </a:spcAft>
                      </a:pPr>
                      <a:endParaRPr lang="fa-IR" sz="700" dirty="0" smtClean="0">
                        <a:latin typeface="Calibri"/>
                        <a:ea typeface="Calibri"/>
                        <a:cs typeface="B Zar"/>
                      </a:endParaRPr>
                    </a:p>
                  </a:txBody>
                  <a:tcPr marL="68580" marR="68580" marT="0" marB="0" anchor="ctr"/>
                </a:tc>
                <a:tc>
                  <a:txBody>
                    <a:bodyPr/>
                    <a:lstStyle/>
                    <a:p>
                      <a:pPr algn="just" rtl="1">
                        <a:lnSpc>
                          <a:spcPct val="115000"/>
                        </a:lnSpc>
                        <a:spcAft>
                          <a:spcPts val="0"/>
                        </a:spcAft>
                      </a:pPr>
                      <a:endParaRPr lang="fa-IR" sz="700" dirty="0" smtClean="0">
                        <a:latin typeface="Calibri"/>
                        <a:ea typeface="Calibri"/>
                        <a:cs typeface="B Zar"/>
                      </a:endParaRPr>
                    </a:p>
                    <a:p>
                      <a:pPr algn="just" rtl="1">
                        <a:lnSpc>
                          <a:spcPct val="115000"/>
                        </a:lnSpc>
                        <a:spcAft>
                          <a:spcPts val="0"/>
                        </a:spcAft>
                      </a:pPr>
                      <a:r>
                        <a:rPr lang="ar-SA" sz="700" dirty="0" smtClean="0">
                          <a:latin typeface="Calibri"/>
                          <a:ea typeface="Calibri"/>
                          <a:cs typeface="B Zar"/>
                        </a:rPr>
                        <a:t>2-مشارکت دانش آموزان در انجام پروژه هاي علمي </a:t>
                      </a:r>
                      <a:endParaRPr lang="en-US" sz="700" dirty="0" smtClean="0">
                        <a:latin typeface="Calibri"/>
                        <a:ea typeface="Calibri"/>
                        <a:cs typeface="Arial"/>
                      </a:endParaRPr>
                    </a:p>
                    <a:p>
                      <a:pPr algn="just" rtl="1">
                        <a:lnSpc>
                          <a:spcPct val="115000"/>
                        </a:lnSpc>
                        <a:spcAft>
                          <a:spcPts val="0"/>
                        </a:spcAft>
                      </a:pPr>
                      <a:endParaRPr lang="en-US" sz="700" dirty="0">
                        <a:latin typeface="Calibri"/>
                        <a:ea typeface="Calibri"/>
                        <a:cs typeface="Arial"/>
                      </a:endParaRPr>
                    </a:p>
                  </a:txBody>
                  <a:tcPr marL="68580" marR="68580" marT="0" marB="0" anchor="ctr"/>
                </a:tc>
                <a:tc vMerge="1">
                  <a:txBody>
                    <a:bodyPr/>
                    <a:lstStyle/>
                    <a:p>
                      <a:endParaRPr lang="en-US" dirty="0"/>
                    </a:p>
                  </a:txBody>
                  <a:tcPr/>
                </a:tc>
              </a:tr>
              <a:tr h="42377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marL="0" marR="0" indent="0" algn="just" defTabSz="914400" rtl="1" eaLnBrk="1" fontAlgn="auto" latinLnBrk="0" hangingPunct="1">
                        <a:lnSpc>
                          <a:spcPct val="115000"/>
                        </a:lnSpc>
                        <a:spcBef>
                          <a:spcPts val="0"/>
                        </a:spcBef>
                        <a:spcAft>
                          <a:spcPts val="0"/>
                        </a:spcAft>
                        <a:buClrTx/>
                        <a:buSzTx/>
                        <a:buFontTx/>
                        <a:buNone/>
                        <a:tabLst/>
                        <a:defRPr/>
                      </a:pPr>
                      <a:r>
                        <a:rPr lang="ar-SA" sz="700" dirty="0" smtClean="0">
                          <a:latin typeface="Calibri"/>
                          <a:ea typeface="Calibri"/>
                          <a:cs typeface="B Zar"/>
                        </a:rPr>
                        <a:t>گفتگو با دانش آموزان در خصوص برگزاري اردو و بازديد از مراكز علمي ، تحقيقاتي و مدارس موفق، مشاهده مستندات موجود ، تعداد اردوها ، مجوز برگزاري اردو ، گزارش تصويري اردو و ...</a:t>
                      </a:r>
                      <a:endParaRPr lang="en-US" sz="700" dirty="0" smtClean="0">
                        <a:latin typeface="Calibri"/>
                        <a:ea typeface="Calibri"/>
                        <a:cs typeface="Arial"/>
                      </a:endParaRPr>
                    </a:p>
                    <a:p>
                      <a:pPr algn="just" rtl="1">
                        <a:lnSpc>
                          <a:spcPct val="115000"/>
                        </a:lnSpc>
                        <a:spcAft>
                          <a:spcPts val="0"/>
                        </a:spcAft>
                      </a:pPr>
                      <a:endParaRPr lang="fa-IR" sz="700" dirty="0" smtClean="0">
                        <a:latin typeface="Calibri"/>
                        <a:ea typeface="Calibri"/>
                        <a:cs typeface="B Zar"/>
                      </a:endParaRPr>
                    </a:p>
                    <a:p>
                      <a:pPr algn="just" rtl="1">
                        <a:lnSpc>
                          <a:spcPct val="115000"/>
                        </a:lnSpc>
                        <a:spcAft>
                          <a:spcPts val="0"/>
                        </a:spcAft>
                      </a:pPr>
                      <a:endParaRPr lang="en-US" sz="700" dirty="0">
                        <a:latin typeface="Calibri"/>
                        <a:ea typeface="Calibri"/>
                        <a:cs typeface="Arial"/>
                      </a:endParaRPr>
                    </a:p>
                  </a:txBody>
                  <a:tcPr marL="68580" marR="68580" marT="0" marB="0" anchor="ctr"/>
                </a:tc>
                <a:tc>
                  <a:txBody>
                    <a:bodyPr/>
                    <a:lstStyle/>
                    <a:p>
                      <a:pPr marL="0" marR="0" indent="0" algn="just" defTabSz="914400" rtl="1" eaLnBrk="1" fontAlgn="auto" latinLnBrk="0" hangingPunct="1">
                        <a:lnSpc>
                          <a:spcPct val="115000"/>
                        </a:lnSpc>
                        <a:spcBef>
                          <a:spcPts val="0"/>
                        </a:spcBef>
                        <a:spcAft>
                          <a:spcPts val="0"/>
                        </a:spcAft>
                        <a:buClrTx/>
                        <a:buSzTx/>
                        <a:buFontTx/>
                        <a:buNone/>
                        <a:tabLst/>
                        <a:defRPr/>
                      </a:pPr>
                      <a:r>
                        <a:rPr lang="fa-IR" sz="700" dirty="0" smtClean="0">
                          <a:latin typeface="Calibri"/>
                          <a:ea typeface="Calibri"/>
                          <a:cs typeface="B Zar"/>
                        </a:rPr>
                        <a:t>3</a:t>
                      </a:r>
                      <a:r>
                        <a:rPr lang="ar-SA" sz="700" dirty="0" smtClean="0">
                          <a:latin typeface="Calibri"/>
                          <a:ea typeface="Calibri"/>
                          <a:cs typeface="B Zar"/>
                        </a:rPr>
                        <a:t>-ايجاد شرايط استفاده از ظرفيت ديگر محيط هاي يادگيري</a:t>
                      </a:r>
                      <a:endParaRPr lang="fa-IR" sz="700" dirty="0" smtClean="0">
                        <a:latin typeface="Calibri"/>
                        <a:ea typeface="Calibri"/>
                        <a:cs typeface="B Zar"/>
                      </a:endParaRPr>
                    </a:p>
                  </a:txBody>
                  <a:tcPr marL="68580" marR="68580" marT="0" marB="0" anchor="ctr"/>
                </a:tc>
                <a:tc vMerge="1">
                  <a:txBody>
                    <a:bodyPr/>
                    <a:lstStyle/>
                    <a:p>
                      <a:endParaRPr lang="en-US" dirty="0"/>
                    </a:p>
                  </a:txBody>
                  <a:tcPr/>
                </a:tc>
              </a:tr>
              <a:tr h="38265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marL="0" marR="0" indent="0" algn="just" defTabSz="914400" rtl="1" eaLnBrk="1" fontAlgn="auto" latinLnBrk="0" hangingPunct="1">
                        <a:lnSpc>
                          <a:spcPct val="115000"/>
                        </a:lnSpc>
                        <a:spcBef>
                          <a:spcPts val="0"/>
                        </a:spcBef>
                        <a:spcAft>
                          <a:spcPts val="0"/>
                        </a:spcAft>
                        <a:buClrTx/>
                        <a:buSzTx/>
                        <a:buFontTx/>
                        <a:buNone/>
                        <a:tabLst/>
                        <a:defRPr/>
                      </a:pPr>
                      <a:r>
                        <a:rPr lang="ar-SA" sz="700" dirty="0" smtClean="0">
                          <a:latin typeface="Calibri"/>
                          <a:ea typeface="Calibri"/>
                          <a:cs typeface="B Zar"/>
                        </a:rPr>
                        <a:t>بررسي صورت جلسات مربوطه ، جدول زمانبندي تشكيل جلسات ،كيفيت مصوبات جلسات،پيامد ها و نتايج جلسات و ...</a:t>
                      </a:r>
                      <a:endParaRPr lang="fa-IR" sz="700" dirty="0" smtClean="0">
                        <a:latin typeface="Calibri"/>
                        <a:ea typeface="Calibri"/>
                        <a:cs typeface="B Zar"/>
                      </a:endParaRPr>
                    </a:p>
                    <a:p>
                      <a:pPr algn="just" rtl="1">
                        <a:lnSpc>
                          <a:spcPct val="115000"/>
                        </a:lnSpc>
                        <a:spcAft>
                          <a:spcPts val="0"/>
                        </a:spcAft>
                      </a:pPr>
                      <a:endParaRPr lang="en-US" sz="700" dirty="0">
                        <a:latin typeface="Calibri"/>
                        <a:ea typeface="Calibri"/>
                        <a:cs typeface="Arial"/>
                      </a:endParaRPr>
                    </a:p>
                  </a:txBody>
                  <a:tcPr marL="68580" marR="68580" marT="0" marB="0" anchor="ctr"/>
                </a:tc>
                <a:tc>
                  <a:txBody>
                    <a:bodyPr/>
                    <a:lstStyle/>
                    <a:p>
                      <a:pPr marL="0" marR="0" indent="0" algn="just" defTabSz="914400" rtl="1" eaLnBrk="1" fontAlgn="auto" latinLnBrk="0" hangingPunct="1">
                        <a:lnSpc>
                          <a:spcPct val="115000"/>
                        </a:lnSpc>
                        <a:spcBef>
                          <a:spcPts val="0"/>
                        </a:spcBef>
                        <a:spcAft>
                          <a:spcPts val="0"/>
                        </a:spcAft>
                        <a:buClrTx/>
                        <a:buSzTx/>
                        <a:buFontTx/>
                        <a:buNone/>
                        <a:tabLst/>
                        <a:defRPr/>
                      </a:pPr>
                      <a:r>
                        <a:rPr lang="ar-SA" sz="700" dirty="0" smtClean="0">
                          <a:latin typeface="Calibri"/>
                          <a:ea typeface="Calibri"/>
                          <a:cs typeface="B Zar"/>
                        </a:rPr>
                        <a:t>4-تشكيل جلسات گروه هاي پايه اي در مدرسه به منظور هم انديشي و تبادل تجربه</a:t>
                      </a:r>
                      <a:endParaRPr lang="en-US" sz="700" dirty="0" smtClean="0">
                        <a:latin typeface="Calibri"/>
                        <a:ea typeface="Calibri"/>
                        <a:cs typeface="Arial"/>
                      </a:endParaRPr>
                    </a:p>
                    <a:p>
                      <a:pPr algn="just" rtl="1">
                        <a:lnSpc>
                          <a:spcPct val="115000"/>
                        </a:lnSpc>
                        <a:spcAft>
                          <a:spcPts val="0"/>
                        </a:spcAft>
                      </a:pPr>
                      <a:endParaRPr lang="fa-IR" sz="700" dirty="0" smtClean="0">
                        <a:latin typeface="Calibri"/>
                        <a:ea typeface="Calibri"/>
                        <a:cs typeface="B Zar"/>
                      </a:endParaRPr>
                    </a:p>
                    <a:p>
                      <a:pPr algn="just" rtl="1">
                        <a:lnSpc>
                          <a:spcPct val="115000"/>
                        </a:lnSpc>
                        <a:spcAft>
                          <a:spcPts val="0"/>
                        </a:spcAft>
                      </a:pPr>
                      <a:endParaRPr lang="en-US" sz="700" dirty="0">
                        <a:latin typeface="Calibri"/>
                        <a:ea typeface="Calibri"/>
                        <a:cs typeface="Arial"/>
                      </a:endParaRPr>
                    </a:p>
                  </a:txBody>
                  <a:tcPr marL="68580" marR="68580" marT="0" marB="0" anchor="ctr"/>
                </a:tc>
                <a:tc vMerge="1">
                  <a:txBody>
                    <a:bodyPr/>
                    <a:lstStyle/>
                    <a:p>
                      <a:endParaRPr lang="en-US" dirty="0"/>
                    </a:p>
                  </a:txBody>
                  <a:tcPr/>
                </a:tc>
              </a:tr>
              <a:tr h="463547">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algn="just" rtl="1">
                        <a:lnSpc>
                          <a:spcPct val="115000"/>
                        </a:lnSpc>
                        <a:spcAft>
                          <a:spcPts val="0"/>
                        </a:spcAft>
                      </a:pPr>
                      <a:endParaRPr lang="fa-IR" sz="700" dirty="0" smtClean="0">
                        <a:latin typeface="Calibri"/>
                        <a:ea typeface="Calibri"/>
                        <a:cs typeface="B Zar"/>
                      </a:endParaRPr>
                    </a:p>
                    <a:p>
                      <a:pPr algn="just" rtl="1">
                        <a:lnSpc>
                          <a:spcPct val="115000"/>
                        </a:lnSpc>
                        <a:spcAft>
                          <a:spcPts val="0"/>
                        </a:spcAft>
                      </a:pPr>
                      <a:r>
                        <a:rPr lang="ar-SA" sz="700" dirty="0" smtClean="0">
                          <a:latin typeface="Calibri"/>
                          <a:ea typeface="Calibri"/>
                          <a:cs typeface="B Zar"/>
                        </a:rPr>
                        <a:t>بررسي ليست اسامي شركت كنندگان ، معرفي نامه اداري ،</a:t>
                      </a:r>
                      <a:endParaRPr lang="en-US" sz="700" dirty="0" smtClean="0">
                        <a:latin typeface="Calibri"/>
                        <a:ea typeface="Calibri"/>
                        <a:cs typeface="Arial"/>
                      </a:endParaRPr>
                    </a:p>
                    <a:p>
                      <a:pPr algn="just" rtl="1">
                        <a:lnSpc>
                          <a:spcPct val="115000"/>
                        </a:lnSpc>
                        <a:spcAft>
                          <a:spcPts val="0"/>
                        </a:spcAft>
                      </a:pPr>
                      <a:r>
                        <a:rPr lang="ar-SA" sz="700" dirty="0" smtClean="0">
                          <a:latin typeface="Calibri"/>
                          <a:ea typeface="Calibri"/>
                          <a:cs typeface="B Zar"/>
                        </a:rPr>
                        <a:t>-بررسي مستندات مربوط به  شيوه ها و راهكارهاي ترغيب و تشويق كاركنان و دانش اموزان جهت شركت در فعاليت هاي علمي و ...</a:t>
                      </a:r>
                      <a:endParaRPr lang="en-US" sz="700" dirty="0" smtClean="0">
                        <a:latin typeface="Calibri"/>
                        <a:ea typeface="Calibri"/>
                        <a:cs typeface="Arial"/>
                      </a:endParaRPr>
                    </a:p>
                    <a:p>
                      <a:pPr algn="just" rtl="1">
                        <a:lnSpc>
                          <a:spcPct val="115000"/>
                        </a:lnSpc>
                        <a:spcAft>
                          <a:spcPts val="0"/>
                        </a:spcAft>
                      </a:pPr>
                      <a:endParaRPr lang="fa-IR" sz="700" dirty="0" smtClean="0">
                        <a:latin typeface="Calibri"/>
                        <a:ea typeface="Calibri"/>
                        <a:cs typeface="B Zar"/>
                      </a:endParaRPr>
                    </a:p>
                  </a:txBody>
                  <a:tcPr marL="68580" marR="68580" marT="0" marB="0" anchor="ctr"/>
                </a:tc>
                <a:tc>
                  <a:txBody>
                    <a:bodyPr/>
                    <a:lstStyle/>
                    <a:p>
                      <a:pPr marL="0" marR="0" indent="0" algn="just" defTabSz="914400" rtl="1" eaLnBrk="1" fontAlgn="auto" latinLnBrk="0" hangingPunct="1">
                        <a:lnSpc>
                          <a:spcPct val="115000"/>
                        </a:lnSpc>
                        <a:spcBef>
                          <a:spcPts val="0"/>
                        </a:spcBef>
                        <a:spcAft>
                          <a:spcPts val="0"/>
                        </a:spcAft>
                        <a:buClrTx/>
                        <a:buSzTx/>
                        <a:buFontTx/>
                        <a:buNone/>
                        <a:tabLst/>
                        <a:defRPr/>
                      </a:pPr>
                      <a:r>
                        <a:rPr lang="ar-SA" sz="700" dirty="0" smtClean="0">
                          <a:latin typeface="Calibri"/>
                          <a:ea typeface="Calibri"/>
                          <a:cs typeface="B Zar"/>
                        </a:rPr>
                        <a:t>5-حضور فعال كاركنان و دانش آموزان در جشنواره ها ، مسابقات علمي و فعاليت هاي علمي</a:t>
                      </a:r>
                    </a:p>
                    <a:p>
                      <a:pPr algn="just" rtl="1">
                        <a:lnSpc>
                          <a:spcPct val="115000"/>
                        </a:lnSpc>
                        <a:spcAft>
                          <a:spcPts val="0"/>
                        </a:spcAft>
                      </a:pPr>
                      <a:endParaRPr lang="en-US" sz="700" dirty="0">
                        <a:latin typeface="Calibri"/>
                        <a:ea typeface="Calibri"/>
                        <a:cs typeface="Arial"/>
                      </a:endParaRPr>
                    </a:p>
                  </a:txBody>
                  <a:tcPr marL="68580" marR="68580" marT="0" marB="0" anchor="ctr"/>
                </a:tc>
                <a:tc vMerge="1">
                  <a:txBody>
                    <a:bodyPr/>
                    <a:lstStyle/>
                    <a:p>
                      <a:endParaRPr lang="en-US" dirty="0"/>
                    </a:p>
                  </a:txBody>
                  <a:tcPr/>
                </a:tc>
              </a:tr>
              <a:tr h="38265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algn="just" rtl="1">
                        <a:lnSpc>
                          <a:spcPct val="115000"/>
                        </a:lnSpc>
                        <a:spcAft>
                          <a:spcPts val="0"/>
                        </a:spcAft>
                      </a:pPr>
                      <a:r>
                        <a:rPr lang="ar-SA" sz="700" dirty="0" smtClean="0">
                          <a:latin typeface="Calibri"/>
                          <a:ea typeface="Calibri"/>
                          <a:cs typeface="B Zar"/>
                        </a:rPr>
                        <a:t>-بررسي اقدامات براي تأمين  تجهيزات</a:t>
                      </a:r>
                      <a:endParaRPr lang="en-US" sz="700" dirty="0" smtClean="0">
                        <a:latin typeface="Calibri"/>
                        <a:ea typeface="Calibri"/>
                        <a:cs typeface="Arial"/>
                      </a:endParaRPr>
                    </a:p>
                    <a:p>
                      <a:pPr algn="just" rtl="1">
                        <a:lnSpc>
                          <a:spcPct val="115000"/>
                        </a:lnSpc>
                        <a:spcAft>
                          <a:spcPts val="0"/>
                        </a:spcAft>
                      </a:pPr>
                      <a:r>
                        <a:rPr lang="ar-SA" sz="700" dirty="0" smtClean="0">
                          <a:latin typeface="Calibri"/>
                          <a:ea typeface="Calibri"/>
                          <a:cs typeface="B Zar"/>
                        </a:rPr>
                        <a:t>- مشاهده وسايل و امكانات مورد نياز نماز خانه </a:t>
                      </a:r>
                      <a:endParaRPr lang="en-US" sz="700" dirty="0" smtClean="0">
                        <a:latin typeface="Calibri"/>
                        <a:ea typeface="Calibri"/>
                        <a:cs typeface="Arial"/>
                      </a:endParaRPr>
                    </a:p>
                    <a:p>
                      <a:pPr algn="just" rtl="1">
                        <a:lnSpc>
                          <a:spcPct val="115000"/>
                        </a:lnSpc>
                        <a:spcAft>
                          <a:spcPts val="0"/>
                        </a:spcAft>
                      </a:pPr>
                      <a:r>
                        <a:rPr lang="ar-SA" sz="700" dirty="0" smtClean="0">
                          <a:latin typeface="Calibri"/>
                          <a:ea typeface="Calibri"/>
                          <a:cs typeface="B Zar"/>
                        </a:rPr>
                        <a:t>و..</a:t>
                      </a:r>
                      <a:endParaRPr lang="fa-IR" sz="700" dirty="0" smtClean="0">
                        <a:latin typeface="Calibri"/>
                        <a:ea typeface="Calibri"/>
                        <a:cs typeface="B Zar"/>
                      </a:endParaRPr>
                    </a:p>
                    <a:p>
                      <a:pPr algn="just" rtl="1">
                        <a:lnSpc>
                          <a:spcPct val="115000"/>
                        </a:lnSpc>
                        <a:spcAft>
                          <a:spcPts val="0"/>
                        </a:spcAft>
                      </a:pPr>
                      <a:endParaRPr lang="en-US" sz="700" dirty="0">
                        <a:latin typeface="Calibri"/>
                        <a:ea typeface="Calibri"/>
                        <a:cs typeface="Arial"/>
                      </a:endParaRPr>
                    </a:p>
                  </a:txBody>
                  <a:tcPr marL="68580" marR="68580" marT="0" marB="0" anchor="ctr"/>
                </a:tc>
                <a:tc>
                  <a:txBody>
                    <a:bodyPr/>
                    <a:lstStyle/>
                    <a:p>
                      <a:pPr algn="just" rtl="1">
                        <a:lnSpc>
                          <a:spcPct val="115000"/>
                        </a:lnSpc>
                        <a:spcAft>
                          <a:spcPts val="0"/>
                        </a:spcAft>
                      </a:pPr>
                      <a:endParaRPr lang="fa-IR" sz="700" dirty="0" smtClean="0">
                        <a:latin typeface="Calibri"/>
                        <a:ea typeface="Calibri"/>
                        <a:cs typeface="B Zar"/>
                      </a:endParaRPr>
                    </a:p>
                    <a:p>
                      <a:pPr marL="0" marR="0" indent="0" algn="just" defTabSz="914400" rtl="1" eaLnBrk="1" fontAlgn="auto" latinLnBrk="0" hangingPunct="1">
                        <a:lnSpc>
                          <a:spcPct val="115000"/>
                        </a:lnSpc>
                        <a:spcBef>
                          <a:spcPts val="0"/>
                        </a:spcBef>
                        <a:spcAft>
                          <a:spcPts val="0"/>
                        </a:spcAft>
                        <a:buClrTx/>
                        <a:buSzTx/>
                        <a:buFontTx/>
                        <a:buNone/>
                        <a:tabLst/>
                        <a:defRPr/>
                      </a:pPr>
                      <a:r>
                        <a:rPr lang="ar-SA" sz="700" dirty="0" smtClean="0">
                          <a:latin typeface="Calibri"/>
                          <a:ea typeface="Calibri"/>
                          <a:cs typeface="B Zar"/>
                        </a:rPr>
                        <a:t>6-فراهم نمودن تجهيزات و ابزار آموزشي، پرورشي و ورزشي لازم در فرايند ياددهي </a:t>
                      </a:r>
                      <a:r>
                        <a:rPr lang="ar-SA" sz="700" dirty="0" smtClean="0">
                          <a:latin typeface="Calibri"/>
                          <a:ea typeface="Calibri"/>
                          <a:cs typeface="Times New Roman"/>
                        </a:rPr>
                        <a:t>–</a:t>
                      </a:r>
                      <a:r>
                        <a:rPr lang="ar-SA" sz="700" dirty="0" smtClean="0">
                          <a:latin typeface="Calibri"/>
                          <a:ea typeface="Calibri"/>
                          <a:cs typeface="B Zar"/>
                        </a:rPr>
                        <a:t> يادگيري متناسب با سطح مدرسه</a:t>
                      </a:r>
                      <a:endParaRPr lang="en-US" sz="700" dirty="0" smtClean="0">
                        <a:latin typeface="Calibri"/>
                        <a:ea typeface="Calibri"/>
                        <a:cs typeface="Arial"/>
                      </a:endParaRPr>
                    </a:p>
                    <a:p>
                      <a:pPr algn="just" rtl="1">
                        <a:lnSpc>
                          <a:spcPct val="115000"/>
                        </a:lnSpc>
                        <a:spcAft>
                          <a:spcPts val="0"/>
                        </a:spcAft>
                      </a:pPr>
                      <a:endParaRPr lang="en-US" sz="700" dirty="0">
                        <a:latin typeface="Calibri"/>
                        <a:ea typeface="Calibri"/>
                        <a:cs typeface="Arial"/>
                      </a:endParaRPr>
                    </a:p>
                  </a:txBody>
                  <a:tcPr marL="68580" marR="68580" marT="0" marB="0" anchor="ctr"/>
                </a:tc>
                <a:tc vMerge="1">
                  <a:txBody>
                    <a:bodyPr/>
                    <a:lstStyle/>
                    <a:p>
                      <a:endParaRPr lang="en-US" dirty="0"/>
                    </a:p>
                  </a:txBody>
                  <a:tcPr/>
                </a:tc>
              </a:tr>
              <a:tr h="38265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marL="0" marR="0" indent="0" algn="just" defTabSz="914400" rtl="1" eaLnBrk="1" fontAlgn="auto" latinLnBrk="0" hangingPunct="1">
                        <a:lnSpc>
                          <a:spcPct val="115000"/>
                        </a:lnSpc>
                        <a:spcBef>
                          <a:spcPts val="0"/>
                        </a:spcBef>
                        <a:spcAft>
                          <a:spcPts val="0"/>
                        </a:spcAft>
                        <a:buClrTx/>
                        <a:buSzTx/>
                        <a:buFontTx/>
                        <a:buNone/>
                        <a:tabLst/>
                        <a:defRPr/>
                      </a:pPr>
                      <a:r>
                        <a:rPr lang="ar-SA" sz="700" dirty="0" smtClean="0">
                          <a:latin typeface="Calibri"/>
                          <a:ea typeface="Calibri"/>
                          <a:cs typeface="B Zar"/>
                        </a:rPr>
                        <a:t>مشاهده طرح درس ها و نحوه اجراي آن در كلاس، ميزان انطباق دروس داده شده با طرح درس و ...</a:t>
                      </a:r>
                      <a:endParaRPr lang="fa-IR" sz="700" dirty="0" smtClean="0">
                        <a:latin typeface="Calibri"/>
                        <a:ea typeface="Calibri"/>
                        <a:cs typeface="B Zar"/>
                      </a:endParaRPr>
                    </a:p>
                    <a:p>
                      <a:pPr algn="just" rtl="1">
                        <a:lnSpc>
                          <a:spcPct val="115000"/>
                        </a:lnSpc>
                        <a:spcAft>
                          <a:spcPts val="0"/>
                        </a:spcAft>
                      </a:pPr>
                      <a:endParaRPr lang="en-US" sz="700" dirty="0">
                        <a:latin typeface="Calibri"/>
                        <a:ea typeface="Calibri"/>
                        <a:cs typeface="Arial"/>
                      </a:endParaRPr>
                    </a:p>
                  </a:txBody>
                  <a:tcPr marL="68580" marR="68580" marT="0" marB="0" anchor="ctr"/>
                </a:tc>
                <a:tc>
                  <a:txBody>
                    <a:bodyPr/>
                    <a:lstStyle/>
                    <a:p>
                      <a:pPr marL="0" marR="0" indent="0" algn="just" defTabSz="914400" rtl="1" eaLnBrk="1" fontAlgn="auto" latinLnBrk="0" hangingPunct="1">
                        <a:lnSpc>
                          <a:spcPct val="115000"/>
                        </a:lnSpc>
                        <a:spcBef>
                          <a:spcPts val="0"/>
                        </a:spcBef>
                        <a:spcAft>
                          <a:spcPts val="0"/>
                        </a:spcAft>
                        <a:buClrTx/>
                        <a:buSzTx/>
                        <a:buFontTx/>
                        <a:buNone/>
                        <a:tabLst/>
                        <a:defRPr/>
                      </a:pPr>
                      <a:r>
                        <a:rPr lang="ar-SA" sz="700" dirty="0" smtClean="0">
                          <a:latin typeface="Calibri"/>
                          <a:ea typeface="Calibri"/>
                          <a:cs typeface="B Zar"/>
                        </a:rPr>
                        <a:t>7-بهره گيري معلمان از طرح درس هاي سالانه و روزانه</a:t>
                      </a:r>
                      <a:r>
                        <a:rPr lang="ar-SA" sz="700" dirty="0" smtClean="0">
                          <a:solidFill>
                            <a:srgbClr val="0070C0"/>
                          </a:solidFill>
                          <a:latin typeface="Calibri"/>
                          <a:ea typeface="Calibri"/>
                          <a:cs typeface="B Zar"/>
                        </a:rPr>
                        <a:t> </a:t>
                      </a:r>
                      <a:r>
                        <a:rPr lang="ar-SA" sz="700" dirty="0" smtClean="0">
                          <a:latin typeface="Calibri"/>
                          <a:ea typeface="Calibri"/>
                          <a:cs typeface="B Zar"/>
                        </a:rPr>
                        <a:t>( امتياز اين ملاك با ضريب 2 محاسبه مي شود)</a:t>
                      </a:r>
                      <a:endParaRPr lang="en-US" sz="700" dirty="0" smtClean="0">
                        <a:latin typeface="Calibri"/>
                        <a:ea typeface="Calibri"/>
                        <a:cs typeface="Arial"/>
                      </a:endParaRPr>
                    </a:p>
                    <a:p>
                      <a:pPr algn="just" rtl="1">
                        <a:lnSpc>
                          <a:spcPct val="115000"/>
                        </a:lnSpc>
                        <a:spcAft>
                          <a:spcPts val="0"/>
                        </a:spcAft>
                      </a:pPr>
                      <a:endParaRPr lang="en-US" sz="700" dirty="0">
                        <a:latin typeface="Calibri"/>
                        <a:ea typeface="Calibri"/>
                        <a:cs typeface="Arial"/>
                      </a:endParaRPr>
                    </a:p>
                  </a:txBody>
                  <a:tcPr marL="68580" marR="68580" marT="0" marB="0" anchor="ctr"/>
                </a:tc>
                <a:tc vMerge="1">
                  <a:txBody>
                    <a:bodyPr/>
                    <a:lstStyle/>
                    <a:p>
                      <a:endParaRPr lang="en-US" dirty="0"/>
                    </a:p>
                  </a:txBody>
                  <a:tcPr/>
                </a:tc>
              </a:tr>
              <a:tr h="408176">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pPr marL="0" marR="0" indent="0" algn="just" defTabSz="914400" rtl="1" eaLnBrk="1" fontAlgn="auto" latinLnBrk="0" hangingPunct="1">
                        <a:lnSpc>
                          <a:spcPct val="115000"/>
                        </a:lnSpc>
                        <a:spcBef>
                          <a:spcPts val="0"/>
                        </a:spcBef>
                        <a:spcAft>
                          <a:spcPts val="0"/>
                        </a:spcAft>
                        <a:buClrTx/>
                        <a:buSzTx/>
                        <a:buFontTx/>
                        <a:buNone/>
                        <a:tabLst/>
                        <a:defRPr/>
                      </a:pPr>
                      <a:r>
                        <a:rPr lang="ar-SA" sz="700" dirty="0" smtClean="0">
                          <a:latin typeface="Calibri"/>
                          <a:ea typeface="Calibri"/>
                          <a:cs typeface="B Zar"/>
                        </a:rPr>
                        <a:t>مشاهده مستقيم وبررسي ميزان تسلط معلمان در تدريس ، ثبت روش ها در دفتر ، انطباق با طرح درس ، پرسش از دانش آموزان ، گفتگو با معلمان و ...</a:t>
                      </a:r>
                      <a:endParaRPr lang="fa-IR" sz="700" dirty="0" smtClean="0">
                        <a:latin typeface="Calibri"/>
                        <a:ea typeface="Calibri"/>
                        <a:cs typeface="B Zar"/>
                      </a:endParaRPr>
                    </a:p>
                    <a:p>
                      <a:pPr algn="just" rtl="1">
                        <a:lnSpc>
                          <a:spcPct val="115000"/>
                        </a:lnSpc>
                        <a:spcAft>
                          <a:spcPts val="0"/>
                        </a:spcAft>
                      </a:pPr>
                      <a:endParaRPr lang="en-US" sz="700" dirty="0">
                        <a:latin typeface="Calibri"/>
                        <a:ea typeface="Calibri"/>
                        <a:cs typeface="Arial"/>
                      </a:endParaRPr>
                    </a:p>
                  </a:txBody>
                  <a:tcPr marL="68580" marR="68580" marT="0" marB="0" anchor="ctr"/>
                </a:tc>
                <a:tc>
                  <a:txBody>
                    <a:bodyPr/>
                    <a:lstStyle/>
                    <a:p>
                      <a:pPr marL="0" marR="0" indent="0" algn="just" defTabSz="914400" rtl="1" eaLnBrk="1" fontAlgn="auto" latinLnBrk="0" hangingPunct="1">
                        <a:lnSpc>
                          <a:spcPct val="115000"/>
                        </a:lnSpc>
                        <a:spcBef>
                          <a:spcPts val="0"/>
                        </a:spcBef>
                        <a:spcAft>
                          <a:spcPts val="0"/>
                        </a:spcAft>
                        <a:buClrTx/>
                        <a:buSzTx/>
                        <a:buFontTx/>
                        <a:buNone/>
                        <a:tabLst/>
                        <a:defRPr/>
                      </a:pPr>
                      <a:r>
                        <a:rPr lang="ar-SA" sz="700" dirty="0" smtClean="0">
                          <a:latin typeface="Calibri"/>
                          <a:ea typeface="Calibri"/>
                          <a:cs typeface="B Zar"/>
                        </a:rPr>
                        <a:t>8-بكارگيري روش هاي فعال و خلاق در فرايند ياددهي و يادگيري</a:t>
                      </a:r>
                      <a:endParaRPr lang="en-US" sz="700" dirty="0" smtClean="0">
                        <a:latin typeface="Calibri"/>
                        <a:ea typeface="Calibri"/>
                        <a:cs typeface="Arial"/>
                      </a:endParaRPr>
                    </a:p>
                    <a:p>
                      <a:pPr algn="just" rtl="1">
                        <a:lnSpc>
                          <a:spcPct val="115000"/>
                        </a:lnSpc>
                        <a:spcAft>
                          <a:spcPts val="0"/>
                        </a:spcAft>
                      </a:pPr>
                      <a:endParaRPr lang="en-US" sz="700" dirty="0">
                        <a:latin typeface="Calibri"/>
                        <a:ea typeface="Calibri"/>
                        <a:cs typeface="Arial"/>
                      </a:endParaRPr>
                    </a:p>
                  </a:txBody>
                  <a:tcPr marL="68580" marR="68580" marT="0" marB="0" anchor="ctr"/>
                </a:tc>
                <a:tc vMerge="1">
                  <a:txBody>
                    <a:bodyPr/>
                    <a:lstStyle/>
                    <a:p>
                      <a:endParaRPr lang="en-US" dirty="0"/>
                    </a:p>
                  </a:txBody>
                  <a:tcPr/>
                </a:tc>
              </a:tr>
              <a:tr h="38265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algn="just" rtl="1">
                        <a:lnSpc>
                          <a:spcPct val="115000"/>
                        </a:lnSpc>
                        <a:spcAft>
                          <a:spcPts val="0"/>
                        </a:spcAft>
                      </a:pPr>
                      <a:r>
                        <a:rPr lang="ar-SA" sz="700" dirty="0" smtClean="0">
                          <a:latin typeface="Calibri"/>
                          <a:ea typeface="Calibri"/>
                          <a:cs typeface="B Zar"/>
                        </a:rPr>
                        <a:t>مشاهده چگونگي استفاده از فناوري ، ميزان تسلط معلمان بر فناوري </a:t>
                      </a:r>
                      <a:endParaRPr lang="en-US" sz="700" dirty="0" smtClean="0">
                        <a:latin typeface="Calibri"/>
                        <a:ea typeface="Calibri"/>
                        <a:cs typeface="Arial"/>
                      </a:endParaRPr>
                    </a:p>
                    <a:p>
                      <a:pPr algn="just" rtl="1">
                        <a:lnSpc>
                          <a:spcPct val="115000"/>
                        </a:lnSpc>
                        <a:spcAft>
                          <a:spcPts val="0"/>
                        </a:spcAft>
                      </a:pPr>
                      <a:r>
                        <a:rPr lang="ar-SA" sz="700" dirty="0" smtClean="0">
                          <a:latin typeface="Calibri"/>
                          <a:ea typeface="Calibri"/>
                          <a:cs typeface="B Zar"/>
                        </a:rPr>
                        <a:t>-مشاهده  ثبت فعاليت هاي مربوطه و ...</a:t>
                      </a:r>
                      <a:endParaRPr lang="fa-IR" sz="700" dirty="0" smtClean="0">
                        <a:latin typeface="Calibri"/>
                        <a:ea typeface="Calibri"/>
                        <a:cs typeface="B Zar"/>
                      </a:endParaRPr>
                    </a:p>
                    <a:p>
                      <a:pPr algn="just" rtl="1">
                        <a:lnSpc>
                          <a:spcPct val="115000"/>
                        </a:lnSpc>
                        <a:spcAft>
                          <a:spcPts val="0"/>
                        </a:spcAft>
                      </a:pPr>
                      <a:endParaRPr lang="en-US" sz="700" dirty="0">
                        <a:latin typeface="Calibri"/>
                        <a:ea typeface="Calibri"/>
                        <a:cs typeface="Arial"/>
                      </a:endParaRPr>
                    </a:p>
                  </a:txBody>
                  <a:tcPr marL="68580" marR="68580" marT="0" marB="0" anchor="ctr"/>
                </a:tc>
                <a:tc>
                  <a:txBody>
                    <a:bodyPr/>
                    <a:lstStyle/>
                    <a:p>
                      <a:pPr marL="0" marR="0" indent="0" algn="just" defTabSz="914400" rtl="1" eaLnBrk="1" fontAlgn="auto" latinLnBrk="0" hangingPunct="1">
                        <a:lnSpc>
                          <a:spcPct val="115000"/>
                        </a:lnSpc>
                        <a:spcBef>
                          <a:spcPts val="0"/>
                        </a:spcBef>
                        <a:spcAft>
                          <a:spcPts val="0"/>
                        </a:spcAft>
                        <a:buClrTx/>
                        <a:buSzTx/>
                        <a:buFontTx/>
                        <a:buNone/>
                        <a:tabLst/>
                        <a:defRPr/>
                      </a:pPr>
                      <a:r>
                        <a:rPr lang="ar-SA" sz="700" dirty="0" smtClean="0">
                          <a:latin typeface="Calibri"/>
                          <a:ea typeface="Calibri"/>
                          <a:cs typeface="B Zar"/>
                        </a:rPr>
                        <a:t>9-استفاده حداكثري از فناوري اطلاعات و ارتباطات در فرايند ياددهي و يادگيري توسط كاركنان</a:t>
                      </a:r>
                      <a:endParaRPr lang="en-US" sz="700" dirty="0" smtClean="0">
                        <a:latin typeface="Calibri"/>
                        <a:ea typeface="Calibri"/>
                        <a:cs typeface="Arial"/>
                      </a:endParaRPr>
                    </a:p>
                    <a:p>
                      <a:pPr algn="just" rtl="1">
                        <a:lnSpc>
                          <a:spcPct val="115000"/>
                        </a:lnSpc>
                        <a:spcAft>
                          <a:spcPts val="0"/>
                        </a:spcAft>
                      </a:pPr>
                      <a:endParaRPr lang="en-US" sz="700" dirty="0">
                        <a:latin typeface="Calibri"/>
                        <a:ea typeface="Calibri"/>
                        <a:cs typeface="Arial"/>
                      </a:endParaRPr>
                    </a:p>
                  </a:txBody>
                  <a:tcPr marL="68580" marR="68580" marT="0" marB="0" anchor="ctr"/>
                </a:tc>
                <a:tc vMerge="1">
                  <a:txBody>
                    <a:bodyPr/>
                    <a:lstStyle/>
                    <a:p>
                      <a:endParaRPr lang="en-US" dirty="0"/>
                    </a:p>
                  </a:txBody>
                  <a:tcPr/>
                </a:tc>
              </a:tr>
              <a:tr h="38265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marL="0" marR="0" indent="0" algn="just" defTabSz="914400" rtl="1" eaLnBrk="1" fontAlgn="auto" latinLnBrk="0" hangingPunct="1">
                        <a:lnSpc>
                          <a:spcPct val="115000"/>
                        </a:lnSpc>
                        <a:spcBef>
                          <a:spcPts val="0"/>
                        </a:spcBef>
                        <a:spcAft>
                          <a:spcPts val="0"/>
                        </a:spcAft>
                        <a:buClrTx/>
                        <a:buSzTx/>
                        <a:buFontTx/>
                        <a:buNone/>
                        <a:tabLst/>
                        <a:defRPr/>
                      </a:pPr>
                      <a:r>
                        <a:rPr lang="ar-SA" sz="700" dirty="0" smtClean="0">
                          <a:latin typeface="Calibri"/>
                          <a:ea typeface="Calibri"/>
                          <a:cs typeface="B Zar"/>
                        </a:rPr>
                        <a:t>مشاهده تعداد محتواهاي توليد شده </a:t>
                      </a:r>
                      <a:r>
                        <a:rPr lang="ar-SA" sz="700" dirty="0" smtClean="0">
                          <a:latin typeface="Calibri"/>
                          <a:ea typeface="Calibri"/>
                          <a:cs typeface="Times New Roman"/>
                        </a:rPr>
                        <a:t>–</a:t>
                      </a:r>
                      <a:r>
                        <a:rPr lang="ar-SA" sz="700" dirty="0" smtClean="0">
                          <a:latin typeface="Calibri"/>
                          <a:ea typeface="Calibri"/>
                          <a:cs typeface="B Zar"/>
                        </a:rPr>
                        <a:t> كيفيت محتواي توليد شده ، ميزان استفاده از محتواي توليدي ، برگزاري نمايشگاه مربوطه ، گزارش تصويري و ...</a:t>
                      </a:r>
                      <a:endParaRPr lang="fa-IR" sz="700" dirty="0" smtClean="0">
                        <a:latin typeface="Calibri"/>
                        <a:ea typeface="Calibri"/>
                        <a:cs typeface="B Zar"/>
                      </a:endParaRPr>
                    </a:p>
                    <a:p>
                      <a:pPr algn="just" rtl="1">
                        <a:lnSpc>
                          <a:spcPct val="115000"/>
                        </a:lnSpc>
                        <a:spcAft>
                          <a:spcPts val="0"/>
                        </a:spcAft>
                      </a:pPr>
                      <a:endParaRPr lang="en-US" sz="700" dirty="0">
                        <a:latin typeface="Calibri"/>
                        <a:ea typeface="Calibri"/>
                        <a:cs typeface="Arial"/>
                      </a:endParaRPr>
                    </a:p>
                  </a:txBody>
                  <a:tcPr marL="68580" marR="68580" marT="0" marB="0" anchor="ctr"/>
                </a:tc>
                <a:tc>
                  <a:txBody>
                    <a:bodyPr/>
                    <a:lstStyle/>
                    <a:p>
                      <a:pPr marL="0" marR="0" indent="0" algn="just" defTabSz="914400" rtl="1" eaLnBrk="1" fontAlgn="auto" latinLnBrk="0" hangingPunct="1">
                        <a:lnSpc>
                          <a:spcPct val="115000"/>
                        </a:lnSpc>
                        <a:spcBef>
                          <a:spcPts val="0"/>
                        </a:spcBef>
                        <a:spcAft>
                          <a:spcPts val="0"/>
                        </a:spcAft>
                        <a:buClrTx/>
                        <a:buSzTx/>
                        <a:buFontTx/>
                        <a:buNone/>
                        <a:tabLst/>
                        <a:defRPr/>
                      </a:pPr>
                      <a:r>
                        <a:rPr lang="ar-SA" sz="700" dirty="0" smtClean="0">
                          <a:latin typeface="Calibri"/>
                          <a:ea typeface="Calibri"/>
                          <a:cs typeface="B Zar"/>
                        </a:rPr>
                        <a:t>10-توليدابزار آموزشي و محتوا توسط كاركنان و دانش آموزان (دست سازه ها ، پاور پوئينت و ...)</a:t>
                      </a:r>
                      <a:endParaRPr lang="en-US" sz="700" dirty="0" smtClean="0">
                        <a:latin typeface="Calibri"/>
                        <a:ea typeface="Calibri"/>
                        <a:cs typeface="Arial"/>
                      </a:endParaRPr>
                    </a:p>
                    <a:p>
                      <a:pPr algn="just" rtl="1">
                        <a:lnSpc>
                          <a:spcPct val="115000"/>
                        </a:lnSpc>
                        <a:spcAft>
                          <a:spcPts val="0"/>
                        </a:spcAft>
                      </a:pPr>
                      <a:endParaRPr lang="en-US" sz="700" dirty="0">
                        <a:latin typeface="Calibri"/>
                        <a:ea typeface="Calibri"/>
                        <a:cs typeface="Arial"/>
                      </a:endParaRPr>
                    </a:p>
                  </a:txBody>
                  <a:tcPr marL="68580" marR="68580" marT="0" marB="0" anchor="ctr"/>
                </a:tc>
                <a:tc vMerge="1">
                  <a:txBody>
                    <a:bodyPr/>
                    <a:lstStyle/>
                    <a:p>
                      <a:endParaRPr lang="en-US" dirty="0"/>
                    </a:p>
                  </a:txBody>
                  <a:tcPr/>
                </a:tc>
              </a:tr>
              <a:tr h="38265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algn="just" rtl="1">
                        <a:lnSpc>
                          <a:spcPct val="115000"/>
                        </a:lnSpc>
                        <a:spcAft>
                          <a:spcPts val="0"/>
                        </a:spcAft>
                      </a:pPr>
                      <a:r>
                        <a:rPr lang="ar-SA" sz="700" dirty="0" smtClean="0">
                          <a:latin typeface="Calibri"/>
                          <a:ea typeface="Calibri"/>
                          <a:cs typeface="B Zar"/>
                        </a:rPr>
                        <a:t>-پيش بيني تكاليف ويژه براي دانش آموزان</a:t>
                      </a:r>
                      <a:endParaRPr lang="en-US" sz="700" dirty="0" smtClean="0">
                        <a:latin typeface="Calibri"/>
                        <a:ea typeface="Calibri"/>
                        <a:cs typeface="Arial"/>
                      </a:endParaRPr>
                    </a:p>
                    <a:p>
                      <a:pPr algn="just" rtl="1">
                        <a:lnSpc>
                          <a:spcPct val="115000"/>
                        </a:lnSpc>
                        <a:spcAft>
                          <a:spcPts val="0"/>
                        </a:spcAft>
                      </a:pPr>
                      <a:r>
                        <a:rPr lang="ar-SA" sz="700" dirty="0" smtClean="0">
                          <a:latin typeface="Calibri"/>
                          <a:ea typeface="Calibri"/>
                          <a:cs typeface="B Zar"/>
                        </a:rPr>
                        <a:t>-پيشنهادات براي رفع كاستي ها و ضعف ها </a:t>
                      </a:r>
                      <a:endParaRPr lang="en-US" sz="700" dirty="0" smtClean="0">
                        <a:latin typeface="Calibri"/>
                        <a:ea typeface="Calibri"/>
                        <a:cs typeface="Arial"/>
                      </a:endParaRPr>
                    </a:p>
                    <a:p>
                      <a:pPr algn="just" rtl="1">
                        <a:lnSpc>
                          <a:spcPct val="115000"/>
                        </a:lnSpc>
                        <a:spcAft>
                          <a:spcPts val="0"/>
                        </a:spcAft>
                      </a:pPr>
                      <a:r>
                        <a:rPr lang="ar-SA" sz="700" dirty="0" smtClean="0">
                          <a:latin typeface="Calibri"/>
                          <a:ea typeface="Calibri"/>
                          <a:cs typeface="B Zar"/>
                        </a:rPr>
                        <a:t>-برنامه هاي تكميلي و جبراني</a:t>
                      </a:r>
                      <a:endParaRPr lang="fa-IR" sz="700" dirty="0" smtClean="0">
                        <a:latin typeface="Calibri"/>
                        <a:ea typeface="Calibri"/>
                        <a:cs typeface="B Zar"/>
                      </a:endParaRPr>
                    </a:p>
                    <a:p>
                      <a:pPr algn="just" rtl="1">
                        <a:lnSpc>
                          <a:spcPct val="115000"/>
                        </a:lnSpc>
                        <a:spcAft>
                          <a:spcPts val="0"/>
                        </a:spcAft>
                      </a:pPr>
                      <a:r>
                        <a:rPr lang="fa-IR" sz="700" dirty="0" smtClean="0">
                          <a:latin typeface="Calibri"/>
                          <a:ea typeface="Calibri"/>
                          <a:cs typeface="Arial"/>
                        </a:rPr>
                        <a:t>و...</a:t>
                      </a:r>
                      <a:endParaRPr lang="en-US" sz="700" dirty="0">
                        <a:latin typeface="Calibri"/>
                        <a:ea typeface="Calibri"/>
                        <a:cs typeface="Arial"/>
                      </a:endParaRPr>
                    </a:p>
                  </a:txBody>
                  <a:tcPr marL="68580" marR="68580" marT="0" marB="0" anchor="ctr"/>
                </a:tc>
                <a:tc>
                  <a:txBody>
                    <a:bodyPr/>
                    <a:lstStyle/>
                    <a:p>
                      <a:pPr algn="just" rtl="1">
                        <a:lnSpc>
                          <a:spcPct val="115000"/>
                        </a:lnSpc>
                        <a:spcAft>
                          <a:spcPts val="0"/>
                        </a:spcAft>
                      </a:pPr>
                      <a:r>
                        <a:rPr lang="ar-SA" sz="700" dirty="0" smtClean="0">
                          <a:latin typeface="Calibri"/>
                          <a:ea typeface="Calibri"/>
                          <a:cs typeface="B Zar"/>
                        </a:rPr>
                        <a:t>11-شناسايي دانش آموزان در معرض افت تحصيلي و تلاش در رفع مشكل آنها</a:t>
                      </a:r>
                      <a:endParaRPr lang="en-US" sz="700" dirty="0" smtClean="0">
                        <a:latin typeface="Calibri"/>
                        <a:ea typeface="Calibri"/>
                        <a:cs typeface="Arial"/>
                      </a:endParaRPr>
                    </a:p>
                    <a:p>
                      <a:pPr algn="just" rtl="1">
                        <a:lnSpc>
                          <a:spcPct val="115000"/>
                        </a:lnSpc>
                        <a:spcAft>
                          <a:spcPts val="0"/>
                        </a:spcAft>
                      </a:pPr>
                      <a:endParaRPr lang="en-US" sz="700" dirty="0">
                        <a:latin typeface="Calibri"/>
                        <a:ea typeface="Calibri"/>
                        <a:cs typeface="Arial"/>
                      </a:endParaRPr>
                    </a:p>
                  </a:txBody>
                  <a:tcPr marL="68580" marR="68580" marT="0" marB="0" anchor="ctr"/>
                </a:tc>
                <a:tc vMerge="1">
                  <a:txBody>
                    <a:bodyPr/>
                    <a:lstStyle/>
                    <a:p>
                      <a:endParaRPr lang="en-US" dirty="0"/>
                    </a:p>
                  </a:txBody>
                  <a:tcPr/>
                </a:tc>
              </a:tr>
              <a:tr h="38265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marL="0" marR="0" indent="0" algn="just" defTabSz="914400" rtl="1" eaLnBrk="1" fontAlgn="auto" latinLnBrk="0" hangingPunct="1">
                        <a:lnSpc>
                          <a:spcPct val="115000"/>
                        </a:lnSpc>
                        <a:spcBef>
                          <a:spcPts val="0"/>
                        </a:spcBef>
                        <a:spcAft>
                          <a:spcPts val="0"/>
                        </a:spcAft>
                        <a:buClrTx/>
                        <a:buSzTx/>
                        <a:buFontTx/>
                        <a:buNone/>
                        <a:tabLst/>
                        <a:defRPr/>
                      </a:pPr>
                      <a:r>
                        <a:rPr lang="ar-SA" sz="800" dirty="0" smtClean="0">
                          <a:latin typeface="Calibri"/>
                          <a:ea typeface="Calibri"/>
                          <a:cs typeface="B Zar"/>
                        </a:rPr>
                        <a:t>مشاهده نمودارها واطلاعات مربوط به دضعيت تحصيلي دانش آموزان  و مقايسه با سال هاي قبل.</a:t>
                      </a:r>
                      <a:endParaRPr lang="fa-IR" sz="800" dirty="0" smtClean="0">
                        <a:latin typeface="Calibri"/>
                        <a:ea typeface="Calibri"/>
                        <a:cs typeface="B Zar"/>
                      </a:endParaRPr>
                    </a:p>
                    <a:p>
                      <a:pPr algn="just" rtl="1">
                        <a:lnSpc>
                          <a:spcPct val="115000"/>
                        </a:lnSpc>
                        <a:spcAft>
                          <a:spcPts val="0"/>
                        </a:spcAft>
                      </a:pPr>
                      <a:endParaRPr lang="en-US" sz="800" dirty="0">
                        <a:latin typeface="Calibri"/>
                        <a:ea typeface="Calibri"/>
                        <a:cs typeface="Arial"/>
                      </a:endParaRPr>
                    </a:p>
                  </a:txBody>
                  <a:tcPr marL="68580" marR="68580" marT="0" marB="0" anchor="ctr"/>
                </a:tc>
                <a:tc>
                  <a:txBody>
                    <a:bodyPr/>
                    <a:lstStyle/>
                    <a:p>
                      <a:pPr marL="0" marR="0" indent="0" algn="just" defTabSz="914400" rtl="1" eaLnBrk="1" fontAlgn="auto" latinLnBrk="0" hangingPunct="1">
                        <a:lnSpc>
                          <a:spcPct val="115000"/>
                        </a:lnSpc>
                        <a:spcBef>
                          <a:spcPts val="0"/>
                        </a:spcBef>
                        <a:spcAft>
                          <a:spcPts val="0"/>
                        </a:spcAft>
                        <a:buClrTx/>
                        <a:buSzTx/>
                        <a:buFontTx/>
                        <a:buNone/>
                        <a:tabLst/>
                        <a:defRPr/>
                      </a:pPr>
                      <a:r>
                        <a:rPr lang="ar-SA" sz="800" dirty="0" smtClean="0">
                          <a:latin typeface="Calibri"/>
                          <a:ea typeface="Calibri"/>
                          <a:cs typeface="B Zar"/>
                        </a:rPr>
                        <a:t>12-وضعيت پيشرفت تحصيلي دانش آموزان</a:t>
                      </a:r>
                      <a:endParaRPr lang="en-US" sz="800" dirty="0" smtClean="0">
                        <a:latin typeface="Calibri"/>
                        <a:ea typeface="Calibri"/>
                        <a:cs typeface="Arial"/>
                      </a:endParaRPr>
                    </a:p>
                    <a:p>
                      <a:pPr algn="just" rtl="1">
                        <a:lnSpc>
                          <a:spcPct val="115000"/>
                        </a:lnSpc>
                        <a:spcAft>
                          <a:spcPts val="0"/>
                        </a:spcAft>
                      </a:pPr>
                      <a:endParaRPr lang="en-US" sz="800" dirty="0">
                        <a:latin typeface="Calibri"/>
                        <a:ea typeface="Calibri"/>
                        <a:cs typeface="Arial"/>
                      </a:endParaRPr>
                    </a:p>
                  </a:txBody>
                  <a:tcPr marL="68580" marR="68580" marT="0" marB="0" anchor="ctr"/>
                </a:tc>
                <a:tc vMerge="1">
                  <a:txBody>
                    <a:bodyPr/>
                    <a:lstStyle/>
                    <a:p>
                      <a:endParaRPr lang="en-US" dirty="0"/>
                    </a:p>
                  </a:txBody>
                  <a:tcPr/>
                </a:tc>
              </a:tr>
              <a:tr h="440057">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marL="0" marR="0" indent="0" algn="just" defTabSz="914400" rtl="1" eaLnBrk="1" fontAlgn="auto" latinLnBrk="0" hangingPunct="1">
                        <a:lnSpc>
                          <a:spcPct val="115000"/>
                        </a:lnSpc>
                        <a:spcBef>
                          <a:spcPts val="0"/>
                        </a:spcBef>
                        <a:spcAft>
                          <a:spcPts val="0"/>
                        </a:spcAft>
                        <a:buClrTx/>
                        <a:buSzTx/>
                        <a:buFontTx/>
                        <a:buNone/>
                        <a:tabLst/>
                        <a:defRPr/>
                      </a:pPr>
                      <a:r>
                        <a:rPr lang="ar-SA" sz="800" dirty="0" smtClean="0">
                          <a:latin typeface="Calibri"/>
                          <a:ea typeface="Calibri"/>
                          <a:cs typeface="B Zar"/>
                        </a:rPr>
                        <a:t>مشاهده ودريافت صورت جلسات مربوطه ، گزارش تصويري ، خروجي جلسه و ...</a:t>
                      </a:r>
                      <a:endParaRPr lang="fa-IR" sz="800" dirty="0" smtClean="0">
                        <a:latin typeface="Calibri"/>
                        <a:ea typeface="Calibri"/>
                        <a:cs typeface="B Zar"/>
                      </a:endParaRPr>
                    </a:p>
                    <a:p>
                      <a:pPr algn="just" rtl="1">
                        <a:lnSpc>
                          <a:spcPct val="115000"/>
                        </a:lnSpc>
                        <a:spcAft>
                          <a:spcPts val="0"/>
                        </a:spcAft>
                      </a:pPr>
                      <a:endParaRPr lang="en-US" sz="800" dirty="0">
                        <a:latin typeface="Calibri"/>
                        <a:ea typeface="Calibri"/>
                        <a:cs typeface="Arial"/>
                      </a:endParaRPr>
                    </a:p>
                  </a:txBody>
                  <a:tcPr marL="68580" marR="68580" marT="0" marB="0" anchor="ctr"/>
                </a:tc>
                <a:tc>
                  <a:txBody>
                    <a:bodyPr/>
                    <a:lstStyle/>
                    <a:p>
                      <a:pPr algn="just" rtl="1">
                        <a:lnSpc>
                          <a:spcPct val="115000"/>
                        </a:lnSpc>
                        <a:spcAft>
                          <a:spcPts val="0"/>
                        </a:spcAft>
                      </a:pPr>
                      <a:r>
                        <a:rPr lang="ar-SA" sz="800" dirty="0" smtClean="0">
                          <a:latin typeface="Calibri"/>
                          <a:ea typeface="Calibri"/>
                          <a:cs typeface="B Zar"/>
                        </a:rPr>
                        <a:t>13-برگزاري جلسات آموزشي با محوريت مباحث علمي ، حرفه اي ، تربيتي ، ديني و ... براي كليه كاركنان</a:t>
                      </a:r>
                      <a:endParaRPr lang="en-US" sz="800" dirty="0" smtClean="0">
                        <a:latin typeface="Calibri"/>
                        <a:ea typeface="Calibri"/>
                        <a:cs typeface="Arial"/>
                      </a:endParaRPr>
                    </a:p>
                    <a:p>
                      <a:pPr algn="just" rtl="1">
                        <a:lnSpc>
                          <a:spcPct val="115000"/>
                        </a:lnSpc>
                        <a:spcAft>
                          <a:spcPts val="0"/>
                        </a:spcAft>
                      </a:pPr>
                      <a:r>
                        <a:rPr lang="ar-SA" sz="800" dirty="0" smtClean="0">
                          <a:latin typeface="Calibri"/>
                          <a:ea typeface="Calibri"/>
                          <a:cs typeface="B Zar"/>
                        </a:rPr>
                        <a:t>14-و...</a:t>
                      </a:r>
                      <a:endParaRPr lang="en-US" sz="800" dirty="0" smtClean="0">
                        <a:latin typeface="Calibri"/>
                        <a:ea typeface="Calibri"/>
                        <a:cs typeface="Arial"/>
                      </a:endParaRPr>
                    </a:p>
                    <a:p>
                      <a:pPr algn="just" rtl="1">
                        <a:lnSpc>
                          <a:spcPct val="115000"/>
                        </a:lnSpc>
                        <a:spcAft>
                          <a:spcPts val="0"/>
                        </a:spcAft>
                      </a:pPr>
                      <a:endParaRPr lang="en-US" sz="800" dirty="0">
                        <a:latin typeface="Calibri"/>
                        <a:ea typeface="Calibri"/>
                        <a:cs typeface="Arial"/>
                      </a:endParaRPr>
                    </a:p>
                  </a:txBody>
                  <a:tcPr marL="68580" marR="68580" marT="0" marB="0" anchor="ctr"/>
                </a:tc>
                <a:tc vMerge="1">
                  <a:txBody>
                    <a:bodyPr/>
                    <a:lstStyle/>
                    <a:p>
                      <a:endParaRPr lang="en-US" dirty="0"/>
                    </a:p>
                  </a:txBody>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42845" y="213728"/>
          <a:ext cx="8643998" cy="7415521"/>
        </p:xfrm>
        <a:graphic>
          <a:graphicData uri="http://schemas.openxmlformats.org/drawingml/2006/table">
            <a:tbl>
              <a:tblPr firstRow="1" bandRow="1">
                <a:tableStyleId>{5C22544A-7EE6-4342-B048-85BDC9FD1C3A}</a:tableStyleId>
              </a:tblPr>
              <a:tblGrid>
                <a:gridCol w="303893"/>
                <a:gridCol w="303893"/>
                <a:gridCol w="303893"/>
                <a:gridCol w="303893"/>
                <a:gridCol w="303893"/>
                <a:gridCol w="303893"/>
                <a:gridCol w="303893"/>
                <a:gridCol w="2527211"/>
                <a:gridCol w="3324613"/>
                <a:gridCol w="664923"/>
              </a:tblGrid>
              <a:tr h="368707">
                <a:tc gridSpan="7">
                  <a:txBody>
                    <a:bodyPr/>
                    <a:lstStyle/>
                    <a:p>
                      <a:pPr algn="ctr"/>
                      <a:r>
                        <a:rPr kumimoji="0" lang="ar-SA" sz="1000" b="1" kern="1200" dirty="0" smtClean="0">
                          <a:solidFill>
                            <a:schemeClr val="lt1"/>
                          </a:solidFill>
                          <a:latin typeface="+mn-lt"/>
                          <a:ea typeface="+mn-ea"/>
                          <a:cs typeface="B Zar" pitchFamily="2" charset="-78"/>
                        </a:rPr>
                        <a:t>امتياز (عدد 1 : نشانگر پايين ترين و عدد 7 : نشانگر بالاترين سطح عملكرد مي باشد )</a:t>
                      </a:r>
                      <a:endParaRPr lang="en-US" sz="1000" dirty="0">
                        <a:cs typeface="B Zar" pitchFamily="2" charset="-78"/>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c rowSpan="2">
                  <a:txBody>
                    <a:bodyPr/>
                    <a:lstStyle/>
                    <a:p>
                      <a:pPr algn="ctr" rtl="1">
                        <a:lnSpc>
                          <a:spcPct val="115000"/>
                        </a:lnSpc>
                        <a:spcAft>
                          <a:spcPts val="0"/>
                        </a:spcAft>
                      </a:pPr>
                      <a:r>
                        <a:rPr lang="ar-SA" sz="1100" b="1" dirty="0">
                          <a:latin typeface="Calibri"/>
                          <a:ea typeface="Calibri"/>
                          <a:cs typeface="B Zar"/>
                        </a:rPr>
                        <a:t>فعاليت ها</a:t>
                      </a:r>
                      <a:endParaRPr lang="en-US" sz="1100" dirty="0">
                        <a:latin typeface="Calibri"/>
                        <a:ea typeface="Calibri"/>
                        <a:cs typeface="Arial"/>
                      </a:endParaRPr>
                    </a:p>
                  </a:txBody>
                  <a:tcPr marL="68580" marR="68580" marT="0" marB="0" anchor="ctr"/>
                </a:tc>
                <a:tc rowSpan="2">
                  <a:txBody>
                    <a:bodyPr/>
                    <a:lstStyle/>
                    <a:p>
                      <a:pPr algn="ctr" rtl="1">
                        <a:lnSpc>
                          <a:spcPct val="115000"/>
                        </a:lnSpc>
                        <a:spcAft>
                          <a:spcPts val="0"/>
                        </a:spcAft>
                      </a:pPr>
                      <a:r>
                        <a:rPr lang="ar-SA" sz="1100" b="1">
                          <a:latin typeface="Calibri"/>
                          <a:ea typeface="Calibri"/>
                          <a:cs typeface="B Zar"/>
                        </a:rPr>
                        <a:t>ملاك</a:t>
                      </a:r>
                      <a:endParaRPr lang="en-US" sz="1100">
                        <a:latin typeface="Calibri"/>
                        <a:ea typeface="Calibri"/>
                        <a:cs typeface="Arial"/>
                      </a:endParaRPr>
                    </a:p>
                  </a:txBody>
                  <a:tcPr marL="68580" marR="68580" marT="0" marB="0" anchor="ctr"/>
                </a:tc>
                <a:tc rowSpan="2">
                  <a:txBody>
                    <a:bodyPr/>
                    <a:lstStyle/>
                    <a:p>
                      <a:pPr marL="71755" marR="71755" algn="just" rtl="1">
                        <a:lnSpc>
                          <a:spcPct val="115000"/>
                        </a:lnSpc>
                        <a:spcAft>
                          <a:spcPts val="0"/>
                        </a:spcAft>
                      </a:pPr>
                      <a:r>
                        <a:rPr lang="ar-SA" sz="1400" dirty="0">
                          <a:latin typeface="Calibri"/>
                          <a:ea typeface="Calibri"/>
                          <a:cs typeface="B Zar"/>
                        </a:rPr>
                        <a:t>فرآيند</a:t>
                      </a:r>
                      <a:endParaRPr lang="en-US" sz="1100" dirty="0">
                        <a:latin typeface="Calibri"/>
                        <a:ea typeface="Calibri"/>
                        <a:cs typeface="Arial"/>
                      </a:endParaRPr>
                    </a:p>
                  </a:txBody>
                  <a:tcPr marL="68580" marR="68580" marT="0" marB="0" vert="vert270" anchor="ctr"/>
                </a:tc>
              </a:tr>
              <a:tr h="179391">
                <a:tc>
                  <a:txBody>
                    <a:bodyPr/>
                    <a:lstStyle/>
                    <a:p>
                      <a:pPr algn="just" rtl="1">
                        <a:lnSpc>
                          <a:spcPct val="115000"/>
                        </a:lnSpc>
                        <a:spcAft>
                          <a:spcPts val="0"/>
                        </a:spcAft>
                      </a:pPr>
                      <a:r>
                        <a:rPr lang="ar-SA" sz="1100" b="1">
                          <a:latin typeface="Calibri"/>
                          <a:ea typeface="Calibri"/>
                          <a:cs typeface="B Zar"/>
                        </a:rPr>
                        <a:t>7</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6</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5</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4</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3</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2</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dirty="0">
                          <a:latin typeface="Calibri"/>
                          <a:ea typeface="Calibri"/>
                          <a:cs typeface="B Zar"/>
                        </a:rPr>
                        <a:t>1</a:t>
                      </a:r>
                      <a:endParaRPr lang="en-US" sz="1100" dirty="0">
                        <a:latin typeface="Calibri"/>
                        <a:ea typeface="Calibri"/>
                        <a:cs typeface="Arial"/>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tr>
              <a:tr h="779402">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algn="just" rtl="1">
                        <a:lnSpc>
                          <a:spcPct val="115000"/>
                        </a:lnSpc>
                        <a:spcAft>
                          <a:spcPts val="0"/>
                        </a:spcAft>
                      </a:pPr>
                      <a:r>
                        <a:rPr lang="ar-SA" sz="1000" dirty="0">
                          <a:latin typeface="Calibri"/>
                          <a:ea typeface="Calibri"/>
                          <a:cs typeface="B Zar"/>
                        </a:rPr>
                        <a:t>-مشاهده پوشه مشخص براي ثبت اطلاعات اين گروه دانش آموزان</a:t>
                      </a:r>
                      <a:endParaRPr lang="en-US" sz="900" dirty="0">
                        <a:latin typeface="Calibri"/>
                        <a:ea typeface="Calibri"/>
                        <a:cs typeface="Arial"/>
                      </a:endParaRPr>
                    </a:p>
                    <a:p>
                      <a:pPr algn="just" rtl="1">
                        <a:lnSpc>
                          <a:spcPct val="115000"/>
                        </a:lnSpc>
                        <a:spcAft>
                          <a:spcPts val="0"/>
                        </a:spcAft>
                      </a:pPr>
                      <a:r>
                        <a:rPr lang="ar-SA" sz="1000" dirty="0">
                          <a:latin typeface="Calibri"/>
                          <a:ea typeface="Calibri"/>
                          <a:cs typeface="B Zar"/>
                        </a:rPr>
                        <a:t>- معرفي افراد به مراجع ذيصلاح </a:t>
                      </a:r>
                      <a:endParaRPr lang="en-US" sz="900" dirty="0">
                        <a:latin typeface="Calibri"/>
                        <a:ea typeface="Calibri"/>
                        <a:cs typeface="Arial"/>
                      </a:endParaRPr>
                    </a:p>
                    <a:p>
                      <a:pPr algn="just" rtl="1">
                        <a:lnSpc>
                          <a:spcPct val="115000"/>
                        </a:lnSpc>
                        <a:spcAft>
                          <a:spcPts val="0"/>
                        </a:spcAft>
                      </a:pPr>
                      <a:r>
                        <a:rPr lang="ar-SA" sz="1000" dirty="0">
                          <a:latin typeface="Calibri"/>
                          <a:ea typeface="Calibri"/>
                          <a:cs typeface="B Zar"/>
                        </a:rPr>
                        <a:t>- اقدامات اصلاحي </a:t>
                      </a:r>
                      <a:endParaRPr lang="en-US" sz="900" dirty="0">
                        <a:latin typeface="Calibri"/>
                        <a:ea typeface="Calibri"/>
                        <a:cs typeface="Arial"/>
                      </a:endParaRPr>
                    </a:p>
                    <a:p>
                      <a:pPr algn="just" rtl="1">
                        <a:lnSpc>
                          <a:spcPct val="115000"/>
                        </a:lnSpc>
                        <a:spcAft>
                          <a:spcPts val="0"/>
                        </a:spcAft>
                      </a:pPr>
                      <a:r>
                        <a:rPr lang="ar-SA" sz="1000" dirty="0">
                          <a:latin typeface="Calibri"/>
                          <a:ea typeface="Calibri"/>
                          <a:cs typeface="B Zar"/>
                        </a:rPr>
                        <a:t>و...</a:t>
                      </a:r>
                      <a:endParaRPr lang="en-US" sz="900" dirty="0">
                        <a:latin typeface="Calibri"/>
                        <a:ea typeface="Calibri"/>
                        <a:cs typeface="Arial"/>
                      </a:endParaRPr>
                    </a:p>
                  </a:txBody>
                  <a:tcPr marL="68580" marR="68580" marT="0" marB="0" anchor="ctr"/>
                </a:tc>
                <a:tc>
                  <a:txBody>
                    <a:bodyPr/>
                    <a:lstStyle/>
                    <a:p>
                      <a:pPr marL="0" marR="0" algn="just" rtl="1">
                        <a:lnSpc>
                          <a:spcPct val="115000"/>
                        </a:lnSpc>
                        <a:spcBef>
                          <a:spcPts val="0"/>
                        </a:spcBef>
                        <a:spcAft>
                          <a:spcPts val="0"/>
                        </a:spcAft>
                      </a:pPr>
                      <a:r>
                        <a:rPr lang="ar-SA" sz="1000" b="1" kern="1200" dirty="0">
                          <a:solidFill>
                            <a:schemeClr val="tx1"/>
                          </a:solidFill>
                          <a:latin typeface="Calibri"/>
                          <a:ea typeface="Calibri"/>
                          <a:cs typeface="B Zar"/>
                        </a:rPr>
                        <a:t>1-شناسايي دانش آموزان در معرض مشكلات تربيتي و ارجاع آنها به مراجع ذيربط</a:t>
                      </a:r>
                      <a:r>
                        <a:rPr lang="ar-SA" sz="900" b="1" kern="1200" dirty="0">
                          <a:solidFill>
                            <a:schemeClr val="tx1"/>
                          </a:solidFill>
                          <a:latin typeface="Calibri"/>
                          <a:ea typeface="Calibri"/>
                          <a:cs typeface="Arial"/>
                        </a:rPr>
                        <a:t> </a:t>
                      </a:r>
                      <a:endParaRPr lang="en-US" sz="1100" dirty="0">
                        <a:solidFill>
                          <a:schemeClr val="tx1"/>
                        </a:solidFill>
                        <a:latin typeface="Calibri"/>
                        <a:ea typeface="Calibri"/>
                        <a:cs typeface="Arial"/>
                      </a:endParaRPr>
                    </a:p>
                  </a:txBody>
                  <a:tcPr marL="68580" marR="68580" marT="9525" marB="0" anchor="ctr"/>
                </a:tc>
                <a:tc rowSpan="11">
                  <a:txBody>
                    <a:bodyPr/>
                    <a:lstStyle/>
                    <a:p>
                      <a:pPr algn="ctr"/>
                      <a:r>
                        <a:rPr kumimoji="0" lang="fa-IR" sz="800" kern="1200" dirty="0" smtClean="0">
                          <a:solidFill>
                            <a:schemeClr val="dk1"/>
                          </a:solidFill>
                          <a:latin typeface="+mn-lt"/>
                          <a:ea typeface="+mn-ea"/>
                          <a:cs typeface="B Zar" pitchFamily="2" charset="-78"/>
                        </a:rPr>
                        <a:t>  </a:t>
                      </a:r>
                    </a:p>
                    <a:p>
                      <a:pPr algn="ctr"/>
                      <a:endParaRPr kumimoji="0" lang="fa-IR" sz="800" kern="1200" dirty="0" smtClean="0">
                        <a:solidFill>
                          <a:schemeClr val="dk1"/>
                        </a:solidFill>
                        <a:latin typeface="+mn-lt"/>
                        <a:ea typeface="+mn-ea"/>
                        <a:cs typeface="B Zar" pitchFamily="2" charset="-78"/>
                      </a:endParaRPr>
                    </a:p>
                    <a:p>
                      <a:pPr algn="ctr"/>
                      <a:endParaRPr kumimoji="0" lang="fa-IR" sz="800" kern="1200" dirty="0" smtClean="0">
                        <a:solidFill>
                          <a:schemeClr val="dk1"/>
                        </a:solidFill>
                        <a:latin typeface="+mn-lt"/>
                        <a:ea typeface="+mn-ea"/>
                        <a:cs typeface="B Zar" pitchFamily="2" charset="-78"/>
                      </a:endParaRPr>
                    </a:p>
                    <a:p>
                      <a:pPr algn="ctr"/>
                      <a:endParaRPr kumimoji="0" lang="fa-IR" sz="800" kern="1200" dirty="0" smtClean="0">
                        <a:solidFill>
                          <a:schemeClr val="dk1"/>
                        </a:solidFill>
                        <a:latin typeface="+mn-lt"/>
                        <a:ea typeface="+mn-ea"/>
                        <a:cs typeface="B Zar" pitchFamily="2" charset="-78"/>
                      </a:endParaRPr>
                    </a:p>
                    <a:p>
                      <a:pPr algn="ctr"/>
                      <a:endParaRPr kumimoji="0" lang="fa-IR" sz="800" kern="1200" dirty="0" smtClean="0">
                        <a:solidFill>
                          <a:schemeClr val="dk1"/>
                        </a:solidFill>
                        <a:latin typeface="+mn-lt"/>
                        <a:ea typeface="+mn-ea"/>
                        <a:cs typeface="B Zar" pitchFamily="2" charset="-78"/>
                      </a:endParaRPr>
                    </a:p>
                    <a:p>
                      <a:pPr algn="ctr"/>
                      <a:endParaRPr kumimoji="0" lang="fa-IR" sz="800" kern="1200" dirty="0" smtClean="0">
                        <a:solidFill>
                          <a:schemeClr val="dk1"/>
                        </a:solidFill>
                        <a:latin typeface="+mn-lt"/>
                        <a:ea typeface="+mn-ea"/>
                        <a:cs typeface="B Zar" pitchFamily="2" charset="-78"/>
                      </a:endParaRPr>
                    </a:p>
                    <a:p>
                      <a:pPr algn="ctr"/>
                      <a:endParaRPr kumimoji="0" lang="fa-IR" sz="800" kern="1200" dirty="0" smtClean="0">
                        <a:solidFill>
                          <a:schemeClr val="dk1"/>
                        </a:solidFill>
                        <a:latin typeface="+mn-lt"/>
                        <a:ea typeface="+mn-ea"/>
                        <a:cs typeface="B Zar" pitchFamily="2" charset="-78"/>
                      </a:endParaRPr>
                    </a:p>
                    <a:p>
                      <a:pPr algn="ctr"/>
                      <a:endParaRPr kumimoji="0" lang="fa-IR" sz="800" kern="1200" dirty="0" smtClean="0">
                        <a:solidFill>
                          <a:schemeClr val="dk1"/>
                        </a:solidFill>
                        <a:latin typeface="+mn-lt"/>
                        <a:ea typeface="+mn-ea"/>
                        <a:cs typeface="B Zar" pitchFamily="2" charset="-78"/>
                      </a:endParaRPr>
                    </a:p>
                    <a:p>
                      <a:pPr algn="ctr"/>
                      <a:endParaRPr kumimoji="0" lang="fa-IR" sz="800" kern="1200" dirty="0" smtClean="0">
                        <a:solidFill>
                          <a:schemeClr val="dk1"/>
                        </a:solidFill>
                        <a:latin typeface="+mn-lt"/>
                        <a:ea typeface="+mn-ea"/>
                        <a:cs typeface="B Zar" pitchFamily="2" charset="-78"/>
                      </a:endParaRPr>
                    </a:p>
                    <a:p>
                      <a:pPr algn="ctr"/>
                      <a:endParaRPr kumimoji="0" lang="fa-IR" sz="800" kern="1200" dirty="0" smtClean="0">
                        <a:solidFill>
                          <a:schemeClr val="dk1"/>
                        </a:solidFill>
                        <a:latin typeface="+mn-lt"/>
                        <a:ea typeface="+mn-ea"/>
                        <a:cs typeface="B Zar" pitchFamily="2" charset="-78"/>
                      </a:endParaRPr>
                    </a:p>
                    <a:p>
                      <a:pPr algn="ctr"/>
                      <a:endParaRPr kumimoji="0" lang="fa-IR" sz="800" kern="1200" dirty="0" smtClean="0">
                        <a:solidFill>
                          <a:schemeClr val="dk1"/>
                        </a:solidFill>
                        <a:latin typeface="+mn-lt"/>
                        <a:ea typeface="+mn-ea"/>
                        <a:cs typeface="B Zar" pitchFamily="2" charset="-78"/>
                      </a:endParaRPr>
                    </a:p>
                    <a:p>
                      <a:pPr algn="ctr"/>
                      <a:endParaRPr kumimoji="0" lang="fa-IR" sz="800" kern="1200" dirty="0" smtClean="0">
                        <a:solidFill>
                          <a:schemeClr val="dk1"/>
                        </a:solidFill>
                        <a:latin typeface="+mn-lt"/>
                        <a:ea typeface="+mn-ea"/>
                        <a:cs typeface="B Zar" pitchFamily="2" charset="-78"/>
                      </a:endParaRPr>
                    </a:p>
                    <a:p>
                      <a:pPr algn="ctr"/>
                      <a:endParaRPr kumimoji="0" lang="fa-IR" sz="800" kern="1200" dirty="0" smtClean="0">
                        <a:solidFill>
                          <a:schemeClr val="dk1"/>
                        </a:solidFill>
                        <a:latin typeface="+mn-lt"/>
                        <a:ea typeface="+mn-ea"/>
                        <a:cs typeface="B Zar" pitchFamily="2" charset="-78"/>
                      </a:endParaRPr>
                    </a:p>
                    <a:p>
                      <a:pPr algn="ctr"/>
                      <a:endParaRPr kumimoji="0" lang="fa-IR" sz="800" kern="1200" dirty="0" smtClean="0">
                        <a:solidFill>
                          <a:schemeClr val="dk1"/>
                        </a:solidFill>
                        <a:latin typeface="+mn-lt"/>
                        <a:ea typeface="+mn-ea"/>
                        <a:cs typeface="B Zar" pitchFamily="2" charset="-78"/>
                      </a:endParaRPr>
                    </a:p>
                    <a:p>
                      <a:pPr algn="ctr"/>
                      <a:r>
                        <a:rPr kumimoji="0" lang="ar-SA" sz="800" kern="1200" dirty="0" smtClean="0">
                          <a:solidFill>
                            <a:schemeClr val="dk1"/>
                          </a:solidFill>
                          <a:latin typeface="+mn-lt"/>
                          <a:ea typeface="+mn-ea"/>
                          <a:cs typeface="B Zar" pitchFamily="2" charset="-78"/>
                        </a:rPr>
                        <a:t>ج- فعاليت هاي فوق برنامه ، تربيت بدني ،سلامت و پرورشي</a:t>
                      </a:r>
                      <a:endParaRPr kumimoji="0" lang="fa-IR" sz="800" kern="1200" dirty="0" smtClean="0">
                        <a:solidFill>
                          <a:schemeClr val="dk1"/>
                        </a:solidFill>
                        <a:latin typeface="+mn-lt"/>
                        <a:ea typeface="+mn-ea"/>
                        <a:cs typeface="B Zar" pitchFamily="2" charset="-78"/>
                      </a:endParaRPr>
                    </a:p>
                  </a:txBody>
                  <a:tcPr/>
                </a:tc>
              </a:tr>
              <a:tr h="598793">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algn="just" rtl="1">
                        <a:lnSpc>
                          <a:spcPct val="115000"/>
                        </a:lnSpc>
                        <a:spcAft>
                          <a:spcPts val="0"/>
                        </a:spcAft>
                      </a:pPr>
                      <a:r>
                        <a:rPr lang="ar-SA" sz="1000" dirty="0">
                          <a:latin typeface="Calibri"/>
                          <a:ea typeface="Calibri"/>
                          <a:cs typeface="B Zar"/>
                        </a:rPr>
                        <a:t>مشاهده ملزومات بهداشتي از قبيل سطل هاي زباله سالم و.. </a:t>
                      </a:r>
                      <a:endParaRPr lang="en-US" sz="900" dirty="0">
                        <a:latin typeface="Calibri"/>
                        <a:ea typeface="Calibri"/>
                        <a:cs typeface="Arial"/>
                      </a:endParaRPr>
                    </a:p>
                    <a:p>
                      <a:pPr algn="just" rtl="1">
                        <a:lnSpc>
                          <a:spcPct val="115000"/>
                        </a:lnSpc>
                        <a:spcAft>
                          <a:spcPts val="0"/>
                        </a:spcAft>
                      </a:pPr>
                      <a:r>
                        <a:rPr lang="ar-SA" sz="1000" dirty="0">
                          <a:latin typeface="Calibri"/>
                          <a:ea typeface="Calibri"/>
                          <a:cs typeface="B Zar"/>
                        </a:rPr>
                        <a:t>-تفكيك آبخوري ها از سرويس بهداشتي ، پاكيزگي مدرسه و ...</a:t>
                      </a:r>
                      <a:endParaRPr lang="en-US" sz="900" dirty="0">
                        <a:latin typeface="Calibri"/>
                        <a:ea typeface="Calibri"/>
                        <a:cs typeface="Arial"/>
                      </a:endParaRPr>
                    </a:p>
                  </a:txBody>
                  <a:tcPr marL="68580" marR="68580" marT="0" marB="0" anchor="ctr"/>
                </a:tc>
                <a:tc>
                  <a:txBody>
                    <a:bodyPr/>
                    <a:lstStyle/>
                    <a:p>
                      <a:pPr marL="0" marR="0" algn="just" rtl="1">
                        <a:lnSpc>
                          <a:spcPct val="115000"/>
                        </a:lnSpc>
                        <a:spcBef>
                          <a:spcPts val="0"/>
                        </a:spcBef>
                        <a:spcAft>
                          <a:spcPts val="0"/>
                        </a:spcAft>
                      </a:pPr>
                      <a:r>
                        <a:rPr lang="ar-SA" sz="1000" kern="1200">
                          <a:solidFill>
                            <a:srgbClr val="000000"/>
                          </a:solidFill>
                          <a:latin typeface="Calibri"/>
                          <a:ea typeface="Calibri"/>
                          <a:cs typeface="B Zar"/>
                        </a:rPr>
                        <a:t>2-وضعيت بهداشت مدرسه</a:t>
                      </a:r>
                      <a:r>
                        <a:rPr lang="ar-SA" sz="900" kern="1200">
                          <a:solidFill>
                            <a:srgbClr val="000000"/>
                          </a:solidFill>
                          <a:latin typeface="Calibri"/>
                          <a:ea typeface="Calibri"/>
                          <a:cs typeface="Arial"/>
                        </a:rPr>
                        <a:t> </a:t>
                      </a:r>
                      <a:endParaRPr lang="en-US" sz="1100">
                        <a:latin typeface="Calibri"/>
                        <a:ea typeface="Calibri"/>
                        <a:cs typeface="Arial"/>
                      </a:endParaRPr>
                    </a:p>
                  </a:txBody>
                  <a:tcPr marL="68580" marR="68580" marT="9525" marB="0" anchor="ctr"/>
                </a:tc>
                <a:tc vMerge="1">
                  <a:txBody>
                    <a:bodyPr/>
                    <a:lstStyle/>
                    <a:p>
                      <a:endParaRPr lang="en-US" dirty="0"/>
                    </a:p>
                  </a:txBody>
                  <a:tcPr/>
                </a:tc>
              </a:tr>
              <a:tr h="467641">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algn="just" rtl="1">
                        <a:lnSpc>
                          <a:spcPct val="115000"/>
                        </a:lnSpc>
                        <a:spcAft>
                          <a:spcPts val="0"/>
                        </a:spcAft>
                      </a:pPr>
                      <a:r>
                        <a:rPr lang="ar-SA" sz="1000" dirty="0">
                          <a:latin typeface="Calibri"/>
                          <a:ea typeface="Calibri"/>
                          <a:cs typeface="B Zar"/>
                        </a:rPr>
                        <a:t>مشاهده و دريافت ليست اسامي شركت كنندگان ، معرفي نامه اداري ، شيوه ها و راهكارهاي ترغيب و تشويق كاركنان و دانش اموزان جهت شركت در مسابقات و ...</a:t>
                      </a:r>
                      <a:endParaRPr lang="en-US" sz="900" dirty="0">
                        <a:latin typeface="Calibri"/>
                        <a:ea typeface="Calibri"/>
                        <a:cs typeface="Arial"/>
                      </a:endParaRPr>
                    </a:p>
                  </a:txBody>
                  <a:tcPr marL="68580" marR="68580" marT="0" marB="0" anchor="ctr"/>
                </a:tc>
                <a:tc>
                  <a:txBody>
                    <a:bodyPr/>
                    <a:lstStyle/>
                    <a:p>
                      <a:pPr marL="0" marR="0" algn="just" rtl="1">
                        <a:lnSpc>
                          <a:spcPct val="115000"/>
                        </a:lnSpc>
                        <a:spcBef>
                          <a:spcPts val="0"/>
                        </a:spcBef>
                        <a:spcAft>
                          <a:spcPts val="0"/>
                        </a:spcAft>
                      </a:pPr>
                      <a:r>
                        <a:rPr lang="ar-SA" sz="1000" kern="1200">
                          <a:solidFill>
                            <a:srgbClr val="000000"/>
                          </a:solidFill>
                          <a:latin typeface="Calibri"/>
                          <a:ea typeface="Calibri"/>
                          <a:cs typeface="B Zar"/>
                        </a:rPr>
                        <a:t>3-حضور فعال كاركنان و دانش آموزان در جشنواره ها و مسابقات فرهنگي ،، هنري ، ورزشي و ...</a:t>
                      </a:r>
                      <a:r>
                        <a:rPr lang="ar-SA" sz="900" kern="1200">
                          <a:solidFill>
                            <a:srgbClr val="000000"/>
                          </a:solidFill>
                          <a:latin typeface="Calibri"/>
                          <a:ea typeface="Calibri"/>
                          <a:cs typeface="Arial"/>
                        </a:rPr>
                        <a:t> </a:t>
                      </a:r>
                      <a:endParaRPr lang="en-US" sz="1100">
                        <a:latin typeface="Calibri"/>
                        <a:ea typeface="Calibri"/>
                        <a:cs typeface="Arial"/>
                      </a:endParaRPr>
                    </a:p>
                  </a:txBody>
                  <a:tcPr marL="68580" marR="68580" marT="9525" marB="0" anchor="ctr"/>
                </a:tc>
                <a:tc vMerge="1">
                  <a:txBody>
                    <a:bodyPr/>
                    <a:lstStyle/>
                    <a:p>
                      <a:endParaRPr lang="en-US" dirty="0"/>
                    </a:p>
                  </a:txBody>
                  <a:tcPr/>
                </a:tc>
              </a:tr>
              <a:tr h="62352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algn="just" rtl="1">
                        <a:lnSpc>
                          <a:spcPct val="115000"/>
                        </a:lnSpc>
                        <a:spcAft>
                          <a:spcPts val="0"/>
                        </a:spcAft>
                      </a:pPr>
                      <a:r>
                        <a:rPr lang="ar-SA" sz="1000" dirty="0">
                          <a:latin typeface="Calibri"/>
                          <a:ea typeface="Calibri"/>
                          <a:cs typeface="B Zar"/>
                        </a:rPr>
                        <a:t>-مشاهده پاكيزگي پايگاه ، عرضه مواد غذايي استاندارد ومورد تاييد </a:t>
                      </a:r>
                      <a:endParaRPr lang="en-US" sz="900" dirty="0">
                        <a:latin typeface="Calibri"/>
                        <a:ea typeface="Calibri"/>
                        <a:cs typeface="Arial"/>
                      </a:endParaRPr>
                    </a:p>
                    <a:p>
                      <a:pPr algn="just" rtl="1">
                        <a:lnSpc>
                          <a:spcPct val="115000"/>
                        </a:lnSpc>
                        <a:spcAft>
                          <a:spcPts val="0"/>
                        </a:spcAft>
                      </a:pPr>
                      <a:r>
                        <a:rPr lang="ar-SA" sz="1000" dirty="0">
                          <a:latin typeface="Calibri"/>
                          <a:ea typeface="Calibri"/>
                          <a:cs typeface="B Zar"/>
                        </a:rPr>
                        <a:t>- قرارداد مالي در صورت اجاره  </a:t>
                      </a:r>
                      <a:endParaRPr lang="en-US" sz="900" dirty="0">
                        <a:latin typeface="Calibri"/>
                        <a:ea typeface="Calibri"/>
                        <a:cs typeface="Arial"/>
                      </a:endParaRPr>
                    </a:p>
                    <a:p>
                      <a:pPr algn="just" rtl="1">
                        <a:lnSpc>
                          <a:spcPct val="115000"/>
                        </a:lnSpc>
                        <a:spcAft>
                          <a:spcPts val="0"/>
                        </a:spcAft>
                      </a:pPr>
                      <a:r>
                        <a:rPr lang="ar-SA" sz="1000" dirty="0">
                          <a:latin typeface="Calibri"/>
                          <a:ea typeface="Calibri"/>
                          <a:cs typeface="B Zar"/>
                        </a:rPr>
                        <a:t>-مشاهده  كارت بهداشت فروشنده و ...</a:t>
                      </a:r>
                      <a:endParaRPr lang="en-US" sz="900" dirty="0">
                        <a:latin typeface="Calibri"/>
                        <a:ea typeface="Calibri"/>
                        <a:cs typeface="Arial"/>
                      </a:endParaRPr>
                    </a:p>
                  </a:txBody>
                  <a:tcPr marL="68580" marR="68580" marT="0" marB="0" anchor="ctr"/>
                </a:tc>
                <a:tc>
                  <a:txBody>
                    <a:bodyPr/>
                    <a:lstStyle/>
                    <a:p>
                      <a:pPr marL="0" marR="0" algn="just" rtl="1">
                        <a:lnSpc>
                          <a:spcPct val="115000"/>
                        </a:lnSpc>
                        <a:spcBef>
                          <a:spcPts val="0"/>
                        </a:spcBef>
                        <a:spcAft>
                          <a:spcPts val="0"/>
                        </a:spcAft>
                      </a:pPr>
                      <a:r>
                        <a:rPr lang="ar-SA" sz="1000" kern="1200">
                          <a:solidFill>
                            <a:srgbClr val="000000"/>
                          </a:solidFill>
                          <a:latin typeface="Calibri"/>
                          <a:ea typeface="Calibri"/>
                          <a:cs typeface="B Zar"/>
                        </a:rPr>
                        <a:t>4-ميزان رعايت نكات استاندارد در پايگاه تغذيه سالم</a:t>
                      </a:r>
                      <a:r>
                        <a:rPr lang="ar-SA" sz="900" kern="1200">
                          <a:solidFill>
                            <a:srgbClr val="000000"/>
                          </a:solidFill>
                          <a:latin typeface="Calibri"/>
                          <a:ea typeface="Calibri"/>
                          <a:cs typeface="Arial"/>
                        </a:rPr>
                        <a:t> </a:t>
                      </a:r>
                      <a:endParaRPr lang="en-US" sz="1100">
                        <a:latin typeface="Calibri"/>
                        <a:ea typeface="Calibri"/>
                        <a:cs typeface="Arial"/>
                      </a:endParaRPr>
                    </a:p>
                  </a:txBody>
                  <a:tcPr marL="68580" marR="68580" marT="9525" marB="0" anchor="ctr"/>
                </a:tc>
                <a:tc vMerge="1">
                  <a:txBody>
                    <a:bodyPr/>
                    <a:lstStyle/>
                    <a:p>
                      <a:endParaRPr lang="en-US" dirty="0"/>
                    </a:p>
                  </a:txBody>
                  <a:tcPr/>
                </a:tc>
              </a:tr>
              <a:tr h="467641">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algn="just" rtl="1">
                        <a:lnSpc>
                          <a:spcPct val="115000"/>
                        </a:lnSpc>
                        <a:spcAft>
                          <a:spcPts val="0"/>
                        </a:spcAft>
                      </a:pPr>
                      <a:r>
                        <a:rPr lang="ar-SA" sz="1000" dirty="0">
                          <a:latin typeface="Calibri"/>
                          <a:ea typeface="Calibri"/>
                          <a:cs typeface="B Zar"/>
                        </a:rPr>
                        <a:t>مشاهده جعبه كمك هاي اوليه ، كپسول آتش نشاني ، پريزها ، شناسايي نقاط امن مدرسه و معرفي به دانش آموزان ،حفاظ براي پله و پنجره ، ايمن بودن وسايل ورزشي و ...</a:t>
                      </a:r>
                      <a:endParaRPr lang="en-US" sz="900" dirty="0">
                        <a:latin typeface="Calibri"/>
                        <a:ea typeface="Calibri"/>
                        <a:cs typeface="Arial"/>
                      </a:endParaRPr>
                    </a:p>
                  </a:txBody>
                  <a:tcPr marL="68580" marR="68580" marT="0" marB="0" anchor="ctr"/>
                </a:tc>
                <a:tc>
                  <a:txBody>
                    <a:bodyPr/>
                    <a:lstStyle/>
                    <a:p>
                      <a:pPr marL="0" marR="0" algn="just" rtl="1">
                        <a:lnSpc>
                          <a:spcPct val="115000"/>
                        </a:lnSpc>
                        <a:spcBef>
                          <a:spcPts val="0"/>
                        </a:spcBef>
                        <a:spcAft>
                          <a:spcPts val="0"/>
                        </a:spcAft>
                      </a:pPr>
                      <a:r>
                        <a:rPr lang="ar-SA" sz="1000" kern="1200">
                          <a:solidFill>
                            <a:srgbClr val="000000"/>
                          </a:solidFill>
                          <a:latin typeface="Calibri"/>
                          <a:ea typeface="Calibri"/>
                          <a:cs typeface="B Zar"/>
                        </a:rPr>
                        <a:t>5-توجه به نكات ايمني در مدرسه</a:t>
                      </a:r>
                      <a:r>
                        <a:rPr lang="ar-SA" sz="900" kern="1200">
                          <a:solidFill>
                            <a:srgbClr val="000000"/>
                          </a:solidFill>
                          <a:latin typeface="Calibri"/>
                          <a:ea typeface="Calibri"/>
                          <a:cs typeface="Arial"/>
                        </a:rPr>
                        <a:t> </a:t>
                      </a:r>
                      <a:endParaRPr lang="en-US" sz="1100">
                        <a:latin typeface="Calibri"/>
                        <a:ea typeface="Calibri"/>
                        <a:cs typeface="Arial"/>
                      </a:endParaRPr>
                    </a:p>
                  </a:txBody>
                  <a:tcPr marL="68580" marR="68580" marT="9525" marB="0" anchor="ctr"/>
                </a:tc>
                <a:tc vMerge="1">
                  <a:txBody>
                    <a:bodyPr/>
                    <a:lstStyle/>
                    <a:p>
                      <a:endParaRPr lang="en-US" dirty="0"/>
                    </a:p>
                  </a:txBody>
                  <a:tcPr/>
                </a:tc>
              </a:tr>
              <a:tr h="467641">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algn="just" rtl="1">
                        <a:lnSpc>
                          <a:spcPct val="115000"/>
                        </a:lnSpc>
                        <a:spcAft>
                          <a:spcPts val="0"/>
                        </a:spcAft>
                      </a:pPr>
                      <a:r>
                        <a:rPr lang="ar-SA" sz="1000" dirty="0">
                          <a:latin typeface="Calibri"/>
                          <a:ea typeface="Calibri"/>
                          <a:cs typeface="B Zar"/>
                        </a:rPr>
                        <a:t>مشاهده توسعه فضاي سبز بر اساس ظرفيت مدرسه ، رنگ آميزي مناسب و شاد در و ديوارها ، آراستگي در نصب تابلوها ، پوسترها و ...</a:t>
                      </a:r>
                      <a:endParaRPr lang="en-US" sz="900" dirty="0">
                        <a:latin typeface="Calibri"/>
                        <a:ea typeface="Calibri"/>
                        <a:cs typeface="Arial"/>
                      </a:endParaRPr>
                    </a:p>
                  </a:txBody>
                  <a:tcPr marL="68580" marR="68580" marT="0" marB="0" anchor="ctr"/>
                </a:tc>
                <a:tc>
                  <a:txBody>
                    <a:bodyPr/>
                    <a:lstStyle/>
                    <a:p>
                      <a:pPr marL="0" marR="0" algn="just" rtl="1">
                        <a:lnSpc>
                          <a:spcPct val="115000"/>
                        </a:lnSpc>
                        <a:spcBef>
                          <a:spcPts val="0"/>
                        </a:spcBef>
                        <a:spcAft>
                          <a:spcPts val="0"/>
                        </a:spcAft>
                      </a:pPr>
                      <a:r>
                        <a:rPr lang="ar-SA" sz="1000" kern="1200">
                          <a:solidFill>
                            <a:srgbClr val="000000"/>
                          </a:solidFill>
                          <a:latin typeface="Calibri"/>
                          <a:ea typeface="Calibri"/>
                          <a:cs typeface="B Zar"/>
                        </a:rPr>
                        <a:t>6-زيبا سازي و نشاط فضاي فيزيكي مدرسه</a:t>
                      </a:r>
                      <a:r>
                        <a:rPr lang="ar-SA" sz="900" kern="1200">
                          <a:solidFill>
                            <a:srgbClr val="000000"/>
                          </a:solidFill>
                          <a:latin typeface="Calibri"/>
                          <a:ea typeface="Calibri"/>
                          <a:cs typeface="Arial"/>
                        </a:rPr>
                        <a:t> </a:t>
                      </a:r>
                      <a:endParaRPr lang="en-US" sz="1100">
                        <a:latin typeface="Calibri"/>
                        <a:ea typeface="Calibri"/>
                        <a:cs typeface="Arial"/>
                      </a:endParaRPr>
                    </a:p>
                  </a:txBody>
                  <a:tcPr marL="68580" marR="68580" marT="9525" marB="0" anchor="ctr"/>
                </a:tc>
                <a:tc vMerge="1">
                  <a:txBody>
                    <a:bodyPr/>
                    <a:lstStyle/>
                    <a:p>
                      <a:endParaRPr lang="en-US" dirty="0"/>
                    </a:p>
                  </a:txBody>
                  <a:tcPr/>
                </a:tc>
              </a:tr>
              <a:tr h="62352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algn="just" rtl="1">
                        <a:lnSpc>
                          <a:spcPct val="115000"/>
                        </a:lnSpc>
                        <a:spcAft>
                          <a:spcPts val="0"/>
                        </a:spcAft>
                      </a:pPr>
                      <a:r>
                        <a:rPr lang="ar-SA" sz="1000" dirty="0">
                          <a:latin typeface="Calibri"/>
                          <a:ea typeface="Calibri"/>
                          <a:cs typeface="B Zar"/>
                        </a:rPr>
                        <a:t>مشاهده خط كشي زمين هاي ورزشي ، تجهيزات ورزشي ، تشكيل كانون هاي ورزشي درون مدرسه </a:t>
                      </a:r>
                      <a:endParaRPr lang="en-US" sz="900" dirty="0">
                        <a:latin typeface="Calibri"/>
                        <a:ea typeface="Calibri"/>
                        <a:cs typeface="Arial"/>
                      </a:endParaRPr>
                    </a:p>
                    <a:p>
                      <a:pPr algn="just" rtl="1">
                        <a:lnSpc>
                          <a:spcPct val="115000"/>
                        </a:lnSpc>
                        <a:spcAft>
                          <a:spcPts val="0"/>
                        </a:spcAft>
                      </a:pPr>
                      <a:r>
                        <a:rPr lang="ar-SA" sz="1000" dirty="0">
                          <a:latin typeface="Calibri"/>
                          <a:ea typeface="Calibri"/>
                          <a:cs typeface="B Zar"/>
                        </a:rPr>
                        <a:t>-بررسي اقدامات در خصوص وضعيت اسكلتي و قامتي دانش آموزان و ارجاع آنها به مراجع ذيصلاح ...</a:t>
                      </a:r>
                      <a:endParaRPr lang="en-US" sz="900" dirty="0">
                        <a:latin typeface="Calibri"/>
                        <a:ea typeface="Calibri"/>
                        <a:cs typeface="Arial"/>
                      </a:endParaRPr>
                    </a:p>
                  </a:txBody>
                  <a:tcPr marL="68580" marR="68580" marT="0" marB="0" anchor="ctr"/>
                </a:tc>
                <a:tc>
                  <a:txBody>
                    <a:bodyPr/>
                    <a:lstStyle/>
                    <a:p>
                      <a:pPr marL="0" marR="0" algn="just" rtl="1">
                        <a:lnSpc>
                          <a:spcPct val="115000"/>
                        </a:lnSpc>
                        <a:spcBef>
                          <a:spcPts val="0"/>
                        </a:spcBef>
                        <a:spcAft>
                          <a:spcPts val="0"/>
                        </a:spcAft>
                      </a:pPr>
                      <a:r>
                        <a:rPr lang="ar-SA" sz="1000" kern="1200">
                          <a:solidFill>
                            <a:srgbClr val="000000"/>
                          </a:solidFill>
                          <a:latin typeface="Calibri"/>
                          <a:ea typeface="Calibri"/>
                          <a:cs typeface="B Zar"/>
                        </a:rPr>
                        <a:t>7-تربيت بدني و ورزش مدرسه</a:t>
                      </a:r>
                      <a:r>
                        <a:rPr lang="ar-SA" sz="900" kern="1200">
                          <a:solidFill>
                            <a:srgbClr val="000000"/>
                          </a:solidFill>
                          <a:latin typeface="Calibri"/>
                          <a:ea typeface="Calibri"/>
                          <a:cs typeface="Arial"/>
                        </a:rPr>
                        <a:t> </a:t>
                      </a:r>
                      <a:endParaRPr lang="en-US" sz="1100">
                        <a:latin typeface="Calibri"/>
                        <a:ea typeface="Calibri"/>
                        <a:cs typeface="Arial"/>
                      </a:endParaRPr>
                    </a:p>
                  </a:txBody>
                  <a:tcPr marL="68580" marR="68580" marT="9525" marB="0" anchor="ctr"/>
                </a:tc>
                <a:tc vMerge="1">
                  <a:txBody>
                    <a:bodyPr/>
                    <a:lstStyle/>
                    <a:p>
                      <a:endParaRPr lang="en-US" dirty="0"/>
                    </a:p>
                  </a:txBody>
                  <a:tcPr/>
                </a:tc>
              </a:tr>
              <a:tr h="467641">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pPr algn="just" rtl="1">
                        <a:lnSpc>
                          <a:spcPct val="115000"/>
                        </a:lnSpc>
                        <a:spcAft>
                          <a:spcPts val="0"/>
                        </a:spcAft>
                      </a:pPr>
                      <a:r>
                        <a:rPr lang="ar-SA" sz="1000" dirty="0">
                          <a:latin typeface="Calibri"/>
                          <a:ea typeface="Calibri"/>
                          <a:cs typeface="B Zar"/>
                        </a:rPr>
                        <a:t>دريافت مستندات:  در خصوص برگزاري نماز جماعت، شعار نويسي ، سالم و نوبودن  پرچم ، برگزاري اردوها ، ميزان استقبال از فعاليت هاي پرورشي و ...</a:t>
                      </a:r>
                      <a:endParaRPr lang="en-US" sz="900" dirty="0">
                        <a:latin typeface="Calibri"/>
                        <a:ea typeface="Calibri"/>
                        <a:cs typeface="Arial"/>
                      </a:endParaRPr>
                    </a:p>
                  </a:txBody>
                  <a:tcPr marL="68580" marR="68580" marT="0" marB="0" anchor="ctr"/>
                </a:tc>
                <a:tc>
                  <a:txBody>
                    <a:bodyPr/>
                    <a:lstStyle/>
                    <a:p>
                      <a:pPr marL="0" marR="0" algn="just" rtl="1">
                        <a:lnSpc>
                          <a:spcPct val="115000"/>
                        </a:lnSpc>
                        <a:spcBef>
                          <a:spcPts val="0"/>
                        </a:spcBef>
                        <a:spcAft>
                          <a:spcPts val="0"/>
                        </a:spcAft>
                      </a:pPr>
                      <a:r>
                        <a:rPr lang="ar-SA" sz="1000" kern="1200">
                          <a:solidFill>
                            <a:srgbClr val="000000"/>
                          </a:solidFill>
                          <a:latin typeface="Calibri"/>
                          <a:ea typeface="Calibri"/>
                          <a:cs typeface="B Zar"/>
                        </a:rPr>
                        <a:t>8-فعاليت هاي فوق برنامه وپرورشي</a:t>
                      </a:r>
                      <a:r>
                        <a:rPr lang="ar-SA" sz="900" kern="1200">
                          <a:solidFill>
                            <a:srgbClr val="000000"/>
                          </a:solidFill>
                          <a:latin typeface="Calibri"/>
                          <a:ea typeface="Calibri"/>
                          <a:cs typeface="Arial"/>
                        </a:rPr>
                        <a:t> </a:t>
                      </a:r>
                      <a:endParaRPr lang="en-US" sz="1100">
                        <a:latin typeface="Calibri"/>
                        <a:ea typeface="Calibri"/>
                        <a:cs typeface="Arial"/>
                      </a:endParaRPr>
                    </a:p>
                  </a:txBody>
                  <a:tcPr marL="68580" marR="68580" marT="9525" marB="0" anchor="ctr"/>
                </a:tc>
                <a:tc vMerge="1">
                  <a:txBody>
                    <a:bodyPr/>
                    <a:lstStyle/>
                    <a:p>
                      <a:endParaRPr lang="en-US" dirty="0"/>
                    </a:p>
                  </a:txBody>
                  <a:tcPr/>
                </a:tc>
              </a:tr>
              <a:tr h="340345">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algn="just" rtl="1">
                        <a:lnSpc>
                          <a:spcPct val="115000"/>
                        </a:lnSpc>
                        <a:spcAft>
                          <a:spcPts val="0"/>
                        </a:spcAft>
                      </a:pPr>
                      <a:r>
                        <a:rPr lang="ar-SA" sz="1000" dirty="0">
                          <a:latin typeface="Calibri"/>
                          <a:ea typeface="Calibri"/>
                          <a:cs typeface="B Zar"/>
                        </a:rPr>
                        <a:t>دريافت مستندات برنامه مراسم آغازين ، ميزان مشاركت دانش آموزان در اجراي مراسم آغازين ، تنوع و محتواي مراسم و ...</a:t>
                      </a:r>
                      <a:endParaRPr lang="en-US" sz="900" dirty="0">
                        <a:latin typeface="Calibri"/>
                        <a:ea typeface="Calibri"/>
                        <a:cs typeface="Arial"/>
                      </a:endParaRPr>
                    </a:p>
                  </a:txBody>
                  <a:tcPr marL="68580" marR="68580" marT="0" marB="0" anchor="ctr"/>
                </a:tc>
                <a:tc>
                  <a:txBody>
                    <a:bodyPr/>
                    <a:lstStyle/>
                    <a:p>
                      <a:pPr marL="0" marR="0" algn="just" rtl="1">
                        <a:lnSpc>
                          <a:spcPct val="115000"/>
                        </a:lnSpc>
                        <a:spcBef>
                          <a:spcPts val="0"/>
                        </a:spcBef>
                        <a:spcAft>
                          <a:spcPts val="0"/>
                        </a:spcAft>
                      </a:pPr>
                      <a:r>
                        <a:rPr lang="ar-SA" sz="1000" kern="1200">
                          <a:solidFill>
                            <a:srgbClr val="000000"/>
                          </a:solidFill>
                          <a:latin typeface="Calibri"/>
                          <a:ea typeface="Calibri"/>
                          <a:cs typeface="B Zar"/>
                        </a:rPr>
                        <a:t>-9مراسم آغازين مدرسه</a:t>
                      </a:r>
                      <a:r>
                        <a:rPr lang="ar-SA" sz="900" kern="1200">
                          <a:solidFill>
                            <a:srgbClr val="000000"/>
                          </a:solidFill>
                          <a:latin typeface="Calibri"/>
                          <a:ea typeface="Calibri"/>
                          <a:cs typeface="Arial"/>
                        </a:rPr>
                        <a:t> </a:t>
                      </a:r>
                      <a:endParaRPr lang="en-US" sz="1100">
                        <a:latin typeface="Calibri"/>
                        <a:ea typeface="Calibri"/>
                        <a:cs typeface="Arial"/>
                      </a:endParaRPr>
                    </a:p>
                  </a:txBody>
                  <a:tcPr marL="68580" marR="68580" marT="9525" marB="0" anchor="ctr"/>
                </a:tc>
                <a:tc vMerge="1">
                  <a:txBody>
                    <a:bodyPr/>
                    <a:lstStyle/>
                    <a:p>
                      <a:endParaRPr lang="en-US" dirty="0"/>
                    </a:p>
                  </a:txBody>
                  <a:tcPr/>
                </a:tc>
              </a:tr>
              <a:tr h="62352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algn="just" rtl="1">
                        <a:lnSpc>
                          <a:spcPct val="115000"/>
                        </a:lnSpc>
                        <a:spcAft>
                          <a:spcPts val="0"/>
                        </a:spcAft>
                      </a:pPr>
                      <a:r>
                        <a:rPr lang="ar-SA" sz="1000" dirty="0">
                          <a:latin typeface="Calibri"/>
                          <a:ea typeface="Calibri"/>
                          <a:cs typeface="B Zar"/>
                        </a:rPr>
                        <a:t>-مشاهده و دريافت مستندات محتواي آموزشي و فرهنگي كاربردي  </a:t>
                      </a:r>
                      <a:endParaRPr lang="en-US" sz="900" dirty="0">
                        <a:latin typeface="Calibri"/>
                        <a:ea typeface="Calibri"/>
                        <a:cs typeface="Arial"/>
                      </a:endParaRPr>
                    </a:p>
                    <a:p>
                      <a:pPr algn="just" rtl="1">
                        <a:lnSpc>
                          <a:spcPct val="115000"/>
                        </a:lnSpc>
                        <a:spcAft>
                          <a:spcPts val="0"/>
                        </a:spcAft>
                      </a:pPr>
                      <a:r>
                        <a:rPr lang="ar-SA" sz="1000" dirty="0">
                          <a:latin typeface="Calibri"/>
                          <a:ea typeface="Calibri"/>
                          <a:cs typeface="B Zar"/>
                        </a:rPr>
                        <a:t>- بررسي مستندات برگزاري نمايشگاه و جشنواره ، برگزاري كلاس هاي آموزشي خود مراقبتي ، مهارتهاي زندگي و ...</a:t>
                      </a:r>
                      <a:endParaRPr lang="en-US" sz="900" dirty="0">
                        <a:latin typeface="Calibri"/>
                        <a:ea typeface="Calibri"/>
                        <a:cs typeface="Arial"/>
                      </a:endParaRPr>
                    </a:p>
                  </a:txBody>
                  <a:tcPr marL="68580" marR="68580" marT="0" marB="0" anchor="ctr"/>
                </a:tc>
                <a:tc>
                  <a:txBody>
                    <a:bodyPr/>
                    <a:lstStyle/>
                    <a:p>
                      <a:pPr marL="0" marR="0" algn="just" rtl="1">
                        <a:lnSpc>
                          <a:spcPct val="115000"/>
                        </a:lnSpc>
                        <a:spcBef>
                          <a:spcPts val="0"/>
                        </a:spcBef>
                        <a:spcAft>
                          <a:spcPts val="0"/>
                        </a:spcAft>
                      </a:pPr>
                      <a:r>
                        <a:rPr lang="ar-SA" sz="1000" kern="1200">
                          <a:solidFill>
                            <a:srgbClr val="000000"/>
                          </a:solidFill>
                          <a:latin typeface="Calibri"/>
                          <a:ea typeface="Calibri"/>
                          <a:cs typeface="B Zar"/>
                        </a:rPr>
                        <a:t>10-پيش گيري ازآسيب هاي اجتماعي</a:t>
                      </a:r>
                      <a:r>
                        <a:rPr lang="ar-SA" sz="900" kern="1200">
                          <a:solidFill>
                            <a:srgbClr val="000000"/>
                          </a:solidFill>
                          <a:latin typeface="Calibri"/>
                          <a:ea typeface="Calibri"/>
                          <a:cs typeface="Arial"/>
                        </a:rPr>
                        <a:t> </a:t>
                      </a:r>
                      <a:endParaRPr lang="en-US" sz="1100">
                        <a:latin typeface="Calibri"/>
                        <a:ea typeface="Calibri"/>
                        <a:cs typeface="Arial"/>
                      </a:endParaRPr>
                    </a:p>
                  </a:txBody>
                  <a:tcPr marL="68580" marR="68580" marT="9525" marB="0" anchor="ctr"/>
                </a:tc>
                <a:tc vMerge="1">
                  <a:txBody>
                    <a:bodyPr/>
                    <a:lstStyle/>
                    <a:p>
                      <a:endParaRPr lang="en-US" dirty="0"/>
                    </a:p>
                  </a:txBody>
                  <a:tcPr/>
                </a:tc>
              </a:tr>
              <a:tr h="77940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algn="just" rtl="1">
                        <a:lnSpc>
                          <a:spcPct val="115000"/>
                        </a:lnSpc>
                        <a:spcAft>
                          <a:spcPts val="0"/>
                        </a:spcAft>
                      </a:pPr>
                      <a:r>
                        <a:rPr lang="ar-SA" sz="1000" dirty="0">
                          <a:latin typeface="Calibri"/>
                          <a:ea typeface="Calibri"/>
                          <a:cs typeface="B Zar"/>
                        </a:rPr>
                        <a:t>-مشاهده و دريافت مستندات مربوط به چگونگي تعيين سرفصل هاي اموزشي ، تعداد جلسات برگزار شده ، كيفيت اجرا </a:t>
                      </a:r>
                      <a:endParaRPr lang="en-US" sz="900" dirty="0">
                        <a:latin typeface="Calibri"/>
                        <a:ea typeface="Calibri"/>
                        <a:cs typeface="Arial"/>
                      </a:endParaRPr>
                    </a:p>
                    <a:p>
                      <a:pPr algn="just" rtl="1">
                        <a:lnSpc>
                          <a:spcPct val="115000"/>
                        </a:lnSpc>
                        <a:spcAft>
                          <a:spcPts val="0"/>
                        </a:spcAft>
                      </a:pPr>
                      <a:r>
                        <a:rPr lang="ar-SA" sz="1000" dirty="0">
                          <a:latin typeface="Calibri"/>
                          <a:ea typeface="Calibri"/>
                          <a:cs typeface="B Zar"/>
                        </a:rPr>
                        <a:t>بررسي مستندات  ميزان رضايت و استقبال اولياء از برگزاري جلسات  و...</a:t>
                      </a:r>
                      <a:endParaRPr lang="en-US" sz="900" dirty="0">
                        <a:latin typeface="Calibri"/>
                        <a:ea typeface="Calibri"/>
                        <a:cs typeface="Arial"/>
                      </a:endParaRPr>
                    </a:p>
                  </a:txBody>
                  <a:tcPr marL="68580" marR="68580" marT="0" marB="0" anchor="ctr"/>
                </a:tc>
                <a:tc>
                  <a:txBody>
                    <a:bodyPr/>
                    <a:lstStyle/>
                    <a:p>
                      <a:pPr marL="0" marR="0" algn="just" rtl="1">
                        <a:lnSpc>
                          <a:spcPct val="115000"/>
                        </a:lnSpc>
                        <a:spcBef>
                          <a:spcPts val="0"/>
                        </a:spcBef>
                        <a:spcAft>
                          <a:spcPts val="0"/>
                        </a:spcAft>
                      </a:pPr>
                      <a:r>
                        <a:rPr lang="ar-SA" sz="1000" kern="1200" dirty="0">
                          <a:solidFill>
                            <a:srgbClr val="000000"/>
                          </a:solidFill>
                          <a:latin typeface="Calibri"/>
                          <a:ea typeface="Calibri"/>
                          <a:cs typeface="B Zar"/>
                        </a:rPr>
                        <a:t>11-ارتقاء سطح دانش اولياء</a:t>
                      </a:r>
                      <a:r>
                        <a:rPr lang="ar-SA" sz="900" kern="1200" dirty="0">
                          <a:solidFill>
                            <a:srgbClr val="000000"/>
                          </a:solidFill>
                          <a:latin typeface="Calibri"/>
                          <a:ea typeface="Calibri"/>
                          <a:cs typeface="Arial"/>
                        </a:rPr>
                        <a:t> </a:t>
                      </a:r>
                      <a:endParaRPr lang="en-US" sz="1100" dirty="0">
                        <a:latin typeface="Calibri"/>
                        <a:ea typeface="Calibri"/>
                        <a:cs typeface="Arial"/>
                      </a:endParaRPr>
                    </a:p>
                    <a:p>
                      <a:pPr marL="0" marR="0" algn="just" rtl="1">
                        <a:lnSpc>
                          <a:spcPct val="115000"/>
                        </a:lnSpc>
                        <a:spcBef>
                          <a:spcPts val="0"/>
                        </a:spcBef>
                        <a:spcAft>
                          <a:spcPts val="0"/>
                        </a:spcAft>
                      </a:pPr>
                      <a:r>
                        <a:rPr lang="ar-SA" sz="1000" kern="1200" dirty="0">
                          <a:solidFill>
                            <a:srgbClr val="000000"/>
                          </a:solidFill>
                          <a:latin typeface="Calibri"/>
                          <a:ea typeface="Calibri"/>
                          <a:cs typeface="B Zar"/>
                        </a:rPr>
                        <a:t>12- و...</a:t>
                      </a:r>
                      <a:r>
                        <a:rPr lang="ar-SA" sz="900" kern="1200" dirty="0">
                          <a:solidFill>
                            <a:srgbClr val="000000"/>
                          </a:solidFill>
                          <a:latin typeface="Calibri"/>
                          <a:ea typeface="Calibri"/>
                          <a:cs typeface="Arial"/>
                        </a:rPr>
                        <a:t> </a:t>
                      </a:r>
                      <a:endParaRPr lang="en-US" sz="1100" dirty="0">
                        <a:latin typeface="Calibri"/>
                        <a:ea typeface="Calibri"/>
                        <a:cs typeface="Arial"/>
                      </a:endParaRPr>
                    </a:p>
                  </a:txBody>
                  <a:tcPr marL="68580" marR="68580" marT="9525" marB="0" anchor="ctr"/>
                </a:tc>
                <a:tc vMerge="1">
                  <a:txBody>
                    <a:bodyPr/>
                    <a:lstStyle/>
                    <a:p>
                      <a:endParaRPr lang="en-US" dirty="0"/>
                    </a:p>
                  </a:txBody>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428593" y="213728"/>
          <a:ext cx="8358249" cy="4231673"/>
        </p:xfrm>
        <a:graphic>
          <a:graphicData uri="http://schemas.openxmlformats.org/drawingml/2006/table">
            <a:tbl>
              <a:tblPr firstRow="1" bandRow="1">
                <a:tableStyleId>{5C22544A-7EE6-4342-B048-85BDC9FD1C3A}</a:tableStyleId>
              </a:tblPr>
              <a:tblGrid>
                <a:gridCol w="293847"/>
                <a:gridCol w="293847"/>
                <a:gridCol w="293847"/>
                <a:gridCol w="293847"/>
                <a:gridCol w="293847"/>
                <a:gridCol w="293847"/>
                <a:gridCol w="293847"/>
                <a:gridCol w="2443668"/>
                <a:gridCol w="3214710"/>
                <a:gridCol w="642942"/>
              </a:tblGrid>
              <a:tr h="483847">
                <a:tc gridSpan="7">
                  <a:txBody>
                    <a:bodyPr/>
                    <a:lstStyle/>
                    <a:p>
                      <a:pPr algn="ctr"/>
                      <a:r>
                        <a:rPr kumimoji="0" lang="ar-SA" sz="1000" b="1" kern="1200" dirty="0" smtClean="0">
                          <a:solidFill>
                            <a:schemeClr val="lt1"/>
                          </a:solidFill>
                          <a:latin typeface="+mn-lt"/>
                          <a:ea typeface="+mn-ea"/>
                          <a:cs typeface="B Zar" pitchFamily="2" charset="-78"/>
                        </a:rPr>
                        <a:t>امتياز (عدد 1 : نشانگر پايين ترين و عدد 7 : نشانگر بالاترين سطح عملكرد مي باشد )</a:t>
                      </a:r>
                      <a:endParaRPr lang="en-US" sz="1000" dirty="0">
                        <a:cs typeface="B Zar" pitchFamily="2" charset="-78"/>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c rowSpan="2">
                  <a:txBody>
                    <a:bodyPr/>
                    <a:lstStyle/>
                    <a:p>
                      <a:pPr algn="ctr" rtl="1">
                        <a:lnSpc>
                          <a:spcPct val="115000"/>
                        </a:lnSpc>
                        <a:spcAft>
                          <a:spcPts val="0"/>
                        </a:spcAft>
                      </a:pPr>
                      <a:r>
                        <a:rPr lang="ar-SA" sz="1100" b="1" dirty="0">
                          <a:latin typeface="Calibri"/>
                          <a:ea typeface="Calibri"/>
                          <a:cs typeface="B Zar"/>
                        </a:rPr>
                        <a:t>فعاليت ها</a:t>
                      </a:r>
                      <a:endParaRPr lang="en-US" sz="1100" dirty="0">
                        <a:latin typeface="Calibri"/>
                        <a:ea typeface="Calibri"/>
                        <a:cs typeface="Arial"/>
                      </a:endParaRPr>
                    </a:p>
                  </a:txBody>
                  <a:tcPr marL="68580" marR="68580" marT="0" marB="0" anchor="ctr"/>
                </a:tc>
                <a:tc rowSpan="2">
                  <a:txBody>
                    <a:bodyPr/>
                    <a:lstStyle/>
                    <a:p>
                      <a:pPr algn="ctr" rtl="1">
                        <a:lnSpc>
                          <a:spcPct val="115000"/>
                        </a:lnSpc>
                        <a:spcAft>
                          <a:spcPts val="0"/>
                        </a:spcAft>
                      </a:pPr>
                      <a:r>
                        <a:rPr lang="ar-SA" sz="1100" b="1" dirty="0">
                          <a:latin typeface="Calibri"/>
                          <a:ea typeface="Calibri"/>
                          <a:cs typeface="B Zar"/>
                        </a:rPr>
                        <a:t>ملاك</a:t>
                      </a:r>
                      <a:endParaRPr lang="en-US" sz="1100" dirty="0">
                        <a:latin typeface="Calibri"/>
                        <a:ea typeface="Calibri"/>
                        <a:cs typeface="Arial"/>
                      </a:endParaRPr>
                    </a:p>
                  </a:txBody>
                  <a:tcPr marL="68580" marR="68580" marT="0" marB="0" anchor="ctr"/>
                </a:tc>
                <a:tc rowSpan="2">
                  <a:txBody>
                    <a:bodyPr/>
                    <a:lstStyle/>
                    <a:p>
                      <a:pPr marL="71755" marR="71755" algn="just" rtl="1">
                        <a:lnSpc>
                          <a:spcPct val="115000"/>
                        </a:lnSpc>
                        <a:spcAft>
                          <a:spcPts val="0"/>
                        </a:spcAft>
                      </a:pPr>
                      <a:r>
                        <a:rPr lang="ar-SA" sz="1400" dirty="0">
                          <a:latin typeface="Calibri"/>
                          <a:ea typeface="Calibri"/>
                          <a:cs typeface="B Zar"/>
                        </a:rPr>
                        <a:t>فرآيند</a:t>
                      </a:r>
                      <a:endParaRPr lang="en-US" sz="1100" dirty="0">
                        <a:latin typeface="Calibri"/>
                        <a:ea typeface="Calibri"/>
                        <a:cs typeface="Arial"/>
                      </a:endParaRPr>
                    </a:p>
                  </a:txBody>
                  <a:tcPr marL="68580" marR="68580" marT="0" marB="0" vert="vert270" anchor="ctr"/>
                </a:tc>
              </a:tr>
              <a:tr h="235411">
                <a:tc>
                  <a:txBody>
                    <a:bodyPr/>
                    <a:lstStyle/>
                    <a:p>
                      <a:pPr algn="just" rtl="1">
                        <a:lnSpc>
                          <a:spcPct val="115000"/>
                        </a:lnSpc>
                        <a:spcAft>
                          <a:spcPts val="0"/>
                        </a:spcAft>
                      </a:pPr>
                      <a:r>
                        <a:rPr lang="ar-SA" sz="1100" b="1">
                          <a:latin typeface="Calibri"/>
                          <a:ea typeface="Calibri"/>
                          <a:cs typeface="B Zar"/>
                        </a:rPr>
                        <a:t>7</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6</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5</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4</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3</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2</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dirty="0">
                          <a:latin typeface="Calibri"/>
                          <a:ea typeface="Calibri"/>
                          <a:cs typeface="B Zar"/>
                        </a:rPr>
                        <a:t>1</a:t>
                      </a:r>
                      <a:endParaRPr lang="en-US" sz="1100" dirty="0">
                        <a:latin typeface="Calibri"/>
                        <a:ea typeface="Calibri"/>
                        <a:cs typeface="Arial"/>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tr>
              <a:tr h="764384">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marL="0" marR="0" algn="just" rtl="1">
                        <a:lnSpc>
                          <a:spcPct val="115000"/>
                        </a:lnSpc>
                        <a:spcBef>
                          <a:spcPts val="0"/>
                        </a:spcBef>
                        <a:spcAft>
                          <a:spcPts val="0"/>
                        </a:spcAft>
                      </a:pPr>
                      <a:r>
                        <a:rPr lang="ar-SA" sz="1200" b="1" kern="1200" dirty="0">
                          <a:solidFill>
                            <a:schemeClr val="tx1"/>
                          </a:solidFill>
                          <a:latin typeface="Calibri"/>
                          <a:ea typeface="Calibri"/>
                          <a:cs typeface="B Zar"/>
                        </a:rPr>
                        <a:t>ميزان مشاركت دانش آموزان، صورت جلسات مربوطه ، مستندات ثبت فعاليت هاي شوراي دانش آموزي ، تشكلات ، انتظامات ، مديريت بوفه و ...</a:t>
                      </a:r>
                      <a:r>
                        <a:rPr lang="ar-SA" sz="1100" b="1" kern="1200" dirty="0">
                          <a:solidFill>
                            <a:schemeClr val="tx1"/>
                          </a:solidFill>
                          <a:latin typeface="Calibri"/>
                          <a:ea typeface="Calibri"/>
                          <a:cs typeface="Arial"/>
                        </a:rPr>
                        <a:t> </a:t>
                      </a:r>
                      <a:endParaRPr lang="en-US" sz="1100" dirty="0">
                        <a:solidFill>
                          <a:schemeClr val="tx1"/>
                        </a:solidFill>
                        <a:latin typeface="Calibri"/>
                        <a:ea typeface="Calibri"/>
                        <a:cs typeface="Arial"/>
                      </a:endParaRPr>
                    </a:p>
                  </a:txBody>
                  <a:tcPr marL="68580" marR="68580" marT="9525" marB="0" anchor="ctr"/>
                </a:tc>
                <a:tc>
                  <a:txBody>
                    <a:bodyPr/>
                    <a:lstStyle/>
                    <a:p>
                      <a:pPr marL="0" marR="0" algn="just" rtl="1">
                        <a:lnSpc>
                          <a:spcPct val="115000"/>
                        </a:lnSpc>
                        <a:spcBef>
                          <a:spcPts val="0"/>
                        </a:spcBef>
                        <a:spcAft>
                          <a:spcPts val="0"/>
                        </a:spcAft>
                      </a:pPr>
                      <a:r>
                        <a:rPr lang="ar-SA" sz="1200" b="1" kern="1200" dirty="0">
                          <a:solidFill>
                            <a:schemeClr val="tx1"/>
                          </a:solidFill>
                          <a:latin typeface="Calibri"/>
                          <a:ea typeface="Calibri"/>
                          <a:cs typeface="B Zar"/>
                        </a:rPr>
                        <a:t>1-مشاركت دانش آموزان در انجام امور مدرسه</a:t>
                      </a:r>
                      <a:r>
                        <a:rPr lang="ar-SA" sz="1100" b="1" kern="1200" dirty="0">
                          <a:solidFill>
                            <a:schemeClr val="tx1"/>
                          </a:solidFill>
                          <a:latin typeface="Calibri"/>
                          <a:ea typeface="Calibri"/>
                          <a:cs typeface="Arial"/>
                        </a:rPr>
                        <a:t> </a:t>
                      </a:r>
                      <a:endParaRPr lang="en-US" sz="1100" dirty="0">
                        <a:solidFill>
                          <a:schemeClr val="tx1"/>
                        </a:solidFill>
                        <a:latin typeface="Calibri"/>
                        <a:ea typeface="Calibri"/>
                        <a:cs typeface="Arial"/>
                      </a:endParaRPr>
                    </a:p>
                  </a:txBody>
                  <a:tcPr marL="68580" marR="68580" marT="9525" marB="0" anchor="ctr"/>
                </a:tc>
                <a:tc rowSpan="4">
                  <a:txBody>
                    <a:bodyPr/>
                    <a:lstStyle/>
                    <a:p>
                      <a:pPr algn="ctr"/>
                      <a:endParaRPr kumimoji="0" lang="fa-IR" sz="1050" kern="1200" dirty="0" smtClean="0">
                        <a:solidFill>
                          <a:schemeClr val="dk1"/>
                        </a:solidFill>
                        <a:latin typeface="+mn-lt"/>
                        <a:ea typeface="+mn-ea"/>
                        <a:cs typeface="B Zar" pitchFamily="2" charset="-78"/>
                      </a:endParaRPr>
                    </a:p>
                    <a:p>
                      <a:pPr algn="ctr"/>
                      <a:endParaRPr kumimoji="0" lang="fa-IR" sz="1050" kern="1200" dirty="0" smtClean="0">
                        <a:solidFill>
                          <a:schemeClr val="dk1"/>
                        </a:solidFill>
                        <a:latin typeface="+mn-lt"/>
                        <a:ea typeface="+mn-ea"/>
                        <a:cs typeface="B Zar" pitchFamily="2" charset="-78"/>
                      </a:endParaRPr>
                    </a:p>
                    <a:p>
                      <a:pPr algn="ctr"/>
                      <a:endParaRPr kumimoji="0" lang="fa-IR" sz="1050" kern="1200" dirty="0" smtClean="0">
                        <a:solidFill>
                          <a:schemeClr val="dk1"/>
                        </a:solidFill>
                        <a:latin typeface="+mn-lt"/>
                        <a:ea typeface="+mn-ea"/>
                        <a:cs typeface="B Zar" pitchFamily="2" charset="-78"/>
                      </a:endParaRPr>
                    </a:p>
                    <a:p>
                      <a:pPr algn="ctr"/>
                      <a:endParaRPr kumimoji="0" lang="fa-IR" sz="1050" kern="1200" dirty="0" smtClean="0">
                        <a:solidFill>
                          <a:schemeClr val="dk1"/>
                        </a:solidFill>
                        <a:latin typeface="+mn-lt"/>
                        <a:ea typeface="+mn-ea"/>
                        <a:cs typeface="B Zar" pitchFamily="2" charset="-78"/>
                      </a:endParaRPr>
                    </a:p>
                    <a:p>
                      <a:pPr algn="ctr"/>
                      <a:endParaRPr kumimoji="0" lang="fa-IR" sz="1050" kern="1200" dirty="0" smtClean="0">
                        <a:solidFill>
                          <a:schemeClr val="dk1"/>
                        </a:solidFill>
                        <a:latin typeface="+mn-lt"/>
                        <a:ea typeface="+mn-ea"/>
                        <a:cs typeface="B Zar" pitchFamily="2" charset="-78"/>
                      </a:endParaRPr>
                    </a:p>
                    <a:p>
                      <a:pPr algn="ctr"/>
                      <a:endParaRPr kumimoji="0" lang="fa-IR" sz="1050" kern="1200" dirty="0" smtClean="0">
                        <a:solidFill>
                          <a:schemeClr val="dk1"/>
                        </a:solidFill>
                        <a:latin typeface="+mn-lt"/>
                        <a:ea typeface="+mn-ea"/>
                        <a:cs typeface="B Zar" pitchFamily="2" charset="-78"/>
                      </a:endParaRPr>
                    </a:p>
                    <a:p>
                      <a:pPr algn="ctr"/>
                      <a:endParaRPr kumimoji="0" lang="fa-IR" sz="1050" kern="1200" dirty="0" smtClean="0">
                        <a:solidFill>
                          <a:schemeClr val="dk1"/>
                        </a:solidFill>
                        <a:latin typeface="+mn-lt"/>
                        <a:ea typeface="+mn-ea"/>
                        <a:cs typeface="B Zar" pitchFamily="2" charset="-78"/>
                      </a:endParaRPr>
                    </a:p>
                    <a:p>
                      <a:pPr algn="ctr"/>
                      <a:endParaRPr kumimoji="0" lang="fa-IR" sz="1050" kern="1200" dirty="0" smtClean="0">
                        <a:solidFill>
                          <a:schemeClr val="dk1"/>
                        </a:solidFill>
                        <a:latin typeface="+mn-lt"/>
                        <a:ea typeface="+mn-ea"/>
                        <a:cs typeface="B Zar" pitchFamily="2" charset="-78"/>
                      </a:endParaRPr>
                    </a:p>
                    <a:p>
                      <a:pPr algn="ctr"/>
                      <a:r>
                        <a:rPr kumimoji="0" lang="ar-SA" sz="1050" kern="1200" dirty="0" smtClean="0">
                          <a:solidFill>
                            <a:schemeClr val="dk1"/>
                          </a:solidFill>
                          <a:latin typeface="+mn-lt"/>
                          <a:ea typeface="+mn-ea"/>
                          <a:cs typeface="B Zar" pitchFamily="2" charset="-78"/>
                        </a:rPr>
                        <a:t>د- مشاركت</a:t>
                      </a:r>
                      <a:endParaRPr lang="en-US" sz="1050" dirty="0">
                        <a:cs typeface="B Zar" pitchFamily="2" charset="-78"/>
                      </a:endParaRPr>
                    </a:p>
                  </a:txBody>
                  <a:tcPr/>
                </a:tc>
              </a:tr>
              <a:tr h="785784">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marL="0" marR="0" algn="just" rtl="1">
                        <a:lnSpc>
                          <a:spcPct val="115000"/>
                        </a:lnSpc>
                        <a:spcBef>
                          <a:spcPts val="0"/>
                        </a:spcBef>
                        <a:spcAft>
                          <a:spcPts val="0"/>
                        </a:spcAft>
                      </a:pPr>
                      <a:r>
                        <a:rPr lang="ar-SA" sz="1200" kern="1200">
                          <a:solidFill>
                            <a:srgbClr val="000000"/>
                          </a:solidFill>
                          <a:latin typeface="Calibri"/>
                          <a:ea typeface="Calibri"/>
                          <a:cs typeface="B Zar"/>
                        </a:rPr>
                        <a:t>گفتگو و دريافت مستندات ميزان بهره گيري از توان فكري و مهارتي اولياء جهت امور تحصيلي و تربيتي ، ثبت بانك اطلاعاتي ، صورت جلسات مربوطه ، ثبت توانمندي اولياء ، كمك هاي مردمي و...</a:t>
                      </a:r>
                      <a:r>
                        <a:rPr lang="ar-SA" sz="1100" kern="1200">
                          <a:solidFill>
                            <a:srgbClr val="000000"/>
                          </a:solidFill>
                          <a:latin typeface="Calibri"/>
                          <a:ea typeface="Calibri"/>
                          <a:cs typeface="Arial"/>
                        </a:rPr>
                        <a:t> </a:t>
                      </a:r>
                      <a:endParaRPr lang="en-US" sz="1100">
                        <a:latin typeface="Calibri"/>
                        <a:ea typeface="Calibri"/>
                        <a:cs typeface="Arial"/>
                      </a:endParaRPr>
                    </a:p>
                  </a:txBody>
                  <a:tcPr marL="68580" marR="68580" marT="9525" marB="0" anchor="ctr"/>
                </a:tc>
                <a:tc>
                  <a:txBody>
                    <a:bodyPr/>
                    <a:lstStyle/>
                    <a:p>
                      <a:pPr marL="0" marR="0" algn="just" rtl="1">
                        <a:lnSpc>
                          <a:spcPct val="115000"/>
                        </a:lnSpc>
                        <a:spcBef>
                          <a:spcPts val="0"/>
                        </a:spcBef>
                        <a:spcAft>
                          <a:spcPts val="0"/>
                        </a:spcAft>
                      </a:pPr>
                      <a:r>
                        <a:rPr lang="ar-SA" sz="1200" kern="1200">
                          <a:solidFill>
                            <a:srgbClr val="000000"/>
                          </a:solidFill>
                          <a:latin typeface="Calibri"/>
                          <a:ea typeface="Calibri"/>
                          <a:cs typeface="B Zar"/>
                        </a:rPr>
                        <a:t>2-شناسايي ظرفيت و توانمندي هاي اولياء و تشكيل بانك اطلاعاتي</a:t>
                      </a:r>
                      <a:r>
                        <a:rPr lang="ar-SA" sz="1100" kern="1200">
                          <a:solidFill>
                            <a:srgbClr val="000000"/>
                          </a:solidFill>
                          <a:latin typeface="Calibri"/>
                          <a:ea typeface="Calibri"/>
                          <a:cs typeface="Arial"/>
                        </a:rPr>
                        <a:t> </a:t>
                      </a:r>
                      <a:endParaRPr lang="en-US" sz="1100">
                        <a:latin typeface="Calibri"/>
                        <a:ea typeface="Calibri"/>
                        <a:cs typeface="Arial"/>
                      </a:endParaRPr>
                    </a:p>
                  </a:txBody>
                  <a:tcPr marL="68580" marR="68580" marT="9525" marB="0" anchor="ctr"/>
                </a:tc>
                <a:tc vMerge="1">
                  <a:txBody>
                    <a:bodyPr/>
                    <a:lstStyle/>
                    <a:p>
                      <a:endParaRPr lang="en-US" dirty="0"/>
                    </a:p>
                  </a:txBody>
                  <a:tcPr/>
                </a:tc>
              </a:tr>
              <a:tr h="98188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marL="0" marR="0" algn="just" rtl="1">
                        <a:lnSpc>
                          <a:spcPct val="115000"/>
                        </a:lnSpc>
                        <a:spcBef>
                          <a:spcPts val="0"/>
                        </a:spcBef>
                        <a:spcAft>
                          <a:spcPts val="0"/>
                        </a:spcAft>
                      </a:pPr>
                      <a:r>
                        <a:rPr lang="ar-SA" sz="1200" kern="1200">
                          <a:solidFill>
                            <a:srgbClr val="000000"/>
                          </a:solidFill>
                          <a:latin typeface="Calibri"/>
                          <a:ea typeface="Calibri"/>
                          <a:cs typeface="B Zar"/>
                        </a:rPr>
                        <a:t>بررسي مستندات در خصوص بهره گيري ازموسسات مردم نهاد ، حمایت های نهادهای محلی دولتی و خصوصی اعم از مالي و غير مالي ،گفتگو و دريافت ليست ميزان جذب حمايت هاي مالي ، ثبت مكاتبات با ارگان ها  و ...</a:t>
                      </a:r>
                      <a:r>
                        <a:rPr lang="ar-SA" sz="1100" kern="1200">
                          <a:solidFill>
                            <a:srgbClr val="000000"/>
                          </a:solidFill>
                          <a:latin typeface="Calibri"/>
                          <a:ea typeface="Calibri"/>
                          <a:cs typeface="Arial"/>
                        </a:rPr>
                        <a:t> </a:t>
                      </a:r>
                      <a:endParaRPr lang="en-US" sz="1100">
                        <a:latin typeface="Calibri"/>
                        <a:ea typeface="Calibri"/>
                        <a:cs typeface="Arial"/>
                      </a:endParaRPr>
                    </a:p>
                  </a:txBody>
                  <a:tcPr marL="68580" marR="68580" marT="9525" marB="0" anchor="ctr"/>
                </a:tc>
                <a:tc>
                  <a:txBody>
                    <a:bodyPr/>
                    <a:lstStyle/>
                    <a:p>
                      <a:pPr marL="0" marR="0" algn="just" rtl="1">
                        <a:lnSpc>
                          <a:spcPct val="115000"/>
                        </a:lnSpc>
                        <a:spcBef>
                          <a:spcPts val="0"/>
                        </a:spcBef>
                        <a:spcAft>
                          <a:spcPts val="0"/>
                        </a:spcAft>
                      </a:pPr>
                      <a:r>
                        <a:rPr lang="ar-SA" sz="1200" kern="1200">
                          <a:solidFill>
                            <a:srgbClr val="000000"/>
                          </a:solidFill>
                          <a:latin typeface="Calibri"/>
                          <a:ea typeface="Calibri"/>
                          <a:cs typeface="B Zar"/>
                        </a:rPr>
                        <a:t>3-جذب مشاركت هاي داوطلبانه و بهره گيري ازظرفيت هاي برون سازماني در تامين نيازهاي مدرسه</a:t>
                      </a:r>
                      <a:r>
                        <a:rPr lang="ar-SA" sz="1100" kern="1200">
                          <a:solidFill>
                            <a:srgbClr val="000000"/>
                          </a:solidFill>
                          <a:latin typeface="Calibri"/>
                          <a:ea typeface="Calibri"/>
                          <a:cs typeface="Arial"/>
                        </a:rPr>
                        <a:t> </a:t>
                      </a:r>
                      <a:endParaRPr lang="en-US" sz="1100">
                        <a:latin typeface="Calibri"/>
                        <a:ea typeface="Calibri"/>
                        <a:cs typeface="Arial"/>
                      </a:endParaRPr>
                    </a:p>
                  </a:txBody>
                  <a:tcPr marL="68580" marR="68580" marT="9525" marB="0" anchor="ctr"/>
                </a:tc>
                <a:tc vMerge="1">
                  <a:txBody>
                    <a:bodyPr/>
                    <a:lstStyle/>
                    <a:p>
                      <a:endParaRPr lang="en-US" dirty="0"/>
                    </a:p>
                  </a:txBody>
                  <a:tcPr/>
                </a:tc>
              </a:tr>
              <a:tr h="749784">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marL="0" marR="0" algn="just" rtl="1">
                        <a:lnSpc>
                          <a:spcPct val="115000"/>
                        </a:lnSpc>
                        <a:spcBef>
                          <a:spcPts val="0"/>
                        </a:spcBef>
                        <a:spcAft>
                          <a:spcPts val="0"/>
                        </a:spcAft>
                      </a:pPr>
                      <a:r>
                        <a:rPr lang="ar-SA" sz="1200" kern="1200" dirty="0">
                          <a:solidFill>
                            <a:srgbClr val="000000"/>
                          </a:solidFill>
                          <a:latin typeface="Calibri"/>
                          <a:ea typeface="Calibri"/>
                          <a:cs typeface="B Zar"/>
                        </a:rPr>
                        <a:t>گفتگو و دريافت مستندات مربوط به تعداد صورت جلسات ، مشاركت حداكثري معلمان در شوراها ،مصوبات ، پيگيري ،تقويم اجرايي و ...</a:t>
                      </a:r>
                      <a:r>
                        <a:rPr lang="ar-SA" sz="1100" kern="1200" dirty="0">
                          <a:solidFill>
                            <a:srgbClr val="000000"/>
                          </a:solidFill>
                          <a:latin typeface="Calibri"/>
                          <a:ea typeface="Calibri"/>
                          <a:cs typeface="Arial"/>
                        </a:rPr>
                        <a:t> </a:t>
                      </a:r>
                      <a:endParaRPr lang="en-US" sz="1100" dirty="0">
                        <a:latin typeface="Calibri"/>
                        <a:ea typeface="Calibri"/>
                        <a:cs typeface="Arial"/>
                      </a:endParaRPr>
                    </a:p>
                  </a:txBody>
                  <a:tcPr marL="68580" marR="68580" marT="9525" marB="0" anchor="ctr"/>
                </a:tc>
                <a:tc>
                  <a:txBody>
                    <a:bodyPr/>
                    <a:lstStyle/>
                    <a:p>
                      <a:pPr marL="0" marR="0" algn="just" rtl="1">
                        <a:lnSpc>
                          <a:spcPct val="115000"/>
                        </a:lnSpc>
                        <a:spcBef>
                          <a:spcPts val="0"/>
                        </a:spcBef>
                        <a:spcAft>
                          <a:spcPts val="0"/>
                        </a:spcAft>
                      </a:pPr>
                      <a:r>
                        <a:rPr lang="ar-SA" sz="1200" kern="1200" dirty="0">
                          <a:solidFill>
                            <a:srgbClr val="000000"/>
                          </a:solidFill>
                          <a:latin typeface="Calibri"/>
                          <a:ea typeface="Calibri"/>
                          <a:cs typeface="B Zar"/>
                        </a:rPr>
                        <a:t>4-تشكيل منظم شوراي معلمان و شوراي مدرسه،انجمن اولياء و مربيان،</a:t>
                      </a:r>
                      <a:r>
                        <a:rPr lang="ar-SA" sz="1100" kern="1200" dirty="0">
                          <a:solidFill>
                            <a:srgbClr val="000000"/>
                          </a:solidFill>
                          <a:latin typeface="Calibri"/>
                          <a:ea typeface="Calibri"/>
                          <a:cs typeface="Arial"/>
                        </a:rPr>
                        <a:t> </a:t>
                      </a:r>
                      <a:endParaRPr lang="en-US" sz="1100" dirty="0">
                        <a:latin typeface="Calibri"/>
                        <a:ea typeface="Calibri"/>
                        <a:cs typeface="Arial"/>
                      </a:endParaRPr>
                    </a:p>
                    <a:p>
                      <a:pPr marL="0" marR="0" algn="just" rtl="1">
                        <a:lnSpc>
                          <a:spcPct val="115000"/>
                        </a:lnSpc>
                        <a:spcBef>
                          <a:spcPts val="0"/>
                        </a:spcBef>
                        <a:spcAft>
                          <a:spcPts val="0"/>
                        </a:spcAft>
                      </a:pPr>
                      <a:r>
                        <a:rPr lang="ar-SA" sz="1200" kern="1200" dirty="0">
                          <a:solidFill>
                            <a:srgbClr val="000000"/>
                          </a:solidFill>
                          <a:latin typeface="Calibri"/>
                          <a:ea typeface="Calibri"/>
                          <a:cs typeface="B Zar"/>
                        </a:rPr>
                        <a:t>5-و...</a:t>
                      </a:r>
                      <a:r>
                        <a:rPr lang="ar-SA" sz="1100" kern="1200" dirty="0">
                          <a:solidFill>
                            <a:srgbClr val="000000"/>
                          </a:solidFill>
                          <a:latin typeface="Calibri"/>
                          <a:ea typeface="Calibri"/>
                          <a:cs typeface="Arial"/>
                        </a:rPr>
                        <a:t> </a:t>
                      </a:r>
                      <a:endParaRPr lang="en-US" sz="1100" dirty="0">
                        <a:latin typeface="Calibri"/>
                        <a:ea typeface="Calibri"/>
                        <a:cs typeface="Arial"/>
                      </a:endParaRPr>
                    </a:p>
                  </a:txBody>
                  <a:tcPr marL="68580" marR="68580" marT="9525" marB="0" anchor="ctr"/>
                </a:tc>
                <a:tc vMerge="1">
                  <a:txBody>
                    <a:bodyPr/>
                    <a:lstStyle/>
                    <a:p>
                      <a:endParaRPr lang="en-US" dirty="0"/>
                    </a:p>
                  </a:txBody>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428593" y="213728"/>
          <a:ext cx="8358249" cy="2002974"/>
        </p:xfrm>
        <a:graphic>
          <a:graphicData uri="http://schemas.openxmlformats.org/drawingml/2006/table">
            <a:tbl>
              <a:tblPr firstRow="1" bandRow="1">
                <a:tableStyleId>{5C22544A-7EE6-4342-B048-85BDC9FD1C3A}</a:tableStyleId>
              </a:tblPr>
              <a:tblGrid>
                <a:gridCol w="293847"/>
                <a:gridCol w="293847"/>
                <a:gridCol w="293847"/>
                <a:gridCol w="293847"/>
                <a:gridCol w="293847"/>
                <a:gridCol w="293847"/>
                <a:gridCol w="293847"/>
                <a:gridCol w="2443668"/>
                <a:gridCol w="3214710"/>
                <a:gridCol w="642942"/>
              </a:tblGrid>
              <a:tr h="483847">
                <a:tc gridSpan="7">
                  <a:txBody>
                    <a:bodyPr/>
                    <a:lstStyle/>
                    <a:p>
                      <a:pPr algn="ctr"/>
                      <a:r>
                        <a:rPr kumimoji="0" lang="ar-SA" sz="1000" b="1" kern="1200" dirty="0" smtClean="0">
                          <a:solidFill>
                            <a:schemeClr val="lt1"/>
                          </a:solidFill>
                          <a:latin typeface="+mn-lt"/>
                          <a:ea typeface="+mn-ea"/>
                          <a:cs typeface="B Zar" pitchFamily="2" charset="-78"/>
                        </a:rPr>
                        <a:t>امتياز (عدد 1 : نشانگر پايين ترين و عدد 7 : نشانگر بالاترين سطح عملكرد مي باشد )</a:t>
                      </a:r>
                      <a:endParaRPr lang="en-US" sz="1000" dirty="0">
                        <a:cs typeface="B Zar" pitchFamily="2" charset="-78"/>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c rowSpan="2">
                  <a:txBody>
                    <a:bodyPr/>
                    <a:lstStyle/>
                    <a:p>
                      <a:pPr algn="ctr" rtl="1">
                        <a:lnSpc>
                          <a:spcPct val="115000"/>
                        </a:lnSpc>
                        <a:spcAft>
                          <a:spcPts val="0"/>
                        </a:spcAft>
                      </a:pPr>
                      <a:r>
                        <a:rPr lang="ar-SA" sz="1100" b="1" dirty="0">
                          <a:latin typeface="Calibri"/>
                          <a:ea typeface="Calibri"/>
                          <a:cs typeface="B Zar"/>
                        </a:rPr>
                        <a:t>فعاليت ها</a:t>
                      </a:r>
                      <a:endParaRPr lang="en-US" sz="1100" dirty="0">
                        <a:latin typeface="Calibri"/>
                        <a:ea typeface="Calibri"/>
                        <a:cs typeface="Arial"/>
                      </a:endParaRPr>
                    </a:p>
                  </a:txBody>
                  <a:tcPr marL="68580" marR="68580" marT="0" marB="0" anchor="ctr"/>
                </a:tc>
                <a:tc rowSpan="2">
                  <a:txBody>
                    <a:bodyPr/>
                    <a:lstStyle/>
                    <a:p>
                      <a:pPr algn="ctr" rtl="1">
                        <a:lnSpc>
                          <a:spcPct val="115000"/>
                        </a:lnSpc>
                        <a:spcAft>
                          <a:spcPts val="0"/>
                        </a:spcAft>
                      </a:pPr>
                      <a:r>
                        <a:rPr lang="ar-SA" sz="1100" b="1" dirty="0">
                          <a:latin typeface="Calibri"/>
                          <a:ea typeface="Calibri"/>
                          <a:cs typeface="B Zar"/>
                        </a:rPr>
                        <a:t>ملاك</a:t>
                      </a:r>
                      <a:endParaRPr lang="en-US" sz="1100" dirty="0">
                        <a:latin typeface="Calibri"/>
                        <a:ea typeface="Calibri"/>
                        <a:cs typeface="Arial"/>
                      </a:endParaRPr>
                    </a:p>
                  </a:txBody>
                  <a:tcPr marL="68580" marR="68580" marT="0" marB="0" anchor="ctr"/>
                </a:tc>
                <a:tc rowSpan="2">
                  <a:txBody>
                    <a:bodyPr/>
                    <a:lstStyle/>
                    <a:p>
                      <a:pPr marL="71755" marR="71755" algn="just" rtl="1">
                        <a:lnSpc>
                          <a:spcPct val="115000"/>
                        </a:lnSpc>
                        <a:spcAft>
                          <a:spcPts val="0"/>
                        </a:spcAft>
                      </a:pPr>
                      <a:r>
                        <a:rPr lang="ar-SA" sz="1400" dirty="0">
                          <a:latin typeface="Calibri"/>
                          <a:ea typeface="Calibri"/>
                          <a:cs typeface="B Zar"/>
                        </a:rPr>
                        <a:t>فرآيند</a:t>
                      </a:r>
                      <a:endParaRPr lang="en-US" sz="1100" dirty="0">
                        <a:latin typeface="Calibri"/>
                        <a:ea typeface="Calibri"/>
                        <a:cs typeface="Arial"/>
                      </a:endParaRPr>
                    </a:p>
                  </a:txBody>
                  <a:tcPr marL="68580" marR="68580" marT="0" marB="0" vert="vert270" anchor="ctr"/>
                </a:tc>
              </a:tr>
              <a:tr h="235411">
                <a:tc>
                  <a:txBody>
                    <a:bodyPr/>
                    <a:lstStyle/>
                    <a:p>
                      <a:pPr algn="just" rtl="1">
                        <a:lnSpc>
                          <a:spcPct val="115000"/>
                        </a:lnSpc>
                        <a:spcAft>
                          <a:spcPts val="0"/>
                        </a:spcAft>
                      </a:pPr>
                      <a:r>
                        <a:rPr lang="ar-SA" sz="1100" b="1">
                          <a:latin typeface="Calibri"/>
                          <a:ea typeface="Calibri"/>
                          <a:cs typeface="B Zar"/>
                        </a:rPr>
                        <a:t>7</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6</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5</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4</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3</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2</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dirty="0">
                          <a:latin typeface="Calibri"/>
                          <a:ea typeface="Calibri"/>
                          <a:cs typeface="B Zar"/>
                        </a:rPr>
                        <a:t>1</a:t>
                      </a:r>
                      <a:endParaRPr lang="en-US" sz="1100" dirty="0">
                        <a:latin typeface="Calibri"/>
                        <a:ea typeface="Calibri"/>
                        <a:cs typeface="Arial"/>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tr>
              <a:tr h="764384">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marL="0" marR="0" indent="0" algn="just" defTabSz="914400" rtl="1" eaLnBrk="1" fontAlgn="auto" latinLnBrk="0" hangingPunct="1">
                        <a:lnSpc>
                          <a:spcPct val="115000"/>
                        </a:lnSpc>
                        <a:spcBef>
                          <a:spcPts val="0"/>
                        </a:spcBef>
                        <a:spcAft>
                          <a:spcPts val="1000"/>
                        </a:spcAft>
                        <a:buClrTx/>
                        <a:buSzTx/>
                        <a:buFontTx/>
                        <a:buNone/>
                        <a:tabLst/>
                        <a:defRPr/>
                      </a:pPr>
                      <a:r>
                        <a:rPr lang="ar-SA" sz="1100" dirty="0" smtClean="0">
                          <a:latin typeface="Calibri"/>
                          <a:ea typeface="Calibri"/>
                          <a:cs typeface="B Zar"/>
                        </a:rPr>
                        <a:t>بررسي مستندات مربوط به هدایت مسؤولين هر فعاليت در جهت خود ارزیابی ها ، تعیین بازه های زمانی ارائه گزارش خود ارزیابی ، تجزيه وتحليل نتایج خود ارزیابی و جمع بندی آنها درشوراي مدرسه ، ارائه گزارش به مسئولین عندالزوم و...</a:t>
                      </a:r>
                      <a:endParaRPr lang="fa-IR" sz="1100" dirty="0" smtClean="0">
                        <a:latin typeface="Calibri"/>
                        <a:ea typeface="Calibri"/>
                        <a:cs typeface="B Zar"/>
                      </a:endParaRPr>
                    </a:p>
                    <a:p>
                      <a:pPr algn="just" rtl="1">
                        <a:lnSpc>
                          <a:spcPct val="115000"/>
                        </a:lnSpc>
                        <a:spcAft>
                          <a:spcPts val="1000"/>
                        </a:spcAft>
                      </a:pPr>
                      <a:endParaRPr lang="en-US" sz="1100" dirty="0">
                        <a:latin typeface="Calibri"/>
                        <a:ea typeface="Calibri"/>
                        <a:cs typeface="Arial"/>
                      </a:endParaRPr>
                    </a:p>
                  </a:txBody>
                  <a:tcPr marL="68580" marR="68580" marT="0" marB="0" anchor="ctr"/>
                </a:tc>
                <a:tc>
                  <a:txBody>
                    <a:bodyPr/>
                    <a:lstStyle/>
                    <a:p>
                      <a:pPr algn="just" rtl="1">
                        <a:lnSpc>
                          <a:spcPct val="115000"/>
                        </a:lnSpc>
                        <a:spcAft>
                          <a:spcPts val="1000"/>
                        </a:spcAft>
                      </a:pPr>
                      <a:r>
                        <a:rPr lang="ar-SA" sz="1100" dirty="0" smtClean="0">
                          <a:latin typeface="Calibri"/>
                          <a:ea typeface="Calibri"/>
                          <a:cs typeface="B Zar"/>
                        </a:rPr>
                        <a:t>1-نظارت براجراي صحيح برنامه سالانه تدوين شده</a:t>
                      </a:r>
                      <a:endParaRPr lang="en-US" sz="1050" dirty="0" smtClean="0">
                        <a:latin typeface="Calibri"/>
                        <a:ea typeface="Calibri"/>
                        <a:cs typeface="Arial"/>
                      </a:endParaRPr>
                    </a:p>
                    <a:p>
                      <a:pPr algn="just" rtl="1">
                        <a:lnSpc>
                          <a:spcPct val="115000"/>
                        </a:lnSpc>
                        <a:spcAft>
                          <a:spcPts val="1000"/>
                        </a:spcAft>
                      </a:pPr>
                      <a:r>
                        <a:rPr lang="ar-SA" sz="1100" dirty="0" smtClean="0">
                          <a:latin typeface="Calibri"/>
                          <a:ea typeface="Calibri"/>
                          <a:cs typeface="B Zar"/>
                        </a:rPr>
                        <a:t>( امتياز اين ملاك با ضريب 3 محاسبه مي شود)</a:t>
                      </a:r>
                      <a:endParaRPr lang="en-US" sz="1050" dirty="0" smtClean="0">
                        <a:latin typeface="Calibri"/>
                        <a:ea typeface="Calibri"/>
                        <a:cs typeface="Arial"/>
                      </a:endParaRPr>
                    </a:p>
                    <a:p>
                      <a:pPr algn="just" rtl="1">
                        <a:lnSpc>
                          <a:spcPct val="115000"/>
                        </a:lnSpc>
                        <a:spcAft>
                          <a:spcPts val="0"/>
                        </a:spcAft>
                      </a:pPr>
                      <a:endParaRPr lang="en-US" sz="1100" dirty="0">
                        <a:latin typeface="Calibri"/>
                        <a:ea typeface="Calibri"/>
                        <a:cs typeface="Arial"/>
                      </a:endParaRPr>
                    </a:p>
                  </a:txBody>
                  <a:tcPr marL="68580" marR="68580" marT="0" marB="0" anchor="ctr"/>
                </a:tc>
                <a:tc>
                  <a:txBody>
                    <a:bodyPr/>
                    <a:lstStyle/>
                    <a:p>
                      <a:pPr algn="ctr"/>
                      <a:r>
                        <a:rPr kumimoji="0" lang="ar-SA" sz="1050" kern="1200" dirty="0" smtClean="0">
                          <a:solidFill>
                            <a:schemeClr val="dk1"/>
                          </a:solidFill>
                          <a:latin typeface="+mn-lt"/>
                          <a:ea typeface="+mn-ea"/>
                          <a:cs typeface="B Zar" pitchFamily="2" charset="-78"/>
                        </a:rPr>
                        <a:t>-نظارت وارزيابي</a:t>
                      </a:r>
                      <a:endParaRPr lang="en-US" sz="1050" dirty="0">
                        <a:cs typeface="B Zar" pitchFamily="2" charset="-78"/>
                      </a:endParaRPr>
                    </a:p>
                  </a:txBody>
                  <a:tcPr/>
                </a:tc>
              </a:tr>
            </a:tbl>
          </a:graphicData>
        </a:graphic>
      </p:graphicFrame>
      <p:graphicFrame>
        <p:nvGraphicFramePr>
          <p:cNvPr id="6" name="Table 5"/>
          <p:cNvGraphicFramePr>
            <a:graphicFrameLocks noGrp="1"/>
          </p:cNvGraphicFramePr>
          <p:nvPr/>
        </p:nvGraphicFramePr>
        <p:xfrm>
          <a:off x="500034" y="2071678"/>
          <a:ext cx="8358249" cy="1613084"/>
        </p:xfrm>
        <a:graphic>
          <a:graphicData uri="http://schemas.openxmlformats.org/drawingml/2006/table">
            <a:tbl>
              <a:tblPr firstRow="1" bandRow="1">
                <a:tableStyleId>{5C22544A-7EE6-4342-B048-85BDC9FD1C3A}</a:tableStyleId>
              </a:tblPr>
              <a:tblGrid>
                <a:gridCol w="293847"/>
                <a:gridCol w="293847"/>
                <a:gridCol w="293847"/>
                <a:gridCol w="293847"/>
                <a:gridCol w="293847"/>
                <a:gridCol w="293847"/>
                <a:gridCol w="293847"/>
                <a:gridCol w="2443668"/>
                <a:gridCol w="3214710"/>
                <a:gridCol w="642942"/>
              </a:tblGrid>
              <a:tr h="483847">
                <a:tc gridSpan="7">
                  <a:txBody>
                    <a:bodyPr/>
                    <a:lstStyle/>
                    <a:p>
                      <a:pPr algn="ctr"/>
                      <a:r>
                        <a:rPr kumimoji="0" lang="ar-SA" sz="1000" b="1" kern="1200" dirty="0" smtClean="0">
                          <a:solidFill>
                            <a:schemeClr val="lt1"/>
                          </a:solidFill>
                          <a:latin typeface="+mn-lt"/>
                          <a:ea typeface="+mn-ea"/>
                          <a:cs typeface="B Zar" pitchFamily="2" charset="-78"/>
                        </a:rPr>
                        <a:t>امتياز (عدد 1 : نشانگر پايين ترين و عدد 7 : نشانگر بالاترين سطح عملكرد مي باشد )</a:t>
                      </a:r>
                      <a:endParaRPr lang="en-US" sz="1000" dirty="0">
                        <a:cs typeface="B Zar" pitchFamily="2" charset="-78"/>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c rowSpan="2">
                  <a:txBody>
                    <a:bodyPr/>
                    <a:lstStyle/>
                    <a:p>
                      <a:pPr algn="ctr" rtl="1">
                        <a:lnSpc>
                          <a:spcPct val="115000"/>
                        </a:lnSpc>
                        <a:spcAft>
                          <a:spcPts val="0"/>
                        </a:spcAft>
                      </a:pPr>
                      <a:r>
                        <a:rPr lang="ar-SA" sz="1100" b="1" dirty="0">
                          <a:latin typeface="Calibri"/>
                          <a:ea typeface="Calibri"/>
                          <a:cs typeface="B Zar"/>
                        </a:rPr>
                        <a:t>فعاليت ها</a:t>
                      </a:r>
                      <a:endParaRPr lang="en-US" sz="1100" dirty="0">
                        <a:latin typeface="Calibri"/>
                        <a:ea typeface="Calibri"/>
                        <a:cs typeface="Arial"/>
                      </a:endParaRPr>
                    </a:p>
                  </a:txBody>
                  <a:tcPr marL="68580" marR="68580" marT="0" marB="0" anchor="ctr"/>
                </a:tc>
                <a:tc rowSpan="2">
                  <a:txBody>
                    <a:bodyPr/>
                    <a:lstStyle/>
                    <a:p>
                      <a:pPr algn="ctr" rtl="1">
                        <a:lnSpc>
                          <a:spcPct val="115000"/>
                        </a:lnSpc>
                        <a:spcAft>
                          <a:spcPts val="0"/>
                        </a:spcAft>
                      </a:pPr>
                      <a:r>
                        <a:rPr lang="ar-SA" sz="1100" b="1" dirty="0">
                          <a:latin typeface="Calibri"/>
                          <a:ea typeface="Calibri"/>
                          <a:cs typeface="B Zar"/>
                        </a:rPr>
                        <a:t>ملاك</a:t>
                      </a:r>
                      <a:endParaRPr lang="en-US" sz="1100" dirty="0">
                        <a:latin typeface="Calibri"/>
                        <a:ea typeface="Calibri"/>
                        <a:cs typeface="Arial"/>
                      </a:endParaRPr>
                    </a:p>
                  </a:txBody>
                  <a:tcPr marL="68580" marR="68580" marT="0" marB="0" anchor="ctr"/>
                </a:tc>
                <a:tc rowSpan="2">
                  <a:txBody>
                    <a:bodyPr/>
                    <a:lstStyle/>
                    <a:p>
                      <a:pPr marL="71755" marR="71755" algn="just" rtl="1">
                        <a:lnSpc>
                          <a:spcPct val="115000"/>
                        </a:lnSpc>
                        <a:spcAft>
                          <a:spcPts val="0"/>
                        </a:spcAft>
                      </a:pPr>
                      <a:r>
                        <a:rPr lang="ar-SA" sz="1400" dirty="0">
                          <a:latin typeface="Calibri"/>
                          <a:ea typeface="Calibri"/>
                          <a:cs typeface="B Zar"/>
                        </a:rPr>
                        <a:t>فرآيند</a:t>
                      </a:r>
                      <a:endParaRPr lang="en-US" sz="1100" dirty="0">
                        <a:latin typeface="Calibri"/>
                        <a:ea typeface="Calibri"/>
                        <a:cs typeface="Arial"/>
                      </a:endParaRPr>
                    </a:p>
                  </a:txBody>
                  <a:tcPr marL="68580" marR="68580" marT="0" marB="0" vert="vert270" anchor="ctr"/>
                </a:tc>
              </a:tr>
              <a:tr h="235411">
                <a:tc>
                  <a:txBody>
                    <a:bodyPr/>
                    <a:lstStyle/>
                    <a:p>
                      <a:pPr algn="just" rtl="1">
                        <a:lnSpc>
                          <a:spcPct val="115000"/>
                        </a:lnSpc>
                        <a:spcAft>
                          <a:spcPts val="0"/>
                        </a:spcAft>
                      </a:pPr>
                      <a:r>
                        <a:rPr lang="ar-SA" sz="1100" b="1">
                          <a:latin typeface="Calibri"/>
                          <a:ea typeface="Calibri"/>
                          <a:cs typeface="B Zar"/>
                        </a:rPr>
                        <a:t>7</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6</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5</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4</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3</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2</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dirty="0">
                          <a:latin typeface="Calibri"/>
                          <a:ea typeface="Calibri"/>
                          <a:cs typeface="B Zar"/>
                        </a:rPr>
                        <a:t>1</a:t>
                      </a:r>
                      <a:endParaRPr lang="en-US" sz="1100" dirty="0">
                        <a:latin typeface="Calibri"/>
                        <a:ea typeface="Calibri"/>
                        <a:cs typeface="Arial"/>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tr>
              <a:tr h="764384">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marL="0" marR="0" indent="0" algn="just" defTabSz="914400" rtl="1" eaLnBrk="1" fontAlgn="auto" latinLnBrk="0" hangingPunct="1">
                        <a:lnSpc>
                          <a:spcPct val="115000"/>
                        </a:lnSpc>
                        <a:spcBef>
                          <a:spcPts val="0"/>
                        </a:spcBef>
                        <a:spcAft>
                          <a:spcPts val="1000"/>
                        </a:spcAft>
                        <a:buClrTx/>
                        <a:buSzTx/>
                        <a:buFontTx/>
                        <a:buNone/>
                        <a:tabLst/>
                        <a:defRPr/>
                      </a:pPr>
                      <a:r>
                        <a:rPr kumimoji="0" lang="ar-SA" sz="1000" kern="1200" dirty="0" smtClean="0">
                          <a:solidFill>
                            <a:schemeClr val="dk1"/>
                          </a:solidFill>
                          <a:latin typeface="+mn-lt"/>
                          <a:ea typeface="+mn-ea"/>
                          <a:cs typeface="B Zar" pitchFamily="2" charset="-78"/>
                        </a:rPr>
                        <a:t>نظارت بر حسن اجراي بخشنامه ها،پاسخگويي به موقع نامه ها ،بايگاني مطلوب اسناد ،تنظيم صحيح دفاتر،تشكيل پرونده كاركنان،ارزشيابي سالانه همكاران و... </a:t>
                      </a:r>
                      <a:endParaRPr kumimoji="0" lang="en-US" sz="1000" kern="1200" dirty="0" smtClean="0">
                        <a:solidFill>
                          <a:schemeClr val="dk1"/>
                        </a:solidFill>
                        <a:latin typeface="+mn-lt"/>
                        <a:ea typeface="+mn-ea"/>
                        <a:cs typeface="B Zar" pitchFamily="2" charset="-78"/>
                      </a:endParaRPr>
                    </a:p>
                    <a:p>
                      <a:pPr algn="just" rtl="1">
                        <a:lnSpc>
                          <a:spcPct val="115000"/>
                        </a:lnSpc>
                        <a:spcAft>
                          <a:spcPts val="1000"/>
                        </a:spcAft>
                      </a:pPr>
                      <a:endParaRPr lang="en-US" sz="1100" dirty="0">
                        <a:latin typeface="Calibri"/>
                        <a:ea typeface="Calibri"/>
                        <a:cs typeface="Arial"/>
                      </a:endParaRPr>
                    </a:p>
                  </a:txBody>
                  <a:tcPr marL="68580" marR="68580" marT="0" marB="0" anchor="ctr"/>
                </a:tc>
                <a:tc>
                  <a:txBody>
                    <a:bodyPr/>
                    <a:lstStyle/>
                    <a:p>
                      <a:pPr rtl="1"/>
                      <a:r>
                        <a:rPr kumimoji="0" lang="en-US" sz="1800" kern="1200" dirty="0" smtClean="0">
                          <a:solidFill>
                            <a:schemeClr val="dk1"/>
                          </a:solidFill>
                          <a:latin typeface="+mn-lt"/>
                          <a:ea typeface="+mn-ea"/>
                          <a:cs typeface="+mn-cs"/>
                        </a:rPr>
                        <a:t> </a:t>
                      </a:r>
                    </a:p>
                    <a:p>
                      <a:pPr algn="r" rtl="1"/>
                      <a:r>
                        <a:rPr kumimoji="0" lang="ar-SA" sz="1000" kern="1200" dirty="0" smtClean="0">
                          <a:solidFill>
                            <a:schemeClr val="dk1"/>
                          </a:solidFill>
                          <a:latin typeface="+mn-lt"/>
                          <a:ea typeface="+mn-ea"/>
                          <a:cs typeface="B Zar" pitchFamily="2" charset="-78"/>
                        </a:rPr>
                        <a:t>1-ميزان توجه به امور اداري و اجرايي مدرسه </a:t>
                      </a:r>
                      <a:endParaRPr kumimoji="0" lang="en-US" sz="1000" kern="1200" dirty="0" smtClean="0">
                        <a:solidFill>
                          <a:schemeClr val="dk1"/>
                        </a:solidFill>
                        <a:latin typeface="+mn-lt"/>
                        <a:ea typeface="+mn-ea"/>
                        <a:cs typeface="B Zar" pitchFamily="2" charset="-78"/>
                      </a:endParaRPr>
                    </a:p>
                    <a:p>
                      <a:pPr algn="r" rtl="1"/>
                      <a:r>
                        <a:rPr kumimoji="0" lang="ar-SA" sz="1000" kern="1200" dirty="0" smtClean="0">
                          <a:solidFill>
                            <a:schemeClr val="dk1"/>
                          </a:solidFill>
                          <a:latin typeface="+mn-lt"/>
                          <a:ea typeface="+mn-ea"/>
                          <a:cs typeface="B Zar" pitchFamily="2" charset="-78"/>
                        </a:rPr>
                        <a:t>2-و</a:t>
                      </a:r>
                      <a:r>
                        <a:rPr kumimoji="0" lang="ar-SA" sz="1800" kern="1200" dirty="0" smtClean="0">
                          <a:solidFill>
                            <a:schemeClr val="dk1"/>
                          </a:solidFill>
                          <a:latin typeface="+mn-lt"/>
                          <a:ea typeface="+mn-ea"/>
                          <a:cs typeface="+mn-cs"/>
                        </a:rPr>
                        <a:t>... </a:t>
                      </a:r>
                      <a:endParaRPr kumimoji="0" lang="en-US" sz="1800" kern="1200" dirty="0" smtClean="0">
                        <a:solidFill>
                          <a:schemeClr val="dk1"/>
                        </a:solidFill>
                        <a:latin typeface="+mn-lt"/>
                        <a:ea typeface="+mn-ea"/>
                        <a:cs typeface="+mn-cs"/>
                      </a:endParaRPr>
                    </a:p>
                    <a:p>
                      <a:pPr algn="just" rtl="1">
                        <a:lnSpc>
                          <a:spcPct val="115000"/>
                        </a:lnSpc>
                        <a:spcAft>
                          <a:spcPts val="0"/>
                        </a:spcAft>
                      </a:pPr>
                      <a:endParaRPr lang="en-US" sz="1100" dirty="0">
                        <a:latin typeface="Calibri"/>
                        <a:ea typeface="Calibri"/>
                        <a:cs typeface="Arial"/>
                      </a:endParaRPr>
                    </a:p>
                  </a:txBody>
                  <a:tcPr marL="68580" marR="68580" marT="0" marB="0" anchor="ctr"/>
                </a:tc>
                <a:tc>
                  <a:txBody>
                    <a:bodyPr/>
                    <a:lstStyle/>
                    <a:p>
                      <a:pPr algn="ctr"/>
                      <a:r>
                        <a:rPr kumimoji="0" lang="ar-SA" sz="1050" kern="1200" dirty="0" smtClean="0">
                          <a:solidFill>
                            <a:schemeClr val="dk1"/>
                          </a:solidFill>
                          <a:latin typeface="+mn-lt"/>
                          <a:ea typeface="+mn-ea"/>
                          <a:cs typeface="B Zar" pitchFamily="2" charset="-78"/>
                        </a:rPr>
                        <a:t>و- اداري و مالي</a:t>
                      </a:r>
                      <a:endParaRPr lang="en-US" sz="1050" dirty="0">
                        <a:cs typeface="B Zar" pitchFamily="2" charset="-78"/>
                      </a:endParaRPr>
                    </a:p>
                  </a:txBody>
                  <a:tcPr/>
                </a:tc>
              </a:tr>
            </a:tbl>
          </a:graphicData>
        </a:graphic>
      </p:graphicFrame>
      <p:graphicFrame>
        <p:nvGraphicFramePr>
          <p:cNvPr id="7" name="Table 6"/>
          <p:cNvGraphicFramePr>
            <a:graphicFrameLocks noGrp="1"/>
          </p:cNvGraphicFramePr>
          <p:nvPr/>
        </p:nvGraphicFramePr>
        <p:xfrm>
          <a:off x="500034" y="3571876"/>
          <a:ext cx="8358249" cy="802386"/>
        </p:xfrm>
        <a:graphic>
          <a:graphicData uri="http://schemas.openxmlformats.org/drawingml/2006/table">
            <a:tbl>
              <a:tblPr firstRow="1" bandRow="1">
                <a:tableStyleId>{5C22544A-7EE6-4342-B048-85BDC9FD1C3A}</a:tableStyleId>
              </a:tblPr>
              <a:tblGrid>
                <a:gridCol w="293847"/>
                <a:gridCol w="293847"/>
                <a:gridCol w="293847"/>
                <a:gridCol w="293847"/>
                <a:gridCol w="293847"/>
                <a:gridCol w="293847"/>
                <a:gridCol w="293847"/>
                <a:gridCol w="2443668"/>
                <a:gridCol w="3214710"/>
                <a:gridCol w="642942"/>
              </a:tblGrid>
              <a:tr h="764384">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algn="r" rtl="1"/>
                      <a:r>
                        <a:rPr kumimoji="0" lang="ar-SA" sz="1000" b="0" kern="1200" dirty="0" smtClean="0">
                          <a:solidFill>
                            <a:schemeClr val="lt1"/>
                          </a:solidFill>
                          <a:latin typeface="+mn-lt"/>
                          <a:ea typeface="+mn-ea"/>
                          <a:cs typeface="B Zar" pitchFamily="2" charset="-78"/>
                        </a:rPr>
                        <a:t>استفاده از سامانه اموال وامور مالي </a:t>
                      </a:r>
                      <a:endParaRPr kumimoji="0" lang="en-US" sz="1000" b="0" kern="1200" dirty="0" smtClean="0">
                        <a:solidFill>
                          <a:schemeClr val="lt1"/>
                        </a:solidFill>
                        <a:latin typeface="+mn-lt"/>
                        <a:ea typeface="+mn-ea"/>
                        <a:cs typeface="B Zar" pitchFamily="2" charset="-78"/>
                      </a:endParaRPr>
                    </a:p>
                    <a:p>
                      <a:pPr algn="r" rtl="1"/>
                      <a:r>
                        <a:rPr kumimoji="0" lang="ar-SA" sz="1000" b="0" kern="1200" dirty="0" smtClean="0">
                          <a:solidFill>
                            <a:schemeClr val="lt1"/>
                          </a:solidFill>
                          <a:latin typeface="+mn-lt"/>
                          <a:ea typeface="+mn-ea"/>
                          <a:cs typeface="B Zar" pitchFamily="2" charset="-78"/>
                        </a:rPr>
                        <a:t>-بررسي اسناد واريز كمك ها ي مردمي به حساب مدرسه،وضعيت ثبت اسناد و دفاترمالي،ارائه عملكرد مالي مدرسه به اولياء و... </a:t>
                      </a:r>
                      <a:endParaRPr kumimoji="0" lang="en-US" sz="1000" b="0" kern="1200" dirty="0" smtClean="0">
                        <a:solidFill>
                          <a:schemeClr val="lt1"/>
                        </a:solidFill>
                        <a:latin typeface="+mn-lt"/>
                        <a:ea typeface="+mn-ea"/>
                        <a:cs typeface="B Zar" pitchFamily="2" charset="-78"/>
                      </a:endParaRPr>
                    </a:p>
                    <a:p>
                      <a:pPr algn="just" rtl="1">
                        <a:lnSpc>
                          <a:spcPct val="115000"/>
                        </a:lnSpc>
                        <a:spcAft>
                          <a:spcPts val="1000"/>
                        </a:spcAft>
                      </a:pPr>
                      <a:endParaRPr lang="en-US" sz="1100" dirty="0">
                        <a:latin typeface="Calibri"/>
                        <a:ea typeface="Calibri"/>
                        <a:cs typeface="Arial"/>
                      </a:endParaRPr>
                    </a:p>
                  </a:txBody>
                  <a:tcPr marL="68580" marR="68580" marT="0" marB="0" anchor="ctr"/>
                </a:tc>
                <a:tc>
                  <a:txBody>
                    <a:bodyPr/>
                    <a:lstStyle/>
                    <a:p>
                      <a:pPr algn="r" rtl="1"/>
                      <a:r>
                        <a:rPr lang="ar-SA" sz="1000" b="0" dirty="0" smtClean="0">
                          <a:latin typeface="Calibri"/>
                          <a:ea typeface="Calibri"/>
                          <a:cs typeface="B Zar" pitchFamily="2" charset="-78"/>
                        </a:rPr>
                        <a:t>-</a:t>
                      </a:r>
                      <a:r>
                        <a:rPr kumimoji="0" lang="fa-IR" sz="1000" b="0" kern="1200" dirty="0" smtClean="0">
                          <a:solidFill>
                            <a:schemeClr val="lt1"/>
                          </a:solidFill>
                          <a:latin typeface="+mn-lt"/>
                          <a:ea typeface="+mn-ea"/>
                          <a:cs typeface="B Zar" pitchFamily="2" charset="-78"/>
                        </a:rPr>
                        <a:t>1</a:t>
                      </a:r>
                      <a:r>
                        <a:rPr kumimoji="0" lang="ar-SA" sz="1000" b="0" kern="1200" dirty="0" smtClean="0">
                          <a:solidFill>
                            <a:schemeClr val="lt1"/>
                          </a:solidFill>
                          <a:latin typeface="+mn-lt"/>
                          <a:ea typeface="+mn-ea"/>
                          <a:cs typeface="B Zar" pitchFamily="2" charset="-78"/>
                        </a:rPr>
                        <a:t>-ميزان توجه به امور مالي  مدرسه </a:t>
                      </a:r>
                      <a:endParaRPr kumimoji="0" lang="en-US" sz="1000" b="0" kern="1200" dirty="0" smtClean="0">
                        <a:solidFill>
                          <a:schemeClr val="lt1"/>
                        </a:solidFill>
                        <a:latin typeface="+mn-lt"/>
                        <a:ea typeface="+mn-ea"/>
                        <a:cs typeface="B Zar" pitchFamily="2" charset="-78"/>
                      </a:endParaRPr>
                    </a:p>
                    <a:p>
                      <a:pPr algn="r" rtl="1"/>
                      <a:r>
                        <a:rPr kumimoji="0" lang="fa-IR" sz="1000" b="0" kern="1200" dirty="0" smtClean="0">
                          <a:solidFill>
                            <a:schemeClr val="lt1"/>
                          </a:solidFill>
                          <a:latin typeface="+mn-lt"/>
                          <a:ea typeface="+mn-ea"/>
                          <a:cs typeface="B Zar" pitchFamily="2" charset="-78"/>
                        </a:rPr>
                        <a:t>2</a:t>
                      </a:r>
                      <a:r>
                        <a:rPr kumimoji="0" lang="ar-SA" sz="1000" b="0" kern="1200" dirty="0" smtClean="0">
                          <a:solidFill>
                            <a:schemeClr val="lt1"/>
                          </a:solidFill>
                          <a:latin typeface="+mn-lt"/>
                          <a:ea typeface="+mn-ea"/>
                          <a:cs typeface="B Zar" pitchFamily="2" charset="-78"/>
                        </a:rPr>
                        <a:t>-و...</a:t>
                      </a:r>
                      <a:r>
                        <a:rPr kumimoji="0" lang="ar-SA" sz="1800" b="1" kern="1200" dirty="0" smtClean="0">
                          <a:solidFill>
                            <a:schemeClr val="lt1"/>
                          </a:solidFill>
                          <a:latin typeface="+mn-lt"/>
                          <a:ea typeface="+mn-ea"/>
                          <a:cs typeface="+mn-cs"/>
                        </a:rPr>
                        <a:t> </a:t>
                      </a:r>
                      <a:endParaRPr kumimoji="0" lang="en-US" sz="1800" b="1" kern="1200" dirty="0" smtClean="0">
                        <a:solidFill>
                          <a:schemeClr val="lt1"/>
                        </a:solidFill>
                        <a:latin typeface="+mn-lt"/>
                        <a:ea typeface="+mn-ea"/>
                        <a:cs typeface="+mn-cs"/>
                      </a:endParaRPr>
                    </a:p>
                    <a:p>
                      <a:pPr algn="just" rtl="1">
                        <a:lnSpc>
                          <a:spcPct val="115000"/>
                        </a:lnSpc>
                        <a:spcAft>
                          <a:spcPts val="0"/>
                        </a:spcAft>
                      </a:pPr>
                      <a:endParaRPr lang="en-US" sz="1000" b="0" dirty="0">
                        <a:latin typeface="Calibri"/>
                        <a:ea typeface="Calibri"/>
                        <a:cs typeface="B Zar" pitchFamily="2" charset="-78"/>
                      </a:endParaRPr>
                    </a:p>
                  </a:txBody>
                  <a:tcPr marL="68580" marR="68580" marT="0" marB="0" anchor="ctr"/>
                </a:tc>
                <a:tc>
                  <a:txBody>
                    <a:bodyPr/>
                    <a:lstStyle/>
                    <a:p>
                      <a:pPr algn="ctr"/>
                      <a:endParaRPr lang="en-US" sz="1050" dirty="0">
                        <a:cs typeface="B Zar" pitchFamily="2" charset="-78"/>
                      </a:endParaRPr>
                    </a:p>
                  </a:txBody>
                  <a:tcPr/>
                </a:tc>
              </a:tr>
            </a:tbl>
          </a:graphicData>
        </a:graphic>
      </p:graphicFrame>
      <p:graphicFrame>
        <p:nvGraphicFramePr>
          <p:cNvPr id="8" name="Table 7"/>
          <p:cNvGraphicFramePr>
            <a:graphicFrameLocks noGrp="1"/>
          </p:cNvGraphicFramePr>
          <p:nvPr/>
        </p:nvGraphicFramePr>
        <p:xfrm>
          <a:off x="500034" y="4714884"/>
          <a:ext cx="8358249" cy="1564824"/>
        </p:xfrm>
        <a:graphic>
          <a:graphicData uri="http://schemas.openxmlformats.org/drawingml/2006/table">
            <a:tbl>
              <a:tblPr firstRow="1" bandRow="1">
                <a:tableStyleId>{5C22544A-7EE6-4342-B048-85BDC9FD1C3A}</a:tableStyleId>
              </a:tblPr>
              <a:tblGrid>
                <a:gridCol w="293847"/>
                <a:gridCol w="293847"/>
                <a:gridCol w="293847"/>
                <a:gridCol w="293847"/>
                <a:gridCol w="293847"/>
                <a:gridCol w="293847"/>
                <a:gridCol w="293847"/>
                <a:gridCol w="2443668"/>
                <a:gridCol w="3214710"/>
                <a:gridCol w="642942"/>
              </a:tblGrid>
              <a:tr h="483847">
                <a:tc gridSpan="7">
                  <a:txBody>
                    <a:bodyPr/>
                    <a:lstStyle/>
                    <a:p>
                      <a:pPr algn="ctr"/>
                      <a:r>
                        <a:rPr kumimoji="0" lang="ar-SA" sz="1000" b="1" kern="1200" dirty="0" smtClean="0">
                          <a:solidFill>
                            <a:schemeClr val="lt1"/>
                          </a:solidFill>
                          <a:latin typeface="+mn-lt"/>
                          <a:ea typeface="+mn-ea"/>
                          <a:cs typeface="B Zar" pitchFamily="2" charset="-78"/>
                        </a:rPr>
                        <a:t>امتياز (عدد 1 : نشانگر پايين ترين و عدد 7 : نشانگر بالاترين سطح عملكرد مي باشد )</a:t>
                      </a:r>
                      <a:endParaRPr lang="en-US" sz="1000" dirty="0">
                        <a:cs typeface="B Zar" pitchFamily="2" charset="-78"/>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c rowSpan="2">
                  <a:txBody>
                    <a:bodyPr/>
                    <a:lstStyle/>
                    <a:p>
                      <a:pPr algn="ctr" rtl="1">
                        <a:lnSpc>
                          <a:spcPct val="115000"/>
                        </a:lnSpc>
                        <a:spcAft>
                          <a:spcPts val="0"/>
                        </a:spcAft>
                      </a:pPr>
                      <a:r>
                        <a:rPr lang="ar-SA" sz="1100" b="1" dirty="0">
                          <a:latin typeface="Calibri"/>
                          <a:ea typeface="Calibri"/>
                          <a:cs typeface="B Zar"/>
                        </a:rPr>
                        <a:t>فعاليت ها</a:t>
                      </a:r>
                      <a:endParaRPr lang="en-US" sz="1100" dirty="0">
                        <a:latin typeface="Calibri"/>
                        <a:ea typeface="Calibri"/>
                        <a:cs typeface="Arial"/>
                      </a:endParaRPr>
                    </a:p>
                  </a:txBody>
                  <a:tcPr marL="68580" marR="68580" marT="0" marB="0" anchor="ctr"/>
                </a:tc>
                <a:tc rowSpan="2">
                  <a:txBody>
                    <a:bodyPr/>
                    <a:lstStyle/>
                    <a:p>
                      <a:pPr algn="ctr" rtl="1">
                        <a:lnSpc>
                          <a:spcPct val="115000"/>
                        </a:lnSpc>
                        <a:spcAft>
                          <a:spcPts val="0"/>
                        </a:spcAft>
                      </a:pPr>
                      <a:r>
                        <a:rPr lang="ar-SA" sz="1100" b="1" dirty="0">
                          <a:latin typeface="Calibri"/>
                          <a:ea typeface="Calibri"/>
                          <a:cs typeface="B Zar"/>
                        </a:rPr>
                        <a:t>ملاك</a:t>
                      </a:r>
                      <a:endParaRPr lang="en-US" sz="1100" dirty="0">
                        <a:latin typeface="Calibri"/>
                        <a:ea typeface="Calibri"/>
                        <a:cs typeface="Arial"/>
                      </a:endParaRPr>
                    </a:p>
                  </a:txBody>
                  <a:tcPr marL="68580" marR="68580" marT="0" marB="0" anchor="ctr"/>
                </a:tc>
                <a:tc rowSpan="2">
                  <a:txBody>
                    <a:bodyPr/>
                    <a:lstStyle/>
                    <a:p>
                      <a:pPr marL="71755" marR="71755" algn="just" rtl="1">
                        <a:lnSpc>
                          <a:spcPct val="115000"/>
                        </a:lnSpc>
                        <a:spcAft>
                          <a:spcPts val="0"/>
                        </a:spcAft>
                      </a:pPr>
                      <a:r>
                        <a:rPr lang="ar-SA" sz="1400" dirty="0">
                          <a:latin typeface="Calibri"/>
                          <a:ea typeface="Calibri"/>
                          <a:cs typeface="B Zar"/>
                        </a:rPr>
                        <a:t>فرآيند</a:t>
                      </a:r>
                      <a:endParaRPr lang="en-US" sz="1100" dirty="0">
                        <a:latin typeface="Calibri"/>
                        <a:ea typeface="Calibri"/>
                        <a:cs typeface="Arial"/>
                      </a:endParaRPr>
                    </a:p>
                  </a:txBody>
                  <a:tcPr marL="68580" marR="68580" marT="0" marB="0" vert="vert270" anchor="ctr"/>
                </a:tc>
              </a:tr>
              <a:tr h="235411">
                <a:tc>
                  <a:txBody>
                    <a:bodyPr/>
                    <a:lstStyle/>
                    <a:p>
                      <a:pPr algn="just" rtl="1">
                        <a:lnSpc>
                          <a:spcPct val="115000"/>
                        </a:lnSpc>
                        <a:spcAft>
                          <a:spcPts val="0"/>
                        </a:spcAft>
                      </a:pPr>
                      <a:r>
                        <a:rPr lang="ar-SA" sz="1100" b="1">
                          <a:latin typeface="Calibri"/>
                          <a:ea typeface="Calibri"/>
                          <a:cs typeface="B Zar"/>
                        </a:rPr>
                        <a:t>7</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6</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5</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4</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3</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a:latin typeface="Calibri"/>
                          <a:ea typeface="Calibri"/>
                          <a:cs typeface="B Zar"/>
                        </a:rPr>
                        <a:t>2</a:t>
                      </a:r>
                      <a:endParaRPr lang="en-US" sz="1100">
                        <a:latin typeface="Calibri"/>
                        <a:ea typeface="Calibri"/>
                        <a:cs typeface="Arial"/>
                      </a:endParaRPr>
                    </a:p>
                  </a:txBody>
                  <a:tcPr marL="68580" marR="68580" marT="0" marB="0" anchor="ctr"/>
                </a:tc>
                <a:tc>
                  <a:txBody>
                    <a:bodyPr/>
                    <a:lstStyle/>
                    <a:p>
                      <a:pPr algn="just" rtl="1">
                        <a:lnSpc>
                          <a:spcPct val="115000"/>
                        </a:lnSpc>
                        <a:spcAft>
                          <a:spcPts val="0"/>
                        </a:spcAft>
                      </a:pPr>
                      <a:r>
                        <a:rPr lang="ar-SA" sz="1100" b="1" dirty="0">
                          <a:latin typeface="Calibri"/>
                          <a:ea typeface="Calibri"/>
                          <a:cs typeface="B Zar"/>
                        </a:rPr>
                        <a:t>1</a:t>
                      </a:r>
                      <a:endParaRPr lang="en-US" sz="1100" dirty="0">
                        <a:latin typeface="Calibri"/>
                        <a:ea typeface="Calibri"/>
                        <a:cs typeface="Arial"/>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tr>
              <a:tr h="764384">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marL="0" marR="0" indent="0" algn="just" defTabSz="914400" rtl="1" eaLnBrk="1" fontAlgn="auto" latinLnBrk="0" hangingPunct="1">
                        <a:lnSpc>
                          <a:spcPct val="115000"/>
                        </a:lnSpc>
                        <a:spcBef>
                          <a:spcPts val="0"/>
                        </a:spcBef>
                        <a:spcAft>
                          <a:spcPts val="1000"/>
                        </a:spcAft>
                        <a:buClrTx/>
                        <a:buSzTx/>
                        <a:buFontTx/>
                        <a:buNone/>
                        <a:tabLst/>
                        <a:defRPr/>
                      </a:pPr>
                      <a:r>
                        <a:rPr kumimoji="0" lang="ar-SA" sz="1000" kern="1200" dirty="0" smtClean="0">
                          <a:solidFill>
                            <a:schemeClr val="dk1"/>
                          </a:solidFill>
                          <a:latin typeface="+mn-lt"/>
                          <a:ea typeface="+mn-ea"/>
                          <a:cs typeface="B Zar" pitchFamily="2" charset="-78"/>
                        </a:rPr>
                        <a:t>مشاهده تدوين برنامه عملياتي مناسب، نوآوري و خلاقيت دراجراي برنامه ها ،توسعه و تقويت مهارتهاي حرفه اي معلمان ،توليد ابزار ووسايل آموزشي  خاص و... </a:t>
                      </a:r>
                      <a:endParaRPr kumimoji="0" lang="en-US" sz="1000" kern="1200" dirty="0" smtClean="0">
                        <a:solidFill>
                          <a:schemeClr val="dk1"/>
                        </a:solidFill>
                        <a:latin typeface="+mn-lt"/>
                        <a:ea typeface="+mn-ea"/>
                        <a:cs typeface="B Zar" pitchFamily="2" charset="-78"/>
                      </a:endParaRPr>
                    </a:p>
                    <a:p>
                      <a:pPr algn="just" rtl="1">
                        <a:lnSpc>
                          <a:spcPct val="115000"/>
                        </a:lnSpc>
                        <a:spcAft>
                          <a:spcPts val="1000"/>
                        </a:spcAft>
                      </a:pPr>
                      <a:endParaRPr lang="en-US" sz="1100" dirty="0">
                        <a:latin typeface="Calibri"/>
                        <a:ea typeface="Calibri"/>
                        <a:cs typeface="Arial"/>
                      </a:endParaRPr>
                    </a:p>
                  </a:txBody>
                  <a:tcPr marL="68580" marR="68580" marT="0" marB="0" anchor="ctr"/>
                </a:tc>
                <a:tc>
                  <a:txBody>
                    <a:bodyPr/>
                    <a:lstStyle/>
                    <a:p>
                      <a:pPr algn="r" rtl="1"/>
                      <a:r>
                        <a:rPr kumimoji="0" lang="ar-SA" sz="1000" kern="1200" dirty="0" smtClean="0">
                          <a:solidFill>
                            <a:schemeClr val="dk1"/>
                          </a:solidFill>
                          <a:latin typeface="+mn-lt"/>
                          <a:ea typeface="+mn-ea"/>
                          <a:cs typeface="B Zar" pitchFamily="2" charset="-78"/>
                        </a:rPr>
                        <a:t>خلاقيت و نوآور0ي در انجام امور و فعايت ها </a:t>
                      </a:r>
                      <a:endParaRPr kumimoji="0" lang="en-US" sz="1000" kern="1200" dirty="0" smtClean="0">
                        <a:solidFill>
                          <a:schemeClr val="dk1"/>
                        </a:solidFill>
                        <a:latin typeface="+mn-lt"/>
                        <a:ea typeface="+mn-ea"/>
                        <a:cs typeface="B Zar" pitchFamily="2" charset="-78"/>
                      </a:endParaRPr>
                    </a:p>
                    <a:p>
                      <a:pPr algn="r" rtl="1"/>
                      <a:r>
                        <a:rPr kumimoji="0" lang="ar-SA" sz="1000" kern="1200" dirty="0" smtClean="0">
                          <a:solidFill>
                            <a:schemeClr val="dk1"/>
                          </a:solidFill>
                          <a:latin typeface="+mn-lt"/>
                          <a:ea typeface="+mn-ea"/>
                          <a:cs typeface="B Zar" pitchFamily="2" charset="-78"/>
                        </a:rPr>
                        <a:t>( امتياز اين ملاك با ضريب 3 محاسبه مي شود)</a:t>
                      </a:r>
                      <a:r>
                        <a:rPr kumimoji="0" lang="ar-SA" sz="1800" kern="1200" dirty="0" smtClean="0">
                          <a:solidFill>
                            <a:schemeClr val="dk1"/>
                          </a:solidFill>
                          <a:latin typeface="+mn-lt"/>
                          <a:ea typeface="+mn-ea"/>
                          <a:cs typeface="+mn-cs"/>
                        </a:rPr>
                        <a:t> </a:t>
                      </a:r>
                      <a:endParaRPr kumimoji="0" lang="en-US" sz="1800" kern="1200" dirty="0" smtClean="0">
                        <a:solidFill>
                          <a:schemeClr val="dk1"/>
                        </a:solidFill>
                        <a:latin typeface="+mn-lt"/>
                        <a:ea typeface="+mn-ea"/>
                        <a:cs typeface="+mn-cs"/>
                      </a:endParaRPr>
                    </a:p>
                    <a:p>
                      <a:pPr algn="just" rtl="1">
                        <a:lnSpc>
                          <a:spcPct val="115000"/>
                        </a:lnSpc>
                        <a:spcAft>
                          <a:spcPts val="0"/>
                        </a:spcAft>
                      </a:pPr>
                      <a:endParaRPr lang="en-US" sz="1100" dirty="0">
                        <a:latin typeface="Calibri"/>
                        <a:ea typeface="Calibri"/>
                        <a:cs typeface="Arial"/>
                      </a:endParaRPr>
                    </a:p>
                  </a:txBody>
                  <a:tcPr marL="68580" marR="68580" marT="0" marB="0" anchor="ctr"/>
                </a:tc>
                <a:tc>
                  <a:txBody>
                    <a:bodyPr/>
                    <a:lstStyle/>
                    <a:p>
                      <a:pPr algn="ctr"/>
                      <a:r>
                        <a:rPr kumimoji="0" lang="fa-IR" sz="1050" kern="1200" dirty="0" smtClean="0">
                          <a:solidFill>
                            <a:schemeClr val="dk1"/>
                          </a:solidFill>
                          <a:latin typeface="+mn-lt"/>
                          <a:ea typeface="+mn-ea"/>
                          <a:cs typeface="B Zar" pitchFamily="2" charset="-78"/>
                        </a:rPr>
                        <a:t> </a:t>
                      </a:r>
                    </a:p>
                    <a:p>
                      <a:pPr algn="ctr"/>
                      <a:r>
                        <a:rPr kumimoji="0" lang="ar-SA" sz="1050" kern="1200" dirty="0" smtClean="0">
                          <a:solidFill>
                            <a:schemeClr val="dk1"/>
                          </a:solidFill>
                          <a:latin typeface="+mn-lt"/>
                          <a:ea typeface="+mn-ea"/>
                          <a:cs typeface="B Zar" pitchFamily="2" charset="-78"/>
                        </a:rPr>
                        <a:t>خلاقيت</a:t>
                      </a:r>
                      <a:endParaRPr kumimoji="0" lang="fa-IR" sz="1050" kern="1200" dirty="0" smtClean="0">
                        <a:solidFill>
                          <a:schemeClr val="dk1"/>
                        </a:solidFill>
                        <a:latin typeface="+mn-lt"/>
                        <a:ea typeface="+mn-ea"/>
                        <a:cs typeface="B Zar" pitchFamily="2" charset="-78"/>
                      </a:endParaRPr>
                    </a:p>
                    <a:p>
                      <a:pPr algn="ctr"/>
                      <a:endParaRPr lang="en-US" sz="1050" dirty="0">
                        <a:cs typeface="B Zar" pitchFamily="2" charset="-78"/>
                      </a:endParaRPr>
                    </a:p>
                  </a:txBody>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654032"/>
          </a:xfrm>
        </p:spPr>
        <p:style>
          <a:lnRef idx="2">
            <a:schemeClr val="accent2">
              <a:shade val="50000"/>
            </a:schemeClr>
          </a:lnRef>
          <a:fillRef idx="1">
            <a:schemeClr val="accent2"/>
          </a:fillRef>
          <a:effectRef idx="0">
            <a:schemeClr val="accent2"/>
          </a:effectRef>
          <a:fontRef idx="minor">
            <a:schemeClr val="lt1"/>
          </a:fontRef>
        </p:style>
        <p:txBody>
          <a:bodyPr anchor="t">
            <a:noAutofit/>
          </a:bodyPr>
          <a:lstStyle/>
          <a:p>
            <a:pPr algn="r"/>
            <a:r>
              <a:rPr lang="fa-IR" sz="3200" b="1" dirty="0" smtClean="0">
                <a:cs typeface="B Titr" pitchFamily="2" charset="-78"/>
              </a:rPr>
              <a:t>شيوه هاي  ارزيابي</a:t>
            </a:r>
            <a:r>
              <a:rPr lang="en-US" sz="3200" dirty="0" smtClean="0">
                <a:cs typeface="B Titr" pitchFamily="2" charset="-78"/>
              </a:rPr>
              <a:t/>
            </a:r>
            <a:br>
              <a:rPr lang="en-US" sz="3200" dirty="0" smtClean="0">
                <a:cs typeface="B Titr" pitchFamily="2" charset="-78"/>
              </a:rPr>
            </a:br>
            <a:endParaRPr lang="en-US" sz="3200" dirty="0">
              <a:cs typeface="B Titr" pitchFamily="2" charset="-78"/>
            </a:endParaRPr>
          </a:p>
        </p:txBody>
      </p:sp>
      <p:sp>
        <p:nvSpPr>
          <p:cNvPr id="3" name="Content Placeholder 2"/>
          <p:cNvSpPr>
            <a:spLocks noGrp="1"/>
          </p:cNvSpPr>
          <p:nvPr>
            <p:ph idx="1"/>
          </p:nvPr>
        </p:nvSpPr>
        <p:spPr>
          <a:xfrm>
            <a:off x="1071538" y="1142984"/>
            <a:ext cx="8072462" cy="5715016"/>
          </a:xfrm>
        </p:spPr>
        <p:style>
          <a:lnRef idx="2">
            <a:schemeClr val="accent6">
              <a:shade val="50000"/>
            </a:schemeClr>
          </a:lnRef>
          <a:fillRef idx="1">
            <a:schemeClr val="accent6"/>
          </a:fillRef>
          <a:effectRef idx="0">
            <a:schemeClr val="accent6"/>
          </a:effectRef>
          <a:fontRef idx="minor">
            <a:schemeClr val="lt1"/>
          </a:fontRef>
        </p:style>
        <p:txBody>
          <a:bodyPr>
            <a:normAutofit fontScale="70000" lnSpcReduction="20000"/>
          </a:bodyPr>
          <a:lstStyle/>
          <a:p>
            <a:pPr algn="just" rtl="1">
              <a:buNone/>
            </a:pPr>
            <a:r>
              <a:rPr lang="fa-IR" b="1" dirty="0" smtClean="0">
                <a:cs typeface="B Titr" pitchFamily="2" charset="-78"/>
              </a:rPr>
              <a:t>الف</a:t>
            </a:r>
            <a:r>
              <a:rPr lang="fa-IR" dirty="0" smtClean="0">
                <a:cs typeface="B Titr" pitchFamily="2" charset="-78"/>
              </a:rPr>
              <a:t>:  خود ارزيابي  اولیه </a:t>
            </a:r>
            <a:endParaRPr lang="en-US" dirty="0" smtClean="0">
              <a:cs typeface="B Titr" pitchFamily="2" charset="-78"/>
            </a:endParaRPr>
          </a:p>
          <a:p>
            <a:pPr algn="just" rtl="1">
              <a:buNone/>
            </a:pPr>
            <a:r>
              <a:rPr lang="fa-IR" dirty="0" smtClean="0">
                <a:cs typeface="B Titr" pitchFamily="2" charset="-78"/>
              </a:rPr>
              <a:t>      </a:t>
            </a:r>
            <a:r>
              <a:rPr lang="fa-IR" dirty="0" smtClean="0">
                <a:cs typeface="B Zar" pitchFamily="2" charset="-78"/>
              </a:rPr>
              <a:t>مدير مدرسه قبل از شروع سال تحصيلي با</a:t>
            </a:r>
            <a:r>
              <a:rPr lang="fa-IR" sz="2800" dirty="0" smtClean="0">
                <a:cs typeface="B Zar" pitchFamily="2" charset="-78"/>
              </a:rPr>
              <a:t>شناخت دقيق از وضعيت كنوني مدرسه</a:t>
            </a:r>
            <a:r>
              <a:rPr lang="fa-IR" dirty="0" smtClean="0">
                <a:cs typeface="B Zar" pitchFamily="2" charset="-78"/>
              </a:rPr>
              <a:t>واستفاده از جدول شماره 5 (</a:t>
            </a:r>
            <a:r>
              <a:rPr lang="ar-SA" b="1" dirty="0" smtClean="0">
                <a:cs typeface="B Zar" pitchFamily="2" charset="-78"/>
              </a:rPr>
              <a:t>  </a:t>
            </a:r>
            <a:r>
              <a:rPr lang="fa-IR" dirty="0" smtClean="0">
                <a:cs typeface="B Zar" pitchFamily="2" charset="-78"/>
              </a:rPr>
              <a:t>فرم ارزيابي بهبود فرايند ها) ارزيابي اوليه  را انجام داده و با توجه به امتياز كسب شده در هر يك از شاخص ها و جمع كل امتيازات ، ضمن تعيين وضعيت موجود  مدرسه  برنامه سالانه  را براي  سال تحصيلي پيش رو تنظیم  مي نمايد.</a:t>
            </a:r>
            <a:endParaRPr lang="en-US" dirty="0" smtClean="0">
              <a:cs typeface="B Zar" pitchFamily="2" charset="-78"/>
            </a:endParaRPr>
          </a:p>
          <a:p>
            <a:pPr algn="just" rtl="1">
              <a:buNone/>
            </a:pPr>
            <a:r>
              <a:rPr lang="fa-IR" b="1" dirty="0" smtClean="0">
                <a:cs typeface="B Titr" pitchFamily="2" charset="-78"/>
              </a:rPr>
              <a:t>ب:</a:t>
            </a:r>
            <a:r>
              <a:rPr lang="fa-IR" dirty="0" smtClean="0">
                <a:cs typeface="B Titr" pitchFamily="2" charset="-78"/>
              </a:rPr>
              <a:t> خود ارزيابي فرایندی(</a:t>
            </a:r>
            <a:r>
              <a:rPr lang="fa-IR" sz="2800" dirty="0" smtClean="0">
                <a:cs typeface="B Zar" pitchFamily="2" charset="-78"/>
              </a:rPr>
              <a:t> نظارت مستمر بر روند اجراي فعاليت ها</a:t>
            </a:r>
            <a:r>
              <a:rPr lang="fa-IR" dirty="0" smtClean="0">
                <a:cs typeface="B Titr" pitchFamily="2" charset="-78"/>
              </a:rPr>
              <a:t> )</a:t>
            </a:r>
            <a:endParaRPr lang="en-US" dirty="0" smtClean="0">
              <a:cs typeface="B Titr" pitchFamily="2" charset="-78"/>
            </a:endParaRPr>
          </a:p>
          <a:p>
            <a:pPr algn="just" rtl="1">
              <a:buNone/>
            </a:pPr>
            <a:r>
              <a:rPr lang="fa-IR" dirty="0" smtClean="0">
                <a:cs typeface="B Titr" pitchFamily="2" charset="-78"/>
              </a:rPr>
              <a:t>     </a:t>
            </a:r>
            <a:r>
              <a:rPr lang="fa-IR" dirty="0" smtClean="0">
                <a:cs typeface="B Zar" pitchFamily="2" charset="-78"/>
              </a:rPr>
              <a:t>با عنایت به اینکه ارزیابی مستمر از ارکان این مجموعه است ،  مدير مدرسه در طول سال تحصيلي  همزمان با اجرای فعالیت ها و اقدامات ،نسبت به جمع آوري فرم هاي خود ارزيابي ازمسئولين برنامه ها و فعاليت ها  اقدام نموده  و فعاليت هايي كه  بر اساس جدول زمانبندي از نظر اجرا داراي تأخير يا  مشكلاتي مي باشند شناسايي و با كمك مسئول مربوط به هر يك از فعاليت ها و در صورت نياز با  مشورت ساير كاركنان نسبت به مرتفع نمودن  موارد قابل بهبود اقدام مي نمايد.</a:t>
            </a:r>
            <a:endParaRPr lang="en-US" dirty="0" smtClean="0">
              <a:cs typeface="B Zar" pitchFamily="2" charset="-78"/>
            </a:endParaRPr>
          </a:p>
          <a:p>
            <a:pPr algn="just" rtl="1">
              <a:buNone/>
            </a:pPr>
            <a:r>
              <a:rPr lang="fa-IR" b="1" dirty="0" smtClean="0">
                <a:cs typeface="B Titr" pitchFamily="2" charset="-78"/>
              </a:rPr>
              <a:t>ج:</a:t>
            </a:r>
            <a:r>
              <a:rPr lang="fa-IR" dirty="0" smtClean="0">
                <a:cs typeface="B Titr" pitchFamily="2" charset="-78"/>
              </a:rPr>
              <a:t> خود ارزيابي پاياني (</a:t>
            </a:r>
            <a:r>
              <a:rPr lang="fa-IR" sz="2800" dirty="0" smtClean="0">
                <a:cs typeface="B Zar" pitchFamily="2" charset="-78"/>
              </a:rPr>
              <a:t>تعيين ميزان تحقق اهداف و كيفيت اجراي شاخص ها) </a:t>
            </a:r>
            <a:endParaRPr lang="en-US" dirty="0" smtClean="0">
              <a:cs typeface="B Titr" pitchFamily="2" charset="-78"/>
            </a:endParaRPr>
          </a:p>
          <a:p>
            <a:pPr algn="just" rtl="1">
              <a:buNone/>
            </a:pPr>
            <a:r>
              <a:rPr lang="fa-IR" dirty="0" smtClean="0">
                <a:cs typeface="B Titr" pitchFamily="2" charset="-78"/>
              </a:rPr>
              <a:t>     </a:t>
            </a:r>
            <a:r>
              <a:rPr lang="fa-IR" dirty="0" smtClean="0">
                <a:cs typeface="B Zar" pitchFamily="2" charset="-78"/>
              </a:rPr>
              <a:t>مدير در پايان سال تحصيلي (تيرماه) با تكميل جدول شماره 5 (فرم ارزيابي بهبود فرايند ها)  و هدف گذاري هاي انجام شده در برنامه سالانه ،  اقدام به ارزيابي نهايي  مي نمايد.</a:t>
            </a:r>
            <a:endParaRPr lang="en-US" dirty="0" smtClean="0">
              <a:cs typeface="B Zar" pitchFamily="2" charset="-78"/>
            </a:endParaRPr>
          </a:p>
          <a:p>
            <a:pPr algn="just" rtl="1">
              <a:buNone/>
            </a:pPr>
            <a:r>
              <a:rPr lang="fa-IR" b="1" dirty="0" smtClean="0">
                <a:cs typeface="B Titr" pitchFamily="2" charset="-78"/>
              </a:rPr>
              <a:t>د :</a:t>
            </a:r>
            <a:r>
              <a:rPr lang="fa-IR" dirty="0" smtClean="0">
                <a:cs typeface="B Titr" pitchFamily="2" charset="-78"/>
              </a:rPr>
              <a:t> ارزيابي بيروني</a:t>
            </a:r>
            <a:endParaRPr lang="en-US" dirty="0" smtClean="0">
              <a:cs typeface="B Titr" pitchFamily="2" charset="-78"/>
            </a:endParaRPr>
          </a:p>
          <a:p>
            <a:pPr algn="just" rtl="1">
              <a:buNone/>
            </a:pPr>
            <a:r>
              <a:rPr lang="fa-IR" dirty="0" smtClean="0">
                <a:cs typeface="B Titr" pitchFamily="2" charset="-78"/>
              </a:rPr>
              <a:t>       </a:t>
            </a:r>
            <a:r>
              <a:rPr lang="fa-IR" dirty="0" smtClean="0">
                <a:cs typeface="B Zar" pitchFamily="2" charset="-78"/>
              </a:rPr>
              <a:t>مناطق آموزش و پرورش  ،با تنظیم برنامه زمان بندی مناسب و با بكارگيري افراد مجرب و آگاه به حوزه آموزش ابتدايي از مدارس بازدید کرده و با استفاده از شاخص های جدول شماره پنج نسبت به ارزیابی میزان تلاش ، پیشرفت و موفقیت مدرسه در راستای  برنامه سالانه و هدف گذاري هاي انجام شده  اقدام می نماید تا بازخورد لازم در فرایند اجرا برای بهبود و تقویت فعالیت ها داده شود . در پایان سال تحصیلی  با بررسی  نتایج بازدید های فرایندی و گزارش های ارسالی مدرسه( خود ارزيابي اوليه، ارزيابی      فرایند ی و ارزيابي پاياني) ميزان تحقق هدف ها وكيفيت انجام شاخص ها  تایید شود  . </a:t>
            </a:r>
            <a:endParaRPr lang="en-US" dirty="0">
              <a:cs typeface="B Zar" pitchFamily="2" charset="-7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0" y="0"/>
            <a:ext cx="9144000" cy="6858000"/>
          </a:xfrm>
        </p:spPr>
        <p:style>
          <a:lnRef idx="0">
            <a:schemeClr val="accent6"/>
          </a:lnRef>
          <a:fillRef idx="3">
            <a:schemeClr val="accent6"/>
          </a:fillRef>
          <a:effectRef idx="3">
            <a:schemeClr val="accent6"/>
          </a:effectRef>
          <a:fontRef idx="minor">
            <a:schemeClr val="lt1"/>
          </a:fontRef>
        </p:style>
        <p:txBody>
          <a:bodyPr>
            <a:noAutofit/>
          </a:bodyPr>
          <a:lstStyle/>
          <a:p>
            <a:pPr algn="ctr" rtl="1">
              <a:buNone/>
            </a:pPr>
            <a:r>
              <a:rPr lang="fa-IR" sz="4400" dirty="0" smtClean="0">
                <a:cs typeface="B Titr" pitchFamily="2" charset="-78"/>
              </a:rPr>
              <a:t>طرح تدبير</a:t>
            </a:r>
            <a:endParaRPr lang="en-US" sz="4400" b="1" dirty="0" smtClean="0"/>
          </a:p>
          <a:p>
            <a:pPr algn="ctr" rtl="1">
              <a:buNone/>
            </a:pPr>
            <a:r>
              <a:rPr lang="fa-IR" sz="4400" b="1" dirty="0" smtClean="0"/>
              <a:t>(</a:t>
            </a:r>
            <a:r>
              <a:rPr lang="ar-SA" sz="4400" b="1" dirty="0" smtClean="0"/>
              <a:t>راهنماي </a:t>
            </a:r>
            <a:r>
              <a:rPr lang="fa-IR" sz="4400" b="1" dirty="0" smtClean="0"/>
              <a:t>مدير در ارتقاء كيفيت مديريت مدارس ابتدايي)</a:t>
            </a:r>
            <a:endParaRPr lang="fa-IR" sz="4400" dirty="0" smtClean="0">
              <a:solidFill>
                <a:srgbClr val="FF0000"/>
              </a:solidFill>
              <a:cs typeface="B Titr" pitchFamily="2" charset="-78"/>
            </a:endParaRPr>
          </a:p>
          <a:p>
            <a:pPr algn="ctr" rtl="1">
              <a:buNone/>
            </a:pPr>
            <a:endParaRPr lang="fa-IR" sz="4400" dirty="0" smtClean="0">
              <a:solidFill>
                <a:srgbClr val="FF0000"/>
              </a:solidFill>
              <a:cs typeface="B Titr" pitchFamily="2" charset="-78"/>
            </a:endParaRPr>
          </a:p>
          <a:p>
            <a:pPr algn="ctr" rtl="1">
              <a:buNone/>
            </a:pPr>
            <a:r>
              <a:rPr lang="fa-IR" sz="4400" dirty="0" smtClean="0">
                <a:cs typeface="B Titr" pitchFamily="2" charset="-78"/>
              </a:rPr>
              <a:t>   </a:t>
            </a:r>
            <a:r>
              <a:rPr lang="fa-IR" sz="2800" dirty="0" smtClean="0">
                <a:cs typeface="B Titr" pitchFamily="2" charset="-78"/>
              </a:rPr>
              <a:t>دفتر آموزش دبستاني   </a:t>
            </a:r>
          </a:p>
          <a:p>
            <a:pPr algn="ctr" rtl="1">
              <a:buNone/>
            </a:pPr>
            <a:r>
              <a:rPr lang="en-US" sz="2800" dirty="0" smtClean="0">
                <a:cs typeface="B Titr" pitchFamily="2" charset="-78"/>
              </a:rPr>
              <a:t> </a:t>
            </a:r>
            <a:endParaRPr lang="en-US" sz="2800" dirty="0">
              <a:cs typeface="B Titr" pitchFamily="2" charset="-7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25470"/>
          </a:xfrm>
        </p:spPr>
        <p:style>
          <a:lnRef idx="2">
            <a:schemeClr val="accent2">
              <a:shade val="50000"/>
            </a:schemeClr>
          </a:lnRef>
          <a:fillRef idx="1">
            <a:schemeClr val="accent2"/>
          </a:fillRef>
          <a:effectRef idx="0">
            <a:schemeClr val="accent2"/>
          </a:effectRef>
          <a:fontRef idx="minor">
            <a:schemeClr val="lt1"/>
          </a:fontRef>
        </p:style>
        <p:txBody>
          <a:bodyPr anchor="t"/>
          <a:lstStyle/>
          <a:p>
            <a:pPr algn="ctr" rtl="1"/>
            <a:r>
              <a:rPr lang="fa-IR" sz="3200" b="1" dirty="0" smtClean="0">
                <a:cs typeface="B Titr" pitchFamily="2" charset="-78"/>
              </a:rPr>
              <a:t>اعلام نتايج ارزيابي ها </a:t>
            </a:r>
            <a:endParaRPr lang="en-US" sz="3200" dirty="0">
              <a:cs typeface="B Titr" pitchFamily="2" charset="-78"/>
            </a:endParaRPr>
          </a:p>
        </p:txBody>
      </p:sp>
      <p:sp>
        <p:nvSpPr>
          <p:cNvPr id="3" name="Content Placeholder 2"/>
          <p:cNvSpPr>
            <a:spLocks noGrp="1"/>
          </p:cNvSpPr>
          <p:nvPr>
            <p:ph idx="1"/>
          </p:nvPr>
        </p:nvSpPr>
        <p:spPr>
          <a:xfrm>
            <a:off x="1071538" y="1357298"/>
            <a:ext cx="7862150" cy="5286412"/>
          </a:xfrm>
        </p:spPr>
        <p:style>
          <a:lnRef idx="2">
            <a:schemeClr val="accent6">
              <a:shade val="50000"/>
            </a:schemeClr>
          </a:lnRef>
          <a:fillRef idx="1">
            <a:schemeClr val="accent6"/>
          </a:fillRef>
          <a:effectRef idx="0">
            <a:schemeClr val="accent6"/>
          </a:effectRef>
          <a:fontRef idx="minor">
            <a:schemeClr val="lt1"/>
          </a:fontRef>
        </p:style>
        <p:txBody>
          <a:bodyPr>
            <a:normAutofit/>
          </a:bodyPr>
          <a:lstStyle/>
          <a:p>
            <a:pPr algn="just" rtl="1">
              <a:buNone/>
            </a:pPr>
            <a:r>
              <a:rPr lang="fa-IR" dirty="0" smtClean="0">
                <a:cs typeface="B Zar" pitchFamily="2" charset="-78"/>
              </a:rPr>
              <a:t> نتیجه خود  ارزيابي پایانی ( مشخص شدن امتياز عملكرد مدرسه  بر اساس جدول شماره 5)و ارزيابي هاي انجام شده از ابتداي سال تحصيلي (بندهاي الف ، ب و ج)   به همراه برنامه سالانه و سایر مستندات به صورت رسمي به منطقه آموزشي ارسال مي گردد.</a:t>
            </a:r>
            <a:endParaRPr lang="en-US" dirty="0" smtClean="0">
              <a:cs typeface="B Zar" pitchFamily="2" charset="-78"/>
            </a:endParaRPr>
          </a:p>
          <a:p>
            <a:pPr algn="just" rtl="1">
              <a:buNone/>
            </a:pPr>
            <a:r>
              <a:rPr lang="fa-IR" dirty="0" smtClean="0">
                <a:cs typeface="B Zar" pitchFamily="2" charset="-78"/>
              </a:rPr>
              <a:t>پس ازانجام ارزيابي بيروني توسط مناطق و تاييد ميزان تحقق اهداف و كيفيت اجراي شاخص ها و فعاليت ها ( جمع نهايي امتيازات جدول شماره 5 ) ، مدارسي كه در خود ارزيابي پاياني نسبت به خود ارزیابی اولیه درتحقق اهداف  پیش بینی شده  دارای  حداقل به میزان 10 درصد  رشد باشند، توسط مناطق و بر اساس  میزان رشد و سهميه تعیین شده  به استان  جهت تقدیر  و حمایت  معرفي مي گردند</a:t>
            </a:r>
            <a:endParaRPr lang="en-US" dirty="0" smtClean="0">
              <a:cs typeface="B Zar" pitchFamily="2" charset="-78"/>
            </a:endParaRPr>
          </a:p>
          <a:p>
            <a:pPr algn="just" rtl="1">
              <a:buNone/>
            </a:pPr>
            <a:endParaRPr lang="en-US" dirty="0">
              <a:cs typeface="B Zar" pitchFamily="2" charset="-78"/>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itchFamily="2" charset="-78"/>
              </a:rPr>
              <a:t>چگونگي اجراي طرح تدبير</a:t>
            </a:r>
            <a:endParaRPr lang="en-US" dirty="0">
              <a:cs typeface="B Titr" pitchFamily="2" charset="-78"/>
            </a:endParaRPr>
          </a:p>
        </p:txBody>
      </p:sp>
      <p:sp>
        <p:nvSpPr>
          <p:cNvPr id="3" name="Content Placeholder 2"/>
          <p:cNvSpPr>
            <a:spLocks noGrp="1"/>
          </p:cNvSpPr>
          <p:nvPr>
            <p:ph idx="1"/>
          </p:nvPr>
        </p:nvSpPr>
        <p:spPr/>
        <p:txBody>
          <a:bodyPr/>
          <a:lstStyle/>
          <a:p>
            <a:pPr algn="ctr" rtl="1">
              <a:buNone/>
            </a:pPr>
            <a:endParaRPr lang="fa-IR" dirty="0" smtClean="0">
              <a:cs typeface="B Titr" pitchFamily="2" charset="-78"/>
            </a:endParaRPr>
          </a:p>
          <a:p>
            <a:pPr algn="ctr" rtl="1">
              <a:buNone/>
            </a:pPr>
            <a:endParaRPr lang="fa-IR" dirty="0" smtClean="0">
              <a:cs typeface="B Titr" pitchFamily="2" charset="-78"/>
            </a:endParaRPr>
          </a:p>
          <a:p>
            <a:pPr algn="ctr" rtl="1">
              <a:buNone/>
            </a:pPr>
            <a:endParaRPr lang="fa-IR" dirty="0" smtClean="0">
              <a:cs typeface="B Titr" pitchFamily="2" charset="-78"/>
            </a:endParaRPr>
          </a:p>
          <a:p>
            <a:pPr algn="ctr" rtl="1">
              <a:buNone/>
            </a:pPr>
            <a:r>
              <a:rPr lang="fa-IR" dirty="0" smtClean="0">
                <a:cs typeface="B Titr" pitchFamily="2" charset="-78"/>
              </a:rPr>
              <a:t>گام هاي اجرايي</a:t>
            </a:r>
            <a:endParaRPr lang="en-US" dirty="0">
              <a:cs typeface="B Titr" pitchFamily="2" charset="-78"/>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A" sz="2800" b="1" dirty="0" smtClean="0">
                <a:cs typeface="B Titr" pitchFamily="2" charset="-78"/>
              </a:rPr>
              <a:t>گام اول :ابلاغ طرح به مدارس و تبيين آن براي مديران </a:t>
            </a:r>
            <a:endParaRPr lang="en-US" sz="2800" dirty="0">
              <a:cs typeface="B Titr" pitchFamily="2" charset="-78"/>
            </a:endParaRPr>
          </a:p>
        </p:txBody>
      </p:sp>
      <p:sp>
        <p:nvSpPr>
          <p:cNvPr id="3" name="Content Placeholder 2"/>
          <p:cNvSpPr>
            <a:spLocks noGrp="1"/>
          </p:cNvSpPr>
          <p:nvPr>
            <p:ph idx="1"/>
          </p:nvPr>
        </p:nvSpPr>
        <p:spPr/>
        <p:txBody>
          <a:bodyPr>
            <a:normAutofit/>
          </a:bodyPr>
          <a:lstStyle/>
          <a:p>
            <a:pPr algn="just" rtl="1">
              <a:buNone/>
            </a:pPr>
            <a:r>
              <a:rPr lang="ar-SA" sz="2400" dirty="0" smtClean="0">
                <a:cs typeface="B Zar" pitchFamily="2" charset="-78"/>
              </a:rPr>
              <a:t> </a:t>
            </a:r>
            <a:r>
              <a:rPr lang="fa-IR" sz="2400" dirty="0" smtClean="0">
                <a:cs typeface="B Zar" pitchFamily="2" charset="-78"/>
              </a:rPr>
              <a:t>    </a:t>
            </a:r>
          </a:p>
          <a:p>
            <a:pPr algn="just" rtl="1">
              <a:buNone/>
            </a:pPr>
            <a:r>
              <a:rPr lang="fa-IR" sz="2400" dirty="0" smtClean="0">
                <a:cs typeface="B Zar" pitchFamily="2" charset="-78"/>
              </a:rPr>
              <a:t>    </a:t>
            </a:r>
            <a:r>
              <a:rPr lang="ar-SA" sz="2400" dirty="0" smtClean="0">
                <a:cs typeface="B Zar" pitchFamily="2" charset="-78"/>
              </a:rPr>
              <a:t>اين طرح توسط مناطق آموزشي به مدارس ابلاغ شده و براي مديران مدارس جلسه ي تبييني-توجيهي با هدف افزايش درك صحيح از اصول و اهداف آن و كمك به مديران  دراستفاده مطلوب از زمان و هدايت فعاليت هاي پيش بيني شده در بخش هاي برنامه ريزي ، اجرا ، ارزيابي و بهبود مستمر فعاليت ها ،همچنين بهره گيري از مجموعه ظرفيت ها ،توانمندي ها و نيروها در مسير تحقق اهداف و در ك واحد از روش ها برگزار مي گردد. دراين جلسه   به دلیل اهمیت تقویم اجرايي (جدول شماره 2) و فرم ارزيابي (جدول شماره 5) بیش از سایر بخش ها مورد تأكيد قرار می گیرد .</a:t>
            </a:r>
            <a:endParaRPr lang="en-US" sz="2400" dirty="0">
              <a:cs typeface="B Zar" pitchFamily="2" charset="-78"/>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ar-SA" sz="3600" dirty="0" smtClean="0">
                <a:cs typeface="B Titr" pitchFamily="2" charset="-78"/>
              </a:rPr>
              <a:t>گام دوم:خود ارزيابي اوليه و تنظيم برنامه سالانه</a:t>
            </a:r>
            <a:r>
              <a:rPr lang="en-US" dirty="0" smtClean="0"/>
              <a:t/>
            </a:r>
            <a:br>
              <a:rPr lang="en-US" dirty="0" smtClean="0"/>
            </a:br>
            <a:endParaRPr lang="en-US" dirty="0"/>
          </a:p>
        </p:txBody>
      </p:sp>
      <p:sp>
        <p:nvSpPr>
          <p:cNvPr id="3" name="Content Placeholder 2"/>
          <p:cNvSpPr>
            <a:spLocks noGrp="1"/>
          </p:cNvSpPr>
          <p:nvPr>
            <p:ph idx="1"/>
          </p:nvPr>
        </p:nvSpPr>
        <p:spPr>
          <a:xfrm>
            <a:off x="457200" y="1285860"/>
            <a:ext cx="8229600" cy="5038740"/>
          </a:xfrm>
        </p:spPr>
        <p:txBody>
          <a:bodyPr>
            <a:normAutofit/>
          </a:bodyPr>
          <a:lstStyle/>
          <a:p>
            <a:pPr algn="just" rtl="1">
              <a:buNone/>
            </a:pPr>
            <a:r>
              <a:rPr lang="fa-IR" sz="2400" dirty="0" smtClean="0">
                <a:cs typeface="B Zar" pitchFamily="2" charset="-78"/>
              </a:rPr>
              <a:t>    مدير مدرسه با استفاده از جدول شماره 5 ( فرم ارزيابي بهبود فرايند ها) وضعيت مدرسه را مورد ارزيابي قرارداده ونسبت به تعيين امتيازآن فعاليت هااقدام مي نمايد.سپس براساس تحليل وضعيت موجود مدرسه ومراحل پيش بيني شده در جدول شماره 1(گام هاي تدوين برنامه سالانه و عملياتي ) با همكاري و مشاركت ساير عوامل انساني نسبت به تنظيم و تدوين برنامه سالانه براي سال تحصيلي پيش رو با اولويت هاي مدرسه كه نياز به بهبود و ارتقاء(وضعيت پايه) دارند،عمل نموده ، به همراه دو نسخه از فرم خود ارزيابي اوليه به صورت مكتوب و رسمي به منطقه ارسال مي نمايد. </a:t>
            </a:r>
            <a:endParaRPr lang="en-US" sz="2400" dirty="0">
              <a:cs typeface="B Zar" pitchFamily="2" charset="-78"/>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sz="3600" dirty="0" smtClean="0">
                <a:cs typeface="B Titr" pitchFamily="2" charset="-78"/>
              </a:rPr>
              <a:t>گام سوم:تأييد امتياز اوليه  توسط منطقه آموزشي     </a:t>
            </a:r>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pPr algn="just" rtl="1">
              <a:buNone/>
            </a:pPr>
            <a:r>
              <a:rPr lang="fa-IR" sz="2400" dirty="0" smtClean="0">
                <a:cs typeface="B Zar" pitchFamily="2" charset="-78"/>
              </a:rPr>
              <a:t> براي اينكه مسوولين مناطق آموزشي از وضعيت مدارس به طور دقيق و كامل مطلع باشند و در جريان وضعيت (نقطه آغاز)و ميزان تلاش در سال تحصيلي پيش رو قرار گيرند.همچنين در ارزيابي هاي فرآيندي و پاياني بيروني كه از طريق بازديد وحضور در مدرسه بتوانند ارزيابي واقع بينانه انجام دهند ،لازم است ارزيابي اوليه مديران را مورد بررسي قرار داده و در صورت نياز با مشاهده ي حضوري و بازديد نسبت به تأييد آن افدام و نسخه اي را در اداره براي بهره برداري در بازديد ها و ارزيابي بيروني نگهداري كرده و نسخه اي ديگر حداكثر تا يك ماه به صورت رسمي به مدرسه عودت گردد .</a:t>
            </a:r>
            <a:endParaRPr lang="en-US" sz="2400" dirty="0">
              <a:cs typeface="B Zar" pitchFamily="2" charset="-78"/>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rtl="1"/>
            <a:r>
              <a:rPr lang="fa-IR" sz="3600" b="1" dirty="0" smtClean="0">
                <a:cs typeface="B Titr" pitchFamily="2" charset="-78"/>
              </a:rPr>
              <a:t>گام چهارم:</a:t>
            </a:r>
            <a:r>
              <a:rPr lang="fa-IR" sz="3600" dirty="0" smtClean="0">
                <a:cs typeface="B Titr" pitchFamily="2" charset="-78"/>
              </a:rPr>
              <a:t>خود ارزيابي فرایندی </a:t>
            </a:r>
            <a:r>
              <a:rPr lang="en-US" dirty="0" smtClean="0"/>
              <a:t/>
            </a:r>
            <a:br>
              <a:rPr lang="en-US" dirty="0" smtClean="0"/>
            </a:br>
            <a:endParaRPr lang="en-US" dirty="0"/>
          </a:p>
        </p:txBody>
      </p:sp>
      <p:sp>
        <p:nvSpPr>
          <p:cNvPr id="3" name="Content Placeholder 2"/>
          <p:cNvSpPr>
            <a:spLocks noGrp="1"/>
          </p:cNvSpPr>
          <p:nvPr>
            <p:ph idx="1"/>
          </p:nvPr>
        </p:nvSpPr>
        <p:spPr/>
        <p:txBody>
          <a:bodyPr>
            <a:normAutofit lnSpcReduction="10000"/>
          </a:bodyPr>
          <a:lstStyle/>
          <a:p>
            <a:pPr algn="just" rtl="1">
              <a:buNone/>
            </a:pPr>
            <a:r>
              <a:rPr lang="fa-IR" dirty="0" smtClean="0">
                <a:cs typeface="B Zar" pitchFamily="2" charset="-78"/>
              </a:rPr>
              <a:t>مدير مدرسه در طول سال تحصيلي  همزمان با اجرای فعالیت ها و اقدامات ،زمينه خود ارزيابي هر يك از مسوولين برنامه ها و فعاليت ها را مهيا كرده و درزمان هاي مناسب نسبت به جمع آوري اطلاعات مربوط به اين خود ارزيابي ها اقدام نموده و بازخورد هاي لازم براي هدايت فعاليت هاو بهبود اقدامات ارائه مي نمايد . همچنين فعاليت هايي كه  بر اساس جدول زمانبندي از نظر اجرا داراي تأخير يا  مشكلاتي مي باشند شناسايي و با كمك مسئول مربوط و در صورت نياز با  مشورت ساير كاركنان نسبت به مرتفع نمودن  موارد قابل بهبود اقدام مي نمايد. </a:t>
            </a:r>
            <a:endParaRPr lang="en-US" dirty="0" smtClean="0">
              <a:cs typeface="B Zar" pitchFamily="2" charset="-78"/>
            </a:endParaRPr>
          </a:p>
          <a:p>
            <a:pPr algn="just" rtl="1">
              <a:buNone/>
            </a:pPr>
            <a:r>
              <a:rPr lang="fa-IR" dirty="0" smtClean="0">
                <a:cs typeface="B Zar" pitchFamily="2" charset="-78"/>
              </a:rPr>
              <a:t>    مناطق آموزش و پرورش نيز مي توانندبا تنظیم برنامه زمان بندی مناسب و با كمك افراد مجرب و آگاه در حوزه آموزش ابتدايي به منظورارزيابي فرايندي در طول سال تحصيلي با هدف  ارائه بازخورد هاي اصلاحي، سازنده و توانمند سازو در گفتگوي طرفيني با مدير نسبت به رفع مشكلات اقدام كنند.</a:t>
            </a:r>
            <a:endParaRPr lang="en-US" dirty="0">
              <a:cs typeface="B Zar" pitchFamily="2" charset="-78"/>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rtl="1"/>
            <a:r>
              <a:rPr lang="fa-IR" sz="3600" dirty="0" smtClean="0">
                <a:cs typeface="B Titr" pitchFamily="2" charset="-78"/>
              </a:rPr>
              <a:t>گام پنجم:خود ارزيابي پاياني </a:t>
            </a:r>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pPr algn="just" rtl="1">
              <a:buNone/>
            </a:pPr>
            <a:r>
              <a:rPr lang="fa-IR" dirty="0" smtClean="0"/>
              <a:t>    </a:t>
            </a:r>
            <a:r>
              <a:rPr lang="fa-IR" sz="2600" dirty="0" smtClean="0">
                <a:cs typeface="B Zar" pitchFamily="2" charset="-78"/>
              </a:rPr>
              <a:t>مدير در پايان سال تحصيلي (خرداد ماه) مجددا با استفاده از جدول شماره 5 (فرم ارزيابي بهبود فرايند ها) ، با بررسي نتايج خود ارزيابي اوليه و ارزيابي هاي فرايندي ،نتايج تعامل و  گفتگوبا هريك از مسؤولين فعاليت ها  و هدف گذاري هاي انجام شده در برنامه سالانه به منظور تعيين وضعيت پيشرفت و موفقيت ها اقدام به ارزيابي نهايي  مي نمايد. نتیجه خود  ارزيابي پایانی  به صورت رسمي  حداكثر تا 20 خردادماه به معاونت آموزش ابتدايي منطقه ارسال گردد.  در اين طرح ارزيابي ها يي كه مديربا كمك عوامل انساني انجام مي دهد از ارزش بسيار والايي برخوردار است و قطعا نتايج آن در تعيين وضعيت پيشرفت و موفقيت توسط منطقه مورد استفاده قرار مي گيرد .</a:t>
            </a:r>
            <a:endParaRPr lang="en-US" sz="2600" dirty="0">
              <a:cs typeface="B Zar" pitchFamily="2" charset="-78"/>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sz="3600" dirty="0" smtClean="0">
                <a:cs typeface="B Titr" pitchFamily="2" charset="-78"/>
              </a:rPr>
              <a:t>گام ششم: ارزيابي بيروني توسط مسئولین منطقه </a:t>
            </a:r>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pPr algn="just" rtl="1">
              <a:buNone/>
            </a:pPr>
            <a:r>
              <a:rPr lang="fa-IR" sz="2400" dirty="0" smtClean="0">
                <a:cs typeface="B Zar" pitchFamily="2" charset="-78"/>
              </a:rPr>
              <a:t>     اگرچه ارزيابي هاي دروني ارزش و اهميت بالايي در اين طرح دارند و به عنوان رويكردي توانمندساز در جهت افزايش تعهد سازماني مدير و مجموعه عوامل انساني مدرسه مورد تأكيد قرار گرفته است ،ليكن طرح مذكور نيز همانند طرح هاي ديگر نياز به بررسي وا رزيابي بيروني مي باشد. بنابراين مناطق آموزش و پرورش در پايان سال تحصيلي به منظور ارزيابي نهايي ( حداكثر تا 15تيرماه) از مدارس بازدید کرده و با استفاده از جدول شماره پنج و نتایج ارزیابی های فرایندی و گزارش های ارسالی مدرسه( خود ارزيابي اوليه، ارزيابی فرایند ی ، ارزيابي پاياني و برنامه سالانه ) نسبت به ارزیابی میزان تلاش ، پیشرفت و موفقیت مدرسه در راستای  برنامه سالانه ، هدف گذاري هاي انجام شده  و كيفيت اجراي فعاليت ها اقدام مي نمايند</a:t>
            </a:r>
            <a:endParaRPr lang="en-US" sz="2400" dirty="0">
              <a:cs typeface="B Zar" pitchFamily="2" charset="-7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rtl="1"/>
            <a:r>
              <a:rPr lang="fa-IR" sz="3100" dirty="0" smtClean="0">
                <a:cs typeface="B Titr" pitchFamily="2" charset="-78"/>
              </a:rPr>
              <a:t>گام هفتم:نحوه تعيين ميزان رشد مدارس </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85000" lnSpcReduction="20000"/>
          </a:bodyPr>
          <a:lstStyle/>
          <a:p>
            <a:pPr algn="just" rtl="1">
              <a:buNone/>
            </a:pPr>
            <a:r>
              <a:rPr lang="fa-IR" dirty="0" smtClean="0">
                <a:cs typeface="B Zar" pitchFamily="2" charset="-78"/>
              </a:rPr>
              <a:t> از آنجا كه به طور طبيعي مدارس از شرايط متفاوت(منابع ملي،انساني ،امكانات ،شرايط فرهنگي و...) برخودار بوده و امتياز اوليه ( خود ارزيابي اوليه ) آنها يكسان نخواهد بود بنابراين رشد آنها در عملكرد بايد بر اساس مبنايي محاسبه گردد تا ميزان پيشرفت متناسب با اين تفاوتها تعيين گردد.از اين جهت مبناي محاسبه رشدمدارس در پايان سال ، ميزان تغییر مثبت در امتیاز كسب نشده در ارزيابي اوليه  می باشد.بنابراين ميزان رشد مدارس براساس امتياز باقيمانده آنها از سقف امتياز(301)محاسبه مي شود </a:t>
            </a:r>
            <a:endParaRPr lang="en-US" dirty="0" smtClean="0">
              <a:cs typeface="B Zar" pitchFamily="2" charset="-78"/>
            </a:endParaRPr>
          </a:p>
          <a:p>
            <a:pPr algn="just" rtl="1">
              <a:buNone/>
            </a:pPr>
            <a:r>
              <a:rPr lang="fa-IR" dirty="0" smtClean="0">
                <a:cs typeface="B Zar" pitchFamily="2" charset="-78"/>
              </a:rPr>
              <a:t>مثال: مدرسه اي در خود ارزيابي اوليه موفق به كسب 180 امتيازميشود كه با توجه به جمع كل امتيازات فرم شماره 5 (301 امتياز) ، اين مدرسه 121 امتياز را نتوانسته كسب نمايد. در ارزيابي پاياني امتياز مدرسه به عدد228 ميرسد .براي انجام محاسبه ميزان نهايي رشد با توجه به رشد 48 امتيازي مدرسه در ارزيابي پاياني( 48=180-228 )و عدد امتيازات كسب نشده در ارزيابي اوليه (121 امتياز) ، درصد رشد مشخص ميشود.</a:t>
            </a:r>
            <a:endParaRPr lang="en-US" dirty="0" smtClean="0">
              <a:cs typeface="B Zar" pitchFamily="2" charset="-78"/>
            </a:endParaRPr>
          </a:p>
          <a:p>
            <a:pPr algn="just" rtl="1">
              <a:buNone/>
            </a:pPr>
            <a:r>
              <a:rPr lang="fa-IR" b="1" dirty="0" smtClean="0">
                <a:cs typeface="B Zar" pitchFamily="2" charset="-78"/>
              </a:rPr>
              <a:t>فرمول تعيين ميزان رشد:</a:t>
            </a:r>
            <a:r>
              <a:rPr lang="fa-IR" dirty="0" smtClean="0">
                <a:cs typeface="B Zar" pitchFamily="2" charset="-78"/>
              </a:rPr>
              <a:t>  ميزان رشد در ارزيابي پاياني نسبت به ارزيابي اوليه ضربدر  عدد100    تقسيم  بر جمع امتياز كسب نشده در خود ارزيابي اوليه      </a:t>
            </a:r>
            <a:endParaRPr lang="en-US" dirty="0" smtClean="0">
              <a:cs typeface="B Zar" pitchFamily="2" charset="-78"/>
            </a:endParaRPr>
          </a:p>
          <a:p>
            <a:pPr algn="just" rtl="1">
              <a:buNone/>
            </a:pPr>
            <a:r>
              <a:rPr lang="fa-IR" dirty="0" smtClean="0">
                <a:cs typeface="B Zar" pitchFamily="2" charset="-78"/>
              </a:rPr>
              <a:t>ميزان رشد اين مدرسه:   39/6درصد مي باشد</a:t>
            </a:r>
          </a:p>
          <a:p>
            <a:pPr algn="just" rtl="1">
              <a:buNone/>
            </a:pPr>
            <a:endParaRPr lang="en-US" dirty="0">
              <a:cs typeface="B Zar" pitchFamily="2" charset="-78"/>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285984" y="5286388"/>
            <a:ext cx="2100268" cy="785818"/>
          </a:xfrm>
          <a:prstGeom prst="rect">
            <a:avLst/>
          </a:prstGeom>
          <a:noFill/>
        </p:spPr>
      </p:pic>
      <p:sp>
        <p:nvSpPr>
          <p:cNvPr id="1027"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rtl="1"/>
            <a:r>
              <a:rPr lang="fa-IR" sz="3600" dirty="0" smtClean="0">
                <a:cs typeface="B Titr" pitchFamily="2" charset="-78"/>
              </a:rPr>
              <a:t>گام هشتم :بازخورد هاو مشوق ها </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85000" lnSpcReduction="20000"/>
          </a:bodyPr>
          <a:lstStyle/>
          <a:p>
            <a:pPr algn="just" rtl="1">
              <a:buNone/>
            </a:pPr>
            <a:r>
              <a:rPr lang="fa-IR" dirty="0" smtClean="0">
                <a:cs typeface="B Zar" pitchFamily="2" charset="-78"/>
              </a:rPr>
              <a:t>پس ازانجام ارزيابي بيروني توسط مناطق و تاييد ميزان تحقق اهداف و كيفيت اجراي شاخص ها و فعاليت ها ( جمع نهايي امتيازات جدول شماره 5 ) ، مدارسي كه در خود ارزيابي پاياني نسبت به خود ارزیابی اولیه درتحقق اهداف داراي رشد بوده اند ، به شرح ذيل مورد تقدیر  و حمایت  قرار خواهند گرفت. </a:t>
            </a:r>
            <a:endParaRPr lang="en-US" dirty="0" smtClean="0">
              <a:cs typeface="B Zar" pitchFamily="2" charset="-78"/>
            </a:endParaRPr>
          </a:p>
          <a:p>
            <a:pPr algn="just" rtl="1">
              <a:buNone/>
            </a:pPr>
            <a:r>
              <a:rPr lang="fa-IR" dirty="0" smtClean="0">
                <a:cs typeface="B Zar" pitchFamily="2" charset="-78"/>
              </a:rPr>
              <a:t>الف: تقدير منطقه اي: مدارس داراي رشد 10 الي 20 درصد</a:t>
            </a:r>
            <a:endParaRPr lang="en-US" dirty="0" smtClean="0">
              <a:cs typeface="B Zar" pitchFamily="2" charset="-78"/>
            </a:endParaRPr>
          </a:p>
          <a:p>
            <a:pPr algn="just" rtl="1">
              <a:buNone/>
            </a:pPr>
            <a:r>
              <a:rPr lang="fa-IR" dirty="0" smtClean="0">
                <a:cs typeface="B Zar" pitchFamily="2" charset="-78"/>
              </a:rPr>
              <a:t>ب: تقدير استاني : مدارس داراي رشد 21 الي45درصد.</a:t>
            </a:r>
            <a:endParaRPr lang="en-US" dirty="0" smtClean="0">
              <a:cs typeface="B Zar" pitchFamily="2" charset="-78"/>
            </a:endParaRPr>
          </a:p>
          <a:p>
            <a:pPr algn="just" rtl="1">
              <a:buNone/>
            </a:pPr>
            <a:r>
              <a:rPr lang="fa-IR" dirty="0" smtClean="0">
                <a:cs typeface="B Zar" pitchFamily="2" charset="-78"/>
              </a:rPr>
              <a:t>ج: تقدير ستادي ( توسط معاون وزير) : مدارس داراي رشد 46 الي 80 درصد</a:t>
            </a:r>
            <a:endParaRPr lang="en-US" dirty="0" smtClean="0">
              <a:cs typeface="B Zar" pitchFamily="2" charset="-78"/>
            </a:endParaRPr>
          </a:p>
          <a:p>
            <a:pPr algn="just" rtl="1">
              <a:buNone/>
            </a:pPr>
            <a:r>
              <a:rPr lang="fa-IR" dirty="0" smtClean="0">
                <a:cs typeface="B Zar" pitchFamily="2" charset="-78"/>
              </a:rPr>
              <a:t>د: تقدير ستادي( مقام عالي وزارت): مدارس داراي رشد بيش از 81 درصد .</a:t>
            </a:r>
            <a:endParaRPr lang="en-US" dirty="0" smtClean="0">
              <a:cs typeface="B Zar" pitchFamily="2" charset="-78"/>
            </a:endParaRPr>
          </a:p>
          <a:p>
            <a:pPr algn="just" rtl="1">
              <a:buNone/>
            </a:pPr>
            <a:r>
              <a:rPr lang="fa-IR" dirty="0" smtClean="0">
                <a:cs typeface="B Zar" pitchFamily="2" charset="-78"/>
              </a:rPr>
              <a:t>ه:دعوت از مديران برتردر</a:t>
            </a:r>
            <a:r>
              <a:rPr lang="ar-SA" dirty="0" smtClean="0">
                <a:cs typeface="B Zar" pitchFamily="2" charset="-78"/>
              </a:rPr>
              <a:t> همايش­هاي استاني وكشوري ، معرفي و ترويج تجارب و الگوهاي ارزنده آنان</a:t>
            </a:r>
            <a:endParaRPr lang="en-US" dirty="0" smtClean="0">
              <a:cs typeface="B Zar" pitchFamily="2" charset="-78"/>
            </a:endParaRPr>
          </a:p>
          <a:p>
            <a:pPr algn="just" rtl="1">
              <a:buNone/>
            </a:pPr>
            <a:r>
              <a:rPr lang="ar-SA" dirty="0" smtClean="0">
                <a:cs typeface="B Zar" pitchFamily="2" charset="-78"/>
              </a:rPr>
              <a:t>ح:حمايت ازچاپ آثارو تجارب برتر مديران استاني و كشوري در مجلات تخصصي داخل و خارج از آموزش و پرورش  </a:t>
            </a:r>
            <a:endParaRPr lang="en-US" dirty="0" smtClean="0">
              <a:cs typeface="B Zar" pitchFamily="2" charset="-78"/>
            </a:endParaRPr>
          </a:p>
          <a:p>
            <a:pPr algn="just" rtl="1">
              <a:buNone/>
            </a:pPr>
            <a:r>
              <a:rPr lang="fa-IR" dirty="0" smtClean="0">
                <a:cs typeface="B Zar" pitchFamily="2" charset="-78"/>
              </a:rPr>
              <a:t>و-تشكيل بانك  اطلاعاتي از مديران موفق و تلاشگرطرح تدبير</a:t>
            </a:r>
            <a:endParaRPr lang="en-US" dirty="0">
              <a:cs typeface="B Zar"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28" y="1285860"/>
            <a:ext cx="6929486" cy="3600465"/>
          </a:xfrm>
        </p:spPr>
        <p:txBody>
          <a:bodyPr>
            <a:normAutofit fontScale="90000"/>
          </a:bodyPr>
          <a:lstStyle/>
          <a:p>
            <a:pPr algn="ctr"/>
            <a:r>
              <a:rPr lang="fa-IR" dirty="0" smtClean="0"/>
              <a:t>تقديم به مديران ايران زمين كه با كرامتي چون خورشيد ، سرزمين دل نونهالان اين مرز و بوم را روشني  </a:t>
            </a:r>
            <a:r>
              <a:rPr lang="en-US" dirty="0" smtClean="0"/>
              <a:t/>
            </a:r>
            <a:br>
              <a:rPr lang="en-US" dirty="0" smtClean="0"/>
            </a:br>
            <a:r>
              <a:rPr lang="fa-IR" dirty="0" smtClean="0"/>
              <a:t>می بخشند </a:t>
            </a:r>
            <a:r>
              <a:rPr lang="en-US" dirty="0" smtClean="0"/>
              <a:t/>
            </a:r>
            <a:br>
              <a:rPr lang="en-US" dirty="0" smtClean="0"/>
            </a:b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200" dirty="0" smtClean="0">
                <a:cs typeface="B Titr" pitchFamily="2" charset="-78"/>
              </a:rPr>
              <a:t>سخن پاياني</a:t>
            </a:r>
            <a:endParaRPr lang="en-US" sz="3200" dirty="0">
              <a:cs typeface="B Titr" pitchFamily="2" charset="-78"/>
            </a:endParaRPr>
          </a:p>
        </p:txBody>
      </p:sp>
      <p:sp>
        <p:nvSpPr>
          <p:cNvPr id="3" name="Content Placeholder 2"/>
          <p:cNvSpPr>
            <a:spLocks noGrp="1"/>
          </p:cNvSpPr>
          <p:nvPr>
            <p:ph idx="1"/>
          </p:nvPr>
        </p:nvSpPr>
        <p:spPr/>
        <p:txBody>
          <a:bodyPr/>
          <a:lstStyle/>
          <a:p>
            <a:pPr algn="just" rtl="1">
              <a:buNone/>
            </a:pPr>
            <a:r>
              <a:rPr lang="fa-IR" dirty="0" smtClean="0">
                <a:cs typeface="B Zar" pitchFamily="2" charset="-78"/>
              </a:rPr>
              <a:t>    اميد است با برنامه ريزي دقيق ادارات كل استان ها و مراقبت جدي مناطق براجراي آن و همت مديران براي انجام وحداكثر تلاش براي عملياتي كردن آن ، شاهد روند رو به رشد مديريت آموزشگاهي و بهبود عملكرد مدارس بوده و مدرسه محوري و استقلال مدارس به عنوان كانون هاي تربيتي محله از آرمان به واقعيت تبديل شود .</a:t>
            </a:r>
          </a:p>
          <a:p>
            <a:pPr algn="ctr" rtl="1">
              <a:buNone/>
            </a:pPr>
            <a:r>
              <a:rPr lang="fa-IR" b="1" dirty="0" smtClean="0">
                <a:cs typeface="B Zar" pitchFamily="2" charset="-78"/>
              </a:rPr>
              <a:t>پاينده و سرافراز باشيد </a:t>
            </a:r>
          </a:p>
          <a:p>
            <a:pPr algn="ctr" rtl="1">
              <a:buNone/>
            </a:pPr>
            <a:r>
              <a:rPr lang="fa-IR" b="1" dirty="0" smtClean="0">
                <a:cs typeface="B Zar" pitchFamily="2" charset="-78"/>
              </a:rPr>
              <a:t>انشاء ا...</a:t>
            </a:r>
            <a:endParaRPr lang="en-US" b="1" dirty="0">
              <a:cs typeface="B Zar" pitchFamily="2"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8662" y="274320"/>
            <a:ext cx="8005026" cy="5583572"/>
          </a:xfrm>
        </p:spPr>
        <p:txBody>
          <a:bodyPr>
            <a:normAutofit/>
          </a:bodyPr>
          <a:lstStyle/>
          <a:p>
            <a:pPr algn="r" rtl="1"/>
            <a:r>
              <a:rPr lang="fa-IR" sz="1800" b="1" dirty="0" smtClean="0"/>
              <a:t>اكنون اين نسل( نونهالان و نوجوانان) در دستگاه آموزش وپرورش در حال رشد است و شما بايد بكوشيد كه عناصري والا و كارآمد تحويل جامعه اسلامي بدهيد.(مقام معظم رهبري)</a:t>
            </a:r>
            <a:r>
              <a:rPr lang="en-US" sz="1800" b="1" dirty="0" smtClean="0"/>
              <a:t/>
            </a:r>
            <a:br>
              <a:rPr lang="en-US" sz="1800" b="1" dirty="0" smtClean="0"/>
            </a:br>
            <a:r>
              <a:rPr lang="en-US" sz="1800" b="1" dirty="0" smtClean="0"/>
              <a:t/>
            </a:r>
            <a:br>
              <a:rPr lang="en-US" sz="1800" b="1" dirty="0" smtClean="0"/>
            </a:br>
            <a:r>
              <a:rPr lang="en-US" sz="1800" b="1" dirty="0" smtClean="0"/>
              <a:t/>
            </a:r>
            <a:br>
              <a:rPr lang="en-US" sz="1800" b="1" dirty="0" smtClean="0"/>
            </a:br>
            <a:r>
              <a:rPr lang="en-US" sz="1800" dirty="0" smtClean="0"/>
              <a:t/>
            </a:r>
            <a:br>
              <a:rPr lang="en-US" sz="1800" dirty="0" smtClean="0"/>
            </a:br>
            <a:r>
              <a:rPr lang="ar-SA" sz="1800" b="1" dirty="0" smtClean="0"/>
              <a:t>وظیفه آموزش و پرورش تربیت و هدایت دانش‌آموزان در جهتی است که آنها پس از فارغ‌التحصیلی بتوانند در جامعه حضوری ثمر بخش داشته باشند</a:t>
            </a:r>
            <a:r>
              <a:rPr lang="en-US" sz="1800" b="1" dirty="0" smtClean="0"/>
              <a:t>.</a:t>
            </a:r>
            <a:r>
              <a:rPr lang="ar-SA" sz="1800" b="1" dirty="0" smtClean="0"/>
              <a:t>(دكتر روحاني )</a:t>
            </a:r>
            <a:r>
              <a:rPr lang="en-US" sz="1800" b="1" dirty="0" smtClean="0"/>
              <a:t/>
            </a:r>
            <a:br>
              <a:rPr lang="en-US" sz="1800" b="1" dirty="0" smtClean="0"/>
            </a:br>
            <a:r>
              <a:rPr lang="en-US" sz="1800" b="1" dirty="0" smtClean="0"/>
              <a:t/>
            </a:r>
            <a:br>
              <a:rPr lang="en-US" sz="1800" b="1" dirty="0" smtClean="0"/>
            </a:br>
            <a:r>
              <a:rPr lang="en-US" sz="1800" b="1" dirty="0" smtClean="0"/>
              <a:t/>
            </a:r>
            <a:br>
              <a:rPr lang="en-US" sz="1800" b="1" dirty="0" smtClean="0"/>
            </a:br>
            <a:r>
              <a:rPr lang="en-US" sz="1800" dirty="0" smtClean="0"/>
              <a:t/>
            </a:r>
            <a:br>
              <a:rPr lang="en-US" sz="1800" dirty="0" smtClean="0"/>
            </a:br>
            <a:r>
              <a:rPr lang="ar-SA" sz="1800" b="1" dirty="0" smtClean="0"/>
              <a:t>طبیعی است که رویکرد مدیریت در این سازمان باید رویکرد اخلاقی و روابط انسانی باشد تارویکرد ی تحکمی .این مهم امکان پذیر نیست، مگر اینکه نگرش ها وهدف ها به هم نزدیک شود و به تعبیر مقام معظم رهبری همدلی و هم زبانی ایجاد شود . ( دكتر فاني)</a:t>
            </a:r>
            <a:r>
              <a:rPr lang="en-US" dirty="0" smtClean="0"/>
              <a:t/>
            </a:r>
            <a:br>
              <a:rPr lang="en-US" dirty="0" smtClean="0"/>
            </a:b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2400" dirty="0" smtClean="0">
                <a:cs typeface="B Titr" pitchFamily="2" charset="-78"/>
              </a:rPr>
              <a:t>چرايي طرح تدبير</a:t>
            </a:r>
            <a:endParaRPr lang="en-US" sz="2400" dirty="0">
              <a:cs typeface="B Titr" pitchFamily="2" charset="-78"/>
            </a:endParaRPr>
          </a:p>
        </p:txBody>
      </p:sp>
      <p:sp>
        <p:nvSpPr>
          <p:cNvPr id="3" name="Content Placeholder 2"/>
          <p:cNvSpPr>
            <a:spLocks noGrp="1"/>
          </p:cNvSpPr>
          <p:nvPr>
            <p:ph idx="1"/>
          </p:nvPr>
        </p:nvSpPr>
        <p:spPr/>
        <p:txBody>
          <a:bodyPr>
            <a:normAutofit fontScale="62500" lnSpcReduction="20000"/>
          </a:bodyPr>
          <a:lstStyle/>
          <a:p>
            <a:pPr algn="r" rtl="1">
              <a:buNone/>
            </a:pPr>
            <a:r>
              <a:rPr lang="fa-IR" sz="2800" dirty="0" smtClean="0">
                <a:cs typeface="B Zar" pitchFamily="2" charset="-78"/>
              </a:rPr>
              <a:t>1- اهميت مديريت آموزشگاهي فرايند محوردر عصر حاضربا توجه به تحولات علمي ،اجتماعي ،سياسي وفن آوري وتكنولوژي</a:t>
            </a:r>
          </a:p>
          <a:p>
            <a:pPr algn="r" rtl="1">
              <a:buNone/>
            </a:pPr>
            <a:r>
              <a:rPr lang="fa-IR" sz="2800" dirty="0" smtClean="0">
                <a:cs typeface="B Zar" pitchFamily="2" charset="-78"/>
              </a:rPr>
              <a:t>2-مواجه بودن مدارس با مشكلات جديد( تغيير انتظارات اولياء،جامعه ،دانش آموزان و معلمان)</a:t>
            </a:r>
          </a:p>
          <a:p>
            <a:pPr algn="r" rtl="1">
              <a:buNone/>
            </a:pPr>
            <a:r>
              <a:rPr lang="fa-IR" sz="2800" dirty="0" smtClean="0">
                <a:cs typeface="B Zar" pitchFamily="2" charset="-78"/>
              </a:rPr>
              <a:t>-مديريت مرکز ثقل تمام الگو های جدید منابع انسانی در انجام ماموریت ها و وظایف سازمانی مدارس </a:t>
            </a:r>
          </a:p>
          <a:p>
            <a:pPr algn="r" rtl="1">
              <a:buNone/>
            </a:pPr>
            <a:r>
              <a:rPr lang="fa-IR" sz="2800" dirty="0" smtClean="0">
                <a:cs typeface="B Zar" pitchFamily="2" charset="-78"/>
              </a:rPr>
              <a:t>-اندیشه ها ، توانایی ها ، خلاقیت ها ، مهارت ها و تجارب منابع انسانی گران بها ترین دارایی و سرمایه </a:t>
            </a:r>
          </a:p>
          <a:p>
            <a:pPr algn="just" rtl="1">
              <a:buNone/>
            </a:pPr>
            <a:r>
              <a:rPr lang="en-US" sz="2800" dirty="0" smtClean="0">
                <a:cs typeface="B Zar" pitchFamily="2" charset="-78"/>
              </a:rPr>
              <a:t>-</a:t>
            </a:r>
            <a:r>
              <a:rPr lang="fa-IR" sz="2800" dirty="0" smtClean="0">
                <a:cs typeface="B Zar" pitchFamily="2" charset="-78"/>
              </a:rPr>
              <a:t>دغدغه</a:t>
            </a:r>
            <a:r>
              <a:rPr lang="en-US" sz="2800" dirty="0" smtClean="0">
                <a:cs typeface="B Zar" pitchFamily="2" charset="-78"/>
              </a:rPr>
              <a:t> </a:t>
            </a:r>
            <a:r>
              <a:rPr lang="fa-IR" sz="2800" dirty="0" smtClean="0">
                <a:cs typeface="B Zar" pitchFamily="2" charset="-78"/>
              </a:rPr>
              <a:t>ی  اساسی</a:t>
            </a:r>
            <a:r>
              <a:rPr lang="en-US" sz="2800" dirty="0" smtClean="0">
                <a:cs typeface="B Zar" pitchFamily="2" charset="-78"/>
              </a:rPr>
              <a:t> </a:t>
            </a:r>
            <a:r>
              <a:rPr lang="fa-IR" sz="2800" dirty="0" smtClean="0">
                <a:cs typeface="B Zar" pitchFamily="2" charset="-78"/>
              </a:rPr>
              <a:t>کشور های مختلف درارتقاء کیفیت عملکرد مدارس</a:t>
            </a:r>
            <a:endParaRPr lang="en-US" sz="2800" dirty="0" smtClean="0">
              <a:cs typeface="B Zar" pitchFamily="2" charset="-78"/>
            </a:endParaRPr>
          </a:p>
          <a:p>
            <a:pPr algn="just" rtl="1">
              <a:buNone/>
            </a:pPr>
            <a:r>
              <a:rPr lang="en-US" sz="2800" dirty="0" smtClean="0">
                <a:cs typeface="B Zar" pitchFamily="2" charset="-78"/>
              </a:rPr>
              <a:t>-</a:t>
            </a:r>
            <a:r>
              <a:rPr lang="fa-IR" sz="2800" dirty="0" smtClean="0">
                <a:cs typeface="B Zar" pitchFamily="2" charset="-78"/>
              </a:rPr>
              <a:t>تحولات گسترده و شتابان علم و فناوری</a:t>
            </a:r>
          </a:p>
          <a:p>
            <a:pPr algn="r" rtl="1">
              <a:buNone/>
            </a:pPr>
            <a:r>
              <a:rPr lang="fa-IR" sz="2800" dirty="0" smtClean="0">
                <a:cs typeface="B Zar" pitchFamily="2" charset="-78"/>
              </a:rPr>
              <a:t>3-تحولات علم مديريت و تأثير آن برمديريت آموزشگاهي</a:t>
            </a:r>
          </a:p>
          <a:p>
            <a:pPr algn="r" rtl="1">
              <a:buNone/>
            </a:pPr>
            <a:r>
              <a:rPr lang="fa-IR" sz="2800" dirty="0" smtClean="0">
                <a:cs typeface="B Zar" pitchFamily="2" charset="-78"/>
              </a:rPr>
              <a:t>4- سياست هاي جديد آموزش و پرورش در حوزه مديريت</a:t>
            </a:r>
          </a:p>
          <a:p>
            <a:pPr algn="r" rtl="1">
              <a:buNone/>
            </a:pPr>
            <a:r>
              <a:rPr lang="fa-IR" sz="2800" dirty="0" smtClean="0">
                <a:cs typeface="B Zar" pitchFamily="2" charset="-78"/>
              </a:rPr>
              <a:t>5-بهبود عملکرد مدیریت آموزشگاهی عاملی مهم در ارتقاء کیفیت آموزش وپرورش</a:t>
            </a:r>
          </a:p>
          <a:p>
            <a:pPr algn="r" rtl="1">
              <a:buNone/>
            </a:pPr>
            <a:r>
              <a:rPr lang="fa-IR" sz="2800" dirty="0" smtClean="0">
                <a:cs typeface="B Zar" pitchFamily="2" charset="-78"/>
              </a:rPr>
              <a:t>6-تحول در كاركردهاي مدرسه و نقش آن در محله</a:t>
            </a:r>
          </a:p>
          <a:p>
            <a:pPr algn="r" rtl="1">
              <a:buNone/>
            </a:pPr>
            <a:r>
              <a:rPr lang="fa-IR" sz="2800" dirty="0" smtClean="0">
                <a:cs typeface="B Zar" pitchFamily="2" charset="-78"/>
              </a:rPr>
              <a:t>7-اشتياق منابع انساني در مشاركت پذيري </a:t>
            </a:r>
          </a:p>
          <a:p>
            <a:pPr algn="r" rtl="1">
              <a:buNone/>
            </a:pPr>
            <a:r>
              <a:rPr lang="fa-IR" sz="2800" dirty="0" smtClean="0">
                <a:cs typeface="B Zar" pitchFamily="2" charset="-78"/>
              </a:rPr>
              <a:t>8- توجه به سرمايه اجتماعي به جاي سرمايه هاي ساختاري و..</a:t>
            </a:r>
          </a:p>
          <a:p>
            <a:pPr algn="r" rtl="1">
              <a:buNone/>
            </a:pPr>
            <a:r>
              <a:rPr lang="fa-IR" sz="2800" dirty="0" smtClean="0">
                <a:cs typeface="B Zar" pitchFamily="2" charset="-78"/>
              </a:rPr>
              <a:t>9-محدود بودن پوشش طرح تعالي</a:t>
            </a:r>
          </a:p>
          <a:p>
            <a:pPr algn="r" rtl="1">
              <a:buNone/>
            </a:pPr>
            <a:r>
              <a:rPr lang="fa-IR" sz="2800" dirty="0" smtClean="0">
                <a:cs typeface="B Zar" pitchFamily="2" charset="-78"/>
              </a:rPr>
              <a:t>10-تفاوت دوره ابتدايي با ساير دوره ها</a:t>
            </a:r>
          </a:p>
          <a:p>
            <a:pPr algn="r" rtl="1">
              <a:buNone/>
            </a:pPr>
            <a:r>
              <a:rPr lang="fa-IR" sz="2800" dirty="0" smtClean="0">
                <a:cs typeface="B Zar" pitchFamily="2" charset="-78"/>
              </a:rPr>
              <a:t>11- تفاوت مديريت در دوره ابتدايي با ساير دوره ها</a:t>
            </a:r>
          </a:p>
          <a:p>
            <a:pPr algn="just" rtl="1">
              <a:buNone/>
            </a:pPr>
            <a:endParaRPr lang="en-US" sz="2800" dirty="0">
              <a:cs typeface="B Zar" pitchFamily="2" charset="-7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ctr">
              <a:buNone/>
            </a:pPr>
            <a:endParaRPr lang="fa-IR" sz="4400" dirty="0" smtClean="0">
              <a:cs typeface="B Titr" pitchFamily="2" charset="-78"/>
            </a:endParaRPr>
          </a:p>
          <a:p>
            <a:pPr algn="ctr">
              <a:buNone/>
            </a:pPr>
            <a:endParaRPr lang="fa-IR" sz="4400" dirty="0" smtClean="0">
              <a:cs typeface="B Titr" pitchFamily="2" charset="-78"/>
            </a:endParaRPr>
          </a:p>
          <a:p>
            <a:pPr algn="ctr">
              <a:buNone/>
            </a:pPr>
            <a:r>
              <a:rPr lang="fa-IR" sz="4400" dirty="0" smtClean="0">
                <a:cs typeface="B Titr" pitchFamily="2" charset="-78"/>
              </a:rPr>
              <a:t>چيستي طرح تدبير</a:t>
            </a:r>
          </a:p>
          <a:p>
            <a:pPr algn="ctr">
              <a:buNone/>
            </a:pPr>
            <a:endParaRPr lang="en-US" sz="4400" dirty="0">
              <a:cs typeface="B Titr" pitchFamily="2"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تعريف </a:t>
            </a:r>
            <a:endParaRPr lang="en-US" dirty="0"/>
          </a:p>
        </p:txBody>
      </p:sp>
      <p:sp>
        <p:nvSpPr>
          <p:cNvPr id="3" name="Content Placeholder 2"/>
          <p:cNvSpPr>
            <a:spLocks noGrp="1"/>
          </p:cNvSpPr>
          <p:nvPr>
            <p:ph idx="1"/>
          </p:nvPr>
        </p:nvSpPr>
        <p:spPr/>
        <p:txBody>
          <a:bodyPr/>
          <a:lstStyle/>
          <a:p>
            <a:pPr algn="r" rtl="1"/>
            <a:r>
              <a:rPr lang="ar-SA" dirty="0" smtClean="0">
                <a:cs typeface="B Zar" pitchFamily="2" charset="-78"/>
              </a:rPr>
              <a:t>سازمانهای آموزشی از جمله نظام های اجتماعی هستند که  مسئولیت دارند از طریق تعامل سازنده  با محیط پیرامونی و بهره گیری از منابع انسانی ، مادی و مالی زمینه تربیت دانش اموزان را فراهم نمایند </a:t>
            </a:r>
            <a:r>
              <a:rPr lang="fa-IR" dirty="0" smtClean="0">
                <a:cs typeface="B Zar" pitchFamily="2" charset="-78"/>
              </a:rPr>
              <a:t>.</a:t>
            </a:r>
          </a:p>
          <a:p>
            <a:pPr algn="r" rtl="1"/>
            <a:r>
              <a:rPr lang="fa-IR" dirty="0" smtClean="0">
                <a:cs typeface="B Zar" pitchFamily="2" charset="-78"/>
              </a:rPr>
              <a:t>از اين نظر</a:t>
            </a:r>
            <a:r>
              <a:rPr lang="ar-SA" dirty="0" smtClean="0">
                <a:cs typeface="B Zar" pitchFamily="2" charset="-78"/>
              </a:rPr>
              <a:t>مجموعه "</a:t>
            </a:r>
            <a:r>
              <a:rPr lang="ar-SA" b="1" dirty="0" smtClean="0">
                <a:cs typeface="B Zar" pitchFamily="2" charset="-78"/>
              </a:rPr>
              <a:t> </a:t>
            </a:r>
            <a:r>
              <a:rPr lang="ar-SA" dirty="0" smtClean="0">
                <a:cs typeface="B Zar" pitchFamily="2" charset="-78"/>
              </a:rPr>
              <a:t>راهنماي </a:t>
            </a:r>
            <a:r>
              <a:rPr lang="fa-IR" dirty="0" smtClean="0">
                <a:cs typeface="B Zar" pitchFamily="2" charset="-78"/>
              </a:rPr>
              <a:t>بهبود مديريت مدارس ابتدايي</a:t>
            </a:r>
            <a:r>
              <a:rPr lang="ar-SA" dirty="0" smtClean="0">
                <a:cs typeface="B Zar" pitchFamily="2" charset="-78"/>
              </a:rPr>
              <a:t>"  با  هدف کمک به مدیران در  ارتقاء عملکرد مدارس و توسعه شرایط تحقق اهداف آموزش و پرورش دوره ابتدایی تنظیم  شده  است </a:t>
            </a:r>
            <a:r>
              <a:rPr lang="ar-SA" dirty="0" smtClean="0"/>
              <a:t>.</a:t>
            </a:r>
            <a:endParaRPr lang="en-US" dirty="0" smtClean="0"/>
          </a:p>
          <a:p>
            <a:pPr algn="r" rtl="1"/>
            <a:endParaRPr lang="en-US" dirty="0">
              <a:cs typeface="B Zar" pitchFamily="2" charset="-7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ar-SA" b="1" dirty="0" smtClean="0">
                <a:cs typeface="B Zar" pitchFamily="2" charset="-78"/>
              </a:rPr>
              <a:t>اهداف </a:t>
            </a:r>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pPr algn="r" rtl="1">
              <a:buNone/>
            </a:pPr>
            <a:r>
              <a:rPr lang="ar-SA" dirty="0" smtClean="0">
                <a:cs typeface="B Zar" pitchFamily="2" charset="-78"/>
              </a:rPr>
              <a:t>- نهادينه سازي برنامه محوري  در مديريت مدارس و توجه به فرايندهاي  آن بطور نظامند و هماهنگ</a:t>
            </a:r>
            <a:endParaRPr lang="en-US" dirty="0" smtClean="0">
              <a:cs typeface="B Zar" pitchFamily="2" charset="-78"/>
            </a:endParaRPr>
          </a:p>
          <a:p>
            <a:pPr algn="r" rtl="1">
              <a:buNone/>
            </a:pPr>
            <a:r>
              <a:rPr lang="ar-SA" dirty="0" smtClean="0">
                <a:cs typeface="B Zar" pitchFamily="2" charset="-78"/>
              </a:rPr>
              <a:t>- تقويت فرايند ارزيابي مستمر برنامه ها و فعاليت ها با تاكيد بر خود ارزيابي</a:t>
            </a:r>
            <a:endParaRPr lang="en-US" dirty="0" smtClean="0">
              <a:cs typeface="B Zar" pitchFamily="2" charset="-78"/>
            </a:endParaRPr>
          </a:p>
          <a:p>
            <a:pPr algn="r" rtl="1">
              <a:buNone/>
            </a:pPr>
            <a:r>
              <a:rPr lang="ar-SA" dirty="0" smtClean="0">
                <a:cs typeface="B Zar" pitchFamily="2" charset="-78"/>
              </a:rPr>
              <a:t>-زمينه سازي براي بهبود سطح عملكرد مدرسه در برنامه ها ، فعاليت ها و اقدامات ( آموزش و يادگيري، فعاليت هاي مكمل و فوق برنامه و ...)</a:t>
            </a:r>
            <a:endParaRPr lang="en-US" dirty="0" smtClean="0">
              <a:cs typeface="B Zar" pitchFamily="2" charset="-78"/>
            </a:endParaRPr>
          </a:p>
          <a:p>
            <a:pPr algn="r" rtl="1">
              <a:buNone/>
            </a:pPr>
            <a:r>
              <a:rPr lang="ar-SA" dirty="0" smtClean="0">
                <a:cs typeface="B Zar" pitchFamily="2" charset="-78"/>
              </a:rPr>
              <a:t>- توسعه و تقويت  فرهنگ مشاركت  و کارگروهی در مدرسه با بهره گیری از توانمندی های کلیه ذینفعان </a:t>
            </a:r>
          </a:p>
          <a:p>
            <a:pPr algn="r" rtl="1">
              <a:buNone/>
            </a:pPr>
            <a:r>
              <a:rPr lang="ar-SA" dirty="0" smtClean="0">
                <a:cs typeface="B Zar" pitchFamily="2" charset="-78"/>
              </a:rPr>
              <a:t>مهمترین و اصلی ترین هدف این برنامه ، بهبود  فرایند های مديريت مدرسه به منظور ارتقاء سطح عملکرد و کیفیت آن است . </a:t>
            </a:r>
            <a:endParaRPr lang="en-US" dirty="0" smtClean="0">
              <a:cs typeface="B Zar" pitchFamily="2" charset="-7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654032"/>
          </a:xfrm>
        </p:spPr>
        <p:style>
          <a:lnRef idx="2">
            <a:schemeClr val="accent2">
              <a:shade val="50000"/>
            </a:schemeClr>
          </a:lnRef>
          <a:fillRef idx="1">
            <a:schemeClr val="accent2"/>
          </a:fillRef>
          <a:effectRef idx="0">
            <a:schemeClr val="accent2"/>
          </a:effectRef>
          <a:fontRef idx="minor">
            <a:schemeClr val="lt1"/>
          </a:fontRef>
        </p:style>
        <p:txBody>
          <a:bodyPr anchor="t">
            <a:normAutofit fontScale="90000"/>
          </a:bodyPr>
          <a:lstStyle/>
          <a:p>
            <a:pPr algn="ctr" rtl="1"/>
            <a:r>
              <a:rPr lang="fa-IR" sz="3100" b="1" dirty="0" smtClean="0">
                <a:cs typeface="B Titr" pitchFamily="2" charset="-78"/>
              </a:rPr>
              <a:t>فرايندهاي مهم و تاثير گذار در بهبود عملكرد مدارس</a:t>
            </a:r>
            <a:r>
              <a:rPr lang="en-US" dirty="0" smtClean="0"/>
              <a:t/>
            </a:r>
            <a:br>
              <a:rPr lang="en-US" dirty="0" smtClean="0"/>
            </a:br>
            <a:endParaRPr lang="en-US" dirty="0"/>
          </a:p>
        </p:txBody>
      </p:sp>
      <p:sp>
        <p:nvSpPr>
          <p:cNvPr id="3" name="Content Placeholder 2"/>
          <p:cNvSpPr>
            <a:spLocks noGrp="1"/>
          </p:cNvSpPr>
          <p:nvPr>
            <p:ph idx="1"/>
          </p:nvPr>
        </p:nvSpPr>
        <p:spPr>
          <a:xfrm>
            <a:off x="1000100" y="1285860"/>
            <a:ext cx="8143900" cy="5572140"/>
          </a:xfrm>
        </p:spPr>
        <p:style>
          <a:lnRef idx="2">
            <a:schemeClr val="accent6">
              <a:shade val="50000"/>
            </a:schemeClr>
          </a:lnRef>
          <a:fillRef idx="1">
            <a:schemeClr val="accent6"/>
          </a:fillRef>
          <a:effectRef idx="0">
            <a:schemeClr val="accent6"/>
          </a:effectRef>
          <a:fontRef idx="minor">
            <a:schemeClr val="lt1"/>
          </a:fontRef>
        </p:style>
        <p:txBody>
          <a:bodyPr>
            <a:noAutofit/>
          </a:bodyPr>
          <a:lstStyle/>
          <a:p>
            <a:pPr algn="just" rtl="1">
              <a:buNone/>
            </a:pPr>
            <a:r>
              <a:rPr lang="fa-IR" sz="1800" dirty="0" smtClean="0">
                <a:cs typeface="B Zar" pitchFamily="2" charset="-78"/>
              </a:rPr>
              <a:t>   الف-</a:t>
            </a:r>
            <a:r>
              <a:rPr lang="fa-IR" sz="1800" b="1" dirty="0" smtClean="0">
                <a:cs typeface="B Zar" pitchFamily="2" charset="-78"/>
              </a:rPr>
              <a:t> برنامه ریزی </a:t>
            </a:r>
            <a:r>
              <a:rPr lang="fa-IR" sz="1600" dirty="0" smtClean="0">
                <a:cs typeface="B Zar" pitchFamily="2" charset="-78"/>
              </a:rPr>
              <a:t>تدوين برنامه سالانه و عملياتي مدرسه، در چارچوب ا هدا ف و سیاست های آموزش و پرورش</a:t>
            </a:r>
          </a:p>
          <a:p>
            <a:pPr algn="just" rtl="1">
              <a:buNone/>
            </a:pPr>
            <a:r>
              <a:rPr lang="fa-IR" sz="1800" b="1" dirty="0" smtClean="0">
                <a:cs typeface="B Zar" pitchFamily="2" charset="-78"/>
              </a:rPr>
              <a:t>   ب-  آموزش ويادگيري </a:t>
            </a:r>
            <a:r>
              <a:rPr lang="fa-IR" sz="1800" dirty="0" smtClean="0">
                <a:cs typeface="B Zar" pitchFamily="2" charset="-78"/>
              </a:rPr>
              <a:t>( نظارت بر طراحی آموزشی معلمان ، نظارت بر اجرای طرح های آموزشی در کلاس ، بكارگيري روشهاي فعال وخلاق درتدريس ،برگزاري جلسات براي معلمان ، توليد كارافزاهاي آموزشي ،  جلسات گروه هاي درسي/پایه ، فعاليت هاي ايام تعطیل و ایام نوروز  و...)</a:t>
            </a:r>
            <a:endParaRPr lang="en-US" sz="1800" dirty="0" smtClean="0">
              <a:cs typeface="B Zar" pitchFamily="2" charset="-78"/>
            </a:endParaRPr>
          </a:p>
          <a:p>
            <a:pPr algn="just" rtl="1">
              <a:buNone/>
            </a:pPr>
            <a:r>
              <a:rPr lang="fa-IR" sz="1800" b="1" dirty="0" smtClean="0">
                <a:cs typeface="B Zar" pitchFamily="2" charset="-78"/>
              </a:rPr>
              <a:t>  ج- فعاليت هاي مكمل ، فوق برنامه و برنامه هاي پرورشي( </a:t>
            </a:r>
            <a:r>
              <a:rPr lang="fa-IR" sz="1800" dirty="0" smtClean="0">
                <a:cs typeface="B Zar" pitchFamily="2" charset="-78"/>
              </a:rPr>
              <a:t>مناسبت هاي دینی ، مذهبی ، ملی ، ورزشی ، فرهنگی ، فعالیت های اجتماعی ، علمی ، اردوها ، گردش علمي و...)</a:t>
            </a:r>
            <a:endParaRPr lang="en-US" sz="1800" dirty="0" smtClean="0">
              <a:cs typeface="B Zar" pitchFamily="2" charset="-78"/>
            </a:endParaRPr>
          </a:p>
          <a:p>
            <a:pPr algn="just" rtl="1">
              <a:buNone/>
            </a:pPr>
            <a:r>
              <a:rPr lang="fa-IR" sz="1800" b="1" dirty="0" smtClean="0">
                <a:cs typeface="B Zar" pitchFamily="2" charset="-78"/>
              </a:rPr>
              <a:t>   د- مشاركت همكاران، اولياء ،دانش آموزان و... </a:t>
            </a:r>
            <a:r>
              <a:rPr lang="fa-IR" sz="1800" dirty="0" smtClean="0">
                <a:cs typeface="B Zar" pitchFamily="2" charset="-78"/>
              </a:rPr>
              <a:t>(انجمن اولیا ومربیان ، شورای مدرسه ، شورای معلمان ، گروه های درسی ، گروه های پژوهشی ، شورای دانش آموزان ، انجمن های دانش آموزی ، انجمن های علمی معلمان ، موسسات مردم نهاد ، حمایت های نهادهای محلی دولتی و خصوصی و.. )</a:t>
            </a:r>
            <a:endParaRPr lang="en-US" sz="1800" dirty="0" smtClean="0">
              <a:cs typeface="B Zar" pitchFamily="2" charset="-78"/>
            </a:endParaRPr>
          </a:p>
          <a:p>
            <a:pPr algn="just" rtl="1">
              <a:buNone/>
            </a:pPr>
            <a:r>
              <a:rPr lang="fa-IR" sz="1800" b="1" dirty="0" smtClean="0">
                <a:cs typeface="B Zar" pitchFamily="2" charset="-78"/>
              </a:rPr>
              <a:t>   ه-   سلامت ، تربيت بدني و ايمني مدرسه</a:t>
            </a:r>
            <a:r>
              <a:rPr lang="fa-IR" sz="1800" dirty="0" smtClean="0">
                <a:cs typeface="B Zar" pitchFamily="2" charset="-78"/>
              </a:rPr>
              <a:t>( مدیریت بوفه و تغذیه جهت حفظ سلامتی  ، نظافت ساختمان و سرویس های بهداشتی ، مراقبت های لازم برای سلامتی جسمی ،  ایمنی راه پله ها ، ایمنی فضای حیاط مدرسه ، ایاب و ذهاب دانش آموزان ، نظارت بر  ورود و خروج افراد، وسایل آموزشی متناسب با سن دانش آموزان ، فضای کلاس ، مسابقات ورزشي و...)</a:t>
            </a:r>
          </a:p>
          <a:p>
            <a:pPr algn="just" rtl="1">
              <a:buNone/>
            </a:pPr>
            <a:r>
              <a:rPr lang="fa-IR" sz="1800" b="1" dirty="0" smtClean="0">
                <a:cs typeface="B Zar" pitchFamily="2" charset="-78"/>
              </a:rPr>
              <a:t>    خ- نظارت و ارزیابي  </a:t>
            </a:r>
            <a:r>
              <a:rPr lang="fa-IR" sz="1800" dirty="0" smtClean="0">
                <a:cs typeface="B Zar" pitchFamily="2" charset="-78"/>
              </a:rPr>
              <a:t>( نظارت بر اجرای صحیح برنامه سالانه تدوین شده ، هدایت همکاران در جهت خود ارزیابی ، تعیین بازه های زمانی ارائه گزارش خود ارزیابی ، بررسی نتایج خود ارزیابی و تحلیل و جمع بندی آنها ، تعیین پیشرفت ها و ضعف ها ، تعیین گام ها و فعالیت های بعدی برای تقویت و اصلاح برنامه ها ،  تدوین گزارش نهایی از وضعیت اجرای برنامه ، ارائه گزارش به مسئولین عندالزوم و... )</a:t>
            </a:r>
            <a:endParaRPr lang="en-US" sz="1800" dirty="0" smtClean="0">
              <a:cs typeface="B Zar" pitchFamily="2" charset="-78"/>
            </a:endParaRPr>
          </a:p>
          <a:p>
            <a:pPr algn="just" rtl="1">
              <a:buNone/>
            </a:pPr>
            <a:endParaRPr lang="en-US" sz="1800" dirty="0">
              <a:cs typeface="B Zar" pitchFamily="2" charset="-78"/>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BlackTie">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Black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BlackTie">
      <a:fillStyleLst>
        <a:solidFill>
          <a:schemeClr val="phClr"/>
        </a:solidFill>
        <a:gradFill rotWithShape="1">
          <a:gsLst>
            <a:gs pos="0">
              <a:schemeClr val="phClr">
                <a:tint val="45000"/>
                <a:satMod val="220000"/>
              </a:schemeClr>
            </a:gs>
            <a:gs pos="30000">
              <a:schemeClr val="phClr">
                <a:tint val="61000"/>
                <a:satMod val="220000"/>
              </a:schemeClr>
            </a:gs>
            <a:gs pos="45000">
              <a:schemeClr val="phClr">
                <a:tint val="66000"/>
                <a:satMod val="240000"/>
              </a:schemeClr>
            </a:gs>
            <a:gs pos="55000">
              <a:schemeClr val="phClr">
                <a:tint val="66000"/>
                <a:satMod val="220000"/>
              </a:schemeClr>
            </a:gs>
            <a:gs pos="73000">
              <a:schemeClr val="phClr">
                <a:tint val="61000"/>
                <a:satMod val="220000"/>
              </a:schemeClr>
            </a:gs>
            <a:gs pos="100000">
              <a:schemeClr val="phClr">
                <a:tint val="45000"/>
                <a:satMod val="220000"/>
              </a:schemeClr>
            </a:gs>
          </a:gsLst>
          <a:lin ang="950000" scaled="1"/>
        </a:gradFill>
        <a:gradFill rotWithShape="1">
          <a:gsLst>
            <a:gs pos="0">
              <a:schemeClr val="phClr">
                <a:shade val="63000"/>
                <a:satMod val="110000"/>
              </a:schemeClr>
            </a:gs>
            <a:gs pos="30000">
              <a:schemeClr val="phClr">
                <a:shade val="90000"/>
                <a:satMod val="120000"/>
              </a:schemeClr>
            </a:gs>
            <a:gs pos="45000">
              <a:schemeClr val="phClr">
                <a:shade val="100000"/>
                <a:satMod val="128000"/>
              </a:schemeClr>
            </a:gs>
            <a:gs pos="55000">
              <a:schemeClr val="phClr">
                <a:shade val="100000"/>
                <a:satMod val="128000"/>
              </a:schemeClr>
            </a:gs>
            <a:gs pos="73000">
              <a:schemeClr val="phClr">
                <a:shade val="90000"/>
                <a:satMod val="120000"/>
              </a:schemeClr>
            </a:gs>
            <a:gs pos="100000">
              <a:schemeClr val="phClr">
                <a:shade val="63000"/>
                <a:satMod val="11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7150" dist="38100" dir="5400000" algn="br" rotWithShape="0">
              <a:srgbClr val="000000">
                <a:alpha val="57000"/>
              </a:srgbClr>
            </a:outerShdw>
          </a:effectLst>
          <a:scene3d>
            <a:camera prst="orthographicFront">
              <a:rot lat="0" lon="0" rev="0"/>
            </a:camera>
            <a:lightRig rig="twoPt" dir="t">
              <a:rot lat="0" lon="0" rev="1800000"/>
            </a:lightRig>
          </a:scene3d>
          <a:sp3d>
            <a:bevelT w="44450" h="31750" prst="coolSlant"/>
          </a:sp3d>
        </a:effectStyle>
      </a:effectStyleLst>
      <a:bgFillStyleLst>
        <a:solidFill>
          <a:schemeClr val="phClr"/>
        </a:solidFill>
        <a:blipFill rotWithShape="1">
          <a:blip xmlns:r="http://schemas.openxmlformats.org/officeDocument/2006/relationships" r:embed="rId1">
            <a:duotone>
              <a:schemeClr val="phClr">
                <a:tint val="95000"/>
              </a:schemeClr>
              <a:schemeClr val="phClr">
                <a:shade val="20000"/>
              </a:schemeClr>
            </a:duotone>
          </a:blip>
          <a:stretch/>
        </a:blipFill>
        <a:gradFill rotWithShape="1">
          <a:gsLst>
            <a:gs pos="0">
              <a:schemeClr val="phClr">
                <a:tint val="40000"/>
                <a:satMod val="350000"/>
              </a:schemeClr>
            </a:gs>
            <a:gs pos="40000">
              <a:schemeClr val="phClr">
                <a:tint val="45000"/>
                <a:shade val="99000"/>
                <a:satMod val="350000"/>
              </a:schemeClr>
            </a:gs>
            <a:gs pos="100000">
              <a:schemeClr val="phClr">
                <a:shade val="30000"/>
                <a:satMod val="255000"/>
              </a:schemeClr>
            </a:gs>
          </a:gsLst>
          <a:path path="circle">
            <a:fillToRect l="50000" t="-80000" r="50000" b="18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1366</TotalTime>
  <Words>5354</Words>
  <Application>Microsoft Office PowerPoint</Application>
  <PresentationFormat>On-screen Show (4:3)</PresentationFormat>
  <Paragraphs>509</Paragraphs>
  <Slides>30</Slides>
  <Notes>1</Notes>
  <HiddenSlides>0</HiddenSlides>
  <MMClips>0</MMClip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Flow</vt:lpstr>
      <vt:lpstr>BlackTie</vt:lpstr>
      <vt:lpstr>PowerPoint Presentation</vt:lpstr>
      <vt:lpstr>PowerPoint Presentation</vt:lpstr>
      <vt:lpstr>تقديم به مديران ايران زمين كه با كرامتي چون خورشيد ، سرزمين دل نونهالان اين مرز و بوم را روشني   می بخشند  </vt:lpstr>
      <vt:lpstr>اكنون اين نسل( نونهالان و نوجوانان) در دستگاه آموزش وپرورش در حال رشد است و شما بايد بكوشيد كه عناصري والا و كارآمد تحويل جامعه اسلامي بدهيد.(مقام معظم رهبري)    وظیفه آموزش و پرورش تربیت و هدایت دانش‌آموزان در جهتی است که آنها پس از فارغ‌التحصیلی بتوانند در جامعه حضوری ثمر بخش داشته باشند.(دكتر روحاني )    طبیعی است که رویکرد مدیریت در این سازمان باید رویکرد اخلاقی و روابط انسانی باشد تارویکرد ی تحکمی .این مهم امکان پذیر نیست، مگر اینکه نگرش ها وهدف ها به هم نزدیک شود و به تعبیر مقام معظم رهبری همدلی و هم زبانی ایجاد شود . ( دكتر فاني) </vt:lpstr>
      <vt:lpstr>چرايي طرح تدبير</vt:lpstr>
      <vt:lpstr>PowerPoint Presentation</vt:lpstr>
      <vt:lpstr>تعريف </vt:lpstr>
      <vt:lpstr>اهداف  </vt:lpstr>
      <vt:lpstr>فرايندهاي مهم و تاثير گذار در بهبود عملكرد مدارس </vt:lpstr>
      <vt:lpstr>گام هاي تدوين  برنامه سالانه و عملياتي </vt:lpstr>
      <vt:lpstr>جدول شماره (2):تقويم اجرايي بهبود فرايند مديريت مدرسه </vt:lpstr>
      <vt:lpstr>جدول شماره (3):نمونه فرم پيشنهادي برنامه سالانه مدرسه</vt:lpstr>
      <vt:lpstr>جدول شماره (4): نمونه فرم پيشنهادي خود ارزيابي بهبودفرآيند هاي  مديريت مدرسه  </vt:lpstr>
      <vt:lpstr>جدول شماره (5):   فرم ارزيابي بهبود فرايند ها</vt:lpstr>
      <vt:lpstr>PowerPoint Presentation</vt:lpstr>
      <vt:lpstr>PowerPoint Presentation</vt:lpstr>
      <vt:lpstr>PowerPoint Presentation</vt:lpstr>
      <vt:lpstr>PowerPoint Presentation</vt:lpstr>
      <vt:lpstr>شيوه هاي  ارزيابي </vt:lpstr>
      <vt:lpstr>اعلام نتايج ارزيابي ها </vt:lpstr>
      <vt:lpstr>چگونگي اجراي طرح تدبير</vt:lpstr>
      <vt:lpstr>گام اول :ابلاغ طرح به مدارس و تبيين آن براي مديران </vt:lpstr>
      <vt:lpstr>گام دوم:خود ارزيابي اوليه و تنظيم برنامه سالانه </vt:lpstr>
      <vt:lpstr>گام سوم:تأييد امتياز اوليه  توسط منطقه آموزشي      </vt:lpstr>
      <vt:lpstr>گام چهارم:خود ارزيابي فرایندی  </vt:lpstr>
      <vt:lpstr>گام پنجم:خود ارزيابي پاياني  </vt:lpstr>
      <vt:lpstr>گام ششم: ارزيابي بيروني توسط مسئولین منطقه  </vt:lpstr>
      <vt:lpstr>گام هفتم:نحوه تعيين ميزان رشد مدارس  </vt:lpstr>
      <vt:lpstr>گام هشتم :بازخورد هاو مشوق ها  </vt:lpstr>
      <vt:lpstr>سخن پاياني</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21087794</dc:creator>
  <cp:lastModifiedBy>pc</cp:lastModifiedBy>
  <cp:revision>219</cp:revision>
  <dcterms:created xsi:type="dcterms:W3CDTF">2015-08-08T16:58:33Z</dcterms:created>
  <dcterms:modified xsi:type="dcterms:W3CDTF">2022-06-21T13:38:45Z</dcterms:modified>
</cp:coreProperties>
</file>