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0"/>
  </p:notesMasterIdLst>
  <p:sldIdLst>
    <p:sldId id="260" r:id="rId2"/>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94660"/>
  </p:normalViewPr>
  <p:slideViewPr>
    <p:cSldViewPr>
      <p:cViewPr varScale="1">
        <p:scale>
          <a:sx n="75" d="100"/>
          <a:sy n="75" d="100"/>
        </p:scale>
        <p:origin x="1032"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18F8B8-9D73-4B31-8ECE-ABBD0C972F12}" type="datetimeFigureOut">
              <a:rPr lang="en-US" smtClean="0"/>
              <a:t>10/23/2015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956A9-F7D7-4A8A-AADE-AF0E06359C25}" type="slidenum">
              <a:rPr lang="en-US" smtClean="0"/>
              <a:t>‹#›</a:t>
            </a:fld>
            <a:endParaRPr lang="en-US"/>
          </a:p>
        </p:txBody>
      </p:sp>
    </p:spTree>
    <p:extLst>
      <p:ext uri="{BB962C8B-B14F-4D97-AF65-F5344CB8AC3E}">
        <p14:creationId xmlns:p14="http://schemas.microsoft.com/office/powerpoint/2010/main" val="2337821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956A9-F7D7-4A8A-AADE-AF0E06359C25}" type="slidenum">
              <a:rPr lang="en-US" smtClean="0"/>
              <a:t>50</a:t>
            </a:fld>
            <a:endParaRPr lang="en-US"/>
          </a:p>
        </p:txBody>
      </p:sp>
    </p:spTree>
    <p:extLst>
      <p:ext uri="{BB962C8B-B14F-4D97-AF65-F5344CB8AC3E}">
        <p14:creationId xmlns:p14="http://schemas.microsoft.com/office/powerpoint/2010/main" val="8191901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8591FB51-5BC9-45C6-A821-7DB744743B26}"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A6160B-3EB7-4B4D-B0E1-FC5CE5F21019}" type="slidenum">
              <a:rPr lang="en-US" smtClean="0"/>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91FB51-5BC9-45C6-A821-7DB744743B26}"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91FB51-5BC9-45C6-A821-7DB744743B26}"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8591FB51-5BC9-45C6-A821-7DB744743B26}"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A6160B-3EB7-4B4D-B0E1-FC5CE5F21019}" type="slidenum">
              <a:rPr lang="en-US" smtClean="0"/>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91FB51-5BC9-45C6-A821-7DB744743B26}"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8591FB51-5BC9-45C6-A821-7DB744743B26}"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591FB51-5BC9-45C6-A821-7DB744743B26}" type="datetimeFigureOut">
              <a:rPr lang="en-US" smtClean="0"/>
              <a:t>10/23/2015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591FB51-5BC9-45C6-A821-7DB744743B26}" type="datetimeFigureOut">
              <a:rPr lang="en-US" smtClean="0"/>
              <a:t>10/23/2015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1FB51-5BC9-45C6-A821-7DB744743B26}" type="datetimeFigureOut">
              <a:rPr lang="en-US" smtClean="0"/>
              <a:t>10/23/2015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1FB51-5BC9-45C6-A821-7DB744743B26}"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1FB51-5BC9-45C6-A821-7DB744743B26}"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A6160B-3EB7-4B4D-B0E1-FC5CE5F2101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8591FB51-5BC9-45C6-A821-7DB744743B26}" type="datetimeFigureOut">
              <a:rPr lang="en-US" smtClean="0"/>
              <a:t>10/23/2015</a:t>
            </a:fld>
            <a:endParaRPr 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3CA6160B-3EB7-4B4D-B0E1-FC5CE5F2101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8.jpeg"/></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48.xml.rels><?xml version="1.0" encoding="UTF-8" standalone="yes"?>
<Relationships xmlns="http://schemas.openxmlformats.org/package/2006/relationships"><Relationship Id="rId3" Type="http://schemas.openxmlformats.org/officeDocument/2006/relationships/hyperlink" Target="http://www.hamshahrionline.ir/News/?id=47027" TargetMode="External"/><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www.hamshahrionline.ir/News/?id=64244" TargetMode="External"/><Relationship Id="rId2" Type="http://schemas.openxmlformats.org/officeDocument/2006/relationships/hyperlink" Target="http://www.hamshahrionline.ir/News/?id=4899" TargetMode="Externa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hyperlink" Target="http://www.hamshahrionline.ir/News/?id=78515"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www.hamshahrionline.ir/News/?id=83523"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9529" y="533400"/>
            <a:ext cx="4884671" cy="707886"/>
          </a:xfrm>
          <a:prstGeom prst="rect">
            <a:avLst/>
          </a:prstGeom>
        </p:spPr>
        <p:txBody>
          <a:bodyPr wrap="none">
            <a:spAutoFit/>
          </a:bodyPr>
          <a:lstStyle/>
          <a:p>
            <a:r>
              <a:rPr lang="fa-IR" sz="4000" b="1" dirty="0" smtClean="0">
                <a:solidFill>
                  <a:schemeClr val="tx2">
                    <a:lumMod val="75000"/>
                  </a:schemeClr>
                </a:solidFill>
              </a:rPr>
              <a:t>بررسی کارونسراهای ایرانی</a:t>
            </a:r>
            <a:endParaRPr lang="en-US" sz="4000" b="1" dirty="0">
              <a:solidFill>
                <a:schemeClr val="tx2">
                  <a:lumMod val="75000"/>
                </a:schemeClr>
              </a:solidFill>
            </a:endParaRPr>
          </a:p>
        </p:txBody>
      </p:sp>
      <p:sp>
        <p:nvSpPr>
          <p:cNvPr id="3" name="Rectangle 2"/>
          <p:cNvSpPr/>
          <p:nvPr/>
        </p:nvSpPr>
        <p:spPr>
          <a:xfrm>
            <a:off x="2514599" y="3810000"/>
            <a:ext cx="3581400" cy="584775"/>
          </a:xfrm>
          <a:prstGeom prst="rect">
            <a:avLst/>
          </a:prstGeom>
        </p:spPr>
        <p:txBody>
          <a:bodyPr wrap="square">
            <a:spAutoFit/>
          </a:bodyPr>
          <a:lstStyle/>
          <a:p>
            <a:pPr algn="ctr" rtl="1"/>
            <a:r>
              <a:rPr lang="fa-IR" sz="3200" b="1" dirty="0" smtClean="0">
                <a:solidFill>
                  <a:schemeClr val="tx2">
                    <a:lumMod val="75000"/>
                  </a:schemeClr>
                </a:solidFill>
              </a:rPr>
              <a:t>گرد </a:t>
            </a:r>
            <a:r>
              <a:rPr lang="fa-IR" sz="3200" b="1" dirty="0" smtClean="0">
                <a:solidFill>
                  <a:schemeClr val="tx2">
                    <a:lumMod val="75000"/>
                  </a:schemeClr>
                </a:solidFill>
              </a:rPr>
              <a:t>آورند</a:t>
            </a:r>
            <a:r>
              <a:rPr lang="fa-IR" sz="3200" b="1" dirty="0">
                <a:solidFill>
                  <a:schemeClr val="tx2">
                    <a:lumMod val="75000"/>
                  </a:schemeClr>
                </a:solidFill>
              </a:rPr>
              <a:t>ه</a:t>
            </a:r>
            <a:r>
              <a:rPr lang="fa-IR" sz="3200" b="1" dirty="0" smtClean="0">
                <a:solidFill>
                  <a:schemeClr val="tx2">
                    <a:lumMod val="75000"/>
                  </a:schemeClr>
                </a:solidFill>
              </a:rPr>
              <a:t>: </a:t>
            </a:r>
            <a:endParaRPr lang="fa-IR" sz="3200" b="1" dirty="0">
              <a:solidFill>
                <a:schemeClr val="tx2">
                  <a:lumMod val="75000"/>
                </a:schemeClr>
              </a:solidFill>
            </a:endParaRPr>
          </a:p>
        </p:txBody>
      </p:sp>
      <p:sp>
        <p:nvSpPr>
          <p:cNvPr id="4" name="Rectangle 3"/>
          <p:cNvSpPr/>
          <p:nvPr/>
        </p:nvSpPr>
        <p:spPr>
          <a:xfrm>
            <a:off x="3324100" y="2057400"/>
            <a:ext cx="1962397" cy="584775"/>
          </a:xfrm>
          <a:prstGeom prst="rect">
            <a:avLst/>
          </a:prstGeom>
        </p:spPr>
        <p:txBody>
          <a:bodyPr wrap="none">
            <a:spAutoFit/>
          </a:bodyPr>
          <a:lstStyle/>
          <a:p>
            <a:r>
              <a:rPr lang="fa-IR" sz="3200" b="1" dirty="0" smtClean="0">
                <a:solidFill>
                  <a:schemeClr val="tx2">
                    <a:lumMod val="75000"/>
                  </a:schemeClr>
                </a:solidFill>
              </a:rPr>
              <a:t>استاد راهنما</a:t>
            </a:r>
            <a:r>
              <a:rPr lang="fa-IR" sz="3200" b="1" dirty="0" smtClean="0">
                <a:solidFill>
                  <a:schemeClr val="tx2">
                    <a:lumMod val="75000"/>
                  </a:schemeClr>
                </a:solidFill>
              </a:rPr>
              <a:t>:</a:t>
            </a:r>
            <a:endParaRPr lang="en-US" sz="3200" dirty="0">
              <a:solidFill>
                <a:schemeClr val="tx2">
                  <a:lumMod val="75000"/>
                </a:schemeClr>
              </a:solidFill>
            </a:endParaRPr>
          </a:p>
        </p:txBody>
      </p:sp>
    </p:spTree>
    <p:extLst>
      <p:ext uri="{BB962C8B-B14F-4D97-AF65-F5344CB8AC3E}">
        <p14:creationId xmlns:p14="http://schemas.microsoft.com/office/powerpoint/2010/main" val="8891739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anim calcmode="lin" valueType="num">
                                      <p:cBhvr>
                                        <p:cTn id="26" dur="2000" fill="hold"/>
                                        <p:tgtEl>
                                          <p:spTgt spid="4"/>
                                        </p:tgtEl>
                                        <p:attrNameLst>
                                          <p:attrName>ppt_w</p:attrName>
                                        </p:attrNameLst>
                                      </p:cBhvr>
                                      <p:tavLst>
                                        <p:tav tm="0" fmla="#ppt_w*sin(2.5*pi*$)">
                                          <p:val>
                                            <p:fltVal val="0"/>
                                          </p:val>
                                        </p:tav>
                                        <p:tav tm="100000">
                                          <p:val>
                                            <p:fltVal val="1"/>
                                          </p:val>
                                        </p:tav>
                                      </p:tavLst>
                                    </p:anim>
                                    <p:anim calcmode="lin" valueType="num">
                                      <p:cBhvr>
                                        <p:cTn id="27"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heel(1)">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676400"/>
            <a:ext cx="8610600" cy="1938992"/>
          </a:xfrm>
          <a:prstGeom prst="rect">
            <a:avLst/>
          </a:prstGeom>
        </p:spPr>
        <p:txBody>
          <a:bodyPr wrap="square">
            <a:spAutoFit/>
          </a:bodyPr>
          <a:lstStyle/>
          <a:p>
            <a:pPr algn="ctr" rtl="1"/>
            <a:r>
              <a:rPr lang="fa-IR" sz="2400" dirty="0">
                <a:solidFill>
                  <a:schemeClr val="tx2">
                    <a:lumMod val="75000"/>
                  </a:schemeClr>
                </a:solidFill>
              </a:rPr>
              <a:t>در دوره سامانيان ، آل بويه ، آل زياد و غزنويان احداث بناهاي عام المنفعه منجمله كاروانسراها رونق زيادي گرفت . از يادگارهاي آن زمان رباط چاهه يا ماهي است . كه ويرانه هايش در كنار جاده خراسان هنوز به چشم مي خورد</a:t>
            </a:r>
            <a:r>
              <a:rPr lang="en-US" sz="2400" dirty="0">
                <a:solidFill>
                  <a:schemeClr val="tx2">
                    <a:lumMod val="75000"/>
                  </a:schemeClr>
                </a:solidFill>
              </a:rPr>
              <a:t> . </a:t>
            </a:r>
            <a:r>
              <a:rPr lang="fa-IR" sz="2400" dirty="0">
                <a:solidFill>
                  <a:schemeClr val="tx2">
                    <a:lumMod val="75000"/>
                  </a:schemeClr>
                </a:solidFill>
              </a:rPr>
              <a:t>اين كاروانسرا به احتمال زياد به ياد بود شاعر بزرگ ايران فردوسي ، توسط دخترش براي كاروان و كاروانيان احداث گرديده است</a:t>
            </a:r>
            <a:endParaRPr lang="en-US" sz="2400" dirty="0">
              <a:solidFill>
                <a:schemeClr val="tx2">
                  <a:lumMod val="75000"/>
                </a:schemeClr>
              </a:solidFill>
            </a:endParaRPr>
          </a:p>
        </p:txBody>
      </p:sp>
      <p:sp>
        <p:nvSpPr>
          <p:cNvPr id="3" name="Rectangle 2"/>
          <p:cNvSpPr/>
          <p:nvPr/>
        </p:nvSpPr>
        <p:spPr>
          <a:xfrm>
            <a:off x="304800" y="4198203"/>
            <a:ext cx="8610600" cy="830997"/>
          </a:xfrm>
          <a:prstGeom prst="rect">
            <a:avLst/>
          </a:prstGeom>
        </p:spPr>
        <p:txBody>
          <a:bodyPr wrap="square">
            <a:spAutoFit/>
          </a:bodyPr>
          <a:lstStyle/>
          <a:p>
            <a:pPr algn="ctr" rtl="1"/>
            <a:r>
              <a:rPr lang="fa-IR" sz="2400" dirty="0">
                <a:solidFill>
                  <a:schemeClr val="tx2">
                    <a:lumMod val="75000"/>
                  </a:schemeClr>
                </a:solidFill>
              </a:rPr>
              <a:t>در زمان حكومت سلجوقيان بويژه در دوره ملكشاه ، آلب ارسلان، سلطان سنجر ، و صدارت خواجه نظام الملك احداث بناهاي مذهبي و غير مذهبي توسعه فراوان يافت </a:t>
            </a:r>
            <a:endParaRPr lang="en-US" sz="2400" dirty="0">
              <a:solidFill>
                <a:schemeClr val="tx2">
                  <a:lumMod val="75000"/>
                </a:schemeClr>
              </a:solidFill>
            </a:endParaRPr>
          </a:p>
        </p:txBody>
      </p:sp>
      <p:sp>
        <p:nvSpPr>
          <p:cNvPr id="4" name="Rectangle 3"/>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11810640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447800"/>
            <a:ext cx="8610600" cy="3046988"/>
          </a:xfrm>
          <a:prstGeom prst="rect">
            <a:avLst/>
          </a:prstGeom>
        </p:spPr>
        <p:txBody>
          <a:bodyPr wrap="square">
            <a:spAutoFit/>
          </a:bodyPr>
          <a:lstStyle/>
          <a:p>
            <a:pPr algn="ctr" rtl="1"/>
            <a:r>
              <a:rPr lang="fa-IR" sz="2400" dirty="0">
                <a:solidFill>
                  <a:schemeClr val="tx2">
                    <a:lumMod val="75000"/>
                  </a:schemeClr>
                </a:solidFill>
              </a:rPr>
              <a:t>ايجاد راههاي جديد و همچنين تامين امنيت جاده ها باعث روز افزوني تجارت و اقتصاد شد و در نتيجه در مسيرجاده هاي كارواني براي آسايش كاروانيان كاروانسراهاي متعددي احداث گرديد . شيوه و سبك معماري بناهاي مذهبي اين دوره مانند مساجد و مدارس الگوي جالبي براي بنياد ديگر بناهاي سلجوقيان شد و رباط ها و كاروانسراهاي اين دوره عموما همانند مساجد با پلان 4 ايواني احداث گرديده رباط يا كاروانسراي شرف يكي از زيباترين يادگارهاي آن دوره است كه پس از يك هزار سال از زمان بنياد آن در بياباني تقريبا خشك محل آسايش و استراحتگاه موقتي براي مسافران است</a:t>
            </a:r>
            <a:endParaRPr lang="en-US" sz="2400" dirty="0">
              <a:solidFill>
                <a:schemeClr val="tx2">
                  <a:lumMod val="75000"/>
                </a:schemeClr>
              </a:solidFill>
            </a:endParaRPr>
          </a:p>
        </p:txBody>
      </p:sp>
      <p:sp>
        <p:nvSpPr>
          <p:cNvPr id="3" name="Rectangle 2"/>
          <p:cNvSpPr/>
          <p:nvPr/>
        </p:nvSpPr>
        <p:spPr>
          <a:xfrm>
            <a:off x="228600" y="4724400"/>
            <a:ext cx="8610600" cy="830997"/>
          </a:xfrm>
          <a:prstGeom prst="rect">
            <a:avLst/>
          </a:prstGeom>
        </p:spPr>
        <p:txBody>
          <a:bodyPr wrap="square">
            <a:spAutoFit/>
          </a:bodyPr>
          <a:lstStyle/>
          <a:p>
            <a:pPr algn="ctr" rtl="1"/>
            <a:r>
              <a:rPr lang="fa-IR" sz="2400" dirty="0">
                <a:solidFill>
                  <a:schemeClr val="tx2">
                    <a:lumMod val="75000"/>
                  </a:schemeClr>
                </a:solidFill>
              </a:rPr>
              <a:t>با حملات مغول مدتي فعاليت ساختماني در كليه شهر ها متوقف گرديد ولي با تاسيس سلسله ايلخانيان بتدريج احداث بناهاي مذهبي و غير مذهبي رونق گرفت </a:t>
            </a:r>
            <a:endParaRPr lang="en-US" sz="2400" dirty="0">
              <a:solidFill>
                <a:schemeClr val="tx2">
                  <a:lumMod val="75000"/>
                </a:schemeClr>
              </a:solidFill>
            </a:endParaRPr>
          </a:p>
        </p:txBody>
      </p:sp>
      <p:sp>
        <p:nvSpPr>
          <p:cNvPr id="4" name="Rectangle 3"/>
          <p:cNvSpPr/>
          <p:nvPr/>
        </p:nvSpPr>
        <p:spPr>
          <a:xfrm>
            <a:off x="76200" y="5715000"/>
            <a:ext cx="8991600" cy="461665"/>
          </a:xfrm>
          <a:prstGeom prst="rect">
            <a:avLst/>
          </a:prstGeom>
        </p:spPr>
        <p:txBody>
          <a:bodyPr wrap="square">
            <a:spAutoFit/>
          </a:bodyPr>
          <a:lstStyle/>
          <a:p>
            <a:r>
              <a:rPr lang="fa-IR" sz="2400" dirty="0">
                <a:solidFill>
                  <a:schemeClr val="tx2">
                    <a:lumMod val="75000"/>
                  </a:schemeClr>
                </a:solidFill>
              </a:rPr>
              <a:t>در اين زمان براي توسعه تجارت و اقتصاد ، به راه و راهداري توجه زيادي مبذول گرديد </a:t>
            </a:r>
            <a:endParaRPr lang="en-US" sz="2400" dirty="0">
              <a:solidFill>
                <a:schemeClr val="tx2">
                  <a:lumMod val="75000"/>
                </a:schemeClr>
              </a:solidFill>
            </a:endParaRPr>
          </a:p>
        </p:txBody>
      </p:sp>
      <p:sp>
        <p:nvSpPr>
          <p:cNvPr id="5" name="Rectangle 4"/>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7694534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600200"/>
            <a:ext cx="8839200" cy="1200329"/>
          </a:xfrm>
          <a:prstGeom prst="rect">
            <a:avLst/>
          </a:prstGeom>
        </p:spPr>
        <p:txBody>
          <a:bodyPr wrap="square">
            <a:spAutoFit/>
          </a:bodyPr>
          <a:lstStyle/>
          <a:p>
            <a:pPr algn="ctr" rtl="1"/>
            <a:r>
              <a:rPr lang="fa-IR" sz="2400" dirty="0">
                <a:solidFill>
                  <a:schemeClr val="tx2">
                    <a:lumMod val="75000"/>
                  </a:schemeClr>
                </a:solidFill>
              </a:rPr>
              <a:t>در زمان ايلخانيان فعاليت معماري ، توسعه راهها و رونق تجارت و اقتصاد مرهون زحمات و تلاش فراوان خواجه رشيدالدين فضل الله در ايجاد و كاروانسراها در مسير راهها و شهر ها و زحمات بسيار كشيده </a:t>
            </a:r>
            <a:endParaRPr lang="en-US" sz="2400" dirty="0">
              <a:solidFill>
                <a:schemeClr val="tx2">
                  <a:lumMod val="75000"/>
                </a:schemeClr>
              </a:solidFill>
            </a:endParaRPr>
          </a:p>
        </p:txBody>
      </p:sp>
      <p:sp>
        <p:nvSpPr>
          <p:cNvPr id="3" name="Rectangle 2"/>
          <p:cNvSpPr/>
          <p:nvPr/>
        </p:nvSpPr>
        <p:spPr>
          <a:xfrm>
            <a:off x="152400" y="3025676"/>
            <a:ext cx="8839200" cy="2308324"/>
          </a:xfrm>
          <a:prstGeom prst="rect">
            <a:avLst/>
          </a:prstGeom>
        </p:spPr>
        <p:txBody>
          <a:bodyPr wrap="square">
            <a:spAutoFit/>
          </a:bodyPr>
          <a:lstStyle/>
          <a:p>
            <a:r>
              <a:rPr lang="fa-IR" sz="2400" dirty="0">
                <a:solidFill>
                  <a:schemeClr val="tx2">
                    <a:lumMod val="75000"/>
                  </a:schemeClr>
                </a:solidFill>
              </a:rPr>
              <a:t>ماركوپولو به هنگام مسافرت يزد – كرمان مي نويسد : «يزد شهر بزرگي است</a:t>
            </a:r>
            <a:r>
              <a:rPr lang="en-US" sz="2400" dirty="0">
                <a:solidFill>
                  <a:schemeClr val="tx2">
                    <a:lumMod val="75000"/>
                  </a:schemeClr>
                </a:solidFill>
              </a:rPr>
              <a:t> …….. </a:t>
            </a:r>
            <a:r>
              <a:rPr lang="fa-IR" sz="2400" dirty="0">
                <a:solidFill>
                  <a:schemeClr val="tx2">
                    <a:lumMod val="75000"/>
                  </a:schemeClr>
                </a:solidFill>
              </a:rPr>
              <a:t>ساكنين آن مسلمانند در صورتيكه بخواهند از شهر خارج شوند بايد هشت روز تمام از صحرائي بگذرند كه در آن سه محل براي اطراق مسافران بوده است.»عصر طلايي و شكوفائي احداث كاروانسراهاي زيبا از زمان صفوي آغاز مي شود . رونق تجارت داخلي و خارجي و اهميت دادن به راهها و شهرهاي زيارتي باعث اين گرديد كه بنياد كاروانسرا ها و معماري و تزئينات معماري تحولات جديدي را آغاز نمايد </a:t>
            </a:r>
            <a:endParaRPr lang="en-US" sz="2400" dirty="0">
              <a:solidFill>
                <a:schemeClr val="tx2">
                  <a:lumMod val="75000"/>
                </a:schemeClr>
              </a:solidFill>
            </a:endParaRPr>
          </a:p>
        </p:txBody>
      </p:sp>
      <p:sp>
        <p:nvSpPr>
          <p:cNvPr id="4" name="Rectangle 3"/>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3299259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0"/>
            <a:ext cx="8534400" cy="3046988"/>
          </a:xfrm>
          <a:prstGeom prst="rect">
            <a:avLst/>
          </a:prstGeom>
        </p:spPr>
        <p:txBody>
          <a:bodyPr wrap="square">
            <a:spAutoFit/>
          </a:bodyPr>
          <a:lstStyle/>
          <a:p>
            <a:pPr algn="ctr" rtl="1"/>
            <a:r>
              <a:rPr lang="fa-IR" sz="2400" dirty="0">
                <a:solidFill>
                  <a:schemeClr val="tx2">
                    <a:lumMod val="75000"/>
                  </a:schemeClr>
                </a:solidFill>
              </a:rPr>
              <a:t>حكمرانان صفوي در پايتخت و واليان در شهرستان ها كوشش فراواني در ايجاد و توسعه اين بناي عام المنفعه انجام دادند و ايجاد جاده هاي بزرگ و دريايي منجر به صدور كالاهاي تجارتي ايران به كشور هاي اروپائي در غرب و چين و هندوستان در شرق گرديده . در مسير جاده هاي زميني، كاروانسراهاي زيادي احداث شد اين جاده با سگ مفروش و در بعضي نقاط با پله هاي زيبا ساخته شد . آثار اين جاده در نقاط شمالي كشور و راهنماي كويري هنوز بچشم مي خورد انساب احداث 999 كاروانسرا به شاه عباس گر چه بنظر اغراق آميز مي نمايد ولي از طرفي اهميت بنياد كارونسرا ها را در آن دوره باز گو مي كند </a:t>
            </a:r>
            <a:endParaRPr lang="en-US" sz="2400" dirty="0">
              <a:solidFill>
                <a:schemeClr val="tx2">
                  <a:lumMod val="75000"/>
                </a:schemeClr>
              </a:solidFill>
            </a:endParaRPr>
          </a:p>
        </p:txBody>
      </p:sp>
      <p:sp>
        <p:nvSpPr>
          <p:cNvPr id="3" name="Rectangle 2"/>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30039860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
        <p:nvSpPr>
          <p:cNvPr id="3" name="Rectangle 2"/>
          <p:cNvSpPr/>
          <p:nvPr/>
        </p:nvSpPr>
        <p:spPr>
          <a:xfrm>
            <a:off x="228600" y="1143000"/>
            <a:ext cx="8686800" cy="1569660"/>
          </a:xfrm>
          <a:prstGeom prst="rect">
            <a:avLst/>
          </a:prstGeom>
        </p:spPr>
        <p:txBody>
          <a:bodyPr wrap="square">
            <a:spAutoFit/>
          </a:bodyPr>
          <a:lstStyle/>
          <a:p>
            <a:pPr algn="ctr" rtl="1"/>
            <a:r>
              <a:rPr lang="fa-IR" sz="2400" dirty="0">
                <a:solidFill>
                  <a:schemeClr val="tx2">
                    <a:lumMod val="75000"/>
                  </a:schemeClr>
                </a:solidFill>
              </a:rPr>
              <a:t>از بررسي كارواسراهاي سراسر ايران چنين بر مي آيد كه اساس معماري كاروانسراهاي ايران ، مانند ساير بناها ، تابع شيوه ، سنت و سبك رايج زمان بوده است</a:t>
            </a:r>
            <a:r>
              <a:rPr lang="en-US" sz="2400" dirty="0">
                <a:solidFill>
                  <a:schemeClr val="tx2">
                    <a:lumMod val="75000"/>
                  </a:schemeClr>
                </a:solidFill>
              </a:rPr>
              <a:t> . </a:t>
            </a:r>
            <a:r>
              <a:rPr lang="fa-IR" sz="2400" dirty="0">
                <a:solidFill>
                  <a:schemeClr val="tx2">
                    <a:lumMod val="75000"/>
                  </a:schemeClr>
                </a:solidFill>
              </a:rPr>
              <a:t>با اين ترتيب مي توان پنداشت كه كاروانسراهاي پيش از اسلام نيز تابع شيوه معماري زمان بوده و معماري خاصي نداشته است </a:t>
            </a:r>
            <a:endParaRPr lang="en-US" sz="2400" dirty="0">
              <a:solidFill>
                <a:schemeClr val="tx2">
                  <a:lumMod val="75000"/>
                </a:schemeClr>
              </a:solidFill>
            </a:endParaRPr>
          </a:p>
        </p:txBody>
      </p:sp>
      <p:sp>
        <p:nvSpPr>
          <p:cNvPr id="4" name="Rectangle 3"/>
          <p:cNvSpPr/>
          <p:nvPr/>
        </p:nvSpPr>
        <p:spPr>
          <a:xfrm>
            <a:off x="152400" y="2626816"/>
            <a:ext cx="8915400" cy="4154984"/>
          </a:xfrm>
          <a:prstGeom prst="rect">
            <a:avLst/>
          </a:prstGeom>
        </p:spPr>
        <p:txBody>
          <a:bodyPr wrap="square">
            <a:spAutoFit/>
          </a:bodyPr>
          <a:lstStyle/>
          <a:p>
            <a:pPr algn="ctr" rtl="1"/>
            <a:r>
              <a:rPr lang="fa-IR" sz="2400" dirty="0">
                <a:solidFill>
                  <a:schemeClr val="tx2">
                    <a:lumMod val="75000"/>
                  </a:schemeClr>
                </a:solidFill>
              </a:rPr>
              <a:t>ولي ذكر اين نكته ضروري است كه شيوه معماري ، محل و منطقه ، مصالح ساختماني و موقعيت جغرافيائي نقش موثري در ايجاد اينگونه بناها داشته است شيوه ساختمان و معماري كاروانسراها از روزگار كهن تا به امروز دگرگوني بسيار نيافته و معمولا سبك بناي آنها همان ايجاد باره بند ها و اطاقهايي است.كه پيرامون حياط محصور،ساخته‎مي‎شده‎است.ولي‎درطرح‎و خصوصيات هر كدام ويژگي هائي بچشم مي خورد . چنانكه انواع ساباط ساده تا كاروانسراهاي بزرگ با طرحهاي جالب معماري است كه در گوشه و گاهي در ميان اضلاع ديواره هاي آن برجهاني قرار گرفته بطوريكه دروازه ميان دو برج يا شبه ستون جاي دارد و داراي سر دري است كه گاهي بر فراز آن ساختمان دو طبقه اي ساخته اند . در كاروانسراها اطاق هاي مسافران معمولا پيرامون حياط ساخته ميشده و پشت آنها اصطبل قرار داشته كه درب ورودي اصطبل ها در چهار گوشه داخلي بنا قرار داشته و گاهي در ايوان ورودي حياط باز مي شده است</a:t>
            </a:r>
            <a:endParaRPr lang="en-US" sz="2400" dirty="0">
              <a:solidFill>
                <a:schemeClr val="tx2">
                  <a:lumMod val="75000"/>
                </a:schemeClr>
              </a:solidFill>
            </a:endParaRPr>
          </a:p>
        </p:txBody>
      </p:sp>
    </p:spTree>
    <p:extLst>
      <p:ext uri="{BB962C8B-B14F-4D97-AF65-F5344CB8AC3E}">
        <p14:creationId xmlns:p14="http://schemas.microsoft.com/office/powerpoint/2010/main" val="20036354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081748"/>
            <a:ext cx="8915400" cy="3785652"/>
          </a:xfrm>
          <a:prstGeom prst="rect">
            <a:avLst/>
          </a:prstGeom>
        </p:spPr>
        <p:txBody>
          <a:bodyPr wrap="square">
            <a:spAutoFit/>
          </a:bodyPr>
          <a:lstStyle/>
          <a:p>
            <a:pPr algn="ctr" rtl="1"/>
            <a:r>
              <a:rPr lang="fa-IR" sz="2400" dirty="0">
                <a:solidFill>
                  <a:schemeClr val="tx2">
                    <a:lumMod val="75000"/>
                  </a:schemeClr>
                </a:solidFill>
              </a:rPr>
              <a:t>در دوره صفوي طرح معماري كاروانسراها متنوع گرديد و علاوه بر كاروانسراهاي چهار ايواني نوع كوهستاني ، مدور – هشت ضلعي و كويري بر طبق موقعيت جغرافيائي و مكاني احداث گرديد و. در دوره هاي زنديه، افشاريه و قاجاريه احداث كاروانسراها بشيوه گذشته ادامه پيدا كرد . از نظر طرح و نقشه كاروانسراها ي بشيوه گذشته ادامه پيدا كرد . از نظر طرح و نقشه كاروانسراهاي دوره ياد شده عموما از نوع چهار ايواني بوده و از لحاظ مصالح ساختماني نيز بر خلاف دوره متقدم كه از كه آجر و سنگ بوده اغلب از خشت استفاده شده است . همچنين بسياري از كاروانسراهاي دوره صفوي در عهد قاجاريه در طول 25 قرن كاروانسراها در ايران در مكان هاي دور افتاده مأوي و مسكن موقتي براي كاروانيان بوده ولي امروزه مهمانخانه و هتل جاي كاروانسراها را گرفته است </a:t>
            </a:r>
            <a:endParaRPr lang="en-US" sz="2400" dirty="0">
              <a:solidFill>
                <a:schemeClr val="tx2">
                  <a:lumMod val="75000"/>
                </a:schemeClr>
              </a:solidFill>
            </a:endParaRPr>
          </a:p>
        </p:txBody>
      </p:sp>
      <p:sp>
        <p:nvSpPr>
          <p:cNvPr id="3" name="Rectangle 2"/>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10829045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0"/>
            <a:ext cx="8839200" cy="1569660"/>
          </a:xfrm>
          <a:prstGeom prst="rect">
            <a:avLst/>
          </a:prstGeom>
        </p:spPr>
        <p:txBody>
          <a:bodyPr wrap="square">
            <a:spAutoFit/>
          </a:bodyPr>
          <a:lstStyle/>
          <a:p>
            <a:pPr algn="ctr" rtl="1"/>
            <a:r>
              <a:rPr lang="fa-IR" sz="2400" dirty="0">
                <a:solidFill>
                  <a:schemeClr val="tx2">
                    <a:lumMod val="75000"/>
                  </a:schemeClr>
                </a:solidFill>
              </a:rPr>
              <a:t>آثاري كه از كاروانسراهاي كهن بدست آمده نشان مي دهد كه اطاق هائي براي نگهبانان ، كاروانسرا دار يا مامورين ساخته مي شده است . ولي كاروانسراهاي تجارتي داخل شهرها عموما دوطبقه بودند . در دو طرف دروازه ورودي داخل كاروانسرا نيز معمولا اطاق هائي براي پاسداران و كاروانسرا دارساخته مي شده است</a:t>
            </a:r>
            <a:endParaRPr lang="en-US" sz="2400" dirty="0">
              <a:solidFill>
                <a:schemeClr val="tx2">
                  <a:lumMod val="75000"/>
                </a:schemeClr>
              </a:solidFill>
            </a:endParaRPr>
          </a:p>
        </p:txBody>
      </p:sp>
      <p:sp>
        <p:nvSpPr>
          <p:cNvPr id="3" name="Rectangle 2"/>
          <p:cNvSpPr/>
          <p:nvPr/>
        </p:nvSpPr>
        <p:spPr>
          <a:xfrm>
            <a:off x="152400" y="3506212"/>
            <a:ext cx="8839200" cy="3046988"/>
          </a:xfrm>
          <a:prstGeom prst="rect">
            <a:avLst/>
          </a:prstGeom>
        </p:spPr>
        <p:txBody>
          <a:bodyPr wrap="square">
            <a:spAutoFit/>
          </a:bodyPr>
          <a:lstStyle/>
          <a:p>
            <a:pPr algn="ctr" rtl="1"/>
            <a:r>
              <a:rPr lang="fa-IR" sz="2400" dirty="0">
                <a:solidFill>
                  <a:schemeClr val="tx2">
                    <a:lumMod val="75000"/>
                  </a:schemeClr>
                </a:solidFill>
              </a:rPr>
              <a:t>معمولا هر كاروانسرا داراي چاه آب و آب انباري است كه گاهي در وسط كاروانسرا در زماني خارج از محوطه جهت تامين آب مورد نياز مسافران ساخته شده است.آب انبارها از نظر معماري به اشكال مختلف ساخته مي‎شدند بعضي داراي شكل مستطيل باسقف ساده و بعضي مواقع در خارج كاروانسرا و بعضي مواقع در خارج كاروانسرا ساخته مي شدند مثلا آب انبارهاي كاروانسرا هاي خليج فارس همه بيرون از بنا قرار دارند . درحاليكه در مناطق مركزي عموما در داخل كاروانسراها براي رفع نيازمنديها مسافرين ، حتي نانوائي ، قصابي، آسياب ، نماز گاه و يك سري دكان جهت خريد فروش كالاهاي كارواني وجود داشت</a:t>
            </a:r>
            <a:endParaRPr lang="en-US" sz="2400" dirty="0">
              <a:solidFill>
                <a:schemeClr val="tx2">
                  <a:lumMod val="75000"/>
                </a:schemeClr>
              </a:solidFill>
            </a:endParaRPr>
          </a:p>
        </p:txBody>
      </p:sp>
      <p:sp>
        <p:nvSpPr>
          <p:cNvPr id="4" name="Rectangle 3"/>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31112634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0"/>
            <a:ext cx="8839200" cy="830997"/>
          </a:xfrm>
          <a:prstGeom prst="rect">
            <a:avLst/>
          </a:prstGeom>
        </p:spPr>
        <p:txBody>
          <a:bodyPr wrap="square">
            <a:spAutoFit/>
          </a:bodyPr>
          <a:lstStyle/>
          <a:p>
            <a:pPr algn="ctr" rtl="1"/>
            <a:r>
              <a:rPr lang="fa-IR" sz="2400" dirty="0">
                <a:solidFill>
                  <a:schemeClr val="tx2">
                    <a:lumMod val="75000"/>
                  </a:schemeClr>
                </a:solidFill>
              </a:rPr>
              <a:t>كاروانسراهاي حاشيه كوير نواحي مركزي ايران دراي بادگير است كه فصل تابستان هواي خنك را به اطاقهاي كاروانسرا مي رساند</a:t>
            </a:r>
            <a:endParaRPr lang="en-US" sz="2400" dirty="0">
              <a:solidFill>
                <a:schemeClr val="tx2">
                  <a:lumMod val="75000"/>
                </a:schemeClr>
              </a:solidFill>
            </a:endParaRPr>
          </a:p>
        </p:txBody>
      </p:sp>
      <p:sp>
        <p:nvSpPr>
          <p:cNvPr id="3" name="Rectangle 2"/>
          <p:cNvSpPr/>
          <p:nvPr/>
        </p:nvSpPr>
        <p:spPr>
          <a:xfrm>
            <a:off x="152400" y="2590800"/>
            <a:ext cx="8839200" cy="830997"/>
          </a:xfrm>
          <a:prstGeom prst="rect">
            <a:avLst/>
          </a:prstGeom>
        </p:spPr>
        <p:txBody>
          <a:bodyPr wrap="square">
            <a:spAutoFit/>
          </a:bodyPr>
          <a:lstStyle/>
          <a:p>
            <a:pPr algn="ctr" rtl="1"/>
            <a:r>
              <a:rPr lang="fa-IR" sz="2400" dirty="0">
                <a:solidFill>
                  <a:schemeClr val="tx2">
                    <a:lumMod val="75000"/>
                  </a:schemeClr>
                </a:solidFill>
              </a:rPr>
              <a:t>بادگيرها عموما در جهت مقابل دروازه ورودي روي ايوانها ساخته مي شده اند ، مانند رباط زين الدين در جاده يزد – كرمان و كاروالنسراي جوكار در نزديكي طبس </a:t>
            </a:r>
            <a:endParaRPr lang="en-US" sz="2400" dirty="0">
              <a:solidFill>
                <a:schemeClr val="tx2">
                  <a:lumMod val="75000"/>
                </a:schemeClr>
              </a:solidFill>
            </a:endParaRPr>
          </a:p>
        </p:txBody>
      </p:sp>
      <p:sp>
        <p:nvSpPr>
          <p:cNvPr id="4" name="Rectangle 3"/>
          <p:cNvSpPr/>
          <p:nvPr/>
        </p:nvSpPr>
        <p:spPr>
          <a:xfrm>
            <a:off x="152400" y="3787676"/>
            <a:ext cx="8839200" cy="2308324"/>
          </a:xfrm>
          <a:prstGeom prst="rect">
            <a:avLst/>
          </a:prstGeom>
        </p:spPr>
        <p:txBody>
          <a:bodyPr wrap="square">
            <a:spAutoFit/>
          </a:bodyPr>
          <a:lstStyle/>
          <a:p>
            <a:pPr algn="ctr" rtl="1"/>
            <a:r>
              <a:rPr lang="fa-IR" sz="2400" dirty="0">
                <a:solidFill>
                  <a:schemeClr val="tx2">
                    <a:lumMod val="75000"/>
                  </a:schemeClr>
                </a:solidFill>
              </a:rPr>
              <a:t>در بسياري از كاروانسراها بخصوص از دوره صفويه به بعد بخاري ديواري يا مكاني براي بر افروختن آتش تعبيه شده است محل بخاري هاي ديواري يا در اطاق ها ساخته مي شده يا در محل هاي سر پوشيده</a:t>
            </a:r>
            <a:r>
              <a:rPr lang="en-US" sz="2400" dirty="0">
                <a:solidFill>
                  <a:schemeClr val="tx2">
                    <a:lumMod val="75000"/>
                  </a:schemeClr>
                </a:solidFill>
              </a:rPr>
              <a:t> . </a:t>
            </a:r>
            <a:r>
              <a:rPr lang="fa-IR" sz="2400" dirty="0">
                <a:solidFill>
                  <a:schemeClr val="tx2">
                    <a:lumMod val="75000"/>
                  </a:schemeClr>
                </a:solidFill>
              </a:rPr>
              <a:t>بيرون اطاق ها و همچنين بخاري هاي مرتفعي در اصطبل ها براي گرم شدن حيوانات ايجاد مي شده است كه جاي آن اغلب در پشت ديوار اطاق هاي مسكوني مسافرين بوده است . در كاروانسراهاي نوع كوهستاني اهميت بخاري به حدي بوده كه محل وسيعي را براي قرار دادن آتش و بخاري انتخاب كرده‎اند </a:t>
            </a:r>
            <a:endParaRPr lang="en-US" sz="2400" dirty="0">
              <a:solidFill>
                <a:schemeClr val="tx2">
                  <a:lumMod val="75000"/>
                </a:schemeClr>
              </a:solidFill>
            </a:endParaRPr>
          </a:p>
        </p:txBody>
      </p:sp>
      <p:sp>
        <p:nvSpPr>
          <p:cNvPr id="5" name="Rectangle 4"/>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29819420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752600"/>
            <a:ext cx="7467600" cy="830997"/>
          </a:xfrm>
          <a:prstGeom prst="rect">
            <a:avLst/>
          </a:prstGeom>
        </p:spPr>
        <p:txBody>
          <a:bodyPr wrap="square">
            <a:spAutoFit/>
          </a:bodyPr>
          <a:lstStyle/>
          <a:p>
            <a:pPr algn="ctr" rtl="1"/>
            <a:r>
              <a:rPr lang="fa-IR" sz="2400" dirty="0">
                <a:solidFill>
                  <a:schemeClr val="tx2">
                    <a:lumMod val="75000"/>
                  </a:schemeClr>
                </a:solidFill>
              </a:rPr>
              <a:t>آبريز گاهها معمولا در گوشه حياط كاروانسرا و در زير يا داخل برجها ساخته مي شده است </a:t>
            </a:r>
            <a:endParaRPr lang="en-US" sz="2400" dirty="0">
              <a:solidFill>
                <a:schemeClr val="tx2">
                  <a:lumMod val="75000"/>
                </a:schemeClr>
              </a:solidFill>
            </a:endParaRPr>
          </a:p>
        </p:txBody>
      </p:sp>
      <p:sp>
        <p:nvSpPr>
          <p:cNvPr id="3" name="Rectangle 2"/>
          <p:cNvSpPr/>
          <p:nvPr/>
        </p:nvSpPr>
        <p:spPr>
          <a:xfrm>
            <a:off x="304800" y="2949476"/>
            <a:ext cx="8534400" cy="2308324"/>
          </a:xfrm>
          <a:prstGeom prst="rect">
            <a:avLst/>
          </a:prstGeom>
        </p:spPr>
        <p:txBody>
          <a:bodyPr wrap="square">
            <a:spAutoFit/>
          </a:bodyPr>
          <a:lstStyle/>
          <a:p>
            <a:pPr algn="ctr" rtl="1"/>
            <a:r>
              <a:rPr lang="fa-IR" sz="2400" dirty="0">
                <a:solidFill>
                  <a:schemeClr val="tx2">
                    <a:lumMod val="75000"/>
                  </a:schemeClr>
                </a:solidFill>
              </a:rPr>
              <a:t>مصالح ساختماني اصلي بناي كاروانسراها در ايران از سنگ و آجر بوده است سنگ به دو صورت مورد استفاده قرار مي گرفته . در بعضي موارد سنگ ها كاملا استادانه تراش داده مي شده و در برخي اوقات از قطعات كوچك سنگهاي نتراشيده استفاده مي كردند . در بعضي نقاط نيز از تلفيق سنگ و آجر پي بنا را مي ساخته اند . نماي خارجي و داخلي عموما از آجر بوده است. در برخي از كاروانسرا ها از خشت و يا بلوك هاي خشتي استفاده مي شده است </a:t>
            </a:r>
            <a:endParaRPr lang="en-US" sz="2400" dirty="0">
              <a:solidFill>
                <a:schemeClr val="tx2">
                  <a:lumMod val="75000"/>
                </a:schemeClr>
              </a:solidFill>
            </a:endParaRPr>
          </a:p>
        </p:txBody>
      </p:sp>
      <p:sp>
        <p:nvSpPr>
          <p:cNvPr id="4" name="Rectangle 3"/>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20065561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607403"/>
            <a:ext cx="8991600" cy="830997"/>
          </a:xfrm>
          <a:prstGeom prst="rect">
            <a:avLst/>
          </a:prstGeom>
        </p:spPr>
        <p:txBody>
          <a:bodyPr wrap="square">
            <a:spAutoFit/>
          </a:bodyPr>
          <a:lstStyle/>
          <a:p>
            <a:pPr algn="ctr" rtl="1"/>
            <a:r>
              <a:rPr lang="fa-IR" sz="2400" dirty="0">
                <a:solidFill>
                  <a:schemeClr val="tx2">
                    <a:lumMod val="75000"/>
                  </a:schemeClr>
                </a:solidFill>
              </a:rPr>
              <a:t>سقف اغلب كاروانسراهاي ايران نوك تيز و شيب دار است. بام ها اكثرا مسطح و باشيب كم ساخته شده اند و در قسمت هائي كه اطاق هاي بزرگ دارند سقف ها شكل قوسي دارند</a:t>
            </a:r>
            <a:endParaRPr lang="en-US" sz="2400" dirty="0">
              <a:solidFill>
                <a:schemeClr val="tx2">
                  <a:lumMod val="75000"/>
                </a:schemeClr>
              </a:solidFill>
            </a:endParaRPr>
          </a:p>
        </p:txBody>
      </p:sp>
      <p:sp>
        <p:nvSpPr>
          <p:cNvPr id="3" name="Rectangle 2"/>
          <p:cNvSpPr/>
          <p:nvPr/>
        </p:nvSpPr>
        <p:spPr>
          <a:xfrm>
            <a:off x="152400" y="2984480"/>
            <a:ext cx="8915400" cy="3416320"/>
          </a:xfrm>
          <a:prstGeom prst="rect">
            <a:avLst/>
          </a:prstGeom>
        </p:spPr>
        <p:txBody>
          <a:bodyPr wrap="square">
            <a:spAutoFit/>
          </a:bodyPr>
          <a:lstStyle/>
          <a:p>
            <a:pPr algn="ctr" rtl="1"/>
            <a:r>
              <a:rPr lang="fa-IR" sz="2400" dirty="0">
                <a:solidFill>
                  <a:schemeClr val="tx2">
                    <a:lumMod val="75000"/>
                  </a:schemeClr>
                </a:solidFill>
              </a:rPr>
              <a:t>آب باران بوسيله ناودانها ئي كه در روي ديوار خارجي كاروانسرا ساخته مي‎شد به بيرون از كاروانسرا هدايت مي گرديد ولي دربعضي‎از كارونسراها نيز ناودانهائي كه در ديوار هاي حياط داخلي كار گذشته شده مشاهده شده است . تمامي درها و پنجره ها و تو رفتگي ديوارهاي حياط و اطاقهاو ايوانها در زمان صفويه با سقف هلالي ساخته شده اند بسياري از كاروانسراها همانند بناهاي مذهبي همدوره خود داراي تزئينات معماري مانند : آجر كاري – كاشيكاري – گچ بري و سنگ كاري مي باشد . تزئينات عموما در نماي خارجي كاروانسراها در قسمت دروازه ورودي ، طاقنما ها و ايوانها بكار مي رفته است . از كاروانسرا هائيكه داراي تزئينات جالب توجهي مي باشند . مي توان رباط شرف – رباط چاهه ، مهيار ، رباط پسنج و كاروانسراي گذر نام برد </a:t>
            </a:r>
            <a:endParaRPr lang="en-US" sz="2400" dirty="0">
              <a:solidFill>
                <a:schemeClr val="tx2">
                  <a:lumMod val="75000"/>
                </a:schemeClr>
              </a:solidFill>
            </a:endParaRPr>
          </a:p>
        </p:txBody>
      </p:sp>
      <p:sp>
        <p:nvSpPr>
          <p:cNvPr id="4" name="Rectangle 3"/>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42153900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memary\architeckt\معماری اینترنتی\a\آشنایی با بناهای تاریخی\پارسا110 (61).jpg"/>
          <p:cNvPicPr/>
          <p:nvPr/>
        </p:nvPicPr>
        <p:blipFill>
          <a:blip r:embed="rId2"/>
          <a:srcRect/>
          <a:stretch>
            <a:fillRect/>
          </a:stretch>
        </p:blipFill>
        <p:spPr bwMode="auto">
          <a:xfrm>
            <a:off x="457200" y="339725"/>
            <a:ext cx="4389755" cy="6137275"/>
          </a:xfrm>
          <a:prstGeom prst="rect">
            <a:avLst/>
          </a:prstGeom>
          <a:noFill/>
          <a:ln w="9525">
            <a:noFill/>
            <a:miter lim="800000"/>
            <a:headEnd/>
            <a:tailEnd/>
          </a:ln>
        </p:spPr>
      </p:pic>
      <p:sp>
        <p:nvSpPr>
          <p:cNvPr id="3" name="Rectangle 2"/>
          <p:cNvSpPr/>
          <p:nvPr/>
        </p:nvSpPr>
        <p:spPr>
          <a:xfrm>
            <a:off x="4918907" y="2372380"/>
            <a:ext cx="4148893" cy="523220"/>
          </a:xfrm>
          <a:prstGeom prst="rect">
            <a:avLst/>
          </a:prstGeom>
        </p:spPr>
        <p:txBody>
          <a:bodyPr wrap="none">
            <a:spAutoFit/>
          </a:bodyPr>
          <a:lstStyle/>
          <a:p>
            <a:r>
              <a:rPr lang="fa-IR" sz="2800" b="1" dirty="0" smtClean="0">
                <a:solidFill>
                  <a:schemeClr val="tx2">
                    <a:lumMod val="75000"/>
                  </a:schemeClr>
                </a:solidFill>
              </a:rPr>
              <a:t>طرح و نقشه کارونسراهای ایرانی</a:t>
            </a:r>
            <a:endParaRPr lang="en-US" sz="2800" b="1" dirty="0">
              <a:solidFill>
                <a:schemeClr val="tx2">
                  <a:lumMod val="75000"/>
                </a:schemeClr>
              </a:solidFill>
            </a:endParaRPr>
          </a:p>
        </p:txBody>
      </p:sp>
    </p:spTree>
    <p:extLst>
      <p:ext uri="{BB962C8B-B14F-4D97-AF65-F5344CB8AC3E}">
        <p14:creationId xmlns:p14="http://schemas.microsoft.com/office/powerpoint/2010/main" val="310168811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683603"/>
            <a:ext cx="8763000" cy="830997"/>
          </a:xfrm>
          <a:prstGeom prst="rect">
            <a:avLst/>
          </a:prstGeom>
        </p:spPr>
        <p:txBody>
          <a:bodyPr wrap="square">
            <a:spAutoFit/>
          </a:bodyPr>
          <a:lstStyle/>
          <a:p>
            <a:pPr algn="ctr" rtl="1"/>
            <a:r>
              <a:rPr lang="fa-IR" sz="2400" dirty="0">
                <a:solidFill>
                  <a:schemeClr val="tx2">
                    <a:lumMod val="75000"/>
                  </a:schemeClr>
                </a:solidFill>
              </a:rPr>
              <a:t>از نظر معماري كاروانسراهاي ايران متنوع بوده معماران ايران از طرح ها و نقشه هاي گوناگوني براي ايجاد كاروانسراها استفاده كردند </a:t>
            </a:r>
            <a:endParaRPr lang="en-US" sz="2400" dirty="0">
              <a:solidFill>
                <a:schemeClr val="tx2">
                  <a:lumMod val="75000"/>
                </a:schemeClr>
              </a:solidFill>
            </a:endParaRPr>
          </a:p>
        </p:txBody>
      </p:sp>
      <p:sp>
        <p:nvSpPr>
          <p:cNvPr id="3" name="Rectangle 2"/>
          <p:cNvSpPr/>
          <p:nvPr/>
        </p:nvSpPr>
        <p:spPr>
          <a:xfrm>
            <a:off x="228600" y="2743200"/>
            <a:ext cx="8763000" cy="1200329"/>
          </a:xfrm>
          <a:prstGeom prst="rect">
            <a:avLst/>
          </a:prstGeom>
        </p:spPr>
        <p:txBody>
          <a:bodyPr wrap="square">
            <a:spAutoFit/>
          </a:bodyPr>
          <a:lstStyle/>
          <a:p>
            <a:pPr algn="ctr" rtl="1"/>
            <a:r>
              <a:rPr lang="fa-IR" sz="2400" dirty="0">
                <a:solidFill>
                  <a:schemeClr val="tx2">
                    <a:lumMod val="75000"/>
                  </a:schemeClr>
                </a:solidFill>
              </a:rPr>
              <a:t>تنوع طرح و نقشه هاي كاروانسرا هاي ايران ايجاب مي نمايد كه اين كاروانسراها برگروه هاي مختلف تقسيم گردند و خصوصيات و ويژگي هاي هر گروه جداگانه مورد بررسي و تحقيق قرار گيرد </a:t>
            </a:r>
            <a:endParaRPr lang="en-US" sz="2400" dirty="0">
              <a:solidFill>
                <a:schemeClr val="tx2">
                  <a:lumMod val="75000"/>
                </a:schemeClr>
              </a:solidFill>
            </a:endParaRPr>
          </a:p>
        </p:txBody>
      </p:sp>
      <p:sp>
        <p:nvSpPr>
          <p:cNvPr id="4" name="Rectangle 3"/>
          <p:cNvSpPr/>
          <p:nvPr/>
        </p:nvSpPr>
        <p:spPr>
          <a:xfrm>
            <a:off x="228600" y="4114800"/>
            <a:ext cx="8763000" cy="1569660"/>
          </a:xfrm>
          <a:prstGeom prst="rect">
            <a:avLst/>
          </a:prstGeom>
        </p:spPr>
        <p:txBody>
          <a:bodyPr wrap="square">
            <a:spAutoFit/>
          </a:bodyPr>
          <a:lstStyle/>
          <a:p>
            <a:pPr algn="r" rtl="1"/>
            <a:r>
              <a:rPr lang="fa-IR" sz="2400" dirty="0">
                <a:solidFill>
                  <a:schemeClr val="tx2">
                    <a:lumMod val="75000"/>
                  </a:schemeClr>
                </a:solidFill>
              </a:rPr>
              <a:t>آرتور ابهام پوپ معتقد است كه</a:t>
            </a:r>
            <a:r>
              <a:rPr lang="en-US" sz="2400" dirty="0">
                <a:solidFill>
                  <a:schemeClr val="tx2">
                    <a:lumMod val="75000"/>
                  </a:schemeClr>
                </a:solidFill>
              </a:rPr>
              <a:t> :</a:t>
            </a:r>
            <a:br>
              <a:rPr lang="en-US" sz="2400" dirty="0">
                <a:solidFill>
                  <a:schemeClr val="tx2">
                    <a:lumMod val="75000"/>
                  </a:schemeClr>
                </a:solidFill>
              </a:rPr>
            </a:br>
            <a:r>
              <a:rPr lang="en-US" sz="2400" dirty="0">
                <a:solidFill>
                  <a:schemeClr val="tx2">
                    <a:lumMod val="75000"/>
                  </a:schemeClr>
                </a:solidFill>
              </a:rPr>
              <a:t/>
            </a:r>
            <a:br>
              <a:rPr lang="en-US" sz="2400" dirty="0">
                <a:solidFill>
                  <a:schemeClr val="tx2">
                    <a:lumMod val="75000"/>
                  </a:schemeClr>
                </a:solidFill>
              </a:rPr>
            </a:br>
            <a:r>
              <a:rPr lang="en-US" sz="2400" dirty="0">
                <a:solidFill>
                  <a:schemeClr val="tx2">
                    <a:lumMod val="75000"/>
                  </a:schemeClr>
                </a:solidFill>
              </a:rPr>
              <a:t>«</a:t>
            </a:r>
            <a:r>
              <a:rPr lang="fa-IR" sz="2400" dirty="0">
                <a:solidFill>
                  <a:schemeClr val="tx2">
                    <a:lumMod val="75000"/>
                  </a:schemeClr>
                </a:solidFill>
              </a:rPr>
              <a:t>احداث و ايجاد كاروانسراها در ايران پيروزي بزرگ معماري ايران است و در هيچ جاي دنيا كاربرد و ويژگي هاي خاص معماري آن را نمي توان ديد</a:t>
            </a:r>
            <a:r>
              <a:rPr lang="en-US" sz="2400" dirty="0">
                <a:solidFill>
                  <a:schemeClr val="tx2">
                    <a:lumMod val="75000"/>
                  </a:schemeClr>
                </a:solidFill>
              </a:rPr>
              <a:t> ».</a:t>
            </a:r>
          </a:p>
        </p:txBody>
      </p:sp>
      <p:sp>
        <p:nvSpPr>
          <p:cNvPr id="5" name="Rectangle 4"/>
          <p:cNvSpPr/>
          <p:nvPr/>
        </p:nvSpPr>
        <p:spPr>
          <a:xfrm>
            <a:off x="5486426" y="609600"/>
            <a:ext cx="2590774" cy="523220"/>
          </a:xfrm>
          <a:prstGeom prst="rect">
            <a:avLst/>
          </a:prstGeom>
        </p:spPr>
        <p:txBody>
          <a:bodyPr wrap="none">
            <a:spAutoFit/>
          </a:bodyPr>
          <a:lstStyle/>
          <a:p>
            <a:pPr algn="ctr" rtl="1"/>
            <a:r>
              <a:rPr lang="fa-IR" sz="2800" b="1" dirty="0">
                <a:solidFill>
                  <a:schemeClr val="tx2">
                    <a:lumMod val="75000"/>
                  </a:schemeClr>
                </a:solidFill>
              </a:rPr>
              <a:t>معماري كاروانسراها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2481969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81400" y="609600"/>
            <a:ext cx="4572000" cy="523220"/>
          </a:xfrm>
          <a:prstGeom prst="rect">
            <a:avLst/>
          </a:prstGeom>
        </p:spPr>
        <p:txBody>
          <a:bodyPr>
            <a:spAutoFit/>
          </a:bodyPr>
          <a:lstStyle/>
          <a:p>
            <a:pPr algn="ctr" rtl="1"/>
            <a:r>
              <a:rPr lang="fa-IR" sz="2800" b="1" dirty="0" smtClean="0">
                <a:solidFill>
                  <a:schemeClr val="tx2">
                    <a:lumMod val="75000"/>
                  </a:schemeClr>
                </a:solidFill>
              </a:rPr>
              <a:t> تقسیم بندی كاروانسراهاي ايران</a:t>
            </a:r>
            <a:endParaRPr lang="en-US" sz="2800" b="1" dirty="0">
              <a:solidFill>
                <a:schemeClr val="tx2">
                  <a:lumMod val="75000"/>
                </a:schemeClr>
              </a:solidFill>
            </a:endParaRPr>
          </a:p>
        </p:txBody>
      </p:sp>
      <p:sp>
        <p:nvSpPr>
          <p:cNvPr id="3" name="Rectangle 2"/>
          <p:cNvSpPr/>
          <p:nvPr/>
        </p:nvSpPr>
        <p:spPr>
          <a:xfrm>
            <a:off x="2667000" y="2209800"/>
            <a:ext cx="5943600" cy="2246769"/>
          </a:xfrm>
          <a:prstGeom prst="rect">
            <a:avLst/>
          </a:prstGeom>
        </p:spPr>
        <p:txBody>
          <a:bodyPr wrap="square">
            <a:spAutoFit/>
          </a:bodyPr>
          <a:lstStyle/>
          <a:p>
            <a:pPr algn="r" rtl="1"/>
            <a:r>
              <a:rPr lang="fa-IR" sz="2800" dirty="0">
                <a:solidFill>
                  <a:schemeClr val="tx2">
                    <a:lumMod val="75000"/>
                  </a:schemeClr>
                </a:solidFill>
              </a:rPr>
              <a:t>الف) كاروانسراهاي كاملا پوشيده منطقه </a:t>
            </a:r>
            <a:r>
              <a:rPr lang="fa-IR" sz="2800" dirty="0" smtClean="0">
                <a:solidFill>
                  <a:schemeClr val="tx2">
                    <a:lumMod val="75000"/>
                  </a:schemeClr>
                </a:solidFill>
              </a:rPr>
              <a:t>كوهستاني</a:t>
            </a:r>
            <a:r>
              <a:rPr lang="en-US" sz="2800" dirty="0">
                <a:solidFill>
                  <a:schemeClr val="tx2">
                    <a:lumMod val="75000"/>
                  </a:schemeClr>
                </a:solidFill>
              </a:rPr>
              <a:t/>
            </a:r>
            <a:br>
              <a:rPr lang="en-US" sz="2800" dirty="0">
                <a:solidFill>
                  <a:schemeClr val="tx2">
                    <a:lumMod val="75000"/>
                  </a:schemeClr>
                </a:solidFill>
              </a:rPr>
            </a:br>
            <a:r>
              <a:rPr lang="en-US" sz="2800" dirty="0">
                <a:solidFill>
                  <a:schemeClr val="tx2">
                    <a:lumMod val="75000"/>
                  </a:schemeClr>
                </a:solidFill>
              </a:rPr>
              <a:t/>
            </a:r>
            <a:br>
              <a:rPr lang="en-US" sz="2800" dirty="0">
                <a:solidFill>
                  <a:schemeClr val="tx2">
                    <a:lumMod val="75000"/>
                  </a:schemeClr>
                </a:solidFill>
              </a:rPr>
            </a:br>
            <a:r>
              <a:rPr lang="fa-IR" sz="2800" dirty="0">
                <a:solidFill>
                  <a:schemeClr val="tx2">
                    <a:lumMod val="75000"/>
                  </a:schemeClr>
                </a:solidFill>
              </a:rPr>
              <a:t>ب) كاروانسراهاي كرانه هاي پست خليج </a:t>
            </a:r>
            <a:r>
              <a:rPr lang="fa-IR" sz="2800" dirty="0" smtClean="0">
                <a:solidFill>
                  <a:schemeClr val="tx2">
                    <a:lumMod val="75000"/>
                  </a:schemeClr>
                </a:solidFill>
              </a:rPr>
              <a:t>فارس</a:t>
            </a:r>
            <a:r>
              <a:rPr lang="en-US" sz="2800" dirty="0">
                <a:solidFill>
                  <a:schemeClr val="tx2">
                    <a:lumMod val="75000"/>
                  </a:schemeClr>
                </a:solidFill>
              </a:rPr>
              <a:t/>
            </a:r>
            <a:br>
              <a:rPr lang="en-US" sz="2800" dirty="0">
                <a:solidFill>
                  <a:schemeClr val="tx2">
                    <a:lumMod val="75000"/>
                  </a:schemeClr>
                </a:solidFill>
              </a:rPr>
            </a:br>
            <a:r>
              <a:rPr lang="en-US" sz="2800" dirty="0">
                <a:solidFill>
                  <a:schemeClr val="tx2">
                    <a:lumMod val="75000"/>
                  </a:schemeClr>
                </a:solidFill>
              </a:rPr>
              <a:t/>
            </a:r>
            <a:br>
              <a:rPr lang="en-US" sz="2800" dirty="0">
                <a:solidFill>
                  <a:schemeClr val="tx2">
                    <a:lumMod val="75000"/>
                  </a:schemeClr>
                </a:solidFill>
              </a:rPr>
            </a:br>
            <a:r>
              <a:rPr lang="fa-IR" sz="2800" dirty="0">
                <a:solidFill>
                  <a:schemeClr val="tx2">
                    <a:lumMod val="75000"/>
                  </a:schemeClr>
                </a:solidFill>
              </a:rPr>
              <a:t>ج) كاروانسراهاي حياط دار مناطق مركزي ايران </a:t>
            </a:r>
            <a:endParaRPr lang="en-US" sz="2800" dirty="0">
              <a:solidFill>
                <a:schemeClr val="tx2">
                  <a:lumMod val="75000"/>
                </a:schemeClr>
              </a:solidFill>
            </a:endParaRPr>
          </a:p>
        </p:txBody>
      </p:sp>
    </p:spTree>
    <p:extLst>
      <p:ext uri="{BB962C8B-B14F-4D97-AF65-F5344CB8AC3E}">
        <p14:creationId xmlns:p14="http://schemas.microsoft.com/office/powerpoint/2010/main" val="23721988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730276"/>
            <a:ext cx="8610600" cy="2308324"/>
          </a:xfrm>
          <a:prstGeom prst="rect">
            <a:avLst/>
          </a:prstGeom>
        </p:spPr>
        <p:txBody>
          <a:bodyPr wrap="square">
            <a:spAutoFit/>
          </a:bodyPr>
          <a:lstStyle/>
          <a:p>
            <a:pPr algn="r" rtl="1"/>
            <a:r>
              <a:rPr lang="fa-IR" sz="2400" dirty="0">
                <a:solidFill>
                  <a:schemeClr val="tx2">
                    <a:lumMod val="75000"/>
                  </a:schemeClr>
                </a:solidFill>
              </a:rPr>
              <a:t>گروه سوم از نظر پلان به انواع مختلف تقسيم بندي مي شوند</a:t>
            </a:r>
            <a:r>
              <a:rPr lang="en-US" sz="2400" dirty="0">
                <a:solidFill>
                  <a:schemeClr val="tx2">
                    <a:lumMod val="75000"/>
                  </a:schemeClr>
                </a:solidFill>
              </a:rPr>
              <a:t>:</a:t>
            </a:r>
            <a:br>
              <a:rPr lang="en-US" sz="2400" dirty="0">
                <a:solidFill>
                  <a:schemeClr val="tx2">
                    <a:lumMod val="75000"/>
                  </a:schemeClr>
                </a:solidFill>
              </a:rPr>
            </a:br>
            <a:r>
              <a:rPr lang="en-US" sz="2400" dirty="0">
                <a:solidFill>
                  <a:schemeClr val="tx2">
                    <a:lumMod val="75000"/>
                  </a:schemeClr>
                </a:solidFill>
              </a:rPr>
              <a:t/>
            </a:r>
            <a:br>
              <a:rPr lang="en-US" sz="2400" dirty="0">
                <a:solidFill>
                  <a:schemeClr val="tx2">
                    <a:lumMod val="75000"/>
                  </a:schemeClr>
                </a:solidFill>
              </a:rPr>
            </a:br>
            <a:r>
              <a:rPr lang="fa-IR" sz="2400" dirty="0">
                <a:solidFill>
                  <a:schemeClr val="tx2">
                    <a:lumMod val="75000"/>
                  </a:schemeClr>
                </a:solidFill>
              </a:rPr>
              <a:t>از نظر معماري با اينكه طي قرنها پيشرفت هائي از لحاظ فرم بنا در ساختمان كاروانسراها بوجود آمده و علي رغم شباهت زيادي كه بين بنا هاي هر گروه ديده مي شود . ولي در جزئيات هر يك ويژگي هائي به چشم مي‎خورد كه از نظر تنوع حيرت آور است </a:t>
            </a:r>
            <a:endParaRPr lang="en-US" sz="2400" dirty="0">
              <a:solidFill>
                <a:schemeClr val="tx2">
                  <a:lumMod val="75000"/>
                </a:schemeClr>
              </a:solidFill>
            </a:endParaRPr>
          </a:p>
        </p:txBody>
      </p:sp>
      <p:sp>
        <p:nvSpPr>
          <p:cNvPr id="3" name="Rectangle 2"/>
          <p:cNvSpPr/>
          <p:nvPr/>
        </p:nvSpPr>
        <p:spPr>
          <a:xfrm>
            <a:off x="228600" y="4503003"/>
            <a:ext cx="8534400" cy="830997"/>
          </a:xfrm>
          <a:prstGeom prst="rect">
            <a:avLst/>
          </a:prstGeom>
        </p:spPr>
        <p:txBody>
          <a:bodyPr wrap="square">
            <a:spAutoFit/>
          </a:bodyPr>
          <a:lstStyle/>
          <a:p>
            <a:pPr algn="r" rtl="1"/>
            <a:r>
              <a:rPr lang="fa-IR" sz="2400" dirty="0">
                <a:solidFill>
                  <a:schemeClr val="tx2">
                    <a:lumMod val="75000"/>
                  </a:schemeClr>
                </a:solidFill>
              </a:rPr>
              <a:t>مهمترين ، بهترين و زيباترين كاروانسرا هاي ايران درگروه كاروانسراهاي حياط دار مركزي ايران قرار مي گيرند</a:t>
            </a:r>
            <a:endParaRPr lang="en-US" sz="2400" dirty="0">
              <a:solidFill>
                <a:schemeClr val="tx2">
                  <a:lumMod val="75000"/>
                </a:schemeClr>
              </a:solidFill>
            </a:endParaRPr>
          </a:p>
        </p:txBody>
      </p:sp>
      <p:sp>
        <p:nvSpPr>
          <p:cNvPr id="4" name="Rectangle 3"/>
          <p:cNvSpPr/>
          <p:nvPr/>
        </p:nvSpPr>
        <p:spPr>
          <a:xfrm>
            <a:off x="3581400" y="609600"/>
            <a:ext cx="4572000" cy="523220"/>
          </a:xfrm>
          <a:prstGeom prst="rect">
            <a:avLst/>
          </a:prstGeom>
        </p:spPr>
        <p:txBody>
          <a:bodyPr>
            <a:spAutoFit/>
          </a:bodyPr>
          <a:lstStyle/>
          <a:p>
            <a:pPr algn="ctr" rtl="1"/>
            <a:r>
              <a:rPr lang="fa-IR" sz="2800" b="1" dirty="0" smtClean="0">
                <a:solidFill>
                  <a:schemeClr val="tx2">
                    <a:lumMod val="75000"/>
                  </a:schemeClr>
                </a:solidFill>
              </a:rPr>
              <a:t> تقسیم بندی كاروانسراهاي ايران</a:t>
            </a:r>
            <a:endParaRPr lang="en-US" sz="2800" b="1" dirty="0">
              <a:solidFill>
                <a:schemeClr val="tx2">
                  <a:lumMod val="75000"/>
                </a:schemeClr>
              </a:solidFill>
            </a:endParaRPr>
          </a:p>
        </p:txBody>
      </p:sp>
    </p:spTree>
    <p:extLst>
      <p:ext uri="{BB962C8B-B14F-4D97-AF65-F5344CB8AC3E}">
        <p14:creationId xmlns:p14="http://schemas.microsoft.com/office/powerpoint/2010/main" val="38167568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
        <p:nvSpPr>
          <p:cNvPr id="3" name="Rectangle 2"/>
          <p:cNvSpPr/>
          <p:nvPr/>
        </p:nvSpPr>
        <p:spPr>
          <a:xfrm>
            <a:off x="5943600" y="1600200"/>
            <a:ext cx="2924198" cy="523220"/>
          </a:xfrm>
          <a:prstGeom prst="rect">
            <a:avLst/>
          </a:prstGeom>
        </p:spPr>
        <p:txBody>
          <a:bodyPr wrap="none">
            <a:spAutoFit/>
          </a:bodyPr>
          <a:lstStyle/>
          <a:p>
            <a:pPr algn="r" rtl="1"/>
            <a:r>
              <a:rPr lang="en-US" sz="2800" dirty="0">
                <a:solidFill>
                  <a:schemeClr val="tx2">
                    <a:lumMod val="75000"/>
                  </a:schemeClr>
                </a:solidFill>
              </a:rPr>
              <a:t>1-</a:t>
            </a:r>
            <a:r>
              <a:rPr lang="fa-IR" sz="2800" dirty="0">
                <a:solidFill>
                  <a:schemeClr val="tx2">
                    <a:lumMod val="75000"/>
                  </a:schemeClr>
                </a:solidFill>
              </a:rPr>
              <a:t>كاروانسراهاي مدور </a:t>
            </a:r>
            <a:endParaRPr lang="en-US" sz="2800" dirty="0">
              <a:solidFill>
                <a:schemeClr val="tx2">
                  <a:lumMod val="75000"/>
                </a:schemeClr>
              </a:solidFill>
            </a:endParaRPr>
          </a:p>
        </p:txBody>
      </p:sp>
      <p:sp>
        <p:nvSpPr>
          <p:cNvPr id="4" name="Rectangle 3"/>
          <p:cNvSpPr/>
          <p:nvPr/>
        </p:nvSpPr>
        <p:spPr>
          <a:xfrm>
            <a:off x="304800" y="2808744"/>
            <a:ext cx="8562998" cy="2308324"/>
          </a:xfrm>
          <a:prstGeom prst="rect">
            <a:avLst/>
          </a:prstGeom>
        </p:spPr>
        <p:txBody>
          <a:bodyPr wrap="square">
            <a:spAutoFit/>
          </a:bodyPr>
          <a:lstStyle/>
          <a:p>
            <a:pPr algn="r" rtl="1"/>
            <a:r>
              <a:rPr lang="fa-IR" sz="2400" dirty="0">
                <a:solidFill>
                  <a:schemeClr val="tx2">
                    <a:lumMod val="75000"/>
                  </a:schemeClr>
                </a:solidFill>
              </a:rPr>
              <a:t>تعداد كمي از كاروانسراهاي ايران با نقشه مدور بنياد گرديده است . اين نوع كاروانسراها بسيار جالب توجه و از نظر معماري حائز اهميت فراوان است گرچه در حال حاضر فقط دو نمونه از آن شناخته شده ولي همين دو نمونه نشان دهنده سليقه – ذوق ، ابتكار و بالاخره هنر نمائي فوق العاده معماران آن است</a:t>
            </a:r>
            <a:r>
              <a:rPr lang="en-US" sz="2400" dirty="0">
                <a:solidFill>
                  <a:schemeClr val="tx2">
                    <a:lumMod val="75000"/>
                  </a:schemeClr>
                </a:solidFill>
              </a:rPr>
              <a:t>. </a:t>
            </a:r>
            <a:br>
              <a:rPr lang="en-US" sz="2400" dirty="0">
                <a:solidFill>
                  <a:schemeClr val="tx2">
                    <a:lumMod val="75000"/>
                  </a:schemeClr>
                </a:solidFill>
              </a:rPr>
            </a:br>
            <a:r>
              <a:rPr lang="en-US" sz="2400" dirty="0">
                <a:solidFill>
                  <a:schemeClr val="tx2">
                    <a:lumMod val="75000"/>
                  </a:schemeClr>
                </a:solidFill>
              </a:rPr>
              <a:t/>
            </a:r>
            <a:br>
              <a:rPr lang="en-US" sz="2400" dirty="0">
                <a:solidFill>
                  <a:schemeClr val="tx2">
                    <a:lumMod val="75000"/>
                  </a:schemeClr>
                </a:solidFill>
              </a:rPr>
            </a:br>
            <a:endParaRPr lang="en-US" sz="2400" dirty="0">
              <a:solidFill>
                <a:schemeClr val="tx2">
                  <a:lumMod val="75000"/>
                </a:schemeClr>
              </a:solidFill>
            </a:endParaRPr>
          </a:p>
        </p:txBody>
      </p:sp>
      <p:sp>
        <p:nvSpPr>
          <p:cNvPr id="5" name="Rectangle 4"/>
          <p:cNvSpPr/>
          <p:nvPr/>
        </p:nvSpPr>
        <p:spPr>
          <a:xfrm>
            <a:off x="304800" y="4800600"/>
            <a:ext cx="8562998" cy="830997"/>
          </a:xfrm>
          <a:prstGeom prst="rect">
            <a:avLst/>
          </a:prstGeom>
        </p:spPr>
        <p:txBody>
          <a:bodyPr wrap="square">
            <a:spAutoFit/>
          </a:bodyPr>
          <a:lstStyle/>
          <a:p>
            <a:pPr algn="r" rtl="1"/>
            <a:r>
              <a:rPr lang="fa-IR" sz="2400" dirty="0">
                <a:solidFill>
                  <a:schemeClr val="tx2">
                    <a:lumMod val="75000"/>
                  </a:schemeClr>
                </a:solidFill>
              </a:rPr>
              <a:t>نمونه هاي ياد شده يكي رباط زين الدين در جاده يزد – كرمان و ديگري كاروانسراي زيده بين كاشان و نطنز است : تاريخ هر دو بنا به زمان صفويه مربوط مي شود</a:t>
            </a:r>
            <a:endParaRPr lang="en-US" sz="2400" dirty="0">
              <a:solidFill>
                <a:schemeClr val="tx2">
                  <a:lumMod val="75000"/>
                </a:schemeClr>
              </a:solidFill>
            </a:endParaRPr>
          </a:p>
        </p:txBody>
      </p:sp>
    </p:spTree>
    <p:extLst>
      <p:ext uri="{BB962C8B-B14F-4D97-AF65-F5344CB8AC3E}">
        <p14:creationId xmlns:p14="http://schemas.microsoft.com/office/powerpoint/2010/main" val="35654013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86474" y="1524000"/>
            <a:ext cx="4700326" cy="523220"/>
          </a:xfrm>
          <a:prstGeom prst="rect">
            <a:avLst/>
          </a:prstGeom>
        </p:spPr>
        <p:txBody>
          <a:bodyPr wrap="none">
            <a:spAutoFit/>
          </a:bodyPr>
          <a:lstStyle/>
          <a:p>
            <a:pPr algn="r" rtl="1"/>
            <a:r>
              <a:rPr lang="en-US" sz="2800" dirty="0">
                <a:solidFill>
                  <a:schemeClr val="tx2">
                    <a:lumMod val="75000"/>
                  </a:schemeClr>
                </a:solidFill>
              </a:rPr>
              <a:t>2-</a:t>
            </a:r>
            <a:r>
              <a:rPr lang="fa-IR" sz="2800" dirty="0">
                <a:solidFill>
                  <a:schemeClr val="tx2">
                    <a:lumMod val="75000"/>
                  </a:schemeClr>
                </a:solidFill>
              </a:rPr>
              <a:t>كاروانسراهاي چند ضلعي حياط دار </a:t>
            </a:r>
            <a:endParaRPr lang="en-US" sz="2800" dirty="0">
              <a:solidFill>
                <a:schemeClr val="tx2">
                  <a:lumMod val="75000"/>
                </a:schemeClr>
              </a:solidFill>
            </a:endParaRPr>
          </a:p>
        </p:txBody>
      </p:sp>
      <p:sp>
        <p:nvSpPr>
          <p:cNvPr id="3" name="Rectangle 2"/>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
        <p:nvSpPr>
          <p:cNvPr id="4" name="Rectangle 3"/>
          <p:cNvSpPr/>
          <p:nvPr/>
        </p:nvSpPr>
        <p:spPr>
          <a:xfrm>
            <a:off x="152400" y="2413338"/>
            <a:ext cx="8763000" cy="1938992"/>
          </a:xfrm>
          <a:prstGeom prst="rect">
            <a:avLst/>
          </a:prstGeom>
        </p:spPr>
        <p:txBody>
          <a:bodyPr wrap="square">
            <a:spAutoFit/>
          </a:bodyPr>
          <a:lstStyle/>
          <a:p>
            <a:pPr algn="r" rtl="1"/>
            <a:r>
              <a:rPr lang="fa-IR" sz="2400" dirty="0">
                <a:solidFill>
                  <a:schemeClr val="tx2">
                    <a:lumMod val="75000"/>
                  </a:schemeClr>
                </a:solidFill>
              </a:rPr>
              <a:t>اين گروه از كاروانسراها بشكل چند ضلعي (اغلب 8 ضلعي ) ومانند كاروانسراهاي مدور بسيار زيبا بنا شده اند و زمان ساخت آنها دوره اي است كه در معماري كاروانسراها پيشرفت قابل ملاحظه اي بوجود آمده است . از نظر تعداد كاروانسراهاي چند ضلعي نيز همانند كاروانسراهاي مدور اندك و فقط نمونه هاي كمي از آنها در سراسر ايران باقيمانده است </a:t>
            </a:r>
            <a:endParaRPr lang="en-US" sz="2400" dirty="0">
              <a:solidFill>
                <a:schemeClr val="tx2">
                  <a:lumMod val="75000"/>
                </a:schemeClr>
              </a:solidFill>
            </a:endParaRPr>
          </a:p>
        </p:txBody>
      </p:sp>
      <p:sp>
        <p:nvSpPr>
          <p:cNvPr id="5" name="Rectangle 4"/>
          <p:cNvSpPr/>
          <p:nvPr/>
        </p:nvSpPr>
        <p:spPr>
          <a:xfrm>
            <a:off x="152400" y="4724400"/>
            <a:ext cx="8763000" cy="1200329"/>
          </a:xfrm>
          <a:prstGeom prst="rect">
            <a:avLst/>
          </a:prstGeom>
        </p:spPr>
        <p:txBody>
          <a:bodyPr wrap="square">
            <a:spAutoFit/>
          </a:bodyPr>
          <a:lstStyle/>
          <a:p>
            <a:pPr algn="r" rtl="1"/>
            <a:r>
              <a:rPr lang="fa-IR" sz="2400" dirty="0">
                <a:solidFill>
                  <a:schemeClr val="tx2">
                    <a:lumMod val="75000"/>
                  </a:schemeClr>
                </a:solidFill>
              </a:rPr>
              <a:t>زيباترين نمونه كاروانسراهاي اين گروه سه كاروانسراي آبادخان خوره –چهار آباد و ده بيد بين جاده اصفهان و شيراز است كه به فرم 8 ضلعي در دوره صفوي ساخته شده نشان دهنده شيوه معماري اصفهاني است </a:t>
            </a:r>
            <a:endParaRPr lang="en-US" sz="2400" dirty="0">
              <a:solidFill>
                <a:schemeClr val="tx2">
                  <a:lumMod val="75000"/>
                </a:schemeClr>
              </a:solidFill>
            </a:endParaRPr>
          </a:p>
        </p:txBody>
      </p:sp>
    </p:spTree>
    <p:extLst>
      <p:ext uri="{BB962C8B-B14F-4D97-AF65-F5344CB8AC3E}">
        <p14:creationId xmlns:p14="http://schemas.microsoft.com/office/powerpoint/2010/main" val="6350560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621340"/>
            <a:ext cx="8534400" cy="1569660"/>
          </a:xfrm>
          <a:prstGeom prst="rect">
            <a:avLst/>
          </a:prstGeom>
        </p:spPr>
        <p:txBody>
          <a:bodyPr wrap="square">
            <a:spAutoFit/>
          </a:bodyPr>
          <a:lstStyle/>
          <a:p>
            <a:pPr algn="r" rtl="1"/>
            <a:r>
              <a:rPr lang="fa-IR" sz="2400" dirty="0">
                <a:solidFill>
                  <a:schemeClr val="tx2">
                    <a:lumMod val="75000"/>
                  </a:schemeClr>
                </a:solidFill>
              </a:rPr>
              <a:t>بعلت شباهت فوق العاده كاروانسراهاي ياد شده ميتوان گفت كه معمار هر سه بنا شخص واحدي مي باشد ،به احتمال زياد ايجاد اين نوع كاروانسرا ها بيشتر جنبه نظامي و دفاعي داشته تا مذهبي و اقتصادي ، به اين دليل كه دفاع از يك بناي 8 ضلعي يا چند ضلعي بمراتب آسانتر از يك بناي مربع يا مستطيل شكل مي باشد </a:t>
            </a:r>
            <a:endParaRPr lang="en-US" sz="2400" dirty="0">
              <a:solidFill>
                <a:schemeClr val="tx2">
                  <a:lumMod val="75000"/>
                </a:schemeClr>
              </a:solidFill>
            </a:endParaRPr>
          </a:p>
        </p:txBody>
      </p:sp>
      <p:sp>
        <p:nvSpPr>
          <p:cNvPr id="3" name="Rectangle 2"/>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
        <p:nvSpPr>
          <p:cNvPr id="4" name="Rectangle 3"/>
          <p:cNvSpPr/>
          <p:nvPr/>
        </p:nvSpPr>
        <p:spPr>
          <a:xfrm>
            <a:off x="4572000" y="1600200"/>
            <a:ext cx="4246675" cy="523220"/>
          </a:xfrm>
          <a:prstGeom prst="rect">
            <a:avLst/>
          </a:prstGeom>
        </p:spPr>
        <p:txBody>
          <a:bodyPr wrap="none">
            <a:spAutoFit/>
          </a:bodyPr>
          <a:lstStyle/>
          <a:p>
            <a:r>
              <a:rPr lang="fa-IR" sz="2800" dirty="0" smtClean="0">
                <a:solidFill>
                  <a:schemeClr val="tx2">
                    <a:lumMod val="75000"/>
                  </a:schemeClr>
                </a:solidFill>
              </a:rPr>
              <a:t>نتیجه گیری از نظر پلان و معماری</a:t>
            </a:r>
            <a:endParaRPr lang="en-US" sz="2800" dirty="0">
              <a:solidFill>
                <a:schemeClr val="tx2">
                  <a:lumMod val="75000"/>
                </a:schemeClr>
              </a:solidFill>
            </a:endParaRPr>
          </a:p>
        </p:txBody>
      </p:sp>
      <p:sp>
        <p:nvSpPr>
          <p:cNvPr id="5" name="Rectangle 4"/>
          <p:cNvSpPr/>
          <p:nvPr/>
        </p:nvSpPr>
        <p:spPr>
          <a:xfrm>
            <a:off x="381000" y="4648200"/>
            <a:ext cx="8458200" cy="830997"/>
          </a:xfrm>
          <a:prstGeom prst="rect">
            <a:avLst/>
          </a:prstGeom>
        </p:spPr>
        <p:txBody>
          <a:bodyPr wrap="square">
            <a:spAutoFit/>
          </a:bodyPr>
          <a:lstStyle/>
          <a:p>
            <a:pPr algn="r" rtl="1"/>
            <a:r>
              <a:rPr lang="fa-IR" sz="2400" dirty="0">
                <a:solidFill>
                  <a:schemeClr val="tx2">
                    <a:lumMod val="75000"/>
                  </a:schemeClr>
                </a:solidFill>
              </a:rPr>
              <a:t>كاروانسرا هاي چند ضلعي از داخل و خارج قرنيه ولي كاروانسراهاي مدور از خارج دايره اي شكل ولي در داخل چند ضلعي است </a:t>
            </a:r>
            <a:endParaRPr lang="en-US" sz="2400" dirty="0">
              <a:solidFill>
                <a:schemeClr val="tx2">
                  <a:lumMod val="75000"/>
                </a:schemeClr>
              </a:solidFill>
            </a:endParaRPr>
          </a:p>
        </p:txBody>
      </p:sp>
    </p:spTree>
    <p:extLst>
      <p:ext uri="{BB962C8B-B14F-4D97-AF65-F5344CB8AC3E}">
        <p14:creationId xmlns:p14="http://schemas.microsoft.com/office/powerpoint/2010/main" val="5689192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79369" y="1371600"/>
            <a:ext cx="3155031" cy="523220"/>
          </a:xfrm>
          <a:prstGeom prst="rect">
            <a:avLst/>
          </a:prstGeom>
        </p:spPr>
        <p:txBody>
          <a:bodyPr wrap="none">
            <a:spAutoFit/>
          </a:bodyPr>
          <a:lstStyle/>
          <a:p>
            <a:pPr algn="r" rtl="1"/>
            <a:r>
              <a:rPr lang="en-US" sz="2800" dirty="0">
                <a:solidFill>
                  <a:schemeClr val="tx2">
                    <a:lumMod val="75000"/>
                  </a:schemeClr>
                </a:solidFill>
              </a:rPr>
              <a:t>3-</a:t>
            </a:r>
            <a:r>
              <a:rPr lang="fa-IR" sz="2800" dirty="0">
                <a:solidFill>
                  <a:schemeClr val="tx2">
                    <a:lumMod val="75000"/>
                  </a:schemeClr>
                </a:solidFill>
              </a:rPr>
              <a:t>كاروانسراي دو ايواني </a:t>
            </a:r>
            <a:endParaRPr lang="en-US" sz="2800" dirty="0">
              <a:solidFill>
                <a:schemeClr val="tx2">
                  <a:lumMod val="75000"/>
                </a:schemeClr>
              </a:solidFill>
            </a:endParaRPr>
          </a:p>
        </p:txBody>
      </p:sp>
      <p:sp>
        <p:nvSpPr>
          <p:cNvPr id="3" name="Rectangle 2"/>
          <p:cNvSpPr/>
          <p:nvPr/>
        </p:nvSpPr>
        <p:spPr>
          <a:xfrm>
            <a:off x="381000" y="2057400"/>
            <a:ext cx="8458200" cy="1938992"/>
          </a:xfrm>
          <a:prstGeom prst="rect">
            <a:avLst/>
          </a:prstGeom>
        </p:spPr>
        <p:txBody>
          <a:bodyPr wrap="square">
            <a:spAutoFit/>
          </a:bodyPr>
          <a:lstStyle/>
          <a:p>
            <a:pPr algn="r" rtl="1"/>
            <a:r>
              <a:rPr lang="fa-IR" sz="2400" dirty="0">
                <a:solidFill>
                  <a:schemeClr val="tx2">
                    <a:lumMod val="75000"/>
                  </a:schemeClr>
                </a:solidFill>
              </a:rPr>
              <a:t>همانند مدارس و مساجد و ساير بناهاي مذهبي ايران تعدادي از كاروانسراهاي ايران شكل دو ايواني به فرم مربع يا مستطيل ساخته شده اند. عموما ايوانهاي اين كاروانسراها يكي در مدخل ورودي ديگر رو بروي آن قرار دارد</a:t>
            </a:r>
            <a:r>
              <a:rPr lang="en-US" sz="2400" dirty="0">
                <a:solidFill>
                  <a:schemeClr val="tx2">
                    <a:lumMod val="75000"/>
                  </a:schemeClr>
                </a:solidFill>
              </a:rPr>
              <a:t> . </a:t>
            </a:r>
            <a:r>
              <a:rPr lang="fa-IR" sz="2400" dirty="0">
                <a:solidFill>
                  <a:schemeClr val="tx2">
                    <a:lumMod val="75000"/>
                  </a:schemeClr>
                </a:solidFill>
              </a:rPr>
              <a:t>از نمونه هاي باقيمانده از اين كاروانسراها مي توان از كاروانسراي چاه خوشاب و كاروانسراي دو كوهك نام برد </a:t>
            </a:r>
            <a:endParaRPr lang="en-US" sz="2400" dirty="0">
              <a:solidFill>
                <a:schemeClr val="tx2">
                  <a:lumMod val="75000"/>
                </a:schemeClr>
              </a:solidFill>
            </a:endParaRPr>
          </a:p>
        </p:txBody>
      </p:sp>
      <p:sp>
        <p:nvSpPr>
          <p:cNvPr id="4" name="Rectangle 3"/>
          <p:cNvSpPr/>
          <p:nvPr/>
        </p:nvSpPr>
        <p:spPr>
          <a:xfrm>
            <a:off x="4704505" y="4138136"/>
            <a:ext cx="3829895" cy="523220"/>
          </a:xfrm>
          <a:prstGeom prst="rect">
            <a:avLst/>
          </a:prstGeom>
        </p:spPr>
        <p:txBody>
          <a:bodyPr wrap="none">
            <a:spAutoFit/>
          </a:bodyPr>
          <a:lstStyle/>
          <a:p>
            <a:pPr algn="r" rtl="1"/>
            <a:r>
              <a:rPr lang="en-US" sz="2800" dirty="0">
                <a:solidFill>
                  <a:schemeClr val="tx2">
                    <a:lumMod val="75000"/>
                  </a:schemeClr>
                </a:solidFill>
              </a:rPr>
              <a:t>4-</a:t>
            </a:r>
            <a:r>
              <a:rPr lang="fa-IR" sz="2800" dirty="0">
                <a:solidFill>
                  <a:schemeClr val="tx2">
                    <a:lumMod val="75000"/>
                  </a:schemeClr>
                </a:solidFill>
              </a:rPr>
              <a:t>كاروانسرها با تالار ستوندار </a:t>
            </a:r>
            <a:endParaRPr lang="en-US" sz="2800" dirty="0">
              <a:solidFill>
                <a:schemeClr val="tx2">
                  <a:lumMod val="75000"/>
                </a:schemeClr>
              </a:solidFill>
            </a:endParaRPr>
          </a:p>
        </p:txBody>
      </p:sp>
      <p:sp>
        <p:nvSpPr>
          <p:cNvPr id="5" name="Rectangle 4"/>
          <p:cNvSpPr/>
          <p:nvPr/>
        </p:nvSpPr>
        <p:spPr>
          <a:xfrm>
            <a:off x="381000" y="4771072"/>
            <a:ext cx="8458200" cy="1569660"/>
          </a:xfrm>
          <a:prstGeom prst="rect">
            <a:avLst/>
          </a:prstGeom>
        </p:spPr>
        <p:txBody>
          <a:bodyPr wrap="square">
            <a:spAutoFit/>
          </a:bodyPr>
          <a:lstStyle/>
          <a:p>
            <a:pPr algn="r" rtl="1"/>
            <a:r>
              <a:rPr lang="fa-IR" sz="2400" dirty="0">
                <a:solidFill>
                  <a:schemeClr val="tx2">
                    <a:lumMod val="75000"/>
                  </a:schemeClr>
                </a:solidFill>
              </a:rPr>
              <a:t>تعدادي از كاروانسراهاي ايران با تالار ستوندار بنا گرديده اند و از تالارها عموما بعنوان اصطبل استفاده شده است . نمونه اين نوع كاروانسراها عبارت است از كاروانسراهاي عسگرآباد بين جاده تهران – قم و كاروانسراي خاتون آباد در 25 كيلومتري تهران در جاده گرمسار </a:t>
            </a:r>
            <a:endParaRPr lang="en-US" sz="2400" dirty="0">
              <a:solidFill>
                <a:schemeClr val="tx2">
                  <a:lumMod val="75000"/>
                </a:schemeClr>
              </a:solidFill>
            </a:endParaRPr>
          </a:p>
        </p:txBody>
      </p:sp>
      <p:sp>
        <p:nvSpPr>
          <p:cNvPr id="6" name="Rectangle 5"/>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Tree>
    <p:extLst>
      <p:ext uri="{BB962C8B-B14F-4D97-AF65-F5344CB8AC3E}">
        <p14:creationId xmlns:p14="http://schemas.microsoft.com/office/powerpoint/2010/main" val="26202461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90042" y="1447800"/>
            <a:ext cx="3709670" cy="523220"/>
          </a:xfrm>
          <a:prstGeom prst="rect">
            <a:avLst/>
          </a:prstGeom>
        </p:spPr>
        <p:txBody>
          <a:bodyPr wrap="none">
            <a:spAutoFit/>
          </a:bodyPr>
          <a:lstStyle/>
          <a:p>
            <a:pPr algn="r" rtl="1"/>
            <a:r>
              <a:rPr lang="en-US" sz="2800" dirty="0">
                <a:solidFill>
                  <a:schemeClr val="tx2">
                    <a:lumMod val="75000"/>
                  </a:schemeClr>
                </a:solidFill>
              </a:rPr>
              <a:t>5-</a:t>
            </a:r>
            <a:r>
              <a:rPr lang="fa-IR" sz="2800" dirty="0">
                <a:solidFill>
                  <a:schemeClr val="tx2">
                    <a:lumMod val="75000"/>
                  </a:schemeClr>
                </a:solidFill>
              </a:rPr>
              <a:t>كاروانسراهاي چهار ايواني </a:t>
            </a:r>
            <a:endParaRPr lang="en-US" sz="2800" dirty="0">
              <a:solidFill>
                <a:schemeClr val="tx2">
                  <a:lumMod val="75000"/>
                </a:schemeClr>
              </a:solidFill>
            </a:endParaRPr>
          </a:p>
        </p:txBody>
      </p:sp>
      <p:sp>
        <p:nvSpPr>
          <p:cNvPr id="3" name="Rectangle 2"/>
          <p:cNvSpPr/>
          <p:nvPr/>
        </p:nvSpPr>
        <p:spPr>
          <a:xfrm>
            <a:off x="228600" y="2263676"/>
            <a:ext cx="8686800" cy="2308324"/>
          </a:xfrm>
          <a:prstGeom prst="rect">
            <a:avLst/>
          </a:prstGeom>
        </p:spPr>
        <p:txBody>
          <a:bodyPr wrap="square">
            <a:spAutoFit/>
          </a:bodyPr>
          <a:lstStyle/>
          <a:p>
            <a:pPr algn="r" rtl="1"/>
            <a:r>
              <a:rPr lang="fa-IR" sz="2400" dirty="0">
                <a:solidFill>
                  <a:schemeClr val="tx2">
                    <a:lumMod val="75000"/>
                  </a:schemeClr>
                </a:solidFill>
              </a:rPr>
              <a:t>احداث بناي چهار ايواني با حياط باز مركزي سابقه طولاني در معماري ايران داشته و نمونه اين نقشه را مي توان در كاخ اشكاني آشور ملاحظه كرد. در ادوار اسلامي از پلان 4 ايواني براي بنياد بناهاي مذهبي و غير مذهبي مانند مدارس –مقابر – مساجد و كاروانسراها استفاده گرديد و تقريبا اين پلان نقشه ثابتي براي احداث اينگونه بناها شد . بخصوص از دوره سلجوقي به بعد كاروانسراهاي زيادي با پلان 4 ايواني احداث گرديد كه آثار آن در تمامي ايران پراكنده است </a:t>
            </a:r>
            <a:endParaRPr lang="en-US" sz="2400" dirty="0">
              <a:solidFill>
                <a:schemeClr val="tx2">
                  <a:lumMod val="75000"/>
                </a:schemeClr>
              </a:solidFill>
            </a:endParaRPr>
          </a:p>
        </p:txBody>
      </p:sp>
      <p:sp>
        <p:nvSpPr>
          <p:cNvPr id="4" name="Rectangle 3"/>
          <p:cNvSpPr/>
          <p:nvPr/>
        </p:nvSpPr>
        <p:spPr>
          <a:xfrm>
            <a:off x="228600" y="4895671"/>
            <a:ext cx="8686800" cy="1200329"/>
          </a:xfrm>
          <a:prstGeom prst="rect">
            <a:avLst/>
          </a:prstGeom>
        </p:spPr>
        <p:txBody>
          <a:bodyPr wrap="square">
            <a:spAutoFit/>
          </a:bodyPr>
          <a:lstStyle/>
          <a:p>
            <a:pPr algn="r" rtl="1"/>
            <a:r>
              <a:rPr lang="fa-IR" sz="2400" dirty="0">
                <a:solidFill>
                  <a:schemeClr val="tx2">
                    <a:lumMod val="75000"/>
                  </a:schemeClr>
                </a:solidFill>
              </a:rPr>
              <a:t>گرچه گروه كاروانسراهاي 4 ايواني كه به شكل مربع يا مستطيل بنا گرديده از نظر پلان با هم شباهت دارند . ولي در جزئيات مانند شكل داخل و خارج ، دروازه ورودي ، بر جهاوترتيت قرار گرفتن اصطبل ها هر يك داراي ويژگي هائي متفاوت هستند</a:t>
            </a:r>
            <a:endParaRPr lang="en-US" sz="2400" dirty="0">
              <a:solidFill>
                <a:schemeClr val="tx2">
                  <a:lumMod val="75000"/>
                </a:schemeClr>
              </a:solidFill>
            </a:endParaRPr>
          </a:p>
        </p:txBody>
      </p:sp>
      <p:sp>
        <p:nvSpPr>
          <p:cNvPr id="5" name="Rectangle 4"/>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Tree>
    <p:extLst>
      <p:ext uri="{BB962C8B-B14F-4D97-AF65-F5344CB8AC3E}">
        <p14:creationId xmlns:p14="http://schemas.microsoft.com/office/powerpoint/2010/main" val="32626332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93160" y="1371600"/>
            <a:ext cx="3693640" cy="523220"/>
          </a:xfrm>
          <a:prstGeom prst="rect">
            <a:avLst/>
          </a:prstGeom>
        </p:spPr>
        <p:txBody>
          <a:bodyPr wrap="none">
            <a:spAutoFit/>
          </a:bodyPr>
          <a:lstStyle/>
          <a:p>
            <a:pPr algn="r" rtl="1"/>
            <a:r>
              <a:rPr lang="en-US" sz="2800" dirty="0">
                <a:solidFill>
                  <a:schemeClr val="tx2">
                    <a:lumMod val="75000"/>
                  </a:schemeClr>
                </a:solidFill>
              </a:rPr>
              <a:t>6-</a:t>
            </a:r>
            <a:r>
              <a:rPr lang="fa-IR" sz="2800" dirty="0">
                <a:solidFill>
                  <a:schemeClr val="tx2">
                    <a:lumMod val="75000"/>
                  </a:schemeClr>
                </a:solidFill>
              </a:rPr>
              <a:t>كاروانسراها با پلان متفرقه </a:t>
            </a:r>
            <a:endParaRPr lang="en-US" sz="2800" dirty="0">
              <a:solidFill>
                <a:schemeClr val="tx2">
                  <a:lumMod val="75000"/>
                </a:schemeClr>
              </a:solidFill>
            </a:endParaRPr>
          </a:p>
        </p:txBody>
      </p:sp>
      <p:sp>
        <p:nvSpPr>
          <p:cNvPr id="3" name="Rectangle 2"/>
          <p:cNvSpPr/>
          <p:nvPr/>
        </p:nvSpPr>
        <p:spPr>
          <a:xfrm>
            <a:off x="152400" y="2209800"/>
            <a:ext cx="8763000" cy="1569660"/>
          </a:xfrm>
          <a:prstGeom prst="rect">
            <a:avLst/>
          </a:prstGeom>
        </p:spPr>
        <p:txBody>
          <a:bodyPr wrap="square">
            <a:spAutoFit/>
          </a:bodyPr>
          <a:lstStyle/>
          <a:p>
            <a:pPr algn="r" rtl="1"/>
            <a:r>
              <a:rPr lang="fa-IR" sz="2400" dirty="0">
                <a:solidFill>
                  <a:schemeClr val="tx2">
                    <a:lumMod val="75000"/>
                  </a:schemeClr>
                </a:solidFill>
              </a:rPr>
              <a:t>اين گروه ، كاروانسراهائي هستند كه نقشه و معماري آن با آنچه كه در گروههاي 1-5 اجمالا بررسي شد شباهتي ندارند . دلايل مختلف چون ، سليقه ذوق معمار ، نفوذ معماري خارجي ، شرائط وموقعيت جغرافيائي ، در احداث اينگوانه كاروانسراها نقش داشته است</a:t>
            </a:r>
            <a:r>
              <a:rPr lang="en-US" sz="2400" dirty="0">
                <a:solidFill>
                  <a:schemeClr val="tx2">
                    <a:lumMod val="75000"/>
                  </a:schemeClr>
                </a:solidFill>
              </a:rPr>
              <a:t> . </a:t>
            </a:r>
          </a:p>
        </p:txBody>
      </p:sp>
      <p:sp>
        <p:nvSpPr>
          <p:cNvPr id="4" name="Rectangle 3"/>
          <p:cNvSpPr/>
          <p:nvPr/>
        </p:nvSpPr>
        <p:spPr>
          <a:xfrm>
            <a:off x="152400" y="4038600"/>
            <a:ext cx="8763000" cy="2308324"/>
          </a:xfrm>
          <a:prstGeom prst="rect">
            <a:avLst/>
          </a:prstGeom>
        </p:spPr>
        <p:txBody>
          <a:bodyPr wrap="square">
            <a:spAutoFit/>
          </a:bodyPr>
          <a:lstStyle/>
          <a:p>
            <a:pPr algn="r" rtl="1"/>
            <a:r>
              <a:rPr lang="fa-IR" sz="2400" dirty="0">
                <a:solidFill>
                  <a:schemeClr val="tx2">
                    <a:lumMod val="75000"/>
                  </a:schemeClr>
                </a:solidFill>
              </a:rPr>
              <a:t>همانطور كه گفته شد تنوع در معماري كاروانسراهاي ايران اعجاز انگيز و بي‎سابقه بوده و نمي توان در اين مختصر از تمامي ويژگي هاي آن بحث كرد . و نيز خصوصيات گوناگوني در بسياري از كاروانسراها بچشم مي خورد كه در خور بررسي و تحقيق جامع است. براي مثال مي توان از كاروانسراهاي درون شهري يا كاروانسراهائي كه داراي دو در ورودي هستند و يا كاروانسراي حاشيه كوير و همچنين توقفگاه هاي بين راه كه هر يك از شيوه معماري خاصي برخوردار هستند نامبرد </a:t>
            </a:r>
            <a:endParaRPr lang="en-US" sz="2400" dirty="0">
              <a:solidFill>
                <a:schemeClr val="tx2">
                  <a:lumMod val="75000"/>
                </a:schemeClr>
              </a:solidFill>
            </a:endParaRPr>
          </a:p>
        </p:txBody>
      </p:sp>
      <p:sp>
        <p:nvSpPr>
          <p:cNvPr id="5" name="Rectangle 4"/>
          <p:cNvSpPr/>
          <p:nvPr/>
        </p:nvSpPr>
        <p:spPr>
          <a:xfrm>
            <a:off x="3429000" y="609600"/>
            <a:ext cx="4737194" cy="523220"/>
          </a:xfrm>
          <a:prstGeom prst="rect">
            <a:avLst/>
          </a:prstGeom>
        </p:spPr>
        <p:txBody>
          <a:bodyPr wrap="none">
            <a:spAutoFit/>
          </a:bodyPr>
          <a:lstStyle/>
          <a:p>
            <a:pPr algn="ctr" rtl="1"/>
            <a:r>
              <a:rPr lang="fa-IR" sz="2800" b="1" dirty="0" smtClean="0">
                <a:solidFill>
                  <a:schemeClr val="tx2">
                    <a:lumMod val="75000"/>
                  </a:schemeClr>
                </a:solidFill>
              </a:rPr>
              <a:t>كارونسراهای حیاط دار </a:t>
            </a:r>
            <a:r>
              <a:rPr lang="fa-IR" sz="2800" b="1" dirty="0">
                <a:solidFill>
                  <a:schemeClr val="tx2">
                    <a:lumMod val="75000"/>
                  </a:schemeClr>
                </a:solidFill>
              </a:rPr>
              <a:t>از نظر معماري</a:t>
            </a:r>
            <a:endParaRPr lang="en-US" sz="2800" b="1" dirty="0">
              <a:solidFill>
                <a:schemeClr val="tx2">
                  <a:lumMod val="75000"/>
                </a:schemeClr>
              </a:solidFill>
            </a:endParaRPr>
          </a:p>
        </p:txBody>
      </p:sp>
    </p:spTree>
    <p:extLst>
      <p:ext uri="{BB962C8B-B14F-4D97-AF65-F5344CB8AC3E}">
        <p14:creationId xmlns:p14="http://schemas.microsoft.com/office/powerpoint/2010/main" val="9581342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478340"/>
            <a:ext cx="8839200" cy="1569660"/>
          </a:xfrm>
          <a:prstGeom prst="rect">
            <a:avLst/>
          </a:prstGeom>
        </p:spPr>
        <p:txBody>
          <a:bodyPr wrap="square">
            <a:spAutoFit/>
          </a:bodyPr>
          <a:lstStyle/>
          <a:p>
            <a:pPr algn="r" rtl="1"/>
            <a:r>
              <a:rPr lang="fa-IR" sz="2400" dirty="0">
                <a:solidFill>
                  <a:schemeClr val="tx2">
                    <a:lumMod val="75000"/>
                  </a:schemeClr>
                </a:solidFill>
              </a:rPr>
              <a:t>مثلا در مسير جاده ها تعداد زيادي توقفگاه وجود دارد كه براي توقف مسافرين ساخته شده است .توقفگاه هاي مزبور داراي عملكرد هاي مختلفي هستند كه براي نمونه مي توان پاسگاه هاي حفاظت راه ها محل توقف مامورين پست . چاپارها ، پناهگاه مسافرين به هنگام بلاياي طبيعي مانند سيل، بهمن ، برف، كولاك شديد و طوفان را ذكر كرد </a:t>
            </a:r>
            <a:endParaRPr lang="en-US" sz="2400" dirty="0">
              <a:solidFill>
                <a:schemeClr val="tx2">
                  <a:lumMod val="75000"/>
                </a:schemeClr>
              </a:solidFill>
            </a:endParaRPr>
          </a:p>
        </p:txBody>
      </p:sp>
      <p:sp>
        <p:nvSpPr>
          <p:cNvPr id="3" name="Rectangle 2"/>
          <p:cNvSpPr/>
          <p:nvPr/>
        </p:nvSpPr>
        <p:spPr>
          <a:xfrm>
            <a:off x="152400" y="3295471"/>
            <a:ext cx="8839200" cy="1200329"/>
          </a:xfrm>
          <a:prstGeom prst="rect">
            <a:avLst/>
          </a:prstGeom>
        </p:spPr>
        <p:txBody>
          <a:bodyPr wrap="square">
            <a:spAutoFit/>
          </a:bodyPr>
          <a:lstStyle/>
          <a:p>
            <a:pPr algn="r" rtl="1"/>
            <a:r>
              <a:rPr lang="fa-IR" sz="2400" dirty="0">
                <a:solidFill>
                  <a:schemeClr val="tx2">
                    <a:lumMod val="75000"/>
                  </a:schemeClr>
                </a:solidFill>
              </a:rPr>
              <a:t>بسياري از اين توقف گاهها حتي ظرفيت پذيرش يك كاروان كوچك را هم ندارند و فقط براي بيتوته يكي دو مسافر يا اتراق چند ساعته يك گروه بسيار معدود مي توانند قابل استفاده باشند</a:t>
            </a:r>
            <a:endParaRPr lang="en-US" sz="2400" dirty="0">
              <a:solidFill>
                <a:schemeClr val="tx2">
                  <a:lumMod val="75000"/>
                </a:schemeClr>
              </a:solidFill>
            </a:endParaRPr>
          </a:p>
        </p:txBody>
      </p:sp>
      <p:sp>
        <p:nvSpPr>
          <p:cNvPr id="4" name="Rectangle 3"/>
          <p:cNvSpPr/>
          <p:nvPr/>
        </p:nvSpPr>
        <p:spPr>
          <a:xfrm>
            <a:off x="152400" y="4648200"/>
            <a:ext cx="8839200" cy="830997"/>
          </a:xfrm>
          <a:prstGeom prst="rect">
            <a:avLst/>
          </a:prstGeom>
        </p:spPr>
        <p:txBody>
          <a:bodyPr wrap="square">
            <a:spAutoFit/>
          </a:bodyPr>
          <a:lstStyle/>
          <a:p>
            <a:pPr algn="r" rtl="1"/>
            <a:r>
              <a:rPr lang="fa-IR" sz="2400" dirty="0">
                <a:solidFill>
                  <a:schemeClr val="tx2">
                    <a:lumMod val="75000"/>
                  </a:schemeClr>
                </a:solidFill>
              </a:rPr>
              <a:t>معماري اينگونه توقف گاهها يكسان نيست و بر حسب ضرورت و موردي كه پيش مي آيد به آن تغيير شكل داده مي شده است </a:t>
            </a:r>
            <a:endParaRPr lang="en-US" sz="2400" dirty="0">
              <a:solidFill>
                <a:schemeClr val="tx2">
                  <a:lumMod val="75000"/>
                </a:schemeClr>
              </a:solidFill>
            </a:endParaRPr>
          </a:p>
        </p:txBody>
      </p:sp>
      <p:sp>
        <p:nvSpPr>
          <p:cNvPr id="5" name="Rectangle 4"/>
          <p:cNvSpPr/>
          <p:nvPr/>
        </p:nvSpPr>
        <p:spPr>
          <a:xfrm>
            <a:off x="152400" y="5715000"/>
            <a:ext cx="8839200" cy="830997"/>
          </a:xfrm>
          <a:prstGeom prst="rect">
            <a:avLst/>
          </a:prstGeom>
        </p:spPr>
        <p:txBody>
          <a:bodyPr wrap="square">
            <a:spAutoFit/>
          </a:bodyPr>
          <a:lstStyle/>
          <a:p>
            <a:pPr algn="r" rtl="1"/>
            <a:r>
              <a:rPr lang="fa-IR" sz="2400" dirty="0">
                <a:solidFill>
                  <a:schemeClr val="tx2">
                    <a:lumMod val="75000"/>
                  </a:schemeClr>
                </a:solidFill>
              </a:rPr>
              <a:t>در نواحي كويري اينگونه توقفگاهها فقط شامل اصطبل براي حيوانات و آبشخوري براي آنها مي باشد و ظاهرا مسافرين در اين مناطق احتياج به سر پناه نداشته اند</a:t>
            </a:r>
            <a:endParaRPr lang="en-US" sz="2400" dirty="0">
              <a:solidFill>
                <a:schemeClr val="tx2">
                  <a:lumMod val="75000"/>
                </a:schemeClr>
              </a:solidFill>
            </a:endParaRPr>
          </a:p>
        </p:txBody>
      </p:sp>
      <p:sp>
        <p:nvSpPr>
          <p:cNvPr id="6" name="Rectangle 5"/>
          <p:cNvSpPr/>
          <p:nvPr/>
        </p:nvSpPr>
        <p:spPr>
          <a:xfrm>
            <a:off x="4996651" y="609600"/>
            <a:ext cx="3004349" cy="523220"/>
          </a:xfrm>
          <a:prstGeom prst="rect">
            <a:avLst/>
          </a:prstGeom>
        </p:spPr>
        <p:txBody>
          <a:bodyPr wrap="none">
            <a:spAutoFit/>
          </a:bodyPr>
          <a:lstStyle/>
          <a:p>
            <a:pPr algn="ctr" rtl="1"/>
            <a:r>
              <a:rPr lang="fa-IR" sz="2800" b="1" dirty="0" smtClean="0">
                <a:solidFill>
                  <a:schemeClr val="tx2">
                    <a:lumMod val="75000"/>
                  </a:schemeClr>
                </a:solidFill>
              </a:rPr>
              <a:t>عملکردهای كارونسراها</a:t>
            </a:r>
            <a:endParaRPr lang="en-US" sz="2800" b="1" dirty="0">
              <a:solidFill>
                <a:schemeClr val="tx2">
                  <a:lumMod val="75000"/>
                </a:schemeClr>
              </a:solidFill>
            </a:endParaRPr>
          </a:p>
        </p:txBody>
      </p:sp>
    </p:spTree>
    <p:extLst>
      <p:ext uri="{BB962C8B-B14F-4D97-AF65-F5344CB8AC3E}">
        <p14:creationId xmlns:p14="http://schemas.microsoft.com/office/powerpoint/2010/main" val="7968715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memary\architeckt\معماری اینترنتی\a\آشنایی با بناهای تاریخی\پارسا110 (62).jpg"/>
          <p:cNvPicPr/>
          <p:nvPr/>
        </p:nvPicPr>
        <p:blipFill>
          <a:blip r:embed="rId2"/>
          <a:srcRect/>
          <a:stretch>
            <a:fillRect/>
          </a:stretch>
        </p:blipFill>
        <p:spPr bwMode="auto">
          <a:xfrm>
            <a:off x="381000" y="309563"/>
            <a:ext cx="4419600" cy="6396037"/>
          </a:xfrm>
          <a:prstGeom prst="rect">
            <a:avLst/>
          </a:prstGeom>
          <a:noFill/>
          <a:ln w="9525">
            <a:noFill/>
            <a:miter lim="800000"/>
            <a:headEnd/>
            <a:tailEnd/>
          </a:ln>
        </p:spPr>
      </p:pic>
      <p:sp>
        <p:nvSpPr>
          <p:cNvPr id="3" name="Rectangle 2"/>
          <p:cNvSpPr/>
          <p:nvPr/>
        </p:nvSpPr>
        <p:spPr>
          <a:xfrm>
            <a:off x="4918907" y="2372380"/>
            <a:ext cx="4148893" cy="523220"/>
          </a:xfrm>
          <a:prstGeom prst="rect">
            <a:avLst/>
          </a:prstGeom>
        </p:spPr>
        <p:txBody>
          <a:bodyPr wrap="none">
            <a:spAutoFit/>
          </a:bodyPr>
          <a:lstStyle/>
          <a:p>
            <a:r>
              <a:rPr lang="fa-IR" sz="2800" b="1" dirty="0" smtClean="0">
                <a:solidFill>
                  <a:schemeClr val="tx2">
                    <a:lumMod val="75000"/>
                  </a:schemeClr>
                </a:solidFill>
              </a:rPr>
              <a:t>طرح و نقشه کارونسراهای ایرانی</a:t>
            </a:r>
            <a:endParaRPr lang="en-US" sz="2800" b="1" dirty="0">
              <a:solidFill>
                <a:schemeClr val="tx2">
                  <a:lumMod val="75000"/>
                </a:schemeClr>
              </a:solidFill>
            </a:endParaRPr>
          </a:p>
        </p:txBody>
      </p:sp>
    </p:spTree>
    <p:extLst>
      <p:ext uri="{BB962C8B-B14F-4D97-AF65-F5344CB8AC3E}">
        <p14:creationId xmlns:p14="http://schemas.microsoft.com/office/powerpoint/2010/main" val="41786810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59993" y="609600"/>
            <a:ext cx="4317207" cy="523220"/>
          </a:xfrm>
          <a:prstGeom prst="rect">
            <a:avLst/>
          </a:prstGeom>
        </p:spPr>
        <p:txBody>
          <a:bodyPr wrap="none">
            <a:spAutoFit/>
          </a:bodyPr>
          <a:lstStyle/>
          <a:p>
            <a:pPr algn="r" rtl="1"/>
            <a:r>
              <a:rPr lang="fa-IR" sz="2800" b="1" dirty="0">
                <a:solidFill>
                  <a:schemeClr val="tx2">
                    <a:lumMod val="75000"/>
                  </a:schemeClr>
                </a:solidFill>
              </a:rPr>
              <a:t>تاریخ ساخت کاروانسراها در ایران </a:t>
            </a:r>
            <a:endParaRPr lang="en-US" sz="2800" b="1" dirty="0">
              <a:solidFill>
                <a:schemeClr val="tx2">
                  <a:lumMod val="75000"/>
                </a:schemeClr>
              </a:solidFill>
            </a:endParaRPr>
          </a:p>
        </p:txBody>
      </p:sp>
      <p:sp>
        <p:nvSpPr>
          <p:cNvPr id="3" name="Rectangle 2"/>
          <p:cNvSpPr/>
          <p:nvPr/>
        </p:nvSpPr>
        <p:spPr>
          <a:xfrm>
            <a:off x="152400" y="1905000"/>
            <a:ext cx="8839200" cy="4154984"/>
          </a:xfrm>
          <a:prstGeom prst="rect">
            <a:avLst/>
          </a:prstGeom>
        </p:spPr>
        <p:txBody>
          <a:bodyPr wrap="square">
            <a:spAutoFit/>
          </a:bodyPr>
          <a:lstStyle/>
          <a:p>
            <a:pPr algn="r" rtl="1"/>
            <a:r>
              <a:rPr lang="fa-IR" sz="2400" dirty="0">
                <a:solidFill>
                  <a:schemeClr val="tx2">
                    <a:lumMod val="75000"/>
                  </a:schemeClr>
                </a:solidFill>
              </a:rPr>
              <a:t>منابع تاريخى هخامنشيان را پايه‌گذار کاروانسراها دانسته‌اند؛ در روزگار اشکاني، ايستگاه‌هاى ميان را، و حمايت از کاروانيان اهميت زيادى يافت و در اغلب جاده‌ها به‌خصوص جادهٔ معروف ابريشم بناهائى شبيه کاروانسرا ايجاد گرديد. در دورهٔ ساسانيان به‌دليل اقتصاد وسيع و گسترده، راه‌ها و امنيت کاروانيان اهميت زيادى يافت؛ در نتيجه کاروانسراهاى بسيارى در مسير جاده‌ها و گذرهاى اصلى بنا گرديد. نقشه‌هاى کروانسراها در اين دوره عمدتاً به‌صورت چهارايوانى و مصالح ساختمانى آن بيشتر از سنگ، آهک و گچ بوده است. در دورهء اسلامى دلايل متعدد نظامي، اقتصادى و مذهبى و غيره موجب گسترش کاروانسراها گشت و ساخت بناهائى چون مساجد و مدارس و کاروانسراها در کنار هم انجام مى‌شد. نقشهٔ بناها به‌صورت دو ايوانى و چهار ايوانى رواج يافت. زيباترين نمونه از کاروانسراهاى اين دوره رباط يا کروانسراى شرف در خراسان است</a:t>
            </a:r>
            <a:endParaRPr lang="en-US" sz="2400" dirty="0">
              <a:solidFill>
                <a:schemeClr val="tx2">
                  <a:lumMod val="75000"/>
                </a:schemeClr>
              </a:solidFill>
            </a:endParaRPr>
          </a:p>
        </p:txBody>
      </p:sp>
    </p:spTree>
    <p:extLst>
      <p:ext uri="{BB962C8B-B14F-4D97-AF65-F5344CB8AC3E}">
        <p14:creationId xmlns:p14="http://schemas.microsoft.com/office/powerpoint/2010/main" val="17590355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59993" y="609600"/>
            <a:ext cx="4317207" cy="523220"/>
          </a:xfrm>
          <a:prstGeom prst="rect">
            <a:avLst/>
          </a:prstGeom>
        </p:spPr>
        <p:txBody>
          <a:bodyPr wrap="none">
            <a:spAutoFit/>
          </a:bodyPr>
          <a:lstStyle/>
          <a:p>
            <a:pPr algn="r" rtl="1"/>
            <a:r>
              <a:rPr lang="fa-IR" sz="2800" b="1" dirty="0">
                <a:solidFill>
                  <a:schemeClr val="tx2">
                    <a:lumMod val="75000"/>
                  </a:schemeClr>
                </a:solidFill>
              </a:rPr>
              <a:t>تاریخ ساخت کاروانسراها در ایران </a:t>
            </a:r>
            <a:endParaRPr lang="en-US" sz="2800" b="1" dirty="0">
              <a:solidFill>
                <a:schemeClr val="tx2">
                  <a:lumMod val="75000"/>
                </a:schemeClr>
              </a:solidFill>
            </a:endParaRPr>
          </a:p>
        </p:txBody>
      </p:sp>
      <p:sp>
        <p:nvSpPr>
          <p:cNvPr id="3" name="Rectangle 2"/>
          <p:cNvSpPr/>
          <p:nvPr/>
        </p:nvSpPr>
        <p:spPr>
          <a:xfrm>
            <a:off x="152400" y="1295400"/>
            <a:ext cx="8839200" cy="1938992"/>
          </a:xfrm>
          <a:prstGeom prst="rect">
            <a:avLst/>
          </a:prstGeom>
        </p:spPr>
        <p:txBody>
          <a:bodyPr wrap="square">
            <a:spAutoFit/>
          </a:bodyPr>
          <a:lstStyle/>
          <a:p>
            <a:pPr algn="r" rtl="1"/>
            <a:r>
              <a:rPr lang="fa-IR" sz="2400" dirty="0">
                <a:solidFill>
                  <a:schemeClr val="tx2">
                    <a:lumMod val="75000"/>
                  </a:schemeClr>
                </a:solidFill>
              </a:rPr>
              <a:t>در روزگار صفويان ايجاد کاروانسراهاى درون‌شهرى نيز گسترش پيدا کرد و اين کاروانسرها هر يک محل دادوستد کالاى ويژه‌اى قرار گرفت</a:t>
            </a:r>
            <a:r>
              <a:rPr lang="en-US" sz="2400" dirty="0">
                <a:solidFill>
                  <a:schemeClr val="tx2">
                    <a:lumMod val="75000"/>
                  </a:schemeClr>
                </a:solidFill>
              </a:rPr>
              <a:t>. </a:t>
            </a:r>
            <a:r>
              <a:rPr lang="fa-IR" sz="2400" dirty="0">
                <a:solidFill>
                  <a:schemeClr val="tx2">
                    <a:lumMod val="75000"/>
                  </a:schemeClr>
                </a:solidFill>
              </a:rPr>
              <a:t>در اين دوره کاروانسراهائى با نقشهٔ مدور - هشت ضلعى نيز ساخته شدند</a:t>
            </a:r>
            <a:r>
              <a:rPr lang="en-US" sz="2400" dirty="0">
                <a:solidFill>
                  <a:schemeClr val="tx2">
                    <a:lumMod val="75000"/>
                  </a:schemeClr>
                </a:solidFill>
              </a:rPr>
              <a:t>. </a:t>
            </a:r>
            <a:br>
              <a:rPr lang="en-US" sz="2400" dirty="0">
                <a:solidFill>
                  <a:schemeClr val="tx2">
                    <a:lumMod val="75000"/>
                  </a:schemeClr>
                </a:solidFill>
              </a:rPr>
            </a:br>
            <a:r>
              <a:rPr lang="fa-IR" sz="2400" dirty="0">
                <a:solidFill>
                  <a:schemeClr val="tx2">
                    <a:lumMod val="75000"/>
                  </a:schemeClr>
                </a:solidFill>
              </a:rPr>
              <a:t>در روزگار زنديه، افشاريه و قاجار تغيير چشمگيرى در امر ساخت کاروانسراها اتفاق نيفتاد و کاروانسرها بيشتر با نقشهٔ چهارايوانى و از خشت ساخته شدند</a:t>
            </a:r>
            <a:endParaRPr lang="en-US" sz="2400" dirty="0">
              <a:solidFill>
                <a:schemeClr val="tx2">
                  <a:lumMod val="75000"/>
                </a:schemeClr>
              </a:solidFill>
            </a:endParaRPr>
          </a:p>
        </p:txBody>
      </p:sp>
      <p:sp>
        <p:nvSpPr>
          <p:cNvPr id="4" name="Rectangle 3"/>
          <p:cNvSpPr/>
          <p:nvPr/>
        </p:nvSpPr>
        <p:spPr>
          <a:xfrm>
            <a:off x="152400" y="3200400"/>
            <a:ext cx="8839200" cy="830997"/>
          </a:xfrm>
          <a:prstGeom prst="rect">
            <a:avLst/>
          </a:prstGeom>
        </p:spPr>
        <p:txBody>
          <a:bodyPr wrap="square">
            <a:spAutoFit/>
          </a:bodyPr>
          <a:lstStyle/>
          <a:p>
            <a:pPr algn="r" rtl="1"/>
            <a:r>
              <a:rPr lang="fa-IR" sz="2400" dirty="0">
                <a:solidFill>
                  <a:schemeClr val="tx2">
                    <a:lumMod val="75000"/>
                  </a:schemeClr>
                </a:solidFill>
              </a:rPr>
              <a:t>کاروانسرا را در اصطلاح سرا، تيمچه، پاساژ، رباط، ساباط و خان نيز مى‌گفتند که البته از جهت ويژگى‌هاى معمارى برخى با کارانسر تفاوت دارند</a:t>
            </a:r>
            <a:endParaRPr lang="en-US" sz="2400" dirty="0">
              <a:solidFill>
                <a:schemeClr val="tx2">
                  <a:lumMod val="75000"/>
                </a:schemeClr>
              </a:solidFill>
            </a:endParaRPr>
          </a:p>
        </p:txBody>
      </p:sp>
      <p:sp>
        <p:nvSpPr>
          <p:cNvPr id="5" name="Rectangle 4"/>
          <p:cNvSpPr/>
          <p:nvPr/>
        </p:nvSpPr>
        <p:spPr>
          <a:xfrm>
            <a:off x="152400" y="4038600"/>
            <a:ext cx="8839200" cy="2677656"/>
          </a:xfrm>
          <a:prstGeom prst="rect">
            <a:avLst/>
          </a:prstGeom>
        </p:spPr>
        <p:txBody>
          <a:bodyPr wrap="square">
            <a:spAutoFit/>
          </a:bodyPr>
          <a:lstStyle/>
          <a:p>
            <a:pPr algn="r" rtl="1"/>
            <a:r>
              <a:rPr lang="fa-IR" sz="2400" dirty="0">
                <a:solidFill>
                  <a:schemeClr val="tx2">
                    <a:lumMod val="75000"/>
                  </a:schemeClr>
                </a:solidFill>
              </a:rPr>
              <a:t>کاروانسراها با يک ديوار بلند محسور مى‌شدند که در هنگام جنگ يا حمله مهاجمان از آن بهره گرفته شود. در مدخل کاروانسرا، دروازهٔ مستحکمى قرار داشت و در دو سوى آن اتاق‌هاى مربوط به خدمه و متصديان کاروانسرا تعبيه شده بود. پس از آن محوطه گسترده‌اى بود که در اطراف آن محل نگهدارى کالاها قرار داشت. اصطبل، انبار علوفه، دکان نعلبندي، و آهنگرى و قهوه‌خانه نيز در اين قسمت وجود داشت. محل پذيرائى از مسافران در طبقهٔ فوقانى بود. عموماً در وسط محوطه کاروانسرا مسجد کوچکى قرار داشت</a:t>
            </a:r>
            <a:endParaRPr lang="en-US" sz="2400" dirty="0">
              <a:solidFill>
                <a:schemeClr val="tx2">
                  <a:lumMod val="75000"/>
                </a:schemeClr>
              </a:solidFill>
            </a:endParaRPr>
          </a:p>
        </p:txBody>
      </p:sp>
    </p:spTree>
    <p:extLst>
      <p:ext uri="{BB962C8B-B14F-4D97-AF65-F5344CB8AC3E}">
        <p14:creationId xmlns:p14="http://schemas.microsoft.com/office/powerpoint/2010/main" val="4356152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42516" y="609600"/>
            <a:ext cx="3578224" cy="523220"/>
          </a:xfrm>
          <a:prstGeom prst="rect">
            <a:avLst/>
          </a:prstGeom>
        </p:spPr>
        <p:txBody>
          <a:bodyPr wrap="none">
            <a:spAutoFit/>
          </a:bodyPr>
          <a:lstStyle/>
          <a:p>
            <a:pPr algn="r" rtl="1"/>
            <a:r>
              <a:rPr lang="fa-IR" sz="2800" b="1" dirty="0" smtClean="0">
                <a:solidFill>
                  <a:schemeClr val="tx2">
                    <a:lumMod val="75000"/>
                  </a:schemeClr>
                </a:solidFill>
              </a:rPr>
              <a:t>کاروانسراها </a:t>
            </a:r>
            <a:r>
              <a:rPr lang="fa-IR" sz="2800" b="1" dirty="0">
                <a:solidFill>
                  <a:schemeClr val="tx2">
                    <a:lumMod val="75000"/>
                  </a:schemeClr>
                </a:solidFill>
              </a:rPr>
              <a:t>در دوره اسلامی</a:t>
            </a:r>
            <a:endParaRPr lang="en-US" sz="2800" b="1" dirty="0">
              <a:solidFill>
                <a:schemeClr val="tx2">
                  <a:lumMod val="75000"/>
                </a:schemeClr>
              </a:solidFill>
            </a:endParaRPr>
          </a:p>
        </p:txBody>
      </p:sp>
      <p:sp>
        <p:nvSpPr>
          <p:cNvPr id="3" name="Rectangle 2"/>
          <p:cNvSpPr/>
          <p:nvPr/>
        </p:nvSpPr>
        <p:spPr>
          <a:xfrm>
            <a:off x="152400" y="1753612"/>
            <a:ext cx="8839200" cy="3046988"/>
          </a:xfrm>
          <a:prstGeom prst="rect">
            <a:avLst/>
          </a:prstGeom>
        </p:spPr>
        <p:txBody>
          <a:bodyPr wrap="square">
            <a:spAutoFit/>
          </a:bodyPr>
          <a:lstStyle/>
          <a:p>
            <a:pPr algn="r" rtl="1"/>
            <a:r>
              <a:rPr lang="fa-IR" sz="2400" dirty="0">
                <a:solidFill>
                  <a:schemeClr val="tx2">
                    <a:lumMod val="75000"/>
                  </a:schemeClr>
                </a:solidFill>
              </a:rPr>
              <a:t>در این دوره، معماری کاروانسراهـا از دیدگاه سبک وتنوع نقشه‌ها به اوج شکوفائـی رسیده و در مسیر شهرها و روستا، ومعابر کوهستانی و نـواحی کویری، کاروانسرا و رباطهای برونشهـری و در مراکز اقتصادی وراسته بازارها، کاروانسرا و رباطهای برونشهری با ویژگیهای متفاوت کار بردی احداث شدند.نمـونـه‌های بسیار زیبـا وجالب تـوجه از معماری این گونه بـناها که در سرزمین پـهناور إیـران از کرانه‌های رود ارس تـا سـواحل خلیج فارس بـه یـادگـار مـانـده، مـعـرف ذوق هنـری و مـهارت مـعـمـاران، بنـایـان واستادکارانی است که در ادوار مختـلف وبا توجه به نیازهای گونـاگون، باعلاقه فـراوان در طریق تحول، تکامل، زیبـائی و گسترش کاروانسراها به جان کوشیدند</a:t>
            </a:r>
            <a:endParaRPr lang="en-US" sz="2400" dirty="0">
              <a:solidFill>
                <a:schemeClr val="tx2">
                  <a:lumMod val="75000"/>
                </a:schemeClr>
              </a:solidFill>
            </a:endParaRPr>
          </a:p>
        </p:txBody>
      </p:sp>
    </p:spTree>
    <p:extLst>
      <p:ext uri="{BB962C8B-B14F-4D97-AF65-F5344CB8AC3E}">
        <p14:creationId xmlns:p14="http://schemas.microsoft.com/office/powerpoint/2010/main" val="34199601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46857" y="609600"/>
            <a:ext cx="2254143" cy="523220"/>
          </a:xfrm>
          <a:prstGeom prst="rect">
            <a:avLst/>
          </a:prstGeom>
        </p:spPr>
        <p:txBody>
          <a:bodyPr wrap="none">
            <a:spAutoFit/>
          </a:bodyPr>
          <a:lstStyle/>
          <a:p>
            <a:pPr algn="r" rtl="1"/>
            <a:r>
              <a:rPr lang="fa-IR" sz="2800" b="1" dirty="0">
                <a:solidFill>
                  <a:schemeClr val="tx2">
                    <a:lumMod val="75000"/>
                  </a:schemeClr>
                </a:solidFill>
              </a:rPr>
              <a:t>انواع کاروانسرا</a:t>
            </a:r>
            <a:r>
              <a:rPr lang="en-US" sz="2800" b="1" dirty="0">
                <a:solidFill>
                  <a:schemeClr val="tx2">
                    <a:lumMod val="75000"/>
                  </a:schemeClr>
                </a:solidFill>
              </a:rPr>
              <a:t>  </a:t>
            </a:r>
          </a:p>
        </p:txBody>
      </p:sp>
      <p:sp>
        <p:nvSpPr>
          <p:cNvPr id="3" name="Rectangle 2"/>
          <p:cNvSpPr/>
          <p:nvPr/>
        </p:nvSpPr>
        <p:spPr>
          <a:xfrm>
            <a:off x="7523820" y="1447800"/>
            <a:ext cx="931665" cy="584775"/>
          </a:xfrm>
          <a:prstGeom prst="rect">
            <a:avLst/>
          </a:prstGeom>
        </p:spPr>
        <p:txBody>
          <a:bodyPr wrap="none">
            <a:spAutoFit/>
          </a:bodyPr>
          <a:lstStyle/>
          <a:p>
            <a:pPr algn="r" rtl="1"/>
            <a:r>
              <a:rPr lang="fa-IR" sz="3200" dirty="0">
                <a:solidFill>
                  <a:schemeClr val="tx2">
                    <a:lumMod val="75000"/>
                  </a:schemeClr>
                </a:solidFill>
              </a:rPr>
              <a:t>ساباط</a:t>
            </a:r>
            <a:endParaRPr lang="en-US" sz="3200" dirty="0">
              <a:solidFill>
                <a:schemeClr val="tx2">
                  <a:lumMod val="75000"/>
                </a:schemeClr>
              </a:solidFill>
            </a:endParaRPr>
          </a:p>
        </p:txBody>
      </p:sp>
      <p:sp>
        <p:nvSpPr>
          <p:cNvPr id="4" name="Rectangle 3"/>
          <p:cNvSpPr/>
          <p:nvPr/>
        </p:nvSpPr>
        <p:spPr>
          <a:xfrm>
            <a:off x="152400" y="2164140"/>
            <a:ext cx="8763000" cy="1569660"/>
          </a:xfrm>
          <a:prstGeom prst="rect">
            <a:avLst/>
          </a:prstGeom>
        </p:spPr>
        <p:txBody>
          <a:bodyPr wrap="square">
            <a:spAutoFit/>
          </a:bodyPr>
          <a:lstStyle/>
          <a:p>
            <a:pPr algn="r" rtl="1"/>
            <a:r>
              <a:rPr lang="fa-IR" sz="2400" dirty="0">
                <a:solidFill>
                  <a:schemeClr val="tx2">
                    <a:lumMod val="75000"/>
                  </a:schemeClr>
                </a:solidFill>
              </a:rPr>
              <a:t>این واژه که به بسیاری از زبان ها راه یافته، در فارسی کهن ریشه دارد. جزء اول آن، سا به معنای آسایش و جزء دومش پسوند بات نمودار ساختمان و بنا و عمارت است که در انتهای واژه های دیگری نظیر رباط، کاربات و خرابات آمده است. روی هم رفته، این واژه به جای آسایشگاه و استراحتگاه امروز به کار می رفته است</a:t>
            </a:r>
            <a:endParaRPr lang="en-US" sz="2400" dirty="0">
              <a:solidFill>
                <a:schemeClr val="tx2">
                  <a:lumMod val="75000"/>
                </a:schemeClr>
              </a:solidFill>
            </a:endParaRPr>
          </a:p>
        </p:txBody>
      </p:sp>
      <p:sp>
        <p:nvSpPr>
          <p:cNvPr id="5" name="Rectangle 4"/>
          <p:cNvSpPr/>
          <p:nvPr/>
        </p:nvSpPr>
        <p:spPr>
          <a:xfrm>
            <a:off x="152400" y="4016276"/>
            <a:ext cx="8763000" cy="2308324"/>
          </a:xfrm>
          <a:prstGeom prst="rect">
            <a:avLst/>
          </a:prstGeom>
        </p:spPr>
        <p:txBody>
          <a:bodyPr wrap="square">
            <a:spAutoFit/>
          </a:bodyPr>
          <a:lstStyle/>
          <a:p>
            <a:pPr algn="r" rtl="1"/>
            <a:r>
              <a:rPr lang="fa-IR" sz="2400" dirty="0">
                <a:solidFill>
                  <a:schemeClr val="tx2">
                    <a:lumMod val="75000"/>
                  </a:schemeClr>
                </a:solidFill>
              </a:rPr>
              <a:t>ساباط به کلیه بنا هایی که به منظور آسودن به پا می شده، چه در شهر و چه در بیرون از آن اطلاق می شده، در شهرستانهای جنوبی ایران هنوز هم این واژه در جای درست خود به کار می رود. این بنا ها عمدتا به چند تختگاه، یک آب انبار و گاهی یک یا دو اتاق کوچک که تنها می توان به منظور رفع خستگی و اندکی آسودن مورد استفاده قرار داد. ساباط دارای سه تا هفت دهانه سرپوشیده است که دو سوی آن، تختگاه های کوچکی به اندازه یک تخت یا نیمکت قرار دارد و اغلب دهانه میانی آن، درگاه آب انبار است</a:t>
            </a:r>
            <a:endParaRPr lang="en-US" sz="2400" dirty="0">
              <a:solidFill>
                <a:schemeClr val="tx2">
                  <a:lumMod val="75000"/>
                </a:schemeClr>
              </a:solidFill>
            </a:endParaRPr>
          </a:p>
        </p:txBody>
      </p:sp>
    </p:spTree>
    <p:extLst>
      <p:ext uri="{BB962C8B-B14F-4D97-AF65-F5344CB8AC3E}">
        <p14:creationId xmlns:p14="http://schemas.microsoft.com/office/powerpoint/2010/main" val="41808015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0" y="1295400"/>
            <a:ext cx="819455" cy="584775"/>
          </a:xfrm>
          <a:prstGeom prst="rect">
            <a:avLst/>
          </a:prstGeom>
        </p:spPr>
        <p:txBody>
          <a:bodyPr wrap="none">
            <a:spAutoFit/>
          </a:bodyPr>
          <a:lstStyle/>
          <a:p>
            <a:pPr algn="r" rtl="1"/>
            <a:r>
              <a:rPr lang="fa-IR" sz="3200" dirty="0">
                <a:solidFill>
                  <a:schemeClr val="tx2">
                    <a:lumMod val="75000"/>
                  </a:schemeClr>
                </a:solidFill>
              </a:rPr>
              <a:t>رباط</a:t>
            </a:r>
            <a:endParaRPr lang="en-US" sz="3200" dirty="0">
              <a:solidFill>
                <a:schemeClr val="tx2">
                  <a:lumMod val="75000"/>
                </a:schemeClr>
              </a:solidFill>
            </a:endParaRPr>
          </a:p>
        </p:txBody>
      </p:sp>
      <p:sp>
        <p:nvSpPr>
          <p:cNvPr id="3" name="Rectangle 2"/>
          <p:cNvSpPr/>
          <p:nvPr/>
        </p:nvSpPr>
        <p:spPr>
          <a:xfrm>
            <a:off x="5746857" y="609600"/>
            <a:ext cx="2254143" cy="523220"/>
          </a:xfrm>
          <a:prstGeom prst="rect">
            <a:avLst/>
          </a:prstGeom>
        </p:spPr>
        <p:txBody>
          <a:bodyPr wrap="none">
            <a:spAutoFit/>
          </a:bodyPr>
          <a:lstStyle/>
          <a:p>
            <a:pPr algn="r" rtl="1"/>
            <a:r>
              <a:rPr lang="fa-IR" sz="2800" b="1" dirty="0">
                <a:solidFill>
                  <a:schemeClr val="tx2">
                    <a:lumMod val="75000"/>
                  </a:schemeClr>
                </a:solidFill>
              </a:rPr>
              <a:t>انواع کاروانسرا</a:t>
            </a:r>
            <a:r>
              <a:rPr lang="en-US" sz="2800" b="1" dirty="0">
                <a:solidFill>
                  <a:schemeClr val="tx2">
                    <a:lumMod val="75000"/>
                  </a:schemeClr>
                </a:solidFill>
              </a:rPr>
              <a:t>  </a:t>
            </a:r>
          </a:p>
        </p:txBody>
      </p:sp>
      <p:sp>
        <p:nvSpPr>
          <p:cNvPr id="4" name="Rectangle 3"/>
          <p:cNvSpPr/>
          <p:nvPr/>
        </p:nvSpPr>
        <p:spPr>
          <a:xfrm>
            <a:off x="152400" y="1981200"/>
            <a:ext cx="8763000" cy="1569660"/>
          </a:xfrm>
          <a:prstGeom prst="rect">
            <a:avLst/>
          </a:prstGeom>
        </p:spPr>
        <p:txBody>
          <a:bodyPr wrap="square">
            <a:spAutoFit/>
          </a:bodyPr>
          <a:lstStyle/>
          <a:p>
            <a:pPr algn="r" rtl="1"/>
            <a:r>
              <a:rPr lang="fa-IR" sz="2400" dirty="0">
                <a:solidFill>
                  <a:schemeClr val="tx2">
                    <a:lumMod val="75000"/>
                  </a:schemeClr>
                </a:solidFill>
              </a:rPr>
              <a:t>این واژه به ساختمان های کنار راه و به ویژه بیرون از شهر و آبادی اطلاق می شود و از روزگاری بسیار کهن به زبان تازی راه یافته است. رباط علاوه بر حوض و آب انبار، دارای اتاق های متعددی است که گرداگرد حیاطی را فرا گرفته و مسافران می توانند یک یا چند شب در آن بیاسایند</a:t>
            </a:r>
            <a:endParaRPr lang="en-US" sz="2400" dirty="0">
              <a:solidFill>
                <a:schemeClr val="tx2">
                  <a:lumMod val="75000"/>
                </a:schemeClr>
              </a:solidFill>
            </a:endParaRPr>
          </a:p>
        </p:txBody>
      </p:sp>
      <p:sp>
        <p:nvSpPr>
          <p:cNvPr id="5" name="Rectangle 4"/>
          <p:cNvSpPr/>
          <p:nvPr/>
        </p:nvSpPr>
        <p:spPr>
          <a:xfrm>
            <a:off x="7178054" y="3606225"/>
            <a:ext cx="1508746" cy="584775"/>
          </a:xfrm>
          <a:prstGeom prst="rect">
            <a:avLst/>
          </a:prstGeom>
        </p:spPr>
        <p:txBody>
          <a:bodyPr wrap="none">
            <a:spAutoFit/>
          </a:bodyPr>
          <a:lstStyle/>
          <a:p>
            <a:r>
              <a:rPr lang="fa-IR" sz="3200" dirty="0">
                <a:solidFill>
                  <a:schemeClr val="tx2">
                    <a:lumMod val="75000"/>
                  </a:schemeClr>
                </a:solidFill>
              </a:rPr>
              <a:t>کاروانسرا</a:t>
            </a:r>
            <a:endParaRPr lang="en-US" sz="3200" dirty="0">
              <a:solidFill>
                <a:schemeClr val="tx2">
                  <a:lumMod val="75000"/>
                </a:schemeClr>
              </a:solidFill>
            </a:endParaRPr>
          </a:p>
        </p:txBody>
      </p:sp>
      <p:sp>
        <p:nvSpPr>
          <p:cNvPr id="6" name="Rectangle 5"/>
          <p:cNvSpPr/>
          <p:nvPr/>
        </p:nvSpPr>
        <p:spPr>
          <a:xfrm>
            <a:off x="152400" y="4191000"/>
            <a:ext cx="8915400" cy="2308324"/>
          </a:xfrm>
          <a:prstGeom prst="rect">
            <a:avLst/>
          </a:prstGeom>
        </p:spPr>
        <p:txBody>
          <a:bodyPr wrap="square">
            <a:spAutoFit/>
          </a:bodyPr>
          <a:lstStyle/>
          <a:p>
            <a:pPr algn="r" rtl="1"/>
            <a:r>
              <a:rPr lang="fa-IR" sz="2400" dirty="0">
                <a:solidFill>
                  <a:schemeClr val="tx2">
                    <a:lumMod val="75000"/>
                  </a:schemeClr>
                </a:solidFill>
              </a:rPr>
              <a:t>به رباط های بزرگ و جامع کاروانسرا می گویند چه در شهر و چه بیرون از آن واقع شده باشد</a:t>
            </a:r>
            <a:r>
              <a:rPr lang="en-US" sz="2400" dirty="0">
                <a:solidFill>
                  <a:schemeClr val="tx2">
                    <a:lumMod val="75000"/>
                  </a:schemeClr>
                </a:solidFill>
              </a:rPr>
              <a:t>. </a:t>
            </a:r>
            <a:r>
              <a:rPr lang="fa-IR" sz="2400" dirty="0">
                <a:solidFill>
                  <a:schemeClr val="tx2">
                    <a:lumMod val="75000"/>
                  </a:schemeClr>
                </a:solidFill>
              </a:rPr>
              <a:t>کاروانسرا علاوه بر اتاق و ایوان، دارای باره بند، طویله و انبار است و اغلب ورودی آن را بازار کوچکی به نام غلافخانه تشکیل می دهد و بر روی سردر آن چند اتاق پاکیزه قرار گرفته که به کاروانسالار اختصاص دارد. گاهی در دو سوی کاروانسرا، برجهایی قرار می گرفته که در مواقع نا امنی، مورد استفاده مدافعان و راهداران قرار می گرفته است</a:t>
            </a:r>
            <a:r>
              <a:rPr lang="en-US" sz="2400" dirty="0">
                <a:solidFill>
                  <a:schemeClr val="tx2">
                    <a:lumMod val="75000"/>
                  </a:schemeClr>
                </a:solidFill>
              </a:rPr>
              <a:t>. </a:t>
            </a:r>
            <a:r>
              <a:rPr lang="fa-IR" sz="2400" dirty="0">
                <a:solidFill>
                  <a:schemeClr val="tx2">
                    <a:lumMod val="75000"/>
                  </a:schemeClr>
                </a:solidFill>
              </a:rPr>
              <a:t>در زبان عربی واژه خان به جای کاروانسرا مورد استفاده قرار می گیرد</a:t>
            </a:r>
            <a:endParaRPr lang="en-US" sz="2400" dirty="0">
              <a:solidFill>
                <a:schemeClr val="tx2">
                  <a:lumMod val="75000"/>
                </a:schemeClr>
              </a:solidFill>
            </a:endParaRPr>
          </a:p>
        </p:txBody>
      </p:sp>
    </p:spTree>
    <p:extLst>
      <p:ext uri="{BB962C8B-B14F-4D97-AF65-F5344CB8AC3E}">
        <p14:creationId xmlns:p14="http://schemas.microsoft.com/office/powerpoint/2010/main" val="506618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03788" y="533400"/>
            <a:ext cx="3892412" cy="707886"/>
          </a:xfrm>
          <a:prstGeom prst="rect">
            <a:avLst/>
          </a:prstGeom>
        </p:spPr>
        <p:txBody>
          <a:bodyPr wrap="none">
            <a:spAutoFit/>
          </a:bodyPr>
          <a:lstStyle/>
          <a:p>
            <a:pPr algn="r" rtl="1"/>
            <a:r>
              <a:rPr lang="fa-IR" sz="4000" b="1" dirty="0">
                <a:solidFill>
                  <a:schemeClr val="tx2">
                    <a:lumMod val="75000"/>
                  </a:schemeClr>
                </a:solidFill>
              </a:rPr>
              <a:t>کاروانسرای امین آباد </a:t>
            </a:r>
            <a:endParaRPr lang="en-US" sz="4000" b="1" dirty="0">
              <a:solidFill>
                <a:schemeClr val="tx2">
                  <a:lumMod val="75000"/>
                </a:schemeClr>
              </a:solidFill>
            </a:endParaRPr>
          </a:p>
        </p:txBody>
      </p:sp>
      <p:pic>
        <p:nvPicPr>
          <p:cNvPr id="3" name="Picture 2" descr="http://www.marshal-modern.ir/Archive/10852.aspx"/>
          <p:cNvPicPr/>
          <p:nvPr/>
        </p:nvPicPr>
        <p:blipFill>
          <a:blip r:embed="rId2"/>
          <a:srcRect/>
          <a:stretch>
            <a:fillRect/>
          </a:stretch>
        </p:blipFill>
        <p:spPr bwMode="auto">
          <a:xfrm>
            <a:off x="276225" y="228600"/>
            <a:ext cx="3457575" cy="2362200"/>
          </a:xfrm>
          <a:prstGeom prst="rect">
            <a:avLst/>
          </a:prstGeom>
          <a:noFill/>
          <a:ln w="9525">
            <a:noFill/>
            <a:miter lim="800000"/>
            <a:headEnd/>
            <a:tailEnd/>
          </a:ln>
        </p:spPr>
      </p:pic>
      <p:pic>
        <p:nvPicPr>
          <p:cNvPr id="4" name="Picture 3" descr="http://www.marshal-modern.ir/Archive/10855.aspx"/>
          <p:cNvPicPr/>
          <p:nvPr/>
        </p:nvPicPr>
        <p:blipFill>
          <a:blip r:embed="rId3"/>
          <a:srcRect/>
          <a:stretch>
            <a:fillRect/>
          </a:stretch>
        </p:blipFill>
        <p:spPr bwMode="auto">
          <a:xfrm>
            <a:off x="3152775" y="2819400"/>
            <a:ext cx="5534025" cy="3752850"/>
          </a:xfrm>
          <a:prstGeom prst="rect">
            <a:avLst/>
          </a:prstGeom>
          <a:noFill/>
          <a:ln w="9525">
            <a:noFill/>
            <a:miter lim="800000"/>
            <a:headEnd/>
            <a:tailEnd/>
          </a:ln>
        </p:spPr>
      </p:pic>
      <p:pic>
        <p:nvPicPr>
          <p:cNvPr id="5" name="Picture 4" descr="http://www.marshal-modern.ir/Archive/10866.aspx"/>
          <p:cNvPicPr/>
          <p:nvPr/>
        </p:nvPicPr>
        <p:blipFill>
          <a:blip r:embed="rId4"/>
          <a:srcRect/>
          <a:stretch>
            <a:fillRect/>
          </a:stretch>
        </p:blipFill>
        <p:spPr bwMode="auto">
          <a:xfrm>
            <a:off x="300037" y="3352800"/>
            <a:ext cx="2671763" cy="2743200"/>
          </a:xfrm>
          <a:prstGeom prst="rect">
            <a:avLst/>
          </a:prstGeom>
          <a:noFill/>
          <a:ln w="9525">
            <a:noFill/>
            <a:miter lim="800000"/>
            <a:headEnd/>
            <a:tailEnd/>
          </a:ln>
        </p:spPr>
      </p:pic>
    </p:spTree>
    <p:extLst>
      <p:ext uri="{BB962C8B-B14F-4D97-AF65-F5344CB8AC3E}">
        <p14:creationId xmlns:p14="http://schemas.microsoft.com/office/powerpoint/2010/main" val="16029563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600200"/>
            <a:ext cx="8686800" cy="1200329"/>
          </a:xfrm>
          <a:prstGeom prst="rect">
            <a:avLst/>
          </a:prstGeom>
        </p:spPr>
        <p:txBody>
          <a:bodyPr wrap="square">
            <a:spAutoFit/>
          </a:bodyPr>
          <a:lstStyle/>
          <a:p>
            <a:pPr algn="r" rtl="1"/>
            <a:r>
              <a:rPr lang="fa-IR" sz="2400" dirty="0">
                <a:solidFill>
                  <a:schemeClr val="tx2">
                    <a:lumMod val="75000"/>
                  </a:schemeClr>
                </a:solidFill>
              </a:rPr>
              <a:t>کاروانسرای امین آباد در 38 کیلو متری جنوب قمشه (شهرضا) قرار گرفته است. این بنا، که در مسیر کاروانسرای شیراز به اصفهان ساخته شده ، متعلق به دوره ی صفوی بوده و در زمان شاه عباس اول بنا شده است</a:t>
            </a:r>
            <a:endParaRPr lang="en-US" sz="2400" dirty="0">
              <a:solidFill>
                <a:schemeClr val="tx2">
                  <a:lumMod val="75000"/>
                </a:schemeClr>
              </a:solidFill>
            </a:endParaRPr>
          </a:p>
        </p:txBody>
      </p:sp>
      <p:sp>
        <p:nvSpPr>
          <p:cNvPr id="3" name="Rectangle 2"/>
          <p:cNvSpPr/>
          <p:nvPr/>
        </p:nvSpPr>
        <p:spPr>
          <a:xfrm>
            <a:off x="6781800" y="587514"/>
            <a:ext cx="1167307" cy="707886"/>
          </a:xfrm>
          <a:prstGeom prst="rect">
            <a:avLst/>
          </a:prstGeom>
        </p:spPr>
        <p:txBody>
          <a:bodyPr wrap="none">
            <a:spAutoFit/>
          </a:bodyPr>
          <a:lstStyle/>
          <a:p>
            <a:pPr algn="r" rtl="1"/>
            <a:r>
              <a:rPr lang="fa-IR" sz="4000" b="1" dirty="0" smtClean="0">
                <a:solidFill>
                  <a:schemeClr val="tx2">
                    <a:lumMod val="75000"/>
                  </a:schemeClr>
                </a:solidFill>
              </a:rPr>
              <a:t>مقدمه</a:t>
            </a:r>
            <a:endParaRPr lang="en-US" sz="4000" b="1" dirty="0">
              <a:solidFill>
                <a:schemeClr val="tx2">
                  <a:lumMod val="75000"/>
                </a:schemeClr>
              </a:solidFill>
            </a:endParaRPr>
          </a:p>
        </p:txBody>
      </p:sp>
      <p:pic>
        <p:nvPicPr>
          <p:cNvPr id="4" name="Picture 3" descr="http://www.marshal-modern.ir/Archive/10852.aspx"/>
          <p:cNvPicPr/>
          <p:nvPr/>
        </p:nvPicPr>
        <p:blipFill>
          <a:blip r:embed="rId2"/>
          <a:srcRect/>
          <a:stretch>
            <a:fillRect/>
          </a:stretch>
        </p:blipFill>
        <p:spPr bwMode="auto">
          <a:xfrm>
            <a:off x="1371600" y="3124200"/>
            <a:ext cx="6515100" cy="3048000"/>
          </a:xfrm>
          <a:prstGeom prst="rect">
            <a:avLst/>
          </a:prstGeom>
          <a:noFill/>
          <a:ln w="9525">
            <a:noFill/>
            <a:miter lim="800000"/>
            <a:headEnd/>
            <a:tailEnd/>
          </a:ln>
        </p:spPr>
      </p:pic>
    </p:spTree>
    <p:extLst>
      <p:ext uri="{BB962C8B-B14F-4D97-AF65-F5344CB8AC3E}">
        <p14:creationId xmlns:p14="http://schemas.microsoft.com/office/powerpoint/2010/main" val="3803614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783140"/>
            <a:ext cx="8610600" cy="1569660"/>
          </a:xfrm>
          <a:prstGeom prst="rect">
            <a:avLst/>
          </a:prstGeom>
        </p:spPr>
        <p:txBody>
          <a:bodyPr wrap="square">
            <a:spAutoFit/>
          </a:bodyPr>
          <a:lstStyle/>
          <a:p>
            <a:pPr algn="r" rtl="1"/>
            <a:r>
              <a:rPr lang="fa-IR" sz="2400" dirty="0">
                <a:solidFill>
                  <a:schemeClr val="tx2">
                    <a:lumMod val="75000"/>
                  </a:schemeClr>
                </a:solidFill>
              </a:rPr>
              <a:t>شکل آن با کاروانسراهای متداول متفاوت بوده و نقشه ی هشت ضلغی دارد که تنها کاروانسراهای ده بید و چهار آباد و خوان خوره نظیر آن هستند. به علت یکی بودن دوره این بناها می توان گفت که معمار اصلی همه ی این بناها یکی بوده است و علت هشت ضلعی بودن بنا را می توان مسائل امنیتی و افزودن بر استحکامات آنها دانست</a:t>
            </a:r>
            <a:endParaRPr lang="en-US" sz="2400" dirty="0">
              <a:solidFill>
                <a:schemeClr val="tx2">
                  <a:lumMod val="75000"/>
                </a:schemeClr>
              </a:solidFill>
            </a:endParaRPr>
          </a:p>
        </p:txBody>
      </p:sp>
      <p:sp>
        <p:nvSpPr>
          <p:cNvPr id="4" name="Rectangle 3"/>
          <p:cNvSpPr/>
          <p:nvPr/>
        </p:nvSpPr>
        <p:spPr>
          <a:xfrm>
            <a:off x="304800" y="3852208"/>
            <a:ext cx="8610600" cy="1938992"/>
          </a:xfrm>
          <a:prstGeom prst="rect">
            <a:avLst/>
          </a:prstGeom>
        </p:spPr>
        <p:txBody>
          <a:bodyPr wrap="square">
            <a:spAutoFit/>
          </a:bodyPr>
          <a:lstStyle/>
          <a:p>
            <a:pPr algn="r" rtl="1"/>
            <a:r>
              <a:rPr lang="fa-IR" sz="2400" dirty="0">
                <a:solidFill>
                  <a:schemeClr val="tx2">
                    <a:lumMod val="75000"/>
                  </a:schemeClr>
                </a:solidFill>
              </a:rPr>
              <a:t>ولی پیچیدگی فضا و انطباق هوشمندانه ی کاربری کاروانسرا بر نقشه ی هشت ضلعی و ایجاد فضاهای جدید و زیبا را می توان نشانه ی تحول و تکامل معماری کاروانسرا به شمار آورد. در کنار این بنا یک آب انبار، یک حمام و یک مسجد نیز قرار آباد نیز شکل گیرد و خو شبختانه هر چهار بنای این مجموعه سالم اند و در صورت مرمت با نمونه ای استثنائی از یک اقامتگاه بین راهی تاریخی رو به رو خواهیم بود</a:t>
            </a:r>
            <a:endParaRPr lang="en-US" sz="2400" dirty="0">
              <a:solidFill>
                <a:schemeClr val="tx2">
                  <a:lumMod val="75000"/>
                </a:schemeClr>
              </a:solidFill>
            </a:endParaRPr>
          </a:p>
        </p:txBody>
      </p:sp>
      <p:sp>
        <p:nvSpPr>
          <p:cNvPr id="5" name="Rectangle 4"/>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9344296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marshal-modern.ir/Archive/10853.aspx"/>
          <p:cNvPicPr/>
          <p:nvPr/>
        </p:nvPicPr>
        <p:blipFill>
          <a:blip r:embed="rId2"/>
          <a:srcRect/>
          <a:stretch>
            <a:fillRect/>
          </a:stretch>
        </p:blipFill>
        <p:spPr bwMode="auto">
          <a:xfrm>
            <a:off x="381000" y="1752600"/>
            <a:ext cx="8205788" cy="4419600"/>
          </a:xfrm>
          <a:prstGeom prst="rect">
            <a:avLst/>
          </a:prstGeom>
          <a:noFill/>
          <a:ln w="9525">
            <a:noFill/>
            <a:miter lim="800000"/>
            <a:headEnd/>
            <a:tailEnd/>
          </a:ln>
        </p:spPr>
      </p:pic>
      <p:sp>
        <p:nvSpPr>
          <p:cNvPr id="3" name="Rectangle 2"/>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35925838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990600"/>
            <a:ext cx="4267200" cy="5262979"/>
          </a:xfrm>
          <a:prstGeom prst="rect">
            <a:avLst/>
          </a:prstGeom>
        </p:spPr>
        <p:txBody>
          <a:bodyPr wrap="square">
            <a:spAutoFit/>
          </a:bodyPr>
          <a:lstStyle/>
          <a:p>
            <a:pPr algn="ctr" rtl="1"/>
            <a:r>
              <a:rPr lang="fa-IR" sz="2400" dirty="0">
                <a:solidFill>
                  <a:schemeClr val="tx2">
                    <a:lumMod val="75000"/>
                  </a:schemeClr>
                </a:solidFill>
              </a:rPr>
              <a:t>چون آخرین مالک این بنا در زمان قاجار ملک التجار نام داشته این کاروانسرا با نام مالک نیز خوانده می شود. هر ضلع این بنای هشت ضلعی از بیرون 24 متر طول و حدود 6 متر ارتفاع دارد. دیوارهای خارجی، جز سر در ورودی ، همگی از سنگ لاشه ساخته شده اند. کنگره ی زیبای بالای دیوارها و برجهای هشت گوشه ی بنا حس یک قلعه ی نظامی را القا می کند. ولی سر در آجری دو طبقه با تزئینات ملایم بر کاروانسرا بودن بنا تاکید می کند. این تغییر مصالح و ابعاد، ورودی را به بهترین شکل ممکن تعریف می کند</a:t>
            </a:r>
            <a:endParaRPr lang="en-US" sz="2400" dirty="0">
              <a:solidFill>
                <a:schemeClr val="tx2">
                  <a:lumMod val="75000"/>
                </a:schemeClr>
              </a:solidFill>
            </a:endParaRPr>
          </a:p>
        </p:txBody>
      </p:sp>
      <p:pic>
        <p:nvPicPr>
          <p:cNvPr id="3" name="Picture 2" descr="http://www.marshal-modern.ir/Archive/10851.aspx"/>
          <p:cNvPicPr/>
          <p:nvPr/>
        </p:nvPicPr>
        <p:blipFill>
          <a:blip r:embed="rId2"/>
          <a:srcRect/>
          <a:stretch>
            <a:fillRect/>
          </a:stretch>
        </p:blipFill>
        <p:spPr bwMode="auto">
          <a:xfrm>
            <a:off x="4495800" y="1828800"/>
            <a:ext cx="4495800" cy="3581400"/>
          </a:xfrm>
          <a:prstGeom prst="rect">
            <a:avLst/>
          </a:prstGeom>
          <a:noFill/>
          <a:ln w="9525">
            <a:noFill/>
            <a:miter lim="800000"/>
            <a:headEnd/>
            <a:tailEnd/>
          </a:ln>
        </p:spPr>
      </p:pic>
      <p:sp>
        <p:nvSpPr>
          <p:cNvPr id="4" name="Rectangle 3"/>
          <p:cNvSpPr/>
          <p:nvPr/>
        </p:nvSpPr>
        <p:spPr>
          <a:xfrm>
            <a:off x="5947862" y="511314"/>
            <a:ext cx="1824538" cy="707886"/>
          </a:xfrm>
          <a:prstGeom prst="rect">
            <a:avLst/>
          </a:prstGeom>
        </p:spPr>
        <p:txBody>
          <a:bodyPr wrap="none">
            <a:spAutoFit/>
          </a:bodyPr>
          <a:lstStyle/>
          <a:p>
            <a:pPr algn="r" rtl="1"/>
            <a:r>
              <a:rPr lang="fa-IR" sz="4000" b="1" dirty="0" smtClean="0">
                <a:solidFill>
                  <a:schemeClr val="tx2">
                    <a:lumMod val="75000"/>
                  </a:schemeClr>
                </a:solidFill>
              </a:rPr>
              <a:t>اصالت بنا</a:t>
            </a:r>
            <a:endParaRPr lang="en-US" sz="4000" b="1" dirty="0">
              <a:solidFill>
                <a:schemeClr val="tx2">
                  <a:lumMod val="75000"/>
                </a:schemeClr>
              </a:solidFill>
            </a:endParaRPr>
          </a:p>
        </p:txBody>
      </p:sp>
    </p:spTree>
    <p:extLst>
      <p:ext uri="{BB962C8B-B14F-4D97-AF65-F5344CB8AC3E}">
        <p14:creationId xmlns:p14="http://schemas.microsoft.com/office/powerpoint/2010/main" val="21311254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memary\architeckt\معماری اینترنتی\a\آشنایی با بناهای تاریخی\پارسا110 (60).jpg"/>
          <p:cNvPicPr/>
          <p:nvPr/>
        </p:nvPicPr>
        <p:blipFill>
          <a:blip r:embed="rId2"/>
          <a:srcRect/>
          <a:stretch>
            <a:fillRect/>
          </a:stretch>
        </p:blipFill>
        <p:spPr bwMode="auto">
          <a:xfrm>
            <a:off x="304800" y="1752600"/>
            <a:ext cx="6553200" cy="4698365"/>
          </a:xfrm>
          <a:prstGeom prst="rect">
            <a:avLst/>
          </a:prstGeom>
          <a:noFill/>
          <a:ln w="9525">
            <a:noFill/>
            <a:miter lim="800000"/>
            <a:headEnd/>
            <a:tailEnd/>
          </a:ln>
        </p:spPr>
      </p:pic>
      <p:sp>
        <p:nvSpPr>
          <p:cNvPr id="4" name="Rectangle 3"/>
          <p:cNvSpPr/>
          <p:nvPr/>
        </p:nvSpPr>
        <p:spPr>
          <a:xfrm>
            <a:off x="3962400" y="609600"/>
            <a:ext cx="4148893" cy="523220"/>
          </a:xfrm>
          <a:prstGeom prst="rect">
            <a:avLst/>
          </a:prstGeom>
        </p:spPr>
        <p:txBody>
          <a:bodyPr wrap="none">
            <a:spAutoFit/>
          </a:bodyPr>
          <a:lstStyle/>
          <a:p>
            <a:r>
              <a:rPr lang="fa-IR" sz="2800" b="1" dirty="0" smtClean="0">
                <a:solidFill>
                  <a:schemeClr val="tx2">
                    <a:lumMod val="75000"/>
                  </a:schemeClr>
                </a:solidFill>
              </a:rPr>
              <a:t>طرح و نقشه کارونسراهای ایرانی</a:t>
            </a:r>
            <a:endParaRPr lang="en-US" sz="2800" b="1" dirty="0">
              <a:solidFill>
                <a:schemeClr val="tx2">
                  <a:lumMod val="75000"/>
                </a:schemeClr>
              </a:solidFill>
            </a:endParaRPr>
          </a:p>
        </p:txBody>
      </p:sp>
    </p:spTree>
    <p:extLst>
      <p:ext uri="{BB962C8B-B14F-4D97-AF65-F5344CB8AC3E}">
        <p14:creationId xmlns:p14="http://schemas.microsoft.com/office/powerpoint/2010/main" val="26430950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447800"/>
            <a:ext cx="8610600" cy="2308324"/>
          </a:xfrm>
          <a:prstGeom prst="rect">
            <a:avLst/>
          </a:prstGeom>
        </p:spPr>
        <p:txBody>
          <a:bodyPr wrap="square">
            <a:spAutoFit/>
          </a:bodyPr>
          <a:lstStyle/>
          <a:p>
            <a:pPr algn="r" rtl="1"/>
            <a:r>
              <a:rPr lang="fa-IR" sz="2400" dirty="0">
                <a:solidFill>
                  <a:schemeClr val="tx2">
                    <a:lumMod val="75000"/>
                  </a:schemeClr>
                </a:solidFill>
              </a:rPr>
              <a:t>با ورود به دالان ورودی به فضای سر پوشیده به طاق آهنگ رو به رو می شویم که در دو سوی آن علاوه بر دو اتاق نگهبانی و اتاق کاروانسرادار دو راه پله وجود دارد که به شاه نشین و بام منتهی می شود. در این محل تکلیف کاروان روشن و پس از آن به حیاط هدایت می شده است. پس از عبور از دالان ورودی به حیاط هشت ضلعی بسیار مناسب کاروانسرا وارد می شویم که طول هر ضلع آن 8/16متر و ارتفاع آن 5/4 متر است</a:t>
            </a:r>
            <a:endParaRPr lang="en-US" sz="2400" dirty="0">
              <a:solidFill>
                <a:schemeClr val="tx2">
                  <a:lumMod val="75000"/>
                </a:schemeClr>
              </a:solidFill>
            </a:endParaRPr>
          </a:p>
        </p:txBody>
      </p:sp>
      <p:pic>
        <p:nvPicPr>
          <p:cNvPr id="4" name="Picture 3" descr="http://www.marshal-modern.ir/Archive/10855.aspx"/>
          <p:cNvPicPr/>
          <p:nvPr/>
        </p:nvPicPr>
        <p:blipFill>
          <a:blip r:embed="rId2"/>
          <a:srcRect/>
          <a:stretch>
            <a:fillRect/>
          </a:stretch>
        </p:blipFill>
        <p:spPr bwMode="auto">
          <a:xfrm>
            <a:off x="1604691" y="3733800"/>
            <a:ext cx="5329509" cy="2971800"/>
          </a:xfrm>
          <a:prstGeom prst="rect">
            <a:avLst/>
          </a:prstGeom>
          <a:noFill/>
          <a:ln w="9525">
            <a:noFill/>
            <a:miter lim="800000"/>
            <a:headEnd/>
            <a:tailEnd/>
          </a:ln>
        </p:spPr>
      </p:pic>
      <p:sp>
        <p:nvSpPr>
          <p:cNvPr id="6" name="Rectangle 5"/>
          <p:cNvSpPr/>
          <p:nvPr/>
        </p:nvSpPr>
        <p:spPr>
          <a:xfrm>
            <a:off x="6398306" y="511314"/>
            <a:ext cx="1374094" cy="707886"/>
          </a:xfrm>
          <a:prstGeom prst="rect">
            <a:avLst/>
          </a:prstGeom>
        </p:spPr>
        <p:txBody>
          <a:bodyPr wrap="none">
            <a:spAutoFit/>
          </a:bodyPr>
          <a:lstStyle/>
          <a:p>
            <a:pPr algn="r" rtl="1"/>
            <a:r>
              <a:rPr lang="fa-IR" sz="4000" b="1" dirty="0" smtClean="0">
                <a:solidFill>
                  <a:schemeClr val="tx2">
                    <a:lumMod val="75000"/>
                  </a:schemeClr>
                </a:solidFill>
              </a:rPr>
              <a:t>ورودی</a:t>
            </a:r>
            <a:endParaRPr lang="en-US" sz="4000" b="1" dirty="0">
              <a:solidFill>
                <a:schemeClr val="tx2">
                  <a:lumMod val="75000"/>
                </a:schemeClr>
              </a:solidFill>
            </a:endParaRPr>
          </a:p>
        </p:txBody>
      </p:sp>
    </p:spTree>
    <p:extLst>
      <p:ext uri="{BB962C8B-B14F-4D97-AF65-F5344CB8AC3E}">
        <p14:creationId xmlns:p14="http://schemas.microsoft.com/office/powerpoint/2010/main" val="27614531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219200"/>
            <a:ext cx="8763000" cy="3416320"/>
          </a:xfrm>
          <a:prstGeom prst="rect">
            <a:avLst/>
          </a:prstGeom>
        </p:spPr>
        <p:txBody>
          <a:bodyPr wrap="square">
            <a:spAutoFit/>
          </a:bodyPr>
          <a:lstStyle/>
          <a:p>
            <a:pPr algn="r" rtl="1"/>
            <a:r>
              <a:rPr lang="fa-IR" sz="2400" dirty="0">
                <a:solidFill>
                  <a:schemeClr val="tx2">
                    <a:lumMod val="75000"/>
                  </a:schemeClr>
                </a:solidFill>
              </a:rPr>
              <a:t>شاید چشمگیرترین و هنرمندانه ترین بخش کاروانسرا حیاط آن باشد. چهار ایوان اصلی بر اساس الگوی حیاط های چهار ایوانه، روی دو محور عمود بر هم، قرار گرفته اند. ورودی شتر خانها نیز در کنار همین ایوانها قرار دارد. در هر یک از چهار جبهه ی فرعی پنج حجره قرار گرفته که به واسطه ی یک ایوان در عمق 5/1 متری حیاط واقع شده اند. طاق این ایوانها با رسمی بندی نیم کار دوازده تایی تزئین شده است. نکته ی با ارزش، تاکید بر حجره ی وسطی به عنوان محور فرعی تقارن حیاط است که معمار با ترکیب مقرنس، با کاربندی و تعویض نوع آجر کاری لچک بالای قوس، این عمل را با ظرافت تمام انجام داده است. حجره ها اتاقهایی به ابعاد 3*5/2 متر هستند که سقف آنها با طاق ترکین پوشش داده شده و در نوع خود کم نظیر است</a:t>
            </a:r>
            <a:endParaRPr lang="en-US" sz="2400" dirty="0">
              <a:solidFill>
                <a:schemeClr val="tx2">
                  <a:lumMod val="75000"/>
                </a:schemeClr>
              </a:solidFill>
            </a:endParaRPr>
          </a:p>
        </p:txBody>
      </p:sp>
      <p:sp>
        <p:nvSpPr>
          <p:cNvPr id="5" name="Rectangle 4"/>
          <p:cNvSpPr/>
          <p:nvPr/>
        </p:nvSpPr>
        <p:spPr>
          <a:xfrm>
            <a:off x="152400" y="4614208"/>
            <a:ext cx="8763000" cy="1938992"/>
          </a:xfrm>
          <a:prstGeom prst="rect">
            <a:avLst/>
          </a:prstGeom>
        </p:spPr>
        <p:txBody>
          <a:bodyPr wrap="square">
            <a:spAutoFit/>
          </a:bodyPr>
          <a:lstStyle/>
          <a:p>
            <a:pPr algn="r" rtl="1"/>
            <a:r>
              <a:rPr lang="fa-IR" sz="2400" dirty="0">
                <a:solidFill>
                  <a:schemeClr val="tx2">
                    <a:lumMod val="75000"/>
                  </a:schemeClr>
                </a:solidFill>
              </a:rPr>
              <a:t>نور این اتاق ها تنها از پشت در پنجره ی چوبی تامین می شود که دلیل اصلی آن کاستن از میزان تبادل انرژی است. در هر حجره یک بخاری دیواری قرار دارد که برای گرما و پخت و پز مورد استفاده قرار می گرفته است. در مجموع تعداد26 اتاق در چهار ضلع ایوان قرار دارد. پشت حجره ها دالانی دور زده است که ایوانها آن را به چهار قسمت تقسیم کرده و احتمالاً هر قسمت به یک کاروان اختصاص می یافته است</a:t>
            </a:r>
            <a:endParaRPr lang="en-US" sz="2400" dirty="0">
              <a:solidFill>
                <a:schemeClr val="tx2">
                  <a:lumMod val="75000"/>
                </a:schemeClr>
              </a:solidFill>
            </a:endParaRPr>
          </a:p>
        </p:txBody>
      </p:sp>
      <p:sp>
        <p:nvSpPr>
          <p:cNvPr id="6" name="Rectangle 5"/>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7888406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marshal-modern.ir/Archive/10856.aspx"/>
          <p:cNvPicPr/>
          <p:nvPr/>
        </p:nvPicPr>
        <p:blipFill>
          <a:blip r:embed="rId2"/>
          <a:srcRect/>
          <a:stretch>
            <a:fillRect/>
          </a:stretch>
        </p:blipFill>
        <p:spPr bwMode="auto">
          <a:xfrm>
            <a:off x="2362200" y="3581400"/>
            <a:ext cx="6553200" cy="3048000"/>
          </a:xfrm>
          <a:prstGeom prst="rect">
            <a:avLst/>
          </a:prstGeom>
          <a:noFill/>
          <a:ln w="9525">
            <a:noFill/>
            <a:miter lim="800000"/>
            <a:headEnd/>
            <a:tailEnd/>
          </a:ln>
        </p:spPr>
      </p:pic>
      <p:sp>
        <p:nvSpPr>
          <p:cNvPr id="3" name="Rectangle 2"/>
          <p:cNvSpPr/>
          <p:nvPr/>
        </p:nvSpPr>
        <p:spPr>
          <a:xfrm>
            <a:off x="5943600" y="1828800"/>
            <a:ext cx="2581156" cy="707886"/>
          </a:xfrm>
          <a:prstGeom prst="rect">
            <a:avLst/>
          </a:prstGeom>
        </p:spPr>
        <p:txBody>
          <a:bodyPr wrap="none">
            <a:spAutoFit/>
          </a:bodyPr>
          <a:lstStyle/>
          <a:p>
            <a:pPr algn="r" rtl="1"/>
            <a:r>
              <a:rPr lang="fa-IR" sz="4000" b="1" dirty="0" smtClean="0">
                <a:solidFill>
                  <a:schemeClr val="tx2">
                    <a:lumMod val="75000"/>
                  </a:schemeClr>
                </a:solidFill>
              </a:rPr>
              <a:t>حیاط و ایوانها</a:t>
            </a:r>
            <a:endParaRPr lang="en-US" sz="4000" b="1" dirty="0">
              <a:solidFill>
                <a:schemeClr val="tx2">
                  <a:lumMod val="75000"/>
                </a:schemeClr>
              </a:solidFill>
            </a:endParaRPr>
          </a:p>
        </p:txBody>
      </p:sp>
      <p:pic>
        <p:nvPicPr>
          <p:cNvPr id="5" name="Picture 4" descr="http://www.marshal-modern.ir/Archive/10861.aspx"/>
          <p:cNvPicPr/>
          <p:nvPr/>
        </p:nvPicPr>
        <p:blipFill>
          <a:blip r:embed="rId3"/>
          <a:srcRect/>
          <a:stretch>
            <a:fillRect/>
          </a:stretch>
        </p:blipFill>
        <p:spPr bwMode="auto">
          <a:xfrm>
            <a:off x="152400" y="0"/>
            <a:ext cx="5257800" cy="3505200"/>
          </a:xfrm>
          <a:prstGeom prst="rect">
            <a:avLst/>
          </a:prstGeom>
          <a:noFill/>
          <a:ln w="9525">
            <a:noFill/>
            <a:miter lim="800000"/>
            <a:headEnd/>
            <a:tailEnd/>
          </a:ln>
        </p:spPr>
      </p:pic>
    </p:spTree>
    <p:extLst>
      <p:ext uri="{BB962C8B-B14F-4D97-AF65-F5344CB8AC3E}">
        <p14:creationId xmlns:p14="http://schemas.microsoft.com/office/powerpoint/2010/main" val="2946998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9200" y="1295400"/>
            <a:ext cx="3733800" cy="5262979"/>
          </a:xfrm>
          <a:prstGeom prst="rect">
            <a:avLst/>
          </a:prstGeom>
        </p:spPr>
        <p:txBody>
          <a:bodyPr wrap="square">
            <a:spAutoFit/>
          </a:bodyPr>
          <a:lstStyle/>
          <a:p>
            <a:pPr algn="ctr" rtl="1"/>
            <a:r>
              <a:rPr lang="fa-IR" sz="2400" dirty="0">
                <a:solidFill>
                  <a:schemeClr val="tx2">
                    <a:lumMod val="75000"/>
                  </a:schemeClr>
                </a:solidFill>
              </a:rPr>
              <a:t>در یک طرف این دالان، به ازای هر چشمه طاق، یک بار انداز قرار دارد. پوشش این دالان و باراندازهای جانبی آن طاقهای کلمبه و آهنگ است. ورودی این دالانها و چرخش 45 درجه ای آن بسیار ماهرانه طراحی شده و تکرار تویزه ها و نور ملایمی که از دو سوی دالان وارد می شود، هر بیننده ای را تحت تاثیر قرار می دهد. پشت سه ایوان اصلی اتاقهایی قرار دارند که، چنان که توضیح داده شده، به کاروانسالارها و تجار معتبر اختصاص داشته است</a:t>
            </a:r>
            <a:endParaRPr lang="en-US" sz="2400" dirty="0">
              <a:solidFill>
                <a:schemeClr val="tx2">
                  <a:lumMod val="75000"/>
                </a:schemeClr>
              </a:solidFill>
            </a:endParaRPr>
          </a:p>
        </p:txBody>
      </p:sp>
      <p:pic>
        <p:nvPicPr>
          <p:cNvPr id="3" name="Picture 2" descr="http://www.marshal-modern.ir/Archive/10858.aspx"/>
          <p:cNvPicPr/>
          <p:nvPr/>
        </p:nvPicPr>
        <p:blipFill>
          <a:blip r:embed="rId2"/>
          <a:srcRect/>
          <a:stretch>
            <a:fillRect/>
          </a:stretch>
        </p:blipFill>
        <p:spPr bwMode="auto">
          <a:xfrm>
            <a:off x="381000" y="652462"/>
            <a:ext cx="4352925" cy="5824538"/>
          </a:xfrm>
          <a:prstGeom prst="rect">
            <a:avLst/>
          </a:prstGeom>
          <a:noFill/>
          <a:ln w="9525">
            <a:noFill/>
            <a:miter lim="800000"/>
            <a:headEnd/>
            <a:tailEnd/>
          </a:ln>
        </p:spPr>
      </p:pic>
    </p:spTree>
    <p:extLst>
      <p:ext uri="{BB962C8B-B14F-4D97-AF65-F5344CB8AC3E}">
        <p14:creationId xmlns:p14="http://schemas.microsoft.com/office/powerpoint/2010/main" val="4070298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marshal-modern.ir/Archive/10864.aspx"/>
          <p:cNvPicPr/>
          <p:nvPr/>
        </p:nvPicPr>
        <p:blipFill>
          <a:blip r:embed="rId2"/>
          <a:srcRect/>
          <a:stretch>
            <a:fillRect/>
          </a:stretch>
        </p:blipFill>
        <p:spPr bwMode="auto">
          <a:xfrm>
            <a:off x="4343400" y="3276600"/>
            <a:ext cx="4214949" cy="3429000"/>
          </a:xfrm>
          <a:prstGeom prst="rect">
            <a:avLst/>
          </a:prstGeom>
          <a:noFill/>
          <a:ln w="9525">
            <a:noFill/>
            <a:miter lim="800000"/>
            <a:headEnd/>
            <a:tailEnd/>
          </a:ln>
        </p:spPr>
      </p:pic>
      <p:pic>
        <p:nvPicPr>
          <p:cNvPr id="4" name="Picture 3" descr="http://www.marshal-modern.ir/Archive/10857.aspx"/>
          <p:cNvPicPr/>
          <p:nvPr/>
        </p:nvPicPr>
        <p:blipFill>
          <a:blip r:embed="rId3"/>
          <a:srcRect/>
          <a:stretch>
            <a:fillRect/>
          </a:stretch>
        </p:blipFill>
        <p:spPr bwMode="auto">
          <a:xfrm>
            <a:off x="328612" y="228600"/>
            <a:ext cx="3505200" cy="3429000"/>
          </a:xfrm>
          <a:prstGeom prst="rect">
            <a:avLst/>
          </a:prstGeom>
          <a:noFill/>
          <a:ln w="9525">
            <a:noFill/>
            <a:miter lim="800000"/>
            <a:headEnd/>
            <a:tailEnd/>
          </a:ln>
        </p:spPr>
      </p:pic>
      <p:pic>
        <p:nvPicPr>
          <p:cNvPr id="5" name="Picture 4" descr="http://www.marshal-modern.ir/Archive/10866.aspx"/>
          <p:cNvPicPr/>
          <p:nvPr/>
        </p:nvPicPr>
        <p:blipFill>
          <a:blip r:embed="rId4"/>
          <a:srcRect/>
          <a:stretch>
            <a:fillRect/>
          </a:stretch>
        </p:blipFill>
        <p:spPr bwMode="auto">
          <a:xfrm>
            <a:off x="3962400" y="228600"/>
            <a:ext cx="4424362" cy="2819400"/>
          </a:xfrm>
          <a:prstGeom prst="rect">
            <a:avLst/>
          </a:prstGeom>
          <a:noFill/>
          <a:ln w="9525">
            <a:noFill/>
            <a:miter lim="800000"/>
            <a:headEnd/>
            <a:tailEnd/>
          </a:ln>
        </p:spPr>
      </p:pic>
      <p:pic>
        <p:nvPicPr>
          <p:cNvPr id="6" name="Picture 5" descr="http://www.marshal-modern.ir/Archive/10865.aspx"/>
          <p:cNvPicPr/>
          <p:nvPr/>
        </p:nvPicPr>
        <p:blipFill>
          <a:blip r:embed="rId5"/>
          <a:srcRect/>
          <a:stretch>
            <a:fillRect/>
          </a:stretch>
        </p:blipFill>
        <p:spPr bwMode="auto">
          <a:xfrm>
            <a:off x="150223" y="3886200"/>
            <a:ext cx="4040777" cy="2775314"/>
          </a:xfrm>
          <a:prstGeom prst="rect">
            <a:avLst/>
          </a:prstGeom>
          <a:noFill/>
          <a:ln w="9525">
            <a:noFill/>
            <a:miter lim="800000"/>
            <a:headEnd/>
            <a:tailEnd/>
          </a:ln>
        </p:spPr>
      </p:pic>
    </p:spTree>
    <p:extLst>
      <p:ext uri="{BB962C8B-B14F-4D97-AF65-F5344CB8AC3E}">
        <p14:creationId xmlns:p14="http://schemas.microsoft.com/office/powerpoint/2010/main" val="29916125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marshal-modern.ir/Archive/10862.aspx"/>
          <p:cNvPicPr/>
          <p:nvPr/>
        </p:nvPicPr>
        <p:blipFill>
          <a:blip r:embed="rId2"/>
          <a:srcRect/>
          <a:stretch>
            <a:fillRect/>
          </a:stretch>
        </p:blipFill>
        <p:spPr bwMode="auto">
          <a:xfrm>
            <a:off x="4267200" y="1981200"/>
            <a:ext cx="4648200" cy="3829050"/>
          </a:xfrm>
          <a:prstGeom prst="rect">
            <a:avLst/>
          </a:prstGeom>
          <a:noFill/>
          <a:ln w="9525">
            <a:noFill/>
            <a:miter lim="800000"/>
            <a:headEnd/>
            <a:tailEnd/>
          </a:ln>
        </p:spPr>
      </p:pic>
      <p:sp>
        <p:nvSpPr>
          <p:cNvPr id="3" name="Rectangle 2"/>
          <p:cNvSpPr/>
          <p:nvPr/>
        </p:nvSpPr>
        <p:spPr>
          <a:xfrm>
            <a:off x="609600" y="1190685"/>
            <a:ext cx="3352800" cy="4524315"/>
          </a:xfrm>
          <a:prstGeom prst="rect">
            <a:avLst/>
          </a:prstGeom>
        </p:spPr>
        <p:txBody>
          <a:bodyPr wrap="square">
            <a:spAutoFit/>
          </a:bodyPr>
          <a:lstStyle/>
          <a:p>
            <a:pPr algn="ctr" rtl="1"/>
            <a:r>
              <a:rPr lang="fa-IR" sz="2400" dirty="0">
                <a:solidFill>
                  <a:schemeClr val="tx2">
                    <a:lumMod val="75000"/>
                  </a:schemeClr>
                </a:solidFill>
              </a:rPr>
              <a:t>فضای شاه نشین شامل دو پیش ورودی، دو اتاق هشت ضلعی، دو اتاق مستطیل، یک اتاق اصلی و شش ایوان است که همگی تزئینات کاربندی در سقف دارند. ولی زیبا ترین تزئینات متعلق به فضای اصلی است، که در مرکز شاه نشین قرار دارد، و در شمال و جنوب به دو ایوان، یکی رو به حیاط و دیگری رو به بیرون کاروانسرا منتهی می شود</a:t>
            </a:r>
            <a:endParaRPr lang="en-US" sz="2400" dirty="0">
              <a:solidFill>
                <a:schemeClr val="tx2">
                  <a:lumMod val="75000"/>
                </a:schemeClr>
              </a:solidFill>
            </a:endParaRPr>
          </a:p>
        </p:txBody>
      </p:sp>
      <p:sp>
        <p:nvSpPr>
          <p:cNvPr id="4" name="Rectangle 3"/>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29371955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261408"/>
            <a:ext cx="8763000" cy="1938992"/>
          </a:xfrm>
          <a:prstGeom prst="rect">
            <a:avLst/>
          </a:prstGeom>
        </p:spPr>
        <p:txBody>
          <a:bodyPr wrap="square">
            <a:spAutoFit/>
          </a:bodyPr>
          <a:lstStyle/>
          <a:p>
            <a:pPr algn="ctr" rtl="1"/>
            <a:r>
              <a:rPr lang="fa-IR" sz="2400" dirty="0">
                <a:solidFill>
                  <a:schemeClr val="tx2">
                    <a:lumMod val="75000"/>
                  </a:schemeClr>
                </a:solidFill>
              </a:rPr>
              <a:t>رسمی بندی این فضا، که زیر سه طاق کلمبه انجام شده و شکلی از سه کاسه را تداعی می کند. در نوع خود کم نظیر است و از نظر کیفیت تزئینات با سایر فضاهای کاروانسر متفاوت است. در همه جای بنا تزئینات زمخت و ساده و روحیه ی اصلی آن تنها حرکات متنوع آجر است. در حالی که در شاه نشین به فضایی با تزئینات یک کوشک، در میان یک باغ اعیانی ، برخورد می کنیم</a:t>
            </a:r>
            <a:endParaRPr lang="en-US" sz="2400" dirty="0">
              <a:solidFill>
                <a:schemeClr val="tx2">
                  <a:lumMod val="75000"/>
                </a:schemeClr>
              </a:solidFill>
            </a:endParaRPr>
          </a:p>
        </p:txBody>
      </p:sp>
      <p:pic>
        <p:nvPicPr>
          <p:cNvPr id="3" name="Picture 2" descr="http://www.marshal-modern.ir/Archive/10863.aspx"/>
          <p:cNvPicPr/>
          <p:nvPr/>
        </p:nvPicPr>
        <p:blipFill>
          <a:blip r:embed="rId2"/>
          <a:srcRect/>
          <a:stretch>
            <a:fillRect/>
          </a:stretch>
        </p:blipFill>
        <p:spPr bwMode="auto">
          <a:xfrm>
            <a:off x="1371600" y="3352800"/>
            <a:ext cx="6281739" cy="3429000"/>
          </a:xfrm>
          <a:prstGeom prst="rect">
            <a:avLst/>
          </a:prstGeom>
          <a:noFill/>
          <a:ln w="9525">
            <a:noFill/>
            <a:miter lim="800000"/>
            <a:headEnd/>
            <a:tailEnd/>
          </a:ln>
        </p:spPr>
      </p:pic>
      <p:sp>
        <p:nvSpPr>
          <p:cNvPr id="4" name="Rectangle 3"/>
          <p:cNvSpPr/>
          <p:nvPr/>
        </p:nvSpPr>
        <p:spPr>
          <a:xfrm>
            <a:off x="6355025" y="511314"/>
            <a:ext cx="1417375" cy="707886"/>
          </a:xfrm>
          <a:prstGeom prst="rect">
            <a:avLst/>
          </a:prstGeom>
        </p:spPr>
        <p:txBody>
          <a:bodyPr wrap="none">
            <a:spAutoFit/>
          </a:bodyPr>
          <a:lstStyle/>
          <a:p>
            <a:pPr algn="r" rtl="1"/>
            <a:r>
              <a:rPr lang="fa-IR" sz="4000" b="1" dirty="0" smtClean="0">
                <a:solidFill>
                  <a:schemeClr val="tx2">
                    <a:lumMod val="75000"/>
                  </a:schemeClr>
                </a:solidFill>
              </a:rPr>
              <a:t>تزئینات</a:t>
            </a:r>
          </a:p>
        </p:txBody>
      </p:sp>
    </p:spTree>
    <p:extLst>
      <p:ext uri="{BB962C8B-B14F-4D97-AF65-F5344CB8AC3E}">
        <p14:creationId xmlns:p14="http://schemas.microsoft.com/office/powerpoint/2010/main" val="9230055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ocuments and Settings\soheila\Desktop\IMG_8999.JPG"/>
          <p:cNvPicPr/>
          <p:nvPr/>
        </p:nvPicPr>
        <p:blipFill>
          <a:blip r:embed="rId2"/>
          <a:srcRect/>
          <a:stretch>
            <a:fillRect/>
          </a:stretch>
        </p:blipFill>
        <p:spPr bwMode="auto">
          <a:xfrm>
            <a:off x="4191000" y="3200400"/>
            <a:ext cx="4724400" cy="3429000"/>
          </a:xfrm>
          <a:prstGeom prst="rect">
            <a:avLst/>
          </a:prstGeom>
          <a:noFill/>
          <a:ln w="9525">
            <a:noFill/>
            <a:miter lim="800000"/>
            <a:headEnd/>
            <a:tailEnd/>
          </a:ln>
        </p:spPr>
      </p:pic>
      <p:sp>
        <p:nvSpPr>
          <p:cNvPr id="3" name="Rectangle 2"/>
          <p:cNvSpPr/>
          <p:nvPr/>
        </p:nvSpPr>
        <p:spPr>
          <a:xfrm>
            <a:off x="5432273" y="1447800"/>
            <a:ext cx="3716081" cy="707886"/>
          </a:xfrm>
          <a:prstGeom prst="rect">
            <a:avLst/>
          </a:prstGeom>
        </p:spPr>
        <p:txBody>
          <a:bodyPr wrap="none">
            <a:spAutoFit/>
          </a:bodyPr>
          <a:lstStyle/>
          <a:p>
            <a:pPr algn="r" rtl="1"/>
            <a:r>
              <a:rPr lang="fa-IR" sz="4000" b="1" dirty="0">
                <a:solidFill>
                  <a:schemeClr val="tx2">
                    <a:lumMod val="75000"/>
                  </a:schemeClr>
                </a:solidFill>
              </a:rPr>
              <a:t>کاروانسرای </a:t>
            </a:r>
            <a:r>
              <a:rPr lang="fa-IR" sz="4000" b="1" dirty="0" smtClean="0">
                <a:solidFill>
                  <a:schemeClr val="tx2">
                    <a:lumMod val="75000"/>
                  </a:schemeClr>
                </a:solidFill>
              </a:rPr>
              <a:t>دیرگچین</a:t>
            </a:r>
          </a:p>
        </p:txBody>
      </p:sp>
      <p:pic>
        <p:nvPicPr>
          <p:cNvPr id="4" name="Picture 3" descr="E:\memary\architeckt\معماری اینترنتی\a\آشنایی با بناهای تاریخی\پارسا110 (59).jpg"/>
          <p:cNvPicPr/>
          <p:nvPr/>
        </p:nvPicPr>
        <p:blipFill>
          <a:blip r:embed="rId3"/>
          <a:srcRect/>
          <a:stretch>
            <a:fillRect/>
          </a:stretch>
        </p:blipFill>
        <p:spPr bwMode="auto">
          <a:xfrm>
            <a:off x="228600" y="152400"/>
            <a:ext cx="4953000" cy="2895600"/>
          </a:xfrm>
          <a:prstGeom prst="rect">
            <a:avLst/>
          </a:prstGeom>
          <a:noFill/>
          <a:ln w="9525">
            <a:noFill/>
            <a:miter lim="800000"/>
            <a:headEnd/>
            <a:tailEnd/>
          </a:ln>
        </p:spPr>
      </p:pic>
      <p:pic>
        <p:nvPicPr>
          <p:cNvPr id="5" name="Picture 4" descr="http://www.pouyan.ws/photos/deyr/deyr-03.JPG"/>
          <p:cNvPicPr/>
          <p:nvPr/>
        </p:nvPicPr>
        <p:blipFill>
          <a:blip r:embed="rId4"/>
          <a:srcRect/>
          <a:stretch>
            <a:fillRect/>
          </a:stretch>
        </p:blipFill>
        <p:spPr bwMode="auto">
          <a:xfrm>
            <a:off x="228600" y="3581400"/>
            <a:ext cx="3876040" cy="2819400"/>
          </a:xfrm>
          <a:prstGeom prst="rect">
            <a:avLst/>
          </a:prstGeom>
          <a:noFill/>
          <a:ln w="9525">
            <a:noFill/>
            <a:miter lim="800000"/>
            <a:headEnd/>
            <a:tailEnd/>
          </a:ln>
        </p:spPr>
      </p:pic>
    </p:spTree>
    <p:extLst>
      <p:ext uri="{BB962C8B-B14F-4D97-AF65-F5344CB8AC3E}">
        <p14:creationId xmlns:p14="http://schemas.microsoft.com/office/powerpoint/2010/main" val="8833464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memary\architeckt\معماری اینترنتی\a\آشنایی با بناهای تاریخی\پارسا110 (65).jpg"/>
          <p:cNvPicPr/>
          <p:nvPr/>
        </p:nvPicPr>
        <p:blipFill>
          <a:blip r:embed="rId2"/>
          <a:srcRect/>
          <a:stretch>
            <a:fillRect/>
          </a:stretch>
        </p:blipFill>
        <p:spPr bwMode="auto">
          <a:xfrm>
            <a:off x="152400" y="328612"/>
            <a:ext cx="5731510" cy="6200775"/>
          </a:xfrm>
          <a:prstGeom prst="rect">
            <a:avLst/>
          </a:prstGeom>
          <a:noFill/>
          <a:ln w="9525">
            <a:noFill/>
            <a:miter lim="800000"/>
            <a:headEnd/>
            <a:tailEnd/>
          </a:ln>
        </p:spPr>
      </p:pic>
      <p:sp>
        <p:nvSpPr>
          <p:cNvPr id="3" name="Rectangle 2"/>
          <p:cNvSpPr/>
          <p:nvPr/>
        </p:nvSpPr>
        <p:spPr>
          <a:xfrm>
            <a:off x="6324600" y="1600200"/>
            <a:ext cx="2667000" cy="2677656"/>
          </a:xfrm>
          <a:prstGeom prst="rect">
            <a:avLst/>
          </a:prstGeom>
        </p:spPr>
        <p:txBody>
          <a:bodyPr wrap="square">
            <a:spAutoFit/>
          </a:bodyPr>
          <a:lstStyle/>
          <a:p>
            <a:pPr algn="ctr" rtl="1"/>
            <a:r>
              <a:rPr lang="en-US" sz="2400" dirty="0">
                <a:solidFill>
                  <a:schemeClr val="tx2">
                    <a:lumMod val="75000"/>
                  </a:schemeClr>
                </a:solidFill>
              </a:rPr>
              <a:t> </a:t>
            </a:r>
            <a:r>
              <a:rPr lang="fa-IR" sz="2400" dirty="0">
                <a:solidFill>
                  <a:schemeClr val="tx2">
                    <a:lumMod val="75000"/>
                  </a:schemeClr>
                </a:solidFill>
              </a:rPr>
              <a:t>این کاروانسرا با عنوان مادر کاروانسراهای </a:t>
            </a:r>
            <a:r>
              <a:rPr lang="fa-IR" sz="2400" dirty="0">
                <a:solidFill>
                  <a:schemeClr val="tx2">
                    <a:lumMod val="75000"/>
                  </a:schemeClr>
                </a:solidFill>
                <a:hlinkClick r:id="rId3"/>
              </a:rPr>
              <a:t>ایران </a:t>
            </a:r>
            <a:r>
              <a:rPr lang="fa-IR" sz="2400" dirty="0">
                <a:solidFill>
                  <a:schemeClr val="tx2">
                    <a:lumMod val="75000"/>
                  </a:schemeClr>
                </a:solidFill>
              </a:rPr>
              <a:t>در سال 1382 در فهرست آثار ملی به ثبت رسید. قدمت این کاروانسرا به دوران سامانی و صفویه می‌رسد</a:t>
            </a:r>
            <a:endParaRPr lang="en-US" sz="2400" dirty="0">
              <a:solidFill>
                <a:schemeClr val="tx2">
                  <a:lumMod val="75000"/>
                </a:schemeClr>
              </a:solidFill>
            </a:endParaRPr>
          </a:p>
        </p:txBody>
      </p:sp>
    </p:spTree>
    <p:extLst>
      <p:ext uri="{BB962C8B-B14F-4D97-AF65-F5344CB8AC3E}">
        <p14:creationId xmlns:p14="http://schemas.microsoft.com/office/powerpoint/2010/main" val="12686976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447800"/>
            <a:ext cx="8915400" cy="1200329"/>
          </a:xfrm>
          <a:prstGeom prst="rect">
            <a:avLst/>
          </a:prstGeom>
        </p:spPr>
        <p:txBody>
          <a:bodyPr wrap="square">
            <a:spAutoFit/>
          </a:bodyPr>
          <a:lstStyle/>
          <a:p>
            <a:pPr algn="ctr" rtl="1"/>
            <a:r>
              <a:rPr lang="fa-IR" sz="2400" dirty="0">
                <a:solidFill>
                  <a:schemeClr val="tx2">
                    <a:lumMod val="75000"/>
                  </a:schemeClr>
                </a:solidFill>
              </a:rPr>
              <a:t>یکی از دلایل نام نهادن کاروانسرای دیر گچین به عنوان مادر کاروانسراهای ایران </a:t>
            </a:r>
            <a:r>
              <a:rPr lang="fa-IR" sz="2400" dirty="0">
                <a:solidFill>
                  <a:schemeClr val="tx2">
                    <a:lumMod val="75000"/>
                  </a:schemeClr>
                </a:solidFill>
                <a:hlinkClick r:id="rId2"/>
              </a:rPr>
              <a:t>[کاروانسرای دیر گچین، مادر کاروانسراهای ایران]</a:t>
            </a:r>
            <a:r>
              <a:rPr lang="fa-IR" sz="2400" dirty="0">
                <a:solidFill>
                  <a:schemeClr val="tx2">
                    <a:lumMod val="75000"/>
                  </a:schemeClr>
                </a:solidFill>
              </a:rPr>
              <a:t>، وجود کلیه مایحتاج مسافرین از جمله: </a:t>
            </a:r>
            <a:r>
              <a:rPr lang="fa-IR" sz="2400" dirty="0">
                <a:solidFill>
                  <a:schemeClr val="tx2">
                    <a:lumMod val="75000"/>
                  </a:schemeClr>
                </a:solidFill>
                <a:hlinkClick r:id="rId3"/>
              </a:rPr>
              <a:t>مسجد</a:t>
            </a:r>
            <a:r>
              <a:rPr lang="fa-IR" sz="2400" dirty="0">
                <a:solidFill>
                  <a:schemeClr val="tx2">
                    <a:lumMod val="75000"/>
                  </a:schemeClr>
                </a:solidFill>
              </a:rPr>
              <a:t>، آسیاب، حیات خلوت، حمام و توالت عمومی در داخل کاروانسرا است</a:t>
            </a:r>
            <a:endParaRPr lang="en-US" sz="2400" dirty="0">
              <a:solidFill>
                <a:schemeClr val="tx2">
                  <a:lumMod val="75000"/>
                </a:schemeClr>
              </a:solidFill>
            </a:endParaRPr>
          </a:p>
        </p:txBody>
      </p:sp>
      <p:sp>
        <p:nvSpPr>
          <p:cNvPr id="3" name="Rectangle 2"/>
          <p:cNvSpPr/>
          <p:nvPr/>
        </p:nvSpPr>
        <p:spPr>
          <a:xfrm>
            <a:off x="152400" y="2849940"/>
            <a:ext cx="8915400" cy="1569660"/>
          </a:xfrm>
          <a:prstGeom prst="rect">
            <a:avLst/>
          </a:prstGeom>
        </p:spPr>
        <p:txBody>
          <a:bodyPr wrap="square">
            <a:spAutoFit/>
          </a:bodyPr>
          <a:lstStyle/>
          <a:p>
            <a:pPr algn="ctr" rtl="1"/>
            <a:r>
              <a:rPr lang="fa-IR" sz="2400" dirty="0">
                <a:solidFill>
                  <a:schemeClr val="tx2">
                    <a:lumMod val="75000"/>
                  </a:schemeClr>
                </a:solidFill>
              </a:rPr>
              <a:t>این کاروانسرا دارای 6 برج است که 4 برج در گوشه‌ها و 2 برج نیمه مدور در طرفین ورودی قرار دارد.</a:t>
            </a:r>
            <a:endParaRPr lang="en-US" sz="2400" dirty="0">
              <a:solidFill>
                <a:schemeClr val="tx2">
                  <a:lumMod val="75000"/>
                </a:schemeClr>
              </a:solidFill>
            </a:endParaRPr>
          </a:p>
          <a:p>
            <a:pPr algn="ctr" rtl="1"/>
            <a:r>
              <a:rPr lang="fa-IR" sz="2400" dirty="0">
                <a:solidFill>
                  <a:schemeClr val="tx2">
                    <a:lumMod val="75000"/>
                  </a:schemeClr>
                </a:solidFill>
              </a:rPr>
              <a:t>کاروانسراى دیر گچین، بین راه شرق به غرب کاروانیان واقع شده بود، که به نام‌هاى قصرالجعین، قصر گچ، دیر گچین، </a:t>
            </a:r>
            <a:r>
              <a:rPr lang="fa-IR" sz="2400" dirty="0">
                <a:solidFill>
                  <a:schemeClr val="tx2">
                    <a:lumMod val="75000"/>
                  </a:schemeClr>
                </a:solidFill>
                <a:hlinkClick r:id="rId4"/>
              </a:rPr>
              <a:t>قلعه </a:t>
            </a:r>
            <a:r>
              <a:rPr lang="fa-IR" sz="2400" dirty="0">
                <a:solidFill>
                  <a:schemeClr val="tx2">
                    <a:lumMod val="75000"/>
                  </a:schemeClr>
                </a:solidFill>
              </a:rPr>
              <a:t>دیر، دژ کردشیر معروف بوده است</a:t>
            </a:r>
            <a:endParaRPr lang="en-US" sz="2400" dirty="0">
              <a:solidFill>
                <a:schemeClr val="tx2">
                  <a:lumMod val="75000"/>
                </a:schemeClr>
              </a:solidFill>
            </a:endParaRPr>
          </a:p>
        </p:txBody>
      </p:sp>
      <p:pic>
        <p:nvPicPr>
          <p:cNvPr id="4" name="Picture 3" descr="http://www.hamshahrionline.ir/images/upload/news/pose/8803/deyr-0303-mm1.jpg"/>
          <p:cNvPicPr/>
          <p:nvPr/>
        </p:nvPicPr>
        <p:blipFill>
          <a:blip r:embed="rId5"/>
          <a:srcRect/>
          <a:stretch>
            <a:fillRect/>
          </a:stretch>
        </p:blipFill>
        <p:spPr bwMode="auto">
          <a:xfrm>
            <a:off x="1537607" y="4495800"/>
            <a:ext cx="5929993" cy="2227580"/>
          </a:xfrm>
          <a:prstGeom prst="rect">
            <a:avLst/>
          </a:prstGeom>
          <a:noFill/>
          <a:ln w="9525">
            <a:noFill/>
            <a:miter lim="800000"/>
            <a:headEnd/>
            <a:tailEnd/>
          </a:ln>
        </p:spPr>
      </p:pic>
      <p:sp>
        <p:nvSpPr>
          <p:cNvPr id="5" name="Rectangle 4"/>
          <p:cNvSpPr/>
          <p:nvPr/>
        </p:nvSpPr>
        <p:spPr>
          <a:xfrm>
            <a:off x="6781800" y="587514"/>
            <a:ext cx="1167307" cy="707886"/>
          </a:xfrm>
          <a:prstGeom prst="rect">
            <a:avLst/>
          </a:prstGeom>
        </p:spPr>
        <p:txBody>
          <a:bodyPr wrap="none">
            <a:spAutoFit/>
          </a:bodyPr>
          <a:lstStyle/>
          <a:p>
            <a:pPr algn="r" rtl="1"/>
            <a:r>
              <a:rPr lang="fa-IR" sz="4000" b="1" dirty="0" smtClean="0">
                <a:solidFill>
                  <a:schemeClr val="tx2">
                    <a:lumMod val="75000"/>
                  </a:schemeClr>
                </a:solidFill>
              </a:rPr>
              <a:t>مقدمه</a:t>
            </a:r>
            <a:endParaRPr lang="en-US" sz="4000" b="1" dirty="0">
              <a:solidFill>
                <a:schemeClr val="tx2">
                  <a:lumMod val="75000"/>
                </a:schemeClr>
              </a:solidFill>
            </a:endParaRPr>
          </a:p>
        </p:txBody>
      </p:sp>
    </p:spTree>
    <p:extLst>
      <p:ext uri="{BB962C8B-B14F-4D97-AF65-F5344CB8AC3E}">
        <p14:creationId xmlns:p14="http://schemas.microsoft.com/office/powerpoint/2010/main" val="40077951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
        <p:nvSpPr>
          <p:cNvPr id="5" name="Rectangle 4"/>
          <p:cNvSpPr/>
          <p:nvPr/>
        </p:nvSpPr>
        <p:spPr>
          <a:xfrm>
            <a:off x="381000" y="1295400"/>
            <a:ext cx="8763000" cy="1200329"/>
          </a:xfrm>
          <a:prstGeom prst="rect">
            <a:avLst/>
          </a:prstGeom>
        </p:spPr>
        <p:txBody>
          <a:bodyPr wrap="square">
            <a:spAutoFit/>
          </a:bodyPr>
          <a:lstStyle/>
          <a:p>
            <a:pPr algn="ctr" rtl="1"/>
            <a:r>
              <a:rPr lang="fa-IR" sz="2400" dirty="0" smtClean="0">
                <a:solidFill>
                  <a:schemeClr val="tx2">
                    <a:lumMod val="75000"/>
                  </a:schemeClr>
                </a:solidFill>
              </a:rPr>
              <a:t>از </a:t>
            </a:r>
            <a:r>
              <a:rPr lang="fa-IR" sz="2400" dirty="0">
                <a:solidFill>
                  <a:schemeClr val="tx2">
                    <a:lumMod val="75000"/>
                  </a:schemeClr>
                </a:solidFill>
              </a:rPr>
              <a:t>جمله يادگارهاي پر ارزش معماري ايران كاروانسراهاست كه از روزگار كهن به دلايل گوناگون و ارتباطي چون جريان اقتصادي ، نظامي جغرافيايي و مذهبي بنياد گرديده و در ادوار مختلف بتدريج توسعه و گسترش يافته است </a:t>
            </a:r>
            <a:endParaRPr lang="en-US" sz="2400" dirty="0">
              <a:solidFill>
                <a:schemeClr val="tx2">
                  <a:lumMod val="75000"/>
                </a:schemeClr>
              </a:solidFill>
            </a:endParaRPr>
          </a:p>
        </p:txBody>
      </p:sp>
      <p:sp>
        <p:nvSpPr>
          <p:cNvPr id="6" name="Rectangle 5"/>
          <p:cNvSpPr/>
          <p:nvPr/>
        </p:nvSpPr>
        <p:spPr>
          <a:xfrm>
            <a:off x="228600" y="2590800"/>
            <a:ext cx="8763000" cy="4154984"/>
          </a:xfrm>
          <a:prstGeom prst="rect">
            <a:avLst/>
          </a:prstGeom>
        </p:spPr>
        <p:txBody>
          <a:bodyPr wrap="square">
            <a:spAutoFit/>
          </a:bodyPr>
          <a:lstStyle/>
          <a:p>
            <a:pPr algn="ctr" rtl="1"/>
            <a:r>
              <a:rPr lang="fa-IR" sz="2400" dirty="0">
                <a:solidFill>
                  <a:schemeClr val="tx2">
                    <a:lumMod val="75000"/>
                  </a:schemeClr>
                </a:solidFill>
              </a:rPr>
              <a:t>عملكرد هاي گوناگون كه كاروانسراها در گذشته بعمده داشته اند باعث شده است نامهائي ما نند كاربات – رباط – ساباط – خان – اين</a:t>
            </a:r>
            <a:r>
              <a:rPr lang="en-US" sz="2400" dirty="0">
                <a:solidFill>
                  <a:schemeClr val="tx2">
                    <a:lumMod val="75000"/>
                  </a:schemeClr>
                </a:solidFill>
              </a:rPr>
              <a:t> Inn </a:t>
            </a:r>
            <a:r>
              <a:rPr lang="fa-IR" sz="2400" dirty="0">
                <a:solidFill>
                  <a:schemeClr val="tx2">
                    <a:lumMod val="75000"/>
                  </a:schemeClr>
                </a:solidFill>
              </a:rPr>
              <a:t>در فرهنگ لغات داده شود كه در اصل داراي وظايف مشابهي مانند كاروانسرا ها بوده ولي از نظر خصوصيات و معماري هر يك داراي ويژگي هاي متفاوت بوده اند . با توجه به كار برد</a:t>
            </a:r>
            <a:r>
              <a:rPr lang="en-US" sz="2400" dirty="0">
                <a:solidFill>
                  <a:schemeClr val="tx2">
                    <a:lumMod val="75000"/>
                  </a:schemeClr>
                </a:solidFill>
              </a:rPr>
              <a:t> – </a:t>
            </a:r>
            <a:r>
              <a:rPr lang="fa-IR" sz="2400" dirty="0">
                <a:solidFill>
                  <a:schemeClr val="tx2">
                    <a:lumMod val="75000"/>
                  </a:schemeClr>
                </a:solidFill>
              </a:rPr>
              <a:t>توسعه گسترش كاروانسراها در ايران مي‎توان علل پيرايش كاروانسرا ها را نياز اساسي و حمايت كاروانيان دانست بنابراين بناهاي مشابهي كه با نامهاي مختلف احداث گرديده به احتمال زياد بهمين منظور و هدف بوده است . كلمه كاروانسرا مشتق از كاروان – كاربان بعضي گروه مسافران (قافله ) كه دسته جمعي مسافرت مي كنند و سراي به معني خانه و مكان است هر دو كلمه كاروان و سراي مشتق از پهلوي ساساني يعني فرس ميانه است</a:t>
            </a:r>
            <a:r>
              <a:rPr lang="en-US" sz="2400" dirty="0">
                <a:solidFill>
                  <a:schemeClr val="tx2">
                    <a:lumMod val="75000"/>
                  </a:schemeClr>
                </a:solidFill>
              </a:rPr>
              <a:t> . </a:t>
            </a:r>
            <a:r>
              <a:rPr lang="fa-IR" sz="2400" dirty="0">
                <a:solidFill>
                  <a:schemeClr val="tx2">
                    <a:lumMod val="75000"/>
                  </a:schemeClr>
                </a:solidFill>
              </a:rPr>
              <a:t>چنانه در فرهنگ لغات و ساير منابع ادبي نامهاي كاروان خانه – كاروان گاه كاروان گه بعضي كاروانسرا مورد استفاده قرار گرفته است </a:t>
            </a:r>
            <a:endParaRPr lang="en-US" sz="2400" dirty="0">
              <a:solidFill>
                <a:schemeClr val="tx2">
                  <a:lumMod val="75000"/>
                </a:schemeClr>
              </a:solidFill>
            </a:endParaRPr>
          </a:p>
        </p:txBody>
      </p:sp>
    </p:spTree>
    <p:extLst>
      <p:ext uri="{BB962C8B-B14F-4D97-AF65-F5344CB8AC3E}">
        <p14:creationId xmlns:p14="http://schemas.microsoft.com/office/powerpoint/2010/main" val="10572683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31203"/>
            <a:ext cx="8762999" cy="830997"/>
          </a:xfrm>
          <a:prstGeom prst="rect">
            <a:avLst/>
          </a:prstGeom>
        </p:spPr>
        <p:txBody>
          <a:bodyPr wrap="square">
            <a:spAutoFit/>
          </a:bodyPr>
          <a:lstStyle/>
          <a:p>
            <a:pPr algn="ctr" rtl="1"/>
            <a:r>
              <a:rPr lang="fa-IR" sz="2400" dirty="0">
                <a:solidFill>
                  <a:schemeClr val="tx2">
                    <a:lumMod val="75000"/>
                  </a:schemeClr>
                </a:solidFill>
              </a:rPr>
              <a:t>پایه‌هاى این کاروانسرا متعلق به یک </a:t>
            </a:r>
            <a:r>
              <a:rPr lang="fa-IR" sz="2400" dirty="0">
                <a:solidFill>
                  <a:schemeClr val="tx2">
                    <a:lumMod val="75000"/>
                  </a:schemeClr>
                </a:solidFill>
                <a:hlinkClick r:id="rId3"/>
              </a:rPr>
              <a:t>آتشکده‌ </a:t>
            </a:r>
            <a:r>
              <a:rPr lang="fa-IR" sz="2400" dirty="0">
                <a:solidFill>
                  <a:schemeClr val="tx2">
                    <a:lumMod val="75000"/>
                  </a:schemeClr>
                </a:solidFill>
              </a:rPr>
              <a:t>در دوران ساسانى بوده که در زمان صفویه از قلعه به کاروانسرا تغییر کاربرى یافته است</a:t>
            </a:r>
            <a:endParaRPr lang="en-US" sz="2400" dirty="0">
              <a:solidFill>
                <a:schemeClr val="tx2">
                  <a:lumMod val="75000"/>
                </a:schemeClr>
              </a:solidFill>
            </a:endParaRPr>
          </a:p>
        </p:txBody>
      </p:sp>
      <p:sp>
        <p:nvSpPr>
          <p:cNvPr id="3" name="Rectangle 2"/>
          <p:cNvSpPr/>
          <p:nvPr/>
        </p:nvSpPr>
        <p:spPr>
          <a:xfrm>
            <a:off x="152400" y="2438400"/>
            <a:ext cx="8762999" cy="830997"/>
          </a:xfrm>
          <a:prstGeom prst="rect">
            <a:avLst/>
          </a:prstGeom>
        </p:spPr>
        <p:txBody>
          <a:bodyPr wrap="square">
            <a:spAutoFit/>
          </a:bodyPr>
          <a:lstStyle/>
          <a:p>
            <a:pPr algn="ctr" rtl="1"/>
            <a:r>
              <a:rPr lang="fa-IR" sz="2400" dirty="0">
                <a:solidFill>
                  <a:schemeClr val="tx2">
                    <a:lumMod val="75000"/>
                  </a:schemeClr>
                </a:solidFill>
              </a:rPr>
              <a:t>این کاروانسراى چهار ایوانه به دلیل وزش بادهاى کویرى در ضلع شمال شرقی، جنوب غربى احداث شده است</a:t>
            </a:r>
            <a:endParaRPr lang="en-US" sz="2400" dirty="0">
              <a:solidFill>
                <a:schemeClr val="tx2">
                  <a:lumMod val="75000"/>
                </a:schemeClr>
              </a:solidFill>
            </a:endParaRPr>
          </a:p>
        </p:txBody>
      </p:sp>
      <p:sp>
        <p:nvSpPr>
          <p:cNvPr id="4" name="Rectangle 3"/>
          <p:cNvSpPr/>
          <p:nvPr/>
        </p:nvSpPr>
        <p:spPr>
          <a:xfrm>
            <a:off x="152400" y="3352800"/>
            <a:ext cx="8762999" cy="830997"/>
          </a:xfrm>
          <a:prstGeom prst="rect">
            <a:avLst/>
          </a:prstGeom>
        </p:spPr>
        <p:txBody>
          <a:bodyPr wrap="square">
            <a:spAutoFit/>
          </a:bodyPr>
          <a:lstStyle/>
          <a:p>
            <a:pPr algn="ctr" rtl="1"/>
            <a:r>
              <a:rPr lang="fa-IR" sz="2400" dirty="0">
                <a:solidFill>
                  <a:schemeClr val="tx2">
                    <a:lumMod val="75000"/>
                  </a:schemeClr>
                </a:solidFill>
              </a:rPr>
              <a:t>وسعت محوطه کاروانسراى دیر گچین به 12 هزار متر مربع مى‌رسد که بناى کاروانسرا با وسعتى حدود 8 هزار متر مربع در میان آن احداث شده است</a:t>
            </a:r>
            <a:endParaRPr lang="en-US" sz="2400" dirty="0">
              <a:solidFill>
                <a:schemeClr val="tx2">
                  <a:lumMod val="75000"/>
                </a:schemeClr>
              </a:solidFill>
            </a:endParaRPr>
          </a:p>
        </p:txBody>
      </p:sp>
      <p:sp>
        <p:nvSpPr>
          <p:cNvPr id="5" name="Rectangle 4"/>
          <p:cNvSpPr/>
          <p:nvPr/>
        </p:nvSpPr>
        <p:spPr>
          <a:xfrm>
            <a:off x="152400" y="4419600"/>
            <a:ext cx="8762999" cy="830997"/>
          </a:xfrm>
          <a:prstGeom prst="rect">
            <a:avLst/>
          </a:prstGeom>
        </p:spPr>
        <p:txBody>
          <a:bodyPr wrap="square">
            <a:spAutoFit/>
          </a:bodyPr>
          <a:lstStyle/>
          <a:p>
            <a:pPr algn="ctr" rtl="1"/>
            <a:r>
              <a:rPr lang="fa-IR" sz="2400" dirty="0">
                <a:solidFill>
                  <a:schemeClr val="tx2">
                    <a:lumMod val="75000"/>
                  </a:schemeClr>
                </a:solidFill>
              </a:rPr>
              <a:t>این بناى قدیمى داراى 43 حجره، ایوان شاه نشین، حیاط خلوت و 8 شترخانه، داراى منظر شاهى و 2 مغازه براى نگهدارى کالا، حمام و مسجد است</a:t>
            </a:r>
            <a:endParaRPr lang="en-US" sz="2400" dirty="0">
              <a:solidFill>
                <a:schemeClr val="tx2">
                  <a:lumMod val="75000"/>
                </a:schemeClr>
              </a:solidFill>
            </a:endParaRPr>
          </a:p>
        </p:txBody>
      </p:sp>
      <p:sp>
        <p:nvSpPr>
          <p:cNvPr id="6" name="Rectangle 5"/>
          <p:cNvSpPr/>
          <p:nvPr/>
        </p:nvSpPr>
        <p:spPr>
          <a:xfrm>
            <a:off x="5947862" y="511314"/>
            <a:ext cx="1824538" cy="707886"/>
          </a:xfrm>
          <a:prstGeom prst="rect">
            <a:avLst/>
          </a:prstGeom>
        </p:spPr>
        <p:txBody>
          <a:bodyPr wrap="none">
            <a:spAutoFit/>
          </a:bodyPr>
          <a:lstStyle/>
          <a:p>
            <a:pPr algn="r" rtl="1"/>
            <a:r>
              <a:rPr lang="fa-IR" sz="4000" b="1" dirty="0" smtClean="0">
                <a:solidFill>
                  <a:schemeClr val="tx2">
                    <a:lumMod val="75000"/>
                  </a:schemeClr>
                </a:solidFill>
              </a:rPr>
              <a:t>اصالت بنا</a:t>
            </a:r>
            <a:endParaRPr lang="en-US" sz="4000" b="1" dirty="0">
              <a:solidFill>
                <a:schemeClr val="tx2">
                  <a:lumMod val="75000"/>
                </a:schemeClr>
              </a:solidFill>
            </a:endParaRPr>
          </a:p>
        </p:txBody>
      </p:sp>
      <p:sp>
        <p:nvSpPr>
          <p:cNvPr id="7" name="Rectangle 6"/>
          <p:cNvSpPr/>
          <p:nvPr/>
        </p:nvSpPr>
        <p:spPr>
          <a:xfrm>
            <a:off x="152400" y="5486400"/>
            <a:ext cx="8762999" cy="830997"/>
          </a:xfrm>
          <a:prstGeom prst="rect">
            <a:avLst/>
          </a:prstGeom>
        </p:spPr>
        <p:txBody>
          <a:bodyPr wrap="square">
            <a:spAutoFit/>
          </a:bodyPr>
          <a:lstStyle/>
          <a:p>
            <a:pPr algn="ctr" rtl="1"/>
            <a:r>
              <a:rPr lang="fa-IR" sz="2400" dirty="0">
                <a:solidFill>
                  <a:schemeClr val="tx2">
                    <a:lumMod val="75000"/>
                  </a:schemeClr>
                </a:solidFill>
              </a:rPr>
              <a:t>کاروانسرای دیرگچین در دوره های مختلف از جمله دوران صفویه و قاجار مورد مرمت و بازسازی قرار گرفته است</a:t>
            </a:r>
            <a:endParaRPr lang="en-US" sz="2400" dirty="0">
              <a:solidFill>
                <a:schemeClr val="tx2">
                  <a:lumMod val="75000"/>
                </a:schemeClr>
              </a:solidFill>
            </a:endParaRPr>
          </a:p>
        </p:txBody>
      </p:sp>
    </p:spTree>
    <p:extLst>
      <p:ext uri="{BB962C8B-B14F-4D97-AF65-F5344CB8AC3E}">
        <p14:creationId xmlns:p14="http://schemas.microsoft.com/office/powerpoint/2010/main" val="25466345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ircle(in)">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hamshahrionline.ir/images/upload/news/pose/8803/deyr-0303-mm2.jpg"/>
          <p:cNvPicPr/>
          <p:nvPr/>
        </p:nvPicPr>
        <p:blipFill>
          <a:blip r:embed="rId2"/>
          <a:srcRect/>
          <a:stretch>
            <a:fillRect/>
          </a:stretch>
        </p:blipFill>
        <p:spPr bwMode="auto">
          <a:xfrm>
            <a:off x="304800" y="285750"/>
            <a:ext cx="4191000" cy="2838450"/>
          </a:xfrm>
          <a:prstGeom prst="rect">
            <a:avLst/>
          </a:prstGeom>
          <a:noFill/>
          <a:ln w="9525">
            <a:noFill/>
            <a:miter lim="800000"/>
            <a:headEnd/>
            <a:tailEnd/>
          </a:ln>
        </p:spPr>
      </p:pic>
      <p:sp>
        <p:nvSpPr>
          <p:cNvPr id="3" name="Rectangle 2"/>
          <p:cNvSpPr/>
          <p:nvPr/>
        </p:nvSpPr>
        <p:spPr>
          <a:xfrm>
            <a:off x="5334000" y="1571685"/>
            <a:ext cx="3124200" cy="4524315"/>
          </a:xfrm>
          <a:prstGeom prst="rect">
            <a:avLst/>
          </a:prstGeom>
        </p:spPr>
        <p:txBody>
          <a:bodyPr wrap="square">
            <a:spAutoFit/>
          </a:bodyPr>
          <a:lstStyle/>
          <a:p>
            <a:pPr algn="ctr" rtl="1"/>
            <a:r>
              <a:rPr lang="fa-IR" sz="2400" dirty="0">
                <a:solidFill>
                  <a:schemeClr val="tx2">
                    <a:lumMod val="75000"/>
                  </a:schemeClr>
                </a:solidFill>
              </a:rPr>
              <a:t>با توجه به قدمت، وسعت و اهمیت آن که در بیشتر منابع و متون به عنوان مادر کاروانسراهای ایران از آن نام برده شده است و با توجه به طرح احداث جاده اصلی گرمسار به قم که از نزدیکی این بنا می‌گذرد، اداره کل میراث فرهنگی استان تهران تصمیم گرفت این کاروانسرا را به مکان توریستی و گردشگری تبدیل کند   </a:t>
            </a:r>
            <a:endParaRPr lang="en-US" sz="2400" dirty="0">
              <a:solidFill>
                <a:schemeClr val="tx2">
                  <a:lumMod val="75000"/>
                </a:schemeClr>
              </a:solidFill>
            </a:endParaRPr>
          </a:p>
        </p:txBody>
      </p:sp>
      <p:pic>
        <p:nvPicPr>
          <p:cNvPr id="4" name="Picture 3" descr="http://www.hamshahrionline.ir/images/upload/news/pose/8803/deyr-0303-mm4.jpg"/>
          <p:cNvPicPr/>
          <p:nvPr/>
        </p:nvPicPr>
        <p:blipFill>
          <a:blip r:embed="rId3"/>
          <a:srcRect/>
          <a:stretch>
            <a:fillRect/>
          </a:stretch>
        </p:blipFill>
        <p:spPr bwMode="auto">
          <a:xfrm>
            <a:off x="304800" y="3352800"/>
            <a:ext cx="4191000" cy="3143250"/>
          </a:xfrm>
          <a:prstGeom prst="rect">
            <a:avLst/>
          </a:prstGeom>
          <a:noFill/>
          <a:ln w="9525">
            <a:noFill/>
            <a:miter lim="800000"/>
            <a:headEnd/>
            <a:tailEnd/>
          </a:ln>
        </p:spPr>
      </p:pic>
      <p:sp>
        <p:nvSpPr>
          <p:cNvPr id="5" name="Rectangle 4"/>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6466082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memary\architeckt\eslamy\kar.jpg"/>
          <p:cNvPicPr/>
          <p:nvPr/>
        </p:nvPicPr>
        <p:blipFill>
          <a:blip r:embed="rId2"/>
          <a:srcRect/>
          <a:stretch>
            <a:fillRect/>
          </a:stretch>
        </p:blipFill>
        <p:spPr bwMode="auto">
          <a:xfrm>
            <a:off x="228600" y="3429000"/>
            <a:ext cx="4698365" cy="3133725"/>
          </a:xfrm>
          <a:prstGeom prst="rect">
            <a:avLst/>
          </a:prstGeom>
          <a:noFill/>
          <a:ln w="9525">
            <a:noFill/>
            <a:miter lim="800000"/>
            <a:headEnd/>
            <a:tailEnd/>
          </a:ln>
        </p:spPr>
      </p:pic>
      <p:pic>
        <p:nvPicPr>
          <p:cNvPr id="3" name="Picture 2" descr="E:\memary\architeckt\eslamy\dirgechin.jpg"/>
          <p:cNvPicPr/>
          <p:nvPr/>
        </p:nvPicPr>
        <p:blipFill>
          <a:blip r:embed="rId3"/>
          <a:srcRect/>
          <a:stretch>
            <a:fillRect/>
          </a:stretch>
        </p:blipFill>
        <p:spPr bwMode="auto">
          <a:xfrm>
            <a:off x="5326833" y="3429000"/>
            <a:ext cx="3795395" cy="3048000"/>
          </a:xfrm>
          <a:prstGeom prst="rect">
            <a:avLst/>
          </a:prstGeom>
          <a:noFill/>
          <a:ln w="9525">
            <a:noFill/>
            <a:miter lim="800000"/>
            <a:headEnd/>
            <a:tailEnd/>
          </a:ln>
        </p:spPr>
      </p:pic>
      <p:pic>
        <p:nvPicPr>
          <p:cNvPr id="4" name="Picture 3" descr="deyre-gachin-1"/>
          <p:cNvPicPr/>
          <p:nvPr/>
        </p:nvPicPr>
        <p:blipFill>
          <a:blip r:embed="rId4"/>
          <a:srcRect/>
          <a:stretch>
            <a:fillRect/>
          </a:stretch>
        </p:blipFill>
        <p:spPr bwMode="auto">
          <a:xfrm>
            <a:off x="4495164" y="485775"/>
            <a:ext cx="3759926" cy="2638425"/>
          </a:xfrm>
          <a:prstGeom prst="rect">
            <a:avLst/>
          </a:prstGeom>
          <a:noFill/>
          <a:ln w="9525">
            <a:noFill/>
            <a:miter lim="800000"/>
            <a:headEnd/>
            <a:tailEnd/>
          </a:ln>
        </p:spPr>
      </p:pic>
      <p:pic>
        <p:nvPicPr>
          <p:cNvPr id="5" name="Picture 4" descr="http://www.pouyan.ws/photos/deyr/deyr-04.JPG"/>
          <p:cNvPicPr/>
          <p:nvPr/>
        </p:nvPicPr>
        <p:blipFill>
          <a:blip r:embed="rId5"/>
          <a:srcRect/>
          <a:stretch>
            <a:fillRect/>
          </a:stretch>
        </p:blipFill>
        <p:spPr bwMode="auto">
          <a:xfrm>
            <a:off x="152401" y="182063"/>
            <a:ext cx="4038600" cy="2942137"/>
          </a:xfrm>
          <a:prstGeom prst="rect">
            <a:avLst/>
          </a:prstGeom>
          <a:noFill/>
          <a:ln w="9525">
            <a:noFill/>
            <a:miter lim="800000"/>
            <a:headEnd/>
            <a:tailEnd/>
          </a:ln>
        </p:spPr>
      </p:pic>
    </p:spTree>
    <p:extLst>
      <p:ext uri="{BB962C8B-B14F-4D97-AF65-F5344CB8AC3E}">
        <p14:creationId xmlns:p14="http://schemas.microsoft.com/office/powerpoint/2010/main" val="7428998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94640" y="1524000"/>
            <a:ext cx="3544560" cy="1323439"/>
          </a:xfrm>
          <a:prstGeom prst="rect">
            <a:avLst/>
          </a:prstGeom>
        </p:spPr>
        <p:txBody>
          <a:bodyPr wrap="none">
            <a:spAutoFit/>
          </a:bodyPr>
          <a:lstStyle/>
          <a:p>
            <a:pPr algn="ctr"/>
            <a:r>
              <a:rPr lang="fa-IR" sz="4000" b="1" dirty="0">
                <a:solidFill>
                  <a:schemeClr val="tx2">
                    <a:lumMod val="75000"/>
                  </a:schemeClr>
                </a:solidFill>
              </a:rPr>
              <a:t>کاروانسرای (رباط) </a:t>
            </a:r>
            <a:endParaRPr lang="fa-IR" sz="4000" b="1" dirty="0" smtClean="0">
              <a:solidFill>
                <a:schemeClr val="tx2">
                  <a:lumMod val="75000"/>
                </a:schemeClr>
              </a:solidFill>
            </a:endParaRPr>
          </a:p>
          <a:p>
            <a:pPr algn="ctr"/>
            <a:r>
              <a:rPr lang="fa-IR" sz="4000" b="1" dirty="0" smtClean="0">
                <a:solidFill>
                  <a:schemeClr val="tx2">
                    <a:lumMod val="75000"/>
                  </a:schemeClr>
                </a:solidFill>
              </a:rPr>
              <a:t>زین </a:t>
            </a:r>
            <a:r>
              <a:rPr lang="fa-IR" sz="4000" b="1" dirty="0">
                <a:solidFill>
                  <a:schemeClr val="tx2">
                    <a:lumMod val="75000"/>
                  </a:schemeClr>
                </a:solidFill>
              </a:rPr>
              <a:t>الدین</a:t>
            </a:r>
            <a:r>
              <a:rPr lang="en-US" sz="4000" b="1" dirty="0">
                <a:solidFill>
                  <a:schemeClr val="tx2">
                    <a:lumMod val="75000"/>
                  </a:schemeClr>
                </a:solidFill>
              </a:rPr>
              <a:t> </a:t>
            </a:r>
          </a:p>
        </p:txBody>
      </p:sp>
      <p:pic>
        <p:nvPicPr>
          <p:cNvPr id="3" name="Picture 2" descr="http://www.hamshahrionline.ir/images/upload/news/pose/8803/zinaldin-0302-mm1.jpg"/>
          <p:cNvPicPr/>
          <p:nvPr/>
        </p:nvPicPr>
        <p:blipFill>
          <a:blip r:embed="rId2"/>
          <a:srcRect/>
          <a:stretch>
            <a:fillRect/>
          </a:stretch>
        </p:blipFill>
        <p:spPr bwMode="auto">
          <a:xfrm>
            <a:off x="4191000" y="3733800"/>
            <a:ext cx="4648200" cy="3048000"/>
          </a:xfrm>
          <a:prstGeom prst="rect">
            <a:avLst/>
          </a:prstGeom>
          <a:noFill/>
          <a:ln w="9525">
            <a:noFill/>
            <a:miter lim="800000"/>
            <a:headEnd/>
            <a:tailEnd/>
          </a:ln>
        </p:spPr>
      </p:pic>
      <p:pic>
        <p:nvPicPr>
          <p:cNvPr id="4" name="Picture 3" descr="http://www.hamshahrionline.ir/images/upload/news/pose/8803/zinaldin-0302-mm2.jpg"/>
          <p:cNvPicPr/>
          <p:nvPr/>
        </p:nvPicPr>
        <p:blipFill>
          <a:blip r:embed="rId3"/>
          <a:srcRect/>
          <a:stretch>
            <a:fillRect/>
          </a:stretch>
        </p:blipFill>
        <p:spPr bwMode="auto">
          <a:xfrm>
            <a:off x="190772" y="304800"/>
            <a:ext cx="4914627" cy="3352800"/>
          </a:xfrm>
          <a:prstGeom prst="rect">
            <a:avLst/>
          </a:prstGeom>
          <a:noFill/>
          <a:ln w="9525">
            <a:noFill/>
            <a:miter lim="800000"/>
            <a:headEnd/>
            <a:tailEnd/>
          </a:ln>
        </p:spPr>
      </p:pic>
    </p:spTree>
    <p:extLst>
      <p:ext uri="{BB962C8B-B14F-4D97-AF65-F5344CB8AC3E}">
        <p14:creationId xmlns:p14="http://schemas.microsoft.com/office/powerpoint/2010/main" val="35478954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752600"/>
            <a:ext cx="8763000" cy="1569660"/>
          </a:xfrm>
          <a:prstGeom prst="rect">
            <a:avLst/>
          </a:prstGeom>
        </p:spPr>
        <p:txBody>
          <a:bodyPr wrap="square">
            <a:spAutoFit/>
          </a:bodyPr>
          <a:lstStyle/>
          <a:p>
            <a:pPr algn="ctr" rtl="1"/>
            <a:r>
              <a:rPr lang="fa-IR" sz="2400" dirty="0">
                <a:solidFill>
                  <a:schemeClr val="tx2">
                    <a:lumMod val="75000"/>
                  </a:schemeClr>
                </a:solidFill>
              </a:rPr>
              <a:t>این کاروانسرا در شصت کیلومتری جاده یزد- کرمان و در فاصله پانصد متری از جاده قرار دارد. با توجه به مطالب کتاب جغرافیای کرمان، این کاروانسرا به دستور "زین الدین گنجعلی خان ریگ" حکمران کرمان و به امر "شاه عباس ماضی" در قرن دهم </a:t>
            </a:r>
            <a:endParaRPr lang="fa-IR" sz="2400" dirty="0" smtClean="0">
              <a:solidFill>
                <a:schemeClr val="tx2">
                  <a:lumMod val="75000"/>
                </a:schemeClr>
              </a:solidFill>
            </a:endParaRPr>
          </a:p>
          <a:p>
            <a:pPr algn="ctr" rtl="1"/>
            <a:r>
              <a:rPr lang="fa-IR" sz="2400" dirty="0" smtClean="0">
                <a:solidFill>
                  <a:schemeClr val="tx2">
                    <a:lumMod val="75000"/>
                  </a:schemeClr>
                </a:solidFill>
              </a:rPr>
              <a:t>هـ</a:t>
            </a:r>
            <a:r>
              <a:rPr lang="fa-IR" sz="2400" dirty="0">
                <a:solidFill>
                  <a:schemeClr val="tx2">
                    <a:lumMod val="75000"/>
                  </a:schemeClr>
                </a:solidFill>
              </a:rPr>
              <a:t>. ق ساخته شد</a:t>
            </a:r>
            <a:endParaRPr lang="en-US" sz="2400" dirty="0">
              <a:solidFill>
                <a:schemeClr val="tx2">
                  <a:lumMod val="75000"/>
                </a:schemeClr>
              </a:solidFill>
            </a:endParaRPr>
          </a:p>
        </p:txBody>
      </p:sp>
      <p:sp>
        <p:nvSpPr>
          <p:cNvPr id="3" name="Rectangle 2"/>
          <p:cNvSpPr/>
          <p:nvPr/>
        </p:nvSpPr>
        <p:spPr>
          <a:xfrm>
            <a:off x="6781800" y="587514"/>
            <a:ext cx="1167307" cy="707886"/>
          </a:xfrm>
          <a:prstGeom prst="rect">
            <a:avLst/>
          </a:prstGeom>
        </p:spPr>
        <p:txBody>
          <a:bodyPr wrap="none">
            <a:spAutoFit/>
          </a:bodyPr>
          <a:lstStyle/>
          <a:p>
            <a:pPr algn="r" rtl="1"/>
            <a:r>
              <a:rPr lang="fa-IR" sz="4000" b="1" dirty="0" smtClean="0">
                <a:solidFill>
                  <a:schemeClr val="tx2">
                    <a:lumMod val="75000"/>
                  </a:schemeClr>
                </a:solidFill>
              </a:rPr>
              <a:t>مقدمه</a:t>
            </a:r>
            <a:endParaRPr lang="en-US" sz="4000" b="1" dirty="0">
              <a:solidFill>
                <a:schemeClr val="tx2">
                  <a:lumMod val="75000"/>
                </a:schemeClr>
              </a:solidFill>
            </a:endParaRPr>
          </a:p>
        </p:txBody>
      </p:sp>
      <p:sp>
        <p:nvSpPr>
          <p:cNvPr id="4" name="Rectangle 3"/>
          <p:cNvSpPr/>
          <p:nvPr/>
        </p:nvSpPr>
        <p:spPr>
          <a:xfrm>
            <a:off x="152400" y="3383340"/>
            <a:ext cx="8763000" cy="1569660"/>
          </a:xfrm>
          <a:prstGeom prst="rect">
            <a:avLst/>
          </a:prstGeom>
        </p:spPr>
        <p:txBody>
          <a:bodyPr wrap="square">
            <a:spAutoFit/>
          </a:bodyPr>
          <a:lstStyle/>
          <a:p>
            <a:pPr algn="ctr" rtl="1"/>
            <a:r>
              <a:rPr lang="fa-IR" sz="2400" dirty="0">
                <a:solidFill>
                  <a:schemeClr val="tx2">
                    <a:lumMod val="75000"/>
                  </a:schemeClr>
                </a:solidFill>
              </a:rPr>
              <a:t>نقشه این رباط دایره و دارای پنج برج نیم دایره است که به دیواره هشت متری آن متصل اند. ساختمان این بنا از آجر است. پس از سر در نسبتاً وسیع ضلع جنوبی، هشتی و سپس صحن دوازده ضلعی قرار دارد. در اطراف صحن، رواق های سکو داری وجود دارد و در انتهای هر رواق اتاق هایی مشابه دیده می شود</a:t>
            </a:r>
            <a:endParaRPr lang="en-US" sz="2400" dirty="0">
              <a:solidFill>
                <a:schemeClr val="tx2">
                  <a:lumMod val="75000"/>
                </a:schemeClr>
              </a:solidFill>
            </a:endParaRPr>
          </a:p>
        </p:txBody>
      </p:sp>
    </p:spTree>
    <p:extLst>
      <p:ext uri="{BB962C8B-B14F-4D97-AF65-F5344CB8AC3E}">
        <p14:creationId xmlns:p14="http://schemas.microsoft.com/office/powerpoint/2010/main" val="15398099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371600"/>
            <a:ext cx="8686800" cy="2308324"/>
          </a:xfrm>
          <a:prstGeom prst="rect">
            <a:avLst/>
          </a:prstGeom>
        </p:spPr>
        <p:txBody>
          <a:bodyPr wrap="square">
            <a:spAutoFit/>
          </a:bodyPr>
          <a:lstStyle/>
          <a:p>
            <a:pPr algn="ctr" rtl="1"/>
            <a:r>
              <a:rPr lang="fa-IR" sz="2400" dirty="0">
                <a:solidFill>
                  <a:schemeClr val="tx2">
                    <a:lumMod val="75000"/>
                  </a:schemeClr>
                </a:solidFill>
              </a:rPr>
              <a:t>در طرفین هشتی ورودی و پشت اتاق ها، راهروهای وسیع و طولانی قرار دارد که اصطبل چهارپایان بود. فضای ضلع شمالی بنا- گویا شاه نشین- دارای سقفی بلند با کاربندی است. در داخل بنا عمدتاً از تزیینات آجر در نما استفاده شده که تابع طرح دوازده ضلعی حیاط یا صحن مرکزی آن است. قسمت شاه نشین در بدنه و سقف دارای اندود گچ و کاربندی است. کنگره ها و تیراندازهای لبه بام، ترکیب انحنای برج و دیواره ها و نمای تمام آجر آن، چهره خاصی به این کاروانسرا بخشیده است</a:t>
            </a:r>
            <a:endParaRPr lang="en-US" sz="2400" dirty="0">
              <a:solidFill>
                <a:schemeClr val="tx2">
                  <a:lumMod val="75000"/>
                </a:schemeClr>
              </a:solidFill>
            </a:endParaRPr>
          </a:p>
        </p:txBody>
      </p:sp>
      <p:sp>
        <p:nvSpPr>
          <p:cNvPr id="3" name="Rectangle 2"/>
          <p:cNvSpPr/>
          <p:nvPr/>
        </p:nvSpPr>
        <p:spPr>
          <a:xfrm>
            <a:off x="228600" y="3893403"/>
            <a:ext cx="8686800" cy="830997"/>
          </a:xfrm>
          <a:prstGeom prst="rect">
            <a:avLst/>
          </a:prstGeom>
        </p:spPr>
        <p:txBody>
          <a:bodyPr wrap="square">
            <a:spAutoFit/>
          </a:bodyPr>
          <a:lstStyle/>
          <a:p>
            <a:pPr algn="ctr" rtl="1"/>
            <a:r>
              <a:rPr lang="fa-IR" sz="2400" dirty="0">
                <a:solidFill>
                  <a:schemeClr val="tx2">
                    <a:lumMod val="75000"/>
                  </a:schemeClr>
                </a:solidFill>
              </a:rPr>
              <a:t>اخیراً این بنای تاریخی بازسازی و به محل مناسبی برای اسکان و پذیرایی گردشگران تبدیل شده است</a:t>
            </a:r>
            <a:endParaRPr lang="en-US" sz="2400" dirty="0">
              <a:solidFill>
                <a:schemeClr val="tx2">
                  <a:lumMod val="75000"/>
                </a:schemeClr>
              </a:solidFill>
            </a:endParaRPr>
          </a:p>
        </p:txBody>
      </p:sp>
      <p:sp>
        <p:nvSpPr>
          <p:cNvPr id="4" name="Rectangle 3"/>
          <p:cNvSpPr/>
          <p:nvPr/>
        </p:nvSpPr>
        <p:spPr>
          <a:xfrm>
            <a:off x="228600" y="4953000"/>
            <a:ext cx="8686800" cy="1200329"/>
          </a:xfrm>
          <a:prstGeom prst="rect">
            <a:avLst/>
          </a:prstGeom>
        </p:spPr>
        <p:txBody>
          <a:bodyPr wrap="square">
            <a:spAutoFit/>
          </a:bodyPr>
          <a:lstStyle/>
          <a:p>
            <a:pPr algn="ctr" rtl="1"/>
            <a:r>
              <a:rPr lang="fa-IR" sz="2400" dirty="0">
                <a:solidFill>
                  <a:schemeClr val="tx2">
                    <a:lumMod val="75000"/>
                  </a:schemeClr>
                </a:solidFill>
              </a:rPr>
              <a:t>این بنای آجری که به دستور زین ‌الدین گنجعلی‌ خان ریگ در زمان شاه عباس با پلان کاملا قرینه ساخته شده، کاروانسرای رباط زین ‌‌الدین نام گرفته و در 35 کیلومتری مرکز مهریز واقع شده است</a:t>
            </a:r>
            <a:endParaRPr lang="en-US" sz="2400" dirty="0">
              <a:solidFill>
                <a:schemeClr val="tx2">
                  <a:lumMod val="75000"/>
                </a:schemeClr>
              </a:solidFill>
            </a:endParaRPr>
          </a:p>
        </p:txBody>
      </p:sp>
      <p:sp>
        <p:nvSpPr>
          <p:cNvPr id="5" name="Rectangle 4"/>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8887722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
        <p:nvSpPr>
          <p:cNvPr id="3" name="Rectangle 2"/>
          <p:cNvSpPr/>
          <p:nvPr/>
        </p:nvSpPr>
        <p:spPr>
          <a:xfrm>
            <a:off x="76200" y="1447800"/>
            <a:ext cx="8991600" cy="830997"/>
          </a:xfrm>
          <a:prstGeom prst="rect">
            <a:avLst/>
          </a:prstGeom>
        </p:spPr>
        <p:txBody>
          <a:bodyPr wrap="square">
            <a:spAutoFit/>
          </a:bodyPr>
          <a:lstStyle/>
          <a:p>
            <a:pPr algn="ctr" rtl="1"/>
            <a:r>
              <a:rPr lang="fa-IR" sz="2400" dirty="0">
                <a:solidFill>
                  <a:schemeClr val="tx2">
                    <a:lumMod val="75000"/>
                  </a:schemeClr>
                </a:solidFill>
              </a:rPr>
              <a:t>رباط زین‌ الدین که از شاهکارهای معماری صفویه است از خارج مدور و از داخل دوازده ضلعی است و مساحتی در حدود هزار و 500 متر را به خود اختصاص داده است</a:t>
            </a:r>
            <a:endParaRPr lang="en-US" sz="2400" dirty="0">
              <a:solidFill>
                <a:schemeClr val="tx2">
                  <a:lumMod val="75000"/>
                </a:schemeClr>
              </a:solidFill>
            </a:endParaRPr>
          </a:p>
        </p:txBody>
      </p:sp>
      <p:sp>
        <p:nvSpPr>
          <p:cNvPr id="4" name="Rectangle 3"/>
          <p:cNvSpPr/>
          <p:nvPr/>
        </p:nvSpPr>
        <p:spPr>
          <a:xfrm>
            <a:off x="76200" y="2514600"/>
            <a:ext cx="8991600" cy="830997"/>
          </a:xfrm>
          <a:prstGeom prst="rect">
            <a:avLst/>
          </a:prstGeom>
        </p:spPr>
        <p:txBody>
          <a:bodyPr wrap="square">
            <a:spAutoFit/>
          </a:bodyPr>
          <a:lstStyle/>
          <a:p>
            <a:pPr algn="ctr" rtl="1"/>
            <a:r>
              <a:rPr lang="fa-IR" sz="2400" dirty="0">
                <a:solidFill>
                  <a:schemeClr val="tx2">
                    <a:lumMod val="75000"/>
                  </a:schemeClr>
                </a:solidFill>
              </a:rPr>
              <a:t>گرداگرد رباط را پنج برج به صورت نیم دایره احاطه کرده است و حیاط مرکزی دارای ۱۲ضلع است که اطراف آن را شاه ‌نشین، اتاقها و اصطبل ‌ها فراگرفته است</a:t>
            </a:r>
            <a:endParaRPr lang="en-US" sz="2400" dirty="0">
              <a:solidFill>
                <a:schemeClr val="tx2">
                  <a:lumMod val="75000"/>
                </a:schemeClr>
              </a:solidFill>
            </a:endParaRPr>
          </a:p>
        </p:txBody>
      </p:sp>
      <p:sp>
        <p:nvSpPr>
          <p:cNvPr id="5" name="Rectangle 4"/>
          <p:cNvSpPr/>
          <p:nvPr/>
        </p:nvSpPr>
        <p:spPr>
          <a:xfrm>
            <a:off x="5410200" y="3711476"/>
            <a:ext cx="3657600" cy="2308324"/>
          </a:xfrm>
          <a:prstGeom prst="rect">
            <a:avLst/>
          </a:prstGeom>
        </p:spPr>
        <p:txBody>
          <a:bodyPr wrap="square">
            <a:spAutoFit/>
          </a:bodyPr>
          <a:lstStyle/>
          <a:p>
            <a:pPr algn="ctr" rtl="1"/>
            <a:r>
              <a:rPr lang="fa-IR" sz="2400" dirty="0">
                <a:solidFill>
                  <a:schemeClr val="tx2">
                    <a:lumMod val="75000"/>
                  </a:schemeClr>
                </a:solidFill>
              </a:rPr>
              <a:t>اگرچه کتیبه ‌ای که نشان از قدمت بنا بود در سالهایی دور به سرقت رفته است اما به احتمال زیاد رباط زین‌ الدین در فاصله سالهای ۹۹۶ تا ۱۳۰۸ هجری قمری در زمان شاه عباس اول ساخته شده است</a:t>
            </a:r>
            <a:endParaRPr lang="en-US" sz="2400" dirty="0">
              <a:solidFill>
                <a:schemeClr val="tx2">
                  <a:lumMod val="75000"/>
                </a:schemeClr>
              </a:solidFill>
            </a:endParaRPr>
          </a:p>
        </p:txBody>
      </p:sp>
      <p:pic>
        <p:nvPicPr>
          <p:cNvPr id="6" name="Picture 5" descr="http://www.hamshahrionline.ir/images/upload/news/pose/8803/zinaldin-0302-mm2.jpg"/>
          <p:cNvPicPr/>
          <p:nvPr/>
        </p:nvPicPr>
        <p:blipFill>
          <a:blip r:embed="rId2"/>
          <a:srcRect/>
          <a:stretch>
            <a:fillRect/>
          </a:stretch>
        </p:blipFill>
        <p:spPr bwMode="auto">
          <a:xfrm>
            <a:off x="685800" y="3394165"/>
            <a:ext cx="4286250" cy="2943225"/>
          </a:xfrm>
          <a:prstGeom prst="rect">
            <a:avLst/>
          </a:prstGeom>
          <a:noFill/>
          <a:ln w="9525">
            <a:noFill/>
            <a:miter lim="800000"/>
            <a:headEnd/>
            <a:tailEnd/>
          </a:ln>
        </p:spPr>
      </p:pic>
    </p:spTree>
    <p:extLst>
      <p:ext uri="{BB962C8B-B14F-4D97-AF65-F5344CB8AC3E}">
        <p14:creationId xmlns:p14="http://schemas.microsoft.com/office/powerpoint/2010/main" val="4901216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524000"/>
            <a:ext cx="8915400" cy="1200329"/>
          </a:xfrm>
          <a:prstGeom prst="rect">
            <a:avLst/>
          </a:prstGeom>
        </p:spPr>
        <p:txBody>
          <a:bodyPr wrap="square">
            <a:spAutoFit/>
          </a:bodyPr>
          <a:lstStyle/>
          <a:p>
            <a:pPr algn="ctr" rtl="1"/>
            <a:r>
              <a:rPr lang="fa-IR" sz="2400" dirty="0">
                <a:solidFill>
                  <a:schemeClr val="tx2">
                    <a:lumMod val="75000"/>
                  </a:schemeClr>
                </a:solidFill>
              </a:rPr>
              <a:t>این رباط که زمانی همانند کاروانسراهای دیگر ایران مدتی پاسگاه ژاندارمری بوده است، پس از مرمت و احیاء در سال ۱۳۸۰ به بخش خصوصی واگذار شد که در صورت تکمیل و بازپیرایی می‌ تواند به عنوان محل مناسبی جهت جذب توریست مطرح باشد</a:t>
            </a:r>
            <a:endParaRPr lang="en-US" sz="2400" dirty="0">
              <a:solidFill>
                <a:schemeClr val="tx2">
                  <a:lumMod val="75000"/>
                </a:schemeClr>
              </a:solidFill>
            </a:endParaRPr>
          </a:p>
        </p:txBody>
      </p:sp>
      <p:sp>
        <p:nvSpPr>
          <p:cNvPr id="3" name="Rectangle 2"/>
          <p:cNvSpPr/>
          <p:nvPr/>
        </p:nvSpPr>
        <p:spPr>
          <a:xfrm>
            <a:off x="5867400" y="3547408"/>
            <a:ext cx="3124200" cy="1938992"/>
          </a:xfrm>
          <a:prstGeom prst="rect">
            <a:avLst/>
          </a:prstGeom>
        </p:spPr>
        <p:txBody>
          <a:bodyPr wrap="square">
            <a:spAutoFit/>
          </a:bodyPr>
          <a:lstStyle/>
          <a:p>
            <a:pPr algn="ctr" rtl="1"/>
            <a:r>
              <a:rPr lang="fa-IR" sz="2400" dirty="0">
                <a:solidFill>
                  <a:schemeClr val="tx2">
                    <a:lumMod val="75000"/>
                  </a:schemeClr>
                </a:solidFill>
              </a:rPr>
              <a:t>سالانه تعداد زیادی از گردشگران داخلی و خارجی برای بازدید از این بنای بی ‌نظیر تاریخی به شهرستان مهریز سفر می‌ کنند</a:t>
            </a:r>
            <a:endParaRPr lang="en-US" sz="2400" dirty="0">
              <a:solidFill>
                <a:schemeClr val="tx2">
                  <a:lumMod val="75000"/>
                </a:schemeClr>
              </a:solidFill>
            </a:endParaRPr>
          </a:p>
        </p:txBody>
      </p:sp>
      <p:pic>
        <p:nvPicPr>
          <p:cNvPr id="4" name="Picture 3" descr="http://www.hamshahrionline.ir/images/upload/news/pose/8803/zinaldin-0302-mm1.jpg"/>
          <p:cNvPicPr/>
          <p:nvPr/>
        </p:nvPicPr>
        <p:blipFill>
          <a:blip r:embed="rId2"/>
          <a:srcRect/>
          <a:stretch>
            <a:fillRect/>
          </a:stretch>
        </p:blipFill>
        <p:spPr bwMode="auto">
          <a:xfrm>
            <a:off x="990600" y="3048000"/>
            <a:ext cx="4286250" cy="2943225"/>
          </a:xfrm>
          <a:prstGeom prst="rect">
            <a:avLst/>
          </a:prstGeom>
          <a:noFill/>
          <a:ln w="9525">
            <a:noFill/>
            <a:miter lim="800000"/>
            <a:headEnd/>
            <a:tailEnd/>
          </a:ln>
        </p:spPr>
      </p:pic>
      <p:sp>
        <p:nvSpPr>
          <p:cNvPr id="5" name="Rectangle 4"/>
          <p:cNvSpPr/>
          <p:nvPr/>
        </p:nvSpPr>
        <p:spPr>
          <a:xfrm>
            <a:off x="5777943" y="511314"/>
            <a:ext cx="1994457" cy="707886"/>
          </a:xfrm>
          <a:prstGeom prst="rect">
            <a:avLst/>
          </a:prstGeom>
        </p:spPr>
        <p:txBody>
          <a:bodyPr wrap="none">
            <a:spAutoFit/>
          </a:bodyPr>
          <a:lstStyle/>
          <a:p>
            <a:pPr algn="r" rtl="1"/>
            <a:r>
              <a:rPr lang="fa-IR" sz="4000" b="1" dirty="0" smtClean="0">
                <a:solidFill>
                  <a:schemeClr val="tx2">
                    <a:lumMod val="75000"/>
                  </a:schemeClr>
                </a:solidFill>
              </a:rPr>
              <a:t>معماری بنا</a:t>
            </a:r>
            <a:endParaRPr lang="en-US" sz="4000" b="1" dirty="0">
              <a:solidFill>
                <a:schemeClr val="tx2">
                  <a:lumMod val="75000"/>
                </a:schemeClr>
              </a:solidFill>
            </a:endParaRPr>
          </a:p>
        </p:txBody>
      </p:sp>
    </p:spTree>
    <p:extLst>
      <p:ext uri="{BB962C8B-B14F-4D97-AF65-F5344CB8AC3E}">
        <p14:creationId xmlns:p14="http://schemas.microsoft.com/office/powerpoint/2010/main" val="18305871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memary\architeckt\معماری اینترنتی\a\آشنایی با بناهای تاریخی\پارسا110 (65).jpg"/>
          <p:cNvPicPr/>
          <p:nvPr/>
        </p:nvPicPr>
        <p:blipFill>
          <a:blip r:embed="rId2"/>
          <a:srcRect/>
          <a:stretch>
            <a:fillRect/>
          </a:stretch>
        </p:blipFill>
        <p:spPr bwMode="auto">
          <a:xfrm>
            <a:off x="4191000" y="1746566"/>
            <a:ext cx="4599305" cy="4654234"/>
          </a:xfrm>
          <a:prstGeom prst="rect">
            <a:avLst/>
          </a:prstGeom>
          <a:noFill/>
          <a:ln w="9525">
            <a:noFill/>
            <a:miter lim="800000"/>
            <a:headEnd/>
            <a:tailEnd/>
          </a:ln>
        </p:spPr>
      </p:pic>
      <p:pic>
        <p:nvPicPr>
          <p:cNvPr id="3" name="Picture 2" descr="http://www.marshal-modern.ir/Archive/10853.aspx"/>
          <p:cNvPicPr/>
          <p:nvPr/>
        </p:nvPicPr>
        <p:blipFill>
          <a:blip r:embed="rId3"/>
          <a:srcRect/>
          <a:stretch>
            <a:fillRect/>
          </a:stretch>
        </p:blipFill>
        <p:spPr bwMode="auto">
          <a:xfrm rot="16200000">
            <a:off x="-712471" y="2335530"/>
            <a:ext cx="5096191" cy="3186749"/>
          </a:xfrm>
          <a:prstGeom prst="rect">
            <a:avLst/>
          </a:prstGeom>
          <a:noFill/>
          <a:ln w="9525">
            <a:noFill/>
            <a:miter lim="800000"/>
            <a:headEnd/>
            <a:tailEnd/>
          </a:ln>
        </p:spPr>
      </p:pic>
      <p:sp>
        <p:nvSpPr>
          <p:cNvPr id="4" name="Rectangle 3"/>
          <p:cNvSpPr/>
          <p:nvPr/>
        </p:nvSpPr>
        <p:spPr>
          <a:xfrm>
            <a:off x="5035753" y="511314"/>
            <a:ext cx="2736647" cy="707886"/>
          </a:xfrm>
          <a:prstGeom prst="rect">
            <a:avLst/>
          </a:prstGeom>
        </p:spPr>
        <p:txBody>
          <a:bodyPr wrap="none">
            <a:spAutoFit/>
          </a:bodyPr>
          <a:lstStyle/>
          <a:p>
            <a:pPr algn="r" rtl="1"/>
            <a:r>
              <a:rPr lang="fa-IR" sz="4000" b="1" dirty="0" smtClean="0">
                <a:solidFill>
                  <a:schemeClr val="tx2">
                    <a:lumMod val="75000"/>
                  </a:schemeClr>
                </a:solidFill>
              </a:rPr>
              <a:t>مقایسه دو پلان</a:t>
            </a:r>
            <a:endParaRPr lang="en-US" sz="4000" b="1" dirty="0">
              <a:solidFill>
                <a:schemeClr val="tx2">
                  <a:lumMod val="75000"/>
                </a:schemeClr>
              </a:solidFill>
            </a:endParaRPr>
          </a:p>
        </p:txBody>
      </p:sp>
    </p:spTree>
    <p:extLst>
      <p:ext uri="{BB962C8B-B14F-4D97-AF65-F5344CB8AC3E}">
        <p14:creationId xmlns:p14="http://schemas.microsoft.com/office/powerpoint/2010/main" val="18506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971800"/>
            <a:ext cx="8915400" cy="3416320"/>
          </a:xfrm>
          <a:prstGeom prst="rect">
            <a:avLst/>
          </a:prstGeom>
        </p:spPr>
        <p:txBody>
          <a:bodyPr wrap="square">
            <a:spAutoFit/>
          </a:bodyPr>
          <a:lstStyle/>
          <a:p>
            <a:pPr algn="ctr" rtl="1"/>
            <a:r>
              <a:rPr lang="fa-IR" sz="2400" dirty="0">
                <a:solidFill>
                  <a:schemeClr val="tx2">
                    <a:lumMod val="75000"/>
                  </a:schemeClr>
                </a:solidFill>
              </a:rPr>
              <a:t>برطبق تاريخي بنياد كاروانسراها در ايران از زمان هخامنشي آغاز مي شود : هر دوت مورخ يوناني در كتاب پنجم خود از ساختمانهايي گفتگو مي كند كه توسط هخامنشيان بين شوش و سارد ساخته شده بود ، هر دوت از يكصد و يازده بناي شبيه كاروانسرا (چاپارخانه) نام مي برد كه در فاصله حدود 2500 كبلومتر بين پايتخت هخامنشي و سارد بنا گرديده بود و كاروانيان اين فاصله را در طي سه ماه طي مي كردند .ازدياد توقفگاه ها يا كاروانسراها در گذشته براي راههاي ارتباطي ، جريان اقتصادي كشور كه مورد توجه و علاقه حكومت بوده مي باشد . مطالعه راههاي ارتباطي و جاده هاي بازرگاني و نظامي و نتايج تحقيقات و كاوشهاي باستان شناسي معلوم مي دارد كه از گذشته دور نياز وافري به ايستگاه هاي بين راه و امنيت و رفاه كاروانيان احساس مي شده است</a:t>
            </a:r>
            <a:endParaRPr lang="en-US" sz="2400" dirty="0">
              <a:solidFill>
                <a:schemeClr val="tx2">
                  <a:lumMod val="75000"/>
                </a:schemeClr>
              </a:solidFill>
            </a:endParaRPr>
          </a:p>
        </p:txBody>
      </p:sp>
      <p:sp>
        <p:nvSpPr>
          <p:cNvPr id="3" name="Rectangle 2"/>
          <p:cNvSpPr/>
          <p:nvPr/>
        </p:nvSpPr>
        <p:spPr>
          <a:xfrm>
            <a:off x="152400" y="1524000"/>
            <a:ext cx="8915400" cy="830997"/>
          </a:xfrm>
          <a:prstGeom prst="rect">
            <a:avLst/>
          </a:prstGeom>
        </p:spPr>
        <p:txBody>
          <a:bodyPr wrap="square">
            <a:spAutoFit/>
          </a:bodyPr>
          <a:lstStyle/>
          <a:p>
            <a:pPr algn="ctr" rtl="1"/>
            <a:r>
              <a:rPr lang="fa-IR" sz="2400" dirty="0">
                <a:solidFill>
                  <a:schemeClr val="tx2">
                    <a:lumMod val="75000"/>
                  </a:schemeClr>
                </a:solidFill>
              </a:rPr>
              <a:t>بنابراين ميتوان احداث كاروانسراها بناهاي مشابه را به هر دليلي كه در مسير جادها ساخته شده اند محلي براي استراحت و حمايت كاروانيان دانست</a:t>
            </a:r>
            <a:endParaRPr lang="en-US" sz="2400" dirty="0">
              <a:solidFill>
                <a:schemeClr val="tx2">
                  <a:lumMod val="75000"/>
                </a:schemeClr>
              </a:solidFill>
            </a:endParaRPr>
          </a:p>
        </p:txBody>
      </p:sp>
      <p:sp>
        <p:nvSpPr>
          <p:cNvPr id="4" name="Rectangle 3"/>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34770402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
        <p:nvSpPr>
          <p:cNvPr id="5" name="Rectangle 4"/>
          <p:cNvSpPr/>
          <p:nvPr/>
        </p:nvSpPr>
        <p:spPr>
          <a:xfrm>
            <a:off x="152400" y="1941016"/>
            <a:ext cx="8763000" cy="4154984"/>
          </a:xfrm>
          <a:prstGeom prst="rect">
            <a:avLst/>
          </a:prstGeom>
        </p:spPr>
        <p:txBody>
          <a:bodyPr wrap="square">
            <a:spAutoFit/>
          </a:bodyPr>
          <a:lstStyle/>
          <a:p>
            <a:pPr algn="ctr" rtl="1"/>
            <a:r>
              <a:rPr lang="fa-IR" sz="2400" dirty="0">
                <a:solidFill>
                  <a:schemeClr val="tx2">
                    <a:lumMod val="75000"/>
                  </a:schemeClr>
                </a:solidFill>
              </a:rPr>
              <a:t>در دوره طولاني سلسله اشكانيان در نجد ايران و حوزه نفوذ و اقتدارشان يعني از دادگاه آنان در شرق (استپ آسياي مركزي ) تا منطقه تحت نفوذ آنان در غرب يعني بين النهرين ايستگاه هاي ارتباطي و كاروانسرا هائي وجود داشته است . همانطور يكه ميدانيم هنر و معماري عهد اشكانيان كاملا شناسائي و تحقيق نگرديده و بخصوص ويژگي هاي معماري و تزئينات معماري آن ناشناخته مانده و بنابراين نمي توان در حال حاضر از نحوه معماري يا توسعه كاروانسراي عهد پارتي نظريه اي را ارئه داد . ولي با مقايسه قلاع و شهرهاي اشكاني كه اخيرا در دشت گرگان شناخته شده مي‎توان گفت احتمالا كاروانسراهاي آن زمان از خشت و آجر بوده و بصورت مربع و مستطيل بنا گرديده و بر طبق شيوه معماري آن زمان داراي ايواني بوده كه محور اصلي بنا است و از پشت ايوان قضاي باز حياطي شكل وجود داشته و اطاقها واطراق گاه در اطراف حياط ساخته مي شده است</a:t>
            </a:r>
            <a:endParaRPr lang="en-US" sz="2400" dirty="0">
              <a:solidFill>
                <a:schemeClr val="tx2">
                  <a:lumMod val="75000"/>
                </a:schemeClr>
              </a:solidFill>
            </a:endParaRPr>
          </a:p>
        </p:txBody>
      </p:sp>
    </p:spTree>
    <p:extLst>
      <p:ext uri="{BB962C8B-B14F-4D97-AF65-F5344CB8AC3E}">
        <p14:creationId xmlns:p14="http://schemas.microsoft.com/office/powerpoint/2010/main" val="34850653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676400"/>
            <a:ext cx="8610600" cy="1200329"/>
          </a:xfrm>
          <a:prstGeom prst="rect">
            <a:avLst/>
          </a:prstGeom>
        </p:spPr>
        <p:txBody>
          <a:bodyPr wrap="square">
            <a:spAutoFit/>
          </a:bodyPr>
          <a:lstStyle/>
          <a:p>
            <a:pPr algn="ctr" rtl="1"/>
            <a:r>
              <a:rPr lang="fa-IR" sz="2400" dirty="0">
                <a:solidFill>
                  <a:schemeClr val="tx2">
                    <a:lumMod val="75000"/>
                  </a:schemeClr>
                </a:solidFill>
              </a:rPr>
              <a:t>در دوره ساساني اهميت زيادي به ايجاد راهها و همچنين امنيت جاده ها داده شده ، از جمله اين كاروانسراها مي توان كاروانسراي دروازه گچ ، كنار سياه در استان فارس ، دير گچين و رباط انوشيرواني را در امتداد جاده ابريشم نام برد</a:t>
            </a:r>
            <a:endParaRPr lang="en-US" sz="2400" dirty="0">
              <a:solidFill>
                <a:schemeClr val="tx2">
                  <a:lumMod val="75000"/>
                </a:schemeClr>
              </a:solidFill>
            </a:endParaRPr>
          </a:p>
        </p:txBody>
      </p:sp>
      <p:sp>
        <p:nvSpPr>
          <p:cNvPr id="3" name="Rectangle 2"/>
          <p:cNvSpPr/>
          <p:nvPr/>
        </p:nvSpPr>
        <p:spPr>
          <a:xfrm>
            <a:off x="304800" y="3200400"/>
            <a:ext cx="8610600" cy="1200329"/>
          </a:xfrm>
          <a:prstGeom prst="rect">
            <a:avLst/>
          </a:prstGeom>
        </p:spPr>
        <p:txBody>
          <a:bodyPr wrap="square">
            <a:spAutoFit/>
          </a:bodyPr>
          <a:lstStyle/>
          <a:p>
            <a:pPr algn="ctr" rtl="1"/>
            <a:r>
              <a:rPr lang="fa-IR" sz="2400" dirty="0">
                <a:solidFill>
                  <a:schemeClr val="tx2">
                    <a:lumMod val="75000"/>
                  </a:schemeClr>
                </a:solidFill>
              </a:rPr>
              <a:t>در دوره اسلامي تحولات چشمگيري در احداث كاروانسراها خا بوجود آمد و همانطور يكه قبلا گفته شد در ارتباط با مسائل اقتصادي . مذهبي و نظامي احداث اينگونه بناها وارد مرحله جديدي شد و شكل تازه اي بخود گرفت </a:t>
            </a:r>
            <a:endParaRPr lang="en-US" sz="2400" dirty="0">
              <a:solidFill>
                <a:schemeClr val="tx2">
                  <a:lumMod val="75000"/>
                </a:schemeClr>
              </a:solidFill>
            </a:endParaRPr>
          </a:p>
        </p:txBody>
      </p:sp>
      <p:sp>
        <p:nvSpPr>
          <p:cNvPr id="4" name="Rectangle 3"/>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Tree>
    <p:extLst>
      <p:ext uri="{BB962C8B-B14F-4D97-AF65-F5344CB8AC3E}">
        <p14:creationId xmlns:p14="http://schemas.microsoft.com/office/powerpoint/2010/main" val="9173679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600200"/>
            <a:ext cx="8610600" cy="3046988"/>
          </a:xfrm>
          <a:prstGeom prst="rect">
            <a:avLst/>
          </a:prstGeom>
        </p:spPr>
        <p:txBody>
          <a:bodyPr wrap="square">
            <a:spAutoFit/>
          </a:bodyPr>
          <a:lstStyle/>
          <a:p>
            <a:pPr algn="ctr" rtl="1"/>
            <a:r>
              <a:rPr lang="fa-IR" sz="2400" dirty="0">
                <a:solidFill>
                  <a:schemeClr val="tx2">
                    <a:lumMod val="75000"/>
                  </a:schemeClr>
                </a:solidFill>
              </a:rPr>
              <a:t>منابع تاريخ و سفر نامه ها آگاهي مختصري در مورد كاروانسراهاي اويل اسلام بدست مي دهد . از جمله در سفر نامه ناصر خسرو مي خوانيم : به هنگام اقامت او در اصفهان در يك كوي شهر 200 صرافي و</a:t>
            </a:r>
            <a:r>
              <a:rPr lang="en-US" sz="2400" dirty="0">
                <a:solidFill>
                  <a:schemeClr val="tx2">
                    <a:lumMod val="75000"/>
                  </a:schemeClr>
                </a:solidFill>
              </a:rPr>
              <a:t> 50 </a:t>
            </a:r>
            <a:r>
              <a:rPr lang="fa-IR" sz="2400" dirty="0">
                <a:solidFill>
                  <a:schemeClr val="tx2">
                    <a:lumMod val="75000"/>
                  </a:schemeClr>
                </a:solidFill>
              </a:rPr>
              <a:t>كاروانسرا بوده است ابن حوقل درباره نيشابور مي نويسد : در اين شهر كاروانسرا هاي زيادي وجود دارد كه در آن همه گونه مال التجاره ياقت مي شود. اهميت كاروانسرا ها در آن زمان بسيار زياد بوده تا جائيكه ناصر خسرو بهنگام مسافرت از نائين به طبس مي نويسد : «ما به رباط زبيده رسيديم كه داراي آب انبار بود . بدون اين كاروانسرا و آب هيچكدام قادر به گذشتن از بيابان نبوديم</a:t>
            </a:r>
            <a:endParaRPr lang="en-US" sz="2400" dirty="0">
              <a:solidFill>
                <a:schemeClr val="tx2">
                  <a:lumMod val="75000"/>
                </a:schemeClr>
              </a:solidFill>
            </a:endParaRPr>
          </a:p>
        </p:txBody>
      </p:sp>
      <p:sp>
        <p:nvSpPr>
          <p:cNvPr id="3" name="Rectangle 2"/>
          <p:cNvSpPr/>
          <p:nvPr/>
        </p:nvSpPr>
        <p:spPr>
          <a:xfrm>
            <a:off x="4724400" y="609600"/>
            <a:ext cx="3385863" cy="523220"/>
          </a:xfrm>
          <a:prstGeom prst="rect">
            <a:avLst/>
          </a:prstGeom>
        </p:spPr>
        <p:txBody>
          <a:bodyPr wrap="none">
            <a:spAutoFit/>
          </a:bodyPr>
          <a:lstStyle/>
          <a:p>
            <a:pPr algn="ctr"/>
            <a:r>
              <a:rPr lang="fa-IR" sz="2800" b="1" i="1" dirty="0">
                <a:solidFill>
                  <a:schemeClr val="tx2">
                    <a:lumMod val="75000"/>
                  </a:schemeClr>
                </a:solidFill>
              </a:rPr>
              <a:t>سابقه تاریخی کاروانسراها</a:t>
            </a:r>
            <a:r>
              <a:rPr lang="fa-IR" sz="2800" b="1" dirty="0">
                <a:solidFill>
                  <a:schemeClr val="tx2">
                    <a:lumMod val="75000"/>
                  </a:schemeClr>
                </a:solidFill>
              </a:rPr>
              <a:t> </a:t>
            </a:r>
            <a:endParaRPr lang="en-US" sz="2800" b="1" dirty="0">
              <a:solidFill>
                <a:schemeClr val="tx2">
                  <a:lumMod val="75000"/>
                </a:schemeClr>
              </a:solidFill>
            </a:endParaRPr>
          </a:p>
        </p:txBody>
      </p:sp>
      <p:sp>
        <p:nvSpPr>
          <p:cNvPr id="4" name="Rectangle 3"/>
          <p:cNvSpPr/>
          <p:nvPr/>
        </p:nvSpPr>
        <p:spPr>
          <a:xfrm>
            <a:off x="228600" y="5029200"/>
            <a:ext cx="8610600" cy="830997"/>
          </a:xfrm>
          <a:prstGeom prst="rect">
            <a:avLst/>
          </a:prstGeom>
        </p:spPr>
        <p:txBody>
          <a:bodyPr wrap="square">
            <a:spAutoFit/>
          </a:bodyPr>
          <a:lstStyle/>
          <a:p>
            <a:pPr algn="ctr" rtl="1"/>
            <a:r>
              <a:rPr lang="fa-IR" sz="2400" dirty="0">
                <a:solidFill>
                  <a:schemeClr val="tx2">
                    <a:lumMod val="75000"/>
                  </a:schemeClr>
                </a:solidFill>
              </a:rPr>
              <a:t>به اين ترتيب با مطالعه سفر نامه هااهميت فراواني كه كاروانسراها بويژه كاروانسراهاي بياباني در گذشته است به خوبي روشن مي شود </a:t>
            </a:r>
            <a:endParaRPr lang="en-US" sz="2400" dirty="0">
              <a:solidFill>
                <a:schemeClr val="tx2">
                  <a:lumMod val="75000"/>
                </a:schemeClr>
              </a:solidFill>
            </a:endParaRPr>
          </a:p>
        </p:txBody>
      </p:sp>
    </p:spTree>
    <p:extLst>
      <p:ext uri="{BB962C8B-B14F-4D97-AF65-F5344CB8AC3E}">
        <p14:creationId xmlns:p14="http://schemas.microsoft.com/office/powerpoint/2010/main" val="33777601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179</TotalTime>
  <Words>5653</Words>
  <Application>Microsoft Office PowerPoint</Application>
  <PresentationFormat>On-screen Show (4:3)</PresentationFormat>
  <Paragraphs>159</Paragraphs>
  <Slides>58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58</vt:i4>
      </vt:variant>
    </vt:vector>
  </HeadingPairs>
  <TitlesOfParts>
    <vt:vector size="62" baseType="lpstr">
      <vt:lpstr>Arial</vt:lpstr>
      <vt:lpstr>Arial Narrow</vt:lpstr>
      <vt:lpstr>Calibri</vt:lpstr>
      <vt:lpstr>Horizon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apple</cp:lastModifiedBy>
  <cp:revision>26</cp:revision>
  <dcterms:created xsi:type="dcterms:W3CDTF">2010-12-23T15:32:04Z</dcterms:created>
  <dcterms:modified xsi:type="dcterms:W3CDTF">2015-10-23T08:45:27Z</dcterms:modified>
</cp:coreProperties>
</file>