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8955" y="3547533"/>
            <a:ext cx="8825658" cy="2677648"/>
          </a:xfrm>
        </p:spPr>
        <p:txBody>
          <a:bodyPr/>
          <a:lstStyle/>
          <a:p>
            <a:pPr algn="ctr" rtl="1">
              <a:lnSpc>
                <a:spcPct val="150000"/>
              </a:lnSpc>
            </a:pPr>
            <a:r>
              <a:rPr lang="fa-IR" sz="2600" dirty="0" smtClean="0">
                <a:cs typeface="B Titr" panose="00000700000000000000" pitchFamily="2" charset="-78"/>
              </a:rPr>
              <a:t>دانشگاه آزاد اسلامی واحد سیرجان </a:t>
            </a:r>
            <a:br>
              <a:rPr lang="fa-IR" sz="2600" dirty="0" smtClean="0">
                <a:cs typeface="B Titr" panose="00000700000000000000" pitchFamily="2" charset="-78"/>
              </a:rPr>
            </a:br>
            <a:r>
              <a:rPr lang="fa-IR" sz="2600" dirty="0" smtClean="0">
                <a:cs typeface="B Titr" panose="00000700000000000000" pitchFamily="2" charset="-78"/>
              </a:rPr>
              <a:t>آموزش نرم افزار </a:t>
            </a:r>
            <a:r>
              <a:rPr lang="en-US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MAP3D</a:t>
            </a:r>
            <a: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استاد : </a:t>
            </a:r>
            <a:b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سرکار خانم آتش پنجه</a:t>
            </a:r>
            <a:r>
              <a:rPr lang="en-US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en-US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 </a:t>
            </a:r>
            <a:b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دانشجو : </a:t>
            </a:r>
            <a:b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ناصر اسماعیل زاده </a:t>
            </a:r>
            <a:br>
              <a:rPr lang="fa-IR" sz="26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</a:br>
            <a:endParaRPr lang="en-US" sz="2600" b="1" dirty="0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999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0055" y="1693333"/>
            <a:ext cx="8825658" cy="2677648"/>
          </a:xfrm>
        </p:spPr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آموزش نرم افزار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MAP3D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170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آموزش نرم افزار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MAP3D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100" y="2295212"/>
            <a:ext cx="10972800" cy="3886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800" b="1" dirty="0" smtClean="0">
                <a:cs typeface="B Lotus" panose="00000400000000000000" pitchFamily="2" charset="-78"/>
              </a:rPr>
              <a:t>مقدمه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 smtClean="0">
                <a:cs typeface="B Lotus" panose="00000400000000000000" pitchFamily="2" charset="-78"/>
              </a:rPr>
              <a:t>طراحي </a:t>
            </a:r>
            <a:r>
              <a:rPr lang="fa-IR" sz="2800" dirty="0">
                <a:cs typeface="B Lotus" panose="00000400000000000000" pitchFamily="2" charset="-78"/>
              </a:rPr>
              <a:t>به كمك كامپيوتر از نرم افزارهايي است كه كاربرد فراوان و گـسترده اي بـه</a:t>
            </a:r>
            <a:r>
              <a:rPr lang="en-US" sz="2800" dirty="0">
                <a:cs typeface="B Lotus" panose="00000400000000000000" pitchFamily="2" charset="-78"/>
              </a:rPr>
              <a:t> </a:t>
            </a:r>
            <a:r>
              <a:rPr lang="fa-IR" sz="2800" dirty="0">
                <a:cs typeface="B Lotus" panose="00000400000000000000" pitchFamily="2" charset="-78"/>
              </a:rPr>
              <a:t>عنـوان يـك ابـزار قوي نقشه كـشي دارد. تهيـه نقـشه هـاي مختلـف از طراحـي مـدارات الكترونيكـي گرفتـه تـا نقـشه هـاي ساختماني و تأسيسات و نيز طراحي قطعات صنعتي توسط اين نرم افزار صورت ميگيرد. </a:t>
            </a:r>
            <a:endParaRPr lang="en-US" sz="2800" dirty="0">
              <a:cs typeface="B Lotus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endParaRPr lang="en-US" sz="28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84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آموزش نرم افزار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MAP3D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" y="2752412"/>
            <a:ext cx="10972800" cy="3643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600" dirty="0">
                <a:cs typeface="B Lotus" panose="00000400000000000000" pitchFamily="2" charset="-78"/>
              </a:rPr>
              <a:t>در سالهاي اخير با توجه به نياز كاربريهاي </a:t>
            </a:r>
            <a:r>
              <a:rPr lang="en-US" sz="2600" dirty="0" smtClean="0">
                <a:cs typeface="B Lotus" panose="00000400000000000000" pitchFamily="2" charset="-78"/>
              </a:rPr>
              <a:t>GIS </a:t>
            </a:r>
            <a:r>
              <a:rPr lang="fa-IR" sz="2600" dirty="0" smtClean="0">
                <a:cs typeface="B Lotus" panose="00000400000000000000" pitchFamily="2" charset="-78"/>
              </a:rPr>
              <a:t> در </a:t>
            </a:r>
            <a:r>
              <a:rPr lang="fa-IR" sz="2600" dirty="0">
                <a:cs typeface="B Lotus" panose="00000400000000000000" pitchFamily="2" charset="-78"/>
              </a:rPr>
              <a:t>نقشه هاي </a:t>
            </a:r>
            <a:r>
              <a:rPr lang="fa-IR" sz="2600" dirty="0" smtClean="0">
                <a:cs typeface="B Lotus" panose="00000400000000000000" pitchFamily="2" charset="-78"/>
              </a:rPr>
              <a:t>رقومي</a:t>
            </a:r>
            <a:r>
              <a:rPr lang="en-US" sz="2600" dirty="0" smtClean="0">
                <a:cs typeface="B Lotus" panose="00000400000000000000" pitchFamily="2" charset="-78"/>
              </a:rPr>
              <a:t>CAD </a:t>
            </a:r>
            <a:r>
              <a:rPr lang="fa-IR" sz="2600" dirty="0" smtClean="0">
                <a:cs typeface="B Lotus" panose="00000400000000000000" pitchFamily="2" charset="-78"/>
              </a:rPr>
              <a:t> و </a:t>
            </a:r>
            <a:r>
              <a:rPr lang="fa-IR" sz="2600" dirty="0">
                <a:cs typeface="B Lotus" panose="00000400000000000000" pitchFamily="2" charset="-78"/>
              </a:rPr>
              <a:t>توجه به ايـن موضـوع كـه كاربران </a:t>
            </a:r>
            <a:r>
              <a:rPr lang="en-US" sz="2600" dirty="0">
                <a:cs typeface="B Lotus" panose="00000400000000000000" pitchFamily="2" charset="-78"/>
              </a:rPr>
              <a:t>CAD </a:t>
            </a:r>
            <a:r>
              <a:rPr lang="fa-IR" sz="2600" dirty="0" smtClean="0">
                <a:cs typeface="B Lotus" panose="00000400000000000000" pitchFamily="2" charset="-78"/>
              </a:rPr>
              <a:t> بتوانند </a:t>
            </a:r>
            <a:r>
              <a:rPr lang="fa-IR" sz="2600" dirty="0">
                <a:cs typeface="B Lotus" panose="00000400000000000000" pitchFamily="2" charset="-78"/>
              </a:rPr>
              <a:t>بدون نياز به تهيه </a:t>
            </a:r>
            <a:r>
              <a:rPr lang="fa-IR" sz="2600" dirty="0" smtClean="0">
                <a:cs typeface="B Lotus" panose="00000400000000000000" pitchFamily="2" charset="-78"/>
              </a:rPr>
              <a:t>نرم افزارهاي </a:t>
            </a:r>
            <a:r>
              <a:rPr lang="fa-IR" sz="2600" dirty="0">
                <a:cs typeface="B Lotus" panose="00000400000000000000" pitchFamily="2" charset="-78"/>
              </a:rPr>
              <a:t>تخصصي </a:t>
            </a:r>
            <a:r>
              <a:rPr lang="en-US" sz="2600" dirty="0">
                <a:cs typeface="B Lotus" panose="00000400000000000000" pitchFamily="2" charset="-78"/>
              </a:rPr>
              <a:t>GIS ، </a:t>
            </a:r>
            <a:r>
              <a:rPr lang="fa-IR" sz="2600" dirty="0">
                <a:cs typeface="B Lotus" panose="00000400000000000000" pitchFamily="2" charset="-78"/>
              </a:rPr>
              <a:t>ضمن دسترسي تـوأم بـه اطلاعـات مكاني و توصيفي عوارض ، </a:t>
            </a:r>
            <a:r>
              <a:rPr lang="fa-IR" sz="2600" dirty="0" smtClean="0">
                <a:cs typeface="B Lotus" panose="00000400000000000000" pitchFamily="2" charset="-78"/>
              </a:rPr>
              <a:t>تحليل هاي </a:t>
            </a:r>
            <a:r>
              <a:rPr lang="fa-IR" sz="2600" dirty="0">
                <a:cs typeface="B Lotus" panose="00000400000000000000" pitchFamily="2" charset="-78"/>
              </a:rPr>
              <a:t>مكاني مختلـف را انجـام دهنـد ، موجـب گرديـد كـه تـا شـركت .</a:t>
            </a:r>
            <a:r>
              <a:rPr lang="en-US" sz="2600" dirty="0" err="1">
                <a:cs typeface="B Lotus" panose="00000400000000000000" pitchFamily="2" charset="-78"/>
              </a:rPr>
              <a:t>Inc</a:t>
            </a:r>
            <a:r>
              <a:rPr lang="en-US" sz="2600" dirty="0">
                <a:cs typeface="B Lotus" panose="00000400000000000000" pitchFamily="2" charset="-78"/>
              </a:rPr>
              <a:t> </a:t>
            </a:r>
            <a:r>
              <a:rPr lang="en-US" sz="2600" dirty="0" err="1">
                <a:cs typeface="B Lotus" panose="00000400000000000000" pitchFamily="2" charset="-78"/>
              </a:rPr>
              <a:t>AutoDesk</a:t>
            </a:r>
            <a:r>
              <a:rPr lang="en-US" sz="2600" dirty="0">
                <a:cs typeface="B Lotus" panose="00000400000000000000" pitchFamily="2" charset="-78"/>
              </a:rPr>
              <a:t> </a:t>
            </a:r>
            <a:r>
              <a:rPr lang="fa-IR" sz="2600" dirty="0" smtClean="0">
                <a:cs typeface="B Lotus" panose="00000400000000000000" pitchFamily="2" charset="-78"/>
              </a:rPr>
              <a:t> ماژول </a:t>
            </a:r>
            <a:r>
              <a:rPr lang="en-US" sz="2600" dirty="0">
                <a:cs typeface="B Lotus" panose="00000400000000000000" pitchFamily="2" charset="-78"/>
              </a:rPr>
              <a:t>Map AutoCAD </a:t>
            </a:r>
            <a:r>
              <a:rPr lang="fa-IR" sz="2600" dirty="0" smtClean="0">
                <a:cs typeface="B Lotus" panose="00000400000000000000" pitchFamily="2" charset="-78"/>
              </a:rPr>
              <a:t> راعرضه </a:t>
            </a:r>
            <a:r>
              <a:rPr lang="fa-IR" sz="2600" dirty="0">
                <a:cs typeface="B Lotus" panose="00000400000000000000" pitchFamily="2" charset="-78"/>
              </a:rPr>
              <a:t>نمايد. نرمافزار مـذكور بـراي ايجـاد ، نگهـداري ، تحليل و توليد اطلاعات نقشهاي در محيط </a:t>
            </a:r>
            <a:r>
              <a:rPr lang="en-US" sz="2600" dirty="0">
                <a:cs typeface="B Lotus" panose="00000400000000000000" pitchFamily="2" charset="-78"/>
              </a:rPr>
              <a:t>CAD </a:t>
            </a:r>
            <a:r>
              <a:rPr lang="fa-IR" sz="2600" dirty="0">
                <a:cs typeface="B Lotus" panose="00000400000000000000" pitchFamily="2" charset="-78"/>
              </a:rPr>
              <a:t>مورد استفاده قرار ميگيرد.اين نرمافـزار سـاختار شـيء گراي </a:t>
            </a:r>
            <a:r>
              <a:rPr lang="en-US" sz="2600" dirty="0">
                <a:cs typeface="B Lotus" panose="00000400000000000000" pitchFamily="2" charset="-78"/>
              </a:rPr>
              <a:t>AutoCAD </a:t>
            </a:r>
            <a:r>
              <a:rPr lang="fa-IR" sz="2600" dirty="0">
                <a:cs typeface="B Lotus" panose="00000400000000000000" pitchFamily="2" charset="-78"/>
              </a:rPr>
              <a:t>را با ساختار مديريت اطلاعات مكاني تلفيق مينمايد.</a:t>
            </a:r>
            <a:endParaRPr lang="en-US" sz="26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0682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آموزش نرم افزار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MAP3D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100" y="2295212"/>
            <a:ext cx="109728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800" dirty="0" smtClean="0">
                <a:cs typeface="B Lotus" panose="00000400000000000000" pitchFamily="2" charset="-78"/>
              </a:rPr>
              <a:t>نرم افزار </a:t>
            </a:r>
            <a:r>
              <a:rPr lang="en-US" sz="2800" dirty="0" smtClean="0">
                <a:cs typeface="B Lotus" panose="00000400000000000000" pitchFamily="2" charset="-78"/>
              </a:rPr>
              <a:t> </a:t>
            </a:r>
            <a:r>
              <a:rPr lang="en-US" sz="2800" b="1" dirty="0" smtClean="0">
                <a:cs typeface="B Lotus" panose="00000400000000000000" pitchFamily="2" charset="-78"/>
              </a:rPr>
              <a:t>map 3d</a:t>
            </a:r>
            <a:r>
              <a:rPr lang="fa-IR" sz="2800" dirty="0" smtClean="0">
                <a:cs typeface="B Lotus" panose="00000400000000000000" pitchFamily="2" charset="-78"/>
              </a:rPr>
              <a:t>در </a:t>
            </a:r>
            <a:r>
              <a:rPr lang="fa-IR" sz="2800" dirty="0">
                <a:cs typeface="B Lotus" panose="00000400000000000000" pitchFamily="2" charset="-78"/>
              </a:rPr>
              <a:t>حوضه ي مديريت جامع و منظم بر روي داده هاي مكان مبنا ، استفاده </a:t>
            </a:r>
            <a:r>
              <a:rPr lang="fa-IR" sz="2800" dirty="0" smtClean="0">
                <a:cs typeface="B Lotus" panose="00000400000000000000" pitchFamily="2" charset="-78"/>
              </a:rPr>
              <a:t>از</a:t>
            </a:r>
            <a:r>
              <a:rPr lang="en-US" sz="2800" dirty="0" smtClean="0">
                <a:cs typeface="B Lotus" panose="00000400000000000000" pitchFamily="2" charset="-78"/>
              </a:rPr>
              <a:t> </a:t>
            </a:r>
            <a:r>
              <a:rPr lang="fa-IR" sz="2800" dirty="0" smtClean="0">
                <a:cs typeface="B Lotus" panose="00000400000000000000" pitchFamily="2" charset="-78"/>
              </a:rPr>
              <a:t>چندين </a:t>
            </a:r>
            <a:r>
              <a:rPr lang="fa-IR" sz="2800" dirty="0">
                <a:cs typeface="B Lotus" panose="00000400000000000000" pitchFamily="2" charset="-78"/>
              </a:rPr>
              <a:t>نقشه و تصوير مرتبط به هم در يك زمان ، دسته بندي عوارض درون نقشه بر اساس مساحت ، اندازه ، </a:t>
            </a:r>
            <a:r>
              <a:rPr lang="fa-IR" sz="2800" dirty="0" smtClean="0">
                <a:cs typeface="B Lotus" panose="00000400000000000000" pitchFamily="2" charset="-78"/>
              </a:rPr>
              <a:t>جمعيت</a:t>
            </a:r>
            <a:r>
              <a:rPr lang="en-US" sz="2800" dirty="0" smtClean="0">
                <a:cs typeface="B Lotus" panose="00000400000000000000" pitchFamily="2" charset="-78"/>
              </a:rPr>
              <a:t> </a:t>
            </a:r>
            <a:r>
              <a:rPr lang="fa-IR" sz="2800" dirty="0" smtClean="0">
                <a:cs typeface="B Lotus" panose="00000400000000000000" pitchFamily="2" charset="-78"/>
              </a:rPr>
              <a:t>ساكن </a:t>
            </a:r>
            <a:r>
              <a:rPr lang="fa-IR" sz="2800" dirty="0">
                <a:cs typeface="B Lotus" panose="00000400000000000000" pitchFamily="2" charset="-78"/>
              </a:rPr>
              <a:t>و يا ارزشهاي توصيفي ، اتصال داده هاي يك بانك اطلاعاتي به صورت خودكار به عوارض نقشه ، وارد كردن </a:t>
            </a:r>
            <a:r>
              <a:rPr lang="fa-IR" sz="2800" dirty="0" smtClean="0">
                <a:cs typeface="B Lotus" panose="00000400000000000000" pitchFamily="2" charset="-78"/>
              </a:rPr>
              <a:t>نقاط</a:t>
            </a:r>
            <a:r>
              <a:rPr lang="en-US" sz="2800" dirty="0" smtClean="0">
                <a:cs typeface="B Lotus" panose="00000400000000000000" pitchFamily="2" charset="-78"/>
              </a:rPr>
              <a:t> </a:t>
            </a:r>
            <a:r>
              <a:rPr lang="fa-IR" sz="2800" dirty="0" smtClean="0">
                <a:cs typeface="B Lotus" panose="00000400000000000000" pitchFamily="2" charset="-78"/>
              </a:rPr>
              <a:t>سه </a:t>
            </a:r>
            <a:r>
              <a:rPr lang="fa-IR" sz="2800" dirty="0">
                <a:cs typeface="B Lotus" panose="00000400000000000000" pitchFamily="2" charset="-78"/>
              </a:rPr>
              <a:t>بعدي به ترسيمات موجود و ساختن مدل سطح زمين ، جاگذاري عكس هاي هوائي و تصاوير ماهواره اي در </a:t>
            </a:r>
            <a:r>
              <a:rPr lang="fa-IR" sz="2800" dirty="0" smtClean="0">
                <a:cs typeface="B Lotus" panose="00000400000000000000" pitchFamily="2" charset="-78"/>
              </a:rPr>
              <a:t>مكان</a:t>
            </a:r>
            <a:r>
              <a:rPr lang="en-US" sz="2800" dirty="0" smtClean="0">
                <a:cs typeface="B Lotus" panose="00000400000000000000" pitchFamily="2" charset="-78"/>
              </a:rPr>
              <a:t> </a:t>
            </a:r>
            <a:r>
              <a:rPr lang="fa-IR" sz="2800" dirty="0" smtClean="0">
                <a:cs typeface="B Lotus" panose="00000400000000000000" pitchFamily="2" charset="-78"/>
              </a:rPr>
              <a:t>درست </a:t>
            </a:r>
            <a:r>
              <a:rPr lang="fa-IR" sz="2800" dirty="0">
                <a:cs typeface="B Lotus" panose="00000400000000000000" pitchFamily="2" charset="-78"/>
              </a:rPr>
              <a:t>جغرافيايي در نقشه ، ويرايش ، پاكسازي و يا ساده كردن ترسيمات و ... مي باشد و اين شايستگي با مشاغل </a:t>
            </a:r>
            <a:r>
              <a:rPr lang="fa-IR" sz="2800" dirty="0" smtClean="0">
                <a:cs typeface="B Lotus" panose="00000400000000000000" pitchFamily="2" charset="-78"/>
              </a:rPr>
              <a:t>نقشه</a:t>
            </a:r>
            <a:r>
              <a:rPr lang="en-US" sz="2800" dirty="0" smtClean="0">
                <a:cs typeface="B Lotus" panose="00000400000000000000" pitchFamily="2" charset="-78"/>
              </a:rPr>
              <a:t> </a:t>
            </a:r>
            <a:r>
              <a:rPr lang="fa-IR" sz="2800" dirty="0" smtClean="0">
                <a:cs typeface="B Lotus" panose="00000400000000000000" pitchFamily="2" charset="-78"/>
              </a:rPr>
              <a:t>برداري </a:t>
            </a:r>
            <a:r>
              <a:rPr lang="fa-IR" sz="2800" dirty="0">
                <a:cs typeface="B Lotus" panose="00000400000000000000" pitchFamily="2" charset="-78"/>
              </a:rPr>
              <a:t>، فتوگرامتري و سنجش از دور در ارتباط است</a:t>
            </a:r>
            <a:endParaRPr lang="en-US" sz="2800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63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آموزش نرم افزار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MAP3D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700" y="2015812"/>
            <a:ext cx="10972800" cy="5456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4000" b="1" dirty="0" smtClean="0">
                <a:cs typeface="B Lotus" panose="00000400000000000000" pitchFamily="2" charset="-78"/>
              </a:rPr>
              <a:t>امکانات نرم افزار 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>
                <a:cs typeface="B Lotus" panose="00000400000000000000" pitchFamily="2" charset="-78"/>
              </a:rPr>
              <a:t>- تبدیل </a:t>
            </a:r>
            <a:r>
              <a:rPr lang="en-US" sz="2400" b="1" dirty="0" err="1">
                <a:cs typeface="B Lotus" panose="00000400000000000000" pitchFamily="2" charset="-78"/>
              </a:rPr>
              <a:t>dwg</a:t>
            </a:r>
            <a:r>
              <a:rPr lang="en-US" sz="2400" b="1" dirty="0">
                <a:cs typeface="B Lotus" panose="00000400000000000000" pitchFamily="2" charset="-78"/>
              </a:rPr>
              <a:t> , </a:t>
            </a:r>
            <a:r>
              <a:rPr lang="en-US" sz="2400" b="1" dirty="0" err="1">
                <a:cs typeface="B Lotus" panose="00000400000000000000" pitchFamily="2" charset="-78"/>
              </a:rPr>
              <a:t>dxf</a:t>
            </a:r>
            <a:r>
              <a:rPr lang="en-US" sz="2400" b="1" dirty="0">
                <a:cs typeface="B Lotus" panose="00000400000000000000" pitchFamily="2" charset="-78"/>
              </a:rPr>
              <a:t> </a:t>
            </a:r>
            <a:r>
              <a:rPr lang="fa-IR" sz="2400" b="1" dirty="0" smtClean="0">
                <a:cs typeface="B Lotus" panose="00000400000000000000" pitchFamily="2" charset="-78"/>
              </a:rPr>
              <a:t> به </a:t>
            </a:r>
            <a:r>
              <a:rPr lang="en-US" sz="2400" b="1" dirty="0">
                <a:cs typeface="B Lotus" panose="00000400000000000000" pitchFamily="2" charset="-78"/>
              </a:rPr>
              <a:t>Geodatabase</a:t>
            </a:r>
          </a:p>
          <a:p>
            <a:pPr algn="r" rtl="1">
              <a:lnSpc>
                <a:spcPct val="150000"/>
              </a:lnSpc>
            </a:pPr>
            <a:r>
              <a:rPr lang="en-US" sz="2400" b="1" dirty="0">
                <a:cs typeface="B Lotus" panose="00000400000000000000" pitchFamily="2" charset="-78"/>
              </a:rPr>
              <a:t>- </a:t>
            </a:r>
            <a:r>
              <a:rPr lang="fa-IR" sz="2400" b="1" dirty="0">
                <a:cs typeface="B Lotus" panose="00000400000000000000" pitchFamily="2" charset="-78"/>
              </a:rPr>
              <a:t>تعریف سیستم مختصاتی مناسب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>
                <a:cs typeface="B Lotus" panose="00000400000000000000" pitchFamily="2" charset="-78"/>
              </a:rPr>
              <a:t>- تبدیل سیستم مختصاتی لایه های </a:t>
            </a:r>
            <a:r>
              <a:rPr lang="en-US" sz="2400" b="1" dirty="0">
                <a:cs typeface="B Lotus" panose="00000400000000000000" pitchFamily="2" charset="-78"/>
              </a:rPr>
              <a:t>CAD</a:t>
            </a:r>
          </a:p>
          <a:p>
            <a:pPr algn="r" rtl="1">
              <a:lnSpc>
                <a:spcPct val="150000"/>
              </a:lnSpc>
            </a:pPr>
            <a:r>
              <a:rPr lang="en-US" sz="2400" b="1" dirty="0">
                <a:cs typeface="B Lotus" panose="00000400000000000000" pitchFamily="2" charset="-78"/>
              </a:rPr>
              <a:t>- </a:t>
            </a:r>
            <a:r>
              <a:rPr lang="fa-IR" sz="2400" b="1" dirty="0">
                <a:cs typeface="B Lotus" panose="00000400000000000000" pitchFamily="2" charset="-78"/>
              </a:rPr>
              <a:t>استخراج و جداسازی لایه های </a:t>
            </a:r>
            <a:r>
              <a:rPr lang="en-US" sz="2400" b="1" dirty="0">
                <a:cs typeface="B Lotus" panose="00000400000000000000" pitchFamily="2" charset="-78"/>
              </a:rPr>
              <a:t>CAD </a:t>
            </a:r>
            <a:r>
              <a:rPr lang="fa-IR" sz="2400" b="1" dirty="0">
                <a:cs typeface="B Lotus" panose="00000400000000000000" pitchFamily="2" charset="-78"/>
              </a:rPr>
              <a:t>و تهیه لایه های </a:t>
            </a:r>
            <a:r>
              <a:rPr lang="en-US" sz="2400" b="1" dirty="0">
                <a:cs typeface="B Lotus" panose="00000400000000000000" pitchFamily="2" charset="-78"/>
              </a:rPr>
              <a:t>GIS</a:t>
            </a:r>
          </a:p>
          <a:p>
            <a:pPr algn="r" rtl="1">
              <a:lnSpc>
                <a:spcPct val="150000"/>
              </a:lnSpc>
            </a:pPr>
            <a:r>
              <a:rPr lang="en-US" sz="2400" b="1" dirty="0">
                <a:cs typeface="B Lotus" panose="00000400000000000000" pitchFamily="2" charset="-78"/>
              </a:rPr>
              <a:t>- </a:t>
            </a:r>
            <a:r>
              <a:rPr lang="fa-IR" sz="2400" b="1" dirty="0">
                <a:cs typeface="B Lotus" panose="00000400000000000000" pitchFamily="2" charset="-78"/>
              </a:rPr>
              <a:t>ویرایش عوارض و رفع خطاهای ترسیمی از طریق ساخت توپولوژی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>
                <a:cs typeface="B Lotus" panose="00000400000000000000" pitchFamily="2" charset="-78"/>
              </a:rPr>
              <a:t>- ویرایش و اتصال داده های جدولی </a:t>
            </a:r>
            <a:r>
              <a:rPr lang="en-US" sz="2400" b="1" dirty="0">
                <a:cs typeface="B Lotus" panose="00000400000000000000" pitchFamily="2" charset="-78"/>
              </a:rPr>
              <a:t>XLS </a:t>
            </a:r>
            <a:r>
              <a:rPr lang="fa-IR" sz="2400" b="1" dirty="0">
                <a:cs typeface="B Lotus" panose="00000400000000000000" pitchFamily="2" charset="-78"/>
              </a:rPr>
              <a:t>به داده های حاصل از</a:t>
            </a:r>
            <a:r>
              <a:rPr lang="en-US" sz="2400" b="1" dirty="0">
                <a:cs typeface="B Lotus" panose="00000400000000000000" pitchFamily="2" charset="-78"/>
              </a:rPr>
              <a:t>CAD</a:t>
            </a:r>
          </a:p>
          <a:p>
            <a:pPr algn="r" rtl="1">
              <a:lnSpc>
                <a:spcPct val="150000"/>
              </a:lnSpc>
            </a:pPr>
            <a:r>
              <a:rPr lang="en-US" sz="2400" b="1" dirty="0">
                <a:cs typeface="B Lotus" panose="00000400000000000000" pitchFamily="2" charset="-78"/>
              </a:rPr>
              <a:t>- </a:t>
            </a:r>
            <a:r>
              <a:rPr lang="fa-IR" sz="2400" b="1" dirty="0">
                <a:cs typeface="B Lotus" panose="00000400000000000000" pitchFamily="2" charset="-78"/>
              </a:rPr>
              <a:t>تجزیه و تحلیل داده های </a:t>
            </a:r>
            <a:r>
              <a:rPr lang="en-US" sz="2400" b="1" dirty="0">
                <a:cs typeface="B Lotus" panose="00000400000000000000" pitchFamily="2" charset="-78"/>
              </a:rPr>
              <a:t>GIS </a:t>
            </a:r>
            <a:r>
              <a:rPr lang="fa-IR" sz="2400" b="1" dirty="0">
                <a:cs typeface="B Lotus" panose="00000400000000000000" pitchFamily="2" charset="-78"/>
              </a:rPr>
              <a:t>تولیده شده و یافتن اشکالات احتمالی</a:t>
            </a:r>
          </a:p>
          <a:p>
            <a:pPr algn="just" rtl="1">
              <a:lnSpc>
                <a:spcPct val="150000"/>
              </a:lnSpc>
            </a:pPr>
            <a:endParaRPr lang="en-US" sz="28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59338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آموزش نرم افزار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MAP3D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0700" y="2917512"/>
            <a:ext cx="10972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>
                <a:cs typeface="B Lotus" panose="00000400000000000000" pitchFamily="2" charset="-78"/>
              </a:rPr>
              <a:t>-       ساخت توپولوژی شبکه </a:t>
            </a:r>
            <a:r>
              <a:rPr lang="fa-IR" sz="2800" b="1" dirty="0" smtClean="0">
                <a:cs typeface="B Lotus" panose="00000400000000000000" pitchFamily="2" charset="-78"/>
              </a:rPr>
              <a:t>(</a:t>
            </a:r>
            <a:r>
              <a:rPr lang="en-US" sz="2800" b="1" dirty="0" smtClean="0">
                <a:cs typeface="B Lotus" panose="00000400000000000000" pitchFamily="2" charset="-78"/>
              </a:rPr>
              <a:t>Topology </a:t>
            </a:r>
            <a:r>
              <a:rPr lang="en-US" sz="2800" b="1" dirty="0">
                <a:cs typeface="B Lotus" panose="00000400000000000000" pitchFamily="2" charset="-78"/>
              </a:rPr>
              <a:t>Network </a:t>
            </a:r>
            <a:r>
              <a:rPr lang="fa-IR" sz="2800" b="1" dirty="0" smtClean="0">
                <a:cs typeface="B Lotus" panose="00000400000000000000" pitchFamily="2" charset="-78"/>
              </a:rPr>
              <a:t>)</a:t>
            </a:r>
            <a:r>
              <a:rPr lang="en-US" sz="2800" b="1" dirty="0" smtClean="0">
                <a:cs typeface="B Lotus" panose="00000400000000000000" pitchFamily="2" charset="-78"/>
              </a:rPr>
              <a:t> </a:t>
            </a:r>
            <a:r>
              <a:rPr lang="fa-IR" sz="2800" b="1" dirty="0">
                <a:cs typeface="B Lotus" panose="00000400000000000000" pitchFamily="2" charset="-78"/>
              </a:rPr>
              <a:t>و توپولوژی پلی گن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>
                <a:cs typeface="B Lotus" panose="00000400000000000000" pitchFamily="2" charset="-78"/>
              </a:rPr>
              <a:t>-       مشاهده خطاهای توپولوژیک مانند خطوط تکراری ، بسته نشدن پلی گن ها و ...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>
                <a:cs typeface="B Lotus" panose="00000400000000000000" pitchFamily="2" charset="-78"/>
              </a:rPr>
              <a:t>-       اصلاح خطاهای ترسیمی </a:t>
            </a:r>
            <a:r>
              <a:rPr lang="fa-IR" sz="2800" b="1" dirty="0" smtClean="0">
                <a:cs typeface="B Lotus" panose="00000400000000000000" pitchFamily="2" charset="-78"/>
              </a:rPr>
              <a:t>(</a:t>
            </a:r>
            <a:r>
              <a:rPr lang="en-US" sz="2800" b="1" dirty="0" smtClean="0">
                <a:cs typeface="B Lotus" panose="00000400000000000000" pitchFamily="2" charset="-78"/>
              </a:rPr>
              <a:t>Clean up</a:t>
            </a:r>
            <a:r>
              <a:rPr lang="fa-IR" sz="2800" b="1" dirty="0" smtClean="0">
                <a:cs typeface="B Lotus" panose="00000400000000000000" pitchFamily="2" charset="-78"/>
              </a:rPr>
              <a:t>)</a:t>
            </a:r>
            <a:r>
              <a:rPr lang="en-US" sz="2800" b="1" dirty="0" smtClean="0">
                <a:cs typeface="B Lotus" panose="00000400000000000000" pitchFamily="2" charset="-78"/>
              </a:rPr>
              <a:t> </a:t>
            </a:r>
            <a:r>
              <a:rPr lang="fa-IR" sz="2800" b="1" dirty="0">
                <a:cs typeface="B Lotus" panose="00000400000000000000" pitchFamily="2" charset="-78"/>
              </a:rPr>
              <a:t>به صورت مورد به مورد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>
                <a:cs typeface="B Lotus" panose="00000400000000000000" pitchFamily="2" charset="-78"/>
              </a:rPr>
              <a:t>-       روش های اولویت بندی اصلاح عوارض بصورت </a:t>
            </a:r>
            <a:r>
              <a:rPr lang="fa-IR" sz="2800" b="1" dirty="0" smtClean="0">
                <a:cs typeface="B Lotus" panose="00000400000000000000" pitchFamily="2" charset="-78"/>
              </a:rPr>
              <a:t>گروهی</a:t>
            </a:r>
            <a:endParaRPr lang="fa-IR" sz="28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866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آموزش نرم افزار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MAP3D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2300" y="2676212"/>
            <a:ext cx="10972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>
                <a:cs typeface="B Lotus" panose="00000400000000000000" pitchFamily="2" charset="-78"/>
              </a:rPr>
              <a:t>-       ذخیره سازی اطلاعات جدولی به ازای عوارض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>
                <a:cs typeface="B Lotus" panose="00000400000000000000" pitchFamily="2" charset="-78"/>
              </a:rPr>
              <a:t>-       روش های نمایش عوارض بر حسب جدول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>
                <a:cs typeface="B Lotus" panose="00000400000000000000" pitchFamily="2" charset="-78"/>
              </a:rPr>
              <a:t>-       تولید خروجی از اطلاعات آماده شده به فرمت </a:t>
            </a:r>
            <a:r>
              <a:rPr lang="en-US" sz="2800" b="1" dirty="0" err="1">
                <a:cs typeface="B Lotus" panose="00000400000000000000" pitchFamily="2" charset="-78"/>
              </a:rPr>
              <a:t>Shp</a:t>
            </a:r>
            <a:endParaRPr lang="en-US" sz="2800" b="1" dirty="0">
              <a:cs typeface="B Lotus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en-US" sz="2800" b="1" dirty="0">
                <a:cs typeface="B Lotus" panose="00000400000000000000" pitchFamily="2" charset="-78"/>
              </a:rPr>
              <a:t>-       </a:t>
            </a:r>
            <a:r>
              <a:rPr lang="fa-IR" sz="2800" b="1" dirty="0">
                <a:cs typeface="B Lotus" panose="00000400000000000000" pitchFamily="2" charset="-78"/>
              </a:rPr>
              <a:t>تبدیل لایه </a:t>
            </a:r>
            <a:r>
              <a:rPr lang="fa-IR" sz="2800" b="1" dirty="0" smtClean="0">
                <a:cs typeface="B Lotus" panose="00000400000000000000" pitchFamily="2" charset="-78"/>
              </a:rPr>
              <a:t>های </a:t>
            </a:r>
            <a:r>
              <a:rPr lang="en-US" sz="2800" b="1" dirty="0" err="1" smtClean="0">
                <a:cs typeface="B Lotus" panose="00000400000000000000" pitchFamily="2" charset="-78"/>
              </a:rPr>
              <a:t>Shp</a:t>
            </a:r>
            <a:r>
              <a:rPr lang="fa-IR" sz="2800" b="1" dirty="0" smtClean="0">
                <a:cs typeface="B Lotus" panose="00000400000000000000" pitchFamily="2" charset="-78"/>
              </a:rPr>
              <a:t> </a:t>
            </a:r>
            <a:r>
              <a:rPr lang="en-US" sz="2800" b="1" dirty="0" smtClean="0">
                <a:cs typeface="B Lotus" panose="00000400000000000000" pitchFamily="2" charset="-78"/>
              </a:rPr>
              <a:t> </a:t>
            </a:r>
            <a:r>
              <a:rPr lang="fa-IR" sz="2800" b="1" dirty="0" smtClean="0">
                <a:cs typeface="B Lotus" panose="00000400000000000000" pitchFamily="2" charset="-78"/>
              </a:rPr>
              <a:t>به </a:t>
            </a:r>
            <a:r>
              <a:rPr lang="en-US" sz="2800" b="1" dirty="0" err="1">
                <a:cs typeface="B Lotus" panose="00000400000000000000" pitchFamily="2" charset="-78"/>
              </a:rPr>
              <a:t>Dwg</a:t>
            </a:r>
            <a:endParaRPr lang="en-US" sz="2800" b="1" dirty="0">
              <a:cs typeface="B Lotus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en-US" sz="2800" b="1" dirty="0">
                <a:cs typeface="B Lotus" panose="00000400000000000000" pitchFamily="2" charset="-78"/>
              </a:rPr>
              <a:t>-       </a:t>
            </a:r>
            <a:r>
              <a:rPr lang="fa-IR" sz="2800" b="1" dirty="0">
                <a:cs typeface="B Lotus" panose="00000400000000000000" pitchFamily="2" charset="-78"/>
              </a:rPr>
              <a:t>مشکلات رایج در آماده سازی اطلاعات دریافتی از </a:t>
            </a:r>
            <a:r>
              <a:rPr lang="en-US" sz="2800" b="1" dirty="0" smtClean="0">
                <a:cs typeface="B Lotus" panose="00000400000000000000" pitchFamily="2" charset="-78"/>
              </a:rPr>
              <a:t>GIS</a:t>
            </a:r>
            <a:r>
              <a:rPr lang="fa-IR" sz="2800" b="1" dirty="0" smtClean="0">
                <a:cs typeface="B Lotus" panose="00000400000000000000" pitchFamily="2" charset="-78"/>
              </a:rPr>
              <a:t> </a:t>
            </a:r>
            <a:r>
              <a:rPr lang="en-US" sz="2800" b="1" dirty="0" smtClean="0">
                <a:cs typeface="B Lotus" panose="00000400000000000000" pitchFamily="2" charset="-78"/>
              </a:rPr>
              <a:t> </a:t>
            </a:r>
            <a:r>
              <a:rPr lang="fa-IR" sz="2800" b="1" dirty="0">
                <a:cs typeface="B Lotus" panose="00000400000000000000" pitchFamily="2" charset="-78"/>
              </a:rPr>
              <a:t>و روش های رفع آنها</a:t>
            </a:r>
            <a:endParaRPr lang="fa-IR" sz="28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61256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</TotalTime>
  <Words>374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 Lotus</vt:lpstr>
      <vt:lpstr>B Titr</vt:lpstr>
      <vt:lpstr>Century Gothic</vt:lpstr>
      <vt:lpstr>Times New Roman</vt:lpstr>
      <vt:lpstr>Wingdings 3</vt:lpstr>
      <vt:lpstr>Ion Boardroom</vt:lpstr>
      <vt:lpstr>دانشگاه آزاد اسلامی واحد سیرجان  آموزش نرم افزار MAP3D  استاد :  سرکار خانم آتش پنجه   دانشجو :  ناصر اسماعیل زاده  </vt:lpstr>
      <vt:lpstr>آموزش نرم افزار MAP3D</vt:lpstr>
      <vt:lpstr>آموزش نرم افزار MAP3D</vt:lpstr>
      <vt:lpstr>آموزش نرم افزار MAP3D</vt:lpstr>
      <vt:lpstr>آموزش نرم افزار MAP3D</vt:lpstr>
      <vt:lpstr>آموزش نرم افزار MAP3D</vt:lpstr>
      <vt:lpstr>آموزش نرم افزار MAP3D</vt:lpstr>
      <vt:lpstr>آموزش نرم افزار MAP3D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آموزش نرم افزار MAP3D</dc:title>
  <dc:creator>apple</dc:creator>
  <cp:lastModifiedBy>apple</cp:lastModifiedBy>
  <cp:revision>3</cp:revision>
  <dcterms:created xsi:type="dcterms:W3CDTF">2016-05-04T07:01:58Z</dcterms:created>
  <dcterms:modified xsi:type="dcterms:W3CDTF">2016-05-04T07:27:07Z</dcterms:modified>
</cp:coreProperties>
</file>