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6" r:id="rId1"/>
    <p:sldMasterId id="2147483734" r:id="rId2"/>
    <p:sldMasterId id="2147483721" r:id="rId3"/>
  </p:sldMasterIdLst>
  <p:notesMasterIdLst>
    <p:notesMasterId r:id="rId31"/>
  </p:notesMasterIdLst>
  <p:handoutMasterIdLst>
    <p:handoutMasterId r:id="rId32"/>
  </p:handoutMasterIdLst>
  <p:sldIdLst>
    <p:sldId id="580" r:id="rId4"/>
    <p:sldId id="422" r:id="rId5"/>
    <p:sldId id="492" r:id="rId6"/>
    <p:sldId id="541" r:id="rId7"/>
    <p:sldId id="495" r:id="rId8"/>
    <p:sldId id="642" r:id="rId9"/>
    <p:sldId id="620" r:id="rId10"/>
    <p:sldId id="624" r:id="rId11"/>
    <p:sldId id="625" r:id="rId12"/>
    <p:sldId id="643" r:id="rId13"/>
    <p:sldId id="626" r:id="rId14"/>
    <p:sldId id="627" r:id="rId15"/>
    <p:sldId id="630" r:id="rId16"/>
    <p:sldId id="631" r:id="rId17"/>
    <p:sldId id="632" r:id="rId18"/>
    <p:sldId id="633" r:id="rId19"/>
    <p:sldId id="634" r:id="rId20"/>
    <p:sldId id="635" r:id="rId21"/>
    <p:sldId id="636" r:id="rId22"/>
    <p:sldId id="637" r:id="rId23"/>
    <p:sldId id="644" r:id="rId24"/>
    <p:sldId id="638" r:id="rId25"/>
    <p:sldId id="639" r:id="rId26"/>
    <p:sldId id="617" r:id="rId27"/>
    <p:sldId id="622" r:id="rId28"/>
    <p:sldId id="520" r:id="rId29"/>
    <p:sldId id="521" r:id="rId30"/>
  </p:sldIdLst>
  <p:sldSz cx="9144000" cy="6858000" type="screen4x3"/>
  <p:notesSz cx="9383713" cy="7077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5050"/>
    <a:srgbClr val="000000"/>
    <a:srgbClr val="CCECFF"/>
    <a:srgbClr val="99CCFF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6" autoAdjust="0"/>
    <p:restoredTop sz="78097" autoAdjust="0"/>
  </p:normalViewPr>
  <p:slideViewPr>
    <p:cSldViewPr>
      <p:cViewPr varScale="1">
        <p:scale>
          <a:sx n="79" d="100"/>
          <a:sy n="79" d="100"/>
        </p:scale>
        <p:origin x="56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7175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4950" y="0"/>
            <a:ext cx="4067175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54FBCB0-1FFD-4F24-9269-2E2A95AACC25}" type="datetimeFigureOut">
              <a:rPr lang="en-US"/>
              <a:pPr>
                <a:defRPr/>
              </a:pPr>
              <a:t>12/30/2020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21475"/>
            <a:ext cx="406717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4950" y="6721475"/>
            <a:ext cx="4067175" cy="3540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9563B2-8493-433B-955E-DA8F9D16B17E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86581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67175" cy="354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055" tIns="47028" rIns="94055" bIns="4702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16538" y="0"/>
            <a:ext cx="4067175" cy="354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055" tIns="47028" rIns="94055" bIns="4702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2588" y="530225"/>
            <a:ext cx="3538537" cy="2654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0950" y="3362325"/>
            <a:ext cx="6881813" cy="3184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055" tIns="47028" rIns="94055" bIns="470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23063"/>
            <a:ext cx="4067175" cy="3540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055" tIns="47028" rIns="94055" bIns="4702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16538" y="6723063"/>
            <a:ext cx="4067175" cy="3540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055" tIns="47028" rIns="94055" bIns="4702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2EE4EEBD-E523-4D0B-93D9-271C511624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56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5316538" y="6723063"/>
            <a:ext cx="40671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055" tIns="47028" rIns="94055" bIns="47028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8BF4AAE-93F6-44B7-9EA9-A610411DD51E}" type="slidenum">
              <a:rPr lang="en-US" altLang="en-US" sz="1200">
                <a:latin typeface="Times New Roman" panose="02020603050405020304" pitchFamily="18" charset="0"/>
              </a:rPr>
              <a:pPr algn="r"/>
              <a:t>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684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5316538" y="6723063"/>
            <a:ext cx="40671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055" tIns="47028" rIns="94055" bIns="47028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8BF4AAE-93F6-44B7-9EA9-A610411DD51E}" type="slidenum">
              <a:rPr lang="en-US" altLang="en-US" sz="1200">
                <a:latin typeface="Times New Roman" panose="02020603050405020304" pitchFamily="18" charset="0"/>
              </a:rPr>
              <a:pPr algn="r"/>
              <a:t>11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664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5316538" y="6723063"/>
            <a:ext cx="40671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055" tIns="47028" rIns="94055" bIns="47028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8BF4AAE-93F6-44B7-9EA9-A610411DD51E}" type="slidenum">
              <a:rPr lang="en-US" altLang="en-US" sz="1200">
                <a:latin typeface="Times New Roman" panose="02020603050405020304" pitchFamily="18" charset="0"/>
              </a:rPr>
              <a:pPr algn="r"/>
              <a:t>12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692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5316538" y="6723063"/>
            <a:ext cx="40671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055" tIns="47028" rIns="94055" bIns="47028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8BF4AAE-93F6-44B7-9EA9-A610411DD51E}" type="slidenum">
              <a:rPr lang="en-US" altLang="en-US" sz="1200">
                <a:latin typeface="Times New Roman" panose="02020603050405020304" pitchFamily="18" charset="0"/>
              </a:rPr>
              <a:pPr algn="r"/>
              <a:t>13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694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5316538" y="6723063"/>
            <a:ext cx="40671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055" tIns="47028" rIns="94055" bIns="47028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8BF4AAE-93F6-44B7-9EA9-A610411DD51E}" type="slidenum">
              <a:rPr lang="en-US" altLang="en-US" sz="1200">
                <a:latin typeface="Times New Roman" panose="02020603050405020304" pitchFamily="18" charset="0"/>
              </a:rPr>
              <a:pPr algn="r"/>
              <a:t>14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856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5316538" y="6723063"/>
            <a:ext cx="40671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055" tIns="47028" rIns="94055" bIns="47028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8BF4AAE-93F6-44B7-9EA9-A610411DD51E}" type="slidenum">
              <a:rPr lang="en-US" altLang="en-US" sz="1200">
                <a:latin typeface="Times New Roman" panose="02020603050405020304" pitchFamily="18" charset="0"/>
              </a:rPr>
              <a:pPr algn="r"/>
              <a:t>15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348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5316538" y="6723063"/>
            <a:ext cx="40671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055" tIns="47028" rIns="94055" bIns="47028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8BF4AAE-93F6-44B7-9EA9-A610411DD51E}" type="slidenum">
              <a:rPr lang="en-US" altLang="en-US" sz="1200">
                <a:latin typeface="Times New Roman" panose="02020603050405020304" pitchFamily="18" charset="0"/>
              </a:rPr>
              <a:pPr algn="r"/>
              <a:t>16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645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5316538" y="6723063"/>
            <a:ext cx="40671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055" tIns="47028" rIns="94055" bIns="47028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8BF4AAE-93F6-44B7-9EA9-A610411DD51E}" type="slidenum">
              <a:rPr lang="en-US" altLang="en-US" sz="1200">
                <a:latin typeface="Times New Roman" panose="02020603050405020304" pitchFamily="18" charset="0"/>
              </a:rPr>
              <a:pPr algn="r"/>
              <a:t>17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875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5316538" y="6723063"/>
            <a:ext cx="40671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055" tIns="47028" rIns="94055" bIns="47028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8BF4AAE-93F6-44B7-9EA9-A610411DD51E}" type="slidenum">
              <a:rPr lang="en-US" altLang="en-US" sz="1200">
                <a:latin typeface="Times New Roman" panose="02020603050405020304" pitchFamily="18" charset="0"/>
              </a:rPr>
              <a:pPr algn="r"/>
              <a:t>18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7864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5316538" y="6723063"/>
            <a:ext cx="40671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055" tIns="47028" rIns="94055" bIns="47028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8BF4AAE-93F6-44B7-9EA9-A610411DD51E}" type="slidenum">
              <a:rPr lang="en-US" altLang="en-US" sz="1200">
                <a:latin typeface="Times New Roman" panose="02020603050405020304" pitchFamily="18" charset="0"/>
              </a:rPr>
              <a:pPr algn="r"/>
              <a:t>19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2384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5316538" y="6723063"/>
            <a:ext cx="40671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055" tIns="47028" rIns="94055" bIns="47028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8BF4AAE-93F6-44B7-9EA9-A610411DD51E}" type="slidenum">
              <a:rPr lang="en-US" altLang="en-US" sz="1200">
                <a:latin typeface="Times New Roman" panose="02020603050405020304" pitchFamily="18" charset="0"/>
              </a:rPr>
              <a:pPr algn="r"/>
              <a:t>20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97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5316538" y="6723063"/>
            <a:ext cx="40671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055" tIns="47028" rIns="94055" bIns="47028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8BF4AAE-93F6-44B7-9EA9-A610411DD51E}" type="slidenum">
              <a:rPr lang="en-US" altLang="en-US" sz="1200">
                <a:latin typeface="Times New Roman" panose="02020603050405020304" pitchFamily="18" charset="0"/>
              </a:rPr>
              <a:pPr algn="r"/>
              <a:t>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0995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5316538" y="6723063"/>
            <a:ext cx="40671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055" tIns="47028" rIns="94055" bIns="47028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8BF4AAE-93F6-44B7-9EA9-A610411DD51E}" type="slidenum">
              <a:rPr lang="en-US" altLang="en-US" sz="1200">
                <a:latin typeface="Times New Roman" panose="02020603050405020304" pitchFamily="18" charset="0"/>
              </a:rPr>
              <a:pPr algn="r"/>
              <a:t>21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2150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5316538" y="6723063"/>
            <a:ext cx="40671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055" tIns="47028" rIns="94055" bIns="47028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8BF4AAE-93F6-44B7-9EA9-A610411DD51E}" type="slidenum">
              <a:rPr lang="en-US" altLang="en-US" sz="1200">
                <a:latin typeface="Times New Roman" panose="02020603050405020304" pitchFamily="18" charset="0"/>
              </a:rPr>
              <a:pPr algn="r"/>
              <a:t>22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4453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5316538" y="6723063"/>
            <a:ext cx="40671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055" tIns="47028" rIns="94055" bIns="47028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8BF4AAE-93F6-44B7-9EA9-A610411DD51E}" type="slidenum">
              <a:rPr lang="en-US" altLang="en-US" sz="1200">
                <a:latin typeface="Times New Roman" panose="02020603050405020304" pitchFamily="18" charset="0"/>
              </a:rPr>
              <a:pPr algn="r"/>
              <a:t>23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0417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5316538" y="6723063"/>
            <a:ext cx="40671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055" tIns="47028" rIns="94055" bIns="47028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8BF4AAE-93F6-44B7-9EA9-A610411DD51E}" type="slidenum">
              <a:rPr lang="en-US" altLang="en-US" sz="1200">
                <a:latin typeface="Times New Roman" panose="02020603050405020304" pitchFamily="18" charset="0"/>
              </a:rPr>
              <a:pPr algn="r"/>
              <a:t>24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6191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altLang="en-US" dirty="0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5316538" y="6723063"/>
            <a:ext cx="40671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055" tIns="47028" rIns="94055" bIns="47028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8BF4AAE-93F6-44B7-9EA9-A610411DD51E}" type="slidenum">
              <a:rPr lang="en-US" altLang="en-US" sz="1200">
                <a:latin typeface="Times New Roman" panose="02020603050405020304" pitchFamily="18" charset="0"/>
              </a:rPr>
              <a:pPr algn="r"/>
              <a:t>25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9661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5316538" y="6723063"/>
            <a:ext cx="40671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055" tIns="47028" rIns="94055" bIns="47028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8BF4AAE-93F6-44B7-9EA9-A610411DD51E}" type="slidenum">
              <a:rPr lang="en-US" altLang="en-US" sz="1200">
                <a:latin typeface="Times New Roman" panose="02020603050405020304" pitchFamily="18" charset="0"/>
              </a:rPr>
              <a:pPr algn="r"/>
              <a:t>26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3365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5316538" y="6723063"/>
            <a:ext cx="40671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055" tIns="47028" rIns="94055" bIns="47028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8BF4AAE-93F6-44B7-9EA9-A610411DD51E}" type="slidenum">
              <a:rPr lang="en-US" altLang="en-US" sz="1200">
                <a:latin typeface="Times New Roman" panose="02020603050405020304" pitchFamily="18" charset="0"/>
              </a:rPr>
              <a:pPr algn="r"/>
              <a:t>27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349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5316538" y="6723063"/>
            <a:ext cx="40671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055" tIns="47028" rIns="94055" bIns="47028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8BF4AAE-93F6-44B7-9EA9-A610411DD51E}" type="slidenum">
              <a:rPr lang="en-US" altLang="en-US" sz="1200">
                <a:latin typeface="Times New Roman" panose="02020603050405020304" pitchFamily="18" charset="0"/>
              </a:rPr>
              <a:pPr algn="r"/>
              <a:t>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52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5316538" y="6723063"/>
            <a:ext cx="40671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055" tIns="47028" rIns="94055" bIns="47028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8BF4AAE-93F6-44B7-9EA9-A610411DD51E}" type="slidenum">
              <a:rPr lang="en-US" altLang="en-US" sz="1200">
                <a:latin typeface="Times New Roman" panose="02020603050405020304" pitchFamily="18" charset="0"/>
              </a:rPr>
              <a:pPr algn="r"/>
              <a:t>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833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5316538" y="6723063"/>
            <a:ext cx="40671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055" tIns="47028" rIns="94055" bIns="47028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8BF4AAE-93F6-44B7-9EA9-A610411DD51E}" type="slidenum">
              <a:rPr lang="en-US" altLang="en-US" sz="1200">
                <a:latin typeface="Times New Roman" panose="02020603050405020304" pitchFamily="18" charset="0"/>
              </a:rPr>
              <a:pPr algn="r"/>
              <a:t>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231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5316538" y="6723063"/>
            <a:ext cx="40671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055" tIns="47028" rIns="94055" bIns="47028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8BF4AAE-93F6-44B7-9EA9-A610411DD51E}" type="slidenum">
              <a:rPr lang="en-US" altLang="en-US" sz="1200">
                <a:latin typeface="Times New Roman" panose="02020603050405020304" pitchFamily="18" charset="0"/>
              </a:rPr>
              <a:pPr algn="r"/>
              <a:t>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254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5316538" y="6723063"/>
            <a:ext cx="40671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055" tIns="47028" rIns="94055" bIns="47028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8BF4AAE-93F6-44B7-9EA9-A610411DD51E}" type="slidenum">
              <a:rPr lang="en-US" altLang="en-US" sz="1200">
                <a:latin typeface="Times New Roman" panose="02020603050405020304" pitchFamily="18" charset="0"/>
              </a:rPr>
              <a:pPr algn="r"/>
              <a:t>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816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5316538" y="6723063"/>
            <a:ext cx="40671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055" tIns="47028" rIns="94055" bIns="47028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8BF4AAE-93F6-44B7-9EA9-A610411DD51E}" type="slidenum">
              <a:rPr lang="en-US" altLang="en-US" sz="1200">
                <a:latin typeface="Times New Roman" panose="02020603050405020304" pitchFamily="18" charset="0"/>
              </a:rPr>
              <a:pPr algn="r"/>
              <a:t>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263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5316538" y="6723063"/>
            <a:ext cx="40671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055" tIns="47028" rIns="94055" bIns="47028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8BF4AAE-93F6-44B7-9EA9-A610411DD51E}" type="slidenum">
              <a:rPr lang="en-US" altLang="en-US" sz="1200">
                <a:latin typeface="Times New Roman" panose="02020603050405020304" pitchFamily="18" charset="0"/>
              </a:rPr>
              <a:pPr algn="r"/>
              <a:t>10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759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BA56C-7698-4BC0-B545-FE9E5CD1247B}" type="datetimeFigureOut">
              <a:rPr lang="en-US"/>
              <a:pPr>
                <a:defRPr/>
              </a:pPr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CF7BA-DD66-46BD-92C7-AF74825FB0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010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F300E-4CF8-4DCF-AD0E-4C1EDA9BE598}" type="datetimeFigureOut">
              <a:rPr lang="en-US"/>
              <a:pPr>
                <a:defRPr/>
              </a:pPr>
              <a:t>12/30/2020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7069C-3953-491B-B8EB-74FEA62F1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01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A394D-ED6F-4C65-9911-76302D1B4959}" type="datetimeFigureOut">
              <a:rPr lang="en-US"/>
              <a:pPr>
                <a:defRPr/>
              </a:pPr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CC0DC-AFC8-483F-BC37-6C097805B0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934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AA0EC-68B6-476B-A4FF-3911CE3FE344}" type="datetimeFigureOut">
              <a:rPr lang="en-US"/>
              <a:pPr>
                <a:defRPr/>
              </a:pPr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FC558-53FE-45A1-8E0D-AB9EFDE3B4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556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08725"/>
            <a:ext cx="2559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6381750"/>
            <a:ext cx="12255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9E4AA-221A-421C-9ACA-4A640D72E8BC}" type="datetimeFigureOut">
              <a:rPr lang="en-US"/>
              <a:pPr>
                <a:defRPr/>
              </a:pPr>
              <a:t>12/30/2020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5154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6308725"/>
            <a:ext cx="13684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487A3-CF54-4910-8192-413CADE0E21E}" type="datetimeFigureOut">
              <a:rPr lang="en-US"/>
              <a:pPr>
                <a:defRPr/>
              </a:pPr>
              <a:t>12/30/2020</a:t>
            </a:fld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6D26D2-3BA0-43A0-883C-73A3DA77B6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07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E9ACF-2FD1-4698-AA84-592E8335A392}" type="datetimeFigureOut">
              <a:rPr lang="en-CA"/>
              <a:pPr>
                <a:defRPr/>
              </a:pPr>
              <a:t>30/12/2020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662DE-DFD9-4595-A88E-5A7EB1D7763C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795393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FF619-A7B4-49AB-99AA-1396156D349A}" type="datetimeFigureOut">
              <a:rPr lang="en-CA"/>
              <a:pPr>
                <a:defRPr/>
              </a:pPr>
              <a:t>30/12/2020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4C1D2-4607-4B91-A168-E865BF2FF8AC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431891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362A4-5B06-4687-9D1E-297869B68A02}" type="datetimeFigureOut">
              <a:rPr lang="en-CA"/>
              <a:pPr>
                <a:defRPr/>
              </a:pPr>
              <a:t>30/12/2020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FE818-76AC-4FA8-BFF4-0609E7D8008D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769441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61997-469F-43E8-9D2A-E7C2B7BE1408}" type="datetimeFigureOut">
              <a:rPr lang="en-CA"/>
              <a:pPr>
                <a:defRPr/>
              </a:pPr>
              <a:t>30/12/2020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2EC31-B101-4101-9FAB-B0FF863887E4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925404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A4DB3-1553-4A00-8564-37716F01B8D5}" type="datetimeFigureOut">
              <a:rPr lang="en-CA"/>
              <a:pPr>
                <a:defRPr/>
              </a:pPr>
              <a:t>30/12/2020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E811E-4544-44AA-B190-351F5A74D5E0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444523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8CABB-21C0-4165-BA79-CF2650DA8841}" type="datetimeFigureOut">
              <a:rPr lang="en-US"/>
              <a:pPr>
                <a:defRPr/>
              </a:pPr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BC9C1-6D79-4E55-B70C-AA7D99D7A5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851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EEDCF-B340-4468-8869-A724053288D5}" type="datetimeFigureOut">
              <a:rPr lang="en-CA"/>
              <a:pPr>
                <a:defRPr/>
              </a:pPr>
              <a:t>30/12/2020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CB43F-259C-440A-BEF6-D15D4398275E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25133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3BC60-EAC1-4FBE-B911-55BF15CDFF35}" type="datetimeFigureOut">
              <a:rPr lang="en-CA"/>
              <a:pPr>
                <a:defRPr/>
              </a:pPr>
              <a:t>30/12/2020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55F6CD-2679-4044-9DBB-44EC08BC60C9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13389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47639-6989-40D6-98F1-5E2560BFB88D}" type="datetimeFigureOut">
              <a:rPr lang="en-CA"/>
              <a:pPr>
                <a:defRPr/>
              </a:pPr>
              <a:t>30/12/2020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19A94-2FAA-46BC-B70C-885AEABA4204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741838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2DD8E-CACF-428F-9531-76E51630669D}" type="datetimeFigureOut">
              <a:rPr lang="en-CA"/>
              <a:pPr>
                <a:defRPr/>
              </a:pPr>
              <a:t>30/12/2020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013FD-1636-4EAC-AE0C-A8B40CAEBE33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428232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731DA-9A51-4C09-9FA6-05A87F229B0A}" type="datetimeFigureOut">
              <a:rPr lang="en-CA"/>
              <a:pPr>
                <a:defRPr/>
              </a:pPr>
              <a:t>30/12/2020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5F5AE-90C9-4B51-AAAE-77655E493A67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63031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6D479-532E-4930-9CC4-3DA5AC2443B7}" type="datetimeFigureOut">
              <a:rPr lang="en-CA"/>
              <a:pPr>
                <a:defRPr/>
              </a:pPr>
              <a:t>30/12/2020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DF1C1-8600-45DF-A85F-9B979F4B0B00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231325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888A1-1387-4382-89AC-7146CFE19C64}" type="datetimeFigureOut">
              <a:rPr lang="en-CA"/>
              <a:pPr>
                <a:defRPr/>
              </a:pPr>
              <a:t>30/12/2020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D83D3-57D8-429D-9040-B234DD7380AB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661072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AD984-46A1-473C-A7EA-F89897E4176F}" type="datetimeFigureOut">
              <a:rPr lang="en-CA"/>
              <a:pPr>
                <a:defRPr/>
              </a:pPr>
              <a:t>30/12/2020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2951B-D8EA-4CF6-B382-508DB909E064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2506640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54C7C-0B99-4A80-B712-4BDD379EAC84}" type="datetimeFigureOut">
              <a:rPr lang="en-CA"/>
              <a:pPr>
                <a:defRPr/>
              </a:pPr>
              <a:t>30/12/2020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D1DEA-CB86-4B75-90DE-FBC8EB9A995D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429451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4C69F-5162-446F-A1E0-5F89FEA09392}" type="datetimeFigureOut">
              <a:rPr lang="en-CA"/>
              <a:pPr>
                <a:defRPr/>
              </a:pPr>
              <a:t>30/12/2020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97048-6478-4E45-B3D5-EE03022568D6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80324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1FCD3-D3DE-477A-B723-85ABB502645A}" type="datetimeFigureOut">
              <a:rPr lang="en-US"/>
              <a:pPr>
                <a:defRPr/>
              </a:pPr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AB08D-9322-4FE6-AA91-AABC7A0D9D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9932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CBE05-49A2-4255-9DED-8D02AEE5E72C}" type="datetimeFigureOut">
              <a:rPr lang="en-CA"/>
              <a:pPr>
                <a:defRPr/>
              </a:pPr>
              <a:t>30/12/2020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07598-1569-4BF6-ADCF-2CB60A4C202C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44201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38AAC-C5EE-472E-87FD-F9ACE97A5D5C}" type="datetimeFigureOut">
              <a:rPr lang="en-CA"/>
              <a:pPr>
                <a:defRPr/>
              </a:pPr>
              <a:t>30/12/2020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46DB9-1334-4D3C-B480-9F5B7D980AFF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6859461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27482-6B9B-4447-809F-F8292CE7F531}" type="datetimeFigureOut">
              <a:rPr lang="en-CA"/>
              <a:pPr>
                <a:defRPr/>
              </a:pPr>
              <a:t>30/12/2020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008FD-9172-4A0D-86A9-6B7F7E1FE515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4216198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E69CF-3408-4CDD-B33A-65D896473B2C}" type="datetimeFigureOut">
              <a:rPr lang="en-CA"/>
              <a:pPr>
                <a:defRPr/>
              </a:pPr>
              <a:t>30/12/2020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E7F7B-301C-41A4-9D48-63282A250CF4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223950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D62C3-0330-4312-86C7-35FB6749634B}" type="datetimeFigureOut">
              <a:rPr lang="en-CA"/>
              <a:pPr>
                <a:defRPr/>
              </a:pPr>
              <a:t>30/12/2020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C1193-9467-4E4E-817F-D9428282B482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412356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53570-6854-4A67-BA0A-CAF84C9222E6}" type="datetimeFigureOut">
              <a:rPr lang="en-CA"/>
              <a:pPr>
                <a:defRPr/>
              </a:pPr>
              <a:t>30/12/2020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367B7-61FD-4D94-AFF2-8287B90E6799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4004127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0690B-4C92-448F-AFA7-1375D3428C4D}" type="datetimeFigureOut">
              <a:rPr lang="en-CA"/>
              <a:pPr>
                <a:defRPr/>
              </a:pPr>
              <a:t>30/12/2020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162C2-C71B-49C0-A938-B438609FD8F9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525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42875" y="6286500"/>
            <a:ext cx="500063" cy="365125"/>
          </a:xfrm>
        </p:spPr>
        <p:txBody>
          <a:bodyPr/>
          <a:lstStyle>
            <a:lvl1pPr>
              <a:defRPr/>
            </a:lvl1pPr>
          </a:lstStyle>
          <a:p>
            <a:fld id="{687D7805-8D10-4DB3-89CE-FEE20A3E0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60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2C2E3-5A0C-4C50-89C1-43002BB7D68D}" type="datetimeFigureOut">
              <a:rPr lang="en-US"/>
              <a:pPr>
                <a:defRPr/>
              </a:pPr>
              <a:t>12/30/2020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40D47-9A65-4775-8A60-75661C3000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497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7179A-7E6D-450B-A660-3060ECFF623E}" type="datetimeFigureOut">
              <a:rPr lang="en-US"/>
              <a:pPr>
                <a:defRPr/>
              </a:pPr>
              <a:t>12/30/2020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36089-AC82-445E-9020-8A91C0B7C8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4850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520A5-0631-49C0-AE40-2461BBF0B210}" type="datetimeFigureOut">
              <a:rPr lang="en-US"/>
              <a:pPr>
                <a:defRPr/>
              </a:pPr>
              <a:t>12/30/2020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ABABD-6BE0-4364-B1BE-7A8B6A3A37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74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75F0E-CDC0-4374-911F-B784E5560D81}" type="datetimeFigureOut">
              <a:rPr lang="en-US"/>
              <a:pPr>
                <a:defRPr/>
              </a:pPr>
              <a:t>12/30/2020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A7CE2-D67A-40E9-8D3C-5C2CF29246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77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60919-982D-4E55-9F14-247D72254A9E}" type="datetimeFigureOut">
              <a:rPr lang="en-US"/>
              <a:pPr>
                <a:defRPr/>
              </a:pPr>
              <a:t>12/30/2020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FF917-F846-4AA9-A8B3-13F3BBE616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258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2C1C541-46F1-4EEA-A6F6-F7407A762C1D}" type="datetimeFigureOut">
              <a:rPr lang="en-US"/>
              <a:pPr>
                <a:defRPr/>
              </a:pPr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247765E-4D89-4C8C-92C3-B1DCF406F56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3" r:id="rId1"/>
    <p:sldLayoutId id="2147484764" r:id="rId2"/>
    <p:sldLayoutId id="2147484765" r:id="rId3"/>
    <p:sldLayoutId id="2147484796" r:id="rId4"/>
    <p:sldLayoutId id="2147484766" r:id="rId5"/>
    <p:sldLayoutId id="2147484767" r:id="rId6"/>
    <p:sldLayoutId id="2147484768" r:id="rId7"/>
    <p:sldLayoutId id="2147484769" r:id="rId8"/>
    <p:sldLayoutId id="2147484770" r:id="rId9"/>
    <p:sldLayoutId id="2147484771" r:id="rId10"/>
    <p:sldLayoutId id="2147484772" r:id="rId11"/>
    <p:sldLayoutId id="2147484773" r:id="rId12"/>
    <p:sldLayoutId id="2147484797" r:id="rId13"/>
    <p:sldLayoutId id="2147484798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99F470F8-630B-46BA-9EE3-F86C47BDF399}" type="datetimeFigureOut">
              <a:rPr lang="en-CA"/>
              <a:pPr>
                <a:defRPr/>
              </a:pPr>
              <a:t>30/12/2020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CF81001-3FDC-4663-A804-07F16474AD6E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4" r:id="rId1"/>
    <p:sldLayoutId id="2147484775" r:id="rId2"/>
    <p:sldLayoutId id="2147484776" r:id="rId3"/>
    <p:sldLayoutId id="2147484777" r:id="rId4"/>
    <p:sldLayoutId id="2147484778" r:id="rId5"/>
    <p:sldLayoutId id="2147484779" r:id="rId6"/>
    <p:sldLayoutId id="2147484780" r:id="rId7"/>
    <p:sldLayoutId id="2147484781" r:id="rId8"/>
    <p:sldLayoutId id="2147484782" r:id="rId9"/>
    <p:sldLayoutId id="2147484783" r:id="rId10"/>
    <p:sldLayoutId id="214748478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E622FE37-5617-4C1C-8397-E06240983A21}" type="datetimeFigureOut">
              <a:rPr lang="en-CA"/>
              <a:pPr>
                <a:defRPr/>
              </a:pPr>
              <a:t>30/12/2020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772F922-46CE-407F-A218-FACBB8FC0D83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5" r:id="rId1"/>
    <p:sldLayoutId id="2147484786" r:id="rId2"/>
    <p:sldLayoutId id="2147484787" r:id="rId3"/>
    <p:sldLayoutId id="2147484788" r:id="rId4"/>
    <p:sldLayoutId id="2147484789" r:id="rId5"/>
    <p:sldLayoutId id="2147484790" r:id="rId6"/>
    <p:sldLayoutId id="2147484791" r:id="rId7"/>
    <p:sldLayoutId id="2147484792" r:id="rId8"/>
    <p:sldLayoutId id="2147484793" r:id="rId9"/>
    <p:sldLayoutId id="2147484794" r:id="rId10"/>
    <p:sldLayoutId id="21474847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2" descr="C:\Users\ashkan a\Desktop\بسم الله رنگی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-2331640"/>
            <a:ext cx="12446000" cy="1122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Nicic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0725"/>
            <a:ext cx="1028700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4608" y="0"/>
            <a:ext cx="1019048" cy="7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0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Nicic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" y="77991"/>
            <a:ext cx="1028700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</p:pic>
      <p:sp>
        <p:nvSpPr>
          <p:cNvPr id="9" name="Flowchart: Connector 8"/>
          <p:cNvSpPr/>
          <p:nvPr/>
        </p:nvSpPr>
        <p:spPr>
          <a:xfrm>
            <a:off x="8430238" y="6206828"/>
            <a:ext cx="564003" cy="504056"/>
          </a:xfrm>
          <a:prstGeom prst="flowChartConnector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500" dirty="0" smtClean="0">
                <a:solidFill>
                  <a:prstClr val="white"/>
                </a:solidFill>
                <a:cs typeface="B Titr" panose="00000700000000000000" pitchFamily="2" charset="-78"/>
              </a:rPr>
              <a:t>8</a:t>
            </a:r>
            <a:endParaRPr lang="en-US" sz="1500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1484784"/>
            <a:ext cx="690247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7" rtl="1"/>
            <a:r>
              <a:rPr lang="fa-IR" dirty="0">
                <a:cs typeface="B Titr" panose="00000700000000000000" pitchFamily="2" charset="-78"/>
              </a:rPr>
              <a:t>پارامترهای مدل اجزای محدود آسیا</a:t>
            </a:r>
            <a:endParaRPr lang="en-US" sz="2000" dirty="0">
              <a:cs typeface="B Titr" panose="00000700000000000000" pitchFamily="2" charset="-78"/>
            </a:endParaRPr>
          </a:p>
          <a:p>
            <a:pPr algn="ctr" rtl="1">
              <a:lnSpc>
                <a:spcPct val="200000"/>
              </a:lnSpc>
            </a:pPr>
            <a:endParaRPr lang="fa-IR" b="1" dirty="0" smtClean="0">
              <a:cs typeface="B Nazanin" panose="00000400000000000000" pitchFamily="2" charset="-78"/>
            </a:endParaRPr>
          </a:p>
          <a:p>
            <a:pPr algn="ctr" rtl="1"/>
            <a:endParaRPr lang="fa-IR" b="1" dirty="0">
              <a:cs typeface="B Nazanin" panose="00000400000000000000" pitchFamily="2" charset="-78"/>
            </a:endParaRPr>
          </a:p>
          <a:p>
            <a:pPr algn="ctr" rtl="1"/>
            <a:endParaRPr lang="fa-IR" b="1" dirty="0" smtClean="0">
              <a:cs typeface="B Nazanin" panose="00000400000000000000" pitchFamily="2" charset="-78"/>
            </a:endParaRPr>
          </a:p>
          <a:p>
            <a:pPr algn="ctr" rtl="1"/>
            <a:endParaRPr lang="fa-IR" b="1" dirty="0">
              <a:cs typeface="B Nazanin" panose="00000400000000000000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613347"/>
              </p:ext>
            </p:extLst>
          </p:nvPr>
        </p:nvGraphicFramePr>
        <p:xfrm>
          <a:off x="2134023" y="2060852"/>
          <a:ext cx="4814240" cy="473058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947214"/>
                <a:gridCol w="1675711"/>
                <a:gridCol w="2191315"/>
              </a:tblGrid>
              <a:tr h="248978"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طول </a:t>
                      </a:r>
                      <a:r>
                        <a:rPr lang="en-US" sz="1200">
                          <a:effectLst/>
                        </a:rPr>
                        <a:t>(m)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4.8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248978"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قطر </a:t>
                      </a:r>
                      <a:r>
                        <a:rPr lang="en-US" sz="1200">
                          <a:effectLst/>
                        </a:rPr>
                        <a:t>(m)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9.7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248978"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آسیا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سرعت  </a:t>
                      </a:r>
                      <a:r>
                        <a:rPr lang="en-US" sz="1200">
                          <a:effectLst/>
                        </a:rPr>
                        <a:t>(rads</a:t>
                      </a:r>
                      <a:r>
                        <a:rPr lang="en-US" sz="1200" baseline="30000">
                          <a:effectLst/>
                        </a:rPr>
                        <a:t>-1</a:t>
                      </a:r>
                      <a:r>
                        <a:rPr lang="en-US" sz="1200">
                          <a:effectLst/>
                        </a:rPr>
                        <a:t>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2.68-4.18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497956"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سرعت </a:t>
                      </a:r>
                      <a:r>
                        <a:rPr lang="en-US" sz="1200">
                          <a:effectLst/>
                        </a:rPr>
                        <a:t>(N</a:t>
                      </a:r>
                      <a:r>
                        <a:rPr lang="en-US" sz="1200" baseline="-25000">
                          <a:effectLst/>
                        </a:rPr>
                        <a:t>c</a:t>
                      </a:r>
                      <a:r>
                        <a:rPr lang="en-US" sz="1200">
                          <a:effectLst/>
                        </a:rPr>
                        <a:t>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65 % تا 95 % سرعت بحرانی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248978"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تعداد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60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248978"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ارتفاع  </a:t>
                      </a:r>
                      <a:r>
                        <a:rPr lang="en-US" sz="1200">
                          <a:effectLst/>
                        </a:rPr>
                        <a:t>(m)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0.66-0.246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497956"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لاینر (بالابر)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زاویه پیشانی </a:t>
                      </a:r>
                      <a:r>
                        <a:rPr lang="en-US" sz="1200">
                          <a:effectLst/>
                        </a:rPr>
                        <a:t>(</a:t>
                      </a:r>
                      <a:r>
                        <a:rPr lang="en-US" sz="1200" baseline="30000">
                          <a:effectLst/>
                        </a:rPr>
                        <a:t>o</a:t>
                      </a:r>
                      <a:r>
                        <a:rPr lang="en-US" sz="1200">
                          <a:effectLst/>
                        </a:rPr>
                        <a:t>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5-25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248978"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مدول یانگ </a:t>
                      </a:r>
                      <a:r>
                        <a:rPr lang="en-US" sz="1200">
                          <a:effectLst/>
                        </a:rPr>
                        <a:t>(Mpa)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200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248978"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قطر گلوله </a:t>
                      </a:r>
                      <a:r>
                        <a:rPr lang="en-US" sz="1200">
                          <a:effectLst/>
                        </a:rPr>
                        <a:t>(m)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0.025-0.3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248978"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چگالی گلوله </a:t>
                      </a:r>
                      <a:r>
                        <a:rPr lang="en-US" sz="1200">
                          <a:effectLst/>
                        </a:rPr>
                        <a:t>(kgm</a:t>
                      </a:r>
                      <a:r>
                        <a:rPr lang="en-US" sz="1200" baseline="30000">
                          <a:effectLst/>
                        </a:rPr>
                        <a:t>-3</a:t>
                      </a:r>
                      <a:r>
                        <a:rPr lang="en-US" sz="1200">
                          <a:effectLst/>
                        </a:rPr>
                        <a:t>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7800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248978"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مدول یانگ </a:t>
                      </a:r>
                      <a:r>
                        <a:rPr lang="en-US" sz="1200">
                          <a:effectLst/>
                        </a:rPr>
                        <a:t>(Mpa)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200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248978"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ماده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سنگ معدن مس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248978"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خوراک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چگالی سنگ </a:t>
                      </a:r>
                      <a:r>
                        <a:rPr lang="en-US" sz="1200">
                          <a:effectLst/>
                        </a:rPr>
                        <a:t>(kgm</a:t>
                      </a:r>
                      <a:r>
                        <a:rPr lang="en-US" sz="1200" baseline="30000">
                          <a:effectLst/>
                        </a:rPr>
                        <a:t>-3</a:t>
                      </a:r>
                      <a:r>
                        <a:rPr lang="en-US" sz="1200">
                          <a:effectLst/>
                        </a:rPr>
                        <a:t>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2780-2900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248978"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اندازه </a:t>
                      </a:r>
                      <a:r>
                        <a:rPr lang="en-US" sz="1200">
                          <a:effectLst/>
                        </a:rPr>
                        <a:t>(mm)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13.2-65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248978"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مدول یانگ </a:t>
                      </a:r>
                      <a:r>
                        <a:rPr lang="en-US" sz="1200">
                          <a:effectLst/>
                        </a:rPr>
                        <a:t>(Mpa)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71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248978"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المان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نوع المان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دو بعدی و تماسی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248978"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نوع تماس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</a:rPr>
                        <a:t>گره با گره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763" y="77992"/>
            <a:ext cx="1019048" cy="9447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4022" y="30835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روش انجام کار</a:t>
            </a:r>
            <a:endParaRPr lang="en-US" sz="2400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1558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Nicic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" y="77991"/>
            <a:ext cx="1028700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</p:pic>
      <p:sp>
        <p:nvSpPr>
          <p:cNvPr id="9" name="Flowchart: Connector 8"/>
          <p:cNvSpPr/>
          <p:nvPr/>
        </p:nvSpPr>
        <p:spPr>
          <a:xfrm>
            <a:off x="8430238" y="6206828"/>
            <a:ext cx="564003" cy="504056"/>
          </a:xfrm>
          <a:prstGeom prst="flowChartConnector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500" dirty="0" smtClean="0">
                <a:solidFill>
                  <a:prstClr val="white"/>
                </a:solidFill>
                <a:cs typeface="B Titr" panose="00000700000000000000" pitchFamily="2" charset="-78"/>
              </a:rPr>
              <a:t>9</a:t>
            </a:r>
            <a:endParaRPr lang="en-US" sz="1500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7904" y="1675770"/>
            <a:ext cx="69024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 algn="r" rtl="1" fontAlgn="base"/>
            <a:r>
              <a:rPr lang="fa-IR" dirty="0">
                <a:cs typeface="B Titr" panose="00000700000000000000" pitchFamily="2" charset="-78"/>
              </a:rPr>
              <a:t>اثر افزایش زاویه لاینر بر حرکت ذرات داخل آسیا</a:t>
            </a:r>
            <a:endParaRPr lang="en-US" dirty="0">
              <a:cs typeface="B Titr" panose="00000700000000000000" pitchFamily="2" charset="-78"/>
            </a:endParaRPr>
          </a:p>
          <a:p>
            <a:pPr algn="ctr" rtl="1">
              <a:lnSpc>
                <a:spcPct val="200000"/>
              </a:lnSpc>
            </a:pPr>
            <a:endParaRPr lang="fa-IR" b="1" dirty="0" smtClean="0">
              <a:cs typeface="B Nazanin" panose="00000400000000000000" pitchFamily="2" charset="-78"/>
            </a:endParaRPr>
          </a:p>
          <a:p>
            <a:pPr algn="ctr" rtl="1"/>
            <a:endParaRPr lang="fa-IR" b="1" dirty="0">
              <a:cs typeface="B Nazanin" panose="00000400000000000000" pitchFamily="2" charset="-78"/>
            </a:endParaRPr>
          </a:p>
          <a:p>
            <a:pPr algn="ctr" rtl="1"/>
            <a:endParaRPr lang="fa-IR" b="1" dirty="0" smtClean="0">
              <a:cs typeface="B Nazanin" panose="00000400000000000000" pitchFamily="2" charset="-78"/>
            </a:endParaRPr>
          </a:p>
          <a:p>
            <a:pPr algn="ctr" rtl="1"/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20482" name="Picture 235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99" y="2472873"/>
            <a:ext cx="4951909" cy="37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0763" y="77992"/>
            <a:ext cx="1019048" cy="9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Nicic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" y="77991"/>
            <a:ext cx="1028700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</p:pic>
      <p:sp>
        <p:nvSpPr>
          <p:cNvPr id="9" name="Flowchart: Connector 8"/>
          <p:cNvSpPr/>
          <p:nvPr/>
        </p:nvSpPr>
        <p:spPr>
          <a:xfrm>
            <a:off x="8430238" y="6206828"/>
            <a:ext cx="564003" cy="504056"/>
          </a:xfrm>
          <a:prstGeom prst="flowChartConnector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500" dirty="0" smtClean="0">
                <a:solidFill>
                  <a:prstClr val="white"/>
                </a:solidFill>
                <a:cs typeface="B Titr" panose="00000700000000000000" pitchFamily="2" charset="-78"/>
              </a:rPr>
              <a:t>10</a:t>
            </a:r>
            <a:endParaRPr lang="en-US" sz="1500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9912" y="1434367"/>
            <a:ext cx="69024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 algn="r" rtl="1" fontAlgn="base"/>
            <a:r>
              <a:rPr lang="fa-IR" dirty="0">
                <a:cs typeface="B Titr" panose="00000700000000000000" pitchFamily="2" charset="-78"/>
              </a:rPr>
              <a:t>اثر افزایش ارتفاع بر حرکت ذرات داخل آسیا</a:t>
            </a:r>
            <a:endParaRPr lang="en-US" dirty="0">
              <a:cs typeface="B Titr" panose="00000700000000000000" pitchFamily="2" charset="-78"/>
            </a:endParaRPr>
          </a:p>
          <a:p>
            <a:pPr algn="ctr" rtl="1">
              <a:lnSpc>
                <a:spcPct val="200000"/>
              </a:lnSpc>
            </a:pPr>
            <a:endParaRPr lang="fa-IR" b="1" dirty="0" smtClean="0">
              <a:cs typeface="B Nazanin" panose="00000400000000000000" pitchFamily="2" charset="-78"/>
            </a:endParaRPr>
          </a:p>
          <a:p>
            <a:pPr algn="ctr" rtl="1"/>
            <a:endParaRPr lang="fa-IR" b="1" dirty="0">
              <a:cs typeface="B Nazanin" panose="00000400000000000000" pitchFamily="2" charset="-78"/>
            </a:endParaRPr>
          </a:p>
          <a:p>
            <a:pPr algn="ctr" rtl="1"/>
            <a:endParaRPr lang="fa-IR" b="1" dirty="0" smtClean="0">
              <a:cs typeface="B Nazanin" panose="00000400000000000000" pitchFamily="2" charset="-78"/>
            </a:endParaRPr>
          </a:p>
          <a:p>
            <a:pPr algn="ctr" rtl="1"/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21506" name="Picture 235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76871"/>
            <a:ext cx="5156375" cy="396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0763" y="77992"/>
            <a:ext cx="1019048" cy="9447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4022" y="30835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روش انجام کار</a:t>
            </a:r>
            <a:endParaRPr lang="en-US" sz="2400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981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Nicic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" y="77991"/>
            <a:ext cx="1028700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</p:pic>
      <p:sp>
        <p:nvSpPr>
          <p:cNvPr id="9" name="Flowchart: Connector 8"/>
          <p:cNvSpPr/>
          <p:nvPr/>
        </p:nvSpPr>
        <p:spPr>
          <a:xfrm>
            <a:off x="8430238" y="6206828"/>
            <a:ext cx="564003" cy="504056"/>
          </a:xfrm>
          <a:prstGeom prst="flowChartConnector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500" dirty="0" smtClean="0">
                <a:solidFill>
                  <a:prstClr val="white"/>
                </a:solidFill>
                <a:cs typeface="B Titr" panose="00000700000000000000" pitchFamily="2" charset="-78"/>
              </a:rPr>
              <a:t>11</a:t>
            </a:r>
            <a:endParaRPr lang="en-US" sz="1500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9952" y="1471717"/>
            <a:ext cx="69024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 algn="r" rtl="1" fontAlgn="base"/>
            <a:r>
              <a:rPr lang="fa-IR" dirty="0">
                <a:cs typeface="B Titr" panose="00000700000000000000" pitchFamily="2" charset="-78"/>
              </a:rPr>
              <a:t>توزیع تنش ون مایسز برخورد گلوله و سنگ به لاینر</a:t>
            </a:r>
            <a:endParaRPr lang="en-US" dirty="0">
              <a:cs typeface="B Titr" panose="00000700000000000000" pitchFamily="2" charset="-78"/>
            </a:endParaRPr>
          </a:p>
          <a:p>
            <a:pPr algn="ctr" rtl="1">
              <a:lnSpc>
                <a:spcPct val="200000"/>
              </a:lnSpc>
            </a:pPr>
            <a:endParaRPr lang="fa-IR" b="1" dirty="0" smtClean="0">
              <a:cs typeface="B Nazanin" panose="00000400000000000000" pitchFamily="2" charset="-78"/>
            </a:endParaRPr>
          </a:p>
          <a:p>
            <a:pPr algn="ctr" rtl="1"/>
            <a:endParaRPr lang="fa-IR" b="1" dirty="0">
              <a:cs typeface="B Nazanin" panose="00000400000000000000" pitchFamily="2" charset="-78"/>
            </a:endParaRPr>
          </a:p>
          <a:p>
            <a:pPr algn="ctr" rtl="1"/>
            <a:endParaRPr lang="fa-IR" b="1" dirty="0" smtClean="0">
              <a:cs typeface="B Nazanin" panose="00000400000000000000" pitchFamily="2" charset="-78"/>
            </a:endParaRPr>
          </a:p>
          <a:p>
            <a:pPr algn="ctr" rtl="1"/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24578" name="Picture 235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5616624" cy="396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0763" y="77992"/>
            <a:ext cx="1019048" cy="9447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4022" y="30835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روش انجام کار</a:t>
            </a:r>
            <a:endParaRPr lang="en-US" sz="2400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380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Nicic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" y="77991"/>
            <a:ext cx="1028700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</p:pic>
      <p:sp>
        <p:nvSpPr>
          <p:cNvPr id="9" name="Flowchart: Connector 8"/>
          <p:cNvSpPr/>
          <p:nvPr/>
        </p:nvSpPr>
        <p:spPr>
          <a:xfrm>
            <a:off x="8430238" y="6206828"/>
            <a:ext cx="564003" cy="504056"/>
          </a:xfrm>
          <a:prstGeom prst="flowChartConnector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500" dirty="0" smtClean="0">
                <a:solidFill>
                  <a:prstClr val="white"/>
                </a:solidFill>
                <a:cs typeface="B Titr" panose="00000700000000000000" pitchFamily="2" charset="-78"/>
              </a:rPr>
              <a:t>12</a:t>
            </a:r>
            <a:endParaRPr lang="en-US" sz="1500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9050" y="1381909"/>
            <a:ext cx="69024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rtl="1"/>
            <a:r>
              <a:rPr lang="ar-SA" b="1" dirty="0">
                <a:cs typeface="B Titr" panose="00000700000000000000" pitchFamily="2" charset="-78"/>
              </a:rPr>
              <a:t>بررسی اثر ارتفاع لاینر بر خردایش خوراک</a:t>
            </a:r>
            <a:endParaRPr lang="en-US" b="1" dirty="0">
              <a:cs typeface="B Titr" panose="00000700000000000000" pitchFamily="2" charset="-78"/>
            </a:endParaRPr>
          </a:p>
          <a:p>
            <a:pPr algn="ctr" rtl="1">
              <a:lnSpc>
                <a:spcPct val="200000"/>
              </a:lnSpc>
            </a:pPr>
            <a:endParaRPr lang="fa-IR" b="1" dirty="0" smtClean="0">
              <a:cs typeface="B Nazanin" panose="00000400000000000000" pitchFamily="2" charset="-78"/>
            </a:endParaRPr>
          </a:p>
          <a:p>
            <a:pPr algn="ctr" rtl="1"/>
            <a:endParaRPr lang="fa-IR" b="1" dirty="0" smtClean="0">
              <a:cs typeface="B Nazanin" panose="00000400000000000000" pitchFamily="2" charset="-78"/>
            </a:endParaRPr>
          </a:p>
          <a:p>
            <a:pPr algn="ctr" rtl="1"/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525" y="1450331"/>
            <a:ext cx="35655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0763" y="77992"/>
            <a:ext cx="1019048" cy="9447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4022" y="30835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روش انجام کار</a:t>
            </a:r>
            <a:endParaRPr lang="en-US" sz="2400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7264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Nicic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" y="77991"/>
            <a:ext cx="1028700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</p:pic>
      <p:sp>
        <p:nvSpPr>
          <p:cNvPr id="9" name="Flowchart: Connector 8"/>
          <p:cNvSpPr/>
          <p:nvPr/>
        </p:nvSpPr>
        <p:spPr>
          <a:xfrm>
            <a:off x="8430238" y="6206828"/>
            <a:ext cx="564003" cy="504056"/>
          </a:xfrm>
          <a:prstGeom prst="flowChartConnector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500" dirty="0" smtClean="0">
                <a:solidFill>
                  <a:prstClr val="white"/>
                </a:solidFill>
                <a:cs typeface="B Titr" panose="00000700000000000000" pitchFamily="2" charset="-78"/>
              </a:rPr>
              <a:t>13</a:t>
            </a:r>
            <a:endParaRPr lang="en-US" sz="1500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0" y="1371750"/>
            <a:ext cx="69024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dirty="0">
                <a:cs typeface="B Titr" panose="00000700000000000000" pitchFamily="2" charset="-78"/>
              </a:rPr>
              <a:t>تغییرات تنش ون مایسز در ارتفاع های و سرعت های مختلف</a:t>
            </a:r>
            <a:endParaRPr lang="fa-IR" b="1" dirty="0" smtClean="0">
              <a:cs typeface="B Titr" panose="00000700000000000000" pitchFamily="2" charset="-78"/>
            </a:endParaRPr>
          </a:p>
          <a:p>
            <a:pPr algn="ctr" rtl="1"/>
            <a:endParaRPr lang="fa-IR" b="1" dirty="0">
              <a:cs typeface="B Nazanin" panose="00000400000000000000" pitchFamily="2" charset="-78"/>
            </a:endParaRPr>
          </a:p>
          <a:p>
            <a:pPr algn="ctr" rtl="1"/>
            <a:endParaRPr lang="fa-IR" b="1" dirty="0" smtClean="0">
              <a:cs typeface="B Nazanin" panose="00000400000000000000" pitchFamily="2" charset="-78"/>
            </a:endParaRPr>
          </a:p>
          <a:p>
            <a:pPr algn="ctr" rtl="1"/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26627" name="Chart 2356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7128792" cy="406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0763" y="77992"/>
            <a:ext cx="1019048" cy="9447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4022" y="30835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روش انجام کار</a:t>
            </a:r>
            <a:endParaRPr lang="en-US" sz="2400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909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Nicic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" y="77991"/>
            <a:ext cx="1028700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</p:pic>
      <p:sp>
        <p:nvSpPr>
          <p:cNvPr id="9" name="Flowchart: Connector 8"/>
          <p:cNvSpPr/>
          <p:nvPr/>
        </p:nvSpPr>
        <p:spPr>
          <a:xfrm>
            <a:off x="8430238" y="6206828"/>
            <a:ext cx="564003" cy="504056"/>
          </a:xfrm>
          <a:prstGeom prst="flowChartConnector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500" dirty="0" smtClean="0">
                <a:solidFill>
                  <a:prstClr val="white"/>
                </a:solidFill>
                <a:cs typeface="B Titr" panose="00000700000000000000" pitchFamily="2" charset="-78"/>
              </a:rPr>
              <a:t>14</a:t>
            </a:r>
            <a:endParaRPr lang="en-US" sz="1500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9249" y="1216400"/>
            <a:ext cx="69024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dirty="0">
                <a:cs typeface="B Titr" panose="00000700000000000000" pitchFamily="2" charset="-78"/>
              </a:rPr>
              <a:t>تغییرات تنش برشی در ارتفاع های و سرعت های مختلف</a:t>
            </a:r>
            <a:endParaRPr lang="fa-IR" b="1" dirty="0" smtClean="0">
              <a:cs typeface="B Titr" panose="00000700000000000000" pitchFamily="2" charset="-78"/>
            </a:endParaRPr>
          </a:p>
          <a:p>
            <a:pPr algn="ctr" rtl="1"/>
            <a:endParaRPr lang="fa-IR" b="1" dirty="0">
              <a:cs typeface="B Nazanin" panose="00000400000000000000" pitchFamily="2" charset="-78"/>
            </a:endParaRPr>
          </a:p>
          <a:p>
            <a:pPr algn="ctr" rtl="1"/>
            <a:endParaRPr lang="fa-IR" b="1" dirty="0" smtClean="0">
              <a:cs typeface="B Nazanin" panose="00000400000000000000" pitchFamily="2" charset="-78"/>
            </a:endParaRPr>
          </a:p>
          <a:p>
            <a:pPr algn="ctr" rtl="1"/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27650" name="Chart 2356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6696744" cy="401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0763" y="77992"/>
            <a:ext cx="1019048" cy="9447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4022" y="30835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روش انجام کار</a:t>
            </a:r>
            <a:endParaRPr lang="en-US" sz="2400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3357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Nicic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" y="77991"/>
            <a:ext cx="1028700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</p:pic>
      <p:sp>
        <p:nvSpPr>
          <p:cNvPr id="9" name="Flowchart: Connector 8"/>
          <p:cNvSpPr/>
          <p:nvPr/>
        </p:nvSpPr>
        <p:spPr>
          <a:xfrm>
            <a:off x="8430238" y="6206828"/>
            <a:ext cx="564003" cy="504056"/>
          </a:xfrm>
          <a:prstGeom prst="flowChartConnector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500" dirty="0" smtClean="0">
                <a:solidFill>
                  <a:prstClr val="white"/>
                </a:solidFill>
                <a:cs typeface="B Titr" panose="00000700000000000000" pitchFamily="2" charset="-78"/>
              </a:rPr>
              <a:t>15</a:t>
            </a:r>
            <a:endParaRPr lang="en-US" sz="1500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7904" y="1156292"/>
            <a:ext cx="69024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dirty="0">
                <a:cs typeface="B Titr" panose="00000700000000000000" pitchFamily="2" charset="-78"/>
              </a:rPr>
              <a:t>بررسی اثر زاویه لاینر بر خردایش </a:t>
            </a:r>
            <a:r>
              <a:rPr lang="fa-IR" dirty="0" smtClean="0">
                <a:cs typeface="B Titr" panose="00000700000000000000" pitchFamily="2" charset="-78"/>
              </a:rPr>
              <a:t>خوراک</a:t>
            </a:r>
          </a:p>
          <a:p>
            <a:pPr algn="ctr" rtl="1">
              <a:lnSpc>
                <a:spcPct val="200000"/>
              </a:lnSpc>
            </a:pPr>
            <a:endParaRPr lang="fa-IR" b="1" dirty="0" smtClean="0">
              <a:cs typeface="B Nazanin" panose="00000400000000000000" pitchFamily="2" charset="-78"/>
            </a:endParaRPr>
          </a:p>
          <a:p>
            <a:pPr algn="ctr" rtl="1"/>
            <a:endParaRPr lang="fa-IR" b="1" dirty="0">
              <a:cs typeface="B Nazanin" panose="00000400000000000000" pitchFamily="2" charset="-78"/>
            </a:endParaRPr>
          </a:p>
          <a:p>
            <a:pPr algn="ctr" rtl="1"/>
            <a:endParaRPr lang="fa-IR" b="1" dirty="0" smtClean="0">
              <a:cs typeface="B Nazanin" panose="00000400000000000000" pitchFamily="2" charset="-78"/>
            </a:endParaRPr>
          </a:p>
          <a:p>
            <a:pPr algn="ctr" rtl="1"/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33483"/>
            <a:ext cx="3888432" cy="515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0763" y="77992"/>
            <a:ext cx="1019048" cy="9447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4022" y="30835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روش انجام کار</a:t>
            </a:r>
            <a:endParaRPr lang="en-US" sz="2400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359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Nicic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" y="77991"/>
            <a:ext cx="1028700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</p:pic>
      <p:sp>
        <p:nvSpPr>
          <p:cNvPr id="9" name="Flowchart: Connector 8"/>
          <p:cNvSpPr/>
          <p:nvPr/>
        </p:nvSpPr>
        <p:spPr>
          <a:xfrm>
            <a:off x="8430238" y="6206828"/>
            <a:ext cx="564003" cy="504056"/>
          </a:xfrm>
          <a:prstGeom prst="flowChartConnector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500" dirty="0" smtClean="0">
                <a:solidFill>
                  <a:prstClr val="white"/>
                </a:solidFill>
                <a:cs typeface="B Titr" panose="00000700000000000000" pitchFamily="2" charset="-78"/>
              </a:rPr>
              <a:t>16</a:t>
            </a:r>
            <a:endParaRPr lang="en-US" sz="1500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822" y="1365675"/>
            <a:ext cx="69024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 algn="r" rtl="1" fontAlgn="base"/>
            <a:r>
              <a:rPr lang="fa-IR" dirty="0">
                <a:cs typeface="B Titr" panose="00000700000000000000" pitchFamily="2" charset="-78"/>
              </a:rPr>
              <a:t>تغییرات تنش </a:t>
            </a:r>
            <a:r>
              <a:rPr lang="fa-IR" dirty="0" smtClean="0">
                <a:cs typeface="B Titr" panose="00000700000000000000" pitchFamily="2" charset="-78"/>
              </a:rPr>
              <a:t>فون مایسز </a:t>
            </a:r>
            <a:r>
              <a:rPr lang="fa-IR" dirty="0">
                <a:cs typeface="B Titr" panose="00000700000000000000" pitchFamily="2" charset="-78"/>
              </a:rPr>
              <a:t>در زاویه ها و سرعت های مختلف </a:t>
            </a:r>
            <a:endParaRPr lang="en-US" dirty="0">
              <a:cs typeface="B Titr" panose="00000700000000000000" pitchFamily="2" charset="-78"/>
            </a:endParaRPr>
          </a:p>
          <a:p>
            <a:pPr algn="ctr" rtl="1">
              <a:lnSpc>
                <a:spcPct val="200000"/>
              </a:lnSpc>
            </a:pPr>
            <a:endParaRPr lang="fa-IR" b="1" dirty="0" smtClean="0">
              <a:cs typeface="B Nazanin" panose="00000400000000000000" pitchFamily="2" charset="-78"/>
            </a:endParaRPr>
          </a:p>
          <a:p>
            <a:pPr algn="ctr" rtl="1"/>
            <a:endParaRPr lang="fa-IR" b="1" dirty="0">
              <a:cs typeface="B Nazanin" panose="00000400000000000000" pitchFamily="2" charset="-78"/>
            </a:endParaRPr>
          </a:p>
          <a:p>
            <a:pPr algn="ctr" rtl="1"/>
            <a:endParaRPr lang="fa-IR" b="1" dirty="0" smtClean="0">
              <a:cs typeface="B Nazanin" panose="00000400000000000000" pitchFamily="2" charset="-78"/>
            </a:endParaRPr>
          </a:p>
          <a:p>
            <a:pPr algn="ctr" rtl="1"/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29698" name="Chart 2357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2060848"/>
            <a:ext cx="7195186" cy="439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0763" y="77992"/>
            <a:ext cx="1019048" cy="9447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4022" y="30835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روش انجام کار</a:t>
            </a:r>
            <a:endParaRPr lang="en-US" sz="2400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726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Nicic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" y="77991"/>
            <a:ext cx="1028700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</p:pic>
      <p:sp>
        <p:nvSpPr>
          <p:cNvPr id="9" name="Flowchart: Connector 8"/>
          <p:cNvSpPr/>
          <p:nvPr/>
        </p:nvSpPr>
        <p:spPr>
          <a:xfrm>
            <a:off x="8430238" y="6206828"/>
            <a:ext cx="564003" cy="504056"/>
          </a:xfrm>
          <a:prstGeom prst="flowChartConnector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500" dirty="0" smtClean="0">
                <a:solidFill>
                  <a:prstClr val="white"/>
                </a:solidFill>
                <a:cs typeface="B Titr" panose="00000700000000000000" pitchFamily="2" charset="-78"/>
              </a:rPr>
              <a:t>17</a:t>
            </a:r>
            <a:endParaRPr lang="en-US" sz="1500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526" y="1452245"/>
            <a:ext cx="69024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 algn="r" rtl="1" fontAlgn="base"/>
            <a:r>
              <a:rPr lang="fa-IR" dirty="0">
                <a:cs typeface="B Titr" panose="00000700000000000000" pitchFamily="2" charset="-78"/>
              </a:rPr>
              <a:t>تغییرات تنش برشی در زاویه ها و سرعت های مختلف </a:t>
            </a:r>
            <a:endParaRPr lang="en-US" dirty="0">
              <a:cs typeface="B Titr" panose="00000700000000000000" pitchFamily="2" charset="-78"/>
            </a:endParaRPr>
          </a:p>
          <a:p>
            <a:pPr algn="ctr" rtl="1">
              <a:lnSpc>
                <a:spcPct val="200000"/>
              </a:lnSpc>
            </a:pPr>
            <a:endParaRPr lang="fa-IR" b="1" dirty="0" smtClean="0">
              <a:cs typeface="B Nazanin" panose="00000400000000000000" pitchFamily="2" charset="-78"/>
            </a:endParaRPr>
          </a:p>
          <a:p>
            <a:pPr algn="ctr" rtl="1"/>
            <a:endParaRPr lang="fa-IR" b="1" dirty="0">
              <a:cs typeface="B Nazanin" panose="00000400000000000000" pitchFamily="2" charset="-78"/>
            </a:endParaRPr>
          </a:p>
          <a:p>
            <a:pPr algn="ctr" rtl="1"/>
            <a:endParaRPr lang="fa-IR" b="1" dirty="0" smtClean="0">
              <a:cs typeface="B Nazanin" panose="00000400000000000000" pitchFamily="2" charset="-78"/>
            </a:endParaRPr>
          </a:p>
          <a:p>
            <a:pPr algn="ctr" rtl="1"/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30722" name="Chart 2356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626469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0763" y="77992"/>
            <a:ext cx="1019048" cy="9447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4022" y="30835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روش انجام کار</a:t>
            </a:r>
            <a:endParaRPr lang="en-US" sz="2400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0130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 txBox="1">
            <a:spLocks noChangeArrowheads="1"/>
          </p:cNvSpPr>
          <p:nvPr/>
        </p:nvSpPr>
        <p:spPr bwMode="auto">
          <a:xfrm>
            <a:off x="936640" y="1459674"/>
            <a:ext cx="6929437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2000" dirty="0">
              <a:latin typeface="Calibri" panose="020F0502020204030204" pitchFamily="34" charset="0"/>
            </a:endParaRPr>
          </a:p>
          <a:p>
            <a:pPr algn="ctr" rtl="1">
              <a:spcBef>
                <a:spcPts val="1000"/>
              </a:spcBef>
            </a:pPr>
            <a:r>
              <a:rPr lang="fa-IR" sz="2800" b="1" dirty="0">
                <a:cs typeface="B Titr" panose="00000700000000000000" pitchFamily="2" charset="-78"/>
              </a:rPr>
              <a:t>بررسی پارامترهای موثر بر کارکرد آسیای </a:t>
            </a:r>
            <a:endParaRPr lang="fa-IR" sz="2800" b="1" dirty="0" smtClean="0">
              <a:cs typeface="B Titr" panose="00000700000000000000" pitchFamily="2" charset="-78"/>
            </a:endParaRPr>
          </a:p>
          <a:p>
            <a:pPr algn="ctr" rtl="1">
              <a:spcBef>
                <a:spcPts val="1000"/>
              </a:spcBef>
            </a:pPr>
            <a:r>
              <a:rPr lang="fa-IR" sz="2800" b="1" dirty="0" smtClean="0">
                <a:cs typeface="B Titr" panose="00000700000000000000" pitchFamily="2" charset="-78"/>
              </a:rPr>
              <a:t>نیمه خودشکن</a:t>
            </a:r>
          </a:p>
          <a:p>
            <a:pPr algn="ctr" rtl="1">
              <a:spcBef>
                <a:spcPts val="1000"/>
              </a:spcBef>
            </a:pPr>
            <a:endParaRPr lang="fa-IR" sz="2800" b="1" dirty="0">
              <a:ln w="3175">
                <a:noFill/>
                <a:prstDash val="solid"/>
              </a:ln>
              <a:latin typeface="Forte" pitchFamily="66" charset="0"/>
              <a:cs typeface="B Nazanin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8144" y="140390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موسسه آموزش عالی کار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7173" name="Picture 5" descr="Nicic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6491"/>
            <a:ext cx="1028700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7344" y="1329219"/>
            <a:ext cx="1909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مجتمع مس سرچشمه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625005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cs typeface="B Nazanin" panose="00000400000000000000" pitchFamily="2" charset="-78"/>
              </a:rPr>
              <a:t>دفاعیه پایان نامه کارشناسی ارشد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5387" y="87547"/>
            <a:ext cx="1019048" cy="77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Nicic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" y="77991"/>
            <a:ext cx="1028700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</p:pic>
      <p:sp>
        <p:nvSpPr>
          <p:cNvPr id="9" name="Flowchart: Connector 8"/>
          <p:cNvSpPr/>
          <p:nvPr/>
        </p:nvSpPr>
        <p:spPr>
          <a:xfrm>
            <a:off x="8430238" y="6206828"/>
            <a:ext cx="564003" cy="504056"/>
          </a:xfrm>
          <a:prstGeom prst="flowChartConnector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500" dirty="0" smtClean="0">
                <a:solidFill>
                  <a:prstClr val="white"/>
                </a:solidFill>
                <a:cs typeface="B Titr" panose="00000700000000000000" pitchFamily="2" charset="-78"/>
              </a:rPr>
              <a:t>18</a:t>
            </a:r>
            <a:endParaRPr lang="en-US" sz="1500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445" y="1195449"/>
            <a:ext cx="6902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dirty="0">
                <a:cs typeface="B Titr" panose="00000700000000000000" pitchFamily="2" charset="-78"/>
              </a:rPr>
              <a:t>بررسی اثر پروفیل لاینر بر خردایش خوراک با استفاده از روش آزمایشگاهی</a:t>
            </a:r>
            <a:endParaRPr lang="fa-IR" b="1" dirty="0">
              <a:cs typeface="B Titr" panose="00000700000000000000" pitchFamily="2" charset="-78"/>
            </a:endParaRPr>
          </a:p>
          <a:p>
            <a:pPr algn="ctr" rtl="1"/>
            <a:endParaRPr lang="fa-IR" b="1" dirty="0" smtClean="0">
              <a:cs typeface="B Nazanin" panose="00000400000000000000" pitchFamily="2" charset="-78"/>
            </a:endParaRPr>
          </a:p>
          <a:p>
            <a:pPr algn="ctr" rtl="1"/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96" y="2060848"/>
            <a:ext cx="696749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0763" y="77992"/>
            <a:ext cx="1019048" cy="9447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4022" y="30835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روش انجام کار</a:t>
            </a:r>
            <a:endParaRPr lang="en-US" sz="2400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073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023745" y="1628802"/>
          <a:ext cx="3689767" cy="4608510"/>
        </p:xfrm>
        <a:graphic>
          <a:graphicData uri="http://schemas.openxmlformats.org/drawingml/2006/table">
            <a:tbl>
              <a:tblPr rtl="1" firstRow="1" firstCol="1" bandRow="1"/>
              <a:tblGrid>
                <a:gridCol w="393311"/>
                <a:gridCol w="611207"/>
                <a:gridCol w="1372025"/>
                <a:gridCol w="1313224"/>
              </a:tblGrid>
              <a:tr h="307234">
                <a:tc gridSpan="2"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طول 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(m)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0.5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34">
                <a:tc gridSpan="2"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قطر </a:t>
                      </a: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(m)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34">
                <a:tc gridSpan="2"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آسیا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سرعت  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(rads</a:t>
                      </a:r>
                      <a:r>
                        <a:rPr lang="en-US" sz="1200" b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-1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3.3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34">
                <a:tc gridSpan="2"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سرعت </a:t>
                      </a: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(N</a:t>
                      </a:r>
                      <a:r>
                        <a:rPr lang="en-US" sz="1200" b="1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c</a:t>
                      </a: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0.75 CV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34">
                <a:tc gridSpan="2"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تعداد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60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34">
                <a:tc gridSpan="2"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لاینر (بالابر)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ارتفاع  </a:t>
                      </a: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(m)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0.0065-.014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34"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شکل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ذوزنقه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34">
                <a:tc gridSpan="2"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قطر گلوله </a:t>
                      </a: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(m)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0.015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34">
                <a:tc gridSpan="2"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چگالی گلوله </a:t>
                      </a: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(kgm</a:t>
                      </a:r>
                      <a:r>
                        <a:rPr lang="en-US" sz="1200" b="1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-3</a:t>
                      </a: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7800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34">
                <a:tc gridSpan="2"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حجم شارژ </a:t>
                      </a: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(J)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% 25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34">
                <a:tc gridSpan="2"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ماده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سنگ معدن مس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34">
                <a:tc gridSpan="2"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خوراک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چگالی سنگ 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(kgm</a:t>
                      </a:r>
                      <a:r>
                        <a:rPr lang="en-US" sz="1200" b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-3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2780-2900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34">
                <a:tc gridSpan="2"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اندازه </a:t>
                      </a: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(mm)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13.2-65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34">
                <a:tc gridSpan="2"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مقدار </a:t>
                      </a: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(kg)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75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34">
                <a:tc gridSpan="2"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زمان کارکرد (دقیقه)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10-15-20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4032448" cy="3456384"/>
          </a:xfrm>
          <a:prstGeom prst="rect">
            <a:avLst/>
          </a:prstGeom>
        </p:spPr>
      </p:pic>
      <p:pic>
        <p:nvPicPr>
          <p:cNvPr id="6" name="Picture 5" descr="Nicic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" y="77991"/>
            <a:ext cx="1028700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</p:pic>
      <p:sp>
        <p:nvSpPr>
          <p:cNvPr id="9" name="Flowchart: Connector 8"/>
          <p:cNvSpPr/>
          <p:nvPr/>
        </p:nvSpPr>
        <p:spPr>
          <a:xfrm>
            <a:off x="8460432" y="6237312"/>
            <a:ext cx="564003" cy="504056"/>
          </a:xfrm>
          <a:prstGeom prst="flowChartConnector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300" dirty="0" smtClean="0">
                <a:solidFill>
                  <a:prstClr val="white"/>
                </a:solidFill>
                <a:cs typeface="B Titr" panose="00000700000000000000" pitchFamily="2" charset="-78"/>
              </a:rPr>
              <a:t>19</a:t>
            </a:r>
            <a:endParaRPr lang="en-US" sz="1300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19464" y="1131972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 smtClean="0">
                <a:cs typeface="B Nazanin" panose="00000400000000000000" pitchFamily="2" charset="-78"/>
              </a:rPr>
              <a:t>مشخصات آسیای نیمه خودشکن آزمایشگاهی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0763" y="77992"/>
            <a:ext cx="1019048" cy="9447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34022" y="30835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روش انجام کار</a:t>
            </a:r>
            <a:endParaRPr lang="en-US" sz="2400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86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Nicic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" y="77991"/>
            <a:ext cx="1028700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</p:pic>
      <p:sp>
        <p:nvSpPr>
          <p:cNvPr id="9" name="Flowchart: Connector 8"/>
          <p:cNvSpPr/>
          <p:nvPr/>
        </p:nvSpPr>
        <p:spPr>
          <a:xfrm>
            <a:off x="8430238" y="6206828"/>
            <a:ext cx="564003" cy="504056"/>
          </a:xfrm>
          <a:prstGeom prst="flowChartConnector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500" dirty="0" smtClean="0">
                <a:solidFill>
                  <a:prstClr val="white"/>
                </a:solidFill>
                <a:cs typeface="B Titr" panose="00000700000000000000" pitchFamily="2" charset="-78"/>
              </a:rPr>
              <a:t>20</a:t>
            </a:r>
            <a:endParaRPr lang="en-US" sz="1500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526" y="1340768"/>
            <a:ext cx="69024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 smtClean="0">
                <a:cs typeface="B Titr" panose="00000700000000000000" pitchFamily="2" charset="-78"/>
              </a:rPr>
              <a:t>بررسی صحت مدل </a:t>
            </a:r>
          </a:p>
          <a:p>
            <a:pPr algn="ctr" rtl="1"/>
            <a:endParaRPr lang="fa-IR" b="1" dirty="0">
              <a:cs typeface="B Nazanin" panose="00000400000000000000" pitchFamily="2" charset="-78"/>
            </a:endParaRPr>
          </a:p>
          <a:p>
            <a:pPr algn="ctr" rtl="1"/>
            <a:endParaRPr lang="fa-IR" b="1" dirty="0" smtClean="0">
              <a:cs typeface="B Nazanin" panose="00000400000000000000" pitchFamily="2" charset="-78"/>
            </a:endParaRPr>
          </a:p>
          <a:p>
            <a:pPr algn="ctr" rtl="1"/>
            <a:endParaRPr lang="fa-IR" b="1" dirty="0">
              <a:cs typeface="B Nazanin" panose="00000400000000000000" pitchFamily="2" charset="-78"/>
            </a:endParaRPr>
          </a:p>
          <a:p>
            <a:pPr algn="ctr" rtl="1"/>
            <a:endParaRPr lang="fa-IR" b="1" dirty="0" smtClean="0">
              <a:cs typeface="B Nazanin" panose="00000400000000000000" pitchFamily="2" charset="-78"/>
            </a:endParaRPr>
          </a:p>
          <a:p>
            <a:pPr algn="ctr" rtl="1"/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09613"/>
            <a:ext cx="5184576" cy="487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0763" y="77992"/>
            <a:ext cx="1019048" cy="9447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4022" y="30835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روش انجام کار</a:t>
            </a:r>
            <a:endParaRPr lang="en-US" sz="2400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27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Nicic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" y="77991"/>
            <a:ext cx="1028700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</p:pic>
      <p:sp>
        <p:nvSpPr>
          <p:cNvPr id="9" name="Flowchart: Connector 8"/>
          <p:cNvSpPr/>
          <p:nvPr/>
        </p:nvSpPr>
        <p:spPr>
          <a:xfrm>
            <a:off x="8430238" y="6206828"/>
            <a:ext cx="564003" cy="504056"/>
          </a:xfrm>
          <a:prstGeom prst="flowChartConnector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500" dirty="0" smtClean="0">
                <a:solidFill>
                  <a:prstClr val="white"/>
                </a:solidFill>
                <a:cs typeface="B Titr" panose="00000700000000000000" pitchFamily="2" charset="-78"/>
              </a:rPr>
              <a:t>21</a:t>
            </a:r>
            <a:endParaRPr lang="en-US" sz="1500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9792" y="1196752"/>
            <a:ext cx="69024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dirty="0">
                <a:cs typeface="B Titr" panose="00000700000000000000" pitchFamily="2" charset="-78"/>
              </a:rPr>
              <a:t>نیروی اندازه­گیری شده توسط نیروسنج برای لاینر با ارتفاع مختلف</a:t>
            </a:r>
            <a:endParaRPr lang="fa-IR" b="1" dirty="0" smtClean="0">
              <a:cs typeface="B Titr" panose="00000700000000000000" pitchFamily="2" charset="-78"/>
            </a:endParaRPr>
          </a:p>
          <a:p>
            <a:pPr algn="ctr" rtl="1"/>
            <a:endParaRPr lang="fa-IR" b="1" dirty="0">
              <a:cs typeface="B Nazanin" panose="00000400000000000000" pitchFamily="2" charset="-78"/>
            </a:endParaRPr>
          </a:p>
          <a:p>
            <a:pPr algn="ctr" rtl="1"/>
            <a:endParaRPr lang="fa-IR" b="1" dirty="0" smtClean="0">
              <a:cs typeface="B Nazanin" panose="00000400000000000000" pitchFamily="2" charset="-78"/>
            </a:endParaRPr>
          </a:p>
          <a:p>
            <a:pPr algn="ctr" rtl="1"/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89" y="1836062"/>
            <a:ext cx="5940299" cy="468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0763" y="77992"/>
            <a:ext cx="1019048" cy="9447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4022" y="30835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روش انجام کار</a:t>
            </a:r>
            <a:endParaRPr lang="en-US" sz="2400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132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7704" y="332656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جمع بندی نتایج</a:t>
            </a:r>
            <a:endParaRPr lang="en-US" sz="2400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124744"/>
            <a:ext cx="7406530" cy="7042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>
              <a:lnSpc>
                <a:spcPct val="120000"/>
              </a:lnSpc>
            </a:pPr>
            <a:r>
              <a:rPr lang="en-US" dirty="0">
                <a:cs typeface="B Titr" panose="00000700000000000000" pitchFamily="2" charset="-78"/>
              </a:rPr>
              <a:t> </a:t>
            </a:r>
          </a:p>
          <a:p>
            <a:pPr marL="285750" lvl="0" indent="-285750" algn="r" rt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a-IR" dirty="0">
                <a:cs typeface="B Titr" panose="00000700000000000000" pitchFamily="2" charset="-78"/>
              </a:rPr>
              <a:t>با افزایش زاویه لاینر زاویه برخورد ذرات به بدنه آسیا کاهش می­یابد.</a:t>
            </a:r>
            <a:endParaRPr lang="en-US" dirty="0">
              <a:cs typeface="B Titr" panose="00000700000000000000" pitchFamily="2" charset="-78"/>
            </a:endParaRPr>
          </a:p>
          <a:p>
            <a:pPr marL="285750" lvl="0" indent="-285750" algn="r" rt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a-IR" dirty="0">
                <a:cs typeface="B Titr" panose="00000700000000000000" pitchFamily="2" charset="-78"/>
              </a:rPr>
              <a:t>با افزایش ارتفاع لاینر زاویه برخورد ذرات به بدنه آسیا افزایش می­یابد.</a:t>
            </a:r>
            <a:endParaRPr lang="en-US" dirty="0">
              <a:cs typeface="B Titr" panose="00000700000000000000" pitchFamily="2" charset="-78"/>
            </a:endParaRPr>
          </a:p>
          <a:p>
            <a:pPr marL="285750" lvl="0" indent="-285750" algn="r" rt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a-IR" dirty="0">
                <a:cs typeface="B Titr" panose="00000700000000000000" pitchFamily="2" charset="-78"/>
              </a:rPr>
              <a:t>افزایش ارتفاع لاینر باعث افزایش شدت و فرکانس تنش ون مایسز می‌شود.</a:t>
            </a:r>
            <a:endParaRPr lang="en-US" dirty="0">
              <a:cs typeface="B Titr" panose="00000700000000000000" pitchFamily="2" charset="-78"/>
            </a:endParaRPr>
          </a:p>
          <a:p>
            <a:pPr marL="285750" lvl="0" indent="-285750" algn="r" rt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a-IR" dirty="0">
                <a:cs typeface="B Titr" panose="00000700000000000000" pitchFamily="2" charset="-78"/>
              </a:rPr>
              <a:t>با افزایش ارتفاع لاینر زاویه آستانه برخورد کاهش و محدوده برخورد ذرات به بدنه آسیا افزایش می­یابد.</a:t>
            </a:r>
            <a:endParaRPr lang="en-US" dirty="0">
              <a:cs typeface="B Titr" panose="00000700000000000000" pitchFamily="2" charset="-78"/>
            </a:endParaRPr>
          </a:p>
          <a:p>
            <a:pPr marL="285750" lvl="0" indent="-285750" algn="r" rt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a-IR" dirty="0">
                <a:cs typeface="B Titr" panose="00000700000000000000" pitchFamily="2" charset="-78"/>
              </a:rPr>
              <a:t>کمترین تنش برشی در سرعت­های چرخش متفاوت مربوط به لاینر با ارتفاع 146 میلیمتر است.</a:t>
            </a:r>
            <a:endParaRPr lang="en-US" dirty="0">
              <a:cs typeface="B Titr" panose="00000700000000000000" pitchFamily="2" charset="-78"/>
            </a:endParaRPr>
          </a:p>
          <a:p>
            <a:pPr marL="285750" lvl="0" indent="-285750" algn="r" rt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a-IR" dirty="0">
                <a:cs typeface="B Titr" panose="00000700000000000000" pitchFamily="2" charset="-78"/>
              </a:rPr>
              <a:t>با افزایش زاویه لاینر تا 15 درجه تنش ون مایسز افزایش یافته و با افزایش بیشتر زاویه لاینر به دلیل برخورد ذرات پایین تر از ناحیه پاشنه بار و کاهش سرعت ذرات تنش ون مایسز کاهش می یابد.</a:t>
            </a:r>
            <a:endParaRPr lang="en-US" dirty="0">
              <a:cs typeface="B Titr" panose="00000700000000000000" pitchFamily="2" charset="-78"/>
            </a:endParaRPr>
          </a:p>
          <a:p>
            <a:pPr marL="285750" lvl="0" indent="-285750" algn="r" rt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a-IR" dirty="0">
                <a:cs typeface="B Titr" panose="00000700000000000000" pitchFamily="2" charset="-78"/>
              </a:rPr>
              <a:t>در زاویه لاینر 15 درجه بیشترین مقدار تنش برشی داریم.</a:t>
            </a:r>
            <a:endParaRPr lang="en-US" dirty="0">
              <a:cs typeface="B Titr" panose="00000700000000000000" pitchFamily="2" charset="-78"/>
            </a:endParaRPr>
          </a:p>
          <a:p>
            <a:pPr marL="285750" lvl="0" indent="-285750" algn="r" rt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a-IR" dirty="0">
                <a:cs typeface="B Titr" panose="00000700000000000000" pitchFamily="2" charset="-78"/>
              </a:rPr>
              <a:t>شدت و فرکانس بارهای ضربه­ای اندازه­گیری شده در پاشنه بار توسط نیرو سنج با فزایش ارتفاع لاینر افزایش می­یابد.</a:t>
            </a:r>
            <a:endParaRPr lang="en-US" dirty="0">
              <a:cs typeface="B Titr" panose="00000700000000000000" pitchFamily="2" charset="-78"/>
            </a:endParaRPr>
          </a:p>
          <a:p>
            <a:pPr marL="285750" lvl="0" indent="-285750" algn="r" rt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a-IR" dirty="0">
                <a:cs typeface="B Titr" panose="00000700000000000000" pitchFamily="2" charset="-78"/>
              </a:rPr>
              <a:t>با افزایش ارتفاع لاینر اندیس خردایش افزایش یافته و نشان دهنده افزایش قابلیت خردایش آسیا است.</a:t>
            </a:r>
            <a:endParaRPr lang="en-US" dirty="0">
              <a:cs typeface="B Titr" panose="00000700000000000000" pitchFamily="2" charset="-78"/>
            </a:endParaRPr>
          </a:p>
          <a:p>
            <a:pPr marL="285750" lvl="0" algn="r" rtl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a-IR" b="1" dirty="0">
              <a:cs typeface="B Titr" panose="00000700000000000000" pitchFamily="2" charset="-78"/>
            </a:endParaRPr>
          </a:p>
          <a:p>
            <a:pPr marL="285750" algn="r" rtl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a-IR" b="1" dirty="0">
              <a:cs typeface="B Titr" panose="00000700000000000000" pitchFamily="2" charset="-78"/>
            </a:endParaRPr>
          </a:p>
          <a:p>
            <a:pPr marL="285750" lvl="0" indent="-285750" algn="r" rtl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a-IR" b="1" dirty="0" smtClean="0">
              <a:cs typeface="B Titr" panose="00000700000000000000" pitchFamily="2" charset="-78"/>
            </a:endParaRPr>
          </a:p>
          <a:p>
            <a:pPr lvl="0" algn="r" rtl="1">
              <a:lnSpc>
                <a:spcPct val="120000"/>
              </a:lnSpc>
            </a:pPr>
            <a:endParaRPr lang="en-US" b="1" dirty="0" smtClean="0">
              <a:cs typeface="B Titr" panose="00000700000000000000" pitchFamily="2" charset="-78"/>
            </a:endParaRPr>
          </a:p>
          <a:p>
            <a:pPr lvl="0" algn="r" rtl="1">
              <a:lnSpc>
                <a:spcPct val="120000"/>
              </a:lnSpc>
            </a:pPr>
            <a:endParaRPr lang="en-US" b="1" dirty="0">
              <a:cs typeface="B Titr" panose="00000700000000000000" pitchFamily="2" charset="-78"/>
            </a:endParaRPr>
          </a:p>
        </p:txBody>
      </p:sp>
      <p:pic>
        <p:nvPicPr>
          <p:cNvPr id="7" name="Picture 5" descr="Nicic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" y="77991"/>
            <a:ext cx="1028700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</p:pic>
      <p:sp>
        <p:nvSpPr>
          <p:cNvPr id="9" name="Flowchart: Connector 8"/>
          <p:cNvSpPr/>
          <p:nvPr/>
        </p:nvSpPr>
        <p:spPr>
          <a:xfrm>
            <a:off x="8460432" y="6237312"/>
            <a:ext cx="564003" cy="504056"/>
          </a:xfrm>
          <a:prstGeom prst="flowChartConnector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300" dirty="0" smtClean="0">
                <a:solidFill>
                  <a:prstClr val="white"/>
                </a:solidFill>
                <a:cs typeface="B Titr" panose="00000700000000000000" pitchFamily="2" charset="-78"/>
              </a:rPr>
              <a:t>22</a:t>
            </a:r>
            <a:endParaRPr lang="en-US" sz="1300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763" y="77992"/>
            <a:ext cx="1019048" cy="9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2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53757" y="1515491"/>
            <a:ext cx="7406530" cy="4715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rtl="1">
              <a:lnSpc>
                <a:spcPct val="120000"/>
              </a:lnSpc>
            </a:pPr>
            <a:r>
              <a:rPr lang="fa-IR" dirty="0">
                <a:cs typeface="B Titr" panose="00000700000000000000" pitchFamily="2" charset="-78"/>
              </a:rPr>
              <a:t>به منظور افزایش قابلیت خردایش آسیای نیمه­خودشکن مجتمع مس سرچشمه با استفاده از روش اجزای محدود و آسیای نیمه­خوشکن آزمایشگاهی، اثر تغییر ارتفاع و زاویه لاینر آسیا بر میزان خردایش خوراک بررسی شد. نتایج نشان داد، با افزایش زاویه لاینر زاویه برخورد ذرات به بدنه آسیا کاهش و با افزایش ارتفاع لاینر زاویه برخورد ذرات به بدنه آسیا افزایش می­یابد. افزایش ارتفاع لاینر باعث افزایش شدت و فرکانس تنش ون مایسز می‌شود. کمترین تنش برشی در سرعت­های چرخش متفاوت مربوط به لاینر با ارتفاع 146 میلیمتر و بیشترین مقدار تنش برشی مربوط به زاویه لاینر 15 درجه است. شدت و فرکانس بارهای ضربه­ای اندازه­گیری شده در پاشنه بار توسط نیروسنج با افزایش ارتفاع لاینر افزایش می­یابد. با افزایش ارتفاع لاینر اندیس خردایش افزایش یافته و نشان دهنده افزایش قابلیت خردایش آسیا است.</a:t>
            </a:r>
            <a:endParaRPr lang="en-US" dirty="0">
              <a:cs typeface="B Titr" panose="00000700000000000000" pitchFamily="2" charset="-78"/>
            </a:endParaRPr>
          </a:p>
          <a:p>
            <a:pPr marL="285750" algn="just" rtl="1">
              <a:lnSpc>
                <a:spcPct val="120000"/>
              </a:lnSpc>
            </a:pPr>
            <a:endParaRPr lang="fa-IR" b="1" dirty="0">
              <a:cs typeface="B Titr" panose="00000700000000000000" pitchFamily="2" charset="-78"/>
            </a:endParaRPr>
          </a:p>
          <a:p>
            <a:pPr marL="285750" lvl="0" algn="just" rtl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a-IR" b="1" dirty="0" smtClean="0">
              <a:cs typeface="B Titr" panose="00000700000000000000" pitchFamily="2" charset="-78"/>
            </a:endParaRPr>
          </a:p>
          <a:p>
            <a:pPr lvl="0" algn="just" rtl="1">
              <a:lnSpc>
                <a:spcPct val="120000"/>
              </a:lnSpc>
            </a:pPr>
            <a:endParaRPr lang="en-US" b="1" dirty="0" smtClean="0">
              <a:cs typeface="B Titr" panose="00000700000000000000" pitchFamily="2" charset="-78"/>
            </a:endParaRPr>
          </a:p>
          <a:p>
            <a:pPr lvl="0" algn="just" rtl="1">
              <a:lnSpc>
                <a:spcPct val="120000"/>
              </a:lnSpc>
            </a:pPr>
            <a:endParaRPr lang="en-US" b="1" dirty="0">
              <a:cs typeface="B Titr" panose="00000700000000000000" pitchFamily="2" charset="-78"/>
            </a:endParaRPr>
          </a:p>
        </p:txBody>
      </p:sp>
      <p:pic>
        <p:nvPicPr>
          <p:cNvPr id="7" name="Picture 5" descr="Nicic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" y="77991"/>
            <a:ext cx="1028700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</p:pic>
      <p:sp>
        <p:nvSpPr>
          <p:cNvPr id="9" name="Flowchart: Connector 8"/>
          <p:cNvSpPr/>
          <p:nvPr/>
        </p:nvSpPr>
        <p:spPr>
          <a:xfrm>
            <a:off x="8460432" y="6237312"/>
            <a:ext cx="564003" cy="504056"/>
          </a:xfrm>
          <a:prstGeom prst="flowChartConnector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300" dirty="0" smtClean="0">
                <a:solidFill>
                  <a:prstClr val="white"/>
                </a:solidFill>
                <a:cs typeface="B Titr" panose="00000700000000000000" pitchFamily="2" charset="-78"/>
              </a:rPr>
              <a:t>23</a:t>
            </a:r>
            <a:endParaRPr lang="en-US" sz="1300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332656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جمع بندی نتایج</a:t>
            </a:r>
            <a:endParaRPr lang="en-US" sz="2400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763" y="77992"/>
            <a:ext cx="1019048" cy="9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7704" y="332656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منابع</a:t>
            </a:r>
            <a:endParaRPr lang="en-US" sz="2400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734393"/>
            <a:ext cx="7992888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[17]. Bond, F.C. Crushing and grinding calculations. </a:t>
            </a:r>
            <a:r>
              <a:rPr lang="en-US" sz="1100" i="1" dirty="0"/>
              <a:t>Br. Chem. Eng</a:t>
            </a:r>
            <a:r>
              <a:rPr lang="en-US" sz="1100" dirty="0"/>
              <a:t>. 1961, 6, 378–385.</a:t>
            </a:r>
          </a:p>
          <a:p>
            <a:pPr rtl="1"/>
            <a:r>
              <a:rPr lang="en-US" sz="1100" dirty="0"/>
              <a:t>[18]. </a:t>
            </a:r>
            <a:r>
              <a:rPr lang="en-US" sz="1100" dirty="0" err="1"/>
              <a:t>Tüzün</a:t>
            </a:r>
            <a:r>
              <a:rPr lang="en-US" sz="1100" dirty="0"/>
              <a:t>, M.A. Wet Bond Mill Test. Miner. Eng. 2001, 14, 369–373.</a:t>
            </a:r>
          </a:p>
          <a:p>
            <a:pPr rtl="1"/>
            <a:r>
              <a:rPr lang="en-US" sz="1100" dirty="0"/>
              <a:t>[19]. </a:t>
            </a:r>
            <a:r>
              <a:rPr lang="en-US" sz="1100" dirty="0" err="1"/>
              <a:t>Kojovic</a:t>
            </a:r>
            <a:r>
              <a:rPr lang="en-US" sz="1100" dirty="0"/>
              <a:t>, T.; Walters, P. Development of the JK Bond Ball Lite Test (JK BBL). In Proceedings of the GEOMET2012 International Seminar on </a:t>
            </a:r>
            <a:r>
              <a:rPr lang="en-US" sz="1100" dirty="0" err="1"/>
              <a:t>Geometallurgy</a:t>
            </a:r>
            <a:r>
              <a:rPr lang="en-US" sz="1100" dirty="0"/>
              <a:t>, Santiago, Chile, 5–7 December 2012; pp. 46–47.</a:t>
            </a:r>
          </a:p>
          <a:p>
            <a:pPr rtl="1"/>
            <a:r>
              <a:rPr lang="en-US" sz="1100" dirty="0"/>
              <a:t>[20]. Starkey, J.H. Dobby, G. </a:t>
            </a:r>
            <a:r>
              <a:rPr lang="en-US" sz="1100" dirty="0" err="1"/>
              <a:t>Kosick</a:t>
            </a:r>
            <a:r>
              <a:rPr lang="en-US" sz="1100" dirty="0"/>
              <a:t>, G. A New </a:t>
            </a:r>
            <a:r>
              <a:rPr lang="en-US" sz="1100" dirty="0" err="1"/>
              <a:t>Toolfor</a:t>
            </a:r>
            <a:r>
              <a:rPr lang="en-US" sz="1100" dirty="0"/>
              <a:t> SAG Hardness Testing. </a:t>
            </a:r>
            <a:r>
              <a:rPr lang="en-US" sz="1100" i="1" dirty="0"/>
              <a:t>In Proceedings of the 26th Canadian Mineral Processors Annual Meeting</a:t>
            </a:r>
            <a:r>
              <a:rPr lang="en-US" sz="1100" dirty="0"/>
              <a:t>, Ottawa, ON, Canada, 18–20 January 1994.</a:t>
            </a:r>
          </a:p>
          <a:p>
            <a:pPr rtl="1"/>
            <a:r>
              <a:rPr lang="en-US" sz="1100" dirty="0"/>
              <a:t>[21]. Starkey, J.H. </a:t>
            </a:r>
            <a:r>
              <a:rPr lang="en-US" sz="1100" dirty="0" err="1"/>
              <a:t>Hindstrom</a:t>
            </a:r>
            <a:r>
              <a:rPr lang="en-US" sz="1100" dirty="0"/>
              <a:t>, S. </a:t>
            </a:r>
            <a:r>
              <a:rPr lang="en-US" sz="1100" dirty="0" err="1"/>
              <a:t>Nadasdy</a:t>
            </a:r>
            <a:r>
              <a:rPr lang="en-US" sz="1100" dirty="0"/>
              <a:t>, G. </a:t>
            </a:r>
            <a:r>
              <a:rPr lang="en-US" sz="1100" dirty="0" err="1"/>
              <a:t>SAGDesign</a:t>
            </a:r>
            <a:r>
              <a:rPr lang="en-US" sz="1100" dirty="0"/>
              <a:t> testing. What is it and why it Works. </a:t>
            </a:r>
            <a:r>
              <a:rPr lang="en-US" sz="1100" i="1" dirty="0"/>
              <a:t>In Proceedings of the International Conference on Autogenous and Semi-Autogenous Grinding Technology</a:t>
            </a:r>
            <a:r>
              <a:rPr lang="en-US" sz="1100" dirty="0"/>
              <a:t> (SAG 2006), Vancouver, BC, Canada, 23–27 September 2006; Volume 4, pp. 240–254.</a:t>
            </a:r>
          </a:p>
          <a:p>
            <a:pPr rtl="1"/>
            <a:r>
              <a:rPr lang="en-US" sz="1100" dirty="0"/>
              <a:t>[22]. </a:t>
            </a:r>
            <a:r>
              <a:rPr lang="en-US" sz="1100" dirty="0" err="1"/>
              <a:t>Amelunxen</a:t>
            </a:r>
            <a:r>
              <a:rPr lang="en-US" sz="1100" dirty="0"/>
              <a:t>, P.; Berrios, P.; Rodriguez, E. The SAG </a:t>
            </a:r>
            <a:r>
              <a:rPr lang="en-US" sz="1100" dirty="0" err="1"/>
              <a:t>grindability</a:t>
            </a:r>
            <a:r>
              <a:rPr lang="en-US" sz="1100" dirty="0"/>
              <a:t> index test. Miner. Eng. 2014, 55, 42–51.</a:t>
            </a:r>
          </a:p>
          <a:p>
            <a:pPr rtl="1"/>
            <a:r>
              <a:rPr lang="en-US" sz="1100" dirty="0"/>
              <a:t>[23]. Dobby, G.; Bennett, C.; </a:t>
            </a:r>
            <a:r>
              <a:rPr lang="en-US" sz="1100" dirty="0" err="1"/>
              <a:t>Kosick</a:t>
            </a:r>
            <a:r>
              <a:rPr lang="en-US" sz="1100" dirty="0"/>
              <a:t>, G. Advances </a:t>
            </a:r>
            <a:r>
              <a:rPr lang="en-US" sz="1100" dirty="0" err="1"/>
              <a:t>inSAG</a:t>
            </a:r>
            <a:r>
              <a:rPr lang="en-US" sz="1100" dirty="0"/>
              <a:t> Circuit Design and Simulation Applied to the Mine Block Model. In Proceedings of the International Conference on Autogenous and Semi-Autogenous Grinding Technology (SAG 2001), Vancouver, BC, Canada, 30 September– 1 October 2001; Volume 4, pp. 221–234.</a:t>
            </a:r>
          </a:p>
          <a:p>
            <a:r>
              <a:rPr lang="en-US" sz="1100" dirty="0"/>
              <a:t>[24]. Bennett, C.; Dobby, G.S.; </a:t>
            </a:r>
            <a:r>
              <a:rPr lang="en-US" sz="1100" dirty="0" err="1"/>
              <a:t>Kosick</a:t>
            </a:r>
            <a:r>
              <a:rPr lang="en-US" sz="1100" dirty="0"/>
              <a:t>, G. Benchmarking and ore body profiling. The keys to effective production forecasting and SAG circuit optimization. In Proceedings of the International</a:t>
            </a:r>
          </a:p>
          <a:p>
            <a:pPr rtl="1"/>
            <a:r>
              <a:rPr lang="en-US" sz="1100" dirty="0"/>
              <a:t>Conference on Autogenous and Semi-Autogenous Grinding Technology (SAG 2001), Vancouver, BC, Canada, 30 September–1 October 2001; Volume 1, pp. 289–300.</a:t>
            </a:r>
          </a:p>
          <a:p>
            <a:r>
              <a:rPr lang="en-US" sz="1100" dirty="0"/>
              <a:t>[25]. R.D. Morrison, Using DEM to model ore breakage within a pilot scale SAG mill.2004, Minerals Engineering 17 (2004), pp. 1117–1124.</a:t>
            </a:r>
          </a:p>
          <a:p>
            <a:pPr rtl="1"/>
            <a:r>
              <a:rPr lang="en-US" sz="1100" dirty="0"/>
              <a:t>[26] S. Morrell, Predicting the overall specific energy requirement of crushing, high pressure grinding roll and tumbling mill circuits. 2009, Minerals Engineering 22 (2009), pp .544–549.</a:t>
            </a:r>
          </a:p>
          <a:p>
            <a:pPr rtl="1"/>
            <a:r>
              <a:rPr lang="en-US" sz="1100" dirty="0"/>
              <a:t>[27]. Powell, </a:t>
            </a:r>
            <a:r>
              <a:rPr lang="en-US" sz="1100" dirty="0" err="1"/>
              <a:t>M.s.</a:t>
            </a:r>
            <a:r>
              <a:rPr lang="en-US" sz="1100" dirty="0"/>
              <a:t>, W. Cleary, W., Understanding fine ore breakage in a laboratory scale ball mill using DEM. 2011, Minerals Engineering 24 (2011),pp . 352–366.</a:t>
            </a:r>
          </a:p>
          <a:p>
            <a:pPr rtl="1"/>
            <a:r>
              <a:rPr lang="en-US" sz="1100" dirty="0"/>
              <a:t>[28]. Abel, F.; </a:t>
            </a:r>
            <a:r>
              <a:rPr lang="en-US" sz="1100" dirty="0" err="1"/>
              <a:t>Rosenkranz</a:t>
            </a:r>
            <a:r>
              <a:rPr lang="en-US" sz="1100" dirty="0"/>
              <a:t>, J.; </a:t>
            </a:r>
            <a:r>
              <a:rPr lang="en-US" sz="1100" dirty="0" err="1"/>
              <a:t>Kuyumcu</a:t>
            </a:r>
            <a:r>
              <a:rPr lang="en-US" sz="1100" dirty="0"/>
              <a:t>, H.Z. Stamped coal cakes in coke making technology Part 1— A parameter study on </a:t>
            </a:r>
            <a:r>
              <a:rPr lang="en-US" sz="1100" dirty="0" err="1"/>
              <a:t>stampability</a:t>
            </a:r>
            <a:r>
              <a:rPr lang="en-US" sz="1100" dirty="0"/>
              <a:t>. Iron </a:t>
            </a:r>
            <a:r>
              <a:rPr lang="en-US" sz="1100" dirty="0" err="1"/>
              <a:t>Mak</a:t>
            </a:r>
            <a:r>
              <a:rPr lang="en-US" sz="1100" dirty="0"/>
              <a:t>. </a:t>
            </a:r>
            <a:r>
              <a:rPr lang="en-US" sz="1100" dirty="0" err="1"/>
              <a:t>Steelmak</a:t>
            </a:r>
            <a:r>
              <a:rPr lang="en-US" sz="1100" dirty="0"/>
              <a:t>. 2009, 36, 321–326.</a:t>
            </a:r>
          </a:p>
          <a:p>
            <a:r>
              <a:rPr lang="en-US" sz="1100" dirty="0"/>
              <a:t>[29]. Tavares, L.M. and King, R.P., 2002. Modelling of particle fracture by repeated impacts using continuum damage mechanics. Powder Technology. 123, l38-146.</a:t>
            </a:r>
          </a:p>
          <a:p>
            <a:pPr rtl="1"/>
            <a:r>
              <a:rPr lang="en-US" sz="1100" dirty="0"/>
              <a:t>[30]. </a:t>
            </a:r>
            <a:r>
              <a:rPr lang="en-US" sz="1100" dirty="0" err="1"/>
              <a:t>Genc</a:t>
            </a:r>
            <a:r>
              <a:rPr lang="en-US" sz="1100" dirty="0"/>
              <a:t>, O., Ergun, S.L., </a:t>
            </a:r>
            <a:r>
              <a:rPr lang="en-US" sz="1100" dirty="0" err="1"/>
              <a:t>Benzer</a:t>
            </a:r>
            <a:r>
              <a:rPr lang="en-US" sz="1100" dirty="0"/>
              <a:t>, A. H., 2014. Analysis of single particle impact breakage characteristics of raw and HPGR-crushed cement clinkers by drop weight testing. Powder Technology, vol. 259, pp. 37-45.</a:t>
            </a:r>
          </a:p>
          <a:p>
            <a:pPr rtl="1"/>
            <a:r>
              <a:rPr lang="en-US" sz="1100" dirty="0"/>
              <a:t>[31]. Shi, F., </a:t>
            </a:r>
            <a:r>
              <a:rPr lang="en-US" sz="1100" dirty="0" err="1"/>
              <a:t>Zuo</a:t>
            </a:r>
            <a:r>
              <a:rPr lang="en-US" sz="1100" dirty="0"/>
              <a:t>, W., 2014. Coal breakage characterization-part 1: </a:t>
            </a:r>
            <a:r>
              <a:rPr lang="en-US" sz="1100" dirty="0" err="1"/>
              <a:t>Breakge</a:t>
            </a:r>
            <a:r>
              <a:rPr lang="en-US" sz="1100" dirty="0"/>
              <a:t> testing with the JKFBC. Fuel, vol. 117, Part B, pp. 1148-1155.</a:t>
            </a:r>
          </a:p>
          <a:p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41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uc.persianv.com/up3/images/jvrz0mbfbk7n745kjn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-391885" y="-235858"/>
            <a:ext cx="6168571" cy="366485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a-IR" sz="3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B Medad" pitchFamily="2" charset="-7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a-IR" sz="3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B Medad" pitchFamily="2" charset="-78"/>
            </a:endParaRPr>
          </a:p>
          <a:p>
            <a:pPr marL="0" indent="0" algn="ctr" rtl="1">
              <a:buFont typeface="Arial" panose="020B0604020202020204" pitchFamily="34" charset="0"/>
              <a:buNone/>
            </a:pPr>
            <a:r>
              <a:rPr lang="fa-IR" sz="66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B Farnaz" pitchFamily="2" charset="-78"/>
              </a:rPr>
              <a:t>با تشکر از حسن توجه شما</a:t>
            </a:r>
            <a:endParaRPr lang="fa-IR" sz="66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B Farnaz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152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4654" y="444438"/>
            <a:ext cx="1534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مقدمه</a:t>
            </a:r>
            <a:endParaRPr lang="en-US" sz="2400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pic>
        <p:nvPicPr>
          <p:cNvPr id="7173" name="Picture 5" descr="Nicic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" y="77991"/>
            <a:ext cx="1028700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</p:pic>
      <p:pic>
        <p:nvPicPr>
          <p:cNvPr id="8" name="Content Placeholder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9811" y="2099553"/>
            <a:ext cx="7785100" cy="4351337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8520254" y="6309320"/>
            <a:ext cx="504181" cy="432048"/>
          </a:xfrm>
          <a:prstGeom prst="flowChartConnector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prstClr val="white"/>
                </a:solidFill>
                <a:cs typeface="B Titr" panose="00000700000000000000" pitchFamily="2" charset="-78"/>
              </a:rPr>
              <a:t>1</a:t>
            </a:r>
            <a:endParaRPr lang="en-US" sz="2400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5387" y="87547"/>
            <a:ext cx="1019048" cy="7714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71800" y="1566947"/>
            <a:ext cx="69024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 rtl="1"/>
            <a:r>
              <a:rPr lang="fa-IR" b="1" dirty="0" smtClean="0">
                <a:cs typeface="B Titr" panose="00000700000000000000" pitchFamily="2" charset="-78"/>
              </a:rPr>
              <a:t>مدار خردایش در معدن</a:t>
            </a:r>
            <a:endParaRPr lang="en-US" b="1" dirty="0">
              <a:cs typeface="B Titr" panose="00000700000000000000" pitchFamily="2" charset="-78"/>
            </a:endParaRPr>
          </a:p>
          <a:p>
            <a:pPr algn="ctr" rtl="1">
              <a:lnSpc>
                <a:spcPct val="200000"/>
              </a:lnSpc>
            </a:pPr>
            <a:endParaRPr lang="fa-IR" b="1" dirty="0" smtClean="0">
              <a:cs typeface="B Nazanin" panose="00000400000000000000" pitchFamily="2" charset="-78"/>
            </a:endParaRPr>
          </a:p>
          <a:p>
            <a:pPr algn="ctr" rtl="1"/>
            <a:endParaRPr lang="fa-IR" b="1" dirty="0">
              <a:cs typeface="B Nazanin" panose="00000400000000000000" pitchFamily="2" charset="-78"/>
            </a:endParaRPr>
          </a:p>
          <a:p>
            <a:pPr algn="ctr" rtl="1"/>
            <a:endParaRPr lang="fa-IR" b="1" dirty="0" smtClean="0">
              <a:cs typeface="B Nazanin" panose="00000400000000000000" pitchFamily="2" charset="-78"/>
            </a:endParaRPr>
          </a:p>
          <a:p>
            <a:pPr algn="ctr" rtl="1"/>
            <a:endParaRPr lang="fa-IR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015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0716" y="37195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مقدمه</a:t>
            </a:r>
            <a:endParaRPr lang="en-US" sz="2400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pic>
        <p:nvPicPr>
          <p:cNvPr id="7173" name="Picture 5" descr="Nicic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" y="77991"/>
            <a:ext cx="1028700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2492895"/>
            <a:ext cx="7391400" cy="4230283"/>
          </a:xfrm>
          <a:prstGeom prst="rect">
            <a:avLst/>
          </a:prstGeom>
        </p:spPr>
      </p:pic>
      <p:sp>
        <p:nvSpPr>
          <p:cNvPr id="7" name="Flowchart: Connector 6"/>
          <p:cNvSpPr/>
          <p:nvPr/>
        </p:nvSpPr>
        <p:spPr>
          <a:xfrm>
            <a:off x="8520254" y="6309320"/>
            <a:ext cx="504181" cy="432048"/>
          </a:xfrm>
          <a:prstGeom prst="flowChartConnector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prstClr val="white"/>
                </a:solidFill>
                <a:cs typeface="B Titr" panose="00000700000000000000" pitchFamily="2" charset="-78"/>
              </a:rPr>
              <a:t>2</a:t>
            </a:r>
            <a:endParaRPr lang="en-US" sz="2400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3132" y="102876"/>
            <a:ext cx="1019048" cy="7714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71800" y="1566947"/>
            <a:ext cx="69024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 rtl="1"/>
            <a:r>
              <a:rPr lang="fa-IR" b="1" dirty="0" smtClean="0">
                <a:cs typeface="B Titr" panose="00000700000000000000" pitchFamily="2" charset="-78"/>
              </a:rPr>
              <a:t>میزان خردایش سنگ در معدن</a:t>
            </a:r>
            <a:endParaRPr lang="en-US" b="1" dirty="0">
              <a:cs typeface="B Titr" panose="00000700000000000000" pitchFamily="2" charset="-78"/>
            </a:endParaRPr>
          </a:p>
          <a:p>
            <a:pPr algn="ctr" rtl="1">
              <a:lnSpc>
                <a:spcPct val="200000"/>
              </a:lnSpc>
            </a:pPr>
            <a:endParaRPr lang="fa-IR" b="1" dirty="0" smtClean="0">
              <a:cs typeface="B Nazanin" panose="00000400000000000000" pitchFamily="2" charset="-78"/>
            </a:endParaRPr>
          </a:p>
          <a:p>
            <a:pPr algn="ctr" rtl="1"/>
            <a:endParaRPr lang="fa-IR" b="1" dirty="0">
              <a:cs typeface="B Nazanin" panose="00000400000000000000" pitchFamily="2" charset="-78"/>
            </a:endParaRPr>
          </a:p>
          <a:p>
            <a:pPr algn="ctr" rtl="1"/>
            <a:endParaRPr lang="fa-IR" b="1" dirty="0" smtClean="0">
              <a:cs typeface="B Nazanin" panose="00000400000000000000" pitchFamily="2" charset="-78"/>
            </a:endParaRPr>
          </a:p>
          <a:p>
            <a:pPr algn="ctr" rtl="1"/>
            <a:endParaRPr lang="fa-IR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7631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8705" y="1010934"/>
            <a:ext cx="4433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cs typeface="B Titr" panose="00000700000000000000" pitchFamily="2" charset="-78"/>
              </a:rPr>
              <a:t>حرکت مواد داخل آسیای نیمه خودشکن</a:t>
            </a:r>
            <a:endParaRPr lang="en-US" b="1" dirty="0">
              <a:cs typeface="B Titr" panose="00000700000000000000" pitchFamily="2" charset="-78"/>
            </a:endParaRPr>
          </a:p>
        </p:txBody>
      </p:sp>
      <p:pic>
        <p:nvPicPr>
          <p:cNvPr id="7173" name="Picture 5" descr="Nicic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" y="77991"/>
            <a:ext cx="1028700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3902" y="1406077"/>
            <a:ext cx="7186613" cy="5484359"/>
          </a:xfrm>
          <a:prstGeom prst="rect">
            <a:avLst/>
          </a:prstGeom>
        </p:spPr>
      </p:pic>
      <p:sp>
        <p:nvSpPr>
          <p:cNvPr id="7" name="Flowchart: Connector 6"/>
          <p:cNvSpPr/>
          <p:nvPr/>
        </p:nvSpPr>
        <p:spPr>
          <a:xfrm>
            <a:off x="8520254" y="6309320"/>
            <a:ext cx="504181" cy="432048"/>
          </a:xfrm>
          <a:prstGeom prst="flowChartConnector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prstClr val="white"/>
                </a:solidFill>
                <a:cs typeface="B Titr" panose="00000700000000000000" pitchFamily="2" charset="-78"/>
              </a:rPr>
              <a:t>3</a:t>
            </a:r>
            <a:endParaRPr lang="en-US" sz="2400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0730" y="80046"/>
            <a:ext cx="1019048" cy="7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4022" y="30835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روش انجام کار</a:t>
            </a:r>
            <a:endParaRPr lang="en-US" sz="2400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pic>
        <p:nvPicPr>
          <p:cNvPr id="7173" name="Picture 5" descr="Nicic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" y="77991"/>
            <a:ext cx="1028700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</p:pic>
      <p:sp>
        <p:nvSpPr>
          <p:cNvPr id="9" name="Flowchart: Connector 8"/>
          <p:cNvSpPr/>
          <p:nvPr/>
        </p:nvSpPr>
        <p:spPr>
          <a:xfrm>
            <a:off x="8430238" y="6206828"/>
            <a:ext cx="564003" cy="504056"/>
          </a:xfrm>
          <a:prstGeom prst="flowChartConnector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500" dirty="0">
                <a:solidFill>
                  <a:prstClr val="white"/>
                </a:solidFill>
                <a:cs typeface="B Titr" panose="00000700000000000000" pitchFamily="2" charset="-78"/>
              </a:rPr>
              <a:t>4</a:t>
            </a:r>
            <a:endParaRPr lang="en-US" sz="1500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0" y="1482159"/>
            <a:ext cx="69024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 algn="r" rtl="1" fontAlgn="base"/>
            <a:r>
              <a:rPr lang="fa-IR" dirty="0">
                <a:cs typeface="B Titr" panose="00000700000000000000" pitchFamily="2" charset="-78"/>
              </a:rPr>
              <a:t>ارتفاع و زاویه لاینر</a:t>
            </a:r>
            <a:endParaRPr lang="en-US" dirty="0">
              <a:cs typeface="B Titr" panose="00000700000000000000" pitchFamily="2" charset="-78"/>
            </a:endParaRPr>
          </a:p>
          <a:p>
            <a:pPr algn="ctr" rtl="1">
              <a:lnSpc>
                <a:spcPct val="200000"/>
              </a:lnSpc>
            </a:pPr>
            <a:endParaRPr lang="fa-IR" b="1" dirty="0" smtClean="0">
              <a:cs typeface="B Nazanin" panose="00000400000000000000" pitchFamily="2" charset="-78"/>
            </a:endParaRPr>
          </a:p>
          <a:p>
            <a:pPr algn="ctr" rtl="1"/>
            <a:endParaRPr lang="fa-IR" b="1" dirty="0">
              <a:cs typeface="B Nazanin" panose="00000400000000000000" pitchFamily="2" charset="-78"/>
            </a:endParaRPr>
          </a:p>
          <a:p>
            <a:pPr algn="ctr" rtl="1"/>
            <a:endParaRPr lang="fa-IR" b="1" dirty="0" smtClean="0">
              <a:cs typeface="B Nazanin" panose="00000400000000000000" pitchFamily="2" charset="-78"/>
            </a:endParaRPr>
          </a:p>
          <a:p>
            <a:pPr algn="ctr" rtl="1"/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941394"/>
              </p:ext>
            </p:extLst>
          </p:nvPr>
        </p:nvGraphicFramePr>
        <p:xfrm>
          <a:off x="1110528" y="2106556"/>
          <a:ext cx="5333680" cy="3194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Bitmap Image" r:id="rId5" imgW="2704762" imgH="1600000" progId="Paint.Picture">
                  <p:embed/>
                </p:oleObj>
              </mc:Choice>
              <mc:Fallback>
                <p:oleObj name="Bitmap Image" r:id="rId5" imgW="2704762" imgH="16000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0528" y="2106556"/>
                        <a:ext cx="5333680" cy="319465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0763" y="77992"/>
            <a:ext cx="1019048" cy="9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1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Nicic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" y="77991"/>
            <a:ext cx="1028700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</p:pic>
      <p:sp>
        <p:nvSpPr>
          <p:cNvPr id="9" name="Flowchart: Connector 8"/>
          <p:cNvSpPr/>
          <p:nvPr/>
        </p:nvSpPr>
        <p:spPr>
          <a:xfrm>
            <a:off x="8430238" y="6206828"/>
            <a:ext cx="564003" cy="504056"/>
          </a:xfrm>
          <a:prstGeom prst="flowChartConnector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500" dirty="0" smtClean="0">
                <a:solidFill>
                  <a:prstClr val="white"/>
                </a:solidFill>
                <a:cs typeface="B Titr" panose="00000700000000000000" pitchFamily="2" charset="-78"/>
              </a:rPr>
              <a:t>5</a:t>
            </a:r>
            <a:endParaRPr lang="en-US" sz="1500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95198" y="1358926"/>
            <a:ext cx="69024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r" rtl="1"/>
            <a:r>
              <a:rPr lang="ar-SA" b="1" dirty="0">
                <a:cs typeface="B Titr" panose="00000700000000000000" pitchFamily="2" charset="-78"/>
              </a:rPr>
              <a:t>مرحله اول؛ حرکت گلوله از پاشنه تا </a:t>
            </a:r>
            <a:r>
              <a:rPr lang="ar-SA" b="1" dirty="0" smtClean="0">
                <a:cs typeface="B Titr" panose="00000700000000000000" pitchFamily="2" charset="-78"/>
              </a:rPr>
              <a:t>شانه</a:t>
            </a:r>
            <a:r>
              <a:rPr lang="fa-IR" b="1" dirty="0" smtClean="0">
                <a:cs typeface="B Titr" panose="00000700000000000000" pitchFamily="2" charset="-78"/>
              </a:rPr>
              <a:t> لاینر</a:t>
            </a:r>
            <a:endParaRPr lang="en-US" b="1" dirty="0">
              <a:cs typeface="B Titr" panose="00000700000000000000" pitchFamily="2" charset="-78"/>
            </a:endParaRPr>
          </a:p>
          <a:p>
            <a:pPr algn="ctr" rtl="1">
              <a:lnSpc>
                <a:spcPct val="200000"/>
              </a:lnSpc>
            </a:pPr>
            <a:endParaRPr lang="fa-IR" b="1" dirty="0" smtClean="0">
              <a:cs typeface="B Nazanin" panose="00000400000000000000" pitchFamily="2" charset="-78"/>
            </a:endParaRPr>
          </a:p>
          <a:p>
            <a:pPr algn="ctr" rtl="1"/>
            <a:endParaRPr lang="fa-IR" b="1" dirty="0">
              <a:cs typeface="B Nazanin" panose="00000400000000000000" pitchFamily="2" charset="-78"/>
            </a:endParaRPr>
          </a:p>
          <a:p>
            <a:pPr algn="ctr" rtl="1"/>
            <a:endParaRPr lang="fa-IR" b="1" dirty="0" smtClean="0">
              <a:cs typeface="B Nazanin" panose="00000400000000000000" pitchFamily="2" charset="-78"/>
            </a:endParaRPr>
          </a:p>
          <a:p>
            <a:pPr algn="ctr" rtl="1"/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17410" name="Picture 1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4680520" cy="366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657553"/>
            <a:ext cx="26511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0763" y="77992"/>
            <a:ext cx="1019048" cy="9447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4022" y="30835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روش انجام کار</a:t>
            </a:r>
            <a:endParaRPr lang="en-US" sz="2400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324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Nicic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" y="77991"/>
            <a:ext cx="1028700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</p:pic>
      <p:sp>
        <p:nvSpPr>
          <p:cNvPr id="9" name="Flowchart: Connector 8"/>
          <p:cNvSpPr/>
          <p:nvPr/>
        </p:nvSpPr>
        <p:spPr>
          <a:xfrm>
            <a:off x="8430238" y="6206828"/>
            <a:ext cx="564003" cy="504056"/>
          </a:xfrm>
          <a:prstGeom prst="flowChartConnector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500" dirty="0" smtClean="0">
                <a:solidFill>
                  <a:prstClr val="white"/>
                </a:solidFill>
                <a:cs typeface="B Titr" panose="00000700000000000000" pitchFamily="2" charset="-78"/>
              </a:rPr>
              <a:t>6</a:t>
            </a:r>
            <a:endParaRPr lang="en-US" sz="1500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3902" y="1226554"/>
            <a:ext cx="69024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ar-SA" b="1" dirty="0">
                <a:cs typeface="B Titr" panose="00000700000000000000" pitchFamily="2" charset="-78"/>
              </a:rPr>
              <a:t>مرحله دوم؛ حرکت گلوله در طول </a:t>
            </a:r>
            <a:r>
              <a:rPr lang="ar-SA" b="1" dirty="0" smtClean="0">
                <a:cs typeface="B Titr" panose="00000700000000000000" pitchFamily="2" charset="-78"/>
              </a:rPr>
              <a:t>لاینر</a:t>
            </a:r>
            <a:endParaRPr lang="fa-IR" b="1" dirty="0" smtClean="0">
              <a:cs typeface="B Titr" panose="00000700000000000000" pitchFamily="2" charset="-78"/>
            </a:endParaRPr>
          </a:p>
          <a:p>
            <a:pPr algn="ctr" rtl="1">
              <a:lnSpc>
                <a:spcPct val="200000"/>
              </a:lnSpc>
            </a:pPr>
            <a:endParaRPr lang="fa-IR" b="1" dirty="0">
              <a:cs typeface="B Nazanin" panose="00000400000000000000" pitchFamily="2" charset="-78"/>
            </a:endParaRPr>
          </a:p>
          <a:p>
            <a:pPr algn="ctr" rtl="1">
              <a:lnSpc>
                <a:spcPct val="200000"/>
              </a:lnSpc>
            </a:pPr>
            <a:endParaRPr lang="fa-IR" b="1" dirty="0" smtClean="0">
              <a:cs typeface="B Nazanin" panose="00000400000000000000" pitchFamily="2" charset="-78"/>
            </a:endParaRPr>
          </a:p>
          <a:p>
            <a:pPr algn="ctr" rtl="1"/>
            <a:endParaRPr lang="fa-IR" b="1" dirty="0">
              <a:cs typeface="B Nazanin" panose="00000400000000000000" pitchFamily="2" charset="-78"/>
            </a:endParaRPr>
          </a:p>
          <a:p>
            <a:pPr algn="ctr" rtl="1"/>
            <a:endParaRPr lang="fa-IR" b="1" dirty="0" smtClean="0">
              <a:cs typeface="B Nazanin" panose="00000400000000000000" pitchFamily="2" charset="-78"/>
            </a:endParaRPr>
          </a:p>
          <a:p>
            <a:pPr algn="ctr" rtl="1"/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18434" name="Picture 1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449" y="2132856"/>
            <a:ext cx="3475037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709339"/>
            <a:ext cx="290195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0763" y="77992"/>
            <a:ext cx="1019048" cy="9447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34022" y="30835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روش انجام کار</a:t>
            </a:r>
            <a:endParaRPr lang="en-US" sz="2400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173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Nicic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" y="77991"/>
            <a:ext cx="1028700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</p:pic>
      <p:sp>
        <p:nvSpPr>
          <p:cNvPr id="9" name="Flowchart: Connector 8"/>
          <p:cNvSpPr/>
          <p:nvPr/>
        </p:nvSpPr>
        <p:spPr>
          <a:xfrm>
            <a:off x="8430238" y="6206828"/>
            <a:ext cx="564003" cy="504056"/>
          </a:xfrm>
          <a:prstGeom prst="flowChartConnector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500" dirty="0" smtClean="0">
                <a:solidFill>
                  <a:prstClr val="white"/>
                </a:solidFill>
                <a:cs typeface="B Titr" panose="00000700000000000000" pitchFamily="2" charset="-78"/>
              </a:rPr>
              <a:t>7</a:t>
            </a:r>
            <a:endParaRPr lang="en-US" sz="1500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9765" y="1397686"/>
            <a:ext cx="69024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 rtl="1"/>
            <a:r>
              <a:rPr lang="ar-SA" b="1" dirty="0">
                <a:cs typeface="B Titr" panose="00000700000000000000" pitchFamily="2" charset="-78"/>
              </a:rPr>
              <a:t>مرحله سوم؛ حرکت آبشاری گلوله</a:t>
            </a:r>
            <a:endParaRPr lang="en-US" b="1" dirty="0">
              <a:cs typeface="B Titr" panose="00000700000000000000" pitchFamily="2" charset="-78"/>
            </a:endParaRPr>
          </a:p>
          <a:p>
            <a:pPr algn="ctr" rtl="1"/>
            <a:endParaRPr lang="fa-IR" b="1" dirty="0" smtClean="0">
              <a:cs typeface="B Nazanin" panose="00000400000000000000" pitchFamily="2" charset="-78"/>
            </a:endParaRPr>
          </a:p>
          <a:p>
            <a:pPr algn="ctr" rtl="1"/>
            <a:endParaRPr lang="fa-IR" b="1" dirty="0">
              <a:cs typeface="B Nazanin" panose="00000400000000000000" pitchFamily="2" charset="-78"/>
            </a:endParaRPr>
          </a:p>
          <a:p>
            <a:pPr algn="ctr" rtl="1"/>
            <a:endParaRPr lang="fa-IR" b="1" dirty="0" smtClean="0">
              <a:cs typeface="B Nazanin" panose="00000400000000000000" pitchFamily="2" charset="-78"/>
            </a:endParaRPr>
          </a:p>
          <a:p>
            <a:pPr algn="ctr" rtl="1"/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19458" name="Picture 1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63393"/>
            <a:ext cx="3411661" cy="368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24" y="2361368"/>
            <a:ext cx="35655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2" y="3599687"/>
            <a:ext cx="35655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0763" y="77992"/>
            <a:ext cx="1019048" cy="9447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34022" y="30835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روش انجام کار</a:t>
            </a:r>
            <a:endParaRPr lang="en-US" sz="2400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74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rkey &amp; Associates PowerPoin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Starkey &amp; Associates PowerPointTemplate</Template>
  <TotalTime>15580</TotalTime>
  <Words>1240</Words>
  <Application>Microsoft Office PowerPoint</Application>
  <PresentationFormat>On-screen Show (4:3)</PresentationFormat>
  <Paragraphs>263</Paragraphs>
  <Slides>27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Arial</vt:lpstr>
      <vt:lpstr>B Farnaz</vt:lpstr>
      <vt:lpstr>B Lotus</vt:lpstr>
      <vt:lpstr>B Medad</vt:lpstr>
      <vt:lpstr>B Nazanin</vt:lpstr>
      <vt:lpstr>B Titr</vt:lpstr>
      <vt:lpstr>Calibri</vt:lpstr>
      <vt:lpstr>Forte</vt:lpstr>
      <vt:lpstr>IranNastaliq</vt:lpstr>
      <vt:lpstr>Times New Roman</vt:lpstr>
      <vt:lpstr>Starkey &amp; Associates PowerPointTemplate</vt:lpstr>
      <vt:lpstr>1_Custom Design</vt:lpstr>
      <vt:lpstr>Custom Design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Consulting Engineer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John Starkey</dc:creator>
  <cp:lastModifiedBy>MRT www.Win2Farsi.com</cp:lastModifiedBy>
  <cp:revision>619</cp:revision>
  <cp:lastPrinted>2001-06-06T17:50:58Z</cp:lastPrinted>
  <dcterms:created xsi:type="dcterms:W3CDTF">2001-01-18T02:08:12Z</dcterms:created>
  <dcterms:modified xsi:type="dcterms:W3CDTF">2020-12-30T14:01:41Z</dcterms:modified>
</cp:coreProperties>
</file>