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Lst>
  <p:sldIdLst>
    <p:sldId id="256" r:id="rId2"/>
    <p:sldId id="268" r:id="rId3"/>
    <p:sldId id="270" r:id="rId4"/>
    <p:sldId id="257" r:id="rId5"/>
    <p:sldId id="258" r:id="rId6"/>
    <p:sldId id="259" r:id="rId7"/>
    <p:sldId id="260" r:id="rId8"/>
    <p:sldId id="261" r:id="rId9"/>
    <p:sldId id="269" r:id="rId10"/>
    <p:sldId id="262" r:id="rId11"/>
    <p:sldId id="263" r:id="rId12"/>
    <p:sldId id="265" r:id="rId13"/>
    <p:sldId id="264" r:id="rId14"/>
    <p:sldId id="266" r:id="rId15"/>
    <p:sldId id="267" r:id="rId16"/>
    <p:sldId id="272" r:id="rId17"/>
    <p:sldId id="273" r:id="rId18"/>
    <p:sldId id="271"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p:scale>
          <a:sx n="80" d="100"/>
          <a:sy n="80" d="100"/>
        </p:scale>
        <p:origin x="-8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oleObject" Target="file:///C:\Users\Novin%20Pendar\Desktop\Book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1" i="0" u="none" strike="noStrike" kern="1200" spc="0" baseline="0">
                <a:solidFill>
                  <a:schemeClr val="tx1">
                    <a:lumMod val="65000"/>
                    <a:lumOff val="35000"/>
                  </a:schemeClr>
                </a:solidFill>
                <a:latin typeface="+mn-lt"/>
                <a:ea typeface="+mn-ea"/>
                <a:cs typeface="+mn-cs"/>
              </a:defRPr>
            </a:pPr>
            <a:r>
              <a:rPr lang="fa-IR"/>
              <a:t>قیمت سنگ آهن از سال 2010 تا 2016</a:t>
            </a:r>
            <a:endParaRPr lang="en-US"/>
          </a:p>
        </c:rich>
      </c:tx>
      <c:layout/>
      <c:overlay val="0"/>
      <c:spPr>
        <a:noFill/>
        <a:ln>
          <a:noFill/>
        </a:ln>
        <a:effectLst/>
      </c:spPr>
    </c:title>
    <c:autoTitleDeleted val="0"/>
    <c:plotArea>
      <c:layout/>
      <c:lineChart>
        <c:grouping val="standard"/>
        <c:varyColors val="0"/>
        <c:ser>
          <c:idx val="0"/>
          <c:order val="0"/>
          <c:tx>
            <c:v>MAX</c:v>
          </c:tx>
          <c:spPr>
            <a:ln w="28575" cap="rnd">
              <a:solidFill>
                <a:schemeClr val="accent1"/>
              </a:solidFill>
              <a:round/>
            </a:ln>
            <a:effectLst/>
          </c:spPr>
          <c:marker>
            <c:symbol val="none"/>
          </c:marker>
          <c:dLbls>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Sheet1!$B$8:$B$14</c:f>
              <c:numCache>
                <c:formatCode>General</c:formatCode>
                <c:ptCount val="7"/>
                <c:pt idx="0">
                  <c:v>2010</c:v>
                </c:pt>
                <c:pt idx="1">
                  <c:v>2011</c:v>
                </c:pt>
                <c:pt idx="2">
                  <c:v>2012</c:v>
                </c:pt>
                <c:pt idx="3">
                  <c:v>2013</c:v>
                </c:pt>
                <c:pt idx="4">
                  <c:v>2014</c:v>
                </c:pt>
                <c:pt idx="5">
                  <c:v>2015</c:v>
                </c:pt>
                <c:pt idx="6">
                  <c:v>2016</c:v>
                </c:pt>
              </c:numCache>
            </c:numRef>
          </c:cat>
          <c:val>
            <c:numRef>
              <c:f>Sheet1!$C$8:$C$14</c:f>
              <c:numCache>
                <c:formatCode>General</c:formatCode>
                <c:ptCount val="7"/>
                <c:pt idx="0">
                  <c:v>130</c:v>
                </c:pt>
                <c:pt idx="1">
                  <c:v>157</c:v>
                </c:pt>
                <c:pt idx="2">
                  <c:v>130</c:v>
                </c:pt>
                <c:pt idx="3">
                  <c:v>80</c:v>
                </c:pt>
                <c:pt idx="4">
                  <c:v>104</c:v>
                </c:pt>
                <c:pt idx="5">
                  <c:v>99</c:v>
                </c:pt>
                <c:pt idx="6">
                  <c:v>71</c:v>
                </c:pt>
              </c:numCache>
            </c:numRef>
          </c:val>
          <c:smooth val="0"/>
        </c:ser>
        <c:ser>
          <c:idx val="1"/>
          <c:order val="1"/>
          <c:tx>
            <c:v>Min</c:v>
          </c:tx>
          <c:spPr>
            <a:ln w="28575" cap="rnd">
              <a:solidFill>
                <a:srgbClr val="FF0000"/>
              </a:solidFill>
              <a:round/>
            </a:ln>
            <a:effectLst/>
          </c:spPr>
          <c:marker>
            <c:symbol val="none"/>
          </c:marker>
          <c:dLbls>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Sheet1!$B$8:$B$14</c:f>
              <c:numCache>
                <c:formatCode>General</c:formatCode>
                <c:ptCount val="7"/>
                <c:pt idx="0">
                  <c:v>2010</c:v>
                </c:pt>
                <c:pt idx="1">
                  <c:v>2011</c:v>
                </c:pt>
                <c:pt idx="2">
                  <c:v>2012</c:v>
                </c:pt>
                <c:pt idx="3">
                  <c:v>2013</c:v>
                </c:pt>
                <c:pt idx="4">
                  <c:v>2014</c:v>
                </c:pt>
                <c:pt idx="5">
                  <c:v>2015</c:v>
                </c:pt>
                <c:pt idx="6">
                  <c:v>2016</c:v>
                </c:pt>
              </c:numCache>
            </c:numRef>
          </c:cat>
          <c:val>
            <c:numRef>
              <c:f>Sheet1!$D$8:$D$14</c:f>
              <c:numCache>
                <c:formatCode>General</c:formatCode>
                <c:ptCount val="7"/>
                <c:pt idx="0">
                  <c:v>110</c:v>
                </c:pt>
                <c:pt idx="1">
                  <c:v>131</c:v>
                </c:pt>
                <c:pt idx="2">
                  <c:v>100</c:v>
                </c:pt>
                <c:pt idx="3">
                  <c:v>68</c:v>
                </c:pt>
                <c:pt idx="4">
                  <c:v>75</c:v>
                </c:pt>
                <c:pt idx="5">
                  <c:v>99</c:v>
                </c:pt>
                <c:pt idx="6">
                  <c:v>46</c:v>
                </c:pt>
              </c:numCache>
            </c:numRef>
          </c:val>
          <c:smooth val="0"/>
        </c:ser>
        <c:dLbls>
          <c:dLblPos val="t"/>
          <c:showLegendKey val="0"/>
          <c:showVal val="1"/>
          <c:showCatName val="0"/>
          <c:showSerName val="0"/>
          <c:showPercent val="0"/>
          <c:showBubbleSize val="0"/>
        </c:dLbls>
        <c:marker val="1"/>
        <c:smooth val="0"/>
        <c:axId val="176898432"/>
        <c:axId val="176899968"/>
      </c:lineChart>
      <c:catAx>
        <c:axId val="176898432"/>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76899968"/>
        <c:crosses val="autoZero"/>
        <c:auto val="1"/>
        <c:lblAlgn val="ctr"/>
        <c:lblOffset val="100"/>
        <c:noMultiLvlLbl val="0"/>
      </c:catAx>
      <c:valAx>
        <c:axId val="176899968"/>
        <c:scaling>
          <c:orientation val="minMax"/>
        </c:scaling>
        <c:delete val="0"/>
        <c:axPos val="r"/>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76898432"/>
        <c:crosses val="autoZero"/>
        <c:crossBetween val="between"/>
        <c:majorUnit val="10"/>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600" b="1"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b="1"/>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5923F103-BC34-4FE4-A40E-EDDEECFDA5D0}" type="datetimeFigureOut">
              <a:rPr lang="en-US" smtClean="0"/>
              <a:pPr/>
              <a:t>1/27/2017</a:t>
            </a:fld>
            <a:endParaRPr lang="en-US" dirty="0"/>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r>
              <a:rPr lang="en-US" smtClean="0"/>
              <a:t>
              </a:t>
            </a:r>
            <a:endParaRPr lang="en-US" dirty="0"/>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05678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1/27/2017</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828899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smtClean="0"/>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1/27/2017</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386757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smtClean="0"/>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1/27/2017</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016652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1/27/2017</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500288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smtClean="0"/>
              <a:t>1/27/2017</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182878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smtClean="0"/>
              <a:t>1/27/2017</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15497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621301" y="6387910"/>
            <a:ext cx="990599" cy="228659"/>
          </a:xfrm>
        </p:spPr>
        <p:txBody>
          <a:bodyPr/>
          <a:lstStyle/>
          <a:p>
            <a:fld id="{53086D93-FCAC-47E0-A2EE-787E62CA814C}" type="datetimeFigureOut">
              <a:rPr lang="en-US" smtClean="0"/>
              <a:t>1/27/2017</a:t>
            </a:fld>
            <a:endParaRPr lang="en-US" dirty="0"/>
          </a:p>
        </p:txBody>
      </p:sp>
      <p:sp>
        <p:nvSpPr>
          <p:cNvPr id="5" name="Footer Placeholder 4"/>
          <p:cNvSpPr>
            <a:spLocks noGrp="1"/>
          </p:cNvSpPr>
          <p:nvPr>
            <p:ph type="ftr" sz="quarter" idx="11"/>
          </p:nvPr>
        </p:nvSpPr>
        <p:spPr>
          <a:xfrm>
            <a:off x="516133" y="6387910"/>
            <a:ext cx="3859795" cy="228660"/>
          </a:xfrm>
        </p:spPr>
        <p:txBody>
          <a:bodyPr/>
          <a:lstStyle/>
          <a:p>
            <a:r>
              <a:rPr lang="en-US" smtClean="0"/>
              <a:t>
              </a:t>
            </a:r>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370289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1/27/2017</a:t>
            </a:fld>
            <a:endParaRPr lang="en-US" dirty="0"/>
          </a:p>
        </p:txBody>
      </p:sp>
      <p:sp>
        <p:nvSpPr>
          <p:cNvPr id="5" name="Footer Placeholder 4"/>
          <p:cNvSpPr>
            <a:spLocks noGrp="1"/>
          </p:cNvSpPr>
          <p:nvPr>
            <p:ph type="ftr" sz="quarter" idx="11"/>
          </p:nvPr>
        </p:nvSpPr>
        <p:spPr>
          <a:xfrm>
            <a:off x="538546" y="6365498"/>
            <a:ext cx="3859795" cy="228660"/>
          </a:xfrm>
        </p:spPr>
        <p:txBody>
          <a:bodyPr/>
          <a:lstStyle/>
          <a:p>
            <a:r>
              <a:rPr lang="en-US" smtClean="0"/>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311515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1/27/2017</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337218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1/27/2017</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458176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smtClean="0"/>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1/27/2017</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74620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1/27/2017</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600442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1/27/2017</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5430367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7C8D7E02-BCB8-4D50-A234-369438C08659}" type="datetimeFigureOut">
              <a:rPr lang="en-US" smtClean="0"/>
              <a:t>1/27/2017</a:t>
            </a:fld>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778355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t>1/27/2017</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162597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1/27/2017</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920966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2BE451C3-0FF4-47C4-B829-773ADF60F88C}" type="datetimeFigureOut">
              <a:rPr lang="en-US" smtClean="0"/>
              <a:t>1/27/2017</a:t>
            </a:fld>
            <a:endParaRPr lang="en-US" dirty="0"/>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r>
              <a:rPr lang="en-US" smtClean="0"/>
              <a:t>
              </a:t>
            </a:r>
            <a:endParaRPr lang="en-US" dirty="0"/>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0234733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sldNum="0" hdr="0" ftr="0" dt="0"/>
  <p:txStyles>
    <p:titleStyle>
      <a:lvl1pPr algn="l" defTabSz="457200" rtl="1" eaLnBrk="1" latinLnBrk="0" hangingPunct="1">
        <a:spcBef>
          <a:spcPct val="0"/>
        </a:spcBef>
        <a:buNone/>
        <a:defRPr sz="3200" b="0" i="0" kern="1200">
          <a:solidFill>
            <a:schemeClr val="bg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r" defTabSz="457200" rtl="1"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endParaRPr lang="fa-IR"/>
          </a:p>
        </p:txBody>
      </p:sp>
      <p:pic>
        <p:nvPicPr>
          <p:cNvPr id="1026" name="Picture 2" descr="Image result for ‫بسم الله الرحمن الرحیم‬‎"/>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5486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2585" y="945952"/>
            <a:ext cx="6343672" cy="709865"/>
          </a:xfrm>
        </p:spPr>
        <p:txBody>
          <a:bodyPr/>
          <a:lstStyle/>
          <a:p>
            <a:pPr algn="r"/>
            <a:r>
              <a:rPr lang="fa-IR" sz="2400" dirty="0">
                <a:cs typeface="B Titr" panose="00000700000000000000" pitchFamily="2" charset="-78"/>
              </a:rPr>
              <a:t>آمار خام فروشی سنگ آهن در سالهای اخیر</a:t>
            </a:r>
          </a:p>
        </p:txBody>
      </p:sp>
      <p:sp>
        <p:nvSpPr>
          <p:cNvPr id="4" name="TextBox 3"/>
          <p:cNvSpPr txBox="1"/>
          <p:nvPr/>
        </p:nvSpPr>
        <p:spPr>
          <a:xfrm>
            <a:off x="546753" y="2446042"/>
            <a:ext cx="7927942" cy="3916457"/>
          </a:xfrm>
          <a:prstGeom prst="rect">
            <a:avLst/>
          </a:prstGeom>
          <a:noFill/>
        </p:spPr>
        <p:txBody>
          <a:bodyPr wrap="square" rtlCol="1">
            <a:spAutoFit/>
          </a:bodyPr>
          <a:lstStyle/>
          <a:p>
            <a:pPr algn="just" rtl="1">
              <a:lnSpc>
                <a:spcPct val="150000"/>
              </a:lnSpc>
            </a:pPr>
            <a:r>
              <a:rPr lang="fa-IR" sz="2800" dirty="0">
                <a:cs typeface="B Mitra" panose="00000400000000000000" pitchFamily="2" charset="-78"/>
              </a:rPr>
              <a:t>سنگ آهن خام با عیار خوب در بندرعباس به قیمت هر تن ۵۰ دلار به فروش می رسد در حالی که قیمت کنسانتره، گندله و فولاد به ترتیب بالغ بر ۱۰۰، ۱۳۰ و ۶۰۰ دلار است. با توجه به این موضوع، وقتی می توان سازوکاری در کشور طراحی نمود که به مرور زمان عمده‌ سنگ آهن را در داخل فراوری شده و با ارزش افزوده بالا صادر شود، مسلما حرکت به این سمت، عقلانی‌تر به نظر می‌رسد</a:t>
            </a:r>
            <a:r>
              <a:rPr lang="en-US" sz="2800" dirty="0" smtClean="0">
                <a:cs typeface="B Mitra" panose="00000400000000000000" pitchFamily="2" charset="-78"/>
              </a:rPr>
              <a:t>.</a:t>
            </a:r>
            <a:endParaRPr lang="fa-IR" sz="2600" dirty="0">
              <a:cs typeface="B Mitra" panose="00000400000000000000" pitchFamily="2" charset="-78"/>
            </a:endParaRPr>
          </a:p>
        </p:txBody>
      </p:sp>
      <p:sp>
        <p:nvSpPr>
          <p:cNvPr id="5" name="TextBox 4"/>
          <p:cNvSpPr txBox="1"/>
          <p:nvPr/>
        </p:nvSpPr>
        <p:spPr>
          <a:xfrm>
            <a:off x="7918515" y="348791"/>
            <a:ext cx="480767" cy="584775"/>
          </a:xfrm>
          <a:prstGeom prst="rect">
            <a:avLst/>
          </a:prstGeom>
          <a:noFill/>
        </p:spPr>
        <p:txBody>
          <a:bodyPr wrap="square" rtlCol="1">
            <a:spAutoFit/>
          </a:bodyPr>
          <a:lstStyle/>
          <a:p>
            <a:r>
              <a:rPr lang="fa-IR" sz="3200" dirty="0" smtClean="0">
                <a:solidFill>
                  <a:schemeClr val="bg1"/>
                </a:solidFill>
                <a:cs typeface="B Titr" panose="00000700000000000000" pitchFamily="2" charset="-78"/>
              </a:rPr>
              <a:t>7</a:t>
            </a:r>
            <a:endParaRPr lang="fa-IR" sz="4000" dirty="0">
              <a:solidFill>
                <a:schemeClr val="bg1"/>
              </a:solidFill>
              <a:cs typeface="B Titr" panose="00000700000000000000" pitchFamily="2" charset="-78"/>
            </a:endParaRPr>
          </a:p>
        </p:txBody>
      </p:sp>
    </p:spTree>
    <p:extLst>
      <p:ext uri="{BB962C8B-B14F-4D97-AF65-F5344CB8AC3E}">
        <p14:creationId xmlns:p14="http://schemas.microsoft.com/office/powerpoint/2010/main" val="34227878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2585" y="945952"/>
            <a:ext cx="6343672" cy="709865"/>
          </a:xfrm>
        </p:spPr>
        <p:txBody>
          <a:bodyPr/>
          <a:lstStyle/>
          <a:p>
            <a:pPr algn="r"/>
            <a:r>
              <a:rPr lang="fa-IR" sz="2400" dirty="0">
                <a:cs typeface="B Titr" panose="00000700000000000000" pitchFamily="2" charset="-78"/>
              </a:rPr>
              <a:t>آمار خام فروشی سنگ آهن در سالهای اخیر</a:t>
            </a:r>
          </a:p>
        </p:txBody>
      </p:sp>
      <p:sp>
        <p:nvSpPr>
          <p:cNvPr id="4" name="TextBox 3"/>
          <p:cNvSpPr txBox="1"/>
          <p:nvPr/>
        </p:nvSpPr>
        <p:spPr>
          <a:xfrm>
            <a:off x="565607" y="2163238"/>
            <a:ext cx="7927942" cy="4616648"/>
          </a:xfrm>
          <a:prstGeom prst="rect">
            <a:avLst/>
          </a:prstGeom>
          <a:noFill/>
        </p:spPr>
        <p:txBody>
          <a:bodyPr wrap="square" rtlCol="1">
            <a:spAutoFit/>
          </a:bodyPr>
          <a:lstStyle/>
          <a:p>
            <a:pPr algn="just" rtl="1">
              <a:lnSpc>
                <a:spcPct val="150000"/>
              </a:lnSpc>
            </a:pPr>
            <a:r>
              <a:rPr lang="fa-IR" sz="2800" dirty="0">
                <a:cs typeface="B Mitra" panose="00000400000000000000" pitchFamily="2" charset="-78"/>
              </a:rPr>
              <a:t>علاوه بر این، فرآوری منابع طبیعی داخلی، کشور را توانمند و چرخه کسب و کار را فعال و وابستگی ما به دیگر کشورها را کم می‌کند. به عنوان مثال، در مورد همین سنگ آهن، مواد خام کشور ما با قیمتی پایین صادر می شود ولی مشتقات آن که نیاز اصلی صنایع است با قیمتی به مراتب بالاتر از کشورهای دیگر وارد می شود که این امر سبب وابستگی صنایع به واردات و تبدیل کشور ما به کشوری منفعل می شود و این در حالی است که با پرهیز از خام فروشی شاهد پیشرفت کشور در جهان خواهیم </a:t>
            </a:r>
            <a:r>
              <a:rPr lang="fa-IR" sz="2800" dirty="0" smtClean="0">
                <a:cs typeface="B Mitra" panose="00000400000000000000" pitchFamily="2" charset="-78"/>
              </a:rPr>
              <a:t>بود.</a:t>
            </a:r>
          </a:p>
        </p:txBody>
      </p:sp>
      <p:sp>
        <p:nvSpPr>
          <p:cNvPr id="5" name="TextBox 4"/>
          <p:cNvSpPr txBox="1"/>
          <p:nvPr/>
        </p:nvSpPr>
        <p:spPr>
          <a:xfrm>
            <a:off x="7918515" y="348791"/>
            <a:ext cx="480767" cy="584775"/>
          </a:xfrm>
          <a:prstGeom prst="rect">
            <a:avLst/>
          </a:prstGeom>
          <a:noFill/>
        </p:spPr>
        <p:txBody>
          <a:bodyPr wrap="square" rtlCol="1">
            <a:spAutoFit/>
          </a:bodyPr>
          <a:lstStyle/>
          <a:p>
            <a:r>
              <a:rPr lang="fa-IR" sz="3200" dirty="0" smtClean="0">
                <a:solidFill>
                  <a:schemeClr val="bg1"/>
                </a:solidFill>
                <a:cs typeface="B Titr" panose="00000700000000000000" pitchFamily="2" charset="-78"/>
              </a:rPr>
              <a:t>8</a:t>
            </a:r>
            <a:endParaRPr lang="fa-IR" sz="4000" dirty="0">
              <a:solidFill>
                <a:schemeClr val="bg1"/>
              </a:solidFill>
              <a:cs typeface="B Titr" panose="00000700000000000000" pitchFamily="2" charset="-78"/>
            </a:endParaRPr>
          </a:p>
        </p:txBody>
      </p:sp>
    </p:spTree>
    <p:extLst>
      <p:ext uri="{BB962C8B-B14F-4D97-AF65-F5344CB8AC3E}">
        <p14:creationId xmlns:p14="http://schemas.microsoft.com/office/powerpoint/2010/main" val="42273577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2585" y="945952"/>
            <a:ext cx="6343672" cy="709865"/>
          </a:xfrm>
        </p:spPr>
        <p:txBody>
          <a:bodyPr/>
          <a:lstStyle/>
          <a:p>
            <a:pPr algn="r"/>
            <a:r>
              <a:rPr lang="fa-IR" sz="2400" dirty="0">
                <a:cs typeface="B Titr" panose="00000700000000000000" pitchFamily="2" charset="-78"/>
              </a:rPr>
              <a:t>آمار خام فروشی سنگ آهن در سالهای اخیر</a:t>
            </a:r>
          </a:p>
        </p:txBody>
      </p:sp>
      <p:sp>
        <p:nvSpPr>
          <p:cNvPr id="4" name="TextBox 3"/>
          <p:cNvSpPr txBox="1"/>
          <p:nvPr/>
        </p:nvSpPr>
        <p:spPr>
          <a:xfrm>
            <a:off x="565607" y="2163238"/>
            <a:ext cx="7927942" cy="4243469"/>
          </a:xfrm>
          <a:prstGeom prst="rect">
            <a:avLst/>
          </a:prstGeom>
          <a:noFill/>
        </p:spPr>
        <p:txBody>
          <a:bodyPr wrap="square" rtlCol="1">
            <a:spAutoFit/>
          </a:bodyPr>
          <a:lstStyle/>
          <a:p>
            <a:pPr algn="just" rtl="1">
              <a:lnSpc>
                <a:spcPct val="150000"/>
              </a:lnSpc>
            </a:pPr>
            <a:r>
              <a:rPr lang="fa-IR" sz="2600" dirty="0">
                <a:cs typeface="B Mitra" panose="00000400000000000000" pitchFamily="2" charset="-78"/>
              </a:rPr>
              <a:t>خوشبختانه، اخیرا محمدرضا نعمت زاده، وزیر صنعت، معدن و تجارت در جمع مدیران و کارکنان شرکت فولاد ایرانیان، اظهارکرد: شکوفایی اقتصاد ملی در جلوگیری از خام فروشی و مواد اولیه معدنی است و باید با تلاش مضاعف از خام فروشی جلوگیری و زمینه زنجیره تولید برای فولاد فراهم شود. باید بخش خام فروشی متوقف و در ۳ شیفت کاری صنایع تبدیلی ایجاد شود تا ابتدا زنجیره تولید گندله سازی و سپس آهن اسفنجی و بعد از آن فولاد فراهم شود. که نویدبخش سیاست‌ها و برنامه‌های پیگیرانه و مدون وزارت صنعت و معدن برای حل این معضل است</a:t>
            </a:r>
            <a:r>
              <a:rPr lang="en-US" sz="2600" dirty="0">
                <a:cs typeface="B Mitra" panose="00000400000000000000" pitchFamily="2" charset="-78"/>
              </a:rPr>
              <a:t>.</a:t>
            </a:r>
            <a:endParaRPr lang="fa-IR" sz="2600" dirty="0" smtClean="0">
              <a:cs typeface="B Mitra" panose="00000400000000000000" pitchFamily="2" charset="-78"/>
            </a:endParaRPr>
          </a:p>
        </p:txBody>
      </p:sp>
      <p:sp>
        <p:nvSpPr>
          <p:cNvPr id="5" name="TextBox 4"/>
          <p:cNvSpPr txBox="1"/>
          <p:nvPr/>
        </p:nvSpPr>
        <p:spPr>
          <a:xfrm>
            <a:off x="7852528" y="361177"/>
            <a:ext cx="480767" cy="584775"/>
          </a:xfrm>
          <a:prstGeom prst="rect">
            <a:avLst/>
          </a:prstGeom>
          <a:noFill/>
        </p:spPr>
        <p:txBody>
          <a:bodyPr wrap="square" rtlCol="1">
            <a:spAutoFit/>
          </a:bodyPr>
          <a:lstStyle/>
          <a:p>
            <a:pPr algn="r" rtl="1"/>
            <a:r>
              <a:rPr lang="fa-IR" sz="3200" dirty="0" smtClean="0">
                <a:solidFill>
                  <a:schemeClr val="bg1"/>
                </a:solidFill>
                <a:cs typeface="B Titr" panose="00000700000000000000" pitchFamily="2" charset="-78"/>
              </a:rPr>
              <a:t>9</a:t>
            </a:r>
            <a:endParaRPr lang="fa-IR" sz="4000" dirty="0">
              <a:solidFill>
                <a:schemeClr val="bg1"/>
              </a:solidFill>
              <a:cs typeface="B Titr" panose="00000700000000000000" pitchFamily="2" charset="-78"/>
            </a:endParaRPr>
          </a:p>
        </p:txBody>
      </p:sp>
    </p:spTree>
    <p:extLst>
      <p:ext uri="{BB962C8B-B14F-4D97-AF65-F5344CB8AC3E}">
        <p14:creationId xmlns:p14="http://schemas.microsoft.com/office/powerpoint/2010/main" val="218767517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2585" y="945952"/>
            <a:ext cx="6343672" cy="709865"/>
          </a:xfrm>
        </p:spPr>
        <p:txBody>
          <a:bodyPr/>
          <a:lstStyle/>
          <a:p>
            <a:pPr algn="r"/>
            <a:r>
              <a:rPr lang="fa-IR" sz="2400" dirty="0">
                <a:cs typeface="B Titr" panose="00000700000000000000" pitchFamily="2" charset="-78"/>
              </a:rPr>
              <a:t>آمار خام فروشی سنگ آهن در </a:t>
            </a:r>
            <a:r>
              <a:rPr lang="fa-IR" sz="2400" dirty="0" smtClean="0">
                <a:cs typeface="B Titr" panose="00000700000000000000" pitchFamily="2" charset="-78"/>
              </a:rPr>
              <a:t>سال 1395</a:t>
            </a:r>
            <a:endParaRPr lang="fa-IR" sz="2400" dirty="0">
              <a:cs typeface="B Titr" panose="00000700000000000000" pitchFamily="2" charset="-78"/>
            </a:endParaRPr>
          </a:p>
        </p:txBody>
      </p:sp>
      <p:sp>
        <p:nvSpPr>
          <p:cNvPr id="4" name="TextBox 3"/>
          <p:cNvSpPr txBox="1"/>
          <p:nvPr/>
        </p:nvSpPr>
        <p:spPr>
          <a:xfrm>
            <a:off x="565607" y="2163238"/>
            <a:ext cx="7927942" cy="3539430"/>
          </a:xfrm>
          <a:prstGeom prst="rect">
            <a:avLst/>
          </a:prstGeom>
          <a:noFill/>
        </p:spPr>
        <p:txBody>
          <a:bodyPr wrap="square" rtlCol="1">
            <a:spAutoFit/>
          </a:bodyPr>
          <a:lstStyle/>
          <a:p>
            <a:pPr algn="r" rtl="1"/>
            <a:r>
              <a:rPr lang="fa-IR" sz="2800" u="sng" dirty="0" smtClean="0">
                <a:cs typeface="B Mitra" panose="00000400000000000000" pitchFamily="2" charset="-78"/>
              </a:rPr>
              <a:t>آمار گمرک </a:t>
            </a:r>
            <a:r>
              <a:rPr lang="fa-IR" sz="2800" dirty="0" smtClean="0">
                <a:cs typeface="B Mitra" panose="00000400000000000000" pitchFamily="2" charset="-78"/>
              </a:rPr>
              <a:t>از صادرات سنگ آهن نشان می‌دهد که در سه‌ماهه نخست امسال صادرات سنگ آهن نسبت به مدت مشابه سال گذشته افت ۷۲٫۴ درصدی و ۴۶٫۲ به ترتیب از نظر دلاری و وزنی را تجربه کرده و به  ۲۱۹۶ هزار تن به ارزش ۷۸٫۳ میلیون دلار رسیده است. کاهش خام فروشی سنگ آهن نوید خوبی برای صنعت فولاد کشور بود که رکود بازار جهانی، کاهش تقاضا، کاهش قیمت سنگ آهن و فولاد و سیاست‌های حمایتی چین در واردات و صادرات، عامل کاهش این پدیده بود. این درحالی است که آمار تولید فولاد</a:t>
            </a:r>
            <a:r>
              <a:rPr lang="en-US" sz="2800" dirty="0" smtClean="0">
                <a:cs typeface="B Mitra" panose="00000400000000000000" pitchFamily="2" charset="-78"/>
              </a:rPr>
              <a:t> </a:t>
            </a:r>
            <a:r>
              <a:rPr lang="fa-IR" sz="2800" dirty="0" smtClean="0">
                <a:cs typeface="B Mitra" panose="00000400000000000000" pitchFamily="2" charset="-78"/>
              </a:rPr>
              <a:t>در سال جاری نشان دهنده رشد ۳ درصدی نسبت به سال قبل بوده است</a:t>
            </a:r>
            <a:r>
              <a:rPr lang="en-US" sz="2800" dirty="0" smtClean="0">
                <a:cs typeface="B Mitra" panose="00000400000000000000" pitchFamily="2" charset="-78"/>
              </a:rPr>
              <a:t>.</a:t>
            </a:r>
            <a:endParaRPr lang="en-US" sz="2800" dirty="0">
              <a:cs typeface="B Mitra" panose="00000400000000000000" pitchFamily="2" charset="-78"/>
            </a:endParaRPr>
          </a:p>
        </p:txBody>
      </p:sp>
      <p:sp>
        <p:nvSpPr>
          <p:cNvPr id="5" name="TextBox 4"/>
          <p:cNvSpPr txBox="1"/>
          <p:nvPr/>
        </p:nvSpPr>
        <p:spPr>
          <a:xfrm>
            <a:off x="7786257" y="348791"/>
            <a:ext cx="613025" cy="584775"/>
          </a:xfrm>
          <a:prstGeom prst="rect">
            <a:avLst/>
          </a:prstGeom>
          <a:noFill/>
        </p:spPr>
        <p:txBody>
          <a:bodyPr wrap="square" rtlCol="1">
            <a:spAutoFit/>
          </a:bodyPr>
          <a:lstStyle/>
          <a:p>
            <a:r>
              <a:rPr lang="fa-IR" sz="3200" dirty="0" smtClean="0">
                <a:solidFill>
                  <a:schemeClr val="bg1"/>
                </a:solidFill>
                <a:cs typeface="B Titr" panose="00000700000000000000" pitchFamily="2" charset="-78"/>
              </a:rPr>
              <a:t>10</a:t>
            </a:r>
            <a:endParaRPr lang="fa-IR" sz="4000" dirty="0">
              <a:solidFill>
                <a:schemeClr val="bg1"/>
              </a:solidFill>
              <a:cs typeface="B Titr" panose="00000700000000000000" pitchFamily="2" charset="-78"/>
            </a:endParaRPr>
          </a:p>
        </p:txBody>
      </p:sp>
    </p:spTree>
    <p:extLst>
      <p:ext uri="{BB962C8B-B14F-4D97-AF65-F5344CB8AC3E}">
        <p14:creationId xmlns:p14="http://schemas.microsoft.com/office/powerpoint/2010/main" val="217371414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2585" y="945952"/>
            <a:ext cx="6343672" cy="709865"/>
          </a:xfrm>
        </p:spPr>
        <p:txBody>
          <a:bodyPr/>
          <a:lstStyle/>
          <a:p>
            <a:pPr algn="r"/>
            <a:r>
              <a:rPr lang="fa-IR" sz="2400" dirty="0">
                <a:cs typeface="B Titr" panose="00000700000000000000" pitchFamily="2" charset="-78"/>
              </a:rPr>
              <a:t>آمار خام فروشی سنگ آهن در </a:t>
            </a:r>
            <a:r>
              <a:rPr lang="fa-IR" sz="2400" dirty="0" smtClean="0">
                <a:cs typeface="B Titr" panose="00000700000000000000" pitchFamily="2" charset="-78"/>
              </a:rPr>
              <a:t>سال 1395</a:t>
            </a:r>
            <a:endParaRPr lang="fa-IR" sz="2400" dirty="0">
              <a:cs typeface="B Titr" panose="00000700000000000000" pitchFamily="2" charset="-78"/>
            </a:endParaRPr>
          </a:p>
        </p:txBody>
      </p:sp>
      <p:sp>
        <p:nvSpPr>
          <p:cNvPr id="4" name="TextBox 3"/>
          <p:cNvSpPr txBox="1"/>
          <p:nvPr/>
        </p:nvSpPr>
        <p:spPr>
          <a:xfrm>
            <a:off x="565607" y="2163238"/>
            <a:ext cx="7927942" cy="3693319"/>
          </a:xfrm>
          <a:prstGeom prst="rect">
            <a:avLst/>
          </a:prstGeom>
          <a:noFill/>
        </p:spPr>
        <p:txBody>
          <a:bodyPr wrap="square" rtlCol="1">
            <a:spAutoFit/>
          </a:bodyPr>
          <a:lstStyle/>
          <a:p>
            <a:pPr algn="just" rtl="1"/>
            <a:r>
              <a:rPr lang="fa-IR" sz="2600" dirty="0">
                <a:cs typeface="B Mitra" panose="00000400000000000000" pitchFamily="2" charset="-78"/>
              </a:rPr>
              <a:t>وزارت صنعت، معدن و تجارت در برنامه سال جاری </a:t>
            </a:r>
            <a:r>
              <a:rPr lang="fa-IR" sz="2600" dirty="0" smtClean="0">
                <a:cs typeface="B Mitra" panose="00000400000000000000" pitchFamily="2" charset="-78"/>
              </a:rPr>
              <a:t>خود دستیابی به تولید 18 میلیون تن فولاد خام </a:t>
            </a:r>
            <a:r>
              <a:rPr lang="fa-IR" sz="2600" dirty="0">
                <a:cs typeface="B Mitra" panose="00000400000000000000" pitchFamily="2" charset="-78"/>
              </a:rPr>
              <a:t>را هدف‌گذاری کرده است که اگر این روند ادامه داشته باشد به این میزان دست پیدا خواهد کرد. مطابق سند چشم انداز ۲۰ ساله ایران باید تا سال ۱۴۰۴ به تولید سالانه ۵۵ میلیون تن فولاد دست یابد اما </a:t>
            </a:r>
            <a:r>
              <a:rPr lang="fa-IR" sz="2600" dirty="0" smtClean="0">
                <a:cs typeface="B Mitra" panose="00000400000000000000" pitchFamily="2" charset="-78"/>
              </a:rPr>
              <a:t>آمار مصرف میزان فولاد</a:t>
            </a:r>
            <a:r>
              <a:rPr lang="en-US" sz="2600" dirty="0">
                <a:cs typeface="B Mitra" panose="00000400000000000000" pitchFamily="2" charset="-78"/>
              </a:rPr>
              <a:t> </a:t>
            </a:r>
            <a:r>
              <a:rPr lang="fa-IR" sz="2600" dirty="0">
                <a:cs typeface="B Mitra" panose="00000400000000000000" pitchFamily="2" charset="-78"/>
              </a:rPr>
              <a:t>به درستی تایید می‌کند که ایران فاصله زیادی تا خودکفایی در این صنعت دارد</a:t>
            </a:r>
            <a:r>
              <a:rPr lang="en-US" sz="2600" dirty="0">
                <a:cs typeface="B Mitra" panose="00000400000000000000" pitchFamily="2" charset="-78"/>
              </a:rPr>
              <a:t>.</a:t>
            </a:r>
          </a:p>
          <a:p>
            <a:pPr algn="just" rtl="1"/>
            <a:r>
              <a:rPr lang="fa-IR" sz="2600" dirty="0">
                <a:cs typeface="B Mitra" panose="00000400000000000000" pitchFamily="2" charset="-78"/>
              </a:rPr>
              <a:t>سه اتفاق دیگر در صنایع معدنی رخ داد، اول اینکه، </a:t>
            </a:r>
            <a:r>
              <a:rPr lang="fa-IR" sz="2600" dirty="0" smtClean="0">
                <a:cs typeface="B Mitra" panose="00000400000000000000" pitchFamily="2" charset="-78"/>
              </a:rPr>
              <a:t>پایگاه داده های معدنی جهان، </a:t>
            </a:r>
            <a:r>
              <a:rPr lang="fa-IR" sz="2600" dirty="0">
                <a:cs typeface="B Mitra" panose="00000400000000000000" pitchFamily="2" charset="-78"/>
              </a:rPr>
              <a:t>ایران را از نظر ارزش تولید کل مواد معدنی در جایگاه هشتم معرفی کرد و دوم اینکه </a:t>
            </a:r>
            <a:r>
              <a:rPr lang="fa-IR" sz="2600" dirty="0" smtClean="0">
                <a:cs typeface="B Mitra" panose="00000400000000000000" pitchFamily="2" charset="-78"/>
              </a:rPr>
              <a:t>وزارت بازرگانی هند</a:t>
            </a:r>
            <a:r>
              <a:rPr lang="en-US" sz="2600" dirty="0">
                <a:cs typeface="B Mitra" panose="00000400000000000000" pitchFamily="2" charset="-78"/>
              </a:rPr>
              <a:t> </a:t>
            </a:r>
            <a:r>
              <a:rPr lang="fa-IR" sz="2600" dirty="0">
                <a:cs typeface="B Mitra" panose="00000400000000000000" pitchFamily="2" charset="-78"/>
              </a:rPr>
              <a:t>اعلام کرد که ایران سومین وارد کننده سنگ آهن از این کشور بوده و  ۱۹۸ هزار و ۱۵۹ تن  در سه ماهه نخست ۲۰۱۵ وارد کرده است. </a:t>
            </a:r>
            <a:endParaRPr lang="en-US" sz="2600" dirty="0">
              <a:cs typeface="B Mitra" panose="00000400000000000000" pitchFamily="2" charset="-78"/>
            </a:endParaRPr>
          </a:p>
        </p:txBody>
      </p:sp>
      <p:sp>
        <p:nvSpPr>
          <p:cNvPr id="5" name="TextBox 4"/>
          <p:cNvSpPr txBox="1"/>
          <p:nvPr/>
        </p:nvSpPr>
        <p:spPr>
          <a:xfrm>
            <a:off x="7786257" y="361177"/>
            <a:ext cx="613025" cy="584775"/>
          </a:xfrm>
          <a:prstGeom prst="rect">
            <a:avLst/>
          </a:prstGeom>
          <a:noFill/>
        </p:spPr>
        <p:txBody>
          <a:bodyPr wrap="square" rtlCol="1">
            <a:spAutoFit/>
          </a:bodyPr>
          <a:lstStyle/>
          <a:p>
            <a:pPr algn="r" rtl="1"/>
            <a:r>
              <a:rPr lang="fa-IR" sz="3200" dirty="0" smtClean="0">
                <a:solidFill>
                  <a:schemeClr val="bg1"/>
                </a:solidFill>
                <a:cs typeface="B Titr" panose="00000700000000000000" pitchFamily="2" charset="-78"/>
              </a:rPr>
              <a:t>11</a:t>
            </a:r>
            <a:endParaRPr lang="fa-IR" sz="4000" dirty="0">
              <a:solidFill>
                <a:schemeClr val="bg1"/>
              </a:solidFill>
              <a:cs typeface="B Titr" panose="00000700000000000000" pitchFamily="2" charset="-78"/>
            </a:endParaRPr>
          </a:p>
        </p:txBody>
      </p:sp>
    </p:spTree>
    <p:extLst>
      <p:ext uri="{BB962C8B-B14F-4D97-AF65-F5344CB8AC3E}">
        <p14:creationId xmlns:p14="http://schemas.microsoft.com/office/powerpoint/2010/main" val="23266464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2585" y="945952"/>
            <a:ext cx="6343672" cy="709865"/>
          </a:xfrm>
        </p:spPr>
        <p:txBody>
          <a:bodyPr/>
          <a:lstStyle/>
          <a:p>
            <a:pPr algn="r"/>
            <a:r>
              <a:rPr lang="fa-IR" sz="2400" dirty="0">
                <a:cs typeface="B Titr" panose="00000700000000000000" pitchFamily="2" charset="-78"/>
              </a:rPr>
              <a:t>آمار خام فروشی سنگ آهن در </a:t>
            </a:r>
            <a:r>
              <a:rPr lang="fa-IR" sz="2400" dirty="0" smtClean="0">
                <a:cs typeface="B Titr" panose="00000700000000000000" pitchFamily="2" charset="-78"/>
              </a:rPr>
              <a:t>سال 1395</a:t>
            </a:r>
            <a:endParaRPr lang="fa-IR" sz="2400" dirty="0">
              <a:cs typeface="B Titr" panose="00000700000000000000" pitchFamily="2" charset="-78"/>
            </a:endParaRPr>
          </a:p>
        </p:txBody>
      </p:sp>
      <p:sp>
        <p:nvSpPr>
          <p:cNvPr id="4" name="TextBox 3"/>
          <p:cNvSpPr txBox="1"/>
          <p:nvPr/>
        </p:nvSpPr>
        <p:spPr>
          <a:xfrm>
            <a:off x="650450" y="2483749"/>
            <a:ext cx="7927942" cy="2893100"/>
          </a:xfrm>
          <a:prstGeom prst="rect">
            <a:avLst/>
          </a:prstGeom>
          <a:noFill/>
        </p:spPr>
        <p:txBody>
          <a:bodyPr wrap="square" rtlCol="1">
            <a:spAutoFit/>
          </a:bodyPr>
          <a:lstStyle/>
          <a:p>
            <a:pPr algn="just" rtl="1"/>
            <a:r>
              <a:rPr lang="fa-IR" sz="2600" dirty="0">
                <a:cs typeface="B Mitra" panose="00000400000000000000" pitchFamily="2" charset="-78"/>
              </a:rPr>
              <a:t>این درحالی است که سجاد غرقی، عضو هیات مدیره انجمن تولیدکنندگان و صادرکنندگان سنگ آهن ایران با اشاره به اینکه ایران نه از هند و نه از هیچ کشور دیگری واردات سنگ آهن ندارد، افزود: هم‌اکنون به دلیل کمبود در بازار داخلی از هند </a:t>
            </a:r>
            <a:r>
              <a:rPr lang="fa-IR" sz="2600" dirty="0" smtClean="0">
                <a:cs typeface="B Mitra" panose="00000400000000000000" pitchFamily="2" charset="-78"/>
              </a:rPr>
              <a:t>گندله سنگ آهن</a:t>
            </a:r>
            <a:r>
              <a:rPr lang="en-US" sz="2600" dirty="0">
                <a:cs typeface="B Mitra" panose="00000400000000000000" pitchFamily="2" charset="-78"/>
              </a:rPr>
              <a:t> </a:t>
            </a:r>
            <a:r>
              <a:rPr lang="fa-IR" sz="2600" dirty="0">
                <a:cs typeface="B Mitra" panose="00000400000000000000" pitchFamily="2" charset="-78"/>
              </a:rPr>
              <a:t>وارد می‌کنیم نه سنگ آهن</a:t>
            </a:r>
            <a:r>
              <a:rPr lang="en-US" sz="2600" dirty="0">
                <a:cs typeface="B Mitra" panose="00000400000000000000" pitchFamily="2" charset="-78"/>
              </a:rPr>
              <a:t>.</a:t>
            </a:r>
          </a:p>
          <a:p>
            <a:pPr algn="just" rtl="1"/>
            <a:r>
              <a:rPr lang="fa-IR" sz="2600" dirty="0">
                <a:cs typeface="B Mitra" panose="00000400000000000000" pitchFamily="2" charset="-78"/>
              </a:rPr>
              <a:t>اتفاق سوم هم در زمینه حمایت از تولیدات داخل فولاد صورت گرفت. دبیر انجمن تولیدکنندگان فولاد از ارسال پیشنهادات این انجمن برای </a:t>
            </a:r>
            <a:r>
              <a:rPr lang="fa-IR" sz="2600" dirty="0" smtClean="0">
                <a:cs typeface="B Mitra" panose="00000400000000000000" pitchFamily="2" charset="-78"/>
              </a:rPr>
              <a:t>اصلاح تعرفه ورق های فولادی</a:t>
            </a:r>
            <a:r>
              <a:rPr lang="en-US" sz="2600" dirty="0">
                <a:cs typeface="B Mitra" panose="00000400000000000000" pitchFamily="2" charset="-78"/>
              </a:rPr>
              <a:t> </a:t>
            </a:r>
            <a:r>
              <a:rPr lang="fa-IR" sz="2600" dirty="0">
                <a:cs typeface="B Mitra" panose="00000400000000000000" pitchFamily="2" charset="-78"/>
              </a:rPr>
              <a:t>و رساندن آن به ۳۰ درصد خبرداد</a:t>
            </a:r>
            <a:r>
              <a:rPr lang="en-US" sz="2600" dirty="0">
                <a:cs typeface="B Mitra" panose="00000400000000000000" pitchFamily="2" charset="-78"/>
              </a:rPr>
              <a:t>.</a:t>
            </a:r>
          </a:p>
        </p:txBody>
      </p:sp>
      <p:sp>
        <p:nvSpPr>
          <p:cNvPr id="5" name="TextBox 4"/>
          <p:cNvSpPr txBox="1"/>
          <p:nvPr/>
        </p:nvSpPr>
        <p:spPr>
          <a:xfrm>
            <a:off x="7786257" y="348791"/>
            <a:ext cx="613025" cy="584775"/>
          </a:xfrm>
          <a:prstGeom prst="rect">
            <a:avLst/>
          </a:prstGeom>
          <a:noFill/>
        </p:spPr>
        <p:txBody>
          <a:bodyPr wrap="square" rtlCol="1">
            <a:spAutoFit/>
          </a:bodyPr>
          <a:lstStyle/>
          <a:p>
            <a:r>
              <a:rPr lang="fa-IR" sz="3200" dirty="0" smtClean="0">
                <a:solidFill>
                  <a:schemeClr val="bg1"/>
                </a:solidFill>
                <a:cs typeface="B Titr" panose="00000700000000000000" pitchFamily="2" charset="-78"/>
              </a:rPr>
              <a:t>12</a:t>
            </a:r>
            <a:endParaRPr lang="fa-IR" sz="4000" dirty="0">
              <a:solidFill>
                <a:schemeClr val="bg1"/>
              </a:solidFill>
              <a:cs typeface="B Titr" panose="00000700000000000000" pitchFamily="2" charset="-78"/>
            </a:endParaRPr>
          </a:p>
        </p:txBody>
      </p:sp>
    </p:spTree>
    <p:extLst>
      <p:ext uri="{BB962C8B-B14F-4D97-AF65-F5344CB8AC3E}">
        <p14:creationId xmlns:p14="http://schemas.microsoft.com/office/powerpoint/2010/main" val="59151636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2585" y="945952"/>
            <a:ext cx="6343672" cy="709865"/>
          </a:xfrm>
        </p:spPr>
        <p:txBody>
          <a:bodyPr/>
          <a:lstStyle/>
          <a:p>
            <a:pPr algn="r"/>
            <a:r>
              <a:rPr lang="fa-IR" sz="2400" dirty="0" smtClean="0">
                <a:cs typeface="B Titr" panose="00000700000000000000" pitchFamily="2" charset="-78"/>
              </a:rPr>
              <a:t>نتیجه گیری</a:t>
            </a:r>
            <a:endParaRPr lang="fa-IR" sz="2400" dirty="0">
              <a:cs typeface="B Titr" panose="00000700000000000000" pitchFamily="2" charset="-78"/>
            </a:endParaRPr>
          </a:p>
        </p:txBody>
      </p:sp>
      <p:sp>
        <p:nvSpPr>
          <p:cNvPr id="4" name="TextBox 3"/>
          <p:cNvSpPr txBox="1"/>
          <p:nvPr/>
        </p:nvSpPr>
        <p:spPr>
          <a:xfrm>
            <a:off x="471340" y="2200945"/>
            <a:ext cx="7927942" cy="4524315"/>
          </a:xfrm>
          <a:prstGeom prst="rect">
            <a:avLst/>
          </a:prstGeom>
          <a:noFill/>
        </p:spPr>
        <p:txBody>
          <a:bodyPr wrap="square" rtlCol="1">
            <a:spAutoFit/>
          </a:bodyPr>
          <a:lstStyle/>
          <a:p>
            <a:pPr algn="just" rtl="1"/>
            <a:r>
              <a:rPr lang="fa-IR" sz="2400" dirty="0" smtClean="0">
                <a:cs typeface="B Mitra" panose="00000400000000000000" pitchFamily="2" charset="-78"/>
              </a:rPr>
              <a:t>قيمت </a:t>
            </a:r>
            <a:r>
              <a:rPr lang="fa-IR" sz="2400" dirty="0">
                <a:cs typeface="B Mitra" panose="00000400000000000000" pitchFamily="2" charset="-78"/>
              </a:rPr>
              <a:t>فولاد در خلال يكسال قبل در بازارهاي جهان افزايش يافته است،اين افزايش ناشي از بالارفتن قيمت عوامل توليد مثل سنگ آهن، كك و قراضه از يك سو و از طرف ديگر هزينه حمل و سوخت است.</a:t>
            </a:r>
          </a:p>
          <a:p>
            <a:pPr algn="just" rtl="1"/>
            <a:r>
              <a:rPr lang="fa-IR" sz="2400" dirty="0">
                <a:cs typeface="B Mitra" panose="00000400000000000000" pitchFamily="2" charset="-78"/>
              </a:rPr>
              <a:t>كاهش قيمت سنگ آهن به دليل پايداري تقاضاي آن در سطح وسيع بعيد است، كك و قراضه آهن هم نميتوانند با نسبت زياد افت كنند چون در ارتباط با سنگ آهن هستند. افزايش قيمت قراضه از 120 دلار به 220 دلار ناشي از كمبود عرضه است نه فقط افزايش تقاضا، اگر قيمت قراضه كاهش يابد حداكثر 30 دلار خواهد بود. آن هم بعيد است.</a:t>
            </a:r>
          </a:p>
          <a:p>
            <a:pPr algn="just" rtl="1"/>
            <a:r>
              <a:rPr lang="fa-IR" sz="2400" dirty="0">
                <a:cs typeface="B Mitra" panose="00000400000000000000" pitchFamily="2" charset="-78"/>
              </a:rPr>
              <a:t>كرايه حمل در آينده نزديك نميتواند كاهش زيادي داشته باشد چون در صورت افت تقاضاي چين، كشتيهاي موجود، بازار فصل حمل و نقل غلات و محصولات كشاورزي آمريكا را در پيش رو دارند، بنابراين امكان برگشت قيمتها به سال 2003 ممكن نيست، اما بعضي از دستاندركاران پيش بيني ميكنندكه بعد از آگوست (تيرماه سال 1383) قيمتها به تعادل برسند و با افت كميثبات به بازار باز گردد</a:t>
            </a:r>
            <a:r>
              <a:rPr lang="fa-IR" sz="2400" dirty="0" smtClean="0">
                <a:cs typeface="B Mitra" panose="00000400000000000000" pitchFamily="2" charset="-78"/>
              </a:rPr>
              <a:t>.</a:t>
            </a:r>
            <a:endParaRPr lang="fa-IR" sz="2400" dirty="0">
              <a:cs typeface="B Mitra" panose="00000400000000000000" pitchFamily="2" charset="-78"/>
            </a:endParaRPr>
          </a:p>
        </p:txBody>
      </p:sp>
      <p:sp>
        <p:nvSpPr>
          <p:cNvPr id="5" name="TextBox 4"/>
          <p:cNvSpPr txBox="1"/>
          <p:nvPr/>
        </p:nvSpPr>
        <p:spPr>
          <a:xfrm>
            <a:off x="7786257" y="348791"/>
            <a:ext cx="726147" cy="584775"/>
          </a:xfrm>
          <a:prstGeom prst="rect">
            <a:avLst/>
          </a:prstGeom>
          <a:noFill/>
        </p:spPr>
        <p:txBody>
          <a:bodyPr wrap="square" rtlCol="1">
            <a:spAutoFit/>
          </a:bodyPr>
          <a:lstStyle/>
          <a:p>
            <a:r>
              <a:rPr lang="fa-IR" sz="3200" dirty="0" smtClean="0">
                <a:solidFill>
                  <a:schemeClr val="bg1"/>
                </a:solidFill>
                <a:cs typeface="B Titr" panose="00000700000000000000" pitchFamily="2" charset="-78"/>
              </a:rPr>
              <a:t>13</a:t>
            </a:r>
            <a:endParaRPr lang="fa-IR" sz="4000" dirty="0">
              <a:solidFill>
                <a:schemeClr val="bg1"/>
              </a:solidFill>
              <a:cs typeface="B Titr" panose="00000700000000000000" pitchFamily="2" charset="-78"/>
            </a:endParaRPr>
          </a:p>
        </p:txBody>
      </p:sp>
    </p:spTree>
    <p:extLst>
      <p:ext uri="{BB962C8B-B14F-4D97-AF65-F5344CB8AC3E}">
        <p14:creationId xmlns:p14="http://schemas.microsoft.com/office/powerpoint/2010/main" val="333730208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2585" y="945952"/>
            <a:ext cx="6343672" cy="709865"/>
          </a:xfrm>
        </p:spPr>
        <p:txBody>
          <a:bodyPr/>
          <a:lstStyle/>
          <a:p>
            <a:pPr algn="r"/>
            <a:r>
              <a:rPr lang="fa-IR" sz="2400" dirty="0" smtClean="0">
                <a:cs typeface="B Titr" panose="00000700000000000000" pitchFamily="2" charset="-78"/>
              </a:rPr>
              <a:t>نتیجه گیری</a:t>
            </a:r>
            <a:endParaRPr lang="fa-IR" sz="2400" dirty="0">
              <a:cs typeface="B Titr" panose="00000700000000000000" pitchFamily="2" charset="-78"/>
            </a:endParaRPr>
          </a:p>
        </p:txBody>
      </p:sp>
      <p:sp>
        <p:nvSpPr>
          <p:cNvPr id="4" name="TextBox 3"/>
          <p:cNvSpPr txBox="1"/>
          <p:nvPr/>
        </p:nvSpPr>
        <p:spPr>
          <a:xfrm>
            <a:off x="650450" y="2587444"/>
            <a:ext cx="7927942" cy="2308324"/>
          </a:xfrm>
          <a:prstGeom prst="rect">
            <a:avLst/>
          </a:prstGeom>
          <a:noFill/>
        </p:spPr>
        <p:txBody>
          <a:bodyPr wrap="square" rtlCol="1">
            <a:spAutoFit/>
          </a:bodyPr>
          <a:lstStyle/>
          <a:p>
            <a:pPr algn="just" rtl="1"/>
            <a:r>
              <a:rPr lang="fa-IR" sz="2400" dirty="0">
                <a:cs typeface="B Mitra" panose="00000400000000000000" pitchFamily="2" charset="-78"/>
              </a:rPr>
              <a:t>درايران دستاندركاران، پيش بيني ميكنند كه قيمت انواع ميله گرد، تيرآهن مقاطع فولادي، ورق گرم، اول با ثبات شده و پس از آن در ارديبهشت ماه اوج بگيرند، در مورد ورق سرد، اين كالا در اوائل سال با افت محدود قيمت روبرو خواهد شد كه ناشي از عرضه كالا و انباشتگي آن در انبارها است، اما پس از آن با رشد آرام ولي پيوسته تا 3 ماه بعد دنبال خواهد شد.اين روند در مورد ورق گالوانيزه نيز قابل پيش بيني است، آنچه مسلم استاينست كه قيمت آهن آلات به هيچ وجه به سطح قيمتهاي سال 1382 باز نخواهد گشت.</a:t>
            </a:r>
          </a:p>
        </p:txBody>
      </p:sp>
      <p:sp>
        <p:nvSpPr>
          <p:cNvPr id="5" name="TextBox 4"/>
          <p:cNvSpPr txBox="1"/>
          <p:nvPr/>
        </p:nvSpPr>
        <p:spPr>
          <a:xfrm>
            <a:off x="7786257" y="348791"/>
            <a:ext cx="613025" cy="584775"/>
          </a:xfrm>
          <a:prstGeom prst="rect">
            <a:avLst/>
          </a:prstGeom>
          <a:noFill/>
        </p:spPr>
        <p:txBody>
          <a:bodyPr wrap="square" rtlCol="1">
            <a:spAutoFit/>
          </a:bodyPr>
          <a:lstStyle/>
          <a:p>
            <a:r>
              <a:rPr lang="fa-IR" sz="3200" dirty="0" smtClean="0">
                <a:solidFill>
                  <a:schemeClr val="bg1"/>
                </a:solidFill>
                <a:cs typeface="B Titr" panose="00000700000000000000" pitchFamily="2" charset="-78"/>
              </a:rPr>
              <a:t>14</a:t>
            </a:r>
            <a:endParaRPr lang="fa-IR" sz="4000" dirty="0">
              <a:solidFill>
                <a:schemeClr val="bg1"/>
              </a:solidFill>
              <a:cs typeface="B Titr" panose="00000700000000000000" pitchFamily="2" charset="-78"/>
            </a:endParaRPr>
          </a:p>
        </p:txBody>
      </p:sp>
    </p:spTree>
    <p:extLst>
      <p:ext uri="{BB962C8B-B14F-4D97-AF65-F5344CB8AC3E}">
        <p14:creationId xmlns:p14="http://schemas.microsoft.com/office/powerpoint/2010/main" val="5562158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93889" y="2964516"/>
            <a:ext cx="7927942" cy="1200329"/>
          </a:xfrm>
          <a:prstGeom prst="rect">
            <a:avLst/>
          </a:prstGeom>
          <a:noFill/>
        </p:spPr>
        <p:txBody>
          <a:bodyPr wrap="square" rtlCol="1">
            <a:spAutoFit/>
          </a:bodyPr>
          <a:lstStyle/>
          <a:p>
            <a:pPr algn="ctr" rtl="1"/>
            <a:r>
              <a:rPr lang="fa-IR" sz="7200" b="1" dirty="0" smtClean="0">
                <a:cs typeface="B Mitra" panose="00000400000000000000" pitchFamily="2" charset="-78"/>
              </a:rPr>
              <a:t>با تشکر از توجه شما</a:t>
            </a:r>
            <a:endParaRPr lang="en-US" sz="7200" b="1" dirty="0">
              <a:cs typeface="B Mitra" panose="00000400000000000000" pitchFamily="2" charset="-78"/>
            </a:endParaRPr>
          </a:p>
        </p:txBody>
      </p:sp>
      <p:sp>
        <p:nvSpPr>
          <p:cNvPr id="3" name="Title 2"/>
          <p:cNvSpPr>
            <a:spLocks noGrp="1"/>
          </p:cNvSpPr>
          <p:nvPr>
            <p:ph type="title"/>
          </p:nvPr>
        </p:nvSpPr>
        <p:spPr/>
        <p:txBody>
          <a:bodyPr/>
          <a:lstStyle/>
          <a:p>
            <a:endParaRPr lang="fa-IR"/>
          </a:p>
        </p:txBody>
      </p:sp>
    </p:spTree>
    <p:extLst>
      <p:ext uri="{BB962C8B-B14F-4D97-AF65-F5344CB8AC3E}">
        <p14:creationId xmlns:p14="http://schemas.microsoft.com/office/powerpoint/2010/main" val="380906364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3168" y="4129328"/>
            <a:ext cx="6207858" cy="2008236"/>
          </a:xfrm>
        </p:spPr>
        <p:txBody>
          <a:bodyPr/>
          <a:lstStyle/>
          <a:p>
            <a:pPr algn="ctr">
              <a:lnSpc>
                <a:spcPct val="150000"/>
              </a:lnSpc>
            </a:pPr>
            <a:r>
              <a:rPr lang="fa-IR" sz="2800" b="1" dirty="0">
                <a:cs typeface="B Nazanin" pitchFamily="2" charset="-78"/>
              </a:rPr>
              <a:t>استاد مربوطه</a:t>
            </a:r>
            <a:r>
              <a:rPr lang="fa-IR" sz="2800" b="1" dirty="0" smtClean="0">
                <a:cs typeface="B Nazanin" pitchFamily="2" charset="-78"/>
              </a:rPr>
              <a:t>:</a:t>
            </a:r>
            <a:r>
              <a:rPr lang="en-US" sz="2800" b="1" dirty="0" smtClean="0">
                <a:cs typeface="B Nazanin" pitchFamily="2" charset="-78"/>
              </a:rPr>
              <a:t/>
            </a:r>
            <a:br>
              <a:rPr lang="en-US" sz="2800" b="1" dirty="0" smtClean="0">
                <a:cs typeface="B Nazanin" pitchFamily="2" charset="-78"/>
              </a:rPr>
            </a:br>
            <a:r>
              <a:rPr lang="fa-IR" sz="2800" b="1" dirty="0">
                <a:cs typeface="B Nazanin" pitchFamily="2" charset="-78"/>
              </a:rPr>
              <a:t/>
            </a:r>
            <a:br>
              <a:rPr lang="fa-IR" sz="2800" b="1" dirty="0">
                <a:cs typeface="B Nazanin" pitchFamily="2" charset="-78"/>
              </a:rPr>
            </a:br>
            <a:r>
              <a:rPr lang="fa-IR" sz="2800" b="1" dirty="0" smtClean="0">
                <a:cs typeface="B Nazanin" pitchFamily="2" charset="-78"/>
              </a:rPr>
              <a:t>دانشجو</a:t>
            </a:r>
            <a:r>
              <a:rPr lang="fa-IR" sz="2800" b="1" dirty="0">
                <a:cs typeface="B Nazanin" pitchFamily="2" charset="-78"/>
              </a:rPr>
              <a:t>:</a:t>
            </a:r>
            <a:br>
              <a:rPr lang="fa-IR" sz="2800" b="1" dirty="0">
                <a:cs typeface="B Nazanin" pitchFamily="2" charset="-78"/>
              </a:rPr>
            </a:br>
            <a:r>
              <a:rPr lang="fa-IR" sz="2800" dirty="0" smtClean="0">
                <a:cs typeface="B Nazanin" pitchFamily="2" charset="-78"/>
              </a:rPr>
              <a:t/>
            </a:r>
            <a:br>
              <a:rPr lang="fa-IR" sz="2800" dirty="0" smtClean="0">
                <a:cs typeface="B Nazanin" pitchFamily="2" charset="-78"/>
              </a:rPr>
            </a:br>
            <a:r>
              <a:rPr lang="fa-IR" sz="2800" dirty="0" smtClean="0">
                <a:cs typeface="B Nazanin" pitchFamily="2" charset="-78"/>
              </a:rPr>
              <a:t>پاییز 95</a:t>
            </a:r>
            <a:endParaRPr lang="en-US" sz="2800" dirty="0">
              <a:cs typeface="B Nazanin" pitchFamily="2" charset="-78"/>
            </a:endParaRPr>
          </a:p>
        </p:txBody>
      </p:sp>
      <p:sp>
        <p:nvSpPr>
          <p:cNvPr id="4" name="Title 1"/>
          <p:cNvSpPr txBox="1">
            <a:spLocks/>
          </p:cNvSpPr>
          <p:nvPr/>
        </p:nvSpPr>
        <p:spPr bwMode="gray">
          <a:xfrm>
            <a:off x="1323168" y="907155"/>
            <a:ext cx="6207858" cy="2008236"/>
          </a:xfrm>
          <a:prstGeom prst="rect">
            <a:avLst/>
          </a:prstGeom>
        </p:spPr>
        <p:txBody>
          <a:bodyPr vert="horz" lIns="91440" tIns="45720" rIns="91440" bIns="45720" rtlCol="0" anchor="b">
            <a:noAutofit/>
          </a:bodyPr>
          <a:lstStyle>
            <a:lvl1pPr algn="l" defTabSz="457200" rtl="1" eaLnBrk="1" latinLnBrk="0" hangingPunct="1">
              <a:spcBef>
                <a:spcPct val="0"/>
              </a:spcBef>
              <a:buNone/>
              <a:defRPr sz="4800" b="0" i="0" kern="1200">
                <a:solidFill>
                  <a:schemeClr val="bg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lnSpc>
                <a:spcPct val="150000"/>
              </a:lnSpc>
            </a:pPr>
            <a:r>
              <a:rPr lang="fa-IR" sz="3600" b="1"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cs typeface="B Titr" panose="00000700000000000000" pitchFamily="2" charset="-78"/>
              </a:rPr>
              <a:t>خام فروشی سنگ آهن معضل اساسی صنعت فولاد</a:t>
            </a:r>
            <a:endParaRPr lang="fa-IR" sz="3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cs typeface="B Titr" panose="00000700000000000000" pitchFamily="2" charset="-78"/>
            </a:endParaRPr>
          </a:p>
        </p:txBody>
      </p:sp>
    </p:spTree>
    <p:extLst>
      <p:ext uri="{BB962C8B-B14F-4D97-AF65-F5344CB8AC3E}">
        <p14:creationId xmlns:p14="http://schemas.microsoft.com/office/powerpoint/2010/main" val="349431596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9282" y="2300527"/>
            <a:ext cx="6207858" cy="2008236"/>
          </a:xfrm>
        </p:spPr>
        <p:txBody>
          <a:bodyPr/>
          <a:lstStyle/>
          <a:p>
            <a:pPr algn="ctr">
              <a:lnSpc>
                <a:spcPct val="150000"/>
              </a:lnSpc>
            </a:pPr>
            <a:r>
              <a:rPr lang="fa-IR" sz="3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cs typeface="B Titr" panose="00000700000000000000" pitchFamily="2" charset="-78"/>
              </a:rPr>
              <a:t>خام فروشی سنگ آهن معضل اساسی صنعت فولاد</a:t>
            </a:r>
          </a:p>
        </p:txBody>
      </p:sp>
    </p:spTree>
    <p:extLst>
      <p:ext uri="{BB962C8B-B14F-4D97-AF65-F5344CB8AC3E}">
        <p14:creationId xmlns:p14="http://schemas.microsoft.com/office/powerpoint/2010/main" val="15531246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3475" y="1143915"/>
            <a:ext cx="6343672" cy="709865"/>
          </a:xfrm>
        </p:spPr>
        <p:txBody>
          <a:bodyPr/>
          <a:lstStyle/>
          <a:p>
            <a:pPr algn="r"/>
            <a:r>
              <a:rPr lang="fa-IR" dirty="0" smtClean="0">
                <a:cs typeface="B Titr" panose="00000700000000000000" pitchFamily="2" charset="-78"/>
              </a:rPr>
              <a:t>مقدمه</a:t>
            </a:r>
            <a:endParaRPr lang="fa-IR" dirty="0">
              <a:cs typeface="B Titr" panose="00000700000000000000" pitchFamily="2" charset="-78"/>
            </a:endParaRPr>
          </a:p>
        </p:txBody>
      </p:sp>
      <p:sp>
        <p:nvSpPr>
          <p:cNvPr id="4" name="TextBox 3"/>
          <p:cNvSpPr txBox="1"/>
          <p:nvPr/>
        </p:nvSpPr>
        <p:spPr>
          <a:xfrm>
            <a:off x="471340" y="2328420"/>
            <a:ext cx="7927942" cy="4843634"/>
          </a:xfrm>
          <a:prstGeom prst="rect">
            <a:avLst/>
          </a:prstGeom>
          <a:noFill/>
        </p:spPr>
        <p:txBody>
          <a:bodyPr wrap="square" rtlCol="1">
            <a:spAutoFit/>
          </a:bodyPr>
          <a:lstStyle/>
          <a:p>
            <a:pPr algn="just" rtl="1">
              <a:lnSpc>
                <a:spcPct val="150000"/>
              </a:lnSpc>
            </a:pPr>
            <a:r>
              <a:rPr lang="fa-IR" sz="2600" dirty="0">
                <a:cs typeface="B Mitra" panose="00000400000000000000" pitchFamily="2" charset="-78"/>
              </a:rPr>
              <a:t>با وجود صادرات حدود 50 درصد سنگ آهن تولیدی کشور، حدود 30 درصد از فولاد مصرفی کشور در سالهای اخیر وارداتی بوده و این در حالی است که با فراوری همان حجم سنگ آهن صادراتی، امکان خودکفایی در تامین فولاد مصرفی کشور وجود دارد</a:t>
            </a:r>
            <a:r>
              <a:rPr lang="en-US" sz="2600" dirty="0">
                <a:cs typeface="B Mitra" panose="00000400000000000000" pitchFamily="2" charset="-78"/>
              </a:rPr>
              <a:t>.</a:t>
            </a:r>
          </a:p>
          <a:p>
            <a:pPr algn="r" rtl="1">
              <a:lnSpc>
                <a:spcPct val="150000"/>
              </a:lnSpc>
            </a:pPr>
            <a:r>
              <a:rPr lang="fa-IR" sz="2600" dirty="0">
                <a:cs typeface="B Mitra" panose="00000400000000000000" pitchFamily="2" charset="-78"/>
              </a:rPr>
              <a:t>با بررسی اجمالی صادرات کشور در دهه گذشته متوجه می‌شویم که فروش مواد معدنی و کشاورزی به صورت خام یکی از بزرگترین مشکلات و معضلات اقتصادی ایران بوده است که اگر بستر فرآوری آنها در داخل کشور فراهم شود، ارزش افزوده بسیار بیشتری برای کشور به همراه خواهد داشت</a:t>
            </a:r>
            <a:r>
              <a:rPr lang="en-US" sz="2600" dirty="0">
                <a:cs typeface="B Mitra" panose="00000400000000000000" pitchFamily="2" charset="-78"/>
              </a:rPr>
              <a:t>.</a:t>
            </a:r>
            <a:br>
              <a:rPr lang="en-US" sz="2600" dirty="0">
                <a:cs typeface="B Mitra" panose="00000400000000000000" pitchFamily="2" charset="-78"/>
              </a:rPr>
            </a:br>
            <a:endParaRPr lang="fa-IR" sz="2600" dirty="0">
              <a:cs typeface="B Mitra" panose="00000400000000000000" pitchFamily="2" charset="-78"/>
            </a:endParaRPr>
          </a:p>
        </p:txBody>
      </p:sp>
      <p:sp>
        <p:nvSpPr>
          <p:cNvPr id="5" name="TextBox 4"/>
          <p:cNvSpPr txBox="1"/>
          <p:nvPr/>
        </p:nvSpPr>
        <p:spPr>
          <a:xfrm>
            <a:off x="7918515" y="348791"/>
            <a:ext cx="480767" cy="584775"/>
          </a:xfrm>
          <a:prstGeom prst="rect">
            <a:avLst/>
          </a:prstGeom>
          <a:noFill/>
        </p:spPr>
        <p:txBody>
          <a:bodyPr wrap="square" rtlCol="1">
            <a:spAutoFit/>
          </a:bodyPr>
          <a:lstStyle/>
          <a:p>
            <a:r>
              <a:rPr lang="fa-IR" sz="3200" dirty="0" smtClean="0">
                <a:solidFill>
                  <a:schemeClr val="bg1"/>
                </a:solidFill>
                <a:cs typeface="B Titr" panose="00000700000000000000" pitchFamily="2" charset="-78"/>
              </a:rPr>
              <a:t>1</a:t>
            </a:r>
            <a:endParaRPr lang="fa-IR" sz="4000" dirty="0">
              <a:solidFill>
                <a:schemeClr val="bg1"/>
              </a:solidFill>
              <a:cs typeface="B Titr" panose="00000700000000000000" pitchFamily="2" charset="-78"/>
            </a:endParaRPr>
          </a:p>
        </p:txBody>
      </p:sp>
    </p:spTree>
    <p:extLst>
      <p:ext uri="{BB962C8B-B14F-4D97-AF65-F5344CB8AC3E}">
        <p14:creationId xmlns:p14="http://schemas.microsoft.com/office/powerpoint/2010/main" val="241573504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3475" y="1143915"/>
            <a:ext cx="6343672" cy="709865"/>
          </a:xfrm>
        </p:spPr>
        <p:txBody>
          <a:bodyPr/>
          <a:lstStyle/>
          <a:p>
            <a:pPr algn="r"/>
            <a:r>
              <a:rPr lang="fa-IR" dirty="0" smtClean="0">
                <a:cs typeface="B Titr" panose="00000700000000000000" pitchFamily="2" charset="-78"/>
              </a:rPr>
              <a:t>مقدمه</a:t>
            </a:r>
            <a:endParaRPr lang="fa-IR" dirty="0">
              <a:cs typeface="B Titr" panose="00000700000000000000" pitchFamily="2" charset="-78"/>
            </a:endParaRPr>
          </a:p>
        </p:txBody>
      </p:sp>
      <p:sp>
        <p:nvSpPr>
          <p:cNvPr id="4" name="TextBox 3"/>
          <p:cNvSpPr txBox="1"/>
          <p:nvPr/>
        </p:nvSpPr>
        <p:spPr>
          <a:xfrm>
            <a:off x="471340" y="2328420"/>
            <a:ext cx="7927942" cy="3970318"/>
          </a:xfrm>
          <a:prstGeom prst="rect">
            <a:avLst/>
          </a:prstGeom>
          <a:noFill/>
        </p:spPr>
        <p:txBody>
          <a:bodyPr wrap="square" rtlCol="1">
            <a:spAutoFit/>
          </a:bodyPr>
          <a:lstStyle/>
          <a:p>
            <a:pPr algn="just" rtl="1"/>
            <a:r>
              <a:rPr lang="fa-IR" sz="2800" dirty="0">
                <a:cs typeface="B Mitra" panose="00000400000000000000" pitchFamily="2" charset="-78"/>
              </a:rPr>
              <a:t>چندی قبل، سیاست‌ها و برنامه‌های کشور بریتانیا به عنوان یک کشور توسعه یافته و پیشرو در زمینه فرآوری منابع طبیعی داخلی و مقابله با خام فروشی در یادداشتی بررسی و مشاهده شد که راهکار اجرایی تحقق این هدف، برنامه‌ریزی مدون و ایجاد زیرساخت‌های فرآوری با کسب تکنولوژی روز و سپس ایجاد موانع برای جلوگیری از خام فروشی به صورت وضع تعرفه و سپس ممنوعیت خام فروشی </a:t>
            </a:r>
            <a:r>
              <a:rPr lang="fa-IR" sz="2800" dirty="0" smtClean="0">
                <a:cs typeface="B Mitra" panose="00000400000000000000" pitchFamily="2" charset="-78"/>
              </a:rPr>
              <a:t>است</a:t>
            </a:r>
            <a:r>
              <a:rPr lang="en-US" sz="2800" dirty="0" smtClean="0">
                <a:cs typeface="B Mitra" panose="00000400000000000000" pitchFamily="2" charset="-78"/>
              </a:rPr>
              <a:t>.</a:t>
            </a:r>
          </a:p>
          <a:p>
            <a:pPr algn="just" rtl="1"/>
            <a:r>
              <a:rPr lang="fa-IR" sz="2800" dirty="0" smtClean="0">
                <a:cs typeface="B Mitra" panose="00000400000000000000" pitchFamily="2" charset="-78"/>
              </a:rPr>
              <a:t>اکنون </a:t>
            </a:r>
            <a:r>
              <a:rPr lang="fa-IR" sz="2800" dirty="0">
                <a:cs typeface="B Mitra" panose="00000400000000000000" pitchFamily="2" charset="-78"/>
              </a:rPr>
              <a:t>به بررسی قابلیت کشور در تولید سنگ آهن و معضل خام فروشی سنگ آهن به عنوان یک منبع بسیار غنی داخلی که بیشتر از سایر منابع طبیعی درگیر معضل خام فروشی است، </a:t>
            </a:r>
            <a:r>
              <a:rPr lang="fa-IR" sz="2800" dirty="0" smtClean="0">
                <a:cs typeface="B Mitra" panose="00000400000000000000" pitchFamily="2" charset="-78"/>
              </a:rPr>
              <a:t>می‌پردازیم.</a:t>
            </a:r>
            <a:endParaRPr lang="fa-IR" sz="2600" dirty="0">
              <a:cs typeface="B Mitra" panose="00000400000000000000" pitchFamily="2" charset="-78"/>
            </a:endParaRPr>
          </a:p>
        </p:txBody>
      </p:sp>
      <p:sp>
        <p:nvSpPr>
          <p:cNvPr id="5" name="TextBox 4"/>
          <p:cNvSpPr txBox="1"/>
          <p:nvPr/>
        </p:nvSpPr>
        <p:spPr>
          <a:xfrm>
            <a:off x="7918515" y="348791"/>
            <a:ext cx="480767" cy="584775"/>
          </a:xfrm>
          <a:prstGeom prst="rect">
            <a:avLst/>
          </a:prstGeom>
          <a:noFill/>
        </p:spPr>
        <p:txBody>
          <a:bodyPr wrap="square" rtlCol="1">
            <a:spAutoFit/>
          </a:bodyPr>
          <a:lstStyle/>
          <a:p>
            <a:r>
              <a:rPr lang="fa-IR" sz="3200" dirty="0" smtClean="0">
                <a:solidFill>
                  <a:schemeClr val="bg1"/>
                </a:solidFill>
                <a:cs typeface="B Titr" panose="00000700000000000000" pitchFamily="2" charset="-78"/>
              </a:rPr>
              <a:t>2</a:t>
            </a:r>
            <a:endParaRPr lang="fa-IR" sz="4000" dirty="0">
              <a:solidFill>
                <a:schemeClr val="bg1"/>
              </a:solidFill>
              <a:cs typeface="B Titr" panose="00000700000000000000" pitchFamily="2" charset="-78"/>
            </a:endParaRPr>
          </a:p>
        </p:txBody>
      </p:sp>
    </p:spTree>
    <p:extLst>
      <p:ext uri="{BB962C8B-B14F-4D97-AF65-F5344CB8AC3E}">
        <p14:creationId xmlns:p14="http://schemas.microsoft.com/office/powerpoint/2010/main" val="8431473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2585" y="945952"/>
            <a:ext cx="6343672" cy="709865"/>
          </a:xfrm>
        </p:spPr>
        <p:txBody>
          <a:bodyPr/>
          <a:lstStyle/>
          <a:p>
            <a:pPr algn="r"/>
            <a:r>
              <a:rPr lang="fa-IR" sz="2400" dirty="0">
                <a:cs typeface="B Titr" panose="00000700000000000000" pitchFamily="2" charset="-78"/>
              </a:rPr>
              <a:t>قابلیت داخلی و معدنی ایران در تولید سنگ آهن</a:t>
            </a:r>
          </a:p>
        </p:txBody>
      </p:sp>
      <p:sp>
        <p:nvSpPr>
          <p:cNvPr id="4" name="TextBox 3"/>
          <p:cNvSpPr txBox="1"/>
          <p:nvPr/>
        </p:nvSpPr>
        <p:spPr>
          <a:xfrm>
            <a:off x="4325257" y="2320190"/>
            <a:ext cx="4482520" cy="4493538"/>
          </a:xfrm>
          <a:prstGeom prst="rect">
            <a:avLst/>
          </a:prstGeom>
          <a:noFill/>
        </p:spPr>
        <p:txBody>
          <a:bodyPr wrap="square" rtlCol="1">
            <a:spAutoFit/>
          </a:bodyPr>
          <a:lstStyle/>
          <a:p>
            <a:pPr algn="just" rtl="1"/>
            <a:r>
              <a:rPr lang="fa-IR" sz="2600" dirty="0">
                <a:cs typeface="B Mitra" panose="00000400000000000000" pitchFamily="2" charset="-78"/>
              </a:rPr>
              <a:t>با وجود بهره مندی گستره ایران از منابع عظیم کشاورزی و معدنی، متاسفانه زمینه‌های استفاده بهینه از آنها در کشور فراهم نشده </a:t>
            </a:r>
            <a:r>
              <a:rPr lang="fa-IR" sz="2600" dirty="0" smtClean="0">
                <a:cs typeface="B Mitra" panose="00000400000000000000" pitchFamily="2" charset="-78"/>
              </a:rPr>
              <a:t>است.</a:t>
            </a:r>
          </a:p>
          <a:p>
            <a:pPr algn="just" rtl="1"/>
            <a:r>
              <a:rPr lang="fa-IR" sz="2600" dirty="0" smtClean="0">
                <a:cs typeface="B Mitra" panose="00000400000000000000" pitchFamily="2" charset="-78"/>
              </a:rPr>
              <a:t>با </a:t>
            </a:r>
            <a:r>
              <a:rPr lang="fa-IR" sz="2600" dirty="0">
                <a:cs typeface="B Mitra" panose="00000400000000000000" pitchFamily="2" charset="-78"/>
              </a:rPr>
              <a:t>نگاهی گذرا بر لیست صادرات غیر نفتی ایران در ۱۰ سال گذشته متوجه می‌شویم که مواد خام کشاورزی و معدنی بخش بزرگی از صادرات کشورمان به کشورهایی همچون چین، عراق، امارات متحده عربی و پاکستان را تشکیل می‌دهد. در این بین سنگ آهن بیشترین مقدار وزنی را از این حیث در بین سنگ‌های معدنی فلزی </a:t>
            </a:r>
            <a:r>
              <a:rPr lang="fa-IR" sz="2600" dirty="0" smtClean="0">
                <a:cs typeface="B Mitra" panose="00000400000000000000" pitchFamily="2" charset="-78"/>
              </a:rPr>
              <a:t>داراست.</a:t>
            </a:r>
            <a:endParaRPr lang="fa-IR" sz="2600" dirty="0">
              <a:cs typeface="B Mitra" panose="00000400000000000000" pitchFamily="2" charset="-78"/>
            </a:endParaRPr>
          </a:p>
        </p:txBody>
      </p:sp>
      <p:sp>
        <p:nvSpPr>
          <p:cNvPr id="5" name="TextBox 4"/>
          <p:cNvSpPr txBox="1"/>
          <p:nvPr/>
        </p:nvSpPr>
        <p:spPr>
          <a:xfrm>
            <a:off x="7918515" y="348791"/>
            <a:ext cx="480767" cy="584775"/>
          </a:xfrm>
          <a:prstGeom prst="rect">
            <a:avLst/>
          </a:prstGeom>
          <a:noFill/>
        </p:spPr>
        <p:txBody>
          <a:bodyPr wrap="square" rtlCol="1">
            <a:spAutoFit/>
          </a:bodyPr>
          <a:lstStyle/>
          <a:p>
            <a:r>
              <a:rPr lang="fa-IR" sz="3200" dirty="0" smtClean="0">
                <a:solidFill>
                  <a:schemeClr val="bg1"/>
                </a:solidFill>
                <a:cs typeface="B Titr" panose="00000700000000000000" pitchFamily="2" charset="-78"/>
              </a:rPr>
              <a:t>3</a:t>
            </a:r>
            <a:endParaRPr lang="fa-IR" sz="4000" dirty="0">
              <a:solidFill>
                <a:schemeClr val="bg1"/>
              </a:solidFill>
              <a:cs typeface="B Titr" panose="00000700000000000000" pitchFamily="2" charset="-78"/>
            </a:endParaRPr>
          </a:p>
        </p:txBody>
      </p:sp>
      <p:pic>
        <p:nvPicPr>
          <p:cNvPr id="6" name="Picture 2" descr="http://fironstone.com/Prosmall/firon_4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258" y="2510971"/>
            <a:ext cx="3871212" cy="281493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11014785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2585" y="945952"/>
            <a:ext cx="6343672" cy="709865"/>
          </a:xfrm>
        </p:spPr>
        <p:txBody>
          <a:bodyPr/>
          <a:lstStyle/>
          <a:p>
            <a:pPr algn="r"/>
            <a:r>
              <a:rPr lang="fa-IR" sz="2400" dirty="0">
                <a:cs typeface="B Titr" panose="00000700000000000000" pitchFamily="2" charset="-78"/>
              </a:rPr>
              <a:t>قابلیت داخلی و معدنی ایران در تولید سنگ آهن</a:t>
            </a:r>
          </a:p>
        </p:txBody>
      </p:sp>
      <p:sp>
        <p:nvSpPr>
          <p:cNvPr id="4" name="TextBox 3"/>
          <p:cNvSpPr txBox="1"/>
          <p:nvPr/>
        </p:nvSpPr>
        <p:spPr>
          <a:xfrm>
            <a:off x="584461" y="2502602"/>
            <a:ext cx="7927942" cy="3643305"/>
          </a:xfrm>
          <a:prstGeom prst="rect">
            <a:avLst/>
          </a:prstGeom>
          <a:noFill/>
        </p:spPr>
        <p:txBody>
          <a:bodyPr wrap="square" rtlCol="1">
            <a:spAutoFit/>
          </a:bodyPr>
          <a:lstStyle/>
          <a:p>
            <a:pPr algn="just" rtl="1">
              <a:lnSpc>
                <a:spcPct val="150000"/>
              </a:lnSpc>
            </a:pPr>
            <a:r>
              <a:rPr lang="fa-IR" sz="2600" dirty="0" smtClean="0">
                <a:cs typeface="B Mitra" panose="00000400000000000000" pitchFamily="2" charset="-78"/>
              </a:rPr>
              <a:t>ذخایر قطعی سنگ آهن در جهان حدود ۱۷۰ میلیارد تن برآورد شده است و ایران با داشتن ۲٫۵ میلیارد تن ذخیره قطعی (موجود) سنگ آهن، ۱٫۴ درصد ذخیره جهان را در اختیار دارد. با وجود این منابع عظیم معدنی سنگ آهن و صادرات بخش زیادی از سنگ آهن تولیدی کشور، حدود 30 درصد از فولاد مصرفی کشور در سال های اخیر وارداتی بوده است و این در حالی است که با فراوری همان حجم سنگ آهن صادراتی امکان خودکفایی در تامین فولاد مصرفی کشور وجود دارد.</a:t>
            </a:r>
            <a:endParaRPr lang="fa-IR" sz="2600" dirty="0">
              <a:cs typeface="B Mitra" panose="00000400000000000000" pitchFamily="2" charset="-78"/>
            </a:endParaRPr>
          </a:p>
        </p:txBody>
      </p:sp>
      <p:sp>
        <p:nvSpPr>
          <p:cNvPr id="5" name="TextBox 4"/>
          <p:cNvSpPr txBox="1"/>
          <p:nvPr/>
        </p:nvSpPr>
        <p:spPr>
          <a:xfrm>
            <a:off x="7918515" y="348791"/>
            <a:ext cx="480767" cy="584775"/>
          </a:xfrm>
          <a:prstGeom prst="rect">
            <a:avLst/>
          </a:prstGeom>
          <a:noFill/>
        </p:spPr>
        <p:txBody>
          <a:bodyPr wrap="square" rtlCol="1">
            <a:spAutoFit/>
          </a:bodyPr>
          <a:lstStyle/>
          <a:p>
            <a:r>
              <a:rPr lang="fa-IR" sz="3200" dirty="0" smtClean="0">
                <a:solidFill>
                  <a:schemeClr val="bg1"/>
                </a:solidFill>
                <a:cs typeface="B Titr" panose="00000700000000000000" pitchFamily="2" charset="-78"/>
              </a:rPr>
              <a:t>4</a:t>
            </a:r>
            <a:endParaRPr lang="fa-IR" sz="4000" dirty="0">
              <a:solidFill>
                <a:schemeClr val="bg1"/>
              </a:solidFill>
              <a:cs typeface="B Titr" panose="00000700000000000000" pitchFamily="2" charset="-78"/>
            </a:endParaRPr>
          </a:p>
        </p:txBody>
      </p:sp>
    </p:spTree>
    <p:extLst>
      <p:ext uri="{BB962C8B-B14F-4D97-AF65-F5344CB8AC3E}">
        <p14:creationId xmlns:p14="http://schemas.microsoft.com/office/powerpoint/2010/main" val="16219109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2585" y="945952"/>
            <a:ext cx="6343672" cy="709865"/>
          </a:xfrm>
        </p:spPr>
        <p:txBody>
          <a:bodyPr/>
          <a:lstStyle/>
          <a:p>
            <a:pPr algn="r"/>
            <a:r>
              <a:rPr lang="fa-IR" sz="2400" dirty="0">
                <a:cs typeface="B Titr" panose="00000700000000000000" pitchFamily="2" charset="-78"/>
              </a:rPr>
              <a:t>آمار خام فروشی سنگ آهن در سالهای اخیر</a:t>
            </a:r>
          </a:p>
        </p:txBody>
      </p:sp>
      <p:sp>
        <p:nvSpPr>
          <p:cNvPr id="4" name="TextBox 3"/>
          <p:cNvSpPr txBox="1"/>
          <p:nvPr/>
        </p:nvSpPr>
        <p:spPr>
          <a:xfrm>
            <a:off x="546753" y="2446042"/>
            <a:ext cx="7927942" cy="3970318"/>
          </a:xfrm>
          <a:prstGeom prst="rect">
            <a:avLst/>
          </a:prstGeom>
          <a:noFill/>
        </p:spPr>
        <p:txBody>
          <a:bodyPr wrap="square" rtlCol="1">
            <a:spAutoFit/>
          </a:bodyPr>
          <a:lstStyle/>
          <a:p>
            <a:pPr algn="just" rtl="1">
              <a:lnSpc>
                <a:spcPct val="150000"/>
              </a:lnSpc>
            </a:pPr>
            <a:r>
              <a:rPr lang="fa-IR" sz="2800" dirty="0" smtClean="0">
                <a:cs typeface="B Mitra" panose="00000400000000000000" pitchFamily="2" charset="-78"/>
              </a:rPr>
              <a:t>در </a:t>
            </a:r>
            <a:r>
              <a:rPr lang="fa-IR" sz="2800" dirty="0">
                <a:cs typeface="B Mitra" panose="00000400000000000000" pitchFamily="2" charset="-78"/>
              </a:rPr>
              <a:t>سال ۱۳۹۲ از حدود ۴۸ میلیون تن سنگ آهن تولید شده در کشور، تنها ۵۰ درصد آن به مصرف داخلی رسید و بقیه آن عمدتا به چین صادر شد</a:t>
            </a:r>
            <a:r>
              <a:rPr lang="en-US" sz="2800" dirty="0">
                <a:cs typeface="B Mitra" panose="00000400000000000000" pitchFamily="2" charset="-78"/>
              </a:rPr>
              <a:t>.</a:t>
            </a:r>
            <a:br>
              <a:rPr lang="en-US" sz="2800" dirty="0">
                <a:cs typeface="B Mitra" panose="00000400000000000000" pitchFamily="2" charset="-78"/>
              </a:rPr>
            </a:br>
            <a:r>
              <a:rPr lang="fa-IR" sz="2800" dirty="0" smtClean="0">
                <a:cs typeface="B Mitra" panose="00000400000000000000" pitchFamily="2" charset="-78"/>
              </a:rPr>
              <a:t>در </a:t>
            </a:r>
            <a:r>
              <a:rPr lang="fa-IR" sz="2800" dirty="0">
                <a:cs typeface="B Mitra" panose="00000400000000000000" pitchFamily="2" charset="-78"/>
              </a:rPr>
              <a:t>۱۰ سال گذشته رشد صادرات سنگ آهن از رشد تولید فولاد بسیار بیشتر بوده است و سالانه به صورت میانگین ۳٫۵ میلیون تن فولاد خام وارد کشور شده است. این در حالی است که فرآوری سنگ آهن ارزش افزوده بسیار بالاتری برای کشور </a:t>
            </a:r>
            <a:r>
              <a:rPr lang="fa-IR" sz="2800" dirty="0" smtClean="0">
                <a:cs typeface="B Mitra" panose="00000400000000000000" pitchFamily="2" charset="-78"/>
              </a:rPr>
              <a:t>دارد.</a:t>
            </a:r>
            <a:endParaRPr lang="fa-IR" sz="2600" dirty="0">
              <a:cs typeface="B Mitra" panose="00000400000000000000" pitchFamily="2" charset="-78"/>
            </a:endParaRPr>
          </a:p>
        </p:txBody>
      </p:sp>
      <p:sp>
        <p:nvSpPr>
          <p:cNvPr id="5" name="TextBox 4"/>
          <p:cNvSpPr txBox="1"/>
          <p:nvPr/>
        </p:nvSpPr>
        <p:spPr>
          <a:xfrm>
            <a:off x="7918515" y="348791"/>
            <a:ext cx="480767" cy="584775"/>
          </a:xfrm>
          <a:prstGeom prst="rect">
            <a:avLst/>
          </a:prstGeom>
          <a:noFill/>
        </p:spPr>
        <p:txBody>
          <a:bodyPr wrap="square" rtlCol="1">
            <a:spAutoFit/>
          </a:bodyPr>
          <a:lstStyle/>
          <a:p>
            <a:r>
              <a:rPr lang="fa-IR" sz="3200" dirty="0" smtClean="0">
                <a:solidFill>
                  <a:schemeClr val="bg1"/>
                </a:solidFill>
                <a:cs typeface="B Titr" panose="00000700000000000000" pitchFamily="2" charset="-78"/>
              </a:rPr>
              <a:t>5</a:t>
            </a:r>
            <a:endParaRPr lang="fa-IR" sz="4000" dirty="0">
              <a:solidFill>
                <a:schemeClr val="bg1"/>
              </a:solidFill>
              <a:cs typeface="B Titr" panose="00000700000000000000" pitchFamily="2" charset="-78"/>
            </a:endParaRPr>
          </a:p>
        </p:txBody>
      </p:sp>
    </p:spTree>
    <p:extLst>
      <p:ext uri="{BB962C8B-B14F-4D97-AF65-F5344CB8AC3E}">
        <p14:creationId xmlns:p14="http://schemas.microsoft.com/office/powerpoint/2010/main" val="18835516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2585" y="945952"/>
            <a:ext cx="6343672" cy="709865"/>
          </a:xfrm>
        </p:spPr>
        <p:txBody>
          <a:bodyPr/>
          <a:lstStyle/>
          <a:p>
            <a:pPr algn="ctr"/>
            <a:r>
              <a:rPr lang="fa-IR" sz="2400" dirty="0" smtClean="0">
                <a:cs typeface="B Titr" panose="00000700000000000000" pitchFamily="2" charset="-78"/>
              </a:rPr>
              <a:t>نمودار قیمت سنگ آهن 6 سال اخیر</a:t>
            </a:r>
            <a:endParaRPr lang="fa-IR" sz="2400" dirty="0">
              <a:cs typeface="B Titr" panose="00000700000000000000" pitchFamily="2" charset="-78"/>
            </a:endParaRPr>
          </a:p>
        </p:txBody>
      </p:sp>
      <p:sp>
        <p:nvSpPr>
          <p:cNvPr id="4" name="TextBox 3"/>
          <p:cNvSpPr txBox="1"/>
          <p:nvPr/>
        </p:nvSpPr>
        <p:spPr>
          <a:xfrm>
            <a:off x="650450" y="2184785"/>
            <a:ext cx="7927942" cy="642484"/>
          </a:xfrm>
          <a:prstGeom prst="rect">
            <a:avLst/>
          </a:prstGeom>
          <a:noFill/>
        </p:spPr>
        <p:txBody>
          <a:bodyPr wrap="square" rtlCol="1">
            <a:spAutoFit/>
          </a:bodyPr>
          <a:lstStyle/>
          <a:p>
            <a:pPr algn="just" rtl="1">
              <a:lnSpc>
                <a:spcPct val="150000"/>
              </a:lnSpc>
            </a:pPr>
            <a:endParaRPr lang="fa-IR" sz="2600" dirty="0">
              <a:cs typeface="B Mitra" panose="00000400000000000000" pitchFamily="2" charset="-78"/>
            </a:endParaRPr>
          </a:p>
        </p:txBody>
      </p:sp>
      <p:sp>
        <p:nvSpPr>
          <p:cNvPr id="5" name="TextBox 4"/>
          <p:cNvSpPr txBox="1"/>
          <p:nvPr/>
        </p:nvSpPr>
        <p:spPr>
          <a:xfrm>
            <a:off x="7918515" y="348791"/>
            <a:ext cx="480767" cy="584775"/>
          </a:xfrm>
          <a:prstGeom prst="rect">
            <a:avLst/>
          </a:prstGeom>
          <a:noFill/>
        </p:spPr>
        <p:txBody>
          <a:bodyPr wrap="square" rtlCol="1">
            <a:spAutoFit/>
          </a:bodyPr>
          <a:lstStyle/>
          <a:p>
            <a:r>
              <a:rPr lang="fa-IR" sz="3200" dirty="0" smtClean="0">
                <a:solidFill>
                  <a:schemeClr val="bg1"/>
                </a:solidFill>
                <a:cs typeface="B Titr" panose="00000700000000000000" pitchFamily="2" charset="-78"/>
              </a:rPr>
              <a:t>6</a:t>
            </a:r>
            <a:endParaRPr lang="fa-IR" sz="4000" dirty="0">
              <a:solidFill>
                <a:schemeClr val="bg1"/>
              </a:solidFill>
              <a:cs typeface="B Titr" panose="00000700000000000000" pitchFamily="2" charset="-78"/>
            </a:endParaRPr>
          </a:p>
        </p:txBody>
      </p:sp>
      <p:graphicFrame>
        <p:nvGraphicFramePr>
          <p:cNvPr id="6" name="Chart 5"/>
          <p:cNvGraphicFramePr>
            <a:graphicFrameLocks/>
          </p:cNvGraphicFramePr>
          <p:nvPr>
            <p:extLst>
              <p:ext uri="{D42A27DB-BD31-4B8C-83A1-F6EECF244321}">
                <p14:modId xmlns:p14="http://schemas.microsoft.com/office/powerpoint/2010/main" val="1348014639"/>
              </p:ext>
            </p:extLst>
          </p:nvPr>
        </p:nvGraphicFramePr>
        <p:xfrm>
          <a:off x="406400" y="2279128"/>
          <a:ext cx="7992882" cy="45788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885091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98</TotalTime>
  <Words>1275</Words>
  <Application>Microsoft Office PowerPoint</Application>
  <PresentationFormat>On-screen Show (4:3)</PresentationFormat>
  <Paragraphs>53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Ion Boardroom</vt:lpstr>
      <vt:lpstr>PowerPoint Presentation</vt:lpstr>
      <vt:lpstr>استاد مربوطه:  دانشجو:  پاییز 95</vt:lpstr>
      <vt:lpstr>خام فروشی سنگ آهن معضل اساسی صنعت فولاد</vt:lpstr>
      <vt:lpstr>مقدمه</vt:lpstr>
      <vt:lpstr>مقدمه</vt:lpstr>
      <vt:lpstr>قابلیت داخلی و معدنی ایران در تولید سنگ آهن</vt:lpstr>
      <vt:lpstr>قابلیت داخلی و معدنی ایران در تولید سنگ آهن</vt:lpstr>
      <vt:lpstr>آمار خام فروشی سنگ آهن در سالهای اخیر</vt:lpstr>
      <vt:lpstr>نمودار قیمت سنگ آهن 6 سال اخیر</vt:lpstr>
      <vt:lpstr>آمار خام فروشی سنگ آهن در سالهای اخیر</vt:lpstr>
      <vt:lpstr>آمار خام فروشی سنگ آهن در سالهای اخیر</vt:lpstr>
      <vt:lpstr>آمار خام فروشی سنگ آهن در سالهای اخیر</vt:lpstr>
      <vt:lpstr>آمار خام فروشی سنگ آهن در سال 1395</vt:lpstr>
      <vt:lpstr>آمار خام فروشی سنگ آهن در سال 1395</vt:lpstr>
      <vt:lpstr>آمار خام فروشی سنگ آهن در سال 1395</vt:lpstr>
      <vt:lpstr>نتیجه گیری</vt:lpstr>
      <vt:lpstr>نتیجه گیری</vt:lpstr>
      <vt:lpstr>PowerPoint Presentation</vt:lpstr>
    </vt:vector>
  </TitlesOfParts>
  <Company>Moorche 30 DVDs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خام فروشی سنگ آهن معضل اساسی صنعت فولاد</dc:title>
  <dc:creator>MRT www.Win2Farsi.com</dc:creator>
  <cp:lastModifiedBy>MRT</cp:lastModifiedBy>
  <cp:revision>14</cp:revision>
  <dcterms:created xsi:type="dcterms:W3CDTF">2016-11-29T14:52:48Z</dcterms:created>
  <dcterms:modified xsi:type="dcterms:W3CDTF">2017-01-27T11:27:58Z</dcterms:modified>
</cp:coreProperties>
</file>