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9" r:id="rId1"/>
  </p:sldMasterIdLst>
  <p:notesMasterIdLst>
    <p:notesMasterId r:id="rId14"/>
  </p:notes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2" r:id="rId12"/>
    <p:sldId id="263" r:id="rId1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6" d="100"/>
          <a:sy n="106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797BD534-35BC-43BA-96C9-AD0686D5CEE9}" type="datetimeFigureOut">
              <a:rPr lang="fa-IR"/>
              <a:pPr>
                <a:defRPr/>
              </a:pPr>
              <a:t>6/23/1444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fa-IR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649F0D5E-714D-4621-82ED-A8EEC24C7F35}" type="slidenum">
              <a:rPr lang="fa-IR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8450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C2AB3-683B-48CD-B2AB-8CE7D9B34B4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B4A25-A1C9-4047-9EEA-51DE50374A7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5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1AB5-7B9C-4C68-A5B4-F1E2DFD1799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17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79C80-20FD-4D0C-935F-1740A84B8E5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0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BC64B-9E1D-418D-A511-C11706566F2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8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5D4A53-E25D-4512-AA87-794E1FFB22F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6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B1ADE-5F45-4109-9688-9E14BD3F123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8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083CBB-E22C-4890-B0D1-4470AF53D31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5242B-2635-4C9D-9F36-AA94459B312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88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68AA5-EDD6-42AD-910B-A90CDDAB393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algn="l" rtl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B06DA-0DDA-4108-8981-455A98D2286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3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3889F"/>
                </a:solidFill>
              </a:defRPr>
            </a:lvl1pPr>
          </a:lstStyle>
          <a:p>
            <a:fld id="{8AC1FD09-16D3-4D87-A4AF-D556E0676CCD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4" r:id="rId2"/>
    <p:sldLayoutId id="2147483810" r:id="rId3"/>
    <p:sldLayoutId id="2147483805" r:id="rId4"/>
    <p:sldLayoutId id="2147483811" r:id="rId5"/>
    <p:sldLayoutId id="2147483806" r:id="rId6"/>
    <p:sldLayoutId id="2147483812" r:id="rId7"/>
    <p:sldLayoutId id="2147483813" r:id="rId8"/>
    <p:sldLayoutId id="2147483814" r:id="rId9"/>
    <p:sldLayoutId id="2147483807" r:id="rId10"/>
    <p:sldLayoutId id="2147483808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300" kern="1200">
          <a:solidFill>
            <a:srgbClr val="69666E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Majalla UI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Gill Sans MT" pitchFamily="34" charset="0"/>
          <a:ea typeface="Majalla UI"/>
          <a:cs typeface="Majalla UI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Gill Sans MT" pitchFamily="34" charset="0"/>
          <a:ea typeface="Majalla UI"/>
          <a:cs typeface="Majalla UI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Gill Sans MT" pitchFamily="34" charset="0"/>
          <a:ea typeface="Majalla UI"/>
          <a:cs typeface="Majalla UI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Gill Sans MT" pitchFamily="34" charset="0"/>
          <a:ea typeface="Majalla UI"/>
          <a:cs typeface="Majalla UI"/>
        </a:defRPr>
      </a:lvl5pPr>
      <a:lvl6pPr marL="457200" algn="l" rtl="1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Gill Sans MT" pitchFamily="34" charset="0"/>
          <a:ea typeface="Majalla UI"/>
          <a:cs typeface="Majalla UI"/>
        </a:defRPr>
      </a:lvl6pPr>
      <a:lvl7pPr marL="914400" algn="l" rtl="1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Gill Sans MT" pitchFamily="34" charset="0"/>
          <a:ea typeface="Majalla UI"/>
          <a:cs typeface="Majalla UI"/>
        </a:defRPr>
      </a:lvl7pPr>
      <a:lvl8pPr marL="1371600" algn="l" rtl="1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Gill Sans MT" pitchFamily="34" charset="0"/>
          <a:ea typeface="Majalla UI"/>
          <a:cs typeface="Majalla UI"/>
        </a:defRPr>
      </a:lvl8pPr>
      <a:lvl9pPr marL="1828800" algn="l" rtl="1" fontAlgn="base">
        <a:spcBef>
          <a:spcPct val="0"/>
        </a:spcBef>
        <a:spcAft>
          <a:spcPct val="0"/>
        </a:spcAft>
        <a:defRPr sz="4300">
          <a:solidFill>
            <a:srgbClr val="69666E"/>
          </a:solidFill>
          <a:latin typeface="Gill Sans MT" pitchFamily="34" charset="0"/>
          <a:ea typeface="Majalla UI"/>
          <a:cs typeface="Majalla UI"/>
        </a:defRPr>
      </a:lvl9pPr>
      <a:extLst/>
    </p:titleStyle>
    <p:bodyStyle>
      <a:lvl1pPr marL="365125" indent="-282575" algn="r" rtl="1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Majalla UI"/>
          <a:cs typeface="+mn-cs"/>
        </a:defRPr>
      </a:lvl1pPr>
      <a:lvl2pPr marL="639763" indent="-236538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Majalla UI"/>
          <a:cs typeface="+mn-cs"/>
        </a:defRPr>
      </a:lvl2pPr>
      <a:lvl3pPr marL="885825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Majalla UI"/>
          <a:cs typeface="+mn-cs"/>
        </a:defRPr>
      </a:lvl3pPr>
      <a:lvl4pPr marL="1096963" indent="-173038" algn="r" rtl="1" eaLnBrk="0" fontAlgn="base" hangingPunct="0">
        <a:spcBef>
          <a:spcPct val="20000"/>
        </a:spcBef>
        <a:spcAft>
          <a:spcPct val="0"/>
        </a:spcAft>
        <a:buClr>
          <a:srgbClr val="6BB1C9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4pPr>
      <a:lvl5pPr marL="1296988" indent="-182563" algn="r" rtl="1" eaLnBrk="0" fontAlgn="base" hangingPunct="0">
        <a:spcBef>
          <a:spcPct val="20000"/>
        </a:spcBef>
        <a:spcAft>
          <a:spcPct val="0"/>
        </a:spcAft>
        <a:buClr>
          <a:srgbClr val="6585CF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Majalla UI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4625" y="428625"/>
            <a:ext cx="4643438" cy="1295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200" b="1" dirty="0" smtClean="0">
                <a:solidFill>
                  <a:schemeClr val="tx1"/>
                </a:solidFill>
                <a:ea typeface="+mj-ea"/>
                <a:cs typeface="B Nazanin" pitchFamily="2" charset="-78"/>
              </a:rPr>
              <a:t>دانشگاه جامع علمی-کاربردی</a:t>
            </a:r>
            <a:br>
              <a:rPr lang="fa-IR" sz="3200" b="1" dirty="0" smtClean="0">
                <a:solidFill>
                  <a:schemeClr val="tx1"/>
                </a:solidFill>
                <a:ea typeface="+mj-ea"/>
                <a:cs typeface="B Nazanin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ea typeface="+mj-ea"/>
                <a:cs typeface="B Nazanin" pitchFamily="2" charset="-78"/>
              </a:rPr>
              <a:t>مرکز علمی-کاربردی </a:t>
            </a:r>
            <a:r>
              <a:rPr lang="en-US" sz="3200" b="1" dirty="0">
                <a:solidFill>
                  <a:schemeClr val="tx1"/>
                </a:solidFill>
                <a:ea typeface="+mj-ea"/>
                <a:cs typeface="B Nazanin" pitchFamily="2" charset="-78"/>
              </a:rPr>
              <a:t/>
            </a:r>
            <a:br>
              <a:rPr lang="en-US" sz="3200" b="1" dirty="0">
                <a:solidFill>
                  <a:schemeClr val="tx1"/>
                </a:solidFill>
                <a:ea typeface="+mj-ea"/>
                <a:cs typeface="B Nazanin" pitchFamily="2" charset="-78"/>
              </a:rPr>
            </a:br>
            <a:r>
              <a:rPr lang="fa-IR" sz="3200" b="1" dirty="0" smtClean="0">
                <a:solidFill>
                  <a:schemeClr val="tx1"/>
                </a:solidFill>
                <a:ea typeface="+mj-ea"/>
                <a:cs typeface="B Nazanin" pitchFamily="2" charset="-78"/>
              </a:rPr>
              <a:t>واحد شهربابک</a:t>
            </a:r>
            <a:endParaRPr lang="en-US" sz="3200" b="1" dirty="0" smtClean="0">
              <a:solidFill>
                <a:schemeClr val="tx1"/>
              </a:solidFill>
              <a:ea typeface="+mj-ea"/>
              <a:cs typeface="B Nazanin" pitchFamily="2" charset="-78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57438" y="2143125"/>
            <a:ext cx="5156200" cy="720725"/>
          </a:xfrm>
        </p:spPr>
        <p:txBody>
          <a:bodyPr/>
          <a:lstStyle/>
          <a:p>
            <a:pPr marL="26988" algn="ctr" eaLnBrk="1" hangingPunct="1"/>
            <a:r>
              <a:rPr lang="fa-IR" smtClean="0">
                <a:solidFill>
                  <a:srgbClr val="FF0000"/>
                </a:solidFill>
                <a:cs typeface="B Titr" panose="00000700000000000000" pitchFamily="2" charset="-78"/>
              </a:rPr>
              <a:t>واحد درسی کاربینی</a:t>
            </a:r>
            <a:endParaRPr lang="en-US" smtClean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08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C2078B-95FB-4453-9ED2-0491C870EC72}" type="slidenum">
              <a:rPr lang="ar-SA">
                <a:solidFill>
                  <a:srgbClr val="93889F"/>
                </a:solidFill>
              </a:rPr>
              <a:pPr eaLnBrk="1" hangingPunct="1"/>
              <a:t>1</a:t>
            </a:fld>
            <a:endParaRPr lang="en-US">
              <a:solidFill>
                <a:srgbClr val="93889F"/>
              </a:solidFill>
            </a:endParaRPr>
          </a:p>
        </p:txBody>
      </p:sp>
      <p:pic>
        <p:nvPicPr>
          <p:cNvPr id="8197" name="Picture 4" descr="uast-ar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14313"/>
            <a:ext cx="7858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5"/>
          <p:cNvSpPr>
            <a:spLocks noChangeArrowheads="1"/>
          </p:cNvSpPr>
          <p:nvPr/>
        </p:nvSpPr>
        <p:spPr bwMode="auto">
          <a:xfrm>
            <a:off x="3124200" y="2060575"/>
            <a:ext cx="601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endParaRPr lang="fa-IR" sz="340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428860" y="2857496"/>
            <a:ext cx="5156200" cy="720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fa-IR" sz="3400" b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B Titr" pitchFamily="2" charset="-78"/>
              </a:rPr>
              <a:t>ایمنی ساختمانها و تعمیرگاه</a:t>
            </a:r>
            <a:endParaRPr lang="en-US" sz="3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B Titr" pitchFamily="2" charset="-78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286125" y="3786188"/>
            <a:ext cx="37163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fa-IR" sz="2400" dirty="0">
                <a:cs typeface="B Titr" panose="00000700000000000000" pitchFamily="2" charset="-78"/>
              </a:rPr>
              <a:t>استاد</a:t>
            </a:r>
            <a:r>
              <a:rPr lang="fa-IR" sz="2400" dirty="0" smtClean="0">
                <a:cs typeface="B Titr" panose="00000700000000000000" pitchFamily="2" charset="-78"/>
              </a:rPr>
              <a:t>:</a:t>
            </a:r>
            <a:endParaRPr lang="fa-IR" sz="2400" dirty="0">
              <a:cs typeface="B Titr" panose="00000700000000000000" pitchFamily="2" charset="-78"/>
            </a:endParaRP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fa-IR" sz="2400" dirty="0">
                <a:cs typeface="B Titr" panose="00000700000000000000" pitchFamily="2" charset="-78"/>
              </a:rPr>
              <a:t>دانشجو</a:t>
            </a:r>
            <a:r>
              <a:rPr lang="fa-IR" sz="2400" dirty="0" smtClean="0">
                <a:cs typeface="B Titr" panose="00000700000000000000" pitchFamily="2" charset="-78"/>
              </a:rPr>
              <a:t>:</a:t>
            </a:r>
            <a:endParaRPr lang="en-US" sz="2400" dirty="0">
              <a:cs typeface="B Titr" panose="00000700000000000000" pitchFamily="2" charset="-78"/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2822575" y="5835091"/>
            <a:ext cx="4643438" cy="8683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fa-IR" sz="2400" dirty="0">
                <a:cs typeface="B Titr" pitchFamily="2" charset="-78"/>
              </a:rPr>
              <a:t>رشته: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ایمنی (</a:t>
            </a:r>
            <a:r>
              <a:rPr lang="en-US" sz="2400" dirty="0" smtClean="0">
                <a:solidFill>
                  <a:srgbClr val="FF0000"/>
                </a:solidFill>
                <a:cs typeface="B Titr" pitchFamily="2" charset="-78"/>
              </a:rPr>
              <a:t>HSE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)</a:t>
            </a:r>
            <a:b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</a:br>
            <a:endParaRPr lang="fa-IR" sz="2400" dirty="0">
              <a:solidFill>
                <a:srgbClr val="FF0000"/>
              </a:solidFill>
              <a:cs typeface="B Tit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58063" y="5715000"/>
            <a:ext cx="214312" cy="1000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fa-I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7570788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600" dirty="0">
                <a:solidFill>
                  <a:schemeClr val="tx2">
                    <a:satMod val="130000"/>
                  </a:schemeClr>
                </a:solidFill>
                <a:ea typeface="+mj-ea"/>
                <a:cs typeface="B Titr" pitchFamily="2" charset="-78"/>
              </a:rPr>
              <a:t>بازید از ساخت و ساز ساختمان ها و تعمیرگاه</a:t>
            </a:r>
            <a:endParaRPr lang="en-US" sz="3600" dirty="0" smtClean="0">
              <a:solidFill>
                <a:schemeClr val="tx2">
                  <a:satMod val="130000"/>
                </a:schemeClr>
              </a:solidFill>
              <a:ea typeface="+mj-ea"/>
              <a:cs typeface="B Titr" pitchFamily="2" charset="-78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5A149E-D0CC-4BEF-BEFE-095C4DD39AF1}" type="slidenum">
              <a:rPr lang="ar-SA">
                <a:solidFill>
                  <a:srgbClr val="93889F"/>
                </a:solidFill>
              </a:rPr>
              <a:pPr eaLnBrk="1" hangingPunct="1"/>
              <a:t>10</a:t>
            </a:fld>
            <a:endParaRPr lang="en-US">
              <a:solidFill>
                <a:srgbClr val="93889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8889" y="1484784"/>
            <a:ext cx="3590565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933450" algn="l"/>
              </a:tabLst>
            </a:pPr>
            <a:r>
              <a:rPr lang="fa-I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12)نقض قانون ایمنی ماده19:تعمیرکاران باید از دستکش ضد برودت و از وسایل حفاظت فردی استفاده نمایند.</a:t>
            </a:r>
          </a:p>
          <a:p>
            <a:pPr algn="just">
              <a:spcAft>
                <a:spcPts val="800"/>
              </a:spcAft>
              <a:tabLst>
                <a:tab pos="933450" algn="l"/>
              </a:tabLst>
            </a:pPr>
            <a:r>
              <a:rPr lang="fa-I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نقض ماده12:کلاه ایمنی جوشکار یا برشکار باید مجهز به سپر جوشکاری باشد ب گونه ای که در هنگام بالا زدن فیلتر جوشکاری چشم ها و صورت کارگران را در برابر پرتاب ذرات سرباره محافظت نمایند.</a:t>
            </a:r>
          </a:p>
        </p:txBody>
      </p:sp>
      <p:pic>
        <p:nvPicPr>
          <p:cNvPr id="8" name="Picture 7" descr="C:\Users\kk\AppData\Local\Microsoft\Windows\Temporary Internet Files\Content.Word\20230103_1625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3388" y="1376647"/>
            <a:ext cx="2839074" cy="3062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490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http://www.borhansys.ir/wp-content/uploads/2013/05/%D8%A8%D8%B1%D9%86%D8%A7%D9%85%D9%87_%D9%86%D9%88%DB%8C%D8%B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35718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14313"/>
            <a:ext cx="7570788" cy="7143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B Titr" pitchFamily="2" charset="-78"/>
              </a:rPr>
              <a:t>نتیجه گیری</a:t>
            </a:r>
            <a:endParaRPr lang="en-US" dirty="0" smtClean="0">
              <a:solidFill>
                <a:schemeClr val="tx2">
                  <a:satMod val="130000"/>
                </a:schemeClr>
              </a:solidFill>
              <a:ea typeface="+mj-ea"/>
              <a:cs typeface="B Titr" pitchFamily="2" charset="-78"/>
            </a:endParaRP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1184275" y="1471613"/>
            <a:ext cx="7658100" cy="5072062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fa-IR" sz="2000" dirty="0" smtClean="0">
                <a:cs typeface="B Nazanin" panose="00000400000000000000" pitchFamily="2" charset="-78"/>
              </a:rPr>
              <a:t>افراد استفاده صحيح از وسایل ایمنی فردي داشته باشند وسهل انگاري نكنند که باعث حادثه نشود. 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sz="2000" dirty="0" smtClean="0">
                <a:cs typeface="B Nazanin" panose="00000400000000000000" pitchFamily="2" charset="-78"/>
              </a:rPr>
              <a:t>مهمترین راه حل های کنترلی آموزش</a:t>
            </a:r>
            <a:r>
              <a:rPr lang="en-US" sz="2000" dirty="0" smtClean="0"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cs typeface="B Nazanin" panose="00000400000000000000" pitchFamily="2" charset="-78"/>
              </a:rPr>
              <a:t>کارگران ، بالا بردن سطح آگاهی آنها از خطرات ،ایجاد سیستم تشویق وتنبیه برای پرسنل ، نظارت مستمر بر کار آنها و بهبود سیستم مدیریت ایمنی و بهداشت شغلی میباشد.</a:t>
            </a:r>
            <a:endParaRPr lang="en-US" sz="2000" dirty="0" smtClean="0">
              <a:cs typeface="B Nazanin" panose="00000400000000000000" pitchFamily="2" charset="-78"/>
            </a:endParaRPr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7C1C284-77E1-4332-B207-D1AE6BD2BE74}" type="slidenum">
              <a:rPr lang="ar-SA">
                <a:solidFill>
                  <a:srgbClr val="93889F"/>
                </a:solidFill>
              </a:rPr>
              <a:pPr eaLnBrk="1" hangingPunct="1"/>
              <a:t>11</a:t>
            </a:fld>
            <a:endParaRPr lang="en-US">
              <a:solidFill>
                <a:srgbClr val="93889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28625" y="928688"/>
            <a:ext cx="8229600" cy="3886200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fa-IR" sz="8800" dirty="0" smtClean="0">
                <a:solidFill>
                  <a:schemeClr val="bg2">
                    <a:lumMod val="75000"/>
                  </a:schemeClr>
                </a:solidFill>
                <a:ea typeface="+mn-ea"/>
                <a:cs typeface="B Titr" pitchFamily="2" charset="-78"/>
              </a:rPr>
              <a:t>پایان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06D7D7-5231-4DFA-8C8D-D662BDAAAE89}" type="slidenum">
              <a:rPr lang="ar-SA">
                <a:solidFill>
                  <a:srgbClr val="93889F"/>
                </a:solidFill>
              </a:rPr>
              <a:pPr eaLnBrk="1" hangingPunct="1"/>
              <a:t>12</a:t>
            </a:fld>
            <a:endParaRPr lang="en-US">
              <a:solidFill>
                <a:srgbClr val="93889F"/>
              </a:solidFill>
            </a:endParaRPr>
          </a:p>
        </p:txBody>
      </p:sp>
      <p:pic>
        <p:nvPicPr>
          <p:cNvPr id="14340" name="Picture 2" descr="Tulips-on-white-background-1237280691_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14563"/>
            <a:ext cx="457200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36096" y="0"/>
            <a:ext cx="4900612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B Titr" pitchFamily="2" charset="-78"/>
              </a:rPr>
              <a:t>مقدمه</a:t>
            </a:r>
            <a:endParaRPr lang="en-US" dirty="0" smtClean="0">
              <a:solidFill>
                <a:schemeClr val="tx2">
                  <a:satMod val="130000"/>
                </a:schemeClr>
              </a:solidFill>
              <a:ea typeface="+mj-ea"/>
              <a:cs typeface="B Titr" pitchFamily="2" charset="-78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255713" y="1368824"/>
            <a:ext cx="7586662" cy="38862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</a:pPr>
            <a:r>
              <a:rPr lang="fa-IR" sz="2000" dirty="0" smtClean="0">
                <a:cs typeface="B Nazanin" panose="00000400000000000000" pitchFamily="2" charset="-78"/>
              </a:rPr>
              <a:t>به منظور ارتقا سطح ایمنی و حفاظت نیروی کار در ساختمان سازی و تعمیرات به خصوص عمرانی این تحقیق انجام میشود باشد که به ایمنی این نمونه ساخت و سازها و تعمیرات توجه بیشتری شود و ضمن اهمیت ایمنی در تعمیرگاه ها به اهمیت ان در محوطه های باز توجه شود.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sz="2000" dirty="0" smtClean="0">
                <a:cs typeface="B Nazanin" panose="00000400000000000000" pitchFamily="2" charset="-78"/>
              </a:rPr>
              <a:t>حوادث در کارگاه های ساختمانی علاوه بر اینکه خسارت های مستقیم و غیر مستقیم فراوانی در روند کار ایجاد میکنند اثار سوءاجتماعی نیز به همراه دارند. </a:t>
            </a:r>
          </a:p>
          <a:p>
            <a:pPr algn="just" eaLnBrk="1" hangingPunct="1">
              <a:lnSpc>
                <a:spcPct val="150000"/>
              </a:lnSpc>
            </a:pPr>
            <a:r>
              <a:rPr lang="fa-IR" sz="2000" dirty="0" smtClean="0">
                <a:cs typeface="B Nazanin" panose="00000400000000000000" pitchFamily="2" charset="-78"/>
              </a:rPr>
              <a:t>طراحی یک ساختمان و مسائل امنیتی آن همه بستگی دارد به نوع اسکلت که طراحی میشود.در مورد اسکلت های فلزی باید مسائل مهمی را دقت کرد.</a:t>
            </a:r>
          </a:p>
          <a:p>
            <a:pPr algn="just" eaLnBrk="1" hangingPunct="1">
              <a:lnSpc>
                <a:spcPct val="150000"/>
              </a:lnSpc>
            </a:pPr>
            <a:endParaRPr lang="fa-IR" sz="2000" dirty="0" smtClean="0">
              <a:cs typeface="B Nazanin" panose="00000400000000000000" pitchFamily="2" charset="-78"/>
            </a:endParaRPr>
          </a:p>
          <a:p>
            <a:pPr algn="just" eaLnBrk="1" hangingPunct="1">
              <a:lnSpc>
                <a:spcPct val="150000"/>
              </a:lnSpc>
            </a:pPr>
            <a:endParaRPr lang="fa-IR" sz="2000" dirty="0" smtClean="0">
              <a:cs typeface="B Nazanin" panose="00000400000000000000" pitchFamily="2" charset="-78"/>
            </a:endParaRPr>
          </a:p>
        </p:txBody>
      </p:sp>
      <p:sp>
        <p:nvSpPr>
          <p:cNvPr id="410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4B44B6-1BAB-4A3D-AA76-CBC284C7798D}" type="slidenum">
              <a:rPr lang="ar-SA">
                <a:solidFill>
                  <a:srgbClr val="93889F"/>
                </a:solidFill>
              </a:rPr>
              <a:pPr eaLnBrk="1" hangingPunct="1"/>
              <a:t>2</a:t>
            </a:fld>
            <a:endParaRPr lang="en-US">
              <a:solidFill>
                <a:srgbClr val="93889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7570788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chemeClr val="tx2">
                    <a:satMod val="130000"/>
                  </a:schemeClr>
                </a:solidFill>
                <a:ea typeface="+mj-ea"/>
                <a:cs typeface="B Titr" pitchFamily="2" charset="-78"/>
              </a:rPr>
              <a:t>اهمیت تحقیق</a:t>
            </a:r>
            <a:endParaRPr lang="en-US" dirty="0" smtClean="0">
              <a:solidFill>
                <a:schemeClr val="tx2">
                  <a:satMod val="130000"/>
                </a:schemeClr>
              </a:solidFill>
              <a:ea typeface="+mj-ea"/>
              <a:cs typeface="B Titr" pitchFamily="2" charset="-78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1071563"/>
            <a:ext cx="7858125" cy="5019675"/>
          </a:xfrm>
        </p:spPr>
        <p:txBody>
          <a:bodyPr>
            <a:normAutofit/>
          </a:bodyPr>
          <a:lstStyle/>
          <a:p>
            <a:pPr marL="365760" indent="-283464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a-IR" sz="1800" dirty="0">
                <a:ea typeface="+mn-ea"/>
                <a:cs typeface="B Nazanin" pitchFamily="2" charset="-78"/>
              </a:rPr>
              <a:t>تحقیق پیش رو ب دلیل اهمیت ایمنی افراد در ساخت و ساز ساختمانها و تعمیرات دستگاه های عمرانی آنها قابل اهمیت است.چرا که بعضا دیده شده به علت کمبود وقت از بردن دستگاه عمرانی به تعمیرگاه اجتناب شده و در محل اقدام به ساخت و ساز و تعمیرات نیز ادامه میدهند.این مساله باعث میشود به علت دور بودن برخی تجهیزات تعمیرکار کار را به ایمنی ترجیح داده و از بعضی اقدامات ایمنی چشم پوشی کند و ساخت و ساز را در الویت قرار دهد.</a:t>
            </a:r>
            <a:endParaRPr lang="en-US" sz="1800" dirty="0" smtClean="0">
              <a:ea typeface="+mn-ea"/>
              <a:cs typeface="B Nazanin" pitchFamily="2" charset="-78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5A149E-D0CC-4BEF-BEFE-095C4DD39AF1}" type="slidenum">
              <a:rPr lang="ar-SA">
                <a:solidFill>
                  <a:srgbClr val="93889F"/>
                </a:solidFill>
              </a:rPr>
              <a:pPr eaLnBrk="1" hangingPunct="1"/>
              <a:t>3</a:t>
            </a:fld>
            <a:endParaRPr lang="en-US">
              <a:solidFill>
                <a:srgbClr val="93889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7570788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600" dirty="0">
                <a:solidFill>
                  <a:schemeClr val="tx2">
                    <a:satMod val="130000"/>
                  </a:schemeClr>
                </a:solidFill>
                <a:ea typeface="+mj-ea"/>
                <a:cs typeface="B Titr" pitchFamily="2" charset="-78"/>
              </a:rPr>
              <a:t>بازید از ساخت و ساز ساختمان ها و تعمیرگاه</a:t>
            </a:r>
            <a:endParaRPr lang="en-US" sz="3600" dirty="0" smtClean="0">
              <a:solidFill>
                <a:schemeClr val="tx2">
                  <a:satMod val="130000"/>
                </a:schemeClr>
              </a:solidFill>
              <a:ea typeface="+mj-ea"/>
              <a:cs typeface="B Titr" pitchFamily="2" charset="-78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1071563" y="1071563"/>
            <a:ext cx="7858125" cy="5019675"/>
          </a:xfrm>
        </p:spPr>
        <p:txBody>
          <a:bodyPr>
            <a:normAutofit/>
          </a:bodyPr>
          <a:lstStyle/>
          <a:p>
            <a:pPr marL="365760" indent="-283464" algn="just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fa-IR" sz="1800" dirty="0">
                <a:ea typeface="+mn-ea"/>
                <a:cs typeface="B Nazanin" pitchFamily="2" charset="-78"/>
              </a:rPr>
              <a:t>به منظور ارزیابی عملی خطرات و راهکارهای پیشنهادی به ظور عملی به یک ساختمان در حال ساخت و تعمیرگاه مراجعه نمودم و به پیوست گزارش بازدید جهت شناسایی عدم رضایت موارد ایمنی ارائه گردد.	</a:t>
            </a:r>
            <a:endParaRPr lang="en-US" sz="1800" dirty="0" smtClean="0">
              <a:ea typeface="+mn-ea"/>
              <a:cs typeface="B Nazanin" pitchFamily="2" charset="-78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5A149E-D0CC-4BEF-BEFE-095C4DD39AF1}" type="slidenum">
              <a:rPr lang="ar-SA">
                <a:solidFill>
                  <a:srgbClr val="93889F"/>
                </a:solidFill>
              </a:rPr>
              <a:pPr eaLnBrk="1" hangingPunct="1"/>
              <a:t>4</a:t>
            </a:fld>
            <a:endParaRPr lang="en-US">
              <a:solidFill>
                <a:srgbClr val="93889F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70701"/>
            <a:ext cx="3250648" cy="3624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0" y="2443163"/>
            <a:ext cx="4572000" cy="17389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fa-I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1)نقض ماده 26: قسمت دستگاه ها و وسایل بالا بر باید بازدید روزانه کلیه ی لوازم و بلند کردن بار، از قبیل قلاب ها، اتصالات، زنجیرها و... از نطر فرسودگی و شکستگی و هر نوع عیوب ظاهری دیگر توسط مسئول دستگاه شناسایی شود.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96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7570788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600" dirty="0">
                <a:solidFill>
                  <a:schemeClr val="tx2">
                    <a:satMod val="130000"/>
                  </a:schemeClr>
                </a:solidFill>
                <a:ea typeface="+mj-ea"/>
                <a:cs typeface="B Titr" pitchFamily="2" charset="-78"/>
              </a:rPr>
              <a:t>بازید از ساخت و ساز ساختمان ها و تعمیرگاه</a:t>
            </a:r>
            <a:endParaRPr lang="en-US" sz="3600" dirty="0" smtClean="0">
              <a:solidFill>
                <a:schemeClr val="tx2">
                  <a:satMod val="130000"/>
                </a:schemeClr>
              </a:solidFill>
              <a:ea typeface="+mj-ea"/>
              <a:cs typeface="B Titr" pitchFamily="2" charset="-78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5A149E-D0CC-4BEF-BEFE-095C4DD39AF1}" type="slidenum">
              <a:rPr lang="ar-SA">
                <a:solidFill>
                  <a:srgbClr val="93889F"/>
                </a:solidFill>
              </a:rPr>
              <a:pPr eaLnBrk="1" hangingPunct="1"/>
              <a:t>5</a:t>
            </a:fld>
            <a:endParaRPr lang="en-US">
              <a:solidFill>
                <a:srgbClr val="93889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2443163"/>
            <a:ext cx="4572000" cy="14096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fa-I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2) تایید ماده 41: طبق این ماده پله و رکاب کامیون ترجیحا به حالت پنجره ای و سوراخ مانند باید باشد تا گل و لای بر روی آن ها متراکم نشده و باعث لغزش پای راننده نشود.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3091336" cy="34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7570788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600" dirty="0">
                <a:solidFill>
                  <a:schemeClr val="tx2">
                    <a:satMod val="130000"/>
                  </a:schemeClr>
                </a:solidFill>
                <a:ea typeface="+mj-ea"/>
                <a:cs typeface="B Titr" pitchFamily="2" charset="-78"/>
              </a:rPr>
              <a:t>بازید از ساخت و ساز ساختمان ها و تعمیرگاه</a:t>
            </a:r>
            <a:endParaRPr lang="en-US" sz="3600" dirty="0" smtClean="0">
              <a:solidFill>
                <a:schemeClr val="tx2">
                  <a:satMod val="130000"/>
                </a:schemeClr>
              </a:solidFill>
              <a:ea typeface="+mj-ea"/>
              <a:cs typeface="B Titr" pitchFamily="2" charset="-78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5A149E-D0CC-4BEF-BEFE-095C4DD39AF1}" type="slidenum">
              <a:rPr lang="ar-SA">
                <a:solidFill>
                  <a:srgbClr val="93889F"/>
                </a:solidFill>
              </a:rPr>
              <a:pPr eaLnBrk="1" hangingPunct="1"/>
              <a:t>6</a:t>
            </a:fld>
            <a:endParaRPr lang="en-US">
              <a:solidFill>
                <a:srgbClr val="93889F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27" y="1342662"/>
            <a:ext cx="3415773" cy="3960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0032" y="1371600"/>
            <a:ext cx="359056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  <a:tabLst>
                <a:tab pos="933450" algn="l"/>
              </a:tabLst>
            </a:pPr>
            <a:r>
              <a:rPr lang="fa-I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3) تایید ماده 45: طبق این ماده هنگامی که ماشین آلات ساختمانی در حال کار هستند، ورود افراد به داخل شعاع عمل آنها باید ممنوع گردد.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12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7570788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600" dirty="0">
                <a:solidFill>
                  <a:schemeClr val="tx2">
                    <a:satMod val="130000"/>
                  </a:schemeClr>
                </a:solidFill>
                <a:ea typeface="+mj-ea"/>
                <a:cs typeface="B Titr" pitchFamily="2" charset="-78"/>
              </a:rPr>
              <a:t>بازید از ساخت و ساز ساختمان ها و تعمیرگاه</a:t>
            </a:r>
            <a:endParaRPr lang="en-US" sz="3600" dirty="0" smtClean="0">
              <a:solidFill>
                <a:schemeClr val="tx2">
                  <a:satMod val="130000"/>
                </a:schemeClr>
              </a:solidFill>
              <a:ea typeface="+mj-ea"/>
              <a:cs typeface="B Titr" pitchFamily="2" charset="-78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5A149E-D0CC-4BEF-BEFE-095C4DD39AF1}" type="slidenum">
              <a:rPr lang="ar-SA">
                <a:solidFill>
                  <a:srgbClr val="93889F"/>
                </a:solidFill>
              </a:rPr>
              <a:pPr eaLnBrk="1" hangingPunct="1"/>
              <a:t>7</a:t>
            </a:fld>
            <a:endParaRPr lang="en-US">
              <a:solidFill>
                <a:srgbClr val="93889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8889" y="1484784"/>
            <a:ext cx="3590565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800"/>
              </a:spcAft>
              <a:tabLst>
                <a:tab pos="933450" algn="l"/>
              </a:tabLst>
            </a:pPr>
            <a:r>
              <a:rPr lang="fa-I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4) تایید ماده ی 174: طبق این ماده نردبان های فلزی باید به وسیله ی ضد زنگ یا مواد مناسب دیگر در مقابل خوردگی یا زنگ زدگی محافظت شود.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77688"/>
            <a:ext cx="3583256" cy="383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3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7570788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600" dirty="0">
                <a:solidFill>
                  <a:schemeClr val="tx2">
                    <a:satMod val="130000"/>
                  </a:schemeClr>
                </a:solidFill>
                <a:ea typeface="+mj-ea"/>
                <a:cs typeface="B Titr" pitchFamily="2" charset="-78"/>
              </a:rPr>
              <a:t>بازید از ساخت و ساز ساختمان ها و تعمیرگاه</a:t>
            </a:r>
            <a:endParaRPr lang="en-US" sz="3600" dirty="0" smtClean="0">
              <a:solidFill>
                <a:schemeClr val="tx2">
                  <a:satMod val="130000"/>
                </a:schemeClr>
              </a:solidFill>
              <a:ea typeface="+mj-ea"/>
              <a:cs typeface="B Titr" pitchFamily="2" charset="-78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5A149E-D0CC-4BEF-BEFE-095C4DD39AF1}" type="slidenum">
              <a:rPr lang="ar-SA">
                <a:solidFill>
                  <a:srgbClr val="93889F"/>
                </a:solidFill>
              </a:rPr>
              <a:pPr eaLnBrk="1" hangingPunct="1"/>
              <a:t>8</a:t>
            </a:fld>
            <a:endParaRPr lang="en-US">
              <a:solidFill>
                <a:srgbClr val="93889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8889" y="1484784"/>
            <a:ext cx="35905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933450" algn="l"/>
              </a:tabLst>
            </a:pPr>
            <a:r>
              <a:rPr lang="fa-I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5) تایید ماده 194: طبق این ماده منطقه ی خطر در اطراف ساختمان در دست تخریب باید از علامات خطر و هشدار دهنده نصب گردد. و از افراد غیر مسئول به منطقه محصور شده جلوگیری به عمل آید.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2634184" cy="280432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28" y="3929073"/>
            <a:ext cx="3305026" cy="25803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31639" y="4619098"/>
            <a:ext cx="37072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000" dirty="0" smtClean="0">
                <a:cs typeface="B Nazanin" panose="00000400000000000000" pitchFamily="2" charset="-78"/>
              </a:rPr>
              <a:t>6) تایید ماده 209: طبق این ماده به استثنا پلکان ها، راهروها که برای استفاده کارگران به کار  می رود باید کلیه ی راه های ارتباطی دیگر ساختمان در تمام مدت تخریب مسدود گردد. </a:t>
            </a:r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65591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0"/>
            <a:ext cx="7570788" cy="1371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600" dirty="0">
                <a:solidFill>
                  <a:schemeClr val="tx2">
                    <a:satMod val="130000"/>
                  </a:schemeClr>
                </a:solidFill>
                <a:ea typeface="+mj-ea"/>
                <a:cs typeface="B Titr" pitchFamily="2" charset="-78"/>
              </a:rPr>
              <a:t>بازید از ساخت و ساز ساختمان ها و تعمیرگاه</a:t>
            </a:r>
            <a:endParaRPr lang="en-US" sz="3600" dirty="0" smtClean="0">
              <a:solidFill>
                <a:schemeClr val="tx2">
                  <a:satMod val="130000"/>
                </a:schemeClr>
              </a:solidFill>
              <a:ea typeface="+mj-ea"/>
              <a:cs typeface="B Titr" pitchFamily="2" charset="-78"/>
            </a:endParaRP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5A149E-D0CC-4BEF-BEFE-095C4DD39AF1}" type="slidenum">
              <a:rPr lang="ar-SA">
                <a:solidFill>
                  <a:srgbClr val="93889F"/>
                </a:solidFill>
              </a:rPr>
              <a:pPr eaLnBrk="1" hangingPunct="1"/>
              <a:t>9</a:t>
            </a:fld>
            <a:endParaRPr lang="en-US">
              <a:solidFill>
                <a:srgbClr val="93889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8889" y="1484784"/>
            <a:ext cx="35905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tabLst>
                <a:tab pos="933450" algn="l"/>
              </a:tabLst>
            </a:pPr>
            <a:r>
              <a:rPr lang="fa-IR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7) نقض ماده 253: طبق این ماده نوار اخطار اطراف گودها و چاله ها به طور ایمن حصارکشی نشده است.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39" y="4619098"/>
            <a:ext cx="3707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a-IR" sz="2000" dirty="0" smtClean="0">
                <a:cs typeface="B Nazanin" panose="00000400000000000000" pitchFamily="2" charset="-78"/>
              </a:rPr>
              <a:t>8) طبق ماده 299: برای برداشتن ابزارها و مصالح های انبار شده باید از بالاترین قسمت از وسیله شروع گردد.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6308"/>
            <a:ext cx="2561231" cy="2601241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91" y="3284984"/>
            <a:ext cx="3065604" cy="312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2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221</TotalTime>
  <Words>712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B Nazanin</vt:lpstr>
      <vt:lpstr>B Titr</vt:lpstr>
      <vt:lpstr>Calibri</vt:lpstr>
      <vt:lpstr>Gill Sans MT</vt:lpstr>
      <vt:lpstr>Majalla UI</vt:lpstr>
      <vt:lpstr>Verdana</vt:lpstr>
      <vt:lpstr>Wingdings</vt:lpstr>
      <vt:lpstr>Wingdings 2</vt:lpstr>
      <vt:lpstr>Solstice</vt:lpstr>
      <vt:lpstr>دانشگاه جامع علمی-کاربردی مرکز علمی-کاربردی  واحد شهربابک</vt:lpstr>
      <vt:lpstr>مقدمه</vt:lpstr>
      <vt:lpstr>اهمیت تحقیق</vt:lpstr>
      <vt:lpstr>بازید از ساخت و ساز ساختمان ها و تعمیرگاه</vt:lpstr>
      <vt:lpstr>بازید از ساخت و ساز ساختمان ها و تعمیرگاه</vt:lpstr>
      <vt:lpstr>بازید از ساخت و ساز ساختمان ها و تعمیرگاه</vt:lpstr>
      <vt:lpstr>بازید از ساخت و ساز ساختمان ها و تعمیرگاه</vt:lpstr>
      <vt:lpstr>بازید از ساخت و ساز ساختمان ها و تعمیرگاه</vt:lpstr>
      <vt:lpstr>بازید از ساخت و ساز ساختمان ها و تعمیرگاه</vt:lpstr>
      <vt:lpstr>بازید از ساخت و ساز ساختمان ها و تعمیرگاه</vt:lpstr>
      <vt:lpstr>نتیجه گیری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دانشگاه جامع علمی-کاربردی مرکز علمی-کاربردی پارس آباد1</dc:title>
  <dc:creator>geni</dc:creator>
  <cp:lastModifiedBy>MRT www.Win2Farsi.com</cp:lastModifiedBy>
  <cp:revision>32</cp:revision>
  <dcterms:created xsi:type="dcterms:W3CDTF">2012-12-25T21:07:30Z</dcterms:created>
  <dcterms:modified xsi:type="dcterms:W3CDTF">2023-01-15T16:46:20Z</dcterms:modified>
</cp:coreProperties>
</file>