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7" r:id="rId13"/>
    <p:sldId id="266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6" r:id="rId30"/>
    <p:sldId id="285" r:id="rId31"/>
    <p:sldId id="284" r:id="rId32"/>
    <p:sldId id="287" r:id="rId33"/>
    <p:sldId id="288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smtClean="0"/>
              <a:pPr/>
              <a:t>5/1/2017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649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smtClean="0"/>
              <a:t>5/1/2017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482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smtClean="0"/>
              <a:t>5/1/2017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535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smtClean="0"/>
              <a:t>5/1/2017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8182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smtClean="0"/>
              <a:t>5/1/2017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5013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smtClean="0"/>
              <a:t>5/1/2017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7480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smtClean="0"/>
              <a:t>5/1/2017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4791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53086D93-FCAC-47E0-A2EE-787E62CA814C}" type="datetimeFigureOut">
              <a:rPr lang="en-US" smtClean="0"/>
              <a:t>5/1/2017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7135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t>5/1/2017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526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t>5/1/2017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685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t>5/1/2017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850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t>5/1/2017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9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t>5/1/2017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58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t>5/1/2017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842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t>5/1/2017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495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t>5/1/2017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513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t>5/1/2017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695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smtClean="0"/>
              <a:t>5/1/2017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891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bayanbox.ir/info/8245623920286005541/Capture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http://bayanbox.ir/info/5483423926763970174/RealConstants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bayanbox.ir/info/5193584018243946842/Capture2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hyperlink" Target="http://bayanbox.ir/info/2939857236936613258/MatDefine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hyperlink" Target="http://bayanbox.ir/info/8251846672409281768/MatProps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hyperlink" Target="http://bayanbox.ir/info/7226252196096635094/esize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hyperlink" Target="http://bayanbox.ir/info/1843779511750481566/ElemPlot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hyperlink" Target="http://bayanbox.ir/info/1431925401800902143/Analysis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hyperlink" Target="http://bayanbox.ir/info/7595375854821465205/Constraints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hyperlink" Target="http://bayanbox.ir/info/3519430855208519066/Constraints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bayanbox.ir/info/1155842319815258366/Truss1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hyperlink" Target="http://bayanbox.ir/info/9013260101379902975/Force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hyperlink" Target="http://bayanbox.ir/info/438252048498241457/ForcePlot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bayanbox.ir/info/3314382842973233176/Capture4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bayanbox.ir/info/460826140286171868/Capture3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hyperlink" Target="http://bayanbox.ir/info/4903598172806675764/RxnForces1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bayanbox.ir/info/4246911850207323341/Capture5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hyperlink" Target="http://bayanbox.ir/info/6111761404761300058/PlotDeform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hyperlink" Target="http://bayanbox.ir/info/8132880757334521602/DefUndef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bayanbox.ir/info/1513207668740090688/Capture11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hyperlink" Target="http://bayanbox.ir/info/1362247559700843414/PlotETabl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hyperlink" Target="http://bayanbox.ir/info/5878160647786837058/SAXL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bayanbox.ir/info/2674595595442610887/Capture13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hyperlink" Target="http://bayanbox.ir/info/8586216651390915322/ListSAXL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hyperlink" Target="http://bayanbox.ir/info/3373730545668160901/Calc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bayanbox.ir/info/4292637741702523283/keypoints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hyperlink" Target="http://bayanbox.ir/info/4179042962648495413/MainMenu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http://bayanbox.ir/info/1595969405622101063/CreateK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hyperlink" Target="http://bayanbox.ir/info/3072886231962318763/Cratee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bayanbox.ir/info/3919540449668328636/Line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http://bayanbox.ir/info/9129699992850634871/Elemen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9814" y="3087923"/>
            <a:ext cx="6341059" cy="2550877"/>
          </a:xfrm>
        </p:spPr>
        <p:txBody>
          <a:bodyPr/>
          <a:lstStyle/>
          <a:p>
            <a:pPr algn="ctr" rtl="1"/>
            <a:r>
              <a:rPr lang="en-US" sz="3600" b="1" dirty="0" smtClean="0">
                <a:cs typeface="B Mitra" panose="00000400000000000000" pitchFamily="2" charset="-78"/>
              </a:rPr>
              <a:t/>
            </a:r>
            <a:br>
              <a:rPr lang="en-US" sz="3600" b="1" dirty="0" smtClean="0">
                <a:cs typeface="B Mitra" panose="00000400000000000000" pitchFamily="2" charset="-78"/>
              </a:rPr>
            </a:br>
            <a:r>
              <a:rPr lang="fa-IR" sz="3600" b="1" dirty="0" smtClean="0">
                <a:cs typeface="B Mitra" panose="00000400000000000000" pitchFamily="2" charset="-78"/>
              </a:rPr>
              <a:t>آموزش </a:t>
            </a:r>
            <a:r>
              <a:rPr lang="fa-IR" sz="3600" b="1" dirty="0" smtClean="0">
                <a:cs typeface="B Mitra" panose="00000400000000000000" pitchFamily="2" charset="-78"/>
              </a:rPr>
              <a:t>تحلیل خرپای ساده در </a:t>
            </a:r>
            <a:r>
              <a:rPr lang="en-US" sz="3600" b="1" dirty="0" smtClean="0">
                <a:cs typeface="B Mitra" panose="00000400000000000000" pitchFamily="2" charset="-78"/>
              </a:rPr>
              <a:t/>
            </a:r>
            <a:br>
              <a:rPr lang="en-US" sz="3600" b="1" dirty="0" smtClean="0">
                <a:cs typeface="B Mitra" panose="00000400000000000000" pitchFamily="2" charset="-78"/>
              </a:rPr>
            </a:br>
            <a:r>
              <a:rPr lang="en-US" sz="3600" b="1" dirty="0" err="1" smtClean="0">
                <a:cs typeface="B Mitra" panose="00000400000000000000" pitchFamily="2" charset="-78"/>
              </a:rPr>
              <a:t>Ansys</a:t>
            </a:r>
            <a:r>
              <a:rPr lang="en-US" sz="3600" b="1" dirty="0" smtClean="0">
                <a:cs typeface="B Mitra" panose="00000400000000000000" pitchFamily="2" charset="-78"/>
              </a:rPr>
              <a:t> 16</a:t>
            </a:r>
            <a:br>
              <a:rPr lang="en-US" sz="3600" b="1" dirty="0" smtClean="0">
                <a:cs typeface="B Mitra" panose="00000400000000000000" pitchFamily="2" charset="-78"/>
              </a:rPr>
            </a:br>
            <a:r>
              <a:rPr lang="fa-IR" sz="3600" b="1" dirty="0" smtClean="0">
                <a:cs typeface="B Mitra" panose="00000400000000000000" pitchFamily="2" charset="-78"/>
              </a:rPr>
              <a:t/>
            </a:r>
            <a:br>
              <a:rPr lang="fa-IR" sz="3600" b="1" dirty="0" smtClean="0">
                <a:cs typeface="B Mitra" panose="00000400000000000000" pitchFamily="2" charset="-78"/>
              </a:rPr>
            </a:br>
            <a:r>
              <a:rPr lang="fa-IR" sz="3600" b="1" dirty="0" smtClean="0">
                <a:cs typeface="B Mitra" panose="00000400000000000000" pitchFamily="2" charset="-78"/>
              </a:rPr>
              <a:t>دانشجو: </a:t>
            </a:r>
            <a:br>
              <a:rPr lang="fa-IR" sz="3600" b="1" dirty="0" smtClean="0">
                <a:cs typeface="B Mitra" panose="00000400000000000000" pitchFamily="2" charset="-78"/>
              </a:rPr>
            </a:br>
            <a:r>
              <a:rPr lang="fa-IR" sz="3600" b="1" dirty="0" smtClean="0">
                <a:cs typeface="B Mitra" panose="00000400000000000000" pitchFamily="2" charset="-78"/>
              </a:rPr>
              <a:t>حمیدرضا صحبت</a:t>
            </a:r>
            <a:r>
              <a:rPr lang="en-US" sz="3600" b="1" dirty="0" smtClean="0">
                <a:cs typeface="B Mitra" panose="00000400000000000000" pitchFamily="2" charset="-78"/>
              </a:rPr>
              <a:t/>
            </a:r>
            <a:br>
              <a:rPr lang="en-US" sz="3600" b="1" dirty="0" smtClean="0">
                <a:cs typeface="B Mitra" panose="00000400000000000000" pitchFamily="2" charset="-78"/>
              </a:rPr>
            </a:br>
            <a:r>
              <a:rPr lang="fa-IR" sz="3600" b="1" dirty="0" smtClean="0">
                <a:cs typeface="B Mitra" panose="00000400000000000000" pitchFamily="2" charset="-78"/>
              </a:rPr>
              <a:t> </a:t>
            </a:r>
            <a:br>
              <a:rPr lang="fa-IR" sz="3600" b="1" dirty="0" smtClean="0">
                <a:cs typeface="B Mitra" panose="00000400000000000000" pitchFamily="2" charset="-78"/>
              </a:rPr>
            </a:br>
            <a:r>
              <a:rPr lang="fa-IR" sz="3600" b="1" dirty="0" smtClean="0">
                <a:cs typeface="B Mitra" panose="00000400000000000000" pitchFamily="2" charset="-78"/>
              </a:rPr>
              <a:t>استاد : </a:t>
            </a:r>
            <a:br>
              <a:rPr lang="fa-IR" sz="3600" b="1" dirty="0" smtClean="0">
                <a:cs typeface="B Mitra" panose="00000400000000000000" pitchFamily="2" charset="-78"/>
              </a:rPr>
            </a:br>
            <a:r>
              <a:rPr lang="fa-IR" sz="3600" b="1" dirty="0" smtClean="0">
                <a:cs typeface="B Mitra" panose="00000400000000000000" pitchFamily="2" charset="-78"/>
              </a:rPr>
              <a:t>جناب دکتر مهرابی</a:t>
            </a:r>
            <a:endParaRPr lang="en-US" sz="3600" b="1" dirty="0">
              <a:cs typeface="B Mitra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1602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pic>
        <p:nvPicPr>
          <p:cNvPr id="7" name="Picture 6" descr="http://bayanbox.ir/view/8245623920286005541/Capture.jpg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48" y="2789102"/>
            <a:ext cx="6878174" cy="232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6110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07151" y="2375555"/>
            <a:ext cx="5665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b="1" smtClean="0">
                <a:cs typeface="B Mitra" panose="00000400000000000000" pitchFamily="2" charset="-78"/>
              </a:rPr>
              <a:t>گام چهارم :وارد کردن سطح مقطع میله خرپایی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0829" y="2926726"/>
            <a:ext cx="66317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preprocessor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Real Constants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Add/Edit/Delete</a:t>
            </a:r>
            <a:endParaRPr lang="en-US" dirty="0"/>
          </a:p>
        </p:txBody>
      </p:sp>
      <p:pic>
        <p:nvPicPr>
          <p:cNvPr id="8" name="Picture 7" descr="http://bayanbox.ir/view/5483423926763970174/RealConstants.gif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434" y="3296058"/>
            <a:ext cx="1983105" cy="337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70915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pic>
        <p:nvPicPr>
          <p:cNvPr id="6" name="Picture 5" descr="http://bayanbox.ir/view/5193584018243946842/Capture2.jpg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151" y="2787554"/>
            <a:ext cx="5997151" cy="26894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1007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950589" y="2413166"/>
            <a:ext cx="5665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b="1" dirty="0" smtClean="0">
                <a:cs typeface="B Mitra" panose="00000400000000000000" pitchFamily="2" charset="-78"/>
              </a:rPr>
              <a:t>گام پنجم:تعیین خصوصیات مصالح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3007945"/>
            <a:ext cx="61227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preprocessor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Material Props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Material Models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ar-SA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ar-SA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10" name="Picture 9" descr="http://bayanbox.ir/view/2939857236936613258/MatDefine.gif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860" y="3752166"/>
            <a:ext cx="4803140" cy="250253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10"/>
          <p:cNvSpPr/>
          <p:nvPr/>
        </p:nvSpPr>
        <p:spPr>
          <a:xfrm>
            <a:off x="2286000" y="605642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ar-SA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Structural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Linear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Elastic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Isotropic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181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pic>
        <p:nvPicPr>
          <p:cNvPr id="7" name="Picture 6" descr="http://bayanbox.ir/view/8251846672409281768/MatProps.gif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872" y="2479249"/>
            <a:ext cx="4486638" cy="33901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68349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907410" y="242710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a-IR" b="1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گام ششم : </a:t>
            </a:r>
            <a:r>
              <a:rPr lang="ar-SA" b="1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سایز بندی مش ها</a:t>
            </a:r>
            <a:r>
              <a:rPr lang="ar-SA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ar-SA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2611771"/>
            <a:ext cx="79090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ar-SA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preprocessor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Meshing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Size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Cntrls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ManualSize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Lines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All Lines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ar-SA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6" name="Picture 5" descr="http://bayanbox.ir/view/7226252196096635094/esize.gif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003" y="3258102"/>
            <a:ext cx="5042051" cy="269677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1" y="5954878"/>
            <a:ext cx="86019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در کادر(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NDIV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) تعداد تقسیمات هر خط را برابر 1 قرار دهید، در این حالت هر خط معادل یک المان خواهد بود.سپس روی (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Ok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) کلیک نمائید.</a:t>
            </a:r>
            <a:b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</a:br>
            <a:endParaRPr lang="en-US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324986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907410" y="242710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a-IR" b="1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گام هفتم: </a:t>
            </a:r>
            <a:r>
              <a:rPr lang="ar-SA" b="1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مش </a:t>
            </a:r>
            <a:r>
              <a:rPr lang="fa-IR" b="1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بندی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5542" y="242710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preprocessor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Meshing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Mesh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Lines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ar-SA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8" name="Picture 7" descr="http://bayanbox.ir/view/1843779511750481566/ElemPlot.gif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569" y="2980468"/>
            <a:ext cx="4648835" cy="3743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86272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907410" y="242710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a-IR" b="1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گام هشتم : تعیین نوع آنالیز حل مسئله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68664" y="247327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Solution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Analysis Type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New Analysis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9" name="Picture 8" descr="http://bayanbox.ir/view/1431925401800902143/Analysis.gif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822" y="3347168"/>
            <a:ext cx="4800746" cy="28745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83434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907410" y="242710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a-IR" b="1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گام نهم : تعریف شرایط تکیه گاهی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30955" y="2796437"/>
            <a:ext cx="78760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Solution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Define Loads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Apply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Structural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Displacement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On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Keypoints</a:t>
            </a:r>
            <a:r>
              <a:rPr lang="ar-SA" dirty="0"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ar-SA" dirty="0"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7" name="Picture 6" descr="http://bayanbox.ir/view/7595375854821465205/Constraints.gif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991" y="3262384"/>
            <a:ext cx="1337644" cy="34323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25074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pic>
        <p:nvPicPr>
          <p:cNvPr id="6" name="Picture 5" descr="http://bayanbox.ir/view/3519430855208519066/Constraints2.gif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196" y="2677212"/>
            <a:ext cx="5492435" cy="34125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8940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/>
              <a:t>آموزش تحلیل خرپای ساده در </a:t>
            </a:r>
            <a:r>
              <a:rPr lang="en-US" dirty="0" err="1"/>
              <a:t>Ansys</a:t>
            </a:r>
            <a:r>
              <a:rPr lang="en-US" dirty="0"/>
              <a:t> 16</a:t>
            </a:r>
          </a:p>
        </p:txBody>
      </p:sp>
      <p:pic>
        <p:nvPicPr>
          <p:cNvPr id="4" name="Picture 3" descr="Two Dimensional Truss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983" y="3608727"/>
            <a:ext cx="6452612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131975" y="2113959"/>
            <a:ext cx="8449549" cy="1494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ar-SA" sz="2400" dirty="0"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مقادیر </a:t>
            </a:r>
            <a:r>
              <a:rPr lang="ar-SA" sz="2400" b="1" dirty="0"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جابجایی در گره ها، نیروهای تکیه گاهی و تنش</a:t>
            </a:r>
            <a:r>
              <a:rPr lang="ar-SA" sz="2400" dirty="0"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 را در سیستم خرپای شکل زیر تعیین کنید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.</a:t>
            </a:r>
            <a:endParaRPr lang="en-US" sz="2000" dirty="0" smtClean="0">
              <a:latin typeface="Calibri" panose="020F0502020204030204" pitchFamily="34" charset="0"/>
              <a:ea typeface="Calibri" panose="020F0502020204030204" pitchFamily="34" charset="0"/>
              <a:cs typeface="B Mitra" panose="00000400000000000000" pitchFamily="2" charset="-78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(E = 200GPa, A = 3250mm</a:t>
            </a:r>
            <a:r>
              <a:rPr lang="en-US" sz="2400" baseline="30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2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 )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74469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166647" y="2403835"/>
            <a:ext cx="4119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b="1" dirty="0" smtClean="0">
                <a:cs typeface="B Mitra" panose="00000400000000000000" pitchFamily="2" charset="-78"/>
              </a:rPr>
              <a:t>گام دهم : اعمال نیرو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1085" y="3105835"/>
            <a:ext cx="7975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Define Loads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Apply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Structural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Force/Moment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on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Keypoints</a:t>
            </a:r>
            <a:endParaRPr lang="en-US" dirty="0"/>
          </a:p>
        </p:txBody>
      </p:sp>
      <p:pic>
        <p:nvPicPr>
          <p:cNvPr id="7" name="Picture 6" descr="http://bayanbox.ir/view/9013260101379902975/Force.gif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422" y="3849189"/>
            <a:ext cx="4854401" cy="2231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63950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pic>
        <p:nvPicPr>
          <p:cNvPr id="6" name="Picture 5" descr="http://bayanbox.ir/view/438252048498241457/ForcePlot.gif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569" y="2959768"/>
            <a:ext cx="4648835" cy="37541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19268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166647" y="2403835"/>
            <a:ext cx="4119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b="1" dirty="0" smtClean="0">
                <a:cs typeface="B Mitra" panose="00000400000000000000" pitchFamily="2" charset="-78"/>
              </a:rPr>
              <a:t>گام یازدهم : حل مسئله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2359" y="25423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Solution</a:t>
            </a:r>
            <a:r>
              <a:rPr lang="ar-S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Solve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Current LS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7" name="Picture 6" descr="http://bayanbox.ir/view/3314382842973233176/Capture4.jpg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32" y="3556958"/>
            <a:ext cx="7554652" cy="2335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00638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pic>
        <p:nvPicPr>
          <p:cNvPr id="6" name="Picture 5" descr="http://bayanbox.ir/view/460826140286171868/Capture3.jpg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143" y="3174715"/>
            <a:ext cx="7424442" cy="18403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43674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82944" y="2403835"/>
            <a:ext cx="5703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b="1" dirty="0" smtClean="0">
                <a:cs typeface="B Mitra" panose="00000400000000000000" pitchFamily="2" charset="-78"/>
              </a:rPr>
              <a:t>گام دوازدهم : دیدن نتایج عکس العمل ها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0511" y="2936153"/>
            <a:ext cx="6254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General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Postproc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List Results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Reaction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Solu</a:t>
            </a:r>
            <a:endParaRPr lang="en-US" dirty="0"/>
          </a:p>
        </p:txBody>
      </p:sp>
      <p:pic>
        <p:nvPicPr>
          <p:cNvPr id="7" name="Picture 6" descr="http://bayanbox.ir/view/4903598172806675764/RxnForces1.gif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45" y="3556958"/>
            <a:ext cx="4495551" cy="2763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51689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pic>
        <p:nvPicPr>
          <p:cNvPr id="6" name="Picture 5" descr="http://bayanbox.ir/view/4246911850207323341/Capture5.jpg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261" y="2773268"/>
            <a:ext cx="6354032" cy="2807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59929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82944" y="2403835"/>
            <a:ext cx="5703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b="1" dirty="0" smtClean="0">
                <a:cs typeface="B Mitra" panose="00000400000000000000" pitchFamily="2" charset="-78"/>
              </a:rPr>
              <a:t>گام سیزدهم : دیدن تغییر شکل 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6944" y="2865500"/>
            <a:ext cx="62264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General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Postproc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 </a:t>
            </a:r>
            <a:r>
              <a:rPr lang="ar-SA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Plot Results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Deformed Shape</a:t>
            </a:r>
            <a:endParaRPr lang="en-US" dirty="0"/>
          </a:p>
        </p:txBody>
      </p:sp>
      <p:pic>
        <p:nvPicPr>
          <p:cNvPr id="8" name="Picture 7" descr="http://bayanbox.ir/view/6111761404761300058/PlotDeform.gif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804" y="3696497"/>
            <a:ext cx="5202611" cy="23932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8363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pic>
        <p:nvPicPr>
          <p:cNvPr id="6" name="Picture 5" descr="http://bayanbox.ir/view/8132880757334521602/DefUndef.gif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093" y="2264030"/>
            <a:ext cx="5331568" cy="42938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50834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82944" y="2403835"/>
            <a:ext cx="5703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b="1" dirty="0" smtClean="0">
                <a:cs typeface="B Mitra" panose="00000400000000000000" pitchFamily="2" charset="-78"/>
              </a:rPr>
              <a:t>گام چهاردهم: تعیین تنش محوری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24206" y="2955006"/>
            <a:ext cx="63866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General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Postproc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Element Table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Define Table</a:t>
            </a:r>
            <a:endParaRPr lang="en-US" dirty="0"/>
          </a:p>
        </p:txBody>
      </p:sp>
      <p:pic>
        <p:nvPicPr>
          <p:cNvPr id="7" name="Picture 6" descr="http://bayanbox.ir/view/1513207668740090688/Capture11.jpg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019" y="3413844"/>
            <a:ext cx="5067935" cy="247840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245097" y="5840428"/>
            <a:ext cx="84652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dirty="0">
                <a:ea typeface="Times New Roman" panose="02020603050405020304" pitchFamily="18" charset="0"/>
                <a:cs typeface="Times New Roman" panose="02020603050405020304" pitchFamily="18" charset="0"/>
              </a:rPr>
              <a:t>کادر ها را دقیقا مطابق تصویر بالا تکمیل نموده و روی (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Ok</a:t>
            </a:r>
            <a:r>
              <a:rPr lang="ar-SA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کلیک کنید.پنجره (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Element Data Table</a:t>
            </a:r>
            <a:r>
              <a:rPr lang="ar-SA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را نیز ببندید.</a:t>
            </a:r>
            <a:br>
              <a:rPr lang="ar-SA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2712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82944" y="2403835"/>
            <a:ext cx="5703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b="1" dirty="0" smtClean="0">
                <a:cs typeface="B Mitra" panose="00000400000000000000" pitchFamily="2" charset="-78"/>
              </a:rPr>
              <a:t>گام چهاردهم: تعیین تنش محوری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24206" y="2955006"/>
            <a:ext cx="63866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/>
              <a:t>General Postproc</a:t>
            </a:r>
            <a:r>
              <a:rPr lang="ar-SA" b="1"/>
              <a:t> &gt; </a:t>
            </a:r>
            <a:r>
              <a:rPr lang="en-US" b="1"/>
              <a:t>Element Table</a:t>
            </a:r>
            <a:r>
              <a:rPr lang="ar-SA" b="1"/>
              <a:t> &gt; </a:t>
            </a:r>
            <a:r>
              <a:rPr lang="en-US" b="1"/>
              <a:t>Plot Elem Table</a:t>
            </a:r>
            <a:endParaRPr lang="en-US" dirty="0"/>
          </a:p>
        </p:txBody>
      </p:sp>
      <p:pic>
        <p:nvPicPr>
          <p:cNvPr id="8" name="Picture 7" descr="http://bayanbox.ir/view/1362247559700843414/PlotETable.gif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732" y="3324338"/>
            <a:ext cx="6201896" cy="2138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969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81" y="2564090"/>
            <a:ext cx="7064866" cy="397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9905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pic>
        <p:nvPicPr>
          <p:cNvPr id="6" name="Picture 5" descr="http://bayanbox.ir/view/5878160647786837058/SAXL.gif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047" y="2426079"/>
            <a:ext cx="5207675" cy="41726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55918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82944" y="2403835"/>
            <a:ext cx="5703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b="1" dirty="0" smtClean="0">
                <a:cs typeface="B Mitra" panose="00000400000000000000" pitchFamily="2" charset="-78"/>
              </a:rPr>
              <a:t>گام چهاردهم: تعیین تنش محوری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24206" y="2955006"/>
            <a:ext cx="63866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/>
              <a:t>General Postproc</a:t>
            </a:r>
            <a:r>
              <a:rPr lang="ar-SA" b="1"/>
              <a:t> &gt; </a:t>
            </a:r>
            <a:r>
              <a:rPr lang="en-US" b="1"/>
              <a:t>Element Table</a:t>
            </a:r>
            <a:r>
              <a:rPr lang="ar-SA" b="1"/>
              <a:t> &gt; </a:t>
            </a:r>
            <a:r>
              <a:rPr lang="en-US" b="1"/>
              <a:t>List Elem Table</a:t>
            </a:r>
            <a:endParaRPr lang="en-US" dirty="0"/>
          </a:p>
        </p:txBody>
      </p:sp>
      <p:pic>
        <p:nvPicPr>
          <p:cNvPr id="9" name="Picture 8" descr="http://bayanbox.ir/view/2674595595442610887/Capture13.jpg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358" y="3664057"/>
            <a:ext cx="5765409" cy="24727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82080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pic>
        <p:nvPicPr>
          <p:cNvPr id="6" name="Picture 5" descr="http://bayanbox.ir/view/8586216651390915322/ListSAXL.gif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493" y="2528838"/>
            <a:ext cx="3756631" cy="35797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65591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94548" y="2545237"/>
            <a:ext cx="3610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800" dirty="0" smtClean="0">
                <a:cs typeface="B Titr" panose="00000700000000000000" pitchFamily="2" charset="-78"/>
              </a:rPr>
              <a:t>محاسبات دستی</a:t>
            </a:r>
            <a:endParaRPr lang="en-US" sz="2800" dirty="0">
              <a:cs typeface="B Titr" panose="00000700000000000000" pitchFamily="2" charset="-78"/>
            </a:endParaRPr>
          </a:p>
        </p:txBody>
      </p:sp>
      <p:pic>
        <p:nvPicPr>
          <p:cNvPr id="5" name="Picture 4" descr="http://bayanbox.ir/view/3373730545668160901/Calcs.gif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96" y="3142192"/>
            <a:ext cx="6682611" cy="34000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7969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47274" y="2271860"/>
            <a:ext cx="6155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 smtClean="0">
                <a:cs typeface="B Mitra" panose="00000400000000000000" pitchFamily="2" charset="-78"/>
              </a:rPr>
              <a:t>گام اول : مدلسازی</a:t>
            </a:r>
          </a:p>
          <a:p>
            <a:pPr algn="r" rtl="1"/>
            <a:r>
              <a:rPr lang="fa-IR" sz="2400" b="1" dirty="0" smtClean="0">
                <a:cs typeface="B Mitra" panose="00000400000000000000" pitchFamily="2" charset="-78"/>
              </a:rPr>
              <a:t>وارد کردن نقاط کلیدی (</a:t>
            </a:r>
            <a:r>
              <a:rPr lang="en-US" sz="2400" b="1" dirty="0" err="1" smtClean="0">
                <a:cs typeface="B Mitra" panose="00000400000000000000" pitchFamily="2" charset="-78"/>
              </a:rPr>
              <a:t>Keypoint</a:t>
            </a:r>
            <a:r>
              <a:rPr lang="fa-IR" sz="2400" b="1" dirty="0" smtClean="0">
                <a:cs typeface="B Mitra" panose="00000400000000000000" pitchFamily="2" charset="-78"/>
              </a:rPr>
              <a:t>) 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2103" y="2920933"/>
            <a:ext cx="64243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Preprocessor &gt; Modeling &gt; Create &gt;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Keypoints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 In Active CS</a:t>
            </a:r>
            <a:endParaRPr lang="en-US" dirty="0"/>
          </a:p>
        </p:txBody>
      </p:sp>
      <p:pic>
        <p:nvPicPr>
          <p:cNvPr id="7" name="Picture 6" descr="keypoints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865" y="3482722"/>
            <a:ext cx="2376167" cy="29280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7173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pic>
        <p:nvPicPr>
          <p:cNvPr id="6" name="Picture 5" descr="MainMenu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142" y="2234153"/>
            <a:ext cx="2515921" cy="3826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8654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pic>
        <p:nvPicPr>
          <p:cNvPr id="4" name="Picture 3" descr="CreateK.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88" y="2935690"/>
            <a:ext cx="7362424" cy="22019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5878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24866" y="1979629"/>
            <a:ext cx="42514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cs typeface="B Mitra" panose="00000400000000000000" pitchFamily="2" charset="-78"/>
              </a:rPr>
              <a:t>گام دوم </a:t>
            </a:r>
          </a:p>
          <a:p>
            <a:pPr algn="r" rtl="1"/>
            <a:r>
              <a:rPr lang="fa-IR" sz="2800" b="1" dirty="0" smtClean="0">
                <a:cs typeface="B Mitra" panose="00000400000000000000" pitchFamily="2" charset="-78"/>
              </a:rPr>
              <a:t>ترسیم خطوط</a:t>
            </a:r>
            <a:endParaRPr lang="en-US" sz="2800" b="1" dirty="0">
              <a:cs typeface="B Mitr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934" y="2366443"/>
            <a:ext cx="74170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Preprocessor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Modeling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Create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Lines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Lines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Active </a:t>
            </a:r>
            <a:r>
              <a:rPr lang="en-US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Coordv</a:t>
            </a:r>
            <a:endParaRPr lang="en-US" dirty="0"/>
          </a:p>
        </p:txBody>
      </p:sp>
      <p:pic>
        <p:nvPicPr>
          <p:cNvPr id="6" name="Picture 5" descr="CrateeL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435" y="2735775"/>
            <a:ext cx="1722235" cy="39289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3837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pic>
        <p:nvPicPr>
          <p:cNvPr id="7" name="Picture 6" descr="Lines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802" y="2231085"/>
            <a:ext cx="5296311" cy="42545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4052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51" y="1002512"/>
            <a:ext cx="6343672" cy="709865"/>
          </a:xfrm>
        </p:spPr>
        <p:txBody>
          <a:bodyPr/>
          <a:lstStyle/>
          <a:p>
            <a:pPr algn="r" rtl="1"/>
            <a:r>
              <a:rPr lang="fa-IR" dirty="0" smtClean="0"/>
              <a:t>آموزش تحلیل خرپای ساده در </a:t>
            </a:r>
            <a:r>
              <a:rPr lang="en-US" dirty="0" err="1" smtClean="0"/>
              <a:t>Ansys</a:t>
            </a:r>
            <a:r>
              <a:rPr lang="en-US" dirty="0" smtClean="0"/>
              <a:t> 16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565372" y="2405349"/>
            <a:ext cx="2109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گام سوم: </a:t>
            </a:r>
            <a:r>
              <a:rPr lang="ar-SA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تعیین </a:t>
            </a:r>
            <a:r>
              <a:rPr lang="ar-SA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نوع المان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8407" y="2405349"/>
            <a:ext cx="61886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preprocessor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Element Type</a:t>
            </a:r>
            <a:r>
              <a:rPr lang="ar-S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Add/Edit/Delete</a:t>
            </a:r>
            <a:r>
              <a:rPr lang="ar-SA" dirty="0"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ar-SA" dirty="0"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6" name="Picture 5" descr="Element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798" y="2985691"/>
            <a:ext cx="3296571" cy="36093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04724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111</TotalTime>
  <Words>540</Words>
  <Application>Microsoft Office PowerPoint</Application>
  <PresentationFormat>On-screen Show (4:3)</PresentationFormat>
  <Paragraphs>73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Arial</vt:lpstr>
      <vt:lpstr>B Mitra</vt:lpstr>
      <vt:lpstr>B Titr</vt:lpstr>
      <vt:lpstr>Calibri</vt:lpstr>
      <vt:lpstr>Century Gothic</vt:lpstr>
      <vt:lpstr>Times New Roman</vt:lpstr>
      <vt:lpstr>Wingdings 3</vt:lpstr>
      <vt:lpstr>Ion Boardroom</vt:lpstr>
      <vt:lpstr> آموزش تحلیل خرپای ساده در  Ansys 16  دانشجو:  حمیدرضا صحبت   استاد :  جناب دکتر مهرابی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  <vt:lpstr>آموزش تحلیل خرپای ساده در Ansys 16</vt:lpstr>
    </vt:vector>
  </TitlesOfParts>
  <Company>Moorche 30 DVDs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آموزش Ansys 16</dc:title>
  <dc:creator>MRT www.Win2Farsi.com</dc:creator>
  <cp:lastModifiedBy>MRT www.Win2Farsi.com</cp:lastModifiedBy>
  <cp:revision>8</cp:revision>
  <dcterms:created xsi:type="dcterms:W3CDTF">2017-05-01T05:32:04Z</dcterms:created>
  <dcterms:modified xsi:type="dcterms:W3CDTF">2017-05-01T07:31:41Z</dcterms:modified>
</cp:coreProperties>
</file>