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50"/>
  </p:notesMasterIdLst>
  <p:sldIdLst>
    <p:sldId id="291" r:id="rId2"/>
    <p:sldId id="257" r:id="rId3"/>
    <p:sldId id="298" r:id="rId4"/>
    <p:sldId id="299" r:id="rId5"/>
    <p:sldId id="305" r:id="rId6"/>
    <p:sldId id="258" r:id="rId7"/>
    <p:sldId id="259" r:id="rId8"/>
    <p:sldId id="260" r:id="rId9"/>
    <p:sldId id="261" r:id="rId10"/>
    <p:sldId id="262" r:id="rId11"/>
    <p:sldId id="263" r:id="rId12"/>
    <p:sldId id="264" r:id="rId13"/>
    <p:sldId id="265" r:id="rId14"/>
    <p:sldId id="266" r:id="rId15"/>
    <p:sldId id="267" r:id="rId16"/>
    <p:sldId id="268" r:id="rId17"/>
    <p:sldId id="270" r:id="rId18"/>
    <p:sldId id="271" r:id="rId19"/>
    <p:sldId id="272" r:id="rId20"/>
    <p:sldId id="273" r:id="rId21"/>
    <p:sldId id="274" r:id="rId22"/>
    <p:sldId id="275" r:id="rId23"/>
    <p:sldId id="276" r:id="rId24"/>
    <p:sldId id="278" r:id="rId25"/>
    <p:sldId id="279" r:id="rId26"/>
    <p:sldId id="281" r:id="rId27"/>
    <p:sldId id="282" r:id="rId28"/>
    <p:sldId id="283" r:id="rId29"/>
    <p:sldId id="284" r:id="rId30"/>
    <p:sldId id="285" r:id="rId31"/>
    <p:sldId id="286" r:id="rId32"/>
    <p:sldId id="287" r:id="rId33"/>
    <p:sldId id="288" r:id="rId34"/>
    <p:sldId id="289" r:id="rId35"/>
    <p:sldId id="303" r:id="rId36"/>
    <p:sldId id="304" r:id="rId37"/>
    <p:sldId id="307" r:id="rId38"/>
    <p:sldId id="309" r:id="rId39"/>
    <p:sldId id="292" r:id="rId40"/>
    <p:sldId id="293" r:id="rId41"/>
    <p:sldId id="294" r:id="rId42"/>
    <p:sldId id="295" r:id="rId43"/>
    <p:sldId id="296" r:id="rId44"/>
    <p:sldId id="300" r:id="rId45"/>
    <p:sldId id="297" r:id="rId46"/>
    <p:sldId id="306" r:id="rId47"/>
    <p:sldId id="308" r:id="rId48"/>
    <p:sldId id="290"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6F6A08-EA57-4158-8713-5D4D564425B7}" type="datetimeFigureOut">
              <a:rPr lang="en-US" smtClean="0"/>
              <a:pPr/>
              <a:t>1/18/2017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751540-E47D-4766-BBD7-4BF836B257E8}" type="slidenum">
              <a:rPr lang="en-GB" smtClean="0"/>
              <a:pPr/>
              <a:t>‹#›</a:t>
            </a:fld>
            <a:endParaRPr lang="en-GB"/>
          </a:p>
        </p:txBody>
      </p:sp>
    </p:spTree>
    <p:extLst>
      <p:ext uri="{BB962C8B-B14F-4D97-AF65-F5344CB8AC3E}">
        <p14:creationId xmlns:p14="http://schemas.microsoft.com/office/powerpoint/2010/main" val="6124032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AC751540-E47D-4766-BBD7-4BF836B257E8}" type="slidenum">
              <a:rPr lang="en-GB" smtClean="0"/>
              <a:pPr/>
              <a:t>22</a:t>
            </a:fld>
            <a:endParaRPr lang="en-GB"/>
          </a:p>
        </p:txBody>
      </p:sp>
    </p:spTree>
    <p:extLst>
      <p:ext uri="{BB962C8B-B14F-4D97-AF65-F5344CB8AC3E}">
        <p14:creationId xmlns:p14="http://schemas.microsoft.com/office/powerpoint/2010/main" val="254452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431B7D47-D652-49CB-AB9E-B49722EFD91B}" type="datetimeFigureOut">
              <a:rPr lang="en-US" smtClean="0"/>
              <a:pPr/>
              <a:t>1/18/2017</a:t>
            </a:fld>
            <a:endParaRPr lang="en-GB"/>
          </a:p>
        </p:txBody>
      </p:sp>
      <p:sp>
        <p:nvSpPr>
          <p:cNvPr id="2" name="Footer Placeholder 1"/>
          <p:cNvSpPr>
            <a:spLocks noGrp="1"/>
          </p:cNvSpPr>
          <p:nvPr>
            <p:ph type="ftr" sz="quarter" idx="11"/>
          </p:nvPr>
        </p:nvSpPr>
        <p:spPr/>
        <p:txBody>
          <a:bodyPr/>
          <a:lstStyle/>
          <a:p>
            <a:endParaRPr lang="en-GB"/>
          </a:p>
        </p:txBody>
      </p:sp>
      <p:sp>
        <p:nvSpPr>
          <p:cNvPr id="15" name="Slide Number Placeholder 14"/>
          <p:cNvSpPr>
            <a:spLocks noGrp="1"/>
          </p:cNvSpPr>
          <p:nvPr>
            <p:ph type="sldNum" sz="quarter" idx="12"/>
          </p:nvPr>
        </p:nvSpPr>
        <p:spPr>
          <a:xfrm>
            <a:off x="8229600" y="6473952"/>
            <a:ext cx="758952" cy="246888"/>
          </a:xfrm>
        </p:spPr>
        <p:txBody>
          <a:bodyPr/>
          <a:lstStyle/>
          <a:p>
            <a:fld id="{51D3B542-5381-44A8-9444-E4B4EA9847C1}"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31B7D47-D652-49CB-AB9E-B49722EFD91B}" type="datetimeFigureOut">
              <a:rPr lang="en-US" smtClean="0"/>
              <a:pPr/>
              <a:t>1/18/2017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D3B542-5381-44A8-9444-E4B4EA9847C1}"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31B7D47-D652-49CB-AB9E-B49722EFD91B}" type="datetimeFigureOut">
              <a:rPr lang="en-US" smtClean="0"/>
              <a:pPr/>
              <a:t>1/18/2017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D3B542-5381-44A8-9444-E4B4EA9847C1}"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431B7D47-D652-49CB-AB9E-B49722EFD91B}" type="datetimeFigureOut">
              <a:rPr lang="en-US" smtClean="0"/>
              <a:pPr/>
              <a:t>1/18/2017</a:t>
            </a:fld>
            <a:endParaRPr lang="en-GB"/>
          </a:p>
        </p:txBody>
      </p:sp>
      <p:sp>
        <p:nvSpPr>
          <p:cNvPr id="19" name="Footer Placeholder 18"/>
          <p:cNvSpPr>
            <a:spLocks noGrp="1"/>
          </p:cNvSpPr>
          <p:nvPr>
            <p:ph type="ftr" sz="quarter" idx="11"/>
          </p:nvPr>
        </p:nvSpPr>
        <p:spPr>
          <a:xfrm>
            <a:off x="3581400" y="76200"/>
            <a:ext cx="2895600" cy="288925"/>
          </a:xfrm>
        </p:spPr>
        <p:txBody>
          <a:bodyPr/>
          <a:lstStyle/>
          <a:p>
            <a:endParaRPr lang="en-GB"/>
          </a:p>
        </p:txBody>
      </p:sp>
      <p:sp>
        <p:nvSpPr>
          <p:cNvPr id="16" name="Slide Number Placeholder 15"/>
          <p:cNvSpPr>
            <a:spLocks noGrp="1"/>
          </p:cNvSpPr>
          <p:nvPr>
            <p:ph type="sldNum" sz="quarter" idx="12"/>
          </p:nvPr>
        </p:nvSpPr>
        <p:spPr>
          <a:xfrm>
            <a:off x="8229600" y="6473952"/>
            <a:ext cx="758952" cy="246888"/>
          </a:xfrm>
        </p:spPr>
        <p:txBody>
          <a:bodyPr/>
          <a:lstStyle/>
          <a:p>
            <a:fld id="{51D3B542-5381-44A8-9444-E4B4EA9847C1}"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431B7D47-D652-49CB-AB9E-B49722EFD91B}" type="datetimeFigureOut">
              <a:rPr lang="en-US" smtClean="0"/>
              <a:pPr/>
              <a:t>1/18/2017</a:t>
            </a:fld>
            <a:endParaRPr lang="en-GB"/>
          </a:p>
        </p:txBody>
      </p:sp>
      <p:sp>
        <p:nvSpPr>
          <p:cNvPr id="11" name="Footer Placeholder 10"/>
          <p:cNvSpPr>
            <a:spLocks noGrp="1"/>
          </p:cNvSpPr>
          <p:nvPr>
            <p:ph type="ftr" sz="quarter" idx="11"/>
          </p:nvPr>
        </p:nvSpPr>
        <p:spPr/>
        <p:txBody>
          <a:bodyPr/>
          <a:lstStyle/>
          <a:p>
            <a:endParaRPr lang="en-GB"/>
          </a:p>
        </p:txBody>
      </p:sp>
      <p:sp>
        <p:nvSpPr>
          <p:cNvPr id="16" name="Slide Number Placeholder 15"/>
          <p:cNvSpPr>
            <a:spLocks noGrp="1"/>
          </p:cNvSpPr>
          <p:nvPr>
            <p:ph type="sldNum" sz="quarter" idx="12"/>
          </p:nvPr>
        </p:nvSpPr>
        <p:spPr/>
        <p:txBody>
          <a:bodyPr/>
          <a:lstStyle/>
          <a:p>
            <a:fld id="{51D3B542-5381-44A8-9444-E4B4EA9847C1}" type="slidenum">
              <a:rPr lang="en-GB" smtClean="0"/>
              <a:pPr/>
              <a:t>‹#›</a:t>
            </a:fld>
            <a:endParaRPr lang="en-GB"/>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431B7D47-D652-49CB-AB9E-B49722EFD91B}" type="datetimeFigureOut">
              <a:rPr lang="en-US" smtClean="0"/>
              <a:pPr/>
              <a:t>1/18/2017</a:t>
            </a:fld>
            <a:endParaRPr lang="en-GB"/>
          </a:p>
        </p:txBody>
      </p:sp>
      <p:sp>
        <p:nvSpPr>
          <p:cNvPr id="10" name="Footer Placeholder 9"/>
          <p:cNvSpPr>
            <a:spLocks noGrp="1"/>
          </p:cNvSpPr>
          <p:nvPr>
            <p:ph type="ftr" sz="quarter" idx="11"/>
          </p:nvPr>
        </p:nvSpPr>
        <p:spPr/>
        <p:txBody>
          <a:bodyPr/>
          <a:lstStyle/>
          <a:p>
            <a:endParaRPr lang="en-GB"/>
          </a:p>
        </p:txBody>
      </p:sp>
      <p:sp>
        <p:nvSpPr>
          <p:cNvPr id="31" name="Slide Number Placeholder 30"/>
          <p:cNvSpPr>
            <a:spLocks noGrp="1"/>
          </p:cNvSpPr>
          <p:nvPr>
            <p:ph type="sldNum" sz="quarter" idx="12"/>
          </p:nvPr>
        </p:nvSpPr>
        <p:spPr/>
        <p:txBody>
          <a:bodyPr/>
          <a:lstStyle/>
          <a:p>
            <a:fld id="{51D3B542-5381-44A8-9444-E4B4EA9847C1}"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431B7D47-D652-49CB-AB9E-B49722EFD91B}" type="datetimeFigureOut">
              <a:rPr lang="en-US" smtClean="0"/>
              <a:pPr/>
              <a:t>1/18/2017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8229600" y="6477000"/>
            <a:ext cx="762000" cy="246888"/>
          </a:xfrm>
        </p:spPr>
        <p:txBody>
          <a:bodyPr/>
          <a:lstStyle/>
          <a:p>
            <a:fld id="{51D3B542-5381-44A8-9444-E4B4EA9847C1}" type="slidenum">
              <a:rPr lang="en-GB" smtClean="0"/>
              <a:pPr/>
              <a:t>‹#›</a:t>
            </a:fld>
            <a:endParaRPr lang="en-GB"/>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431B7D47-D652-49CB-AB9E-B49722EFD91B}" type="datetimeFigureOut">
              <a:rPr lang="en-US" smtClean="0"/>
              <a:pPr/>
              <a:t>1/18/2017</a:t>
            </a:fld>
            <a:endParaRPr lang="en-GB"/>
          </a:p>
        </p:txBody>
      </p:sp>
      <p:sp>
        <p:nvSpPr>
          <p:cNvPr id="21" name="Footer Placeholder 20"/>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D3B542-5381-44A8-9444-E4B4EA9847C1}"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31B7D47-D652-49CB-AB9E-B49722EFD91B}" type="datetimeFigureOut">
              <a:rPr lang="en-US" smtClean="0"/>
              <a:pPr/>
              <a:t>1/18/2017</a:t>
            </a:fld>
            <a:endParaRPr lang="en-GB"/>
          </a:p>
        </p:txBody>
      </p:sp>
      <p:sp>
        <p:nvSpPr>
          <p:cNvPr id="24" name="Footer Placeholder 23"/>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D3B542-5381-44A8-9444-E4B4EA9847C1}"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431B7D47-D652-49CB-AB9E-B49722EFD91B}" type="datetimeFigureOut">
              <a:rPr lang="en-US" smtClean="0"/>
              <a:pPr/>
              <a:t>1/18/2017</a:t>
            </a:fld>
            <a:endParaRPr lang="en-GB"/>
          </a:p>
        </p:txBody>
      </p:sp>
      <p:sp>
        <p:nvSpPr>
          <p:cNvPr id="29" name="Footer Placeholder 28"/>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D3B542-5381-44A8-9444-E4B4EA9847C1}"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431B7D47-D652-49CB-AB9E-B49722EFD91B}" type="datetimeFigureOut">
              <a:rPr lang="en-US" smtClean="0"/>
              <a:pPr/>
              <a:t>1/18/2017</a:t>
            </a:fld>
            <a:endParaRPr lang="en-GB"/>
          </a:p>
        </p:txBody>
      </p:sp>
      <p:sp>
        <p:nvSpPr>
          <p:cNvPr id="5" name="Footer Placeholder 4"/>
          <p:cNvSpPr>
            <a:spLocks noGrp="1"/>
          </p:cNvSpPr>
          <p:nvPr>
            <p:ph type="ftr" sz="quarter" idx="11"/>
          </p:nvPr>
        </p:nvSpPr>
        <p:spPr/>
        <p:txBody>
          <a:bodyPr/>
          <a:lstStyle/>
          <a:p>
            <a:endParaRPr lang="en-GB"/>
          </a:p>
        </p:txBody>
      </p:sp>
      <p:sp>
        <p:nvSpPr>
          <p:cNvPr id="31" name="Slide Number Placeholder 30"/>
          <p:cNvSpPr>
            <a:spLocks noGrp="1"/>
          </p:cNvSpPr>
          <p:nvPr>
            <p:ph type="sldNum" sz="quarter" idx="12"/>
          </p:nvPr>
        </p:nvSpPr>
        <p:spPr/>
        <p:txBody>
          <a:bodyPr/>
          <a:lstStyle/>
          <a:p>
            <a:fld id="{51D3B542-5381-44A8-9444-E4B4EA9847C1}" type="slidenum">
              <a:rPr lang="en-GB" smtClean="0"/>
              <a:pPr/>
              <a:t>‹#›</a:t>
            </a:fld>
            <a:endParaRPr lang="en-GB"/>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431B7D47-D652-49CB-AB9E-B49722EFD91B}" type="datetimeFigureOut">
              <a:rPr lang="en-US" smtClean="0"/>
              <a:pPr/>
              <a:t>1/18/2017</a:t>
            </a:fld>
            <a:endParaRPr lang="en-GB"/>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GB"/>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51D3B542-5381-44A8-9444-E4B4EA9847C1}" type="slidenum">
              <a:rPr lang="en-GB" smtClean="0"/>
              <a:pPr/>
              <a:t>‹#›</a:t>
            </a:fld>
            <a:endParaRPr lang="en-GB"/>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2.jpeg"/><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42.jpeg"/></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image" Target="../media/image3.jpeg"/><Relationship Id="rId4" Type="http://schemas.openxmlformats.org/officeDocument/2006/relationships/image" Target="../media/image48.jpeg"/></Relationships>
</file>

<file path=ppt/slides/_rels/slide2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 Id="rId5" Type="http://schemas.openxmlformats.org/officeDocument/2006/relationships/image" Target="../media/image59.jpeg"/><Relationship Id="rId4"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7.xml"/><Relationship Id="rId4" Type="http://schemas.openxmlformats.org/officeDocument/2006/relationships/image" Target="../media/image70.jpeg"/></Relationships>
</file>

<file path=ppt/slides/_rels/slide3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7.xml"/><Relationship Id="rId5" Type="http://schemas.openxmlformats.org/officeDocument/2006/relationships/image" Target="../media/image74.jpeg"/><Relationship Id="rId4" Type="http://schemas.openxmlformats.org/officeDocument/2006/relationships/image" Target="../media/image73.jpeg"/></Relationships>
</file>

<file path=ppt/slides/_rels/slide39.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7.xml"/><Relationship Id="rId4" Type="http://schemas.openxmlformats.org/officeDocument/2006/relationships/image" Target="../media/image85.jpeg"/></Relationships>
</file>

<file path=ppt/slides/_rels/slide47.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7.xml"/><Relationship Id="rId5" Type="http://schemas.openxmlformats.org/officeDocument/2006/relationships/image" Target="../media/image89.jpeg"/><Relationship Id="rId4" Type="http://schemas.openxmlformats.org/officeDocument/2006/relationships/image" Target="../media/image88.jpeg"/></Relationships>
</file>

<file path=ppt/slides/_rels/slide4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5800" y="5572140"/>
            <a:ext cx="8458200" cy="914400"/>
          </a:xfrm>
        </p:spPr>
        <p:txBody>
          <a:bodyPr>
            <a:noAutofit/>
          </a:bodyPr>
          <a:lstStyle/>
          <a:p>
            <a:pPr algn="ctr"/>
            <a:r>
              <a:rPr lang="en-GB" sz="13800" kern="10" dirty="0" smtClean="0">
                <a:solidFill>
                  <a:srgbClr val="000000">
                    <a:alpha val="63136"/>
                  </a:srgbClr>
                </a:solidFill>
                <a:effectLst>
                  <a:outerShdw dist="107763" dir="2700000" algn="ctr" rotWithShape="0">
                    <a:srgbClr val="C0C0C0">
                      <a:alpha val="50000"/>
                    </a:srgbClr>
                  </a:outerShdw>
                </a:effectLst>
                <a:latin typeface="Baasem"/>
              </a:rPr>
              <a:t></a:t>
            </a:r>
          </a:p>
          <a:p>
            <a:endParaRPr lang="en-GB" sz="13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30057" name="Picture 9" descr="46"/>
          <p:cNvPicPr>
            <a:picLocks noChangeAspect="1" noChangeArrowheads="1"/>
          </p:cNvPicPr>
          <p:nvPr/>
        </p:nvPicPr>
        <p:blipFill>
          <a:blip r:embed="rId2"/>
          <a:srcRect/>
          <a:stretch>
            <a:fillRect/>
          </a:stretch>
        </p:blipFill>
        <p:spPr bwMode="auto">
          <a:xfrm>
            <a:off x="5038740" y="4500570"/>
            <a:ext cx="3571860" cy="1785930"/>
          </a:xfrm>
          <a:prstGeom prst="rect">
            <a:avLst/>
          </a:prstGeom>
          <a:noFill/>
          <a:ln w="9525">
            <a:noFill/>
            <a:miter lim="800000"/>
            <a:headEnd/>
            <a:tailEnd/>
          </a:ln>
        </p:spPr>
      </p:pic>
      <p:pic>
        <p:nvPicPr>
          <p:cNvPr id="130058" name="Picture 10" descr="453"/>
          <p:cNvPicPr>
            <a:picLocks noChangeAspect="1" noChangeArrowheads="1"/>
          </p:cNvPicPr>
          <p:nvPr/>
        </p:nvPicPr>
        <p:blipFill>
          <a:blip r:embed="rId3"/>
          <a:srcRect/>
          <a:stretch>
            <a:fillRect/>
          </a:stretch>
        </p:blipFill>
        <p:spPr bwMode="auto">
          <a:xfrm>
            <a:off x="1524000" y="1143000"/>
            <a:ext cx="4267200" cy="3165475"/>
          </a:xfrm>
          <a:prstGeom prst="rect">
            <a:avLst/>
          </a:prstGeom>
          <a:noFill/>
          <a:ln w="9525">
            <a:noFill/>
            <a:miter lim="800000"/>
            <a:headEnd/>
            <a:tailEnd/>
          </a:ln>
        </p:spPr>
      </p:pic>
      <p:pic>
        <p:nvPicPr>
          <p:cNvPr id="9221" name="Picture 11" descr="FOREST08 c"/>
          <p:cNvPicPr>
            <a:picLocks noChangeAspect="1" noChangeArrowheads="1"/>
          </p:cNvPicPr>
          <p:nvPr/>
        </p:nvPicPr>
        <p:blipFill>
          <a:blip r:embed="rId4"/>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0050"/>
                                        </p:tgtEl>
                                        <p:attrNameLst>
                                          <p:attrName>style.visibility</p:attrName>
                                        </p:attrNameLst>
                                      </p:cBhvr>
                                      <p:to>
                                        <p:strVal val="visible"/>
                                      </p:to>
                                    </p:set>
                                    <p:animEffect transition="in" filter="blinds(horizontal)">
                                      <p:cBhvr>
                                        <p:cTn id="7" dur="500"/>
                                        <p:tgtEl>
                                          <p:spTgt spid="13005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30058"/>
                                        </p:tgtEl>
                                        <p:attrNameLst>
                                          <p:attrName>style.visibility</p:attrName>
                                        </p:attrNameLst>
                                      </p:cBhvr>
                                      <p:to>
                                        <p:strVal val="visible"/>
                                      </p:to>
                                    </p:set>
                                    <p:animEffect transition="in" filter="randombar(horizontal)">
                                      <p:cBhvr>
                                        <p:cTn id="12" dur="500"/>
                                        <p:tgtEl>
                                          <p:spTgt spid="130058"/>
                                        </p:tgtEl>
                                      </p:cBhvr>
                                    </p:animEffect>
                                  </p:childTnLst>
                                </p:cTn>
                              </p:par>
                              <p:par>
                                <p:cTn id="13" presetID="14" presetClass="entr" presetSubtype="10" fill="hold" nodeType="withEffect">
                                  <p:stCondLst>
                                    <p:cond delay="0"/>
                                  </p:stCondLst>
                                  <p:childTnLst>
                                    <p:set>
                                      <p:cBhvr>
                                        <p:cTn id="14" dur="1" fill="hold">
                                          <p:stCondLst>
                                            <p:cond delay="0"/>
                                          </p:stCondLst>
                                        </p:cTn>
                                        <p:tgtEl>
                                          <p:spTgt spid="130057"/>
                                        </p:tgtEl>
                                        <p:attrNameLst>
                                          <p:attrName>style.visibility</p:attrName>
                                        </p:attrNameLst>
                                      </p:cBhvr>
                                      <p:to>
                                        <p:strVal val="visible"/>
                                      </p:to>
                                    </p:set>
                                    <p:animEffect transition="in" filter="randombar(horizontal)">
                                      <p:cBhvr>
                                        <p:cTn id="15" dur="500"/>
                                        <p:tgtEl>
                                          <p:spTgt spid="1300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31081" name="Picture 9" descr="51"/>
          <p:cNvPicPr>
            <a:picLocks noChangeAspect="1" noChangeArrowheads="1"/>
          </p:cNvPicPr>
          <p:nvPr/>
        </p:nvPicPr>
        <p:blipFill>
          <a:blip r:embed="rId2"/>
          <a:srcRect/>
          <a:stretch>
            <a:fillRect/>
          </a:stretch>
        </p:blipFill>
        <p:spPr bwMode="auto">
          <a:xfrm>
            <a:off x="5562600" y="4938713"/>
            <a:ext cx="3048000" cy="1333500"/>
          </a:xfrm>
          <a:prstGeom prst="rect">
            <a:avLst/>
          </a:prstGeom>
          <a:noFill/>
          <a:ln w="9525">
            <a:noFill/>
            <a:miter lim="800000"/>
            <a:headEnd/>
            <a:tailEnd/>
          </a:ln>
        </p:spPr>
      </p:pic>
      <p:pic>
        <p:nvPicPr>
          <p:cNvPr id="131082" name="Picture 10" descr="15090080"/>
          <p:cNvPicPr>
            <a:picLocks noChangeAspect="1" noChangeArrowheads="1"/>
          </p:cNvPicPr>
          <p:nvPr/>
        </p:nvPicPr>
        <p:blipFill>
          <a:blip r:embed="rId3"/>
          <a:srcRect/>
          <a:stretch>
            <a:fillRect/>
          </a:stretch>
        </p:blipFill>
        <p:spPr bwMode="auto">
          <a:xfrm>
            <a:off x="1524000" y="1295400"/>
            <a:ext cx="4572000" cy="3048000"/>
          </a:xfrm>
          <a:prstGeom prst="rect">
            <a:avLst/>
          </a:prstGeom>
          <a:noFill/>
          <a:ln w="9525">
            <a:noFill/>
            <a:miter lim="800000"/>
            <a:headEnd/>
            <a:tailEnd/>
          </a:ln>
        </p:spPr>
      </p:pic>
      <p:sp>
        <p:nvSpPr>
          <p:cNvPr id="131083" name="Text Box 11"/>
          <p:cNvSpPr txBox="1">
            <a:spLocks noChangeArrowheads="1"/>
          </p:cNvSpPr>
          <p:nvPr/>
        </p:nvSpPr>
        <p:spPr bwMode="auto">
          <a:xfrm>
            <a:off x="6096000" y="1447800"/>
            <a:ext cx="2895600" cy="854075"/>
          </a:xfrm>
          <a:prstGeom prst="rect">
            <a:avLst/>
          </a:prstGeom>
          <a:noFill/>
          <a:ln w="9525">
            <a:noFill/>
            <a:miter lim="800000"/>
            <a:headEnd/>
            <a:tailEnd/>
          </a:ln>
        </p:spPr>
        <p:txBody>
          <a:bodyPr>
            <a:spAutoFit/>
          </a:bodyPr>
          <a:lstStyle/>
          <a:p>
            <a:pPr algn="r" rtl="1">
              <a:spcBef>
                <a:spcPct val="50000"/>
              </a:spcBef>
              <a:buFontTx/>
              <a:buChar char="•"/>
            </a:pPr>
            <a:r>
              <a:rPr lang="fa-IR" sz="2000">
                <a:solidFill>
                  <a:schemeClr val="tx2"/>
                </a:solidFill>
                <a:latin typeface="Arial" charset="0"/>
                <a:cs typeface="B Homa" pitchFamily="2" charset="-78"/>
              </a:rPr>
              <a:t>  صوت مزاحم خیابان </a:t>
            </a:r>
          </a:p>
          <a:p>
            <a:pPr algn="r" rtl="1">
              <a:spcBef>
                <a:spcPct val="50000"/>
              </a:spcBef>
              <a:buFontTx/>
              <a:buChar char="•"/>
            </a:pPr>
            <a:r>
              <a:rPr lang="fa-IR" sz="2000">
                <a:solidFill>
                  <a:schemeClr val="tx2"/>
                </a:solidFill>
                <a:latin typeface="Arial" charset="0"/>
                <a:cs typeface="B Homa" pitchFamily="2" charset="-78"/>
              </a:rPr>
              <a:t>  عبور وسایل نقلیه و منظر بد</a:t>
            </a:r>
            <a:endParaRPr lang="en-GB" sz="2000">
              <a:solidFill>
                <a:schemeClr val="tx2"/>
              </a:solidFill>
              <a:latin typeface="Arial" charset="0"/>
              <a:cs typeface="B Homa" pitchFamily="2" charset="-78"/>
            </a:endParaRPr>
          </a:p>
        </p:txBody>
      </p:sp>
      <p:pic>
        <p:nvPicPr>
          <p:cNvPr id="10246" name="Picture 12" descr="FOREST08 c"/>
          <p:cNvPicPr>
            <a:picLocks noChangeAspect="1" noChangeArrowheads="1"/>
          </p:cNvPicPr>
          <p:nvPr/>
        </p:nvPicPr>
        <p:blipFill>
          <a:blip r:embed="rId4"/>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1074"/>
                                        </p:tgtEl>
                                        <p:attrNameLst>
                                          <p:attrName>style.visibility</p:attrName>
                                        </p:attrNameLst>
                                      </p:cBhvr>
                                      <p:to>
                                        <p:strVal val="visible"/>
                                      </p:to>
                                    </p:set>
                                    <p:animEffect transition="in" filter="blinds(horizontal)">
                                      <p:cBhvr>
                                        <p:cTn id="7" dur="500"/>
                                        <p:tgtEl>
                                          <p:spTgt spid="13107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1083"/>
                                        </p:tgtEl>
                                        <p:attrNameLst>
                                          <p:attrName>style.visibility</p:attrName>
                                        </p:attrNameLst>
                                      </p:cBhvr>
                                      <p:to>
                                        <p:strVal val="visible"/>
                                      </p:to>
                                    </p:set>
                                    <p:animEffect transition="in" filter="randombar(horizontal)">
                                      <p:cBhvr>
                                        <p:cTn id="12" dur="500"/>
                                        <p:tgtEl>
                                          <p:spTgt spid="13108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31082"/>
                                        </p:tgtEl>
                                        <p:attrNameLst>
                                          <p:attrName>style.visibility</p:attrName>
                                        </p:attrNameLst>
                                      </p:cBhvr>
                                      <p:to>
                                        <p:strVal val="visible"/>
                                      </p:to>
                                    </p:set>
                                    <p:animEffect transition="in" filter="randombar(horizontal)">
                                      <p:cBhvr>
                                        <p:cTn id="17" dur="500"/>
                                        <p:tgtEl>
                                          <p:spTgt spid="131082"/>
                                        </p:tgtEl>
                                      </p:cBhvr>
                                    </p:animEffect>
                                  </p:childTnLst>
                                </p:cTn>
                              </p:par>
                              <p:par>
                                <p:cTn id="18" presetID="14" presetClass="entr" presetSubtype="10" fill="hold" nodeType="withEffect">
                                  <p:stCondLst>
                                    <p:cond delay="0"/>
                                  </p:stCondLst>
                                  <p:childTnLst>
                                    <p:set>
                                      <p:cBhvr>
                                        <p:cTn id="19" dur="1" fill="hold">
                                          <p:stCondLst>
                                            <p:cond delay="0"/>
                                          </p:stCondLst>
                                        </p:cTn>
                                        <p:tgtEl>
                                          <p:spTgt spid="131081"/>
                                        </p:tgtEl>
                                        <p:attrNameLst>
                                          <p:attrName>style.visibility</p:attrName>
                                        </p:attrNameLst>
                                      </p:cBhvr>
                                      <p:to>
                                        <p:strVal val="visible"/>
                                      </p:to>
                                    </p:set>
                                    <p:animEffect transition="in" filter="randombar(horizontal)">
                                      <p:cBhvr>
                                        <p:cTn id="20" dur="500"/>
                                        <p:tgtEl>
                                          <p:spTgt spid="1310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4" grpId="0"/>
      <p:bldP spid="13108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32106" name="Picture 10" descr="53"/>
          <p:cNvPicPr>
            <a:picLocks noChangeAspect="1" noChangeArrowheads="1"/>
          </p:cNvPicPr>
          <p:nvPr/>
        </p:nvPicPr>
        <p:blipFill>
          <a:blip r:embed="rId2"/>
          <a:srcRect/>
          <a:stretch>
            <a:fillRect/>
          </a:stretch>
        </p:blipFill>
        <p:spPr bwMode="auto">
          <a:xfrm>
            <a:off x="5181600" y="4953000"/>
            <a:ext cx="3429000" cy="1295400"/>
          </a:xfrm>
          <a:prstGeom prst="rect">
            <a:avLst/>
          </a:prstGeom>
          <a:noFill/>
          <a:ln w="9525">
            <a:noFill/>
            <a:miter lim="800000"/>
            <a:headEnd/>
            <a:tailEnd/>
          </a:ln>
        </p:spPr>
      </p:pic>
      <p:pic>
        <p:nvPicPr>
          <p:cNvPr id="132107" name="Picture 11" descr="25880079"/>
          <p:cNvPicPr>
            <a:picLocks noChangeAspect="1" noChangeArrowheads="1"/>
          </p:cNvPicPr>
          <p:nvPr/>
        </p:nvPicPr>
        <p:blipFill>
          <a:blip r:embed="rId3"/>
          <a:srcRect/>
          <a:stretch>
            <a:fillRect/>
          </a:stretch>
        </p:blipFill>
        <p:spPr bwMode="auto">
          <a:xfrm>
            <a:off x="1600200" y="1219200"/>
            <a:ext cx="4572000" cy="3048000"/>
          </a:xfrm>
          <a:prstGeom prst="rect">
            <a:avLst/>
          </a:prstGeom>
          <a:noFill/>
          <a:ln w="9525">
            <a:noFill/>
            <a:miter lim="800000"/>
            <a:headEnd/>
            <a:tailEnd/>
          </a:ln>
        </p:spPr>
      </p:pic>
      <p:sp>
        <p:nvSpPr>
          <p:cNvPr id="132108" name="Text Box 12"/>
          <p:cNvSpPr txBox="1">
            <a:spLocks noChangeArrowheads="1"/>
          </p:cNvSpPr>
          <p:nvPr/>
        </p:nvSpPr>
        <p:spPr bwMode="auto">
          <a:xfrm>
            <a:off x="6019800" y="1447800"/>
            <a:ext cx="2895600" cy="1006475"/>
          </a:xfrm>
          <a:prstGeom prst="rect">
            <a:avLst/>
          </a:prstGeom>
          <a:noFill/>
          <a:ln w="9525">
            <a:noFill/>
            <a:miter lim="800000"/>
            <a:headEnd/>
            <a:tailEnd/>
          </a:ln>
        </p:spPr>
        <p:txBody>
          <a:bodyPr>
            <a:spAutoFit/>
          </a:bodyPr>
          <a:lstStyle/>
          <a:p>
            <a:pPr algn="r">
              <a:spcBef>
                <a:spcPct val="50000"/>
              </a:spcBef>
            </a:pPr>
            <a:r>
              <a:rPr lang="fa-IR" sz="2000">
                <a:solidFill>
                  <a:schemeClr val="tx2"/>
                </a:solidFill>
                <a:latin typeface="Arial" charset="0"/>
                <a:cs typeface="B Homa" pitchFamily="2" charset="-78"/>
              </a:rPr>
              <a:t>گیاهان علاوه بر کارکرد اقلیمی بر تعریف فضاها و حوزه های عملکردی موثرند</a:t>
            </a:r>
            <a:endParaRPr lang="en-GB" sz="2000">
              <a:solidFill>
                <a:schemeClr val="tx2"/>
              </a:solidFill>
              <a:latin typeface="Arial" charset="0"/>
              <a:cs typeface="B Homa" pitchFamily="2" charset="-78"/>
            </a:endParaRPr>
          </a:p>
        </p:txBody>
      </p:sp>
      <p:pic>
        <p:nvPicPr>
          <p:cNvPr id="11270" name="Picture 13" descr="FOREST08 c"/>
          <p:cNvPicPr>
            <a:picLocks noChangeAspect="1" noChangeArrowheads="1"/>
          </p:cNvPicPr>
          <p:nvPr/>
        </p:nvPicPr>
        <p:blipFill>
          <a:blip r:embed="rId4"/>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2098"/>
                                        </p:tgtEl>
                                        <p:attrNameLst>
                                          <p:attrName>style.visibility</p:attrName>
                                        </p:attrNameLst>
                                      </p:cBhvr>
                                      <p:to>
                                        <p:strVal val="visible"/>
                                      </p:to>
                                    </p:set>
                                    <p:animEffect transition="in" filter="blinds(horizontal)">
                                      <p:cBhvr>
                                        <p:cTn id="7" dur="500"/>
                                        <p:tgtEl>
                                          <p:spTgt spid="13209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2108"/>
                                        </p:tgtEl>
                                        <p:attrNameLst>
                                          <p:attrName>style.visibility</p:attrName>
                                        </p:attrNameLst>
                                      </p:cBhvr>
                                      <p:to>
                                        <p:strVal val="visible"/>
                                      </p:to>
                                    </p:set>
                                    <p:animEffect transition="in" filter="randombar(horizontal)">
                                      <p:cBhvr>
                                        <p:cTn id="12" dur="500"/>
                                        <p:tgtEl>
                                          <p:spTgt spid="13210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32107"/>
                                        </p:tgtEl>
                                        <p:attrNameLst>
                                          <p:attrName>style.visibility</p:attrName>
                                        </p:attrNameLst>
                                      </p:cBhvr>
                                      <p:to>
                                        <p:strVal val="visible"/>
                                      </p:to>
                                    </p:set>
                                    <p:animEffect transition="in" filter="randombar(horizontal)">
                                      <p:cBhvr>
                                        <p:cTn id="17" dur="500"/>
                                        <p:tgtEl>
                                          <p:spTgt spid="132107"/>
                                        </p:tgtEl>
                                      </p:cBhvr>
                                    </p:animEffect>
                                  </p:childTnLst>
                                </p:cTn>
                              </p:par>
                              <p:par>
                                <p:cTn id="18" presetID="14" presetClass="entr" presetSubtype="10" fill="hold" nodeType="withEffect">
                                  <p:stCondLst>
                                    <p:cond delay="0"/>
                                  </p:stCondLst>
                                  <p:childTnLst>
                                    <p:set>
                                      <p:cBhvr>
                                        <p:cTn id="19" dur="1" fill="hold">
                                          <p:stCondLst>
                                            <p:cond delay="0"/>
                                          </p:stCondLst>
                                        </p:cTn>
                                        <p:tgtEl>
                                          <p:spTgt spid="132106"/>
                                        </p:tgtEl>
                                        <p:attrNameLst>
                                          <p:attrName>style.visibility</p:attrName>
                                        </p:attrNameLst>
                                      </p:cBhvr>
                                      <p:to>
                                        <p:strVal val="visible"/>
                                      </p:to>
                                    </p:set>
                                    <p:animEffect transition="in" filter="randombar(horizontal)">
                                      <p:cBhvr>
                                        <p:cTn id="20" dur="500"/>
                                        <p:tgtEl>
                                          <p:spTgt spid="132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8" grpId="0"/>
      <p:bldP spid="13210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sp>
        <p:nvSpPr>
          <p:cNvPr id="133129" name="Text Box 9"/>
          <p:cNvSpPr txBox="1">
            <a:spLocks noChangeArrowheads="1"/>
          </p:cNvSpPr>
          <p:nvPr/>
        </p:nvSpPr>
        <p:spPr bwMode="auto">
          <a:xfrm>
            <a:off x="4800600" y="1447800"/>
            <a:ext cx="4114800" cy="1311275"/>
          </a:xfrm>
          <a:prstGeom prst="rect">
            <a:avLst/>
          </a:prstGeom>
          <a:noFill/>
          <a:ln w="9525">
            <a:noFill/>
            <a:miter lim="800000"/>
            <a:headEnd/>
            <a:tailEnd/>
          </a:ln>
        </p:spPr>
        <p:txBody>
          <a:bodyPr>
            <a:spAutoFit/>
          </a:bodyPr>
          <a:lstStyle/>
          <a:p>
            <a:pPr algn="r" rtl="1">
              <a:spcBef>
                <a:spcPct val="50000"/>
              </a:spcBef>
              <a:buFontTx/>
              <a:buChar char="•"/>
            </a:pPr>
            <a:r>
              <a:rPr lang="fa-IR" sz="2000">
                <a:solidFill>
                  <a:schemeClr val="tx2"/>
                </a:solidFill>
                <a:latin typeface="Arial" charset="0"/>
                <a:cs typeface="B Homa" pitchFamily="2" charset="-78"/>
              </a:rPr>
              <a:t>  سایه اندازی روی مسیر </a:t>
            </a:r>
          </a:p>
          <a:p>
            <a:pPr algn="r" rtl="1">
              <a:spcBef>
                <a:spcPct val="50000"/>
              </a:spcBef>
              <a:buFontTx/>
              <a:buChar char="•"/>
            </a:pPr>
            <a:r>
              <a:rPr lang="fa-IR" sz="2000">
                <a:solidFill>
                  <a:schemeClr val="tx2"/>
                </a:solidFill>
                <a:latin typeface="Arial" charset="0"/>
                <a:cs typeface="B Homa" pitchFamily="2" charset="-78"/>
              </a:rPr>
              <a:t>  ایجاد حفاظ در مقابل عوامل مزاحم جوی</a:t>
            </a:r>
          </a:p>
          <a:p>
            <a:pPr algn="r" rtl="1">
              <a:spcBef>
                <a:spcPct val="50000"/>
              </a:spcBef>
              <a:buFontTx/>
              <a:buChar char="•"/>
            </a:pPr>
            <a:r>
              <a:rPr lang="fa-IR" sz="2000">
                <a:solidFill>
                  <a:schemeClr val="tx2"/>
                </a:solidFill>
                <a:latin typeface="Arial" charset="0"/>
                <a:cs typeface="B Homa" pitchFamily="2" charset="-78"/>
              </a:rPr>
              <a:t>  تعریف مسیر</a:t>
            </a:r>
            <a:endParaRPr lang="en-GB" sz="2000">
              <a:solidFill>
                <a:schemeClr val="tx2"/>
              </a:solidFill>
              <a:latin typeface="Arial" charset="0"/>
              <a:cs typeface="B Homa" pitchFamily="2" charset="-78"/>
            </a:endParaRPr>
          </a:p>
        </p:txBody>
      </p:sp>
      <p:pic>
        <p:nvPicPr>
          <p:cNvPr id="133130" name="Picture 10" descr="55"/>
          <p:cNvPicPr>
            <a:picLocks noChangeAspect="1" noChangeArrowheads="1"/>
          </p:cNvPicPr>
          <p:nvPr/>
        </p:nvPicPr>
        <p:blipFill>
          <a:blip r:embed="rId2"/>
          <a:srcRect/>
          <a:stretch>
            <a:fillRect/>
          </a:stretch>
        </p:blipFill>
        <p:spPr bwMode="auto">
          <a:xfrm>
            <a:off x="5045075" y="4811713"/>
            <a:ext cx="3565525" cy="1436687"/>
          </a:xfrm>
          <a:prstGeom prst="rect">
            <a:avLst/>
          </a:prstGeom>
          <a:noFill/>
          <a:ln w="9525">
            <a:noFill/>
            <a:miter lim="800000"/>
            <a:headEnd/>
            <a:tailEnd/>
          </a:ln>
        </p:spPr>
      </p:pic>
      <p:pic>
        <p:nvPicPr>
          <p:cNvPr id="133131" name="Picture 11" descr="U25_2"/>
          <p:cNvPicPr>
            <a:picLocks noChangeAspect="1" noChangeArrowheads="1"/>
          </p:cNvPicPr>
          <p:nvPr/>
        </p:nvPicPr>
        <p:blipFill>
          <a:blip r:embed="rId3"/>
          <a:srcRect/>
          <a:stretch>
            <a:fillRect/>
          </a:stretch>
        </p:blipFill>
        <p:spPr bwMode="auto">
          <a:xfrm>
            <a:off x="1676400" y="1066800"/>
            <a:ext cx="3065463" cy="4191000"/>
          </a:xfrm>
          <a:prstGeom prst="rect">
            <a:avLst/>
          </a:prstGeom>
          <a:noFill/>
          <a:ln w="9525">
            <a:noFill/>
            <a:miter lim="800000"/>
            <a:headEnd/>
            <a:tailEnd/>
          </a:ln>
        </p:spPr>
      </p:pic>
      <p:pic>
        <p:nvPicPr>
          <p:cNvPr id="12294" name="Picture 12" descr="FOREST08 c"/>
          <p:cNvPicPr>
            <a:picLocks noChangeAspect="1" noChangeArrowheads="1"/>
          </p:cNvPicPr>
          <p:nvPr/>
        </p:nvPicPr>
        <p:blipFill>
          <a:blip r:embed="rId4"/>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22"/>
                                        </p:tgtEl>
                                        <p:attrNameLst>
                                          <p:attrName>style.visibility</p:attrName>
                                        </p:attrNameLst>
                                      </p:cBhvr>
                                      <p:to>
                                        <p:strVal val="visible"/>
                                      </p:to>
                                    </p:set>
                                    <p:animEffect transition="in" filter="blinds(horizontal)">
                                      <p:cBhvr>
                                        <p:cTn id="7" dur="500"/>
                                        <p:tgtEl>
                                          <p:spTgt spid="13312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3129"/>
                                        </p:tgtEl>
                                        <p:attrNameLst>
                                          <p:attrName>style.visibility</p:attrName>
                                        </p:attrNameLst>
                                      </p:cBhvr>
                                      <p:to>
                                        <p:strVal val="visible"/>
                                      </p:to>
                                    </p:set>
                                    <p:animEffect transition="in" filter="randombar(horizontal)">
                                      <p:cBhvr>
                                        <p:cTn id="12" dur="500"/>
                                        <p:tgtEl>
                                          <p:spTgt spid="13312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33130"/>
                                        </p:tgtEl>
                                        <p:attrNameLst>
                                          <p:attrName>style.visibility</p:attrName>
                                        </p:attrNameLst>
                                      </p:cBhvr>
                                      <p:to>
                                        <p:strVal val="visible"/>
                                      </p:to>
                                    </p:set>
                                    <p:animEffect transition="in" filter="randombar(horizontal)">
                                      <p:cBhvr>
                                        <p:cTn id="17" dur="500"/>
                                        <p:tgtEl>
                                          <p:spTgt spid="133130"/>
                                        </p:tgtEl>
                                      </p:cBhvr>
                                    </p:animEffect>
                                  </p:childTnLst>
                                </p:cTn>
                              </p:par>
                              <p:par>
                                <p:cTn id="18" presetID="14" presetClass="entr" presetSubtype="10" fill="hold" nodeType="withEffect">
                                  <p:stCondLst>
                                    <p:cond delay="0"/>
                                  </p:stCondLst>
                                  <p:childTnLst>
                                    <p:set>
                                      <p:cBhvr>
                                        <p:cTn id="19" dur="1" fill="hold">
                                          <p:stCondLst>
                                            <p:cond delay="0"/>
                                          </p:stCondLst>
                                        </p:cTn>
                                        <p:tgtEl>
                                          <p:spTgt spid="133131"/>
                                        </p:tgtEl>
                                        <p:attrNameLst>
                                          <p:attrName>style.visibility</p:attrName>
                                        </p:attrNameLst>
                                      </p:cBhvr>
                                      <p:to>
                                        <p:strVal val="visible"/>
                                      </p:to>
                                    </p:set>
                                    <p:animEffect transition="in" filter="randombar(horizontal)">
                                      <p:cBhvr>
                                        <p:cTn id="20" dur="500"/>
                                        <p:tgtEl>
                                          <p:spTgt spid="133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2" grpId="0"/>
      <p:bldP spid="1331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sp>
        <p:nvSpPr>
          <p:cNvPr id="134151" name="Text Box 7"/>
          <p:cNvSpPr txBox="1">
            <a:spLocks noChangeArrowheads="1"/>
          </p:cNvSpPr>
          <p:nvPr/>
        </p:nvSpPr>
        <p:spPr bwMode="auto">
          <a:xfrm>
            <a:off x="6858000" y="1447800"/>
            <a:ext cx="2057400" cy="1006475"/>
          </a:xfrm>
          <a:prstGeom prst="rect">
            <a:avLst/>
          </a:prstGeom>
          <a:noFill/>
          <a:ln w="9525">
            <a:noFill/>
            <a:miter lim="800000"/>
            <a:headEnd/>
            <a:tailEnd/>
          </a:ln>
        </p:spPr>
        <p:txBody>
          <a:bodyPr>
            <a:spAutoFit/>
          </a:bodyPr>
          <a:lstStyle/>
          <a:p>
            <a:pPr algn="r" rtl="1">
              <a:spcBef>
                <a:spcPct val="50000"/>
              </a:spcBef>
              <a:buFontTx/>
              <a:buChar char="•"/>
            </a:pPr>
            <a:r>
              <a:rPr lang="fa-IR" sz="2000">
                <a:solidFill>
                  <a:schemeClr val="tx2"/>
                </a:solidFill>
                <a:latin typeface="Arial" charset="0"/>
                <a:cs typeface="B Homa" pitchFamily="2" charset="-78"/>
              </a:rPr>
              <a:t>  جذب صدا وکاهش آلودگی صوتی با ایجاد دیواره صوتی</a:t>
            </a:r>
          </a:p>
        </p:txBody>
      </p:sp>
      <p:pic>
        <p:nvPicPr>
          <p:cNvPr id="134154" name="Picture 10" descr="56"/>
          <p:cNvPicPr>
            <a:picLocks noChangeAspect="1" noChangeArrowheads="1"/>
          </p:cNvPicPr>
          <p:nvPr/>
        </p:nvPicPr>
        <p:blipFill>
          <a:blip r:embed="rId2"/>
          <a:srcRect/>
          <a:stretch>
            <a:fillRect/>
          </a:stretch>
        </p:blipFill>
        <p:spPr bwMode="auto">
          <a:xfrm>
            <a:off x="5029200" y="4800600"/>
            <a:ext cx="3621088" cy="1471613"/>
          </a:xfrm>
          <a:prstGeom prst="rect">
            <a:avLst/>
          </a:prstGeom>
          <a:noFill/>
          <a:ln w="9525">
            <a:noFill/>
            <a:miter lim="800000"/>
            <a:headEnd/>
            <a:tailEnd/>
          </a:ln>
        </p:spPr>
      </p:pic>
      <p:pic>
        <p:nvPicPr>
          <p:cNvPr id="134155" name="Picture 11" descr="25890097"/>
          <p:cNvPicPr>
            <a:picLocks noChangeAspect="1" noChangeArrowheads="1"/>
          </p:cNvPicPr>
          <p:nvPr/>
        </p:nvPicPr>
        <p:blipFill>
          <a:blip r:embed="rId3"/>
          <a:srcRect/>
          <a:stretch>
            <a:fillRect/>
          </a:stretch>
        </p:blipFill>
        <p:spPr bwMode="auto">
          <a:xfrm>
            <a:off x="1600200" y="914400"/>
            <a:ext cx="5105400" cy="3403600"/>
          </a:xfrm>
          <a:prstGeom prst="rect">
            <a:avLst/>
          </a:prstGeom>
          <a:noFill/>
          <a:ln w="9525">
            <a:noFill/>
            <a:miter lim="800000"/>
            <a:headEnd/>
            <a:tailEnd/>
          </a:ln>
        </p:spPr>
      </p:pic>
      <p:pic>
        <p:nvPicPr>
          <p:cNvPr id="13318" name="Picture 12" descr="FOREST08 c"/>
          <p:cNvPicPr>
            <a:picLocks noChangeAspect="1" noChangeArrowheads="1"/>
          </p:cNvPicPr>
          <p:nvPr/>
        </p:nvPicPr>
        <p:blipFill>
          <a:blip r:embed="rId4"/>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4146"/>
                                        </p:tgtEl>
                                        <p:attrNameLst>
                                          <p:attrName>style.visibility</p:attrName>
                                        </p:attrNameLst>
                                      </p:cBhvr>
                                      <p:to>
                                        <p:strVal val="visible"/>
                                      </p:to>
                                    </p:set>
                                    <p:animEffect transition="in" filter="blinds(horizontal)">
                                      <p:cBhvr>
                                        <p:cTn id="7" dur="500"/>
                                        <p:tgtEl>
                                          <p:spTgt spid="13414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4151"/>
                                        </p:tgtEl>
                                        <p:attrNameLst>
                                          <p:attrName>style.visibility</p:attrName>
                                        </p:attrNameLst>
                                      </p:cBhvr>
                                      <p:to>
                                        <p:strVal val="visible"/>
                                      </p:to>
                                    </p:set>
                                    <p:animEffect transition="in" filter="randombar(horizontal)">
                                      <p:cBhvr>
                                        <p:cTn id="12" dur="500"/>
                                        <p:tgtEl>
                                          <p:spTgt spid="13415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34155"/>
                                        </p:tgtEl>
                                        <p:attrNameLst>
                                          <p:attrName>style.visibility</p:attrName>
                                        </p:attrNameLst>
                                      </p:cBhvr>
                                      <p:to>
                                        <p:strVal val="visible"/>
                                      </p:to>
                                    </p:set>
                                    <p:animEffect transition="in" filter="randombar(horizontal)">
                                      <p:cBhvr>
                                        <p:cTn id="17" dur="500"/>
                                        <p:tgtEl>
                                          <p:spTgt spid="134155"/>
                                        </p:tgtEl>
                                      </p:cBhvr>
                                    </p:animEffect>
                                  </p:childTnLst>
                                </p:cTn>
                              </p:par>
                              <p:par>
                                <p:cTn id="18" presetID="14" presetClass="entr" presetSubtype="10" fill="hold" nodeType="withEffect">
                                  <p:stCondLst>
                                    <p:cond delay="0"/>
                                  </p:stCondLst>
                                  <p:childTnLst>
                                    <p:set>
                                      <p:cBhvr>
                                        <p:cTn id="19" dur="1" fill="hold">
                                          <p:stCondLst>
                                            <p:cond delay="0"/>
                                          </p:stCondLst>
                                        </p:cTn>
                                        <p:tgtEl>
                                          <p:spTgt spid="134154"/>
                                        </p:tgtEl>
                                        <p:attrNameLst>
                                          <p:attrName>style.visibility</p:attrName>
                                        </p:attrNameLst>
                                      </p:cBhvr>
                                      <p:to>
                                        <p:strVal val="visible"/>
                                      </p:to>
                                    </p:set>
                                    <p:animEffect transition="in" filter="randombar(horizontal)">
                                      <p:cBhvr>
                                        <p:cTn id="20" dur="500"/>
                                        <p:tgtEl>
                                          <p:spTgt spid="134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p:bldP spid="13415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sp>
        <p:nvSpPr>
          <p:cNvPr id="135175" name="Text Box 7"/>
          <p:cNvSpPr txBox="1">
            <a:spLocks noChangeArrowheads="1"/>
          </p:cNvSpPr>
          <p:nvPr/>
        </p:nvSpPr>
        <p:spPr bwMode="auto">
          <a:xfrm>
            <a:off x="6858000" y="1447800"/>
            <a:ext cx="2057400" cy="1920875"/>
          </a:xfrm>
          <a:prstGeom prst="rect">
            <a:avLst/>
          </a:prstGeom>
          <a:noFill/>
          <a:ln w="9525">
            <a:noFill/>
            <a:miter lim="800000"/>
            <a:headEnd/>
            <a:tailEnd/>
          </a:ln>
        </p:spPr>
        <p:txBody>
          <a:bodyPr>
            <a:spAutoFit/>
          </a:bodyPr>
          <a:lstStyle/>
          <a:p>
            <a:pPr algn="r" rtl="1">
              <a:spcBef>
                <a:spcPct val="50000"/>
              </a:spcBef>
              <a:buFontTx/>
              <a:buChar char="•"/>
            </a:pPr>
            <a:r>
              <a:rPr lang="fa-IR" sz="2000">
                <a:solidFill>
                  <a:schemeClr val="tx2"/>
                </a:solidFill>
                <a:latin typeface="Arial" charset="0"/>
                <a:cs typeface="B Homa" pitchFamily="2" charset="-78"/>
              </a:rPr>
              <a:t>  با متخلخل کردن پایه ساختمان و کاشتن گیاهان در اطراف آن کوران مطلوبی در بنا ایجاد می شود .</a:t>
            </a:r>
          </a:p>
        </p:txBody>
      </p:sp>
      <p:pic>
        <p:nvPicPr>
          <p:cNvPr id="135178" name="Picture 10" descr="60"/>
          <p:cNvPicPr>
            <a:picLocks noChangeAspect="1" noChangeArrowheads="1"/>
          </p:cNvPicPr>
          <p:nvPr/>
        </p:nvPicPr>
        <p:blipFill>
          <a:blip r:embed="rId2"/>
          <a:srcRect/>
          <a:stretch>
            <a:fillRect/>
          </a:stretch>
        </p:blipFill>
        <p:spPr bwMode="auto">
          <a:xfrm>
            <a:off x="6172200" y="4189413"/>
            <a:ext cx="2451100" cy="2052637"/>
          </a:xfrm>
          <a:prstGeom prst="rect">
            <a:avLst/>
          </a:prstGeom>
          <a:noFill/>
          <a:ln w="9525">
            <a:noFill/>
            <a:miter lim="800000"/>
            <a:headEnd/>
            <a:tailEnd/>
          </a:ln>
        </p:spPr>
      </p:pic>
      <p:pic>
        <p:nvPicPr>
          <p:cNvPr id="135179" name="Picture 11" descr="GOLDEN~1"/>
          <p:cNvPicPr>
            <a:picLocks noChangeAspect="1" noChangeArrowheads="1"/>
          </p:cNvPicPr>
          <p:nvPr/>
        </p:nvPicPr>
        <p:blipFill>
          <a:blip r:embed="rId3"/>
          <a:srcRect/>
          <a:stretch>
            <a:fillRect/>
          </a:stretch>
        </p:blipFill>
        <p:spPr bwMode="auto">
          <a:xfrm>
            <a:off x="1447800" y="838200"/>
            <a:ext cx="4724400" cy="3121025"/>
          </a:xfrm>
          <a:prstGeom prst="rect">
            <a:avLst/>
          </a:prstGeom>
          <a:noFill/>
          <a:ln w="9525">
            <a:noFill/>
            <a:miter lim="800000"/>
            <a:headEnd/>
            <a:tailEnd/>
          </a:ln>
        </p:spPr>
      </p:pic>
      <p:pic>
        <p:nvPicPr>
          <p:cNvPr id="14342" name="Picture 12" descr="FOREST08 c"/>
          <p:cNvPicPr>
            <a:picLocks noChangeAspect="1" noChangeArrowheads="1"/>
          </p:cNvPicPr>
          <p:nvPr/>
        </p:nvPicPr>
        <p:blipFill>
          <a:blip r:embed="rId4"/>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5170"/>
                                        </p:tgtEl>
                                        <p:attrNameLst>
                                          <p:attrName>style.visibility</p:attrName>
                                        </p:attrNameLst>
                                      </p:cBhvr>
                                      <p:to>
                                        <p:strVal val="visible"/>
                                      </p:to>
                                    </p:set>
                                    <p:animEffect transition="in" filter="blinds(horizontal)">
                                      <p:cBhvr>
                                        <p:cTn id="7" dur="500"/>
                                        <p:tgtEl>
                                          <p:spTgt spid="13517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5175"/>
                                        </p:tgtEl>
                                        <p:attrNameLst>
                                          <p:attrName>style.visibility</p:attrName>
                                        </p:attrNameLst>
                                      </p:cBhvr>
                                      <p:to>
                                        <p:strVal val="visible"/>
                                      </p:to>
                                    </p:set>
                                    <p:animEffect transition="in" filter="randombar(horizontal)">
                                      <p:cBhvr>
                                        <p:cTn id="12" dur="500"/>
                                        <p:tgtEl>
                                          <p:spTgt spid="13517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35179"/>
                                        </p:tgtEl>
                                        <p:attrNameLst>
                                          <p:attrName>style.visibility</p:attrName>
                                        </p:attrNameLst>
                                      </p:cBhvr>
                                      <p:to>
                                        <p:strVal val="visible"/>
                                      </p:to>
                                    </p:set>
                                    <p:animEffect transition="in" filter="randombar(horizontal)">
                                      <p:cBhvr>
                                        <p:cTn id="17" dur="500"/>
                                        <p:tgtEl>
                                          <p:spTgt spid="135179"/>
                                        </p:tgtEl>
                                      </p:cBhvr>
                                    </p:animEffect>
                                  </p:childTnLst>
                                </p:cTn>
                              </p:par>
                              <p:par>
                                <p:cTn id="18" presetID="14" presetClass="entr" presetSubtype="10" fill="hold" nodeType="withEffect">
                                  <p:stCondLst>
                                    <p:cond delay="0"/>
                                  </p:stCondLst>
                                  <p:childTnLst>
                                    <p:set>
                                      <p:cBhvr>
                                        <p:cTn id="19" dur="1" fill="hold">
                                          <p:stCondLst>
                                            <p:cond delay="0"/>
                                          </p:stCondLst>
                                        </p:cTn>
                                        <p:tgtEl>
                                          <p:spTgt spid="135178"/>
                                        </p:tgtEl>
                                        <p:attrNameLst>
                                          <p:attrName>style.visibility</p:attrName>
                                        </p:attrNameLst>
                                      </p:cBhvr>
                                      <p:to>
                                        <p:strVal val="visible"/>
                                      </p:to>
                                    </p:set>
                                    <p:animEffect transition="in" filter="randombar(horizontal)">
                                      <p:cBhvr>
                                        <p:cTn id="20" dur="500"/>
                                        <p:tgtEl>
                                          <p:spTgt spid="135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0" grpId="0"/>
      <p:bldP spid="13517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sp>
        <p:nvSpPr>
          <p:cNvPr id="136199" name="Text Box 7"/>
          <p:cNvSpPr txBox="1">
            <a:spLocks noChangeArrowheads="1"/>
          </p:cNvSpPr>
          <p:nvPr/>
        </p:nvSpPr>
        <p:spPr bwMode="auto">
          <a:xfrm>
            <a:off x="6858000" y="1447800"/>
            <a:ext cx="2057400" cy="1920875"/>
          </a:xfrm>
          <a:prstGeom prst="rect">
            <a:avLst/>
          </a:prstGeom>
          <a:noFill/>
          <a:ln w="9525">
            <a:noFill/>
            <a:miter lim="800000"/>
            <a:headEnd/>
            <a:tailEnd/>
          </a:ln>
        </p:spPr>
        <p:txBody>
          <a:bodyPr>
            <a:spAutoFit/>
          </a:bodyPr>
          <a:lstStyle/>
          <a:p>
            <a:pPr algn="r" rtl="1">
              <a:spcBef>
                <a:spcPct val="50000"/>
              </a:spcBef>
              <a:buFontTx/>
              <a:buChar char="•"/>
            </a:pPr>
            <a:r>
              <a:rPr lang="fa-IR" sz="2000">
                <a:solidFill>
                  <a:schemeClr val="tx2"/>
                </a:solidFill>
                <a:latin typeface="Arial" charset="0"/>
                <a:cs typeface="B Homa" pitchFamily="2" charset="-78"/>
              </a:rPr>
              <a:t>  با متخلخل کردن پایه ساختمان و کاشتن گیاهان در اطراف آن کوران مطلوبی در بنا ایجاد می شود .</a:t>
            </a:r>
          </a:p>
        </p:txBody>
      </p:sp>
      <p:pic>
        <p:nvPicPr>
          <p:cNvPr id="136202" name="Picture 10" descr="63"/>
          <p:cNvPicPr>
            <a:picLocks noChangeAspect="1" noChangeArrowheads="1"/>
          </p:cNvPicPr>
          <p:nvPr/>
        </p:nvPicPr>
        <p:blipFill>
          <a:blip r:embed="rId2"/>
          <a:srcRect/>
          <a:stretch>
            <a:fillRect/>
          </a:stretch>
        </p:blipFill>
        <p:spPr bwMode="auto">
          <a:xfrm>
            <a:off x="3962400" y="4267200"/>
            <a:ext cx="4648200" cy="2187575"/>
          </a:xfrm>
          <a:prstGeom prst="rect">
            <a:avLst/>
          </a:prstGeom>
          <a:noFill/>
          <a:ln w="9525">
            <a:noFill/>
            <a:miter lim="800000"/>
            <a:headEnd/>
            <a:tailEnd/>
          </a:ln>
        </p:spPr>
      </p:pic>
      <p:pic>
        <p:nvPicPr>
          <p:cNvPr id="136203" name="Picture 11" descr="H19_59"/>
          <p:cNvPicPr>
            <a:picLocks noChangeAspect="1" noChangeArrowheads="1"/>
          </p:cNvPicPr>
          <p:nvPr/>
        </p:nvPicPr>
        <p:blipFill>
          <a:blip r:embed="rId3"/>
          <a:srcRect/>
          <a:stretch>
            <a:fillRect/>
          </a:stretch>
        </p:blipFill>
        <p:spPr bwMode="auto">
          <a:xfrm>
            <a:off x="1752600" y="457200"/>
            <a:ext cx="3124200" cy="3390900"/>
          </a:xfrm>
          <a:prstGeom prst="rect">
            <a:avLst/>
          </a:prstGeom>
          <a:noFill/>
          <a:ln w="9525">
            <a:noFill/>
            <a:miter lim="800000"/>
            <a:headEnd/>
            <a:tailEnd/>
          </a:ln>
        </p:spPr>
      </p:pic>
      <p:pic>
        <p:nvPicPr>
          <p:cNvPr id="15366" name="Picture 12" descr="FOREST08 c"/>
          <p:cNvPicPr>
            <a:picLocks noChangeAspect="1" noChangeArrowheads="1"/>
          </p:cNvPicPr>
          <p:nvPr/>
        </p:nvPicPr>
        <p:blipFill>
          <a:blip r:embed="rId4"/>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6194"/>
                                        </p:tgtEl>
                                        <p:attrNameLst>
                                          <p:attrName>style.visibility</p:attrName>
                                        </p:attrNameLst>
                                      </p:cBhvr>
                                      <p:to>
                                        <p:strVal val="visible"/>
                                      </p:to>
                                    </p:set>
                                    <p:animEffect transition="in" filter="blinds(horizontal)">
                                      <p:cBhvr>
                                        <p:cTn id="7" dur="500"/>
                                        <p:tgtEl>
                                          <p:spTgt spid="13619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6199"/>
                                        </p:tgtEl>
                                        <p:attrNameLst>
                                          <p:attrName>style.visibility</p:attrName>
                                        </p:attrNameLst>
                                      </p:cBhvr>
                                      <p:to>
                                        <p:strVal val="visible"/>
                                      </p:to>
                                    </p:set>
                                    <p:animEffect transition="in" filter="randombar(horizontal)">
                                      <p:cBhvr>
                                        <p:cTn id="12" dur="500"/>
                                        <p:tgtEl>
                                          <p:spTgt spid="13619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36203"/>
                                        </p:tgtEl>
                                        <p:attrNameLst>
                                          <p:attrName>style.visibility</p:attrName>
                                        </p:attrNameLst>
                                      </p:cBhvr>
                                      <p:to>
                                        <p:strVal val="visible"/>
                                      </p:to>
                                    </p:set>
                                    <p:animEffect transition="in" filter="randombar(horizontal)">
                                      <p:cBhvr>
                                        <p:cTn id="17" dur="500"/>
                                        <p:tgtEl>
                                          <p:spTgt spid="136203"/>
                                        </p:tgtEl>
                                      </p:cBhvr>
                                    </p:animEffect>
                                  </p:childTnLst>
                                </p:cTn>
                              </p:par>
                              <p:par>
                                <p:cTn id="18" presetID="14" presetClass="entr" presetSubtype="10" fill="hold" nodeType="withEffect">
                                  <p:stCondLst>
                                    <p:cond delay="0"/>
                                  </p:stCondLst>
                                  <p:childTnLst>
                                    <p:set>
                                      <p:cBhvr>
                                        <p:cTn id="19" dur="1" fill="hold">
                                          <p:stCondLst>
                                            <p:cond delay="0"/>
                                          </p:stCondLst>
                                        </p:cTn>
                                        <p:tgtEl>
                                          <p:spTgt spid="136202"/>
                                        </p:tgtEl>
                                        <p:attrNameLst>
                                          <p:attrName>style.visibility</p:attrName>
                                        </p:attrNameLst>
                                      </p:cBhvr>
                                      <p:to>
                                        <p:strVal val="visible"/>
                                      </p:to>
                                    </p:set>
                                    <p:animEffect transition="in" filter="randombar(horizontal)">
                                      <p:cBhvr>
                                        <p:cTn id="20" dur="500"/>
                                        <p:tgtEl>
                                          <p:spTgt spid="136202"/>
                                        </p:tgtEl>
                                      </p:cBhvr>
                                    </p:animEffect>
                                  </p:childTnLst>
                                </p:cTn>
                              </p:par>
                              <p:par>
                                <p:cTn id="21" presetID="14" presetClass="entr" presetSubtype="10" fill="hold" nodeType="withEffect">
                                  <p:stCondLst>
                                    <p:cond delay="0"/>
                                  </p:stCondLst>
                                  <p:childTnLst>
                                    <p:set>
                                      <p:cBhvr>
                                        <p:cTn id="22" dur="1" fill="hold">
                                          <p:stCondLst>
                                            <p:cond delay="0"/>
                                          </p:stCondLst>
                                        </p:cTn>
                                        <p:tgtEl>
                                          <p:spTgt spid="136202"/>
                                        </p:tgtEl>
                                        <p:attrNameLst>
                                          <p:attrName>style.visibility</p:attrName>
                                        </p:attrNameLst>
                                      </p:cBhvr>
                                      <p:to>
                                        <p:strVal val="visible"/>
                                      </p:to>
                                    </p:set>
                                    <p:animEffect transition="in" filter="randombar(horizontal)">
                                      <p:cBhvr>
                                        <p:cTn id="23" dur="500"/>
                                        <p:tgtEl>
                                          <p:spTgt spid="136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4" grpId="0"/>
      <p:bldP spid="13619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38249" name="Picture 9" descr="65"/>
          <p:cNvPicPr>
            <a:picLocks noChangeAspect="1" noChangeArrowheads="1"/>
          </p:cNvPicPr>
          <p:nvPr/>
        </p:nvPicPr>
        <p:blipFill>
          <a:blip r:embed="rId2"/>
          <a:srcRect/>
          <a:stretch>
            <a:fillRect/>
          </a:stretch>
        </p:blipFill>
        <p:spPr bwMode="auto">
          <a:xfrm>
            <a:off x="3929058" y="4286256"/>
            <a:ext cx="3829050" cy="2217738"/>
          </a:xfrm>
          <a:prstGeom prst="rect">
            <a:avLst/>
          </a:prstGeom>
          <a:noFill/>
          <a:ln w="9525">
            <a:noFill/>
            <a:miter lim="800000"/>
            <a:headEnd/>
            <a:tailEnd/>
          </a:ln>
        </p:spPr>
      </p:pic>
      <p:pic>
        <p:nvPicPr>
          <p:cNvPr id="17412" name="Picture 10" descr="FOREST08 c"/>
          <p:cNvPicPr>
            <a:picLocks noChangeAspect="1" noChangeArrowheads="1"/>
          </p:cNvPicPr>
          <p:nvPr/>
        </p:nvPicPr>
        <p:blipFill>
          <a:blip r:embed="rId3"/>
          <a:srcRect/>
          <a:stretch>
            <a:fillRect/>
          </a:stretch>
        </p:blipFill>
        <p:spPr bwMode="auto">
          <a:xfrm>
            <a:off x="381000" y="1371600"/>
            <a:ext cx="731838" cy="4724400"/>
          </a:xfrm>
          <a:prstGeom prst="rect">
            <a:avLst/>
          </a:prstGeom>
          <a:noFill/>
          <a:ln w="9525">
            <a:noFill/>
            <a:miter lim="800000"/>
            <a:headEnd/>
            <a:tailEnd/>
          </a:ln>
        </p:spPr>
      </p:pic>
      <p:pic>
        <p:nvPicPr>
          <p:cNvPr id="5" name="Picture 9" descr="66"/>
          <p:cNvPicPr>
            <a:picLocks noChangeAspect="1" noChangeArrowheads="1"/>
          </p:cNvPicPr>
          <p:nvPr/>
        </p:nvPicPr>
        <p:blipFill>
          <a:blip r:embed="rId4"/>
          <a:srcRect/>
          <a:stretch>
            <a:fillRect/>
          </a:stretch>
        </p:blipFill>
        <p:spPr bwMode="auto">
          <a:xfrm>
            <a:off x="1500166" y="500042"/>
            <a:ext cx="4575175" cy="2166937"/>
          </a:xfrm>
          <a:prstGeom prst="rect">
            <a:avLst/>
          </a:prstGeom>
          <a:noFill/>
          <a:ln w="9525">
            <a:noFill/>
            <a:miter lim="800000"/>
            <a:headEnd/>
            <a:tailEnd/>
          </a:ln>
        </p:spPr>
      </p:pic>
      <p:sp>
        <p:nvSpPr>
          <p:cNvPr id="6" name="Rectangle 5"/>
          <p:cNvSpPr/>
          <p:nvPr/>
        </p:nvSpPr>
        <p:spPr>
          <a:xfrm>
            <a:off x="2286000" y="3071810"/>
            <a:ext cx="6858000" cy="923330"/>
          </a:xfrm>
          <a:prstGeom prst="rect">
            <a:avLst/>
          </a:prstGeom>
        </p:spPr>
        <p:txBody>
          <a:bodyPr wrap="square">
            <a:spAutoFit/>
          </a:bodyPr>
          <a:lstStyle/>
          <a:p>
            <a:pPr marL="342900" indent="-342900" algn="r" rtl="1">
              <a:buFontTx/>
              <a:buChar char="•"/>
            </a:pPr>
            <a:r>
              <a:rPr lang="fa-IR" dirty="0" smtClean="0">
                <a:solidFill>
                  <a:schemeClr val="tx2"/>
                </a:solidFill>
                <a:latin typeface="Arial" charset="0"/>
                <a:cs typeface="B Homa" pitchFamily="2" charset="-78"/>
              </a:rPr>
              <a:t>به دلیل لزوم وجود سایه در بسیاری از فضاهای معماری در قسمتی از ایام سال که تابش آفتاب شدید است و همچنین استفاده از تابش آفتاب در قسمتی دیگر از ایام سال که هوا سرد است می توان ازدرختان برگ ریز استفاده کرد .</a:t>
            </a:r>
            <a:endParaRPr lang="fa-IR" dirty="0">
              <a:solidFill>
                <a:schemeClr val="tx2"/>
              </a:solidFill>
              <a:latin typeface="Arial" charset="0"/>
              <a:cs typeface="B Homa"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8242"/>
                                        </p:tgtEl>
                                        <p:attrNameLst>
                                          <p:attrName>style.visibility</p:attrName>
                                        </p:attrNameLst>
                                      </p:cBhvr>
                                      <p:to>
                                        <p:strVal val="visible"/>
                                      </p:to>
                                    </p:set>
                                    <p:animEffect transition="in" filter="blinds(horizontal)">
                                      <p:cBhvr>
                                        <p:cTn id="7" dur="500"/>
                                        <p:tgtEl>
                                          <p:spTgt spid="13824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38249"/>
                                        </p:tgtEl>
                                        <p:attrNameLst>
                                          <p:attrName>style.visibility</p:attrName>
                                        </p:attrNameLst>
                                      </p:cBhvr>
                                      <p:to>
                                        <p:strVal val="visible"/>
                                      </p:to>
                                    </p:set>
                                    <p:animEffect transition="in" filter="randombar(horizontal)">
                                      <p:cBhvr>
                                        <p:cTn id="12" dur="500"/>
                                        <p:tgtEl>
                                          <p:spTgt spid="13824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40298" name="Picture 10" descr="aj10103ya"/>
          <p:cNvPicPr>
            <a:picLocks noChangeAspect="1" noChangeArrowheads="1"/>
          </p:cNvPicPr>
          <p:nvPr/>
        </p:nvPicPr>
        <p:blipFill>
          <a:blip r:embed="rId2"/>
          <a:srcRect/>
          <a:stretch>
            <a:fillRect/>
          </a:stretch>
        </p:blipFill>
        <p:spPr bwMode="auto">
          <a:xfrm>
            <a:off x="1524000" y="762000"/>
            <a:ext cx="4648200" cy="3286125"/>
          </a:xfrm>
          <a:prstGeom prst="rect">
            <a:avLst/>
          </a:prstGeom>
          <a:noFill/>
          <a:ln w="9525">
            <a:noFill/>
            <a:miter lim="800000"/>
            <a:headEnd/>
            <a:tailEnd/>
          </a:ln>
        </p:spPr>
      </p:pic>
      <p:pic>
        <p:nvPicPr>
          <p:cNvPr id="18437" name="Picture 11" descr="FOREST08 c"/>
          <p:cNvPicPr>
            <a:picLocks noChangeAspect="1" noChangeArrowheads="1"/>
          </p:cNvPicPr>
          <p:nvPr/>
        </p:nvPicPr>
        <p:blipFill>
          <a:blip r:embed="rId3"/>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0290"/>
                                        </p:tgtEl>
                                        <p:attrNameLst>
                                          <p:attrName>style.visibility</p:attrName>
                                        </p:attrNameLst>
                                      </p:cBhvr>
                                      <p:to>
                                        <p:strVal val="visible"/>
                                      </p:to>
                                    </p:set>
                                    <p:animEffect transition="in" filter="blinds(horizontal)">
                                      <p:cBhvr>
                                        <p:cTn id="7" dur="500"/>
                                        <p:tgtEl>
                                          <p:spTgt spid="14029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40298"/>
                                        </p:tgtEl>
                                        <p:attrNameLst>
                                          <p:attrName>style.visibility</p:attrName>
                                        </p:attrNameLst>
                                      </p:cBhvr>
                                      <p:to>
                                        <p:strVal val="visible"/>
                                      </p:to>
                                    </p:set>
                                    <p:animEffect transition="in" filter="randombar(horizontal)">
                                      <p:cBhvr>
                                        <p:cTn id="12" dur="500"/>
                                        <p:tgtEl>
                                          <p:spTgt spid="140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41321" name="Picture 9" descr="69"/>
          <p:cNvPicPr>
            <a:picLocks noChangeAspect="1" noChangeArrowheads="1"/>
          </p:cNvPicPr>
          <p:nvPr/>
        </p:nvPicPr>
        <p:blipFill>
          <a:blip r:embed="rId2"/>
          <a:srcRect/>
          <a:stretch>
            <a:fillRect/>
          </a:stretch>
        </p:blipFill>
        <p:spPr bwMode="auto">
          <a:xfrm>
            <a:off x="4206875" y="4489450"/>
            <a:ext cx="4403725" cy="2000250"/>
          </a:xfrm>
          <a:prstGeom prst="rect">
            <a:avLst/>
          </a:prstGeom>
          <a:noFill/>
          <a:ln w="9525">
            <a:noFill/>
            <a:miter lim="800000"/>
            <a:headEnd/>
            <a:tailEnd/>
          </a:ln>
        </p:spPr>
      </p:pic>
      <p:pic>
        <p:nvPicPr>
          <p:cNvPr id="141322" name="Picture 10" descr="06260003"/>
          <p:cNvPicPr>
            <a:picLocks noChangeAspect="1" noChangeArrowheads="1"/>
          </p:cNvPicPr>
          <p:nvPr/>
        </p:nvPicPr>
        <p:blipFill>
          <a:blip r:embed="rId3"/>
          <a:srcRect/>
          <a:stretch>
            <a:fillRect/>
          </a:stretch>
        </p:blipFill>
        <p:spPr bwMode="auto">
          <a:xfrm>
            <a:off x="1447800" y="812800"/>
            <a:ext cx="5105400" cy="3403600"/>
          </a:xfrm>
          <a:prstGeom prst="rect">
            <a:avLst/>
          </a:prstGeom>
          <a:noFill/>
          <a:ln w="9525">
            <a:noFill/>
            <a:miter lim="800000"/>
            <a:headEnd/>
            <a:tailEnd/>
          </a:ln>
        </p:spPr>
      </p:pic>
      <p:pic>
        <p:nvPicPr>
          <p:cNvPr id="19461" name="Picture 11" descr="FOREST08 c"/>
          <p:cNvPicPr>
            <a:picLocks noChangeAspect="1" noChangeArrowheads="1"/>
          </p:cNvPicPr>
          <p:nvPr/>
        </p:nvPicPr>
        <p:blipFill>
          <a:blip r:embed="rId4"/>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1314"/>
                                        </p:tgtEl>
                                        <p:attrNameLst>
                                          <p:attrName>style.visibility</p:attrName>
                                        </p:attrNameLst>
                                      </p:cBhvr>
                                      <p:to>
                                        <p:strVal val="visible"/>
                                      </p:to>
                                    </p:set>
                                    <p:animEffect transition="in" filter="blinds(horizontal)">
                                      <p:cBhvr>
                                        <p:cTn id="7" dur="500"/>
                                        <p:tgtEl>
                                          <p:spTgt spid="1413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41322"/>
                                        </p:tgtEl>
                                        <p:attrNameLst>
                                          <p:attrName>style.visibility</p:attrName>
                                        </p:attrNameLst>
                                      </p:cBhvr>
                                      <p:to>
                                        <p:strVal val="visible"/>
                                      </p:to>
                                    </p:set>
                                    <p:animEffect transition="in" filter="randombar(horizontal)">
                                      <p:cBhvr>
                                        <p:cTn id="12" dur="500"/>
                                        <p:tgtEl>
                                          <p:spTgt spid="141322"/>
                                        </p:tgtEl>
                                      </p:cBhvr>
                                    </p:animEffect>
                                  </p:childTnLst>
                                </p:cTn>
                              </p:par>
                              <p:par>
                                <p:cTn id="13" presetID="14" presetClass="entr" presetSubtype="10" fill="hold" nodeType="withEffect">
                                  <p:stCondLst>
                                    <p:cond delay="0"/>
                                  </p:stCondLst>
                                  <p:childTnLst>
                                    <p:set>
                                      <p:cBhvr>
                                        <p:cTn id="14" dur="1" fill="hold">
                                          <p:stCondLst>
                                            <p:cond delay="0"/>
                                          </p:stCondLst>
                                        </p:cTn>
                                        <p:tgtEl>
                                          <p:spTgt spid="141321"/>
                                        </p:tgtEl>
                                        <p:attrNameLst>
                                          <p:attrName>style.visibility</p:attrName>
                                        </p:attrNameLst>
                                      </p:cBhvr>
                                      <p:to>
                                        <p:strVal val="visible"/>
                                      </p:to>
                                    </p:set>
                                    <p:animEffect transition="in" filter="randombar(horizontal)">
                                      <p:cBhvr>
                                        <p:cTn id="15" dur="500"/>
                                        <p:tgtEl>
                                          <p:spTgt spid="1413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ctrTitle"/>
          </p:nvPr>
        </p:nvSpPr>
        <p:spPr>
          <a:xfrm>
            <a:off x="1500166" y="428604"/>
            <a:ext cx="7086600" cy="2089150"/>
          </a:xfrm>
        </p:spPr>
        <p:txBody>
          <a:bodyPr>
            <a:normAutofit fontScale="90000"/>
          </a:bodyPr>
          <a:lstStyle/>
          <a:p>
            <a:pPr algn="ctr" eaLnBrk="1" hangingPunct="1">
              <a:defRPr/>
            </a:pPr>
            <a:r>
              <a:rPr lang="fa-IR" sz="4000" dirty="0" smtClean="0">
                <a:latin typeface="Arena Black" pitchFamily="2" charset="0"/>
                <a:cs typeface="+mn-cs"/>
              </a:rPr>
              <a:t>تنظیم شرایط محیطی(2)</a:t>
            </a:r>
            <a:br>
              <a:rPr lang="fa-IR" sz="4000" dirty="0" smtClean="0">
                <a:latin typeface="Arena Black" pitchFamily="2" charset="0"/>
                <a:cs typeface="+mn-cs"/>
              </a:rPr>
            </a:br>
            <a:r>
              <a:rPr lang="fa-IR" sz="4000" dirty="0" smtClean="0">
                <a:latin typeface="Arena Black" pitchFamily="2" charset="0"/>
                <a:cs typeface="+mn-cs"/>
              </a:rPr>
              <a:t/>
            </a:r>
            <a:br>
              <a:rPr lang="fa-IR" sz="4000" dirty="0" smtClean="0">
                <a:latin typeface="Arena Black" pitchFamily="2" charset="0"/>
                <a:cs typeface="+mn-cs"/>
              </a:rPr>
            </a:br>
            <a:r>
              <a:rPr lang="fa-IR" sz="4000" dirty="0" smtClean="0">
                <a:latin typeface="Arena Black" pitchFamily="2" charset="0"/>
                <a:cs typeface="+mn-cs"/>
              </a:rPr>
              <a:t/>
            </a:r>
            <a:br>
              <a:rPr lang="fa-IR" sz="4000" dirty="0" smtClean="0">
                <a:latin typeface="Arena Black" pitchFamily="2" charset="0"/>
                <a:cs typeface="+mn-cs"/>
              </a:rPr>
            </a:br>
            <a:r>
              <a:rPr lang="fa-IR" sz="4000" dirty="0" smtClean="0">
                <a:latin typeface="Arena Black" pitchFamily="2" charset="0"/>
                <a:cs typeface="+mn-cs"/>
              </a:rPr>
              <a:t>موضوع کنفرانس : معماری ارگانیک </a:t>
            </a:r>
            <a:r>
              <a:rPr lang="en-US" sz="4000" dirty="0" smtClean="0">
                <a:latin typeface="Arena Black" pitchFamily="2" charset="0"/>
                <a:cs typeface="+mn-cs"/>
              </a:rPr>
              <a:t/>
            </a:r>
            <a:br>
              <a:rPr lang="en-US" sz="4000" dirty="0" smtClean="0">
                <a:latin typeface="Arena Black" pitchFamily="2" charset="0"/>
                <a:cs typeface="+mn-cs"/>
              </a:rPr>
            </a:br>
            <a:r>
              <a:rPr lang="fa-IR" sz="4000" dirty="0" smtClean="0">
                <a:latin typeface="Arena Black" pitchFamily="2" charset="0"/>
                <a:cs typeface="+mn-cs"/>
              </a:rPr>
              <a:t>وگیاه در معماری</a:t>
            </a:r>
            <a:endParaRPr lang="en-US" sz="4000" dirty="0" smtClean="0">
              <a:latin typeface="Arena Black" pitchFamily="2" charset="0"/>
              <a:cs typeface="+mn-cs"/>
            </a:endParaRPr>
          </a:p>
        </p:txBody>
      </p:sp>
      <p:sp>
        <p:nvSpPr>
          <p:cNvPr id="202755" name="Rectangle 3"/>
          <p:cNvSpPr>
            <a:spLocks noGrp="1" noChangeArrowheads="1"/>
          </p:cNvSpPr>
          <p:nvPr>
            <p:ph type="subTitle" idx="1"/>
          </p:nvPr>
        </p:nvSpPr>
        <p:spPr>
          <a:xfrm>
            <a:off x="5508105" y="3933056"/>
            <a:ext cx="2304256" cy="721817"/>
          </a:xfrm>
        </p:spPr>
        <p:txBody>
          <a:bodyPr>
            <a:normAutofit/>
          </a:bodyPr>
          <a:lstStyle/>
          <a:p>
            <a:pPr eaLnBrk="1" hangingPunct="1">
              <a:lnSpc>
                <a:spcPct val="80000"/>
              </a:lnSpc>
              <a:defRPr/>
            </a:pPr>
            <a:r>
              <a:rPr lang="fa-IR" sz="2800" dirty="0" smtClean="0"/>
              <a:t> دانشجویان :</a:t>
            </a:r>
          </a:p>
        </p:txBody>
      </p:sp>
      <p:sp>
        <p:nvSpPr>
          <p:cNvPr id="202756" name="Rectangle 4"/>
          <p:cNvSpPr>
            <a:spLocks noChangeArrowheads="1"/>
          </p:cNvSpPr>
          <p:nvPr/>
        </p:nvSpPr>
        <p:spPr bwMode="auto">
          <a:xfrm>
            <a:off x="323850" y="6165850"/>
            <a:ext cx="1079500" cy="311150"/>
          </a:xfrm>
          <a:prstGeom prst="rect">
            <a:avLst/>
          </a:prstGeom>
          <a:noFill/>
          <a:ln w="9525">
            <a:noFill/>
            <a:miter lim="800000"/>
            <a:headEnd/>
            <a:tailEnd/>
          </a:ln>
          <a:effectLst/>
        </p:spPr>
        <p:txBody>
          <a:bodyPr>
            <a:spAutoFit/>
          </a:bodyPr>
          <a:lstStyle/>
          <a:p>
            <a:pPr>
              <a:lnSpc>
                <a:spcPct val="80000"/>
              </a:lnSpc>
              <a:spcBef>
                <a:spcPct val="20000"/>
              </a:spcBef>
              <a:buClr>
                <a:schemeClr val="hlink"/>
              </a:buClr>
              <a:buSzPct val="70000"/>
              <a:buFont typeface="Wingdings" pitchFamily="2" charset="2"/>
              <a:buNone/>
              <a:defRPr/>
            </a:pPr>
            <a:r>
              <a:rPr lang="fa-IR" dirty="0">
                <a:effectLst>
                  <a:outerShdw blurRad="38100" dist="38100" dir="2700000" algn="tl">
                    <a:srgbClr val="000000"/>
                  </a:outerShdw>
                </a:effectLst>
              </a:rPr>
              <a:t>پائیز87</a:t>
            </a:r>
            <a:endParaRPr lang="en-US" dirty="0">
              <a:effectLst>
                <a:outerShdw blurRad="38100" dist="38100" dir="2700000" algn="tl">
                  <a:srgbClr val="000000"/>
                </a:outerShdw>
              </a:effectLst>
            </a:endParaRPr>
          </a:p>
        </p:txBody>
      </p:sp>
      <p:pic>
        <p:nvPicPr>
          <p:cNvPr id="202757" name="Picture 5" descr="FOREST08 c"/>
          <p:cNvPicPr>
            <a:picLocks noChangeAspect="1" noChangeArrowheads="1"/>
          </p:cNvPicPr>
          <p:nvPr/>
        </p:nvPicPr>
        <p:blipFill>
          <a:blip r:embed="rId2"/>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2754"/>
                                        </p:tgtEl>
                                        <p:attrNameLst>
                                          <p:attrName>style.visibility</p:attrName>
                                        </p:attrNameLst>
                                      </p:cBhvr>
                                      <p:to>
                                        <p:strVal val="visible"/>
                                      </p:to>
                                    </p:set>
                                    <p:anim calcmode="lin" valueType="num">
                                      <p:cBhvr additive="base">
                                        <p:cTn id="7" dur="500" fill="hold"/>
                                        <p:tgtEl>
                                          <p:spTgt spid="202754"/>
                                        </p:tgtEl>
                                        <p:attrNameLst>
                                          <p:attrName>ppt_x</p:attrName>
                                        </p:attrNameLst>
                                      </p:cBhvr>
                                      <p:tavLst>
                                        <p:tav tm="0">
                                          <p:val>
                                            <p:strVal val="#ppt_x"/>
                                          </p:val>
                                        </p:tav>
                                        <p:tav tm="100000">
                                          <p:val>
                                            <p:strVal val="#ppt_x"/>
                                          </p:val>
                                        </p:tav>
                                      </p:tavLst>
                                    </p:anim>
                                    <p:anim calcmode="lin" valueType="num">
                                      <p:cBhvr additive="base">
                                        <p:cTn id="8" dur="500" fill="hold"/>
                                        <p:tgtEl>
                                          <p:spTgt spid="2027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202757"/>
                                        </p:tgtEl>
                                        <p:attrNameLst>
                                          <p:attrName>style.visibility</p:attrName>
                                        </p:attrNameLst>
                                      </p:cBhvr>
                                      <p:to>
                                        <p:strVal val="visible"/>
                                      </p:to>
                                    </p:set>
                                    <p:animEffect transition="in" filter="randombar(horizontal)">
                                      <p:cBhvr>
                                        <p:cTn id="13" dur="500"/>
                                        <p:tgtEl>
                                          <p:spTgt spid="20275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02755">
                                            <p:txEl>
                                              <p:pRg st="0" end="0"/>
                                            </p:txEl>
                                          </p:spTgt>
                                        </p:tgtEl>
                                        <p:attrNameLst>
                                          <p:attrName>style.visibility</p:attrName>
                                        </p:attrNameLst>
                                      </p:cBhvr>
                                      <p:to>
                                        <p:strVal val="visible"/>
                                      </p:to>
                                    </p:set>
                                    <p:anim calcmode="lin" valueType="num">
                                      <p:cBhvr additive="base">
                                        <p:cTn id="18" dur="500" fill="hold"/>
                                        <p:tgtEl>
                                          <p:spTgt spid="202755">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0275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54" grpId="0"/>
      <p:bldP spid="20275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42345" name="Picture 9" descr="71"/>
          <p:cNvPicPr>
            <a:picLocks noChangeAspect="1" noChangeArrowheads="1"/>
          </p:cNvPicPr>
          <p:nvPr/>
        </p:nvPicPr>
        <p:blipFill>
          <a:blip r:embed="rId2"/>
          <a:srcRect/>
          <a:stretch>
            <a:fillRect/>
          </a:stretch>
        </p:blipFill>
        <p:spPr bwMode="auto">
          <a:xfrm>
            <a:off x="4191000" y="4605338"/>
            <a:ext cx="4403725" cy="1908175"/>
          </a:xfrm>
          <a:prstGeom prst="rect">
            <a:avLst/>
          </a:prstGeom>
          <a:noFill/>
          <a:ln w="9525">
            <a:noFill/>
            <a:miter lim="800000"/>
            <a:headEnd/>
            <a:tailEnd/>
          </a:ln>
        </p:spPr>
      </p:pic>
      <p:pic>
        <p:nvPicPr>
          <p:cNvPr id="142346" name="Picture 10" descr="27"/>
          <p:cNvPicPr>
            <a:picLocks noChangeAspect="1" noChangeArrowheads="1"/>
          </p:cNvPicPr>
          <p:nvPr/>
        </p:nvPicPr>
        <p:blipFill>
          <a:blip r:embed="rId3"/>
          <a:srcRect/>
          <a:stretch>
            <a:fillRect/>
          </a:stretch>
        </p:blipFill>
        <p:spPr bwMode="auto">
          <a:xfrm>
            <a:off x="1600200" y="1066800"/>
            <a:ext cx="4038600" cy="3028950"/>
          </a:xfrm>
          <a:prstGeom prst="rect">
            <a:avLst/>
          </a:prstGeom>
          <a:noFill/>
          <a:ln w="9525">
            <a:noFill/>
            <a:miter lim="800000"/>
            <a:headEnd/>
            <a:tailEnd/>
          </a:ln>
        </p:spPr>
      </p:pic>
      <p:pic>
        <p:nvPicPr>
          <p:cNvPr id="20485" name="Picture 11" descr="FOREST08 c"/>
          <p:cNvPicPr>
            <a:picLocks noChangeAspect="1" noChangeArrowheads="1"/>
          </p:cNvPicPr>
          <p:nvPr/>
        </p:nvPicPr>
        <p:blipFill>
          <a:blip r:embed="rId4"/>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2338"/>
                                        </p:tgtEl>
                                        <p:attrNameLst>
                                          <p:attrName>style.visibility</p:attrName>
                                        </p:attrNameLst>
                                      </p:cBhvr>
                                      <p:to>
                                        <p:strVal val="visible"/>
                                      </p:to>
                                    </p:set>
                                    <p:animEffect transition="in" filter="blinds(horizontal)">
                                      <p:cBhvr>
                                        <p:cTn id="7" dur="500"/>
                                        <p:tgtEl>
                                          <p:spTgt spid="14233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42346"/>
                                        </p:tgtEl>
                                        <p:attrNameLst>
                                          <p:attrName>style.visibility</p:attrName>
                                        </p:attrNameLst>
                                      </p:cBhvr>
                                      <p:to>
                                        <p:strVal val="visible"/>
                                      </p:to>
                                    </p:set>
                                    <p:animEffect transition="in" filter="randombar(horizontal)">
                                      <p:cBhvr>
                                        <p:cTn id="12" dur="500"/>
                                        <p:tgtEl>
                                          <p:spTgt spid="142346"/>
                                        </p:tgtEl>
                                      </p:cBhvr>
                                    </p:animEffect>
                                  </p:childTnLst>
                                </p:cTn>
                              </p:par>
                              <p:par>
                                <p:cTn id="13" presetID="14" presetClass="entr" presetSubtype="10" fill="hold" nodeType="withEffect">
                                  <p:stCondLst>
                                    <p:cond delay="0"/>
                                  </p:stCondLst>
                                  <p:childTnLst>
                                    <p:set>
                                      <p:cBhvr>
                                        <p:cTn id="14" dur="1" fill="hold">
                                          <p:stCondLst>
                                            <p:cond delay="0"/>
                                          </p:stCondLst>
                                        </p:cTn>
                                        <p:tgtEl>
                                          <p:spTgt spid="142345"/>
                                        </p:tgtEl>
                                        <p:attrNameLst>
                                          <p:attrName>style.visibility</p:attrName>
                                        </p:attrNameLst>
                                      </p:cBhvr>
                                      <p:to>
                                        <p:strVal val="visible"/>
                                      </p:to>
                                    </p:set>
                                    <p:animEffect transition="in" filter="randombar(horizontal)">
                                      <p:cBhvr>
                                        <p:cTn id="15" dur="500"/>
                                        <p:tgtEl>
                                          <p:spTgt spid="142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43369" name="Picture 9" descr="72"/>
          <p:cNvPicPr>
            <a:picLocks noChangeAspect="1" noChangeArrowheads="1"/>
          </p:cNvPicPr>
          <p:nvPr/>
        </p:nvPicPr>
        <p:blipFill>
          <a:blip r:embed="rId2"/>
          <a:srcRect/>
          <a:stretch>
            <a:fillRect/>
          </a:stretch>
        </p:blipFill>
        <p:spPr bwMode="auto">
          <a:xfrm>
            <a:off x="4724400" y="4576763"/>
            <a:ext cx="3892550" cy="1900237"/>
          </a:xfrm>
          <a:prstGeom prst="rect">
            <a:avLst/>
          </a:prstGeom>
          <a:noFill/>
          <a:ln w="9525">
            <a:noFill/>
            <a:miter lim="800000"/>
            <a:headEnd/>
            <a:tailEnd/>
          </a:ln>
        </p:spPr>
      </p:pic>
      <p:pic>
        <p:nvPicPr>
          <p:cNvPr id="143370" name="Picture 10" descr="2"/>
          <p:cNvPicPr>
            <a:picLocks noChangeAspect="1" noChangeArrowheads="1"/>
          </p:cNvPicPr>
          <p:nvPr/>
        </p:nvPicPr>
        <p:blipFill>
          <a:blip r:embed="rId3"/>
          <a:srcRect/>
          <a:stretch>
            <a:fillRect/>
          </a:stretch>
        </p:blipFill>
        <p:spPr bwMode="auto">
          <a:xfrm>
            <a:off x="1447800" y="762000"/>
            <a:ext cx="4724400" cy="3543300"/>
          </a:xfrm>
          <a:prstGeom prst="rect">
            <a:avLst/>
          </a:prstGeom>
          <a:noFill/>
          <a:ln w="9525">
            <a:noFill/>
            <a:miter lim="800000"/>
            <a:headEnd/>
            <a:tailEnd/>
          </a:ln>
        </p:spPr>
      </p:pic>
      <p:pic>
        <p:nvPicPr>
          <p:cNvPr id="21509" name="Picture 11" descr="FOREST08 c"/>
          <p:cNvPicPr>
            <a:picLocks noChangeAspect="1" noChangeArrowheads="1"/>
          </p:cNvPicPr>
          <p:nvPr/>
        </p:nvPicPr>
        <p:blipFill>
          <a:blip r:embed="rId4"/>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62"/>
                                        </p:tgtEl>
                                        <p:attrNameLst>
                                          <p:attrName>style.visibility</p:attrName>
                                        </p:attrNameLst>
                                      </p:cBhvr>
                                      <p:to>
                                        <p:strVal val="visible"/>
                                      </p:to>
                                    </p:set>
                                    <p:animEffect transition="in" filter="blinds(horizontal)">
                                      <p:cBhvr>
                                        <p:cTn id="7" dur="500"/>
                                        <p:tgtEl>
                                          <p:spTgt spid="14336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43370"/>
                                        </p:tgtEl>
                                        <p:attrNameLst>
                                          <p:attrName>style.visibility</p:attrName>
                                        </p:attrNameLst>
                                      </p:cBhvr>
                                      <p:to>
                                        <p:strVal val="visible"/>
                                      </p:to>
                                    </p:set>
                                    <p:animEffect transition="in" filter="randombar(horizontal)">
                                      <p:cBhvr>
                                        <p:cTn id="12" dur="500"/>
                                        <p:tgtEl>
                                          <p:spTgt spid="143370"/>
                                        </p:tgtEl>
                                      </p:cBhvr>
                                    </p:animEffect>
                                  </p:childTnLst>
                                </p:cTn>
                              </p:par>
                              <p:par>
                                <p:cTn id="13" presetID="14" presetClass="entr" presetSubtype="10" fill="hold" nodeType="withEffect">
                                  <p:stCondLst>
                                    <p:cond delay="0"/>
                                  </p:stCondLst>
                                  <p:childTnLst>
                                    <p:set>
                                      <p:cBhvr>
                                        <p:cTn id="14" dur="1" fill="hold">
                                          <p:stCondLst>
                                            <p:cond delay="0"/>
                                          </p:stCondLst>
                                        </p:cTn>
                                        <p:tgtEl>
                                          <p:spTgt spid="143369"/>
                                        </p:tgtEl>
                                        <p:attrNameLst>
                                          <p:attrName>style.visibility</p:attrName>
                                        </p:attrNameLst>
                                      </p:cBhvr>
                                      <p:to>
                                        <p:strVal val="visible"/>
                                      </p:to>
                                    </p:set>
                                    <p:animEffect transition="in" filter="randombar(horizontal)">
                                      <p:cBhvr>
                                        <p:cTn id="15" dur="500"/>
                                        <p:tgtEl>
                                          <p:spTgt spid="143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44393" name="Picture 9" descr="75"/>
          <p:cNvPicPr>
            <a:picLocks noChangeAspect="1" noChangeArrowheads="1"/>
          </p:cNvPicPr>
          <p:nvPr/>
        </p:nvPicPr>
        <p:blipFill>
          <a:blip r:embed="rId3"/>
          <a:srcRect/>
          <a:stretch>
            <a:fillRect/>
          </a:stretch>
        </p:blipFill>
        <p:spPr bwMode="auto">
          <a:xfrm>
            <a:off x="2740025" y="4654550"/>
            <a:ext cx="5870575" cy="1822450"/>
          </a:xfrm>
          <a:prstGeom prst="rect">
            <a:avLst/>
          </a:prstGeom>
          <a:noFill/>
          <a:ln w="9525">
            <a:noFill/>
            <a:miter lim="800000"/>
            <a:headEnd/>
            <a:tailEnd/>
          </a:ln>
        </p:spPr>
      </p:pic>
      <p:pic>
        <p:nvPicPr>
          <p:cNvPr id="144394" name="Picture 10" descr="413_P35A"/>
          <p:cNvPicPr>
            <a:picLocks noChangeAspect="1" noChangeArrowheads="1"/>
          </p:cNvPicPr>
          <p:nvPr/>
        </p:nvPicPr>
        <p:blipFill>
          <a:blip r:embed="rId4"/>
          <a:srcRect/>
          <a:stretch>
            <a:fillRect/>
          </a:stretch>
        </p:blipFill>
        <p:spPr bwMode="auto">
          <a:xfrm>
            <a:off x="1524000" y="685800"/>
            <a:ext cx="4724400" cy="3762375"/>
          </a:xfrm>
          <a:prstGeom prst="rect">
            <a:avLst/>
          </a:prstGeom>
          <a:noFill/>
          <a:ln w="9525">
            <a:noFill/>
            <a:miter lim="800000"/>
            <a:headEnd/>
            <a:tailEnd/>
          </a:ln>
        </p:spPr>
      </p:pic>
      <p:pic>
        <p:nvPicPr>
          <p:cNvPr id="22533" name="Picture 11" descr="FOREST08 c"/>
          <p:cNvPicPr>
            <a:picLocks noChangeAspect="1" noChangeArrowheads="1"/>
          </p:cNvPicPr>
          <p:nvPr/>
        </p:nvPicPr>
        <p:blipFill>
          <a:blip r:embed="rId5"/>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4386"/>
                                        </p:tgtEl>
                                        <p:attrNameLst>
                                          <p:attrName>style.visibility</p:attrName>
                                        </p:attrNameLst>
                                      </p:cBhvr>
                                      <p:to>
                                        <p:strVal val="visible"/>
                                      </p:to>
                                    </p:set>
                                    <p:animEffect transition="in" filter="blinds(horizontal)">
                                      <p:cBhvr>
                                        <p:cTn id="7" dur="500"/>
                                        <p:tgtEl>
                                          <p:spTgt spid="14438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44394"/>
                                        </p:tgtEl>
                                        <p:attrNameLst>
                                          <p:attrName>style.visibility</p:attrName>
                                        </p:attrNameLst>
                                      </p:cBhvr>
                                      <p:to>
                                        <p:strVal val="visible"/>
                                      </p:to>
                                    </p:set>
                                    <p:animEffect transition="in" filter="randombar(horizontal)">
                                      <p:cBhvr>
                                        <p:cTn id="12" dur="500"/>
                                        <p:tgtEl>
                                          <p:spTgt spid="144394"/>
                                        </p:tgtEl>
                                      </p:cBhvr>
                                    </p:animEffect>
                                  </p:childTnLst>
                                </p:cTn>
                              </p:par>
                              <p:par>
                                <p:cTn id="13" presetID="14" presetClass="entr" presetSubtype="10" fill="hold" nodeType="withEffect">
                                  <p:stCondLst>
                                    <p:cond delay="0"/>
                                  </p:stCondLst>
                                  <p:childTnLst>
                                    <p:set>
                                      <p:cBhvr>
                                        <p:cTn id="14" dur="1" fill="hold">
                                          <p:stCondLst>
                                            <p:cond delay="0"/>
                                          </p:stCondLst>
                                        </p:cTn>
                                        <p:tgtEl>
                                          <p:spTgt spid="144393"/>
                                        </p:tgtEl>
                                        <p:attrNameLst>
                                          <p:attrName>style.visibility</p:attrName>
                                        </p:attrNameLst>
                                      </p:cBhvr>
                                      <p:to>
                                        <p:strVal val="visible"/>
                                      </p:to>
                                    </p:set>
                                    <p:animEffect transition="in" filter="randombar(horizontal)">
                                      <p:cBhvr>
                                        <p:cTn id="15" dur="500"/>
                                        <p:tgtEl>
                                          <p:spTgt spid="1443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sp>
        <p:nvSpPr>
          <p:cNvPr id="145417" name="Picture 9" descr="122"/>
          <p:cNvSpPr>
            <a:spLocks noChangeAspect="1" noChangeArrowheads="1"/>
          </p:cNvSpPr>
          <p:nvPr/>
        </p:nvSpPr>
        <p:spPr bwMode="auto">
          <a:xfrm>
            <a:off x="3581400" y="4341813"/>
            <a:ext cx="5035550" cy="2122487"/>
          </a:xfrm>
          <a:prstGeom prst="rect">
            <a:avLst/>
          </a:prstGeom>
          <a:noFill/>
          <a:ln w="9525">
            <a:noFill/>
            <a:miter lim="800000"/>
            <a:headEnd/>
            <a:tailEnd/>
          </a:ln>
        </p:spPr>
        <p:txBody>
          <a:bodyPr/>
          <a:lstStyle/>
          <a:p>
            <a:endParaRPr lang="en-GB"/>
          </a:p>
        </p:txBody>
      </p:sp>
      <p:pic>
        <p:nvPicPr>
          <p:cNvPr id="23556" name="Picture 17" descr="FOREST08 c"/>
          <p:cNvPicPr>
            <a:picLocks noChangeAspect="1" noChangeArrowheads="1"/>
          </p:cNvPicPr>
          <p:nvPr/>
        </p:nvPicPr>
        <p:blipFill>
          <a:blip r:embed="rId2"/>
          <a:srcRect/>
          <a:stretch>
            <a:fillRect/>
          </a:stretch>
        </p:blipFill>
        <p:spPr bwMode="auto">
          <a:xfrm>
            <a:off x="381000" y="1371600"/>
            <a:ext cx="731838" cy="4724400"/>
          </a:xfrm>
          <a:prstGeom prst="rect">
            <a:avLst/>
          </a:prstGeom>
          <a:noFill/>
          <a:ln w="9525">
            <a:noFill/>
            <a:miter lim="800000"/>
            <a:headEnd/>
            <a:tailEnd/>
          </a:ln>
        </p:spPr>
      </p:pic>
      <p:pic>
        <p:nvPicPr>
          <p:cNvPr id="23558" name="Content Placeholder 4" descr="05.jpg"/>
          <p:cNvPicPr>
            <a:picLocks noChangeAspect="1"/>
          </p:cNvPicPr>
          <p:nvPr/>
        </p:nvPicPr>
        <p:blipFill>
          <a:blip r:embed="rId3"/>
          <a:srcRect t="14331"/>
          <a:stretch>
            <a:fillRect/>
          </a:stretch>
        </p:blipFill>
        <p:spPr bwMode="auto">
          <a:xfrm>
            <a:off x="1643042" y="3071810"/>
            <a:ext cx="3286136" cy="2433691"/>
          </a:xfrm>
          <a:prstGeom prst="rect">
            <a:avLst/>
          </a:prstGeom>
          <a:noFill/>
          <a:ln w="9525">
            <a:noFill/>
            <a:miter lim="800000"/>
            <a:headEnd/>
            <a:tailEnd/>
          </a:ln>
        </p:spPr>
      </p:pic>
      <p:pic>
        <p:nvPicPr>
          <p:cNvPr id="23559" name="Content Placeholder 9" descr="04.jpg"/>
          <p:cNvPicPr>
            <a:picLocks noChangeAspect="1"/>
          </p:cNvPicPr>
          <p:nvPr/>
        </p:nvPicPr>
        <p:blipFill>
          <a:blip r:embed="rId4"/>
          <a:srcRect/>
          <a:stretch>
            <a:fillRect/>
          </a:stretch>
        </p:blipFill>
        <p:spPr bwMode="auto">
          <a:xfrm>
            <a:off x="5143504" y="1142984"/>
            <a:ext cx="3584176" cy="3071811"/>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5410"/>
                                        </p:tgtEl>
                                        <p:attrNameLst>
                                          <p:attrName>style.visibility</p:attrName>
                                        </p:attrNameLst>
                                      </p:cBhvr>
                                      <p:to>
                                        <p:strVal val="visible"/>
                                      </p:to>
                                    </p:set>
                                    <p:animEffect transition="in" filter="blinds(horizontal)">
                                      <p:cBhvr>
                                        <p:cTn id="7" dur="500"/>
                                        <p:tgtEl>
                                          <p:spTgt spid="145410"/>
                                        </p:tgtEl>
                                      </p:cBhvr>
                                    </p:animEffect>
                                  </p:childTnLst>
                                </p:cTn>
                              </p:par>
                              <p:par>
                                <p:cTn id="8" presetID="14" presetClass="entr" presetSubtype="10" fill="hold" grpId="0" nodeType="withEffect" nodePh="1">
                                  <p:stCondLst>
                                    <p:cond delay="0"/>
                                  </p:stCondLst>
                                  <p:endCondLst>
                                    <p:cond evt="begin" delay="0">
                                      <p:tn val="8"/>
                                    </p:cond>
                                  </p:endCondLst>
                                  <p:childTnLst>
                                    <p:set>
                                      <p:cBhvr>
                                        <p:cTn id="9" dur="1" fill="hold">
                                          <p:stCondLst>
                                            <p:cond delay="0"/>
                                          </p:stCondLst>
                                        </p:cTn>
                                        <p:tgtEl>
                                          <p:spTgt spid="145417"/>
                                        </p:tgtEl>
                                        <p:attrNameLst>
                                          <p:attrName>style.visibility</p:attrName>
                                        </p:attrNameLst>
                                      </p:cBhvr>
                                      <p:to>
                                        <p:strVal val="visible"/>
                                      </p:to>
                                    </p:set>
                                    <p:animEffect transition="in" filter="randombar(horizontal)">
                                      <p:cBhvr>
                                        <p:cTn id="10" dur="500"/>
                                        <p:tgtEl>
                                          <p:spTgt spid="145417"/>
                                        </p:tgtEl>
                                      </p:cBhvr>
                                    </p:animEffect>
                                  </p:childTnLst>
                                </p:cTn>
                              </p:par>
                              <p:par>
                                <p:cTn id="11" presetID="14" presetClass="entr" presetSubtype="10" fill="hold" grpId="1" nodeType="withEffect" nodePh="1">
                                  <p:stCondLst>
                                    <p:cond delay="0"/>
                                  </p:stCondLst>
                                  <p:endCondLst>
                                    <p:cond evt="begin" delay="0">
                                      <p:tn val="11"/>
                                    </p:cond>
                                  </p:endCondLst>
                                  <p:childTnLst>
                                    <p:set>
                                      <p:cBhvr>
                                        <p:cTn id="12" dur="1" fill="hold">
                                          <p:stCondLst>
                                            <p:cond delay="0"/>
                                          </p:stCondLst>
                                        </p:cTn>
                                        <p:tgtEl>
                                          <p:spTgt spid="145417"/>
                                        </p:tgtEl>
                                        <p:attrNameLst>
                                          <p:attrName>style.visibility</p:attrName>
                                        </p:attrNameLst>
                                      </p:cBhvr>
                                      <p:to>
                                        <p:strVal val="visible"/>
                                      </p:to>
                                    </p:set>
                                    <p:animEffect transition="in" filter="randombar(horizontal)">
                                      <p:cBhvr>
                                        <p:cTn id="13" dur="500"/>
                                        <p:tgtEl>
                                          <p:spTgt spid="145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p:bldP spid="145417" grpId="0" animBg="1"/>
      <p:bldP spid="145417"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47464" name="Picture 8" descr="128"/>
          <p:cNvPicPr>
            <a:picLocks noChangeAspect="1" noChangeArrowheads="1"/>
          </p:cNvPicPr>
          <p:nvPr/>
        </p:nvPicPr>
        <p:blipFill>
          <a:blip r:embed="rId2"/>
          <a:srcRect/>
          <a:stretch>
            <a:fillRect/>
          </a:stretch>
        </p:blipFill>
        <p:spPr bwMode="auto">
          <a:xfrm>
            <a:off x="3348038" y="3429000"/>
            <a:ext cx="4191000" cy="1462088"/>
          </a:xfrm>
          <a:prstGeom prst="rect">
            <a:avLst/>
          </a:prstGeom>
          <a:noFill/>
          <a:ln w="9525">
            <a:noFill/>
            <a:miter lim="800000"/>
            <a:headEnd/>
            <a:tailEnd/>
          </a:ln>
        </p:spPr>
      </p:pic>
      <p:pic>
        <p:nvPicPr>
          <p:cNvPr id="25604" name="Picture 9" descr="FOREST08 c"/>
          <p:cNvPicPr>
            <a:picLocks noChangeAspect="1" noChangeArrowheads="1"/>
          </p:cNvPicPr>
          <p:nvPr/>
        </p:nvPicPr>
        <p:blipFill>
          <a:blip r:embed="rId3"/>
          <a:srcRect/>
          <a:stretch>
            <a:fillRect/>
          </a:stretch>
        </p:blipFill>
        <p:spPr bwMode="auto">
          <a:xfrm>
            <a:off x="381000" y="1371600"/>
            <a:ext cx="731838" cy="4724400"/>
          </a:xfrm>
          <a:prstGeom prst="rect">
            <a:avLst/>
          </a:prstGeom>
          <a:noFill/>
          <a:ln w="9525">
            <a:noFill/>
            <a:miter lim="800000"/>
            <a:headEnd/>
            <a:tailEnd/>
          </a:ln>
        </p:spPr>
      </p:pic>
      <p:sp>
        <p:nvSpPr>
          <p:cNvPr id="5" name="Rectangle 4"/>
          <p:cNvSpPr/>
          <p:nvPr/>
        </p:nvSpPr>
        <p:spPr>
          <a:xfrm>
            <a:off x="1857356" y="1434100"/>
            <a:ext cx="6929454" cy="923330"/>
          </a:xfrm>
          <a:prstGeom prst="rect">
            <a:avLst/>
          </a:prstGeom>
        </p:spPr>
        <p:txBody>
          <a:bodyPr wrap="square">
            <a:spAutoFit/>
          </a:bodyPr>
          <a:lstStyle/>
          <a:p>
            <a:pPr algn="r" rtl="1"/>
            <a:r>
              <a:rPr lang="fa-IR" dirty="0" smtClean="0">
                <a:solidFill>
                  <a:schemeClr val="tx2"/>
                </a:solidFill>
                <a:latin typeface="Arial" charset="0"/>
                <a:cs typeface="B Homa" pitchFamily="2" charset="-78"/>
              </a:rPr>
              <a:t> گیاهان به عنوان یکی از منابع تامین رطوبت برای فضای معماری و شهرسازی مطرح هستند که بر حسب شرایط اقلیمی می توان از تنوع درختان همچون درختان باتنه کوتاه و گسترده ، با تنه بلند و ... استفاده کرد .</a:t>
            </a:r>
            <a:endParaRPr lang="en-GB"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7458"/>
                                        </p:tgtEl>
                                        <p:attrNameLst>
                                          <p:attrName>style.visibility</p:attrName>
                                        </p:attrNameLst>
                                      </p:cBhvr>
                                      <p:to>
                                        <p:strVal val="visible"/>
                                      </p:to>
                                    </p:set>
                                    <p:animEffect transition="in" filter="blinds(horizontal)">
                                      <p:cBhvr>
                                        <p:cTn id="7" dur="500"/>
                                        <p:tgtEl>
                                          <p:spTgt spid="14745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47464"/>
                                        </p:tgtEl>
                                        <p:attrNameLst>
                                          <p:attrName>style.visibility</p:attrName>
                                        </p:attrNameLst>
                                      </p:cBhvr>
                                      <p:to>
                                        <p:strVal val="visible"/>
                                      </p:to>
                                    </p:set>
                                    <p:animEffect transition="in" filter="randombar(horizontal)">
                                      <p:cBhvr>
                                        <p:cTn id="12" dur="500"/>
                                        <p:tgtEl>
                                          <p:spTgt spid="147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48488" name="Picture 8" descr="146"/>
          <p:cNvPicPr>
            <a:picLocks noChangeAspect="1" noChangeArrowheads="1"/>
          </p:cNvPicPr>
          <p:nvPr/>
        </p:nvPicPr>
        <p:blipFill>
          <a:blip r:embed="rId2"/>
          <a:srcRect/>
          <a:stretch>
            <a:fillRect/>
          </a:stretch>
        </p:blipFill>
        <p:spPr bwMode="auto">
          <a:xfrm>
            <a:off x="5105400" y="4357694"/>
            <a:ext cx="3505200" cy="1658938"/>
          </a:xfrm>
          <a:prstGeom prst="rect">
            <a:avLst/>
          </a:prstGeom>
          <a:noFill/>
          <a:ln w="9525">
            <a:noFill/>
            <a:miter lim="800000"/>
            <a:headEnd/>
            <a:tailEnd/>
          </a:ln>
        </p:spPr>
      </p:pic>
      <p:pic>
        <p:nvPicPr>
          <p:cNvPr id="148489" name="Picture 9" descr="GF10108LI"/>
          <p:cNvPicPr>
            <a:picLocks noChangeAspect="1" noChangeArrowheads="1"/>
          </p:cNvPicPr>
          <p:nvPr/>
        </p:nvPicPr>
        <p:blipFill>
          <a:blip r:embed="rId3"/>
          <a:srcRect/>
          <a:stretch>
            <a:fillRect/>
          </a:stretch>
        </p:blipFill>
        <p:spPr bwMode="auto">
          <a:xfrm>
            <a:off x="1752600" y="3794148"/>
            <a:ext cx="2895600" cy="2849562"/>
          </a:xfrm>
          <a:prstGeom prst="rect">
            <a:avLst/>
          </a:prstGeom>
          <a:noFill/>
          <a:ln w="9525">
            <a:noFill/>
            <a:miter lim="800000"/>
            <a:headEnd/>
            <a:tailEnd/>
          </a:ln>
        </p:spPr>
      </p:pic>
      <p:pic>
        <p:nvPicPr>
          <p:cNvPr id="148490" name="Picture 10" descr="091"/>
          <p:cNvPicPr>
            <a:picLocks noChangeAspect="1" noChangeArrowheads="1"/>
          </p:cNvPicPr>
          <p:nvPr/>
        </p:nvPicPr>
        <p:blipFill>
          <a:blip r:embed="rId4"/>
          <a:srcRect/>
          <a:stretch>
            <a:fillRect/>
          </a:stretch>
        </p:blipFill>
        <p:spPr bwMode="auto">
          <a:xfrm>
            <a:off x="3581400" y="1222377"/>
            <a:ext cx="4648200" cy="2420937"/>
          </a:xfrm>
          <a:prstGeom prst="rect">
            <a:avLst/>
          </a:prstGeom>
          <a:noFill/>
          <a:ln w="9525">
            <a:noFill/>
            <a:miter lim="800000"/>
            <a:headEnd/>
            <a:tailEnd/>
          </a:ln>
        </p:spPr>
      </p:pic>
      <p:pic>
        <p:nvPicPr>
          <p:cNvPr id="26630" name="Picture 11" descr="FOREST08 c"/>
          <p:cNvPicPr>
            <a:picLocks noChangeAspect="1" noChangeArrowheads="1"/>
          </p:cNvPicPr>
          <p:nvPr/>
        </p:nvPicPr>
        <p:blipFill>
          <a:blip r:embed="rId5"/>
          <a:srcRect/>
          <a:stretch>
            <a:fillRect/>
          </a:stretch>
        </p:blipFill>
        <p:spPr bwMode="auto">
          <a:xfrm>
            <a:off x="381000" y="1371600"/>
            <a:ext cx="731838" cy="4724400"/>
          </a:xfrm>
          <a:prstGeom prst="rect">
            <a:avLst/>
          </a:prstGeom>
          <a:noFill/>
          <a:ln w="9525">
            <a:noFill/>
            <a:miter lim="800000"/>
            <a:headEnd/>
            <a:tailEnd/>
          </a:ln>
        </p:spPr>
      </p:pic>
      <p:pic>
        <p:nvPicPr>
          <p:cNvPr id="8" name="Picture 11" descr="056"/>
          <p:cNvPicPr>
            <a:picLocks noChangeAspect="1" noChangeArrowheads="1"/>
          </p:cNvPicPr>
          <p:nvPr/>
        </p:nvPicPr>
        <p:blipFill>
          <a:blip r:embed="rId6"/>
          <a:srcRect/>
          <a:stretch>
            <a:fillRect/>
          </a:stretch>
        </p:blipFill>
        <p:spPr bwMode="auto">
          <a:xfrm>
            <a:off x="1214414" y="428604"/>
            <a:ext cx="3536181" cy="2357454"/>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8482"/>
                                        </p:tgtEl>
                                        <p:attrNameLst>
                                          <p:attrName>style.visibility</p:attrName>
                                        </p:attrNameLst>
                                      </p:cBhvr>
                                      <p:to>
                                        <p:strVal val="visible"/>
                                      </p:to>
                                    </p:set>
                                    <p:animEffect transition="in" filter="blinds(horizontal)">
                                      <p:cBhvr>
                                        <p:cTn id="7" dur="500"/>
                                        <p:tgtEl>
                                          <p:spTgt spid="14848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48490"/>
                                        </p:tgtEl>
                                        <p:attrNameLst>
                                          <p:attrName>style.visibility</p:attrName>
                                        </p:attrNameLst>
                                      </p:cBhvr>
                                      <p:to>
                                        <p:strVal val="visible"/>
                                      </p:to>
                                    </p:set>
                                    <p:animEffect transition="in" filter="randombar(horizontal)">
                                      <p:cBhvr>
                                        <p:cTn id="12" dur="500"/>
                                        <p:tgtEl>
                                          <p:spTgt spid="14849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48488"/>
                                        </p:tgtEl>
                                        <p:attrNameLst>
                                          <p:attrName>style.visibility</p:attrName>
                                        </p:attrNameLst>
                                      </p:cBhvr>
                                      <p:to>
                                        <p:strVal val="visible"/>
                                      </p:to>
                                    </p:set>
                                    <p:animEffect transition="in" filter="randombar(horizontal)">
                                      <p:cBhvr>
                                        <p:cTn id="17" dur="500"/>
                                        <p:tgtEl>
                                          <p:spTgt spid="148488"/>
                                        </p:tgtEl>
                                      </p:cBhvr>
                                    </p:animEffect>
                                  </p:childTnLst>
                                </p:cTn>
                              </p:par>
                              <p:par>
                                <p:cTn id="18" presetID="14" presetClass="entr" presetSubtype="10" fill="hold" nodeType="withEffect">
                                  <p:stCondLst>
                                    <p:cond delay="0"/>
                                  </p:stCondLst>
                                  <p:childTnLst>
                                    <p:set>
                                      <p:cBhvr>
                                        <p:cTn id="19" dur="1" fill="hold">
                                          <p:stCondLst>
                                            <p:cond delay="0"/>
                                          </p:stCondLst>
                                        </p:cTn>
                                        <p:tgtEl>
                                          <p:spTgt spid="148489"/>
                                        </p:tgtEl>
                                        <p:attrNameLst>
                                          <p:attrName>style.visibility</p:attrName>
                                        </p:attrNameLst>
                                      </p:cBhvr>
                                      <p:to>
                                        <p:strVal val="visible"/>
                                      </p:to>
                                    </p:set>
                                    <p:animEffect transition="in" filter="randombar(horizontal)">
                                      <p:cBhvr>
                                        <p:cTn id="20" dur="500"/>
                                        <p:tgtEl>
                                          <p:spTgt spid="148489"/>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50543" name="Picture 15" descr="201"/>
          <p:cNvPicPr>
            <a:picLocks noChangeAspect="1" noChangeArrowheads="1"/>
          </p:cNvPicPr>
          <p:nvPr/>
        </p:nvPicPr>
        <p:blipFill>
          <a:blip r:embed="rId2"/>
          <a:srcRect/>
          <a:stretch>
            <a:fillRect/>
          </a:stretch>
        </p:blipFill>
        <p:spPr bwMode="auto">
          <a:xfrm>
            <a:off x="4214813" y="3786188"/>
            <a:ext cx="4395787" cy="2998787"/>
          </a:xfrm>
          <a:prstGeom prst="rect">
            <a:avLst/>
          </a:prstGeom>
          <a:noFill/>
          <a:ln w="9525">
            <a:noFill/>
            <a:miter lim="800000"/>
            <a:headEnd/>
            <a:tailEnd/>
          </a:ln>
        </p:spPr>
      </p:pic>
      <p:pic>
        <p:nvPicPr>
          <p:cNvPr id="150544" name="Picture 16" descr="2"/>
          <p:cNvPicPr>
            <a:picLocks noChangeAspect="1" noChangeArrowheads="1"/>
          </p:cNvPicPr>
          <p:nvPr/>
        </p:nvPicPr>
        <p:blipFill>
          <a:blip r:embed="rId3"/>
          <a:srcRect/>
          <a:stretch>
            <a:fillRect/>
          </a:stretch>
        </p:blipFill>
        <p:spPr bwMode="auto">
          <a:xfrm>
            <a:off x="1357313" y="642938"/>
            <a:ext cx="4767262" cy="3054350"/>
          </a:xfrm>
          <a:prstGeom prst="rect">
            <a:avLst/>
          </a:prstGeom>
          <a:noFill/>
          <a:ln w="9525">
            <a:noFill/>
            <a:miter lim="800000"/>
            <a:headEnd/>
            <a:tailEnd/>
          </a:ln>
        </p:spPr>
      </p:pic>
      <p:pic>
        <p:nvPicPr>
          <p:cNvPr id="28677" name="Picture 17" descr="FOREST08 c"/>
          <p:cNvPicPr>
            <a:picLocks noChangeAspect="1" noChangeArrowheads="1"/>
          </p:cNvPicPr>
          <p:nvPr/>
        </p:nvPicPr>
        <p:blipFill>
          <a:blip r:embed="rId4"/>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0530">
                                            <p:txEl>
                                              <p:pRg st="0" end="0"/>
                                            </p:txEl>
                                          </p:spTgt>
                                        </p:tgtEl>
                                        <p:attrNameLst>
                                          <p:attrName>style.visibility</p:attrName>
                                        </p:attrNameLst>
                                      </p:cBhvr>
                                      <p:to>
                                        <p:strVal val="visible"/>
                                      </p:to>
                                    </p:set>
                                    <p:animEffect transition="in" filter="blinds(horizontal)">
                                      <p:cBhvr>
                                        <p:cTn id="7" dur="500"/>
                                        <p:tgtEl>
                                          <p:spTgt spid="1505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50544"/>
                                        </p:tgtEl>
                                        <p:attrNameLst>
                                          <p:attrName>style.visibility</p:attrName>
                                        </p:attrNameLst>
                                      </p:cBhvr>
                                      <p:to>
                                        <p:strVal val="visible"/>
                                      </p:to>
                                    </p:set>
                                    <p:animEffect transition="in" filter="randombar(horizontal)">
                                      <p:cBhvr>
                                        <p:cTn id="12" dur="500"/>
                                        <p:tgtEl>
                                          <p:spTgt spid="150544"/>
                                        </p:tgtEl>
                                      </p:cBhvr>
                                    </p:animEffect>
                                  </p:childTnLst>
                                </p:cTn>
                              </p:par>
                              <p:par>
                                <p:cTn id="13" presetID="14" presetClass="entr" presetSubtype="10" fill="hold" nodeType="withEffect">
                                  <p:stCondLst>
                                    <p:cond delay="0"/>
                                  </p:stCondLst>
                                  <p:childTnLst>
                                    <p:set>
                                      <p:cBhvr>
                                        <p:cTn id="14" dur="1" fill="hold">
                                          <p:stCondLst>
                                            <p:cond delay="0"/>
                                          </p:stCondLst>
                                        </p:cTn>
                                        <p:tgtEl>
                                          <p:spTgt spid="150543"/>
                                        </p:tgtEl>
                                        <p:attrNameLst>
                                          <p:attrName>style.visibility</p:attrName>
                                        </p:attrNameLst>
                                      </p:cBhvr>
                                      <p:to>
                                        <p:strVal val="visible"/>
                                      </p:to>
                                    </p:set>
                                    <p:animEffect transition="in" filter="randombar(horizontal)">
                                      <p:cBhvr>
                                        <p:cTn id="15" dur="500"/>
                                        <p:tgtEl>
                                          <p:spTgt spid="1505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0" grpId="0"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52585" name="Picture 9" descr="155"/>
          <p:cNvPicPr>
            <a:picLocks noChangeAspect="1" noChangeArrowheads="1"/>
          </p:cNvPicPr>
          <p:nvPr/>
        </p:nvPicPr>
        <p:blipFill>
          <a:blip r:embed="rId2"/>
          <a:srcRect/>
          <a:stretch>
            <a:fillRect/>
          </a:stretch>
        </p:blipFill>
        <p:spPr bwMode="auto">
          <a:xfrm>
            <a:off x="2214563" y="2357438"/>
            <a:ext cx="5438775" cy="3000375"/>
          </a:xfrm>
          <a:prstGeom prst="rect">
            <a:avLst/>
          </a:prstGeom>
          <a:noFill/>
          <a:ln w="9525">
            <a:noFill/>
            <a:miter lim="800000"/>
            <a:headEnd/>
            <a:tailEnd/>
          </a:ln>
        </p:spPr>
      </p:pic>
      <p:pic>
        <p:nvPicPr>
          <p:cNvPr id="29700" name="Picture 10" descr="FOREST08 c"/>
          <p:cNvPicPr>
            <a:picLocks noChangeAspect="1" noChangeArrowheads="1"/>
          </p:cNvPicPr>
          <p:nvPr/>
        </p:nvPicPr>
        <p:blipFill>
          <a:blip r:embed="rId3"/>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2578"/>
                                        </p:tgtEl>
                                        <p:attrNameLst>
                                          <p:attrName>style.visibility</p:attrName>
                                        </p:attrNameLst>
                                      </p:cBhvr>
                                      <p:to>
                                        <p:strVal val="visible"/>
                                      </p:to>
                                    </p:set>
                                    <p:animEffect transition="in" filter="blinds(horizontal)">
                                      <p:cBhvr>
                                        <p:cTn id="7" dur="500"/>
                                        <p:tgtEl>
                                          <p:spTgt spid="15257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52585"/>
                                        </p:tgtEl>
                                        <p:attrNameLst>
                                          <p:attrName>style.visibility</p:attrName>
                                        </p:attrNameLst>
                                      </p:cBhvr>
                                      <p:to>
                                        <p:strVal val="visible"/>
                                      </p:to>
                                    </p:set>
                                    <p:animEffect transition="in" filter="randombar(horizontal)">
                                      <p:cBhvr>
                                        <p:cTn id="12" dur="500"/>
                                        <p:tgtEl>
                                          <p:spTgt spid="1525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7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54631" name="Picture 7" descr="148"/>
          <p:cNvPicPr>
            <a:picLocks noChangeAspect="1" noChangeArrowheads="1"/>
          </p:cNvPicPr>
          <p:nvPr/>
        </p:nvPicPr>
        <p:blipFill>
          <a:blip r:embed="rId2"/>
          <a:srcRect/>
          <a:stretch>
            <a:fillRect/>
          </a:stretch>
        </p:blipFill>
        <p:spPr bwMode="auto">
          <a:xfrm>
            <a:off x="1357313" y="2000250"/>
            <a:ext cx="4489450" cy="2055813"/>
          </a:xfrm>
          <a:prstGeom prst="rect">
            <a:avLst/>
          </a:prstGeom>
          <a:noFill/>
          <a:ln w="9525">
            <a:noFill/>
            <a:miter lim="800000"/>
            <a:headEnd/>
            <a:tailEnd/>
          </a:ln>
        </p:spPr>
      </p:pic>
      <p:pic>
        <p:nvPicPr>
          <p:cNvPr id="154632" name="Picture 8" descr="152"/>
          <p:cNvPicPr>
            <a:picLocks noChangeAspect="1" noChangeArrowheads="1"/>
          </p:cNvPicPr>
          <p:nvPr/>
        </p:nvPicPr>
        <p:blipFill>
          <a:blip r:embed="rId3"/>
          <a:srcRect/>
          <a:stretch>
            <a:fillRect/>
          </a:stretch>
        </p:blipFill>
        <p:spPr bwMode="auto">
          <a:xfrm>
            <a:off x="3429000" y="4292623"/>
            <a:ext cx="5381625" cy="2422525"/>
          </a:xfrm>
          <a:prstGeom prst="rect">
            <a:avLst/>
          </a:prstGeom>
          <a:noFill/>
          <a:ln w="9525">
            <a:noFill/>
            <a:miter lim="800000"/>
            <a:headEnd/>
            <a:tailEnd/>
          </a:ln>
        </p:spPr>
      </p:pic>
      <p:pic>
        <p:nvPicPr>
          <p:cNvPr id="30725" name="Picture 13" descr="FOREST08 c"/>
          <p:cNvPicPr>
            <a:picLocks noChangeAspect="1" noChangeArrowheads="1"/>
          </p:cNvPicPr>
          <p:nvPr/>
        </p:nvPicPr>
        <p:blipFill>
          <a:blip r:embed="rId4"/>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4626">
                                            <p:txEl>
                                              <p:pRg st="0" end="0"/>
                                            </p:txEl>
                                          </p:spTgt>
                                        </p:tgtEl>
                                        <p:attrNameLst>
                                          <p:attrName>style.visibility</p:attrName>
                                        </p:attrNameLst>
                                      </p:cBhvr>
                                      <p:to>
                                        <p:strVal val="visible"/>
                                      </p:to>
                                    </p:set>
                                    <p:animEffect transition="in" filter="blinds(horizontal)">
                                      <p:cBhvr>
                                        <p:cTn id="7" dur="500"/>
                                        <p:tgtEl>
                                          <p:spTgt spid="1546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54632"/>
                                        </p:tgtEl>
                                        <p:attrNameLst>
                                          <p:attrName>style.visibility</p:attrName>
                                        </p:attrNameLst>
                                      </p:cBhvr>
                                      <p:to>
                                        <p:strVal val="visible"/>
                                      </p:to>
                                    </p:set>
                                    <p:animEffect transition="in" filter="randombar(horizontal)">
                                      <p:cBhvr>
                                        <p:cTn id="12" dur="500"/>
                                        <p:tgtEl>
                                          <p:spTgt spid="154632"/>
                                        </p:tgtEl>
                                      </p:cBhvr>
                                    </p:animEffect>
                                  </p:childTnLst>
                                </p:cTn>
                              </p:par>
                              <p:par>
                                <p:cTn id="13" presetID="14" presetClass="entr" presetSubtype="10" fill="hold" nodeType="withEffect">
                                  <p:stCondLst>
                                    <p:cond delay="0"/>
                                  </p:stCondLst>
                                  <p:childTnLst>
                                    <p:set>
                                      <p:cBhvr>
                                        <p:cTn id="14" dur="1" fill="hold">
                                          <p:stCondLst>
                                            <p:cond delay="0"/>
                                          </p:stCondLst>
                                        </p:cTn>
                                        <p:tgtEl>
                                          <p:spTgt spid="154631"/>
                                        </p:tgtEl>
                                        <p:attrNameLst>
                                          <p:attrName>style.visibility</p:attrName>
                                        </p:attrNameLst>
                                      </p:cBhvr>
                                      <p:to>
                                        <p:strVal val="visible"/>
                                      </p:to>
                                    </p:set>
                                    <p:animEffect transition="in" filter="randombar(horizontal)">
                                      <p:cBhvr>
                                        <p:cTn id="15" dur="500"/>
                                        <p:tgtEl>
                                          <p:spTgt spid="1546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55661" name="Picture 13" descr="153"/>
          <p:cNvPicPr>
            <a:picLocks noChangeAspect="1" noChangeArrowheads="1"/>
          </p:cNvPicPr>
          <p:nvPr/>
        </p:nvPicPr>
        <p:blipFill>
          <a:blip r:embed="rId2"/>
          <a:srcRect/>
          <a:stretch>
            <a:fillRect/>
          </a:stretch>
        </p:blipFill>
        <p:spPr bwMode="auto">
          <a:xfrm>
            <a:off x="4419600" y="4429125"/>
            <a:ext cx="4191000" cy="2008188"/>
          </a:xfrm>
          <a:prstGeom prst="rect">
            <a:avLst/>
          </a:prstGeom>
          <a:noFill/>
          <a:ln w="9525">
            <a:noFill/>
            <a:miter lim="800000"/>
            <a:headEnd/>
            <a:tailEnd/>
          </a:ln>
        </p:spPr>
      </p:pic>
      <p:pic>
        <p:nvPicPr>
          <p:cNvPr id="155662" name="Picture 14" descr="MC10408YA"/>
          <p:cNvPicPr>
            <a:picLocks noChangeAspect="1" noChangeArrowheads="1"/>
          </p:cNvPicPr>
          <p:nvPr/>
        </p:nvPicPr>
        <p:blipFill>
          <a:blip r:embed="rId3"/>
          <a:srcRect/>
          <a:stretch>
            <a:fillRect/>
          </a:stretch>
        </p:blipFill>
        <p:spPr bwMode="auto">
          <a:xfrm>
            <a:off x="1447800" y="685800"/>
            <a:ext cx="4572000" cy="3562350"/>
          </a:xfrm>
          <a:prstGeom prst="rect">
            <a:avLst/>
          </a:prstGeom>
          <a:noFill/>
          <a:ln w="9525">
            <a:noFill/>
            <a:miter lim="800000"/>
            <a:headEnd/>
            <a:tailEnd/>
          </a:ln>
        </p:spPr>
      </p:pic>
      <p:pic>
        <p:nvPicPr>
          <p:cNvPr id="31749" name="Picture 15" descr="FOREST08 c"/>
          <p:cNvPicPr>
            <a:picLocks noChangeAspect="1" noChangeArrowheads="1"/>
          </p:cNvPicPr>
          <p:nvPr/>
        </p:nvPicPr>
        <p:blipFill>
          <a:blip r:embed="rId4"/>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5650">
                                            <p:txEl>
                                              <p:pRg st="0" end="0"/>
                                            </p:txEl>
                                          </p:spTgt>
                                        </p:tgtEl>
                                        <p:attrNameLst>
                                          <p:attrName>style.visibility</p:attrName>
                                        </p:attrNameLst>
                                      </p:cBhvr>
                                      <p:to>
                                        <p:strVal val="visible"/>
                                      </p:to>
                                    </p:set>
                                    <p:animEffect transition="in" filter="blinds(horizontal)">
                                      <p:cBhvr>
                                        <p:cTn id="7" dur="500"/>
                                        <p:tgtEl>
                                          <p:spTgt spid="15565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55662"/>
                                        </p:tgtEl>
                                        <p:attrNameLst>
                                          <p:attrName>style.visibility</p:attrName>
                                        </p:attrNameLst>
                                      </p:cBhvr>
                                      <p:to>
                                        <p:strVal val="visible"/>
                                      </p:to>
                                    </p:set>
                                    <p:animEffect transition="in" filter="randombar(horizontal)">
                                      <p:cBhvr>
                                        <p:cTn id="12" dur="500"/>
                                        <p:tgtEl>
                                          <p:spTgt spid="155662"/>
                                        </p:tgtEl>
                                      </p:cBhvr>
                                    </p:animEffect>
                                  </p:childTnLst>
                                </p:cTn>
                              </p:par>
                              <p:par>
                                <p:cTn id="13" presetID="14" presetClass="entr" presetSubtype="10" fill="hold" nodeType="withEffect">
                                  <p:stCondLst>
                                    <p:cond delay="0"/>
                                  </p:stCondLst>
                                  <p:childTnLst>
                                    <p:set>
                                      <p:cBhvr>
                                        <p:cTn id="14" dur="1" fill="hold">
                                          <p:stCondLst>
                                            <p:cond delay="0"/>
                                          </p:stCondLst>
                                        </p:cTn>
                                        <p:tgtEl>
                                          <p:spTgt spid="155661"/>
                                        </p:tgtEl>
                                        <p:attrNameLst>
                                          <p:attrName>style.visibility</p:attrName>
                                        </p:attrNameLst>
                                      </p:cBhvr>
                                      <p:to>
                                        <p:strVal val="visible"/>
                                      </p:to>
                                    </p:set>
                                    <p:animEffect transition="in" filter="randombar(horizontal)">
                                      <p:cBhvr>
                                        <p:cTn id="15" dur="500"/>
                                        <p:tgtEl>
                                          <p:spTgt spid="1556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descr="C:\Users\Tarlan\Desktop\Frank Lloyd Wright\Frank_Lloyd_Wright_LC-USZ62-36384.jpg"/>
          <p:cNvPicPr>
            <a:picLocks noChangeAspect="1" noChangeArrowheads="1"/>
          </p:cNvPicPr>
          <p:nvPr/>
        </p:nvPicPr>
        <p:blipFill>
          <a:blip r:embed="rId2" cstate="print"/>
          <a:srcRect/>
          <a:stretch>
            <a:fillRect/>
          </a:stretch>
        </p:blipFill>
        <p:spPr bwMode="auto">
          <a:xfrm>
            <a:off x="714348" y="288488"/>
            <a:ext cx="1643074" cy="2694788"/>
          </a:xfrm>
          <a:prstGeom prst="rect">
            <a:avLst/>
          </a:prstGeom>
          <a:noFill/>
        </p:spPr>
      </p:pic>
      <p:sp>
        <p:nvSpPr>
          <p:cNvPr id="7" name="Rectangle 6"/>
          <p:cNvSpPr/>
          <p:nvPr/>
        </p:nvSpPr>
        <p:spPr>
          <a:xfrm>
            <a:off x="714348" y="2928934"/>
            <a:ext cx="7929586" cy="3539430"/>
          </a:xfrm>
          <a:prstGeom prst="rect">
            <a:avLst/>
          </a:prstGeom>
        </p:spPr>
        <p:txBody>
          <a:bodyPr wrap="square">
            <a:spAutoFit/>
          </a:bodyPr>
          <a:lstStyle/>
          <a:p>
            <a:pPr algn="r" rtl="1"/>
            <a:r>
              <a:rPr lang="ar-SA" sz="1400" b="1" dirty="0"/>
              <a:t>نظريات رايت در مورد معماري ، در سال 1930 ، اصول برنامه ريزي برگرفته شده از کتاب رايت در معماري و دموکراسي :</a:t>
            </a:r>
            <a:br>
              <a:rPr lang="ar-SA" sz="1400" b="1" dirty="0"/>
            </a:br>
            <a:r>
              <a:rPr lang="ar-SA" sz="1400" b="1" dirty="0"/>
              <a:t/>
            </a:r>
            <a:br>
              <a:rPr lang="ar-SA" sz="1400" b="1" dirty="0"/>
            </a:br>
            <a:r>
              <a:rPr lang="ar-SA" sz="1400" b="1" dirty="0"/>
              <a:t>1- کم کردن ديوارهاي داخلي و ايجاد يک محيطي براي جريان هوا ، نور و چشم انداز به طوري که در کل پيوسته نشان داده شود .</a:t>
            </a:r>
            <a:br>
              <a:rPr lang="ar-SA" sz="1400" b="1" dirty="0"/>
            </a:br>
            <a:r>
              <a:rPr lang="ar-SA" sz="1400" b="1" dirty="0"/>
              <a:t>2- هماهنگ ساختن بنا با محيط خارج ( ثابت شده است که سطوح گسترده افقي بهترين وسيله براي ايجاد همبستگي است )</a:t>
            </a:r>
            <a:br>
              <a:rPr lang="ar-SA" sz="1400" b="1" dirty="0"/>
            </a:br>
            <a:r>
              <a:rPr lang="ar-SA" sz="1400" b="1" dirty="0"/>
              <a:t>3- پلان آزاد</a:t>
            </a:r>
            <a:br>
              <a:rPr lang="ar-SA" sz="1400" b="1" dirty="0"/>
            </a:br>
            <a:r>
              <a:rPr lang="ar-SA" sz="1400" b="1" dirty="0"/>
              <a:t>4- نشان دادن پي ها به صورت سکوي آجري کوتاه براي قرار گرفتن خانه بر روي آن</a:t>
            </a:r>
            <a:br>
              <a:rPr lang="ar-SA" sz="1400" b="1" dirty="0"/>
            </a:br>
            <a:r>
              <a:rPr lang="ar-SA" sz="1400" b="1" dirty="0"/>
              <a:t>5- عدم استفاده از مصالح متنوع ، استفاده از مصالح جديد</a:t>
            </a:r>
            <a:br>
              <a:rPr lang="ar-SA" sz="1400" b="1" dirty="0"/>
            </a:br>
            <a:r>
              <a:rPr lang="ar-SA" sz="1400" b="1" dirty="0"/>
              <a:t>6- دادن تناسبات منطقي و انساني به تمام درها و پنجره ها</a:t>
            </a:r>
            <a:br>
              <a:rPr lang="ar-SA" sz="1400" b="1" dirty="0"/>
            </a:br>
            <a:r>
              <a:rPr lang="ar-SA" sz="1400" b="1" dirty="0"/>
              <a:t>7- قرار دادن تاسيسات حرارتي درداخل ساختمان ( آتشگاه در مرکز ساختمان ) تاسيسات روشنايي و لوله کشيها در استخوان بندي ساختمان بطوري که جزئي از پيکره ساختمان باشد .</a:t>
            </a:r>
            <a:br>
              <a:rPr lang="ar-SA" sz="1400" b="1" dirty="0"/>
            </a:br>
            <a:r>
              <a:rPr lang="ar-SA" sz="1400" b="1" dirty="0"/>
              <a:t>8- مبلمان ساختمان به عنوان عناصر ارگانيک معماري و طرح آنها از بنا و الهام گرفته از آن باشد.</a:t>
            </a:r>
            <a:br>
              <a:rPr lang="ar-SA" sz="1400" b="1" dirty="0"/>
            </a:br>
            <a:r>
              <a:rPr lang="ar-SA" sz="1400" b="1" dirty="0"/>
              <a:t>9- حذف تزئينات (دوره هاي معماري) حذف ظرايف کاريها</a:t>
            </a:r>
            <a:br>
              <a:rPr lang="ar-SA" sz="1400" b="1" dirty="0"/>
            </a:br>
            <a:endParaRPr lang="ar-SA" sz="1400" dirty="0"/>
          </a:p>
        </p:txBody>
      </p:sp>
      <p:sp>
        <p:nvSpPr>
          <p:cNvPr id="6" name="Title 5"/>
          <p:cNvSpPr>
            <a:spLocks noGrp="1"/>
          </p:cNvSpPr>
          <p:nvPr>
            <p:ph type="title"/>
          </p:nvPr>
        </p:nvSpPr>
        <p:spPr>
          <a:xfrm>
            <a:off x="2428860" y="457200"/>
            <a:ext cx="4910142" cy="838200"/>
          </a:xfrm>
        </p:spPr>
        <p:txBody>
          <a:bodyPr>
            <a:normAutofit/>
          </a:bodyPr>
          <a:lstStyle/>
          <a:p>
            <a:r>
              <a:rPr lang="en-GB" sz="1800" dirty="0" smtClean="0">
                <a:latin typeface="+mn-lt"/>
              </a:rPr>
              <a:t>Frank Lloyd Wright</a:t>
            </a:r>
            <a:endParaRPr lang="en-GB" sz="1800" dirty="0">
              <a:latin typeface="+mn-lt"/>
            </a:endParaRPr>
          </a:p>
        </p:txBody>
      </p:sp>
      <p:pic>
        <p:nvPicPr>
          <p:cNvPr id="9" name="Picture 2" descr="C:\Users\Tarlan\Desktop\Frank Lloyd Wright\Fallingwater\fallingbalkanwaterhouse.jpg"/>
          <p:cNvPicPr>
            <a:picLocks noChangeAspect="1" noChangeArrowheads="1"/>
          </p:cNvPicPr>
          <p:nvPr/>
        </p:nvPicPr>
        <p:blipFill>
          <a:blip r:embed="rId3"/>
          <a:srcRect/>
          <a:stretch>
            <a:fillRect/>
          </a:stretch>
        </p:blipFill>
        <p:spPr bwMode="auto">
          <a:xfrm>
            <a:off x="6500826" y="785794"/>
            <a:ext cx="1828800" cy="2120900"/>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56681" name="Picture 9" descr="194"/>
          <p:cNvPicPr>
            <a:picLocks noChangeAspect="1" noChangeArrowheads="1"/>
          </p:cNvPicPr>
          <p:nvPr/>
        </p:nvPicPr>
        <p:blipFill>
          <a:blip r:embed="rId2"/>
          <a:srcRect/>
          <a:stretch>
            <a:fillRect/>
          </a:stretch>
        </p:blipFill>
        <p:spPr bwMode="auto">
          <a:xfrm>
            <a:off x="4779995" y="4786322"/>
            <a:ext cx="4149723" cy="1815412"/>
          </a:xfrm>
          <a:prstGeom prst="rect">
            <a:avLst/>
          </a:prstGeom>
          <a:noFill/>
          <a:ln w="9525">
            <a:noFill/>
            <a:miter lim="800000"/>
            <a:headEnd/>
            <a:tailEnd/>
          </a:ln>
        </p:spPr>
      </p:pic>
      <p:pic>
        <p:nvPicPr>
          <p:cNvPr id="156682" name="Picture 10" descr="15100079"/>
          <p:cNvPicPr>
            <a:picLocks noChangeAspect="1" noChangeArrowheads="1"/>
          </p:cNvPicPr>
          <p:nvPr/>
        </p:nvPicPr>
        <p:blipFill>
          <a:blip r:embed="rId3"/>
          <a:srcRect/>
          <a:stretch>
            <a:fillRect/>
          </a:stretch>
        </p:blipFill>
        <p:spPr bwMode="auto">
          <a:xfrm>
            <a:off x="1214414" y="571480"/>
            <a:ext cx="5334000" cy="3556000"/>
          </a:xfrm>
          <a:prstGeom prst="rect">
            <a:avLst/>
          </a:prstGeom>
          <a:noFill/>
          <a:ln w="9525">
            <a:noFill/>
            <a:miter lim="800000"/>
            <a:headEnd/>
            <a:tailEnd/>
          </a:ln>
        </p:spPr>
      </p:pic>
      <p:pic>
        <p:nvPicPr>
          <p:cNvPr id="32773" name="Picture 11" descr="FOREST08 c"/>
          <p:cNvPicPr>
            <a:picLocks noChangeAspect="1" noChangeArrowheads="1"/>
          </p:cNvPicPr>
          <p:nvPr/>
        </p:nvPicPr>
        <p:blipFill>
          <a:blip r:embed="rId4"/>
          <a:srcRect/>
          <a:stretch>
            <a:fillRect/>
          </a:stretch>
        </p:blipFill>
        <p:spPr bwMode="auto">
          <a:xfrm>
            <a:off x="381000" y="1371600"/>
            <a:ext cx="731838" cy="4724400"/>
          </a:xfrm>
          <a:prstGeom prst="rect">
            <a:avLst/>
          </a:prstGeom>
          <a:noFill/>
          <a:ln w="9525">
            <a:noFill/>
            <a:miter lim="800000"/>
            <a:headEnd/>
            <a:tailEnd/>
          </a:ln>
        </p:spPr>
      </p:pic>
      <p:sp>
        <p:nvSpPr>
          <p:cNvPr id="6" name="Rectangle 5"/>
          <p:cNvSpPr/>
          <p:nvPr/>
        </p:nvSpPr>
        <p:spPr>
          <a:xfrm>
            <a:off x="4214810" y="4143380"/>
            <a:ext cx="4572000" cy="646331"/>
          </a:xfrm>
          <a:prstGeom prst="rect">
            <a:avLst/>
          </a:prstGeom>
        </p:spPr>
        <p:txBody>
          <a:bodyPr>
            <a:spAutoFit/>
          </a:bodyPr>
          <a:lstStyle/>
          <a:p>
            <a:pPr algn="r"/>
            <a:r>
              <a:rPr lang="fa-IR" dirty="0" smtClean="0">
                <a:solidFill>
                  <a:schemeClr val="tx2"/>
                </a:solidFill>
                <a:latin typeface="Arial" charset="0"/>
                <a:cs typeface="B Homa" pitchFamily="2" charset="-78"/>
              </a:rPr>
              <a:t> درختان و گیاهان چسبنده به دیوار به عنوان جدار دوم برای دیوارها مطرح می شوند .</a:t>
            </a:r>
            <a:endParaRPr lang="en-GB" dirty="0"/>
          </a:p>
        </p:txBody>
      </p:sp>
      <p:pic>
        <p:nvPicPr>
          <p:cNvPr id="17409" name="Picture 1" descr="C:\Users\Tarlan\Desktop\IMG_1676.JPG"/>
          <p:cNvPicPr>
            <a:picLocks noChangeAspect="1" noChangeArrowheads="1"/>
          </p:cNvPicPr>
          <p:nvPr/>
        </p:nvPicPr>
        <p:blipFill>
          <a:blip r:embed="rId5" cstate="print"/>
          <a:srcRect/>
          <a:stretch>
            <a:fillRect/>
          </a:stretch>
        </p:blipFill>
        <p:spPr bwMode="auto">
          <a:xfrm>
            <a:off x="1357290" y="4214818"/>
            <a:ext cx="2500330" cy="250033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6674"/>
                                        </p:tgtEl>
                                        <p:attrNameLst>
                                          <p:attrName>style.visibility</p:attrName>
                                        </p:attrNameLst>
                                      </p:cBhvr>
                                      <p:to>
                                        <p:strVal val="visible"/>
                                      </p:to>
                                    </p:set>
                                    <p:animEffect transition="in" filter="blinds(horizontal)">
                                      <p:cBhvr>
                                        <p:cTn id="7" dur="500"/>
                                        <p:tgtEl>
                                          <p:spTgt spid="15667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156674"/>
                                        </p:tgtEl>
                                        <p:attrNameLst>
                                          <p:attrName>style.visibility</p:attrName>
                                        </p:attrNameLst>
                                      </p:cBhvr>
                                      <p:to>
                                        <p:strVal val="visible"/>
                                      </p:to>
                                    </p:set>
                                    <p:animEffect transition="in" filter="blinds(horizontal)">
                                      <p:cBhvr>
                                        <p:cTn id="12" dur="500"/>
                                        <p:tgtEl>
                                          <p:spTgt spid="15667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56682"/>
                                        </p:tgtEl>
                                        <p:attrNameLst>
                                          <p:attrName>style.visibility</p:attrName>
                                        </p:attrNameLst>
                                      </p:cBhvr>
                                      <p:to>
                                        <p:strVal val="visible"/>
                                      </p:to>
                                    </p:set>
                                    <p:animEffect transition="in" filter="randombar(horizontal)">
                                      <p:cBhvr>
                                        <p:cTn id="17" dur="500"/>
                                        <p:tgtEl>
                                          <p:spTgt spid="156682"/>
                                        </p:tgtEl>
                                      </p:cBhvr>
                                    </p:animEffect>
                                  </p:childTnLst>
                                </p:cTn>
                              </p:par>
                              <p:par>
                                <p:cTn id="18" presetID="14" presetClass="entr" presetSubtype="10" fill="hold" nodeType="withEffect">
                                  <p:stCondLst>
                                    <p:cond delay="0"/>
                                  </p:stCondLst>
                                  <p:childTnLst>
                                    <p:set>
                                      <p:cBhvr>
                                        <p:cTn id="19" dur="1" fill="hold">
                                          <p:stCondLst>
                                            <p:cond delay="0"/>
                                          </p:stCondLst>
                                        </p:cTn>
                                        <p:tgtEl>
                                          <p:spTgt spid="156681"/>
                                        </p:tgtEl>
                                        <p:attrNameLst>
                                          <p:attrName>style.visibility</p:attrName>
                                        </p:attrNameLst>
                                      </p:cBhvr>
                                      <p:to>
                                        <p:strVal val="visible"/>
                                      </p:to>
                                    </p:set>
                                    <p:animEffect transition="in" filter="randombar(horizontal)">
                                      <p:cBhvr>
                                        <p:cTn id="20" dur="500"/>
                                        <p:tgtEl>
                                          <p:spTgt spid="1566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4" grpId="0"/>
      <p:bldP spid="156674"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58728" name="Picture 8" descr="211"/>
          <p:cNvPicPr>
            <a:picLocks noChangeAspect="1" noChangeArrowheads="1"/>
          </p:cNvPicPr>
          <p:nvPr/>
        </p:nvPicPr>
        <p:blipFill>
          <a:blip r:embed="rId2"/>
          <a:srcRect/>
          <a:stretch>
            <a:fillRect/>
          </a:stretch>
        </p:blipFill>
        <p:spPr bwMode="auto">
          <a:xfrm>
            <a:off x="2500313" y="1571625"/>
            <a:ext cx="4738687" cy="4819650"/>
          </a:xfrm>
          <a:prstGeom prst="rect">
            <a:avLst/>
          </a:prstGeom>
          <a:noFill/>
          <a:ln w="9525">
            <a:noFill/>
            <a:miter lim="800000"/>
            <a:headEnd/>
            <a:tailEnd/>
          </a:ln>
        </p:spPr>
      </p:pic>
      <p:pic>
        <p:nvPicPr>
          <p:cNvPr id="33796" name="Picture 9" descr="FOREST08 c"/>
          <p:cNvPicPr>
            <a:picLocks noChangeAspect="1" noChangeArrowheads="1"/>
          </p:cNvPicPr>
          <p:nvPr/>
        </p:nvPicPr>
        <p:blipFill>
          <a:blip r:embed="rId3"/>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8722"/>
                                        </p:tgtEl>
                                        <p:attrNameLst>
                                          <p:attrName>style.visibility</p:attrName>
                                        </p:attrNameLst>
                                      </p:cBhvr>
                                      <p:to>
                                        <p:strVal val="visible"/>
                                      </p:to>
                                    </p:set>
                                    <p:animEffect transition="in" filter="blinds(horizontal)">
                                      <p:cBhvr>
                                        <p:cTn id="7" dur="500"/>
                                        <p:tgtEl>
                                          <p:spTgt spid="15872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58728"/>
                                        </p:tgtEl>
                                        <p:attrNameLst>
                                          <p:attrName>style.visibility</p:attrName>
                                        </p:attrNameLst>
                                      </p:cBhvr>
                                      <p:to>
                                        <p:strVal val="visible"/>
                                      </p:to>
                                    </p:set>
                                    <p:animEffect transition="in" filter="randombar(horizontal)">
                                      <p:cBhvr>
                                        <p:cTn id="12" dur="500"/>
                                        <p:tgtEl>
                                          <p:spTgt spid="1587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59752" name="Picture 8" descr="208"/>
          <p:cNvPicPr>
            <a:picLocks noChangeAspect="1" noChangeArrowheads="1"/>
          </p:cNvPicPr>
          <p:nvPr/>
        </p:nvPicPr>
        <p:blipFill>
          <a:blip r:embed="rId2"/>
          <a:srcRect/>
          <a:stretch>
            <a:fillRect/>
          </a:stretch>
        </p:blipFill>
        <p:spPr bwMode="auto">
          <a:xfrm>
            <a:off x="1785938" y="2571750"/>
            <a:ext cx="6475412" cy="3121025"/>
          </a:xfrm>
          <a:prstGeom prst="rect">
            <a:avLst/>
          </a:prstGeom>
          <a:noFill/>
          <a:ln w="9525">
            <a:noFill/>
            <a:miter lim="800000"/>
            <a:headEnd/>
            <a:tailEnd/>
          </a:ln>
        </p:spPr>
      </p:pic>
      <p:pic>
        <p:nvPicPr>
          <p:cNvPr id="34820" name="Picture 9" descr="FOREST08 c"/>
          <p:cNvPicPr>
            <a:picLocks noChangeAspect="1" noChangeArrowheads="1"/>
          </p:cNvPicPr>
          <p:nvPr/>
        </p:nvPicPr>
        <p:blipFill>
          <a:blip r:embed="rId3"/>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9746"/>
                                        </p:tgtEl>
                                        <p:attrNameLst>
                                          <p:attrName>style.visibility</p:attrName>
                                        </p:attrNameLst>
                                      </p:cBhvr>
                                      <p:to>
                                        <p:strVal val="visible"/>
                                      </p:to>
                                    </p:set>
                                    <p:animEffect transition="in" filter="blinds(horizontal)">
                                      <p:cBhvr>
                                        <p:cTn id="7" dur="500"/>
                                        <p:tgtEl>
                                          <p:spTgt spid="15974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59752"/>
                                        </p:tgtEl>
                                        <p:attrNameLst>
                                          <p:attrName>style.visibility</p:attrName>
                                        </p:attrNameLst>
                                      </p:cBhvr>
                                      <p:to>
                                        <p:strVal val="visible"/>
                                      </p:to>
                                    </p:set>
                                    <p:animEffect transition="in" filter="randombar(horizontal)">
                                      <p:cBhvr>
                                        <p:cTn id="12" dur="500"/>
                                        <p:tgtEl>
                                          <p:spTgt spid="1597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60776" name="Picture 8" descr="207"/>
          <p:cNvPicPr>
            <a:picLocks noChangeAspect="1" noChangeArrowheads="1"/>
          </p:cNvPicPr>
          <p:nvPr/>
        </p:nvPicPr>
        <p:blipFill>
          <a:blip r:embed="rId2"/>
          <a:srcRect/>
          <a:stretch>
            <a:fillRect/>
          </a:stretch>
        </p:blipFill>
        <p:spPr bwMode="auto">
          <a:xfrm>
            <a:off x="1668463" y="2657475"/>
            <a:ext cx="6610350" cy="2843213"/>
          </a:xfrm>
          <a:prstGeom prst="rect">
            <a:avLst/>
          </a:prstGeom>
          <a:noFill/>
          <a:ln w="9525">
            <a:noFill/>
            <a:miter lim="800000"/>
            <a:headEnd/>
            <a:tailEnd/>
          </a:ln>
        </p:spPr>
      </p:pic>
      <p:pic>
        <p:nvPicPr>
          <p:cNvPr id="35844" name="Picture 9" descr="FOREST08 c"/>
          <p:cNvPicPr>
            <a:picLocks noChangeAspect="1" noChangeArrowheads="1"/>
          </p:cNvPicPr>
          <p:nvPr/>
        </p:nvPicPr>
        <p:blipFill>
          <a:blip r:embed="rId3"/>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0770"/>
                                        </p:tgtEl>
                                        <p:attrNameLst>
                                          <p:attrName>style.visibility</p:attrName>
                                        </p:attrNameLst>
                                      </p:cBhvr>
                                      <p:to>
                                        <p:strVal val="visible"/>
                                      </p:to>
                                    </p:set>
                                    <p:animEffect transition="in" filter="blinds(horizontal)">
                                      <p:cBhvr>
                                        <p:cTn id="7" dur="500"/>
                                        <p:tgtEl>
                                          <p:spTgt spid="16077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60776"/>
                                        </p:tgtEl>
                                        <p:attrNameLst>
                                          <p:attrName>style.visibility</p:attrName>
                                        </p:attrNameLst>
                                      </p:cBhvr>
                                      <p:to>
                                        <p:strVal val="visible"/>
                                      </p:to>
                                    </p:set>
                                    <p:animEffect transition="in" filter="randombar(horizontal)">
                                      <p:cBhvr>
                                        <p:cTn id="12" dur="500"/>
                                        <p:tgtEl>
                                          <p:spTgt spid="1607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61800" name="Picture 8" descr="206"/>
          <p:cNvPicPr>
            <a:picLocks noChangeAspect="1" noChangeArrowheads="1"/>
          </p:cNvPicPr>
          <p:nvPr/>
        </p:nvPicPr>
        <p:blipFill>
          <a:blip r:embed="rId2"/>
          <a:srcRect/>
          <a:stretch>
            <a:fillRect/>
          </a:stretch>
        </p:blipFill>
        <p:spPr bwMode="auto">
          <a:xfrm>
            <a:off x="2143125" y="2214563"/>
            <a:ext cx="5668963" cy="3779837"/>
          </a:xfrm>
          <a:prstGeom prst="rect">
            <a:avLst/>
          </a:prstGeom>
          <a:noFill/>
          <a:ln w="9525">
            <a:noFill/>
            <a:miter lim="800000"/>
            <a:headEnd/>
            <a:tailEnd/>
          </a:ln>
        </p:spPr>
      </p:pic>
      <p:pic>
        <p:nvPicPr>
          <p:cNvPr id="36868" name="Picture 9" descr="FOREST08 c"/>
          <p:cNvPicPr>
            <a:picLocks noChangeAspect="1" noChangeArrowheads="1"/>
          </p:cNvPicPr>
          <p:nvPr/>
        </p:nvPicPr>
        <p:blipFill>
          <a:blip r:embed="rId3"/>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1794"/>
                                        </p:tgtEl>
                                        <p:attrNameLst>
                                          <p:attrName>style.visibility</p:attrName>
                                        </p:attrNameLst>
                                      </p:cBhvr>
                                      <p:to>
                                        <p:strVal val="visible"/>
                                      </p:to>
                                    </p:set>
                                    <p:animEffect transition="in" filter="blinds(horizontal)">
                                      <p:cBhvr>
                                        <p:cTn id="7" dur="500"/>
                                        <p:tgtEl>
                                          <p:spTgt spid="16179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61800"/>
                                        </p:tgtEl>
                                        <p:attrNameLst>
                                          <p:attrName>style.visibility</p:attrName>
                                        </p:attrNameLst>
                                      </p:cBhvr>
                                      <p:to>
                                        <p:strVal val="visible"/>
                                      </p:to>
                                    </p:set>
                                    <p:animEffect transition="in" filter="randombar(horizontal)">
                                      <p:cBhvr>
                                        <p:cTn id="12" dur="500"/>
                                        <p:tgtEl>
                                          <p:spTgt spid="1618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F:\2 tanzim sharait\tazeha\New Folder\Google Image Result for http--zorwan_persiangig_com-articles-wonders-2006-davies-alpine-house_jpg_files\cat-3_files\62nbq5l.jpg"/>
          <p:cNvPicPr>
            <a:picLocks noChangeAspect="1" noChangeArrowheads="1"/>
          </p:cNvPicPr>
          <p:nvPr/>
        </p:nvPicPr>
        <p:blipFill>
          <a:blip r:embed="rId2"/>
          <a:srcRect/>
          <a:stretch>
            <a:fillRect/>
          </a:stretch>
        </p:blipFill>
        <p:spPr bwMode="auto">
          <a:xfrm>
            <a:off x="71406" y="3571876"/>
            <a:ext cx="9024266" cy="3000396"/>
          </a:xfrm>
          <a:prstGeom prst="rect">
            <a:avLst/>
          </a:prstGeom>
          <a:noFill/>
        </p:spPr>
      </p:pic>
      <p:pic>
        <p:nvPicPr>
          <p:cNvPr id="64516" name="Picture 4" descr="F:\2 tanzim sharait\tazeha\New Folder\Google Image Result for http--zorwan_persiangig_com-articles-wonders-2006-davies-alpine-house_jpg_files\cat-3_files\6f08qpd.jpg"/>
          <p:cNvPicPr>
            <a:picLocks noChangeAspect="1" noChangeArrowheads="1"/>
          </p:cNvPicPr>
          <p:nvPr/>
        </p:nvPicPr>
        <p:blipFill>
          <a:blip r:embed="rId3"/>
          <a:srcRect/>
          <a:stretch>
            <a:fillRect/>
          </a:stretch>
        </p:blipFill>
        <p:spPr bwMode="auto">
          <a:xfrm>
            <a:off x="6858016" y="214290"/>
            <a:ext cx="2124075" cy="3152775"/>
          </a:xfrm>
          <a:prstGeom prst="rect">
            <a:avLst/>
          </a:prstGeom>
          <a:noFill/>
        </p:spPr>
      </p:pic>
      <p:sp>
        <p:nvSpPr>
          <p:cNvPr id="4" name="Rectangle 3"/>
          <p:cNvSpPr/>
          <p:nvPr/>
        </p:nvSpPr>
        <p:spPr>
          <a:xfrm>
            <a:off x="5797413" y="214290"/>
            <a:ext cx="1132041" cy="369332"/>
          </a:xfrm>
          <a:prstGeom prst="rect">
            <a:avLst/>
          </a:prstGeom>
        </p:spPr>
        <p:txBody>
          <a:bodyPr wrap="none">
            <a:spAutoFit/>
          </a:bodyPr>
          <a:lstStyle/>
          <a:p>
            <a:r>
              <a:rPr lang="fa-IR" b="1" dirty="0" smtClean="0"/>
              <a:t>رنزو پیانو</a:t>
            </a:r>
            <a:endParaRPr lang="en-GB" dirty="0"/>
          </a:p>
        </p:txBody>
      </p:sp>
      <p:sp>
        <p:nvSpPr>
          <p:cNvPr id="5" name="Rectangle 4"/>
          <p:cNvSpPr/>
          <p:nvPr/>
        </p:nvSpPr>
        <p:spPr>
          <a:xfrm>
            <a:off x="0" y="2925545"/>
            <a:ext cx="6286480" cy="646331"/>
          </a:xfrm>
          <a:prstGeom prst="rect">
            <a:avLst/>
          </a:prstGeom>
        </p:spPr>
        <p:txBody>
          <a:bodyPr wrap="square">
            <a:spAutoFit/>
          </a:bodyPr>
          <a:lstStyle/>
          <a:p>
            <a:pPr algn="r"/>
            <a:r>
              <a:rPr lang="fa-IR" b="1" dirty="0" smtClean="0"/>
              <a:t>مجموعه فرهنگی ژان ماری تجیبائو – نیوکالدونیای فرانسه</a:t>
            </a:r>
            <a:r>
              <a:rPr lang="fa-IR" dirty="0" smtClean="0"/>
              <a:t/>
            </a:r>
            <a:br>
              <a:rPr lang="fa-IR" dirty="0" smtClean="0"/>
            </a:br>
            <a:r>
              <a:rPr lang="fa-IR" b="1" dirty="0" smtClean="0"/>
              <a:t>طراحی 1991- ساخت 1993 تا 1998</a:t>
            </a:r>
            <a:endParaRPr lang="en-GB" dirty="0"/>
          </a:p>
        </p:txBody>
      </p:sp>
      <p:sp>
        <p:nvSpPr>
          <p:cNvPr id="7" name="Rectangle 6"/>
          <p:cNvSpPr/>
          <p:nvPr/>
        </p:nvSpPr>
        <p:spPr>
          <a:xfrm>
            <a:off x="71406" y="728473"/>
            <a:ext cx="6858016" cy="738664"/>
          </a:xfrm>
          <a:prstGeom prst="rect">
            <a:avLst/>
          </a:prstGeom>
        </p:spPr>
        <p:txBody>
          <a:bodyPr wrap="square">
            <a:spAutoFit/>
          </a:bodyPr>
          <a:lstStyle/>
          <a:p>
            <a:pPr algn="r"/>
            <a:r>
              <a:rPr lang="fa-IR" sz="1400" b="1" dirty="0" smtClean="0"/>
              <a:t>پيانو در مقام معمار (هاي-تك) شروع به كار كرد و بعد ها به عنوان معمار ارگانيك شناخته شد و در نهايت به عنوان يك معمار مبتكر و خلاق در فنون و روش هاي ساختمان سازي به شهرت رسيد</a:t>
            </a:r>
            <a:endParaRPr lang="en-GB" sz="14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F:\2 tanzim sharait\tazeha\New Folder\Google Image Result for http--zorwan_persiangig_com-articles-wonders-2006-davies-alpine-house_jpg_files\cat-3_files\5xrp8gy.jpg"/>
          <p:cNvPicPr>
            <a:picLocks noChangeAspect="1" noChangeArrowheads="1"/>
          </p:cNvPicPr>
          <p:nvPr/>
        </p:nvPicPr>
        <p:blipFill>
          <a:blip r:embed="rId2"/>
          <a:srcRect/>
          <a:stretch>
            <a:fillRect/>
          </a:stretch>
        </p:blipFill>
        <p:spPr bwMode="auto">
          <a:xfrm>
            <a:off x="71406" y="4786322"/>
            <a:ext cx="6903471" cy="1857388"/>
          </a:xfrm>
          <a:prstGeom prst="rect">
            <a:avLst/>
          </a:prstGeom>
          <a:noFill/>
        </p:spPr>
      </p:pic>
      <p:pic>
        <p:nvPicPr>
          <p:cNvPr id="65540" name="Picture 4" descr="F:\2 tanzim sharait\tazeha\New Folder\Google Image Result for http--zorwan_persiangig_com-articles-wonders-2006-davies-alpine-house_jpg_files\cat-3_files\6bw7394.jpg"/>
          <p:cNvPicPr>
            <a:picLocks noChangeAspect="1" noChangeArrowheads="1"/>
          </p:cNvPicPr>
          <p:nvPr/>
        </p:nvPicPr>
        <p:blipFill>
          <a:blip r:embed="rId3"/>
          <a:srcRect/>
          <a:stretch>
            <a:fillRect/>
          </a:stretch>
        </p:blipFill>
        <p:spPr bwMode="auto">
          <a:xfrm>
            <a:off x="105870" y="71414"/>
            <a:ext cx="5323386" cy="4623964"/>
          </a:xfrm>
          <a:prstGeom prst="rect">
            <a:avLst/>
          </a:prstGeom>
          <a:noFill/>
        </p:spPr>
      </p:pic>
      <p:sp>
        <p:nvSpPr>
          <p:cNvPr id="6" name="Rectangle 5"/>
          <p:cNvSpPr/>
          <p:nvPr/>
        </p:nvSpPr>
        <p:spPr>
          <a:xfrm>
            <a:off x="5429256" y="142852"/>
            <a:ext cx="3714744" cy="2246769"/>
          </a:xfrm>
          <a:prstGeom prst="rect">
            <a:avLst/>
          </a:prstGeom>
        </p:spPr>
        <p:txBody>
          <a:bodyPr wrap="square">
            <a:spAutoFit/>
          </a:bodyPr>
          <a:lstStyle/>
          <a:p>
            <a:pPr algn="r"/>
            <a:r>
              <a:rPr lang="fa-IR" sz="1400" b="1" dirty="0" smtClean="0"/>
              <a:t>پروژه ژان ماری با طبیعت مانوس است یعنی بدون حضور نور خورشید که لطافت ساختارهای چوبی را باز می تاباند و بدون صنوبر بلند و ستون مانند که معیاری برای ارتفاع پوسته های وسیع ساختمان محسوب می شود و بدون بادی که از میان این عناصر می وزد و انعطاف پذیری و استحکام چوب را یادآوری می کند ، شناخت و درک کامل مکان و فضای خلق شده در این پروژه ، غیرممکن می شود.</a:t>
            </a:r>
            <a:endParaRPr lang="en-GB" sz="1400" dirty="0"/>
          </a:p>
        </p:txBody>
      </p:sp>
      <p:sp>
        <p:nvSpPr>
          <p:cNvPr id="7" name="Rectangle 6"/>
          <p:cNvSpPr/>
          <p:nvPr/>
        </p:nvSpPr>
        <p:spPr>
          <a:xfrm>
            <a:off x="7000892" y="3071810"/>
            <a:ext cx="2143108" cy="3754874"/>
          </a:xfrm>
          <a:prstGeom prst="rect">
            <a:avLst/>
          </a:prstGeom>
        </p:spPr>
        <p:txBody>
          <a:bodyPr wrap="square">
            <a:spAutoFit/>
          </a:bodyPr>
          <a:lstStyle/>
          <a:p>
            <a:pPr algn="r"/>
            <a:r>
              <a:rPr lang="fa-IR" sz="1400" b="1" dirty="0" smtClean="0"/>
              <a:t>فرم سازه ای منتخب رنزو پیانو به خوبی قادر است با الگوها و شکل های تکیه گاهها ، بادبندها و سایر عناصر سازه ای تلفیق شود. سازه این ساختمان ها دو لایه است و خلا بین دو جداره ، ابزاری ارزشمند برای خنک کردن و تهویه ی فضای داخلی محسوب می شود.</a:t>
            </a:r>
            <a:r>
              <a:rPr lang="fa-IR" sz="1400" dirty="0" smtClean="0"/>
              <a:t/>
            </a:r>
            <a:br>
              <a:rPr lang="fa-IR" sz="1400" dirty="0" smtClean="0"/>
            </a:br>
            <a:r>
              <a:rPr lang="fa-IR" sz="1400" b="1" dirty="0" smtClean="0"/>
              <a:t>شبکه ای تنیده با بافتی ظریف ، پوسته خارجی ساختمانها را تشکیل می دهد</a:t>
            </a:r>
            <a:endParaRPr lang="en-GB" sz="14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8" name="Picture 4" descr="F:\2 tanzim sharait\tazeha\New Folder\New Folder\freespiritth3.jpg"/>
          <p:cNvPicPr>
            <a:picLocks noChangeAspect="1" noChangeArrowheads="1"/>
          </p:cNvPicPr>
          <p:nvPr/>
        </p:nvPicPr>
        <p:blipFill>
          <a:blip r:embed="rId2"/>
          <a:srcRect/>
          <a:stretch>
            <a:fillRect/>
          </a:stretch>
        </p:blipFill>
        <p:spPr bwMode="auto">
          <a:xfrm>
            <a:off x="71406" y="4614890"/>
            <a:ext cx="4049308" cy="2171696"/>
          </a:xfrm>
          <a:prstGeom prst="rect">
            <a:avLst/>
          </a:prstGeom>
          <a:noFill/>
        </p:spPr>
      </p:pic>
      <p:pic>
        <p:nvPicPr>
          <p:cNvPr id="67589" name="Picture 5" descr="F:\2 tanzim sharait\tazeha\New Folder\New Folder\ourplanet1.jpg"/>
          <p:cNvPicPr>
            <a:picLocks noChangeAspect="1" noChangeArrowheads="1"/>
          </p:cNvPicPr>
          <p:nvPr/>
        </p:nvPicPr>
        <p:blipFill>
          <a:blip r:embed="rId3"/>
          <a:srcRect/>
          <a:stretch>
            <a:fillRect/>
          </a:stretch>
        </p:blipFill>
        <p:spPr bwMode="auto">
          <a:xfrm>
            <a:off x="71406" y="71414"/>
            <a:ext cx="4569196" cy="3429024"/>
          </a:xfrm>
          <a:prstGeom prst="rect">
            <a:avLst/>
          </a:prstGeom>
          <a:noFill/>
        </p:spPr>
      </p:pic>
      <p:sp>
        <p:nvSpPr>
          <p:cNvPr id="6" name="Rectangle 5"/>
          <p:cNvSpPr/>
          <p:nvPr/>
        </p:nvSpPr>
        <p:spPr>
          <a:xfrm>
            <a:off x="4714876" y="214290"/>
            <a:ext cx="4429124" cy="2308324"/>
          </a:xfrm>
          <a:prstGeom prst="rect">
            <a:avLst/>
          </a:prstGeom>
        </p:spPr>
        <p:txBody>
          <a:bodyPr wrap="square">
            <a:spAutoFit/>
          </a:bodyPr>
          <a:lstStyle/>
          <a:p>
            <a:pPr algn="r" rtl="1"/>
            <a:r>
              <a:rPr lang="fa-IR" sz="1600" b="1" dirty="0" smtClean="0"/>
              <a:t>یک هتل کوچک جنگلی که مانند یک حباب یا یک بادکنک و یا یک میوه درختی بسیار بزرگ هست.این حباب که از جنس چوب درست شده بر خلاف تمام خانه های درختی بر روی درخت ساخته نشده بلکه با ریسمان هایی محکم از درختان اطراف آویزان شده . پله های مارپیچی این خانه شما رو به داخل راهنمایی می کنه .</a:t>
            </a:r>
            <a:br>
              <a:rPr lang="fa-IR" sz="1600" b="1" dirty="0" smtClean="0"/>
            </a:br>
            <a:endParaRPr lang="en-GB" sz="1600" dirty="0"/>
          </a:p>
        </p:txBody>
      </p:sp>
      <p:pic>
        <p:nvPicPr>
          <p:cNvPr id="7" name="Picture 3" descr="F:\2 tanzim sharait\tazeha\New Folder\New Folder\ecoball1.jpg"/>
          <p:cNvPicPr>
            <a:picLocks noChangeAspect="1" noChangeArrowheads="1"/>
          </p:cNvPicPr>
          <p:nvPr/>
        </p:nvPicPr>
        <p:blipFill>
          <a:blip r:embed="rId4"/>
          <a:srcRect/>
          <a:stretch>
            <a:fillRect/>
          </a:stretch>
        </p:blipFill>
        <p:spPr bwMode="auto">
          <a:xfrm>
            <a:off x="4071934" y="2643182"/>
            <a:ext cx="4795276" cy="3571900"/>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F:\2 tanzim sharait\tazeha\New Folder\New Folder\ecoball3.jpg"/>
          <p:cNvPicPr>
            <a:picLocks noChangeAspect="1" noChangeArrowheads="1"/>
          </p:cNvPicPr>
          <p:nvPr/>
        </p:nvPicPr>
        <p:blipFill>
          <a:blip r:embed="rId2"/>
          <a:srcRect/>
          <a:stretch>
            <a:fillRect/>
          </a:stretch>
        </p:blipFill>
        <p:spPr bwMode="auto">
          <a:xfrm>
            <a:off x="-1" y="-24"/>
            <a:ext cx="4728115" cy="3143272"/>
          </a:xfrm>
          <a:prstGeom prst="rect">
            <a:avLst/>
          </a:prstGeom>
          <a:noFill/>
        </p:spPr>
      </p:pic>
      <p:pic>
        <p:nvPicPr>
          <p:cNvPr id="70659" name="Picture 3" descr="F:\2 tanzim sharait\tazeha\New Folder\New Folder\ecoball4.jpg"/>
          <p:cNvPicPr>
            <a:picLocks noChangeAspect="1" noChangeArrowheads="1"/>
          </p:cNvPicPr>
          <p:nvPr/>
        </p:nvPicPr>
        <p:blipFill>
          <a:blip r:embed="rId3"/>
          <a:srcRect/>
          <a:stretch>
            <a:fillRect/>
          </a:stretch>
        </p:blipFill>
        <p:spPr bwMode="auto">
          <a:xfrm>
            <a:off x="4286248" y="3212424"/>
            <a:ext cx="4857752" cy="3645576"/>
          </a:xfrm>
          <a:prstGeom prst="rect">
            <a:avLst/>
          </a:prstGeom>
          <a:noFill/>
        </p:spPr>
      </p:pic>
      <p:pic>
        <p:nvPicPr>
          <p:cNvPr id="70660" name="Picture 4" descr="F:\2 tanzim sharait\tazeha\New Folder\New Folder\gallery_woods_8.jpg"/>
          <p:cNvPicPr>
            <a:picLocks noChangeAspect="1" noChangeArrowheads="1"/>
          </p:cNvPicPr>
          <p:nvPr/>
        </p:nvPicPr>
        <p:blipFill>
          <a:blip r:embed="rId4"/>
          <a:srcRect/>
          <a:stretch>
            <a:fillRect/>
          </a:stretch>
        </p:blipFill>
        <p:spPr bwMode="auto">
          <a:xfrm>
            <a:off x="142844" y="3972586"/>
            <a:ext cx="2857488" cy="2742562"/>
          </a:xfrm>
          <a:prstGeom prst="rect">
            <a:avLst/>
          </a:prstGeom>
          <a:noFill/>
        </p:spPr>
      </p:pic>
      <p:pic>
        <p:nvPicPr>
          <p:cNvPr id="70661" name="Picture 5" descr="F:\2 tanzim sharait\tazeha\New Folder\New Folder\gallery_woods_12.jpg"/>
          <p:cNvPicPr>
            <a:picLocks noChangeAspect="1" noChangeArrowheads="1"/>
          </p:cNvPicPr>
          <p:nvPr/>
        </p:nvPicPr>
        <p:blipFill>
          <a:blip r:embed="rId5"/>
          <a:srcRect/>
          <a:stretch>
            <a:fillRect/>
          </a:stretch>
        </p:blipFill>
        <p:spPr bwMode="auto">
          <a:xfrm>
            <a:off x="5500694" y="1428736"/>
            <a:ext cx="2500330" cy="1661612"/>
          </a:xfrm>
          <a:prstGeom prst="rect">
            <a:avLst/>
          </a:prstGeom>
          <a:noFill/>
        </p:spPr>
      </p:pic>
      <p:sp>
        <p:nvSpPr>
          <p:cNvPr id="6" name="Rectangle 5"/>
          <p:cNvSpPr/>
          <p:nvPr/>
        </p:nvSpPr>
        <p:spPr>
          <a:xfrm>
            <a:off x="4572000" y="285728"/>
            <a:ext cx="4572000" cy="1077218"/>
          </a:xfrm>
          <a:prstGeom prst="rect">
            <a:avLst/>
          </a:prstGeom>
        </p:spPr>
        <p:txBody>
          <a:bodyPr>
            <a:spAutoFit/>
          </a:bodyPr>
          <a:lstStyle/>
          <a:p>
            <a:pPr algn="r" rtl="1"/>
            <a:r>
              <a:rPr lang="fa-IR" sz="1600" b="1" dirty="0" smtClean="0"/>
              <a:t>یک خانه ی کوچک با مبلمانی کامل .چیز هایی که توی هیچ خانه درختی ای دیده نمیشه . یک میز غذا خوری چهار نفره یک تخت خواب راحت و ...</a:t>
            </a:r>
            <a:endParaRPr lang="en-GB" sz="16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Tarlan\Desktop\FAB TREE HAB\32.bmp"/>
          <p:cNvPicPr>
            <a:picLocks noChangeAspect="1" noChangeArrowheads="1"/>
          </p:cNvPicPr>
          <p:nvPr/>
        </p:nvPicPr>
        <p:blipFill>
          <a:blip r:embed="rId2"/>
          <a:srcRect/>
          <a:stretch>
            <a:fillRect/>
          </a:stretch>
        </p:blipFill>
        <p:spPr bwMode="auto">
          <a:xfrm>
            <a:off x="357158" y="2786058"/>
            <a:ext cx="4476750" cy="3781425"/>
          </a:xfrm>
          <a:prstGeom prst="rect">
            <a:avLst/>
          </a:prstGeom>
          <a:noFill/>
        </p:spPr>
      </p:pic>
      <p:sp>
        <p:nvSpPr>
          <p:cNvPr id="3" name="Title 1"/>
          <p:cNvSpPr txBox="1">
            <a:spLocks/>
          </p:cNvSpPr>
          <p:nvPr/>
        </p:nvSpPr>
        <p:spPr>
          <a:xfrm>
            <a:off x="304800" y="457200"/>
            <a:ext cx="8686800" cy="838200"/>
          </a:xfrm>
          <a:prstGeom prst="rect">
            <a:avLst/>
          </a:prstGeom>
        </p:spPr>
        <p:txBody>
          <a:bodyPr>
            <a:normAutofit fontScale="97500"/>
          </a:bodyPr>
          <a:lstStyle/>
          <a:p>
            <a:pPr lvl="0">
              <a:spcBef>
                <a:spcPct val="0"/>
              </a:spcBef>
            </a:pPr>
            <a:r>
              <a:rPr lang="en-GB" sz="3600" cap="all" dirty="0">
                <a:solidFill>
                  <a:schemeClr val="tx2"/>
                </a:solidFill>
                <a:effectLst>
                  <a:reflection blurRad="12700" stA="48000" endA="300" endPos="55000" dir="5400000" sy="-90000" algn="bl" rotWithShape="0"/>
                </a:effectLst>
                <a:latin typeface="+mj-lt"/>
                <a:ea typeface="+mj-ea"/>
                <a:cs typeface="+mj-cs"/>
              </a:rPr>
              <a:t>FAB TREE </a:t>
            </a:r>
            <a:r>
              <a:rPr lang="en-GB" sz="3600" cap="all" dirty="0" smtClean="0">
                <a:solidFill>
                  <a:schemeClr val="tx2"/>
                </a:solidFill>
                <a:effectLst>
                  <a:reflection blurRad="12700" stA="48000" endA="300" endPos="55000" dir="5400000" sy="-90000" algn="bl" rotWithShape="0"/>
                </a:effectLst>
                <a:latin typeface="+mj-lt"/>
                <a:ea typeface="+mj-ea"/>
                <a:cs typeface="+mj-cs"/>
              </a:rPr>
              <a:t>HOUSE</a:t>
            </a:r>
            <a:endParaRPr kumimoji="0" lang="en-GB" sz="3600" b="0"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5" name="Rectangle 4"/>
          <p:cNvSpPr/>
          <p:nvPr/>
        </p:nvSpPr>
        <p:spPr>
          <a:xfrm>
            <a:off x="5286380" y="1500174"/>
            <a:ext cx="3857620" cy="3693319"/>
          </a:xfrm>
          <a:prstGeom prst="rect">
            <a:avLst/>
          </a:prstGeom>
        </p:spPr>
        <p:txBody>
          <a:bodyPr wrap="square">
            <a:spAutoFit/>
          </a:bodyPr>
          <a:lstStyle/>
          <a:p>
            <a:pPr algn="r" rtl="1"/>
            <a:r>
              <a:rPr lang="ar-SA" dirty="0" smtClean="0"/>
              <a:t>كاشت و پرورش خانه</a:t>
            </a:r>
            <a:r>
              <a:rPr lang="en-GB" dirty="0" smtClean="0"/>
              <a:t>‌</a:t>
            </a:r>
            <a:r>
              <a:rPr lang="ar-SA" dirty="0" smtClean="0"/>
              <a:t>ای از درختان زنده به جای ساختن خانه</a:t>
            </a:r>
            <a:r>
              <a:rPr lang="en-GB" dirty="0" smtClean="0"/>
              <a:t>‌</a:t>
            </a:r>
            <a:r>
              <a:rPr lang="ar-SA" dirty="0" smtClean="0"/>
              <a:t>ای از الوار هدف یك معمار از موسسه فناوری ماساچوست است</a:t>
            </a:r>
            <a:r>
              <a:rPr lang="en-GB" dirty="0" smtClean="0"/>
              <a:t>. «</a:t>
            </a:r>
            <a:r>
              <a:rPr lang="ar-SA" dirty="0" smtClean="0"/>
              <a:t>میشل جوآچیم</a:t>
            </a:r>
            <a:r>
              <a:rPr lang="en-GB" dirty="0" smtClean="0"/>
              <a:t>» </a:t>
            </a:r>
            <a:r>
              <a:rPr lang="ar-SA" dirty="0" smtClean="0"/>
              <a:t>عضو گروه آزمایشگاه شهرهای هوشمند موسسه ماساچوست به همراه</a:t>
            </a:r>
            <a:r>
              <a:rPr lang="en-GB" dirty="0" smtClean="0"/>
              <a:t> «</a:t>
            </a:r>
            <a:r>
              <a:rPr lang="ar-SA" dirty="0" smtClean="0"/>
              <a:t>لارا گریدن</a:t>
            </a:r>
            <a:r>
              <a:rPr lang="en-GB" dirty="0" smtClean="0"/>
              <a:t>» </a:t>
            </a:r>
            <a:r>
              <a:rPr lang="ar-SA" dirty="0" smtClean="0"/>
              <a:t>مهندس اكولوژیك و</a:t>
            </a:r>
            <a:r>
              <a:rPr lang="en-GB" dirty="0" smtClean="0"/>
              <a:t> «</a:t>
            </a:r>
            <a:r>
              <a:rPr lang="ar-SA" dirty="0" smtClean="0"/>
              <a:t>خاویر آربونا</a:t>
            </a:r>
            <a:r>
              <a:rPr lang="en-GB" dirty="0" smtClean="0"/>
              <a:t>»</a:t>
            </a:r>
            <a:r>
              <a:rPr lang="ar-SA" dirty="0" smtClean="0"/>
              <a:t>ی معمار، خانه</a:t>
            </a:r>
            <a:r>
              <a:rPr lang="en-GB" dirty="0" smtClean="0"/>
              <a:t>‌</a:t>
            </a:r>
            <a:r>
              <a:rPr lang="ar-SA" dirty="0" smtClean="0"/>
              <a:t>ای را پیشنهاد می</a:t>
            </a:r>
            <a:r>
              <a:rPr lang="en-GB" dirty="0" smtClean="0"/>
              <a:t>‌</a:t>
            </a:r>
            <a:r>
              <a:rPr lang="ar-SA" dirty="0" smtClean="0"/>
              <a:t>كنند كه در واقع یك اكوسیستم است</a:t>
            </a:r>
            <a:r>
              <a:rPr lang="en-GB" dirty="0" smtClean="0"/>
              <a:t>. «</a:t>
            </a:r>
            <a:r>
              <a:rPr lang="ar-SA" dirty="0" smtClean="0"/>
              <a:t>جوآچیم</a:t>
            </a:r>
            <a:r>
              <a:rPr lang="en-GB" dirty="0" smtClean="0"/>
              <a:t>» </a:t>
            </a:r>
            <a:r>
              <a:rPr lang="ar-SA" dirty="0" smtClean="0"/>
              <a:t>می گوید</a:t>
            </a:r>
            <a:r>
              <a:rPr lang="en-GB" dirty="0" smtClean="0"/>
              <a:t>: «</a:t>
            </a:r>
            <a:r>
              <a:rPr lang="ar-SA" dirty="0" smtClean="0"/>
              <a:t>این خانه نه تنها هیچ گونه آسیبی به محیط وارد نمی آورد بلكه هوا را نیز تمیز می</a:t>
            </a:r>
            <a:r>
              <a:rPr lang="en-GB" dirty="0" smtClean="0"/>
              <a:t>‌</a:t>
            </a:r>
            <a:r>
              <a:rPr lang="ar-SA" dirty="0" smtClean="0"/>
              <a:t>كند</a:t>
            </a:r>
            <a:endParaRPr lang="en-GB"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Robie</a:t>
            </a:r>
            <a:r>
              <a:rPr lang="en-GB" dirty="0" smtClean="0"/>
              <a:t> House</a:t>
            </a:r>
            <a:endParaRPr lang="en-GB" dirty="0"/>
          </a:p>
        </p:txBody>
      </p:sp>
      <p:pic>
        <p:nvPicPr>
          <p:cNvPr id="10242" name="Picture 2" descr="C:\Users\Tarlan\Desktop\Frank Lloyd Wright\Robie House\IMG_2927.JPG"/>
          <p:cNvPicPr>
            <a:picLocks noChangeAspect="1" noChangeArrowheads="1"/>
          </p:cNvPicPr>
          <p:nvPr/>
        </p:nvPicPr>
        <p:blipFill>
          <a:blip r:embed="rId2"/>
          <a:srcRect/>
          <a:stretch>
            <a:fillRect/>
          </a:stretch>
        </p:blipFill>
        <p:spPr bwMode="auto">
          <a:xfrm>
            <a:off x="3508310" y="1071546"/>
            <a:ext cx="5334037" cy="3000396"/>
          </a:xfrm>
          <a:prstGeom prst="rect">
            <a:avLst/>
          </a:prstGeom>
          <a:noFill/>
        </p:spPr>
      </p:pic>
      <p:pic>
        <p:nvPicPr>
          <p:cNvPr id="10243" name="Picture 3" descr="C:\Users\Tarlan\Desktop\Frank Lloyd Wright\Fallingwater\DSCN8791.jpg"/>
          <p:cNvPicPr>
            <a:picLocks noChangeAspect="1" noChangeArrowheads="1"/>
          </p:cNvPicPr>
          <p:nvPr/>
        </p:nvPicPr>
        <p:blipFill>
          <a:blip r:embed="rId3" cstate="print"/>
          <a:srcRect/>
          <a:stretch>
            <a:fillRect/>
          </a:stretch>
        </p:blipFill>
        <p:spPr bwMode="auto">
          <a:xfrm>
            <a:off x="428596" y="3214686"/>
            <a:ext cx="4572032" cy="3429024"/>
          </a:xfrm>
          <a:prstGeom prst="rect">
            <a:avLst/>
          </a:prstGeom>
          <a:noFill/>
        </p:spPr>
      </p:pic>
      <p:sp>
        <p:nvSpPr>
          <p:cNvPr id="6" name="Title 1"/>
          <p:cNvSpPr txBox="1">
            <a:spLocks/>
          </p:cNvSpPr>
          <p:nvPr/>
        </p:nvSpPr>
        <p:spPr>
          <a:xfrm>
            <a:off x="0" y="2733676"/>
            <a:ext cx="8686800" cy="838200"/>
          </a:xfrm>
          <a:prstGeom prst="rect">
            <a:avLst/>
          </a:prstGeom>
        </p:spPr>
        <p:txBody>
          <a:bodyPr vert="horz" anchor="ctr">
            <a:normAutofit fontScale="82500" lnSpcReduction="2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sz="3600" b="0" i="0" u="none" strike="noStrike" kern="1200" cap="all" spc="0" normalizeH="0" baseline="0" noProof="0" dirty="0" err="1" smtClean="0">
                <a:ln>
                  <a:noFill/>
                </a:ln>
                <a:solidFill>
                  <a:schemeClr val="tx2"/>
                </a:solidFill>
                <a:effectLst>
                  <a:reflection blurRad="12700" stA="48000" endA="300" endPos="55000" dir="5400000" sy="-90000" algn="bl" rotWithShape="0"/>
                </a:effectLst>
                <a:uLnTx/>
                <a:uFillTx/>
                <a:latin typeface="+mj-lt"/>
                <a:ea typeface="+mj-ea"/>
                <a:cs typeface="+mj-cs"/>
              </a:rPr>
              <a:t>Fallingwatre</a:t>
            </a:r>
            <a:r>
              <a:rPr kumimoji="0" lang="en-GB" sz="3600" b="0" i="0" u="none" strike="noStrike" kern="1200" cap="all" spc="0" normalizeH="0" baseline="0" noProof="0" dirty="0" smtClean="0">
                <a:ln>
                  <a:noFill/>
                </a:ln>
                <a:solidFill>
                  <a:schemeClr val="tx2"/>
                </a:solidFill>
                <a:effectLst>
                  <a:reflection blurRad="12700" stA="48000" endA="300" endPos="55000" dir="5400000" sy="-90000" algn="bl" rotWithShape="0"/>
                </a:effectLst>
                <a:uLnTx/>
                <a:uFillTx/>
                <a:latin typeface="+mj-lt"/>
                <a:ea typeface="+mj-ea"/>
                <a:cs typeface="+mj-cs"/>
              </a:rPr>
              <a:t/>
            </a:r>
            <a:br>
              <a:rPr kumimoji="0" lang="en-GB" sz="3600" b="0" i="0" u="none" strike="noStrike" kern="1200" cap="all" spc="0" normalizeH="0" baseline="0" noProof="0" dirty="0" smtClean="0">
                <a:ln>
                  <a:noFill/>
                </a:ln>
                <a:solidFill>
                  <a:schemeClr val="tx2"/>
                </a:solidFill>
                <a:effectLst>
                  <a:reflection blurRad="12700" stA="48000" endA="300" endPos="55000" dir="5400000" sy="-90000" algn="bl" rotWithShape="0"/>
                </a:effectLst>
                <a:uLnTx/>
                <a:uFillTx/>
                <a:latin typeface="+mj-lt"/>
                <a:ea typeface="+mj-ea"/>
                <a:cs typeface="+mj-cs"/>
              </a:rPr>
            </a:br>
            <a:endParaRPr kumimoji="0" lang="en-GB" sz="3600" b="0"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pic>
        <p:nvPicPr>
          <p:cNvPr id="7" name="Picture 2" descr="F:\2 tanzim sharait\tazeha\New Folder\Google Image Result for http--i26_tinypic_com-2rf4yh5_jpg_files\showthread_files\2rf4yh5.jpg"/>
          <p:cNvPicPr>
            <a:picLocks noChangeAspect="1" noChangeArrowheads="1"/>
          </p:cNvPicPr>
          <p:nvPr/>
        </p:nvPicPr>
        <p:blipFill>
          <a:blip r:embed="rId4"/>
          <a:srcRect/>
          <a:stretch>
            <a:fillRect/>
          </a:stretch>
        </p:blipFill>
        <p:spPr bwMode="auto">
          <a:xfrm>
            <a:off x="5429256" y="4214818"/>
            <a:ext cx="3429024" cy="2583199"/>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Tarlan\Desktop\FAB TREE HAB\FabTreeTopsA1-708364.jpg"/>
          <p:cNvPicPr>
            <a:picLocks noChangeAspect="1" noChangeArrowheads="1"/>
          </p:cNvPicPr>
          <p:nvPr/>
        </p:nvPicPr>
        <p:blipFill>
          <a:blip r:embed="rId2"/>
          <a:srcRect/>
          <a:stretch>
            <a:fillRect/>
          </a:stretch>
        </p:blipFill>
        <p:spPr bwMode="auto">
          <a:xfrm>
            <a:off x="357158" y="428604"/>
            <a:ext cx="5864250" cy="5848006"/>
          </a:xfrm>
          <a:prstGeom prst="rect">
            <a:avLst/>
          </a:prstGeom>
          <a:noFill/>
        </p:spPr>
      </p:pic>
      <p:sp>
        <p:nvSpPr>
          <p:cNvPr id="3" name="Rectangle 2"/>
          <p:cNvSpPr/>
          <p:nvPr/>
        </p:nvSpPr>
        <p:spPr>
          <a:xfrm>
            <a:off x="6215074" y="1378755"/>
            <a:ext cx="2928926" cy="3693319"/>
          </a:xfrm>
          <a:prstGeom prst="rect">
            <a:avLst/>
          </a:prstGeom>
        </p:spPr>
        <p:txBody>
          <a:bodyPr wrap="square">
            <a:spAutoFit/>
          </a:bodyPr>
          <a:lstStyle/>
          <a:p>
            <a:pPr algn="r" rtl="1"/>
            <a:r>
              <a:rPr lang="ar-SA" dirty="0" smtClean="0"/>
              <a:t>این نوع خانه براساس یك روش باغبانی قدیمی موسوم به بافت شاخه ها استوار است كه طی آن شاخه</a:t>
            </a:r>
            <a:r>
              <a:rPr lang="en-GB" dirty="0" smtClean="0"/>
              <a:t>‌</a:t>
            </a:r>
            <a:r>
              <a:rPr lang="ar-SA" dirty="0" smtClean="0"/>
              <a:t>های درختان به هم بافته می</a:t>
            </a:r>
            <a:r>
              <a:rPr lang="en-GB" dirty="0" smtClean="0"/>
              <a:t>‌</a:t>
            </a:r>
            <a:r>
              <a:rPr lang="ar-SA" dirty="0" smtClean="0"/>
              <a:t>شوند تا راهروها، چوب بست</a:t>
            </a:r>
            <a:r>
              <a:rPr lang="en-GB" dirty="0" smtClean="0"/>
              <a:t>‌</a:t>
            </a:r>
            <a:r>
              <a:rPr lang="ar-SA" dirty="0" smtClean="0"/>
              <a:t>ها و یا دیوارهای زنده ایجاد شوند</a:t>
            </a:r>
            <a:r>
              <a:rPr lang="en-GB" dirty="0" smtClean="0"/>
              <a:t>. </a:t>
            </a:r>
            <a:r>
              <a:rPr lang="ar-SA" dirty="0" smtClean="0"/>
              <a:t>از نظر</a:t>
            </a:r>
            <a:r>
              <a:rPr lang="en-GB" dirty="0" smtClean="0"/>
              <a:t> «</a:t>
            </a:r>
            <a:r>
              <a:rPr lang="ar-SA" dirty="0" smtClean="0"/>
              <a:t>جوآچیم</a:t>
            </a:r>
            <a:r>
              <a:rPr lang="en-GB" dirty="0" smtClean="0"/>
              <a:t>»</a:t>
            </a:r>
            <a:r>
              <a:rPr lang="ar-SA" dirty="0" smtClean="0"/>
              <a:t>، نمای خارجی خانه طی چند دهه به شاخه</a:t>
            </a:r>
            <a:r>
              <a:rPr lang="en-GB" dirty="0" smtClean="0"/>
              <a:t>‌</a:t>
            </a:r>
            <a:r>
              <a:rPr lang="ar-SA" dirty="0" smtClean="0"/>
              <a:t>های متقاطع شكل داده می</a:t>
            </a:r>
            <a:r>
              <a:rPr lang="en-GB" dirty="0" smtClean="0"/>
              <a:t>‌</a:t>
            </a:r>
            <a:r>
              <a:rPr lang="ar-SA" dirty="0" smtClean="0"/>
              <a:t>شود كه گیاهان زنده و پشته</a:t>
            </a:r>
            <a:r>
              <a:rPr lang="en-GB" dirty="0" smtClean="0"/>
              <a:t>‌</a:t>
            </a:r>
            <a:r>
              <a:rPr lang="ar-SA" dirty="0" smtClean="0"/>
              <a:t>های خاكی اطراف آن پراكنده هستند</a:t>
            </a:r>
            <a:r>
              <a:rPr lang="en-US" dirty="0" smtClean="0"/>
              <a:t>.</a:t>
            </a:r>
            <a:endParaRPr lang="en-GB"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Tarlan\Desktop\FAB TREE HAB\Fabaxo1.jpg"/>
          <p:cNvPicPr>
            <a:picLocks noChangeAspect="1" noChangeArrowheads="1"/>
          </p:cNvPicPr>
          <p:nvPr/>
        </p:nvPicPr>
        <p:blipFill>
          <a:blip r:embed="rId2"/>
          <a:srcRect/>
          <a:stretch>
            <a:fillRect/>
          </a:stretch>
        </p:blipFill>
        <p:spPr bwMode="auto">
          <a:xfrm>
            <a:off x="1543050" y="1143000"/>
            <a:ext cx="6057900" cy="4572000"/>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Tarlan\Desktop\FAB TREE HAB\FabTreeTopsB2.jpg"/>
          <p:cNvPicPr>
            <a:picLocks noChangeAspect="1" noChangeArrowheads="1"/>
          </p:cNvPicPr>
          <p:nvPr/>
        </p:nvPicPr>
        <p:blipFill>
          <a:blip r:embed="rId2"/>
          <a:srcRect/>
          <a:stretch>
            <a:fillRect/>
          </a:stretch>
        </p:blipFill>
        <p:spPr bwMode="auto">
          <a:xfrm>
            <a:off x="1571604" y="500042"/>
            <a:ext cx="6078564" cy="6078564"/>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Tarlan\Desktop\FAB TREE HAB\joachim_tree_house_550x431.jpg"/>
          <p:cNvPicPr>
            <a:picLocks noChangeAspect="1" noChangeArrowheads="1"/>
          </p:cNvPicPr>
          <p:nvPr/>
        </p:nvPicPr>
        <p:blipFill>
          <a:blip r:embed="rId2"/>
          <a:srcRect/>
          <a:stretch>
            <a:fillRect/>
          </a:stretch>
        </p:blipFill>
        <p:spPr bwMode="auto">
          <a:xfrm>
            <a:off x="1357290" y="1142984"/>
            <a:ext cx="6357024" cy="4981595"/>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2 tanzim sharait\tazeha\New Folder\Fabsec1.jpg"/>
          <p:cNvPicPr>
            <a:picLocks noChangeAspect="1" noChangeArrowheads="1"/>
          </p:cNvPicPr>
          <p:nvPr/>
        </p:nvPicPr>
        <p:blipFill>
          <a:blip r:embed="rId2"/>
          <a:srcRect/>
          <a:stretch>
            <a:fillRect/>
          </a:stretch>
        </p:blipFill>
        <p:spPr bwMode="auto">
          <a:xfrm>
            <a:off x="71406" y="2358564"/>
            <a:ext cx="7858180" cy="4428022"/>
          </a:xfrm>
          <a:prstGeom prst="rect">
            <a:avLst/>
          </a:prstGeom>
          <a:noFill/>
        </p:spPr>
      </p:pic>
      <p:pic>
        <p:nvPicPr>
          <p:cNvPr id="1027" name="Picture 3" descr="F:\2 tanzim sharait\tazeha\New Folder\treehouse_b_800.jpg"/>
          <p:cNvPicPr>
            <a:picLocks noChangeAspect="1" noChangeArrowheads="1"/>
          </p:cNvPicPr>
          <p:nvPr/>
        </p:nvPicPr>
        <p:blipFill>
          <a:blip r:embed="rId3"/>
          <a:srcRect/>
          <a:stretch>
            <a:fillRect/>
          </a:stretch>
        </p:blipFill>
        <p:spPr bwMode="auto">
          <a:xfrm>
            <a:off x="3929058" y="71414"/>
            <a:ext cx="5146043" cy="3533263"/>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Tarlan\Desktop\FAB TREE HAB\fab%20tree%20house.jpg"/>
          <p:cNvPicPr>
            <a:picLocks noChangeAspect="1" noChangeArrowheads="1"/>
          </p:cNvPicPr>
          <p:nvPr/>
        </p:nvPicPr>
        <p:blipFill>
          <a:blip r:embed="rId2"/>
          <a:srcRect/>
          <a:stretch>
            <a:fillRect/>
          </a:stretch>
        </p:blipFill>
        <p:spPr bwMode="auto">
          <a:xfrm>
            <a:off x="857224" y="1428736"/>
            <a:ext cx="7771826" cy="3857652"/>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2844" y="142852"/>
            <a:ext cx="8786874" cy="1477328"/>
          </a:xfrm>
          <a:prstGeom prst="rect">
            <a:avLst/>
          </a:prstGeom>
        </p:spPr>
        <p:txBody>
          <a:bodyPr wrap="square">
            <a:spAutoFit/>
          </a:bodyPr>
          <a:lstStyle/>
          <a:p>
            <a:pPr algn="r" rtl="1"/>
            <a:r>
              <a:rPr lang="ar-SA" dirty="0" smtClean="0"/>
              <a:t>رویای</a:t>
            </a:r>
            <a:r>
              <a:rPr lang="en-GB" dirty="0" smtClean="0"/>
              <a:t> «</a:t>
            </a:r>
            <a:r>
              <a:rPr lang="ar-SA" dirty="0" smtClean="0"/>
              <a:t>جوآچیم</a:t>
            </a:r>
            <a:r>
              <a:rPr lang="en-GB" dirty="0" smtClean="0"/>
              <a:t>» </a:t>
            </a:r>
            <a:r>
              <a:rPr lang="ar-SA" dirty="0" smtClean="0"/>
              <a:t>ایجاد یك محله براساس طرح خانه زنده است</a:t>
            </a:r>
            <a:r>
              <a:rPr lang="en-GB" dirty="0" smtClean="0"/>
              <a:t>. </a:t>
            </a:r>
            <a:r>
              <a:rPr lang="ar-SA" dirty="0" smtClean="0"/>
              <a:t>ولی قبل از اینكه این رویا به حقیقت بپیوندد وی می باید یك و یا دو سال تحقیقات جامعه شناسی و عملی بودن این طرح را انجام دهد</a:t>
            </a:r>
            <a:r>
              <a:rPr lang="en-GB" dirty="0" smtClean="0"/>
              <a:t>. </a:t>
            </a:r>
            <a:r>
              <a:rPr lang="ar-SA" dirty="0" smtClean="0"/>
              <a:t>در عین حال، وی در حال طراحی خانه ای در كالیفرنیا است كه پنجاه درصد مصالح آن از مواد بازیافتی و پنجاه درصد دیگر از مواد زنده است</a:t>
            </a:r>
            <a:r>
              <a:rPr lang="en-GB" dirty="0" smtClean="0"/>
              <a:t>. </a:t>
            </a:r>
            <a:r>
              <a:rPr lang="ar-SA" dirty="0" smtClean="0"/>
              <a:t>این پروژه</a:t>
            </a:r>
            <a:r>
              <a:rPr lang="en-GB" dirty="0" smtClean="0"/>
              <a:t> </a:t>
            </a:r>
            <a:r>
              <a:rPr lang="en-GB" dirty="0" err="1" smtClean="0"/>
              <a:t>MatScape</a:t>
            </a:r>
            <a:r>
              <a:rPr lang="en-GB" dirty="0" smtClean="0"/>
              <a:t> </a:t>
            </a:r>
            <a:r>
              <a:rPr lang="ar-SA" dirty="0" smtClean="0"/>
              <a:t>نام دارد و</a:t>
            </a:r>
            <a:r>
              <a:rPr lang="en-GB" dirty="0" smtClean="0"/>
              <a:t> «</a:t>
            </a:r>
            <a:r>
              <a:rPr lang="ar-SA" dirty="0" smtClean="0"/>
              <a:t>جوآچیم</a:t>
            </a:r>
            <a:r>
              <a:rPr lang="en-GB" dirty="0" smtClean="0"/>
              <a:t>» </a:t>
            </a:r>
            <a:r>
              <a:rPr lang="ar-SA" dirty="0" smtClean="0"/>
              <a:t>آن را یك نمونه تجربی تلقی می كند كه قدمی به سوی خانه زنده نهایی است</a:t>
            </a:r>
            <a:r>
              <a:rPr lang="en-GB" dirty="0" smtClean="0"/>
              <a:t>. </a:t>
            </a:r>
            <a:endParaRPr lang="en-GB" dirty="0"/>
          </a:p>
        </p:txBody>
      </p:sp>
      <p:pic>
        <p:nvPicPr>
          <p:cNvPr id="5" name="Picture 2" descr="F:\2 tanzim sharait\tazeha\New Folder\Google Image Result for http--www_archinode_com-c2cplansec1_jpg_files\c2c_files\MATscapeNew1.jpg"/>
          <p:cNvPicPr>
            <a:picLocks noChangeAspect="1" noChangeArrowheads="1"/>
          </p:cNvPicPr>
          <p:nvPr/>
        </p:nvPicPr>
        <p:blipFill>
          <a:blip r:embed="rId2"/>
          <a:srcRect/>
          <a:stretch>
            <a:fillRect/>
          </a:stretch>
        </p:blipFill>
        <p:spPr bwMode="auto">
          <a:xfrm>
            <a:off x="61920" y="3786190"/>
            <a:ext cx="4883977" cy="3000396"/>
          </a:xfrm>
          <a:prstGeom prst="rect">
            <a:avLst/>
          </a:prstGeom>
          <a:noFill/>
        </p:spPr>
      </p:pic>
      <p:pic>
        <p:nvPicPr>
          <p:cNvPr id="68614" name="Picture 6" descr="F:\2 tanzim sharait\tazeha\New Folder\Google Image Result for http--www_archinode_com-c2cplansec1_jpg_files\c2c_files\C2CNear1A.jpg"/>
          <p:cNvPicPr>
            <a:picLocks noChangeAspect="1" noChangeArrowheads="1"/>
          </p:cNvPicPr>
          <p:nvPr/>
        </p:nvPicPr>
        <p:blipFill>
          <a:blip r:embed="rId3"/>
          <a:srcRect/>
          <a:stretch>
            <a:fillRect/>
          </a:stretch>
        </p:blipFill>
        <p:spPr bwMode="auto">
          <a:xfrm>
            <a:off x="4572000" y="1643050"/>
            <a:ext cx="4430355" cy="2928958"/>
          </a:xfrm>
          <a:prstGeom prst="rect">
            <a:avLst/>
          </a:prstGeom>
          <a:noFill/>
        </p:spPr>
      </p:pic>
      <p:sp>
        <p:nvSpPr>
          <p:cNvPr id="7" name="Half Frame 6"/>
          <p:cNvSpPr/>
          <p:nvPr/>
        </p:nvSpPr>
        <p:spPr>
          <a:xfrm>
            <a:off x="500034" y="2285992"/>
            <a:ext cx="3857652" cy="45719"/>
          </a:xfrm>
          <a:prstGeom prst="half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8" name="Rectangle 7"/>
          <p:cNvSpPr/>
          <p:nvPr/>
        </p:nvSpPr>
        <p:spPr>
          <a:xfrm>
            <a:off x="357158" y="2610145"/>
            <a:ext cx="2143140" cy="523220"/>
          </a:xfrm>
          <a:prstGeom prst="rect">
            <a:avLst/>
          </a:prstGeom>
        </p:spPr>
        <p:txBody>
          <a:bodyPr wrap="square">
            <a:spAutoFit/>
          </a:bodyPr>
          <a:lstStyle/>
          <a:p>
            <a:r>
              <a:rPr lang="en-GB" sz="2800" dirty="0" err="1" smtClean="0"/>
              <a:t>MatScape</a:t>
            </a:r>
            <a:endParaRPr lang="en-GB" sz="2800" dirty="0"/>
          </a:p>
        </p:txBody>
      </p:sp>
      <p:pic>
        <p:nvPicPr>
          <p:cNvPr id="68616" name="Picture 8" descr="F:\2 tanzim sharait\tazeha\New Folder\Google Image Result for http--static_consumer_es-www-imgs-2006-12-casaviva2_jpg_files\151023_files\casaviva2.jpg"/>
          <p:cNvPicPr>
            <a:picLocks noChangeAspect="1" noChangeArrowheads="1"/>
          </p:cNvPicPr>
          <p:nvPr/>
        </p:nvPicPr>
        <p:blipFill>
          <a:blip r:embed="rId4"/>
          <a:srcRect/>
          <a:stretch>
            <a:fillRect/>
          </a:stretch>
        </p:blipFill>
        <p:spPr bwMode="auto">
          <a:xfrm>
            <a:off x="5461900" y="4643446"/>
            <a:ext cx="3086791" cy="2143116"/>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F:\2 tanzim sharait\tazeha\New Folder\Google Image Result for http--www_archinode_com-c2cplansec1_jpg_files\c2c_files\c2cdrawsec.jpg"/>
          <p:cNvPicPr>
            <a:picLocks noChangeAspect="1" noChangeArrowheads="1"/>
          </p:cNvPicPr>
          <p:nvPr/>
        </p:nvPicPr>
        <p:blipFill>
          <a:blip r:embed="rId2"/>
          <a:srcRect/>
          <a:stretch>
            <a:fillRect/>
          </a:stretch>
        </p:blipFill>
        <p:spPr bwMode="auto">
          <a:xfrm>
            <a:off x="5248299" y="-24"/>
            <a:ext cx="3895733" cy="4852817"/>
          </a:xfrm>
          <a:prstGeom prst="rect">
            <a:avLst/>
          </a:prstGeom>
          <a:noFill/>
        </p:spPr>
      </p:pic>
      <p:pic>
        <p:nvPicPr>
          <p:cNvPr id="69636" name="Picture 4" descr="F:\2 tanzim sharait\tazeha\New Folder\Google Image Result for http--www_archinode_com-c2cplansec1_jpg_files\c2c_files\c2cstrip.jpg"/>
          <p:cNvPicPr>
            <a:picLocks noChangeAspect="1" noChangeArrowheads="1"/>
          </p:cNvPicPr>
          <p:nvPr/>
        </p:nvPicPr>
        <p:blipFill>
          <a:blip r:embed="rId3"/>
          <a:srcRect/>
          <a:stretch>
            <a:fillRect/>
          </a:stretch>
        </p:blipFill>
        <p:spPr bwMode="auto">
          <a:xfrm>
            <a:off x="3209925" y="5072074"/>
            <a:ext cx="5934075" cy="1181101"/>
          </a:xfrm>
          <a:prstGeom prst="rect">
            <a:avLst/>
          </a:prstGeom>
          <a:noFill/>
        </p:spPr>
      </p:pic>
      <p:pic>
        <p:nvPicPr>
          <p:cNvPr id="69638" name="Picture 6" descr="F:\2 tanzim sharait\tazeha\New Folder\Google Image Result for http--www_archinode_com-c2cplansec1_jpg_files\c2c_files\C2CINNERsm1.jpg"/>
          <p:cNvPicPr>
            <a:picLocks noChangeAspect="1" noChangeArrowheads="1"/>
          </p:cNvPicPr>
          <p:nvPr/>
        </p:nvPicPr>
        <p:blipFill>
          <a:blip r:embed="rId4"/>
          <a:srcRect/>
          <a:stretch>
            <a:fillRect/>
          </a:stretch>
        </p:blipFill>
        <p:spPr bwMode="auto">
          <a:xfrm>
            <a:off x="0" y="4286256"/>
            <a:ext cx="3318409" cy="2571768"/>
          </a:xfrm>
          <a:prstGeom prst="rect">
            <a:avLst/>
          </a:prstGeom>
          <a:noFill/>
        </p:spPr>
      </p:pic>
      <p:pic>
        <p:nvPicPr>
          <p:cNvPr id="6" name="Picture 4" descr="F:\2 tanzim sharait\tazeha\New Folder\Google Image Result for http--www_archinode_com-c2cplansec1_jpg_files\c2c_files\c2cplansec1.jpg"/>
          <p:cNvPicPr>
            <a:picLocks noChangeAspect="1" noChangeArrowheads="1"/>
          </p:cNvPicPr>
          <p:nvPr/>
        </p:nvPicPr>
        <p:blipFill>
          <a:blip r:embed="rId5"/>
          <a:srcRect/>
          <a:stretch>
            <a:fillRect/>
          </a:stretch>
        </p:blipFill>
        <p:spPr bwMode="auto">
          <a:xfrm>
            <a:off x="500034" y="0"/>
            <a:ext cx="4357686" cy="4357687"/>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7"/>
          <p:cNvSpPr txBox="1">
            <a:spLocks noChangeArrowheads="1"/>
          </p:cNvSpPr>
          <p:nvPr/>
        </p:nvSpPr>
        <p:spPr bwMode="auto">
          <a:xfrm>
            <a:off x="-540568" y="6133842"/>
            <a:ext cx="3429000" cy="646331"/>
          </a:xfrm>
          <a:prstGeom prst="rect">
            <a:avLst/>
          </a:prstGeom>
          <a:noFill/>
          <a:ln w="9525">
            <a:noFill/>
            <a:miter lim="800000"/>
            <a:headEnd/>
            <a:tailEnd/>
          </a:ln>
        </p:spPr>
        <p:txBody>
          <a:bodyPr>
            <a:spAutoFit/>
          </a:bodyPr>
          <a:lstStyle/>
          <a:p>
            <a:pPr algn="r" rtl="1">
              <a:spcBef>
                <a:spcPct val="50000"/>
              </a:spcBef>
              <a:buFontTx/>
              <a:buChar char="•"/>
              <a:defRPr/>
            </a:pPr>
            <a:r>
              <a:rPr lang="fa-IR" sz="3600" dirty="0">
                <a:solidFill>
                  <a:schemeClr val="accent2">
                    <a:lumMod val="60000"/>
                    <a:lumOff val="40000"/>
                  </a:schemeClr>
                </a:solidFill>
                <a:latin typeface="Arial" charset="0"/>
                <a:cs typeface="B Homa" pitchFamily="2" charset="-78"/>
              </a:rPr>
              <a:t>  </a:t>
            </a:r>
            <a:r>
              <a:rPr lang="en-US" sz="3600" b="1" dirty="0">
                <a:solidFill>
                  <a:schemeClr val="accent2">
                    <a:lumMod val="60000"/>
                    <a:lumOff val="40000"/>
                  </a:schemeClr>
                </a:solidFill>
                <a:latin typeface="Arial" charset="0"/>
                <a:cs typeface="B Homa" pitchFamily="2" charset="-78"/>
              </a:rPr>
              <a:t>THE END</a:t>
            </a:r>
            <a:endParaRPr lang="fa-IR" sz="3600" b="1" dirty="0">
              <a:solidFill>
                <a:schemeClr val="accent2">
                  <a:lumMod val="60000"/>
                  <a:lumOff val="40000"/>
                </a:schemeClr>
              </a:solidFill>
              <a:latin typeface="Arial" charset="0"/>
              <a:cs typeface="B Homa" pitchFamily="2" charset="-78"/>
            </a:endParaRPr>
          </a:p>
        </p:txBody>
      </p:sp>
      <p:pic>
        <p:nvPicPr>
          <p:cNvPr id="3" name="Picture 11" descr="FOREST08 c"/>
          <p:cNvPicPr>
            <a:picLocks noChangeAspect="1" noChangeArrowheads="1"/>
          </p:cNvPicPr>
          <p:nvPr/>
        </p:nvPicPr>
        <p:blipFill>
          <a:blip r:embed="rId2"/>
          <a:srcRect/>
          <a:stretch>
            <a:fillRect/>
          </a:stretch>
        </p:blipFill>
        <p:spPr bwMode="auto">
          <a:xfrm>
            <a:off x="250815" y="683090"/>
            <a:ext cx="731838" cy="4724400"/>
          </a:xfrm>
          <a:prstGeom prst="rect">
            <a:avLst/>
          </a:prstGeom>
          <a:noFill/>
          <a:ln w="9525">
            <a:noFill/>
            <a:miter lim="800000"/>
            <a:headEnd/>
            <a:tailEnd/>
          </a:ln>
        </p:spPr>
      </p:pic>
      <p:sp>
        <p:nvSpPr>
          <p:cNvPr id="5" name="Half Frame 4"/>
          <p:cNvSpPr/>
          <p:nvPr/>
        </p:nvSpPr>
        <p:spPr>
          <a:xfrm>
            <a:off x="4015886" y="1628800"/>
            <a:ext cx="5000660" cy="71438"/>
          </a:xfrm>
          <a:prstGeom prst="half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 name="Half Frame 5"/>
          <p:cNvSpPr/>
          <p:nvPr/>
        </p:nvSpPr>
        <p:spPr>
          <a:xfrm>
            <a:off x="8416061" y="1133182"/>
            <a:ext cx="45719" cy="5000660"/>
          </a:xfrm>
          <a:prstGeom prst="half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 name="TextBox 3"/>
          <p:cNvSpPr txBox="1"/>
          <p:nvPr/>
        </p:nvSpPr>
        <p:spPr>
          <a:xfrm>
            <a:off x="6516216" y="404664"/>
            <a:ext cx="1944216" cy="523220"/>
          </a:xfrm>
          <a:prstGeom prst="rect">
            <a:avLst/>
          </a:prstGeom>
          <a:noFill/>
        </p:spPr>
        <p:txBody>
          <a:bodyPr wrap="square" rtlCol="1">
            <a:spAutoFit/>
          </a:bodyPr>
          <a:lstStyle/>
          <a:p>
            <a:pPr algn="r"/>
            <a:r>
              <a:rPr lang="fa-IR" sz="2800" dirty="0" smtClean="0">
                <a:cs typeface="B Titr" panose="00000700000000000000" pitchFamily="2" charset="-78"/>
              </a:rPr>
              <a:t>منابع</a:t>
            </a:r>
            <a:endParaRPr lang="fa-IR" sz="2800" dirty="0">
              <a:cs typeface="B Titr" panose="00000700000000000000" pitchFamily="2" charset="-78"/>
            </a:endParaRPr>
          </a:p>
        </p:txBody>
      </p:sp>
      <p:pic>
        <p:nvPicPr>
          <p:cNvPr id="7" name="Picture 6"/>
          <p:cNvPicPr>
            <a:picLocks noChangeAspect="1"/>
          </p:cNvPicPr>
          <p:nvPr/>
        </p:nvPicPr>
        <p:blipFill>
          <a:blip r:embed="rId3"/>
          <a:stretch>
            <a:fillRect/>
          </a:stretch>
        </p:blipFill>
        <p:spPr>
          <a:xfrm>
            <a:off x="1163157" y="2195856"/>
            <a:ext cx="7064948" cy="3157311"/>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txBox="1">
            <a:spLocks noChangeArrowheads="1"/>
          </p:cNvSpPr>
          <p:nvPr/>
        </p:nvSpPr>
        <p:spPr>
          <a:xfrm>
            <a:off x="782669" y="1071546"/>
            <a:ext cx="8218487" cy="5145088"/>
          </a:xfrm>
          <a:prstGeom prst="rect">
            <a:avLst/>
          </a:prstGeom>
        </p:spPr>
        <p:txBody>
          <a:bodyPr/>
          <a:lstStyle/>
          <a:p>
            <a:pPr marL="342900" marR="0" lvl="0" indent="-342900" algn="r" defTabSz="914400" rtl="1" eaLnBrk="1" fontAlgn="auto" latinLnBrk="0" hangingPunct="1">
              <a:lnSpc>
                <a:spcPct val="80000"/>
              </a:lnSpc>
              <a:spcBef>
                <a:spcPct val="20000"/>
              </a:spcBef>
              <a:spcAft>
                <a:spcPts val="0"/>
              </a:spcAft>
              <a:buClr>
                <a:schemeClr val="accent1"/>
              </a:buClr>
              <a:buSzPct val="70000"/>
              <a:buFontTx/>
              <a:buNone/>
              <a:tabLst/>
              <a:defRPr/>
            </a:pPr>
            <a:r>
              <a:rPr kumimoji="0" lang="ar-SA" sz="1600" b="0" i="0" u="none" strike="noStrike" kern="1200" cap="none" spc="0" normalizeH="0" baseline="0" noProof="0" dirty="0" smtClean="0">
                <a:ln>
                  <a:noFill/>
                </a:ln>
                <a:solidFill>
                  <a:schemeClr val="tx2"/>
                </a:solidFill>
                <a:effectLst/>
                <a:uLnTx/>
                <a:uFillTx/>
                <a:cs typeface="B Homa" pitchFamily="2" charset="-78"/>
              </a:rPr>
              <a:t>گياهان نقش مؤثري در ارتقاء كيفيت محيط و تنظيم شرايط محيطي دارند.در اين‌زمينه گياه مي‌تواند به اشكال زير در تنظيم و پايدارنمودن محيط مشاركت نموده و يا مؤثر باشد.</a:t>
            </a:r>
            <a:endParaRPr kumimoji="0" lang="fa-IR" sz="1600" b="0" i="0" u="none" strike="noStrike" kern="1200" cap="none" spc="0" normalizeH="0" baseline="0" noProof="0" dirty="0" smtClean="0">
              <a:ln>
                <a:noFill/>
              </a:ln>
              <a:solidFill>
                <a:schemeClr val="tx2"/>
              </a:solidFill>
              <a:effectLst/>
              <a:uLnTx/>
              <a:uFillTx/>
              <a:cs typeface="B Homa" pitchFamily="2" charset="-78"/>
            </a:endParaRPr>
          </a:p>
          <a:p>
            <a:pPr marL="342900" marR="0" lvl="0" indent="-342900" algn="r" defTabSz="914400" rtl="1" eaLnBrk="1" fontAlgn="auto" latinLnBrk="0" hangingPunct="1">
              <a:lnSpc>
                <a:spcPct val="80000"/>
              </a:lnSpc>
              <a:spcBef>
                <a:spcPct val="20000"/>
              </a:spcBef>
              <a:spcAft>
                <a:spcPts val="0"/>
              </a:spcAft>
              <a:buClr>
                <a:schemeClr val="accent1"/>
              </a:buClr>
              <a:buSzPct val="70000"/>
              <a:buFontTx/>
              <a:buNone/>
              <a:tabLst/>
              <a:defRPr/>
            </a:pPr>
            <a:endParaRPr kumimoji="0" lang="ar-SA" sz="1600" b="0" i="0" u="none" strike="noStrike" kern="1200" cap="none" spc="0" normalizeH="0" baseline="0" noProof="0" dirty="0" smtClean="0">
              <a:ln>
                <a:noFill/>
              </a:ln>
              <a:solidFill>
                <a:schemeClr val="tx2"/>
              </a:solidFill>
              <a:effectLst/>
              <a:uLnTx/>
              <a:uFillTx/>
              <a:cs typeface="B Homa" pitchFamily="2" charset="-78"/>
            </a:endParaRPr>
          </a:p>
          <a:p>
            <a:pPr marL="342900" marR="0" lvl="0" indent="-342900" algn="r" defTabSz="914400" rtl="1" eaLnBrk="1" fontAlgn="auto" latinLnBrk="0" hangingPunct="1">
              <a:lnSpc>
                <a:spcPct val="80000"/>
              </a:lnSpc>
              <a:spcBef>
                <a:spcPct val="20000"/>
              </a:spcBef>
              <a:spcAft>
                <a:spcPts val="0"/>
              </a:spcAft>
              <a:buClr>
                <a:schemeClr val="accent1"/>
              </a:buClr>
              <a:buSzPct val="70000"/>
              <a:buFont typeface="Wingdings 2"/>
              <a:buChar char=""/>
              <a:tabLst/>
              <a:defRPr/>
            </a:pPr>
            <a:r>
              <a:rPr kumimoji="0" lang="ar-SA" sz="1600" b="0" i="0" u="none" strike="noStrike" kern="1200" cap="none" spc="0" normalizeH="0" baseline="0" noProof="0" dirty="0" smtClean="0">
                <a:ln>
                  <a:noFill/>
                </a:ln>
                <a:solidFill>
                  <a:schemeClr val="tx2"/>
                </a:solidFill>
                <a:effectLst/>
                <a:uLnTx/>
                <a:uFillTx/>
                <a:cs typeface="B Homa" pitchFamily="2" charset="-78"/>
              </a:rPr>
              <a:t>كاهش آلودگي هوا</a:t>
            </a:r>
          </a:p>
          <a:p>
            <a:pPr marL="342900" marR="0" lvl="0" indent="-342900" algn="r" defTabSz="914400" rtl="1" eaLnBrk="1" fontAlgn="auto" latinLnBrk="0" hangingPunct="1">
              <a:lnSpc>
                <a:spcPct val="80000"/>
              </a:lnSpc>
              <a:spcBef>
                <a:spcPct val="20000"/>
              </a:spcBef>
              <a:spcAft>
                <a:spcPts val="0"/>
              </a:spcAft>
              <a:buClr>
                <a:schemeClr val="accent1"/>
              </a:buClr>
              <a:buSzPct val="70000"/>
              <a:buFont typeface="Wingdings 2"/>
              <a:buChar char=""/>
              <a:tabLst/>
              <a:defRPr/>
            </a:pPr>
            <a:r>
              <a:rPr kumimoji="0" lang="ar-SA" sz="1600" b="0" i="0" u="none" strike="noStrike" kern="1200" cap="none" spc="0" normalizeH="0" baseline="0" noProof="0" dirty="0" smtClean="0">
                <a:ln>
                  <a:noFill/>
                </a:ln>
                <a:solidFill>
                  <a:schemeClr val="tx2"/>
                </a:solidFill>
                <a:effectLst/>
                <a:uLnTx/>
                <a:uFillTx/>
                <a:cs typeface="B Homa" pitchFamily="2" charset="-78"/>
              </a:rPr>
              <a:t>كاهش آلودگي صدا</a:t>
            </a:r>
          </a:p>
          <a:p>
            <a:pPr marL="342900" marR="0" lvl="0" indent="-342900" algn="r" defTabSz="914400" rtl="1" eaLnBrk="1" fontAlgn="auto" latinLnBrk="0" hangingPunct="1">
              <a:lnSpc>
                <a:spcPct val="80000"/>
              </a:lnSpc>
              <a:spcBef>
                <a:spcPct val="20000"/>
              </a:spcBef>
              <a:spcAft>
                <a:spcPts val="0"/>
              </a:spcAft>
              <a:buClr>
                <a:schemeClr val="accent1"/>
              </a:buClr>
              <a:buSzPct val="70000"/>
              <a:buFont typeface="Wingdings 2"/>
              <a:buChar char=""/>
              <a:tabLst/>
              <a:defRPr/>
            </a:pPr>
            <a:r>
              <a:rPr kumimoji="0" lang="ar-SA" sz="1600" b="0" i="0" u="none" strike="noStrike" kern="1200" cap="none" spc="0" normalizeH="0" baseline="0" noProof="0" dirty="0" smtClean="0">
                <a:ln>
                  <a:noFill/>
                </a:ln>
                <a:solidFill>
                  <a:schemeClr val="tx2"/>
                </a:solidFill>
                <a:effectLst/>
                <a:uLnTx/>
                <a:uFillTx/>
                <a:cs typeface="B Homa" pitchFamily="2" charset="-78"/>
              </a:rPr>
              <a:t>توليد اكسيژن و جذب دي‌اكسيدكربن</a:t>
            </a:r>
          </a:p>
          <a:p>
            <a:pPr marL="342900" marR="0" lvl="0" indent="-342900" algn="r" defTabSz="914400" rtl="1" eaLnBrk="1" fontAlgn="auto" latinLnBrk="0" hangingPunct="1">
              <a:lnSpc>
                <a:spcPct val="80000"/>
              </a:lnSpc>
              <a:spcBef>
                <a:spcPct val="20000"/>
              </a:spcBef>
              <a:spcAft>
                <a:spcPts val="0"/>
              </a:spcAft>
              <a:buClr>
                <a:schemeClr val="accent1"/>
              </a:buClr>
              <a:buSzPct val="70000"/>
              <a:buFont typeface="Wingdings 2"/>
              <a:buChar char=""/>
              <a:tabLst/>
              <a:defRPr/>
            </a:pPr>
            <a:r>
              <a:rPr kumimoji="0" lang="ar-SA" sz="1600" b="0" i="0" u="none" strike="noStrike" kern="1200" cap="none" spc="0" normalizeH="0" baseline="0" noProof="0" dirty="0" smtClean="0">
                <a:ln>
                  <a:noFill/>
                </a:ln>
                <a:solidFill>
                  <a:schemeClr val="tx2"/>
                </a:solidFill>
                <a:effectLst/>
                <a:uLnTx/>
                <a:uFillTx/>
                <a:cs typeface="B Homa" pitchFamily="2" charset="-78"/>
              </a:rPr>
              <a:t>كنترل تشعشعات و بازتاب نور</a:t>
            </a:r>
          </a:p>
          <a:p>
            <a:pPr marL="342900" marR="0" lvl="0" indent="-342900" algn="r" defTabSz="914400" rtl="1" eaLnBrk="1" fontAlgn="auto" latinLnBrk="0" hangingPunct="1">
              <a:lnSpc>
                <a:spcPct val="80000"/>
              </a:lnSpc>
              <a:spcBef>
                <a:spcPct val="20000"/>
              </a:spcBef>
              <a:spcAft>
                <a:spcPts val="0"/>
              </a:spcAft>
              <a:buClr>
                <a:schemeClr val="accent1"/>
              </a:buClr>
              <a:buSzPct val="70000"/>
              <a:buFont typeface="Wingdings 2"/>
              <a:buChar char=""/>
              <a:tabLst/>
              <a:defRPr/>
            </a:pPr>
            <a:r>
              <a:rPr kumimoji="0" lang="ar-SA" sz="1600" b="0" i="0" u="none" strike="noStrike" kern="1200" cap="none" spc="0" normalizeH="0" baseline="0" noProof="0" dirty="0" smtClean="0">
                <a:ln>
                  <a:noFill/>
                </a:ln>
                <a:solidFill>
                  <a:schemeClr val="tx2"/>
                </a:solidFill>
                <a:effectLst/>
                <a:uLnTx/>
                <a:uFillTx/>
                <a:cs typeface="B Homa" pitchFamily="2" charset="-78"/>
              </a:rPr>
              <a:t>كنترل باد</a:t>
            </a:r>
          </a:p>
          <a:p>
            <a:pPr marL="342900" marR="0" lvl="0" indent="-342900" algn="r" defTabSz="914400" rtl="1" eaLnBrk="1" fontAlgn="auto" latinLnBrk="0" hangingPunct="1">
              <a:lnSpc>
                <a:spcPct val="80000"/>
              </a:lnSpc>
              <a:spcBef>
                <a:spcPct val="20000"/>
              </a:spcBef>
              <a:spcAft>
                <a:spcPts val="0"/>
              </a:spcAft>
              <a:buClr>
                <a:schemeClr val="accent1"/>
              </a:buClr>
              <a:buSzPct val="70000"/>
              <a:buFont typeface="Wingdings 2"/>
              <a:buChar char=""/>
              <a:tabLst/>
              <a:defRPr/>
            </a:pPr>
            <a:r>
              <a:rPr kumimoji="0" lang="ar-SA" sz="1600" b="0" i="0" u="none" strike="noStrike" kern="1200" cap="none" spc="0" normalizeH="0" baseline="0" noProof="0" dirty="0" smtClean="0">
                <a:ln>
                  <a:noFill/>
                </a:ln>
                <a:solidFill>
                  <a:schemeClr val="tx2"/>
                </a:solidFill>
                <a:effectLst/>
                <a:uLnTx/>
                <a:uFillTx/>
                <a:cs typeface="B Homa" pitchFamily="2" charset="-78"/>
              </a:rPr>
              <a:t>ايجاد تفرجگاه</a:t>
            </a:r>
          </a:p>
          <a:p>
            <a:pPr marL="342900" marR="0" lvl="0" indent="-342900" algn="r" defTabSz="914400" rtl="1" eaLnBrk="1" fontAlgn="auto" latinLnBrk="0" hangingPunct="1">
              <a:lnSpc>
                <a:spcPct val="80000"/>
              </a:lnSpc>
              <a:spcBef>
                <a:spcPct val="20000"/>
              </a:spcBef>
              <a:spcAft>
                <a:spcPts val="0"/>
              </a:spcAft>
              <a:buClr>
                <a:schemeClr val="accent1"/>
              </a:buClr>
              <a:buSzPct val="70000"/>
              <a:buFont typeface="Wingdings 2"/>
              <a:buChar char=""/>
              <a:tabLst/>
              <a:defRPr/>
            </a:pPr>
            <a:r>
              <a:rPr kumimoji="0" lang="ar-SA" sz="1600" b="0" i="0" u="none" strike="noStrike" kern="1200" cap="none" spc="0" normalizeH="0" baseline="0" noProof="0" dirty="0" smtClean="0">
                <a:ln>
                  <a:noFill/>
                </a:ln>
                <a:solidFill>
                  <a:schemeClr val="tx2"/>
                </a:solidFill>
                <a:effectLst/>
                <a:uLnTx/>
                <a:uFillTx/>
                <a:cs typeface="B Homa" pitchFamily="2" charset="-78"/>
              </a:rPr>
              <a:t>ذخيره‌سازي انرژي</a:t>
            </a:r>
          </a:p>
          <a:p>
            <a:pPr marL="342900" marR="0" lvl="0" indent="-342900" algn="r" defTabSz="914400" rtl="1" eaLnBrk="1" fontAlgn="auto" latinLnBrk="0" hangingPunct="1">
              <a:lnSpc>
                <a:spcPct val="80000"/>
              </a:lnSpc>
              <a:spcBef>
                <a:spcPct val="20000"/>
              </a:spcBef>
              <a:spcAft>
                <a:spcPts val="0"/>
              </a:spcAft>
              <a:buClr>
                <a:schemeClr val="accent1"/>
              </a:buClr>
              <a:buSzPct val="70000"/>
              <a:buFont typeface="Wingdings 2"/>
              <a:buChar char=""/>
              <a:tabLst/>
              <a:defRPr/>
            </a:pPr>
            <a:r>
              <a:rPr kumimoji="0" lang="ar-SA" sz="1600" b="0" i="0" u="none" strike="noStrike" kern="1200" cap="none" spc="0" normalizeH="0" baseline="0" noProof="0" dirty="0" smtClean="0">
                <a:ln>
                  <a:noFill/>
                </a:ln>
                <a:solidFill>
                  <a:schemeClr val="tx2"/>
                </a:solidFill>
                <a:effectLst/>
                <a:uLnTx/>
                <a:uFillTx/>
                <a:cs typeface="B Homa" pitchFamily="2" charset="-78"/>
              </a:rPr>
              <a:t>كنترل سيلاب</a:t>
            </a:r>
          </a:p>
          <a:p>
            <a:pPr marL="342900" marR="0" lvl="0" indent="-342900" algn="r" defTabSz="914400" rtl="1" eaLnBrk="1" fontAlgn="auto" latinLnBrk="0" hangingPunct="1">
              <a:lnSpc>
                <a:spcPct val="80000"/>
              </a:lnSpc>
              <a:spcBef>
                <a:spcPct val="20000"/>
              </a:spcBef>
              <a:spcAft>
                <a:spcPts val="0"/>
              </a:spcAft>
              <a:buClr>
                <a:schemeClr val="accent1"/>
              </a:buClr>
              <a:buSzPct val="70000"/>
              <a:buFont typeface="Wingdings 2"/>
              <a:buChar char=""/>
              <a:tabLst/>
              <a:defRPr/>
            </a:pPr>
            <a:r>
              <a:rPr kumimoji="0" lang="ar-SA" sz="1600" b="0" i="0" u="none" strike="noStrike" kern="1200" cap="none" spc="0" normalizeH="0" baseline="0" noProof="0" dirty="0" smtClean="0">
                <a:ln>
                  <a:noFill/>
                </a:ln>
                <a:solidFill>
                  <a:schemeClr val="tx2"/>
                </a:solidFill>
                <a:effectLst/>
                <a:uLnTx/>
                <a:uFillTx/>
                <a:cs typeface="B Homa" pitchFamily="2" charset="-78"/>
              </a:rPr>
              <a:t>كاهش دما و افزايش رطوبت نسبي</a:t>
            </a:r>
          </a:p>
          <a:p>
            <a:pPr marL="342900" marR="0" lvl="0" indent="-342900" algn="r" defTabSz="914400" rtl="1" eaLnBrk="1" fontAlgn="auto" latinLnBrk="0" hangingPunct="1">
              <a:lnSpc>
                <a:spcPct val="80000"/>
              </a:lnSpc>
              <a:spcBef>
                <a:spcPct val="20000"/>
              </a:spcBef>
              <a:spcAft>
                <a:spcPts val="0"/>
              </a:spcAft>
              <a:buClr>
                <a:schemeClr val="accent1"/>
              </a:buClr>
              <a:buSzPct val="70000"/>
              <a:buFont typeface="Wingdings 2"/>
              <a:buChar char=""/>
              <a:tabLst/>
              <a:defRPr/>
            </a:pPr>
            <a:r>
              <a:rPr kumimoji="0" lang="ar-SA" sz="1600" b="0" i="0" u="none" strike="noStrike" kern="1200" cap="none" spc="0" normalizeH="0" baseline="0" noProof="0" dirty="0" smtClean="0">
                <a:ln>
                  <a:noFill/>
                </a:ln>
                <a:solidFill>
                  <a:schemeClr val="tx2"/>
                </a:solidFill>
                <a:effectLst/>
                <a:uLnTx/>
                <a:uFillTx/>
                <a:cs typeface="B Homa" pitchFamily="2" charset="-78"/>
              </a:rPr>
              <a:t>تغيير و ايجاد ميكروكليما</a:t>
            </a:r>
          </a:p>
          <a:p>
            <a:pPr marL="342900" marR="0" lvl="0" indent="-342900" algn="r" defTabSz="914400" rtl="1" eaLnBrk="1" fontAlgn="auto" latinLnBrk="0" hangingPunct="1">
              <a:lnSpc>
                <a:spcPct val="80000"/>
              </a:lnSpc>
              <a:spcBef>
                <a:spcPct val="20000"/>
              </a:spcBef>
              <a:spcAft>
                <a:spcPts val="0"/>
              </a:spcAft>
              <a:buClr>
                <a:schemeClr val="accent1"/>
              </a:buClr>
              <a:buSzPct val="70000"/>
              <a:buFont typeface="Wingdings 2"/>
              <a:buChar char=""/>
              <a:tabLst/>
              <a:defRPr/>
            </a:pPr>
            <a:r>
              <a:rPr kumimoji="0" lang="ar-SA" sz="1600" b="0" i="0" u="none" strike="noStrike" kern="1200" cap="none" spc="0" normalizeH="0" baseline="0" noProof="0" dirty="0" smtClean="0">
                <a:ln>
                  <a:noFill/>
                </a:ln>
                <a:solidFill>
                  <a:schemeClr val="tx2"/>
                </a:solidFill>
                <a:effectLst/>
                <a:uLnTx/>
                <a:uFillTx/>
                <a:cs typeface="B Homa" pitchFamily="2" charset="-78"/>
              </a:rPr>
              <a:t>مقابله با جزاير گرما</a:t>
            </a:r>
          </a:p>
          <a:p>
            <a:pPr marL="342900" marR="0" lvl="0" indent="-342900" algn="r" defTabSz="914400" rtl="1" eaLnBrk="1" fontAlgn="auto" latinLnBrk="0" hangingPunct="1">
              <a:lnSpc>
                <a:spcPct val="80000"/>
              </a:lnSpc>
              <a:spcBef>
                <a:spcPct val="20000"/>
              </a:spcBef>
              <a:spcAft>
                <a:spcPts val="0"/>
              </a:spcAft>
              <a:buClr>
                <a:schemeClr val="accent1"/>
              </a:buClr>
              <a:buSzPct val="70000"/>
              <a:buFont typeface="Wingdings 2"/>
              <a:buChar char=""/>
              <a:tabLst/>
              <a:defRPr/>
            </a:pPr>
            <a:r>
              <a:rPr kumimoji="0" lang="ar-SA" sz="1600" b="0" i="0" u="none" strike="noStrike" kern="1200" cap="none" spc="0" normalizeH="0" baseline="0" noProof="0" dirty="0" smtClean="0">
                <a:ln>
                  <a:noFill/>
                </a:ln>
                <a:solidFill>
                  <a:schemeClr val="tx2"/>
                </a:solidFill>
                <a:effectLst/>
                <a:uLnTx/>
                <a:uFillTx/>
                <a:cs typeface="B Homa" pitchFamily="2" charset="-78"/>
              </a:rPr>
              <a:t>كاهش ميزان سرب</a:t>
            </a:r>
            <a:endParaRPr kumimoji="0" lang="en-US" sz="1600" b="0" i="0" u="none" strike="noStrike" kern="1200" cap="none" spc="0" normalizeH="0" baseline="0" noProof="0" dirty="0" smtClean="0">
              <a:ln>
                <a:noFill/>
              </a:ln>
              <a:solidFill>
                <a:schemeClr val="tx2"/>
              </a:solidFill>
              <a:effectLst/>
              <a:uLnTx/>
              <a:uFillTx/>
              <a:cs typeface="B Homa" pitchFamily="2" charset="-78"/>
            </a:endParaRPr>
          </a:p>
          <a:p>
            <a:pPr marL="342900" marR="0" lvl="0" indent="-342900" algn="r" defTabSz="914400" rtl="1" eaLnBrk="1" fontAlgn="auto" latinLnBrk="0" hangingPunct="1">
              <a:lnSpc>
                <a:spcPct val="80000"/>
              </a:lnSpc>
              <a:spcBef>
                <a:spcPct val="20000"/>
              </a:spcBef>
              <a:spcAft>
                <a:spcPts val="0"/>
              </a:spcAft>
              <a:buClr>
                <a:schemeClr val="accent1"/>
              </a:buClr>
              <a:buSzPct val="70000"/>
              <a:buFont typeface="Wingdings 2"/>
              <a:buChar char=""/>
              <a:tabLst/>
              <a:defRPr/>
            </a:pPr>
            <a:endParaRPr kumimoji="0" lang="en-US" sz="1600" b="0" i="0" u="none" strike="noStrike" kern="1200" cap="none" spc="0" normalizeH="0" baseline="0" noProof="0" dirty="0" smtClean="0">
              <a:ln>
                <a:noFill/>
              </a:ln>
              <a:solidFill>
                <a:schemeClr val="tx2"/>
              </a:solidFill>
              <a:effectLst/>
              <a:uLnTx/>
              <a:uFillTx/>
              <a:cs typeface="B Homa" pitchFamily="2" charset="-78"/>
            </a:endParaRPr>
          </a:p>
          <a:p>
            <a:pPr marL="342900" marR="0" lvl="0" indent="-342900" algn="r" defTabSz="914400" rtl="1" eaLnBrk="1" fontAlgn="auto" latinLnBrk="0" hangingPunct="1">
              <a:lnSpc>
                <a:spcPct val="80000"/>
              </a:lnSpc>
              <a:spcBef>
                <a:spcPct val="20000"/>
              </a:spcBef>
              <a:spcAft>
                <a:spcPts val="0"/>
              </a:spcAft>
              <a:buClr>
                <a:schemeClr val="accent1"/>
              </a:buClr>
              <a:buSzPct val="70000"/>
              <a:buFont typeface="Wingdings 2"/>
              <a:buChar char=""/>
              <a:tabLst/>
              <a:defRPr/>
            </a:pPr>
            <a:endParaRPr kumimoji="0" lang="en-US" sz="1600" b="0" i="0" u="none" strike="noStrike" kern="1200" cap="none" spc="0" normalizeH="0" baseline="0" noProof="0" dirty="0" smtClean="0">
              <a:ln>
                <a:noFill/>
              </a:ln>
              <a:solidFill>
                <a:schemeClr val="tx2"/>
              </a:solidFill>
              <a:effectLst/>
              <a:uLnTx/>
              <a:uFillTx/>
              <a:cs typeface="B Homa" pitchFamily="2" charset="-78"/>
            </a:endParaRPr>
          </a:p>
          <a:p>
            <a:pPr marL="342900" marR="0" lvl="0" indent="-342900" algn="r" defTabSz="914400" rtl="1" eaLnBrk="1" fontAlgn="auto" latinLnBrk="0" hangingPunct="1">
              <a:lnSpc>
                <a:spcPct val="80000"/>
              </a:lnSpc>
              <a:spcBef>
                <a:spcPct val="20000"/>
              </a:spcBef>
              <a:spcAft>
                <a:spcPts val="0"/>
              </a:spcAft>
              <a:buClr>
                <a:schemeClr val="accent1"/>
              </a:buClr>
              <a:buSzPct val="70000"/>
              <a:buFont typeface="Wingdings 2"/>
              <a:buChar char=""/>
              <a:tabLst/>
              <a:defRPr/>
            </a:pPr>
            <a:r>
              <a:rPr kumimoji="0" lang="ar-SA" sz="1600" b="0" i="0" u="none" strike="noStrike" kern="1200" cap="none" spc="0" normalizeH="0" baseline="0" noProof="0" dirty="0" smtClean="0">
                <a:ln>
                  <a:noFill/>
                </a:ln>
                <a:solidFill>
                  <a:schemeClr val="tx2"/>
                </a:solidFill>
                <a:effectLst/>
                <a:uLnTx/>
                <a:uFillTx/>
                <a:cs typeface="B Homa" pitchFamily="2" charset="-78"/>
              </a:rPr>
              <a:t>كنترل ترافيك</a:t>
            </a:r>
          </a:p>
          <a:p>
            <a:pPr marL="342900" marR="0" lvl="0" indent="-342900" algn="r" defTabSz="914400" rtl="1" eaLnBrk="1" fontAlgn="auto" latinLnBrk="0" hangingPunct="1">
              <a:lnSpc>
                <a:spcPct val="80000"/>
              </a:lnSpc>
              <a:spcBef>
                <a:spcPct val="20000"/>
              </a:spcBef>
              <a:spcAft>
                <a:spcPts val="0"/>
              </a:spcAft>
              <a:buClr>
                <a:schemeClr val="accent1"/>
              </a:buClr>
              <a:buSzPct val="70000"/>
              <a:buFont typeface="Wingdings 2"/>
              <a:buChar char=""/>
              <a:tabLst/>
              <a:defRPr/>
            </a:pPr>
            <a:r>
              <a:rPr kumimoji="0" lang="ar-SA" sz="1600" b="0" i="0" u="none" strike="noStrike" kern="1200" cap="none" spc="0" normalizeH="0" baseline="0" noProof="0" dirty="0" smtClean="0">
                <a:ln>
                  <a:noFill/>
                </a:ln>
                <a:solidFill>
                  <a:schemeClr val="tx2"/>
                </a:solidFill>
                <a:effectLst/>
                <a:uLnTx/>
                <a:uFillTx/>
                <a:cs typeface="B Homa" pitchFamily="2" charset="-78"/>
              </a:rPr>
              <a:t>زيبايي‌آفريني</a:t>
            </a:r>
          </a:p>
          <a:p>
            <a:pPr marL="342900" marR="0" lvl="0" indent="-342900" algn="r" defTabSz="914400" rtl="1" eaLnBrk="1" fontAlgn="auto" latinLnBrk="0" hangingPunct="1">
              <a:lnSpc>
                <a:spcPct val="80000"/>
              </a:lnSpc>
              <a:spcBef>
                <a:spcPct val="20000"/>
              </a:spcBef>
              <a:spcAft>
                <a:spcPts val="0"/>
              </a:spcAft>
              <a:buClr>
                <a:schemeClr val="accent1"/>
              </a:buClr>
              <a:buSzPct val="70000"/>
              <a:buFont typeface="Wingdings 2"/>
              <a:buChar char=""/>
              <a:tabLst/>
              <a:defRPr/>
            </a:pPr>
            <a:r>
              <a:rPr kumimoji="0" lang="ar-SA" sz="1600" b="0" i="0" u="none" strike="noStrike" kern="1200" cap="none" spc="0" normalizeH="0" baseline="0" noProof="0" dirty="0" smtClean="0">
                <a:ln>
                  <a:noFill/>
                </a:ln>
                <a:solidFill>
                  <a:schemeClr val="tx2"/>
                </a:solidFill>
                <a:effectLst/>
                <a:uLnTx/>
                <a:uFillTx/>
                <a:cs typeface="B Homa" pitchFamily="2" charset="-78"/>
              </a:rPr>
              <a:t>ارتقاء كيفيت محيط، معماري و شهرها</a:t>
            </a:r>
            <a:r>
              <a:rPr kumimoji="0" lang="fa-IR" sz="1600" b="0" i="0" u="none" strike="noStrike" kern="1200" cap="none" spc="0" normalizeH="0" baseline="0" noProof="0" dirty="0" smtClean="0">
                <a:ln>
                  <a:noFill/>
                </a:ln>
                <a:solidFill>
                  <a:schemeClr val="tx2"/>
                </a:solidFill>
                <a:effectLst/>
                <a:uLnTx/>
                <a:uFillTx/>
                <a:cs typeface="B Homa" pitchFamily="2" charset="-78"/>
              </a:rPr>
              <a:t>	</a:t>
            </a:r>
          </a:p>
          <a:p>
            <a:pPr marL="342900" marR="0" lvl="0" indent="-342900" algn="r" defTabSz="914400" rtl="1" eaLnBrk="1" fontAlgn="auto" latinLnBrk="0" hangingPunct="1">
              <a:lnSpc>
                <a:spcPct val="80000"/>
              </a:lnSpc>
              <a:spcBef>
                <a:spcPct val="20000"/>
              </a:spcBef>
              <a:spcAft>
                <a:spcPts val="0"/>
              </a:spcAft>
              <a:buClr>
                <a:schemeClr val="accent1"/>
              </a:buClr>
              <a:buSzPct val="70000"/>
              <a:buFont typeface="Wingdings 2"/>
              <a:buChar char=""/>
              <a:tabLst/>
              <a:defRPr/>
            </a:pPr>
            <a:r>
              <a:rPr kumimoji="0" lang="ar-SA" sz="1600" b="0" i="0" u="none" strike="noStrike" kern="1200" cap="none" spc="0" normalizeH="0" baseline="0" noProof="0" dirty="0" smtClean="0">
                <a:ln>
                  <a:noFill/>
                </a:ln>
                <a:solidFill>
                  <a:schemeClr val="tx2"/>
                </a:solidFill>
                <a:effectLst/>
                <a:uLnTx/>
                <a:uFillTx/>
                <a:cs typeface="B Homa" pitchFamily="2" charset="-78"/>
              </a:rPr>
              <a:t>جذب فون و ايجاد محيط‌هاي مطلوب</a:t>
            </a:r>
          </a:p>
          <a:p>
            <a:pPr marL="342900" marR="0" lvl="0" indent="-342900" algn="r" defTabSz="914400" rtl="1" eaLnBrk="1" fontAlgn="auto" latinLnBrk="0" hangingPunct="1">
              <a:lnSpc>
                <a:spcPct val="80000"/>
              </a:lnSpc>
              <a:spcBef>
                <a:spcPct val="20000"/>
              </a:spcBef>
              <a:spcAft>
                <a:spcPts val="0"/>
              </a:spcAft>
              <a:buClr>
                <a:schemeClr val="accent1"/>
              </a:buClr>
              <a:buSzPct val="70000"/>
              <a:buFont typeface="Wingdings 2"/>
              <a:buChar char=""/>
              <a:tabLst/>
              <a:defRPr/>
            </a:pPr>
            <a:r>
              <a:rPr kumimoji="0" lang="ar-SA" sz="1600" b="0" i="0" u="none" strike="noStrike" kern="1200" cap="none" spc="0" normalizeH="0" baseline="0" noProof="0" dirty="0" smtClean="0">
                <a:ln>
                  <a:noFill/>
                </a:ln>
                <a:solidFill>
                  <a:schemeClr val="tx2"/>
                </a:solidFill>
                <a:effectLst/>
                <a:uLnTx/>
                <a:uFillTx/>
                <a:cs typeface="B Homa" pitchFamily="2" charset="-78"/>
              </a:rPr>
              <a:t>ايجاد تأثير رواني مطلوب</a:t>
            </a:r>
          </a:p>
          <a:p>
            <a:pPr marL="2057400" marR="0" lvl="4" indent="-228600" defTabSz="914400" rtl="1" eaLnBrk="1" fontAlgn="auto" latinLnBrk="0" hangingPunct="1">
              <a:lnSpc>
                <a:spcPct val="80000"/>
              </a:lnSpc>
              <a:spcBef>
                <a:spcPct val="20000"/>
              </a:spcBef>
              <a:spcAft>
                <a:spcPts val="0"/>
              </a:spcAft>
              <a:buClr>
                <a:schemeClr val="accent1"/>
              </a:buClr>
              <a:buSzPct val="60000"/>
              <a:buFont typeface="Wingdings 2"/>
              <a:buChar char=""/>
              <a:tabLst/>
              <a:defRPr/>
            </a:pPr>
            <a:r>
              <a:rPr kumimoji="0" lang="fa-IR" sz="1600" b="0" i="0" u="none" strike="noStrike" kern="1200" cap="none" spc="0" normalizeH="0" baseline="0" noProof="0" dirty="0" smtClean="0">
                <a:ln>
                  <a:noFill/>
                </a:ln>
                <a:solidFill>
                  <a:schemeClr val="tx2"/>
                </a:solidFill>
                <a:effectLst/>
                <a:uLnTx/>
                <a:uFillTx/>
                <a:cs typeface="B Homa" pitchFamily="2" charset="-78"/>
              </a:rPr>
              <a:t>                                                                       </a:t>
            </a:r>
            <a:r>
              <a:rPr kumimoji="0" lang="fa-IR" sz="1200" b="0" i="0" u="none" strike="noStrike" kern="1200" cap="none" spc="0" normalizeH="0" baseline="0" noProof="0" dirty="0" smtClean="0">
                <a:ln>
                  <a:noFill/>
                </a:ln>
                <a:solidFill>
                  <a:schemeClr val="tx2"/>
                </a:solidFill>
                <a:effectLst/>
                <a:uLnTx/>
                <a:uFillTx/>
                <a:cs typeface="B Homa" pitchFamily="2" charset="-78"/>
              </a:rPr>
              <a:t> ( ماخذ : مباحثی پیرامون</a:t>
            </a:r>
            <a:r>
              <a:rPr lang="fa-IR" sz="1200" dirty="0" smtClean="0">
                <a:solidFill>
                  <a:schemeClr val="tx2"/>
                </a:solidFill>
                <a:cs typeface="B Homa" pitchFamily="2" charset="-78"/>
              </a:rPr>
              <a:t> </a:t>
            </a:r>
            <a:r>
              <a:rPr kumimoji="0" lang="fa-IR" sz="1200" b="0" i="0" u="none" strike="noStrike" kern="1200" cap="none" spc="0" normalizeH="0" baseline="0" noProof="0" dirty="0" smtClean="0">
                <a:ln>
                  <a:noFill/>
                </a:ln>
                <a:solidFill>
                  <a:schemeClr val="tx2"/>
                </a:solidFill>
                <a:effectLst/>
                <a:uLnTx/>
                <a:uFillTx/>
                <a:cs typeface="B Homa" pitchFamily="2" charset="-78"/>
              </a:rPr>
              <a:t>پارکها، فضای سبز و </a:t>
            </a:r>
            <a:r>
              <a:rPr kumimoji="0" lang="en-US" sz="1200" b="0" i="0" u="none" strike="noStrike" kern="1200" cap="none" spc="0" normalizeH="0" baseline="0" noProof="0" dirty="0" smtClean="0">
                <a:ln>
                  <a:noFill/>
                </a:ln>
                <a:solidFill>
                  <a:schemeClr val="tx2"/>
                </a:solidFill>
                <a:effectLst/>
                <a:uLnTx/>
                <a:uFillTx/>
                <a:cs typeface="B Homa" pitchFamily="2" charset="-78"/>
              </a:rPr>
              <a:t> </a:t>
            </a:r>
            <a:r>
              <a:rPr kumimoji="0" lang="fa-IR" sz="1200" b="0" i="0" u="none" strike="noStrike" kern="1200" cap="none" spc="0" normalizeH="0" baseline="0" noProof="0" dirty="0" smtClean="0">
                <a:ln>
                  <a:noFill/>
                </a:ln>
                <a:solidFill>
                  <a:schemeClr val="tx2"/>
                </a:solidFill>
                <a:effectLst/>
                <a:uLnTx/>
                <a:uFillTx/>
                <a:cs typeface="B Homa" pitchFamily="2" charset="-78"/>
              </a:rPr>
              <a:t>هنریک</a:t>
            </a:r>
            <a:r>
              <a:rPr kumimoji="0" lang="en-US" sz="1200" b="0" i="0" u="none" strike="noStrike" kern="1200" cap="none" spc="0" normalizeH="0" noProof="0" dirty="0" smtClean="0">
                <a:ln>
                  <a:noFill/>
                </a:ln>
                <a:solidFill>
                  <a:schemeClr val="tx2"/>
                </a:solidFill>
                <a:effectLst/>
                <a:uLnTx/>
                <a:uFillTx/>
                <a:cs typeface="B Homa" pitchFamily="2" charset="-78"/>
              </a:rPr>
              <a:t> </a:t>
            </a:r>
            <a:r>
              <a:rPr kumimoji="0" lang="fa-IR" sz="1200" b="0" i="0" u="none" strike="noStrike" kern="1200" cap="none" spc="0" normalizeH="0" baseline="0" noProof="0" dirty="0" smtClean="0">
                <a:ln>
                  <a:noFill/>
                </a:ln>
                <a:solidFill>
                  <a:schemeClr val="tx2"/>
                </a:solidFill>
                <a:effectLst/>
                <a:uLnTx/>
                <a:uFillTx/>
                <a:cs typeface="B Homa" pitchFamily="2" charset="-78"/>
              </a:rPr>
              <a:t>مجنونیان 1374 )</a:t>
            </a:r>
            <a:endParaRPr kumimoji="0" lang="en-US" sz="1200" b="0" i="0" u="none" strike="noStrike" kern="1200" cap="none" spc="0" normalizeH="0" baseline="0" noProof="0" dirty="0">
              <a:ln>
                <a:noFill/>
              </a:ln>
              <a:solidFill>
                <a:schemeClr val="tx2"/>
              </a:solidFill>
              <a:effectLst/>
              <a:uLnTx/>
              <a:uFillTx/>
              <a:cs typeface="B Homa" pitchFamily="2" charset="-78"/>
            </a:endParaRPr>
          </a:p>
        </p:txBody>
      </p:sp>
      <p:sp>
        <p:nvSpPr>
          <p:cNvPr id="6" name="Text Box 2"/>
          <p:cNvSpPr txBox="1">
            <a:spLocks noGrp="1" noChangeArrowheads="1"/>
          </p:cNvSpPr>
          <p:nvPr>
            <p:ph type="title"/>
          </p:nvPr>
        </p:nvSpPr>
        <p:spPr bwMode="auto">
          <a:xfrm>
            <a:off x="304800" y="304784"/>
            <a:ext cx="8686800" cy="838200"/>
          </a:xfrm>
          <a:prstGeom prst="rect">
            <a:avLst/>
          </a:prstGeom>
          <a:noFill/>
          <a:ln w="9525">
            <a:noFill/>
            <a:miter lim="800000"/>
            <a:headEnd/>
            <a:tailEnd/>
          </a:ln>
        </p:spPr>
        <p:txBody>
          <a:bodyPr>
            <a:spAutoFit/>
          </a:bodyPr>
          <a:lstStyle/>
          <a:p>
            <a:pPr algn="r">
              <a:spcBef>
                <a:spcPct val="50000"/>
              </a:spcBef>
            </a:pPr>
            <a:r>
              <a:rPr lang="fa-IR" sz="3200" dirty="0">
                <a:solidFill>
                  <a:srgbClr val="D2D284"/>
                </a:solidFill>
                <a:latin typeface="Arial" charset="0"/>
                <a:cs typeface="B Homa" pitchFamily="2" charset="-78"/>
              </a:rPr>
              <a:t>نقش گیاه در معماری</a:t>
            </a:r>
            <a:endParaRPr lang="en-GB" sz="3200" dirty="0">
              <a:solidFill>
                <a:srgbClr val="D2D284"/>
              </a:solidFill>
              <a:latin typeface="Arial" charset="0"/>
              <a:cs typeface="B Homa" pitchFamily="2" charset="-78"/>
            </a:endParaRPr>
          </a:p>
        </p:txBody>
      </p:sp>
      <p:pic>
        <p:nvPicPr>
          <p:cNvPr id="66562" name="Picture 2" descr="www.pixi.irعكس هايي زيبا از طبيعت"/>
          <p:cNvPicPr>
            <a:picLocks noChangeAspect="1" noChangeArrowheads="1"/>
          </p:cNvPicPr>
          <p:nvPr/>
        </p:nvPicPr>
        <p:blipFill>
          <a:blip r:embed="rId2"/>
          <a:srcRect/>
          <a:stretch>
            <a:fillRect/>
          </a:stretch>
        </p:blipFill>
        <p:spPr bwMode="auto">
          <a:xfrm>
            <a:off x="714348" y="1500174"/>
            <a:ext cx="2428892" cy="428628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6978" name="Text Box 2"/>
          <p:cNvSpPr txBox="1">
            <a:spLocks noChangeArrowheads="1"/>
          </p:cNvSpPr>
          <p:nvPr/>
        </p:nvSpPr>
        <p:spPr bwMode="auto">
          <a:xfrm>
            <a:off x="2209800" y="304800"/>
            <a:ext cx="6477000" cy="579438"/>
          </a:xfrm>
          <a:prstGeom prst="rect">
            <a:avLst/>
          </a:prstGeom>
          <a:noFill/>
          <a:ln w="9525">
            <a:noFill/>
            <a:miter lim="800000"/>
            <a:headEnd/>
            <a:tailEnd/>
          </a:ln>
        </p:spPr>
        <p:txBody>
          <a:bodyPr>
            <a:spAutoFit/>
          </a:bodyPr>
          <a:lstStyle/>
          <a:p>
            <a:pPr algn="r">
              <a:spcBef>
                <a:spcPct val="50000"/>
              </a:spcBef>
            </a:pPr>
            <a:r>
              <a:rPr lang="fa-IR" sz="3200" dirty="0">
                <a:solidFill>
                  <a:srgbClr val="D2D284"/>
                </a:solidFill>
                <a:latin typeface="Arial" charset="0"/>
                <a:cs typeface="B Homa" pitchFamily="2" charset="-78"/>
              </a:rPr>
              <a:t>نقش گیاه در معماری</a:t>
            </a:r>
            <a:endParaRPr lang="en-GB" sz="3200" dirty="0">
              <a:solidFill>
                <a:srgbClr val="D2D284"/>
              </a:solidFill>
              <a:latin typeface="Arial" charset="0"/>
              <a:cs typeface="B Homa" pitchFamily="2" charset="-78"/>
            </a:endParaRPr>
          </a:p>
        </p:txBody>
      </p:sp>
      <p:sp>
        <p:nvSpPr>
          <p:cNvPr id="126979" name="Text Box 3"/>
          <p:cNvSpPr txBox="1">
            <a:spLocks noChangeArrowheads="1"/>
          </p:cNvSpPr>
          <p:nvPr/>
        </p:nvSpPr>
        <p:spPr bwMode="auto">
          <a:xfrm>
            <a:off x="1447800" y="609600"/>
            <a:ext cx="7315200" cy="2554545"/>
          </a:xfrm>
          <a:prstGeom prst="rect">
            <a:avLst/>
          </a:prstGeom>
          <a:noFill/>
          <a:ln w="9525">
            <a:noFill/>
            <a:miter lim="800000"/>
            <a:headEnd/>
            <a:tailEnd/>
          </a:ln>
        </p:spPr>
        <p:txBody>
          <a:bodyPr>
            <a:spAutoFit/>
          </a:bodyPr>
          <a:lstStyle/>
          <a:p>
            <a:pPr marL="342900" indent="-342900" algn="r"/>
            <a:endParaRPr lang="fa-IR" sz="2000" dirty="0">
              <a:solidFill>
                <a:schemeClr val="tx2"/>
              </a:solidFill>
              <a:latin typeface="Arial" charset="0"/>
              <a:cs typeface="B Homa" pitchFamily="2" charset="-78"/>
            </a:endParaRPr>
          </a:p>
          <a:p>
            <a:pPr marL="342900" indent="-342900" algn="r" rtl="1">
              <a:buFontTx/>
              <a:buChar char="•"/>
            </a:pPr>
            <a:r>
              <a:rPr lang="fa-IR" sz="2000" dirty="0" smtClean="0">
                <a:solidFill>
                  <a:schemeClr val="tx2"/>
                </a:solidFill>
                <a:latin typeface="Arial" charset="0"/>
                <a:cs typeface="B Homa" pitchFamily="2" charset="-78"/>
              </a:rPr>
              <a:t>در </a:t>
            </a:r>
            <a:r>
              <a:rPr lang="fa-IR" sz="2000" dirty="0">
                <a:solidFill>
                  <a:schemeClr val="tx2"/>
                </a:solidFill>
                <a:latin typeface="Arial" charset="0"/>
                <a:cs typeface="B Homa" pitchFamily="2" charset="-78"/>
              </a:rPr>
              <a:t>مناطق گرمسیر و خشک که تابش عموما مزاحمت دارد ورطوبت فراوانی نیز وجود ندارد موضوع استفاده از درختان همیشه سبز به منظور جلوگیری از تابش مطرح می شود .</a:t>
            </a:r>
          </a:p>
          <a:p>
            <a:pPr marL="342900" indent="-342900" algn="r" rtl="1">
              <a:buFontTx/>
              <a:buChar char="•"/>
            </a:pPr>
            <a:r>
              <a:rPr lang="fa-IR" sz="2000" dirty="0">
                <a:solidFill>
                  <a:schemeClr val="tx2"/>
                </a:solidFill>
                <a:latin typeface="Arial" charset="0"/>
                <a:cs typeface="B Homa" pitchFamily="2" charset="-78"/>
              </a:rPr>
              <a:t>درختان بسته به نوع و زمان مورد استفاده می توانند به عنوان سدی در برابر هوای گرم یا سرد باشند و ساختمان را از این عنصر گزنده محافظت کنند .</a:t>
            </a:r>
          </a:p>
          <a:p>
            <a:pPr marL="342900" indent="-342900" algn="r" rtl="1">
              <a:buFontTx/>
              <a:buChar char="•"/>
            </a:pPr>
            <a:r>
              <a:rPr lang="fa-IR" sz="2000" dirty="0">
                <a:solidFill>
                  <a:schemeClr val="tx2"/>
                </a:solidFill>
                <a:latin typeface="Arial" charset="0"/>
                <a:cs typeface="B Homa" pitchFamily="2" charset="-78"/>
              </a:rPr>
              <a:t>در ختان می توانند عاملی جهت دهنده به حرکت هوا در محیط باشند ودر صورتی که در شرایط ایده آل طراحی شوند می توان از آنها به عنوان جهت </a:t>
            </a:r>
            <a:r>
              <a:rPr lang="fa-IR" sz="2000" dirty="0" smtClean="0">
                <a:solidFill>
                  <a:schemeClr val="tx2"/>
                </a:solidFill>
                <a:latin typeface="Arial" charset="0"/>
                <a:cs typeface="B Homa" pitchFamily="2" charset="-78"/>
              </a:rPr>
              <a:t>دهنده یا </a:t>
            </a:r>
            <a:r>
              <a:rPr lang="fa-IR" sz="2000" dirty="0">
                <a:solidFill>
                  <a:schemeClr val="tx2"/>
                </a:solidFill>
                <a:latin typeface="Arial" charset="0"/>
                <a:cs typeface="B Homa" pitchFamily="2" charset="-78"/>
              </a:rPr>
              <a:t>سد </a:t>
            </a:r>
            <a:endParaRPr lang="en-GB" sz="2000" dirty="0">
              <a:solidFill>
                <a:schemeClr val="tx2"/>
              </a:solidFill>
              <a:latin typeface="Arial" charset="0"/>
              <a:cs typeface="B Homa" pitchFamily="2" charset="-78"/>
            </a:endParaRPr>
          </a:p>
        </p:txBody>
      </p:sp>
      <p:sp>
        <p:nvSpPr>
          <p:cNvPr id="126984" name="Text Box 8"/>
          <p:cNvSpPr txBox="1">
            <a:spLocks noChangeArrowheads="1"/>
          </p:cNvSpPr>
          <p:nvPr/>
        </p:nvSpPr>
        <p:spPr bwMode="auto">
          <a:xfrm>
            <a:off x="3571868" y="3286124"/>
            <a:ext cx="4800600" cy="396875"/>
          </a:xfrm>
          <a:prstGeom prst="rect">
            <a:avLst/>
          </a:prstGeom>
          <a:noFill/>
          <a:ln w="9525">
            <a:noFill/>
            <a:miter lim="800000"/>
            <a:headEnd/>
            <a:tailEnd/>
          </a:ln>
        </p:spPr>
        <p:txBody>
          <a:bodyPr>
            <a:spAutoFit/>
          </a:bodyPr>
          <a:lstStyle/>
          <a:p>
            <a:pPr algn="r" rtl="1">
              <a:spcBef>
                <a:spcPct val="50000"/>
              </a:spcBef>
            </a:pPr>
            <a:r>
              <a:rPr lang="fa-IR" sz="2000" dirty="0">
                <a:solidFill>
                  <a:schemeClr val="tx2"/>
                </a:solidFill>
                <a:latin typeface="Arial" charset="0"/>
                <a:cs typeface="B Homa" pitchFamily="2" charset="-78"/>
              </a:rPr>
              <a:t>در برابر حرکت هوا در پلانهای معماری استفاده کرد .</a:t>
            </a:r>
            <a:endParaRPr lang="en-GB" sz="2000" dirty="0">
              <a:solidFill>
                <a:schemeClr val="tx2"/>
              </a:solidFill>
              <a:latin typeface="Arial" charset="0"/>
              <a:cs typeface="B Homa" pitchFamily="2" charset="-78"/>
            </a:endParaRPr>
          </a:p>
        </p:txBody>
      </p:sp>
      <p:pic>
        <p:nvPicPr>
          <p:cNvPr id="126988" name="Picture 12" descr="ML10102"/>
          <p:cNvPicPr>
            <a:picLocks noChangeAspect="1" noChangeArrowheads="1"/>
          </p:cNvPicPr>
          <p:nvPr/>
        </p:nvPicPr>
        <p:blipFill>
          <a:blip r:embed="rId2"/>
          <a:srcRect/>
          <a:stretch>
            <a:fillRect/>
          </a:stretch>
        </p:blipFill>
        <p:spPr bwMode="auto">
          <a:xfrm>
            <a:off x="5857884" y="4031199"/>
            <a:ext cx="2752716" cy="2141001"/>
          </a:xfrm>
          <a:prstGeom prst="rect">
            <a:avLst/>
          </a:prstGeom>
          <a:noFill/>
          <a:ln w="9525">
            <a:noFill/>
            <a:miter lim="800000"/>
            <a:headEnd/>
            <a:tailEnd/>
          </a:ln>
        </p:spPr>
      </p:pic>
      <p:pic>
        <p:nvPicPr>
          <p:cNvPr id="126990" name="Picture 14" descr="FOREST08 c"/>
          <p:cNvPicPr>
            <a:picLocks noChangeAspect="1" noChangeArrowheads="1"/>
          </p:cNvPicPr>
          <p:nvPr/>
        </p:nvPicPr>
        <p:blipFill>
          <a:blip r:embed="rId3"/>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6978"/>
                                        </p:tgtEl>
                                        <p:attrNameLst>
                                          <p:attrName>style.visibility</p:attrName>
                                        </p:attrNameLst>
                                      </p:cBhvr>
                                      <p:to>
                                        <p:strVal val="visible"/>
                                      </p:to>
                                    </p:set>
                                    <p:animEffect transition="in" filter="blinds(horizontal)">
                                      <p:cBhvr>
                                        <p:cTn id="7" dur="500"/>
                                        <p:tgtEl>
                                          <p:spTgt spid="12697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26990"/>
                                        </p:tgtEl>
                                        <p:attrNameLst>
                                          <p:attrName>style.visibility</p:attrName>
                                        </p:attrNameLst>
                                      </p:cBhvr>
                                      <p:to>
                                        <p:strVal val="visible"/>
                                      </p:to>
                                    </p:set>
                                    <p:animEffect transition="in" filter="randombar(horizontal)">
                                      <p:cBhvr>
                                        <p:cTn id="12" dur="500"/>
                                        <p:tgtEl>
                                          <p:spTgt spid="12699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6979">
                                            <p:txEl>
                                              <p:pRg st="1" end="1"/>
                                            </p:txEl>
                                          </p:spTgt>
                                        </p:tgtEl>
                                        <p:attrNameLst>
                                          <p:attrName>style.visibility</p:attrName>
                                        </p:attrNameLst>
                                      </p:cBhvr>
                                      <p:to>
                                        <p:strVal val="visible"/>
                                      </p:to>
                                    </p:set>
                                    <p:animEffect transition="in" filter="randombar(horizontal)">
                                      <p:cBhvr>
                                        <p:cTn id="17" dur="500"/>
                                        <p:tgtEl>
                                          <p:spTgt spid="126979">
                                            <p:txEl>
                                              <p:pRg st="1" end="1"/>
                                            </p:txEl>
                                          </p:spTgt>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26979">
                                            <p:txEl>
                                              <p:pRg st="2" end="2"/>
                                            </p:txEl>
                                          </p:spTgt>
                                        </p:tgtEl>
                                        <p:attrNameLst>
                                          <p:attrName>style.visibility</p:attrName>
                                        </p:attrNameLst>
                                      </p:cBhvr>
                                      <p:to>
                                        <p:strVal val="visible"/>
                                      </p:to>
                                    </p:set>
                                    <p:animEffect transition="in" filter="randombar(horizontal)">
                                      <p:cBhvr>
                                        <p:cTn id="20" dur="500"/>
                                        <p:tgtEl>
                                          <p:spTgt spid="126979">
                                            <p:txEl>
                                              <p:pRg st="2" end="2"/>
                                            </p:txEl>
                                          </p:spTgt>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126979">
                                            <p:txEl>
                                              <p:pRg st="3" end="3"/>
                                            </p:txEl>
                                          </p:spTgt>
                                        </p:tgtEl>
                                        <p:attrNameLst>
                                          <p:attrName>style.visibility</p:attrName>
                                        </p:attrNameLst>
                                      </p:cBhvr>
                                      <p:to>
                                        <p:strVal val="visible"/>
                                      </p:to>
                                    </p:set>
                                    <p:animEffect transition="in" filter="randombar(horizontal)">
                                      <p:cBhvr>
                                        <p:cTn id="23" dur="500"/>
                                        <p:tgtEl>
                                          <p:spTgt spid="126979">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126988"/>
                                        </p:tgtEl>
                                        <p:attrNameLst>
                                          <p:attrName>style.visibility</p:attrName>
                                        </p:attrNameLst>
                                      </p:cBhvr>
                                      <p:to>
                                        <p:strVal val="visible"/>
                                      </p:to>
                                    </p:set>
                                    <p:animEffect transition="in" filter="randombar(horizontal)">
                                      <p:cBhvr>
                                        <p:cTn id="28" dur="500"/>
                                        <p:tgtEl>
                                          <p:spTgt spid="126988"/>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126984"/>
                                        </p:tgtEl>
                                        <p:attrNameLst>
                                          <p:attrName>style.visibility</p:attrName>
                                        </p:attrNameLst>
                                      </p:cBhvr>
                                      <p:to>
                                        <p:strVal val="visible"/>
                                      </p:to>
                                    </p:set>
                                    <p:animEffect transition="in" filter="randombar(horizontal)">
                                      <p:cBhvr>
                                        <p:cTn id="33" dur="500"/>
                                        <p:tgtEl>
                                          <p:spTgt spid="1269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8" grpId="0"/>
      <p:bldP spid="126979" grpId="0" build="allAtOnce"/>
      <p:bldP spid="12698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25963" name="Picture 11" descr="3"/>
          <p:cNvPicPr>
            <a:picLocks noChangeAspect="1" noChangeArrowheads="1"/>
          </p:cNvPicPr>
          <p:nvPr/>
        </p:nvPicPr>
        <p:blipFill>
          <a:blip r:embed="rId2"/>
          <a:srcRect/>
          <a:stretch>
            <a:fillRect/>
          </a:stretch>
        </p:blipFill>
        <p:spPr bwMode="auto">
          <a:xfrm>
            <a:off x="5867400" y="4572000"/>
            <a:ext cx="2767013" cy="1668463"/>
          </a:xfrm>
          <a:prstGeom prst="rect">
            <a:avLst/>
          </a:prstGeom>
          <a:noFill/>
          <a:ln w="9525">
            <a:noFill/>
            <a:miter lim="800000"/>
            <a:headEnd/>
            <a:tailEnd/>
          </a:ln>
        </p:spPr>
      </p:pic>
      <p:pic>
        <p:nvPicPr>
          <p:cNvPr id="125964" name="Picture 12" descr="aj10108ya"/>
          <p:cNvPicPr>
            <a:picLocks noChangeAspect="1" noChangeArrowheads="1"/>
          </p:cNvPicPr>
          <p:nvPr/>
        </p:nvPicPr>
        <p:blipFill>
          <a:blip r:embed="rId3"/>
          <a:srcRect/>
          <a:stretch>
            <a:fillRect/>
          </a:stretch>
        </p:blipFill>
        <p:spPr bwMode="auto">
          <a:xfrm>
            <a:off x="1447800" y="762000"/>
            <a:ext cx="4038600" cy="4016375"/>
          </a:xfrm>
          <a:prstGeom prst="rect">
            <a:avLst/>
          </a:prstGeom>
          <a:noFill/>
          <a:ln w="9525">
            <a:noFill/>
            <a:miter lim="800000"/>
            <a:headEnd/>
            <a:tailEnd/>
          </a:ln>
        </p:spPr>
      </p:pic>
      <p:sp>
        <p:nvSpPr>
          <p:cNvPr id="125965" name="Text Box 13"/>
          <p:cNvSpPr txBox="1">
            <a:spLocks noChangeArrowheads="1"/>
          </p:cNvSpPr>
          <p:nvPr/>
        </p:nvSpPr>
        <p:spPr bwMode="auto">
          <a:xfrm>
            <a:off x="5791200" y="1295400"/>
            <a:ext cx="2971800" cy="2378075"/>
          </a:xfrm>
          <a:prstGeom prst="rect">
            <a:avLst/>
          </a:prstGeom>
          <a:noFill/>
          <a:ln w="9525">
            <a:noFill/>
            <a:miter lim="800000"/>
            <a:headEnd/>
            <a:tailEnd/>
          </a:ln>
        </p:spPr>
        <p:txBody>
          <a:bodyPr>
            <a:spAutoFit/>
          </a:bodyPr>
          <a:lstStyle/>
          <a:p>
            <a:pPr algn="r">
              <a:spcBef>
                <a:spcPct val="50000"/>
              </a:spcBef>
            </a:pPr>
            <a:r>
              <a:rPr lang="fa-IR" sz="2000">
                <a:solidFill>
                  <a:schemeClr val="tx2"/>
                </a:solidFill>
                <a:latin typeface="Arial" charset="0"/>
                <a:cs typeface="B Homa" pitchFamily="2" charset="-78"/>
              </a:rPr>
              <a:t>هوای مرطوب شده توسط درخت سنگین شده از دریچه پایینی وارد اتاق می شود .</a:t>
            </a:r>
          </a:p>
          <a:p>
            <a:pPr algn="r">
              <a:spcBef>
                <a:spcPct val="50000"/>
              </a:spcBef>
            </a:pPr>
            <a:r>
              <a:rPr lang="fa-IR" sz="2000">
                <a:solidFill>
                  <a:schemeClr val="tx2"/>
                </a:solidFill>
                <a:latin typeface="Arial" charset="0"/>
                <a:cs typeface="B Homa" pitchFamily="2" charset="-78"/>
              </a:rPr>
              <a:t>در شرایط اقلیمی درونگرا گودال باغچه عاملی موثر در ایجاد منظری مناسب در محیطی خشک است .</a:t>
            </a:r>
            <a:endParaRPr lang="en-GB" sz="2000">
              <a:solidFill>
                <a:schemeClr val="tx2"/>
              </a:solidFill>
              <a:latin typeface="Arial" charset="0"/>
              <a:cs typeface="B Homa" pitchFamily="2" charset="-78"/>
            </a:endParaRPr>
          </a:p>
        </p:txBody>
      </p:sp>
      <p:pic>
        <p:nvPicPr>
          <p:cNvPr id="6150" name="Picture 15" descr="FOREST08 c"/>
          <p:cNvPicPr>
            <a:picLocks noChangeAspect="1" noChangeArrowheads="1"/>
          </p:cNvPicPr>
          <p:nvPr/>
        </p:nvPicPr>
        <p:blipFill>
          <a:blip r:embed="rId4"/>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5954"/>
                                        </p:tgtEl>
                                        <p:attrNameLst>
                                          <p:attrName>style.visibility</p:attrName>
                                        </p:attrNameLst>
                                      </p:cBhvr>
                                      <p:to>
                                        <p:strVal val="visible"/>
                                      </p:to>
                                    </p:set>
                                    <p:animEffect transition="in" filter="blinds(horizontal)">
                                      <p:cBhvr>
                                        <p:cTn id="7" dur="500"/>
                                        <p:tgtEl>
                                          <p:spTgt spid="12595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5965"/>
                                        </p:tgtEl>
                                        <p:attrNameLst>
                                          <p:attrName>style.visibility</p:attrName>
                                        </p:attrNameLst>
                                      </p:cBhvr>
                                      <p:to>
                                        <p:strVal val="visible"/>
                                      </p:to>
                                    </p:set>
                                    <p:animEffect transition="in" filter="randombar(horizontal)">
                                      <p:cBhvr>
                                        <p:cTn id="12" dur="500"/>
                                        <p:tgtEl>
                                          <p:spTgt spid="12596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25964"/>
                                        </p:tgtEl>
                                        <p:attrNameLst>
                                          <p:attrName>style.visibility</p:attrName>
                                        </p:attrNameLst>
                                      </p:cBhvr>
                                      <p:to>
                                        <p:strVal val="visible"/>
                                      </p:to>
                                    </p:set>
                                    <p:animEffect transition="in" filter="randombar(horizontal)">
                                      <p:cBhvr>
                                        <p:cTn id="17" dur="500"/>
                                        <p:tgtEl>
                                          <p:spTgt spid="12596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25963"/>
                                        </p:tgtEl>
                                        <p:attrNameLst>
                                          <p:attrName>style.visibility</p:attrName>
                                        </p:attrNameLst>
                                      </p:cBhvr>
                                      <p:to>
                                        <p:strVal val="visible"/>
                                      </p:to>
                                    </p:set>
                                    <p:animEffect transition="in" filter="randombar(horizontal)">
                                      <p:cBhvr>
                                        <p:cTn id="22" dur="500"/>
                                        <p:tgtEl>
                                          <p:spTgt spid="125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4" grpId="0"/>
      <p:bldP spid="12596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28009" name="Picture 9" descr="40"/>
          <p:cNvPicPr>
            <a:picLocks noChangeAspect="1" noChangeArrowheads="1"/>
          </p:cNvPicPr>
          <p:nvPr/>
        </p:nvPicPr>
        <p:blipFill>
          <a:blip r:embed="rId2"/>
          <a:srcRect r="5082"/>
          <a:stretch>
            <a:fillRect/>
          </a:stretch>
        </p:blipFill>
        <p:spPr bwMode="auto">
          <a:xfrm>
            <a:off x="5141914" y="2571744"/>
            <a:ext cx="4002118" cy="1644642"/>
          </a:xfrm>
          <a:prstGeom prst="rect">
            <a:avLst/>
          </a:prstGeom>
          <a:noFill/>
          <a:ln w="9525">
            <a:noFill/>
            <a:miter lim="800000"/>
            <a:headEnd/>
            <a:tailEnd/>
          </a:ln>
        </p:spPr>
      </p:pic>
      <p:pic>
        <p:nvPicPr>
          <p:cNvPr id="128010" name="Picture 10" descr="aj10111ya"/>
          <p:cNvPicPr>
            <a:picLocks noChangeAspect="1" noChangeArrowheads="1"/>
          </p:cNvPicPr>
          <p:nvPr/>
        </p:nvPicPr>
        <p:blipFill>
          <a:blip r:embed="rId3"/>
          <a:srcRect/>
          <a:stretch>
            <a:fillRect/>
          </a:stretch>
        </p:blipFill>
        <p:spPr bwMode="auto">
          <a:xfrm>
            <a:off x="928662" y="285728"/>
            <a:ext cx="4588082" cy="4143404"/>
          </a:xfrm>
          <a:prstGeom prst="rect">
            <a:avLst/>
          </a:prstGeom>
          <a:noFill/>
          <a:ln w="9525">
            <a:noFill/>
            <a:miter lim="800000"/>
            <a:headEnd/>
            <a:tailEnd/>
          </a:ln>
        </p:spPr>
      </p:pic>
      <p:sp>
        <p:nvSpPr>
          <p:cNvPr id="128011" name="Text Box 11"/>
          <p:cNvSpPr txBox="1">
            <a:spLocks noChangeArrowheads="1"/>
          </p:cNvSpPr>
          <p:nvPr/>
        </p:nvSpPr>
        <p:spPr bwMode="auto">
          <a:xfrm>
            <a:off x="5334000" y="1576976"/>
            <a:ext cx="3124200" cy="923330"/>
          </a:xfrm>
          <a:prstGeom prst="rect">
            <a:avLst/>
          </a:prstGeom>
          <a:noFill/>
          <a:ln w="9525">
            <a:noFill/>
            <a:miter lim="800000"/>
            <a:headEnd/>
            <a:tailEnd/>
          </a:ln>
        </p:spPr>
        <p:txBody>
          <a:bodyPr>
            <a:spAutoFit/>
          </a:bodyPr>
          <a:lstStyle/>
          <a:p>
            <a:pPr algn="r">
              <a:spcBef>
                <a:spcPct val="50000"/>
              </a:spcBef>
            </a:pPr>
            <a:r>
              <a:rPr lang="fa-IR" sz="2400" dirty="0">
                <a:solidFill>
                  <a:schemeClr val="tx2"/>
                </a:solidFill>
                <a:latin typeface="Arial" charset="0"/>
                <a:cs typeface="B Homa" pitchFamily="2" charset="-78"/>
              </a:rPr>
              <a:t>تولید اکسیژن </a:t>
            </a:r>
          </a:p>
          <a:p>
            <a:pPr algn="r">
              <a:spcBef>
                <a:spcPct val="50000"/>
              </a:spcBef>
            </a:pPr>
            <a:endParaRPr lang="en-GB" sz="2000" dirty="0">
              <a:solidFill>
                <a:schemeClr val="tx2"/>
              </a:solidFill>
              <a:latin typeface="Arial" charset="0"/>
              <a:cs typeface="B Homa" pitchFamily="2" charset="-78"/>
            </a:endParaRPr>
          </a:p>
        </p:txBody>
      </p:sp>
      <p:pic>
        <p:nvPicPr>
          <p:cNvPr id="7174" name="Picture 12" descr="FOREST08 c"/>
          <p:cNvPicPr>
            <a:picLocks noChangeAspect="1" noChangeArrowheads="1"/>
          </p:cNvPicPr>
          <p:nvPr/>
        </p:nvPicPr>
        <p:blipFill>
          <a:blip r:embed="rId4"/>
          <a:srcRect/>
          <a:stretch>
            <a:fillRect/>
          </a:stretch>
        </p:blipFill>
        <p:spPr bwMode="auto">
          <a:xfrm>
            <a:off x="125386" y="1285860"/>
            <a:ext cx="731838" cy="4724400"/>
          </a:xfrm>
          <a:prstGeom prst="rect">
            <a:avLst/>
          </a:prstGeom>
          <a:noFill/>
          <a:ln w="9525">
            <a:noFill/>
            <a:miter lim="800000"/>
            <a:headEnd/>
            <a:tailEnd/>
          </a:ln>
        </p:spPr>
      </p:pic>
      <p:pic>
        <p:nvPicPr>
          <p:cNvPr id="7" name="Picture 9" descr="67"/>
          <p:cNvPicPr>
            <a:picLocks noChangeAspect="1" noChangeArrowheads="1"/>
          </p:cNvPicPr>
          <p:nvPr/>
        </p:nvPicPr>
        <p:blipFill>
          <a:blip r:embed="rId5"/>
          <a:srcRect/>
          <a:stretch>
            <a:fillRect/>
          </a:stretch>
        </p:blipFill>
        <p:spPr bwMode="auto">
          <a:xfrm>
            <a:off x="1747849" y="4643446"/>
            <a:ext cx="4538663" cy="2008188"/>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8002"/>
                                        </p:tgtEl>
                                        <p:attrNameLst>
                                          <p:attrName>style.visibility</p:attrName>
                                        </p:attrNameLst>
                                      </p:cBhvr>
                                      <p:to>
                                        <p:strVal val="visible"/>
                                      </p:to>
                                    </p:set>
                                    <p:animEffect transition="in" filter="blinds(horizontal)">
                                      <p:cBhvr>
                                        <p:cTn id="7" dur="500"/>
                                        <p:tgtEl>
                                          <p:spTgt spid="12800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8011"/>
                                        </p:tgtEl>
                                        <p:attrNameLst>
                                          <p:attrName>style.visibility</p:attrName>
                                        </p:attrNameLst>
                                      </p:cBhvr>
                                      <p:to>
                                        <p:strVal val="visible"/>
                                      </p:to>
                                    </p:set>
                                    <p:animEffect transition="in" filter="randombar(horizontal)">
                                      <p:cBhvr>
                                        <p:cTn id="12" dur="500"/>
                                        <p:tgtEl>
                                          <p:spTgt spid="1280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28010"/>
                                        </p:tgtEl>
                                        <p:attrNameLst>
                                          <p:attrName>style.visibility</p:attrName>
                                        </p:attrNameLst>
                                      </p:cBhvr>
                                      <p:to>
                                        <p:strVal val="visible"/>
                                      </p:to>
                                    </p:set>
                                    <p:animEffect transition="in" filter="randombar(horizontal)">
                                      <p:cBhvr>
                                        <p:cTn id="17" dur="500"/>
                                        <p:tgtEl>
                                          <p:spTgt spid="128010"/>
                                        </p:tgtEl>
                                      </p:cBhvr>
                                    </p:animEffect>
                                  </p:childTnLst>
                                </p:cTn>
                              </p:par>
                              <p:par>
                                <p:cTn id="18" presetID="14" presetClass="entr" presetSubtype="10" fill="hold" nodeType="withEffect">
                                  <p:stCondLst>
                                    <p:cond delay="0"/>
                                  </p:stCondLst>
                                  <p:childTnLst>
                                    <p:set>
                                      <p:cBhvr>
                                        <p:cTn id="19" dur="1" fill="hold">
                                          <p:stCondLst>
                                            <p:cond delay="0"/>
                                          </p:stCondLst>
                                        </p:cTn>
                                        <p:tgtEl>
                                          <p:spTgt spid="128009"/>
                                        </p:tgtEl>
                                        <p:attrNameLst>
                                          <p:attrName>style.visibility</p:attrName>
                                        </p:attrNameLst>
                                      </p:cBhvr>
                                      <p:to>
                                        <p:strVal val="visible"/>
                                      </p:to>
                                    </p:set>
                                    <p:animEffect transition="in" filter="randombar(horizontal)">
                                      <p:cBhvr>
                                        <p:cTn id="20" dur="500"/>
                                        <p:tgtEl>
                                          <p:spTgt spid="128009"/>
                                        </p:tgtEl>
                                      </p:cBhvr>
                                    </p:animEffect>
                                  </p:childTnLst>
                                </p:cTn>
                              </p:par>
                              <p:par>
                                <p:cTn id="21" presetID="14" presetClass="entr" presetSubtype="1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2" grpId="0"/>
      <p:bldP spid="1280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6705600" y="457200"/>
            <a:ext cx="1905000" cy="457200"/>
          </a:xfrm>
          <a:prstGeom prst="rect">
            <a:avLst/>
          </a:prstGeom>
          <a:noFill/>
          <a:ln w="9525">
            <a:noFill/>
            <a:miter lim="800000"/>
            <a:headEnd/>
            <a:tailEnd/>
          </a:ln>
        </p:spPr>
        <p:txBody>
          <a:bodyPr>
            <a:spAutoFit/>
          </a:bodyPr>
          <a:lstStyle/>
          <a:p>
            <a:pPr algn="r">
              <a:spcBef>
                <a:spcPct val="50000"/>
              </a:spcBef>
            </a:pPr>
            <a:r>
              <a:rPr lang="fa-IR" sz="2400">
                <a:solidFill>
                  <a:srgbClr val="D2D284"/>
                </a:solidFill>
                <a:latin typeface="Arial" charset="0"/>
                <a:cs typeface="B Homa" pitchFamily="2" charset="-78"/>
              </a:rPr>
              <a:t>گیاه در معماری</a:t>
            </a:r>
            <a:endParaRPr lang="en-GB" sz="2400">
              <a:solidFill>
                <a:srgbClr val="D2D284"/>
              </a:solidFill>
              <a:latin typeface="Arial" charset="0"/>
              <a:cs typeface="B Homa" pitchFamily="2" charset="-78"/>
            </a:endParaRPr>
          </a:p>
        </p:txBody>
      </p:sp>
      <p:pic>
        <p:nvPicPr>
          <p:cNvPr id="129033" name="Picture 9" descr="41"/>
          <p:cNvPicPr>
            <a:picLocks noChangeAspect="1" noChangeArrowheads="1"/>
          </p:cNvPicPr>
          <p:nvPr/>
        </p:nvPicPr>
        <p:blipFill>
          <a:blip r:embed="rId2"/>
          <a:srcRect/>
          <a:stretch>
            <a:fillRect/>
          </a:stretch>
        </p:blipFill>
        <p:spPr bwMode="auto">
          <a:xfrm>
            <a:off x="4443130" y="4214819"/>
            <a:ext cx="4183345" cy="2066920"/>
          </a:xfrm>
          <a:prstGeom prst="rect">
            <a:avLst/>
          </a:prstGeom>
          <a:noFill/>
          <a:ln w="9525">
            <a:noFill/>
            <a:miter lim="800000"/>
            <a:headEnd/>
            <a:tailEnd/>
          </a:ln>
        </p:spPr>
      </p:pic>
      <p:pic>
        <p:nvPicPr>
          <p:cNvPr id="129034" name="Picture 10" descr="bc20103"/>
          <p:cNvPicPr>
            <a:picLocks noChangeAspect="1" noChangeArrowheads="1"/>
          </p:cNvPicPr>
          <p:nvPr/>
        </p:nvPicPr>
        <p:blipFill>
          <a:blip r:embed="rId3"/>
          <a:srcRect/>
          <a:stretch>
            <a:fillRect/>
          </a:stretch>
        </p:blipFill>
        <p:spPr bwMode="auto">
          <a:xfrm>
            <a:off x="1524000" y="838200"/>
            <a:ext cx="4267200" cy="3021013"/>
          </a:xfrm>
          <a:prstGeom prst="rect">
            <a:avLst/>
          </a:prstGeom>
          <a:noFill/>
          <a:ln w="9525">
            <a:noFill/>
            <a:miter lim="800000"/>
            <a:headEnd/>
            <a:tailEnd/>
          </a:ln>
        </p:spPr>
      </p:pic>
      <p:pic>
        <p:nvPicPr>
          <p:cNvPr id="8197" name="Picture 11" descr="FOREST08 c"/>
          <p:cNvPicPr>
            <a:picLocks noChangeAspect="1" noChangeArrowheads="1"/>
          </p:cNvPicPr>
          <p:nvPr/>
        </p:nvPicPr>
        <p:blipFill>
          <a:blip r:embed="rId4"/>
          <a:srcRect/>
          <a:stretch>
            <a:fillRect/>
          </a:stretch>
        </p:blipFill>
        <p:spPr bwMode="auto">
          <a:xfrm>
            <a:off x="381000" y="1371600"/>
            <a:ext cx="731838"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9026"/>
                                        </p:tgtEl>
                                        <p:attrNameLst>
                                          <p:attrName>style.visibility</p:attrName>
                                        </p:attrNameLst>
                                      </p:cBhvr>
                                      <p:to>
                                        <p:strVal val="visible"/>
                                      </p:to>
                                    </p:set>
                                    <p:animEffect transition="in" filter="blinds(horizontal)">
                                      <p:cBhvr>
                                        <p:cTn id="7" dur="500"/>
                                        <p:tgtEl>
                                          <p:spTgt spid="12902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29034"/>
                                        </p:tgtEl>
                                        <p:attrNameLst>
                                          <p:attrName>style.visibility</p:attrName>
                                        </p:attrNameLst>
                                      </p:cBhvr>
                                      <p:to>
                                        <p:strVal val="visible"/>
                                      </p:to>
                                    </p:set>
                                    <p:animEffect transition="in" filter="randombar(horizontal)">
                                      <p:cBhvr>
                                        <p:cTn id="12" dur="500"/>
                                        <p:tgtEl>
                                          <p:spTgt spid="129034"/>
                                        </p:tgtEl>
                                      </p:cBhvr>
                                    </p:animEffect>
                                  </p:childTnLst>
                                </p:cTn>
                              </p:par>
                              <p:par>
                                <p:cTn id="13" presetID="14" presetClass="entr" presetSubtype="10" fill="hold" nodeType="withEffect">
                                  <p:stCondLst>
                                    <p:cond delay="0"/>
                                  </p:stCondLst>
                                  <p:childTnLst>
                                    <p:set>
                                      <p:cBhvr>
                                        <p:cTn id="14" dur="1" fill="hold">
                                          <p:stCondLst>
                                            <p:cond delay="0"/>
                                          </p:stCondLst>
                                        </p:cTn>
                                        <p:tgtEl>
                                          <p:spTgt spid="129033"/>
                                        </p:tgtEl>
                                        <p:attrNameLst>
                                          <p:attrName>style.visibility</p:attrName>
                                        </p:attrNameLst>
                                      </p:cBhvr>
                                      <p:to>
                                        <p:strVal val="visible"/>
                                      </p:to>
                                    </p:set>
                                    <p:animEffect transition="in" filter="randombar(horizontal)">
                                      <p:cBhvr>
                                        <p:cTn id="15" dur="500"/>
                                        <p:tgtEl>
                                          <p:spTgt spid="129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211</TotalTime>
  <Words>1090</Words>
  <Application>Microsoft Office PowerPoint</Application>
  <PresentationFormat>On-screen Show (4:3)</PresentationFormat>
  <Paragraphs>95</Paragraphs>
  <Slides>48</Slides>
  <Notes>1</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48</vt:i4>
      </vt:variant>
    </vt:vector>
  </HeadingPairs>
  <TitlesOfParts>
    <vt:vector size="60" baseType="lpstr">
      <vt:lpstr>Arena Black</vt:lpstr>
      <vt:lpstr>Arial</vt:lpstr>
      <vt:lpstr>B Homa</vt:lpstr>
      <vt:lpstr>B Titr</vt:lpstr>
      <vt:lpstr>Baasem</vt:lpstr>
      <vt:lpstr>Calibri</vt:lpstr>
      <vt:lpstr>Franklin Gothic Book</vt:lpstr>
      <vt:lpstr>Franklin Gothic Medium</vt:lpstr>
      <vt:lpstr>Tahoma</vt:lpstr>
      <vt:lpstr>Wingdings</vt:lpstr>
      <vt:lpstr>Wingdings 2</vt:lpstr>
      <vt:lpstr>Trek</vt:lpstr>
      <vt:lpstr>PowerPoint Presentation</vt:lpstr>
      <vt:lpstr>تنظیم شرایط محیطی(2)   موضوع کنفرانس : معماری ارگانیک  وگیاه در معماری</vt:lpstr>
      <vt:lpstr>Frank Lloyd Wright</vt:lpstr>
      <vt:lpstr>Robie House</vt:lpstr>
      <vt:lpstr>نقش گیاه در معماری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Tarlan</dc:creator>
  <cp:lastModifiedBy>MRT www.Win2Farsi.com</cp:lastModifiedBy>
  <cp:revision>47</cp:revision>
  <dcterms:created xsi:type="dcterms:W3CDTF">2008-12-02T05:26:10Z</dcterms:created>
  <dcterms:modified xsi:type="dcterms:W3CDTF">2017-01-18T14:53:25Z</dcterms:modified>
</cp:coreProperties>
</file>