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7" r:id="rId31"/>
    <p:sldId id="308" r:id="rId32"/>
    <p:sldId id="309" r:id="rId33"/>
    <p:sldId id="310" r:id="rId34"/>
    <p:sldId id="311" r:id="rId35"/>
    <p:sldId id="312" r:id="rId36"/>
    <p:sldId id="285" r:id="rId37"/>
    <p:sldId id="313" r:id="rId38"/>
    <p:sldId id="286" r:id="rId39"/>
    <p:sldId id="314" r:id="rId40"/>
    <p:sldId id="315" r:id="rId41"/>
    <p:sldId id="316" r:id="rId42"/>
    <p:sldId id="317" r:id="rId43"/>
    <p:sldId id="287" r:id="rId44"/>
    <p:sldId id="318" r:id="rId45"/>
    <p:sldId id="288" r:id="rId46"/>
    <p:sldId id="319" r:id="rId47"/>
    <p:sldId id="320" r:id="rId48"/>
    <p:sldId id="321" r:id="rId49"/>
    <p:sldId id="289" r:id="rId50"/>
    <p:sldId id="322" r:id="rId51"/>
    <p:sldId id="323" r:id="rId52"/>
    <p:sldId id="324" r:id="rId53"/>
    <p:sldId id="290" r:id="rId54"/>
    <p:sldId id="325" r:id="rId55"/>
    <p:sldId id="291" r:id="rId56"/>
    <p:sldId id="326" r:id="rId57"/>
    <p:sldId id="327" r:id="rId58"/>
    <p:sldId id="328" r:id="rId59"/>
    <p:sldId id="292" r:id="rId60"/>
    <p:sldId id="329" r:id="rId61"/>
    <p:sldId id="330" r:id="rId62"/>
    <p:sldId id="293" r:id="rId63"/>
    <p:sldId id="331" r:id="rId64"/>
    <p:sldId id="332" r:id="rId65"/>
    <p:sldId id="333" r:id="rId66"/>
    <p:sldId id="294" r:id="rId67"/>
    <p:sldId id="334" r:id="rId68"/>
    <p:sldId id="335" r:id="rId69"/>
    <p:sldId id="295" r:id="rId70"/>
    <p:sldId id="336" r:id="rId71"/>
    <p:sldId id="337" r:id="rId72"/>
    <p:sldId id="296" r:id="rId73"/>
    <p:sldId id="338" r:id="rId74"/>
    <p:sldId id="339" r:id="rId75"/>
    <p:sldId id="340" r:id="rId76"/>
    <p:sldId id="341" r:id="rId77"/>
    <p:sldId id="342" r:id="rId78"/>
    <p:sldId id="343" r:id="rId79"/>
    <p:sldId id="344" r:id="rId80"/>
    <p:sldId id="345" r:id="rId81"/>
    <p:sldId id="346" r:id="rId82"/>
    <p:sldId id="347" r:id="rId83"/>
    <p:sldId id="348" r:id="rId84"/>
    <p:sldId id="297"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298" r:id="rId102"/>
    <p:sldId id="365" r:id="rId103"/>
    <p:sldId id="366" r:id="rId104"/>
    <p:sldId id="367" r:id="rId105"/>
    <p:sldId id="369" r:id="rId106"/>
    <p:sldId id="368" r:id="rId107"/>
    <p:sldId id="370" r:id="rId108"/>
    <p:sldId id="299" r:id="rId109"/>
    <p:sldId id="371" r:id="rId110"/>
    <p:sldId id="372" r:id="rId111"/>
    <p:sldId id="373" r:id="rId112"/>
    <p:sldId id="374" r:id="rId113"/>
    <p:sldId id="375" r:id="rId114"/>
    <p:sldId id="300" r:id="rId115"/>
    <p:sldId id="376" r:id="rId116"/>
    <p:sldId id="377" r:id="rId117"/>
    <p:sldId id="378" r:id="rId118"/>
    <p:sldId id="379" r:id="rId119"/>
    <p:sldId id="380" r:id="rId120"/>
    <p:sldId id="301" r:id="rId121"/>
    <p:sldId id="381" r:id="rId122"/>
    <p:sldId id="382" r:id="rId123"/>
    <p:sldId id="383" r:id="rId124"/>
    <p:sldId id="384" r:id="rId125"/>
    <p:sldId id="385" r:id="rId126"/>
    <p:sldId id="302" r:id="rId127"/>
    <p:sldId id="386" r:id="rId128"/>
    <p:sldId id="387" r:id="rId129"/>
    <p:sldId id="388" r:id="rId130"/>
    <p:sldId id="389" r:id="rId131"/>
    <p:sldId id="390" r:id="rId132"/>
    <p:sldId id="391" r:id="rId133"/>
    <p:sldId id="303" r:id="rId134"/>
    <p:sldId id="392" r:id="rId135"/>
    <p:sldId id="393" r:id="rId136"/>
    <p:sldId id="394" r:id="rId137"/>
    <p:sldId id="395" r:id="rId138"/>
    <p:sldId id="396" r:id="rId139"/>
    <p:sldId id="397" r:id="rId140"/>
    <p:sldId id="398" r:id="rId141"/>
    <p:sldId id="399" r:id="rId142"/>
    <p:sldId id="400" r:id="rId143"/>
    <p:sldId id="401" r:id="rId144"/>
    <p:sldId id="402"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56" autoAdjust="0"/>
  </p:normalViewPr>
  <p:slideViewPr>
    <p:cSldViewPr>
      <p:cViewPr varScale="1">
        <p:scale>
          <a:sx n="79" d="100"/>
          <a:sy n="79" d="100"/>
        </p:scale>
        <p:origin x="13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5D56C-532E-4B02-AF61-09D1B7234D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C567FC-9E83-4570-96DA-46ABBD794F43}">
      <dgm:prSet phldrT="[Text]"/>
      <dgm:spPr/>
      <dgm:t>
        <a:bodyPr/>
        <a:lstStyle/>
        <a:p>
          <a:r>
            <a:rPr lang="fa-IR" dirty="0" smtClean="0"/>
            <a:t>بهره برداری</a:t>
          </a:r>
          <a:endParaRPr lang="en-US" dirty="0"/>
        </a:p>
      </dgm:t>
    </dgm:pt>
    <dgm:pt modelId="{61D82E6A-4110-4459-ADB6-2B3182283B3D}" type="parTrans" cxnId="{35B4FCAE-730D-4D99-901A-8C0960F8F46E}">
      <dgm:prSet/>
      <dgm:spPr/>
      <dgm:t>
        <a:bodyPr/>
        <a:lstStyle/>
        <a:p>
          <a:endParaRPr lang="en-US"/>
        </a:p>
      </dgm:t>
    </dgm:pt>
    <dgm:pt modelId="{71A6C98E-226D-496A-9CAB-260DF3A6658E}" type="sibTrans" cxnId="{35B4FCAE-730D-4D99-901A-8C0960F8F46E}">
      <dgm:prSet/>
      <dgm:spPr/>
      <dgm:t>
        <a:bodyPr/>
        <a:lstStyle/>
        <a:p>
          <a:endParaRPr lang="en-US"/>
        </a:p>
      </dgm:t>
    </dgm:pt>
    <dgm:pt modelId="{28DA883A-2BA7-4166-81E7-C7250D541D4D}">
      <dgm:prSet phldrT="[Text]"/>
      <dgm:spPr/>
      <dgm:t>
        <a:bodyPr/>
        <a:lstStyle/>
        <a:p>
          <a:r>
            <a:rPr lang="fa-IR" dirty="0" smtClean="0"/>
            <a:t>مدیر فنی</a:t>
          </a:r>
          <a:endParaRPr lang="en-US" dirty="0"/>
        </a:p>
      </dgm:t>
    </dgm:pt>
    <dgm:pt modelId="{A337E315-A402-4437-AEE0-35B55410B306}" type="parTrans" cxnId="{C75B1319-6D5E-4D71-ADCE-B89CD8BFBC95}">
      <dgm:prSet/>
      <dgm:spPr/>
      <dgm:t>
        <a:bodyPr/>
        <a:lstStyle/>
        <a:p>
          <a:endParaRPr lang="en-US"/>
        </a:p>
      </dgm:t>
    </dgm:pt>
    <dgm:pt modelId="{4D2011C7-A264-4F73-954A-33709FFE7BA7}" type="sibTrans" cxnId="{C75B1319-6D5E-4D71-ADCE-B89CD8BFBC95}">
      <dgm:prSet/>
      <dgm:spPr/>
      <dgm:t>
        <a:bodyPr/>
        <a:lstStyle/>
        <a:p>
          <a:endParaRPr lang="en-US"/>
        </a:p>
      </dgm:t>
    </dgm:pt>
    <dgm:pt modelId="{D116717E-71E6-4B35-B5F8-4D6BC42ECBE9}">
      <dgm:prSet phldrT="[Text]"/>
      <dgm:spPr/>
      <dgm:t>
        <a:bodyPr/>
        <a:lstStyle/>
        <a:p>
          <a:r>
            <a:rPr lang="fa-IR" dirty="0" smtClean="0"/>
            <a:t>مدیر تولید</a:t>
          </a:r>
          <a:endParaRPr lang="en-US" dirty="0"/>
        </a:p>
      </dgm:t>
    </dgm:pt>
    <dgm:pt modelId="{0497472B-BC0C-4CCC-B7F0-BE1ACC8B63CD}" type="parTrans" cxnId="{9185FE32-14F5-4681-ABA9-612D31DA6924}">
      <dgm:prSet/>
      <dgm:spPr/>
      <dgm:t>
        <a:bodyPr/>
        <a:lstStyle/>
        <a:p>
          <a:endParaRPr lang="en-US"/>
        </a:p>
      </dgm:t>
    </dgm:pt>
    <dgm:pt modelId="{15A26DA2-D2E0-462B-B949-44A1FECA12B8}" type="sibTrans" cxnId="{9185FE32-14F5-4681-ABA9-612D31DA6924}">
      <dgm:prSet/>
      <dgm:spPr/>
      <dgm:t>
        <a:bodyPr/>
        <a:lstStyle/>
        <a:p>
          <a:endParaRPr lang="en-US"/>
        </a:p>
      </dgm:t>
    </dgm:pt>
    <dgm:pt modelId="{6F5BEF92-2691-41D6-8C51-8AD4AA42C94C}" type="pres">
      <dgm:prSet presAssocID="{F415D56C-532E-4B02-AF61-09D1B7234D7C}" presName="hierChild1" presStyleCnt="0">
        <dgm:presLayoutVars>
          <dgm:orgChart val="1"/>
          <dgm:chPref val="1"/>
          <dgm:dir/>
          <dgm:animOne val="branch"/>
          <dgm:animLvl val="lvl"/>
          <dgm:resizeHandles/>
        </dgm:presLayoutVars>
      </dgm:prSet>
      <dgm:spPr/>
      <dgm:t>
        <a:bodyPr/>
        <a:lstStyle/>
        <a:p>
          <a:endParaRPr lang="en-US"/>
        </a:p>
      </dgm:t>
    </dgm:pt>
    <dgm:pt modelId="{BC42F242-B07D-47BA-9C7A-D2AED1B252D7}" type="pres">
      <dgm:prSet presAssocID="{E2C567FC-9E83-4570-96DA-46ABBD794F43}" presName="hierRoot1" presStyleCnt="0">
        <dgm:presLayoutVars>
          <dgm:hierBranch val="init"/>
        </dgm:presLayoutVars>
      </dgm:prSet>
      <dgm:spPr/>
    </dgm:pt>
    <dgm:pt modelId="{6ADC4AD6-2C48-49C5-B94C-5B9F611EE062}" type="pres">
      <dgm:prSet presAssocID="{E2C567FC-9E83-4570-96DA-46ABBD794F43}" presName="rootComposite1" presStyleCnt="0"/>
      <dgm:spPr/>
    </dgm:pt>
    <dgm:pt modelId="{8A634814-C2FF-418E-98BE-6AEC7D53B8BB}" type="pres">
      <dgm:prSet presAssocID="{E2C567FC-9E83-4570-96DA-46ABBD794F43}" presName="rootText1" presStyleLbl="node0" presStyleIdx="0" presStyleCnt="1" custAng="0">
        <dgm:presLayoutVars>
          <dgm:chPref val="3"/>
        </dgm:presLayoutVars>
      </dgm:prSet>
      <dgm:spPr/>
      <dgm:t>
        <a:bodyPr/>
        <a:lstStyle/>
        <a:p>
          <a:endParaRPr lang="en-US"/>
        </a:p>
      </dgm:t>
    </dgm:pt>
    <dgm:pt modelId="{5E8DC3D7-D25C-4A9C-B4D9-04473206EB23}" type="pres">
      <dgm:prSet presAssocID="{E2C567FC-9E83-4570-96DA-46ABBD794F43}" presName="rootConnector1" presStyleLbl="node1" presStyleIdx="0" presStyleCnt="0"/>
      <dgm:spPr/>
      <dgm:t>
        <a:bodyPr/>
        <a:lstStyle/>
        <a:p>
          <a:endParaRPr lang="en-US"/>
        </a:p>
      </dgm:t>
    </dgm:pt>
    <dgm:pt modelId="{DFB5A4B5-A636-4373-B7A4-3CE7D9D951AB}" type="pres">
      <dgm:prSet presAssocID="{E2C567FC-9E83-4570-96DA-46ABBD794F43}" presName="hierChild2" presStyleCnt="0"/>
      <dgm:spPr/>
    </dgm:pt>
    <dgm:pt modelId="{C243C7CD-5ED6-4029-887B-FC7D1065C4B0}" type="pres">
      <dgm:prSet presAssocID="{A337E315-A402-4437-AEE0-35B55410B306}" presName="Name37" presStyleLbl="parChTrans1D2" presStyleIdx="0" presStyleCnt="2"/>
      <dgm:spPr/>
      <dgm:t>
        <a:bodyPr/>
        <a:lstStyle/>
        <a:p>
          <a:endParaRPr lang="en-US"/>
        </a:p>
      </dgm:t>
    </dgm:pt>
    <dgm:pt modelId="{669D4ECA-0778-49EB-9340-8CFB1DE427DF}" type="pres">
      <dgm:prSet presAssocID="{28DA883A-2BA7-4166-81E7-C7250D541D4D}" presName="hierRoot2" presStyleCnt="0">
        <dgm:presLayoutVars>
          <dgm:hierBranch val="init"/>
        </dgm:presLayoutVars>
      </dgm:prSet>
      <dgm:spPr/>
    </dgm:pt>
    <dgm:pt modelId="{F43BB509-89B1-4182-8567-02407C341634}" type="pres">
      <dgm:prSet presAssocID="{28DA883A-2BA7-4166-81E7-C7250D541D4D}" presName="rootComposite" presStyleCnt="0"/>
      <dgm:spPr/>
    </dgm:pt>
    <dgm:pt modelId="{330420A7-8F42-4B93-9450-0C97C8CE51B8}" type="pres">
      <dgm:prSet presAssocID="{28DA883A-2BA7-4166-81E7-C7250D541D4D}" presName="rootText" presStyleLbl="node2" presStyleIdx="0" presStyleCnt="2">
        <dgm:presLayoutVars>
          <dgm:chPref val="3"/>
        </dgm:presLayoutVars>
      </dgm:prSet>
      <dgm:spPr/>
      <dgm:t>
        <a:bodyPr/>
        <a:lstStyle/>
        <a:p>
          <a:endParaRPr lang="en-US"/>
        </a:p>
      </dgm:t>
    </dgm:pt>
    <dgm:pt modelId="{628FCE69-F9CA-40F3-80AE-325EDF51B0DD}" type="pres">
      <dgm:prSet presAssocID="{28DA883A-2BA7-4166-81E7-C7250D541D4D}" presName="rootConnector" presStyleLbl="node2" presStyleIdx="0" presStyleCnt="2"/>
      <dgm:spPr/>
      <dgm:t>
        <a:bodyPr/>
        <a:lstStyle/>
        <a:p>
          <a:endParaRPr lang="en-US"/>
        </a:p>
      </dgm:t>
    </dgm:pt>
    <dgm:pt modelId="{77423626-780A-477D-9337-9E4E948AB7B5}" type="pres">
      <dgm:prSet presAssocID="{28DA883A-2BA7-4166-81E7-C7250D541D4D}" presName="hierChild4" presStyleCnt="0"/>
      <dgm:spPr/>
    </dgm:pt>
    <dgm:pt modelId="{77800831-3F7E-49F4-93FA-2DD473C5E65D}" type="pres">
      <dgm:prSet presAssocID="{28DA883A-2BA7-4166-81E7-C7250D541D4D}" presName="hierChild5" presStyleCnt="0"/>
      <dgm:spPr/>
    </dgm:pt>
    <dgm:pt modelId="{95731BAD-ECDE-4AE4-A655-A7B86255745B}" type="pres">
      <dgm:prSet presAssocID="{0497472B-BC0C-4CCC-B7F0-BE1ACC8B63CD}" presName="Name37" presStyleLbl="parChTrans1D2" presStyleIdx="1" presStyleCnt="2"/>
      <dgm:spPr/>
      <dgm:t>
        <a:bodyPr/>
        <a:lstStyle/>
        <a:p>
          <a:endParaRPr lang="en-US"/>
        </a:p>
      </dgm:t>
    </dgm:pt>
    <dgm:pt modelId="{A098AD0E-C01A-4D81-ADF3-C5D2ED03D84B}" type="pres">
      <dgm:prSet presAssocID="{D116717E-71E6-4B35-B5F8-4D6BC42ECBE9}" presName="hierRoot2" presStyleCnt="0">
        <dgm:presLayoutVars>
          <dgm:hierBranch val="init"/>
        </dgm:presLayoutVars>
      </dgm:prSet>
      <dgm:spPr/>
    </dgm:pt>
    <dgm:pt modelId="{58C56E0E-48A3-4BB4-8220-279EF910C14B}" type="pres">
      <dgm:prSet presAssocID="{D116717E-71E6-4B35-B5F8-4D6BC42ECBE9}" presName="rootComposite" presStyleCnt="0"/>
      <dgm:spPr/>
    </dgm:pt>
    <dgm:pt modelId="{145A258D-E915-461B-8F0A-A29A083A9127}" type="pres">
      <dgm:prSet presAssocID="{D116717E-71E6-4B35-B5F8-4D6BC42ECBE9}" presName="rootText" presStyleLbl="node2" presStyleIdx="1" presStyleCnt="2">
        <dgm:presLayoutVars>
          <dgm:chPref val="3"/>
        </dgm:presLayoutVars>
      </dgm:prSet>
      <dgm:spPr/>
      <dgm:t>
        <a:bodyPr/>
        <a:lstStyle/>
        <a:p>
          <a:endParaRPr lang="en-US"/>
        </a:p>
      </dgm:t>
    </dgm:pt>
    <dgm:pt modelId="{EEF7E3CE-82B9-4066-B30A-34A67725367E}" type="pres">
      <dgm:prSet presAssocID="{D116717E-71E6-4B35-B5F8-4D6BC42ECBE9}" presName="rootConnector" presStyleLbl="node2" presStyleIdx="1" presStyleCnt="2"/>
      <dgm:spPr/>
      <dgm:t>
        <a:bodyPr/>
        <a:lstStyle/>
        <a:p>
          <a:endParaRPr lang="en-US"/>
        </a:p>
      </dgm:t>
    </dgm:pt>
    <dgm:pt modelId="{9C665FC9-D880-4A92-8C57-B2B6C94B387B}" type="pres">
      <dgm:prSet presAssocID="{D116717E-71E6-4B35-B5F8-4D6BC42ECBE9}" presName="hierChild4" presStyleCnt="0"/>
      <dgm:spPr/>
    </dgm:pt>
    <dgm:pt modelId="{36EB7590-04BE-4A17-9788-5D29C2E3586C}" type="pres">
      <dgm:prSet presAssocID="{D116717E-71E6-4B35-B5F8-4D6BC42ECBE9}" presName="hierChild5" presStyleCnt="0"/>
      <dgm:spPr/>
    </dgm:pt>
    <dgm:pt modelId="{088443E1-5CE8-4E2C-BEBA-2EEFEB6924BD}" type="pres">
      <dgm:prSet presAssocID="{E2C567FC-9E83-4570-96DA-46ABBD794F43}" presName="hierChild3" presStyleCnt="0"/>
      <dgm:spPr/>
    </dgm:pt>
  </dgm:ptLst>
  <dgm:cxnLst>
    <dgm:cxn modelId="{0FC6471F-09DC-473A-8FAC-B5ADFB964A76}" type="presOf" srcId="{28DA883A-2BA7-4166-81E7-C7250D541D4D}" destId="{628FCE69-F9CA-40F3-80AE-325EDF51B0DD}" srcOrd="1" destOrd="0" presId="urn:microsoft.com/office/officeart/2005/8/layout/orgChart1"/>
    <dgm:cxn modelId="{C75B1319-6D5E-4D71-ADCE-B89CD8BFBC95}" srcId="{E2C567FC-9E83-4570-96DA-46ABBD794F43}" destId="{28DA883A-2BA7-4166-81E7-C7250D541D4D}" srcOrd="0" destOrd="0" parTransId="{A337E315-A402-4437-AEE0-35B55410B306}" sibTransId="{4D2011C7-A264-4F73-954A-33709FFE7BA7}"/>
    <dgm:cxn modelId="{04D8EC79-0469-47AE-93EC-76DB92C351A7}" type="presOf" srcId="{D116717E-71E6-4B35-B5F8-4D6BC42ECBE9}" destId="{145A258D-E915-461B-8F0A-A29A083A9127}" srcOrd="0" destOrd="0" presId="urn:microsoft.com/office/officeart/2005/8/layout/orgChart1"/>
    <dgm:cxn modelId="{F951B613-0185-4E70-99A0-293911312DB2}" type="presOf" srcId="{D116717E-71E6-4B35-B5F8-4D6BC42ECBE9}" destId="{EEF7E3CE-82B9-4066-B30A-34A67725367E}" srcOrd="1" destOrd="0" presId="urn:microsoft.com/office/officeart/2005/8/layout/orgChart1"/>
    <dgm:cxn modelId="{35B4FCAE-730D-4D99-901A-8C0960F8F46E}" srcId="{F415D56C-532E-4B02-AF61-09D1B7234D7C}" destId="{E2C567FC-9E83-4570-96DA-46ABBD794F43}" srcOrd="0" destOrd="0" parTransId="{61D82E6A-4110-4459-ADB6-2B3182283B3D}" sibTransId="{71A6C98E-226D-496A-9CAB-260DF3A6658E}"/>
    <dgm:cxn modelId="{03EF5190-09AF-4356-8885-36FB5170C95E}" type="presOf" srcId="{E2C567FC-9E83-4570-96DA-46ABBD794F43}" destId="{8A634814-C2FF-418E-98BE-6AEC7D53B8BB}" srcOrd="0" destOrd="0" presId="urn:microsoft.com/office/officeart/2005/8/layout/orgChart1"/>
    <dgm:cxn modelId="{73A71A74-1F3E-4B82-AF90-D655AAF963A6}" type="presOf" srcId="{E2C567FC-9E83-4570-96DA-46ABBD794F43}" destId="{5E8DC3D7-D25C-4A9C-B4D9-04473206EB23}" srcOrd="1" destOrd="0" presId="urn:microsoft.com/office/officeart/2005/8/layout/orgChart1"/>
    <dgm:cxn modelId="{49845784-3149-4CEE-96B4-7B5BC6DC73D8}" type="presOf" srcId="{0497472B-BC0C-4CCC-B7F0-BE1ACC8B63CD}" destId="{95731BAD-ECDE-4AE4-A655-A7B86255745B}" srcOrd="0" destOrd="0" presId="urn:microsoft.com/office/officeart/2005/8/layout/orgChart1"/>
    <dgm:cxn modelId="{9185FE32-14F5-4681-ABA9-612D31DA6924}" srcId="{E2C567FC-9E83-4570-96DA-46ABBD794F43}" destId="{D116717E-71E6-4B35-B5F8-4D6BC42ECBE9}" srcOrd="1" destOrd="0" parTransId="{0497472B-BC0C-4CCC-B7F0-BE1ACC8B63CD}" sibTransId="{15A26DA2-D2E0-462B-B949-44A1FECA12B8}"/>
    <dgm:cxn modelId="{F38C8BE9-177F-42CA-99B0-1DEE94B9BFBB}" type="presOf" srcId="{A337E315-A402-4437-AEE0-35B55410B306}" destId="{C243C7CD-5ED6-4029-887B-FC7D1065C4B0}" srcOrd="0" destOrd="0" presId="urn:microsoft.com/office/officeart/2005/8/layout/orgChart1"/>
    <dgm:cxn modelId="{5000793C-A09D-4B7E-BA47-71449306E272}" type="presOf" srcId="{F415D56C-532E-4B02-AF61-09D1B7234D7C}" destId="{6F5BEF92-2691-41D6-8C51-8AD4AA42C94C}" srcOrd="0" destOrd="0" presId="urn:microsoft.com/office/officeart/2005/8/layout/orgChart1"/>
    <dgm:cxn modelId="{98D8DCE6-3B05-4F13-A56B-49220780F05E}" type="presOf" srcId="{28DA883A-2BA7-4166-81E7-C7250D541D4D}" destId="{330420A7-8F42-4B93-9450-0C97C8CE51B8}" srcOrd="0" destOrd="0" presId="urn:microsoft.com/office/officeart/2005/8/layout/orgChart1"/>
    <dgm:cxn modelId="{8D7B007F-4AB4-455C-B557-841550E021D6}" type="presParOf" srcId="{6F5BEF92-2691-41D6-8C51-8AD4AA42C94C}" destId="{BC42F242-B07D-47BA-9C7A-D2AED1B252D7}" srcOrd="0" destOrd="0" presId="urn:microsoft.com/office/officeart/2005/8/layout/orgChart1"/>
    <dgm:cxn modelId="{BDA85B90-E94D-4BA3-8D16-362EA0791E40}" type="presParOf" srcId="{BC42F242-B07D-47BA-9C7A-D2AED1B252D7}" destId="{6ADC4AD6-2C48-49C5-B94C-5B9F611EE062}" srcOrd="0" destOrd="0" presId="urn:microsoft.com/office/officeart/2005/8/layout/orgChart1"/>
    <dgm:cxn modelId="{D4EF0099-0413-4D51-9C40-D382037CBF9B}" type="presParOf" srcId="{6ADC4AD6-2C48-49C5-B94C-5B9F611EE062}" destId="{8A634814-C2FF-418E-98BE-6AEC7D53B8BB}" srcOrd="0" destOrd="0" presId="urn:microsoft.com/office/officeart/2005/8/layout/orgChart1"/>
    <dgm:cxn modelId="{41E8887D-A8F5-478C-A784-3DB296303ADD}" type="presParOf" srcId="{6ADC4AD6-2C48-49C5-B94C-5B9F611EE062}" destId="{5E8DC3D7-D25C-4A9C-B4D9-04473206EB23}" srcOrd="1" destOrd="0" presId="urn:microsoft.com/office/officeart/2005/8/layout/orgChart1"/>
    <dgm:cxn modelId="{181F5981-9D00-4DB3-A829-10745E8AF9E1}" type="presParOf" srcId="{BC42F242-B07D-47BA-9C7A-D2AED1B252D7}" destId="{DFB5A4B5-A636-4373-B7A4-3CE7D9D951AB}" srcOrd="1" destOrd="0" presId="urn:microsoft.com/office/officeart/2005/8/layout/orgChart1"/>
    <dgm:cxn modelId="{DE186B64-1964-4135-8E2D-48C035602F0A}" type="presParOf" srcId="{DFB5A4B5-A636-4373-B7A4-3CE7D9D951AB}" destId="{C243C7CD-5ED6-4029-887B-FC7D1065C4B0}" srcOrd="0" destOrd="0" presId="urn:microsoft.com/office/officeart/2005/8/layout/orgChart1"/>
    <dgm:cxn modelId="{E08FA818-F694-49B1-8A39-6FE706CEF1E6}" type="presParOf" srcId="{DFB5A4B5-A636-4373-B7A4-3CE7D9D951AB}" destId="{669D4ECA-0778-49EB-9340-8CFB1DE427DF}" srcOrd="1" destOrd="0" presId="urn:microsoft.com/office/officeart/2005/8/layout/orgChart1"/>
    <dgm:cxn modelId="{357075DD-2A4B-49E3-AE0B-3D83A74A6C79}" type="presParOf" srcId="{669D4ECA-0778-49EB-9340-8CFB1DE427DF}" destId="{F43BB509-89B1-4182-8567-02407C341634}" srcOrd="0" destOrd="0" presId="urn:microsoft.com/office/officeart/2005/8/layout/orgChart1"/>
    <dgm:cxn modelId="{8B3B66AC-3D63-48CF-968D-F693790CEAF3}" type="presParOf" srcId="{F43BB509-89B1-4182-8567-02407C341634}" destId="{330420A7-8F42-4B93-9450-0C97C8CE51B8}" srcOrd="0" destOrd="0" presId="urn:microsoft.com/office/officeart/2005/8/layout/orgChart1"/>
    <dgm:cxn modelId="{966E9988-5C04-41DC-9546-7CD5C031769F}" type="presParOf" srcId="{F43BB509-89B1-4182-8567-02407C341634}" destId="{628FCE69-F9CA-40F3-80AE-325EDF51B0DD}" srcOrd="1" destOrd="0" presId="urn:microsoft.com/office/officeart/2005/8/layout/orgChart1"/>
    <dgm:cxn modelId="{C3FC639B-A0F4-4663-AAC1-1A794E77F5C2}" type="presParOf" srcId="{669D4ECA-0778-49EB-9340-8CFB1DE427DF}" destId="{77423626-780A-477D-9337-9E4E948AB7B5}" srcOrd="1" destOrd="0" presId="urn:microsoft.com/office/officeart/2005/8/layout/orgChart1"/>
    <dgm:cxn modelId="{00C02BAC-F945-45C8-B6E8-2E10448E4E83}" type="presParOf" srcId="{669D4ECA-0778-49EB-9340-8CFB1DE427DF}" destId="{77800831-3F7E-49F4-93FA-2DD473C5E65D}" srcOrd="2" destOrd="0" presId="urn:microsoft.com/office/officeart/2005/8/layout/orgChart1"/>
    <dgm:cxn modelId="{654C29E0-9AD6-4E55-A422-ACC3FBCC49DF}" type="presParOf" srcId="{DFB5A4B5-A636-4373-B7A4-3CE7D9D951AB}" destId="{95731BAD-ECDE-4AE4-A655-A7B86255745B}" srcOrd="2" destOrd="0" presId="urn:microsoft.com/office/officeart/2005/8/layout/orgChart1"/>
    <dgm:cxn modelId="{2A9907E7-7699-4A1E-BE5D-DD0C818E59C7}" type="presParOf" srcId="{DFB5A4B5-A636-4373-B7A4-3CE7D9D951AB}" destId="{A098AD0E-C01A-4D81-ADF3-C5D2ED03D84B}" srcOrd="3" destOrd="0" presId="urn:microsoft.com/office/officeart/2005/8/layout/orgChart1"/>
    <dgm:cxn modelId="{765BDAAF-3911-4CA8-BD43-F7DA3A52984B}" type="presParOf" srcId="{A098AD0E-C01A-4D81-ADF3-C5D2ED03D84B}" destId="{58C56E0E-48A3-4BB4-8220-279EF910C14B}" srcOrd="0" destOrd="0" presId="urn:microsoft.com/office/officeart/2005/8/layout/orgChart1"/>
    <dgm:cxn modelId="{E876EF50-E93E-4029-970D-72841BD0F0BD}" type="presParOf" srcId="{58C56E0E-48A3-4BB4-8220-279EF910C14B}" destId="{145A258D-E915-461B-8F0A-A29A083A9127}" srcOrd="0" destOrd="0" presId="urn:microsoft.com/office/officeart/2005/8/layout/orgChart1"/>
    <dgm:cxn modelId="{B42A3268-0CFB-476C-960A-D8199F2D913D}" type="presParOf" srcId="{58C56E0E-48A3-4BB4-8220-279EF910C14B}" destId="{EEF7E3CE-82B9-4066-B30A-34A67725367E}" srcOrd="1" destOrd="0" presId="urn:microsoft.com/office/officeart/2005/8/layout/orgChart1"/>
    <dgm:cxn modelId="{60D8EB3D-3A66-4CFC-9369-90A4F8643911}" type="presParOf" srcId="{A098AD0E-C01A-4D81-ADF3-C5D2ED03D84B}" destId="{9C665FC9-D880-4A92-8C57-B2B6C94B387B}" srcOrd="1" destOrd="0" presId="urn:microsoft.com/office/officeart/2005/8/layout/orgChart1"/>
    <dgm:cxn modelId="{4945060E-4374-4F3E-9F27-61F97FAA95BC}" type="presParOf" srcId="{A098AD0E-C01A-4D81-ADF3-C5D2ED03D84B}" destId="{36EB7590-04BE-4A17-9788-5D29C2E3586C}" srcOrd="2" destOrd="0" presId="urn:microsoft.com/office/officeart/2005/8/layout/orgChart1"/>
    <dgm:cxn modelId="{0EBA6061-E5C0-42F9-8DD8-1BED305FB9B7}" type="presParOf" srcId="{BC42F242-B07D-47BA-9C7A-D2AED1B252D7}" destId="{088443E1-5CE8-4E2C-BEBA-2EEFEB6924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533B-3742-439E-A360-A7580B9DC8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057C92A-3CD1-4483-B335-653DA1AE4334}">
      <dgm:prSet phldrT="[Text]" custT="1"/>
      <dgm:spPr/>
      <dgm:t>
        <a:bodyPr/>
        <a:lstStyle/>
        <a:p>
          <a:r>
            <a:rPr lang="fa-IR" sz="1600" dirty="0" smtClean="0"/>
            <a:t>مدیریت نت</a:t>
          </a:r>
          <a:endParaRPr lang="en-US" sz="1600" dirty="0"/>
        </a:p>
      </dgm:t>
    </dgm:pt>
    <dgm:pt modelId="{786D5390-96F5-4476-874F-551295F2FB25}" type="parTrans" cxnId="{F0FCD710-2EB2-47AE-81BA-DBB0DA2C14E4}">
      <dgm:prSet/>
      <dgm:spPr/>
      <dgm:t>
        <a:bodyPr/>
        <a:lstStyle/>
        <a:p>
          <a:endParaRPr lang="en-US"/>
        </a:p>
      </dgm:t>
    </dgm:pt>
    <dgm:pt modelId="{0C4D3306-181B-43EE-839E-90CBF20C97F6}" type="sibTrans" cxnId="{F0FCD710-2EB2-47AE-81BA-DBB0DA2C14E4}">
      <dgm:prSet/>
      <dgm:spPr/>
      <dgm:t>
        <a:bodyPr/>
        <a:lstStyle/>
        <a:p>
          <a:endParaRPr lang="en-US"/>
        </a:p>
      </dgm:t>
    </dgm:pt>
    <dgm:pt modelId="{117736B1-A3EF-4431-A700-EC965BB70D70}">
      <dgm:prSet phldrT="[Text]" custT="1"/>
      <dgm:spPr/>
      <dgm:t>
        <a:bodyPr/>
        <a:lstStyle/>
        <a:p>
          <a:r>
            <a:rPr lang="fa-IR" sz="2000" dirty="0" smtClean="0"/>
            <a:t>کارگاه 1</a:t>
          </a:r>
          <a:endParaRPr lang="en-US" sz="2000" dirty="0"/>
        </a:p>
      </dgm:t>
    </dgm:pt>
    <dgm:pt modelId="{801AA629-610E-4C40-BA7D-305CCE03600C}" type="parTrans" cxnId="{57DFE455-3B7B-4EE0-B758-539411700123}">
      <dgm:prSet/>
      <dgm:spPr/>
      <dgm:t>
        <a:bodyPr/>
        <a:lstStyle/>
        <a:p>
          <a:endParaRPr lang="en-US"/>
        </a:p>
      </dgm:t>
    </dgm:pt>
    <dgm:pt modelId="{46443D82-6611-4582-85BE-127CB3C381FE}" type="sibTrans" cxnId="{57DFE455-3B7B-4EE0-B758-539411700123}">
      <dgm:prSet/>
      <dgm:spPr/>
      <dgm:t>
        <a:bodyPr/>
        <a:lstStyle/>
        <a:p>
          <a:endParaRPr lang="en-US"/>
        </a:p>
      </dgm:t>
    </dgm:pt>
    <dgm:pt modelId="{AE97C936-5B9D-480B-89FA-FF3C1FD3809E}">
      <dgm:prSet phldrT="[Text]" custT="1"/>
      <dgm:spPr/>
      <dgm:t>
        <a:bodyPr/>
        <a:lstStyle/>
        <a:p>
          <a:r>
            <a:rPr lang="fa-IR" sz="2400" dirty="0" smtClean="0"/>
            <a:t>کارگاه 2</a:t>
          </a:r>
          <a:endParaRPr lang="en-US" sz="2400" dirty="0"/>
        </a:p>
      </dgm:t>
    </dgm:pt>
    <dgm:pt modelId="{38F6D483-F2DD-4FF9-BBEC-4B49054FD9EE}" type="parTrans" cxnId="{CCD6FEFE-46E1-4998-B2AF-884AF6278E65}">
      <dgm:prSet/>
      <dgm:spPr/>
      <dgm:t>
        <a:bodyPr/>
        <a:lstStyle/>
        <a:p>
          <a:endParaRPr lang="en-US"/>
        </a:p>
      </dgm:t>
    </dgm:pt>
    <dgm:pt modelId="{092C90F0-A1B4-455D-B5F0-2C86E8FBE8E2}" type="sibTrans" cxnId="{CCD6FEFE-46E1-4998-B2AF-884AF6278E65}">
      <dgm:prSet/>
      <dgm:spPr/>
      <dgm:t>
        <a:bodyPr/>
        <a:lstStyle/>
        <a:p>
          <a:endParaRPr lang="en-US"/>
        </a:p>
      </dgm:t>
    </dgm:pt>
    <dgm:pt modelId="{542D8F26-AC35-42C2-A41F-6A10609F1D97}">
      <dgm:prSet phldrT="[Text]" custT="1"/>
      <dgm:spPr/>
      <dgm:t>
        <a:bodyPr/>
        <a:lstStyle/>
        <a:p>
          <a:r>
            <a:rPr lang="fa-IR" sz="2400" dirty="0" smtClean="0"/>
            <a:t>کارگاه3</a:t>
          </a:r>
          <a:endParaRPr lang="en-US" sz="2400" dirty="0"/>
        </a:p>
      </dgm:t>
    </dgm:pt>
    <dgm:pt modelId="{ACD34F89-9341-4169-A520-2EE9842A5730}" type="parTrans" cxnId="{8AF7207C-BFF2-4A69-8E43-27B1E0A2E7A1}">
      <dgm:prSet/>
      <dgm:spPr/>
      <dgm:t>
        <a:bodyPr/>
        <a:lstStyle/>
        <a:p>
          <a:endParaRPr lang="en-US"/>
        </a:p>
      </dgm:t>
    </dgm:pt>
    <dgm:pt modelId="{CB18C912-F26A-4A9F-B452-2173254EE76F}" type="sibTrans" cxnId="{8AF7207C-BFF2-4A69-8E43-27B1E0A2E7A1}">
      <dgm:prSet/>
      <dgm:spPr/>
      <dgm:t>
        <a:bodyPr/>
        <a:lstStyle/>
        <a:p>
          <a:endParaRPr lang="en-US"/>
        </a:p>
      </dgm:t>
    </dgm:pt>
    <dgm:pt modelId="{B0A790B8-AC94-4757-8A0E-E4AB95EFC7CD}" type="pres">
      <dgm:prSet presAssocID="{F336533B-3742-439E-A360-A7580B9DC8C1}" presName="hierChild1" presStyleCnt="0">
        <dgm:presLayoutVars>
          <dgm:orgChart val="1"/>
          <dgm:chPref val="1"/>
          <dgm:dir/>
          <dgm:animOne val="branch"/>
          <dgm:animLvl val="lvl"/>
          <dgm:resizeHandles/>
        </dgm:presLayoutVars>
      </dgm:prSet>
      <dgm:spPr/>
      <dgm:t>
        <a:bodyPr/>
        <a:lstStyle/>
        <a:p>
          <a:endParaRPr lang="en-US"/>
        </a:p>
      </dgm:t>
    </dgm:pt>
    <dgm:pt modelId="{45DD2025-AABB-4E87-920A-D8667BFA33D4}" type="pres">
      <dgm:prSet presAssocID="{8057C92A-3CD1-4483-B335-653DA1AE4334}" presName="hierRoot1" presStyleCnt="0">
        <dgm:presLayoutVars>
          <dgm:hierBranch val="init"/>
        </dgm:presLayoutVars>
      </dgm:prSet>
      <dgm:spPr/>
    </dgm:pt>
    <dgm:pt modelId="{043B3742-0F2A-4660-B4A1-1561F614BBC7}" type="pres">
      <dgm:prSet presAssocID="{8057C92A-3CD1-4483-B335-653DA1AE4334}" presName="rootComposite1" presStyleCnt="0"/>
      <dgm:spPr/>
    </dgm:pt>
    <dgm:pt modelId="{E1E6DDEE-195E-4948-B4AA-02F063257BEA}" type="pres">
      <dgm:prSet presAssocID="{8057C92A-3CD1-4483-B335-653DA1AE4334}" presName="rootText1" presStyleLbl="node0" presStyleIdx="0" presStyleCnt="1" custScaleX="85485" custScaleY="148051">
        <dgm:presLayoutVars>
          <dgm:chPref val="3"/>
        </dgm:presLayoutVars>
      </dgm:prSet>
      <dgm:spPr/>
      <dgm:t>
        <a:bodyPr/>
        <a:lstStyle/>
        <a:p>
          <a:endParaRPr lang="en-US"/>
        </a:p>
      </dgm:t>
    </dgm:pt>
    <dgm:pt modelId="{18D1A9A1-B66F-4508-8B1B-22D5E29BF9D3}" type="pres">
      <dgm:prSet presAssocID="{8057C92A-3CD1-4483-B335-653DA1AE4334}" presName="rootConnector1" presStyleLbl="node1" presStyleIdx="0" presStyleCnt="0"/>
      <dgm:spPr/>
      <dgm:t>
        <a:bodyPr/>
        <a:lstStyle/>
        <a:p>
          <a:endParaRPr lang="en-US"/>
        </a:p>
      </dgm:t>
    </dgm:pt>
    <dgm:pt modelId="{97CC5938-65C6-4D01-B7A3-847AFDEADA4F}" type="pres">
      <dgm:prSet presAssocID="{8057C92A-3CD1-4483-B335-653DA1AE4334}" presName="hierChild2" presStyleCnt="0"/>
      <dgm:spPr/>
    </dgm:pt>
    <dgm:pt modelId="{FDD1E93C-1421-412A-8AEB-595FADEC398E}" type="pres">
      <dgm:prSet presAssocID="{801AA629-610E-4C40-BA7D-305CCE03600C}" presName="Name37" presStyleLbl="parChTrans1D2" presStyleIdx="0" presStyleCnt="3"/>
      <dgm:spPr/>
      <dgm:t>
        <a:bodyPr/>
        <a:lstStyle/>
        <a:p>
          <a:endParaRPr lang="en-US"/>
        </a:p>
      </dgm:t>
    </dgm:pt>
    <dgm:pt modelId="{C3104D1F-93F7-423C-AF49-6D743540BB7B}" type="pres">
      <dgm:prSet presAssocID="{117736B1-A3EF-4431-A700-EC965BB70D70}" presName="hierRoot2" presStyleCnt="0">
        <dgm:presLayoutVars>
          <dgm:hierBranch val="init"/>
        </dgm:presLayoutVars>
      </dgm:prSet>
      <dgm:spPr/>
    </dgm:pt>
    <dgm:pt modelId="{1024D457-8FAD-4179-87CB-F2C9999089B2}" type="pres">
      <dgm:prSet presAssocID="{117736B1-A3EF-4431-A700-EC965BB70D70}" presName="rootComposite" presStyleCnt="0"/>
      <dgm:spPr/>
    </dgm:pt>
    <dgm:pt modelId="{74E97D34-6076-4C77-BB1C-C5C67645002D}" type="pres">
      <dgm:prSet presAssocID="{117736B1-A3EF-4431-A700-EC965BB70D70}" presName="rootText" presStyleLbl="node2" presStyleIdx="0" presStyleCnt="3">
        <dgm:presLayoutVars>
          <dgm:chPref val="3"/>
        </dgm:presLayoutVars>
      </dgm:prSet>
      <dgm:spPr/>
      <dgm:t>
        <a:bodyPr/>
        <a:lstStyle/>
        <a:p>
          <a:endParaRPr lang="en-US"/>
        </a:p>
      </dgm:t>
    </dgm:pt>
    <dgm:pt modelId="{3954B456-41AA-4D16-90D4-F420D33A6692}" type="pres">
      <dgm:prSet presAssocID="{117736B1-A3EF-4431-A700-EC965BB70D70}" presName="rootConnector" presStyleLbl="node2" presStyleIdx="0" presStyleCnt="3"/>
      <dgm:spPr/>
      <dgm:t>
        <a:bodyPr/>
        <a:lstStyle/>
        <a:p>
          <a:endParaRPr lang="en-US"/>
        </a:p>
      </dgm:t>
    </dgm:pt>
    <dgm:pt modelId="{F068CDF3-F1A7-46D4-8C67-57892228358A}" type="pres">
      <dgm:prSet presAssocID="{117736B1-A3EF-4431-A700-EC965BB70D70}" presName="hierChild4" presStyleCnt="0"/>
      <dgm:spPr/>
    </dgm:pt>
    <dgm:pt modelId="{7DE0621A-8050-4D97-AB17-E47529AA650B}" type="pres">
      <dgm:prSet presAssocID="{117736B1-A3EF-4431-A700-EC965BB70D70}" presName="hierChild5" presStyleCnt="0"/>
      <dgm:spPr/>
    </dgm:pt>
    <dgm:pt modelId="{645D8A0C-A022-49EE-BA41-DD8F5E8845BF}" type="pres">
      <dgm:prSet presAssocID="{38F6D483-F2DD-4FF9-BBEC-4B49054FD9EE}" presName="Name37" presStyleLbl="parChTrans1D2" presStyleIdx="1" presStyleCnt="3"/>
      <dgm:spPr/>
      <dgm:t>
        <a:bodyPr/>
        <a:lstStyle/>
        <a:p>
          <a:endParaRPr lang="en-US"/>
        </a:p>
      </dgm:t>
    </dgm:pt>
    <dgm:pt modelId="{1595F255-5EDF-472A-8E6F-E7FF1FFADEF1}" type="pres">
      <dgm:prSet presAssocID="{AE97C936-5B9D-480B-89FA-FF3C1FD3809E}" presName="hierRoot2" presStyleCnt="0">
        <dgm:presLayoutVars>
          <dgm:hierBranch val="init"/>
        </dgm:presLayoutVars>
      </dgm:prSet>
      <dgm:spPr/>
    </dgm:pt>
    <dgm:pt modelId="{05F48E51-2729-4C38-AEB8-57A4A7E6F102}" type="pres">
      <dgm:prSet presAssocID="{AE97C936-5B9D-480B-89FA-FF3C1FD3809E}" presName="rootComposite" presStyleCnt="0"/>
      <dgm:spPr/>
    </dgm:pt>
    <dgm:pt modelId="{B4A72F4C-29E4-4556-8D08-956F5873F3B2}" type="pres">
      <dgm:prSet presAssocID="{AE97C936-5B9D-480B-89FA-FF3C1FD3809E}" presName="rootText" presStyleLbl="node2" presStyleIdx="1" presStyleCnt="3">
        <dgm:presLayoutVars>
          <dgm:chPref val="3"/>
        </dgm:presLayoutVars>
      </dgm:prSet>
      <dgm:spPr/>
      <dgm:t>
        <a:bodyPr/>
        <a:lstStyle/>
        <a:p>
          <a:endParaRPr lang="en-US"/>
        </a:p>
      </dgm:t>
    </dgm:pt>
    <dgm:pt modelId="{665DACB3-9B0E-44DD-A24D-801EA23F4181}" type="pres">
      <dgm:prSet presAssocID="{AE97C936-5B9D-480B-89FA-FF3C1FD3809E}" presName="rootConnector" presStyleLbl="node2" presStyleIdx="1" presStyleCnt="3"/>
      <dgm:spPr/>
      <dgm:t>
        <a:bodyPr/>
        <a:lstStyle/>
        <a:p>
          <a:endParaRPr lang="en-US"/>
        </a:p>
      </dgm:t>
    </dgm:pt>
    <dgm:pt modelId="{ACC4CE37-0FCB-4D2C-9B38-C01CDF692644}" type="pres">
      <dgm:prSet presAssocID="{AE97C936-5B9D-480B-89FA-FF3C1FD3809E}" presName="hierChild4" presStyleCnt="0"/>
      <dgm:spPr/>
    </dgm:pt>
    <dgm:pt modelId="{3FF5AA63-3513-4A09-B370-7685C6731BB8}" type="pres">
      <dgm:prSet presAssocID="{AE97C936-5B9D-480B-89FA-FF3C1FD3809E}" presName="hierChild5" presStyleCnt="0"/>
      <dgm:spPr/>
    </dgm:pt>
    <dgm:pt modelId="{845DB628-7B48-43F3-ACAF-9D6D5130725F}" type="pres">
      <dgm:prSet presAssocID="{ACD34F89-9341-4169-A520-2EE9842A5730}" presName="Name37" presStyleLbl="parChTrans1D2" presStyleIdx="2" presStyleCnt="3"/>
      <dgm:spPr/>
      <dgm:t>
        <a:bodyPr/>
        <a:lstStyle/>
        <a:p>
          <a:endParaRPr lang="en-US"/>
        </a:p>
      </dgm:t>
    </dgm:pt>
    <dgm:pt modelId="{E91C3BC2-5AF5-4B1C-B830-52962FFF72C3}" type="pres">
      <dgm:prSet presAssocID="{542D8F26-AC35-42C2-A41F-6A10609F1D97}" presName="hierRoot2" presStyleCnt="0">
        <dgm:presLayoutVars>
          <dgm:hierBranch val="init"/>
        </dgm:presLayoutVars>
      </dgm:prSet>
      <dgm:spPr/>
    </dgm:pt>
    <dgm:pt modelId="{B0A35549-0141-4F67-A8B5-0004B0F2E8E8}" type="pres">
      <dgm:prSet presAssocID="{542D8F26-AC35-42C2-A41F-6A10609F1D97}" presName="rootComposite" presStyleCnt="0"/>
      <dgm:spPr/>
    </dgm:pt>
    <dgm:pt modelId="{CA9939D0-6493-4070-8C38-4C776649DF19}" type="pres">
      <dgm:prSet presAssocID="{542D8F26-AC35-42C2-A41F-6A10609F1D97}" presName="rootText" presStyleLbl="node2" presStyleIdx="2" presStyleCnt="3">
        <dgm:presLayoutVars>
          <dgm:chPref val="3"/>
        </dgm:presLayoutVars>
      </dgm:prSet>
      <dgm:spPr/>
      <dgm:t>
        <a:bodyPr/>
        <a:lstStyle/>
        <a:p>
          <a:endParaRPr lang="en-US"/>
        </a:p>
      </dgm:t>
    </dgm:pt>
    <dgm:pt modelId="{0A60205A-30AF-4281-ABC8-C75287CEE1B7}" type="pres">
      <dgm:prSet presAssocID="{542D8F26-AC35-42C2-A41F-6A10609F1D97}" presName="rootConnector" presStyleLbl="node2" presStyleIdx="2" presStyleCnt="3"/>
      <dgm:spPr/>
      <dgm:t>
        <a:bodyPr/>
        <a:lstStyle/>
        <a:p>
          <a:endParaRPr lang="en-US"/>
        </a:p>
      </dgm:t>
    </dgm:pt>
    <dgm:pt modelId="{81228B6C-A1FA-40D5-812B-29C8FA5B3C7E}" type="pres">
      <dgm:prSet presAssocID="{542D8F26-AC35-42C2-A41F-6A10609F1D97}" presName="hierChild4" presStyleCnt="0"/>
      <dgm:spPr/>
    </dgm:pt>
    <dgm:pt modelId="{F5D02330-EA66-449F-8A06-06B50083B550}" type="pres">
      <dgm:prSet presAssocID="{542D8F26-AC35-42C2-A41F-6A10609F1D97}" presName="hierChild5" presStyleCnt="0"/>
      <dgm:spPr/>
    </dgm:pt>
    <dgm:pt modelId="{9B178E31-EF98-49A5-9759-A877A7C7C8B9}" type="pres">
      <dgm:prSet presAssocID="{8057C92A-3CD1-4483-B335-653DA1AE4334}" presName="hierChild3" presStyleCnt="0"/>
      <dgm:spPr/>
    </dgm:pt>
  </dgm:ptLst>
  <dgm:cxnLst>
    <dgm:cxn modelId="{6081BFB4-9050-4DC4-8DA0-01F3602050DB}" type="presOf" srcId="{542D8F26-AC35-42C2-A41F-6A10609F1D97}" destId="{0A60205A-30AF-4281-ABC8-C75287CEE1B7}" srcOrd="1" destOrd="0" presId="urn:microsoft.com/office/officeart/2005/8/layout/orgChart1"/>
    <dgm:cxn modelId="{44A05487-01D2-4AAF-B07D-7735BF9482C6}" type="presOf" srcId="{AE97C936-5B9D-480B-89FA-FF3C1FD3809E}" destId="{B4A72F4C-29E4-4556-8D08-956F5873F3B2}" srcOrd="0" destOrd="0" presId="urn:microsoft.com/office/officeart/2005/8/layout/orgChart1"/>
    <dgm:cxn modelId="{CCD6FEFE-46E1-4998-B2AF-884AF6278E65}" srcId="{8057C92A-3CD1-4483-B335-653DA1AE4334}" destId="{AE97C936-5B9D-480B-89FA-FF3C1FD3809E}" srcOrd="1" destOrd="0" parTransId="{38F6D483-F2DD-4FF9-BBEC-4B49054FD9EE}" sibTransId="{092C90F0-A1B4-455D-B5F0-2C86E8FBE8E2}"/>
    <dgm:cxn modelId="{F0FCD710-2EB2-47AE-81BA-DBB0DA2C14E4}" srcId="{F336533B-3742-439E-A360-A7580B9DC8C1}" destId="{8057C92A-3CD1-4483-B335-653DA1AE4334}" srcOrd="0" destOrd="0" parTransId="{786D5390-96F5-4476-874F-551295F2FB25}" sibTransId="{0C4D3306-181B-43EE-839E-90CBF20C97F6}"/>
    <dgm:cxn modelId="{4721690C-0D9E-423B-8C94-5A2F12924F7E}" type="presOf" srcId="{38F6D483-F2DD-4FF9-BBEC-4B49054FD9EE}" destId="{645D8A0C-A022-49EE-BA41-DD8F5E8845BF}" srcOrd="0" destOrd="0" presId="urn:microsoft.com/office/officeart/2005/8/layout/orgChart1"/>
    <dgm:cxn modelId="{803C3AD0-E814-467B-B303-7755100FB6C7}" type="presOf" srcId="{ACD34F89-9341-4169-A520-2EE9842A5730}" destId="{845DB628-7B48-43F3-ACAF-9D6D5130725F}" srcOrd="0" destOrd="0" presId="urn:microsoft.com/office/officeart/2005/8/layout/orgChart1"/>
    <dgm:cxn modelId="{B0A99D52-E940-4723-AA31-52034F260426}" type="presOf" srcId="{8057C92A-3CD1-4483-B335-653DA1AE4334}" destId="{18D1A9A1-B66F-4508-8B1B-22D5E29BF9D3}" srcOrd="1" destOrd="0" presId="urn:microsoft.com/office/officeart/2005/8/layout/orgChart1"/>
    <dgm:cxn modelId="{071E6739-0D87-49BD-B310-CB388AB1717E}" type="presOf" srcId="{8057C92A-3CD1-4483-B335-653DA1AE4334}" destId="{E1E6DDEE-195E-4948-B4AA-02F063257BEA}" srcOrd="0" destOrd="0" presId="urn:microsoft.com/office/officeart/2005/8/layout/orgChart1"/>
    <dgm:cxn modelId="{8AF7207C-BFF2-4A69-8E43-27B1E0A2E7A1}" srcId="{8057C92A-3CD1-4483-B335-653DA1AE4334}" destId="{542D8F26-AC35-42C2-A41F-6A10609F1D97}" srcOrd="2" destOrd="0" parTransId="{ACD34F89-9341-4169-A520-2EE9842A5730}" sibTransId="{CB18C912-F26A-4A9F-B452-2173254EE76F}"/>
    <dgm:cxn modelId="{C2A2976F-ACEB-4F09-8D91-13DEEF64C579}" type="presOf" srcId="{117736B1-A3EF-4431-A700-EC965BB70D70}" destId="{74E97D34-6076-4C77-BB1C-C5C67645002D}" srcOrd="0" destOrd="0" presId="urn:microsoft.com/office/officeart/2005/8/layout/orgChart1"/>
    <dgm:cxn modelId="{7718A09E-9ED1-46B4-9544-B23ED2A87ACC}" type="presOf" srcId="{542D8F26-AC35-42C2-A41F-6A10609F1D97}" destId="{CA9939D0-6493-4070-8C38-4C776649DF19}" srcOrd="0" destOrd="0" presId="urn:microsoft.com/office/officeart/2005/8/layout/orgChart1"/>
    <dgm:cxn modelId="{706AF094-765A-4507-9895-73506B9D5875}" type="presOf" srcId="{801AA629-610E-4C40-BA7D-305CCE03600C}" destId="{FDD1E93C-1421-412A-8AEB-595FADEC398E}" srcOrd="0" destOrd="0" presId="urn:microsoft.com/office/officeart/2005/8/layout/orgChart1"/>
    <dgm:cxn modelId="{4D9948B4-1240-4C28-9918-DFA03A72843E}" type="presOf" srcId="{117736B1-A3EF-4431-A700-EC965BB70D70}" destId="{3954B456-41AA-4D16-90D4-F420D33A6692}" srcOrd="1" destOrd="0" presId="urn:microsoft.com/office/officeart/2005/8/layout/orgChart1"/>
    <dgm:cxn modelId="{C8D4E33B-E5EA-48BF-B708-AD8473228C2E}" type="presOf" srcId="{AE97C936-5B9D-480B-89FA-FF3C1FD3809E}" destId="{665DACB3-9B0E-44DD-A24D-801EA23F4181}" srcOrd="1" destOrd="0" presId="urn:microsoft.com/office/officeart/2005/8/layout/orgChart1"/>
    <dgm:cxn modelId="{57DFE455-3B7B-4EE0-B758-539411700123}" srcId="{8057C92A-3CD1-4483-B335-653DA1AE4334}" destId="{117736B1-A3EF-4431-A700-EC965BB70D70}" srcOrd="0" destOrd="0" parTransId="{801AA629-610E-4C40-BA7D-305CCE03600C}" sibTransId="{46443D82-6611-4582-85BE-127CB3C381FE}"/>
    <dgm:cxn modelId="{8E40CE68-9C3F-48F7-94D3-8DC9B91859FF}" type="presOf" srcId="{F336533B-3742-439E-A360-A7580B9DC8C1}" destId="{B0A790B8-AC94-4757-8A0E-E4AB95EFC7CD}" srcOrd="0" destOrd="0" presId="urn:microsoft.com/office/officeart/2005/8/layout/orgChart1"/>
    <dgm:cxn modelId="{66462F71-203F-4B1F-9A29-BA39AA922209}" type="presParOf" srcId="{B0A790B8-AC94-4757-8A0E-E4AB95EFC7CD}" destId="{45DD2025-AABB-4E87-920A-D8667BFA33D4}" srcOrd="0" destOrd="0" presId="urn:microsoft.com/office/officeart/2005/8/layout/orgChart1"/>
    <dgm:cxn modelId="{D3D15066-FAAC-460D-BA56-FD07878605E5}" type="presParOf" srcId="{45DD2025-AABB-4E87-920A-D8667BFA33D4}" destId="{043B3742-0F2A-4660-B4A1-1561F614BBC7}" srcOrd="0" destOrd="0" presId="urn:microsoft.com/office/officeart/2005/8/layout/orgChart1"/>
    <dgm:cxn modelId="{10308B30-A7D8-4A44-B8E5-A8F09B0148B5}" type="presParOf" srcId="{043B3742-0F2A-4660-B4A1-1561F614BBC7}" destId="{E1E6DDEE-195E-4948-B4AA-02F063257BEA}" srcOrd="0" destOrd="0" presId="urn:microsoft.com/office/officeart/2005/8/layout/orgChart1"/>
    <dgm:cxn modelId="{E97CC160-3D84-4928-9368-CD5533D566CA}" type="presParOf" srcId="{043B3742-0F2A-4660-B4A1-1561F614BBC7}" destId="{18D1A9A1-B66F-4508-8B1B-22D5E29BF9D3}" srcOrd="1" destOrd="0" presId="urn:microsoft.com/office/officeart/2005/8/layout/orgChart1"/>
    <dgm:cxn modelId="{59350B7C-CBDC-4238-A2E2-B90F96AD2786}" type="presParOf" srcId="{45DD2025-AABB-4E87-920A-D8667BFA33D4}" destId="{97CC5938-65C6-4D01-B7A3-847AFDEADA4F}" srcOrd="1" destOrd="0" presId="urn:microsoft.com/office/officeart/2005/8/layout/orgChart1"/>
    <dgm:cxn modelId="{855FED2E-61E9-4D44-BC00-362E3B4EE585}" type="presParOf" srcId="{97CC5938-65C6-4D01-B7A3-847AFDEADA4F}" destId="{FDD1E93C-1421-412A-8AEB-595FADEC398E}" srcOrd="0" destOrd="0" presId="urn:microsoft.com/office/officeart/2005/8/layout/orgChart1"/>
    <dgm:cxn modelId="{2E8BD4CE-73A0-45F3-8030-060564A016CA}" type="presParOf" srcId="{97CC5938-65C6-4D01-B7A3-847AFDEADA4F}" destId="{C3104D1F-93F7-423C-AF49-6D743540BB7B}" srcOrd="1" destOrd="0" presId="urn:microsoft.com/office/officeart/2005/8/layout/orgChart1"/>
    <dgm:cxn modelId="{BF5D7495-6152-4AD1-843C-80BBBBC19D8B}" type="presParOf" srcId="{C3104D1F-93F7-423C-AF49-6D743540BB7B}" destId="{1024D457-8FAD-4179-87CB-F2C9999089B2}" srcOrd="0" destOrd="0" presId="urn:microsoft.com/office/officeart/2005/8/layout/orgChart1"/>
    <dgm:cxn modelId="{EB0F23F5-5536-467E-A7D6-E93E91CD2CA5}" type="presParOf" srcId="{1024D457-8FAD-4179-87CB-F2C9999089B2}" destId="{74E97D34-6076-4C77-BB1C-C5C67645002D}" srcOrd="0" destOrd="0" presId="urn:microsoft.com/office/officeart/2005/8/layout/orgChart1"/>
    <dgm:cxn modelId="{773034D8-51CD-454D-B5C9-918E3904F57F}" type="presParOf" srcId="{1024D457-8FAD-4179-87CB-F2C9999089B2}" destId="{3954B456-41AA-4D16-90D4-F420D33A6692}" srcOrd="1" destOrd="0" presId="urn:microsoft.com/office/officeart/2005/8/layout/orgChart1"/>
    <dgm:cxn modelId="{79A84AFE-EF01-46C4-8403-5BAEE14EF232}" type="presParOf" srcId="{C3104D1F-93F7-423C-AF49-6D743540BB7B}" destId="{F068CDF3-F1A7-46D4-8C67-57892228358A}" srcOrd="1" destOrd="0" presId="urn:microsoft.com/office/officeart/2005/8/layout/orgChart1"/>
    <dgm:cxn modelId="{BFA8F895-0E5A-49D5-A201-59A398A707C0}" type="presParOf" srcId="{C3104D1F-93F7-423C-AF49-6D743540BB7B}" destId="{7DE0621A-8050-4D97-AB17-E47529AA650B}" srcOrd="2" destOrd="0" presId="urn:microsoft.com/office/officeart/2005/8/layout/orgChart1"/>
    <dgm:cxn modelId="{02A593EE-1D7C-4419-9582-B68E1322BCFB}" type="presParOf" srcId="{97CC5938-65C6-4D01-B7A3-847AFDEADA4F}" destId="{645D8A0C-A022-49EE-BA41-DD8F5E8845BF}" srcOrd="2" destOrd="0" presId="urn:microsoft.com/office/officeart/2005/8/layout/orgChart1"/>
    <dgm:cxn modelId="{049B50EC-8E2C-48A7-B8DF-2285814CE0E1}" type="presParOf" srcId="{97CC5938-65C6-4D01-B7A3-847AFDEADA4F}" destId="{1595F255-5EDF-472A-8E6F-E7FF1FFADEF1}" srcOrd="3" destOrd="0" presId="urn:microsoft.com/office/officeart/2005/8/layout/orgChart1"/>
    <dgm:cxn modelId="{D9761783-E3CC-4B9F-8F8B-7F0C5B006ECC}" type="presParOf" srcId="{1595F255-5EDF-472A-8E6F-E7FF1FFADEF1}" destId="{05F48E51-2729-4C38-AEB8-57A4A7E6F102}" srcOrd="0" destOrd="0" presId="urn:microsoft.com/office/officeart/2005/8/layout/orgChart1"/>
    <dgm:cxn modelId="{8883F5B9-4F28-4871-9B38-6A8AFAE18934}" type="presParOf" srcId="{05F48E51-2729-4C38-AEB8-57A4A7E6F102}" destId="{B4A72F4C-29E4-4556-8D08-956F5873F3B2}" srcOrd="0" destOrd="0" presId="urn:microsoft.com/office/officeart/2005/8/layout/orgChart1"/>
    <dgm:cxn modelId="{EB7CEFB5-1B6E-4FA6-B3F5-B5B39B984DBC}" type="presParOf" srcId="{05F48E51-2729-4C38-AEB8-57A4A7E6F102}" destId="{665DACB3-9B0E-44DD-A24D-801EA23F4181}" srcOrd="1" destOrd="0" presId="urn:microsoft.com/office/officeart/2005/8/layout/orgChart1"/>
    <dgm:cxn modelId="{C6EA8A5B-4AAB-4E85-AF49-0795658199A1}" type="presParOf" srcId="{1595F255-5EDF-472A-8E6F-E7FF1FFADEF1}" destId="{ACC4CE37-0FCB-4D2C-9B38-C01CDF692644}" srcOrd="1" destOrd="0" presId="urn:microsoft.com/office/officeart/2005/8/layout/orgChart1"/>
    <dgm:cxn modelId="{2F36FE8A-236B-4AFC-A8B9-AC149DA69AFD}" type="presParOf" srcId="{1595F255-5EDF-472A-8E6F-E7FF1FFADEF1}" destId="{3FF5AA63-3513-4A09-B370-7685C6731BB8}" srcOrd="2" destOrd="0" presId="urn:microsoft.com/office/officeart/2005/8/layout/orgChart1"/>
    <dgm:cxn modelId="{3FC38B1F-7F8F-4FA0-865A-8D67E1D92EF4}" type="presParOf" srcId="{97CC5938-65C6-4D01-B7A3-847AFDEADA4F}" destId="{845DB628-7B48-43F3-ACAF-9D6D5130725F}" srcOrd="4" destOrd="0" presId="urn:microsoft.com/office/officeart/2005/8/layout/orgChart1"/>
    <dgm:cxn modelId="{3A0C4482-3DD0-44ED-B4EA-1B7AF6305B4E}" type="presParOf" srcId="{97CC5938-65C6-4D01-B7A3-847AFDEADA4F}" destId="{E91C3BC2-5AF5-4B1C-B830-52962FFF72C3}" srcOrd="5" destOrd="0" presId="urn:microsoft.com/office/officeart/2005/8/layout/orgChart1"/>
    <dgm:cxn modelId="{DC919591-2A9B-4E0A-A250-76478D40C936}" type="presParOf" srcId="{E91C3BC2-5AF5-4B1C-B830-52962FFF72C3}" destId="{B0A35549-0141-4F67-A8B5-0004B0F2E8E8}" srcOrd="0" destOrd="0" presId="urn:microsoft.com/office/officeart/2005/8/layout/orgChart1"/>
    <dgm:cxn modelId="{C61A1761-09D7-4762-A5D5-558AB6027E0A}" type="presParOf" srcId="{B0A35549-0141-4F67-A8B5-0004B0F2E8E8}" destId="{CA9939D0-6493-4070-8C38-4C776649DF19}" srcOrd="0" destOrd="0" presId="urn:microsoft.com/office/officeart/2005/8/layout/orgChart1"/>
    <dgm:cxn modelId="{34416FE9-18C3-4E29-B7B2-CFBF4BD6B99F}" type="presParOf" srcId="{B0A35549-0141-4F67-A8B5-0004B0F2E8E8}" destId="{0A60205A-30AF-4281-ABC8-C75287CEE1B7}" srcOrd="1" destOrd="0" presId="urn:microsoft.com/office/officeart/2005/8/layout/orgChart1"/>
    <dgm:cxn modelId="{350847D1-EF3F-46B6-B5FA-6A6F807AAF2F}" type="presParOf" srcId="{E91C3BC2-5AF5-4B1C-B830-52962FFF72C3}" destId="{81228B6C-A1FA-40D5-812B-29C8FA5B3C7E}" srcOrd="1" destOrd="0" presId="urn:microsoft.com/office/officeart/2005/8/layout/orgChart1"/>
    <dgm:cxn modelId="{4513AA93-F4FE-400B-AF54-E55628D3F9F0}" type="presParOf" srcId="{E91C3BC2-5AF5-4B1C-B830-52962FFF72C3}" destId="{F5D02330-EA66-449F-8A06-06B50083B550}" srcOrd="2" destOrd="0" presId="urn:microsoft.com/office/officeart/2005/8/layout/orgChart1"/>
    <dgm:cxn modelId="{0AD1EA58-F167-4712-97DE-0D3D402C42F9}" type="presParOf" srcId="{45DD2025-AABB-4E87-920A-D8667BFA33D4}" destId="{9B178E31-EF98-49A5-9759-A877A7C7C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56FA5-8DE6-4941-AF96-E5F62AC5B4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A290837-3C45-410F-BDCF-E6719D09D0D3}">
      <dgm:prSet phldrT="[Text]" custT="1"/>
      <dgm:spPr/>
      <dgm:t>
        <a:bodyPr/>
        <a:lstStyle/>
        <a:p>
          <a:r>
            <a:rPr lang="fa-IR" sz="1800" dirty="0" smtClean="0"/>
            <a:t>کارگاه شماره 1</a:t>
          </a:r>
          <a:endParaRPr lang="en-US" sz="1800" dirty="0"/>
        </a:p>
      </dgm:t>
    </dgm:pt>
    <dgm:pt modelId="{ECCED96F-88F8-44A0-8A78-5826E367517E}" type="parTrans" cxnId="{E62EC2C6-7142-4606-9632-7AF2F93004BF}">
      <dgm:prSet/>
      <dgm:spPr/>
      <dgm:t>
        <a:bodyPr/>
        <a:lstStyle/>
        <a:p>
          <a:endParaRPr lang="en-US"/>
        </a:p>
      </dgm:t>
    </dgm:pt>
    <dgm:pt modelId="{1E472CC7-A0C2-4DE1-A902-AA4C686511D3}" type="sibTrans" cxnId="{E62EC2C6-7142-4606-9632-7AF2F93004BF}">
      <dgm:prSet/>
      <dgm:spPr/>
      <dgm:t>
        <a:bodyPr/>
        <a:lstStyle/>
        <a:p>
          <a:endParaRPr lang="en-US"/>
        </a:p>
      </dgm:t>
    </dgm:pt>
    <dgm:pt modelId="{46A448A6-7B63-4FD9-9337-91C59BEC57D4}">
      <dgm:prSet phldrT="[Text]" custT="1"/>
      <dgm:spPr/>
      <dgm:t>
        <a:bodyPr/>
        <a:lstStyle/>
        <a:p>
          <a:r>
            <a:rPr lang="fa-IR" sz="2000" dirty="0" smtClean="0"/>
            <a:t>تولید</a:t>
          </a:r>
          <a:endParaRPr lang="en-US" sz="2000" dirty="0"/>
        </a:p>
      </dgm:t>
    </dgm:pt>
    <dgm:pt modelId="{C0DB3375-8971-4D31-8E13-B9B1AC44115B}" type="parTrans" cxnId="{5D9ABCC1-70B4-4803-BF3D-B51D5D18A62E}">
      <dgm:prSet/>
      <dgm:spPr/>
      <dgm:t>
        <a:bodyPr/>
        <a:lstStyle/>
        <a:p>
          <a:endParaRPr lang="en-US"/>
        </a:p>
      </dgm:t>
    </dgm:pt>
    <dgm:pt modelId="{34C40808-16D3-40B1-BBFC-2D27037DD40A}" type="sibTrans" cxnId="{5D9ABCC1-70B4-4803-BF3D-B51D5D18A62E}">
      <dgm:prSet/>
      <dgm:spPr/>
      <dgm:t>
        <a:bodyPr/>
        <a:lstStyle/>
        <a:p>
          <a:endParaRPr lang="en-US"/>
        </a:p>
      </dgm:t>
    </dgm:pt>
    <dgm:pt modelId="{D1D573D5-B6B1-4ABE-AF31-72601A3BF8B4}">
      <dgm:prSet phldrT="[Text]" custT="1"/>
      <dgm:spPr/>
      <dgm:t>
        <a:bodyPr/>
        <a:lstStyle/>
        <a:p>
          <a:r>
            <a:rPr lang="fa-IR" sz="2000" dirty="0" smtClean="0"/>
            <a:t>نت</a:t>
          </a:r>
          <a:endParaRPr lang="en-US" sz="2000" dirty="0"/>
        </a:p>
      </dgm:t>
    </dgm:pt>
    <dgm:pt modelId="{9E6EBCDD-01C8-4F00-AF1C-9C30132186EE}" type="parTrans" cxnId="{32A77D19-DCEF-41A7-98E1-8FF9EA555A44}">
      <dgm:prSet/>
      <dgm:spPr/>
      <dgm:t>
        <a:bodyPr/>
        <a:lstStyle/>
        <a:p>
          <a:endParaRPr lang="en-US"/>
        </a:p>
      </dgm:t>
    </dgm:pt>
    <dgm:pt modelId="{D7F32F1B-2144-4125-9B0F-F88895C5AA48}" type="sibTrans" cxnId="{32A77D19-DCEF-41A7-98E1-8FF9EA555A44}">
      <dgm:prSet/>
      <dgm:spPr/>
      <dgm:t>
        <a:bodyPr/>
        <a:lstStyle/>
        <a:p>
          <a:endParaRPr lang="en-US"/>
        </a:p>
      </dgm:t>
    </dgm:pt>
    <dgm:pt modelId="{E900820D-A217-40D7-8A79-8DD35D05BAFE}" type="pres">
      <dgm:prSet presAssocID="{E3156FA5-8DE6-4941-AF96-E5F62AC5B4EB}" presName="hierChild1" presStyleCnt="0">
        <dgm:presLayoutVars>
          <dgm:orgChart val="1"/>
          <dgm:chPref val="1"/>
          <dgm:dir/>
          <dgm:animOne val="branch"/>
          <dgm:animLvl val="lvl"/>
          <dgm:resizeHandles/>
        </dgm:presLayoutVars>
      </dgm:prSet>
      <dgm:spPr/>
      <dgm:t>
        <a:bodyPr/>
        <a:lstStyle/>
        <a:p>
          <a:endParaRPr lang="en-US"/>
        </a:p>
      </dgm:t>
    </dgm:pt>
    <dgm:pt modelId="{A81E37C7-5492-4B8F-AE29-5F914D52DD25}" type="pres">
      <dgm:prSet presAssocID="{7A290837-3C45-410F-BDCF-E6719D09D0D3}" presName="hierRoot1" presStyleCnt="0">
        <dgm:presLayoutVars>
          <dgm:hierBranch val="init"/>
        </dgm:presLayoutVars>
      </dgm:prSet>
      <dgm:spPr/>
    </dgm:pt>
    <dgm:pt modelId="{9023AA37-0522-47DE-90DB-ECF8C2A70BCB}" type="pres">
      <dgm:prSet presAssocID="{7A290837-3C45-410F-BDCF-E6719D09D0D3}" presName="rootComposite1" presStyleCnt="0"/>
      <dgm:spPr/>
    </dgm:pt>
    <dgm:pt modelId="{38B118E7-FA56-4CD2-8A80-B90E2FDE5A10}" type="pres">
      <dgm:prSet presAssocID="{7A290837-3C45-410F-BDCF-E6719D09D0D3}" presName="rootText1" presStyleLbl="node0" presStyleIdx="0" presStyleCnt="1">
        <dgm:presLayoutVars>
          <dgm:chPref val="3"/>
        </dgm:presLayoutVars>
      </dgm:prSet>
      <dgm:spPr/>
      <dgm:t>
        <a:bodyPr/>
        <a:lstStyle/>
        <a:p>
          <a:endParaRPr lang="en-US"/>
        </a:p>
      </dgm:t>
    </dgm:pt>
    <dgm:pt modelId="{BA2F9A40-54C8-4AB8-AE83-CA9E05AC677A}" type="pres">
      <dgm:prSet presAssocID="{7A290837-3C45-410F-BDCF-E6719D09D0D3}" presName="rootConnector1" presStyleLbl="node1" presStyleIdx="0" presStyleCnt="0"/>
      <dgm:spPr/>
      <dgm:t>
        <a:bodyPr/>
        <a:lstStyle/>
        <a:p>
          <a:endParaRPr lang="en-US"/>
        </a:p>
      </dgm:t>
    </dgm:pt>
    <dgm:pt modelId="{BC67496C-3DBE-41E8-97D5-5539D190255C}" type="pres">
      <dgm:prSet presAssocID="{7A290837-3C45-410F-BDCF-E6719D09D0D3}" presName="hierChild2" presStyleCnt="0"/>
      <dgm:spPr/>
    </dgm:pt>
    <dgm:pt modelId="{80ADFFE0-F060-489D-97F3-5996B45F7434}" type="pres">
      <dgm:prSet presAssocID="{C0DB3375-8971-4D31-8E13-B9B1AC44115B}" presName="Name37" presStyleLbl="parChTrans1D2" presStyleIdx="0" presStyleCnt="2"/>
      <dgm:spPr/>
      <dgm:t>
        <a:bodyPr/>
        <a:lstStyle/>
        <a:p>
          <a:endParaRPr lang="en-US"/>
        </a:p>
      </dgm:t>
    </dgm:pt>
    <dgm:pt modelId="{E8507F3E-F01F-4D55-8625-43C8F49CF9DF}" type="pres">
      <dgm:prSet presAssocID="{46A448A6-7B63-4FD9-9337-91C59BEC57D4}" presName="hierRoot2" presStyleCnt="0">
        <dgm:presLayoutVars>
          <dgm:hierBranch val="init"/>
        </dgm:presLayoutVars>
      </dgm:prSet>
      <dgm:spPr/>
    </dgm:pt>
    <dgm:pt modelId="{8CA4033E-3923-4932-8CA9-39FD257C3CD0}" type="pres">
      <dgm:prSet presAssocID="{46A448A6-7B63-4FD9-9337-91C59BEC57D4}" presName="rootComposite" presStyleCnt="0"/>
      <dgm:spPr/>
    </dgm:pt>
    <dgm:pt modelId="{074EFA05-E047-4F78-932F-FB913A5CA645}" type="pres">
      <dgm:prSet presAssocID="{46A448A6-7B63-4FD9-9337-91C59BEC57D4}" presName="rootText" presStyleLbl="node2" presStyleIdx="0" presStyleCnt="2">
        <dgm:presLayoutVars>
          <dgm:chPref val="3"/>
        </dgm:presLayoutVars>
      </dgm:prSet>
      <dgm:spPr/>
      <dgm:t>
        <a:bodyPr/>
        <a:lstStyle/>
        <a:p>
          <a:endParaRPr lang="en-US"/>
        </a:p>
      </dgm:t>
    </dgm:pt>
    <dgm:pt modelId="{423DC91F-FBCF-4491-A6B6-562499B242A3}" type="pres">
      <dgm:prSet presAssocID="{46A448A6-7B63-4FD9-9337-91C59BEC57D4}" presName="rootConnector" presStyleLbl="node2" presStyleIdx="0" presStyleCnt="2"/>
      <dgm:spPr/>
      <dgm:t>
        <a:bodyPr/>
        <a:lstStyle/>
        <a:p>
          <a:endParaRPr lang="en-US"/>
        </a:p>
      </dgm:t>
    </dgm:pt>
    <dgm:pt modelId="{0C9DC10E-13D8-4740-9497-8A9822255077}" type="pres">
      <dgm:prSet presAssocID="{46A448A6-7B63-4FD9-9337-91C59BEC57D4}" presName="hierChild4" presStyleCnt="0"/>
      <dgm:spPr/>
    </dgm:pt>
    <dgm:pt modelId="{E34CC245-3D3B-49CA-996A-D65BFE01802E}" type="pres">
      <dgm:prSet presAssocID="{46A448A6-7B63-4FD9-9337-91C59BEC57D4}" presName="hierChild5" presStyleCnt="0"/>
      <dgm:spPr/>
    </dgm:pt>
    <dgm:pt modelId="{7A3C0A2E-7C51-4D39-903A-DA875AC7FE8B}" type="pres">
      <dgm:prSet presAssocID="{9E6EBCDD-01C8-4F00-AF1C-9C30132186EE}" presName="Name37" presStyleLbl="parChTrans1D2" presStyleIdx="1" presStyleCnt="2"/>
      <dgm:spPr/>
      <dgm:t>
        <a:bodyPr/>
        <a:lstStyle/>
        <a:p>
          <a:endParaRPr lang="en-US"/>
        </a:p>
      </dgm:t>
    </dgm:pt>
    <dgm:pt modelId="{BFFF8016-394D-4A5B-BDEF-711A11F0B4AA}" type="pres">
      <dgm:prSet presAssocID="{D1D573D5-B6B1-4ABE-AF31-72601A3BF8B4}" presName="hierRoot2" presStyleCnt="0">
        <dgm:presLayoutVars>
          <dgm:hierBranch val="init"/>
        </dgm:presLayoutVars>
      </dgm:prSet>
      <dgm:spPr/>
    </dgm:pt>
    <dgm:pt modelId="{8D438AF8-0936-4079-9A56-9DD08F7F3059}" type="pres">
      <dgm:prSet presAssocID="{D1D573D5-B6B1-4ABE-AF31-72601A3BF8B4}" presName="rootComposite" presStyleCnt="0"/>
      <dgm:spPr/>
    </dgm:pt>
    <dgm:pt modelId="{A0E89B0D-B347-42B2-BC5D-E4418EF66303}" type="pres">
      <dgm:prSet presAssocID="{D1D573D5-B6B1-4ABE-AF31-72601A3BF8B4}" presName="rootText" presStyleLbl="node2" presStyleIdx="1" presStyleCnt="2">
        <dgm:presLayoutVars>
          <dgm:chPref val="3"/>
        </dgm:presLayoutVars>
      </dgm:prSet>
      <dgm:spPr/>
      <dgm:t>
        <a:bodyPr/>
        <a:lstStyle/>
        <a:p>
          <a:endParaRPr lang="en-US"/>
        </a:p>
      </dgm:t>
    </dgm:pt>
    <dgm:pt modelId="{D663E111-6FF9-4F82-A1CB-96FE23C70914}" type="pres">
      <dgm:prSet presAssocID="{D1D573D5-B6B1-4ABE-AF31-72601A3BF8B4}" presName="rootConnector" presStyleLbl="node2" presStyleIdx="1" presStyleCnt="2"/>
      <dgm:spPr/>
      <dgm:t>
        <a:bodyPr/>
        <a:lstStyle/>
        <a:p>
          <a:endParaRPr lang="en-US"/>
        </a:p>
      </dgm:t>
    </dgm:pt>
    <dgm:pt modelId="{DE777ED6-5C05-4F28-81F9-36C4A30F3F60}" type="pres">
      <dgm:prSet presAssocID="{D1D573D5-B6B1-4ABE-AF31-72601A3BF8B4}" presName="hierChild4" presStyleCnt="0"/>
      <dgm:spPr/>
    </dgm:pt>
    <dgm:pt modelId="{72AD06B4-D0B5-4AEB-A772-BB67217EB6C7}" type="pres">
      <dgm:prSet presAssocID="{D1D573D5-B6B1-4ABE-AF31-72601A3BF8B4}" presName="hierChild5" presStyleCnt="0"/>
      <dgm:spPr/>
    </dgm:pt>
    <dgm:pt modelId="{B6B0E751-AA92-40C4-A6DD-1865DA16CB8C}" type="pres">
      <dgm:prSet presAssocID="{7A290837-3C45-410F-BDCF-E6719D09D0D3}" presName="hierChild3" presStyleCnt="0"/>
      <dgm:spPr/>
    </dgm:pt>
  </dgm:ptLst>
  <dgm:cxnLst>
    <dgm:cxn modelId="{32A77D19-DCEF-41A7-98E1-8FF9EA555A44}" srcId="{7A290837-3C45-410F-BDCF-E6719D09D0D3}" destId="{D1D573D5-B6B1-4ABE-AF31-72601A3BF8B4}" srcOrd="1" destOrd="0" parTransId="{9E6EBCDD-01C8-4F00-AF1C-9C30132186EE}" sibTransId="{D7F32F1B-2144-4125-9B0F-F88895C5AA48}"/>
    <dgm:cxn modelId="{E62EC2C6-7142-4606-9632-7AF2F93004BF}" srcId="{E3156FA5-8DE6-4941-AF96-E5F62AC5B4EB}" destId="{7A290837-3C45-410F-BDCF-E6719D09D0D3}" srcOrd="0" destOrd="0" parTransId="{ECCED96F-88F8-44A0-8A78-5826E367517E}" sibTransId="{1E472CC7-A0C2-4DE1-A902-AA4C686511D3}"/>
    <dgm:cxn modelId="{CA2AE741-1A34-4CFE-AB13-3BB405E86DB8}" type="presOf" srcId="{D1D573D5-B6B1-4ABE-AF31-72601A3BF8B4}" destId="{A0E89B0D-B347-42B2-BC5D-E4418EF66303}" srcOrd="0" destOrd="0" presId="urn:microsoft.com/office/officeart/2005/8/layout/orgChart1"/>
    <dgm:cxn modelId="{4DBA50D5-E45C-49D1-9A23-E960046E4540}" type="presOf" srcId="{D1D573D5-B6B1-4ABE-AF31-72601A3BF8B4}" destId="{D663E111-6FF9-4F82-A1CB-96FE23C70914}" srcOrd="1" destOrd="0" presId="urn:microsoft.com/office/officeart/2005/8/layout/orgChart1"/>
    <dgm:cxn modelId="{9BE1BBD2-C774-4DD4-8A2E-07BFC93C4AF1}" type="presOf" srcId="{E3156FA5-8DE6-4941-AF96-E5F62AC5B4EB}" destId="{E900820D-A217-40D7-8A79-8DD35D05BAFE}" srcOrd="0" destOrd="0" presId="urn:microsoft.com/office/officeart/2005/8/layout/orgChart1"/>
    <dgm:cxn modelId="{2E99BDE9-370F-471C-8E60-6B98E12F841F}" type="presOf" srcId="{9E6EBCDD-01C8-4F00-AF1C-9C30132186EE}" destId="{7A3C0A2E-7C51-4D39-903A-DA875AC7FE8B}" srcOrd="0" destOrd="0" presId="urn:microsoft.com/office/officeart/2005/8/layout/orgChart1"/>
    <dgm:cxn modelId="{448CA5C6-BE6C-4A65-BE60-38CCF113092D}" type="presOf" srcId="{C0DB3375-8971-4D31-8E13-B9B1AC44115B}" destId="{80ADFFE0-F060-489D-97F3-5996B45F7434}" srcOrd="0" destOrd="0" presId="urn:microsoft.com/office/officeart/2005/8/layout/orgChart1"/>
    <dgm:cxn modelId="{605F73CB-9C27-4E08-99B9-80787165979C}" type="presOf" srcId="{7A290837-3C45-410F-BDCF-E6719D09D0D3}" destId="{38B118E7-FA56-4CD2-8A80-B90E2FDE5A10}" srcOrd="0" destOrd="0" presId="urn:microsoft.com/office/officeart/2005/8/layout/orgChart1"/>
    <dgm:cxn modelId="{52B766EC-2E29-4E66-8F85-D5C581B51B94}" type="presOf" srcId="{46A448A6-7B63-4FD9-9337-91C59BEC57D4}" destId="{423DC91F-FBCF-4491-A6B6-562499B242A3}" srcOrd="1" destOrd="0" presId="urn:microsoft.com/office/officeart/2005/8/layout/orgChart1"/>
    <dgm:cxn modelId="{ADF6DE33-5EC8-4A25-8A8D-CB7940A17245}" type="presOf" srcId="{46A448A6-7B63-4FD9-9337-91C59BEC57D4}" destId="{074EFA05-E047-4F78-932F-FB913A5CA645}" srcOrd="0" destOrd="0" presId="urn:microsoft.com/office/officeart/2005/8/layout/orgChart1"/>
    <dgm:cxn modelId="{339D1F57-7FA8-438F-A5E0-6C85A2722BCD}" type="presOf" srcId="{7A290837-3C45-410F-BDCF-E6719D09D0D3}" destId="{BA2F9A40-54C8-4AB8-AE83-CA9E05AC677A}" srcOrd="1" destOrd="0" presId="urn:microsoft.com/office/officeart/2005/8/layout/orgChart1"/>
    <dgm:cxn modelId="{5D9ABCC1-70B4-4803-BF3D-B51D5D18A62E}" srcId="{7A290837-3C45-410F-BDCF-E6719D09D0D3}" destId="{46A448A6-7B63-4FD9-9337-91C59BEC57D4}" srcOrd="0" destOrd="0" parTransId="{C0DB3375-8971-4D31-8E13-B9B1AC44115B}" sibTransId="{34C40808-16D3-40B1-BBFC-2D27037DD40A}"/>
    <dgm:cxn modelId="{427B95E6-FE71-456B-84FE-7D6B52F35470}" type="presParOf" srcId="{E900820D-A217-40D7-8A79-8DD35D05BAFE}" destId="{A81E37C7-5492-4B8F-AE29-5F914D52DD25}" srcOrd="0" destOrd="0" presId="urn:microsoft.com/office/officeart/2005/8/layout/orgChart1"/>
    <dgm:cxn modelId="{5E4E30D4-55A3-43DD-B06E-EA2DA85DC015}" type="presParOf" srcId="{A81E37C7-5492-4B8F-AE29-5F914D52DD25}" destId="{9023AA37-0522-47DE-90DB-ECF8C2A70BCB}" srcOrd="0" destOrd="0" presId="urn:microsoft.com/office/officeart/2005/8/layout/orgChart1"/>
    <dgm:cxn modelId="{C5F94EE7-356F-42A9-BA3D-9EC9BCB5E5A7}" type="presParOf" srcId="{9023AA37-0522-47DE-90DB-ECF8C2A70BCB}" destId="{38B118E7-FA56-4CD2-8A80-B90E2FDE5A10}" srcOrd="0" destOrd="0" presId="urn:microsoft.com/office/officeart/2005/8/layout/orgChart1"/>
    <dgm:cxn modelId="{F96EDC95-BBEB-4E0E-A28D-1F17BA8E4405}" type="presParOf" srcId="{9023AA37-0522-47DE-90DB-ECF8C2A70BCB}" destId="{BA2F9A40-54C8-4AB8-AE83-CA9E05AC677A}" srcOrd="1" destOrd="0" presId="urn:microsoft.com/office/officeart/2005/8/layout/orgChart1"/>
    <dgm:cxn modelId="{11803D4B-E4DF-4660-A84E-2E5C96283944}" type="presParOf" srcId="{A81E37C7-5492-4B8F-AE29-5F914D52DD25}" destId="{BC67496C-3DBE-41E8-97D5-5539D190255C}" srcOrd="1" destOrd="0" presId="urn:microsoft.com/office/officeart/2005/8/layout/orgChart1"/>
    <dgm:cxn modelId="{4EA5E904-B0F7-4B30-9CD7-0E1ED169A772}" type="presParOf" srcId="{BC67496C-3DBE-41E8-97D5-5539D190255C}" destId="{80ADFFE0-F060-489D-97F3-5996B45F7434}" srcOrd="0" destOrd="0" presId="urn:microsoft.com/office/officeart/2005/8/layout/orgChart1"/>
    <dgm:cxn modelId="{9719BE7F-D762-4D26-AC78-BB9369488206}" type="presParOf" srcId="{BC67496C-3DBE-41E8-97D5-5539D190255C}" destId="{E8507F3E-F01F-4D55-8625-43C8F49CF9DF}" srcOrd="1" destOrd="0" presId="urn:microsoft.com/office/officeart/2005/8/layout/orgChart1"/>
    <dgm:cxn modelId="{F1BCCADF-4E18-4ED1-B4AE-1F921F04BAB5}" type="presParOf" srcId="{E8507F3E-F01F-4D55-8625-43C8F49CF9DF}" destId="{8CA4033E-3923-4932-8CA9-39FD257C3CD0}" srcOrd="0" destOrd="0" presId="urn:microsoft.com/office/officeart/2005/8/layout/orgChart1"/>
    <dgm:cxn modelId="{9D199962-BE1F-4D29-A2B1-1E1DA9555941}" type="presParOf" srcId="{8CA4033E-3923-4932-8CA9-39FD257C3CD0}" destId="{074EFA05-E047-4F78-932F-FB913A5CA645}" srcOrd="0" destOrd="0" presId="urn:microsoft.com/office/officeart/2005/8/layout/orgChart1"/>
    <dgm:cxn modelId="{B4875C65-26D9-4816-87CE-7F30DACFE832}" type="presParOf" srcId="{8CA4033E-3923-4932-8CA9-39FD257C3CD0}" destId="{423DC91F-FBCF-4491-A6B6-562499B242A3}" srcOrd="1" destOrd="0" presId="urn:microsoft.com/office/officeart/2005/8/layout/orgChart1"/>
    <dgm:cxn modelId="{CA88C643-EB2D-407D-B6B5-ACB4F8A5EEA5}" type="presParOf" srcId="{E8507F3E-F01F-4D55-8625-43C8F49CF9DF}" destId="{0C9DC10E-13D8-4740-9497-8A9822255077}" srcOrd="1" destOrd="0" presId="urn:microsoft.com/office/officeart/2005/8/layout/orgChart1"/>
    <dgm:cxn modelId="{B64BC9F2-53B9-4246-880A-050999D20E5B}" type="presParOf" srcId="{E8507F3E-F01F-4D55-8625-43C8F49CF9DF}" destId="{E34CC245-3D3B-49CA-996A-D65BFE01802E}" srcOrd="2" destOrd="0" presId="urn:microsoft.com/office/officeart/2005/8/layout/orgChart1"/>
    <dgm:cxn modelId="{73746009-48A1-4737-ACF4-891C2A6DBC63}" type="presParOf" srcId="{BC67496C-3DBE-41E8-97D5-5539D190255C}" destId="{7A3C0A2E-7C51-4D39-903A-DA875AC7FE8B}" srcOrd="2" destOrd="0" presId="urn:microsoft.com/office/officeart/2005/8/layout/orgChart1"/>
    <dgm:cxn modelId="{97592404-FC96-433A-8C34-31566F08BEEE}" type="presParOf" srcId="{BC67496C-3DBE-41E8-97D5-5539D190255C}" destId="{BFFF8016-394D-4A5B-BDEF-711A11F0B4AA}" srcOrd="3" destOrd="0" presId="urn:microsoft.com/office/officeart/2005/8/layout/orgChart1"/>
    <dgm:cxn modelId="{C990BB93-29F5-4989-8DB6-468D650D5E1C}" type="presParOf" srcId="{BFFF8016-394D-4A5B-BDEF-711A11F0B4AA}" destId="{8D438AF8-0936-4079-9A56-9DD08F7F3059}" srcOrd="0" destOrd="0" presId="urn:microsoft.com/office/officeart/2005/8/layout/orgChart1"/>
    <dgm:cxn modelId="{7E72EB7E-91DE-41A4-A7DF-07D9E5DD746D}" type="presParOf" srcId="{8D438AF8-0936-4079-9A56-9DD08F7F3059}" destId="{A0E89B0D-B347-42B2-BC5D-E4418EF66303}" srcOrd="0" destOrd="0" presId="urn:microsoft.com/office/officeart/2005/8/layout/orgChart1"/>
    <dgm:cxn modelId="{62B63D00-D3CA-4ED9-A6FB-2616FA95C30A}" type="presParOf" srcId="{8D438AF8-0936-4079-9A56-9DD08F7F3059}" destId="{D663E111-6FF9-4F82-A1CB-96FE23C70914}" srcOrd="1" destOrd="0" presId="urn:microsoft.com/office/officeart/2005/8/layout/orgChart1"/>
    <dgm:cxn modelId="{97BA9A71-C902-4883-B2F5-98199388563F}" type="presParOf" srcId="{BFFF8016-394D-4A5B-BDEF-711A11F0B4AA}" destId="{DE777ED6-5C05-4F28-81F9-36C4A30F3F60}" srcOrd="1" destOrd="0" presId="urn:microsoft.com/office/officeart/2005/8/layout/orgChart1"/>
    <dgm:cxn modelId="{7603D8CE-27F5-4B3C-8B14-CB0A6ACBD5F3}" type="presParOf" srcId="{BFFF8016-394D-4A5B-BDEF-711A11F0B4AA}" destId="{72AD06B4-D0B5-4AEB-A772-BB67217EB6C7}" srcOrd="2" destOrd="0" presId="urn:microsoft.com/office/officeart/2005/8/layout/orgChart1"/>
    <dgm:cxn modelId="{E505A80D-D02B-4288-B3F0-5CF3FA8F4F5E}" type="presParOf" srcId="{A81E37C7-5492-4B8F-AE29-5F914D52DD25}" destId="{B6B0E751-AA92-40C4-A6DD-1865DA16CB8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35060-CF2A-4FDD-863C-F8BC429AA6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42B60D0-DAF6-4335-AD5B-466211CA7615}">
      <dgm:prSet phldrT="[Text]" custT="1"/>
      <dgm:spPr/>
      <dgm:t>
        <a:bodyPr/>
        <a:lstStyle/>
        <a:p>
          <a:r>
            <a:rPr lang="fa-IR" sz="2800" dirty="0" smtClean="0"/>
            <a:t>مدیریت نت</a:t>
          </a:r>
          <a:endParaRPr lang="en-US" sz="2800" dirty="0"/>
        </a:p>
      </dgm:t>
    </dgm:pt>
    <dgm:pt modelId="{35CE6522-B2D6-486F-8E46-7EECBB386E4B}" type="parTrans" cxnId="{A53DD3F8-6327-4282-820B-5E3AEA2CC258}">
      <dgm:prSet/>
      <dgm:spPr/>
      <dgm:t>
        <a:bodyPr/>
        <a:lstStyle/>
        <a:p>
          <a:endParaRPr lang="en-US"/>
        </a:p>
      </dgm:t>
    </dgm:pt>
    <dgm:pt modelId="{B04DD828-0837-4F9B-9DB6-D1D422C0C015}" type="sibTrans" cxnId="{A53DD3F8-6327-4282-820B-5E3AEA2CC258}">
      <dgm:prSet/>
      <dgm:spPr/>
      <dgm:t>
        <a:bodyPr/>
        <a:lstStyle/>
        <a:p>
          <a:endParaRPr lang="en-US"/>
        </a:p>
      </dgm:t>
    </dgm:pt>
    <dgm:pt modelId="{5CCB13D1-5F37-41E5-8856-F00D1EBCE087}">
      <dgm:prSet phldrT="[Text]" custT="1"/>
      <dgm:spPr/>
      <dgm:t>
        <a:bodyPr/>
        <a:lstStyle/>
        <a:p>
          <a:r>
            <a:rPr lang="fa-IR" sz="1800" dirty="0" smtClean="0"/>
            <a:t>بخش انبار قطعات یدکی</a:t>
          </a:r>
          <a:endParaRPr lang="en-US" sz="1800" dirty="0"/>
        </a:p>
      </dgm:t>
    </dgm:pt>
    <dgm:pt modelId="{5C02F8DC-A51C-4EFA-88ED-5008AB295569}" type="parTrans" cxnId="{2D22AA9A-2630-47B4-8EFB-91DE35F50C4F}">
      <dgm:prSet/>
      <dgm:spPr/>
      <dgm:t>
        <a:bodyPr/>
        <a:lstStyle/>
        <a:p>
          <a:endParaRPr lang="en-US"/>
        </a:p>
      </dgm:t>
    </dgm:pt>
    <dgm:pt modelId="{0C6663E8-9B98-4412-AFF8-DB8262CBA0CF}" type="sibTrans" cxnId="{2D22AA9A-2630-47B4-8EFB-91DE35F50C4F}">
      <dgm:prSet/>
      <dgm:spPr/>
      <dgm:t>
        <a:bodyPr/>
        <a:lstStyle/>
        <a:p>
          <a:endParaRPr lang="en-US"/>
        </a:p>
      </dgm:t>
    </dgm:pt>
    <dgm:pt modelId="{74A2392A-31AC-4140-A7BB-3557177947BA}">
      <dgm:prSet phldrT="[Text]" custT="1"/>
      <dgm:spPr/>
      <dgm:t>
        <a:bodyPr/>
        <a:lstStyle/>
        <a:p>
          <a:r>
            <a:rPr lang="fa-IR" sz="1800" dirty="0" smtClean="0"/>
            <a:t>بخش نگهداری وتعمیرات(اجرایی</a:t>
          </a:r>
          <a:r>
            <a:rPr lang="fa-IR" sz="2400" dirty="0" smtClean="0"/>
            <a:t>)</a:t>
          </a:r>
          <a:endParaRPr lang="en-US" sz="2400" dirty="0"/>
        </a:p>
      </dgm:t>
    </dgm:pt>
    <dgm:pt modelId="{613B4C26-FF9D-4255-BF91-40FDD88330CC}" type="parTrans" cxnId="{84AC3909-1888-4E11-9690-B8792B3CB08A}">
      <dgm:prSet/>
      <dgm:spPr/>
      <dgm:t>
        <a:bodyPr/>
        <a:lstStyle/>
        <a:p>
          <a:endParaRPr lang="en-US"/>
        </a:p>
      </dgm:t>
    </dgm:pt>
    <dgm:pt modelId="{412C741C-4643-4977-A028-AFEBF7C0A922}" type="sibTrans" cxnId="{84AC3909-1888-4E11-9690-B8792B3CB08A}">
      <dgm:prSet/>
      <dgm:spPr/>
      <dgm:t>
        <a:bodyPr/>
        <a:lstStyle/>
        <a:p>
          <a:endParaRPr lang="en-US"/>
        </a:p>
      </dgm:t>
    </dgm:pt>
    <dgm:pt modelId="{B01F5B41-2E2A-4D33-A474-D35F95CE5708}">
      <dgm:prSet phldrT="[Text]" custT="1"/>
      <dgm:spPr/>
      <dgm:t>
        <a:bodyPr/>
        <a:lstStyle/>
        <a:p>
          <a:r>
            <a:rPr lang="fa-IR" sz="1800" dirty="0" smtClean="0"/>
            <a:t>بخش امور مهندسی </a:t>
          </a:r>
          <a:endParaRPr lang="en-US" sz="1800" dirty="0"/>
        </a:p>
      </dgm:t>
    </dgm:pt>
    <dgm:pt modelId="{B558AADE-1767-4796-A12F-9488B46661C5}" type="parTrans" cxnId="{E371DC44-3600-4E87-B56C-A67C2A03CC25}">
      <dgm:prSet/>
      <dgm:spPr/>
      <dgm:t>
        <a:bodyPr/>
        <a:lstStyle/>
        <a:p>
          <a:endParaRPr lang="en-US"/>
        </a:p>
      </dgm:t>
    </dgm:pt>
    <dgm:pt modelId="{03712AFF-0588-423C-886E-9DF3F9480981}" type="sibTrans" cxnId="{E371DC44-3600-4E87-B56C-A67C2A03CC25}">
      <dgm:prSet/>
      <dgm:spPr/>
      <dgm:t>
        <a:bodyPr/>
        <a:lstStyle/>
        <a:p>
          <a:endParaRPr lang="en-US"/>
        </a:p>
      </dgm:t>
    </dgm:pt>
    <dgm:pt modelId="{D6A5B006-ED7E-473C-8A50-9CA1C4AA8319}">
      <dgm:prSet phldrT="[Text]" custT="1"/>
      <dgm:spPr/>
      <dgm:t>
        <a:bodyPr/>
        <a:lstStyle/>
        <a:p>
          <a:r>
            <a:rPr lang="fa-IR" sz="1800" dirty="0" smtClean="0"/>
            <a:t>بخش تاسیسات</a:t>
          </a:r>
          <a:endParaRPr lang="en-US" sz="1800" dirty="0"/>
        </a:p>
      </dgm:t>
    </dgm:pt>
    <dgm:pt modelId="{5893B5CF-CB4A-4371-BBA9-2A081B2D11F7}" type="parTrans" cxnId="{1C4A5618-B51C-4568-B596-76CFA9D9F1E6}">
      <dgm:prSet/>
      <dgm:spPr/>
      <dgm:t>
        <a:bodyPr/>
        <a:lstStyle/>
        <a:p>
          <a:endParaRPr lang="en-US"/>
        </a:p>
      </dgm:t>
    </dgm:pt>
    <dgm:pt modelId="{02EB4B05-8AA6-48B0-A823-DD909F08D984}" type="sibTrans" cxnId="{1C4A5618-B51C-4568-B596-76CFA9D9F1E6}">
      <dgm:prSet/>
      <dgm:spPr/>
      <dgm:t>
        <a:bodyPr/>
        <a:lstStyle/>
        <a:p>
          <a:endParaRPr lang="en-US"/>
        </a:p>
      </dgm:t>
    </dgm:pt>
    <dgm:pt modelId="{E7C861A4-A828-46C0-8A04-B78A5AB14AC5}" type="pres">
      <dgm:prSet presAssocID="{7E235060-CF2A-4FDD-863C-F8BC429AA662}" presName="hierChild1" presStyleCnt="0">
        <dgm:presLayoutVars>
          <dgm:orgChart val="1"/>
          <dgm:chPref val="1"/>
          <dgm:dir/>
          <dgm:animOne val="branch"/>
          <dgm:animLvl val="lvl"/>
          <dgm:resizeHandles/>
        </dgm:presLayoutVars>
      </dgm:prSet>
      <dgm:spPr/>
      <dgm:t>
        <a:bodyPr/>
        <a:lstStyle/>
        <a:p>
          <a:endParaRPr lang="en-US"/>
        </a:p>
      </dgm:t>
    </dgm:pt>
    <dgm:pt modelId="{CBECAC91-2BC6-493D-AD95-B2DADEB9FF47}" type="pres">
      <dgm:prSet presAssocID="{142B60D0-DAF6-4335-AD5B-466211CA7615}" presName="hierRoot1" presStyleCnt="0">
        <dgm:presLayoutVars>
          <dgm:hierBranch val="init"/>
        </dgm:presLayoutVars>
      </dgm:prSet>
      <dgm:spPr/>
    </dgm:pt>
    <dgm:pt modelId="{9223ABF5-69D0-4FFE-BFF7-D4382E350BD8}" type="pres">
      <dgm:prSet presAssocID="{142B60D0-DAF6-4335-AD5B-466211CA7615}" presName="rootComposite1" presStyleCnt="0"/>
      <dgm:spPr/>
    </dgm:pt>
    <dgm:pt modelId="{229A54EE-1473-4F2B-9B48-4253F229B17F}" type="pres">
      <dgm:prSet presAssocID="{142B60D0-DAF6-4335-AD5B-466211CA7615}" presName="rootText1" presStyleLbl="node0" presStyleIdx="0" presStyleCnt="1">
        <dgm:presLayoutVars>
          <dgm:chPref val="3"/>
        </dgm:presLayoutVars>
      </dgm:prSet>
      <dgm:spPr/>
      <dgm:t>
        <a:bodyPr/>
        <a:lstStyle/>
        <a:p>
          <a:endParaRPr lang="en-US"/>
        </a:p>
      </dgm:t>
    </dgm:pt>
    <dgm:pt modelId="{1943BFDE-2755-4BBA-B61C-4943D86C7642}" type="pres">
      <dgm:prSet presAssocID="{142B60D0-DAF6-4335-AD5B-466211CA7615}" presName="rootConnector1" presStyleLbl="node1" presStyleIdx="0" presStyleCnt="0"/>
      <dgm:spPr/>
      <dgm:t>
        <a:bodyPr/>
        <a:lstStyle/>
        <a:p>
          <a:endParaRPr lang="en-US"/>
        </a:p>
      </dgm:t>
    </dgm:pt>
    <dgm:pt modelId="{54DDCFD6-F1C1-485B-A4F6-31372697A1C7}" type="pres">
      <dgm:prSet presAssocID="{142B60D0-DAF6-4335-AD5B-466211CA7615}" presName="hierChild2" presStyleCnt="0"/>
      <dgm:spPr/>
    </dgm:pt>
    <dgm:pt modelId="{C2D2F11D-BA68-45C3-81F0-D96E5A5F70AD}" type="pres">
      <dgm:prSet presAssocID="{5C02F8DC-A51C-4EFA-88ED-5008AB295569}" presName="Name37" presStyleLbl="parChTrans1D2" presStyleIdx="0" presStyleCnt="4"/>
      <dgm:spPr/>
      <dgm:t>
        <a:bodyPr/>
        <a:lstStyle/>
        <a:p>
          <a:endParaRPr lang="en-US"/>
        </a:p>
      </dgm:t>
    </dgm:pt>
    <dgm:pt modelId="{5D94C1BE-8184-41D7-8978-01B0375CA722}" type="pres">
      <dgm:prSet presAssocID="{5CCB13D1-5F37-41E5-8856-F00D1EBCE087}" presName="hierRoot2" presStyleCnt="0">
        <dgm:presLayoutVars>
          <dgm:hierBranch val="init"/>
        </dgm:presLayoutVars>
      </dgm:prSet>
      <dgm:spPr/>
    </dgm:pt>
    <dgm:pt modelId="{F9066851-332E-44EA-97A4-84819881FA8F}" type="pres">
      <dgm:prSet presAssocID="{5CCB13D1-5F37-41E5-8856-F00D1EBCE087}" presName="rootComposite" presStyleCnt="0"/>
      <dgm:spPr/>
    </dgm:pt>
    <dgm:pt modelId="{F3EEA10F-6B81-4C1C-BCF5-BB4249DC075F}" type="pres">
      <dgm:prSet presAssocID="{5CCB13D1-5F37-41E5-8856-F00D1EBCE087}" presName="rootText" presStyleLbl="node2" presStyleIdx="0" presStyleCnt="4">
        <dgm:presLayoutVars>
          <dgm:chPref val="3"/>
        </dgm:presLayoutVars>
      </dgm:prSet>
      <dgm:spPr/>
      <dgm:t>
        <a:bodyPr/>
        <a:lstStyle/>
        <a:p>
          <a:endParaRPr lang="en-US"/>
        </a:p>
      </dgm:t>
    </dgm:pt>
    <dgm:pt modelId="{623F0D28-E9A3-4861-935F-7563F4662E13}" type="pres">
      <dgm:prSet presAssocID="{5CCB13D1-5F37-41E5-8856-F00D1EBCE087}" presName="rootConnector" presStyleLbl="node2" presStyleIdx="0" presStyleCnt="4"/>
      <dgm:spPr/>
      <dgm:t>
        <a:bodyPr/>
        <a:lstStyle/>
        <a:p>
          <a:endParaRPr lang="en-US"/>
        </a:p>
      </dgm:t>
    </dgm:pt>
    <dgm:pt modelId="{FF511138-A76D-467A-A8C9-3BB6FEF3F1CB}" type="pres">
      <dgm:prSet presAssocID="{5CCB13D1-5F37-41E5-8856-F00D1EBCE087}" presName="hierChild4" presStyleCnt="0"/>
      <dgm:spPr/>
    </dgm:pt>
    <dgm:pt modelId="{22F9B936-1AAD-4EFD-9BF1-80B6DD4FD149}" type="pres">
      <dgm:prSet presAssocID="{5CCB13D1-5F37-41E5-8856-F00D1EBCE087}" presName="hierChild5" presStyleCnt="0"/>
      <dgm:spPr/>
    </dgm:pt>
    <dgm:pt modelId="{DA8033E2-902D-48A7-B592-5CD753C8677F}" type="pres">
      <dgm:prSet presAssocID="{613B4C26-FF9D-4255-BF91-40FDD88330CC}" presName="Name37" presStyleLbl="parChTrans1D2" presStyleIdx="1" presStyleCnt="4"/>
      <dgm:spPr/>
      <dgm:t>
        <a:bodyPr/>
        <a:lstStyle/>
        <a:p>
          <a:endParaRPr lang="en-US"/>
        </a:p>
      </dgm:t>
    </dgm:pt>
    <dgm:pt modelId="{707C534B-25BE-4BFD-9B7C-8381E582A9B6}" type="pres">
      <dgm:prSet presAssocID="{74A2392A-31AC-4140-A7BB-3557177947BA}" presName="hierRoot2" presStyleCnt="0">
        <dgm:presLayoutVars>
          <dgm:hierBranch val="init"/>
        </dgm:presLayoutVars>
      </dgm:prSet>
      <dgm:spPr/>
    </dgm:pt>
    <dgm:pt modelId="{4BA6566D-FF38-4701-9C54-52955F815193}" type="pres">
      <dgm:prSet presAssocID="{74A2392A-31AC-4140-A7BB-3557177947BA}" presName="rootComposite" presStyleCnt="0"/>
      <dgm:spPr/>
    </dgm:pt>
    <dgm:pt modelId="{7BBFE4E4-E210-4FE8-90D4-597172C43D17}" type="pres">
      <dgm:prSet presAssocID="{74A2392A-31AC-4140-A7BB-3557177947BA}" presName="rootText" presStyleLbl="node2" presStyleIdx="1" presStyleCnt="4">
        <dgm:presLayoutVars>
          <dgm:chPref val="3"/>
        </dgm:presLayoutVars>
      </dgm:prSet>
      <dgm:spPr/>
      <dgm:t>
        <a:bodyPr/>
        <a:lstStyle/>
        <a:p>
          <a:endParaRPr lang="en-US"/>
        </a:p>
      </dgm:t>
    </dgm:pt>
    <dgm:pt modelId="{5F5334DC-910E-45A5-9C79-EDA4F85B8969}" type="pres">
      <dgm:prSet presAssocID="{74A2392A-31AC-4140-A7BB-3557177947BA}" presName="rootConnector" presStyleLbl="node2" presStyleIdx="1" presStyleCnt="4"/>
      <dgm:spPr/>
      <dgm:t>
        <a:bodyPr/>
        <a:lstStyle/>
        <a:p>
          <a:endParaRPr lang="en-US"/>
        </a:p>
      </dgm:t>
    </dgm:pt>
    <dgm:pt modelId="{482AD3AC-A2A0-4742-9279-F4DADE1AC5BF}" type="pres">
      <dgm:prSet presAssocID="{74A2392A-31AC-4140-A7BB-3557177947BA}" presName="hierChild4" presStyleCnt="0"/>
      <dgm:spPr/>
    </dgm:pt>
    <dgm:pt modelId="{3E14E479-DF9E-46C0-94AB-9A0FE8B6417A}" type="pres">
      <dgm:prSet presAssocID="{74A2392A-31AC-4140-A7BB-3557177947BA}" presName="hierChild5" presStyleCnt="0"/>
      <dgm:spPr/>
    </dgm:pt>
    <dgm:pt modelId="{7827B322-E8C8-4D85-9C63-EAAB76342975}" type="pres">
      <dgm:prSet presAssocID="{B558AADE-1767-4796-A12F-9488B46661C5}" presName="Name37" presStyleLbl="parChTrans1D2" presStyleIdx="2" presStyleCnt="4"/>
      <dgm:spPr/>
      <dgm:t>
        <a:bodyPr/>
        <a:lstStyle/>
        <a:p>
          <a:endParaRPr lang="en-US"/>
        </a:p>
      </dgm:t>
    </dgm:pt>
    <dgm:pt modelId="{16073857-39D5-4CE5-8A5C-2B2A96B22A82}" type="pres">
      <dgm:prSet presAssocID="{B01F5B41-2E2A-4D33-A474-D35F95CE5708}" presName="hierRoot2" presStyleCnt="0">
        <dgm:presLayoutVars>
          <dgm:hierBranch val="init"/>
        </dgm:presLayoutVars>
      </dgm:prSet>
      <dgm:spPr/>
    </dgm:pt>
    <dgm:pt modelId="{F003F7EA-C856-4679-80C9-C63819A5BDE0}" type="pres">
      <dgm:prSet presAssocID="{B01F5B41-2E2A-4D33-A474-D35F95CE5708}" presName="rootComposite" presStyleCnt="0"/>
      <dgm:spPr/>
    </dgm:pt>
    <dgm:pt modelId="{F64BE158-6DB7-427D-862F-DEC8E7C44677}" type="pres">
      <dgm:prSet presAssocID="{B01F5B41-2E2A-4D33-A474-D35F95CE5708}" presName="rootText" presStyleLbl="node2" presStyleIdx="2" presStyleCnt="4" custAng="0" custLinFactNeighborX="-2369" custLinFactNeighborY="-672">
        <dgm:presLayoutVars>
          <dgm:chPref val="3"/>
        </dgm:presLayoutVars>
      </dgm:prSet>
      <dgm:spPr/>
      <dgm:t>
        <a:bodyPr/>
        <a:lstStyle/>
        <a:p>
          <a:endParaRPr lang="en-US"/>
        </a:p>
      </dgm:t>
    </dgm:pt>
    <dgm:pt modelId="{F3AC9D55-1399-40DD-AA77-ABBE4FEE6006}" type="pres">
      <dgm:prSet presAssocID="{B01F5B41-2E2A-4D33-A474-D35F95CE5708}" presName="rootConnector" presStyleLbl="node2" presStyleIdx="2" presStyleCnt="4"/>
      <dgm:spPr/>
      <dgm:t>
        <a:bodyPr/>
        <a:lstStyle/>
        <a:p>
          <a:endParaRPr lang="en-US"/>
        </a:p>
      </dgm:t>
    </dgm:pt>
    <dgm:pt modelId="{5DD01D20-23EE-492A-B690-5B07F05649DE}" type="pres">
      <dgm:prSet presAssocID="{B01F5B41-2E2A-4D33-A474-D35F95CE5708}" presName="hierChild4" presStyleCnt="0"/>
      <dgm:spPr/>
    </dgm:pt>
    <dgm:pt modelId="{4675E012-9F73-4A78-91B7-9AB96E7A21BA}" type="pres">
      <dgm:prSet presAssocID="{B01F5B41-2E2A-4D33-A474-D35F95CE5708}" presName="hierChild5" presStyleCnt="0"/>
      <dgm:spPr/>
    </dgm:pt>
    <dgm:pt modelId="{A7A540B0-C0EA-46FC-AFB1-D49B91D62E58}" type="pres">
      <dgm:prSet presAssocID="{5893B5CF-CB4A-4371-BBA9-2A081B2D11F7}" presName="Name37" presStyleLbl="parChTrans1D2" presStyleIdx="3" presStyleCnt="4"/>
      <dgm:spPr/>
      <dgm:t>
        <a:bodyPr/>
        <a:lstStyle/>
        <a:p>
          <a:endParaRPr lang="en-US"/>
        </a:p>
      </dgm:t>
    </dgm:pt>
    <dgm:pt modelId="{4392A4E9-A871-41AF-B1A7-A66498AB50EF}" type="pres">
      <dgm:prSet presAssocID="{D6A5B006-ED7E-473C-8A50-9CA1C4AA8319}" presName="hierRoot2" presStyleCnt="0">
        <dgm:presLayoutVars>
          <dgm:hierBranch val="init"/>
        </dgm:presLayoutVars>
      </dgm:prSet>
      <dgm:spPr/>
    </dgm:pt>
    <dgm:pt modelId="{0C3155BD-6E3C-4931-82BC-99EE98CFAD61}" type="pres">
      <dgm:prSet presAssocID="{D6A5B006-ED7E-473C-8A50-9CA1C4AA8319}" presName="rootComposite" presStyleCnt="0"/>
      <dgm:spPr/>
    </dgm:pt>
    <dgm:pt modelId="{9FBEBE4B-39F7-4C78-A48B-3DCF465FF4F2}" type="pres">
      <dgm:prSet presAssocID="{D6A5B006-ED7E-473C-8A50-9CA1C4AA8319}" presName="rootText" presStyleLbl="node2" presStyleIdx="3" presStyleCnt="4">
        <dgm:presLayoutVars>
          <dgm:chPref val="3"/>
        </dgm:presLayoutVars>
      </dgm:prSet>
      <dgm:spPr/>
      <dgm:t>
        <a:bodyPr/>
        <a:lstStyle/>
        <a:p>
          <a:endParaRPr lang="en-US"/>
        </a:p>
      </dgm:t>
    </dgm:pt>
    <dgm:pt modelId="{EEE3380C-984F-4430-BAEE-2D452998AF6B}" type="pres">
      <dgm:prSet presAssocID="{D6A5B006-ED7E-473C-8A50-9CA1C4AA8319}" presName="rootConnector" presStyleLbl="node2" presStyleIdx="3" presStyleCnt="4"/>
      <dgm:spPr/>
      <dgm:t>
        <a:bodyPr/>
        <a:lstStyle/>
        <a:p>
          <a:endParaRPr lang="en-US"/>
        </a:p>
      </dgm:t>
    </dgm:pt>
    <dgm:pt modelId="{077AB821-5300-4EA4-A06B-18847DBB34E8}" type="pres">
      <dgm:prSet presAssocID="{D6A5B006-ED7E-473C-8A50-9CA1C4AA8319}" presName="hierChild4" presStyleCnt="0"/>
      <dgm:spPr/>
    </dgm:pt>
    <dgm:pt modelId="{5FD375F3-36A6-4A61-AC44-2F0B13706398}" type="pres">
      <dgm:prSet presAssocID="{D6A5B006-ED7E-473C-8A50-9CA1C4AA8319}" presName="hierChild5" presStyleCnt="0"/>
      <dgm:spPr/>
    </dgm:pt>
    <dgm:pt modelId="{CBE60447-168B-4A06-B5E9-F1BB217EEF42}" type="pres">
      <dgm:prSet presAssocID="{142B60D0-DAF6-4335-AD5B-466211CA7615}" presName="hierChild3" presStyleCnt="0"/>
      <dgm:spPr/>
    </dgm:pt>
  </dgm:ptLst>
  <dgm:cxnLst>
    <dgm:cxn modelId="{14330494-F7B3-40F0-B219-253AA7F530ED}" type="presOf" srcId="{142B60D0-DAF6-4335-AD5B-466211CA7615}" destId="{229A54EE-1473-4F2B-9B48-4253F229B17F}" srcOrd="0" destOrd="0" presId="urn:microsoft.com/office/officeart/2005/8/layout/orgChart1"/>
    <dgm:cxn modelId="{45C95A30-47E9-4483-BA1B-421A55E682ED}" type="presOf" srcId="{B01F5B41-2E2A-4D33-A474-D35F95CE5708}" destId="{F3AC9D55-1399-40DD-AA77-ABBE4FEE6006}" srcOrd="1" destOrd="0" presId="urn:microsoft.com/office/officeart/2005/8/layout/orgChart1"/>
    <dgm:cxn modelId="{3D95F87D-EEE9-4ABC-A22C-C55450AF3B74}" type="presOf" srcId="{D6A5B006-ED7E-473C-8A50-9CA1C4AA8319}" destId="{EEE3380C-984F-4430-BAEE-2D452998AF6B}" srcOrd="1" destOrd="0" presId="urn:microsoft.com/office/officeart/2005/8/layout/orgChart1"/>
    <dgm:cxn modelId="{DDFA2FB9-6E2B-435D-97B0-C65FEFE2ECB9}" type="presOf" srcId="{74A2392A-31AC-4140-A7BB-3557177947BA}" destId="{7BBFE4E4-E210-4FE8-90D4-597172C43D17}" srcOrd="0" destOrd="0" presId="urn:microsoft.com/office/officeart/2005/8/layout/orgChart1"/>
    <dgm:cxn modelId="{2D22AA9A-2630-47B4-8EFB-91DE35F50C4F}" srcId="{142B60D0-DAF6-4335-AD5B-466211CA7615}" destId="{5CCB13D1-5F37-41E5-8856-F00D1EBCE087}" srcOrd="0" destOrd="0" parTransId="{5C02F8DC-A51C-4EFA-88ED-5008AB295569}" sibTransId="{0C6663E8-9B98-4412-AFF8-DB8262CBA0CF}"/>
    <dgm:cxn modelId="{E371DC44-3600-4E87-B56C-A67C2A03CC25}" srcId="{142B60D0-DAF6-4335-AD5B-466211CA7615}" destId="{B01F5B41-2E2A-4D33-A474-D35F95CE5708}" srcOrd="2" destOrd="0" parTransId="{B558AADE-1767-4796-A12F-9488B46661C5}" sibTransId="{03712AFF-0588-423C-886E-9DF3F9480981}"/>
    <dgm:cxn modelId="{B15E6C66-85E1-47B5-A2AB-C3DEFFCDCA0E}" type="presOf" srcId="{74A2392A-31AC-4140-A7BB-3557177947BA}" destId="{5F5334DC-910E-45A5-9C79-EDA4F85B8969}" srcOrd="1" destOrd="0" presId="urn:microsoft.com/office/officeart/2005/8/layout/orgChart1"/>
    <dgm:cxn modelId="{1C4A5618-B51C-4568-B596-76CFA9D9F1E6}" srcId="{142B60D0-DAF6-4335-AD5B-466211CA7615}" destId="{D6A5B006-ED7E-473C-8A50-9CA1C4AA8319}" srcOrd="3" destOrd="0" parTransId="{5893B5CF-CB4A-4371-BBA9-2A081B2D11F7}" sibTransId="{02EB4B05-8AA6-48B0-A823-DD909F08D984}"/>
    <dgm:cxn modelId="{A31246E0-2160-4102-906F-9B08C1FA8ECD}" type="presOf" srcId="{5893B5CF-CB4A-4371-BBA9-2A081B2D11F7}" destId="{A7A540B0-C0EA-46FC-AFB1-D49B91D62E58}" srcOrd="0" destOrd="0" presId="urn:microsoft.com/office/officeart/2005/8/layout/orgChart1"/>
    <dgm:cxn modelId="{F31C94A0-469F-4AA7-8244-D93EC1B37F7E}" type="presOf" srcId="{613B4C26-FF9D-4255-BF91-40FDD88330CC}" destId="{DA8033E2-902D-48A7-B592-5CD753C8677F}" srcOrd="0" destOrd="0" presId="urn:microsoft.com/office/officeart/2005/8/layout/orgChart1"/>
    <dgm:cxn modelId="{A53DD3F8-6327-4282-820B-5E3AEA2CC258}" srcId="{7E235060-CF2A-4FDD-863C-F8BC429AA662}" destId="{142B60D0-DAF6-4335-AD5B-466211CA7615}" srcOrd="0" destOrd="0" parTransId="{35CE6522-B2D6-486F-8E46-7EECBB386E4B}" sibTransId="{B04DD828-0837-4F9B-9DB6-D1D422C0C015}"/>
    <dgm:cxn modelId="{84AC3909-1888-4E11-9690-B8792B3CB08A}" srcId="{142B60D0-DAF6-4335-AD5B-466211CA7615}" destId="{74A2392A-31AC-4140-A7BB-3557177947BA}" srcOrd="1" destOrd="0" parTransId="{613B4C26-FF9D-4255-BF91-40FDD88330CC}" sibTransId="{412C741C-4643-4977-A028-AFEBF7C0A922}"/>
    <dgm:cxn modelId="{17F2477C-1D3E-4F06-819F-0DAB7F63F24E}" type="presOf" srcId="{5CCB13D1-5F37-41E5-8856-F00D1EBCE087}" destId="{623F0D28-E9A3-4861-935F-7563F4662E13}" srcOrd="1" destOrd="0" presId="urn:microsoft.com/office/officeart/2005/8/layout/orgChart1"/>
    <dgm:cxn modelId="{846093CB-9841-4F75-8B1A-745D020B7651}" type="presOf" srcId="{5C02F8DC-A51C-4EFA-88ED-5008AB295569}" destId="{C2D2F11D-BA68-45C3-81F0-D96E5A5F70AD}" srcOrd="0" destOrd="0" presId="urn:microsoft.com/office/officeart/2005/8/layout/orgChart1"/>
    <dgm:cxn modelId="{A18A84B7-0AF2-4307-9A57-E584CD3E38C6}" type="presOf" srcId="{142B60D0-DAF6-4335-AD5B-466211CA7615}" destId="{1943BFDE-2755-4BBA-B61C-4943D86C7642}" srcOrd="1" destOrd="0" presId="urn:microsoft.com/office/officeart/2005/8/layout/orgChart1"/>
    <dgm:cxn modelId="{978AF632-EF08-4E5E-8BDA-15032B716CEC}" type="presOf" srcId="{D6A5B006-ED7E-473C-8A50-9CA1C4AA8319}" destId="{9FBEBE4B-39F7-4C78-A48B-3DCF465FF4F2}" srcOrd="0" destOrd="0" presId="urn:microsoft.com/office/officeart/2005/8/layout/orgChart1"/>
    <dgm:cxn modelId="{6A027C96-7DE3-4DA6-841E-7B9FF33EAFA9}" type="presOf" srcId="{B01F5B41-2E2A-4D33-A474-D35F95CE5708}" destId="{F64BE158-6DB7-427D-862F-DEC8E7C44677}" srcOrd="0" destOrd="0" presId="urn:microsoft.com/office/officeart/2005/8/layout/orgChart1"/>
    <dgm:cxn modelId="{3268644F-D6FB-4559-92A3-1A9981BFE83B}" type="presOf" srcId="{B558AADE-1767-4796-A12F-9488B46661C5}" destId="{7827B322-E8C8-4D85-9C63-EAAB76342975}" srcOrd="0" destOrd="0" presId="urn:microsoft.com/office/officeart/2005/8/layout/orgChart1"/>
    <dgm:cxn modelId="{EB977227-FC8F-4B70-90AA-ABD24BEA2A2E}" type="presOf" srcId="{5CCB13D1-5F37-41E5-8856-F00D1EBCE087}" destId="{F3EEA10F-6B81-4C1C-BCF5-BB4249DC075F}" srcOrd="0" destOrd="0" presId="urn:microsoft.com/office/officeart/2005/8/layout/orgChart1"/>
    <dgm:cxn modelId="{037D510D-C533-4F73-B534-B91F1158E2F3}" type="presOf" srcId="{7E235060-CF2A-4FDD-863C-F8BC429AA662}" destId="{E7C861A4-A828-46C0-8A04-B78A5AB14AC5}" srcOrd="0" destOrd="0" presId="urn:microsoft.com/office/officeart/2005/8/layout/orgChart1"/>
    <dgm:cxn modelId="{FF038C0A-1E5E-4923-9962-D04B8C111E5A}" type="presParOf" srcId="{E7C861A4-A828-46C0-8A04-B78A5AB14AC5}" destId="{CBECAC91-2BC6-493D-AD95-B2DADEB9FF47}" srcOrd="0" destOrd="0" presId="urn:microsoft.com/office/officeart/2005/8/layout/orgChart1"/>
    <dgm:cxn modelId="{EDA4EE83-0D0A-4508-9F7D-B4B1F6BA54E5}" type="presParOf" srcId="{CBECAC91-2BC6-493D-AD95-B2DADEB9FF47}" destId="{9223ABF5-69D0-4FFE-BFF7-D4382E350BD8}" srcOrd="0" destOrd="0" presId="urn:microsoft.com/office/officeart/2005/8/layout/orgChart1"/>
    <dgm:cxn modelId="{DF372103-BC17-40A6-89AA-CED16B1874E3}" type="presParOf" srcId="{9223ABF5-69D0-4FFE-BFF7-D4382E350BD8}" destId="{229A54EE-1473-4F2B-9B48-4253F229B17F}" srcOrd="0" destOrd="0" presId="urn:microsoft.com/office/officeart/2005/8/layout/orgChart1"/>
    <dgm:cxn modelId="{044D1D07-827B-4491-9AC9-D46F54A8E243}" type="presParOf" srcId="{9223ABF5-69D0-4FFE-BFF7-D4382E350BD8}" destId="{1943BFDE-2755-4BBA-B61C-4943D86C7642}" srcOrd="1" destOrd="0" presId="urn:microsoft.com/office/officeart/2005/8/layout/orgChart1"/>
    <dgm:cxn modelId="{4FA8516F-0823-434E-B941-E8F449946E6B}" type="presParOf" srcId="{CBECAC91-2BC6-493D-AD95-B2DADEB9FF47}" destId="{54DDCFD6-F1C1-485B-A4F6-31372697A1C7}" srcOrd="1" destOrd="0" presId="urn:microsoft.com/office/officeart/2005/8/layout/orgChart1"/>
    <dgm:cxn modelId="{E88BDC6E-6239-4B1C-9DD4-FC68010F31F4}" type="presParOf" srcId="{54DDCFD6-F1C1-485B-A4F6-31372697A1C7}" destId="{C2D2F11D-BA68-45C3-81F0-D96E5A5F70AD}" srcOrd="0" destOrd="0" presId="urn:microsoft.com/office/officeart/2005/8/layout/orgChart1"/>
    <dgm:cxn modelId="{71EB9EF0-EB39-4D78-BFC9-AA94DD73AF95}" type="presParOf" srcId="{54DDCFD6-F1C1-485B-A4F6-31372697A1C7}" destId="{5D94C1BE-8184-41D7-8978-01B0375CA722}" srcOrd="1" destOrd="0" presId="urn:microsoft.com/office/officeart/2005/8/layout/orgChart1"/>
    <dgm:cxn modelId="{A77C7C6B-F3F7-4718-80ED-9288E1B3A8BA}" type="presParOf" srcId="{5D94C1BE-8184-41D7-8978-01B0375CA722}" destId="{F9066851-332E-44EA-97A4-84819881FA8F}" srcOrd="0" destOrd="0" presId="urn:microsoft.com/office/officeart/2005/8/layout/orgChart1"/>
    <dgm:cxn modelId="{582E972B-5398-4BFF-B8C3-B3C1A1F626D7}" type="presParOf" srcId="{F9066851-332E-44EA-97A4-84819881FA8F}" destId="{F3EEA10F-6B81-4C1C-BCF5-BB4249DC075F}" srcOrd="0" destOrd="0" presId="urn:microsoft.com/office/officeart/2005/8/layout/orgChart1"/>
    <dgm:cxn modelId="{B01EC8B0-965C-4E55-ACE2-0A74FFFA0F7C}" type="presParOf" srcId="{F9066851-332E-44EA-97A4-84819881FA8F}" destId="{623F0D28-E9A3-4861-935F-7563F4662E13}" srcOrd="1" destOrd="0" presId="urn:microsoft.com/office/officeart/2005/8/layout/orgChart1"/>
    <dgm:cxn modelId="{F96A7604-912F-47DF-AF4A-5F91665F9581}" type="presParOf" srcId="{5D94C1BE-8184-41D7-8978-01B0375CA722}" destId="{FF511138-A76D-467A-A8C9-3BB6FEF3F1CB}" srcOrd="1" destOrd="0" presId="urn:microsoft.com/office/officeart/2005/8/layout/orgChart1"/>
    <dgm:cxn modelId="{74AD3349-A9BD-4C83-963D-E9F57D978B52}" type="presParOf" srcId="{5D94C1BE-8184-41D7-8978-01B0375CA722}" destId="{22F9B936-1AAD-4EFD-9BF1-80B6DD4FD149}" srcOrd="2" destOrd="0" presId="urn:microsoft.com/office/officeart/2005/8/layout/orgChart1"/>
    <dgm:cxn modelId="{18C09D6F-873A-4C7A-9BFE-E52E6567DDD8}" type="presParOf" srcId="{54DDCFD6-F1C1-485B-A4F6-31372697A1C7}" destId="{DA8033E2-902D-48A7-B592-5CD753C8677F}" srcOrd="2" destOrd="0" presId="urn:microsoft.com/office/officeart/2005/8/layout/orgChart1"/>
    <dgm:cxn modelId="{E67AE69C-8F02-445D-96DB-7BF8EDBCB5A6}" type="presParOf" srcId="{54DDCFD6-F1C1-485B-A4F6-31372697A1C7}" destId="{707C534B-25BE-4BFD-9B7C-8381E582A9B6}" srcOrd="3" destOrd="0" presId="urn:microsoft.com/office/officeart/2005/8/layout/orgChart1"/>
    <dgm:cxn modelId="{5B30B430-C175-47CF-8A0D-014F05579BC4}" type="presParOf" srcId="{707C534B-25BE-4BFD-9B7C-8381E582A9B6}" destId="{4BA6566D-FF38-4701-9C54-52955F815193}" srcOrd="0" destOrd="0" presId="urn:microsoft.com/office/officeart/2005/8/layout/orgChart1"/>
    <dgm:cxn modelId="{C5B2C8D8-A53E-48E1-95A6-D5C2A2E763B1}" type="presParOf" srcId="{4BA6566D-FF38-4701-9C54-52955F815193}" destId="{7BBFE4E4-E210-4FE8-90D4-597172C43D17}" srcOrd="0" destOrd="0" presId="urn:microsoft.com/office/officeart/2005/8/layout/orgChart1"/>
    <dgm:cxn modelId="{362FFAA9-93F0-4378-AC44-62571A012965}" type="presParOf" srcId="{4BA6566D-FF38-4701-9C54-52955F815193}" destId="{5F5334DC-910E-45A5-9C79-EDA4F85B8969}" srcOrd="1" destOrd="0" presId="urn:microsoft.com/office/officeart/2005/8/layout/orgChart1"/>
    <dgm:cxn modelId="{C58E4BF1-78B9-4970-B534-A7CAFCA3AC5D}" type="presParOf" srcId="{707C534B-25BE-4BFD-9B7C-8381E582A9B6}" destId="{482AD3AC-A2A0-4742-9279-F4DADE1AC5BF}" srcOrd="1" destOrd="0" presId="urn:microsoft.com/office/officeart/2005/8/layout/orgChart1"/>
    <dgm:cxn modelId="{9302BC64-E96A-4DEA-AEB1-6B066D839354}" type="presParOf" srcId="{707C534B-25BE-4BFD-9B7C-8381E582A9B6}" destId="{3E14E479-DF9E-46C0-94AB-9A0FE8B6417A}" srcOrd="2" destOrd="0" presId="urn:microsoft.com/office/officeart/2005/8/layout/orgChart1"/>
    <dgm:cxn modelId="{78134AA8-B67C-40CD-94A6-57D0D2E35B41}" type="presParOf" srcId="{54DDCFD6-F1C1-485B-A4F6-31372697A1C7}" destId="{7827B322-E8C8-4D85-9C63-EAAB76342975}" srcOrd="4" destOrd="0" presId="urn:microsoft.com/office/officeart/2005/8/layout/orgChart1"/>
    <dgm:cxn modelId="{FE414896-7CD7-4D49-A521-4B447E575FFB}" type="presParOf" srcId="{54DDCFD6-F1C1-485B-A4F6-31372697A1C7}" destId="{16073857-39D5-4CE5-8A5C-2B2A96B22A82}" srcOrd="5" destOrd="0" presId="urn:microsoft.com/office/officeart/2005/8/layout/orgChart1"/>
    <dgm:cxn modelId="{3EC942EA-D7E0-4B5D-AAFC-171160FBA090}" type="presParOf" srcId="{16073857-39D5-4CE5-8A5C-2B2A96B22A82}" destId="{F003F7EA-C856-4679-80C9-C63819A5BDE0}" srcOrd="0" destOrd="0" presId="urn:microsoft.com/office/officeart/2005/8/layout/orgChart1"/>
    <dgm:cxn modelId="{E7AD5002-C49E-4684-A365-9F9D31D99561}" type="presParOf" srcId="{F003F7EA-C856-4679-80C9-C63819A5BDE0}" destId="{F64BE158-6DB7-427D-862F-DEC8E7C44677}" srcOrd="0" destOrd="0" presId="urn:microsoft.com/office/officeart/2005/8/layout/orgChart1"/>
    <dgm:cxn modelId="{C9060CB5-F2B0-459A-B93C-1F5B226772F5}" type="presParOf" srcId="{F003F7EA-C856-4679-80C9-C63819A5BDE0}" destId="{F3AC9D55-1399-40DD-AA77-ABBE4FEE6006}" srcOrd="1" destOrd="0" presId="urn:microsoft.com/office/officeart/2005/8/layout/orgChart1"/>
    <dgm:cxn modelId="{8BA196E1-722B-4731-AF13-EB9DD7EA0D37}" type="presParOf" srcId="{16073857-39D5-4CE5-8A5C-2B2A96B22A82}" destId="{5DD01D20-23EE-492A-B690-5B07F05649DE}" srcOrd="1" destOrd="0" presId="urn:microsoft.com/office/officeart/2005/8/layout/orgChart1"/>
    <dgm:cxn modelId="{2BE64AD1-4529-4C9E-9A70-BE4E361F2056}" type="presParOf" srcId="{16073857-39D5-4CE5-8A5C-2B2A96B22A82}" destId="{4675E012-9F73-4A78-91B7-9AB96E7A21BA}" srcOrd="2" destOrd="0" presId="urn:microsoft.com/office/officeart/2005/8/layout/orgChart1"/>
    <dgm:cxn modelId="{EDC6640D-2CB1-46A6-884E-60A256C10847}" type="presParOf" srcId="{54DDCFD6-F1C1-485B-A4F6-31372697A1C7}" destId="{A7A540B0-C0EA-46FC-AFB1-D49B91D62E58}" srcOrd="6" destOrd="0" presId="urn:microsoft.com/office/officeart/2005/8/layout/orgChart1"/>
    <dgm:cxn modelId="{734A103B-3C29-4ED1-AA53-9EEC875F679C}" type="presParOf" srcId="{54DDCFD6-F1C1-485B-A4F6-31372697A1C7}" destId="{4392A4E9-A871-41AF-B1A7-A66498AB50EF}" srcOrd="7" destOrd="0" presId="urn:microsoft.com/office/officeart/2005/8/layout/orgChart1"/>
    <dgm:cxn modelId="{2550EEBB-B694-445F-A4E0-359477D86441}" type="presParOf" srcId="{4392A4E9-A871-41AF-B1A7-A66498AB50EF}" destId="{0C3155BD-6E3C-4931-82BC-99EE98CFAD61}" srcOrd="0" destOrd="0" presId="urn:microsoft.com/office/officeart/2005/8/layout/orgChart1"/>
    <dgm:cxn modelId="{FDF08E1B-EEA8-4E7C-BE4E-226DAE6528E0}" type="presParOf" srcId="{0C3155BD-6E3C-4931-82BC-99EE98CFAD61}" destId="{9FBEBE4B-39F7-4C78-A48B-3DCF465FF4F2}" srcOrd="0" destOrd="0" presId="urn:microsoft.com/office/officeart/2005/8/layout/orgChart1"/>
    <dgm:cxn modelId="{04BE0F24-0010-4C01-AEE9-4E4E8A77DFB4}" type="presParOf" srcId="{0C3155BD-6E3C-4931-82BC-99EE98CFAD61}" destId="{EEE3380C-984F-4430-BAEE-2D452998AF6B}" srcOrd="1" destOrd="0" presId="urn:microsoft.com/office/officeart/2005/8/layout/orgChart1"/>
    <dgm:cxn modelId="{FBD089CD-8716-4164-AAE8-3F86C0969EA1}" type="presParOf" srcId="{4392A4E9-A871-41AF-B1A7-A66498AB50EF}" destId="{077AB821-5300-4EA4-A06B-18847DBB34E8}" srcOrd="1" destOrd="0" presId="urn:microsoft.com/office/officeart/2005/8/layout/orgChart1"/>
    <dgm:cxn modelId="{8D532A9D-7AA6-4647-928B-481199E1F540}" type="presParOf" srcId="{4392A4E9-A871-41AF-B1A7-A66498AB50EF}" destId="{5FD375F3-36A6-4A61-AC44-2F0B13706398}" srcOrd="2" destOrd="0" presId="urn:microsoft.com/office/officeart/2005/8/layout/orgChart1"/>
    <dgm:cxn modelId="{453E0D47-0B2F-4BF5-B9C1-62A27D5F6379}" type="presParOf" srcId="{CBECAC91-2BC6-493D-AD95-B2DADEB9FF47}" destId="{CBE60447-168B-4A06-B5E9-F1BB217EEF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FBB71-DBFE-4226-A817-EAF8B1304A6F}" type="doc">
      <dgm:prSet loTypeId="urn:microsoft.com/office/officeart/2005/8/layout/pyramid1" loCatId="pyramid" qsTypeId="urn:microsoft.com/office/officeart/2005/8/quickstyle/3d2" qsCatId="3D" csTypeId="urn:microsoft.com/office/officeart/2005/8/colors/accent1_2" csCatId="accent1" phldr="1"/>
      <dgm:spPr/>
    </dgm:pt>
    <dgm:pt modelId="{C1A0194B-3047-44D6-9A44-0B80C7C9747C}">
      <dgm:prSet phldrT="[Text]" custT="1"/>
      <dgm:spPr/>
      <dgm:t>
        <a:bodyPr anchor="b"/>
        <a:lstStyle/>
        <a:p>
          <a:r>
            <a:rPr lang="fa-IR" sz="1200" dirty="0" smtClean="0"/>
            <a:t>مدیریت طراز اول</a:t>
          </a:r>
        </a:p>
        <a:p>
          <a:pPr rtl="1"/>
          <a:r>
            <a:rPr lang="fa-IR" sz="1000" dirty="0" smtClean="0"/>
            <a:t>(سیاستهای فراگیر شرکت در </a:t>
          </a:r>
          <a:r>
            <a:rPr lang="en-US" sz="1000" dirty="0" smtClean="0"/>
            <a:t>PM</a:t>
          </a:r>
          <a:r>
            <a:rPr lang="fa-IR" sz="1000" dirty="0" smtClean="0"/>
            <a:t>،تعیین اهداف،کمیته مرکزی ترویج</a:t>
          </a:r>
          <a:r>
            <a:rPr lang="en-US" sz="1000" dirty="0" smtClean="0"/>
            <a:t>TPM</a:t>
          </a:r>
          <a:r>
            <a:rPr lang="fa-IR" sz="1800" dirty="0" smtClean="0"/>
            <a:t>)</a:t>
          </a:r>
          <a:endParaRPr lang="en-US" sz="1800" dirty="0"/>
        </a:p>
      </dgm:t>
    </dgm:pt>
    <dgm:pt modelId="{5348F7F1-A6EC-4B1D-8E59-8CE7A7F21778}" type="parTrans" cxnId="{426ADE2C-8F06-46E1-8F8F-09CF7C3ABFCF}">
      <dgm:prSet/>
      <dgm:spPr/>
      <dgm:t>
        <a:bodyPr/>
        <a:lstStyle/>
        <a:p>
          <a:endParaRPr lang="en-US"/>
        </a:p>
      </dgm:t>
    </dgm:pt>
    <dgm:pt modelId="{F594A8AB-F74A-477C-B6D5-05D2F9F37E28}" type="sibTrans" cxnId="{426ADE2C-8F06-46E1-8F8F-09CF7C3ABFCF}">
      <dgm:prSet/>
      <dgm:spPr/>
      <dgm:t>
        <a:bodyPr/>
        <a:lstStyle/>
        <a:p>
          <a:endParaRPr lang="en-US"/>
        </a:p>
      </dgm:t>
    </dgm:pt>
    <dgm:pt modelId="{6D0E1C2C-A391-490A-B948-81B8FA419C0C}">
      <dgm:prSet phldrT="[Text]" custT="1"/>
      <dgm:spPr/>
      <dgm:t>
        <a:bodyPr/>
        <a:lstStyle/>
        <a:p>
          <a:pPr rtl="1"/>
          <a:r>
            <a:rPr lang="fa-IR" sz="1800" dirty="0" smtClean="0"/>
            <a:t>مدیریت میانی</a:t>
          </a:r>
        </a:p>
        <a:p>
          <a:pPr rtl="1"/>
          <a:r>
            <a:rPr lang="fa-IR" sz="1800" dirty="0" smtClean="0"/>
            <a:t>(سیاستهای کارگاهی</a:t>
          </a:r>
          <a:r>
            <a:rPr lang="en-US" sz="1800" dirty="0" smtClean="0"/>
            <a:t>PM</a:t>
          </a:r>
          <a:r>
            <a:rPr lang="fa-IR" sz="1800" dirty="0" smtClean="0"/>
            <a:t>،تعیین اهداف ،کمیته کارگاهی ترویج</a:t>
          </a:r>
          <a:r>
            <a:rPr lang="en-US" sz="1800" dirty="0" smtClean="0"/>
            <a:t>TPM</a:t>
          </a:r>
          <a:r>
            <a:rPr lang="fa-IR" sz="1800" dirty="0" smtClean="0"/>
            <a:t>)</a:t>
          </a:r>
          <a:endParaRPr lang="en-US" sz="1800" dirty="0"/>
        </a:p>
      </dgm:t>
    </dgm:pt>
    <dgm:pt modelId="{C06A9931-1DD0-4B15-9D75-CE85450BD110}" type="parTrans" cxnId="{590B7994-20FC-4E17-A543-CA722B8A9C5B}">
      <dgm:prSet/>
      <dgm:spPr/>
      <dgm:t>
        <a:bodyPr/>
        <a:lstStyle/>
        <a:p>
          <a:endParaRPr lang="en-US"/>
        </a:p>
      </dgm:t>
    </dgm:pt>
    <dgm:pt modelId="{BC392592-99FA-4645-BD10-1BBEDC06F5B3}" type="sibTrans" cxnId="{590B7994-20FC-4E17-A543-CA722B8A9C5B}">
      <dgm:prSet/>
      <dgm:spPr/>
      <dgm:t>
        <a:bodyPr/>
        <a:lstStyle/>
        <a:p>
          <a:endParaRPr lang="en-US"/>
        </a:p>
      </dgm:t>
    </dgm:pt>
    <dgm:pt modelId="{D529E94D-C49D-49BE-84E2-C74D21082331}">
      <dgm:prSet phldrT="[Text]" custT="1"/>
      <dgm:spPr/>
      <dgm:t>
        <a:bodyPr/>
        <a:lstStyle/>
        <a:p>
          <a:r>
            <a:rPr lang="fa-IR" sz="1800" dirty="0" smtClean="0"/>
            <a:t>سرپرست کارگاهها</a:t>
          </a:r>
        </a:p>
        <a:p>
          <a:pPr rtl="1"/>
          <a:r>
            <a:rPr lang="fa-IR" sz="1800" dirty="0" smtClean="0"/>
            <a:t>(تعیین اهداف براساس نظریات گروهها،فعالیتهای گروهی </a:t>
          </a:r>
          <a:r>
            <a:rPr lang="en-US" sz="1800" dirty="0" smtClean="0"/>
            <a:t>PM</a:t>
          </a:r>
          <a:r>
            <a:rPr lang="fa-IR" sz="1800" dirty="0" smtClean="0"/>
            <a:t>)</a:t>
          </a:r>
          <a:endParaRPr lang="en-US" sz="1800" dirty="0"/>
        </a:p>
      </dgm:t>
    </dgm:pt>
    <dgm:pt modelId="{059DB1B1-253F-4578-B9CD-A10AD2163A30}" type="parTrans" cxnId="{2B2F3556-F2A5-4B0A-AC5A-A529EB119D31}">
      <dgm:prSet/>
      <dgm:spPr/>
      <dgm:t>
        <a:bodyPr/>
        <a:lstStyle/>
        <a:p>
          <a:endParaRPr lang="en-US"/>
        </a:p>
      </dgm:t>
    </dgm:pt>
    <dgm:pt modelId="{4DD0D88E-333C-43CD-B7CE-5E5DB5E88801}" type="sibTrans" cxnId="{2B2F3556-F2A5-4B0A-AC5A-A529EB119D31}">
      <dgm:prSet/>
      <dgm:spPr/>
      <dgm:t>
        <a:bodyPr/>
        <a:lstStyle/>
        <a:p>
          <a:endParaRPr lang="en-US"/>
        </a:p>
      </dgm:t>
    </dgm:pt>
    <dgm:pt modelId="{B05AC701-545A-45E4-9609-D5D8B9F62538}" type="pres">
      <dgm:prSet presAssocID="{5B7FBB71-DBFE-4226-A817-EAF8B1304A6F}" presName="Name0" presStyleCnt="0">
        <dgm:presLayoutVars>
          <dgm:dir/>
          <dgm:animLvl val="lvl"/>
          <dgm:resizeHandles val="exact"/>
        </dgm:presLayoutVars>
      </dgm:prSet>
      <dgm:spPr/>
    </dgm:pt>
    <dgm:pt modelId="{3D6AB898-800B-4BB9-9B96-D1E7C060C157}" type="pres">
      <dgm:prSet presAssocID="{C1A0194B-3047-44D6-9A44-0B80C7C9747C}" presName="Name8" presStyleCnt="0"/>
      <dgm:spPr/>
    </dgm:pt>
    <dgm:pt modelId="{6FEAE484-7A5C-4ABB-948A-9C4F35948DBE}" type="pres">
      <dgm:prSet presAssocID="{C1A0194B-3047-44D6-9A44-0B80C7C9747C}" presName="level" presStyleLbl="node1" presStyleIdx="0" presStyleCnt="3" custScaleX="101553">
        <dgm:presLayoutVars>
          <dgm:chMax val="1"/>
          <dgm:bulletEnabled val="1"/>
        </dgm:presLayoutVars>
      </dgm:prSet>
      <dgm:spPr/>
      <dgm:t>
        <a:bodyPr/>
        <a:lstStyle/>
        <a:p>
          <a:endParaRPr lang="en-US"/>
        </a:p>
      </dgm:t>
    </dgm:pt>
    <dgm:pt modelId="{212AF467-9ED4-4D23-A77B-F184595E0785}" type="pres">
      <dgm:prSet presAssocID="{C1A0194B-3047-44D6-9A44-0B80C7C9747C}" presName="levelTx" presStyleLbl="revTx" presStyleIdx="0" presStyleCnt="0">
        <dgm:presLayoutVars>
          <dgm:chMax val="1"/>
          <dgm:bulletEnabled val="1"/>
        </dgm:presLayoutVars>
      </dgm:prSet>
      <dgm:spPr/>
      <dgm:t>
        <a:bodyPr/>
        <a:lstStyle/>
        <a:p>
          <a:endParaRPr lang="en-US"/>
        </a:p>
      </dgm:t>
    </dgm:pt>
    <dgm:pt modelId="{0F44D9A3-C3F3-4E92-B962-C054FD4D3C5B}" type="pres">
      <dgm:prSet presAssocID="{6D0E1C2C-A391-490A-B948-81B8FA419C0C}" presName="Name8" presStyleCnt="0"/>
      <dgm:spPr/>
    </dgm:pt>
    <dgm:pt modelId="{BFC74728-141E-479A-A75B-7E50FA1B270C}" type="pres">
      <dgm:prSet presAssocID="{6D0E1C2C-A391-490A-B948-81B8FA419C0C}" presName="level" presStyleLbl="node1" presStyleIdx="1" presStyleCnt="3">
        <dgm:presLayoutVars>
          <dgm:chMax val="1"/>
          <dgm:bulletEnabled val="1"/>
        </dgm:presLayoutVars>
      </dgm:prSet>
      <dgm:spPr/>
      <dgm:t>
        <a:bodyPr/>
        <a:lstStyle/>
        <a:p>
          <a:endParaRPr lang="en-US"/>
        </a:p>
      </dgm:t>
    </dgm:pt>
    <dgm:pt modelId="{1A089138-DBB2-4276-A5A0-2A7278F3EC83}" type="pres">
      <dgm:prSet presAssocID="{6D0E1C2C-A391-490A-B948-81B8FA419C0C}" presName="levelTx" presStyleLbl="revTx" presStyleIdx="0" presStyleCnt="0">
        <dgm:presLayoutVars>
          <dgm:chMax val="1"/>
          <dgm:bulletEnabled val="1"/>
        </dgm:presLayoutVars>
      </dgm:prSet>
      <dgm:spPr/>
      <dgm:t>
        <a:bodyPr/>
        <a:lstStyle/>
        <a:p>
          <a:endParaRPr lang="en-US"/>
        </a:p>
      </dgm:t>
    </dgm:pt>
    <dgm:pt modelId="{B53C4543-D7E9-469D-946D-CCF38351D4CD}" type="pres">
      <dgm:prSet presAssocID="{D529E94D-C49D-49BE-84E2-C74D21082331}" presName="Name8" presStyleCnt="0"/>
      <dgm:spPr/>
    </dgm:pt>
    <dgm:pt modelId="{6F2A46FC-DBC1-41B4-946C-EFDE4E473551}" type="pres">
      <dgm:prSet presAssocID="{D529E94D-C49D-49BE-84E2-C74D21082331}" presName="level" presStyleLbl="node1" presStyleIdx="2" presStyleCnt="3">
        <dgm:presLayoutVars>
          <dgm:chMax val="1"/>
          <dgm:bulletEnabled val="1"/>
        </dgm:presLayoutVars>
      </dgm:prSet>
      <dgm:spPr/>
      <dgm:t>
        <a:bodyPr/>
        <a:lstStyle/>
        <a:p>
          <a:endParaRPr lang="en-US"/>
        </a:p>
      </dgm:t>
    </dgm:pt>
    <dgm:pt modelId="{B93B8CF0-37D4-44C8-912C-1B393C981E28}" type="pres">
      <dgm:prSet presAssocID="{D529E94D-C49D-49BE-84E2-C74D21082331}" presName="levelTx" presStyleLbl="revTx" presStyleIdx="0" presStyleCnt="0">
        <dgm:presLayoutVars>
          <dgm:chMax val="1"/>
          <dgm:bulletEnabled val="1"/>
        </dgm:presLayoutVars>
      </dgm:prSet>
      <dgm:spPr/>
      <dgm:t>
        <a:bodyPr/>
        <a:lstStyle/>
        <a:p>
          <a:endParaRPr lang="en-US"/>
        </a:p>
      </dgm:t>
    </dgm:pt>
  </dgm:ptLst>
  <dgm:cxnLst>
    <dgm:cxn modelId="{A520B2DE-9129-44E2-9C84-5192CDDC255D}" type="presOf" srcId="{C1A0194B-3047-44D6-9A44-0B80C7C9747C}" destId="{6FEAE484-7A5C-4ABB-948A-9C4F35948DBE}" srcOrd="0" destOrd="0" presId="urn:microsoft.com/office/officeart/2005/8/layout/pyramid1"/>
    <dgm:cxn modelId="{590B7994-20FC-4E17-A543-CA722B8A9C5B}" srcId="{5B7FBB71-DBFE-4226-A817-EAF8B1304A6F}" destId="{6D0E1C2C-A391-490A-B948-81B8FA419C0C}" srcOrd="1" destOrd="0" parTransId="{C06A9931-1DD0-4B15-9D75-CE85450BD110}" sibTransId="{BC392592-99FA-4645-BD10-1BBEDC06F5B3}"/>
    <dgm:cxn modelId="{426ADE2C-8F06-46E1-8F8F-09CF7C3ABFCF}" srcId="{5B7FBB71-DBFE-4226-A817-EAF8B1304A6F}" destId="{C1A0194B-3047-44D6-9A44-0B80C7C9747C}" srcOrd="0" destOrd="0" parTransId="{5348F7F1-A6EC-4B1D-8E59-8CE7A7F21778}" sibTransId="{F594A8AB-F74A-477C-B6D5-05D2F9F37E28}"/>
    <dgm:cxn modelId="{77D584F8-8661-4452-BBC8-E2759B1A086E}" type="presOf" srcId="{6D0E1C2C-A391-490A-B948-81B8FA419C0C}" destId="{1A089138-DBB2-4276-A5A0-2A7278F3EC83}" srcOrd="1" destOrd="0" presId="urn:microsoft.com/office/officeart/2005/8/layout/pyramid1"/>
    <dgm:cxn modelId="{8542330F-C182-44DC-B9CC-647E38031CD3}" type="presOf" srcId="{D529E94D-C49D-49BE-84E2-C74D21082331}" destId="{6F2A46FC-DBC1-41B4-946C-EFDE4E473551}" srcOrd="0" destOrd="0" presId="urn:microsoft.com/office/officeart/2005/8/layout/pyramid1"/>
    <dgm:cxn modelId="{9E553264-CCF5-45CA-8070-B84FA5B29D10}" type="presOf" srcId="{5B7FBB71-DBFE-4226-A817-EAF8B1304A6F}" destId="{B05AC701-545A-45E4-9609-D5D8B9F62538}" srcOrd="0" destOrd="0" presId="urn:microsoft.com/office/officeart/2005/8/layout/pyramid1"/>
    <dgm:cxn modelId="{9A0A3420-0D42-48BD-BA6B-F5E7244D0AB4}" type="presOf" srcId="{6D0E1C2C-A391-490A-B948-81B8FA419C0C}" destId="{BFC74728-141E-479A-A75B-7E50FA1B270C}" srcOrd="0" destOrd="0" presId="urn:microsoft.com/office/officeart/2005/8/layout/pyramid1"/>
    <dgm:cxn modelId="{16B80F3C-2E3B-4460-910D-5DDE312E4C61}" type="presOf" srcId="{C1A0194B-3047-44D6-9A44-0B80C7C9747C}" destId="{212AF467-9ED4-4D23-A77B-F184595E0785}" srcOrd="1" destOrd="0" presId="urn:microsoft.com/office/officeart/2005/8/layout/pyramid1"/>
    <dgm:cxn modelId="{FF725F5A-3114-40AE-A31A-92F42929ACED}" type="presOf" srcId="{D529E94D-C49D-49BE-84E2-C74D21082331}" destId="{B93B8CF0-37D4-44C8-912C-1B393C981E28}" srcOrd="1" destOrd="0" presId="urn:microsoft.com/office/officeart/2005/8/layout/pyramid1"/>
    <dgm:cxn modelId="{2B2F3556-F2A5-4B0A-AC5A-A529EB119D31}" srcId="{5B7FBB71-DBFE-4226-A817-EAF8B1304A6F}" destId="{D529E94D-C49D-49BE-84E2-C74D21082331}" srcOrd="2" destOrd="0" parTransId="{059DB1B1-253F-4578-B9CD-A10AD2163A30}" sibTransId="{4DD0D88E-333C-43CD-B7CE-5E5DB5E88801}"/>
    <dgm:cxn modelId="{B479F1CF-FCB5-4F46-9AF9-169DC339319D}" type="presParOf" srcId="{B05AC701-545A-45E4-9609-D5D8B9F62538}" destId="{3D6AB898-800B-4BB9-9B96-D1E7C060C157}" srcOrd="0" destOrd="0" presId="urn:microsoft.com/office/officeart/2005/8/layout/pyramid1"/>
    <dgm:cxn modelId="{2660A5D9-3B5A-46F7-A6D8-0A2612479DD0}" type="presParOf" srcId="{3D6AB898-800B-4BB9-9B96-D1E7C060C157}" destId="{6FEAE484-7A5C-4ABB-948A-9C4F35948DBE}" srcOrd="0" destOrd="0" presId="urn:microsoft.com/office/officeart/2005/8/layout/pyramid1"/>
    <dgm:cxn modelId="{DF11F17A-3DF5-4F99-8B9A-7276E5AAF762}" type="presParOf" srcId="{3D6AB898-800B-4BB9-9B96-D1E7C060C157}" destId="{212AF467-9ED4-4D23-A77B-F184595E0785}" srcOrd="1" destOrd="0" presId="urn:microsoft.com/office/officeart/2005/8/layout/pyramid1"/>
    <dgm:cxn modelId="{556576C7-8FD7-4CEA-8150-84140414802A}" type="presParOf" srcId="{B05AC701-545A-45E4-9609-D5D8B9F62538}" destId="{0F44D9A3-C3F3-4E92-B962-C054FD4D3C5B}" srcOrd="1" destOrd="0" presId="urn:microsoft.com/office/officeart/2005/8/layout/pyramid1"/>
    <dgm:cxn modelId="{BDF4CC19-2D3D-41FC-A993-20571FD51584}" type="presParOf" srcId="{0F44D9A3-C3F3-4E92-B962-C054FD4D3C5B}" destId="{BFC74728-141E-479A-A75B-7E50FA1B270C}" srcOrd="0" destOrd="0" presId="urn:microsoft.com/office/officeart/2005/8/layout/pyramid1"/>
    <dgm:cxn modelId="{5F52EC0F-DFA9-4AC5-B2D9-0A5585FD21CF}" type="presParOf" srcId="{0F44D9A3-C3F3-4E92-B962-C054FD4D3C5B}" destId="{1A089138-DBB2-4276-A5A0-2A7278F3EC83}" srcOrd="1" destOrd="0" presId="urn:microsoft.com/office/officeart/2005/8/layout/pyramid1"/>
    <dgm:cxn modelId="{85994C3A-7BD1-4199-A9E9-A7DB72BC6F47}" type="presParOf" srcId="{B05AC701-545A-45E4-9609-D5D8B9F62538}" destId="{B53C4543-D7E9-469D-946D-CCF38351D4CD}" srcOrd="2" destOrd="0" presId="urn:microsoft.com/office/officeart/2005/8/layout/pyramid1"/>
    <dgm:cxn modelId="{93392729-21C6-4A45-ACBF-0D1C2562ECEA}" type="presParOf" srcId="{B53C4543-D7E9-469D-946D-CCF38351D4CD}" destId="{6F2A46FC-DBC1-41B4-946C-EFDE4E473551}" srcOrd="0" destOrd="0" presId="urn:microsoft.com/office/officeart/2005/8/layout/pyramid1"/>
    <dgm:cxn modelId="{337BDD7B-E83F-45CC-9047-0F1D629FCABE}" type="presParOf" srcId="{B53C4543-D7E9-469D-946D-CCF38351D4CD}" destId="{B93B8CF0-37D4-44C8-912C-1B393C981E2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31BAD-ECDE-4AE4-A655-A7B86255745B}">
      <dsp:nvSpPr>
        <dsp:cNvPr id="0" name=""/>
        <dsp:cNvSpPr/>
      </dsp:nvSpPr>
      <dsp:spPr>
        <a:xfrm>
          <a:off x="2892152" y="1167012"/>
          <a:ext cx="1411848" cy="490063"/>
        </a:xfrm>
        <a:custGeom>
          <a:avLst/>
          <a:gdLst/>
          <a:ahLst/>
          <a:cxnLst/>
          <a:rect l="0" t="0" r="0" b="0"/>
          <a:pathLst>
            <a:path>
              <a:moveTo>
                <a:pt x="0" y="0"/>
              </a:moveTo>
              <a:lnTo>
                <a:pt x="0" y="245031"/>
              </a:lnTo>
              <a:lnTo>
                <a:pt x="1411848" y="245031"/>
              </a:lnTo>
              <a:lnTo>
                <a:pt x="1411848" y="490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3C7CD-5ED6-4029-887B-FC7D1065C4B0}">
      <dsp:nvSpPr>
        <dsp:cNvPr id="0" name=""/>
        <dsp:cNvSpPr/>
      </dsp:nvSpPr>
      <dsp:spPr>
        <a:xfrm>
          <a:off x="1480303" y="1167012"/>
          <a:ext cx="1411848" cy="490063"/>
        </a:xfrm>
        <a:custGeom>
          <a:avLst/>
          <a:gdLst/>
          <a:ahLst/>
          <a:cxnLst/>
          <a:rect l="0" t="0" r="0" b="0"/>
          <a:pathLst>
            <a:path>
              <a:moveTo>
                <a:pt x="1411848" y="0"/>
              </a:moveTo>
              <a:lnTo>
                <a:pt x="1411848" y="245031"/>
              </a:lnTo>
              <a:lnTo>
                <a:pt x="0" y="245031"/>
              </a:lnTo>
              <a:lnTo>
                <a:pt x="0" y="490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34814-C2FF-418E-98BE-6AEC7D53B8BB}">
      <dsp:nvSpPr>
        <dsp:cNvPr id="0" name=""/>
        <dsp:cNvSpPr/>
      </dsp:nvSpPr>
      <dsp:spPr>
        <a:xfrm>
          <a:off x="1725335" y="19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بهره برداری</a:t>
          </a:r>
          <a:endParaRPr lang="en-US" sz="4300" kern="1200" dirty="0"/>
        </a:p>
      </dsp:txBody>
      <dsp:txXfrm>
        <a:off x="1725335" y="195"/>
        <a:ext cx="2333633" cy="1166816"/>
      </dsp:txXfrm>
    </dsp:sp>
    <dsp:sp modelId="{330420A7-8F42-4B93-9450-0C97C8CE51B8}">
      <dsp:nvSpPr>
        <dsp:cNvPr id="0" name=""/>
        <dsp:cNvSpPr/>
      </dsp:nvSpPr>
      <dsp:spPr>
        <a:xfrm>
          <a:off x="313487" y="165707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مدیر فنی</a:t>
          </a:r>
          <a:endParaRPr lang="en-US" sz="4300" kern="1200" dirty="0"/>
        </a:p>
      </dsp:txBody>
      <dsp:txXfrm>
        <a:off x="313487" y="1657075"/>
        <a:ext cx="2333633" cy="1166816"/>
      </dsp:txXfrm>
    </dsp:sp>
    <dsp:sp modelId="{145A258D-E915-461B-8F0A-A29A083A9127}">
      <dsp:nvSpPr>
        <dsp:cNvPr id="0" name=""/>
        <dsp:cNvSpPr/>
      </dsp:nvSpPr>
      <dsp:spPr>
        <a:xfrm>
          <a:off x="3137183" y="165707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مدیر تولید</a:t>
          </a:r>
          <a:endParaRPr lang="en-US" sz="4300" kern="1200" dirty="0"/>
        </a:p>
      </dsp:txBody>
      <dsp:txXfrm>
        <a:off x="3137183" y="1657075"/>
        <a:ext cx="2333633" cy="1166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DB628-7B48-43F3-ACAF-9D6D5130725F}">
      <dsp:nvSpPr>
        <dsp:cNvPr id="0" name=""/>
        <dsp:cNvSpPr/>
      </dsp:nvSpPr>
      <dsp:spPr>
        <a:xfrm>
          <a:off x="1908212" y="1500930"/>
          <a:ext cx="1350073" cy="234310"/>
        </a:xfrm>
        <a:custGeom>
          <a:avLst/>
          <a:gdLst/>
          <a:ahLst/>
          <a:cxnLst/>
          <a:rect l="0" t="0" r="0" b="0"/>
          <a:pathLst>
            <a:path>
              <a:moveTo>
                <a:pt x="0" y="0"/>
              </a:moveTo>
              <a:lnTo>
                <a:pt x="0" y="117155"/>
              </a:lnTo>
              <a:lnTo>
                <a:pt x="1350073" y="117155"/>
              </a:lnTo>
              <a:lnTo>
                <a:pt x="1350073"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D8A0C-A022-49EE-BA41-DD8F5E8845BF}">
      <dsp:nvSpPr>
        <dsp:cNvPr id="0" name=""/>
        <dsp:cNvSpPr/>
      </dsp:nvSpPr>
      <dsp:spPr>
        <a:xfrm>
          <a:off x="1862492" y="1500930"/>
          <a:ext cx="91440" cy="234310"/>
        </a:xfrm>
        <a:custGeom>
          <a:avLst/>
          <a:gdLst/>
          <a:ahLst/>
          <a:cxnLst/>
          <a:rect l="0" t="0" r="0" b="0"/>
          <a:pathLst>
            <a:path>
              <a:moveTo>
                <a:pt x="45720" y="0"/>
              </a:moveTo>
              <a:lnTo>
                <a:pt x="45720"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1E93C-1421-412A-8AEB-595FADEC398E}">
      <dsp:nvSpPr>
        <dsp:cNvPr id="0" name=""/>
        <dsp:cNvSpPr/>
      </dsp:nvSpPr>
      <dsp:spPr>
        <a:xfrm>
          <a:off x="558138" y="1500930"/>
          <a:ext cx="1350073" cy="234310"/>
        </a:xfrm>
        <a:custGeom>
          <a:avLst/>
          <a:gdLst/>
          <a:ahLst/>
          <a:cxnLst/>
          <a:rect l="0" t="0" r="0" b="0"/>
          <a:pathLst>
            <a:path>
              <a:moveTo>
                <a:pt x="1350073" y="0"/>
              </a:moveTo>
              <a:lnTo>
                <a:pt x="1350073" y="117155"/>
              </a:lnTo>
              <a:lnTo>
                <a:pt x="0" y="117155"/>
              </a:lnTo>
              <a:lnTo>
                <a:pt x="0"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6DDEE-195E-4948-B4AA-02F063257BEA}">
      <dsp:nvSpPr>
        <dsp:cNvPr id="0" name=""/>
        <dsp:cNvSpPr/>
      </dsp:nvSpPr>
      <dsp:spPr>
        <a:xfrm>
          <a:off x="1431306" y="674981"/>
          <a:ext cx="953810" cy="825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مدیریت نت</a:t>
          </a:r>
          <a:endParaRPr lang="en-US" sz="1600" kern="1200" dirty="0"/>
        </a:p>
      </dsp:txBody>
      <dsp:txXfrm>
        <a:off x="1431306" y="674981"/>
        <a:ext cx="953810" cy="825949"/>
      </dsp:txXfrm>
    </dsp:sp>
    <dsp:sp modelId="{74E97D34-6076-4C77-BB1C-C5C67645002D}">
      <dsp:nvSpPr>
        <dsp:cNvPr id="0" name=""/>
        <dsp:cNvSpPr/>
      </dsp:nvSpPr>
      <dsp:spPr>
        <a:xfrm>
          <a:off x="256"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کارگاه 1</a:t>
          </a:r>
          <a:endParaRPr lang="en-US" sz="2000" kern="1200" dirty="0"/>
        </a:p>
      </dsp:txBody>
      <dsp:txXfrm>
        <a:off x="256" y="1735241"/>
        <a:ext cx="1115763" cy="557881"/>
      </dsp:txXfrm>
    </dsp:sp>
    <dsp:sp modelId="{B4A72F4C-29E4-4556-8D08-956F5873F3B2}">
      <dsp:nvSpPr>
        <dsp:cNvPr id="0" name=""/>
        <dsp:cNvSpPr/>
      </dsp:nvSpPr>
      <dsp:spPr>
        <a:xfrm>
          <a:off x="1350330"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کارگاه 2</a:t>
          </a:r>
          <a:endParaRPr lang="en-US" sz="2400" kern="1200" dirty="0"/>
        </a:p>
      </dsp:txBody>
      <dsp:txXfrm>
        <a:off x="1350330" y="1735241"/>
        <a:ext cx="1115763" cy="557881"/>
      </dsp:txXfrm>
    </dsp:sp>
    <dsp:sp modelId="{CA9939D0-6493-4070-8C38-4C776649DF19}">
      <dsp:nvSpPr>
        <dsp:cNvPr id="0" name=""/>
        <dsp:cNvSpPr/>
      </dsp:nvSpPr>
      <dsp:spPr>
        <a:xfrm>
          <a:off x="2700404"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کارگاه3</a:t>
          </a:r>
          <a:endParaRPr lang="en-US" sz="2400" kern="1200" dirty="0"/>
        </a:p>
      </dsp:txBody>
      <dsp:txXfrm>
        <a:off x="2700404" y="1735241"/>
        <a:ext cx="1115763" cy="557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C0A2E-7C51-4D39-903A-DA875AC7FE8B}">
      <dsp:nvSpPr>
        <dsp:cNvPr id="0" name=""/>
        <dsp:cNvSpPr/>
      </dsp:nvSpPr>
      <dsp:spPr>
        <a:xfrm>
          <a:off x="1728192" y="851861"/>
          <a:ext cx="945748" cy="328276"/>
        </a:xfrm>
        <a:custGeom>
          <a:avLst/>
          <a:gdLst/>
          <a:ahLst/>
          <a:cxnLst/>
          <a:rect l="0" t="0" r="0" b="0"/>
          <a:pathLst>
            <a:path>
              <a:moveTo>
                <a:pt x="0" y="0"/>
              </a:moveTo>
              <a:lnTo>
                <a:pt x="0" y="164138"/>
              </a:lnTo>
              <a:lnTo>
                <a:pt x="945748" y="164138"/>
              </a:lnTo>
              <a:lnTo>
                <a:pt x="945748" y="328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DFFE0-F060-489D-97F3-5996B45F7434}">
      <dsp:nvSpPr>
        <dsp:cNvPr id="0" name=""/>
        <dsp:cNvSpPr/>
      </dsp:nvSpPr>
      <dsp:spPr>
        <a:xfrm>
          <a:off x="782443" y="851861"/>
          <a:ext cx="945748" cy="328276"/>
        </a:xfrm>
        <a:custGeom>
          <a:avLst/>
          <a:gdLst/>
          <a:ahLst/>
          <a:cxnLst/>
          <a:rect l="0" t="0" r="0" b="0"/>
          <a:pathLst>
            <a:path>
              <a:moveTo>
                <a:pt x="945748" y="0"/>
              </a:moveTo>
              <a:lnTo>
                <a:pt x="945748" y="164138"/>
              </a:lnTo>
              <a:lnTo>
                <a:pt x="0" y="164138"/>
              </a:lnTo>
              <a:lnTo>
                <a:pt x="0" y="328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118E7-FA56-4CD2-8A80-B90E2FDE5A10}">
      <dsp:nvSpPr>
        <dsp:cNvPr id="0" name=""/>
        <dsp:cNvSpPr/>
      </dsp:nvSpPr>
      <dsp:spPr>
        <a:xfrm>
          <a:off x="946581" y="70251"/>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کارگاه شماره 1</a:t>
          </a:r>
          <a:endParaRPr lang="en-US" sz="1800" kern="1200" dirty="0"/>
        </a:p>
      </dsp:txBody>
      <dsp:txXfrm>
        <a:off x="946581" y="70251"/>
        <a:ext cx="1563220" cy="781610"/>
      </dsp:txXfrm>
    </dsp:sp>
    <dsp:sp modelId="{074EFA05-E047-4F78-932F-FB913A5CA645}">
      <dsp:nvSpPr>
        <dsp:cNvPr id="0" name=""/>
        <dsp:cNvSpPr/>
      </dsp:nvSpPr>
      <dsp:spPr>
        <a:xfrm>
          <a:off x="833" y="1180138"/>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تولید</a:t>
          </a:r>
          <a:endParaRPr lang="en-US" sz="2000" kern="1200" dirty="0"/>
        </a:p>
      </dsp:txBody>
      <dsp:txXfrm>
        <a:off x="833" y="1180138"/>
        <a:ext cx="1563220" cy="781610"/>
      </dsp:txXfrm>
    </dsp:sp>
    <dsp:sp modelId="{A0E89B0D-B347-42B2-BC5D-E4418EF66303}">
      <dsp:nvSpPr>
        <dsp:cNvPr id="0" name=""/>
        <dsp:cNvSpPr/>
      </dsp:nvSpPr>
      <dsp:spPr>
        <a:xfrm>
          <a:off x="1892330" y="1180138"/>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نت</a:t>
          </a:r>
          <a:endParaRPr lang="en-US" sz="2000" kern="1200" dirty="0"/>
        </a:p>
      </dsp:txBody>
      <dsp:txXfrm>
        <a:off x="1892330" y="1180138"/>
        <a:ext cx="1563220" cy="781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40B0-C0EA-46FC-AFB1-D49B91D62E58}">
      <dsp:nvSpPr>
        <dsp:cNvPr id="0" name=""/>
        <dsp:cNvSpPr/>
      </dsp:nvSpPr>
      <dsp:spPr>
        <a:xfrm>
          <a:off x="4104456" y="1506217"/>
          <a:ext cx="3214635" cy="371941"/>
        </a:xfrm>
        <a:custGeom>
          <a:avLst/>
          <a:gdLst/>
          <a:ahLst/>
          <a:cxnLst/>
          <a:rect l="0" t="0" r="0" b="0"/>
          <a:pathLst>
            <a:path>
              <a:moveTo>
                <a:pt x="0" y="0"/>
              </a:moveTo>
              <a:lnTo>
                <a:pt x="0" y="185970"/>
              </a:lnTo>
              <a:lnTo>
                <a:pt x="3214635" y="185970"/>
              </a:lnTo>
              <a:lnTo>
                <a:pt x="3214635"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7B322-E8C8-4D85-9C63-EAAB76342975}">
      <dsp:nvSpPr>
        <dsp:cNvPr id="0" name=""/>
        <dsp:cNvSpPr/>
      </dsp:nvSpPr>
      <dsp:spPr>
        <a:xfrm>
          <a:off x="4104456" y="1506217"/>
          <a:ext cx="1029586" cy="365990"/>
        </a:xfrm>
        <a:custGeom>
          <a:avLst/>
          <a:gdLst/>
          <a:ahLst/>
          <a:cxnLst/>
          <a:rect l="0" t="0" r="0" b="0"/>
          <a:pathLst>
            <a:path>
              <a:moveTo>
                <a:pt x="0" y="0"/>
              </a:moveTo>
              <a:lnTo>
                <a:pt x="0" y="180019"/>
              </a:lnTo>
              <a:lnTo>
                <a:pt x="1029586" y="180019"/>
              </a:lnTo>
              <a:lnTo>
                <a:pt x="1029586" y="365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033E2-902D-48A7-B592-5CD753C8677F}">
      <dsp:nvSpPr>
        <dsp:cNvPr id="0" name=""/>
        <dsp:cNvSpPr/>
      </dsp:nvSpPr>
      <dsp:spPr>
        <a:xfrm>
          <a:off x="3032910" y="1506217"/>
          <a:ext cx="1071545" cy="371941"/>
        </a:xfrm>
        <a:custGeom>
          <a:avLst/>
          <a:gdLst/>
          <a:ahLst/>
          <a:cxnLst/>
          <a:rect l="0" t="0" r="0" b="0"/>
          <a:pathLst>
            <a:path>
              <a:moveTo>
                <a:pt x="1071545" y="0"/>
              </a:moveTo>
              <a:lnTo>
                <a:pt x="1071545" y="185970"/>
              </a:lnTo>
              <a:lnTo>
                <a:pt x="0" y="185970"/>
              </a:lnTo>
              <a:lnTo>
                <a:pt x="0"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2F11D-BA68-45C3-81F0-D96E5A5F70AD}">
      <dsp:nvSpPr>
        <dsp:cNvPr id="0" name=""/>
        <dsp:cNvSpPr/>
      </dsp:nvSpPr>
      <dsp:spPr>
        <a:xfrm>
          <a:off x="889820" y="1506217"/>
          <a:ext cx="3214635" cy="371941"/>
        </a:xfrm>
        <a:custGeom>
          <a:avLst/>
          <a:gdLst/>
          <a:ahLst/>
          <a:cxnLst/>
          <a:rect l="0" t="0" r="0" b="0"/>
          <a:pathLst>
            <a:path>
              <a:moveTo>
                <a:pt x="3214635" y="0"/>
              </a:moveTo>
              <a:lnTo>
                <a:pt x="3214635" y="185970"/>
              </a:lnTo>
              <a:lnTo>
                <a:pt x="0" y="185970"/>
              </a:lnTo>
              <a:lnTo>
                <a:pt x="0"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A54EE-1473-4F2B-9B48-4253F229B17F}">
      <dsp:nvSpPr>
        <dsp:cNvPr id="0" name=""/>
        <dsp:cNvSpPr/>
      </dsp:nvSpPr>
      <dsp:spPr>
        <a:xfrm>
          <a:off x="3218881" y="620642"/>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مدیریت نت</a:t>
          </a:r>
          <a:endParaRPr lang="en-US" sz="2800" kern="1200" dirty="0"/>
        </a:p>
      </dsp:txBody>
      <dsp:txXfrm>
        <a:off x="3218881" y="620642"/>
        <a:ext cx="1771148" cy="885574"/>
      </dsp:txXfrm>
    </dsp:sp>
    <dsp:sp modelId="{F3EEA10F-6B81-4C1C-BCF5-BB4249DC075F}">
      <dsp:nvSpPr>
        <dsp:cNvPr id="0" name=""/>
        <dsp:cNvSpPr/>
      </dsp:nvSpPr>
      <dsp:spPr>
        <a:xfrm>
          <a:off x="424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انبار قطعات یدکی</a:t>
          </a:r>
          <a:endParaRPr lang="en-US" sz="1800" kern="1200" dirty="0"/>
        </a:p>
      </dsp:txBody>
      <dsp:txXfrm>
        <a:off x="4246" y="1878158"/>
        <a:ext cx="1771148" cy="885574"/>
      </dsp:txXfrm>
    </dsp:sp>
    <dsp:sp modelId="{7BBFE4E4-E210-4FE8-90D4-597172C43D17}">
      <dsp:nvSpPr>
        <dsp:cNvPr id="0" name=""/>
        <dsp:cNvSpPr/>
      </dsp:nvSpPr>
      <dsp:spPr>
        <a:xfrm>
          <a:off x="214733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نگهداری وتعمیرات(اجرایی</a:t>
          </a:r>
          <a:r>
            <a:rPr lang="fa-IR" sz="2400" kern="1200" dirty="0" smtClean="0"/>
            <a:t>)</a:t>
          </a:r>
          <a:endParaRPr lang="en-US" sz="2400" kern="1200" dirty="0"/>
        </a:p>
      </dsp:txBody>
      <dsp:txXfrm>
        <a:off x="2147336" y="1878158"/>
        <a:ext cx="1771148" cy="885574"/>
      </dsp:txXfrm>
    </dsp:sp>
    <dsp:sp modelId="{F64BE158-6DB7-427D-862F-DEC8E7C44677}">
      <dsp:nvSpPr>
        <dsp:cNvPr id="0" name=""/>
        <dsp:cNvSpPr/>
      </dsp:nvSpPr>
      <dsp:spPr>
        <a:xfrm>
          <a:off x="4248468" y="1872207"/>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امور مهندسی </a:t>
          </a:r>
          <a:endParaRPr lang="en-US" sz="1800" kern="1200" dirty="0"/>
        </a:p>
      </dsp:txBody>
      <dsp:txXfrm>
        <a:off x="4248468" y="1872207"/>
        <a:ext cx="1771148" cy="885574"/>
      </dsp:txXfrm>
    </dsp:sp>
    <dsp:sp modelId="{9FBEBE4B-39F7-4C78-A48B-3DCF465FF4F2}">
      <dsp:nvSpPr>
        <dsp:cNvPr id="0" name=""/>
        <dsp:cNvSpPr/>
      </dsp:nvSpPr>
      <dsp:spPr>
        <a:xfrm>
          <a:off x="643351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تاسیسات</a:t>
          </a:r>
          <a:endParaRPr lang="en-US" sz="1800" kern="1200" dirty="0"/>
        </a:p>
      </dsp:txBody>
      <dsp:txXfrm>
        <a:off x="6433516" y="1878158"/>
        <a:ext cx="1771148" cy="885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AE484-7A5C-4ABB-948A-9C4F35948DBE}">
      <dsp:nvSpPr>
        <dsp:cNvPr id="0" name=""/>
        <dsp:cNvSpPr/>
      </dsp:nvSpPr>
      <dsp:spPr>
        <a:xfrm>
          <a:off x="2016221" y="0"/>
          <a:ext cx="2063556"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0">
          <a:noAutofit/>
        </a:bodyPr>
        <a:lstStyle/>
        <a:p>
          <a:pPr lvl="0" algn="ctr" defTabSz="533400">
            <a:lnSpc>
              <a:spcPct val="90000"/>
            </a:lnSpc>
            <a:spcBef>
              <a:spcPct val="0"/>
            </a:spcBef>
            <a:spcAft>
              <a:spcPct val="35000"/>
            </a:spcAft>
          </a:pPr>
          <a:r>
            <a:rPr lang="fa-IR" sz="1200" kern="1200" dirty="0" smtClean="0"/>
            <a:t>مدیریت طراز اول</a:t>
          </a:r>
        </a:p>
        <a:p>
          <a:pPr lvl="0" algn="ctr" defTabSz="533400" rtl="1">
            <a:lnSpc>
              <a:spcPct val="90000"/>
            </a:lnSpc>
            <a:spcBef>
              <a:spcPct val="0"/>
            </a:spcBef>
            <a:spcAft>
              <a:spcPct val="35000"/>
            </a:spcAft>
          </a:pPr>
          <a:r>
            <a:rPr lang="fa-IR" sz="1000" kern="1200" dirty="0" smtClean="0"/>
            <a:t>(سیاستهای فراگیر شرکت در </a:t>
          </a:r>
          <a:r>
            <a:rPr lang="en-US" sz="1000" kern="1200" dirty="0" smtClean="0"/>
            <a:t>PM</a:t>
          </a:r>
          <a:r>
            <a:rPr lang="fa-IR" sz="1000" kern="1200" dirty="0" smtClean="0"/>
            <a:t>،تعیین اهداف،کمیته مرکزی ترویج</a:t>
          </a:r>
          <a:r>
            <a:rPr lang="en-US" sz="1000" kern="1200" dirty="0" smtClean="0"/>
            <a:t>TPM</a:t>
          </a:r>
          <a:r>
            <a:rPr lang="fa-IR" sz="1800" kern="1200" dirty="0" smtClean="0"/>
            <a:t>)</a:t>
          </a:r>
          <a:endParaRPr lang="en-US" sz="1800" kern="1200" dirty="0"/>
        </a:p>
      </dsp:txBody>
      <dsp:txXfrm>
        <a:off x="2016221" y="0"/>
        <a:ext cx="2063556" cy="1109381"/>
      </dsp:txXfrm>
    </dsp:sp>
    <dsp:sp modelId="{BFC74728-141E-479A-A75B-7E50FA1B270C}">
      <dsp:nvSpPr>
        <dsp:cNvPr id="0" name=""/>
        <dsp:cNvSpPr/>
      </dsp:nvSpPr>
      <dsp:spPr>
        <a:xfrm>
          <a:off x="1016000" y="1109381"/>
          <a:ext cx="4064000"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t>مدیریت میانی</a:t>
          </a:r>
        </a:p>
        <a:p>
          <a:pPr lvl="0" algn="ctr" defTabSz="800100" rtl="1">
            <a:lnSpc>
              <a:spcPct val="90000"/>
            </a:lnSpc>
            <a:spcBef>
              <a:spcPct val="0"/>
            </a:spcBef>
            <a:spcAft>
              <a:spcPct val="35000"/>
            </a:spcAft>
          </a:pPr>
          <a:r>
            <a:rPr lang="fa-IR" sz="1800" kern="1200" dirty="0" smtClean="0"/>
            <a:t>(سیاستهای کارگاهی</a:t>
          </a:r>
          <a:r>
            <a:rPr lang="en-US" sz="1800" kern="1200" dirty="0" smtClean="0"/>
            <a:t>PM</a:t>
          </a:r>
          <a:r>
            <a:rPr lang="fa-IR" sz="1800" kern="1200" dirty="0" smtClean="0"/>
            <a:t>،تعیین اهداف ،کمیته کارگاهی ترویج</a:t>
          </a:r>
          <a:r>
            <a:rPr lang="en-US" sz="1800" kern="1200" dirty="0" smtClean="0"/>
            <a:t>TPM</a:t>
          </a:r>
          <a:r>
            <a:rPr lang="fa-IR" sz="1800" kern="1200" dirty="0" smtClean="0"/>
            <a:t>)</a:t>
          </a:r>
          <a:endParaRPr lang="en-US" sz="1800" kern="1200" dirty="0"/>
        </a:p>
      </dsp:txBody>
      <dsp:txXfrm>
        <a:off x="1727200" y="1109381"/>
        <a:ext cx="2641600" cy="1109381"/>
      </dsp:txXfrm>
    </dsp:sp>
    <dsp:sp modelId="{6F2A46FC-DBC1-41B4-946C-EFDE4E473551}">
      <dsp:nvSpPr>
        <dsp:cNvPr id="0" name=""/>
        <dsp:cNvSpPr/>
      </dsp:nvSpPr>
      <dsp:spPr>
        <a:xfrm>
          <a:off x="0" y="2218762"/>
          <a:ext cx="6096000"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t>سرپرست کارگاهها</a:t>
          </a:r>
        </a:p>
        <a:p>
          <a:pPr lvl="0" algn="ctr" defTabSz="800100" rtl="1">
            <a:lnSpc>
              <a:spcPct val="90000"/>
            </a:lnSpc>
            <a:spcBef>
              <a:spcPct val="0"/>
            </a:spcBef>
            <a:spcAft>
              <a:spcPct val="35000"/>
            </a:spcAft>
          </a:pPr>
          <a:r>
            <a:rPr lang="fa-IR" sz="1800" kern="1200" dirty="0" smtClean="0"/>
            <a:t>(تعیین اهداف براساس نظریات گروهها،فعالیتهای گروهی </a:t>
          </a:r>
          <a:r>
            <a:rPr lang="en-US" sz="1800" kern="1200" dirty="0" smtClean="0"/>
            <a:t>PM</a:t>
          </a:r>
          <a:r>
            <a:rPr lang="fa-IR" sz="1800" kern="1200" dirty="0" smtClean="0"/>
            <a:t>)</a:t>
          </a:r>
          <a:endParaRPr lang="en-US" sz="1800" kern="1200" dirty="0"/>
        </a:p>
      </dsp:txBody>
      <dsp:txXfrm>
        <a:off x="1066799" y="2218762"/>
        <a:ext cx="3962400" cy="11093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2D89DA-DFA9-426E-ACE3-35E367AF3C68}" type="datetimeFigureOut">
              <a:rPr lang="fa-IR" smtClean="0"/>
              <a:pPr/>
              <a:t>1444/02/01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AF04EB-8297-4218-925C-2E8E8335DA74}" type="slidenum">
              <a:rPr lang="fa-IR" smtClean="0"/>
              <a:pPr/>
              <a:t>‹#›</a:t>
            </a:fld>
            <a:endParaRPr lang="fa-IR"/>
          </a:p>
        </p:txBody>
      </p:sp>
    </p:spTree>
    <p:extLst>
      <p:ext uri="{BB962C8B-B14F-4D97-AF65-F5344CB8AC3E}">
        <p14:creationId xmlns:p14="http://schemas.microsoft.com/office/powerpoint/2010/main" val="782810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3DAF04EB-8297-4218-925C-2E8E8335DA74}" type="slidenum">
              <a:rPr lang="fa-IR" smtClean="0"/>
              <a:pPr/>
              <a:t>6</a:t>
            </a:fld>
            <a:endParaRPr lang="fa-IR"/>
          </a:p>
        </p:txBody>
      </p:sp>
    </p:spTree>
    <p:extLst>
      <p:ext uri="{BB962C8B-B14F-4D97-AF65-F5344CB8AC3E}">
        <p14:creationId xmlns:p14="http://schemas.microsoft.com/office/powerpoint/2010/main" val="287017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EED6F-FEA1-4DEE-87EF-002C6F2A89AF}" type="datetime1">
              <a:rPr lang="en-US" smtClean="0"/>
              <a:t>8/28/2022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65966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DC249-5636-4B4D-85B5-763BD846883B}" type="datetime1">
              <a:rPr lang="en-US" smtClean="0"/>
              <a:t>8/28/2022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41487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3C197-CE23-40DD-860A-725AF04B18AD}" type="datetime1">
              <a:rPr lang="en-US" smtClean="0"/>
              <a:t>8/28/2022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73265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4D5A9-9197-4729-A101-8B7885CD449C}" type="datetime1">
              <a:rPr lang="en-US" smtClean="0"/>
              <a:t>8/28/2022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82307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C0425-F19A-449A-ACB5-BBD778BCDE27}" type="datetime1">
              <a:rPr lang="en-US" smtClean="0"/>
              <a:t>8/28/2022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41502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6F329-0BD1-43A9-877B-5FB99DBDC061}" type="datetime1">
              <a:rPr lang="en-US" smtClean="0"/>
              <a:t>8/28/2022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32826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64F37-A8F4-4757-B556-3773F7A7053F}" type="datetime1">
              <a:rPr lang="en-US" smtClean="0"/>
              <a:t>8/28/2022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3886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9FB70-1245-48B9-942A-C799046DAE71}" type="datetime1">
              <a:rPr lang="en-US" smtClean="0"/>
              <a:t>8/28/2022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2547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02076-258A-4FC7-B687-F648A01BFF55}" type="datetime1">
              <a:rPr lang="en-US" smtClean="0"/>
              <a:t>8/28/2022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26089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B31D-198D-4512-98AD-4EC5FB5D3D10}" type="datetime1">
              <a:rPr lang="en-US" smtClean="0"/>
              <a:t>8/28/2022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251404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1104E-F829-4323-B585-0256B5D1F08A}" type="datetime1">
              <a:rPr lang="en-US" smtClean="0"/>
              <a:t>8/28/2022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66844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20C4-5278-4813-A367-11024A6E34C7}" type="datetime1">
              <a:rPr lang="en-US" smtClean="0"/>
              <a:t>8/28/2022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96C58-A7C1-4162-AD1D-96C96FD89467}" type="slidenum">
              <a:rPr lang="en-US" smtClean="0"/>
              <a:pPr/>
              <a:t>‹#›</a:t>
            </a:fld>
            <a:endParaRPr lang="en-US"/>
          </a:p>
        </p:txBody>
      </p:sp>
    </p:spTree>
    <p:extLst>
      <p:ext uri="{BB962C8B-B14F-4D97-AF65-F5344CB8AC3E}">
        <p14:creationId xmlns:p14="http://schemas.microsoft.com/office/powerpoint/2010/main" val="28036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a:solidFill>
            <a:srgbClr val="00B050"/>
          </a:solidFill>
        </p:spPr>
        <p:txBody>
          <a:bodyPr>
            <a:normAutofit/>
          </a:bodyPr>
          <a:lstStyle/>
          <a:p>
            <a:pPr rtl="1"/>
            <a:r>
              <a:rPr lang="fa-IR" sz="3200" dirty="0" smtClean="0"/>
              <a:t>برنامه ریزی نگهداری وتعمیرات(نت)</a:t>
            </a:r>
            <a:br>
              <a:rPr lang="fa-IR" sz="3200" dirty="0" smtClean="0"/>
            </a:br>
            <a:r>
              <a:rPr lang="fa-IR" sz="3200" dirty="0" smtClean="0"/>
              <a:t>تالیف :دکتر علی حاج شیر محمدی</a:t>
            </a:r>
            <a:br>
              <a:rPr lang="fa-IR" sz="3200" dirty="0" smtClean="0"/>
            </a:br>
            <a:r>
              <a:rPr lang="fa-IR" sz="3200" dirty="0" smtClean="0"/>
              <a:t>رشته مدیریت صنعتی</a:t>
            </a:r>
            <a:endParaRPr lang="en-US" sz="3200" dirty="0"/>
          </a:p>
        </p:txBody>
      </p:sp>
      <p:sp>
        <p:nvSpPr>
          <p:cNvPr id="3" name="Subtitle 2"/>
          <p:cNvSpPr>
            <a:spLocks noGrp="1"/>
          </p:cNvSpPr>
          <p:nvPr>
            <p:ph type="subTitle" idx="1"/>
          </p:nvPr>
        </p:nvSpPr>
        <p:spPr>
          <a:solidFill>
            <a:schemeClr val="tx2"/>
          </a:solidFill>
        </p:spPr>
        <p:txBody>
          <a:bodyPr/>
          <a:lstStyle/>
          <a:p>
            <a:r>
              <a:rPr lang="fa-IR" dirty="0" smtClean="0"/>
              <a:t>د</a:t>
            </a:r>
            <a:r>
              <a:rPr lang="fa-IR" sz="2400" dirty="0" smtClean="0"/>
              <a:t>انشگاه پیام نور مشهد</a:t>
            </a:r>
          </a:p>
          <a:p>
            <a:r>
              <a:rPr lang="fa-IR" sz="2400" dirty="0" smtClean="0"/>
              <a:t>زمستان 1390</a:t>
            </a:r>
          </a:p>
          <a:p>
            <a:r>
              <a:rPr lang="fa-IR" sz="2400" dirty="0" smtClean="0"/>
              <a:t>مدرس :محمد حسین مروی</a:t>
            </a:r>
          </a:p>
          <a:p>
            <a:endParaRPr lang="en-US" dirty="0"/>
          </a:p>
        </p:txBody>
      </p:sp>
    </p:spTree>
    <p:extLst>
      <p:ext uri="{BB962C8B-B14F-4D97-AF65-F5344CB8AC3E}">
        <p14:creationId xmlns:p14="http://schemas.microsoft.com/office/powerpoint/2010/main" val="274985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امور فنی در نمودارهای سازمانی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عواملی همانندشرایط صنعتی،فرهنگی،اقتصادی،اجتماعی،دسترسی به افراد با صلاحیت وعوامل طبیعی در ساختار سازمانی تاثیر دارند.</a:t>
            </a:r>
            <a:endParaRPr lang="en-US" sz="2000" dirty="0"/>
          </a:p>
        </p:txBody>
      </p:sp>
      <p:graphicFrame>
        <p:nvGraphicFramePr>
          <p:cNvPr id="4" name="Diagram 3"/>
          <p:cNvGraphicFramePr/>
          <p:nvPr>
            <p:extLst>
              <p:ext uri="{D42A27DB-BD31-4B8C-83A1-F6EECF244321}">
                <p14:modId xmlns:p14="http://schemas.microsoft.com/office/powerpoint/2010/main" val="716689872"/>
              </p:ext>
            </p:extLst>
          </p:nvPr>
        </p:nvGraphicFramePr>
        <p:xfrm>
          <a:off x="1524000" y="2636912"/>
          <a:ext cx="5784304"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638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a:t>شاخصهای مربوط به تعمیر پذیری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1800" dirty="0" smtClean="0"/>
                  <a:t>3) متوسط زمان لازم برای تعمیر ،شامل تعمیرات پیشگیری واضطراری</a:t>
                </a:r>
              </a:p>
              <a:p>
                <a:pPr marL="0" indent="0" algn="l">
                  <a:buNone/>
                </a:pPr>
                <a14:m>
                  <m:oMathPara xmlns:m="http://schemas.openxmlformats.org/officeDocument/2006/math">
                    <m:oMathParaPr>
                      <m:jc m:val="centerGroup"/>
                    </m:oMathParaPr>
                    <m:oMath xmlns:m="http://schemas.openxmlformats.org/officeDocument/2006/math">
                      <m:r>
                        <m:rPr>
                          <m:sty m:val="p"/>
                        </m:rPr>
                        <a:rPr lang="en-US" sz="2800" i="1">
                          <a:latin typeface="Cambria Math"/>
                        </a:rPr>
                        <m:t>T</m:t>
                      </m:r>
                      <m:r>
                        <a:rPr lang="en-US" sz="2800" i="1" smtClean="0">
                          <a:latin typeface="Cambria Math"/>
                        </a:rPr>
                        <m:t>=</m:t>
                      </m:r>
                      <m:f>
                        <m:fPr>
                          <m:ctrlPr>
                            <a:rPr lang="en-US" sz="2800" i="1" smtClean="0">
                              <a:latin typeface="Cambria Math" panose="02040503050406030204" pitchFamily="18" charset="0"/>
                            </a:rPr>
                          </m:ctrlPr>
                        </m:fPr>
                        <m:num>
                          <m:d>
                            <m:dPr>
                              <m:ctrlPr>
                                <a:rPr lang="en-US" sz="2800" b="0" i="1" smtClean="0">
                                  <a:latin typeface="Cambria Math" panose="02040503050406030204" pitchFamily="18" charset="0"/>
                                  <a:ea typeface="Cambria Math"/>
                                </a:rPr>
                              </m:ctrlPr>
                            </m:dPr>
                            <m:e>
                              <m:r>
                                <a:rPr lang="en-US" sz="2800" i="1">
                                  <a:latin typeface="Cambria Math"/>
                                  <a:ea typeface="Cambria Math"/>
                                </a:rPr>
                                <m:t>𝜆</m:t>
                              </m:r>
                              <m:r>
                                <m:rPr>
                                  <m:nor/>
                                </m:rPr>
                                <a:rPr lang="en-US" sz="2800" dirty="0"/>
                                <m:t>×</m:t>
                              </m:r>
                              <m:r>
                                <a:rPr lang="en-US" sz="2800" b="0" i="1" dirty="0" smtClean="0">
                                  <a:latin typeface="Cambria Math"/>
                                </a:rPr>
                                <m:t>𝑇𝑒</m:t>
                              </m:r>
                            </m:e>
                          </m:d>
                          <m:r>
                            <a:rPr lang="en-US" sz="2800" b="0" i="1" dirty="0" smtClean="0">
                              <a:latin typeface="Cambria Math"/>
                            </a:rPr>
                            <m:t>+(</m:t>
                          </m:r>
                          <m:r>
                            <a:rPr lang="en-US" sz="2800" b="0" i="1" dirty="0" smtClean="0">
                              <a:latin typeface="Cambria Math"/>
                            </a:rPr>
                            <m:t>𝐹</m:t>
                          </m:r>
                          <m:r>
                            <m:rPr>
                              <m:nor/>
                            </m:rPr>
                            <a:rPr lang="en-US" sz="2800" dirty="0"/>
                            <m:t>×</m:t>
                          </m:r>
                          <m:r>
                            <a:rPr lang="en-US" sz="2800" b="0" i="1" dirty="0" smtClean="0">
                              <a:latin typeface="Cambria Math"/>
                            </a:rPr>
                            <m:t>𝑇𝑝</m:t>
                          </m:r>
                          <m:r>
                            <a:rPr lang="en-US" sz="2800" b="0" i="1" dirty="0" smtClean="0">
                              <a:latin typeface="Cambria Math"/>
                            </a:rPr>
                            <m:t>)</m:t>
                          </m:r>
                        </m:num>
                        <m:den>
                          <m:r>
                            <a:rPr lang="en-US" sz="2800" i="1">
                              <a:latin typeface="Cambria Math"/>
                              <a:ea typeface="Cambria Math"/>
                            </a:rPr>
                            <m:t>𝜆</m:t>
                          </m:r>
                          <m:r>
                            <a:rPr lang="en-US" sz="2800" b="0" i="1" smtClean="0">
                              <a:latin typeface="Cambria Math"/>
                              <a:ea typeface="Cambria Math"/>
                            </a:rPr>
                            <m:t>+</m:t>
                          </m:r>
                          <m:r>
                            <a:rPr lang="en-US" sz="2800" b="0" i="1" smtClean="0">
                              <a:latin typeface="Cambria Math"/>
                              <a:ea typeface="Cambria Math"/>
                            </a:rPr>
                            <m:t>𝐹</m:t>
                          </m:r>
                        </m:den>
                      </m:f>
                      <m:r>
                        <a:rPr lang="fa-IR" sz="2800" b="0" i="1" smtClean="0">
                          <a:latin typeface="Cambria Math"/>
                        </a:rPr>
                        <m:t>  </m:t>
                      </m:r>
                    </m:oMath>
                  </m:oMathPara>
                </a14:m>
                <a:endParaRPr lang="en-US" sz="2400" dirty="0" smtClean="0"/>
              </a:p>
              <a:p>
                <a:pPr marL="0" indent="0" algn="r" rtl="1">
                  <a:buNone/>
                </a:pPr>
                <a:r>
                  <a:rPr lang="en-US" sz="2400" dirty="0" smtClean="0"/>
                  <a:t>T</a:t>
                </a:r>
                <a:r>
                  <a:rPr lang="fa-IR" sz="2400" dirty="0" smtClean="0"/>
                  <a:t>متوسط زمان لازم برای هر تعمیر(پیشگیری یا اضطراری)</a:t>
                </a:r>
              </a:p>
              <a:p>
                <a:pPr marL="0" indent="0" algn="r" rtl="1">
                  <a:buNone/>
                </a:pPr>
                <a:r>
                  <a:rPr lang="en-US" sz="2400" dirty="0" smtClean="0"/>
                  <a:t>F</a:t>
                </a:r>
                <a:r>
                  <a:rPr lang="fa-IR" sz="2400" dirty="0" smtClean="0"/>
                  <a:t> تعدااد دفعات (فرکانس) اعمال تعمیرات پیشگیری در واحد زمان </a:t>
                </a:r>
              </a:p>
              <a:p>
                <a:pPr marL="0" indent="0" algn="r" rtl="1">
                  <a:buNone/>
                </a:pPr>
                <a14:m>
                  <m:oMath xmlns:m="http://schemas.openxmlformats.org/officeDocument/2006/math">
                    <m:r>
                      <a:rPr lang="en-US" sz="2400" i="1">
                        <a:latin typeface="Cambria Math"/>
                        <a:ea typeface="Cambria Math"/>
                      </a:rPr>
                      <m:t>𝜆</m:t>
                    </m:r>
                  </m:oMath>
                </a14:m>
                <a:r>
                  <a:rPr lang="fa-IR" sz="2400" dirty="0" smtClean="0"/>
                  <a:t> متوسط تعداد دفعات خرابی اضطراری در واحد زمان </a:t>
                </a:r>
              </a:p>
              <a:p>
                <a:pPr marL="0" indent="0" algn="r" rtl="1">
                  <a:buNone/>
                </a:pPr>
                <a:r>
                  <a:rPr lang="fa-IR" sz="2400" dirty="0" smtClean="0"/>
                  <a:t>مثال: در یک سیستم اطلاعات زیر موجوداستمطلوب است متوسط زمان لازم برای هر تعمیر:</a:t>
                </a:r>
              </a:p>
              <a:p>
                <a:pPr marL="0" indent="0">
                  <a:buNone/>
                </a:pPr>
                <a14:m>
                  <m:oMath xmlns:m="http://schemas.openxmlformats.org/officeDocument/2006/math">
                    <m:r>
                      <a:rPr lang="en-US" sz="2400" i="1">
                        <a:latin typeface="Cambria Math"/>
                        <a:ea typeface="Cambria Math"/>
                      </a:rPr>
                      <m:t>𝜆</m:t>
                    </m:r>
                    <m:r>
                      <a:rPr lang="fa-IR" sz="2400" b="0" i="0" smtClean="0">
                        <a:latin typeface="Cambria Math"/>
                        <a:ea typeface="Cambria Math"/>
                      </a:rPr>
                      <m:t>=</m:t>
                    </m:r>
                    <m:r>
                      <a:rPr lang="fa-IR" sz="2400" b="0" i="0" smtClean="0">
                        <a:latin typeface="Cambria Math"/>
                        <a:ea typeface="Cambria Math"/>
                      </a:rPr>
                      <m:t>4</m:t>
                    </m:r>
                  </m:oMath>
                </a14:m>
                <a:r>
                  <a:rPr lang="en-US" sz="2400" dirty="0" err="1" smtClean="0"/>
                  <a:t>Te</a:t>
                </a:r>
                <a:r>
                  <a:rPr lang="en-US" sz="2400" dirty="0" smtClean="0"/>
                  <a:t>=40       F=64    </a:t>
                </a:r>
                <a:r>
                  <a:rPr lang="en-US" sz="2400" dirty="0" err="1" smtClean="0"/>
                  <a:t>Tp</a:t>
                </a:r>
                <a:r>
                  <a:rPr lang="en-US" sz="2400" dirty="0" smtClean="0"/>
                  <a:t>=17.5</a:t>
                </a:r>
              </a:p>
              <a:p>
                <a:pPr marL="0" indent="0">
                  <a:buNone/>
                </a:pPr>
                <a:r>
                  <a:rPr lang="en-US" sz="2400" dirty="0" smtClean="0"/>
                  <a:t>T=</a:t>
                </a:r>
                <a14:m>
                  <m:oMath xmlns:m="http://schemas.openxmlformats.org/officeDocument/2006/math">
                    <m:f>
                      <m:fPr>
                        <m:ctrlPr>
                          <a:rPr lang="en-US" sz="2400" i="1">
                            <a:latin typeface="Cambria Math" panose="02040503050406030204" pitchFamily="18" charset="0"/>
                          </a:rPr>
                        </m:ctrlPr>
                      </m:fPr>
                      <m:num>
                        <m:d>
                          <m:dPr>
                            <m:ctrlPr>
                              <a:rPr lang="en-US" sz="2400" i="1">
                                <a:latin typeface="Cambria Math" panose="02040503050406030204" pitchFamily="18" charset="0"/>
                                <a:ea typeface="Cambria Math"/>
                              </a:rPr>
                            </m:ctrlPr>
                          </m:dPr>
                          <m:e>
                            <m:r>
                              <a:rPr lang="en-US" sz="2400" b="0" i="1" smtClean="0">
                                <a:latin typeface="Cambria Math"/>
                                <a:ea typeface="Cambria Math"/>
                              </a:rPr>
                              <m:t>4</m:t>
                            </m:r>
                            <m:r>
                              <m:rPr>
                                <m:nor/>
                              </m:rPr>
                              <a:rPr lang="en-US" sz="2400" dirty="0"/>
                              <m:t>×</m:t>
                            </m:r>
                            <m:r>
                              <a:rPr lang="en-US" sz="2400" b="0" i="1" dirty="0" smtClean="0">
                                <a:latin typeface="Cambria Math"/>
                              </a:rPr>
                              <m:t>40</m:t>
                            </m:r>
                          </m:e>
                        </m:d>
                        <m:r>
                          <a:rPr lang="en-US" sz="2400" i="1" dirty="0">
                            <a:latin typeface="Cambria Math"/>
                          </a:rPr>
                          <m:t>+(</m:t>
                        </m:r>
                        <m:r>
                          <a:rPr lang="en-US" sz="2400" b="0" i="1" dirty="0" smtClean="0">
                            <a:latin typeface="Cambria Math"/>
                          </a:rPr>
                          <m:t>64</m:t>
                        </m:r>
                        <m:r>
                          <m:rPr>
                            <m:nor/>
                          </m:rPr>
                          <a:rPr lang="en-US" sz="2400" dirty="0"/>
                          <m:t>×</m:t>
                        </m:r>
                        <m:r>
                          <a:rPr lang="en-US" sz="2400" b="0" i="1" dirty="0" smtClean="0">
                            <a:latin typeface="Cambria Math"/>
                          </a:rPr>
                          <m:t>17</m:t>
                        </m:r>
                        <m:r>
                          <a:rPr lang="en-US" sz="2400" b="0" i="1" dirty="0" smtClean="0">
                            <a:latin typeface="Cambria Math"/>
                          </a:rPr>
                          <m:t>.</m:t>
                        </m:r>
                        <m:r>
                          <a:rPr lang="en-US" sz="2400" b="0" i="1" dirty="0" smtClean="0">
                            <a:latin typeface="Cambria Math"/>
                          </a:rPr>
                          <m:t>5</m:t>
                        </m:r>
                        <m:r>
                          <a:rPr lang="en-US" sz="2400" i="1" dirty="0">
                            <a:latin typeface="Cambria Math"/>
                          </a:rPr>
                          <m:t>)</m:t>
                        </m:r>
                      </m:num>
                      <m:den>
                        <m:r>
                          <a:rPr lang="en-US" sz="2400" b="0" i="1" smtClean="0">
                            <a:latin typeface="Cambria Math"/>
                            <a:ea typeface="Cambria Math"/>
                          </a:rPr>
                          <m:t>4</m:t>
                        </m:r>
                        <m:r>
                          <a:rPr lang="en-US" sz="2400" i="1">
                            <a:latin typeface="Cambria Math"/>
                            <a:ea typeface="Cambria Math"/>
                          </a:rPr>
                          <m:t>+</m:t>
                        </m:r>
                        <m:r>
                          <a:rPr lang="en-US" sz="2400" b="0" i="1" smtClean="0">
                            <a:latin typeface="Cambria Math"/>
                            <a:ea typeface="Cambria Math"/>
                          </a:rPr>
                          <m:t>64</m:t>
                        </m:r>
                      </m:den>
                    </m:f>
                  </m:oMath>
                </a14:m>
                <a:r>
                  <a:rPr lang="en-US" sz="2400" dirty="0" smtClean="0"/>
                  <a:t>=18.8min</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926" t="-674" r="-1185"/>
                </a:stretch>
              </a:blipFill>
            </p:spPr>
            <p:txBody>
              <a:bodyPr/>
              <a:lstStyle/>
              <a:p>
                <a:r>
                  <a:rPr lang="en-US">
                    <a:noFill/>
                  </a:rPr>
                  <a:t> </a:t>
                </a:r>
              </a:p>
            </p:txBody>
          </p:sp>
        </mc:Fallback>
      </mc:AlternateContent>
    </p:spTree>
    <p:extLst>
      <p:ext uri="{BB962C8B-B14F-4D97-AF65-F5344CB8AC3E}">
        <p14:creationId xmlns:p14="http://schemas.microsoft.com/office/powerpoint/2010/main" val="4167769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96752"/>
            <a:ext cx="7365504" cy="3663280"/>
          </a:xfrm>
        </p:spPr>
        <p:txBody>
          <a:bodyPr/>
          <a:lstStyle/>
          <a:p>
            <a:r>
              <a:rPr lang="fa-IR" dirty="0" smtClean="0"/>
              <a:t>فصل نوزدهم</a:t>
            </a:r>
            <a:br>
              <a:rPr lang="fa-IR" dirty="0" smtClean="0"/>
            </a:br>
            <a:r>
              <a:rPr lang="fa-IR" dirty="0" smtClean="0"/>
              <a:t>تئوریهای مهندسی نت</a:t>
            </a:r>
            <a:endParaRPr lang="en-US" dirty="0"/>
          </a:p>
        </p:txBody>
      </p:sp>
    </p:spTree>
    <p:extLst>
      <p:ext uri="{BB962C8B-B14F-4D97-AF65-F5344CB8AC3E}">
        <p14:creationId xmlns:p14="http://schemas.microsoft.com/office/powerpoint/2010/main" val="2555938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فواصل زمانی مناسب برای تعمیرات پیشگیرانه</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ایا می توان زمانی را برای تعمیرات پیشگیری درنظر گرفت؟</a:t>
            </a:r>
          </a:p>
          <a:p>
            <a:pPr algn="r" rtl="1"/>
            <a:r>
              <a:rPr lang="fa-IR" sz="2000" dirty="0" smtClean="0"/>
              <a:t>فواصل انرا چگونه مشخص نماییم؟</a:t>
            </a:r>
          </a:p>
          <a:p>
            <a:pPr algn="r" rtl="1"/>
            <a:r>
              <a:rPr lang="fa-IR" sz="2000" dirty="0" smtClean="0"/>
              <a:t>هزینه های نصب تجهیزات ،نیروی انسانی و..چگونه خواهد بود؟</a:t>
            </a:r>
          </a:p>
          <a:p>
            <a:pPr algn="r" rtl="1"/>
            <a:r>
              <a:rPr lang="fa-IR" sz="2000" dirty="0" smtClean="0"/>
              <a:t>در صورت تعمیرات پیشگیرانه زیاد توقف زیاد وکارایی دستگاه افت می نماید؟</a:t>
            </a:r>
          </a:p>
          <a:p>
            <a:pPr algn="r" rtl="1"/>
            <a:r>
              <a:rPr lang="fa-IR" sz="2000" dirty="0" smtClean="0"/>
              <a:t>در صورت طولانی شدن فواصل تعمیرات پیشگیرانه ،تعمیر اضطراری زیاد می شود؟در دستگاهی که دارای توزیع عمر فوق نمایی منفی است اعمال </a:t>
            </a:r>
            <a:r>
              <a:rPr lang="en-US" sz="2000" dirty="0" smtClean="0"/>
              <a:t>PM</a:t>
            </a:r>
            <a:r>
              <a:rPr lang="fa-IR" sz="2000" dirty="0" smtClean="0"/>
              <a:t> باعث کاهش کارایی می شود.</a:t>
            </a:r>
          </a:p>
          <a:p>
            <a:pPr algn="r" rtl="1"/>
            <a:r>
              <a:rPr lang="fa-IR" sz="2000" dirty="0" smtClean="0"/>
              <a:t>در سیستمی که از تابع توزیع ویبول یا نرمال تبعیت می نماید زمان تعمیر پیشگیری کمتر از اضطراری موثر خواهد بود</a:t>
            </a:r>
          </a:p>
          <a:p>
            <a:pPr algn="r" rtl="1"/>
            <a:r>
              <a:rPr lang="fa-IR" sz="2000" dirty="0" smtClean="0"/>
              <a:t>هدف از </a:t>
            </a:r>
            <a:r>
              <a:rPr lang="en-US" sz="2000" dirty="0" smtClean="0"/>
              <a:t>PM</a:t>
            </a:r>
            <a:r>
              <a:rPr lang="fa-IR" sz="2000" dirty="0" smtClean="0"/>
              <a:t> صرفا افزایش کارایی نمی باشد بلکه عواملی همانند هزینه نیز لحاظ می شود.</a:t>
            </a:r>
            <a:endParaRPr lang="en-US" sz="2000" dirty="0"/>
          </a:p>
        </p:txBody>
      </p:sp>
    </p:spTree>
    <p:extLst>
      <p:ext uri="{BB962C8B-B14F-4D97-AF65-F5344CB8AC3E}">
        <p14:creationId xmlns:p14="http://schemas.microsoft.com/office/powerpoint/2010/main" val="1524009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نمودارهای تعیین زمان بهینه برای تعمیرات پیشگیری با در نظر گرفتن عوامل هزینه وزمان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600200"/>
                <a:ext cx="8507288" cy="4525963"/>
              </a:xfrm>
            </p:spPr>
            <p:txBody>
              <a:bodyPr>
                <a:normAutofit/>
              </a:bodyPr>
              <a:lstStyle/>
              <a:p>
                <a:pPr algn="r" rtl="1"/>
                <a:r>
                  <a:rPr lang="fa-IR" sz="2000" dirty="0" smtClean="0"/>
                  <a:t>تابع ارلانگ:به ان دسته از توابع توزیع عمر که گستردگی انها کمتر از توابع نمایی هستندودارای توابع عمری نزدیک به این توابع تحت عملیات </a:t>
                </a:r>
                <a:r>
                  <a:rPr lang="en-US" sz="2000" dirty="0" smtClean="0"/>
                  <a:t>PM</a:t>
                </a:r>
                <a:r>
                  <a:rPr lang="fa-IR" sz="2000" dirty="0" smtClean="0"/>
                  <a:t> قرار می گیرند.</a:t>
                </a:r>
              </a:p>
              <a:p>
                <a:pPr algn="r" rtl="1"/>
                <a:r>
                  <a:rPr lang="en-US" sz="2000" dirty="0" smtClean="0"/>
                  <a:t>l</a:t>
                </a:r>
                <a:r>
                  <a:rPr lang="fa-IR" sz="2000" dirty="0" smtClean="0"/>
                  <a:t> به عنوان پارامترتعیین کننده میزان گستردگی و</a:t>
                </a:r>
                <a:r>
                  <a:rPr lang="en-US" sz="2000" dirty="0" smtClean="0"/>
                  <a:t>t</a:t>
                </a:r>
                <a:r>
                  <a:rPr lang="fa-IR" sz="2000" dirty="0" smtClean="0"/>
                  <a:t> میزان گستردگی تابع می باشد.</a:t>
                </a:r>
              </a:p>
              <a:p>
                <a:pPr algn="r" rtl="1"/>
                <a:r>
                  <a:rPr lang="fa-IR" sz="2000" dirty="0" smtClean="0"/>
                  <a:t>با بزرگ شدن </a:t>
                </a:r>
                <a:r>
                  <a:rPr lang="en-US" sz="2000" dirty="0" smtClean="0"/>
                  <a:t>l</a:t>
                </a:r>
                <a:r>
                  <a:rPr lang="fa-IR" sz="2000" dirty="0" smtClean="0"/>
                  <a:t> تابع گستردگی کم وبه سمت نرمال وویبول حرکت می نماید وبالعکس با کوچک شدن به سمت تابع نمایی</a:t>
                </a:r>
              </a:p>
              <a:p>
                <a:pPr rtl="1"/>
                <a:r>
                  <a:rPr lang="fa-IR" sz="2000" dirty="0" smtClean="0"/>
                  <a:t>تعمیرات پیشگیرانه برای سیستمهایی که از تابع ارلانگ تبعیت می نمایند مفید می باشددررابطهعلاوه بر زمان به هزینه در تعمیر پیشگیری توجه شده است.</a:t>
                </a:r>
                <a14:m>
                  <m:oMath xmlns:m="http://schemas.openxmlformats.org/officeDocument/2006/math">
                    <m:r>
                      <a:rPr lang="en-US" sz="2400" b="0" i="1" smtClean="0">
                        <a:latin typeface="Cambria Math"/>
                      </a:rPr>
                      <m:t>𝑌</m:t>
                    </m:r>
                    <m:r>
                      <a:rPr lang="en-US" sz="2400" i="1" smtClean="0">
                        <a:latin typeface="Cambria Math"/>
                      </a:rPr>
                      <m:t>=</m:t>
                    </m:r>
                    <m:f>
                      <m:fPr>
                        <m:ctrlPr>
                          <a:rPr lang="en-US" sz="2400" i="1" smtClean="0">
                            <a:latin typeface="Cambria Math" panose="02040503050406030204" pitchFamily="18" charset="0"/>
                          </a:rPr>
                        </m:ctrlPr>
                      </m:fPr>
                      <m:num>
                        <m:r>
                          <a:rPr lang="en-US" sz="2400" b="0" i="1" smtClean="0">
                            <a:latin typeface="Cambria Math"/>
                          </a:rPr>
                          <m:t>𝑡𝑝</m:t>
                        </m:r>
                        <m:r>
                          <a:rPr lang="en-US" sz="2400" b="0" i="1" smtClean="0">
                            <a:latin typeface="Cambria Math"/>
                          </a:rPr>
                          <m:t>(</m:t>
                        </m:r>
                        <m:r>
                          <a:rPr lang="en-US" sz="2400" b="0" i="1" smtClean="0">
                            <a:latin typeface="Cambria Math"/>
                          </a:rPr>
                          <m:t>𝐶𝐷</m:t>
                        </m:r>
                        <m:r>
                          <a:rPr lang="en-US" sz="2400" b="0" i="1" smtClean="0">
                            <a:latin typeface="Cambria Math"/>
                          </a:rPr>
                          <m:t>+</m:t>
                        </m:r>
                        <m:r>
                          <a:rPr lang="en-US" sz="2400" b="0" i="1" smtClean="0">
                            <a:latin typeface="Cambria Math"/>
                          </a:rPr>
                          <m:t>𝐶𝑃</m:t>
                        </m:r>
                        <m:r>
                          <a:rPr lang="en-US" sz="2400" b="0" i="1" smtClean="0">
                            <a:latin typeface="Cambria Math"/>
                          </a:rPr>
                          <m:t>)</m:t>
                        </m:r>
                      </m:num>
                      <m:den>
                        <m:r>
                          <a:rPr lang="en-US" sz="2400" b="0" i="1" smtClean="0">
                            <a:latin typeface="Cambria Math"/>
                          </a:rPr>
                          <m:t>𝑡𝑒</m:t>
                        </m:r>
                        <m:r>
                          <a:rPr lang="en-US" sz="2400" b="0" i="1" smtClean="0">
                            <a:latin typeface="Cambria Math"/>
                          </a:rPr>
                          <m:t>(</m:t>
                        </m:r>
                        <m:r>
                          <a:rPr lang="en-US" sz="2400" b="0" i="1" smtClean="0">
                            <a:latin typeface="Cambria Math"/>
                          </a:rPr>
                          <m:t>𝐶𝐷</m:t>
                        </m:r>
                        <m:r>
                          <a:rPr lang="en-US" sz="2400" b="0" i="1" smtClean="0">
                            <a:latin typeface="Cambria Math"/>
                          </a:rPr>
                          <m:t>+</m:t>
                        </m:r>
                        <m:r>
                          <a:rPr lang="en-US" sz="2400" b="0" i="1" smtClean="0">
                            <a:latin typeface="Cambria Math"/>
                          </a:rPr>
                          <m:t>𝐶𝑒</m:t>
                        </m:r>
                        <m:r>
                          <a:rPr lang="en-US" sz="2400" b="0" i="1" smtClean="0">
                            <a:latin typeface="Cambria Math"/>
                          </a:rPr>
                          <m:t>)</m:t>
                        </m:r>
                      </m:den>
                    </m:f>
                  </m:oMath>
                </a14:m>
                <a:endParaRPr lang="fa-IR" sz="2000" dirty="0" smtClean="0"/>
              </a:p>
              <a:p>
                <a:pPr algn="r" rtl="1"/>
                <a:r>
                  <a:rPr lang="en-US" sz="2000" dirty="0" smtClean="0"/>
                  <a:t>Ta</a:t>
                </a:r>
                <a:r>
                  <a:rPr lang="fa-IR" sz="2000" dirty="0" smtClean="0"/>
                  <a:t>میانگین عمر سیستم                                </a:t>
                </a:r>
                <a:r>
                  <a:rPr lang="en-US" sz="2000" dirty="0" err="1" smtClean="0"/>
                  <a:t>Tp</a:t>
                </a:r>
                <a:r>
                  <a:rPr lang="fa-IR" sz="2000" dirty="0" smtClean="0"/>
                  <a:t>فاصله زمانی مابین دوتعمیر پیشگیری متوالی</a:t>
                </a:r>
              </a:p>
              <a:p>
                <a:pPr algn="r" rtl="1"/>
                <a:r>
                  <a:rPr lang="en-US" sz="2000" dirty="0" err="1" smtClean="0"/>
                  <a:t>Ce</a:t>
                </a:r>
                <a:r>
                  <a:rPr lang="fa-IR" sz="2000" dirty="0" smtClean="0"/>
                  <a:t> هزینه انجام یک ساعت تعمیر اضطراری      </a:t>
                </a:r>
                <a:r>
                  <a:rPr lang="en-US" sz="2000" dirty="0" err="1" smtClean="0"/>
                  <a:t>Cp</a:t>
                </a:r>
                <a:r>
                  <a:rPr lang="fa-IR" sz="2000" dirty="0" smtClean="0"/>
                  <a:t> هزینه یک ساعت تعمیر پیشگیری</a:t>
                </a:r>
              </a:p>
              <a:p>
                <a:pPr algn="r" rtl="1"/>
                <a:r>
                  <a:rPr lang="en-US" sz="2000" dirty="0" smtClean="0"/>
                  <a:t>CD</a:t>
                </a:r>
                <a:r>
                  <a:rPr lang="fa-IR" sz="2000" dirty="0" smtClean="0"/>
                  <a:t> هزینه یک ساعت توقف دستگاه                 </a:t>
                </a:r>
                <a:r>
                  <a:rPr lang="en-US" sz="2000" dirty="0" err="1" smtClean="0"/>
                  <a:t>tp</a:t>
                </a:r>
                <a:r>
                  <a:rPr lang="fa-IR" sz="2000" dirty="0" smtClean="0"/>
                  <a:t>زمان لازم  برای انجام تعمیرات </a:t>
                </a:r>
              </a:p>
              <a:p>
                <a:pPr algn="r" rtl="1"/>
                <a:r>
                  <a:rPr lang="en-US" sz="2000" dirty="0" err="1" smtClean="0"/>
                  <a:t>Te</a:t>
                </a:r>
                <a:r>
                  <a:rPr lang="fa-IR" sz="2000" dirty="0" smtClean="0"/>
                  <a:t> زمان لازم برای انجام تعمیرات اضطراری</a:t>
                </a:r>
              </a:p>
              <a:p>
                <a:pPr algn="r" rtl="1"/>
                <a:r>
                  <a:rPr lang="fa-IR" sz="2000" dirty="0" smtClean="0"/>
                  <a:t>با استفاده از منحنی های </a:t>
                </a:r>
                <a:r>
                  <a:rPr lang="en-US" sz="2000" dirty="0" smtClean="0"/>
                  <a:t>Y</a:t>
                </a:r>
                <a:r>
                  <a:rPr lang="fa-IR" sz="2000" dirty="0" smtClean="0"/>
                  <a:t>و </a:t>
                </a:r>
                <a:r>
                  <a:rPr lang="en-US" sz="2000" dirty="0" err="1" smtClean="0"/>
                  <a:t>Tp</a:t>
                </a:r>
                <a:r>
                  <a:rPr lang="en-US" sz="2000" dirty="0" smtClean="0"/>
                  <a:t>/Ta</a:t>
                </a:r>
                <a:r>
                  <a:rPr lang="fa-IR" sz="2000" dirty="0" smtClean="0"/>
                  <a:t> مقادیر مورد نیاز بدست می اید.</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600200"/>
                <a:ext cx="8507288" cy="4525963"/>
              </a:xfrm>
              <a:blipFill rotWithShape="1">
                <a:blip r:embed="rId2" cstate="print"/>
                <a:stretch>
                  <a:fillRect l="-2364" t="-539" r="-716" b="-2156"/>
                </a:stretch>
              </a:blipFill>
            </p:spPr>
            <p:txBody>
              <a:bodyPr/>
              <a:lstStyle/>
              <a:p>
                <a:r>
                  <a:rPr lang="en-US">
                    <a:noFill/>
                  </a:rPr>
                  <a:t> </a:t>
                </a:r>
              </a:p>
            </p:txBody>
          </p:sp>
        </mc:Fallback>
      </mc:AlternateContent>
    </p:spTree>
    <p:extLst>
      <p:ext uri="{BB962C8B-B14F-4D97-AF65-F5344CB8AC3E}">
        <p14:creationId xmlns:p14="http://schemas.microsoft.com/office/powerpoint/2010/main" val="27349456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تعمیرات بعد از خرابی در شرایط گستردگی تابع توزیع عمر </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تعمیرات اضطراری در شرایط داشتن یک تیم منفرد تعمیراتی</a:t>
            </a:r>
          </a:p>
          <a:p>
            <a:pPr algn="r" rtl="1"/>
            <a:r>
              <a:rPr lang="fa-IR" sz="2000" dirty="0" smtClean="0"/>
              <a:t>در این حالت تنها یک تیم تعمیراتی است.</a:t>
            </a:r>
          </a:p>
          <a:p>
            <a:pPr algn="r" rtl="1"/>
            <a:r>
              <a:rPr lang="fa-IR" sz="2000" dirty="0" smtClean="0"/>
              <a:t>این تیم تنها به تعمیریک ماشین می پردازد</a:t>
            </a:r>
          </a:p>
          <a:p>
            <a:pPr algn="r" rtl="1"/>
            <a:r>
              <a:rPr lang="fa-IR" sz="2000" dirty="0" smtClean="0"/>
              <a:t>ماشینهای دیگر درصف تعمیر می باشند.</a:t>
            </a:r>
          </a:p>
          <a:p>
            <a:pPr algn="r" rtl="1"/>
            <a:r>
              <a:rPr lang="fa-IR" sz="2000" dirty="0" smtClean="0"/>
              <a:t>امکان دارد در بعضی اوقات تیم تعمیراتی بی کار باشد.</a:t>
            </a:r>
          </a:p>
          <a:p>
            <a:pPr algn="r" rtl="1"/>
            <a:r>
              <a:rPr lang="fa-IR" sz="2000" dirty="0" smtClean="0"/>
              <a:t>انجام سرویسهای منظم نظیر روغنکاری ،تنظیم،دقت در بهره برداری صحیحومطتبق با خواسته شده ،به افزایش عمر ماشین </a:t>
            </a:r>
            <a:r>
              <a:rPr lang="en-US" sz="2000" dirty="0" smtClean="0"/>
              <a:t>Ta</a:t>
            </a:r>
            <a:r>
              <a:rPr lang="fa-IR" sz="2000" dirty="0" smtClean="0"/>
              <a:t>کمک می نماید</a:t>
            </a:r>
          </a:p>
          <a:p>
            <a:pPr algn="r" rtl="1"/>
            <a:r>
              <a:rPr lang="fa-IR" sz="2000" dirty="0" smtClean="0"/>
              <a:t>تقویت امکانات نگهداری نظیر نیروی انسانی ،تامین امکانات پشتیبانی (نقشه ها ونمودارهای عیب یابی)قطعات یدکی وابزار وتجهیزات </a:t>
            </a:r>
          </a:p>
          <a:p>
            <a:pPr algn="r" rtl="1"/>
            <a:r>
              <a:rPr lang="fa-IR" sz="2000" dirty="0" smtClean="0"/>
              <a:t>برنامه ریزی دقیق وتبیین روشهای مدیریت وکنترل در داخل کارگاه نت وترتیب بندی فعالیتهای تعمیرات در افزایش کارایی نت (کاهش </a:t>
            </a:r>
            <a:r>
              <a:rPr lang="en-US" sz="2000" dirty="0" err="1" smtClean="0"/>
              <a:t>Te</a:t>
            </a:r>
            <a:r>
              <a:rPr lang="fa-IR" sz="2000" dirty="0" smtClean="0"/>
              <a:t>) نقش دارند. </a:t>
            </a:r>
            <a:endParaRPr lang="en-US" sz="2000" dirty="0"/>
          </a:p>
        </p:txBody>
      </p:sp>
    </p:spTree>
    <p:extLst>
      <p:ext uri="{BB962C8B-B14F-4D97-AF65-F5344CB8AC3E}">
        <p14:creationId xmlns:p14="http://schemas.microsoft.com/office/powerpoint/2010/main" val="18694684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مثال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یک تیم تعمیراتی مسئولیت تعمیر 8 ماشین راداردوبرمبنای امار عمر ماشینها وزمان لازم برای تعمیر انها هردو نزدیک به توابع نمایی می باشد.در حال حاضر بطور متوسط 5 ماشین از 8 ماشین اماده بکار می باشد.متوسط عمر ماشینها بعد از هر تعمیر10روز می باشد.امور بهره برداری نیاز به 6دستگاه ماشین سالم واماده بکار دارد.در این شرایط امکانات به چه اندازه افزایش یابد؟</a:t>
                </a:r>
              </a:p>
              <a:p>
                <a:r>
                  <a:rPr lang="en-US" sz="1800" dirty="0" smtClean="0"/>
                  <a:t>Ta/</a:t>
                </a:r>
                <a:r>
                  <a:rPr lang="en-US" sz="1800" dirty="0" err="1" smtClean="0"/>
                  <a:t>Te</a:t>
                </a:r>
                <a:r>
                  <a:rPr lang="en-US" sz="1800" dirty="0" smtClean="0"/>
                  <a:t>=?</a:t>
                </a:r>
              </a:p>
              <a:p>
                <a:r>
                  <a:rPr lang="en-US" sz="1800" dirty="0" smtClean="0"/>
                  <a:t>Ta=10</a:t>
                </a:r>
              </a:p>
              <a:p>
                <a:r>
                  <a:rPr lang="en-US" sz="1800" dirty="0" smtClean="0"/>
                  <a:t>K=8</a:t>
                </a:r>
              </a:p>
              <a:p>
                <a:pPr algn="r" rtl="1"/>
                <a:r>
                  <a:rPr lang="fa-IR" sz="1800" dirty="0" smtClean="0"/>
                  <a:t>با استفاده منحنی های مربوطه مقدار </a:t>
                </a:r>
                <a:r>
                  <a:rPr lang="en-US" sz="1800" dirty="0" smtClean="0"/>
                  <a:t>Ta/</a:t>
                </a:r>
                <a:r>
                  <a:rPr lang="en-US" sz="1800" dirty="0" err="1" smtClean="0"/>
                  <a:t>Te</a:t>
                </a:r>
                <a:r>
                  <a:rPr lang="fa-IR" sz="1800" dirty="0" smtClean="0"/>
                  <a:t>تقریبا 5 می شودبنابراین </a:t>
                </a:r>
                <a:r>
                  <a:rPr lang="en-US" sz="1800" dirty="0" err="1" smtClean="0"/>
                  <a:t>Te</a:t>
                </a:r>
                <a:r>
                  <a:rPr lang="fa-IR" sz="1800" dirty="0" smtClean="0"/>
                  <a:t>برابر با 2 روز می شود.درحال حاضر هر تعمیر بطور متوسط 2روز طول می کشد</a:t>
                </a:r>
              </a:p>
              <a:p>
                <a:pPr algn="r" rtl="1"/>
                <a:r>
                  <a:rPr lang="fa-IR" sz="1800" dirty="0" smtClean="0"/>
                  <a:t>با توجه به میزان 6 ماشین نیاز به افزایش تیم تعمیراتی است وبنابراین </a:t>
                </a:r>
                <a:r>
                  <a:rPr lang="en-US" sz="1800" dirty="0" smtClean="0"/>
                  <a:t>Ta/</a:t>
                </a:r>
                <a:r>
                  <a:rPr lang="en-US" sz="1800" dirty="0" err="1" smtClean="0"/>
                  <a:t>Te</a:t>
                </a:r>
                <a:r>
                  <a:rPr lang="fa-IR" sz="1800" dirty="0" smtClean="0"/>
                  <a:t>تقریبا برابر با 8 می شودولذا </a:t>
                </a:r>
                <a:r>
                  <a:rPr lang="en-US" sz="1800" dirty="0" err="1" smtClean="0"/>
                  <a:t>Te</a:t>
                </a:r>
                <a:r>
                  <a:rPr lang="fa-IR" sz="1800" dirty="0" smtClean="0"/>
                  <a:t>برابر با 1/25نیاز به افزایش دارد.</a:t>
                </a:r>
              </a:p>
              <a:p>
                <a:pPr algn="r" rtl="1"/>
                <a:r>
                  <a:rPr lang="fa-IR" sz="1800" dirty="0" smtClean="0"/>
                  <a:t>سرعت کار به میزان 2/(1/25-2)بارابر با 60% افزایش داشته واین مستلزم افزایش امکانات تیم تعمیراتی است.</a:t>
                </a:r>
              </a:p>
              <a:p>
                <a:r>
                  <a:rPr lang="en-US" sz="1800" dirty="0" err="1" smtClean="0"/>
                  <a:t>K.Ta</a:t>
                </a:r>
                <a:r>
                  <a:rPr lang="en-US" sz="1800" dirty="0" smtClean="0"/>
                  <a:t>/</a:t>
                </a:r>
                <a:r>
                  <a:rPr lang="en-US" sz="1800" dirty="0" err="1" smtClean="0"/>
                  <a:t>Te</a:t>
                </a:r>
                <a:r>
                  <a:rPr lang="en-US" sz="1800" dirty="0" smtClean="0"/>
                  <a:t>=8</a:t>
                </a:r>
                <a14:m>
                  <m:oMath xmlns:m="http://schemas.openxmlformats.org/officeDocument/2006/math">
                    <m:r>
                      <m:rPr>
                        <m:nor/>
                      </m:rPr>
                      <a:rPr lang="en-US" sz="1800" dirty="0"/>
                      <m:t>×</m:t>
                    </m:r>
                  </m:oMath>
                </a14:m>
                <a:r>
                  <a:rPr lang="en-US" sz="1800" dirty="0" smtClean="0"/>
                  <a:t>1.25/10=1</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444" t="-674" r="-519"/>
                </a:stretch>
              </a:blipFill>
            </p:spPr>
            <p:txBody>
              <a:bodyPr/>
              <a:lstStyle/>
              <a:p>
                <a:r>
                  <a:rPr lang="en-US">
                    <a:noFill/>
                  </a:rPr>
                  <a:t> </a:t>
                </a:r>
              </a:p>
            </p:txBody>
          </p:sp>
        </mc:Fallback>
      </mc:AlternateContent>
    </p:spTree>
    <p:extLst>
      <p:ext uri="{BB962C8B-B14F-4D97-AF65-F5344CB8AC3E}">
        <p14:creationId xmlns:p14="http://schemas.microsoft.com/office/powerpoint/2010/main" val="2430070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تعمیرات </a:t>
            </a:r>
            <a:r>
              <a:rPr lang="fa-IR" sz="2000" dirty="0"/>
              <a:t>بعد از خرابی در شرایط گستردگی تابع توزیع </a:t>
            </a:r>
            <a:r>
              <a:rPr lang="fa-IR" sz="2000" dirty="0" smtClean="0"/>
              <a:t>عمر(ادامه)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a:t>تعمیرات اضطراری در شرایط داشتن دو تیم </a:t>
            </a:r>
            <a:r>
              <a:rPr lang="fa-IR" sz="2000" dirty="0" smtClean="0"/>
              <a:t>تعمیراتی</a:t>
            </a:r>
          </a:p>
          <a:p>
            <a:pPr algn="r" rtl="1"/>
            <a:r>
              <a:rPr lang="fa-IR" sz="2000" dirty="0" smtClean="0"/>
              <a:t>در این حالت سرویس دهی بهتر ودستگاهها با درصد بیشتری در حال اماده بکار بودن می باشد.</a:t>
            </a:r>
          </a:p>
          <a:p>
            <a:pPr algn="r" rtl="1"/>
            <a:r>
              <a:rPr lang="fa-IR" sz="2000" dirty="0" smtClean="0"/>
              <a:t>مثال:</a:t>
            </a:r>
          </a:p>
          <a:p>
            <a:pPr marL="0" indent="0" algn="r" rtl="1">
              <a:buNone/>
            </a:pPr>
            <a:r>
              <a:rPr lang="fa-IR" sz="2000" dirty="0" smtClean="0"/>
              <a:t>دودستگاه ماشین ریخته گری تحت فشار در یک کارگاه ریخته گری مشغول بکار می باشند.براساس امار موجود ،متوسط زمان بین دو تعمیر متوالی برروی هر ماشین حدود 60روز می باشد.در حال حاضر یک تیم تعمیراتی شامل 2 نفر کارگر متخصص مسئولست تعمیرات این دو ماشین را بعهده دارند.</a:t>
            </a:r>
          </a:p>
          <a:p>
            <a:pPr marL="0" indent="0" algn="r" rtl="1">
              <a:buNone/>
            </a:pPr>
            <a:r>
              <a:rPr lang="fa-IR" sz="2000" dirty="0" smtClean="0"/>
              <a:t>هزینه هر روز یک کارگر 5000ریال</a:t>
            </a:r>
          </a:p>
          <a:p>
            <a:pPr marL="0" indent="0" algn="r" rtl="1">
              <a:buNone/>
            </a:pPr>
            <a:r>
              <a:rPr lang="fa-IR" sz="2000" dirty="0" smtClean="0"/>
              <a:t>هزینه رکود ماسین در یک روز200000ریال</a:t>
            </a:r>
          </a:p>
          <a:p>
            <a:pPr marL="0" indent="0" algn="r" rtl="1">
              <a:buNone/>
            </a:pPr>
            <a:r>
              <a:rPr lang="fa-IR" sz="2000" dirty="0" smtClean="0"/>
              <a:t>پیشنهاد افزایش تعداد کارگر به 10 نفر شده است</a:t>
            </a:r>
          </a:p>
          <a:p>
            <a:pPr marL="0" indent="0" algn="r" rtl="1">
              <a:buNone/>
            </a:pPr>
            <a:r>
              <a:rPr lang="fa-IR" sz="2000" dirty="0" smtClean="0"/>
              <a:t>ایا این افزایش بصرفه است؟</a:t>
            </a:r>
            <a:endParaRPr lang="en-US" sz="2000" dirty="0"/>
          </a:p>
        </p:txBody>
      </p:sp>
    </p:spTree>
    <p:extLst>
      <p:ext uri="{BB962C8B-B14F-4D97-AF65-F5344CB8AC3E}">
        <p14:creationId xmlns:p14="http://schemas.microsoft.com/office/powerpoint/2010/main" val="2684661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dirty="0" smtClean="0"/>
              <a:t>مثال(ادامه)</a:t>
            </a:r>
            <a:endParaRPr lang="en-US" sz="1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6"/>
                <a:ext cx="8229600" cy="5073427"/>
              </a:xfrm>
              <a:scene3d>
                <a:camera prst="orthographicFront">
                  <a:rot lat="0" lon="0" rev="0"/>
                </a:camera>
                <a:lightRig rig="threePt" dir="t"/>
              </a:scene3d>
            </p:spPr>
            <p:txBody>
              <a:bodyPr>
                <a:normAutofit/>
              </a:bodyPr>
              <a:lstStyle/>
              <a:p>
                <a:pPr algn="r" rtl="1"/>
                <a:r>
                  <a:rPr lang="en-US" sz="1800" dirty="0" err="1" smtClean="0"/>
                  <a:t>te</a:t>
                </a:r>
                <a:r>
                  <a:rPr lang="en-US" sz="1800" dirty="0" smtClean="0"/>
                  <a:t>=60days      Ta=60days          M=1team            K=2 </a:t>
                </a:r>
              </a:p>
              <a:p>
                <a:pPr algn="r" rtl="1"/>
                <a:r>
                  <a:rPr lang="en-US" sz="1800" dirty="0" err="1" smtClean="0"/>
                  <a:t>M.Ta</a:t>
                </a:r>
                <a:r>
                  <a:rPr lang="en-US" sz="1800" dirty="0" smtClean="0"/>
                  <a:t>/</a:t>
                </a:r>
                <a:r>
                  <a:rPr lang="en-US" sz="1800" dirty="0" err="1" smtClean="0"/>
                  <a:t>Te</a:t>
                </a:r>
                <a:r>
                  <a:rPr lang="en-US" sz="1800" dirty="0" smtClean="0"/>
                  <a:t>=1</a:t>
                </a:r>
                <a14:m>
                  <m:oMath xmlns:m="http://schemas.openxmlformats.org/officeDocument/2006/math">
                    <m:r>
                      <m:rPr>
                        <m:nor/>
                      </m:rPr>
                      <a:rPr lang="en-US" sz="1800" dirty="0"/>
                      <m:t>×</m:t>
                    </m:r>
                  </m:oMath>
                </a14:m>
                <a:r>
                  <a:rPr lang="en-US" sz="1800" dirty="0" smtClean="0"/>
                  <a:t>60/60=1</a:t>
                </a:r>
                <a:r>
                  <a:rPr lang="fa-IR" sz="1000" dirty="0" smtClean="0"/>
                  <a:t>متوسط زمان لازم برای تعمیر یک ماشین</a:t>
                </a:r>
              </a:p>
              <a:p>
                <a:pPr algn="r" rtl="1"/>
                <a:r>
                  <a:rPr lang="fa-IR" sz="1800" dirty="0" smtClean="0"/>
                  <a:t>با توجه به نمودار تعدادد ماشینهای اماده بکار 0/8 می باشد</a:t>
                </a:r>
              </a:p>
              <a:p>
                <a:pPr algn="r" rtl="1"/>
                <a:r>
                  <a:rPr lang="fa-IR" sz="1800" dirty="0" smtClean="0"/>
                  <a:t>هزینه روزانه کارگران =</a:t>
                </a:r>
                <a14:m>
                  <m:oMath xmlns:m="http://schemas.openxmlformats.org/officeDocument/2006/math">
                    <m:r>
                      <m:rPr>
                        <m:nor/>
                      </m:rPr>
                      <a:rPr lang="en-US" sz="1800" dirty="0"/>
                      <m:t>×</m:t>
                    </m:r>
                  </m:oMath>
                </a14:m>
                <a:r>
                  <a:rPr lang="fa-IR" sz="1800" dirty="0" smtClean="0"/>
                  <a:t>50002=10000ریال</a:t>
                </a:r>
              </a:p>
              <a:p>
                <a:pPr algn="r" rtl="1"/>
                <a:r>
                  <a:rPr lang="fa-IR" sz="1800" dirty="0" smtClean="0"/>
                  <a:t>هزینه توقف ماشین =200000</a:t>
                </a:r>
                <a14:m>
                  <m:oMath xmlns:m="http://schemas.openxmlformats.org/officeDocument/2006/math">
                    <m:r>
                      <m:rPr>
                        <m:nor/>
                      </m:rPr>
                      <a:rPr lang="en-US" sz="1800" dirty="0"/>
                      <m:t>×</m:t>
                    </m:r>
                  </m:oMath>
                </a14:m>
                <a:r>
                  <a:rPr lang="fa-IR" sz="1800" dirty="0" smtClean="0"/>
                  <a:t>(0/8-2)=240000ریال</a:t>
                </a:r>
              </a:p>
              <a:p>
                <a:pPr algn="r" rtl="1"/>
                <a:r>
                  <a:rPr lang="fa-IR" sz="1800" dirty="0" smtClean="0"/>
                  <a:t>مجموع هزینه ها 250000ریال                                                  </a:t>
                </a:r>
                <a:r>
                  <a:rPr lang="fa-IR" sz="1000" dirty="0" smtClean="0"/>
                  <a:t>تعداد نفرات در یک تیم</a:t>
                </a:r>
                <a:endParaRPr lang="fa-IR" sz="1800" dirty="0" smtClean="0"/>
              </a:p>
              <a:p>
                <a:pPr algn="r" rtl="1"/>
                <a:r>
                  <a:rPr lang="fa-IR" sz="1800" dirty="0" smtClean="0"/>
                  <a:t>در صورتی که تیم به 10 نفر افزایش یابد متوسط زمان هر تعمیر به 15 روز می رسد.</a:t>
                </a:r>
              </a:p>
              <a:p>
                <a:pPr algn="r" rtl="1"/>
                <a:r>
                  <a:rPr lang="en-US" sz="1800" dirty="0" err="1" smtClean="0"/>
                  <a:t>te</a:t>
                </a:r>
                <a:r>
                  <a:rPr lang="en-US" sz="1800" dirty="0" smtClean="0"/>
                  <a:t>=15days      </a:t>
                </a:r>
                <a:r>
                  <a:rPr lang="en-US" sz="1800" dirty="0"/>
                  <a:t>Ta=60days          M=1team            K=2 </a:t>
                </a:r>
                <a:endParaRPr lang="fa-IR" sz="1800" dirty="0" smtClean="0"/>
              </a:p>
              <a:p>
                <a:r>
                  <a:rPr lang="fa-IR" sz="1800" dirty="0" smtClean="0"/>
                  <a:t>هزینه روزانه کارگران </a:t>
                </a:r>
                <a14:m>
                  <m:oMath xmlns:m="http://schemas.openxmlformats.org/officeDocument/2006/math">
                    <m:r>
                      <m:rPr>
                        <m:nor/>
                      </m:rPr>
                      <a:rPr lang="fa-IR" sz="1800" b="0" i="0" dirty="0" smtClean="0"/>
                      <m:t>=</m:t>
                    </m:r>
                  </m:oMath>
                </a14:m>
                <a:r>
                  <a:rPr lang="fa-IR" sz="1800" dirty="0" smtClean="0"/>
                  <a:t>5000</a:t>
                </a:r>
                <a14:m>
                  <m:oMath xmlns:m="http://schemas.openxmlformats.org/officeDocument/2006/math">
                    <m:r>
                      <m:rPr>
                        <m:nor/>
                      </m:rPr>
                      <a:rPr lang="en-US" sz="1800" dirty="0"/>
                      <m:t>×</m:t>
                    </m:r>
                  </m:oMath>
                </a14:m>
                <a:r>
                  <a:rPr lang="fa-IR" sz="1800" dirty="0" smtClean="0"/>
                  <a:t>10=50000</a:t>
                </a:r>
              </a:p>
              <a:p>
                <a:pPr algn="r" rtl="1"/>
                <a:r>
                  <a:rPr lang="fa-IR" sz="1800" dirty="0" smtClean="0"/>
                  <a:t>هزینه رکو دماشین =(1/5-2)200000</a:t>
                </a:r>
                <a14:m>
                  <m:oMath xmlns:m="http://schemas.openxmlformats.org/officeDocument/2006/math">
                    <m:r>
                      <m:rPr>
                        <m:nor/>
                      </m:rPr>
                      <a:rPr lang="en-US" sz="1800" dirty="0"/>
                      <m:t>×</m:t>
                    </m:r>
                  </m:oMath>
                </a14:m>
                <a:r>
                  <a:rPr lang="fa-IR" sz="1800" dirty="0" smtClean="0"/>
                  <a:t>=100000</a:t>
                </a:r>
              </a:p>
              <a:p>
                <a:pPr algn="r" rtl="1"/>
                <a:r>
                  <a:rPr lang="fa-IR" sz="1800" dirty="0" smtClean="0"/>
                  <a:t>جمه هزینه ها برابر با 150000ریال کی گردد. لذا افزایش تیم به 10 نفر قابل قبول است.</a:t>
                </a:r>
                <a:endParaRPr lang="en-US" sz="1800" dirty="0"/>
              </a:p>
              <a:p>
                <a:pPr algn="r" rtl="1"/>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6"/>
                <a:ext cx="8229600" cy="5073427"/>
              </a:xfrm>
              <a:blipFill rotWithShape="1">
                <a:blip r:embed="rId2" cstate="print"/>
                <a:stretch>
                  <a:fillRect l="-221" t="-239" r="-369"/>
                </a:stretch>
              </a:blipFill>
            </p:spPr>
            <p:txBody>
              <a:bodyPr/>
              <a:lstStyle/>
              <a:p>
                <a:r>
                  <a:rPr lang="en-US">
                    <a:noFill/>
                  </a:rPr>
                  <a:t> </a:t>
                </a:r>
              </a:p>
            </p:txBody>
          </p:sp>
        </mc:Fallback>
      </mc:AlternateContent>
      <p:cxnSp>
        <p:nvCxnSpPr>
          <p:cNvPr id="5" name="Straight Connector 4"/>
          <p:cNvCxnSpPr/>
          <p:nvPr/>
        </p:nvCxnSpPr>
        <p:spPr>
          <a:xfrm>
            <a:off x="683568" y="692696"/>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568" y="2780928"/>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2420888"/>
            <a:ext cx="22322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43608" y="1196752"/>
            <a:ext cx="0" cy="1584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3568" y="836712"/>
            <a:ext cx="1944216"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7744" y="242088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26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بیست</a:t>
            </a:r>
            <a:br>
              <a:rPr lang="fa-IR" dirty="0" smtClean="0"/>
            </a:br>
            <a:r>
              <a:rPr lang="fa-IR" dirty="0" smtClean="0"/>
              <a:t>کنترل موجودی انبار قطعات یدکی</a:t>
            </a:r>
            <a:endParaRPr lang="en-US" dirty="0"/>
          </a:p>
        </p:txBody>
      </p:sp>
    </p:spTree>
    <p:extLst>
      <p:ext uri="{BB962C8B-B14F-4D97-AF65-F5344CB8AC3E}">
        <p14:creationId xmlns:p14="http://schemas.microsoft.com/office/powerpoint/2010/main" val="205522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مقدار اقتصادی هر بار سفارش</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اهم هزینه های مورد توجه در کاهش هزینه موجودیها:</a:t>
                </a:r>
              </a:p>
              <a:p>
                <a:pPr algn="r" rtl="1"/>
                <a:r>
                  <a:rPr lang="fa-IR" sz="2000" dirty="0" smtClean="0"/>
                  <a:t>هزینه های تدارکاتی مربوط به هر بار سفارش</a:t>
                </a:r>
                <a:r>
                  <a:rPr lang="en-US" sz="2000" dirty="0" smtClean="0"/>
                  <a:t>(C)</a:t>
                </a:r>
                <a:endParaRPr lang="fa-IR" sz="2000" dirty="0" smtClean="0"/>
              </a:p>
              <a:p>
                <a:pPr algn="r" rtl="1"/>
                <a:r>
                  <a:rPr lang="fa-IR" sz="2000" dirty="0" smtClean="0"/>
                  <a:t>هزینه های نگهداری شامل هزینه های اداری ،فضای انبار ،بیمه،سرمایه درگیر....</a:t>
                </a:r>
                <a:r>
                  <a:rPr lang="en-US" sz="2000" dirty="0" smtClean="0"/>
                  <a:t>(I)</a:t>
                </a:r>
              </a:p>
              <a:p>
                <a:pPr algn="r" rtl="1"/>
                <a:r>
                  <a:rPr lang="fa-IR" sz="2000" dirty="0" smtClean="0"/>
                  <a:t>هزینه های مواجهه با کسری قطعات یدکی در هنگام لزوم</a:t>
                </a:r>
                <a:r>
                  <a:rPr lang="en-US" sz="2000" dirty="0" smtClean="0"/>
                  <a:t>(</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𝐶</m:t>
                        </m:r>
                      </m:e>
                    </m:acc>
                  </m:oMath>
                </a14:m>
                <a:r>
                  <a:rPr lang="en-US" sz="2000" dirty="0" smtClean="0"/>
                  <a:t>)</a:t>
                </a:r>
              </a:p>
              <a:p>
                <a:pPr algn="r" rtl="1"/>
                <a:r>
                  <a:rPr lang="fa-IR" sz="2000" dirty="0" smtClean="0"/>
                  <a:t>مفدار اقتصادی هر بار سفارشمی بایستس در طول یک سال به حداقل برسد.</a:t>
                </a:r>
              </a:p>
              <a:p>
                <a:pPr algn="r" rtl="1"/>
                <a14:m>
                  <m:oMath xmlns:m="http://schemas.openxmlformats.org/officeDocument/2006/math">
                    <m:r>
                      <m:rPr>
                        <m:sty m:val="p"/>
                      </m:rPr>
                      <a:rPr lang="en-US" sz="1800" i="1">
                        <a:latin typeface="Cambria Math"/>
                      </a:rPr>
                      <m:t>E</m:t>
                    </m:r>
                    <m:r>
                      <a:rPr lang="en-US" sz="1800" b="0" i="1" smtClean="0">
                        <a:latin typeface="Cambria Math"/>
                      </a:rPr>
                      <m:t>𝑂𝑄</m:t>
                    </m:r>
                    <m:r>
                      <a:rPr lang="en-US" sz="1800" i="1" smtClean="0">
                        <a:latin typeface="Cambria Math"/>
                      </a:rPr>
                      <m:t>=</m:t>
                    </m:r>
                    <m:rad>
                      <m:radPr>
                        <m:degHide m:val="on"/>
                        <m:ctrlPr>
                          <a:rPr lang="en-US" sz="1800" i="1" smtClean="0">
                            <a:latin typeface="Cambria Math" panose="02040503050406030204" pitchFamily="18" charset="0"/>
                          </a:rPr>
                        </m:ctrlPr>
                      </m:radPr>
                      <m:deg/>
                      <m:e>
                        <m:f>
                          <m:fPr>
                            <m:ctrlPr>
                              <a:rPr lang="en-US" sz="1800" i="1" smtClean="0">
                                <a:latin typeface="Cambria Math" panose="02040503050406030204" pitchFamily="18" charset="0"/>
                              </a:rPr>
                            </m:ctrlPr>
                          </m:fPr>
                          <m:num>
                            <m:r>
                              <a:rPr lang="en-US" sz="1800" b="0" i="1" smtClean="0">
                                <a:latin typeface="Cambria Math"/>
                              </a:rPr>
                              <m:t>2</m:t>
                            </m:r>
                            <m:r>
                              <a:rPr lang="en-US" sz="1800" b="0" i="1" smtClean="0">
                                <a:latin typeface="Cambria Math"/>
                              </a:rPr>
                              <m:t>𝐶𝑟</m:t>
                            </m:r>
                          </m:num>
                          <m:den>
                            <m:r>
                              <a:rPr lang="en-US" sz="1800" b="0" i="1" smtClean="0">
                                <a:latin typeface="Cambria Math"/>
                              </a:rPr>
                              <m:t>𝐼</m:t>
                            </m:r>
                          </m:den>
                        </m:f>
                      </m:e>
                    </m:rad>
                    <m:r>
                      <m:rPr>
                        <m:nor/>
                      </m:rPr>
                      <a:rPr lang="en-US" sz="1600" dirty="0"/>
                      <m:t>×</m:t>
                    </m:r>
                    <m:rad>
                      <m:radPr>
                        <m:degHide m:val="on"/>
                        <m:ctrlPr>
                          <a:rPr lang="en-US" sz="1800" i="1" smtClean="0">
                            <a:latin typeface="Cambria Math" panose="02040503050406030204" pitchFamily="18" charset="0"/>
                          </a:rPr>
                        </m:ctrlPr>
                      </m:radPr>
                      <m:deg/>
                      <m:e>
                        <m:f>
                          <m:fPr>
                            <m:ctrlPr>
                              <a:rPr lang="en-US" sz="1800" i="1" smtClean="0">
                                <a:latin typeface="Cambria Math" panose="02040503050406030204" pitchFamily="18" charset="0"/>
                              </a:rPr>
                            </m:ctrlPr>
                          </m:fPr>
                          <m:num>
                            <m:r>
                              <a:rPr lang="en-US" sz="1800" b="0" i="1" smtClean="0">
                                <a:latin typeface="Cambria Math"/>
                              </a:rPr>
                              <m:t>𝐼</m:t>
                            </m:r>
                            <m:r>
                              <a:rPr lang="en-US" sz="1800" b="0" i="1" smtClean="0">
                                <a:latin typeface="Cambria Math"/>
                              </a:rPr>
                              <m:t>+</m:t>
                            </m:r>
                            <m:acc>
                              <m:accPr>
                                <m:chr m:val="́"/>
                                <m:ctrlPr>
                                  <a:rPr lang="en-US" sz="1800" b="0" i="1" smtClean="0">
                                    <a:latin typeface="Cambria Math" panose="02040503050406030204" pitchFamily="18" charset="0"/>
                                  </a:rPr>
                                </m:ctrlPr>
                              </m:accPr>
                              <m:e>
                                <m:r>
                                  <a:rPr lang="en-US" sz="1800" b="0" i="1" smtClean="0">
                                    <a:latin typeface="Cambria Math"/>
                                  </a:rPr>
                                  <m:t>𝐶</m:t>
                                </m:r>
                              </m:e>
                            </m:acc>
                          </m:num>
                          <m:den>
                            <m:acc>
                              <m:accPr>
                                <m:chr m:val="́"/>
                                <m:ctrlPr>
                                  <a:rPr lang="en-US" sz="1800" i="1">
                                    <a:latin typeface="Cambria Math" panose="02040503050406030204" pitchFamily="18" charset="0"/>
                                  </a:rPr>
                                </m:ctrlPr>
                              </m:accPr>
                              <m:e>
                                <m:r>
                                  <a:rPr lang="en-US" sz="1800" i="1">
                                    <a:latin typeface="Cambria Math"/>
                                  </a:rPr>
                                  <m:t>𝐶</m:t>
                                </m:r>
                              </m:e>
                            </m:acc>
                          </m:den>
                        </m:f>
                      </m:e>
                    </m:rad>
                  </m:oMath>
                </a14:m>
                <a:endParaRPr lang="en-US" sz="2000" dirty="0" smtClean="0"/>
              </a:p>
              <a:p>
                <a:pPr algn="r" rtl="1"/>
                <a:r>
                  <a:rPr lang="en-US" sz="2000" dirty="0" smtClean="0"/>
                  <a:t>C</a:t>
                </a:r>
                <a:r>
                  <a:rPr lang="fa-IR" sz="1600" dirty="0" smtClean="0"/>
                  <a:t>=هزینه های تدارکاتی مربوط به هر بار سفارش(ریال)</a:t>
                </a:r>
              </a:p>
              <a:p>
                <a:pPr algn="r" rtl="1"/>
                <a:r>
                  <a:rPr lang="en-US" sz="1600" dirty="0" smtClean="0"/>
                  <a:t>r</a:t>
                </a:r>
                <a:r>
                  <a:rPr lang="fa-IR" sz="1600" dirty="0" smtClean="0"/>
                  <a:t>=میانگین مقدار مصرف در واحد زمان(عدد/سال)</a:t>
                </a:r>
              </a:p>
              <a:p>
                <a:pPr algn="r" rtl="1"/>
                <a:r>
                  <a:rPr lang="en-US" sz="1600" dirty="0" smtClean="0"/>
                  <a:t>I</a:t>
                </a:r>
                <a:r>
                  <a:rPr lang="fa-IR" sz="1600" dirty="0" smtClean="0"/>
                  <a:t>=واحد هزینه نگهداری کالا(ریال/عدد/سال)</a:t>
                </a:r>
              </a:p>
              <a:p>
                <a:pPr algn="r" rtl="1"/>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a:rPr>
                          <m:t>𝐶</m:t>
                        </m:r>
                      </m:e>
                    </m:acc>
                  </m:oMath>
                </a14:m>
                <a:r>
                  <a:rPr lang="fa-IR" sz="1600" dirty="0" smtClean="0"/>
                  <a:t> =واحد هزینه مواجهه با کسری کالا(ریال/عدد/سال)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539" r="-741"/>
                </a:stretch>
              </a:blipFill>
            </p:spPr>
            <p:txBody>
              <a:bodyPr/>
              <a:lstStyle/>
              <a:p>
                <a:r>
                  <a:rPr lang="en-US">
                    <a:noFill/>
                  </a:rPr>
                  <a:t> </a:t>
                </a:r>
              </a:p>
            </p:txBody>
          </p:sp>
        </mc:Fallback>
      </mc:AlternateContent>
    </p:spTree>
    <p:extLst>
      <p:ext uri="{BB962C8B-B14F-4D97-AF65-F5344CB8AC3E}">
        <p14:creationId xmlns:p14="http://schemas.microsoft.com/office/powerpoint/2010/main" val="50210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2400" dirty="0" smtClean="0"/>
              <a:t>هرم تعالی سازمانهای نت</a:t>
            </a:r>
            <a:endParaRPr lang="en-US" sz="2400" dirty="0"/>
          </a:p>
        </p:txBody>
      </p:sp>
      <p:sp>
        <p:nvSpPr>
          <p:cNvPr id="5" name="Content Placeholder 4"/>
          <p:cNvSpPr>
            <a:spLocks noGrp="1"/>
          </p:cNvSpPr>
          <p:nvPr>
            <p:ph idx="1"/>
          </p:nvPr>
        </p:nvSpPr>
        <p:spPr/>
        <p:txBody>
          <a:bodyPr/>
          <a:lstStyle/>
          <a:p>
            <a:pPr algn="r" rtl="1"/>
            <a:r>
              <a:rPr lang="fa-IR" dirty="0" smtClean="0"/>
              <a:t>فعالیتهای سازمانی نت</a:t>
            </a:r>
            <a:endParaRPr lang="en-US" dirty="0"/>
          </a:p>
        </p:txBody>
      </p:sp>
      <p:sp>
        <p:nvSpPr>
          <p:cNvPr id="6" name="Isosceles Triangle 5"/>
          <p:cNvSpPr/>
          <p:nvPr/>
        </p:nvSpPr>
        <p:spPr>
          <a:xfrm>
            <a:off x="1043608" y="2002716"/>
            <a:ext cx="6840760" cy="4234595"/>
          </a:xfrm>
          <a:prstGeom prst="triangle">
            <a:avLst>
              <a:gd name="adj" fmla="val 5018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3997237" y="2708920"/>
            <a:ext cx="9144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بهبود روشها</a:t>
            </a:r>
            <a:endParaRPr lang="en-US" dirty="0"/>
          </a:p>
        </p:txBody>
      </p:sp>
      <p:sp>
        <p:nvSpPr>
          <p:cNvPr id="8" name="Rectangle 7"/>
          <p:cNvSpPr/>
          <p:nvPr/>
        </p:nvSpPr>
        <p:spPr>
          <a:xfrm>
            <a:off x="3203848" y="3645024"/>
            <a:ext cx="1202432" cy="6012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fa-IR" sz="1600" dirty="0" smtClean="0"/>
              <a:t>قابلیت اطمینان</a:t>
            </a:r>
            <a:r>
              <a:rPr lang="en-US" sz="1600" dirty="0" smtClean="0"/>
              <a:t>(RCM)</a:t>
            </a:r>
            <a:endParaRPr lang="en-US" sz="1600" dirty="0"/>
          </a:p>
        </p:txBody>
      </p:sp>
      <p:sp>
        <p:nvSpPr>
          <p:cNvPr id="9" name="Rectangle 8"/>
          <p:cNvSpPr/>
          <p:nvPr/>
        </p:nvSpPr>
        <p:spPr>
          <a:xfrm>
            <a:off x="4545278" y="3645024"/>
            <a:ext cx="1202432" cy="6012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rtl="1"/>
            <a:r>
              <a:rPr lang="fa-IR" sz="1600" dirty="0" smtClean="0"/>
              <a:t>نت خود گردان</a:t>
            </a:r>
            <a:r>
              <a:rPr lang="en-US" sz="1600" dirty="0" smtClean="0"/>
              <a:t>(TPM)</a:t>
            </a:r>
            <a:endParaRPr lang="en-US" sz="1600" dirty="0"/>
          </a:p>
        </p:txBody>
      </p:sp>
      <p:sp>
        <p:nvSpPr>
          <p:cNvPr id="10" name="Rectangle 9"/>
          <p:cNvSpPr/>
          <p:nvPr/>
        </p:nvSpPr>
        <p:spPr>
          <a:xfrm>
            <a:off x="2298656" y="4709836"/>
            <a:ext cx="792088" cy="6012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600" dirty="0" smtClean="0"/>
              <a:t>مدیریت </a:t>
            </a:r>
            <a:r>
              <a:rPr lang="fa-IR" dirty="0" smtClean="0"/>
              <a:t>داده ها</a:t>
            </a:r>
            <a:endParaRPr lang="en-US" dirty="0"/>
          </a:p>
        </p:txBody>
      </p:sp>
      <p:sp>
        <p:nvSpPr>
          <p:cNvPr id="11" name="Rectangle 10"/>
          <p:cNvSpPr/>
          <p:nvPr/>
        </p:nvSpPr>
        <p:spPr>
          <a:xfrm>
            <a:off x="3101648" y="4690795"/>
            <a:ext cx="817240" cy="5963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600" dirty="0" smtClean="0"/>
              <a:t>فناوری وروشها</a:t>
            </a:r>
            <a:endParaRPr lang="en-US" sz="1600" dirty="0"/>
          </a:p>
        </p:txBody>
      </p:sp>
      <p:sp>
        <p:nvSpPr>
          <p:cNvPr id="12" name="Rectangle 11"/>
          <p:cNvSpPr/>
          <p:nvPr/>
        </p:nvSpPr>
        <p:spPr>
          <a:xfrm>
            <a:off x="4767704" y="4706195"/>
            <a:ext cx="818810" cy="601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برنامه ریزی</a:t>
            </a:r>
            <a:endParaRPr lang="en-US" dirty="0"/>
          </a:p>
        </p:txBody>
      </p:sp>
      <p:sp>
        <p:nvSpPr>
          <p:cNvPr id="13" name="Rectangle 12"/>
          <p:cNvSpPr/>
          <p:nvPr/>
        </p:nvSpPr>
        <p:spPr>
          <a:xfrm>
            <a:off x="5586514" y="4702326"/>
            <a:ext cx="1008112" cy="5763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t>ارزیابی ها</a:t>
            </a:r>
            <a:endParaRPr lang="en-US" dirty="0"/>
          </a:p>
        </p:txBody>
      </p:sp>
      <p:sp>
        <p:nvSpPr>
          <p:cNvPr id="14" name="Rectangle 13"/>
          <p:cNvSpPr/>
          <p:nvPr/>
        </p:nvSpPr>
        <p:spPr>
          <a:xfrm>
            <a:off x="3924340" y="4690795"/>
            <a:ext cx="838944" cy="60609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200" dirty="0" smtClean="0"/>
              <a:t>مدیرت موجودیها</a:t>
            </a:r>
            <a:endParaRPr lang="en-US" sz="1200" dirty="0"/>
          </a:p>
        </p:txBody>
      </p:sp>
      <p:sp>
        <p:nvSpPr>
          <p:cNvPr id="15" name="Rectangle 14"/>
          <p:cNvSpPr/>
          <p:nvPr/>
        </p:nvSpPr>
        <p:spPr>
          <a:xfrm>
            <a:off x="4454437" y="5444027"/>
            <a:ext cx="1869935" cy="6012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t>مدیریت</a:t>
            </a:r>
            <a:endParaRPr lang="en-US" dirty="0"/>
          </a:p>
        </p:txBody>
      </p:sp>
      <p:sp>
        <p:nvSpPr>
          <p:cNvPr id="17" name="Rectangle 16"/>
          <p:cNvSpPr/>
          <p:nvPr/>
        </p:nvSpPr>
        <p:spPr>
          <a:xfrm>
            <a:off x="2386607" y="5444027"/>
            <a:ext cx="1610629" cy="5429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استراتژی</a:t>
            </a:r>
            <a:endParaRPr lang="en-US" dirty="0"/>
          </a:p>
        </p:txBody>
      </p:sp>
      <p:sp>
        <p:nvSpPr>
          <p:cNvPr id="18" name="Right Arrow 17"/>
          <p:cNvSpPr/>
          <p:nvPr/>
        </p:nvSpPr>
        <p:spPr>
          <a:xfrm>
            <a:off x="1878000" y="2612316"/>
            <a:ext cx="14969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سازمان بهینه</a:t>
            </a:r>
            <a:endParaRPr lang="en-US" sz="1200" dirty="0"/>
          </a:p>
        </p:txBody>
      </p:sp>
      <p:sp>
        <p:nvSpPr>
          <p:cNvPr id="19" name="Right Arrow 18"/>
          <p:cNvSpPr/>
          <p:nvPr/>
        </p:nvSpPr>
        <p:spPr>
          <a:xfrm>
            <a:off x="1259131" y="3429000"/>
            <a:ext cx="1333382" cy="647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بهبود مستمر</a:t>
            </a:r>
            <a:endParaRPr lang="en-US" sz="1200" dirty="0"/>
          </a:p>
        </p:txBody>
      </p:sp>
      <p:sp>
        <p:nvSpPr>
          <p:cNvPr id="20" name="Right Arrow 19"/>
          <p:cNvSpPr/>
          <p:nvPr/>
        </p:nvSpPr>
        <p:spPr>
          <a:xfrm>
            <a:off x="899592" y="4437112"/>
            <a:ext cx="978408" cy="65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کنترل</a:t>
            </a:r>
            <a:endParaRPr lang="en-US" sz="1200" dirty="0"/>
          </a:p>
        </p:txBody>
      </p:sp>
      <p:sp>
        <p:nvSpPr>
          <p:cNvPr id="21" name="Right Arrow 20"/>
          <p:cNvSpPr/>
          <p:nvPr/>
        </p:nvSpPr>
        <p:spPr>
          <a:xfrm>
            <a:off x="251876" y="5259231"/>
            <a:ext cx="978408" cy="72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راهبری</a:t>
            </a:r>
            <a:endParaRPr lang="en-US" sz="1200" dirty="0"/>
          </a:p>
        </p:txBody>
      </p:sp>
    </p:spTree>
    <p:extLst>
      <p:ext uri="{BB962C8B-B14F-4D97-AF65-F5344CB8AC3E}">
        <p14:creationId xmlns:p14="http://schemas.microsoft.com/office/powerpoint/2010/main" val="925872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سیستم سفارشات</a:t>
            </a:r>
            <a:endParaRPr lang="en-US" sz="2000" dirty="0"/>
          </a:p>
        </p:txBody>
      </p:sp>
      <p:sp>
        <p:nvSpPr>
          <p:cNvPr id="3" name="Content Placeholder 2"/>
          <p:cNvSpPr>
            <a:spLocks noGrp="1"/>
          </p:cNvSpPr>
          <p:nvPr>
            <p:ph idx="1"/>
          </p:nvPr>
        </p:nvSpPr>
        <p:spPr>
          <a:xfrm>
            <a:off x="107504" y="1600200"/>
            <a:ext cx="8579296" cy="4525963"/>
          </a:xfrm>
        </p:spPr>
        <p:txBody>
          <a:bodyPr>
            <a:normAutofit/>
          </a:bodyPr>
          <a:lstStyle/>
          <a:p>
            <a:pPr algn="r" rtl="1"/>
            <a:r>
              <a:rPr lang="fa-IR" sz="2000" dirty="0" smtClean="0"/>
              <a:t>نقطه سفارش</a:t>
            </a:r>
            <a:r>
              <a:rPr lang="en-US" sz="2000" dirty="0" smtClean="0"/>
              <a:t>(OP)</a:t>
            </a:r>
          </a:p>
          <a:p>
            <a:pPr algn="r" rtl="1"/>
            <a:r>
              <a:rPr lang="fa-IR" sz="2000" dirty="0" smtClean="0"/>
              <a:t>مقدار ذخیره</a:t>
            </a:r>
            <a:r>
              <a:rPr lang="en-US" sz="2000" dirty="0" smtClean="0"/>
              <a:t>(B)</a:t>
            </a:r>
          </a:p>
          <a:p>
            <a:pPr algn="r" rtl="1"/>
            <a:r>
              <a:rPr lang="fa-IR" sz="2000" dirty="0" smtClean="0"/>
              <a:t>فاصله زمانی تحویل</a:t>
            </a:r>
            <a:r>
              <a:rPr lang="en-US" sz="2000" dirty="0" smtClean="0"/>
              <a:t>(T)</a:t>
            </a:r>
          </a:p>
          <a:p>
            <a:pPr marL="0" indent="0" algn="l">
              <a:buNone/>
            </a:pPr>
            <a:endParaRPr lang="en-US" sz="2000" dirty="0"/>
          </a:p>
          <a:p>
            <a:pPr marL="0" indent="0" algn="l">
              <a:buNone/>
            </a:pPr>
            <a:endParaRPr lang="en-US" sz="2000" dirty="0" smtClean="0"/>
          </a:p>
          <a:p>
            <a:pPr marL="0" indent="0" algn="l">
              <a:buNone/>
            </a:pPr>
            <a:r>
              <a:rPr lang="en-US" sz="2000" dirty="0"/>
              <a:t> </a:t>
            </a:r>
            <a:r>
              <a:rPr lang="en-US" sz="2000" dirty="0" smtClean="0"/>
              <a:t> q</a:t>
            </a:r>
          </a:p>
          <a:p>
            <a:pPr marL="0" indent="0" algn="l">
              <a:buNone/>
            </a:pPr>
            <a:r>
              <a:rPr lang="fa-IR" sz="1000" dirty="0" smtClean="0"/>
              <a:t>مقد  موجودی  </a:t>
            </a:r>
          </a:p>
          <a:p>
            <a:pPr marL="0" indent="0" algn="l">
              <a:buNone/>
            </a:pPr>
            <a:endParaRPr lang="fa-IR" sz="1000" dirty="0"/>
          </a:p>
          <a:p>
            <a:pPr marL="0" indent="0" algn="r" rtl="1">
              <a:buNone/>
            </a:pPr>
            <a:r>
              <a:rPr lang="fa-IR" sz="1000" dirty="0"/>
              <a:t> </a:t>
            </a:r>
            <a:r>
              <a:rPr lang="fa-IR" sz="1000" dirty="0" smtClean="0"/>
              <a:t>                                                                                                                                                                                                                          </a:t>
            </a:r>
          </a:p>
          <a:p>
            <a:pPr marL="0" indent="0" algn="r" rtl="1">
              <a:buNone/>
            </a:pPr>
            <a:r>
              <a:rPr lang="fa-IR" sz="1000" dirty="0" smtClean="0"/>
              <a:t>                                                                                                                                                                                                                           نقطه سفارش</a:t>
            </a:r>
            <a:r>
              <a:rPr lang="en-US" sz="1000" dirty="0" smtClean="0"/>
              <a:t>(OP)</a:t>
            </a:r>
            <a:endParaRPr lang="fa-IR" sz="1000" dirty="0" smtClean="0"/>
          </a:p>
          <a:p>
            <a:pPr marL="0" indent="0" algn="r" rtl="1">
              <a:buNone/>
            </a:pPr>
            <a:r>
              <a:rPr lang="en-US" sz="1000" dirty="0" smtClean="0"/>
              <a:t>                                                                                          </a:t>
            </a:r>
            <a:r>
              <a:rPr lang="fa-IR" sz="1000" dirty="0" smtClean="0"/>
              <a:t>                                   دریافت سفارش</a:t>
            </a:r>
            <a:endParaRPr lang="fa-IR" sz="1000" dirty="0"/>
          </a:p>
          <a:p>
            <a:pPr marL="0" indent="0" algn="r" rtl="1">
              <a:buNone/>
            </a:pPr>
            <a:endParaRPr lang="fa-IR" sz="1000" dirty="0" smtClean="0"/>
          </a:p>
          <a:p>
            <a:pPr marL="0" indent="0" algn="r" rtl="1">
              <a:buNone/>
            </a:pPr>
            <a:r>
              <a:rPr lang="fa-IR" sz="1000" dirty="0" smtClean="0"/>
              <a:t>                                                                                                                                                                                          </a:t>
            </a:r>
            <a:r>
              <a:rPr lang="en-US" sz="1000" dirty="0" smtClean="0"/>
              <a:t>T</a:t>
            </a:r>
            <a:r>
              <a:rPr lang="fa-IR" sz="1000" dirty="0" smtClean="0"/>
              <a:t>                                     مقدار ذخیره</a:t>
            </a:r>
            <a:endParaRPr lang="fa-IR" sz="1000" dirty="0"/>
          </a:p>
          <a:p>
            <a:pPr marL="0" indent="0" algn="r" rtl="1">
              <a:buNone/>
            </a:pPr>
            <a:r>
              <a:rPr lang="fa-IR" sz="1000" dirty="0" smtClean="0"/>
              <a:t>                                                                                                                                                    زمان </a:t>
            </a:r>
          </a:p>
          <a:p>
            <a:pPr marL="0" indent="0" algn="r" rtl="1">
              <a:buNone/>
            </a:pPr>
            <a:endParaRPr lang="fa-IR" sz="1000" dirty="0" smtClean="0"/>
          </a:p>
        </p:txBody>
      </p:sp>
      <p:cxnSp>
        <p:nvCxnSpPr>
          <p:cNvPr id="5" name="Straight Connector 4"/>
          <p:cNvCxnSpPr/>
          <p:nvPr/>
        </p:nvCxnSpPr>
        <p:spPr>
          <a:xfrm>
            <a:off x="899592" y="3356992"/>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9592" y="5445224"/>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9592" y="5013176"/>
            <a:ext cx="547260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592" y="4509120"/>
            <a:ext cx="54726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59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39752" y="357301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975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9912" y="357301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23928" y="47971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79912" y="4797152"/>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35696" y="45091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9752"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35696" y="5121188"/>
            <a:ext cx="50405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47664" y="3789040"/>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547664" y="3573016"/>
            <a:ext cx="288032"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206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نقطه سفارش</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شرایط مصرف ثابت ومشخص بودن زمان تحویل پس از سفارش</a:t>
            </a:r>
          </a:p>
          <a:p>
            <a:pPr algn="r" rtl="1"/>
            <a:r>
              <a:rPr lang="fa-IR" sz="2000" dirty="0" smtClean="0"/>
              <a:t>در شرایط متغیر ونامشخص بودن سرعت مصرف وزمان تحویل</a:t>
            </a:r>
          </a:p>
          <a:p>
            <a:pPr algn="r" rtl="1"/>
            <a:r>
              <a:rPr lang="fa-IR" sz="2000" dirty="0" smtClean="0"/>
              <a:t>در نت نقطه سفارش با توجه به حساسیت مهم می باشد ونیاز است که درصد موجودی مثبت باشد تا از توقف دستگاهه بکاهد.</a:t>
            </a:r>
          </a:p>
          <a:p>
            <a:pPr algn="r" rtl="1"/>
            <a:r>
              <a:rPr lang="fa-IR" sz="2000" dirty="0" smtClean="0"/>
              <a:t>کاهش هزینه های نگهداری کالاومواجهه شدن با کسری کالا به حداقل برسد</a:t>
            </a:r>
          </a:p>
          <a:p>
            <a:pPr algn="r" rtl="1"/>
            <a:r>
              <a:rPr lang="fa-IR" sz="2000" dirty="0" smtClean="0"/>
              <a:t>استفاده از امار مصرف قطعات یدکی گذشته می تواند مارایاری برساند</a:t>
            </a:r>
            <a:endParaRPr lang="en-US" sz="2000" dirty="0"/>
          </a:p>
        </p:txBody>
      </p:sp>
    </p:spTree>
    <p:extLst>
      <p:ext uri="{BB962C8B-B14F-4D97-AF65-F5344CB8AC3E}">
        <p14:creationId xmlns:p14="http://schemas.microsoft.com/office/powerpoint/2010/main" val="552008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محاسبه نقطه سفارش استفاده از نموگرافهای کنترل موجودی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توابع توزیع مصرف قطعات یدکی اغلب به توابع توزیع پواسون نزدیک می باشد</a:t>
                </a:r>
              </a:p>
              <a:p>
                <a:pPr algn="r" rtl="1"/>
                <a14:m>
                  <m:oMath xmlns:m="http://schemas.openxmlformats.org/officeDocument/2006/math">
                    <m:r>
                      <a:rPr lang="en-US" sz="2000" i="1" smtClean="0">
                        <a:latin typeface="Cambria Math"/>
                      </a:rPr>
                      <m:t>𝐴</m:t>
                    </m:r>
                    <m:r>
                      <a:rPr lang="pt-BR" sz="2000" i="1" smtClean="0">
                        <a:latin typeface="Cambria Math"/>
                      </a:rPr>
                      <m:t>=</m:t>
                    </m:r>
                    <m:nary>
                      <m:naryPr>
                        <m:chr m:val="∑"/>
                        <m:ctrlPr>
                          <a:rPr lang="pt-BR" sz="2000" i="1" smtClean="0">
                            <a:latin typeface="Cambria Math" panose="02040503050406030204" pitchFamily="18" charset="0"/>
                          </a:rPr>
                        </m:ctrlPr>
                      </m:naryPr>
                      <m:sub>
                        <m:r>
                          <a:rPr lang="en-US" sz="2000" b="0" i="1" smtClean="0">
                            <a:latin typeface="Cambria Math"/>
                          </a:rPr>
                          <m:t>𝑛</m:t>
                        </m:r>
                        <m:r>
                          <a:rPr lang="pt-BR" sz="2000" i="1" smtClean="0">
                            <a:latin typeface="Cambria Math"/>
                          </a:rPr>
                          <m:t>=</m:t>
                        </m:r>
                        <m:r>
                          <a:rPr lang="pt-BR" sz="2000" i="1" smtClean="0">
                            <a:latin typeface="Cambria Math"/>
                          </a:rPr>
                          <m:t>0</m:t>
                        </m:r>
                      </m:sub>
                      <m:sup>
                        <m:r>
                          <a:rPr lang="en-US" sz="2000" b="0" i="1" smtClean="0">
                            <a:latin typeface="Cambria Math"/>
                          </a:rPr>
                          <m:t>𝑠</m:t>
                        </m:r>
                      </m:sup>
                      <m:e>
                        <m:f>
                          <m:fPr>
                            <m:ctrlPr>
                              <a:rPr lang="pt-BR" sz="2000" i="1" smtClean="0">
                                <a:latin typeface="Cambria Math" panose="02040503050406030204" pitchFamily="18" charset="0"/>
                              </a:rPr>
                            </m:ctrlPr>
                          </m:fPr>
                          <m:num>
                            <m:r>
                              <a:rPr lang="en-US" sz="2000" b="0" i="1" smtClean="0">
                                <a:latin typeface="Cambria Math"/>
                              </a:rPr>
                              <m:t>𝑅</m:t>
                            </m:r>
                            <m:sSup>
                              <m:sSupPr>
                                <m:ctrlPr>
                                  <a:rPr lang="en-US" sz="2000" b="0" i="1" smtClean="0">
                                    <a:latin typeface="Cambria Math" panose="02040503050406030204" pitchFamily="18" charset="0"/>
                                  </a:rPr>
                                </m:ctrlPr>
                              </m:sSupPr>
                              <m:e>
                                <m:r>
                                  <a:rPr lang="en-US" sz="2000" b="0" i="1" smtClean="0">
                                    <a:latin typeface="Cambria Math"/>
                                  </a:rPr>
                                  <m:t>(−</m:t>
                                </m:r>
                                <m:r>
                                  <a:rPr lang="en-US" sz="2000" b="0" i="1" smtClean="0">
                                    <a:latin typeface="Cambria Math"/>
                                  </a:rPr>
                                  <m:t>𝑙𝑛𝑅</m:t>
                                </m:r>
                                <m:r>
                                  <a:rPr lang="en-US" sz="2000" b="0" i="1" smtClean="0">
                                    <a:latin typeface="Cambria Math"/>
                                  </a:rPr>
                                  <m:t>)</m:t>
                                </m:r>
                              </m:e>
                              <m:sup>
                                <m:r>
                                  <a:rPr lang="en-US" sz="2000" b="0" i="1" smtClean="0">
                                    <a:latin typeface="Cambria Math"/>
                                  </a:rPr>
                                  <m:t>𝑛</m:t>
                                </m:r>
                              </m:sup>
                            </m:sSup>
                          </m:num>
                          <m:den>
                            <m:r>
                              <a:rPr lang="en-US" sz="2000" b="0" i="1" smtClean="0">
                                <a:latin typeface="Cambria Math"/>
                              </a:rPr>
                              <m:t>𝑛</m:t>
                            </m:r>
                            <m:r>
                              <a:rPr lang="en-US" sz="2000" b="0" i="1" smtClean="0">
                                <a:latin typeface="Cambria Math"/>
                              </a:rPr>
                              <m:t>!</m:t>
                            </m:r>
                          </m:den>
                        </m:f>
                      </m:e>
                    </m:nary>
                  </m:oMath>
                </a14:m>
                <a:endParaRPr lang="en-US" sz="2000" dirty="0" smtClean="0"/>
              </a:p>
              <a:p>
                <a:pPr algn="r" rtl="1"/>
                <a:r>
                  <a:rPr lang="en-US" sz="2000" dirty="0" smtClean="0"/>
                  <a:t>A</a:t>
                </a:r>
                <a:r>
                  <a:rPr lang="fa-IR" sz="2000" dirty="0" smtClean="0"/>
                  <a:t>=میزان اطمینان از موجودی</a:t>
                </a:r>
              </a:p>
              <a:p>
                <a:pPr algn="r" rtl="1"/>
                <a:r>
                  <a:rPr lang="en-US" sz="2000" dirty="0" smtClean="0"/>
                  <a:t>R</a:t>
                </a:r>
                <a:r>
                  <a:rPr lang="fa-IR" sz="2000" dirty="0" smtClean="0"/>
                  <a:t>=قابلیت اطمینان یا احتمال کارکرد سالم قطعه به مدت زمان</a:t>
                </a:r>
                <a:r>
                  <a:rPr lang="en-US" sz="2000" dirty="0" smtClean="0"/>
                  <a:t>)T</a:t>
                </a:r>
                <a:r>
                  <a:rPr lang="en-US" sz="2000" dirty="0"/>
                  <a:t>(</a:t>
                </a:r>
                <a14:m>
                  <m:oMath xmlns:m="http://schemas.openxmlformats.org/officeDocument/2006/math">
                    <m:r>
                      <a:rPr lang="en-US" sz="2000" b="0" i="1" smtClean="0">
                        <a:latin typeface="Cambria Math"/>
                      </a:rPr>
                      <m:t>𝑅</m:t>
                    </m:r>
                    <m:r>
                      <a:rPr lang="en-US" sz="2000" i="1" smtClean="0">
                        <a:latin typeface="Cambria Math"/>
                      </a:rPr>
                      <m:t>=</m:t>
                    </m:r>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r>
                          <a:rPr lang="en-US" sz="2000" b="0" i="1" smtClean="0">
                            <a:latin typeface="Cambria Math"/>
                          </a:rPr>
                          <m:t>𝐾𝐿𝑇</m:t>
                        </m:r>
                      </m:sup>
                    </m:sSup>
                  </m:oMath>
                </a14:m>
                <a:endParaRPr lang="fa-IR" sz="2000" dirty="0" smtClean="0"/>
              </a:p>
              <a:p>
                <a:pPr algn="r" rtl="1"/>
                <a:r>
                  <a:rPr lang="en-US" sz="2000" dirty="0" err="1" smtClean="0"/>
                  <a:t>lnR</a:t>
                </a:r>
                <a:r>
                  <a:rPr lang="fa-IR" sz="2000" dirty="0" smtClean="0"/>
                  <a:t>=لگاریتم  طبیعی</a:t>
                </a:r>
                <a:r>
                  <a:rPr lang="en-US" sz="2000" dirty="0" smtClean="0"/>
                  <a:t>T) R=(</a:t>
                </a:r>
                <a:r>
                  <a:rPr lang="en-US" sz="2000" dirty="0" err="1" smtClean="0"/>
                  <a:t>lnR</a:t>
                </a:r>
                <a:r>
                  <a:rPr lang="en-US" sz="2000" dirty="0" smtClean="0"/>
                  <a:t>=-K</a:t>
                </a:r>
                <a14:m>
                  <m:oMath xmlns:m="http://schemas.openxmlformats.org/officeDocument/2006/math">
                    <m:r>
                      <a:rPr lang="en-US" sz="2000" i="1">
                        <a:latin typeface="Cambria Math"/>
                        <a:ea typeface="Cambria Math"/>
                      </a:rPr>
                      <m:t>𝜆</m:t>
                    </m:r>
                  </m:oMath>
                </a14:m>
                <a:endParaRPr lang="en-US" sz="2000" dirty="0" smtClean="0"/>
              </a:p>
              <a:p>
                <a:pPr algn="r" rtl="1"/>
                <a14:m>
                  <m:oMath xmlns:m="http://schemas.openxmlformats.org/officeDocument/2006/math">
                    <m:r>
                      <a:rPr lang="en-US" sz="2000" i="1">
                        <a:latin typeface="Cambria Math"/>
                        <a:ea typeface="Cambria Math"/>
                      </a:rPr>
                      <m:t>𝜆</m:t>
                    </m:r>
                  </m:oMath>
                </a14:m>
                <a:r>
                  <a:rPr lang="fa-IR" sz="2000" dirty="0" smtClean="0"/>
                  <a:t>  =سرعت خرابی قطعه</a:t>
                </a:r>
              </a:p>
              <a:p>
                <a:pPr algn="r" rtl="1"/>
                <a:r>
                  <a:rPr lang="en-US" sz="2000" dirty="0" smtClean="0"/>
                  <a:t>K</a:t>
                </a:r>
                <a:r>
                  <a:rPr lang="fa-IR" sz="2000" dirty="0" smtClean="0"/>
                  <a:t>=تعدادقطعات مشابه مورد نظر برروی یک ماشین</a:t>
                </a:r>
              </a:p>
              <a:p>
                <a:pPr algn="r" rtl="1"/>
                <a:r>
                  <a:rPr lang="en-US" sz="2000" dirty="0" smtClean="0"/>
                  <a:t>T</a:t>
                </a:r>
                <a:r>
                  <a:rPr lang="fa-IR" sz="2000" dirty="0" smtClean="0"/>
                  <a:t>=فاصله زمانی تحویل</a:t>
                </a:r>
              </a:p>
              <a:p>
                <a:pPr algn="r" rtl="1"/>
                <a:r>
                  <a:rPr lang="fa-IR" sz="2000" dirty="0" smtClean="0"/>
                  <a:t>با استفاده از نمو گرافها می توان محاسبات را انجام داد</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539" r="-741"/>
                </a:stretch>
              </a:blipFill>
            </p:spPr>
            <p:txBody>
              <a:bodyPr/>
              <a:lstStyle/>
              <a:p>
                <a:r>
                  <a:rPr lang="en-US">
                    <a:noFill/>
                  </a:rPr>
                  <a:t> </a:t>
                </a:r>
              </a:p>
            </p:txBody>
          </p:sp>
        </mc:Fallback>
      </mc:AlternateContent>
    </p:spTree>
    <p:extLst>
      <p:ext uri="{BB962C8B-B14F-4D97-AF65-F5344CB8AC3E}">
        <p14:creationId xmlns:p14="http://schemas.microsoft.com/office/powerpoint/2010/main" val="585605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مثال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یک سیستم کامپیوتر که بطور مداوم کار می کند دارای 20 عدد مدار مشابه است.میانگین عمر هر مدار 4000ساعت،جهت هر بار سفارش  وتحویل کالاتقریبا 50روز طول می کشد.لازم است کاللا با میزان اطمینان 98% در دسترس باشد.نقطه سفارش چه میزان باشد؟</a:t>
                </a:r>
              </a:p>
              <a:p>
                <a:pPr algn="r" rtl="1"/>
                <a:r>
                  <a:rPr lang="en-US" sz="1800" dirty="0" smtClean="0"/>
                  <a:t>T</a:t>
                </a:r>
                <a:r>
                  <a:rPr lang="fa-IR" sz="1800" dirty="0" smtClean="0"/>
                  <a:t>=50روز         </a:t>
                </a:r>
                <a:r>
                  <a:rPr lang="en-US" sz="1800" dirty="0" smtClean="0"/>
                  <a:t>A</a:t>
                </a:r>
                <a:r>
                  <a:rPr lang="fa-IR" sz="1800" dirty="0" smtClean="0"/>
                  <a:t>=98%        </a:t>
                </a:r>
                <a:r>
                  <a:rPr lang="en-US" sz="1800" dirty="0" smtClean="0"/>
                  <a:t>K</a:t>
                </a:r>
                <a:r>
                  <a:rPr lang="fa-IR" sz="1800" dirty="0" smtClean="0"/>
                  <a:t>=20قطعه</a:t>
                </a:r>
              </a:p>
              <a:p>
                <a:pPr algn="r" rtl="1"/>
                <a14:m>
                  <m:oMath xmlns:m="http://schemas.openxmlformats.org/officeDocument/2006/math">
                    <m:r>
                      <a:rPr lang="en-US" sz="1800" i="1">
                        <a:latin typeface="Cambria Math"/>
                        <a:ea typeface="Cambria Math"/>
                      </a:rPr>
                      <m:t>𝜆</m:t>
                    </m:r>
                  </m:oMath>
                </a14:m>
                <a:r>
                  <a:rPr lang="fa-IR" sz="1800" dirty="0" smtClean="0"/>
                  <a:t> =4000/1=00025/0</a:t>
                </a:r>
              </a:p>
              <a:p>
                <a:pPr algn="r" rtl="1"/>
                <a:r>
                  <a:rPr lang="en-US" sz="1800" dirty="0" smtClean="0"/>
                  <a:t>T</a:t>
                </a:r>
                <a:r>
                  <a:rPr lang="fa-IR" sz="1800" dirty="0" smtClean="0"/>
                  <a:t>=50</a:t>
                </a:r>
                <a14:m>
                  <m:oMath xmlns:m="http://schemas.openxmlformats.org/officeDocument/2006/math">
                    <m:r>
                      <m:rPr>
                        <m:nor/>
                      </m:rPr>
                      <a:rPr lang="en-US" sz="1800" dirty="0"/>
                      <m:t>×</m:t>
                    </m:r>
                  </m:oMath>
                </a14:m>
                <a:r>
                  <a:rPr lang="fa-IR" sz="1800" dirty="0" smtClean="0"/>
                  <a:t>24=1200ساعت</a:t>
                </a:r>
              </a:p>
              <a:p>
                <a:pPr algn="r" rtl="1"/>
                <a:r>
                  <a:rPr lang="en-US" sz="1800" dirty="0"/>
                  <a:t>K</a:t>
                </a:r>
                <a14:m>
                  <m:oMath xmlns:m="http://schemas.openxmlformats.org/officeDocument/2006/math">
                    <m:r>
                      <a:rPr lang="en-US" sz="1800" i="1">
                        <a:latin typeface="Cambria Math"/>
                        <a:ea typeface="Cambria Math"/>
                      </a:rPr>
                      <m:t>𝜆</m:t>
                    </m:r>
                  </m:oMath>
                </a14:m>
                <a:r>
                  <a:rPr lang="en-US" sz="1800" dirty="0" smtClean="0"/>
                  <a:t>T</a:t>
                </a:r>
                <a:r>
                  <a:rPr lang="fa-IR" sz="1800" dirty="0" smtClean="0"/>
                  <a:t>=20</a:t>
                </a:r>
                <a14:m>
                  <m:oMath xmlns:m="http://schemas.openxmlformats.org/officeDocument/2006/math">
                    <m:r>
                      <m:rPr>
                        <m:nor/>
                      </m:rPr>
                      <a:rPr lang="en-US" sz="1800" dirty="0"/>
                      <m:t>×</m:t>
                    </m:r>
                  </m:oMath>
                </a14:m>
                <a:r>
                  <a:rPr lang="fa-IR" sz="1800" dirty="0" smtClean="0"/>
                  <a:t> 00025/0=6</a:t>
                </a:r>
                <a:endParaRPr lang="fa-IR" sz="1800" dirty="0"/>
              </a:p>
              <a:p>
                <a:pPr algn="r" rtl="1"/>
                <a:r>
                  <a:rPr lang="fa-IR" sz="1800" dirty="0" smtClean="0"/>
                  <a:t>با استفاده از گرافها میزان </a:t>
                </a:r>
                <a:r>
                  <a:rPr lang="en-US" sz="1800" dirty="0" smtClean="0"/>
                  <a:t>OP</a:t>
                </a:r>
                <a:r>
                  <a:rPr lang="fa-IR" sz="1800" dirty="0" smtClean="0"/>
                  <a:t> بهینه 11 می گردد.</a:t>
                </a:r>
              </a:p>
              <a:p>
                <a:pPr algn="r" rtl="1"/>
                <a:r>
                  <a:rPr lang="fa-IR" sz="1800" dirty="0" smtClean="0"/>
                  <a:t>در صورتیکه بتوان نسبت به استاندارسازی قطعات اقدام نماییم میتوانیم از موجودی کالا بکاهیم</a:t>
                </a:r>
              </a:p>
              <a:p>
                <a:pPr algn="r" rtl="1"/>
                <a:r>
                  <a:rPr lang="fa-IR" sz="1800" smtClean="0"/>
                  <a:t>با نت متمرکز می توان از میزان موجودی کالا کاست.</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674" r="-519"/>
                </a:stretch>
              </a:blipFill>
            </p:spPr>
            <p:txBody>
              <a:bodyPr/>
              <a:lstStyle/>
              <a:p>
                <a:r>
                  <a:rPr lang="en-US">
                    <a:noFill/>
                  </a:rPr>
                  <a:t> </a:t>
                </a:r>
              </a:p>
            </p:txBody>
          </p:sp>
        </mc:Fallback>
      </mc:AlternateContent>
    </p:spTree>
    <p:extLst>
      <p:ext uri="{BB962C8B-B14F-4D97-AF65-F5344CB8AC3E}">
        <p14:creationId xmlns:p14="http://schemas.microsoft.com/office/powerpoint/2010/main" val="37547483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fa-IR" dirty="0" smtClean="0"/>
              <a:t>فصل یست و یکم</a:t>
            </a:r>
            <a:br>
              <a:rPr lang="fa-IR" dirty="0" smtClean="0"/>
            </a:br>
            <a:r>
              <a:rPr lang="fa-IR" dirty="0" smtClean="0"/>
              <a:t>کاربردهای اقتصادمهندسی در نت</a:t>
            </a:r>
            <a:endParaRPr lang="en-US" dirty="0"/>
          </a:p>
        </p:txBody>
      </p:sp>
    </p:spTree>
    <p:extLst>
      <p:ext uri="{BB962C8B-B14F-4D97-AF65-F5344CB8AC3E}">
        <p14:creationId xmlns:p14="http://schemas.microsoft.com/office/powerpoint/2010/main" val="2494613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تغییر ارزش مبالغ نقدینگی با تغییر زمان (ارزش زمانی پول)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با توجه به تغییر ارزش پول بدلایل مختلف ارزش یک کاللا در طی زمان دچار تغییر می گرددواین در سیاست گذاری کنار گذاشتن دستگاه ویا خرید ان وهزینه های تعمیرات اثر دارد.</a:t>
                </a:r>
              </a:p>
              <a:p>
                <a:pPr algn="r" rtl="1"/>
                <a:r>
                  <a:rPr lang="fa-IR" sz="2000" dirty="0" smtClean="0"/>
                  <a:t>در حالت کلی مبلغ </a:t>
                </a:r>
                <a:r>
                  <a:rPr lang="en-US" sz="2000" dirty="0" smtClean="0"/>
                  <a:t>P</a:t>
                </a:r>
                <a:r>
                  <a:rPr lang="fa-IR" sz="2000" dirty="0" smtClean="0"/>
                  <a:t> ریال پس از </a:t>
                </a:r>
                <a:r>
                  <a:rPr lang="en-US" sz="2000" dirty="0" smtClean="0"/>
                  <a:t>n</a:t>
                </a:r>
                <a:r>
                  <a:rPr lang="fa-IR" sz="2000" dirty="0" smtClean="0"/>
                  <a:t>سال با نرخ بهره </a:t>
                </a:r>
                <a:r>
                  <a:rPr lang="en-US" sz="2000" dirty="0" smtClean="0"/>
                  <a:t>i</a:t>
                </a:r>
                <a:r>
                  <a:rPr lang="fa-IR" sz="2000" dirty="0" smtClean="0"/>
                  <a:t> برابر با :</a:t>
                </a:r>
                <a:endParaRPr lang="en-US" sz="2000" dirty="0" smtClean="0"/>
              </a:p>
              <a:p>
                <a:pPr marL="0" indent="0" algn="l">
                  <a:buNone/>
                </a:pPr>
                <a14:m>
                  <m:oMathPara xmlns:m="http://schemas.openxmlformats.org/officeDocument/2006/math">
                    <m:oMathParaPr>
                      <m:jc m:val="centerGroup"/>
                    </m:oMathParaPr>
                    <m:oMath xmlns:m="http://schemas.openxmlformats.org/officeDocument/2006/math">
                      <m:r>
                        <a:rPr lang="en-US" sz="2000" b="0" i="1" smtClean="0">
                          <a:latin typeface="Cambria Math"/>
                        </a:rPr>
                        <m:t>𝐹</m:t>
                      </m:r>
                      <m:r>
                        <a:rPr lang="en-US" sz="2000" i="1" smtClean="0">
                          <a:latin typeface="Cambria Math"/>
                        </a:rPr>
                        <m:t>=</m:t>
                      </m:r>
                      <m:r>
                        <a:rPr lang="en-US" sz="2000" b="0" i="1" smtClean="0">
                          <a:latin typeface="Cambria Math"/>
                        </a:rPr>
                        <m:t>𝑃</m:t>
                      </m:r>
                      <m:sSup>
                        <m:sSupPr>
                          <m:ctrlPr>
                            <a:rPr lang="en-US" sz="2000" i="1" smtClean="0">
                              <a:latin typeface="Cambria Math" panose="02040503050406030204" pitchFamily="18" charset="0"/>
                            </a:rPr>
                          </m:ctrlPr>
                        </m:sSupPr>
                        <m:e>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𝑖</m:t>
                          </m:r>
                          <m:r>
                            <a:rPr lang="en-US" sz="2000" b="0" i="1" smtClean="0">
                              <a:latin typeface="Cambria Math"/>
                            </a:rPr>
                            <m:t>)</m:t>
                          </m:r>
                        </m:e>
                        <m:sup>
                          <m:r>
                            <a:rPr lang="en-US" sz="2000" b="0" i="1" smtClean="0">
                              <a:latin typeface="Cambria Math"/>
                            </a:rPr>
                            <m:t>𝑛</m:t>
                          </m:r>
                        </m:sup>
                      </m:sSup>
                    </m:oMath>
                  </m:oMathPara>
                </a14:m>
                <a:endParaRPr lang="fa-IR" sz="2000" dirty="0" smtClean="0"/>
              </a:p>
              <a:p>
                <a:pPr marL="0" indent="0" algn="l">
                  <a:buNone/>
                </a:pPr>
                <a:r>
                  <a:rPr lang="en-US" sz="2000" dirty="0" smtClean="0"/>
                  <a:t>r=1/(1+i)</a:t>
                </a:r>
              </a:p>
              <a:p>
                <a:pPr marL="0" indent="0">
                  <a:buNone/>
                </a:pPr>
                <a:r>
                  <a:rPr lang="en-US" sz="2000" dirty="0" err="1" smtClean="0"/>
                  <a:t>Fn</a:t>
                </a:r>
                <a:r>
                  <a:rPr lang="en-US" sz="2000" dirty="0" smtClean="0"/>
                  <a:t>=</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a:rPr>
                          <m:t>1</m:t>
                        </m:r>
                      </m:num>
                      <m:den>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a:rPr>
                                  <m:t>𝑟</m:t>
                                </m:r>
                              </m:e>
                            </m:d>
                          </m:e>
                          <m:sup>
                            <m:r>
                              <a:rPr lang="en-US" sz="2000" i="1" smtClean="0">
                                <a:latin typeface="Cambria Math"/>
                              </a:rPr>
                              <m:t>𝑛</m:t>
                            </m:r>
                          </m:sup>
                        </m:sSup>
                      </m:den>
                    </m:f>
                  </m:oMath>
                </a14:m>
                <a:endParaRPr lang="fa-IR" sz="2000" dirty="0" smtClean="0"/>
              </a:p>
              <a:p>
                <a:pPr marL="0" indent="0" algn="r" rtl="1">
                  <a:buNone/>
                </a:pPr>
                <a:r>
                  <a:rPr lang="fa-IR" sz="2000" dirty="0" smtClean="0"/>
                  <a:t>مقداار </a:t>
                </a:r>
                <a:r>
                  <a:rPr lang="en-US" sz="2000" dirty="0" smtClean="0"/>
                  <a:t>r</a:t>
                </a:r>
                <a:r>
                  <a:rPr lang="fa-IR" sz="2000" dirty="0" smtClean="0"/>
                  <a:t> را ضریب ارز کاست می نامند</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741" t="-539" r="-741"/>
                </a:stretch>
              </a:blipFill>
            </p:spPr>
            <p:txBody>
              <a:bodyPr/>
              <a:lstStyle/>
              <a:p>
                <a:r>
                  <a:rPr lang="en-US">
                    <a:noFill/>
                  </a:rPr>
                  <a:t> </a:t>
                </a:r>
              </a:p>
            </p:txBody>
          </p:sp>
        </mc:Fallback>
      </mc:AlternateContent>
    </p:spTree>
    <p:extLst>
      <p:ext uri="{BB962C8B-B14F-4D97-AF65-F5344CB8AC3E}">
        <p14:creationId xmlns:p14="http://schemas.microsoft.com/office/powerpoint/2010/main" val="12522701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a-IR" sz="2000" dirty="0" smtClean="0"/>
              <a:t>مثال</a:t>
            </a:r>
            <a:endParaRPr lang="en-US" sz="2000" dirty="0"/>
          </a:p>
        </p:txBody>
      </p:sp>
      <p:sp>
        <p:nvSpPr>
          <p:cNvPr id="3" name="Content Placeholder 2"/>
          <p:cNvSpPr>
            <a:spLocks noGrp="1"/>
          </p:cNvSpPr>
          <p:nvPr>
            <p:ph idx="1"/>
          </p:nvPr>
        </p:nvSpPr>
        <p:spPr>
          <a:xfrm>
            <a:off x="457200" y="908720"/>
            <a:ext cx="8229600" cy="5217443"/>
          </a:xfrm>
        </p:spPr>
        <p:txBody>
          <a:bodyPr>
            <a:normAutofit/>
          </a:bodyPr>
          <a:lstStyle/>
          <a:p>
            <a:pPr algn="r" rtl="1"/>
            <a:r>
              <a:rPr lang="fa-IR" sz="1800" dirty="0" smtClean="0"/>
              <a:t>برای تراشکاری رینگهای اتوموبیل در یک کارخانه خودرو سازی از یک دستگاه ماشین تراش خودکار استفاده می شود.با توجه به فرسودگی دستگاه برای 4 سال اینده ،هزینه های تعمیرات مطابق جدول می باشد.قیمت فروش اسقاطی در انتهای سال چهارم 5000ریال</a:t>
            </a:r>
          </a:p>
          <a:p>
            <a:pPr algn="r" rtl="1"/>
            <a:r>
              <a:rPr lang="fa-IR" sz="1800" dirty="0" smtClean="0"/>
              <a:t>در صورت خرید یک دستگاه جدید .فروش دستگاه موجود قیمت فروش 7000ریال</a:t>
            </a:r>
          </a:p>
          <a:p>
            <a:pPr algn="r" rtl="1"/>
            <a:r>
              <a:rPr lang="fa-IR" sz="1800" dirty="0" smtClean="0"/>
              <a:t>هزینه های تعمیراتی دستگاه جدید طی 4 سال اینده مطابق جدول است.قیمت خرید ونصب دستگاه 10000وقیمت فروش در انتهای سال چهارم 6500بین این دوگزینه کدام بهتر است؟</a:t>
            </a:r>
          </a:p>
          <a:p>
            <a:pPr algn="r" rtl="1"/>
            <a:r>
              <a:rPr lang="fa-IR" sz="1800" dirty="0" smtClean="0"/>
              <a:t>نرخ </a:t>
            </a:r>
            <a:r>
              <a:rPr lang="en-US" sz="1800" dirty="0" smtClean="0"/>
              <a:t>r</a:t>
            </a:r>
            <a:r>
              <a:rPr lang="fa-IR" sz="1800" dirty="0" smtClean="0"/>
              <a:t>برابر با 0/8</a:t>
            </a:r>
          </a:p>
          <a:p>
            <a:pPr algn="r" rtl="1"/>
            <a:endParaRPr lang="en-US" sz="18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38549398"/>
                  </p:ext>
                </p:extLst>
              </p:nvPr>
            </p:nvGraphicFramePr>
            <p:xfrm>
              <a:off x="683567" y="2780928"/>
              <a:ext cx="5976666" cy="3703320"/>
            </p:xfrm>
            <a:graphic>
              <a:graphicData uri="http://schemas.openxmlformats.org/drawingml/2006/table">
                <a:tbl>
                  <a:tblPr firstRow="1" bandRow="1">
                    <a:tableStyleId>{D7AC3CCA-C797-4891-BE02-D94E43425B78}</a:tableStyleId>
                  </a:tblPr>
                  <a:tblGrid>
                    <a:gridCol w="996111">
                      <a:extLst>
                        <a:ext uri="{9D8B030D-6E8A-4147-A177-3AD203B41FA5}">
                          <a16:colId xmlns="" xmlns:a16="http://schemas.microsoft.com/office/drawing/2014/main" val="20000"/>
                        </a:ext>
                      </a:extLst>
                    </a:gridCol>
                    <a:gridCol w="996111">
                      <a:extLst>
                        <a:ext uri="{9D8B030D-6E8A-4147-A177-3AD203B41FA5}">
                          <a16:colId xmlns="" xmlns:a16="http://schemas.microsoft.com/office/drawing/2014/main" val="20001"/>
                        </a:ext>
                      </a:extLst>
                    </a:gridCol>
                    <a:gridCol w="996111">
                      <a:extLst>
                        <a:ext uri="{9D8B030D-6E8A-4147-A177-3AD203B41FA5}">
                          <a16:colId xmlns="" xmlns:a16="http://schemas.microsoft.com/office/drawing/2014/main" val="20002"/>
                        </a:ext>
                      </a:extLst>
                    </a:gridCol>
                    <a:gridCol w="996111">
                      <a:extLst>
                        <a:ext uri="{9D8B030D-6E8A-4147-A177-3AD203B41FA5}">
                          <a16:colId xmlns="" xmlns:a16="http://schemas.microsoft.com/office/drawing/2014/main" val="20003"/>
                        </a:ext>
                      </a:extLst>
                    </a:gridCol>
                    <a:gridCol w="996111">
                      <a:extLst>
                        <a:ext uri="{9D8B030D-6E8A-4147-A177-3AD203B41FA5}">
                          <a16:colId xmlns="" xmlns:a16="http://schemas.microsoft.com/office/drawing/2014/main" val="20004"/>
                        </a:ext>
                      </a:extLst>
                    </a:gridCol>
                    <a:gridCol w="996111">
                      <a:extLst>
                        <a:ext uri="{9D8B030D-6E8A-4147-A177-3AD203B41FA5}">
                          <a16:colId xmlns="" xmlns:a16="http://schemas.microsoft.com/office/drawing/2014/main" val="20005"/>
                        </a:ext>
                      </a:extLst>
                    </a:gridCol>
                  </a:tblGrid>
                  <a:tr h="240027">
                    <a:tc>
                      <a:txBody>
                        <a:bodyPr/>
                        <a:lstStyle/>
                        <a:p>
                          <a:pPr algn="ctr"/>
                          <a:r>
                            <a:rPr lang="fa-IR" sz="1050" dirty="0" smtClean="0"/>
                            <a:t>سال</a:t>
                          </a:r>
                          <a:endParaRPr lang="en-US" sz="1050" dirty="0"/>
                        </a:p>
                      </a:txBody>
                      <a:tcPr/>
                    </a:tc>
                    <a:tc>
                      <a:txBody>
                        <a:bodyPr/>
                        <a:lstStyle/>
                        <a:p>
                          <a:pPr algn="ctr"/>
                          <a:r>
                            <a:rPr lang="fa-IR" sz="1050" dirty="0" smtClean="0"/>
                            <a:t>1</a:t>
                          </a:r>
                          <a:endParaRPr lang="en-US" sz="1050" dirty="0"/>
                        </a:p>
                      </a:txBody>
                      <a:tcPr/>
                    </a:tc>
                    <a:tc>
                      <a:txBody>
                        <a:bodyPr/>
                        <a:lstStyle/>
                        <a:p>
                          <a:pPr algn="ctr"/>
                          <a:r>
                            <a:rPr lang="fa-IR" sz="1050" dirty="0" smtClean="0"/>
                            <a:t>2</a:t>
                          </a:r>
                          <a:endParaRPr lang="en-US" sz="1050" dirty="0"/>
                        </a:p>
                      </a:txBody>
                      <a:tcPr/>
                    </a:tc>
                    <a:tc>
                      <a:txBody>
                        <a:bodyPr/>
                        <a:lstStyle/>
                        <a:p>
                          <a:pPr algn="ctr"/>
                          <a:r>
                            <a:rPr lang="fa-IR" sz="1050" dirty="0" smtClean="0"/>
                            <a:t>3</a:t>
                          </a:r>
                          <a:endParaRPr lang="en-US" sz="1050" dirty="0"/>
                        </a:p>
                      </a:txBody>
                      <a:tcPr/>
                    </a:tc>
                    <a:tc>
                      <a:txBody>
                        <a:bodyPr/>
                        <a:lstStyle/>
                        <a:p>
                          <a:pPr algn="ctr"/>
                          <a:r>
                            <a:rPr lang="fa-IR" sz="1050" dirty="0" smtClean="0"/>
                            <a:t>4</a:t>
                          </a:r>
                          <a:endParaRPr lang="en-US" sz="1050" dirty="0"/>
                        </a:p>
                      </a:txBody>
                      <a:tcPr/>
                    </a:tc>
                    <a:tc>
                      <a:txBody>
                        <a:bodyPr/>
                        <a:lstStyle/>
                        <a:p>
                          <a:pPr algn="ctr"/>
                          <a:r>
                            <a:rPr lang="fa-IR" sz="1050" dirty="0" smtClean="0"/>
                            <a:t>جمع</a:t>
                          </a:r>
                          <a:r>
                            <a:rPr lang="fa-IR" sz="1050" baseline="0" dirty="0" smtClean="0"/>
                            <a:t> هزینه ها</a:t>
                          </a:r>
                          <a:endParaRPr lang="en-US" sz="1050" dirty="0"/>
                        </a:p>
                      </a:txBody>
                      <a:tcPr/>
                    </a:tc>
                    <a:extLst>
                      <a:ext uri="{0D108BD9-81ED-4DB2-BD59-A6C34878D82A}">
                        <a16:rowId xmlns="" xmlns:a16="http://schemas.microsoft.com/office/drawing/2014/main" val="10000"/>
                      </a:ext>
                    </a:extLst>
                  </a:tr>
                  <a:tr h="240027">
                    <a:tc>
                      <a:txBody>
                        <a:bodyPr/>
                        <a:lstStyle/>
                        <a:p>
                          <a:pPr algn="ctr"/>
                          <a:r>
                            <a:rPr lang="fa-IR" sz="1050" dirty="0" smtClean="0"/>
                            <a:t>هزینه تعمیراتی دستگاه موجود</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1500</a:t>
                          </a:r>
                          <a:endParaRPr lang="en-US" sz="1050" dirty="0"/>
                        </a:p>
                      </a:txBody>
                      <a:tcPr/>
                    </a:tc>
                    <a:tc>
                      <a:txBody>
                        <a:bodyPr/>
                        <a:lstStyle/>
                        <a:p>
                          <a:pPr algn="ctr"/>
                          <a:r>
                            <a:rPr lang="fa-IR" sz="1050" dirty="0" smtClean="0"/>
                            <a:t>1850</a:t>
                          </a:r>
                          <a:endParaRPr lang="en-US" sz="1050" dirty="0"/>
                        </a:p>
                      </a:txBody>
                      <a:tcPr/>
                    </a:tc>
                    <a:tc>
                      <a:txBody>
                        <a:bodyPr/>
                        <a:lstStyle/>
                        <a:p>
                          <a:pPr algn="ctr"/>
                          <a:r>
                            <a:rPr lang="fa-IR" sz="1050" dirty="0" smtClean="0"/>
                            <a:t>2000</a:t>
                          </a:r>
                          <a:endParaRPr lang="en-US" sz="1050" dirty="0"/>
                        </a:p>
                      </a:txBody>
                      <a:tcPr/>
                    </a:tc>
                    <a:tc>
                      <a:txBody>
                        <a:bodyPr/>
                        <a:lstStyle/>
                        <a:p>
                          <a:pPr algn="ctr"/>
                          <a:r>
                            <a:rPr lang="fa-IR" sz="1050" dirty="0" smtClean="0"/>
                            <a:t>6350</a:t>
                          </a:r>
                          <a:endParaRPr lang="en-US" sz="1050" dirty="0"/>
                        </a:p>
                      </a:txBody>
                      <a:tcPr/>
                    </a:tc>
                    <a:extLst>
                      <a:ext uri="{0D108BD9-81ED-4DB2-BD59-A6C34878D82A}">
                        <a16:rowId xmlns="" xmlns:a16="http://schemas.microsoft.com/office/drawing/2014/main" val="10001"/>
                      </a:ext>
                    </a:extLst>
                  </a:tr>
                  <a:tr h="240027">
                    <a:tc>
                      <a:txBody>
                        <a:bodyPr/>
                        <a:lstStyle/>
                        <a:p>
                          <a:pPr algn="ctr"/>
                          <a:r>
                            <a:rPr lang="fa-IR" sz="1050" dirty="0" smtClean="0"/>
                            <a:t>هزینه تعمیراتی ماشین جدید</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1100</a:t>
                          </a:r>
                          <a:endParaRPr lang="en-US" sz="1050" dirty="0"/>
                        </a:p>
                      </a:txBody>
                      <a:tcPr/>
                    </a:tc>
                    <a:tc>
                      <a:txBody>
                        <a:bodyPr/>
                        <a:lstStyle/>
                        <a:p>
                          <a:pPr algn="ctr"/>
                          <a:r>
                            <a:rPr lang="fa-IR" sz="1050" dirty="0" smtClean="0"/>
                            <a:t>1200</a:t>
                          </a:r>
                          <a:endParaRPr lang="en-US" sz="1050" dirty="0"/>
                        </a:p>
                      </a:txBody>
                      <a:tcPr/>
                    </a:tc>
                    <a:tc>
                      <a:txBody>
                        <a:bodyPr/>
                        <a:lstStyle/>
                        <a:p>
                          <a:pPr algn="ctr"/>
                          <a:r>
                            <a:rPr lang="fa-IR" sz="1050" dirty="0" smtClean="0"/>
                            <a:t>4100</a:t>
                          </a:r>
                          <a:endParaRPr lang="en-US" sz="1050" dirty="0"/>
                        </a:p>
                      </a:txBody>
                      <a:tcPr/>
                    </a:tc>
                    <a:extLst>
                      <a:ext uri="{0D108BD9-81ED-4DB2-BD59-A6C34878D82A}">
                        <a16:rowId xmlns="" xmlns:a16="http://schemas.microsoft.com/office/drawing/2014/main" val="10002"/>
                      </a:ext>
                    </a:extLst>
                  </a:tr>
                  <a:tr h="240027">
                    <a:tc>
                      <a:txBody>
                        <a:bodyPr/>
                        <a:lstStyle/>
                        <a:p>
                          <a:pPr algn="ctr"/>
                          <a:r>
                            <a:rPr lang="fa-IR" sz="1050" dirty="0" smtClean="0"/>
                            <a:t>ارزش فعلی هزینه ها د.1</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960</a:t>
                          </a:r>
                          <a:endParaRPr lang="en-US" sz="1050" dirty="0"/>
                        </a:p>
                      </a:txBody>
                      <a:tcPr/>
                    </a:tc>
                    <a:tc>
                      <a:txBody>
                        <a:bodyPr/>
                        <a:lstStyle/>
                        <a:p>
                          <a:pPr algn="ctr"/>
                          <a:r>
                            <a:rPr lang="fa-IR" sz="1050" dirty="0" smtClean="0"/>
                            <a:t>947/2</a:t>
                          </a:r>
                          <a:endParaRPr lang="en-US" sz="1050" dirty="0"/>
                        </a:p>
                      </a:txBody>
                      <a:tcPr/>
                    </a:tc>
                    <a:tc>
                      <a:txBody>
                        <a:bodyPr/>
                        <a:lstStyle/>
                        <a:p>
                          <a:pPr algn="ctr"/>
                          <a:r>
                            <a:rPr lang="fa-IR" sz="1050" dirty="0" smtClean="0"/>
                            <a:t>819/2</a:t>
                          </a:r>
                          <a:endParaRPr lang="en-US" sz="1050" dirty="0"/>
                        </a:p>
                      </a:txBody>
                      <a:tcPr/>
                    </a:tc>
                    <a:tc>
                      <a:txBody>
                        <a:bodyPr/>
                        <a:lstStyle/>
                        <a:p>
                          <a:pPr algn="ctr"/>
                          <a:r>
                            <a:rPr lang="fa-IR" sz="1050" dirty="0" smtClean="0"/>
                            <a:t>3526/4</a:t>
                          </a:r>
                          <a:endParaRPr lang="en-US" sz="1050" dirty="0"/>
                        </a:p>
                      </a:txBody>
                      <a:tcPr/>
                    </a:tc>
                    <a:extLst>
                      <a:ext uri="{0D108BD9-81ED-4DB2-BD59-A6C34878D82A}">
                        <a16:rowId xmlns="" xmlns:a16="http://schemas.microsoft.com/office/drawing/2014/main" val="10003"/>
                      </a:ext>
                    </a:extLst>
                  </a:tr>
                  <a:tr h="240027">
                    <a:tc>
                      <a:txBody>
                        <a:bodyPr/>
                        <a:lstStyle/>
                        <a:p>
                          <a:pPr algn="ctr"/>
                          <a:r>
                            <a:rPr lang="fa-IR" sz="1050" dirty="0" smtClean="0"/>
                            <a:t>ارزش فعلی هزینه ها د.2</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563/2</a:t>
                          </a:r>
                          <a:endParaRPr lang="en-US" sz="1050" dirty="0"/>
                        </a:p>
                      </a:txBody>
                      <a:tcPr/>
                    </a:tc>
                    <a:tc>
                      <a:txBody>
                        <a:bodyPr/>
                        <a:lstStyle/>
                        <a:p>
                          <a:pPr algn="ctr"/>
                          <a:r>
                            <a:rPr lang="fa-IR" sz="1050" dirty="0" smtClean="0"/>
                            <a:t>491/5</a:t>
                          </a:r>
                          <a:endParaRPr lang="en-US" sz="1050" dirty="0"/>
                        </a:p>
                      </a:txBody>
                      <a:tcPr/>
                    </a:tc>
                    <a:tc>
                      <a:txBody>
                        <a:bodyPr/>
                        <a:lstStyle/>
                        <a:p>
                          <a:pPr algn="ctr"/>
                          <a:r>
                            <a:rPr lang="fa-IR" sz="1050" dirty="0" smtClean="0"/>
                            <a:t>2334/7</a:t>
                          </a:r>
                          <a:endParaRPr lang="en-US" sz="1050" dirty="0"/>
                        </a:p>
                      </a:txBody>
                      <a:tcPr/>
                    </a:tc>
                    <a:extLst>
                      <a:ext uri="{0D108BD9-81ED-4DB2-BD59-A6C34878D82A}">
                        <a16:rowId xmlns="" xmlns:a16="http://schemas.microsoft.com/office/drawing/2014/main" val="10004"/>
                      </a:ext>
                    </a:extLst>
                  </a:tr>
                  <a:tr h="240027">
                    <a:tc>
                      <a:txBody>
                        <a:bodyPr/>
                        <a:lstStyle/>
                        <a:p>
                          <a:pPr algn="ctr"/>
                          <a:r>
                            <a:rPr lang="fa-IR" sz="1050" dirty="0" smtClean="0"/>
                            <a:t>ارزش فعلی درامدها (فروش د.1)</a:t>
                          </a:r>
                          <a:endParaRPr lang="en-US" sz="1050" dirty="0"/>
                        </a:p>
                      </a:txBody>
                      <a:tcPr/>
                    </a:tc>
                    <a:tc gridSpan="4">
                      <a:txBody>
                        <a:bodyPr/>
                        <a:lstStyle/>
                        <a:p>
                          <a:pPr algn="ctr"/>
                          <a14:m>
                            <m:oMath xmlns:m="http://schemas.openxmlformats.org/officeDocument/2006/math">
                              <m:sSup>
                                <m:sSupPr>
                                  <m:ctrlPr>
                                    <a:rPr lang="en-US" sz="1050" i="1" smtClean="0">
                                      <a:latin typeface="Cambria Math" panose="02040503050406030204" pitchFamily="18" charset="0"/>
                                    </a:rPr>
                                  </m:ctrlPr>
                                </m:sSupPr>
                                <m:e>
                                  <m:d>
                                    <m:dPr>
                                      <m:ctrlPr>
                                        <a:rPr lang="en-US" sz="1050" i="1" smtClean="0">
                                          <a:latin typeface="Cambria Math" panose="02040503050406030204" pitchFamily="18" charset="0"/>
                                        </a:rPr>
                                      </m:ctrlPr>
                                    </m:dPr>
                                    <m:e>
                                      <m:r>
                                        <a:rPr lang="fa-IR" sz="1050" b="0" i="1" smtClean="0">
                                          <a:latin typeface="Cambria Math"/>
                                        </a:rPr>
                                        <m:t>0</m:t>
                                      </m:r>
                                      <m:r>
                                        <a:rPr lang="fa-IR" sz="1050" b="0" i="1" smtClean="0">
                                          <a:latin typeface="Cambria Math"/>
                                        </a:rPr>
                                        <m:t>/</m:t>
                                      </m:r>
                                      <m:r>
                                        <a:rPr lang="fa-IR" sz="1050" b="0" i="1" smtClean="0">
                                          <a:latin typeface="Cambria Math"/>
                                        </a:rPr>
                                        <m:t>8</m:t>
                                      </m:r>
                                    </m:e>
                                  </m:d>
                                </m:e>
                                <m:sup>
                                  <m:r>
                                    <a:rPr lang="fa-IR" sz="1050" b="0" i="1" smtClean="0">
                                      <a:latin typeface="Cambria Math"/>
                                    </a:rPr>
                                    <m:t>4</m:t>
                                  </m:r>
                                </m:sup>
                              </m:sSup>
                            </m:oMath>
                          </a14:m>
                          <a:r>
                            <a:rPr lang="fa-IR" sz="1050" dirty="0" smtClean="0"/>
                            <a:t>5000×=2048</a:t>
                          </a: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dirty="0"/>
                        </a:p>
                      </a:txBody>
                      <a:tcPr/>
                    </a:tc>
                    <a:extLst>
                      <a:ext uri="{0D108BD9-81ED-4DB2-BD59-A6C34878D82A}">
                        <a16:rowId xmlns="" xmlns:a16="http://schemas.microsoft.com/office/drawing/2014/main" val="10005"/>
                      </a:ext>
                    </a:extLst>
                  </a:tr>
                  <a:tr h="240027">
                    <a:tc>
                      <a:txBody>
                        <a:bodyPr/>
                        <a:lstStyle/>
                        <a:p>
                          <a:pPr algn="ctr"/>
                          <a:r>
                            <a:rPr lang="fa-IR" sz="1050" dirty="0" smtClean="0"/>
                            <a:t>فروش ماشین جدید در سال 4</a:t>
                          </a:r>
                          <a:endParaRPr lang="en-US" sz="1050" dirty="0"/>
                        </a:p>
                      </a:txBody>
                      <a:tcPr/>
                    </a:tc>
                    <a:tc gridSpan="4">
                      <a:txBody>
                        <a:bodyPr/>
                        <a:lstStyle/>
                        <a:p>
                          <a:pPr algn="ctr"/>
                          <a14:m>
                            <m:oMath xmlns:m="http://schemas.openxmlformats.org/officeDocument/2006/math">
                              <m:sSup>
                                <m:sSupPr>
                                  <m:ctrlPr>
                                    <a:rPr lang="en-US" sz="1050" i="1" smtClean="0">
                                      <a:latin typeface="Cambria Math" panose="02040503050406030204" pitchFamily="18" charset="0"/>
                                    </a:rPr>
                                  </m:ctrlPr>
                                </m:sSupPr>
                                <m:e>
                                  <m:d>
                                    <m:dPr>
                                      <m:ctrlPr>
                                        <a:rPr lang="en-US" sz="1050" i="1" smtClean="0">
                                          <a:latin typeface="Cambria Math" panose="02040503050406030204" pitchFamily="18" charset="0"/>
                                        </a:rPr>
                                      </m:ctrlPr>
                                    </m:dPr>
                                    <m:e>
                                      <m:r>
                                        <a:rPr lang="fa-IR" sz="1050" b="0" i="1" smtClean="0">
                                          <a:latin typeface="Cambria Math"/>
                                        </a:rPr>
                                        <m:t>0</m:t>
                                      </m:r>
                                      <m:r>
                                        <a:rPr lang="fa-IR" sz="1050" b="0" i="1" smtClean="0">
                                          <a:latin typeface="Cambria Math"/>
                                        </a:rPr>
                                        <m:t>/</m:t>
                                      </m:r>
                                      <m:r>
                                        <a:rPr lang="fa-IR" sz="1050" b="0" i="1" smtClean="0">
                                          <a:latin typeface="Cambria Math"/>
                                        </a:rPr>
                                        <m:t>8</m:t>
                                      </m:r>
                                    </m:e>
                                  </m:d>
                                </m:e>
                                <m:sup>
                                  <m:r>
                                    <a:rPr lang="fa-IR" sz="1050" b="0" i="1" smtClean="0">
                                      <a:latin typeface="Cambria Math"/>
                                    </a:rPr>
                                    <m:t>4</m:t>
                                  </m:r>
                                </m:sup>
                              </m:sSup>
                            </m:oMath>
                          </a14:m>
                          <a:r>
                            <a:rPr lang="fa-IR" sz="1050" dirty="0" smtClean="0"/>
                            <a:t>6500×=2662/4</a:t>
                          </a: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a:p>
                      </a:txBody>
                      <a:tcPr/>
                    </a:tc>
                    <a:extLst>
                      <a:ext uri="{0D108BD9-81ED-4DB2-BD59-A6C34878D82A}">
                        <a16:rowId xmlns="" xmlns:a16="http://schemas.microsoft.com/office/drawing/2014/main" val="10006"/>
                      </a:ext>
                    </a:extLst>
                  </a:tr>
                  <a:tr h="240027">
                    <a:tc>
                      <a:txBody>
                        <a:bodyPr/>
                        <a:lstStyle/>
                        <a:p>
                          <a:pPr algn="ctr"/>
                          <a:r>
                            <a:rPr lang="fa-IR" sz="1050" dirty="0" smtClean="0"/>
                            <a:t>مبالغ</a:t>
                          </a:r>
                          <a:r>
                            <a:rPr lang="fa-IR" sz="1050" baseline="0" dirty="0" smtClean="0"/>
                            <a:t> هزینه شده در حالت  1</a:t>
                          </a:r>
                          <a:endParaRPr lang="en-US" sz="1050" dirty="0"/>
                        </a:p>
                      </a:txBody>
                      <a:tcPr/>
                    </a:tc>
                    <a:tc gridSpan="4">
                      <a:txBody>
                        <a:bodyPr/>
                        <a:lstStyle/>
                        <a:p>
                          <a:pPr algn="ctr"/>
                          <a:r>
                            <a:rPr lang="fa-IR" sz="1050" dirty="0" smtClean="0"/>
                            <a:t>1478/4=2048-3526/4</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fa-IR" sz="1400" dirty="0" smtClean="0"/>
                            <a:t>گزینه بهتر</a:t>
                          </a:r>
                          <a:endParaRPr lang="en-US" sz="1400" dirty="0"/>
                        </a:p>
                      </a:txBody>
                      <a:tcPr/>
                    </a:tc>
                    <a:extLst>
                      <a:ext uri="{0D108BD9-81ED-4DB2-BD59-A6C34878D82A}">
                        <a16:rowId xmlns="" xmlns:a16="http://schemas.microsoft.com/office/drawing/2014/main" val="10007"/>
                      </a:ext>
                    </a:extLst>
                  </a:tr>
                  <a:tr h="240027">
                    <a:tc>
                      <a:txBody>
                        <a:bodyPr/>
                        <a:lstStyle/>
                        <a:p>
                          <a:pPr algn="ctr"/>
                          <a:r>
                            <a:rPr lang="fa-IR" sz="1050" dirty="0" smtClean="0"/>
                            <a:t>مبالغ هزینه شده در حالت 2</a:t>
                          </a:r>
                          <a:endParaRPr lang="en-US" sz="1050" dirty="0"/>
                        </a:p>
                      </a:txBody>
                      <a:tcPr/>
                    </a:tc>
                    <a:tc gridSpan="4">
                      <a:txBody>
                        <a:bodyPr/>
                        <a:lstStyle/>
                        <a:p>
                          <a:pPr algn="ctr"/>
                          <a:r>
                            <a:rPr lang="fa-IR" sz="1050" dirty="0" smtClean="0"/>
                            <a:t>2672/3=(2662/4+7000)-(2334/7+10000)</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tc>
                    <a:extLst>
                      <a:ext uri="{0D108BD9-81ED-4DB2-BD59-A6C34878D82A}">
                        <a16:rowId xmlns="" xmlns:a16="http://schemas.microsoft.com/office/drawing/2014/main" val="10008"/>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3438549398"/>
                  </p:ext>
                </p:extLst>
              </p:nvPr>
            </p:nvGraphicFramePr>
            <p:xfrm>
              <a:off x="683567" y="2780928"/>
              <a:ext cx="5976666" cy="3703320"/>
            </p:xfrm>
            <a:graphic>
              <a:graphicData uri="http://schemas.openxmlformats.org/drawingml/2006/table">
                <a:tbl>
                  <a:tblPr firstRow="1" bandRow="1">
                    <a:tableStyleId>{D7AC3CCA-C797-4891-BE02-D94E43425B78}</a:tableStyleId>
                  </a:tblPr>
                  <a:tblGrid>
                    <a:gridCol w="996111"/>
                    <a:gridCol w="996111"/>
                    <a:gridCol w="996111"/>
                    <a:gridCol w="996111"/>
                    <a:gridCol w="996111"/>
                    <a:gridCol w="996111"/>
                  </a:tblGrid>
                  <a:tr h="251460">
                    <a:tc>
                      <a:txBody>
                        <a:bodyPr/>
                        <a:lstStyle/>
                        <a:p>
                          <a:pPr algn="ctr"/>
                          <a:r>
                            <a:rPr lang="fa-IR" sz="1050" dirty="0" smtClean="0"/>
                            <a:t>سال</a:t>
                          </a:r>
                          <a:endParaRPr lang="en-US" sz="1050" dirty="0"/>
                        </a:p>
                      </a:txBody>
                      <a:tcPr/>
                    </a:tc>
                    <a:tc>
                      <a:txBody>
                        <a:bodyPr/>
                        <a:lstStyle/>
                        <a:p>
                          <a:pPr algn="ctr"/>
                          <a:r>
                            <a:rPr lang="fa-IR" sz="1050" dirty="0" smtClean="0"/>
                            <a:t>1</a:t>
                          </a:r>
                          <a:endParaRPr lang="en-US" sz="1050" dirty="0"/>
                        </a:p>
                      </a:txBody>
                      <a:tcPr/>
                    </a:tc>
                    <a:tc>
                      <a:txBody>
                        <a:bodyPr/>
                        <a:lstStyle/>
                        <a:p>
                          <a:pPr algn="ctr"/>
                          <a:r>
                            <a:rPr lang="fa-IR" sz="1050" dirty="0" smtClean="0"/>
                            <a:t>2</a:t>
                          </a:r>
                          <a:endParaRPr lang="en-US" sz="1050" dirty="0"/>
                        </a:p>
                      </a:txBody>
                      <a:tcPr/>
                    </a:tc>
                    <a:tc>
                      <a:txBody>
                        <a:bodyPr/>
                        <a:lstStyle/>
                        <a:p>
                          <a:pPr algn="ctr"/>
                          <a:r>
                            <a:rPr lang="fa-IR" sz="1050" dirty="0" smtClean="0"/>
                            <a:t>3</a:t>
                          </a:r>
                          <a:endParaRPr lang="en-US" sz="1050" dirty="0"/>
                        </a:p>
                      </a:txBody>
                      <a:tcPr/>
                    </a:tc>
                    <a:tc>
                      <a:txBody>
                        <a:bodyPr/>
                        <a:lstStyle/>
                        <a:p>
                          <a:pPr algn="ctr"/>
                          <a:r>
                            <a:rPr lang="fa-IR" sz="1050" dirty="0" smtClean="0"/>
                            <a:t>4</a:t>
                          </a:r>
                          <a:endParaRPr lang="en-US" sz="1050" dirty="0"/>
                        </a:p>
                      </a:txBody>
                      <a:tcPr/>
                    </a:tc>
                    <a:tc>
                      <a:txBody>
                        <a:bodyPr/>
                        <a:lstStyle/>
                        <a:p>
                          <a:pPr algn="ctr"/>
                          <a:r>
                            <a:rPr lang="fa-IR" sz="1050" dirty="0" smtClean="0"/>
                            <a:t>جمع</a:t>
                          </a:r>
                          <a:r>
                            <a:rPr lang="fa-IR" sz="1050" baseline="0" dirty="0" smtClean="0"/>
                            <a:t> هزینه ها</a:t>
                          </a:r>
                          <a:endParaRPr lang="en-US" sz="1050" dirty="0"/>
                        </a:p>
                      </a:txBody>
                      <a:tcPr/>
                    </a:tc>
                  </a:tr>
                  <a:tr h="411480">
                    <a:tc>
                      <a:txBody>
                        <a:bodyPr/>
                        <a:lstStyle/>
                        <a:p>
                          <a:pPr algn="ctr"/>
                          <a:r>
                            <a:rPr lang="fa-IR" sz="1050" dirty="0" smtClean="0"/>
                            <a:t>هزینه تعمیراتی دستگاه موجود</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1500</a:t>
                          </a:r>
                          <a:endParaRPr lang="en-US" sz="1050" dirty="0"/>
                        </a:p>
                      </a:txBody>
                      <a:tcPr/>
                    </a:tc>
                    <a:tc>
                      <a:txBody>
                        <a:bodyPr/>
                        <a:lstStyle/>
                        <a:p>
                          <a:pPr algn="ctr"/>
                          <a:r>
                            <a:rPr lang="fa-IR" sz="1050" dirty="0" smtClean="0"/>
                            <a:t>1850</a:t>
                          </a:r>
                          <a:endParaRPr lang="en-US" sz="1050" dirty="0"/>
                        </a:p>
                      </a:txBody>
                      <a:tcPr/>
                    </a:tc>
                    <a:tc>
                      <a:txBody>
                        <a:bodyPr/>
                        <a:lstStyle/>
                        <a:p>
                          <a:pPr algn="ctr"/>
                          <a:r>
                            <a:rPr lang="fa-IR" sz="1050" dirty="0" smtClean="0"/>
                            <a:t>2000</a:t>
                          </a:r>
                          <a:endParaRPr lang="en-US" sz="1050" dirty="0"/>
                        </a:p>
                      </a:txBody>
                      <a:tcPr/>
                    </a:tc>
                    <a:tc>
                      <a:txBody>
                        <a:bodyPr/>
                        <a:lstStyle/>
                        <a:p>
                          <a:pPr algn="ctr"/>
                          <a:r>
                            <a:rPr lang="fa-IR" sz="1050" dirty="0" smtClean="0"/>
                            <a:t>6350</a:t>
                          </a:r>
                          <a:endParaRPr lang="en-US" sz="1050" dirty="0"/>
                        </a:p>
                      </a:txBody>
                      <a:tcPr/>
                    </a:tc>
                  </a:tr>
                  <a:tr h="411480">
                    <a:tc>
                      <a:txBody>
                        <a:bodyPr/>
                        <a:lstStyle/>
                        <a:p>
                          <a:pPr algn="ctr"/>
                          <a:r>
                            <a:rPr lang="fa-IR" sz="1050" dirty="0" smtClean="0"/>
                            <a:t>هزینه تعمیراتی ماشین جدید</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1100</a:t>
                          </a:r>
                          <a:endParaRPr lang="en-US" sz="1050" dirty="0"/>
                        </a:p>
                      </a:txBody>
                      <a:tcPr/>
                    </a:tc>
                    <a:tc>
                      <a:txBody>
                        <a:bodyPr/>
                        <a:lstStyle/>
                        <a:p>
                          <a:pPr algn="ctr"/>
                          <a:r>
                            <a:rPr lang="fa-IR" sz="1050" dirty="0" smtClean="0"/>
                            <a:t>1200</a:t>
                          </a:r>
                          <a:endParaRPr lang="en-US" sz="1050" dirty="0"/>
                        </a:p>
                      </a:txBody>
                      <a:tcPr/>
                    </a:tc>
                    <a:tc>
                      <a:txBody>
                        <a:bodyPr/>
                        <a:lstStyle/>
                        <a:p>
                          <a:pPr algn="ctr"/>
                          <a:r>
                            <a:rPr lang="fa-IR" sz="1050" dirty="0" smtClean="0"/>
                            <a:t>4100</a:t>
                          </a:r>
                          <a:endParaRPr lang="en-US" sz="1050" dirty="0"/>
                        </a:p>
                      </a:txBody>
                      <a:tcPr/>
                    </a:tc>
                  </a:tr>
                  <a:tr h="411480">
                    <a:tc>
                      <a:txBody>
                        <a:bodyPr/>
                        <a:lstStyle/>
                        <a:p>
                          <a:pPr algn="ctr"/>
                          <a:r>
                            <a:rPr lang="fa-IR" sz="1050" dirty="0" smtClean="0"/>
                            <a:t>ارزش فعلی هزینه ها د.1</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960</a:t>
                          </a:r>
                          <a:endParaRPr lang="en-US" sz="1050" dirty="0"/>
                        </a:p>
                      </a:txBody>
                      <a:tcPr/>
                    </a:tc>
                    <a:tc>
                      <a:txBody>
                        <a:bodyPr/>
                        <a:lstStyle/>
                        <a:p>
                          <a:pPr algn="ctr"/>
                          <a:r>
                            <a:rPr lang="fa-IR" sz="1050" dirty="0" smtClean="0"/>
                            <a:t>947/2</a:t>
                          </a:r>
                          <a:endParaRPr lang="en-US" sz="1050" dirty="0"/>
                        </a:p>
                      </a:txBody>
                      <a:tcPr/>
                    </a:tc>
                    <a:tc>
                      <a:txBody>
                        <a:bodyPr/>
                        <a:lstStyle/>
                        <a:p>
                          <a:pPr algn="ctr"/>
                          <a:r>
                            <a:rPr lang="fa-IR" sz="1050" dirty="0" smtClean="0"/>
                            <a:t>819/2</a:t>
                          </a:r>
                          <a:endParaRPr lang="en-US" sz="1050" dirty="0"/>
                        </a:p>
                      </a:txBody>
                      <a:tcPr/>
                    </a:tc>
                    <a:tc>
                      <a:txBody>
                        <a:bodyPr/>
                        <a:lstStyle/>
                        <a:p>
                          <a:pPr algn="ctr"/>
                          <a:r>
                            <a:rPr lang="fa-IR" sz="1050" dirty="0" smtClean="0"/>
                            <a:t>3526/4</a:t>
                          </a:r>
                          <a:endParaRPr lang="en-US" sz="1050" dirty="0"/>
                        </a:p>
                      </a:txBody>
                      <a:tcPr/>
                    </a:tc>
                  </a:tr>
                  <a:tr h="411480">
                    <a:tc>
                      <a:txBody>
                        <a:bodyPr/>
                        <a:lstStyle/>
                        <a:p>
                          <a:pPr algn="ctr"/>
                          <a:r>
                            <a:rPr lang="fa-IR" sz="1050" dirty="0" smtClean="0"/>
                            <a:t>ارزش فعلی هزینه ها د.2</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563/2</a:t>
                          </a:r>
                          <a:endParaRPr lang="en-US" sz="1050" dirty="0"/>
                        </a:p>
                      </a:txBody>
                      <a:tcPr/>
                    </a:tc>
                    <a:tc>
                      <a:txBody>
                        <a:bodyPr/>
                        <a:lstStyle/>
                        <a:p>
                          <a:pPr algn="ctr"/>
                          <a:r>
                            <a:rPr lang="fa-IR" sz="1050" dirty="0" smtClean="0"/>
                            <a:t>491/5</a:t>
                          </a:r>
                          <a:endParaRPr lang="en-US" sz="1050" dirty="0"/>
                        </a:p>
                      </a:txBody>
                      <a:tcPr/>
                    </a:tc>
                    <a:tc>
                      <a:txBody>
                        <a:bodyPr/>
                        <a:lstStyle/>
                        <a:p>
                          <a:pPr algn="ctr"/>
                          <a:r>
                            <a:rPr lang="fa-IR" sz="1050" dirty="0" smtClean="0"/>
                            <a:t>2334/7</a:t>
                          </a:r>
                          <a:endParaRPr lang="en-US" sz="1050" dirty="0"/>
                        </a:p>
                      </a:txBody>
                      <a:tcPr/>
                    </a:tc>
                  </a:tr>
                  <a:tr h="571500">
                    <a:tc>
                      <a:txBody>
                        <a:bodyPr/>
                        <a:lstStyle/>
                        <a:p>
                          <a:pPr algn="ctr"/>
                          <a:r>
                            <a:rPr lang="fa-IR" sz="1050" dirty="0" smtClean="0"/>
                            <a:t>ارزش فعلی درامدها (فروش د.1)</a:t>
                          </a:r>
                          <a:endParaRPr lang="en-US" sz="1050" dirty="0"/>
                        </a:p>
                      </a:txBody>
                      <a:tcPr/>
                    </a:tc>
                    <a:tc gridSpan="4">
                      <a:txBody>
                        <a:bodyPr/>
                        <a:lstStyle/>
                        <a:p>
                          <a:endParaRPr lang="en-US"/>
                        </a:p>
                      </a:txBody>
                      <a:tcPr>
                        <a:blipFill rotWithShape="1">
                          <a:blip r:embed="rId2"/>
                          <a:stretch>
                            <a:fillRect l="-25076" t="-335484" r="-24924" b="-223656"/>
                          </a:stretch>
                        </a:blip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dirty="0"/>
                        </a:p>
                      </a:txBody>
                      <a:tcPr/>
                    </a:tc>
                  </a:tr>
                  <a:tr h="411480">
                    <a:tc>
                      <a:txBody>
                        <a:bodyPr/>
                        <a:lstStyle/>
                        <a:p>
                          <a:pPr algn="ctr"/>
                          <a:r>
                            <a:rPr lang="fa-IR" sz="1050" dirty="0" smtClean="0"/>
                            <a:t>فروش ماشین جدید در سال 4</a:t>
                          </a:r>
                          <a:endParaRPr lang="en-US" sz="1050" dirty="0"/>
                        </a:p>
                      </a:txBody>
                      <a:tcPr/>
                    </a:tc>
                    <a:tc gridSpan="4">
                      <a:txBody>
                        <a:bodyPr/>
                        <a:lstStyle/>
                        <a:p>
                          <a:endParaRPr lang="en-US"/>
                        </a:p>
                      </a:txBody>
                      <a:tcPr>
                        <a:blipFill rotWithShape="1">
                          <a:blip r:embed="rId2"/>
                          <a:stretch>
                            <a:fillRect l="-25076" t="-595588" r="-24924" b="-205882"/>
                          </a:stretch>
                        </a:blip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a:p>
                      </a:txBody>
                      <a:tcPr/>
                    </a:tc>
                  </a:tr>
                  <a:tr h="411480">
                    <a:tc>
                      <a:txBody>
                        <a:bodyPr/>
                        <a:lstStyle/>
                        <a:p>
                          <a:pPr algn="ctr"/>
                          <a:r>
                            <a:rPr lang="fa-IR" sz="1050" dirty="0" smtClean="0"/>
                            <a:t>مبالغ</a:t>
                          </a:r>
                          <a:r>
                            <a:rPr lang="fa-IR" sz="1050" baseline="0" dirty="0" smtClean="0"/>
                            <a:t> هزینه شده در حالت  1</a:t>
                          </a:r>
                          <a:endParaRPr lang="en-US" sz="1050" dirty="0"/>
                        </a:p>
                      </a:txBody>
                      <a:tcPr/>
                    </a:tc>
                    <a:tc gridSpan="4">
                      <a:txBody>
                        <a:bodyPr/>
                        <a:lstStyle/>
                        <a:p>
                          <a:pPr algn="ctr"/>
                          <a:r>
                            <a:rPr lang="fa-IR" sz="1050" dirty="0" smtClean="0"/>
                            <a:t>1478/4=2048-3526/4</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fa-IR" sz="1400" dirty="0" smtClean="0"/>
                            <a:t>گزینه بهتر</a:t>
                          </a:r>
                          <a:endParaRPr lang="en-US" sz="1400" dirty="0"/>
                        </a:p>
                      </a:txBody>
                      <a:tcPr/>
                    </a:tc>
                  </a:tr>
                  <a:tr h="411480">
                    <a:tc>
                      <a:txBody>
                        <a:bodyPr/>
                        <a:lstStyle/>
                        <a:p>
                          <a:pPr algn="ctr"/>
                          <a:r>
                            <a:rPr lang="fa-IR" sz="1050" dirty="0" smtClean="0"/>
                            <a:t>مبالغ هزینه شده در حالت 2</a:t>
                          </a:r>
                          <a:endParaRPr lang="en-US" sz="1050" dirty="0"/>
                        </a:p>
                      </a:txBody>
                      <a:tcPr/>
                    </a:tc>
                    <a:tc gridSpan="4">
                      <a:txBody>
                        <a:bodyPr/>
                        <a:lstStyle/>
                        <a:p>
                          <a:pPr algn="ctr"/>
                          <a:r>
                            <a:rPr lang="fa-IR" sz="1050" dirty="0" smtClean="0"/>
                            <a:t>2672/3=(2662/4+7000)-(2334/7+10000)</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7332204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فرمولهای تعیین ارزش نقدینگی با در نظر گرفتن عوامل بهره وزمان</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توجه به فرمولهای جدول می توان ارزش نقدینگی را در حالتهای مختلف محاسبه نمود:</a:t>
            </a:r>
          </a:p>
          <a:p>
            <a:pPr algn="r" rtl="1"/>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14527970"/>
                  </p:ext>
                </p:extLst>
              </p:nvPr>
            </p:nvGraphicFramePr>
            <p:xfrm>
              <a:off x="1331640" y="2348880"/>
              <a:ext cx="6096000" cy="3148839"/>
            </p:xfrm>
            <a:graphic>
              <a:graphicData uri="http://schemas.openxmlformats.org/drawingml/2006/table">
                <a:tbl>
                  <a:tblPr firstRow="1" bandRow="1">
                    <a:tableStyleId>{D7AC3CCA-C797-4891-BE02-D94E43425B78}</a:tableStyleId>
                  </a:tblPr>
                  <a:tblGrid>
                    <a:gridCol w="1296144">
                      <a:extLst>
                        <a:ext uri="{9D8B030D-6E8A-4147-A177-3AD203B41FA5}">
                          <a16:colId xmlns="" xmlns:a16="http://schemas.microsoft.com/office/drawing/2014/main" val="20000"/>
                        </a:ext>
                      </a:extLst>
                    </a:gridCol>
                    <a:gridCol w="2767856">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pPr algn="ctr"/>
                          <a:r>
                            <a:rPr lang="fa-IR" sz="1200" dirty="0" smtClean="0"/>
                            <a:t>علامت نمادی</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فرمول</a:t>
                          </a:r>
                          <a:endParaRPr lang="en-US" sz="1200" dirty="0"/>
                        </a:p>
                      </a:txBody>
                      <a:tcPr/>
                    </a:tc>
                    <a:extLst>
                      <a:ext uri="{0D108BD9-81ED-4DB2-BD59-A6C34878D82A}">
                        <a16:rowId xmlns="" xmlns:a16="http://schemas.microsoft.com/office/drawing/2014/main" val="10000"/>
                      </a:ext>
                    </a:extLst>
                  </a:tr>
                  <a:tr h="370840">
                    <a:tc>
                      <a:txBody>
                        <a:bodyPr/>
                        <a:lstStyle/>
                        <a:p>
                          <a:pPr algn="ctr"/>
                          <a:r>
                            <a:rPr lang="en-US" sz="1200" dirty="0" smtClean="0"/>
                            <a:t>(F/</a:t>
                          </a:r>
                          <a:r>
                            <a:rPr lang="en-US" sz="1200" dirty="0" err="1" smtClean="0"/>
                            <a:t>P,I,n</a:t>
                          </a:r>
                          <a:r>
                            <a:rPr lang="en-US" sz="1200" dirty="0" smtClean="0"/>
                            <a:t>)</a:t>
                          </a:r>
                          <a:endParaRPr lang="en-US" sz="1200" dirty="0"/>
                        </a:p>
                      </a:txBody>
                      <a:tcPr/>
                    </a:tc>
                    <a:tc>
                      <a:txBody>
                        <a:bodyPr/>
                        <a:lstStyle/>
                        <a:p>
                          <a:pPr algn="ctr"/>
                          <a:r>
                            <a:rPr lang="fa-IR" sz="1200" dirty="0" smtClean="0"/>
                            <a:t>برای محاسبه</a:t>
                          </a:r>
                          <a:r>
                            <a:rPr lang="fa-IR" sz="1200" baseline="0" dirty="0" smtClean="0"/>
                            <a:t> ارزش مبلغی که یک جا هم اکنون پرداخت می شود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oMath>
                            </m:oMathPara>
                          </a14:m>
                          <a:endParaRPr lang="en-US" sz="1200" dirty="0"/>
                        </a:p>
                      </a:txBody>
                      <a:tcPr/>
                    </a:tc>
                    <a:extLst>
                      <a:ext uri="{0D108BD9-81ED-4DB2-BD59-A6C34878D82A}">
                        <a16:rowId xmlns="" xmlns:a16="http://schemas.microsoft.com/office/drawing/2014/main" val="10001"/>
                      </a:ext>
                    </a:extLst>
                  </a:tr>
                  <a:tr h="370840">
                    <a:tc>
                      <a:txBody>
                        <a:bodyPr/>
                        <a:lstStyle/>
                        <a:p>
                          <a:pPr algn="ctr"/>
                          <a:r>
                            <a:rPr lang="en-US" sz="1200" dirty="0" smtClean="0"/>
                            <a:t>(P/</a:t>
                          </a:r>
                          <a:r>
                            <a:rPr lang="en-US" sz="1200" dirty="0" err="1" smtClean="0"/>
                            <a:t>F,I,n</a:t>
                          </a:r>
                          <a:r>
                            <a:rPr lang="en-US" sz="1200" dirty="0" smtClean="0"/>
                            <a:t>)</a:t>
                          </a:r>
                          <a:endParaRPr lang="en-US" sz="1200" dirty="0"/>
                        </a:p>
                      </a:txBody>
                      <a:tcPr/>
                    </a:tc>
                    <a:tc>
                      <a:txBody>
                        <a:bodyPr/>
                        <a:lstStyle/>
                        <a:p>
                          <a:pPr algn="ctr"/>
                          <a:r>
                            <a:rPr lang="fa-IR" sz="1200" dirty="0" smtClean="0"/>
                            <a:t>برای محاسبه ارزش فعلی یک مبلغ که یک جا دراینده پرداخت می شود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den>
                                </m:f>
                              </m:oMath>
                            </m:oMathPara>
                          </a14:m>
                          <a:endParaRPr lang="en-US" sz="1200" dirty="0"/>
                        </a:p>
                      </a:txBody>
                      <a:tcPr/>
                    </a:tc>
                    <a:extLst>
                      <a:ext uri="{0D108BD9-81ED-4DB2-BD59-A6C34878D82A}">
                        <a16:rowId xmlns="" xmlns:a16="http://schemas.microsoft.com/office/drawing/2014/main" val="10002"/>
                      </a:ext>
                    </a:extLst>
                  </a:tr>
                  <a:tr h="370840">
                    <a:tc>
                      <a:txBody>
                        <a:bodyPr/>
                        <a:lstStyle/>
                        <a:p>
                          <a:pPr algn="ctr"/>
                          <a:r>
                            <a:rPr lang="en-US" sz="1200" dirty="0" smtClean="0"/>
                            <a:t>(A/</a:t>
                          </a:r>
                          <a:r>
                            <a:rPr lang="en-US" sz="1200" dirty="0" err="1" smtClean="0"/>
                            <a:t>F,I,n</a:t>
                          </a:r>
                          <a:r>
                            <a:rPr lang="en-US" sz="1200" dirty="0" smtClean="0"/>
                            <a:t>)</a:t>
                          </a:r>
                          <a:endParaRPr lang="en-US" sz="1200" dirty="0"/>
                        </a:p>
                      </a:txBody>
                      <a:tcPr/>
                    </a:tc>
                    <a:tc>
                      <a:txBody>
                        <a:bodyPr/>
                        <a:lstStyle/>
                        <a:p>
                          <a:pPr algn="ctr" rtl="1"/>
                          <a:r>
                            <a:rPr lang="fa-IR" sz="1200" dirty="0" smtClean="0"/>
                            <a:t>برای محاسبه اقساط سالیانه</a:t>
                          </a:r>
                          <a:r>
                            <a:rPr lang="en-US" sz="1200" dirty="0" smtClean="0"/>
                            <a:t>A</a:t>
                          </a:r>
                          <a:r>
                            <a:rPr lang="fa-IR" sz="1200" dirty="0" smtClean="0"/>
                            <a:t>که باید جمعا در انتهای سال </a:t>
                          </a:r>
                          <a:r>
                            <a:rPr lang="en-US" sz="1200" dirty="0" smtClean="0"/>
                            <a:t>n</a:t>
                          </a:r>
                          <a:r>
                            <a:rPr lang="fa-IR" sz="1200" dirty="0" smtClean="0"/>
                            <a:t> دارای ارزشی برابر</a:t>
                          </a:r>
                          <a:r>
                            <a:rPr lang="fa-IR" sz="1200" baseline="0" dirty="0" smtClean="0"/>
                            <a:t> با  </a:t>
                          </a:r>
                          <a:r>
                            <a:rPr lang="en-US" sz="1200" baseline="0" dirty="0" smtClean="0"/>
                            <a:t>F</a:t>
                          </a:r>
                          <a:r>
                            <a:rPr lang="fa-IR" sz="1200" baseline="0" dirty="0" smtClean="0"/>
                            <a:t> باشد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𝑖</m:t>
                                    </m:r>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den>
                                </m:f>
                              </m:oMath>
                            </m:oMathPara>
                          </a14:m>
                          <a:endParaRPr lang="en-US" sz="1200" dirty="0"/>
                        </a:p>
                      </a:txBody>
                      <a:tcPr/>
                    </a:tc>
                    <a:extLst>
                      <a:ext uri="{0D108BD9-81ED-4DB2-BD59-A6C34878D82A}">
                        <a16:rowId xmlns="" xmlns:a16="http://schemas.microsoft.com/office/drawing/2014/main" val="10003"/>
                      </a:ext>
                    </a:extLst>
                  </a:tr>
                  <a:tr h="370840">
                    <a:tc>
                      <a:txBody>
                        <a:bodyPr/>
                        <a:lstStyle/>
                        <a:p>
                          <a:pPr algn="ctr"/>
                          <a:r>
                            <a:rPr lang="en-US" sz="1200" dirty="0" smtClean="0"/>
                            <a:t>(A/</a:t>
                          </a:r>
                          <a:r>
                            <a:rPr lang="en-US" sz="1200" dirty="0" err="1" smtClean="0"/>
                            <a:t>P,I,n</a:t>
                          </a:r>
                          <a:r>
                            <a:rPr lang="en-US" sz="1200" dirty="0" smtClean="0"/>
                            <a:t>)</a:t>
                          </a:r>
                          <a:endParaRPr lang="en-US" sz="1200" dirty="0"/>
                        </a:p>
                      </a:txBody>
                      <a:tcPr/>
                    </a:tc>
                    <a:tc>
                      <a:txBody>
                        <a:bodyPr/>
                        <a:lstStyle/>
                        <a:p>
                          <a:pPr algn="ctr" rtl="1"/>
                          <a:r>
                            <a:rPr lang="fa-IR" sz="1200" dirty="0" smtClean="0"/>
                            <a:t>برای محاسبه اقساط سالیانه </a:t>
                          </a:r>
                          <a:r>
                            <a:rPr lang="en-US" sz="1200" dirty="0" smtClean="0"/>
                            <a:t>A</a:t>
                          </a:r>
                          <a:r>
                            <a:rPr lang="fa-IR" sz="1200" dirty="0" smtClean="0"/>
                            <a:t>که ارزش فعلی انها باید برابر با </a:t>
                          </a:r>
                          <a:r>
                            <a:rPr lang="en-US" sz="1200" dirty="0" smtClean="0"/>
                            <a:t>P</a:t>
                          </a:r>
                          <a:r>
                            <a:rPr lang="fa-IR" sz="1200" dirty="0" smtClean="0"/>
                            <a:t> باشد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𝑖</m:t>
                                    </m:r>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den>
                                </m:f>
                              </m:oMath>
                            </m:oMathPara>
                          </a14:m>
                          <a:endParaRPr lang="en-US" sz="1200" dirty="0"/>
                        </a:p>
                      </a:txBody>
                      <a:tcPr/>
                    </a:tc>
                    <a:extLst>
                      <a:ext uri="{0D108BD9-81ED-4DB2-BD59-A6C34878D82A}">
                        <a16:rowId xmlns="" xmlns:a16="http://schemas.microsoft.com/office/drawing/2014/main" val="10004"/>
                      </a:ext>
                    </a:extLst>
                  </a:tr>
                  <a:tr h="370840">
                    <a:tc>
                      <a:txBody>
                        <a:bodyPr/>
                        <a:lstStyle/>
                        <a:p>
                          <a:pPr algn="ctr"/>
                          <a:r>
                            <a:rPr lang="en-US" sz="1200" dirty="0" smtClean="0"/>
                            <a:t>(F/</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اینده </a:t>
                          </a:r>
                          <a:r>
                            <a:rPr lang="en-US" sz="1200" dirty="0" smtClean="0"/>
                            <a:t>F</a:t>
                          </a:r>
                          <a:r>
                            <a:rPr lang="fa-IR" sz="1200" dirty="0" smtClean="0"/>
                            <a:t>برای جمع اقساط سالیانه </a:t>
                          </a:r>
                          <a:r>
                            <a:rPr lang="en-US" sz="1200" dirty="0" smtClean="0"/>
                            <a:t>A</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num>
                                  <m:den>
                                    <m:r>
                                      <a:rPr lang="en-US" sz="1200" i="1" smtClean="0">
                                        <a:latin typeface="Cambria Math"/>
                                      </a:rPr>
                                      <m:t>𝑖</m:t>
                                    </m:r>
                                  </m:den>
                                </m:f>
                              </m:oMath>
                            </m:oMathPara>
                          </a14:m>
                          <a:endParaRPr lang="en-US" sz="1200" dirty="0"/>
                        </a:p>
                      </a:txBody>
                      <a:tcPr/>
                    </a:tc>
                    <a:extLst>
                      <a:ext uri="{0D108BD9-81ED-4DB2-BD59-A6C34878D82A}">
                        <a16:rowId xmlns="" xmlns:a16="http://schemas.microsoft.com/office/drawing/2014/main" val="10005"/>
                      </a:ext>
                    </a:extLst>
                  </a:tr>
                  <a:tr h="370840">
                    <a:tc>
                      <a:txBody>
                        <a:bodyPr/>
                        <a:lstStyle/>
                        <a:p>
                          <a:pPr algn="ctr"/>
                          <a:r>
                            <a:rPr lang="en-US" sz="1200" dirty="0" smtClean="0"/>
                            <a:t>(P/</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فعلی </a:t>
                          </a:r>
                          <a:r>
                            <a:rPr lang="en-US" sz="1200" dirty="0" smtClean="0"/>
                            <a:t>P</a:t>
                          </a:r>
                          <a:r>
                            <a:rPr lang="fa-IR" sz="1200" dirty="0" smtClean="0"/>
                            <a:t>برای جمع اقساط سالیانه </a:t>
                          </a:r>
                          <a:r>
                            <a:rPr lang="en-US" sz="1200" dirty="0" smtClean="0"/>
                            <a:t>A</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num>
                                  <m:den>
                                    <m:r>
                                      <a:rPr lang="en-US" sz="1200" b="0" i="1" smtClean="0">
                                        <a:latin typeface="Cambria Math"/>
                                      </a:rPr>
                                      <m:t>𝑖</m:t>
                                    </m:r>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den>
                                </m:f>
                              </m:oMath>
                            </m:oMathPara>
                          </a14:m>
                          <a:endParaRPr lang="en-US" sz="1200" dirty="0"/>
                        </a:p>
                      </a:txBody>
                      <a:tcPr/>
                    </a:tc>
                    <a:extLst>
                      <a:ext uri="{0D108BD9-81ED-4DB2-BD59-A6C34878D82A}">
                        <a16:rowId xmlns=""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3814527970"/>
                  </p:ext>
                </p:extLst>
              </p:nvPr>
            </p:nvGraphicFramePr>
            <p:xfrm>
              <a:off x="1331640" y="2348880"/>
              <a:ext cx="6096000" cy="3148839"/>
            </p:xfrm>
            <a:graphic>
              <a:graphicData uri="http://schemas.openxmlformats.org/drawingml/2006/table">
                <a:tbl>
                  <a:tblPr firstRow="1" bandRow="1">
                    <a:tableStyleId>{D7AC3CCA-C797-4891-BE02-D94E43425B78}</a:tableStyleId>
                  </a:tblPr>
                  <a:tblGrid>
                    <a:gridCol w="1296144"/>
                    <a:gridCol w="2767856"/>
                    <a:gridCol w="2032000"/>
                  </a:tblGrid>
                  <a:tr h="370840">
                    <a:tc>
                      <a:txBody>
                        <a:bodyPr/>
                        <a:lstStyle/>
                        <a:p>
                          <a:pPr algn="ctr"/>
                          <a:r>
                            <a:rPr lang="fa-IR" sz="1200" dirty="0" smtClean="0"/>
                            <a:t>علامت نمادی</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فرمول</a:t>
                          </a:r>
                          <a:endParaRPr lang="en-US" sz="1200" dirty="0"/>
                        </a:p>
                      </a:txBody>
                      <a:tcPr/>
                    </a:tc>
                  </a:tr>
                  <a:tr h="457200">
                    <a:tc>
                      <a:txBody>
                        <a:bodyPr/>
                        <a:lstStyle/>
                        <a:p>
                          <a:pPr algn="ctr"/>
                          <a:r>
                            <a:rPr lang="en-US" sz="1200" dirty="0" smtClean="0"/>
                            <a:t>(F/</a:t>
                          </a:r>
                          <a:r>
                            <a:rPr lang="en-US" sz="1200" dirty="0" err="1" smtClean="0"/>
                            <a:t>P,I,n</a:t>
                          </a:r>
                          <a:r>
                            <a:rPr lang="en-US" sz="1200" dirty="0" smtClean="0"/>
                            <a:t>)</a:t>
                          </a:r>
                          <a:endParaRPr lang="en-US" sz="1200" dirty="0"/>
                        </a:p>
                      </a:txBody>
                      <a:tcPr/>
                    </a:tc>
                    <a:tc>
                      <a:txBody>
                        <a:bodyPr/>
                        <a:lstStyle/>
                        <a:p>
                          <a:pPr algn="ctr"/>
                          <a:r>
                            <a:rPr lang="fa-IR" sz="1200" dirty="0" smtClean="0"/>
                            <a:t>برای محاسبه</a:t>
                          </a:r>
                          <a:r>
                            <a:rPr lang="fa-IR" sz="1200" baseline="0" dirty="0" smtClean="0"/>
                            <a:t> ارزش مبلغی که یک جا هم اکنون پرداخت می شود</a:t>
                          </a:r>
                          <a:endParaRPr lang="en-US" sz="1200" dirty="0"/>
                        </a:p>
                      </a:txBody>
                      <a:tcPr/>
                    </a:tc>
                    <a:tc>
                      <a:txBody>
                        <a:bodyPr/>
                        <a:lstStyle/>
                        <a:p>
                          <a:endParaRPr lang="en-US"/>
                        </a:p>
                      </a:txBody>
                      <a:tcPr>
                        <a:blipFill rotWithShape="1">
                          <a:blip r:embed="rId2"/>
                          <a:stretch>
                            <a:fillRect l="-200300" t="-82667" r="-300" b="-514667"/>
                          </a:stretch>
                        </a:blipFill>
                      </a:tcPr>
                    </a:tc>
                  </a:tr>
                  <a:tr h="460820">
                    <a:tc>
                      <a:txBody>
                        <a:bodyPr/>
                        <a:lstStyle/>
                        <a:p>
                          <a:pPr algn="ctr"/>
                          <a:r>
                            <a:rPr lang="en-US" sz="1200" dirty="0" smtClean="0"/>
                            <a:t>(P/</a:t>
                          </a:r>
                          <a:r>
                            <a:rPr lang="en-US" sz="1200" dirty="0" err="1" smtClean="0"/>
                            <a:t>F,I,n</a:t>
                          </a:r>
                          <a:r>
                            <a:rPr lang="en-US" sz="1200" dirty="0" smtClean="0"/>
                            <a:t>)</a:t>
                          </a:r>
                          <a:endParaRPr lang="en-US" sz="1200" dirty="0"/>
                        </a:p>
                      </a:txBody>
                      <a:tcPr/>
                    </a:tc>
                    <a:tc>
                      <a:txBody>
                        <a:bodyPr/>
                        <a:lstStyle/>
                        <a:p>
                          <a:pPr algn="ctr"/>
                          <a:r>
                            <a:rPr lang="fa-IR" sz="1200" dirty="0" smtClean="0"/>
                            <a:t>برای محاسبه ارزش فعلی یک مبلغ که یک جا دراینده پرداخت می شود</a:t>
                          </a:r>
                          <a:endParaRPr lang="en-US" sz="1200" dirty="0"/>
                        </a:p>
                      </a:txBody>
                      <a:tcPr/>
                    </a:tc>
                    <a:tc>
                      <a:txBody>
                        <a:bodyPr/>
                        <a:lstStyle/>
                        <a:p>
                          <a:endParaRPr lang="en-US"/>
                        </a:p>
                      </a:txBody>
                      <a:tcPr>
                        <a:blipFill rotWithShape="1">
                          <a:blip r:embed="rId2"/>
                          <a:stretch>
                            <a:fillRect l="-200300" t="-180263" r="-300" b="-407895"/>
                          </a:stretch>
                        </a:blipFill>
                      </a:tcPr>
                    </a:tc>
                  </a:tr>
                  <a:tr h="458407">
                    <a:tc>
                      <a:txBody>
                        <a:bodyPr/>
                        <a:lstStyle/>
                        <a:p>
                          <a:pPr algn="ctr"/>
                          <a:r>
                            <a:rPr lang="en-US" sz="1200" dirty="0" smtClean="0"/>
                            <a:t>(A/</a:t>
                          </a:r>
                          <a:r>
                            <a:rPr lang="en-US" sz="1200" dirty="0" err="1" smtClean="0"/>
                            <a:t>F,I,n</a:t>
                          </a:r>
                          <a:r>
                            <a:rPr lang="en-US" sz="1200" dirty="0" smtClean="0"/>
                            <a:t>)</a:t>
                          </a:r>
                          <a:endParaRPr lang="en-US" sz="1200" dirty="0"/>
                        </a:p>
                      </a:txBody>
                      <a:tcPr/>
                    </a:tc>
                    <a:tc>
                      <a:txBody>
                        <a:bodyPr/>
                        <a:lstStyle/>
                        <a:p>
                          <a:pPr algn="ctr" rtl="1"/>
                          <a:r>
                            <a:rPr lang="fa-IR" sz="1200" dirty="0" smtClean="0"/>
                            <a:t>برای محاسبه اقساط سالیانه</a:t>
                          </a:r>
                          <a:r>
                            <a:rPr lang="en-US" sz="1200" dirty="0" smtClean="0"/>
                            <a:t>A</a:t>
                          </a:r>
                          <a:r>
                            <a:rPr lang="fa-IR" sz="1200" dirty="0" smtClean="0"/>
                            <a:t>که باید جمعا در انتهای سال </a:t>
                          </a:r>
                          <a:r>
                            <a:rPr lang="en-US" sz="1200" dirty="0" smtClean="0"/>
                            <a:t>n</a:t>
                          </a:r>
                          <a:r>
                            <a:rPr lang="fa-IR" sz="1200" dirty="0" smtClean="0"/>
                            <a:t> دارای ارزشی برابر</a:t>
                          </a:r>
                          <a:r>
                            <a:rPr lang="fa-IR" sz="1200" baseline="0" dirty="0" smtClean="0"/>
                            <a:t> با  </a:t>
                          </a:r>
                          <a:r>
                            <a:rPr lang="en-US" sz="1200" baseline="0" dirty="0" smtClean="0"/>
                            <a:t>F</a:t>
                          </a:r>
                          <a:r>
                            <a:rPr lang="fa-IR" sz="1200" baseline="0" dirty="0" smtClean="0"/>
                            <a:t> باشد</a:t>
                          </a:r>
                          <a:endParaRPr lang="en-US" sz="1200" dirty="0"/>
                        </a:p>
                      </a:txBody>
                      <a:tcPr/>
                    </a:tc>
                    <a:tc>
                      <a:txBody>
                        <a:bodyPr/>
                        <a:lstStyle/>
                        <a:p>
                          <a:endParaRPr lang="en-US"/>
                        </a:p>
                      </a:txBody>
                      <a:tcPr>
                        <a:blipFill rotWithShape="1">
                          <a:blip r:embed="rId2"/>
                          <a:stretch>
                            <a:fillRect l="-200300" t="-284000" r="-300" b="-313333"/>
                          </a:stretch>
                        </a:blipFill>
                      </a:tcPr>
                    </a:tc>
                  </a:tr>
                  <a:tr h="472186">
                    <a:tc>
                      <a:txBody>
                        <a:bodyPr/>
                        <a:lstStyle/>
                        <a:p>
                          <a:pPr algn="ctr"/>
                          <a:r>
                            <a:rPr lang="en-US" sz="1200" dirty="0" smtClean="0"/>
                            <a:t>(A/</a:t>
                          </a:r>
                          <a:r>
                            <a:rPr lang="en-US" sz="1200" dirty="0" err="1" smtClean="0"/>
                            <a:t>P,I,n</a:t>
                          </a:r>
                          <a:r>
                            <a:rPr lang="en-US" sz="1200" dirty="0" smtClean="0"/>
                            <a:t>)</a:t>
                          </a:r>
                          <a:endParaRPr lang="en-US" sz="1200" dirty="0"/>
                        </a:p>
                      </a:txBody>
                      <a:tcPr/>
                    </a:tc>
                    <a:tc>
                      <a:txBody>
                        <a:bodyPr/>
                        <a:lstStyle/>
                        <a:p>
                          <a:pPr algn="ctr" rtl="1"/>
                          <a:r>
                            <a:rPr lang="fa-IR" sz="1200" dirty="0" smtClean="0"/>
                            <a:t>برای محاسبه اقساط سالیانه </a:t>
                          </a:r>
                          <a:r>
                            <a:rPr lang="en-US" sz="1200" dirty="0" smtClean="0"/>
                            <a:t>A</a:t>
                          </a:r>
                          <a:r>
                            <a:rPr lang="fa-IR" sz="1200" dirty="0" smtClean="0"/>
                            <a:t>که ارزش فعلی انها باید برابر با </a:t>
                          </a:r>
                          <a:r>
                            <a:rPr lang="en-US" sz="1200" dirty="0" smtClean="0"/>
                            <a:t>P</a:t>
                          </a:r>
                          <a:r>
                            <a:rPr lang="fa-IR" sz="1200" dirty="0" smtClean="0"/>
                            <a:t> باشد</a:t>
                          </a:r>
                          <a:endParaRPr lang="en-US" sz="1200" dirty="0"/>
                        </a:p>
                      </a:txBody>
                      <a:tcPr/>
                    </a:tc>
                    <a:tc>
                      <a:txBody>
                        <a:bodyPr/>
                        <a:lstStyle/>
                        <a:p>
                          <a:endParaRPr lang="en-US"/>
                        </a:p>
                      </a:txBody>
                      <a:tcPr>
                        <a:blipFill rotWithShape="1">
                          <a:blip r:embed="rId2"/>
                          <a:stretch>
                            <a:fillRect l="-200300" t="-374026" r="-300" b="-205195"/>
                          </a:stretch>
                        </a:blipFill>
                      </a:tcPr>
                    </a:tc>
                  </a:tr>
                  <a:tr h="457200">
                    <a:tc>
                      <a:txBody>
                        <a:bodyPr/>
                        <a:lstStyle/>
                        <a:p>
                          <a:pPr algn="ctr"/>
                          <a:r>
                            <a:rPr lang="en-US" sz="1200" dirty="0" smtClean="0"/>
                            <a:t>(F/</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اینده </a:t>
                          </a:r>
                          <a:r>
                            <a:rPr lang="en-US" sz="1200" dirty="0" smtClean="0"/>
                            <a:t>F</a:t>
                          </a:r>
                          <a:r>
                            <a:rPr lang="fa-IR" sz="1200" dirty="0" smtClean="0"/>
                            <a:t>برای جمع اقساط سالیانه </a:t>
                          </a:r>
                          <a:r>
                            <a:rPr lang="en-US" sz="1200" dirty="0" smtClean="0"/>
                            <a:t>A</a:t>
                          </a:r>
                          <a:endParaRPr lang="en-US" sz="1200" dirty="0"/>
                        </a:p>
                      </a:txBody>
                      <a:tcPr/>
                    </a:tc>
                    <a:tc>
                      <a:txBody>
                        <a:bodyPr/>
                        <a:lstStyle/>
                        <a:p>
                          <a:endParaRPr lang="en-US"/>
                        </a:p>
                      </a:txBody>
                      <a:tcPr>
                        <a:blipFill rotWithShape="1">
                          <a:blip r:embed="rId2"/>
                          <a:stretch>
                            <a:fillRect l="-200300" t="-486667" r="-300" b="-110667"/>
                          </a:stretch>
                        </a:blipFill>
                      </a:tcPr>
                    </a:tc>
                  </a:tr>
                  <a:tr h="472186">
                    <a:tc>
                      <a:txBody>
                        <a:bodyPr/>
                        <a:lstStyle/>
                        <a:p>
                          <a:pPr algn="ctr"/>
                          <a:r>
                            <a:rPr lang="en-US" sz="1200" dirty="0" smtClean="0"/>
                            <a:t>(P/</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فعلی </a:t>
                          </a:r>
                          <a:r>
                            <a:rPr lang="en-US" sz="1200" dirty="0" smtClean="0"/>
                            <a:t>P</a:t>
                          </a:r>
                          <a:r>
                            <a:rPr lang="fa-IR" sz="1200" dirty="0" smtClean="0"/>
                            <a:t>برای جمع اقساط سالیانه </a:t>
                          </a:r>
                          <a:r>
                            <a:rPr lang="en-US" sz="1200" dirty="0" smtClean="0"/>
                            <a:t>A</a:t>
                          </a:r>
                          <a:endParaRPr lang="en-US" sz="1200" dirty="0"/>
                        </a:p>
                      </a:txBody>
                      <a:tcPr/>
                    </a:tc>
                    <a:tc>
                      <a:txBody>
                        <a:bodyPr/>
                        <a:lstStyle/>
                        <a:p>
                          <a:endParaRPr lang="en-US"/>
                        </a:p>
                      </a:txBody>
                      <a:tcPr>
                        <a:blipFill rotWithShape="1">
                          <a:blip r:embed="rId2"/>
                          <a:stretch>
                            <a:fillRect l="-200300" t="-564103" r="-300" b="-6410"/>
                          </a:stretch>
                        </a:blipFill>
                      </a:tcPr>
                    </a:tc>
                  </a:tr>
                </a:tbl>
              </a:graphicData>
            </a:graphic>
          </p:graphicFrame>
        </mc:Fallback>
      </mc:AlternateContent>
    </p:spTree>
    <p:extLst>
      <p:ext uri="{BB962C8B-B14F-4D97-AF65-F5344CB8AC3E}">
        <p14:creationId xmlns:p14="http://schemas.microsoft.com/office/powerpoint/2010/main" val="41832844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نرخ بازگشت سرمایه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نرخ بازگشت سرمایه عبارت از درصدی از کل سرمایه ای که به صورت سود به سرمایه گذار رسیده است.</a:t>
                </a:r>
              </a:p>
              <a:p>
                <a:pPr algn="r" rtl="1"/>
                <a:r>
                  <a:rPr lang="fa-IR" sz="2000" dirty="0" smtClean="0"/>
                  <a:t>ضرایب بازگشت سرمایه با استفاده از جدوال محاسباتی تغییرات ارزش نقدینگی با استفاده از نمادها بدست می اید.</a:t>
                </a:r>
              </a:p>
              <a:p>
                <a:pPr marL="0" indent="0" algn="r">
                  <a:buNone/>
                </a:pPr>
                <a:r>
                  <a:rPr lang="en-US" sz="2000" dirty="0" smtClean="0"/>
                  <a:t>(A / P ,I ,n)=</a:t>
                </a:r>
                <a14:m>
                  <m:oMath xmlns:m="http://schemas.openxmlformats.org/officeDocument/2006/math">
                    <m:f>
                      <m:fPr>
                        <m:ctrlPr>
                          <a:rPr lang="en-US" sz="2000" i="1" smtClean="0">
                            <a:latin typeface="Cambria Math" panose="02040503050406030204" pitchFamily="18" charset="0"/>
                          </a:rPr>
                        </m:ctrlPr>
                      </m:fPr>
                      <m:num>
                        <m:r>
                          <a:rPr lang="fa-IR" sz="2000" b="0" i="1" smtClean="0">
                            <a:latin typeface="Cambria Math"/>
                          </a:rPr>
                          <m:t>سالیانه</m:t>
                        </m:r>
                        <m:r>
                          <a:rPr lang="fa-IR" sz="2000" b="0" i="1" smtClean="0">
                            <a:latin typeface="Cambria Math"/>
                          </a:rPr>
                          <m:t> </m:t>
                        </m:r>
                        <m:r>
                          <a:rPr lang="fa-IR" sz="2000" b="0" i="1" smtClean="0">
                            <a:latin typeface="Cambria Math"/>
                          </a:rPr>
                          <m:t>درامد</m:t>
                        </m:r>
                        <m:r>
                          <a:rPr lang="fa-IR" sz="2000" b="0" i="1" smtClean="0">
                            <a:latin typeface="Cambria Math"/>
                          </a:rPr>
                          <m:t>−</m:t>
                        </m:r>
                        <m:r>
                          <a:rPr lang="fa-IR" sz="2000" b="0" i="1" smtClean="0">
                            <a:latin typeface="Cambria Math"/>
                          </a:rPr>
                          <m:t>تولید</m:t>
                        </m:r>
                        <m:r>
                          <a:rPr lang="fa-IR" sz="2000" b="0" i="1" smtClean="0">
                            <a:latin typeface="Cambria Math"/>
                          </a:rPr>
                          <m:t> </m:t>
                        </m:r>
                        <m:r>
                          <a:rPr lang="fa-IR" sz="2000" b="0" i="1" smtClean="0">
                            <a:latin typeface="Cambria Math"/>
                          </a:rPr>
                          <m:t>سالیانه</m:t>
                        </m:r>
                        <m:r>
                          <a:rPr lang="fa-IR" sz="2000" b="0" i="1" smtClean="0">
                            <a:latin typeface="Cambria Math"/>
                          </a:rPr>
                          <m:t> </m:t>
                        </m:r>
                        <m:r>
                          <a:rPr lang="fa-IR" sz="2000" b="0" i="1" smtClean="0">
                            <a:latin typeface="Cambria Math"/>
                          </a:rPr>
                          <m:t>هزینه</m:t>
                        </m:r>
                        <m:r>
                          <a:rPr lang="fa-IR" sz="2000" b="0" i="1" smtClean="0">
                            <a:latin typeface="Cambria Math"/>
                          </a:rPr>
                          <m:t> </m:t>
                        </m:r>
                      </m:num>
                      <m:den>
                        <m:r>
                          <a:rPr lang="fa-IR" sz="2000" b="0" i="1" smtClean="0">
                            <a:latin typeface="Cambria Math"/>
                          </a:rPr>
                          <m:t>سال</m:t>
                        </m:r>
                        <m:r>
                          <a:rPr lang="en-US" sz="2000" b="0" i="1" smtClean="0">
                            <a:latin typeface="Cambria Math"/>
                          </a:rPr>
                          <m:t>𝑛</m:t>
                        </m:r>
                        <m:r>
                          <a:rPr lang="fa-IR" sz="2000" b="0" i="1" smtClean="0">
                            <a:latin typeface="Cambria Math"/>
                          </a:rPr>
                          <m:t>عمر</m:t>
                        </m:r>
                        <m:r>
                          <a:rPr lang="fa-IR" sz="2000" b="0" i="1" smtClean="0">
                            <a:latin typeface="Cambria Math"/>
                          </a:rPr>
                          <m:t> </m:t>
                        </m:r>
                        <m:r>
                          <a:rPr lang="fa-IR" sz="2000" b="0" i="1" smtClean="0">
                            <a:latin typeface="Cambria Math"/>
                          </a:rPr>
                          <m:t>برای</m:t>
                        </m:r>
                        <m:r>
                          <a:rPr lang="fa-IR" sz="2000" b="0" i="1" smtClean="0">
                            <a:latin typeface="Cambria Math"/>
                          </a:rPr>
                          <m:t> </m:t>
                        </m:r>
                        <m:r>
                          <a:rPr lang="fa-IR" sz="2000" b="0" i="1" smtClean="0">
                            <a:latin typeface="Cambria Math"/>
                          </a:rPr>
                          <m:t>سرمایه</m:t>
                        </m:r>
                        <m:r>
                          <a:rPr lang="fa-IR" sz="2000" b="0" i="1" smtClean="0">
                            <a:latin typeface="Cambria Math"/>
                          </a:rPr>
                          <m:t> </m:t>
                        </m:r>
                        <m:r>
                          <a:rPr lang="fa-IR" sz="2000" b="0" i="1" smtClean="0">
                            <a:latin typeface="Cambria Math"/>
                          </a:rPr>
                          <m:t>گذاری</m:t>
                        </m:r>
                        <m:r>
                          <a:rPr lang="fa-IR" sz="2000" b="0" i="1" smtClean="0">
                            <a:latin typeface="Cambria Math"/>
                          </a:rPr>
                          <m:t> </m:t>
                        </m:r>
                        <m:r>
                          <a:rPr lang="fa-IR" sz="2000" b="0" i="1" smtClean="0">
                            <a:latin typeface="Cambria Math"/>
                          </a:rPr>
                          <m:t>جمع</m:t>
                        </m:r>
                      </m:den>
                    </m:f>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333" t="-539" r="-741"/>
                </a:stretch>
              </a:blipFill>
            </p:spPr>
            <p:txBody>
              <a:bodyPr/>
              <a:lstStyle/>
              <a:p>
                <a:r>
                  <a:rPr lang="en-US">
                    <a:noFill/>
                  </a:rPr>
                  <a:t> </a:t>
                </a:r>
              </a:p>
            </p:txBody>
          </p:sp>
        </mc:Fallback>
      </mc:AlternateContent>
    </p:spTree>
    <p:extLst>
      <p:ext uri="{BB962C8B-B14F-4D97-AF65-F5344CB8AC3E}">
        <p14:creationId xmlns:p14="http://schemas.microsoft.com/office/powerpoint/2010/main" val="40235826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برنامه ریزی جهت بازنشسته نمودن وجایگزینی ماشینها</a:t>
            </a:r>
            <a:endParaRPr lang="en-US" sz="2000" dirty="0"/>
          </a:p>
        </p:txBody>
      </p:sp>
      <p:sp>
        <p:nvSpPr>
          <p:cNvPr id="3" name="Content Placeholder 2"/>
          <p:cNvSpPr>
            <a:spLocks noGrp="1"/>
          </p:cNvSpPr>
          <p:nvPr>
            <p:ph idx="1"/>
          </p:nvPr>
        </p:nvSpPr>
        <p:spPr/>
        <p:txBody>
          <a:bodyPr>
            <a:normAutofit/>
          </a:bodyPr>
          <a:lstStyle/>
          <a:p>
            <a:pPr marL="0" indent="0" algn="r" rtl="1">
              <a:buNone/>
            </a:pPr>
            <a:r>
              <a:rPr lang="fa-IR" sz="1800" dirty="0" smtClean="0"/>
              <a:t>کاهش ارزش ماشینها در طی زمان بدلایل زیر می باشد:</a:t>
            </a:r>
          </a:p>
          <a:p>
            <a:pPr algn="r" rtl="1">
              <a:buFont typeface="+mj-lt"/>
              <a:buAutoNum type="arabicParenR"/>
            </a:pPr>
            <a:r>
              <a:rPr lang="fa-IR" sz="1800" dirty="0" smtClean="0"/>
              <a:t>کاهش ارزش بدلیل فرسودگی وکهنه شدن</a:t>
            </a:r>
          </a:p>
          <a:p>
            <a:pPr algn="r" rtl="1">
              <a:buFont typeface="+mj-lt"/>
              <a:buAutoNum type="arabicParenR"/>
            </a:pPr>
            <a:r>
              <a:rPr lang="fa-IR" sz="1800" dirty="0" smtClean="0"/>
              <a:t>کاهش ارزش بدلیل تغییر خواسته از ماشین</a:t>
            </a:r>
          </a:p>
          <a:p>
            <a:pPr algn="r" rtl="1">
              <a:buFont typeface="+mj-lt"/>
              <a:buAutoNum type="arabicParenR"/>
            </a:pPr>
            <a:r>
              <a:rPr lang="fa-IR" sz="1800" smtClean="0"/>
              <a:t>کاهش ارزش بدلیل پیرفتهای نگنولوژی</a:t>
            </a:r>
            <a:endParaRPr lang="en-US" sz="1800"/>
          </a:p>
        </p:txBody>
      </p:sp>
    </p:spTree>
    <p:extLst>
      <p:ext uri="{BB962C8B-B14F-4D97-AF65-F5344CB8AC3E}">
        <p14:creationId xmlns:p14="http://schemas.microsoft.com/office/powerpoint/2010/main" val="163494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fa-IR" dirty="0" smtClean="0"/>
              <a:t>فصل دوم</a:t>
            </a:r>
            <a:br>
              <a:rPr lang="fa-IR" dirty="0" smtClean="0"/>
            </a:br>
            <a:r>
              <a:rPr lang="fa-IR" dirty="0" smtClean="0"/>
              <a:t>شرایط فعلی نگهداری وتعمیرات وامور مدیریت فنی در صنایع ایران</a:t>
            </a:r>
            <a:endParaRPr lang="en-US" dirty="0"/>
          </a:p>
        </p:txBody>
      </p:sp>
    </p:spTree>
    <p:extLst>
      <p:ext uri="{BB962C8B-B14F-4D97-AF65-F5344CB8AC3E}">
        <p14:creationId xmlns:p14="http://schemas.microsoft.com/office/powerpoint/2010/main" val="17825178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بیست ودو</a:t>
            </a:r>
            <a:br>
              <a:rPr lang="fa-IR" dirty="0" smtClean="0"/>
            </a:br>
            <a:r>
              <a:rPr lang="fa-IR" dirty="0" smtClean="0"/>
              <a:t>شبیه سازی وکاربردهای ان در مهندسی نت</a:t>
            </a:r>
            <a:endParaRPr lang="en-US" dirty="0"/>
          </a:p>
        </p:txBody>
      </p:sp>
    </p:spTree>
    <p:extLst>
      <p:ext uri="{BB962C8B-B14F-4D97-AF65-F5344CB8AC3E}">
        <p14:creationId xmlns:p14="http://schemas.microsoft.com/office/powerpoint/2010/main" val="17120937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معرفی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شبیه سازی ایجاد مدلی که از نظر خصوصیات وشرایط مشابه سیستم اصلی است وبررسی واطلاع پیدا کردن از شرایط اینده سیستم اصلی</a:t>
            </a:r>
          </a:p>
          <a:p>
            <a:pPr algn="r" rtl="1"/>
            <a:r>
              <a:rPr lang="fa-IR" sz="2000" dirty="0" smtClean="0"/>
              <a:t>مزایای شبیه سازی:</a:t>
            </a:r>
          </a:p>
          <a:p>
            <a:pPr algn="r" rtl="1"/>
            <a:r>
              <a:rPr lang="fa-IR" sz="2000" dirty="0" smtClean="0"/>
              <a:t>اطلاع پیدا کردن از نحوه عملکرد با استفاده از یک مدل کوچک</a:t>
            </a:r>
          </a:p>
          <a:p>
            <a:pPr algn="r" rtl="1"/>
            <a:r>
              <a:rPr lang="fa-IR" sz="2000" dirty="0" smtClean="0"/>
              <a:t>محدود کردن زمان بکار گیری مدل در مقساس زمانی کوچک</a:t>
            </a:r>
          </a:p>
          <a:p>
            <a:pPr algn="r" rtl="1"/>
            <a:r>
              <a:rPr lang="fa-IR" sz="2000" dirty="0" smtClean="0"/>
              <a:t>راحتی ایجاد تغییرات در مدل وهزینه بری محدود</a:t>
            </a:r>
          </a:p>
          <a:p>
            <a:pPr marL="457200" indent="-457200" algn="r" rtl="1">
              <a:buFont typeface="+mj-lt"/>
              <a:buAutoNum type="arabicParenR"/>
            </a:pPr>
            <a:endParaRPr lang="en-US" sz="2000" dirty="0"/>
          </a:p>
        </p:txBody>
      </p:sp>
    </p:spTree>
    <p:extLst>
      <p:ext uri="{BB962C8B-B14F-4D97-AF65-F5344CB8AC3E}">
        <p14:creationId xmlns:p14="http://schemas.microsoft.com/office/powerpoint/2010/main" val="1763958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مدلهای ریاضی شبیه سازی </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امار واطلاعات وتوابع توزیع احتمالی وتسلط بر عوامل سیاسی ،اقتصادی،طبیعی و... میتوان شرایط اینده را مطالعه نمود</a:t>
            </a:r>
          </a:p>
          <a:p>
            <a:pPr algn="r" rtl="1"/>
            <a:r>
              <a:rPr lang="fa-IR" sz="2000" dirty="0" smtClean="0"/>
              <a:t>با بکار گیری شرایط وعوامل وارتباط بین انها در مدل شبیه سازی شده نتایج حاصل از تکرار ازمایشها مطمئن تر می گردد.</a:t>
            </a:r>
          </a:p>
          <a:p>
            <a:pPr algn="r" rtl="1"/>
            <a:r>
              <a:rPr lang="fa-IR" sz="2000" dirty="0" smtClean="0"/>
              <a:t>دسترسی به کامپیوتر استفاده از اطلاعات را میسر می سازد.</a:t>
            </a:r>
            <a:endParaRPr lang="en-US" sz="2000" dirty="0"/>
          </a:p>
        </p:txBody>
      </p:sp>
    </p:spTree>
    <p:extLst>
      <p:ext uri="{BB962C8B-B14F-4D97-AF65-F5344CB8AC3E}">
        <p14:creationId xmlns:p14="http://schemas.microsoft.com/office/powerpoint/2010/main" val="42229720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شبیه سازی مونت کارلو</a:t>
            </a:r>
            <a:endParaRPr lang="en-US" sz="2000" dirty="0"/>
          </a:p>
        </p:txBody>
      </p:sp>
      <p:sp>
        <p:nvSpPr>
          <p:cNvPr id="3" name="Content Placeholder 2"/>
          <p:cNvSpPr>
            <a:spLocks noGrp="1"/>
          </p:cNvSpPr>
          <p:nvPr>
            <p:ph idx="1"/>
          </p:nvPr>
        </p:nvSpPr>
        <p:spPr>
          <a:xfrm>
            <a:off x="251520" y="1600200"/>
            <a:ext cx="8435280" cy="4525963"/>
          </a:xfrm>
        </p:spPr>
        <p:txBody>
          <a:bodyPr>
            <a:normAutofit/>
          </a:bodyPr>
          <a:lstStyle/>
          <a:p>
            <a:pPr algn="r" rtl="1"/>
            <a:r>
              <a:rPr lang="fa-IR" sz="2000" dirty="0" smtClean="0"/>
              <a:t>از کاراترین تکنیک های شبیه سازی در مسایل مهندسی صنایع ونت ومدیریت صنعتی می باشد.</a:t>
            </a:r>
          </a:p>
          <a:p>
            <a:pPr algn="r" rtl="1"/>
            <a:r>
              <a:rPr lang="fa-IR" sz="2000" dirty="0" smtClean="0"/>
              <a:t>با داشتن توابع توزیع احتمالی موثر در طراحی سیستم ،با استفاده از اعداد تصادفی ،وقایع محتمل که بر سیستم اثر دارندبرداشت وعکسالعملهای سیستم بررسی می شود.</a:t>
            </a:r>
            <a:endParaRPr lang="en-US" sz="2000" dirty="0"/>
          </a:p>
        </p:txBody>
      </p:sp>
    </p:spTree>
    <p:extLst>
      <p:ext uri="{BB962C8B-B14F-4D97-AF65-F5344CB8AC3E}">
        <p14:creationId xmlns:p14="http://schemas.microsoft.com/office/powerpoint/2010/main" val="1533216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کاربرد کامپیوتر در شبیه سازی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نرم افزارهای زیر در شبیه سازی بکار میرود:</a:t>
            </a:r>
          </a:p>
          <a:p>
            <a:pPr algn="r" rtl="1"/>
            <a:r>
              <a:rPr lang="en-US" sz="2000" dirty="0" smtClean="0"/>
              <a:t>SOL</a:t>
            </a:r>
          </a:p>
          <a:p>
            <a:pPr algn="r" rtl="1"/>
            <a:r>
              <a:rPr lang="en-US" sz="2000" dirty="0" smtClean="0"/>
              <a:t>SIMSCRIPT</a:t>
            </a:r>
          </a:p>
          <a:p>
            <a:pPr algn="r" rtl="1"/>
            <a:r>
              <a:rPr lang="en-US" sz="2000" dirty="0" smtClean="0"/>
              <a:t>GASP</a:t>
            </a:r>
          </a:p>
          <a:p>
            <a:pPr algn="r" rtl="1"/>
            <a:r>
              <a:rPr lang="en-US" sz="2000" dirty="0" smtClean="0"/>
              <a:t>DYNAMO</a:t>
            </a:r>
          </a:p>
          <a:p>
            <a:pPr algn="r" rtl="1"/>
            <a:r>
              <a:rPr lang="en-US" sz="2000" dirty="0" smtClean="0"/>
              <a:t>GPSS</a:t>
            </a:r>
          </a:p>
          <a:p>
            <a:pPr algn="r" rtl="1"/>
            <a:r>
              <a:rPr lang="en-US" sz="2000" dirty="0" smtClean="0"/>
              <a:t>SIMULA</a:t>
            </a:r>
            <a:endParaRPr lang="en-US" sz="2000" dirty="0"/>
          </a:p>
        </p:txBody>
      </p:sp>
    </p:spTree>
    <p:extLst>
      <p:ext uri="{BB962C8B-B14F-4D97-AF65-F5344CB8AC3E}">
        <p14:creationId xmlns:p14="http://schemas.microsoft.com/office/powerpoint/2010/main" val="8330687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جدول اعداد تصادفی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این اعداد در جداول می توان در شبیه سازی اطلاعات مورد نیاز برای تاثیر عوامل مختلف بر سیستم را مورد تجزیه وتحلیل قرار داد.</a:t>
            </a:r>
            <a:endParaRPr lang="en-US" sz="2000" dirty="0"/>
          </a:p>
        </p:txBody>
      </p:sp>
    </p:spTree>
    <p:extLst>
      <p:ext uri="{BB962C8B-B14F-4D97-AF65-F5344CB8AC3E}">
        <p14:creationId xmlns:p14="http://schemas.microsoft.com/office/powerpoint/2010/main" val="7959204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r>
              <a:rPr lang="fa-IR" dirty="0" smtClean="0"/>
              <a:t>فصل بیست وسوم</a:t>
            </a:r>
            <a:br>
              <a:rPr lang="fa-IR" dirty="0" smtClean="0"/>
            </a:br>
            <a:r>
              <a:rPr lang="fa-IR" dirty="0" smtClean="0"/>
              <a:t>کاربردهای تئوری صف در مهندسی نت</a:t>
            </a:r>
            <a:endParaRPr lang="en-US" dirty="0"/>
          </a:p>
        </p:txBody>
      </p:sp>
    </p:spTree>
    <p:extLst>
      <p:ext uri="{BB962C8B-B14F-4D97-AF65-F5344CB8AC3E}">
        <p14:creationId xmlns:p14="http://schemas.microsoft.com/office/powerpoint/2010/main" val="5906403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مقدمه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دو عامل تصادفی مراجعه نمودن ماشنها برای تعمیر وتصادفی بون زمان تعمیر در تئوری صف تاثیر دارند.</a:t>
            </a:r>
          </a:p>
          <a:p>
            <a:pPr algn="r" rtl="1"/>
            <a:r>
              <a:rPr lang="fa-IR" sz="2000" dirty="0" smtClean="0"/>
              <a:t>افزایش امکانات ونیروی انسانی می تواند در کاهش صف اثر بگذارد ولیکن سطح بهینه مورد نیاز است.</a:t>
            </a:r>
          </a:p>
          <a:p>
            <a:pPr algn="r" rtl="1"/>
            <a:r>
              <a:rPr lang="fa-IR" sz="2000" dirty="0" smtClean="0"/>
              <a:t>میزان بهینه به هزینه های انتظار ماشین در صف برای تعمیر وهزینه های سرمایه گذاری بستگی دارد.</a:t>
            </a:r>
          </a:p>
          <a:p>
            <a:pPr algn="r" rtl="1"/>
            <a:r>
              <a:rPr lang="fa-IR" sz="2000" dirty="0" smtClean="0"/>
              <a:t>هدف از این مطالعه ،تعیین میزانی از نیروی انسانی وتجهیزات وسایر امکانات است که بازائ ان جمع هزینه های رکود تولید وهزینه های نت کمینه گردد.</a:t>
            </a:r>
            <a:endParaRPr lang="en-US" sz="2000" dirty="0"/>
          </a:p>
        </p:txBody>
      </p:sp>
    </p:spTree>
    <p:extLst>
      <p:ext uri="{BB962C8B-B14F-4D97-AF65-F5344CB8AC3E}">
        <p14:creationId xmlns:p14="http://schemas.microsoft.com/office/powerpoint/2010/main" val="27170095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فرضیه های تئوری صف</a:t>
            </a:r>
            <a:endParaRPr lang="en-US" sz="20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تابع توزیع سرعت تقاضا ی ماشینها برای تعمیرپواسون است.</a:t>
            </a:r>
          </a:p>
          <a:p>
            <a:pPr marL="457200" indent="-457200" algn="r" rtl="1">
              <a:buFont typeface="+mj-lt"/>
              <a:buAutoNum type="arabicParenR"/>
            </a:pPr>
            <a:r>
              <a:rPr lang="fa-IR" sz="2000" dirty="0" smtClean="0"/>
              <a:t>تابع توزیع تعمیرات به توابع نمایی منفی نزدیک است.</a:t>
            </a:r>
          </a:p>
          <a:p>
            <a:pPr marL="457200" indent="-457200" algn="r" rtl="1">
              <a:buFont typeface="+mj-lt"/>
              <a:buAutoNum type="arabicParenR"/>
            </a:pPr>
            <a:r>
              <a:rPr lang="fa-IR" sz="2000" dirty="0" smtClean="0"/>
              <a:t>امکانات کارگاه نت درحدی است که متوسط سرعت تعمیر از متوسط سرعت ورود ماشینها بیشتر است</a:t>
            </a:r>
          </a:p>
          <a:p>
            <a:pPr marL="457200" indent="-457200" algn="r" rtl="1">
              <a:buFont typeface="+mj-lt"/>
              <a:buAutoNum type="arabicParenR"/>
            </a:pPr>
            <a:r>
              <a:rPr lang="fa-IR" sz="2000" dirty="0" smtClean="0"/>
              <a:t>تعداد ماشینها  محتاج تعمیر نامحدود است</a:t>
            </a:r>
          </a:p>
          <a:p>
            <a:pPr marL="457200" indent="-457200" algn="r" rtl="1">
              <a:buFont typeface="+mj-lt"/>
              <a:buAutoNum type="arabicParenR"/>
            </a:pPr>
            <a:r>
              <a:rPr lang="fa-IR" sz="2000" dirty="0" smtClean="0"/>
              <a:t>ترتیب انجام تعمیر برمبنای ورود ماشین است</a:t>
            </a:r>
            <a:r>
              <a:rPr lang="en-US" sz="2000" dirty="0" smtClean="0"/>
              <a:t>(FCFS)</a:t>
            </a:r>
            <a:endParaRPr lang="en-US" sz="2000" dirty="0"/>
          </a:p>
        </p:txBody>
      </p:sp>
    </p:spTree>
    <p:extLst>
      <p:ext uri="{BB962C8B-B14F-4D97-AF65-F5344CB8AC3E}">
        <p14:creationId xmlns:p14="http://schemas.microsoft.com/office/powerpoint/2010/main" val="27327703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ساختارهای سرویس رسانی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تک کانالی-تک مرحله ای</a:t>
            </a:r>
          </a:p>
          <a:p>
            <a:pPr algn="r" rtl="1"/>
            <a:r>
              <a:rPr lang="fa-IR" sz="2000" dirty="0" smtClean="0"/>
              <a:t>تک کانالی-چند مرحله ای</a:t>
            </a:r>
          </a:p>
          <a:p>
            <a:pPr algn="r" rtl="1"/>
            <a:r>
              <a:rPr lang="fa-IR" sz="2000" dirty="0" smtClean="0"/>
              <a:t>چند کانالی-تک مرحله ای</a:t>
            </a:r>
          </a:p>
          <a:p>
            <a:pPr algn="r" rtl="1"/>
            <a:r>
              <a:rPr lang="fa-IR" sz="2000" dirty="0" smtClean="0"/>
              <a:t>چند کانالی-چند مرحله ای</a:t>
            </a:r>
            <a:endParaRPr lang="en-US" sz="2000" dirty="0"/>
          </a:p>
        </p:txBody>
      </p:sp>
    </p:spTree>
    <p:extLst>
      <p:ext uri="{BB962C8B-B14F-4D97-AF65-F5344CB8AC3E}">
        <p14:creationId xmlns:p14="http://schemas.microsoft.com/office/powerpoint/2010/main" val="217656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شرایط نت در ایران</a:t>
            </a:r>
            <a:endParaRPr lang="en-US" dirty="0"/>
          </a:p>
        </p:txBody>
      </p:sp>
      <p:sp>
        <p:nvSpPr>
          <p:cNvPr id="3" name="Content Placeholder 2"/>
          <p:cNvSpPr>
            <a:spLocks noGrp="1"/>
          </p:cNvSpPr>
          <p:nvPr>
            <p:ph idx="1"/>
          </p:nvPr>
        </p:nvSpPr>
        <p:spPr/>
        <p:txBody>
          <a:bodyPr>
            <a:normAutofit/>
          </a:bodyPr>
          <a:lstStyle/>
          <a:p>
            <a:pPr algn="r" rtl="1"/>
            <a:r>
              <a:rPr lang="fa-IR" sz="2000" dirty="0" smtClean="0"/>
              <a:t>نت در ایران با توجه به صنایع دولتی وغیر دولتی فرق دارد.در </a:t>
            </a:r>
            <a:r>
              <a:rPr lang="fa-IR" sz="2000" dirty="0" smtClean="0"/>
              <a:t>صنایع </a:t>
            </a:r>
            <a:r>
              <a:rPr lang="fa-IR" sz="2000" dirty="0" smtClean="0"/>
              <a:t>تولید پیوسته </a:t>
            </a:r>
            <a:r>
              <a:rPr lang="fa-IR" sz="2000" dirty="0" smtClean="0"/>
              <a:t>مانند </a:t>
            </a:r>
            <a:r>
              <a:rPr lang="fa-IR" sz="2000" dirty="0" smtClean="0"/>
              <a:t>ذوب اهن،پتروشیمی،پالایشگاه ،هواپیمایی و..... مناسب ودر دیگر صنایع کوچک ومتوسط نامناسب می باشد.</a:t>
            </a:r>
          </a:p>
          <a:p>
            <a:pPr marL="0" indent="0" algn="r" rtl="1">
              <a:buNone/>
            </a:pPr>
            <a:r>
              <a:rPr lang="fa-IR" sz="2000" dirty="0" smtClean="0"/>
              <a:t>نارساییها در صنایع بزرگ:</a:t>
            </a:r>
          </a:p>
          <a:p>
            <a:pPr algn="r" rtl="1"/>
            <a:r>
              <a:rPr lang="fa-IR" sz="2000" dirty="0" smtClean="0"/>
              <a:t>عدم وجود پویایی در سیستم های تدوین شده نت </a:t>
            </a:r>
          </a:p>
          <a:p>
            <a:pPr algn="r" rtl="1"/>
            <a:r>
              <a:rPr lang="fa-IR" sz="2000" dirty="0" smtClean="0"/>
              <a:t>عدم توجه به کاربرد صحیح ودقیق سیستم های موجود</a:t>
            </a:r>
          </a:p>
          <a:p>
            <a:pPr marL="0" indent="0" algn="r" rtl="1">
              <a:buNone/>
            </a:pPr>
            <a:r>
              <a:rPr lang="fa-IR" sz="2000" dirty="0" smtClean="0"/>
              <a:t>در صنایع کوچک ومتوسط عموما تعمیرات مطرح است وکمتر به نت می پردازند</a:t>
            </a:r>
            <a:endParaRPr lang="en-US" sz="2000" dirty="0"/>
          </a:p>
        </p:txBody>
      </p:sp>
    </p:spTree>
    <p:extLst>
      <p:ext uri="{BB962C8B-B14F-4D97-AF65-F5344CB8AC3E}">
        <p14:creationId xmlns:p14="http://schemas.microsoft.com/office/powerpoint/2010/main" val="31221651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فرمولهای صف</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شرایطی که تعمیرات یک کانالی یا چند کانالی باشند فرمولها بصورت زیر می باشد:</a:t>
            </a:r>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9823100"/>
                  </p:ext>
                </p:extLst>
              </p:nvPr>
            </p:nvGraphicFramePr>
            <p:xfrm>
              <a:off x="827584" y="2204864"/>
              <a:ext cx="6984776" cy="4447668"/>
            </p:xfrm>
            <a:graphic>
              <a:graphicData uri="http://schemas.openxmlformats.org/drawingml/2006/table">
                <a:tbl>
                  <a:tblPr firstRow="1" bandRow="1">
                    <a:tableStyleId>{D7AC3CCA-C797-4891-BE02-D94E43425B78}</a:tableStyleId>
                  </a:tblPr>
                  <a:tblGrid>
                    <a:gridCol w="864096">
                      <a:extLst>
                        <a:ext uri="{9D8B030D-6E8A-4147-A177-3AD203B41FA5}">
                          <a16:colId xmlns="" xmlns:a16="http://schemas.microsoft.com/office/drawing/2014/main" val="20000"/>
                        </a:ext>
                      </a:extLst>
                    </a:gridCol>
                    <a:gridCol w="2183904">
                      <a:extLst>
                        <a:ext uri="{9D8B030D-6E8A-4147-A177-3AD203B41FA5}">
                          <a16:colId xmlns="" xmlns:a16="http://schemas.microsoft.com/office/drawing/2014/main" val="20001"/>
                        </a:ext>
                      </a:extLst>
                    </a:gridCol>
                    <a:gridCol w="1848544">
                      <a:extLst>
                        <a:ext uri="{9D8B030D-6E8A-4147-A177-3AD203B41FA5}">
                          <a16:colId xmlns="" xmlns:a16="http://schemas.microsoft.com/office/drawing/2014/main" val="20002"/>
                        </a:ext>
                      </a:extLst>
                    </a:gridCol>
                    <a:gridCol w="2088232">
                      <a:extLst>
                        <a:ext uri="{9D8B030D-6E8A-4147-A177-3AD203B41FA5}">
                          <a16:colId xmlns="" xmlns:a16="http://schemas.microsoft.com/office/drawing/2014/main" val="20003"/>
                        </a:ext>
                      </a:extLst>
                    </a:gridCol>
                  </a:tblGrid>
                  <a:tr h="370840">
                    <a:tc>
                      <a:txBody>
                        <a:bodyPr/>
                        <a:lstStyle/>
                        <a:p>
                          <a:pPr algn="ctr"/>
                          <a:r>
                            <a:rPr lang="fa-IR" sz="1200" dirty="0" smtClean="0"/>
                            <a:t>نماد</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تک کانالی</a:t>
                          </a:r>
                          <a:endParaRPr lang="en-US" sz="1200" dirty="0"/>
                        </a:p>
                      </a:txBody>
                      <a:tcPr/>
                    </a:tc>
                    <a:tc>
                      <a:txBody>
                        <a:bodyPr/>
                        <a:lstStyle/>
                        <a:p>
                          <a:pPr algn="ctr"/>
                          <a:r>
                            <a:rPr lang="fa-IR" sz="1200" dirty="0" smtClean="0"/>
                            <a:t>چند</a:t>
                          </a:r>
                          <a:r>
                            <a:rPr lang="fa-IR" sz="1200" baseline="0" dirty="0" smtClean="0"/>
                            <a:t> کانالی</a:t>
                          </a:r>
                          <a:endParaRPr lang="en-US" sz="1200" dirty="0"/>
                        </a:p>
                      </a:txBody>
                      <a:tcPr/>
                    </a:tc>
                    <a:extLst>
                      <a:ext uri="{0D108BD9-81ED-4DB2-BD59-A6C34878D82A}">
                        <a16:rowId xmlns="" xmlns:a16="http://schemas.microsoft.com/office/drawing/2014/main" val="10000"/>
                      </a:ext>
                    </a:extLst>
                  </a:tr>
                  <a:tr h="370840">
                    <a:tc>
                      <a:txBody>
                        <a:bodyPr/>
                        <a:lstStyle/>
                        <a:p>
                          <a:pPr algn="ctr"/>
                          <a:r>
                            <a:rPr lang="en-US" sz="1200" dirty="0" err="1" smtClean="0"/>
                            <a:t>Pn</a:t>
                          </a:r>
                          <a:endParaRPr lang="en-US" sz="1200" dirty="0"/>
                        </a:p>
                      </a:txBody>
                      <a:tcPr/>
                    </a:tc>
                    <a:tc>
                      <a:txBody>
                        <a:bodyPr/>
                        <a:lstStyle/>
                        <a:p>
                          <a:pPr algn="ctr" rtl="1"/>
                          <a:r>
                            <a:rPr lang="fa-IR" sz="1200" dirty="0" smtClean="0"/>
                            <a:t>احتمال وجود </a:t>
                          </a:r>
                          <a:r>
                            <a:rPr lang="en-US" sz="1200" dirty="0" smtClean="0"/>
                            <a:t>n</a:t>
                          </a:r>
                          <a:r>
                            <a:rPr lang="fa-IR" sz="1200" dirty="0" smtClean="0"/>
                            <a:t>ماشین</a:t>
                          </a:r>
                          <a:r>
                            <a:rPr lang="fa-IR" sz="1200" baseline="0" dirty="0" smtClean="0"/>
                            <a:t> در حال تعمیر یا انتظار</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m:t>
                                </m:r>
                                <m:r>
                                  <a:rPr lang="en-US" sz="1200" b="0" i="1" smtClean="0">
                                    <a:latin typeface="Cambria Math"/>
                                  </a:rPr>
                                  <m:t>1</m:t>
                                </m:r>
                                <m:r>
                                  <a:rPr lang="en-US" sz="1200" b="0" i="1" smtClean="0">
                                    <a:latin typeface="Cambria Math"/>
                                  </a:rPr>
                                  <m:t>−</m:t>
                                </m:r>
                                <m:r>
                                  <m:rPr>
                                    <m:sty m:val="p"/>
                                  </m:rPr>
                                  <a:rPr lang="el-GR" sz="1200" b="0" i="1" smtClean="0">
                                    <a:latin typeface="Cambria Math"/>
                                  </a:rPr>
                                  <m:t>ρ</m:t>
                                </m:r>
                                <m:r>
                                  <a:rPr lang="en-US" sz="1200" b="0" i="1" smtClean="0">
                                    <a:latin typeface="Cambria Math"/>
                                  </a:rPr>
                                  <m:t>)</m:t>
                                </m:r>
                                <m:sSup>
                                  <m:sSupPr>
                                    <m:ctrlPr>
                                      <a:rPr lang="en-US" sz="1200" b="0" i="1" smtClean="0">
                                        <a:latin typeface="Cambria Math" panose="02040503050406030204" pitchFamily="18" charset="0"/>
                                      </a:rPr>
                                    </m:ctrlPr>
                                  </m:sSupPr>
                                  <m:e>
                                    <m:r>
                                      <m:rPr>
                                        <m:sty m:val="p"/>
                                      </m:rPr>
                                      <a:rPr lang="el-GR" sz="1200" b="0" i="1" smtClean="0">
                                        <a:latin typeface="Cambria Math"/>
                                      </a:rPr>
                                      <m:t>ρ</m:t>
                                    </m:r>
                                  </m:e>
                                  <m:sup>
                                    <m:r>
                                      <a:rPr lang="en-US" sz="1200" b="0" i="1" smtClean="0">
                                        <a:latin typeface="Cambria Math"/>
                                      </a:rPr>
                                      <m:t>𝑛</m:t>
                                    </m:r>
                                  </m:sup>
                                </m:sSup>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nary>
                                      <m:naryPr>
                                        <m:chr m:val="∑"/>
                                        <m:ctrlPr>
                                          <a:rPr lang="pt-BR" sz="1200" i="1" smtClean="0">
                                            <a:latin typeface="Cambria Math" panose="02040503050406030204" pitchFamily="18" charset="0"/>
                                          </a:rPr>
                                        </m:ctrlPr>
                                      </m:naryPr>
                                      <m:sub>
                                        <m:r>
                                          <m:rPr>
                                            <m:brk m:alnAt="23"/>
                                          </m:rPr>
                                          <a:rPr lang="en-US" sz="1200" b="0" i="1" smtClean="0">
                                            <a:latin typeface="Cambria Math"/>
                                          </a:rPr>
                                          <m:t>𝑛</m:t>
                                        </m:r>
                                        <m:r>
                                          <a:rPr lang="pt-BR" sz="1200" i="1" smtClean="0">
                                            <a:latin typeface="Cambria Math"/>
                                          </a:rPr>
                                          <m:t>=</m:t>
                                        </m:r>
                                        <m:r>
                                          <a:rPr lang="pt-BR" sz="1200" i="1" smtClean="0">
                                            <a:latin typeface="Cambria Math"/>
                                          </a:rPr>
                                          <m:t>0</m:t>
                                        </m:r>
                                      </m:sub>
                                      <m:sup>
                                        <m:r>
                                          <a:rPr lang="pt-BR" sz="1200" i="1" smtClean="0">
                                            <a:latin typeface="Cambria Math"/>
                                            <a:ea typeface="Cambria Math"/>
                                          </a:rPr>
                                          <m:t>∞</m:t>
                                        </m:r>
                                      </m:sup>
                                      <m:e>
                                        <m:f>
                                          <m:fPr>
                                            <m:ctrlPr>
                                              <a:rPr lang="pt-BR"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r>
                                                  <a:rPr lang="en-US" sz="1200" b="0" i="1" smtClean="0">
                                                    <a:latin typeface="Cambria Math"/>
                                                  </a:rPr>
                                                  <m:t>(</m:t>
                                                </m:r>
                                                <m:f>
                                                  <m:fPr>
                                                    <m:ctrlPr>
                                                      <a:rPr lang="pt-BR" sz="1200" i="1" smtClean="0">
                                                        <a:latin typeface="Cambria Math" panose="02040503050406030204" pitchFamily="18" charset="0"/>
                                                      </a:rPr>
                                                    </m:ctrlPr>
                                                  </m:fPr>
                                                  <m:num>
                                                    <m:r>
                                                      <a:rPr lang="pt-BR" sz="1200" i="1" smtClean="0">
                                                        <a:latin typeface="Cambria Math"/>
                                                      </a:rPr>
                                                      <m:t>𝞴</m:t>
                                                    </m:r>
                                                  </m:num>
                                                  <m:den>
                                                    <m:r>
                                                      <m:rPr>
                                                        <m:sty m:val="p"/>
                                                      </m:rPr>
                                                      <a:rPr lang="el-GR" sz="1200" i="1" smtClean="0">
                                                        <a:latin typeface="Cambria Math"/>
                                                      </a:rPr>
                                                      <m:t>μ</m:t>
                                                    </m:r>
                                                  </m:den>
                                                </m:f>
                                                <m:r>
                                                  <a:rPr lang="en-US" sz="1200" b="0" i="1" smtClean="0">
                                                    <a:latin typeface="Cambria Math"/>
                                                  </a:rPr>
                                                  <m:t>)</m:t>
                                                </m:r>
                                              </m:e>
                                              <m:sup>
                                                <m:r>
                                                  <a:rPr lang="en-US" sz="1200" b="0" i="1" smtClean="0">
                                                    <a:latin typeface="Cambria Math"/>
                                                  </a:rPr>
                                                  <m:t>𝑛</m:t>
                                                </m:r>
                                              </m:sup>
                                            </m:sSup>
                                          </m:num>
                                          <m:den>
                                            <m:r>
                                              <a:rPr lang="en-US" sz="1200" b="0" i="1" smtClean="0">
                                                <a:latin typeface="Cambria Math"/>
                                              </a:rPr>
                                              <m:t>𝑛</m:t>
                                            </m:r>
                                            <m:r>
                                              <a:rPr lang="en-US" sz="1200" b="0" i="1" smtClean="0">
                                                <a:latin typeface="Cambria Math"/>
                                              </a:rPr>
                                              <m:t>!</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pt-BR" sz="1200" i="1" smtClean="0">
                                                    <a:latin typeface="Cambria Math" panose="02040503050406030204" pitchFamily="18" charset="0"/>
                                                  </a:rPr>
                                                </m:ctrlPr>
                                              </m:sSupPr>
                                              <m:e>
                                                <m:r>
                                                  <a:rPr lang="en-US" sz="1200" b="0" i="1" smtClean="0">
                                                    <a:latin typeface="Cambria Math"/>
                                                  </a:rPr>
                                                  <m:t>(</m:t>
                                                </m:r>
                                                <m:f>
                                                  <m:fPr>
                                                    <m:ctrlPr>
                                                      <a:rPr lang="pt-BR" sz="1200" i="1" smtClean="0">
                                                        <a:latin typeface="Cambria Math" panose="02040503050406030204" pitchFamily="18" charset="0"/>
                                                      </a:rPr>
                                                    </m:ctrlPr>
                                                  </m:fPr>
                                                  <m:num>
                                                    <m:r>
                                                      <a:rPr lang="pt-BR" sz="1200" i="1" smtClean="0">
                                                        <a:latin typeface="Cambria Math"/>
                                                      </a:rPr>
                                                      <m:t>𝞴</m:t>
                                                    </m:r>
                                                  </m:num>
                                                  <m:den>
                                                    <m:r>
                                                      <m:rPr>
                                                        <m:sty m:val="p"/>
                                                      </m:rPr>
                                                      <a:rPr lang="el-GR" sz="1200" i="1" smtClean="0">
                                                        <a:latin typeface="Cambria Math"/>
                                                      </a:rPr>
                                                      <m:t>μ</m:t>
                                                    </m:r>
                                                  </m:den>
                                                </m:f>
                                                <m:r>
                                                  <a:rPr lang="en-US" sz="1200" b="0" i="1" smtClean="0">
                                                    <a:latin typeface="Cambria Math"/>
                                                  </a:rPr>
                                                  <m:t>)</m:t>
                                                </m:r>
                                              </m:e>
                                              <m:sup>
                                                <m:r>
                                                  <a:rPr lang="en-US" sz="1200" b="0" i="1" smtClean="0">
                                                    <a:latin typeface="Cambria Math"/>
                                                  </a:rPr>
                                                  <m:t>𝑁</m:t>
                                                </m:r>
                                              </m:sup>
                                            </m:sSup>
                                          </m:num>
                                          <m:den>
                                            <m:r>
                                              <a:rPr lang="en-US" sz="1200" b="0" i="1" smtClean="0">
                                                <a:latin typeface="Cambria Math"/>
                                              </a:rPr>
                                              <m:t>𝑁</m:t>
                                            </m:r>
                                            <m:r>
                                              <a:rPr lang="en-US" sz="1200" b="0" i="1" smtClean="0">
                                                <a:latin typeface="Cambria Math"/>
                                              </a:rPr>
                                              <m:t>!</m:t>
                                            </m:r>
                                          </m:den>
                                        </m:f>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m:t>
                                            </m:r>
                                            <m:r>
                                              <a:rPr lang="en-US" sz="1200" b="0" i="1" smtClean="0">
                                                <a:latin typeface="Cambria Math"/>
                                              </a:rPr>
                                              <m:t>1</m:t>
                                            </m:r>
                                            <m:r>
                                              <a:rPr lang="en-US" sz="1200" b="0" i="1" smtClean="0">
                                                <a:latin typeface="Cambria Math"/>
                                              </a:rPr>
                                              <m:t>−</m:t>
                                            </m:r>
                                            <m:r>
                                              <m:rPr>
                                                <m:sty m:val="p"/>
                                              </m:rPr>
                                              <a:rPr lang="el-GR" sz="1200" b="0" i="1" smtClean="0">
                                                <a:latin typeface="Cambria Math"/>
                                              </a:rPr>
                                              <m:t>ρ</m:t>
                                            </m:r>
                                          </m:den>
                                        </m:f>
                                        <m:r>
                                          <a:rPr lang="en-US" sz="1200" b="0" i="1" smtClean="0">
                                            <a:latin typeface="Cambria Math"/>
                                          </a:rPr>
                                          <m:t>)</m:t>
                                        </m:r>
                                      </m:e>
                                    </m:nary>
                                  </m:den>
                                </m:f>
                              </m:oMath>
                            </m:oMathPara>
                          </a14:m>
                          <a:endParaRPr lang="en-US" sz="1200" dirty="0"/>
                        </a:p>
                      </a:txBody>
                      <a:tcPr/>
                    </a:tc>
                    <a:extLst>
                      <a:ext uri="{0D108BD9-81ED-4DB2-BD59-A6C34878D82A}">
                        <a16:rowId xmlns="" xmlns:a16="http://schemas.microsoft.com/office/drawing/2014/main" val="10001"/>
                      </a:ext>
                    </a:extLst>
                  </a:tr>
                  <a:tr h="370840">
                    <a:tc>
                      <a:txBody>
                        <a:bodyPr/>
                        <a:lstStyle/>
                        <a:p>
                          <a:pPr algn="ctr"/>
                          <a:r>
                            <a:rPr lang="en-US" sz="1200" dirty="0" smtClean="0"/>
                            <a:t>P0</a:t>
                          </a:r>
                          <a:endParaRPr lang="en-US" sz="1200" dirty="0"/>
                        </a:p>
                      </a:txBody>
                      <a:tcPr/>
                    </a:tc>
                    <a:tc>
                      <a:txBody>
                        <a:bodyPr/>
                        <a:lstStyle/>
                        <a:p>
                          <a:pPr algn="ctr"/>
                          <a:r>
                            <a:rPr lang="fa-IR" sz="1200" dirty="0" smtClean="0"/>
                            <a:t>احتمال سالم بودن کلیه ماشینها</a:t>
                          </a:r>
                        </a:p>
                        <a:p>
                          <a:pPr algn="ctr"/>
                          <a:endParaRPr lang="en-US" sz="1200" dirty="0"/>
                        </a:p>
                      </a:txBody>
                      <a:tcPr/>
                    </a:tc>
                    <a:tc>
                      <a:txBody>
                        <a:bodyPr/>
                        <a:lstStyle/>
                        <a:p>
                          <a:pPr algn="l" rtl="1"/>
                          <a14:m>
                            <m:oMath xmlns:m="http://schemas.openxmlformats.org/officeDocument/2006/math">
                              <m:r>
                                <m:rPr>
                                  <m:sty m:val="p"/>
                                </m:rPr>
                                <a:rPr lang="el-GR" sz="1200" b="0" i="1" smtClean="0">
                                  <a:latin typeface="Cambria Math"/>
                                </a:rPr>
                                <m:t>ρ</m:t>
                              </m:r>
                            </m:oMath>
                          </a14:m>
                          <a:r>
                            <a:rPr lang="en-US" sz="1200" dirty="0" smtClean="0"/>
                            <a:t>=(1--</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r>
                            <a:rPr lang="en-US" sz="1200" dirty="0" smtClean="0"/>
                            <a:t>)</a:t>
                          </a:r>
                          <a:endParaRPr lang="en-US" sz="1200" dirty="0"/>
                        </a:p>
                      </a:txBody>
                      <a:tcPr/>
                    </a:tc>
                    <a:tc>
                      <a:txBody>
                        <a:bodyPr/>
                        <a:lstStyle/>
                        <a:p>
                          <a:pPr algn="ctr"/>
                          <a14:m>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b="0" i="1" smtClean="0">
                                          <a:latin typeface="Cambria Math"/>
                                        </a:rPr>
                                        <m:t>(</m:t>
                                      </m:r>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m:t>
                                      </m:r>
                                    </m:e>
                                    <m:sup>
                                      <m:r>
                                        <a:rPr lang="en-US" sz="1200" b="0" i="1" smtClean="0">
                                          <a:latin typeface="Cambria Math"/>
                                        </a:rPr>
                                        <m:t>𝑛</m:t>
                                      </m:r>
                                    </m:sup>
                                  </m:sSup>
                                </m:num>
                                <m:den>
                                  <m:r>
                                    <a:rPr lang="en-US" sz="1200" b="0" i="1" smtClean="0">
                                      <a:latin typeface="Cambria Math"/>
                                    </a:rPr>
                                    <m:t>𝑛</m:t>
                                  </m:r>
                                  <m:r>
                                    <a:rPr lang="en-US" sz="1200" b="0" i="1" smtClean="0">
                                      <a:latin typeface="Cambria Math"/>
                                    </a:rPr>
                                    <m:t>!</m:t>
                                  </m:r>
                                </m:den>
                              </m:f>
                            </m:oMath>
                          </a14:m>
                          <a:r>
                            <a:rPr lang="en-US" sz="1200" dirty="0" smtClean="0"/>
                            <a:t>.P0          0&lt;n&lt;N</a:t>
                          </a:r>
                        </a:p>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m:t>
                                  </m:r>
                                  <m:sSup>
                                    <m:sSupPr>
                                      <m:ctrlPr>
                                        <a:rPr lang="en-US" sz="1200" i="1" smtClean="0">
                                          <a:latin typeface="Cambria Math" panose="02040503050406030204" pitchFamily="18" charset="0"/>
                                        </a:rPr>
                                      </m:ctrlPr>
                                    </m:sSupPr>
                                    <m:e>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m:t>
                                      </m:r>
                                    </m:e>
                                    <m:sup>
                                      <m:r>
                                        <a:rPr lang="en-US" sz="1200" b="0" i="1" smtClean="0">
                                          <a:latin typeface="Cambria Math"/>
                                        </a:rPr>
                                        <m:t>𝑛</m:t>
                                      </m:r>
                                    </m:sup>
                                  </m:sSup>
                                </m:num>
                                <m:den>
                                  <m:r>
                                    <a:rPr lang="en-US" sz="1200" b="0" i="1" smtClean="0">
                                      <a:latin typeface="Cambria Math"/>
                                    </a:rPr>
                                    <m:t>𝑁</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𝑁</m:t>
                                      </m:r>
                                    </m:e>
                                    <m:sup>
                                      <m:r>
                                        <a:rPr lang="en-US" sz="1200" b="0" i="1" smtClean="0">
                                          <a:latin typeface="Cambria Math"/>
                                        </a:rPr>
                                        <m:t>𝑛</m:t>
                                      </m:r>
                                      <m:r>
                                        <a:rPr lang="en-US" sz="1200" b="0" i="1" smtClean="0">
                                          <a:latin typeface="Cambria Math"/>
                                        </a:rPr>
                                        <m:t>−</m:t>
                                      </m:r>
                                      <m:r>
                                        <a:rPr lang="en-US" sz="1200" b="0" i="1" smtClean="0">
                                          <a:latin typeface="Cambria Math"/>
                                        </a:rPr>
                                        <m:t>𝑁</m:t>
                                      </m:r>
                                    </m:sup>
                                  </m:sSup>
                                </m:den>
                              </m:f>
                            </m:oMath>
                          </a14:m>
                          <a:r>
                            <a:rPr lang="en-US" sz="1200" dirty="0" smtClean="0"/>
                            <a:t>.P0          </a:t>
                          </a:r>
                          <a:r>
                            <a:rPr lang="en-US" sz="1200" dirty="0" err="1" smtClean="0"/>
                            <a:t>n≥N</a:t>
                          </a:r>
                          <a:endParaRPr lang="en-US" sz="1200" dirty="0" smtClean="0"/>
                        </a:p>
                        <a:p>
                          <a:pPr algn="ctr"/>
                          <a:endParaRPr lang="en-US" sz="1200" dirty="0"/>
                        </a:p>
                      </a:txBody>
                      <a:tcPr/>
                    </a:tc>
                    <a:extLst>
                      <a:ext uri="{0D108BD9-81ED-4DB2-BD59-A6C34878D82A}">
                        <a16:rowId xmlns="" xmlns:a16="http://schemas.microsoft.com/office/drawing/2014/main" val="10002"/>
                      </a:ext>
                    </a:extLst>
                  </a:tr>
                  <a:tr h="370840">
                    <a:tc>
                      <a:txBody>
                        <a:bodyPr/>
                        <a:lstStyle/>
                        <a:p>
                          <a:pPr algn="ctr"/>
                          <a:r>
                            <a:rPr lang="en-US" sz="1200" dirty="0" smtClean="0"/>
                            <a:t>L</a:t>
                          </a:r>
                          <a:endParaRPr lang="en-US" sz="1200" dirty="0"/>
                        </a:p>
                      </a:txBody>
                      <a:tcPr/>
                    </a:tc>
                    <a:tc>
                      <a:txBody>
                        <a:bodyPr/>
                        <a:lstStyle/>
                        <a:p>
                          <a:pPr algn="ctr"/>
                          <a:r>
                            <a:rPr lang="fa-IR" sz="1200" dirty="0" smtClean="0"/>
                            <a:t>متوسط ماشینهای در حال تعمیریا درصف انتظار</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den>
                              </m:f>
                            </m:oMath>
                          </a14:m>
                          <a:r>
                            <a:rPr lang="en-US" sz="1200" dirty="0" smtClean="0"/>
                            <a:t>=Lq+</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endParaRPr lang="en-US" sz="1200" dirty="0"/>
                        </a:p>
                        <a:p>
                          <a:pPr algn="ctr" rtl="1"/>
                          <a:endParaRPr lang="en-US" sz="1200" dirty="0"/>
                        </a:p>
                      </a:txBody>
                      <a:tcPr/>
                    </a:tc>
                    <a:tc>
                      <a:txBody>
                        <a:bodyPr/>
                        <a:lstStyle/>
                        <a:p>
                          <a:pPr algn="ctr"/>
                          <a14:m>
                            <m:oMath xmlns:m="http://schemas.openxmlformats.org/officeDocument/2006/math">
                              <m:r>
                                <a:rPr lang="en-US" sz="1200" i="1" smtClean="0">
                                  <a:latin typeface="Cambria Math"/>
                                  <a:ea typeface="Cambria Math"/>
                                </a:rPr>
                                <m:t>𝜆</m:t>
                              </m:r>
                            </m:oMath>
                          </a14:m>
                          <a:r>
                            <a:rPr lang="en-US" sz="1200" dirty="0" smtClean="0"/>
                            <a:t>.W=</a:t>
                          </a:r>
                          <a:r>
                            <a:rPr lang="en-US" sz="1200" dirty="0" err="1" smtClean="0"/>
                            <a:t>Lq</a:t>
                          </a:r>
                          <a:r>
                            <a:rPr lang="en-US" sz="1200" dirty="0" smtClean="0"/>
                            <a:t>+</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endParaRPr lang="en-US" sz="1200" dirty="0"/>
                        </a:p>
                      </a:txBody>
                      <a:tcPr/>
                    </a:tc>
                    <a:extLst>
                      <a:ext uri="{0D108BD9-81ED-4DB2-BD59-A6C34878D82A}">
                        <a16:rowId xmlns="" xmlns:a16="http://schemas.microsoft.com/office/drawing/2014/main" val="10003"/>
                      </a:ext>
                    </a:extLst>
                  </a:tr>
                  <a:tr h="370840">
                    <a:tc>
                      <a:txBody>
                        <a:bodyPr/>
                        <a:lstStyle/>
                        <a:p>
                          <a:pPr algn="ctr"/>
                          <a:r>
                            <a:rPr lang="en-US" sz="1200" dirty="0" err="1" smtClean="0"/>
                            <a:t>Lq</a:t>
                          </a:r>
                          <a:endParaRPr lang="en-US" sz="1200" dirty="0"/>
                        </a:p>
                      </a:txBody>
                      <a:tcPr/>
                    </a:tc>
                    <a:tc>
                      <a:txBody>
                        <a:bodyPr/>
                        <a:lstStyle/>
                        <a:p>
                          <a:pPr algn="ctr"/>
                          <a:r>
                            <a:rPr lang="fa-IR" sz="1200" dirty="0" smtClean="0"/>
                            <a:t>متوسط تعداد ماشینهای منتظر تعمیر</a:t>
                          </a:r>
                          <a:endParaRPr lang="en-US" sz="1200" dirty="0"/>
                        </a:p>
                      </a:txBody>
                      <a:tcPr/>
                    </a:tc>
                    <a:tc>
                      <a:txBody>
                        <a:bodyPr/>
                        <a:lstStyle/>
                        <a:p>
                          <a:pPr algn="ctr"/>
                          <a14:m>
                            <m:oMath xmlns:m="http://schemas.openxmlformats.org/officeDocument/2006/math">
                              <m:r>
                                <m:rPr>
                                  <m:sty m:val="p"/>
                                </m:rPr>
                                <a:rPr lang="el-GR" sz="1200" b="0" i="1" smtClean="0">
                                  <a:latin typeface="Cambria Math"/>
                                </a:rPr>
                                <m:t>ρ</m:t>
                              </m:r>
                            </m:oMath>
                          </a14:m>
                          <a:r>
                            <a:rPr lang="en-US" sz="1200" dirty="0" smtClean="0"/>
                            <a:t>.L= </a:t>
                          </a:r>
                          <a14:m>
                            <m:oMath xmlns:m="http://schemas.openxmlformats.org/officeDocument/2006/math">
                              <m:f>
                                <m:fPr>
                                  <m:ctrlPr>
                                    <a:rPr lang="en-US" sz="120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i="1" smtClean="0">
                                          <a:latin typeface="Cambria Math"/>
                                          <a:ea typeface="Cambria Math"/>
                                        </a:rPr>
                                        <m:t>𝜆</m:t>
                                      </m:r>
                                    </m:e>
                                    <m:sup>
                                      <m:r>
                                        <a:rPr lang="en-US" sz="1200" b="0" i="1" smtClean="0">
                                          <a:latin typeface="Cambria Math"/>
                                        </a:rPr>
                                        <m:t>2</m:t>
                                      </m:r>
                                    </m:sup>
                                  </m:sSup>
                                </m:num>
                                <m:den>
                                  <m:r>
                                    <m:rPr>
                                      <m:sty m:val="p"/>
                                    </m:rPr>
                                    <a:rPr lang="en-US" sz="1200" b="0" i="1" smtClean="0">
                                      <a:latin typeface="Cambria Math"/>
                                      <a:ea typeface="+mn-ea"/>
                                    </a:rPr>
                                    <m:t>μ</m:t>
                                  </m:r>
                                  <m:r>
                                    <a:rPr lang="en-US" sz="1200" b="0" i="1" smtClean="0">
                                      <a:latin typeface="Cambria Math"/>
                                      <a:ea typeface="+mn-ea"/>
                                    </a:rPr>
                                    <m:t>−(</m:t>
                                  </m:r>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r>
                                    <a:rPr lang="en-US" sz="1200" b="0" i="1" smtClean="0">
                                      <a:latin typeface="Cambria Math"/>
                                      <a:ea typeface="Cambria Math"/>
                                    </a:rPr>
                                    <m:t>)</m:t>
                                  </m:r>
                                </m:den>
                              </m:f>
                            </m:oMath>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dirty="0" smtClean="0"/>
                                      <m:t>P</m:t>
                                    </m:r>
                                    <m:r>
                                      <m:rPr>
                                        <m:nor/>
                                      </m:rPr>
                                      <a:rPr lang="en-US" sz="1200" dirty="0" smtClean="0"/>
                                      <m:t>0</m:t>
                                    </m:r>
                                    <m:sSup>
                                      <m:sSupPr>
                                        <m:ctrlPr>
                                          <a:rPr lang="en-US" sz="1200" b="0" i="1" smtClean="0">
                                            <a:latin typeface="Cambria Math" panose="02040503050406030204" pitchFamily="18" charset="0"/>
                                          </a:rPr>
                                        </m:ctrlPr>
                                      </m:sSupPr>
                                      <m:e>
                                        <m:r>
                                          <a:rPr lang="en-US" sz="1200" b="0" i="1" smtClean="0">
                                            <a:latin typeface="Cambria Math"/>
                                          </a:rPr>
                                          <m:t>(</m:t>
                                        </m:r>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 )</m:t>
                                        </m:r>
                                      </m:e>
                                      <m:sup>
                                        <m:r>
                                          <a:rPr lang="en-US" sz="1200" b="0" i="1" smtClean="0">
                                            <a:latin typeface="Cambria Math"/>
                                          </a:rPr>
                                          <m:t>𝑛</m:t>
                                        </m:r>
                                      </m:sup>
                                    </m:sSup>
                                    <m:r>
                                      <a:rPr lang="en-US" sz="1200" b="0" i="1" smtClean="0">
                                        <a:latin typeface="Cambria Math"/>
                                      </a:rPr>
                                      <m:t>.</m:t>
                                    </m:r>
                                    <m:r>
                                      <m:rPr>
                                        <m:sty m:val="p"/>
                                      </m:rPr>
                                      <a:rPr lang="el-GR" sz="1200" b="0" i="1" smtClean="0">
                                        <a:latin typeface="Cambria Math"/>
                                      </a:rPr>
                                      <m:t>ρ</m:t>
                                    </m:r>
                                  </m:num>
                                  <m:den>
                                    <m:r>
                                      <a:rPr lang="en-US" sz="1200" b="0" i="1" smtClean="0">
                                        <a:latin typeface="Cambria Math"/>
                                        <a:ea typeface="+mn-ea"/>
                                      </a:rPr>
                                      <m:t>𝑁</m:t>
                                    </m:r>
                                    <m:r>
                                      <a:rPr lang="en-US" sz="1200" b="0" i="1" smtClean="0">
                                        <a:latin typeface="Cambria Math"/>
                                        <a:ea typeface="+mn-ea"/>
                                      </a:rPr>
                                      <m:t>!</m:t>
                                    </m:r>
                                    <m:sSup>
                                      <m:sSupPr>
                                        <m:ctrlPr>
                                          <a:rPr lang="en-US" sz="1200" b="0" i="1" smtClean="0">
                                            <a:latin typeface="Cambria Math" panose="02040503050406030204" pitchFamily="18" charset="0"/>
                                          </a:rPr>
                                        </m:ctrlPr>
                                      </m:sSupPr>
                                      <m:e>
                                        <m:r>
                                          <a:rPr lang="en-US" sz="1200" b="0" i="1" smtClean="0">
                                            <a:latin typeface="Cambria Math"/>
                                            <a:ea typeface="Cambria Math"/>
                                          </a:rPr>
                                          <m:t>(</m:t>
                                        </m:r>
                                        <m:r>
                                          <a:rPr lang="en-US" sz="1200" b="0" i="1" smtClean="0">
                                            <a:latin typeface="Cambria Math"/>
                                            <a:ea typeface="Cambria Math"/>
                                          </a:rPr>
                                          <m:t>1</m:t>
                                        </m:r>
                                        <m:r>
                                          <a:rPr lang="en-US" sz="1200" b="0" i="1" smtClean="0">
                                            <a:latin typeface="Cambria Math"/>
                                            <a:ea typeface="Cambria Math"/>
                                          </a:rPr>
                                          <m:t>−</m:t>
                                        </m:r>
                                        <m:r>
                                          <m:rPr>
                                            <m:sty m:val="p"/>
                                          </m:rPr>
                                          <a:rPr lang="el-GR" sz="1200" b="0" i="1" smtClean="0">
                                            <a:latin typeface="Cambria Math"/>
                                          </a:rPr>
                                          <m:t>ρ</m:t>
                                        </m:r>
                                        <m:r>
                                          <a:rPr lang="en-US" sz="1200" b="0" i="1" smtClean="0">
                                            <a:latin typeface="Cambria Math"/>
                                          </a:rPr>
                                          <m:t>)</m:t>
                                        </m:r>
                                      </m:e>
                                      <m:sup>
                                        <m:r>
                                          <a:rPr lang="en-US" sz="1200" b="0" i="1" smtClean="0">
                                            <a:latin typeface="Cambria Math"/>
                                          </a:rPr>
                                          <m:t>2</m:t>
                                        </m:r>
                                      </m:sup>
                                    </m:sSup>
                                  </m:den>
                                </m:f>
                              </m:oMath>
                            </m:oMathPara>
                          </a14:m>
                          <a:endParaRPr lang="en-US" sz="1200" dirty="0" smtClean="0"/>
                        </a:p>
                      </a:txBody>
                      <a:tcPr/>
                    </a:tc>
                    <a:extLst>
                      <a:ext uri="{0D108BD9-81ED-4DB2-BD59-A6C34878D82A}">
                        <a16:rowId xmlns="" xmlns:a16="http://schemas.microsoft.com/office/drawing/2014/main" val="10004"/>
                      </a:ext>
                    </a:extLst>
                  </a:tr>
                  <a:tr h="370840">
                    <a:tc>
                      <a:txBody>
                        <a:bodyPr/>
                        <a:lstStyle/>
                        <a:p>
                          <a:pPr algn="ctr"/>
                          <a:r>
                            <a:rPr lang="en-US" sz="1200" dirty="0" smtClean="0"/>
                            <a:t>W</a:t>
                          </a:r>
                          <a:endParaRPr lang="en-US" sz="1200" dirty="0"/>
                        </a:p>
                      </a:txBody>
                      <a:tcPr/>
                    </a:tc>
                    <a:tc>
                      <a:txBody>
                        <a:bodyPr/>
                        <a:lstStyle/>
                        <a:p>
                          <a:pPr algn="ctr"/>
                          <a:r>
                            <a:rPr lang="fa-IR" sz="1200" dirty="0" smtClean="0"/>
                            <a:t>متوسط زمان رکود ماشین در انتظار تعمیر یا در حال تعمیر</a:t>
                          </a:r>
                          <a:endParaRPr lang="en-US" sz="1200" dirty="0"/>
                        </a:p>
                      </a:txBody>
                      <a:tcPr/>
                    </a:tc>
                    <a:tc>
                      <a:txBody>
                        <a:bodyPr/>
                        <a:lstStyle/>
                        <a:p>
                          <a:pPr algn="l" rtl="1"/>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ea typeface="Cambria Math"/>
                                      </a:rPr>
                                      <m:t>1</m:t>
                                    </m:r>
                                  </m:num>
                                  <m:den>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den>
                                </m:f>
                                <m:r>
                                  <a:rPr lang="en-US" sz="1200" b="0" i="0" smtClean="0">
                                    <a:latin typeface="Cambria Math"/>
                                    <a:ea typeface="+mn-ea"/>
                                  </a:rPr>
                                  <m:t>=</m:t>
                                </m:r>
                                <m:f>
                                  <m:fPr>
                                    <m:ctrlPr>
                                      <a:rPr lang="en-US" sz="1200" i="1" smtClean="0">
                                        <a:latin typeface="Cambria Math" panose="02040503050406030204" pitchFamily="18" charset="0"/>
                                      </a:rPr>
                                    </m:ctrlPr>
                                  </m:fPr>
                                  <m:num>
                                    <m:r>
                                      <a:rPr lang="en-US" sz="1200" b="0" i="1" smtClean="0">
                                        <a:latin typeface="Cambria Math"/>
                                        <a:ea typeface="Cambria Math"/>
                                      </a:rPr>
                                      <m:t>𝐿</m:t>
                                    </m:r>
                                  </m:num>
                                  <m:den>
                                    <m:r>
                                      <a:rPr lang="en-US" sz="1200" i="1" smtClean="0">
                                        <a:latin typeface="Cambria Math"/>
                                        <a:ea typeface="Cambria Math"/>
                                      </a:rPr>
                                      <m:t>𝜆</m:t>
                                    </m:r>
                                  </m:den>
                                </m:f>
                              </m:oMath>
                            </m:oMathPara>
                          </a14:m>
                          <a:endParaRPr lang="en-US" sz="1200" dirty="0"/>
                        </a:p>
                      </a:txBody>
                      <a:tcPr/>
                    </a:tc>
                    <a:tc>
                      <a:txBody>
                        <a:bodyPr/>
                        <a:lstStyle/>
                        <a:p>
                          <a:pPr algn="ctr"/>
                          <a:r>
                            <a:rPr lang="en-US" sz="1200" dirty="0" smtClean="0"/>
                            <a:t>Wq+</a:t>
                          </a: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ea typeface="Cambria Math"/>
                                    </a:rPr>
                                    <m:t>1</m:t>
                                  </m:r>
                                </m:num>
                                <m:den>
                                  <m:r>
                                    <m:rPr>
                                      <m:sty m:val="p"/>
                                    </m:rPr>
                                    <a:rPr lang="en-US" sz="1200" b="0" i="1" smtClean="0">
                                      <a:latin typeface="Cambria Math"/>
                                      <a:ea typeface="+mn-ea"/>
                                    </a:rPr>
                                    <m:t>μ</m:t>
                                  </m:r>
                                </m:den>
                              </m:f>
                            </m:oMath>
                          </a14:m>
                          <a:endParaRPr lang="en-US" sz="1200" dirty="0"/>
                        </a:p>
                      </a:txBody>
                      <a:tcPr/>
                    </a:tc>
                    <a:extLst>
                      <a:ext uri="{0D108BD9-81ED-4DB2-BD59-A6C34878D82A}">
                        <a16:rowId xmlns="" xmlns:a16="http://schemas.microsoft.com/office/drawing/2014/main" val="10005"/>
                      </a:ext>
                    </a:extLst>
                  </a:tr>
                  <a:tr h="370840">
                    <a:tc>
                      <a:txBody>
                        <a:bodyPr/>
                        <a:lstStyle/>
                        <a:p>
                          <a:pPr algn="ctr"/>
                          <a:r>
                            <a:rPr lang="en-US" sz="1200" dirty="0" err="1" smtClean="0"/>
                            <a:t>Wq</a:t>
                          </a:r>
                          <a:endParaRPr lang="en-US" sz="1200" dirty="0"/>
                        </a:p>
                      </a:txBody>
                      <a:tcPr/>
                    </a:tc>
                    <a:tc>
                      <a:txBody>
                        <a:bodyPr/>
                        <a:lstStyle/>
                        <a:p>
                          <a:pPr algn="ctr"/>
                          <a:r>
                            <a:rPr lang="fa-IR" sz="1200" dirty="0" smtClean="0"/>
                            <a:t>متوسط زمان انتظار هر ماشین برای تعمیر</a:t>
                          </a:r>
                          <a:endParaRPr lang="en-US" sz="1200" dirty="0"/>
                        </a:p>
                      </a:txBody>
                      <a:tcPr/>
                    </a:tc>
                    <a:tc>
                      <a:txBody>
                        <a:bodyPr/>
                        <a:lstStyle/>
                        <a:p>
                          <a:pPr algn="ctr"/>
                          <a14:m>
                            <m:oMath xmlns:m="http://schemas.openxmlformats.org/officeDocument/2006/math">
                              <m:r>
                                <m:rPr>
                                  <m:sty m:val="p"/>
                                </m:rPr>
                                <a:rPr lang="el-GR" sz="1200" b="0" i="1" smtClean="0">
                                  <a:latin typeface="Cambria Math"/>
                                </a:rPr>
                                <m:t>ρ</m:t>
                              </m:r>
                            </m:oMath>
                          </a14:m>
                          <a:r>
                            <a:rPr lang="en-US" sz="1200" dirty="0" smtClean="0"/>
                            <a:t>.W=</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r>
                                    <a:rPr lang="en-US" sz="1200" b="0" i="1" smtClean="0">
                                      <a:latin typeface="Cambria Math"/>
                                      <a:ea typeface="+mn-ea"/>
                                    </a:rPr>
                                    <m:t>(</m:t>
                                  </m:r>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r>
                                    <a:rPr lang="en-US" sz="1200" b="0" i="1" smtClean="0">
                                      <a:latin typeface="Cambria Math"/>
                                      <a:ea typeface="Cambria Math"/>
                                    </a:rPr>
                                    <m:t>)</m:t>
                                  </m:r>
                                </m:den>
                              </m:f>
                            </m:oMath>
                          </a14:m>
                          <a:r>
                            <a:rPr lang="en-US" sz="1200" dirty="0" smtClean="0"/>
                            <a:t>=</a:t>
                          </a:r>
                          <a14:m>
                            <m:oMath xmlns:m="http://schemas.openxmlformats.org/officeDocument/2006/math">
                              <m:f>
                                <m:fPr>
                                  <m:ctrlPr>
                                    <a:rPr lang="en-US" sz="1200" i="1" smtClean="0">
                                      <a:latin typeface="Cambria Math" panose="02040503050406030204" pitchFamily="18" charset="0"/>
                                    </a:rPr>
                                  </m:ctrlPr>
                                </m:fPr>
                                <m:num>
                                  <m:r>
                                    <m:rPr>
                                      <m:nor/>
                                    </m:rPr>
                                    <a:rPr lang="en-US" sz="1200" dirty="0" smtClean="0"/>
                                    <m:t>Lq</m:t>
                                  </m:r>
                                  <m:r>
                                    <m:rPr>
                                      <m:nor/>
                                    </m:rPr>
                                    <a:rPr lang="en-US" sz="1200" dirty="0" smtClean="0"/>
                                    <m:t> </m:t>
                                  </m:r>
                                </m:num>
                                <m:den>
                                  <m:r>
                                    <a:rPr lang="en-US" sz="1200" i="1" smtClean="0">
                                      <a:latin typeface="Cambria Math"/>
                                      <a:ea typeface="Cambria Math"/>
                                    </a:rPr>
                                    <m:t>𝜆</m:t>
                                  </m:r>
                                </m:den>
                              </m:f>
                            </m:oMath>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dirty="0" smtClean="0"/>
                                      <m:t>Lq</m:t>
                                    </m:r>
                                    <m:r>
                                      <m:rPr>
                                        <m:nor/>
                                      </m:rPr>
                                      <a:rPr lang="en-US" sz="1200" dirty="0" smtClean="0"/>
                                      <m:t> </m:t>
                                    </m:r>
                                  </m:num>
                                  <m:den>
                                    <m:r>
                                      <a:rPr lang="en-US" sz="1200" i="1" smtClean="0">
                                        <a:latin typeface="Cambria Math"/>
                                        <a:ea typeface="Cambria Math"/>
                                      </a:rPr>
                                      <m:t>𝜆</m:t>
                                    </m:r>
                                  </m:den>
                                </m:f>
                              </m:oMath>
                            </m:oMathPara>
                          </a14:m>
                          <a:endParaRPr lang="en-US" sz="1200" dirty="0"/>
                        </a:p>
                      </a:txBody>
                      <a:tcPr/>
                    </a:tc>
                    <a:extLst>
                      <a:ext uri="{0D108BD9-81ED-4DB2-BD59-A6C34878D82A}">
                        <a16:rowId xmlns=""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159823100"/>
                  </p:ext>
                </p:extLst>
              </p:nvPr>
            </p:nvGraphicFramePr>
            <p:xfrm>
              <a:off x="827584" y="2204864"/>
              <a:ext cx="6984776" cy="4447668"/>
            </p:xfrm>
            <a:graphic>
              <a:graphicData uri="http://schemas.openxmlformats.org/drawingml/2006/table">
                <a:tbl>
                  <a:tblPr firstRow="1" bandRow="1">
                    <a:tableStyleId>{D7AC3CCA-C797-4891-BE02-D94E43425B78}</a:tableStyleId>
                  </a:tblPr>
                  <a:tblGrid>
                    <a:gridCol w="864096"/>
                    <a:gridCol w="2183904"/>
                    <a:gridCol w="1848544"/>
                    <a:gridCol w="2088232"/>
                  </a:tblGrid>
                  <a:tr h="370840">
                    <a:tc>
                      <a:txBody>
                        <a:bodyPr/>
                        <a:lstStyle/>
                        <a:p>
                          <a:pPr algn="ctr"/>
                          <a:r>
                            <a:rPr lang="fa-IR" sz="1200" dirty="0" smtClean="0"/>
                            <a:t>نماد</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تک کانالی</a:t>
                          </a:r>
                          <a:endParaRPr lang="en-US" sz="1200" dirty="0"/>
                        </a:p>
                      </a:txBody>
                      <a:tcPr/>
                    </a:tc>
                    <a:tc>
                      <a:txBody>
                        <a:bodyPr/>
                        <a:lstStyle/>
                        <a:p>
                          <a:pPr algn="ctr"/>
                          <a:r>
                            <a:rPr lang="fa-IR" sz="1200" dirty="0" smtClean="0"/>
                            <a:t>چند</a:t>
                          </a:r>
                          <a:r>
                            <a:rPr lang="fa-IR" sz="1200" baseline="0" dirty="0" smtClean="0"/>
                            <a:t> کانالی</a:t>
                          </a:r>
                          <a:endParaRPr lang="en-US" sz="1200" dirty="0"/>
                        </a:p>
                      </a:txBody>
                      <a:tcPr/>
                    </a:tc>
                  </a:tr>
                  <a:tr h="786130">
                    <a:tc>
                      <a:txBody>
                        <a:bodyPr/>
                        <a:lstStyle/>
                        <a:p>
                          <a:pPr algn="ctr"/>
                          <a:r>
                            <a:rPr lang="en-US" sz="1200" dirty="0" err="1" smtClean="0"/>
                            <a:t>Pn</a:t>
                          </a:r>
                          <a:endParaRPr lang="en-US" sz="1200" dirty="0"/>
                        </a:p>
                      </a:txBody>
                      <a:tcPr/>
                    </a:tc>
                    <a:tc>
                      <a:txBody>
                        <a:bodyPr/>
                        <a:lstStyle/>
                        <a:p>
                          <a:pPr algn="ctr" rtl="1"/>
                          <a:r>
                            <a:rPr lang="fa-IR" sz="1200" dirty="0" smtClean="0"/>
                            <a:t>احتمال وجود </a:t>
                          </a:r>
                          <a:r>
                            <a:rPr lang="en-US" sz="1200" dirty="0" smtClean="0"/>
                            <a:t>n</a:t>
                          </a:r>
                          <a:r>
                            <a:rPr lang="fa-IR" sz="1200" dirty="0" smtClean="0"/>
                            <a:t>ماشین</a:t>
                          </a:r>
                          <a:r>
                            <a:rPr lang="fa-IR" sz="1200" baseline="0" dirty="0" smtClean="0"/>
                            <a:t> در حال تعمیر یا انتظار</a:t>
                          </a:r>
                          <a:endParaRPr lang="en-US" sz="1200" dirty="0"/>
                        </a:p>
                      </a:txBody>
                      <a:tcPr/>
                    </a:tc>
                    <a:tc>
                      <a:txBody>
                        <a:bodyPr/>
                        <a:lstStyle/>
                        <a:p>
                          <a:endParaRPr lang="en-US"/>
                        </a:p>
                      </a:txBody>
                      <a:tcPr>
                        <a:blipFill rotWithShape="1">
                          <a:blip r:embed="rId2"/>
                          <a:stretch>
                            <a:fillRect l="-165347" t="-48062" r="-113201" b="-423256"/>
                          </a:stretch>
                        </a:blipFill>
                      </a:tcPr>
                    </a:tc>
                    <a:tc>
                      <a:txBody>
                        <a:bodyPr/>
                        <a:lstStyle/>
                        <a:p>
                          <a:endParaRPr lang="en-US"/>
                        </a:p>
                      </a:txBody>
                      <a:tcPr>
                        <a:blipFill rotWithShape="1">
                          <a:blip r:embed="rId2"/>
                          <a:stretch>
                            <a:fillRect l="-234402" t="-48062" b="-423256"/>
                          </a:stretch>
                        </a:blipFill>
                      </a:tcPr>
                    </a:tc>
                  </a:tr>
                  <a:tr h="1185545">
                    <a:tc>
                      <a:txBody>
                        <a:bodyPr/>
                        <a:lstStyle/>
                        <a:p>
                          <a:pPr algn="ctr"/>
                          <a:r>
                            <a:rPr lang="en-US" sz="1200" dirty="0" smtClean="0"/>
                            <a:t>P0</a:t>
                          </a:r>
                          <a:endParaRPr lang="en-US" sz="1200" dirty="0"/>
                        </a:p>
                      </a:txBody>
                      <a:tcPr/>
                    </a:tc>
                    <a:tc>
                      <a:txBody>
                        <a:bodyPr/>
                        <a:lstStyle/>
                        <a:p>
                          <a:pPr algn="ctr"/>
                          <a:r>
                            <a:rPr lang="fa-IR" sz="1200" dirty="0" smtClean="0"/>
                            <a:t>احتمال سالم بودن کلیه ماشینها</a:t>
                          </a:r>
                        </a:p>
                        <a:p>
                          <a:pPr algn="ctr"/>
                          <a:endParaRPr lang="en-US" sz="1200" dirty="0"/>
                        </a:p>
                      </a:txBody>
                      <a:tcPr/>
                    </a:tc>
                    <a:tc>
                      <a:txBody>
                        <a:bodyPr/>
                        <a:lstStyle/>
                        <a:p>
                          <a:endParaRPr lang="en-US"/>
                        </a:p>
                      </a:txBody>
                      <a:tcPr>
                        <a:blipFill rotWithShape="1">
                          <a:blip r:embed="rId2"/>
                          <a:stretch>
                            <a:fillRect l="-165347" t="-98454" r="-113201" b="-181443"/>
                          </a:stretch>
                        </a:blipFill>
                      </a:tcPr>
                    </a:tc>
                    <a:tc>
                      <a:txBody>
                        <a:bodyPr/>
                        <a:lstStyle/>
                        <a:p>
                          <a:endParaRPr lang="en-US"/>
                        </a:p>
                      </a:txBody>
                      <a:tcPr>
                        <a:blipFill rotWithShape="1">
                          <a:blip r:embed="rId2"/>
                          <a:stretch>
                            <a:fillRect l="-234402" t="-98454" b="-181443"/>
                          </a:stretch>
                        </a:blipFill>
                      </a:tcPr>
                    </a:tc>
                  </a:tr>
                  <a:tr h="564833">
                    <a:tc>
                      <a:txBody>
                        <a:bodyPr/>
                        <a:lstStyle/>
                        <a:p>
                          <a:pPr algn="ctr"/>
                          <a:r>
                            <a:rPr lang="en-US" sz="1200" dirty="0" smtClean="0"/>
                            <a:t>L</a:t>
                          </a:r>
                          <a:endParaRPr lang="en-US" sz="1200" dirty="0"/>
                        </a:p>
                      </a:txBody>
                      <a:tcPr/>
                    </a:tc>
                    <a:tc>
                      <a:txBody>
                        <a:bodyPr/>
                        <a:lstStyle/>
                        <a:p>
                          <a:pPr algn="ctr"/>
                          <a:r>
                            <a:rPr lang="fa-IR" sz="1200" dirty="0" smtClean="0"/>
                            <a:t>متوسط ماشینهای در حال تعمیریا درصف انتظار</a:t>
                          </a:r>
                          <a:endParaRPr lang="en-US" sz="1200" dirty="0"/>
                        </a:p>
                      </a:txBody>
                      <a:tcPr/>
                    </a:tc>
                    <a:tc>
                      <a:txBody>
                        <a:bodyPr/>
                        <a:lstStyle/>
                        <a:p>
                          <a:endParaRPr lang="en-US"/>
                        </a:p>
                      </a:txBody>
                      <a:tcPr>
                        <a:blipFill rotWithShape="1">
                          <a:blip r:embed="rId2"/>
                          <a:stretch>
                            <a:fillRect l="-165347" t="-413978" r="-113201" b="-278495"/>
                          </a:stretch>
                        </a:blipFill>
                      </a:tcPr>
                    </a:tc>
                    <a:tc>
                      <a:txBody>
                        <a:bodyPr/>
                        <a:lstStyle/>
                        <a:p>
                          <a:endParaRPr lang="en-US"/>
                        </a:p>
                      </a:txBody>
                      <a:tcPr>
                        <a:blipFill rotWithShape="1">
                          <a:blip r:embed="rId2"/>
                          <a:stretch>
                            <a:fillRect l="-234402" t="-413978" b="-278495"/>
                          </a:stretch>
                        </a:blipFill>
                      </a:tcPr>
                    </a:tc>
                  </a:tr>
                  <a:tr h="619506">
                    <a:tc>
                      <a:txBody>
                        <a:bodyPr/>
                        <a:lstStyle/>
                        <a:p>
                          <a:pPr algn="ctr"/>
                          <a:r>
                            <a:rPr lang="en-US" sz="1200" dirty="0" err="1" smtClean="0"/>
                            <a:t>Lq</a:t>
                          </a:r>
                          <a:endParaRPr lang="en-US" sz="1200" dirty="0"/>
                        </a:p>
                      </a:txBody>
                      <a:tcPr/>
                    </a:tc>
                    <a:tc>
                      <a:txBody>
                        <a:bodyPr/>
                        <a:lstStyle/>
                        <a:p>
                          <a:pPr algn="ctr"/>
                          <a:r>
                            <a:rPr lang="fa-IR" sz="1200" dirty="0" smtClean="0"/>
                            <a:t>متوسط تعداد ماشینهای منتظر تعمیر</a:t>
                          </a:r>
                          <a:endParaRPr lang="en-US" sz="1200" dirty="0"/>
                        </a:p>
                      </a:txBody>
                      <a:tcPr/>
                    </a:tc>
                    <a:tc>
                      <a:txBody>
                        <a:bodyPr/>
                        <a:lstStyle/>
                        <a:p>
                          <a:endParaRPr lang="en-US"/>
                        </a:p>
                      </a:txBody>
                      <a:tcPr>
                        <a:blipFill rotWithShape="1">
                          <a:blip r:embed="rId2"/>
                          <a:stretch>
                            <a:fillRect l="-165347" t="-473267" r="-113201" b="-156436"/>
                          </a:stretch>
                        </a:blipFill>
                      </a:tcPr>
                    </a:tc>
                    <a:tc>
                      <a:txBody>
                        <a:bodyPr/>
                        <a:lstStyle/>
                        <a:p>
                          <a:endParaRPr lang="en-US"/>
                        </a:p>
                      </a:txBody>
                      <a:tcPr>
                        <a:blipFill rotWithShape="1">
                          <a:blip r:embed="rId2"/>
                          <a:stretch>
                            <a:fillRect l="-234402" t="-473267" b="-156436"/>
                          </a:stretch>
                        </a:blipFill>
                      </a:tcPr>
                    </a:tc>
                  </a:tr>
                  <a:tr h="463614">
                    <a:tc>
                      <a:txBody>
                        <a:bodyPr/>
                        <a:lstStyle/>
                        <a:p>
                          <a:pPr algn="ctr"/>
                          <a:r>
                            <a:rPr lang="en-US" sz="1200" dirty="0" smtClean="0"/>
                            <a:t>W</a:t>
                          </a:r>
                          <a:endParaRPr lang="en-US" sz="1200" dirty="0"/>
                        </a:p>
                      </a:txBody>
                      <a:tcPr/>
                    </a:tc>
                    <a:tc>
                      <a:txBody>
                        <a:bodyPr/>
                        <a:lstStyle/>
                        <a:p>
                          <a:pPr algn="ctr"/>
                          <a:r>
                            <a:rPr lang="fa-IR" sz="1200" dirty="0" smtClean="0"/>
                            <a:t>متوسط زمان رکود ماشین در انتظار تعمیر یا در حال تعمیر</a:t>
                          </a:r>
                          <a:endParaRPr lang="en-US" sz="1200" dirty="0"/>
                        </a:p>
                      </a:txBody>
                      <a:tcPr/>
                    </a:tc>
                    <a:tc>
                      <a:txBody>
                        <a:bodyPr/>
                        <a:lstStyle/>
                        <a:p>
                          <a:endParaRPr lang="en-US"/>
                        </a:p>
                      </a:txBody>
                      <a:tcPr>
                        <a:blipFill rotWithShape="1">
                          <a:blip r:embed="rId2"/>
                          <a:stretch>
                            <a:fillRect l="-165347" t="-761842" r="-113201" b="-107895"/>
                          </a:stretch>
                        </a:blipFill>
                      </a:tcPr>
                    </a:tc>
                    <a:tc>
                      <a:txBody>
                        <a:bodyPr/>
                        <a:lstStyle/>
                        <a:p>
                          <a:endParaRPr lang="en-US"/>
                        </a:p>
                      </a:txBody>
                      <a:tcPr>
                        <a:blipFill rotWithShape="1">
                          <a:blip r:embed="rId2"/>
                          <a:stretch>
                            <a:fillRect l="-234402" t="-761842" b="-107895"/>
                          </a:stretch>
                        </a:blipFill>
                      </a:tcPr>
                    </a:tc>
                  </a:tr>
                  <a:tr h="457200">
                    <a:tc>
                      <a:txBody>
                        <a:bodyPr/>
                        <a:lstStyle/>
                        <a:p>
                          <a:pPr algn="ctr"/>
                          <a:r>
                            <a:rPr lang="en-US" sz="1200" dirty="0" err="1" smtClean="0"/>
                            <a:t>Wq</a:t>
                          </a:r>
                          <a:endParaRPr lang="en-US" sz="1200" dirty="0"/>
                        </a:p>
                      </a:txBody>
                      <a:tcPr/>
                    </a:tc>
                    <a:tc>
                      <a:txBody>
                        <a:bodyPr/>
                        <a:lstStyle/>
                        <a:p>
                          <a:pPr algn="ctr"/>
                          <a:r>
                            <a:rPr lang="fa-IR" sz="1200" dirty="0" smtClean="0"/>
                            <a:t>متوسط زمان انتظار هر ماشین برای تعمیر</a:t>
                          </a:r>
                          <a:endParaRPr lang="en-US" sz="1200" dirty="0"/>
                        </a:p>
                      </a:txBody>
                      <a:tcPr/>
                    </a:tc>
                    <a:tc>
                      <a:txBody>
                        <a:bodyPr/>
                        <a:lstStyle/>
                        <a:p>
                          <a:endParaRPr lang="en-US"/>
                        </a:p>
                      </a:txBody>
                      <a:tcPr>
                        <a:blipFill rotWithShape="1">
                          <a:blip r:embed="rId2"/>
                          <a:stretch>
                            <a:fillRect l="-165347" t="-873333" r="-113201" b="-9333"/>
                          </a:stretch>
                        </a:blipFill>
                      </a:tcPr>
                    </a:tc>
                    <a:tc>
                      <a:txBody>
                        <a:bodyPr/>
                        <a:lstStyle/>
                        <a:p>
                          <a:endParaRPr lang="en-US"/>
                        </a:p>
                      </a:txBody>
                      <a:tcPr>
                        <a:blipFill rotWithShape="1">
                          <a:blip r:embed="rId2"/>
                          <a:stretch>
                            <a:fillRect l="-234402" t="-873333" b="-9333"/>
                          </a:stretch>
                        </a:blipFill>
                      </a:tcPr>
                    </a:tc>
                  </a:tr>
                </a:tbl>
              </a:graphicData>
            </a:graphic>
          </p:graphicFrame>
        </mc:Fallback>
      </mc:AlternateContent>
    </p:spTree>
    <p:extLst>
      <p:ext uri="{BB962C8B-B14F-4D97-AF65-F5344CB8AC3E}">
        <p14:creationId xmlns:p14="http://schemas.microsoft.com/office/powerpoint/2010/main" val="12526465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ارزیابی اقتصادی گزینه ها در تصمیم گیری برای سازماندهی کارگاه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در بررسی وارزیابی جامع نت فبا توجه به نتایج محاسبا صف ،شرایط اقتصادی گزینه ها مورد محاسبه وتحلیل قرار می گیرندوتصمیم گیری اخذ می شود.</a:t>
            </a:r>
          </a:p>
          <a:p>
            <a:pPr algn="r" rtl="1"/>
            <a:r>
              <a:rPr lang="fa-IR" sz="2000" dirty="0" smtClean="0"/>
              <a:t>مثال:</a:t>
            </a:r>
          </a:p>
          <a:p>
            <a:pPr algn="r" rtl="1"/>
            <a:r>
              <a:rPr lang="fa-IR" sz="2000" dirty="0" smtClean="0"/>
              <a:t>در برنامه ریزی وتجهیز یک کارگاه نت برای یک سیستم صنعتی با تولید پیوسته دوپیشنهاد ارائه شده است:</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marL="0" indent="0" algn="r" rtl="1">
              <a:buNone/>
            </a:pPr>
            <a:r>
              <a:rPr lang="fa-IR" sz="2000" dirty="0" smtClean="0"/>
              <a:t>توابع توزیع سرعت خرابی وزمان مصروفه برای تعمیر به ترتیب پواسون ونمایی منفی است.</a:t>
            </a:r>
          </a:p>
        </p:txBody>
      </p:sp>
      <p:graphicFrame>
        <p:nvGraphicFramePr>
          <p:cNvPr id="6" name="Table 5"/>
          <p:cNvGraphicFramePr>
            <a:graphicFrameLocks noGrp="1"/>
          </p:cNvGraphicFramePr>
          <p:nvPr>
            <p:extLst>
              <p:ext uri="{D42A27DB-BD31-4B8C-83A1-F6EECF244321}">
                <p14:modId xmlns:p14="http://schemas.microsoft.com/office/powerpoint/2010/main" val="3669978116"/>
              </p:ext>
            </p:extLst>
          </p:nvPr>
        </p:nvGraphicFramePr>
        <p:xfrm>
          <a:off x="899593" y="3443561"/>
          <a:ext cx="7156981" cy="1819319"/>
        </p:xfrm>
        <a:graphic>
          <a:graphicData uri="http://schemas.openxmlformats.org/drawingml/2006/table">
            <a:tbl>
              <a:tblPr firstRow="1" bandRow="1">
                <a:tableStyleId>{D7AC3CCA-C797-4891-BE02-D94E43425B78}</a:tableStyleId>
              </a:tblPr>
              <a:tblGrid>
                <a:gridCol w="795220">
                  <a:extLst>
                    <a:ext uri="{9D8B030D-6E8A-4147-A177-3AD203B41FA5}">
                      <a16:colId xmlns:a16="http://schemas.microsoft.com/office/drawing/2014/main" xmlns="" val="20000"/>
                    </a:ext>
                  </a:extLst>
                </a:gridCol>
                <a:gridCol w="1007077">
                  <a:extLst>
                    <a:ext uri="{9D8B030D-6E8A-4147-A177-3AD203B41FA5}">
                      <a16:colId xmlns:a16="http://schemas.microsoft.com/office/drawing/2014/main" xmlns="" val="20001"/>
                    </a:ext>
                  </a:extLst>
                </a:gridCol>
                <a:gridCol w="583364">
                  <a:extLst>
                    <a:ext uri="{9D8B030D-6E8A-4147-A177-3AD203B41FA5}">
                      <a16:colId xmlns:a16="http://schemas.microsoft.com/office/drawing/2014/main" xmlns="" val="20002"/>
                    </a:ext>
                  </a:extLst>
                </a:gridCol>
                <a:gridCol w="795220">
                  <a:extLst>
                    <a:ext uri="{9D8B030D-6E8A-4147-A177-3AD203B41FA5}">
                      <a16:colId xmlns:a16="http://schemas.microsoft.com/office/drawing/2014/main" xmlns="" val="20003"/>
                    </a:ext>
                  </a:extLst>
                </a:gridCol>
                <a:gridCol w="795220">
                  <a:extLst>
                    <a:ext uri="{9D8B030D-6E8A-4147-A177-3AD203B41FA5}">
                      <a16:colId xmlns:a16="http://schemas.microsoft.com/office/drawing/2014/main" xmlns="" val="20004"/>
                    </a:ext>
                  </a:extLst>
                </a:gridCol>
                <a:gridCol w="795220">
                  <a:extLst>
                    <a:ext uri="{9D8B030D-6E8A-4147-A177-3AD203B41FA5}">
                      <a16:colId xmlns:a16="http://schemas.microsoft.com/office/drawing/2014/main" xmlns="" val="20005"/>
                    </a:ext>
                  </a:extLst>
                </a:gridCol>
                <a:gridCol w="795220">
                  <a:extLst>
                    <a:ext uri="{9D8B030D-6E8A-4147-A177-3AD203B41FA5}">
                      <a16:colId xmlns:a16="http://schemas.microsoft.com/office/drawing/2014/main" xmlns="" val="20006"/>
                    </a:ext>
                  </a:extLst>
                </a:gridCol>
                <a:gridCol w="795220">
                  <a:extLst>
                    <a:ext uri="{9D8B030D-6E8A-4147-A177-3AD203B41FA5}">
                      <a16:colId xmlns:a16="http://schemas.microsoft.com/office/drawing/2014/main" xmlns="" val="20007"/>
                    </a:ext>
                  </a:extLst>
                </a:gridCol>
                <a:gridCol w="795220">
                  <a:extLst>
                    <a:ext uri="{9D8B030D-6E8A-4147-A177-3AD203B41FA5}">
                      <a16:colId xmlns:a16="http://schemas.microsoft.com/office/drawing/2014/main" xmlns="" val="20008"/>
                    </a:ext>
                  </a:extLst>
                </a:gridCol>
              </a:tblGrid>
              <a:tr h="966345">
                <a:tc>
                  <a:txBody>
                    <a:bodyPr/>
                    <a:lstStyle/>
                    <a:p>
                      <a:pPr algn="ctr"/>
                      <a:r>
                        <a:rPr lang="fa-IR" sz="1200" dirty="0" smtClean="0"/>
                        <a:t>عامل</a:t>
                      </a:r>
                      <a:endParaRPr lang="en-US" sz="1200" dirty="0"/>
                    </a:p>
                  </a:txBody>
                  <a:tcPr/>
                </a:tc>
                <a:tc>
                  <a:txBody>
                    <a:bodyPr/>
                    <a:lstStyle/>
                    <a:p>
                      <a:pPr algn="ctr"/>
                      <a:r>
                        <a:rPr lang="fa-IR" sz="1200" dirty="0" smtClean="0"/>
                        <a:t>سرمایه گذاری</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تعداد کارگر</a:t>
                      </a:r>
                      <a:endParaRPr lang="en-US" sz="1200" dirty="0" smtClean="0"/>
                    </a:p>
                    <a:p>
                      <a:pPr algn="ctr"/>
                      <a:r>
                        <a:rPr lang="fa-IR" sz="1200" dirty="0" smtClean="0"/>
                        <a:t>در هر شیفت</a:t>
                      </a:r>
                      <a:endParaRPr lang="en-US" sz="1200" dirty="0"/>
                    </a:p>
                  </a:txBody>
                  <a:tcPr/>
                </a:tc>
                <a:tc>
                  <a:txBody>
                    <a:bodyPr/>
                    <a:lstStyle/>
                    <a:p>
                      <a:pPr algn="ctr"/>
                      <a:r>
                        <a:rPr lang="fa-IR" sz="1200" dirty="0" smtClean="0"/>
                        <a:t>سرعت تعمیراتدر ماه</a:t>
                      </a:r>
                      <a:endParaRPr lang="en-US" sz="1200" dirty="0"/>
                    </a:p>
                  </a:txBody>
                  <a:tcPr/>
                </a:tc>
                <a:tc>
                  <a:txBody>
                    <a:bodyPr/>
                    <a:lstStyle/>
                    <a:p>
                      <a:pPr algn="ctr"/>
                      <a:r>
                        <a:rPr lang="fa-IR" sz="1200" dirty="0" smtClean="0"/>
                        <a:t>دستمزد هر کارگرماهیانه</a:t>
                      </a:r>
                      <a:endParaRPr lang="en-US" sz="1200" dirty="0"/>
                    </a:p>
                  </a:txBody>
                  <a:tcPr/>
                </a:tc>
                <a:tc>
                  <a:txBody>
                    <a:bodyPr/>
                    <a:lstStyle/>
                    <a:p>
                      <a:pPr algn="ctr"/>
                      <a:r>
                        <a:rPr lang="fa-IR" sz="1200" dirty="0" smtClean="0"/>
                        <a:t>هزینه هر ساعت توقف دستگاه </a:t>
                      </a:r>
                      <a:endParaRPr lang="en-US" sz="1200" dirty="0"/>
                    </a:p>
                  </a:txBody>
                  <a:tcPr/>
                </a:tc>
                <a:tc>
                  <a:txBody>
                    <a:bodyPr/>
                    <a:lstStyle/>
                    <a:p>
                      <a:pPr algn="ctr"/>
                      <a:r>
                        <a:rPr lang="fa-IR" sz="1200" dirty="0" smtClean="0"/>
                        <a:t>عمر تجهیزات برای هر دو پیشنهاد</a:t>
                      </a:r>
                      <a:endParaRPr lang="en-US" sz="1200" dirty="0"/>
                    </a:p>
                  </a:txBody>
                  <a:tcPr/>
                </a:tc>
                <a:tc>
                  <a:txBody>
                    <a:bodyPr/>
                    <a:lstStyle/>
                    <a:p>
                      <a:pPr algn="ctr"/>
                      <a:r>
                        <a:rPr lang="fa-IR" sz="1200" dirty="0" smtClean="0"/>
                        <a:t>نرخ بهر سرمایه (سالیانه)</a:t>
                      </a:r>
                      <a:endParaRPr lang="en-US" sz="1200" dirty="0"/>
                    </a:p>
                  </a:txBody>
                  <a:tcPr/>
                </a:tc>
                <a:tc>
                  <a:txBody>
                    <a:bodyPr/>
                    <a:lstStyle/>
                    <a:p>
                      <a:pPr algn="ctr"/>
                      <a:r>
                        <a:rPr lang="fa-IR" sz="1200" dirty="0" smtClean="0"/>
                        <a:t>سرعت متوسط خرابی ماشینها در ماه</a:t>
                      </a:r>
                      <a:endParaRPr lang="en-US" sz="1200" dirty="0"/>
                    </a:p>
                  </a:txBody>
                  <a:tcPr/>
                </a:tc>
                <a:extLst>
                  <a:ext uri="{0D108BD9-81ED-4DB2-BD59-A6C34878D82A}">
                    <a16:rowId xmlns:a16="http://schemas.microsoft.com/office/drawing/2014/main" xmlns="" val="10000"/>
                  </a:ext>
                </a:extLst>
              </a:tr>
              <a:tr h="356279">
                <a:tc>
                  <a:txBody>
                    <a:bodyPr/>
                    <a:lstStyle/>
                    <a:p>
                      <a:pPr algn="ctr"/>
                      <a:r>
                        <a:rPr lang="fa-IR" sz="1200" dirty="0" smtClean="0"/>
                        <a:t>پیشنهاد 1</a:t>
                      </a:r>
                      <a:endParaRPr lang="en-US" sz="1200" dirty="0"/>
                    </a:p>
                  </a:txBody>
                  <a:tcPr/>
                </a:tc>
                <a:tc>
                  <a:txBody>
                    <a:bodyPr/>
                    <a:lstStyle/>
                    <a:p>
                      <a:pPr algn="ctr"/>
                      <a:r>
                        <a:rPr lang="fa-IR" sz="1200" dirty="0" smtClean="0"/>
                        <a:t>40000000</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150000</a:t>
                      </a:r>
                      <a:endParaRPr lang="en-US" sz="1200" dirty="0"/>
                    </a:p>
                  </a:txBody>
                  <a:tcPr/>
                </a:tc>
                <a:tc>
                  <a:txBody>
                    <a:bodyPr/>
                    <a:lstStyle/>
                    <a:p>
                      <a:pPr algn="ctr"/>
                      <a:r>
                        <a:rPr lang="fa-IR" sz="1200" dirty="0" smtClean="0"/>
                        <a:t>2500</a:t>
                      </a:r>
                      <a:endParaRPr lang="en-US" sz="1200" dirty="0"/>
                    </a:p>
                  </a:txBody>
                  <a:tcPr/>
                </a:tc>
                <a:tc>
                  <a:txBody>
                    <a:bodyPr/>
                    <a:lstStyle/>
                    <a:p>
                      <a:pPr algn="ctr"/>
                      <a:r>
                        <a:rPr lang="fa-IR" sz="1200" dirty="0" smtClean="0"/>
                        <a:t>5سال</a:t>
                      </a:r>
                      <a:endParaRPr lang="en-US" sz="1200" dirty="0"/>
                    </a:p>
                  </a:txBody>
                  <a:tcPr/>
                </a:tc>
                <a:tc>
                  <a:txBody>
                    <a:bodyPr/>
                    <a:lstStyle/>
                    <a:p>
                      <a:pPr algn="ctr"/>
                      <a:r>
                        <a:rPr lang="fa-IR" sz="1200" dirty="0" smtClean="0"/>
                        <a:t>12%</a:t>
                      </a:r>
                      <a:endParaRPr lang="en-US" sz="1200" dirty="0"/>
                    </a:p>
                  </a:txBody>
                  <a:tcPr/>
                </a:tc>
                <a:tc>
                  <a:txBody>
                    <a:bodyPr/>
                    <a:lstStyle/>
                    <a:p>
                      <a:pPr algn="ctr"/>
                      <a:r>
                        <a:rPr lang="fa-IR" sz="1200" dirty="0" smtClean="0"/>
                        <a:t>10عدد </a:t>
                      </a:r>
                      <a:endParaRPr lang="en-US" sz="1200" dirty="0"/>
                    </a:p>
                  </a:txBody>
                  <a:tcPr/>
                </a:tc>
                <a:extLst>
                  <a:ext uri="{0D108BD9-81ED-4DB2-BD59-A6C34878D82A}">
                    <a16:rowId xmlns:a16="http://schemas.microsoft.com/office/drawing/2014/main" xmlns="" val="10001"/>
                  </a:ext>
                </a:extLst>
              </a:tr>
              <a:tr h="439248">
                <a:tc>
                  <a:txBody>
                    <a:bodyPr/>
                    <a:lstStyle/>
                    <a:p>
                      <a:pPr algn="ctr"/>
                      <a:r>
                        <a:rPr lang="fa-IR" sz="1200" dirty="0" smtClean="0"/>
                        <a:t>پیشنهاد 2</a:t>
                      </a:r>
                      <a:endParaRPr lang="en-US" sz="1200" dirty="0"/>
                    </a:p>
                  </a:txBody>
                  <a:tcPr/>
                </a:tc>
                <a:tc>
                  <a:txBody>
                    <a:bodyPr/>
                    <a:lstStyle/>
                    <a:p>
                      <a:pPr algn="ctr"/>
                      <a:r>
                        <a:rPr lang="fa-IR" sz="1200" dirty="0" smtClean="0"/>
                        <a:t>15000000</a:t>
                      </a:r>
                      <a:endParaRPr lang="en-US" sz="1200" dirty="0"/>
                    </a:p>
                  </a:txBody>
                  <a:tcPr/>
                </a:tc>
                <a:tc>
                  <a:txBody>
                    <a:bodyPr/>
                    <a:lstStyle/>
                    <a:p>
                      <a:pPr algn="ctr"/>
                      <a:r>
                        <a:rPr lang="fa-IR" sz="1200" dirty="0" smtClean="0"/>
                        <a:t>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150000</a:t>
                      </a:r>
                      <a:endParaRPr lang="en-US" sz="1200" dirty="0"/>
                    </a:p>
                  </a:txBody>
                  <a:tcPr/>
                </a:tc>
                <a:tc>
                  <a:txBody>
                    <a:bodyPr/>
                    <a:lstStyle/>
                    <a:p>
                      <a:pPr algn="ctr"/>
                      <a:r>
                        <a:rPr lang="fa-IR" sz="1200" dirty="0" smtClean="0"/>
                        <a:t>2500</a:t>
                      </a:r>
                      <a:endParaRPr lang="en-US" sz="1200" dirty="0"/>
                    </a:p>
                  </a:txBody>
                  <a:tcPr/>
                </a:tc>
                <a:tc>
                  <a:txBody>
                    <a:bodyPr/>
                    <a:lstStyle/>
                    <a:p>
                      <a:pPr algn="ctr"/>
                      <a:r>
                        <a:rPr lang="fa-IR" sz="1200" dirty="0" smtClean="0"/>
                        <a:t>5سال</a:t>
                      </a:r>
                      <a:endParaRPr lang="en-US" sz="1200" dirty="0"/>
                    </a:p>
                  </a:txBody>
                  <a:tcPr/>
                </a:tc>
                <a:tc>
                  <a:txBody>
                    <a:bodyPr/>
                    <a:lstStyle/>
                    <a:p>
                      <a:pPr algn="ctr"/>
                      <a:r>
                        <a:rPr lang="fa-IR" sz="1200" dirty="0" smtClean="0"/>
                        <a:t>12%</a:t>
                      </a:r>
                      <a:endParaRPr lang="en-US" sz="1200" dirty="0"/>
                    </a:p>
                  </a:txBody>
                  <a:tcPr/>
                </a:tc>
                <a:tc>
                  <a:txBody>
                    <a:bodyPr/>
                    <a:lstStyle/>
                    <a:p>
                      <a:pPr algn="ctr"/>
                      <a:r>
                        <a:rPr lang="fa-IR" sz="1200" dirty="0" smtClean="0"/>
                        <a:t>10عدد در ماه</a:t>
                      </a:r>
                      <a:endParaRPr lang="en-US"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144419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rtl="1"/>
            <a:r>
              <a:rPr lang="fa-IR" sz="2000" dirty="0" smtClean="0"/>
              <a:t>مثال(ادامه)</a:t>
            </a:r>
            <a:endParaRPr lang="en-US" sz="2000" dirty="0"/>
          </a:p>
        </p:txBody>
      </p:sp>
      <p:sp>
        <p:nvSpPr>
          <p:cNvPr id="3" name="Content Placeholder 2"/>
          <p:cNvSpPr>
            <a:spLocks noGrp="1"/>
          </p:cNvSpPr>
          <p:nvPr>
            <p:ph idx="1"/>
          </p:nvPr>
        </p:nvSpPr>
        <p:spPr>
          <a:xfrm>
            <a:off x="457200" y="908720"/>
            <a:ext cx="8229600" cy="5217443"/>
          </a:xfrm>
        </p:spPr>
        <p:txBody>
          <a:bodyPr>
            <a:normAutofit/>
          </a:bodyPr>
          <a:lstStyle/>
          <a:p>
            <a:pPr algn="r" rtl="1"/>
            <a:r>
              <a:rPr lang="fa-IR" sz="2000" dirty="0" smtClean="0"/>
              <a:t>در حالت اول تعدادکارگر مورد نیاز برای سه شیفت 4 ودر حالت دو8 نفر می باشد.</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r>
              <a:rPr lang="fa-IR" sz="2000" dirty="0" smtClean="0"/>
              <a:t>با توجه به نتایج گزینه یک با هزینه کمتر به صرفه می باشد.</a:t>
            </a:r>
          </a:p>
          <a:p>
            <a:pPr algn="r" rtl="1"/>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1198281"/>
                  </p:ext>
                </p:extLst>
              </p:nvPr>
            </p:nvGraphicFramePr>
            <p:xfrm>
              <a:off x="755580" y="1484784"/>
              <a:ext cx="7848867" cy="2285726"/>
            </p:xfrm>
            <a:graphic>
              <a:graphicData uri="http://schemas.openxmlformats.org/drawingml/2006/table">
                <a:tbl>
                  <a:tblPr firstRow="1" bandRow="1">
                    <a:tableStyleId>{D7AC3CCA-C797-4891-BE02-D94E43425B78}</a:tableStyleId>
                  </a:tblPr>
                  <a:tblGrid>
                    <a:gridCol w="718929">
                      <a:extLst>
                        <a:ext uri="{9D8B030D-6E8A-4147-A177-3AD203B41FA5}">
                          <a16:colId xmlns="" xmlns:a16="http://schemas.microsoft.com/office/drawing/2014/main" val="20000"/>
                        </a:ext>
                      </a:extLst>
                    </a:gridCol>
                    <a:gridCol w="718929">
                      <a:extLst>
                        <a:ext uri="{9D8B030D-6E8A-4147-A177-3AD203B41FA5}">
                          <a16:colId xmlns="" xmlns:a16="http://schemas.microsoft.com/office/drawing/2014/main" val="20001"/>
                        </a:ext>
                      </a:extLst>
                    </a:gridCol>
                    <a:gridCol w="474888">
                      <a:extLst>
                        <a:ext uri="{9D8B030D-6E8A-4147-A177-3AD203B41FA5}">
                          <a16:colId xmlns="" xmlns:a16="http://schemas.microsoft.com/office/drawing/2014/main" val="20002"/>
                        </a:ext>
                      </a:extLst>
                    </a:gridCol>
                    <a:gridCol w="729783">
                      <a:extLst>
                        <a:ext uri="{9D8B030D-6E8A-4147-A177-3AD203B41FA5}">
                          <a16:colId xmlns="" xmlns:a16="http://schemas.microsoft.com/office/drawing/2014/main" val="20003"/>
                        </a:ext>
                      </a:extLst>
                    </a:gridCol>
                    <a:gridCol w="721269">
                      <a:extLst>
                        <a:ext uri="{9D8B030D-6E8A-4147-A177-3AD203B41FA5}">
                          <a16:colId xmlns="" xmlns:a16="http://schemas.microsoft.com/office/drawing/2014/main" val="20004"/>
                        </a:ext>
                      </a:extLst>
                    </a:gridCol>
                    <a:gridCol w="725526">
                      <a:extLst>
                        <a:ext uri="{9D8B030D-6E8A-4147-A177-3AD203B41FA5}">
                          <a16:colId xmlns="" xmlns:a16="http://schemas.microsoft.com/office/drawing/2014/main" val="20005"/>
                        </a:ext>
                      </a:extLst>
                    </a:gridCol>
                    <a:gridCol w="791483">
                      <a:extLst>
                        <a:ext uri="{9D8B030D-6E8A-4147-A177-3AD203B41FA5}">
                          <a16:colId xmlns="" xmlns:a16="http://schemas.microsoft.com/office/drawing/2014/main" val="20006"/>
                        </a:ext>
                      </a:extLst>
                    </a:gridCol>
                    <a:gridCol w="923396">
                      <a:extLst>
                        <a:ext uri="{9D8B030D-6E8A-4147-A177-3AD203B41FA5}">
                          <a16:colId xmlns="" xmlns:a16="http://schemas.microsoft.com/office/drawing/2014/main" val="20007"/>
                        </a:ext>
                      </a:extLst>
                    </a:gridCol>
                    <a:gridCol w="864037">
                      <a:extLst>
                        <a:ext uri="{9D8B030D-6E8A-4147-A177-3AD203B41FA5}">
                          <a16:colId xmlns="" xmlns:a16="http://schemas.microsoft.com/office/drawing/2014/main" val="20008"/>
                        </a:ext>
                      </a:extLst>
                    </a:gridCol>
                    <a:gridCol w="1180627">
                      <a:extLst>
                        <a:ext uri="{9D8B030D-6E8A-4147-A177-3AD203B41FA5}">
                          <a16:colId xmlns="" xmlns:a16="http://schemas.microsoft.com/office/drawing/2014/main" val="20009"/>
                        </a:ext>
                      </a:extLst>
                    </a:gridCol>
                  </a:tblGrid>
                  <a:tr h="1320872">
                    <a:tc>
                      <a:txBody>
                        <a:bodyPr/>
                        <a:lstStyle/>
                        <a:p>
                          <a:pPr algn="ctr"/>
                          <a:r>
                            <a:rPr lang="fa-IR" sz="1200" dirty="0" smtClean="0"/>
                            <a:t>عامل</a:t>
                          </a:r>
                          <a:endParaRPr lang="en-US" sz="1200" dirty="0"/>
                        </a:p>
                      </a:txBody>
                      <a:tcPr/>
                    </a:tc>
                    <a:tc>
                      <a:txBody>
                        <a:bodyPr/>
                        <a:lstStyle/>
                        <a:p>
                          <a:pPr algn="ctr"/>
                          <a:r>
                            <a:rPr lang="el-GR" sz="1200" dirty="0" smtClean="0"/>
                            <a:t>μ</a:t>
                          </a:r>
                          <a:endParaRPr lang="en-US" sz="1200" dirty="0"/>
                        </a:p>
                      </a:txBody>
                      <a:tcPr/>
                    </a:tc>
                    <a:tc>
                      <a:txBody>
                        <a:bodyPr/>
                        <a:lstStyle/>
                        <a:p>
                          <a:pPr algn="ctr"/>
                          <a:r>
                            <a:rPr lang="en-US" sz="1200" dirty="0" smtClean="0">
                              <a:latin typeface="Cambria Math"/>
                              <a:ea typeface="Cambria Math"/>
                            </a:rPr>
                            <a:t>𝞴</a:t>
                          </a:r>
                          <a:endParaRPr lang="en-US" sz="1200" dirty="0"/>
                        </a:p>
                      </a:txBody>
                      <a:tcPr/>
                    </a:tc>
                    <a:tc>
                      <a:txBody>
                        <a:bodyPr/>
                        <a:lstStyle/>
                        <a:p>
                          <a:pPr algn="ctr"/>
                          <a:r>
                            <a:rPr lang="en-US" sz="1200" dirty="0" smtClean="0"/>
                            <a:t>W</a:t>
                          </a:r>
                          <a:r>
                            <a:rPr lang="fa-IR" sz="1200" dirty="0" smtClean="0"/>
                            <a:t>متوسط</a:t>
                          </a:r>
                          <a:r>
                            <a:rPr lang="fa-IR" sz="1200" baseline="0" dirty="0" smtClean="0"/>
                            <a:t> زمان رکود هر ماشین بازائ هر ماه</a:t>
                          </a:r>
                          <a:endParaRPr lang="en-US" sz="1200" dirty="0"/>
                        </a:p>
                      </a:txBody>
                      <a:tcPr/>
                    </a:tc>
                    <a:tc>
                      <a:txBody>
                        <a:bodyPr/>
                        <a:lstStyle/>
                        <a:p>
                          <a:pPr algn="ctr"/>
                          <a:r>
                            <a:rPr lang="en-US" sz="1200" dirty="0" smtClean="0"/>
                            <a:t>W</a:t>
                          </a:r>
                          <a:r>
                            <a:rPr lang="fa-IR" sz="1200" dirty="0" smtClean="0"/>
                            <a:t>=</a:t>
                          </a:r>
                          <a14:m>
                            <m:oMath xmlns:m="http://schemas.openxmlformats.org/officeDocument/2006/math">
                              <m:f>
                                <m:fPr>
                                  <m:ctrlPr>
                                    <a:rPr lang="en-US" sz="1200" i="1" smtClean="0">
                                      <a:latin typeface="Cambria Math" panose="02040503050406030204" pitchFamily="18" charset="0"/>
                                    </a:rPr>
                                  </m:ctrlPr>
                                </m:fPr>
                                <m:num>
                                  <m:r>
                                    <a:rPr lang="en-US" sz="1200" b="1" i="1" smtClean="0">
                                      <a:latin typeface="Cambria Math"/>
                                    </a:rPr>
                                    <m:t>𝟏</m:t>
                                  </m:r>
                                </m:num>
                                <m:den>
                                  <m:r>
                                    <a:rPr lang="en-US" sz="1200" i="1" smtClean="0">
                                      <a:latin typeface="Cambria Math"/>
                                      <a:ea typeface="Cambria Math"/>
                                    </a:rPr>
                                    <m:t>𝞴</m:t>
                                  </m:r>
                                  <m:r>
                                    <a:rPr lang="en-US" sz="1200" b="1" i="1" smtClean="0">
                                      <a:latin typeface="Cambria Math"/>
                                      <a:ea typeface="Cambria Math"/>
                                    </a:rPr>
                                    <m:t>−</m:t>
                                  </m:r>
                                  <m:r>
                                    <m:rPr>
                                      <m:sty m:val="p"/>
                                    </m:rPr>
                                    <a:rPr lang="el-GR" sz="1200" b="1" i="1" smtClean="0">
                                      <a:latin typeface="Cambria Math"/>
                                      <a:ea typeface="Cambria Math"/>
                                    </a:rPr>
                                    <m:t>μ</m:t>
                                  </m:r>
                                </m:den>
                              </m:f>
                            </m:oMath>
                          </a14:m>
                          <a:endParaRPr lang="fa-IR" sz="1200" dirty="0" smtClean="0"/>
                        </a:p>
                        <a:p>
                          <a:pPr algn="ctr"/>
                          <a:r>
                            <a:rPr lang="fa-IR" sz="1200" dirty="0" smtClean="0"/>
                            <a:t>جمع رکود در سال</a:t>
                          </a:r>
                          <a:endParaRPr lang="en-US" sz="1200" dirty="0"/>
                        </a:p>
                      </a:txBody>
                      <a:tcPr/>
                    </a:tc>
                    <a:tc>
                      <a:txBody>
                        <a:bodyPr/>
                        <a:lstStyle/>
                        <a:p>
                          <a:pPr algn="ctr"/>
                          <a:r>
                            <a:rPr lang="fa-IR" sz="1200" dirty="0" smtClean="0"/>
                            <a:t>تعداد ساعت در سال</a:t>
                          </a:r>
                          <a:endParaRPr lang="en-US" sz="1200" dirty="0"/>
                        </a:p>
                      </a:txBody>
                      <a:tcPr/>
                    </a:tc>
                    <a:tc>
                      <a:txBody>
                        <a:bodyPr/>
                        <a:lstStyle/>
                        <a:p>
                          <a:pPr algn="ctr"/>
                          <a:r>
                            <a:rPr lang="fa-IR" sz="1200" dirty="0" smtClean="0"/>
                            <a:t>هزینه توقف در سال</a:t>
                          </a:r>
                          <a:endParaRPr lang="en-US" sz="1200" dirty="0"/>
                        </a:p>
                      </a:txBody>
                      <a:tcPr/>
                    </a:tc>
                    <a:tc>
                      <a:txBody>
                        <a:bodyPr/>
                        <a:lstStyle/>
                        <a:p>
                          <a:pPr algn="ctr"/>
                          <a:r>
                            <a:rPr lang="fa-IR" sz="1200" dirty="0" smtClean="0"/>
                            <a:t>هزینه دستمزد در سال</a:t>
                          </a:r>
                          <a:endParaRPr lang="en-US" sz="1200" dirty="0"/>
                        </a:p>
                      </a:txBody>
                      <a:tcPr/>
                    </a:tc>
                    <a:tc>
                      <a:txBody>
                        <a:bodyPr/>
                        <a:lstStyle/>
                        <a:p>
                          <a:pPr algn="ctr"/>
                          <a:r>
                            <a:rPr lang="en-US" sz="1200" dirty="0" smtClean="0"/>
                            <a:t>(A/P,12,5)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هزینه سرمایه درگیر در سال</a:t>
                          </a:r>
                          <a:endParaRPr lang="en-US" sz="1200" dirty="0" smtClean="0"/>
                        </a:p>
                        <a:p>
                          <a:pPr algn="ctr"/>
                          <a:endParaRPr lang="en-US" sz="1200" dirty="0"/>
                        </a:p>
                      </a:txBody>
                      <a:tcPr/>
                    </a:tc>
                    <a:extLst>
                      <a:ext uri="{0D108BD9-81ED-4DB2-BD59-A6C34878D82A}">
                        <a16:rowId xmlns="" xmlns:a16="http://schemas.microsoft.com/office/drawing/2014/main" val="10000"/>
                      </a:ext>
                    </a:extLst>
                  </a:tr>
                  <a:tr h="482427">
                    <a:tc>
                      <a:txBody>
                        <a:bodyPr/>
                        <a:lstStyle/>
                        <a:p>
                          <a:pPr algn="ctr"/>
                          <a:r>
                            <a:rPr lang="fa-IR" sz="1200" dirty="0" smtClean="0"/>
                            <a:t>پیشنهاد 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10</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fa-IR" sz="1200" b="0" i="1" smtClean="0">
                                        <a:latin typeface="Cambria Math"/>
                                      </a:rPr>
                                      <m:t>1</m:t>
                                    </m:r>
                                  </m:num>
                                  <m:den>
                                    <m:r>
                                      <a:rPr lang="fa-IR" sz="1200" b="0" i="1" smtClean="0">
                                        <a:latin typeface="Cambria Math"/>
                                      </a:rPr>
                                      <m:t>3</m:t>
                                    </m:r>
                                    <m:r>
                                      <a:rPr lang="en-US" sz="1200" b="0" i="1" smtClean="0">
                                        <a:latin typeface="Cambria Math"/>
                                      </a:rPr>
                                      <m:t>0</m:t>
                                    </m:r>
                                  </m:den>
                                </m:f>
                              </m:oMath>
                            </m:oMathPara>
                          </a14:m>
                          <a:endParaRPr lang="en-US" sz="1200" dirty="0"/>
                        </a:p>
                      </a:txBody>
                      <a:tcPr/>
                    </a:tc>
                    <a:tc>
                      <a:txBody>
                        <a:bodyPr/>
                        <a:lstStyle/>
                        <a:p>
                          <a:pPr algn="ctr"/>
                          <a:r>
                            <a:rPr lang="fa-IR" sz="1200" dirty="0" smtClean="0"/>
                            <a:t>24</a:t>
                          </a:r>
                          <a:endParaRPr lang="en-US" sz="1200" dirty="0"/>
                        </a:p>
                      </a:txBody>
                      <a:tcPr/>
                    </a:tc>
                    <a:tc>
                      <a:txBody>
                        <a:bodyPr/>
                        <a:lstStyle/>
                        <a:p>
                          <a:pPr algn="ctr"/>
                          <a:r>
                            <a:rPr lang="fa-IR" sz="1200" dirty="0" smtClean="0"/>
                            <a:t>2880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11096400</a:t>
                          </a:r>
                          <a:endParaRPr lang="en-US" sz="1200" dirty="0"/>
                        </a:p>
                      </a:txBody>
                      <a:tcPr/>
                    </a:tc>
                    <a:extLst>
                      <a:ext uri="{0D108BD9-81ED-4DB2-BD59-A6C34878D82A}">
                        <a16:rowId xmlns="" xmlns:a16="http://schemas.microsoft.com/office/drawing/2014/main" val="10001"/>
                      </a:ext>
                    </a:extLst>
                  </a:tr>
                  <a:tr h="482427">
                    <a:tc>
                      <a:txBody>
                        <a:bodyPr/>
                        <a:lstStyle/>
                        <a:p>
                          <a:pPr algn="ctr"/>
                          <a:r>
                            <a:rPr lang="fa-IR" sz="1200" dirty="0" smtClean="0"/>
                            <a:t>پیشنهاد 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10</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fa-IR" sz="1200" b="0" i="1" smtClean="0">
                                        <a:latin typeface="Cambria Math"/>
                                      </a:rPr>
                                      <m:t>1</m:t>
                                    </m:r>
                                  </m:num>
                                  <m:den>
                                    <m:r>
                                      <a:rPr lang="fa-IR" sz="1200" b="0" i="1" smtClean="0">
                                        <a:latin typeface="Cambria Math"/>
                                      </a:rPr>
                                      <m:t>20</m:t>
                                    </m:r>
                                  </m:den>
                                </m:f>
                              </m:oMath>
                            </m:oMathPara>
                          </a14:m>
                          <a:endParaRPr lang="en-US" sz="1200" dirty="0"/>
                        </a:p>
                      </a:txBody>
                      <a:tcPr/>
                    </a:tc>
                    <a:tc>
                      <a:txBody>
                        <a:bodyPr/>
                        <a:lstStyle/>
                        <a:p>
                          <a:pPr algn="ctr"/>
                          <a:r>
                            <a:rPr lang="fa-IR" sz="1200" dirty="0" smtClean="0"/>
                            <a:t>36</a:t>
                          </a:r>
                          <a:endParaRPr lang="en-US" sz="1200" dirty="0"/>
                        </a:p>
                      </a:txBody>
                      <a:tcPr/>
                    </a:tc>
                    <a:tc>
                      <a:txBody>
                        <a:bodyPr/>
                        <a:lstStyle/>
                        <a:p>
                          <a:pPr algn="ctr"/>
                          <a:r>
                            <a:rPr lang="fa-IR" sz="1200" dirty="0" smtClean="0"/>
                            <a:t>4320</a:t>
                          </a:r>
                          <a:endParaRPr lang="en-US" sz="1200" dirty="0"/>
                        </a:p>
                      </a:txBody>
                      <a:tcPr/>
                    </a:tc>
                    <a:tc>
                      <a:txBody>
                        <a:bodyPr/>
                        <a:lstStyle/>
                        <a:p>
                          <a:pPr algn="ctr"/>
                          <a:r>
                            <a:rPr lang="fa-IR" sz="1200" dirty="0" smtClean="0"/>
                            <a:t>10800000</a:t>
                          </a:r>
                          <a:endParaRPr lang="en-US" sz="1200" dirty="0"/>
                        </a:p>
                      </a:txBody>
                      <a:tcPr/>
                    </a:tc>
                    <a:tc>
                      <a:txBody>
                        <a:bodyPr/>
                        <a:lstStyle/>
                        <a:p>
                          <a:pPr algn="ctr"/>
                          <a:r>
                            <a:rPr lang="fa-IR" sz="1200" dirty="0" smtClean="0"/>
                            <a:t>14400000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29361150</a:t>
                          </a:r>
                          <a:endParaRPr lang="en-US" sz="1200" dirty="0"/>
                        </a:p>
                      </a:txBody>
                      <a:tcPr/>
                    </a:tc>
                    <a:extLst>
                      <a:ext uri="{0D108BD9-81ED-4DB2-BD59-A6C34878D82A}">
                        <a16:rowId xmlns=""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1361198281"/>
                  </p:ext>
                </p:extLst>
              </p:nvPr>
            </p:nvGraphicFramePr>
            <p:xfrm>
              <a:off x="755580" y="1484784"/>
              <a:ext cx="7848867" cy="2285726"/>
            </p:xfrm>
            <a:graphic>
              <a:graphicData uri="http://schemas.openxmlformats.org/drawingml/2006/table">
                <a:tbl>
                  <a:tblPr firstRow="1" bandRow="1">
                    <a:tableStyleId>{D7AC3CCA-C797-4891-BE02-D94E43425B78}</a:tableStyleId>
                  </a:tblPr>
                  <a:tblGrid>
                    <a:gridCol w="718929"/>
                    <a:gridCol w="718929"/>
                    <a:gridCol w="474888"/>
                    <a:gridCol w="729783"/>
                    <a:gridCol w="721269"/>
                    <a:gridCol w="725526"/>
                    <a:gridCol w="791483"/>
                    <a:gridCol w="923396"/>
                    <a:gridCol w="864037"/>
                    <a:gridCol w="1180627"/>
                  </a:tblGrid>
                  <a:tr h="1320872">
                    <a:tc>
                      <a:txBody>
                        <a:bodyPr/>
                        <a:lstStyle/>
                        <a:p>
                          <a:pPr algn="ctr"/>
                          <a:r>
                            <a:rPr lang="fa-IR" sz="1200" dirty="0" smtClean="0"/>
                            <a:t>عامل</a:t>
                          </a:r>
                          <a:endParaRPr lang="en-US" sz="1200" dirty="0"/>
                        </a:p>
                      </a:txBody>
                      <a:tcPr/>
                    </a:tc>
                    <a:tc>
                      <a:txBody>
                        <a:bodyPr/>
                        <a:lstStyle/>
                        <a:p>
                          <a:pPr algn="ctr"/>
                          <a:r>
                            <a:rPr lang="el-GR" sz="1200" dirty="0" smtClean="0"/>
                            <a:t>μ</a:t>
                          </a:r>
                          <a:endParaRPr lang="en-US" sz="1200" dirty="0"/>
                        </a:p>
                      </a:txBody>
                      <a:tcPr/>
                    </a:tc>
                    <a:tc>
                      <a:txBody>
                        <a:bodyPr/>
                        <a:lstStyle/>
                        <a:p>
                          <a:pPr algn="ctr"/>
                          <a:r>
                            <a:rPr lang="en-US" sz="1200" dirty="0" smtClean="0">
                              <a:latin typeface="Cambria Math"/>
                              <a:ea typeface="Cambria Math"/>
                            </a:rPr>
                            <a:t>𝞴</a:t>
                          </a:r>
                          <a:endParaRPr lang="en-US" sz="1200" dirty="0"/>
                        </a:p>
                      </a:txBody>
                      <a:tcPr/>
                    </a:tc>
                    <a:tc>
                      <a:txBody>
                        <a:bodyPr/>
                        <a:lstStyle/>
                        <a:p>
                          <a:pPr algn="ctr"/>
                          <a:r>
                            <a:rPr lang="en-US" sz="1200" dirty="0" smtClean="0"/>
                            <a:t>W</a:t>
                          </a:r>
                          <a:r>
                            <a:rPr lang="fa-IR" sz="1200" dirty="0" smtClean="0"/>
                            <a:t>متوسط</a:t>
                          </a:r>
                          <a:r>
                            <a:rPr lang="fa-IR" sz="1200" baseline="0" dirty="0" smtClean="0"/>
                            <a:t> زمان رکود هر ماشین بازائ هر ماه</a:t>
                          </a:r>
                          <a:endParaRPr lang="en-US" sz="1200" dirty="0"/>
                        </a:p>
                      </a:txBody>
                      <a:tcPr/>
                    </a:tc>
                    <a:tc>
                      <a:txBody>
                        <a:bodyPr/>
                        <a:lstStyle/>
                        <a:p>
                          <a:endParaRPr lang="en-US"/>
                        </a:p>
                      </a:txBody>
                      <a:tcPr>
                        <a:blipFill rotWithShape="1">
                          <a:blip r:embed="rId2"/>
                          <a:stretch>
                            <a:fillRect l="-364706" t="-461" r="-618487" b="-73733"/>
                          </a:stretch>
                        </a:blipFill>
                      </a:tcPr>
                    </a:tc>
                    <a:tc>
                      <a:txBody>
                        <a:bodyPr/>
                        <a:lstStyle/>
                        <a:p>
                          <a:pPr algn="ctr"/>
                          <a:r>
                            <a:rPr lang="fa-IR" sz="1200" dirty="0" smtClean="0"/>
                            <a:t>تعداد ساعت در سال</a:t>
                          </a:r>
                          <a:endParaRPr lang="en-US" sz="1200" dirty="0"/>
                        </a:p>
                      </a:txBody>
                      <a:tcPr/>
                    </a:tc>
                    <a:tc>
                      <a:txBody>
                        <a:bodyPr/>
                        <a:lstStyle/>
                        <a:p>
                          <a:pPr algn="ctr"/>
                          <a:r>
                            <a:rPr lang="fa-IR" sz="1200" dirty="0" smtClean="0"/>
                            <a:t>هزینه توقف در سال</a:t>
                          </a:r>
                          <a:endParaRPr lang="en-US" sz="1200" dirty="0"/>
                        </a:p>
                      </a:txBody>
                      <a:tcPr/>
                    </a:tc>
                    <a:tc>
                      <a:txBody>
                        <a:bodyPr/>
                        <a:lstStyle/>
                        <a:p>
                          <a:pPr algn="ctr"/>
                          <a:r>
                            <a:rPr lang="fa-IR" sz="1200" dirty="0" smtClean="0"/>
                            <a:t>هزینه دستمزد در سال</a:t>
                          </a:r>
                          <a:endParaRPr lang="en-US" sz="1200" dirty="0"/>
                        </a:p>
                      </a:txBody>
                      <a:tcPr/>
                    </a:tc>
                    <a:tc>
                      <a:txBody>
                        <a:bodyPr/>
                        <a:lstStyle/>
                        <a:p>
                          <a:pPr algn="ctr"/>
                          <a:r>
                            <a:rPr lang="en-US" sz="1200" dirty="0" smtClean="0"/>
                            <a:t>(A/P,12,5)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هزینه سرمایه درگیر در سال</a:t>
                          </a:r>
                          <a:endParaRPr lang="en-US" sz="1200" dirty="0" smtClean="0"/>
                        </a:p>
                        <a:p>
                          <a:pPr algn="ctr"/>
                          <a:endParaRPr lang="en-US" sz="1200" dirty="0"/>
                        </a:p>
                      </a:txBody>
                      <a:tcPr/>
                    </a:tc>
                  </a:tr>
                  <a:tr h="482427">
                    <a:tc>
                      <a:txBody>
                        <a:bodyPr/>
                        <a:lstStyle/>
                        <a:p>
                          <a:pPr algn="ctr"/>
                          <a:r>
                            <a:rPr lang="fa-IR" sz="1200" dirty="0" smtClean="0"/>
                            <a:t>پیشنهاد 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10</a:t>
                          </a:r>
                          <a:endParaRPr lang="en-US" sz="1200" dirty="0"/>
                        </a:p>
                      </a:txBody>
                      <a:tcPr/>
                    </a:tc>
                    <a:tc>
                      <a:txBody>
                        <a:bodyPr/>
                        <a:lstStyle/>
                        <a:p>
                          <a:endParaRPr lang="en-US"/>
                        </a:p>
                      </a:txBody>
                      <a:tcPr>
                        <a:blipFill rotWithShape="1">
                          <a:blip r:embed="rId2"/>
                          <a:stretch>
                            <a:fillRect l="-264706" t="-275949" r="-718487" b="-102532"/>
                          </a:stretch>
                        </a:blipFill>
                      </a:tcPr>
                    </a:tc>
                    <a:tc>
                      <a:txBody>
                        <a:bodyPr/>
                        <a:lstStyle/>
                        <a:p>
                          <a:pPr algn="ctr"/>
                          <a:r>
                            <a:rPr lang="fa-IR" sz="1200" dirty="0" smtClean="0"/>
                            <a:t>24</a:t>
                          </a:r>
                          <a:endParaRPr lang="en-US" sz="1200" dirty="0"/>
                        </a:p>
                      </a:txBody>
                      <a:tcPr/>
                    </a:tc>
                    <a:tc>
                      <a:txBody>
                        <a:bodyPr/>
                        <a:lstStyle/>
                        <a:p>
                          <a:pPr algn="ctr"/>
                          <a:r>
                            <a:rPr lang="fa-IR" sz="1200" dirty="0" smtClean="0"/>
                            <a:t>2880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11096400</a:t>
                          </a:r>
                          <a:endParaRPr lang="en-US" sz="1200" dirty="0"/>
                        </a:p>
                      </a:txBody>
                      <a:tcPr/>
                    </a:tc>
                  </a:tr>
                  <a:tr h="482427">
                    <a:tc>
                      <a:txBody>
                        <a:bodyPr/>
                        <a:lstStyle/>
                        <a:p>
                          <a:pPr algn="ctr"/>
                          <a:r>
                            <a:rPr lang="fa-IR" sz="1200" dirty="0" smtClean="0"/>
                            <a:t>پیشنهاد 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10</a:t>
                          </a:r>
                          <a:endParaRPr lang="en-US" sz="1200" dirty="0"/>
                        </a:p>
                      </a:txBody>
                      <a:tcPr/>
                    </a:tc>
                    <a:tc>
                      <a:txBody>
                        <a:bodyPr/>
                        <a:lstStyle/>
                        <a:p>
                          <a:endParaRPr lang="en-US"/>
                        </a:p>
                      </a:txBody>
                      <a:tcPr>
                        <a:blipFill rotWithShape="1">
                          <a:blip r:embed="rId2"/>
                          <a:stretch>
                            <a:fillRect l="-264706" t="-375949" r="-718487" b="-2532"/>
                          </a:stretch>
                        </a:blipFill>
                      </a:tcPr>
                    </a:tc>
                    <a:tc>
                      <a:txBody>
                        <a:bodyPr/>
                        <a:lstStyle/>
                        <a:p>
                          <a:pPr algn="ctr"/>
                          <a:r>
                            <a:rPr lang="fa-IR" sz="1200" dirty="0" smtClean="0"/>
                            <a:t>36</a:t>
                          </a:r>
                          <a:endParaRPr lang="en-US" sz="1200" dirty="0"/>
                        </a:p>
                      </a:txBody>
                      <a:tcPr/>
                    </a:tc>
                    <a:tc>
                      <a:txBody>
                        <a:bodyPr/>
                        <a:lstStyle/>
                        <a:p>
                          <a:pPr algn="ctr"/>
                          <a:r>
                            <a:rPr lang="fa-IR" sz="1200" dirty="0" smtClean="0"/>
                            <a:t>4320</a:t>
                          </a:r>
                          <a:endParaRPr lang="en-US" sz="1200" dirty="0"/>
                        </a:p>
                      </a:txBody>
                      <a:tcPr/>
                    </a:tc>
                    <a:tc>
                      <a:txBody>
                        <a:bodyPr/>
                        <a:lstStyle/>
                        <a:p>
                          <a:pPr algn="ctr"/>
                          <a:r>
                            <a:rPr lang="fa-IR" sz="1200" dirty="0" smtClean="0"/>
                            <a:t>10800000</a:t>
                          </a:r>
                          <a:endParaRPr lang="en-US" sz="1200" dirty="0"/>
                        </a:p>
                      </a:txBody>
                      <a:tcPr/>
                    </a:tc>
                    <a:tc>
                      <a:txBody>
                        <a:bodyPr/>
                        <a:lstStyle/>
                        <a:p>
                          <a:pPr algn="ctr"/>
                          <a:r>
                            <a:rPr lang="fa-IR" sz="1200" dirty="0" smtClean="0"/>
                            <a:t>14400000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29361150</a:t>
                          </a:r>
                          <a:endParaRPr lang="en-US" sz="1200" dirty="0"/>
                        </a:p>
                      </a:txBody>
                      <a:tcPr/>
                    </a:tc>
                  </a:tr>
                </a:tbl>
              </a:graphicData>
            </a:graphic>
          </p:graphicFrame>
        </mc:Fallback>
      </mc:AlternateContent>
    </p:spTree>
    <p:extLst>
      <p:ext uri="{BB962C8B-B14F-4D97-AF65-F5344CB8AC3E}">
        <p14:creationId xmlns:p14="http://schemas.microsoft.com/office/powerpoint/2010/main" val="34359054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pPr rtl="1"/>
            <a:r>
              <a:rPr lang="fa-IR" dirty="0" smtClean="0"/>
              <a:t>فصل بیست وچهارم</a:t>
            </a:r>
            <a:br>
              <a:rPr lang="fa-IR" dirty="0" smtClean="0"/>
            </a:br>
            <a:r>
              <a:rPr lang="fa-IR" dirty="0" smtClean="0"/>
              <a:t>معرفی نگهداری وتعمیرات فراگیر</a:t>
            </a:r>
            <a:r>
              <a:rPr lang="en-US" dirty="0" smtClean="0"/>
              <a:t>(TPM)</a:t>
            </a:r>
            <a:endParaRPr lang="en-US" dirty="0"/>
          </a:p>
        </p:txBody>
      </p:sp>
    </p:spTree>
    <p:extLst>
      <p:ext uri="{BB962C8B-B14F-4D97-AF65-F5344CB8AC3E}">
        <p14:creationId xmlns:p14="http://schemas.microsoft.com/office/powerpoint/2010/main" val="847234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سیر از </a:t>
            </a:r>
            <a:r>
              <a:rPr lang="en-US" sz="2000" dirty="0" smtClean="0"/>
              <a:t>PM</a:t>
            </a:r>
            <a:r>
              <a:rPr lang="fa-IR" sz="2000" dirty="0" smtClean="0"/>
              <a:t> به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en-US" sz="1800" dirty="0" smtClean="0"/>
              <a:t>PM</a:t>
            </a:r>
            <a:r>
              <a:rPr lang="fa-IR" sz="1800" dirty="0" smtClean="0"/>
              <a:t> همان نکهداری وتعمیرات پیشگیرانه و</a:t>
            </a:r>
            <a:r>
              <a:rPr lang="en-US" sz="1800" dirty="0" smtClean="0"/>
              <a:t>TPM</a:t>
            </a:r>
            <a:r>
              <a:rPr lang="fa-IR" sz="1800" dirty="0" smtClean="0"/>
              <a:t> نگهداری وتعمیرات فراگیر است.</a:t>
            </a:r>
          </a:p>
          <a:p>
            <a:pPr algn="r" rtl="1"/>
            <a:r>
              <a:rPr lang="fa-IR" sz="1800" dirty="0" smtClean="0"/>
              <a:t>در </a:t>
            </a:r>
            <a:r>
              <a:rPr lang="en-US" sz="1800" dirty="0" smtClean="0"/>
              <a:t>PM</a:t>
            </a:r>
            <a:r>
              <a:rPr lang="fa-IR" sz="1800" dirty="0" smtClean="0"/>
              <a:t> تنها بخش واحد نت مسئول است ودر </a:t>
            </a:r>
            <a:r>
              <a:rPr lang="en-US" sz="1800" dirty="0" smtClean="0"/>
              <a:t>TPM</a:t>
            </a:r>
            <a:r>
              <a:rPr lang="fa-IR" sz="1800" dirty="0" smtClean="0"/>
              <a:t>کارکنان ،کارگران ومدیران درگیر می باشند.</a:t>
            </a:r>
          </a:p>
          <a:p>
            <a:pPr algn="r" rtl="1"/>
            <a:r>
              <a:rPr lang="fa-IR" sz="1800" dirty="0" smtClean="0"/>
              <a:t>اپراتورها به امور اصلی واولیه نت ماشینهای خود می پردازند.</a:t>
            </a:r>
          </a:p>
          <a:p>
            <a:pPr algn="r" rtl="1"/>
            <a:r>
              <a:rPr lang="fa-IR" sz="1800" dirty="0" smtClean="0"/>
              <a:t>نت بهره</a:t>
            </a:r>
            <a:r>
              <a:rPr lang="en-US" sz="1800" dirty="0" smtClean="0"/>
              <a:t> </a:t>
            </a:r>
            <a:r>
              <a:rPr lang="fa-IR" sz="1800" dirty="0" smtClean="0"/>
              <a:t>ور فراگیر</a:t>
            </a:r>
            <a:r>
              <a:rPr lang="en-US" sz="1800" dirty="0" smtClean="0"/>
              <a:t>TPM)</a:t>
            </a:r>
            <a:r>
              <a:rPr lang="fa-IR" sz="1800" dirty="0" smtClean="0"/>
              <a:t> ) در اوایل 1980در ژاپن مطرح گردیدو سپس در سطح وسیعی بکار رفت.</a:t>
            </a:r>
          </a:p>
          <a:p>
            <a:pPr algn="r" rtl="1"/>
            <a:r>
              <a:rPr lang="fa-IR" sz="1800" dirty="0" smtClean="0"/>
              <a:t>شرکت تویوتا وتامین کنندگان ان پیشرو در گسترش این سیستم بودند.</a:t>
            </a:r>
          </a:p>
          <a:p>
            <a:pPr algn="r" rtl="1"/>
            <a:r>
              <a:rPr lang="fa-IR" sz="1800" dirty="0" smtClean="0"/>
              <a:t>شرکت </a:t>
            </a:r>
            <a:r>
              <a:rPr lang="en-US" sz="1800" dirty="0" err="1" smtClean="0"/>
              <a:t>Nippondenso</a:t>
            </a:r>
            <a:r>
              <a:rPr lang="fa-IR" sz="1800" dirty="0" smtClean="0"/>
              <a:t>تامین کننده قطعات الکتریکی تویوتا در سال 1961 به این امر مبادرت ودر سال 1969</a:t>
            </a:r>
            <a:r>
              <a:rPr lang="en-US" sz="1800" dirty="0" smtClean="0"/>
              <a:t>TPM</a:t>
            </a:r>
            <a:r>
              <a:rPr lang="fa-IR" sz="1800" dirty="0" smtClean="0"/>
              <a:t>را اجرایی نمود.</a:t>
            </a:r>
            <a:endParaRPr lang="en-US" sz="1800" dirty="0"/>
          </a:p>
        </p:txBody>
      </p:sp>
    </p:spTree>
    <p:extLst>
      <p:ext uri="{BB962C8B-B14F-4D97-AF65-F5344CB8AC3E}">
        <p14:creationId xmlns:p14="http://schemas.microsoft.com/office/powerpoint/2010/main" val="32277775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229600" cy="610669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37132566"/>
              </p:ext>
            </p:extLst>
          </p:nvPr>
        </p:nvGraphicFramePr>
        <p:xfrm>
          <a:off x="755576" y="548680"/>
          <a:ext cx="6586734" cy="555736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34654">
                  <a:extLst>
                    <a:ext uri="{9D8B030D-6E8A-4147-A177-3AD203B41FA5}">
                      <a16:colId xmlns:a16="http://schemas.microsoft.com/office/drawing/2014/main" xmlns="" val="20002"/>
                    </a:ext>
                  </a:extLst>
                </a:gridCol>
                <a:gridCol w="940962">
                  <a:extLst>
                    <a:ext uri="{9D8B030D-6E8A-4147-A177-3AD203B41FA5}">
                      <a16:colId xmlns:a16="http://schemas.microsoft.com/office/drawing/2014/main" xmlns="" val="20003"/>
                    </a:ext>
                  </a:extLst>
                </a:gridCol>
                <a:gridCol w="940962">
                  <a:extLst>
                    <a:ext uri="{9D8B030D-6E8A-4147-A177-3AD203B41FA5}">
                      <a16:colId xmlns:a16="http://schemas.microsoft.com/office/drawing/2014/main" xmlns="" val="20004"/>
                    </a:ext>
                  </a:extLst>
                </a:gridCol>
                <a:gridCol w="940962">
                  <a:extLst>
                    <a:ext uri="{9D8B030D-6E8A-4147-A177-3AD203B41FA5}">
                      <a16:colId xmlns:a16="http://schemas.microsoft.com/office/drawing/2014/main" xmlns="" val="20005"/>
                    </a:ext>
                  </a:extLst>
                </a:gridCol>
                <a:gridCol w="940962">
                  <a:extLst>
                    <a:ext uri="{9D8B030D-6E8A-4147-A177-3AD203B41FA5}">
                      <a16:colId xmlns:a16="http://schemas.microsoft.com/office/drawing/2014/main" xmlns="" val="20006"/>
                    </a:ext>
                  </a:extLst>
                </a:gridCol>
              </a:tblGrid>
              <a:tr h="435533">
                <a:tc>
                  <a:txBody>
                    <a:bodyPr/>
                    <a:lstStyle/>
                    <a:p>
                      <a:pPr algn="r" rtl="1"/>
                      <a:r>
                        <a:rPr lang="en-US" sz="1050" dirty="0" smtClean="0">
                          <a:solidFill>
                            <a:schemeClr val="tx1">
                              <a:lumMod val="95000"/>
                              <a:lumOff val="5000"/>
                            </a:schemeClr>
                          </a:solidFill>
                        </a:rPr>
                        <a:t>TPM</a:t>
                      </a:r>
                    </a:p>
                    <a:p>
                      <a:pPr algn="r" rtl="1"/>
                      <a:endParaRPr lang="en-US" sz="1050" dirty="0" smtClean="0">
                        <a:solidFill>
                          <a:schemeClr val="tx1">
                            <a:lumMod val="95000"/>
                            <a:lumOff val="5000"/>
                          </a:schemeClr>
                        </a:solidFill>
                      </a:endParaRPr>
                    </a:p>
                    <a:p>
                      <a:pPr algn="l" rtl="0"/>
                      <a:r>
                        <a:rPr lang="fa-IR" sz="1050" dirty="0" smtClean="0">
                          <a:solidFill>
                            <a:schemeClr val="tx1">
                              <a:lumMod val="95000"/>
                              <a:lumOff val="5000"/>
                            </a:schemeClr>
                          </a:solidFill>
                        </a:rPr>
                        <a:t>سیستم تولید تویوتا</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خرابیهای اضطراری</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اماده سازی وتنظیم</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حرکت بدون تولیدوتوقفات کوتاه</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کاهش سرعت</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معایب محصول</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ضایعات اغاز تولید</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35533">
                <a:tc>
                  <a:txBody>
                    <a:bodyPr/>
                    <a:lstStyle/>
                    <a:p>
                      <a:pPr algn="ctr" rtl="1"/>
                      <a:r>
                        <a:rPr lang="fa-IR" sz="1200" dirty="0" smtClean="0">
                          <a:solidFill>
                            <a:schemeClr val="tx1">
                              <a:lumMod val="95000"/>
                              <a:lumOff val="5000"/>
                            </a:schemeClr>
                          </a:solidFill>
                        </a:rPr>
                        <a:t>اجرا فرایند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35533">
                <a:tc>
                  <a:txBody>
                    <a:bodyPr/>
                    <a:lstStyle/>
                    <a:p>
                      <a:pPr algn="ctr"/>
                      <a:r>
                        <a:rPr lang="fa-IR" sz="1200" dirty="0" smtClean="0">
                          <a:solidFill>
                            <a:schemeClr val="tx1">
                              <a:lumMod val="95000"/>
                              <a:lumOff val="5000"/>
                            </a:schemeClr>
                          </a:solidFill>
                        </a:rPr>
                        <a:t>حذف ضایعات کیفیت</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35533">
                <a:tc>
                  <a:txBody>
                    <a:bodyPr/>
                    <a:lstStyle/>
                    <a:p>
                      <a:pPr algn="ctr"/>
                      <a:r>
                        <a:rPr lang="fa-IR" sz="1200" dirty="0" smtClean="0">
                          <a:solidFill>
                            <a:schemeClr val="tx1">
                              <a:lumMod val="95000"/>
                              <a:lumOff val="5000"/>
                            </a:schemeClr>
                          </a:solidFill>
                        </a:rPr>
                        <a:t>تولید بدون ذخیره</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35533">
                <a:tc>
                  <a:txBody>
                    <a:bodyPr/>
                    <a:lstStyle/>
                    <a:p>
                      <a:pPr algn="ctr"/>
                      <a:r>
                        <a:rPr lang="fa-IR" sz="1200" dirty="0" smtClean="0">
                          <a:solidFill>
                            <a:schemeClr val="tx1">
                              <a:lumMod val="95000"/>
                              <a:lumOff val="5000"/>
                            </a:schemeClr>
                          </a:solidFill>
                        </a:rPr>
                        <a:t>کاهش مقدار هر بار تولید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35533">
                <a:tc>
                  <a:txBody>
                    <a:bodyPr/>
                    <a:lstStyle/>
                    <a:p>
                      <a:pPr algn="ctr"/>
                      <a:r>
                        <a:rPr lang="fa-IR" sz="1200" dirty="0" smtClean="0">
                          <a:solidFill>
                            <a:schemeClr val="tx1">
                              <a:lumMod val="95000"/>
                              <a:lumOff val="5000"/>
                            </a:schemeClr>
                          </a:solidFill>
                        </a:rPr>
                        <a:t>اماده سازی سریع</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35533">
                <a:tc>
                  <a:txBody>
                    <a:bodyPr/>
                    <a:lstStyle/>
                    <a:p>
                      <a:pPr algn="ctr"/>
                      <a:r>
                        <a:rPr lang="fa-IR" sz="1200" dirty="0" smtClean="0">
                          <a:solidFill>
                            <a:schemeClr val="tx1">
                              <a:lumMod val="95000"/>
                              <a:lumOff val="5000"/>
                            </a:schemeClr>
                          </a:solidFill>
                        </a:rPr>
                        <a:t>زمانهای استاندارد شده واحد محصول</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5533">
                <a:tc>
                  <a:txBody>
                    <a:bodyPr/>
                    <a:lstStyle/>
                    <a:p>
                      <a:pPr algn="ctr"/>
                      <a:r>
                        <a:rPr lang="fa-IR" sz="1200" dirty="0" smtClean="0">
                          <a:solidFill>
                            <a:schemeClr val="tx1">
                              <a:lumMod val="95000"/>
                              <a:lumOff val="5000"/>
                            </a:schemeClr>
                          </a:solidFill>
                        </a:rPr>
                        <a:t>زمانهای استاندارد شده تولید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35533">
                <a:tc>
                  <a:txBody>
                    <a:bodyPr/>
                    <a:lstStyle/>
                    <a:p>
                      <a:pPr algn="ctr"/>
                      <a:r>
                        <a:rPr lang="fa-IR" sz="1200" dirty="0" smtClean="0">
                          <a:solidFill>
                            <a:schemeClr val="tx1">
                              <a:lumMod val="95000"/>
                              <a:lumOff val="5000"/>
                            </a:schemeClr>
                          </a:solidFill>
                        </a:rPr>
                        <a:t>زمانهای استاندارد</a:t>
                      </a:r>
                      <a:r>
                        <a:rPr lang="fa-IR" sz="1200" baseline="0" dirty="0" smtClean="0">
                          <a:solidFill>
                            <a:schemeClr val="tx1">
                              <a:lumMod val="95000"/>
                              <a:lumOff val="5000"/>
                            </a:schemeClr>
                          </a:solidFill>
                        </a:rPr>
                        <a:t> شده بیکاری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35533">
                <a:tc>
                  <a:txBody>
                    <a:bodyPr/>
                    <a:lstStyle/>
                    <a:p>
                      <a:pPr algn="ctr"/>
                      <a:r>
                        <a:rPr lang="fa-IR" sz="1200" dirty="0" smtClean="0">
                          <a:solidFill>
                            <a:schemeClr val="tx1">
                              <a:lumMod val="95000"/>
                              <a:lumOff val="5000"/>
                            </a:schemeClr>
                          </a:solidFill>
                        </a:rPr>
                        <a:t>کنترل چشمی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35533">
                <a:tc>
                  <a:txBody>
                    <a:bodyPr/>
                    <a:lstStyle/>
                    <a:p>
                      <a:pPr algn="ctr"/>
                      <a:r>
                        <a:rPr lang="fa-IR" sz="1200" dirty="0" smtClean="0">
                          <a:solidFill>
                            <a:schemeClr val="tx1">
                              <a:lumMod val="95000"/>
                              <a:lumOff val="5000"/>
                            </a:schemeClr>
                          </a:solidFill>
                        </a:rPr>
                        <a:t>بهبود قابلیت بهره برداری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35533">
                <a:tc>
                  <a:txBody>
                    <a:bodyPr/>
                    <a:lstStyle/>
                    <a:p>
                      <a:pPr algn="ctr"/>
                      <a:r>
                        <a:rPr lang="fa-IR" sz="1200" dirty="0" smtClean="0">
                          <a:solidFill>
                            <a:schemeClr val="tx1">
                              <a:lumMod val="95000"/>
                              <a:lumOff val="5000"/>
                            </a:schemeClr>
                          </a:solidFill>
                        </a:rPr>
                        <a:t>بهبود قابلیت تعمیر</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cxnSp>
        <p:nvCxnSpPr>
          <p:cNvPr id="7" name="Straight Connector 6"/>
          <p:cNvCxnSpPr/>
          <p:nvPr/>
        </p:nvCxnSpPr>
        <p:spPr>
          <a:xfrm>
            <a:off x="827584" y="548680"/>
            <a:ext cx="1224136"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6380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chor="t">
            <a:normAutofit/>
          </a:bodyPr>
          <a:lstStyle/>
          <a:p>
            <a:r>
              <a:rPr lang="fa-IR" sz="1400" dirty="0" smtClean="0"/>
              <a:t>مراحل </a:t>
            </a:r>
            <a:r>
              <a:rPr lang="fa-IR" sz="1400" dirty="0"/>
              <a:t>پیشرفت نت</a:t>
            </a:r>
            <a:r>
              <a:rPr lang="en-US" sz="1400" dirty="0"/>
              <a:t/>
            </a:r>
            <a:br>
              <a:rPr lang="en-US" sz="1400" dirty="0"/>
            </a:b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4277654308"/>
              </p:ext>
            </p:extLst>
          </p:nvPr>
        </p:nvGraphicFramePr>
        <p:xfrm>
          <a:off x="683568" y="620687"/>
          <a:ext cx="7872536" cy="6110331"/>
        </p:xfrm>
        <a:graphic>
          <a:graphicData uri="http://schemas.openxmlformats.org/drawingml/2006/table">
            <a:tbl>
              <a:tblPr firstRow="1" bandRow="1">
                <a:tableStyleId>{5C22544A-7EE6-4342-B048-85BDC9FD1C3A}</a:tableStyleId>
              </a:tblPr>
              <a:tblGrid>
                <a:gridCol w="1968134">
                  <a:extLst>
                    <a:ext uri="{9D8B030D-6E8A-4147-A177-3AD203B41FA5}">
                      <a16:colId xmlns:a16="http://schemas.microsoft.com/office/drawing/2014/main" xmlns="" val="20000"/>
                    </a:ext>
                  </a:extLst>
                </a:gridCol>
                <a:gridCol w="1968134">
                  <a:extLst>
                    <a:ext uri="{9D8B030D-6E8A-4147-A177-3AD203B41FA5}">
                      <a16:colId xmlns:a16="http://schemas.microsoft.com/office/drawing/2014/main" xmlns="" val="20001"/>
                    </a:ext>
                  </a:extLst>
                </a:gridCol>
                <a:gridCol w="3304539">
                  <a:extLst>
                    <a:ext uri="{9D8B030D-6E8A-4147-A177-3AD203B41FA5}">
                      <a16:colId xmlns:a16="http://schemas.microsoft.com/office/drawing/2014/main" xmlns="" val="20002"/>
                    </a:ext>
                  </a:extLst>
                </a:gridCol>
                <a:gridCol w="631729">
                  <a:extLst>
                    <a:ext uri="{9D8B030D-6E8A-4147-A177-3AD203B41FA5}">
                      <a16:colId xmlns:a16="http://schemas.microsoft.com/office/drawing/2014/main" xmlns="" val="20003"/>
                    </a:ext>
                  </a:extLst>
                </a:gridCol>
              </a:tblGrid>
              <a:tr h="412591">
                <a:tc>
                  <a:txBody>
                    <a:bodyPr/>
                    <a:lstStyle/>
                    <a:p>
                      <a:r>
                        <a:rPr lang="fa-IR" sz="1400" dirty="0" smtClean="0">
                          <a:solidFill>
                            <a:schemeClr val="tx1">
                              <a:lumMod val="95000"/>
                              <a:lumOff val="5000"/>
                            </a:schemeClr>
                          </a:solidFill>
                        </a:rPr>
                        <a:t>دهه1970</a:t>
                      </a:r>
                      <a:endParaRPr lang="en-US" sz="1400" dirty="0">
                        <a:solidFill>
                          <a:schemeClr val="tx1">
                            <a:lumMod val="95000"/>
                            <a:lumOff val="5000"/>
                          </a:schemeClr>
                        </a:solidFill>
                      </a:endParaRPr>
                    </a:p>
                  </a:txBody>
                  <a:tcPr/>
                </a:tc>
                <a:tc>
                  <a:txBody>
                    <a:bodyPr/>
                    <a:lstStyle/>
                    <a:p>
                      <a:pPr algn="r" rtl="1"/>
                      <a:r>
                        <a:rPr lang="fa-IR" sz="1400" dirty="0" smtClean="0">
                          <a:solidFill>
                            <a:schemeClr val="tx1">
                              <a:lumMod val="95000"/>
                              <a:lumOff val="5000"/>
                            </a:schemeClr>
                          </a:solidFill>
                        </a:rPr>
                        <a:t>دهه 1960</a:t>
                      </a:r>
                      <a:endParaRPr lang="en-US" sz="1400" dirty="0">
                        <a:solidFill>
                          <a:schemeClr val="tx1">
                            <a:lumMod val="95000"/>
                            <a:lumOff val="5000"/>
                          </a:schemeClr>
                        </a:solidFill>
                      </a:endParaRPr>
                    </a:p>
                  </a:txBody>
                  <a:tcPr/>
                </a:tc>
                <a:tc>
                  <a:txBody>
                    <a:bodyPr/>
                    <a:lstStyle/>
                    <a:p>
                      <a:pPr algn="r" rtl="1"/>
                      <a:r>
                        <a:rPr lang="fa-IR" sz="1400" dirty="0" smtClean="0">
                          <a:solidFill>
                            <a:schemeClr val="tx1">
                              <a:lumMod val="95000"/>
                              <a:lumOff val="5000"/>
                            </a:schemeClr>
                          </a:solidFill>
                        </a:rPr>
                        <a:t>دهه 1950</a:t>
                      </a:r>
                      <a:endParaRPr lang="en-US" sz="1400"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extLst>
                  <a:ext uri="{0D108BD9-81ED-4DB2-BD59-A6C34878D82A}">
                    <a16:rowId xmlns:a16="http://schemas.microsoft.com/office/drawing/2014/main" xmlns="" val="10000"/>
                  </a:ext>
                </a:extLst>
              </a:tr>
              <a:tr h="982679">
                <a:tc>
                  <a:txBody>
                    <a:bodyPr/>
                    <a:lstStyle/>
                    <a:p>
                      <a:pPr marL="171450" indent="-171450" algn="r" rtl="1">
                        <a:buFont typeface="Arial" pitchFamily="34" charset="0"/>
                        <a:buChar char="•"/>
                      </a:pPr>
                      <a:r>
                        <a:rPr lang="fa-IR" sz="1200" dirty="0" smtClean="0">
                          <a:solidFill>
                            <a:schemeClr val="tx1">
                              <a:lumMod val="95000"/>
                              <a:lumOff val="5000"/>
                            </a:schemeClr>
                          </a:solidFill>
                        </a:rPr>
                        <a:t>نت بهره ور فراگیر</a:t>
                      </a:r>
                    </a:p>
                    <a:p>
                      <a:pPr marL="171450" indent="-171450" algn="r" rtl="1">
                        <a:buFont typeface="Arial" pitchFamily="34" charset="0"/>
                        <a:buChar char="•"/>
                      </a:pPr>
                      <a:r>
                        <a:rPr lang="fa-IR" sz="1200" dirty="0" smtClean="0">
                          <a:solidFill>
                            <a:schemeClr val="tx1">
                              <a:lumMod val="95000"/>
                              <a:lumOff val="5000"/>
                            </a:schemeClr>
                          </a:solidFill>
                        </a:rPr>
                        <a:t>دسترسی به کارایی نت از طریق اهمیت</a:t>
                      </a:r>
                      <a:r>
                        <a:rPr lang="fa-IR" sz="1200" baseline="0" dirty="0" smtClean="0">
                          <a:solidFill>
                            <a:schemeClr val="tx1">
                              <a:lumMod val="95000"/>
                              <a:lumOff val="5000"/>
                            </a:schemeClr>
                          </a:solidFill>
                        </a:rPr>
                        <a:t> وارزش نهادن به افراد ومشارکت همگامی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بهره ور</a:t>
                      </a:r>
                    </a:p>
                    <a:p>
                      <a:pPr marL="171450" indent="-171450" algn="r" rtl="1">
                        <a:buFont typeface="Arial" pitchFamily="34" charset="0"/>
                        <a:buChar char="•"/>
                      </a:pPr>
                      <a:r>
                        <a:rPr lang="fa-IR" sz="1200" dirty="0" smtClean="0">
                          <a:solidFill>
                            <a:schemeClr val="tx1">
                              <a:lumMod val="95000"/>
                              <a:lumOff val="5000"/>
                            </a:schemeClr>
                          </a:solidFill>
                        </a:rPr>
                        <a:t>تشخیص اهمیت</a:t>
                      </a:r>
                      <a:r>
                        <a:rPr lang="fa-IR" sz="1200" baseline="0" dirty="0" smtClean="0">
                          <a:solidFill>
                            <a:schemeClr val="tx1">
                              <a:lumMod val="95000"/>
                              <a:lumOff val="5000"/>
                            </a:schemeClr>
                          </a:solidFill>
                        </a:rPr>
                        <a:t> قابلیت اطمینان وکارایی اقتصادی در طراحی کارخانه</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پیشگیرانه</a:t>
                      </a:r>
                    </a:p>
                    <a:p>
                      <a:pPr marL="171450" indent="-171450" algn="r" rtl="1">
                        <a:buFont typeface="Arial" pitchFamily="34" charset="0"/>
                        <a:buChar char="•"/>
                      </a:pPr>
                      <a:r>
                        <a:rPr lang="fa-IR" sz="1200" dirty="0" smtClean="0">
                          <a:solidFill>
                            <a:schemeClr val="tx1">
                              <a:lumMod val="95000"/>
                              <a:lumOff val="5000"/>
                            </a:schemeClr>
                          </a:solidFill>
                        </a:rPr>
                        <a:t>تدوین وظایف نت</a:t>
                      </a: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دوره (عصر)</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xmlns="" val="10001"/>
                  </a:ext>
                </a:extLst>
              </a:tr>
              <a:tr h="1409686">
                <a:tc>
                  <a:txBody>
                    <a:bodyPr/>
                    <a:lstStyle/>
                    <a:p>
                      <a:pPr marL="171450" indent="-171450" algn="r" rtl="1">
                        <a:buFont typeface="Arial" pitchFamily="34" charset="0"/>
                        <a:buChar char="•"/>
                      </a:pPr>
                      <a:r>
                        <a:rPr lang="fa-IR" sz="1200" dirty="0" smtClean="0">
                          <a:solidFill>
                            <a:schemeClr val="tx1">
                              <a:lumMod val="95000"/>
                              <a:lumOff val="5000"/>
                            </a:schemeClr>
                          </a:solidFill>
                        </a:rPr>
                        <a:t>دانش رفتاری</a:t>
                      </a:r>
                    </a:p>
                    <a:p>
                      <a:pPr marL="171450" indent="-171450" algn="r" rtl="1">
                        <a:buFont typeface="Arial" pitchFamily="34" charset="0"/>
                        <a:buChar char="•"/>
                      </a:pPr>
                      <a:r>
                        <a:rPr lang="fa-IR" sz="1200" dirty="0" smtClean="0">
                          <a:solidFill>
                            <a:schemeClr val="tx1">
                              <a:lumMod val="95000"/>
                              <a:lumOff val="5000"/>
                            </a:schemeClr>
                          </a:solidFill>
                        </a:rPr>
                        <a:t>برنامه های </a:t>
                      </a:r>
                      <a:r>
                        <a:rPr lang="en-US" sz="1200" dirty="0" smtClean="0">
                          <a:solidFill>
                            <a:schemeClr val="tx1">
                              <a:lumMod val="95000"/>
                              <a:lumOff val="5000"/>
                            </a:schemeClr>
                          </a:solidFill>
                        </a:rPr>
                        <a:t>MIC,PAC,F</a:t>
                      </a:r>
                      <a:endParaRPr lang="fa-IR" sz="1200" dirty="0" smtClean="0">
                        <a:solidFill>
                          <a:schemeClr val="tx1">
                            <a:lumMod val="95000"/>
                            <a:lumOff val="5000"/>
                          </a:schemeClr>
                        </a:solidFill>
                      </a:endParaRPr>
                    </a:p>
                    <a:p>
                      <a:pPr marL="171450" indent="-171450" algn="r" rtl="1">
                        <a:buFont typeface="Arial" pitchFamily="34" charset="0"/>
                        <a:buChar char="•"/>
                      </a:pPr>
                      <a:r>
                        <a:rPr lang="fa-IR" sz="1200" dirty="0" smtClean="0">
                          <a:solidFill>
                            <a:schemeClr val="tx1">
                              <a:lumMod val="95000"/>
                              <a:lumOff val="5000"/>
                            </a:schemeClr>
                          </a:solidFill>
                        </a:rPr>
                        <a:t>مهندسی سیستمها</a:t>
                      </a:r>
                    </a:p>
                    <a:p>
                      <a:pPr marL="171450" indent="-171450" algn="r" rtl="1">
                        <a:buFont typeface="Arial" pitchFamily="34" charset="0"/>
                        <a:buChar char="•"/>
                      </a:pPr>
                      <a:r>
                        <a:rPr lang="fa-IR" sz="1200" dirty="0" smtClean="0">
                          <a:solidFill>
                            <a:schemeClr val="tx1">
                              <a:lumMod val="95000"/>
                              <a:lumOff val="5000"/>
                            </a:schemeClr>
                          </a:solidFill>
                        </a:rPr>
                        <a:t>محیط زیست</a:t>
                      </a:r>
                    </a:p>
                    <a:p>
                      <a:pPr marL="171450" indent="-171450" algn="r" rtl="1">
                        <a:buFont typeface="Arial" pitchFamily="34" charset="0"/>
                        <a:buChar char="•"/>
                      </a:pPr>
                      <a:r>
                        <a:rPr lang="fa-IR" sz="1200" dirty="0" smtClean="0">
                          <a:solidFill>
                            <a:schemeClr val="tx1">
                              <a:lumMod val="95000"/>
                              <a:lumOff val="5000"/>
                            </a:schemeClr>
                          </a:solidFill>
                        </a:rPr>
                        <a:t>تروتکنولوژی(مدیریت</a:t>
                      </a:r>
                      <a:r>
                        <a:rPr lang="fa-IR" sz="1200" baseline="0" dirty="0" smtClean="0">
                          <a:solidFill>
                            <a:schemeClr val="tx1">
                              <a:lumMod val="95000"/>
                              <a:lumOff val="5000"/>
                            </a:schemeClr>
                          </a:solidFill>
                        </a:rPr>
                        <a:t> فنی)</a:t>
                      </a:r>
                    </a:p>
                    <a:p>
                      <a:pPr marL="171450" indent="-171450" algn="r" rtl="1">
                        <a:buFont typeface="Arial" pitchFamily="34" charset="0"/>
                        <a:buChar char="•"/>
                      </a:pPr>
                      <a:r>
                        <a:rPr lang="fa-IR" sz="1200" baseline="0" dirty="0" smtClean="0">
                          <a:solidFill>
                            <a:schemeClr val="tx1">
                              <a:lumMod val="95000"/>
                              <a:lumOff val="5000"/>
                            </a:schemeClr>
                          </a:solidFill>
                        </a:rPr>
                        <a:t>پشتیبانی فنی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بی نیاز از تعمیر 1960</a:t>
                      </a:r>
                    </a:p>
                    <a:p>
                      <a:pPr marL="171450" indent="-171450" algn="r" rtl="1">
                        <a:buFont typeface="Arial" pitchFamily="34" charset="0"/>
                        <a:buChar char="•"/>
                      </a:pPr>
                      <a:r>
                        <a:rPr lang="fa-IR" sz="1200" dirty="0" smtClean="0">
                          <a:solidFill>
                            <a:schemeClr val="tx1">
                              <a:lumMod val="95000"/>
                              <a:lumOff val="5000"/>
                            </a:schemeClr>
                          </a:solidFill>
                        </a:rPr>
                        <a:t>مهندسی قابلیت اطمینان 1962</a:t>
                      </a:r>
                    </a:p>
                    <a:p>
                      <a:pPr marL="171450" indent="-171450" algn="r" rtl="1">
                        <a:buFont typeface="Arial" pitchFamily="34" charset="0"/>
                        <a:buChar char="•"/>
                      </a:pPr>
                      <a:r>
                        <a:rPr lang="fa-IR" sz="1200" dirty="0" smtClean="0">
                          <a:solidFill>
                            <a:schemeClr val="tx1">
                              <a:lumMod val="95000"/>
                              <a:lumOff val="5000"/>
                            </a:schemeClr>
                          </a:solidFill>
                        </a:rPr>
                        <a:t>مهندسی قابلیت تعمیر</a:t>
                      </a:r>
                      <a:r>
                        <a:rPr lang="fa-IR" sz="1200" baseline="0" dirty="0" smtClean="0">
                          <a:solidFill>
                            <a:schemeClr val="tx1">
                              <a:lumMod val="95000"/>
                              <a:lumOff val="5000"/>
                            </a:schemeClr>
                          </a:solidFill>
                        </a:rPr>
                        <a:t> 1962</a:t>
                      </a:r>
                    </a:p>
                    <a:p>
                      <a:pPr marL="171450" indent="-171450" algn="r" rtl="1">
                        <a:buFont typeface="Arial" pitchFamily="34" charset="0"/>
                        <a:buChar char="•"/>
                      </a:pPr>
                      <a:r>
                        <a:rPr lang="fa-IR" sz="1200" baseline="0" dirty="0" smtClean="0">
                          <a:solidFill>
                            <a:schemeClr val="tx1">
                              <a:lumMod val="95000"/>
                              <a:lumOff val="5000"/>
                            </a:schemeClr>
                          </a:solidFill>
                        </a:rPr>
                        <a:t>اقتصاد مهندسی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en-US" sz="1200" dirty="0" smtClean="0">
                          <a:solidFill>
                            <a:schemeClr val="tx1">
                              <a:lumMod val="95000"/>
                              <a:lumOff val="5000"/>
                            </a:schemeClr>
                          </a:solidFill>
                        </a:rPr>
                        <a:t>Pm</a:t>
                      </a:r>
                      <a:r>
                        <a:rPr lang="fa-IR" sz="1200" dirty="0" smtClean="0">
                          <a:solidFill>
                            <a:schemeClr val="tx1">
                              <a:lumMod val="95000"/>
                              <a:lumOff val="5000"/>
                            </a:schemeClr>
                          </a:solidFill>
                        </a:rPr>
                        <a:t>(نت پیشگیرانه) 1951</a:t>
                      </a:r>
                    </a:p>
                    <a:p>
                      <a:pPr marL="171450" indent="-171450" algn="r" rtl="1">
                        <a:buFont typeface="Arial" pitchFamily="34" charset="0"/>
                        <a:buChar char="•"/>
                      </a:pPr>
                      <a:r>
                        <a:rPr lang="en-US" sz="1200" dirty="0" smtClean="0">
                          <a:solidFill>
                            <a:schemeClr val="tx1">
                              <a:lumMod val="95000"/>
                              <a:lumOff val="5000"/>
                            </a:schemeClr>
                          </a:solidFill>
                        </a:rPr>
                        <a:t>PM</a:t>
                      </a:r>
                      <a:r>
                        <a:rPr lang="fa-IR" sz="1200" dirty="0" smtClean="0">
                          <a:solidFill>
                            <a:schemeClr val="tx1">
                              <a:lumMod val="95000"/>
                              <a:lumOff val="5000"/>
                            </a:schemeClr>
                          </a:solidFill>
                        </a:rPr>
                        <a:t>(نت بهره ور) 1954</a:t>
                      </a:r>
                    </a:p>
                    <a:p>
                      <a:pPr marL="171450" indent="-171450" algn="r" rtl="1">
                        <a:buFont typeface="Arial" pitchFamily="34" charset="0"/>
                        <a:buChar char="•"/>
                      </a:pPr>
                      <a:r>
                        <a:rPr lang="en-US" sz="1200" dirty="0" smtClean="0">
                          <a:solidFill>
                            <a:schemeClr val="tx1">
                              <a:lumMod val="95000"/>
                              <a:lumOff val="5000"/>
                            </a:schemeClr>
                          </a:solidFill>
                        </a:rPr>
                        <a:t>MI</a:t>
                      </a:r>
                      <a:r>
                        <a:rPr lang="fa-IR" sz="1200" dirty="0" smtClean="0">
                          <a:solidFill>
                            <a:schemeClr val="tx1">
                              <a:lumMod val="95000"/>
                              <a:lumOff val="5000"/>
                            </a:schemeClr>
                          </a:solidFill>
                        </a:rPr>
                        <a:t>(بهبود قابلیت تعمیر )1957</a:t>
                      </a: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شیوه ها</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xmlns="" val="10002"/>
                  </a:ext>
                </a:extLst>
              </a:tr>
              <a:tr h="3305375">
                <a:tc>
                  <a:txBody>
                    <a:bodyPr/>
                    <a:lstStyle/>
                    <a:p>
                      <a:pPr marL="171450" indent="-171450" algn="r" rtl="1">
                        <a:buFont typeface="Arial" pitchFamily="34" charset="0"/>
                        <a:buChar char="•"/>
                      </a:pPr>
                      <a:r>
                        <a:rPr lang="fa-IR" sz="1200" dirty="0" smtClean="0">
                          <a:solidFill>
                            <a:schemeClr val="tx1">
                              <a:lumMod val="95000"/>
                              <a:lumOff val="5000"/>
                            </a:schemeClr>
                          </a:solidFill>
                        </a:rPr>
                        <a:t>1970-اجلاس بین المللی</a:t>
                      </a:r>
                      <a:r>
                        <a:rPr lang="fa-IR" sz="1200" baseline="0" dirty="0" smtClean="0">
                          <a:solidFill>
                            <a:schemeClr val="tx1">
                              <a:lumMod val="95000"/>
                              <a:lumOff val="5000"/>
                            </a:schemeClr>
                          </a:solidFill>
                        </a:rPr>
                        <a:t> نت در ژاپن </a:t>
                      </a:r>
                    </a:p>
                    <a:p>
                      <a:pPr marL="171450" indent="-171450" algn="r" rtl="1">
                        <a:buFont typeface="Arial" pitchFamily="34" charset="0"/>
                        <a:buChar char="•"/>
                      </a:pPr>
                      <a:r>
                        <a:rPr lang="fa-IR" sz="1200" baseline="0" dirty="0" smtClean="0">
                          <a:solidFill>
                            <a:schemeClr val="tx1">
                              <a:lumMod val="95000"/>
                              <a:lumOff val="5000"/>
                            </a:schemeClr>
                          </a:solidFill>
                        </a:rPr>
                        <a:t>1970-شرکت ژاپن در اجلاس بین المللی در المانغربی</a:t>
                      </a:r>
                    </a:p>
                    <a:p>
                      <a:pPr marL="171450" indent="-171450" algn="r" rtl="1">
                        <a:buFont typeface="Arial" pitchFamily="34" charset="0"/>
                        <a:buChar char="•"/>
                      </a:pPr>
                      <a:r>
                        <a:rPr lang="fa-IR" sz="1200" baseline="0" dirty="0" smtClean="0">
                          <a:solidFill>
                            <a:schemeClr val="tx1">
                              <a:lumMod val="95000"/>
                              <a:lumOff val="5000"/>
                            </a:schemeClr>
                          </a:solidFill>
                        </a:rPr>
                        <a:t>1971 شرکت ژاپن در اجلاس بین المللی در لوس انجلس</a:t>
                      </a:r>
                    </a:p>
                    <a:p>
                      <a:pPr marL="171450" indent="-171450" algn="r" rtl="1">
                        <a:buFont typeface="Arial" pitchFamily="34" charset="0"/>
                        <a:buChar char="•"/>
                      </a:pPr>
                      <a:r>
                        <a:rPr lang="fa-IR" sz="1200" baseline="0" dirty="0" smtClean="0">
                          <a:solidFill>
                            <a:schemeClr val="tx1">
                              <a:lumMod val="95000"/>
                              <a:lumOff val="5000"/>
                            </a:schemeClr>
                          </a:solidFill>
                        </a:rPr>
                        <a:t>1973-</a:t>
                      </a:r>
                      <a:r>
                        <a:rPr lang="en-US" sz="1200" baseline="0" dirty="0" smtClean="0">
                          <a:solidFill>
                            <a:schemeClr val="tx1">
                              <a:lumMod val="95000"/>
                              <a:lumOff val="5000"/>
                            </a:schemeClr>
                          </a:solidFill>
                        </a:rPr>
                        <a:t>UNIDO</a:t>
                      </a:r>
                      <a:r>
                        <a:rPr lang="fa-IR" sz="1200" baseline="0" dirty="0" smtClean="0">
                          <a:solidFill>
                            <a:schemeClr val="tx1">
                              <a:lumMod val="95000"/>
                              <a:lumOff val="5000"/>
                            </a:schemeClr>
                          </a:solidFill>
                        </a:rPr>
                        <a:t>سمپوزیوم نت را در ژاپن تشکیل می دهد</a:t>
                      </a:r>
                    </a:p>
                    <a:p>
                      <a:pPr marL="171450" indent="-171450" algn="r" rtl="1">
                        <a:buFont typeface="Arial" pitchFamily="34" charset="0"/>
                        <a:buChar char="•"/>
                      </a:pPr>
                      <a:r>
                        <a:rPr lang="fa-IR" sz="1200" baseline="0" dirty="0" smtClean="0">
                          <a:solidFill>
                            <a:schemeClr val="tx1">
                              <a:lumMod val="95000"/>
                              <a:lumOff val="5000"/>
                            </a:schemeClr>
                          </a:solidFill>
                        </a:rPr>
                        <a:t>1974- شرکت ژاپن در کنگره نت </a:t>
                      </a:r>
                      <a:r>
                        <a:rPr lang="en-US" sz="1200" baseline="0" dirty="0" smtClean="0">
                          <a:solidFill>
                            <a:schemeClr val="tx1">
                              <a:lumMod val="95000"/>
                              <a:lumOff val="5000"/>
                            </a:schemeClr>
                          </a:solidFill>
                        </a:rPr>
                        <a:t>EFNMS</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fa-IR" sz="1200" baseline="0" dirty="0" smtClean="0">
                          <a:solidFill>
                            <a:schemeClr val="tx1">
                              <a:lumMod val="95000"/>
                              <a:lumOff val="5000"/>
                            </a:schemeClr>
                          </a:solidFill>
                        </a:rPr>
                        <a:t>1976شرکت ژاپن در کنگره نت </a:t>
                      </a:r>
                      <a:r>
                        <a:rPr lang="en-US" sz="1200" baseline="0" dirty="0" smtClean="0">
                          <a:solidFill>
                            <a:schemeClr val="tx1">
                              <a:lumMod val="95000"/>
                              <a:lumOff val="5000"/>
                            </a:schemeClr>
                          </a:solidFill>
                        </a:rPr>
                        <a:t>EFNMS</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fa-IR" sz="1200" dirty="0" smtClean="0">
                          <a:solidFill>
                            <a:schemeClr val="tx1">
                              <a:lumMod val="95000"/>
                              <a:lumOff val="5000"/>
                            </a:schemeClr>
                          </a:solidFill>
                        </a:rPr>
                        <a:t>1980-</a:t>
                      </a:r>
                      <a:r>
                        <a:rPr lang="fa-IR" sz="1200" baseline="0" dirty="0" smtClean="0">
                          <a:solidFill>
                            <a:schemeClr val="tx1">
                              <a:lumMod val="95000"/>
                              <a:lumOff val="5000"/>
                            </a:schemeClr>
                          </a:solidFill>
                        </a:rPr>
                        <a:t>شرکت ژاپن در کنگره نت </a:t>
                      </a:r>
                      <a:r>
                        <a:rPr lang="en-US" sz="1200" baseline="0" dirty="0" smtClean="0">
                          <a:solidFill>
                            <a:schemeClr val="tx1">
                              <a:lumMod val="95000"/>
                              <a:lumOff val="5000"/>
                            </a:schemeClr>
                          </a:solidFill>
                        </a:rPr>
                        <a:t>EFNMS</a:t>
                      </a:r>
                    </a:p>
                    <a:p>
                      <a:pPr marL="171450" indent="-171450" algn="r" rtl="1">
                        <a:buFont typeface="Arial" pitchFamily="34" charset="0"/>
                        <a:buChar char="•"/>
                      </a:pP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1960 اولین اجلاس نت (توکیو)</a:t>
                      </a:r>
                    </a:p>
                    <a:p>
                      <a:pPr marL="171450" indent="-171450" algn="r" rtl="1">
                        <a:buFont typeface="Arial" pitchFamily="34" charset="0"/>
                        <a:buChar char="•"/>
                      </a:pPr>
                      <a:r>
                        <a:rPr lang="fa-IR" sz="1200" dirty="0" smtClean="0">
                          <a:solidFill>
                            <a:schemeClr val="tx1">
                              <a:lumMod val="95000"/>
                              <a:lumOff val="5000"/>
                            </a:schemeClr>
                          </a:solidFill>
                        </a:rPr>
                        <a:t>1962 جامعه </a:t>
                      </a:r>
                      <a:r>
                        <a:rPr lang="fa-IR" sz="1200" baseline="0" dirty="0" smtClean="0">
                          <a:solidFill>
                            <a:schemeClr val="tx1">
                              <a:lumMod val="95000"/>
                              <a:lumOff val="5000"/>
                            </a:schemeClr>
                          </a:solidFill>
                        </a:rPr>
                        <a:t> مدیریت ژاپن گروهی را برای مطالعات نت به امریکا می فرستد</a:t>
                      </a:r>
                    </a:p>
                    <a:p>
                      <a:pPr marL="171450" indent="-171450" algn="r" rtl="1">
                        <a:buFont typeface="Arial" pitchFamily="34" charset="0"/>
                        <a:buChar char="•"/>
                      </a:pPr>
                      <a:r>
                        <a:rPr lang="fa-IR" sz="1200" baseline="0" dirty="0" smtClean="0">
                          <a:solidFill>
                            <a:schemeClr val="tx1">
                              <a:lumMod val="95000"/>
                              <a:lumOff val="5000"/>
                            </a:schemeClr>
                          </a:solidFill>
                        </a:rPr>
                        <a:t>1963 ژاپن در اجلاس بین المللی نت در ژاپن شرکت دارد</a:t>
                      </a:r>
                    </a:p>
                    <a:p>
                      <a:pPr marL="171450" indent="-171450" algn="r" rtl="1">
                        <a:buFont typeface="Arial" pitchFamily="34" charset="0"/>
                        <a:buChar char="•"/>
                      </a:pPr>
                      <a:r>
                        <a:rPr lang="fa-IR" sz="1200" baseline="0" dirty="0" smtClean="0">
                          <a:solidFill>
                            <a:schemeClr val="tx1">
                              <a:lumMod val="95000"/>
                              <a:lumOff val="5000"/>
                            </a:schemeClr>
                          </a:solidFill>
                        </a:rPr>
                        <a:t>1964-اولین جایزه </a:t>
                      </a:r>
                      <a:r>
                        <a:rPr lang="en-US" sz="1200" baseline="0" dirty="0" smtClean="0">
                          <a:solidFill>
                            <a:schemeClr val="tx1">
                              <a:lumMod val="95000"/>
                              <a:lumOff val="5000"/>
                            </a:schemeClr>
                          </a:solidFill>
                        </a:rPr>
                        <a:t>PM</a:t>
                      </a:r>
                      <a:r>
                        <a:rPr lang="fa-IR" sz="1200" baseline="0" dirty="0" smtClean="0">
                          <a:solidFill>
                            <a:schemeClr val="tx1">
                              <a:lumMod val="95000"/>
                              <a:lumOff val="5000"/>
                            </a:schemeClr>
                          </a:solidFill>
                        </a:rPr>
                        <a:t>در ژاپن اهدا می شود.</a:t>
                      </a:r>
                    </a:p>
                    <a:p>
                      <a:pPr marL="171450" indent="-171450" algn="r" rtl="1">
                        <a:buFont typeface="Arial" pitchFamily="34" charset="0"/>
                        <a:buChar char="•"/>
                      </a:pPr>
                      <a:r>
                        <a:rPr lang="fa-IR" sz="1200" baseline="0" dirty="0" smtClean="0">
                          <a:solidFill>
                            <a:schemeClr val="tx1">
                              <a:lumMod val="95000"/>
                              <a:lumOff val="5000"/>
                            </a:schemeClr>
                          </a:solidFill>
                        </a:rPr>
                        <a:t>1965- ژاپن در اجلاس بین المللی نت در نیویورک شرکت دارد</a:t>
                      </a:r>
                    </a:p>
                    <a:p>
                      <a:pPr marL="171450" indent="-171450" algn="r" rtl="1">
                        <a:buFont typeface="Arial" pitchFamily="34" charset="0"/>
                        <a:buChar char="•"/>
                      </a:pPr>
                      <a:r>
                        <a:rPr lang="fa-IR" sz="1200" baseline="0" dirty="0" smtClean="0">
                          <a:solidFill>
                            <a:schemeClr val="tx1">
                              <a:lumMod val="95000"/>
                              <a:lumOff val="5000"/>
                            </a:schemeClr>
                          </a:solidFill>
                        </a:rPr>
                        <a:t>1969 –موسسه مدیران فنی در ژاپن </a:t>
                      </a:r>
                      <a:r>
                        <a:rPr lang="en-US" sz="1200" baseline="0" dirty="0" smtClean="0">
                          <a:solidFill>
                            <a:schemeClr val="tx1">
                              <a:lumMod val="95000"/>
                              <a:lumOff val="5000"/>
                            </a:schemeClr>
                          </a:solidFill>
                        </a:rPr>
                        <a:t>JIPE</a:t>
                      </a:r>
                      <a:r>
                        <a:rPr lang="fa-IR" sz="1200" baseline="0" dirty="0" smtClean="0">
                          <a:solidFill>
                            <a:schemeClr val="tx1">
                              <a:lumMod val="95000"/>
                              <a:lumOff val="5000"/>
                            </a:schemeClr>
                          </a:solidFill>
                        </a:rPr>
                        <a:t> تشکیل می شود.</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1951 شرکت </a:t>
                      </a:r>
                      <a:r>
                        <a:rPr lang="en-US" sz="1200" dirty="0" smtClean="0">
                          <a:solidFill>
                            <a:schemeClr val="tx1">
                              <a:lumMod val="95000"/>
                              <a:lumOff val="5000"/>
                            </a:schemeClr>
                          </a:solidFill>
                        </a:rPr>
                        <a:t>Kogyo</a:t>
                      </a:r>
                      <a:endParaRPr lang="fa-IR" sz="1200" dirty="0" smtClean="0">
                        <a:solidFill>
                          <a:schemeClr val="tx1">
                            <a:lumMod val="95000"/>
                            <a:lumOff val="5000"/>
                          </a:schemeClr>
                        </a:solidFill>
                      </a:endParaRPr>
                    </a:p>
                    <a:p>
                      <a:pPr marL="171450" indent="-171450" algn="r" rtl="1">
                        <a:buFont typeface="Arial" pitchFamily="34" charset="0"/>
                        <a:buChar char="•"/>
                      </a:pPr>
                      <a:r>
                        <a:rPr lang="fa-IR" sz="1200" dirty="0" smtClean="0">
                          <a:solidFill>
                            <a:schemeClr val="tx1">
                              <a:lumMod val="95000"/>
                              <a:lumOff val="5000"/>
                            </a:schemeClr>
                          </a:solidFill>
                        </a:rPr>
                        <a:t>اولین شرکت ژاپنی که از سیستم نت پیشگیرانه امریکایی پیروی کرد.</a:t>
                      </a:r>
                    </a:p>
                    <a:p>
                      <a:pPr marL="171450" indent="-171450" algn="r" rtl="1">
                        <a:buFont typeface="Arial" pitchFamily="34" charset="0"/>
                        <a:buChar char="•"/>
                      </a:pPr>
                      <a:r>
                        <a:rPr lang="fa-IR" sz="1200" dirty="0" smtClean="0">
                          <a:solidFill>
                            <a:schemeClr val="tx1">
                              <a:lumMod val="95000"/>
                              <a:lumOff val="5000"/>
                            </a:schemeClr>
                          </a:solidFill>
                        </a:rPr>
                        <a:t>1953 بیست شرکت تشکیل گروه تحقیقات نت پیشگیرانه می دهند.این شرکتها به موسسه  نگهداری وتعمیرات صنایع ژاپن تبدیل می شوند</a:t>
                      </a:r>
                      <a:r>
                        <a:rPr lang="en-US" sz="1200" dirty="0" smtClean="0">
                          <a:solidFill>
                            <a:schemeClr val="tx1">
                              <a:lumMod val="95000"/>
                              <a:lumOff val="5000"/>
                            </a:schemeClr>
                          </a:solidFill>
                        </a:rPr>
                        <a:t>(JIPE)</a:t>
                      </a:r>
                    </a:p>
                    <a:p>
                      <a:pPr marL="171450" indent="-171450" algn="r" rtl="1">
                        <a:buFont typeface="Arial" pitchFamily="34" charset="0"/>
                        <a:buChar char="•"/>
                      </a:pPr>
                      <a:r>
                        <a:rPr lang="fa-IR" sz="1200" dirty="0" smtClean="0">
                          <a:solidFill>
                            <a:schemeClr val="tx1">
                              <a:lumMod val="95000"/>
                              <a:lumOff val="5000"/>
                            </a:schemeClr>
                          </a:solidFill>
                        </a:rPr>
                        <a:t>1953 اقای </a:t>
                      </a:r>
                      <a:r>
                        <a:rPr lang="en-US" sz="1200" dirty="0" smtClean="0">
                          <a:solidFill>
                            <a:schemeClr val="tx1">
                              <a:lumMod val="95000"/>
                              <a:lumOff val="5000"/>
                            </a:schemeClr>
                          </a:solidFill>
                        </a:rPr>
                        <a:t>George Smith</a:t>
                      </a:r>
                      <a:r>
                        <a:rPr lang="fa-IR" sz="1200" baseline="0" dirty="0" smtClean="0">
                          <a:solidFill>
                            <a:schemeClr val="tx1">
                              <a:lumMod val="95000"/>
                              <a:lumOff val="5000"/>
                            </a:schemeClr>
                          </a:solidFill>
                        </a:rPr>
                        <a:t> برای ترویج نت پیشگیرانه از امریکا به ژاپن می رود</a:t>
                      </a:r>
                      <a:endParaRPr lang="fa-IR" sz="1200" dirty="0" smtClean="0">
                        <a:solidFill>
                          <a:schemeClr val="tx1">
                            <a:lumMod val="95000"/>
                            <a:lumOff val="5000"/>
                          </a:schemeClr>
                        </a:solidFill>
                      </a:endParaRPr>
                    </a:p>
                    <a:p>
                      <a:pPr marL="171450" indent="-171450" algn="r" rtl="1">
                        <a:buFont typeface="Arial" pitchFamily="34" charset="0"/>
                        <a:buChar char="•"/>
                      </a:pP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اتفاقات مهم</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099742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چهار مرحله تکامل نت پیشگیرانه  وموقعیت فعلی ژاپن</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تاریخچه نت ژاپن</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r>
              <a:rPr lang="en-US" sz="2000" dirty="0" smtClean="0"/>
              <a:t>TPM</a:t>
            </a:r>
            <a:r>
              <a:rPr lang="fa-IR" sz="2000" dirty="0" smtClean="0"/>
              <a:t>واینده نگهداری  وتعمیرات:</a:t>
            </a:r>
          </a:p>
          <a:p>
            <a:pPr marL="0" indent="0" algn="r" rtl="1">
              <a:buNone/>
            </a:pPr>
            <a:r>
              <a:rPr lang="fa-IR" sz="1800" dirty="0" smtClean="0"/>
              <a:t>تا سال 1970امور نت عموماپیشگیرانه بود ولیکن دردهه 1980نت</a:t>
            </a:r>
            <a:r>
              <a:rPr lang="en-US" sz="1800" dirty="0" smtClean="0"/>
              <a:t> </a:t>
            </a:r>
            <a:r>
              <a:rPr lang="fa-IR" sz="1800" dirty="0" smtClean="0"/>
              <a:t>پیشگویانه</a:t>
            </a:r>
            <a:r>
              <a:rPr lang="en-US" sz="1800" dirty="0" smtClean="0"/>
              <a:t>(Predictive Maintenance)</a:t>
            </a:r>
            <a:endParaRPr lang="fa-IR" sz="1800" dirty="0" smtClean="0"/>
          </a:p>
          <a:p>
            <a:pPr marL="0" indent="0" algn="r" rtl="1">
              <a:buNone/>
            </a:pPr>
            <a:r>
              <a:rPr lang="fa-IR" sz="1800" dirty="0" smtClean="0"/>
              <a:t>یا نت متکی بر شرایط ووضعیت تجهیزات مطرح گردید.</a:t>
            </a:r>
          </a:p>
          <a:p>
            <a:pPr marL="0" indent="0" algn="r" rtl="1">
              <a:buNone/>
            </a:pPr>
            <a:r>
              <a:rPr lang="fa-IR" sz="1800" dirty="0" smtClean="0"/>
              <a:t>دراین نت پیشگویانه با استفاده از امار واطلاعات خرابیه وعلائم استهلاک می توان وضعیت تجهیزات را تشخیص داد.</a:t>
            </a:r>
          </a:p>
          <a:p>
            <a:pPr algn="r" rtl="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40190242"/>
              </p:ext>
            </p:extLst>
          </p:nvPr>
        </p:nvGraphicFramePr>
        <p:xfrm>
          <a:off x="1547664" y="2348880"/>
          <a:ext cx="6216352" cy="1828800"/>
        </p:xfrm>
        <a:graphic>
          <a:graphicData uri="http://schemas.openxmlformats.org/drawingml/2006/table">
            <a:tbl>
              <a:tblPr firstRow="1" bandRow="1">
                <a:tableStyleId>{D7AC3CCA-C797-4891-BE02-D94E43425B78}</a:tableStyleId>
              </a:tblPr>
              <a:tblGrid>
                <a:gridCol w="1554088">
                  <a:extLst>
                    <a:ext uri="{9D8B030D-6E8A-4147-A177-3AD203B41FA5}">
                      <a16:colId xmlns:a16="http://schemas.microsoft.com/office/drawing/2014/main" xmlns="" val="20000"/>
                    </a:ext>
                  </a:extLst>
                </a:gridCol>
                <a:gridCol w="1554088">
                  <a:extLst>
                    <a:ext uri="{9D8B030D-6E8A-4147-A177-3AD203B41FA5}">
                      <a16:colId xmlns:a16="http://schemas.microsoft.com/office/drawing/2014/main" xmlns="" val="20001"/>
                    </a:ext>
                  </a:extLst>
                </a:gridCol>
                <a:gridCol w="1554088">
                  <a:extLst>
                    <a:ext uri="{9D8B030D-6E8A-4147-A177-3AD203B41FA5}">
                      <a16:colId xmlns:a16="http://schemas.microsoft.com/office/drawing/2014/main" xmlns="" val="20002"/>
                    </a:ext>
                  </a:extLst>
                </a:gridCol>
                <a:gridCol w="1554088">
                  <a:extLst>
                    <a:ext uri="{9D8B030D-6E8A-4147-A177-3AD203B41FA5}">
                      <a16:colId xmlns:a16="http://schemas.microsoft.com/office/drawing/2014/main" xmlns="" val="20003"/>
                    </a:ext>
                  </a:extLst>
                </a:gridCol>
              </a:tblGrid>
              <a:tr h="223669">
                <a:tc>
                  <a:txBody>
                    <a:bodyPr/>
                    <a:lstStyle/>
                    <a:p>
                      <a:pPr algn="ctr"/>
                      <a:r>
                        <a:rPr lang="fa-IR" dirty="0" smtClean="0"/>
                        <a:t>1979</a:t>
                      </a:r>
                      <a:endParaRPr lang="en-US" dirty="0"/>
                    </a:p>
                  </a:txBody>
                  <a:tcPr/>
                </a:tc>
                <a:tc>
                  <a:txBody>
                    <a:bodyPr/>
                    <a:lstStyle/>
                    <a:p>
                      <a:pPr algn="ctr"/>
                      <a:r>
                        <a:rPr lang="fa-IR" dirty="0" smtClean="0"/>
                        <a:t>1976</a:t>
                      </a:r>
                      <a:endParaRPr lang="en-US" dirty="0"/>
                    </a:p>
                  </a:txBody>
                  <a:tcPr/>
                </a:tc>
                <a:tc>
                  <a:txBody>
                    <a:bodyPr/>
                    <a:lstStyle/>
                    <a:p>
                      <a:pPr algn="ctr"/>
                      <a:r>
                        <a:rPr lang="fa-IR" dirty="0" smtClean="0"/>
                        <a:t>شیوه</a:t>
                      </a:r>
                      <a:endParaRPr lang="en-US" dirty="0"/>
                    </a:p>
                  </a:txBody>
                  <a:tcPr/>
                </a:tc>
                <a:tc>
                  <a:txBody>
                    <a:bodyPr/>
                    <a:lstStyle/>
                    <a:p>
                      <a:pPr algn="ctr"/>
                      <a:r>
                        <a:rPr lang="fa-IR" dirty="0" smtClean="0"/>
                        <a:t>مراحل</a:t>
                      </a:r>
                      <a:endParaRPr lang="en-US" dirty="0"/>
                    </a:p>
                  </a:txBody>
                  <a:tcPr/>
                </a:tc>
                <a:extLst>
                  <a:ext uri="{0D108BD9-81ED-4DB2-BD59-A6C34878D82A}">
                    <a16:rowId xmlns:a16="http://schemas.microsoft.com/office/drawing/2014/main" xmlns="" val="10000"/>
                  </a:ext>
                </a:extLst>
              </a:tr>
              <a:tr h="223669">
                <a:tc>
                  <a:txBody>
                    <a:bodyPr/>
                    <a:lstStyle/>
                    <a:p>
                      <a:pPr algn="ctr"/>
                      <a:r>
                        <a:rPr lang="fa-IR" dirty="0" smtClean="0"/>
                        <a:t>6/7%</a:t>
                      </a:r>
                      <a:endParaRPr lang="en-US" dirty="0"/>
                    </a:p>
                  </a:txBody>
                  <a:tcPr/>
                </a:tc>
                <a:tc>
                  <a:txBody>
                    <a:bodyPr/>
                    <a:lstStyle/>
                    <a:p>
                      <a:pPr algn="ctr"/>
                      <a:r>
                        <a:rPr lang="fa-IR" dirty="0" smtClean="0"/>
                        <a:t>12/7%</a:t>
                      </a:r>
                      <a:endParaRPr lang="en-US" dirty="0"/>
                    </a:p>
                  </a:txBody>
                  <a:tcPr/>
                </a:tc>
                <a:tc>
                  <a:txBody>
                    <a:bodyPr/>
                    <a:lstStyle/>
                    <a:p>
                      <a:pPr algn="ctr"/>
                      <a:r>
                        <a:rPr lang="fa-IR" dirty="0" smtClean="0"/>
                        <a:t>تعمیر اضطراری</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xmlns="" val="10001"/>
                  </a:ext>
                </a:extLst>
              </a:tr>
              <a:tr h="223669">
                <a:tc>
                  <a:txBody>
                    <a:bodyPr/>
                    <a:lstStyle/>
                    <a:p>
                      <a:pPr algn="ctr"/>
                      <a:r>
                        <a:rPr lang="fa-IR" dirty="0" smtClean="0"/>
                        <a:t>28/8%</a:t>
                      </a:r>
                      <a:endParaRPr lang="en-US" dirty="0"/>
                    </a:p>
                  </a:txBody>
                  <a:tcPr/>
                </a:tc>
                <a:tc>
                  <a:txBody>
                    <a:bodyPr/>
                    <a:lstStyle/>
                    <a:p>
                      <a:pPr algn="ctr"/>
                      <a:r>
                        <a:rPr lang="fa-IR" dirty="0" smtClean="0"/>
                        <a:t>37/3%</a:t>
                      </a:r>
                      <a:endParaRPr lang="en-US" dirty="0"/>
                    </a:p>
                  </a:txBody>
                  <a:tcPr/>
                </a:tc>
                <a:tc>
                  <a:txBody>
                    <a:bodyPr/>
                    <a:lstStyle/>
                    <a:p>
                      <a:pPr algn="ctr"/>
                      <a:r>
                        <a:rPr lang="fa-IR" dirty="0" smtClean="0"/>
                        <a:t>نت پیشگیرانه</a:t>
                      </a:r>
                      <a:endParaRPr lang="en-US" dirty="0"/>
                    </a:p>
                  </a:txBody>
                  <a:tcPr/>
                </a:tc>
                <a:tc>
                  <a:txBody>
                    <a:bodyPr/>
                    <a:lstStyle/>
                    <a:p>
                      <a:pPr algn="ctr"/>
                      <a:r>
                        <a:rPr lang="fa-IR" dirty="0" smtClean="0"/>
                        <a:t>2</a:t>
                      </a:r>
                      <a:endParaRPr lang="en-US" dirty="0"/>
                    </a:p>
                  </a:txBody>
                  <a:tcPr/>
                </a:tc>
                <a:extLst>
                  <a:ext uri="{0D108BD9-81ED-4DB2-BD59-A6C34878D82A}">
                    <a16:rowId xmlns:a16="http://schemas.microsoft.com/office/drawing/2014/main" xmlns="" val="10002"/>
                  </a:ext>
                </a:extLst>
              </a:tr>
              <a:tr h="223669">
                <a:tc>
                  <a:txBody>
                    <a:bodyPr/>
                    <a:lstStyle/>
                    <a:p>
                      <a:pPr algn="ctr"/>
                      <a:r>
                        <a:rPr lang="fa-IR" dirty="0" smtClean="0"/>
                        <a:t>41/7%</a:t>
                      </a:r>
                      <a:endParaRPr lang="en-US" dirty="0"/>
                    </a:p>
                  </a:txBody>
                  <a:tcPr/>
                </a:tc>
                <a:tc>
                  <a:txBody>
                    <a:bodyPr/>
                    <a:lstStyle/>
                    <a:p>
                      <a:pPr algn="ctr"/>
                      <a:r>
                        <a:rPr lang="fa-IR" dirty="0" smtClean="0"/>
                        <a:t>39/4%</a:t>
                      </a:r>
                      <a:endParaRPr lang="en-US" dirty="0"/>
                    </a:p>
                  </a:txBody>
                  <a:tcPr/>
                </a:tc>
                <a:tc>
                  <a:txBody>
                    <a:bodyPr/>
                    <a:lstStyle/>
                    <a:p>
                      <a:pPr algn="ctr"/>
                      <a:r>
                        <a:rPr lang="fa-IR" dirty="0" smtClean="0"/>
                        <a:t>نت بهره ور</a:t>
                      </a:r>
                      <a:endParaRPr lang="en-US" dirty="0"/>
                    </a:p>
                  </a:txBody>
                  <a:tcPr/>
                </a:tc>
                <a:tc>
                  <a:txBody>
                    <a:bodyPr/>
                    <a:lstStyle/>
                    <a:p>
                      <a:pPr algn="ctr"/>
                      <a:r>
                        <a:rPr lang="fa-IR" dirty="0" smtClean="0"/>
                        <a:t>3</a:t>
                      </a:r>
                      <a:endParaRPr lang="en-US" dirty="0"/>
                    </a:p>
                  </a:txBody>
                  <a:tcPr/>
                </a:tc>
                <a:extLst>
                  <a:ext uri="{0D108BD9-81ED-4DB2-BD59-A6C34878D82A}">
                    <a16:rowId xmlns:a16="http://schemas.microsoft.com/office/drawing/2014/main" xmlns="" val="10003"/>
                  </a:ext>
                </a:extLst>
              </a:tr>
              <a:tr h="223669">
                <a:tc>
                  <a:txBody>
                    <a:bodyPr/>
                    <a:lstStyle/>
                    <a:p>
                      <a:pPr algn="ctr"/>
                      <a:r>
                        <a:rPr lang="fa-IR" dirty="0" smtClean="0"/>
                        <a:t>22/8%</a:t>
                      </a:r>
                      <a:endParaRPr lang="en-US" dirty="0"/>
                    </a:p>
                  </a:txBody>
                  <a:tcPr/>
                </a:tc>
                <a:tc>
                  <a:txBody>
                    <a:bodyPr/>
                    <a:lstStyle/>
                    <a:p>
                      <a:pPr algn="ctr"/>
                      <a:r>
                        <a:rPr lang="fa-IR" dirty="0" smtClean="0"/>
                        <a:t>10/6%</a:t>
                      </a:r>
                      <a:endParaRPr lang="en-US" dirty="0"/>
                    </a:p>
                  </a:txBody>
                  <a:tcPr/>
                </a:tc>
                <a:tc>
                  <a:txBody>
                    <a:bodyPr/>
                    <a:lstStyle/>
                    <a:p>
                      <a:pPr algn="ctr"/>
                      <a:r>
                        <a:rPr lang="en-US" dirty="0" smtClean="0"/>
                        <a:t>TPM</a:t>
                      </a:r>
                      <a:endParaRPr lang="en-US" dirty="0"/>
                    </a:p>
                  </a:txBody>
                  <a:tcPr/>
                </a:tc>
                <a:tc>
                  <a:txBody>
                    <a:bodyPr/>
                    <a:lstStyle/>
                    <a:p>
                      <a:pPr algn="ctr"/>
                      <a:r>
                        <a:rPr lang="fa-IR" dirty="0" smtClean="0"/>
                        <a:t>4</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044240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عملکرد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اهداف:</a:t>
            </a:r>
          </a:p>
          <a:p>
            <a:pPr marL="457200" indent="-457200" algn="r" rtl="1">
              <a:buFont typeface="+mj-lt"/>
              <a:buAutoNum type="arabicParenR"/>
            </a:pPr>
            <a:r>
              <a:rPr lang="fa-IR" sz="1800" dirty="0" smtClean="0"/>
              <a:t>حداکثر کردن اثربخشی تجهیزات</a:t>
            </a:r>
          </a:p>
          <a:p>
            <a:pPr marL="457200" indent="-457200" algn="r" rtl="1">
              <a:buFont typeface="+mj-lt"/>
              <a:buAutoNum type="arabicParenR"/>
            </a:pPr>
            <a:r>
              <a:rPr lang="fa-IR" sz="1800" dirty="0" smtClean="0"/>
              <a:t>توسعه دادن سیستم نت بهره ور برای کل دوره عمر تجهیزات</a:t>
            </a:r>
          </a:p>
          <a:p>
            <a:pPr marL="457200" indent="-457200" algn="r" rtl="1">
              <a:buFont typeface="+mj-lt"/>
              <a:buAutoNum type="arabicParenR"/>
            </a:pPr>
            <a:r>
              <a:rPr lang="fa-IR" sz="1800" dirty="0" smtClean="0"/>
              <a:t>درگیر نمودن کلیه بخشهاسی صنعت که به امور برنامه ریزی،طراحی،بهره برداری می پردازنددر امور </a:t>
            </a:r>
            <a:r>
              <a:rPr lang="en-US" sz="1800" dirty="0" smtClean="0"/>
              <a:t>TPM</a:t>
            </a:r>
            <a:endParaRPr lang="fa-IR" sz="1800" dirty="0" smtClean="0"/>
          </a:p>
          <a:p>
            <a:pPr marL="457200" indent="-457200" algn="r" rtl="1">
              <a:buFont typeface="+mj-lt"/>
              <a:buAutoNum type="arabicParenR"/>
            </a:pPr>
            <a:r>
              <a:rPr lang="fa-IR" sz="1800" dirty="0" smtClean="0"/>
              <a:t>درگیر نمودن فعالانه کلیه کارکنان،مدیران  ،کارگران</a:t>
            </a:r>
          </a:p>
          <a:p>
            <a:pPr marL="457200" indent="-457200" algn="r" rtl="1">
              <a:buFont typeface="+mj-lt"/>
              <a:buAutoNum type="arabicParenR"/>
            </a:pPr>
            <a:r>
              <a:rPr lang="fa-IR" sz="1800" dirty="0" smtClean="0"/>
              <a:t>توسعه </a:t>
            </a:r>
            <a:r>
              <a:rPr lang="en-US" sz="1800" dirty="0" smtClean="0"/>
              <a:t>TPM</a:t>
            </a:r>
            <a:r>
              <a:rPr lang="fa-IR" sz="1800" dirty="0" smtClean="0"/>
              <a:t> از طریق مدیرت انگیزشی (فعالیتهای گروههای کوچک خو.د ساخته ومستقل)</a:t>
            </a:r>
          </a:p>
          <a:p>
            <a:pPr marL="0" indent="0" algn="r" rtl="1">
              <a:buNone/>
            </a:pPr>
            <a:r>
              <a:rPr lang="fa-IR" sz="1800" dirty="0" smtClean="0"/>
              <a:t> </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479913824"/>
              </p:ext>
            </p:extLst>
          </p:nvPr>
        </p:nvGraphicFramePr>
        <p:xfrm>
          <a:off x="611560" y="4293096"/>
          <a:ext cx="6048672" cy="1925320"/>
        </p:xfrm>
        <a:graphic>
          <a:graphicData uri="http://schemas.openxmlformats.org/drawingml/2006/table">
            <a:tbl>
              <a:tblPr firstRow="1" bandRow="1">
                <a:tableStyleId>{D7AC3CCA-C797-4891-BE02-D94E43425B78}</a:tableStyleId>
              </a:tblPr>
              <a:tblGrid>
                <a:gridCol w="1944216">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331640">
                  <a:extLst>
                    <a:ext uri="{9D8B030D-6E8A-4147-A177-3AD203B41FA5}">
                      <a16:colId xmlns:a16="http://schemas.microsoft.com/office/drawing/2014/main" xmlns="" val="20002"/>
                    </a:ext>
                  </a:extLst>
                </a:gridCol>
                <a:gridCol w="1476672">
                  <a:extLst>
                    <a:ext uri="{9D8B030D-6E8A-4147-A177-3AD203B41FA5}">
                      <a16:colId xmlns:a16="http://schemas.microsoft.com/office/drawing/2014/main" xmlns="" val="20003"/>
                    </a:ext>
                  </a:extLst>
                </a:gridCol>
              </a:tblGrid>
              <a:tr h="370840">
                <a:tc>
                  <a:txBody>
                    <a:bodyPr/>
                    <a:lstStyle/>
                    <a:p>
                      <a:pPr algn="ctr"/>
                      <a:endParaRPr lang="en-US" sz="1400" dirty="0"/>
                    </a:p>
                  </a:txBody>
                  <a:tcPr/>
                </a:tc>
                <a:tc>
                  <a:txBody>
                    <a:bodyPr/>
                    <a:lstStyle/>
                    <a:p>
                      <a:pPr algn="ctr" rtl="1"/>
                      <a:r>
                        <a:rPr lang="fa-IR" sz="1400" dirty="0" smtClean="0"/>
                        <a:t>ویژگی </a:t>
                      </a:r>
                      <a:r>
                        <a:rPr lang="en-US" sz="1400" dirty="0" smtClean="0"/>
                        <a:t>TPM</a:t>
                      </a:r>
                      <a:endParaRPr lang="en-US" sz="1400" dirty="0"/>
                    </a:p>
                  </a:txBody>
                  <a:tcPr/>
                </a:tc>
                <a:tc>
                  <a:txBody>
                    <a:bodyPr/>
                    <a:lstStyle/>
                    <a:p>
                      <a:pPr algn="ctr"/>
                      <a:r>
                        <a:rPr lang="fa-IR" sz="1400" dirty="0" smtClean="0"/>
                        <a:t>ویژگی نت بهره ور</a:t>
                      </a:r>
                      <a:endParaRPr lang="en-US" sz="1400" dirty="0"/>
                    </a:p>
                  </a:txBody>
                  <a:tcPr/>
                </a:tc>
                <a:tc>
                  <a:txBody>
                    <a:bodyPr/>
                    <a:lstStyle/>
                    <a:p>
                      <a:pPr algn="ctr"/>
                      <a:r>
                        <a:rPr lang="fa-IR" sz="1400" dirty="0" smtClean="0"/>
                        <a:t>ویژگی نت پیشگیری</a:t>
                      </a:r>
                      <a:endParaRPr lang="en-US" sz="1400" dirty="0"/>
                    </a:p>
                  </a:txBody>
                  <a:tcPr/>
                </a:tc>
                <a:extLst>
                  <a:ext uri="{0D108BD9-81ED-4DB2-BD59-A6C34878D82A}">
                    <a16:rowId xmlns:a16="http://schemas.microsoft.com/office/drawing/2014/main" xmlns="" val="10000"/>
                  </a:ext>
                </a:extLst>
              </a:tr>
              <a:tr h="370840">
                <a:tc>
                  <a:txBody>
                    <a:bodyPr/>
                    <a:lstStyle/>
                    <a:p>
                      <a:pPr algn="ctr"/>
                      <a:r>
                        <a:rPr lang="fa-IR" sz="1400" dirty="0" smtClean="0"/>
                        <a:t>کارای</a:t>
                      </a:r>
                      <a:r>
                        <a:rPr lang="fa-IR" sz="1400" baseline="0" dirty="0" smtClean="0"/>
                        <a:t>ی اقتصادی (نت پیشگیرانه سودمند)</a:t>
                      </a:r>
                      <a:endParaRPr lang="en-US" sz="1400" dirty="0"/>
                    </a:p>
                  </a:txBody>
                  <a:tcPr/>
                </a:tc>
                <a:tc>
                  <a:txBody>
                    <a:bodyPr/>
                    <a:lstStyle/>
                    <a:p>
                      <a:pPr algn="ctr"/>
                      <a:r>
                        <a:rPr lang="en-US" sz="1400" dirty="0" smtClean="0">
                          <a:latin typeface="Arial"/>
                          <a:cs typeface="Arial"/>
                        </a:rPr>
                        <a: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pPr algn="ctr"/>
                      <a:r>
                        <a:rPr lang="en-US" sz="1400" dirty="0" smtClean="0">
                          <a:latin typeface="Arial"/>
                          <a:cs typeface="Arial"/>
                        </a:rPr>
                        <a:t>●</a:t>
                      </a:r>
                      <a:endParaRPr lang="en-US" sz="1400" dirty="0"/>
                    </a:p>
                  </a:txBody>
                  <a:tcPr/>
                </a:tc>
                <a:extLst>
                  <a:ext uri="{0D108BD9-81ED-4DB2-BD59-A6C34878D82A}">
                    <a16:rowId xmlns:a16="http://schemas.microsoft.com/office/drawing/2014/main" xmlns="" val="10001"/>
                  </a:ext>
                </a:extLst>
              </a:tr>
              <a:tr h="370840">
                <a:tc>
                  <a:txBody>
                    <a:bodyPr/>
                    <a:lstStyle/>
                    <a:p>
                      <a:pPr algn="ctr" rtl="1"/>
                      <a:r>
                        <a:rPr lang="fa-IR" sz="1400" dirty="0" smtClean="0"/>
                        <a:t>سیستم فراگیر </a:t>
                      </a:r>
                      <a:r>
                        <a:rPr lang="en-US" sz="1400" dirty="0" smtClean="0"/>
                        <a:t>(MP-PM-MI)</a:t>
                      </a:r>
                      <a:endParaRPr lang="en-US" sz="1400" dirty="0"/>
                    </a:p>
                  </a:txBody>
                  <a:tcPr/>
                </a:tc>
                <a:tc>
                  <a:txBody>
                    <a:bodyPr/>
                    <a:lstStyle/>
                    <a:p>
                      <a:pPr algn="ctr"/>
                      <a:r>
                        <a:rPr lang="en-US" sz="1400" dirty="0" smtClean="0">
                          <a:latin typeface="Arial"/>
                          <a:cs typeface="Arial"/>
                        </a:rPr>
                        <a: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endParaRPr lang="en-US" dirty="0"/>
                    </a:p>
                  </a:txBody>
                  <a:tcPr/>
                </a:tc>
                <a:extLst>
                  <a:ext uri="{0D108BD9-81ED-4DB2-BD59-A6C34878D82A}">
                    <a16:rowId xmlns:a16="http://schemas.microsoft.com/office/drawing/2014/main" xmlns="" val="10002"/>
                  </a:ext>
                </a:extLst>
              </a:tr>
              <a:tr h="370840">
                <a:tc>
                  <a:txBody>
                    <a:bodyPr/>
                    <a:lstStyle/>
                    <a:p>
                      <a:pPr algn="ctr"/>
                      <a:r>
                        <a:rPr lang="fa-IR" sz="1400" dirty="0" smtClean="0"/>
                        <a:t>نت</a:t>
                      </a:r>
                      <a:r>
                        <a:rPr lang="fa-IR" sz="1400" baseline="0" dirty="0" smtClean="0"/>
                        <a:t> مستقل خودکار توسط اپراتورها</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049042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به حد اکثر رساندن اثربخشی تجهیزات</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a:t>
            </a:r>
            <a:r>
              <a:rPr lang="fa-IR" sz="2000" dirty="0" smtClean="0">
                <a:sym typeface="Wingdings" pitchFamily="2" charset="2"/>
              </a:rPr>
              <a:t>(ت هکتار):</a:t>
            </a:r>
            <a:endParaRPr lang="en-US" sz="2000" dirty="0" smtClean="0"/>
          </a:p>
          <a:p>
            <a:pPr algn="r" rtl="1"/>
            <a:r>
              <a:rPr lang="en-US" sz="2000" dirty="0" smtClean="0"/>
              <a:t>P</a:t>
            </a:r>
            <a:r>
              <a:rPr lang="fa-IR" sz="2000" dirty="0" smtClean="0"/>
              <a:t> </a:t>
            </a:r>
            <a:r>
              <a:rPr lang="fa-IR" sz="2000" u="sng" dirty="0" smtClean="0"/>
              <a:t>ت</a:t>
            </a:r>
            <a:r>
              <a:rPr lang="fa-IR" sz="2000" dirty="0" smtClean="0"/>
              <a:t>ولید (کمیت)</a:t>
            </a:r>
            <a:endParaRPr lang="en-US" sz="2000" dirty="0" smtClean="0"/>
          </a:p>
          <a:p>
            <a:pPr algn="r" rtl="1"/>
            <a:r>
              <a:rPr lang="en-US" sz="2000" dirty="0" smtClean="0"/>
              <a:t>C</a:t>
            </a:r>
            <a:r>
              <a:rPr lang="fa-IR" sz="2000" dirty="0" smtClean="0"/>
              <a:t> هزینه</a:t>
            </a:r>
          </a:p>
          <a:p>
            <a:pPr algn="r" rtl="1"/>
            <a:r>
              <a:rPr lang="en-US" sz="2000" dirty="0" smtClean="0"/>
              <a:t>Q</a:t>
            </a:r>
            <a:r>
              <a:rPr lang="fa-IR" sz="2000" dirty="0" smtClean="0"/>
              <a:t> </a:t>
            </a:r>
            <a:r>
              <a:rPr lang="fa-IR" sz="2000" u="sng" dirty="0"/>
              <a:t>ک</a:t>
            </a:r>
            <a:r>
              <a:rPr lang="fa-IR" sz="2000" dirty="0"/>
              <a:t>یفیت </a:t>
            </a:r>
            <a:endParaRPr lang="fa-IR" sz="2000" dirty="0" smtClean="0"/>
          </a:p>
          <a:p>
            <a:pPr algn="r" rtl="1"/>
            <a:r>
              <a:rPr lang="en-US" sz="2000" dirty="0" smtClean="0"/>
              <a:t>D</a:t>
            </a:r>
            <a:r>
              <a:rPr lang="fa-IR" sz="2000" dirty="0" smtClean="0"/>
              <a:t> </a:t>
            </a:r>
            <a:r>
              <a:rPr lang="fa-IR" sz="2000" u="sng" dirty="0" smtClean="0">
                <a:effectLst>
                  <a:outerShdw blurRad="38100" dist="38100" dir="2700000" algn="tl">
                    <a:srgbClr val="000000">
                      <a:alpha val="43137"/>
                    </a:srgbClr>
                  </a:outerShdw>
                </a:effectLst>
              </a:rPr>
              <a:t>ت</a:t>
            </a:r>
            <a:r>
              <a:rPr lang="fa-IR" sz="2000" dirty="0" smtClean="0"/>
              <a:t>حویل بهنگام</a:t>
            </a:r>
            <a:r>
              <a:rPr lang="en-US" sz="2000" dirty="0" smtClean="0"/>
              <a:t/>
            </a:r>
            <a:br>
              <a:rPr lang="en-US" sz="2000" dirty="0" smtClean="0"/>
            </a:br>
            <a:r>
              <a:rPr lang="en-US" sz="2000" dirty="0" smtClean="0"/>
              <a:t>S</a:t>
            </a:r>
            <a:r>
              <a:rPr lang="fa-IR" sz="2000" dirty="0" smtClean="0"/>
              <a:t> </a:t>
            </a:r>
            <a:r>
              <a:rPr lang="fa-IR" sz="2000" u="sng" dirty="0" smtClean="0"/>
              <a:t>ا</a:t>
            </a:r>
            <a:r>
              <a:rPr lang="fa-IR" sz="2000" dirty="0" smtClean="0"/>
              <a:t>یمنی(بهداشت محسط کار )</a:t>
            </a:r>
            <a:r>
              <a:rPr lang="en-US" sz="2000" dirty="0" smtClean="0"/>
              <a:t/>
            </a:r>
            <a:br>
              <a:rPr lang="en-US" sz="2000" dirty="0" smtClean="0"/>
            </a:br>
            <a:r>
              <a:rPr lang="en-US" sz="2000" dirty="0" smtClean="0"/>
              <a:t>M</a:t>
            </a:r>
            <a:r>
              <a:rPr lang="fa-IR" sz="2000" dirty="0" smtClean="0"/>
              <a:t> </a:t>
            </a:r>
            <a:r>
              <a:rPr lang="fa-IR" sz="2000" u="sng" dirty="0" smtClean="0"/>
              <a:t>ر</a:t>
            </a:r>
            <a:r>
              <a:rPr lang="fa-IR" sz="2000" dirty="0" smtClean="0"/>
              <a:t>وحیه،انگیزه</a:t>
            </a:r>
          </a:p>
          <a:p>
            <a:pPr algn="r" rtl="1"/>
            <a:r>
              <a:rPr lang="fa-IR" sz="2000" dirty="0" smtClean="0"/>
              <a:t>جهت دستیابی به بازده مطلوب اقتصادی ،هزینه های تجهیزات رادر کل دوران طول عمر </a:t>
            </a:r>
            <a:r>
              <a:rPr lang="en-US" sz="2000" dirty="0" smtClean="0"/>
              <a:t>(LCC)</a:t>
            </a:r>
            <a:r>
              <a:rPr lang="fa-IR" sz="2000" dirty="0" smtClean="0"/>
              <a:t> به حداقل می رسانیم</a:t>
            </a:r>
            <a:endParaRPr lang="en-US" sz="2000" dirty="0"/>
          </a:p>
        </p:txBody>
      </p:sp>
    </p:spTree>
    <p:extLst>
      <p:ext uri="{BB962C8B-B14F-4D97-AF65-F5344CB8AC3E}">
        <p14:creationId xmlns:p14="http://schemas.microsoft.com/office/powerpoint/2010/main" val="138742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زیانهای ناشی از عدم وجود سیستم های مناسب نت در ایران</a:t>
            </a:r>
            <a:endParaRPr lang="en-US" sz="20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پایین بودن عمرکارکرد ماشین الات</a:t>
            </a:r>
          </a:p>
          <a:p>
            <a:pPr marL="457200" indent="-457200" algn="r" rtl="1">
              <a:buFont typeface="+mj-lt"/>
              <a:buAutoNum type="arabicParenR"/>
            </a:pPr>
            <a:r>
              <a:rPr lang="fa-IR" sz="2000" dirty="0" smtClean="0"/>
              <a:t>نیاز به قطعات یدکی وتعویض قطعات</a:t>
            </a:r>
          </a:p>
          <a:p>
            <a:pPr marL="457200" indent="-457200" algn="r" rtl="1">
              <a:buFont typeface="+mj-lt"/>
              <a:buAutoNum type="arabicParenR"/>
            </a:pPr>
            <a:r>
              <a:rPr lang="fa-IR" sz="2000" dirty="0" smtClean="0"/>
              <a:t>ایجاد خطرات جانی</a:t>
            </a:r>
          </a:p>
          <a:p>
            <a:pPr marL="457200" indent="-457200" algn="r" rtl="1">
              <a:buFont typeface="+mj-lt"/>
              <a:buAutoNum type="arabicParenR"/>
            </a:pPr>
            <a:r>
              <a:rPr lang="fa-IR" sz="2000" dirty="0" smtClean="0"/>
              <a:t>کمبود تولید واثرات ان</a:t>
            </a:r>
          </a:p>
          <a:p>
            <a:pPr marL="457200" indent="-457200" algn="r" rtl="1">
              <a:buFont typeface="+mj-lt"/>
              <a:buAutoNum type="arabicParenR"/>
            </a:pPr>
            <a:r>
              <a:rPr lang="fa-IR" sz="2000" dirty="0" smtClean="0"/>
              <a:t>کیفیت نامناسب تولید داخلی</a:t>
            </a:r>
          </a:p>
          <a:p>
            <a:pPr marL="457200" indent="-457200" algn="r" rtl="1">
              <a:buFont typeface="+mj-lt"/>
              <a:buAutoNum type="arabicParenR"/>
            </a:pPr>
            <a:r>
              <a:rPr lang="fa-IR" sz="2000" dirty="0" smtClean="0"/>
              <a:t>بالابودن هزینه های تولیدی وقیمت تمام شده</a:t>
            </a:r>
            <a:endParaRPr lang="en-US" sz="2000" dirty="0"/>
          </a:p>
        </p:txBody>
      </p:sp>
    </p:spTree>
    <p:extLst>
      <p:ext uri="{BB962C8B-B14F-4D97-AF65-F5344CB8AC3E}">
        <p14:creationId xmlns:p14="http://schemas.microsoft.com/office/powerpoint/2010/main" val="24347274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بهبود </a:t>
            </a:r>
            <a:r>
              <a:rPr lang="en-US" sz="2000" dirty="0" smtClean="0"/>
              <a:t>LCC</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بهبود از طریق حذف ضایعات زیر:</a:t>
            </a:r>
          </a:p>
          <a:p>
            <a:pPr algn="r" rtl="1"/>
            <a:r>
              <a:rPr lang="fa-IR" sz="2000" dirty="0" smtClean="0"/>
              <a:t>توقف ماشین به علت خرابیهای اضطراری</a:t>
            </a:r>
          </a:p>
          <a:p>
            <a:pPr algn="r" rtl="1"/>
            <a:r>
              <a:rPr lang="fa-IR" sz="2000" dirty="0" smtClean="0"/>
              <a:t>تنظیم واماده سازی ماشینها برای شروع عملیات تولید</a:t>
            </a:r>
          </a:p>
          <a:p>
            <a:pPr algn="r" rtl="1"/>
            <a:r>
              <a:rPr lang="fa-IR" sz="2000" dirty="0" smtClean="0"/>
              <a:t>بیکاریها وتوقفات کوتاه مدت</a:t>
            </a:r>
            <a:endParaRPr lang="fa-IR" sz="2000" dirty="0"/>
          </a:p>
          <a:p>
            <a:pPr algn="r" rtl="1"/>
            <a:r>
              <a:rPr lang="fa-IR" sz="2000" dirty="0" smtClean="0"/>
              <a:t>کاهش سرعت</a:t>
            </a:r>
          </a:p>
          <a:p>
            <a:pPr algn="r" rtl="1"/>
            <a:r>
              <a:rPr lang="fa-IR" sz="2000" dirty="0" smtClean="0"/>
              <a:t>معایب واشکالات در فرایند تولیدودوباره کاریها</a:t>
            </a:r>
          </a:p>
          <a:p>
            <a:pPr algn="r" rtl="1"/>
            <a:r>
              <a:rPr lang="fa-IR" sz="2000" dirty="0" smtClean="0"/>
              <a:t>افت تولید در فاصله زمانی بیت اغاز راه اندازی ماشین ورسیدن حرکات به حد تعادل وپایداری</a:t>
            </a:r>
            <a:endParaRPr lang="en-US" sz="2000" dirty="0"/>
          </a:p>
        </p:txBody>
      </p:sp>
    </p:spTree>
    <p:extLst>
      <p:ext uri="{BB962C8B-B14F-4D97-AF65-F5344CB8AC3E}">
        <p14:creationId xmlns:p14="http://schemas.microsoft.com/office/powerpoint/2010/main" val="30834198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ارتباط بین </a:t>
            </a:r>
            <a:r>
              <a:rPr lang="en-US" sz="2000" dirty="0" smtClean="0"/>
              <a:t>TPM</a:t>
            </a:r>
            <a:r>
              <a:rPr lang="fa-IR" sz="2000" dirty="0" smtClean="0"/>
              <a:t> ،تروتکنولوژی وپشتیبانی فنی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درتروتکنولوژی اصول مدیریت،امور مالی ،مهندسی وسایر فعالیتها برروی دارایی فیزیکی اعمال می شودتا هزینه های ان در طول عمر تجهیزات به حداقل برسد.</a:t>
            </a:r>
          </a:p>
          <a:p>
            <a:pPr algn="r" rtl="1"/>
            <a:r>
              <a:rPr lang="fa-IR" sz="2000" dirty="0" smtClean="0"/>
              <a:t>در لجستیک در برگیرنده کالاهای ساخته شده،برنامه ها،اطلاعات وسیستمها می باشد</a:t>
            </a:r>
          </a:p>
          <a:p>
            <a:pPr algn="r" rtl="1"/>
            <a:r>
              <a:rPr lang="fa-IR" sz="2000" dirty="0" smtClean="0"/>
              <a:t>در تروتکنولوزی تنها بر تجهیزات(دارایی فیزیکی) تاکید دارد.</a:t>
            </a:r>
          </a:p>
          <a:p>
            <a:pPr algn="r" rtl="1"/>
            <a:r>
              <a:rPr lang="fa-IR" sz="2000" dirty="0" smtClean="0"/>
              <a:t>در </a:t>
            </a:r>
            <a:r>
              <a:rPr lang="en-US" sz="2000" dirty="0" smtClean="0"/>
              <a:t>TPM</a:t>
            </a:r>
            <a:r>
              <a:rPr lang="fa-IR" sz="2000" dirty="0" smtClean="0"/>
              <a:t>تنها استفاده کنندگان از تجهیزات تاکید دارد</a:t>
            </a:r>
          </a:p>
          <a:p>
            <a:pPr algn="r" rtl="1"/>
            <a:endParaRPr lang="en-US" sz="2000" dirty="0"/>
          </a:p>
        </p:txBody>
      </p:sp>
    </p:spTree>
    <p:extLst>
      <p:ext uri="{BB962C8B-B14F-4D97-AF65-F5344CB8AC3E}">
        <p14:creationId xmlns:p14="http://schemas.microsoft.com/office/powerpoint/2010/main" val="390146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معرفی </a:t>
            </a:r>
            <a:r>
              <a:rPr lang="en-US" sz="2000" dirty="0" smtClean="0"/>
              <a:t>TPM</a:t>
            </a:r>
            <a:r>
              <a:rPr lang="fa-IR" sz="2000" dirty="0" smtClean="0"/>
              <a:t> در کارخانه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ژاپن سه عامل در محیط کار جهت حذف ضایعات مد نظر می باشند.</a:t>
            </a:r>
          </a:p>
          <a:p>
            <a:pPr algn="r" rtl="1"/>
            <a:r>
              <a:rPr lang="en-US" sz="2000" dirty="0" err="1" smtClean="0"/>
              <a:t>Yaruba</a:t>
            </a:r>
            <a:r>
              <a:rPr lang="fa-IR" sz="2000" dirty="0" smtClean="0"/>
              <a:t>شرایط مطلوب محیطی</a:t>
            </a:r>
          </a:p>
          <a:p>
            <a:pPr algn="r" rtl="1"/>
            <a:r>
              <a:rPr lang="en-US" sz="2000" dirty="0" err="1" smtClean="0"/>
              <a:t>Yakuri</a:t>
            </a:r>
            <a:r>
              <a:rPr lang="fa-IR" sz="2000" dirty="0" smtClean="0"/>
              <a:t> روحیه وانگیزه</a:t>
            </a:r>
          </a:p>
          <a:p>
            <a:pPr algn="r" rtl="1"/>
            <a:r>
              <a:rPr lang="en-US" sz="2000" dirty="0" err="1" smtClean="0"/>
              <a:t>Yaruude</a:t>
            </a:r>
            <a:r>
              <a:rPr lang="fa-IR" sz="2000" dirty="0" smtClean="0"/>
              <a:t> رقابت سالم</a:t>
            </a:r>
          </a:p>
          <a:p>
            <a:pPr algn="r" rtl="1"/>
            <a:r>
              <a:rPr lang="en-US" sz="2000" dirty="0" smtClean="0"/>
              <a:t>TPM</a:t>
            </a:r>
            <a:r>
              <a:rPr lang="fa-IR" sz="2000" dirty="0" smtClean="0"/>
              <a:t> به عنوان یک سیاست اصولی در کارخانه</a:t>
            </a:r>
          </a:p>
          <a:p>
            <a:pPr algn="r" rtl="1"/>
            <a:r>
              <a:rPr lang="fa-IR" sz="2000" dirty="0" smtClean="0"/>
              <a:t>در ژاپن شاخص بهره برداری از تجهیزات </a:t>
            </a:r>
            <a:r>
              <a:rPr lang="en-US" sz="2000" dirty="0" smtClean="0"/>
              <a:t>(OEE)</a:t>
            </a:r>
            <a:r>
              <a:rPr lang="fa-IR" sz="2000" dirty="0" smtClean="0"/>
              <a:t> بالاتر از 80%ذ ویا کاهش خرابی های اضطراری به میزان 50% لحاظ می شود.</a:t>
            </a:r>
          </a:p>
          <a:p>
            <a:pPr algn="r" rtl="1"/>
            <a:r>
              <a:rPr lang="fa-IR" sz="2000" dirty="0" smtClean="0"/>
              <a:t>تهیه برنامه کلان </a:t>
            </a:r>
            <a:r>
              <a:rPr lang="en-US" sz="2000" dirty="0" smtClean="0"/>
              <a:t>TPM</a:t>
            </a:r>
            <a:r>
              <a:rPr lang="fa-IR" sz="2000" dirty="0" smtClean="0"/>
              <a:t> در یک دوره سه ساله</a:t>
            </a:r>
            <a:endParaRPr lang="en-US" sz="2000" dirty="0"/>
          </a:p>
        </p:txBody>
      </p:sp>
    </p:spTree>
    <p:extLst>
      <p:ext uri="{BB962C8B-B14F-4D97-AF65-F5344CB8AC3E}">
        <p14:creationId xmlns:p14="http://schemas.microsoft.com/office/powerpoint/2010/main" val="41871300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ساختار پیشرفت وتکامل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دستیابی به اهداف </a:t>
            </a:r>
            <a:r>
              <a:rPr lang="en-US" sz="2000" dirty="0" smtClean="0"/>
              <a:t>TPM</a:t>
            </a:r>
            <a:r>
              <a:rPr lang="fa-IR" sz="2000" dirty="0" smtClean="0"/>
              <a:t> از طریق گروههای کوچک در کلیه سطوح سازمانی </a:t>
            </a:r>
          </a:p>
          <a:p>
            <a:pPr algn="r" rtl="1"/>
            <a:r>
              <a:rPr lang="fa-IR" sz="2000" dirty="0" smtClean="0"/>
              <a:t>اموزشهای ابتدایی برای کلیه افراد در سازمان </a:t>
            </a:r>
            <a:endParaRPr lang="en-US" sz="2000" dirty="0"/>
          </a:p>
        </p:txBody>
      </p:sp>
      <p:graphicFrame>
        <p:nvGraphicFramePr>
          <p:cNvPr id="4" name="Diagram 3"/>
          <p:cNvGraphicFramePr/>
          <p:nvPr>
            <p:extLst>
              <p:ext uri="{D42A27DB-BD31-4B8C-83A1-F6EECF244321}">
                <p14:modId xmlns:p14="http://schemas.microsoft.com/office/powerpoint/2010/main" val="320425603"/>
              </p:ext>
            </p:extLst>
          </p:nvPr>
        </p:nvGraphicFramePr>
        <p:xfrm>
          <a:off x="1117104" y="2204864"/>
          <a:ext cx="60960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47664"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طراحی</a:t>
            </a:r>
            <a:endParaRPr lang="en-US" dirty="0"/>
          </a:p>
        </p:txBody>
      </p:sp>
      <p:sp>
        <p:nvSpPr>
          <p:cNvPr id="6" name="Rectangle 5"/>
          <p:cNvSpPr/>
          <p:nvPr/>
        </p:nvSpPr>
        <p:spPr>
          <a:xfrm>
            <a:off x="3707904"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نت</a:t>
            </a:r>
            <a:endParaRPr lang="en-US" dirty="0"/>
          </a:p>
        </p:txBody>
      </p:sp>
      <p:sp>
        <p:nvSpPr>
          <p:cNvPr id="7" name="Rectangle 6"/>
          <p:cNvSpPr/>
          <p:nvPr/>
        </p:nvSpPr>
        <p:spPr>
          <a:xfrm>
            <a:off x="6012160"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بهره برداری</a:t>
            </a:r>
            <a:endParaRPr lang="en-US" sz="1600" dirty="0"/>
          </a:p>
        </p:txBody>
      </p:sp>
      <p:cxnSp>
        <p:nvCxnSpPr>
          <p:cNvPr id="9" name="Straight Connector 8"/>
          <p:cNvCxnSpPr>
            <a:stCxn id="5" idx="0"/>
          </p:cNvCxnSpPr>
          <p:nvPr/>
        </p:nvCxnSpPr>
        <p:spPr>
          <a:xfrm flipV="1">
            <a:off x="2004864"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4" idx="2"/>
          </p:cNvCxnSpPr>
          <p:nvPr/>
        </p:nvCxnSpPr>
        <p:spPr>
          <a:xfrm flipV="1">
            <a:off x="4165104"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0"/>
          </p:cNvCxnSpPr>
          <p:nvPr/>
        </p:nvCxnSpPr>
        <p:spPr>
          <a:xfrm flipV="1">
            <a:off x="6469360"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4676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مروری بر برنامه استقرار وتکامل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buFont typeface="Wingdings" pitchFamily="2" charset="2"/>
              <a:buChar char="ü"/>
            </a:pPr>
            <a:r>
              <a:rPr lang="fa-IR" sz="2000" dirty="0" smtClean="0"/>
              <a:t>برنامه پیاده سازی متناسب با نوع صنعت،روشهای تولید،شرایط تجهیزات،مسایل وتکنیکهای خاص سازمان وسطوح نگهداری وتعمیرات در سازمان می باشد.</a:t>
            </a:r>
          </a:p>
          <a:p>
            <a:pPr algn="r" rtl="1">
              <a:buFont typeface="Wingdings" pitchFamily="2" charset="2"/>
              <a:buChar char="ü"/>
            </a:pPr>
            <a:r>
              <a:rPr lang="fa-IR" sz="2000" dirty="0" smtClean="0"/>
              <a:t>هداف درون بخشی مورد نیاز برای برنامه </a:t>
            </a:r>
            <a:r>
              <a:rPr lang="en-US" sz="2000" dirty="0" smtClean="0"/>
              <a:t>TPM</a:t>
            </a:r>
            <a:r>
              <a:rPr lang="fa-IR" sz="2000" dirty="0" smtClean="0"/>
              <a:t>:</a:t>
            </a:r>
          </a:p>
          <a:p>
            <a:pPr algn="r" rtl="1"/>
            <a:r>
              <a:rPr lang="fa-IR" sz="2000" dirty="0" smtClean="0"/>
              <a:t>بهبود وارتقا اثربخشی تجهیزات</a:t>
            </a:r>
          </a:p>
          <a:p>
            <a:pPr algn="r" rtl="1"/>
            <a:r>
              <a:rPr lang="fa-IR" sz="2000" dirty="0" smtClean="0"/>
              <a:t>نگهداری وتعمیرات خود ساخته ومستقل توسط اپراتورها</a:t>
            </a:r>
          </a:p>
          <a:p>
            <a:pPr algn="r" rtl="1"/>
            <a:r>
              <a:rPr lang="fa-IR" sz="2000" dirty="0" smtClean="0"/>
              <a:t>یک برنامه ساختار یافته توسط بخش نت کارخانه</a:t>
            </a:r>
          </a:p>
          <a:p>
            <a:pPr algn="r" rtl="1"/>
            <a:r>
              <a:rPr lang="fa-IR" sz="2000" dirty="0" smtClean="0"/>
              <a:t>اموزش بمنظور ارتقا مهارت </a:t>
            </a:r>
            <a:r>
              <a:rPr lang="fa-IR" sz="2000" smtClean="0"/>
              <a:t>های بهره برداری </a:t>
            </a:r>
            <a:r>
              <a:rPr lang="fa-IR" sz="2000" dirty="0" smtClean="0"/>
              <a:t>ونت</a:t>
            </a:r>
          </a:p>
          <a:p>
            <a:pPr algn="r" rtl="1"/>
            <a:r>
              <a:rPr lang="fa-IR" sz="2000" dirty="0" smtClean="0"/>
              <a:t>یک برنامه پیش هنگام برای مدیریت برتجهیزات که از بروز مشکلات .مسایل در راه اندازی کارخانه یا ماشین الات جلوگیری نماید</a:t>
            </a:r>
            <a:endParaRPr lang="en-US" sz="2000" dirty="0"/>
          </a:p>
        </p:txBody>
      </p:sp>
    </p:spTree>
    <p:extLst>
      <p:ext uri="{BB962C8B-B14F-4D97-AF65-F5344CB8AC3E}">
        <p14:creationId xmlns:p14="http://schemas.microsoft.com/office/powerpoint/2010/main" val="356519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علل وجود نارسایی در امور نگهداری وتعمیرات  در ایران</a:t>
            </a:r>
            <a:endParaRPr lang="en-US" sz="20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وجود تاخیر زمانی نسبت به تکنولوژی روز دنیا</a:t>
            </a:r>
          </a:p>
          <a:p>
            <a:pPr marL="514350" indent="-514350" algn="r" rtl="1">
              <a:buFont typeface="+mj-lt"/>
              <a:buAutoNum type="arabicParenR"/>
            </a:pPr>
            <a:r>
              <a:rPr lang="fa-IR" sz="2000" dirty="0" smtClean="0"/>
              <a:t>عدم دخالت مهندسین نگهداری در خریدها وتوجه صرف به روش تولید</a:t>
            </a:r>
          </a:p>
          <a:p>
            <a:pPr marL="514350" indent="-514350" algn="r" rtl="1">
              <a:buFont typeface="+mj-lt"/>
              <a:buAutoNum type="arabicParenR"/>
            </a:pPr>
            <a:r>
              <a:rPr lang="fa-IR" sz="2000" dirty="0" smtClean="0"/>
              <a:t>وجود دسترسی راحت به قطعات در بازار خارج در دهه 50</a:t>
            </a:r>
          </a:p>
          <a:p>
            <a:pPr marL="514350" indent="-514350" algn="r" rtl="1">
              <a:buFont typeface="+mj-lt"/>
              <a:buAutoNum type="arabicParenR"/>
            </a:pPr>
            <a:r>
              <a:rPr lang="fa-IR" sz="2000" dirty="0" smtClean="0"/>
              <a:t>عدم اموزش پرسنل ایرانی در بدو راه اندازی کارخانجات</a:t>
            </a:r>
          </a:p>
          <a:p>
            <a:pPr marL="514350" indent="-514350" algn="r" rtl="1">
              <a:buFont typeface="+mj-lt"/>
              <a:buAutoNum type="arabicParenR"/>
            </a:pPr>
            <a:r>
              <a:rPr lang="fa-IR" sz="2000" dirty="0" smtClean="0"/>
              <a:t>عدم توجه به هزینه های دوره عمر ماشین الات واستانداردهای مرتبط</a:t>
            </a:r>
          </a:p>
          <a:p>
            <a:pPr marL="514350" indent="-514350" algn="r" rtl="1">
              <a:buFont typeface="+mj-lt"/>
              <a:buAutoNum type="arabicParenR"/>
            </a:pPr>
            <a:r>
              <a:rPr lang="fa-IR" sz="2000" dirty="0" smtClean="0"/>
              <a:t>نبود در س نت در رشتهئ های مهندسی ومدیریت تا پس از انقلاب در سال 1361</a:t>
            </a:r>
          </a:p>
          <a:p>
            <a:pPr marL="514350" indent="-514350" algn="r" rtl="1">
              <a:buFont typeface="+mj-lt"/>
              <a:buAutoNum type="arabicParenR"/>
            </a:pPr>
            <a:r>
              <a:rPr lang="fa-IR" sz="2000" dirty="0" smtClean="0"/>
              <a:t>نارسایی نیروی انسانی بکار گرفته شده درصنایع</a:t>
            </a:r>
          </a:p>
          <a:p>
            <a:pPr marL="514350" indent="-514350" algn="r" rtl="1">
              <a:buFont typeface="+mj-lt"/>
              <a:buAutoNum type="arabicParenR"/>
            </a:pPr>
            <a:endParaRPr lang="fa-IR" sz="2000" dirty="0" smtClean="0"/>
          </a:p>
          <a:p>
            <a:pPr marL="514350" indent="-514350" algn="r" rtl="1">
              <a:buFont typeface="+mj-lt"/>
              <a:buAutoNum type="arabicParenR"/>
            </a:pPr>
            <a:endParaRPr lang="en-US" sz="2000" dirty="0"/>
          </a:p>
        </p:txBody>
      </p:sp>
    </p:spTree>
    <p:extLst>
      <p:ext uri="{BB962C8B-B14F-4D97-AF65-F5344CB8AC3E}">
        <p14:creationId xmlns:p14="http://schemas.microsoft.com/office/powerpoint/2010/main" val="163855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4954562"/>
          </a:xfrm>
        </p:spPr>
        <p:txBody>
          <a:bodyPr/>
          <a:lstStyle/>
          <a:p>
            <a:r>
              <a:rPr lang="fa-IR" dirty="0" smtClean="0"/>
              <a:t>فصل سوم</a:t>
            </a:r>
            <a:br>
              <a:rPr lang="fa-IR" dirty="0" smtClean="0"/>
            </a:br>
            <a:r>
              <a:rPr lang="fa-IR" dirty="0" smtClean="0"/>
              <a:t>برنامه ریزی وکنترل در نگهداری وتعمیرات</a:t>
            </a:r>
            <a:endParaRPr lang="en-US" dirty="0"/>
          </a:p>
        </p:txBody>
      </p:sp>
    </p:spTree>
    <p:extLst>
      <p:ext uri="{BB962C8B-B14F-4D97-AF65-F5344CB8AC3E}">
        <p14:creationId xmlns:p14="http://schemas.microsoft.com/office/powerpoint/2010/main" val="208990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نیازهای برنامه ریزی</a:t>
            </a:r>
            <a:endParaRPr lang="en-US"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تدوین برنامه های مناسب در جهت حفاظت از دارایی ها</a:t>
            </a:r>
          </a:p>
          <a:p>
            <a:pPr marL="514350" indent="-514350" algn="r" rtl="1">
              <a:buFont typeface="+mj-lt"/>
              <a:buAutoNum type="arabicParenR"/>
            </a:pPr>
            <a:r>
              <a:rPr lang="fa-IR" sz="2000" dirty="0" smtClean="0"/>
              <a:t>تامین امکانات لازم برای اعمال برنامه</a:t>
            </a:r>
          </a:p>
          <a:p>
            <a:pPr marL="514350" indent="-514350" algn="r" rtl="1">
              <a:buFont typeface="+mj-lt"/>
              <a:buAutoNum type="arabicParenR"/>
            </a:pPr>
            <a:r>
              <a:rPr lang="fa-IR" sz="2000" dirty="0" smtClean="0"/>
              <a:t>تهیه روشهای سیستماتیک برای سوابق از فعالیتهای انجام شده</a:t>
            </a:r>
          </a:p>
          <a:p>
            <a:pPr marL="514350" indent="-514350" algn="r" rtl="1">
              <a:buFont typeface="+mj-lt"/>
              <a:buAutoNum type="arabicParenR"/>
            </a:pPr>
            <a:r>
              <a:rPr lang="fa-IR" sz="2000" dirty="0" smtClean="0"/>
              <a:t>ایجاد کانالی برای ارتباطات با دیگر واحدهاوبازنگری در ساستها وخط مشی ها</a:t>
            </a:r>
            <a:endParaRPr lang="en-US" sz="2000" dirty="0"/>
          </a:p>
        </p:txBody>
      </p:sp>
    </p:spTree>
    <p:extLst>
      <p:ext uri="{BB962C8B-B14F-4D97-AF65-F5344CB8AC3E}">
        <p14:creationId xmlns:p14="http://schemas.microsoft.com/office/powerpoint/2010/main" val="37421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بخشهای اصلی تشکیل دهنده امور مدیریت فنی</a:t>
            </a:r>
            <a:endParaRPr lang="en-US" sz="24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مهندسی نگهداری وتعمیرات </a:t>
            </a:r>
          </a:p>
          <a:p>
            <a:pPr algn="r" rtl="1"/>
            <a:r>
              <a:rPr lang="fa-IR" sz="2000" dirty="0" smtClean="0"/>
              <a:t>تهیه وتدوین طرحها،روشها،دستورالعمل ها،فراهم اوری اطلاعات فنی برای بخشهای مدیریتی ودیگر بخشها</a:t>
            </a:r>
          </a:p>
          <a:p>
            <a:pPr marL="0" indent="0" algn="r" rtl="1">
              <a:buNone/>
            </a:pPr>
            <a:r>
              <a:rPr lang="fa-IR" sz="2000" dirty="0" smtClean="0"/>
              <a:t>2) امور اجرایی تعمیرات(نت)</a:t>
            </a:r>
          </a:p>
          <a:p>
            <a:pPr algn="r" rtl="1">
              <a:buFont typeface="Wingdings" pitchFamily="2" charset="2"/>
              <a:buChar char="§"/>
            </a:pPr>
            <a:r>
              <a:rPr lang="fa-IR" sz="2000" dirty="0" smtClean="0"/>
              <a:t>اعمال فعالیتها لازم برروی دستگاهها به منظور نگهداری وحفاظت فنی از انهابراساس سیاستها </a:t>
            </a:r>
          </a:p>
          <a:p>
            <a:pPr marL="0" indent="0" algn="r" rtl="1">
              <a:buNone/>
            </a:pPr>
            <a:r>
              <a:rPr lang="fa-IR" sz="2000" dirty="0" smtClean="0"/>
              <a:t>3) انبار قطعات یدکی</a:t>
            </a:r>
          </a:p>
          <a:p>
            <a:pPr algn="r" rtl="1">
              <a:buFont typeface="Wingdings" pitchFamily="2" charset="2"/>
              <a:buChar char="§"/>
            </a:pPr>
            <a:r>
              <a:rPr lang="fa-IR" sz="2000" dirty="0" smtClean="0"/>
              <a:t>سفارش ،ذخیره وصدور قطعات یدکی ولوازم مصرفی نگهداری وتعمیرات براساس سیاستها</a:t>
            </a:r>
          </a:p>
          <a:p>
            <a:pPr algn="r" rtl="1"/>
            <a:endParaRPr lang="fa-IR" sz="2000" dirty="0" smtClean="0"/>
          </a:p>
          <a:p>
            <a:pPr algn="r" rtl="1"/>
            <a:endParaRPr lang="en-US" sz="2000" dirty="0"/>
          </a:p>
        </p:txBody>
      </p:sp>
    </p:spTree>
    <p:extLst>
      <p:ext uri="{BB962C8B-B14F-4D97-AF65-F5344CB8AC3E}">
        <p14:creationId xmlns:p14="http://schemas.microsoft.com/office/powerpoint/2010/main" val="128541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فعالیتهای بخش امور اجرایی نگهداری وتعمیرات</a:t>
            </a:r>
            <a:endParaRPr lang="en-US" sz="2400" dirty="0"/>
          </a:p>
        </p:txBody>
      </p:sp>
      <p:sp>
        <p:nvSpPr>
          <p:cNvPr id="3" name="Content Placeholder 2"/>
          <p:cNvSpPr>
            <a:spLocks noGrp="1"/>
          </p:cNvSpPr>
          <p:nvPr>
            <p:ph idx="1"/>
          </p:nvPr>
        </p:nvSpPr>
        <p:spPr>
          <a:xfrm>
            <a:off x="179512" y="1600200"/>
            <a:ext cx="8640960" cy="4525963"/>
          </a:xfrm>
        </p:spPr>
        <p:txBody>
          <a:bodyPr>
            <a:normAutofit/>
          </a:bodyPr>
          <a:lstStyle/>
          <a:p>
            <a:pPr marL="514350" indent="-514350" algn="r" rtl="1">
              <a:buFont typeface="+mj-lt"/>
              <a:buAutoNum type="arabicParenR"/>
            </a:pPr>
            <a:r>
              <a:rPr lang="fa-IR" sz="2000" dirty="0" smtClean="0"/>
              <a:t>جلوگیری از خرابیها</a:t>
            </a:r>
          </a:p>
          <a:p>
            <a:pPr marL="514350" indent="-514350" algn="r" rtl="1">
              <a:buFont typeface="+mj-lt"/>
              <a:buAutoNum type="arabicParenR"/>
            </a:pPr>
            <a:r>
              <a:rPr lang="fa-IR" sz="2000" dirty="0" smtClean="0"/>
              <a:t>تعمیر خرابیها ی اضطراری</a:t>
            </a:r>
          </a:p>
          <a:p>
            <a:pPr marL="514350" indent="-514350" algn="r" rtl="1">
              <a:buFont typeface="+mj-lt"/>
              <a:buAutoNum type="arabicParenR"/>
            </a:pPr>
            <a:r>
              <a:rPr lang="fa-IR" sz="2000" dirty="0" smtClean="0"/>
              <a:t>تصحیح طرح تجهیزات</a:t>
            </a:r>
          </a:p>
          <a:p>
            <a:pPr marL="514350" indent="-514350" algn="r" rtl="1">
              <a:buFont typeface="+mj-lt"/>
              <a:buAutoNum type="arabicParenR"/>
            </a:pPr>
            <a:r>
              <a:rPr lang="fa-IR" sz="2000" dirty="0" smtClean="0"/>
              <a:t>توجه به بهره برداری صحیح از تجهیزات ضمن تبادل نظر با دیگر بخشهای تولید وبهره برداران </a:t>
            </a:r>
            <a:endParaRPr lang="en-US" sz="2000" dirty="0"/>
          </a:p>
        </p:txBody>
      </p:sp>
    </p:spTree>
    <p:extLst>
      <p:ext uri="{BB962C8B-B14F-4D97-AF65-F5344CB8AC3E}">
        <p14:creationId xmlns:p14="http://schemas.microsoft.com/office/powerpoint/2010/main" val="313382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lstStyle/>
          <a:p>
            <a:pPr rtl="1"/>
            <a:r>
              <a:rPr lang="fa-IR" dirty="0" smtClean="0"/>
              <a:t>فصل اول</a:t>
            </a:r>
            <a:br>
              <a:rPr lang="fa-IR" dirty="0" smtClean="0"/>
            </a:br>
            <a:r>
              <a:rPr lang="fa-IR" dirty="0"/>
              <a:t/>
            </a:r>
            <a:br>
              <a:rPr lang="fa-IR" dirty="0"/>
            </a:br>
            <a:r>
              <a:rPr lang="fa-IR" dirty="0" smtClean="0"/>
              <a:t>مدیریت فنی</a:t>
            </a:r>
            <a:br>
              <a:rPr lang="fa-IR" dirty="0" smtClean="0"/>
            </a:br>
            <a:r>
              <a:rPr lang="fa-IR" dirty="0" smtClean="0"/>
              <a:t>(حفاظت فنی،تروتکنولوژی)</a:t>
            </a:r>
            <a:endParaRPr lang="en-US" dirty="0"/>
          </a:p>
        </p:txBody>
      </p:sp>
    </p:spTree>
    <p:extLst>
      <p:ext uri="{BB962C8B-B14F-4D97-AF65-F5344CB8AC3E}">
        <p14:creationId xmlns:p14="http://schemas.microsoft.com/office/powerpoint/2010/main" val="1463028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800" dirty="0" smtClean="0"/>
              <a:t>عوامل موثر در تعیین میزان اعمال تعمیرات پیشگیری</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قابلیت اطمینان</a:t>
            </a:r>
          </a:p>
          <a:p>
            <a:pPr marL="0" indent="0" algn="r" rtl="1">
              <a:buNone/>
            </a:pPr>
            <a:r>
              <a:rPr lang="fa-IR" sz="2000" dirty="0" smtClean="0"/>
              <a:t>قابلیت اطمینان یک عنصر عبارت است از احتمال کارکرد صحیح عنصر برای مدتی معین واز پیش تعیین شده ودر کیفیت معین واز پیش تعیین شده</a:t>
            </a:r>
          </a:p>
          <a:p>
            <a:pPr algn="r" rtl="1"/>
            <a:r>
              <a:rPr lang="fa-IR" sz="2000" dirty="0" smtClean="0"/>
              <a:t>تعمیر پذیری</a:t>
            </a:r>
          </a:p>
          <a:p>
            <a:pPr marL="0" indent="0" algn="r" rtl="1">
              <a:buNone/>
            </a:pPr>
            <a:r>
              <a:rPr lang="fa-IR" sz="2000" dirty="0" smtClean="0"/>
              <a:t>تعمیر پذیری عبارت است از میزان پذیرش سیستم جهت اعمال امور تعمیراتی برای باز گردانیدن ان به شرایط مشخص وتعیین شده</a:t>
            </a:r>
          </a:p>
          <a:p>
            <a:pPr algn="r" rtl="1"/>
            <a:r>
              <a:rPr lang="fa-IR" sz="2000" dirty="0" smtClean="0"/>
              <a:t>هزینه ها شامل:</a:t>
            </a:r>
          </a:p>
          <a:p>
            <a:pPr marL="457200" indent="-457200" algn="r" rtl="1">
              <a:buFont typeface="+mj-lt"/>
              <a:buAutoNum type="arabicParenR"/>
            </a:pPr>
            <a:r>
              <a:rPr lang="fa-IR" sz="2000" dirty="0" smtClean="0"/>
              <a:t>هزینه خسارات ایمنی </a:t>
            </a:r>
          </a:p>
          <a:p>
            <a:pPr marL="457200" indent="-457200" algn="r" rtl="1">
              <a:buFont typeface="+mj-lt"/>
              <a:buAutoNum type="arabicParenR"/>
            </a:pPr>
            <a:r>
              <a:rPr lang="fa-IR" sz="2000" dirty="0" smtClean="0"/>
              <a:t>هزینه نیروی انسانی برای تعمیرات</a:t>
            </a:r>
          </a:p>
          <a:p>
            <a:pPr marL="457200" indent="-457200" algn="r" rtl="1">
              <a:buFont typeface="+mj-lt"/>
              <a:buAutoNum type="arabicParenR"/>
            </a:pPr>
            <a:r>
              <a:rPr lang="fa-IR" sz="2000" dirty="0" smtClean="0"/>
              <a:t>هزینه تامین قطعات یدکی</a:t>
            </a:r>
          </a:p>
          <a:p>
            <a:pPr marL="457200" indent="-457200" algn="r" rtl="1">
              <a:buFont typeface="+mj-lt"/>
              <a:buAutoNum type="arabicParenR"/>
            </a:pPr>
            <a:r>
              <a:rPr lang="fa-IR" sz="2000" dirty="0" smtClean="0"/>
              <a:t>هزینه پنهان از کار افتادگی ماشین الات خاصه در تولید پیوسته وانبوه</a:t>
            </a:r>
          </a:p>
          <a:p>
            <a:pPr marL="0" indent="0" algn="r" rtl="1">
              <a:buNone/>
            </a:pPr>
            <a:endParaRPr lang="en-US" sz="2000" dirty="0"/>
          </a:p>
        </p:txBody>
      </p:sp>
    </p:spTree>
    <p:extLst>
      <p:ext uri="{BB962C8B-B14F-4D97-AF65-F5344CB8AC3E}">
        <p14:creationId xmlns:p14="http://schemas.microsoft.com/office/powerpoint/2010/main" val="273043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هزینه های موردنظر وروند تغییرات انها</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هزینه های مستقیم نظیر:</a:t>
            </a:r>
          </a:p>
          <a:p>
            <a:pPr marL="0" indent="0" algn="r" rtl="1">
              <a:buNone/>
            </a:pPr>
            <a:r>
              <a:rPr lang="fa-IR" sz="2000" dirty="0" smtClean="0"/>
              <a:t>هزینه ساعت کارکردنیروی انسانی،مواد وقطعات یدکی مورد نیاز</a:t>
            </a:r>
          </a:p>
          <a:p>
            <a:pPr algn="r" rtl="1"/>
            <a:r>
              <a:rPr lang="fa-IR" sz="2000" dirty="0" smtClean="0"/>
              <a:t>هزینه های غیر مستقیم نظیر:</a:t>
            </a:r>
          </a:p>
          <a:p>
            <a:pPr marL="0" indent="0" algn="r" rtl="1">
              <a:buNone/>
            </a:pPr>
            <a:r>
              <a:rPr lang="fa-IR" sz="2000" dirty="0" smtClean="0"/>
              <a:t>توقف تولید ،خسارات ایمنی،افت اعتبار شرکت نزد مشتریان، هزینه ضایع شدن مواد اولیه وافت اعتبارمدیریت نزد کارکنان</a:t>
            </a:r>
          </a:p>
          <a:p>
            <a:pPr algn="r" rtl="1"/>
            <a:endParaRPr lang="fa-IR" sz="2000" dirty="0" smtClean="0"/>
          </a:p>
          <a:p>
            <a:pPr algn="r" rtl="1"/>
            <a:endParaRPr lang="en-US" sz="2000" dirty="0"/>
          </a:p>
        </p:txBody>
      </p:sp>
    </p:spTree>
    <p:extLst>
      <p:ext uri="{BB962C8B-B14F-4D97-AF65-F5344CB8AC3E}">
        <p14:creationId xmlns:p14="http://schemas.microsoft.com/office/powerpoint/2010/main" val="85548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مدل پیشنهادی برای کنترل عملیات وامار واطلاعات</a:t>
            </a:r>
            <a:endParaRPr lang="en-US" sz="2400" dirty="0"/>
          </a:p>
        </p:txBody>
      </p:sp>
      <p:sp>
        <p:nvSpPr>
          <p:cNvPr id="3" name="Content Placeholder 2"/>
          <p:cNvSpPr>
            <a:spLocks noGrp="1"/>
          </p:cNvSpPr>
          <p:nvPr>
            <p:ph idx="1"/>
          </p:nvPr>
        </p:nvSpPr>
        <p:spPr>
          <a:xfrm>
            <a:off x="457200" y="1268760"/>
            <a:ext cx="8229600" cy="4857403"/>
          </a:xfrm>
        </p:spPr>
        <p:txBody>
          <a:bodyPr/>
          <a:lstStyle/>
          <a:p>
            <a:pPr algn="r" rtl="1"/>
            <a:r>
              <a:rPr lang="fa-IR" dirty="0" smtClean="0"/>
              <a:t>مدل </a:t>
            </a:r>
            <a:endParaRPr lang="en-US" dirty="0"/>
          </a:p>
        </p:txBody>
      </p:sp>
      <p:sp>
        <p:nvSpPr>
          <p:cNvPr id="4" name="Rectangle 3"/>
          <p:cNvSpPr/>
          <p:nvPr/>
        </p:nvSpPr>
        <p:spPr>
          <a:xfrm>
            <a:off x="1187624" y="1379240"/>
            <a:ext cx="27012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سیستم داراییهای صنعت</a:t>
            </a:r>
            <a:endParaRPr lang="en-US" sz="1400" dirty="0">
              <a:solidFill>
                <a:schemeClr val="tx1"/>
              </a:solidFill>
            </a:endParaRPr>
          </a:p>
        </p:txBody>
      </p:sp>
      <p:sp>
        <p:nvSpPr>
          <p:cNvPr id="7" name="Rectangle 6"/>
          <p:cNvSpPr/>
          <p:nvPr/>
        </p:nvSpPr>
        <p:spPr>
          <a:xfrm>
            <a:off x="3279304" y="5258120"/>
            <a:ext cx="914400" cy="619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منابع نت</a:t>
            </a:r>
            <a:endParaRPr lang="en-US" sz="1400" dirty="0">
              <a:solidFill>
                <a:schemeClr val="tx1"/>
              </a:solidFill>
            </a:endParaRPr>
          </a:p>
        </p:txBody>
      </p:sp>
      <p:sp>
        <p:nvSpPr>
          <p:cNvPr id="8" name="Rectangle 7"/>
          <p:cNvSpPr/>
          <p:nvPr/>
        </p:nvSpPr>
        <p:spPr>
          <a:xfrm>
            <a:off x="1873548" y="2576549"/>
            <a:ext cx="1219200" cy="37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بررسی هزینه ها</a:t>
            </a:r>
            <a:endParaRPr lang="en-US" sz="1400" dirty="0">
              <a:solidFill>
                <a:schemeClr val="tx1"/>
              </a:solidFill>
            </a:endParaRPr>
          </a:p>
        </p:txBody>
      </p:sp>
      <p:sp>
        <p:nvSpPr>
          <p:cNvPr id="9" name="Rectangle 8"/>
          <p:cNvSpPr/>
          <p:nvPr/>
        </p:nvSpPr>
        <p:spPr>
          <a:xfrm>
            <a:off x="1499670" y="3140967"/>
            <a:ext cx="1034402" cy="666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rPr>
              <a:t>سیاستهای تولید</a:t>
            </a:r>
            <a:endParaRPr lang="en-US" sz="1600" dirty="0">
              <a:solidFill>
                <a:schemeClr val="tx1"/>
              </a:solidFill>
            </a:endParaRPr>
          </a:p>
        </p:txBody>
      </p:sp>
      <p:sp>
        <p:nvSpPr>
          <p:cNvPr id="10" name="Rectangle 9"/>
          <p:cNvSpPr/>
          <p:nvPr/>
        </p:nvSpPr>
        <p:spPr>
          <a:xfrm>
            <a:off x="5291833" y="1916832"/>
            <a:ext cx="1418456" cy="69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هزینه های نیروی انسانی قطعات</a:t>
            </a:r>
            <a:endParaRPr lang="en-US" sz="1400" dirty="0">
              <a:solidFill>
                <a:schemeClr val="tx1"/>
              </a:solidFill>
            </a:endParaRPr>
          </a:p>
        </p:txBody>
      </p:sp>
      <p:sp>
        <p:nvSpPr>
          <p:cNvPr id="11" name="Rectangle 10"/>
          <p:cNvSpPr/>
          <p:nvPr/>
        </p:nvSpPr>
        <p:spPr>
          <a:xfrm>
            <a:off x="3092748" y="3140967"/>
            <a:ext cx="1376865" cy="66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سیاستهای نگهداری وتعمیرات</a:t>
            </a:r>
            <a:r>
              <a:rPr lang="fa-IR" dirty="0" smtClean="0">
                <a:solidFill>
                  <a:schemeClr val="tx1"/>
                </a:solidFill>
              </a:rPr>
              <a:t> </a:t>
            </a:r>
            <a:endParaRPr lang="en-US" dirty="0">
              <a:solidFill>
                <a:schemeClr val="tx1"/>
              </a:solidFill>
            </a:endParaRPr>
          </a:p>
        </p:txBody>
      </p:sp>
      <p:sp>
        <p:nvSpPr>
          <p:cNvPr id="12" name="Rectangle 11"/>
          <p:cNvSpPr/>
          <p:nvPr/>
        </p:nvSpPr>
        <p:spPr>
          <a:xfrm>
            <a:off x="5004049" y="3167015"/>
            <a:ext cx="2273106" cy="666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هزینه های نیرو.ی انسانی  قطعات،توقف تولید</a:t>
            </a:r>
            <a:endParaRPr lang="en-US" sz="1400" dirty="0">
              <a:solidFill>
                <a:schemeClr val="tx1"/>
              </a:solidFill>
            </a:endParaRPr>
          </a:p>
        </p:txBody>
      </p:sp>
      <p:sp>
        <p:nvSpPr>
          <p:cNvPr id="13" name="Rectangle 12"/>
          <p:cNvSpPr/>
          <p:nvPr/>
        </p:nvSpPr>
        <p:spPr>
          <a:xfrm>
            <a:off x="6084168" y="4293096"/>
            <a:ext cx="1202432"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solidFill>
                  <a:schemeClr val="tx1"/>
                </a:solidFill>
              </a:rPr>
              <a:t>تعمیرات </a:t>
            </a:r>
            <a:r>
              <a:rPr lang="fa-IR" sz="1400" dirty="0" smtClean="0">
                <a:solidFill>
                  <a:schemeClr val="tx1"/>
                </a:solidFill>
              </a:rPr>
              <a:t>پیشگیرانه باتوقف)</a:t>
            </a:r>
            <a:endParaRPr lang="en-US" sz="1400" dirty="0">
              <a:solidFill>
                <a:schemeClr val="tx1"/>
              </a:solidFill>
            </a:endParaRPr>
          </a:p>
        </p:txBody>
      </p:sp>
      <p:sp>
        <p:nvSpPr>
          <p:cNvPr id="14" name="Rectangle 13"/>
          <p:cNvSpPr/>
          <p:nvPr/>
        </p:nvSpPr>
        <p:spPr>
          <a:xfrm>
            <a:off x="3555213" y="4293096"/>
            <a:ext cx="1664859"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تعمیرات پیشگیرانه(بدون توقف9</a:t>
            </a:r>
            <a:endParaRPr lang="en-US" sz="1400" dirty="0">
              <a:solidFill>
                <a:schemeClr val="tx1"/>
              </a:solidFill>
            </a:endParaRPr>
          </a:p>
        </p:txBody>
      </p:sp>
      <p:sp>
        <p:nvSpPr>
          <p:cNvPr id="15" name="Rectangle 14"/>
          <p:cNvSpPr/>
          <p:nvPr/>
        </p:nvSpPr>
        <p:spPr>
          <a:xfrm>
            <a:off x="1202376" y="4274821"/>
            <a:ext cx="1344137"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 تعمیرات اضطراری</a:t>
            </a:r>
            <a:r>
              <a:rPr lang="fa-IR" dirty="0" smtClean="0">
                <a:solidFill>
                  <a:schemeClr val="tx1"/>
                </a:solidFill>
              </a:rPr>
              <a:t> </a:t>
            </a:r>
            <a:endParaRPr lang="en-US" dirty="0">
              <a:solidFill>
                <a:schemeClr val="tx1"/>
              </a:solidFill>
            </a:endParaRPr>
          </a:p>
        </p:txBody>
      </p:sp>
      <p:cxnSp>
        <p:nvCxnSpPr>
          <p:cNvPr id="17" name="Straight Connector 16"/>
          <p:cNvCxnSpPr>
            <a:endCxn id="15" idx="1"/>
          </p:cNvCxnSpPr>
          <p:nvPr/>
        </p:nvCxnSpPr>
        <p:spPr>
          <a:xfrm flipV="1">
            <a:off x="899592" y="4615201"/>
            <a:ext cx="302784" cy="18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9592" y="1684040"/>
            <a:ext cx="0" cy="2949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9592" y="1684040"/>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897153" y="3807106"/>
            <a:ext cx="0" cy="485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97153" y="1484784"/>
            <a:ext cx="0"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944743" y="1484784"/>
            <a:ext cx="295241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16216" y="3824897"/>
            <a:ext cx="0" cy="46819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516215" y="2744743"/>
            <a:ext cx="1" cy="422272"/>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092748" y="2736486"/>
            <a:ext cx="3423468"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148064" y="3833154"/>
            <a:ext cx="0" cy="459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148064" y="1772816"/>
            <a:ext cx="0" cy="1385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888904" y="1772816"/>
            <a:ext cx="12591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644008" y="2896423"/>
            <a:ext cx="0" cy="1396673"/>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092748" y="2896423"/>
            <a:ext cx="1551260"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331640" y="2736486"/>
            <a:ext cx="0" cy="1538335"/>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31640" y="2736486"/>
            <a:ext cx="541908"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546513" y="3500084"/>
            <a:ext cx="54623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7153" y="554238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153" y="4973856"/>
            <a:ext cx="0" cy="56852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 idx="1"/>
          </p:cNvCxnSpPr>
          <p:nvPr/>
        </p:nvCxnSpPr>
        <p:spPr>
          <a:xfrm flipH="1" flipV="1">
            <a:off x="2016872" y="5542384"/>
            <a:ext cx="1262432" cy="2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016871" y="4973856"/>
            <a:ext cx="0" cy="568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47864" y="3807105"/>
            <a:ext cx="0" cy="1451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499670" y="2132856"/>
            <a:ext cx="1610466" cy="332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tx1"/>
                </a:solidFill>
              </a:rPr>
              <a:t>هزینه های نیروی انسانی ،قطعات ،توقف ماشین </a:t>
            </a:r>
            <a:endParaRPr lang="en-US" sz="1200" dirty="0">
              <a:solidFill>
                <a:schemeClr val="tx1"/>
              </a:solidFill>
            </a:endParaRPr>
          </a:p>
        </p:txBody>
      </p:sp>
      <p:cxnSp>
        <p:nvCxnSpPr>
          <p:cNvPr id="80" name="Straight Arrow Connector 79"/>
          <p:cNvCxnSpPr/>
          <p:nvPr/>
        </p:nvCxnSpPr>
        <p:spPr>
          <a:xfrm flipV="1">
            <a:off x="3944743" y="4973856"/>
            <a:ext cx="0" cy="2842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 idx="3"/>
          </p:cNvCxnSpPr>
          <p:nvPr/>
        </p:nvCxnSpPr>
        <p:spPr>
          <a:xfrm flipH="1">
            <a:off x="4193704" y="5542384"/>
            <a:ext cx="2703449" cy="2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2" idx="1"/>
          </p:cNvCxnSpPr>
          <p:nvPr/>
        </p:nvCxnSpPr>
        <p:spPr>
          <a:xfrm flipH="1" flipV="1">
            <a:off x="4644008" y="3167015"/>
            <a:ext cx="360041" cy="333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499670" y="2465787"/>
            <a:ext cx="373878" cy="278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5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chor="t">
            <a:normAutofit/>
          </a:bodyPr>
          <a:lstStyle/>
          <a:p>
            <a:pPr rtl="1"/>
            <a:r>
              <a:rPr lang="fa-IR" sz="1600" dirty="0" smtClean="0"/>
              <a:t>مدل پیشنهادی گردش عملیات بین بخش مهندسی وامور اجرایی نت</a:t>
            </a:r>
            <a:br>
              <a:rPr lang="fa-IR" sz="1600" dirty="0" smtClean="0"/>
            </a:br>
            <a:r>
              <a:rPr lang="fa-IR" sz="1600" dirty="0" smtClean="0"/>
              <a:t>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t>
            </a:r>
            <a:r>
              <a:rPr lang="fa-IR" sz="1200" dirty="0" smtClean="0"/>
              <a:t>بازتاب اطلاعات بهبودها وروشها تعمیرات پیشگیرانه      تعمیرات </a:t>
            </a:r>
            <a:r>
              <a:rPr lang="fa-IR" sz="1200" dirty="0"/>
              <a:t>اضطراری                </a:t>
            </a:r>
            <a:r>
              <a:rPr lang="fa-IR" sz="1200" dirty="0" smtClean="0"/>
              <a:t>بهسازی مدرنیزه سازی</a:t>
            </a:r>
            <a:br>
              <a:rPr lang="fa-IR" sz="1200" dirty="0" smtClean="0"/>
            </a:br>
            <a:r>
              <a:rPr lang="fa-IR" sz="1200" dirty="0" smtClean="0"/>
              <a:t>هزینه هائ از کار افتادگیهای تکراریاز کارافتادگیها ی مهم واضطراری</a:t>
            </a:r>
            <a:endParaRPr lang="en-US" sz="1200" dirty="0"/>
          </a:p>
        </p:txBody>
      </p:sp>
      <p:sp>
        <p:nvSpPr>
          <p:cNvPr id="3" name="Rectangle 2"/>
          <p:cNvSpPr/>
          <p:nvPr/>
        </p:nvSpPr>
        <p:spPr>
          <a:xfrm>
            <a:off x="2153072" y="71859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سازمان اجرایی نت سیاستها وروشها</a:t>
            </a:r>
            <a:endParaRPr lang="en-US" sz="1200" dirty="0"/>
          </a:p>
        </p:txBody>
      </p:sp>
      <p:sp>
        <p:nvSpPr>
          <p:cNvPr id="5" name="Rectangle 4"/>
          <p:cNvSpPr/>
          <p:nvPr/>
        </p:nvSpPr>
        <p:spPr>
          <a:xfrm>
            <a:off x="2153072" y="1933600"/>
            <a:ext cx="914400" cy="1193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برنامه بندی زمانی نت</a:t>
            </a:r>
            <a:endParaRPr lang="en-US" sz="1400" dirty="0"/>
          </a:p>
        </p:txBody>
      </p:sp>
      <p:sp>
        <p:nvSpPr>
          <p:cNvPr id="6" name="Rectangle 5"/>
          <p:cNvSpPr/>
          <p:nvPr/>
        </p:nvSpPr>
        <p:spPr>
          <a:xfrm>
            <a:off x="5917476" y="866800"/>
            <a:ext cx="914400" cy="61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سیاستهای تولید</a:t>
            </a:r>
            <a:endParaRPr lang="en-US" sz="1200" dirty="0"/>
          </a:p>
        </p:txBody>
      </p:sp>
      <p:sp>
        <p:nvSpPr>
          <p:cNvPr id="7" name="Rectangle 6"/>
          <p:cNvSpPr/>
          <p:nvPr/>
        </p:nvSpPr>
        <p:spPr>
          <a:xfrm>
            <a:off x="5004048" y="20860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بازنشسته سازی تجهیزات</a:t>
            </a:r>
            <a:endParaRPr lang="en-US" sz="1200" dirty="0"/>
          </a:p>
        </p:txBody>
      </p:sp>
      <p:sp>
        <p:nvSpPr>
          <p:cNvPr id="8" name="Rectangle 7"/>
          <p:cNvSpPr/>
          <p:nvPr/>
        </p:nvSpPr>
        <p:spPr>
          <a:xfrm>
            <a:off x="7020272" y="2086000"/>
            <a:ext cx="914400" cy="58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طرح های تصحیح به سازی</a:t>
            </a:r>
            <a:endParaRPr lang="en-US" sz="1200" dirty="0"/>
          </a:p>
        </p:txBody>
      </p:sp>
      <p:sp>
        <p:nvSpPr>
          <p:cNvPr id="9" name="Rectangle 8"/>
          <p:cNvSpPr/>
          <p:nvPr/>
        </p:nvSpPr>
        <p:spPr>
          <a:xfrm>
            <a:off x="5004048" y="3000399"/>
            <a:ext cx="914400" cy="66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پیشنهاد تغییر در سازمانوروشهای نت</a:t>
            </a:r>
            <a:endParaRPr lang="en-US" sz="1200" dirty="0"/>
          </a:p>
        </p:txBody>
      </p:sp>
      <p:sp>
        <p:nvSpPr>
          <p:cNvPr id="10" name="Rectangle 9"/>
          <p:cNvSpPr/>
          <p:nvPr/>
        </p:nvSpPr>
        <p:spPr>
          <a:xfrm>
            <a:off x="7020272" y="3000399"/>
            <a:ext cx="914400" cy="66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پیشهاد بهبود روسهابی تولید</a:t>
            </a:r>
            <a:endParaRPr lang="en-US" sz="1200" dirty="0"/>
          </a:p>
        </p:txBody>
      </p:sp>
      <p:sp>
        <p:nvSpPr>
          <p:cNvPr id="11" name="Rectangle 10"/>
          <p:cNvSpPr/>
          <p:nvPr/>
        </p:nvSpPr>
        <p:spPr>
          <a:xfrm>
            <a:off x="5292080" y="4184383"/>
            <a:ext cx="2354560" cy="553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مهندسی نت بررسی وتحلیل اطلاعات</a:t>
            </a:r>
            <a:endParaRPr lang="en-US" sz="1400" dirty="0"/>
          </a:p>
        </p:txBody>
      </p:sp>
      <p:sp>
        <p:nvSpPr>
          <p:cNvPr id="12" name="Rectangle 11"/>
          <p:cNvSpPr/>
          <p:nvPr/>
        </p:nvSpPr>
        <p:spPr>
          <a:xfrm>
            <a:off x="1924472" y="4293096"/>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سیستم رارائیهای صنعت ماشین الات وتاسیسات وساختمان</a:t>
            </a:r>
            <a:endParaRPr lang="en-US" sz="1400" dirty="0"/>
          </a:p>
        </p:txBody>
      </p:sp>
      <p:sp>
        <p:nvSpPr>
          <p:cNvPr id="13" name="Rectangle 12"/>
          <p:cNvSpPr/>
          <p:nvPr/>
        </p:nvSpPr>
        <p:spPr>
          <a:xfrm>
            <a:off x="5364088" y="5661248"/>
            <a:ext cx="2354560"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t>دریافت اطلاعات فنی ومال</a:t>
            </a:r>
            <a:endParaRPr lang="en-US" sz="1400" dirty="0"/>
          </a:p>
        </p:txBody>
      </p:sp>
      <p:cxnSp>
        <p:nvCxnSpPr>
          <p:cNvPr id="14" name="Straight Arrow Connector 13"/>
          <p:cNvCxnSpPr/>
          <p:nvPr/>
        </p:nvCxnSpPr>
        <p:spPr>
          <a:xfrm>
            <a:off x="21530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12" idx="0"/>
          </p:cNvCxnSpPr>
          <p:nvPr/>
        </p:nvCxnSpPr>
        <p:spPr>
          <a:xfrm>
            <a:off x="26102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674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2"/>
          </p:cNvCxnSpPr>
          <p:nvPr/>
        </p:nvCxnSpPr>
        <p:spPr>
          <a:xfrm>
            <a:off x="2610272" y="5207496"/>
            <a:ext cx="0" cy="62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72129" y="5830416"/>
            <a:ext cx="26818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461248" y="4750296"/>
            <a:ext cx="0"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374676" y="4750296"/>
            <a:ext cx="0"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596336" y="4737999"/>
            <a:ext cx="0" cy="923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6336" y="4184384"/>
            <a:ext cx="50304" cy="220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0" idx="2"/>
          </p:cNvCxnSpPr>
          <p:nvPr/>
        </p:nvCxnSpPr>
        <p:spPr>
          <a:xfrm flipV="1">
            <a:off x="7477472" y="3662760"/>
            <a:ext cx="0" cy="521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32240" y="2492896"/>
            <a:ext cx="0" cy="169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00192" y="2492896"/>
            <a:ext cx="0" cy="169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732240" y="249289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918448" y="2492896"/>
            <a:ext cx="3817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508104" y="3662760"/>
            <a:ext cx="0" cy="521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0" idx="3"/>
          </p:cNvCxnSpPr>
          <p:nvPr/>
        </p:nvCxnSpPr>
        <p:spPr>
          <a:xfrm flipV="1">
            <a:off x="7934672" y="3331579"/>
            <a:ext cx="5977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532440" y="1052736"/>
            <a:ext cx="0" cy="227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831876" y="1052736"/>
            <a:ext cx="17005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067472" y="1052736"/>
            <a:ext cx="28500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 idx="1"/>
          </p:cNvCxnSpPr>
          <p:nvPr/>
        </p:nvCxnSpPr>
        <p:spPr>
          <a:xfrm flipH="1">
            <a:off x="4572000" y="3331580"/>
            <a:ext cx="432048" cy="7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572000" y="1556792"/>
            <a:ext cx="0" cy="177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67472" y="1556792"/>
            <a:ext cx="1504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 idx="0"/>
          </p:cNvCxnSpPr>
          <p:nvPr/>
        </p:nvCxnSpPr>
        <p:spPr>
          <a:xfrm flipV="1">
            <a:off x="7477472" y="1933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067472" y="1933600"/>
            <a:ext cx="44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1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530626"/>
          </a:xfrm>
        </p:spPr>
        <p:txBody>
          <a:bodyPr/>
          <a:lstStyle/>
          <a:p>
            <a:r>
              <a:rPr lang="fa-IR" dirty="0" smtClean="0"/>
              <a:t>فصل چهارم</a:t>
            </a:r>
            <a:br>
              <a:rPr lang="fa-IR" dirty="0" smtClean="0"/>
            </a:br>
            <a:r>
              <a:rPr lang="fa-IR" dirty="0" smtClean="0"/>
              <a:t>مراحل سازماندهی  امور نگهداری وتعمیرات</a:t>
            </a:r>
            <a:endParaRPr lang="en-US" dirty="0"/>
          </a:p>
        </p:txBody>
      </p:sp>
    </p:spTree>
    <p:extLst>
      <p:ext uri="{BB962C8B-B14F-4D97-AF65-F5344CB8AC3E}">
        <p14:creationId xmlns:p14="http://schemas.microsoft.com/office/powerpoint/2010/main" val="360068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تفسیم بندی کارخانه ها از نظر روشهای تولید</a:t>
            </a:r>
            <a:endParaRPr lang="en-US" sz="2400" dirty="0"/>
          </a:p>
        </p:txBody>
      </p:sp>
      <p:sp>
        <p:nvSpPr>
          <p:cNvPr id="3" name="Content Placeholder 2"/>
          <p:cNvSpPr>
            <a:spLocks noGrp="1"/>
          </p:cNvSpPr>
          <p:nvPr>
            <p:ph idx="1"/>
          </p:nvPr>
        </p:nvSpPr>
        <p:spPr/>
        <p:txBody>
          <a:bodyPr/>
          <a:lstStyle/>
          <a:p>
            <a:pPr marL="514350" indent="-514350" algn="r" rtl="1">
              <a:buFont typeface="+mj-lt"/>
              <a:buAutoNum type="arabicParenR"/>
            </a:pPr>
            <a:r>
              <a:rPr lang="fa-IR" dirty="0" smtClean="0"/>
              <a:t>سیستمهای تولید پیوسته</a:t>
            </a:r>
          </a:p>
          <a:p>
            <a:pPr marL="514350" indent="-514350" algn="r" rtl="1">
              <a:buFont typeface="+mj-lt"/>
              <a:buAutoNum type="arabicParenR"/>
            </a:pPr>
            <a:r>
              <a:rPr lang="fa-IR" dirty="0" smtClean="0"/>
              <a:t>سیستم های تولید انبوه</a:t>
            </a:r>
          </a:p>
          <a:p>
            <a:pPr marL="514350" indent="-514350" algn="r" rtl="1">
              <a:buFont typeface="+mj-lt"/>
              <a:buAutoNum type="arabicParenR"/>
            </a:pPr>
            <a:r>
              <a:rPr lang="fa-IR" dirty="0" smtClean="0"/>
              <a:t>سیستم تولید دسته ای</a:t>
            </a:r>
          </a:p>
          <a:p>
            <a:pPr marL="514350" indent="-514350" algn="r" rtl="1">
              <a:buFont typeface="+mj-lt"/>
              <a:buAutoNum type="arabicParenR"/>
            </a:pPr>
            <a:r>
              <a:rPr lang="fa-IR" dirty="0" smtClean="0"/>
              <a:t>سیستم های تولید سفارشی</a:t>
            </a:r>
            <a:endParaRPr lang="en-US" dirty="0"/>
          </a:p>
        </p:txBody>
      </p:sp>
    </p:spTree>
    <p:extLst>
      <p:ext uri="{BB962C8B-B14F-4D97-AF65-F5344CB8AC3E}">
        <p14:creationId xmlns:p14="http://schemas.microsoft.com/office/powerpoint/2010/main" val="135532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شناسایی محیط کار</a:t>
            </a:r>
            <a:endParaRPr lang="en-US" sz="2400" dirty="0"/>
          </a:p>
        </p:txBody>
      </p:sp>
      <p:sp>
        <p:nvSpPr>
          <p:cNvPr id="3" name="Content Placeholder 2"/>
          <p:cNvSpPr>
            <a:spLocks noGrp="1"/>
          </p:cNvSpPr>
          <p:nvPr>
            <p:ph idx="1"/>
          </p:nvPr>
        </p:nvSpPr>
        <p:spPr/>
        <p:txBody>
          <a:bodyPr/>
          <a:lstStyle/>
          <a:p>
            <a:pPr marL="514350" indent="-514350" algn="r" rtl="1">
              <a:buFont typeface="+mj-lt"/>
              <a:buAutoNum type="arabicParenR"/>
            </a:pPr>
            <a:r>
              <a:rPr lang="fa-IR" dirty="0" smtClean="0"/>
              <a:t>موقعیت وشرایط صنعتی محیط اطراف</a:t>
            </a:r>
          </a:p>
          <a:p>
            <a:pPr marL="514350" indent="-514350" algn="r" rtl="1">
              <a:buFont typeface="+mj-lt"/>
              <a:buAutoNum type="arabicParenR"/>
            </a:pPr>
            <a:r>
              <a:rPr lang="fa-IR" dirty="0" smtClean="0"/>
              <a:t>شرایط اقلیمی</a:t>
            </a:r>
          </a:p>
          <a:p>
            <a:pPr marL="514350" indent="-514350" algn="r" rtl="1">
              <a:buFont typeface="+mj-lt"/>
              <a:buAutoNum type="arabicParenR"/>
            </a:pPr>
            <a:r>
              <a:rPr lang="fa-IR" sz="2400" dirty="0" smtClean="0"/>
              <a:t>وضعیت دریافت تاسیسات ضروری نظیراب،برق،سوخت و......</a:t>
            </a:r>
            <a:endParaRPr lang="en-US" sz="2400" dirty="0"/>
          </a:p>
        </p:txBody>
      </p:sp>
    </p:spTree>
    <p:extLst>
      <p:ext uri="{BB962C8B-B14F-4D97-AF65-F5344CB8AC3E}">
        <p14:creationId xmlns:p14="http://schemas.microsoft.com/office/powerpoint/2010/main" val="336305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تهیه شناسنامه برای دستگاه</a:t>
            </a:r>
            <a:endParaRPr lang="en-US" sz="2400" dirty="0"/>
          </a:p>
        </p:txBody>
      </p:sp>
      <p:sp>
        <p:nvSpPr>
          <p:cNvPr id="3" name="Content Placeholder 2"/>
          <p:cNvSpPr>
            <a:spLocks noGrp="1"/>
          </p:cNvSpPr>
          <p:nvPr>
            <p:ph idx="1"/>
          </p:nvPr>
        </p:nvSpPr>
        <p:spPr/>
        <p:txBody>
          <a:bodyPr>
            <a:normAutofit lnSpcReduction="10000"/>
          </a:bodyPr>
          <a:lstStyle/>
          <a:p>
            <a:pPr marL="457200" indent="-457200" algn="r" rtl="1">
              <a:buFont typeface="+mj-lt"/>
              <a:buAutoNum type="arabicParenR"/>
            </a:pPr>
            <a:r>
              <a:rPr lang="fa-IR" sz="2400" dirty="0" smtClean="0"/>
              <a:t>تهیه لیست دستگاهها</a:t>
            </a:r>
          </a:p>
          <a:p>
            <a:pPr marL="457200" indent="-457200" algn="r" rtl="1">
              <a:buFont typeface="+mj-lt"/>
              <a:buAutoNum type="arabicParenR"/>
            </a:pPr>
            <a:r>
              <a:rPr lang="fa-IR" sz="2400" dirty="0" smtClean="0"/>
              <a:t>کد گذاری دستگاهها وتجهیزات</a:t>
            </a:r>
          </a:p>
          <a:p>
            <a:pPr marL="457200" indent="-457200" algn="r" rtl="1">
              <a:buFont typeface="+mj-lt"/>
              <a:buAutoNum type="arabicParenR"/>
            </a:pPr>
            <a:r>
              <a:rPr lang="fa-IR" sz="2400" dirty="0" smtClean="0"/>
              <a:t>تهیه پرونده دستگاهها </a:t>
            </a:r>
          </a:p>
          <a:p>
            <a:pPr marL="457200" indent="-457200" algn="r" rtl="1">
              <a:buFont typeface="+mj-lt"/>
              <a:buAutoNum type="arabicParenR"/>
            </a:pPr>
            <a:r>
              <a:rPr lang="fa-IR" sz="2400" dirty="0" smtClean="0"/>
              <a:t>تهیه کارت دستگاه شامل اطلاعات:</a:t>
            </a:r>
          </a:p>
          <a:p>
            <a:pPr algn="r" rtl="1"/>
            <a:r>
              <a:rPr lang="fa-IR" sz="2000" dirty="0" smtClean="0"/>
              <a:t>کد دستگاه</a:t>
            </a:r>
          </a:p>
          <a:p>
            <a:pPr algn="r" rtl="1"/>
            <a:r>
              <a:rPr lang="fa-IR" sz="2000" dirty="0" smtClean="0"/>
              <a:t>مشخصات فنی شامل:قدرت،سرعت،مدل،ابعاد فیزیکی،وزن</a:t>
            </a:r>
          </a:p>
          <a:p>
            <a:pPr algn="r" rtl="1"/>
            <a:r>
              <a:rPr lang="fa-IR" sz="2000" dirty="0" smtClean="0"/>
              <a:t>محل نصب یا بهره برداری</a:t>
            </a:r>
          </a:p>
          <a:p>
            <a:pPr algn="r" rtl="1"/>
            <a:r>
              <a:rPr lang="fa-IR" sz="2000" dirty="0" smtClean="0"/>
              <a:t>اططلاعات مالی</a:t>
            </a:r>
          </a:p>
          <a:p>
            <a:pPr algn="r" rtl="1"/>
            <a:r>
              <a:rPr lang="fa-IR" sz="2000" dirty="0" smtClean="0"/>
              <a:t>محل وشماره کاتا لوگها،نقشه ها ودستورالعمل های فنی</a:t>
            </a:r>
          </a:p>
          <a:p>
            <a:pPr algn="r" rtl="1"/>
            <a:r>
              <a:rPr lang="fa-IR" sz="2000" dirty="0" smtClean="0"/>
              <a:t>قطعات اصلی دستگاه</a:t>
            </a:r>
          </a:p>
          <a:p>
            <a:pPr algn="r" rtl="1"/>
            <a:r>
              <a:rPr lang="fa-IR" sz="2000" dirty="0" smtClean="0"/>
              <a:t>انواع تاسیسات لازم</a:t>
            </a:r>
          </a:p>
          <a:p>
            <a:pPr algn="r" rtl="1"/>
            <a:r>
              <a:rPr lang="fa-IR" sz="2000" dirty="0" smtClean="0"/>
              <a:t>نام وادرس سازنده،فروشنده،نمایندگی فروش قطعات یدکی ومل سرویسهای پس از فروش</a:t>
            </a:r>
            <a:endParaRPr lang="en-US" sz="2000" dirty="0"/>
          </a:p>
        </p:txBody>
      </p:sp>
    </p:spTree>
    <p:extLst>
      <p:ext uri="{BB962C8B-B14F-4D97-AF65-F5344CB8AC3E}">
        <p14:creationId xmlns:p14="http://schemas.microsoft.com/office/powerpoint/2010/main" val="55193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کد گذاری دستگاهها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هدف: امکانات جمع اوری وطبقه بندی امار واطلاعات فنی،مالی،هزینه ها،کنترل کارایی امور فنی  </a:t>
            </a:r>
          </a:p>
          <a:p>
            <a:pPr algn="r" rtl="1"/>
            <a:r>
              <a:rPr lang="fa-IR" sz="2000" dirty="0" smtClean="0"/>
              <a:t>طبقه بندی داراییها براساس دسته بندی های زیر:</a:t>
            </a:r>
          </a:p>
          <a:p>
            <a:pPr algn="r" rtl="1"/>
            <a:r>
              <a:rPr lang="fa-IR" sz="2000" dirty="0" smtClean="0"/>
              <a:t>ماشینهای تولید،ماشنهای پشتیبانی ،ماشینهای ازمایشگاهی،وسایل انتقال مواد،شبکه های تاسیسات،سیستمهای تهویه مطبوع،ساختمانها ،ماشینهای دفتری،وسایل رفاهی وخدماتی</a:t>
            </a:r>
          </a:p>
          <a:p>
            <a:pPr algn="r" rtl="1"/>
            <a:r>
              <a:rPr lang="fa-IR" sz="2000" dirty="0" smtClean="0"/>
              <a:t>در کد گذاری توسعه اینده ،محل ،شماره ماشین،مدلو سری ماشین و... لحاظ می شود</a:t>
            </a:r>
          </a:p>
          <a:p>
            <a:pPr algn="r" rtl="1"/>
            <a:r>
              <a:rPr lang="fa-IR" sz="2000" dirty="0" smtClean="0"/>
              <a:t>در صورت زیادبودن دستگاهها از عدد وحرف استفاده شود</a:t>
            </a:r>
          </a:p>
          <a:p>
            <a:pPr algn="r" rtl="1"/>
            <a:r>
              <a:rPr lang="fa-IR" sz="2000" dirty="0" smtClean="0"/>
              <a:t>کد گذاری در شرکتها با یکدیگر متفاوت می باشد</a:t>
            </a:r>
          </a:p>
          <a:p>
            <a:pPr algn="r" rtl="1"/>
            <a:r>
              <a:rPr lang="fa-IR" sz="2000" dirty="0" smtClean="0"/>
              <a:t>کدگذاری در همه واحدهای شرکت یکسان می باشد</a:t>
            </a:r>
          </a:p>
          <a:p>
            <a:pPr algn="r" rtl="1"/>
            <a:r>
              <a:rPr lang="fa-IR" sz="2000" dirty="0" smtClean="0"/>
              <a:t>کد برروی قطعات نصب میشود</a:t>
            </a:r>
            <a:endParaRPr lang="en-US" sz="2000" dirty="0"/>
          </a:p>
        </p:txBody>
      </p:sp>
    </p:spTree>
    <p:extLst>
      <p:ext uri="{BB962C8B-B14F-4D97-AF65-F5344CB8AC3E}">
        <p14:creationId xmlns:p14="http://schemas.microsoft.com/office/powerpoint/2010/main" val="144166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2594"/>
          </a:xfrm>
        </p:spPr>
        <p:txBody>
          <a:bodyPr>
            <a:normAutofit/>
          </a:bodyPr>
          <a:lstStyle/>
          <a:p>
            <a:r>
              <a:rPr lang="fa-IR" sz="3200" dirty="0" smtClean="0"/>
              <a:t>فصل پنجم</a:t>
            </a:r>
            <a:br>
              <a:rPr lang="fa-IR" sz="3200" dirty="0" smtClean="0"/>
            </a:br>
            <a:r>
              <a:rPr lang="fa-IR" sz="3200" dirty="0" smtClean="0"/>
              <a:t>سطح تمرکز سرویسهای فنی</a:t>
            </a:r>
            <a:endParaRPr lang="en-US" sz="3200" dirty="0"/>
          </a:p>
        </p:txBody>
      </p:sp>
    </p:spTree>
    <p:extLst>
      <p:ext uri="{BB962C8B-B14F-4D97-AF65-F5344CB8AC3E}">
        <p14:creationId xmlns:p14="http://schemas.microsoft.com/office/powerpoint/2010/main" val="295278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سیستم</a:t>
            </a:r>
            <a:endParaRPr lang="en-US" dirty="0"/>
          </a:p>
        </p:txBody>
      </p:sp>
      <p:sp>
        <p:nvSpPr>
          <p:cNvPr id="3" name="Content Placeholder 2"/>
          <p:cNvSpPr>
            <a:spLocks noGrp="1"/>
          </p:cNvSpPr>
          <p:nvPr>
            <p:ph idx="1"/>
          </p:nvPr>
        </p:nvSpPr>
        <p:spPr/>
        <p:txBody>
          <a:bodyPr>
            <a:normAutofit/>
          </a:bodyPr>
          <a:lstStyle/>
          <a:p>
            <a:pPr algn="r" rtl="1">
              <a:buFont typeface="Wingdings" pitchFamily="2" charset="2"/>
              <a:buChar char="q"/>
            </a:pPr>
            <a:r>
              <a:rPr lang="fa-IR" sz="2000" dirty="0" smtClean="0"/>
              <a:t>سیستم ،مجموعه ای از عناصر که برای انجام ماموریت ویا رسیدن به هدف خاصی با کمیت وکیفیت معلوم،طراحی وساخته شده وبا ترتیب معینی با یکدیگر ترکیب شده اند.مانند:</a:t>
            </a:r>
          </a:p>
          <a:p>
            <a:pPr algn="r" rtl="1"/>
            <a:r>
              <a:rPr lang="fa-IR" sz="2000" dirty="0" smtClean="0"/>
              <a:t>یک شرکت هواپیمایی</a:t>
            </a:r>
          </a:p>
          <a:p>
            <a:pPr algn="r" rtl="1"/>
            <a:r>
              <a:rPr lang="fa-IR" sz="2000" dirty="0" smtClean="0"/>
              <a:t>یک کارخانه </a:t>
            </a:r>
          </a:p>
          <a:p>
            <a:pPr algn="r" rtl="1"/>
            <a:r>
              <a:rPr lang="fa-IR" sz="2000" dirty="0" smtClean="0"/>
              <a:t>یک ماشین</a:t>
            </a:r>
          </a:p>
          <a:p>
            <a:pPr algn="r" rtl="1"/>
            <a:r>
              <a:rPr lang="fa-IR" sz="2000" dirty="0" smtClean="0"/>
              <a:t>یک ساعت و.......</a:t>
            </a:r>
          </a:p>
          <a:p>
            <a:pPr algn="r" rtl="1">
              <a:buFont typeface="Wingdings" pitchFamily="2" charset="2"/>
              <a:buChar char="q"/>
            </a:pPr>
            <a:r>
              <a:rPr lang="fa-IR" sz="2000" dirty="0" smtClean="0"/>
              <a:t>عناصر تشکیل دهنده سیستم:</a:t>
            </a:r>
          </a:p>
          <a:p>
            <a:pPr marL="457200" indent="-457200" algn="r" rtl="1">
              <a:buFont typeface="+mj-lt"/>
              <a:buAutoNum type="arabicParenR"/>
            </a:pPr>
            <a:r>
              <a:rPr lang="fa-IR" sz="2000" dirty="0" smtClean="0"/>
              <a:t>هسته اصلی(عناصر اجرا کننده ماموریت)</a:t>
            </a:r>
          </a:p>
          <a:p>
            <a:pPr marL="457200" indent="-457200" algn="r" rtl="1">
              <a:buFont typeface="+mj-lt"/>
              <a:buAutoNum type="arabicParenR"/>
            </a:pPr>
            <a:r>
              <a:rPr lang="fa-IR" sz="2000" dirty="0" smtClean="0"/>
              <a:t>عوامل وامکانات پشتیبانی(قطعات یدکی،اسناد ومدارک ،نقشه ها ،پرسنل و....)</a:t>
            </a:r>
          </a:p>
          <a:p>
            <a:pPr algn="r" rtl="1">
              <a:buFont typeface="Wingdings" pitchFamily="2" charset="2"/>
              <a:buChar char="§"/>
            </a:pPr>
            <a:r>
              <a:rPr lang="fa-IR" sz="2000" dirty="0" smtClean="0"/>
              <a:t>این دوعامل بدون یکدیگر نمی توانند فعالیت نمایندودر هر طراحی سیستمی باید درنظرداشت.</a:t>
            </a:r>
            <a:endParaRPr lang="en-US" sz="2000" dirty="0"/>
          </a:p>
        </p:txBody>
      </p:sp>
    </p:spTree>
    <p:extLst>
      <p:ext uri="{BB962C8B-B14F-4D97-AF65-F5344CB8AC3E}">
        <p14:creationId xmlns:p14="http://schemas.microsoft.com/office/powerpoint/2010/main" val="199011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سازمانهای نت</a:t>
            </a:r>
            <a:endParaRPr lang="en-US" dirty="0"/>
          </a:p>
        </p:txBody>
      </p:sp>
      <p:sp>
        <p:nvSpPr>
          <p:cNvPr id="3" name="Content Placeholder 2"/>
          <p:cNvSpPr>
            <a:spLocks noGrp="1"/>
          </p:cNvSpPr>
          <p:nvPr>
            <p:ph idx="1"/>
          </p:nvPr>
        </p:nvSpPr>
        <p:spPr/>
        <p:txBody>
          <a:bodyPr>
            <a:normAutofit/>
          </a:bodyPr>
          <a:lstStyle/>
          <a:p>
            <a:pPr algn="r" rtl="1"/>
            <a:r>
              <a:rPr lang="fa-IR" sz="2400" dirty="0" smtClean="0"/>
              <a:t>سازمان نت متمرکز</a:t>
            </a:r>
          </a:p>
          <a:p>
            <a:pPr algn="r" rtl="1"/>
            <a:r>
              <a:rPr lang="fa-IR" sz="2400" dirty="0" smtClean="0"/>
              <a:t>سازمان نت غیر متمرکز</a:t>
            </a:r>
            <a:endParaRPr lang="en-US" sz="2400" dirty="0"/>
          </a:p>
        </p:txBody>
      </p:sp>
      <p:graphicFrame>
        <p:nvGraphicFramePr>
          <p:cNvPr id="4" name="Diagram 3"/>
          <p:cNvGraphicFramePr/>
          <p:nvPr>
            <p:extLst>
              <p:ext uri="{D42A27DB-BD31-4B8C-83A1-F6EECF244321}">
                <p14:modId xmlns:p14="http://schemas.microsoft.com/office/powerpoint/2010/main" val="3888635821"/>
              </p:ext>
            </p:extLst>
          </p:nvPr>
        </p:nvGraphicFramePr>
        <p:xfrm>
          <a:off x="395536" y="2564904"/>
          <a:ext cx="381642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555858976"/>
              </p:ext>
            </p:extLst>
          </p:nvPr>
        </p:nvGraphicFramePr>
        <p:xfrm>
          <a:off x="4932040" y="3284984"/>
          <a:ext cx="3456384"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219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 ومعایب انواع سیستمها</a:t>
            </a:r>
            <a:endParaRPr lang="en-US" dirty="0"/>
          </a:p>
        </p:txBody>
      </p:sp>
      <p:sp>
        <p:nvSpPr>
          <p:cNvPr id="3" name="Content Placeholder 2"/>
          <p:cNvSpPr>
            <a:spLocks noGrp="1"/>
          </p:cNvSpPr>
          <p:nvPr>
            <p:ph idx="1"/>
          </p:nvPr>
        </p:nvSpPr>
        <p:spPr>
          <a:xfrm>
            <a:off x="179512" y="1600200"/>
            <a:ext cx="8784976" cy="4525963"/>
          </a:xfrm>
        </p:spPr>
        <p:txBody>
          <a:bodyPr>
            <a:normAutofit fontScale="92500" lnSpcReduction="10000"/>
          </a:bodyPr>
          <a:lstStyle/>
          <a:p>
            <a:pPr algn="r" rtl="1"/>
            <a:r>
              <a:rPr lang="fa-IR" sz="2000" dirty="0" smtClean="0"/>
              <a:t>بالا بردن سرعت انتقال</a:t>
            </a:r>
          </a:p>
          <a:p>
            <a:pPr algn="r" rtl="1"/>
            <a:r>
              <a:rPr lang="fa-IR" sz="2000" dirty="0" smtClean="0"/>
              <a:t>بالا رفتن سرعت یادگیری</a:t>
            </a:r>
          </a:p>
          <a:p>
            <a:pPr algn="r" rtl="1"/>
            <a:r>
              <a:rPr lang="fa-IR" sz="2000" dirty="0" smtClean="0"/>
              <a:t>اشنایی کارکنان با روشهای تولید خاص</a:t>
            </a:r>
          </a:p>
          <a:p>
            <a:pPr algn="r" rtl="1"/>
            <a:r>
              <a:rPr lang="fa-IR" sz="2000" dirty="0" smtClean="0"/>
              <a:t>همکاری نزدیک وروابط انسانی با واحد</a:t>
            </a:r>
          </a:p>
          <a:p>
            <a:pPr marL="0" indent="0" algn="r" rtl="1">
              <a:buNone/>
            </a:pPr>
            <a:r>
              <a:rPr lang="fa-IR" sz="2000" dirty="0" smtClean="0"/>
              <a:t>معایب:</a:t>
            </a:r>
          </a:p>
          <a:p>
            <a:pPr algn="r" rtl="1">
              <a:buFont typeface="Wingdings" pitchFamily="2" charset="2"/>
              <a:buChar char="§"/>
            </a:pPr>
            <a:r>
              <a:rPr lang="fa-IR" sz="2000" dirty="0" smtClean="0"/>
              <a:t>بالا بردان هزینه بالاسری</a:t>
            </a:r>
          </a:p>
          <a:p>
            <a:pPr algn="r" rtl="1">
              <a:buFont typeface="Wingdings" pitchFamily="2" charset="2"/>
              <a:buChar char="§"/>
            </a:pPr>
            <a:r>
              <a:rPr lang="fa-IR" sz="2000" dirty="0" smtClean="0"/>
              <a:t>بالارفتن حجم وهزینه قطعات </a:t>
            </a:r>
          </a:p>
          <a:p>
            <a:pPr algn="r" rtl="1">
              <a:buFont typeface="Wingdings" pitchFamily="2" charset="2"/>
              <a:buChar char="§"/>
            </a:pPr>
            <a:r>
              <a:rPr lang="fa-IR" sz="2000" dirty="0" smtClean="0"/>
              <a:t>یکنواختی کار کارگران</a:t>
            </a:r>
          </a:p>
          <a:p>
            <a:pPr algn="r" rtl="1">
              <a:buFont typeface="Wingdings" pitchFamily="2" charset="2"/>
              <a:buChar char="§"/>
            </a:pPr>
            <a:r>
              <a:rPr lang="fa-IR" sz="2000" dirty="0" smtClean="0"/>
              <a:t>عدم اشنایی کارکنان با سایر تخصصها</a:t>
            </a:r>
          </a:p>
          <a:p>
            <a:pPr algn="r" rtl="1">
              <a:buFont typeface="Wingdings" pitchFamily="2" charset="2"/>
              <a:buChar char="§"/>
            </a:pPr>
            <a:r>
              <a:rPr lang="fa-IR" sz="2000" dirty="0" smtClean="0"/>
              <a:t>عدم امکانات اموزشی</a:t>
            </a:r>
          </a:p>
          <a:p>
            <a:pPr algn="r" rtl="1">
              <a:buFont typeface="Wingdings" pitchFamily="2" charset="2"/>
              <a:buChar char="§"/>
            </a:pPr>
            <a:r>
              <a:rPr lang="fa-IR" sz="2000" dirty="0" smtClean="0"/>
              <a:t>عدم امکان مطالعه وبررسی بازده گروههای نگهداری وتعمیرات ومقایسه وضعیت ماشین الات وتجهیزات</a:t>
            </a:r>
          </a:p>
          <a:p>
            <a:pPr algn="r" rtl="1">
              <a:buFont typeface="Wingdings" pitchFamily="2" charset="2"/>
              <a:buChar char="§"/>
            </a:pPr>
            <a:r>
              <a:rPr lang="fa-IR" sz="2000" dirty="0" smtClean="0"/>
              <a:t>پایین بودن میزان استفاده از کارکنان واحدهای نت</a:t>
            </a:r>
          </a:p>
          <a:p>
            <a:pPr algn="r" rtl="1">
              <a:buFont typeface="Wingdings" pitchFamily="2" charset="2"/>
              <a:buChar char="§"/>
            </a:pPr>
            <a:r>
              <a:rPr lang="fa-IR" sz="2000" dirty="0" smtClean="0"/>
              <a:t>عدم امکان استاندارد کردن قطعات یدکی</a:t>
            </a:r>
          </a:p>
          <a:p>
            <a:pPr algn="r" rtl="1">
              <a:buFont typeface="Wingdings" pitchFamily="2" charset="2"/>
              <a:buChar char="§"/>
            </a:pPr>
            <a:endParaRPr lang="fa-IR" sz="2000" dirty="0" smtClean="0"/>
          </a:p>
          <a:p>
            <a:pPr algn="r" rtl="1"/>
            <a:endParaRPr lang="en-US" sz="2000" dirty="0"/>
          </a:p>
        </p:txBody>
      </p:sp>
    </p:spTree>
    <p:extLst>
      <p:ext uri="{BB962C8B-B14F-4D97-AF65-F5344CB8AC3E}">
        <p14:creationId xmlns:p14="http://schemas.microsoft.com/office/powerpoint/2010/main" val="287222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دیدگاههای موجود در مورد استفاده از سیستم ها</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از سالهای گذشته دیدگاه  به سمت گذر از سیستم متمرکز به نیمه متمرکز ودر سالهای اخیر به سیستم متمرکز بوده است.</a:t>
            </a:r>
          </a:p>
          <a:p>
            <a:pPr algn="r" rtl="1"/>
            <a:r>
              <a:rPr lang="fa-IR" sz="2000" dirty="0" smtClean="0"/>
              <a:t>اهم دلایل استفاده از سیستم غیر متمرکز:</a:t>
            </a:r>
          </a:p>
          <a:p>
            <a:pPr algn="r" rtl="1"/>
            <a:r>
              <a:rPr lang="fa-IR" sz="2000" dirty="0" smtClean="0"/>
              <a:t>وسعت کارخانه</a:t>
            </a:r>
          </a:p>
          <a:p>
            <a:pPr algn="r" rtl="1"/>
            <a:r>
              <a:rPr lang="fa-IR" sz="2000" dirty="0" smtClean="0"/>
              <a:t>عدم وجوهاشتراک در نوع خدمات فنی </a:t>
            </a:r>
          </a:p>
          <a:p>
            <a:pPr algn="r" rtl="1"/>
            <a:r>
              <a:rPr lang="fa-IR" sz="2000" dirty="0" smtClean="0"/>
              <a:t>عوامل مسدود کننده کارگاهها</a:t>
            </a:r>
            <a:endParaRPr lang="en-US" sz="2000" dirty="0"/>
          </a:p>
        </p:txBody>
      </p:sp>
    </p:spTree>
    <p:extLst>
      <p:ext uri="{BB962C8B-B14F-4D97-AF65-F5344CB8AC3E}">
        <p14:creationId xmlns:p14="http://schemas.microsoft.com/office/powerpoint/2010/main" val="350139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ارزیابی مقایسه ای میزان تمرکز یا عدم تمرکز امورنت</a:t>
            </a:r>
            <a:endParaRPr lang="en-US" sz="2800" dirty="0"/>
          </a:p>
        </p:txBody>
      </p:sp>
      <p:sp>
        <p:nvSpPr>
          <p:cNvPr id="3" name="Content Placeholder 2"/>
          <p:cNvSpPr>
            <a:spLocks noGrp="1"/>
          </p:cNvSpPr>
          <p:nvPr>
            <p:ph idx="1"/>
          </p:nvPr>
        </p:nvSpPr>
        <p:spPr/>
        <p:txBody>
          <a:bodyPr>
            <a:normAutofit/>
          </a:bodyPr>
          <a:lstStyle/>
          <a:p>
            <a:pPr algn="r" rtl="1"/>
            <a:r>
              <a:rPr lang="fa-IR" sz="2400" dirty="0" smtClean="0"/>
              <a:t>با استفاده از پارامترهای تاثیر گذار وامتیاز دهی انها </a:t>
            </a:r>
          </a:p>
          <a:p>
            <a:pPr algn="r" rtl="1"/>
            <a:r>
              <a:rPr lang="fa-IR" sz="2400" dirty="0" smtClean="0"/>
              <a:t>اغلب صنایع تمایل به استفاده از صنایع متمرکز دارند</a:t>
            </a:r>
            <a:endParaRPr lang="en-US" sz="2400" dirty="0"/>
          </a:p>
        </p:txBody>
      </p:sp>
    </p:spTree>
    <p:extLst>
      <p:ext uri="{BB962C8B-B14F-4D97-AF65-F5344CB8AC3E}">
        <p14:creationId xmlns:p14="http://schemas.microsoft.com/office/powerpoint/2010/main" val="147906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اصول یک سیستم نیمه متمرکز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در این سیستم افراد نت در هر کارگاه وجود دارند</a:t>
            </a:r>
          </a:p>
          <a:p>
            <a:pPr algn="r" rtl="1"/>
            <a:r>
              <a:rPr lang="fa-IR" sz="2000" dirty="0" smtClean="0"/>
              <a:t>با دستور مدیریت تولید تعمیرات انجام میشود.</a:t>
            </a:r>
          </a:p>
          <a:p>
            <a:pPr algn="r" rtl="1"/>
            <a:r>
              <a:rPr lang="fa-IR" sz="2000" dirty="0" smtClean="0"/>
              <a:t>خط مشی کلی،حقوق،نقل وانتقال،ارتقا و... تو.سط نت مرکزی است</a:t>
            </a:r>
          </a:p>
          <a:p>
            <a:pPr algn="r" rtl="1"/>
            <a:r>
              <a:rPr lang="fa-IR" sz="2000" dirty="0" smtClean="0"/>
              <a:t>امار واطلاعات به نت مرکزی ارسال می شود</a:t>
            </a:r>
          </a:p>
          <a:p>
            <a:pPr algn="r" rtl="1"/>
            <a:r>
              <a:rPr lang="fa-IR" sz="2000" dirty="0" smtClean="0"/>
              <a:t>یک کارگاه مجهز نت مرکزی وجود دارد</a:t>
            </a:r>
          </a:p>
          <a:p>
            <a:pPr algn="r" rtl="1"/>
            <a:r>
              <a:rPr lang="fa-IR" sz="2000" dirty="0" smtClean="0"/>
              <a:t>کارگاه نت مرکزی به تعمیران خودروها،تعمیرات حساسنظیر ابزار دقیق،تراشکاری وجوشکاریو.... می پردازد.</a:t>
            </a:r>
            <a:endParaRPr lang="en-US" sz="2000" dirty="0"/>
          </a:p>
        </p:txBody>
      </p:sp>
    </p:spTree>
    <p:extLst>
      <p:ext uri="{BB962C8B-B14F-4D97-AF65-F5344CB8AC3E}">
        <p14:creationId xmlns:p14="http://schemas.microsoft.com/office/powerpoint/2010/main" val="1955194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تجزیه وتحلیل کیفی ساختار نیمه متمرکز</a:t>
            </a:r>
            <a:endParaRPr lang="en-US" sz="2400" dirty="0"/>
          </a:p>
        </p:txBody>
      </p:sp>
      <p:sp>
        <p:nvSpPr>
          <p:cNvPr id="3" name="Content Placeholder 2"/>
          <p:cNvSpPr>
            <a:spLocks noGrp="1"/>
          </p:cNvSpPr>
          <p:nvPr>
            <p:ph idx="1"/>
          </p:nvPr>
        </p:nvSpPr>
        <p:spPr/>
        <p:txBody>
          <a:bodyPr>
            <a:normAutofit/>
          </a:bodyPr>
          <a:lstStyle/>
          <a:p>
            <a:pPr algn="r" rtl="1"/>
            <a:r>
              <a:rPr lang="fa-IR" sz="2400" dirty="0" smtClean="0"/>
              <a:t>خدمات ابزار دقیق</a:t>
            </a:r>
          </a:p>
          <a:p>
            <a:pPr algn="r" rtl="1"/>
            <a:r>
              <a:rPr lang="fa-IR" sz="2400" dirty="0" smtClean="0"/>
              <a:t>خدمات مکانیکی والکتریکی</a:t>
            </a:r>
          </a:p>
          <a:p>
            <a:pPr algn="r" rtl="1"/>
            <a:r>
              <a:rPr lang="fa-IR" sz="2400" dirty="0" smtClean="0"/>
              <a:t>خدمات مدیریتی نت</a:t>
            </a:r>
          </a:p>
          <a:p>
            <a:pPr algn="r" rtl="1"/>
            <a:r>
              <a:rPr lang="fa-IR" sz="2400" dirty="0" smtClean="0"/>
              <a:t>امور برنامه ریزی</a:t>
            </a:r>
          </a:p>
          <a:p>
            <a:pPr algn="r" rtl="1"/>
            <a:r>
              <a:rPr lang="fa-IR" sz="2400" dirty="0" smtClean="0"/>
              <a:t>ارتباط نت با بخش تولید</a:t>
            </a:r>
          </a:p>
          <a:p>
            <a:pPr algn="r" rtl="1"/>
            <a:r>
              <a:rPr lang="fa-IR" sz="2400" dirty="0" smtClean="0"/>
              <a:t>تمرکز اطلاعات</a:t>
            </a:r>
          </a:p>
          <a:p>
            <a:pPr algn="r" rtl="1"/>
            <a:r>
              <a:rPr lang="fa-IR" sz="2400" dirty="0" smtClean="0"/>
              <a:t>کاربرد منابع انسانی وابزار</a:t>
            </a:r>
          </a:p>
          <a:p>
            <a:pPr algn="r" rtl="1"/>
            <a:r>
              <a:rPr lang="fa-IR" sz="2400" dirty="0" smtClean="0"/>
              <a:t>بررسی ها نشان داده است بهره وری از نیروی انسانی در نت نیمه متمرکز 20%بوده است</a:t>
            </a:r>
            <a:endParaRPr lang="en-US" sz="2400" dirty="0"/>
          </a:p>
        </p:txBody>
      </p:sp>
    </p:spTree>
    <p:extLst>
      <p:ext uri="{BB962C8B-B14F-4D97-AF65-F5344CB8AC3E}">
        <p14:creationId xmlns:p14="http://schemas.microsoft.com/office/powerpoint/2010/main" val="33831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r>
              <a:rPr lang="fa-IR" dirty="0" smtClean="0"/>
              <a:t>فصل ششم</a:t>
            </a:r>
            <a:br>
              <a:rPr lang="fa-IR" dirty="0" smtClean="0"/>
            </a:br>
            <a:r>
              <a:rPr lang="fa-IR" dirty="0" smtClean="0"/>
              <a:t>چارچوب فعالیتهای امور مدیریت فنی</a:t>
            </a:r>
            <a:endParaRPr lang="en-US" dirty="0"/>
          </a:p>
        </p:txBody>
      </p:sp>
    </p:spTree>
    <p:extLst>
      <p:ext uri="{BB962C8B-B14F-4D97-AF65-F5344CB8AC3E}">
        <p14:creationId xmlns:p14="http://schemas.microsoft.com/office/powerpoint/2010/main" val="3861130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نمودار تفکیکی وشرح مسئولیتها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مسئولیت های اصلی مهندسی،تعمیرات وتامین قطعات یدکی </a:t>
            </a:r>
          </a:p>
          <a:p>
            <a:pPr algn="r" rtl="1"/>
            <a:r>
              <a:rPr lang="fa-IR" sz="2000" dirty="0" smtClean="0"/>
              <a:t>مسئولیت راهبری شبکه تاسیسات</a:t>
            </a:r>
          </a:p>
          <a:p>
            <a:pPr algn="r" rtl="1"/>
            <a:r>
              <a:rPr lang="fa-IR" sz="2000" dirty="0" smtClean="0"/>
              <a:t>طرح های صنعتی</a:t>
            </a:r>
          </a:p>
          <a:p>
            <a:pPr algn="r" rtl="1"/>
            <a:r>
              <a:rPr lang="fa-IR" sz="2000" dirty="0" smtClean="0"/>
              <a:t>از کار اندازی ماشینها(بازنشسته سازی)</a:t>
            </a:r>
          </a:p>
          <a:p>
            <a:pPr algn="r" rtl="1"/>
            <a:r>
              <a:rPr lang="fa-IR" sz="2000" dirty="0" smtClean="0"/>
              <a:t>ساخت قطعات</a:t>
            </a:r>
          </a:p>
          <a:p>
            <a:pPr marL="0" indent="0" algn="r" rtl="1">
              <a:buNone/>
            </a:pPr>
            <a:r>
              <a:rPr lang="fa-IR" sz="2000" dirty="0" smtClean="0"/>
              <a:t>فعالیتهای نت:</a:t>
            </a:r>
          </a:p>
          <a:p>
            <a:pPr algn="r" rtl="1"/>
            <a:r>
              <a:rPr lang="fa-IR" sz="2000" dirty="0" smtClean="0"/>
              <a:t>مستقیم وعملی</a:t>
            </a:r>
          </a:p>
          <a:p>
            <a:pPr algn="r" rtl="1"/>
            <a:r>
              <a:rPr lang="fa-IR" sz="2000" dirty="0" smtClean="0"/>
              <a:t>نوسازی -به سازی،مدرنیزه سازی-تغییر در استقرار</a:t>
            </a:r>
          </a:p>
          <a:p>
            <a:pPr algn="r" rtl="1"/>
            <a:r>
              <a:rPr lang="fa-IR" sz="2000" dirty="0" smtClean="0"/>
              <a:t>ساخت تولیدقطعات یدکی</a:t>
            </a:r>
          </a:p>
          <a:p>
            <a:pPr algn="r" rtl="1"/>
            <a:r>
              <a:rPr lang="fa-IR" sz="2000" dirty="0" smtClean="0"/>
              <a:t>پشتیبانی از سیستم نت</a:t>
            </a:r>
          </a:p>
          <a:p>
            <a:pPr algn="r" rtl="1"/>
            <a:r>
              <a:rPr lang="fa-IR" sz="2000" dirty="0" smtClean="0"/>
              <a:t>فعالیتهای متفرقه</a:t>
            </a:r>
          </a:p>
          <a:p>
            <a:pPr algn="r" rtl="1"/>
            <a:endParaRPr lang="en-US" sz="2000" dirty="0"/>
          </a:p>
        </p:txBody>
      </p:sp>
    </p:spTree>
    <p:extLst>
      <p:ext uri="{BB962C8B-B14F-4D97-AF65-F5344CB8AC3E}">
        <p14:creationId xmlns:p14="http://schemas.microsoft.com/office/powerpoint/2010/main" val="380858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lstStyle/>
          <a:p>
            <a:r>
              <a:rPr lang="fa-IR" dirty="0" smtClean="0"/>
              <a:t>فصل هفتم</a:t>
            </a:r>
            <a:br>
              <a:rPr lang="fa-IR" dirty="0" smtClean="0"/>
            </a:br>
            <a:r>
              <a:rPr lang="fa-IR" dirty="0" smtClean="0"/>
              <a:t>تشکیلات سازمانی</a:t>
            </a:r>
            <a:endParaRPr lang="en-US" dirty="0"/>
          </a:p>
        </p:txBody>
      </p:sp>
    </p:spTree>
    <p:extLst>
      <p:ext uri="{BB962C8B-B14F-4D97-AF65-F5344CB8AC3E}">
        <p14:creationId xmlns:p14="http://schemas.microsoft.com/office/powerpoint/2010/main" val="202607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نمودارهای سازمانی پیشنهادی برای امور مدیریت فنی</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587266"/>
              </p:ext>
            </p:extLst>
          </p:nvPr>
        </p:nvGraphicFramePr>
        <p:xfrm>
          <a:off x="467544" y="1916832"/>
          <a:ext cx="820891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90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t>تروتکنولوژی</a:t>
            </a:r>
            <a:r>
              <a:rPr lang="en-US" sz="2800" dirty="0" smtClean="0"/>
              <a:t>(Terotechnology)</a:t>
            </a:r>
            <a:r>
              <a:rPr lang="fa-IR" sz="2800" dirty="0" smtClean="0"/>
              <a:t>یا مدیریت فنی</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تروتکنولوژی مجموعه فعالیتها در جهت پاسخگویی به دواصل مهم:</a:t>
            </a:r>
          </a:p>
          <a:p>
            <a:pPr marL="457200" indent="-457200" algn="r" rtl="1">
              <a:buFont typeface="+mj-lt"/>
              <a:buAutoNum type="arabicParenR"/>
            </a:pPr>
            <a:r>
              <a:rPr lang="fa-IR" sz="2000" dirty="0" smtClean="0"/>
              <a:t>عمر اقتصادی تجهیزات وهزینه پایین نگهداری وتعمیرات</a:t>
            </a:r>
          </a:p>
          <a:p>
            <a:pPr marL="457200" indent="-457200" algn="r" rtl="1">
              <a:buFont typeface="+mj-lt"/>
              <a:buAutoNum type="arabicParenR"/>
            </a:pPr>
            <a:r>
              <a:rPr lang="fa-IR" sz="2000" dirty="0" smtClean="0"/>
              <a:t>خرابی کمتر تجهیزات در دوره بهره برداری وسرعت فرسودگی اقتصادی</a:t>
            </a:r>
          </a:p>
          <a:p>
            <a:pPr marL="0" indent="0" algn="r" rtl="1">
              <a:buNone/>
            </a:pPr>
            <a:r>
              <a:rPr lang="fa-IR" sz="2000" dirty="0" smtClean="0"/>
              <a:t>ردیف دوم به عنوان نت مطرح است</a:t>
            </a:r>
          </a:p>
          <a:p>
            <a:pPr marL="0" indent="0" algn="r" rtl="1">
              <a:buNone/>
            </a:pPr>
            <a:r>
              <a:rPr lang="fa-IR" sz="2000" dirty="0" smtClean="0"/>
              <a:t>فعالیتهای تروتکنولوژی در مراحل طراحی،ساخت،نصب وراه اندازی وبهره برداری در سیستمهای صنعتی مورد ملاحظه می باشد.</a:t>
            </a:r>
            <a:endParaRPr lang="en-US" sz="2000" dirty="0"/>
          </a:p>
        </p:txBody>
      </p:sp>
    </p:spTree>
    <p:extLst>
      <p:ext uri="{BB962C8B-B14F-4D97-AF65-F5344CB8AC3E}">
        <p14:creationId xmlns:p14="http://schemas.microsoft.com/office/powerpoint/2010/main" val="3080154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ویژگیهای اخلاقی ضروری کارکنان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وظیفه شناسی</a:t>
            </a:r>
          </a:p>
          <a:p>
            <a:pPr algn="r" rtl="1"/>
            <a:r>
              <a:rPr lang="fa-IR" sz="2000" dirty="0" smtClean="0"/>
              <a:t>احساس مسئولیت</a:t>
            </a:r>
          </a:p>
          <a:p>
            <a:pPr algn="r" rtl="1"/>
            <a:r>
              <a:rPr lang="fa-IR" sz="2000" dirty="0" smtClean="0"/>
              <a:t>قدرت واستعداد یادگیری وتجزیه وتحلیل وبررسی</a:t>
            </a:r>
          </a:p>
          <a:p>
            <a:pPr algn="r" rtl="1"/>
            <a:r>
              <a:rPr lang="fa-IR" sz="2000" dirty="0" smtClean="0"/>
              <a:t>برقراری ارتباط صحیح وانتقال اطلاعات به صورت جامع وقابل فهم </a:t>
            </a:r>
          </a:p>
          <a:p>
            <a:pPr algn="r" rtl="1"/>
            <a:r>
              <a:rPr lang="fa-IR" sz="2000" dirty="0" smtClean="0"/>
              <a:t>کارایی وتوانایی در انتقال دقیق مطالب ودستورهای کار</a:t>
            </a:r>
            <a:endParaRPr lang="en-US" sz="2000" dirty="0"/>
          </a:p>
        </p:txBody>
      </p:sp>
    </p:spTree>
    <p:extLst>
      <p:ext uri="{BB962C8B-B14F-4D97-AF65-F5344CB8AC3E}">
        <p14:creationId xmlns:p14="http://schemas.microsoft.com/office/powerpoint/2010/main" val="3529430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فاکتورهای انسانی (</a:t>
            </a:r>
            <a:r>
              <a:rPr lang="fa-IR" sz="2400" dirty="0"/>
              <a:t>ماندگاری نیروی انسانی </a:t>
            </a:r>
            <a:r>
              <a:rPr lang="fa-IR" sz="2400" dirty="0" smtClean="0"/>
              <a:t>نت)</a:t>
            </a:r>
            <a:endParaRPr lang="en-US" sz="2400" dirty="0"/>
          </a:p>
        </p:txBody>
      </p:sp>
      <p:sp>
        <p:nvSpPr>
          <p:cNvPr id="3" name="Content Placeholder 2"/>
          <p:cNvSpPr>
            <a:spLocks noGrp="1"/>
          </p:cNvSpPr>
          <p:nvPr>
            <p:ph idx="1"/>
          </p:nvPr>
        </p:nvSpPr>
        <p:spPr/>
        <p:txBody>
          <a:bodyPr>
            <a:normAutofit lnSpcReduction="10000"/>
          </a:bodyPr>
          <a:lstStyle/>
          <a:p>
            <a:pPr algn="r" rtl="1"/>
            <a:r>
              <a:rPr lang="fa-IR" sz="2000" dirty="0" smtClean="0"/>
              <a:t>احساس امنیت </a:t>
            </a:r>
          </a:p>
          <a:p>
            <a:pPr algn="r" rtl="1"/>
            <a:r>
              <a:rPr lang="fa-IR" sz="2000" dirty="0" smtClean="0"/>
              <a:t>امکان برخورداری از اموزش</a:t>
            </a:r>
          </a:p>
          <a:p>
            <a:pPr algn="r" rtl="1"/>
            <a:r>
              <a:rPr lang="fa-IR" sz="2000" dirty="0" smtClean="0"/>
              <a:t>احساس برتری نسبت به کارگران تولید</a:t>
            </a:r>
          </a:p>
          <a:p>
            <a:pPr algn="r" rtl="1"/>
            <a:r>
              <a:rPr lang="fa-IR" sz="2000" dirty="0" smtClean="0"/>
              <a:t>ازادی عمل بیشتر </a:t>
            </a:r>
          </a:p>
          <a:p>
            <a:pPr algn="r" rtl="1"/>
            <a:r>
              <a:rPr lang="fa-IR" sz="2000" dirty="0" smtClean="0"/>
              <a:t>محیط سالمتر از نظر فیزیکی</a:t>
            </a:r>
          </a:p>
          <a:p>
            <a:pPr algn="r" rtl="1"/>
            <a:r>
              <a:rPr lang="fa-IR" sz="2000" dirty="0" smtClean="0"/>
              <a:t>تمایل مسئولین به انجام نت در ایام تعطیل</a:t>
            </a:r>
          </a:p>
          <a:p>
            <a:pPr algn="r" rtl="1"/>
            <a:r>
              <a:rPr lang="fa-IR" sz="2000" dirty="0" smtClean="0"/>
              <a:t>حالت اماده بکار کارکنان نت</a:t>
            </a:r>
          </a:p>
          <a:p>
            <a:pPr algn="r" rtl="1"/>
            <a:r>
              <a:rPr lang="fa-IR" sz="2000" dirty="0" smtClean="0"/>
              <a:t>شرایط حقوق ودستمزد</a:t>
            </a:r>
          </a:p>
          <a:p>
            <a:pPr algn="r" rtl="1"/>
            <a:r>
              <a:rPr lang="fa-IR" sz="2000" dirty="0" smtClean="0"/>
              <a:t>عدم وجود امکانات فنی وپشتیبانی</a:t>
            </a:r>
          </a:p>
          <a:p>
            <a:pPr algn="r" rtl="1"/>
            <a:r>
              <a:rPr lang="fa-IR" sz="2000" dirty="0" smtClean="0"/>
              <a:t>عدم دقت اپراتورهای تولید در استفاده صحیح از ماشین الات</a:t>
            </a:r>
          </a:p>
          <a:p>
            <a:pPr algn="r" rtl="1"/>
            <a:r>
              <a:rPr lang="fa-IR" sz="2000" dirty="0" smtClean="0"/>
              <a:t>احتیاج سایر صنایع به تخصص کارکنان نت</a:t>
            </a:r>
          </a:p>
          <a:p>
            <a:pPr algn="r" rtl="1"/>
            <a:r>
              <a:rPr lang="fa-IR" sz="2000" dirty="0" smtClean="0"/>
              <a:t>تحتمال خطرات جانی</a:t>
            </a:r>
          </a:p>
          <a:p>
            <a:pPr algn="r" rtl="1"/>
            <a:r>
              <a:rPr lang="fa-IR" sz="2000" dirty="0" smtClean="0"/>
              <a:t>داشتن مسئولیت بیشتر </a:t>
            </a:r>
            <a:endParaRPr lang="en-US" sz="2000" dirty="0"/>
          </a:p>
        </p:txBody>
      </p:sp>
    </p:spTree>
    <p:extLst>
      <p:ext uri="{BB962C8B-B14F-4D97-AF65-F5344CB8AC3E}">
        <p14:creationId xmlns:p14="http://schemas.microsoft.com/office/powerpoint/2010/main" val="90415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خروج کارکنان نت</a:t>
            </a:r>
            <a:endParaRPr lang="en-US" sz="2400" dirty="0"/>
          </a:p>
        </p:txBody>
      </p:sp>
      <p:sp>
        <p:nvSpPr>
          <p:cNvPr id="3" name="Content Placeholder 2"/>
          <p:cNvSpPr>
            <a:spLocks noGrp="1"/>
          </p:cNvSpPr>
          <p:nvPr>
            <p:ph idx="1"/>
          </p:nvPr>
        </p:nvSpPr>
        <p:spPr/>
        <p:txBody>
          <a:bodyPr>
            <a:normAutofit/>
          </a:bodyPr>
          <a:lstStyle/>
          <a:p>
            <a:pPr algn="r" rtl="1"/>
            <a:r>
              <a:rPr lang="fa-IR" sz="2400" dirty="0" smtClean="0"/>
              <a:t>میزان استعفای کارکنان نت حدود 25% در ایران می باشد</a:t>
            </a:r>
          </a:p>
          <a:p>
            <a:pPr algn="r" rtl="1"/>
            <a:r>
              <a:rPr lang="fa-IR" sz="2400" dirty="0" smtClean="0"/>
              <a:t>هزینه های حاصل از استعفای کارکنان نت:</a:t>
            </a:r>
          </a:p>
          <a:p>
            <a:pPr algn="r" rtl="1"/>
            <a:r>
              <a:rPr lang="fa-IR" sz="2400" dirty="0" smtClean="0"/>
              <a:t>هزینه اداری</a:t>
            </a:r>
          </a:p>
          <a:p>
            <a:pPr algn="r" rtl="1"/>
            <a:r>
              <a:rPr lang="fa-IR" sz="2400" dirty="0" smtClean="0"/>
              <a:t>هزینه اگهی استخدام</a:t>
            </a:r>
          </a:p>
          <a:p>
            <a:pPr algn="r" rtl="1"/>
            <a:r>
              <a:rPr lang="fa-IR" sz="2400" dirty="0" smtClean="0"/>
              <a:t>هزینه اموزش</a:t>
            </a:r>
          </a:p>
          <a:p>
            <a:pPr algn="r" rtl="1"/>
            <a:r>
              <a:rPr lang="fa-IR" sz="2400" dirty="0" smtClean="0"/>
              <a:t>هزینه افزایش زمان عیب یابی</a:t>
            </a:r>
          </a:p>
          <a:p>
            <a:pPr algn="r" rtl="1"/>
            <a:r>
              <a:rPr lang="fa-IR" sz="2400" dirty="0" smtClean="0"/>
              <a:t>هزینه تخریب مواد</a:t>
            </a:r>
          </a:p>
          <a:p>
            <a:pPr algn="r" rtl="1"/>
            <a:r>
              <a:rPr lang="fa-IR" sz="2400" dirty="0" smtClean="0"/>
              <a:t>هزینه افزایش احتیاج به سرپرستی ونظارت</a:t>
            </a:r>
          </a:p>
          <a:p>
            <a:pPr algn="r" rtl="1"/>
            <a:r>
              <a:rPr lang="fa-IR" sz="2400" dirty="0" smtClean="0"/>
              <a:t>هزینه های اضافه کاری</a:t>
            </a:r>
            <a:endParaRPr lang="en-US" sz="2400" dirty="0"/>
          </a:p>
        </p:txBody>
      </p:sp>
    </p:spTree>
    <p:extLst>
      <p:ext uri="{BB962C8B-B14F-4D97-AF65-F5344CB8AC3E}">
        <p14:creationId xmlns:p14="http://schemas.microsoft.com/office/powerpoint/2010/main" val="398081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fa-IR" dirty="0" smtClean="0"/>
              <a:t>فصل هشتم</a:t>
            </a:r>
            <a:br>
              <a:rPr lang="fa-IR" dirty="0" smtClean="0"/>
            </a:br>
            <a:r>
              <a:rPr lang="fa-IR" dirty="0" smtClean="0"/>
              <a:t>وظایف دفتر برنامه ریزی نت</a:t>
            </a:r>
            <a:endParaRPr lang="en-US" dirty="0"/>
          </a:p>
        </p:txBody>
      </p:sp>
    </p:spTree>
    <p:extLst>
      <p:ext uri="{BB962C8B-B14F-4D97-AF65-F5344CB8AC3E}">
        <p14:creationId xmlns:p14="http://schemas.microsoft.com/office/powerpoint/2010/main" val="3136565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خلاصه وظایف دفتر برنامه ریزی</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sz="2000" dirty="0" smtClean="0"/>
              <a:t>در یافت در خواستهای تعمیراتی</a:t>
            </a:r>
          </a:p>
          <a:p>
            <a:pPr algn="r" rtl="1"/>
            <a:r>
              <a:rPr lang="fa-IR" sz="2000" dirty="0" smtClean="0"/>
              <a:t>شماره گذاری</a:t>
            </a:r>
          </a:p>
          <a:p>
            <a:pPr algn="r" rtl="1"/>
            <a:r>
              <a:rPr lang="fa-IR" sz="2000" dirty="0" smtClean="0"/>
              <a:t>تعیین اولویتها</a:t>
            </a:r>
          </a:p>
          <a:p>
            <a:pPr algn="r" rtl="1"/>
            <a:r>
              <a:rPr lang="fa-IR" sz="2000" dirty="0" smtClean="0"/>
              <a:t>بررسی ونوشتن کد هزینه </a:t>
            </a:r>
          </a:p>
          <a:p>
            <a:pPr algn="r" rtl="1"/>
            <a:r>
              <a:rPr lang="fa-IR" sz="2000" dirty="0" smtClean="0"/>
              <a:t>گرفتن تایید سرپرست</a:t>
            </a:r>
          </a:p>
          <a:p>
            <a:pPr algn="r" rtl="1"/>
            <a:r>
              <a:rPr lang="fa-IR" sz="2000" dirty="0" smtClean="0"/>
              <a:t>ارائه درخواست در جلسات هفتگی وبرنامه ریزی درنت</a:t>
            </a:r>
          </a:p>
          <a:p>
            <a:pPr algn="r" rtl="1"/>
            <a:r>
              <a:rPr lang="fa-IR" sz="2000" dirty="0" smtClean="0"/>
              <a:t>تهیه درخواست خرید  قطعات ومصالح</a:t>
            </a:r>
          </a:p>
          <a:p>
            <a:pPr algn="r" rtl="1"/>
            <a:r>
              <a:rPr lang="fa-IR" sz="2000" dirty="0" smtClean="0"/>
              <a:t>براورد زمان انجام کار</a:t>
            </a:r>
          </a:p>
          <a:p>
            <a:pPr algn="r" rtl="1"/>
            <a:r>
              <a:rPr lang="fa-IR" sz="2000" dirty="0" smtClean="0"/>
              <a:t>تهیه برنامه کنترل کار</a:t>
            </a:r>
          </a:p>
          <a:p>
            <a:pPr algn="r" rtl="1"/>
            <a:r>
              <a:rPr lang="fa-IR" sz="2000" dirty="0" smtClean="0"/>
              <a:t>قرار دادن کار در برنامه روزانه</a:t>
            </a:r>
          </a:p>
          <a:p>
            <a:pPr algn="r" rtl="1"/>
            <a:r>
              <a:rPr lang="fa-IR" sz="2000" dirty="0" smtClean="0"/>
              <a:t>پیگیری نحوه اجرای کار</a:t>
            </a:r>
          </a:p>
          <a:p>
            <a:pPr algn="r" rtl="1"/>
            <a:r>
              <a:rPr lang="fa-IR" sz="2000" dirty="0" smtClean="0"/>
              <a:t>در یافت اطلاعات مربوط به هزینه نفر ساعت</a:t>
            </a:r>
          </a:p>
          <a:p>
            <a:pPr algn="r" rtl="1"/>
            <a:r>
              <a:rPr lang="fa-IR" sz="2000" dirty="0" smtClean="0"/>
              <a:t>جمع اوری ساعات کار</a:t>
            </a:r>
          </a:p>
          <a:p>
            <a:pPr algn="r" rtl="1"/>
            <a:r>
              <a:rPr lang="fa-IR" sz="2000" dirty="0" smtClean="0"/>
              <a:t>جمع اوری هزینه قطعات ومصالح مصرفی</a:t>
            </a:r>
          </a:p>
          <a:p>
            <a:pPr algn="r" rtl="1"/>
            <a:r>
              <a:rPr lang="fa-IR" sz="2000" dirty="0" smtClean="0"/>
              <a:t>تعیین هزینه های کل</a:t>
            </a:r>
          </a:p>
          <a:p>
            <a:pPr algn="r" rtl="1"/>
            <a:r>
              <a:rPr lang="fa-IR" sz="2000" dirty="0" smtClean="0"/>
              <a:t>اطلاعات به قسمت متقاضی  وگرفتن تایید </a:t>
            </a:r>
          </a:p>
          <a:p>
            <a:pPr algn="r" rtl="1"/>
            <a:r>
              <a:rPr lang="fa-IR" sz="2000" dirty="0" smtClean="0"/>
              <a:t>تهیه گزارشات مدیریتی</a:t>
            </a:r>
            <a:endParaRPr lang="en-US" sz="2000" dirty="0"/>
          </a:p>
        </p:txBody>
      </p:sp>
    </p:spTree>
    <p:extLst>
      <p:ext uri="{BB962C8B-B14F-4D97-AF65-F5344CB8AC3E}">
        <p14:creationId xmlns:p14="http://schemas.microsoft.com/office/powerpoint/2010/main" val="2465443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نهم</a:t>
            </a:r>
            <a:br>
              <a:rPr lang="fa-IR" dirty="0" smtClean="0"/>
            </a:br>
            <a:r>
              <a:rPr lang="fa-IR" dirty="0" smtClean="0"/>
              <a:t>بازرسیهای فنی وتعمیرات پیشگیرانه</a:t>
            </a:r>
            <a:br>
              <a:rPr lang="fa-IR" dirty="0" smtClean="0"/>
            </a:br>
            <a:endParaRPr lang="en-US" dirty="0"/>
          </a:p>
        </p:txBody>
      </p:sp>
    </p:spTree>
    <p:extLst>
      <p:ext uri="{BB962C8B-B14F-4D97-AF65-F5344CB8AC3E}">
        <p14:creationId xmlns:p14="http://schemas.microsoft.com/office/powerpoint/2010/main" val="366859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p:txBody>
          <a:bodyPr>
            <a:normAutofit/>
          </a:bodyPr>
          <a:lstStyle/>
          <a:p>
            <a:pPr algn="r" rtl="1"/>
            <a:r>
              <a:rPr lang="fa-IR" sz="2400" dirty="0" smtClean="0"/>
              <a:t>در یک سیستم منظم نت 94% نت مربوط به بازرسی  وپیشگیری و 6% تعمیرات اضطراری است</a:t>
            </a:r>
          </a:p>
          <a:p>
            <a:pPr algn="r" rtl="1"/>
            <a:r>
              <a:rPr lang="fa-IR" sz="2400" dirty="0" smtClean="0"/>
              <a:t>50%فعالیتهای مدیریت نت  جنبه غیر تعمیراتی دارد</a:t>
            </a:r>
          </a:p>
          <a:p>
            <a:pPr algn="r" rtl="1"/>
            <a:r>
              <a:rPr lang="fa-IR" sz="2400" dirty="0" smtClean="0"/>
              <a:t>در یک سیستم منظم نت فقط 3% تعمیرات اضطراری و97% تعمیرات پیشگیرانه است</a:t>
            </a:r>
            <a:endParaRPr lang="en-US" sz="2400" dirty="0"/>
          </a:p>
        </p:txBody>
      </p:sp>
    </p:spTree>
    <p:extLst>
      <p:ext uri="{BB962C8B-B14F-4D97-AF65-F5344CB8AC3E}">
        <p14:creationId xmlns:p14="http://schemas.microsoft.com/office/powerpoint/2010/main" val="5573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سطوح مختلف بازدید فنی</a:t>
            </a:r>
            <a:endParaRPr lang="en-US" sz="28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بازدید توسط انسان توسط حواس</a:t>
            </a:r>
          </a:p>
          <a:p>
            <a:pPr marL="457200" indent="-457200" algn="r" rtl="1">
              <a:buFont typeface="+mj-lt"/>
              <a:buAutoNum type="arabicParenR"/>
            </a:pPr>
            <a:r>
              <a:rPr lang="fa-IR" sz="2000" dirty="0" smtClean="0"/>
              <a:t>بازدید توسط انسان ولی با استفاده از ابزار</a:t>
            </a:r>
          </a:p>
          <a:p>
            <a:pPr marL="457200" indent="-457200" algn="r" rtl="1">
              <a:buFont typeface="+mj-lt"/>
              <a:buAutoNum type="arabicParenR"/>
            </a:pPr>
            <a:r>
              <a:rPr lang="fa-IR" sz="2000" dirty="0" smtClean="0"/>
              <a:t>انالیز شیمیایی روغنهای مستعمل</a:t>
            </a:r>
          </a:p>
          <a:p>
            <a:pPr marL="457200" indent="-457200" algn="r" rtl="1">
              <a:buFont typeface="+mj-lt"/>
              <a:buAutoNum type="arabicParenR"/>
            </a:pPr>
            <a:r>
              <a:rPr lang="fa-IR" sz="2000" dirty="0" smtClean="0"/>
              <a:t>نصب واستفاده از ابزار وتجهیزات نصب شده بر روی دستگاهها برای اعلام خطر</a:t>
            </a:r>
            <a:endParaRPr lang="en-US" sz="2000" dirty="0"/>
          </a:p>
        </p:txBody>
      </p:sp>
    </p:spTree>
    <p:extLst>
      <p:ext uri="{BB962C8B-B14F-4D97-AF65-F5344CB8AC3E}">
        <p14:creationId xmlns:p14="http://schemas.microsoft.com/office/powerpoint/2010/main" val="3508473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chor="t">
            <a:normAutofit/>
          </a:bodyPr>
          <a:lstStyle/>
          <a:p>
            <a:pPr algn="r" rtl="1"/>
            <a:r>
              <a:rPr lang="fa-IR" sz="2400" dirty="0" smtClean="0"/>
              <a:t>روشهای برنامه ریزی بازدید های فنی</a:t>
            </a:r>
            <a:br>
              <a:rPr lang="fa-IR" sz="2400" dirty="0" smtClean="0"/>
            </a:br>
            <a:r>
              <a:rPr lang="fa-IR" sz="2400" dirty="0" smtClean="0"/>
              <a:t>فرم پیشگیری</a:t>
            </a:r>
            <a:br>
              <a:rPr lang="fa-IR" sz="2400" dirty="0" smtClean="0"/>
            </a:br>
            <a:r>
              <a:rPr lang="fa-IR" sz="2400" dirty="0" smtClean="0"/>
              <a:t>فرم سالیانه پیشگیری</a:t>
            </a:r>
            <a:br>
              <a:rPr lang="fa-IR" sz="2400" dirty="0" smtClean="0"/>
            </a:br>
            <a:r>
              <a:rPr lang="fa-IR" sz="2400" dirty="0" smtClean="0"/>
              <a:t>برنامه هفتگی</a:t>
            </a:r>
            <a:br>
              <a:rPr lang="fa-IR" sz="2400" dirty="0" smtClean="0"/>
            </a:br>
            <a:r>
              <a:rPr lang="fa-IR" sz="2400" dirty="0" smtClean="0"/>
              <a:t>فرم مشخصات کار پیشگیری</a:t>
            </a:r>
            <a:br>
              <a:rPr lang="fa-IR" sz="2400" dirty="0" smtClean="0"/>
            </a:br>
            <a:r>
              <a:rPr lang="fa-IR" sz="2400" dirty="0" smtClean="0"/>
              <a:t>فرم گزارش بازرسی</a:t>
            </a:r>
            <a:br>
              <a:rPr lang="fa-IR" sz="2400" dirty="0" smtClean="0"/>
            </a:br>
            <a:r>
              <a:rPr lang="fa-IR" sz="2400" dirty="0" smtClean="0"/>
              <a:t>کاربرد کامپیوتر در امور تعمیرات پیشگیری</a:t>
            </a:r>
            <a:r>
              <a:rPr lang="en-US" sz="2400" dirty="0" smtClean="0"/>
              <a:t>(CMMS)</a:t>
            </a:r>
            <a:r>
              <a:rPr lang="fa-IR" sz="2400" dirty="0" smtClean="0"/>
              <a:t/>
            </a:r>
            <a:br>
              <a:rPr lang="fa-IR" sz="2400" dirty="0" smtClean="0"/>
            </a:br>
            <a:r>
              <a:rPr lang="fa-IR" sz="2400" dirty="0" smtClean="0"/>
              <a:t>برنامه روانکاری</a:t>
            </a:r>
            <a:br>
              <a:rPr lang="fa-IR" sz="2400" dirty="0" smtClean="0"/>
            </a:br>
            <a:r>
              <a:rPr lang="fa-IR" sz="2400" dirty="0" smtClean="0"/>
              <a:t>تعمیرات کلی</a:t>
            </a:r>
            <a:endParaRPr lang="en-US" sz="2400" dirty="0"/>
          </a:p>
        </p:txBody>
      </p:sp>
    </p:spTree>
    <p:extLst>
      <p:ext uri="{BB962C8B-B14F-4D97-AF65-F5344CB8AC3E}">
        <p14:creationId xmlns:p14="http://schemas.microsoft.com/office/powerpoint/2010/main" val="2116187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دهم</a:t>
            </a:r>
            <a:br>
              <a:rPr lang="fa-IR" dirty="0" smtClean="0"/>
            </a:br>
            <a:r>
              <a:rPr lang="fa-IR" dirty="0" smtClean="0"/>
              <a:t>ارتباطات سازمانی</a:t>
            </a:r>
            <a:endParaRPr lang="en-US" dirty="0"/>
          </a:p>
        </p:txBody>
      </p:sp>
    </p:spTree>
    <p:extLst>
      <p:ext uri="{BB962C8B-B14F-4D97-AF65-F5344CB8AC3E}">
        <p14:creationId xmlns:p14="http://schemas.microsoft.com/office/powerpoint/2010/main" val="8989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dirty="0" smtClean="0"/>
              <a:t>تروتکنولوژی</a:t>
            </a:r>
            <a:r>
              <a:rPr lang="en-US" sz="3200" dirty="0" smtClean="0"/>
              <a:t>(Terotechnology)</a:t>
            </a:r>
            <a:r>
              <a:rPr lang="fa-IR" sz="3200" dirty="0" smtClean="0"/>
              <a:t>یا مدیریت فنی</a:t>
            </a:r>
            <a:endParaRPr lang="en-US" sz="3200" dirty="0"/>
          </a:p>
        </p:txBody>
      </p:sp>
      <p:sp>
        <p:nvSpPr>
          <p:cNvPr id="3" name="Content Placeholder 2"/>
          <p:cNvSpPr>
            <a:spLocks noGrp="1"/>
          </p:cNvSpPr>
          <p:nvPr>
            <p:ph idx="1"/>
          </p:nvPr>
        </p:nvSpPr>
        <p:spPr/>
        <p:txBody>
          <a:bodyPr>
            <a:normAutofit/>
          </a:bodyPr>
          <a:lstStyle/>
          <a:p>
            <a:pPr algn="just" rtl="1"/>
            <a:r>
              <a:rPr lang="fa-IR" sz="2400" dirty="0" smtClean="0"/>
              <a:t>تروتکنولوژی عبارت است ترکیبی از فعالیتهای مدیریتی،مالی،مهندسی وسایر اموری که درراستای هزینه های تامین یک سیکل عمر اقتصادی (بهینه) برروی داراییها ی فیزیکی اعمال می شوند.تروتکنولوژی مشخصات فنی وطراحی کارخانه،ماشین الات ،ساختمانهاوسایر ساختارهای فیزیکی را از نظر قابلیت اطمینان </a:t>
            </a:r>
            <a:r>
              <a:rPr lang="en-US" sz="2400" dirty="0" smtClean="0"/>
              <a:t>(Reliability)</a:t>
            </a:r>
            <a:r>
              <a:rPr lang="fa-IR" sz="2400" dirty="0" smtClean="0"/>
              <a:t> وقابلیت تعمیر</a:t>
            </a:r>
            <a:r>
              <a:rPr lang="en-US" sz="2400" dirty="0" smtClean="0"/>
              <a:t>(Maintainability)</a:t>
            </a:r>
            <a:r>
              <a:rPr lang="fa-IR" sz="2400" dirty="0" smtClean="0"/>
              <a:t> مورد ملاحظه قرار داده ،ودر دوران نصب،راهاندازی وبهره برداری از انها ،مسایل نگهداری وتعمیر وبهسازی را زیر نظر داشته وتا لحظه جایگزین ادامه می یابد</a:t>
            </a:r>
          </a:p>
          <a:p>
            <a:pPr algn="just" rtl="1"/>
            <a:r>
              <a:rPr lang="fa-IR" sz="2400" dirty="0" smtClean="0"/>
              <a:t>امور اطلاعاتی بازتابی</a:t>
            </a:r>
            <a:r>
              <a:rPr lang="en-US" sz="2400" dirty="0" smtClean="0"/>
              <a:t>(Feed-back)</a:t>
            </a:r>
            <a:r>
              <a:rPr lang="fa-IR" sz="2400" dirty="0" smtClean="0"/>
              <a:t> نیز در مورد مسایل طرح ،کارایی وهزینه های سیستم ،درذ چارچوب تروتکنولوژی مورد نظر قرار می گیردو</a:t>
            </a:r>
            <a:endParaRPr lang="en-US" sz="2400" dirty="0"/>
          </a:p>
        </p:txBody>
      </p:sp>
    </p:spTree>
    <p:extLst>
      <p:ext uri="{BB962C8B-B14F-4D97-AF65-F5344CB8AC3E}">
        <p14:creationId xmlns:p14="http://schemas.microsoft.com/office/powerpoint/2010/main" val="663997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نیاز به ارتباطات</a:t>
            </a:r>
            <a:endParaRPr lang="en-US" dirty="0"/>
          </a:p>
        </p:txBody>
      </p:sp>
      <p:sp>
        <p:nvSpPr>
          <p:cNvPr id="3" name="Content Placeholder 2"/>
          <p:cNvSpPr>
            <a:spLocks noGrp="1"/>
          </p:cNvSpPr>
          <p:nvPr>
            <p:ph idx="1"/>
          </p:nvPr>
        </p:nvSpPr>
        <p:spPr/>
        <p:txBody>
          <a:bodyPr>
            <a:normAutofit/>
          </a:bodyPr>
          <a:lstStyle/>
          <a:p>
            <a:pPr algn="r" rtl="1"/>
            <a:r>
              <a:rPr lang="fa-IR" sz="2000" dirty="0" smtClean="0"/>
              <a:t>تبادل نظر در مورد در خواستهای تعمیراتی  از امور تولید</a:t>
            </a:r>
          </a:p>
          <a:p>
            <a:pPr algn="r" rtl="1"/>
            <a:r>
              <a:rPr lang="fa-IR" sz="2000" dirty="0" smtClean="0"/>
              <a:t>تبادل نظر در مورد امور پیشگیری با تولید</a:t>
            </a:r>
          </a:p>
          <a:p>
            <a:pPr algn="r" rtl="1"/>
            <a:r>
              <a:rPr lang="fa-IR" sz="2000" dirty="0" smtClean="0"/>
              <a:t>تبادل نظر در موارد تغییر</a:t>
            </a:r>
          </a:p>
          <a:p>
            <a:pPr algn="r" rtl="1"/>
            <a:r>
              <a:rPr lang="fa-IR" sz="2000" dirty="0" smtClean="0"/>
              <a:t>تبادل نظر در زمان کسری قطعات یدکی و....</a:t>
            </a:r>
          </a:p>
          <a:p>
            <a:pPr algn="r" rtl="1"/>
            <a:endParaRPr lang="en-US" sz="2000" dirty="0"/>
          </a:p>
        </p:txBody>
      </p:sp>
    </p:spTree>
    <p:extLst>
      <p:ext uri="{BB962C8B-B14F-4D97-AF65-F5344CB8AC3E}">
        <p14:creationId xmlns:p14="http://schemas.microsoft.com/office/powerpoint/2010/main" val="1697555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وسایل برقراری ارتباط</a:t>
            </a:r>
            <a:endParaRPr lang="en-US" dirty="0"/>
          </a:p>
        </p:txBody>
      </p:sp>
      <p:sp>
        <p:nvSpPr>
          <p:cNvPr id="3" name="Content Placeholder 2"/>
          <p:cNvSpPr>
            <a:spLocks noGrp="1"/>
          </p:cNvSpPr>
          <p:nvPr>
            <p:ph idx="1"/>
          </p:nvPr>
        </p:nvSpPr>
        <p:spPr/>
        <p:txBody>
          <a:bodyPr>
            <a:normAutofit/>
          </a:bodyPr>
          <a:lstStyle/>
          <a:p>
            <a:pPr algn="r" rtl="1"/>
            <a:r>
              <a:rPr lang="fa-IR" sz="2400" dirty="0" smtClean="0"/>
              <a:t>تلفن</a:t>
            </a:r>
          </a:p>
          <a:p>
            <a:pPr algn="r" rtl="1"/>
            <a:r>
              <a:rPr lang="fa-IR" sz="2400" dirty="0" smtClean="0"/>
              <a:t>سیستم پیچ</a:t>
            </a:r>
          </a:p>
          <a:p>
            <a:pPr algn="r" rtl="1"/>
            <a:r>
              <a:rPr lang="fa-IR" sz="2400" dirty="0" smtClean="0"/>
              <a:t>گیرنده وفرستنده های کوچک وقابل حمل </a:t>
            </a:r>
          </a:p>
          <a:p>
            <a:pPr algn="r" rtl="1"/>
            <a:r>
              <a:rPr lang="fa-IR" sz="2400" dirty="0" smtClean="0"/>
              <a:t>شبکه های کامپیوتری</a:t>
            </a:r>
            <a:endParaRPr lang="en-US" sz="2400" dirty="0"/>
          </a:p>
        </p:txBody>
      </p:sp>
    </p:spTree>
    <p:extLst>
      <p:ext uri="{BB962C8B-B14F-4D97-AF65-F5344CB8AC3E}">
        <p14:creationId xmlns:p14="http://schemas.microsoft.com/office/powerpoint/2010/main" val="3649800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زبان فنی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پیشنهاد کاتر پیلر برای این ارتباط فنی:</a:t>
            </a:r>
          </a:p>
          <a:p>
            <a:pPr algn="r" rtl="1"/>
            <a:r>
              <a:rPr lang="fa-IR" sz="2000" dirty="0" smtClean="0"/>
              <a:t>استاندارد کردن اصطلاحات نت</a:t>
            </a:r>
          </a:p>
          <a:p>
            <a:pPr algn="r" rtl="1"/>
            <a:r>
              <a:rPr lang="fa-IR" sz="2000" dirty="0" smtClean="0"/>
              <a:t>استاندارد کردن  ساختارجملات فنی در نت</a:t>
            </a:r>
          </a:p>
          <a:p>
            <a:pPr algn="r" rtl="1"/>
            <a:r>
              <a:rPr lang="fa-IR" sz="2000" dirty="0" smtClean="0"/>
              <a:t>حذف اصطلاحات مترادف</a:t>
            </a:r>
          </a:p>
          <a:p>
            <a:pPr algn="r" rtl="1"/>
            <a:r>
              <a:rPr lang="fa-IR" sz="2000" dirty="0" smtClean="0"/>
              <a:t>بکار گیری سیستم </a:t>
            </a:r>
            <a:r>
              <a:rPr lang="en-US" sz="2000" dirty="0" smtClean="0"/>
              <a:t>ILSAM</a:t>
            </a:r>
            <a:r>
              <a:rPr lang="fa-IR" sz="2000" dirty="0" smtClean="0"/>
              <a:t>(استفاده از مخفف ها برای کاستن مشکل ارتباطی با متخصصین)</a:t>
            </a:r>
            <a:endParaRPr lang="en-US" sz="2000" dirty="0"/>
          </a:p>
        </p:txBody>
      </p:sp>
    </p:spTree>
    <p:extLst>
      <p:ext uri="{BB962C8B-B14F-4D97-AF65-F5344CB8AC3E}">
        <p14:creationId xmlns:p14="http://schemas.microsoft.com/office/powerpoint/2010/main" val="3136972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lstStyle/>
          <a:p>
            <a:r>
              <a:rPr lang="fa-IR" dirty="0" smtClean="0"/>
              <a:t>فصل یازدهم</a:t>
            </a:r>
            <a:br>
              <a:rPr lang="fa-IR" dirty="0" smtClean="0"/>
            </a:br>
            <a:r>
              <a:rPr lang="fa-IR" dirty="0" smtClean="0"/>
              <a:t>سرویسهای قابل دریافت از پیمانکاران</a:t>
            </a:r>
            <a:endParaRPr lang="en-US" dirty="0"/>
          </a:p>
        </p:txBody>
      </p:sp>
    </p:spTree>
    <p:extLst>
      <p:ext uri="{BB962C8B-B14F-4D97-AF65-F5344CB8AC3E}">
        <p14:creationId xmlns:p14="http://schemas.microsoft.com/office/powerpoint/2010/main" val="3584572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r" rtl="1"/>
            <a:r>
              <a:rPr lang="fa-IR" sz="2800" dirty="0" smtClean="0"/>
              <a:t>موارد بکار گیری پیمانکاران بیرونی</a:t>
            </a:r>
            <a:r>
              <a:rPr lang="en-US" sz="2800" dirty="0" smtClean="0"/>
              <a:t/>
            </a:r>
            <a:br>
              <a:rPr lang="en-US" sz="2800" dirty="0" smtClean="0"/>
            </a:br>
            <a:endParaRPr lang="en-US" sz="2800" dirty="0"/>
          </a:p>
        </p:txBody>
      </p:sp>
      <p:sp>
        <p:nvSpPr>
          <p:cNvPr id="5" name="Content Placeholder 4"/>
          <p:cNvSpPr>
            <a:spLocks noGrp="1"/>
          </p:cNvSpPr>
          <p:nvPr>
            <p:ph idx="1"/>
          </p:nvPr>
        </p:nvSpPr>
        <p:spPr/>
        <p:txBody>
          <a:bodyPr>
            <a:normAutofit/>
          </a:bodyPr>
          <a:lstStyle/>
          <a:p>
            <a:pPr marL="457200" indent="-457200" algn="r" rtl="1">
              <a:buFont typeface="+mj-lt"/>
              <a:buAutoNum type="arabicParenR"/>
            </a:pPr>
            <a:r>
              <a:rPr lang="fa-IR" sz="2400" dirty="0" smtClean="0"/>
              <a:t>خدماتی که در یک مدت طولانی فقط یک بار لازم است</a:t>
            </a:r>
          </a:p>
          <a:p>
            <a:pPr marL="457200" indent="-457200" algn="r" rtl="1">
              <a:buFont typeface="+mj-lt"/>
              <a:buAutoNum type="arabicParenR"/>
            </a:pPr>
            <a:r>
              <a:rPr lang="fa-IR" sz="2400" dirty="0" smtClean="0"/>
              <a:t>خدمات مستمر </a:t>
            </a:r>
          </a:p>
          <a:p>
            <a:pPr marL="457200" indent="-457200" algn="r" rtl="1">
              <a:buFont typeface="+mj-lt"/>
              <a:buAutoNum type="arabicParenR"/>
            </a:pPr>
            <a:r>
              <a:rPr lang="fa-IR" sz="2400" dirty="0" smtClean="0"/>
              <a:t>تامین نیروی کار </a:t>
            </a:r>
            <a:endParaRPr lang="en-US" sz="2400" dirty="0"/>
          </a:p>
        </p:txBody>
      </p:sp>
    </p:spTree>
    <p:extLst>
      <p:ext uri="{BB962C8B-B14F-4D97-AF65-F5344CB8AC3E}">
        <p14:creationId xmlns:p14="http://schemas.microsoft.com/office/powerpoint/2010/main" val="589300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fa-IR" dirty="0" smtClean="0"/>
              <a:t>فصل دوازدهم</a:t>
            </a:r>
            <a:br>
              <a:rPr lang="fa-IR" dirty="0" smtClean="0"/>
            </a:br>
            <a:r>
              <a:rPr lang="fa-IR" dirty="0" smtClean="0"/>
              <a:t>اطلاعات ومدارک پشتیبانی فنی</a:t>
            </a:r>
            <a:endParaRPr lang="en-US" dirty="0"/>
          </a:p>
        </p:txBody>
      </p:sp>
    </p:spTree>
    <p:extLst>
      <p:ext uri="{BB962C8B-B14F-4D97-AF65-F5344CB8AC3E}">
        <p14:creationId xmlns:p14="http://schemas.microsoft.com/office/powerpoint/2010/main" val="249703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اطلاعات ومدارک فنی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عدم دسترسی راحت به سازندگان خارجی دستگاهها</a:t>
            </a:r>
          </a:p>
          <a:p>
            <a:pPr algn="r" rtl="1"/>
            <a:r>
              <a:rPr lang="fa-IR" sz="2000" dirty="0" smtClean="0"/>
              <a:t>توجه به نوع اطلاعات فنی شامل مشخصات فنی دستگاه</a:t>
            </a:r>
          </a:p>
          <a:p>
            <a:pPr algn="r" rtl="1"/>
            <a:r>
              <a:rPr lang="fa-IR" sz="2000" dirty="0" smtClean="0"/>
              <a:t>دستورالعملهای راه اندازی</a:t>
            </a:r>
          </a:p>
          <a:p>
            <a:pPr algn="r" rtl="1"/>
            <a:r>
              <a:rPr lang="fa-IR" sz="2000" dirty="0" smtClean="0"/>
              <a:t>روشهای بهره برداری</a:t>
            </a:r>
          </a:p>
          <a:p>
            <a:pPr algn="r" rtl="1"/>
            <a:r>
              <a:rPr lang="fa-IR" sz="2000" dirty="0" smtClean="0"/>
              <a:t>دستورالعملهای نگهداری وتعمیرات</a:t>
            </a:r>
          </a:p>
          <a:p>
            <a:pPr algn="r" rtl="1"/>
            <a:r>
              <a:rPr lang="fa-IR" sz="2000" dirty="0" smtClean="0"/>
              <a:t>لیست قطعات</a:t>
            </a:r>
          </a:p>
          <a:p>
            <a:pPr algn="r" rtl="1"/>
            <a:r>
              <a:rPr lang="fa-IR" sz="2000" dirty="0" smtClean="0"/>
              <a:t>دیاگرامهای قابل نصب روی دیوار</a:t>
            </a:r>
          </a:p>
          <a:p>
            <a:pPr algn="r" rtl="1"/>
            <a:r>
              <a:rPr lang="fa-IR" sz="2000" dirty="0" smtClean="0"/>
              <a:t>فیلم ها واسلایدهای </a:t>
            </a:r>
            <a:r>
              <a:rPr lang="en-US" sz="2000" dirty="0" smtClean="0"/>
              <a:t>CD</a:t>
            </a:r>
            <a:r>
              <a:rPr lang="fa-IR" sz="2000" dirty="0" smtClean="0"/>
              <a:t> وکتابهای اموزشی</a:t>
            </a:r>
          </a:p>
          <a:p>
            <a:pPr algn="r" rtl="1"/>
            <a:endParaRPr lang="en-US" sz="2000" dirty="0"/>
          </a:p>
        </p:txBody>
      </p:sp>
    </p:spTree>
    <p:extLst>
      <p:ext uri="{BB962C8B-B14F-4D97-AF65-F5344CB8AC3E}">
        <p14:creationId xmlns:p14="http://schemas.microsoft.com/office/powerpoint/2010/main" val="2145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کتابچه لیست قطعات یدکی</a:t>
            </a:r>
            <a:endParaRPr lang="en-US" dirty="0"/>
          </a:p>
        </p:txBody>
      </p:sp>
      <p:sp>
        <p:nvSpPr>
          <p:cNvPr id="3" name="Content Placeholder 2"/>
          <p:cNvSpPr>
            <a:spLocks noGrp="1"/>
          </p:cNvSpPr>
          <p:nvPr>
            <p:ph idx="1"/>
          </p:nvPr>
        </p:nvSpPr>
        <p:spPr/>
        <p:txBody>
          <a:bodyPr>
            <a:normAutofit/>
          </a:bodyPr>
          <a:lstStyle/>
          <a:p>
            <a:pPr algn="r" rtl="1"/>
            <a:r>
              <a:rPr lang="fa-IR" sz="2000" dirty="0" smtClean="0"/>
              <a:t>شماره کتابچه</a:t>
            </a:r>
          </a:p>
          <a:p>
            <a:pPr algn="r" rtl="1"/>
            <a:r>
              <a:rPr lang="fa-IR" sz="2000" dirty="0" smtClean="0"/>
              <a:t>شماره شکل</a:t>
            </a:r>
          </a:p>
          <a:p>
            <a:pPr algn="r" rtl="1"/>
            <a:r>
              <a:rPr lang="fa-IR" sz="2000" dirty="0" smtClean="0"/>
              <a:t>شماره هر قطعه</a:t>
            </a:r>
          </a:p>
          <a:p>
            <a:pPr algn="r" rtl="1"/>
            <a:r>
              <a:rPr lang="fa-IR" sz="2000" dirty="0" smtClean="0"/>
              <a:t>شماره فنی سازنده</a:t>
            </a:r>
          </a:p>
          <a:p>
            <a:pPr algn="r" rtl="1"/>
            <a:r>
              <a:rPr lang="fa-IR" sz="2000" dirty="0" smtClean="0"/>
              <a:t>نام قطعه</a:t>
            </a:r>
          </a:p>
          <a:p>
            <a:pPr algn="r" rtl="1"/>
            <a:r>
              <a:rPr lang="fa-IR" sz="2000" dirty="0" smtClean="0"/>
              <a:t>تعداد قطعه</a:t>
            </a:r>
            <a:endParaRPr lang="en-US" sz="2000" dirty="0"/>
          </a:p>
        </p:txBody>
      </p:sp>
    </p:spTree>
    <p:extLst>
      <p:ext uri="{BB962C8B-B14F-4D97-AF65-F5344CB8AC3E}">
        <p14:creationId xmlns:p14="http://schemas.microsoft.com/office/powerpoint/2010/main" val="816414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r" rtl="1"/>
            <a:r>
              <a:rPr lang="fa-IR" dirty="0" smtClean="0"/>
              <a:t>نمودارهای عیب یابی</a:t>
            </a:r>
            <a:br>
              <a:rPr lang="fa-IR" dirty="0" smtClean="0"/>
            </a:br>
            <a:endParaRPr lang="en-US" dirty="0"/>
          </a:p>
        </p:txBody>
      </p:sp>
      <p:sp>
        <p:nvSpPr>
          <p:cNvPr id="3" name="Content Placeholder 2"/>
          <p:cNvSpPr>
            <a:spLocks noGrp="1"/>
          </p:cNvSpPr>
          <p:nvPr>
            <p:ph idx="1"/>
          </p:nvPr>
        </p:nvSpPr>
        <p:spPr/>
        <p:txBody>
          <a:bodyPr>
            <a:normAutofit/>
          </a:bodyPr>
          <a:lstStyle/>
          <a:p>
            <a:pPr algn="r" rtl="1"/>
            <a:r>
              <a:rPr lang="fa-IR" sz="2000" dirty="0" smtClean="0"/>
              <a:t>نمودار </a:t>
            </a:r>
            <a:r>
              <a:rPr lang="en-US" sz="2000" dirty="0" smtClean="0"/>
              <a:t>MDC</a:t>
            </a:r>
            <a:r>
              <a:rPr lang="fa-IR" sz="2000" dirty="0" smtClean="0"/>
              <a:t>(چارت وابسته نگهداری)</a:t>
            </a:r>
          </a:p>
          <a:p>
            <a:pPr algn="r" rtl="1"/>
            <a:r>
              <a:rPr lang="fa-IR" sz="2000" dirty="0" smtClean="0"/>
              <a:t>نمودار درختی</a:t>
            </a:r>
            <a:endParaRPr lang="en-US" sz="2000" dirty="0" smtClean="0"/>
          </a:p>
          <a:p>
            <a:pPr algn="r" rtl="1"/>
            <a:r>
              <a:rPr lang="fa-IR" sz="2000" dirty="0" smtClean="0"/>
              <a:t>نمودار نیمه ساز</a:t>
            </a:r>
          </a:p>
          <a:p>
            <a:pPr algn="r" rtl="1"/>
            <a:endParaRPr lang="en-US" sz="2000" dirty="0"/>
          </a:p>
        </p:txBody>
      </p:sp>
    </p:spTree>
    <p:extLst>
      <p:ext uri="{BB962C8B-B14F-4D97-AF65-F5344CB8AC3E}">
        <p14:creationId xmlns:p14="http://schemas.microsoft.com/office/powerpoint/2010/main" val="2226352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fa-IR" dirty="0" smtClean="0"/>
              <a:t>فصل سیزدهم</a:t>
            </a:r>
            <a:br>
              <a:rPr lang="fa-IR" dirty="0" smtClean="0"/>
            </a:br>
            <a:r>
              <a:rPr lang="fa-IR" dirty="0" smtClean="0"/>
              <a:t>سیستمهای اطلاعات بازتابی</a:t>
            </a:r>
            <a:endParaRPr lang="en-US" dirty="0"/>
          </a:p>
        </p:txBody>
      </p:sp>
    </p:spTree>
    <p:extLst>
      <p:ext uri="{BB962C8B-B14F-4D97-AF65-F5344CB8AC3E}">
        <p14:creationId xmlns:p14="http://schemas.microsoft.com/office/powerpoint/2010/main" val="154507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اهداف مدیریت فنی</a:t>
            </a:r>
            <a:endParaRPr lang="en-US" sz="2400" dirty="0"/>
          </a:p>
        </p:txBody>
      </p:sp>
      <p:sp>
        <p:nvSpPr>
          <p:cNvPr id="3" name="Content Placeholder 2"/>
          <p:cNvSpPr>
            <a:spLocks noGrp="1"/>
          </p:cNvSpPr>
          <p:nvPr>
            <p:ph idx="1"/>
          </p:nvPr>
        </p:nvSpPr>
        <p:spPr/>
        <p:txBody>
          <a:bodyPr>
            <a:normAutofit/>
          </a:bodyPr>
          <a:lstStyle/>
          <a:p>
            <a:pPr algn="r" rtl="1"/>
            <a:r>
              <a:rPr lang="fa-IR" sz="1800" dirty="0" smtClean="0"/>
              <a:t>مجموعه عملیات جهت نگهداری دستگاهها در شرایط قابل قبول ویا تغییر انها به شرایط قابل قبول </a:t>
            </a:r>
          </a:p>
          <a:p>
            <a:pPr algn="r" rtl="1"/>
            <a:r>
              <a:rPr lang="fa-IR" sz="1800" dirty="0" smtClean="0"/>
              <a:t>فعالیت در زمینه حصول اقتصادی ترین راه صرف هزینه جهت بهره برداری وبهسازی تجهیزات</a:t>
            </a:r>
          </a:p>
          <a:p>
            <a:pPr marL="0" indent="0" algn="r" rtl="1">
              <a:buNone/>
            </a:pPr>
            <a:r>
              <a:rPr lang="fa-IR" sz="2400" dirty="0" smtClean="0"/>
              <a:t>اهداف:</a:t>
            </a:r>
          </a:p>
          <a:p>
            <a:pPr marL="457200" indent="-457200" algn="r" rtl="1">
              <a:buFont typeface="+mj-lt"/>
              <a:buAutoNum type="arabicParenR"/>
            </a:pPr>
            <a:r>
              <a:rPr lang="fa-IR" sz="2000" dirty="0" smtClean="0"/>
              <a:t>بالا بردن عمر مفید داراییهای فیزیکی</a:t>
            </a:r>
          </a:p>
          <a:p>
            <a:pPr marL="457200" indent="-457200" algn="r" rtl="1">
              <a:buFont typeface="+mj-lt"/>
              <a:buAutoNum type="arabicParenR"/>
            </a:pPr>
            <a:r>
              <a:rPr lang="fa-IR" sz="2000" dirty="0" smtClean="0"/>
              <a:t>اطمینان از حصول اقتصادی ترین شرایط بهره برداریاز داراییهای فیزیکی</a:t>
            </a:r>
          </a:p>
          <a:p>
            <a:pPr marL="457200" indent="-457200" algn="r" rtl="1">
              <a:buFont typeface="+mj-lt"/>
              <a:buAutoNum type="arabicParenR"/>
            </a:pPr>
            <a:r>
              <a:rPr lang="fa-IR" sz="2000" dirty="0" smtClean="0"/>
              <a:t>اطمینان از اماده بودن کلیه تجهیزات اضطراری نظیر سیستم های اتش نشانی ،برق اضطراری</a:t>
            </a:r>
          </a:p>
          <a:p>
            <a:pPr marL="457200" indent="-457200" algn="r" rtl="1">
              <a:buFont typeface="+mj-lt"/>
              <a:buAutoNum type="arabicParenR"/>
            </a:pPr>
            <a:r>
              <a:rPr lang="fa-IR" sz="2000" dirty="0" smtClean="0"/>
              <a:t>فراهم اوردن شرایطی که ایمنی کارکنان راضمن استفاده وبهره برداری از تجهیزات</a:t>
            </a:r>
            <a:endParaRPr lang="en-US" sz="2000" dirty="0"/>
          </a:p>
        </p:txBody>
      </p:sp>
    </p:spTree>
    <p:extLst>
      <p:ext uri="{BB962C8B-B14F-4D97-AF65-F5344CB8AC3E}">
        <p14:creationId xmlns:p14="http://schemas.microsoft.com/office/powerpoint/2010/main" val="1926539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امارهای مورد نیاز</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درصد تعمیرات برنامه ریزی شده  نسبت به کل کارها</a:t>
            </a:r>
          </a:p>
          <a:p>
            <a:pPr marL="457200" indent="-457200" algn="r" rtl="1">
              <a:buFont typeface="+mj-lt"/>
              <a:buAutoNum type="arabicParenR"/>
            </a:pPr>
            <a:r>
              <a:rPr lang="fa-IR" sz="2000" dirty="0" smtClean="0"/>
              <a:t>ساعات از کار افتادگی تجهیزات ودلایل ان </a:t>
            </a:r>
          </a:p>
          <a:p>
            <a:pPr marL="457200" indent="-457200" algn="r" rtl="1">
              <a:buFont typeface="+mj-lt"/>
              <a:buAutoNum type="arabicParenR"/>
            </a:pPr>
            <a:r>
              <a:rPr lang="fa-IR" sz="2000" dirty="0" smtClean="0"/>
              <a:t>امار هزینه های نت </a:t>
            </a:r>
          </a:p>
          <a:p>
            <a:pPr marL="457200" indent="-457200" algn="r" rtl="1">
              <a:buFont typeface="+mj-lt"/>
              <a:buAutoNum type="arabicParenR"/>
            </a:pPr>
            <a:r>
              <a:rPr lang="fa-IR" sz="2000" dirty="0" smtClean="0"/>
              <a:t>نسبت هزینه های مصرف شده برای تعمیرات پیشگیری نسبت به کل هزینه ها </a:t>
            </a:r>
          </a:p>
          <a:p>
            <a:pPr marL="457200" indent="-457200" algn="r" rtl="1">
              <a:buFont typeface="+mj-lt"/>
              <a:buAutoNum type="arabicParenR"/>
            </a:pPr>
            <a:r>
              <a:rPr lang="fa-IR" sz="2000" dirty="0" smtClean="0"/>
              <a:t>روند از کار افتادگی ها </a:t>
            </a:r>
          </a:p>
          <a:p>
            <a:pPr marL="457200" indent="-457200" algn="r" rtl="1">
              <a:buFont typeface="+mj-lt"/>
              <a:buAutoNum type="arabicParenR"/>
            </a:pPr>
            <a:r>
              <a:rPr lang="fa-IR" sz="2000" dirty="0" smtClean="0"/>
              <a:t>امارهایی در مورد میزان قابلیت اطمینان محصولات سازندگان</a:t>
            </a:r>
          </a:p>
          <a:p>
            <a:pPr marL="457200" indent="-457200" algn="r" rtl="1">
              <a:buFont typeface="+mj-lt"/>
              <a:buAutoNum type="arabicParenR"/>
            </a:pPr>
            <a:r>
              <a:rPr lang="fa-IR" sz="2000" dirty="0" smtClean="0"/>
              <a:t>میزان کارکرد  وبازدیدهای بازرسین نت</a:t>
            </a:r>
          </a:p>
          <a:p>
            <a:pPr marL="457200" indent="-457200" algn="r" rtl="1">
              <a:buFont typeface="+mj-lt"/>
              <a:buAutoNum type="arabicParenR"/>
            </a:pPr>
            <a:r>
              <a:rPr lang="fa-IR" sz="2000" dirty="0" smtClean="0"/>
              <a:t>مقادیر هزینه های صرف شده </a:t>
            </a:r>
          </a:p>
          <a:p>
            <a:pPr marL="457200" indent="-457200" algn="r" rtl="1">
              <a:buFont typeface="+mj-lt"/>
              <a:buAutoNum type="arabicParenR"/>
            </a:pPr>
            <a:r>
              <a:rPr lang="fa-IR" sz="2000" dirty="0" smtClean="0"/>
              <a:t>اماری در مورد متوسط زمان انجام تعمیر </a:t>
            </a:r>
            <a:r>
              <a:rPr lang="en-US" sz="2000" dirty="0" smtClean="0"/>
              <a:t>MTTR</a:t>
            </a:r>
            <a:endParaRPr lang="fa-IR" sz="2000" dirty="0" smtClean="0"/>
          </a:p>
          <a:p>
            <a:pPr marL="457200" indent="-457200" algn="r" rtl="1">
              <a:buFont typeface="+mj-lt"/>
              <a:buAutoNum type="arabicParenR"/>
            </a:pPr>
            <a:r>
              <a:rPr lang="fa-IR" sz="2000" dirty="0" smtClean="0"/>
              <a:t>متوسط زمان فاصله بین دو تعمیر</a:t>
            </a:r>
            <a:r>
              <a:rPr lang="en-US" sz="2000" dirty="0" smtClean="0"/>
              <a:t>MTBF</a:t>
            </a:r>
            <a:endParaRPr lang="en-US" sz="2000" dirty="0"/>
          </a:p>
        </p:txBody>
      </p:sp>
    </p:spTree>
    <p:extLst>
      <p:ext uri="{BB962C8B-B14F-4D97-AF65-F5344CB8AC3E}">
        <p14:creationId xmlns:p14="http://schemas.microsoft.com/office/powerpoint/2010/main" val="2005868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p:spPr>
        <p:txBody>
          <a:bodyPr>
            <a:normAutofit/>
          </a:bodyPr>
          <a:lstStyle/>
          <a:p>
            <a:pPr algn="r" rtl="1"/>
            <a:r>
              <a:rPr lang="fa-IR" dirty="0" smtClean="0"/>
              <a:t>تجزیه وتحلیل امارها</a:t>
            </a:r>
            <a:br>
              <a:rPr lang="fa-IR" dirty="0" smtClean="0"/>
            </a:br>
            <a:r>
              <a:rPr lang="fa-IR" dirty="0" smtClean="0"/>
              <a:t>کد گذاری دلایل از کار افتادگی</a:t>
            </a:r>
            <a:endParaRPr lang="en-US" dirty="0"/>
          </a:p>
        </p:txBody>
      </p:sp>
    </p:spTree>
    <p:extLst>
      <p:ext uri="{BB962C8B-B14F-4D97-AF65-F5344CB8AC3E}">
        <p14:creationId xmlns:p14="http://schemas.microsoft.com/office/powerpoint/2010/main" val="3685656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lstStyle/>
          <a:p>
            <a:r>
              <a:rPr lang="fa-IR" dirty="0" smtClean="0"/>
              <a:t>فصل چهاردهم</a:t>
            </a:r>
            <a:br>
              <a:rPr lang="fa-IR" dirty="0" smtClean="0"/>
            </a:br>
            <a:r>
              <a:rPr lang="fa-IR" dirty="0" smtClean="0"/>
              <a:t>انبار قطعات یدکی ولوازم مصرفی نت</a:t>
            </a:r>
            <a:endParaRPr lang="en-US" dirty="0"/>
          </a:p>
        </p:txBody>
      </p:sp>
    </p:spTree>
    <p:extLst>
      <p:ext uri="{BB962C8B-B14F-4D97-AF65-F5344CB8AC3E}">
        <p14:creationId xmlns:p14="http://schemas.microsoft.com/office/powerpoint/2010/main" val="4244966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کلیات</a:t>
            </a:r>
            <a:endParaRPr lang="en-US" dirty="0"/>
          </a:p>
        </p:txBody>
      </p:sp>
      <p:sp>
        <p:nvSpPr>
          <p:cNvPr id="3" name="Content Placeholder 2"/>
          <p:cNvSpPr>
            <a:spLocks noGrp="1"/>
          </p:cNvSpPr>
          <p:nvPr>
            <p:ph idx="1"/>
          </p:nvPr>
        </p:nvSpPr>
        <p:spPr/>
        <p:txBody>
          <a:bodyPr>
            <a:normAutofit/>
          </a:bodyPr>
          <a:lstStyle/>
          <a:p>
            <a:pPr algn="r" rtl="1"/>
            <a:r>
              <a:rPr lang="fa-IR" sz="2000" dirty="0" smtClean="0"/>
              <a:t>پارامترهای تاثیر گذار بر سیستم کنترل موجودی</a:t>
            </a:r>
          </a:p>
          <a:p>
            <a:pPr marL="457200" indent="-457200" algn="r" rtl="1">
              <a:buFont typeface="+mj-lt"/>
              <a:buAutoNum type="arabicParenR"/>
            </a:pPr>
            <a:r>
              <a:rPr lang="fa-IR" sz="2000" dirty="0" smtClean="0"/>
              <a:t>تصمیم گیری در مورد سیستم سفارشات</a:t>
            </a:r>
          </a:p>
          <a:p>
            <a:pPr marL="457200" indent="-457200" algn="r" rtl="1">
              <a:buFont typeface="+mj-lt"/>
              <a:buAutoNum type="arabicParenR"/>
            </a:pPr>
            <a:r>
              <a:rPr lang="fa-IR" sz="2000" dirty="0" smtClean="0"/>
              <a:t>تصمیم گیری در مورد مقادیر در سیستم سفارش انتخاب شده</a:t>
            </a:r>
          </a:p>
          <a:p>
            <a:pPr algn="r" rtl="1"/>
            <a:r>
              <a:rPr lang="fa-IR" sz="2000" dirty="0"/>
              <a:t> </a:t>
            </a:r>
            <a:r>
              <a:rPr lang="fa-IR" sz="2000" dirty="0" smtClean="0"/>
              <a:t>توجه به پارامترهای هزینه ای</a:t>
            </a:r>
          </a:p>
          <a:p>
            <a:pPr algn="r" rtl="1"/>
            <a:r>
              <a:rPr lang="fa-IR" sz="2000" dirty="0" smtClean="0"/>
              <a:t>سرعت مصرف قطعه</a:t>
            </a:r>
          </a:p>
          <a:p>
            <a:pPr algn="r" rtl="1"/>
            <a:r>
              <a:rPr lang="fa-IR" sz="2000" dirty="0" smtClean="0"/>
              <a:t>میزان اطمینان از موجودی</a:t>
            </a:r>
            <a:endParaRPr lang="en-US" sz="2000" dirty="0"/>
          </a:p>
        </p:txBody>
      </p:sp>
    </p:spTree>
    <p:extLst>
      <p:ext uri="{BB962C8B-B14F-4D97-AF65-F5344CB8AC3E}">
        <p14:creationId xmlns:p14="http://schemas.microsoft.com/office/powerpoint/2010/main" val="629251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مسئولیتهای نگهداری موجودی 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وظایف قسمت واردات انبار</a:t>
            </a:r>
          </a:p>
          <a:p>
            <a:pPr algn="r" rtl="1"/>
            <a:r>
              <a:rPr lang="fa-IR" sz="2000" dirty="0" smtClean="0"/>
              <a:t>وظایف قسمت موجودیها وصادرات</a:t>
            </a:r>
          </a:p>
          <a:p>
            <a:pPr algn="r" rtl="1"/>
            <a:r>
              <a:rPr lang="fa-IR" sz="2000" dirty="0" smtClean="0"/>
              <a:t>وظایف قسمت کنترل موجودیها</a:t>
            </a:r>
            <a:endParaRPr lang="en-US" sz="2000" dirty="0"/>
          </a:p>
        </p:txBody>
      </p:sp>
    </p:spTree>
    <p:extLst>
      <p:ext uri="{BB962C8B-B14F-4D97-AF65-F5344CB8AC3E}">
        <p14:creationId xmlns:p14="http://schemas.microsoft.com/office/powerpoint/2010/main" val="221078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10546"/>
          </a:xfrm>
        </p:spPr>
        <p:txBody>
          <a:bodyPr>
            <a:normAutofit/>
          </a:bodyPr>
          <a:lstStyle/>
          <a:p>
            <a:pPr algn="r" rtl="1"/>
            <a:r>
              <a:rPr lang="fa-IR" sz="3600" dirty="0" smtClean="0"/>
              <a:t>انبارهای اقماری</a:t>
            </a:r>
            <a:br>
              <a:rPr lang="fa-IR" sz="3600" dirty="0" smtClean="0"/>
            </a:br>
            <a:r>
              <a:rPr lang="fa-IR" sz="3600" dirty="0" smtClean="0"/>
              <a:t>کاتالوگهای انبار</a:t>
            </a:r>
            <a:br>
              <a:rPr lang="fa-IR" sz="3600" dirty="0" smtClean="0"/>
            </a:br>
            <a:r>
              <a:rPr lang="fa-IR" sz="3600" dirty="0" smtClean="0"/>
              <a:t>سایر روشهای کنترل</a:t>
            </a:r>
            <a:br>
              <a:rPr lang="fa-IR" sz="3600" dirty="0" smtClean="0"/>
            </a:br>
            <a:r>
              <a:rPr lang="fa-IR" sz="3600" dirty="0" smtClean="0"/>
              <a:t>تفکیک انبار فنی از انبار مصارف تولیدی عمومی</a:t>
            </a:r>
            <a:br>
              <a:rPr lang="fa-IR" sz="3600" dirty="0" smtClean="0"/>
            </a:br>
            <a:r>
              <a:rPr lang="fa-IR" sz="3600" dirty="0" smtClean="0"/>
              <a:t>کاربرد کامپیوتر در انبار فنی</a:t>
            </a:r>
            <a:br>
              <a:rPr lang="fa-IR" sz="3600" dirty="0" smtClean="0"/>
            </a:br>
            <a:r>
              <a:rPr lang="fa-IR" sz="3600" dirty="0" smtClean="0"/>
              <a:t>صرفه جوییهای قابل دسترس در انبار </a:t>
            </a:r>
            <a:endParaRPr lang="en-US" sz="3600" dirty="0"/>
          </a:p>
        </p:txBody>
      </p:sp>
    </p:spTree>
    <p:extLst>
      <p:ext uri="{BB962C8B-B14F-4D97-AF65-F5344CB8AC3E}">
        <p14:creationId xmlns:p14="http://schemas.microsoft.com/office/powerpoint/2010/main" val="924349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r>
              <a:rPr lang="fa-IR" dirty="0" smtClean="0"/>
              <a:t>فصل پانزدهم</a:t>
            </a:r>
            <a:br>
              <a:rPr lang="fa-IR" dirty="0" smtClean="0"/>
            </a:br>
            <a:r>
              <a:rPr lang="fa-IR" dirty="0" smtClean="0"/>
              <a:t>نکات قابل مطالعه هنگام تصمیم گیری</a:t>
            </a:r>
            <a:br>
              <a:rPr lang="fa-IR" dirty="0" smtClean="0"/>
            </a:br>
            <a:r>
              <a:rPr lang="fa-IR" dirty="0" smtClean="0"/>
              <a:t>در مورد خرید ماشین الات</a:t>
            </a:r>
            <a:endParaRPr lang="en-US" dirty="0"/>
          </a:p>
        </p:txBody>
      </p:sp>
    </p:spTree>
    <p:extLst>
      <p:ext uri="{BB962C8B-B14F-4D97-AF65-F5344CB8AC3E}">
        <p14:creationId xmlns:p14="http://schemas.microsoft.com/office/powerpoint/2010/main" val="3218166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تعمیر دستگاه</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دسترسی راحت به قطعات یدکی</a:t>
            </a:r>
          </a:p>
          <a:p>
            <a:pPr marL="457200" indent="-457200" algn="r" rtl="1">
              <a:buFont typeface="+mj-lt"/>
              <a:buAutoNum type="arabicParenR"/>
            </a:pPr>
            <a:r>
              <a:rPr lang="fa-IR" sz="2000" dirty="0" smtClean="0"/>
              <a:t>ایا این دستگاه در مراکز نزدیک استفاده می شود</a:t>
            </a:r>
          </a:p>
          <a:p>
            <a:pPr marL="457200" indent="-457200" algn="r" rtl="1">
              <a:buFont typeface="+mj-lt"/>
              <a:buAutoNum type="arabicParenR"/>
            </a:pPr>
            <a:r>
              <a:rPr lang="fa-IR" sz="2000" dirty="0" smtClean="0"/>
              <a:t>نمایندگی فروش دستگاه اسناد ومدارک فنی</a:t>
            </a:r>
          </a:p>
          <a:p>
            <a:pPr marL="457200" indent="-457200" algn="r" rtl="1">
              <a:buFont typeface="+mj-lt"/>
              <a:buAutoNum type="arabicParenR"/>
            </a:pPr>
            <a:r>
              <a:rPr lang="fa-IR" sz="2000" dirty="0" smtClean="0"/>
              <a:t>امکانات اموزش</a:t>
            </a:r>
          </a:p>
          <a:p>
            <a:pPr marL="457200" indent="-457200" algn="r" rtl="1">
              <a:buFont typeface="+mj-lt"/>
              <a:buAutoNum type="arabicParenR"/>
            </a:pPr>
            <a:r>
              <a:rPr lang="fa-IR" sz="2000" dirty="0" smtClean="0"/>
              <a:t>راحتی در تعویض قطعات </a:t>
            </a:r>
          </a:p>
          <a:p>
            <a:pPr marL="457200" indent="-457200" algn="r" rtl="1">
              <a:buFont typeface="+mj-lt"/>
              <a:buAutoNum type="arabicParenR"/>
            </a:pPr>
            <a:r>
              <a:rPr lang="fa-IR" sz="2000" dirty="0" smtClean="0"/>
              <a:t>منطقی بودن قیمت قطعات</a:t>
            </a:r>
          </a:p>
          <a:p>
            <a:pPr marL="457200" indent="-457200" algn="r" rtl="1">
              <a:buFont typeface="+mj-lt"/>
              <a:buAutoNum type="arabicParenR"/>
            </a:pPr>
            <a:r>
              <a:rPr lang="fa-IR" sz="2000" dirty="0" smtClean="0"/>
              <a:t>درصد ساخت قطعات یدکی توسط سازنده دستگاه</a:t>
            </a:r>
          </a:p>
          <a:p>
            <a:pPr marL="457200" indent="-457200" algn="r" rtl="1">
              <a:buFont typeface="+mj-lt"/>
              <a:buAutoNum type="arabicParenR"/>
            </a:pPr>
            <a:r>
              <a:rPr lang="fa-IR" sz="2000" dirty="0" smtClean="0"/>
              <a:t>اندازه ها ونوع ان </a:t>
            </a:r>
          </a:p>
          <a:p>
            <a:pPr marL="457200" indent="-457200" algn="r" rtl="1">
              <a:buFont typeface="+mj-lt"/>
              <a:buAutoNum type="arabicParenR"/>
            </a:pPr>
            <a:r>
              <a:rPr lang="fa-IR" sz="2000" dirty="0" smtClean="0"/>
              <a:t>تفکیک پذیر بودن قطعات یدکی </a:t>
            </a:r>
          </a:p>
          <a:p>
            <a:pPr marL="457200" indent="-457200" algn="r" rtl="1">
              <a:buFont typeface="+mj-lt"/>
              <a:buAutoNum type="arabicParenR"/>
            </a:pPr>
            <a:r>
              <a:rPr lang="fa-IR" sz="2000" dirty="0" smtClean="0"/>
              <a:t>ابزار وتجهیزات لازم برای تعمیرات</a:t>
            </a:r>
            <a:endParaRPr lang="en-US" sz="2000" dirty="0"/>
          </a:p>
        </p:txBody>
      </p:sp>
    </p:spTree>
    <p:extLst>
      <p:ext uri="{BB962C8B-B14F-4D97-AF65-F5344CB8AC3E}">
        <p14:creationId xmlns:p14="http://schemas.microsoft.com/office/powerpoint/2010/main" val="1047683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اطمینان  دستگاه</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نصب چراغها ،علایم عیب نما ،بوق اخطار و...</a:t>
            </a:r>
          </a:p>
          <a:p>
            <a:pPr marL="457200" indent="-457200" algn="r" rtl="1">
              <a:buFont typeface="+mj-lt"/>
              <a:buAutoNum type="arabicParenR"/>
            </a:pPr>
            <a:r>
              <a:rPr lang="fa-IR" sz="2000" dirty="0" smtClean="0"/>
              <a:t>منفرد بودن قطعات تعمیری وقطعات کلیدی</a:t>
            </a:r>
          </a:p>
          <a:p>
            <a:pPr marL="457200" indent="-457200" algn="r" rtl="1">
              <a:buFont typeface="+mj-lt"/>
              <a:buAutoNum type="arabicParenR"/>
            </a:pPr>
            <a:r>
              <a:rPr lang="fa-IR" sz="2000" dirty="0" smtClean="0"/>
              <a:t>محافظت قسمت های اصلی دستگاه در موارد محیطی مثل گرد وخاک ،رطوبت</a:t>
            </a:r>
          </a:p>
          <a:p>
            <a:pPr marL="457200" indent="-457200" algn="r" rtl="1">
              <a:buFont typeface="+mj-lt"/>
              <a:buAutoNum type="arabicParenR"/>
            </a:pPr>
            <a:r>
              <a:rPr lang="fa-IR" sz="2000" dirty="0" smtClean="0"/>
              <a:t>شرایط ایمنی کارکنان</a:t>
            </a:r>
          </a:p>
          <a:p>
            <a:pPr marL="457200" indent="-457200" algn="r" rtl="1">
              <a:buFont typeface="+mj-lt"/>
              <a:buAutoNum type="arabicParenR"/>
            </a:pPr>
            <a:r>
              <a:rPr lang="fa-IR" sz="2000" dirty="0" smtClean="0"/>
              <a:t>منفرد بودن زیر سیستم های دستگاه مانند شیر های اطمینان ،تر موستات</a:t>
            </a:r>
            <a:endParaRPr lang="en-US" sz="2000" dirty="0"/>
          </a:p>
        </p:txBody>
      </p:sp>
    </p:spTree>
    <p:extLst>
      <p:ext uri="{BB962C8B-B14F-4D97-AF65-F5344CB8AC3E}">
        <p14:creationId xmlns:p14="http://schemas.microsoft.com/office/powerpoint/2010/main" val="2191084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fa-IR" dirty="0" smtClean="0"/>
              <a:t>فصل شانزدهم</a:t>
            </a:r>
            <a:br>
              <a:rPr lang="fa-IR" dirty="0" smtClean="0"/>
            </a:br>
            <a:r>
              <a:rPr lang="fa-IR" dirty="0" smtClean="0"/>
              <a:t>کاربرد کامپیوتر در برنامه ریزی </a:t>
            </a:r>
            <a:br>
              <a:rPr lang="fa-IR" dirty="0" smtClean="0"/>
            </a:br>
            <a:r>
              <a:rPr lang="fa-IR" dirty="0" smtClean="0"/>
              <a:t>کنترل امور نت</a:t>
            </a:r>
            <a:endParaRPr lang="en-US" dirty="0"/>
          </a:p>
        </p:txBody>
      </p:sp>
    </p:spTree>
    <p:extLst>
      <p:ext uri="{BB962C8B-B14F-4D97-AF65-F5344CB8AC3E}">
        <p14:creationId xmlns:p14="http://schemas.microsoft.com/office/powerpoint/2010/main" val="218817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جایگاه امور مدیریت فنی در صنایع</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با پیشرفت صنایع ودستگاهها اهمیت امور مدیریت فنی بیشتر شده است. دلایل:</a:t>
            </a:r>
          </a:p>
          <a:p>
            <a:pPr marL="457200" indent="-457200" algn="r" rtl="1">
              <a:buFont typeface="+mj-lt"/>
              <a:buAutoNum type="arabicParenR"/>
            </a:pPr>
            <a:r>
              <a:rPr lang="fa-IR" sz="2000" dirty="0" smtClean="0"/>
              <a:t>کاهش نیاز به مهارتهای امور تولید با اتوماسیون دستگاهها</a:t>
            </a:r>
          </a:p>
          <a:p>
            <a:pPr marL="457200" indent="-457200" algn="r" rtl="1">
              <a:buFont typeface="+mj-lt"/>
              <a:buAutoNum type="arabicParenR"/>
            </a:pPr>
            <a:r>
              <a:rPr lang="fa-IR" sz="2000" dirty="0" smtClean="0"/>
              <a:t>بالا رفتن حجم سرمایه گذاری  وسرعت تولیدوتاثیر ان بر کاهش توقفات تولید</a:t>
            </a:r>
          </a:p>
          <a:p>
            <a:pPr marL="457200" indent="-457200" algn="r" rtl="1">
              <a:buFont typeface="+mj-lt"/>
              <a:buAutoNum type="arabicParenR"/>
            </a:pPr>
            <a:r>
              <a:rPr lang="fa-IR" sz="2000" dirty="0" smtClean="0"/>
              <a:t>بالا رفتن قیمت قطعات یدکی وماشین الات  ونیاز به مدیریت فنی دستگاهها</a:t>
            </a:r>
          </a:p>
          <a:p>
            <a:pPr marL="0" indent="0" algn="r" rtl="1">
              <a:buNone/>
            </a:pPr>
            <a:r>
              <a:rPr lang="fa-IR" sz="2000" dirty="0" smtClean="0"/>
              <a:t>در سال 1960 بازای هر 22 نفر کارگر تولیدی یک نفر در نت بود ولیکن در 1970 بازای هر 9 نفر در خط مونتاژ 5 نفر نت می باشداین نسبت می تواند 30-15% باشد</a:t>
            </a:r>
            <a:endParaRPr lang="en-US" sz="2000" dirty="0"/>
          </a:p>
        </p:txBody>
      </p:sp>
      <p:sp>
        <p:nvSpPr>
          <p:cNvPr id="4" name="Right Arrow 3"/>
          <p:cNvSpPr/>
          <p:nvPr/>
        </p:nvSpPr>
        <p:spPr>
          <a:xfrm>
            <a:off x="1187624" y="5589240"/>
            <a:ext cx="56166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جهت افزایش اهمیت امور نت</a:t>
            </a:r>
            <a:endParaRPr lang="en-US" dirty="0"/>
          </a:p>
        </p:txBody>
      </p:sp>
      <p:sp>
        <p:nvSpPr>
          <p:cNvPr id="5" name="Rounded Rectangle 4"/>
          <p:cNvSpPr/>
          <p:nvPr/>
        </p:nvSpPr>
        <p:spPr>
          <a:xfrm>
            <a:off x="1331640" y="5085184"/>
            <a:ext cx="11521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سفارشی</a:t>
            </a:r>
            <a:endParaRPr lang="en-US" dirty="0"/>
          </a:p>
        </p:txBody>
      </p:sp>
      <p:sp>
        <p:nvSpPr>
          <p:cNvPr id="6" name="Rounded Rectangle 5"/>
          <p:cNvSpPr/>
          <p:nvPr/>
        </p:nvSpPr>
        <p:spPr>
          <a:xfrm>
            <a:off x="2771800" y="4581128"/>
            <a:ext cx="12024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دسته ای</a:t>
            </a:r>
            <a:endParaRPr lang="en-US" dirty="0"/>
          </a:p>
        </p:txBody>
      </p:sp>
      <p:sp>
        <p:nvSpPr>
          <p:cNvPr id="7" name="Rounded Rectangle 6"/>
          <p:cNvSpPr/>
          <p:nvPr/>
        </p:nvSpPr>
        <p:spPr>
          <a:xfrm>
            <a:off x="4139952" y="4149080"/>
            <a:ext cx="13464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انبوه</a:t>
            </a:r>
            <a:endParaRPr lang="en-US" dirty="0"/>
          </a:p>
        </p:txBody>
      </p:sp>
      <p:sp>
        <p:nvSpPr>
          <p:cNvPr id="8" name="Rounded Rectangle 7"/>
          <p:cNvSpPr/>
          <p:nvPr/>
        </p:nvSpPr>
        <p:spPr>
          <a:xfrm>
            <a:off x="5724128" y="3789040"/>
            <a:ext cx="120243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پیوسته</a:t>
            </a:r>
            <a:endParaRPr lang="en-US" dirty="0"/>
          </a:p>
        </p:txBody>
      </p:sp>
    </p:spTree>
    <p:extLst>
      <p:ext uri="{BB962C8B-B14F-4D97-AF65-F5344CB8AC3E}">
        <p14:creationId xmlns:p14="http://schemas.microsoft.com/office/powerpoint/2010/main" val="3467279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بکارگیری </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فزونی حجم اطلاعات</a:t>
            </a:r>
          </a:p>
          <a:p>
            <a:pPr marL="457200" indent="-457200" algn="r" rtl="1">
              <a:buFont typeface="+mj-lt"/>
              <a:buAutoNum type="arabicParenR"/>
            </a:pPr>
            <a:r>
              <a:rPr lang="fa-IR" sz="2000" dirty="0" smtClean="0"/>
              <a:t>احتیاج سریع به اطلاعات</a:t>
            </a:r>
          </a:p>
          <a:p>
            <a:pPr marL="457200" indent="-457200" algn="r" rtl="1">
              <a:buFont typeface="+mj-lt"/>
              <a:buAutoNum type="arabicParenR"/>
            </a:pPr>
            <a:r>
              <a:rPr lang="fa-IR" sz="2000" dirty="0" smtClean="0"/>
              <a:t>احتیاج به دقت  وصحت</a:t>
            </a:r>
          </a:p>
          <a:p>
            <a:pPr marL="457200" indent="-457200" algn="r" rtl="1">
              <a:buFont typeface="+mj-lt"/>
              <a:buAutoNum type="arabicParenR"/>
            </a:pPr>
            <a:r>
              <a:rPr lang="fa-IR" sz="2000" dirty="0" smtClean="0"/>
              <a:t>نیاز به سیستم پویا  وبهنگام سازی اطلاعات</a:t>
            </a:r>
          </a:p>
          <a:p>
            <a:pPr marL="457200" indent="-457200" algn="r" rtl="1">
              <a:buFont typeface="+mj-lt"/>
              <a:buAutoNum type="arabicParenR"/>
            </a:pPr>
            <a:r>
              <a:rPr lang="fa-IR" sz="2000" dirty="0" smtClean="0"/>
              <a:t>بالا بودن نسبی هزینه های تهیه ،نصب وراه اندازی سیستم های کامپیوتری</a:t>
            </a:r>
          </a:p>
          <a:p>
            <a:pPr marL="457200" indent="-457200" algn="r" rtl="1">
              <a:buFont typeface="+mj-lt"/>
              <a:buAutoNum type="arabicParenR"/>
            </a:pPr>
            <a:r>
              <a:rPr lang="fa-IR" sz="2000" dirty="0" smtClean="0"/>
              <a:t>امکان دسترسی به سیستم های نرم افزاری مناسب</a:t>
            </a:r>
          </a:p>
          <a:p>
            <a:pPr marL="0" indent="0" algn="r" rtl="1">
              <a:buNone/>
            </a:pPr>
            <a:r>
              <a:rPr lang="fa-IR" sz="2000" dirty="0" smtClean="0"/>
              <a:t>نرم افزارهایی مانند: </a:t>
            </a:r>
            <a:r>
              <a:rPr lang="en-US" sz="2000" dirty="0" smtClean="0"/>
              <a:t>MANCOM</a:t>
            </a:r>
            <a:r>
              <a:rPr lang="fa-IR" sz="2000" dirty="0" smtClean="0"/>
              <a:t>و</a:t>
            </a:r>
            <a:r>
              <a:rPr lang="en-US" sz="2000" dirty="0" smtClean="0"/>
              <a:t>CMMS</a:t>
            </a:r>
            <a:endParaRPr lang="en-US" sz="2000" dirty="0"/>
          </a:p>
        </p:txBody>
      </p:sp>
    </p:spTree>
    <p:extLst>
      <p:ext uri="{BB962C8B-B14F-4D97-AF65-F5344CB8AC3E}">
        <p14:creationId xmlns:p14="http://schemas.microsoft.com/office/powerpoint/2010/main" val="2628540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خدمات کامپیوتری در نت</a:t>
            </a:r>
            <a:endParaRPr lang="en-US" dirty="0"/>
          </a:p>
        </p:txBody>
      </p:sp>
      <p:sp>
        <p:nvSpPr>
          <p:cNvPr id="3" name="Content Placeholder 2"/>
          <p:cNvSpPr>
            <a:spLocks noGrp="1"/>
          </p:cNvSpPr>
          <p:nvPr>
            <p:ph idx="1"/>
          </p:nvPr>
        </p:nvSpPr>
        <p:spPr/>
        <p:txBody>
          <a:bodyPr>
            <a:normAutofit/>
          </a:bodyPr>
          <a:lstStyle/>
          <a:p>
            <a:pPr algn="r" rtl="1"/>
            <a:r>
              <a:rPr lang="fa-IR" sz="2000" dirty="0" smtClean="0"/>
              <a:t>اطلاعات کلی در مورد سازمان در ارتباط با امور نت</a:t>
            </a:r>
          </a:p>
          <a:p>
            <a:pPr algn="r" rtl="1"/>
            <a:r>
              <a:rPr lang="fa-IR" sz="2000" dirty="0" smtClean="0"/>
              <a:t>سازمان-نیروی انسانی</a:t>
            </a:r>
          </a:p>
          <a:p>
            <a:pPr algn="r" rtl="1"/>
            <a:r>
              <a:rPr lang="fa-IR" sz="2000" dirty="0" smtClean="0"/>
              <a:t>هزینه های امور نت ومهندسی وانبار قطعات یدکی</a:t>
            </a:r>
          </a:p>
          <a:p>
            <a:pPr algn="r" rtl="1"/>
            <a:r>
              <a:rPr lang="fa-IR" sz="2000" dirty="0" smtClean="0"/>
              <a:t>برنامه ریزی کارهای مورد در خواست</a:t>
            </a:r>
          </a:p>
          <a:p>
            <a:pPr algn="r" rtl="1"/>
            <a:r>
              <a:rPr lang="fa-IR" sz="2000" dirty="0" smtClean="0"/>
              <a:t>روشها ودستورالعملها واطلاعات در مورد تجهیزات</a:t>
            </a:r>
          </a:p>
          <a:p>
            <a:pPr algn="r" rtl="1"/>
            <a:r>
              <a:rPr lang="fa-IR" sz="2000" dirty="0" smtClean="0"/>
              <a:t>انبار قطعات یدکی</a:t>
            </a:r>
            <a:endParaRPr lang="en-US" sz="2000" dirty="0"/>
          </a:p>
        </p:txBody>
      </p:sp>
    </p:spTree>
    <p:extLst>
      <p:ext uri="{BB962C8B-B14F-4D97-AF65-F5344CB8AC3E}">
        <p14:creationId xmlns:p14="http://schemas.microsoft.com/office/powerpoint/2010/main" val="1104865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هفدهم</a:t>
            </a:r>
            <a:br>
              <a:rPr lang="fa-IR" dirty="0" smtClean="0"/>
            </a:br>
            <a:r>
              <a:rPr lang="fa-IR" dirty="0" smtClean="0"/>
              <a:t>احتمالات وکاربرد ان در مهندسی نت</a:t>
            </a:r>
            <a:endParaRPr lang="en-US" dirty="0"/>
          </a:p>
        </p:txBody>
      </p:sp>
    </p:spTree>
    <p:extLst>
      <p:ext uri="{BB962C8B-B14F-4D97-AF65-F5344CB8AC3E}">
        <p14:creationId xmlns:p14="http://schemas.microsoft.com/office/powerpoint/2010/main" val="2218626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امار واحتمالات برای بررسی نت</a:t>
            </a:r>
            <a:endParaRPr lang="en-US" sz="32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800" dirty="0" smtClean="0"/>
              <a:t>استفاده از هیستوگرامهای نشان دهنده توزیع نسبی زمان </a:t>
            </a:r>
          </a:p>
          <a:p>
            <a:pPr marL="514350" indent="-514350" algn="r" rtl="1">
              <a:buFont typeface="+mj-lt"/>
              <a:buAutoNum type="arabicParenR"/>
            </a:pPr>
            <a:r>
              <a:rPr lang="fa-IR" sz="2800" dirty="0" smtClean="0"/>
              <a:t>بکار گیری توابع احتمالی توزیع عمر(تابع چگالی توزیع عمر)</a:t>
            </a:r>
          </a:p>
          <a:p>
            <a:pPr marL="514350" indent="-514350" algn="r" rtl="1">
              <a:buFont typeface="+mj-lt"/>
              <a:buAutoNum type="arabicParenR"/>
            </a:pPr>
            <a:r>
              <a:rPr lang="fa-IR" sz="2800" dirty="0" smtClean="0"/>
              <a:t>مقادیر میانگین وانحراف معیار</a:t>
            </a:r>
          </a:p>
          <a:p>
            <a:pPr marL="0" indent="0" algn="r" rtl="1">
              <a:buNone/>
            </a:pPr>
            <a:endParaRPr lang="en-US" sz="2800" dirty="0"/>
          </a:p>
        </p:txBody>
      </p:sp>
    </p:spTree>
    <p:extLst>
      <p:ext uri="{BB962C8B-B14F-4D97-AF65-F5344CB8AC3E}">
        <p14:creationId xmlns:p14="http://schemas.microsoft.com/office/powerpoint/2010/main" val="2106868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توابع توزیع احتمالی مورد استفاده در محاسبات نت</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تابع توزیع یکنواخت</a:t>
                </a:r>
              </a:p>
              <a:p>
                <a:pPr algn="r" rtl="1"/>
                <a:r>
                  <a:rPr lang="fa-IR" sz="2000" dirty="0" smtClean="0"/>
                  <a:t>ساده ترین نوع تابع توزیع پیوسته</a:t>
                </a:r>
              </a:p>
              <a:p>
                <a:pPr algn="r" rtl="1"/>
                <a:r>
                  <a:rPr lang="fa-IR" sz="2000" dirty="0" smtClean="0"/>
                  <a:t>در مواردی که متغیر </a:t>
                </a:r>
                <a:r>
                  <a:rPr lang="en-US" sz="2000" dirty="0" smtClean="0"/>
                  <a:t>t</a:t>
                </a:r>
                <a:r>
                  <a:rPr lang="fa-IR" sz="2000" dirty="0" smtClean="0"/>
                  <a:t> در تابع یکنواخت در فاصله بین دو مقدار معین </a:t>
                </a:r>
                <a:r>
                  <a:rPr lang="en-US" sz="2000" dirty="0" smtClean="0"/>
                  <a:t>a</a:t>
                </a:r>
                <a:r>
                  <a:rPr lang="fa-IR" sz="2000" dirty="0" smtClean="0"/>
                  <a:t>و</a:t>
                </a:r>
                <a:r>
                  <a:rPr lang="en-US" sz="2000" dirty="0" smtClean="0"/>
                  <a:t>b</a:t>
                </a:r>
                <a:r>
                  <a:rPr lang="fa-IR" sz="2000" dirty="0" smtClean="0"/>
                  <a:t> قراردارد</a:t>
                </a:r>
              </a:p>
              <a:p>
                <a:pPr marL="0" indent="0" rtl="1">
                  <a:buNone/>
                </a:pPr>
                <a14:m>
                  <m:oMathPara xmlns:m="http://schemas.openxmlformats.org/officeDocument/2006/math">
                    <m:oMathParaPr>
                      <m:jc m:val="left"/>
                    </m:oMathParaPr>
                    <m:oMath xmlns:m="http://schemas.openxmlformats.org/officeDocument/2006/math">
                      <m:r>
                        <a:rPr lang="pt-BR" sz="1600" i="1" smtClean="0">
                          <a:latin typeface="Cambria Math"/>
                        </a:rPr>
                        <m:t>𝑓</m:t>
                      </m:r>
                      <m:d>
                        <m:dPr>
                          <m:ctrlPr>
                            <a:rPr lang="pt-BR" sz="1600" i="1" smtClean="0">
                              <a:latin typeface="Cambria Math" panose="02040503050406030204" pitchFamily="18" charset="0"/>
                            </a:rPr>
                          </m:ctrlPr>
                        </m:dPr>
                        <m:e>
                          <m:r>
                            <a:rPr lang="en-US" sz="1600" b="0" i="1" smtClean="0">
                              <a:latin typeface="Cambria Math"/>
                            </a:rPr>
                            <m:t>𝑡</m:t>
                          </m:r>
                        </m:e>
                      </m:d>
                      <m:r>
                        <a:rPr lang="pt-BR" sz="1600" i="1" smtClean="0">
                          <a:latin typeface="Cambria Math"/>
                        </a:rPr>
                        <m:t>=</m:t>
                      </m:r>
                      <m:r>
                        <a:rPr lang="en-US" sz="1600" b="0" i="1" smtClean="0">
                          <a:latin typeface="Cambria Math"/>
                        </a:rPr>
                        <m:t>𝑐</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𝑏</m:t>
                          </m:r>
                          <m:r>
                            <a:rPr lang="en-US" sz="1600" b="0" i="1" smtClean="0">
                              <a:latin typeface="Cambria Math"/>
                            </a:rPr>
                            <m:t>−</m:t>
                          </m:r>
                          <m:r>
                            <a:rPr lang="en-US" sz="1600" b="0" i="1" smtClean="0">
                              <a:latin typeface="Cambria Math"/>
                            </a:rPr>
                            <m:t>𝑎</m:t>
                          </m:r>
                        </m:den>
                      </m:f>
                    </m:oMath>
                  </m:oMathPara>
                </a14:m>
                <a:endParaRPr lang="en-US" sz="1600" dirty="0" smtClean="0"/>
              </a:p>
              <a:p>
                <a:pPr marL="0" indent="0" algn="r" rtl="1">
                  <a:buNone/>
                </a:pPr>
                <a:r>
                  <a:rPr lang="fa-IR" sz="1600" dirty="0" smtClean="0"/>
                  <a:t>مثال:</a:t>
                </a:r>
              </a:p>
              <a:p>
                <a:pPr marL="0" indent="0" algn="r" rtl="1">
                  <a:buNone/>
                </a:pPr>
                <a:r>
                  <a:rPr lang="fa-IR" sz="1600" dirty="0" smtClean="0"/>
                  <a:t>یک سیستم تلفن  مرکزی تا بحال چندین بار خراب شده است. براساس امارگذشته عمراین سیستم بعد از هر تعمیر حداقل 10 وحداکثر 60روزمی باشد.در صورتیکه تابع توزیع عمر این سیستم نزدیک به تابع یکنواخت باشد احتمال استفاده از سیستم به مدت 50روز بدون اشکال چه میزان است؟</a:t>
                </a:r>
              </a:p>
              <a:p>
                <a:pPr marL="0" indent="0">
                  <a:buNone/>
                </a:pPr>
                <a:r>
                  <a:rPr lang="en-US" sz="1600" dirty="0" smtClean="0"/>
                  <a:t>    a=10  </a:t>
                </a:r>
                <a:r>
                  <a:rPr lang="fa-IR" sz="1600" dirty="0" smtClean="0"/>
                  <a:t>و</a:t>
                </a:r>
                <a:r>
                  <a:rPr lang="en-US" sz="1600" dirty="0" smtClean="0"/>
                  <a:t>    b=60      c</a:t>
                </a:r>
                <a14:m>
                  <m:oMath xmlns:m="http://schemas.openxmlformats.org/officeDocument/2006/math">
                    <m:r>
                      <a:rPr lang="en-US" sz="1600" i="1" smtClean="0">
                        <a:latin typeface="Cambria Math"/>
                      </a:rPr>
                      <m:t>=</m:t>
                    </m:r>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60</m:t>
                        </m:r>
                        <m:r>
                          <a:rPr lang="en-US" sz="1600" b="0" i="1" smtClean="0">
                            <a:latin typeface="Cambria Math"/>
                          </a:rPr>
                          <m:t>−</m:t>
                        </m:r>
                        <m:r>
                          <a:rPr lang="en-US" sz="1600" b="0" i="1" smtClean="0">
                            <a:latin typeface="Cambria Math"/>
                          </a:rPr>
                          <m:t>10</m:t>
                        </m:r>
                      </m:den>
                    </m:f>
                  </m:oMath>
                </a14:m>
                <a:r>
                  <a:rPr lang="en-US" sz="1600" dirty="0" smtClean="0"/>
                  <a:t>=0.02                </a:t>
                </a:r>
                <a14:m>
                  <m:oMath xmlns:m="http://schemas.openxmlformats.org/officeDocument/2006/math">
                    <m:r>
                      <a:rPr lang="pt-BR" sz="1600" i="1">
                        <a:latin typeface="Cambria Math"/>
                      </a:rPr>
                      <m:t>𝑓</m:t>
                    </m:r>
                    <m:d>
                      <m:dPr>
                        <m:ctrlPr>
                          <a:rPr lang="pt-BR" sz="1600" i="1">
                            <a:latin typeface="Cambria Math" panose="02040503050406030204" pitchFamily="18" charset="0"/>
                          </a:rPr>
                        </m:ctrlPr>
                      </m:dPr>
                      <m:e>
                        <m:r>
                          <a:rPr lang="en-US" sz="1600" i="1">
                            <a:latin typeface="Cambria Math"/>
                          </a:rPr>
                          <m:t>𝑡</m:t>
                        </m:r>
                      </m:e>
                    </m:d>
                  </m:oMath>
                </a14:m>
                <a:r>
                  <a:rPr lang="en-US" sz="1600" dirty="0" smtClean="0"/>
                  <a:t>=0.02</a:t>
                </a:r>
                <a:endParaRPr lang="fa-IR" sz="1600" dirty="0" smtClean="0"/>
              </a:p>
              <a:p>
                <a:pPr marL="0" indent="0" algn="l">
                  <a:buNone/>
                </a:pPr>
                <a:r>
                  <a:rPr lang="fa-IR" sz="1600" dirty="0" smtClean="0"/>
                  <a:t>0/2=0/02×(50-60)=مساحت</a:t>
                </a:r>
              </a:p>
              <a:p>
                <a:pPr marL="0" indent="0" algn="l" rtl="1">
                  <a:buNone/>
                </a:pPr>
                <a:r>
                  <a:rPr lang="fa-IR" sz="1600" dirty="0" smtClean="0"/>
                  <a:t>احتمال کارکرد صحیح سیستم برابر با 20%می باشد        0/2=20% </a:t>
                </a:r>
                <a:r>
                  <a:rPr lang="en-US" sz="1600" dirty="0" smtClean="0"/>
                  <a:t>]=</a:t>
                </a:r>
                <a:r>
                  <a:rPr lang="fa-IR" sz="1600" dirty="0" smtClean="0"/>
                  <a:t>عمر ≥50</a:t>
                </a:r>
                <a:r>
                  <a:rPr lang="en-US" sz="1600" dirty="0" smtClean="0"/>
                  <a:t>P[</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15" t="-539" r="-889"/>
                </a:stretch>
              </a:blipFill>
            </p:spPr>
            <p:txBody>
              <a:bodyPr/>
              <a:lstStyle/>
              <a:p>
                <a:r>
                  <a:rPr lang="en-US">
                    <a:noFill/>
                  </a:rPr>
                  <a:t> </a:t>
                </a:r>
              </a:p>
            </p:txBody>
          </p:sp>
        </mc:Fallback>
      </mc:AlternateContent>
    </p:spTree>
    <p:extLst>
      <p:ext uri="{BB962C8B-B14F-4D97-AF65-F5344CB8AC3E}">
        <p14:creationId xmlns:p14="http://schemas.microsoft.com/office/powerpoint/2010/main" val="1372403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تابع توزیع نرمال</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این تابع نسبت به میانگین دارای تقارن است.</a:t>
            </a:r>
          </a:p>
          <a:p>
            <a:pPr algn="r" rtl="1"/>
            <a:r>
              <a:rPr lang="fa-IR" sz="2000" dirty="0" smtClean="0"/>
              <a:t> با عوامل میانگین وانحراف معیار تعریف می شود.</a:t>
            </a:r>
          </a:p>
          <a:p>
            <a:pPr algn="r" rtl="1"/>
            <a:r>
              <a:rPr lang="fa-IR" sz="2000" dirty="0" smtClean="0"/>
              <a:t>مساحت محصور بین خطوط با انحراف یک ودو وسه به میزان 68 ، 95 و 99/7</a:t>
            </a:r>
            <a:r>
              <a:rPr lang="en-US" sz="2000" dirty="0" smtClean="0"/>
              <a:t> </a:t>
            </a:r>
            <a:r>
              <a:rPr lang="fa-IR" sz="2000" dirty="0" smtClean="0"/>
              <a:t>درصد از کل منحنی می باشد.</a:t>
            </a:r>
          </a:p>
          <a:p>
            <a:pPr algn="r" rtl="1"/>
            <a:r>
              <a:rPr lang="fa-IR" sz="2000" dirty="0" smtClean="0"/>
              <a:t>تجربه نشان می دهد </a:t>
            </a:r>
            <a:r>
              <a:rPr lang="fa-IR" sz="2000" b="1" u="sng" dirty="0" smtClean="0"/>
              <a:t>لامپهای الکتریکی،بال بیرینگها </a:t>
            </a:r>
            <a:r>
              <a:rPr lang="fa-IR" sz="2000" dirty="0" smtClean="0"/>
              <a:t>نصب شده بر روی محورهای دوار وزیر سیستم های کاملتر نظیر </a:t>
            </a:r>
            <a:r>
              <a:rPr lang="fa-IR" sz="2000" b="1" u="sng" dirty="0" smtClean="0"/>
              <a:t>موتورهای اتوبوس مسافربری شهری </a:t>
            </a:r>
            <a:r>
              <a:rPr lang="fa-IR" sz="2000" dirty="0" smtClean="0"/>
              <a:t>از این تابع پیروی می نمایند</a:t>
            </a:r>
          </a:p>
          <a:p>
            <a:pPr algn="r" rtl="1"/>
            <a:r>
              <a:rPr lang="fa-IR" sz="2000" dirty="0" smtClean="0"/>
              <a:t>در این تابع عمرهای </a:t>
            </a:r>
            <a:r>
              <a:rPr lang="fa-IR" sz="2000" u="sng" dirty="0" smtClean="0"/>
              <a:t>بسیار کوتاه وبلند با احتمال کمی اتفاق</a:t>
            </a:r>
            <a:r>
              <a:rPr lang="fa-IR" sz="2000" dirty="0" smtClean="0"/>
              <a:t> می افتندوعمر سیستم ها عموما به میانگین نزدیک است.</a:t>
            </a:r>
            <a:endParaRPr lang="en-US" sz="2000" dirty="0"/>
          </a:p>
        </p:txBody>
      </p:sp>
    </p:spTree>
    <p:extLst>
      <p:ext uri="{BB962C8B-B14F-4D97-AF65-F5344CB8AC3E}">
        <p14:creationId xmlns:p14="http://schemas.microsoft.com/office/powerpoint/2010/main" val="18684625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nchor="t">
                <a:normAutofit fontScale="90000"/>
              </a:bodyPr>
              <a:lstStyle/>
              <a:p>
                <a:pPr algn="r"/>
                <a:r>
                  <a:rPr lang="fa-IR" sz="2000" dirty="0" smtClean="0"/>
                  <a:t>مثال تابع توزیع نرمال:</a:t>
                </a:r>
                <a:br>
                  <a:rPr lang="fa-IR"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fa-IR" sz="2000" dirty="0" smtClean="0"/>
                  <a:t>موتورهای اتوبوس دیزلی دارای توزیع عمر نرمال می باشد. میانگین 2000ساعت وانحراف معیار 250 ساعت.یک موتور دیزلی پس از تعمیر بر اتوبوس نصب شده است.</a:t>
                </a:r>
                <a:br>
                  <a:rPr lang="fa-IR" sz="2000" dirty="0" smtClean="0"/>
                </a:br>
                <a:r>
                  <a:rPr lang="fa-IR" sz="2000" dirty="0" smtClean="0"/>
                  <a:t>الف) احتمال اینکه موتور حداقل 1500 ساعت بدون اشکال کار نماید چند درصد است؟</a:t>
                </a:r>
                <a:br>
                  <a:rPr lang="fa-IR" sz="2000" dirty="0" smtClean="0"/>
                </a:br>
                <a:r>
                  <a:rPr lang="fa-IR" sz="2000" dirty="0" smtClean="0"/>
                  <a:t>ب)احتمال عمر موتور بین 1750 و2000ساعت چه میزان است؟</a:t>
                </a:r>
                <a:br>
                  <a:rPr lang="fa-IR" sz="2000" dirty="0" smtClean="0"/>
                </a:br>
                <a:r>
                  <a:rPr lang="fa-IR" sz="2000" dirty="0" smtClean="0"/>
                  <a:t>با استفاده از </a:t>
                </a:r>
                <a:r>
                  <a:rPr lang="en-US" sz="2000" dirty="0"/>
                  <a:t>z</a:t>
                </a:r>
                <a:r>
                  <a:rPr lang="fa-IR" sz="2000" dirty="0" smtClean="0"/>
                  <a:t>وجدول مقادیر مساحتهای زیر منحنی داریم:</a:t>
                </a:r>
                <a:br>
                  <a:rPr lang="fa-IR" sz="2000" dirty="0" smtClean="0"/>
                </a:br>
                <a14:m>
                  <m:oMath xmlns:m="http://schemas.openxmlformats.org/officeDocument/2006/math">
                    <m:r>
                      <m:rPr>
                        <m:sty m:val="p"/>
                      </m:rPr>
                      <a:rPr lang="en-US" sz="1800" i="1">
                        <a:latin typeface="Cambria Math"/>
                      </a:rPr>
                      <m:t>z</m:t>
                    </m:r>
                    <m:r>
                      <a:rPr lang="en-US" sz="1800" i="1" smtClean="0">
                        <a:latin typeface="Cambria Math"/>
                      </a:rPr>
                      <m:t>=</m:t>
                    </m:r>
                    <m:f>
                      <m:fPr>
                        <m:ctrlPr>
                          <a:rPr lang="en-US" sz="1800" i="1" smtClean="0">
                            <a:latin typeface="Cambria Math" panose="02040503050406030204" pitchFamily="18" charset="0"/>
                          </a:rPr>
                        </m:ctrlPr>
                      </m:fPr>
                      <m:num>
                        <m:r>
                          <a:rPr lang="en-US" sz="1800" b="0" i="1" smtClean="0">
                            <a:latin typeface="Cambria Math"/>
                          </a:rPr>
                          <m:t>[</m:t>
                        </m:r>
                        <m:r>
                          <a:rPr lang="en-US" sz="1800" b="0" i="1" smtClean="0">
                            <a:latin typeface="Cambria Math"/>
                          </a:rPr>
                          <m:t>𝑡</m:t>
                        </m:r>
                        <m:r>
                          <a:rPr lang="en-US" sz="1800" b="0" i="1" smtClean="0">
                            <a:latin typeface="Cambria Math"/>
                          </a:rPr>
                          <m:t>−</m:t>
                        </m:r>
                        <m:r>
                          <a:rPr lang="en-US" sz="1800" b="0" i="1" smtClean="0">
                            <a:latin typeface="Cambria Math"/>
                          </a:rPr>
                          <m:t>𝑡</m:t>
                        </m:r>
                        <m:r>
                          <a:rPr lang="en-US" sz="1800" b="0" i="1" smtClean="0">
                            <a:latin typeface="Cambria Math"/>
                          </a:rPr>
                          <m:t>]</m:t>
                        </m:r>
                      </m:num>
                      <m:den>
                        <m:r>
                          <a:rPr lang="en-US" sz="1800" b="0" i="1" smtClean="0">
                            <a:latin typeface="Cambria Math"/>
                          </a:rPr>
                          <m:t>𝑠</m:t>
                        </m:r>
                      </m:den>
                    </m:f>
                  </m:oMath>
                </a14:m>
                <a:r>
                  <a:rPr lang="en-US" sz="1800" dirty="0" smtClean="0"/>
                  <a:t>=(</a:t>
                </a:r>
                <a:r>
                  <a:rPr lang="fa-IR" sz="1800" dirty="0" smtClean="0"/>
                  <a:t>1500-2000</a:t>
                </a:r>
                <a:r>
                  <a:rPr lang="en-US" sz="1800" dirty="0" smtClean="0"/>
                  <a:t>)/</a:t>
                </a:r>
                <a:r>
                  <a:rPr lang="fa-IR" sz="1800" dirty="0" smtClean="0"/>
                  <a:t>250</a:t>
                </a:r>
                <a:r>
                  <a:rPr lang="en-US" sz="1800" dirty="0" smtClean="0"/>
                  <a:t>=</a:t>
                </a:r>
                <a:r>
                  <a:rPr lang="fa-IR" sz="1800" dirty="0" smtClean="0"/>
                  <a:t>2</a:t>
                </a:r>
                <a:r>
                  <a:rPr lang="en-US" sz="1800" dirty="0" smtClean="0"/>
                  <a:t/>
                </a:r>
                <a:br>
                  <a:rPr lang="en-US" sz="1800" dirty="0" smtClean="0"/>
                </a:br>
                <a:r>
                  <a:rPr lang="fa-IR" sz="1800" dirty="0" smtClean="0"/>
                  <a:t>با استفاده از </a:t>
                </a:r>
                <a:r>
                  <a:rPr lang="en-US" sz="1800" dirty="0" smtClean="0"/>
                  <a:t>z</a:t>
                </a:r>
                <a:r>
                  <a:rPr lang="fa-IR" sz="1800" dirty="0" smtClean="0"/>
                  <a:t> بدست امده وجداول میزان مساحت برابر با 0/4772وبنابراین مقدار مساحت کل برابر است با                                                                                                    0/5 +0/4772=0/9772</a:t>
                </a:r>
                <a:br>
                  <a:rPr lang="fa-IR" sz="1800" dirty="0" smtClean="0"/>
                </a:br>
                <a:r>
                  <a:rPr lang="fa-IR" sz="1800" dirty="0" smtClean="0"/>
                  <a:t>احتمال عمر موتور در حالت الف برابر با 98% می باشد.</a:t>
                </a:r>
                <a:br>
                  <a:rPr lang="fa-IR" sz="1800" dirty="0" smtClean="0"/>
                </a:br>
                <a14:m>
                  <m:oMath xmlns:m="http://schemas.openxmlformats.org/officeDocument/2006/math">
                    <m:r>
                      <m:rPr>
                        <m:sty m:val="p"/>
                      </m:rPr>
                      <a:rPr lang="en-US" sz="1800" i="1">
                        <a:latin typeface="Cambria Math"/>
                      </a:rPr>
                      <m:t>z</m:t>
                    </m:r>
                    <m:r>
                      <a:rPr lang="en-US" sz="1800" i="1">
                        <a:latin typeface="Cambria Math"/>
                      </a:rPr>
                      <m:t>=</m:t>
                    </m:r>
                    <m:f>
                      <m:fPr>
                        <m:ctrlPr>
                          <a:rPr lang="en-US" sz="1800" i="1">
                            <a:latin typeface="Cambria Math" panose="02040503050406030204" pitchFamily="18" charset="0"/>
                          </a:rPr>
                        </m:ctrlPr>
                      </m:fPr>
                      <m:num>
                        <m:r>
                          <a:rPr lang="en-US" sz="1800" i="1">
                            <a:latin typeface="Cambria Math"/>
                          </a:rPr>
                          <m:t>[</m:t>
                        </m:r>
                        <m:r>
                          <a:rPr lang="en-US" sz="1800" i="1">
                            <a:latin typeface="Cambria Math"/>
                          </a:rPr>
                          <m:t>𝑡</m:t>
                        </m:r>
                        <m:r>
                          <a:rPr lang="en-US" sz="1800" i="1">
                            <a:latin typeface="Cambria Math"/>
                          </a:rPr>
                          <m:t>−</m:t>
                        </m:r>
                        <m:r>
                          <a:rPr lang="en-US" sz="1800" i="1">
                            <a:latin typeface="Cambria Math"/>
                          </a:rPr>
                          <m:t>𝑡</m:t>
                        </m:r>
                        <m:r>
                          <a:rPr lang="en-US" sz="1800" i="1">
                            <a:latin typeface="Cambria Math"/>
                          </a:rPr>
                          <m:t>]</m:t>
                        </m:r>
                      </m:num>
                      <m:den>
                        <m:r>
                          <a:rPr lang="en-US" sz="1800" i="1">
                            <a:latin typeface="Cambria Math"/>
                          </a:rPr>
                          <m:t>𝑠</m:t>
                        </m:r>
                      </m:den>
                    </m:f>
                  </m:oMath>
                </a14:m>
                <a:r>
                  <a:rPr lang="en-US" sz="1800" dirty="0"/>
                  <a:t>=(</a:t>
                </a:r>
                <a:r>
                  <a:rPr lang="fa-IR" sz="1800" dirty="0" smtClean="0"/>
                  <a:t>1750-2000</a:t>
                </a:r>
                <a:r>
                  <a:rPr lang="en-US" sz="1800" dirty="0" smtClean="0"/>
                  <a:t>)/</a:t>
                </a:r>
                <a:r>
                  <a:rPr lang="fa-IR" sz="1800" dirty="0" smtClean="0"/>
                  <a:t>250</a:t>
                </a:r>
                <a:r>
                  <a:rPr lang="en-US" sz="1800" dirty="0" smtClean="0"/>
                  <a:t>=</a:t>
                </a:r>
                <a:r>
                  <a:rPr lang="fa-IR" sz="1800" dirty="0" smtClean="0"/>
                  <a:t>1  </a:t>
                </a:r>
                <a:endParaRPr lang="en-US" sz="18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2" cstate="print"/>
                <a:stretch>
                  <a:fillRect t="-2660" r="-519" b="-276064"/>
                </a:stretch>
              </a:blipFill>
            </p:spPr>
            <p:txBody>
              <a:bodyPr/>
              <a:lstStyle/>
              <a:p>
                <a:r>
                  <a:rPr lang="en-US">
                    <a:noFill/>
                  </a:rPr>
                  <a:t> </a:t>
                </a:r>
              </a:p>
            </p:txBody>
          </p:sp>
        </mc:Fallback>
      </mc:AlternateContent>
      <p:sp>
        <p:nvSpPr>
          <p:cNvPr id="5" name="Content Placeholder 4"/>
          <p:cNvSpPr>
            <a:spLocks noGrp="1"/>
          </p:cNvSpPr>
          <p:nvPr>
            <p:ph idx="1"/>
          </p:nvPr>
        </p:nvSpPr>
        <p:spPr>
          <a:xfrm>
            <a:off x="457200" y="908720"/>
            <a:ext cx="8229600" cy="5217443"/>
          </a:xfrm>
        </p:spPr>
        <p:txBody>
          <a:bodyPr>
            <a:normAutofit/>
          </a:bodyPr>
          <a:lstStyle/>
          <a:p>
            <a:pPr marL="0" indent="0">
              <a:buNone/>
            </a:pPr>
            <a:endParaRPr lang="fa-IR" dirty="0" smtClean="0"/>
          </a:p>
          <a:p>
            <a:pPr marL="0" indent="0">
              <a:buNone/>
            </a:pPr>
            <a:endParaRPr lang="fa-IR" dirty="0"/>
          </a:p>
          <a:p>
            <a:pPr marL="0" indent="0" rtl="1">
              <a:buNone/>
            </a:pPr>
            <a:endParaRPr lang="fa-IR" dirty="0"/>
          </a:p>
          <a:p>
            <a:pPr marL="0" indent="0" algn="r" rtl="1">
              <a:buNone/>
            </a:pPr>
            <a:endParaRPr lang="fa-IR" sz="1400" dirty="0"/>
          </a:p>
          <a:p>
            <a:pPr marL="0" indent="0" rtl="1">
              <a:buNone/>
            </a:pPr>
            <a:endParaRPr lang="fa-IR" sz="1800" dirty="0"/>
          </a:p>
          <a:p>
            <a:pPr marL="0" indent="0" algn="r" rtl="1">
              <a:buNone/>
            </a:pPr>
            <a:r>
              <a:rPr lang="fa-IR" dirty="0" smtClean="0"/>
              <a:t>   </a:t>
            </a:r>
          </a:p>
          <a:p>
            <a:pPr marL="0" indent="0" algn="r" rtl="1">
              <a:buNone/>
            </a:pPr>
            <a:endParaRPr lang="fa-IR" dirty="0"/>
          </a:p>
          <a:p>
            <a:pPr marL="0" indent="0" algn="r" rtl="1">
              <a:buNone/>
            </a:pPr>
            <a:r>
              <a:rPr lang="fa-IR" sz="1800" dirty="0" smtClean="0"/>
              <a:t>با استفاده از </a:t>
            </a:r>
            <a:r>
              <a:rPr lang="en-US" sz="1800" dirty="0" smtClean="0"/>
              <a:t>Z</a:t>
            </a:r>
            <a:r>
              <a:rPr lang="fa-IR" sz="1800" dirty="0" smtClean="0"/>
              <a:t> وجداول مساحت 34% می گردد.واحتمال در حالت ب برابر است با </a:t>
            </a:r>
          </a:p>
          <a:p>
            <a:pPr marL="0" indent="0" algn="r" rtl="1">
              <a:buNone/>
            </a:pPr>
            <a:r>
              <a:rPr lang="fa-IR" sz="1800" dirty="0" smtClean="0"/>
              <a:t>0/16=0/34-0/5=مساحت</a:t>
            </a:r>
          </a:p>
          <a:p>
            <a:pPr marL="0" indent="0" algn="r" rtl="1">
              <a:buNone/>
            </a:pPr>
            <a:r>
              <a:rPr lang="fa-IR" sz="1800" dirty="0" smtClean="0"/>
              <a:t>احتمال برابر با 16% می گردد</a:t>
            </a:r>
            <a:endParaRPr lang="fa-IR" sz="1800" dirty="0"/>
          </a:p>
        </p:txBody>
      </p:sp>
    </p:spTree>
    <p:extLst>
      <p:ext uri="{BB962C8B-B14F-4D97-AF65-F5344CB8AC3E}">
        <p14:creationId xmlns:p14="http://schemas.microsoft.com/office/powerpoint/2010/main" val="11063868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rtl="1"/>
            <a:r>
              <a:rPr lang="fa-IR" sz="2000" dirty="0" smtClean="0"/>
              <a:t>تابع توزیع (ادامه)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6"/>
                <a:ext cx="8229600" cy="5073427"/>
              </a:xfrm>
            </p:spPr>
            <p:txBody>
              <a:bodyPr>
                <a:normAutofit/>
              </a:bodyPr>
              <a:lstStyle/>
              <a:p>
                <a:pPr algn="r" rtl="1"/>
                <a:r>
                  <a:rPr lang="fa-IR" sz="2000" dirty="0" smtClean="0"/>
                  <a:t>تابع توزیع نمایی منفی</a:t>
                </a:r>
              </a:p>
              <a:p>
                <a:pPr algn="r" rtl="1"/>
                <a:r>
                  <a:rPr lang="fa-IR" sz="1800" dirty="0" smtClean="0"/>
                  <a:t>برای وسایلی که </a:t>
                </a:r>
                <a:r>
                  <a:rPr lang="fa-IR" sz="1800" u="sng" dirty="0" smtClean="0"/>
                  <a:t>کارافتادگی باعث از کار افتادن کل دستگاه </a:t>
                </a:r>
                <a:r>
                  <a:rPr lang="fa-IR" sz="1800" dirty="0" smtClean="0"/>
                  <a:t>می شود،تحت شرایط معین تابع توزیع نزدیک به نمایی منفی است.</a:t>
                </a:r>
              </a:p>
              <a:p>
                <a:pPr algn="r" rtl="1"/>
                <a:r>
                  <a:rPr lang="fa-IR" sz="1800" dirty="0" smtClean="0"/>
                  <a:t>دستگاههای که از این تابع تبعیت نماید دارای احتمال عمر کوتاه زیاد وعمرهای بلندتر از میانگین با احتمال کمتر می باشد.</a:t>
                </a:r>
                <a:endParaRPr lang="en-US" sz="1800" dirty="0" smtClean="0"/>
              </a:p>
              <a:p>
                <a:pPr algn="r" rtl="1"/>
                <a:r>
                  <a:rPr lang="fa-IR" sz="1800" dirty="0" smtClean="0">
                    <a:ea typeface="Cambria Math"/>
                  </a:rPr>
                  <a:t>دراین تابع </a:t>
                </a:r>
                <a14:m>
                  <m:oMath xmlns:m="http://schemas.openxmlformats.org/officeDocument/2006/math">
                    <m:r>
                      <a:rPr lang="en-US" sz="1800" i="1">
                        <a:latin typeface="Cambria Math"/>
                        <a:ea typeface="Cambria Math"/>
                      </a:rPr>
                      <m:t>𝜆</m:t>
                    </m:r>
                    <m:r>
                      <a:rPr lang="en-US" sz="1800" i="1">
                        <a:latin typeface="Cambria Math"/>
                        <a:ea typeface="Cambria Math"/>
                      </a:rPr>
                      <m:t> </m:t>
                    </m:r>
                  </m:oMath>
                </a14:m>
                <a:r>
                  <a:rPr lang="fa-IR" sz="1800" dirty="0" smtClean="0">
                    <a:ea typeface="Cambria Math"/>
                  </a:rPr>
                  <a:t>نشاندهنده متوسط تعداد خرابی در واحد زمان دستگاه می باشد</a:t>
                </a:r>
                <a14:m>
                  <m:oMath xmlns:m="http://schemas.openxmlformats.org/officeDocument/2006/math">
                    <m:r>
                      <a:rPr lang="pt-BR" sz="1800" i="1">
                        <a:latin typeface="Cambria Math"/>
                      </a:rPr>
                      <m:t>𝑓</m:t>
                    </m:r>
                    <m:d>
                      <m:dPr>
                        <m:ctrlPr>
                          <a:rPr lang="pt-BR" sz="1800" i="1">
                            <a:latin typeface="Cambria Math" panose="02040503050406030204" pitchFamily="18" charset="0"/>
                          </a:rPr>
                        </m:ctrlPr>
                      </m:dPr>
                      <m:e>
                        <m:r>
                          <a:rPr lang="en-US" sz="1800" i="1">
                            <a:latin typeface="Cambria Math"/>
                          </a:rPr>
                          <m:t>𝑡</m:t>
                        </m:r>
                      </m:e>
                    </m:d>
                    <m:r>
                      <a:rPr lang="pt-BR" sz="1800" i="1">
                        <a:latin typeface="Cambria Math"/>
                      </a:rPr>
                      <m:t>=</m:t>
                    </m:r>
                    <m:r>
                      <a:rPr lang="en-US" sz="1800" i="1">
                        <a:latin typeface="Cambria Math"/>
                        <a:ea typeface="Cambria Math"/>
                      </a:rPr>
                      <m:t>𝜆</m:t>
                    </m:r>
                    <m:r>
                      <a:rPr lang="en-US" sz="1800" i="1">
                        <a:latin typeface="Cambria Math"/>
                        <a:ea typeface="Cambria Math"/>
                      </a:rPr>
                      <m:t>.</m:t>
                    </m:r>
                    <m:r>
                      <m:rPr>
                        <m:nor/>
                      </m:rPr>
                      <a:rPr lang="en-US" sz="1800" dirty="0">
                        <a:ea typeface="Cambria Math"/>
                      </a:rPr>
                      <m:t> </m:t>
                    </m:r>
                    <m:sSup>
                      <m:sSupPr>
                        <m:ctrlPr>
                          <a:rPr lang="en-US" sz="1800" i="1">
                            <a:latin typeface="Cambria Math" panose="02040503050406030204" pitchFamily="18" charset="0"/>
                            <a:ea typeface="Cambria Math"/>
                          </a:rPr>
                        </m:ctrlPr>
                      </m:sSupPr>
                      <m:e>
                        <m:r>
                          <a:rPr lang="en-US" sz="1800" i="1">
                            <a:latin typeface="Cambria Math"/>
                            <a:ea typeface="Cambria Math"/>
                          </a:rPr>
                          <m:t>𝑒</m:t>
                        </m:r>
                      </m:e>
                      <m:sup>
                        <m:r>
                          <a:rPr lang="en-US" sz="1800" i="1">
                            <a:latin typeface="Cambria Math"/>
                            <a:ea typeface="Cambria Math"/>
                          </a:rPr>
                          <m:t>−</m:t>
                        </m:r>
                        <m:r>
                          <a:rPr lang="en-US" sz="1800" i="1">
                            <a:latin typeface="Cambria Math"/>
                            <a:ea typeface="Cambria Math"/>
                          </a:rPr>
                          <m:t>𝜆</m:t>
                        </m:r>
                        <m:r>
                          <m:rPr>
                            <m:nor/>
                          </m:rPr>
                          <a:rPr lang="en-US" sz="1800">
                            <a:latin typeface="Cambria Math"/>
                            <a:ea typeface="Cambria Math"/>
                          </a:rPr>
                          <m:t>t</m:t>
                        </m:r>
                        <m:r>
                          <m:rPr>
                            <m:nor/>
                          </m:rPr>
                          <a:rPr lang="fa-IR" sz="1800" dirty="0"/>
                          <m:t> </m:t>
                        </m:r>
                      </m:sup>
                    </m:sSup>
                  </m:oMath>
                </a14:m>
                <a:r>
                  <a:rPr lang="fa-IR" sz="1800" dirty="0" smtClean="0"/>
                  <a:t>   و</a:t>
                </a:r>
                <a:r>
                  <a:rPr lang="en-US" sz="1800" dirty="0" smtClean="0"/>
                  <a:t>0</a:t>
                </a:r>
                <a:r>
                  <a:rPr lang="en-US" sz="1800" dirty="0"/>
                  <a:t>t</a:t>
                </a:r>
                <a:r>
                  <a:rPr lang="en-US" sz="1800" dirty="0" smtClean="0"/>
                  <a:t>≥</a:t>
                </a:r>
              </a:p>
              <a:p>
                <a:pPr algn="r" rtl="1"/>
                <a:r>
                  <a:rPr lang="fa-IR" sz="1800" dirty="0" smtClean="0"/>
                  <a:t>تابع توزیع فوق نمایی</a:t>
                </a:r>
              </a:p>
              <a:p>
                <a:pPr algn="r" rtl="1"/>
                <a:r>
                  <a:rPr lang="fa-IR" sz="1800" u="sng" dirty="0" smtClean="0"/>
                  <a:t>سیستم های الکترونیکی از این تابع تبعیت می نمایند</a:t>
                </a:r>
                <a:r>
                  <a:rPr lang="fa-IR" sz="1800" dirty="0" smtClean="0"/>
                  <a:t>.</a:t>
                </a:r>
              </a:p>
              <a:p>
                <a:pPr algn="r" rtl="1"/>
                <a:r>
                  <a:rPr lang="fa-IR" sz="1800" dirty="0" smtClean="0"/>
                  <a:t>در این تابع </a:t>
                </a:r>
                <a:r>
                  <a:rPr lang="en-US" sz="1800" dirty="0" smtClean="0"/>
                  <a:t>K</a:t>
                </a:r>
                <a:r>
                  <a:rPr lang="fa-IR" sz="1800" dirty="0" smtClean="0"/>
                  <a:t> مقادیری بین صفر تا نیم می باشد و</a:t>
                </a:r>
                <a:r>
                  <a:rPr lang="en-US" sz="1800" dirty="0" smtClean="0"/>
                  <a:t>l</a:t>
                </a:r>
                <a:r>
                  <a:rPr lang="fa-IR" sz="1800" dirty="0" smtClean="0"/>
                  <a:t> میانگین سرعت خرابی سیستم است.</a:t>
                </a:r>
              </a:p>
              <a:p>
                <a14:m>
                  <m:oMath xmlns:m="http://schemas.openxmlformats.org/officeDocument/2006/math">
                    <m:r>
                      <a:rPr lang="pt-BR" sz="1800" i="1" smtClean="0">
                        <a:latin typeface="Cambria Math"/>
                      </a:rPr>
                      <m:t>𝑓</m:t>
                    </m:r>
                    <m:d>
                      <m:dPr>
                        <m:ctrlPr>
                          <a:rPr lang="pt-BR" sz="1800" i="1">
                            <a:latin typeface="Cambria Math" panose="02040503050406030204" pitchFamily="18" charset="0"/>
                          </a:rPr>
                        </m:ctrlPr>
                      </m:dPr>
                      <m:e>
                        <m:r>
                          <a:rPr lang="en-US" sz="1800" i="1">
                            <a:latin typeface="Cambria Math"/>
                          </a:rPr>
                          <m:t>𝑡</m:t>
                        </m:r>
                      </m:e>
                    </m:d>
                    <m:r>
                      <a:rPr lang="pt-BR" sz="1800" i="1">
                        <a:latin typeface="Cambria Math"/>
                      </a:rPr>
                      <m:t>=</m:t>
                    </m:r>
                    <m:r>
                      <a:rPr lang="fa-IR" sz="1800" b="0" i="1" smtClean="0">
                        <a:latin typeface="Cambria Math"/>
                      </a:rPr>
                      <m:t>2</m:t>
                    </m:r>
                    <m:sSup>
                      <m:sSupPr>
                        <m:ctrlPr>
                          <a:rPr lang="en-US" sz="1800" i="1">
                            <a:latin typeface="Cambria Math" panose="02040503050406030204" pitchFamily="18" charset="0"/>
                            <a:ea typeface="Cambria Math"/>
                          </a:rPr>
                        </m:ctrlPr>
                      </m:sSupPr>
                      <m:e>
                        <m:r>
                          <a:rPr lang="en-US" sz="1800" b="0" i="1" smtClean="0">
                            <a:latin typeface="Cambria Math"/>
                            <a:ea typeface="Cambria Math"/>
                          </a:rPr>
                          <m:t>𝑘</m:t>
                        </m:r>
                      </m:e>
                      <m:sup>
                        <m:r>
                          <a:rPr lang="en-US" sz="1800" i="1">
                            <a:latin typeface="Cambria Math"/>
                            <a:ea typeface="Cambria Math"/>
                          </a:rPr>
                          <m:t>2</m:t>
                        </m:r>
                      </m:sup>
                    </m:sSup>
                    <m:r>
                      <a:rPr lang="en-US" sz="1800" b="0" i="1" smtClean="0">
                        <a:latin typeface="Cambria Math"/>
                      </a:rPr>
                      <m:t>.</m:t>
                    </m:r>
                    <m:r>
                      <a:rPr lang="en-US" sz="1800" i="1">
                        <a:latin typeface="Cambria Math"/>
                        <a:ea typeface="Cambria Math"/>
                      </a:rPr>
                      <m:t>𝜆</m:t>
                    </m:r>
                    <m:r>
                      <a:rPr lang="en-US" sz="1800" i="1">
                        <a:latin typeface="Cambria Math"/>
                        <a:ea typeface="Cambria Math"/>
                      </a:rPr>
                      <m:t>.</m:t>
                    </m:r>
                    <m:r>
                      <m:rPr>
                        <m:nor/>
                      </m:rPr>
                      <a:rPr lang="en-US" sz="1800" dirty="0">
                        <a:ea typeface="Cambria Math"/>
                      </a:rPr>
                      <m:t> </m:t>
                    </m:r>
                    <m:sSup>
                      <m:sSupPr>
                        <m:ctrlPr>
                          <a:rPr lang="en-US" sz="1800" i="1">
                            <a:latin typeface="Cambria Math" panose="02040503050406030204" pitchFamily="18" charset="0"/>
                            <a:ea typeface="Cambria Math"/>
                          </a:rPr>
                        </m:ctrlPr>
                      </m:sSupPr>
                      <m:e>
                        <m:r>
                          <a:rPr lang="en-US" sz="1800" i="1">
                            <a:latin typeface="Cambria Math"/>
                            <a:ea typeface="Cambria Math"/>
                          </a:rPr>
                          <m:t>𝑒</m:t>
                        </m:r>
                        <m:r>
                          <a:rPr lang="en-US" sz="1800" b="0" i="1" smtClean="0">
                            <a:latin typeface="Cambria Math"/>
                            <a:ea typeface="Cambria Math"/>
                          </a:rPr>
                          <m:t> </m:t>
                        </m:r>
                      </m:e>
                      <m:sup>
                        <m:d>
                          <m:dPr>
                            <m:ctrlPr>
                              <a:rPr lang="en-US" sz="1800" b="0" i="1" smtClean="0">
                                <a:latin typeface="Cambria Math" panose="02040503050406030204" pitchFamily="18" charset="0"/>
                                <a:ea typeface="Cambria Math"/>
                              </a:rPr>
                            </m:ctrlPr>
                          </m:dPr>
                          <m:e>
                            <m:r>
                              <a:rPr lang="en-US" sz="1800" b="0" i="1" smtClean="0">
                                <a:latin typeface="Cambria Math"/>
                                <a:ea typeface="Cambria Math"/>
                              </a:rPr>
                              <m:t>−</m:t>
                            </m:r>
                            <m:r>
                              <a:rPr lang="en-US" sz="1800" b="0" i="1" smtClean="0">
                                <a:latin typeface="Cambria Math"/>
                                <a:ea typeface="Cambria Math"/>
                              </a:rPr>
                              <m:t>2</m:t>
                            </m:r>
                            <m:r>
                              <a:rPr lang="en-US" sz="1800" b="0" i="1" smtClean="0">
                                <a:latin typeface="Cambria Math"/>
                                <a:ea typeface="Cambria Math"/>
                              </a:rPr>
                              <m:t>𝑘</m:t>
                            </m:r>
                            <m:r>
                              <a:rPr lang="en-US" sz="1800" i="1">
                                <a:latin typeface="Cambria Math"/>
                                <a:ea typeface="Cambria Math"/>
                              </a:rPr>
                              <m:t>𝜆</m:t>
                            </m:r>
                            <m:r>
                              <a:rPr lang="en-US" sz="1800" b="0" i="1" smtClean="0">
                                <a:latin typeface="Cambria Math"/>
                                <a:ea typeface="Cambria Math"/>
                              </a:rPr>
                              <m:t>.</m:t>
                            </m:r>
                            <m:r>
                              <a:rPr lang="en-US" sz="1800" b="0" i="1" smtClean="0">
                                <a:latin typeface="Cambria Math"/>
                                <a:ea typeface="Cambria Math"/>
                              </a:rPr>
                              <m:t>𝑡</m:t>
                            </m:r>
                          </m:e>
                        </m:d>
                      </m:sup>
                    </m:sSup>
                    <m:r>
                      <a:rPr lang="en-US" sz="1800" b="0" i="0" dirty="0" smtClean="0">
                        <a:latin typeface="Cambria Math"/>
                      </a:rPr>
                      <m:t>+</m:t>
                    </m:r>
                    <m:r>
                      <a:rPr lang="en-US" sz="1800" b="0" i="0" dirty="0" smtClean="0">
                        <a:latin typeface="Cambria Math"/>
                      </a:rPr>
                      <m:t>2</m:t>
                    </m:r>
                    <m:r>
                      <a:rPr lang="en-US" sz="1800" i="1">
                        <a:latin typeface="Cambria Math"/>
                        <a:ea typeface="Cambria Math"/>
                      </a:rPr>
                      <m:t>𝜆</m:t>
                    </m:r>
                    <m:sSup>
                      <m:sSupPr>
                        <m:ctrlPr>
                          <a:rPr lang="en-US" sz="1800" i="1">
                            <a:latin typeface="Cambria Math" panose="02040503050406030204" pitchFamily="18" charset="0"/>
                            <a:ea typeface="Cambria Math"/>
                          </a:rPr>
                        </m:ctrlPr>
                      </m:sSupPr>
                      <m:e>
                        <m:r>
                          <a:rPr lang="en-US" sz="1800" b="0" i="1" smtClean="0">
                            <a:latin typeface="Cambria Math"/>
                            <a:ea typeface="Cambria Math"/>
                          </a:rPr>
                          <m:t>(</m:t>
                        </m:r>
                        <m:r>
                          <a:rPr lang="en-US" sz="1800" b="0" i="1" smtClean="0">
                            <a:latin typeface="Cambria Math"/>
                            <a:ea typeface="Cambria Math"/>
                          </a:rPr>
                          <m:t>1</m:t>
                        </m:r>
                        <m:r>
                          <a:rPr lang="en-US" sz="1800" b="0" i="1" smtClean="0">
                            <a:latin typeface="Cambria Math"/>
                            <a:ea typeface="Cambria Math"/>
                          </a:rPr>
                          <m:t>−</m:t>
                        </m:r>
                        <m:r>
                          <a:rPr lang="en-US" sz="1800" b="0" i="1" smtClean="0">
                            <a:latin typeface="Cambria Math"/>
                            <a:ea typeface="Cambria Math"/>
                          </a:rPr>
                          <m:t>𝑘</m:t>
                        </m:r>
                        <m:r>
                          <a:rPr lang="en-US" sz="1800" b="0" i="1" smtClean="0">
                            <a:latin typeface="Cambria Math"/>
                            <a:ea typeface="Cambria Math"/>
                          </a:rPr>
                          <m:t>)</m:t>
                        </m:r>
                      </m:e>
                      <m:sup>
                        <m:r>
                          <a:rPr lang="en-US" sz="1800" i="1">
                            <a:latin typeface="Cambria Math"/>
                            <a:ea typeface="Cambria Math"/>
                          </a:rPr>
                          <m:t>2</m:t>
                        </m:r>
                      </m:sup>
                    </m:sSup>
                    <m:sSup>
                      <m:sSupPr>
                        <m:ctrlPr>
                          <a:rPr lang="en-US" sz="1800" i="1">
                            <a:latin typeface="Cambria Math" panose="02040503050406030204" pitchFamily="18" charset="0"/>
                            <a:ea typeface="Cambria Math"/>
                          </a:rPr>
                        </m:ctrlPr>
                      </m:sSupPr>
                      <m:e>
                        <m:r>
                          <a:rPr lang="en-US" sz="1800" i="1">
                            <a:latin typeface="Cambria Math"/>
                            <a:ea typeface="Cambria Math"/>
                          </a:rPr>
                          <m:t>𝑒</m:t>
                        </m:r>
                        <m:r>
                          <a:rPr lang="en-US" sz="1800" i="1">
                            <a:latin typeface="Cambria Math"/>
                            <a:ea typeface="Cambria Math"/>
                          </a:rPr>
                          <m:t> </m:t>
                        </m:r>
                      </m:e>
                      <m:sup>
                        <m:d>
                          <m:dPr>
                            <m:ctrlPr>
                              <a:rPr lang="en-US" sz="1800" i="1">
                                <a:latin typeface="Cambria Math" panose="02040503050406030204" pitchFamily="18" charset="0"/>
                                <a:ea typeface="Cambria Math"/>
                              </a:rPr>
                            </m:ctrlPr>
                          </m:dPr>
                          <m:e>
                            <m:r>
                              <a:rPr lang="en-US" sz="1800" i="1">
                                <a:latin typeface="Cambria Math"/>
                                <a:ea typeface="Cambria Math"/>
                              </a:rPr>
                              <m:t>−</m:t>
                            </m:r>
                            <m:r>
                              <a:rPr lang="en-US" sz="1800" i="1">
                                <a:latin typeface="Cambria Math"/>
                                <a:ea typeface="Cambria Math"/>
                              </a:rPr>
                              <m:t>2</m:t>
                            </m:r>
                            <m:r>
                              <a:rPr lang="en-US" sz="1800" b="0" i="1" smtClean="0">
                                <a:latin typeface="Cambria Math"/>
                                <a:ea typeface="Cambria Math"/>
                              </a:rPr>
                              <m:t>𝑘</m:t>
                            </m:r>
                            <m:r>
                              <a:rPr lang="en-US" sz="1800" b="0" i="1" smtClean="0">
                                <a:latin typeface="Cambria Math"/>
                                <a:ea typeface="Cambria Math"/>
                              </a:rPr>
                              <m:t>(</m:t>
                            </m:r>
                            <m:r>
                              <a:rPr lang="en-US" sz="1800" b="0" i="1" smtClean="0">
                                <a:latin typeface="Cambria Math"/>
                                <a:ea typeface="Cambria Math"/>
                              </a:rPr>
                              <m:t>1</m:t>
                            </m:r>
                            <m:r>
                              <a:rPr lang="en-US" sz="1800" b="0" i="1" smtClean="0">
                                <a:latin typeface="Cambria Math"/>
                                <a:ea typeface="Cambria Math"/>
                              </a:rPr>
                              <m:t>−</m:t>
                            </m:r>
                            <m:r>
                              <a:rPr lang="en-US" sz="1800" b="0" i="1" smtClean="0">
                                <a:latin typeface="Cambria Math"/>
                                <a:ea typeface="Cambria Math"/>
                              </a:rPr>
                              <m:t>𝑘</m:t>
                            </m:r>
                            <m:r>
                              <a:rPr lang="en-US" sz="1800" b="0" i="1" smtClean="0">
                                <a:latin typeface="Cambria Math"/>
                                <a:ea typeface="Cambria Math"/>
                              </a:rPr>
                              <m:t>)</m:t>
                            </m:r>
                            <m:r>
                              <a:rPr lang="en-US" sz="1800" i="1">
                                <a:latin typeface="Cambria Math"/>
                                <a:ea typeface="Cambria Math"/>
                              </a:rPr>
                              <m:t>𝜆</m:t>
                            </m:r>
                            <m:r>
                              <a:rPr lang="en-US" sz="1800" i="1">
                                <a:latin typeface="Cambria Math"/>
                                <a:ea typeface="Cambria Math"/>
                              </a:rPr>
                              <m:t>𝑡</m:t>
                            </m:r>
                          </m:e>
                        </m:d>
                      </m:sup>
                    </m:sSup>
                  </m:oMath>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6"/>
                <a:ext cx="8229600" cy="5073427"/>
              </a:xfrm>
              <a:blipFill rotWithShape="1">
                <a:blip r:embed="rId2" cstate="print"/>
                <a:stretch>
                  <a:fillRect l="-444" t="-481" r="-741"/>
                </a:stretch>
              </a:blipFill>
            </p:spPr>
            <p:txBody>
              <a:bodyPr/>
              <a:lstStyle/>
              <a:p>
                <a:r>
                  <a:rPr lang="en-US">
                    <a:noFill/>
                  </a:rPr>
                  <a:t> </a:t>
                </a:r>
              </a:p>
            </p:txBody>
          </p:sp>
        </mc:Fallback>
      </mc:AlternateContent>
    </p:spTree>
    <p:extLst>
      <p:ext uri="{BB962C8B-B14F-4D97-AF65-F5344CB8AC3E}">
        <p14:creationId xmlns:p14="http://schemas.microsoft.com/office/powerpoint/2010/main" val="2568560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توابع(ادامه)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24744"/>
                <a:ext cx="8229600" cy="5001419"/>
              </a:xfrm>
            </p:spPr>
            <p:txBody>
              <a:bodyPr>
                <a:normAutofit/>
              </a:bodyPr>
              <a:lstStyle/>
              <a:p>
                <a:pPr algn="r" rtl="1"/>
                <a:r>
                  <a:rPr lang="fa-IR" sz="1800" dirty="0" smtClean="0"/>
                  <a:t>تابع توزیع پواسون</a:t>
                </a:r>
              </a:p>
              <a:p>
                <a:pPr algn="r" rtl="1"/>
                <a:r>
                  <a:rPr lang="fa-IR" sz="1800" dirty="0" smtClean="0"/>
                  <a:t>از این تابع برای </a:t>
                </a:r>
                <a:r>
                  <a:rPr lang="fa-IR" sz="1800" u="sng" dirty="0" smtClean="0"/>
                  <a:t>تعیین احتمال وقوع خرابی تجهیزات در یک فاصله زمانی </a:t>
                </a:r>
                <a:r>
                  <a:rPr lang="fa-IR" sz="1800" dirty="0" smtClean="0"/>
                  <a:t>استفاده می شود</a:t>
                </a:r>
              </a:p>
              <a:p>
                <a:pPr algn="r" rtl="1"/>
                <a:r>
                  <a:rPr lang="fa-IR" sz="1800" dirty="0" smtClean="0"/>
                  <a:t>برای تعیین </a:t>
                </a:r>
                <a:r>
                  <a:rPr lang="fa-IR" sz="1800" u="sng" dirty="0" smtClean="0"/>
                  <a:t>حجم ذخیره ومقدار سفارش </a:t>
                </a:r>
                <a:r>
                  <a:rPr lang="fa-IR" sz="1800" u="sng" dirty="0"/>
                  <a:t>قطعات یدکی </a:t>
                </a:r>
                <a:r>
                  <a:rPr lang="fa-IR" sz="1800" u="sng" dirty="0" smtClean="0"/>
                  <a:t>مورد استفاده می گیرد</a:t>
                </a:r>
                <a:endParaRPr lang="en-US" sz="1800" u="sng" dirty="0" smtClean="0"/>
              </a:p>
              <a:p>
                <a:pPr algn="r" rtl="1"/>
                <a:endParaRPr lang="en-US" sz="1800" u="sng" dirty="0"/>
              </a:p>
              <a:p>
                <a:pPr algn="r" rtl="1"/>
                <a:r>
                  <a:rPr lang="fa-IR" sz="1800" dirty="0" smtClean="0"/>
                  <a:t>برای حالتی که </a:t>
                </a:r>
                <a:r>
                  <a:rPr lang="en-US" sz="1800" dirty="0" smtClean="0"/>
                  <a:t>n</a:t>
                </a:r>
                <a:r>
                  <a:rPr lang="fa-IR" sz="1800" dirty="0" smtClean="0"/>
                  <a:t> قطعه باشد انگاه سرعت خرابی </a:t>
                </a:r>
                <a:r>
                  <a:rPr lang="en-US" sz="1800" dirty="0" smtClean="0"/>
                  <a:t>n</a:t>
                </a:r>
                <a14:m>
                  <m:oMath xmlns:m="http://schemas.openxmlformats.org/officeDocument/2006/math">
                    <m:r>
                      <a:rPr lang="en-US" sz="1800" i="1">
                        <a:latin typeface="Cambria Math"/>
                        <a:ea typeface="Cambria Math"/>
                      </a:rPr>
                      <m:t>𝜆</m:t>
                    </m:r>
                  </m:oMath>
                </a14:m>
                <a:r>
                  <a:rPr lang="fa-IR" sz="1800" dirty="0" smtClean="0"/>
                  <a:t>می شود</a:t>
                </a:r>
              </a:p>
              <a:p>
                <a:pPr marL="0" indent="0" algn="r" rtl="1">
                  <a:buNone/>
                </a:pPr>
                <a:r>
                  <a:rPr lang="fa-IR" sz="1800" dirty="0" smtClean="0"/>
                  <a:t>تابع به شکل:                                                                                  </a:t>
                </a:r>
                <a14:m>
                  <m:oMath xmlns:m="http://schemas.openxmlformats.org/officeDocument/2006/math">
                    <m:r>
                      <a:rPr lang="pt-BR" sz="1800" i="1">
                        <a:latin typeface="Cambria Math"/>
                      </a:rPr>
                      <m:t>𝑓</m:t>
                    </m:r>
                    <m:d>
                      <m:dPr>
                        <m:ctrlPr>
                          <a:rPr lang="pt-BR" sz="1800" i="1">
                            <a:latin typeface="Cambria Math" panose="02040503050406030204" pitchFamily="18" charset="0"/>
                          </a:rPr>
                        </m:ctrlPr>
                      </m:dPr>
                      <m:e>
                        <m:r>
                          <a:rPr lang="en-US" sz="1800" i="1">
                            <a:latin typeface="Cambria Math"/>
                          </a:rPr>
                          <m:t>𝑟</m:t>
                        </m:r>
                      </m:e>
                    </m:d>
                    <m:r>
                      <a:rPr lang="pt-BR" sz="1800" i="1">
                        <a:latin typeface="Cambria Math"/>
                      </a:rPr>
                      <m:t>=</m:t>
                    </m:r>
                    <m:f>
                      <m:fPr>
                        <m:ctrlPr>
                          <a:rPr lang="pt-BR" sz="1800" i="1">
                            <a:latin typeface="Cambria Math" panose="02040503050406030204" pitchFamily="18" charset="0"/>
                          </a:rPr>
                        </m:ctrlPr>
                      </m:fPr>
                      <m:num>
                        <m:sSup>
                          <m:sSupPr>
                            <m:ctrlPr>
                              <a:rPr lang="en-US" sz="1800" i="1">
                                <a:latin typeface="Cambria Math" panose="02040503050406030204" pitchFamily="18" charset="0"/>
                                <a:ea typeface="Cambria Math"/>
                              </a:rPr>
                            </m:ctrlPr>
                          </m:sSupPr>
                          <m:e>
                            <m:r>
                              <a:rPr lang="en-US" sz="1800" i="1">
                                <a:latin typeface="Cambria Math"/>
                                <a:ea typeface="Cambria Math"/>
                              </a:rPr>
                              <m:t>(</m:t>
                            </m:r>
                            <m:r>
                              <a:rPr lang="en-US" sz="1800" b="0" i="1" smtClean="0">
                                <a:latin typeface="Cambria Math"/>
                                <a:ea typeface="Cambria Math"/>
                              </a:rPr>
                              <m:t>𝑛</m:t>
                            </m:r>
                            <m:r>
                              <a:rPr lang="en-US" sz="1800" i="1">
                                <a:latin typeface="Cambria Math"/>
                                <a:ea typeface="Cambria Math"/>
                              </a:rPr>
                              <m:t>𝜆</m:t>
                            </m:r>
                            <m:r>
                              <m:rPr>
                                <m:nor/>
                              </m:rPr>
                              <a:rPr lang="en-US" sz="1800">
                                <a:latin typeface="Cambria Math"/>
                                <a:ea typeface="Cambria Math"/>
                              </a:rPr>
                              <m:t>t</m:t>
                            </m:r>
                            <m:r>
                              <a:rPr lang="en-US" sz="1800" i="1">
                                <a:latin typeface="Cambria Math"/>
                                <a:ea typeface="Cambria Math"/>
                              </a:rPr>
                              <m:t>)</m:t>
                            </m:r>
                          </m:e>
                          <m:sup>
                            <m:r>
                              <a:rPr lang="en-US" sz="1800" i="1">
                                <a:latin typeface="Cambria Math"/>
                                <a:ea typeface="Cambria Math"/>
                              </a:rPr>
                              <m:t>𝑟</m:t>
                            </m:r>
                          </m:sup>
                        </m:sSup>
                        <m:sSup>
                          <m:sSupPr>
                            <m:ctrlPr>
                              <a:rPr lang="en-US" sz="1800" i="1">
                                <a:latin typeface="Cambria Math" panose="02040503050406030204" pitchFamily="18" charset="0"/>
                                <a:ea typeface="Cambria Math"/>
                              </a:rPr>
                            </m:ctrlPr>
                          </m:sSupPr>
                          <m:e>
                            <m:r>
                              <a:rPr lang="en-US" sz="1800" i="1">
                                <a:latin typeface="Cambria Math"/>
                                <a:ea typeface="Cambria Math"/>
                              </a:rPr>
                              <m:t>.</m:t>
                            </m:r>
                            <m:r>
                              <a:rPr lang="en-US" sz="1800" i="1">
                                <a:latin typeface="Cambria Math"/>
                                <a:ea typeface="Cambria Math"/>
                              </a:rPr>
                              <m:t>𝑒</m:t>
                            </m:r>
                          </m:e>
                          <m:sup>
                            <m:r>
                              <a:rPr lang="en-US" sz="1800" i="1">
                                <a:latin typeface="Cambria Math"/>
                                <a:ea typeface="Cambria Math"/>
                              </a:rPr>
                              <m:t>−</m:t>
                            </m:r>
                            <m:r>
                              <a:rPr lang="en-US" sz="1800" b="0" i="1" smtClean="0">
                                <a:latin typeface="Cambria Math"/>
                                <a:ea typeface="Cambria Math"/>
                              </a:rPr>
                              <m:t>𝑛</m:t>
                            </m:r>
                            <m:r>
                              <a:rPr lang="en-US" sz="1800" i="1">
                                <a:latin typeface="Cambria Math"/>
                                <a:ea typeface="Cambria Math"/>
                              </a:rPr>
                              <m:t>𝜆</m:t>
                            </m:r>
                            <m:r>
                              <m:rPr>
                                <m:nor/>
                              </m:rPr>
                              <a:rPr lang="en-US" sz="1800">
                                <a:latin typeface="Cambria Math"/>
                                <a:ea typeface="Cambria Math"/>
                              </a:rPr>
                              <m:t>t</m:t>
                            </m:r>
                            <m:r>
                              <m:rPr>
                                <m:nor/>
                              </m:rPr>
                              <a:rPr lang="fa-IR" sz="1800" dirty="0"/>
                              <m:t> </m:t>
                            </m:r>
                          </m:sup>
                        </m:sSup>
                      </m:num>
                      <m:den>
                        <m:r>
                          <a:rPr lang="en-US" sz="1800" i="1">
                            <a:latin typeface="Cambria Math"/>
                          </a:rPr>
                          <m:t>𝑟</m:t>
                        </m:r>
                        <m:r>
                          <a:rPr lang="en-US" sz="1800" i="1">
                            <a:latin typeface="Cambria Math"/>
                          </a:rPr>
                          <m:t>!</m:t>
                        </m:r>
                      </m:den>
                    </m:f>
                  </m:oMath>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24744"/>
                <a:ext cx="8229600" cy="5001419"/>
              </a:xfrm>
              <a:blipFill rotWithShape="1">
                <a:blip r:embed="rId2" cstate="print"/>
                <a:stretch>
                  <a:fillRect t="-610"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9552" y="2204864"/>
                <a:ext cx="2196244" cy="6810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a:rPr>
                        <m:t>𝑓</m:t>
                      </m:r>
                      <m:d>
                        <m:dPr>
                          <m:ctrlPr>
                            <a:rPr lang="pt-BR" i="1" smtClean="0">
                              <a:latin typeface="Cambria Math" panose="02040503050406030204" pitchFamily="18" charset="0"/>
                            </a:rPr>
                          </m:ctrlPr>
                        </m:dPr>
                        <m:e>
                          <m:r>
                            <a:rPr lang="en-US" b="0" i="1" smtClean="0">
                              <a:latin typeface="Cambria Math"/>
                            </a:rPr>
                            <m:t>𝑟</m:t>
                          </m:r>
                        </m:e>
                      </m:d>
                      <m:r>
                        <a:rPr lang="pt-BR" i="1" smtClean="0">
                          <a:latin typeface="Cambria Math"/>
                        </a:rPr>
                        <m:t>=</m:t>
                      </m:r>
                      <m:f>
                        <m:fPr>
                          <m:ctrlPr>
                            <a:rPr lang="pt-BR" i="1" smtClean="0">
                              <a:latin typeface="Cambria Math" panose="02040503050406030204" pitchFamily="18" charset="0"/>
                            </a:rPr>
                          </m:ctrlPr>
                        </m:fPr>
                        <m:num>
                          <m:sSup>
                            <m:sSupPr>
                              <m:ctrlPr>
                                <a:rPr lang="en-US" i="1">
                                  <a:latin typeface="Cambria Math" panose="02040503050406030204" pitchFamily="18" charset="0"/>
                                  <a:ea typeface="Cambria Math"/>
                                </a:rPr>
                              </m:ctrlPr>
                            </m:sSupPr>
                            <m:e>
                              <m:r>
                                <a:rPr lang="en-US" b="0" i="1" smtClean="0">
                                  <a:latin typeface="Cambria Math"/>
                                  <a:ea typeface="Cambria Math"/>
                                </a:rPr>
                                <m:t>(</m:t>
                              </m:r>
                              <m:r>
                                <a:rPr lang="en-US" i="1">
                                  <a:latin typeface="Cambria Math"/>
                                  <a:ea typeface="Cambria Math"/>
                                </a:rPr>
                                <m:t>𝜆</m:t>
                              </m:r>
                              <m:r>
                                <m:rPr>
                                  <m:nor/>
                                </m:rPr>
                                <a:rPr lang="en-US">
                                  <a:latin typeface="Cambria Math"/>
                                  <a:ea typeface="Cambria Math"/>
                                </a:rPr>
                                <m:t>t</m:t>
                              </m:r>
                              <m:r>
                                <a:rPr lang="en-US" b="0" i="1" smtClean="0">
                                  <a:latin typeface="Cambria Math"/>
                                  <a:ea typeface="Cambria Math"/>
                                </a:rPr>
                                <m:t>)</m:t>
                              </m:r>
                            </m:e>
                            <m:sup>
                              <m:r>
                                <a:rPr lang="en-US" b="0" i="1" smtClean="0">
                                  <a:latin typeface="Cambria Math"/>
                                  <a:ea typeface="Cambria Math"/>
                                </a:rPr>
                                <m:t>𝑟</m:t>
                              </m:r>
                            </m:sup>
                          </m:sSup>
                          <m:sSup>
                            <m:sSupPr>
                              <m:ctrlPr>
                                <a:rPr lang="en-US" i="1">
                                  <a:latin typeface="Cambria Math" panose="02040503050406030204" pitchFamily="18" charset="0"/>
                                  <a:ea typeface="Cambria Math"/>
                                </a:rPr>
                              </m:ctrlPr>
                            </m:sSupPr>
                            <m:e>
                              <m:r>
                                <a:rPr lang="en-US" b="0" i="1" smtClean="0">
                                  <a:latin typeface="Cambria Math"/>
                                  <a:ea typeface="Cambria Math"/>
                                </a:rPr>
                                <m:t>.</m:t>
                              </m:r>
                              <m:r>
                                <a:rPr lang="en-US" i="1">
                                  <a:latin typeface="Cambria Math"/>
                                  <a:ea typeface="Cambria Math"/>
                                </a:rPr>
                                <m:t>𝑒</m:t>
                              </m:r>
                            </m:e>
                            <m:sup>
                              <m:r>
                                <a:rPr lang="en-US" i="1">
                                  <a:latin typeface="Cambria Math"/>
                                  <a:ea typeface="Cambria Math"/>
                                </a:rPr>
                                <m:t>−</m:t>
                              </m:r>
                              <m:r>
                                <a:rPr lang="en-US" i="1">
                                  <a:latin typeface="Cambria Math"/>
                                  <a:ea typeface="Cambria Math"/>
                                </a:rPr>
                                <m:t>𝜆</m:t>
                              </m:r>
                              <m:r>
                                <m:rPr>
                                  <m:nor/>
                                </m:rPr>
                                <a:rPr lang="en-US">
                                  <a:latin typeface="Cambria Math"/>
                                  <a:ea typeface="Cambria Math"/>
                                </a:rPr>
                                <m:t>t</m:t>
                              </m:r>
                              <m:r>
                                <m:rPr>
                                  <m:nor/>
                                </m:rPr>
                                <a:rPr lang="fa-IR" dirty="0"/>
                                <m:t> </m:t>
                              </m:r>
                            </m:sup>
                          </m:sSup>
                        </m:num>
                        <m:den>
                          <m:r>
                            <a:rPr lang="en-US" b="0" i="1" smtClean="0">
                              <a:latin typeface="Cambria Math"/>
                            </a:rPr>
                            <m:t>𝑟</m:t>
                          </m:r>
                          <m:r>
                            <a:rPr lang="en-US" b="0" i="1" smtClean="0">
                              <a:latin typeface="Cambria Math"/>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9552" y="2204864"/>
                <a:ext cx="2196244" cy="681084"/>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2104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مثال تابع پواسون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1800" dirty="0" smtClean="0"/>
                  <a:t>1)سیستم رادار نصب شده بر یک هواپیما عمر متوسط 200 ساعت پرواز وتابع عمر ان توزیع پواسون ،با چنددرصد احتمال این رادار بدون اشکال برای 50ساعت پرواز نماید؟</a:t>
                </a:r>
              </a:p>
              <a:p>
                <a:pPr marL="0" indent="0" algn="l">
                  <a:buNone/>
                </a:pPr>
                <a14:m>
                  <m:oMath xmlns:m="http://schemas.openxmlformats.org/officeDocument/2006/math">
                    <m:r>
                      <a:rPr lang="en-US" sz="1800" i="1">
                        <a:latin typeface="Cambria Math"/>
                        <a:ea typeface="Cambria Math"/>
                      </a:rPr>
                      <m:t>𝜆</m:t>
                    </m:r>
                  </m:oMath>
                </a14:m>
                <a:r>
                  <a:rPr lang="fa-IR" sz="1800" dirty="0" smtClean="0"/>
                  <a:t>= 1/200=0/005</a:t>
                </a:r>
              </a:p>
              <a:p>
                <a:pPr marL="0" indent="0" rtl="1">
                  <a:buNone/>
                </a:pPr>
                <a:r>
                  <a:rPr lang="en-US" sz="1800" dirty="0" smtClean="0"/>
                  <a:t>n</a:t>
                </a:r>
                <a14:m>
                  <m:oMath xmlns:m="http://schemas.openxmlformats.org/officeDocument/2006/math">
                    <m:r>
                      <a:rPr lang="en-US" sz="1800" i="1">
                        <a:latin typeface="Cambria Math"/>
                        <a:ea typeface="Cambria Math"/>
                      </a:rPr>
                      <m:t>𝜆</m:t>
                    </m:r>
                  </m:oMath>
                </a14:m>
                <a:r>
                  <a:rPr lang="en-US" sz="1800" dirty="0" smtClean="0"/>
                  <a:t>t</a:t>
                </a:r>
                <a:r>
                  <a:rPr lang="fa-IR" sz="1800" dirty="0" smtClean="0"/>
                  <a:t>=50×1×0/005=0/25</a:t>
                </a:r>
              </a:p>
              <a:p>
                <a:pPr marL="0" indent="0" algn="r" rtl="1">
                  <a:buNone/>
                </a:pPr>
                <a:r>
                  <a:rPr lang="fa-IR" sz="1800" dirty="0" smtClean="0"/>
                  <a:t>با استفاده از نمودار پواسون احتمال تقریبا برابر با 78% می 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519" t="-674" r="-667"/>
                </a:stretch>
              </a:blipFill>
            </p:spPr>
            <p:txBody>
              <a:bodyPr/>
              <a:lstStyle/>
              <a:p>
                <a:r>
                  <a:rPr lang="en-US">
                    <a:noFill/>
                  </a:rPr>
                  <a:t> </a:t>
                </a:r>
              </a:p>
            </p:txBody>
          </p:sp>
        </mc:Fallback>
      </mc:AlternateContent>
    </p:spTree>
    <p:extLst>
      <p:ext uri="{BB962C8B-B14F-4D97-AF65-F5344CB8AC3E}">
        <p14:creationId xmlns:p14="http://schemas.microsoft.com/office/powerpoint/2010/main" val="351204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a-IR" sz="2400" dirty="0" smtClean="0"/>
              <a:t>دلایل پیچیدگی امور نت در سیستم های پیوسته</a:t>
            </a:r>
            <a:endParaRPr lang="en-US" sz="2400" dirty="0"/>
          </a:p>
        </p:txBody>
      </p:sp>
      <p:sp>
        <p:nvSpPr>
          <p:cNvPr id="3" name="Content Placeholder 2"/>
          <p:cNvSpPr>
            <a:spLocks noGrp="1"/>
          </p:cNvSpPr>
          <p:nvPr>
            <p:ph idx="1"/>
          </p:nvPr>
        </p:nvSpPr>
        <p:spPr>
          <a:xfrm>
            <a:off x="251520" y="1052736"/>
            <a:ext cx="8435280" cy="5073427"/>
          </a:xfrm>
        </p:spPr>
        <p:txBody>
          <a:bodyPr>
            <a:normAutofit/>
          </a:bodyPr>
          <a:lstStyle/>
          <a:p>
            <a:pPr marL="514350" indent="-514350" algn="r" rtl="1">
              <a:buFont typeface="+mj-lt"/>
              <a:buAutoNum type="romanUcPeriod"/>
            </a:pPr>
            <a:r>
              <a:rPr lang="fa-IR" sz="2000" dirty="0" smtClean="0"/>
              <a:t>پیوستگی خط تولید ودر نتیجه رکود در مراحل دیگر تولید</a:t>
            </a:r>
          </a:p>
          <a:p>
            <a:pPr marL="514350" indent="-514350" algn="r" rtl="1">
              <a:buFont typeface="+mj-lt"/>
              <a:buAutoNum type="romanUcPeriod"/>
            </a:pPr>
            <a:r>
              <a:rPr lang="fa-IR" sz="2000" dirty="0" smtClean="0"/>
              <a:t>کار یکنواخت شبانه روزی ونیاز به حضور نیروهای فنی</a:t>
            </a:r>
          </a:p>
          <a:p>
            <a:pPr marL="514350" indent="-514350" algn="r" rtl="1">
              <a:buFont typeface="+mj-lt"/>
              <a:buAutoNum type="romanUcPeriod"/>
            </a:pPr>
            <a:r>
              <a:rPr lang="fa-IR" sz="2000" dirty="0" smtClean="0"/>
              <a:t>وجود افراد کم تولیدیواطلاعرسانی به سیستم نت</a:t>
            </a:r>
          </a:p>
          <a:p>
            <a:pPr marL="457200" indent="-457200" algn="r" rtl="1">
              <a:buFont typeface="+mj-lt"/>
              <a:buAutoNum type="romanUcPeriod"/>
            </a:pPr>
            <a:r>
              <a:rPr lang="fa-IR" sz="1800" dirty="0" smtClean="0"/>
              <a:t>وسعت سطح کارگاهها وفواصل وکاهش امکان انتقال پیامهای حضوری ودریافت کمک اضطراری</a:t>
            </a:r>
          </a:p>
          <a:p>
            <a:pPr marL="457200" indent="-457200" algn="r" rtl="1">
              <a:buFont typeface="+mj-lt"/>
              <a:buAutoNum type="romanUcPeriod"/>
            </a:pPr>
            <a:r>
              <a:rPr lang="fa-IR" sz="1800" dirty="0" smtClean="0"/>
              <a:t>عدمتشابه دستگاهها .بالا رفتن اطلاعات مرتبط</a:t>
            </a:r>
          </a:p>
          <a:p>
            <a:pPr marL="457200" indent="-457200" algn="r" rtl="1">
              <a:buFont typeface="+mj-lt"/>
              <a:buAutoNum type="romanUcPeriod"/>
            </a:pPr>
            <a:r>
              <a:rPr lang="fa-IR" sz="1800" dirty="0" smtClean="0"/>
              <a:t>عدم مشابهت ماشین الات در سطح منطقه</a:t>
            </a:r>
          </a:p>
          <a:p>
            <a:pPr marL="457200" indent="-457200" algn="r" rtl="1">
              <a:buFont typeface="+mj-lt"/>
              <a:buAutoNum type="romanUcPeriod"/>
            </a:pPr>
            <a:r>
              <a:rPr lang="fa-IR" sz="1800" dirty="0" smtClean="0"/>
              <a:t>عدم وجود سیستمهای یدکی در کنار ماشین الات وحجم بالای سرمایه گذاری</a:t>
            </a:r>
          </a:p>
          <a:p>
            <a:pPr marL="457200" indent="-457200" algn="r" rtl="1">
              <a:buFont typeface="+mj-lt"/>
              <a:buAutoNum type="romanUcPeriod"/>
            </a:pPr>
            <a:r>
              <a:rPr lang="fa-IR" sz="1800" dirty="0" smtClean="0"/>
              <a:t>نیاز به کنترل دقیق عوامل فیزیکی وشیمیایی در خط تولید(ابزار الات اندازه گیری)</a:t>
            </a:r>
          </a:p>
          <a:p>
            <a:pPr marL="457200" indent="-457200" algn="r" rtl="1">
              <a:buFont typeface="+mj-lt"/>
              <a:buAutoNum type="romanUcPeriod"/>
            </a:pPr>
            <a:r>
              <a:rPr lang="fa-IR" sz="1800" dirty="0" smtClean="0"/>
              <a:t>امکان خسارت مواد در جریان ساخت در صورت توقف دستگاهها  </a:t>
            </a:r>
          </a:p>
          <a:p>
            <a:pPr marL="400050" indent="-400050" algn="r" rtl="1">
              <a:buFont typeface="+mj-lt"/>
              <a:buAutoNum type="romanUcPeriod"/>
            </a:pPr>
            <a:r>
              <a:rPr lang="fa-IR" sz="1800" dirty="0" smtClean="0"/>
              <a:t>وجود مواد مذاب در سیستمهای تولیدی</a:t>
            </a:r>
          </a:p>
          <a:p>
            <a:pPr marL="457200" indent="-457200" algn="r" rtl="1">
              <a:buFont typeface="+mj-lt"/>
              <a:buAutoNum type="romanUcPeriod"/>
            </a:pPr>
            <a:r>
              <a:rPr lang="fa-IR" sz="1800" dirty="0" smtClean="0"/>
              <a:t>وجود مواد با حرارت بالا ودارای خواص خورندگی و....</a:t>
            </a:r>
          </a:p>
          <a:p>
            <a:pPr marL="457200" indent="-457200" algn="r" rtl="1">
              <a:buFont typeface="+mj-lt"/>
              <a:buAutoNum type="romanUcPeriod"/>
            </a:pPr>
            <a:r>
              <a:rPr lang="fa-IR" sz="1800" dirty="0" smtClean="0"/>
              <a:t>وجود انواع عوامل خطر افرین برای پرسنل </a:t>
            </a:r>
          </a:p>
          <a:p>
            <a:pPr marL="457200" indent="-457200" algn="r" rtl="1">
              <a:buFont typeface="+mj-lt"/>
              <a:buAutoNum type="romanUcPeriod"/>
            </a:pPr>
            <a:endParaRPr lang="en-US" sz="2000" dirty="0"/>
          </a:p>
        </p:txBody>
      </p:sp>
    </p:spTree>
    <p:extLst>
      <p:ext uri="{BB962C8B-B14F-4D97-AF65-F5344CB8AC3E}">
        <p14:creationId xmlns:p14="http://schemas.microsoft.com/office/powerpoint/2010/main" val="3298869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تابع توزیع ویبول</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u="sng" dirty="0" smtClean="0"/>
                  <a:t>لامپهای الکترونی   در توزیع عمر تابع ویبول </a:t>
                </a:r>
                <a:r>
                  <a:rPr lang="fa-IR" sz="2000" dirty="0" smtClean="0"/>
                  <a:t>می باشند.</a:t>
                </a:r>
                <a:endParaRPr lang="en-US" sz="2000" dirty="0" smtClean="0"/>
              </a:p>
              <a:p>
                <a:pPr algn="r" rtl="1"/>
                <a:r>
                  <a:rPr lang="fa-IR" sz="2000" dirty="0" smtClean="0"/>
                  <a:t>در این فرمول </a:t>
                </a:r>
                <a:r>
                  <a:rPr lang="en-US" sz="2000" dirty="0" smtClean="0"/>
                  <a:t>b</a:t>
                </a:r>
                <a:r>
                  <a:rPr lang="fa-IR" sz="2000" dirty="0" smtClean="0"/>
                  <a:t>پارامتر شکل و</a:t>
                </a:r>
                <a:r>
                  <a:rPr lang="en-US" sz="2000" dirty="0" smtClean="0"/>
                  <a:t>m</a:t>
                </a:r>
                <a:r>
                  <a:rPr lang="fa-IR" sz="2000" dirty="0" smtClean="0"/>
                  <a:t>پارامتر خاصیتی توزیع می باشدکه به عمر متوسط وابسته است.</a:t>
                </a:r>
              </a:p>
              <a:p>
                <a:pPr algn="r" rtl="1"/>
                <a:r>
                  <a:rPr lang="fa-IR" sz="2000" dirty="0" smtClean="0"/>
                  <a:t>در شرایطی که </a:t>
                </a:r>
                <a:r>
                  <a:rPr lang="en-US" sz="2000" dirty="0" smtClean="0"/>
                  <a:t>b=1</a:t>
                </a:r>
                <a:r>
                  <a:rPr lang="fa-IR" sz="2000" dirty="0" smtClean="0"/>
                  <a:t> باشد تابع همسان توزیع نمایی منفی و</a:t>
                </a:r>
                <a:r>
                  <a:rPr lang="en-US" sz="2000" dirty="0" smtClean="0"/>
                  <a:t>b&gt;1</a:t>
                </a:r>
                <a:r>
                  <a:rPr lang="fa-IR" sz="2000" dirty="0" smtClean="0"/>
                  <a:t> تابع به ویبول نزدیک است.</a:t>
                </a:r>
              </a:p>
              <a:p>
                <a:pPr algn="r" rtl="1"/>
                <a14:m>
                  <m:oMath xmlns:m="http://schemas.openxmlformats.org/officeDocument/2006/math">
                    <m:r>
                      <a:rPr lang="pt-BR" sz="2000" i="1" smtClean="0">
                        <a:latin typeface="Cambria Math"/>
                      </a:rPr>
                      <m:t>𝑓</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f>
                      <m:fPr>
                        <m:ctrlPr>
                          <a:rPr lang="pt-BR" sz="2000" i="1" smtClean="0">
                            <a:latin typeface="Cambria Math" panose="02040503050406030204" pitchFamily="18" charset="0"/>
                          </a:rPr>
                        </m:ctrlPr>
                      </m:fPr>
                      <m:num>
                        <m:r>
                          <a:rPr lang="en-US" sz="2000" b="0" i="1" smtClean="0">
                            <a:latin typeface="Cambria Math"/>
                          </a:rPr>
                          <m:t>𝑏</m:t>
                        </m:r>
                      </m:num>
                      <m:den>
                        <m:r>
                          <a:rPr lang="en-US" sz="2000" b="0" i="1" smtClean="0">
                            <a:latin typeface="Cambria Math"/>
                          </a:rPr>
                          <m:t>𝑚</m:t>
                        </m:r>
                      </m:den>
                    </m:f>
                    <m:sSup>
                      <m:sSupPr>
                        <m:ctrlPr>
                          <a:rPr lang="pt-BR" sz="2000" b="0" i="1" smtClean="0">
                            <a:latin typeface="Cambria Math" panose="02040503050406030204" pitchFamily="18" charset="0"/>
                          </a:rPr>
                        </m:ctrlPr>
                      </m:sSupPr>
                      <m:e>
                        <m:d>
                          <m:dPr>
                            <m:ctrlPr>
                              <a:rPr lang="pt-BR" sz="2000" b="0" i="1" smtClean="0">
                                <a:latin typeface="Cambria Math" panose="02040503050406030204" pitchFamily="18" charset="0"/>
                              </a:rPr>
                            </m:ctrlPr>
                          </m:dPr>
                          <m:e>
                            <m:f>
                              <m:fPr>
                                <m:ctrlPr>
                                  <a:rPr lang="pt-BR" sz="2000" b="0" i="1" smtClean="0">
                                    <a:latin typeface="Cambria Math" panose="02040503050406030204" pitchFamily="18" charset="0"/>
                                  </a:rPr>
                                </m:ctrlPr>
                              </m:fPr>
                              <m:num>
                                <m:r>
                                  <a:rPr lang="en-US" sz="2000" b="0" i="1" smtClean="0">
                                    <a:latin typeface="Cambria Math"/>
                                  </a:rPr>
                                  <m:t>𝑡</m:t>
                                </m:r>
                              </m:num>
                              <m:den>
                                <m:r>
                                  <a:rPr lang="en-US" sz="2000" b="0" i="1" smtClean="0">
                                    <a:latin typeface="Cambria Math"/>
                                  </a:rPr>
                                  <m:t>𝑚</m:t>
                                </m:r>
                              </m:den>
                            </m:f>
                          </m:e>
                        </m:d>
                      </m:e>
                      <m:sup>
                        <m:r>
                          <a:rPr lang="en-US" sz="2000" b="0" i="1" smtClean="0">
                            <a:latin typeface="Cambria Math"/>
                          </a:rPr>
                          <m:t>𝑏</m:t>
                        </m:r>
                        <m:r>
                          <a:rPr lang="en-US" sz="2000" b="0" i="1" smtClean="0">
                            <a:latin typeface="Cambria Math"/>
                          </a:rPr>
                          <m:t>−</m:t>
                        </m:r>
                        <m:r>
                          <a:rPr lang="en-US" sz="2000" b="0" i="1" smtClean="0">
                            <a:latin typeface="Cambria Math"/>
                          </a:rPr>
                          <m:t>1</m:t>
                        </m:r>
                      </m:sup>
                    </m:sSup>
                    <m:r>
                      <a:rPr lang="pt-BR" sz="2000" b="0" i="1" smtClean="0">
                        <a:latin typeface="Cambria Math"/>
                        <a:ea typeface="Cambria Math"/>
                      </a:rPr>
                      <m:t>×</m:t>
                    </m:r>
                    <m:sSup>
                      <m:sSupPr>
                        <m:ctrlPr>
                          <a:rPr lang="pt-BR" sz="2000" b="0" i="1" smtClean="0">
                            <a:latin typeface="Cambria Math" panose="02040503050406030204" pitchFamily="18" charset="0"/>
                            <a:ea typeface="Cambria Math"/>
                          </a:rPr>
                        </m:ctrlPr>
                      </m:sSupPr>
                      <m:e>
                        <m:r>
                          <a:rPr lang="pt-BR" sz="2000" b="0" i="1" smtClean="0">
                            <a:latin typeface="Cambria Math"/>
                            <a:ea typeface="Cambria Math"/>
                          </a:rPr>
                          <m:t>𝑒</m:t>
                        </m:r>
                      </m:e>
                      <m:sup>
                        <m:r>
                          <a:rPr lang="pt-BR" sz="2000" b="0" i="1" smtClean="0">
                            <a:latin typeface="Cambria Math"/>
                            <a:ea typeface="Cambria Math"/>
                          </a:rPr>
                          <m:t>−</m:t>
                        </m:r>
                        <m:r>
                          <a:rPr lang="en-US" sz="2000" b="0" i="1" smtClean="0">
                            <a:latin typeface="Cambria Math"/>
                            <a:ea typeface="Cambria Math"/>
                          </a:rPr>
                          <m:t>(</m:t>
                        </m:r>
                        <m:sSup>
                          <m:sSupPr>
                            <m:ctrlPr>
                              <a:rPr lang="en-US" sz="2000" b="0" i="1" smtClean="0">
                                <a:latin typeface="Cambria Math" panose="02040503050406030204" pitchFamily="18" charset="0"/>
                                <a:ea typeface="Cambria Math"/>
                              </a:rPr>
                            </m:ctrlPr>
                          </m:sSupPr>
                          <m:e>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𝑡</m:t>
                                </m:r>
                              </m:num>
                              <m:den>
                                <m:r>
                                  <a:rPr lang="en-US" sz="2000" b="0" i="1" smtClean="0">
                                    <a:latin typeface="Cambria Math"/>
                                    <a:ea typeface="Cambria Math"/>
                                  </a:rPr>
                                  <m:t>𝑚</m:t>
                                </m:r>
                              </m:den>
                            </m:f>
                            <m:r>
                              <a:rPr lang="en-US" sz="2000" b="0" i="1" smtClean="0">
                                <a:latin typeface="Cambria Math"/>
                                <a:ea typeface="Cambria Math"/>
                              </a:rPr>
                              <m:t>)</m:t>
                            </m:r>
                          </m:e>
                          <m:sup>
                            <m:r>
                              <a:rPr lang="en-US" sz="2000" b="0" i="1" smtClean="0">
                                <a:latin typeface="Cambria Math"/>
                                <a:ea typeface="Cambria Math"/>
                              </a:rPr>
                              <m:t>𝑏</m:t>
                            </m:r>
                          </m:sup>
                        </m:sSup>
                      </m:sup>
                    </m:sSup>
                  </m:oMath>
                </a14:m>
                <a:r>
                  <a:rPr lang="fa-IR" sz="2000" dirty="0" smtClean="0"/>
                  <a:t>      و</a:t>
                </a:r>
                <a:r>
                  <a:rPr lang="en-US" sz="2000" dirty="0" smtClean="0"/>
                  <a:t>t≥0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809" r="-741"/>
                </a:stretch>
              </a:blipFill>
            </p:spPr>
            <p:txBody>
              <a:bodyPr/>
              <a:lstStyle/>
              <a:p>
                <a:r>
                  <a:rPr lang="en-US">
                    <a:noFill/>
                  </a:rPr>
                  <a:t> </a:t>
                </a:r>
              </a:p>
            </p:txBody>
          </p:sp>
        </mc:Fallback>
      </mc:AlternateContent>
    </p:spTree>
    <p:extLst>
      <p:ext uri="{BB962C8B-B14F-4D97-AF65-F5344CB8AC3E}">
        <p14:creationId xmlns:p14="http://schemas.microsoft.com/office/powerpoint/2010/main" val="757118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توابع توزیع جمعی</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تابع توزیع یکنواخت</a:t>
            </a:r>
          </a:p>
          <a:p>
            <a:pPr algn="r" rtl="1"/>
            <a:r>
              <a:rPr lang="fa-IR" sz="2000" dirty="0" smtClean="0"/>
              <a:t>تابع توزیع نرمال</a:t>
            </a:r>
          </a:p>
          <a:p>
            <a:pPr algn="r" rtl="1"/>
            <a:r>
              <a:rPr lang="fa-IR" sz="2000" dirty="0" smtClean="0"/>
              <a:t>تابع توزیع نمایی منفی</a:t>
            </a:r>
          </a:p>
          <a:p>
            <a:pPr algn="r" rtl="1"/>
            <a:r>
              <a:rPr lang="fa-IR" sz="2000" dirty="0" smtClean="0"/>
              <a:t>تابع توزیع فوق نمایی</a:t>
            </a:r>
          </a:p>
          <a:p>
            <a:pPr algn="r" rtl="1"/>
            <a:r>
              <a:rPr lang="fa-IR" sz="2000" dirty="0" smtClean="0"/>
              <a:t>تابع توزیع پواسون</a:t>
            </a:r>
          </a:p>
          <a:p>
            <a:pPr algn="r" rtl="1"/>
            <a:r>
              <a:rPr lang="fa-IR" sz="2000" dirty="0" smtClean="0"/>
              <a:t>تابع توزیع ویبول</a:t>
            </a:r>
          </a:p>
          <a:p>
            <a:pPr algn="r" rtl="1"/>
            <a:r>
              <a:rPr lang="fa-IR" sz="2000" dirty="0" smtClean="0"/>
              <a:t>از این توابع در شرایطی که بخواهیم احتمال عمر دستگاه را در زمان مساوی یا کمتر از </a:t>
            </a:r>
            <a:r>
              <a:rPr lang="en-US" sz="2000" dirty="0" smtClean="0"/>
              <a:t>t</a:t>
            </a:r>
            <a:r>
              <a:rPr lang="fa-IR" sz="2000" dirty="0" smtClean="0"/>
              <a:t> لازم باشد استفاده می شود.</a:t>
            </a:r>
            <a:endParaRPr lang="en-US" sz="2000" dirty="0"/>
          </a:p>
        </p:txBody>
      </p:sp>
    </p:spTree>
    <p:extLst>
      <p:ext uri="{BB962C8B-B14F-4D97-AF65-F5344CB8AC3E}">
        <p14:creationId xmlns:p14="http://schemas.microsoft.com/office/powerpoint/2010/main" val="898572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t>سرعت لحظه ای خرابی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در حالتی که بخواهیم احتمال خرابی در لحظه ای بعد از </a:t>
                </a:r>
                <a:r>
                  <a:rPr lang="en-US" sz="2000" dirty="0" smtClean="0"/>
                  <a:t>t</a:t>
                </a:r>
                <a:r>
                  <a:rPr lang="fa-IR" sz="2000" dirty="0" smtClean="0"/>
                  <a:t> لازم باشد </a:t>
                </a:r>
              </a:p>
              <a:p>
                <a:pPr algn="r" rtl="1"/>
                <a14:m>
                  <m:oMath xmlns:m="http://schemas.openxmlformats.org/officeDocument/2006/math">
                    <m:r>
                      <a:rPr lang="en-US" sz="2000" b="0" i="1" smtClean="0">
                        <a:latin typeface="Cambria Math"/>
                      </a:rPr>
                      <m:t>𝑟</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f>
                      <m:fPr>
                        <m:ctrlPr>
                          <a:rPr lang="en-US" sz="2000" i="1" smtClean="0">
                            <a:latin typeface="Cambria Math" panose="02040503050406030204" pitchFamily="18" charset="0"/>
                          </a:rPr>
                        </m:ctrlPr>
                      </m:fPr>
                      <m:num>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num>
                      <m:den>
                        <m:r>
                          <a:rPr lang="en-US" sz="2000" b="0" i="1" smtClean="0">
                            <a:latin typeface="Cambria Math"/>
                          </a:rPr>
                          <m:t>1</m:t>
                        </m:r>
                        <m:r>
                          <a:rPr lang="en-US" sz="2000" b="0" i="1" smtClean="0">
                            <a:latin typeface="Cambria Math"/>
                          </a:rPr>
                          <m:t>−</m:t>
                        </m:r>
                        <m:r>
                          <a:rPr lang="en-US" sz="2000" b="0" i="1" smtClean="0">
                            <a:latin typeface="Cambria Math"/>
                          </a:rPr>
                          <m:t>𝐹</m:t>
                        </m:r>
                        <m:r>
                          <a:rPr lang="en-US" sz="2000" b="0" i="1" smtClean="0">
                            <a:latin typeface="Cambria Math"/>
                          </a:rPr>
                          <m:t>(</m:t>
                        </m:r>
                        <m:r>
                          <a:rPr lang="en-US" sz="2000" b="0" i="1" smtClean="0">
                            <a:latin typeface="Cambria Math"/>
                          </a:rPr>
                          <m:t>𝑡</m:t>
                        </m:r>
                        <m:r>
                          <a:rPr lang="en-US" sz="2000" b="0" i="1" smtClean="0">
                            <a:latin typeface="Cambria Math"/>
                          </a:rPr>
                          <m:t>)</m:t>
                        </m:r>
                      </m:den>
                    </m:f>
                  </m:oMath>
                </a14:m>
                <a:r>
                  <a:rPr lang="en-US" sz="2000" dirty="0" smtClean="0"/>
                  <a:t>r(t)</a:t>
                </a:r>
                <a:r>
                  <a:rPr lang="fa-IR" sz="2000" dirty="0" smtClean="0"/>
                  <a:t> سرعت لحظه ای خرابی سیستم است</a:t>
                </a:r>
              </a:p>
              <a:p>
                <a:pPr algn="r" rtl="1"/>
                <a:r>
                  <a:rPr lang="fa-IR" sz="2000" dirty="0" smtClean="0"/>
                  <a:t>مثال: یک شرکت می خواهد از سیستم خود تا ان لحظه ای استفاده نمایدکه سرعت انی از کار افتادگی به 0/4در سال برسد.شرکت در این زمان دستگاهها را می فروشدبرای این دستگاه تابع چگالی توزیع </a:t>
                </a:r>
                <a:r>
                  <a:rPr lang="en-US" sz="2000" dirty="0" smtClean="0"/>
                  <a:t>t</a:t>
                </a:r>
                <a:r>
                  <a:rPr lang="fa-IR" sz="2000" dirty="0" smtClean="0"/>
                  <a:t> 0/02-0/2=</a:t>
                </a:r>
                <a:r>
                  <a:rPr lang="en-US" sz="2000" dirty="0" smtClean="0"/>
                  <a:t>f(t)</a:t>
                </a:r>
                <a:r>
                  <a:rPr lang="fa-IR" sz="2000" dirty="0" smtClean="0"/>
                  <a:t> این ماشین بعد از چند سال بهره برداری جایگزین می شود؟</a:t>
                </a:r>
              </a:p>
              <a:p>
                <a:pPr marL="0" indent="0" algn="l">
                  <a:buNone/>
                </a:pPr>
                <a14:m>
                  <m:oMath xmlns:m="http://schemas.openxmlformats.org/officeDocument/2006/math">
                    <m:r>
                      <a:rPr lang="pt-BR" sz="2000" i="1" smtClean="0">
                        <a:latin typeface="Cambria Math"/>
                      </a:rPr>
                      <m:t>𝑓</m:t>
                    </m:r>
                    <m:d>
                      <m:dPr>
                        <m:ctrlPr>
                          <a:rPr lang="pt-BR" sz="2000" i="1">
                            <a:latin typeface="Cambria Math" panose="02040503050406030204" pitchFamily="18" charset="0"/>
                          </a:rPr>
                        </m:ctrlPr>
                      </m:dPr>
                      <m:e>
                        <m:r>
                          <a:rPr lang="en-US" sz="2000" i="1">
                            <a:latin typeface="Cambria Math"/>
                          </a:rPr>
                          <m:t>𝑡</m:t>
                        </m:r>
                      </m:e>
                    </m:d>
                    <m:r>
                      <a:rPr lang="pt-BR" sz="2000" i="1">
                        <a:latin typeface="Cambria Math"/>
                      </a:rPr>
                      <m:t>=</m:t>
                    </m:r>
                    <m:f>
                      <m:fPr>
                        <m:ctrlPr>
                          <a:rPr lang="en-US" sz="2000" i="1">
                            <a:latin typeface="Cambria Math" panose="02040503050406030204" pitchFamily="18" charset="0"/>
                          </a:rPr>
                        </m:ctrlPr>
                      </m:fPr>
                      <m:num>
                        <m:r>
                          <a:rPr lang="en-US" sz="2000" i="1">
                            <a:latin typeface="Cambria Math"/>
                          </a:rPr>
                          <m:t>𝑓</m:t>
                        </m:r>
                        <m:r>
                          <a:rPr lang="en-US" sz="2000" i="1">
                            <a:latin typeface="Cambria Math"/>
                          </a:rPr>
                          <m:t>(</m:t>
                        </m:r>
                        <m:r>
                          <a:rPr lang="en-US" sz="2000" i="1">
                            <a:latin typeface="Cambria Math"/>
                          </a:rPr>
                          <m:t>𝑡</m:t>
                        </m:r>
                        <m:r>
                          <a:rPr lang="en-US" sz="2000" i="1">
                            <a:latin typeface="Cambria Math"/>
                          </a:rPr>
                          <m:t>)</m:t>
                        </m:r>
                      </m:num>
                      <m:den>
                        <m:r>
                          <a:rPr lang="en-US" sz="2000" i="1">
                            <a:latin typeface="Cambria Math"/>
                          </a:rPr>
                          <m:t>1</m:t>
                        </m:r>
                        <m:r>
                          <a:rPr lang="en-US" sz="2000" i="1">
                            <a:latin typeface="Cambria Math"/>
                          </a:rPr>
                          <m:t>−</m:t>
                        </m:r>
                        <m:r>
                          <a:rPr lang="en-US" sz="2000" i="1">
                            <a:latin typeface="Cambria Math"/>
                          </a:rPr>
                          <m:t>𝐹</m:t>
                        </m:r>
                        <m:r>
                          <a:rPr lang="en-US" sz="2000" i="1">
                            <a:latin typeface="Cambria Math"/>
                          </a:rPr>
                          <m:t>(</m:t>
                        </m:r>
                        <m:r>
                          <a:rPr lang="en-US" sz="2000" i="1">
                            <a:latin typeface="Cambria Math"/>
                          </a:rPr>
                          <m:t>𝑡</m:t>
                        </m:r>
                        <m:r>
                          <a:rPr lang="en-US" sz="2000" i="1">
                            <a:latin typeface="Cambria Math"/>
                          </a:rPr>
                          <m:t>)</m:t>
                        </m:r>
                      </m:den>
                    </m:f>
                  </m:oMath>
                </a14:m>
                <a:r>
                  <a:rPr lang="fa-IR" sz="2000" dirty="0" smtClean="0"/>
                  <a:t>=0/4  </a:t>
                </a:r>
                <a:endParaRPr lang="en-US" sz="2000" dirty="0" smtClean="0"/>
              </a:p>
              <a:p>
                <a:pPr marL="0" indent="0" algn="l">
                  <a:buNone/>
                </a:pPr>
                <a:r>
                  <a:rPr lang="en-US" sz="2000" dirty="0" smtClean="0"/>
                  <a:t>F(t)=</a:t>
                </a:r>
                <a14:m>
                  <m:oMath xmlns:m="http://schemas.openxmlformats.org/officeDocument/2006/math">
                    <m:nary>
                      <m:naryPr>
                        <m:ctrlPr>
                          <a:rPr lang="en-US" sz="2000" i="1" smtClean="0">
                            <a:latin typeface="Cambria Math" panose="02040503050406030204" pitchFamily="18" charset="0"/>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𝑡</m:t>
                            </m:r>
                          </m:e>
                        </m:d>
                        <m:r>
                          <a:rPr lang="en-US" sz="2000" b="0" i="1" smtClean="0">
                            <a:latin typeface="Cambria Math"/>
                          </a:rPr>
                          <m:t>𝑑𝑡</m:t>
                        </m:r>
                      </m:e>
                    </m:nary>
                  </m:oMath>
                </a14:m>
                <a:endParaRPr lang="en-US" sz="2000" dirty="0" smtClean="0"/>
              </a:p>
              <a:p>
                <a:pPr marL="0" indent="0">
                  <a:buNone/>
                </a:pPr>
                <a:r>
                  <a:rPr lang="en-US" sz="2000" dirty="0" smtClean="0"/>
                  <a:t>r(t)=</a:t>
                </a:r>
                <a14:m>
                  <m:oMath xmlns:m="http://schemas.openxmlformats.org/officeDocument/2006/math">
                    <m:f>
                      <m:fPr>
                        <m:ctrlPr>
                          <a:rPr lang="en-US" sz="2000" i="1">
                            <a:latin typeface="Cambria Math" panose="02040503050406030204" pitchFamily="18" charset="0"/>
                          </a:rPr>
                        </m:ctrlPr>
                      </m:fPr>
                      <m:num>
                        <m:r>
                          <a:rPr lang="en-US" sz="2000" i="1" smtClean="0">
                            <a:latin typeface="Cambria Math"/>
                          </a:rPr>
                          <m:t> (</m:t>
                        </m:r>
                        <m:r>
                          <a:rPr lang="fa-IR" sz="2000" b="0" i="1" smtClean="0">
                            <a:latin typeface="Cambria Math"/>
                          </a:rPr>
                          <m:t>0</m:t>
                        </m:r>
                        <m:r>
                          <a:rPr lang="fa-IR" sz="2000" b="0" i="1" smtClean="0">
                            <a:latin typeface="Cambria Math"/>
                          </a:rPr>
                          <m:t>.</m:t>
                        </m:r>
                        <m:r>
                          <a:rPr lang="fa-IR" sz="2000" b="0" i="1" smtClean="0">
                            <a:latin typeface="Cambria Math"/>
                          </a:rPr>
                          <m:t>2</m:t>
                        </m:r>
                        <m:r>
                          <a:rPr lang="fa-IR" sz="2000" b="0" i="1" smtClean="0">
                            <a:latin typeface="Cambria Math"/>
                          </a:rPr>
                          <m:t>−</m:t>
                        </m:r>
                        <m:r>
                          <a:rPr lang="fa-IR" sz="2000" b="0" i="1" smtClean="0">
                            <a:latin typeface="Cambria Math"/>
                          </a:rPr>
                          <m:t>0</m:t>
                        </m:r>
                        <m:r>
                          <a:rPr lang="fa-IR" sz="2000" b="0" i="1" smtClean="0">
                            <a:latin typeface="Cambria Math"/>
                          </a:rPr>
                          <m:t>.</m:t>
                        </m:r>
                        <m:r>
                          <a:rPr lang="fa-IR" sz="2000" b="0" i="1" smtClean="0">
                            <a:latin typeface="Cambria Math"/>
                          </a:rPr>
                          <m:t>02</m:t>
                        </m:r>
                        <m:r>
                          <a:rPr lang="en-US" sz="2000" b="0" i="1" smtClean="0">
                            <a:latin typeface="Cambria Math"/>
                          </a:rPr>
                          <m:t>𝑡</m:t>
                        </m:r>
                        <m:r>
                          <a:rPr lang="en-US" sz="2000" i="1">
                            <a:latin typeface="Cambria Math"/>
                          </a:rPr>
                          <m:t>)</m:t>
                        </m:r>
                      </m:num>
                      <m:den>
                        <m:r>
                          <a:rPr lang="en-US" sz="2000" b="0" i="1" smtClean="0">
                            <a:latin typeface="Cambria Math"/>
                          </a:rPr>
                          <m:t>1</m:t>
                        </m:r>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2</m:t>
                        </m:r>
                        <m:r>
                          <a:rPr lang="en-US" sz="2000" b="0" i="1" smtClean="0">
                            <a:latin typeface="Cambria Math"/>
                          </a:rPr>
                          <m:t>𝑡</m:t>
                        </m:r>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01</m:t>
                        </m:r>
                        <m:sSup>
                          <m:sSupPr>
                            <m:ctrlPr>
                              <a:rPr lang="en-US" sz="2000" b="0" i="1" smtClean="0">
                                <a:latin typeface="Cambria Math" panose="02040503050406030204" pitchFamily="18" charset="0"/>
                              </a:rPr>
                            </m:ctrlPr>
                          </m:sSupPr>
                          <m:e>
                            <m:r>
                              <a:rPr lang="en-US" sz="2000" b="0" i="1" smtClean="0">
                                <a:latin typeface="Cambria Math"/>
                              </a:rPr>
                              <m:t>𝑡</m:t>
                            </m:r>
                          </m:e>
                          <m:sup>
                            <m:r>
                              <a:rPr lang="en-US" sz="2000" b="0" i="1" smtClean="0">
                                <a:latin typeface="Cambria Math"/>
                              </a:rPr>
                              <m:t>2</m:t>
                            </m:r>
                          </m:sup>
                        </m:sSup>
                        <m:r>
                          <a:rPr lang="en-US" sz="2000" i="1">
                            <a:latin typeface="Cambria Math"/>
                          </a:rPr>
                          <m:t>)</m:t>
                        </m:r>
                      </m:den>
                    </m:f>
                  </m:oMath>
                </a14:m>
                <a:r>
                  <a:rPr lang="en-US" sz="2000" dirty="0" smtClean="0"/>
                  <a:t>=0.4</a:t>
                </a:r>
              </a:p>
              <a:p>
                <a:pPr marL="0" indent="0" algn="r" rtl="1">
                  <a:buNone/>
                </a:pPr>
                <a:r>
                  <a:rPr lang="en-US" sz="2000" dirty="0" smtClean="0"/>
                  <a:t>t</a:t>
                </a:r>
                <a:r>
                  <a:rPr lang="fa-IR" sz="2000" dirty="0" smtClean="0"/>
                  <a:t>دارای دو جواب 2 و5 می باشد که چواب 5 قابل قبول است.</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89" t="-809" r="-815"/>
                </a:stretch>
              </a:blipFill>
            </p:spPr>
            <p:txBody>
              <a:bodyPr/>
              <a:lstStyle/>
              <a:p>
                <a:r>
                  <a:rPr lang="en-US">
                    <a:noFill/>
                  </a:rPr>
                  <a:t> </a:t>
                </a:r>
              </a:p>
            </p:txBody>
          </p:sp>
        </mc:Fallback>
      </mc:AlternateContent>
    </p:spTree>
    <p:extLst>
      <p:ext uri="{BB962C8B-B14F-4D97-AF65-F5344CB8AC3E}">
        <p14:creationId xmlns:p14="http://schemas.microsoft.com/office/powerpoint/2010/main" val="2149381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سیکل(چرخه) عمر سیستمهای صنعتی</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اغلب ماشین الات در ابتدا دوره بهره برداری تابع توزیع فوق نمایی</a:t>
            </a:r>
          </a:p>
          <a:p>
            <a:pPr algn="r" rtl="1"/>
            <a:r>
              <a:rPr lang="fa-IR" sz="2000" dirty="0" smtClean="0"/>
              <a:t>پس از گذشت زمان تابع توزیع نمایی منفی</a:t>
            </a:r>
          </a:p>
          <a:p>
            <a:pPr algn="r" rtl="1"/>
            <a:r>
              <a:rPr lang="fa-IR" sz="2000" dirty="0" smtClean="0"/>
              <a:t>در دوره اخر عمر به توابع توزیع نرمال  وویبول </a:t>
            </a:r>
          </a:p>
          <a:p>
            <a:pPr algn="r" rtl="1"/>
            <a:r>
              <a:rPr lang="fa-IR" sz="2000" dirty="0" smtClean="0"/>
              <a:t>در ابتدای دوره بهره برداری دستگاهها نیاز به تنظیم ورفع نواقص دارند</a:t>
            </a:r>
          </a:p>
          <a:p>
            <a:pPr algn="r" rtl="1"/>
            <a:r>
              <a:rPr lang="fa-IR" sz="2000" dirty="0" smtClean="0"/>
              <a:t>با گذشت زمان دستگاه با محیط اطراف سازگار می شود</a:t>
            </a:r>
          </a:p>
          <a:p>
            <a:pPr algn="r" rtl="1"/>
            <a:r>
              <a:rPr lang="fa-IR" sz="2000" smtClean="0"/>
              <a:t>فواصل زمانی اقتصادی برای تعویض قطعات ونوسازی با ایجادمدلهای ارزیابی اقتصادی شرایط ماسین قابل حصول است.</a:t>
            </a:r>
            <a:endParaRPr lang="en-US" sz="2000" dirty="0"/>
          </a:p>
        </p:txBody>
      </p:sp>
    </p:spTree>
    <p:extLst>
      <p:ext uri="{BB962C8B-B14F-4D97-AF65-F5344CB8AC3E}">
        <p14:creationId xmlns:p14="http://schemas.microsoft.com/office/powerpoint/2010/main" val="1833660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هجدهم</a:t>
            </a:r>
            <a:br>
              <a:rPr lang="fa-IR" dirty="0" smtClean="0"/>
            </a:br>
            <a:r>
              <a:rPr lang="fa-IR" dirty="0" smtClean="0"/>
              <a:t>قابلیت اطمینان وشاخص های ارزیابی</a:t>
            </a:r>
            <a:endParaRPr lang="en-US" dirty="0"/>
          </a:p>
        </p:txBody>
      </p:sp>
    </p:spTree>
    <p:extLst>
      <p:ext uri="{BB962C8B-B14F-4D97-AF65-F5344CB8AC3E}">
        <p14:creationId xmlns:p14="http://schemas.microsoft.com/office/powerpoint/2010/main" val="1271266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قابلیت اطمینان یک سیستم ،احتمال کارکرد سالم وبدون اشکال سیستم برای یک مدت مشخص ودر شرایط مشخص واز پیش تعیین شده می باشد.</a:t>
                </a:r>
              </a:p>
              <a:p>
                <a:pPr algn="l"/>
                <a14:m>
                  <m:oMath xmlns:m="http://schemas.openxmlformats.org/officeDocument/2006/math">
                    <m:r>
                      <a:rPr lang="en-US" sz="2000" b="0" i="1" smtClean="0">
                        <a:latin typeface="Cambria Math"/>
                      </a:rPr>
                      <m:t>𝐹</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nary>
                      <m:naryPr>
                        <m:ctrlPr>
                          <a:rPr lang="pt-BR" sz="2000" i="1" smtClean="0">
                            <a:latin typeface="Cambria Math" panose="02040503050406030204" pitchFamily="18" charset="0"/>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𝑡</m:t>
                            </m:r>
                          </m:e>
                        </m:d>
                        <m:r>
                          <a:rPr lang="en-US" sz="2000" b="0" i="1" smtClean="0">
                            <a:latin typeface="Cambria Math"/>
                          </a:rPr>
                          <m:t>.</m:t>
                        </m:r>
                        <m:r>
                          <a:rPr lang="en-US" sz="2000" b="0" i="1" smtClean="0">
                            <a:latin typeface="Cambria Math"/>
                          </a:rPr>
                          <m:t>𝑑𝑡</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𝑅</m:t>
                        </m:r>
                        <m:r>
                          <a:rPr lang="en-US" sz="2000" b="0" i="1" smtClean="0">
                            <a:latin typeface="Cambria Math"/>
                          </a:rPr>
                          <m:t>(</m:t>
                        </m:r>
                        <m:r>
                          <a:rPr lang="en-US" sz="2000" b="0" i="1" smtClean="0">
                            <a:latin typeface="Cambria Math"/>
                          </a:rPr>
                          <m:t>𝑡</m:t>
                        </m:r>
                        <m:r>
                          <a:rPr lang="en-US" sz="2000" b="0" i="1" smtClean="0">
                            <a:latin typeface="Cambria Math"/>
                          </a:rPr>
                          <m:t>)</m:t>
                        </m:r>
                      </m:e>
                    </m:nary>
                  </m:oMath>
                </a14:m>
                <a:endParaRPr lang="en-US" sz="2000" dirty="0" smtClean="0"/>
              </a:p>
              <a:p>
                <a:pPr algn="r" rtl="1"/>
                <a:r>
                  <a:rPr lang="fa-IR" sz="2000" dirty="0" smtClean="0"/>
                  <a:t>مثال:</a:t>
                </a:r>
              </a:p>
              <a:p>
                <a:pPr marL="0" indent="0" algn="r" rtl="1">
                  <a:buNone/>
                </a:pPr>
                <a:r>
                  <a:rPr lang="fa-IR" sz="2000" dirty="0" smtClean="0"/>
                  <a:t>تابع توزیع عمر کامپیوتری قابل تقریب به تابع توزیع یکنواخت با حد اقل 50وحداکثر 150ساعت کار می باشد.لازم است برای سه هفته متوالی ازاین کامپیوتر استفاده شود.اگر هر هفته 5 روز وهر روز 7 ساعت کار باشد احتمال کار بدون اشکال چه میزان است؟</a:t>
                </a:r>
              </a:p>
              <a:p>
                <a:pPr marL="0" indent="0">
                  <a:buNone/>
                </a:pPr>
                <a:r>
                  <a:rPr lang="fa-IR" sz="2000" dirty="0" smtClean="0"/>
                  <a:t>3×5×7=105ساعت</a:t>
                </a:r>
              </a:p>
              <a:p>
                <a:pPr marL="0" indent="0">
                  <a:buNone/>
                </a:pPr>
                <a:r>
                  <a:rPr lang="en-US" sz="2000" dirty="0" smtClean="0"/>
                  <a:t>f(t)=c=1/(b-a)=1/(150-50)=0.01</a:t>
                </a:r>
              </a:p>
              <a:p>
                <a:pPr marL="0" indent="0">
                  <a:buNone/>
                </a:pPr>
                <a:r>
                  <a:rPr lang="en-US" sz="2000" dirty="0" smtClean="0"/>
                  <a:t>R(t)=</a:t>
                </a:r>
                <a14:m>
                  <m:oMath xmlns:m="http://schemas.openxmlformats.org/officeDocument/2006/math">
                    <m:nary>
                      <m:naryPr>
                        <m:ctrlPr>
                          <a:rPr lang="pt-BR" sz="2000" i="1">
                            <a:latin typeface="Cambria Math" panose="02040503050406030204" pitchFamily="18" charset="0"/>
                          </a:rPr>
                        </m:ctrlPr>
                      </m:naryPr>
                      <m:sub>
                        <m:r>
                          <a:rPr lang="en-US" sz="2000" b="0" i="1" smtClean="0">
                            <a:latin typeface="Cambria Math"/>
                          </a:rPr>
                          <m:t>105</m:t>
                        </m:r>
                      </m:sub>
                      <m:sup>
                        <m:r>
                          <a:rPr lang="en-US" sz="2000" b="0" i="1" smtClean="0">
                            <a:latin typeface="Cambria Math"/>
                          </a:rPr>
                          <m:t>150</m:t>
                        </m:r>
                      </m:sup>
                      <m:e>
                        <m:r>
                          <a:rPr lang="en-US" sz="2000" b="0" i="1" smtClean="0">
                            <a:latin typeface="Cambria Math"/>
                          </a:rPr>
                          <m:t>0</m:t>
                        </m:r>
                        <m:r>
                          <a:rPr lang="en-US" sz="2000" b="0" i="1" smtClean="0">
                            <a:latin typeface="Cambria Math"/>
                          </a:rPr>
                          <m:t>.</m:t>
                        </m:r>
                        <m:r>
                          <a:rPr lang="en-US" sz="2000" b="0" i="1" smtClean="0">
                            <a:latin typeface="Cambria Math"/>
                          </a:rPr>
                          <m:t>01</m:t>
                        </m:r>
                        <m:r>
                          <a:rPr lang="en-US" sz="2000" i="1">
                            <a:latin typeface="Cambria Math"/>
                          </a:rPr>
                          <m:t>.</m:t>
                        </m:r>
                        <m:r>
                          <a:rPr lang="en-US" sz="2000" i="1">
                            <a:latin typeface="Cambria Math"/>
                          </a:rPr>
                          <m:t>𝑑𝑡</m:t>
                        </m:r>
                        <m:r>
                          <a:rPr lang="en-US" sz="2000" i="1">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01</m:t>
                        </m:r>
                        <m:d>
                          <m:dPr>
                            <m:ctrlPr>
                              <a:rPr lang="en-US" sz="2000" b="0" i="1" smtClean="0">
                                <a:latin typeface="Cambria Math" panose="02040503050406030204" pitchFamily="18" charset="0"/>
                              </a:rPr>
                            </m:ctrlPr>
                          </m:dPr>
                          <m:e>
                            <m:r>
                              <a:rPr lang="en-US" sz="2000" b="0" i="1" smtClean="0">
                                <a:latin typeface="Cambria Math"/>
                              </a:rPr>
                              <m:t>150</m:t>
                            </m:r>
                            <m:r>
                              <a:rPr lang="en-US" sz="2000" b="0" i="1" smtClean="0">
                                <a:latin typeface="Cambria Math"/>
                              </a:rPr>
                              <m:t>−</m:t>
                            </m:r>
                            <m:r>
                              <a:rPr lang="en-US" sz="2000" b="0" i="1" smtClean="0">
                                <a:latin typeface="Cambria Math"/>
                              </a:rPr>
                              <m:t>105</m:t>
                            </m:r>
                          </m:e>
                        </m:d>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45</m:t>
                        </m:r>
                      </m:e>
                    </m:nary>
                  </m:oMath>
                </a14:m>
                <a:endParaRPr lang="en-US" sz="2000" dirty="0" smtClean="0"/>
              </a:p>
              <a:p>
                <a:pPr marL="0" indent="0" algn="r" rtl="1">
                  <a:buNone/>
                </a:pPr>
                <a:r>
                  <a:rPr lang="fa-IR" sz="2000" dirty="0" smtClean="0"/>
                  <a:t>احتمال کار بدون اشکال 45% می باشد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63" t="-539" r="-741"/>
                </a:stretch>
              </a:blipFill>
            </p:spPr>
            <p:txBody>
              <a:bodyPr/>
              <a:lstStyle/>
              <a:p>
                <a:r>
                  <a:rPr lang="en-US">
                    <a:noFill/>
                  </a:rPr>
                  <a:t> </a:t>
                </a:r>
              </a:p>
            </p:txBody>
          </p:sp>
        </mc:Fallback>
      </mc:AlternateContent>
    </p:spTree>
    <p:extLst>
      <p:ext uri="{BB962C8B-B14F-4D97-AF65-F5344CB8AC3E}">
        <p14:creationId xmlns:p14="http://schemas.microsoft.com/office/powerpoint/2010/main" val="3029195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مثال:</a:t>
            </a:r>
          </a:p>
          <a:p>
            <a:pPr algn="r" rtl="1"/>
            <a:r>
              <a:rPr lang="fa-IR" sz="2000" dirty="0" smtClean="0"/>
              <a:t>یک دستگاه تنظیم موتورهای بنزینی بطور متوسط هر 45 روز یک بار در اثر خرابی اضطراری از کار می افتد این دستگاه برای استفاده 30 روز به نقطه دیگری ارسال شده است.با توجه به توزیع عمر نرمال دستگاه وانحراف معیار 7 ،این دستگاه در طی این مدت بدون اشکال کار می نماید؟</a:t>
            </a:r>
          </a:p>
          <a:p>
            <a:pPr marL="0" indent="0" algn="l">
              <a:buNone/>
            </a:pPr>
            <a:r>
              <a:rPr lang="en-US" sz="2000" dirty="0" smtClean="0"/>
              <a:t>Z=(45-30)/7=2.14</a:t>
            </a:r>
          </a:p>
          <a:p>
            <a:pPr marL="0" indent="0" algn="l">
              <a:buNone/>
            </a:pPr>
            <a:r>
              <a:rPr lang="en-US" sz="2000" dirty="0" smtClean="0"/>
              <a:t>Area appendix z(2.14)=0.4838</a:t>
            </a:r>
          </a:p>
          <a:p>
            <a:pPr marL="0" indent="0" algn="l">
              <a:buNone/>
            </a:pPr>
            <a:r>
              <a:rPr lang="en-US" sz="2000" dirty="0" smtClean="0"/>
              <a:t>P=0.5+0.4838=.9838</a:t>
            </a:r>
          </a:p>
          <a:p>
            <a:pPr marL="0" indent="0" algn="l">
              <a:buNone/>
            </a:pPr>
            <a:r>
              <a:rPr lang="en-US" sz="2000" dirty="0" smtClean="0"/>
              <a:t>P=98.38%</a:t>
            </a:r>
            <a:endParaRPr lang="en-US" sz="2000" dirty="0"/>
          </a:p>
        </p:txBody>
      </p:sp>
    </p:spTree>
    <p:extLst>
      <p:ext uri="{BB962C8B-B14F-4D97-AF65-F5344CB8AC3E}">
        <p14:creationId xmlns:p14="http://schemas.microsoft.com/office/powerpoint/2010/main" val="1852496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مثال</a:t>
                </a:r>
              </a:p>
              <a:p>
                <a:pPr algn="r" rtl="1"/>
                <a:r>
                  <a:rPr lang="fa-IR" sz="2000" dirty="0" smtClean="0"/>
                  <a:t>امار خرابی های یک ماشین ،فاصله زمانی بین دوخرابی را روی ای</a:t>
                </a:r>
                <a:r>
                  <a:rPr lang="fa-IR" sz="2000" dirty="0"/>
                  <a:t>ن</a:t>
                </a:r>
                <a:r>
                  <a:rPr lang="fa-IR" sz="2000" dirty="0" smtClean="0"/>
                  <a:t> ماشین به میزان 140روز نشان می دهد.احتمال کار ،در صورتیکه این ماشین پس از تعمیر 180 روز کار نماید چه میزان است؟</a:t>
                </a:r>
              </a:p>
              <a:p>
                <a:pPr algn="r" rtl="1"/>
                <a:r>
                  <a:rPr lang="fa-IR" sz="2000" dirty="0" smtClean="0"/>
                  <a:t>تابع توزیع با توجه به عمر طبیعی تابع نوع نمایی منفی می باشد(فاصله ثابت دوتعمیر)</a:t>
                </a:r>
              </a:p>
              <a:p>
                <a:pPr marL="0" indent="0" algn="l">
                  <a:buNone/>
                </a:pPr>
                <a:r>
                  <a:rPr lang="en-US" sz="2000" dirty="0" smtClean="0"/>
                  <a:t>m=140days                                        </a:t>
                </a:r>
                <a:r>
                  <a:rPr lang="fa-IR" sz="2000" dirty="0" smtClean="0"/>
                  <a:t>  متوسط عمر</a:t>
                </a:r>
                <a:endParaRPr lang="en-US" sz="2000" dirty="0" smtClean="0"/>
              </a:p>
              <a:p>
                <a:pPr marL="0" indent="0" algn="l">
                  <a:buNone/>
                </a:pPr>
                <a14:m>
                  <m:oMath xmlns:m="http://schemas.openxmlformats.org/officeDocument/2006/math">
                    <m:r>
                      <a:rPr lang="en-US" sz="2000" i="1" smtClean="0">
                        <a:latin typeface="Cambria Math"/>
                        <a:ea typeface="Cambria Math"/>
                      </a:rPr>
                      <m:t>𝜆</m:t>
                    </m:r>
                  </m:oMath>
                </a14:m>
                <a:r>
                  <a:rPr lang="en-US" sz="2000" dirty="0" smtClean="0"/>
                  <a:t>=1/m=1/140=0.00714</a:t>
                </a:r>
                <a:r>
                  <a:rPr lang="fa-IR" sz="2000" dirty="0" smtClean="0"/>
                  <a:t>      سرعت خرابی                                                                  </a:t>
                </a:r>
                <a:endParaRPr lang="en-US" sz="2000" dirty="0" smtClean="0"/>
              </a:p>
              <a:p>
                <a:pPr marL="0" indent="0">
                  <a:buNone/>
                </a:pPr>
                <a:r>
                  <a:rPr lang="en-US" sz="2000" dirty="0" smtClean="0"/>
                  <a:t>F(t)=</a:t>
                </a:r>
                <a14:m>
                  <m:oMath xmlns:m="http://schemas.openxmlformats.org/officeDocument/2006/math">
                    <m:r>
                      <a:rPr lang="en-US" sz="2000" i="1">
                        <a:latin typeface="Cambria Math"/>
                        <a:ea typeface="Cambria Math"/>
                      </a:rPr>
                      <m:t>𝜆</m:t>
                    </m:r>
                    <m:r>
                      <a:rPr lang="en-US" sz="2000" i="1">
                        <a:latin typeface="Cambria Math"/>
                        <a:ea typeface="Cambria Math"/>
                      </a:rPr>
                      <m:t> </m:t>
                    </m:r>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r>
                          <a:rPr lang="en-US" sz="2000" i="1">
                            <a:latin typeface="Cambria Math"/>
                            <a:ea typeface="Cambria Math"/>
                          </a:rPr>
                          <m:t>𝜆</m:t>
                        </m:r>
                        <m:r>
                          <a:rPr lang="en-US" sz="2000" b="0" i="1" smtClean="0">
                            <a:latin typeface="Cambria Math"/>
                            <a:ea typeface="Cambria Math"/>
                          </a:rPr>
                          <m:t>𝑡</m:t>
                        </m:r>
                      </m:sup>
                    </m:sSup>
                  </m:oMath>
                </a14:m>
                <a:r>
                  <a:rPr lang="en-US" sz="2000" dirty="0" smtClean="0"/>
                  <a:t>=0.00714</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𝑒</m:t>
                        </m:r>
                      </m:e>
                      <m:sup>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00714</m:t>
                        </m:r>
                        <m:r>
                          <a:rPr lang="en-US" sz="2000" b="0" i="1" smtClean="0">
                            <a:latin typeface="Cambria Math"/>
                          </a:rPr>
                          <m:t>𝑡</m:t>
                        </m:r>
                      </m:sup>
                    </m:sSup>
                  </m:oMath>
                </a14:m>
                <a:r>
                  <a:rPr lang="en-US" sz="2000" dirty="0" smtClean="0"/>
                  <a:t>=0.27</a:t>
                </a:r>
                <a:r>
                  <a:rPr lang="en-US" sz="2000" dirty="0"/>
                  <a:t>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15" t="-539" r="-741"/>
                </a:stretch>
              </a:blipFill>
            </p:spPr>
            <p:txBody>
              <a:bodyPr/>
              <a:lstStyle/>
              <a:p>
                <a:r>
                  <a:rPr lang="en-US">
                    <a:noFill/>
                  </a:rPr>
                  <a:t> </a:t>
                </a:r>
              </a:p>
            </p:txBody>
          </p:sp>
        </mc:Fallback>
      </mc:AlternateContent>
    </p:spTree>
    <p:extLst>
      <p:ext uri="{BB962C8B-B14F-4D97-AF65-F5344CB8AC3E}">
        <p14:creationId xmlns:p14="http://schemas.microsoft.com/office/powerpoint/2010/main" val="880755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 سیستم های مرکب</a:t>
            </a:r>
            <a:endParaRPr lang="en-US" sz="2000" dirty="0"/>
          </a:p>
        </p:txBody>
      </p:sp>
      <p:sp>
        <p:nvSpPr>
          <p:cNvPr id="3" name="Content Placeholder 2"/>
          <p:cNvSpPr>
            <a:spLocks noGrp="1"/>
          </p:cNvSpPr>
          <p:nvPr>
            <p:ph idx="1"/>
          </p:nvPr>
        </p:nvSpPr>
        <p:spPr/>
        <p:txBody>
          <a:bodyPr>
            <a:normAutofit/>
          </a:bodyPr>
          <a:lstStyle/>
          <a:p>
            <a:pPr algn="r" rtl="1"/>
            <a:r>
              <a:rPr lang="fa-IR" sz="1800" dirty="0" smtClean="0"/>
              <a:t>یک سیستم مجموعه ای از عناصر وسیستم ها می باشد وشکل انها متفاوت وبه دسته های زیر می باشد:</a:t>
            </a:r>
          </a:p>
          <a:p>
            <a:pPr algn="r" rtl="1">
              <a:buFont typeface="+mj-lt"/>
              <a:buAutoNum type="arabicParenR"/>
            </a:pPr>
            <a:r>
              <a:rPr lang="fa-IR" sz="1800" dirty="0" smtClean="0"/>
              <a:t>ترکیب متوالی(سری یا زنجیره ای)</a:t>
            </a:r>
          </a:p>
          <a:p>
            <a:pPr marL="0" indent="0" algn="r" rtl="1">
              <a:buNone/>
            </a:pPr>
            <a:endParaRPr lang="fa-IR" sz="1800" dirty="0" smtClean="0"/>
          </a:p>
          <a:p>
            <a:pPr marL="0" indent="0" algn="r" rtl="1">
              <a:buNone/>
            </a:pPr>
            <a:endParaRPr lang="en-US" sz="1800" dirty="0" smtClean="0"/>
          </a:p>
          <a:p>
            <a:pPr marL="0" indent="0" algn="r" rtl="1">
              <a:buNone/>
            </a:pPr>
            <a:r>
              <a:rPr lang="fa-IR" sz="1800" dirty="0" smtClean="0"/>
              <a:t>2) ترکیبهای موازی</a:t>
            </a:r>
            <a:endParaRPr lang="en-US" sz="1800" dirty="0" smtClean="0"/>
          </a:p>
          <a:p>
            <a:pPr marL="0" indent="0" algn="r" rtl="1">
              <a:buNone/>
            </a:pPr>
            <a:endParaRPr lang="en-US" sz="1800" dirty="0"/>
          </a:p>
          <a:p>
            <a:pPr marL="0" indent="0" algn="r" rtl="1">
              <a:buNone/>
            </a:pPr>
            <a:endParaRPr lang="en-US" sz="1800" dirty="0" smtClean="0"/>
          </a:p>
          <a:p>
            <a:pPr marL="0" indent="0" algn="r" rtl="1">
              <a:buNone/>
            </a:pPr>
            <a:endParaRPr lang="en-US" sz="1800" dirty="0"/>
          </a:p>
          <a:p>
            <a:pPr marL="0" indent="0" algn="r" rtl="1">
              <a:buNone/>
            </a:pPr>
            <a:endParaRPr lang="en-US" sz="1800" dirty="0" smtClean="0"/>
          </a:p>
          <a:p>
            <a:pPr marL="0" indent="0" algn="r" rtl="1">
              <a:buNone/>
            </a:pPr>
            <a:endParaRPr lang="fa-IR" sz="1800" dirty="0" smtClean="0"/>
          </a:p>
          <a:p>
            <a:pPr marL="0" indent="0" algn="r" rtl="1">
              <a:buNone/>
            </a:pPr>
            <a:endParaRPr lang="en-US" sz="1800" dirty="0"/>
          </a:p>
        </p:txBody>
      </p:sp>
      <p:sp>
        <p:nvSpPr>
          <p:cNvPr id="4" name="Rectangle 3"/>
          <p:cNvSpPr/>
          <p:nvPr/>
        </p:nvSpPr>
        <p:spPr>
          <a:xfrm>
            <a:off x="1290132" y="232372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sp>
        <p:nvSpPr>
          <p:cNvPr id="5" name="Rectangle 4"/>
          <p:cNvSpPr/>
          <p:nvPr/>
        </p:nvSpPr>
        <p:spPr>
          <a:xfrm>
            <a:off x="2987824" y="232372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M-2</a:t>
            </a:r>
            <a:endParaRPr lang="en-US" dirty="0"/>
          </a:p>
        </p:txBody>
      </p:sp>
      <p:sp>
        <p:nvSpPr>
          <p:cNvPr id="6" name="Rectangle 5"/>
          <p:cNvSpPr/>
          <p:nvPr/>
        </p:nvSpPr>
        <p:spPr>
          <a:xfrm>
            <a:off x="5364088" y="2323727"/>
            <a:ext cx="914400"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a:t>
            </a:r>
            <a:endParaRPr lang="en-US" dirty="0"/>
          </a:p>
        </p:txBody>
      </p:sp>
      <p:cxnSp>
        <p:nvCxnSpPr>
          <p:cNvPr id="9" name="Straight Arrow Connector 8"/>
          <p:cNvCxnSpPr/>
          <p:nvPr/>
        </p:nvCxnSpPr>
        <p:spPr>
          <a:xfrm>
            <a:off x="755576" y="2552327"/>
            <a:ext cx="5345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4532" y="2552327"/>
            <a:ext cx="7832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flipV="1">
            <a:off x="3902224" y="2552327"/>
            <a:ext cx="1461864" cy="1"/>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43808" y="3195651"/>
            <a:ext cx="914400" cy="30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sp>
        <p:nvSpPr>
          <p:cNvPr id="15" name="Rectangle 14"/>
          <p:cNvSpPr/>
          <p:nvPr/>
        </p:nvSpPr>
        <p:spPr>
          <a:xfrm>
            <a:off x="2843352" y="371703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M-2</a:t>
            </a:r>
            <a:endParaRPr lang="en-US" dirty="0"/>
          </a:p>
        </p:txBody>
      </p:sp>
      <p:sp>
        <p:nvSpPr>
          <p:cNvPr id="16" name="Rectangle 15"/>
          <p:cNvSpPr/>
          <p:nvPr/>
        </p:nvSpPr>
        <p:spPr>
          <a:xfrm>
            <a:off x="2866604" y="4339952"/>
            <a:ext cx="914400" cy="313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a:t>
            </a:r>
            <a:endParaRPr lang="en-US" dirty="0"/>
          </a:p>
        </p:txBody>
      </p:sp>
      <p:cxnSp>
        <p:nvCxnSpPr>
          <p:cNvPr id="18" name="Straight Arrow Connector 17"/>
          <p:cNvCxnSpPr>
            <a:stCxn id="14" idx="2"/>
            <a:endCxn id="15" idx="0"/>
          </p:cNvCxnSpPr>
          <p:nvPr/>
        </p:nvCxnSpPr>
        <p:spPr>
          <a:xfrm flipH="1">
            <a:off x="3300552" y="3501008"/>
            <a:ext cx="456"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2"/>
            <a:endCxn id="16" idx="0"/>
          </p:cNvCxnSpPr>
          <p:nvPr/>
        </p:nvCxnSpPr>
        <p:spPr>
          <a:xfrm>
            <a:off x="3300552" y="4077072"/>
            <a:ext cx="23252" cy="26288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5576" y="3882153"/>
            <a:ext cx="9917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47332" y="3348329"/>
            <a:ext cx="0" cy="6289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47332" y="3977238"/>
            <a:ext cx="0" cy="5193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4" idx="1"/>
          </p:cNvCxnSpPr>
          <p:nvPr/>
        </p:nvCxnSpPr>
        <p:spPr>
          <a:xfrm>
            <a:off x="1747332" y="3348329"/>
            <a:ext cx="1096476"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47332" y="3897052"/>
            <a:ext cx="109602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6" idx="1"/>
          </p:cNvCxnSpPr>
          <p:nvPr/>
        </p:nvCxnSpPr>
        <p:spPr>
          <a:xfrm>
            <a:off x="1747332" y="4496544"/>
            <a:ext cx="111927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628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dirty="0" smtClean="0"/>
              <a:t>سیستمهای ترکیبی(ادامه)</a:t>
            </a:r>
            <a:endParaRPr lang="en-US" sz="2000" dirty="0"/>
          </a:p>
        </p:txBody>
      </p:sp>
      <p:sp>
        <p:nvSpPr>
          <p:cNvPr id="3" name="Content Placeholder 2"/>
          <p:cNvSpPr>
            <a:spLocks noGrp="1"/>
          </p:cNvSpPr>
          <p:nvPr>
            <p:ph idx="1"/>
          </p:nvPr>
        </p:nvSpPr>
        <p:spPr/>
        <p:txBody>
          <a:bodyPr>
            <a:normAutofit/>
          </a:bodyPr>
          <a:lstStyle/>
          <a:p>
            <a:pPr marL="457200" indent="-457200" algn="r" rtl="1">
              <a:buAutoNum type="arabicParenR" startAt="3"/>
            </a:pPr>
            <a:r>
              <a:rPr lang="fa-IR" sz="2000" dirty="0" smtClean="0"/>
              <a:t>ترکیب متوالی-موازی</a:t>
            </a: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0" indent="0" algn="r" rtl="1">
              <a:buNone/>
            </a:pPr>
            <a:endParaRPr lang="en-US" sz="2000" dirty="0" smtClean="0"/>
          </a:p>
          <a:p>
            <a:pPr marL="0" indent="0" algn="r" rtl="1">
              <a:buNone/>
            </a:pPr>
            <a:r>
              <a:rPr lang="fa-IR" sz="2000" dirty="0" smtClean="0"/>
              <a:t>                                                 مرحله</a:t>
            </a:r>
            <a:r>
              <a:rPr lang="en-US" sz="2000" dirty="0" smtClean="0"/>
              <a:t>K</a:t>
            </a:r>
            <a:r>
              <a:rPr lang="fa-IR" sz="2000" dirty="0" smtClean="0"/>
              <a:t>              مرحله 2       مرحله 1</a:t>
            </a:r>
          </a:p>
          <a:p>
            <a:pPr marL="0" indent="0" algn="r" rtl="1">
              <a:buNone/>
            </a:pPr>
            <a:endParaRPr lang="fa-IR" sz="2000" dirty="0" smtClean="0"/>
          </a:p>
          <a:p>
            <a:pPr marL="0" indent="0" algn="r" rtl="1">
              <a:buNone/>
            </a:pPr>
            <a:endParaRPr lang="en-US" sz="2000" dirty="0"/>
          </a:p>
        </p:txBody>
      </p:sp>
      <p:sp>
        <p:nvSpPr>
          <p:cNvPr id="4" name="Oval 3"/>
          <p:cNvSpPr/>
          <p:nvPr/>
        </p:nvSpPr>
        <p:spPr>
          <a:xfrm>
            <a:off x="1691680" y="2035696"/>
            <a:ext cx="698376"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1-1</a:t>
            </a:r>
            <a:endParaRPr lang="en-US" sz="1400" dirty="0"/>
          </a:p>
        </p:txBody>
      </p:sp>
      <p:sp>
        <p:nvSpPr>
          <p:cNvPr id="5" name="Oval 4"/>
          <p:cNvSpPr/>
          <p:nvPr/>
        </p:nvSpPr>
        <p:spPr>
          <a:xfrm>
            <a:off x="1691680" y="3140968"/>
            <a:ext cx="662372"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t>2-1</a:t>
            </a:r>
            <a:endParaRPr lang="en-US" sz="1600" dirty="0"/>
          </a:p>
        </p:txBody>
      </p:sp>
      <p:sp>
        <p:nvSpPr>
          <p:cNvPr id="6" name="Oval 5"/>
          <p:cNvSpPr/>
          <p:nvPr/>
        </p:nvSpPr>
        <p:spPr>
          <a:xfrm>
            <a:off x="1691680" y="4077072"/>
            <a:ext cx="662372"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1-n1</a:t>
            </a:r>
            <a:endParaRPr lang="en-US" sz="1200" dirty="0"/>
          </a:p>
        </p:txBody>
      </p:sp>
      <p:sp>
        <p:nvSpPr>
          <p:cNvPr id="7" name="Oval 6"/>
          <p:cNvSpPr/>
          <p:nvPr/>
        </p:nvSpPr>
        <p:spPr>
          <a:xfrm>
            <a:off x="2915816" y="2035696"/>
            <a:ext cx="648072"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1-2</a:t>
            </a:r>
            <a:endParaRPr lang="en-US" sz="1200" dirty="0"/>
          </a:p>
        </p:txBody>
      </p:sp>
      <p:sp>
        <p:nvSpPr>
          <p:cNvPr id="8" name="Oval 7"/>
          <p:cNvSpPr/>
          <p:nvPr/>
        </p:nvSpPr>
        <p:spPr>
          <a:xfrm>
            <a:off x="2915817" y="3140968"/>
            <a:ext cx="648072"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2-2</a:t>
            </a:r>
            <a:endParaRPr lang="en-US" sz="1400" dirty="0"/>
          </a:p>
        </p:txBody>
      </p:sp>
      <p:sp>
        <p:nvSpPr>
          <p:cNvPr id="9" name="Oval 8"/>
          <p:cNvSpPr/>
          <p:nvPr/>
        </p:nvSpPr>
        <p:spPr>
          <a:xfrm>
            <a:off x="2915817" y="4077072"/>
            <a:ext cx="648072"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dirty="0" smtClean="0"/>
              <a:t>n2</a:t>
            </a:r>
            <a:r>
              <a:rPr lang="fa-IR" sz="1100" dirty="0" smtClean="0"/>
              <a:t>-2</a:t>
            </a:r>
            <a:endParaRPr lang="en-US" sz="1100" dirty="0"/>
          </a:p>
        </p:txBody>
      </p:sp>
      <p:sp>
        <p:nvSpPr>
          <p:cNvPr id="10" name="Oval 9"/>
          <p:cNvSpPr/>
          <p:nvPr/>
        </p:nvSpPr>
        <p:spPr>
          <a:xfrm>
            <a:off x="4355976" y="2035696"/>
            <a:ext cx="720080"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K-1</a:t>
            </a:r>
            <a:endParaRPr lang="en-US" sz="1200" dirty="0"/>
          </a:p>
        </p:txBody>
      </p:sp>
      <p:sp>
        <p:nvSpPr>
          <p:cNvPr id="11" name="Oval 10"/>
          <p:cNvSpPr/>
          <p:nvPr/>
        </p:nvSpPr>
        <p:spPr>
          <a:xfrm>
            <a:off x="4355976" y="3140968"/>
            <a:ext cx="720080"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K-2</a:t>
            </a:r>
            <a:endParaRPr lang="en-US" sz="1400" dirty="0"/>
          </a:p>
        </p:txBody>
      </p:sp>
      <p:sp>
        <p:nvSpPr>
          <p:cNvPr id="12" name="Oval 11"/>
          <p:cNvSpPr/>
          <p:nvPr/>
        </p:nvSpPr>
        <p:spPr>
          <a:xfrm>
            <a:off x="4355976" y="4077072"/>
            <a:ext cx="720080"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K-3</a:t>
            </a:r>
            <a:endParaRPr lang="en-US" dirty="0"/>
          </a:p>
        </p:txBody>
      </p:sp>
      <p:cxnSp>
        <p:nvCxnSpPr>
          <p:cNvPr id="14" name="Straight Connector 13"/>
          <p:cNvCxnSpPr/>
          <p:nvPr/>
        </p:nvCxnSpPr>
        <p:spPr>
          <a:xfrm flipH="1">
            <a:off x="1547665" y="1844824"/>
            <a:ext cx="936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7664"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3768"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47664" y="4771753"/>
            <a:ext cx="914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1800" y="184482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11960" y="184482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71800"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07904"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1800"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11960"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8064"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11960"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4"/>
            <a:endCxn id="6" idx="0"/>
          </p:cNvCxnSpPr>
          <p:nvPr/>
        </p:nvCxnSpPr>
        <p:spPr>
          <a:xfrm>
            <a:off x="2022866"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4"/>
            <a:endCxn id="9" idx="0"/>
          </p:cNvCxnSpPr>
          <p:nvPr/>
        </p:nvCxnSpPr>
        <p:spPr>
          <a:xfrm>
            <a:off x="3239853"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4"/>
            <a:endCxn id="12" idx="0"/>
          </p:cNvCxnSpPr>
          <p:nvPr/>
        </p:nvCxnSpPr>
        <p:spPr>
          <a:xfrm>
            <a:off x="4716016"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845679" y="3756484"/>
            <a:ext cx="834393" cy="200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2354052" y="3739682"/>
            <a:ext cx="633772" cy="217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3627595" y="3739682"/>
            <a:ext cx="800389" cy="217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800" dirty="0" smtClean="0"/>
              <a:t>عوامل اثر گذار بر تعیین سطح نیروی انسانی نت</a:t>
            </a:r>
            <a:endParaRPr lang="en-US" sz="28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امکان در یافت بعضی از سرویسهای فنی از پیمانکاران خارج از صنعت</a:t>
            </a:r>
          </a:p>
          <a:p>
            <a:pPr marL="457200" indent="-457200" algn="r" rtl="1">
              <a:buFont typeface="+mj-lt"/>
              <a:buAutoNum type="arabicParenR"/>
            </a:pPr>
            <a:r>
              <a:rPr lang="fa-IR" sz="2000" dirty="0" smtClean="0"/>
              <a:t>دسترسی به قطعات یدکی از بازار نزدیک</a:t>
            </a:r>
          </a:p>
          <a:p>
            <a:pPr marL="457200" indent="-457200" algn="r" rtl="1">
              <a:buFont typeface="+mj-lt"/>
              <a:buAutoNum type="arabicParenR"/>
            </a:pPr>
            <a:r>
              <a:rPr lang="fa-IR" sz="2000" dirty="0" smtClean="0"/>
              <a:t>هماهنگی بین کارخانه وماشین الات وکیفیت کارکرد انها</a:t>
            </a:r>
          </a:p>
          <a:p>
            <a:pPr marL="457200" indent="-457200" algn="r" rtl="1">
              <a:buFont typeface="+mj-lt"/>
              <a:buAutoNum type="arabicParenR"/>
            </a:pPr>
            <a:r>
              <a:rPr lang="fa-IR" sz="2000" dirty="0" smtClean="0"/>
              <a:t>فرهنگ صنعتی کارگران خط تولید</a:t>
            </a:r>
          </a:p>
          <a:p>
            <a:pPr marL="457200" indent="-457200" algn="r" rtl="1">
              <a:buFont typeface="+mj-lt"/>
              <a:buAutoNum type="arabicParenR"/>
            </a:pPr>
            <a:r>
              <a:rPr lang="fa-IR" sz="2000" dirty="0" smtClean="0"/>
              <a:t>فرهنگ صنعتی وسطح اموزش کارکنان نت وکاربرد بهینه نیروی انسانی در نت</a:t>
            </a:r>
          </a:p>
          <a:p>
            <a:pPr marL="457200" indent="-457200" algn="r" rtl="1">
              <a:buFont typeface="+mj-lt"/>
              <a:buAutoNum type="arabicParenR"/>
            </a:pPr>
            <a:r>
              <a:rPr lang="fa-IR" sz="2000" dirty="0" smtClean="0"/>
              <a:t>سیستم مدیریت فنی تعیین شده برای صنعت از نظر سطح تمرکز در ارائه خدمات فنی</a:t>
            </a:r>
          </a:p>
          <a:p>
            <a:pPr marL="457200" indent="-457200" algn="r" rtl="1">
              <a:buFont typeface="+mj-lt"/>
              <a:buAutoNum type="arabicParenR"/>
            </a:pPr>
            <a:endParaRPr lang="en-US" sz="2400" dirty="0"/>
          </a:p>
        </p:txBody>
      </p:sp>
    </p:spTree>
    <p:extLst>
      <p:ext uri="{BB962C8B-B14F-4D97-AF65-F5344CB8AC3E}">
        <p14:creationId xmlns:p14="http://schemas.microsoft.com/office/powerpoint/2010/main" val="22266109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سیسیتم های ترکیبی(ادامه)</a:t>
            </a:r>
            <a:endParaRPr lang="en-US" sz="2000" dirty="0"/>
          </a:p>
        </p:txBody>
      </p:sp>
      <p:sp>
        <p:nvSpPr>
          <p:cNvPr id="3" name="Content Placeholder 2"/>
          <p:cNvSpPr>
            <a:spLocks noGrp="1"/>
          </p:cNvSpPr>
          <p:nvPr>
            <p:ph idx="1"/>
          </p:nvPr>
        </p:nvSpPr>
        <p:spPr>
          <a:xfrm>
            <a:off x="539552" y="1628800"/>
            <a:ext cx="8229600" cy="4525963"/>
          </a:xfrm>
        </p:spPr>
        <p:txBody>
          <a:bodyPr>
            <a:normAutofit/>
          </a:bodyPr>
          <a:lstStyle/>
          <a:p>
            <a:pPr marL="0" indent="0" algn="r" rtl="1">
              <a:buNone/>
            </a:pPr>
            <a:r>
              <a:rPr lang="fa-IR" sz="2000" dirty="0" smtClean="0"/>
              <a:t>4) ترکیبهای موازی از خطوط متوالی</a:t>
            </a:r>
            <a:endParaRPr lang="en-US" sz="2000" dirty="0" smtClean="0"/>
          </a:p>
          <a:p>
            <a:pPr marL="0" indent="0" algn="r" rtl="1">
              <a:buNone/>
            </a:pPr>
            <a:r>
              <a:rPr lang="fa-IR" sz="2000" dirty="0" smtClean="0"/>
              <a:t>در این سیستم چند خط مشابه یکدیگر می باشند</a:t>
            </a:r>
          </a:p>
          <a:p>
            <a:pPr marL="0" indent="0" algn="r" rtl="1">
              <a:buNone/>
            </a:pPr>
            <a:r>
              <a:rPr lang="fa-IR" sz="2000" dirty="0" smtClean="0"/>
              <a:t>همیشه یک خط اماده می باشد</a:t>
            </a:r>
            <a:endParaRPr lang="en-US" sz="2000" dirty="0"/>
          </a:p>
        </p:txBody>
      </p:sp>
      <p:sp>
        <p:nvSpPr>
          <p:cNvPr id="4" name="Oval 3"/>
          <p:cNvSpPr/>
          <p:nvPr/>
        </p:nvSpPr>
        <p:spPr>
          <a:xfrm>
            <a:off x="169168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1-1</a:t>
            </a:r>
            <a:endParaRPr lang="en-US" dirty="0"/>
          </a:p>
        </p:txBody>
      </p:sp>
      <p:sp>
        <p:nvSpPr>
          <p:cNvPr id="5" name="Oval 4"/>
          <p:cNvSpPr/>
          <p:nvPr/>
        </p:nvSpPr>
        <p:spPr>
          <a:xfrm>
            <a:off x="313184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1-2</a:t>
            </a:r>
            <a:endParaRPr lang="en-US" dirty="0"/>
          </a:p>
        </p:txBody>
      </p:sp>
      <p:sp>
        <p:nvSpPr>
          <p:cNvPr id="6" name="Oval 5"/>
          <p:cNvSpPr/>
          <p:nvPr/>
        </p:nvSpPr>
        <p:spPr>
          <a:xfrm>
            <a:off x="493204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K-1</a:t>
            </a:r>
            <a:endParaRPr lang="en-US" dirty="0"/>
          </a:p>
        </p:txBody>
      </p:sp>
      <p:sp>
        <p:nvSpPr>
          <p:cNvPr id="7" name="Oval 6"/>
          <p:cNvSpPr/>
          <p:nvPr/>
        </p:nvSpPr>
        <p:spPr>
          <a:xfrm>
            <a:off x="1691680" y="3748462"/>
            <a:ext cx="720080"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smtClean="0"/>
              <a:t>2-1</a:t>
            </a:r>
            <a:endParaRPr lang="en-US" dirty="0"/>
          </a:p>
        </p:txBody>
      </p:sp>
      <p:sp>
        <p:nvSpPr>
          <p:cNvPr id="8" name="Oval 7"/>
          <p:cNvSpPr/>
          <p:nvPr/>
        </p:nvSpPr>
        <p:spPr>
          <a:xfrm>
            <a:off x="3136588" y="3748462"/>
            <a:ext cx="715331"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2-2</a:t>
            </a:r>
            <a:endParaRPr lang="en-US" dirty="0"/>
          </a:p>
        </p:txBody>
      </p:sp>
      <p:sp>
        <p:nvSpPr>
          <p:cNvPr id="9" name="Oval 8"/>
          <p:cNvSpPr/>
          <p:nvPr/>
        </p:nvSpPr>
        <p:spPr>
          <a:xfrm>
            <a:off x="4932040" y="3748462"/>
            <a:ext cx="720080"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K-2</a:t>
            </a:r>
            <a:endParaRPr lang="en-US" dirty="0"/>
          </a:p>
        </p:txBody>
      </p:sp>
      <p:sp>
        <p:nvSpPr>
          <p:cNvPr id="10" name="Oval 9"/>
          <p:cNvSpPr/>
          <p:nvPr/>
        </p:nvSpPr>
        <p:spPr>
          <a:xfrm>
            <a:off x="1717079" y="5060611"/>
            <a:ext cx="694681" cy="600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200" dirty="0" smtClean="0"/>
              <a:t>1-n</a:t>
            </a:r>
            <a:endParaRPr lang="en-US" sz="1200" dirty="0"/>
          </a:p>
        </p:txBody>
      </p:sp>
      <p:sp>
        <p:nvSpPr>
          <p:cNvPr id="11" name="Oval 10"/>
          <p:cNvSpPr/>
          <p:nvPr/>
        </p:nvSpPr>
        <p:spPr>
          <a:xfrm>
            <a:off x="3136590" y="5092022"/>
            <a:ext cx="715330" cy="569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2-n</a:t>
            </a:r>
            <a:endParaRPr lang="en-US" dirty="0"/>
          </a:p>
        </p:txBody>
      </p:sp>
      <p:sp>
        <p:nvSpPr>
          <p:cNvPr id="12" name="Oval 11"/>
          <p:cNvSpPr/>
          <p:nvPr/>
        </p:nvSpPr>
        <p:spPr>
          <a:xfrm>
            <a:off x="4932040" y="5060611"/>
            <a:ext cx="720080" cy="600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a:t>
            </a:r>
            <a:endParaRPr lang="en-US" dirty="0"/>
          </a:p>
        </p:txBody>
      </p:sp>
      <p:cxnSp>
        <p:nvCxnSpPr>
          <p:cNvPr id="16" name="Straight Arrow Connector 15"/>
          <p:cNvCxnSpPr>
            <a:endCxn id="7" idx="2"/>
          </p:cNvCxnSpPr>
          <p:nvPr/>
        </p:nvCxnSpPr>
        <p:spPr>
          <a:xfrm>
            <a:off x="1403648" y="405678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 idx="2"/>
          </p:cNvCxnSpPr>
          <p:nvPr/>
        </p:nvCxnSpPr>
        <p:spPr>
          <a:xfrm>
            <a:off x="1403648" y="278092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2"/>
          </p:cNvCxnSpPr>
          <p:nvPr/>
        </p:nvCxnSpPr>
        <p:spPr>
          <a:xfrm>
            <a:off x="1403648" y="5360929"/>
            <a:ext cx="31343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3648" y="2780928"/>
            <a:ext cx="0" cy="2580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5616" y="405678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6"/>
            <a:endCxn id="5" idx="2"/>
          </p:cNvCxnSpPr>
          <p:nvPr/>
        </p:nvCxnSpPr>
        <p:spPr>
          <a:xfrm>
            <a:off x="2411760" y="27809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6"/>
            <a:endCxn id="6" idx="2"/>
          </p:cNvCxnSpPr>
          <p:nvPr/>
        </p:nvCxnSpPr>
        <p:spPr>
          <a:xfrm>
            <a:off x="3851920" y="2780928"/>
            <a:ext cx="108012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6"/>
            <a:endCxn id="8" idx="2"/>
          </p:cNvCxnSpPr>
          <p:nvPr/>
        </p:nvCxnSpPr>
        <p:spPr>
          <a:xfrm>
            <a:off x="2411760" y="4056783"/>
            <a:ext cx="724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a:endCxn id="9" idx="2"/>
          </p:cNvCxnSpPr>
          <p:nvPr/>
        </p:nvCxnSpPr>
        <p:spPr>
          <a:xfrm>
            <a:off x="3851919" y="4056783"/>
            <a:ext cx="10801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1" idx="2"/>
          </p:cNvCxnSpPr>
          <p:nvPr/>
        </p:nvCxnSpPr>
        <p:spPr>
          <a:xfrm>
            <a:off x="2411760" y="5360930"/>
            <a:ext cx="724830" cy="15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6"/>
            <a:endCxn id="12" idx="2"/>
          </p:cNvCxnSpPr>
          <p:nvPr/>
        </p:nvCxnSpPr>
        <p:spPr>
          <a:xfrm flipV="1">
            <a:off x="3851920" y="5360930"/>
            <a:ext cx="1080120" cy="1570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6"/>
          </p:cNvCxnSpPr>
          <p:nvPr/>
        </p:nvCxnSpPr>
        <p:spPr>
          <a:xfrm>
            <a:off x="5652120" y="278092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6"/>
          </p:cNvCxnSpPr>
          <p:nvPr/>
        </p:nvCxnSpPr>
        <p:spPr>
          <a:xfrm>
            <a:off x="5652120" y="4056783"/>
            <a:ext cx="216024" cy="14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6"/>
          </p:cNvCxnSpPr>
          <p:nvPr/>
        </p:nvCxnSpPr>
        <p:spPr>
          <a:xfrm>
            <a:off x="5652120" y="5360930"/>
            <a:ext cx="216024" cy="15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8144" y="2780928"/>
            <a:ext cx="0" cy="258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868144" y="4070929"/>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51720" y="4509120"/>
            <a:ext cx="0"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491880" y="4509120"/>
            <a:ext cx="2375"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92080" y="4509120"/>
            <a:ext cx="0"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5108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سیستم های ترکیبی(ادامه)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تر کیبهای مختلط</a:t>
            </a:r>
            <a:endParaRPr lang="en-US" sz="2000" dirty="0"/>
          </a:p>
        </p:txBody>
      </p:sp>
      <p:sp>
        <p:nvSpPr>
          <p:cNvPr id="4" name="Rectangle 3"/>
          <p:cNvSpPr/>
          <p:nvPr/>
        </p:nvSpPr>
        <p:spPr>
          <a:xfrm>
            <a:off x="1259632"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p:cNvSpPr/>
          <p:nvPr/>
        </p:nvSpPr>
        <p:spPr>
          <a:xfrm>
            <a:off x="1259632" y="4005064"/>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1" name="Rectangle 10"/>
          <p:cNvSpPr/>
          <p:nvPr/>
        </p:nvSpPr>
        <p:spPr>
          <a:xfrm>
            <a:off x="4513672" y="4916924"/>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2" name="Rectangle 11"/>
          <p:cNvSpPr/>
          <p:nvPr/>
        </p:nvSpPr>
        <p:spPr>
          <a:xfrm>
            <a:off x="4499992" y="3980821"/>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13" name="Rectangle 12"/>
          <p:cNvSpPr/>
          <p:nvPr/>
        </p:nvSpPr>
        <p:spPr>
          <a:xfrm>
            <a:off x="5436096" y="2859637"/>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14" name="Rectangle 13"/>
          <p:cNvSpPr/>
          <p:nvPr/>
        </p:nvSpPr>
        <p:spPr>
          <a:xfrm>
            <a:off x="4513672" y="2859637"/>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5" name="Rectangle 14"/>
          <p:cNvSpPr/>
          <p:nvPr/>
        </p:nvSpPr>
        <p:spPr>
          <a:xfrm>
            <a:off x="5436096"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6" name="Rectangle 15"/>
          <p:cNvSpPr/>
          <p:nvPr/>
        </p:nvSpPr>
        <p:spPr>
          <a:xfrm>
            <a:off x="4499992"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7" name="Rectangle 16"/>
          <p:cNvSpPr/>
          <p:nvPr/>
        </p:nvSpPr>
        <p:spPr>
          <a:xfrm>
            <a:off x="3707904" y="249289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8" name="Rectangle 17"/>
          <p:cNvSpPr/>
          <p:nvPr/>
        </p:nvSpPr>
        <p:spPr>
          <a:xfrm>
            <a:off x="5688124" y="491664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19" name="Rectangle 18"/>
          <p:cNvSpPr/>
          <p:nvPr/>
        </p:nvSpPr>
        <p:spPr>
          <a:xfrm>
            <a:off x="6300192" y="2558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55598" y="2883065"/>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1" name="Rectangle 20"/>
          <p:cNvSpPr/>
          <p:nvPr/>
        </p:nvSpPr>
        <p:spPr>
          <a:xfrm>
            <a:off x="2255598"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2" name="Rectangle 21"/>
          <p:cNvSpPr/>
          <p:nvPr/>
        </p:nvSpPr>
        <p:spPr>
          <a:xfrm>
            <a:off x="2224673" y="4941168"/>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23" name="Rectangle 22"/>
          <p:cNvSpPr/>
          <p:nvPr/>
        </p:nvSpPr>
        <p:spPr>
          <a:xfrm>
            <a:off x="2224673" y="3999003"/>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cxnSp>
        <p:nvCxnSpPr>
          <p:cNvPr id="25" name="Straight Connector 24"/>
          <p:cNvCxnSpPr/>
          <p:nvPr/>
        </p:nvCxnSpPr>
        <p:spPr>
          <a:xfrm>
            <a:off x="755576" y="2328003"/>
            <a:ext cx="0" cy="28417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77029" y="4941167"/>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cxnSp>
        <p:nvCxnSpPr>
          <p:cNvPr id="29" name="Straight Connector 28"/>
          <p:cNvCxnSpPr/>
          <p:nvPr/>
        </p:nvCxnSpPr>
        <p:spPr>
          <a:xfrm>
            <a:off x="755576" y="2328003"/>
            <a:ext cx="5040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7" idx="1"/>
          </p:cNvCxnSpPr>
          <p:nvPr/>
        </p:nvCxnSpPr>
        <p:spPr>
          <a:xfrm>
            <a:off x="755576" y="4209421"/>
            <a:ext cx="504056" cy="12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1"/>
          </p:cNvCxnSpPr>
          <p:nvPr/>
        </p:nvCxnSpPr>
        <p:spPr>
          <a:xfrm>
            <a:off x="755576" y="5157646"/>
            <a:ext cx="5214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7544" y="3645024"/>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3"/>
            <a:endCxn id="21" idx="1"/>
          </p:cNvCxnSpPr>
          <p:nvPr/>
        </p:nvCxnSpPr>
        <p:spPr>
          <a:xfrm>
            <a:off x="1763688" y="2406536"/>
            <a:ext cx="4919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6" idx="3"/>
            <a:endCxn id="15" idx="1"/>
          </p:cNvCxnSpPr>
          <p:nvPr/>
        </p:nvCxnSpPr>
        <p:spPr>
          <a:xfrm>
            <a:off x="5004048" y="2406536"/>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4" idx="3"/>
            <a:endCxn id="13" idx="1"/>
          </p:cNvCxnSpPr>
          <p:nvPr/>
        </p:nvCxnSpPr>
        <p:spPr>
          <a:xfrm>
            <a:off x="5017728" y="3088237"/>
            <a:ext cx="4183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2" idx="3"/>
            <a:endCxn id="11" idx="1"/>
          </p:cNvCxnSpPr>
          <p:nvPr/>
        </p:nvCxnSpPr>
        <p:spPr>
          <a:xfrm flipV="1">
            <a:off x="2728729" y="5145524"/>
            <a:ext cx="1784943" cy="121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1" idx="3"/>
            <a:endCxn id="18" idx="1"/>
          </p:cNvCxnSpPr>
          <p:nvPr/>
        </p:nvCxnSpPr>
        <p:spPr>
          <a:xfrm flipV="1">
            <a:off x="5017728" y="5145246"/>
            <a:ext cx="670396" cy="2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 idx="3"/>
            <a:endCxn id="23" idx="1"/>
          </p:cNvCxnSpPr>
          <p:nvPr/>
        </p:nvCxnSpPr>
        <p:spPr>
          <a:xfrm flipV="1">
            <a:off x="1763688" y="4215482"/>
            <a:ext cx="460985" cy="60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994180"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0" idx="1"/>
          </p:cNvCxnSpPr>
          <p:nvPr/>
        </p:nvCxnSpPr>
        <p:spPr>
          <a:xfrm>
            <a:off x="1994180" y="3111665"/>
            <a:ext cx="261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1" idx="3"/>
          </p:cNvCxnSpPr>
          <p:nvPr/>
        </p:nvCxnSpPr>
        <p:spPr>
          <a:xfrm>
            <a:off x="2759654" y="2406536"/>
            <a:ext cx="1561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915816" y="2406536"/>
            <a:ext cx="0" cy="7051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0" idx="3"/>
          </p:cNvCxnSpPr>
          <p:nvPr/>
        </p:nvCxnSpPr>
        <p:spPr>
          <a:xfrm>
            <a:off x="2759654" y="3111665"/>
            <a:ext cx="1561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7" idx="1"/>
          </p:cNvCxnSpPr>
          <p:nvPr/>
        </p:nvCxnSpPr>
        <p:spPr>
          <a:xfrm>
            <a:off x="2915816" y="2721496"/>
            <a:ext cx="7920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3" idx="3"/>
          </p:cNvCxnSpPr>
          <p:nvPr/>
        </p:nvCxnSpPr>
        <p:spPr>
          <a:xfrm>
            <a:off x="2728729" y="4215482"/>
            <a:ext cx="475119" cy="6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03848" y="2721496"/>
            <a:ext cx="0" cy="15000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355976"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16" idx="1"/>
          </p:cNvCxnSpPr>
          <p:nvPr/>
        </p:nvCxnSpPr>
        <p:spPr>
          <a:xfrm>
            <a:off x="4355976" y="240653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4" idx="1"/>
          </p:cNvCxnSpPr>
          <p:nvPr/>
        </p:nvCxnSpPr>
        <p:spPr>
          <a:xfrm>
            <a:off x="4355976" y="3088237"/>
            <a:ext cx="157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3"/>
          </p:cNvCxnSpPr>
          <p:nvPr/>
        </p:nvCxnSpPr>
        <p:spPr>
          <a:xfrm>
            <a:off x="4211960" y="272149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84168"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5" idx="3"/>
          </p:cNvCxnSpPr>
          <p:nvPr/>
        </p:nvCxnSpPr>
        <p:spPr>
          <a:xfrm>
            <a:off x="5940152" y="240653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3" idx="3"/>
          </p:cNvCxnSpPr>
          <p:nvPr/>
        </p:nvCxnSpPr>
        <p:spPr>
          <a:xfrm>
            <a:off x="5940152" y="3088237"/>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84168" y="272149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959932" y="4209421"/>
            <a:ext cx="0" cy="948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12" idx="1"/>
          </p:cNvCxnSpPr>
          <p:nvPr/>
        </p:nvCxnSpPr>
        <p:spPr>
          <a:xfrm>
            <a:off x="3959932" y="4209421"/>
            <a:ext cx="5400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2" idx="3"/>
          </p:cNvCxnSpPr>
          <p:nvPr/>
        </p:nvCxnSpPr>
        <p:spPr>
          <a:xfrm>
            <a:off x="5004048" y="4209421"/>
            <a:ext cx="1440160" cy="606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8" idx="3"/>
          </p:cNvCxnSpPr>
          <p:nvPr/>
        </p:nvCxnSpPr>
        <p:spPr>
          <a:xfrm>
            <a:off x="6192180" y="5145246"/>
            <a:ext cx="2520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444208" y="4215481"/>
            <a:ext cx="0" cy="929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44208" y="4680363"/>
            <a:ext cx="720080" cy="3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9" idx="3"/>
          </p:cNvCxnSpPr>
          <p:nvPr/>
        </p:nvCxnSpPr>
        <p:spPr>
          <a:xfrm>
            <a:off x="6804248" y="2787536"/>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64288" y="2787536"/>
            <a:ext cx="0" cy="18928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164288" y="2787536"/>
            <a:ext cx="5040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581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اطمینان در ترکیبهای متوالی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در این حالت احتمال عملکرد برابر است با حاصلضرب احتمالات زیر سیستم ها در یکدیگر</a:t>
                </a:r>
              </a:p>
              <a:p>
                <a:pPr marL="0" indent="0" algn="l">
                  <a:buNone/>
                </a:pPr>
                <a:r>
                  <a:rPr lang="en-US" sz="1800" dirty="0" err="1" smtClean="0"/>
                  <a:t>Rs</a:t>
                </a:r>
                <a:r>
                  <a:rPr lang="en-US" sz="1800" dirty="0" smtClean="0"/>
                  <a:t>=P</a:t>
                </a:r>
                <a:r>
                  <a:rPr lang="en-US" sz="1400" dirty="0" smtClean="0"/>
                  <a:t>1</a:t>
                </a:r>
                <a:r>
                  <a:rPr lang="en-US" sz="1800" dirty="0" smtClean="0"/>
                  <a:t>×P</a:t>
                </a:r>
                <a:r>
                  <a:rPr lang="en-US" sz="1200" dirty="0" smtClean="0"/>
                  <a:t>2</a:t>
                </a:r>
                <a:r>
                  <a:rPr lang="en-US" sz="2000" dirty="0" smtClean="0"/>
                  <a:t>×........ ×</a:t>
                </a:r>
                <a:r>
                  <a:rPr lang="en-US" sz="2000" dirty="0" err="1" smtClean="0"/>
                  <a:t>P</a:t>
                </a:r>
                <a:r>
                  <a:rPr lang="en-US" sz="1400" dirty="0" err="1" smtClean="0"/>
                  <a:t>k</a:t>
                </a:r>
                <a:r>
                  <a:rPr lang="en-US" sz="2400" dirty="0" smtClean="0"/>
                  <a:t>=</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𝑘</m:t>
                        </m:r>
                      </m:sup>
                      <m:e>
                        <m:r>
                          <a:rPr lang="en-US" sz="2000" b="0" i="1" smtClean="0">
                            <a:latin typeface="Cambria Math"/>
                          </a:rPr>
                          <m:t>𝑃𝑖</m:t>
                        </m:r>
                      </m:e>
                    </m:nary>
                  </m:oMath>
                </a14:m>
                <a:endParaRPr lang="fa-IR" sz="3600" dirty="0" smtClean="0"/>
              </a:p>
              <a:p>
                <a:pPr marL="0" indent="0" algn="r" rtl="1">
                  <a:buNone/>
                </a:pPr>
                <a:r>
                  <a:rPr lang="fa-IR" sz="1800" dirty="0" smtClean="0"/>
                  <a:t>مثال:</a:t>
                </a:r>
              </a:p>
              <a:p>
                <a:pPr marL="0" indent="0" algn="r" rtl="1">
                  <a:buNone/>
                </a:pPr>
                <a:r>
                  <a:rPr lang="fa-IR" sz="1800" dirty="0" smtClean="0"/>
                  <a:t>برای تولید اندهای الکترولیزدر یک کارخانه الو مینیوم مواد تحت مراحل زیر عمل می ننمایند واحتمال کارکرد سالم هر مرحله برای یک ماه اینده به شرح زیر است.احتمال کارکرد سالم سیستم چه میزان است؟</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0/9</a:t>
                </a:r>
                <a:r>
                  <a:rPr lang="en-US" sz="1800" dirty="0" smtClean="0"/>
                  <a:t>×</a:t>
                </a:r>
                <a:r>
                  <a:rPr lang="fa-IR" sz="1800" dirty="0" smtClean="0"/>
                  <a:t>0/85</a:t>
                </a:r>
                <a:r>
                  <a:rPr lang="en-US" sz="1800" dirty="0" smtClean="0"/>
                  <a:t>×</a:t>
                </a:r>
                <a:r>
                  <a:rPr lang="fa-IR" sz="1800" dirty="0" smtClean="0"/>
                  <a:t>0/95</a:t>
                </a:r>
                <a:r>
                  <a:rPr lang="en-US" sz="1800" dirty="0" smtClean="0"/>
                  <a:t>×</a:t>
                </a:r>
                <a:r>
                  <a:rPr lang="fa-IR" sz="1800" dirty="0" smtClean="0"/>
                  <a:t>0/99=</a:t>
                </a:r>
                <a:r>
                  <a:rPr lang="en-US" sz="1800" dirty="0" err="1" smtClean="0"/>
                  <a:t>Rs</a:t>
                </a:r>
                <a:r>
                  <a:rPr lang="fa-IR" sz="1800" dirty="0" smtClean="0"/>
                  <a:t>=0/72</a:t>
                </a:r>
              </a:p>
              <a:p>
                <a:pPr marL="0" indent="0" algn="r" rtl="1">
                  <a:buNone/>
                </a:pPr>
                <a:r>
                  <a:rPr lang="fa-IR" sz="1800" dirty="0" smtClean="0"/>
                  <a:t>72% احتمال کارکرد سالم سیستم می باشد.</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593" t="-2156" r="-667"/>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183815673"/>
              </p:ext>
            </p:extLst>
          </p:nvPr>
        </p:nvGraphicFramePr>
        <p:xfrm>
          <a:off x="539552" y="3356992"/>
          <a:ext cx="6372709" cy="961463"/>
        </p:xfrm>
        <a:graphic>
          <a:graphicData uri="http://schemas.openxmlformats.org/drawingml/2006/table">
            <a:tbl>
              <a:tblPr firstRow="1" bandRow="1">
                <a:tableStyleId>{D7AC3CCA-C797-4891-BE02-D94E43425B78}</a:tableStyleId>
              </a:tblPr>
              <a:tblGrid>
                <a:gridCol w="1793799">
                  <a:extLst>
                    <a:ext uri="{9D8B030D-6E8A-4147-A177-3AD203B41FA5}">
                      <a16:colId xmlns:a16="http://schemas.microsoft.com/office/drawing/2014/main" xmlns="" val="20000"/>
                    </a:ext>
                  </a:extLst>
                </a:gridCol>
                <a:gridCol w="976944">
                  <a:extLst>
                    <a:ext uri="{9D8B030D-6E8A-4147-A177-3AD203B41FA5}">
                      <a16:colId xmlns:a16="http://schemas.microsoft.com/office/drawing/2014/main" xmlns="" val="20001"/>
                    </a:ext>
                  </a:extLst>
                </a:gridCol>
                <a:gridCol w="1052882">
                  <a:extLst>
                    <a:ext uri="{9D8B030D-6E8A-4147-A177-3AD203B41FA5}">
                      <a16:colId xmlns:a16="http://schemas.microsoft.com/office/drawing/2014/main" xmlns="" val="20002"/>
                    </a:ext>
                  </a:extLst>
                </a:gridCol>
                <a:gridCol w="1274542">
                  <a:extLst>
                    <a:ext uri="{9D8B030D-6E8A-4147-A177-3AD203B41FA5}">
                      <a16:colId xmlns:a16="http://schemas.microsoft.com/office/drawing/2014/main" xmlns="" val="20003"/>
                    </a:ext>
                  </a:extLst>
                </a:gridCol>
                <a:gridCol w="1274542">
                  <a:extLst>
                    <a:ext uri="{9D8B030D-6E8A-4147-A177-3AD203B41FA5}">
                      <a16:colId xmlns:a16="http://schemas.microsoft.com/office/drawing/2014/main" xmlns="" val="20004"/>
                    </a:ext>
                  </a:extLst>
                </a:gridCol>
              </a:tblGrid>
              <a:tr h="595703">
                <a:tc>
                  <a:txBody>
                    <a:bodyPr/>
                    <a:lstStyle/>
                    <a:p>
                      <a:r>
                        <a:rPr lang="fa-IR" sz="1600" dirty="0" smtClean="0"/>
                        <a:t>نام اجزاء</a:t>
                      </a:r>
                      <a:endParaRPr lang="en-US" sz="1600" dirty="0"/>
                    </a:p>
                  </a:txBody>
                  <a:tcPr/>
                </a:tc>
                <a:tc>
                  <a:txBody>
                    <a:bodyPr/>
                    <a:lstStyle/>
                    <a:p>
                      <a:r>
                        <a:rPr lang="fa-IR" sz="1600" dirty="0" smtClean="0"/>
                        <a:t>کوره اولیه</a:t>
                      </a:r>
                      <a:endParaRPr lang="en-US" sz="1600" dirty="0"/>
                    </a:p>
                  </a:txBody>
                  <a:tcPr/>
                </a:tc>
                <a:tc>
                  <a:txBody>
                    <a:bodyPr/>
                    <a:lstStyle/>
                    <a:p>
                      <a:r>
                        <a:rPr lang="fa-IR" sz="1600" dirty="0" smtClean="0"/>
                        <a:t>میکسر</a:t>
                      </a:r>
                      <a:endParaRPr lang="en-US" sz="1600" dirty="0"/>
                    </a:p>
                  </a:txBody>
                  <a:tcPr/>
                </a:tc>
                <a:tc>
                  <a:txBody>
                    <a:bodyPr/>
                    <a:lstStyle/>
                    <a:p>
                      <a:r>
                        <a:rPr lang="fa-IR" sz="1600" dirty="0" smtClean="0"/>
                        <a:t>پرس</a:t>
                      </a:r>
                      <a:endParaRPr lang="en-US" sz="1600" dirty="0"/>
                    </a:p>
                  </a:txBody>
                  <a:tcPr/>
                </a:tc>
                <a:tc>
                  <a:txBody>
                    <a:bodyPr/>
                    <a:lstStyle/>
                    <a:p>
                      <a:r>
                        <a:rPr lang="fa-IR" sz="1600" dirty="0" smtClean="0"/>
                        <a:t>کوره پخت</a:t>
                      </a:r>
                      <a:endParaRPr lang="en-US" sz="1600" dirty="0"/>
                    </a:p>
                  </a:txBody>
                  <a:tcPr/>
                </a:tc>
                <a:extLst>
                  <a:ext uri="{0D108BD9-81ED-4DB2-BD59-A6C34878D82A}">
                    <a16:rowId xmlns:a16="http://schemas.microsoft.com/office/drawing/2014/main" xmlns="" val="10000"/>
                  </a:ext>
                </a:extLst>
              </a:tr>
              <a:tr h="340401">
                <a:tc>
                  <a:txBody>
                    <a:bodyPr/>
                    <a:lstStyle/>
                    <a:p>
                      <a:pPr algn="r" rtl="1"/>
                      <a:r>
                        <a:rPr lang="fa-IR" sz="1400" dirty="0" smtClean="0"/>
                        <a:t>در صد احتمال</a:t>
                      </a:r>
                      <a:r>
                        <a:rPr lang="fa-IR" sz="1400" baseline="0" dirty="0" smtClean="0"/>
                        <a:t>  </a:t>
                      </a:r>
                      <a:r>
                        <a:rPr lang="fa-IR" sz="1400" dirty="0" smtClean="0"/>
                        <a:t>کارکردسالم</a:t>
                      </a:r>
                      <a:endParaRPr lang="en-US" sz="1400" dirty="0"/>
                    </a:p>
                  </a:txBody>
                  <a:tcPr/>
                </a:tc>
                <a:tc>
                  <a:txBody>
                    <a:bodyPr/>
                    <a:lstStyle/>
                    <a:p>
                      <a:r>
                        <a:rPr lang="fa-IR" dirty="0" smtClean="0"/>
                        <a:t>90</a:t>
                      </a:r>
                      <a:endParaRPr lang="en-US" dirty="0"/>
                    </a:p>
                  </a:txBody>
                  <a:tcPr/>
                </a:tc>
                <a:tc>
                  <a:txBody>
                    <a:bodyPr/>
                    <a:lstStyle/>
                    <a:p>
                      <a:r>
                        <a:rPr lang="fa-IR" dirty="0" smtClean="0"/>
                        <a:t>85</a:t>
                      </a:r>
                      <a:endParaRPr lang="en-US" dirty="0"/>
                    </a:p>
                  </a:txBody>
                  <a:tcPr/>
                </a:tc>
                <a:tc>
                  <a:txBody>
                    <a:bodyPr/>
                    <a:lstStyle/>
                    <a:p>
                      <a:r>
                        <a:rPr lang="fa-IR" dirty="0" smtClean="0"/>
                        <a:t>95</a:t>
                      </a:r>
                      <a:endParaRPr lang="en-US" dirty="0"/>
                    </a:p>
                  </a:txBody>
                  <a:tcPr/>
                </a:tc>
                <a:tc>
                  <a:txBody>
                    <a:bodyPr/>
                    <a:lstStyle/>
                    <a:p>
                      <a:r>
                        <a:rPr lang="fa-IR" dirty="0" smtClean="0"/>
                        <a:t>99</a:t>
                      </a: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08885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در حالت موازی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در این حالت در صورت خرابی همه ماشینهای ،سیستم متوقف می شود. </a:t>
                </a:r>
              </a:p>
              <a:p>
                <a:pPr marL="0" indent="0" algn="l">
                  <a:buNone/>
                </a:pPr>
                <a:r>
                  <a:rPr lang="en-US" sz="1800" dirty="0" err="1" smtClean="0"/>
                  <a:t>Rs</a:t>
                </a:r>
                <a:r>
                  <a:rPr lang="en-US" sz="1800" dirty="0" smtClean="0"/>
                  <a:t>=1-q1×q2×q3×……×</a:t>
                </a:r>
                <a:r>
                  <a:rPr lang="en-US" sz="1800" dirty="0" err="1" smtClean="0"/>
                  <a:t>qn</a:t>
                </a:r>
                <a:r>
                  <a:rPr lang="en-US" sz="1800" dirty="0" smtClean="0"/>
                  <a:t>=1-</a:t>
                </a:r>
                <a14:m>
                  <m:oMath xmlns:m="http://schemas.openxmlformats.org/officeDocument/2006/math">
                    <m:nary>
                      <m:naryPr>
                        <m:chr m:val="∏"/>
                        <m:ctrlPr>
                          <a:rPr lang="en-US" sz="1800" i="1">
                            <a:latin typeface="Cambria Math" panose="02040503050406030204" pitchFamily="18" charset="0"/>
                          </a:rPr>
                        </m:ctrlPr>
                      </m:naryPr>
                      <m:sub>
                        <m:r>
                          <m:rPr>
                            <m:brk m:alnAt="23"/>
                          </m:rPr>
                          <a:rPr lang="en-US" sz="1800" i="1">
                            <a:latin typeface="Cambria Math"/>
                          </a:rPr>
                          <m:t>1</m:t>
                        </m:r>
                      </m:sub>
                      <m:sup>
                        <m:r>
                          <a:rPr lang="en-US" sz="1800" b="0" i="1" smtClean="0">
                            <a:latin typeface="Cambria Math"/>
                          </a:rPr>
                          <m:t>𝑛</m:t>
                        </m:r>
                      </m:sup>
                      <m:e>
                        <m:r>
                          <a:rPr lang="en-US" sz="1800" b="0" i="1" smtClean="0">
                            <a:latin typeface="Cambria Math"/>
                          </a:rPr>
                          <m:t>𝑞</m:t>
                        </m:r>
                        <m:r>
                          <a:rPr lang="en-US" sz="1800" i="1">
                            <a:latin typeface="Cambria Math"/>
                          </a:rPr>
                          <m:t>𝑖</m:t>
                        </m:r>
                      </m:e>
                    </m:nary>
                  </m:oMath>
                </a14:m>
                <a:endParaRPr lang="en-US" sz="1800" dirty="0" smtClean="0"/>
              </a:p>
              <a:p>
                <a:pPr marL="0" indent="0" algn="l">
                  <a:buNone/>
                </a:pPr>
                <a:r>
                  <a:rPr lang="en-US" sz="1800" dirty="0" smtClean="0"/>
                  <a:t>q=1-p</a:t>
                </a:r>
              </a:p>
              <a:p>
                <a:pPr marL="0" indent="0" algn="r" rtl="1">
                  <a:buNone/>
                </a:pPr>
                <a:r>
                  <a:rPr lang="fa-IR" sz="1800" dirty="0" smtClean="0"/>
                  <a:t>مثال:</a:t>
                </a:r>
              </a:p>
              <a:p>
                <a:pPr marL="0" indent="0" algn="r" rtl="1">
                  <a:buNone/>
                </a:pPr>
                <a:r>
                  <a:rPr lang="fa-IR" sz="1800" dirty="0" smtClean="0"/>
                  <a:t>در یک ایستگاه پمپ بنزین شامل 4 دستگاه پمپ همیشه پمپی برای استفاده اماده می باشد با توجه به احتمال کارکرد سالم پمپها مطابق جدول زیر چند درصد احتمال کار سالم پمپها وجود دارد؟</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l" rtl="1">
                  <a:buNone/>
                </a:pPr>
                <a:r>
                  <a:rPr lang="fa-IR" sz="1800" dirty="0" smtClean="0"/>
                  <a:t>0/1</a:t>
                </a:r>
                <a:r>
                  <a:rPr lang="en-US" sz="1800" dirty="0" smtClean="0"/>
                  <a:t>×</a:t>
                </a:r>
                <a:r>
                  <a:rPr lang="fa-IR" sz="1800" dirty="0" smtClean="0"/>
                  <a:t>0/2</a:t>
                </a:r>
                <a:r>
                  <a:rPr lang="en-US" sz="1800" dirty="0" smtClean="0"/>
                  <a:t>×</a:t>
                </a:r>
                <a:r>
                  <a:rPr lang="fa-IR" sz="1800" dirty="0" smtClean="0"/>
                  <a:t>0/1</a:t>
                </a:r>
                <a:r>
                  <a:rPr lang="en-US" sz="1800" dirty="0" smtClean="0"/>
                  <a:t>×</a:t>
                </a:r>
                <a:r>
                  <a:rPr lang="fa-IR" sz="1800" dirty="0" smtClean="0"/>
                  <a:t>0/3-1=0/9994=</a:t>
                </a:r>
                <a:r>
                  <a:rPr lang="en-US" sz="1800" dirty="0" err="1"/>
                  <a:t>Rs</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593" t="-2561" r="-593"/>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758120280"/>
              </p:ext>
            </p:extLst>
          </p:nvPr>
        </p:nvGraphicFramePr>
        <p:xfrm>
          <a:off x="1619672" y="3717031"/>
          <a:ext cx="6264695" cy="1169289"/>
        </p:xfrm>
        <a:graphic>
          <a:graphicData uri="http://schemas.openxmlformats.org/drawingml/2006/table">
            <a:tbl>
              <a:tblPr firstRow="1" bandRow="1">
                <a:tableStyleId>{D7AC3CCA-C797-4891-BE02-D94E43425B78}</a:tableStyleId>
              </a:tblPr>
              <a:tblGrid>
                <a:gridCol w="1252939">
                  <a:extLst>
                    <a:ext uri="{9D8B030D-6E8A-4147-A177-3AD203B41FA5}">
                      <a16:colId xmlns:a16="http://schemas.microsoft.com/office/drawing/2014/main" xmlns="" val="20000"/>
                    </a:ext>
                  </a:extLst>
                </a:gridCol>
                <a:gridCol w="1252939">
                  <a:extLst>
                    <a:ext uri="{9D8B030D-6E8A-4147-A177-3AD203B41FA5}">
                      <a16:colId xmlns:a16="http://schemas.microsoft.com/office/drawing/2014/main" xmlns="" val="20001"/>
                    </a:ext>
                  </a:extLst>
                </a:gridCol>
                <a:gridCol w="1252939">
                  <a:extLst>
                    <a:ext uri="{9D8B030D-6E8A-4147-A177-3AD203B41FA5}">
                      <a16:colId xmlns:a16="http://schemas.microsoft.com/office/drawing/2014/main" xmlns="" val="20002"/>
                    </a:ext>
                  </a:extLst>
                </a:gridCol>
                <a:gridCol w="1252939">
                  <a:extLst>
                    <a:ext uri="{9D8B030D-6E8A-4147-A177-3AD203B41FA5}">
                      <a16:colId xmlns:a16="http://schemas.microsoft.com/office/drawing/2014/main" xmlns="" val="20003"/>
                    </a:ext>
                  </a:extLst>
                </a:gridCol>
                <a:gridCol w="1252939">
                  <a:extLst>
                    <a:ext uri="{9D8B030D-6E8A-4147-A177-3AD203B41FA5}">
                      <a16:colId xmlns:a16="http://schemas.microsoft.com/office/drawing/2014/main" xmlns="" val="20004"/>
                    </a:ext>
                  </a:extLst>
                </a:gridCol>
              </a:tblGrid>
              <a:tr h="389763">
                <a:tc>
                  <a:txBody>
                    <a:bodyPr/>
                    <a:lstStyle/>
                    <a:p>
                      <a:r>
                        <a:rPr lang="fa-IR" sz="1400" dirty="0" smtClean="0"/>
                        <a:t>شماره</a:t>
                      </a:r>
                      <a:r>
                        <a:rPr lang="fa-IR" sz="1400" baseline="0" dirty="0" smtClean="0"/>
                        <a:t> پمپ</a:t>
                      </a:r>
                      <a:endParaRPr lang="en-US" sz="1400" dirty="0"/>
                    </a:p>
                  </a:txBody>
                  <a:tcPr/>
                </a:tc>
                <a:tc>
                  <a:txBody>
                    <a:bodyPr/>
                    <a:lstStyle/>
                    <a:p>
                      <a:r>
                        <a:rPr lang="fa-IR" dirty="0" smtClean="0"/>
                        <a:t>1</a:t>
                      </a:r>
                      <a:endParaRPr lang="en-US" dirty="0"/>
                    </a:p>
                  </a:txBody>
                  <a:tcPr/>
                </a:tc>
                <a:tc>
                  <a:txBody>
                    <a:bodyPr/>
                    <a:lstStyle/>
                    <a:p>
                      <a:r>
                        <a:rPr lang="fa-IR" dirty="0" smtClean="0"/>
                        <a:t>2</a:t>
                      </a:r>
                      <a:endParaRPr lang="en-US" dirty="0"/>
                    </a:p>
                  </a:txBody>
                  <a:tcPr/>
                </a:tc>
                <a:tc>
                  <a:txBody>
                    <a:bodyPr/>
                    <a:lstStyle/>
                    <a:p>
                      <a:r>
                        <a:rPr lang="fa-IR" dirty="0" smtClean="0"/>
                        <a:t>3</a:t>
                      </a:r>
                      <a:endParaRPr lang="en-US" dirty="0"/>
                    </a:p>
                  </a:txBody>
                  <a:tcPr/>
                </a:tc>
                <a:tc>
                  <a:txBody>
                    <a:bodyPr/>
                    <a:lstStyle/>
                    <a:p>
                      <a:r>
                        <a:rPr lang="fa-IR" dirty="0" smtClean="0"/>
                        <a:t>4</a:t>
                      </a:r>
                      <a:endParaRPr lang="en-US" dirty="0"/>
                    </a:p>
                  </a:txBody>
                  <a:tcPr/>
                </a:tc>
                <a:extLst>
                  <a:ext uri="{0D108BD9-81ED-4DB2-BD59-A6C34878D82A}">
                    <a16:rowId xmlns:a16="http://schemas.microsoft.com/office/drawing/2014/main" xmlns="" val="10000"/>
                  </a:ext>
                </a:extLst>
              </a:tr>
              <a:tr h="389763">
                <a:tc>
                  <a:txBody>
                    <a:bodyPr/>
                    <a:lstStyle/>
                    <a:p>
                      <a:r>
                        <a:rPr lang="en-US" dirty="0" smtClean="0"/>
                        <a:t>P</a:t>
                      </a:r>
                      <a:r>
                        <a:rPr lang="en-US" sz="1600" dirty="0" smtClean="0"/>
                        <a:t>i</a:t>
                      </a:r>
                      <a:endParaRPr lang="en-US" sz="1600" dirty="0"/>
                    </a:p>
                  </a:txBody>
                  <a:tcPr/>
                </a:tc>
                <a:tc>
                  <a:txBody>
                    <a:bodyPr/>
                    <a:lstStyle/>
                    <a:p>
                      <a:r>
                        <a:rPr lang="fa-IR" dirty="0" smtClean="0"/>
                        <a:t>0/9</a:t>
                      </a:r>
                      <a:endParaRPr lang="en-US" dirty="0"/>
                    </a:p>
                  </a:txBody>
                  <a:tcPr/>
                </a:tc>
                <a:tc>
                  <a:txBody>
                    <a:bodyPr/>
                    <a:lstStyle/>
                    <a:p>
                      <a:r>
                        <a:rPr lang="fa-IR" dirty="0" smtClean="0"/>
                        <a:t>0/8</a:t>
                      </a:r>
                      <a:endParaRPr lang="en-US" dirty="0"/>
                    </a:p>
                  </a:txBody>
                  <a:tcPr/>
                </a:tc>
                <a:tc>
                  <a:txBody>
                    <a:bodyPr/>
                    <a:lstStyle/>
                    <a:p>
                      <a:r>
                        <a:rPr lang="fa-IR" dirty="0" smtClean="0"/>
                        <a:t>0/9</a:t>
                      </a:r>
                      <a:endParaRPr lang="en-US" dirty="0"/>
                    </a:p>
                  </a:txBody>
                  <a:tcPr/>
                </a:tc>
                <a:tc>
                  <a:txBody>
                    <a:bodyPr/>
                    <a:lstStyle/>
                    <a:p>
                      <a:r>
                        <a:rPr lang="fa-IR" dirty="0" smtClean="0"/>
                        <a:t>0/7</a:t>
                      </a:r>
                      <a:endParaRPr lang="en-US" dirty="0"/>
                    </a:p>
                  </a:txBody>
                  <a:tcPr/>
                </a:tc>
                <a:extLst>
                  <a:ext uri="{0D108BD9-81ED-4DB2-BD59-A6C34878D82A}">
                    <a16:rowId xmlns:a16="http://schemas.microsoft.com/office/drawing/2014/main" xmlns="" val="10001"/>
                  </a:ext>
                </a:extLst>
              </a:tr>
              <a:tr h="389763">
                <a:tc>
                  <a:txBody>
                    <a:bodyPr/>
                    <a:lstStyle/>
                    <a:p>
                      <a:r>
                        <a:rPr lang="en-US" dirty="0" smtClean="0"/>
                        <a:t>q</a:t>
                      </a:r>
                      <a:r>
                        <a:rPr lang="en-US" sz="1400" dirty="0" smtClean="0"/>
                        <a:t>i</a:t>
                      </a:r>
                      <a:endParaRPr lang="en-US" dirty="0"/>
                    </a:p>
                  </a:txBody>
                  <a:tcPr/>
                </a:tc>
                <a:tc>
                  <a:txBody>
                    <a:bodyPr/>
                    <a:lstStyle/>
                    <a:p>
                      <a:r>
                        <a:rPr lang="fa-IR" dirty="0" smtClean="0"/>
                        <a:t>0/1</a:t>
                      </a:r>
                      <a:endParaRPr lang="en-US" dirty="0"/>
                    </a:p>
                  </a:txBody>
                  <a:tcPr/>
                </a:tc>
                <a:tc>
                  <a:txBody>
                    <a:bodyPr/>
                    <a:lstStyle/>
                    <a:p>
                      <a:r>
                        <a:rPr lang="fa-IR" dirty="0" smtClean="0"/>
                        <a:t>02</a:t>
                      </a:r>
                      <a:endParaRPr lang="en-US" dirty="0"/>
                    </a:p>
                  </a:txBody>
                  <a:tcPr/>
                </a:tc>
                <a:tc>
                  <a:txBody>
                    <a:bodyPr/>
                    <a:lstStyle/>
                    <a:p>
                      <a:r>
                        <a:rPr lang="fa-IR" dirty="0" smtClean="0"/>
                        <a:t>0/1</a:t>
                      </a:r>
                      <a:endParaRPr lang="en-US" dirty="0"/>
                    </a:p>
                  </a:txBody>
                  <a:tcPr/>
                </a:tc>
                <a:tc>
                  <a:txBody>
                    <a:bodyPr/>
                    <a:lstStyle/>
                    <a:p>
                      <a:r>
                        <a:rPr lang="fa-IR" dirty="0" smtClean="0"/>
                        <a:t>03</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681773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اطمینان(ادامه)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قابلیت اطمینان در ترکیبهای موازی/متوالی</a:t>
            </a:r>
          </a:p>
          <a:p>
            <a:pPr algn="r" rtl="1"/>
            <a:r>
              <a:rPr lang="fa-IR" sz="2000" dirty="0" smtClean="0"/>
              <a:t>قابلیت اطمینان در ترکیبهای موازی از خطوط متوالی</a:t>
            </a:r>
          </a:p>
          <a:p>
            <a:pPr algn="r" rtl="1"/>
            <a:r>
              <a:rPr lang="fa-IR" sz="2000" smtClean="0"/>
              <a:t>محاسبه قابلیت اطمینان در ترکیبهای مختلط</a:t>
            </a:r>
            <a:endParaRPr lang="fa-IR" sz="2000" dirty="0"/>
          </a:p>
        </p:txBody>
      </p:sp>
    </p:spTree>
    <p:extLst>
      <p:ext uri="{BB962C8B-B14F-4D97-AF65-F5344CB8AC3E}">
        <p14:creationId xmlns:p14="http://schemas.microsoft.com/office/powerpoint/2010/main" val="1409273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طرح بهینه یک سیستم متوالی/موازی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در این حالت به دلیل استفاده از ماشینهای مختلف ومحدودیت های سیستم نظیر بودجه یا تعداد ماشین ،فضا و.... با استفاده از روابط زیر نسبت به تعیین بهترین شرایط استفاده می شود.</a:t>
                </a:r>
              </a:p>
              <a:p>
                <a:pPr algn="r" rtl="1"/>
                <a:r>
                  <a:rPr lang="en-US" sz="2000" dirty="0" smtClean="0"/>
                  <a:t>₨=</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𝑘</m:t>
                        </m:r>
                      </m:sup>
                      <m:e>
                        <m:r>
                          <a:rPr lang="en-US" sz="2000" b="0" i="1" smtClean="0">
                            <a:latin typeface="Cambria Math"/>
                          </a:rPr>
                          <m:t>(</m:t>
                        </m:r>
                        <m:r>
                          <a:rPr lang="en-US" sz="2000" b="0" i="1" smtClean="0">
                            <a:latin typeface="Cambria Math"/>
                          </a:rPr>
                          <m:t>1</m:t>
                        </m:r>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𝑞</m:t>
                            </m:r>
                          </m:e>
                          <m:sup>
                            <m:r>
                              <a:rPr lang="en-US" sz="2000" b="0" i="1" smtClean="0">
                                <a:latin typeface="Cambria Math"/>
                              </a:rPr>
                              <m:t>𝑛𝑖</m:t>
                            </m:r>
                          </m:sup>
                        </m:sSup>
                        <m:r>
                          <a:rPr lang="en-US" sz="2000" b="0" i="1" smtClean="0">
                            <a:latin typeface="Cambria Math"/>
                          </a:rPr>
                          <m:t>)</m:t>
                        </m:r>
                      </m:e>
                    </m:nary>
                  </m:oMath>
                </a14:m>
                <a:r>
                  <a:rPr lang="fa-IR" sz="2000" dirty="0" smtClean="0"/>
                  <a:t> تابع هدف</a:t>
                </a:r>
                <a:endParaRPr lang="en-US" sz="2000" dirty="0" smtClean="0"/>
              </a:p>
              <a:p>
                <a:pPr algn="r" rtl="1"/>
                <a14:m>
                  <m:oMath xmlns:m="http://schemas.openxmlformats.org/officeDocument/2006/math">
                    <m:nary>
                      <m:naryPr>
                        <m:chr m:val="∑"/>
                        <m:subHide m:val="on"/>
                        <m:supHide m:val="on"/>
                        <m:ctrlPr>
                          <a:rPr lang="en-US" sz="2000" i="1" smtClean="0">
                            <a:latin typeface="Cambria Math" panose="02040503050406030204" pitchFamily="18" charset="0"/>
                          </a:rPr>
                        </m:ctrlPr>
                      </m:naryPr>
                      <m:sub/>
                      <m:sup/>
                      <m:e>
                        <m:r>
                          <a:rPr lang="en-US" sz="2000" b="0" i="1" smtClean="0">
                            <a:latin typeface="Cambria Math"/>
                          </a:rPr>
                          <m:t>𝑛𝑖</m:t>
                        </m:r>
                        <m:r>
                          <a:rPr lang="en-US" sz="2000" b="0" i="1" smtClean="0">
                            <a:latin typeface="Cambria Math"/>
                          </a:rPr>
                          <m:t>.</m:t>
                        </m:r>
                        <m:r>
                          <a:rPr lang="en-US" sz="2000" b="0" i="1" smtClean="0">
                            <a:latin typeface="Cambria Math"/>
                          </a:rPr>
                          <m:t>𝑐𝑖</m:t>
                        </m:r>
                        <m:r>
                          <a:rPr lang="en-US" sz="2000" b="0" i="1" smtClean="0">
                            <a:latin typeface="Cambria Math"/>
                          </a:rPr>
                          <m:t>≤</m:t>
                        </m:r>
                        <m:r>
                          <a:rPr lang="en-US" sz="2000" b="0" i="1" smtClean="0">
                            <a:latin typeface="Cambria Math"/>
                          </a:rPr>
                          <m:t>𝐵</m:t>
                        </m:r>
                      </m:e>
                    </m:nary>
                  </m:oMath>
                </a14:m>
                <a:r>
                  <a:rPr lang="fa-IR" sz="2000" dirty="0" smtClean="0"/>
                  <a:t>    تابع محدودیت</a:t>
                </a:r>
              </a:p>
              <a:p>
                <a:pPr algn="r" rtl="1"/>
                <a:r>
                  <a:rPr lang="fa-IR" sz="2000" dirty="0" smtClean="0"/>
                  <a:t>با استفاده از این روابط وبرنامه ریزی خطی می توان تعداد مطلوب سستم را بدست اورد.</a:t>
                </a:r>
              </a:p>
              <a:p>
                <a:pPr algn="r" rtl="1"/>
                <a:r>
                  <a:rPr lang="fa-IR" sz="2000" dirty="0" smtClean="0"/>
                  <a:t>مثال:</a:t>
                </a:r>
              </a:p>
              <a:p>
                <a:pPr algn="r" rtl="1"/>
                <a:r>
                  <a:rPr lang="fa-IR" sz="2000" dirty="0" smtClean="0"/>
                  <a:t>در یک چاپخانه طی چهار مرحله  عملیات چاپ انجام می شود. در مرحله اول تعداددو ماشین چاپ با قیمت 1000 واحد واحتمال کارکرد سالم 0/8 و0/6 ودر مرحله سوم یک ماشین به قیمت واحد 800 واحتمال کارکرد 0/9 موجود است با محدودیت 5100واحد پول تعداد بهینه ماشین در مرحله دوم وچهارم که قیمت هرکدام 500 و800 واحتمال کارکرد 0/5 و0/8 چه اندازه است؟</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539" r="-741"/>
                </a:stretch>
              </a:blipFill>
            </p:spPr>
            <p:txBody>
              <a:bodyPr/>
              <a:lstStyle/>
              <a:p>
                <a:r>
                  <a:rPr lang="en-US">
                    <a:noFill/>
                  </a:rPr>
                  <a:t> </a:t>
                </a:r>
              </a:p>
            </p:txBody>
          </p:sp>
        </mc:Fallback>
      </mc:AlternateContent>
    </p:spTree>
    <p:extLst>
      <p:ext uri="{BB962C8B-B14F-4D97-AF65-F5344CB8AC3E}">
        <p14:creationId xmlns:p14="http://schemas.microsoft.com/office/powerpoint/2010/main" val="28053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مثال(ادامه)</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800" dirty="0" smtClean="0"/>
                  <a:t>₨</a:t>
                </a:r>
                <a:r>
                  <a:rPr lang="fa-IR" sz="1800" dirty="0" smtClean="0"/>
                  <a:t>=</a:t>
                </a:r>
                <a:r>
                  <a:rPr lang="en-US" sz="1800" dirty="0" smtClean="0"/>
                  <a:t>0.92×(1-</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a:rPr>
                          <m:t>0</m:t>
                        </m:r>
                        <m:r>
                          <a:rPr lang="en-US" sz="1800" b="0" i="1" smtClean="0">
                            <a:latin typeface="Cambria Math"/>
                          </a:rPr>
                          <m:t>.</m:t>
                        </m:r>
                        <m:r>
                          <a:rPr lang="en-US" sz="1800" b="0" i="1" smtClean="0">
                            <a:latin typeface="Cambria Math"/>
                          </a:rPr>
                          <m:t>5</m:t>
                        </m:r>
                      </m:e>
                      <m:sup>
                        <m:r>
                          <a:rPr lang="en-US" sz="1800" b="0" i="1" smtClean="0">
                            <a:latin typeface="Cambria Math"/>
                          </a:rPr>
                          <m:t>𝑛</m:t>
                        </m:r>
                        <m:r>
                          <a:rPr lang="en-US" sz="1800" b="0" i="1" smtClean="0">
                            <a:latin typeface="Cambria Math"/>
                          </a:rPr>
                          <m:t>2</m:t>
                        </m:r>
                      </m:sup>
                    </m:sSup>
                  </m:oMath>
                </a14:m>
                <a:r>
                  <a:rPr lang="en-US" sz="1800" dirty="0" smtClean="0"/>
                  <a:t>)(1-0.1)(1-</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a:rPr>
                          <m:t>0</m:t>
                        </m:r>
                        <m:r>
                          <a:rPr lang="en-US" sz="1800" b="0" i="1" smtClean="0">
                            <a:latin typeface="Cambria Math"/>
                          </a:rPr>
                          <m:t>.</m:t>
                        </m:r>
                        <m:r>
                          <a:rPr lang="en-US" sz="1800" b="0" i="1" smtClean="0">
                            <a:latin typeface="Cambria Math"/>
                          </a:rPr>
                          <m:t>2</m:t>
                        </m:r>
                      </m:e>
                      <m:sup>
                        <m:r>
                          <a:rPr lang="en-US" sz="1800" i="1">
                            <a:latin typeface="Cambria Math"/>
                          </a:rPr>
                          <m:t>𝑛</m:t>
                        </m:r>
                        <m:r>
                          <a:rPr lang="en-US" sz="1800" b="0" i="1" smtClean="0">
                            <a:latin typeface="Cambria Math"/>
                          </a:rPr>
                          <m:t>4</m:t>
                        </m:r>
                      </m:sup>
                    </m:sSup>
                  </m:oMath>
                </a14:m>
                <a:r>
                  <a:rPr lang="en-US" sz="1800" dirty="0" smtClean="0"/>
                  <a:t>)</a:t>
                </a:r>
              </a:p>
              <a:p>
                <a:r>
                  <a:rPr lang="en-US" sz="1800" dirty="0" smtClean="0"/>
                  <a:t>(1000×2)+(500×n2)+(800×1)+(750×n4)≤5100</a:t>
                </a:r>
                <a:endParaRPr lang="fa-IR" sz="1800" dirty="0" smtClean="0"/>
              </a:p>
              <a:p>
                <a:endParaRPr lang="fa-IR" sz="1800" dirty="0" smtClean="0"/>
              </a:p>
              <a:p>
                <a:endParaRPr lang="fa-IR" sz="1800" dirty="0"/>
              </a:p>
              <a:p>
                <a:endParaRPr lang="fa-IR" sz="1800" dirty="0" smtClean="0"/>
              </a:p>
              <a:p>
                <a:endParaRPr lang="fa-IR" sz="1800" dirty="0"/>
              </a:p>
              <a:p>
                <a:endParaRPr lang="fa-IR" sz="1800" dirty="0" smtClean="0"/>
              </a:p>
              <a:p>
                <a:pPr algn="r" rtl="1"/>
                <a:r>
                  <a:rPr lang="fa-IR" sz="1800" dirty="0" smtClean="0"/>
                  <a:t>بنابراین ترکیب بهینه عبارت است از:</a:t>
                </a:r>
              </a:p>
              <a:p>
                <a:pPr algn="r" rtl="1"/>
                <a:r>
                  <a:rPr lang="fa-IR" sz="1800" dirty="0" smtClean="0"/>
                  <a:t>ماشین چاپ  دو دستگاه</a:t>
                </a:r>
              </a:p>
              <a:p>
                <a:pPr algn="r" rtl="1"/>
                <a:r>
                  <a:rPr lang="fa-IR" sz="1800" dirty="0" smtClean="0"/>
                  <a:t>ماشین تاکن 3 دستگاه</a:t>
                </a:r>
              </a:p>
              <a:p>
                <a:pPr algn="r" rtl="1"/>
                <a:r>
                  <a:rPr lang="fa-IR" sz="1800" dirty="0" smtClean="0"/>
                  <a:t>ماشین برش یک دستگاه</a:t>
                </a:r>
              </a:p>
              <a:p>
                <a:pPr algn="r" rtl="1"/>
                <a:r>
                  <a:rPr lang="fa-IR" sz="1800" dirty="0" smtClean="0"/>
                  <a:t>ماشین صحافی یک دستگاه</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444" t="-809"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72372712"/>
                  </p:ext>
                </p:extLst>
              </p:nvPr>
            </p:nvGraphicFramePr>
            <p:xfrm>
              <a:off x="899592" y="2348880"/>
              <a:ext cx="6432375" cy="1357313"/>
            </p:xfrm>
            <a:graphic>
              <a:graphicData uri="http://schemas.openxmlformats.org/drawingml/2006/table">
                <a:tbl>
                  <a:tblPr firstRow="1" bandRow="1">
                    <a:tableStyleId>{D7AC3CCA-C797-4891-BE02-D94E43425B78}</a:tableStyleId>
                  </a:tblPr>
                  <a:tblGrid>
                    <a:gridCol w="1286475">
                      <a:extLst>
                        <a:ext uri="{9D8B030D-6E8A-4147-A177-3AD203B41FA5}">
                          <a16:colId xmlns="" xmlns:a16="http://schemas.microsoft.com/office/drawing/2014/main" val="20000"/>
                        </a:ext>
                      </a:extLst>
                    </a:gridCol>
                    <a:gridCol w="1286475">
                      <a:extLst>
                        <a:ext uri="{9D8B030D-6E8A-4147-A177-3AD203B41FA5}">
                          <a16:colId xmlns="" xmlns:a16="http://schemas.microsoft.com/office/drawing/2014/main" val="20001"/>
                        </a:ext>
                      </a:extLst>
                    </a:gridCol>
                    <a:gridCol w="1286475">
                      <a:extLst>
                        <a:ext uri="{9D8B030D-6E8A-4147-A177-3AD203B41FA5}">
                          <a16:colId xmlns="" xmlns:a16="http://schemas.microsoft.com/office/drawing/2014/main" val="20002"/>
                        </a:ext>
                      </a:extLst>
                    </a:gridCol>
                    <a:gridCol w="1286475">
                      <a:extLst>
                        <a:ext uri="{9D8B030D-6E8A-4147-A177-3AD203B41FA5}">
                          <a16:colId xmlns="" xmlns:a16="http://schemas.microsoft.com/office/drawing/2014/main" val="20003"/>
                        </a:ext>
                      </a:extLst>
                    </a:gridCol>
                    <a:gridCol w="1286475">
                      <a:extLst>
                        <a:ext uri="{9D8B030D-6E8A-4147-A177-3AD203B41FA5}">
                          <a16:colId xmlns="" xmlns:a16="http://schemas.microsoft.com/office/drawing/2014/main" val="20004"/>
                        </a:ext>
                      </a:extLst>
                    </a:gridCol>
                  </a:tblGrid>
                  <a:tr h="0">
                    <a:tc>
                      <a:txBody>
                        <a:bodyPr/>
                        <a:lstStyle/>
                        <a:p>
                          <a:pPr algn="ctr" rtl="1"/>
                          <a:r>
                            <a:rPr lang="fa-IR" sz="1200" dirty="0" smtClean="0"/>
                            <a:t>مقدار انتخابی </a:t>
                          </a:r>
                          <a:r>
                            <a:rPr lang="en-US" sz="1200" dirty="0" smtClean="0"/>
                            <a:t>n4</a:t>
                          </a:r>
                          <a:endParaRPr lang="en-US" sz="1200" dirty="0"/>
                        </a:p>
                      </a:txBody>
                      <a:tcPr/>
                    </a:tc>
                    <a:tc>
                      <a:txBody>
                        <a:bodyPr/>
                        <a:lstStyle/>
                        <a:p>
                          <a:pPr algn="ctr"/>
                          <a:r>
                            <a:rPr lang="fa-IR" sz="1200" dirty="0" smtClean="0"/>
                            <a:t>مقدار</a:t>
                          </a:r>
                          <a:r>
                            <a:rPr lang="fa-IR" sz="1200" baseline="0" dirty="0" smtClean="0"/>
                            <a:t> انتخابی </a:t>
                          </a:r>
                          <a:r>
                            <a:rPr lang="en-US" sz="1200" baseline="0" dirty="0" smtClean="0"/>
                            <a:t>n2</a:t>
                          </a:r>
                          <a:endParaRPr lang="en-US" sz="1200" dirty="0"/>
                        </a:p>
                      </a:txBody>
                      <a:tcPr/>
                    </a:tc>
                    <a:tc>
                      <a:txBody>
                        <a:bodyPr/>
                        <a:lstStyle/>
                        <a:p>
                          <a:pPr algn="ctr"/>
                          <a:r>
                            <a:rPr lang="fa-IR" sz="1200" dirty="0" smtClean="0"/>
                            <a:t>مقدار</a:t>
                          </a:r>
                          <a:r>
                            <a:rPr lang="fa-IR" sz="1200" baseline="0" dirty="0" smtClean="0"/>
                            <a:t> منطقی </a:t>
                          </a:r>
                          <a:r>
                            <a:rPr lang="en-US" sz="1200" baseline="0" dirty="0" smtClean="0"/>
                            <a:t>n2</a:t>
                          </a:r>
                          <a:endParaRPr lang="en-US" sz="1200" dirty="0"/>
                        </a:p>
                      </a:txBody>
                      <a:tcPr/>
                    </a:tc>
                    <a:tc>
                      <a:txBody>
                        <a:bodyPr/>
                        <a:lstStyle/>
                        <a:p>
                          <a:pPr algn="ctr"/>
                          <a:r>
                            <a:rPr lang="en-US" sz="1200" dirty="0" err="1" smtClean="0"/>
                            <a:t>Rs</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r>
                                      <a:rPr lang="en-US" sz="1200" b="0" i="1" smtClean="0">
                                        <a:latin typeface="Cambria Math"/>
                                      </a:rPr>
                                      <m:t>𝑛𝑖</m:t>
                                    </m:r>
                                    <m:r>
                                      <a:rPr lang="en-US" sz="1200" b="0" i="1" smtClean="0">
                                        <a:latin typeface="Cambria Math"/>
                                      </a:rPr>
                                      <m:t>.</m:t>
                                    </m:r>
                                    <m:r>
                                      <a:rPr lang="en-US" sz="1200" b="0" i="1" smtClean="0">
                                        <a:latin typeface="Cambria Math"/>
                                      </a:rPr>
                                      <m:t>𝑐𝑖</m:t>
                                    </m:r>
                                  </m:e>
                                </m:nary>
                              </m:oMath>
                            </m:oMathPara>
                          </a14:m>
                          <a:endParaRPr lang="en-US" sz="1200" dirty="0"/>
                        </a:p>
                      </a:txBody>
                      <a:tcPr/>
                    </a:tc>
                    <a:extLst>
                      <a:ext uri="{0D108BD9-81ED-4DB2-BD59-A6C34878D82A}">
                        <a16:rowId xmlns="" xmlns:a16="http://schemas.microsoft.com/office/drawing/2014/main" val="10000"/>
                      </a:ext>
                    </a:extLst>
                  </a:tr>
                  <a:tr h="0">
                    <a:tc>
                      <a:txBody>
                        <a:bodyPr/>
                        <a:lstStyle/>
                        <a:p>
                          <a:pPr algn="ctr"/>
                          <a:r>
                            <a:rPr lang="fa-IR" sz="1200" dirty="0" smtClean="0"/>
                            <a:t>1</a:t>
                          </a:r>
                          <a:endParaRPr lang="en-US" sz="1200" dirty="0"/>
                        </a:p>
                      </a:txBody>
                      <a:tcPr/>
                    </a:tc>
                    <a:tc>
                      <a:txBody>
                        <a:bodyPr/>
                        <a:lstStyle/>
                        <a:p>
                          <a:pPr algn="ctr"/>
                          <a:r>
                            <a:rPr lang="fa-IR" sz="1200" dirty="0" smtClean="0"/>
                            <a:t>3/1</a:t>
                          </a:r>
                          <a:endParaRPr lang="en-US" sz="1200" dirty="0"/>
                        </a:p>
                      </a:txBody>
                      <a:tcPr/>
                    </a:tc>
                    <a:tc>
                      <a:txBody>
                        <a:bodyPr/>
                        <a:lstStyle/>
                        <a:p>
                          <a:pPr algn="ctr"/>
                          <a:r>
                            <a:rPr lang="fa-IR" sz="1200" dirty="0" smtClean="0"/>
                            <a:t>3</a:t>
                          </a:r>
                          <a:endParaRPr lang="en-US" sz="1200" dirty="0"/>
                        </a:p>
                      </a:txBody>
                      <a:tcPr/>
                    </a:tc>
                    <a:tc>
                      <a:txBody>
                        <a:bodyPr/>
                        <a:lstStyle/>
                        <a:p>
                          <a:pPr algn="ctr"/>
                          <a:r>
                            <a:rPr lang="fa-IR" sz="1200" dirty="0" smtClean="0"/>
                            <a:t>0/5796</a:t>
                          </a:r>
                          <a:endParaRPr lang="en-US" sz="1200" dirty="0"/>
                        </a:p>
                      </a:txBody>
                      <a:tcPr/>
                    </a:tc>
                    <a:tc>
                      <a:txBody>
                        <a:bodyPr/>
                        <a:lstStyle/>
                        <a:p>
                          <a:pPr algn="ctr"/>
                          <a:r>
                            <a:rPr lang="fa-IR" sz="1200" dirty="0" smtClean="0"/>
                            <a:t>5050</a:t>
                          </a:r>
                          <a:endParaRPr lang="en-US" sz="1200" dirty="0"/>
                        </a:p>
                      </a:txBody>
                      <a:tcPr/>
                    </a:tc>
                    <a:extLst>
                      <a:ext uri="{0D108BD9-81ED-4DB2-BD59-A6C34878D82A}">
                        <a16:rowId xmlns="" xmlns:a16="http://schemas.microsoft.com/office/drawing/2014/main" val="10001"/>
                      </a:ext>
                    </a:extLst>
                  </a:tr>
                  <a:tr h="0">
                    <a:tc>
                      <a:txBody>
                        <a:bodyPr/>
                        <a:lstStyle/>
                        <a:p>
                          <a:pPr algn="ctr"/>
                          <a:r>
                            <a:rPr lang="fa-IR" sz="1200" dirty="0" smtClean="0"/>
                            <a:t>2</a:t>
                          </a:r>
                          <a:endParaRPr lang="en-US" sz="1200" dirty="0"/>
                        </a:p>
                      </a:txBody>
                      <a:tcPr/>
                    </a:tc>
                    <a:tc>
                      <a:txBody>
                        <a:bodyPr/>
                        <a:lstStyle/>
                        <a:p>
                          <a:pPr algn="ctr"/>
                          <a:r>
                            <a:rPr lang="fa-IR" sz="1200" dirty="0" smtClean="0"/>
                            <a:t>1/6</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0/3974</a:t>
                          </a:r>
                          <a:endParaRPr lang="en-US" sz="1200" dirty="0"/>
                        </a:p>
                      </a:txBody>
                      <a:tcPr/>
                    </a:tc>
                    <a:tc>
                      <a:txBody>
                        <a:bodyPr/>
                        <a:lstStyle/>
                        <a:p>
                          <a:pPr algn="ctr"/>
                          <a:r>
                            <a:rPr lang="fa-IR" sz="1200" dirty="0" smtClean="0"/>
                            <a:t>4800</a:t>
                          </a:r>
                          <a:endParaRPr lang="en-US" sz="1200" dirty="0"/>
                        </a:p>
                      </a:txBody>
                      <a:tcPr/>
                    </a:tc>
                    <a:extLst>
                      <a:ext uri="{0D108BD9-81ED-4DB2-BD59-A6C34878D82A}">
                        <a16:rowId xmlns="" xmlns:a16="http://schemas.microsoft.com/office/drawing/2014/main" val="10002"/>
                      </a:ext>
                    </a:extLst>
                  </a:tr>
                  <a:tr h="0">
                    <a:tc>
                      <a:txBody>
                        <a:bodyPr/>
                        <a:lstStyle/>
                        <a:p>
                          <a:pPr algn="ctr"/>
                          <a:r>
                            <a:rPr lang="fa-IR" sz="1200" dirty="0" smtClean="0"/>
                            <a:t>3</a:t>
                          </a:r>
                          <a:endParaRPr lang="en-US" sz="1200" dirty="0"/>
                        </a:p>
                      </a:txBody>
                      <a:tcPr/>
                    </a:tc>
                    <a:tc>
                      <a:txBody>
                        <a:bodyPr/>
                        <a:lstStyle/>
                        <a:p>
                          <a:pPr algn="ctr"/>
                          <a:r>
                            <a:rPr lang="fa-IR" sz="1200" dirty="0" smtClean="0"/>
                            <a:t>0/1</a:t>
                          </a:r>
                          <a:endParaRPr lang="en-US" sz="1200" dirty="0"/>
                        </a:p>
                      </a:txBody>
                      <a:tcPr/>
                    </a:tc>
                    <a:tc>
                      <a:txBody>
                        <a:bodyPr/>
                        <a:lstStyle/>
                        <a:p>
                          <a:pPr algn="ctr"/>
                          <a:r>
                            <a:rPr lang="fa-IR" sz="1200" dirty="0" smtClean="0"/>
                            <a:t>غیر منطقی</a:t>
                          </a:r>
                          <a:endParaRPr lang="en-US" sz="1200" dirty="0"/>
                        </a:p>
                      </a:txBody>
                      <a:tcPr/>
                    </a:tc>
                    <a:tc>
                      <a:txBody>
                        <a:bodyPr/>
                        <a:lstStyle/>
                        <a:p>
                          <a:pPr algn="ctr"/>
                          <a:r>
                            <a:rPr lang="fa-IR" sz="1200" dirty="0" smtClean="0"/>
                            <a:t>-</a:t>
                          </a:r>
                          <a:endParaRPr lang="en-US" sz="1200" dirty="0"/>
                        </a:p>
                      </a:txBody>
                      <a:tcPr/>
                    </a:tc>
                    <a:tc>
                      <a:txBody>
                        <a:bodyPr/>
                        <a:lstStyle/>
                        <a:p>
                          <a:pPr algn="ctr"/>
                          <a:r>
                            <a:rPr lang="fa-IR" sz="1200" dirty="0" smtClean="0"/>
                            <a:t>-</a:t>
                          </a:r>
                          <a:endParaRPr lang="en-US" sz="1200" dirty="0"/>
                        </a:p>
                      </a:txBody>
                      <a:tcPr/>
                    </a:tc>
                    <a:extLst>
                      <a:ext uri="{0D108BD9-81ED-4DB2-BD59-A6C34878D82A}">
                        <a16:rowId xmlns=""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3672372712"/>
                  </p:ext>
                </p:extLst>
              </p:nvPr>
            </p:nvGraphicFramePr>
            <p:xfrm>
              <a:off x="899592" y="2348880"/>
              <a:ext cx="6432375" cy="1357313"/>
            </p:xfrm>
            <a:graphic>
              <a:graphicData uri="http://schemas.openxmlformats.org/drawingml/2006/table">
                <a:tbl>
                  <a:tblPr firstRow="1" bandRow="1">
                    <a:tableStyleId>{D7AC3CCA-C797-4891-BE02-D94E43425B78}</a:tableStyleId>
                  </a:tblPr>
                  <a:tblGrid>
                    <a:gridCol w="1286475"/>
                    <a:gridCol w="1286475"/>
                    <a:gridCol w="1286475"/>
                    <a:gridCol w="1286475"/>
                    <a:gridCol w="1286475"/>
                  </a:tblGrid>
                  <a:tr h="534353">
                    <a:tc>
                      <a:txBody>
                        <a:bodyPr/>
                        <a:lstStyle/>
                        <a:p>
                          <a:pPr algn="ctr" rtl="1"/>
                          <a:r>
                            <a:rPr lang="fa-IR" sz="1200" dirty="0" smtClean="0"/>
                            <a:t>مقدار انتخابی </a:t>
                          </a:r>
                          <a:r>
                            <a:rPr lang="en-US" sz="1200" dirty="0" smtClean="0"/>
                            <a:t>n4</a:t>
                          </a:r>
                          <a:endParaRPr lang="en-US" sz="1200" dirty="0"/>
                        </a:p>
                      </a:txBody>
                      <a:tcPr/>
                    </a:tc>
                    <a:tc>
                      <a:txBody>
                        <a:bodyPr/>
                        <a:lstStyle/>
                        <a:p>
                          <a:pPr algn="ctr"/>
                          <a:r>
                            <a:rPr lang="fa-IR" sz="1200" dirty="0" smtClean="0"/>
                            <a:t>مقدار</a:t>
                          </a:r>
                          <a:r>
                            <a:rPr lang="fa-IR" sz="1200" baseline="0" dirty="0" smtClean="0"/>
                            <a:t> انتخابی </a:t>
                          </a:r>
                          <a:r>
                            <a:rPr lang="en-US" sz="1200" baseline="0" dirty="0" smtClean="0"/>
                            <a:t>n2</a:t>
                          </a:r>
                          <a:endParaRPr lang="en-US" sz="1200" dirty="0"/>
                        </a:p>
                      </a:txBody>
                      <a:tcPr/>
                    </a:tc>
                    <a:tc>
                      <a:txBody>
                        <a:bodyPr/>
                        <a:lstStyle/>
                        <a:p>
                          <a:pPr algn="ctr"/>
                          <a:r>
                            <a:rPr lang="fa-IR" sz="1200" dirty="0" smtClean="0"/>
                            <a:t>مقدار</a:t>
                          </a:r>
                          <a:r>
                            <a:rPr lang="fa-IR" sz="1200" baseline="0" dirty="0" smtClean="0"/>
                            <a:t> منطقی </a:t>
                          </a:r>
                          <a:r>
                            <a:rPr lang="en-US" sz="1200" baseline="0" dirty="0" smtClean="0"/>
                            <a:t>n2</a:t>
                          </a:r>
                          <a:endParaRPr lang="en-US" sz="1200" dirty="0"/>
                        </a:p>
                      </a:txBody>
                      <a:tcPr/>
                    </a:tc>
                    <a:tc>
                      <a:txBody>
                        <a:bodyPr/>
                        <a:lstStyle/>
                        <a:p>
                          <a:pPr algn="ctr"/>
                          <a:r>
                            <a:rPr lang="en-US" sz="1200" dirty="0" err="1" smtClean="0"/>
                            <a:t>Rs</a:t>
                          </a:r>
                          <a:endParaRPr lang="en-US" sz="1200" dirty="0"/>
                        </a:p>
                      </a:txBody>
                      <a:tcPr/>
                    </a:tc>
                    <a:tc>
                      <a:txBody>
                        <a:bodyPr/>
                        <a:lstStyle/>
                        <a:p>
                          <a:endParaRPr lang="en-US"/>
                        </a:p>
                      </a:txBody>
                      <a:tcPr>
                        <a:blipFill rotWithShape="1">
                          <a:blip r:embed="rId3"/>
                          <a:stretch>
                            <a:fillRect l="-400474" t="-117045" b="-165909"/>
                          </a:stretch>
                        </a:blipFill>
                      </a:tcPr>
                    </a:tc>
                  </a:tr>
                  <a:tr h="274320">
                    <a:tc>
                      <a:txBody>
                        <a:bodyPr/>
                        <a:lstStyle/>
                        <a:p>
                          <a:pPr algn="ctr"/>
                          <a:r>
                            <a:rPr lang="fa-IR" sz="1200" dirty="0" smtClean="0"/>
                            <a:t>1</a:t>
                          </a:r>
                          <a:endParaRPr lang="en-US" sz="1200" dirty="0"/>
                        </a:p>
                      </a:txBody>
                      <a:tcPr/>
                    </a:tc>
                    <a:tc>
                      <a:txBody>
                        <a:bodyPr/>
                        <a:lstStyle/>
                        <a:p>
                          <a:pPr algn="ctr"/>
                          <a:r>
                            <a:rPr lang="fa-IR" sz="1200" dirty="0" smtClean="0"/>
                            <a:t>3/1</a:t>
                          </a:r>
                          <a:endParaRPr lang="en-US" sz="1200" dirty="0"/>
                        </a:p>
                      </a:txBody>
                      <a:tcPr/>
                    </a:tc>
                    <a:tc>
                      <a:txBody>
                        <a:bodyPr/>
                        <a:lstStyle/>
                        <a:p>
                          <a:pPr algn="ctr"/>
                          <a:r>
                            <a:rPr lang="fa-IR" sz="1200" dirty="0" smtClean="0"/>
                            <a:t>3</a:t>
                          </a:r>
                          <a:endParaRPr lang="en-US" sz="1200" dirty="0"/>
                        </a:p>
                      </a:txBody>
                      <a:tcPr/>
                    </a:tc>
                    <a:tc>
                      <a:txBody>
                        <a:bodyPr/>
                        <a:lstStyle/>
                        <a:p>
                          <a:pPr algn="ctr"/>
                          <a:r>
                            <a:rPr lang="fa-IR" sz="1200" dirty="0" smtClean="0"/>
                            <a:t>0/5796</a:t>
                          </a:r>
                          <a:endParaRPr lang="en-US" sz="1200" dirty="0"/>
                        </a:p>
                      </a:txBody>
                      <a:tcPr/>
                    </a:tc>
                    <a:tc>
                      <a:txBody>
                        <a:bodyPr/>
                        <a:lstStyle/>
                        <a:p>
                          <a:pPr algn="ctr"/>
                          <a:r>
                            <a:rPr lang="fa-IR" sz="1200" dirty="0" smtClean="0"/>
                            <a:t>5050</a:t>
                          </a:r>
                          <a:endParaRPr lang="en-US" sz="1200" dirty="0"/>
                        </a:p>
                      </a:txBody>
                      <a:tcPr/>
                    </a:tc>
                  </a:tr>
                  <a:tr h="274320">
                    <a:tc>
                      <a:txBody>
                        <a:bodyPr/>
                        <a:lstStyle/>
                        <a:p>
                          <a:pPr algn="ctr"/>
                          <a:r>
                            <a:rPr lang="fa-IR" sz="1200" dirty="0" smtClean="0"/>
                            <a:t>2</a:t>
                          </a:r>
                          <a:endParaRPr lang="en-US" sz="1200" dirty="0"/>
                        </a:p>
                      </a:txBody>
                      <a:tcPr/>
                    </a:tc>
                    <a:tc>
                      <a:txBody>
                        <a:bodyPr/>
                        <a:lstStyle/>
                        <a:p>
                          <a:pPr algn="ctr"/>
                          <a:r>
                            <a:rPr lang="fa-IR" sz="1200" dirty="0" smtClean="0"/>
                            <a:t>1/6</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0/3974</a:t>
                          </a:r>
                          <a:endParaRPr lang="en-US" sz="1200" dirty="0"/>
                        </a:p>
                      </a:txBody>
                      <a:tcPr/>
                    </a:tc>
                    <a:tc>
                      <a:txBody>
                        <a:bodyPr/>
                        <a:lstStyle/>
                        <a:p>
                          <a:pPr algn="ctr"/>
                          <a:r>
                            <a:rPr lang="fa-IR" sz="1200" dirty="0" smtClean="0"/>
                            <a:t>4800</a:t>
                          </a:r>
                          <a:endParaRPr lang="en-US" sz="1200" dirty="0"/>
                        </a:p>
                      </a:txBody>
                      <a:tcPr/>
                    </a:tc>
                  </a:tr>
                  <a:tr h="274320">
                    <a:tc>
                      <a:txBody>
                        <a:bodyPr/>
                        <a:lstStyle/>
                        <a:p>
                          <a:pPr algn="ctr"/>
                          <a:r>
                            <a:rPr lang="fa-IR" sz="1200" dirty="0" smtClean="0"/>
                            <a:t>3</a:t>
                          </a:r>
                          <a:endParaRPr lang="en-US" sz="1200" dirty="0"/>
                        </a:p>
                      </a:txBody>
                      <a:tcPr/>
                    </a:tc>
                    <a:tc>
                      <a:txBody>
                        <a:bodyPr/>
                        <a:lstStyle/>
                        <a:p>
                          <a:pPr algn="ctr"/>
                          <a:r>
                            <a:rPr lang="fa-IR" sz="1200" dirty="0" smtClean="0"/>
                            <a:t>0/1</a:t>
                          </a:r>
                          <a:endParaRPr lang="en-US" sz="1200" dirty="0"/>
                        </a:p>
                      </a:txBody>
                      <a:tcPr/>
                    </a:tc>
                    <a:tc>
                      <a:txBody>
                        <a:bodyPr/>
                        <a:lstStyle/>
                        <a:p>
                          <a:pPr algn="ctr"/>
                          <a:r>
                            <a:rPr lang="fa-IR" sz="1200" dirty="0" smtClean="0"/>
                            <a:t>غیر منطقی</a:t>
                          </a:r>
                          <a:endParaRPr lang="en-US" sz="1200" dirty="0"/>
                        </a:p>
                      </a:txBody>
                      <a:tcPr/>
                    </a:tc>
                    <a:tc>
                      <a:txBody>
                        <a:bodyPr/>
                        <a:lstStyle/>
                        <a:p>
                          <a:pPr algn="ctr"/>
                          <a:r>
                            <a:rPr lang="fa-IR" sz="1200" dirty="0" smtClean="0"/>
                            <a:t>-</a:t>
                          </a:r>
                          <a:endParaRPr lang="en-US" sz="1200" dirty="0"/>
                        </a:p>
                      </a:txBody>
                      <a:tcPr/>
                    </a:tc>
                    <a:tc>
                      <a:txBody>
                        <a:bodyPr/>
                        <a:lstStyle/>
                        <a:p>
                          <a:pPr algn="ctr"/>
                          <a:r>
                            <a:rPr lang="fa-IR" sz="1200" dirty="0" smtClean="0"/>
                            <a:t>-</a:t>
                          </a:r>
                          <a:endParaRPr lang="en-US" sz="1200" dirty="0"/>
                        </a:p>
                      </a:txBody>
                      <a:tcPr/>
                    </a:tc>
                  </a:tr>
                </a:tbl>
              </a:graphicData>
            </a:graphic>
          </p:graphicFrame>
        </mc:Fallback>
      </mc:AlternateContent>
    </p:spTree>
    <p:extLst>
      <p:ext uri="{BB962C8B-B14F-4D97-AF65-F5344CB8AC3E}">
        <p14:creationId xmlns:p14="http://schemas.microsoft.com/office/powerpoint/2010/main" val="653639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شاخصهای ارزیابی امکانات پشتیبانی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شاخصهای مربوط به قابلیت اطمینان</a:t>
                </a:r>
              </a:p>
              <a:p>
                <a:pPr marL="0" indent="0" algn="r" rtl="1">
                  <a:buNone/>
                </a:pPr>
                <a:r>
                  <a:rPr lang="fa-IR" sz="2000" dirty="0" smtClean="0"/>
                  <a:t>فرکانس خرابی</a:t>
                </a:r>
                <a14:m>
                  <m:oMath xmlns:m="http://schemas.openxmlformats.org/officeDocument/2006/math">
                    <m:r>
                      <a:rPr lang="en-US" sz="2000" i="1">
                        <a:latin typeface="Cambria Math"/>
                        <a:ea typeface="Cambria Math"/>
                      </a:rPr>
                      <m:t>𝜆</m:t>
                    </m:r>
                    <m:r>
                      <a:rPr lang="fa-IR" sz="2000" b="0" i="0" smtClean="0">
                        <a:latin typeface="Cambria Math"/>
                        <a:ea typeface="Cambria Math"/>
                      </a:rPr>
                      <m:t> </m:t>
                    </m:r>
                  </m:oMath>
                </a14:m>
                <a:r>
                  <a:rPr lang="fa-IR" sz="2000" dirty="0" smtClean="0"/>
                  <a:t>:تعداد خرابی در واحد زمان </a:t>
                </a:r>
              </a:p>
              <a:p>
                <a:pPr marL="0" indent="0" algn="r" rtl="1">
                  <a:buNone/>
                </a:pPr>
                <a:r>
                  <a:rPr lang="fa-IR" sz="2000" dirty="0" smtClean="0"/>
                  <a:t>متوسط فاصله زمانی بین دوخرابی </a:t>
                </a:r>
                <a:r>
                  <a:rPr lang="en-US" sz="2000" dirty="0" smtClean="0"/>
                  <a:t>MTBF</a:t>
                </a:r>
                <a:r>
                  <a:rPr lang="fa-IR" sz="2000" dirty="0" smtClean="0"/>
                  <a:t>:عکس مقدار فرکانس می باشد وبا </a:t>
                </a:r>
                <a:r>
                  <a:rPr lang="el-GR" sz="2000" dirty="0" smtClean="0"/>
                  <a:t>μ</a:t>
                </a:r>
                <a:r>
                  <a:rPr lang="fa-IR" sz="2000" dirty="0" smtClean="0"/>
                  <a:t>نشان میدهند.</a:t>
                </a:r>
              </a:p>
              <a:p>
                <a:pPr marL="0" indent="0" algn="r" rtl="1">
                  <a:buNone/>
                </a:pPr>
                <a:r>
                  <a:rPr lang="fa-IR" sz="2000" dirty="0" smtClean="0"/>
                  <a:t>مثال: در صورتیکه در یک سیکل زمانی 11 ماهه ،شامل 22 روز کار در هر ماه ودو نوبت 8 ساعته در هر روز جمعا یک ماشین 10 بار خراب شود ،فبرکانس خرابی وفاصله دوخرابی را مشخص نمایید.</a:t>
                </a:r>
                <a14:m>
                  <m:oMath xmlns:m="http://schemas.openxmlformats.org/officeDocument/2006/math">
                    <m:r>
                      <a:rPr lang="en-US" sz="1600" i="1">
                        <a:latin typeface="Cambria Math"/>
                        <a:ea typeface="Cambria Math"/>
                      </a:rPr>
                      <m:t>𝜆</m:t>
                    </m:r>
                    <m:r>
                      <a:rPr lang="en-US" sz="1600" i="1" smtClean="0">
                        <a:latin typeface="Cambria Math"/>
                      </a:rPr>
                      <m:t>=</m:t>
                    </m:r>
                    <m:f>
                      <m:fPr>
                        <m:ctrlPr>
                          <a:rPr lang="en-US" sz="1600" i="1" smtClean="0">
                            <a:latin typeface="Cambria Math" panose="02040503050406030204" pitchFamily="18" charset="0"/>
                          </a:rPr>
                        </m:ctrlPr>
                      </m:fPr>
                      <m:num>
                        <m:r>
                          <a:rPr lang="fa-IR" sz="1600" b="0" i="1" smtClean="0">
                            <a:latin typeface="Cambria Math"/>
                          </a:rPr>
                          <m:t>10</m:t>
                        </m:r>
                      </m:num>
                      <m:den>
                        <m:r>
                          <a:rPr lang="fa-IR" sz="1600" b="0" i="1" smtClean="0">
                            <a:latin typeface="Cambria Math"/>
                          </a:rPr>
                          <m:t>11</m:t>
                        </m:r>
                        <m:r>
                          <m:rPr>
                            <m:nor/>
                          </m:rPr>
                          <a:rPr lang="en-US" sz="1600" dirty="0"/>
                          <m:t>×</m:t>
                        </m:r>
                        <m:r>
                          <a:rPr lang="fa-IR" sz="1600" b="0" i="1" dirty="0" smtClean="0">
                            <a:latin typeface="Cambria Math"/>
                          </a:rPr>
                          <m:t>22</m:t>
                        </m:r>
                        <m:r>
                          <m:rPr>
                            <m:nor/>
                          </m:rPr>
                          <a:rPr lang="en-US" sz="1600" dirty="0"/>
                          <m:t>×</m:t>
                        </m:r>
                        <m:r>
                          <a:rPr lang="fa-IR" sz="1600" b="0" i="1" dirty="0" smtClean="0">
                            <a:latin typeface="Cambria Math"/>
                          </a:rPr>
                          <m:t>2</m:t>
                        </m:r>
                        <m:r>
                          <m:rPr>
                            <m:nor/>
                          </m:rPr>
                          <a:rPr lang="en-US" sz="1600" dirty="0"/>
                          <m:t>×</m:t>
                        </m:r>
                        <m:r>
                          <a:rPr lang="fa-IR" sz="1600" b="0" i="1" dirty="0" smtClean="0">
                            <a:latin typeface="Cambria Math"/>
                          </a:rPr>
                          <m:t>8</m:t>
                        </m:r>
                      </m:den>
                    </m:f>
                    <m:r>
                      <a:rPr lang="fa-IR" sz="1600" b="0" i="1" smtClean="0">
                        <a:latin typeface="Cambria Math"/>
                      </a:rPr>
                      <m:t>=</m:t>
                    </m:r>
                    <m:r>
                      <a:rPr lang="fa-IR" sz="1600" b="0" i="1" smtClean="0">
                        <a:latin typeface="Cambria Math"/>
                      </a:rPr>
                      <m:t>0</m:t>
                    </m:r>
                    <m:r>
                      <a:rPr lang="fa-IR" sz="1600" b="0" i="1" smtClean="0">
                        <a:latin typeface="Cambria Math"/>
                      </a:rPr>
                      <m:t>.</m:t>
                    </m:r>
                    <m:r>
                      <a:rPr lang="fa-IR" sz="1600" b="0" i="1" smtClean="0">
                        <a:latin typeface="Cambria Math"/>
                      </a:rPr>
                      <m:t>0026</m:t>
                    </m:r>
                    <m:r>
                      <a:rPr lang="en-US" sz="1600" b="0" i="1" smtClean="0">
                        <a:latin typeface="Cambria Math"/>
                      </a:rPr>
                      <m:t>                                                                                               </m:t>
                    </m:r>
                  </m:oMath>
                </a14:m>
                <a:endParaRPr lang="fa-IR" sz="1600" dirty="0" smtClean="0"/>
              </a:p>
              <a:p>
                <a:pPr marL="0" indent="0" algn="r" rtl="1">
                  <a:buNone/>
                </a:pPr>
                <a:r>
                  <a:rPr lang="fa-IR" sz="1600" dirty="0" smtClean="0"/>
                  <a:t>سه (یا ده) سیستم یا ماشین با بیشترین خرابی(شاخص </a:t>
                </a:r>
                <a:r>
                  <a:rPr lang="en-US" sz="1600" dirty="0" smtClean="0"/>
                  <a:t>TTT</a:t>
                </a:r>
                <a:r>
                  <a:rPr lang="fa-IR" sz="1600" dirty="0" smtClean="0"/>
                  <a:t>) :استفاده از شاخص فرکانس خرابی ویا بودجه برای تعیین سه ماشین دارای بیشتریت مقدار شاخص وتعیین اقدامات مورد نیاز</a:t>
                </a:r>
              </a:p>
              <a:p>
                <a:pPr marL="0" indent="0" algn="r" rtl="1">
                  <a:buNone/>
                </a:pPr>
                <a:r>
                  <a:rPr lang="fa-IR" sz="1600" dirty="0" smtClean="0"/>
                  <a:t>متوسط زمان بین دوتعمیر (تعمیر اضطراری وپیشگیرانه)</a:t>
                </a:r>
              </a:p>
              <a:p>
                <a:pPr marL="0" indent="0" algn="r" rtl="1">
                  <a:buNone/>
                </a:pPr>
                <a:r>
                  <a:rPr lang="en-US" sz="1600" dirty="0" smtClean="0"/>
                  <a:t>MBTP</a:t>
                </a:r>
                <a:r>
                  <a:rPr lang="fa-IR" sz="1600" dirty="0" smtClean="0"/>
                  <a:t> متوسط زمان بین دوتعمیرپیشگیری</a:t>
                </a:r>
              </a:p>
              <a:p>
                <a:pPr marL="0" indent="0" algn="r" rtl="1">
                  <a:buNone/>
                </a:pPr>
                <a:r>
                  <a:rPr lang="en-US" sz="1600" dirty="0" smtClean="0"/>
                  <a:t>MBTM</a:t>
                </a:r>
                <a:r>
                  <a:rPr lang="fa-IR" sz="1600" dirty="0" smtClean="0"/>
                  <a:t>متوسط زمان بین دو تعمیر </a:t>
                </a:r>
              </a:p>
              <a:p>
                <a:pPr marL="0" indent="0" algn="r" rtl="1">
                  <a:buNone/>
                </a:pPr>
                <a:r>
                  <a:rPr lang="en-US" sz="1600" dirty="0" smtClean="0"/>
                  <a:t>F</a:t>
                </a:r>
                <a:r>
                  <a:rPr lang="fa-IR" sz="1600" dirty="0" smtClean="0"/>
                  <a:t> فرکانس تعمیرات پیشگیری</a:t>
                </a:r>
                <a14:m>
                  <m:oMath xmlns:m="http://schemas.openxmlformats.org/officeDocument/2006/math">
                    <m:r>
                      <a:rPr lang="en-US" sz="2000" b="0" i="1" smtClean="0">
                        <a:latin typeface="Cambria Math"/>
                      </a:rPr>
                      <m:t>𝑀𝑇𝐵𝑀</m:t>
                    </m:r>
                    <m:r>
                      <a:rPr lang="en-US" sz="2000" i="1" smtClean="0">
                        <a:latin typeface="Cambria Math"/>
                      </a:rPr>
                      <m:t>=</m:t>
                    </m:r>
                    <m:f>
                      <m:fPr>
                        <m:ctrlPr>
                          <a:rPr lang="en-US" sz="2000" i="1" smtClean="0">
                            <a:latin typeface="Cambria Math" panose="02040503050406030204" pitchFamily="18" charset="0"/>
                          </a:rPr>
                        </m:ctrlPr>
                      </m:fPr>
                      <m:num>
                        <m:r>
                          <a:rPr lang="en-US" sz="2000" b="0" i="1" smtClean="0">
                            <a:latin typeface="Cambria Math"/>
                          </a:rPr>
                          <m:t>1</m:t>
                        </m:r>
                      </m:num>
                      <m:den>
                        <m:f>
                          <m:fPr>
                            <m:ctrlPr>
                              <a:rPr lang="en-US" sz="200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𝑀𝐵𝑇𝐹</m:t>
                            </m:r>
                          </m:den>
                        </m:f>
                        <m:r>
                          <a:rPr lang="en-US" sz="2000" b="0" i="1" smtClean="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𝑀𝐵𝑇</m:t>
                            </m:r>
                            <m:r>
                              <a:rPr lang="en-US" sz="2000" b="0" i="1" smtClean="0">
                                <a:latin typeface="Cambria Math"/>
                              </a:rPr>
                              <m:t>𝑃</m:t>
                            </m:r>
                          </m:den>
                        </m:f>
                      </m:den>
                    </m:f>
                  </m:oMath>
                </a14:m>
                <a:r>
                  <a:rPr lang="en-US" sz="2000" dirty="0" smtClean="0"/>
                  <a:t>=</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a:rPr>
                          <m:t>1</m:t>
                        </m:r>
                      </m:num>
                      <m:den>
                        <m:r>
                          <a:rPr lang="en-US" sz="2000" i="1">
                            <a:latin typeface="Cambria Math"/>
                            <a:ea typeface="Cambria Math"/>
                          </a:rPr>
                          <m:t>𝜆</m:t>
                        </m:r>
                        <m:r>
                          <a:rPr lang="en-US" sz="2000" b="0" i="1" smtClean="0">
                            <a:latin typeface="Cambria Math"/>
                            <a:ea typeface="Cambria Math"/>
                          </a:rPr>
                          <m:t>+</m:t>
                        </m:r>
                        <m:r>
                          <a:rPr lang="en-US" sz="2000" b="0" i="1" smtClean="0">
                            <a:latin typeface="Cambria Math"/>
                            <a:ea typeface="Cambria Math"/>
                          </a:rPr>
                          <m:t>𝐹</m:t>
                        </m:r>
                      </m:den>
                    </m:f>
                  </m:oMath>
                </a14:m>
                <a:endParaRPr lang="fa-I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539" r="-889"/>
                </a:stretch>
              </a:blipFill>
            </p:spPr>
            <p:txBody>
              <a:bodyPr/>
              <a:lstStyle/>
              <a:p>
                <a:r>
                  <a:rPr lang="en-US">
                    <a:noFill/>
                  </a:rPr>
                  <a:t> </a:t>
                </a:r>
              </a:p>
            </p:txBody>
          </p:sp>
        </mc:Fallback>
      </mc:AlternateContent>
    </p:spTree>
    <p:extLst>
      <p:ext uri="{BB962C8B-B14F-4D97-AF65-F5344CB8AC3E}">
        <p14:creationId xmlns:p14="http://schemas.microsoft.com/office/powerpoint/2010/main" val="3601603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شاخصهای مربوط به تعمیر پذیری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2000" dirty="0" smtClean="0"/>
                  <a:t>1) متوسط زمان لازم برای تعمیر اضطراری                                             </a:t>
                </a:r>
                <a:r>
                  <a:rPr lang="en-US" sz="2000" dirty="0" err="1" smtClean="0"/>
                  <a:t>T</a:t>
                </a:r>
                <a:r>
                  <a:rPr lang="en-US" sz="1600" dirty="0" err="1" smtClean="0"/>
                  <a:t>e</a:t>
                </a:r>
                <a:r>
                  <a:rPr lang="en-US" sz="2400" dirty="0" smtClean="0"/>
                  <a:t>=</a:t>
                </a:r>
                <a14:m>
                  <m:oMath xmlns:m="http://schemas.openxmlformats.org/officeDocument/2006/math">
                    <m:f>
                      <m:fPr>
                        <m:ctrlPr>
                          <a:rPr lang="en-US" sz="2400" i="1" smtClean="0">
                            <a:latin typeface="Cambria Math" panose="02040503050406030204" pitchFamily="18" charset="0"/>
                          </a:rPr>
                        </m:ctrlPr>
                      </m:fPr>
                      <m:num>
                        <m:nary>
                          <m:naryPr>
                            <m:chr m:val="∑"/>
                            <m:ctrlPr>
                              <a:rPr lang="en-US" sz="2400" i="1" smtClean="0">
                                <a:latin typeface="Cambria Math" panose="02040503050406030204" pitchFamily="18" charset="0"/>
                              </a:rPr>
                            </m:ctrlPr>
                          </m:naryPr>
                          <m:sub>
                            <m:r>
                              <m:rPr>
                                <m:brk m:alnAt="23"/>
                              </m:rPr>
                              <a:rPr lang="en-US" sz="2400" b="0" i="1" smtClean="0">
                                <a:latin typeface="Cambria Math"/>
                              </a:rPr>
                              <m:t>1</m:t>
                            </m:r>
                          </m:sub>
                          <m:sup>
                            <m:r>
                              <a:rPr lang="en-US" sz="2400" b="0" i="1" smtClean="0">
                                <a:latin typeface="Cambria Math"/>
                              </a:rPr>
                              <m:t>𝑛</m:t>
                            </m:r>
                          </m:sup>
                          <m:e>
                            <m:r>
                              <a:rPr lang="en-US" sz="2400" b="0" i="1" smtClean="0">
                                <a:latin typeface="Cambria Math"/>
                              </a:rPr>
                              <m:t>𝑡𝑗</m:t>
                            </m:r>
                          </m:e>
                        </m:nary>
                      </m:num>
                      <m:den>
                        <m:r>
                          <a:rPr lang="en-US" sz="2400" b="0" i="1" smtClean="0">
                            <a:latin typeface="Cambria Math"/>
                          </a:rPr>
                          <m:t>𝑛</m:t>
                        </m:r>
                      </m:den>
                    </m:f>
                  </m:oMath>
                </a14:m>
                <a:endParaRPr lang="fa-IR" sz="2400" dirty="0" smtClean="0"/>
              </a:p>
              <a:p>
                <a:pPr algn="r" rtl="1"/>
                <a:r>
                  <a:rPr lang="fa-IR" sz="2400" dirty="0" smtClean="0"/>
                  <a:t>متوسط زمان لازم برای یک سیستم با اجزائ متفاوت           </a:t>
                </a:r>
                <a14:m>
                  <m:oMath xmlns:m="http://schemas.openxmlformats.org/officeDocument/2006/math">
                    <m:r>
                      <m:rPr>
                        <m:sty m:val="p"/>
                      </m:rPr>
                      <a:rPr lang="en-US" sz="2000" b="0" i="0" smtClean="0">
                        <a:latin typeface="Cambria Math"/>
                      </a:rPr>
                      <m:t>Te</m:t>
                    </m:r>
                    <m:r>
                      <a:rPr lang="en-US" sz="2000" i="1" smtClean="0">
                        <a:latin typeface="Cambria Math"/>
                      </a:rPr>
                      <m:t>=</m:t>
                    </m:r>
                    <m:f>
                      <m:fPr>
                        <m:ctrlPr>
                          <a:rPr lang="en-US" sz="2000" i="1" smtClean="0">
                            <a:latin typeface="Cambria Math" panose="02040503050406030204" pitchFamily="18" charset="0"/>
                          </a:rPr>
                        </m:ctrlPr>
                      </m:fPr>
                      <m:num>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𝑛</m:t>
                            </m:r>
                          </m:sup>
                          <m:e>
                            <m:r>
                              <a:rPr lang="en-US" sz="2000" i="1">
                                <a:latin typeface="Cambria Math"/>
                                <a:ea typeface="Cambria Math"/>
                              </a:rPr>
                              <m:t>𝜆</m:t>
                            </m:r>
                            <m:r>
                              <a:rPr lang="en-US" sz="2000" b="0" i="1" smtClean="0">
                                <a:latin typeface="Cambria Math"/>
                                <a:ea typeface="Cambria Math"/>
                              </a:rPr>
                              <m:t>𝑖</m:t>
                            </m:r>
                            <m:r>
                              <a:rPr lang="en-US" sz="2000" b="0" i="1" smtClean="0">
                                <a:latin typeface="Cambria Math"/>
                                <a:ea typeface="Cambria Math"/>
                              </a:rPr>
                              <m:t>.</m:t>
                            </m:r>
                            <m:r>
                              <a:rPr lang="en-US" sz="2000" b="0" i="1" smtClean="0">
                                <a:latin typeface="Cambria Math"/>
                                <a:ea typeface="Cambria Math"/>
                              </a:rPr>
                              <m:t>𝑇𝑖</m:t>
                            </m:r>
                          </m:e>
                        </m:nary>
                      </m:num>
                      <m:den>
                        <m:nary>
                          <m:naryPr>
                            <m:chr m:val="∑"/>
                            <m:ctrlPr>
                              <a:rPr lang="pt-BR"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𝑛</m:t>
                            </m:r>
                          </m:sup>
                          <m:e>
                            <m:r>
                              <a:rPr lang="en-US" sz="2000" i="1">
                                <a:latin typeface="Cambria Math"/>
                                <a:ea typeface="Cambria Math"/>
                              </a:rPr>
                              <m:t>𝜆</m:t>
                            </m:r>
                            <m:r>
                              <a:rPr lang="en-US" sz="2000" b="0" i="1" smtClean="0">
                                <a:latin typeface="Cambria Math"/>
                                <a:ea typeface="Cambria Math"/>
                              </a:rPr>
                              <m:t>𝑖</m:t>
                            </m:r>
                          </m:e>
                        </m:nary>
                      </m:den>
                    </m:f>
                  </m:oMath>
                </a14:m>
                <a:endParaRPr lang="fa-IR" sz="2000" dirty="0" smtClean="0"/>
              </a:p>
              <a:p>
                <a:pPr algn="r" rtl="1"/>
                <a:r>
                  <a:rPr lang="fa-IR" sz="2000" dirty="0" smtClean="0"/>
                  <a:t>مقدار </a:t>
                </a:r>
                <a:r>
                  <a:rPr lang="en-US" sz="2000" dirty="0" err="1" smtClean="0"/>
                  <a:t>Te</a:t>
                </a:r>
                <a:r>
                  <a:rPr lang="fa-IR" sz="2000" dirty="0" smtClean="0"/>
                  <a:t> را با نماد </a:t>
                </a:r>
                <a:r>
                  <a:rPr lang="en-US" sz="2000" dirty="0" smtClean="0"/>
                  <a:t>MTTR</a:t>
                </a:r>
                <a:r>
                  <a:rPr lang="fa-IR" sz="2000" dirty="0" smtClean="0"/>
                  <a:t> یا متوسط زمان لازم برای تعمیر نشان می دهند.</a:t>
                </a:r>
              </a:p>
              <a:p>
                <a:pPr algn="r" rtl="1"/>
                <a:r>
                  <a:rPr lang="fa-IR" sz="2000" dirty="0" smtClean="0"/>
                  <a:t>مثال: با توجه به جدول زیر مطلوب است متوسط زمان لازم برای تعمیر سیستم </a:t>
                </a:r>
              </a:p>
              <a:p>
                <a:pPr algn="r" rtl="1"/>
                <a:endParaRPr lang="fa-IR" sz="2000" dirty="0" smtClean="0"/>
              </a:p>
              <a:p>
                <a:pPr algn="r" rtl="1"/>
                <a:endParaRPr lang="fa-IR" sz="2000" dirty="0"/>
              </a:p>
              <a:p>
                <a:pPr algn="r" rtl="1"/>
                <a:endParaRPr lang="fa-IR" sz="2000" dirty="0" smtClean="0"/>
              </a:p>
              <a:p>
                <a:pPr algn="r" rtl="1"/>
                <a:endParaRPr lang="fa-IR" sz="2000" dirty="0"/>
              </a:p>
              <a:p>
                <a:pPr marL="0" indent="0" rtl="1">
                  <a:buNone/>
                </a:pPr>
                <a14:m>
                  <m:oMath xmlns:m="http://schemas.openxmlformats.org/officeDocument/2006/math">
                    <m:r>
                      <a:rPr lang="en-US" sz="2000" b="0" i="1" smtClean="0">
                        <a:latin typeface="Cambria Math"/>
                      </a:rPr>
                      <m:t>𝑇𝑒</m:t>
                    </m:r>
                    <m:r>
                      <a:rPr lang="en-US" sz="2000" i="1" smtClean="0">
                        <a:latin typeface="Cambria Math"/>
                      </a:rPr>
                      <m:t>=</m:t>
                    </m:r>
                    <m:f>
                      <m:fPr>
                        <m:ctrlPr>
                          <a:rPr lang="en-US" sz="200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fa-IR" sz="2000" b="0" i="1" smtClean="0">
                                <a:latin typeface="Cambria Math"/>
                              </a:rPr>
                              <m:t>10</m:t>
                            </m:r>
                            <m:r>
                              <m:rPr>
                                <m:nor/>
                              </m:rPr>
                              <a:rPr lang="en-US" sz="2000" dirty="0"/>
                              <m:t>×</m:t>
                            </m:r>
                            <m:r>
                              <a:rPr lang="fa-IR" sz="2000" b="0" i="1" dirty="0" smtClean="0">
                                <a:latin typeface="Cambria Math"/>
                              </a:rPr>
                              <m:t>24</m:t>
                            </m:r>
                          </m:e>
                        </m:d>
                        <m:r>
                          <a:rPr lang="en-US" sz="2000" b="0" i="1" dirty="0" smtClean="0">
                            <a:latin typeface="Cambria Math"/>
                          </a:rPr>
                          <m:t>+(</m:t>
                        </m:r>
                        <m:r>
                          <a:rPr lang="en-US" sz="2000" b="0" i="1" dirty="0" smtClean="0">
                            <a:latin typeface="Cambria Math"/>
                          </a:rPr>
                          <m:t>2</m:t>
                        </m:r>
                        <m:r>
                          <m:rPr>
                            <m:nor/>
                          </m:rPr>
                          <a:rPr lang="en-US" sz="2000" dirty="0"/>
                          <m:t>×</m:t>
                        </m:r>
                        <m:r>
                          <a:rPr lang="en-US" sz="2000" b="0" i="1" dirty="0" smtClean="0">
                            <a:latin typeface="Cambria Math"/>
                          </a:rPr>
                          <m:t>90</m:t>
                        </m:r>
                        <m:r>
                          <a:rPr lang="en-US" sz="2000" b="0" i="1" dirty="0" smtClean="0">
                            <a:latin typeface="Cambria Math"/>
                          </a:rPr>
                          <m:t>)</m:t>
                        </m:r>
                      </m:num>
                      <m:den>
                        <m:r>
                          <a:rPr lang="en-US" sz="2000" b="0" i="1" smtClean="0">
                            <a:latin typeface="Cambria Math"/>
                          </a:rPr>
                          <m:t>10</m:t>
                        </m:r>
                        <m:r>
                          <a:rPr lang="en-US" sz="2000" b="0" i="1" smtClean="0">
                            <a:latin typeface="Cambria Math"/>
                          </a:rPr>
                          <m:t>+</m:t>
                        </m:r>
                        <m:r>
                          <a:rPr lang="en-US" sz="2000" b="0" i="1" smtClean="0">
                            <a:latin typeface="Cambria Math"/>
                          </a:rPr>
                          <m:t>2</m:t>
                        </m:r>
                      </m:den>
                    </m:f>
                  </m:oMath>
                </a14:m>
                <a:r>
                  <a:rPr lang="en-US" sz="2000" dirty="0" smtClean="0"/>
                  <a:t>=35min</a:t>
                </a:r>
              </a:p>
              <a:p>
                <a:pPr marL="0" indent="0" rtl="1">
                  <a:buNone/>
                </a:pPr>
                <a:endParaRPr lang="fa-IR"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r="-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803636493"/>
                  </p:ext>
                </p:extLst>
              </p:nvPr>
            </p:nvGraphicFramePr>
            <p:xfrm>
              <a:off x="1691680" y="3645024"/>
              <a:ext cx="3048000" cy="1381760"/>
            </p:xfrm>
            <a:graphic>
              <a:graphicData uri="http://schemas.openxmlformats.org/drawingml/2006/table">
                <a:tbl>
                  <a:tblPr firstRow="1" bandRow="1">
                    <a:tableStyleId>{5C22544A-7EE6-4342-B048-85BDC9FD1C3A}</a:tableStyleId>
                  </a:tblPr>
                  <a:tblGrid>
                    <a:gridCol w="1016000">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tblGrid>
                  <a:tr h="370840">
                    <a:tc>
                      <a:txBody>
                        <a:bodyPr/>
                        <a:lstStyle/>
                        <a:p>
                          <a:r>
                            <a:rPr lang="fa-IR" dirty="0" smtClean="0"/>
                            <a:t>زیر سیستم</a:t>
                          </a:r>
                          <a:endParaRPr lang="en-US" dirty="0"/>
                        </a:p>
                      </a:txBody>
                      <a:tcPr/>
                    </a:tc>
                    <a:tc>
                      <a:txBody>
                        <a:bodyPr/>
                        <a:lstStyle/>
                        <a:p>
                          <a:r>
                            <a:rPr lang="fa-IR" sz="1800" dirty="0" smtClean="0">
                              <a:ea typeface="Cambria Math"/>
                            </a:rPr>
                            <a:t>(بار در ماه)</a:t>
                          </a:r>
                          <a14:m>
                            <m:oMath xmlns:m="http://schemas.openxmlformats.org/officeDocument/2006/math">
                              <m:r>
                                <a:rPr lang="en-US" sz="1800" i="1" smtClean="0">
                                  <a:latin typeface="Cambria Math"/>
                                  <a:ea typeface="Cambria Math"/>
                                </a:rPr>
                                <m:t>𝜆</m:t>
                              </m:r>
                              <m:r>
                                <a:rPr lang="en-US" sz="1800" b="0" i="1" smtClean="0">
                                  <a:latin typeface="Cambria Math"/>
                                  <a:ea typeface="Cambria Math"/>
                                </a:rPr>
                                <m:t>𝑖</m:t>
                              </m:r>
                            </m:oMath>
                          </a14:m>
                          <a:endParaRPr lang="en-US" dirty="0"/>
                        </a:p>
                      </a:txBody>
                      <a:tcPr/>
                    </a:tc>
                    <a:tc>
                      <a:txBody>
                        <a:bodyPr/>
                        <a:lstStyle/>
                        <a:p>
                          <a:r>
                            <a:rPr lang="fa-IR" sz="1800" b="0" dirty="0" smtClean="0">
                              <a:ea typeface="Cambria Math"/>
                            </a:rPr>
                            <a:t>(دقیقه)</a:t>
                          </a:r>
                          <a14:m>
                            <m:oMath xmlns:m="http://schemas.openxmlformats.org/officeDocument/2006/math">
                              <m:r>
                                <a:rPr lang="en-US" sz="1800" b="0" i="1" smtClean="0">
                                  <a:latin typeface="Cambria Math"/>
                                  <a:ea typeface="Cambria Math"/>
                                </a:rPr>
                                <m:t>𝑇𝑖</m:t>
                              </m:r>
                            </m:oMath>
                          </a14:m>
                          <a:endParaRPr lang="en-US" dirty="0"/>
                        </a:p>
                      </a:txBody>
                      <a:tcPr/>
                    </a:tc>
                    <a:extLst>
                      <a:ext uri="{0D108BD9-81ED-4DB2-BD59-A6C34878D82A}">
                        <a16:rowId xmlns="" xmlns:a16="http://schemas.microsoft.com/office/drawing/2014/main" val="10000"/>
                      </a:ext>
                    </a:extLst>
                  </a:tr>
                  <a:tr h="370840">
                    <a:tc>
                      <a:txBody>
                        <a:bodyPr/>
                        <a:lstStyle/>
                        <a:p>
                          <a:r>
                            <a:rPr lang="fa-IR" dirty="0" smtClean="0"/>
                            <a:t>الکتریکی</a:t>
                          </a:r>
                          <a:endParaRPr lang="en-US" dirty="0"/>
                        </a:p>
                      </a:txBody>
                      <a:tcPr/>
                    </a:tc>
                    <a:tc>
                      <a:txBody>
                        <a:bodyPr/>
                        <a:lstStyle/>
                        <a:p>
                          <a:r>
                            <a:rPr lang="fa-IR" dirty="0" smtClean="0"/>
                            <a:t>10</a:t>
                          </a:r>
                          <a:endParaRPr lang="en-US" dirty="0"/>
                        </a:p>
                      </a:txBody>
                      <a:tcPr/>
                    </a:tc>
                    <a:tc>
                      <a:txBody>
                        <a:bodyPr/>
                        <a:lstStyle/>
                        <a:p>
                          <a:r>
                            <a:rPr lang="fa-IR" dirty="0" smtClean="0"/>
                            <a:t>24</a:t>
                          </a:r>
                          <a:endParaRPr lang="en-US" dirty="0"/>
                        </a:p>
                      </a:txBody>
                      <a:tcPr/>
                    </a:tc>
                    <a:extLst>
                      <a:ext uri="{0D108BD9-81ED-4DB2-BD59-A6C34878D82A}">
                        <a16:rowId xmlns="" xmlns:a16="http://schemas.microsoft.com/office/drawing/2014/main" val="10001"/>
                      </a:ext>
                    </a:extLst>
                  </a:tr>
                  <a:tr h="370840">
                    <a:tc>
                      <a:txBody>
                        <a:bodyPr/>
                        <a:lstStyle/>
                        <a:p>
                          <a:r>
                            <a:rPr lang="fa-IR" dirty="0" smtClean="0"/>
                            <a:t>مکانیکی</a:t>
                          </a:r>
                          <a:endParaRPr lang="en-US" dirty="0"/>
                        </a:p>
                      </a:txBody>
                      <a:tcPr/>
                    </a:tc>
                    <a:tc>
                      <a:txBody>
                        <a:bodyPr/>
                        <a:lstStyle/>
                        <a:p>
                          <a:r>
                            <a:rPr lang="fa-IR" dirty="0" smtClean="0"/>
                            <a:t>2</a:t>
                          </a:r>
                          <a:endParaRPr lang="en-US" dirty="0"/>
                        </a:p>
                      </a:txBody>
                      <a:tcPr/>
                    </a:tc>
                    <a:tc>
                      <a:txBody>
                        <a:bodyPr/>
                        <a:lstStyle/>
                        <a:p>
                          <a:r>
                            <a:rPr lang="fa-IR" dirty="0" smtClean="0"/>
                            <a:t>90</a:t>
                          </a:r>
                          <a:endParaRPr lang="en-US" dirty="0"/>
                        </a:p>
                      </a:txBody>
                      <a:tcPr/>
                    </a:tc>
                    <a:extLst>
                      <a:ext uri="{0D108BD9-81ED-4DB2-BD59-A6C34878D82A}">
                        <a16:rowId xmlns=""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803636493"/>
                  </p:ext>
                </p:extLst>
              </p:nvPr>
            </p:nvGraphicFramePr>
            <p:xfrm>
              <a:off x="1691680" y="3645024"/>
              <a:ext cx="3048000" cy="1381760"/>
            </p:xfrm>
            <a:graphic>
              <a:graphicData uri="http://schemas.openxmlformats.org/drawingml/2006/table">
                <a:tbl>
                  <a:tblPr firstRow="1" bandRow="1">
                    <a:tableStyleId>{5C22544A-7EE6-4342-B048-85BDC9FD1C3A}</a:tableStyleId>
                  </a:tblPr>
                  <a:tblGrid>
                    <a:gridCol w="1016000"/>
                    <a:gridCol w="1016000"/>
                    <a:gridCol w="1016000"/>
                  </a:tblGrid>
                  <a:tr h="640080">
                    <a:tc>
                      <a:txBody>
                        <a:bodyPr/>
                        <a:lstStyle/>
                        <a:p>
                          <a:r>
                            <a:rPr lang="fa-IR" dirty="0" smtClean="0"/>
                            <a:t>زیر سیستم</a:t>
                          </a:r>
                          <a:endParaRPr lang="en-US" dirty="0"/>
                        </a:p>
                      </a:txBody>
                      <a:tcPr/>
                    </a:tc>
                    <a:tc>
                      <a:txBody>
                        <a:bodyPr/>
                        <a:lstStyle/>
                        <a:p>
                          <a:endParaRPr lang="en-US"/>
                        </a:p>
                      </a:txBody>
                      <a:tcPr>
                        <a:blipFill rotWithShape="1">
                          <a:blip r:embed="rId3"/>
                          <a:stretch>
                            <a:fillRect l="-101205" t="-5714" r="-100602" b="-129524"/>
                          </a:stretch>
                        </a:blipFill>
                      </a:tcPr>
                    </a:tc>
                    <a:tc>
                      <a:txBody>
                        <a:bodyPr/>
                        <a:lstStyle/>
                        <a:p>
                          <a:endParaRPr lang="en-US"/>
                        </a:p>
                      </a:txBody>
                      <a:tcPr>
                        <a:blipFill rotWithShape="1">
                          <a:blip r:embed="rId3"/>
                          <a:stretch>
                            <a:fillRect l="-200000" t="-5714" b="-129524"/>
                          </a:stretch>
                        </a:blipFill>
                      </a:tcPr>
                    </a:tc>
                  </a:tr>
                  <a:tr h="370840">
                    <a:tc>
                      <a:txBody>
                        <a:bodyPr/>
                        <a:lstStyle/>
                        <a:p>
                          <a:r>
                            <a:rPr lang="fa-IR" dirty="0" smtClean="0"/>
                            <a:t>الکتریکی</a:t>
                          </a:r>
                          <a:endParaRPr lang="en-US" dirty="0"/>
                        </a:p>
                      </a:txBody>
                      <a:tcPr/>
                    </a:tc>
                    <a:tc>
                      <a:txBody>
                        <a:bodyPr/>
                        <a:lstStyle/>
                        <a:p>
                          <a:r>
                            <a:rPr lang="fa-IR" dirty="0" smtClean="0"/>
                            <a:t>10</a:t>
                          </a:r>
                          <a:endParaRPr lang="en-US" dirty="0"/>
                        </a:p>
                      </a:txBody>
                      <a:tcPr/>
                    </a:tc>
                    <a:tc>
                      <a:txBody>
                        <a:bodyPr/>
                        <a:lstStyle/>
                        <a:p>
                          <a:r>
                            <a:rPr lang="fa-IR" dirty="0" smtClean="0"/>
                            <a:t>24</a:t>
                          </a:r>
                          <a:endParaRPr lang="en-US" dirty="0"/>
                        </a:p>
                      </a:txBody>
                      <a:tcPr/>
                    </a:tc>
                  </a:tr>
                  <a:tr h="370840">
                    <a:tc>
                      <a:txBody>
                        <a:bodyPr/>
                        <a:lstStyle/>
                        <a:p>
                          <a:r>
                            <a:rPr lang="fa-IR" dirty="0" smtClean="0"/>
                            <a:t>مکانیکی</a:t>
                          </a:r>
                          <a:endParaRPr lang="en-US" dirty="0"/>
                        </a:p>
                      </a:txBody>
                      <a:tcPr/>
                    </a:tc>
                    <a:tc>
                      <a:txBody>
                        <a:bodyPr/>
                        <a:lstStyle/>
                        <a:p>
                          <a:r>
                            <a:rPr lang="fa-IR" dirty="0" smtClean="0"/>
                            <a:t>2</a:t>
                          </a:r>
                          <a:endParaRPr lang="en-US" dirty="0"/>
                        </a:p>
                      </a:txBody>
                      <a:tcPr/>
                    </a:tc>
                    <a:tc>
                      <a:txBody>
                        <a:bodyPr/>
                        <a:lstStyle/>
                        <a:p>
                          <a:r>
                            <a:rPr lang="fa-IR" dirty="0" smtClean="0"/>
                            <a:t>90</a:t>
                          </a:r>
                          <a:endParaRPr lang="en-US" dirty="0"/>
                        </a:p>
                      </a:txBody>
                      <a:tcPr/>
                    </a:tc>
                  </a:tr>
                </a:tbl>
              </a:graphicData>
            </a:graphic>
          </p:graphicFrame>
        </mc:Fallback>
      </mc:AlternateContent>
    </p:spTree>
    <p:extLst>
      <p:ext uri="{BB962C8B-B14F-4D97-AF65-F5344CB8AC3E}">
        <p14:creationId xmlns:p14="http://schemas.microsoft.com/office/powerpoint/2010/main" val="36358685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a:t>شاخصهای مربوط به تعمیر پذیری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r" rtl="1">
                  <a:buNone/>
                </a:pPr>
                <a:r>
                  <a:rPr lang="fa-IR" sz="2000" dirty="0" smtClean="0"/>
                  <a:t>2) متوسط زمان برای تعمیرات</a:t>
                </a:r>
                <a:endParaRPr lang="en-US" sz="2000" dirty="0" smtClean="0"/>
              </a:p>
              <a:p>
                <a:pPr marL="0" indent="0" algn="r" rtl="1">
                  <a:buNone/>
                </a:pPr>
                <a:r>
                  <a:rPr lang="en-US" sz="2000" dirty="0" err="1" smtClean="0"/>
                  <a:t>Tp</a:t>
                </a:r>
                <a:r>
                  <a:rPr lang="fa-IR" sz="2000" dirty="0" smtClean="0"/>
                  <a:t>متوسط زمان لازم برای اعمال تعمیرات پیشگیری روی سیستم</a:t>
                </a:r>
              </a:p>
              <a:p>
                <a:pPr marL="0" indent="0" algn="r" rtl="1">
                  <a:buNone/>
                </a:pPr>
                <a:r>
                  <a:rPr lang="en-US" sz="2000" dirty="0" smtClean="0"/>
                  <a:t>Fi</a:t>
                </a:r>
                <a:r>
                  <a:rPr lang="fa-IR" sz="2000" dirty="0" smtClean="0"/>
                  <a:t>فرکانس اعهمال تعمیرات پیشگیری نوع </a:t>
                </a:r>
                <a:r>
                  <a:rPr lang="en-US" sz="2000" dirty="0" smtClean="0"/>
                  <a:t>i</a:t>
                </a:r>
              </a:p>
              <a:p>
                <a:pPr marL="0" indent="0" algn="r" rtl="1">
                  <a:buNone/>
                </a:pPr>
                <a:r>
                  <a:rPr lang="en-US" sz="2000" dirty="0" smtClean="0"/>
                  <a:t>Pi</a:t>
                </a:r>
                <a:r>
                  <a:rPr lang="fa-IR" sz="2000" dirty="0" smtClean="0"/>
                  <a:t>متوسط زمان لازم برای اعمال تعمیرات پیشگیری نوع </a:t>
                </a:r>
                <a:r>
                  <a:rPr lang="en-US" sz="2000" dirty="0" smtClean="0"/>
                  <a:t>I</a:t>
                </a:r>
              </a:p>
              <a:p>
                <a:pPr marL="0" indent="0" algn="r" rtl="1">
                  <a:buNone/>
                </a:pPr>
                <a:r>
                  <a:rPr lang="fa-IR" sz="2000" dirty="0" smtClean="0"/>
                  <a:t>مثال:در یک سیستم شامل سه پرس مطابق جدول زیر تعمیرات پیشگیری انجام می شود متوسط زمان لازم برای هر تعمیر پیشگیری چه میزان است؟</a:t>
                </a:r>
              </a:p>
              <a:p>
                <a:pPr marL="0" indent="0" algn="r" rtl="1">
                  <a:buNone/>
                </a:pPr>
                <a:endParaRPr lang="fa-IR" sz="2000" dirty="0" smtClean="0"/>
              </a:p>
              <a:p>
                <a:pPr marL="0" indent="0" algn="r" rtl="1">
                  <a:buNone/>
                </a:pPr>
                <a:endParaRPr lang="fa-IR" sz="2000" dirty="0"/>
              </a:p>
              <a:p>
                <a:pPr marL="0" indent="0" algn="r" rtl="1">
                  <a:buNone/>
                </a:pPr>
                <a:endParaRPr lang="fa-IR" sz="2000" dirty="0" smtClean="0"/>
              </a:p>
              <a:p>
                <a:pPr marL="0" indent="0" algn="r" rtl="1">
                  <a:buNone/>
                </a:pPr>
                <a:endParaRPr lang="fa-IR" sz="2000" dirty="0"/>
              </a:p>
              <a:p>
                <a:pPr marL="0" indent="0" algn="r" rtl="1">
                  <a:buNone/>
                </a:pPr>
                <a:endParaRPr lang="fa-IR" sz="2000" dirty="0" smtClean="0"/>
              </a:p>
              <a:p>
                <a:pPr marL="0" indent="0">
                  <a:buNone/>
                </a:pPr>
                <a14:m>
                  <m:oMath xmlns:m="http://schemas.openxmlformats.org/officeDocument/2006/math">
                    <m:r>
                      <m:rPr>
                        <m:sty m:val="p"/>
                      </m:rPr>
                      <a:rPr lang="en-US" sz="2000" i="1">
                        <a:latin typeface="Cambria Math"/>
                      </a:rPr>
                      <m:t>T</m:t>
                    </m:r>
                    <m:r>
                      <a:rPr lang="en-US" sz="2000" i="1">
                        <a:latin typeface="Cambria Math"/>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50</m:t>
                            </m:r>
                            <m:r>
                              <m:rPr>
                                <m:nor/>
                              </m:rPr>
                              <a:rPr lang="en-US" sz="2000" dirty="0"/>
                              <m:t>×</m:t>
                            </m:r>
                            <m:r>
                              <a:rPr lang="en-US" sz="2000" b="0" i="1" dirty="0" smtClean="0">
                                <a:latin typeface="Cambria Math"/>
                              </a:rPr>
                              <m:t>10</m:t>
                            </m:r>
                          </m:e>
                        </m:d>
                        <m:r>
                          <a:rPr lang="en-US" sz="2000" b="0" i="1" dirty="0" smtClean="0">
                            <a:latin typeface="Cambria Math"/>
                          </a:rPr>
                          <m:t>+</m:t>
                        </m:r>
                        <m:d>
                          <m:dPr>
                            <m:ctrlPr>
                              <a:rPr lang="en-US" sz="2000" b="0" i="1" dirty="0" smtClean="0">
                                <a:latin typeface="Cambria Math" panose="02040503050406030204" pitchFamily="18" charset="0"/>
                              </a:rPr>
                            </m:ctrlPr>
                          </m:dPr>
                          <m:e>
                            <m:r>
                              <a:rPr lang="en-US" sz="2000" b="0" i="1" dirty="0" smtClean="0">
                                <a:latin typeface="Cambria Math"/>
                              </a:rPr>
                              <m:t>12</m:t>
                            </m:r>
                            <m:r>
                              <m:rPr>
                                <m:nor/>
                              </m:rPr>
                              <a:rPr lang="en-US" sz="2000" dirty="0"/>
                              <m:t>×</m:t>
                            </m:r>
                            <m:r>
                              <a:rPr lang="en-US" sz="2000" b="0" i="1" dirty="0" smtClean="0">
                                <a:latin typeface="Cambria Math"/>
                              </a:rPr>
                              <m:t>30</m:t>
                            </m:r>
                          </m:e>
                        </m:d>
                        <m:r>
                          <a:rPr lang="en-US" sz="2000" b="0" i="1" dirty="0" smtClean="0">
                            <a:latin typeface="Cambria Math"/>
                          </a:rPr>
                          <m:t>+(</m:t>
                        </m:r>
                        <m:r>
                          <a:rPr lang="en-US" sz="2000" b="0" i="1" dirty="0" smtClean="0">
                            <a:latin typeface="Cambria Math"/>
                          </a:rPr>
                          <m:t>2</m:t>
                        </m:r>
                        <m:r>
                          <m:rPr>
                            <m:nor/>
                          </m:rPr>
                          <a:rPr lang="en-US" sz="2000" dirty="0"/>
                          <m:t>×</m:t>
                        </m:r>
                        <m:r>
                          <a:rPr lang="en-US" sz="2000" b="0" i="1" dirty="0" smtClean="0">
                            <a:latin typeface="Cambria Math"/>
                          </a:rPr>
                          <m:t>130</m:t>
                        </m:r>
                        <m:r>
                          <a:rPr lang="en-US" sz="2000" b="0" i="1" dirty="0" smtClean="0">
                            <a:latin typeface="Cambria Math"/>
                          </a:rPr>
                          <m:t>)</m:t>
                        </m:r>
                      </m:num>
                      <m:den>
                        <m:r>
                          <a:rPr lang="en-US" sz="2000" b="0" i="1" smtClean="0">
                            <a:latin typeface="Cambria Math"/>
                          </a:rPr>
                          <m:t>50</m:t>
                        </m:r>
                        <m:r>
                          <a:rPr lang="en-US" sz="2000" b="0" i="1" smtClean="0">
                            <a:latin typeface="Cambria Math"/>
                          </a:rPr>
                          <m:t>+</m:t>
                        </m:r>
                        <m:r>
                          <a:rPr lang="en-US" sz="2000" b="0" i="1" smtClean="0">
                            <a:latin typeface="Cambria Math"/>
                          </a:rPr>
                          <m:t>12</m:t>
                        </m:r>
                        <m:r>
                          <a:rPr lang="en-US" sz="2000" b="0" i="1" smtClean="0">
                            <a:latin typeface="Cambria Math"/>
                          </a:rPr>
                          <m:t>+</m:t>
                        </m:r>
                        <m:r>
                          <a:rPr lang="en-US" sz="2000" b="0" i="1" smtClean="0">
                            <a:latin typeface="Cambria Math"/>
                          </a:rPr>
                          <m:t>2</m:t>
                        </m:r>
                      </m:den>
                    </m:f>
                  </m:oMath>
                </a14:m>
                <a:r>
                  <a:rPr lang="en-US" sz="2000" dirty="0" smtClean="0"/>
                  <a:t>=17.5min</a:t>
                </a:r>
                <a:endParaRPr lang="fa-IR"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482" r="-81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050405097"/>
              </p:ext>
            </p:extLst>
          </p:nvPr>
        </p:nvGraphicFramePr>
        <p:xfrm>
          <a:off x="1259632" y="3573016"/>
          <a:ext cx="6096000" cy="1483360"/>
        </p:xfrm>
        <a:graphic>
          <a:graphicData uri="http://schemas.openxmlformats.org/drawingml/2006/table">
            <a:tbl>
              <a:tblPr firstRow="1" bandRow="1">
                <a:tableStyleId>{D7AC3CCA-C797-4891-BE02-D94E43425B78}</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rtl="1"/>
                      <a:r>
                        <a:rPr lang="fa-IR" sz="1400" dirty="0" smtClean="0"/>
                        <a:t>متوسط زمان </a:t>
                      </a:r>
                      <a:r>
                        <a:rPr lang="en-US" sz="1400" dirty="0" smtClean="0"/>
                        <a:t>(Pi)</a:t>
                      </a:r>
                      <a:r>
                        <a:rPr lang="fa-IR" sz="1400" dirty="0" smtClean="0"/>
                        <a:t>دقیقه</a:t>
                      </a:r>
                      <a:endParaRPr lang="en-US" sz="1400" dirty="0"/>
                    </a:p>
                  </a:txBody>
                  <a:tcPr/>
                </a:tc>
                <a:tc>
                  <a:txBody>
                    <a:bodyPr/>
                    <a:lstStyle/>
                    <a:p>
                      <a:pPr algn="ctr"/>
                      <a:r>
                        <a:rPr lang="fa-IR" sz="1400" dirty="0" smtClean="0"/>
                        <a:t>بار درسال</a:t>
                      </a:r>
                      <a:r>
                        <a:rPr lang="en-US" sz="1400" dirty="0" smtClean="0"/>
                        <a:t>(Fi)</a:t>
                      </a:r>
                      <a:r>
                        <a:rPr lang="fa-IR" sz="1400" dirty="0" smtClean="0"/>
                        <a:t>فرکانس</a:t>
                      </a:r>
                      <a:endParaRPr lang="en-US" sz="1400" dirty="0"/>
                    </a:p>
                  </a:txBody>
                  <a:tcPr/>
                </a:tc>
                <a:tc>
                  <a:txBody>
                    <a:bodyPr/>
                    <a:lstStyle/>
                    <a:p>
                      <a:pPr algn="ctr" rtl="1"/>
                      <a:r>
                        <a:rPr lang="fa-IR" sz="1400" dirty="0" smtClean="0"/>
                        <a:t>نوع تعمیرات</a:t>
                      </a:r>
                      <a:r>
                        <a:rPr lang="en-US" sz="1400" dirty="0" smtClean="0"/>
                        <a:t>(i)</a:t>
                      </a:r>
                      <a:endParaRPr lang="en-US" sz="1400" dirty="0"/>
                    </a:p>
                  </a:txBody>
                  <a:tcPr/>
                </a:tc>
                <a:extLst>
                  <a:ext uri="{0D108BD9-81ED-4DB2-BD59-A6C34878D82A}">
                    <a16:rowId xmlns:a16="http://schemas.microsoft.com/office/drawing/2014/main" xmlns="" val="10000"/>
                  </a:ext>
                </a:extLst>
              </a:tr>
              <a:tr h="370840">
                <a:tc>
                  <a:txBody>
                    <a:bodyPr/>
                    <a:lstStyle/>
                    <a:p>
                      <a:pPr algn="ctr"/>
                      <a:r>
                        <a:rPr lang="fa-IR" sz="1400" dirty="0" smtClean="0"/>
                        <a:t>10</a:t>
                      </a:r>
                      <a:endParaRPr lang="en-US" sz="1400" dirty="0"/>
                    </a:p>
                  </a:txBody>
                  <a:tcPr/>
                </a:tc>
                <a:tc>
                  <a:txBody>
                    <a:bodyPr/>
                    <a:lstStyle/>
                    <a:p>
                      <a:pPr algn="ctr"/>
                      <a:r>
                        <a:rPr lang="fa-IR" sz="1400" dirty="0" smtClean="0"/>
                        <a:t>50</a:t>
                      </a:r>
                      <a:endParaRPr lang="en-US" sz="1400" dirty="0"/>
                    </a:p>
                  </a:txBody>
                  <a:tcPr/>
                </a:tc>
                <a:tc>
                  <a:txBody>
                    <a:bodyPr/>
                    <a:lstStyle/>
                    <a:p>
                      <a:pPr algn="ctr"/>
                      <a:r>
                        <a:rPr lang="fa-IR" sz="1400" dirty="0" smtClean="0"/>
                        <a:t>هفتگی</a:t>
                      </a:r>
                      <a:endParaRPr lang="en-US" sz="1400" dirty="0"/>
                    </a:p>
                  </a:txBody>
                  <a:tcPr/>
                </a:tc>
                <a:extLst>
                  <a:ext uri="{0D108BD9-81ED-4DB2-BD59-A6C34878D82A}">
                    <a16:rowId xmlns:a16="http://schemas.microsoft.com/office/drawing/2014/main" xmlns="" val="10001"/>
                  </a:ext>
                </a:extLst>
              </a:tr>
              <a:tr h="370840">
                <a:tc>
                  <a:txBody>
                    <a:bodyPr/>
                    <a:lstStyle/>
                    <a:p>
                      <a:pPr algn="ctr"/>
                      <a:r>
                        <a:rPr lang="fa-IR" sz="1400" dirty="0" smtClean="0"/>
                        <a:t>30</a:t>
                      </a:r>
                      <a:endParaRPr lang="en-US" sz="1400" dirty="0"/>
                    </a:p>
                  </a:txBody>
                  <a:tcPr/>
                </a:tc>
                <a:tc>
                  <a:txBody>
                    <a:bodyPr/>
                    <a:lstStyle/>
                    <a:p>
                      <a:pPr algn="ctr"/>
                      <a:r>
                        <a:rPr lang="fa-IR" sz="1400" dirty="0" smtClean="0"/>
                        <a:t>12</a:t>
                      </a:r>
                      <a:endParaRPr lang="en-US" sz="1400" dirty="0"/>
                    </a:p>
                  </a:txBody>
                  <a:tcPr/>
                </a:tc>
                <a:tc>
                  <a:txBody>
                    <a:bodyPr/>
                    <a:lstStyle/>
                    <a:p>
                      <a:pPr algn="ctr"/>
                      <a:r>
                        <a:rPr lang="fa-IR" sz="1400" dirty="0" smtClean="0"/>
                        <a:t>ماهیانه</a:t>
                      </a:r>
                      <a:endParaRPr lang="en-US" sz="1400" dirty="0"/>
                    </a:p>
                  </a:txBody>
                  <a:tcPr/>
                </a:tc>
                <a:extLst>
                  <a:ext uri="{0D108BD9-81ED-4DB2-BD59-A6C34878D82A}">
                    <a16:rowId xmlns:a16="http://schemas.microsoft.com/office/drawing/2014/main" xmlns="" val="10002"/>
                  </a:ext>
                </a:extLst>
              </a:tr>
              <a:tr h="370840">
                <a:tc>
                  <a:txBody>
                    <a:bodyPr/>
                    <a:lstStyle/>
                    <a:p>
                      <a:pPr algn="ctr"/>
                      <a:r>
                        <a:rPr lang="fa-IR" sz="1400" dirty="0" smtClean="0"/>
                        <a:t>130</a:t>
                      </a:r>
                      <a:endParaRPr lang="en-US" sz="1400" dirty="0"/>
                    </a:p>
                  </a:txBody>
                  <a:tcPr/>
                </a:tc>
                <a:tc>
                  <a:txBody>
                    <a:bodyPr/>
                    <a:lstStyle/>
                    <a:p>
                      <a:pPr algn="ctr"/>
                      <a:r>
                        <a:rPr lang="fa-IR" sz="1400" dirty="0" smtClean="0"/>
                        <a:t>2</a:t>
                      </a:r>
                      <a:endParaRPr lang="en-US" sz="1400" dirty="0"/>
                    </a:p>
                  </a:txBody>
                  <a:tcPr/>
                </a:tc>
                <a:tc>
                  <a:txBody>
                    <a:bodyPr/>
                    <a:lstStyle/>
                    <a:p>
                      <a:pPr algn="ctr"/>
                      <a:r>
                        <a:rPr lang="fa-IR" sz="1400" dirty="0" smtClean="0"/>
                        <a:t>6 ماهه</a:t>
                      </a:r>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4660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1322</TotalTime>
  <Words>7119</Words>
  <Application>Microsoft Office PowerPoint</Application>
  <PresentationFormat>On-screen Show (4:3)</PresentationFormat>
  <Paragraphs>1300</Paragraphs>
  <Slides>144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144</vt:i4>
      </vt:variant>
    </vt:vector>
  </HeadingPairs>
  <TitlesOfParts>
    <vt:vector size="150" baseType="lpstr">
      <vt:lpstr>Arial</vt:lpstr>
      <vt:lpstr>Calibri</vt:lpstr>
      <vt:lpstr>Cambria Math</vt:lpstr>
      <vt:lpstr>Times New Roman</vt:lpstr>
      <vt:lpstr>Wingdings</vt:lpstr>
      <vt:lpstr>Office Theme</vt:lpstr>
      <vt:lpstr>برنامه ریزی نگهداری وتعمیرات(نت) تالیف :دکتر علی حاج شیر محمدی رشته مدیریت صنعتی</vt:lpstr>
      <vt:lpstr>فصل اول  مدیریت فنی (حفاظت فنی،تروتکنولوژی)</vt:lpstr>
      <vt:lpstr>تعریف سیستم</vt:lpstr>
      <vt:lpstr>تروتکنولوژی(Terotechnology)یا مدیریت فنی</vt:lpstr>
      <vt:lpstr>تروتکنولوژی(Terotechnology)یا مدیریت فنی</vt:lpstr>
      <vt:lpstr>اهداف مدیریت فنی</vt:lpstr>
      <vt:lpstr>جایگاه امور مدیریت فنی در صنایع</vt:lpstr>
      <vt:lpstr>دلایل پیچیدگی امور نت در سیستم های پیوسته</vt:lpstr>
      <vt:lpstr>عوامل اثر گذار بر تعیین سطح نیروی انسانی نت</vt:lpstr>
      <vt:lpstr>امور فنی در نمودارهای سازمانی</vt:lpstr>
      <vt:lpstr>هرم تعالی سازمانهای نت</vt:lpstr>
      <vt:lpstr>فصل دوم شرایط فعلی نگهداری وتعمیرات وامور مدیریت فنی در صنایع ایران</vt:lpstr>
      <vt:lpstr>شرایط نت در ایران</vt:lpstr>
      <vt:lpstr>زیانهای ناشی از عدم وجود سیستم های مناسب نت در ایران</vt:lpstr>
      <vt:lpstr>علل وجود نارسایی در امور نگهداری وتعمیرات  در ایران</vt:lpstr>
      <vt:lpstr>فصل سوم برنامه ریزی وکنترل در نگهداری وتعمیرات</vt:lpstr>
      <vt:lpstr>نیازهای برنامه ریزی</vt:lpstr>
      <vt:lpstr>بخشهای اصلی تشکیل دهنده امور مدیریت فنی</vt:lpstr>
      <vt:lpstr>فعالیتهای بخش امور اجرایی نگهداری وتعمیرات</vt:lpstr>
      <vt:lpstr>عوامل موثر در تعیین میزان اعمال تعمیرات پیشگیری</vt:lpstr>
      <vt:lpstr>هزینه های موردنظر وروند تغییرات انها</vt:lpstr>
      <vt:lpstr>مدل پیشنهادی برای کنترل عملیات وامار واطلاعات</vt:lpstr>
      <vt:lpstr>مدل پیشنهادی گردش عملیات بین بخش مهندسی وامور اجرایی نت                                 بازتاب اطلاعات بهبودها وروشها تعمیرات پیشگیرانه      تعمیرات اضطراری                بهسازی مدرنیزه سازی هزینه هائ از کار افتادگیهای تکراریاز کارافتادگیها ی مهم واضطراری</vt:lpstr>
      <vt:lpstr>فصل چهارم مراحل سازماندهی  امور نگهداری وتعمیرات</vt:lpstr>
      <vt:lpstr>تفسیم بندی کارخانه ها از نظر روشهای تولید</vt:lpstr>
      <vt:lpstr>شناسایی محیط کار</vt:lpstr>
      <vt:lpstr>تهیه شناسنامه برای دستگاه</vt:lpstr>
      <vt:lpstr>کد گذاری دستگاهها</vt:lpstr>
      <vt:lpstr>فصل پنجم سطح تمرکز سرویسهای فنی</vt:lpstr>
      <vt:lpstr>انواع سازمانهای نت</vt:lpstr>
      <vt:lpstr>مزایا ومعایب انواع سیستمها</vt:lpstr>
      <vt:lpstr>دیدگاههای موجود در مورد استفاده از سیستم ها</vt:lpstr>
      <vt:lpstr>ارزیابی مقایسه ای میزان تمرکز یا عدم تمرکز امورنت</vt:lpstr>
      <vt:lpstr>اصول یک سیستم نیمه متمرکز نت</vt:lpstr>
      <vt:lpstr>تجزیه وتحلیل کیفی ساختار نیمه متمرکز</vt:lpstr>
      <vt:lpstr>فصل ششم چارچوب فعالیتهای امور مدیریت فنی</vt:lpstr>
      <vt:lpstr>نمودار تفکیکی وشرح مسئولیتها</vt:lpstr>
      <vt:lpstr>فصل هفتم تشکیلات سازمانی</vt:lpstr>
      <vt:lpstr>نمودارهای سازمانی پیشنهادی برای امور مدیریت فنی</vt:lpstr>
      <vt:lpstr>ویژگیهای اخلاقی ضروری کارکنان نت</vt:lpstr>
      <vt:lpstr>فاکتورهای انسانی (ماندگاری نیروی انسانی نت)</vt:lpstr>
      <vt:lpstr>خروج کارکنان نت</vt:lpstr>
      <vt:lpstr>فصل هشتم وظایف دفتر برنامه ریزی نت</vt:lpstr>
      <vt:lpstr>خلاصه وظایف دفتر برنامه ریزی</vt:lpstr>
      <vt:lpstr>فصل نهم بازرسیهای فنی وتعمیرات پیشگیرانه </vt:lpstr>
      <vt:lpstr>مقدمه</vt:lpstr>
      <vt:lpstr>سطوح مختلف بازدید فنی</vt:lpstr>
      <vt:lpstr>روشهای برنامه ریزی بازدید های فنی فرم پیشگیری فرم سالیانه پیشگیری برنامه هفتگی فرم مشخصات کار پیشگیری فرم گزارش بازرسی کاربرد کامپیوتر در امور تعمیرات پیشگیری(CMMS) برنامه روانکاری تعمیرات کلی</vt:lpstr>
      <vt:lpstr>فصل دهم ارتباطات سازمانی</vt:lpstr>
      <vt:lpstr>دلایل نیاز به ارتباطات</vt:lpstr>
      <vt:lpstr>وسایل برقراری ارتباط</vt:lpstr>
      <vt:lpstr>زبان فنی</vt:lpstr>
      <vt:lpstr>فصل یازدهم سرویسهای قابل دریافت از پیمانکاران</vt:lpstr>
      <vt:lpstr>موارد بکار گیری پیمانکاران بیرونی </vt:lpstr>
      <vt:lpstr>فصل دوازدهم اطلاعات ومدارک پشتیبانی فنی</vt:lpstr>
      <vt:lpstr>اهمیت اطلاعات ومدارک فنی</vt:lpstr>
      <vt:lpstr>کتابچه لیست قطعات یدکی</vt:lpstr>
      <vt:lpstr>نمودارهای عیب یابی </vt:lpstr>
      <vt:lpstr>فصل سیزدهم سیستمهای اطلاعات بازتابی</vt:lpstr>
      <vt:lpstr>امارهای مورد نیاز</vt:lpstr>
      <vt:lpstr>تجزیه وتحلیل امارها کد گذاری دلایل از کار افتادگی</vt:lpstr>
      <vt:lpstr>فصل چهاردهم انبار قطعات یدکی ولوازم مصرفی نت</vt:lpstr>
      <vt:lpstr>کلیات</vt:lpstr>
      <vt:lpstr>مسئولیتهای نگهداری موجودی ها</vt:lpstr>
      <vt:lpstr>انبارهای اقماری کاتالوگهای انبار سایر روشهای کنترل تفکیک انبار فنی از انبار مصارف تولیدی عمومی کاربرد کامپیوتر در انبار فنی صرفه جوییهای قابل دسترس در انبار </vt:lpstr>
      <vt:lpstr>فصل پانزدهم نکات قابل مطالعه هنگام تصمیم گیری در مورد خرید ماشین الات</vt:lpstr>
      <vt:lpstr>قابلیت تعمیر دستگاه</vt:lpstr>
      <vt:lpstr>قابلیت اطمینان  دستگاه</vt:lpstr>
      <vt:lpstr>فصل شانزدهم کاربرد کامپیوتر در برنامه ریزی  کنترل امور نت</vt:lpstr>
      <vt:lpstr>دلایل بکارگیری </vt:lpstr>
      <vt:lpstr>نمونه  خدمات کامپیوتری در نت</vt:lpstr>
      <vt:lpstr>فصل هفدهم احتمالات وکاربرد ان در مهندسی نت</vt:lpstr>
      <vt:lpstr>امار واحتمالات برای بررسی نت</vt:lpstr>
      <vt:lpstr>توابع توزیع احتمالی مورد استفاده در محاسبات نت</vt:lpstr>
      <vt:lpstr>تابع توزیع نرمال</vt:lpstr>
      <vt:lpstr>مثال تابع توزیع نرمال:     موتورهای اتوبوس دیزلی دارای توزیع عمر نرمال می باشد. میانگین 2000ساعت وانحراف معیار 250 ساعت.یک موتور دیزلی پس از تعمیر بر اتوبوس نصب شده است. الف) احتمال اینکه موتور حداقل 1500 ساعت بدون اشکال کار نماید چند درصد است؟ ب)احتمال عمر موتور بین 1750 و2000ساعت چه میزان است؟ با استفاده از zوجدول مقادیر مساحتهای زیر منحنی داریم: z=([t-t])/s=(1500-2000)/250=2 با استفاده از z بدست امده وجداول میزان مساحت برابر با 0/4772وبنابراین مقدار مساحت کل برابر است با                                                                                                    0/5 +0/4772=0/9772 احتمال عمر موتور در حالت الف برابر با 98% می باشد. z=([t-t])/s=(1750-2000)/250=1  </vt:lpstr>
      <vt:lpstr>تابع توزیع (ادامه)</vt:lpstr>
      <vt:lpstr>توابع(ادامه)</vt:lpstr>
      <vt:lpstr>مثال تابع پواسون</vt:lpstr>
      <vt:lpstr>تابع توزیع ویبول</vt:lpstr>
      <vt:lpstr>توابع توزیع جمعی</vt:lpstr>
      <vt:lpstr>سرعت لحظه ای خرابی</vt:lpstr>
      <vt:lpstr>سیکل(چرخه) عمر سیستمهای صنعتی</vt:lpstr>
      <vt:lpstr>فصل هجدهم قابلیت اطمینان وشاخص های ارزیابی</vt:lpstr>
      <vt:lpstr>قابلیت اطمینان</vt:lpstr>
      <vt:lpstr>قابلیت اطمینان(ادامه)</vt:lpstr>
      <vt:lpstr>قابلیت اطمینان(ادامه)</vt:lpstr>
      <vt:lpstr>قابلیت اطمینان سیستم های مرکب</vt:lpstr>
      <vt:lpstr>سیستمهای ترکیبی(ادامه)</vt:lpstr>
      <vt:lpstr>سیسیتم های ترکیبی(ادامه)</vt:lpstr>
      <vt:lpstr>سیستم های ترکیبی(ادامه)</vt:lpstr>
      <vt:lpstr>محاسبه قابلیت اطمینان در ترکیبهای متوالی</vt:lpstr>
      <vt:lpstr>محاسبه قابلیت در حالت موازی</vt:lpstr>
      <vt:lpstr>محاسبه قابلیت اطمینان(ادامه)</vt:lpstr>
      <vt:lpstr>طرح بهینه یک سیستم متوالی/موازی</vt:lpstr>
      <vt:lpstr>مثال(ادامه)</vt:lpstr>
      <vt:lpstr>شاخصهای ارزیابی امکانات پشتیبانی</vt:lpstr>
      <vt:lpstr>شاخصهای مربوط به تعمیر پذیری</vt:lpstr>
      <vt:lpstr>شاخصهای مربوط به تعمیر پذیری</vt:lpstr>
      <vt:lpstr>شاخصهای مربوط به تعمیر پذیری</vt:lpstr>
      <vt:lpstr>فصل نوزدهم تئوریهای مهندسی نت</vt:lpstr>
      <vt:lpstr>فواصل زمانی مناسب برای تعمیرات پیشگیرانه</vt:lpstr>
      <vt:lpstr>نمودارهای تعیین زمان بهینه برای تعمیرات پیشگیری با در نظر گرفتن عوامل هزینه وزمان</vt:lpstr>
      <vt:lpstr>تعمیرات بعد از خرابی در شرایط گستردگی تابع توزیع عمر </vt:lpstr>
      <vt:lpstr>مثال</vt:lpstr>
      <vt:lpstr>تعمیرات بعد از خرابی در شرایط گستردگی تابع توزیع عمر(ادامه)</vt:lpstr>
      <vt:lpstr>مثال(ادامه)</vt:lpstr>
      <vt:lpstr>فصل بیست کنترل موجودی انبار قطعات یدکی</vt:lpstr>
      <vt:lpstr>مقدار اقتصادی هر بار سفارش</vt:lpstr>
      <vt:lpstr>سیستم سفارشات</vt:lpstr>
      <vt:lpstr>نقطه سفارش</vt:lpstr>
      <vt:lpstr>محاسبه نقطه سفارش استفاده از نموگرافهای کنترل موجودی</vt:lpstr>
      <vt:lpstr>مثال</vt:lpstr>
      <vt:lpstr>فصل یست و یکم کاربردهای اقتصادمهندسی در نت</vt:lpstr>
      <vt:lpstr>تغییر ارزش مبالغ نقدینگی با تغییر زمان (ارزش زمانی پول)</vt:lpstr>
      <vt:lpstr>مثال</vt:lpstr>
      <vt:lpstr>فرمولهای تعیین ارزش نقدینگی با در نظر گرفتن عوامل بهره وزمان</vt:lpstr>
      <vt:lpstr>نرخ بازگشت سرمایه</vt:lpstr>
      <vt:lpstr>برنامه ریزی جهت بازنشسته نمودن وجایگزینی ماشینها</vt:lpstr>
      <vt:lpstr>فصل بیست ودو شبیه سازی وکاربردهای ان در مهندسی نت</vt:lpstr>
      <vt:lpstr>معرفی</vt:lpstr>
      <vt:lpstr>مدلهای ریاضی شبیه سازی </vt:lpstr>
      <vt:lpstr>شبیه سازی مونت کارلو</vt:lpstr>
      <vt:lpstr>کاربرد کامپیوتر در شبیه سازی</vt:lpstr>
      <vt:lpstr>جدول اعداد تصادفی</vt:lpstr>
      <vt:lpstr>فصل بیست وسوم کاربردهای تئوری صف در مهندسی نت</vt:lpstr>
      <vt:lpstr>مقدمه</vt:lpstr>
      <vt:lpstr>فرضیه های تئوری صف</vt:lpstr>
      <vt:lpstr>ساختارهای سرویس رسانی</vt:lpstr>
      <vt:lpstr>فرمولهای صف</vt:lpstr>
      <vt:lpstr>ارزیابی اقتصادی گزینه ها در تصمیم گیری برای سازماندهی کارگاه نت</vt:lpstr>
      <vt:lpstr>مثال(ادامه)</vt:lpstr>
      <vt:lpstr>فصل بیست وچهارم معرفی نگهداری وتعمیرات فراگیر(TPM)</vt:lpstr>
      <vt:lpstr>سیر از PM به TPM</vt:lpstr>
      <vt:lpstr>PowerPoint Presentation</vt:lpstr>
      <vt:lpstr>مراحل پیشرفت نت </vt:lpstr>
      <vt:lpstr>چهار مرحله تکامل نت پیشگیرانه  وموقعیت فعلی ژاپن</vt:lpstr>
      <vt:lpstr>عملکرد TPM</vt:lpstr>
      <vt:lpstr>به حد اکثر رساندن اثربخشی تجهیزات</vt:lpstr>
      <vt:lpstr>بهبود LCC</vt:lpstr>
      <vt:lpstr>ارتباط بین TPM ،تروتکنولوژی وپشتیبانی فنی</vt:lpstr>
      <vt:lpstr>معرفی TPM در کارخانه</vt:lpstr>
      <vt:lpstr>ساختار پیشرفت وتکامل TPM</vt:lpstr>
      <vt:lpstr>مروری بر برنامه استقرار وتکامل TPM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ریزی نگهداری وتعمیرات(نت) تالیف :دکتر علی حاج شیر محمدی رشته مدیریت صنعتی</dc:title>
  <dc:creator>family</dc:creator>
  <cp:lastModifiedBy>MRT www.Win2Farsi.com</cp:lastModifiedBy>
  <cp:revision>144</cp:revision>
  <dcterms:created xsi:type="dcterms:W3CDTF">2012-03-01T06:50:48Z</dcterms:created>
  <dcterms:modified xsi:type="dcterms:W3CDTF">2022-08-28T19:08:56Z</dcterms:modified>
</cp:coreProperties>
</file>