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7"/>
  </p:notesMasterIdLst>
  <p:sldIdLst>
    <p:sldId id="317" r:id="rId2"/>
    <p:sldId id="316" r:id="rId3"/>
    <p:sldId id="256" r:id="rId4"/>
    <p:sldId id="257" r:id="rId5"/>
    <p:sldId id="258" r:id="rId6"/>
    <p:sldId id="259" r:id="rId7"/>
    <p:sldId id="260" r:id="rId8"/>
    <p:sldId id="26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358"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19" r:id="rId52"/>
    <p:sldId id="305" r:id="rId53"/>
    <p:sldId id="306" r:id="rId54"/>
    <p:sldId id="307" r:id="rId55"/>
    <p:sldId id="308" r:id="rId56"/>
    <p:sldId id="309" r:id="rId57"/>
    <p:sldId id="310" r:id="rId58"/>
    <p:sldId id="311" r:id="rId59"/>
    <p:sldId id="312" r:id="rId60"/>
    <p:sldId id="313" r:id="rId61"/>
    <p:sldId id="314"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7" r:id="rId117"/>
    <p:sldId id="378" r:id="rId118"/>
    <p:sldId id="379" r:id="rId119"/>
    <p:sldId id="381" r:id="rId120"/>
    <p:sldId id="392" r:id="rId121"/>
    <p:sldId id="382" r:id="rId122"/>
    <p:sldId id="383" r:id="rId123"/>
    <p:sldId id="384" r:id="rId124"/>
    <p:sldId id="467" r:id="rId125"/>
    <p:sldId id="385" r:id="rId126"/>
    <p:sldId id="386" r:id="rId127"/>
    <p:sldId id="387" r:id="rId128"/>
    <p:sldId id="465" r:id="rId129"/>
    <p:sldId id="463" r:id="rId130"/>
    <p:sldId id="388" r:id="rId131"/>
    <p:sldId id="389" r:id="rId132"/>
    <p:sldId id="390" r:id="rId133"/>
    <p:sldId id="391" r:id="rId134"/>
    <p:sldId id="462"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563" r:id="rId151"/>
    <p:sldId id="564" r:id="rId152"/>
    <p:sldId id="565" r:id="rId153"/>
    <p:sldId id="566"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68" r:id="rId171"/>
    <p:sldId id="469" r:id="rId172"/>
    <p:sldId id="470" r:id="rId173"/>
    <p:sldId id="471" r:id="rId174"/>
    <p:sldId id="472" r:id="rId175"/>
    <p:sldId id="473" r:id="rId176"/>
    <p:sldId id="429" r:id="rId177"/>
    <p:sldId id="430" r:id="rId178"/>
    <p:sldId id="431" r:id="rId179"/>
    <p:sldId id="432" r:id="rId180"/>
    <p:sldId id="433" r:id="rId181"/>
    <p:sldId id="434" r:id="rId182"/>
    <p:sldId id="435" r:id="rId183"/>
    <p:sldId id="438" r:id="rId184"/>
    <p:sldId id="436" r:id="rId185"/>
    <p:sldId id="437"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74" r:id="rId210"/>
    <p:sldId id="475" r:id="rId211"/>
    <p:sldId id="476" r:id="rId212"/>
    <p:sldId id="477" r:id="rId213"/>
    <p:sldId id="478" r:id="rId214"/>
    <p:sldId id="479" r:id="rId215"/>
    <p:sldId id="480" r:id="rId216"/>
    <p:sldId id="486" r:id="rId217"/>
    <p:sldId id="481" r:id="rId218"/>
    <p:sldId id="482" r:id="rId219"/>
    <p:sldId id="483" r:id="rId220"/>
    <p:sldId id="484" r:id="rId221"/>
    <p:sldId id="485" r:id="rId222"/>
    <p:sldId id="487" r:id="rId223"/>
    <p:sldId id="488" r:id="rId224"/>
    <p:sldId id="489" r:id="rId225"/>
    <p:sldId id="490" r:id="rId226"/>
    <p:sldId id="491" r:id="rId227"/>
    <p:sldId id="492" r:id="rId228"/>
    <p:sldId id="493" r:id="rId229"/>
    <p:sldId id="494" r:id="rId230"/>
    <p:sldId id="495" r:id="rId231"/>
    <p:sldId id="496" r:id="rId232"/>
    <p:sldId id="497" r:id="rId233"/>
    <p:sldId id="498" r:id="rId234"/>
    <p:sldId id="499" r:id="rId235"/>
    <p:sldId id="500" r:id="rId236"/>
    <p:sldId id="501" r:id="rId237"/>
    <p:sldId id="502" r:id="rId238"/>
    <p:sldId id="503" r:id="rId239"/>
    <p:sldId id="504" r:id="rId240"/>
    <p:sldId id="505" r:id="rId241"/>
    <p:sldId id="506" r:id="rId242"/>
    <p:sldId id="507" r:id="rId243"/>
    <p:sldId id="508" r:id="rId244"/>
    <p:sldId id="509" r:id="rId245"/>
    <p:sldId id="511" r:id="rId246"/>
    <p:sldId id="512" r:id="rId247"/>
    <p:sldId id="513" r:id="rId248"/>
    <p:sldId id="514" r:id="rId249"/>
    <p:sldId id="515" r:id="rId250"/>
    <p:sldId id="516" r:id="rId251"/>
    <p:sldId id="517" r:id="rId252"/>
    <p:sldId id="518" r:id="rId253"/>
    <p:sldId id="519" r:id="rId254"/>
    <p:sldId id="520" r:id="rId255"/>
    <p:sldId id="522" r:id="rId256"/>
    <p:sldId id="523" r:id="rId257"/>
    <p:sldId id="524" r:id="rId258"/>
    <p:sldId id="525" r:id="rId259"/>
    <p:sldId id="526" r:id="rId260"/>
    <p:sldId id="527" r:id="rId261"/>
    <p:sldId id="529" r:id="rId262"/>
    <p:sldId id="528" r:id="rId263"/>
    <p:sldId id="530" r:id="rId264"/>
    <p:sldId id="531" r:id="rId265"/>
    <p:sldId id="532" r:id="rId266"/>
    <p:sldId id="533" r:id="rId267"/>
    <p:sldId id="534" r:id="rId268"/>
    <p:sldId id="535" r:id="rId269"/>
    <p:sldId id="536" r:id="rId270"/>
    <p:sldId id="537" r:id="rId271"/>
    <p:sldId id="538" r:id="rId272"/>
    <p:sldId id="539" r:id="rId273"/>
    <p:sldId id="540" r:id="rId274"/>
    <p:sldId id="541" r:id="rId275"/>
    <p:sldId id="542" r:id="rId276"/>
    <p:sldId id="543" r:id="rId277"/>
    <p:sldId id="544" r:id="rId278"/>
    <p:sldId id="545" r:id="rId279"/>
    <p:sldId id="546" r:id="rId280"/>
    <p:sldId id="547" r:id="rId281"/>
    <p:sldId id="548" r:id="rId282"/>
    <p:sldId id="549" r:id="rId283"/>
    <p:sldId id="550" r:id="rId284"/>
    <p:sldId id="551" r:id="rId285"/>
    <p:sldId id="552" r:id="rId286"/>
    <p:sldId id="553" r:id="rId287"/>
    <p:sldId id="554" r:id="rId288"/>
    <p:sldId id="555" r:id="rId289"/>
    <p:sldId id="556" r:id="rId290"/>
    <p:sldId id="557" r:id="rId291"/>
    <p:sldId id="558" r:id="rId292"/>
    <p:sldId id="559" r:id="rId293"/>
    <p:sldId id="560" r:id="rId294"/>
    <p:sldId id="561" r:id="rId295"/>
    <p:sldId id="562" r:id="rId2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68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viewProps" Target="viewProp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20EF1D0-AFEF-4B70-BC02-561AD14AC39D}" type="datetimeFigureOut">
              <a:rPr lang="fa-IR" smtClean="0"/>
              <a:pPr/>
              <a:t>08/15/1437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B6419E-BA3B-4D92-98E4-C96B1780A53E}" type="slidenum">
              <a:rPr lang="fa-IR" smtClean="0"/>
              <a:pPr/>
              <a:t>‹#›</a:t>
            </a:fld>
            <a:endParaRPr lang="fa-IR"/>
          </a:p>
        </p:txBody>
      </p:sp>
    </p:spTree>
    <p:extLst>
      <p:ext uri="{BB962C8B-B14F-4D97-AF65-F5344CB8AC3E}">
        <p14:creationId xmlns:p14="http://schemas.microsoft.com/office/powerpoint/2010/main" val="27084646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AB6419E-BA3B-4D92-98E4-C96B1780A53E}" type="slidenum">
              <a:rPr lang="fa-IR" smtClean="0"/>
              <a:pPr/>
              <a:t>30</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B6419E-BA3B-4D92-98E4-C96B1780A53E}" type="slidenum">
              <a:rPr lang="fa-IR" smtClean="0"/>
              <a:pPr/>
              <a:t>119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23A81B1-730C-4357-B213-C85833ED8AC9}" type="datetimeFigureOut">
              <a:rPr lang="en-US" smtClean="0"/>
              <a:pPr/>
              <a:t>5/22/2016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FF322F9-362E-4182-A037-8D2A0F65AC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3A81B1-730C-4357-B213-C85833ED8AC9}"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322F9-362E-4182-A037-8D2A0F65A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3A81B1-730C-4357-B213-C85833ED8AC9}"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322F9-362E-4182-A037-8D2A0F65AC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3A81B1-730C-4357-B213-C85833ED8AC9}"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322F9-362E-4182-A037-8D2A0F65AC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3A81B1-730C-4357-B213-C85833ED8AC9}"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322F9-362E-4182-A037-8D2A0F65AC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3A81B1-730C-4357-B213-C85833ED8AC9}"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322F9-362E-4182-A037-8D2A0F65AC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23A81B1-730C-4357-B213-C85833ED8AC9}" type="datetimeFigureOut">
              <a:rPr lang="en-US" smtClean="0"/>
              <a:pPr/>
              <a:t>5/22/2016</a:t>
            </a:fld>
            <a:endParaRPr lang="en-US"/>
          </a:p>
        </p:txBody>
      </p:sp>
      <p:sp>
        <p:nvSpPr>
          <p:cNvPr id="27" name="Slide Number Placeholder 26"/>
          <p:cNvSpPr>
            <a:spLocks noGrp="1"/>
          </p:cNvSpPr>
          <p:nvPr>
            <p:ph type="sldNum" sz="quarter" idx="11"/>
          </p:nvPr>
        </p:nvSpPr>
        <p:spPr/>
        <p:txBody>
          <a:bodyPr rtlCol="0"/>
          <a:lstStyle/>
          <a:p>
            <a:fld id="{9FF322F9-362E-4182-A037-8D2A0F65AC6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23A81B1-730C-4357-B213-C85833ED8AC9}" type="datetimeFigureOut">
              <a:rPr lang="en-US" smtClean="0"/>
              <a:pPr/>
              <a:t>5/22/2016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FF322F9-362E-4182-A037-8D2A0F65AC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A81B1-730C-4357-B213-C85833ED8AC9}" type="datetimeFigureOut">
              <a:rPr lang="en-US" smtClean="0"/>
              <a:pPr/>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322F9-362E-4182-A037-8D2A0F65AC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3A81B1-730C-4357-B213-C85833ED8AC9}"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322F9-362E-4182-A037-8D2A0F65AC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3A81B1-730C-4357-B213-C85833ED8AC9}"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322F9-362E-4182-A037-8D2A0F65AC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23A81B1-730C-4357-B213-C85833ED8AC9}" type="datetimeFigureOut">
              <a:rPr lang="en-US" smtClean="0"/>
              <a:pPr/>
              <a:t>5/22/2016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FF322F9-362E-4182-A037-8D2A0F65AC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1676400" y="1295400"/>
            <a:ext cx="5715000" cy="1143000"/>
          </a:xfrm>
        </p:spPr>
        <p:txBody>
          <a:bodyPr/>
          <a:lstStyle/>
          <a:p>
            <a:r>
              <a:rPr lang="fa-IR" sz="4400" dirty="0" smtClean="0">
                <a:cs typeface="_MRT_Khodkar" pitchFamily="2" charset="-78"/>
              </a:rPr>
              <a:t>نظريه پردازان  و </a:t>
            </a:r>
            <a:r>
              <a:rPr lang="fa-IR" dirty="0" smtClean="0">
                <a:cs typeface="_MRT_Khodkar" pitchFamily="2" charset="-78"/>
              </a:rPr>
              <a:t>مشاهير مديريت</a:t>
            </a:r>
            <a:endParaRPr lang="en-US" sz="4400" dirty="0">
              <a:cs typeface="_MRT_Khodkar" pitchFamily="2" charset="-78"/>
            </a:endParaRPr>
          </a:p>
        </p:txBody>
      </p:sp>
      <p:grpSp>
        <p:nvGrpSpPr>
          <p:cNvPr id="2" name="Group 7"/>
          <p:cNvGrpSpPr>
            <a:grpSpLocks/>
          </p:cNvGrpSpPr>
          <p:nvPr/>
        </p:nvGrpSpPr>
        <p:grpSpPr bwMode="auto">
          <a:xfrm rot="10800000">
            <a:off x="8077200" y="1752600"/>
            <a:ext cx="533400" cy="609600"/>
            <a:chOff x="4128" y="1920"/>
            <a:chExt cx="1010" cy="1104"/>
          </a:xfrm>
        </p:grpSpPr>
        <p:sp>
          <p:nvSpPr>
            <p:cNvPr id="72712" name="Freeform 8"/>
            <p:cNvSpPr>
              <a:spLocks/>
            </p:cNvSpPr>
            <p:nvPr/>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accent2"/>
            </a:solidFill>
            <a:ln w="9525">
              <a:noFill/>
              <a:round/>
              <a:headEnd/>
              <a:tailEnd/>
            </a:ln>
            <a:effectLst/>
          </p:spPr>
          <p:txBody>
            <a:bodyPr/>
            <a:lstStyle/>
            <a:p>
              <a:endParaRPr lang="fa-IR"/>
            </a:p>
          </p:txBody>
        </p:sp>
        <p:sp>
          <p:nvSpPr>
            <p:cNvPr id="72713" name="Freeform 9"/>
            <p:cNvSpPr>
              <a:spLocks/>
            </p:cNvSpPr>
            <p:nvPr/>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accent2"/>
            </a:solidFill>
            <a:ln w="9525">
              <a:noFill/>
              <a:round/>
              <a:headEnd/>
              <a:tailEnd/>
            </a:ln>
            <a:effectLst/>
          </p:spPr>
          <p:txBody>
            <a:bodyPr/>
            <a:lstStyle/>
            <a:p>
              <a:endParaRPr lang="fa-IR"/>
            </a:p>
          </p:txBody>
        </p:sp>
        <p:sp>
          <p:nvSpPr>
            <p:cNvPr id="72714" name="Freeform 10"/>
            <p:cNvSpPr>
              <a:spLocks/>
            </p:cNvSpPr>
            <p:nvPr/>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accent2"/>
            </a:solidFill>
            <a:ln w="9525">
              <a:noFill/>
              <a:round/>
              <a:headEnd/>
              <a:tailEnd/>
            </a:ln>
            <a:effectLst/>
          </p:spPr>
          <p:txBody>
            <a:bodyPr/>
            <a:lstStyle/>
            <a:p>
              <a:endParaRPr lang="fa-IR"/>
            </a:p>
          </p:txBody>
        </p:sp>
        <p:sp>
          <p:nvSpPr>
            <p:cNvPr id="72715" name="Freeform 11"/>
            <p:cNvSpPr>
              <a:spLocks/>
            </p:cNvSpPr>
            <p:nvPr/>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accent2"/>
            </a:solidFill>
            <a:ln w="9525">
              <a:noFill/>
              <a:round/>
              <a:headEnd/>
              <a:tailEnd/>
            </a:ln>
            <a:effectLst/>
          </p:spPr>
          <p:txBody>
            <a:bodyPr/>
            <a:lstStyle/>
            <a:p>
              <a:endParaRPr lang="fa-I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5745163"/>
          </a:xfrm>
        </p:spPr>
        <p:txBody>
          <a:bodyPr>
            <a:normAutofit/>
          </a:bodyPr>
          <a:lstStyle/>
          <a:p>
            <a:endParaRPr lang="fa-IR" sz="2400" dirty="0" smtClean="0"/>
          </a:p>
          <a:p>
            <a:r>
              <a:rPr lang="fa-IR" sz="2400" dirty="0" smtClean="0">
                <a:cs typeface="B Nazanin" pitchFamily="2" charset="-78"/>
              </a:rPr>
              <a:t>فایول در سال پایانی عمرش رابطه بین تیلوریسم و آنچه را که در آن زمان در فرانسه به عنوان فایولیسم معروف بود تبیین و هر گونه کوشش برای مقابل هم قرار دادن این دو تئوری را محکوم کرد. همانطور که ارویک بیان کرده است، کار تیلور و فایول اساسا مکمل یکدیگر بود. آنها هر دو مسئله پرسنل و مدیریتش را در تمام سطوح، کلید موفقیت صنعتی می دانستند و هر دو روش علمی را برای آن به کار می بردند.</a:t>
            </a:r>
          </a:p>
          <a:p>
            <a:pPr>
              <a:buNone/>
            </a:pPr>
            <a:r>
              <a:rPr lang="fa-IR" sz="2400" dirty="0" smtClean="0">
                <a:cs typeface="B Nazanin" pitchFamily="2" charset="-78"/>
              </a:rPr>
              <a:t>    فایول از کلمه اداره ( مجموعه ای از وظایف سازمانی که توسط مدیران و سرپرستان ارشد انجام می گیرد) به جای مدیریت ( فعالیتهایی که در سطوح پایین تر مدیریت انجام می گیرد) استفاده نمود که سر در گمی هایی را نیز در نوشته های انگلیسی زبان درباره ی مدیریت سبب گردید.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lstStyle/>
          <a:p>
            <a:pPr>
              <a:buNone/>
            </a:pPr>
            <a:r>
              <a:rPr lang="fa-IR" dirty="0" smtClean="0">
                <a:cs typeface="2  Nazanin" pitchFamily="2" charset="-78"/>
              </a:rPr>
              <a:t>پيوستار رهبري:</a:t>
            </a:r>
          </a:p>
          <a:p>
            <a:pPr>
              <a:buNone/>
            </a:pPr>
            <a:r>
              <a:rPr lang="fa-IR" sz="2400" dirty="0" smtClean="0">
                <a:cs typeface="2  Nazanin" pitchFamily="2" charset="-78"/>
              </a:rPr>
              <a:t>در پيوستار ارائه شده توسط اشميت و تانينبام سبك هاي تصميم گيري رهبر مشخص</a:t>
            </a:r>
          </a:p>
          <a:p>
            <a:pPr>
              <a:buNone/>
            </a:pPr>
            <a:r>
              <a:rPr lang="fa-IR" sz="2400" dirty="0" smtClean="0">
                <a:cs typeface="2  Nazanin" pitchFamily="2" charset="-78"/>
              </a:rPr>
              <a:t>شده است.</a:t>
            </a:r>
          </a:p>
          <a:p>
            <a:pPr>
              <a:buNone/>
            </a:pPr>
            <a:r>
              <a:rPr lang="fa-IR" sz="2400" dirty="0" smtClean="0">
                <a:cs typeface="2  Nazanin" pitchFamily="2" charset="-78"/>
              </a:rPr>
              <a:t>به طور كلي 7 رفتار به ترتيب از سمت چپ پيوستار نشان داده شده است. از رهبري</a:t>
            </a:r>
          </a:p>
          <a:p>
            <a:pPr>
              <a:buNone/>
            </a:pPr>
            <a:r>
              <a:rPr lang="fa-IR" sz="2400" dirty="0" smtClean="0">
                <a:cs typeface="2  Nazanin" pitchFamily="2" charset="-78"/>
              </a:rPr>
              <a:t>متمركز بر رئيس تا رهبري متمركز بر زيردستان،</a:t>
            </a:r>
          </a:p>
          <a:p>
            <a:pPr>
              <a:buNone/>
            </a:pPr>
            <a:endParaRPr lang="fa-IR" sz="2400" dirty="0" smtClean="0">
              <a:cs typeface="2  Nazanin" pitchFamily="2" charset="-78"/>
            </a:endParaRPr>
          </a:p>
          <a:p>
            <a:pPr>
              <a:buNone/>
            </a:pPr>
            <a:r>
              <a:rPr lang="fa-IR" sz="2400" dirty="0" smtClean="0">
                <a:cs typeface="2  Nazanin" pitchFamily="2" charset="-78"/>
              </a:rPr>
              <a:t>اين پيوستار در اسلايد بعدي نشان داده شده است.</a:t>
            </a:r>
          </a:p>
          <a:p>
            <a:pPr>
              <a:buNone/>
            </a:pPr>
            <a:endParaRPr lang="fa-I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pic>
        <p:nvPicPr>
          <p:cNvPr id="4" name="Picture 2" descr="E:\OB\leader ship\8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lstStyle/>
          <a:p>
            <a:pPr>
              <a:buNone/>
            </a:pPr>
            <a:r>
              <a:rPr lang="fa-IR" sz="2400" dirty="0" smtClean="0">
                <a:cs typeface="2  Nazanin" pitchFamily="2" charset="-78"/>
              </a:rPr>
              <a:t>ارزش واقعي اين پيوستار متكي به استفاده ي عملي و مطلوب از آن در تصميم گيري</a:t>
            </a:r>
          </a:p>
          <a:p>
            <a:pPr>
              <a:buNone/>
            </a:pPr>
            <a:r>
              <a:rPr lang="fa-IR" sz="2400" dirty="0" smtClean="0">
                <a:cs typeface="2  Nazanin" pitchFamily="2" charset="-78"/>
              </a:rPr>
              <a:t>است. بر طبق نظر اين دو محقق ، سه عامل يا نيروي اصلي در تعيين سبك تصميم گيري مدير موثر است. اين سه عبارتند از:</a:t>
            </a:r>
          </a:p>
          <a:p>
            <a:pPr>
              <a:buNone/>
            </a:pPr>
            <a:endParaRPr lang="fa-IR" sz="2400" dirty="0" smtClean="0">
              <a:cs typeface="2  Nazanin" pitchFamily="2" charset="-78"/>
            </a:endParaRPr>
          </a:p>
          <a:p>
            <a:pPr>
              <a:buNone/>
            </a:pPr>
            <a:r>
              <a:rPr lang="fa-IR" sz="2400" dirty="0" smtClean="0">
                <a:solidFill>
                  <a:srgbClr val="FF0000"/>
                </a:solidFill>
                <a:cs typeface="2  Nazanin" pitchFamily="2" charset="-78"/>
              </a:rPr>
              <a:t>1-</a:t>
            </a:r>
            <a:r>
              <a:rPr lang="fa-IR" sz="2400" dirty="0" smtClean="0">
                <a:cs typeface="2  Nazanin" pitchFamily="2" charset="-78"/>
              </a:rPr>
              <a:t> </a:t>
            </a:r>
            <a:r>
              <a:rPr lang="fa-IR" sz="2400" b="1" dirty="0" smtClean="0">
                <a:cs typeface="2  Nazanin" pitchFamily="2" charset="-78"/>
              </a:rPr>
              <a:t>نيروهاي موجود در مدير</a:t>
            </a:r>
            <a:r>
              <a:rPr lang="fa-IR" sz="2400" dirty="0" smtClean="0">
                <a:cs typeface="2  Nazanin" pitchFamily="2" charset="-78"/>
              </a:rPr>
              <a:t>: مديران بايد از وجود چهار نيرو در خودشان آگاه باشند:</a:t>
            </a:r>
          </a:p>
          <a:p>
            <a:pPr>
              <a:buNone/>
            </a:pPr>
            <a:r>
              <a:rPr lang="fa-IR" sz="2400" dirty="0" smtClean="0">
                <a:cs typeface="2  Nazanin" pitchFamily="2" charset="-78"/>
              </a:rPr>
              <a:t>  1. ارزش هاي مدير از قبيل اهميت نسبي براي اثر بخشي سازمان، رشد شخصي، رشد زيردستان و منافع شركت.</a:t>
            </a:r>
          </a:p>
          <a:p>
            <a:pPr>
              <a:buNone/>
            </a:pPr>
            <a:r>
              <a:rPr lang="fa-IR" sz="2400" dirty="0" smtClean="0">
                <a:cs typeface="2  Nazanin" pitchFamily="2" charset="-78"/>
              </a:rPr>
              <a:t>  2. سطح اعتماد مدير به زيردستان: اعتماد بيشتر مدير به زيردستان به احتمال زياد به سبك دموكراتيك مدير منجر مي شود.</a:t>
            </a:r>
          </a:p>
          <a:p>
            <a:pPr>
              <a:buNone/>
            </a:pPr>
            <a:r>
              <a:rPr lang="fa-IR" sz="2400" dirty="0" smtClean="0">
                <a:cs typeface="2  Nazanin" pitchFamily="2" charset="-78"/>
              </a:rPr>
              <a:t>  3. توانايي رهبري در مدير</a:t>
            </a:r>
          </a:p>
          <a:p>
            <a:pPr>
              <a:buNone/>
            </a:pPr>
            <a:r>
              <a:rPr lang="fa-IR" sz="2400" dirty="0" smtClean="0">
                <a:cs typeface="2  Nazanin" pitchFamily="2" charset="-78"/>
              </a:rPr>
              <a:t>  4. تحمل ابهام: مديري كه از افزايش ابهام يا كاهش اطمينان نگران است، رسيدن به موفقيت را بي اندازه مشكل مي داند.  </a:t>
            </a:r>
          </a:p>
          <a:p>
            <a:pPr>
              <a:buNone/>
            </a:pPr>
            <a:endParaRPr lang="fa-I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r>
              <a:rPr lang="fa-IR" dirty="0" smtClean="0">
                <a:solidFill>
                  <a:srgbClr val="FF0000"/>
                </a:solidFill>
              </a:rPr>
              <a:t>2- </a:t>
            </a:r>
            <a:r>
              <a:rPr lang="fa-IR" sz="2400" b="1" dirty="0" smtClean="0">
                <a:cs typeface="2  Nazanin" pitchFamily="2" charset="-78"/>
              </a:rPr>
              <a:t>نيروهاي موجود در زيردستان: </a:t>
            </a:r>
            <a:r>
              <a:rPr lang="fa-IR" sz="2400" dirty="0" smtClean="0">
                <a:cs typeface="2  Nazanin" pitchFamily="2" charset="-78"/>
              </a:rPr>
              <a:t>براي رهبري موفقيت آميز مدير نياز به اين دارد كه در ذهنش ثبت كند كه زيردستان هم تا حدودي متفاوت و هم تا حدودي شبيه به هم هستند و اين كه روش يكساني براي رهبري تمام زيردستان غيرممكن است.</a:t>
            </a:r>
            <a:endParaRPr lang="fa-IR" dirty="0" smtClean="0">
              <a:cs typeface="2  Nazanin" pitchFamily="2" charset="-78"/>
            </a:endParaRPr>
          </a:p>
          <a:p>
            <a:pPr>
              <a:buNone/>
            </a:pPr>
            <a:endParaRPr lang="fa-IR" dirty="0" smtClean="0">
              <a:solidFill>
                <a:srgbClr val="FF0000"/>
              </a:solidFill>
            </a:endParaRPr>
          </a:p>
          <a:p>
            <a:pPr>
              <a:buNone/>
            </a:pPr>
            <a:r>
              <a:rPr lang="fa-IR" dirty="0" smtClean="0">
                <a:solidFill>
                  <a:srgbClr val="FF0000"/>
                </a:solidFill>
              </a:rPr>
              <a:t>3- </a:t>
            </a:r>
            <a:r>
              <a:rPr lang="fa-IR" sz="2400" b="1" dirty="0" smtClean="0">
                <a:cs typeface="2  Nazanin" pitchFamily="2" charset="-78"/>
              </a:rPr>
              <a:t>نيروهاي موجود در موقعيت:</a:t>
            </a:r>
            <a:endParaRPr lang="fa-IR" dirty="0" smtClean="0">
              <a:cs typeface="2  Nazanin" pitchFamily="2" charset="-78"/>
            </a:endParaRPr>
          </a:p>
          <a:p>
            <a:pPr>
              <a:buNone/>
            </a:pPr>
            <a:r>
              <a:rPr lang="fa-IR" b="1" dirty="0" smtClean="0"/>
              <a:t>  </a:t>
            </a:r>
            <a:r>
              <a:rPr lang="fa-IR" sz="2400" dirty="0" smtClean="0">
                <a:cs typeface="2  Nazanin" pitchFamily="2" charset="-78"/>
              </a:rPr>
              <a:t>1. نوع سازماني كه رهبر در آن كار مي كند. مانند:اندازه يك گروه كاري و توزيع جغرافيايي</a:t>
            </a:r>
          </a:p>
          <a:p>
            <a:pPr>
              <a:buNone/>
            </a:pPr>
            <a:r>
              <a:rPr lang="fa-IR" sz="2400" dirty="0" smtClean="0">
                <a:cs typeface="2  Nazanin" pitchFamily="2" charset="-78"/>
              </a:rPr>
              <a:t>  2. اثربخشي گروه: مديران براي تعيين اين نيرو بايد مباحثي از قبيل تجربه ياعضاي گروه را در كار با هم و درجه اعتمادي كه آن ها در توانايي شان براي حل مسئله به عنوان يك گروه دارند ارزيابي كنند.</a:t>
            </a:r>
          </a:p>
          <a:p>
            <a:pPr>
              <a:buNone/>
            </a:pPr>
            <a:r>
              <a:rPr lang="fa-IR" sz="2400" dirty="0" smtClean="0">
                <a:cs typeface="2  Nazanin" pitchFamily="2" charset="-78"/>
              </a:rPr>
              <a:t>  3. مسئله اي كه بايد حل شود: مدير قبل از تصميم گيري براي عمل به عنوان يك رهبر زيردست مدار بايد مطمئن باشد كه گروه، تخصص لازم را براي تصميم گيري درباره ي مسئله دارد.  </a:t>
            </a:r>
            <a:endParaRPr lang="fa-IR" sz="2400" dirty="0">
              <a:cs typeface="2  Nazanin" pitchFamily="2" charset="-7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pPr>
              <a:buNone/>
            </a:pPr>
            <a:r>
              <a:rPr lang="fa-IR" sz="2400" dirty="0" smtClean="0">
                <a:cs typeface="2  Nazanin" pitchFamily="2" charset="-78"/>
              </a:rPr>
              <a:t>  </a:t>
            </a:r>
          </a:p>
          <a:p>
            <a:pPr>
              <a:buNone/>
            </a:pPr>
            <a:r>
              <a:rPr lang="fa-IR" sz="2400" dirty="0" smtClean="0">
                <a:cs typeface="2  Nazanin" pitchFamily="2" charset="-78"/>
              </a:rPr>
              <a:t>4. زمان موجود براي تصميم گيري: اگر زمان كمي موجود باشد طراحي تصميم گيري توسط گروه غير عملي است چرا كه گروه عموماً زمان بيشتري را نسبت به فراد براي اتخاذ يك تصميم مي گيرد.</a:t>
            </a:r>
          </a:p>
          <a:p>
            <a:pPr>
              <a:buNone/>
            </a:pPr>
            <a:endParaRPr lang="fa-IR" sz="2400" dirty="0">
              <a:cs typeface="2  Nazanin" pitchFamily="2" charset="-7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endParaRPr lang="fa-IR" b="1" dirty="0" smtClean="0">
              <a:cs typeface="2  Nazanin" pitchFamily="2" charset="-78"/>
            </a:endParaRPr>
          </a:p>
          <a:p>
            <a:pPr>
              <a:buNone/>
            </a:pPr>
            <a:r>
              <a:rPr lang="fa-IR" b="1" dirty="0" smtClean="0">
                <a:cs typeface="2  Nazanin" pitchFamily="2" charset="-78"/>
              </a:rPr>
              <a:t>بليك و موتان و شبكه مديريت:</a:t>
            </a:r>
          </a:p>
          <a:p>
            <a:pPr>
              <a:buNone/>
            </a:pPr>
            <a:endParaRPr lang="fa-IR" sz="2400" dirty="0" smtClean="0">
              <a:cs typeface="2  Nazanin" pitchFamily="2" charset="-78"/>
            </a:endParaRPr>
          </a:p>
          <a:p>
            <a:pPr>
              <a:buNone/>
            </a:pPr>
            <a:r>
              <a:rPr lang="fa-IR" sz="2400" dirty="0" smtClean="0">
                <a:cs typeface="2  Nazanin" pitchFamily="2" charset="-78"/>
              </a:rPr>
              <a:t>رابرت روجرز بليك در سال 1918 در بروكلين ماساچوست متولد شد. او يك نويسندهو</a:t>
            </a:r>
          </a:p>
          <a:p>
            <a:pPr>
              <a:buNone/>
            </a:pPr>
            <a:r>
              <a:rPr lang="fa-IR" sz="2400" dirty="0" smtClean="0">
                <a:cs typeface="2  Nazanin" pitchFamily="2" charset="-78"/>
              </a:rPr>
              <a:t>مشاور پيشتاز بود كه رهبري جنبه ي انساني كسب و كار را در اوايل دهه ي 1950</a:t>
            </a:r>
          </a:p>
          <a:p>
            <a:pPr>
              <a:buNone/>
            </a:pPr>
            <a:r>
              <a:rPr lang="fa-IR" sz="2400" dirty="0" smtClean="0">
                <a:cs typeface="2  Nazanin" pitchFamily="2" charset="-78"/>
              </a:rPr>
              <a:t>متمايز كرد.</a:t>
            </a:r>
          </a:p>
          <a:p>
            <a:pPr>
              <a:buNone/>
            </a:pPr>
            <a:r>
              <a:rPr lang="fa-IR" sz="2400" dirty="0" smtClean="0">
                <a:cs typeface="2  Nazanin" pitchFamily="2" charset="-78"/>
              </a:rPr>
              <a:t>موتان و بليك به كمك هم شبكه ي وسيع مشاوره اي ايجاد كردند كه به دولت ها و</a:t>
            </a:r>
          </a:p>
          <a:p>
            <a:pPr>
              <a:buNone/>
            </a:pPr>
            <a:r>
              <a:rPr lang="fa-IR" sz="2400" dirty="0" smtClean="0">
                <a:cs typeface="2  Nazanin" pitchFamily="2" charset="-78"/>
              </a:rPr>
              <a:t>صنايع و دانشگاه ها در 40 كشور دنيا براي تقريباً 4 دهه مشاوره داده است.برخي از</a:t>
            </a:r>
          </a:p>
          <a:p>
            <a:pPr>
              <a:buNone/>
            </a:pPr>
            <a:r>
              <a:rPr lang="fa-IR" sz="2400" dirty="0" smtClean="0">
                <a:cs typeface="2  Nazanin" pitchFamily="2" charset="-78"/>
              </a:rPr>
              <a:t>كتاب هاي ديگر بليك و موتان عبارتند از: ”مديريت تضاد درون گروهي در صنعت“،   </a:t>
            </a:r>
          </a:p>
          <a:p>
            <a:pPr>
              <a:buNone/>
            </a:pPr>
            <a:r>
              <a:rPr lang="fa-IR" sz="2400" dirty="0" smtClean="0">
                <a:cs typeface="2  Nazanin" pitchFamily="2" charset="-78"/>
              </a:rPr>
              <a:t>”اعتلاي شركت از طريق توسعه ي سازمان شبكه اي“، ” مديريت مشهود“ و... .</a:t>
            </a:r>
          </a:p>
          <a:p>
            <a:pPr>
              <a:buNone/>
            </a:pPr>
            <a:endParaRPr lang="fa-IR" sz="2400" dirty="0">
              <a:cs typeface="2  Nazanin" pitchFamily="2" charset="-7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endParaRPr lang="fa-IR" b="1" dirty="0" smtClean="0">
              <a:cs typeface="2  Nazanin" pitchFamily="2" charset="-78"/>
            </a:endParaRPr>
          </a:p>
          <a:p>
            <a:pPr>
              <a:buNone/>
            </a:pPr>
            <a:r>
              <a:rPr lang="fa-IR" b="1" dirty="0" smtClean="0">
                <a:cs typeface="2  Nazanin" pitchFamily="2" charset="-78"/>
              </a:rPr>
              <a:t>شبكه ي مديريتي/ رهبري:</a:t>
            </a:r>
          </a:p>
          <a:p>
            <a:pPr>
              <a:buNone/>
            </a:pPr>
            <a:r>
              <a:rPr lang="fa-IR" sz="2400" dirty="0" smtClean="0">
                <a:cs typeface="2  Nazanin" pitchFamily="2" charset="-78"/>
              </a:rPr>
              <a:t> </a:t>
            </a:r>
          </a:p>
          <a:p>
            <a:pPr>
              <a:buNone/>
            </a:pPr>
            <a:r>
              <a:rPr lang="fa-IR" sz="2400" dirty="0" smtClean="0">
                <a:cs typeface="2  Nazanin" pitchFamily="2" charset="-78"/>
              </a:rPr>
              <a:t>اين شبكه مقايسه اي را بين سبك هاي مديريتي بر اساس دو بعد اصلي فراهم آورده</a:t>
            </a:r>
          </a:p>
          <a:p>
            <a:pPr>
              <a:buNone/>
            </a:pPr>
            <a:r>
              <a:rPr lang="fa-IR" sz="2400" dirty="0" smtClean="0">
                <a:cs typeface="2  Nazanin" pitchFamily="2" charset="-78"/>
              </a:rPr>
              <a:t>است:</a:t>
            </a:r>
          </a:p>
          <a:p>
            <a:pPr marL="566928" indent="-457200">
              <a:buNone/>
            </a:pPr>
            <a:r>
              <a:rPr lang="fa-IR" sz="2400" dirty="0" smtClean="0">
                <a:cs typeface="2  Nazanin" pitchFamily="2" charset="-78"/>
              </a:rPr>
              <a:t> 1.   توجه به توليد: تاكيدي كه مدير بر انجام وظايف و كسب سطح بالاي توليد، نتايج و سود دارد. اين بعد در محور افقي شبكه قرار دارد.</a:t>
            </a:r>
          </a:p>
          <a:p>
            <a:pPr marL="566928" indent="-457200">
              <a:buNone/>
            </a:pPr>
            <a:r>
              <a:rPr lang="fa-IR" sz="2400" dirty="0" smtClean="0">
                <a:cs typeface="2  Nazanin" pitchFamily="2" charset="-78"/>
              </a:rPr>
              <a:t> 2.   توجه به افراد: تاكيدي كه مدير به زيردستان و همكارانش به عنوان افرادف نيازها و انتظاراتشان دارد. اين بعد در محور عمودي شبكه قرار دارد.</a:t>
            </a:r>
          </a:p>
          <a:p>
            <a:pPr marL="566928" indent="-457200">
              <a:buNone/>
            </a:pPr>
            <a:r>
              <a:rPr lang="fa-IR" sz="2400" dirty="0" smtClean="0">
                <a:cs typeface="2  Nazanin" pitchFamily="2" charset="-78"/>
              </a:rPr>
              <a:t>  </a:t>
            </a:r>
          </a:p>
          <a:p>
            <a:pPr>
              <a:buNone/>
            </a:pPr>
            <a:endParaRPr lang="fa-IR" sz="2400" dirty="0" smtClean="0">
              <a:cs typeface="2  Nazanin" pitchFamily="2" charset="-78"/>
            </a:endParaRPr>
          </a:p>
          <a:p>
            <a:pPr>
              <a:buNone/>
            </a:pPr>
            <a:endParaRPr lang="fa-IR" sz="2400" dirty="0">
              <a:cs typeface="2  Nazanin" pitchFamily="2" charset="-7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OB\leader ship\166 copy.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r>
              <a:rPr lang="fa-IR" sz="2400" b="1" dirty="0" smtClean="0">
                <a:cs typeface="2  Nazanin" pitchFamily="2" charset="-78"/>
              </a:rPr>
              <a:t>انواع سبك هاي مديران:</a:t>
            </a:r>
          </a:p>
          <a:p>
            <a:pPr marL="624078" indent="-514350">
              <a:buAutoNum type="arabicPeriod"/>
            </a:pPr>
            <a:r>
              <a:rPr lang="fa-IR" dirty="0" smtClean="0">
                <a:solidFill>
                  <a:schemeClr val="accent2">
                    <a:lumMod val="75000"/>
                  </a:schemeClr>
                </a:solidFill>
                <a:cs typeface="2  Nazanin" pitchFamily="2" charset="-78"/>
              </a:rPr>
              <a:t>مدير بي خاصيت(1-1): </a:t>
            </a:r>
            <a:r>
              <a:rPr lang="fa-IR" sz="2400" dirty="0" smtClean="0">
                <a:cs typeface="2  Nazanin" pitchFamily="2" charset="-78"/>
              </a:rPr>
              <a:t>نسبت به زيردستانشان مايل به بي توجهي هستند و معتقد به حداقل تحرك از موقعيت فعلي مي باشند. آن ها اعتقاد دارند:“ توجه خيلي زياد به توليد موجب مشكلاتي براي كاركنان و توجه زياد به نيازهاي كاركنان موجب مسائلي براي توليد مي شود “.</a:t>
            </a:r>
          </a:p>
          <a:p>
            <a:pPr marL="624078" indent="-514350">
              <a:buAutoNum type="arabicPeriod"/>
            </a:pPr>
            <a:r>
              <a:rPr lang="fa-IR" sz="2400" dirty="0" smtClean="0">
                <a:solidFill>
                  <a:schemeClr val="accent2">
                    <a:lumMod val="75000"/>
                  </a:schemeClr>
                </a:solidFill>
                <a:cs typeface="2  Nazanin" pitchFamily="2" charset="-78"/>
              </a:rPr>
              <a:t>مدير مقتدرانه(كارمدار)،(1-9): </a:t>
            </a:r>
            <a:r>
              <a:rPr lang="fa-IR" sz="2400" dirty="0" smtClean="0">
                <a:cs typeface="2  Nazanin" pitchFamily="2" charset="-78"/>
              </a:rPr>
              <a:t>اينان مستبد هستند و بر سيستم متمركز و استفاده از اقتدار تاكيد دارند. كاركنان به عنوان ابزار توليد نگريسته مي شوند و انگيزش مبتني بر رقابت بين كاركنان به منظور انجام كار صورت مي گيرد. آنها كنترل سخت و يكطرفه را به منظور انجام كاراتر وظايف، اعمال مي كنند و خلاقيت و روابط انساني را غير ضروري مي دانند.</a:t>
            </a:r>
          </a:p>
          <a:p>
            <a:pPr marL="624078" indent="-514350">
              <a:buAutoNum type="arabicPeriod"/>
            </a:pPr>
            <a:r>
              <a:rPr lang="fa-IR" sz="2400" dirty="0" smtClean="0">
                <a:solidFill>
                  <a:schemeClr val="accent2">
                    <a:lumMod val="75000"/>
                  </a:schemeClr>
                </a:solidFill>
                <a:cs typeface="2  Nazanin" pitchFamily="2" charset="-78"/>
              </a:rPr>
              <a:t>مدير باشگاهي(9-1): </a:t>
            </a:r>
            <a:r>
              <a:rPr lang="fa-IR" sz="2400" dirty="0" smtClean="0">
                <a:cs typeface="2  Nazanin" pitchFamily="2" charset="-78"/>
              </a:rPr>
              <a:t>اينان معتقدند كه كاركنان راضي آنچه را كه از آنها خواسته مي شود انجام مي دهند و سطوح قابل قبولي از خروجي را به دست مي آورند. توليد در اولويت دوم اين مديران قرار دارد.اگرچه نوآوري ممكن است تشويق شود اما آن ها تمايل دارند ايده هاي خوبي را كه منجر به مشكلاتي بين كاركنان مي شود رد كنند.</a:t>
            </a:r>
            <a:endParaRPr lang="fa-IR" sz="2400" dirty="0" smtClean="0">
              <a:solidFill>
                <a:schemeClr val="accent2">
                  <a:lumMod val="75000"/>
                </a:schemeClr>
              </a:solidFill>
              <a:cs typeface="2  Nazanin" pitchFamily="2" charset="-78"/>
            </a:endParaRPr>
          </a:p>
          <a:p>
            <a:pPr marL="624078" indent="-514350">
              <a:buAutoNum type="arabicPeriod"/>
            </a:pPr>
            <a:endParaRPr lang="fa-IR" dirty="0" smtClean="0">
              <a:solidFill>
                <a:schemeClr val="accent2">
                  <a:lumMod val="75000"/>
                </a:schemeClr>
              </a:solidFill>
              <a:cs typeface="2  Nazanin" pitchFamily="2" charset="-7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pPr marL="566928" indent="-457200">
              <a:buAutoNum type="arabicPeriod" startAt="4"/>
            </a:pPr>
            <a:r>
              <a:rPr lang="fa-IR" sz="2400" dirty="0" smtClean="0">
                <a:solidFill>
                  <a:schemeClr val="accent2">
                    <a:lumMod val="75000"/>
                  </a:schemeClr>
                </a:solidFill>
                <a:cs typeface="2  Nazanin" pitchFamily="2" charset="-78"/>
              </a:rPr>
              <a:t>مدير مياني(5-5): </a:t>
            </a:r>
            <a:r>
              <a:rPr lang="fa-IR" sz="2400" dirty="0" smtClean="0">
                <a:cs typeface="2  Nazanin" pitchFamily="2" charset="-78"/>
              </a:rPr>
              <a:t>مديران با اين سبك با ديدگاه هر كسي به بارخود، به كار خود ”يا“ هر كسي و كار خويش، هر دلي و يار خويش تمايل به اجتناب از بحث هاي واقعي دارند. اين سبك همچون پاندولي آويزان است كه بين توجه به توليد و توجه به افرادف در نوسان است. تحت فشار اين سبك تبديل به مديريت كارمدار(1-9) ميشود.</a:t>
            </a:r>
          </a:p>
          <a:p>
            <a:pPr marL="624078" indent="-514350">
              <a:buAutoNum type="arabicPeriod" startAt="4"/>
            </a:pPr>
            <a:r>
              <a:rPr lang="fa-IR" sz="2400" dirty="0" smtClean="0">
                <a:solidFill>
                  <a:schemeClr val="accent2">
                    <a:lumMod val="75000"/>
                  </a:schemeClr>
                </a:solidFill>
                <a:cs typeface="2  Nazanin" pitchFamily="2" charset="-78"/>
              </a:rPr>
              <a:t>مدير تيمي(9-9): </a:t>
            </a:r>
            <a:r>
              <a:rPr lang="fa-IR" sz="2400" dirty="0" smtClean="0">
                <a:cs typeface="2  Nazanin" pitchFamily="2" charset="-78"/>
              </a:rPr>
              <a:t>معتقدند به انسجام نيازهاي كار و توجه به افراد هستند. مديران مشكلاتشان را با كاركنان در ميان مي گذارند و ايده هايشان را مي پرستند و به انها آزادي عمل مي دهند. مشكلات در روابط كاري توسط دخالت مستقيم كاركنان رفع مي شود.</a:t>
            </a:r>
            <a:endParaRPr lang="fa-IR" dirty="0">
              <a:cs typeface="2  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a:bodyPr>
          <a:lstStyle/>
          <a:p>
            <a:pPr algn="r"/>
            <a:r>
              <a:rPr lang="fa-IR" sz="2400" dirty="0" smtClean="0">
                <a:cs typeface="B Nazanin" pitchFamily="2" charset="-78"/>
              </a:rPr>
              <a:t>کتاب اصلی فایول ( اداره امور عمومی و صنعتی برنامه ریزی ، سازماندهی ، رهبری ، هماهنگی و کنترل ) در سن 75 سالگی وی منتشر شد. او کتابش را بر 4 محور اصلی شامل بخش هایی در مورد آموزش مدیریت ، اصول و عناصر مدیریت ، بازتابی از تجربیاتش از مدیریت و درس هایی از جنگ جهانی اول ، برنامه ریزی کرده بود ، در حالی که در عمل تنها دو بخش اول در یک جلد با کمتر از 100 صفحه پدادار شد.</a:t>
            </a:r>
          </a:p>
          <a:p>
            <a:pPr algn="r"/>
            <a:r>
              <a:rPr lang="fa-IR" sz="2600" b="1" dirty="0" smtClean="0">
                <a:cs typeface="B Nazanin" pitchFamily="2" charset="-78"/>
              </a:rPr>
              <a:t>فعالیت های شش گانه سازمان صنعتی :</a:t>
            </a:r>
          </a:p>
          <a:p>
            <a:pPr algn="r"/>
            <a:r>
              <a:rPr lang="fa-IR" sz="2400" dirty="0" smtClean="0">
                <a:cs typeface="B Nazanin" pitchFamily="2" charset="-78"/>
              </a:rPr>
              <a:t>فایول در کتاب مدیریت عمومی و صنعتی ، کل سازمان را در قالب پیکره ای واحد تصور می کرد و فعالیت های آن را به 6 طبقه زیر قابل تقسیم می دانست :</a:t>
            </a:r>
          </a:p>
          <a:p>
            <a:pPr algn="r"/>
            <a:r>
              <a:rPr lang="fa-IR" sz="2400" dirty="0" smtClean="0">
                <a:cs typeface="B Nazanin" pitchFamily="2" charset="-78"/>
              </a:rPr>
              <a:t>1- فعالیت های فنی ( تولید ، ساخت و انطباق )</a:t>
            </a:r>
          </a:p>
          <a:p>
            <a:pPr algn="r"/>
            <a:r>
              <a:rPr lang="fa-IR" sz="2400" dirty="0" smtClean="0">
                <a:cs typeface="B Nazanin" pitchFamily="2" charset="-78"/>
              </a:rPr>
              <a:t>2- فعالیت های تجاری ( خرید ، فروش و مبادله )</a:t>
            </a:r>
          </a:p>
          <a:p>
            <a:pPr algn="r">
              <a:buNone/>
            </a:pPr>
            <a:r>
              <a:rPr lang="fa-IR" sz="2400" dirty="0" smtClean="0">
                <a:cs typeface="B Nazanin" pitchFamily="2" charset="-78"/>
              </a:rPr>
              <a:t>3- فعالیت های مالی ( استفاده ی بهینه از سرمایه ، تامین منابع مالی ، تنظیم و اجرای بودجه )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905000" y="2971800"/>
            <a:ext cx="4876800" cy="584775"/>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cap="all" spc="0" normalizeH="0" baseline="0" noProof="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2  Nazanin" pitchFamily="2" charset="-78"/>
              </a:rPr>
              <a:t>قسمت دوم: رهيافت اقتضائي</a:t>
            </a:r>
            <a:endParaRPr kumimoji="0" lang="fa-IR" sz="3200" b="1" i="0" u="none" strike="noStrike" kern="1200" cap="all" spc="0" normalizeH="0" baseline="0" noProof="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2  Nazanin" pitchFamily="2" charset="-7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endParaRPr lang="fa-IR" b="1" dirty="0" smtClean="0">
              <a:cs typeface="2  Nazanin" pitchFamily="2" charset="-78"/>
            </a:endParaRPr>
          </a:p>
          <a:p>
            <a:pPr>
              <a:buNone/>
            </a:pPr>
            <a:r>
              <a:rPr lang="fa-IR" b="1" dirty="0" smtClean="0">
                <a:cs typeface="2  Nazanin" pitchFamily="2" charset="-78"/>
              </a:rPr>
              <a:t>ماري پاركر فالت و تاكيد بر مشاركت گروهي و هماهنگي:</a:t>
            </a:r>
          </a:p>
          <a:p>
            <a:pPr>
              <a:buNone/>
            </a:pPr>
            <a:endParaRPr lang="fa-IR" sz="2400" dirty="0" smtClean="0">
              <a:cs typeface="2  Nazanin" pitchFamily="2" charset="-78"/>
            </a:endParaRPr>
          </a:p>
          <a:p>
            <a:pPr>
              <a:buNone/>
            </a:pPr>
            <a:r>
              <a:rPr lang="fa-IR" sz="2400" dirty="0" smtClean="0">
                <a:cs typeface="2  Nazanin" pitchFamily="2" charset="-78"/>
              </a:rPr>
              <a:t>او در سال 1868 در ايالت ماساچوست متولد شد.</a:t>
            </a:r>
          </a:p>
          <a:p>
            <a:pPr>
              <a:buNone/>
            </a:pPr>
            <a:r>
              <a:rPr lang="fa-IR" sz="2400" dirty="0" smtClean="0">
                <a:cs typeface="2  Nazanin" pitchFamily="2" charset="-78"/>
              </a:rPr>
              <a:t>فالت در كتاب اول خود رابطه يبين فرد و جامعه و نقشي را كه اين رابطه در حفظ</a:t>
            </a:r>
          </a:p>
          <a:p>
            <a:pPr>
              <a:buNone/>
            </a:pPr>
            <a:r>
              <a:rPr lang="fa-IR" sz="2400" dirty="0" smtClean="0">
                <a:cs typeface="2  Nazanin" pitchFamily="2" charset="-78"/>
              </a:rPr>
              <a:t>دموكراسي دارد تشريح كرد. در كتاب دوم، يعني ”تجربه ي سازنده“ وي به چگونه</a:t>
            </a:r>
          </a:p>
          <a:p>
            <a:pPr>
              <a:buNone/>
            </a:pPr>
            <a:r>
              <a:rPr lang="fa-IR" sz="2400" dirty="0" smtClean="0">
                <a:cs typeface="2  Nazanin" pitchFamily="2" charset="-78"/>
              </a:rPr>
              <a:t>كاركردن انديشه ي بشر و نقشي كه اميال، خواسته ها و نيازهاي شخصي، در روابط فرد</a:t>
            </a:r>
          </a:p>
          <a:p>
            <a:pPr>
              <a:buNone/>
            </a:pPr>
            <a:r>
              <a:rPr lang="fa-IR" sz="2400" dirty="0" smtClean="0">
                <a:cs typeface="2  Nazanin" pitchFamily="2" charset="-78"/>
              </a:rPr>
              <a:t>با جامعه ايفا مي كنند مي پردازد.</a:t>
            </a:r>
          </a:p>
          <a:p>
            <a:pPr>
              <a:buNone/>
            </a:pPr>
            <a:r>
              <a:rPr lang="fa-IR" sz="2400" dirty="0" smtClean="0">
                <a:cs typeface="2  Nazanin" pitchFamily="2" charset="-78"/>
              </a:rPr>
              <a:t>او در سال 1933 در بوستون درگذشت.</a:t>
            </a:r>
            <a:endParaRPr lang="fa-IR" sz="2400" dirty="0">
              <a:cs typeface="2  Nazanin" pitchFamily="2" charset="-78"/>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None/>
            </a:pPr>
            <a:endParaRPr lang="fa-IR" b="1" dirty="0" smtClean="0">
              <a:cs typeface="2  Nazanin" pitchFamily="2" charset="-78"/>
            </a:endParaRPr>
          </a:p>
          <a:p>
            <a:pPr>
              <a:buNone/>
            </a:pPr>
            <a:r>
              <a:rPr lang="fa-IR" b="1" dirty="0" smtClean="0">
                <a:cs typeface="2  Nazanin" pitchFamily="2" charset="-78"/>
              </a:rPr>
              <a:t>مشاركت گروهي:</a:t>
            </a:r>
          </a:p>
          <a:p>
            <a:pPr>
              <a:buNone/>
            </a:pPr>
            <a:endParaRPr lang="fa-IR" sz="2400" dirty="0" smtClean="0">
              <a:cs typeface="2  Nazanin" pitchFamily="2" charset="-78"/>
            </a:endParaRPr>
          </a:p>
          <a:p>
            <a:pPr>
              <a:buNone/>
            </a:pPr>
            <a:r>
              <a:rPr lang="fa-IR" sz="2400" dirty="0" smtClean="0">
                <a:cs typeface="2  Nazanin" pitchFamily="2" charset="-78"/>
              </a:rPr>
              <a:t>به اعتقاد فالت سازمان ها مسئول جوابگويي به مشتري هستند و منافع شخصي بايد در</a:t>
            </a:r>
          </a:p>
          <a:p>
            <a:pPr>
              <a:buNone/>
            </a:pPr>
            <a:r>
              <a:rPr lang="fa-IR" sz="2400" dirty="0" smtClean="0">
                <a:cs typeface="2  Nazanin" pitchFamily="2" charset="-78"/>
              </a:rPr>
              <a:t>رابطه با منافع جمعي در نظر گرفته شود. امروزه نيز ما با مباحث مشابهي از قبيل</a:t>
            </a:r>
          </a:p>
          <a:p>
            <a:pPr>
              <a:buNone/>
            </a:pPr>
            <a:r>
              <a:rPr lang="fa-IR" sz="2400" dirty="0" smtClean="0">
                <a:cs typeface="2  Nazanin" pitchFamily="2" charset="-78"/>
              </a:rPr>
              <a:t>اخلاقيات مديريتي و مسئوليت پذيري اجتماعي سازمان مواجه هستيم.</a:t>
            </a:r>
          </a:p>
          <a:p>
            <a:pPr>
              <a:buNone/>
            </a:pPr>
            <a:r>
              <a:rPr lang="fa-IR" sz="2400" dirty="0" smtClean="0">
                <a:cs typeface="2  Nazanin" pitchFamily="2" charset="-78"/>
              </a:rPr>
              <a:t>در دهه ي1920 فالت از قانون موقعيت صحبت به ميان آورد كه اشاره به ضرورت عمل</a:t>
            </a:r>
          </a:p>
          <a:p>
            <a:pPr>
              <a:buNone/>
            </a:pPr>
            <a:r>
              <a:rPr lang="fa-IR" sz="2400" dirty="0" smtClean="0">
                <a:cs typeface="2  Nazanin" pitchFamily="2" charset="-78"/>
              </a:rPr>
              <a:t>مطابق با الزامات منحصر به فرد هر موقعيتي دارد كه دائماً در حال تغيير هستند.</a:t>
            </a:r>
          </a:p>
          <a:p>
            <a:pPr>
              <a:buNone/>
            </a:pPr>
            <a:r>
              <a:rPr lang="fa-IR" sz="2400" dirty="0" smtClean="0">
                <a:cs typeface="2  Nazanin" pitchFamily="2" charset="-78"/>
              </a:rPr>
              <a:t>او نسبت به مديريت ديدگاهي پويا داشت. احساس مي كرد كه در يك سازمان خوب،</a:t>
            </a:r>
          </a:p>
          <a:p>
            <a:pPr>
              <a:buNone/>
            </a:pPr>
            <a:r>
              <a:rPr lang="fa-IR" sz="2400" dirty="0" smtClean="0">
                <a:cs typeface="2  Nazanin" pitchFamily="2" charset="-78"/>
              </a:rPr>
              <a:t>افراد با اشتراك مساعي در بهبود سازمان در جهت پيشرفت خودشان مي كوشند.</a:t>
            </a:r>
          </a:p>
          <a:p>
            <a:pPr>
              <a:buNone/>
            </a:pPr>
            <a:r>
              <a:rPr lang="fa-IR" sz="2400" dirty="0" smtClean="0">
                <a:cs typeface="2  Nazanin" pitchFamily="2" charset="-78"/>
              </a:rPr>
              <a:t>اين شيوه تفكر با مديريت علمي تيلور شديداً مغايرت دارد. با اين اوصاف فلسفه ي فالت</a:t>
            </a:r>
          </a:p>
          <a:p>
            <a:pPr>
              <a:buNone/>
            </a:pPr>
            <a:r>
              <a:rPr lang="fa-IR" sz="2400" dirty="0" smtClean="0">
                <a:cs typeface="2  Nazanin" pitchFamily="2" charset="-78"/>
              </a:rPr>
              <a:t>را به حق، فلسفه ي مديريت دموكراتيك و پويا ناميده اند.</a:t>
            </a:r>
          </a:p>
          <a:p>
            <a:pPr>
              <a:buNone/>
            </a:pPr>
            <a:endParaRPr lang="fa-IR" sz="2400" dirty="0" smtClean="0">
              <a:cs typeface="2  Nazanin" pitchFamily="2" charset="-78"/>
            </a:endParaRPr>
          </a:p>
          <a:p>
            <a:pPr>
              <a:buNone/>
            </a:pPr>
            <a:endParaRPr lang="fa-IR" sz="2400" dirty="0" smtClean="0">
              <a:cs typeface="2  Nazanin" pitchFamily="2" charset="-78"/>
            </a:endParaRPr>
          </a:p>
          <a:p>
            <a:pPr>
              <a:buNone/>
            </a:pPr>
            <a:endParaRPr lang="fa-IR" sz="2400" dirty="0">
              <a:cs typeface="2  Nazanin" pitchFamily="2" charset="-7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r>
              <a:rPr lang="fa-IR" sz="2400" dirty="0" smtClean="0">
                <a:cs typeface="2  Nazanin" pitchFamily="2" charset="-78"/>
              </a:rPr>
              <a:t>ايده اصلي فالت اين بود كه تنها روش كنترل موثر، از طريق هماهنگي مي باشد و</a:t>
            </a:r>
          </a:p>
          <a:p>
            <a:pPr>
              <a:buNone/>
            </a:pPr>
            <a:r>
              <a:rPr lang="fa-IR" sz="2400" dirty="0" smtClean="0">
                <a:cs typeface="2  Nazanin" pitchFamily="2" charset="-78"/>
              </a:rPr>
              <a:t>سازمان هايي كه كنترل آنها بر اساس دستورات است از كارايي لازم برخوردار نيستند.</a:t>
            </a:r>
          </a:p>
          <a:p>
            <a:pPr>
              <a:buNone/>
            </a:pPr>
            <a:endParaRPr lang="fa-IR" sz="2400" dirty="0" smtClean="0">
              <a:cs typeface="2  Nazanin" pitchFamily="2" charset="-78"/>
            </a:endParaRPr>
          </a:p>
          <a:p>
            <a:pPr>
              <a:buNone/>
            </a:pPr>
            <a:r>
              <a:rPr lang="fa-IR" sz="2400" dirty="0" smtClean="0">
                <a:cs typeface="2  Nazanin" pitchFamily="2" charset="-78"/>
              </a:rPr>
              <a:t>او چهار اصل اساسي هماهنگي را به شرح زير بر مي شمارد:</a:t>
            </a:r>
          </a:p>
          <a:p>
            <a:pPr>
              <a:buNone/>
            </a:pPr>
            <a:r>
              <a:rPr lang="fa-IR" sz="2400" dirty="0" smtClean="0">
                <a:cs typeface="2  Nazanin" pitchFamily="2" charset="-78"/>
              </a:rPr>
              <a:t>1. هماهنگي به عنوان ارتباط ميان همه ي عوامل يك موقعيت؛</a:t>
            </a:r>
          </a:p>
          <a:p>
            <a:pPr>
              <a:buNone/>
            </a:pPr>
            <a:r>
              <a:rPr lang="fa-IR" sz="2400" dirty="0" smtClean="0">
                <a:cs typeface="2  Nazanin" pitchFamily="2" charset="-78"/>
              </a:rPr>
              <a:t>2. هماهنگي از طريق برقرار كردن تماس مستقيم مين افرادي كه كارشان به هم مرتبط مي شود؛</a:t>
            </a:r>
          </a:p>
          <a:p>
            <a:pPr>
              <a:buNone/>
            </a:pPr>
            <a:r>
              <a:rPr lang="fa-IR" sz="2400" dirty="0" smtClean="0">
                <a:cs typeface="2  Nazanin" pitchFamily="2" charset="-78"/>
              </a:rPr>
              <a:t>3. هماهنگي در مراحل اولي؛</a:t>
            </a:r>
          </a:p>
          <a:p>
            <a:pPr>
              <a:buNone/>
            </a:pPr>
            <a:r>
              <a:rPr lang="fa-IR" sz="2400" dirty="0" smtClean="0">
                <a:cs typeface="2  Nazanin" pitchFamily="2" charset="-78"/>
              </a:rPr>
              <a:t>4. هماهنگي به عنوان يك فرآيند مستمر.</a:t>
            </a:r>
          </a:p>
          <a:p>
            <a:pPr>
              <a:buNone/>
            </a:pPr>
            <a:r>
              <a:rPr lang="fa-IR" sz="2400" dirty="0" smtClean="0">
                <a:cs typeface="2  Nazanin" pitchFamily="2" charset="-78"/>
              </a:rPr>
              <a:t> </a:t>
            </a:r>
          </a:p>
          <a:p>
            <a:pPr>
              <a:buNone/>
            </a:pPr>
            <a:r>
              <a:rPr lang="fa-IR" sz="2400" dirty="0" smtClean="0">
                <a:solidFill>
                  <a:srgbClr val="FF0000"/>
                </a:solidFill>
                <a:cs typeface="2  Nazanin" pitchFamily="2" charset="-78"/>
                <a:sym typeface="Wingdings 2"/>
              </a:rPr>
              <a:t></a:t>
            </a:r>
            <a:r>
              <a:rPr lang="fa-IR" sz="2400" dirty="0" smtClean="0">
                <a:solidFill>
                  <a:srgbClr val="FF0000"/>
                </a:solidFill>
                <a:cs typeface="2  Nazanin" pitchFamily="2" charset="-78"/>
              </a:rPr>
              <a:t>او همچنين معقد بود در سازمان ها كنترل اجباري وجود ندارد و مهمترين نوع كنترل را خود كنترلي مي دانست.</a:t>
            </a:r>
            <a:endParaRPr lang="fa-IR" sz="2400" dirty="0">
              <a:solidFill>
                <a:srgbClr val="FF0000"/>
              </a:solidFill>
              <a:cs typeface="2  Nazanin" pitchFamily="2" charset="-7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endParaRPr lang="fa-IR" b="1" dirty="0" smtClean="0">
              <a:cs typeface="2  Nazanin" pitchFamily="2" charset="-78"/>
            </a:endParaRPr>
          </a:p>
          <a:p>
            <a:pPr>
              <a:buNone/>
            </a:pPr>
            <a:r>
              <a:rPr lang="fa-IR" b="1" dirty="0" smtClean="0">
                <a:cs typeface="2  Nazanin" pitchFamily="2" charset="-78"/>
              </a:rPr>
              <a:t>فيدلر و تئوري اقتضايي رهبري و تئوري منبع شناختي:</a:t>
            </a:r>
          </a:p>
          <a:p>
            <a:pPr>
              <a:buNone/>
            </a:pPr>
            <a:endParaRPr lang="fa-IR" sz="2400" dirty="0" smtClean="0">
              <a:cs typeface="2  Nazanin" pitchFamily="2" charset="-78"/>
            </a:endParaRPr>
          </a:p>
          <a:p>
            <a:pPr>
              <a:buNone/>
            </a:pPr>
            <a:r>
              <a:rPr lang="fa-IR" sz="2400" dirty="0" smtClean="0">
                <a:cs typeface="2  Nazanin" pitchFamily="2" charset="-78"/>
              </a:rPr>
              <a:t>فرد اي.فيدلر در سال 1922 در وين اتريش چشم به جهان گشود. </a:t>
            </a:r>
          </a:p>
          <a:p>
            <a:pPr>
              <a:buNone/>
            </a:pPr>
            <a:r>
              <a:rPr lang="fa-IR" sz="2400" dirty="0" smtClean="0">
                <a:cs typeface="2  Nazanin" pitchFamily="2" charset="-78"/>
              </a:rPr>
              <a:t>او در دانشگاه واشنگتون گروه تحقيقات سازماني را ايجاد و آزمايشات تحقيقات</a:t>
            </a:r>
          </a:p>
          <a:p>
            <a:pPr>
              <a:buNone/>
            </a:pPr>
            <a:r>
              <a:rPr lang="fa-IR" sz="2400" dirty="0" smtClean="0">
                <a:cs typeface="2  Nazanin" pitchFamily="2" charset="-78"/>
              </a:rPr>
              <a:t>اثربخشي گروهي را هدايت كرد. اولين كتاب فيدلر ”نگرش هاي رهبر و اثربخشي گروه“</a:t>
            </a:r>
          </a:p>
          <a:p>
            <a:pPr>
              <a:buNone/>
            </a:pPr>
            <a:r>
              <a:rPr lang="fa-IR" sz="2400" dirty="0" smtClean="0">
                <a:cs typeface="2  Nazanin" pitchFamily="2" charset="-78"/>
              </a:rPr>
              <a:t>مي باشد كه در سال 1958 منتشر شد. از ديگر كتاب هاي او عبارتند از: ”رهبري“،</a:t>
            </a:r>
          </a:p>
          <a:p>
            <a:pPr>
              <a:buNone/>
            </a:pPr>
            <a:r>
              <a:rPr lang="fa-IR" sz="2400" dirty="0" smtClean="0">
                <a:cs typeface="2  Nazanin" pitchFamily="2" charset="-78"/>
              </a:rPr>
              <a:t>”تجربه رهبري و عملكرد رهبري“، رهبري و مديريت موثر“، رويكردهاي جديد رهبري“</a:t>
            </a:r>
          </a:p>
          <a:p>
            <a:pPr>
              <a:buNone/>
            </a:pPr>
            <a:r>
              <a:rPr lang="fa-IR" sz="2400" dirty="0" smtClean="0">
                <a:cs typeface="2  Nazanin" pitchFamily="2" charset="-78"/>
              </a:rPr>
              <a:t>و ... .</a:t>
            </a:r>
            <a:endParaRPr lang="fa-IR" sz="2400" dirty="0">
              <a:cs typeface="2  Nazanin" pitchFamily="2" charset="-7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r>
              <a:rPr lang="fa-IR" b="1" dirty="0" smtClean="0">
                <a:cs typeface="2  Nazanin" pitchFamily="2" charset="-78"/>
              </a:rPr>
              <a:t>تئوري اقتضايي رهبري:</a:t>
            </a:r>
          </a:p>
          <a:p>
            <a:pPr>
              <a:buNone/>
            </a:pPr>
            <a:r>
              <a:rPr lang="fa-IR" sz="2400" dirty="0" smtClean="0">
                <a:cs typeface="2  Nazanin" pitchFamily="2" charset="-78"/>
              </a:rPr>
              <a:t>هدف تئوري اقتضايي رهبري فيدلر پيش بيني عملكرد يا اثربخشي گروه كاري تحت هدايت رهبر است. او براي سنجش سبك رهبري، يك ابزار رواني به نام “مقياس(پرسشنامه) ناخوشايندترين همكار“ را ابداع كرد. طرز كار اين ابزار اين گونه است كه از فرد خواسته مي شود تا پرسشنامه را بر اساس ناخوشايندترين همكارش تكميل كند. به نظر فيدلر اگر فرد امتياز بالايي به ناخوشايندترين همكارش  بدهد، سبك او رابطه مدار  اگر امتياز پاييني را بدهد، سبك او كارمدار است.</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smtClean="0">
                <a:cs typeface="2  Nazanin" pitchFamily="2" charset="-78"/>
              </a:rPr>
              <a:t>فيدلر سه عامل را در شكل دهي موقعيت به قرار زير اعلام كرد:</a:t>
            </a:r>
            <a:br>
              <a:rPr lang="fa-IR" sz="2400" dirty="0" smtClean="0">
                <a:cs typeface="2  Nazanin" pitchFamily="2" charset="-78"/>
              </a:rPr>
            </a:br>
            <a:endParaRPr lang="fa-IR" sz="2400" dirty="0">
              <a:cs typeface="2  Nazanin" pitchFamily="2" charset="-78"/>
            </a:endParaRPr>
          </a:p>
        </p:txBody>
      </p:sp>
      <p:pic>
        <p:nvPicPr>
          <p:cNvPr id="4" name="Picture 2" descr="E:\OB\leader ship\87.jpg"/>
          <p:cNvPicPr>
            <a:picLocks noChangeAspect="1" noChangeArrowheads="1"/>
          </p:cNvPicPr>
          <p:nvPr/>
        </p:nvPicPr>
        <p:blipFill>
          <a:blip r:embed="rId2"/>
          <a:srcRect/>
          <a:stretch>
            <a:fillRect/>
          </a:stretch>
        </p:blipFill>
        <p:spPr bwMode="auto">
          <a:xfrm>
            <a:off x="0" y="1828800"/>
            <a:ext cx="9144000" cy="5029200"/>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leader ship\27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None/>
            </a:pPr>
            <a:endParaRPr lang="fa-IR" sz="2200" b="1" dirty="0" smtClean="0">
              <a:latin typeface="2  Nazanin"/>
              <a:cs typeface="B Nazanin" pitchFamily="2" charset="-78"/>
            </a:endParaRPr>
          </a:p>
          <a:p>
            <a:pPr>
              <a:buNone/>
            </a:pPr>
            <a:r>
              <a:rPr lang="fa-IR" sz="2400" b="1" dirty="0" smtClean="0">
                <a:latin typeface="2  Nazanin"/>
                <a:cs typeface="B Nazanin" pitchFamily="2" charset="-78"/>
              </a:rPr>
              <a:t>وروم ، یتون ، جاگو و سبک های تصمیم گیری رهبر</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ویکتور اچ . وروم در کانادا متولد شد .</a:t>
            </a:r>
          </a:p>
          <a:p>
            <a:pPr>
              <a:buNone/>
            </a:pPr>
            <a:r>
              <a:rPr lang="fa-IR" sz="2200" dirty="0" smtClean="0">
                <a:latin typeface="2  Nazanin"/>
                <a:cs typeface="B Nazanin" pitchFamily="2" charset="-78"/>
              </a:rPr>
              <a:t>کارهای وروم متمرکز بر تجزیه و تحلیل رفتار در سازمان ها بخصوص مباحث انگیزش، رهبری و تصمیم گیری بوده است. وروم 9 کتاب و بیش از 15 مقاله دارد. </a:t>
            </a:r>
          </a:p>
          <a:p>
            <a:pPr>
              <a:buNone/>
            </a:pPr>
            <a:r>
              <a:rPr lang="fa-IR" sz="2200" dirty="0" smtClean="0">
                <a:latin typeface="2  Nazanin"/>
                <a:cs typeface="B Nazanin" pitchFamily="2" charset="-78"/>
              </a:rPr>
              <a:t>فعالیت های تحقیقاتی فیلیپ یتون در حوزه های رهبری، تصمیم گیری و تکنولوژی اطلاعات است. یتون تجربیات زیادی را در زمینه مشاوره در کشورهای اروپایی، آمریکا و استرالیا در صنایع مختلفی همچون صنایع نرو افزار و مواد شیمیایی دارد.</a:t>
            </a:r>
          </a:p>
          <a:p>
            <a:pPr>
              <a:buNone/>
            </a:pPr>
            <a:r>
              <a:rPr lang="fa-IR" sz="2200" dirty="0" smtClean="0">
                <a:latin typeface="2  Nazanin"/>
                <a:cs typeface="B Nazanin" pitchFamily="2" charset="-78"/>
              </a:rPr>
              <a:t>آرتور جی.جاگو موفق به دریافت مدرک لیسانس در سال 1972 از دانشگاه نورت وسترن شد. کتاب ”رهبری نوین :مدیریت مشارکت درر سازمان ها“ که به اتفاق وروم نوشته است از جمله کارهای اساسی جاگو بوده که در این کتاب مدل هنجاری تصمیم گیری تکمیل تر شده است.</a:t>
            </a:r>
          </a:p>
          <a:p>
            <a:pPr>
              <a:buNone/>
            </a:pPr>
            <a:endParaRPr lang="fa-IR" sz="2200" dirty="0" smtClean="0">
              <a:latin typeface="2  Nazanin"/>
              <a:cs typeface="B Nazanin" pitchFamily="2" charset="-78"/>
            </a:endParaRPr>
          </a:p>
          <a:p>
            <a:pPr>
              <a:buNone/>
            </a:pPr>
            <a:endParaRPr lang="fa-IR" sz="2200" b="1" dirty="0" smtClean="0">
              <a:latin typeface="2  Nazanin"/>
              <a:cs typeface="B Nazanin" pitchFamily="2" charset="-78"/>
            </a:endParaRPr>
          </a:p>
          <a:p>
            <a:endParaRPr lang="fa-IR" sz="2200" b="1" dirty="0">
              <a:latin typeface="2  Nazanin"/>
              <a:cs typeface="B Nazanin" pitchFamily="2" charset="-78"/>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noAutofit/>
          </a:bodyPr>
          <a:lstStyle/>
          <a:p>
            <a:pPr>
              <a:buNone/>
            </a:pPr>
            <a:r>
              <a:rPr lang="fa-IR" sz="2200" b="1" dirty="0" smtClean="0">
                <a:latin typeface="2  Nazanin"/>
                <a:cs typeface="B Nazanin" pitchFamily="2" charset="-78"/>
              </a:rPr>
              <a:t>درخت تصمیم گیری</a:t>
            </a:r>
          </a:p>
          <a:p>
            <a:pPr>
              <a:buNone/>
            </a:pPr>
            <a:r>
              <a:rPr lang="fa-IR" sz="2200" dirty="0" smtClean="0">
                <a:latin typeface="2  Nazanin"/>
                <a:cs typeface="B Nazanin" pitchFamily="2" charset="-78"/>
              </a:rPr>
              <a:t>یکی از تئوری های تصمیم گیری در رهبری مدل وروم- یتون- جاگو است که در آن رابطه نحوه تصمیم گیری و سبک رهبری مطرح می باشد. این تئوری بر این مسئله که چه اندازه به زیردستان اجازه داده شود تا در فرآیند تصمیم گیری مشارکت کنند تمرکز دارد و بر مبنای دو فرض مهم شکل گرفته است: </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1- تصمیمات سازمانی باید از کیفیت بالایی برخوردار باشند تا اثر مهمی بر عملکرد داشته باشند.</a:t>
            </a:r>
          </a:p>
          <a:p>
            <a:pPr>
              <a:buNone/>
            </a:pPr>
            <a:r>
              <a:rPr lang="fa-IR" sz="2200" dirty="0" smtClean="0">
                <a:latin typeface="2  Nazanin"/>
                <a:cs typeface="B Nazanin" pitchFamily="2" charset="-78"/>
              </a:rPr>
              <a:t>2- زیردستان باید تصمیماتی که گرفته می شود را بپذیرند و به آن متعهد شوند.</a:t>
            </a:r>
          </a:p>
          <a:p>
            <a:pPr>
              <a:buNone/>
            </a:pPr>
            <a:r>
              <a:rPr lang="fa-IR" sz="2200" b="1" dirty="0" smtClean="0">
                <a:latin typeface="2  Nazanin"/>
                <a:cs typeface="B Nazanin" pitchFamily="2" charset="-78"/>
              </a:rPr>
              <a:t>سبک های تصمیم گیری رهبر</a:t>
            </a:r>
          </a:p>
          <a:p>
            <a:pPr>
              <a:buNone/>
            </a:pPr>
            <a:r>
              <a:rPr lang="fa-IR" sz="2200" dirty="0" smtClean="0">
                <a:latin typeface="2  Nazanin"/>
                <a:cs typeface="B Nazanin" pitchFamily="2" charset="-78"/>
              </a:rPr>
              <a:t>1- سبک استبدادی </a:t>
            </a:r>
            <a:r>
              <a:rPr lang="en-GB" sz="2200" dirty="0" smtClean="0">
                <a:latin typeface="2  Nazanin"/>
                <a:cs typeface="B Nazanin" pitchFamily="2" charset="-78"/>
              </a:rPr>
              <a:t>(AI)I </a:t>
            </a:r>
            <a:r>
              <a:rPr lang="fa-IR" sz="2200" dirty="0" smtClean="0">
                <a:latin typeface="2  Nazanin"/>
                <a:cs typeface="B Nazanin" pitchFamily="2" charset="-78"/>
              </a:rPr>
              <a:t>: مدیر به تنهایی تصمیم گیری می کند.</a:t>
            </a:r>
          </a:p>
          <a:p>
            <a:pPr>
              <a:buNone/>
            </a:pPr>
            <a:r>
              <a:rPr lang="fa-IR" sz="2200" dirty="0" smtClean="0">
                <a:latin typeface="2  Nazanin"/>
                <a:cs typeface="B Nazanin" pitchFamily="2" charset="-78"/>
              </a:rPr>
              <a:t>2- سبک استبدادی </a:t>
            </a:r>
            <a:r>
              <a:rPr lang="en-GB" sz="2200" dirty="0" smtClean="0">
                <a:latin typeface="2  Nazanin"/>
                <a:cs typeface="B Nazanin" pitchFamily="2" charset="-78"/>
              </a:rPr>
              <a:t>(AII)II</a:t>
            </a:r>
            <a:r>
              <a:rPr lang="fa-IR" sz="2200" dirty="0" smtClean="0">
                <a:latin typeface="2  Nazanin"/>
                <a:cs typeface="B Nazanin" pitchFamily="2" charset="-78"/>
              </a:rPr>
              <a:t>: مدیر اطلاعات را از زیردستان جمع آوری کرده، به تنهایی تصمیم گیری می کند.</a:t>
            </a:r>
          </a:p>
          <a:p>
            <a:pPr>
              <a:buNone/>
            </a:pPr>
            <a:r>
              <a:rPr lang="fa-IR" sz="2200" dirty="0" smtClean="0">
                <a:latin typeface="2  Nazanin"/>
                <a:cs typeface="B Nazanin" pitchFamily="2" charset="-78"/>
              </a:rPr>
              <a:t>3- سبک مشاوره ای </a:t>
            </a:r>
            <a:r>
              <a:rPr lang="en-GB" sz="2200" dirty="0" smtClean="0">
                <a:latin typeface="2  Nazanin"/>
                <a:cs typeface="B Nazanin" pitchFamily="2" charset="-78"/>
              </a:rPr>
              <a:t>(CI)I</a:t>
            </a:r>
            <a:r>
              <a:rPr lang="fa-IR" sz="2200" dirty="0" smtClean="0">
                <a:latin typeface="2  Nazanin"/>
                <a:cs typeface="B Nazanin" pitchFamily="2" charset="-78"/>
              </a:rPr>
              <a:t>: مدیر موضوع را با زیردستان درمیان می گذارد و نظرات را از زیردستان می گیرد و مدیر به تنهایی تصمیم می گیرد.</a:t>
            </a:r>
          </a:p>
          <a:p>
            <a:pPr>
              <a:buNone/>
            </a:pPr>
            <a:r>
              <a:rPr lang="fa-IR" sz="2200" dirty="0" smtClean="0">
                <a:latin typeface="2  Nazanin"/>
                <a:cs typeface="B Nazanin" pitchFamily="2" charset="-78"/>
              </a:rPr>
              <a:t>.</a:t>
            </a:r>
          </a:p>
          <a:p>
            <a:pPr>
              <a:buNone/>
            </a:pPr>
            <a:endParaRPr lang="fa-IR" sz="2200" b="1" dirty="0" smtClean="0">
              <a:latin typeface="2  Nazanin"/>
              <a:cs typeface="B Nazanin" pitchFamily="2" charset="-78"/>
            </a:endParaRPr>
          </a:p>
          <a:p>
            <a:pPr>
              <a:buNone/>
            </a:pPr>
            <a:endParaRPr lang="fa-IR" sz="2200" dirty="0">
              <a:latin typeface="2  Nazanin"/>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40363"/>
          </a:xfrm>
        </p:spPr>
        <p:txBody>
          <a:bodyPr>
            <a:normAutofit/>
          </a:bodyPr>
          <a:lstStyle/>
          <a:p>
            <a:pPr algn="r"/>
            <a:r>
              <a:rPr lang="fa-IR" sz="2400" dirty="0" smtClean="0">
                <a:cs typeface="B Nazanin" pitchFamily="2" charset="-78"/>
              </a:rPr>
              <a:t>4- فعالیت های ایمنی ( محافظت از دارایی ها ، افراد ، اطلاعات و  سیستم )</a:t>
            </a:r>
          </a:p>
          <a:p>
            <a:pPr algn="r"/>
            <a:r>
              <a:rPr lang="fa-IR" sz="2400" dirty="0" smtClean="0">
                <a:cs typeface="B Nazanin" pitchFamily="2" charset="-78"/>
              </a:rPr>
              <a:t>5- فعالیت های حسابداری ( انبارگردانی ، ترازنامه ، هزینه ها و درآمد ها )</a:t>
            </a:r>
          </a:p>
          <a:p>
            <a:pPr algn="r"/>
            <a:r>
              <a:rPr lang="fa-IR" sz="2400" dirty="0" smtClean="0">
                <a:cs typeface="B Nazanin" pitchFamily="2" charset="-78"/>
              </a:rPr>
              <a:t>6- فعالیت های مدیریتی ( برنامه ریزی ، سازماندهی ، فرماندهی ،هماهنگی ، کنترل )</a:t>
            </a:r>
          </a:p>
          <a:p>
            <a:pPr algn="r"/>
            <a:r>
              <a:rPr lang="fa-IR" sz="2400" dirty="0" smtClean="0">
                <a:cs typeface="B Nazanin" pitchFamily="2" charset="-78"/>
              </a:rPr>
              <a:t>به اعتقاد فایول اگرچه مدیریت ، تنها یکی از گروه های شش گانه ی فعالیت های لازم در سازمان ها محسوب می شود ، ولی مهم ترین می باشد و به همین دلیل آن تنها طبقه ای بود که در نوشته هایش بر آن متمرکز شد.</a:t>
            </a:r>
          </a:p>
          <a:p>
            <a:pPr algn="r"/>
            <a:r>
              <a:rPr lang="fa-IR" sz="2400" b="1" dirty="0" smtClean="0">
                <a:cs typeface="B Nazanin" pitchFamily="2" charset="-78"/>
              </a:rPr>
              <a:t>چهارده اصل فایول :</a:t>
            </a:r>
          </a:p>
          <a:p>
            <a:pPr algn="r"/>
            <a:r>
              <a:rPr lang="fa-IR" sz="2400" dirty="0" smtClean="0">
                <a:cs typeface="B Nazanin" pitchFamily="2" charset="-78"/>
              </a:rPr>
              <a:t>فایول همچنین در کتابش 14 اصل مدیریت را مطرح می کند ، اصولی که او غالبا در طول زندگی کاری خویش از آن ها استفاده می کرد. وی تاکید می کند که این اصول مطلق نیستند، بلکه متناسب با نیاز قابل تغییر می باشند. او همچنین بر جامعیت این اصول ادعایی نمی کند.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3- سبک مشاوره ای </a:t>
            </a:r>
            <a:r>
              <a:rPr lang="en-GB" sz="2200" dirty="0" smtClean="0">
                <a:latin typeface="2  Nazanin"/>
                <a:cs typeface="B Nazanin" pitchFamily="2" charset="-78"/>
              </a:rPr>
              <a:t>(CI)I</a:t>
            </a:r>
            <a:r>
              <a:rPr lang="fa-IR" sz="2200" dirty="0" smtClean="0">
                <a:latin typeface="2  Nazanin"/>
                <a:cs typeface="B Nazanin" pitchFamily="2" charset="-78"/>
              </a:rPr>
              <a:t>: مدیر موضوع را با زیردستان درمیان می گذارد و نظرات را از زیردستان می گیرد و مدیر به تنهایی تصمیم می گیرد.</a:t>
            </a:r>
          </a:p>
          <a:p>
            <a:pPr>
              <a:buNone/>
            </a:pPr>
            <a:r>
              <a:rPr lang="fa-IR" sz="2200" dirty="0" smtClean="0">
                <a:latin typeface="2  Nazanin"/>
                <a:cs typeface="B Nazanin" pitchFamily="2" charset="-78"/>
              </a:rPr>
              <a:t>.</a:t>
            </a:r>
          </a:p>
          <a:p>
            <a:pPr>
              <a:buNone/>
            </a:pPr>
            <a:r>
              <a:rPr lang="fa-IR" sz="2200" dirty="0" smtClean="0">
                <a:latin typeface="2  Nazanin"/>
                <a:cs typeface="B Nazanin" pitchFamily="2" charset="-78"/>
              </a:rPr>
              <a:t>4- سبک مشاوره ای </a:t>
            </a:r>
            <a:r>
              <a:rPr lang="en-GB" sz="2200" dirty="0" smtClean="0">
                <a:latin typeface="2  Nazanin"/>
                <a:cs typeface="B Nazanin" pitchFamily="2" charset="-78"/>
              </a:rPr>
              <a:t>(CII)II</a:t>
            </a:r>
            <a:r>
              <a:rPr lang="fa-IR" sz="2200" dirty="0" smtClean="0">
                <a:latin typeface="2  Nazanin"/>
                <a:cs typeface="B Nazanin" pitchFamily="2" charset="-78"/>
              </a:rPr>
              <a:t>: مدیر و زیردستان در قالب یک گروه برای بحث در مورد موضوع جمع می شوند و مدیر به تنهایی تصمیم می گیرد.</a:t>
            </a:r>
          </a:p>
          <a:p>
            <a:pPr>
              <a:buNone/>
            </a:pPr>
            <a:r>
              <a:rPr lang="fa-IR" sz="2200" dirty="0" smtClean="0">
                <a:latin typeface="2  Nazanin"/>
                <a:cs typeface="B Nazanin" pitchFamily="2" charset="-78"/>
              </a:rPr>
              <a:t>5- سبک گروهی </a:t>
            </a:r>
            <a:r>
              <a:rPr lang="en-GB" sz="2200" dirty="0" smtClean="0">
                <a:latin typeface="2  Nazanin"/>
                <a:cs typeface="B Nazanin" pitchFamily="2" charset="-78"/>
              </a:rPr>
              <a:t>(G)</a:t>
            </a:r>
            <a:r>
              <a:rPr lang="fa-IR" sz="2200" dirty="0" smtClean="0">
                <a:latin typeface="2  Nazanin"/>
                <a:cs typeface="B Nazanin" pitchFamily="2" charset="-78"/>
              </a:rPr>
              <a:t>:مدیر و زیردستان به عنوان یک گروه جمع می شوند و درباره موضوع بحث می کنند و در نهایت گروه تصمیم می گیرد.</a:t>
            </a:r>
          </a:p>
          <a:p>
            <a:endParaRPr lang="en-US" sz="2200" dirty="0">
              <a:cs typeface="B Nazanin" pitchFamily="2" charset="-7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r>
              <a:rPr lang="fa-IR" sz="2400" b="1" dirty="0" smtClean="0">
                <a:cs typeface="B Nazanin" pitchFamily="2" charset="-78"/>
              </a:rPr>
              <a:t>ایوانز، هاوس، میچل و تئوری رهبری مسیر- هدف</a:t>
            </a:r>
          </a:p>
          <a:p>
            <a:pPr>
              <a:buNone/>
            </a:pPr>
            <a:r>
              <a:rPr lang="fa-IR" sz="2200" dirty="0" smtClean="0">
                <a:cs typeface="B Nazanin" pitchFamily="2" charset="-78"/>
              </a:rPr>
              <a:t>موضوعات مورد علاقه مارتین جی. ایوانز مباحث رهبری، کیفیت زندگی کاری</a:t>
            </a:r>
            <a:r>
              <a:rPr lang="en-GB" sz="2200" dirty="0" smtClean="0">
                <a:latin typeface="Angsana New" pitchFamily="18" charset="-34"/>
                <a:cs typeface="B Nazanin" pitchFamily="2" charset="-78"/>
              </a:rPr>
              <a:t>(QWL)</a:t>
            </a:r>
            <a:r>
              <a:rPr lang="fa-IR" sz="2200" dirty="0" smtClean="0">
                <a:latin typeface="Angsana New" pitchFamily="18" charset="-34"/>
                <a:cs typeface="B Nazanin" pitchFamily="2" charset="-78"/>
              </a:rPr>
              <a:t>، انگیزش، رضایت شغلی و روش های تحقیق عملی می باشد.</a:t>
            </a:r>
          </a:p>
          <a:p>
            <a:pPr>
              <a:buNone/>
            </a:pPr>
            <a:r>
              <a:rPr lang="fa-IR" sz="2200" dirty="0" smtClean="0">
                <a:latin typeface="Angsana New" pitchFamily="18" charset="-34"/>
                <a:cs typeface="B Nazanin" pitchFamily="2" charset="-78"/>
              </a:rPr>
              <a:t>حوزه های تحقیقاتی رابرت هاوس موضوعات رهبری، انگیرش، شخصیت و عملکرد و رفتار سازمانی فرافرهنگی را دربر می گیرد.وی از موسسان فصلنامه ی رهبری بوده است.</a:t>
            </a:r>
          </a:p>
          <a:p>
            <a:pPr>
              <a:buNone/>
            </a:pPr>
            <a:r>
              <a:rPr lang="fa-IR" sz="2200" dirty="0" smtClean="0">
                <a:latin typeface="Angsana New" pitchFamily="18" charset="-34"/>
                <a:cs typeface="B Nazanin" pitchFamily="2" charset="-78"/>
              </a:rPr>
              <a:t>ترنس میچل در زمینه های انگیزش، رهبری و تصمیم گیری تخصص دارد و در سال 1988 کتابی با عنوان ”افراد در سازمان ها“ منتشر نموده است.</a:t>
            </a:r>
          </a:p>
          <a:p>
            <a:pPr>
              <a:buNone/>
            </a:pPr>
            <a:r>
              <a:rPr lang="fa-IR" sz="2400" b="1" dirty="0" smtClean="0">
                <a:latin typeface="Angsana New" pitchFamily="18" charset="-34"/>
                <a:cs typeface="B Nazanin" pitchFamily="2" charset="-78"/>
              </a:rPr>
              <a:t>تئوری مسیر- هدف  </a:t>
            </a:r>
          </a:p>
          <a:p>
            <a:pPr>
              <a:buNone/>
            </a:pPr>
            <a:r>
              <a:rPr lang="fa-IR" sz="2200" dirty="0" smtClean="0">
                <a:latin typeface="Angsana New" pitchFamily="18" charset="-34"/>
                <a:cs typeface="B Nazanin" pitchFamily="2" charset="-78"/>
              </a:rPr>
              <a:t>تئوری مسیر – هدف نقش رهبر را به عنوان یکی از عوامل اثرگذار بر انگیزش زیردست، برای رسیدن به اهداف مطلوب در نظر می گیرد. رهبر با استفاده از پاداش، انگیزه ی زیردست را زمانی تحت تاثیر قرار می دهد که زیردست به اهداف مورد نظر می رسد. رهبر همچنین زیردست را در رسیدن به اهداف، با تعیین وظایف کاری انگیزشی و برطرف کردن موانع در مسیر رسیدن به اهداف کمک می کند. </a:t>
            </a:r>
          </a:p>
          <a:p>
            <a:pPr>
              <a:buNone/>
            </a:pPr>
            <a:r>
              <a:rPr lang="fa-IR" sz="2200" dirty="0" smtClean="0">
                <a:latin typeface="Angsana New" pitchFamily="18" charset="-34"/>
                <a:cs typeface="B Nazanin" pitchFamily="2" charset="-78"/>
              </a:rPr>
              <a:t>توسعه دهندگان این تئوری، پیامدهای مطلوب رفتار رهبر را اینگونه بیان کرده اند:</a:t>
            </a:r>
            <a:endParaRPr lang="fa-IR" sz="2200" dirty="0">
              <a:latin typeface="Angsana New" pitchFamily="18" charset="-34"/>
              <a:cs typeface="B Nazanin" pitchFamily="2" charset="-78"/>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200" dirty="0" smtClean="0">
                <a:latin typeface="2  Nazanin"/>
                <a:cs typeface="B Nazanin" pitchFamily="2" charset="-78"/>
              </a:rPr>
              <a:t>وظایف انگیزشی رهبر شامل افزایش تعداد و نوع پاداش های شخصی به زیردستان به خاطر کسب اهداف کاری، هموار کردن مسیرها برای آسان تر رسیدن به این پاداش ها با روشن کردن مسیرها و کاهش موانع و افزایش فرصت هایی برای رضایت شخصی در طول مسیر می باشد.</a:t>
            </a:r>
            <a:endParaRPr lang="en-US" sz="2200" dirty="0" smtClean="0">
              <a:latin typeface="2  Nazanin"/>
              <a:cs typeface="B Nazanin" pitchFamily="2" charset="-78"/>
            </a:endParaRPr>
          </a:p>
          <a:p>
            <a:pPr>
              <a:buNone/>
            </a:pPr>
            <a:r>
              <a:rPr lang="fa-IR" sz="2200" dirty="0" smtClean="0">
                <a:latin typeface="2  Nazanin"/>
                <a:cs typeface="B Nazanin" pitchFamily="2" charset="-78"/>
              </a:rPr>
              <a:t>رفتارهای رهبر:</a:t>
            </a:r>
          </a:p>
          <a:p>
            <a:pPr>
              <a:buNone/>
            </a:pPr>
            <a:r>
              <a:rPr lang="fa-IR" sz="2200" dirty="0" smtClean="0">
                <a:latin typeface="2  Nazanin"/>
                <a:cs typeface="B Nazanin" pitchFamily="2" charset="-78"/>
              </a:rPr>
              <a:t>1- رهبری هدایتی: رفتار رهبر هدایتی متمرکز بر این است که چه چیزی در چه زمانی و و چطور باید انجام شود.</a:t>
            </a:r>
          </a:p>
          <a:p>
            <a:pPr>
              <a:buNone/>
            </a:pPr>
            <a:r>
              <a:rPr lang="fa-IR" sz="2200" dirty="0" smtClean="0">
                <a:latin typeface="2  Nazanin"/>
                <a:cs typeface="B Nazanin" pitchFamily="2" charset="-78"/>
              </a:rPr>
              <a:t>2- رهبری حمایتی: رفتار رهبر حمایتی شامل توجه به زیردستان به عنوان انسان ها نه موجودات بی جان می شود و سعی در ارضای نیازهایشان دارد.</a:t>
            </a:r>
          </a:p>
          <a:p>
            <a:pPr>
              <a:buNone/>
            </a:pPr>
            <a:r>
              <a:rPr lang="fa-IR" sz="2200" dirty="0" smtClean="0">
                <a:latin typeface="2  Nazanin"/>
                <a:cs typeface="B Nazanin" pitchFamily="2" charset="-78"/>
              </a:rPr>
              <a:t>3- رهبری مشارکتی: رفتار رهبر مشارکتی شامل مشاوره با زیردستان و در نضر گرفتن ایده های زیردستان قبل از تصمیم گیری است.</a:t>
            </a:r>
          </a:p>
          <a:p>
            <a:pPr>
              <a:buNone/>
            </a:pPr>
            <a:r>
              <a:rPr lang="fa-IR" sz="2200" dirty="0" smtClean="0">
                <a:latin typeface="2  Nazanin"/>
                <a:cs typeface="B Nazanin" pitchFamily="2" charset="-78"/>
              </a:rPr>
              <a:t>4- رهبر توفیق طلب: رفتار ربهر توفیق طلب ، بر موفقیت و بهبودهایی در عملکرد تاکید می کند. </a:t>
            </a:r>
            <a:endParaRPr lang="fa-IR" sz="2200" dirty="0">
              <a:latin typeface="2  Nazanin"/>
              <a:cs typeface="B Nazanin" pitchFamily="2" charset="-78"/>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latin typeface="2  Nazanin"/>
                <a:cs typeface="B Nazanin" pitchFamily="2" charset="-78"/>
              </a:rPr>
              <a:t>عوامل موقعیتی:</a:t>
            </a:r>
          </a:p>
          <a:p>
            <a:pPr>
              <a:buNone/>
            </a:pPr>
            <a:r>
              <a:rPr lang="fa-IR" sz="2200" dirty="0" smtClean="0">
                <a:latin typeface="2  Nazanin"/>
                <a:cs typeface="B Nazanin" pitchFamily="2" charset="-78"/>
              </a:rPr>
              <a:t>تئوری مسیر- هدف دو مجموعه عوامل اقتضائی را تشریح می کند که نقش مهمی در انتخاب رفتار رهبر دارند.این دو مجموعه شامل (1) عوامل شخصی زیردستان (2) عوامل محیط کاری می باشند.</a:t>
            </a:r>
          </a:p>
          <a:p>
            <a:pPr>
              <a:buNone/>
            </a:pPr>
            <a:r>
              <a:rPr lang="fa-IR" sz="2200" dirty="0" smtClean="0">
                <a:latin typeface="2  Nazanin"/>
                <a:cs typeface="B Nazanin" pitchFamily="2" charset="-78"/>
              </a:rPr>
              <a:t>زیردستانی که </a:t>
            </a:r>
            <a:r>
              <a:rPr lang="fa-IR" sz="2200" b="1" dirty="0" smtClean="0">
                <a:latin typeface="2  Nazanin"/>
                <a:cs typeface="B Nazanin" pitchFamily="2" charset="-78"/>
              </a:rPr>
              <a:t>توانایی شان </a:t>
            </a:r>
            <a:r>
              <a:rPr lang="fa-IR" sz="2200" dirty="0" smtClean="0">
                <a:latin typeface="2  Nazanin"/>
                <a:cs typeface="B Nazanin" pitchFamily="2" charset="-78"/>
              </a:rPr>
              <a:t>کمتر از آن چیزی است که کارشان لازم دارد، احتمالا با رهبر حمایتی راحت ترند.</a:t>
            </a:r>
          </a:p>
          <a:p>
            <a:pPr>
              <a:buNone/>
            </a:pPr>
            <a:r>
              <a:rPr lang="fa-IR" sz="2200" dirty="0" smtClean="0">
                <a:latin typeface="2  Nazanin"/>
                <a:cs typeface="B Nazanin" pitchFamily="2" charset="-78"/>
              </a:rPr>
              <a:t>افراد </a:t>
            </a:r>
            <a:r>
              <a:rPr lang="fa-IR" sz="2200" b="1" dirty="0" smtClean="0">
                <a:latin typeface="2  Nazanin"/>
                <a:cs typeface="B Nazanin" pitchFamily="2" charset="-78"/>
              </a:rPr>
              <a:t>کانون کنترل </a:t>
            </a:r>
            <a:r>
              <a:rPr lang="fa-IR" sz="2200" dirty="0" smtClean="0">
                <a:latin typeface="2  Nazanin"/>
                <a:cs typeface="B Nazanin" pitchFamily="2" charset="-78"/>
              </a:rPr>
              <a:t>رفتارشان را یا درونی یا بیرونی درک می کنند. رفتار مشارکتی پایین و رفتار هدایتی بالای رهبر، برای زیردستانی مناسب تر است که احساس کنترل بیرونی می کنند، یا به عبارتی کانون کنترل بیرونی دارند.</a:t>
            </a:r>
          </a:p>
          <a:p>
            <a:pPr>
              <a:buNone/>
            </a:pPr>
            <a:r>
              <a:rPr lang="fa-IR" sz="2200" dirty="0" smtClean="0">
                <a:latin typeface="2  Nazanin"/>
                <a:cs typeface="B Nazanin" pitchFamily="2" charset="-78"/>
              </a:rPr>
              <a:t>افراد با </a:t>
            </a:r>
            <a:r>
              <a:rPr lang="fa-IR" sz="2200" b="1" dirty="0" smtClean="0">
                <a:latin typeface="2  Nazanin"/>
                <a:cs typeface="B Nazanin" pitchFamily="2" charset="-78"/>
              </a:rPr>
              <a:t>اقتدار طلبی </a:t>
            </a:r>
            <a:r>
              <a:rPr lang="fa-IR" sz="2200" dirty="0" smtClean="0">
                <a:latin typeface="2  Nazanin"/>
                <a:cs typeface="B Nazanin" pitchFamily="2" charset="-78"/>
              </a:rPr>
              <a:t>بالا به شدت موقعیت مدار هستند.آن ها به سادگی دستورات مافوق ها را می پذیرند و می خواهند تا آنها را راضی نگه دارند.</a:t>
            </a:r>
          </a:p>
          <a:p>
            <a:pPr>
              <a:buNone/>
            </a:pPr>
            <a:endParaRPr lang="fa-IR" sz="2200" dirty="0">
              <a:latin typeface="2  Nazanin"/>
              <a:cs typeface="B Nazanin" pitchFamily="2" charset="-7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5" name="Picture 3" descr="E:\OB\leader ship\90.jpg"/>
          <p:cNvPicPr>
            <a:picLocks noChangeAspect="1" noChangeArrowheads="1"/>
          </p:cNvPicPr>
          <p:nvPr/>
        </p:nvPicPr>
        <p:blipFill>
          <a:blip r:embed="rId2"/>
          <a:srcRect/>
          <a:stretch>
            <a:fillRect/>
          </a:stretch>
        </p:blipFill>
        <p:spPr bwMode="auto">
          <a:xfrm>
            <a:off x="0" y="304800"/>
            <a:ext cx="9144000" cy="6096000"/>
          </a:xfrm>
          <a:prstGeom prst="rect">
            <a:avLst/>
          </a:prstGeom>
          <a:noFill/>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a:buNone/>
            </a:pPr>
            <a:r>
              <a:rPr lang="fa-IR" sz="2400" b="1" dirty="0" smtClean="0">
                <a:latin typeface="2  Nazanin"/>
                <a:cs typeface="B Nazanin" pitchFamily="2" charset="-78"/>
              </a:rPr>
              <a:t>هرسی و بلانچارد و مدل چرخه عمر رهبری موقعیتی </a:t>
            </a:r>
          </a:p>
          <a:p>
            <a:pPr>
              <a:buNone/>
            </a:pPr>
            <a:endParaRPr lang="fa-IR" sz="2200" b="1" dirty="0" smtClean="0">
              <a:latin typeface="2  Nazanin"/>
              <a:cs typeface="B Nazanin" pitchFamily="2" charset="-78"/>
            </a:endParaRPr>
          </a:p>
          <a:p>
            <a:pPr>
              <a:buNone/>
            </a:pPr>
            <a:r>
              <a:rPr lang="fa-IR" sz="2200" dirty="0" smtClean="0">
                <a:latin typeface="2  Nazanin"/>
                <a:cs typeface="B Nazanin" pitchFamily="2" charset="-78"/>
              </a:rPr>
              <a:t>پاول هرسی صاحب نظر علوم رفتاری است که ایده هایش برای آموزش بیش از 10 میلیون مدیر در بیش از 1000 سازمان در جهان در بیش از سه دهه استفاده شده است. او مدل رهبری موقعیتی را ابتدا در مقالاتی در اوایل دهه 1960 منتشر کرد.وی موسس و مدیر اجرایی مرکز مطالعات رهبری می باشد.</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تاکید عمده کار کن بلانچارد در مرکز تعلیم و توسعه بلانچارد این بوده است که برخی از مفاهیم اولیه مدیریت عملکرد و رهبرب موقعیتی را گرفته ، آنها را در سیستم مدیریت یک دقیقه ای سازمان دهند. سری کتاب های یک دقیقه ای از جمله کارهای مشهور او محسوب می شوند. </a:t>
            </a:r>
          </a:p>
          <a:p>
            <a:pPr>
              <a:buNone/>
            </a:pPr>
            <a:endParaRPr lang="fa-IR" sz="2200" dirty="0">
              <a:latin typeface="2  Nazanin"/>
              <a:cs typeface="B Nazanin" pitchFamily="2" charset="-78"/>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مدل چرخه عمر رهبری موقعیتی:</a:t>
            </a:r>
          </a:p>
          <a:p>
            <a:pPr>
              <a:buNone/>
            </a:pPr>
            <a:endParaRPr lang="fa-IR" sz="2400" dirty="0" smtClean="0">
              <a:cs typeface="B Nazanin" pitchFamily="2" charset="-78"/>
            </a:endParaRPr>
          </a:p>
          <a:p>
            <a:pPr>
              <a:buNone/>
            </a:pPr>
            <a:r>
              <a:rPr lang="fa-IR" sz="2200" dirty="0" smtClean="0">
                <a:cs typeface="B Nazanin" pitchFamily="2" charset="-78"/>
              </a:rPr>
              <a:t>تئوری موقعیتی مبتنی بر این فرض است که سبک های موثر رهبری وابسته به دو عامل یعنی سطح آمادگی یا بلوغ پیروان و الزامات موقعیتی می باشد. یک رهبر باید قادر به انطباق سبک رهبری اش برای ارضای این اقتضائات باشد.</a:t>
            </a:r>
          </a:p>
          <a:p>
            <a:pPr>
              <a:buNone/>
            </a:pPr>
            <a:r>
              <a:rPr lang="fa-IR" sz="2200" dirty="0" smtClean="0">
                <a:cs typeface="B Nazanin" pitchFamily="2" charset="-78"/>
              </a:rPr>
              <a:t>آمادگی پیرو حدی را نشان می دهد که زیردستان ، توانایی و تمایل را برای انجام کار دارند. سبک های رهبری موقعیتی حول رفتارهای کاری و رابطه ای متمرکز است.</a:t>
            </a:r>
          </a:p>
          <a:p>
            <a:pPr>
              <a:buNone/>
            </a:pPr>
            <a:endParaRPr lang="fa-IR" sz="2400" dirty="0">
              <a:cs typeface="B Nazanin" pitchFamily="2" charset="-7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400" dirty="0" smtClean="0">
              <a:cs typeface="B Nazanin" pitchFamily="2" charset="-78"/>
            </a:endParaRPr>
          </a:p>
          <a:p>
            <a:pPr>
              <a:buNone/>
            </a:pPr>
            <a:r>
              <a:rPr lang="fa-IR" sz="2400" dirty="0" smtClean="0">
                <a:cs typeface="B Nazanin" pitchFamily="2" charset="-78"/>
              </a:rPr>
              <a:t> در این مدل 4 سبک رهبری بیان شده است:</a:t>
            </a:r>
          </a:p>
          <a:p>
            <a:pPr>
              <a:buNone/>
            </a:pPr>
            <a:endParaRPr lang="fa-IR" sz="2400" dirty="0" smtClean="0">
              <a:cs typeface="B Nazanin" pitchFamily="2" charset="-78"/>
            </a:endParaRPr>
          </a:p>
          <a:p>
            <a:pPr>
              <a:buNone/>
            </a:pPr>
            <a:r>
              <a:rPr lang="fa-IR" sz="2200" b="1" dirty="0" smtClean="0">
                <a:cs typeface="B Nazanin" pitchFamily="2" charset="-78"/>
              </a:rPr>
              <a:t>1- آمرانه: </a:t>
            </a:r>
            <a:r>
              <a:rPr lang="fa-IR" sz="2200" dirty="0" smtClean="0">
                <a:cs typeface="B Nazanin" pitchFamily="2" charset="-78"/>
              </a:rPr>
              <a:t>این سبک دستورالعمل های خاص را ارائه و عملکرد را از نزدیک سرپرستی می کند.</a:t>
            </a:r>
          </a:p>
          <a:p>
            <a:pPr>
              <a:buNone/>
            </a:pPr>
            <a:endParaRPr lang="fa-IR" sz="2200" b="1" dirty="0" smtClean="0">
              <a:cs typeface="B Nazanin" pitchFamily="2" charset="-78"/>
            </a:endParaRPr>
          </a:p>
          <a:p>
            <a:pPr>
              <a:buNone/>
            </a:pPr>
            <a:r>
              <a:rPr lang="fa-IR" sz="2200" b="1" dirty="0" smtClean="0">
                <a:cs typeface="B Nazanin" pitchFamily="2" charset="-78"/>
              </a:rPr>
              <a:t>2- اقناعی: </a:t>
            </a:r>
            <a:r>
              <a:rPr lang="fa-IR" sz="2200" dirty="0" smtClean="0">
                <a:cs typeface="B Nazanin" pitchFamily="2" charset="-78"/>
              </a:rPr>
              <a:t>این سبک فرصتی برای توضیح تصمیمات فراهم می کند.</a:t>
            </a:r>
          </a:p>
          <a:p>
            <a:pPr>
              <a:buNone/>
            </a:pPr>
            <a:endParaRPr lang="fa-IR" sz="2200" b="1" dirty="0" smtClean="0">
              <a:cs typeface="B Nazanin" pitchFamily="2" charset="-78"/>
            </a:endParaRPr>
          </a:p>
          <a:p>
            <a:pPr>
              <a:buNone/>
            </a:pPr>
            <a:r>
              <a:rPr lang="fa-IR" sz="2200" b="1" dirty="0" smtClean="0">
                <a:cs typeface="B Nazanin" pitchFamily="2" charset="-78"/>
              </a:rPr>
              <a:t>3- مشارکتی: </a:t>
            </a:r>
            <a:r>
              <a:rPr lang="fa-IR" sz="2200" dirty="0" smtClean="0">
                <a:cs typeface="B Nazanin" pitchFamily="2" charset="-78"/>
              </a:rPr>
              <a:t>این سبک ایده ها را می گیرد و تصمیم گیری می کند.</a:t>
            </a:r>
          </a:p>
          <a:p>
            <a:pPr>
              <a:buNone/>
            </a:pPr>
            <a:endParaRPr lang="fa-IR" sz="2200" dirty="0" smtClean="0">
              <a:cs typeface="B Nazanin" pitchFamily="2" charset="-78"/>
            </a:endParaRPr>
          </a:p>
          <a:p>
            <a:pPr>
              <a:buNone/>
            </a:pPr>
            <a:r>
              <a:rPr lang="fa-IR" sz="2200" b="1" dirty="0" smtClean="0">
                <a:cs typeface="B Nazanin" pitchFamily="2" charset="-78"/>
              </a:rPr>
              <a:t>4- تفویضی: </a:t>
            </a:r>
            <a:r>
              <a:rPr lang="fa-IR" sz="2200" dirty="0" smtClean="0">
                <a:cs typeface="B Nazanin" pitchFamily="2" charset="-78"/>
              </a:rPr>
              <a:t>این سبک مسئولیت را برای تصمیم گیری و اجرای تفویض می کند.</a:t>
            </a:r>
          </a:p>
          <a:p>
            <a:endParaRPr lang="fa-IR" sz="2400" dirty="0">
              <a:cs typeface="B Nazanin" pitchFamily="2" charset="-7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E:\OB\leader ship\6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E:\OB\leader ship\89.jpg"/>
          <p:cNvPicPr>
            <a:picLocks noChangeAspect="1" noChangeArrowheads="1"/>
          </p:cNvPicPr>
          <p:nvPr/>
        </p:nvPicPr>
        <p:blipFill>
          <a:blip r:embed="rId2"/>
          <a:srcRect/>
          <a:stretch>
            <a:fillRect/>
          </a:stretch>
        </p:blipFill>
        <p:spPr bwMode="auto">
          <a:xfrm>
            <a:off x="0" y="0"/>
            <a:ext cx="9144000" cy="6831013"/>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rmAutofit fontScale="92500" lnSpcReduction="20000"/>
          </a:bodyPr>
          <a:lstStyle/>
          <a:p>
            <a:pPr>
              <a:buNone/>
            </a:pPr>
            <a:r>
              <a:rPr lang="fa-IR" sz="2400" dirty="0" smtClean="0">
                <a:cs typeface="B Nazanin" pitchFamily="2" charset="-78"/>
              </a:rPr>
              <a:t>14 اصل فایول به قرار زیر می باشد : </a:t>
            </a:r>
          </a:p>
          <a:p>
            <a:r>
              <a:rPr lang="fa-IR" sz="2400" dirty="0" smtClean="0">
                <a:cs typeface="B Nazanin" pitchFamily="2" charset="-78"/>
              </a:rPr>
              <a:t>1</a:t>
            </a:r>
            <a:r>
              <a:rPr lang="fa-IR" sz="2600" dirty="0" smtClean="0">
                <a:cs typeface="B Nazanin" pitchFamily="2" charset="-78"/>
              </a:rPr>
              <a:t>- تقسیم کار</a:t>
            </a:r>
          </a:p>
          <a:p>
            <a:pPr algn="r"/>
            <a:r>
              <a:rPr lang="fa-IR" sz="2600" dirty="0" smtClean="0">
                <a:cs typeface="B Nazanin" pitchFamily="2" charset="-78"/>
              </a:rPr>
              <a:t>2- اختیار</a:t>
            </a:r>
          </a:p>
          <a:p>
            <a:pPr algn="r"/>
            <a:r>
              <a:rPr lang="fa-IR" sz="2600" dirty="0" smtClean="0">
                <a:cs typeface="B Nazanin" pitchFamily="2" charset="-78"/>
              </a:rPr>
              <a:t>3- نظم</a:t>
            </a:r>
          </a:p>
          <a:p>
            <a:pPr algn="r"/>
            <a:r>
              <a:rPr lang="fa-IR" sz="2600" dirty="0" smtClean="0">
                <a:cs typeface="B Nazanin" pitchFamily="2" charset="-78"/>
              </a:rPr>
              <a:t>4- ثبات اشتغال به کار کارکنان</a:t>
            </a:r>
          </a:p>
          <a:p>
            <a:pPr algn="r"/>
            <a:r>
              <a:rPr lang="fa-IR" sz="2600" dirty="0" smtClean="0">
                <a:cs typeface="B Nazanin" pitchFamily="2" charset="-78"/>
              </a:rPr>
              <a:t>5- خلاقیت ( ابتکار )</a:t>
            </a:r>
          </a:p>
          <a:p>
            <a:pPr algn="r"/>
            <a:r>
              <a:rPr lang="fa-IR" sz="2600" dirty="0" smtClean="0">
                <a:cs typeface="B Nazanin" pitchFamily="2" charset="-78"/>
              </a:rPr>
              <a:t>6- روح یگانگی</a:t>
            </a:r>
          </a:p>
          <a:p>
            <a:pPr algn="r"/>
            <a:r>
              <a:rPr lang="fa-IR" sz="2600" dirty="0" smtClean="0">
                <a:cs typeface="B Nazanin" pitchFamily="2" charset="-78"/>
              </a:rPr>
              <a:t>7- وحدت فرماندهی </a:t>
            </a:r>
          </a:p>
          <a:p>
            <a:pPr algn="r"/>
            <a:r>
              <a:rPr lang="fa-IR" sz="2600" dirty="0" smtClean="0">
                <a:cs typeface="B Nazanin" pitchFamily="2" charset="-78"/>
              </a:rPr>
              <a:t>8- وحدت رویه</a:t>
            </a:r>
          </a:p>
          <a:p>
            <a:pPr algn="r"/>
            <a:r>
              <a:rPr lang="fa-IR" sz="2600" dirty="0" smtClean="0">
                <a:cs typeface="B Nazanin" pitchFamily="2" charset="-78"/>
              </a:rPr>
              <a:t>9- انضباط</a:t>
            </a:r>
          </a:p>
          <a:p>
            <a:pPr algn="r"/>
            <a:r>
              <a:rPr lang="fa-IR" sz="2600" dirty="0" smtClean="0">
                <a:cs typeface="B Nazanin" pitchFamily="2" charset="-78"/>
              </a:rPr>
              <a:t>10- تبعیت منافع فردی از منافع جمعی</a:t>
            </a:r>
          </a:p>
          <a:p>
            <a:pPr algn="r"/>
            <a:r>
              <a:rPr lang="fa-IR" sz="2600" dirty="0" smtClean="0">
                <a:cs typeface="B Nazanin" pitchFamily="2" charset="-78"/>
              </a:rPr>
              <a:t>11- جبران خدمات کارکنان</a:t>
            </a:r>
          </a:p>
          <a:p>
            <a:pPr algn="r"/>
            <a:r>
              <a:rPr lang="fa-IR" sz="2600" dirty="0" smtClean="0">
                <a:cs typeface="B Nazanin" pitchFamily="2" charset="-78"/>
              </a:rPr>
              <a:t>12- تمرکز</a:t>
            </a:r>
          </a:p>
          <a:p>
            <a:r>
              <a:rPr lang="fa-IR" sz="2600" dirty="0" smtClean="0">
                <a:cs typeface="B Nazanin" pitchFamily="2" charset="-78"/>
              </a:rPr>
              <a:t>13- زنجیره فرماندهی </a:t>
            </a:r>
          </a:p>
          <a:p>
            <a:r>
              <a:rPr lang="fa-IR" sz="2600" dirty="0" smtClean="0">
                <a:cs typeface="B Nazanin" pitchFamily="2" charset="-78"/>
              </a:rPr>
              <a:t>14- برابری</a:t>
            </a:r>
          </a:p>
          <a:p>
            <a:pPr algn="r">
              <a:buNone/>
            </a:pP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r>
              <a:rPr lang="fa-IR" sz="2200" b="1" dirty="0" smtClean="0">
                <a:latin typeface="2  Nazanin"/>
                <a:cs typeface="B Nazanin" pitchFamily="2" charset="-78"/>
              </a:rPr>
              <a:t>مدل </a:t>
            </a:r>
            <a:r>
              <a:rPr lang="en-US" sz="2200" b="1" dirty="0" smtClean="0">
                <a:latin typeface="2  Nazanin"/>
                <a:cs typeface="B Nazanin" pitchFamily="2" charset="-78"/>
              </a:rPr>
              <a:t>ACHIVE</a:t>
            </a:r>
            <a:r>
              <a:rPr lang="fa-IR" sz="2200" b="1" dirty="0" smtClean="0">
                <a:latin typeface="2  Nazanin"/>
                <a:cs typeface="B Nazanin" pitchFamily="2" charset="-78"/>
              </a:rPr>
              <a:t>: </a:t>
            </a:r>
          </a:p>
          <a:p>
            <a:pPr>
              <a:buNone/>
            </a:pPr>
            <a:r>
              <a:rPr lang="fa-IR" sz="2200" dirty="0" smtClean="0">
                <a:latin typeface="2  Nazanin"/>
                <a:cs typeface="B Nazanin" pitchFamily="2" charset="-78"/>
              </a:rPr>
              <a:t>مدل </a:t>
            </a:r>
            <a:r>
              <a:rPr lang="en-US" sz="2200" dirty="0" smtClean="0">
                <a:latin typeface="2  Nazanin"/>
                <a:cs typeface="B Nazanin" pitchFamily="2" charset="-78"/>
              </a:rPr>
              <a:t>ACHIVE</a:t>
            </a:r>
            <a:r>
              <a:rPr lang="fa-IR" sz="2200" dirty="0" smtClean="0">
                <a:latin typeface="2  Nazanin"/>
                <a:cs typeface="B Nazanin" pitchFamily="2" charset="-78"/>
              </a:rPr>
              <a:t> به وسیله هرسی و گلد اسمیت به منظور کمک به مدیران در تعیین علت وجود مشکلات عملکرد و به وجود آوردن استراتژی های تغییر ، به منظور حل این مشکلات طرح ریزی گردید.</a:t>
            </a:r>
          </a:p>
          <a:p>
            <a:pPr>
              <a:buNone/>
            </a:pPr>
            <a:endParaRPr lang="fa-IR" sz="2200" dirty="0" smtClean="0">
              <a:latin typeface="2  Nazanin"/>
              <a:cs typeface="B Nazanin" pitchFamily="2" charset="-78"/>
            </a:endParaRPr>
          </a:p>
          <a:p>
            <a:pPr>
              <a:buNone/>
            </a:pPr>
            <a:r>
              <a:rPr lang="fa-IR" sz="2200" b="1" dirty="0" smtClean="0">
                <a:latin typeface="2  Nazanin"/>
                <a:cs typeface="B Nazanin" pitchFamily="2" charset="-78"/>
              </a:rPr>
              <a:t>مدیریت </a:t>
            </a:r>
            <a:r>
              <a:rPr lang="en-US" sz="2200" b="1" dirty="0" smtClean="0">
                <a:latin typeface="2  Nazanin"/>
                <a:cs typeface="B Nazanin" pitchFamily="2" charset="-78"/>
              </a:rPr>
              <a:t>ABC</a:t>
            </a:r>
            <a:r>
              <a:rPr lang="fa-IR" sz="2200" b="1" dirty="0" smtClean="0">
                <a:latin typeface="2  Nazanin"/>
                <a:cs typeface="B Nazanin" pitchFamily="2" charset="-78"/>
              </a:rPr>
              <a:t>: </a:t>
            </a:r>
          </a:p>
          <a:p>
            <a:pPr>
              <a:buNone/>
            </a:pPr>
            <a:r>
              <a:rPr lang="fa-IR" sz="2200" dirty="0" smtClean="0">
                <a:latin typeface="2  Nazanin"/>
                <a:cs typeface="B Nazanin" pitchFamily="2" charset="-78"/>
              </a:rPr>
              <a:t>لوربر و بلانچارد در کتاب به کارگیری مدیر یک دقیقه ای، مدیریت </a:t>
            </a:r>
            <a:r>
              <a:rPr lang="en-US" sz="2200" dirty="0" smtClean="0">
                <a:latin typeface="2  Nazanin"/>
                <a:cs typeface="B Nazanin" pitchFamily="2" charset="-78"/>
              </a:rPr>
              <a:t>ABC</a:t>
            </a:r>
            <a:r>
              <a:rPr lang="fa-IR" sz="2200" dirty="0" smtClean="0">
                <a:latin typeface="2  Nazanin"/>
                <a:cs typeface="B Nazanin" pitchFamily="2" charset="-78"/>
              </a:rPr>
              <a:t> را که علامت اختصاری فعال کننده، رفتار و پی آمدها می باشد، مورد بحث قرار داده اند.فعال کننده ها امری هستند که شخص باید بیش از آنکه انتظار عملکرد شایسته را داشته باشد، انجام دهد.</a:t>
            </a:r>
          </a:p>
          <a:p>
            <a:pPr>
              <a:buNone/>
            </a:pPr>
            <a:r>
              <a:rPr lang="fa-IR" sz="2200" dirty="0" smtClean="0">
                <a:latin typeface="2  Nazanin"/>
                <a:cs typeface="B Nazanin" pitchFamily="2" charset="-78"/>
              </a:rPr>
              <a:t>رفتار عملکردی است که شما طالب آن هستید.</a:t>
            </a:r>
          </a:p>
          <a:p>
            <a:pPr>
              <a:buNone/>
            </a:pPr>
            <a:r>
              <a:rPr lang="fa-IR" sz="2200" dirty="0" smtClean="0">
                <a:latin typeface="2  Nazanin"/>
                <a:cs typeface="B Nazanin" pitchFamily="2" charset="-78"/>
              </a:rPr>
              <a:t>پی آمدها اموری هستند که در پی رفتار می آیند.</a:t>
            </a:r>
            <a:endParaRPr lang="fa-IR" sz="2200" dirty="0">
              <a:latin typeface="2  Nazanin"/>
              <a:cs typeface="B Nazanin" pitchFamily="2" charset="-7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latin typeface="2  Nazanin"/>
                <a:cs typeface="B Nazanin" pitchFamily="2" charset="-78"/>
              </a:rPr>
              <a:t>وارن بنیس و رهبری در مقابل مدیریت </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وارن جی بنیس در 1925 در نیویورک سیتی متولد شد. وی اولین رئیس موسسه رهبری</a:t>
            </a:r>
            <a:r>
              <a:rPr lang="en-US" sz="2200" dirty="0" smtClean="0">
                <a:latin typeface="2  Nazanin"/>
                <a:cs typeface="B Nazanin" pitchFamily="2" charset="-78"/>
              </a:rPr>
              <a:t> </a:t>
            </a:r>
            <a:r>
              <a:rPr lang="fa-IR" sz="2200" dirty="0" smtClean="0">
                <a:latin typeface="2  Nazanin"/>
                <a:cs typeface="B Nazanin" pitchFamily="2" charset="-78"/>
              </a:rPr>
              <a:t> </a:t>
            </a:r>
            <a:r>
              <a:rPr lang="en-US" sz="2200" dirty="0" smtClean="0">
                <a:latin typeface="2  Nazanin"/>
                <a:cs typeface="B Nazanin" pitchFamily="2" charset="-78"/>
              </a:rPr>
              <a:t>USC</a:t>
            </a:r>
            <a:r>
              <a:rPr lang="fa-IR" sz="2200" dirty="0" smtClean="0">
                <a:latin typeface="2  Nazanin"/>
                <a:cs typeface="B Nazanin" pitchFamily="2" charset="-78"/>
              </a:rPr>
              <a:t> می باشد و به عنوان مشاور چهار رئیس جمهور اخیر آمریکا، ایفای نقش کرد. از بنیس بیش از 900 مقاله و 18 کتاب به چاپ رسیده است که مهمترین آن ها در موضوعات رهبری بوده اند.</a:t>
            </a:r>
          </a:p>
          <a:p>
            <a:pPr>
              <a:buNone/>
            </a:pPr>
            <a:endParaRPr lang="fa-IR" sz="2400" b="1" dirty="0" smtClean="0">
              <a:latin typeface="2  Nazanin"/>
              <a:cs typeface="B Nazanin" pitchFamily="2" charset="-78"/>
            </a:endParaRPr>
          </a:p>
          <a:p>
            <a:pPr>
              <a:buNone/>
            </a:pPr>
            <a:r>
              <a:rPr lang="fa-IR" sz="2400" b="1" dirty="0" smtClean="0">
                <a:latin typeface="2  Nazanin"/>
                <a:cs typeface="B Nazanin" pitchFamily="2" charset="-78"/>
              </a:rPr>
              <a:t>فرارسیدن مرگ بوروکراسی:</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او از جمله منتقدان بوروکراسی محسوب شده و از فرجام آن خبر داده است. به نظر وی بوروکراتیک نوعی واکنش بر ضد انقیاد کارکنان، پارتی بازی و بی رحمی نسبت به آنها و همچنین بکارگیری قضاوت های ذهنی نسبت به عملکرد کارکنان از جانب مدیران بوده است.</a:t>
            </a:r>
            <a:endParaRPr lang="fa-IR" sz="2200" dirty="0">
              <a:latin typeface="2  Nazanin"/>
              <a:cs typeface="B Nazanin" pitchFamily="2" charset="-7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latin typeface="2  Nazanin"/>
                <a:cs typeface="B Nazanin" pitchFamily="2" charset="-78"/>
              </a:rPr>
              <a:t>عوامل چهارگانه که تعهداتی مستقیم علیه بوروکراسی محسوب می شوند: </a:t>
            </a:r>
          </a:p>
          <a:p>
            <a:pPr>
              <a:buNone/>
            </a:pPr>
            <a:endParaRPr lang="fa-IR" sz="2200" b="1" dirty="0" smtClean="0">
              <a:latin typeface="2  Nazanin"/>
              <a:cs typeface="B Nazanin" pitchFamily="2" charset="-78"/>
            </a:endParaRPr>
          </a:p>
          <a:p>
            <a:pPr>
              <a:buNone/>
            </a:pPr>
            <a:r>
              <a:rPr lang="fa-IR" sz="2200" dirty="0" smtClean="0">
                <a:latin typeface="2  Nazanin"/>
                <a:cs typeface="B Nazanin" pitchFamily="2" charset="-78"/>
              </a:rPr>
              <a:t>1- تغییر سریع و غیرمنتظره: بوروکراسی با توجه به سلسله مراتب دقیق و مشخص و قوانین و سخت گیری هایی که اعمال می کند، به ندرت می تواند خود را با تغییرات سریع و همچنین خواسته های فعلی محیطی انطباق دهد. </a:t>
            </a:r>
          </a:p>
          <a:p>
            <a:pPr>
              <a:buNone/>
            </a:pPr>
            <a:r>
              <a:rPr lang="fa-IR" sz="2200" dirty="0" smtClean="0">
                <a:latin typeface="2  Nazanin"/>
                <a:cs typeface="B Nazanin" pitchFamily="2" charset="-78"/>
              </a:rPr>
              <a:t>2- رشد در اندازه سازمان: افزایش امور زائد اداری، کنترل های شدید و سخت، غیر شخصی شدن بیش از حد روابط عواملی هستند که موجب کندی رشد سازمانی می شوند.</a:t>
            </a:r>
          </a:p>
          <a:p>
            <a:pPr>
              <a:buNone/>
            </a:pPr>
            <a:r>
              <a:rPr lang="fa-IR" sz="2200" dirty="0" smtClean="0">
                <a:latin typeface="2  Nazanin"/>
                <a:cs typeface="B Nazanin" pitchFamily="2" charset="-78"/>
              </a:rPr>
              <a:t>3- افزایش تنوع: تخصص گرایی زیاد نیز با رویه های بوروکراسی سر ناسازگاری دارد.</a:t>
            </a:r>
          </a:p>
          <a:p>
            <a:pPr>
              <a:buNone/>
            </a:pPr>
            <a:r>
              <a:rPr lang="fa-IR" sz="2200" dirty="0" smtClean="0">
                <a:latin typeface="2  Nazanin"/>
                <a:cs typeface="B Nazanin" pitchFamily="2" charset="-78"/>
              </a:rPr>
              <a:t>4- تغییر در رفتار مدیریتی: فلسفه وجودی مدیران تغییراتی به خود دیده است که ایدئولوژی حمایت از بوروکراسی را از بین برده است.</a:t>
            </a:r>
            <a:endParaRPr lang="fa-IR" sz="2200" dirty="0">
              <a:latin typeface="2  Nazanin"/>
              <a:cs typeface="B Nazanin" pitchFamily="2" charset="-7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latin typeface="2  Nazanin"/>
                <a:cs typeface="B Nazanin" pitchFamily="2" charset="-78"/>
              </a:rPr>
              <a:t>تفاوت رهبری با مدیریت:</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یکی از مباحث قدیمی مطرح در مدیریت، اختلاف نظر مربوط به تفاوت رهبری و مدیریت است. مدیریت با وظایف سنتی از قبیل کارایی، نظم و اطمینان سروکار دارد. از سوی دیگر رهبری شامل تدوین یک چشم انداز و انتقال آن به دیگران، ایجاد ائتلاف و اتحاد افراد و انگیزش و الهام است. پیامدی که توسط رهبرای دنبال می شود همانا تغییر است. اما شاید جامع ترین تفاوت را بنیس ارائه کرده باشد.</a:t>
            </a:r>
          </a:p>
          <a:p>
            <a:pPr>
              <a:buNone/>
            </a:pPr>
            <a:r>
              <a:rPr lang="fa-IR" sz="2200" dirty="0" smtClean="0">
                <a:latin typeface="2  Nazanin"/>
                <a:cs typeface="B Nazanin" pitchFamily="2" charset="-78"/>
              </a:rPr>
              <a:t>او به خاطر این جمله اش مشهور است که : ” مدیران کارها را درست انجام می دهند، ولی رهبران کارهای درست را انجام می دهند.“</a:t>
            </a:r>
            <a:endParaRPr lang="fa-IR" sz="2200" dirty="0">
              <a:latin typeface="2  Nazanin"/>
              <a:cs typeface="B Nazanin" pitchFamily="2" charset="-7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E:\OB\leader ship\8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400" b="1" dirty="0" smtClean="0">
                <a:latin typeface="2  Nazanin"/>
                <a:cs typeface="B Nazanin" pitchFamily="2" charset="-78"/>
              </a:rPr>
              <a:t>تفاوت رهبری و مدیریت از دیدگاه بنیس:</a:t>
            </a:r>
            <a:endParaRPr lang="fa-IR" sz="2200" dirty="0" smtClean="0">
              <a:latin typeface="2  Nazanin"/>
              <a:cs typeface="B Nazanin" pitchFamily="2" charset="-78"/>
            </a:endParaRPr>
          </a:p>
          <a:p>
            <a:pPr>
              <a:buNone/>
            </a:pPr>
            <a:r>
              <a:rPr lang="fa-IR" sz="2200" dirty="0" smtClean="0">
                <a:latin typeface="2  Nazanin"/>
                <a:cs typeface="B Nazanin" pitchFamily="2" charset="-78"/>
              </a:rPr>
              <a:t>1- مدیر اداره می کند و رهبر نوآوری؛</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2- مدیر بدل است و رهبر اصل؛</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3- مدیر متمرکز بر سیستم ها و ساختار است، رهبر متمرکز بر افراد؛ </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4- مدیر متکی به کنترل است، رهبر اعتماد را القا می کند؛</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5- مدیر اجرا می کند، رهبر خلق؛</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6- مدیر سربازی عالی است، رهبر فرمانده ای عالی؛</a:t>
            </a:r>
          </a:p>
          <a:p>
            <a:pPr>
              <a:buNone/>
            </a:pPr>
            <a:endParaRPr lang="fa-IR" sz="2200" dirty="0" smtClean="0">
              <a:latin typeface="2  Nazanin"/>
              <a:cs typeface="B Nazanin" pitchFamily="2" charset="-78"/>
            </a:endParaRPr>
          </a:p>
          <a:p>
            <a:pPr>
              <a:buNone/>
            </a:pPr>
            <a:r>
              <a:rPr lang="fa-IR" sz="2200" dirty="0" smtClean="0">
                <a:latin typeface="2  Nazanin"/>
                <a:cs typeface="B Nazanin" pitchFamily="2" charset="-78"/>
              </a:rPr>
              <a:t>7- مدیر کار را درست انجام می دهد، رهبر کار درست را انجام می دهد.</a:t>
            </a:r>
            <a:endParaRPr lang="en-US" sz="2200" dirty="0">
              <a:latin typeface="2  Nazanin"/>
              <a:cs typeface="B Nazanin" pitchFamily="2" charset="-7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r>
              <a:rPr lang="fa-IR" sz="2400" b="1" dirty="0" smtClean="0">
                <a:latin typeface="2  Nazanin"/>
                <a:cs typeface="B Nazanin" pitchFamily="2" charset="-78"/>
              </a:rPr>
              <a:t>باس و رهبری تبادلی و تحولی </a:t>
            </a:r>
          </a:p>
          <a:p>
            <a:pPr>
              <a:buNone/>
            </a:pPr>
            <a:r>
              <a:rPr lang="fa-IR" sz="2200" b="1" dirty="0" smtClean="0">
                <a:latin typeface="2  Nazanin"/>
                <a:cs typeface="B Nazanin" pitchFamily="2" charset="-78"/>
              </a:rPr>
              <a:t>رهبری تبادلی (مراوده ای یا عملگرا) </a:t>
            </a:r>
          </a:p>
          <a:p>
            <a:pPr>
              <a:buNone/>
            </a:pPr>
            <a:r>
              <a:rPr lang="fa-IR" sz="2200" dirty="0" smtClean="0">
                <a:latin typeface="2  Nazanin"/>
                <a:cs typeface="B Nazanin" pitchFamily="2" charset="-78"/>
              </a:rPr>
              <a:t>رهبری تبادلی متمرکز بر مبادله ی ارتباطات بین رهبر و زیردستان است. رهبر و زیردستان مباحثی را در مورد چگونگی انجام کار مبادله می کنند. رهبر الزامات نقش و وظیفه را مشخص کرده و اعتماد کافی را در زیردست برای انجام آن فراهم می آورد. رهبری تبادلی به زیردستان نشان می دهد که چطور نیازهایشان را ارضا خواهد کرد اگر آن ها آنچه را لازم است انجام دهند. اگر پیروان به اهداف مورد نظر دست یابند، رهبر بازخور مثبت و دیگر مزایای مربوط به موفقیت شغلی را ارائه می کند. اگر زیردستان به اهداف نرسند، رهبر از تنبیه استفاده می کند.</a:t>
            </a:r>
          </a:p>
          <a:p>
            <a:pPr>
              <a:buNone/>
            </a:pPr>
            <a:r>
              <a:rPr lang="fa-IR" sz="2200" dirty="0" smtClean="0">
                <a:latin typeface="2  Nazanin"/>
                <a:cs typeface="B Nazanin" pitchFamily="2" charset="-78"/>
              </a:rPr>
              <a:t>رهبران تبادلی متمرکز بر حفظ، حراست و مدیریت یک سازمان هستند.دو قسمت رهبری تبادلی شامل، ”تقویت مشروط“ و ”مدیریت بر مبنای استثناء“ می شود.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400" dirty="0" smtClean="0">
                <a:latin typeface="2  Nazanin"/>
                <a:cs typeface="B Nazanin" pitchFamily="2" charset="-78"/>
              </a:rPr>
              <a:t>رهبری تبادلی با زیردستانشان به چند طریق مرتبط می شوند:</a:t>
            </a:r>
          </a:p>
          <a:p>
            <a:pPr>
              <a:buNone/>
            </a:pPr>
            <a:endParaRPr lang="fa-IR" sz="2400" dirty="0" smtClean="0">
              <a:latin typeface="2  Nazanin"/>
              <a:cs typeface="B Nazanin" pitchFamily="2" charset="-78"/>
            </a:endParaRPr>
          </a:p>
          <a:p>
            <a:pPr>
              <a:buNone/>
            </a:pPr>
            <a:r>
              <a:rPr lang="fa-IR" sz="2200" dirty="0" smtClean="0">
                <a:latin typeface="2  Nazanin"/>
                <a:cs typeface="B Nazanin" pitchFamily="2" charset="-78"/>
              </a:rPr>
              <a:t>1- رهبران تبادلی از آنچه که زیردستانشان از انجام کار می خواهند، آگاه هستند.</a:t>
            </a:r>
          </a:p>
          <a:p>
            <a:pPr>
              <a:buNone/>
            </a:pPr>
            <a:r>
              <a:rPr lang="fa-IR" sz="2200" dirty="0" smtClean="0">
                <a:latin typeface="2  Nazanin"/>
                <a:cs typeface="B Nazanin" pitchFamily="2" charset="-78"/>
              </a:rPr>
              <a:t>2- این رهبران سعی می کنند با توجه به عملکرد زیردستانشان چیزی را به آن ها بدهند که مایل به دریافتش هستند.</a:t>
            </a:r>
          </a:p>
          <a:p>
            <a:pPr>
              <a:buNone/>
            </a:pPr>
            <a:r>
              <a:rPr lang="fa-IR" sz="2200" dirty="0" smtClean="0">
                <a:latin typeface="2  Nazanin"/>
                <a:cs typeface="B Nazanin" pitchFamily="2" charset="-78"/>
              </a:rPr>
              <a:t>3- این رهبران از پاداش ها برای افزایش تلاش و عملکرد، بیشتر استفاده می کنند.</a:t>
            </a:r>
          </a:p>
          <a:p>
            <a:pPr>
              <a:buNone/>
            </a:pPr>
            <a:r>
              <a:rPr lang="fa-IR" sz="2200" dirty="0" smtClean="0">
                <a:latin typeface="2  Nazanin"/>
                <a:cs typeface="B Nazanin" pitchFamily="2" charset="-78"/>
              </a:rPr>
              <a:t>4- این رهبران به نفع شخصی زیردستان در انجام کار توجه دارند.</a:t>
            </a:r>
          </a:p>
          <a:p>
            <a:pPr>
              <a:buNone/>
            </a:pPr>
            <a:endParaRPr lang="fa-IR" sz="2200" dirty="0" smtClean="0">
              <a:latin typeface="2  Nazanin"/>
              <a:cs typeface="B Nazanin" pitchFamily="2" charset="-78"/>
            </a:endParaRPr>
          </a:p>
          <a:p>
            <a:pPr>
              <a:buNone/>
            </a:pPr>
            <a:r>
              <a:rPr lang="fa-IR" sz="2200" b="1" dirty="0" smtClean="0">
                <a:latin typeface="2  Nazanin"/>
                <a:cs typeface="B Nazanin" pitchFamily="2" charset="-78"/>
              </a:rPr>
              <a:t>رهبری تحولی (دگرگونی یا تحول آفرین) </a:t>
            </a:r>
          </a:p>
          <a:p>
            <a:pPr>
              <a:buNone/>
            </a:pPr>
            <a:r>
              <a:rPr lang="fa-IR" sz="2200" dirty="0" smtClean="0">
                <a:latin typeface="2  Nazanin"/>
                <a:cs typeface="B Nazanin" pitchFamily="2" charset="-78"/>
              </a:rPr>
              <a:t>این نوع رهبری بر ویژگی های کاریزماتیک بودن، ملاحظات فردی و ترغیب فرهنگی و ترغیب فکری رهبر متمرکز است. </a:t>
            </a:r>
            <a:r>
              <a:rPr lang="fa-IR" sz="2200" b="1" dirty="0" smtClean="0">
                <a:latin typeface="2  Nazanin"/>
                <a:cs typeface="B Nazanin" pitchFamily="2" charset="-78"/>
              </a:rPr>
              <a:t>کاریزما </a:t>
            </a:r>
            <a:r>
              <a:rPr lang="fa-IR" sz="2200" dirty="0" smtClean="0">
                <a:latin typeface="2  Nazanin"/>
                <a:cs typeface="B Nazanin" pitchFamily="2" charset="-78"/>
              </a:rPr>
              <a:t>مهم ترین قسمت رهبری تحولی محسوب می شود. </a:t>
            </a:r>
          </a:p>
          <a:p>
            <a:pPr>
              <a:buNone/>
            </a:pPr>
            <a:r>
              <a:rPr lang="fa-IR" sz="2200" b="1" dirty="0" smtClean="0">
                <a:latin typeface="2  Nazanin"/>
                <a:cs typeface="B Nazanin" pitchFamily="2" charset="-78"/>
              </a:rPr>
              <a:t>ملاحظات فردی </a:t>
            </a:r>
            <a:r>
              <a:rPr lang="fa-IR" sz="2200" dirty="0" smtClean="0">
                <a:latin typeface="2  Nazanin"/>
                <a:cs typeface="B Nazanin" pitchFamily="2" charset="-78"/>
              </a:rPr>
              <a:t>شامل یک گرایش به بهبود معلم مدارانه (مشاوره ای) می باشد.</a:t>
            </a:r>
          </a:p>
          <a:p>
            <a:pPr>
              <a:buNone/>
            </a:pPr>
            <a:r>
              <a:rPr lang="fa-IR" sz="2200" b="1" dirty="0" smtClean="0">
                <a:latin typeface="2  Nazanin"/>
                <a:cs typeface="B Nazanin" pitchFamily="2" charset="-78"/>
              </a:rPr>
              <a:t>نقش مشاوره ای(ترغیب فرهنگی) </a:t>
            </a:r>
            <a:r>
              <a:rPr lang="fa-IR" sz="2200" dirty="0" smtClean="0">
                <a:latin typeface="2  Nazanin"/>
                <a:cs typeface="B Nazanin" pitchFamily="2" charset="-78"/>
              </a:rPr>
              <a:t>فرآیندی است که رهبران تحولی برای بهبود زیردستان از دانش و تجربه شان کمک می گیرند.</a:t>
            </a:r>
            <a:endParaRPr lang="en-US" sz="2200" b="1" dirty="0">
              <a:latin typeface="2  Nazanin"/>
              <a:cs typeface="B Nazanin" pitchFamily="2" charset="-7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endParaRPr lang="fa-IR" sz="2200" b="1" dirty="0" smtClean="0">
              <a:latin typeface="2  Nazanin"/>
              <a:cs typeface="B Nazanin" pitchFamily="2" charset="-78"/>
            </a:endParaRPr>
          </a:p>
          <a:p>
            <a:pPr>
              <a:buNone/>
            </a:pPr>
            <a:r>
              <a:rPr lang="fa-IR" sz="2200" b="1" dirty="0" smtClean="0">
                <a:latin typeface="2  Nazanin"/>
                <a:cs typeface="B Nazanin" pitchFamily="2" charset="-78"/>
              </a:rPr>
              <a:t>ترغیب فکری</a:t>
            </a:r>
            <a:r>
              <a:rPr lang="fa-IR" sz="2200" dirty="0" smtClean="0">
                <a:latin typeface="2  Nazanin"/>
                <a:cs typeface="B Nazanin" pitchFamily="2" charset="-78"/>
              </a:rPr>
              <a:t> اشاره به توانایی رهبر تحولی برای ایجاد آگاهی نسبت به مشکلات و حل آن ها دارد، چنین رهبرانی تغییرات را به ارزش ها و اعتقادات زیردستان القا می کنند.</a:t>
            </a:r>
          </a:p>
          <a:p>
            <a:pPr>
              <a:buNone/>
            </a:pPr>
            <a:endParaRPr lang="fa-IR" sz="2200" b="1" dirty="0" smtClean="0">
              <a:latin typeface="2  Nazanin"/>
              <a:cs typeface="B Nazanin" pitchFamily="2" charset="-78"/>
            </a:endParaRPr>
          </a:p>
          <a:p>
            <a:pPr>
              <a:buNone/>
            </a:pPr>
            <a:endParaRPr lang="fa-IR" sz="2200" b="1" dirty="0" smtClean="0">
              <a:latin typeface="2  Nazanin"/>
              <a:cs typeface="B Nazanin" pitchFamily="2" charset="-78"/>
            </a:endParaRPr>
          </a:p>
          <a:p>
            <a:pPr>
              <a:buNone/>
            </a:pPr>
            <a:r>
              <a:rPr lang="fa-IR" sz="2200" b="1" dirty="0" smtClean="0">
                <a:latin typeface="2  Nazanin"/>
                <a:cs typeface="B Nazanin" pitchFamily="2" charset="-78"/>
              </a:rPr>
              <a:t>ترغیب احساسی(الهام) </a:t>
            </a:r>
            <a:r>
              <a:rPr lang="fa-IR" sz="2200" dirty="0" smtClean="0">
                <a:latin typeface="2  Nazanin"/>
                <a:cs typeface="B Nazanin" pitchFamily="2" charset="-78"/>
              </a:rPr>
              <a:t>: رهبر تحولی، زیردستان را ازآگاهی در مورد وضعیت آینده و نقشی که هر زیردست در کسب آن وضعیت آینده ایفا خواهد کرد، لبریز می کند.</a:t>
            </a:r>
            <a:endParaRPr lang="en-US" sz="2200" b="1" dirty="0">
              <a:latin typeface="2  Nazanin"/>
              <a:cs typeface="B Nazanin" pitchFamily="2" charset="-7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400" b="1" dirty="0" smtClean="0">
                <a:latin typeface="2  Nazanin"/>
                <a:cs typeface="B Nazanin" pitchFamily="2" charset="-78"/>
              </a:rPr>
              <a:t>گراین و دانسرو و تئوری مبادله رهبر- عضو </a:t>
            </a:r>
          </a:p>
          <a:p>
            <a:pPr>
              <a:buNone/>
            </a:pPr>
            <a:r>
              <a:rPr lang="fa-IR" sz="2200" b="1" dirty="0" smtClean="0">
                <a:latin typeface="2  Nazanin"/>
                <a:cs typeface="B Nazanin" pitchFamily="2" charset="-78"/>
              </a:rPr>
              <a:t>تئوری مبادله رهبر – عضو: </a:t>
            </a:r>
          </a:p>
          <a:p>
            <a:pPr>
              <a:buNone/>
            </a:pPr>
            <a:r>
              <a:rPr lang="fa-IR" sz="2200" dirty="0" smtClean="0">
                <a:latin typeface="2  Nazanin"/>
                <a:cs typeface="B Nazanin" pitchFamily="2" charset="-78"/>
              </a:rPr>
              <a:t>تئوری مبادله رهبر- عضو که از آن با عنوان ارتباط عمودی دوتایی نیز یاد می شود، تعاملات بین یک رهبر و اعضایی را که به نام درون گروه و بیرون گروه مشهور هستند نشان می دهد. این مدل به طور کلی با نظریه های اولیه راجع به رهبری متفاوت است. </a:t>
            </a:r>
          </a:p>
          <a:p>
            <a:pPr>
              <a:buNone/>
            </a:pPr>
            <a:r>
              <a:rPr lang="fa-IR" sz="2200" dirty="0" smtClean="0">
                <a:latin typeface="2  Nazanin"/>
                <a:cs typeface="B Nazanin" pitchFamily="2" charset="-78"/>
              </a:rPr>
              <a:t>اعضای درون گروه شامل کارکنانی می شوند که به اعتقاد رهبر شایسته ، قابل اعتماد، سخت کوش و پذیرای مسئولیت اند.</a:t>
            </a:r>
          </a:p>
          <a:p>
            <a:pPr>
              <a:buNone/>
            </a:pPr>
            <a:r>
              <a:rPr lang="fa-IR" sz="2200" dirty="0" smtClean="0">
                <a:latin typeface="2  Nazanin"/>
                <a:cs typeface="B Nazanin" pitchFamily="2" charset="-78"/>
              </a:rPr>
              <a:t>اعضای بیرون گروه دارای این خصوصیات نیستند.رهبر از واگذاری مسئولیت سنگین به اعضای درون گروه، احساس اطمینان کرده و کار خود را سبک می کند. رهبر از اعضای درون گروه به خاطر این که کارش را راحت تر کرده اند، تقدیر و تشکر به عمل می آورد. به این دلیل اعضای درون گروه از سطح بالاتری از عملکرد و رضایت، نسبت به اعضای بیرون گروه، برخوردار می باشند.</a:t>
            </a:r>
            <a:endParaRPr lang="en-US" sz="2200" dirty="0">
              <a:latin typeface="2  Nazanin"/>
              <a:cs typeface="B Nazanin"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r">
              <a:buNone/>
            </a:pPr>
            <a:r>
              <a:rPr lang="fa-IR" b="1" dirty="0" smtClean="0">
                <a:cs typeface="B Nazanin" pitchFamily="2" charset="-78"/>
              </a:rPr>
              <a:t>امرسون و 12 اصل کارایی</a:t>
            </a:r>
            <a:r>
              <a:rPr lang="fa-IR" dirty="0" smtClean="0">
                <a:cs typeface="B Nazanin" pitchFamily="2" charset="-78"/>
              </a:rPr>
              <a:t> </a:t>
            </a:r>
          </a:p>
          <a:p>
            <a:pPr algn="r">
              <a:buNone/>
            </a:pPr>
            <a:endParaRPr lang="fa-IR" sz="2600" dirty="0" smtClean="0">
              <a:cs typeface="B Nazanin" pitchFamily="2" charset="-78"/>
            </a:endParaRPr>
          </a:p>
          <a:p>
            <a:pPr algn="r">
              <a:buNone/>
            </a:pPr>
            <a:r>
              <a:rPr lang="fa-IR" sz="2600" b="1" dirty="0" smtClean="0">
                <a:cs typeface="B Nazanin" pitchFamily="2" charset="-78"/>
              </a:rPr>
              <a:t>12 اصل کارایی</a:t>
            </a:r>
            <a:endParaRPr lang="en-US" sz="2600" b="1" dirty="0" smtClean="0">
              <a:cs typeface="B Nazanin" pitchFamily="2" charset="-78"/>
            </a:endParaRPr>
          </a:p>
          <a:p>
            <a:pPr algn="r">
              <a:buNone/>
            </a:pPr>
            <a:r>
              <a:rPr lang="fa-IR" sz="2600" dirty="0" smtClean="0">
                <a:cs typeface="B Nazanin" pitchFamily="2" charset="-78"/>
              </a:rPr>
              <a:t>5 اصل اولیه ی امرسون به روابط بین شخصی ، خصوصا کارفرما و کارکنان</a:t>
            </a:r>
          </a:p>
          <a:p>
            <a:pPr algn="r">
              <a:buNone/>
            </a:pPr>
            <a:r>
              <a:rPr lang="fa-IR" sz="2600" dirty="0" smtClean="0">
                <a:cs typeface="B Nazanin" pitchFamily="2" charset="-78"/>
              </a:rPr>
              <a:t>مربوط می شود و 7 اصل باقی مانده عمدتا به روش شناختی یا مفهوم سیستم</a:t>
            </a:r>
          </a:p>
          <a:p>
            <a:pPr algn="r">
              <a:buNone/>
            </a:pPr>
            <a:r>
              <a:rPr lang="fa-IR" sz="2600" dirty="0" smtClean="0">
                <a:cs typeface="B Nazanin" pitchFamily="2" charset="-78"/>
              </a:rPr>
              <a:t>ها در مدیریت اشاره دارند:</a:t>
            </a:r>
          </a:p>
          <a:p>
            <a:pPr algn="r"/>
            <a:r>
              <a:rPr lang="fa-IR" sz="2600" dirty="0" smtClean="0">
                <a:cs typeface="B Nazanin" pitchFamily="2" charset="-78"/>
              </a:rPr>
              <a:t>1- هدف کاملا تعریف شده</a:t>
            </a:r>
          </a:p>
          <a:p>
            <a:pPr algn="r"/>
            <a:r>
              <a:rPr lang="fa-IR" sz="2600" dirty="0" smtClean="0">
                <a:cs typeface="B Nazanin" pitchFamily="2" charset="-78"/>
              </a:rPr>
              <a:t>2- عقل سلیم ( قضاوت صحیح )</a:t>
            </a:r>
          </a:p>
          <a:p>
            <a:pPr algn="r"/>
            <a:r>
              <a:rPr lang="fa-IR" sz="2600" dirty="0" smtClean="0">
                <a:cs typeface="B Nazanin" pitchFamily="2" charset="-78"/>
              </a:rPr>
              <a:t>3- شورای شایسته</a:t>
            </a:r>
          </a:p>
          <a:p>
            <a:pPr algn="r"/>
            <a:r>
              <a:rPr lang="fa-IR" sz="2600" dirty="0" smtClean="0">
                <a:cs typeface="B Nazanin" pitchFamily="2" charset="-78"/>
              </a:rPr>
              <a:t>4- انضباط</a:t>
            </a:r>
          </a:p>
          <a:p>
            <a:pPr algn="r"/>
            <a:r>
              <a:rPr lang="fa-IR" sz="2600" dirty="0" smtClean="0">
                <a:cs typeface="B Nazanin" pitchFamily="2" charset="-78"/>
              </a:rPr>
              <a:t>5- رفتار عادلانه </a:t>
            </a:r>
          </a:p>
          <a:p>
            <a:pPr algn="r"/>
            <a:r>
              <a:rPr lang="fa-IR" sz="2600" dirty="0" smtClean="0">
                <a:cs typeface="B Nazanin" pitchFamily="2" charset="-78"/>
              </a:rPr>
              <a:t>6- یادداشت های دقیق ، فوری ، کامل و دائمی</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r>
              <a:rPr lang="fa-IR" sz="2200" dirty="0" smtClean="0">
                <a:latin typeface="2  Nazanin"/>
                <a:cs typeface="B Nazanin" pitchFamily="2" charset="-78"/>
              </a:rPr>
              <a:t>رهبر تمایلی به طرفداری از اعضای بیرون گروه نداشته و به آن ها وظایف مشخصی را می دهد که توانایی و مسئولیت کمتری را می طلبند. اعضای این گروه همچنین از رابطه ی شخصی با رهبر بی نصیب خواهند ماند. </a:t>
            </a:r>
          </a:p>
          <a:p>
            <a:pPr>
              <a:buNone/>
            </a:pPr>
            <a:r>
              <a:rPr lang="fa-IR" sz="2200" dirty="0" smtClean="0">
                <a:latin typeface="2  Nazanin"/>
                <a:cs typeface="B Nazanin" pitchFamily="2" charset="-78"/>
              </a:rPr>
              <a:t>روابط رهبر با اعضای خارج از گروه، مبتنی مبتنی بر اختیار رسمی است؛ حال آن که روابط رهبر با اعضای درون گروه مبتنی بر احترام و روابط دوستانه است. </a:t>
            </a:r>
            <a:endParaRPr lang="en-US" sz="2200" dirty="0">
              <a:latin typeface="2  Nazanin"/>
              <a:cs typeface="B Nazanin" pitchFamily="2" charset="-7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2057400"/>
            <a:ext cx="2438400"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fa-IR" sz="2800" b="1" dirty="0" smtClean="0"/>
              <a:t>فصل پنجم </a:t>
            </a:r>
            <a:endParaRPr lang="en-US" sz="2800" b="1" dirty="0"/>
          </a:p>
        </p:txBody>
      </p:sp>
      <p:sp>
        <p:nvSpPr>
          <p:cNvPr id="6" name="TextBox 5"/>
          <p:cNvSpPr txBox="1"/>
          <p:nvPr/>
        </p:nvSpPr>
        <p:spPr>
          <a:xfrm>
            <a:off x="2209800" y="2971800"/>
            <a:ext cx="3320140" cy="52322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a-IR" sz="2800" b="1" dirty="0" smtClean="0"/>
              <a:t>سایر روانشناسان سازمانی</a:t>
            </a:r>
            <a:endParaRPr lang="en-US" sz="2800" b="1"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cs typeface="B Nazanin" pitchFamily="2" charset="-78"/>
              </a:rPr>
              <a:t>هانس سليه و سندروم سازگاری عمومی  </a:t>
            </a:r>
          </a:p>
          <a:p>
            <a:pPr>
              <a:buNone/>
            </a:pPr>
            <a:r>
              <a:rPr lang="fa-IR" sz="2200" dirty="0" smtClean="0">
                <a:cs typeface="B Nazanin" pitchFamily="2" charset="-78"/>
              </a:rPr>
              <a:t>هانس سليه در سال 1907 در وين متولد شد. </a:t>
            </a:r>
          </a:p>
          <a:p>
            <a:pPr>
              <a:buNone/>
            </a:pPr>
            <a:r>
              <a:rPr lang="fa-IR" sz="2200" dirty="0" smtClean="0">
                <a:cs typeface="B Nazanin" pitchFamily="2" charset="-78"/>
              </a:rPr>
              <a:t>از جمله کارهای هانس می توان به ”استرس بدون فشار عصبی بد“ و  ”استرس زندگی“ اشاره کرد. </a:t>
            </a:r>
          </a:p>
          <a:p>
            <a:pPr>
              <a:buNone/>
            </a:pPr>
            <a:endParaRPr lang="fa-IR" sz="2200" dirty="0" smtClean="0">
              <a:cs typeface="B Nazanin" pitchFamily="2" charset="-78"/>
            </a:endParaRPr>
          </a:p>
          <a:p>
            <a:pPr>
              <a:buNone/>
            </a:pPr>
            <a:r>
              <a:rPr lang="fa-IR" sz="2200" b="1" dirty="0" smtClean="0">
                <a:cs typeface="B Nazanin" pitchFamily="2" charset="-78"/>
              </a:rPr>
              <a:t>سندروم (نشانه های ) سازگاری عمومی: </a:t>
            </a:r>
          </a:p>
          <a:p>
            <a:pPr>
              <a:buNone/>
            </a:pPr>
            <a:r>
              <a:rPr lang="fa-IR" sz="2200" dirty="0" smtClean="0">
                <a:cs typeface="B Nazanin" pitchFamily="2" charset="-78"/>
              </a:rPr>
              <a:t>دکتر سليه استرس را يک مفهوم ذهنی دانست. وی استرس را يک پاسخ غیر مشخص بدن به هر خواسته ای تعريف کرد. برای عموم مردم استرس چیزی است که فرد آن را احساس می کند و این احساس منجر به اضطراب و ناکامی می شود.</a:t>
            </a:r>
          </a:p>
          <a:p>
            <a:pPr>
              <a:buNone/>
            </a:pPr>
            <a:r>
              <a:rPr lang="fa-IR" sz="2200" dirty="0" smtClean="0">
                <a:cs typeface="B Nazanin" pitchFamily="2" charset="-78"/>
              </a:rPr>
              <a:t>پس می توان گفت استرس به دو مفهوم اشاره دارد: (1) مفهوم ذهنی (تعریف هانس سلیه) و (2) اضطراب و درماندگی</a:t>
            </a:r>
          </a:p>
          <a:p>
            <a:pPr>
              <a:buNone/>
            </a:pPr>
            <a:r>
              <a:rPr lang="fa-IR" sz="2200" dirty="0" smtClean="0">
                <a:cs typeface="B Nazanin" pitchFamily="2" charset="-78"/>
              </a:rPr>
              <a:t>به نظر هانس پاسخ عادی به عامل استرس زا از یک الگوی نسبتا پایدار به نام سندروم سازگاری عمومی </a:t>
            </a:r>
            <a:r>
              <a:rPr lang="en-US" sz="2200" dirty="0" smtClean="0">
                <a:cs typeface="B Nazanin" pitchFamily="2" charset="-78"/>
              </a:rPr>
              <a:t>(GAS)</a:t>
            </a:r>
            <a:r>
              <a:rPr lang="fa-IR" sz="2200" dirty="0" smtClean="0">
                <a:cs typeface="B Nazanin" pitchFamily="2" charset="-78"/>
              </a:rPr>
              <a:t> پیروی می کند.</a:t>
            </a:r>
            <a:endParaRPr lang="en-US" sz="2200" dirty="0">
              <a:cs typeface="B Nazanin" pitchFamily="2" charset="-7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dirty="0" smtClean="0">
                <a:latin typeface="2  Nazanin"/>
                <a:cs typeface="B Nazanin" pitchFamily="2" charset="-78"/>
              </a:rPr>
              <a:t>سه مرحله سندروم سازگاری عمومی: </a:t>
            </a:r>
          </a:p>
          <a:p>
            <a:pPr>
              <a:buNone/>
            </a:pPr>
            <a:endParaRPr lang="fa-IR" sz="2400" dirty="0" smtClean="0">
              <a:latin typeface="2  Nazanin"/>
              <a:cs typeface="B Nazanin" pitchFamily="2" charset="-78"/>
            </a:endParaRPr>
          </a:p>
          <a:p>
            <a:pPr>
              <a:buNone/>
            </a:pPr>
            <a:r>
              <a:rPr lang="fa-IR" sz="2200" dirty="0" smtClean="0">
                <a:latin typeface="2  Nazanin"/>
                <a:cs typeface="B Nazanin" pitchFamily="2" charset="-78"/>
              </a:rPr>
              <a:t>مرحله اول، هشدار: این مرحله، هشدار سندروم سازگاری عمومی نامیده می شود که بدن را به تحرک وامی دارد تا چالش ایجاد شده توسط عامل استرس زا را حل کند. </a:t>
            </a:r>
          </a:p>
          <a:p>
            <a:pPr>
              <a:buNone/>
            </a:pPr>
            <a:r>
              <a:rPr lang="fa-IR" sz="2200" dirty="0" smtClean="0">
                <a:latin typeface="2  Nazanin"/>
                <a:cs typeface="B Nazanin" pitchFamily="2" charset="-78"/>
              </a:rPr>
              <a:t>مرحله دوم، مقاومت: اگر این مرحله با موفقیت توأم شود، شما احساس آرامش خواهید کرد.</a:t>
            </a:r>
          </a:p>
          <a:p>
            <a:pPr>
              <a:buNone/>
            </a:pPr>
            <a:r>
              <a:rPr lang="fa-IR" sz="2200" dirty="0" smtClean="0">
                <a:latin typeface="2  Nazanin"/>
                <a:cs typeface="B Nazanin" pitchFamily="2" charset="-78"/>
              </a:rPr>
              <a:t>مرحله سوم، تحلیل رفتگی: افراد برای مقابله با استرس انرژی محدودی دارند و چنانچه مرحله ی مقاومت طولانی شود و عامل استرس زا بدون حل باقی بماند، مرحله تحلیل رفتگی شروع می شود. </a:t>
            </a:r>
          </a:p>
          <a:p>
            <a:pPr>
              <a:buNone/>
            </a:pPr>
            <a:r>
              <a:rPr lang="fa-IR" sz="2200" dirty="0" smtClean="0">
                <a:latin typeface="2  Nazanin"/>
                <a:cs typeface="B Nazanin" pitchFamily="2" charset="-78"/>
              </a:rPr>
              <a:t>به هر حال زمانی که استرس طولانی بر ما تحمیل می گردد، انرژی سازگاری زیادی برای حل آن صرف می شود (اصطلاحا بیماری سازگاری به وجود می آید) که این خود منجر به تحلیل رفتگی به شکل افسردگی، ضعف فکری و یا اصطلاحا اتمام سوخت می شود.</a:t>
            </a:r>
            <a:endParaRPr lang="en-US" sz="2200" dirty="0">
              <a:latin typeface="2  Nazanin"/>
              <a:cs typeface="B Nazanin" pitchFamily="2" charset="-78"/>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اریک برن و تجزیه و تحلیل تعاملی </a:t>
            </a:r>
          </a:p>
          <a:p>
            <a:pPr>
              <a:buNone/>
            </a:pPr>
            <a:r>
              <a:rPr lang="fa-IR" sz="2200" dirty="0" smtClean="0">
                <a:cs typeface="B Nazanin" pitchFamily="2" charset="-78"/>
              </a:rPr>
              <a:t>اریک برن در سال 1910 در کبک کانادا متولد شد. </a:t>
            </a:r>
          </a:p>
          <a:p>
            <a:pPr>
              <a:buNone/>
            </a:pPr>
            <a:r>
              <a:rPr lang="fa-IR" sz="2200" dirty="0" smtClean="0">
                <a:cs typeface="B Nazanin" pitchFamily="2" charset="-78"/>
              </a:rPr>
              <a:t>اولین کتاب برن با نام ذهن در عمل منتشر شد.</a:t>
            </a:r>
            <a:r>
              <a:rPr lang="fa-IR" sz="2200" dirty="0">
                <a:cs typeface="B Nazanin" pitchFamily="2" charset="-78"/>
              </a:rPr>
              <a:t> </a:t>
            </a:r>
            <a:r>
              <a:rPr lang="fa-IR" sz="2200" dirty="0" smtClean="0">
                <a:cs typeface="B Nazanin" pitchFamily="2" charset="-78"/>
              </a:rPr>
              <a:t>مقدمات تجزیه و تحلیل تعاملی جدید او از مقالات اش در اواخر دهه ی 1950 شروع شد که از جمله ی این مقالات می توان به حالات من در روانکاوی و تجزیه و تحلیل تعاملی : یک روش جدید و موثر برای گروه درمانی نام برد. او در ژوئیه 1970 بر اثر حمله قلبی درگذشت.</a:t>
            </a:r>
          </a:p>
          <a:p>
            <a:pPr>
              <a:buNone/>
            </a:pPr>
            <a:r>
              <a:rPr lang="fa-IR" sz="2200" b="1" dirty="0" smtClean="0">
                <a:cs typeface="B Nazanin" pitchFamily="2" charset="-78"/>
              </a:rPr>
              <a:t>تجزیه و تحلیل تعاملی: </a:t>
            </a:r>
            <a:r>
              <a:rPr lang="fa-IR" sz="2200" dirty="0" smtClean="0">
                <a:cs typeface="B Nazanin" pitchFamily="2" charset="-78"/>
              </a:rPr>
              <a:t>تجزیه و تحلیل تعاملی روشی برای تجزیه و تحلیل و درک رفتار است. </a:t>
            </a:r>
          </a:p>
          <a:p>
            <a:pPr>
              <a:buNone/>
            </a:pPr>
            <a:r>
              <a:rPr lang="en-US" sz="2200" dirty="0" smtClean="0">
                <a:cs typeface="B Nazanin" pitchFamily="2" charset="-78"/>
              </a:rPr>
              <a:t>TA</a:t>
            </a:r>
            <a:r>
              <a:rPr lang="fa-IR" sz="2200" dirty="0" smtClean="0">
                <a:cs typeface="B Nazanin" pitchFamily="2" charset="-78"/>
              </a:rPr>
              <a:t> دستاوردهای نظریات اولیه ی روانشناسی فرویدی می باشد. فروید اولین بار پیشنهاد کرد که سه منبع درون شخصیت انسانی وجود دارد که رفتار را به تحریک واداشته و نظارت و کنترل می کند. نهاد، من و من برتر فرویدی مفاهیم مهمی هستند.</a:t>
            </a:r>
          </a:p>
          <a:p>
            <a:pPr>
              <a:buNone/>
            </a:pPr>
            <a:r>
              <a:rPr lang="fa-IR" sz="2200" dirty="0" smtClean="0">
                <a:cs typeface="B Nazanin" pitchFamily="2" charset="-78"/>
              </a:rPr>
              <a:t>یکی از نقش های اصلی تئوریسین های </a:t>
            </a:r>
            <a:r>
              <a:rPr lang="en-US" sz="2200" dirty="0" smtClean="0">
                <a:cs typeface="B Nazanin" pitchFamily="2" charset="-78"/>
              </a:rPr>
              <a:t>TA</a:t>
            </a:r>
            <a:r>
              <a:rPr lang="fa-IR" sz="2200" dirty="0" smtClean="0">
                <a:cs typeface="B Nazanin" pitchFamily="2" charset="-78"/>
              </a:rPr>
              <a:t> این است که آنها تا اندازه ای از فروید اقتباس داشته اند.</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حالات من: </a:t>
            </a:r>
          </a:p>
          <a:p>
            <a:pPr>
              <a:buNone/>
            </a:pPr>
            <a:r>
              <a:rPr lang="fa-IR" sz="2200" dirty="0" smtClean="0">
                <a:cs typeface="B Nazanin" pitchFamily="2" charset="-78"/>
              </a:rPr>
              <a:t>بر طبق </a:t>
            </a:r>
            <a:r>
              <a:rPr lang="en-US" sz="2200" dirty="0" smtClean="0">
                <a:cs typeface="B Nazanin" pitchFamily="2" charset="-78"/>
              </a:rPr>
              <a:t>TA</a:t>
            </a:r>
            <a:r>
              <a:rPr lang="fa-IR" sz="2200" dirty="0" smtClean="0">
                <a:cs typeface="B Nazanin" pitchFamily="2" charset="-78"/>
              </a:rPr>
              <a:t> تعامل یعنی یک محرک به علاوه یک پاسخ. تعاملات می توانند بین افراد در ذهن هایمان اتفاق بیافتند. </a:t>
            </a:r>
          </a:p>
          <a:p>
            <a:pPr>
              <a:buNone/>
            </a:pPr>
            <a:r>
              <a:rPr lang="fa-IR" sz="2200" dirty="0" smtClean="0">
                <a:cs typeface="B Nazanin" pitchFamily="2" charset="-78"/>
              </a:rPr>
              <a:t>شخصیت یک شخص مجموعه ای از الگوهای رفتاری توسعه یافته در طی زمان است که افراد دیگر آن فرد را بر اساس آن شناسایی می کنند. این الگوهای رفتاری در درجات مختلفی از این حالات من والد، بالغ و کودک برانگیخته می شوند. بنابراین چه والدین و چه کودک هر دو از این حالت های من برخوردارند. سه حالت من وجود دارد: </a:t>
            </a:r>
          </a:p>
          <a:p>
            <a:pPr>
              <a:buNone/>
            </a:pPr>
            <a:r>
              <a:rPr lang="fa-IR" sz="2200" dirty="0" smtClean="0">
                <a:cs typeface="B Nazanin" pitchFamily="2" charset="-78"/>
              </a:rPr>
              <a:t>1- من والدینی</a:t>
            </a:r>
          </a:p>
          <a:p>
            <a:pPr>
              <a:buNone/>
            </a:pPr>
            <a:r>
              <a:rPr lang="fa-IR" sz="2200" dirty="0" smtClean="0">
                <a:cs typeface="B Nazanin" pitchFamily="2" charset="-78"/>
              </a:rPr>
              <a:t>2- من بالغ</a:t>
            </a:r>
          </a:p>
          <a:p>
            <a:pPr>
              <a:buNone/>
            </a:pPr>
            <a:r>
              <a:rPr lang="fa-IR" sz="2200" dirty="0" smtClean="0">
                <a:cs typeface="B Nazanin" pitchFamily="2" charset="-78"/>
              </a:rPr>
              <a:t>3- من کودک</a:t>
            </a:r>
          </a:p>
          <a:p>
            <a:pPr>
              <a:buNone/>
            </a:pPr>
            <a:r>
              <a:rPr lang="fa-IR" sz="2200" dirty="0" smtClean="0">
                <a:cs typeface="B Nazanin" pitchFamily="2" charset="-78"/>
              </a:rPr>
              <a:t>حالات </a:t>
            </a:r>
            <a:r>
              <a:rPr lang="fa-IR" sz="2200" b="1" dirty="0" smtClean="0">
                <a:cs typeface="B Nazanin" pitchFamily="2" charset="-78"/>
              </a:rPr>
              <a:t>من والدینی</a:t>
            </a:r>
            <a:r>
              <a:rPr lang="fa-IR" sz="2200" dirty="0" smtClean="0">
                <a:cs typeface="B Nazanin" pitchFamily="2" charset="-78"/>
              </a:rPr>
              <a:t> نتیجه ی شرطی شدن پیام های افراد هستند که مردم از والدین، خواهر و برادر بزرگتر و دیگر افراد صاحب ااقتدار در روزگار کودکی شان دریافت کرده اند. حالت من والدینی قسمت ارزیابی کنندهما بوده که شامل رفتارهای ارزشی می باشد.</a:t>
            </a:r>
            <a:endParaRPr lang="en-US" sz="2200" dirty="0">
              <a:cs typeface="B Nazanin" pitchFamily="2" charset="-78"/>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200" dirty="0" smtClean="0">
                <a:cs typeface="B Nazanin" pitchFamily="2" charset="-78"/>
              </a:rPr>
              <a:t>من بالغ رفتاری را موجب می شود که می تواند به سادگی به عنوان رفتاری منطقی، قابل قبول و غیر احساسی تشریح شود. رفتاری که از این من حاصل می شود با تجزیه و تحلیل حل مسئله و تصمیم گیری منطقی توصیف می شود.</a:t>
            </a:r>
          </a:p>
          <a:p>
            <a:pPr>
              <a:buNone/>
            </a:pPr>
            <a:r>
              <a:rPr lang="fa-IR" sz="2200" dirty="0" smtClean="0">
                <a:cs typeface="B Nazanin" pitchFamily="2" charset="-78"/>
              </a:rPr>
              <a:t>حالت من کودک به رفتارهایی مربوط می شود که هنگام عکس العمل عاطفی صورت می گیرد. حالت کودک شخص شامل امیال و نگرش هایی می شود که از تجربیات کودکی آموخته شده است. دو نوع از معروف ترین حالات من کودک ، کودک شاد و کودک مخرب است. </a:t>
            </a:r>
          </a:p>
          <a:p>
            <a:pPr>
              <a:buNone/>
            </a:pPr>
            <a:r>
              <a:rPr lang="fa-IR" sz="2200" dirty="0" smtClean="0">
                <a:cs typeface="B Nazanin" pitchFamily="2" charset="-78"/>
              </a:rPr>
              <a:t>افرادی که از ناحیه ی من کودک شادشان عمل می کنند، اعمالشان ناشی از خواست آن ها است. </a:t>
            </a:r>
          </a:p>
          <a:p>
            <a:pPr>
              <a:buNone/>
            </a:pPr>
            <a:r>
              <a:rPr lang="fa-IR" sz="2200" dirty="0" smtClean="0">
                <a:cs typeface="B Nazanin" pitchFamily="2" charset="-78"/>
              </a:rPr>
              <a:t>یکی از اشکال حالت من مخرب، کودک یاغی (شورشی) است.</a:t>
            </a:r>
            <a:endParaRPr lang="en-US" sz="2200" dirty="0">
              <a:cs typeface="B Nazanin" pitchFamily="2" charset="-78"/>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lnSpcReduction="10000"/>
          </a:bodyPr>
          <a:lstStyle/>
          <a:p>
            <a:pPr>
              <a:buNone/>
            </a:pPr>
            <a:r>
              <a:rPr lang="fa-IR" sz="2400" b="1" dirty="0" smtClean="0">
                <a:cs typeface="B Nazanin" pitchFamily="2" charset="-78"/>
              </a:rPr>
              <a:t>بکهارد و بهبود سازمان  </a:t>
            </a:r>
          </a:p>
          <a:p>
            <a:pPr>
              <a:buNone/>
            </a:pPr>
            <a:endParaRPr lang="fa-IR" sz="2200" dirty="0" smtClean="0">
              <a:cs typeface="B Nazanin" pitchFamily="2" charset="-78"/>
            </a:endParaRPr>
          </a:p>
          <a:p>
            <a:pPr>
              <a:buNone/>
            </a:pPr>
            <a:r>
              <a:rPr lang="fa-IR" sz="2200" dirty="0" smtClean="0">
                <a:cs typeface="B Nazanin" pitchFamily="2" charset="-78"/>
              </a:rPr>
              <a:t>ریچارد بکهارد در 1918 چشم به جهان گشود و به مدت 50 سال به سازمان ها کمک کرد تا به شیوه ای انسانی تر و با عملکردی بالاتر عمل کنند. بکهارد در دهه 1960 به اتفاق همکارانش وارن بنیس و ادگارشاین، مجموعه کتاب های بهبود سازمان را منتشر کردند.</a:t>
            </a:r>
          </a:p>
          <a:p>
            <a:pPr>
              <a:buNone/>
            </a:pPr>
            <a:r>
              <a:rPr lang="fa-IR" sz="2200" b="1" dirty="0" smtClean="0">
                <a:cs typeface="B Nazanin" pitchFamily="2" charset="-78"/>
              </a:rPr>
              <a:t>بهبود سازمان :</a:t>
            </a:r>
            <a:endParaRPr lang="fa-IR" sz="2200" dirty="0" smtClean="0">
              <a:cs typeface="B Nazanin" pitchFamily="2" charset="-78"/>
            </a:endParaRPr>
          </a:p>
          <a:p>
            <a:pPr>
              <a:buNone/>
            </a:pPr>
            <a:r>
              <a:rPr lang="fa-IR" sz="2200" dirty="0" smtClean="0">
                <a:cs typeface="B Nazanin" pitchFamily="2" charset="-78"/>
              </a:rPr>
              <a:t>بهبود سازمان تلاشی (1) برنامه ریزی شده (2) در سطح کلی سازمان و (3) مدیریت شده از بالای سازمان می باشد برای این که (4) اثربخشی و سلامت سازمان را از طریق (5) مداخلات برنامه ریزی شده در فرآیندهای سازمان با استفاده از دانش علوم رفتاری افزایش دهد.</a:t>
            </a:r>
          </a:p>
          <a:p>
            <a:pPr>
              <a:buNone/>
            </a:pPr>
            <a:r>
              <a:rPr lang="fa-IR" sz="2200" dirty="0" smtClean="0">
                <a:cs typeface="B Nazanin" pitchFamily="2" charset="-78"/>
              </a:rPr>
              <a:t>1- بهبود سازمان یک تلاش برنامه ریزی شده برای تغییر است.</a:t>
            </a:r>
          </a:p>
          <a:p>
            <a:pPr>
              <a:buNone/>
            </a:pPr>
            <a:r>
              <a:rPr lang="fa-IR" sz="2200" dirty="0" smtClean="0">
                <a:cs typeface="B Nazanin" pitchFamily="2" charset="-78"/>
              </a:rPr>
              <a:t>2- بهبود سازمان شامل کل سیستم می شود.</a:t>
            </a:r>
          </a:p>
          <a:p>
            <a:pPr>
              <a:buNone/>
            </a:pPr>
            <a:r>
              <a:rPr lang="fa-IR" sz="2200" dirty="0" smtClean="0">
                <a:cs typeface="B Nazanin" pitchFamily="2" charset="-78"/>
              </a:rPr>
              <a:t>3- بهبود سازمان از بالای سازمان هدایت می شود.</a:t>
            </a:r>
          </a:p>
          <a:p>
            <a:pPr>
              <a:buNone/>
            </a:pPr>
            <a:r>
              <a:rPr lang="fa-IR" sz="2200" dirty="0" smtClean="0">
                <a:cs typeface="B Nazanin" pitchFamily="2" charset="-78"/>
              </a:rPr>
              <a:t>4- بهبود سازمان برای افزایش اثربخشی و سلامت سازمان طراحی می شود.</a:t>
            </a:r>
          </a:p>
          <a:p>
            <a:pPr>
              <a:buNone/>
            </a:pPr>
            <a:r>
              <a:rPr lang="fa-IR" sz="2200" dirty="0" smtClean="0">
                <a:cs typeface="B Nazanin" pitchFamily="2" charset="-78"/>
              </a:rPr>
              <a:t>5- بهبود سازمان اهدافش را از طریق مداخلات برنامه ریزی شده با استفاده از دانش علوم رفتاری کسب می کند.</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سولومون اش و آزمایشات مربوط به دنباله روی  </a:t>
            </a:r>
          </a:p>
          <a:p>
            <a:pPr>
              <a:buNone/>
            </a:pPr>
            <a:endParaRPr lang="fa-IR" sz="2200" dirty="0" smtClean="0">
              <a:cs typeface="B Nazanin" pitchFamily="2" charset="-78"/>
            </a:endParaRPr>
          </a:p>
          <a:p>
            <a:pPr>
              <a:buNone/>
            </a:pPr>
            <a:r>
              <a:rPr lang="fa-IR" sz="2200" dirty="0" smtClean="0">
                <a:cs typeface="B Nazanin" pitchFamily="2" charset="-78"/>
              </a:rPr>
              <a:t>سولومون اش در 1907 در لهستان به دنیا آمد. مهم ترین کتابی که از سولومون اش بر جای مانده است کتاب ”روانشناسی اجتماعی“ می باشد.</a:t>
            </a:r>
            <a:endParaRPr lang="en-US" sz="2200" dirty="0" smtClean="0">
              <a:cs typeface="B Nazanin" pitchFamily="2" charset="-78"/>
            </a:endParaRPr>
          </a:p>
          <a:p>
            <a:pPr>
              <a:buNone/>
            </a:pPr>
            <a:endParaRPr lang="fa-IR" sz="2200" dirty="0" smtClean="0">
              <a:cs typeface="B Nazanin" pitchFamily="2" charset="-78"/>
            </a:endParaRPr>
          </a:p>
          <a:p>
            <a:pPr>
              <a:buNone/>
            </a:pPr>
            <a:r>
              <a:rPr lang="fa-IR" sz="2200" b="1" dirty="0" smtClean="0">
                <a:cs typeface="B Nazanin" pitchFamily="2" charset="-78"/>
              </a:rPr>
              <a:t>سازش با گروه(هم رنگ جماعت شدن) :</a:t>
            </a:r>
          </a:p>
          <a:p>
            <a:pPr>
              <a:buNone/>
            </a:pPr>
            <a:r>
              <a:rPr lang="fa-IR" sz="2200" dirty="0" smtClean="0">
                <a:cs typeface="B Nazanin" pitchFamily="2" charset="-78"/>
              </a:rPr>
              <a:t>سولومون یک سری مطالعات کلاسیک انجام داد که نشان می دهد فشار گروهی می تواند در همسو کردن دیدگاه عضوی از گروه با دیدگاه اکثریت اعضای گروه، تاثیر داشته باشد، حتی زمانی که به نظر آن عضو، دیدگاه اکثریت مغایر با واقعیت بیرونی باشد. </a:t>
            </a:r>
          </a:p>
          <a:p>
            <a:pPr>
              <a:buNone/>
            </a:pPr>
            <a:r>
              <a:rPr lang="fa-IR" sz="2200" dirty="0" smtClean="0">
                <a:cs typeface="B Nazanin" pitchFamily="2" charset="-78"/>
              </a:rPr>
              <a:t>سولومون دانشجویان داوطلب دانشگاه را در گروه های هفت تا نه نفر تقسیم بندی کرد تا به 12 جفت کارت نگاه کنند. </a:t>
            </a:r>
          </a:p>
          <a:p>
            <a:pPr>
              <a:buNone/>
            </a:pPr>
            <a:r>
              <a:rPr lang="fa-IR" sz="2200" dirty="0" smtClean="0">
                <a:cs typeface="B Nazanin" pitchFamily="2" charset="-78"/>
              </a:rPr>
              <a:t>هدف از این کار شناسایی خطی از کارت خطوط مقایسه بود که اندازه اش برابر با خط کارت استاندارد بود.</a:t>
            </a:r>
          </a:p>
          <a:p>
            <a:pPr>
              <a:buNone/>
            </a:pPr>
            <a:endParaRPr lang="fa-IR" sz="2200" dirty="0" smtClean="0">
              <a:cs typeface="B Nazanin" pitchFamily="2" charset="-78"/>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endParaRPr lang="fa-IR" sz="2200" dirty="0" smtClean="0">
              <a:cs typeface="B Nazanin" pitchFamily="2" charset="-78"/>
            </a:endParaRPr>
          </a:p>
          <a:p>
            <a:pPr>
              <a:buNone/>
            </a:pPr>
            <a:r>
              <a:rPr lang="fa-IR" sz="2200" dirty="0" smtClean="0">
                <a:cs typeface="B Nazanin" pitchFamily="2" charset="-78"/>
              </a:rPr>
              <a:t>اش سه دلیل برای این که چرا سوژه ها پاسخ غلط را انتخاب کردند می آورد:  </a:t>
            </a:r>
          </a:p>
          <a:p>
            <a:pPr>
              <a:buNone/>
            </a:pPr>
            <a:endParaRPr lang="fa-IR" sz="2200" dirty="0" smtClean="0">
              <a:cs typeface="B Nazanin" pitchFamily="2" charset="-78"/>
            </a:endParaRPr>
          </a:p>
          <a:p>
            <a:pPr>
              <a:buNone/>
            </a:pPr>
            <a:r>
              <a:rPr lang="fa-IR" sz="2200" b="1" dirty="0" smtClean="0">
                <a:cs typeface="B Nazanin" pitchFamily="2" charset="-78"/>
              </a:rPr>
              <a:t>1- شناخت: </a:t>
            </a:r>
            <a:r>
              <a:rPr lang="fa-IR" sz="2200" dirty="0" smtClean="0">
                <a:cs typeface="B Nazanin" pitchFamily="2" charset="-78"/>
              </a:rPr>
              <a:t>سوژه ها قضاوت های خود را در نتیجه ی آنچه تحت فشار گروهی احساس کردند، تغییر دادند.آن ها تصور کردند پاسخ اکثریت باید درست باشد.</a:t>
            </a:r>
          </a:p>
          <a:p>
            <a:pPr>
              <a:buNone/>
            </a:pPr>
            <a:endParaRPr lang="fa-IR" sz="2200" dirty="0" smtClean="0">
              <a:cs typeface="B Nazanin" pitchFamily="2" charset="-78"/>
            </a:endParaRPr>
          </a:p>
          <a:p>
            <a:pPr>
              <a:buNone/>
            </a:pPr>
            <a:r>
              <a:rPr lang="fa-IR" sz="2200" b="1" dirty="0" smtClean="0">
                <a:cs typeface="B Nazanin" pitchFamily="2" charset="-78"/>
              </a:rPr>
              <a:t>2- قضاوت: </a:t>
            </a:r>
            <a:r>
              <a:rPr lang="fa-IR" sz="2200" dirty="0" smtClean="0">
                <a:cs typeface="B Nazanin" pitchFamily="2" charset="-78"/>
              </a:rPr>
              <a:t>اگر چه این افراد می دانستند که به نحو غیرصحیحی به آن ها گزارش داده می شود، ولی باور داشتند که قضاوت آن ها پیرامون گزارش غلط است، نه اطلاعات گزارش شده.</a:t>
            </a:r>
          </a:p>
          <a:p>
            <a:pPr>
              <a:buNone/>
            </a:pPr>
            <a:r>
              <a:rPr lang="fa-IR" sz="2200" b="1" dirty="0" smtClean="0">
                <a:cs typeface="B Nazanin" pitchFamily="2" charset="-78"/>
              </a:rPr>
              <a:t>3- اقدام: </a:t>
            </a:r>
            <a:r>
              <a:rPr lang="fa-IR" sz="2200" dirty="0" smtClean="0">
                <a:cs typeface="B Nazanin" pitchFamily="2" charset="-78"/>
              </a:rPr>
              <a:t>در این قسمت به راحتی با اکثریت همراه شدند اما از این که چه چیزی را انجام می دادند، آگاه بودند.</a:t>
            </a:r>
            <a:endParaRPr lang="en-US" sz="2200" dirty="0">
              <a:cs typeface="B Nazanin"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lgn="r"/>
            <a:r>
              <a:rPr lang="fa-IR" sz="2600" dirty="0" smtClean="0">
                <a:cs typeface="B Nazanin" pitchFamily="2" charset="-78"/>
              </a:rPr>
              <a:t>7- سرعت</a:t>
            </a:r>
          </a:p>
          <a:p>
            <a:pPr algn="r"/>
            <a:r>
              <a:rPr lang="fa-IR" sz="2600" dirty="0" smtClean="0">
                <a:cs typeface="B Nazanin" pitchFamily="2" charset="-78"/>
              </a:rPr>
              <a:t>8- استاندارد ها و زمان بندی</a:t>
            </a:r>
          </a:p>
          <a:p>
            <a:pPr algn="r"/>
            <a:r>
              <a:rPr lang="fa-IR" sz="2600" dirty="0" smtClean="0">
                <a:cs typeface="B Nazanin" pitchFamily="2" charset="-78"/>
              </a:rPr>
              <a:t>9- شرایط استاندارد</a:t>
            </a:r>
          </a:p>
          <a:p>
            <a:pPr algn="r"/>
            <a:r>
              <a:rPr lang="fa-IR" sz="2600" dirty="0" smtClean="0">
                <a:cs typeface="B Nazanin" pitchFamily="2" charset="-78"/>
              </a:rPr>
              <a:t>10- عملیات استاندارد</a:t>
            </a:r>
          </a:p>
          <a:p>
            <a:pPr algn="r"/>
            <a:r>
              <a:rPr lang="fa-IR" sz="2600" dirty="0" smtClean="0">
                <a:cs typeface="B Nazanin" pitchFamily="2" charset="-78"/>
              </a:rPr>
              <a:t>11- دستورالعمل های مکتوب</a:t>
            </a:r>
          </a:p>
          <a:p>
            <a:pPr algn="r"/>
            <a:r>
              <a:rPr lang="fa-IR" sz="2600" dirty="0" smtClean="0">
                <a:cs typeface="B Nazanin" pitchFamily="2" charset="-78"/>
              </a:rPr>
              <a:t>12- پاداش های کارایی</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400" b="1" dirty="0" smtClean="0">
                <a:cs typeface="B Nazanin" pitchFamily="2" charset="-78"/>
              </a:rPr>
              <a:t>کارل ویک و نظریه حسگری سازمانی </a:t>
            </a:r>
          </a:p>
          <a:p>
            <a:pPr>
              <a:buNone/>
            </a:pPr>
            <a:r>
              <a:rPr lang="fa-IR" sz="2200" dirty="0" smtClean="0">
                <a:cs typeface="B Nazanin" pitchFamily="2" charset="-78"/>
              </a:rPr>
              <a:t>کار عمده ی کارل ای. ویک تئوری سیستم های اطلاعات در محیط های سازمانی است.</a:t>
            </a:r>
          </a:p>
          <a:p>
            <a:pPr>
              <a:buNone/>
            </a:pPr>
            <a:r>
              <a:rPr lang="fa-IR" sz="2200" dirty="0" smtClean="0">
                <a:cs typeface="B Nazanin" pitchFamily="2" charset="-78"/>
              </a:rPr>
              <a:t>به اعتقاد ویک هر قسمت از سازمان برای بقای آن مهم بوده، هیچ قسمتی از سازمان نباید خودش را مهم تر از بقیه بخش ها در نظر بگیرد.</a:t>
            </a:r>
          </a:p>
          <a:p>
            <a:pPr>
              <a:buNone/>
            </a:pPr>
            <a:r>
              <a:rPr lang="fa-IR" sz="2200" dirty="0" smtClean="0">
                <a:cs typeface="B Nazanin" pitchFamily="2" charset="-78"/>
              </a:rPr>
              <a:t>از جمله کتاب های کارل ویک می توان ”حسگری در سازمان ها“ و ”روانشناسی اجتماعی سازماندهی“ را نام برد.</a:t>
            </a:r>
          </a:p>
          <a:p>
            <a:pPr>
              <a:buNone/>
            </a:pPr>
            <a:r>
              <a:rPr lang="fa-IR" sz="2200" b="1" dirty="0" smtClean="0">
                <a:cs typeface="B Nazanin" pitchFamily="2" charset="-78"/>
              </a:rPr>
              <a:t>حسگری سازمانی:</a:t>
            </a:r>
          </a:p>
          <a:p>
            <a:pPr>
              <a:buNone/>
            </a:pPr>
            <a:r>
              <a:rPr lang="fa-IR" sz="2200" dirty="0" smtClean="0">
                <a:cs typeface="B Nazanin" pitchFamily="2" charset="-78"/>
              </a:rPr>
              <a:t>کارل ویک سازمان ها را در مدل حس سازی (حسگری)، سیستم های زوجی ضعیف می بیند که کارکنان در آنها آزادی عمل زیادی در تفسیر تغییر محیطی دارند.</a:t>
            </a:r>
          </a:p>
          <a:p>
            <a:pPr>
              <a:buNone/>
            </a:pPr>
            <a:r>
              <a:rPr lang="fa-IR" sz="2200" dirty="0" smtClean="0">
                <a:cs typeface="B Nazanin" pitchFamily="2" charset="-78"/>
              </a:rPr>
              <a:t>حسگری سازمانی دارای حداقل 7 ویژگی بارز است:</a:t>
            </a:r>
          </a:p>
          <a:p>
            <a:pPr>
              <a:buNone/>
            </a:pPr>
            <a:r>
              <a:rPr lang="fa-IR" sz="2200" dirty="0" smtClean="0">
                <a:cs typeface="B Nazanin" pitchFamily="2" charset="-78"/>
              </a:rPr>
              <a:t>1- بر هویت سازی مبتنی است.</a:t>
            </a:r>
          </a:p>
          <a:p>
            <a:pPr>
              <a:buNone/>
            </a:pPr>
            <a:r>
              <a:rPr lang="fa-IR" sz="2200" dirty="0" smtClean="0">
                <a:cs typeface="B Nazanin" pitchFamily="2" charset="-78"/>
              </a:rPr>
              <a:t>2- بازپس نگر و بازسازنده ی پایان ناپذیر تجربه های گذشته است.</a:t>
            </a:r>
          </a:p>
          <a:p>
            <a:pPr>
              <a:buNone/>
            </a:pPr>
            <a:r>
              <a:rPr lang="fa-IR" sz="2200" dirty="0" smtClean="0">
                <a:cs typeface="B Nazanin" pitchFamily="2" charset="-78"/>
              </a:rPr>
              <a:t>3- اجرایی کننده ی محیط های معنادار است.</a:t>
            </a:r>
          </a:p>
          <a:p>
            <a:pPr>
              <a:buNone/>
            </a:pPr>
            <a:r>
              <a:rPr lang="fa-IR" sz="2200" dirty="0" smtClean="0">
                <a:cs typeface="B Nazanin" pitchFamily="2" charset="-78"/>
              </a:rPr>
              <a:t>4- جنبه اجتماعی دارد. </a:t>
            </a:r>
          </a:p>
          <a:p>
            <a:pPr>
              <a:buNone/>
            </a:pPr>
            <a:endParaRPr lang="en-US" sz="2400" b="1" dirty="0">
              <a:cs typeface="B Nazanin" pitchFamily="2" charset="-78"/>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dirty="0" smtClean="0">
                <a:cs typeface="B Nazanin" pitchFamily="2" charset="-78"/>
              </a:rPr>
              <a:t>5- مداوم است.</a:t>
            </a:r>
          </a:p>
          <a:p>
            <a:pPr>
              <a:buNone/>
            </a:pPr>
            <a:r>
              <a:rPr lang="fa-IR" sz="2200" dirty="0" smtClean="0">
                <a:cs typeface="B Nazanin" pitchFamily="2" charset="-78"/>
              </a:rPr>
              <a:t>6- بر شواهد متمرکز و با منتخبی از آنها تمرکز می یابد.</a:t>
            </a:r>
          </a:p>
          <a:p>
            <a:pPr>
              <a:buNone/>
            </a:pPr>
            <a:r>
              <a:rPr lang="fa-IR" sz="2200" dirty="0" smtClean="0">
                <a:cs typeface="B Nazanin" pitchFamily="2" charset="-78"/>
              </a:rPr>
              <a:t>7- ظاهرالصلاح بوده و دقیق نیست.</a:t>
            </a:r>
          </a:p>
          <a:p>
            <a:pPr>
              <a:buNone/>
            </a:pPr>
            <a:endParaRPr lang="fa-IR" sz="2200" dirty="0" smtClean="0">
              <a:cs typeface="B Nazanin" pitchFamily="2" charset="-78"/>
            </a:endParaRPr>
          </a:p>
          <a:p>
            <a:pPr>
              <a:buNone/>
            </a:pPr>
            <a:r>
              <a:rPr lang="fa-IR" sz="2200" dirty="0" smtClean="0">
                <a:cs typeface="B Nazanin" pitchFamily="2" charset="-78"/>
              </a:rPr>
              <a:t>یک سازمان از محیطش از طریق 4 مجموعه فرآیندهای به هم مرتبط زیر حس سازی را انجام می دهد:</a:t>
            </a:r>
          </a:p>
          <a:p>
            <a:pPr>
              <a:buNone/>
            </a:pPr>
            <a:endParaRPr lang="en-US" sz="2200" b="1" dirty="0">
              <a:cs typeface="B Nazanin" pitchFamily="2" charset="-78"/>
            </a:endParaRPr>
          </a:p>
        </p:txBody>
      </p:sp>
      <p:sp>
        <p:nvSpPr>
          <p:cNvPr id="4" name="Rectangle 3"/>
          <p:cNvSpPr/>
          <p:nvPr/>
        </p:nvSpPr>
        <p:spPr>
          <a:xfrm>
            <a:off x="990600" y="3886200"/>
            <a:ext cx="11430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تغییر </a:t>
            </a:r>
          </a:p>
          <a:p>
            <a:pPr algn="ctr"/>
            <a:r>
              <a:rPr lang="fa-IR" b="1" dirty="0" smtClean="0">
                <a:cs typeface="B Nazanin" pitchFamily="2" charset="-78"/>
              </a:rPr>
              <a:t>اکولوژیکی</a:t>
            </a:r>
            <a:endParaRPr lang="en-US" b="1" dirty="0">
              <a:cs typeface="B Nazanin" pitchFamily="2" charset="-78"/>
            </a:endParaRPr>
          </a:p>
        </p:txBody>
      </p:sp>
      <p:sp>
        <p:nvSpPr>
          <p:cNvPr id="5" name="Rectangle 4"/>
          <p:cNvSpPr/>
          <p:nvPr/>
        </p:nvSpPr>
        <p:spPr>
          <a:xfrm>
            <a:off x="2819400" y="3886200"/>
            <a:ext cx="11430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وضع</a:t>
            </a:r>
            <a:endParaRPr lang="en-US" b="1" dirty="0">
              <a:cs typeface="B Nazanin" pitchFamily="2" charset="-78"/>
            </a:endParaRPr>
          </a:p>
        </p:txBody>
      </p:sp>
      <p:sp>
        <p:nvSpPr>
          <p:cNvPr id="6" name="Rectangle 5"/>
          <p:cNvSpPr/>
          <p:nvPr/>
        </p:nvSpPr>
        <p:spPr>
          <a:xfrm>
            <a:off x="4648200" y="3886200"/>
            <a:ext cx="11430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انتخاب</a:t>
            </a:r>
            <a:endParaRPr lang="en-US" b="1" dirty="0">
              <a:cs typeface="B Nazanin" pitchFamily="2" charset="-78"/>
            </a:endParaRPr>
          </a:p>
        </p:txBody>
      </p:sp>
      <p:sp>
        <p:nvSpPr>
          <p:cNvPr id="7" name="Rectangle 6"/>
          <p:cNvSpPr/>
          <p:nvPr/>
        </p:nvSpPr>
        <p:spPr>
          <a:xfrm>
            <a:off x="6477000" y="3886200"/>
            <a:ext cx="11430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حفظ و</a:t>
            </a:r>
          </a:p>
          <a:p>
            <a:pPr algn="ctr"/>
            <a:r>
              <a:rPr lang="fa-IR" b="1" dirty="0" smtClean="0">
                <a:cs typeface="B Nazanin" pitchFamily="2" charset="-78"/>
              </a:rPr>
              <a:t>نگهداری</a:t>
            </a:r>
            <a:endParaRPr lang="en-US" b="1" dirty="0">
              <a:cs typeface="B Nazanin" pitchFamily="2" charset="-78"/>
            </a:endParaRPr>
          </a:p>
        </p:txBody>
      </p:sp>
      <p:cxnSp>
        <p:nvCxnSpPr>
          <p:cNvPr id="9" name="Straight Arrow Connector 8"/>
          <p:cNvCxnSpPr/>
          <p:nvPr/>
        </p:nvCxnSpPr>
        <p:spPr>
          <a:xfrm>
            <a:off x="2286000" y="44196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800" y="44196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67400" y="44196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2"/>
            <a:endCxn id="6" idx="2"/>
          </p:cNvCxnSpPr>
          <p:nvPr/>
        </p:nvCxnSpPr>
        <p:spPr>
          <a:xfrm rot="5400000">
            <a:off x="6134100" y="3962400"/>
            <a:ext cx="1588" cy="1828800"/>
          </a:xfrm>
          <a:prstGeom prst="bentConnector3">
            <a:avLst>
              <a:gd name="adj1" fmla="val 14395466"/>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7124700" y="5219700"/>
            <a:ext cx="685800" cy="15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3505200" y="5562600"/>
            <a:ext cx="3962400" cy="15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3162300" y="5219700"/>
            <a:ext cx="685800"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 idx="0"/>
            <a:endCxn id="4" idx="0"/>
          </p:cNvCxnSpPr>
          <p:nvPr/>
        </p:nvCxnSpPr>
        <p:spPr>
          <a:xfrm rot="16200000" flipV="1">
            <a:off x="2476500" y="2971800"/>
            <a:ext cx="1588" cy="1828800"/>
          </a:xfrm>
          <a:prstGeom prst="bentConnector3">
            <a:avLst>
              <a:gd name="adj1" fmla="val 14395466"/>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819400" y="6019800"/>
            <a:ext cx="313900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a-IR" b="1" dirty="0" smtClean="0">
                <a:cs typeface="B Nazanin" pitchFamily="2" charset="-78"/>
              </a:rPr>
              <a:t>فرآیندهای حس سازی در یک سازمان</a:t>
            </a:r>
            <a:endParaRPr lang="en-US" b="1" dirty="0">
              <a:cs typeface="B Nazanin" pitchFamily="2" charset="-7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200" b="1" dirty="0" smtClean="0">
              <a:cs typeface="B Nazanin" pitchFamily="2" charset="-78"/>
            </a:endParaRPr>
          </a:p>
          <a:p>
            <a:pPr>
              <a:buNone/>
            </a:pPr>
            <a:endParaRPr lang="fa-IR" sz="2200" b="1" dirty="0" smtClean="0">
              <a:cs typeface="B Nazanin" pitchFamily="2" charset="-78"/>
            </a:endParaRPr>
          </a:p>
          <a:p>
            <a:pPr>
              <a:buNone/>
            </a:pPr>
            <a:r>
              <a:rPr lang="fa-IR" sz="2200" b="1" dirty="0" smtClean="0">
                <a:cs typeface="B Nazanin" pitchFamily="2" charset="-78"/>
              </a:rPr>
              <a:t>دستورالعمل حس سازی: </a:t>
            </a:r>
          </a:p>
          <a:p>
            <a:pPr>
              <a:buNone/>
            </a:pPr>
            <a:endParaRPr lang="fa-IR" sz="2200" b="1" dirty="0" smtClean="0">
              <a:cs typeface="B Nazanin" pitchFamily="2" charset="-78"/>
            </a:endParaRPr>
          </a:p>
          <a:p>
            <a:pPr>
              <a:buNone/>
            </a:pPr>
            <a:r>
              <a:rPr lang="fa-IR" sz="2200" dirty="0" smtClean="0">
                <a:cs typeface="B Nazanin" pitchFamily="2" charset="-78"/>
              </a:rPr>
              <a:t>این دستورالعمل نشان می دهد که افراد در سازمان ها دائما در حال گفتگو بوده تا دریابند آنچه را که فکر می کنند و تعابیری که انجام داده اند بسازند.</a:t>
            </a:r>
          </a:p>
          <a:p>
            <a:pPr>
              <a:buNone/>
            </a:pPr>
            <a:r>
              <a:rPr lang="fa-IR" sz="2200" dirty="0" smtClean="0">
                <a:cs typeface="B Nazanin" pitchFamily="2" charset="-78"/>
              </a:rPr>
              <a:t>جدول زیر این مطلب را توضیح می دهد که ”انسان ها وقتی که خود می شنوند چه می گویند، درمی یابند که چه فکر می کنند.“</a:t>
            </a:r>
          </a:p>
          <a:p>
            <a:pPr>
              <a:buNone/>
            </a:pPr>
            <a:r>
              <a:rPr lang="fa-IR" sz="2200" dirty="0" smtClean="0">
                <a:cs typeface="B Nazanin" pitchFamily="2" charset="-78"/>
              </a:rPr>
              <a:t>دستورالعمل حسگری در زنجیره ی وضع، انتخاب، حفظ و نگهداری </a:t>
            </a:r>
            <a:r>
              <a:rPr lang="en-US" sz="2200" dirty="0" smtClean="0">
                <a:cs typeface="B Nazanin" pitchFamily="2" charset="-78"/>
              </a:rPr>
              <a:t>(ESR)</a:t>
            </a:r>
            <a:r>
              <a:rPr lang="fa-IR" sz="2200" dirty="0" smtClean="0">
                <a:cs typeface="B Nazanin" pitchFamily="2" charset="-78"/>
              </a:rPr>
              <a:t> عملی شده است.</a:t>
            </a:r>
            <a:endParaRPr lang="en-US" sz="2200" dirty="0">
              <a:cs typeface="B Nazanin" pitchFamily="2" charset="-7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1676400"/>
          <a:ext cx="8229600" cy="31140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fa-IR" dirty="0" smtClean="0">
                          <a:cs typeface="B Nazanin" pitchFamily="2" charset="-78"/>
                        </a:rPr>
                        <a:t>خروجی ها</a:t>
                      </a:r>
                      <a:endParaRPr lang="en-US" dirty="0">
                        <a:cs typeface="B Nazanin" pitchFamily="2" charset="-78"/>
                      </a:endParaRPr>
                    </a:p>
                  </a:txBody>
                  <a:tcPr/>
                </a:tc>
                <a:tc>
                  <a:txBody>
                    <a:bodyPr/>
                    <a:lstStyle/>
                    <a:p>
                      <a:pPr algn="ctr"/>
                      <a:r>
                        <a:rPr lang="fa-IR" dirty="0" smtClean="0">
                          <a:cs typeface="B Nazanin" pitchFamily="2" charset="-78"/>
                        </a:rPr>
                        <a:t>فرآیندها</a:t>
                      </a:r>
                      <a:endParaRPr lang="en-US" dirty="0">
                        <a:cs typeface="B Nazanin" pitchFamily="2" charset="-78"/>
                      </a:endParaRPr>
                    </a:p>
                  </a:txBody>
                  <a:tcPr/>
                </a:tc>
                <a:tc>
                  <a:txBody>
                    <a:bodyPr/>
                    <a:lstStyle/>
                    <a:p>
                      <a:pPr algn="ctr"/>
                      <a:r>
                        <a:rPr lang="fa-IR" dirty="0" smtClean="0">
                          <a:cs typeface="B Nazanin" pitchFamily="2" charset="-78"/>
                        </a:rPr>
                        <a:t>ورودیها</a:t>
                      </a:r>
                      <a:endParaRPr lang="en-US" dirty="0">
                        <a:cs typeface="B Nazanin" pitchFamily="2" charset="-78"/>
                      </a:endParaRPr>
                    </a:p>
                  </a:txBody>
                  <a:tcPr/>
                </a:tc>
                <a:tc>
                  <a:txBody>
                    <a:bodyPr/>
                    <a:lstStyle/>
                    <a:p>
                      <a:pPr algn="ctr"/>
                      <a:endParaRPr lang="en-US" dirty="0">
                        <a:cs typeface="B Nazanin" pitchFamily="2" charset="-78"/>
                      </a:endParaRPr>
                    </a:p>
                  </a:txBody>
                  <a:tcPr/>
                </a:tc>
              </a:tr>
              <a:tr h="370840">
                <a:tc>
                  <a:txBody>
                    <a:bodyPr/>
                    <a:lstStyle/>
                    <a:p>
                      <a:pPr algn="ctr"/>
                      <a:r>
                        <a:rPr lang="fa-IR" dirty="0" smtClean="0">
                          <a:cs typeface="B Nazanin" pitchFamily="2" charset="-78"/>
                        </a:rPr>
                        <a:t>داده های مبهم همچون</a:t>
                      </a:r>
                      <a:r>
                        <a:rPr lang="fa-IR" baseline="0" dirty="0" smtClean="0">
                          <a:cs typeface="B Nazanin" pitchFamily="2" charset="-78"/>
                        </a:rPr>
                        <a:t> داده های خام حس سازی می شود.</a:t>
                      </a:r>
                      <a:endParaRPr lang="en-US" dirty="0">
                        <a:cs typeface="B Nazanin" pitchFamily="2" charset="-78"/>
                      </a:endParaRPr>
                    </a:p>
                  </a:txBody>
                  <a:tcPr/>
                </a:tc>
                <a:tc>
                  <a:txBody>
                    <a:bodyPr/>
                    <a:lstStyle/>
                    <a:p>
                      <a:pPr algn="ctr"/>
                      <a:r>
                        <a:rPr lang="fa-IR" dirty="0" smtClean="0">
                          <a:cs typeface="B Nazanin" pitchFamily="2" charset="-78"/>
                        </a:rPr>
                        <a:t>چیدن داده های</a:t>
                      </a:r>
                      <a:r>
                        <a:rPr lang="fa-IR" baseline="0" dirty="0" smtClean="0">
                          <a:cs typeface="B Nazanin" pitchFamily="2" charset="-78"/>
                        </a:rPr>
                        <a:t> خام اقدام یا خلق ویژگی های محیط برای حضور در آن</a:t>
                      </a:r>
                      <a:endParaRPr lang="en-US" dirty="0">
                        <a:cs typeface="B Nazanin" pitchFamily="2" charset="-78"/>
                      </a:endParaRPr>
                    </a:p>
                  </a:txBody>
                  <a:tcPr/>
                </a:tc>
                <a:tc>
                  <a:txBody>
                    <a:bodyPr/>
                    <a:lstStyle/>
                    <a:p>
                      <a:pPr algn="ctr"/>
                      <a:r>
                        <a:rPr lang="fa-IR" dirty="0" smtClean="0">
                          <a:cs typeface="B Nazanin" pitchFamily="2" charset="-78"/>
                        </a:rPr>
                        <a:t>داده های خام از محیط</a:t>
                      </a:r>
                      <a:endParaRPr lang="en-US" dirty="0">
                        <a:cs typeface="B Nazanin" pitchFamily="2" charset="-78"/>
                      </a:endParaRPr>
                    </a:p>
                  </a:txBody>
                  <a:tcPr/>
                </a:tc>
                <a:tc>
                  <a:txBody>
                    <a:bodyPr/>
                    <a:lstStyle/>
                    <a:p>
                      <a:pPr algn="ctr"/>
                      <a:r>
                        <a:rPr lang="fa-IR" dirty="0" smtClean="0">
                          <a:cs typeface="B Nazanin" pitchFamily="2" charset="-78"/>
                        </a:rPr>
                        <a:t>وضع</a:t>
                      </a:r>
                      <a:endParaRPr lang="en-US" dirty="0">
                        <a:cs typeface="B Nazanin" pitchFamily="2" charset="-78"/>
                      </a:endParaRPr>
                    </a:p>
                  </a:txBody>
                  <a:tcPr/>
                </a:tc>
              </a:tr>
              <a:tr h="370840">
                <a:tc>
                  <a:txBody>
                    <a:bodyPr/>
                    <a:lstStyle/>
                    <a:p>
                      <a:pPr algn="ctr"/>
                      <a:r>
                        <a:rPr lang="fa-IR" dirty="0" smtClean="0">
                          <a:cs typeface="B Nazanin" pitchFamily="2" charset="-78"/>
                        </a:rPr>
                        <a:t>محیط وضع شده با معنی</a:t>
                      </a:r>
                      <a:endParaRPr lang="en-US" dirty="0">
                        <a:cs typeface="B Nazanin" pitchFamily="2" charset="-78"/>
                      </a:endParaRPr>
                    </a:p>
                  </a:txBody>
                  <a:tcPr/>
                </a:tc>
                <a:tc>
                  <a:txBody>
                    <a:bodyPr/>
                    <a:lstStyle/>
                    <a:p>
                      <a:pPr algn="ctr"/>
                      <a:r>
                        <a:rPr lang="fa-IR" dirty="0" smtClean="0">
                          <a:cs typeface="B Nazanin" pitchFamily="2" charset="-78"/>
                        </a:rPr>
                        <a:t>انتخاب و تحمیل معانی و تعابیر بر داده های مبهم</a:t>
                      </a:r>
                      <a:endParaRPr lang="en-US" dirty="0">
                        <a:cs typeface="B Nazanin" pitchFamily="2" charset="-78"/>
                      </a:endParaRPr>
                    </a:p>
                  </a:txBody>
                  <a:tcPr/>
                </a:tc>
                <a:tc>
                  <a:txBody>
                    <a:bodyPr/>
                    <a:lstStyle/>
                    <a:p>
                      <a:pPr algn="ctr"/>
                      <a:r>
                        <a:rPr lang="fa-IR" dirty="0" smtClean="0">
                          <a:cs typeface="B Nazanin" pitchFamily="2" charset="-78"/>
                        </a:rPr>
                        <a:t>داده های مبهم از فرآیند</a:t>
                      </a:r>
                    </a:p>
                    <a:p>
                      <a:pPr algn="ctr"/>
                      <a:r>
                        <a:rPr lang="fa-IR" dirty="0" smtClean="0">
                          <a:cs typeface="B Nazanin" pitchFamily="2" charset="-78"/>
                        </a:rPr>
                        <a:t>وضع تعابیر شکل داده شده</a:t>
                      </a:r>
                      <a:r>
                        <a:rPr lang="fa-IR" baseline="0" dirty="0" smtClean="0">
                          <a:cs typeface="B Nazanin" pitchFamily="2" charset="-78"/>
                        </a:rPr>
                        <a:t> که قبلا عمل کرده اند.</a:t>
                      </a:r>
                      <a:endParaRPr lang="en-US" dirty="0">
                        <a:cs typeface="B Nazanin" pitchFamily="2" charset="-78"/>
                      </a:endParaRPr>
                    </a:p>
                  </a:txBody>
                  <a:tcPr/>
                </a:tc>
                <a:tc>
                  <a:txBody>
                    <a:bodyPr/>
                    <a:lstStyle/>
                    <a:p>
                      <a:pPr algn="ctr"/>
                      <a:r>
                        <a:rPr lang="fa-IR" dirty="0" smtClean="0">
                          <a:cs typeface="B Nazanin" pitchFamily="2" charset="-78"/>
                        </a:rPr>
                        <a:t>انتخاب</a:t>
                      </a:r>
                      <a:endParaRPr lang="en-US" dirty="0">
                        <a:cs typeface="B Nazanin" pitchFamily="2" charset="-78"/>
                      </a:endParaRPr>
                    </a:p>
                  </a:txBody>
                  <a:tcPr/>
                </a:tc>
              </a:tr>
              <a:tr h="370840">
                <a:tc>
                  <a:txBody>
                    <a:bodyPr/>
                    <a:lstStyle/>
                    <a:p>
                      <a:pPr algn="ctr"/>
                      <a:r>
                        <a:rPr lang="fa-IR" dirty="0" smtClean="0">
                          <a:cs typeface="B Nazanin" pitchFamily="2" charset="-78"/>
                        </a:rPr>
                        <a:t>تعابیر وضع شده برای استفاده در زنجیره های </a:t>
                      </a:r>
                      <a:r>
                        <a:rPr lang="en-US" dirty="0" smtClean="0">
                          <a:cs typeface="B Nazanin" pitchFamily="2" charset="-78"/>
                        </a:rPr>
                        <a:t>ESR</a:t>
                      </a:r>
                      <a:r>
                        <a:rPr lang="fa-IR" dirty="0" smtClean="0">
                          <a:cs typeface="B Nazanin" pitchFamily="2" charset="-78"/>
                        </a:rPr>
                        <a:t> در آینده</a:t>
                      </a:r>
                      <a:endParaRPr lang="en-US" dirty="0">
                        <a:cs typeface="B Nazanin" pitchFamily="2" charset="-78"/>
                      </a:endParaRPr>
                    </a:p>
                  </a:txBody>
                  <a:tcPr/>
                </a:tc>
                <a:tc>
                  <a:txBody>
                    <a:bodyPr/>
                    <a:lstStyle/>
                    <a:p>
                      <a:pPr algn="ctr"/>
                      <a:r>
                        <a:rPr lang="fa-IR" dirty="0" smtClean="0">
                          <a:cs typeface="B Nazanin" pitchFamily="2" charset="-78"/>
                        </a:rPr>
                        <a:t>ذخیره محیط وضع شده به عنوان محصول موفق حس سازی</a:t>
                      </a:r>
                      <a:endParaRPr lang="en-US" dirty="0">
                        <a:cs typeface="B Nazanin" pitchFamily="2" charset="-78"/>
                      </a:endParaRPr>
                    </a:p>
                  </a:txBody>
                  <a:tcPr/>
                </a:tc>
                <a:tc>
                  <a:txBody>
                    <a:bodyPr/>
                    <a:lstStyle/>
                    <a:p>
                      <a:pPr algn="ctr"/>
                      <a:r>
                        <a:rPr lang="fa-IR" dirty="0" smtClean="0">
                          <a:cs typeface="B Nazanin" pitchFamily="2" charset="-78"/>
                        </a:rPr>
                        <a:t>محیط وضع</a:t>
                      </a:r>
                      <a:r>
                        <a:rPr lang="fa-IR" baseline="0" dirty="0" smtClean="0">
                          <a:cs typeface="B Nazanin" pitchFamily="2" charset="-78"/>
                        </a:rPr>
                        <a:t> شده از فرآیند انتخاب</a:t>
                      </a:r>
                      <a:endParaRPr lang="en-US" dirty="0">
                        <a:cs typeface="B Nazanin" pitchFamily="2" charset="-78"/>
                      </a:endParaRPr>
                    </a:p>
                  </a:txBody>
                  <a:tcPr/>
                </a:tc>
                <a:tc>
                  <a:txBody>
                    <a:bodyPr/>
                    <a:lstStyle/>
                    <a:p>
                      <a:pPr algn="ctr"/>
                      <a:r>
                        <a:rPr lang="fa-IR" dirty="0" smtClean="0">
                          <a:cs typeface="B Nazanin" pitchFamily="2" charset="-78"/>
                        </a:rPr>
                        <a:t>به یاد سپاری</a:t>
                      </a:r>
                      <a:endParaRPr lang="en-US" dirty="0">
                        <a:cs typeface="B Nazanin" pitchFamily="2" charset="-78"/>
                      </a:endParaRPr>
                    </a:p>
                  </a:txBody>
                  <a:tcPr/>
                </a:tc>
              </a:tr>
            </a:tbl>
          </a:graphicData>
        </a:graphic>
      </p:graphicFrame>
      <p:sp>
        <p:nvSpPr>
          <p:cNvPr id="5" name="TextBox 4"/>
          <p:cNvSpPr txBox="1"/>
          <p:nvPr/>
        </p:nvSpPr>
        <p:spPr>
          <a:xfrm>
            <a:off x="3505200" y="5257800"/>
            <a:ext cx="1928733" cy="369332"/>
          </a:xfrm>
          <a:prstGeom prst="rect">
            <a:avLst/>
          </a:prstGeom>
          <a:noFill/>
        </p:spPr>
        <p:txBody>
          <a:bodyPr wrap="none" rtlCol="0">
            <a:spAutoFit/>
          </a:bodyPr>
          <a:lstStyle/>
          <a:p>
            <a:r>
              <a:rPr lang="fa-IR" b="1" dirty="0" smtClean="0">
                <a:cs typeface="B Nazanin" pitchFamily="2" charset="-78"/>
              </a:rPr>
              <a:t>دستورالعمل حس گری</a:t>
            </a:r>
            <a:endParaRPr lang="en-US" b="1" dirty="0">
              <a:cs typeface="B Nazanin" pitchFamily="2" charset="-78"/>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lnSpcReduction="10000"/>
          </a:bodyPr>
          <a:lstStyle/>
          <a:p>
            <a:pPr>
              <a:buNone/>
            </a:pPr>
            <a:r>
              <a:rPr lang="fa-IR" sz="2400" b="1" dirty="0" smtClean="0">
                <a:cs typeface="B Nazanin" pitchFamily="2" charset="-78"/>
              </a:rPr>
              <a:t>هاکمن و اولدهام و تئوری ویژگیهای شغل</a:t>
            </a:r>
          </a:p>
          <a:p>
            <a:pPr>
              <a:buNone/>
            </a:pPr>
            <a:r>
              <a:rPr lang="fa-IR" sz="2200" dirty="0" smtClean="0">
                <a:cs typeface="B Nazanin" pitchFamily="2" charset="-78"/>
              </a:rPr>
              <a:t>یک مدل مشهور برای بررسی و درک طراحی شغل، مدل ویژگیهای شغل ریچارد هاکمن و جرج اولدهام است. این مدل مشخص می کند که چطور شغلها را می توان بازسازی کرد و پیامدهای احتمال چنین کاری چیست.  </a:t>
            </a:r>
          </a:p>
          <a:p>
            <a:pPr>
              <a:buNone/>
            </a:pPr>
            <a:r>
              <a:rPr lang="fa-IR" sz="2200" dirty="0" smtClean="0">
                <a:cs typeface="B Nazanin" pitchFamily="2" charset="-78"/>
              </a:rPr>
              <a:t>طبق این مدل پنج بعد اصلی وجود دارند که سه حالت روانی حساس را به وجود می آورند.</a:t>
            </a:r>
          </a:p>
          <a:p>
            <a:pPr>
              <a:buNone/>
            </a:pPr>
            <a:endParaRPr lang="fa-IR" sz="2200" dirty="0" smtClean="0">
              <a:cs typeface="B Nazanin" pitchFamily="2" charset="-78"/>
            </a:endParaRPr>
          </a:p>
          <a:p>
            <a:pPr>
              <a:buNone/>
            </a:pPr>
            <a:r>
              <a:rPr lang="fa-IR" sz="2200" b="1" dirty="0" smtClean="0">
                <a:cs typeface="B Nazanin" pitchFamily="2" charset="-78"/>
              </a:rPr>
              <a:t>حالات روانی حساس:</a:t>
            </a:r>
          </a:p>
          <a:p>
            <a:pPr>
              <a:buNone/>
            </a:pPr>
            <a:r>
              <a:rPr lang="fa-IR" sz="2200" dirty="0" smtClean="0">
                <a:cs typeface="B Nazanin" pitchFamily="2" charset="-78"/>
              </a:rPr>
              <a:t>مدل پیشنهاد می کند سه حالت روانی حساس وجود دارند که در تعیین انگیزش و رضایت شغلی شخص حیاتی اند. شغل باید با معنی به نظر برسد و به کارکنان اجازه دهد تا نسبت به نتایج احساس مسئولیت را تجربه کنند و انها را نسبت به نتایج آگاه کنند.</a:t>
            </a:r>
          </a:p>
          <a:p>
            <a:pPr>
              <a:buNone/>
            </a:pPr>
            <a:endParaRPr lang="fa-IR" sz="2200" b="1" dirty="0" smtClean="0">
              <a:cs typeface="B Nazanin" pitchFamily="2" charset="-78"/>
            </a:endParaRPr>
          </a:p>
          <a:p>
            <a:pPr>
              <a:buNone/>
            </a:pPr>
            <a:r>
              <a:rPr lang="fa-IR" sz="2200" b="1" dirty="0" smtClean="0">
                <a:cs typeface="B Nazanin" pitchFamily="2" charset="-78"/>
              </a:rPr>
              <a:t>ابعاد اصلی شغل:</a:t>
            </a:r>
          </a:p>
          <a:p>
            <a:pPr>
              <a:buNone/>
            </a:pPr>
            <a:r>
              <a:rPr lang="fa-IR" sz="2200" dirty="0" smtClean="0">
                <a:cs typeface="B Nazanin" pitchFamily="2" charset="-78"/>
              </a:rPr>
              <a:t>هاکمن و اولدهام نشان می دهند که پنج هدف معقولانه و خصوصیت شغلی قابل سنجش وجود دارند که باعث اادراک با معنی بودن، مسئولیت پذیری و آگاهی میشوند. سه تا از این پنج خصوصیت شغلی با معنی بودن را برای فرد افزایش می دهند. این سه خصوصیت شامل تنوع مهارت، هویت وطیفه و اهمیت وظیفه هستند.</a:t>
            </a:r>
          </a:p>
          <a:p>
            <a:pPr>
              <a:buNone/>
            </a:pPr>
            <a:endParaRPr lang="fa-IR" sz="2200" b="1" dirty="0" smtClean="0">
              <a:cs typeface="B Nazanin" pitchFamily="2" charset="-78"/>
            </a:endParaRPr>
          </a:p>
          <a:p>
            <a:pPr>
              <a:buNone/>
            </a:pPr>
            <a:endParaRPr lang="fa-IR" sz="2200" b="1" dirty="0" smtClean="0">
              <a:cs typeface="B Nazanin" pitchFamily="2" charset="-78"/>
            </a:endParaRPr>
          </a:p>
          <a:p>
            <a:pPr>
              <a:buNone/>
            </a:pPr>
            <a:endParaRPr lang="fa-IR" sz="2200" b="1" dirty="0" smtClean="0">
              <a:cs typeface="B Nazanin" pitchFamily="2" charset="-78"/>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72912"/>
          </a:xfrm>
        </p:spPr>
        <p:txBody>
          <a:bodyPr>
            <a:normAutofit/>
          </a:bodyPr>
          <a:lstStyle/>
          <a:p>
            <a:pPr>
              <a:buNone/>
            </a:pPr>
            <a:endParaRPr lang="fa-IR" sz="2200" dirty="0" smtClean="0">
              <a:cs typeface="B Nazanin" pitchFamily="2" charset="-78"/>
            </a:endParaRPr>
          </a:p>
          <a:p>
            <a:pPr>
              <a:buNone/>
            </a:pPr>
            <a:endParaRPr lang="fa-IR" sz="2200" dirty="0" smtClean="0">
              <a:cs typeface="B Nazanin" pitchFamily="2" charset="-78"/>
            </a:endParaRPr>
          </a:p>
          <a:p>
            <a:pPr>
              <a:buNone/>
            </a:pPr>
            <a:r>
              <a:rPr lang="fa-IR" sz="2200" dirty="0" smtClean="0">
                <a:cs typeface="B Nazanin" pitchFamily="2" charset="-78"/>
              </a:rPr>
              <a:t>تنوع مهارت درجه نیازمندی شغل به فعالیتهای متنوع که درجه ای از مهارت ها و توانایی ها را می طلبد. هویت شغل با این موضوع سر و کار دارد که آیا شغل مستلزم تکمیل یک کل یا یک واحد قابل تشخیص از کار است یا نه. </a:t>
            </a:r>
          </a:p>
          <a:p>
            <a:pPr>
              <a:buNone/>
            </a:pPr>
            <a:endParaRPr lang="fa-IR" sz="2200" dirty="0" smtClean="0">
              <a:cs typeface="B Nazanin" pitchFamily="2" charset="-78"/>
            </a:endParaRPr>
          </a:p>
          <a:p>
            <a:pPr>
              <a:buNone/>
            </a:pPr>
            <a:endParaRPr lang="fa-IR" sz="2200" dirty="0" smtClean="0">
              <a:cs typeface="B Nazanin" pitchFamily="2" charset="-78"/>
            </a:endParaRPr>
          </a:p>
          <a:p>
            <a:pPr>
              <a:buNone/>
            </a:pPr>
            <a:r>
              <a:rPr lang="fa-IR" sz="2200" dirty="0" smtClean="0">
                <a:cs typeface="B Nazanin" pitchFamily="2" charset="-78"/>
              </a:rPr>
              <a:t>پنجمین و آخرین بعد اصلی بازخور است. بازخور حدی است که کارکنان در انجام فعالیتهای لازم در شغل در مورد اثر بخشی تلاشهایشان اطلاعاتی را دریافت می کنند. بازخور زمانی که به طور مستقیم از خود کار یا از مشتریانی که از کارکنان خدمت دریافت می کنند گرفته می شود  قدرت بیشتری دارد..</a:t>
            </a:r>
          </a:p>
          <a:p>
            <a:pPr>
              <a:buNone/>
            </a:pPr>
            <a:endParaRPr lang="fa-IR" sz="2200" dirty="0" smtClean="0">
              <a:cs typeface="B Nazanin" pitchFamily="2" charset="-78"/>
            </a:endParaRPr>
          </a:p>
          <a:p>
            <a:pPr>
              <a:buNone/>
            </a:pPr>
            <a:endParaRPr lang="en-US" sz="2200" dirty="0">
              <a:cs typeface="B Nazanin" pitchFamily="2" charset="-78"/>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استفاده از مدل هاکمن- اولدهام:</a:t>
            </a:r>
            <a:endParaRPr lang="fa-IR" sz="2200" b="1" dirty="0" smtClean="0">
              <a:cs typeface="B Nazanin" pitchFamily="2" charset="-78"/>
            </a:endParaRPr>
          </a:p>
          <a:p>
            <a:pPr>
              <a:buNone/>
            </a:pPr>
            <a:endParaRPr lang="fa-IR" sz="2200" dirty="0" smtClean="0">
              <a:cs typeface="B Nazanin" pitchFamily="2" charset="-78"/>
            </a:endParaRPr>
          </a:p>
          <a:p>
            <a:pPr>
              <a:buNone/>
            </a:pPr>
            <a:r>
              <a:rPr lang="fa-IR" sz="2200" dirty="0" smtClean="0">
                <a:cs typeface="B Nazanin" pitchFamily="2" charset="-78"/>
              </a:rPr>
              <a:t>هاکمن و اولدهام پرسشنامه ای را طراحی کرده اند که می توانند توسط سازمانهایی که انجام طراحی مجدد شغل را در نظر گرفته اند استفاده شود. این پرسشنامه، پرسشنامه افتراقی شغل نامیده شده است. این پرسشنامه به مدیران این امکان را می دهد که به هر کدام از پنج بعد اصلی شغل امتیاز دهند و به آنها اجازه می دهد که در مورد اینکه کدام جنبه از یک شغل در نیاز به طراحی مجدد مهمترین است قضاوت کنند. </a:t>
            </a:r>
          </a:p>
          <a:p>
            <a:pPr>
              <a:buNone/>
            </a:pPr>
            <a:r>
              <a:rPr lang="fa-IR" sz="2200" dirty="0" smtClean="0">
                <a:cs typeface="B Nazanin" pitchFamily="2" charset="-78"/>
              </a:rPr>
              <a:t>این پرسشنامه شامل پنج گویه است که هر گویه مربوط به یکی از ابعاد اصلی شغل می شود.</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گولمن و هوش احساسی </a:t>
            </a:r>
          </a:p>
          <a:p>
            <a:pPr>
              <a:buNone/>
            </a:pPr>
            <a:r>
              <a:rPr lang="fa-IR" sz="2200" dirty="0" smtClean="0">
                <a:cs typeface="B Nazanin" pitchFamily="2" charset="-78"/>
              </a:rPr>
              <a:t>دانیل گولمن در ایالت کالیفرنیا متولد شد. کتاب وی با عنوان ”هوش احساسی“ به عنوان کتاب سال انتخاب شد. به نظر گولمن هوش احساسی یک عامل حیاتی موفقیت در زندگی محسوب می شود. در کتاب ”کار با هوش احساسی“ گولمن هوش احساسی را مستقیما وارد مباحث محیط کاری کرد و اهمیت آن را در موفقیت در هر محیط کاری متذکر شد.</a:t>
            </a:r>
          </a:p>
          <a:p>
            <a:pPr>
              <a:buNone/>
            </a:pPr>
            <a:endParaRPr lang="fa-IR" sz="2200" b="1" dirty="0" smtClean="0">
              <a:cs typeface="B Nazanin" pitchFamily="2" charset="-78"/>
            </a:endParaRPr>
          </a:p>
          <a:p>
            <a:pPr>
              <a:buNone/>
            </a:pPr>
            <a:r>
              <a:rPr lang="fa-IR" sz="2200" b="1" dirty="0" smtClean="0">
                <a:cs typeface="B Nazanin" pitchFamily="2" charset="-78"/>
              </a:rPr>
              <a:t>هوش احساسی: </a:t>
            </a:r>
          </a:p>
          <a:p>
            <a:pPr>
              <a:buNone/>
            </a:pPr>
            <a:r>
              <a:rPr lang="fa-IR" sz="2200" dirty="0" smtClean="0">
                <a:cs typeface="B Nazanin" pitchFamily="2" charset="-78"/>
              </a:rPr>
              <a:t>این واژه به عنوان توانایی خود مدیریتی و توانایی تعامل موثر با دیگران تعریف شده است. هوش احساسی تاثیر زیادی بر اثربخشی رهبر خصوصا در موقعیت هایی که در پست مدیریت عالی قرار می گیرد، بر جای می گذارد. به اعتقاد گولمن اگرچه هوش احساسی در کودکی شکل می گیرد، ولی مهارت های مربوط به آن می توانند در هر سنی آموخته شوند و هیچ زمانی یادگیری این مهارت ها دیر نیست.</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200" dirty="0" smtClean="0">
                <a:cs typeface="B Nazanin" pitchFamily="2" charset="-78"/>
              </a:rPr>
              <a:t>گولمن هوش احساسی را به 5 جز تقسیم می کند: </a:t>
            </a:r>
          </a:p>
          <a:p>
            <a:pPr>
              <a:buNone/>
            </a:pPr>
            <a:endParaRPr lang="fa-IR" sz="2200" dirty="0" smtClean="0">
              <a:cs typeface="B Nazanin" pitchFamily="2" charset="-78"/>
            </a:endParaRPr>
          </a:p>
          <a:p>
            <a:pPr>
              <a:buNone/>
            </a:pPr>
            <a:r>
              <a:rPr lang="fa-IR" sz="2200" b="1" dirty="0" smtClean="0">
                <a:cs typeface="B Nazanin" pitchFamily="2" charset="-78"/>
              </a:rPr>
              <a:t>1- خودآگاهی: </a:t>
            </a:r>
            <a:r>
              <a:rPr lang="fa-IR" sz="2200" dirty="0" smtClean="0">
                <a:cs typeface="B Nazanin" pitchFamily="2" charset="-78"/>
              </a:rPr>
              <a:t>توانایی درک روحیات و احساسات خودمان و درک اثر آن ها در کار خود و دیگران؛ </a:t>
            </a:r>
          </a:p>
          <a:p>
            <a:pPr>
              <a:buNone/>
            </a:pPr>
            <a:endParaRPr lang="fa-IR" sz="2200" dirty="0" smtClean="0">
              <a:cs typeface="B Nazanin" pitchFamily="2" charset="-78"/>
            </a:endParaRPr>
          </a:p>
          <a:p>
            <a:pPr>
              <a:buNone/>
            </a:pPr>
            <a:r>
              <a:rPr lang="fa-IR" sz="2200" b="1" dirty="0" smtClean="0">
                <a:cs typeface="B Nazanin" pitchFamily="2" charset="-78"/>
              </a:rPr>
              <a:t>2- خود نظمی: </a:t>
            </a:r>
            <a:r>
              <a:rPr lang="fa-IR" sz="2200" dirty="0" smtClean="0">
                <a:cs typeface="B Nazanin" pitchFamily="2" charset="-78"/>
              </a:rPr>
              <a:t>توانایی تفکر قبل از عمل و کنترل احساسات مثل عصبانیت؛</a:t>
            </a:r>
          </a:p>
          <a:p>
            <a:pPr>
              <a:buNone/>
            </a:pPr>
            <a:endParaRPr lang="fa-IR" sz="2200" dirty="0" smtClean="0">
              <a:cs typeface="B Nazanin" pitchFamily="2" charset="-78"/>
            </a:endParaRPr>
          </a:p>
          <a:p>
            <a:pPr>
              <a:buNone/>
            </a:pPr>
            <a:r>
              <a:rPr lang="fa-IR" sz="2200" b="1" dirty="0" smtClean="0">
                <a:cs typeface="B Nazanin" pitchFamily="2" charset="-78"/>
              </a:rPr>
              <a:t>3- انگیزش: </a:t>
            </a:r>
            <a:r>
              <a:rPr lang="fa-IR" sz="2200" dirty="0" smtClean="0">
                <a:cs typeface="B Nazanin" pitchFamily="2" charset="-78"/>
              </a:rPr>
              <a:t>توانایی سخت کوشی همراه با پشتکار، به دلایلی غیر از پول و مقام؛ </a:t>
            </a:r>
          </a:p>
          <a:p>
            <a:pPr>
              <a:buNone/>
            </a:pPr>
            <a:endParaRPr lang="fa-IR" sz="2200" dirty="0" smtClean="0">
              <a:cs typeface="B Nazanin" pitchFamily="2" charset="-78"/>
            </a:endParaRPr>
          </a:p>
          <a:p>
            <a:pPr>
              <a:buNone/>
            </a:pPr>
            <a:r>
              <a:rPr lang="fa-IR" sz="2200" b="1" dirty="0" smtClean="0">
                <a:cs typeface="B Nazanin" pitchFamily="2" charset="-78"/>
              </a:rPr>
              <a:t>4- همدلی: </a:t>
            </a:r>
            <a:r>
              <a:rPr lang="fa-IR" sz="2200" dirty="0" smtClean="0">
                <a:cs typeface="B Nazanin" pitchFamily="2" charset="-78"/>
              </a:rPr>
              <a:t>توانایی درک احساسات دیگران و استفاده از این درک برای ارتباط بهتر با دیگران؛ </a:t>
            </a:r>
          </a:p>
          <a:p>
            <a:pPr>
              <a:buNone/>
            </a:pPr>
            <a:endParaRPr lang="fa-IR" sz="2200" dirty="0" smtClean="0">
              <a:cs typeface="B Nazanin" pitchFamily="2" charset="-78"/>
            </a:endParaRPr>
          </a:p>
          <a:p>
            <a:pPr>
              <a:buNone/>
            </a:pPr>
            <a:r>
              <a:rPr lang="fa-IR" sz="2200" b="1" dirty="0" smtClean="0">
                <a:cs typeface="B Nazanin" pitchFamily="2" charset="-78"/>
              </a:rPr>
              <a:t>5- مهارت اجتماعی: </a:t>
            </a:r>
            <a:r>
              <a:rPr lang="fa-IR" sz="2200" dirty="0" smtClean="0">
                <a:cs typeface="B Nazanin" pitchFamily="2" charset="-78"/>
              </a:rPr>
              <a:t>توانایی ایجاد تفاهم با دیگران و ایجاد روابط . </a:t>
            </a:r>
          </a:p>
          <a:p>
            <a:pPr>
              <a:buNone/>
            </a:pPr>
            <a:endParaRPr lang="en-US" sz="2200" b="1" dirty="0">
              <a:cs typeface="B Nazanin" pitchFamily="2" charset="-78"/>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5400" y="2286000"/>
            <a:ext cx="1717137"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a-IR" sz="3200" b="1" dirty="0" smtClean="0">
                <a:cs typeface="B Nazanin" pitchFamily="2" charset="-78"/>
              </a:rPr>
              <a:t>بخش سوم:</a:t>
            </a:r>
            <a:endParaRPr lang="en-US" sz="3200" b="1" dirty="0">
              <a:cs typeface="B Nazanin" pitchFamily="2" charset="-78"/>
            </a:endParaRPr>
          </a:p>
        </p:txBody>
      </p:sp>
      <p:sp>
        <p:nvSpPr>
          <p:cNvPr id="5" name="TextBox 4"/>
          <p:cNvSpPr txBox="1"/>
          <p:nvPr/>
        </p:nvSpPr>
        <p:spPr>
          <a:xfrm>
            <a:off x="2362200" y="3505200"/>
            <a:ext cx="3494867"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a-IR" sz="3200" b="1" dirty="0" smtClean="0">
                <a:cs typeface="B Nazanin" pitchFamily="2" charset="-78"/>
              </a:rPr>
              <a:t>نظریات راجع به سیستم</a:t>
            </a:r>
            <a:endParaRPr lang="en-US" sz="3200" b="1" dirty="0">
              <a:cs typeface="B Nazanin"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pPr algn="r"/>
            <a:r>
              <a:rPr lang="fa-IR" sz="2800" b="1" dirty="0" smtClean="0">
                <a:cs typeface="B Nazanin" pitchFamily="2" charset="-78"/>
              </a:rPr>
              <a:t>تیلور و مدیریت علمی </a:t>
            </a:r>
            <a:endParaRPr lang="en-US" sz="2800" b="1" dirty="0">
              <a:cs typeface="B Nazanin" pitchFamily="2" charset="-78"/>
            </a:endParaRPr>
          </a:p>
        </p:txBody>
      </p:sp>
      <p:sp>
        <p:nvSpPr>
          <p:cNvPr id="3" name="Content Placeholder 2"/>
          <p:cNvSpPr>
            <a:spLocks noGrp="1"/>
          </p:cNvSpPr>
          <p:nvPr>
            <p:ph idx="1"/>
          </p:nvPr>
        </p:nvSpPr>
        <p:spPr>
          <a:xfrm>
            <a:off x="533400" y="1905000"/>
            <a:ext cx="8229600" cy="4325112"/>
          </a:xfrm>
        </p:spPr>
        <p:txBody>
          <a:bodyPr>
            <a:normAutofit fontScale="92500"/>
          </a:bodyPr>
          <a:lstStyle/>
          <a:p>
            <a:pPr algn="r"/>
            <a:r>
              <a:rPr lang="fa-IR" sz="2600" dirty="0" smtClean="0">
                <a:cs typeface="B Nazanin" pitchFamily="2" charset="-78"/>
              </a:rPr>
              <a:t>فردریک وینسلو تیلور در 20 مارس 1856 در جرمان تاون پنسیلوانیا متولد شد. پدر تیلور اهل یک خانواده پیوریتن و حقوقدان بود. </a:t>
            </a:r>
          </a:p>
          <a:p>
            <a:pPr algn="r"/>
            <a:r>
              <a:rPr lang="fa-IR" sz="2600" dirty="0" smtClean="0">
                <a:cs typeface="B Nazanin" pitchFamily="2" charset="-78"/>
              </a:rPr>
              <a:t>تیلور بعد از تکمیل مطالعات ابتدایی و سفر به اروپا ، در امتحانات ورودی دانشکده حقوق دانشگاه هاروارد پذیرفته شد. بین سال های 1874 تا 1878 برای موسسه هیدرولیک که یک شرکت سازنده پمپ در فیلادلفیا بود ،کار کرد.در اینجا تیلور ، مهارت های مکانیکی و ساخت الگو را فرا گرفت. </a:t>
            </a:r>
            <a:endParaRPr lang="fa-IR" sz="2600" dirty="0">
              <a:cs typeface="B Nazanin" pitchFamily="2" charset="-78"/>
            </a:endParaRPr>
          </a:p>
          <a:p>
            <a:pPr algn="r"/>
            <a:r>
              <a:rPr lang="fa-IR" sz="2600" dirty="0" smtClean="0">
                <a:cs typeface="B Nazanin" pitchFamily="2" charset="-78"/>
              </a:rPr>
              <a:t>در سال 1898 تیلور به عنوان یک مشاور برای شرکت آهن بتلهم ( که بعدا شرکت فولاد بتلهم نام گرفت ) منصوب شد. تیلور برای سه سال در این شرکت باقی ماند.</a:t>
            </a:r>
          </a:p>
          <a:p>
            <a:pPr algn="r"/>
            <a:r>
              <a:rPr lang="fa-IR" sz="2600" dirty="0" smtClean="0">
                <a:cs typeface="B Nazanin" pitchFamily="2" charset="-78"/>
              </a:rPr>
              <a:t>در سال 1901 اوضاع بتلهم وخیم و روش های تیلور موجب تنفر کارگران و همچنین مدیران این شرکت شد و تیلور در ماه می همین سال از این شرکت اخراج گردید.</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بارنارد و نخستین دیدگاه سیستمی </a:t>
            </a:r>
          </a:p>
          <a:p>
            <a:pPr>
              <a:buNone/>
            </a:pPr>
            <a:endParaRPr lang="fa-IR" sz="2200" dirty="0" smtClean="0">
              <a:cs typeface="B Nazanin" pitchFamily="2" charset="-78"/>
            </a:endParaRPr>
          </a:p>
          <a:p>
            <a:pPr>
              <a:buNone/>
            </a:pPr>
            <a:r>
              <a:rPr lang="fa-IR" sz="2200" dirty="0" smtClean="0">
                <a:cs typeface="B Nazanin" pitchFamily="2" charset="-78"/>
              </a:rPr>
              <a:t>چستر بارنارد در 1886 در ایالت ماساچوست چشم به جهان گشود. بارنارد به عنوان پلی بین کلاسیک های قبل از خودش و رفتارگرایان بعد از خودش عمل کرد. کتاب وظایف مدیر اجرایی و به عنوان یکی از کتاب های کلاسیک مدیریت به طور گسترده ای مورد استفاده قرار می گیرد. این کتاب منبعی غنی است که به ما در مورد درک بهتر از سازمان و مدیریت کمک می کند.</a:t>
            </a:r>
          </a:p>
          <a:p>
            <a:pPr>
              <a:buNone/>
            </a:pPr>
            <a:r>
              <a:rPr lang="fa-IR" sz="2200" b="1" dirty="0" smtClean="0">
                <a:cs typeface="B Nazanin" pitchFamily="2" charset="-78"/>
              </a:rPr>
              <a:t>نخستین دیدگاه سیستمی: </a:t>
            </a:r>
            <a:endParaRPr lang="fa-IR" sz="2200" dirty="0" smtClean="0">
              <a:cs typeface="B Nazanin" pitchFamily="2" charset="-78"/>
            </a:endParaRPr>
          </a:p>
          <a:p>
            <a:pPr>
              <a:buNone/>
            </a:pPr>
            <a:r>
              <a:rPr lang="fa-IR" sz="2200" dirty="0" smtClean="0">
                <a:cs typeface="B Nazanin" pitchFamily="2" charset="-78"/>
              </a:rPr>
              <a:t>بارنارد در کتابش سازمان ها را به منزله ی مجموعه ای از خرده سیستم های همکاری در نظر می گیرد، یعنی سازمان مجموعه ی پیچیده ای از خرده سیستم های اجتماعی، شخصی، زیستی و فیزیکی است که در یک ارتباط منظم و خاص ، نتایج فعالیت آن ها برای دستیابی به حداقل یک هدف معین با هم تلفیق می شود.</a:t>
            </a:r>
          </a:p>
          <a:p>
            <a:pPr>
              <a:buNone/>
            </a:pPr>
            <a:endParaRPr lang="en-US" sz="2200" dirty="0">
              <a:cs typeface="B Nazanin" pitchFamily="2" charset="-78"/>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r>
              <a:rPr lang="fa-IR" sz="2400" b="1" dirty="0" smtClean="0">
                <a:cs typeface="B Nazanin" pitchFamily="2" charset="-78"/>
              </a:rPr>
              <a:t>سیستم های همکاری:</a:t>
            </a:r>
          </a:p>
          <a:p>
            <a:pPr>
              <a:buNone/>
            </a:pPr>
            <a:endParaRPr lang="fa-IR" sz="2200" dirty="0" smtClean="0">
              <a:cs typeface="B Nazanin" pitchFamily="2" charset="-78"/>
            </a:endParaRPr>
          </a:p>
          <a:p>
            <a:pPr>
              <a:buNone/>
            </a:pPr>
            <a:r>
              <a:rPr lang="fa-IR" sz="2200" dirty="0" smtClean="0">
                <a:cs typeface="B Nazanin" pitchFamily="2" charset="-78"/>
              </a:rPr>
              <a:t>بارنارد معتقد بود که سازمان ها به خاطر این شکل می گیرند که افراد هدف یا اهدافی دارند که برای رسیدن به این اهداف، با محدودیت هایی مواجه اند. سازمان ها مشوق هایی را در قبال مشارکت ها به افراد ارائه می کنند. مشوق ها مثل حقوق و مزایای جانبی و مشارکت ها مثل انجام شغل می باشند. بارنارد احساس می کرد که یک شخص زمانی به سازمان ملحق می شود که مشوق ها، اندکی به مشارکت ها برتری داشته باشند. امروزه این رابطه بین مشوق ها و مشارکت ها، توازن مشوق ها- مشارکت ها نامیده می شوند. </a:t>
            </a:r>
          </a:p>
          <a:p>
            <a:pPr>
              <a:buNone/>
            </a:pPr>
            <a:r>
              <a:rPr lang="fa-IR" sz="2200" dirty="0" smtClean="0">
                <a:cs typeface="B Nazanin" pitchFamily="2" charset="-78"/>
              </a:rPr>
              <a:t>بارنارد بین دو نوع انگیزش در سازمان ها تمایز قائل می شوند ، انگیزش برای مشارکت و انگیزش برای اقدام.</a:t>
            </a:r>
            <a:endParaRPr lang="en-US" sz="2200" dirty="0">
              <a:cs typeface="B Nazanin" pitchFamily="2" charset="-78"/>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style>
          <a:lnRef idx="2">
            <a:schemeClr val="accent4"/>
          </a:lnRef>
          <a:fillRef idx="1001">
            <a:schemeClr val="lt1"/>
          </a:fillRef>
          <a:effectRef idx="0">
            <a:schemeClr val="accent4"/>
          </a:effectRef>
          <a:fontRef idx="minor">
            <a:schemeClr val="dk1"/>
          </a:fontRef>
        </p:style>
        <p:txBody>
          <a:bodyPr>
            <a:normAutofit/>
          </a:bodyPr>
          <a:lstStyle/>
          <a:p>
            <a:pPr>
              <a:buNone/>
            </a:pPr>
            <a:r>
              <a:rPr lang="fa-IR" sz="2400" b="1" dirty="0" smtClean="0">
                <a:cs typeface="B Nazanin" pitchFamily="2" charset="-78"/>
              </a:rPr>
              <a:t>تئوری پذیرش اختیار: </a:t>
            </a:r>
          </a:p>
          <a:p>
            <a:pPr>
              <a:buNone/>
            </a:pPr>
            <a:endParaRPr lang="fa-IR" sz="2400" b="1" dirty="0" smtClean="0">
              <a:cs typeface="B Nazanin" pitchFamily="2" charset="-78"/>
            </a:endParaRPr>
          </a:p>
          <a:p>
            <a:pPr>
              <a:buNone/>
            </a:pPr>
            <a:r>
              <a:rPr lang="fa-IR" sz="2200" dirty="0" smtClean="0">
                <a:cs typeface="B Nazanin" pitchFamily="2" charset="-78"/>
              </a:rPr>
              <a:t>علاوه بر این ها بارنارد به خاطر تئوری پذیرش اختیارش نیز مشهور است. او متفکران مدیریت را آگاه کرد که اختیار ممکن است ناشی از سطوح بالای سازمان نباشد، و از پایین سازمان به سمت بالای سازمان افزایش یابد.</a:t>
            </a:r>
          </a:p>
          <a:p>
            <a:pPr>
              <a:buNone/>
            </a:pPr>
            <a:endParaRPr lang="fa-IR" sz="2200" dirty="0" smtClean="0">
              <a:cs typeface="B Nazanin" pitchFamily="2" charset="-78"/>
            </a:endParaRPr>
          </a:p>
          <a:p>
            <a:pPr>
              <a:buNone/>
            </a:pPr>
            <a:r>
              <a:rPr lang="fa-IR" sz="2200" dirty="0" smtClean="0">
                <a:cs typeface="B Nazanin" pitchFamily="2" charset="-78"/>
              </a:rPr>
              <a:t>درجه ای که اختیار مورد پذیرش واقع می شود بستگی به موارد ذیل دارد: </a:t>
            </a:r>
          </a:p>
          <a:p>
            <a:pPr>
              <a:buNone/>
            </a:pPr>
            <a:r>
              <a:rPr lang="fa-IR" sz="2200" dirty="0" smtClean="0">
                <a:cs typeface="B Nazanin" pitchFamily="2" charset="-78"/>
              </a:rPr>
              <a:t>1- دستور بایدتوسط زیردست درک شود و مدیر باید در درک دستور توسط زیردست با تعبیر و تفسیر آن، به او کمک کند.</a:t>
            </a:r>
          </a:p>
          <a:p>
            <a:pPr>
              <a:buNone/>
            </a:pPr>
            <a:r>
              <a:rPr lang="fa-IR" sz="2200" dirty="0" smtClean="0">
                <a:cs typeface="B Nazanin" pitchFamily="2" charset="-78"/>
              </a:rPr>
              <a:t>2- پذیرش تا حدی تحت تاثیر این قرار می گیرد که دستور در راستای هدف سازمان باشد. اگر آن با هدف سازمان سازگار نباشد، غیر قانونی تلقی می شود.</a:t>
            </a:r>
          </a:p>
          <a:p>
            <a:pPr>
              <a:buNone/>
            </a:pPr>
            <a:r>
              <a:rPr lang="fa-IR" sz="2200" dirty="0" smtClean="0">
                <a:cs typeface="B Nazanin" pitchFamily="2" charset="-78"/>
              </a:rPr>
              <a:t>3- کارکنان به احتمال بیشتردستوری را می پذیرند که با نیازهای شخصی شان سازگار و در راستای منافع شان باشد.</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400" b="1" dirty="0" smtClean="0">
                <a:cs typeface="B Nazanin" pitchFamily="2" charset="-78"/>
              </a:rPr>
              <a:t>نوربرت وینر و سایبرنتیک </a:t>
            </a:r>
          </a:p>
          <a:p>
            <a:pPr>
              <a:buNone/>
            </a:pPr>
            <a:endParaRPr lang="fa-IR" sz="2200" dirty="0" smtClean="0">
              <a:cs typeface="B Nazanin" pitchFamily="2" charset="-78"/>
            </a:endParaRPr>
          </a:p>
          <a:p>
            <a:pPr>
              <a:buNone/>
            </a:pPr>
            <a:r>
              <a:rPr lang="fa-IR" sz="2200" dirty="0" smtClean="0">
                <a:cs typeface="B Nazanin" pitchFamily="2" charset="-78"/>
              </a:rPr>
              <a:t>نوربرت وینر در 1894 در ایالت کلمبیا متولد شد. نوربرت به عنوان یک نوجوان سریعا پیشرفت کرد.</a:t>
            </a:r>
          </a:p>
          <a:p>
            <a:pPr>
              <a:buNone/>
            </a:pPr>
            <a:r>
              <a:rPr lang="fa-IR" sz="2200" dirty="0" smtClean="0">
                <a:cs typeface="B Nazanin" pitchFamily="2" charset="-78"/>
              </a:rPr>
              <a:t>وینر به طور متوالی به اروپا سفر می کرد و ریاضیدانان انگلیسی، فرانسوی و آلمانی را ملاقات می نمود.</a:t>
            </a:r>
          </a:p>
          <a:p>
            <a:pPr>
              <a:buNone/>
            </a:pPr>
            <a:r>
              <a:rPr lang="fa-IR" sz="2200" b="1" dirty="0" smtClean="0">
                <a:cs typeface="B Nazanin" pitchFamily="2" charset="-78"/>
              </a:rPr>
              <a:t>سایبرنتیکس: </a:t>
            </a:r>
          </a:p>
          <a:p>
            <a:pPr>
              <a:buNone/>
            </a:pPr>
            <a:r>
              <a:rPr lang="fa-IR" sz="2200" dirty="0" smtClean="0">
                <a:cs typeface="B Nazanin" pitchFamily="2" charset="-78"/>
              </a:rPr>
              <a:t>سایبرنتیکس رشته ای است که ارتباطات و کنترل را در موجودات زنده و ماشین هایی که توسط انسان ساخته شده اند مطالعه می کند. </a:t>
            </a:r>
          </a:p>
          <a:p>
            <a:pPr>
              <a:buNone/>
            </a:pPr>
            <a:r>
              <a:rPr lang="fa-IR" sz="2200" dirty="0" smtClean="0">
                <a:cs typeface="B Nazanin" pitchFamily="2" charset="-78"/>
              </a:rPr>
              <a:t>علم کنترل و ارتباطات، از برخی جنبه ها با علم هندسه قابل مقایسه است. بدین لحاظ رابطه علم کنترل و ارتباطات با سیستم های مکانیکی، الکترونیکی، عصبی، اجتماعی و اقتصادی را مشابه رابطه علم هندسه با موجوداتی نظیر سنگ، درخت و حیوان می دانند. </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برتالانفی و تئوری عمومی سیستم ها </a:t>
            </a:r>
          </a:p>
          <a:p>
            <a:pPr>
              <a:buNone/>
            </a:pPr>
            <a:endParaRPr lang="fa-IR" sz="2200" dirty="0" smtClean="0">
              <a:cs typeface="B Nazanin" pitchFamily="2" charset="-78"/>
            </a:endParaRPr>
          </a:p>
          <a:p>
            <a:pPr>
              <a:buNone/>
            </a:pPr>
            <a:r>
              <a:rPr lang="fa-IR" sz="2200" dirty="0" smtClean="0">
                <a:cs typeface="B Nazanin" pitchFamily="2" charset="-78"/>
              </a:rPr>
              <a:t>لودویگ ون برتالانفی در سال 1901 در روستای آتزگرسدورف نزدیک شهر وین متولد شد.</a:t>
            </a:r>
          </a:p>
          <a:p>
            <a:pPr>
              <a:buNone/>
            </a:pPr>
            <a:r>
              <a:rPr lang="fa-IR" sz="2200" dirty="0" smtClean="0">
                <a:cs typeface="B Nazanin" pitchFamily="2" charset="-78"/>
              </a:rPr>
              <a:t>اولین کتاب او در مورد بیولوژی تئوریکی منتشر کرد. برتالانفی در مطالعات و تحقیقات بر روی ارگانیزم ها متوجه شد که اکثر قوانین جاری بر رفتار ارگانیزم ها بر رفتار تمام نظام های زنده نیز صدق می کند، در حالی که قوانین و فرضیه های سنتی مکانیکی حتی در توضیح رفتار ارگانیزم زنده نیز عاجز است. برتالانفی نارضایتی خود را از روش های شناخت مکانیکی چنین بیان می دارد: ” روش شناخت مکانیکی به ما در شناخت خواص مخصوص ارگانیزم ها، شناخت سازمان فرایندهای ارگانیکی بین آنها، شناخت کلیت ارگانیک، شناخت مسائل مربوط به مبدا و هدف جویی ارگانیک و بالاخره در شناخت ماهیت تاریخی ارگانیزم ها هیچ کمکی نمی کند. بنابراین ما باید موضع جدیدی، مخالف با موضع مکانیسم ایجاد کنیم که کلیات ارگانیک را پایه قرار دهد.“ </a:t>
            </a:r>
          </a:p>
          <a:p>
            <a:pPr>
              <a:buNone/>
            </a:pPr>
            <a:r>
              <a:rPr lang="fa-IR" sz="2200" dirty="0" smtClean="0">
                <a:cs typeface="B Nazanin" pitchFamily="2" charset="-78"/>
              </a:rPr>
              <a:t> </a:t>
            </a:r>
            <a:endParaRPr lang="en-US" sz="2200" dirty="0">
              <a:cs typeface="B Nazanin" pitchFamily="2" charset="-78"/>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dirty="0" smtClean="0">
                <a:cs typeface="B Nazanin" pitchFamily="2" charset="-78"/>
              </a:rPr>
              <a:t>تئوری عمومی سیستم ها بعضی از موانع بین علوم را کم کرده و تحقیقات فرارشته ای را به عنوان انقلابی که در روش علمی صورت گرفته است پیشنهاد می کند. </a:t>
            </a:r>
          </a:p>
          <a:p>
            <a:pPr>
              <a:buNone/>
            </a:pPr>
            <a:r>
              <a:rPr lang="fa-IR" sz="2200" dirty="0" smtClean="0">
                <a:cs typeface="B Nazanin" pitchFamily="2" charset="-78"/>
              </a:rPr>
              <a:t>نقش عمده دیگر برتالانفی در تئوری عمومی سیستم ها تمایزی است که او بین سیستم های باز و بسته قائل شده است. سیستم های مکانیکی و فیزیکی می توانند به عنوان سیستم های بسته در ارتباط با محیطشان در نظر گرفته شوند.</a:t>
            </a:r>
          </a:p>
          <a:p>
            <a:pPr>
              <a:buNone/>
            </a:pPr>
            <a:r>
              <a:rPr lang="fa-IR" sz="2200" dirty="0" smtClean="0">
                <a:cs typeface="B Nazanin" pitchFamily="2" charset="-78"/>
              </a:rPr>
              <a:t>سازمان می تواند بر اساس یک مدل سیستم باز عمومی مثل شکل زیر در نظر گرفته شود:</a:t>
            </a:r>
          </a:p>
          <a:p>
            <a:pPr>
              <a:buNone/>
            </a:pPr>
            <a:r>
              <a:rPr lang="fa-IR" sz="2200" dirty="0" smtClean="0">
                <a:cs typeface="B Nazanin" pitchFamily="2" charset="-78"/>
              </a:rPr>
              <a:t>                                                        </a:t>
            </a:r>
          </a:p>
          <a:p>
            <a:pPr>
              <a:buNone/>
            </a:pPr>
            <a:endParaRPr lang="fa-IR" sz="2200" dirty="0" smtClean="0">
              <a:cs typeface="B Nazanin" pitchFamily="2" charset="-78"/>
            </a:endParaRPr>
          </a:p>
          <a:p>
            <a:pPr>
              <a:buNone/>
            </a:pPr>
            <a:endParaRPr lang="fa-IR" sz="2200" dirty="0" smtClean="0">
              <a:cs typeface="B Nazanin" pitchFamily="2" charset="-78"/>
            </a:endParaRPr>
          </a:p>
          <a:p>
            <a:pPr>
              <a:buNone/>
            </a:pPr>
            <a:endParaRPr lang="fa-IR" sz="2200" dirty="0" smtClean="0">
              <a:cs typeface="B Nazanin" pitchFamily="2" charset="-78"/>
            </a:endParaRPr>
          </a:p>
          <a:p>
            <a:pPr>
              <a:buNone/>
            </a:pPr>
            <a:endParaRPr lang="fa-IR" sz="2200" dirty="0" smtClean="0">
              <a:cs typeface="B Nazanin" pitchFamily="2" charset="-78"/>
            </a:endParaRPr>
          </a:p>
          <a:p>
            <a:pPr algn="ctr">
              <a:buNone/>
            </a:pPr>
            <a:endParaRPr lang="fa-IR" sz="2200" dirty="0" smtClean="0">
              <a:cs typeface="B Nazanin" pitchFamily="2" charset="-78"/>
            </a:endParaRPr>
          </a:p>
        </p:txBody>
      </p:sp>
      <p:sp>
        <p:nvSpPr>
          <p:cNvPr id="6" name="TextBox 5"/>
          <p:cNvSpPr txBox="1"/>
          <p:nvPr/>
        </p:nvSpPr>
        <p:spPr>
          <a:xfrm>
            <a:off x="2057400" y="4724400"/>
            <a:ext cx="1083951" cy="43088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fa-IR" sz="2200" b="1" dirty="0" smtClean="0">
                <a:cs typeface="B Nazanin" pitchFamily="2" charset="-78"/>
              </a:rPr>
              <a:t>ورودی ها</a:t>
            </a:r>
            <a:endParaRPr lang="en-US" sz="2200" b="1" dirty="0">
              <a:cs typeface="B Nazanin" pitchFamily="2" charset="-78"/>
            </a:endParaRPr>
          </a:p>
        </p:txBody>
      </p:sp>
      <p:cxnSp>
        <p:nvCxnSpPr>
          <p:cNvPr id="8" name="Straight Arrow Connector 7"/>
          <p:cNvCxnSpPr/>
          <p:nvPr/>
        </p:nvCxnSpPr>
        <p:spPr>
          <a:xfrm>
            <a:off x="3200400" y="4953000"/>
            <a:ext cx="685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105400" y="4953000"/>
            <a:ext cx="685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867400" y="4724400"/>
            <a:ext cx="1189749" cy="43088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fa-IR" sz="2200" b="1" dirty="0" smtClean="0">
                <a:cs typeface="B Nazanin" pitchFamily="2" charset="-78"/>
              </a:rPr>
              <a:t>خروجی ها</a:t>
            </a:r>
            <a:endParaRPr lang="en-US" sz="2200" b="1" dirty="0">
              <a:cs typeface="B Nazanin" pitchFamily="2" charset="-78"/>
            </a:endParaRPr>
          </a:p>
        </p:txBody>
      </p:sp>
      <p:sp>
        <p:nvSpPr>
          <p:cNvPr id="14" name="TextBox 13"/>
          <p:cNvSpPr txBox="1"/>
          <p:nvPr/>
        </p:nvSpPr>
        <p:spPr>
          <a:xfrm>
            <a:off x="3962400" y="4724400"/>
            <a:ext cx="1027845" cy="43088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fa-IR" sz="2200" b="1" dirty="0" smtClean="0">
                <a:cs typeface="B Nazanin" pitchFamily="2" charset="-78"/>
              </a:rPr>
              <a:t>فرآیندها</a:t>
            </a:r>
            <a:endParaRPr lang="en-US" sz="2200" b="1" dirty="0">
              <a:cs typeface="B Nazanin" pitchFamily="2" charset="-78"/>
            </a:endParaRPr>
          </a:p>
        </p:txBody>
      </p:sp>
      <p:sp>
        <p:nvSpPr>
          <p:cNvPr id="15" name="TextBox 14"/>
          <p:cNvSpPr txBox="1"/>
          <p:nvPr/>
        </p:nvSpPr>
        <p:spPr>
          <a:xfrm>
            <a:off x="3352800" y="5791200"/>
            <a:ext cx="2752677" cy="43088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2200" b="1" dirty="0" smtClean="0">
                <a:cs typeface="B Nazanin" pitchFamily="2" charset="-78"/>
              </a:rPr>
              <a:t>جریان مواد/انرژی/اطلاعات</a:t>
            </a:r>
            <a:endParaRPr lang="en-US" sz="2200" b="1" dirty="0">
              <a:cs typeface="B Nazanin" pitchFamily="2" charset="-78"/>
            </a:endParaRPr>
          </a:p>
        </p:txBody>
      </p:sp>
      <p:cxnSp>
        <p:nvCxnSpPr>
          <p:cNvPr id="17" name="Straight Arrow Connector 16"/>
          <p:cNvCxnSpPr/>
          <p:nvPr/>
        </p:nvCxnSpPr>
        <p:spPr>
          <a:xfrm>
            <a:off x="3352800" y="5562600"/>
            <a:ext cx="2743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a:buNone/>
            </a:pPr>
            <a:endParaRPr lang="fa-IR" sz="2200" dirty="0" smtClean="0">
              <a:cs typeface="B Nazanin" pitchFamily="2" charset="-78"/>
            </a:endParaRPr>
          </a:p>
          <a:p>
            <a:pPr>
              <a:buNone/>
            </a:pPr>
            <a:r>
              <a:rPr lang="fa-IR" sz="2200" dirty="0" smtClean="0">
                <a:cs typeface="B Nazanin" pitchFamily="2" charset="-78"/>
              </a:rPr>
              <a:t>خصوصیات کلیدی چندی  برای سیستم های سازمانی وجود دارد. آنها به مانند سیستم های فیزیکی یا بیولوژیکی طبیعی نیستند بلکه ساختگی اند. عموما یک سیستم از خرده سیستم های با نظم کمتر تشکیل شده، همچنین خودش به عنوان قسمتی از یک ابر سیستم محسوب می شود.</a:t>
            </a:r>
          </a:p>
          <a:p>
            <a:pPr>
              <a:buNone/>
            </a:pPr>
            <a:endParaRPr lang="fa-IR" sz="2200" dirty="0" smtClean="0">
              <a:cs typeface="B Nazanin" pitchFamily="2" charset="-78"/>
            </a:endParaRPr>
          </a:p>
          <a:p>
            <a:pPr>
              <a:buNone/>
            </a:pPr>
            <a:r>
              <a:rPr lang="fa-IR" sz="2200" dirty="0" smtClean="0">
                <a:cs typeface="B Nazanin" pitchFamily="2" charset="-78"/>
              </a:rPr>
              <a:t>سلسله مراتبی از سیستم ها وجود دارد. در سیستم های بیولوژیکی و اجتماعی باز آنتروپی می تواند متوقف شده، حتی تبدیل به </a:t>
            </a:r>
            <a:r>
              <a:rPr lang="fa-IR" sz="2200" b="1" dirty="0" smtClean="0">
                <a:cs typeface="B Nazanin" pitchFamily="2" charset="-78"/>
              </a:rPr>
              <a:t>آنتروپی منفی </a:t>
            </a:r>
            <a:r>
              <a:rPr lang="fa-IR" sz="2200" dirty="0" smtClean="0">
                <a:cs typeface="B Nazanin" pitchFamily="2" charset="-78"/>
              </a:rPr>
              <a:t>نیز شود. مفهوم حالت ثبات به طور نزدیکی به آنتروپی منفی مرتبط است. سازمان قادر به انطباق با تغییرات در محیطش وحفظ </a:t>
            </a:r>
            <a:r>
              <a:rPr lang="fa-IR" sz="2200" b="1" dirty="0" smtClean="0">
                <a:cs typeface="B Nazanin" pitchFamily="2" charset="-78"/>
              </a:rPr>
              <a:t>تعادل پویای دائمی</a:t>
            </a:r>
            <a:r>
              <a:rPr lang="fa-IR" sz="2200" dirty="0" smtClean="0">
                <a:cs typeface="B Nazanin" pitchFamily="2" charset="-78"/>
              </a:rPr>
              <a:t> است.</a:t>
            </a:r>
          </a:p>
          <a:p>
            <a:pPr>
              <a:buNone/>
            </a:pPr>
            <a:endParaRPr lang="fa-IR" sz="2200" dirty="0" smtClean="0">
              <a:cs typeface="B Nazanin" pitchFamily="2" charset="-78"/>
            </a:endParaRPr>
          </a:p>
          <a:p>
            <a:pPr>
              <a:buNone/>
            </a:pPr>
            <a:r>
              <a:rPr lang="fa-IR" sz="2200" dirty="0" smtClean="0">
                <a:cs typeface="B Nazanin" pitchFamily="2" charset="-78"/>
              </a:rPr>
              <a:t>مفهوم </a:t>
            </a:r>
            <a:r>
              <a:rPr lang="fa-IR" sz="2200" b="1" dirty="0" smtClean="0">
                <a:cs typeface="B Nazanin" pitchFamily="2" charset="-78"/>
              </a:rPr>
              <a:t>بازخور</a:t>
            </a:r>
            <a:r>
              <a:rPr lang="fa-IR" sz="2200" dirty="0" smtClean="0">
                <a:cs typeface="B Nazanin" pitchFamily="2" charset="-78"/>
              </a:rPr>
              <a:t> برای درک اینکه چطور یک سیستم وضعیت ثبات را حفظ می کندمهم است. </a:t>
            </a:r>
            <a:endParaRPr lang="en-US" sz="2200" dirty="0">
              <a:cs typeface="B Nazanin" pitchFamily="2" charset="-78"/>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کتز و کان و پنج خرده سیستم مرتبط با سازمان </a:t>
            </a:r>
          </a:p>
          <a:p>
            <a:pPr>
              <a:buNone/>
            </a:pPr>
            <a:endParaRPr lang="fa-IR" sz="2200" dirty="0" smtClean="0">
              <a:cs typeface="B Nazanin" pitchFamily="2" charset="-78"/>
            </a:endParaRPr>
          </a:p>
          <a:p>
            <a:pPr>
              <a:buNone/>
            </a:pPr>
            <a:r>
              <a:rPr lang="fa-IR" sz="2200" dirty="0" smtClean="0">
                <a:cs typeface="B Nazanin" pitchFamily="2" charset="-78"/>
              </a:rPr>
              <a:t>دانیل کتز در 1903 در ایالت نیوجرسی متولد شد. در 1928 به دانشگاه پرینستون پیوست و برای مدت 15 سال در آنجا ماندگار شد. در ابتدای دهه ی 1940 به گروهی از صاحب نظران علوم اجتماعی در واشنگتن ملحق شد که اطلاعات مورد نیاز آژانس های دولتی در مورد اثر سیاست های ایالت های فدرال در طول جنگ جهانی دوم را جمع آوری می کردند. </a:t>
            </a:r>
          </a:p>
          <a:p>
            <a:pPr>
              <a:buNone/>
            </a:pPr>
            <a:endParaRPr lang="fa-IR" sz="2200" dirty="0" smtClean="0">
              <a:cs typeface="B Nazanin" pitchFamily="2" charset="-78"/>
            </a:endParaRPr>
          </a:p>
          <a:p>
            <a:pPr>
              <a:buNone/>
            </a:pPr>
            <a:r>
              <a:rPr lang="fa-IR" sz="2200" dirty="0" smtClean="0">
                <a:cs typeface="B Nazanin" pitchFamily="2" charset="-78"/>
              </a:rPr>
              <a:t>رابرت ال کان استاد ممتاز بازنشسته روانشناسی و سلامت عمومی دانشگاه میشیگان می باشد. کان به دانستن این مسئله مشتاق بود که چطور سازمان ها در سلامت و رفاه کارکنانشان نقش دارند. در سال 1964 کتابی را تحت عنوان ”کار و سلامت“ نوشت. به اعتقاد او در سازمان ها اتفاقاتی رخ می دهند که ممکن است ما را در درک مسائل بین المللی کمک کنند.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200" b="1" dirty="0" smtClean="0">
                <a:cs typeface="B Nazanin" pitchFamily="2" charset="-78"/>
              </a:rPr>
              <a:t>پنج خرده سیستم مرتبط با سازمان: </a:t>
            </a:r>
          </a:p>
          <a:p>
            <a:pPr>
              <a:buNone/>
            </a:pPr>
            <a:endParaRPr lang="fa-IR" sz="2200" dirty="0" smtClean="0">
              <a:cs typeface="B Nazanin" pitchFamily="2" charset="-78"/>
            </a:endParaRPr>
          </a:p>
          <a:p>
            <a:pPr>
              <a:buNone/>
            </a:pPr>
            <a:r>
              <a:rPr lang="fa-IR" sz="2200" dirty="0" smtClean="0">
                <a:cs typeface="B Nazanin" pitchFamily="2" charset="-78"/>
              </a:rPr>
              <a:t>1- خرده سیستم های تولیدی یا فنی: این سیستم های فرعی، تولید و تغییر انرژی و اطلاعاتی که چرخه های فعالیت اصلی سیستم را تشکیل می دهند بر عهده دارند.</a:t>
            </a:r>
          </a:p>
          <a:p>
            <a:pPr>
              <a:buNone/>
            </a:pPr>
            <a:endParaRPr lang="fa-IR" sz="2200" dirty="0" smtClean="0">
              <a:cs typeface="B Nazanin" pitchFamily="2" charset="-78"/>
            </a:endParaRPr>
          </a:p>
          <a:p>
            <a:pPr>
              <a:buNone/>
            </a:pPr>
            <a:r>
              <a:rPr lang="fa-IR" sz="2200" dirty="0" smtClean="0">
                <a:cs typeface="B Nazanin" pitchFamily="2" charset="-78"/>
              </a:rPr>
              <a:t>2- خرده سیستم های حمایتی یا پشتیبانی: این خرده سیستم ها مسئول تعاملات محیطی برای تهیه مواد اولیه یا انتقال ستاده به خارج از سازمان هستند و یا به این فرآیند ها کمک می کنند.</a:t>
            </a:r>
          </a:p>
          <a:p>
            <a:pPr>
              <a:buNone/>
            </a:pPr>
            <a:endParaRPr lang="fa-IR" sz="2200" dirty="0" smtClean="0">
              <a:cs typeface="B Nazanin" pitchFamily="2" charset="-78"/>
            </a:endParaRPr>
          </a:p>
          <a:p>
            <a:pPr>
              <a:buNone/>
            </a:pPr>
            <a:r>
              <a:rPr lang="fa-IR" sz="2200" dirty="0" smtClean="0">
                <a:cs typeface="B Nazanin" pitchFamily="2" charset="-78"/>
              </a:rPr>
              <a:t>3- خرده سیستم های حفظ و نگهداری: این خرده سیستم ها مربوط به ثبات نسبی سازمان هستند. سیستم های پاداش و تنبیه که برای حفظ عملکرد کاری استفاده می شود از جمله ی این خرده سیستم ها محسوب می شوند. </a:t>
            </a:r>
          </a:p>
          <a:p>
            <a:pPr>
              <a:buNone/>
            </a:pPr>
            <a:endParaRPr lang="fa-IR" sz="2200" dirty="0" smtClean="0">
              <a:cs typeface="B Nazanin" pitchFamily="2" charset="-78"/>
            </a:endParaRPr>
          </a:p>
          <a:p>
            <a:pPr>
              <a:buNone/>
            </a:pPr>
            <a:endParaRPr lang="en-US" sz="2200" dirty="0">
              <a:cs typeface="B Nazanin" pitchFamily="2" charset="-78"/>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endParaRPr lang="fa-IR" sz="2200" dirty="0" smtClean="0">
              <a:cs typeface="B Nazanin" pitchFamily="2" charset="-78"/>
            </a:endParaRPr>
          </a:p>
          <a:p>
            <a:pPr>
              <a:buNone/>
            </a:pPr>
            <a:r>
              <a:rPr lang="fa-IR" sz="2200" dirty="0" smtClean="0">
                <a:cs typeface="B Nazanin" pitchFamily="2" charset="-78"/>
              </a:rPr>
              <a:t>4- خرده سیستم های انطباقی: به هیچ وجه تنها وجود خرده سیستم های ذکر شده در بالا برای اطمینان از بقا سازمانی در یک محیط متغیر کافی به نظر نمی رسد. خرده سیستم های بالا به سازمان آن طوری که هست، خدمت می کنند، ولی سیستم های انطباقی مربوط به آنچه که سازمان باید باشد، هستند. آنها با مباحث تغییر در محیط سر وکار دارند و واحد های تحقیق و توسعه، تحقیقات تولید و برنامه ریزی استراتژیک از جمله این خرده سیستم ها هستند.</a:t>
            </a:r>
          </a:p>
          <a:p>
            <a:pPr>
              <a:buNone/>
            </a:pPr>
            <a:endParaRPr lang="fa-IR" sz="2200" dirty="0" smtClean="0">
              <a:cs typeface="B Nazanin" pitchFamily="2" charset="-78"/>
            </a:endParaRPr>
          </a:p>
          <a:p>
            <a:pPr>
              <a:buNone/>
            </a:pPr>
            <a:r>
              <a:rPr lang="fa-IR" sz="2200" dirty="0" smtClean="0">
                <a:cs typeface="B Nazanin" pitchFamily="2" charset="-78"/>
              </a:rPr>
              <a:t>5- خرده سیستم های مدیریتی: این سیستم ها شامل فعالیت های سازماندهی شده برای کنترل هماهنگی و هدایت کل سیستم هستند. آنها با هماهنگی سایر سیستم های فرعی، وظیفه حل تعارض و هماهنگی الزامات خارجی با منابع سازمان را بر عهده دارند.</a:t>
            </a:r>
            <a:endParaRPr lang="en-US" sz="2200" dirty="0">
              <a:cs typeface="B Nazanin"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r"/>
            <a:endParaRPr lang="fa-IR" sz="2600" dirty="0" smtClean="0">
              <a:cs typeface="B Nazanin" pitchFamily="2" charset="-78"/>
            </a:endParaRPr>
          </a:p>
          <a:p>
            <a:pPr algn="r"/>
            <a:r>
              <a:rPr lang="fa-IR" sz="2600" dirty="0" smtClean="0">
                <a:cs typeface="B Nazanin" pitchFamily="2" charset="-78"/>
              </a:rPr>
              <a:t>تیلور در سال 1906 رئیس انجمن مهندسان آمریکا شد. در سال 1910 انجمنی برای ارتقای مدیریت علمی تاسیس شد که مهندسان و صنعتگران را در تمام جهان ، با قصد ادامه ی کار تیلور هدایت می کرد. این انجمن بعد از مرگ تیلور به نام انجمن تیلور تغییر نام داد. تیلور در سال 1911 کتاب اصول مدیریت علمی را منتشر کرد که در تمام ایالات متحده مورد استقبال قرار گرفت. تیلور سرانجام در مارس 1915 بر اثر ذات الریه در فیلادلفیا چشم از    جهان فرو بست.</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5364163"/>
          </a:xfrm>
        </p:spPr>
        <p:txBody>
          <a:bodyPr>
            <a:normAutofit lnSpcReduction="10000"/>
          </a:bodyPr>
          <a:lstStyle/>
          <a:p>
            <a:pPr algn="r">
              <a:buNone/>
            </a:pPr>
            <a:endParaRPr lang="fa-IR" sz="2400" b="1" dirty="0" smtClean="0">
              <a:cs typeface="B Nazanin" pitchFamily="2" charset="-78"/>
            </a:endParaRPr>
          </a:p>
          <a:p>
            <a:pPr algn="r">
              <a:buNone/>
            </a:pPr>
            <a:r>
              <a:rPr lang="fa-IR" sz="2400" b="1" dirty="0" smtClean="0">
                <a:cs typeface="B Nazanin" pitchFamily="2" charset="-78"/>
              </a:rPr>
              <a:t>بولدینگ و سلسله مراتب سیستم ها  </a:t>
            </a:r>
          </a:p>
          <a:p>
            <a:pPr algn="r">
              <a:buNone/>
            </a:pPr>
            <a:r>
              <a:rPr lang="fa-IR" sz="2200" dirty="0" smtClean="0">
                <a:cs typeface="B Nazanin" pitchFamily="2" charset="-78"/>
              </a:rPr>
              <a:t>کنت ای بولدینگ در 1910 در لیورپول انگلیس چشم به جهان گشود. </a:t>
            </a:r>
          </a:p>
          <a:p>
            <a:pPr algn="r">
              <a:buNone/>
            </a:pPr>
            <a:r>
              <a:rPr lang="fa-IR" sz="2200" dirty="0" smtClean="0">
                <a:cs typeface="B Nazanin" pitchFamily="2" charset="-78"/>
              </a:rPr>
              <a:t>بولدینگ رئیس انجمن تحقیقات سیستم های عمومی و رئیس انجمن اقتصاد آمریکا، رئیس جامعه ی بین المللی تحقیق راجع به صلح، رئیس انجمن مطالعات بین المللی و رئیس انجمن آمریکایی توسعه دانش بوده است.</a:t>
            </a:r>
          </a:p>
          <a:p>
            <a:pPr algn="r">
              <a:buNone/>
            </a:pPr>
            <a:r>
              <a:rPr lang="fa-IR" sz="2200" dirty="0" smtClean="0">
                <a:cs typeface="B Nazanin" pitchFamily="2" charset="-78"/>
              </a:rPr>
              <a:t>او در سال 1993 در ایالت کلرادو از دنیا رفت.</a:t>
            </a:r>
          </a:p>
          <a:p>
            <a:pPr algn="r">
              <a:buNone/>
            </a:pPr>
            <a:r>
              <a:rPr lang="fa-IR" sz="2200" dirty="0" smtClean="0">
                <a:cs typeface="B Nazanin" pitchFamily="2" charset="-78"/>
              </a:rPr>
              <a:t> </a:t>
            </a:r>
            <a:r>
              <a:rPr lang="fa-IR" sz="2200" b="1" dirty="0" smtClean="0">
                <a:cs typeface="B Nazanin" pitchFamily="2" charset="-78"/>
              </a:rPr>
              <a:t>سلسله مراتب سیستم ها:</a:t>
            </a:r>
          </a:p>
          <a:p>
            <a:pPr algn="r">
              <a:buNone/>
            </a:pPr>
            <a:r>
              <a:rPr lang="fa-IR" sz="2200" dirty="0" smtClean="0">
                <a:cs typeface="B Nazanin" pitchFamily="2" charset="-78"/>
              </a:rPr>
              <a:t>وی 9 سطح از پیچیدگی سیستم ها را مطرح کرده است:</a:t>
            </a:r>
          </a:p>
          <a:p>
            <a:pPr algn="r">
              <a:buNone/>
            </a:pPr>
            <a:r>
              <a:rPr lang="fa-IR" sz="2200" b="1" dirty="0" smtClean="0">
                <a:cs typeface="B Nazanin" pitchFamily="2" charset="-78"/>
              </a:rPr>
              <a:t>سطح اول، چارچوب ها: </a:t>
            </a:r>
            <a:r>
              <a:rPr lang="fa-IR" sz="2200" dirty="0" smtClean="0">
                <a:cs typeface="B Nazanin" pitchFamily="2" charset="-78"/>
              </a:rPr>
              <a:t>تنها خصوصیات ساختاری ثابت در این سطح نمایان است. نمونه های آن سیستم فهرست بندی در کتابخانه ها و کالبد شناسی انسان است.</a:t>
            </a:r>
          </a:p>
          <a:p>
            <a:pPr algn="r">
              <a:buNone/>
            </a:pPr>
            <a:r>
              <a:rPr lang="fa-IR" sz="2200" b="1" dirty="0" smtClean="0">
                <a:cs typeface="B Nazanin" pitchFamily="2" charset="-78"/>
              </a:rPr>
              <a:t>سطح دوم، ساعت گونه ها: </a:t>
            </a:r>
            <a:r>
              <a:rPr lang="fa-IR" sz="2200" dirty="0" smtClean="0">
                <a:cs typeface="B Nazanin" pitchFamily="2" charset="-78"/>
              </a:rPr>
              <a:t>خصوصیات پویای غیر تصادفی در سیستم های ساعت گونه دیده می شود. بر خلاف سطح اول این سیستم در طی زمان تغییر می کند.</a:t>
            </a:r>
          </a:p>
          <a:p>
            <a:pPr algn="r">
              <a:buNone/>
            </a:pPr>
            <a:r>
              <a:rPr lang="fa-IR" sz="2200" b="1" dirty="0" smtClean="0">
                <a:cs typeface="B Nazanin" pitchFamily="2" charset="-78"/>
              </a:rPr>
              <a:t>سطح سوم، سیستم های کنترل: </a:t>
            </a:r>
            <a:r>
              <a:rPr lang="fa-IR" sz="2200" dirty="0" smtClean="0">
                <a:cs typeface="B Nazanin" pitchFamily="2" charset="-78"/>
              </a:rPr>
              <a:t>(ترموستات ها) الگوهای سیستم کنترل، نظم رفتار سیستم را مطابق با یک هدف یا معیار تعیین شده خارجی تشریح می کند.</a:t>
            </a:r>
            <a:r>
              <a:rPr lang="fa-IR" sz="2200" b="1" dirty="0" smtClean="0">
                <a:cs typeface="B Nazanin" pitchFamily="2" charset="-78"/>
              </a:rPr>
              <a:t> </a:t>
            </a:r>
            <a:endParaRPr lang="en-US" sz="2200" b="1" dirty="0">
              <a:cs typeface="B Nazanin" pitchFamily="2" charset="-78"/>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a:buNone/>
            </a:pPr>
            <a:endParaRPr lang="fa-IR" sz="2200" b="1" dirty="0" smtClean="0">
              <a:latin typeface="Arial" pitchFamily="34" charset="0"/>
              <a:cs typeface="B Nazanin" pitchFamily="2" charset="-78"/>
            </a:endParaRPr>
          </a:p>
          <a:p>
            <a:pPr algn="r">
              <a:buNone/>
            </a:pPr>
            <a:endParaRPr lang="fa-IR" sz="2200" b="1" dirty="0" smtClean="0">
              <a:latin typeface="Arial" pitchFamily="34" charset="0"/>
              <a:cs typeface="B Nazanin" pitchFamily="2" charset="-78"/>
            </a:endParaRPr>
          </a:p>
          <a:p>
            <a:pPr algn="r">
              <a:buNone/>
            </a:pPr>
            <a:r>
              <a:rPr lang="fa-IR" sz="2200" b="1" dirty="0" smtClean="0">
                <a:latin typeface="Arial" pitchFamily="34" charset="0"/>
                <a:cs typeface="B Nazanin" pitchFamily="2" charset="-78"/>
              </a:rPr>
              <a:t> سطح چهارم، سیستم های باز: </a:t>
            </a:r>
            <a:r>
              <a:rPr lang="fa-IR" sz="2200" dirty="0" smtClean="0">
                <a:latin typeface="Arial" pitchFamily="34" charset="0"/>
                <a:cs typeface="B Nazanin" pitchFamily="2" charset="-78"/>
              </a:rPr>
              <a:t>در حالی که سیستم کنترل به تعادل هدف ارائه شده تمایل دارد و بنابراین یکنواختی را ارائه می کند، سیستم باز تفکیک درونی اش را حفظ می کند.</a:t>
            </a:r>
          </a:p>
          <a:p>
            <a:pPr algn="r">
              <a:buNone/>
            </a:pPr>
            <a:r>
              <a:rPr lang="fa-IR" sz="2200" b="1" dirty="0" smtClean="0">
                <a:latin typeface="Arial" pitchFamily="34" charset="0"/>
                <a:cs typeface="B Nazanin" pitchFamily="2" charset="-78"/>
              </a:rPr>
              <a:t>سطح پنجم، سیستم های رشد یابنده برنامه ریزی شده: </a:t>
            </a:r>
            <a:r>
              <a:rPr lang="fa-IR" sz="2200" dirty="0" smtClean="0">
                <a:latin typeface="Arial" pitchFamily="34" charset="0"/>
                <a:cs typeface="B Nazanin" pitchFamily="2" charset="-78"/>
              </a:rPr>
              <a:t>این سیستم ها افزایش می یابند.</a:t>
            </a:r>
          </a:p>
          <a:p>
            <a:pPr algn="r">
              <a:buNone/>
            </a:pPr>
            <a:r>
              <a:rPr lang="fa-IR" sz="2200" b="1" dirty="0" smtClean="0">
                <a:latin typeface="Arial" pitchFamily="34" charset="0"/>
                <a:cs typeface="B Nazanin" pitchFamily="2" charset="-78"/>
              </a:rPr>
              <a:t>سطح ششم، سیستم های درون تصوری: </a:t>
            </a:r>
            <a:r>
              <a:rPr lang="fa-IR" sz="2200" dirty="0" smtClean="0">
                <a:latin typeface="Arial" pitchFamily="34" charset="0"/>
                <a:cs typeface="B Nazanin" pitchFamily="2" charset="-78"/>
              </a:rPr>
              <a:t>خصوصیت اصلی سیستم های این سطح، آگاهی اندک از محیط است که از طریق گیرنده های اطلاعاتی مختلف کسب می شود و یک ساختار آگاهی به وجود می آورند.</a:t>
            </a:r>
          </a:p>
          <a:p>
            <a:pPr algn="r">
              <a:buNone/>
            </a:pPr>
            <a:r>
              <a:rPr lang="fa-IR" sz="2200" b="1" dirty="0" smtClean="0">
                <a:latin typeface="Arial" pitchFamily="34" charset="0"/>
                <a:cs typeface="B Nazanin" pitchFamily="2" charset="-78"/>
              </a:rPr>
              <a:t>سطح هفتم، سیستم های نمادپردازی: </a:t>
            </a:r>
            <a:r>
              <a:rPr lang="fa-IR" sz="2200" dirty="0" smtClean="0">
                <a:latin typeface="Arial" pitchFamily="34" charset="0"/>
                <a:cs typeface="B Nazanin" pitchFamily="2" charset="-78"/>
              </a:rPr>
              <a:t>این سیستم ها نه تنها آگاهی اندکی از محیط خود دارند، بلکه خودآگاه نیز هستند.</a:t>
            </a:r>
          </a:p>
          <a:p>
            <a:pPr algn="r">
              <a:buNone/>
            </a:pPr>
            <a:r>
              <a:rPr lang="fa-IR" sz="2200" b="1" dirty="0" smtClean="0">
                <a:latin typeface="Arial" pitchFamily="34" charset="0"/>
                <a:cs typeface="B Nazanin" pitchFamily="2" charset="-78"/>
              </a:rPr>
              <a:t>سطح هشتم، سیستم های اجنماعی: </a:t>
            </a:r>
            <a:r>
              <a:rPr lang="fa-IR" sz="2200" dirty="0" smtClean="0">
                <a:latin typeface="Arial" pitchFamily="34" charset="0"/>
                <a:cs typeface="B Nazanin" pitchFamily="2" charset="-78"/>
              </a:rPr>
              <a:t>اینها در واقع سیستم هایی با چندین مغز هستند یا همان طور که بولدینگ می گوید مجموعه ای از افراد که با هم عمل می کنند.</a:t>
            </a:r>
          </a:p>
          <a:p>
            <a:pPr algn="r">
              <a:buNone/>
            </a:pPr>
            <a:r>
              <a:rPr lang="fa-IR" sz="2200" b="1" dirty="0" smtClean="0">
                <a:latin typeface="Arial" pitchFamily="34" charset="0"/>
                <a:cs typeface="B Nazanin" pitchFamily="2" charset="-78"/>
              </a:rPr>
              <a:t>سطح نهم، سیستم های پیچیده ناشناخته: </a:t>
            </a:r>
            <a:r>
              <a:rPr lang="fa-IR" sz="2200" dirty="0" smtClean="0">
                <a:latin typeface="Arial" pitchFamily="34" charset="0"/>
                <a:cs typeface="B Nazanin" pitchFamily="2" charset="-78"/>
              </a:rPr>
              <a:t>این سطح برای دربرگرفتن بعضی از سطوح جدید سیستم ها که هنوز ناشناخته اند و ممکن است بعدا ظهور کنند، در نظر گرفته شده است.</a:t>
            </a:r>
            <a:endParaRPr lang="fa-IR" sz="2200" b="1" dirty="0" smtClean="0">
              <a:latin typeface="Arial" pitchFamily="34" charset="0"/>
              <a:cs typeface="B Nazanin" pitchFamily="2" charset="-78"/>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a:buNone/>
            </a:pPr>
            <a:endParaRPr lang="fa-IR" sz="2400" b="1" dirty="0" smtClean="0">
              <a:latin typeface="Arial" pitchFamily="34" charset="0"/>
              <a:cs typeface="B Nazanin" pitchFamily="2" charset="-78"/>
            </a:endParaRPr>
          </a:p>
          <a:p>
            <a:pPr algn="r">
              <a:buNone/>
            </a:pPr>
            <a:endParaRPr lang="fa-IR" sz="2400" b="1" dirty="0" smtClean="0">
              <a:latin typeface="Arial" pitchFamily="34" charset="0"/>
              <a:cs typeface="B Nazanin" pitchFamily="2" charset="-78"/>
            </a:endParaRPr>
          </a:p>
          <a:p>
            <a:pPr algn="r">
              <a:buNone/>
            </a:pPr>
            <a:r>
              <a:rPr lang="fa-IR" sz="2400" b="1" dirty="0" smtClean="0">
                <a:latin typeface="Arial" pitchFamily="34" charset="0"/>
                <a:cs typeface="B Nazanin" pitchFamily="2" charset="-78"/>
              </a:rPr>
              <a:t>استنفورد بیر و نوع شناسی سیستم ها </a:t>
            </a:r>
          </a:p>
          <a:p>
            <a:pPr algn="r">
              <a:buNone/>
            </a:pPr>
            <a:r>
              <a:rPr lang="fa-IR" sz="2200" dirty="0" smtClean="0">
                <a:latin typeface="Arial" pitchFamily="34" charset="0"/>
                <a:cs typeface="B Nazanin" pitchFamily="2" charset="-78"/>
              </a:rPr>
              <a:t>استنفورد بیر در 1926 در لندن متولد شد. اولین کتاب بیر با عنوان سایبرنتیکس و مدیریت در سال 1959 منتشر شد. در همین زمان او مدل های آناتومی عصبی را مطرح کرد که منجر به توسعه ی مدل سیستم های توسعه ای زنده شد.</a:t>
            </a:r>
          </a:p>
          <a:p>
            <a:pPr algn="r">
              <a:buNone/>
            </a:pPr>
            <a:r>
              <a:rPr lang="fa-IR" sz="2200" dirty="0" smtClean="0">
                <a:latin typeface="Arial" pitchFamily="34" charset="0"/>
                <a:cs typeface="B Nazanin" pitchFamily="2" charset="-78"/>
              </a:rPr>
              <a:t>سایبرنتیکس و نوع شناسی سیستم ها: </a:t>
            </a:r>
          </a:p>
          <a:p>
            <a:pPr algn="r">
              <a:buNone/>
            </a:pPr>
            <a:r>
              <a:rPr lang="fa-IR" sz="2200" dirty="0" smtClean="0">
                <a:latin typeface="Arial" pitchFamily="34" charset="0"/>
                <a:cs typeface="B Nazanin" pitchFamily="2" charset="-78"/>
              </a:rPr>
              <a:t>سایبرنتیکس هم به ارتباطات و هم به کنترل مرتبط است. سایبرنتیکس یک ایده ی مفید بوده چرا که فرآیند های به هم مرتبط را تلفیق کرده و آنها را به تنوعی از سیستم ها تعمیم می دهد. یکی از الزامات سیستم سایبرنتیک خود تنظیمی است.</a:t>
            </a:r>
          </a:p>
          <a:p>
            <a:pPr algn="r">
              <a:buNone/>
            </a:pPr>
            <a:r>
              <a:rPr lang="fa-IR" sz="2200" dirty="0" smtClean="0">
                <a:latin typeface="Arial" pitchFamily="34" charset="0"/>
                <a:cs typeface="B Nazanin" pitchFamily="2" charset="-78"/>
              </a:rPr>
              <a:t>بیر یک روش جالب برای طبقه بندی سیستم ها با توجه به حوزه های سایبرنتیک ارائه می کند. طبق نظر او سیستم ها بر اساس احتمال(قطعی- احتمالی) بودن از یک سو و پیچیدگی (ساده، پیچیده و بی نهایت پیچیده) از سوی دیگر تقسیم بندی شده اند.</a:t>
            </a:r>
          </a:p>
          <a:p>
            <a:pPr algn="r">
              <a:buNone/>
            </a:pPr>
            <a:r>
              <a:rPr lang="fa-IR" sz="2200" dirty="0" smtClean="0">
                <a:latin typeface="Arial" pitchFamily="34" charset="0"/>
                <a:cs typeface="B Nazanin" pitchFamily="2" charset="-78"/>
              </a:rPr>
              <a:t> </a:t>
            </a:r>
            <a:endParaRPr lang="en-US" sz="2200" dirty="0">
              <a:latin typeface="Arial" pitchFamily="34" charset="0"/>
              <a:cs typeface="B Nazanin" pitchFamily="2" charset="-78"/>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1447800"/>
            <a:ext cx="2175596"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بخش چهارم:</a:t>
            </a:r>
            <a:endParaRPr lang="en-US" sz="3600" b="1" dirty="0">
              <a:cs typeface="B Nazanin" pitchFamily="2" charset="-78"/>
            </a:endParaRPr>
          </a:p>
        </p:txBody>
      </p:sp>
      <p:sp>
        <p:nvSpPr>
          <p:cNvPr id="5" name="TextBox 4"/>
          <p:cNvSpPr txBox="1"/>
          <p:nvPr/>
        </p:nvSpPr>
        <p:spPr>
          <a:xfrm>
            <a:off x="1752600" y="2286000"/>
            <a:ext cx="3728906"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جامعه شناسان سازمان</a:t>
            </a:r>
            <a:endParaRPr lang="en-US" sz="3600" b="1" dirty="0">
              <a:cs typeface="B Nazanin" pitchFamily="2" charset="-78"/>
            </a:endParaRPr>
          </a:p>
        </p:txBody>
      </p:sp>
      <p:sp>
        <p:nvSpPr>
          <p:cNvPr id="6" name="TextBox 5"/>
          <p:cNvSpPr txBox="1"/>
          <p:nvPr/>
        </p:nvSpPr>
        <p:spPr>
          <a:xfrm>
            <a:off x="5943600" y="3429000"/>
            <a:ext cx="1524776"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a-IR" sz="3200" b="1" dirty="0" smtClean="0">
                <a:cs typeface="B Nazanin" pitchFamily="2" charset="-78"/>
              </a:rPr>
              <a:t>فصل اول:</a:t>
            </a:r>
            <a:endParaRPr lang="en-US" sz="3200" b="1" dirty="0">
              <a:cs typeface="B Nazanin" pitchFamily="2" charset="-78"/>
            </a:endParaRPr>
          </a:p>
        </p:txBody>
      </p:sp>
      <p:sp>
        <p:nvSpPr>
          <p:cNvPr id="7" name="TextBox 6"/>
          <p:cNvSpPr txBox="1"/>
          <p:nvPr/>
        </p:nvSpPr>
        <p:spPr>
          <a:xfrm>
            <a:off x="2438400" y="4267200"/>
            <a:ext cx="2938625"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a-IR" sz="3200" b="1" dirty="0" smtClean="0">
                <a:cs typeface="B Nazanin" pitchFamily="2" charset="-78"/>
              </a:rPr>
              <a:t>منتقدان بوروکراسی</a:t>
            </a:r>
            <a:endParaRPr lang="en-US" sz="3200" b="1" dirty="0">
              <a:cs typeface="B Nazanin" pitchFamily="2" charset="-78"/>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r">
              <a:buNone/>
            </a:pPr>
            <a:endParaRPr lang="fa-IR" sz="2400" b="1" dirty="0" smtClean="0">
              <a:latin typeface="Arial" pitchFamily="34" charset="0"/>
              <a:cs typeface="B Nazanin" pitchFamily="2" charset="-78"/>
            </a:endParaRPr>
          </a:p>
          <a:p>
            <a:pPr algn="r">
              <a:buNone/>
            </a:pPr>
            <a:r>
              <a:rPr lang="fa-IR" sz="2400" b="1" dirty="0" smtClean="0">
                <a:latin typeface="Arial" pitchFamily="34" charset="0"/>
                <a:cs typeface="B Nazanin" pitchFamily="2" charset="-78"/>
              </a:rPr>
              <a:t>کارل مارکس و تئوری از خود بیگانگی </a:t>
            </a:r>
          </a:p>
          <a:p>
            <a:pPr algn="r">
              <a:buNone/>
            </a:pPr>
            <a:endParaRPr lang="fa-IR" sz="2400" b="1" dirty="0" smtClean="0">
              <a:latin typeface="Arial" pitchFamily="34" charset="0"/>
              <a:cs typeface="B Nazanin" pitchFamily="2" charset="-78"/>
            </a:endParaRPr>
          </a:p>
          <a:p>
            <a:pPr algn="r">
              <a:buNone/>
            </a:pPr>
            <a:r>
              <a:rPr lang="fa-IR" sz="2200" dirty="0" smtClean="0">
                <a:latin typeface="Arial" pitchFamily="34" charset="0"/>
                <a:cs typeface="B Nazanin" pitchFamily="2" charset="-78"/>
              </a:rPr>
              <a:t>کارل مارکس در 1818 در آلمان متولد شد. کتاب های ”مبانی نقد اقتصاد سیاسی“ و ”کار دستمزدی و سرمایه“ از آثار او می باشند.</a:t>
            </a:r>
          </a:p>
          <a:p>
            <a:pPr algn="r">
              <a:buNone/>
            </a:pPr>
            <a:r>
              <a:rPr lang="fa-IR" sz="2200" dirty="0" smtClean="0">
                <a:latin typeface="Arial" pitchFamily="34" charset="0"/>
                <a:cs typeface="B Nazanin" pitchFamily="2" charset="-78"/>
              </a:rPr>
              <a:t>تئوری از خود بیگانگی:</a:t>
            </a:r>
          </a:p>
          <a:p>
            <a:pPr algn="r">
              <a:buNone/>
            </a:pPr>
            <a:r>
              <a:rPr lang="fa-IR" sz="2200" dirty="0" smtClean="0">
                <a:latin typeface="Arial" pitchFamily="34" charset="0"/>
                <a:cs typeface="B Nazanin" pitchFamily="2" charset="-78"/>
              </a:rPr>
              <a:t>دیدگاه های مارکس در مورد سازمان و جامعه به طور مستقیم به مباحث عمده ای چون سلسله مراتب، قدرت، استقلال، آزادی، اختیار، سلطه، برابری و نابرابری، تعارضات و بحران ها،تغییر و تحول اشاره دارند.</a:t>
            </a:r>
          </a:p>
          <a:p>
            <a:pPr algn="r">
              <a:buNone/>
            </a:pPr>
            <a:r>
              <a:rPr lang="fa-IR" sz="2200" dirty="0" smtClean="0">
                <a:latin typeface="Arial" pitchFamily="34" charset="0"/>
                <a:cs typeface="B Nazanin" pitchFamily="2" charset="-78"/>
              </a:rPr>
              <a:t>مارکس در کتاب سرمایه داری که تمرکز اصلی تجزیه و تحلیل مارکس است، می گوید:“ سازماندهی سیستم اقتصادی و روابط اجتماعی، توسط نیروی سرمایه صورت می گیرد و کارگر تابع این نیرو است. دوگانگی بین کارگر و سرمایه ناسازگار بوده و برای این که آن ها، دو نیروی مخالف هم هستند، هرکدام به تنهایی به دنبال منافع بیشتر خودش است.“ </a:t>
            </a:r>
          </a:p>
          <a:p>
            <a:pPr algn="r">
              <a:buNone/>
            </a:pPr>
            <a:endParaRPr lang="fa-IR" sz="2200" dirty="0" smtClean="0">
              <a:latin typeface="Arial" pitchFamily="34" charset="0"/>
              <a:cs typeface="B Nazanin" pitchFamily="2" charset="-78"/>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r">
              <a:buNone/>
            </a:pPr>
            <a:r>
              <a:rPr lang="fa-IR" sz="2200" dirty="0" smtClean="0">
                <a:latin typeface="Arial" pitchFamily="34" charset="0"/>
                <a:cs typeface="B Nazanin" pitchFamily="2" charset="-78"/>
              </a:rPr>
              <a:t>هم چنین تجزیه و تحلیل مارکس از سازمان های مدرن، ممکن است در دیدگاه بوروکراسی متجلی شود که به عنوان ابزار سلطه و از خود بیگانگی محسوب می شود.بوروکراسی چرخه ای است که هیچ کس نمی تواند آن را ترک کند. روح کلی بوروکراسی مخفی است و رمز و راز درون بوروکراسی توسط سلسله مراتب و بیرون از آن توسط یک سازمان بسته،حفظ شده است.</a:t>
            </a:r>
          </a:p>
          <a:p>
            <a:pPr algn="r">
              <a:buNone/>
            </a:pPr>
            <a:endParaRPr lang="fa-IR" sz="2200" dirty="0" smtClean="0">
              <a:latin typeface="Arial" pitchFamily="34" charset="0"/>
              <a:cs typeface="B Nazanin" pitchFamily="2" charset="-78"/>
            </a:endParaRPr>
          </a:p>
          <a:p>
            <a:pPr algn="r">
              <a:buNone/>
            </a:pPr>
            <a:r>
              <a:rPr lang="fa-IR" sz="2200" dirty="0" smtClean="0">
                <a:latin typeface="Arial" pitchFamily="34" charset="0"/>
                <a:cs typeface="B Nazanin" pitchFamily="2" charset="-78"/>
              </a:rPr>
              <a:t>کارکنان به دلایلی از کارشان بیگانه می شوند:</a:t>
            </a:r>
          </a:p>
          <a:p>
            <a:pPr algn="r">
              <a:buNone/>
            </a:pPr>
            <a:r>
              <a:rPr lang="fa-IR" sz="2200" dirty="0" smtClean="0">
                <a:latin typeface="Arial" pitchFamily="34" charset="0"/>
                <a:cs typeface="B Nazanin" pitchFamily="2" charset="-78"/>
              </a:rPr>
              <a:t>1- زمانی که کارکنان محصولاتی را که تولید می کنند جدای از خود تصور می نمایند، ارتباط با کارشان را از دست می دهند.</a:t>
            </a:r>
          </a:p>
          <a:p>
            <a:pPr algn="r">
              <a:buNone/>
            </a:pPr>
            <a:r>
              <a:rPr lang="fa-IR" sz="2200" dirty="0" smtClean="0">
                <a:latin typeface="Arial" pitchFamily="34" charset="0"/>
                <a:cs typeface="B Nazanin" pitchFamily="2" charset="-78"/>
              </a:rPr>
              <a:t>2- زمانی که ماشین، مسلط بر کار شده، کار را از حالت دستی به حالت فکری تغییر می دهد، آن ها مشارکت در کارشان را از دست می دهند.</a:t>
            </a:r>
          </a:p>
          <a:p>
            <a:pPr algn="r">
              <a:buNone/>
            </a:pPr>
            <a:r>
              <a:rPr lang="fa-IR" sz="2200" dirty="0" smtClean="0">
                <a:latin typeface="Arial" pitchFamily="34" charset="0"/>
                <a:cs typeface="B Nazanin" pitchFamily="2" charset="-78"/>
              </a:rPr>
              <a:t>3- کارکنان زمانی که کارشان را خیلی خسته کننده و رقابتی می شود و آنها را از داشتن روابط واقعی ناتوان می کند، از همکارانشان بیزار می شوند.</a:t>
            </a:r>
            <a:endParaRPr lang="en-US" sz="2200" dirty="0">
              <a:latin typeface="Arial" pitchFamily="34" charset="0"/>
              <a:cs typeface="B Nazanin" pitchFamily="2" charset="-78"/>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latin typeface="Arial" pitchFamily="34" charset="0"/>
                <a:cs typeface="B Nazanin" pitchFamily="2" charset="-78"/>
              </a:rPr>
              <a:t>میشلز و قانون آهنین الیگارشی</a:t>
            </a: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رابرت میشلز در 1876 در کلن آلمان متولد شد. او ایده های ماکس وبر را به کار برد و نقش های عمده ای را در تفکر سیاسی و اجتماعی ایفا کرد.</a:t>
            </a:r>
          </a:p>
          <a:p>
            <a:pPr>
              <a:buNone/>
            </a:pPr>
            <a:r>
              <a:rPr lang="fa-IR" sz="2200" dirty="0" smtClean="0">
                <a:latin typeface="Arial" pitchFamily="34" charset="0"/>
                <a:cs typeface="B Nazanin" pitchFamily="2" charset="-78"/>
              </a:rPr>
              <a:t>وی کتاب ”احزاب سیاسی“ را منتشر کرد و در این کتاب از قانون آهنین الیگارشی سخن راند.</a:t>
            </a:r>
          </a:p>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قانون آهنین الیگارشی: </a:t>
            </a: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یکی از کارکرد های منفی بوروکراسی که از آن بسیار سخن می گویند، بحث جابه جایی اهداف سازمان است که اولین بار رابرت میشلز آن را مطرح کرد.جابه جایی اهداف، یعنی این که اهداف دیگر سازمان، که منابعی برای کسب آن ها تخصیص نیافته ایت و شناختی برای رسیدن به آن ها وجود ندارد، جانشین هدف قانونی سازمان شوند.</a:t>
            </a:r>
          </a:p>
          <a:p>
            <a:pPr>
              <a:buNone/>
            </a:pPr>
            <a:r>
              <a:rPr lang="fa-IR" sz="2200" dirty="0" smtClean="0">
                <a:latin typeface="Arial" pitchFamily="34" charset="0"/>
                <a:cs typeface="B Nazanin" pitchFamily="2" charset="-78"/>
              </a:rPr>
              <a:t>متداول ترین شکل جابه جایی اهداف، فرآیندی است که یک سازمان، اولویت بین اهداف و وسایل نیل به آن اهداف را وارونه کند؛ به گونه ای که ابزارها هدف شده، اهداف، ابزار گردند.</a:t>
            </a:r>
            <a:endParaRPr lang="en-US" sz="2200" dirty="0">
              <a:latin typeface="Arial" pitchFamily="34" charset="0"/>
              <a:cs typeface="B Nazanin" pitchFamily="2" charset="-78"/>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200" dirty="0" smtClean="0">
              <a:latin typeface="Arial" pitchFamily="34" charset="0"/>
              <a:cs typeface="B Nazanin" pitchFamily="2" charset="-78"/>
            </a:endParaRP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رایج ترین ابزاری که جانشین اهداف می شود، خود سازمان است.</a:t>
            </a:r>
          </a:p>
          <a:p>
            <a:pPr>
              <a:buNone/>
            </a:pPr>
            <a:r>
              <a:rPr lang="fa-IR" sz="2200" dirty="0" smtClean="0">
                <a:latin typeface="Arial" pitchFamily="34" charset="0"/>
                <a:cs typeface="B Nazanin" pitchFamily="2" charset="-78"/>
              </a:rPr>
              <a:t>کتاب میشلز(احزاب سیاسی) به اولین توضیح و تحلیل گسترده از پدیده ی متداول جابه جایی اهداف می پردازد.</a:t>
            </a:r>
          </a:p>
          <a:p>
            <a:pPr>
              <a:buNone/>
            </a:pPr>
            <a:r>
              <a:rPr lang="fa-IR" sz="2200" dirty="0" smtClean="0">
                <a:latin typeface="Arial" pitchFamily="34" charset="0"/>
                <a:cs typeface="B Nazanin" pitchFamily="2" charset="-78"/>
              </a:rPr>
              <a:t>میشلز نشان داد که رهبران برای قاطع نشان دادن خودشان در سازمان، با احتیاط عمل می کردند. این رهبران با کنترل بیشتر ابزارهای ارتباطات سازمان و نیز زدودن سازمان از رهبران جوان و جاه طلب یا جذب آن ها، تلاش کردند تا موقعیت هایشان را در سازمان حفظ کنند. در این فرآیند که میشلز از آن با عنوان </a:t>
            </a:r>
            <a:r>
              <a:rPr lang="fa-IR" sz="2200" b="1" dirty="0" smtClean="0">
                <a:latin typeface="Arial" pitchFamily="34" charset="0"/>
                <a:cs typeface="B Nazanin" pitchFamily="2" charset="-78"/>
              </a:rPr>
              <a:t>قانون آهنین الیگارشی</a:t>
            </a:r>
            <a:r>
              <a:rPr lang="fa-IR" sz="2200" dirty="0" smtClean="0">
                <a:latin typeface="Arial" pitchFamily="34" charset="0"/>
                <a:cs typeface="B Nazanin" pitchFamily="2" charset="-78"/>
              </a:rPr>
              <a:t> (آهنین به خاطر این که احتمالا بدون استثنا است) یاد می کند، اهداف دموکراتیک سازمان، به نظر او سست و متزلزل شده اند. </a:t>
            </a:r>
          </a:p>
          <a:p>
            <a:pPr>
              <a:buNone/>
            </a:pPr>
            <a:r>
              <a:rPr lang="fa-IR" sz="2200" dirty="0" smtClean="0">
                <a:latin typeface="Arial" pitchFamily="34" charset="0"/>
                <a:cs typeface="B Nazanin" pitchFamily="2" charset="-78"/>
              </a:rPr>
              <a:t>میشلز سخت تحت تاثیر مکتب ماکیاولی بود و در سال 1939 در رم ایتالیا از دنیا رفت.</a:t>
            </a:r>
          </a:p>
          <a:p>
            <a:pPr>
              <a:buNone/>
            </a:pPr>
            <a:endParaRPr lang="en-US" sz="2200" dirty="0">
              <a:latin typeface="Arial" pitchFamily="34" charset="0"/>
              <a:cs typeface="B Nazanin" pitchFamily="2" charset="-78"/>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latin typeface="Arial" pitchFamily="34" charset="0"/>
                <a:cs typeface="B Nazanin" pitchFamily="2" charset="-78"/>
              </a:rPr>
              <a:t>مرتون و نارسایی های بوروکراسی </a:t>
            </a:r>
          </a:p>
          <a:p>
            <a:pPr>
              <a:buNone/>
            </a:pPr>
            <a:r>
              <a:rPr lang="fa-IR" sz="2200" dirty="0" smtClean="0">
                <a:latin typeface="Arial" pitchFamily="34" charset="0"/>
                <a:cs typeface="B Nazanin" pitchFamily="2" charset="-78"/>
              </a:rPr>
              <a:t>رابرت کینگر مرتون در 1910 در فیلادلفیا متولد شد.</a:t>
            </a:r>
          </a:p>
          <a:p>
            <a:pPr>
              <a:buNone/>
            </a:pPr>
            <a:r>
              <a:rPr lang="fa-IR" sz="2200" dirty="0" smtClean="0">
                <a:latin typeface="Arial" pitchFamily="34" charset="0"/>
                <a:cs typeface="B Nazanin" pitchFamily="2" charset="-78"/>
              </a:rPr>
              <a:t>مرتون در خلال کار به عنوان معاون سرپرست دفتر تحقیقات اجتماعی کاربردی دانشگاه کلمبیا از سال 1942 تا 1971، در کنار پال لازارسفیلد نیز کار کرد آن ها در خلال کار با همدیگر در دانشگاه کلمبیا زوج درخشانی را تشکیل دادند.</a:t>
            </a:r>
          </a:p>
          <a:p>
            <a:pPr>
              <a:buNone/>
            </a:pPr>
            <a:r>
              <a:rPr lang="fa-IR" sz="2200" b="1" dirty="0" smtClean="0">
                <a:latin typeface="Arial" pitchFamily="34" charset="0"/>
                <a:cs typeface="B Nazanin" pitchFamily="2" charset="-78"/>
              </a:rPr>
              <a:t>نارسایی های بوروکراسی:</a:t>
            </a: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مقاله ی رابرت مرتون تحت عنوان“ساختار و شخصیت بوروکراتیک“ بر فشارهای روانی و فشارهای درونی که به اعتقاد وی از خصوصیات فعالیت های بوروکراتیک است، تاکید می کند.</a:t>
            </a:r>
          </a:p>
          <a:p>
            <a:pPr>
              <a:buNone/>
            </a:pPr>
            <a:r>
              <a:rPr lang="fa-IR" sz="2200" dirty="0" smtClean="0">
                <a:latin typeface="Arial" pitchFamily="34" charset="0"/>
                <a:cs typeface="B Nazanin" pitchFamily="2" charset="-78"/>
              </a:rPr>
              <a:t>مرتون اظهار می کند که تغییرات در شخصیت اعضای سازمان، ناشی از عواملی در ساختار سازمانی است. در اینجا شخصیت به هر ارتباط نسبتا پایا بین محرک های مشخص و پاسخ های مشخص اشاره دارد. عنوان شخصیت وابسته به چنین الگوی پاسخ دهی است و به سادگی و به سرعت تغییر نمی کند.</a:t>
            </a:r>
            <a:endParaRPr lang="en-US" sz="2200" dirty="0">
              <a:latin typeface="Arial" pitchFamily="34" charset="0"/>
              <a:cs typeface="B Nazanin" pitchFamily="2" charset="-78"/>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مرتون معتقد است که در مدل بوروکراسی، اطاعت دائمی از قوانین منجر به این می شود که افراد نهایتا توانایی تصمیم گیری را برای خودشان از دست بدهند.</a:t>
            </a:r>
            <a:r>
              <a:rPr lang="fa-IR" sz="2200" dirty="0">
                <a:latin typeface="Arial" pitchFamily="34" charset="0"/>
                <a:cs typeface="B Nazanin" pitchFamily="2" charset="-78"/>
              </a:rPr>
              <a:t> </a:t>
            </a:r>
            <a:r>
              <a:rPr lang="fa-IR" sz="2200" dirty="0" smtClean="0">
                <a:latin typeface="Arial" pitchFamily="34" charset="0"/>
                <a:cs typeface="B Nazanin" pitchFamily="2" charset="-78"/>
              </a:rPr>
              <a:t>اتکاء دائمی به قوانین، به عنوان رهنمودهایی برای عمل، سبب می شود که خود قوانین، هدف زندگی کاری شوند. پیامد منفی به کارگیری قطعی قانون این است که قوانین به جای ابزارهایی برای رسیدن به یک هدف، خودشان هدف می شوند و اینجا فرآیندی مشابه جابه جایی اهداف اتفاق می افتد و بنابراین ارزش ابزاری، تبدیل به یک ارزش نهایی می شود.</a:t>
            </a:r>
          </a:p>
          <a:p>
            <a:pPr>
              <a:buNone/>
            </a:pPr>
            <a:r>
              <a:rPr lang="fa-IR" sz="2200" dirty="0" smtClean="0">
                <a:latin typeface="Arial" pitchFamily="34" charset="0"/>
                <a:cs typeface="B Nazanin" pitchFamily="2" charset="-78"/>
              </a:rPr>
              <a:t>به طور خلاصه مرتون بیان می دارد که تاکید بیش از حد بوروکراسی بر همانندی، استاندارد، عینیت، دقت، استمرار و یکنواختی، موجب انعطاف ناپذیری در رفتار می شود که پیامدهای نامطلوبی برای سازمان دارد.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lgn="just">
              <a:buNone/>
            </a:pPr>
            <a:r>
              <a:rPr lang="fa-IR" sz="3000" b="1" dirty="0" smtClean="0">
                <a:cs typeface="B Nazanin" pitchFamily="2" charset="-78"/>
              </a:rPr>
              <a:t>مدیریت علمی:</a:t>
            </a:r>
          </a:p>
          <a:p>
            <a:pPr algn="just">
              <a:buNone/>
            </a:pPr>
            <a:endParaRPr lang="fa-IR" sz="2600" dirty="0" smtClean="0">
              <a:cs typeface="B Nazanin" pitchFamily="2" charset="-78"/>
            </a:endParaRPr>
          </a:p>
          <a:p>
            <a:pPr algn="just">
              <a:buNone/>
            </a:pPr>
            <a:r>
              <a:rPr lang="fa-IR" sz="2600" dirty="0" smtClean="0">
                <a:cs typeface="B Nazanin" pitchFamily="2" charset="-78"/>
              </a:rPr>
              <a:t>هدف مدیریت علمی ، کشف قوانین علمی برای انجام کار و پی بردن به ” یک</a:t>
            </a:r>
          </a:p>
          <a:p>
            <a:pPr algn="just">
              <a:buNone/>
            </a:pPr>
            <a:r>
              <a:rPr lang="fa-IR" sz="2600" dirty="0" smtClean="0">
                <a:cs typeface="B Nazanin" pitchFamily="2" charset="-78"/>
              </a:rPr>
              <a:t>بهترین روش انجام کار“ برای وظایف اساسی مدیریتی از جمله انتخاب ، ارتقا ،</a:t>
            </a:r>
          </a:p>
          <a:p>
            <a:pPr algn="just">
              <a:buNone/>
            </a:pPr>
            <a:r>
              <a:rPr lang="fa-IR" sz="2600" dirty="0" smtClean="0">
                <a:cs typeface="B Nazanin" pitchFamily="2" charset="-78"/>
              </a:rPr>
              <a:t>نظام جبران خدمات و تولید بود. تیلور برای تعیین بهترین روش انجام کار از</a:t>
            </a:r>
          </a:p>
          <a:p>
            <a:pPr algn="just">
              <a:buNone/>
            </a:pPr>
            <a:r>
              <a:rPr lang="fa-IR" sz="2600" dirty="0" smtClean="0">
                <a:cs typeface="B Nazanin" pitchFamily="2" charset="-78"/>
              </a:rPr>
              <a:t>مطالعات زمان سنجی و حرکت سنجی استفاده کرد و یک سیستم قطعه کاری را</a:t>
            </a:r>
          </a:p>
          <a:p>
            <a:pPr algn="just">
              <a:buNone/>
            </a:pPr>
            <a:r>
              <a:rPr lang="fa-IR" sz="2600" dirty="0" smtClean="0">
                <a:cs typeface="B Nazanin" pitchFamily="2" charset="-78"/>
              </a:rPr>
              <a:t>برای به حداکثر رساندن تلاش کارگر به کار برد.</a:t>
            </a:r>
          </a:p>
          <a:p>
            <a:pPr algn="just">
              <a:buNone/>
            </a:pPr>
            <a:endParaRPr lang="fa-IR" sz="2600" dirty="0" smtClean="0">
              <a:cs typeface="B Nazanin" pitchFamily="2" charset="-78"/>
            </a:endParaRPr>
          </a:p>
          <a:p>
            <a:pPr algn="just">
              <a:buNone/>
            </a:pPr>
            <a:r>
              <a:rPr lang="fa-IR" sz="2600" dirty="0" smtClean="0">
                <a:cs typeface="B Nazanin" pitchFamily="2" charset="-78"/>
              </a:rPr>
              <a:t>تیلور به شدت معتقد بود که مدیر موفق ، مدیری است که هر جنبه از فرآیند تولید را</a:t>
            </a:r>
          </a:p>
          <a:p>
            <a:pPr algn="just">
              <a:buNone/>
            </a:pPr>
            <a:r>
              <a:rPr lang="fa-IR" sz="2600" dirty="0" smtClean="0">
                <a:cs typeface="B Nazanin" pitchFamily="2" charset="-78"/>
              </a:rPr>
              <a:t>کنترل کند و برای رسیدن به آن ، مدیران باید برنامه ریزی را متمرکز کرده ، از اجرا</a:t>
            </a:r>
          </a:p>
          <a:p>
            <a:pPr algn="just">
              <a:buNone/>
            </a:pPr>
            <a:r>
              <a:rPr lang="fa-IR" sz="2600" dirty="0" smtClean="0">
                <a:cs typeface="B Nazanin" pitchFamily="2" charset="-78"/>
              </a:rPr>
              <a:t>جدا کنند. کارگران باید تنها آنچه را که مدیران ، برنامه ریزی می کنند انجام دهند.</a:t>
            </a:r>
          </a:p>
          <a:p>
            <a:pPr algn="just">
              <a:buNone/>
            </a:pPr>
            <a:r>
              <a:rPr lang="fa-IR" sz="2600" dirty="0" smtClean="0">
                <a:cs typeface="B Nazanin" pitchFamily="2" charset="-78"/>
              </a:rPr>
              <a:t>شاید بتوان گفت که این مشهورترین اصل مدیریت علمی است. تیلور در یک سخنرانی</a:t>
            </a:r>
          </a:p>
          <a:p>
            <a:pPr algn="just">
              <a:buNone/>
            </a:pPr>
            <a:r>
              <a:rPr lang="fa-IR" sz="2600" dirty="0" smtClean="0">
                <a:cs typeface="B Nazanin" pitchFamily="2" charset="-78"/>
              </a:rPr>
              <a:t>در سال 1906 اظهار کرد : ما از کارکنان خود در برنامه هایمان خلاقیت نمی خواهیم</a:t>
            </a:r>
          </a:p>
          <a:p>
            <a:pPr algn="just">
              <a:buNone/>
            </a:pPr>
            <a:r>
              <a:rPr lang="fa-IR" sz="2600" dirty="0" smtClean="0">
                <a:cs typeface="B Nazanin" pitchFamily="2" charset="-78"/>
              </a:rPr>
              <a:t>ما از همه کارکنانمان می خواهیم که از دستوراتی که به آنها می دهیم اطاعت کنند و</a:t>
            </a:r>
          </a:p>
          <a:p>
            <a:pPr algn="just">
              <a:buNone/>
            </a:pPr>
            <a:r>
              <a:rPr lang="fa-IR" sz="2600" dirty="0" smtClean="0">
                <a:cs typeface="B Nazanin" pitchFamily="2" charset="-78"/>
              </a:rPr>
              <a:t>آنچه را که به آنها می گوییم، بی درنگ انجام دهند. </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latin typeface="Arial" pitchFamily="34" charset="0"/>
                <a:cs typeface="B Nazanin" pitchFamily="2" charset="-78"/>
              </a:rPr>
              <a:t>سلزنیک و نظریه نهادی </a:t>
            </a:r>
          </a:p>
          <a:p>
            <a:pPr>
              <a:buNone/>
            </a:pPr>
            <a:r>
              <a:rPr lang="fa-IR" sz="2200" dirty="0" smtClean="0">
                <a:latin typeface="Arial" pitchFamily="34" charset="0"/>
                <a:cs typeface="B Nazanin" pitchFamily="2" charset="-78"/>
              </a:rPr>
              <a:t>فیلیپ سلزنیک در 1919 در ایالت نیوجرسی آمریکا متولد شد. </a:t>
            </a:r>
          </a:p>
          <a:p>
            <a:pPr>
              <a:buNone/>
            </a:pPr>
            <a:r>
              <a:rPr lang="fa-IR" sz="2200" dirty="0" smtClean="0">
                <a:latin typeface="Arial" pitchFamily="34" charset="0"/>
                <a:cs typeface="B Nazanin" pitchFamily="2" charset="-78"/>
              </a:rPr>
              <a:t>فیلیپ سلزنیک بیش از 10 کتاب دارد که مهم ترین آنها بدین شرح می باشد:</a:t>
            </a:r>
          </a:p>
          <a:p>
            <a:pPr>
              <a:buNone/>
            </a:pPr>
            <a:r>
              <a:rPr lang="fa-IR" sz="2200" dirty="0" smtClean="0">
                <a:latin typeface="Arial" pitchFamily="34" charset="0"/>
                <a:cs typeface="B Nazanin" pitchFamily="2" charset="-78"/>
              </a:rPr>
              <a:t>1- سازمان دره تنسی و توده مردم </a:t>
            </a:r>
          </a:p>
          <a:p>
            <a:pPr>
              <a:buNone/>
            </a:pPr>
            <a:r>
              <a:rPr lang="fa-IR" sz="2200" dirty="0" smtClean="0">
                <a:latin typeface="Arial" pitchFamily="34" charset="0"/>
                <a:cs typeface="B Nazanin" pitchFamily="2" charset="-78"/>
              </a:rPr>
              <a:t>2- اسلحه سازمان</a:t>
            </a:r>
          </a:p>
          <a:p>
            <a:pPr>
              <a:buNone/>
            </a:pPr>
            <a:r>
              <a:rPr lang="fa-IR" sz="2200" dirty="0" smtClean="0">
                <a:latin typeface="Arial" pitchFamily="34" charset="0"/>
                <a:cs typeface="B Nazanin" pitchFamily="2" charset="-78"/>
              </a:rPr>
              <a:t>3- رهبری در مدیریت</a:t>
            </a:r>
          </a:p>
          <a:p>
            <a:pPr>
              <a:buNone/>
            </a:pPr>
            <a:r>
              <a:rPr lang="fa-IR" sz="2200" dirty="0" smtClean="0">
                <a:latin typeface="Arial" pitchFamily="34" charset="0"/>
                <a:cs typeface="B Nazanin" pitchFamily="2" charset="-78"/>
              </a:rPr>
              <a:t>4- قانون و جامعه در مرحله گذار</a:t>
            </a:r>
          </a:p>
          <a:p>
            <a:pPr>
              <a:buNone/>
            </a:pPr>
            <a:r>
              <a:rPr lang="fa-IR" sz="2200" dirty="0" smtClean="0">
                <a:latin typeface="Arial" pitchFamily="34" charset="0"/>
                <a:cs typeface="B Nazanin" pitchFamily="2" charset="-78"/>
              </a:rPr>
              <a:t>5- رفاه اخلاقی : تئوری اجتماعی و تعهدات جامعه</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بیشترین شهرت سلزنیک در ارائه مفهوم“دعوت به همکاری یا جذب نیروهای مخالف“ باشد که در اجرای آن از افراد و اعضای سازمان های دیگر خواسته می شود به عنوان عضو جدید به فرآیند تصمیم گیری بپیوندند؛ بدان امید که رسالت سازمان مورد تهدید قرار نگیرد.</a:t>
            </a:r>
          </a:p>
          <a:p>
            <a:pPr>
              <a:buNone/>
            </a:pPr>
            <a:endParaRPr lang="en-US" sz="2200" dirty="0">
              <a:latin typeface="Arial" pitchFamily="34" charset="0"/>
              <a:cs typeface="B Nazanin" pitchFamily="2" charset="-78"/>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نارسایی های بوروکراسی از دیدگاه سلزنیک:</a:t>
            </a:r>
          </a:p>
          <a:p>
            <a:pPr>
              <a:buNone/>
            </a:pPr>
            <a:r>
              <a:rPr lang="fa-IR" sz="2200" dirty="0" smtClean="0">
                <a:latin typeface="Arial" pitchFamily="34" charset="0"/>
                <a:cs typeface="B Nazanin" pitchFamily="2" charset="-78"/>
              </a:rPr>
              <a:t>از دیدگاه مرتون نیاز به اعمال کنترل، منجر به تاکید بر تدوین و اجرای مقررات می شود، اما به نظر سلزنیک، نیاز به اعمال کنترل به تفویض اختیار می انجامد، سلزنیک معتقد است که در سازمان های بوروکراتیک مشکلات با تاکید مقامات بالا بر اعمال کنترل شروع می شود. در واکنش به این تاکیدی که بر اعمال کنترل می شود، نظامی مبتنی بر تفویض زیاد اختیار استقرار می یابد.</a:t>
            </a:r>
          </a:p>
          <a:p>
            <a:pPr>
              <a:buNone/>
            </a:pPr>
            <a:r>
              <a:rPr lang="fa-IR" sz="2200" dirty="0" smtClean="0">
                <a:latin typeface="Arial" pitchFamily="34" charset="0"/>
                <a:cs typeface="B Nazanin" pitchFamily="2" charset="-78"/>
              </a:rPr>
              <a:t>سلزنیک برای کاهش تاثیرات فزاینده و بالقوه مخرب سوء کارکردهای بوروکراتیک، دو سازکار پیشنهاد می کند. اولین سازو کار بر کاربرد ”ایدئولوژی“ برای نیل به سازگاری و وفاداری در سازمان تکیه می کند.دومین سازوکار هم مربوط می شود به فرایند ”همگزینی یا دعوت به همکاری“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سازمان و نهاد از دیدگاه سلزنیک:</a:t>
            </a: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به اعتقاد سلزنیک در فرایند نهادی شدن، سازمان ها ارزش های محیط را به خود تزریق می کنند. القا و تزریق ارزش های جامعه به سازمان، موجب ثبات آن می شود.</a:t>
            </a:r>
          </a:p>
          <a:p>
            <a:pPr>
              <a:buNone/>
            </a:pPr>
            <a:r>
              <a:rPr lang="fa-IR" sz="2200" dirty="0" smtClean="0">
                <a:latin typeface="Arial" pitchFamily="34" charset="0"/>
                <a:cs typeface="B Nazanin" pitchFamily="2" charset="-78"/>
              </a:rPr>
              <a:t>سلزنیک بر ترسیم تاریخ طبیعی سازمان و این که تطبیق پذیری سازمان در طول تاریخ حیات خود چگونه است تاکید خاصی دارد؛ توصیف فرایندی که ساختارها، توانایی ها و استعدادهای متمایزی را در طول زمان در سازمان ایجاد می کند و توسعه می دهد.</a:t>
            </a:r>
          </a:p>
          <a:p>
            <a:pPr>
              <a:buNone/>
            </a:pPr>
            <a:r>
              <a:rPr lang="fa-IR" sz="2200" dirty="0" smtClean="0">
                <a:latin typeface="Arial" pitchFamily="34" charset="0"/>
                <a:cs typeface="B Nazanin" pitchFamily="2" charset="-78"/>
              </a:rPr>
              <a:t>سلزنیک فرایندی که سازمان با آن ویژگی ساختاری متمایزی را برای خود ایجاد می کند، نهادی ساختن می نامد.نهادی شدن به نظر سلزنیک عبارت از عجین شدن ارزش های ماورای تجهیزات فنی در وظایف جاری می باشد.</a:t>
            </a:r>
            <a:endParaRPr lang="en-US" sz="2200" dirty="0">
              <a:latin typeface="Arial" pitchFamily="34" charset="0"/>
              <a:cs typeface="B Nazanin" pitchFamily="2" charset="-78"/>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r>
              <a:rPr lang="fa-IR" sz="2400" b="1" dirty="0" smtClean="0">
                <a:latin typeface="Arial" pitchFamily="34" charset="0"/>
                <a:cs typeface="B Nazanin" pitchFamily="2" charset="-78"/>
              </a:rPr>
              <a:t>گولدنر و جلوه های مختلف بوروکراسی </a:t>
            </a:r>
          </a:p>
          <a:p>
            <a:pPr>
              <a:buNone/>
            </a:pPr>
            <a:r>
              <a:rPr lang="fa-IR" sz="2200" dirty="0" smtClean="0">
                <a:latin typeface="Arial" pitchFamily="34" charset="0"/>
                <a:cs typeface="B Nazanin" pitchFamily="2" charset="-78"/>
              </a:rPr>
              <a:t>آلوین وارد گولدنر در 1920 متولد شد.</a:t>
            </a:r>
          </a:p>
          <a:p>
            <a:pPr>
              <a:buNone/>
            </a:pPr>
            <a:r>
              <a:rPr lang="fa-IR" sz="2200" dirty="0" smtClean="0">
                <a:latin typeface="Arial" pitchFamily="34" charset="0"/>
                <a:cs typeface="B Nazanin" pitchFamily="2" charset="-78"/>
              </a:rPr>
              <a:t>گولدنر در مقالات اولیه اش در مجلات الگوهای بوروکراسی صنعتی و اغتصاب غیرقانونی جنبه هایی از بوروکراسی ماکس وبر را در رابطه با اعتصابات، مدیریت و کنترل جستجو می کرد.</a:t>
            </a:r>
          </a:p>
          <a:p>
            <a:pPr>
              <a:buNone/>
            </a:pPr>
            <a:r>
              <a:rPr lang="fa-IR" sz="2200" dirty="0" smtClean="0">
                <a:latin typeface="Arial" pitchFamily="34" charset="0"/>
                <a:cs typeface="B Nazanin" pitchFamily="2" charset="-78"/>
              </a:rPr>
              <a:t>دیدگاه های گولدنر راجع به عقلانیت و انتقادی گری تحت تاثیر مکتب فرانکفورت بود.</a:t>
            </a:r>
          </a:p>
          <a:p>
            <a:pPr>
              <a:buNone/>
            </a:pPr>
            <a:r>
              <a:rPr lang="fa-IR" sz="2200" dirty="0" smtClean="0">
                <a:latin typeface="Arial" pitchFamily="34" charset="0"/>
                <a:cs typeface="B Nazanin" pitchFamily="2" charset="-78"/>
              </a:rPr>
              <a:t>علاقه ی وی به بوروکراسی، قدرت و آگاهی، دینش را به سنت وبری منعکس می کند.</a:t>
            </a:r>
          </a:p>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جلوه های مختلف بوروکراسی: </a:t>
            </a:r>
          </a:p>
          <a:p>
            <a:pPr>
              <a:buNone/>
            </a:pPr>
            <a:r>
              <a:rPr lang="fa-IR" sz="2200" dirty="0" smtClean="0">
                <a:latin typeface="Arial" pitchFamily="34" charset="0"/>
                <a:cs typeface="B Nazanin" pitchFamily="2" charset="-78"/>
              </a:rPr>
              <a:t>گولدنر سه الگوی مختلف از بوروکراسی را شناسایی کرد که در درون سازمان عمل می کردند.این سه نوع بوروکراسی عبارت بودند از:</a:t>
            </a:r>
          </a:p>
          <a:p>
            <a:pPr>
              <a:buNone/>
            </a:pPr>
            <a:r>
              <a:rPr lang="fa-IR" sz="2200" dirty="0" smtClean="0">
                <a:latin typeface="Arial" pitchFamily="34" charset="0"/>
                <a:cs typeface="B Nazanin" pitchFamily="2" charset="-78"/>
              </a:rPr>
              <a:t>1- بوروکراسی کاذب (ساختگی): این نوع بوروکراسی، در شرایطی به وجود می آید که قوانین و رویه ها به وسیله ی یک مجموعه خارجی تحمیل می شوند و در جایی که آنها توسط کارکنان نادیده گرفته شده یا صرفا حمایت ظاهری می شوند، در عمل یک مجموعه قوانین مجزا توسط کارکنان ایجاد می گردد.</a:t>
            </a:r>
            <a:endParaRPr lang="en-US" sz="2200" dirty="0">
              <a:latin typeface="Arial" pitchFamily="34" charset="0"/>
              <a:cs typeface="B Nazanin" pitchFamily="2" charset="-78"/>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2- بوروکراسی نمایندگی (نمونه): در این بوروکراسی، قوانین در عمل پیروی می شدند، چرا که هم مدیریت و هم کارکنان در ارزش ها با هم اتفاق نظر داشتند. این همان بوروکراسی مورد نظر ماکس وبر بود که کارایی بیشتری داشت.</a:t>
            </a:r>
          </a:p>
          <a:p>
            <a:pPr>
              <a:buNone/>
            </a:pPr>
            <a:r>
              <a:rPr lang="fa-IR" sz="2200" dirty="0" smtClean="0">
                <a:latin typeface="Arial" pitchFamily="34" charset="0"/>
                <a:cs typeface="B Nazanin" pitchFamily="2" charset="-78"/>
              </a:rPr>
              <a:t>3- بوروکراسی تنبیهی (کیفری): این بوروکراسی در شرایطی به وجود می آید که یا مدیریت و یا کارکنان، قوانین شان را بر همدیگر تحمیل می کنند</a:t>
            </a:r>
          </a:p>
          <a:p>
            <a:pPr>
              <a:buNone/>
            </a:pPr>
            <a:r>
              <a:rPr lang="fa-IR" sz="2200" dirty="0" smtClean="0">
                <a:latin typeface="Arial" pitchFamily="34" charset="0"/>
                <a:cs typeface="B Nazanin" pitchFamily="2" charset="-78"/>
              </a:rPr>
              <a:t>گولدنر از جمله افرادی بود که به تبیین تبعات غیر کارکردی بوروکراسی وبر پرداخت.</a:t>
            </a:r>
          </a:p>
          <a:p>
            <a:pPr>
              <a:buNone/>
            </a:pPr>
            <a:r>
              <a:rPr lang="fa-IR" sz="2200" dirty="0" smtClean="0">
                <a:latin typeface="Arial" pitchFamily="34" charset="0"/>
                <a:cs typeface="B Nazanin" pitchFamily="2" charset="-78"/>
              </a:rPr>
              <a:t>گولدنر سرانجام در سال 1980 چشم از جهان فرو بست.</a:t>
            </a:r>
            <a:endParaRPr lang="en-US" sz="2200" dirty="0">
              <a:latin typeface="Arial" pitchFamily="34" charset="0"/>
              <a:cs typeface="B Nazanin" pitchFamily="2" charset="-78"/>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latin typeface="Arial" pitchFamily="34" charset="0"/>
                <a:cs typeface="B Nazanin" pitchFamily="2" charset="-78"/>
              </a:rPr>
              <a:t>جون وودوارد و اثر تکنولوژی بر ساختار</a:t>
            </a:r>
          </a:p>
          <a:p>
            <a:pPr>
              <a:buNone/>
            </a:pPr>
            <a:r>
              <a:rPr lang="fa-IR" sz="2200" dirty="0" smtClean="0">
                <a:latin typeface="Arial" pitchFamily="34" charset="0"/>
                <a:cs typeface="B Nazanin" pitchFamily="2" charset="-78"/>
              </a:rPr>
              <a:t>جون وودوارد در 1916 در انگلستان چشم به جهان گشود.</a:t>
            </a:r>
          </a:p>
          <a:p>
            <a:pPr>
              <a:buNone/>
            </a:pPr>
            <a:r>
              <a:rPr lang="fa-IR" sz="2200" dirty="0" smtClean="0">
                <a:latin typeface="Arial" pitchFamily="34" charset="0"/>
                <a:cs typeface="B Nazanin" pitchFamily="2" charset="-78"/>
              </a:rPr>
              <a:t>وودوارد نتایج مطالعات و تحقیقات خود را در چندین کتاب و مقاله از جمله دو کتاب زیر عرضه کرد:</a:t>
            </a:r>
          </a:p>
          <a:p>
            <a:pPr>
              <a:buNone/>
            </a:pPr>
            <a:r>
              <a:rPr lang="fa-IR" sz="2200" dirty="0" smtClean="0">
                <a:latin typeface="Arial" pitchFamily="34" charset="0"/>
                <a:cs typeface="B Nazanin" pitchFamily="2" charset="-78"/>
              </a:rPr>
              <a:t>1- سازمان صنعتی: تئوری و عمل</a:t>
            </a:r>
          </a:p>
          <a:p>
            <a:pPr>
              <a:buNone/>
            </a:pPr>
            <a:r>
              <a:rPr lang="fa-IR" sz="2200" dirty="0" smtClean="0">
                <a:latin typeface="Arial" pitchFamily="34" charset="0"/>
                <a:cs typeface="B Nazanin" pitchFamily="2" charset="-78"/>
              </a:rPr>
              <a:t>2- سازمان صنعتی: رفتار و کنترل</a:t>
            </a:r>
          </a:p>
          <a:p>
            <a:pPr>
              <a:buNone/>
            </a:pPr>
            <a:r>
              <a:rPr lang="fa-IR" sz="2200" dirty="0" smtClean="0">
                <a:latin typeface="Arial" pitchFamily="34" charset="0"/>
                <a:cs typeface="B Nazanin" pitchFamily="2" charset="-78"/>
              </a:rPr>
              <a:t>به اعتقاد پرو ”مهمترین و برانگیزاننده ترین مطالعه ی تطبیقی که از تکنولوژی به عنوان یک متغیر مستقل استفاده می کند، بررسی وودوارد از 100 سازمان صنعتی است.“</a:t>
            </a:r>
          </a:p>
          <a:p>
            <a:pPr>
              <a:buNone/>
            </a:pPr>
            <a:r>
              <a:rPr lang="fa-IR" sz="2200" dirty="0" smtClean="0">
                <a:latin typeface="Arial" pitchFamily="34" charset="0"/>
                <a:cs typeface="B Nazanin" pitchFamily="2" charset="-78"/>
              </a:rPr>
              <a:t>تکنولوژی شامل چیزهایی از جمله ماشین، مهارت های انسانی و رویه های کاری می شوند. </a:t>
            </a:r>
          </a:p>
          <a:p>
            <a:pPr>
              <a:buNone/>
            </a:pPr>
            <a:r>
              <a:rPr lang="fa-IR" sz="2200" dirty="0" smtClean="0">
                <a:latin typeface="Arial" pitchFamily="34" charset="0"/>
                <a:cs typeface="B Nazanin" pitchFamily="2" charset="-78"/>
              </a:rPr>
              <a:t>همانطور که پرو می گوید: ”وودوارد یک ظرف طلایی را کشف کرد که تکنولوژی نامیده شد.“</a:t>
            </a:r>
          </a:p>
          <a:p>
            <a:pPr>
              <a:buNone/>
            </a:pPr>
            <a:endParaRPr lang="en-US" sz="2200" dirty="0">
              <a:latin typeface="Arial" pitchFamily="34" charset="0"/>
              <a:cs typeface="B Nazanin" pitchFamily="2" charset="-78"/>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وودوارد تکنولوژی را به عنوان روش ها و فرایندهای تولید مبتنی بر تحقیقاتش تعریف کرد.</a:t>
            </a:r>
          </a:p>
          <a:p>
            <a:pPr>
              <a:buNone/>
            </a:pPr>
            <a:r>
              <a:rPr lang="fa-IR" sz="2200" dirty="0" smtClean="0">
                <a:latin typeface="Arial" pitchFamily="34" charset="0"/>
                <a:cs typeface="B Nazanin" pitchFamily="2" charset="-78"/>
              </a:rPr>
              <a:t>محققان ایده ی طبقه بندی شرکت ها به سه طبقه را مطابق با پیچیدگی تکنولوژی تصادفا کشف کردند.</a:t>
            </a:r>
          </a:p>
          <a:p>
            <a:pPr>
              <a:buNone/>
            </a:pPr>
            <a:r>
              <a:rPr lang="fa-IR" sz="2200" dirty="0" smtClean="0">
                <a:latin typeface="Arial" pitchFamily="34" charset="0"/>
                <a:cs typeface="B Nazanin" pitchFamily="2" charset="-78"/>
              </a:rPr>
              <a:t>1- تولید واحدی و دسته های کوچک</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2- تولید انبوه و دسته های بزرگ</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3- تولید فرآیندی مستمر</a:t>
            </a:r>
            <a:endParaRPr lang="en-US" sz="2200" dirty="0">
              <a:latin typeface="Arial" pitchFamily="34" charset="0"/>
              <a:cs typeface="B Nazanin" pitchFamily="2" charset="-78"/>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dirty="0" smtClean="0">
                <a:latin typeface="Arial" pitchFamily="34" charset="0"/>
                <a:cs typeface="B Nazanin" pitchFamily="2" charset="-78"/>
              </a:rPr>
              <a:t>مطالعات وودوارد این نتیجه را دربر داشت که ساختار مدیریت، پیچیدگی تکنولوژی </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سازمان را منعکس می کند. این مسئله حداقل سه مفهوم را دربر دارد:</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1- همانطور که ما از تولید واحدی به سمت تولید فرآیندی حرکت می کنیم، تعداد سطوح سلسله مراتب و تعداد پرسنل مدیریتی به کل کارکنان افزایش می یابد.</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2- در سطح سرپرست مستقیم، روابط غیرخطی بین حیطه ی کنترل و پیچیدگی تکنولوژی وجود دارد.</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3- الگوهای هماهنگی همچنین از یک رابطه غیرخطی متابعت می کنند.</a:t>
            </a:r>
            <a:endParaRPr lang="en-US" sz="2200" dirty="0">
              <a:latin typeface="Arial" pitchFamily="34" charset="0"/>
              <a:cs typeface="B Nazanin" pitchFamily="2" charset="-78"/>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latin typeface="Arial" pitchFamily="34" charset="0"/>
                <a:cs typeface="B Nazanin" pitchFamily="2" charset="-78"/>
              </a:rPr>
              <a:t>تامپسون و انواع تکنولوژی درونی سازمان</a:t>
            </a:r>
          </a:p>
          <a:p>
            <a:pPr>
              <a:buNone/>
            </a:pPr>
            <a:r>
              <a:rPr lang="fa-IR" sz="2200" dirty="0" smtClean="0">
                <a:latin typeface="Arial" pitchFamily="34" charset="0"/>
                <a:cs typeface="B Nazanin" pitchFamily="2" charset="-78"/>
              </a:rPr>
              <a:t>جیمز دی تامپسون در سال 1920 در ایالت ایندیانا به دنیا آمد.</a:t>
            </a:r>
          </a:p>
          <a:p>
            <a:pPr>
              <a:buNone/>
            </a:pPr>
            <a:r>
              <a:rPr lang="fa-IR" sz="2200" dirty="0" smtClean="0">
                <a:latin typeface="Arial" pitchFamily="34" charset="0"/>
                <a:cs typeface="B Nazanin" pitchFamily="2" charset="-78"/>
              </a:rPr>
              <a:t>او در سال 1967 کتاب ”سازمان ها در عمل“ را نوشت.</a:t>
            </a:r>
            <a:r>
              <a:rPr lang="fa-IR" sz="2200" dirty="0">
                <a:latin typeface="Arial" pitchFamily="34" charset="0"/>
                <a:cs typeface="B Nazanin" pitchFamily="2" charset="-78"/>
              </a:rPr>
              <a:t> </a:t>
            </a:r>
            <a:r>
              <a:rPr lang="fa-IR" sz="2200" dirty="0" smtClean="0">
                <a:latin typeface="Arial" pitchFamily="34" charset="0"/>
                <a:cs typeface="B Nazanin" pitchFamily="2" charset="-78"/>
              </a:rPr>
              <a:t>وی در این کتاب با دیدگاهی اقتضایی، سازمان ها را سیستم هایی عقلایی و باز در نظر می گیرد.</a:t>
            </a:r>
          </a:p>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انواع وابستگی:</a:t>
            </a:r>
          </a:p>
          <a:p>
            <a:pPr>
              <a:buNone/>
            </a:pPr>
            <a:r>
              <a:rPr lang="fa-IR" sz="2200" dirty="0" smtClean="0">
                <a:latin typeface="Arial" pitchFamily="34" charset="0"/>
                <a:cs typeface="B Nazanin" pitchFamily="2" charset="-78"/>
              </a:rPr>
              <a:t>یکی از جنبه های مهم تکنولوژی در ارتباط با ساختار سازمانی، وابستگی درون سازمانی است. </a:t>
            </a:r>
          </a:p>
          <a:p>
            <a:pPr>
              <a:buNone/>
            </a:pPr>
            <a:r>
              <a:rPr lang="fa-IR" sz="2200" dirty="0" smtClean="0">
                <a:latin typeface="Arial" pitchFamily="34" charset="0"/>
                <a:cs typeface="B Nazanin" pitchFamily="2" charset="-78"/>
              </a:rPr>
              <a:t>پایین ترین سطح در درون این چارچوب، </a:t>
            </a:r>
            <a:r>
              <a:rPr lang="fa-IR" sz="2200" b="1" dirty="0" smtClean="0">
                <a:latin typeface="Arial" pitchFamily="34" charset="0"/>
                <a:cs typeface="B Nazanin" pitchFamily="2" charset="-78"/>
              </a:rPr>
              <a:t>وابستگی جمعی </a:t>
            </a:r>
            <a:r>
              <a:rPr lang="fa-IR" sz="2200" dirty="0" smtClean="0">
                <a:latin typeface="Arial" pitchFamily="34" charset="0"/>
                <a:cs typeface="B Nazanin" pitchFamily="2" charset="-78"/>
              </a:rPr>
              <a:t>نام دارد. که در آن بخش ها یا واحدها قسمتی از سازمان بوده، اما بین آنها کاری جریان ندارد و هرکدام به طور مستقل وظایف شان را انجام می دهند.</a:t>
            </a:r>
          </a:p>
          <a:p>
            <a:pPr>
              <a:buNone/>
            </a:pPr>
            <a:r>
              <a:rPr lang="fa-IR" sz="2200" dirty="0" smtClean="0">
                <a:latin typeface="Arial" pitchFamily="34" charset="0"/>
                <a:cs typeface="B Nazanin" pitchFamily="2" charset="-78"/>
              </a:rPr>
              <a:t>سطح بالاتر بعدی </a:t>
            </a:r>
            <a:r>
              <a:rPr lang="fa-IR" sz="2200" b="1" dirty="0" smtClean="0">
                <a:latin typeface="Arial" pitchFamily="34" charset="0"/>
                <a:cs typeface="B Nazanin" pitchFamily="2" charset="-78"/>
              </a:rPr>
              <a:t>وابستگی متوالی </a:t>
            </a:r>
            <a:r>
              <a:rPr lang="fa-IR" sz="2200" dirty="0" smtClean="0">
                <a:latin typeface="Arial" pitchFamily="34" charset="0"/>
                <a:cs typeface="B Nazanin" pitchFamily="2" charset="-78"/>
              </a:rPr>
              <a:t>است که خروجی یک بخش یا واحد فرعی ورودی واحد دیگر می شود.</a:t>
            </a:r>
          </a:p>
          <a:p>
            <a:pPr>
              <a:buNone/>
            </a:pPr>
            <a:r>
              <a:rPr lang="fa-IR" sz="2200" dirty="0" smtClean="0">
                <a:latin typeface="Arial" pitchFamily="34" charset="0"/>
                <a:cs typeface="B Nazanin" pitchFamily="2" charset="-78"/>
              </a:rPr>
              <a:t>بالاترین سطح تکنولوژی مدل تامپسون، </a:t>
            </a:r>
            <a:r>
              <a:rPr lang="fa-IR" sz="2200" b="1" dirty="0" smtClean="0">
                <a:latin typeface="Arial" pitchFamily="34" charset="0"/>
                <a:cs typeface="B Nazanin" pitchFamily="2" charset="-78"/>
              </a:rPr>
              <a:t>وابستگی دوجانبه </a:t>
            </a:r>
            <a:r>
              <a:rPr lang="fa-IR" sz="2200" dirty="0" smtClean="0">
                <a:latin typeface="Arial" pitchFamily="34" charset="0"/>
                <a:cs typeface="B Nazanin" pitchFamily="2" charset="-78"/>
              </a:rPr>
              <a:t>نام دارد که خروجی هر بخش یا واحد ورودی برای بخش ها یا واحدهای دیگر و بالعکس است.</a:t>
            </a:r>
          </a:p>
          <a:p>
            <a:pPr>
              <a:buNone/>
            </a:pPr>
            <a:endParaRPr lang="fa-IR" sz="2200" dirty="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انواع تکنولوژی:</a:t>
            </a:r>
          </a:p>
          <a:p>
            <a:pPr>
              <a:buNone/>
            </a:pPr>
            <a:endParaRPr lang="fa-IR" sz="2200" b="1"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سازمان ها از نظر فعالیت های که در چارچوب تکنولوژی محوری خود انجام می دهند نیز متفاوتند.</a:t>
            </a:r>
          </a:p>
          <a:p>
            <a:pPr>
              <a:buNone/>
            </a:pPr>
            <a:r>
              <a:rPr lang="fa-IR" sz="2200" dirty="0" smtClean="0">
                <a:latin typeface="Arial" pitchFamily="34" charset="0"/>
                <a:cs typeface="B Nazanin" pitchFamily="2" charset="-78"/>
              </a:rPr>
              <a:t>فنون یا </a:t>
            </a:r>
            <a:r>
              <a:rPr lang="fa-IR" sz="2200" b="1" dirty="0" smtClean="0">
                <a:latin typeface="Arial" pitchFamily="34" charset="0"/>
                <a:cs typeface="B Nazanin" pitchFamily="2" charset="-78"/>
              </a:rPr>
              <a:t>فن آوری مطول </a:t>
            </a:r>
            <a:r>
              <a:rPr lang="fa-IR" sz="2200" dirty="0" smtClean="0">
                <a:latin typeface="Arial" pitchFamily="34" charset="0"/>
                <a:cs typeface="B Nazanin" pitchFamily="2" charset="-78"/>
              </a:rPr>
              <a:t>(مانند تکنولوژی که در کارخانه استفاده می شود.)، انجام وظایفی سلسله وار را ایجاب می کند. این نوع تکنولوژی منشا وابستگی زنجیره ای است.</a:t>
            </a:r>
          </a:p>
          <a:p>
            <a:pPr>
              <a:buNone/>
            </a:pPr>
            <a:r>
              <a:rPr lang="fa-IR" sz="2200" dirty="0" smtClean="0">
                <a:latin typeface="Arial" pitchFamily="34" charset="0"/>
                <a:cs typeface="B Nazanin" pitchFamily="2" charset="-78"/>
              </a:rPr>
              <a:t>فنون یا </a:t>
            </a:r>
            <a:r>
              <a:rPr lang="fa-IR" sz="2200" b="1" dirty="0" smtClean="0">
                <a:latin typeface="Arial" pitchFamily="34" charset="0"/>
                <a:cs typeface="B Nazanin" pitchFamily="2" charset="-78"/>
              </a:rPr>
              <a:t>فن آوری واسطه گر</a:t>
            </a:r>
            <a:r>
              <a:rPr lang="fa-IR" sz="2200" dirty="0" smtClean="0">
                <a:latin typeface="Arial" pitchFamily="34" charset="0"/>
                <a:cs typeface="B Nazanin" pitchFamily="2" charset="-78"/>
              </a:rPr>
              <a:t>، سایر سازمان ها یا واحد ها را به هم ملحق می سازد.</a:t>
            </a:r>
          </a:p>
          <a:p>
            <a:pPr>
              <a:buNone/>
            </a:pPr>
            <a:r>
              <a:rPr lang="fa-IR" sz="2200" dirty="0" smtClean="0">
                <a:latin typeface="Arial" pitchFamily="34" charset="0"/>
                <a:cs typeface="B Nazanin" pitchFamily="2" charset="-78"/>
              </a:rPr>
              <a:t>تامپسون سومین مجموعه فعالیت ها را </a:t>
            </a:r>
            <a:r>
              <a:rPr lang="fa-IR" sz="2200" b="1" dirty="0" smtClean="0">
                <a:latin typeface="Arial" pitchFamily="34" charset="0"/>
                <a:cs typeface="B Nazanin" pitchFamily="2" charset="-78"/>
              </a:rPr>
              <a:t>فن آوری فشرده </a:t>
            </a:r>
            <a:r>
              <a:rPr lang="fa-IR" sz="2200" dirty="0" smtClean="0">
                <a:latin typeface="Arial" pitchFamily="34" charset="0"/>
                <a:cs typeface="B Nazanin" pitchFamily="2" charset="-78"/>
              </a:rPr>
              <a:t>نامیده است. در تعریف وی، ماهیت تکنولوژی فشرده را ماهیت موجودیت یا جسمی که فعالیت های مربوط به تکنولوژی مورد بحث بر روی آن واقع می شود تعیین می کند.</a:t>
            </a:r>
          </a:p>
          <a:p>
            <a:pPr>
              <a:buNone/>
            </a:pP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a:endParaRPr lang="fa-IR" sz="2600" dirty="0" smtClean="0">
              <a:cs typeface="B Nazanin" pitchFamily="2" charset="-78"/>
            </a:endParaRPr>
          </a:p>
          <a:p>
            <a:pPr algn="r">
              <a:buNone/>
            </a:pPr>
            <a:r>
              <a:rPr lang="fa-IR" sz="2600" dirty="0" smtClean="0">
                <a:cs typeface="B Nazanin" pitchFamily="2" charset="-78"/>
              </a:rPr>
              <a:t>به طور کلی تیلور در مدیریت علمی به 4 اصل زیر اشاره می کند :</a:t>
            </a:r>
          </a:p>
          <a:p>
            <a:pPr algn="r">
              <a:buNone/>
            </a:pPr>
            <a:endParaRPr lang="fa-IR" sz="2600" dirty="0" smtClean="0">
              <a:cs typeface="B Nazanin" pitchFamily="2" charset="-78"/>
            </a:endParaRPr>
          </a:p>
          <a:p>
            <a:pPr algn="r">
              <a:buNone/>
            </a:pPr>
            <a:r>
              <a:rPr lang="fa-IR" sz="2600" dirty="0" smtClean="0">
                <a:cs typeface="B Nazanin" pitchFamily="2" charset="-78"/>
              </a:rPr>
              <a:t>1- روش های علمی باید جایگزین روش های سرانگشتی شوند.</a:t>
            </a:r>
          </a:p>
          <a:p>
            <a:pPr algn="r">
              <a:buNone/>
            </a:pPr>
            <a:r>
              <a:rPr lang="fa-IR" sz="2600" dirty="0" smtClean="0">
                <a:cs typeface="B Nazanin" pitchFamily="2" charset="-78"/>
              </a:rPr>
              <a:t>2- کارکنان باید به دقت انتخاب شوند، آموزش ببینند و بهبود یابند تا وظایف</a:t>
            </a:r>
          </a:p>
          <a:p>
            <a:pPr algn="r">
              <a:buNone/>
            </a:pPr>
            <a:r>
              <a:rPr lang="fa-IR" sz="2600" dirty="0" smtClean="0">
                <a:cs typeface="B Nazanin" pitchFamily="2" charset="-78"/>
              </a:rPr>
              <a:t>کاملا واضح را انجام دهند.</a:t>
            </a:r>
          </a:p>
          <a:p>
            <a:pPr algn="r">
              <a:buNone/>
            </a:pPr>
            <a:r>
              <a:rPr lang="fa-IR" sz="2600" dirty="0" smtClean="0">
                <a:cs typeface="B Nazanin" pitchFamily="2" charset="-78"/>
              </a:rPr>
              <a:t>3- مدیران باید با کارگران برای فراهم کردن اصول مدیریت علمی همکاری</a:t>
            </a:r>
          </a:p>
          <a:p>
            <a:pPr algn="r">
              <a:buNone/>
            </a:pPr>
            <a:r>
              <a:rPr lang="fa-IR" sz="2600" dirty="0" smtClean="0">
                <a:cs typeface="B Nazanin" pitchFamily="2" charset="-78"/>
              </a:rPr>
              <a:t>کنند.</a:t>
            </a:r>
          </a:p>
          <a:p>
            <a:pPr algn="r">
              <a:buNone/>
            </a:pPr>
            <a:r>
              <a:rPr lang="fa-IR" sz="2600" dirty="0" smtClean="0">
                <a:cs typeface="B Nazanin" pitchFamily="2" charset="-78"/>
              </a:rPr>
              <a:t>4- مسئولیت ها باید تقریبا بین مدیریت و کارکنان بطور مساوی تقسیم شوند،</a:t>
            </a:r>
          </a:p>
          <a:p>
            <a:pPr algn="r">
              <a:buNone/>
            </a:pPr>
            <a:r>
              <a:rPr lang="fa-IR" sz="2600" dirty="0" smtClean="0">
                <a:cs typeface="B Nazanin" pitchFamily="2" charset="-78"/>
              </a:rPr>
              <a:t>اما مدیران باید وظیفه تصمیم گیری را بر عهده بگیرند.</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سطوح سازمانی از دیدگاه تامپسون:</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1- سطح فنی: بخشی از سازمان است که کارکرد تولید را انجام می دهد و وارده ها را به صادره هایی تبدیل می کند.</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2- سطح مدیریتی: بخشی از سازمان می باشد که مسئول طراحی و کنترل سیستم تولید بوده، وارده ها را تدارک دیده، صادره ها را تنظیم می کند و نیز پرسنل را تامین کرده، تخصیص می دهد.</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3- سطح نهادی: بخشی از سازمان می باشد که سازمان را به محیط فراگیر آن ارتباط می دهد و قلمرو آن را تعیین می کند مرزهای آن را مشخص و مشروعیت سازمان را تامین می نماید.</a:t>
            </a:r>
            <a:endParaRPr lang="en-US" sz="2200" dirty="0">
              <a:latin typeface="Arial" pitchFamily="34" charset="0"/>
              <a:cs typeface="B Nazanin" pitchFamily="2" charset="-78"/>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a:buNone/>
            </a:pPr>
            <a:r>
              <a:rPr lang="fa-IR" sz="2400" b="1" dirty="0" smtClean="0">
                <a:latin typeface="Arial" pitchFamily="34" charset="0"/>
                <a:cs typeface="B Nazanin" pitchFamily="2" charset="-78"/>
              </a:rPr>
              <a:t>چارلز پرو و طبقه بندی تکنولوژی ها</a:t>
            </a:r>
          </a:p>
          <a:p>
            <a:pPr>
              <a:buNone/>
            </a:pPr>
            <a:r>
              <a:rPr lang="fa-IR" sz="2200" dirty="0" smtClean="0">
                <a:latin typeface="Arial" pitchFamily="34" charset="0"/>
                <a:cs typeface="B Nazanin" pitchFamily="2" charset="-78"/>
              </a:rPr>
              <a:t>چارلز پرو استاد ممتاز بازنشسته ی جامعه شناسی دانشگاه ییل است و از سال 1981 در آن جا به تدریس و تحقیق اشتغال داشته است.</a:t>
            </a:r>
          </a:p>
          <a:p>
            <a:pPr>
              <a:buNone/>
            </a:pPr>
            <a:r>
              <a:rPr lang="fa-IR" sz="2200" dirty="0" smtClean="0">
                <a:latin typeface="Arial" pitchFamily="34" charset="0"/>
                <a:cs typeface="B Nazanin" pitchFamily="2" charset="-78"/>
              </a:rPr>
              <a:t>وی نویسنده 7 کتاب در موضوعات سازمان و جامعه شناسی سازمان ها است. از جمله کتاب های او ”سازماندهی آمریکا: ثروت، قدرت و ریشه های سرمایه داری آمریکایی“، ” اتفاقات طبیعی: زندگی با تکنولوژی های حمله اساسی در کسب و کار“ و ... .</a:t>
            </a:r>
          </a:p>
          <a:p>
            <a:pPr>
              <a:buNone/>
            </a:pPr>
            <a:r>
              <a:rPr lang="fa-IR" sz="2200" b="1" dirty="0" smtClean="0">
                <a:latin typeface="Arial" pitchFamily="34" charset="0"/>
                <a:cs typeface="B Nazanin" pitchFamily="2" charset="-78"/>
              </a:rPr>
              <a:t>ماتریس تکنولوژی های پرو:</a:t>
            </a:r>
          </a:p>
          <a:p>
            <a:pPr>
              <a:buNone/>
            </a:pPr>
            <a:r>
              <a:rPr lang="fa-IR" sz="2200" dirty="0" smtClean="0">
                <a:latin typeface="Arial" pitchFamily="34" charset="0"/>
                <a:cs typeface="B Nazanin" pitchFamily="2" charset="-78"/>
              </a:rPr>
              <a:t>پرو کارش را با تمایز بین دو بعد اساسی تکنولوژی سازمان شروع می کند.اولین بعد، </a:t>
            </a:r>
            <a:r>
              <a:rPr lang="fa-IR" sz="2200" b="1" dirty="0" smtClean="0">
                <a:latin typeface="Arial" pitchFamily="34" charset="0"/>
                <a:cs typeface="B Nazanin" pitchFamily="2" charset="-78"/>
              </a:rPr>
              <a:t>استثنائات </a:t>
            </a:r>
            <a:r>
              <a:rPr lang="fa-IR" sz="2200" dirty="0" smtClean="0">
                <a:latin typeface="Arial" pitchFamily="34" charset="0"/>
                <a:cs typeface="B Nazanin" pitchFamily="2" charset="-78"/>
              </a:rPr>
              <a:t>نام دارند؛ یعنی میزانی که یک سازمان ورودی های استاندارد را برای تولید خروجی های استاندارد استفاده می کند.</a:t>
            </a:r>
          </a:p>
          <a:p>
            <a:pPr>
              <a:buNone/>
            </a:pPr>
            <a:r>
              <a:rPr lang="fa-IR" sz="2200" dirty="0" smtClean="0">
                <a:latin typeface="Arial" pitchFamily="34" charset="0"/>
                <a:cs typeface="B Nazanin" pitchFamily="2" charset="-78"/>
              </a:rPr>
              <a:t>دومین بعد ماتریس پرو، </a:t>
            </a:r>
            <a:r>
              <a:rPr lang="fa-IR" sz="2200" b="1" dirty="0" smtClean="0">
                <a:latin typeface="Arial" pitchFamily="34" charset="0"/>
                <a:cs typeface="B Nazanin" pitchFamily="2" charset="-78"/>
              </a:rPr>
              <a:t>مسائل</a:t>
            </a:r>
            <a:r>
              <a:rPr lang="fa-IR" sz="2200" dirty="0" smtClean="0">
                <a:latin typeface="Arial" pitchFamily="34" charset="0"/>
                <a:cs typeface="B Nazanin" pitchFamily="2" charset="-78"/>
              </a:rPr>
              <a:t> هستند، یعنی میزانی برای تجزیه و تحلیل موقعیت هایی که با آنها مواجه می شویم یا آسان بوده و که مستلزم تصمیمات برنامه ریزی شده هستند ویا برای تجزیه و تحلیل، پیچیده و مشکل بوده و که مستلزم تصمیم گیری غیر برنامه ریزی شده هستند.</a:t>
            </a:r>
            <a:endParaRPr lang="en-US" sz="2200" dirty="0">
              <a:latin typeface="Arial" pitchFamily="34" charset="0"/>
              <a:cs typeface="B Nazanin" pitchFamily="2" charset="-78"/>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dirty="0" smtClean="0">
                <a:latin typeface="Arial" pitchFamily="34" charset="0"/>
                <a:cs typeface="B Nazanin" pitchFamily="2" charset="-78"/>
              </a:rPr>
              <a:t>پرو چهار نوع تکنولوژی مختلف را شناسایی کرده است:</a:t>
            </a:r>
          </a:p>
          <a:p>
            <a:pPr>
              <a:buNone/>
            </a:pPr>
            <a:endParaRPr lang="fa-IR" sz="2200"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1- تکنولوژی تکراری: </a:t>
            </a:r>
            <a:r>
              <a:rPr lang="fa-IR" sz="2200" dirty="0" smtClean="0">
                <a:latin typeface="Arial" pitchFamily="34" charset="0"/>
                <a:cs typeface="B Nazanin" pitchFamily="2" charset="-78"/>
              </a:rPr>
              <a:t>شامل عملیاتی با ورودی ها و خروجی های کاملا استاندارد و مسائلی با تجزیه و تحلیل آسان می باشد.نمونه های این نوع تکنولوژی شامل تولید خط مونتاژ و آموزش شغلی می شود که در هر دو نمونه، محصول و خدمت کاملا تعریف شده اند.</a:t>
            </a:r>
          </a:p>
          <a:p>
            <a:pPr>
              <a:buNone/>
            </a:pPr>
            <a:endParaRPr lang="fa-IR" sz="2200"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2- تکنولوژی هنری: </a:t>
            </a:r>
            <a:r>
              <a:rPr lang="fa-IR" sz="2200" dirty="0" smtClean="0">
                <a:latin typeface="Arial" pitchFamily="34" charset="0"/>
                <a:cs typeface="B Nazanin" pitchFamily="2" charset="-78"/>
              </a:rPr>
              <a:t>شامل عملیاتی با ورودی ها و خروجی های استاندارد می باشد. ولی با این حال تجزیه و تحلیل مسائل بسیار مشکل است. برای انجام دادن کارها آموزش و تجربه زیادی لازم است.</a:t>
            </a:r>
          </a:p>
          <a:p>
            <a:pPr>
              <a:buNone/>
            </a:pPr>
            <a:endParaRPr lang="fa-IR" sz="2200"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3- تکنولوژی مهندسی: </a:t>
            </a:r>
            <a:r>
              <a:rPr lang="fa-IR" sz="2200" dirty="0" smtClean="0">
                <a:latin typeface="Arial" pitchFamily="34" charset="0"/>
                <a:cs typeface="B Nazanin" pitchFamily="2" charset="-78"/>
              </a:rPr>
              <a:t>شامل صنایعی می شود که آمادگی بهتری برای حل استثنائات دارند. برای مثال ساخت ماشین آلات سنگین و یا باشگاه های تندرستی را می توان نام برد.</a:t>
            </a:r>
            <a:endParaRPr lang="en-US" sz="2200" dirty="0">
              <a:latin typeface="Arial" pitchFamily="34" charset="0"/>
              <a:cs typeface="B Nazanin" pitchFamily="2" charset="-78"/>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normAutofit/>
          </a:bodyPr>
          <a:lstStyle/>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4- تکنولوژی غیرتکراری: </a:t>
            </a:r>
            <a:r>
              <a:rPr lang="fa-IR" sz="2200" dirty="0" smtClean="0">
                <a:latin typeface="Arial" pitchFamily="34" charset="0"/>
                <a:cs typeface="B Nazanin" pitchFamily="2" charset="-78"/>
              </a:rPr>
              <a:t>صنایع دیگر با استثنائات زیادی مواجه بوده و تصمیم گیری نیز برای حل آن ها مشکل است. این سازمان ها در واقع تکنولوژی غیرتکراری را به کار می برند. برای مثال بیمارستان های روانپزشکی در این طبقه قرار می گیرند.</a:t>
            </a:r>
            <a:endParaRPr lang="en-US" sz="2200" b="1"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endParaRPr lang="fa-IR" sz="2400" b="1" dirty="0" smtClean="0">
              <a:latin typeface="Arial" pitchFamily="34" charset="0"/>
              <a:cs typeface="B Nazanin" pitchFamily="2" charset="-78"/>
            </a:endParaRPr>
          </a:p>
          <a:p>
            <a:pPr>
              <a:buNone/>
            </a:pPr>
            <a:r>
              <a:rPr lang="fa-IR" sz="2400" b="1" dirty="0" smtClean="0">
                <a:latin typeface="Arial" pitchFamily="34" charset="0"/>
                <a:cs typeface="B Nazanin" pitchFamily="2" charset="-78"/>
              </a:rPr>
              <a:t>مورنو و سوسیومتری </a:t>
            </a:r>
          </a:p>
          <a:p>
            <a:pPr>
              <a:buNone/>
            </a:pPr>
            <a:r>
              <a:rPr lang="fa-IR" sz="2200" dirty="0" smtClean="0">
                <a:latin typeface="Arial" pitchFamily="34" charset="0"/>
                <a:cs typeface="B Nazanin" pitchFamily="2" charset="-78"/>
              </a:rPr>
              <a:t>جاکوب لوی مورنو در سال 1892 در شهر بخارست (رومانی) به دنیا آمد.</a:t>
            </a:r>
          </a:p>
          <a:p>
            <a:pPr>
              <a:buNone/>
            </a:pPr>
            <a:r>
              <a:rPr lang="fa-IR" sz="2200" dirty="0" smtClean="0">
                <a:latin typeface="Arial" pitchFamily="34" charset="0"/>
                <a:cs typeface="B Nazanin" pitchFamily="2" charset="-78"/>
              </a:rPr>
              <a:t>مورنو خالق روشی است که از آن با عنوان سوسیومتری یاد می شود.</a:t>
            </a:r>
          </a:p>
          <a:p>
            <a:pPr>
              <a:buNone/>
            </a:pPr>
            <a:r>
              <a:rPr lang="fa-IR" sz="2200" b="1" dirty="0" smtClean="0">
                <a:latin typeface="Arial" pitchFamily="34" charset="0"/>
                <a:cs typeface="B Nazanin" pitchFamily="2" charset="-78"/>
              </a:rPr>
              <a:t>سوسیومتری:</a:t>
            </a:r>
          </a:p>
          <a:p>
            <a:pPr>
              <a:buNone/>
            </a:pPr>
            <a:r>
              <a:rPr lang="fa-IR" sz="2200" dirty="0" smtClean="0">
                <a:latin typeface="Arial" pitchFamily="34" charset="0"/>
                <a:cs typeface="B Nazanin" pitchFamily="2" charset="-78"/>
              </a:rPr>
              <a:t>سوسیومتری به معنای مطالعه ی ریاضی خواص روانی جمعیت ها می باشد و به روشی است که پذیرش و عدم پذیرش بین اعضای یک گروه را نشان می دهد. سوسیوگرام، یک نمایش تصویری از الگوهای روابط بین شخصی ناشی از سوسیومتری است. سوسیوگرام، انتخاب ها، ترجیحات، دوستی ها یا تنفرات و تعاملات بین اعضای یک گروه را به تصویر می کشد.</a:t>
            </a:r>
          </a:p>
          <a:p>
            <a:pPr>
              <a:buNone/>
            </a:pPr>
            <a:r>
              <a:rPr lang="fa-IR" sz="2200" dirty="0" smtClean="0">
                <a:latin typeface="Arial" pitchFamily="34" charset="0"/>
                <a:cs typeface="B Nazanin" pitchFamily="2" charset="-78"/>
              </a:rPr>
              <a:t>اساس سوسیومتری، معمولا ارزیابی دوست یا همکار است.</a:t>
            </a:r>
          </a:p>
          <a:p>
            <a:pPr>
              <a:buNone/>
            </a:pP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pPr>
              <a:buNone/>
            </a:pPr>
            <a:r>
              <a:rPr lang="fa-IR" sz="2200" dirty="0" smtClean="0">
                <a:latin typeface="Arial" pitchFamily="34" charset="0"/>
                <a:cs typeface="B Nazanin" pitchFamily="2" charset="-78"/>
              </a:rPr>
              <a:t>شکل زیر یک تصویر ساده از سوسیوگرام با انتخاب های مثبت، برای گروه 15 نفری را نشان می دهد.</a:t>
            </a:r>
            <a:endParaRPr lang="en-US" sz="2200" dirty="0" smtClean="0">
              <a:latin typeface="Arial" pitchFamily="34" charset="0"/>
              <a:cs typeface="B Nazanin" pitchFamily="2" charset="-78"/>
            </a:endParaRPr>
          </a:p>
          <a:p>
            <a:pPr>
              <a:buNone/>
            </a:pPr>
            <a:endParaRPr lang="en-US" dirty="0">
              <a:cs typeface="B Nazanin" pitchFamily="2" charset="-78"/>
            </a:endParaRPr>
          </a:p>
        </p:txBody>
      </p:sp>
      <p:cxnSp>
        <p:nvCxnSpPr>
          <p:cNvPr id="5" name="Straight Arrow Connector 4"/>
          <p:cNvCxnSpPr/>
          <p:nvPr/>
        </p:nvCxnSpPr>
        <p:spPr>
          <a:xfrm>
            <a:off x="685800" y="35814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647700" y="30099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1333500" y="35433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29718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29718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2209800" y="2971800"/>
            <a:ext cx="3048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9800" y="35814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19400" y="3581400"/>
            <a:ext cx="4572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95600" y="24384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286794" y="3428206"/>
            <a:ext cx="7620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477000" y="37338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3352800"/>
            <a:ext cx="9144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81400" y="2438400"/>
            <a:ext cx="533400" cy="4572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048794" y="2818606"/>
            <a:ext cx="7620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19800" y="3352800"/>
            <a:ext cx="5334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010400" y="3352800"/>
            <a:ext cx="3048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81600" y="3733800"/>
            <a:ext cx="4572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95800" y="37338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43600" y="3733800"/>
            <a:ext cx="3810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90600" y="2362200"/>
            <a:ext cx="335348" cy="646331"/>
          </a:xfrm>
          <a:prstGeom prst="rect">
            <a:avLst/>
          </a:prstGeom>
          <a:noFill/>
        </p:spPr>
        <p:txBody>
          <a:bodyPr wrap="none" rtlCol="0">
            <a:spAutoFit/>
          </a:bodyPr>
          <a:lstStyle/>
          <a:p>
            <a:r>
              <a:rPr lang="en-US" dirty="0" smtClean="0"/>
              <a:t>B</a:t>
            </a:r>
          </a:p>
          <a:p>
            <a:r>
              <a:rPr lang="en-US" dirty="0" smtClean="0"/>
              <a:t>0</a:t>
            </a:r>
            <a:endParaRPr lang="en-US" dirty="0"/>
          </a:p>
        </p:txBody>
      </p:sp>
      <p:sp>
        <p:nvSpPr>
          <p:cNvPr id="45" name="TextBox 44"/>
          <p:cNvSpPr txBox="1"/>
          <p:nvPr/>
        </p:nvSpPr>
        <p:spPr>
          <a:xfrm>
            <a:off x="152400" y="3276600"/>
            <a:ext cx="533400" cy="369332"/>
          </a:xfrm>
          <a:prstGeom prst="rect">
            <a:avLst/>
          </a:prstGeom>
          <a:noFill/>
        </p:spPr>
        <p:txBody>
          <a:bodyPr wrap="square" rtlCol="0">
            <a:spAutoFit/>
          </a:bodyPr>
          <a:lstStyle/>
          <a:p>
            <a:r>
              <a:rPr lang="en-US" dirty="0" smtClean="0"/>
              <a:t>A 0</a:t>
            </a:r>
            <a:endParaRPr lang="en-US" dirty="0"/>
          </a:p>
        </p:txBody>
      </p:sp>
      <p:sp>
        <p:nvSpPr>
          <p:cNvPr id="46" name="TextBox 45"/>
          <p:cNvSpPr txBox="1"/>
          <p:nvPr/>
        </p:nvSpPr>
        <p:spPr>
          <a:xfrm>
            <a:off x="1066800" y="3886200"/>
            <a:ext cx="357790" cy="646331"/>
          </a:xfrm>
          <a:prstGeom prst="rect">
            <a:avLst/>
          </a:prstGeom>
          <a:noFill/>
        </p:spPr>
        <p:txBody>
          <a:bodyPr wrap="none" rtlCol="0">
            <a:spAutoFit/>
          </a:bodyPr>
          <a:lstStyle/>
          <a:p>
            <a:r>
              <a:rPr lang="en-US" dirty="0" smtClean="0"/>
              <a:t>0</a:t>
            </a:r>
          </a:p>
          <a:p>
            <a:r>
              <a:rPr lang="en-US" dirty="0" smtClean="0"/>
              <a:t>D</a:t>
            </a:r>
            <a:endParaRPr lang="en-US" dirty="0"/>
          </a:p>
        </p:txBody>
      </p:sp>
      <p:sp>
        <p:nvSpPr>
          <p:cNvPr id="47" name="TextBox 46"/>
          <p:cNvSpPr txBox="1"/>
          <p:nvPr/>
        </p:nvSpPr>
        <p:spPr>
          <a:xfrm>
            <a:off x="1447800" y="3200400"/>
            <a:ext cx="529312" cy="369332"/>
          </a:xfrm>
          <a:prstGeom prst="rect">
            <a:avLst/>
          </a:prstGeom>
          <a:noFill/>
        </p:spPr>
        <p:txBody>
          <a:bodyPr wrap="none" rtlCol="0">
            <a:spAutoFit/>
          </a:bodyPr>
          <a:lstStyle/>
          <a:p>
            <a:r>
              <a:rPr lang="en-US" dirty="0" smtClean="0"/>
              <a:t>0 C</a:t>
            </a:r>
            <a:endParaRPr lang="en-US" dirty="0"/>
          </a:p>
        </p:txBody>
      </p:sp>
      <p:sp>
        <p:nvSpPr>
          <p:cNvPr id="48" name="TextBox 47"/>
          <p:cNvSpPr txBox="1"/>
          <p:nvPr/>
        </p:nvSpPr>
        <p:spPr>
          <a:xfrm>
            <a:off x="1828800" y="3200400"/>
            <a:ext cx="532518" cy="369332"/>
          </a:xfrm>
          <a:prstGeom prst="rect">
            <a:avLst/>
          </a:prstGeom>
          <a:noFill/>
        </p:spPr>
        <p:txBody>
          <a:bodyPr wrap="none" rtlCol="0">
            <a:spAutoFit/>
          </a:bodyPr>
          <a:lstStyle/>
          <a:p>
            <a:r>
              <a:rPr lang="en-US" dirty="0" smtClean="0"/>
              <a:t>E 0</a:t>
            </a:r>
            <a:endParaRPr lang="en-US" dirty="0"/>
          </a:p>
        </p:txBody>
      </p:sp>
      <p:sp>
        <p:nvSpPr>
          <p:cNvPr id="49" name="TextBox 48"/>
          <p:cNvSpPr txBox="1"/>
          <p:nvPr/>
        </p:nvSpPr>
        <p:spPr>
          <a:xfrm>
            <a:off x="2590800" y="3810000"/>
            <a:ext cx="381836" cy="646331"/>
          </a:xfrm>
          <a:prstGeom prst="rect">
            <a:avLst/>
          </a:prstGeom>
          <a:noFill/>
        </p:spPr>
        <p:txBody>
          <a:bodyPr wrap="none" rtlCol="0">
            <a:spAutoFit/>
          </a:bodyPr>
          <a:lstStyle/>
          <a:p>
            <a:r>
              <a:rPr lang="en-US" dirty="0" smtClean="0"/>
              <a:t>0 </a:t>
            </a:r>
          </a:p>
          <a:p>
            <a:r>
              <a:rPr lang="en-US" dirty="0" smtClean="0"/>
              <a:t>F</a:t>
            </a:r>
            <a:endParaRPr lang="en-US" dirty="0"/>
          </a:p>
        </p:txBody>
      </p:sp>
      <p:sp>
        <p:nvSpPr>
          <p:cNvPr id="50" name="TextBox 49"/>
          <p:cNvSpPr txBox="1"/>
          <p:nvPr/>
        </p:nvSpPr>
        <p:spPr>
          <a:xfrm>
            <a:off x="3124200" y="3276600"/>
            <a:ext cx="569387" cy="369332"/>
          </a:xfrm>
          <a:prstGeom prst="rect">
            <a:avLst/>
          </a:prstGeom>
          <a:noFill/>
        </p:spPr>
        <p:txBody>
          <a:bodyPr wrap="none" rtlCol="0">
            <a:spAutoFit/>
          </a:bodyPr>
          <a:lstStyle/>
          <a:p>
            <a:r>
              <a:rPr lang="en-US" dirty="0" smtClean="0"/>
              <a:t>0 H</a:t>
            </a:r>
            <a:endParaRPr lang="en-US" dirty="0"/>
          </a:p>
        </p:txBody>
      </p:sp>
      <p:sp>
        <p:nvSpPr>
          <p:cNvPr id="51" name="TextBox 50"/>
          <p:cNvSpPr txBox="1"/>
          <p:nvPr/>
        </p:nvSpPr>
        <p:spPr>
          <a:xfrm>
            <a:off x="2514600" y="2438400"/>
            <a:ext cx="351378" cy="646331"/>
          </a:xfrm>
          <a:prstGeom prst="rect">
            <a:avLst/>
          </a:prstGeom>
          <a:noFill/>
        </p:spPr>
        <p:txBody>
          <a:bodyPr wrap="none" rtlCol="0">
            <a:spAutoFit/>
          </a:bodyPr>
          <a:lstStyle/>
          <a:p>
            <a:r>
              <a:rPr lang="en-US" dirty="0" smtClean="0"/>
              <a:t>G</a:t>
            </a:r>
          </a:p>
          <a:p>
            <a:r>
              <a:rPr lang="en-US" dirty="0" smtClean="0"/>
              <a:t>0</a:t>
            </a:r>
            <a:endParaRPr lang="en-US" dirty="0"/>
          </a:p>
        </p:txBody>
      </p:sp>
      <p:sp>
        <p:nvSpPr>
          <p:cNvPr id="52" name="TextBox 51"/>
          <p:cNvSpPr txBox="1"/>
          <p:nvPr/>
        </p:nvSpPr>
        <p:spPr>
          <a:xfrm>
            <a:off x="3276600" y="1752600"/>
            <a:ext cx="325730" cy="646331"/>
          </a:xfrm>
          <a:prstGeom prst="rect">
            <a:avLst/>
          </a:prstGeom>
          <a:noFill/>
        </p:spPr>
        <p:txBody>
          <a:bodyPr wrap="none" rtlCol="0">
            <a:spAutoFit/>
          </a:bodyPr>
          <a:lstStyle/>
          <a:p>
            <a:r>
              <a:rPr lang="en-US" dirty="0" smtClean="0"/>
              <a:t>J</a:t>
            </a:r>
          </a:p>
          <a:p>
            <a:r>
              <a:rPr lang="en-US" dirty="0" smtClean="0"/>
              <a:t>0</a:t>
            </a:r>
            <a:endParaRPr lang="en-US" dirty="0"/>
          </a:p>
        </p:txBody>
      </p:sp>
      <p:sp>
        <p:nvSpPr>
          <p:cNvPr id="54" name="TextBox 53"/>
          <p:cNvSpPr txBox="1"/>
          <p:nvPr/>
        </p:nvSpPr>
        <p:spPr>
          <a:xfrm>
            <a:off x="4267200" y="3048000"/>
            <a:ext cx="344966" cy="646331"/>
          </a:xfrm>
          <a:prstGeom prst="rect">
            <a:avLst/>
          </a:prstGeom>
          <a:noFill/>
        </p:spPr>
        <p:txBody>
          <a:bodyPr wrap="none" rtlCol="0">
            <a:spAutoFit/>
          </a:bodyPr>
          <a:lstStyle/>
          <a:p>
            <a:r>
              <a:rPr lang="en-US" dirty="0" smtClean="0"/>
              <a:t>K</a:t>
            </a:r>
          </a:p>
          <a:p>
            <a:r>
              <a:rPr lang="en-US" dirty="0" smtClean="0"/>
              <a:t>0</a:t>
            </a:r>
            <a:endParaRPr lang="en-US" dirty="0"/>
          </a:p>
        </p:txBody>
      </p:sp>
      <p:sp>
        <p:nvSpPr>
          <p:cNvPr id="55" name="TextBox 54"/>
          <p:cNvSpPr txBox="1"/>
          <p:nvPr/>
        </p:nvSpPr>
        <p:spPr>
          <a:xfrm>
            <a:off x="5638800" y="2971800"/>
            <a:ext cx="399468" cy="646331"/>
          </a:xfrm>
          <a:prstGeom prst="rect">
            <a:avLst/>
          </a:prstGeom>
          <a:noFill/>
        </p:spPr>
        <p:txBody>
          <a:bodyPr wrap="none" rtlCol="0">
            <a:spAutoFit/>
          </a:bodyPr>
          <a:lstStyle/>
          <a:p>
            <a:r>
              <a:rPr lang="en-US" dirty="0" smtClean="0"/>
              <a:t>M</a:t>
            </a:r>
          </a:p>
          <a:p>
            <a:r>
              <a:rPr lang="en-US" dirty="0" smtClean="0"/>
              <a:t>0</a:t>
            </a:r>
            <a:endParaRPr lang="en-US" dirty="0"/>
          </a:p>
        </p:txBody>
      </p:sp>
      <p:sp>
        <p:nvSpPr>
          <p:cNvPr id="56" name="TextBox 55"/>
          <p:cNvSpPr txBox="1"/>
          <p:nvPr/>
        </p:nvSpPr>
        <p:spPr>
          <a:xfrm>
            <a:off x="6629400" y="2971800"/>
            <a:ext cx="356188" cy="646331"/>
          </a:xfrm>
          <a:prstGeom prst="rect">
            <a:avLst/>
          </a:prstGeom>
          <a:noFill/>
        </p:spPr>
        <p:txBody>
          <a:bodyPr wrap="none" rtlCol="0">
            <a:spAutoFit/>
          </a:bodyPr>
          <a:lstStyle/>
          <a:p>
            <a:r>
              <a:rPr lang="en-US" dirty="0" smtClean="0"/>
              <a:t>O</a:t>
            </a:r>
          </a:p>
          <a:p>
            <a:r>
              <a:rPr lang="en-US" dirty="0" smtClean="0"/>
              <a:t>0</a:t>
            </a:r>
            <a:endParaRPr lang="en-US" dirty="0"/>
          </a:p>
        </p:txBody>
      </p:sp>
      <p:sp>
        <p:nvSpPr>
          <p:cNvPr id="57" name="TextBox 56"/>
          <p:cNvSpPr txBox="1"/>
          <p:nvPr/>
        </p:nvSpPr>
        <p:spPr>
          <a:xfrm>
            <a:off x="7467600" y="3124200"/>
            <a:ext cx="522900" cy="369332"/>
          </a:xfrm>
          <a:prstGeom prst="rect">
            <a:avLst/>
          </a:prstGeom>
          <a:noFill/>
        </p:spPr>
        <p:txBody>
          <a:bodyPr wrap="none" rtlCol="0">
            <a:spAutoFit/>
          </a:bodyPr>
          <a:lstStyle/>
          <a:p>
            <a:r>
              <a:rPr lang="en-US" dirty="0" smtClean="0"/>
              <a:t>0 P</a:t>
            </a:r>
            <a:endParaRPr lang="en-US" dirty="0"/>
          </a:p>
        </p:txBody>
      </p:sp>
      <p:sp>
        <p:nvSpPr>
          <p:cNvPr id="58" name="TextBox 57"/>
          <p:cNvSpPr txBox="1"/>
          <p:nvPr/>
        </p:nvSpPr>
        <p:spPr>
          <a:xfrm>
            <a:off x="4953000" y="4114800"/>
            <a:ext cx="324128" cy="646331"/>
          </a:xfrm>
          <a:prstGeom prst="rect">
            <a:avLst/>
          </a:prstGeom>
          <a:noFill/>
        </p:spPr>
        <p:txBody>
          <a:bodyPr wrap="none" rtlCol="0">
            <a:spAutoFit/>
          </a:bodyPr>
          <a:lstStyle/>
          <a:p>
            <a:r>
              <a:rPr lang="en-US" dirty="0" smtClean="0"/>
              <a:t>L</a:t>
            </a:r>
          </a:p>
          <a:p>
            <a:r>
              <a:rPr lang="en-US" dirty="0" smtClean="0"/>
              <a:t>0</a:t>
            </a:r>
            <a:endParaRPr lang="en-US" dirty="0"/>
          </a:p>
        </p:txBody>
      </p:sp>
      <p:sp>
        <p:nvSpPr>
          <p:cNvPr id="59" name="TextBox 58"/>
          <p:cNvSpPr txBox="1"/>
          <p:nvPr/>
        </p:nvSpPr>
        <p:spPr>
          <a:xfrm>
            <a:off x="6324600" y="4114800"/>
            <a:ext cx="304800" cy="646331"/>
          </a:xfrm>
          <a:prstGeom prst="rect">
            <a:avLst/>
          </a:prstGeom>
          <a:noFill/>
        </p:spPr>
        <p:txBody>
          <a:bodyPr wrap="square" rtlCol="0">
            <a:spAutoFit/>
          </a:bodyPr>
          <a:lstStyle/>
          <a:p>
            <a:r>
              <a:rPr lang="en-US" dirty="0" smtClean="0"/>
              <a:t>N</a:t>
            </a:r>
          </a:p>
          <a:p>
            <a:r>
              <a:rPr lang="en-US" dirty="0" smtClean="0"/>
              <a:t>0</a:t>
            </a:r>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latin typeface="Arial" pitchFamily="34" charset="0"/>
                <a:cs typeface="B Nazanin" pitchFamily="2" charset="-78"/>
              </a:rPr>
              <a:t>تالکوت پارسونز و مدل </a:t>
            </a:r>
            <a:r>
              <a:rPr lang="en-US" sz="2400" b="1" dirty="0" smtClean="0">
                <a:latin typeface="Arial" pitchFamily="34" charset="0"/>
                <a:cs typeface="B Nazanin" pitchFamily="2" charset="-78"/>
              </a:rPr>
              <a:t>AG IL </a:t>
            </a:r>
            <a:r>
              <a:rPr lang="fa-IR" sz="2400" b="1" dirty="0" smtClean="0">
                <a:latin typeface="Arial" pitchFamily="34" charset="0"/>
                <a:cs typeface="B Nazanin" pitchFamily="2" charset="-78"/>
              </a:rPr>
              <a:t> (س ه ی م )</a:t>
            </a:r>
          </a:p>
          <a:p>
            <a:pPr>
              <a:buNone/>
            </a:pPr>
            <a:r>
              <a:rPr lang="fa-IR" sz="2200" dirty="0" smtClean="0">
                <a:latin typeface="Arial" pitchFamily="34" charset="0"/>
                <a:cs typeface="B Nazanin" pitchFamily="2" charset="-78"/>
              </a:rPr>
              <a:t>تالکوت پارسونز در 1902 در ایالت کلرادو به دنیا آمد.</a:t>
            </a:r>
          </a:p>
          <a:p>
            <a:pPr>
              <a:buNone/>
            </a:pPr>
            <a:r>
              <a:rPr lang="fa-IR" sz="2200" dirty="0" smtClean="0">
                <a:latin typeface="Arial" pitchFamily="34" charset="0"/>
                <a:cs typeface="B Nazanin" pitchFamily="2" charset="-78"/>
              </a:rPr>
              <a:t>پارسونز تلاش کرد که علوم اجتماعی را یک علم کنش انسانی قلمداد کند.</a:t>
            </a:r>
          </a:p>
          <a:p>
            <a:pPr>
              <a:buNone/>
            </a:pPr>
            <a:r>
              <a:rPr lang="fa-IR" sz="2200" dirty="0" smtClean="0">
                <a:latin typeface="Arial" pitchFamily="34" charset="0"/>
                <a:cs typeface="B Nazanin" pitchFamily="2" charset="-78"/>
              </a:rPr>
              <a:t>اولین کتابش به نام ”ساختار کنش اجتماعی“ حاصل عمری است که وی برای جایگزینی جامعه شناسی تجربی سنتی، با دیدگاهی که تئوری های موجود همه ی علوم اجتماعی را ترکیب می کرد، صرف کرده است.</a:t>
            </a:r>
          </a:p>
          <a:p>
            <a:pPr>
              <a:buNone/>
            </a:pPr>
            <a:r>
              <a:rPr lang="fa-IR" sz="2200" b="1" dirty="0" smtClean="0">
                <a:latin typeface="Arial" pitchFamily="34" charset="0"/>
                <a:cs typeface="B Nazanin" pitchFamily="2" charset="-78"/>
              </a:rPr>
              <a:t>کارکرد های اساسی سیستم اجتماعی:</a:t>
            </a:r>
          </a:p>
          <a:p>
            <a:pPr>
              <a:buNone/>
            </a:pPr>
            <a:r>
              <a:rPr lang="fa-IR" sz="2200" dirty="0" smtClean="0">
                <a:latin typeface="Arial" pitchFamily="34" charset="0"/>
                <a:cs typeface="B Nazanin" pitchFamily="2" charset="-78"/>
              </a:rPr>
              <a:t>به عقیده وی علوم انسانی به شرطی علم تلقی می شوند که به تحلیل سیستمی روی آورند؛ شیوه ای که علوم فیزیکی و زیست شناسی در پیش گرفته اند.مفهوم سیستم اجتماعی پارسونز بی نهایت کلی است و مصداق بارزی در جهان واقع ندارد و به سختی می توان آن را در تحقیقات تجربی به کار برد.بعضی از دانشجویان پارسونز، از مدل </a:t>
            </a:r>
            <a:r>
              <a:rPr lang="en-US" sz="2200" dirty="0" smtClean="0">
                <a:latin typeface="Arial" pitchFamily="34" charset="0"/>
                <a:cs typeface="B Nazanin" pitchFamily="2" charset="-78"/>
              </a:rPr>
              <a:t>AGIL</a:t>
            </a:r>
            <a:r>
              <a:rPr lang="fa-IR" sz="2200" dirty="0" smtClean="0">
                <a:latin typeface="Arial" pitchFamily="34" charset="0"/>
                <a:cs typeface="B Nazanin" pitchFamily="2" charset="-78"/>
              </a:rPr>
              <a:t> (سهیم) در کارهای تجربی خود استفاده کرده اند.</a:t>
            </a:r>
          </a:p>
          <a:p>
            <a:pPr>
              <a:buNone/>
            </a:pPr>
            <a:r>
              <a:rPr lang="fa-IR" sz="2200" dirty="0" smtClean="0">
                <a:latin typeface="Arial" pitchFamily="34" charset="0"/>
                <a:cs typeface="B Nazanin" pitchFamily="2" charset="-78"/>
              </a:rPr>
              <a:t>این مدل، محصول وقف یک عمر، جهت تکامل یک مدل تحلیلی عمومی است که می تواند برای تجزیه و تحلیل انواع اجتماعات از گروه های ابتدایی کوچک گرفته تا جوامع پیچیده بزرگ مناسب باشد؛ چرا که هر یک از اینها دارای ویژگی های سیستم اجتماعی هستند.</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r>
              <a:rPr lang="fa-IR" sz="2200" dirty="0" smtClean="0">
                <a:latin typeface="Arial" pitchFamily="34" charset="0"/>
                <a:cs typeface="B Nazanin" pitchFamily="2" charset="-78"/>
              </a:rPr>
              <a:t>در </a:t>
            </a:r>
            <a:r>
              <a:rPr lang="fa-IR" sz="2200" b="1" dirty="0" smtClean="0">
                <a:latin typeface="Arial" pitchFamily="34" charset="0"/>
                <a:cs typeface="B Nazanin" pitchFamily="2" charset="-78"/>
              </a:rPr>
              <a:t>نظزیه ی عمومی کنش</a:t>
            </a:r>
            <a:r>
              <a:rPr lang="fa-IR" sz="2200" dirty="0" smtClean="0">
                <a:latin typeface="Arial" pitchFamily="34" charset="0"/>
                <a:cs typeface="B Nazanin" pitchFamily="2" charset="-78"/>
              </a:rPr>
              <a:t>، نقطه عطف همه ی شرایط، کنش یک عامل فردی یا کنش عاملان جمعی است. به نظر پارسونز کنشگر می تواند یک فرد، سازمان، منطقه یا یک جامعه کلی یا یک تمدن باشد. کنش اجتماعی پارسونز از 4 عنصر زیر تشکیل می شود:</a:t>
            </a:r>
          </a:p>
          <a:p>
            <a:pPr>
              <a:buNone/>
            </a:pPr>
            <a:r>
              <a:rPr lang="fa-IR" sz="2200" dirty="0" smtClean="0">
                <a:latin typeface="Arial" pitchFamily="34" charset="0"/>
                <a:cs typeface="B Nazanin" pitchFamily="2" charset="-78"/>
              </a:rPr>
              <a:t>1- کنشگر که می تواند یک فرد، گروه یا جامعه باشد؛</a:t>
            </a:r>
          </a:p>
          <a:p>
            <a:pPr>
              <a:buNone/>
            </a:pPr>
            <a:r>
              <a:rPr lang="fa-IR" sz="2200" dirty="0" smtClean="0">
                <a:latin typeface="Arial" pitchFamily="34" charset="0"/>
                <a:cs typeface="B Nazanin" pitchFamily="2" charset="-78"/>
              </a:rPr>
              <a:t>2- وضعیت که شامل پدیده های فیزیکی و اجتماعی ای است که کنشگر با آنها ارتباط برقرار می کند؛</a:t>
            </a:r>
          </a:p>
          <a:p>
            <a:pPr>
              <a:buNone/>
            </a:pPr>
            <a:r>
              <a:rPr lang="fa-IR" sz="2200" dirty="0" smtClean="0">
                <a:latin typeface="Arial" pitchFamily="34" charset="0"/>
                <a:cs typeface="B Nazanin" pitchFamily="2" charset="-78"/>
              </a:rPr>
              <a:t>3- نمادها که به واسطه آنها، کنشگر با عناصر متفاوت وضعیت ارتباط پیدا می کند و برای هر یک معنایی قائل می شود؛</a:t>
            </a:r>
          </a:p>
          <a:p>
            <a:pPr>
              <a:buNone/>
            </a:pPr>
            <a:r>
              <a:rPr lang="fa-IR" sz="2200" dirty="0" smtClean="0">
                <a:latin typeface="Arial" pitchFamily="34" charset="0"/>
                <a:cs typeface="B Nazanin" pitchFamily="2" charset="-78"/>
              </a:rPr>
              <a:t>4- قواعد، هنجارها و ارزش ها که جهت کنش را تعیین می کنند، یعنی روابطی را که کنشگر با عوامل اجتماعی و غیر اجتماعی محیطش دارد.</a:t>
            </a: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507736"/>
          </a:xfrm>
        </p:spPr>
        <p:txBody>
          <a:bodyPr>
            <a:normAutofit/>
          </a:bodyPr>
          <a:lstStyle/>
          <a:p>
            <a:pPr>
              <a:buNone/>
            </a:pPr>
            <a:r>
              <a:rPr lang="fa-IR" sz="2200" dirty="0" smtClean="0">
                <a:latin typeface="Arial" pitchFamily="34" charset="0"/>
                <a:cs typeface="B Nazanin" pitchFamily="2" charset="-78"/>
              </a:rPr>
              <a:t>از نظر پارسونز سه شرط برای وجود سیستم لازم است:</a:t>
            </a:r>
          </a:p>
          <a:p>
            <a:pPr>
              <a:buNone/>
            </a:pPr>
            <a:r>
              <a:rPr lang="fa-IR" sz="2200" b="1" dirty="0" smtClean="0">
                <a:latin typeface="Arial" pitchFamily="34" charset="0"/>
                <a:cs typeface="B Nazanin" pitchFamily="2" charset="-78"/>
              </a:rPr>
              <a:t>شرط اول؛</a:t>
            </a:r>
            <a:r>
              <a:rPr lang="fa-IR" sz="2200" dirty="0" smtClean="0">
                <a:latin typeface="Arial" pitchFamily="34" charset="0"/>
                <a:cs typeface="B Nazanin" pitchFamily="2" charset="-78"/>
              </a:rPr>
              <a:t>ساخت یا ساختار است. سیستم باید آرایش سازمانی داشته باشد؛</a:t>
            </a:r>
          </a:p>
          <a:p>
            <a:pPr>
              <a:buNone/>
            </a:pPr>
            <a:r>
              <a:rPr lang="fa-IR" sz="2200" b="1" dirty="0" smtClean="0">
                <a:latin typeface="Arial" pitchFamily="34" charset="0"/>
                <a:cs typeface="B Nazanin" pitchFamily="2" charset="-78"/>
              </a:rPr>
              <a:t>دومین شرط؛ </a:t>
            </a:r>
            <a:r>
              <a:rPr lang="fa-IR" sz="2200" dirty="0" smtClean="0">
                <a:latin typeface="Arial" pitchFamily="34" charset="0"/>
                <a:cs typeface="B Nazanin" pitchFamily="2" charset="-78"/>
              </a:rPr>
              <a:t>مفهوم کارکرد است.</a:t>
            </a:r>
          </a:p>
          <a:p>
            <a:pPr>
              <a:buNone/>
            </a:pPr>
            <a:r>
              <a:rPr lang="fa-IR" sz="2200" b="1" dirty="0" smtClean="0">
                <a:latin typeface="Arial" pitchFamily="34" charset="0"/>
                <a:cs typeface="B Nazanin" pitchFamily="2" charset="-78"/>
              </a:rPr>
              <a:t>سومین شرط؛</a:t>
            </a:r>
            <a:r>
              <a:rPr lang="fa-IR" sz="2200" dirty="0" smtClean="0">
                <a:latin typeface="Arial" pitchFamily="34" charset="0"/>
                <a:cs typeface="B Nazanin" pitchFamily="2" charset="-78"/>
              </a:rPr>
              <a:t>نظام کنش، فرایند یا فراگرد خود سیستم و درون آن است.</a:t>
            </a:r>
          </a:p>
          <a:p>
            <a:pPr>
              <a:buNone/>
            </a:pPr>
            <a:r>
              <a:rPr lang="fa-IR" sz="2200" b="1" dirty="0" smtClean="0">
                <a:latin typeface="Arial" pitchFamily="34" charset="0"/>
                <a:cs typeface="B Nazanin" pitchFamily="2" charset="-78"/>
              </a:rPr>
              <a:t>مدل </a:t>
            </a:r>
            <a:r>
              <a:rPr lang="en-US" sz="2200" b="1" dirty="0" smtClean="0">
                <a:latin typeface="Arial" pitchFamily="34" charset="0"/>
                <a:cs typeface="B Nazanin" pitchFamily="2" charset="-78"/>
              </a:rPr>
              <a:t>AGIL </a:t>
            </a:r>
            <a:r>
              <a:rPr lang="fa-IR" sz="2200" b="1" dirty="0" smtClean="0">
                <a:latin typeface="Arial" pitchFamily="34" charset="0"/>
                <a:cs typeface="B Nazanin" pitchFamily="2" charset="-78"/>
              </a:rPr>
              <a:t> :</a:t>
            </a:r>
          </a:p>
          <a:p>
            <a:pPr>
              <a:buNone/>
            </a:pPr>
            <a:r>
              <a:rPr lang="fa-IR" sz="2200" dirty="0" smtClean="0">
                <a:latin typeface="Arial" pitchFamily="34" charset="0"/>
                <a:cs typeface="B Nazanin" pitchFamily="2" charset="-78"/>
              </a:rPr>
              <a:t>مدل پارسونز با سر واژه های </a:t>
            </a:r>
            <a:r>
              <a:rPr lang="en-US" sz="2200" dirty="0" smtClean="0">
                <a:latin typeface="Arial" pitchFamily="34" charset="0"/>
                <a:cs typeface="B Nazanin" pitchFamily="2" charset="-78"/>
              </a:rPr>
              <a:t>AGIL</a:t>
            </a:r>
            <a:r>
              <a:rPr lang="fa-IR" sz="2200" dirty="0" smtClean="0">
                <a:latin typeface="Arial" pitchFamily="34" charset="0"/>
                <a:cs typeface="B Nazanin" pitchFamily="2" charset="-78"/>
              </a:rPr>
              <a:t> (س ه ی م) شناخته می شود که 4 وظیفه اساسی هر سیستم اجتماعی، اعم از جامعه، اقتصاد و یا یک سازمان، را مطرح می کند که باید برای بقای سیستم انجام شوند. این وظایف بر اساس حروف اختصاری </a:t>
            </a:r>
            <a:r>
              <a:rPr lang="en-US" sz="2200" dirty="0" smtClean="0">
                <a:latin typeface="Arial" pitchFamily="34" charset="0"/>
                <a:cs typeface="B Nazanin" pitchFamily="2" charset="-78"/>
              </a:rPr>
              <a:t>AGIL</a:t>
            </a:r>
            <a:r>
              <a:rPr lang="fa-IR" sz="2200" dirty="0" smtClean="0">
                <a:latin typeface="Arial" pitchFamily="34" charset="0"/>
                <a:cs typeface="B Nazanin" pitchFamily="2" charset="-78"/>
              </a:rPr>
              <a:t> به ترتیب عبارتند از:</a:t>
            </a:r>
          </a:p>
          <a:p>
            <a:pPr>
              <a:buNone/>
            </a:pPr>
            <a:r>
              <a:rPr lang="fa-IR" sz="2200" dirty="0" smtClean="0">
                <a:latin typeface="Arial" pitchFamily="34" charset="0"/>
                <a:cs typeface="B Nazanin" pitchFamily="2" charset="-78"/>
              </a:rPr>
              <a:t>1- سازش (انطباق) یا </a:t>
            </a:r>
            <a:r>
              <a:rPr lang="en-US" sz="2200" dirty="0" smtClean="0">
                <a:latin typeface="Arial" pitchFamily="34" charset="0"/>
                <a:cs typeface="B Nazanin" pitchFamily="2" charset="-78"/>
              </a:rPr>
              <a:t>Adaptation</a:t>
            </a:r>
            <a:r>
              <a:rPr lang="fa-IR" sz="2200" dirty="0" smtClean="0">
                <a:latin typeface="Arial" pitchFamily="34" charset="0"/>
                <a:cs typeface="B Nazanin" pitchFamily="2" charset="-78"/>
              </a:rPr>
              <a:t> ؛</a:t>
            </a:r>
          </a:p>
          <a:p>
            <a:pPr>
              <a:buNone/>
            </a:pPr>
            <a:r>
              <a:rPr lang="fa-IR" sz="2200" dirty="0" smtClean="0">
                <a:latin typeface="Arial" pitchFamily="34" charset="0"/>
                <a:cs typeface="B Nazanin" pitchFamily="2" charset="-78"/>
              </a:rPr>
              <a:t>2- کسب هدف یا </a:t>
            </a:r>
            <a:r>
              <a:rPr lang="en-US" sz="2200" dirty="0" smtClean="0">
                <a:latin typeface="Arial" pitchFamily="34" charset="0"/>
                <a:cs typeface="B Nazanin" pitchFamily="2" charset="-78"/>
              </a:rPr>
              <a:t>Goal Attainment</a:t>
            </a:r>
            <a:r>
              <a:rPr lang="fa-IR" sz="2200" dirty="0" smtClean="0">
                <a:latin typeface="Arial" pitchFamily="34" charset="0"/>
                <a:cs typeface="B Nazanin" pitchFamily="2" charset="-78"/>
              </a:rPr>
              <a:t> ؛</a:t>
            </a:r>
          </a:p>
          <a:p>
            <a:pPr>
              <a:buNone/>
            </a:pPr>
            <a:r>
              <a:rPr lang="fa-IR" sz="2200" dirty="0" smtClean="0">
                <a:latin typeface="Arial" pitchFamily="34" charset="0"/>
                <a:cs typeface="B Nazanin" pitchFamily="2" charset="-78"/>
              </a:rPr>
              <a:t>3- یکپارچگی ( انسجام) یا </a:t>
            </a:r>
            <a:r>
              <a:rPr lang="en-US" sz="2200" dirty="0" smtClean="0">
                <a:latin typeface="Arial" pitchFamily="34" charset="0"/>
                <a:cs typeface="B Nazanin" pitchFamily="2" charset="-78"/>
              </a:rPr>
              <a:t>Integration</a:t>
            </a:r>
            <a:r>
              <a:rPr lang="fa-IR" sz="2200" dirty="0" smtClean="0">
                <a:latin typeface="Arial" pitchFamily="34" charset="0"/>
                <a:cs typeface="B Nazanin" pitchFamily="2" charset="-78"/>
              </a:rPr>
              <a:t> ؛</a:t>
            </a:r>
          </a:p>
          <a:p>
            <a:pPr>
              <a:buNone/>
            </a:pPr>
            <a:r>
              <a:rPr lang="fa-IR" sz="2200" dirty="0" smtClean="0">
                <a:latin typeface="Arial" pitchFamily="34" charset="0"/>
                <a:cs typeface="B Nazanin" pitchFamily="2" charset="-78"/>
              </a:rPr>
              <a:t>4- مشروعیت یا </a:t>
            </a:r>
            <a:r>
              <a:rPr lang="en-US" sz="2200" dirty="0" smtClean="0">
                <a:latin typeface="Arial" pitchFamily="34" charset="0"/>
                <a:cs typeface="B Nazanin" pitchFamily="2" charset="-78"/>
              </a:rPr>
              <a:t>Legitimacy</a:t>
            </a:r>
            <a:r>
              <a:rPr lang="fa-IR" sz="2200" dirty="0" smtClean="0">
                <a:latin typeface="Arial" pitchFamily="34" charset="0"/>
                <a:cs typeface="B Nazanin" pitchFamily="2" charset="-78"/>
              </a:rPr>
              <a:t> .</a:t>
            </a: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143000"/>
          <a:ext cx="8229600" cy="2209800"/>
        </p:xfrm>
        <a:graphic>
          <a:graphicData uri="http://schemas.openxmlformats.org/drawingml/2006/table">
            <a:tbl>
              <a:tblPr firstRow="1" bandRow="1">
                <a:tableStyleId>{5C22544A-7EE6-4342-B048-85BDC9FD1C3A}</a:tableStyleId>
              </a:tblPr>
              <a:tblGrid>
                <a:gridCol w="4114800"/>
                <a:gridCol w="4114800"/>
              </a:tblGrid>
              <a:tr h="1104900">
                <a:tc>
                  <a:txBody>
                    <a:bodyPr/>
                    <a:lstStyle/>
                    <a:p>
                      <a:r>
                        <a:rPr lang="fa-IR" dirty="0" smtClean="0">
                          <a:cs typeface="B Nazanin" pitchFamily="2" charset="-78"/>
                        </a:rPr>
                        <a:t>ا</a:t>
                      </a:r>
                      <a:r>
                        <a:rPr lang="fa-IR" sz="2200" dirty="0" smtClean="0">
                          <a:cs typeface="B Nazanin" pitchFamily="2" charset="-78"/>
                        </a:rPr>
                        <a:t>نطباق </a:t>
                      </a:r>
                      <a:endParaRPr lang="fa-IR" sz="2200" b="0" dirty="0" smtClean="0">
                        <a:cs typeface="B Nazanin" pitchFamily="2" charset="-78"/>
                      </a:endParaRPr>
                    </a:p>
                    <a:p>
                      <a:r>
                        <a:rPr lang="fa-IR" sz="2200" b="0" dirty="0" smtClean="0">
                          <a:cs typeface="B Nazanin" pitchFamily="2" charset="-78"/>
                        </a:rPr>
                        <a:t>توانایی انطباق با اوضاع و احوال تلاش برانگیز</a:t>
                      </a:r>
                      <a:endParaRPr lang="en-US" sz="2200" dirty="0">
                        <a:cs typeface="B Nazanin" pitchFamily="2" charset="-78"/>
                      </a:endParaRPr>
                    </a:p>
                  </a:txBody>
                  <a:tcPr/>
                </a:tc>
                <a:tc>
                  <a:txBody>
                    <a:bodyPr/>
                    <a:lstStyle/>
                    <a:p>
                      <a:r>
                        <a:rPr lang="fa-IR" sz="2200" dirty="0" smtClean="0">
                          <a:cs typeface="B Nazanin" pitchFamily="2" charset="-78"/>
                        </a:rPr>
                        <a:t>کسب هدف</a:t>
                      </a:r>
                    </a:p>
                    <a:p>
                      <a:r>
                        <a:rPr lang="fa-IR" sz="2200" b="0" dirty="0" smtClean="0">
                          <a:cs typeface="B Nazanin" pitchFamily="2" charset="-78"/>
                        </a:rPr>
                        <a:t>توانایی بیان و رسیدن به متغیر اهداف سیستم</a:t>
                      </a:r>
                      <a:endParaRPr lang="en-US" sz="2200" b="0" dirty="0">
                        <a:cs typeface="B Nazanin" pitchFamily="2" charset="-78"/>
                      </a:endParaRPr>
                    </a:p>
                  </a:txBody>
                  <a:tcPr/>
                </a:tc>
              </a:tr>
              <a:tr h="1104900">
                <a:tc>
                  <a:txBody>
                    <a:bodyPr/>
                    <a:lstStyle/>
                    <a:p>
                      <a:r>
                        <a:rPr lang="fa-IR" sz="2200" b="1" dirty="0" smtClean="0">
                          <a:cs typeface="B Nazanin" pitchFamily="2" charset="-78"/>
                        </a:rPr>
                        <a:t>انسجام </a:t>
                      </a:r>
                      <a:endParaRPr lang="fa-IR" sz="2200" b="0" dirty="0" smtClean="0">
                        <a:cs typeface="B Nazanin" pitchFamily="2" charset="-78"/>
                      </a:endParaRPr>
                    </a:p>
                    <a:p>
                      <a:r>
                        <a:rPr lang="fa-IR" sz="2200" b="0" dirty="0" smtClean="0">
                          <a:cs typeface="B Nazanin" pitchFamily="2" charset="-78"/>
                        </a:rPr>
                        <a:t>توانایی یکپارچه</a:t>
                      </a:r>
                      <a:r>
                        <a:rPr lang="fa-IR" sz="2200" b="0" baseline="0" dirty="0" smtClean="0">
                          <a:cs typeface="B Nazanin" pitchFamily="2" charset="-78"/>
                        </a:rPr>
                        <a:t> کردن بخش های تابعه سیستم</a:t>
                      </a:r>
                      <a:endParaRPr lang="en-US" sz="2200" b="1" dirty="0">
                        <a:cs typeface="B Nazanin" pitchFamily="2" charset="-78"/>
                      </a:endParaRPr>
                    </a:p>
                  </a:txBody>
                  <a:tcPr/>
                </a:tc>
                <a:tc>
                  <a:txBody>
                    <a:bodyPr/>
                    <a:lstStyle/>
                    <a:p>
                      <a:r>
                        <a:rPr lang="fa-IR" sz="2200" b="1" dirty="0" smtClean="0">
                          <a:cs typeface="B Nazanin" pitchFamily="2" charset="-78"/>
                        </a:rPr>
                        <a:t>مشروعیت </a:t>
                      </a:r>
                    </a:p>
                    <a:p>
                      <a:r>
                        <a:rPr lang="fa-IR" sz="2200" b="0" dirty="0" smtClean="0">
                          <a:cs typeface="B Nazanin" pitchFamily="2" charset="-78"/>
                        </a:rPr>
                        <a:t>برخورداری از حق بقاء</a:t>
                      </a:r>
                      <a:r>
                        <a:rPr lang="fa-IR" sz="2200" b="0" baseline="0" dirty="0" smtClean="0">
                          <a:cs typeface="B Nazanin" pitchFamily="2" charset="-78"/>
                        </a:rPr>
                        <a:t> و پذیرفته شدن</a:t>
                      </a:r>
                      <a:endParaRPr lang="en-US" sz="2200" b="0" dirty="0">
                        <a:cs typeface="B Nazanin" pitchFamily="2" charset="-78"/>
                      </a:endParaRPr>
                    </a:p>
                  </a:txBody>
                  <a:tcPr/>
                </a:tc>
              </a:tr>
            </a:tbl>
          </a:graphicData>
        </a:graphic>
      </p:graphicFrame>
      <p:sp>
        <p:nvSpPr>
          <p:cNvPr id="5" name="TextBox 4"/>
          <p:cNvSpPr txBox="1"/>
          <p:nvPr/>
        </p:nvSpPr>
        <p:spPr>
          <a:xfrm>
            <a:off x="2743200" y="4495800"/>
            <a:ext cx="3559850" cy="43088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fa-IR" sz="2200" b="1" dirty="0" smtClean="0">
                <a:cs typeface="B Nazanin" pitchFamily="2" charset="-78"/>
              </a:rPr>
              <a:t> پارسونز</a:t>
            </a:r>
            <a:r>
              <a:rPr lang="en-US" sz="2200" b="1" dirty="0" smtClean="0">
                <a:cs typeface="B Nazanin" pitchFamily="2" charset="-78"/>
              </a:rPr>
              <a:t>(AGIL)</a:t>
            </a:r>
            <a:r>
              <a:rPr lang="fa-IR" sz="2200" b="1" dirty="0" smtClean="0">
                <a:cs typeface="B Nazanin" pitchFamily="2" charset="-78"/>
              </a:rPr>
              <a:t>مدل س ه ی م </a:t>
            </a:r>
            <a:endParaRPr lang="en-US" sz="2200" b="1" dirty="0">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943600" y="2057400"/>
            <a:ext cx="2164489" cy="584775"/>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None/>
            </a:pPr>
            <a:r>
              <a:rPr lang="fa-IR" sz="3200" b="1" cap="none" spc="0" dirty="0" smtClean="0">
                <a:ln/>
                <a:solidFill>
                  <a:schemeClr val="accent3"/>
                </a:solidFill>
                <a:effectLst/>
              </a:rPr>
              <a:t>بخش اول</a:t>
            </a:r>
            <a:endParaRPr lang="fa-IR" sz="3200" b="1" cap="none" spc="0" dirty="0">
              <a:ln/>
              <a:solidFill>
                <a:schemeClr val="accent3"/>
              </a:solidFill>
              <a:effectLst/>
            </a:endParaRPr>
          </a:p>
        </p:txBody>
      </p:sp>
      <p:sp>
        <p:nvSpPr>
          <p:cNvPr id="5" name="Rectangle 4"/>
          <p:cNvSpPr/>
          <p:nvPr/>
        </p:nvSpPr>
        <p:spPr>
          <a:xfrm>
            <a:off x="2362200" y="3048000"/>
            <a:ext cx="38862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2800" b="1" cap="none" spc="0" dirty="0" smtClean="0">
                <a:ln/>
                <a:solidFill>
                  <a:schemeClr val="tx1"/>
                </a:solidFill>
                <a:effectLst/>
                <a:cs typeface="B Nazanin" pitchFamily="2" charset="-78"/>
              </a:rPr>
              <a:t>تئوري هاي كلاسيك سازمان</a:t>
            </a:r>
            <a:endParaRPr lang="fa-IR" sz="2800" b="1" cap="none" spc="0" dirty="0">
              <a:ln/>
              <a:solidFill>
                <a:schemeClr val="tx1"/>
              </a:solidFill>
              <a:effectLst/>
              <a:cs typeface="B Nazanin" pitchFamily="2" charset="-78"/>
            </a:endParaRPr>
          </a:p>
        </p:txBody>
      </p:sp>
      <p:sp>
        <p:nvSpPr>
          <p:cNvPr id="6" name="Content Placeholder 3"/>
          <p:cNvSpPr txBox="1">
            <a:spLocks/>
          </p:cNvSpPr>
          <p:nvPr/>
        </p:nvSpPr>
        <p:spPr>
          <a:xfrm>
            <a:off x="6248400" y="1447800"/>
            <a:ext cx="2057400" cy="584775"/>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فصل اول</a:t>
            </a:r>
            <a:endParaRPr kumimoji="0" lang="fa-IR" sz="32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pPr algn="r"/>
            <a:r>
              <a:rPr lang="fa-IR" sz="2800" b="1" dirty="0" smtClean="0">
                <a:cs typeface="B Nazanin" pitchFamily="2" charset="-78"/>
              </a:rPr>
              <a:t>هنری گانت و مدیریت علمی انسانی شده </a:t>
            </a:r>
            <a:endParaRPr lang="en-US" sz="2800" b="1" dirty="0">
              <a:cs typeface="B Nazanin" pitchFamily="2" charset="-78"/>
            </a:endParaRPr>
          </a:p>
        </p:txBody>
      </p:sp>
      <p:sp>
        <p:nvSpPr>
          <p:cNvPr id="3" name="Content Placeholder 2"/>
          <p:cNvSpPr>
            <a:spLocks noGrp="1"/>
          </p:cNvSpPr>
          <p:nvPr>
            <p:ph idx="1"/>
          </p:nvPr>
        </p:nvSpPr>
        <p:spPr>
          <a:xfrm>
            <a:off x="457200" y="1752600"/>
            <a:ext cx="8229600" cy="4821936"/>
          </a:xfrm>
        </p:spPr>
        <p:txBody>
          <a:bodyPr>
            <a:normAutofit fontScale="92500"/>
          </a:bodyPr>
          <a:lstStyle/>
          <a:p>
            <a:pPr algn="r">
              <a:buNone/>
            </a:pPr>
            <a:r>
              <a:rPr lang="fa-IR" sz="2600" dirty="0" smtClean="0">
                <a:cs typeface="B Nazanin" pitchFamily="2" charset="-78"/>
              </a:rPr>
              <a:t>هنری لورنس گانت در سال 1861 در یک خانواده ثروتمند مریلندی متولد شد. پدرش</a:t>
            </a:r>
          </a:p>
          <a:p>
            <a:pPr algn="r">
              <a:buNone/>
            </a:pPr>
            <a:r>
              <a:rPr lang="fa-IR" sz="2600" dirty="0" smtClean="0">
                <a:cs typeface="B Nazanin" pitchFamily="2" charset="-78"/>
              </a:rPr>
              <a:t>مزرعه دار موفقی بود. اما هنگامی که رئیس جمهور ، لینکن ،آزادی بردگان را</a:t>
            </a:r>
          </a:p>
          <a:p>
            <a:pPr algn="r">
              <a:buNone/>
            </a:pPr>
            <a:r>
              <a:rPr lang="fa-IR" sz="2600" dirty="0" smtClean="0">
                <a:cs typeface="B Nazanin" pitchFamily="2" charset="-78"/>
              </a:rPr>
              <a:t>اعلام کرد. 69 برده ی پدر گانت آزاد شدند و وی از لحاظ مالی نابود شد.</a:t>
            </a:r>
          </a:p>
          <a:p>
            <a:pPr algn="r">
              <a:buNone/>
            </a:pPr>
            <a:r>
              <a:rPr lang="fa-IR" sz="2600" dirty="0" smtClean="0">
                <a:cs typeface="B Nazanin" pitchFamily="2" charset="-78"/>
              </a:rPr>
              <a:t>او به مدرسه مک دوناف رفت که برای بچه های بی بضاعت احداث شده بود و بر اساس</a:t>
            </a:r>
          </a:p>
          <a:p>
            <a:pPr algn="r">
              <a:buNone/>
            </a:pPr>
            <a:r>
              <a:rPr lang="fa-IR" sz="2600" dirty="0" smtClean="0">
                <a:cs typeface="B Nazanin" pitchFamily="2" charset="-78"/>
              </a:rPr>
              <a:t>اصول خشک نظامی اداره می شد. نظم و آموزش کار، دلیل ماندن گانت در این مدرسه</a:t>
            </a:r>
          </a:p>
          <a:p>
            <a:pPr algn="r">
              <a:buNone/>
            </a:pPr>
            <a:r>
              <a:rPr lang="fa-IR" sz="2600" dirty="0" smtClean="0">
                <a:cs typeface="B Nazanin" pitchFamily="2" charset="-78"/>
              </a:rPr>
              <a:t>بود. گانت توفیق قابل ملاحظه ای را در این مدرسه به دست آورد و توانست بورسیه ی</a:t>
            </a:r>
          </a:p>
          <a:p>
            <a:pPr algn="r">
              <a:buNone/>
            </a:pPr>
            <a:r>
              <a:rPr lang="fa-IR" sz="2600" dirty="0" smtClean="0">
                <a:cs typeface="B Nazanin" pitchFamily="2" charset="-78"/>
              </a:rPr>
              <a:t>دانشگاه جونز هاپکینز را به دست آورد .او پس از فارغ التحصیلی از این دانشگاه</a:t>
            </a:r>
          </a:p>
          <a:p>
            <a:pPr algn="r">
              <a:buNone/>
            </a:pPr>
            <a:r>
              <a:rPr lang="fa-IR" sz="2600" dirty="0" smtClean="0">
                <a:cs typeface="B Nazanin" pitchFamily="2" charset="-78"/>
              </a:rPr>
              <a:t> در سال 1880سه سال را صرف تدریس علوم طبیعی و فیزیک در مدرسه مک دوناف</a:t>
            </a:r>
          </a:p>
          <a:p>
            <a:pPr algn="r">
              <a:buNone/>
            </a:pPr>
            <a:r>
              <a:rPr lang="fa-IR" sz="2600" dirty="0" smtClean="0">
                <a:cs typeface="B Nazanin" pitchFamily="2" charset="-78"/>
              </a:rPr>
              <a:t>رفت و بعد از آن ادامه تحصیل در موسسه تکنولوژی استیونس را آغاز کرد. مطالعاتش</a:t>
            </a:r>
          </a:p>
          <a:p>
            <a:pPr algn="r">
              <a:buNone/>
            </a:pPr>
            <a:r>
              <a:rPr lang="fa-IR" sz="2600" dirty="0" smtClean="0">
                <a:cs typeface="B Nazanin" pitchFamily="2" charset="-78"/>
              </a:rPr>
              <a:t>روی فیزیک و الکتریسیته متمرکز بود و به عنوان یک مهندس مکانیک در سال 1884</a:t>
            </a:r>
          </a:p>
          <a:p>
            <a:pPr algn="r">
              <a:buNone/>
            </a:pPr>
            <a:r>
              <a:rPr lang="fa-IR" sz="2600" dirty="0" smtClean="0">
                <a:cs typeface="B Nazanin" pitchFamily="2" charset="-78"/>
              </a:rPr>
              <a:t>از این موسسه فارغ التحصیل شد.  </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پارسونز همچنین 3 سطح فنی، مدیریتی و نهادی را در سازمان از هم متمایز کرده است که با کارکردهای 4 گانه مرتبط هستند:</a:t>
            </a:r>
          </a:p>
          <a:p>
            <a:pPr>
              <a:buNone/>
            </a:pPr>
            <a:endParaRPr lang="fa-IR" sz="2200"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1- سطح فنی (عملیاتی): </a:t>
            </a:r>
            <a:r>
              <a:rPr lang="fa-IR" sz="2200" dirty="0" smtClean="0">
                <a:latin typeface="Arial" pitchFamily="34" charset="0"/>
                <a:cs typeface="B Nazanin" pitchFamily="2" charset="-78"/>
              </a:rPr>
              <a:t>در این سطح، اهداف کلی سازمان به اهداف خاص و فعالیت هایی که برای نیل به هدف طراحی شده است، تبدیل می شود.</a:t>
            </a:r>
          </a:p>
          <a:p>
            <a:pPr>
              <a:buNone/>
            </a:pPr>
            <a:endParaRPr lang="fa-IR" sz="2200"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2- سطح مدیریتی: </a:t>
            </a:r>
            <a:r>
              <a:rPr lang="fa-IR" sz="2200" dirty="0" smtClean="0">
                <a:latin typeface="Arial" pitchFamily="34" charset="0"/>
                <a:cs typeface="B Nazanin" pitchFamily="2" charset="-78"/>
              </a:rPr>
              <a:t>وظیفه و مسئولیت اساسی در این سطح، اداره امور سازمان و تامین نیازهای سطح فنی است و مدیران میانی در این سطح قرار می گیرند.</a:t>
            </a:r>
          </a:p>
          <a:p>
            <a:pPr>
              <a:buNone/>
            </a:pPr>
            <a:endParaRPr lang="fa-IR" sz="2200"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3- سطح نهادی: </a:t>
            </a:r>
            <a:r>
              <a:rPr lang="fa-IR" sz="2200" dirty="0" smtClean="0">
                <a:latin typeface="Arial" pitchFamily="34" charset="0"/>
                <a:cs typeface="B Nazanin" pitchFamily="2" charset="-78"/>
              </a:rPr>
              <a:t>هماهنگی بین سازمان و جامعه، کارکرد اصلی این سطح است. این سطح شامل مدیران ارشد سازمان می شود و سطح مدیریت را کنترل می کند.</a:t>
            </a: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endParaRPr lang="fa-IR" sz="2400" b="1" dirty="0" smtClean="0">
              <a:latin typeface="Arial" pitchFamily="34" charset="0"/>
              <a:cs typeface="B Nazanin" pitchFamily="2" charset="-78"/>
            </a:endParaRPr>
          </a:p>
          <a:p>
            <a:pPr>
              <a:buNone/>
            </a:pPr>
            <a:r>
              <a:rPr lang="fa-IR" sz="2400" b="1" dirty="0" smtClean="0">
                <a:latin typeface="Arial" pitchFamily="34" charset="0"/>
                <a:cs typeface="B Nazanin" pitchFamily="2" charset="-78"/>
              </a:rPr>
              <a:t>هومانز و گروه انسانی</a:t>
            </a:r>
          </a:p>
          <a:p>
            <a:pPr>
              <a:buNone/>
            </a:pPr>
            <a:r>
              <a:rPr lang="fa-IR" sz="2200" dirty="0" smtClean="0">
                <a:latin typeface="Arial" pitchFamily="34" charset="0"/>
                <a:cs typeface="B Nazanin" pitchFamily="2" charset="-78"/>
              </a:rPr>
              <a:t>جرج سی هومانز در 1910 در ایالت ماساچوست به دنیا آمد.</a:t>
            </a:r>
          </a:p>
          <a:p>
            <a:pPr>
              <a:buNone/>
            </a:pPr>
            <a:r>
              <a:rPr lang="fa-IR" sz="2200" dirty="0" smtClean="0">
                <a:latin typeface="Arial" pitchFamily="34" charset="0"/>
                <a:cs typeface="B Nazanin" pitchFamily="2" charset="-78"/>
              </a:rPr>
              <a:t>جرج در زمینه رفتارهای اجتماعی گروه های کوچک تخصص داشت. وی مدلی از سیستم های اجتماعی را مطرح کرد که می تواند به عنوان مبنای مناسبی برای گروه های کوچک و همچنین سازمان های بزرگ تر عمل کند. در دیدگاه او، سازمان متشکل از یک سیستم محیطی بیرونی و یک سیستم درونی از روابط است که متقابلا به هم وابسته هستند.</a:t>
            </a:r>
          </a:p>
          <a:p>
            <a:pPr>
              <a:buNone/>
            </a:pPr>
            <a:r>
              <a:rPr lang="fa-IR" sz="2200" dirty="0" smtClean="0">
                <a:latin typeface="Arial" pitchFamily="34" charset="0"/>
                <a:cs typeface="B Nazanin" pitchFamily="2" charset="-78"/>
              </a:rPr>
              <a:t>سه عنصر در سیستم اجتماعی هومانز وجود دارند که می توانند برای درک رفتار فردی در گروه های اجتماعی به کار روند. این سه عنصر شامل: فعالیت ها، تعاملات و حالات عاطفی می باشند.</a:t>
            </a: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a:buNone/>
            </a:pPr>
            <a:endParaRPr lang="en-US" dirty="0">
              <a:cs typeface="B Nazanin" pitchFamily="2" charset="-78"/>
            </a:endParaRPr>
          </a:p>
        </p:txBody>
      </p:sp>
      <p:sp>
        <p:nvSpPr>
          <p:cNvPr id="6" name="Oval 5"/>
          <p:cNvSpPr/>
          <p:nvPr/>
        </p:nvSpPr>
        <p:spPr>
          <a:xfrm>
            <a:off x="5257800" y="4191000"/>
            <a:ext cx="1371600" cy="1371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200" b="1" dirty="0" smtClean="0">
                <a:cs typeface="B Nazanin" pitchFamily="2" charset="-78"/>
              </a:rPr>
              <a:t>نیات</a:t>
            </a:r>
            <a:endParaRPr lang="en-US" sz="2200" b="1" dirty="0">
              <a:cs typeface="B Nazanin" pitchFamily="2" charset="-78"/>
            </a:endParaRPr>
          </a:p>
        </p:txBody>
      </p:sp>
      <p:sp>
        <p:nvSpPr>
          <p:cNvPr id="7" name="Oval 6"/>
          <p:cNvSpPr/>
          <p:nvPr/>
        </p:nvSpPr>
        <p:spPr>
          <a:xfrm>
            <a:off x="3581400" y="1447800"/>
            <a:ext cx="1524000" cy="1371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200" b="1" dirty="0" smtClean="0">
                <a:cs typeface="B Nazanin" pitchFamily="2" charset="-78"/>
              </a:rPr>
              <a:t>فعالیت ها</a:t>
            </a:r>
            <a:endParaRPr lang="en-US" sz="2200" b="1" dirty="0">
              <a:cs typeface="B Nazanin" pitchFamily="2" charset="-78"/>
            </a:endParaRPr>
          </a:p>
        </p:txBody>
      </p:sp>
      <p:sp>
        <p:nvSpPr>
          <p:cNvPr id="8" name="Oval 7"/>
          <p:cNvSpPr/>
          <p:nvPr/>
        </p:nvSpPr>
        <p:spPr>
          <a:xfrm>
            <a:off x="2362200" y="4191000"/>
            <a:ext cx="1371600" cy="1371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200" b="1" dirty="0" smtClean="0">
                <a:cs typeface="B Nazanin" pitchFamily="2" charset="-78"/>
              </a:rPr>
              <a:t>تعاملات</a:t>
            </a:r>
            <a:endParaRPr lang="en-US" sz="2200" b="1" dirty="0">
              <a:cs typeface="B Nazanin" pitchFamily="2" charset="-78"/>
            </a:endParaRPr>
          </a:p>
        </p:txBody>
      </p:sp>
      <p:cxnSp>
        <p:nvCxnSpPr>
          <p:cNvPr id="10" name="Straight Arrow Connector 9"/>
          <p:cNvCxnSpPr>
            <a:stCxn id="7" idx="3"/>
          </p:cNvCxnSpPr>
          <p:nvPr/>
        </p:nvCxnSpPr>
        <p:spPr>
          <a:xfrm rot="5400000">
            <a:off x="2449560" y="2912175"/>
            <a:ext cx="1648666" cy="1061385"/>
          </a:xfrm>
          <a:prstGeom prst="straightConnector1">
            <a:avLst/>
          </a:prstGeom>
          <a:ln w="25400"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4594317" y="2873283"/>
            <a:ext cx="1620934" cy="1055968"/>
          </a:xfrm>
          <a:prstGeom prst="straightConnector1">
            <a:avLst/>
          </a:prstGeom>
          <a:ln w="25400"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6" idx="2"/>
          </p:cNvCxnSpPr>
          <p:nvPr/>
        </p:nvCxnSpPr>
        <p:spPr>
          <a:xfrm>
            <a:off x="3733800" y="4876800"/>
            <a:ext cx="1524000" cy="1588"/>
          </a:xfrm>
          <a:prstGeom prst="straightConnector1">
            <a:avLst/>
          </a:prstGeom>
          <a:ln w="25400" cmpd="sng">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86000" y="5867400"/>
            <a:ext cx="4222631"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fa-IR" b="1" dirty="0" smtClean="0">
                <a:cs typeface="B Nazanin" pitchFamily="2" charset="-78"/>
              </a:rPr>
              <a:t>وابستگی متقابل فعالیت ها، تعاملات و حالات عاطفی</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r>
              <a:rPr lang="fa-IR" sz="2400" b="1" dirty="0" smtClean="0">
                <a:latin typeface="Arial" pitchFamily="34" charset="0"/>
                <a:cs typeface="B Nazanin" pitchFamily="2" charset="-78"/>
              </a:rPr>
              <a:t>بلاو و اسکات و نوع شناسی سازمان ها</a:t>
            </a:r>
          </a:p>
          <a:p>
            <a:pPr>
              <a:buNone/>
            </a:pPr>
            <a:r>
              <a:rPr lang="fa-IR" sz="2200" dirty="0" smtClean="0">
                <a:latin typeface="Arial" pitchFamily="34" charset="0"/>
                <a:cs typeface="B Nazanin" pitchFamily="2" charset="-78"/>
              </a:rPr>
              <a:t>پیتر مایکل بلاو در 1918 در وین اتریش چشم به جهان گشود.</a:t>
            </a:r>
          </a:p>
          <a:p>
            <a:pPr>
              <a:buNone/>
            </a:pPr>
            <a:r>
              <a:rPr lang="fa-IR" sz="2200" dirty="0" smtClean="0">
                <a:latin typeface="Arial" pitchFamily="34" charset="0"/>
                <a:cs typeface="B Nazanin" pitchFamily="2" charset="-78"/>
              </a:rPr>
              <a:t>از بلاو به عنوان یکی از پایه گذاران جامعه شناسی در آمریکا و یکی از برجسته ترین محققان در زمان خودش یاد می شود. او کتاب هایی همچون ”زمینه های ساختاری فرصت ها“ ، ”سازمان کار آکادمیک“ و ... را در زمان حیات خود نگاشت.</a:t>
            </a:r>
          </a:p>
          <a:p>
            <a:pPr>
              <a:buNone/>
            </a:pPr>
            <a:r>
              <a:rPr lang="fa-IR" sz="2200" dirty="0" smtClean="0">
                <a:latin typeface="Arial" pitchFamily="34" charset="0"/>
                <a:cs typeface="B Nazanin" pitchFamily="2" charset="-78"/>
              </a:rPr>
              <a:t>یکی از شاگردان بلاو در دانشگاه شیکاگو دبلیو ریچارد اسکات بود.</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رساله ی اسکات همراه با نظریات بلاو در غالب کتابی تحت عنوان ”سازمان های رسمی: رویکردی تطبیقی در سال 1962 منتشر شد.</a:t>
            </a:r>
          </a:p>
          <a:p>
            <a:pPr>
              <a:buNone/>
            </a:pPr>
            <a:r>
              <a:rPr lang="fa-IR" sz="2200" dirty="0" smtClean="0">
                <a:latin typeface="Arial" pitchFamily="34" charset="0"/>
                <a:cs typeface="B Nazanin" pitchFamily="2" charset="-78"/>
              </a:rPr>
              <a:t>اسکات نویسنده مقالات و کتاب های زیادی است که بدون شک کتاب ”سازمان ها: سیستم های عقلایی، طبیعی باز“ او از جمله کارهای ارزنده وی محسوب می شود.</a:t>
            </a:r>
          </a:p>
          <a:p>
            <a:pPr>
              <a:buNone/>
            </a:pPr>
            <a:endParaRPr lang="fa-IR" sz="2200" dirty="0" smtClean="0">
              <a:latin typeface="Arial" pitchFamily="34" charset="0"/>
              <a:cs typeface="B Nazanin" pitchFamily="2" charset="-78"/>
            </a:endParaRPr>
          </a:p>
          <a:p>
            <a:pPr>
              <a:buNone/>
            </a:pP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r>
              <a:rPr lang="fa-IR" sz="2200" b="1" dirty="0" smtClean="0">
                <a:latin typeface="Arial" pitchFamily="34" charset="0"/>
                <a:cs typeface="B Nazanin" pitchFamily="2" charset="-78"/>
              </a:rPr>
              <a:t>نوع شناسی سازمان ها:</a:t>
            </a:r>
          </a:p>
          <a:p>
            <a:pPr>
              <a:buNone/>
            </a:pPr>
            <a:r>
              <a:rPr lang="fa-IR" sz="2200" dirty="0" smtClean="0">
                <a:latin typeface="Arial" pitchFamily="34" charset="0"/>
                <a:cs typeface="B Nazanin" pitchFamily="2" charset="-78"/>
              </a:rPr>
              <a:t>بلاو و اسکات سازمان ها را بر مبنای ذینفعان اصلی طبقه بندی کردند. آنها 4 گروه را از افراد ذینفع دررابطه با هر سازمان مطرح می کنند که عبارتند از :</a:t>
            </a:r>
          </a:p>
          <a:p>
            <a:pPr>
              <a:buNone/>
            </a:pPr>
            <a:r>
              <a:rPr lang="fa-IR" sz="2200" dirty="0" smtClean="0">
                <a:latin typeface="Arial" pitchFamily="34" charset="0"/>
                <a:cs typeface="B Nazanin" pitchFamily="2" charset="-78"/>
              </a:rPr>
              <a:t>1- اعضا یا مشارکت کنندگان عادی؛</a:t>
            </a:r>
          </a:p>
          <a:p>
            <a:pPr>
              <a:buNone/>
            </a:pPr>
            <a:r>
              <a:rPr lang="fa-IR" sz="2200" dirty="0" smtClean="0">
                <a:latin typeface="Arial" pitchFamily="34" charset="0"/>
                <a:cs typeface="B Nazanin" pitchFamily="2" charset="-78"/>
              </a:rPr>
              <a:t>2- مالکان یا مدیران سازمان؛</a:t>
            </a:r>
          </a:p>
          <a:p>
            <a:pPr>
              <a:buNone/>
            </a:pPr>
            <a:r>
              <a:rPr lang="fa-IR" sz="2200" dirty="0" smtClean="0">
                <a:latin typeface="Arial" pitchFamily="34" charset="0"/>
                <a:cs typeface="B Nazanin" pitchFamily="2" charset="-78"/>
              </a:rPr>
              <a:t>3- مشتریان یا به طور کلی افراد که خارج از سازمان هستند ولی در تماس مستقیم با سازمان می باشند؛</a:t>
            </a:r>
          </a:p>
          <a:p>
            <a:pPr>
              <a:buNone/>
            </a:pPr>
            <a:r>
              <a:rPr lang="fa-IR" sz="2200" dirty="0" smtClean="0">
                <a:latin typeface="Arial" pitchFamily="34" charset="0"/>
                <a:cs typeface="B Nazanin" pitchFamily="2" charset="-78"/>
              </a:rPr>
              <a:t>4- عموم افراد یا به عبارت دیگر اعضای جامعه ای که سازمان در آن فعالیت می کند.</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آنها سپس سازمان ها را بر مبنای ذینفعان طبقه بندی می کنند. هر کدام از 4 طبقه ذینفع اصلی، شکل خاصی از سازمان را به وجود می آورند.</a:t>
            </a:r>
          </a:p>
          <a:p>
            <a:pPr>
              <a:buNone/>
            </a:pPr>
            <a:r>
              <a:rPr lang="fa-IR" sz="2200" b="1" dirty="0" smtClean="0">
                <a:latin typeface="Arial" pitchFamily="34" charset="0"/>
                <a:cs typeface="B Nazanin" pitchFamily="2" charset="-78"/>
              </a:rPr>
              <a:t>1- سازمان های ذینغع متقابل: </a:t>
            </a:r>
            <a:r>
              <a:rPr lang="fa-IR" sz="2200" dirty="0" smtClean="0">
                <a:latin typeface="Arial" pitchFamily="34" charset="0"/>
                <a:cs typeface="B Nazanin" pitchFamily="2" charset="-78"/>
              </a:rPr>
              <a:t>سازمان هایی که در آنها ذینفع اصلی، کل اعضای سازمان می باشند.</a:t>
            </a:r>
          </a:p>
          <a:p>
            <a:pPr>
              <a:buNone/>
            </a:pPr>
            <a:endParaRPr lang="fa-IR" sz="2200" dirty="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b="1" dirty="0" smtClean="0">
                <a:latin typeface="Arial" pitchFamily="34" charset="0"/>
                <a:cs typeface="B Nazanin" pitchFamily="2" charset="-78"/>
              </a:rPr>
              <a:t>2- مؤسسات تجاری: </a:t>
            </a:r>
            <a:r>
              <a:rPr lang="fa-IR" sz="2200" dirty="0" smtClean="0">
                <a:latin typeface="Arial" pitchFamily="34" charset="0"/>
                <a:cs typeface="B Nazanin" pitchFamily="2" charset="-78"/>
              </a:rPr>
              <a:t>جایی که مالکان ذینفعان اصلی هستند.</a:t>
            </a:r>
          </a:p>
          <a:p>
            <a:pPr>
              <a:buNone/>
            </a:pPr>
            <a:r>
              <a:rPr lang="fa-IR" sz="2200" b="1" dirty="0" smtClean="0">
                <a:latin typeface="Arial" pitchFamily="34" charset="0"/>
                <a:cs typeface="B Nazanin" pitchFamily="2" charset="-78"/>
              </a:rPr>
              <a:t>3- سازمان های خدماتی: </a:t>
            </a:r>
            <a:r>
              <a:rPr lang="fa-IR" sz="2200" dirty="0" smtClean="0">
                <a:latin typeface="Arial" pitchFamily="34" charset="0"/>
                <a:cs typeface="B Nazanin" pitchFamily="2" charset="-78"/>
              </a:rPr>
              <a:t>جایی که مشتریان ذینفع اصلی محسوب می شوند.</a:t>
            </a:r>
          </a:p>
          <a:p>
            <a:pPr>
              <a:buNone/>
            </a:pPr>
            <a:r>
              <a:rPr lang="fa-IR" sz="2200" b="1" dirty="0" smtClean="0">
                <a:latin typeface="Arial" pitchFamily="34" charset="0"/>
                <a:cs typeface="B Nazanin" pitchFamily="2" charset="-78"/>
              </a:rPr>
              <a:t>4- سازمان های عام المنفعه: </a:t>
            </a:r>
            <a:r>
              <a:rPr lang="fa-IR" sz="2200" dirty="0" smtClean="0">
                <a:latin typeface="Arial" pitchFamily="34" charset="0"/>
                <a:cs typeface="B Nazanin" pitchFamily="2" charset="-78"/>
              </a:rPr>
              <a:t>در این سازمان ها، ذینفع اصلی عموم مردم می باشند.</a:t>
            </a:r>
          </a:p>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سازمان ها:سیستم های عقلایی، طبیعی و باز</a:t>
            </a:r>
          </a:p>
          <a:p>
            <a:pPr>
              <a:buNone/>
            </a:pPr>
            <a:r>
              <a:rPr lang="fa-IR" sz="2200" dirty="0" smtClean="0">
                <a:latin typeface="Arial" pitchFamily="34" charset="0"/>
                <a:cs typeface="B Nazanin" pitchFamily="2" charset="-78"/>
              </a:rPr>
              <a:t>اسکات در کتابش با عنوان فوق، ابتدا سه طرح تجزیه و تحلیل برای سازمان ها بر می شمارد :</a:t>
            </a:r>
          </a:p>
          <a:p>
            <a:pPr>
              <a:buNone/>
            </a:pPr>
            <a:r>
              <a:rPr lang="fa-IR" sz="2200" dirty="0" smtClean="0">
                <a:latin typeface="Arial" pitchFamily="34" charset="0"/>
                <a:cs typeface="B Nazanin" pitchFamily="2" charset="-78"/>
              </a:rPr>
              <a:t>1- </a:t>
            </a:r>
            <a:r>
              <a:rPr lang="fa-IR" sz="2200" b="1" dirty="0" smtClean="0">
                <a:latin typeface="Arial" pitchFamily="34" charset="0"/>
                <a:cs typeface="B Nazanin" pitchFamily="2" charset="-78"/>
              </a:rPr>
              <a:t>سطح روانشناسی اجتماعی </a:t>
            </a:r>
            <a:r>
              <a:rPr lang="fa-IR" sz="2200" dirty="0" smtClean="0">
                <a:latin typeface="Arial" pitchFamily="34" charset="0"/>
                <a:cs typeface="B Nazanin" pitchFamily="2" charset="-78"/>
              </a:rPr>
              <a:t>که در این سطح ویژگی های سازمانی به عنوان زمینه یا محیط در نظر گرفته می شوند.</a:t>
            </a:r>
          </a:p>
          <a:p>
            <a:pPr>
              <a:buNone/>
            </a:pPr>
            <a:r>
              <a:rPr lang="fa-IR" sz="2200" dirty="0" smtClean="0">
                <a:latin typeface="Arial" pitchFamily="34" charset="0"/>
                <a:cs typeface="B Nazanin" pitchFamily="2" charset="-78"/>
              </a:rPr>
              <a:t>2-</a:t>
            </a:r>
            <a:r>
              <a:rPr lang="fa-IR" sz="2200" b="1" dirty="0" smtClean="0">
                <a:latin typeface="Arial" pitchFamily="34" charset="0"/>
                <a:cs typeface="B Nazanin" pitchFamily="2" charset="-78"/>
              </a:rPr>
              <a:t> سطح تجزیه و تحلیل ساختاری </a:t>
            </a:r>
            <a:r>
              <a:rPr lang="fa-IR" sz="2200" dirty="0" smtClean="0">
                <a:latin typeface="Arial" pitchFamily="34" charset="0"/>
                <a:cs typeface="B Nazanin" pitchFamily="2" charset="-78"/>
              </a:rPr>
              <a:t>که تاکید اصلی آن بر توضیح جنبه های ساختاری و فرایندهای اجتماعی است که سازمان و بخش های فرعی آن را مشخص می کند.</a:t>
            </a:r>
          </a:p>
          <a:p>
            <a:pPr>
              <a:buNone/>
            </a:pPr>
            <a:r>
              <a:rPr lang="fa-IR" sz="2200" dirty="0" smtClean="0">
                <a:latin typeface="Arial" pitchFamily="34" charset="0"/>
                <a:cs typeface="B Nazanin" pitchFamily="2" charset="-78"/>
              </a:rPr>
              <a:t>3- </a:t>
            </a:r>
            <a:r>
              <a:rPr lang="fa-IR" sz="2200" b="1" dirty="0" smtClean="0">
                <a:latin typeface="Arial" pitchFamily="34" charset="0"/>
                <a:cs typeface="B Nazanin" pitchFamily="2" charset="-78"/>
              </a:rPr>
              <a:t>سطح بوم شناختی </a:t>
            </a:r>
            <a:r>
              <a:rPr lang="fa-IR" sz="2200" dirty="0" smtClean="0">
                <a:latin typeface="Arial" pitchFamily="34" charset="0"/>
                <a:cs typeface="B Nazanin" pitchFamily="2" charset="-78"/>
              </a:rPr>
              <a:t>که در این دیدگاه سازمان به عنوان یک عامل گروهی که در سیستم وسیعی از روابط کارکرد دارد.</a:t>
            </a:r>
          </a:p>
          <a:p>
            <a:pPr>
              <a:buNone/>
            </a:pP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latin typeface="Arial" pitchFamily="34" charset="0"/>
                <a:cs typeface="B Nazanin" pitchFamily="2" charset="-78"/>
              </a:rPr>
              <a:t>بارل و مورگان و پارادایم های جامعه شناختی و تجزیه و تحلیل سازمان </a:t>
            </a:r>
          </a:p>
          <a:p>
            <a:pPr>
              <a:buNone/>
            </a:pPr>
            <a:r>
              <a:rPr lang="fa-IR" sz="2200" dirty="0" smtClean="0">
                <a:latin typeface="Arial" pitchFamily="34" charset="0"/>
                <a:cs typeface="B Nazanin" pitchFamily="2" charset="-78"/>
              </a:rPr>
              <a:t>بارل علاوه بر کتابی که با مورگان نوشته است؛ یعنی کتاب ”پارادایم های جامعه شناختی و تجزیه و تحلیل سازمانی“ کتاب هایی همچون ”جنسیت سازمان ها“ و ”دیدگاه های انتقادی در مورد مطالعات سازمانی“ را نیز به رشته تحریر درآورده است.</a:t>
            </a:r>
          </a:p>
          <a:p>
            <a:pPr>
              <a:buNone/>
            </a:pPr>
            <a:r>
              <a:rPr lang="fa-IR" sz="2200" dirty="0" smtClean="0">
                <a:latin typeface="Arial" pitchFamily="34" charset="0"/>
                <a:cs typeface="B Nazanin" pitchFamily="2" charset="-78"/>
              </a:rPr>
              <a:t>گرت مورگان در سال 1943 در ولز به دنیا آمد.از جمله کتاب های  مورگان می توان به ”فراتر از روش“ ، ”سیمای سازمان“ (استعاره ها) و... اشاره کرد.</a:t>
            </a:r>
          </a:p>
          <a:p>
            <a:pPr>
              <a:buNone/>
            </a:pPr>
            <a:r>
              <a:rPr lang="fa-IR" sz="2200" b="1" dirty="0" smtClean="0">
                <a:latin typeface="Arial" pitchFamily="34" charset="0"/>
                <a:cs typeface="B Nazanin" pitchFamily="2" charset="-78"/>
              </a:rPr>
              <a:t>پارادایم های جامعه شناختی و تجزیه و تحلیل سازمانی </a:t>
            </a:r>
          </a:p>
          <a:p>
            <a:pPr>
              <a:buNone/>
            </a:pPr>
            <a:r>
              <a:rPr lang="fa-IR" sz="2200" dirty="0" smtClean="0">
                <a:latin typeface="Arial" pitchFamily="34" charset="0"/>
                <a:cs typeface="B Nazanin" pitchFamily="2" charset="-78"/>
              </a:rPr>
              <a:t>به نظر بارل و مورگان تمام تئوری های سازمان بر فلسفه ای علم و نظریه ای از جامعه مبتنی است. به نظر آنان از نظر ماهیت، علوم اجتماعی را می توان بر اساس مفروضات چهارگانه </a:t>
            </a:r>
            <a:r>
              <a:rPr lang="fa-IR" sz="2200" b="1" dirty="0" smtClean="0">
                <a:latin typeface="Arial" pitchFamily="34" charset="0"/>
                <a:cs typeface="B Nazanin" pitchFamily="2" charset="-78"/>
              </a:rPr>
              <a:t>هستی شناسی، معرفت شناسی، ماهیت انسانی </a:t>
            </a:r>
            <a:r>
              <a:rPr lang="fa-IR" sz="2200" dirty="0" smtClean="0">
                <a:latin typeface="Arial" pitchFamily="34" charset="0"/>
                <a:cs typeface="B Nazanin" pitchFamily="2" charset="-78"/>
              </a:rPr>
              <a:t>و</a:t>
            </a:r>
            <a:r>
              <a:rPr lang="fa-IR" sz="2200" b="1" dirty="0" smtClean="0">
                <a:latin typeface="Arial" pitchFamily="34" charset="0"/>
                <a:cs typeface="B Nazanin" pitchFamily="2" charset="-78"/>
              </a:rPr>
              <a:t> روش شناسی </a:t>
            </a:r>
            <a:r>
              <a:rPr lang="fa-IR" sz="2200" dirty="0" smtClean="0">
                <a:latin typeface="Arial" pitchFamily="34" charset="0"/>
                <a:cs typeface="B Nazanin" pitchFamily="2" charset="-78"/>
              </a:rPr>
              <a:t>در قالب بعد عینی و ذهنی تقسیم کرد.همچنین مفروضات در مورد ماهیت نظام اجتماعی را نیز می توان براساس بعد نظم وتغییر بنیادی در نظرگرفت.</a:t>
            </a: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dirty="0" smtClean="0">
                <a:latin typeface="Arial" pitchFamily="34" charset="0"/>
                <a:cs typeface="B Nazanin" pitchFamily="2" charset="-78"/>
              </a:rPr>
              <a:t>در اثر تلاقی این 4 مجموعه پیش فرض، یک ماترس 2 * 2 حاصل شده که چهار پارادایم نتیجه آن می باشد.</a:t>
            </a:r>
            <a:endParaRPr lang="en-US" sz="2200" dirty="0">
              <a:latin typeface="Arial" pitchFamily="34" charset="0"/>
              <a:cs typeface="B Nazanin" pitchFamily="2" charset="-78"/>
            </a:endParaRPr>
          </a:p>
        </p:txBody>
      </p:sp>
      <p:graphicFrame>
        <p:nvGraphicFramePr>
          <p:cNvPr id="4" name="Table 3"/>
          <p:cNvGraphicFramePr>
            <a:graphicFrameLocks noGrp="1"/>
          </p:cNvGraphicFramePr>
          <p:nvPr/>
        </p:nvGraphicFramePr>
        <p:xfrm>
          <a:off x="685800" y="2209800"/>
          <a:ext cx="7620000" cy="3992880"/>
        </p:xfrm>
        <a:graphic>
          <a:graphicData uri="http://schemas.openxmlformats.org/drawingml/2006/table">
            <a:tbl>
              <a:tblPr firstRow="1" bandRow="1">
                <a:tableStyleId>{5C22544A-7EE6-4342-B048-85BDC9FD1C3A}</a:tableStyleId>
              </a:tblPr>
              <a:tblGrid>
                <a:gridCol w="3810000"/>
                <a:gridCol w="3810000"/>
              </a:tblGrid>
              <a:tr h="1981200">
                <a:tc>
                  <a:txBody>
                    <a:bodyPr/>
                    <a:lstStyle/>
                    <a:p>
                      <a:pPr algn="ctr"/>
                      <a:r>
                        <a:rPr lang="fa-IR" dirty="0" smtClean="0">
                          <a:cs typeface="B Nazanin" pitchFamily="2" charset="-78"/>
                        </a:rPr>
                        <a:t>انسان گرایی بنیادی</a:t>
                      </a:r>
                    </a:p>
                    <a:p>
                      <a:pPr algn="ctr"/>
                      <a:r>
                        <a:rPr lang="fa-IR" b="0" dirty="0" smtClean="0">
                          <a:cs typeface="B Nazanin" pitchFamily="2" charset="-78"/>
                        </a:rPr>
                        <a:t>تئوری انتقادی(مکتب فرانکفوت)</a:t>
                      </a:r>
                    </a:p>
                    <a:p>
                      <a:pPr algn="ctr"/>
                      <a:r>
                        <a:rPr lang="fa-IR" b="0" dirty="0" smtClean="0">
                          <a:cs typeface="B Nazanin" pitchFamily="2" charset="-78"/>
                        </a:rPr>
                        <a:t>وجود گرایی فرانسوی</a:t>
                      </a:r>
                    </a:p>
                    <a:p>
                      <a:pPr algn="ctr"/>
                      <a:r>
                        <a:rPr lang="fa-IR" b="0" dirty="0" smtClean="0">
                          <a:cs typeface="B Nazanin" pitchFamily="2" charset="-78"/>
                        </a:rPr>
                        <a:t>فردگرایی آنارشیستی</a:t>
                      </a:r>
                    </a:p>
                    <a:p>
                      <a:pPr algn="ctr"/>
                      <a:r>
                        <a:rPr lang="fa-IR" b="0" dirty="0" smtClean="0">
                          <a:cs typeface="B Nazanin" pitchFamily="2" charset="-78"/>
                        </a:rPr>
                        <a:t>نظریه ضد سازمان</a:t>
                      </a:r>
                    </a:p>
                    <a:p>
                      <a:pPr algn="ctr"/>
                      <a:endParaRPr lang="en-US" b="0" dirty="0">
                        <a:cs typeface="B Nazanin" pitchFamily="2" charset="-78"/>
                      </a:endParaRPr>
                    </a:p>
                  </a:txBody>
                  <a:tcPr/>
                </a:tc>
                <a:tc>
                  <a:txBody>
                    <a:bodyPr/>
                    <a:lstStyle/>
                    <a:p>
                      <a:pPr algn="ctr"/>
                      <a:r>
                        <a:rPr lang="fa-IR" b="1" dirty="0" smtClean="0">
                          <a:cs typeface="B Nazanin" pitchFamily="2" charset="-78"/>
                        </a:rPr>
                        <a:t>ساختارگرایی بنیادی</a:t>
                      </a:r>
                    </a:p>
                    <a:p>
                      <a:pPr algn="ctr"/>
                      <a:r>
                        <a:rPr lang="fa-IR" b="0" dirty="0" smtClean="0">
                          <a:cs typeface="B Nazanin" pitchFamily="2" charset="-78"/>
                        </a:rPr>
                        <a:t>مارکسیسم</a:t>
                      </a:r>
                      <a:r>
                        <a:rPr lang="fa-IR" b="0" baseline="0" dirty="0" smtClean="0">
                          <a:cs typeface="B Nazanin" pitchFamily="2" charset="-78"/>
                        </a:rPr>
                        <a:t> مدیترانه ای</a:t>
                      </a:r>
                    </a:p>
                    <a:p>
                      <a:pPr algn="ctr"/>
                      <a:r>
                        <a:rPr lang="fa-IR" b="0" baseline="0" dirty="0" smtClean="0">
                          <a:cs typeface="B Nazanin" pitchFamily="2" charset="-78"/>
                        </a:rPr>
                        <a:t>نظریه تضاد</a:t>
                      </a:r>
                    </a:p>
                    <a:p>
                      <a:pPr algn="ctr"/>
                      <a:r>
                        <a:rPr lang="fa-IR" b="0" baseline="0" dirty="0" smtClean="0">
                          <a:cs typeface="B Nazanin" pitchFamily="2" charset="-78"/>
                        </a:rPr>
                        <a:t>نظریه اجتماعی روسی</a:t>
                      </a:r>
                    </a:p>
                    <a:p>
                      <a:pPr algn="ctr"/>
                      <a:r>
                        <a:rPr lang="fa-IR" b="0" baseline="0" dirty="0" smtClean="0">
                          <a:cs typeface="B Nazanin" pitchFamily="2" charset="-78"/>
                        </a:rPr>
                        <a:t>نظریه سازمانی بنیادی</a:t>
                      </a:r>
                      <a:endParaRPr lang="en-US" b="0" dirty="0">
                        <a:cs typeface="B Nazanin" pitchFamily="2" charset="-78"/>
                      </a:endParaRPr>
                    </a:p>
                  </a:txBody>
                  <a:tcPr/>
                </a:tc>
              </a:tr>
              <a:tr h="1981200">
                <a:tc>
                  <a:txBody>
                    <a:bodyPr/>
                    <a:lstStyle/>
                    <a:p>
                      <a:pPr algn="ctr"/>
                      <a:r>
                        <a:rPr lang="fa-IR" b="1" dirty="0" smtClean="0">
                          <a:cs typeface="B Nazanin" pitchFamily="2" charset="-78"/>
                        </a:rPr>
                        <a:t>تفسیر گرایی</a:t>
                      </a:r>
                    </a:p>
                    <a:p>
                      <a:pPr algn="ctr"/>
                      <a:r>
                        <a:rPr lang="fa-IR" dirty="0" smtClean="0">
                          <a:cs typeface="B Nazanin" pitchFamily="2" charset="-78"/>
                        </a:rPr>
                        <a:t>هرمنوتیک</a:t>
                      </a:r>
                    </a:p>
                    <a:p>
                      <a:pPr algn="ctr"/>
                      <a:r>
                        <a:rPr lang="fa-IR" dirty="0" smtClean="0">
                          <a:cs typeface="B Nazanin" pitchFamily="2" charset="-78"/>
                        </a:rPr>
                        <a:t>پدیدارشناسی</a:t>
                      </a:r>
                    </a:p>
                    <a:p>
                      <a:pPr algn="ctr"/>
                      <a:r>
                        <a:rPr lang="fa-IR" dirty="0" smtClean="0">
                          <a:cs typeface="B Nazanin" pitchFamily="2" charset="-78"/>
                        </a:rPr>
                        <a:t>تعامل</a:t>
                      </a:r>
                      <a:r>
                        <a:rPr lang="fa-IR" baseline="0" dirty="0" smtClean="0">
                          <a:cs typeface="B Nazanin" pitchFamily="2" charset="-78"/>
                        </a:rPr>
                        <a:t> گرایی نمادین</a:t>
                      </a:r>
                    </a:p>
                    <a:p>
                      <a:pPr algn="ctr"/>
                      <a:r>
                        <a:rPr lang="fa-IR" baseline="0" dirty="0" smtClean="0">
                          <a:cs typeface="B Nazanin" pitchFamily="2" charset="-78"/>
                        </a:rPr>
                        <a:t>دیدگاه خودباوری</a:t>
                      </a:r>
                    </a:p>
                    <a:p>
                      <a:pPr algn="ctr"/>
                      <a:r>
                        <a:rPr lang="fa-IR" baseline="0" dirty="0" smtClean="0">
                          <a:cs typeface="B Nazanin" pitchFamily="2" charset="-78"/>
                        </a:rPr>
                        <a:t>روش شناسی قومی</a:t>
                      </a:r>
                      <a:endParaRPr lang="en-US" dirty="0">
                        <a:cs typeface="B Nazanin" pitchFamily="2" charset="-78"/>
                      </a:endParaRPr>
                    </a:p>
                  </a:txBody>
                  <a:tcPr/>
                </a:tc>
                <a:tc>
                  <a:txBody>
                    <a:bodyPr/>
                    <a:lstStyle/>
                    <a:p>
                      <a:pPr algn="ctr"/>
                      <a:r>
                        <a:rPr lang="fa-IR" b="1" dirty="0" smtClean="0">
                          <a:cs typeface="B Nazanin" pitchFamily="2" charset="-78"/>
                        </a:rPr>
                        <a:t>کارکرد گرایی</a:t>
                      </a:r>
                    </a:p>
                    <a:p>
                      <a:pPr algn="ctr"/>
                      <a:r>
                        <a:rPr lang="fa-IR" dirty="0" smtClean="0">
                          <a:cs typeface="B Nazanin" pitchFamily="2" charset="-78"/>
                        </a:rPr>
                        <a:t>عینی گرایی</a:t>
                      </a:r>
                    </a:p>
                    <a:p>
                      <a:pPr algn="ctr"/>
                      <a:r>
                        <a:rPr lang="fa-IR" dirty="0" smtClean="0">
                          <a:cs typeface="B Nazanin" pitchFamily="2" charset="-78"/>
                        </a:rPr>
                        <a:t>کثرت گرایی</a:t>
                      </a:r>
                    </a:p>
                    <a:p>
                      <a:pPr algn="ctr"/>
                      <a:r>
                        <a:rPr lang="fa-IR" dirty="0" smtClean="0">
                          <a:cs typeface="B Nazanin" pitchFamily="2" charset="-78"/>
                        </a:rPr>
                        <a:t>نظریه</a:t>
                      </a:r>
                      <a:r>
                        <a:rPr lang="fa-IR" baseline="0" dirty="0" smtClean="0">
                          <a:cs typeface="B Nazanin" pitchFamily="2" charset="-78"/>
                        </a:rPr>
                        <a:t> نظام اجتماعی</a:t>
                      </a:r>
                    </a:p>
                    <a:p>
                      <a:pPr algn="ctr"/>
                      <a:r>
                        <a:rPr lang="fa-IR" baseline="0" dirty="0" smtClean="0">
                          <a:cs typeface="B Nazanin" pitchFamily="2" charset="-78"/>
                        </a:rPr>
                        <a:t>نظریات سوء کارکردهای بوروکراتیک</a:t>
                      </a:r>
                    </a:p>
                    <a:p>
                      <a:pPr algn="ctr"/>
                      <a:r>
                        <a:rPr lang="fa-IR" baseline="0" dirty="0" smtClean="0">
                          <a:cs typeface="B Nazanin" pitchFamily="2" charset="-78"/>
                        </a:rPr>
                        <a:t>چارچوب مرجع کنش</a:t>
                      </a:r>
                    </a:p>
                    <a:p>
                      <a:pPr algn="ctr"/>
                      <a:r>
                        <a:rPr lang="fa-IR" baseline="0" dirty="0" smtClean="0">
                          <a:cs typeface="B Nazanin" pitchFamily="2" charset="-78"/>
                        </a:rPr>
                        <a:t>تعامل گرایی</a:t>
                      </a:r>
                      <a:endParaRPr lang="fa-IR" dirty="0" smtClean="0">
                        <a:cs typeface="B Nazanin" pitchFamily="2" charset="-78"/>
                      </a:endParaRPr>
                    </a:p>
                  </a:txBody>
                  <a:tcPr/>
                </a:tc>
              </a:tr>
            </a:tbl>
          </a:graphicData>
        </a:graphic>
      </p:graphicFrame>
      <p:sp>
        <p:nvSpPr>
          <p:cNvPr id="5" name="TextBox 4"/>
          <p:cNvSpPr txBox="1"/>
          <p:nvPr/>
        </p:nvSpPr>
        <p:spPr>
          <a:xfrm>
            <a:off x="3657600" y="6248400"/>
            <a:ext cx="1954381" cy="430887"/>
          </a:xfrm>
          <a:prstGeom prst="rect">
            <a:avLst/>
          </a:prstGeom>
          <a:noFill/>
        </p:spPr>
        <p:txBody>
          <a:bodyPr wrap="none" rtlCol="0">
            <a:spAutoFit/>
          </a:bodyPr>
          <a:lstStyle/>
          <a:p>
            <a:r>
              <a:rPr lang="fa-IR" sz="2200" b="1" dirty="0" smtClean="0">
                <a:cs typeface="B Nazanin" pitchFamily="2" charset="-78"/>
              </a:rPr>
              <a:t>جامعه شناسی نظم</a:t>
            </a:r>
            <a:endParaRPr lang="en-US" sz="2200" b="1" dirty="0">
              <a:cs typeface="B Nazanin" pitchFamily="2" charset="-78"/>
            </a:endParaRPr>
          </a:p>
        </p:txBody>
      </p:sp>
      <p:sp>
        <p:nvSpPr>
          <p:cNvPr id="6" name="TextBox 5"/>
          <p:cNvSpPr txBox="1"/>
          <p:nvPr/>
        </p:nvSpPr>
        <p:spPr>
          <a:xfrm>
            <a:off x="0" y="3886200"/>
            <a:ext cx="628698" cy="369332"/>
          </a:xfrm>
          <a:prstGeom prst="rect">
            <a:avLst/>
          </a:prstGeom>
          <a:noFill/>
        </p:spPr>
        <p:txBody>
          <a:bodyPr wrap="none" rtlCol="0">
            <a:spAutoFit/>
          </a:bodyPr>
          <a:lstStyle/>
          <a:p>
            <a:r>
              <a:rPr lang="fa-IR" b="1" dirty="0" smtClean="0">
                <a:cs typeface="B Nazanin" pitchFamily="2" charset="-78"/>
              </a:rPr>
              <a:t>ذهنی</a:t>
            </a:r>
            <a:endParaRPr lang="en-US" b="1" dirty="0">
              <a:cs typeface="B Nazanin" pitchFamily="2" charset="-78"/>
            </a:endParaRPr>
          </a:p>
        </p:txBody>
      </p:sp>
      <p:sp>
        <p:nvSpPr>
          <p:cNvPr id="7" name="TextBox 6"/>
          <p:cNvSpPr txBox="1"/>
          <p:nvPr/>
        </p:nvSpPr>
        <p:spPr>
          <a:xfrm>
            <a:off x="8382000" y="3962400"/>
            <a:ext cx="609462" cy="369332"/>
          </a:xfrm>
          <a:prstGeom prst="rect">
            <a:avLst/>
          </a:prstGeom>
          <a:noFill/>
        </p:spPr>
        <p:txBody>
          <a:bodyPr wrap="none" rtlCol="0">
            <a:spAutoFit/>
          </a:bodyPr>
          <a:lstStyle/>
          <a:p>
            <a:r>
              <a:rPr lang="fa-IR" b="1" dirty="0" smtClean="0">
                <a:cs typeface="B Nazanin" pitchFamily="2" charset="-78"/>
              </a:rPr>
              <a:t>عینی</a:t>
            </a:r>
            <a:endParaRPr lang="en-US" b="1" dirty="0">
              <a:cs typeface="B Nazanin" pitchFamily="2" charset="-78"/>
            </a:endParaRPr>
          </a:p>
        </p:txBody>
      </p:sp>
      <p:sp>
        <p:nvSpPr>
          <p:cNvPr id="8" name="TextBox 7"/>
          <p:cNvSpPr txBox="1"/>
          <p:nvPr/>
        </p:nvSpPr>
        <p:spPr>
          <a:xfrm>
            <a:off x="3352800" y="1752600"/>
            <a:ext cx="2323072" cy="369332"/>
          </a:xfrm>
          <a:prstGeom prst="rect">
            <a:avLst/>
          </a:prstGeom>
          <a:noFill/>
        </p:spPr>
        <p:txBody>
          <a:bodyPr wrap="none" rtlCol="0">
            <a:spAutoFit/>
          </a:bodyPr>
          <a:lstStyle/>
          <a:p>
            <a:r>
              <a:rPr lang="fa-IR" b="1" dirty="0" smtClean="0">
                <a:cs typeface="B Nazanin" pitchFamily="2" charset="-78"/>
              </a:rPr>
              <a:t>جامعه شناسی تغییر بنیادی</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latin typeface="Arial" pitchFamily="34" charset="0"/>
                <a:cs typeface="B Nazanin" pitchFamily="2" charset="-78"/>
              </a:rPr>
              <a:t>دی مجیو و پاول و تئوری های نهادی </a:t>
            </a:r>
            <a:endParaRPr lang="fa-IR" sz="2400" b="1" dirty="0">
              <a:latin typeface="Arial" pitchFamily="34" charset="0"/>
              <a:cs typeface="B Nazanin" pitchFamily="2" charset="-78"/>
            </a:endParaRPr>
          </a:p>
          <a:p>
            <a:pPr>
              <a:buNone/>
            </a:pPr>
            <a:r>
              <a:rPr lang="fa-IR" sz="2200" dirty="0" smtClean="0">
                <a:latin typeface="Arial" pitchFamily="34" charset="0"/>
                <a:cs typeface="B Nazanin" pitchFamily="2" charset="-78"/>
              </a:rPr>
              <a:t>پائول دی مجیو در 1951 در فیلادلفیا به دنیا آمد.</a:t>
            </a:r>
          </a:p>
          <a:p>
            <a:pPr>
              <a:buNone/>
            </a:pPr>
            <a:r>
              <a:rPr lang="fa-IR" sz="2200" dirty="0" smtClean="0">
                <a:latin typeface="Arial" pitchFamily="34" charset="0"/>
                <a:cs typeface="B Nazanin" pitchFamily="2" charset="-78"/>
              </a:rPr>
              <a:t>از جمله کتاب هایش می توان به ”نهادگرایی نوین در تجزیه و تحلیل سازمانی“ ، ”مؤسسات غیر انتفاعی در هنرها“ و... اشاره کرد.</a:t>
            </a:r>
          </a:p>
          <a:p>
            <a:pPr>
              <a:buNone/>
            </a:pPr>
            <a:r>
              <a:rPr lang="fa-IR" sz="2200" dirty="0" smtClean="0">
                <a:latin typeface="Arial" pitchFamily="34" charset="0"/>
                <a:cs typeface="B Nazanin" pitchFamily="2" charset="-78"/>
              </a:rPr>
              <a:t>والتر دبلیو پاول بیشتر به خاطر کارهایش درباره تجزیه و تحلیل نهادی که شروعش با مقاله ای به همراه دی مجیو بود، شهرت یافت. کتاب های والتر پاول ”فرهنگ و تجارت انتشارات“ و ”رسیدن به پرینت“ نام دارند.</a:t>
            </a:r>
          </a:p>
          <a:p>
            <a:pPr>
              <a:buNone/>
            </a:pPr>
            <a:r>
              <a:rPr lang="fa-IR" sz="2200" b="1" dirty="0" smtClean="0">
                <a:latin typeface="Arial" pitchFamily="34" charset="0"/>
                <a:cs typeface="B Nazanin" pitchFamily="2" charset="-78"/>
              </a:rPr>
              <a:t>نهادگرایی جدید در سازمان ها :</a:t>
            </a:r>
          </a:p>
          <a:p>
            <a:pPr>
              <a:buNone/>
            </a:pPr>
            <a:r>
              <a:rPr lang="fa-IR" sz="2200" dirty="0" smtClean="0">
                <a:latin typeface="Arial" pitchFamily="34" charset="0"/>
                <a:cs typeface="B Nazanin" pitchFamily="2" charset="-78"/>
              </a:rPr>
              <a:t>تئوری های نهادی بر تقلید به عنوان فرآیندی متمرکز هستند که به وسیله آن سازمان ها تغییر می کنند. شکل زیر منطق این تقلید را نشان می دهد. متطابق با این تئوری ها مدیران از سازمان های دیگر که در محیط مشابهی هستند، تقلید می کنند. سازمان ها از سازمان هایی که در صنعت مشابه با مشتریان، عرضه کنندگان و واحدهای نظارتی مشابه قرار دارند، تقلید می کنند.</a:t>
            </a:r>
          </a:p>
          <a:p>
            <a:pPr>
              <a:buNone/>
            </a:pPr>
            <a:endParaRPr lang="fa-IR" sz="2200" dirty="0" smtClean="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endParaRPr lang="en-US" dirty="0">
              <a:cs typeface="B Nazanin" pitchFamily="2" charset="-78"/>
            </a:endParaRPr>
          </a:p>
        </p:txBody>
      </p:sp>
      <p:sp>
        <p:nvSpPr>
          <p:cNvPr id="4" name="Rectangle 3"/>
          <p:cNvSpPr/>
          <p:nvPr/>
        </p:nvSpPr>
        <p:spPr>
          <a:xfrm>
            <a:off x="3657600" y="1600200"/>
            <a:ext cx="16002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محیط</a:t>
            </a:r>
            <a:endParaRPr lang="en-US" b="1" dirty="0">
              <a:cs typeface="B Nazanin" pitchFamily="2" charset="-78"/>
            </a:endParaRPr>
          </a:p>
        </p:txBody>
      </p:sp>
      <p:sp>
        <p:nvSpPr>
          <p:cNvPr id="5" name="Rectangle 4"/>
          <p:cNvSpPr/>
          <p:nvPr/>
        </p:nvSpPr>
        <p:spPr>
          <a:xfrm>
            <a:off x="2743200" y="2667000"/>
            <a:ext cx="16002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فشار برای مشروعیت</a:t>
            </a:r>
            <a:endParaRPr lang="en-US" b="1" dirty="0">
              <a:cs typeface="B Nazanin" pitchFamily="2" charset="-78"/>
            </a:endParaRPr>
          </a:p>
        </p:txBody>
      </p:sp>
      <p:sp>
        <p:nvSpPr>
          <p:cNvPr id="6" name="Rectangle 5"/>
          <p:cNvSpPr/>
          <p:nvPr/>
        </p:nvSpPr>
        <p:spPr>
          <a:xfrm>
            <a:off x="4572000" y="2667000"/>
            <a:ext cx="16002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عدم اطمینان</a:t>
            </a:r>
            <a:endParaRPr lang="en-US" b="1" dirty="0">
              <a:cs typeface="B Nazanin" pitchFamily="2" charset="-78"/>
            </a:endParaRPr>
          </a:p>
        </p:txBody>
      </p:sp>
      <p:sp>
        <p:nvSpPr>
          <p:cNvPr id="7" name="Rectangle 6"/>
          <p:cNvSpPr/>
          <p:nvPr/>
        </p:nvSpPr>
        <p:spPr>
          <a:xfrm>
            <a:off x="3657600" y="3810000"/>
            <a:ext cx="16002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تقلید</a:t>
            </a:r>
            <a:endParaRPr lang="en-US" b="1" dirty="0">
              <a:cs typeface="B Nazanin" pitchFamily="2" charset="-78"/>
            </a:endParaRPr>
          </a:p>
        </p:txBody>
      </p:sp>
      <p:sp>
        <p:nvSpPr>
          <p:cNvPr id="8" name="Rectangle 7"/>
          <p:cNvSpPr/>
          <p:nvPr/>
        </p:nvSpPr>
        <p:spPr>
          <a:xfrm>
            <a:off x="3657600" y="4953000"/>
            <a:ext cx="1676400" cy="1066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تجانس بین </a:t>
            </a:r>
          </a:p>
          <a:p>
            <a:pPr algn="ctr"/>
            <a:r>
              <a:rPr lang="fa-IR" b="1" dirty="0" smtClean="0">
                <a:cs typeface="B Nazanin" pitchFamily="2" charset="-78"/>
              </a:rPr>
              <a:t>سازمان ها</a:t>
            </a:r>
            <a:endParaRPr lang="en-US" b="1" dirty="0">
              <a:cs typeface="B Nazanin" pitchFamily="2" charset="-78"/>
            </a:endParaRPr>
          </a:p>
        </p:txBody>
      </p:sp>
      <p:cxnSp>
        <p:nvCxnSpPr>
          <p:cNvPr id="10" name="Straight Connector 9"/>
          <p:cNvCxnSpPr/>
          <p:nvPr/>
        </p:nvCxnSpPr>
        <p:spPr>
          <a:xfrm rot="5400000">
            <a:off x="3657600" y="2438400"/>
            <a:ext cx="4572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801394" y="2437606"/>
            <a:ext cx="4572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543300" y="354330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610100" y="354330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p:cNvCxnSpPr>
          <p:nvPr/>
        </p:nvCxnSpPr>
        <p:spPr>
          <a:xfrm rot="5400000">
            <a:off x="4191000" y="468630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71500" y="2628900"/>
            <a:ext cx="1447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47700" y="4686300"/>
            <a:ext cx="1295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6800" y="1447800"/>
            <a:ext cx="562975" cy="369332"/>
          </a:xfrm>
          <a:prstGeom prst="rect">
            <a:avLst/>
          </a:prstGeom>
          <a:noFill/>
        </p:spPr>
        <p:txBody>
          <a:bodyPr wrap="none" rtlCol="0">
            <a:spAutoFit/>
          </a:bodyPr>
          <a:lstStyle/>
          <a:p>
            <a:r>
              <a:rPr lang="fa-IR" b="1" dirty="0" smtClean="0">
                <a:cs typeface="B Nazanin" pitchFamily="2" charset="-78"/>
              </a:rPr>
              <a:t>منبع</a:t>
            </a:r>
            <a:endParaRPr lang="en-US" b="1" dirty="0">
              <a:cs typeface="B Nazanin" pitchFamily="2" charset="-78"/>
            </a:endParaRPr>
          </a:p>
        </p:txBody>
      </p:sp>
      <p:sp>
        <p:nvSpPr>
          <p:cNvPr id="25" name="TextBox 24"/>
          <p:cNvSpPr txBox="1"/>
          <p:nvPr/>
        </p:nvSpPr>
        <p:spPr>
          <a:xfrm>
            <a:off x="609600" y="3505200"/>
            <a:ext cx="1447832" cy="369332"/>
          </a:xfrm>
          <a:prstGeom prst="rect">
            <a:avLst/>
          </a:prstGeom>
          <a:noFill/>
        </p:spPr>
        <p:txBody>
          <a:bodyPr wrap="none" rtlCol="0">
            <a:spAutoFit/>
          </a:bodyPr>
          <a:lstStyle/>
          <a:p>
            <a:r>
              <a:rPr lang="fa-IR" b="1" dirty="0" smtClean="0">
                <a:cs typeface="B Nazanin" pitchFamily="2" charset="-78"/>
              </a:rPr>
              <a:t>واکنش مدیریتی</a:t>
            </a:r>
            <a:endParaRPr lang="en-US" b="1" dirty="0">
              <a:cs typeface="B Nazanin" pitchFamily="2" charset="-78"/>
            </a:endParaRPr>
          </a:p>
        </p:txBody>
      </p:sp>
      <p:sp>
        <p:nvSpPr>
          <p:cNvPr id="26" name="TextBox 25"/>
          <p:cNvSpPr txBox="1"/>
          <p:nvPr/>
        </p:nvSpPr>
        <p:spPr>
          <a:xfrm>
            <a:off x="1143000" y="5486400"/>
            <a:ext cx="397866" cy="369332"/>
          </a:xfrm>
          <a:prstGeom prst="rect">
            <a:avLst/>
          </a:prstGeom>
          <a:noFill/>
        </p:spPr>
        <p:txBody>
          <a:bodyPr wrap="none" rtlCol="0">
            <a:spAutoFit/>
          </a:bodyPr>
          <a:lstStyle/>
          <a:p>
            <a:r>
              <a:rPr lang="fa-IR" b="1" dirty="0" smtClean="0">
                <a:cs typeface="B Nazanin" pitchFamily="2" charset="-78"/>
              </a:rPr>
              <a:t>اثر</a:t>
            </a:r>
            <a:endParaRPr lang="en-US" b="1" dirty="0">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lgn="r"/>
            <a:endParaRPr lang="fa-IR" sz="2600" dirty="0" smtClean="0">
              <a:cs typeface="B Nazanin" pitchFamily="2" charset="-78"/>
            </a:endParaRPr>
          </a:p>
          <a:p>
            <a:pPr algn="r"/>
            <a:r>
              <a:rPr lang="fa-IR" sz="2600" dirty="0" smtClean="0">
                <a:cs typeface="B Nazanin" pitchFamily="2" charset="-78"/>
              </a:rPr>
              <a:t>گانت در سال 1888 به عضویت انجمن مهندسان آمریکا درآمد. </a:t>
            </a:r>
          </a:p>
          <a:p>
            <a:pPr algn="r"/>
            <a:r>
              <a:rPr lang="fa-IR" sz="2600" dirty="0" smtClean="0">
                <a:cs typeface="B Nazanin" pitchFamily="2" charset="-78"/>
              </a:rPr>
              <a:t>گانت همچون تیلور یک مخترع بود. مهم ترین اختراع گانت طراحی قالب برای شمش های فولادی بود که از شکافتن فولادها جلوگیری می کرد و میزان ضایعات را کاهش میداد.</a:t>
            </a:r>
          </a:p>
          <a:p>
            <a:pPr algn="r"/>
            <a:r>
              <a:rPr lang="fa-IR" sz="2600" dirty="0" smtClean="0">
                <a:cs typeface="B Nazanin" pitchFamily="2" charset="-78"/>
              </a:rPr>
              <a:t>گانت در عمل مدیر موفقی نبود و از دردسر های شدیدی که موجب رفتارهای نا مشخص می شد رنج می برد.</a:t>
            </a:r>
            <a:r>
              <a:rPr lang="fa-IR" sz="2600" dirty="0">
                <a:cs typeface="B Nazanin" pitchFamily="2" charset="-78"/>
              </a:rPr>
              <a:t> </a:t>
            </a:r>
            <a:r>
              <a:rPr lang="fa-IR" sz="2600" dirty="0" smtClean="0">
                <a:cs typeface="B Nazanin" pitchFamily="2" charset="-78"/>
              </a:rPr>
              <a:t>در سال 1897 یکبار دیگر در شرکت سایموند رولینگ مشین به تیلور ملحق شد و با او به فولاد بتلهم رفت.</a:t>
            </a:r>
          </a:p>
          <a:p>
            <a:pPr algn="r"/>
            <a:r>
              <a:rPr lang="fa-IR" sz="2600" dirty="0" smtClean="0">
                <a:cs typeface="B Nazanin" pitchFamily="2" charset="-78"/>
              </a:rPr>
              <a:t>گانت بقیه ی عمرش را در مدیریت صنعتی جدید اختصاص داد. در سال 1901 مقاله ای را به انجمن مهندسان آمریکا تحت عنوان یک سیستم پاداش راضی کننده ی کارگر ارائه کرد که اساس کتابش را با عنوان ” کار ، حقوق و منافع ” تشکیل داد که در سال 1913 منتشر شد. </a:t>
            </a:r>
          </a:p>
          <a:p>
            <a:pPr algn="r"/>
            <a:r>
              <a:rPr lang="fa-IR" sz="2600" dirty="0" smtClean="0">
                <a:cs typeface="B Nazanin" pitchFamily="2" charset="-78"/>
              </a:rPr>
              <a:t>گانت مقاله دیگری را در سال 1903 منتشر کرد که در مورد جریانات تولید بود و این مقاله با عنوان یک تعادل روزانه ی تصویری در تولید ارائه شد که بعدها نام گانت چارت را به خود گرفت.   </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r>
              <a:rPr lang="fa-IR" sz="2200" dirty="0" smtClean="0">
                <a:latin typeface="Arial" pitchFamily="34" charset="0"/>
                <a:cs typeface="B Nazanin" pitchFamily="2" charset="-78"/>
              </a:rPr>
              <a:t>چرا مدیران از سازمان های دیگر تقلید می کنند ؟ عمدتا 2 دلیل برای این اقدام مطرح شده است :</a:t>
            </a:r>
          </a:p>
          <a:p>
            <a:pPr>
              <a:buNone/>
            </a:pPr>
            <a:r>
              <a:rPr lang="fa-IR" sz="2200" dirty="0" smtClean="0">
                <a:latin typeface="Arial" pitchFamily="34" charset="0"/>
                <a:cs typeface="B Nazanin" pitchFamily="2" charset="-78"/>
              </a:rPr>
              <a:t>1- زمانی که مدیران با </a:t>
            </a:r>
            <a:r>
              <a:rPr lang="fa-IR" sz="2200" b="1" dirty="0" smtClean="0">
                <a:latin typeface="Arial" pitchFamily="34" charset="0"/>
                <a:cs typeface="B Nazanin" pitchFamily="2" charset="-78"/>
              </a:rPr>
              <a:t>عدم اطمینان</a:t>
            </a:r>
            <a:r>
              <a:rPr lang="fa-IR" sz="2200" dirty="0" smtClean="0">
                <a:latin typeface="Arial" pitchFamily="34" charset="0"/>
                <a:cs typeface="B Nazanin" pitchFamily="2" charset="-78"/>
              </a:rPr>
              <a:t> در محیطشان مواجه می شوند، فرض می کنند که سازمان های دیگر با چنین عدم اطمینانی مواجه اند؛ این به معنی تقلید اقدامات سازمان های ظاهرا موفق است. چنین تقلیدی جوابگوی کاهش عدم اطمینان برای مدیران است.</a:t>
            </a:r>
          </a:p>
          <a:p>
            <a:pPr>
              <a:buNone/>
            </a:pPr>
            <a:endParaRPr lang="fa-IR" sz="2200" dirty="0" smtClean="0">
              <a:latin typeface="Arial" pitchFamily="34" charset="0"/>
              <a:cs typeface="B Nazanin" pitchFamily="2" charset="-78"/>
            </a:endParaRPr>
          </a:p>
          <a:p>
            <a:pPr>
              <a:buNone/>
            </a:pPr>
            <a:r>
              <a:rPr lang="fa-IR" sz="2200" dirty="0" smtClean="0">
                <a:latin typeface="Arial" pitchFamily="34" charset="0"/>
                <a:cs typeface="B Nazanin" pitchFamily="2" charset="-78"/>
              </a:rPr>
              <a:t>2- مدیران به دنبال </a:t>
            </a:r>
            <a:r>
              <a:rPr lang="fa-IR" sz="2200" b="1" dirty="0" smtClean="0">
                <a:latin typeface="Arial" pitchFamily="34" charset="0"/>
                <a:cs typeface="B Nazanin" pitchFamily="2" charset="-78"/>
              </a:rPr>
              <a:t>مشروعیت </a:t>
            </a:r>
            <a:r>
              <a:rPr lang="fa-IR" sz="2200" dirty="0" smtClean="0">
                <a:latin typeface="Arial" pitchFamily="34" charset="0"/>
                <a:cs typeface="B Nazanin" pitchFamily="2" charset="-78"/>
              </a:rPr>
              <a:t>از محیط هستند. آنها نمی خواهند به خاطر تفاوت زیاد داشتن با دیگران مورد انتقاد ذینفعان باشند. از این رو آنها متوجه می شوند که فعالیت های مطمئن، مرسوم هستند و در نتیجه این اعمال را تقلید می کنند. </a:t>
            </a:r>
          </a:p>
          <a:p>
            <a:pPr>
              <a:buNone/>
            </a:pPr>
            <a:r>
              <a:rPr lang="fa-IR" sz="2200" dirty="0" smtClean="0">
                <a:latin typeface="Arial" pitchFamily="34" charset="0"/>
                <a:cs typeface="B Nazanin" pitchFamily="2" charset="-78"/>
              </a:rPr>
              <a:t>هم شکلی نهادی به سه طریق موجب تطابق و هماهنگی می شود:</a:t>
            </a:r>
          </a:p>
          <a:p>
            <a:pPr>
              <a:buNone/>
            </a:pPr>
            <a:endParaRPr lang="fa-IR" sz="2200"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1- هم شکلی اجباری</a:t>
            </a:r>
            <a:r>
              <a:rPr lang="fa-IR" sz="2200" dirty="0" smtClean="0">
                <a:latin typeface="Arial" pitchFamily="34" charset="0"/>
                <a:cs typeface="B Nazanin" pitchFamily="2" charset="-78"/>
              </a:rPr>
              <a:t> که حاصل فشارهای سازمان های مهم محیطی است (فشارهای سیاسی) و منجر به تطابق و هماهنگی ظاهری می شود.(تباین عمومی)</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None/>
            </a:pPr>
            <a:endParaRPr lang="fa-IR" sz="2200" b="1" dirty="0" smtClean="0">
              <a:latin typeface="Arial" pitchFamily="34" charset="0"/>
              <a:cs typeface="B Nazanin" pitchFamily="2" charset="-78"/>
            </a:endParaRPr>
          </a:p>
          <a:p>
            <a:pPr>
              <a:buNone/>
            </a:pPr>
            <a:endParaRPr lang="fa-IR" sz="2200" b="1" dirty="0" smtClean="0">
              <a:latin typeface="Arial" pitchFamily="34" charset="0"/>
              <a:cs typeface="B Nazanin" pitchFamily="2" charset="-78"/>
            </a:endParaRPr>
          </a:p>
          <a:p>
            <a:pPr>
              <a:buNone/>
            </a:pPr>
            <a:endParaRPr lang="fa-IR" sz="2200" b="1"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2- هم شکلی تقلیدی </a:t>
            </a:r>
            <a:r>
              <a:rPr lang="fa-IR" sz="2200" dirty="0" smtClean="0">
                <a:latin typeface="Arial" pitchFamily="34" charset="0"/>
                <a:cs typeface="B Nazanin" pitchFamily="2" charset="-78"/>
              </a:rPr>
              <a:t>که گرایش سازمان به تقلید از سازمان های موفق در شرایط ابهام و عدم اطمینان را نشان می دهد.</a:t>
            </a:r>
          </a:p>
          <a:p>
            <a:pPr>
              <a:buNone/>
            </a:pPr>
            <a:endParaRPr lang="fa-IR" sz="2200" dirty="0" smtClean="0">
              <a:latin typeface="Arial" pitchFamily="34" charset="0"/>
              <a:cs typeface="B Nazanin" pitchFamily="2" charset="-78"/>
            </a:endParaRPr>
          </a:p>
          <a:p>
            <a:pPr>
              <a:buNone/>
            </a:pPr>
            <a:r>
              <a:rPr lang="fa-IR" sz="2200" b="1" dirty="0" smtClean="0">
                <a:latin typeface="Arial" pitchFamily="34" charset="0"/>
                <a:cs typeface="B Nazanin" pitchFamily="2" charset="-78"/>
              </a:rPr>
              <a:t>3- هم شکلی هنجاری </a:t>
            </a:r>
            <a:r>
              <a:rPr lang="fa-IR" sz="2200" dirty="0" smtClean="0">
                <a:latin typeface="Arial" pitchFamily="34" charset="0"/>
                <a:cs typeface="B Nazanin" pitchFamily="2" charset="-78"/>
              </a:rPr>
              <a:t>که در اثر حرفه ای شدن مدیران و کارشناسان ظاهر می شود.</a:t>
            </a:r>
            <a:endParaRPr lang="en-US" sz="2200" b="1" dirty="0" smtClean="0">
              <a:latin typeface="Arial" pitchFamily="34" charset="0"/>
              <a:cs typeface="B Nazanin" pitchFamily="2" charset="-78"/>
            </a:endParaRPr>
          </a:p>
          <a:p>
            <a:endParaRPr lang="en-US" sz="2200" dirty="0">
              <a:cs typeface="B Nazanin" pitchFamily="2" charset="-78"/>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2133600"/>
            <a:ext cx="2032929"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بخش پنجم:</a:t>
            </a:r>
            <a:endParaRPr lang="en-US" sz="3600" b="1" dirty="0">
              <a:cs typeface="B Nazanin" pitchFamily="2" charset="-78"/>
            </a:endParaRPr>
          </a:p>
        </p:txBody>
      </p:sp>
      <p:sp>
        <p:nvSpPr>
          <p:cNvPr id="6" name="TextBox 5"/>
          <p:cNvSpPr txBox="1"/>
          <p:nvPr/>
        </p:nvSpPr>
        <p:spPr>
          <a:xfrm>
            <a:off x="2133600" y="3581400"/>
            <a:ext cx="2484976"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محیط سازمانی</a:t>
            </a:r>
            <a:endParaRPr lang="en-US" sz="3600" b="1" dirty="0">
              <a:cs typeface="B Nazanin" pitchFamily="2" charset="-78"/>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r>
              <a:rPr lang="fa-IR" sz="2400" b="1" dirty="0" smtClean="0">
                <a:latin typeface="Arial" pitchFamily="34" charset="0"/>
                <a:cs typeface="B Nazanin" pitchFamily="2" charset="-78"/>
              </a:rPr>
              <a:t>برنز و استاکر نظام ها مکانیکی و ارگانیکی </a:t>
            </a:r>
          </a:p>
          <a:p>
            <a:pPr>
              <a:buNone/>
            </a:pPr>
            <a:r>
              <a:rPr lang="fa-IR" sz="2200" dirty="0" smtClean="0">
                <a:latin typeface="Arial" pitchFamily="34" charset="0"/>
                <a:cs typeface="B Nazanin" pitchFamily="2" charset="-78"/>
              </a:rPr>
              <a:t>تام برنز در 1913 در لندن متولد شد.</a:t>
            </a:r>
          </a:p>
          <a:p>
            <a:pPr>
              <a:buNone/>
            </a:pPr>
            <a:r>
              <a:rPr lang="fa-IR" sz="2200" dirty="0" smtClean="0">
                <a:latin typeface="Arial" pitchFamily="34" charset="0"/>
                <a:cs typeface="B Nazanin" pitchFamily="2" charset="-78"/>
              </a:rPr>
              <a:t>مقالات و آثار تام برنز، موضوعات جامعه شناسی و بوروکراسی را دربر می گیرد. اولین کتاب او یعنی مدیریت نوآوری نشان می دهد که چطور سازمان های نوآور به ارتباطات غیر رسمی و اغلب افقی وابسته اند و چرا نوآوری در سازمان های رسمی با نمودارهای سلسله مراتبی وجود ندارند.</a:t>
            </a:r>
          </a:p>
          <a:p>
            <a:pPr>
              <a:buNone/>
            </a:pPr>
            <a:r>
              <a:rPr lang="fa-IR" sz="2200" b="1" dirty="0" smtClean="0">
                <a:latin typeface="Arial" pitchFamily="34" charset="0"/>
                <a:cs typeface="B Nazanin" pitchFamily="2" charset="-78"/>
              </a:rPr>
              <a:t>محیط و ساختار سازمان: </a:t>
            </a:r>
          </a:p>
          <a:p>
            <a:pPr>
              <a:buNone/>
            </a:pPr>
            <a:r>
              <a:rPr lang="fa-IR" sz="2200" dirty="0" smtClean="0">
                <a:latin typeface="Arial" pitchFamily="34" charset="0"/>
                <a:cs typeface="B Nazanin" pitchFamily="2" charset="-78"/>
              </a:rPr>
              <a:t>برنز و استاکر از انستیتو تاویستاک در لندن اولین کسانی بودند که ارتباط بین ساختار سازمان و محیط را بررسی کردند. این دو محقق کشف کردند که کارهای مدیریت با تغییرات مختلف تکنولوژی و بازار تغییر می کردند.</a:t>
            </a:r>
          </a:p>
          <a:p>
            <a:pPr>
              <a:buNone/>
            </a:pPr>
            <a:r>
              <a:rPr lang="fa-IR" sz="2200" dirty="0" smtClean="0">
                <a:latin typeface="Arial" pitchFamily="34" charset="0"/>
                <a:cs typeface="B Nazanin" pitchFamily="2" charset="-78"/>
              </a:rPr>
              <a:t>آنها این مسئله را مطرح کردند که ساختار و سیستم مدیریت، وابسته به عوامل خارجی هستند. آنها بین سیستم های </a:t>
            </a:r>
            <a:r>
              <a:rPr lang="fa-IR" sz="2200" b="1" dirty="0" smtClean="0">
                <a:latin typeface="Arial" pitchFamily="34" charset="0"/>
                <a:cs typeface="B Nazanin" pitchFamily="2" charset="-78"/>
              </a:rPr>
              <a:t>ارگانیک</a:t>
            </a:r>
            <a:r>
              <a:rPr lang="fa-IR" sz="2200" dirty="0" smtClean="0">
                <a:latin typeface="Arial" pitchFamily="34" charset="0"/>
                <a:cs typeface="B Nazanin" pitchFamily="2" charset="-78"/>
              </a:rPr>
              <a:t> و </a:t>
            </a:r>
            <a:r>
              <a:rPr lang="fa-IR" sz="2200" b="1" dirty="0" smtClean="0">
                <a:latin typeface="Arial" pitchFamily="34" charset="0"/>
                <a:cs typeface="B Nazanin" pitchFamily="2" charset="-78"/>
              </a:rPr>
              <a:t>مکانیک</a:t>
            </a:r>
            <a:r>
              <a:rPr lang="fa-IR" sz="2200" dirty="0" smtClean="0">
                <a:latin typeface="Arial" pitchFamily="34" charset="0"/>
                <a:cs typeface="B Nazanin" pitchFamily="2" charset="-78"/>
              </a:rPr>
              <a:t> تمایز قائل شدند. آنها فرض کردند که سیستم های مکانیک مناسب محیط های پایدارند در حالی که سیستم های ارگانیک در محیط های نامطمئن به وجود می آیند.</a:t>
            </a:r>
            <a:endParaRPr lang="en-US" sz="2200" dirty="0">
              <a:latin typeface="Arial" pitchFamily="34" charset="0"/>
              <a:cs typeface="B Nazanin" pitchFamily="2" charset="-78"/>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762002"/>
          <a:ext cx="8763000" cy="4651214"/>
        </p:xfrm>
        <a:graphic>
          <a:graphicData uri="http://schemas.openxmlformats.org/drawingml/2006/table">
            <a:tbl>
              <a:tblPr firstRow="1" bandRow="1">
                <a:tableStyleId>{5C22544A-7EE6-4342-B048-85BDC9FD1C3A}</a:tableStyleId>
              </a:tblPr>
              <a:tblGrid>
                <a:gridCol w="2921000"/>
                <a:gridCol w="2921000"/>
                <a:gridCol w="2921000"/>
              </a:tblGrid>
              <a:tr h="377944">
                <a:tc>
                  <a:txBody>
                    <a:bodyPr/>
                    <a:lstStyle/>
                    <a:p>
                      <a:pPr algn="ctr"/>
                      <a:r>
                        <a:rPr lang="fa-IR" dirty="0" smtClean="0">
                          <a:cs typeface="B Nazanin" pitchFamily="2" charset="-78"/>
                        </a:rPr>
                        <a:t>مکانیکی</a:t>
                      </a:r>
                      <a:r>
                        <a:rPr lang="en-US" dirty="0" smtClean="0">
                          <a:cs typeface="B Nazanin" pitchFamily="2" charset="-78"/>
                        </a:rPr>
                        <a:t>(Mechanistic)</a:t>
                      </a:r>
                      <a:endParaRPr lang="en-US" dirty="0">
                        <a:cs typeface="B Nazanin" pitchFamily="2" charset="-78"/>
                      </a:endParaRPr>
                    </a:p>
                  </a:txBody>
                  <a:tcPr/>
                </a:tc>
                <a:tc>
                  <a:txBody>
                    <a:bodyPr/>
                    <a:lstStyle/>
                    <a:p>
                      <a:pPr algn="ctr"/>
                      <a:r>
                        <a:rPr lang="fa-IR" dirty="0" smtClean="0">
                          <a:cs typeface="B Nazanin" pitchFamily="2" charset="-78"/>
                        </a:rPr>
                        <a:t>ارگانیکی </a:t>
                      </a:r>
                      <a:r>
                        <a:rPr lang="en-US" dirty="0" smtClean="0">
                          <a:cs typeface="B Nazanin" pitchFamily="2" charset="-78"/>
                        </a:rPr>
                        <a:t>(Organic)</a:t>
                      </a:r>
                      <a:endParaRPr lang="en-US" dirty="0">
                        <a:cs typeface="B Nazanin" pitchFamily="2" charset="-78"/>
                      </a:endParaRPr>
                    </a:p>
                  </a:txBody>
                  <a:tcPr/>
                </a:tc>
                <a:tc>
                  <a:txBody>
                    <a:bodyPr/>
                    <a:lstStyle/>
                    <a:p>
                      <a:pPr algn="ctr"/>
                      <a:r>
                        <a:rPr lang="fa-IR" dirty="0" smtClean="0">
                          <a:cs typeface="B Nazanin" pitchFamily="2" charset="-78"/>
                        </a:rPr>
                        <a:t>ابعاد</a:t>
                      </a:r>
                      <a:endParaRPr lang="en-US" dirty="0">
                        <a:cs typeface="B Nazanin" pitchFamily="2" charset="-78"/>
                      </a:endParaRPr>
                    </a:p>
                  </a:txBody>
                  <a:tcPr/>
                </a:tc>
              </a:tr>
              <a:tr h="377944">
                <a:tc>
                  <a:txBody>
                    <a:bodyPr/>
                    <a:lstStyle/>
                    <a:p>
                      <a:pPr algn="ctr"/>
                      <a:r>
                        <a:rPr lang="fa-IR" dirty="0" smtClean="0">
                          <a:cs typeface="B Nazanin" pitchFamily="2" charset="-78"/>
                        </a:rPr>
                        <a:t>تخصص گرایی</a:t>
                      </a:r>
                      <a:endParaRPr lang="en-US" dirty="0">
                        <a:cs typeface="B Nazanin" pitchFamily="2" charset="-78"/>
                      </a:endParaRPr>
                    </a:p>
                  </a:txBody>
                  <a:tcPr/>
                </a:tc>
                <a:tc>
                  <a:txBody>
                    <a:bodyPr/>
                    <a:lstStyle/>
                    <a:p>
                      <a:pPr algn="ctr"/>
                      <a:r>
                        <a:rPr lang="fa-IR" dirty="0" smtClean="0">
                          <a:cs typeface="B Nazanin" pitchFamily="2" charset="-78"/>
                        </a:rPr>
                        <a:t>انسجام</a:t>
                      </a:r>
                      <a:endParaRPr lang="en-US" dirty="0">
                        <a:cs typeface="B Nazanin" pitchFamily="2" charset="-78"/>
                      </a:endParaRPr>
                    </a:p>
                  </a:txBody>
                  <a:tcPr/>
                </a:tc>
                <a:tc>
                  <a:txBody>
                    <a:bodyPr/>
                    <a:lstStyle/>
                    <a:p>
                      <a:pPr algn="r"/>
                      <a:r>
                        <a:rPr lang="fa-IR" dirty="0" smtClean="0">
                          <a:cs typeface="B Nazanin" pitchFamily="2" charset="-78"/>
                        </a:rPr>
                        <a:t>1- قاعده</a:t>
                      </a:r>
                      <a:r>
                        <a:rPr lang="fa-IR" baseline="0" dirty="0" smtClean="0">
                          <a:cs typeface="B Nazanin" pitchFamily="2" charset="-78"/>
                        </a:rPr>
                        <a:t> کلی سازماندهی</a:t>
                      </a:r>
                    </a:p>
                  </a:txBody>
                  <a:tcPr/>
                </a:tc>
              </a:tr>
              <a:tr h="463310">
                <a:tc>
                  <a:txBody>
                    <a:bodyPr/>
                    <a:lstStyle/>
                    <a:p>
                      <a:pPr algn="ctr"/>
                      <a:r>
                        <a:rPr lang="fa-IR" dirty="0" smtClean="0">
                          <a:cs typeface="B Nazanin" pitchFamily="2" charset="-78"/>
                        </a:rPr>
                        <a:t>صریحا تخصصی و محدود شده</a:t>
                      </a:r>
                      <a:endParaRPr lang="en-US" dirty="0">
                        <a:cs typeface="B Nazanin" pitchFamily="2" charset="-78"/>
                      </a:endParaRPr>
                    </a:p>
                  </a:txBody>
                  <a:tcPr/>
                </a:tc>
                <a:tc>
                  <a:txBody>
                    <a:bodyPr/>
                    <a:lstStyle/>
                    <a:p>
                      <a:pPr algn="ctr"/>
                      <a:r>
                        <a:rPr lang="fa-IR" dirty="0" smtClean="0">
                          <a:cs typeface="B Nazanin" pitchFamily="2" charset="-78"/>
                        </a:rPr>
                        <a:t>انعطاف پذیر با توجه به موقعیت کلی</a:t>
                      </a:r>
                      <a:endParaRPr lang="en-US" dirty="0">
                        <a:cs typeface="B Nazanin" pitchFamily="2" charset="-78"/>
                      </a:endParaRPr>
                    </a:p>
                  </a:txBody>
                  <a:tcPr/>
                </a:tc>
                <a:tc>
                  <a:txBody>
                    <a:bodyPr/>
                    <a:lstStyle/>
                    <a:p>
                      <a:r>
                        <a:rPr lang="fa-IR" dirty="0" smtClean="0">
                          <a:cs typeface="B Nazanin" pitchFamily="2" charset="-78"/>
                        </a:rPr>
                        <a:t>2- تعریف وظیفه</a:t>
                      </a:r>
                      <a:endParaRPr lang="en-US" dirty="0">
                        <a:cs typeface="B Nazanin" pitchFamily="2" charset="-78"/>
                      </a:endParaRPr>
                    </a:p>
                  </a:txBody>
                  <a:tcPr/>
                </a:tc>
              </a:tr>
              <a:tr h="377944">
                <a:tc>
                  <a:txBody>
                    <a:bodyPr/>
                    <a:lstStyle/>
                    <a:p>
                      <a:pPr algn="ctr"/>
                      <a:r>
                        <a:rPr lang="fa-IR" dirty="0" smtClean="0">
                          <a:cs typeface="B Nazanin" pitchFamily="2" charset="-78"/>
                        </a:rPr>
                        <a:t>سلسله مراتب رسمی</a:t>
                      </a:r>
                      <a:endParaRPr lang="en-US" dirty="0">
                        <a:cs typeface="B Nazanin" pitchFamily="2" charset="-78"/>
                      </a:endParaRPr>
                    </a:p>
                  </a:txBody>
                  <a:tcPr/>
                </a:tc>
                <a:tc>
                  <a:txBody>
                    <a:bodyPr/>
                    <a:lstStyle/>
                    <a:p>
                      <a:pPr algn="ctr"/>
                      <a:r>
                        <a:rPr lang="fa-IR" dirty="0" smtClean="0">
                          <a:cs typeface="B Nazanin" pitchFamily="2" charset="-78"/>
                        </a:rPr>
                        <a:t>ساختار شبکه ای</a:t>
                      </a:r>
                      <a:endParaRPr lang="en-US" dirty="0">
                        <a:cs typeface="B Nazanin" pitchFamily="2" charset="-78"/>
                      </a:endParaRPr>
                    </a:p>
                  </a:txBody>
                  <a:tcPr/>
                </a:tc>
                <a:tc>
                  <a:txBody>
                    <a:bodyPr/>
                    <a:lstStyle/>
                    <a:p>
                      <a:r>
                        <a:rPr lang="fa-IR" dirty="0" smtClean="0">
                          <a:cs typeface="B Nazanin" pitchFamily="2" charset="-78"/>
                        </a:rPr>
                        <a:t>3- هماهنگی</a:t>
                      </a:r>
                      <a:endParaRPr lang="en-US" dirty="0">
                        <a:cs typeface="B Nazanin" pitchFamily="2" charset="-78"/>
                      </a:endParaRPr>
                    </a:p>
                  </a:txBody>
                  <a:tcPr/>
                </a:tc>
              </a:tr>
              <a:tr h="377944">
                <a:tc>
                  <a:txBody>
                    <a:bodyPr/>
                    <a:lstStyle/>
                    <a:p>
                      <a:pPr algn="ctr"/>
                      <a:r>
                        <a:rPr lang="fa-IR" dirty="0" smtClean="0">
                          <a:cs typeface="B Nazanin" pitchFamily="2" charset="-78"/>
                        </a:rPr>
                        <a:t>به شغل </a:t>
                      </a:r>
                      <a:endParaRPr lang="en-US" dirty="0">
                        <a:cs typeface="B Nazanin" pitchFamily="2" charset="-78"/>
                      </a:endParaRPr>
                    </a:p>
                  </a:txBody>
                  <a:tcPr/>
                </a:tc>
                <a:tc>
                  <a:txBody>
                    <a:bodyPr/>
                    <a:lstStyle/>
                    <a:p>
                      <a:pPr algn="ctr"/>
                      <a:r>
                        <a:rPr lang="fa-IR" dirty="0" smtClean="0">
                          <a:cs typeface="B Nazanin" pitchFamily="2" charset="-78"/>
                        </a:rPr>
                        <a:t>به کل سازمان</a:t>
                      </a:r>
                      <a:endParaRPr lang="en-US" dirty="0">
                        <a:cs typeface="B Nazanin" pitchFamily="2" charset="-78"/>
                      </a:endParaRPr>
                    </a:p>
                  </a:txBody>
                  <a:tcPr/>
                </a:tc>
                <a:tc>
                  <a:txBody>
                    <a:bodyPr/>
                    <a:lstStyle/>
                    <a:p>
                      <a:r>
                        <a:rPr lang="fa-IR" dirty="0" smtClean="0">
                          <a:cs typeface="B Nazanin" pitchFamily="2" charset="-78"/>
                        </a:rPr>
                        <a:t>4- تعهد</a:t>
                      </a:r>
                      <a:endParaRPr lang="en-US" dirty="0">
                        <a:cs typeface="B Nazanin" pitchFamily="2" charset="-78"/>
                      </a:endParaRPr>
                    </a:p>
                  </a:txBody>
                  <a:tcPr/>
                </a:tc>
              </a:tr>
              <a:tr h="377944">
                <a:tc>
                  <a:txBody>
                    <a:bodyPr/>
                    <a:lstStyle/>
                    <a:p>
                      <a:pPr algn="ctr"/>
                      <a:r>
                        <a:rPr lang="fa-IR" dirty="0" smtClean="0">
                          <a:cs typeface="B Nazanin" pitchFamily="2" charset="-78"/>
                        </a:rPr>
                        <a:t> عمودی</a:t>
                      </a:r>
                      <a:endParaRPr lang="en-US" dirty="0">
                        <a:cs typeface="B Nazanin" pitchFamily="2" charset="-78"/>
                      </a:endParaRPr>
                    </a:p>
                  </a:txBody>
                  <a:tcPr/>
                </a:tc>
                <a:tc>
                  <a:txBody>
                    <a:bodyPr/>
                    <a:lstStyle/>
                    <a:p>
                      <a:pPr algn="ctr"/>
                      <a:r>
                        <a:rPr lang="fa-IR" dirty="0" smtClean="0">
                          <a:cs typeface="B Nazanin" pitchFamily="2" charset="-78"/>
                        </a:rPr>
                        <a:t>افقی</a:t>
                      </a:r>
                      <a:endParaRPr lang="en-US" dirty="0">
                        <a:cs typeface="B Nazanin" pitchFamily="2" charset="-78"/>
                      </a:endParaRPr>
                    </a:p>
                  </a:txBody>
                  <a:tcPr/>
                </a:tc>
                <a:tc>
                  <a:txBody>
                    <a:bodyPr/>
                    <a:lstStyle/>
                    <a:p>
                      <a:r>
                        <a:rPr lang="fa-IR" dirty="0" smtClean="0">
                          <a:cs typeface="B Nazanin" pitchFamily="2" charset="-78"/>
                        </a:rPr>
                        <a:t>5- محتوای ارتباطات</a:t>
                      </a:r>
                      <a:endParaRPr lang="en-US" dirty="0">
                        <a:cs typeface="B Nazanin" pitchFamily="2" charset="-78"/>
                      </a:endParaRPr>
                    </a:p>
                  </a:txBody>
                  <a:tcPr/>
                </a:tc>
              </a:tr>
              <a:tr h="377944">
                <a:tc>
                  <a:txBody>
                    <a:bodyPr/>
                    <a:lstStyle/>
                    <a:p>
                      <a:pPr algn="ctr"/>
                      <a:r>
                        <a:rPr lang="fa-IR" dirty="0" smtClean="0">
                          <a:cs typeface="B Nazanin" pitchFamily="2" charset="-78"/>
                        </a:rPr>
                        <a:t>دستورالعمل ها و تصمیمات از جانب سرپرستان</a:t>
                      </a:r>
                      <a:endParaRPr lang="en-US" dirty="0">
                        <a:cs typeface="B Nazanin" pitchFamily="2" charset="-78"/>
                      </a:endParaRPr>
                    </a:p>
                  </a:txBody>
                  <a:tcPr/>
                </a:tc>
                <a:tc>
                  <a:txBody>
                    <a:bodyPr/>
                    <a:lstStyle/>
                    <a:p>
                      <a:pPr algn="ctr"/>
                      <a:r>
                        <a:rPr lang="fa-IR" dirty="0" smtClean="0">
                          <a:cs typeface="B Nazanin" pitchFamily="2" charset="-78"/>
                        </a:rPr>
                        <a:t>اطلاعات و مشاوره</a:t>
                      </a:r>
                      <a:endParaRPr lang="en-US" dirty="0">
                        <a:cs typeface="B Nazanin" pitchFamily="2" charset="-78"/>
                      </a:endParaRPr>
                    </a:p>
                  </a:txBody>
                  <a:tcPr/>
                </a:tc>
                <a:tc>
                  <a:txBody>
                    <a:bodyPr/>
                    <a:lstStyle/>
                    <a:p>
                      <a:r>
                        <a:rPr lang="fa-IR" dirty="0" smtClean="0">
                          <a:cs typeface="B Nazanin" pitchFamily="2" charset="-78"/>
                        </a:rPr>
                        <a:t>6- محتوای ارتباطات</a:t>
                      </a:r>
                      <a:endParaRPr lang="en-US" dirty="0">
                        <a:cs typeface="B Nazanin" pitchFamily="2" charset="-78"/>
                      </a:endParaRPr>
                    </a:p>
                  </a:txBody>
                  <a:tcPr/>
                </a:tc>
              </a:tr>
              <a:tr h="377944">
                <a:tc>
                  <a:txBody>
                    <a:bodyPr/>
                    <a:lstStyle/>
                    <a:p>
                      <a:pPr algn="ctr"/>
                      <a:r>
                        <a:rPr lang="fa-IR" dirty="0" smtClean="0">
                          <a:cs typeface="B Nazanin" pitchFamily="2" charset="-78"/>
                        </a:rPr>
                        <a:t>فرض شده که در بالای سازمان قرار بگیرد</a:t>
                      </a:r>
                      <a:endParaRPr lang="en-US" dirty="0">
                        <a:cs typeface="B Nazanin" pitchFamily="2" charset="-78"/>
                      </a:endParaRPr>
                    </a:p>
                  </a:txBody>
                  <a:tcPr/>
                </a:tc>
                <a:tc>
                  <a:txBody>
                    <a:bodyPr/>
                    <a:lstStyle/>
                    <a:p>
                      <a:pPr algn="ctr"/>
                      <a:r>
                        <a:rPr lang="fa-IR" dirty="0" smtClean="0">
                          <a:cs typeface="B Nazanin" pitchFamily="2" charset="-78"/>
                        </a:rPr>
                        <a:t>به طور گسترده در تمام سازمان پراکنده است</a:t>
                      </a:r>
                      <a:endParaRPr lang="en-US" dirty="0">
                        <a:cs typeface="B Nazanin" pitchFamily="2" charset="-78"/>
                      </a:endParaRPr>
                    </a:p>
                  </a:txBody>
                  <a:tcPr/>
                </a:tc>
                <a:tc>
                  <a:txBody>
                    <a:bodyPr/>
                    <a:lstStyle/>
                    <a:p>
                      <a:r>
                        <a:rPr lang="fa-IR" dirty="0" smtClean="0">
                          <a:cs typeface="B Nazanin" pitchFamily="2" charset="-78"/>
                        </a:rPr>
                        <a:t>7- دانش</a:t>
                      </a:r>
                      <a:endParaRPr lang="en-US" dirty="0">
                        <a:cs typeface="B Nazanin" pitchFamily="2" charset="-78"/>
                      </a:endParaRPr>
                    </a:p>
                  </a:txBody>
                  <a:tcPr/>
                </a:tc>
              </a:tr>
              <a:tr h="377944">
                <a:tc>
                  <a:txBody>
                    <a:bodyPr/>
                    <a:lstStyle/>
                    <a:p>
                      <a:pPr algn="ctr"/>
                      <a:r>
                        <a:rPr lang="fa-IR" dirty="0" smtClean="0">
                          <a:cs typeface="B Nazanin" pitchFamily="2" charset="-78"/>
                        </a:rPr>
                        <a:t>تعهد به سرپرستان</a:t>
                      </a:r>
                      <a:endParaRPr lang="en-US" dirty="0">
                        <a:cs typeface="B Nazanin" pitchFamily="2" charset="-78"/>
                      </a:endParaRPr>
                    </a:p>
                  </a:txBody>
                  <a:tcPr/>
                </a:tc>
                <a:tc>
                  <a:txBody>
                    <a:bodyPr/>
                    <a:lstStyle/>
                    <a:p>
                      <a:pPr algn="ctr"/>
                      <a:r>
                        <a:rPr lang="fa-IR" dirty="0" smtClean="0">
                          <a:cs typeface="B Nazanin" pitchFamily="2" charset="-78"/>
                        </a:rPr>
                        <a:t>تعهد به کار</a:t>
                      </a:r>
                      <a:endParaRPr lang="en-US" dirty="0">
                        <a:cs typeface="B Nazanin" pitchFamily="2" charset="-78"/>
                      </a:endParaRPr>
                    </a:p>
                  </a:txBody>
                  <a:tcPr/>
                </a:tc>
                <a:tc>
                  <a:txBody>
                    <a:bodyPr/>
                    <a:lstStyle/>
                    <a:p>
                      <a:r>
                        <a:rPr lang="fa-IR" dirty="0" smtClean="0">
                          <a:cs typeface="B Nazanin" pitchFamily="2" charset="-78"/>
                        </a:rPr>
                        <a:t>8- ارزش</a:t>
                      </a:r>
                      <a:endParaRPr lang="en-US" dirty="0">
                        <a:cs typeface="B Nazanin" pitchFamily="2" charset="-78"/>
                      </a:endParaRPr>
                    </a:p>
                  </a:txBody>
                  <a:tcPr/>
                </a:tc>
              </a:tr>
              <a:tr h="377944">
                <a:tc>
                  <a:txBody>
                    <a:bodyPr/>
                    <a:lstStyle/>
                    <a:p>
                      <a:pPr algn="ctr"/>
                      <a:r>
                        <a:rPr lang="fa-IR" dirty="0" smtClean="0">
                          <a:cs typeface="B Nazanin" pitchFamily="2" charset="-78"/>
                        </a:rPr>
                        <a:t>ناشی از دانش درونی شرکت</a:t>
                      </a:r>
                      <a:endParaRPr lang="en-US" dirty="0">
                        <a:cs typeface="B Nazanin" pitchFamily="2" charset="-78"/>
                      </a:endParaRPr>
                    </a:p>
                  </a:txBody>
                  <a:tcPr/>
                </a:tc>
                <a:tc>
                  <a:txBody>
                    <a:bodyPr/>
                    <a:lstStyle/>
                    <a:p>
                      <a:pPr algn="ctr"/>
                      <a:r>
                        <a:rPr lang="fa-IR" dirty="0" smtClean="0">
                          <a:cs typeface="B Nazanin" pitchFamily="2" charset="-78"/>
                        </a:rPr>
                        <a:t>ناشی از اعتبار مهارت در محیط های خارج شرکت</a:t>
                      </a:r>
                      <a:endParaRPr lang="en-US" dirty="0">
                        <a:cs typeface="B Nazanin" pitchFamily="2" charset="-78"/>
                      </a:endParaRPr>
                    </a:p>
                  </a:txBody>
                  <a:tcPr/>
                </a:tc>
                <a:tc>
                  <a:txBody>
                    <a:bodyPr/>
                    <a:lstStyle/>
                    <a:p>
                      <a:r>
                        <a:rPr lang="fa-IR" dirty="0" smtClean="0">
                          <a:cs typeface="B Nazanin" pitchFamily="2" charset="-78"/>
                        </a:rPr>
                        <a:t>9- وجهه و اعتبار</a:t>
                      </a:r>
                      <a:endParaRPr lang="en-US" dirty="0">
                        <a:cs typeface="B Nazanin" pitchFamily="2" charset="-78"/>
                      </a:endParaRPr>
                    </a:p>
                  </a:txBody>
                  <a:tcPr/>
                </a:tc>
              </a:tr>
            </a:tbl>
          </a:graphicData>
        </a:graphic>
      </p:graphicFrame>
      <p:sp>
        <p:nvSpPr>
          <p:cNvPr id="5" name="TextBox 4"/>
          <p:cNvSpPr txBox="1"/>
          <p:nvPr/>
        </p:nvSpPr>
        <p:spPr>
          <a:xfrm>
            <a:off x="2971800" y="5867400"/>
            <a:ext cx="3326552" cy="369332"/>
          </a:xfrm>
          <a:prstGeom prst="rect">
            <a:avLst/>
          </a:prstGeom>
          <a:noFill/>
        </p:spPr>
        <p:txBody>
          <a:bodyPr wrap="none" rtlCol="0">
            <a:spAutoFit/>
          </a:bodyPr>
          <a:lstStyle/>
          <a:p>
            <a:r>
              <a:rPr lang="fa-IR" b="1" dirty="0" smtClean="0">
                <a:cs typeface="B Nazanin" pitchFamily="2" charset="-78"/>
              </a:rPr>
              <a:t>سیستم های ارگانیکی در مقابل مکانیکی</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normAutofit/>
          </a:bodyPr>
          <a:lstStyle/>
          <a:p>
            <a:pPr>
              <a:buNone/>
            </a:pPr>
            <a:r>
              <a:rPr lang="fa-IR" sz="2200" b="1" dirty="0" smtClean="0">
                <a:latin typeface="Arial" pitchFamily="34" charset="0"/>
                <a:cs typeface="B Nazanin" pitchFamily="2" charset="-78"/>
              </a:rPr>
              <a:t>سیستم های سه گانه ی سازمان:</a:t>
            </a:r>
          </a:p>
          <a:p>
            <a:pPr>
              <a:buNone/>
            </a:pPr>
            <a:r>
              <a:rPr lang="fa-IR" sz="2200" dirty="0" smtClean="0">
                <a:latin typeface="Arial" pitchFamily="34" charset="0"/>
                <a:cs typeface="B Nazanin" pitchFamily="2" charset="-78"/>
              </a:rPr>
              <a:t>اولین سیستم ، </a:t>
            </a:r>
            <a:r>
              <a:rPr lang="fa-IR" sz="2200" b="1" dirty="0" smtClean="0">
                <a:latin typeface="Arial" pitchFamily="34" charset="0"/>
                <a:cs typeface="B Nazanin" pitchFamily="2" charset="-78"/>
              </a:rPr>
              <a:t>سیستم رسمی اختیار </a:t>
            </a:r>
            <a:r>
              <a:rPr lang="fa-IR" sz="2200" dirty="0" smtClean="0">
                <a:latin typeface="Arial" pitchFamily="34" charset="0"/>
                <a:cs typeface="B Nazanin" pitchFamily="2" charset="-78"/>
              </a:rPr>
              <a:t>است که از هدف های سازمان، تکنولوژی آن و تلاش های آن برای تطبیق دادن خود با محیط نشات می گیرد.</a:t>
            </a:r>
          </a:p>
          <a:p>
            <a:pPr>
              <a:buNone/>
            </a:pPr>
            <a:r>
              <a:rPr lang="fa-IR" sz="2200" b="1" dirty="0" smtClean="0">
                <a:latin typeface="Arial" pitchFamily="34" charset="0"/>
                <a:cs typeface="B Nazanin" pitchFamily="2" charset="-78"/>
              </a:rPr>
              <a:t>سیستم های تعاونی </a:t>
            </a:r>
            <a:r>
              <a:rPr lang="fa-IR" sz="2200" dirty="0" smtClean="0">
                <a:latin typeface="Arial" pitchFamily="34" charset="0"/>
                <a:cs typeface="B Nazanin" pitchFamily="2" charset="-78"/>
              </a:rPr>
              <a:t>افرادی هستند که آرمان های حرفه ای و ساختار شغلی خاصی دارند و برای پیشرفت با یکدیگر رقابت می کنند.</a:t>
            </a:r>
          </a:p>
          <a:p>
            <a:pPr>
              <a:buNone/>
            </a:pPr>
            <a:r>
              <a:rPr lang="fa-IR" sz="2200" dirty="0" smtClean="0">
                <a:latin typeface="Arial" pitchFamily="34" charset="0"/>
                <a:cs typeface="B Nazanin" pitchFamily="2" charset="-78"/>
              </a:rPr>
              <a:t>بنابراین اعضای مذکور تصمیمات یاد شده را در چارچوب سیستم شغلی و نیز سیستم سازمان ارزیابی می کنند و بر اساس آن ارزیابی واکنش نشان می دهند، این امر </a:t>
            </a:r>
            <a:r>
              <a:rPr lang="fa-IR" sz="2200" b="1" dirty="0" smtClean="0">
                <a:latin typeface="Arial" pitchFamily="34" charset="0"/>
                <a:cs typeface="B Nazanin" pitchFamily="2" charset="-78"/>
              </a:rPr>
              <a:t>سیستم سیاسی </a:t>
            </a:r>
            <a:r>
              <a:rPr lang="fa-IR" sz="2200" dirty="0" smtClean="0">
                <a:latin typeface="Arial" pitchFamily="34" charset="0"/>
                <a:cs typeface="B Nazanin" pitchFamily="2" charset="-78"/>
              </a:rPr>
              <a:t>را که جزئی از سازمان است به دنبال می آورد. هر سازمانی صحنه فعالیت های سیاسی است. در آن صحنه، افراد و واحدها برای کسب قدرت، با یکدیگر همکاری و نیز رقابت می کنند.</a:t>
            </a:r>
            <a:endParaRPr lang="en-US" sz="2200" dirty="0">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latin typeface="Arial" pitchFamily="34" charset="0"/>
                <a:cs typeface="B Nazanin" pitchFamily="2" charset="-78"/>
              </a:rPr>
              <a:t>لارنس و لورش و سازمان ومحیط </a:t>
            </a:r>
          </a:p>
          <a:p>
            <a:pPr>
              <a:buNone/>
            </a:pPr>
            <a:r>
              <a:rPr lang="fa-IR" sz="2200" dirty="0" smtClean="0">
                <a:latin typeface="Arial" pitchFamily="34" charset="0"/>
                <a:cs typeface="B Nazanin" pitchFamily="2" charset="-78"/>
              </a:rPr>
              <a:t>پال ار لارنس در ایالت ایلنویز متولد شد.</a:t>
            </a:r>
          </a:p>
          <a:p>
            <a:pPr>
              <a:buNone/>
            </a:pPr>
            <a:r>
              <a:rPr lang="fa-IR" sz="2200" dirty="0" smtClean="0">
                <a:latin typeface="Arial" pitchFamily="34" charset="0"/>
                <a:cs typeface="B Nazanin" pitchFamily="2" charset="-78"/>
              </a:rPr>
              <a:t>مهم ترین کتاب او سازمان و محیط است. این کتاب به دانش تئوری اقتضائی در رشته مدیریت، افزوده است.</a:t>
            </a:r>
          </a:p>
          <a:p>
            <a:pPr>
              <a:buNone/>
            </a:pPr>
            <a:r>
              <a:rPr lang="fa-IR" sz="2200" dirty="0" smtClean="0">
                <a:latin typeface="Arial" pitchFamily="34" charset="0"/>
                <a:cs typeface="B Nazanin" pitchFamily="2" charset="-78"/>
              </a:rPr>
              <a:t>جی دبلیو لورش در ایالت میسوری متولد شد. </a:t>
            </a:r>
          </a:p>
          <a:p>
            <a:pPr>
              <a:buNone/>
            </a:pPr>
            <a:r>
              <a:rPr lang="fa-IR" sz="2200" dirty="0" smtClean="0">
                <a:latin typeface="Arial" pitchFamily="34" charset="0"/>
                <a:cs typeface="B Nazanin" pitchFamily="2" charset="-78"/>
              </a:rPr>
              <a:t>از جمله کتاب های وی می توان کتاب ”پادشاه یا آلت دست: واقعیت هیأت مدیره های شرکت های آمریکایی“ و کتاب ”سازمان و محیط ” را نام برد.</a:t>
            </a:r>
          </a:p>
          <a:p>
            <a:pPr>
              <a:buNone/>
            </a:pPr>
            <a:r>
              <a:rPr lang="fa-IR" sz="2200" b="1" dirty="0" smtClean="0">
                <a:latin typeface="Arial" pitchFamily="34" charset="0"/>
                <a:cs typeface="B Nazanin" pitchFamily="2" charset="-78"/>
              </a:rPr>
              <a:t>سازمان و محیط:</a:t>
            </a:r>
          </a:p>
          <a:p>
            <a:pPr>
              <a:buNone/>
            </a:pPr>
            <a:r>
              <a:rPr lang="fa-IR" sz="2200" dirty="0" smtClean="0">
                <a:latin typeface="Arial" pitchFamily="34" charset="0"/>
                <a:cs typeface="B Nazanin" pitchFamily="2" charset="-78"/>
              </a:rPr>
              <a:t>هدف کتاب سازمان و محیط بررسی این سؤال بود که چطور ساختار درونی یک سازمان، توسط محیطش متأثر می شود. نویسندگان کتاب مدعی شدند که طراحی های سازمانی متفاوت، نیاز به انطباق با واقعیت های محیطی متفاوت دارد و برای حمایت از این دیدگاه داده هایی را ارائه کردند.</a:t>
            </a:r>
          </a:p>
          <a:p>
            <a:pPr>
              <a:buNone/>
            </a:pPr>
            <a:r>
              <a:rPr lang="fa-IR" sz="2200" dirty="0" smtClean="0">
                <a:latin typeface="Arial" pitchFamily="34" charset="0"/>
                <a:cs typeface="B Nazanin" pitchFamily="2" charset="-78"/>
              </a:rPr>
              <a:t>لارنس و لورش همچنین به روابط بین شخصی، زمان و گرایش ها به هدف در همه ی بخش های مختلف توجه کردند.</a:t>
            </a:r>
            <a:endParaRPr lang="en-US" sz="2200" dirty="0">
              <a:latin typeface="Arial" pitchFamily="34" charset="0"/>
              <a:cs typeface="B Nazanin" pitchFamily="2" charset="-78"/>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r>
              <a:rPr lang="fa-IR" sz="2200" dirty="0" smtClean="0">
                <a:latin typeface="Arial" pitchFamily="34" charset="0"/>
                <a:cs typeface="B Nazanin" pitchFamily="2" charset="-78"/>
              </a:rPr>
              <a:t>همچنین به خاطر محیط های مختلف و تنوع در تکنیک های انسجام دهنده، تعارض به روش های مختلفی در صنایع پلاستیک سازی، بسته بندی غذایی و حمل و نقل حل شد.</a:t>
            </a:r>
          </a:p>
          <a:p>
            <a:pPr>
              <a:buNone/>
            </a:pPr>
            <a:r>
              <a:rPr lang="fa-IR" sz="2200" dirty="0" smtClean="0">
                <a:latin typeface="Arial" pitchFamily="34" charset="0"/>
                <a:cs typeface="B Nazanin" pitchFamily="2" charset="-78"/>
              </a:rPr>
              <a:t>همچنین برای حل تعارضات بین بخشی شباهت های نسبی نیز در آن جا وجود داشت.</a:t>
            </a:r>
          </a:p>
          <a:p>
            <a:pPr>
              <a:buNone/>
            </a:pPr>
            <a:r>
              <a:rPr lang="fa-IR" sz="2200" dirty="0" smtClean="0">
                <a:latin typeface="Arial" pitchFamily="34" charset="0"/>
                <a:cs typeface="B Nazanin" pitchFamily="2" charset="-78"/>
              </a:rPr>
              <a:t>موضوع خاص این بود که در همه ی این سه صنعت، مدیران اکثرا در کسب انسجام و حل تعارض مشارکت داشتند.</a:t>
            </a:r>
          </a:p>
          <a:p>
            <a:pPr>
              <a:buNone/>
            </a:pPr>
            <a:r>
              <a:rPr lang="fa-IR" sz="2200" dirty="0" smtClean="0">
                <a:latin typeface="Arial" pitchFamily="34" charset="0"/>
                <a:cs typeface="B Nazanin" pitchFamily="2" charset="-78"/>
              </a:rPr>
              <a:t>دیدگاه اقتضائی لارنس و لورش نشان می داد، روشی که از همه بهتر باشد برای سازماندهی سازمان ها وجود ندارد. همچنین یک سازمان ممکن است به طور متفاوت از بخشی به بخش دیگر سازماندهی شود. زمانی که سازمان ها حول محیط شان سازماندهی می شوند، واحدهای سازمانی از جمله بازاریابی و تولید ممکن است از یکدیگر تفکیک شوند. در نتیجه این تفکیک به هماهنگی و انسجام واحدهای گوناگون در سازمان نیاز پیدا می شود.این تمرکز بر انسجام به طراحان سازمانی هشدار می دهد که توجه داشته باشند که چطور ساختار کاری را طراحی می کنند و ارتباطات و فرآیندهای هماهنگی به وجود می آورند. </a:t>
            </a:r>
            <a:endParaRPr lang="en-US" sz="2200" dirty="0">
              <a:latin typeface="Arial" pitchFamily="34" charset="0"/>
              <a:cs typeface="B Nazanin" pitchFamily="2" charset="-78"/>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latin typeface="Arial" pitchFamily="34" charset="0"/>
                <a:cs typeface="B Nazanin" pitchFamily="2" charset="-78"/>
              </a:rPr>
              <a:t>امری و تریست، نوع شناسی محیط های سازمانی </a:t>
            </a:r>
          </a:p>
          <a:p>
            <a:pPr>
              <a:buNone/>
            </a:pPr>
            <a:r>
              <a:rPr lang="fa-IR" sz="2200" dirty="0" smtClean="0">
                <a:latin typeface="Arial" pitchFamily="34" charset="0"/>
                <a:cs typeface="B Nazanin" pitchFamily="2" charset="-78"/>
              </a:rPr>
              <a:t>فردریک ادموند امری درسال  1925 در استرالیا متولد شد.</a:t>
            </a:r>
          </a:p>
          <a:p>
            <a:pPr>
              <a:buNone/>
            </a:pPr>
            <a:r>
              <a:rPr lang="fa-IR" sz="2200" dirty="0" smtClean="0">
                <a:latin typeface="Arial" pitchFamily="34" charset="0"/>
                <a:cs typeface="B Nazanin" pitchFamily="2" charset="-78"/>
              </a:rPr>
              <a:t>وی بیشتر به خاطر تحقیقات اساسی اش درباره ی جایگزین هایی برای سازمان های ساختار یافته  بوروکراتیک در سطح بین المللی مشهور شده است.میراث ماندگار او پدیده ای فراگیر از بازسازی سازمان ها توسط تیم های کاری خود مدیریتی می باشد.</a:t>
            </a:r>
          </a:p>
          <a:p>
            <a:pPr>
              <a:buNone/>
            </a:pPr>
            <a:r>
              <a:rPr lang="fa-IR" sz="2200" dirty="0" smtClean="0">
                <a:latin typeface="Arial" pitchFamily="34" charset="0"/>
                <a:cs typeface="B Nazanin" pitchFamily="2" charset="-78"/>
              </a:rPr>
              <a:t>امری در سال 1971 کارگاه طراحی مشارکتی را برای ایجاد سازمان هایی که بر اساس تیم های خودمدیریتی ساخته می شوند، به راه انداخت.</a:t>
            </a:r>
          </a:p>
          <a:p>
            <a:pPr>
              <a:buNone/>
            </a:pPr>
            <a:r>
              <a:rPr lang="fa-IR" sz="2200" b="1" dirty="0" smtClean="0">
                <a:latin typeface="Arial" pitchFamily="34" charset="0"/>
                <a:cs typeface="B Nazanin" pitchFamily="2" charset="-78"/>
              </a:rPr>
              <a:t>اریک تریست</a:t>
            </a:r>
          </a:p>
          <a:p>
            <a:pPr>
              <a:buNone/>
            </a:pPr>
            <a:r>
              <a:rPr lang="fa-IR" sz="2200" dirty="0" smtClean="0">
                <a:latin typeface="Arial" pitchFamily="34" charset="0"/>
                <a:cs typeface="B Nazanin" pitchFamily="2" charset="-78"/>
              </a:rPr>
              <a:t>تریست در سال 1911 در دوور انگلستان متولد شد.</a:t>
            </a:r>
          </a:p>
          <a:p>
            <a:pPr>
              <a:buNone/>
            </a:pPr>
            <a:r>
              <a:rPr lang="fa-IR" sz="2200" dirty="0" smtClean="0">
                <a:latin typeface="Arial" pitchFamily="34" charset="0"/>
                <a:cs typeface="B Nazanin" pitchFamily="2" charset="-78"/>
              </a:rPr>
              <a:t>یکی از آثار تریست کتاب ”انتخاب سازمانی“ و کتاب دیگر وی که با کمک امری نوشته است ”به سوی محیط شناسی اجتماعی“ نام دارد.</a:t>
            </a:r>
            <a:endParaRPr lang="en-US" sz="2200" dirty="0">
              <a:latin typeface="Arial" pitchFamily="34" charset="0"/>
              <a:cs typeface="B Nazanin" pitchFamily="2" charset="-78"/>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200" b="1" dirty="0" smtClean="0">
                <a:cs typeface="B Nazanin" pitchFamily="2" charset="-78"/>
              </a:rPr>
              <a:t>نوع شناسی محیط های سازمانی:</a:t>
            </a:r>
          </a:p>
          <a:p>
            <a:pPr>
              <a:buNone/>
            </a:pPr>
            <a:r>
              <a:rPr lang="fa-IR" sz="2200" dirty="0" smtClean="0">
                <a:cs typeface="B Nazanin" pitchFamily="2" charset="-78"/>
              </a:rPr>
              <a:t>ایده ی امری و تریست از سایبرنتیکس و سیستم های اطلاعات گرفته شده است که هردوی این ها ارتباط نزدیکی با تئوری عمومی سیستم ها دارند.</a:t>
            </a:r>
          </a:p>
          <a:p>
            <a:pPr>
              <a:buNone/>
            </a:pPr>
            <a:r>
              <a:rPr lang="fa-IR" sz="2200" dirty="0" smtClean="0">
                <a:cs typeface="B Nazanin" pitchFamily="2" charset="-78"/>
              </a:rPr>
              <a:t>آن ها بحث کردند که درک جامع رفتار سازمانی، مستلزم آگاهی از 4 مجموعه عناصر است:</a:t>
            </a:r>
          </a:p>
          <a:p>
            <a:pPr>
              <a:buNone/>
            </a:pPr>
            <a:r>
              <a:rPr lang="fa-IR" sz="2200" dirty="0" smtClean="0">
                <a:cs typeface="B Nazanin" pitchFamily="2" charset="-78"/>
              </a:rPr>
              <a:t>1- فرآیندهای درون سازمان</a:t>
            </a:r>
          </a:p>
          <a:p>
            <a:pPr>
              <a:buNone/>
            </a:pPr>
            <a:r>
              <a:rPr lang="fa-IR" sz="2200" dirty="0" smtClean="0">
                <a:cs typeface="B Nazanin" pitchFamily="2" charset="-78"/>
              </a:rPr>
              <a:t>2- واردات ملزومات سازمان از محیط</a:t>
            </a:r>
          </a:p>
          <a:p>
            <a:pPr>
              <a:buNone/>
            </a:pPr>
            <a:r>
              <a:rPr lang="fa-IR" sz="2200" dirty="0" smtClean="0">
                <a:cs typeface="B Nazanin" pitchFamily="2" charset="-78"/>
              </a:rPr>
              <a:t>3-صادرات محصولات سازمان به محیط</a:t>
            </a:r>
          </a:p>
          <a:p>
            <a:pPr>
              <a:buNone/>
            </a:pPr>
            <a:r>
              <a:rPr lang="fa-IR" sz="2200" dirty="0" smtClean="0">
                <a:cs typeface="B Nazanin" pitchFamily="2" charset="-78"/>
              </a:rPr>
              <a:t>4-فرایندهای درون خود محیط</a:t>
            </a:r>
          </a:p>
          <a:p>
            <a:pPr>
              <a:buNone/>
            </a:pPr>
            <a:r>
              <a:rPr lang="fa-IR" sz="2200" dirty="0" smtClean="0">
                <a:cs typeface="B Nazanin" pitchFamily="2" charset="-78"/>
              </a:rPr>
              <a:t>تمرکز اصلی امری و تریست بر چهارمین مجموعه بود که ایشان ان را ”بافت علی محیط های سازمانی“ نامیدند.انها استدلال کردند که محیط ها تمایل دارند که در طی زمان متلاطم شوند. بنابراین فشارعمومی تکامل محیطی در جهت افزایش تلاطم یا عدم پیچیدگی است،امری و تریست مبتنی بر مطالعه موردی شرکتی در بازار بسته بندی غذایی در انگلیس،4 نوع محیط را شناسایی کردند که عبارتند از:</a:t>
            </a:r>
          </a:p>
          <a:p>
            <a:pPr>
              <a:buNone/>
            </a:pPr>
            <a:endParaRPr lang="fa-IR" sz="2200" dirty="0" smtClean="0">
              <a:cs typeface="B Nazanin" pitchFamily="2" charset="-78"/>
            </a:endParaRPr>
          </a:p>
          <a:p>
            <a:pPr>
              <a:buNone/>
            </a:pPr>
            <a:endParaRPr lang="fa-IR" sz="2200" dirty="0" smtClean="0">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r"/>
            <a:endParaRPr lang="fa-IR" sz="2600" dirty="0" smtClean="0">
              <a:cs typeface="B Nazanin" pitchFamily="2" charset="-78"/>
            </a:endParaRPr>
          </a:p>
          <a:p>
            <a:pPr algn="r"/>
            <a:endParaRPr lang="fa-IR" sz="2600" dirty="0" smtClean="0">
              <a:cs typeface="B Nazanin" pitchFamily="2" charset="-78"/>
            </a:endParaRPr>
          </a:p>
          <a:p>
            <a:pPr algn="r"/>
            <a:r>
              <a:rPr lang="fa-IR" sz="2600" dirty="0" smtClean="0">
                <a:cs typeface="B Nazanin" pitchFamily="2" charset="-78"/>
              </a:rPr>
              <a:t>در این چارت فعالیت ها با مقدار زمان مورد نیاز برای انجامشان به تصویر کشیده می شود. این چارت ، ابزاری است که از آن برای مقایسه ی عملکرد واقعی با عملکرد برنامه ریزی شده استفاده می شد.</a:t>
            </a:r>
          </a:p>
          <a:p>
            <a:pPr algn="r"/>
            <a:r>
              <a:rPr lang="fa-IR" sz="2600" dirty="0" smtClean="0">
                <a:cs typeface="B Nazanin" pitchFamily="2" charset="-78"/>
              </a:rPr>
              <a:t>گانت در مقاله اش تحت عنوان روش های مدرن آموزش که در سال 1915 منتشر شد. دیدگاهش را در مورد آموزش صنعتی ارائه کرد. همکاری گانت با شرکت ماشین تحریر رمینگتون در سال 1910 شروع شد و تا سال 1917    ادامه یافت.</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087112"/>
          </a:xfrm>
        </p:spPr>
        <p:txBody>
          <a:bodyPr>
            <a:normAutofit/>
          </a:bodyPr>
          <a:lstStyle/>
          <a:p>
            <a:pPr>
              <a:buNone/>
            </a:pPr>
            <a:endParaRPr lang="fa-IR" sz="2200" b="1" dirty="0" smtClean="0">
              <a:cs typeface="B Nazanin" pitchFamily="2" charset="-78"/>
            </a:endParaRPr>
          </a:p>
          <a:p>
            <a:pPr>
              <a:buNone/>
            </a:pPr>
            <a:r>
              <a:rPr lang="fa-IR" sz="2200" b="1" dirty="0" smtClean="0">
                <a:cs typeface="B Nazanin" pitchFamily="2" charset="-78"/>
              </a:rPr>
              <a:t>1- محیط تصادفی آرام: </a:t>
            </a:r>
            <a:r>
              <a:rPr lang="fa-IR" sz="2200" dirty="0" smtClean="0">
                <a:cs typeface="B Nazanin" pitchFamily="2" charset="-78"/>
              </a:rPr>
              <a:t>این نوع محیط با ثبات و بدون تغییر است. اجزای تشکیل دهنده محیط به طور تصادفی توزیع شده اند و هیچ رابطه نظام مندی بین آن ها وجود ندارد.</a:t>
            </a:r>
          </a:p>
          <a:p>
            <a:pPr>
              <a:buNone/>
            </a:pPr>
            <a:endParaRPr lang="fa-IR" sz="2200" dirty="0" smtClean="0">
              <a:cs typeface="B Nazanin" pitchFamily="2" charset="-78"/>
            </a:endParaRPr>
          </a:p>
          <a:p>
            <a:pPr>
              <a:buNone/>
            </a:pPr>
            <a:r>
              <a:rPr lang="fa-IR" sz="2200" b="1" dirty="0" smtClean="0">
                <a:cs typeface="B Nazanin" pitchFamily="2" charset="-78"/>
              </a:rPr>
              <a:t>2- محیط های خوشه ای آرام: </a:t>
            </a:r>
            <a:r>
              <a:rPr lang="fa-IR" sz="2200" dirty="0" smtClean="0">
                <a:cs typeface="B Nazanin" pitchFamily="2" charset="-78"/>
              </a:rPr>
              <a:t>منابع اصلا به طور تصادفی توزیع نشده بلکه در بعضی از مکان ها متمرکز شده اند.</a:t>
            </a:r>
          </a:p>
          <a:p>
            <a:pPr>
              <a:buNone/>
            </a:pPr>
            <a:endParaRPr lang="fa-IR" sz="2200" dirty="0" smtClean="0">
              <a:cs typeface="B Nazanin" pitchFamily="2" charset="-78"/>
            </a:endParaRPr>
          </a:p>
          <a:p>
            <a:pPr>
              <a:buNone/>
            </a:pPr>
            <a:r>
              <a:rPr lang="fa-IR" sz="2200" b="1" dirty="0" smtClean="0">
                <a:cs typeface="B Nazanin" pitchFamily="2" charset="-78"/>
              </a:rPr>
              <a:t>3- محیط آشفته واکنشی: </a:t>
            </a:r>
            <a:r>
              <a:rPr lang="fa-IR" sz="2200" dirty="0" smtClean="0">
                <a:cs typeface="B Nazanin" pitchFamily="2" charset="-78"/>
              </a:rPr>
              <a:t>در این محیط نه تنها منابع متمرکز شده اند، بلکه محیط بی ثبات می شود چرا که بیش از یک نوع سازمان وجود دارد.</a:t>
            </a:r>
          </a:p>
          <a:p>
            <a:pPr>
              <a:buNone/>
            </a:pPr>
            <a:endParaRPr lang="fa-IR" sz="2200" dirty="0" smtClean="0">
              <a:cs typeface="B Nazanin" pitchFamily="2" charset="-78"/>
            </a:endParaRPr>
          </a:p>
          <a:p>
            <a:pPr>
              <a:buNone/>
            </a:pPr>
            <a:r>
              <a:rPr lang="fa-IR" sz="2200" b="1" dirty="0" smtClean="0">
                <a:cs typeface="B Nazanin" pitchFamily="2" charset="-78"/>
              </a:rPr>
              <a:t>4- محیط متلاطم: </a:t>
            </a:r>
            <a:r>
              <a:rPr lang="fa-IR" sz="2200" dirty="0" smtClean="0">
                <a:cs typeface="B Nazanin" pitchFamily="2" charset="-78"/>
              </a:rPr>
              <a:t>این محیط یک محیط پویاست، جایی که روابط بین عناصر متغیر و نرخ این روابط متغیر بالاست.</a:t>
            </a:r>
            <a:endParaRPr lang="en-US" sz="2200" b="1" dirty="0">
              <a:cs typeface="B Nazanin" pitchFamily="2" charset="-78"/>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endParaRPr lang="fa-IR" sz="2200" b="1" dirty="0" smtClean="0">
              <a:cs typeface="B Nazanin" pitchFamily="2" charset="-78"/>
            </a:endParaRPr>
          </a:p>
          <a:p>
            <a:pPr>
              <a:buNone/>
            </a:pPr>
            <a:endParaRPr lang="fa-IR" sz="2200" b="1" dirty="0" smtClean="0">
              <a:cs typeface="B Nazanin" pitchFamily="2" charset="-78"/>
            </a:endParaRPr>
          </a:p>
          <a:p>
            <a:pPr>
              <a:buNone/>
            </a:pPr>
            <a:r>
              <a:rPr lang="fa-IR" sz="2200" b="1" dirty="0" smtClean="0">
                <a:cs typeface="B Nazanin" pitchFamily="2" charset="-78"/>
              </a:rPr>
              <a:t>سیستم های فنی- اجتماعی:</a:t>
            </a:r>
          </a:p>
          <a:p>
            <a:pPr>
              <a:buNone/>
            </a:pPr>
            <a:r>
              <a:rPr lang="fa-IR" sz="2200" dirty="0" smtClean="0">
                <a:cs typeface="B Nazanin" pitchFamily="2" charset="-78"/>
              </a:rPr>
              <a:t>مطالعه آثار تغییر فن آوری باعث شد تریست این طور نتیجه بگیرد که یک گروه کاری نه یک سیستم فنی و نه یک سیستم اجتماعی، بلکه سیستم فنی- اجتماعی به هم پیوسته است. مقتضیات فنی، قائل شدن محدودیت های مکانی بر حسب نوعی  سازمان کاری را ممکن می سازد، اما یک سازمان کاری، دارای ویژگی های اجتماعی و روانی خود که مستقل از خصوصیات فنی آن است، نیز هست.</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latin typeface="Arial" pitchFamily="34" charset="0"/>
                <a:cs typeface="B Nazanin" pitchFamily="2" charset="-78"/>
              </a:rPr>
              <a:t>هنن، فریمن و آلدریج و الگوی بوم شناسی سازمان</a:t>
            </a:r>
          </a:p>
          <a:p>
            <a:pPr>
              <a:buNone/>
            </a:pPr>
            <a:r>
              <a:rPr lang="fa-IR" sz="2200" dirty="0" smtClean="0">
                <a:latin typeface="Arial" pitchFamily="34" charset="0"/>
                <a:cs typeface="B Nazanin" pitchFamily="2" charset="-78"/>
              </a:rPr>
              <a:t>برخی کتاب های هنن بدین شرح می باشند: </a:t>
            </a:r>
          </a:p>
          <a:p>
            <a:pPr>
              <a:buNone/>
            </a:pPr>
            <a:r>
              <a:rPr lang="fa-IR" sz="2200" dirty="0" smtClean="0">
                <a:latin typeface="Arial" pitchFamily="34" charset="0"/>
                <a:cs typeface="B Nazanin" pitchFamily="2" charset="-78"/>
              </a:rPr>
              <a:t>1- جمعیت شناسی شرکت ها و صنایع         2- بوم شناسی سازمانی و ... </a:t>
            </a:r>
          </a:p>
          <a:p>
            <a:pPr>
              <a:buNone/>
            </a:pPr>
            <a:r>
              <a:rPr lang="fa-IR" sz="2200" dirty="0" smtClean="0">
                <a:latin typeface="Arial" pitchFamily="34" charset="0"/>
                <a:cs typeface="B Nazanin" pitchFamily="2" charset="-78"/>
              </a:rPr>
              <a:t>فریمن بیش از 20 سال، تحقیقاتی را راجع به پایه ها و ناکامی های سازمان انجام داد.</a:t>
            </a:r>
          </a:p>
          <a:p>
            <a:pPr>
              <a:buNone/>
            </a:pPr>
            <a:r>
              <a:rPr lang="fa-IR" sz="2200" dirty="0" smtClean="0">
                <a:latin typeface="Arial" pitchFamily="34" charset="0"/>
                <a:cs typeface="B Nazanin" pitchFamily="2" charset="-78"/>
              </a:rPr>
              <a:t>آلدریج در موضوعات کارآفرینی، مدیریت و منابع انسانی، کسب و کارهای کوچک و تفسیر و تکامل سازمان تخصص دارد.</a:t>
            </a:r>
          </a:p>
          <a:p>
            <a:pPr>
              <a:buNone/>
            </a:pPr>
            <a:r>
              <a:rPr lang="fa-IR" sz="2200" b="1" dirty="0" smtClean="0">
                <a:latin typeface="Arial" pitchFamily="34" charset="0"/>
                <a:cs typeface="B Nazanin" pitchFamily="2" charset="-78"/>
              </a:rPr>
              <a:t>الگوی بوم شناسی جمعیت:</a:t>
            </a:r>
          </a:p>
          <a:p>
            <a:pPr>
              <a:buNone/>
            </a:pPr>
            <a:r>
              <a:rPr lang="fa-IR" sz="2200" dirty="0" smtClean="0">
                <a:latin typeface="Arial" pitchFamily="34" charset="0"/>
                <a:cs typeface="B Nazanin" pitchFamily="2" charset="-78"/>
              </a:rPr>
              <a:t>الگوی بوم شناسی جمعیت یا بوم شناسی سازمان ها از تئوری های گزینش طبیعی در بیولوژی ناشی شده است. اصل اساسی این است که گونه هایی که با محیط بهتر منطبق می شوند، باقی می مانند. تئوری های سازمان از بیولوژیست ها پیروی کرده و دو فرض اصلی را مطرح می کند:</a:t>
            </a:r>
          </a:p>
          <a:p>
            <a:pPr>
              <a:buNone/>
            </a:pPr>
            <a:r>
              <a:rPr lang="fa-IR" sz="2200" dirty="0" smtClean="0">
                <a:latin typeface="Arial" pitchFamily="34" charset="0"/>
                <a:cs typeface="B Nazanin" pitchFamily="2" charset="-78"/>
              </a:rPr>
              <a:t>1- سازمان ها توانایی محدودی برای انطباق با تغییر محیطی دارند.</a:t>
            </a:r>
          </a:p>
          <a:p>
            <a:pPr>
              <a:buNone/>
            </a:pPr>
            <a:r>
              <a:rPr lang="fa-IR" sz="2200" dirty="0" smtClean="0">
                <a:latin typeface="Arial" pitchFamily="34" charset="0"/>
                <a:cs typeface="B Nazanin" pitchFamily="2" charset="-78"/>
              </a:rPr>
              <a:t>2- فرآیندهای تغییر نهایتا توسط محیط کنترل می شوند.</a:t>
            </a:r>
          </a:p>
          <a:p>
            <a:pPr>
              <a:buNone/>
            </a:pPr>
            <a:endParaRPr lang="en-US" sz="2200" dirty="0">
              <a:latin typeface="Arial" pitchFamily="34" charset="0"/>
              <a:cs typeface="B Nazanin" pitchFamily="2" charset="-78"/>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200" dirty="0" smtClean="0">
                <a:cs typeface="B Nazanin" pitchFamily="2" charset="-78"/>
              </a:rPr>
              <a:t>بوم شناسان جمعیت یک مدل سه مرحله ای را برای تشریح تغییر بیان می کنند. این سه مرحله شامل: تنوع، گزینش و ابقاء می باشند.</a:t>
            </a:r>
          </a:p>
          <a:p>
            <a:pPr>
              <a:buNone/>
            </a:pPr>
            <a:r>
              <a:rPr lang="fa-IR" sz="2200" dirty="0" smtClean="0">
                <a:cs typeface="B Nazanin" pitchFamily="2" charset="-78"/>
              </a:rPr>
              <a:t>مدل نشان می دهد که فشارهای محیطی رقابت را برای منابعی ایجاد می کنند که در فعالیت های سازمانی مهم هستند.</a:t>
            </a:r>
          </a:p>
          <a:p>
            <a:pPr>
              <a:buNone/>
            </a:pPr>
            <a:endParaRPr lang="fa-IR" sz="2200" dirty="0" smtClean="0">
              <a:cs typeface="B Nazanin" pitchFamily="2" charset="-78"/>
            </a:endParaRPr>
          </a:p>
          <a:p>
            <a:pPr>
              <a:buNone/>
            </a:pPr>
            <a:r>
              <a:rPr lang="fa-IR" sz="2200" b="1" dirty="0" smtClean="0">
                <a:cs typeface="B Nazanin" pitchFamily="2" charset="-78"/>
              </a:rPr>
              <a:t>الف) تنوع :</a:t>
            </a:r>
            <a:r>
              <a:rPr lang="fa-IR" sz="2200" dirty="0" smtClean="0">
                <a:cs typeface="B Nazanin" pitchFamily="2" charset="-78"/>
              </a:rPr>
              <a:t> تنوع یا تفاوت های درون یا بین سازمان ها، اولین الزام برای تغییر سازمانی است.</a:t>
            </a:r>
          </a:p>
          <a:p>
            <a:pPr>
              <a:buNone/>
            </a:pPr>
            <a:r>
              <a:rPr lang="fa-IR" sz="2200" b="1" dirty="0" smtClean="0">
                <a:cs typeface="B Nazanin" pitchFamily="2" charset="-78"/>
              </a:rPr>
              <a:t>ب) گزینش: </a:t>
            </a:r>
            <a:r>
              <a:rPr lang="fa-IR" sz="2200" dirty="0" smtClean="0">
                <a:cs typeface="B Nazanin" pitchFamily="2" charset="-78"/>
              </a:rPr>
              <a:t>گزینش گونه های جدید سازمانی، در نتیجه الزامات محیطی اتفاق می افتد. گزینش محیط یا بر اساس</a:t>
            </a:r>
            <a:r>
              <a:rPr lang="fa-IR" sz="2200" b="1" dirty="0" smtClean="0">
                <a:cs typeface="B Nazanin" pitchFamily="2" charset="-78"/>
              </a:rPr>
              <a:t> منابع </a:t>
            </a:r>
            <a:r>
              <a:rPr lang="fa-IR" sz="2200" dirty="0" smtClean="0">
                <a:cs typeface="B Nazanin" pitchFamily="2" charset="-78"/>
              </a:rPr>
              <a:t>و یا براساس </a:t>
            </a:r>
            <a:r>
              <a:rPr lang="fa-IR" sz="2200" b="1" dirty="0" smtClean="0">
                <a:cs typeface="B Nazanin" pitchFamily="2" charset="-78"/>
              </a:rPr>
              <a:t>اطلاعات</a:t>
            </a:r>
            <a:r>
              <a:rPr lang="fa-IR" sz="2200" dirty="0" smtClean="0">
                <a:cs typeface="B Nazanin" pitchFamily="2" charset="-78"/>
              </a:rPr>
              <a:t> موجود در سازمان ها توضیح داده می شود. </a:t>
            </a:r>
          </a:p>
          <a:p>
            <a:pPr>
              <a:buNone/>
            </a:pPr>
            <a:r>
              <a:rPr lang="fa-IR" sz="2200" b="1" dirty="0" smtClean="0">
                <a:cs typeface="B Nazanin" pitchFamily="2" charset="-78"/>
              </a:rPr>
              <a:t>ج) ابقاء: </a:t>
            </a:r>
            <a:r>
              <a:rPr lang="fa-IR" sz="2200" dirty="0" smtClean="0">
                <a:cs typeface="B Nazanin" pitchFamily="2" charset="-78"/>
              </a:rPr>
              <a:t>ابقاء، حفظ گونه های گزینش شده سازمانی است.</a:t>
            </a:r>
            <a:endParaRPr lang="fa-IR" sz="2200" b="1" dirty="0" smtClean="0">
              <a:cs typeface="B Nazanin" pitchFamily="2" charset="-78"/>
            </a:endParaRPr>
          </a:p>
        </p:txBody>
      </p:sp>
      <p:sp>
        <p:nvSpPr>
          <p:cNvPr id="5" name="TextBox 4"/>
          <p:cNvSpPr txBox="1"/>
          <p:nvPr/>
        </p:nvSpPr>
        <p:spPr>
          <a:xfrm>
            <a:off x="1752600" y="5562600"/>
            <a:ext cx="69133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a-IR" b="1" dirty="0" smtClean="0">
                <a:cs typeface="B Nazanin" pitchFamily="2" charset="-78"/>
              </a:rPr>
              <a:t>تنوع</a:t>
            </a:r>
            <a:endParaRPr lang="en-US" b="1" dirty="0">
              <a:cs typeface="B Nazanin" pitchFamily="2" charset="-78"/>
            </a:endParaRPr>
          </a:p>
        </p:txBody>
      </p:sp>
      <p:sp>
        <p:nvSpPr>
          <p:cNvPr id="6" name="TextBox 5"/>
          <p:cNvSpPr txBox="1"/>
          <p:nvPr/>
        </p:nvSpPr>
        <p:spPr>
          <a:xfrm>
            <a:off x="3810000" y="5562600"/>
            <a:ext cx="838200" cy="381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a-IR" b="1" dirty="0" smtClean="0">
                <a:cs typeface="B Nazanin" pitchFamily="2" charset="-78"/>
              </a:rPr>
              <a:t>گزینش</a:t>
            </a:r>
            <a:endParaRPr lang="en-US" b="1" dirty="0">
              <a:cs typeface="B Nazanin" pitchFamily="2" charset="-78"/>
            </a:endParaRPr>
          </a:p>
        </p:txBody>
      </p:sp>
      <p:sp>
        <p:nvSpPr>
          <p:cNvPr id="7" name="TextBox 6"/>
          <p:cNvSpPr txBox="1"/>
          <p:nvPr/>
        </p:nvSpPr>
        <p:spPr>
          <a:xfrm>
            <a:off x="6096000" y="5562600"/>
            <a:ext cx="838200" cy="3810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a-IR" b="1" dirty="0" smtClean="0">
                <a:cs typeface="B Nazanin" pitchFamily="2" charset="-78"/>
              </a:rPr>
              <a:t>ابقاء</a:t>
            </a:r>
            <a:endParaRPr lang="en-US" b="1" dirty="0">
              <a:cs typeface="B Nazanin" pitchFamily="2" charset="-78"/>
            </a:endParaRPr>
          </a:p>
        </p:txBody>
      </p:sp>
      <p:cxnSp>
        <p:nvCxnSpPr>
          <p:cNvPr id="8" name="Straight Arrow Connector 7"/>
          <p:cNvCxnSpPr/>
          <p:nvPr/>
        </p:nvCxnSpPr>
        <p:spPr>
          <a:xfrm>
            <a:off x="2514600" y="5791200"/>
            <a:ext cx="1295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24400" y="5791200"/>
            <a:ext cx="1295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r>
              <a:rPr lang="fa-IR" sz="2400" b="1" dirty="0" smtClean="0">
                <a:cs typeface="B Nazanin" pitchFamily="2" charset="-78"/>
              </a:rPr>
              <a:t>ففر و سالانسیک و تئوری وابستگی منابع </a:t>
            </a:r>
          </a:p>
          <a:p>
            <a:pPr>
              <a:buNone/>
            </a:pPr>
            <a:r>
              <a:rPr lang="fa-IR" sz="2200" dirty="0" smtClean="0">
                <a:cs typeface="B Nazanin" pitchFamily="2" charset="-78"/>
              </a:rPr>
              <a:t>جفری ففربیش از 10 کتاب دارد که پرفروش ترین آنها به شرح زیر می باشد:</a:t>
            </a:r>
          </a:p>
          <a:p>
            <a:pPr>
              <a:buNone/>
            </a:pPr>
            <a:r>
              <a:rPr lang="fa-IR" sz="2200" dirty="0" smtClean="0">
                <a:cs typeface="B Nazanin" pitchFamily="2" charset="-78"/>
              </a:rPr>
              <a:t>”شکاف بین علم و عمل ” ، ”معادله انسان ”و ”مدیریت با قدرت“</a:t>
            </a:r>
          </a:p>
          <a:p>
            <a:pPr>
              <a:buNone/>
            </a:pPr>
            <a:r>
              <a:rPr lang="fa-IR" sz="2200" b="1" dirty="0" smtClean="0">
                <a:cs typeface="B Nazanin" pitchFamily="2" charset="-78"/>
              </a:rPr>
              <a:t>تئوری وابستگی منابع:</a:t>
            </a:r>
          </a:p>
          <a:p>
            <a:pPr>
              <a:buNone/>
            </a:pPr>
            <a:r>
              <a:rPr lang="fa-IR" sz="2200" dirty="0" smtClean="0">
                <a:cs typeface="B Nazanin" pitchFamily="2" charset="-78"/>
              </a:rPr>
              <a:t>به طور کلی تئوری وابستگی منابع بر توانایی سازمان در کسب منابع از محیطش به عنوان کلیدی برای بقایش متمرکز می باشد. تئوری وابستگی منابع در 4 موضوع اصلی خلاصه می شود:</a:t>
            </a:r>
          </a:p>
          <a:p>
            <a:pPr>
              <a:buNone/>
            </a:pPr>
            <a:r>
              <a:rPr lang="fa-IR" sz="2200" b="1" dirty="0" smtClean="0">
                <a:cs typeface="B Nazanin" pitchFamily="2" charset="-78"/>
              </a:rPr>
              <a:t>1- مسأله منابع: </a:t>
            </a:r>
            <a:r>
              <a:rPr lang="fa-IR" sz="2200" dirty="0" smtClean="0">
                <a:cs typeface="B Nazanin" pitchFamily="2" charset="-78"/>
              </a:rPr>
              <a:t>سازمان ها برای بقاء نیاز به منابع دارند. منابع، کانون بسیاری از فعالیت های سازمانی هستند.</a:t>
            </a:r>
          </a:p>
          <a:p>
            <a:pPr>
              <a:buNone/>
            </a:pPr>
            <a:r>
              <a:rPr lang="fa-IR" sz="2200" b="1" dirty="0" smtClean="0">
                <a:cs typeface="B Nazanin" pitchFamily="2" charset="-78"/>
              </a:rPr>
              <a:t>2- کنترل بیرونی سازمان ها: </a:t>
            </a:r>
            <a:r>
              <a:rPr lang="fa-IR" sz="2200" dirty="0" smtClean="0">
                <a:cs typeface="B Nazanin" pitchFamily="2" charset="-78"/>
              </a:rPr>
              <a:t>عاملان محیطی که منابع را کنترل می کنند، ممکن است سازمان ها، گروه ها یا افراد باشند.</a:t>
            </a:r>
          </a:p>
          <a:p>
            <a:pPr>
              <a:buNone/>
            </a:pPr>
            <a:r>
              <a:rPr lang="fa-IR" sz="2200" b="1" dirty="0" smtClean="0">
                <a:cs typeface="B Nazanin" pitchFamily="2" charset="-78"/>
              </a:rPr>
              <a:t>3- استراتژی هایی برای مدیریت کنترل: </a:t>
            </a:r>
            <a:r>
              <a:rPr lang="fa-IR" sz="2200" dirty="0" smtClean="0">
                <a:cs typeface="B Nazanin" pitchFamily="2" charset="-78"/>
              </a:rPr>
              <a:t>سازمان ها می توانند چندین استراتژی را برای مدیریت عاملان محیطی شان بکار برند.</a:t>
            </a:r>
            <a:endParaRPr lang="en-US" sz="2200" b="1" dirty="0">
              <a:cs typeface="B Nazanin" pitchFamily="2" charset="-78"/>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r>
              <a:rPr lang="fa-IR" sz="2200" b="1" dirty="0" smtClean="0">
                <a:cs typeface="B Nazanin" pitchFamily="2" charset="-78"/>
              </a:rPr>
              <a:t>4- تأثیر بر فرآیندهای درونی: </a:t>
            </a:r>
            <a:r>
              <a:rPr lang="fa-IR" sz="2200" dirty="0" smtClean="0">
                <a:cs typeface="B Nazanin" pitchFamily="2" charset="-78"/>
              </a:rPr>
              <a:t>کنترل خارجی، فرآیندهای درونی سازمان را با تغییر توزیع قدرت و کنترل در سازمان، متأثر می کند.</a:t>
            </a:r>
          </a:p>
          <a:p>
            <a:pPr>
              <a:buNone/>
            </a:pPr>
            <a:r>
              <a:rPr lang="fa-IR" sz="2200" dirty="0" smtClean="0">
                <a:cs typeface="B Nazanin" pitchFamily="2" charset="-78"/>
              </a:rPr>
              <a:t>تئوری وابستگی منابع در شکل زیر خلاصه شده است: </a:t>
            </a:r>
          </a:p>
          <a:p>
            <a:pPr>
              <a:buNone/>
            </a:pPr>
            <a:endParaRPr lang="en-US" sz="2200" dirty="0">
              <a:cs typeface="B Nazanin" pitchFamily="2" charset="-78"/>
            </a:endParaRPr>
          </a:p>
        </p:txBody>
      </p:sp>
      <p:sp>
        <p:nvSpPr>
          <p:cNvPr id="4" name="Rectangle 3"/>
          <p:cNvSpPr/>
          <p:nvPr/>
        </p:nvSpPr>
        <p:spPr>
          <a:xfrm>
            <a:off x="1219200" y="3048000"/>
            <a:ext cx="1905000" cy="2362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cs typeface="B Nazanin" pitchFamily="2" charset="-78"/>
              </a:rPr>
              <a:t>استراتژی های مدیریت</a:t>
            </a:r>
          </a:p>
          <a:p>
            <a:pPr algn="r"/>
            <a:endParaRPr lang="fa-IR" dirty="0" smtClean="0">
              <a:cs typeface="B Nazanin" pitchFamily="2" charset="-78"/>
            </a:endParaRPr>
          </a:p>
          <a:p>
            <a:pPr algn="r"/>
            <a:endParaRPr lang="fa-IR" dirty="0" smtClean="0">
              <a:cs typeface="B Nazanin" pitchFamily="2" charset="-78"/>
            </a:endParaRPr>
          </a:p>
          <a:p>
            <a:pPr algn="r"/>
            <a:endParaRPr lang="fa-IR" dirty="0" smtClean="0">
              <a:cs typeface="B Nazanin" pitchFamily="2" charset="-78"/>
            </a:endParaRPr>
          </a:p>
          <a:p>
            <a:pPr algn="r"/>
            <a:r>
              <a:rPr lang="fa-IR" dirty="0" smtClean="0">
                <a:cs typeface="B Nazanin" pitchFamily="2" charset="-78"/>
              </a:rPr>
              <a:t>1- متابعت</a:t>
            </a:r>
          </a:p>
          <a:p>
            <a:pPr algn="r"/>
            <a:r>
              <a:rPr lang="fa-IR" dirty="0" smtClean="0">
                <a:cs typeface="B Nazanin" pitchFamily="2" charset="-78"/>
              </a:rPr>
              <a:t>2-مشروعیت</a:t>
            </a:r>
          </a:p>
          <a:p>
            <a:pPr algn="r"/>
            <a:r>
              <a:rPr lang="fa-IR" dirty="0" smtClean="0">
                <a:cs typeface="B Nazanin" pitchFamily="2" charset="-78"/>
              </a:rPr>
              <a:t>3- اقدام جمعی</a:t>
            </a:r>
            <a:endParaRPr lang="en-US" dirty="0">
              <a:cs typeface="B Nazanin" pitchFamily="2" charset="-78"/>
            </a:endParaRPr>
          </a:p>
        </p:txBody>
      </p:sp>
      <p:sp>
        <p:nvSpPr>
          <p:cNvPr id="5" name="Rectangle 4"/>
          <p:cNvSpPr/>
          <p:nvPr/>
        </p:nvSpPr>
        <p:spPr>
          <a:xfrm>
            <a:off x="3657600" y="3048000"/>
            <a:ext cx="1905000" cy="2362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cs typeface="B Nazanin" pitchFamily="2" charset="-78"/>
              </a:rPr>
              <a:t>شرایط کنترل خارجی</a:t>
            </a:r>
          </a:p>
          <a:p>
            <a:pPr algn="ctr"/>
            <a:endParaRPr lang="fa-IR" dirty="0" smtClean="0">
              <a:cs typeface="B Nazanin" pitchFamily="2" charset="-78"/>
            </a:endParaRPr>
          </a:p>
          <a:p>
            <a:pPr algn="ctr"/>
            <a:endParaRPr lang="fa-IR" dirty="0" smtClean="0">
              <a:cs typeface="B Nazanin" pitchFamily="2" charset="-78"/>
            </a:endParaRPr>
          </a:p>
          <a:p>
            <a:pPr algn="ctr"/>
            <a:endParaRPr lang="fa-IR" dirty="0" smtClean="0">
              <a:cs typeface="B Nazanin" pitchFamily="2" charset="-78"/>
            </a:endParaRPr>
          </a:p>
          <a:p>
            <a:pPr algn="ctr"/>
            <a:endParaRPr lang="fa-IR" dirty="0" smtClean="0">
              <a:cs typeface="B Nazanin" pitchFamily="2" charset="-78"/>
            </a:endParaRPr>
          </a:p>
          <a:p>
            <a:pPr algn="ctr"/>
            <a:endParaRPr lang="fa-IR" dirty="0" smtClean="0">
              <a:cs typeface="B Nazanin" pitchFamily="2" charset="-78"/>
            </a:endParaRPr>
          </a:p>
          <a:p>
            <a:pPr algn="ctr"/>
            <a:r>
              <a:rPr lang="fa-IR" dirty="0" smtClean="0">
                <a:cs typeface="B Nazanin" pitchFamily="2" charset="-78"/>
              </a:rPr>
              <a:t>کمیابی منابع</a:t>
            </a:r>
            <a:endParaRPr lang="en-US" dirty="0">
              <a:cs typeface="B Nazanin" pitchFamily="2" charset="-78"/>
            </a:endParaRPr>
          </a:p>
        </p:txBody>
      </p:sp>
      <p:sp>
        <p:nvSpPr>
          <p:cNvPr id="6" name="Rectangle 5"/>
          <p:cNvSpPr/>
          <p:nvPr/>
        </p:nvSpPr>
        <p:spPr>
          <a:xfrm>
            <a:off x="6172200" y="3048000"/>
            <a:ext cx="1905000" cy="2362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dirty="0" smtClean="0">
                <a:cs typeface="B Nazanin" pitchFamily="2" charset="-78"/>
              </a:rPr>
              <a:t>توزیع قدرت درونی</a:t>
            </a:r>
          </a:p>
          <a:p>
            <a:pPr algn="ctr"/>
            <a:endParaRPr lang="fa-IR" dirty="0" smtClean="0">
              <a:cs typeface="B Nazanin" pitchFamily="2" charset="-78"/>
            </a:endParaRPr>
          </a:p>
          <a:p>
            <a:pPr algn="ctr"/>
            <a:endParaRPr lang="fa-IR" dirty="0" smtClean="0">
              <a:cs typeface="B Nazanin" pitchFamily="2" charset="-78"/>
            </a:endParaRPr>
          </a:p>
          <a:p>
            <a:pPr algn="ctr"/>
            <a:endParaRPr lang="fa-IR" dirty="0" smtClean="0">
              <a:cs typeface="B Nazanin" pitchFamily="2" charset="-78"/>
            </a:endParaRPr>
          </a:p>
          <a:p>
            <a:pPr algn="ctr"/>
            <a:endParaRPr lang="fa-IR" dirty="0" smtClean="0">
              <a:cs typeface="B Nazanin" pitchFamily="2" charset="-78"/>
            </a:endParaRPr>
          </a:p>
          <a:p>
            <a:pPr algn="ctr"/>
            <a:endParaRPr lang="fa-IR" dirty="0" smtClean="0">
              <a:cs typeface="B Nazanin" pitchFamily="2" charset="-78"/>
            </a:endParaRPr>
          </a:p>
          <a:p>
            <a:pPr algn="ctr"/>
            <a:r>
              <a:rPr lang="fa-IR" dirty="0" smtClean="0">
                <a:cs typeface="B Nazanin" pitchFamily="2" charset="-78"/>
              </a:rPr>
              <a:t>انتخاب رهبر اجرایی</a:t>
            </a:r>
            <a:endParaRPr lang="en-US" dirty="0">
              <a:cs typeface="B Nazanin" pitchFamily="2" charset="-78"/>
            </a:endParaRPr>
          </a:p>
        </p:txBody>
      </p:sp>
      <p:cxnSp>
        <p:nvCxnSpPr>
          <p:cNvPr id="8" name="Straight Arrow Connector 7"/>
          <p:cNvCxnSpPr>
            <a:stCxn id="4" idx="3"/>
            <a:endCxn id="5" idx="1"/>
          </p:cNvCxnSpPr>
          <p:nvPr/>
        </p:nvCxnSpPr>
        <p:spPr>
          <a:xfrm>
            <a:off x="3124200" y="4229100"/>
            <a:ext cx="5334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a:off x="5562600" y="4229100"/>
            <a:ext cx="6096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962400" y="4267200"/>
            <a:ext cx="1219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43000" y="6096000"/>
            <a:ext cx="1688283" cy="369332"/>
          </a:xfrm>
          <a:prstGeom prst="rect">
            <a:avLst/>
          </a:prstGeom>
          <a:noFill/>
        </p:spPr>
        <p:txBody>
          <a:bodyPr wrap="none" rtlCol="0">
            <a:spAutoFit/>
          </a:bodyPr>
          <a:lstStyle/>
          <a:p>
            <a:r>
              <a:rPr lang="fa-IR" dirty="0" smtClean="0">
                <a:cs typeface="B Nazanin" pitchFamily="2" charset="-78"/>
              </a:rPr>
              <a:t>واکنش های مدیریتی</a:t>
            </a:r>
            <a:endParaRPr lang="en-US" dirty="0">
              <a:cs typeface="B Nazanin" pitchFamily="2" charset="-78"/>
            </a:endParaRPr>
          </a:p>
        </p:txBody>
      </p:sp>
      <p:sp>
        <p:nvSpPr>
          <p:cNvPr id="14" name="TextBox 13"/>
          <p:cNvSpPr txBox="1"/>
          <p:nvPr/>
        </p:nvSpPr>
        <p:spPr>
          <a:xfrm>
            <a:off x="4114800" y="6096000"/>
            <a:ext cx="1016625" cy="369332"/>
          </a:xfrm>
          <a:prstGeom prst="rect">
            <a:avLst/>
          </a:prstGeom>
          <a:noFill/>
        </p:spPr>
        <p:txBody>
          <a:bodyPr wrap="none" rtlCol="0">
            <a:spAutoFit/>
          </a:bodyPr>
          <a:lstStyle/>
          <a:p>
            <a:r>
              <a:rPr lang="fa-IR" dirty="0" smtClean="0">
                <a:cs typeface="B Nazanin" pitchFamily="2" charset="-78"/>
              </a:rPr>
              <a:t>منابع متغیر</a:t>
            </a:r>
            <a:endParaRPr lang="en-US" dirty="0">
              <a:cs typeface="B Nazanin" pitchFamily="2" charset="-78"/>
            </a:endParaRPr>
          </a:p>
        </p:txBody>
      </p:sp>
      <p:sp>
        <p:nvSpPr>
          <p:cNvPr id="15" name="TextBox 14"/>
          <p:cNvSpPr txBox="1"/>
          <p:nvPr/>
        </p:nvSpPr>
        <p:spPr>
          <a:xfrm>
            <a:off x="6477000" y="6096000"/>
            <a:ext cx="1391728" cy="369332"/>
          </a:xfrm>
          <a:prstGeom prst="rect">
            <a:avLst/>
          </a:prstGeom>
          <a:noFill/>
        </p:spPr>
        <p:txBody>
          <a:bodyPr wrap="none" rtlCol="0">
            <a:spAutoFit/>
          </a:bodyPr>
          <a:lstStyle/>
          <a:p>
            <a:r>
              <a:rPr lang="fa-IR" dirty="0" smtClean="0">
                <a:cs typeface="B Nazanin" pitchFamily="2" charset="-78"/>
              </a:rPr>
              <a:t>پویایی های درون</a:t>
            </a:r>
            <a:endParaRPr lang="en-US" dirty="0">
              <a:cs typeface="B Nazanin" pitchFamily="2" charset="-78"/>
            </a:endParaRPr>
          </a:p>
        </p:txBody>
      </p:sp>
      <p:cxnSp>
        <p:nvCxnSpPr>
          <p:cNvPr id="17" name="Straight Arrow Connector 16"/>
          <p:cNvCxnSpPr/>
          <p:nvPr/>
        </p:nvCxnSpPr>
        <p:spPr>
          <a:xfrm>
            <a:off x="2971800" y="6324600"/>
            <a:ext cx="11430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57800" y="6324600"/>
            <a:ext cx="11430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endParaRPr lang="fa-IR" sz="2200" b="1" dirty="0" smtClean="0">
              <a:cs typeface="B Nazanin" pitchFamily="2" charset="-78"/>
            </a:endParaRPr>
          </a:p>
          <a:p>
            <a:pPr>
              <a:buNone/>
            </a:pPr>
            <a:r>
              <a:rPr lang="fa-IR" sz="2200" b="1" dirty="0" smtClean="0">
                <a:cs typeface="B Nazanin" pitchFamily="2" charset="-78"/>
              </a:rPr>
              <a:t>سازمان ها به عنوان عرصه های سیاسی: </a:t>
            </a:r>
          </a:p>
          <a:p>
            <a:pPr>
              <a:buNone/>
            </a:pPr>
            <a:r>
              <a:rPr lang="fa-IR" sz="2200" dirty="0" smtClean="0">
                <a:cs typeface="B Nazanin" pitchFamily="2" charset="-78"/>
              </a:rPr>
              <a:t>به نظر ففر کنترل به جای اینکه در سازمان ، وسیله ای برایاهداف عقلایی، نظیر تولید کارآمد ستاده ها باشد، به صورت یک هدف درمی آید. </a:t>
            </a:r>
          </a:p>
          <a:p>
            <a:pPr>
              <a:buNone/>
            </a:pPr>
            <a:r>
              <a:rPr lang="fa-IR" sz="2200" dirty="0" smtClean="0">
                <a:cs typeface="B Nazanin" pitchFamily="2" charset="-78"/>
              </a:rPr>
              <a:t>سازمان ها مرکب از ائتلاف هایی هستند که از گروه ها و افراد مختلف با خواسته های گوناگون تشکیل شده اند. طراحی یک سازمان نتیجه تنازع قدرت بین این ائتلاف های گوناگون است.</a:t>
            </a:r>
          </a:p>
          <a:p>
            <a:pPr>
              <a:buNone/>
            </a:pPr>
            <a:r>
              <a:rPr lang="fa-IR" sz="2200" b="1" dirty="0" smtClean="0">
                <a:cs typeface="B Nazanin" pitchFamily="2" charset="-78"/>
              </a:rPr>
              <a:t>مدل پرورش اطلاعات اجتماعی موجود در محیط کار: </a:t>
            </a:r>
          </a:p>
          <a:p>
            <a:pPr>
              <a:buNone/>
            </a:pPr>
            <a:r>
              <a:rPr lang="fa-IR" sz="2200" dirty="0" smtClean="0">
                <a:cs typeface="B Nazanin" pitchFamily="2" charset="-78"/>
              </a:rPr>
              <a:t>ففر و سالانسیک معتقدند که نیازهای فردی، ادراک وظیفه و واکنش ها نتیجه واقعیت های ساخته شده اجتماع هستند. به عبارت دیگر،</a:t>
            </a:r>
            <a:r>
              <a:rPr lang="fa-IR" sz="2200" b="1" dirty="0" smtClean="0">
                <a:cs typeface="B Nazanin" pitchFamily="2" charset="-78"/>
              </a:rPr>
              <a:t> </a:t>
            </a:r>
            <a:r>
              <a:rPr lang="fa-IR" sz="2200" dirty="0" smtClean="0">
                <a:cs typeface="B Nazanin" pitchFamily="2" charset="-78"/>
              </a:rPr>
              <a:t>اطلاعات اجتماعی موجود در محیط کار، ادراک فرد از شغل و واکنش او در برابر آن را شکل می دهد.</a:t>
            </a:r>
          </a:p>
          <a:p>
            <a:pPr>
              <a:buNone/>
            </a:pPr>
            <a:endParaRPr lang="fa-IR" sz="2200" dirty="0" smtClean="0">
              <a:cs typeface="B Nazanin" pitchFamily="2" charset="-78"/>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2057400"/>
            <a:ext cx="2074607"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بخش ششم:</a:t>
            </a:r>
            <a:endParaRPr lang="en-US" sz="3600" b="1" dirty="0">
              <a:cs typeface="B Nazanin" pitchFamily="2" charset="-78"/>
            </a:endParaRPr>
          </a:p>
        </p:txBody>
      </p:sp>
      <p:sp>
        <p:nvSpPr>
          <p:cNvPr id="5" name="TextBox 4"/>
          <p:cNvSpPr txBox="1"/>
          <p:nvPr/>
        </p:nvSpPr>
        <p:spPr>
          <a:xfrm>
            <a:off x="1447800" y="3352800"/>
            <a:ext cx="4432624"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قدرت و سیاست در سازمان</a:t>
            </a:r>
            <a:endParaRPr lang="en-US" sz="3600" b="1" dirty="0">
              <a:cs typeface="B Nazanin" pitchFamily="2" charset="-78"/>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cs typeface="B Nazanin" pitchFamily="2" charset="-78"/>
              </a:rPr>
              <a:t>فرنچ و راون و نوع شناسی قدرت </a:t>
            </a:r>
          </a:p>
          <a:p>
            <a:pPr>
              <a:buNone/>
            </a:pPr>
            <a:r>
              <a:rPr lang="fa-IR" sz="2200" dirty="0" smtClean="0">
                <a:cs typeface="B Nazanin" pitchFamily="2" charset="-78"/>
              </a:rPr>
              <a:t>جان آر پی فرنچ در سال 1913 در ایالت بوستون آمریکا متولد شد.</a:t>
            </a:r>
          </a:p>
          <a:p>
            <a:pPr>
              <a:buNone/>
            </a:pPr>
            <a:r>
              <a:rPr lang="fa-IR" sz="2200" dirty="0" smtClean="0">
                <a:cs typeface="B Nazanin" pitchFamily="2" charset="-78"/>
              </a:rPr>
              <a:t>او یکی از متخصصان سطح بالای ملی در آموزش روانشناسان اجتماعی، در تحقیقات آزمایشی (تجربی) می باشد.</a:t>
            </a:r>
          </a:p>
          <a:p>
            <a:pPr>
              <a:buNone/>
            </a:pPr>
            <a:r>
              <a:rPr lang="fa-IR" sz="2200" dirty="0" smtClean="0">
                <a:cs typeface="B Nazanin" pitchFamily="2" charset="-78"/>
              </a:rPr>
              <a:t>برترام اچ راون در شهر جوانان اوهایو متولد شد.</a:t>
            </a:r>
          </a:p>
          <a:p>
            <a:pPr>
              <a:buNone/>
            </a:pPr>
            <a:r>
              <a:rPr lang="fa-IR" sz="2200" b="1" dirty="0" smtClean="0">
                <a:cs typeface="B Nazanin" pitchFamily="2" charset="-78"/>
              </a:rPr>
              <a:t>انواع قدرت: </a:t>
            </a:r>
            <a:endParaRPr lang="fa-IR" sz="2200" dirty="0" smtClean="0">
              <a:cs typeface="B Nazanin" pitchFamily="2" charset="-78"/>
            </a:endParaRPr>
          </a:p>
          <a:p>
            <a:pPr>
              <a:buNone/>
            </a:pPr>
            <a:r>
              <a:rPr lang="fa-IR" sz="2200" dirty="0" smtClean="0">
                <a:cs typeface="B Nazanin" pitchFamily="2" charset="-78"/>
              </a:rPr>
              <a:t>به نظر فرنچ و راون انواع پایگاه هایی که منبع قدرت در سازمان هستند عبارتند از:</a:t>
            </a:r>
          </a:p>
          <a:p>
            <a:pPr>
              <a:buNone/>
            </a:pPr>
            <a:r>
              <a:rPr lang="fa-IR" sz="2200" b="1" dirty="0" smtClean="0">
                <a:cs typeface="B Nazanin" pitchFamily="2" charset="-78"/>
              </a:rPr>
              <a:t>1- قدرت پاداش</a:t>
            </a:r>
            <a:r>
              <a:rPr lang="fa-IR" sz="2200" dirty="0" smtClean="0">
                <a:cs typeface="B Nazanin" pitchFamily="2" charset="-78"/>
              </a:rPr>
              <a:t>، کنترل نسبت به منابع ارزشمند: این قدرت مبتنی بر نفوذی است که در اثر توانایی فرد برای ارضای نیازهای زیردستانش در ازای رفتارها و نتایج مطلوب به دست می آید.</a:t>
            </a:r>
          </a:p>
          <a:p>
            <a:pPr>
              <a:buNone/>
            </a:pPr>
            <a:endParaRPr lang="fa-IR" sz="2200" dirty="0" smtClean="0">
              <a:cs typeface="B Nazanin" pitchFamily="2" charset="-78"/>
            </a:endParaRPr>
          </a:p>
          <a:p>
            <a:pPr>
              <a:buNone/>
            </a:pPr>
            <a:r>
              <a:rPr lang="fa-IR" sz="2200" b="1" dirty="0" smtClean="0">
                <a:cs typeface="B Nazanin" pitchFamily="2" charset="-78"/>
              </a:rPr>
              <a:t>2- قدرت اجبار، </a:t>
            </a:r>
            <a:r>
              <a:rPr lang="fa-IR" sz="2200" dirty="0" smtClean="0">
                <a:cs typeface="B Nazanin" pitchFamily="2" charset="-78"/>
              </a:rPr>
              <a:t>کنترل نسبت به تنبیهات: روی دیگر سکه قدرت پاداش، قدرت تنبیه است که توانایی برای تحمیل انواع مختلف تنبیهات به دیگران می باشد و به عنوان قدرت اجبار شناخته می شود. اساسا این شکل از قدرت عموما بر ترس متکی است.</a:t>
            </a:r>
          </a:p>
          <a:p>
            <a:pPr>
              <a:buNone/>
            </a:pPr>
            <a:endParaRPr lang="fa-IR" sz="2200" b="1" dirty="0" smtClean="0">
              <a:cs typeface="B Nazanin" pitchFamily="2" charset="-78"/>
            </a:endParaRPr>
          </a:p>
          <a:p>
            <a:pPr>
              <a:buNone/>
            </a:pPr>
            <a:endParaRPr lang="en-US" sz="2200" dirty="0">
              <a:cs typeface="B Nazanin" pitchFamily="2" charset="-78"/>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normAutofit/>
          </a:bodyPr>
          <a:lstStyle/>
          <a:p>
            <a:pPr>
              <a:buNone/>
            </a:pPr>
            <a:r>
              <a:rPr lang="fa-IR" sz="2200" b="1" dirty="0" smtClean="0">
                <a:cs typeface="B Nazanin" pitchFamily="2" charset="-78"/>
              </a:rPr>
              <a:t>3- قدرت قانونی،</a:t>
            </a:r>
            <a:r>
              <a:rPr lang="fa-IR" sz="2200" dirty="0" smtClean="0">
                <a:cs typeface="B Nazanin" pitchFamily="2" charset="-78"/>
              </a:rPr>
              <a:t> هنگامی که اختیار مطرح است: این قدرت مبتنی بر موقعیت یا اختیار رسمی است بنابراین افرادی که اطاعت ازدیگران را به خاطر اختیار رسمی تصمیم گیری شان به دست می آورند قدرت قانونی دارند.</a:t>
            </a:r>
          </a:p>
          <a:p>
            <a:pPr>
              <a:buNone/>
            </a:pPr>
            <a:endParaRPr lang="fa-IR" sz="2200" dirty="0" smtClean="0">
              <a:cs typeface="B Nazanin" pitchFamily="2" charset="-78"/>
            </a:endParaRPr>
          </a:p>
          <a:p>
            <a:pPr>
              <a:buNone/>
            </a:pPr>
            <a:r>
              <a:rPr lang="fa-IR" sz="2200" b="1" dirty="0" smtClean="0">
                <a:cs typeface="B Nazanin" pitchFamily="2" charset="-78"/>
              </a:rPr>
              <a:t>4- قدرت مرجعیت، </a:t>
            </a:r>
            <a:r>
              <a:rPr lang="fa-IR" sz="2200" dirty="0" smtClean="0">
                <a:cs typeface="B Nazanin" pitchFamily="2" charset="-78"/>
              </a:rPr>
              <a:t>کنترل مبتنی بر جذبه: این قدرت همچنین قدرت کاریزما نیز نامیده شده است. قدرت مرجعیت زمانی که شخصیت فرد دلیلی برای اطاعت از او می شود، مطرح است.</a:t>
            </a:r>
          </a:p>
          <a:p>
            <a:pPr>
              <a:buNone/>
            </a:pPr>
            <a:endParaRPr lang="fa-IR" sz="2200" dirty="0" smtClean="0">
              <a:cs typeface="B Nazanin" pitchFamily="2" charset="-78"/>
            </a:endParaRPr>
          </a:p>
          <a:p>
            <a:pPr>
              <a:buNone/>
            </a:pPr>
            <a:r>
              <a:rPr lang="fa-IR" sz="2200" b="1" dirty="0" smtClean="0">
                <a:cs typeface="B Nazanin" pitchFamily="2" charset="-78"/>
              </a:rPr>
              <a:t>5- قدرت تخصص، </a:t>
            </a:r>
            <a:r>
              <a:rPr lang="fa-IR" sz="2200" dirty="0" smtClean="0">
                <a:cs typeface="B Nazanin" pitchFamily="2" charset="-78"/>
              </a:rPr>
              <a:t>کنترل مبتنی بر دانش: این قدرت اشاره به توانایی افراد بر تأثیر گذاشتن بر دیدگاه ها یا رفتار دیگران وارد که از دارا بودن سطح بالایی از دانش یا تجربه در یک حوزه مشخص ناشی می شود.</a:t>
            </a:r>
            <a:endParaRPr lang="en-US" sz="2200" b="1" dirty="0">
              <a:cs typeface="B Nazanin"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64208"/>
          </a:xfrm>
        </p:spPr>
        <p:txBody>
          <a:bodyPr>
            <a:normAutofit/>
          </a:bodyPr>
          <a:lstStyle/>
          <a:p>
            <a:pPr algn="r"/>
            <a:r>
              <a:rPr lang="fa-IR" sz="2600" dirty="0" smtClean="0">
                <a:cs typeface="B Nazanin" pitchFamily="2" charset="-78"/>
              </a:rPr>
              <a:t>کار او در ابتدا مربوط به جریان خرید و دریافت مواد از طریق فرآیند های مختلف تولیدی ، برای تولید نهایی بود. گانت در سال 1917 که ایالات متحده وارد جنگ جهانی اول شد ، به سرعت در کار هماهنگی تولیدات جنگی کارخانه های نظامی خصوصی و دولتی درگیر شد و برای موسسه های اوردنس ، صنایع جنگی و موسسه ناوگان اضطراری و کشتیرانی به خدمت پرداخت. وظیفه هماهنگی کار در کارخانه ها و بخش های مختلف درگیر در جنگ ، موجب شد که او چارتش را توسعه دهد و چارت میله ای را با هدف برنامه ریزی دقیق ارائه کند. او از چارت برای ارائه ی تصویر گرافیکی از زمان به جای کیفیت ، استفاده کرد و مدیران را قادر کرد تا پیشرفت های یک پروژه و وظیفه ای را که باید به دنبال برنامه اتفاق افتد نظارت کنند.</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cs typeface="B Nazanin" pitchFamily="2" charset="-78"/>
              </a:rPr>
              <a:t>اتزیونی و انواع قدرت و انواع وابستگی </a:t>
            </a:r>
          </a:p>
          <a:p>
            <a:pPr>
              <a:buNone/>
            </a:pPr>
            <a:r>
              <a:rPr lang="fa-IR" sz="2200" dirty="0" smtClean="0">
                <a:cs typeface="B Nazanin" pitchFamily="2" charset="-78"/>
              </a:rPr>
              <a:t>آمیتای اتزیونی در سال 1929 در کلن آلمان در خانواده ای یهودی متولد شد.</a:t>
            </a:r>
          </a:p>
          <a:p>
            <a:pPr>
              <a:buNone/>
            </a:pPr>
            <a:r>
              <a:rPr lang="fa-IR" sz="2200" dirty="0" smtClean="0">
                <a:cs typeface="B Nazanin" pitchFamily="2" charset="-78"/>
              </a:rPr>
              <a:t>وی نویسنده بیش از 20 کتاب و مقالات یسیاری است.برخی کتاب های او عبارتند از: ”تجزیه و تحلیل تطبیقی از سازمان های پیچیده“ ، ”سازمان های جدید“ ، ”خط مشی با کلیدی جدید“ و ...</a:t>
            </a:r>
          </a:p>
          <a:p>
            <a:pPr>
              <a:buNone/>
            </a:pPr>
            <a:r>
              <a:rPr lang="fa-IR" sz="2200" b="1" dirty="0" smtClean="0">
                <a:cs typeface="B Nazanin" pitchFamily="2" charset="-78"/>
              </a:rPr>
              <a:t>اطلاعات و پذیرش در سازمان:</a:t>
            </a:r>
          </a:p>
          <a:p>
            <a:pPr>
              <a:buNone/>
            </a:pPr>
            <a:r>
              <a:rPr lang="fa-IR" sz="2200" dirty="0" smtClean="0">
                <a:cs typeface="B Nazanin" pitchFamily="2" charset="-78"/>
              </a:rPr>
              <a:t>به عقیده اتزیونی سازمان ها مانند واحدهای اجتماعی دیگر مستلزم فرمانبرداری و پذیرش از سوی کارکنانشان هستند و به خاطر این که سازمان ها توجه شان را به عملکرد معطوف کرده اند، نمی توانند متکی به پذیرشی ناشی از این حقیقت باشند که اعضا کاملا متعهد به اهداف سازمان هستند.</a:t>
            </a:r>
          </a:p>
          <a:p>
            <a:pPr>
              <a:buNone/>
            </a:pPr>
            <a:r>
              <a:rPr lang="fa-IR" sz="2200" dirty="0" smtClean="0">
                <a:cs typeface="B Nazanin" pitchFamily="2" charset="-78"/>
              </a:rPr>
              <a:t>اطاعت در هر سازمانی دو جنبه دارد. از یک طرف ساختارهای کنترلی مانند ساختار قدرت و اختیاری را که می کوشد تا از اطاعت حاصل شده اطمینان حاصل کند شامل می شود. از آنجایی که این جنبه از اطاعت به سیستم رسمی سازمانی و نوع قدرتی که سازمان برای اعمال اطاعت استفاده می کند مربوط می باشد.اتزیونی این جنبه را </a:t>
            </a:r>
            <a:r>
              <a:rPr lang="fa-IR" sz="2200" b="1" dirty="0" smtClean="0">
                <a:cs typeface="B Nazanin" pitchFamily="2" charset="-78"/>
              </a:rPr>
              <a:t>جنبه ساختاری </a:t>
            </a:r>
            <a:r>
              <a:rPr lang="fa-IR" sz="2200" dirty="0" smtClean="0">
                <a:cs typeface="B Nazanin" pitchFamily="2" charset="-78"/>
              </a:rPr>
              <a:t>می نامد.</a:t>
            </a:r>
            <a:endParaRPr lang="en-US" sz="2200" dirty="0">
              <a:cs typeface="B Nazanin" pitchFamily="2" charset="-78"/>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endParaRPr lang="fa-IR" sz="2200" dirty="0" smtClean="0">
              <a:cs typeface="B Nazanin" pitchFamily="2" charset="-78"/>
            </a:endParaRPr>
          </a:p>
          <a:p>
            <a:pPr>
              <a:buNone/>
            </a:pPr>
            <a:r>
              <a:rPr lang="fa-IR" sz="2200" dirty="0" smtClean="0">
                <a:cs typeface="B Nazanin" pitchFamily="2" charset="-78"/>
              </a:rPr>
              <a:t>جنبه دوم پذیرش تا اندازه ای مبتنی بر این است که اعضای سازمان به اهداف و مقاصد متعهد هستند. این جنبه، </a:t>
            </a:r>
            <a:r>
              <a:rPr lang="fa-IR" sz="2200" b="1" dirty="0" smtClean="0">
                <a:cs typeface="B Nazanin" pitchFamily="2" charset="-78"/>
              </a:rPr>
              <a:t>جنبه انگیزشی </a:t>
            </a:r>
            <a:r>
              <a:rPr lang="fa-IR" sz="2200" dirty="0" smtClean="0">
                <a:cs typeface="B Nazanin" pitchFamily="2" charset="-78"/>
              </a:rPr>
              <a:t>بوده، در نوع وابستگی ای که فرد با سازمان دارد متجلی می شود.</a:t>
            </a:r>
          </a:p>
          <a:p>
            <a:pPr>
              <a:buNone/>
            </a:pPr>
            <a:r>
              <a:rPr lang="fa-IR" sz="2200" b="1" dirty="0" smtClean="0">
                <a:cs typeface="B Nazanin" pitchFamily="2" charset="-78"/>
              </a:rPr>
              <a:t>انواع قدرت:</a:t>
            </a:r>
          </a:p>
          <a:p>
            <a:pPr>
              <a:buNone/>
            </a:pPr>
            <a:endParaRPr lang="fa-IR" sz="2200" b="1" dirty="0" smtClean="0">
              <a:cs typeface="B Nazanin" pitchFamily="2" charset="-78"/>
            </a:endParaRPr>
          </a:p>
          <a:p>
            <a:pPr>
              <a:buNone/>
            </a:pPr>
            <a:r>
              <a:rPr lang="fa-IR" sz="2200" b="1" dirty="0" smtClean="0">
                <a:cs typeface="B Nazanin" pitchFamily="2" charset="-78"/>
              </a:rPr>
              <a:t>قدرت اجباری، </a:t>
            </a:r>
            <a:r>
              <a:rPr lang="fa-IR" sz="2200" dirty="0" smtClean="0">
                <a:cs typeface="B Nazanin" pitchFamily="2" charset="-78"/>
              </a:rPr>
              <a:t>متکی به کاربرد نیروهای فیزیکی (جسمانی) برای ایجاد اطمینان از این است که اعضای سازمان از دستورات پیروی می کنند یا خیر.</a:t>
            </a:r>
          </a:p>
          <a:p>
            <a:pPr>
              <a:buNone/>
            </a:pPr>
            <a:endParaRPr lang="fa-IR" sz="2200" dirty="0" smtClean="0">
              <a:cs typeface="B Nazanin" pitchFamily="2" charset="-78"/>
            </a:endParaRPr>
          </a:p>
          <a:p>
            <a:pPr>
              <a:buNone/>
            </a:pPr>
            <a:r>
              <a:rPr lang="fa-IR" sz="2200" b="1" dirty="0" smtClean="0">
                <a:cs typeface="B Nazanin" pitchFamily="2" charset="-78"/>
              </a:rPr>
              <a:t>قدرت مالی یا انتفاعی، </a:t>
            </a:r>
            <a:r>
              <a:rPr lang="fa-IR" sz="2200" dirty="0" smtClean="0">
                <a:cs typeface="B Nazanin" pitchFamily="2" charset="-78"/>
              </a:rPr>
              <a:t>متکی به دستکاری منابع مالی است.</a:t>
            </a:r>
          </a:p>
          <a:p>
            <a:pPr>
              <a:buNone/>
            </a:pPr>
            <a:endParaRPr lang="fa-IR" sz="2200" dirty="0" smtClean="0">
              <a:cs typeface="B Nazanin" pitchFamily="2" charset="-78"/>
            </a:endParaRPr>
          </a:p>
          <a:p>
            <a:pPr>
              <a:buNone/>
            </a:pPr>
            <a:r>
              <a:rPr lang="fa-IR" sz="2200" b="1" dirty="0" smtClean="0">
                <a:cs typeface="B Nazanin" pitchFamily="2" charset="-78"/>
              </a:rPr>
              <a:t>قدرت هنجاری یا هویتی، </a:t>
            </a:r>
            <a:r>
              <a:rPr lang="fa-IR" sz="2200" dirty="0" smtClean="0">
                <a:cs typeface="B Nazanin" pitchFamily="2" charset="-78"/>
              </a:rPr>
              <a:t>ناشی از دستکاری و تخصیص سمبل ها است.</a:t>
            </a:r>
          </a:p>
          <a:p>
            <a:pPr>
              <a:buNone/>
            </a:pPr>
            <a:endParaRPr lang="en-US" sz="2200" b="1" dirty="0">
              <a:cs typeface="B Nazanin" pitchFamily="2" charset="-78"/>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200" b="1" dirty="0" smtClean="0">
              <a:cs typeface="B Nazanin" pitchFamily="2" charset="-78"/>
            </a:endParaRPr>
          </a:p>
          <a:p>
            <a:pPr>
              <a:buNone/>
            </a:pPr>
            <a:r>
              <a:rPr lang="fa-IR" sz="2200" b="1" dirty="0" smtClean="0">
                <a:cs typeface="B Nazanin" pitchFamily="2" charset="-78"/>
              </a:rPr>
              <a:t>انواع احساس وابستگی: </a:t>
            </a:r>
            <a:endParaRPr lang="fa-IR" sz="2200" dirty="0" smtClean="0">
              <a:cs typeface="B Nazanin" pitchFamily="2" charset="-78"/>
            </a:endParaRPr>
          </a:p>
          <a:p>
            <a:pPr>
              <a:buNone/>
            </a:pPr>
            <a:r>
              <a:rPr lang="fa-IR" sz="2200" dirty="0" smtClean="0">
                <a:cs typeface="B Nazanin" pitchFamily="2" charset="-78"/>
              </a:rPr>
              <a:t>به اعتقاد اتزیونی قدرت یا اختیاری که سازمان ها نسبت به کارکنانشان دارند، ناشی از ماهیت وابستگی آن ها نسبت به سازمان است. این وابستگی یا تعهد می تواند بر حسب شدت به یکی از سه شکل زیر باشد:</a:t>
            </a:r>
          </a:p>
          <a:p>
            <a:pPr>
              <a:buNone/>
            </a:pPr>
            <a:endParaRPr lang="fa-IR" sz="2200" b="1" dirty="0" smtClean="0">
              <a:cs typeface="B Nazanin" pitchFamily="2" charset="-78"/>
            </a:endParaRPr>
          </a:p>
          <a:p>
            <a:pPr>
              <a:buNone/>
            </a:pPr>
            <a:r>
              <a:rPr lang="fa-IR" sz="2200" b="1" dirty="0" smtClean="0">
                <a:cs typeface="B Nazanin" pitchFamily="2" charset="-78"/>
              </a:rPr>
              <a:t>وابستگی اخلاقی </a:t>
            </a:r>
            <a:r>
              <a:rPr lang="fa-IR" sz="2200" dirty="0" smtClean="0">
                <a:cs typeface="B Nazanin" pitchFamily="2" charset="-78"/>
              </a:rPr>
              <a:t>به سازمانی که اهداف، ارزشها و هنجارها را درونی کرده است.</a:t>
            </a:r>
          </a:p>
          <a:p>
            <a:pPr>
              <a:buNone/>
            </a:pPr>
            <a:endParaRPr lang="fa-IR" sz="2200" b="1" dirty="0" smtClean="0">
              <a:cs typeface="B Nazanin" pitchFamily="2" charset="-78"/>
            </a:endParaRPr>
          </a:p>
          <a:p>
            <a:pPr>
              <a:buNone/>
            </a:pPr>
            <a:r>
              <a:rPr lang="fa-IR" sz="2200" b="1" dirty="0" smtClean="0">
                <a:cs typeface="B Nazanin" pitchFamily="2" charset="-78"/>
              </a:rPr>
              <a:t>وابستگی حسابگرانه، </a:t>
            </a:r>
            <a:r>
              <a:rPr lang="fa-IR" sz="2200" dirty="0" smtClean="0">
                <a:cs typeface="B Nazanin" pitchFamily="2" charset="-78"/>
              </a:rPr>
              <a:t>هنگامی اتفاق می افتد که مشارکت در سازمان و پیوند با آن توسط پاداش های خارجی صورت می گیرد.</a:t>
            </a:r>
          </a:p>
          <a:p>
            <a:pPr>
              <a:buNone/>
            </a:pPr>
            <a:endParaRPr lang="fa-IR" sz="2200" dirty="0" smtClean="0">
              <a:cs typeface="B Nazanin" pitchFamily="2" charset="-78"/>
            </a:endParaRPr>
          </a:p>
          <a:p>
            <a:pPr>
              <a:buNone/>
            </a:pPr>
            <a:r>
              <a:rPr lang="fa-IR" sz="2200" dirty="0" smtClean="0">
                <a:cs typeface="B Nazanin" pitchFamily="2" charset="-78"/>
              </a:rPr>
              <a:t>سرانجام </a:t>
            </a:r>
            <a:r>
              <a:rPr lang="fa-IR" sz="2200" b="1" dirty="0" smtClean="0">
                <a:cs typeface="B Nazanin" pitchFamily="2" charset="-78"/>
              </a:rPr>
              <a:t>وابستگی گریزنده، </a:t>
            </a:r>
            <a:r>
              <a:rPr lang="fa-IR" sz="2200" dirty="0" smtClean="0">
                <a:cs typeface="B Nazanin" pitchFamily="2" charset="-78"/>
              </a:rPr>
              <a:t>گرایش منفی را نسبت به سازمانی نشان می دهد که نوعا مبتنی بر موقعیت هایی می باشد که محدود کننده رفتار هستند.</a:t>
            </a:r>
            <a:endParaRPr lang="en-US" sz="2200" dirty="0">
              <a:cs typeface="B Nazanin" pitchFamily="2" charset="-78"/>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میلگرام و آزمایشات قدرت، اختیار رسمی و اطاعت</a:t>
            </a:r>
          </a:p>
          <a:p>
            <a:pPr>
              <a:buNone/>
            </a:pPr>
            <a:r>
              <a:rPr lang="fa-IR" sz="2200" dirty="0" smtClean="0">
                <a:cs typeface="B Nazanin" pitchFamily="2" charset="-78"/>
              </a:rPr>
              <a:t>استنلی میلگرام در سال 1933 در نیویورک سیتی متولد شد.</a:t>
            </a:r>
          </a:p>
          <a:p>
            <a:pPr>
              <a:buNone/>
            </a:pPr>
            <a:r>
              <a:rPr lang="fa-IR" sz="2200" dirty="0" smtClean="0">
                <a:cs typeface="B Nazanin" pitchFamily="2" charset="-78"/>
              </a:rPr>
              <a:t>میلگرام در سال 1974 کتابش را با عنوان ”اطاعت از قدرت“ انتشار داد و جایزه ی سالیانه ی روانشناسی اجتماعی را از انجمن امریکایی توسعه دانش </a:t>
            </a:r>
            <a:r>
              <a:rPr lang="en-US" sz="2200" dirty="0" smtClean="0">
                <a:cs typeface="B Nazanin" pitchFamily="2" charset="-78"/>
              </a:rPr>
              <a:t>(AAAS)</a:t>
            </a:r>
            <a:r>
              <a:rPr lang="fa-IR" sz="2200" dirty="0" smtClean="0">
                <a:cs typeface="B Nazanin" pitchFamily="2" charset="-78"/>
              </a:rPr>
              <a:t> دریافت کرد.</a:t>
            </a:r>
          </a:p>
          <a:p>
            <a:pPr>
              <a:buNone/>
            </a:pPr>
            <a:r>
              <a:rPr lang="fa-IR" sz="2200" b="1" dirty="0" smtClean="0">
                <a:cs typeface="B Nazanin" pitchFamily="2" charset="-78"/>
              </a:rPr>
              <a:t>قدرت، اختیار رسمی و اطاعت:</a:t>
            </a:r>
          </a:p>
          <a:p>
            <a:pPr>
              <a:buNone/>
            </a:pPr>
            <a:r>
              <a:rPr lang="fa-IR" sz="2200" dirty="0" smtClean="0">
                <a:cs typeface="B Nazanin" pitchFamily="2" charset="-78"/>
              </a:rPr>
              <a:t>قدرت، توانایی کنترل رفتار دیگران است در حالی که اقتدار توانایی اعمال چنین کنترلی از طریق قدرت قانونی ناشی از مقام و موقعیت مدیریتی است.</a:t>
            </a:r>
          </a:p>
          <a:p>
            <a:pPr>
              <a:buNone/>
            </a:pPr>
            <a:r>
              <a:rPr lang="fa-IR" sz="2200" dirty="0" smtClean="0">
                <a:cs typeface="B Nazanin" pitchFamily="2" charset="-78"/>
              </a:rPr>
              <a:t>به نظر میلگرام دو مفهوم سازگاری و اطاعت در موارد زیر با یکدیگر تفاوت دارند:</a:t>
            </a:r>
          </a:p>
          <a:p>
            <a:pPr>
              <a:buNone/>
            </a:pPr>
            <a:endParaRPr lang="fa-IR" sz="2200" dirty="0" smtClean="0">
              <a:cs typeface="B Nazanin" pitchFamily="2" charset="-78"/>
            </a:endParaRPr>
          </a:p>
          <a:p>
            <a:pPr>
              <a:buNone/>
            </a:pPr>
            <a:r>
              <a:rPr lang="fa-IR" sz="2200" b="1" dirty="0" smtClean="0">
                <a:cs typeface="B Nazanin" pitchFamily="2" charset="-78"/>
              </a:rPr>
              <a:t>1- سلسله مراتب: </a:t>
            </a:r>
            <a:r>
              <a:rPr lang="fa-IR" sz="2200" dirty="0" smtClean="0">
                <a:cs typeface="B Nazanin" pitchFamily="2" charset="-78"/>
              </a:rPr>
              <a:t>اطاعت در روابط بین افراد و در موقعیت های نابرابر رخ می دهد، در حالی که سازگاری در روابط بین افراد و موقعیت های برابر رخ می دهد.</a:t>
            </a:r>
            <a:endParaRPr lang="en-US" sz="2200" dirty="0">
              <a:cs typeface="B Nazanin" pitchFamily="2" charset="-78"/>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endParaRPr lang="fa-IR" sz="2200" b="1" dirty="0" smtClean="0">
              <a:cs typeface="B Nazanin" pitchFamily="2" charset="-78"/>
            </a:endParaRPr>
          </a:p>
          <a:p>
            <a:pPr>
              <a:buNone/>
            </a:pPr>
            <a:r>
              <a:rPr lang="fa-IR" sz="2200" b="1" dirty="0" smtClean="0">
                <a:cs typeface="B Nazanin" pitchFamily="2" charset="-78"/>
              </a:rPr>
              <a:t>2- تقلید: </a:t>
            </a:r>
            <a:r>
              <a:rPr lang="fa-IR" sz="2200" dirty="0" smtClean="0">
                <a:cs typeface="B Nazanin" pitchFamily="2" charset="-78"/>
              </a:rPr>
              <a:t>اطاعت شامل تقلید و بروز دادن رفتار مشابه نیست، بلکه پیروی از دستورات است. در حالی که سازگاری شامل تقلید و اتخاذ رفتار مشابه همکاران می شود.</a:t>
            </a:r>
          </a:p>
          <a:p>
            <a:pPr>
              <a:buNone/>
            </a:pPr>
            <a:endParaRPr lang="fa-IR" sz="2200" dirty="0" smtClean="0">
              <a:cs typeface="B Nazanin" pitchFamily="2" charset="-78"/>
            </a:endParaRPr>
          </a:p>
          <a:p>
            <a:pPr>
              <a:buNone/>
            </a:pPr>
            <a:r>
              <a:rPr lang="fa-IR" sz="2200" b="1" dirty="0" smtClean="0">
                <a:cs typeface="B Nazanin" pitchFamily="2" charset="-78"/>
              </a:rPr>
              <a:t>3- صراحت: </a:t>
            </a:r>
            <a:r>
              <a:rPr lang="fa-IR" sz="2200" dirty="0" smtClean="0">
                <a:cs typeface="B Nazanin" pitchFamily="2" charset="-78"/>
              </a:rPr>
              <a:t>اطاعت نوعا پاسخ به دستورات واضح و صریح است. در حالی که سازگاری در پاسخ به ملزومات ضمنی و غیر صریح و تلویحی رخ می دهد.</a:t>
            </a:r>
          </a:p>
          <a:p>
            <a:pPr>
              <a:buNone/>
            </a:pPr>
            <a:endParaRPr lang="fa-IR" sz="2200" dirty="0" smtClean="0">
              <a:cs typeface="B Nazanin" pitchFamily="2" charset="-78"/>
            </a:endParaRPr>
          </a:p>
          <a:p>
            <a:pPr>
              <a:buNone/>
            </a:pPr>
            <a:r>
              <a:rPr lang="fa-IR" sz="2200" b="1" dirty="0" smtClean="0">
                <a:cs typeface="B Nazanin" pitchFamily="2" charset="-78"/>
              </a:rPr>
              <a:t>4- ارادی و داوطلبانه بودن: </a:t>
            </a:r>
            <a:r>
              <a:rPr lang="fa-IR" sz="2200" dirty="0" smtClean="0">
                <a:cs typeface="B Nazanin" pitchFamily="2" charset="-78"/>
              </a:rPr>
              <a:t>افرادی که اطاعت می کنند، رفتار خود را بر اساس یک مرجع واضع اطاعت، توصیف و توجیه می کنند، ولی کسانی که سازگاری پیدا می کنند، رفتارشان را اختیاری، ارادی و داوطلبانه توصیف می کنند.</a:t>
            </a:r>
          </a:p>
          <a:p>
            <a:pPr>
              <a:buNone/>
            </a:pPr>
            <a:endParaRPr lang="en-US" sz="2200" dirty="0">
              <a:cs typeface="B Nazanin" pitchFamily="2" charset="-78"/>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چایلد و مدل گزینش استراتژیک</a:t>
            </a:r>
          </a:p>
          <a:p>
            <a:pPr>
              <a:buNone/>
            </a:pPr>
            <a:r>
              <a:rPr lang="fa-IR" sz="2200" dirty="0" smtClean="0">
                <a:cs typeface="B Nazanin" pitchFamily="2" charset="-78"/>
              </a:rPr>
              <a:t>جان چایلد از سال 1992 تا 1994 سر دبیر مجله ی بین المللی مطالعات سازمان بود و نیز مرکز مدیریت و کسب و کار بین المللی </a:t>
            </a:r>
            <a:r>
              <a:rPr lang="en-US" sz="2200" dirty="0" smtClean="0">
                <a:cs typeface="B Nazanin" pitchFamily="2" charset="-78"/>
              </a:rPr>
              <a:t>(CIBAM)</a:t>
            </a:r>
            <a:r>
              <a:rPr lang="fa-IR" sz="2200" dirty="0" smtClean="0">
                <a:cs typeface="B Nazanin" pitchFamily="2" charset="-78"/>
              </a:rPr>
              <a:t> را در کمبریجپایه گذاری کرد.</a:t>
            </a:r>
          </a:p>
          <a:p>
            <a:pPr>
              <a:buNone/>
            </a:pPr>
            <a:r>
              <a:rPr lang="fa-IR" sz="2200" dirty="0" smtClean="0">
                <a:cs typeface="B Nazanin" pitchFamily="2" charset="-78"/>
              </a:rPr>
              <a:t>برخی کتاب های چایلد عبارتند از: ”مدیریت خریدهای شرکت بین المللی“ ، ”استراتژی تعاونی“ و ”شکل دهی مجدد کار“</a:t>
            </a:r>
          </a:p>
          <a:p>
            <a:pPr>
              <a:buNone/>
            </a:pPr>
            <a:r>
              <a:rPr lang="fa-IR" sz="2200" b="1" dirty="0" smtClean="0">
                <a:cs typeface="B Nazanin" pitchFamily="2" charset="-78"/>
              </a:rPr>
              <a:t>مدل گزینش استراتژیک:</a:t>
            </a:r>
          </a:p>
          <a:p>
            <a:pPr>
              <a:buNone/>
            </a:pPr>
            <a:r>
              <a:rPr lang="fa-IR" sz="2200" dirty="0" smtClean="0">
                <a:cs typeface="B Nazanin" pitchFamily="2" charset="-78"/>
              </a:rPr>
              <a:t>چایلد مدل گزینش استراتژیک را پیشنهاد کرد که مبتنی بر اصول رفتاری است تا اصول اقتصاد عقلایی.</a:t>
            </a:r>
          </a:p>
          <a:p>
            <a:pPr>
              <a:buNone/>
            </a:pPr>
            <a:r>
              <a:rPr lang="fa-IR" sz="2200" dirty="0" smtClean="0">
                <a:cs typeface="B Nazanin" pitchFamily="2" charset="-78"/>
              </a:rPr>
              <a:t>بحث گزینش استراتژیک بیان می کند که اگرچه مدیران در اتخاذ تصمیمات مدیریتی با محدودیت هایی مواجه اند، ولی باز هم در اتخاذ گزینش های خود، از آزادی عمل قابل ملاحظه ای برخوردارند.</a:t>
            </a:r>
            <a:endParaRPr lang="en-US" sz="2200" dirty="0">
              <a:cs typeface="B Nazanin" pitchFamily="2" charset="-78"/>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a:ln/>
        </p:spPr>
        <p:style>
          <a:lnRef idx="1">
            <a:schemeClr val="accent6"/>
          </a:lnRef>
          <a:fillRef idx="2">
            <a:schemeClr val="accent6"/>
          </a:fillRef>
          <a:effectRef idx="1">
            <a:schemeClr val="accent6"/>
          </a:effectRef>
          <a:fontRef idx="minor">
            <a:schemeClr val="dk1"/>
          </a:fontRef>
        </p:style>
        <p:txBody>
          <a:bodyPr/>
          <a:lstStyle/>
          <a:p>
            <a:pPr>
              <a:buNone/>
            </a:pPr>
            <a:endParaRPr lang="en-US" dirty="0">
              <a:cs typeface="B Nazanin" pitchFamily="2" charset="-78"/>
            </a:endParaRPr>
          </a:p>
        </p:txBody>
      </p:sp>
      <p:sp>
        <p:nvSpPr>
          <p:cNvPr id="4" name="Rectangle 3"/>
          <p:cNvSpPr/>
          <p:nvPr/>
        </p:nvSpPr>
        <p:spPr>
          <a:xfrm>
            <a:off x="609600" y="2590800"/>
            <a:ext cx="1524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b="1" dirty="0" smtClean="0">
                <a:cs typeface="B Nazanin" pitchFamily="2" charset="-78"/>
              </a:rPr>
              <a:t>الزامات محیطی</a:t>
            </a:r>
            <a:endParaRPr lang="en-US" b="1" dirty="0">
              <a:cs typeface="B Nazanin" pitchFamily="2" charset="-78"/>
            </a:endParaRPr>
          </a:p>
        </p:txBody>
      </p:sp>
      <p:sp>
        <p:nvSpPr>
          <p:cNvPr id="5" name="Rectangle 4"/>
          <p:cNvSpPr/>
          <p:nvPr/>
        </p:nvSpPr>
        <p:spPr>
          <a:xfrm>
            <a:off x="2667000" y="1447800"/>
            <a:ext cx="1600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b="1" dirty="0" smtClean="0">
                <a:cs typeface="B Nazanin" pitchFamily="2" charset="-78"/>
              </a:rPr>
              <a:t>اهداف سازمانی</a:t>
            </a:r>
            <a:endParaRPr lang="en-US" b="1" dirty="0">
              <a:cs typeface="B Nazanin" pitchFamily="2" charset="-78"/>
            </a:endParaRPr>
          </a:p>
        </p:txBody>
      </p:sp>
      <p:sp>
        <p:nvSpPr>
          <p:cNvPr id="6" name="Rectangle 5"/>
          <p:cNvSpPr/>
          <p:nvPr/>
        </p:nvSpPr>
        <p:spPr>
          <a:xfrm>
            <a:off x="4876800" y="2590800"/>
            <a:ext cx="1524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b="1" dirty="0" smtClean="0">
                <a:cs typeface="B Nazanin" pitchFamily="2" charset="-78"/>
              </a:rPr>
              <a:t>ساختارسازمانی</a:t>
            </a:r>
            <a:endParaRPr lang="en-US" b="1" dirty="0">
              <a:cs typeface="B Nazanin" pitchFamily="2" charset="-78"/>
            </a:endParaRPr>
          </a:p>
        </p:txBody>
      </p:sp>
      <p:sp>
        <p:nvSpPr>
          <p:cNvPr id="7" name="Rectangle 6"/>
          <p:cNvSpPr/>
          <p:nvPr/>
        </p:nvSpPr>
        <p:spPr>
          <a:xfrm>
            <a:off x="7010400" y="2590800"/>
            <a:ext cx="1524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b="1" dirty="0" smtClean="0">
                <a:cs typeface="B Nazanin" pitchFamily="2" charset="-78"/>
              </a:rPr>
              <a:t>اثربخشی سازمانی</a:t>
            </a:r>
            <a:endParaRPr lang="en-US" b="1" dirty="0">
              <a:cs typeface="B Nazanin" pitchFamily="2" charset="-78"/>
            </a:endParaRPr>
          </a:p>
        </p:txBody>
      </p:sp>
      <p:sp>
        <p:nvSpPr>
          <p:cNvPr id="8" name="Rectangle 7"/>
          <p:cNvSpPr/>
          <p:nvPr/>
        </p:nvSpPr>
        <p:spPr>
          <a:xfrm>
            <a:off x="2590800" y="2590800"/>
            <a:ext cx="17526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b="1" dirty="0" smtClean="0">
                <a:cs typeface="B Nazanin" pitchFamily="2" charset="-78"/>
              </a:rPr>
              <a:t>تصمیمات</a:t>
            </a:r>
          </a:p>
          <a:p>
            <a:pPr algn="ctr"/>
            <a:r>
              <a:rPr lang="fa-IR" b="1" dirty="0" smtClean="0">
                <a:cs typeface="B Nazanin" pitchFamily="2" charset="-78"/>
              </a:rPr>
              <a:t>استراتژیک اتخاذ</a:t>
            </a:r>
          </a:p>
          <a:p>
            <a:pPr algn="ctr"/>
            <a:r>
              <a:rPr lang="fa-IR" b="1" dirty="0" smtClean="0">
                <a:cs typeface="B Nazanin" pitchFamily="2" charset="-78"/>
              </a:rPr>
              <a:t>شده توسط</a:t>
            </a:r>
          </a:p>
          <a:p>
            <a:pPr algn="ctr"/>
            <a:r>
              <a:rPr lang="fa-IR" b="1" dirty="0" smtClean="0">
                <a:cs typeface="B Nazanin" pitchFamily="2" charset="-78"/>
              </a:rPr>
              <a:t>ائتلاف غالب</a:t>
            </a:r>
          </a:p>
          <a:p>
            <a:pPr algn="ctr"/>
            <a:endParaRPr lang="en-US" dirty="0">
              <a:cs typeface="B Nazanin" pitchFamily="2" charset="-78"/>
            </a:endParaRPr>
          </a:p>
        </p:txBody>
      </p:sp>
      <p:cxnSp>
        <p:nvCxnSpPr>
          <p:cNvPr id="16" name="Straight Arrow Connector 15"/>
          <p:cNvCxnSpPr>
            <a:stCxn id="5" idx="2"/>
            <a:endCxn id="8" idx="0"/>
          </p:cNvCxnSpPr>
          <p:nvPr/>
        </p:nvCxnSpPr>
        <p:spPr>
          <a:xfrm rot="5400000">
            <a:off x="3162300" y="2286000"/>
            <a:ext cx="609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43400" y="28194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7" idx="1"/>
          </p:cNvCxnSpPr>
          <p:nvPr/>
        </p:nvCxnSpPr>
        <p:spPr>
          <a:xfrm>
            <a:off x="6400800" y="2857500"/>
            <a:ext cx="609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p:cNvCxnSpPr>
          <p:nvPr/>
        </p:nvCxnSpPr>
        <p:spPr>
          <a:xfrm>
            <a:off x="2133600" y="2857500"/>
            <a:ext cx="457200" cy="38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2"/>
          </p:cNvCxnSpPr>
          <p:nvPr/>
        </p:nvCxnSpPr>
        <p:spPr>
          <a:xfrm rot="5400000">
            <a:off x="6629400" y="4267200"/>
            <a:ext cx="2286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1371600" y="5410200"/>
            <a:ext cx="6400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228600" y="4267200"/>
            <a:ext cx="2286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0000" y="5638800"/>
            <a:ext cx="1218603" cy="369332"/>
          </a:xfrm>
          <a:prstGeom prst="rect">
            <a:avLst/>
          </a:prstGeom>
          <a:noFill/>
        </p:spPr>
        <p:txBody>
          <a:bodyPr wrap="none" rtlCol="0">
            <a:spAutoFit/>
          </a:bodyPr>
          <a:lstStyle/>
          <a:p>
            <a:r>
              <a:rPr lang="fa-IR" b="1" dirty="0" smtClean="0">
                <a:cs typeface="B Nazanin" pitchFamily="2" charset="-78"/>
              </a:rPr>
              <a:t>عمل اصلاحی</a:t>
            </a:r>
            <a:endParaRPr lang="en-US" b="1" dirty="0">
              <a:cs typeface="B Nazanin" pitchFamily="2" charset="-78"/>
            </a:endParaRPr>
          </a:p>
        </p:txBody>
      </p:sp>
      <p:sp>
        <p:nvSpPr>
          <p:cNvPr id="37" name="TextBox 36"/>
          <p:cNvSpPr txBox="1"/>
          <p:nvPr/>
        </p:nvSpPr>
        <p:spPr>
          <a:xfrm>
            <a:off x="5257800" y="1371600"/>
            <a:ext cx="1975221" cy="369332"/>
          </a:xfrm>
          <a:prstGeom prst="rect">
            <a:avLst/>
          </a:prstGeom>
          <a:noFill/>
        </p:spPr>
        <p:txBody>
          <a:bodyPr wrap="none" rtlCol="0">
            <a:spAutoFit/>
          </a:bodyPr>
          <a:lstStyle/>
          <a:p>
            <a:r>
              <a:rPr lang="fa-IR" b="1" dirty="0" smtClean="0">
                <a:cs typeface="B Nazanin" pitchFamily="2" charset="-78"/>
              </a:rPr>
              <a:t>استراتژی های سازمانی</a:t>
            </a:r>
            <a:endParaRPr lang="en-US" b="1" dirty="0">
              <a:cs typeface="B Nazanin" pitchFamily="2" charset="-78"/>
            </a:endParaRPr>
          </a:p>
        </p:txBody>
      </p:sp>
      <p:cxnSp>
        <p:nvCxnSpPr>
          <p:cNvPr id="40" name="Straight Arrow Connector 39"/>
          <p:cNvCxnSpPr/>
          <p:nvPr/>
        </p:nvCxnSpPr>
        <p:spPr>
          <a:xfrm rot="5400000">
            <a:off x="4381500" y="1943100"/>
            <a:ext cx="1066800" cy="68580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4400" y="2133600"/>
            <a:ext cx="2010487"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بخش هفتم:</a:t>
            </a:r>
            <a:endParaRPr lang="en-US" sz="3600" b="1" dirty="0">
              <a:cs typeface="B Nazanin" pitchFamily="2" charset="-78"/>
            </a:endParaRPr>
          </a:p>
        </p:txBody>
      </p:sp>
      <p:sp>
        <p:nvSpPr>
          <p:cNvPr id="6" name="TextBox 5"/>
          <p:cNvSpPr txBox="1"/>
          <p:nvPr/>
        </p:nvSpPr>
        <p:spPr>
          <a:xfrm>
            <a:off x="2057400" y="3200400"/>
            <a:ext cx="2733441"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فرهنگ سازمانی</a:t>
            </a:r>
            <a:endParaRPr lang="en-US" sz="3600" b="1" dirty="0">
              <a:cs typeface="B Nazanin" pitchFamily="2" charset="-78"/>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هافستد و مطالعات فرافرهنگی </a:t>
            </a:r>
          </a:p>
          <a:p>
            <a:pPr>
              <a:buNone/>
            </a:pPr>
            <a:r>
              <a:rPr lang="fa-IR" sz="2200" dirty="0" smtClean="0">
                <a:cs typeface="B Nazanin" pitchFamily="2" charset="-78"/>
              </a:rPr>
              <a:t>گرت هندریک هافستد در سال 1928 در هلند متولد شد.</a:t>
            </a:r>
          </a:p>
          <a:p>
            <a:pPr>
              <a:buNone/>
            </a:pPr>
            <a:r>
              <a:rPr lang="fa-IR" sz="2200" dirty="0" smtClean="0">
                <a:cs typeface="B Nazanin" pitchFamily="2" charset="-78"/>
              </a:rPr>
              <a:t>هافستد یکی از صاحب نظران رشته ی مدیریت است که به خاطر ارائه تئوری در مورد فرهنگ های ملی و مدیریت تقابل فرهنگ ها در اواخر دهه 1970 و اوایل دهه 1980 مشهور شده است.</a:t>
            </a:r>
          </a:p>
          <a:p>
            <a:pPr>
              <a:buNone/>
            </a:pPr>
            <a:r>
              <a:rPr lang="fa-IR" sz="2200" dirty="0" smtClean="0">
                <a:cs typeface="B Nazanin" pitchFamily="2" charset="-78"/>
              </a:rPr>
              <a:t>مشهورترین کتاب هافستد به نام ”پیامدهای فرهنگی: تفاوت های بین المللی در ارزش های کاری“ است.</a:t>
            </a:r>
          </a:p>
          <a:p>
            <a:pPr>
              <a:buNone/>
            </a:pPr>
            <a:r>
              <a:rPr lang="fa-IR" sz="2200" b="1" dirty="0" smtClean="0">
                <a:cs typeface="B Nazanin" pitchFamily="2" charset="-78"/>
              </a:rPr>
              <a:t>مدل ابعاد فرهنگی هافستد:</a:t>
            </a:r>
          </a:p>
          <a:p>
            <a:pPr>
              <a:buNone/>
            </a:pPr>
            <a:r>
              <a:rPr lang="fa-IR" sz="2200" dirty="0" smtClean="0">
                <a:cs typeface="B Nazanin" pitchFamily="2" charset="-78"/>
              </a:rPr>
              <a:t>هافستد نوعی طبقه بندی را از چهار بعد فرهنگی ملی ارائه داد تا بر مبنای آن ها جوامع را طبقه بندی نماید:</a:t>
            </a:r>
          </a:p>
          <a:p>
            <a:pPr>
              <a:buNone/>
            </a:pPr>
            <a:r>
              <a:rPr lang="fa-IR" sz="2200" b="1" dirty="0" smtClean="0">
                <a:cs typeface="B Nazanin" pitchFamily="2" charset="-78"/>
              </a:rPr>
              <a:t>1- فاصله قدرت</a:t>
            </a:r>
            <a:r>
              <a:rPr lang="fa-IR" sz="2200" dirty="0" smtClean="0">
                <a:cs typeface="B Nazanin" pitchFamily="2" charset="-78"/>
              </a:rPr>
              <a:t>: حدی را گویند که یک فرهنگ، مدیران را به اعمال قدرت تشویق می کند.</a:t>
            </a:r>
          </a:p>
          <a:p>
            <a:pPr>
              <a:buNone/>
            </a:pPr>
            <a:r>
              <a:rPr lang="fa-IR" sz="2200" b="1" dirty="0" smtClean="0">
                <a:cs typeface="B Nazanin" pitchFamily="2" charset="-78"/>
              </a:rPr>
              <a:t>2- اجتناب از عدم اطمینان: </a:t>
            </a:r>
            <a:r>
              <a:rPr lang="fa-IR" sz="2200" dirty="0" smtClean="0">
                <a:cs typeface="B Nazanin" pitchFamily="2" charset="-78"/>
              </a:rPr>
              <a:t>به حدی اطلاق می شود که یک فرهنگ ریسک پذیری را تشویق یا آن راطرد می کند. کشورهایی هم چون ژاپن، ایران و ترکیه در این بعد امتیاز بالایی دارند.</a:t>
            </a:r>
            <a:endParaRPr lang="en-US" sz="2200" b="1" dirty="0">
              <a:cs typeface="B Nazanin" pitchFamily="2" charset="-78"/>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b="1" dirty="0" smtClean="0">
                <a:cs typeface="B Nazanin" pitchFamily="2" charset="-78"/>
              </a:rPr>
              <a:t>3- فردگرایی در مقابل جمع گرایی: </a:t>
            </a:r>
            <a:r>
              <a:rPr lang="fa-IR" sz="2200" dirty="0" smtClean="0">
                <a:cs typeface="B Nazanin" pitchFamily="2" charset="-78"/>
              </a:rPr>
              <a:t>به حدی گفته می شود که یک فرهنگ ویژگی های فردگرایی را به جای ویژگی های جمع گرایی در اختیار دارد. </a:t>
            </a:r>
          </a:p>
          <a:p>
            <a:pPr>
              <a:buNone/>
            </a:pPr>
            <a:endParaRPr lang="fa-IR" sz="2200" dirty="0" smtClean="0">
              <a:cs typeface="B Nazanin" pitchFamily="2" charset="-78"/>
            </a:endParaRPr>
          </a:p>
          <a:p>
            <a:pPr>
              <a:buNone/>
            </a:pPr>
            <a:r>
              <a:rPr lang="fa-IR" sz="2200" b="1" dirty="0" smtClean="0">
                <a:cs typeface="B Nazanin" pitchFamily="2" charset="-78"/>
              </a:rPr>
              <a:t>4- مردانگی در مقابل زنانگی: </a:t>
            </a:r>
            <a:r>
              <a:rPr lang="fa-IR" sz="2200" dirty="0" smtClean="0">
                <a:cs typeface="B Nazanin" pitchFamily="2" charset="-78"/>
              </a:rPr>
              <a:t>این بعد، نوع اقدامات ارزشمند توسط یک فرهنگ را به تصویر می کشد.در جوامع مردانه مثل انگلیس، ژاپن، آفریقای جنوبی و ایتالیا بر پول، دارایی های مادی و جاه طلبی تاکید می شود و نقش های مردها و زن ها واضح و روشن شده است.</a:t>
            </a:r>
          </a:p>
          <a:p>
            <a:pPr>
              <a:buNone/>
            </a:pPr>
            <a:r>
              <a:rPr lang="fa-IR" sz="2200" b="1" dirty="0" smtClean="0">
                <a:cs typeface="B Nazanin" pitchFamily="2" charset="-78"/>
              </a:rPr>
              <a:t>5- بعد پویایی آئین کنفوسیوس: </a:t>
            </a:r>
            <a:r>
              <a:rPr lang="fa-IR" sz="2200" dirty="0" smtClean="0">
                <a:cs typeface="B Nazanin" pitchFamily="2" charset="-78"/>
              </a:rPr>
              <a:t>این ویژگی مختص فرهنگ های کشورهای آسیای شرقی است که برای توضیح رشد سریع اقتصادی این کشورها به کار می رود. این بعد مبتنی بر اخلاقیات موجود در آموزه های کنفوسیوس است.</a:t>
            </a:r>
            <a:endParaRPr lang="en-US" sz="2200" b="1" dirty="0">
              <a:cs typeface="B Nazanin"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rmAutofit/>
          </a:bodyPr>
          <a:lstStyle/>
          <a:p>
            <a:pPr algn="r"/>
            <a:r>
              <a:rPr lang="fa-IR" sz="2800" b="1" dirty="0" smtClean="0">
                <a:cs typeface="B Nazanin" pitchFamily="2" charset="-78"/>
              </a:rPr>
              <a:t>ماکس وبر و بوروکراسی</a:t>
            </a:r>
            <a:endParaRPr lang="en-US" sz="2800" b="1" dirty="0">
              <a:cs typeface="B Nazanin" pitchFamily="2" charset="-78"/>
            </a:endParaRPr>
          </a:p>
        </p:txBody>
      </p:sp>
      <p:sp>
        <p:nvSpPr>
          <p:cNvPr id="3" name="Content Placeholder 2"/>
          <p:cNvSpPr>
            <a:spLocks noGrp="1"/>
          </p:cNvSpPr>
          <p:nvPr>
            <p:ph idx="1"/>
          </p:nvPr>
        </p:nvSpPr>
        <p:spPr>
          <a:xfrm>
            <a:off x="457200" y="1752600"/>
            <a:ext cx="8229600" cy="4821936"/>
          </a:xfrm>
        </p:spPr>
        <p:txBody>
          <a:bodyPr>
            <a:normAutofit lnSpcReduction="10000"/>
          </a:bodyPr>
          <a:lstStyle/>
          <a:p>
            <a:pPr algn="r"/>
            <a:r>
              <a:rPr lang="fa-IR" sz="2600" dirty="0" smtClean="0">
                <a:cs typeface="B Nazanin" pitchFamily="2" charset="-78"/>
              </a:rPr>
              <a:t>ماکس وبر در 21 آوریل سال 1864 در ارفورت آلمان چشم به جهان گشود. وبر در سال 1882 خانه را به قصد تحصیل در رشته ی حقوق در دانشگاه هیدلبرگ ترک کرد. بعد از دو سال مطالعه در این دانشگاه به خدمت سربازی رفت. توانایی زیاد وبر برای منسجم کردن تلاش های علمی اش ، به همراه استعداد فوق العاده اش منجر به پیشرفت کاری سریع برای او شد و تنها بعد از یکسال فعالیت در برلین به عنوان استاد اقتصاد سیاسی در دانشگاه فرایبورگ پذیرفته شد.</a:t>
            </a:r>
          </a:p>
          <a:p>
            <a:pPr algn="r"/>
            <a:r>
              <a:rPr lang="fa-IR" sz="2600" dirty="0" smtClean="0">
                <a:cs typeface="B Nazanin" pitchFamily="2" charset="-78"/>
              </a:rPr>
              <a:t>وبر با شروع جنگ جهانی اول در سال 1914 ، بنابر اعتقاد های ملی گرایانه اش ، به عنوان یک افسر به اداره ی بیمارستان های نظامی پرداخت .</a:t>
            </a:r>
          </a:p>
          <a:p>
            <a:pPr algn="r"/>
            <a:r>
              <a:rPr lang="fa-IR" sz="2600" dirty="0" smtClean="0">
                <a:cs typeface="B Nazanin" pitchFamily="2" charset="-78"/>
              </a:rPr>
              <a:t>او در سال های پایانی عمرش به تدریس در دانشگاه مونیخ ادامه داد و سرانجام در سال 1920 در سن 56 سالگی بر اثر بیماری سل چشم از جهان فرو بست.</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r>
              <a:rPr lang="fa-IR" sz="2400" b="1" dirty="0" smtClean="0">
                <a:cs typeface="B Nazanin" pitchFamily="2" charset="-78"/>
              </a:rPr>
              <a:t>شاین، فرهنگ سازمانی و مفروضات مدیریت درباره انسان</a:t>
            </a:r>
          </a:p>
          <a:p>
            <a:pPr>
              <a:buNone/>
            </a:pPr>
            <a:r>
              <a:rPr lang="fa-IR" sz="2200" dirty="0" smtClean="0">
                <a:cs typeface="B Nazanin" pitchFamily="2" charset="-78"/>
              </a:rPr>
              <a:t>ادگار اچ شاین در سال 1928 در زوریخ سوئیس متولد شد.</a:t>
            </a:r>
          </a:p>
          <a:p>
            <a:pPr>
              <a:buNone/>
            </a:pPr>
            <a:r>
              <a:rPr lang="fa-IR" sz="2200" dirty="0" smtClean="0">
                <a:cs typeface="B Nazanin" pitchFamily="2" charset="-78"/>
              </a:rPr>
              <a:t>شاین نویسنده، محقق و مشاور پرکاری بوده است. علاوه بر مقالات بی شماری که در مجلات تخصصی به چاپ رسانده، کتاب های زیادی را هم تألیف کرده که از جمله ی آن ها کتاب ”روانشناسی سازمانی“ ، ”پویایی های مسیر شغلی“ و ... را می توان نام برد.</a:t>
            </a:r>
          </a:p>
          <a:p>
            <a:pPr>
              <a:buNone/>
            </a:pPr>
            <a:r>
              <a:rPr lang="fa-IR" sz="2200" b="1" dirty="0" smtClean="0">
                <a:cs typeface="B Nazanin" pitchFamily="2" charset="-78"/>
              </a:rPr>
              <a:t>فرهنگ سازمانی:</a:t>
            </a:r>
          </a:p>
          <a:p>
            <a:pPr>
              <a:buNone/>
            </a:pPr>
            <a:r>
              <a:rPr lang="fa-IR" sz="2200" dirty="0" smtClean="0">
                <a:cs typeface="B Nazanin" pitchFamily="2" charset="-78"/>
              </a:rPr>
              <a:t>شاین فرهنگ سازمانی را اینگونه تعریف می کند: فرهنگ سازمانی الگویی از مفروضات اساسی است که توسط گروه معینی کشف و اختراع شده یا توسعه یافته است به طوری که انطباق با محیط خارجی و انسجام درونی را به آنها می آموزد.</a:t>
            </a:r>
          </a:p>
          <a:p>
            <a:pPr>
              <a:buNone/>
            </a:pPr>
            <a:r>
              <a:rPr lang="fa-IR" sz="2200" dirty="0" smtClean="0">
                <a:cs typeface="B Nazanin" pitchFamily="2" charset="-78"/>
              </a:rPr>
              <a:t>شاین مدلی را ارائه کرده است که در آن عناصر مختلف فرهنگ، در سه سطح متفاوت طبقه بندی شده اند. </a:t>
            </a:r>
            <a:endParaRPr lang="en-US" sz="2200" dirty="0">
              <a:cs typeface="B Nazanin" pitchFamily="2" charset="-78"/>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lstStyle/>
          <a:p>
            <a:endParaRPr lang="en-US" dirty="0">
              <a:cs typeface="B Nazanin" pitchFamily="2" charset="-78"/>
            </a:endParaRPr>
          </a:p>
        </p:txBody>
      </p:sp>
      <p:sp>
        <p:nvSpPr>
          <p:cNvPr id="4" name="Rectangle 3"/>
          <p:cNvSpPr/>
          <p:nvPr/>
        </p:nvSpPr>
        <p:spPr>
          <a:xfrm>
            <a:off x="1371600" y="685800"/>
            <a:ext cx="1676400" cy="1905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1600" b="1" dirty="0" smtClean="0">
                <a:solidFill>
                  <a:srgbClr val="FFFF00"/>
                </a:solidFill>
                <a:cs typeface="B Nazanin" pitchFamily="2" charset="-78"/>
              </a:rPr>
              <a:t>ساخته ها و آفریده ها</a:t>
            </a:r>
          </a:p>
          <a:p>
            <a:pPr algn="ctr"/>
            <a:r>
              <a:rPr lang="fa-IR" sz="1600" b="1" dirty="0" smtClean="0">
                <a:cs typeface="B Nazanin" pitchFamily="2" charset="-78"/>
              </a:rPr>
              <a:t>تکنولوژی</a:t>
            </a:r>
          </a:p>
          <a:p>
            <a:pPr algn="ctr"/>
            <a:r>
              <a:rPr lang="fa-IR" sz="1600" b="1" dirty="0" smtClean="0">
                <a:cs typeface="B Nazanin" pitchFamily="2" charset="-78"/>
              </a:rPr>
              <a:t>هنر</a:t>
            </a:r>
          </a:p>
          <a:p>
            <a:pPr algn="ctr"/>
            <a:r>
              <a:rPr lang="fa-IR" sz="1600" b="1" dirty="0" smtClean="0">
                <a:cs typeface="B Nazanin" pitchFamily="2" charset="-78"/>
              </a:rPr>
              <a:t>دیدنی ها و شنیدنی ها</a:t>
            </a:r>
          </a:p>
          <a:p>
            <a:pPr algn="ctr"/>
            <a:r>
              <a:rPr lang="fa-IR" sz="1600" b="1" dirty="0" smtClean="0">
                <a:cs typeface="B Nazanin" pitchFamily="2" charset="-78"/>
              </a:rPr>
              <a:t>الگوهای رفتاری</a:t>
            </a:r>
            <a:endParaRPr lang="en-US" sz="1600" b="1" dirty="0">
              <a:cs typeface="B Nazanin" pitchFamily="2" charset="-78"/>
            </a:endParaRPr>
          </a:p>
        </p:txBody>
      </p:sp>
      <p:sp>
        <p:nvSpPr>
          <p:cNvPr id="5" name="Rectangle 4"/>
          <p:cNvSpPr/>
          <p:nvPr/>
        </p:nvSpPr>
        <p:spPr>
          <a:xfrm>
            <a:off x="1371600" y="2667000"/>
            <a:ext cx="1676400" cy="1905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1600" b="1" dirty="0" smtClean="0">
                <a:solidFill>
                  <a:srgbClr val="FFFF00"/>
                </a:solidFill>
                <a:cs typeface="B Nazanin" pitchFamily="2" charset="-78"/>
              </a:rPr>
              <a:t>ارزش ها</a:t>
            </a:r>
          </a:p>
          <a:p>
            <a:pPr algn="ctr"/>
            <a:r>
              <a:rPr lang="fa-IR" sz="1600" b="1" dirty="0" smtClean="0">
                <a:cs typeface="B Nazanin" pitchFamily="2" charset="-78"/>
              </a:rPr>
              <a:t>قابل بررسی در محیط فیزیکی</a:t>
            </a:r>
          </a:p>
          <a:p>
            <a:pPr algn="ctr"/>
            <a:r>
              <a:rPr lang="fa-IR" sz="1600" b="1" dirty="0" smtClean="0">
                <a:cs typeface="B Nazanin" pitchFamily="2" charset="-78"/>
              </a:rPr>
              <a:t>قابل بررسی فقط با توافق عام اجتماعی</a:t>
            </a:r>
            <a:endParaRPr lang="en-US" sz="1600" b="1" dirty="0">
              <a:cs typeface="B Nazanin" pitchFamily="2" charset="-78"/>
            </a:endParaRPr>
          </a:p>
        </p:txBody>
      </p:sp>
      <p:sp>
        <p:nvSpPr>
          <p:cNvPr id="6" name="Rectangle 5"/>
          <p:cNvSpPr/>
          <p:nvPr/>
        </p:nvSpPr>
        <p:spPr>
          <a:xfrm>
            <a:off x="1371600" y="4648200"/>
            <a:ext cx="1676400" cy="1905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1400" b="1" dirty="0" smtClean="0">
                <a:solidFill>
                  <a:srgbClr val="FFFF00"/>
                </a:solidFill>
                <a:cs typeface="B Nazanin" pitchFamily="2" charset="-78"/>
              </a:rPr>
              <a:t>مفروضات</a:t>
            </a:r>
            <a:r>
              <a:rPr lang="fa-IR" sz="1400" b="1" dirty="0" smtClean="0">
                <a:cs typeface="B Nazanin" pitchFamily="2" charset="-78"/>
              </a:rPr>
              <a:t> </a:t>
            </a:r>
            <a:r>
              <a:rPr lang="fa-IR" sz="1400" b="1" dirty="0" smtClean="0">
                <a:solidFill>
                  <a:srgbClr val="FFFF00"/>
                </a:solidFill>
                <a:cs typeface="B Nazanin" pitchFamily="2" charset="-78"/>
              </a:rPr>
              <a:t>اساسی</a:t>
            </a:r>
          </a:p>
          <a:p>
            <a:pPr algn="ctr"/>
            <a:r>
              <a:rPr lang="fa-IR" sz="1400" b="1" dirty="0" smtClean="0">
                <a:cs typeface="B Nazanin" pitchFamily="2" charset="-78"/>
              </a:rPr>
              <a:t>رابطه با محیط(طبیعت)</a:t>
            </a:r>
          </a:p>
          <a:p>
            <a:pPr algn="ctr"/>
            <a:r>
              <a:rPr lang="fa-IR" sz="1400" b="1" dirty="0" smtClean="0">
                <a:cs typeface="B Nazanin" pitchFamily="2" charset="-78"/>
              </a:rPr>
              <a:t>ماهیت واقعیت،زمان وفضا</a:t>
            </a:r>
          </a:p>
          <a:p>
            <a:pPr algn="ctr"/>
            <a:r>
              <a:rPr lang="fa-IR" sz="1400" b="1" dirty="0" smtClean="0">
                <a:cs typeface="B Nazanin" pitchFamily="2" charset="-78"/>
              </a:rPr>
              <a:t>ماهیت وجودی انسان</a:t>
            </a:r>
          </a:p>
          <a:p>
            <a:pPr algn="ctr"/>
            <a:r>
              <a:rPr lang="fa-IR" sz="1400" b="1" dirty="0" smtClean="0">
                <a:cs typeface="B Nazanin" pitchFamily="2" charset="-78"/>
              </a:rPr>
              <a:t>ماهیت فعالیت انسان</a:t>
            </a:r>
          </a:p>
          <a:p>
            <a:pPr algn="ctr"/>
            <a:r>
              <a:rPr lang="fa-IR" sz="1400" b="1" dirty="0" smtClean="0">
                <a:cs typeface="B Nazanin" pitchFamily="2" charset="-78"/>
              </a:rPr>
              <a:t>ماهیت روابط انسان</a:t>
            </a:r>
            <a:endParaRPr lang="en-US" sz="1400" b="1" dirty="0">
              <a:cs typeface="B Nazanin" pitchFamily="2" charset="-78"/>
            </a:endParaRPr>
          </a:p>
        </p:txBody>
      </p:sp>
      <p:sp>
        <p:nvSpPr>
          <p:cNvPr id="7" name="TextBox 6"/>
          <p:cNvSpPr txBox="1"/>
          <p:nvPr/>
        </p:nvSpPr>
        <p:spPr>
          <a:xfrm>
            <a:off x="4876800" y="1143000"/>
            <a:ext cx="2190023" cy="369332"/>
          </a:xfrm>
          <a:prstGeom prst="rect">
            <a:avLst/>
          </a:prstGeom>
          <a:noFill/>
        </p:spPr>
        <p:txBody>
          <a:bodyPr wrap="none" rtlCol="0">
            <a:spAutoFit/>
          </a:bodyPr>
          <a:lstStyle/>
          <a:p>
            <a:r>
              <a:rPr lang="fa-IR" b="1" dirty="0" smtClean="0">
                <a:cs typeface="B Nazanin" pitchFamily="2" charset="-78"/>
              </a:rPr>
              <a:t>آشکار اما اغلب نامکشوف</a:t>
            </a:r>
            <a:endParaRPr lang="en-US" b="1" dirty="0">
              <a:cs typeface="B Nazanin" pitchFamily="2" charset="-78"/>
            </a:endParaRPr>
          </a:p>
        </p:txBody>
      </p:sp>
      <p:sp>
        <p:nvSpPr>
          <p:cNvPr id="8" name="TextBox 7"/>
          <p:cNvSpPr txBox="1"/>
          <p:nvPr/>
        </p:nvSpPr>
        <p:spPr>
          <a:xfrm>
            <a:off x="5181600" y="3124200"/>
            <a:ext cx="1669047" cy="369332"/>
          </a:xfrm>
          <a:prstGeom prst="rect">
            <a:avLst/>
          </a:prstGeom>
          <a:noFill/>
        </p:spPr>
        <p:txBody>
          <a:bodyPr wrap="none" rtlCol="0">
            <a:spAutoFit/>
          </a:bodyPr>
          <a:lstStyle/>
          <a:p>
            <a:r>
              <a:rPr lang="fa-IR" b="1" dirty="0" smtClean="0">
                <a:cs typeface="B Nazanin" pitchFamily="2" charset="-78"/>
              </a:rPr>
              <a:t>سطح بیشتر آگاهی</a:t>
            </a:r>
            <a:endParaRPr lang="en-US" b="1" dirty="0">
              <a:cs typeface="B Nazanin" pitchFamily="2" charset="-78"/>
            </a:endParaRPr>
          </a:p>
        </p:txBody>
      </p:sp>
      <p:sp>
        <p:nvSpPr>
          <p:cNvPr id="9" name="TextBox 8"/>
          <p:cNvSpPr txBox="1"/>
          <p:nvPr/>
        </p:nvSpPr>
        <p:spPr>
          <a:xfrm>
            <a:off x="5181600" y="5257800"/>
            <a:ext cx="1603324" cy="923330"/>
          </a:xfrm>
          <a:prstGeom prst="rect">
            <a:avLst/>
          </a:prstGeom>
          <a:noFill/>
        </p:spPr>
        <p:txBody>
          <a:bodyPr wrap="none" rtlCol="0">
            <a:spAutoFit/>
          </a:bodyPr>
          <a:lstStyle/>
          <a:p>
            <a:pPr algn="ctr"/>
            <a:r>
              <a:rPr lang="fa-IR" b="1" dirty="0" smtClean="0">
                <a:cs typeface="B Nazanin" pitchFamily="2" charset="-78"/>
              </a:rPr>
              <a:t>حقیقت فرض شده</a:t>
            </a:r>
          </a:p>
          <a:p>
            <a:pPr algn="ctr"/>
            <a:r>
              <a:rPr lang="fa-IR" b="1" dirty="0" smtClean="0">
                <a:cs typeface="B Nazanin" pitchFamily="2" charset="-78"/>
              </a:rPr>
              <a:t>ناآشکار</a:t>
            </a:r>
          </a:p>
          <a:p>
            <a:pPr algn="ctr"/>
            <a:r>
              <a:rPr lang="fa-IR" b="1" dirty="0" smtClean="0">
                <a:cs typeface="B Nazanin" pitchFamily="2" charset="-78"/>
              </a:rPr>
              <a:t>ناخودآگاه</a:t>
            </a:r>
            <a:endParaRPr lang="en-US" b="1" dirty="0">
              <a:cs typeface="B Nazanin" pitchFamily="2" charset="-78"/>
            </a:endParaRPr>
          </a:p>
        </p:txBody>
      </p:sp>
      <p:cxnSp>
        <p:nvCxnSpPr>
          <p:cNvPr id="11" name="Straight Arrow Connector 10"/>
          <p:cNvCxnSpPr>
            <a:stCxn id="9" idx="0"/>
            <a:endCxn id="8" idx="2"/>
          </p:cNvCxnSpPr>
          <p:nvPr/>
        </p:nvCxnSpPr>
        <p:spPr>
          <a:xfrm rot="5400000" flipH="1" flipV="1">
            <a:off x="5117559" y="4359235"/>
            <a:ext cx="1764268" cy="328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a:endCxn id="7" idx="2"/>
          </p:cNvCxnSpPr>
          <p:nvPr/>
        </p:nvCxnSpPr>
        <p:spPr>
          <a:xfrm rot="16200000" flipV="1">
            <a:off x="5188034" y="2296110"/>
            <a:ext cx="1611868" cy="443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200" b="1" dirty="0" smtClean="0">
                <a:cs typeface="B Nazanin" pitchFamily="2" charset="-78"/>
              </a:rPr>
              <a:t>سطح 1: </a:t>
            </a:r>
            <a:r>
              <a:rPr lang="fa-IR" sz="2200" dirty="0" smtClean="0">
                <a:cs typeface="B Nazanin" pitchFamily="2" charset="-78"/>
              </a:rPr>
              <a:t>آشکارترین سطح فرهنگ در مدل شاین، محیط مادی و اجتماعی است که اعضای سازمان ایجاد کرده اند.</a:t>
            </a:r>
          </a:p>
          <a:p>
            <a:pPr>
              <a:buNone/>
            </a:pPr>
            <a:endParaRPr lang="fa-IR" sz="2200" dirty="0" smtClean="0">
              <a:cs typeface="B Nazanin" pitchFamily="2" charset="-78"/>
            </a:endParaRPr>
          </a:p>
          <a:p>
            <a:pPr>
              <a:buNone/>
            </a:pPr>
            <a:r>
              <a:rPr lang="fa-IR" sz="2200" b="1" dirty="0" smtClean="0">
                <a:cs typeface="B Nazanin" pitchFamily="2" charset="-78"/>
              </a:rPr>
              <a:t>سطح 2: </a:t>
            </a:r>
            <a:r>
              <a:rPr lang="fa-IR" sz="2200" dirty="0" smtClean="0">
                <a:cs typeface="B Nazanin" pitchFamily="2" charset="-78"/>
              </a:rPr>
              <a:t>دومین سطح ارزش های فردی و گروهی است.</a:t>
            </a:r>
          </a:p>
          <a:p>
            <a:pPr>
              <a:buNone/>
            </a:pPr>
            <a:endParaRPr lang="fa-IR" sz="2200" dirty="0" smtClean="0">
              <a:cs typeface="B Nazanin" pitchFamily="2" charset="-78"/>
            </a:endParaRPr>
          </a:p>
          <a:p>
            <a:pPr>
              <a:buNone/>
            </a:pPr>
            <a:r>
              <a:rPr lang="fa-IR" sz="2200" b="1" dirty="0" smtClean="0">
                <a:cs typeface="B Nazanin" pitchFamily="2" charset="-78"/>
              </a:rPr>
              <a:t>سطح 3: </a:t>
            </a:r>
            <a:r>
              <a:rPr lang="fa-IR" sz="2200" dirty="0" smtClean="0">
                <a:cs typeface="B Nazanin" pitchFamily="2" charset="-78"/>
              </a:rPr>
              <a:t>سومین سطح مفروضات اساسی هستند که افراد یک گروه درباره دنیا و این که چگونه می گردد، دارند. این مفروضات حقیقت فرض می شوند.</a:t>
            </a:r>
          </a:p>
          <a:p>
            <a:pPr>
              <a:buNone/>
            </a:pPr>
            <a:endParaRPr lang="fa-IR" sz="2200" dirty="0" smtClean="0">
              <a:cs typeface="B Nazanin" pitchFamily="2" charset="-78"/>
            </a:endParaRPr>
          </a:p>
          <a:p>
            <a:pPr>
              <a:buNone/>
            </a:pPr>
            <a:r>
              <a:rPr lang="fa-IR" sz="2200" b="1" dirty="0" smtClean="0">
                <a:cs typeface="B Nazanin" pitchFamily="2" charset="-78"/>
              </a:rPr>
              <a:t>مفروضات مدیریت درباره انسان:</a:t>
            </a:r>
          </a:p>
          <a:p>
            <a:pPr>
              <a:buNone/>
            </a:pPr>
            <a:r>
              <a:rPr lang="fa-IR" sz="2200" dirty="0" smtClean="0">
                <a:cs typeface="B Nazanin" pitchFamily="2" charset="-78"/>
              </a:rPr>
              <a:t>این مفروضات دلالت بر ایده های مدیریتی درباره آن چیزی دارد که موجب انگیزش کارکنان می شود. بر اساس یک نظم تاریخی، وی 4 مجموعه از مفروضات را مطرح می کند:</a:t>
            </a:r>
          </a:p>
          <a:p>
            <a:pPr>
              <a:buNone/>
            </a:pPr>
            <a:endParaRPr lang="fa-IR" sz="2200" dirty="0" smtClean="0">
              <a:cs typeface="B Nazanin" pitchFamily="2" charset="-78"/>
            </a:endParaRPr>
          </a:p>
          <a:p>
            <a:pPr>
              <a:buNone/>
            </a:pPr>
            <a:r>
              <a:rPr lang="fa-IR" sz="2200" b="1" dirty="0" smtClean="0">
                <a:cs typeface="B Nazanin" pitchFamily="2" charset="-78"/>
              </a:rPr>
              <a:t>1- انسان منطقی- اقتصادی: </a:t>
            </a:r>
            <a:r>
              <a:rPr lang="fa-IR" sz="2200" dirty="0" smtClean="0">
                <a:cs typeface="B Nazanin" pitchFamily="2" charset="-78"/>
              </a:rPr>
              <a:t>این دیدگاه ریشه در تئوری های اقتصادی آدام اسمیت در دهه 1770 میلادی دارد و بر اساس آن جستجوی نفع شخصی و به حداکثر رساندن سود جزء انگیزه های اولیه انسان مطرح می شوند. </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b="1" dirty="0" smtClean="0">
                <a:cs typeface="B Nazanin" pitchFamily="2" charset="-78"/>
              </a:rPr>
              <a:t>2- انسان اجتماعی: </a:t>
            </a:r>
            <a:r>
              <a:rPr lang="fa-IR" sz="2200" dirty="0" smtClean="0">
                <a:cs typeface="B Nazanin" pitchFamily="2" charset="-78"/>
              </a:rPr>
              <a:t>افراد بر اساس این دیدگاه عمدتا توسط نیازهای اجتماعی برانگیخته و توسط ارتباط با دیگران شناخته می شوند. </a:t>
            </a:r>
          </a:p>
          <a:p>
            <a:pPr>
              <a:buNone/>
            </a:pPr>
            <a:endParaRPr lang="fa-IR" sz="2200" b="1" dirty="0" smtClean="0">
              <a:cs typeface="B Nazanin" pitchFamily="2" charset="-78"/>
            </a:endParaRPr>
          </a:p>
          <a:p>
            <a:pPr>
              <a:buNone/>
            </a:pPr>
            <a:r>
              <a:rPr lang="fa-IR" sz="2200" b="1" dirty="0" smtClean="0">
                <a:cs typeface="B Nazanin" pitchFamily="2" charset="-78"/>
              </a:rPr>
              <a:t>3- انسان خود شکوفا: </a:t>
            </a:r>
            <a:r>
              <a:rPr lang="fa-IR" sz="2200" dirty="0" smtClean="0">
                <a:cs typeface="B Nazanin" pitchFamily="2" charset="-78"/>
              </a:rPr>
              <a:t>مفهوم انسان خودشکوفا مبتنی بر تئوری نیازهای انسانی مازلو است. بر طبق این دیدگاه افراد عمدتا خود انگیزه بوده، به دنبال چالش و احساس مسئولیت بیشتر و حداکثر کردن فرصت ها هستند.</a:t>
            </a:r>
          </a:p>
          <a:p>
            <a:pPr>
              <a:buNone/>
            </a:pPr>
            <a:endParaRPr lang="fa-IR" sz="2200" dirty="0" smtClean="0">
              <a:cs typeface="B Nazanin" pitchFamily="2" charset="-78"/>
            </a:endParaRPr>
          </a:p>
          <a:p>
            <a:pPr>
              <a:buNone/>
            </a:pPr>
            <a:r>
              <a:rPr lang="fa-IR" sz="2200" b="1" dirty="0" smtClean="0">
                <a:cs typeface="B Nazanin" pitchFamily="2" charset="-78"/>
              </a:rPr>
              <a:t>4- انسان پیچیده: </a:t>
            </a:r>
            <a:r>
              <a:rPr lang="fa-IR" sz="2200" dirty="0" smtClean="0">
                <a:cs typeface="B Nazanin" pitchFamily="2" charset="-78"/>
              </a:rPr>
              <a:t>این دیدگاه، انسان را به عنوان موجود خیلی پیچیده تر و متغیرتر نسبت به مدل های تشریح شده می نگرد. افراد در این دیدگاه انگیزه های زیادی دارند که این انگیزه ها متنوع و متفاوتند.</a:t>
            </a:r>
            <a:endParaRPr lang="fa-IR" sz="2200" b="1" dirty="0" smtClean="0">
              <a:cs typeface="B Nazanin" pitchFamily="2" charset="-78"/>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چارلز هندی و انواع فرهنگ های سازمان، سازمان شبدری و مدیریت تضاد</a:t>
            </a:r>
          </a:p>
          <a:p>
            <a:pPr>
              <a:buNone/>
            </a:pPr>
            <a:r>
              <a:rPr lang="fa-IR" sz="2200" dirty="0" smtClean="0">
                <a:cs typeface="B Nazanin" pitchFamily="2" charset="-78"/>
              </a:rPr>
              <a:t>چارلز هندی در سال 1932 در ایرلند به دنیا آمد.</a:t>
            </a:r>
          </a:p>
          <a:p>
            <a:pPr>
              <a:buNone/>
            </a:pPr>
            <a:r>
              <a:rPr lang="fa-IR" sz="2200" dirty="0" smtClean="0">
                <a:cs typeface="B Nazanin" pitchFamily="2" charset="-78"/>
              </a:rPr>
              <a:t>وی در کتاب ”روح تشنه“ به بیان سختی و آسایش اجتماعی، روانی و روحی انسان ها در یک محیط سازمانی پویا پرداخته است. یکی دیگر از کتاب های هندی کتاب ”کیمیا گران جدید“ می باشد که به معرفی اندیشمندانی می پردازد که روش کار و زندگی انسان ها را متحول نموده اند.</a:t>
            </a:r>
          </a:p>
          <a:p>
            <a:pPr>
              <a:buNone/>
            </a:pPr>
            <a:endParaRPr lang="fa-IR" sz="2200" b="1" dirty="0" smtClean="0">
              <a:cs typeface="B Nazanin" pitchFamily="2" charset="-78"/>
            </a:endParaRPr>
          </a:p>
          <a:p>
            <a:pPr>
              <a:buNone/>
            </a:pPr>
            <a:r>
              <a:rPr lang="fa-IR" sz="2200" b="1" dirty="0" smtClean="0">
                <a:cs typeface="B Nazanin" pitchFamily="2" charset="-78"/>
              </a:rPr>
              <a:t>سازمان شبدری:</a:t>
            </a:r>
          </a:p>
          <a:p>
            <a:pPr>
              <a:buNone/>
            </a:pPr>
            <a:r>
              <a:rPr lang="fa-IR" sz="2200" dirty="0" smtClean="0">
                <a:cs typeface="B Nazanin" pitchFamily="2" charset="-78"/>
              </a:rPr>
              <a:t>هندی در کتاب ”دوران بدون منطق“ خود برای تبیین روابط متفاوت انسان ها با سازمان های نوین، از نماد و نشان ملی ایرلند به شکل سه برگ (شبیه شبدر) استفاده کرده است. 3 برگ هر ساقه شبدر، مظهر سازمانی هستند که از 3 گروه از افراد تشکیل شده است. این 3 برگ شامل </a:t>
            </a:r>
            <a:r>
              <a:rPr lang="fa-IR" sz="2200" b="1" dirty="0" smtClean="0">
                <a:cs typeface="B Nazanin" pitchFamily="2" charset="-78"/>
              </a:rPr>
              <a:t>هسته ی حرفه ای، حاشیه ی قراردادی و نیروی کار منعطف </a:t>
            </a:r>
            <a:r>
              <a:rPr lang="fa-IR" sz="2200" dirty="0" smtClean="0">
                <a:cs typeface="B Nazanin" pitchFamily="2" charset="-78"/>
              </a:rPr>
              <a:t>می شوند.</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r>
              <a:rPr lang="fa-IR" sz="2200" b="1" dirty="0" smtClean="0">
                <a:cs typeface="B Nazanin" pitchFamily="2" charset="-78"/>
              </a:rPr>
              <a:t>1- هسته حرفه ای: </a:t>
            </a:r>
            <a:r>
              <a:rPr lang="fa-IR" sz="2200" dirty="0" smtClean="0">
                <a:cs typeface="B Nazanin" pitchFamily="2" charset="-78"/>
              </a:rPr>
              <a:t>متشکل از کارکنان صف می باشد که از متخصصان، تکنسین ها و مدیران تشکیل شده است.</a:t>
            </a:r>
          </a:p>
          <a:p>
            <a:pPr>
              <a:buNone/>
            </a:pPr>
            <a:r>
              <a:rPr lang="fa-IR" sz="2200" b="1" dirty="0" smtClean="0">
                <a:cs typeface="B Nazanin" pitchFamily="2" charset="-78"/>
              </a:rPr>
              <a:t>2- حاشیه قراردادی: </a:t>
            </a:r>
            <a:r>
              <a:rPr lang="fa-IR" sz="2200" dirty="0" smtClean="0">
                <a:cs typeface="B Nazanin" pitchFamily="2" charset="-78"/>
              </a:rPr>
              <a:t>شامل افراد یا سازمان هایی می شود که خارج از سازمان بوده، خدماتی را به صورت پیمانکاری به سازمان ارائه می کنند.</a:t>
            </a:r>
          </a:p>
          <a:p>
            <a:pPr>
              <a:buNone/>
            </a:pPr>
            <a:r>
              <a:rPr lang="fa-IR" sz="2200" b="1" dirty="0" smtClean="0">
                <a:cs typeface="B Nazanin" pitchFamily="2" charset="-78"/>
              </a:rPr>
              <a:t>3- نیروی کار منعطف: </a:t>
            </a:r>
            <a:r>
              <a:rPr lang="fa-IR" sz="2200" dirty="0" smtClean="0">
                <a:cs typeface="B Nazanin" pitchFamily="2" charset="-78"/>
              </a:rPr>
              <a:t>شامل همه ی کارکنان نیمه وقت و موقتی می شود که سریع ترین رشد را در الگوی استخدام سازمان ها، به خاطر انعطاف پذیر بودنشان دارند.</a:t>
            </a:r>
          </a:p>
          <a:p>
            <a:pPr>
              <a:buNone/>
            </a:pPr>
            <a:r>
              <a:rPr lang="fa-IR" sz="2200" b="1" dirty="0" smtClean="0">
                <a:cs typeface="B Nazanin" pitchFamily="2" charset="-78"/>
              </a:rPr>
              <a:t>مشتریان به عنوان چهارمین برگ: </a:t>
            </a:r>
            <a:r>
              <a:rPr lang="fa-IR" sz="2200" dirty="0" smtClean="0">
                <a:cs typeface="B Nazanin" pitchFamily="2" charset="-78"/>
              </a:rPr>
              <a:t>هندی همچنین به رشد تعداد نیروی کار قراردادی و غیر رسمی اشاره می کند که همان مشتریانی هستند که برای انجام بعضی از کارهای سازمان در نظر گرفته می شوند. مانند دستگاه های خودپرداز بانک و بنزین زنی توسط خود مشتری در پمپ بنزین ها</a:t>
            </a:r>
          </a:p>
          <a:p>
            <a:pPr>
              <a:buNone/>
            </a:pPr>
            <a:r>
              <a:rPr lang="fa-IR" sz="2200" b="1" dirty="0" smtClean="0">
                <a:cs typeface="B Nazanin" pitchFamily="2" charset="-78"/>
              </a:rPr>
              <a:t>انواع فرهنگ های سازمان: </a:t>
            </a:r>
          </a:p>
          <a:p>
            <a:pPr>
              <a:buNone/>
            </a:pPr>
            <a:r>
              <a:rPr lang="fa-IR" sz="2200" dirty="0" smtClean="0">
                <a:cs typeface="B Nazanin" pitchFamily="2" charset="-78"/>
              </a:rPr>
              <a:t>به نظر هندی فرهنگ های سازمانی را می توان بر اساس نقش و وظایف کارکنان و قدرتی که به هر شخص تفویض می گردد تقسیم بندی کرد. </a:t>
            </a:r>
          </a:p>
          <a:p>
            <a:pPr>
              <a:buNone/>
            </a:pPr>
            <a:endParaRPr lang="fa-IR" sz="2200" dirty="0" smtClean="0">
              <a:cs typeface="B Nazanin" pitchFamily="2" charset="-78"/>
            </a:endParaRPr>
          </a:p>
          <a:p>
            <a:pPr>
              <a:buNone/>
            </a:pPr>
            <a:endParaRPr lang="fa-IR" sz="2200" dirty="0" smtClean="0">
              <a:cs typeface="B Nazanin" pitchFamily="2" charset="-78"/>
            </a:endParaRPr>
          </a:p>
          <a:p>
            <a:pPr>
              <a:buNone/>
            </a:pPr>
            <a:endParaRPr lang="en-US" sz="2200" dirty="0">
              <a:cs typeface="B Nazanin" pitchFamily="2" charset="-78"/>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b="1" dirty="0" smtClean="0">
                <a:cs typeface="B Nazanin" pitchFamily="2" charset="-78"/>
              </a:rPr>
              <a:t>1- فرهنگ قدرت (چماقی) </a:t>
            </a:r>
            <a:r>
              <a:rPr lang="fa-IR" sz="2200" dirty="0" smtClean="0">
                <a:cs typeface="B Nazanin" pitchFamily="2" charset="-78"/>
              </a:rPr>
              <a:t>که به نظر می رسد زئوس در رأس آن جای داشته باشد. او رهبری بسیار قدرتمند است و از به کار بردن بی محابای قدرت به هیچ وجه ابایی ندارد. تارهای عنکبوت تصویر عینی این فرهنگ می باشد.</a:t>
            </a:r>
          </a:p>
          <a:p>
            <a:pPr>
              <a:buNone/>
            </a:pPr>
            <a:r>
              <a:rPr lang="fa-IR" sz="2200" b="1" dirty="0" smtClean="0">
                <a:cs typeface="B Nazanin" pitchFamily="2" charset="-78"/>
              </a:rPr>
              <a:t>2- فرهنگ ایفای نقش (قالب مندی) </a:t>
            </a:r>
            <a:r>
              <a:rPr lang="fa-IR" sz="2200" dirty="0" smtClean="0">
                <a:cs typeface="B Nazanin" pitchFamily="2" charset="-78"/>
              </a:rPr>
              <a:t>که آپولو (خدای نظم و قانون) نماد آن می باشد و همان فرهنگی است که ماکس وبر و تام برنز به ترتیب از آن با عنوان های بوروکراتیک و ماشینی یاد می کنند.</a:t>
            </a:r>
          </a:p>
          <a:p>
            <a:pPr>
              <a:buNone/>
            </a:pPr>
            <a:r>
              <a:rPr lang="fa-IR" sz="2200" b="1" dirty="0" smtClean="0">
                <a:cs typeface="B Nazanin" pitchFamily="2" charset="-78"/>
              </a:rPr>
              <a:t>3- فرهنگ وظیفه گرایی </a:t>
            </a:r>
            <a:r>
              <a:rPr lang="fa-IR" sz="2200" dirty="0" smtClean="0">
                <a:cs typeface="B Nazanin" pitchFamily="2" charset="-78"/>
              </a:rPr>
              <a:t>که آتنا (الهه معرفت) نماد آن می باشد و یک تور یا شبکه ی تصویر عینی را به نمایش می گذارند.این فرهنگی است که تام برنز از آن به عنوان فرهنگ ارگانیک (زنده) یاد می کند.</a:t>
            </a:r>
          </a:p>
          <a:p>
            <a:pPr>
              <a:buNone/>
            </a:pPr>
            <a:r>
              <a:rPr lang="fa-IR" sz="2200" b="1" dirty="0" smtClean="0">
                <a:cs typeface="B Nazanin" pitchFamily="2" charset="-78"/>
              </a:rPr>
              <a:t>4- فرهنگ اصالت فرد </a:t>
            </a:r>
            <a:r>
              <a:rPr lang="fa-IR" sz="2200" dirty="0" smtClean="0">
                <a:cs typeface="B Nazanin" pitchFamily="2" charset="-78"/>
              </a:rPr>
              <a:t>یا اگزیستانسیالیسم که دیونسیوس (خدای عیش و نوش) نماد آن می باشد. تفاوت عمده ی این فرهنگ با فرهنگ های دیگر در این است که افراد در سازمان های دارای سه فرهنگ دیگر، تابع خواسته های سازمان متبوع خود هستند و حال آنکه سازمان دارای این فرهنگ، تابع خواست اعضای خود می باشد یا در واقع موجودیت سازمان برای تحقق اهداف شخصی اعضا است.</a:t>
            </a:r>
            <a:endParaRPr lang="en-US" sz="2200" b="1" dirty="0">
              <a:cs typeface="B Nazanin" pitchFamily="2" charset="-78"/>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دیل و کندی و فرهنگ های سازمانی </a:t>
            </a:r>
          </a:p>
          <a:p>
            <a:pPr>
              <a:buNone/>
            </a:pPr>
            <a:r>
              <a:rPr lang="fa-IR" sz="2200" dirty="0" smtClean="0">
                <a:cs typeface="B Nazanin" pitchFamily="2" charset="-78"/>
              </a:rPr>
              <a:t>ترنس ای دیل نویسنده 20 کتاب و بیش از 100 مقاله می باشد. کتاب ”فرهنگ های شرکت“ که به اتفاق همکارش آلن ای کندی نوشته است، به عنوان یکی از با نفوذترین کتاب های بازرگانی دهه 1980 مطرح می باشد.</a:t>
            </a:r>
          </a:p>
          <a:p>
            <a:pPr>
              <a:buNone/>
            </a:pPr>
            <a:r>
              <a:rPr lang="fa-IR" sz="2200" b="1" dirty="0" smtClean="0">
                <a:cs typeface="B Nazanin" pitchFamily="2" charset="-78"/>
              </a:rPr>
              <a:t>فرهنگ های شرکت: </a:t>
            </a:r>
          </a:p>
          <a:p>
            <a:pPr>
              <a:buNone/>
            </a:pPr>
            <a:r>
              <a:rPr lang="fa-IR" sz="2200" dirty="0" smtClean="0">
                <a:cs typeface="B Nazanin" pitchFamily="2" charset="-78"/>
              </a:rPr>
              <a:t>دل و کندي بر مبناي خصوصيات بازار 4 نوع فرهنگ سازماني را شناسايي کرده و براي هر نوع از اين فرهنگ ها مثال هايي را ارائه کرده اند.</a:t>
            </a:r>
          </a:p>
          <a:p>
            <a:pPr>
              <a:buNone/>
            </a:pPr>
            <a:r>
              <a:rPr lang="fa-IR" sz="2200" b="1" dirty="0" smtClean="0">
                <a:cs typeface="B Nazanin" pitchFamily="2" charset="-78"/>
              </a:rPr>
              <a:t>1- فرهنگ مرد خشن (ريسک بالا / بازخور سريع): </a:t>
            </a:r>
            <a:r>
              <a:rPr lang="fa-IR" sz="2200" dirty="0" smtClean="0">
                <a:cs typeface="B Nazanin" pitchFamily="2" charset="-78"/>
              </a:rPr>
              <a:t>افراد موجود در اين فرهنگ، خشن، فردگرا، خرافه پرستو ريسک پذيرند. اين افراد تحت فشار ماهيت کوتاه مدت بعضي از موقعيت ها قرار گرفته و به ندرت از اشتباهاتشان درس ميگيرند.</a:t>
            </a:r>
          </a:p>
          <a:p>
            <a:pPr>
              <a:buNone/>
            </a:pPr>
            <a:endParaRPr lang="fa-IR" sz="2200" dirty="0" smtClean="0">
              <a:cs typeface="B Nazanin" pitchFamily="2" charset="-78"/>
            </a:endParaRPr>
          </a:p>
          <a:p>
            <a:pPr>
              <a:buNone/>
            </a:pPr>
            <a:r>
              <a:rPr lang="fa-IR" sz="2200" b="1" dirty="0" smtClean="0">
                <a:cs typeface="B Nazanin" pitchFamily="2" charset="-78"/>
              </a:rPr>
              <a:t>2- فرهنگ سخت کوشي (ريسک پذير پايين / بازخور سريع): </a:t>
            </a:r>
            <a:r>
              <a:rPr lang="fa-IR" sz="2200" dirty="0" smtClean="0">
                <a:cs typeface="B Nazanin" pitchFamily="2" charset="-78"/>
              </a:rPr>
              <a:t>افراد موجود در اين فرهنگ، فروشندگاني عالي با برخورد دوستانه بوده که خرافه پرست نبوده و لباس هاي نسبتا معمول و تيم ها ورزشي را ترجيح مي دهند.</a:t>
            </a:r>
            <a:endParaRPr lang="en-US" sz="2200" dirty="0">
              <a:cs typeface="B Nazanin" pitchFamily="2" charset="-78"/>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endParaRPr lang="fa-IR" sz="2200" b="1" dirty="0" smtClean="0">
              <a:cs typeface="B Nazanin" pitchFamily="2" charset="-78"/>
            </a:endParaRPr>
          </a:p>
          <a:p>
            <a:pPr>
              <a:buNone/>
            </a:pPr>
            <a:endParaRPr lang="fa-IR" sz="2200" b="1" dirty="0" smtClean="0">
              <a:cs typeface="B Nazanin" pitchFamily="2" charset="-78"/>
            </a:endParaRPr>
          </a:p>
          <a:p>
            <a:pPr>
              <a:buNone/>
            </a:pPr>
            <a:r>
              <a:rPr lang="fa-IR" sz="2200" b="1" dirty="0" smtClean="0">
                <a:cs typeface="B Nazanin" pitchFamily="2" charset="-78"/>
              </a:rPr>
              <a:t>3- فرهنگ مشروط شرکتتان (ريسک پذير بالا / بازخورآهسته): </a:t>
            </a:r>
            <a:r>
              <a:rPr lang="fa-IR" sz="2200" dirty="0" smtClean="0">
                <a:cs typeface="B Nazanin" pitchFamily="2" charset="-78"/>
              </a:rPr>
              <a:t>افراد در اين فرهنگ از لحاظ فن لايق کسب اختيار هستند. آنها تمايل دارند که تصميماتشان را مجددا کنترل کنند. اين افراد مي توانند پيشرفت ها علمي داشته و ابهام را تحمل کنند. </a:t>
            </a:r>
          </a:p>
          <a:p>
            <a:pPr>
              <a:buNone/>
            </a:pPr>
            <a:endParaRPr lang="fa-IR" sz="2200" b="1" dirty="0" smtClean="0">
              <a:cs typeface="B Nazanin" pitchFamily="2" charset="-78"/>
            </a:endParaRPr>
          </a:p>
          <a:p>
            <a:pPr>
              <a:buNone/>
            </a:pPr>
            <a:r>
              <a:rPr lang="fa-IR" sz="2200" b="1" dirty="0" smtClean="0">
                <a:cs typeface="B Nazanin" pitchFamily="2" charset="-78"/>
              </a:rPr>
              <a:t>4- فرهنگ فرآيندي (ريسک پايين / بازخور کند): </a:t>
            </a:r>
            <a:r>
              <a:rPr lang="fa-IR" sz="2200" dirty="0" smtClean="0">
                <a:cs typeface="B Nazanin" pitchFamily="2" charset="-78"/>
              </a:rPr>
              <a:t>افرادي که در اين فرهنگ قرار گرفته، افرادي محتاط و محافظ موقعيتشان هستند که به جزئيات، نظم و وقت شناسي در يک محيط کاري با رويه هاي نسبتا مشخص توجه ويژه اي دارند.</a:t>
            </a:r>
          </a:p>
          <a:p>
            <a:pPr>
              <a:buNone/>
            </a:pPr>
            <a:endParaRPr lang="en-US" sz="2200" b="1" dirty="0">
              <a:cs typeface="B Nazanin" pitchFamily="2" charset="-78"/>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990600"/>
          <a:ext cx="8229600" cy="2651760"/>
        </p:xfrm>
        <a:graphic>
          <a:graphicData uri="http://schemas.openxmlformats.org/drawingml/2006/table">
            <a:tbl>
              <a:tblPr firstRow="1" bandRow="1">
                <a:tableStyleId>{5C22544A-7EE6-4342-B048-85BDC9FD1C3A}</a:tableStyleId>
              </a:tblPr>
              <a:tblGrid>
                <a:gridCol w="4114800"/>
                <a:gridCol w="4114800"/>
              </a:tblGrid>
              <a:tr h="914400">
                <a:tc>
                  <a:txBody>
                    <a:bodyPr/>
                    <a:lstStyle/>
                    <a:p>
                      <a:pPr algn="ctr"/>
                      <a:r>
                        <a:rPr lang="fa-IR" dirty="0" smtClean="0">
                          <a:cs typeface="B Nazanin" pitchFamily="2" charset="-78"/>
                        </a:rPr>
                        <a:t>فرهنگ مرد خشن</a:t>
                      </a:r>
                    </a:p>
                    <a:p>
                      <a:pPr algn="ctr"/>
                      <a:r>
                        <a:rPr lang="fa-IR" b="0" dirty="0" smtClean="0">
                          <a:cs typeface="B Nazanin" pitchFamily="2" charset="-78"/>
                        </a:rPr>
                        <a:t>رسانه</a:t>
                      </a:r>
                      <a:r>
                        <a:rPr lang="fa-IR" b="0" baseline="0" dirty="0" smtClean="0">
                          <a:cs typeface="B Nazanin" pitchFamily="2" charset="-78"/>
                        </a:rPr>
                        <a:t> ها</a:t>
                      </a:r>
                    </a:p>
                    <a:p>
                      <a:pPr algn="ctr"/>
                      <a:r>
                        <a:rPr lang="fa-IR" b="0" baseline="0" dirty="0" smtClean="0">
                          <a:cs typeface="B Nazanin" pitchFamily="2" charset="-78"/>
                        </a:rPr>
                        <a:t>شرکت هاي مشاوره اي</a:t>
                      </a:r>
                    </a:p>
                    <a:p>
                      <a:pPr algn="ctr"/>
                      <a:r>
                        <a:rPr lang="fa-IR" b="0" baseline="0" dirty="0" smtClean="0">
                          <a:cs typeface="B Nazanin" pitchFamily="2" charset="-78"/>
                        </a:rPr>
                        <a:t>شرکت هاي ساختمان سازي</a:t>
                      </a:r>
                      <a:endParaRPr lang="en-US" b="0" dirty="0">
                        <a:cs typeface="B Nazanin" pitchFamily="2" charset="-78"/>
                      </a:endParaRPr>
                    </a:p>
                  </a:txBody>
                  <a:tcPr/>
                </a:tc>
                <a:tc>
                  <a:txBody>
                    <a:bodyPr/>
                    <a:lstStyle/>
                    <a:p>
                      <a:pPr algn="ctr"/>
                      <a:r>
                        <a:rPr lang="fa-IR" sz="1800" b="1" dirty="0" smtClean="0">
                          <a:cs typeface="B Nazanin" pitchFamily="2" charset="-78"/>
                        </a:rPr>
                        <a:t>فرهنگ مشروط سازمانتان</a:t>
                      </a:r>
                    </a:p>
                    <a:p>
                      <a:pPr algn="ctr"/>
                      <a:r>
                        <a:rPr lang="fa-IR" sz="1800" b="0" dirty="0" smtClean="0">
                          <a:cs typeface="B Nazanin" pitchFamily="2" charset="-78"/>
                        </a:rPr>
                        <a:t>هوا-</a:t>
                      </a:r>
                      <a:r>
                        <a:rPr lang="fa-IR" sz="1800" b="0" baseline="0" dirty="0" smtClean="0">
                          <a:cs typeface="B Nazanin" pitchFamily="2" charset="-78"/>
                        </a:rPr>
                        <a:t> فضا</a:t>
                      </a:r>
                    </a:p>
                    <a:p>
                      <a:pPr algn="ctr"/>
                      <a:r>
                        <a:rPr lang="fa-IR" sz="1800" b="0" baseline="0" dirty="0" smtClean="0">
                          <a:cs typeface="B Nazanin" pitchFamily="2" charset="-78"/>
                        </a:rPr>
                        <a:t>شرکت هاي نفتي</a:t>
                      </a:r>
                    </a:p>
                    <a:p>
                      <a:pPr algn="ctr"/>
                      <a:r>
                        <a:rPr lang="fa-IR" sz="1800" b="0" baseline="0" dirty="0" smtClean="0">
                          <a:cs typeface="B Nazanin" pitchFamily="2" charset="-78"/>
                        </a:rPr>
                        <a:t>شرکت هاي سرمايه گذاري</a:t>
                      </a:r>
                      <a:endParaRPr lang="fa-IR" sz="1800" b="0" dirty="0" smtClean="0">
                        <a:cs typeface="B Nazanin" pitchFamily="2" charset="-78"/>
                      </a:endParaRPr>
                    </a:p>
                    <a:p>
                      <a:pPr algn="ctr"/>
                      <a:endParaRPr lang="en-US" sz="1800" b="1" dirty="0">
                        <a:cs typeface="B Nazanin" pitchFamily="2" charset="-78"/>
                      </a:endParaRPr>
                    </a:p>
                  </a:txBody>
                  <a:tcPr/>
                </a:tc>
              </a:tr>
              <a:tr h="914400">
                <a:tc>
                  <a:txBody>
                    <a:bodyPr/>
                    <a:lstStyle/>
                    <a:p>
                      <a:pPr algn="ctr"/>
                      <a:r>
                        <a:rPr lang="fa-IR" b="1" dirty="0" smtClean="0">
                          <a:cs typeface="B Nazanin" pitchFamily="2" charset="-78"/>
                        </a:rPr>
                        <a:t>فرهنگ سخت کوشي</a:t>
                      </a:r>
                      <a:endParaRPr lang="fa-IR" b="0" dirty="0" smtClean="0">
                        <a:cs typeface="B Nazanin" pitchFamily="2" charset="-78"/>
                      </a:endParaRPr>
                    </a:p>
                    <a:p>
                      <a:pPr algn="ctr"/>
                      <a:r>
                        <a:rPr lang="fa-IR" b="0" dirty="0" smtClean="0">
                          <a:cs typeface="B Nazanin" pitchFamily="2" charset="-78"/>
                        </a:rPr>
                        <a:t>صنايع کامپيوتري</a:t>
                      </a:r>
                    </a:p>
                    <a:p>
                      <a:pPr algn="ctr"/>
                      <a:r>
                        <a:rPr lang="fa-IR" b="0" dirty="0" smtClean="0">
                          <a:cs typeface="B Nazanin" pitchFamily="2" charset="-78"/>
                        </a:rPr>
                        <a:t>توزيع</a:t>
                      </a:r>
                      <a:r>
                        <a:rPr lang="fa-IR" b="0" baseline="0" dirty="0" smtClean="0">
                          <a:cs typeface="B Nazanin" pitchFamily="2" charset="-78"/>
                        </a:rPr>
                        <a:t> کنندگان اتومبيل</a:t>
                      </a:r>
                    </a:p>
                    <a:p>
                      <a:pPr algn="ctr"/>
                      <a:r>
                        <a:rPr lang="fa-IR" b="0" baseline="0" dirty="0" smtClean="0">
                          <a:cs typeface="B Nazanin" pitchFamily="2" charset="-78"/>
                        </a:rPr>
                        <a:t>خرده فروشان</a:t>
                      </a:r>
                      <a:endParaRPr lang="fa-IR" b="0" dirty="0" smtClean="0">
                        <a:cs typeface="B Nazanin" pitchFamily="2" charset="-78"/>
                      </a:endParaRPr>
                    </a:p>
                  </a:txBody>
                  <a:tcPr/>
                </a:tc>
                <a:tc>
                  <a:txBody>
                    <a:bodyPr/>
                    <a:lstStyle/>
                    <a:p>
                      <a:pPr algn="ctr"/>
                      <a:r>
                        <a:rPr lang="fa-IR" b="1" dirty="0" smtClean="0">
                          <a:cs typeface="B Nazanin" pitchFamily="2" charset="-78"/>
                        </a:rPr>
                        <a:t>فرهنگ</a:t>
                      </a:r>
                      <a:r>
                        <a:rPr lang="fa-IR" b="1" baseline="0" dirty="0" smtClean="0">
                          <a:cs typeface="B Nazanin" pitchFamily="2" charset="-78"/>
                        </a:rPr>
                        <a:t> فرآيندي</a:t>
                      </a:r>
                    </a:p>
                    <a:p>
                      <a:pPr algn="ctr"/>
                      <a:r>
                        <a:rPr lang="fa-IR" b="0" baseline="0" dirty="0" smtClean="0">
                          <a:cs typeface="B Nazanin" pitchFamily="2" charset="-78"/>
                        </a:rPr>
                        <a:t>بانکداري</a:t>
                      </a:r>
                    </a:p>
                    <a:p>
                      <a:pPr algn="ctr"/>
                      <a:r>
                        <a:rPr lang="fa-IR" b="0" baseline="0" dirty="0" smtClean="0">
                          <a:cs typeface="B Nazanin" pitchFamily="2" charset="-78"/>
                        </a:rPr>
                        <a:t>داروسازي</a:t>
                      </a:r>
                    </a:p>
                    <a:p>
                      <a:pPr algn="ctr"/>
                      <a:r>
                        <a:rPr lang="fa-IR" b="0" baseline="0" dirty="0" smtClean="0">
                          <a:cs typeface="B Nazanin" pitchFamily="2" charset="-78"/>
                        </a:rPr>
                        <a:t>سازمان هاي خدمات عمومي</a:t>
                      </a:r>
                      <a:endParaRPr lang="en-US" b="0" dirty="0">
                        <a:cs typeface="B Nazanin" pitchFamily="2" charset="-78"/>
                      </a:endParaRPr>
                    </a:p>
                  </a:txBody>
                  <a:tcPr/>
                </a:tc>
              </a:tr>
            </a:tbl>
          </a:graphicData>
        </a:graphic>
      </p:graphicFrame>
      <p:sp>
        <p:nvSpPr>
          <p:cNvPr id="7" name="TextBox 6"/>
          <p:cNvSpPr txBox="1"/>
          <p:nvPr/>
        </p:nvSpPr>
        <p:spPr>
          <a:xfrm>
            <a:off x="152400" y="1295400"/>
            <a:ext cx="418704" cy="369332"/>
          </a:xfrm>
          <a:prstGeom prst="rect">
            <a:avLst/>
          </a:prstGeom>
          <a:noFill/>
        </p:spPr>
        <p:txBody>
          <a:bodyPr wrap="none" rtlCol="0">
            <a:spAutoFit/>
          </a:bodyPr>
          <a:lstStyle/>
          <a:p>
            <a:r>
              <a:rPr lang="fa-IR" b="1" dirty="0" smtClean="0">
                <a:cs typeface="B Nazanin" pitchFamily="2" charset="-78"/>
              </a:rPr>
              <a:t>بالا</a:t>
            </a:r>
            <a:endParaRPr lang="en-US" b="1" dirty="0">
              <a:cs typeface="B Nazanin" pitchFamily="2" charset="-78"/>
            </a:endParaRPr>
          </a:p>
        </p:txBody>
      </p:sp>
      <p:sp>
        <p:nvSpPr>
          <p:cNvPr id="9" name="TextBox 8"/>
          <p:cNvSpPr txBox="1"/>
          <p:nvPr/>
        </p:nvSpPr>
        <p:spPr>
          <a:xfrm>
            <a:off x="0" y="2057400"/>
            <a:ext cx="685800" cy="1477328"/>
          </a:xfrm>
          <a:prstGeom prst="rect">
            <a:avLst/>
          </a:prstGeom>
          <a:noFill/>
        </p:spPr>
        <p:txBody>
          <a:bodyPr wrap="square" rtlCol="0">
            <a:spAutoFit/>
          </a:bodyPr>
          <a:lstStyle/>
          <a:p>
            <a:pPr algn="ctr"/>
            <a:r>
              <a:rPr lang="fa-IR" b="1" dirty="0" smtClean="0">
                <a:cs typeface="B Nazanin" pitchFamily="2" charset="-78"/>
              </a:rPr>
              <a:t>درجه </a:t>
            </a:r>
          </a:p>
          <a:p>
            <a:pPr algn="ctr"/>
            <a:r>
              <a:rPr lang="fa-IR" b="1" dirty="0" smtClean="0">
                <a:cs typeface="B Nazanin" pitchFamily="2" charset="-78"/>
              </a:rPr>
              <a:t>ريسک </a:t>
            </a:r>
          </a:p>
          <a:p>
            <a:pPr algn="ctr"/>
            <a:r>
              <a:rPr lang="fa-IR" b="1" dirty="0" smtClean="0">
                <a:cs typeface="B Nazanin" pitchFamily="2" charset="-78"/>
              </a:rPr>
              <a:t>پذيري</a:t>
            </a:r>
            <a:endParaRPr lang="en-US" b="1" dirty="0">
              <a:cs typeface="B Nazanin" pitchFamily="2" charset="-78"/>
            </a:endParaRPr>
          </a:p>
        </p:txBody>
      </p:sp>
      <p:sp>
        <p:nvSpPr>
          <p:cNvPr id="10" name="TextBox 9"/>
          <p:cNvSpPr txBox="1"/>
          <p:nvPr/>
        </p:nvSpPr>
        <p:spPr>
          <a:xfrm>
            <a:off x="152400" y="3429000"/>
            <a:ext cx="607859" cy="369332"/>
          </a:xfrm>
          <a:prstGeom prst="rect">
            <a:avLst/>
          </a:prstGeom>
          <a:noFill/>
        </p:spPr>
        <p:txBody>
          <a:bodyPr wrap="none" rtlCol="0">
            <a:spAutoFit/>
          </a:bodyPr>
          <a:lstStyle/>
          <a:p>
            <a:pPr algn="ctr"/>
            <a:r>
              <a:rPr lang="fa-IR" b="1" dirty="0" smtClean="0">
                <a:cs typeface="B Nazanin" pitchFamily="2" charset="-78"/>
              </a:rPr>
              <a:t>پايين</a:t>
            </a:r>
            <a:endParaRPr lang="en-US" b="1" dirty="0">
              <a:cs typeface="B Nazanin" pitchFamily="2" charset="-78"/>
            </a:endParaRPr>
          </a:p>
        </p:txBody>
      </p:sp>
      <p:sp>
        <p:nvSpPr>
          <p:cNvPr id="11" name="TextBox 10"/>
          <p:cNvSpPr txBox="1"/>
          <p:nvPr/>
        </p:nvSpPr>
        <p:spPr>
          <a:xfrm>
            <a:off x="838200" y="3962400"/>
            <a:ext cx="625492" cy="369332"/>
          </a:xfrm>
          <a:prstGeom prst="rect">
            <a:avLst/>
          </a:prstGeom>
          <a:noFill/>
        </p:spPr>
        <p:txBody>
          <a:bodyPr wrap="none" rtlCol="0">
            <a:spAutoFit/>
          </a:bodyPr>
          <a:lstStyle/>
          <a:p>
            <a:r>
              <a:rPr lang="fa-IR" b="1" dirty="0" smtClean="0">
                <a:cs typeface="B Nazanin" pitchFamily="2" charset="-78"/>
              </a:rPr>
              <a:t>سريع</a:t>
            </a:r>
            <a:endParaRPr lang="en-US" b="1" dirty="0">
              <a:cs typeface="B Nazanin" pitchFamily="2" charset="-78"/>
            </a:endParaRPr>
          </a:p>
        </p:txBody>
      </p:sp>
      <p:sp>
        <p:nvSpPr>
          <p:cNvPr id="12" name="TextBox 11"/>
          <p:cNvSpPr txBox="1"/>
          <p:nvPr/>
        </p:nvSpPr>
        <p:spPr>
          <a:xfrm>
            <a:off x="4038600" y="4038600"/>
            <a:ext cx="1324402" cy="369332"/>
          </a:xfrm>
          <a:prstGeom prst="rect">
            <a:avLst/>
          </a:prstGeom>
          <a:noFill/>
        </p:spPr>
        <p:txBody>
          <a:bodyPr wrap="none" rtlCol="0">
            <a:spAutoFit/>
          </a:bodyPr>
          <a:lstStyle/>
          <a:p>
            <a:r>
              <a:rPr lang="fa-IR" b="1" dirty="0" smtClean="0">
                <a:cs typeface="B Nazanin" pitchFamily="2" charset="-78"/>
              </a:rPr>
              <a:t>سرعت بازخور</a:t>
            </a:r>
            <a:endParaRPr lang="en-US" b="1" dirty="0">
              <a:cs typeface="B Nazanin" pitchFamily="2" charset="-78"/>
            </a:endParaRPr>
          </a:p>
        </p:txBody>
      </p:sp>
      <p:sp>
        <p:nvSpPr>
          <p:cNvPr id="13" name="TextBox 12"/>
          <p:cNvSpPr txBox="1"/>
          <p:nvPr/>
        </p:nvSpPr>
        <p:spPr>
          <a:xfrm>
            <a:off x="8305800" y="4038600"/>
            <a:ext cx="481222" cy="369332"/>
          </a:xfrm>
          <a:prstGeom prst="rect">
            <a:avLst/>
          </a:prstGeom>
          <a:noFill/>
        </p:spPr>
        <p:txBody>
          <a:bodyPr wrap="none" rtlCol="0">
            <a:spAutoFit/>
          </a:bodyPr>
          <a:lstStyle/>
          <a:p>
            <a:r>
              <a:rPr lang="fa-IR" b="1" dirty="0" smtClean="0">
                <a:cs typeface="B Nazanin" pitchFamily="2" charset="-78"/>
              </a:rPr>
              <a:t>کند</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algn="r">
              <a:buNone/>
            </a:pPr>
            <a:r>
              <a:rPr lang="fa-IR" b="1" dirty="0" smtClean="0">
                <a:cs typeface="B Nazanin" pitchFamily="2" charset="-78"/>
              </a:rPr>
              <a:t>بوروکراسی و انواع قدرت</a:t>
            </a:r>
          </a:p>
          <a:p>
            <a:pPr algn="r">
              <a:buNone/>
            </a:pPr>
            <a:r>
              <a:rPr lang="fa-IR" sz="2600" dirty="0" smtClean="0">
                <a:cs typeface="B Nazanin" pitchFamily="2" charset="-78"/>
              </a:rPr>
              <a:t>گرچه وبر تعریف خاصی از بوروکراسی ارائه نداده است ، اما تعبیر کلی ود این است که بوروکراسی شکل سازمانی اداره ی عقلایی امور می باشد. به اعتقاد وی بوروکراسی یک ساختار سازمانی با وظایف مشخص و روابط سلسله مراتبی بین کارکنان است.تصمیمات در درون بوروکراسی مطابق با قوانین ،رویه ها و خط مشی های موجود اتخاذ می شوند. بوروکراسی ها به دنبال کسب اهداف عقلایی با کارایی بیشتر هستند.آن ها دارای نوعی از قدرت هستند که وبر آن را قدرت قانونی یا عقلایی نامید. </a:t>
            </a:r>
          </a:p>
          <a:p>
            <a:pPr algn="r">
              <a:buNone/>
            </a:pPr>
            <a:r>
              <a:rPr lang="fa-IR" sz="2600" dirty="0" smtClean="0">
                <a:cs typeface="B Nazanin" pitchFamily="2" charset="-78"/>
              </a:rPr>
              <a:t>وبر دو نوع قدرت را شناسایی کرد که به اعتقاد او جزء خصوصیات یک بوروکراسی نیستند:</a:t>
            </a:r>
          </a:p>
          <a:p>
            <a:pPr algn="r">
              <a:buNone/>
            </a:pPr>
            <a:r>
              <a:rPr lang="fa-IR" sz="2600" b="1" dirty="0" smtClean="0">
                <a:cs typeface="B Nazanin" pitchFamily="2" charset="-78"/>
              </a:rPr>
              <a:t>1- قدرت کاریزماتیک: </a:t>
            </a:r>
          </a:p>
          <a:p>
            <a:pPr algn="r">
              <a:buNone/>
            </a:pPr>
            <a:r>
              <a:rPr lang="fa-IR" sz="2600" dirty="0" smtClean="0">
                <a:cs typeface="B Nazanin" pitchFamily="2" charset="-78"/>
              </a:rPr>
              <a:t>مبتني بر وي‍‍ژگي هاي شخصي فرد است. وبر نام اين حالت و يا روش رهبري را از لغت يوناني كريزما(فر، تفضل) گرفت.</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2209800"/>
            <a:ext cx="2162772"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بخش هشتم:</a:t>
            </a:r>
            <a:endParaRPr lang="en-US" sz="3600" b="1" dirty="0">
              <a:cs typeface="B Nazanin" pitchFamily="2" charset="-78"/>
            </a:endParaRPr>
          </a:p>
        </p:txBody>
      </p:sp>
      <p:sp>
        <p:nvSpPr>
          <p:cNvPr id="5" name="TextBox 4"/>
          <p:cNvSpPr txBox="1"/>
          <p:nvPr/>
        </p:nvSpPr>
        <p:spPr>
          <a:xfrm>
            <a:off x="1905000" y="3200400"/>
            <a:ext cx="3369833"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استراتژي در سازمان</a:t>
            </a:r>
            <a:endParaRPr lang="en-US" sz="3600" b="1" dirty="0">
              <a:cs typeface="B Nazanin" pitchFamily="2" charset="-78"/>
            </a:endParaRP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cs typeface="B Nazanin" pitchFamily="2" charset="-78"/>
              </a:rPr>
              <a:t>آنسف و فرآیند تصمیم گیری راهبردی</a:t>
            </a:r>
          </a:p>
          <a:p>
            <a:pPr>
              <a:buNone/>
            </a:pPr>
            <a:r>
              <a:rPr lang="fa-IR" sz="2200" dirty="0" smtClean="0">
                <a:cs typeface="B Nazanin" pitchFamily="2" charset="-78"/>
              </a:rPr>
              <a:t>ایگور اچ آنسف در سال 1918 در روسیه متولد شد.</a:t>
            </a:r>
          </a:p>
          <a:p>
            <a:pPr>
              <a:buNone/>
            </a:pPr>
            <a:r>
              <a:rPr lang="fa-IR" sz="2200" dirty="0" smtClean="0">
                <a:cs typeface="B Nazanin" pitchFamily="2" charset="-78"/>
              </a:rPr>
              <a:t>آنسف به همراه کنت اندروز و آلفرد چندلر از بنیان گذاران مدیریت استراتژیک می باشد.</a:t>
            </a:r>
          </a:p>
          <a:p>
            <a:pPr>
              <a:buNone/>
            </a:pPr>
            <a:r>
              <a:rPr lang="fa-IR" sz="2200" dirty="0" smtClean="0">
                <a:cs typeface="B Nazanin" pitchFamily="2" charset="-78"/>
              </a:rPr>
              <a:t>وی از اولین کسانی بود که نیاز به مفهوم مدیریت استراتژیک را تشخیص داد و این امر باعث شد که او به مفهوم سازی هایی در این حوزه اقدام کند.</a:t>
            </a:r>
          </a:p>
          <a:p>
            <a:pPr>
              <a:buNone/>
            </a:pPr>
            <a:r>
              <a:rPr lang="fa-IR" sz="2200" b="1" dirty="0" smtClean="0">
                <a:cs typeface="B Nazanin" pitchFamily="2" charset="-78"/>
              </a:rPr>
              <a:t>انواع تصمیم گیری:</a:t>
            </a:r>
          </a:p>
          <a:p>
            <a:pPr>
              <a:buNone/>
            </a:pPr>
            <a:r>
              <a:rPr lang="fa-IR" sz="2200" dirty="0" smtClean="0">
                <a:cs typeface="B Nazanin" pitchFamily="2" charset="-78"/>
              </a:rPr>
              <a:t>آنسف بین سه نوع تصمیم تمایز قائل می شود:</a:t>
            </a:r>
          </a:p>
          <a:p>
            <a:pPr>
              <a:buNone/>
            </a:pPr>
            <a:r>
              <a:rPr lang="fa-IR" sz="2200" b="1" dirty="0" smtClean="0">
                <a:cs typeface="B Nazanin" pitchFamily="2" charset="-78"/>
              </a:rPr>
              <a:t>1- تصمیمات عملیاتی: </a:t>
            </a:r>
            <a:r>
              <a:rPr lang="fa-IR" sz="2200" dirty="0" smtClean="0">
                <a:cs typeface="B Nazanin" pitchFamily="2" charset="-78"/>
              </a:rPr>
              <a:t>تصمیماتی هستند که بخش عمده ای از انرژی و توجه شرکت را به خودشان جلب کرده، به افزایش کارایی فرآیند تغییر کمک می کنند.</a:t>
            </a:r>
          </a:p>
          <a:p>
            <a:pPr>
              <a:buNone/>
            </a:pPr>
            <a:r>
              <a:rPr lang="fa-IR" sz="2200" b="1" dirty="0" smtClean="0">
                <a:cs typeface="B Nazanin" pitchFamily="2" charset="-78"/>
              </a:rPr>
              <a:t>2-تصمیمات استراتژیک:</a:t>
            </a:r>
            <a:r>
              <a:rPr lang="fa-IR" sz="2200" b="1" dirty="0">
                <a:cs typeface="B Nazanin" pitchFamily="2" charset="-78"/>
              </a:rPr>
              <a:t> </a:t>
            </a:r>
            <a:r>
              <a:rPr lang="fa-IR" sz="2200" dirty="0" smtClean="0">
                <a:cs typeface="B Nazanin" pitchFamily="2" charset="-78"/>
              </a:rPr>
              <a:t>تصمیماتی هستند که عمدتا به مسائل بیرونی شرکت به جای مسائل درونی آن مربوط می شوند.</a:t>
            </a:r>
          </a:p>
          <a:p>
            <a:pPr>
              <a:buNone/>
            </a:pPr>
            <a:r>
              <a:rPr lang="fa-IR" sz="2200" b="1" dirty="0" smtClean="0">
                <a:cs typeface="B Nazanin" pitchFamily="2" charset="-78"/>
              </a:rPr>
              <a:t>3- تصمیمات اداری: </a:t>
            </a:r>
            <a:r>
              <a:rPr lang="fa-IR" sz="2200" dirty="0" smtClean="0">
                <a:cs typeface="B Nazanin" pitchFamily="2" charset="-78"/>
              </a:rPr>
              <a:t>تصمیماتی هستند که به ساختاردهی منابع شرکت مربوط می شوند تا عملکرد شرکت را به حداکثر برسانند.</a:t>
            </a:r>
          </a:p>
          <a:p>
            <a:pPr>
              <a:buNone/>
            </a:pPr>
            <a:endParaRPr lang="fa-IR" sz="2200" b="1" dirty="0" smtClean="0">
              <a:cs typeface="B Nazanin" pitchFamily="2" charset="-78"/>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200" b="1" dirty="0" smtClean="0">
                <a:cs typeface="B Nazanin" pitchFamily="2" charset="-78"/>
              </a:rPr>
              <a:t>عناصر استراتژی از دیدگاه آنسف: </a:t>
            </a:r>
            <a:endParaRPr lang="fa-IR" sz="2200" dirty="0" smtClean="0">
              <a:cs typeface="B Nazanin" pitchFamily="2" charset="-78"/>
            </a:endParaRPr>
          </a:p>
          <a:p>
            <a:pPr>
              <a:buNone/>
            </a:pPr>
            <a:r>
              <a:rPr lang="fa-IR" sz="2200" b="1" dirty="0" smtClean="0">
                <a:cs typeface="B Nazanin" pitchFamily="2" charset="-78"/>
              </a:rPr>
              <a:t>1- قلمرو محصول- بازار: </a:t>
            </a:r>
            <a:r>
              <a:rPr lang="fa-IR" sz="2200" dirty="0" smtClean="0">
                <a:cs typeface="B Nazanin" pitchFamily="2" charset="-78"/>
              </a:rPr>
              <a:t>صنایعی را مشخص می کند که شرکت موقعیت محصول- بازارش را به آن ها محدود می کند.</a:t>
            </a:r>
          </a:p>
          <a:p>
            <a:pPr>
              <a:buNone/>
            </a:pPr>
            <a:r>
              <a:rPr lang="fa-IR" sz="2200" b="1" dirty="0" smtClean="0">
                <a:cs typeface="B Nazanin" pitchFamily="2" charset="-78"/>
              </a:rPr>
              <a:t>2-بردار رشد: </a:t>
            </a:r>
            <a:r>
              <a:rPr lang="fa-IR" sz="2200" dirty="0" smtClean="0">
                <a:cs typeface="B Nazanin" pitchFamily="2" charset="-78"/>
              </a:rPr>
              <a:t>مسیری که شرکت با توجه به موقعیت محصول- بازار فعلی اش، در آن حرکت می کند. به طور کلی 4 جز در مسیر رشد وجود دارند:</a:t>
            </a:r>
          </a:p>
          <a:p>
            <a:pPr>
              <a:buNone/>
            </a:pPr>
            <a:r>
              <a:rPr lang="fa-IR" sz="2200" b="1" dirty="0" smtClean="0">
                <a:cs typeface="B Nazanin" pitchFamily="2" charset="-78"/>
              </a:rPr>
              <a:t>(الف) </a:t>
            </a:r>
            <a:r>
              <a:rPr lang="fa-IR" sz="2200" dirty="0" smtClean="0">
                <a:cs typeface="B Nazanin" pitchFamily="2" charset="-78"/>
              </a:rPr>
              <a:t>رسوخ در بازار</a:t>
            </a:r>
          </a:p>
          <a:p>
            <a:pPr>
              <a:buNone/>
            </a:pPr>
            <a:r>
              <a:rPr lang="fa-IR" sz="2200" b="1" dirty="0" smtClean="0">
                <a:cs typeface="B Nazanin" pitchFamily="2" charset="-78"/>
              </a:rPr>
              <a:t>(ب) </a:t>
            </a:r>
            <a:r>
              <a:rPr lang="fa-IR" sz="2200" dirty="0" smtClean="0">
                <a:cs typeface="B Nazanin" pitchFamily="2" charset="-78"/>
              </a:rPr>
              <a:t>توسعه ی محصول</a:t>
            </a:r>
          </a:p>
          <a:p>
            <a:pPr>
              <a:buNone/>
            </a:pPr>
            <a:r>
              <a:rPr lang="fa-IR" sz="2200" b="1" dirty="0" smtClean="0">
                <a:cs typeface="B Nazanin" pitchFamily="2" charset="-78"/>
              </a:rPr>
              <a:t>(ج) </a:t>
            </a:r>
            <a:r>
              <a:rPr lang="fa-IR" sz="2200" dirty="0" smtClean="0">
                <a:cs typeface="B Nazanin" pitchFamily="2" charset="-78"/>
              </a:rPr>
              <a:t>توسعه ی بازار</a:t>
            </a:r>
          </a:p>
          <a:p>
            <a:pPr>
              <a:buNone/>
            </a:pPr>
            <a:r>
              <a:rPr lang="fa-IR" sz="2200" b="1" dirty="0" smtClean="0">
                <a:cs typeface="B Nazanin" pitchFamily="2" charset="-78"/>
              </a:rPr>
              <a:t>(د) </a:t>
            </a:r>
            <a:r>
              <a:rPr lang="fa-IR" sz="2200" dirty="0" smtClean="0">
                <a:cs typeface="B Nazanin" pitchFamily="2" charset="-78"/>
              </a:rPr>
              <a:t>تمایز</a:t>
            </a:r>
          </a:p>
          <a:p>
            <a:pPr>
              <a:buNone/>
            </a:pPr>
            <a:r>
              <a:rPr lang="fa-IR" sz="2200" b="1" dirty="0" smtClean="0">
                <a:cs typeface="B Nazanin" pitchFamily="2" charset="-78"/>
              </a:rPr>
              <a:t>3- مزیت رقابتی: </a:t>
            </a:r>
            <a:r>
              <a:rPr lang="fa-IR" sz="2200" dirty="0" smtClean="0">
                <a:cs typeface="B Nazanin" pitchFamily="2" charset="-78"/>
              </a:rPr>
              <a:t>که به دنبال شایستگی های خاص بازارها- محصولات است که برای شرکت مزیت رقابتی زیادی را فراهم می کنند.</a:t>
            </a:r>
          </a:p>
          <a:p>
            <a:pPr>
              <a:buNone/>
            </a:pPr>
            <a:r>
              <a:rPr lang="fa-IR" sz="2200" b="1" dirty="0" smtClean="0">
                <a:cs typeface="B Nazanin" pitchFamily="2" charset="-78"/>
              </a:rPr>
              <a:t>4- هم افزایی: </a:t>
            </a:r>
            <a:r>
              <a:rPr lang="fa-IR" sz="2200" dirty="0" smtClean="0">
                <a:cs typeface="B Nazanin" pitchFamily="2" charset="-78"/>
              </a:rPr>
              <a:t>که در این حالت یک شرکت تجاری ترکیبی را به وجود می آورد که چیزی بیشتر از مجموع اجزایش می شود.</a:t>
            </a:r>
            <a:endParaRPr lang="en-US" sz="2200" b="1" dirty="0">
              <a:cs typeface="B Nazanin" pitchFamily="2" charset="-78"/>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400" b="1" dirty="0" smtClean="0">
                <a:cs typeface="B Nazanin" pitchFamily="2" charset="-78"/>
              </a:rPr>
              <a:t>چندلر و رابطه بین ساختار و راهبرد</a:t>
            </a:r>
          </a:p>
          <a:p>
            <a:pPr>
              <a:buNone/>
            </a:pPr>
            <a:r>
              <a:rPr lang="fa-IR" sz="2200" dirty="0" smtClean="0">
                <a:cs typeface="B Nazanin" pitchFamily="2" charset="-78"/>
              </a:rPr>
              <a:t>آلفرد دی چندلر در سال 1918 در گوین کورت در دلاور متولد شد.</a:t>
            </a:r>
          </a:p>
          <a:p>
            <a:pPr>
              <a:buNone/>
            </a:pPr>
            <a:r>
              <a:rPr lang="fa-IR" sz="2200" dirty="0" smtClean="0">
                <a:cs typeface="B Nazanin" pitchFamily="2" charset="-78"/>
              </a:rPr>
              <a:t>برخی کتاب هایی که او به کمک همکارانش منتشر کرده است عبارتند از:</a:t>
            </a:r>
          </a:p>
          <a:p>
            <a:pPr>
              <a:buNone/>
            </a:pPr>
            <a:r>
              <a:rPr lang="fa-IR" sz="2200" dirty="0" smtClean="0">
                <a:cs typeface="B Nazanin" pitchFamily="2" charset="-78"/>
              </a:rPr>
              <a:t>”شرکت پویا: نقش تکنولوژی، استراتژی، سازمان دهی و حوزه ها“ ، ”گذشته و حال مدیریت: کتاب مباحث ویژه راجع به تاریخ کسب و کار آمریکا“ و ... .</a:t>
            </a:r>
          </a:p>
          <a:p>
            <a:pPr>
              <a:buNone/>
            </a:pPr>
            <a:r>
              <a:rPr lang="fa-IR" sz="2200" b="1" dirty="0" smtClean="0">
                <a:cs typeface="B Nazanin" pitchFamily="2" charset="-78"/>
              </a:rPr>
              <a:t>ساختار و استراتژی:</a:t>
            </a:r>
          </a:p>
          <a:p>
            <a:pPr>
              <a:buNone/>
            </a:pPr>
            <a:r>
              <a:rPr lang="fa-IR" sz="2200" dirty="0" smtClean="0">
                <a:cs typeface="B Nazanin" pitchFamily="2" charset="-78"/>
              </a:rPr>
              <a:t>متنوع سازی، پیچیدگی های اداری سازمان ها را افزایش داد و منجر به ساختار سازمانی غیر متمرکز و بخش بندی شده در آن ها شد. در حالی که استراتژی گسترش به نواحی جغرافیایی خارجی، ضرورت بازسازی سازمانی را آشکار کرده بود، متنوع سازی حرکت سریع به سمت مدیریت غیرمتمرکز در خطوط تولید مجزا را نمایان کرد.</a:t>
            </a:r>
          </a:p>
          <a:p>
            <a:pPr>
              <a:buNone/>
            </a:pPr>
            <a:r>
              <a:rPr lang="fa-IR" sz="2200" dirty="0" smtClean="0">
                <a:cs typeface="B Nazanin" pitchFamily="2" charset="-78"/>
              </a:rPr>
              <a:t>چندلر 4 مرحله ی تکامل شرکت های آمریکایی را تا سال 1950 به شرح ذیل مطرح کرد:</a:t>
            </a:r>
          </a:p>
          <a:p>
            <a:pPr>
              <a:buNone/>
            </a:pPr>
            <a:r>
              <a:rPr lang="fa-IR" sz="2200" b="1" dirty="0" smtClean="0">
                <a:cs typeface="B Nazanin" pitchFamily="2" charset="-78"/>
              </a:rPr>
              <a:t>1- گسترش اندازه: </a:t>
            </a:r>
            <a:r>
              <a:rPr lang="fa-IR" sz="2200" dirty="0" smtClean="0">
                <a:cs typeface="B Nazanin" pitchFamily="2" charset="-78"/>
              </a:rPr>
              <a:t>در مرحله ی نخست، یک مدیر- مالک شرکتی را به وجود آورده بود که محصول یا خدمت را به فروش می رساند.</a:t>
            </a:r>
          </a:p>
          <a:p>
            <a:pPr>
              <a:buNone/>
            </a:pPr>
            <a:endParaRPr lang="fa-IR" sz="2200" b="1" dirty="0" smtClean="0">
              <a:cs typeface="B Nazanin" pitchFamily="2" charset="-78"/>
            </a:endParaRPr>
          </a:p>
          <a:p>
            <a:pPr>
              <a:buNone/>
            </a:pPr>
            <a:endParaRPr lang="en-US" sz="2200" dirty="0">
              <a:cs typeface="B Nazanin" pitchFamily="2" charset="-78"/>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sz="2200" b="1" dirty="0" smtClean="0">
              <a:cs typeface="B Nazanin" pitchFamily="2" charset="-78"/>
            </a:endParaRPr>
          </a:p>
          <a:p>
            <a:pPr>
              <a:buNone/>
            </a:pPr>
            <a:r>
              <a:rPr lang="fa-IR" sz="2200" b="1" dirty="0" smtClean="0">
                <a:cs typeface="B Nazanin" pitchFamily="2" charset="-78"/>
              </a:rPr>
              <a:t>2- گسترش جغرافیایی: </a:t>
            </a:r>
            <a:r>
              <a:rPr lang="fa-IR" sz="2200" dirty="0" smtClean="0">
                <a:cs typeface="B Nazanin" pitchFamily="2" charset="-78"/>
              </a:rPr>
              <a:t>در مرحله دوم، شرکت، جستجوی بازارهای جغرافیایی بیشتری را نسبت به بازار اولیه ای که در آن فعالیت می کرد شروع نمود.</a:t>
            </a:r>
          </a:p>
          <a:p>
            <a:pPr>
              <a:buNone/>
            </a:pPr>
            <a:endParaRPr lang="fa-IR" sz="2200" dirty="0" smtClean="0">
              <a:cs typeface="B Nazanin" pitchFamily="2" charset="-78"/>
            </a:endParaRPr>
          </a:p>
          <a:p>
            <a:pPr>
              <a:buNone/>
            </a:pPr>
            <a:r>
              <a:rPr lang="fa-IR" sz="2200" b="1" dirty="0" smtClean="0">
                <a:cs typeface="B Nazanin" pitchFamily="2" charset="-78"/>
              </a:rPr>
              <a:t>3-گسترش عمودی: </a:t>
            </a:r>
            <a:r>
              <a:rPr lang="fa-IR" sz="2200" dirty="0" smtClean="0">
                <a:cs typeface="B Nazanin" pitchFamily="2" charset="-78"/>
              </a:rPr>
              <a:t>مرحله ی بعدی رشد شرکت، زمانی اتفاق افتاد که شرکت شروع به ادغام عمودی توسط به تملک درآوردن یا انجام فعالیت های دیگر کرد.</a:t>
            </a:r>
          </a:p>
          <a:p>
            <a:pPr>
              <a:buNone/>
            </a:pPr>
            <a:endParaRPr lang="fa-IR" sz="2200" dirty="0" smtClean="0">
              <a:cs typeface="B Nazanin" pitchFamily="2" charset="-78"/>
            </a:endParaRPr>
          </a:p>
          <a:p>
            <a:pPr>
              <a:buNone/>
            </a:pPr>
            <a:r>
              <a:rPr lang="fa-IR" sz="2200" b="1" dirty="0" smtClean="0">
                <a:cs typeface="B Nazanin" pitchFamily="2" charset="-78"/>
              </a:rPr>
              <a:t>4- متنوع سازی: </a:t>
            </a:r>
            <a:r>
              <a:rPr lang="fa-IR" sz="2200" dirty="0" smtClean="0">
                <a:cs typeface="B Nazanin" pitchFamily="2" charset="-78"/>
              </a:rPr>
              <a:t>در مرحله ی چهارم، شرکت ها شروع به اجرای استراتژی متنوع سازی با حرکت به سمت صنایع جدید کردند تا به خاطر وخیم شدن و اشباع بازارهای اولیه شان از منابع در اختیارشان، حداکثر استفاده را ببرند.</a:t>
            </a:r>
            <a:endParaRPr lang="en-US" sz="2200" b="1" dirty="0">
              <a:cs typeface="B Nazanin" pitchFamily="2" charset="-78"/>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62800" y="1066800"/>
            <a:ext cx="1093569" cy="369332"/>
          </a:xfrm>
          <a:prstGeom prst="rect">
            <a:avLst/>
          </a:prstGeom>
          <a:noFill/>
        </p:spPr>
        <p:txBody>
          <a:bodyPr wrap="none" rtlCol="0">
            <a:spAutoFit/>
          </a:bodyPr>
          <a:lstStyle/>
          <a:p>
            <a:r>
              <a:rPr lang="fa-IR" b="1" dirty="0" smtClean="0">
                <a:cs typeface="B Nazanin" pitchFamily="2" charset="-78"/>
              </a:rPr>
              <a:t>مراحل رشد</a:t>
            </a:r>
            <a:endParaRPr lang="en-US" dirty="0">
              <a:cs typeface="B Nazanin" pitchFamily="2" charset="-78"/>
            </a:endParaRPr>
          </a:p>
        </p:txBody>
      </p:sp>
      <p:sp>
        <p:nvSpPr>
          <p:cNvPr id="6" name="TextBox 5"/>
          <p:cNvSpPr txBox="1"/>
          <p:nvPr/>
        </p:nvSpPr>
        <p:spPr>
          <a:xfrm>
            <a:off x="7391400" y="1905000"/>
            <a:ext cx="981359" cy="369332"/>
          </a:xfrm>
          <a:prstGeom prst="rect">
            <a:avLst/>
          </a:prstGeom>
          <a:noFill/>
        </p:spPr>
        <p:txBody>
          <a:bodyPr wrap="none" rtlCol="0">
            <a:spAutoFit/>
          </a:bodyPr>
          <a:lstStyle/>
          <a:p>
            <a:r>
              <a:rPr lang="fa-IR" b="1" dirty="0" smtClean="0">
                <a:cs typeface="B Nazanin" pitchFamily="2" charset="-78"/>
              </a:rPr>
              <a:t>کارآفرینی</a:t>
            </a:r>
            <a:endParaRPr lang="en-US" b="1" dirty="0">
              <a:cs typeface="B Nazanin" pitchFamily="2" charset="-78"/>
            </a:endParaRPr>
          </a:p>
        </p:txBody>
      </p:sp>
      <p:sp>
        <p:nvSpPr>
          <p:cNvPr id="7" name="TextBox 6"/>
          <p:cNvSpPr txBox="1"/>
          <p:nvPr/>
        </p:nvSpPr>
        <p:spPr>
          <a:xfrm>
            <a:off x="7239000" y="2667000"/>
            <a:ext cx="1319592" cy="369332"/>
          </a:xfrm>
          <a:prstGeom prst="rect">
            <a:avLst/>
          </a:prstGeom>
          <a:noFill/>
        </p:spPr>
        <p:txBody>
          <a:bodyPr wrap="none" rtlCol="0">
            <a:spAutoFit/>
          </a:bodyPr>
          <a:lstStyle/>
          <a:p>
            <a:r>
              <a:rPr lang="fa-IR" b="1" dirty="0" smtClean="0">
                <a:cs typeface="B Nazanin" pitchFamily="2" charset="-78"/>
              </a:rPr>
              <a:t>گسترش اندازه</a:t>
            </a:r>
            <a:endParaRPr lang="en-US" b="1" dirty="0">
              <a:cs typeface="B Nazanin" pitchFamily="2" charset="-78"/>
            </a:endParaRPr>
          </a:p>
        </p:txBody>
      </p:sp>
      <p:sp>
        <p:nvSpPr>
          <p:cNvPr id="8" name="TextBox 7"/>
          <p:cNvSpPr txBox="1"/>
          <p:nvPr/>
        </p:nvSpPr>
        <p:spPr>
          <a:xfrm>
            <a:off x="7086600" y="3505200"/>
            <a:ext cx="1689886" cy="369332"/>
          </a:xfrm>
          <a:prstGeom prst="rect">
            <a:avLst/>
          </a:prstGeom>
          <a:noFill/>
        </p:spPr>
        <p:txBody>
          <a:bodyPr wrap="none" rtlCol="0">
            <a:spAutoFit/>
          </a:bodyPr>
          <a:lstStyle/>
          <a:p>
            <a:r>
              <a:rPr lang="fa-IR" b="1" dirty="0" smtClean="0">
                <a:cs typeface="B Nazanin" pitchFamily="2" charset="-78"/>
              </a:rPr>
              <a:t>گسترش جغرافیایی</a:t>
            </a:r>
            <a:endParaRPr lang="en-US" b="1" dirty="0">
              <a:cs typeface="B Nazanin" pitchFamily="2" charset="-78"/>
            </a:endParaRPr>
          </a:p>
        </p:txBody>
      </p:sp>
      <p:sp>
        <p:nvSpPr>
          <p:cNvPr id="9" name="TextBox 8"/>
          <p:cNvSpPr txBox="1"/>
          <p:nvPr/>
        </p:nvSpPr>
        <p:spPr>
          <a:xfrm>
            <a:off x="6629400" y="5029200"/>
            <a:ext cx="2068195" cy="369332"/>
          </a:xfrm>
          <a:prstGeom prst="rect">
            <a:avLst/>
          </a:prstGeom>
          <a:noFill/>
        </p:spPr>
        <p:txBody>
          <a:bodyPr wrap="none" rtlCol="0">
            <a:spAutoFit/>
          </a:bodyPr>
          <a:lstStyle/>
          <a:p>
            <a:r>
              <a:rPr lang="fa-IR" b="1" dirty="0" smtClean="0">
                <a:cs typeface="B Nazanin" pitchFamily="2" charset="-78"/>
              </a:rPr>
              <a:t>گسترش عمودی (ادغام)</a:t>
            </a:r>
            <a:endParaRPr lang="en-US" b="1" dirty="0">
              <a:cs typeface="B Nazanin" pitchFamily="2" charset="-78"/>
            </a:endParaRPr>
          </a:p>
        </p:txBody>
      </p:sp>
      <p:sp>
        <p:nvSpPr>
          <p:cNvPr id="10" name="TextBox 9"/>
          <p:cNvSpPr txBox="1"/>
          <p:nvPr/>
        </p:nvSpPr>
        <p:spPr>
          <a:xfrm>
            <a:off x="7696200" y="6019800"/>
            <a:ext cx="538930" cy="646331"/>
          </a:xfrm>
          <a:prstGeom prst="rect">
            <a:avLst/>
          </a:prstGeom>
          <a:noFill/>
        </p:spPr>
        <p:txBody>
          <a:bodyPr wrap="square" rtlCol="0">
            <a:spAutoFit/>
          </a:bodyPr>
          <a:lstStyle/>
          <a:p>
            <a:r>
              <a:rPr lang="fa-IR" b="1" dirty="0" smtClean="0">
                <a:cs typeface="B Nazanin" pitchFamily="2" charset="-78"/>
              </a:rPr>
              <a:t>تنوع</a:t>
            </a:r>
            <a:endParaRPr lang="en-US" b="1" dirty="0">
              <a:cs typeface="B Nazanin" pitchFamily="2" charset="-78"/>
            </a:endParaRPr>
          </a:p>
        </p:txBody>
      </p:sp>
      <p:cxnSp>
        <p:nvCxnSpPr>
          <p:cNvPr id="12" name="Straight Arrow Connector 11"/>
          <p:cNvCxnSpPr/>
          <p:nvPr/>
        </p:nvCxnSpPr>
        <p:spPr>
          <a:xfrm rot="5400000">
            <a:off x="5944394" y="2361406"/>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944394" y="3199606"/>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563394" y="4418806"/>
            <a:ext cx="1219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944394" y="5790406"/>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6781800" y="1600200"/>
            <a:ext cx="1524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76400" y="990600"/>
            <a:ext cx="1436612" cy="369332"/>
          </a:xfrm>
          <a:prstGeom prst="rect">
            <a:avLst/>
          </a:prstGeom>
          <a:noFill/>
        </p:spPr>
        <p:txBody>
          <a:bodyPr wrap="none" rtlCol="0">
            <a:spAutoFit/>
          </a:bodyPr>
          <a:lstStyle/>
          <a:p>
            <a:r>
              <a:rPr lang="fa-IR" b="1" dirty="0" smtClean="0">
                <a:cs typeface="B Nazanin" pitchFamily="2" charset="-78"/>
              </a:rPr>
              <a:t>ساختار سازمانی</a:t>
            </a:r>
            <a:endParaRPr lang="en-US" b="1" dirty="0">
              <a:cs typeface="B Nazanin" pitchFamily="2" charset="-78"/>
            </a:endParaRPr>
          </a:p>
        </p:txBody>
      </p:sp>
      <p:sp>
        <p:nvSpPr>
          <p:cNvPr id="20" name="TextBox 19"/>
          <p:cNvSpPr txBox="1"/>
          <p:nvPr/>
        </p:nvSpPr>
        <p:spPr>
          <a:xfrm>
            <a:off x="1219200" y="2590800"/>
            <a:ext cx="3191899" cy="369332"/>
          </a:xfrm>
          <a:prstGeom prst="rect">
            <a:avLst/>
          </a:prstGeom>
          <a:noFill/>
        </p:spPr>
        <p:txBody>
          <a:bodyPr wrap="none" rtlCol="0">
            <a:spAutoFit/>
          </a:bodyPr>
          <a:lstStyle/>
          <a:p>
            <a:r>
              <a:rPr lang="fa-IR" b="1" dirty="0" smtClean="0">
                <a:cs typeface="B Nazanin" pitchFamily="2" charset="-78"/>
              </a:rPr>
              <a:t>ایجاد یک بخش اجرایی (ساختار ساده)</a:t>
            </a:r>
            <a:endParaRPr lang="en-US" b="1" dirty="0">
              <a:cs typeface="B Nazanin" pitchFamily="2" charset="-78"/>
            </a:endParaRPr>
          </a:p>
        </p:txBody>
      </p:sp>
      <p:sp>
        <p:nvSpPr>
          <p:cNvPr id="21" name="TextBox 20"/>
          <p:cNvSpPr txBox="1"/>
          <p:nvPr/>
        </p:nvSpPr>
        <p:spPr>
          <a:xfrm>
            <a:off x="1828800" y="3429000"/>
            <a:ext cx="2444900" cy="369332"/>
          </a:xfrm>
          <a:prstGeom prst="rect">
            <a:avLst/>
          </a:prstGeom>
          <a:noFill/>
        </p:spPr>
        <p:txBody>
          <a:bodyPr wrap="none" rtlCol="0">
            <a:spAutoFit/>
          </a:bodyPr>
          <a:lstStyle/>
          <a:p>
            <a:r>
              <a:rPr lang="fa-IR" b="1" dirty="0" smtClean="0">
                <a:cs typeface="B Nazanin" pitchFamily="2" charset="-78"/>
              </a:rPr>
              <a:t>ایجاد واحدهای چند حوزه ای</a:t>
            </a:r>
            <a:endParaRPr lang="en-US" b="1" dirty="0">
              <a:cs typeface="B Nazanin" pitchFamily="2" charset="-78"/>
            </a:endParaRPr>
          </a:p>
        </p:txBody>
      </p:sp>
      <p:sp>
        <p:nvSpPr>
          <p:cNvPr id="22" name="TextBox 21"/>
          <p:cNvSpPr txBox="1"/>
          <p:nvPr/>
        </p:nvSpPr>
        <p:spPr>
          <a:xfrm>
            <a:off x="1752600" y="4191000"/>
            <a:ext cx="2598788" cy="369332"/>
          </a:xfrm>
          <a:prstGeom prst="rect">
            <a:avLst/>
          </a:prstGeom>
          <a:noFill/>
        </p:spPr>
        <p:txBody>
          <a:bodyPr wrap="none" rtlCol="0">
            <a:spAutoFit/>
          </a:bodyPr>
          <a:lstStyle/>
          <a:p>
            <a:r>
              <a:rPr lang="fa-IR" b="1" dirty="0" smtClean="0">
                <a:cs typeface="B Nazanin" pitchFamily="2" charset="-78"/>
              </a:rPr>
              <a:t>ایجاد بخش تشکیلات کارکردی</a:t>
            </a:r>
            <a:endParaRPr lang="en-US" b="1" dirty="0">
              <a:cs typeface="B Nazanin" pitchFamily="2" charset="-78"/>
            </a:endParaRPr>
          </a:p>
        </p:txBody>
      </p:sp>
      <p:sp>
        <p:nvSpPr>
          <p:cNvPr id="23" name="TextBox 22"/>
          <p:cNvSpPr txBox="1"/>
          <p:nvPr/>
        </p:nvSpPr>
        <p:spPr>
          <a:xfrm>
            <a:off x="2438400" y="5029200"/>
            <a:ext cx="1529586" cy="369332"/>
          </a:xfrm>
          <a:prstGeom prst="rect">
            <a:avLst/>
          </a:prstGeom>
          <a:noFill/>
        </p:spPr>
        <p:txBody>
          <a:bodyPr wrap="none" rtlCol="0">
            <a:spAutoFit/>
          </a:bodyPr>
          <a:lstStyle/>
          <a:p>
            <a:r>
              <a:rPr lang="fa-IR" b="1" dirty="0" smtClean="0">
                <a:cs typeface="B Nazanin" pitchFamily="2" charset="-78"/>
              </a:rPr>
              <a:t>ساختار وظیفه ای</a:t>
            </a:r>
            <a:endParaRPr lang="en-US" b="1" dirty="0">
              <a:cs typeface="B Nazanin" pitchFamily="2" charset="-78"/>
            </a:endParaRPr>
          </a:p>
        </p:txBody>
      </p:sp>
      <p:sp>
        <p:nvSpPr>
          <p:cNvPr id="24" name="TextBox 23"/>
          <p:cNvSpPr txBox="1"/>
          <p:nvPr/>
        </p:nvSpPr>
        <p:spPr>
          <a:xfrm>
            <a:off x="2438400" y="5867400"/>
            <a:ext cx="1689886" cy="369332"/>
          </a:xfrm>
          <a:prstGeom prst="rect">
            <a:avLst/>
          </a:prstGeom>
          <a:noFill/>
        </p:spPr>
        <p:txBody>
          <a:bodyPr wrap="none" rtlCol="0">
            <a:spAutoFit/>
          </a:bodyPr>
          <a:lstStyle/>
          <a:p>
            <a:r>
              <a:rPr lang="fa-IR" b="1" dirty="0" smtClean="0">
                <a:cs typeface="B Nazanin" pitchFamily="2" charset="-78"/>
              </a:rPr>
              <a:t>ساختار چند بخشی</a:t>
            </a:r>
            <a:endParaRPr lang="en-US" b="1" dirty="0">
              <a:cs typeface="B Nazanin" pitchFamily="2" charset="-78"/>
            </a:endParaRPr>
          </a:p>
        </p:txBody>
      </p:sp>
      <p:cxnSp>
        <p:nvCxnSpPr>
          <p:cNvPr id="25" name="Straight Connector 24"/>
          <p:cNvCxnSpPr/>
          <p:nvPr/>
        </p:nvCxnSpPr>
        <p:spPr>
          <a:xfrm rot="10800000">
            <a:off x="1524000" y="1524000"/>
            <a:ext cx="16002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296194" y="3199606"/>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296194" y="4037806"/>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296194" y="4799806"/>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1296194" y="5790406"/>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5600" y="6488668"/>
            <a:ext cx="3685624" cy="369332"/>
          </a:xfrm>
          <a:prstGeom prst="rect">
            <a:avLst/>
          </a:prstGeom>
          <a:noFill/>
        </p:spPr>
        <p:txBody>
          <a:bodyPr wrap="none" rtlCol="0">
            <a:spAutoFit/>
          </a:bodyPr>
          <a:lstStyle/>
          <a:p>
            <a:r>
              <a:rPr lang="fa-IR" b="1" dirty="0" smtClean="0">
                <a:cs typeface="B Nazanin" pitchFamily="2" charset="-78"/>
              </a:rPr>
              <a:t>مراحل رشد ساختار سازمانی از دیدگاه چندلر</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400" b="1" dirty="0" smtClean="0">
                <a:cs typeface="B Nazanin" pitchFamily="2" charset="-78"/>
              </a:rPr>
              <a:t>مایلز و اسنو وانواع چهارگانه سازمان های استراتژیک</a:t>
            </a:r>
          </a:p>
          <a:p>
            <a:pPr>
              <a:buNone/>
            </a:pPr>
            <a:r>
              <a:rPr lang="fa-IR" sz="2200" dirty="0" smtClean="0">
                <a:cs typeface="B Nazanin" pitchFamily="2" charset="-78"/>
              </a:rPr>
              <a:t>رایموند مایلز در سال 1932 در تگزاس آمریکا متولد شد.</a:t>
            </a:r>
          </a:p>
          <a:p>
            <a:pPr>
              <a:buNone/>
            </a:pPr>
            <a:r>
              <a:rPr lang="fa-IR" sz="2200" dirty="0" smtClean="0">
                <a:cs typeface="B Nazanin" pitchFamily="2" charset="-78"/>
              </a:rPr>
              <a:t>موضوعات مورد علاقه مایلز، شامل موضوعات: اشکال جدید استراتژی ها و ساختارهای سازمانی جهانی و اثر فلسفه های مدیریتی بر روی طراحی ساختار و استراتژی می باشد.</a:t>
            </a:r>
          </a:p>
          <a:p>
            <a:pPr>
              <a:buNone/>
            </a:pPr>
            <a:r>
              <a:rPr lang="fa-IR" sz="2200" b="1" dirty="0" smtClean="0">
                <a:cs typeface="B Nazanin" pitchFamily="2" charset="-78"/>
              </a:rPr>
              <a:t>چارلز اسنو:</a:t>
            </a:r>
          </a:p>
          <a:p>
            <a:pPr>
              <a:buNone/>
            </a:pPr>
            <a:r>
              <a:rPr lang="fa-IR" sz="2200" dirty="0" smtClean="0">
                <a:cs typeface="B Nazanin" pitchFamily="2" charset="-78"/>
              </a:rPr>
              <a:t>چارلز اسنو در سال 1945 در سن دیگو کالیفرنیا متولد شد.</a:t>
            </a:r>
          </a:p>
          <a:p>
            <a:pPr>
              <a:buNone/>
            </a:pPr>
            <a:r>
              <a:rPr lang="fa-IR" sz="2200" b="1" dirty="0" smtClean="0">
                <a:cs typeface="B Nazanin" pitchFamily="2" charset="-78"/>
              </a:rPr>
              <a:t>انواع چهارگانه ی سازمان های استراتژیک:</a:t>
            </a:r>
          </a:p>
          <a:p>
            <a:pPr>
              <a:buNone/>
            </a:pPr>
            <a:r>
              <a:rPr lang="fa-IR" sz="2200" dirty="0" smtClean="0">
                <a:cs typeface="B Nazanin" pitchFamily="2" charset="-78"/>
              </a:rPr>
              <a:t>مایلز و اسنو سازمان ها را بر اساس انواع چهارگانه ی سازمان های استراتژیک ذیل طبقه بندی نمودند:</a:t>
            </a:r>
          </a:p>
          <a:p>
            <a:pPr>
              <a:buNone/>
            </a:pPr>
            <a:r>
              <a:rPr lang="fa-IR" sz="2200" b="1" dirty="0" smtClean="0">
                <a:cs typeface="B Nazanin" pitchFamily="2" charset="-78"/>
              </a:rPr>
              <a:t>1- تدافعی ها:</a:t>
            </a:r>
            <a:r>
              <a:rPr lang="fa-IR" sz="2200" dirty="0" smtClean="0">
                <a:cs typeface="B Nazanin" pitchFamily="2" charset="-78"/>
              </a:rPr>
              <a:t> سازمان های تدافعی با تولید تعداد محدودی از محصولات، برای بخش کوچکی از کل بازار بالقوه، ثبات را جستجو می کنند. در سازمان های تدافعی، ارزیابی عملکرد در برابر عملکرد سال های گذشته صورت می گیرد و سیستم پاداش نیز به نفع بخش های تولید و مالی عمل می کند.</a:t>
            </a:r>
            <a:endParaRPr lang="fa-IR" sz="2200" b="1" dirty="0" smtClean="0">
              <a:cs typeface="B Nazanin" pitchFamily="2" charset="-78"/>
            </a:endParaRP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200" b="1" dirty="0" smtClean="0">
                <a:cs typeface="B Nazanin" pitchFamily="2" charset="-78"/>
              </a:rPr>
              <a:t>2- آینده نگران: </a:t>
            </a:r>
            <a:r>
              <a:rPr lang="fa-IR" sz="2200" dirty="0" smtClean="0">
                <a:cs typeface="B Nazanin" pitchFamily="2" charset="-78"/>
              </a:rPr>
              <a:t>آینده نگران تقریبا قطب مخالف تدافعی ها هستند. توانایی آن ها در یافتن و بهره جستن از فرصت های بازاریابی و تولید محصولات جدید نهفته است. در اینگونه سازمان ها ممکن است نوآوری نسبت به سودآوری، از اهمیت زیادتری برخوردار باشد.</a:t>
            </a:r>
          </a:p>
          <a:p>
            <a:pPr>
              <a:buNone/>
            </a:pPr>
            <a:endParaRPr lang="fa-IR" sz="2200" dirty="0" smtClean="0">
              <a:cs typeface="B Nazanin" pitchFamily="2" charset="-78"/>
            </a:endParaRPr>
          </a:p>
          <a:p>
            <a:pPr>
              <a:buNone/>
            </a:pPr>
            <a:r>
              <a:rPr lang="fa-IR" sz="2200" b="1" dirty="0" smtClean="0">
                <a:cs typeface="B Nazanin" pitchFamily="2" charset="-78"/>
              </a:rPr>
              <a:t>3- تحلیل گران: </a:t>
            </a:r>
            <a:r>
              <a:rPr lang="fa-IR" sz="2200" dirty="0" smtClean="0">
                <a:cs typeface="B Nazanin" pitchFamily="2" charset="-78"/>
              </a:rPr>
              <a:t>سازمان های تحلیلگر در تلاش هستند تا پی ببرند که کدام یک از دو نوع وضعیت ذکر شده بهتر است تا در آن سرمایه گذاری کنند. آنها در جستجوی به حداقل رساندن ریسک و به حداکثر رساندن سود هستند. به طور کلی شرکت های تحلیلگر، ساختارهایی در سازمان خود به کار می برند که پویایی و ثبات را با هم تطبیق دهند.</a:t>
            </a:r>
          </a:p>
          <a:p>
            <a:pPr>
              <a:buNone/>
            </a:pPr>
            <a:endParaRPr lang="fa-IR" sz="2200" dirty="0" smtClean="0">
              <a:cs typeface="B Nazanin" pitchFamily="2" charset="-78"/>
            </a:endParaRPr>
          </a:p>
          <a:p>
            <a:pPr>
              <a:buNone/>
            </a:pPr>
            <a:r>
              <a:rPr lang="fa-IR" sz="2200" b="1" dirty="0" smtClean="0">
                <a:cs typeface="B Nazanin" pitchFamily="2" charset="-78"/>
              </a:rPr>
              <a:t>4- واکنشی ها: </a:t>
            </a:r>
            <a:r>
              <a:rPr lang="fa-IR" sz="2200" dirty="0" smtClean="0">
                <a:cs typeface="B Nazanin" pitchFamily="2" charset="-78"/>
              </a:rPr>
              <a:t>واکنشی ها یا انفعالی ها یک استراتژی محدود و جزیی در پیش می گیرند و ویژگی های ساختاری ثابت و پایداری ندارند. به طور کلی واکنشی ها ضعیف عمل کرده و در پاسخ به محیط واکنش های مناسب ارائه نمی دهند.</a:t>
            </a:r>
            <a:endParaRPr lang="fa-IR" sz="2200" b="1" dirty="0" smtClean="0">
              <a:cs typeface="B Nazanin" pitchFamily="2" charset="-78"/>
            </a:endParaRPr>
          </a:p>
          <a:p>
            <a:pPr>
              <a:buNone/>
            </a:pPr>
            <a:r>
              <a:rPr lang="fa-IR" sz="2200" b="1" dirty="0" smtClean="0">
                <a:cs typeface="B Nazanin" pitchFamily="2" charset="-78"/>
              </a:rPr>
              <a:t> </a:t>
            </a:r>
            <a:endParaRPr lang="en-US" sz="2200" b="1" dirty="0">
              <a:cs typeface="B Nazanin" pitchFamily="2" charset="-78"/>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پورتر و نیروها و استراتژی ها</a:t>
            </a:r>
          </a:p>
          <a:p>
            <a:pPr>
              <a:buNone/>
            </a:pPr>
            <a:r>
              <a:rPr lang="fa-IR" sz="2200" dirty="0" smtClean="0">
                <a:cs typeface="B Nazanin" pitchFamily="2" charset="-78"/>
              </a:rPr>
              <a:t>مایکل ای پورتر در سال 1947 در ایالت میشیگان متولد شد.</a:t>
            </a:r>
          </a:p>
          <a:p>
            <a:pPr>
              <a:buNone/>
            </a:pPr>
            <a:r>
              <a:rPr lang="fa-IR" sz="2200" dirty="0" smtClean="0">
                <a:cs typeface="B Nazanin" pitchFamily="2" charset="-78"/>
              </a:rPr>
              <a:t>از جمله آثار عمده ی او کتاب های ”استراتژی رقابتی: روش هایی برای تجزیه و تحلیلل صنایع و رقبا“ ، ”مزیت رقابتی ملت ها“ و ... .</a:t>
            </a:r>
          </a:p>
          <a:p>
            <a:pPr>
              <a:buNone/>
            </a:pPr>
            <a:r>
              <a:rPr lang="fa-IR" sz="2200" b="1" dirty="0" smtClean="0">
                <a:cs typeface="B Nazanin" pitchFamily="2" charset="-78"/>
              </a:rPr>
              <a:t>5 نیروی رقابتی: </a:t>
            </a:r>
          </a:p>
          <a:p>
            <a:pPr>
              <a:buNone/>
            </a:pPr>
            <a:endParaRPr lang="en-US" sz="2200" b="1" dirty="0">
              <a:cs typeface="B Nazanin" pitchFamily="2" charset="-78"/>
            </a:endParaRPr>
          </a:p>
        </p:txBody>
      </p:sp>
      <p:sp>
        <p:nvSpPr>
          <p:cNvPr id="4" name="Rectangle 3"/>
          <p:cNvSpPr/>
          <p:nvPr/>
        </p:nvSpPr>
        <p:spPr>
          <a:xfrm>
            <a:off x="609600" y="3810000"/>
            <a:ext cx="2209800" cy="1143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b="1" dirty="0" smtClean="0">
                <a:cs typeface="B Nazanin" pitchFamily="2" charset="-78"/>
              </a:rPr>
              <a:t>توان عرضه کنندگان مواد اولیه در چانه زدن</a:t>
            </a:r>
            <a:endParaRPr lang="en-US" b="1" dirty="0">
              <a:cs typeface="B Nazanin" pitchFamily="2" charset="-78"/>
            </a:endParaRPr>
          </a:p>
        </p:txBody>
      </p:sp>
      <p:sp>
        <p:nvSpPr>
          <p:cNvPr id="5" name="Rectangle 4"/>
          <p:cNvSpPr/>
          <p:nvPr/>
        </p:nvSpPr>
        <p:spPr>
          <a:xfrm>
            <a:off x="5715000" y="3810000"/>
            <a:ext cx="2286000" cy="1143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b="1" dirty="0" smtClean="0">
                <a:cs typeface="B Nazanin" pitchFamily="2" charset="-78"/>
              </a:rPr>
              <a:t>توان خریداران (مشتریان) در چانه زدن</a:t>
            </a:r>
            <a:endParaRPr lang="en-US" b="1" dirty="0">
              <a:cs typeface="B Nazanin" pitchFamily="2" charset="-78"/>
            </a:endParaRPr>
          </a:p>
        </p:txBody>
      </p:sp>
      <p:sp>
        <p:nvSpPr>
          <p:cNvPr id="6" name="Rectangle 5"/>
          <p:cNvSpPr/>
          <p:nvPr/>
        </p:nvSpPr>
        <p:spPr>
          <a:xfrm>
            <a:off x="3200400" y="5486400"/>
            <a:ext cx="2209800"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b="1" dirty="0" smtClean="0">
                <a:cs typeface="B Nazanin" pitchFamily="2" charset="-78"/>
              </a:rPr>
              <a:t>ورود رقبای غیرمستقیم</a:t>
            </a:r>
            <a:endParaRPr lang="en-US" b="1" dirty="0">
              <a:cs typeface="B Nazanin" pitchFamily="2" charset="-78"/>
            </a:endParaRPr>
          </a:p>
        </p:txBody>
      </p:sp>
      <p:sp>
        <p:nvSpPr>
          <p:cNvPr id="7" name="Rectangle 6"/>
          <p:cNvSpPr/>
          <p:nvPr/>
        </p:nvSpPr>
        <p:spPr>
          <a:xfrm>
            <a:off x="3352800" y="2971800"/>
            <a:ext cx="2133600"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b="1" dirty="0" smtClean="0">
                <a:cs typeface="B Nazanin" pitchFamily="2" charset="-78"/>
              </a:rPr>
              <a:t>ورود رقبای بالقوه جدید</a:t>
            </a:r>
            <a:endParaRPr lang="en-US" b="1" dirty="0">
              <a:cs typeface="B Nazanin" pitchFamily="2" charset="-78"/>
            </a:endParaRPr>
          </a:p>
        </p:txBody>
      </p:sp>
      <p:sp>
        <p:nvSpPr>
          <p:cNvPr id="8" name="Oval 7"/>
          <p:cNvSpPr/>
          <p:nvPr/>
        </p:nvSpPr>
        <p:spPr>
          <a:xfrm>
            <a:off x="3505200" y="3886200"/>
            <a:ext cx="1676400" cy="1295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b="1" dirty="0" smtClean="0">
                <a:cs typeface="B Nazanin" pitchFamily="2" charset="-78"/>
              </a:rPr>
              <a:t>هم چشمی بین رقبای موجود</a:t>
            </a:r>
            <a:endParaRPr lang="en-US" b="1" dirty="0">
              <a:cs typeface="B Nazanin" pitchFamily="2" charset="-78"/>
            </a:endParaRPr>
          </a:p>
        </p:txBody>
      </p:sp>
      <p:sp>
        <p:nvSpPr>
          <p:cNvPr id="9" name="TextBox 8"/>
          <p:cNvSpPr txBox="1"/>
          <p:nvPr/>
        </p:nvSpPr>
        <p:spPr>
          <a:xfrm>
            <a:off x="2895600" y="6248400"/>
            <a:ext cx="306686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a-IR" b="1" dirty="0" smtClean="0">
                <a:cs typeface="B Nazanin" pitchFamily="2" charset="-78"/>
              </a:rPr>
              <a:t>الگوی پنج نیروی رقابتی مایکل پورتر</a:t>
            </a:r>
            <a:endParaRPr lang="en-US" b="1" dirty="0">
              <a:cs typeface="B Nazanin" pitchFamily="2" charset="-78"/>
            </a:endParaRPr>
          </a:p>
        </p:txBody>
      </p:sp>
      <p:cxnSp>
        <p:nvCxnSpPr>
          <p:cNvPr id="11" name="Straight Arrow Connector 10"/>
          <p:cNvCxnSpPr/>
          <p:nvPr/>
        </p:nvCxnSpPr>
        <p:spPr>
          <a:xfrm>
            <a:off x="2895600" y="441960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191794" y="3733006"/>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4191000" y="5334000"/>
            <a:ext cx="305594"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5257800" y="44958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200" b="1" dirty="0" smtClean="0">
                <a:cs typeface="B Nazanin" pitchFamily="2" charset="-78"/>
              </a:rPr>
              <a:t>استراتژی های عام رقابتی:</a:t>
            </a:r>
          </a:p>
          <a:p>
            <a:pPr>
              <a:buNone/>
            </a:pPr>
            <a:r>
              <a:rPr lang="fa-IR" sz="2200" dirty="0" smtClean="0">
                <a:cs typeface="B Nazanin" pitchFamily="2" charset="-78"/>
              </a:rPr>
              <a:t>پورتر در جستجو برای یافتن حاشیه ی رقابتی در درون این پنج نیرو، مطرح می کند که یک شرکت می تواند از سه استراتژی زیر استفاده کند:</a:t>
            </a:r>
          </a:p>
          <a:p>
            <a:pPr>
              <a:buNone/>
            </a:pPr>
            <a:r>
              <a:rPr lang="fa-IR" sz="2200" b="1" dirty="0" smtClean="0">
                <a:cs typeface="B Nazanin" pitchFamily="2" charset="-78"/>
              </a:rPr>
              <a:t>1- تمایز: </a:t>
            </a:r>
            <a:r>
              <a:rPr lang="fa-IR" sz="2200" dirty="0" smtClean="0">
                <a:cs typeface="B Nazanin" pitchFamily="2" charset="-78"/>
              </a:rPr>
              <a:t>استراتژی تمایز شامل کوشش برای متمایز کردن محصولات یا خدمات شرکت از دیگر رقبا در صنعت است.</a:t>
            </a:r>
          </a:p>
          <a:p>
            <a:pPr>
              <a:buNone/>
            </a:pPr>
            <a:r>
              <a:rPr lang="fa-IR" sz="2200" b="1" dirty="0" smtClean="0">
                <a:cs typeface="B Nazanin" pitchFamily="2" charset="-78"/>
              </a:rPr>
              <a:t>2- رهبری هزینه: </a:t>
            </a:r>
            <a:r>
              <a:rPr lang="fa-IR" sz="2200" dirty="0" smtClean="0">
                <a:cs typeface="B Nazanin" pitchFamily="2" charset="-78"/>
              </a:rPr>
              <a:t>رهبری هزینه رقابت با تولید و فروش محصولات و خدماتی است که متمایز از محصولات و خدمات رقبا نیستند، بلکه ارزانترند. رهبری هزینه به معنی نرخ شکنی محصول شرکت در مقابل رقبا با محصول با کیفیت برابر است و می تواند از این طریق سود معقولی را نصیب خود کند.</a:t>
            </a:r>
          </a:p>
          <a:p>
            <a:pPr>
              <a:buNone/>
            </a:pPr>
            <a:r>
              <a:rPr lang="fa-IR" sz="2200" b="1" dirty="0" smtClean="0">
                <a:cs typeface="B Nazanin" pitchFamily="2" charset="-78"/>
              </a:rPr>
              <a:t>3- تمرکز: </a:t>
            </a:r>
            <a:r>
              <a:rPr lang="fa-IR" sz="2200" dirty="0" smtClean="0">
                <a:cs typeface="B Nazanin" pitchFamily="2" charset="-78"/>
              </a:rPr>
              <a:t>با این استراتژی شرکت، بازارش را به یک بازار محلی خاص و یا یک گروه از خریداران محدود و متمرکز می کند.</a:t>
            </a:r>
          </a:p>
          <a:p>
            <a:pPr>
              <a:buNone/>
            </a:pPr>
            <a:endParaRPr lang="en-US" sz="2200" dirty="0">
              <a:cs typeface="B Nazanin" pitchFamily="2" charset="-78"/>
            </a:endParaRPr>
          </a:p>
        </p:txBody>
      </p:sp>
      <p:graphicFrame>
        <p:nvGraphicFramePr>
          <p:cNvPr id="4" name="Table 3"/>
          <p:cNvGraphicFramePr>
            <a:graphicFrameLocks noGrp="1"/>
          </p:cNvGraphicFramePr>
          <p:nvPr/>
        </p:nvGraphicFramePr>
        <p:xfrm>
          <a:off x="1905000" y="5257800"/>
          <a:ext cx="5410200" cy="1046480"/>
        </p:xfrm>
        <a:graphic>
          <a:graphicData uri="http://schemas.openxmlformats.org/drawingml/2006/table">
            <a:tbl>
              <a:tblPr firstRow="1" bandRow="1">
                <a:tableStyleId>{5C22544A-7EE6-4342-B048-85BDC9FD1C3A}</a:tableStyleId>
              </a:tblPr>
              <a:tblGrid>
                <a:gridCol w="2705100"/>
                <a:gridCol w="2705100"/>
              </a:tblGrid>
              <a:tr h="523240">
                <a:tc>
                  <a:txBody>
                    <a:bodyPr/>
                    <a:lstStyle/>
                    <a:p>
                      <a:pPr algn="ctr"/>
                      <a:r>
                        <a:rPr lang="fa-IR" dirty="0" smtClean="0">
                          <a:cs typeface="B Nazanin" pitchFamily="2" charset="-78"/>
                        </a:rPr>
                        <a:t>رهبری هزینه</a:t>
                      </a:r>
                      <a:endParaRPr lang="en-US" dirty="0">
                        <a:cs typeface="B Nazanin" pitchFamily="2" charset="-78"/>
                      </a:endParaRPr>
                    </a:p>
                  </a:txBody>
                  <a:tcPr/>
                </a:tc>
                <a:tc>
                  <a:txBody>
                    <a:bodyPr/>
                    <a:lstStyle/>
                    <a:p>
                      <a:pPr algn="ctr"/>
                      <a:r>
                        <a:rPr lang="fa-IR" dirty="0" smtClean="0">
                          <a:cs typeface="B Nazanin" pitchFamily="2" charset="-78"/>
                        </a:rPr>
                        <a:t>تمایز</a:t>
                      </a:r>
                      <a:endParaRPr lang="en-US" dirty="0">
                        <a:cs typeface="B Nazanin" pitchFamily="2" charset="-78"/>
                      </a:endParaRPr>
                    </a:p>
                  </a:txBody>
                  <a:tcPr/>
                </a:tc>
              </a:tr>
              <a:tr h="523240">
                <a:tc>
                  <a:txBody>
                    <a:bodyPr/>
                    <a:lstStyle/>
                    <a:p>
                      <a:pPr algn="ctr"/>
                      <a:r>
                        <a:rPr lang="fa-IR" b="1" dirty="0" smtClean="0">
                          <a:cs typeface="B Nazanin" pitchFamily="2" charset="-78"/>
                        </a:rPr>
                        <a:t>رهبری هزینه ی متمرکز</a:t>
                      </a:r>
                      <a:endParaRPr lang="en-US" b="1" dirty="0">
                        <a:cs typeface="B Nazanin" pitchFamily="2" charset="-78"/>
                      </a:endParaRPr>
                    </a:p>
                  </a:txBody>
                  <a:tcPr/>
                </a:tc>
                <a:tc>
                  <a:txBody>
                    <a:bodyPr/>
                    <a:lstStyle/>
                    <a:p>
                      <a:pPr algn="ctr"/>
                      <a:r>
                        <a:rPr lang="fa-IR" b="1" dirty="0" smtClean="0">
                          <a:cs typeface="B Nazanin" pitchFamily="2" charset="-78"/>
                        </a:rPr>
                        <a:t>تمایز متمرکز</a:t>
                      </a:r>
                      <a:endParaRPr lang="en-US" b="1" dirty="0">
                        <a:cs typeface="B Nazanin" pitchFamily="2" charset="-78"/>
                      </a:endParaRPr>
                    </a:p>
                  </a:txBody>
                  <a:tcPr/>
                </a:tc>
              </a:tr>
            </a:tbl>
          </a:graphicData>
        </a:graphic>
      </p:graphicFrame>
      <p:sp>
        <p:nvSpPr>
          <p:cNvPr id="5" name="TextBox 4"/>
          <p:cNvSpPr txBox="1"/>
          <p:nvPr/>
        </p:nvSpPr>
        <p:spPr>
          <a:xfrm>
            <a:off x="5410200" y="6324600"/>
            <a:ext cx="1293944" cy="369332"/>
          </a:xfrm>
          <a:prstGeom prst="rect">
            <a:avLst/>
          </a:prstGeom>
          <a:noFill/>
        </p:spPr>
        <p:txBody>
          <a:bodyPr wrap="none" rtlCol="0">
            <a:spAutoFit/>
          </a:bodyPr>
          <a:lstStyle/>
          <a:p>
            <a:r>
              <a:rPr lang="fa-IR" b="1" dirty="0" smtClean="0">
                <a:cs typeface="B Nazanin" pitchFamily="2" charset="-78"/>
              </a:rPr>
              <a:t>محصول جدید</a:t>
            </a:r>
            <a:endParaRPr lang="en-US" b="1" dirty="0">
              <a:cs typeface="B Nazanin" pitchFamily="2" charset="-78"/>
            </a:endParaRPr>
          </a:p>
        </p:txBody>
      </p:sp>
      <p:sp>
        <p:nvSpPr>
          <p:cNvPr id="6" name="TextBox 5"/>
          <p:cNvSpPr txBox="1"/>
          <p:nvPr/>
        </p:nvSpPr>
        <p:spPr>
          <a:xfrm>
            <a:off x="4114800" y="6324600"/>
            <a:ext cx="805029" cy="369332"/>
          </a:xfrm>
          <a:prstGeom prst="rect">
            <a:avLst/>
          </a:prstGeom>
          <a:noFill/>
        </p:spPr>
        <p:txBody>
          <a:bodyPr wrap="none" rtlCol="0">
            <a:spAutoFit/>
          </a:bodyPr>
          <a:lstStyle/>
          <a:p>
            <a:r>
              <a:rPr lang="fa-IR" b="1" dirty="0" smtClean="0">
                <a:cs typeface="B Nazanin" pitchFamily="2" charset="-78"/>
              </a:rPr>
              <a:t>تأکید بر</a:t>
            </a:r>
            <a:endParaRPr lang="en-US" b="1" dirty="0">
              <a:cs typeface="B Nazanin" pitchFamily="2" charset="-78"/>
            </a:endParaRPr>
          </a:p>
        </p:txBody>
      </p:sp>
      <p:sp>
        <p:nvSpPr>
          <p:cNvPr id="7" name="TextBox 6"/>
          <p:cNvSpPr txBox="1"/>
          <p:nvPr/>
        </p:nvSpPr>
        <p:spPr>
          <a:xfrm>
            <a:off x="2362200" y="6324600"/>
            <a:ext cx="1170513" cy="369332"/>
          </a:xfrm>
          <a:prstGeom prst="rect">
            <a:avLst/>
          </a:prstGeom>
          <a:noFill/>
        </p:spPr>
        <p:txBody>
          <a:bodyPr wrap="none" rtlCol="0">
            <a:spAutoFit/>
          </a:bodyPr>
          <a:lstStyle/>
          <a:p>
            <a:r>
              <a:rPr lang="fa-IR" b="1" dirty="0" smtClean="0">
                <a:cs typeface="B Nazanin" pitchFamily="2" charset="-78"/>
              </a:rPr>
              <a:t>کاهش قیمت</a:t>
            </a:r>
            <a:endParaRPr lang="en-US" b="1" dirty="0">
              <a:cs typeface="B Nazanin" pitchFamily="2" charset="-78"/>
            </a:endParaRPr>
          </a:p>
        </p:txBody>
      </p:sp>
      <p:sp>
        <p:nvSpPr>
          <p:cNvPr id="8" name="TextBox 7"/>
          <p:cNvSpPr txBox="1"/>
          <p:nvPr/>
        </p:nvSpPr>
        <p:spPr>
          <a:xfrm>
            <a:off x="990600" y="5029200"/>
            <a:ext cx="809837" cy="369332"/>
          </a:xfrm>
          <a:prstGeom prst="rect">
            <a:avLst/>
          </a:prstGeom>
          <a:noFill/>
        </p:spPr>
        <p:txBody>
          <a:bodyPr wrap="none" rtlCol="0">
            <a:spAutoFit/>
          </a:bodyPr>
          <a:lstStyle/>
          <a:p>
            <a:r>
              <a:rPr lang="fa-IR" b="1" dirty="0" smtClean="0">
                <a:cs typeface="B Nazanin" pitchFamily="2" charset="-78"/>
              </a:rPr>
              <a:t>گسترده</a:t>
            </a:r>
            <a:endParaRPr lang="en-US" b="1" dirty="0">
              <a:cs typeface="B Nazanin" pitchFamily="2" charset="-78"/>
            </a:endParaRPr>
          </a:p>
        </p:txBody>
      </p:sp>
      <p:sp>
        <p:nvSpPr>
          <p:cNvPr id="9" name="TextBox 8"/>
          <p:cNvSpPr txBox="1"/>
          <p:nvPr/>
        </p:nvSpPr>
        <p:spPr>
          <a:xfrm>
            <a:off x="1066800" y="5715000"/>
            <a:ext cx="566181" cy="369332"/>
          </a:xfrm>
          <a:prstGeom prst="rect">
            <a:avLst/>
          </a:prstGeom>
          <a:noFill/>
        </p:spPr>
        <p:txBody>
          <a:bodyPr wrap="square" rtlCol="0">
            <a:spAutoFit/>
          </a:bodyPr>
          <a:lstStyle/>
          <a:p>
            <a:r>
              <a:rPr lang="fa-IR" b="1" dirty="0" smtClean="0">
                <a:cs typeface="B Nazanin" pitchFamily="2" charset="-78"/>
              </a:rPr>
              <a:t>بازار</a:t>
            </a:r>
            <a:endParaRPr lang="en-US" b="1" dirty="0">
              <a:cs typeface="B Nazanin" pitchFamily="2" charset="-78"/>
            </a:endParaRPr>
          </a:p>
        </p:txBody>
      </p:sp>
      <p:sp>
        <p:nvSpPr>
          <p:cNvPr id="10" name="TextBox 9"/>
          <p:cNvSpPr txBox="1"/>
          <p:nvPr/>
        </p:nvSpPr>
        <p:spPr>
          <a:xfrm>
            <a:off x="990600" y="6248400"/>
            <a:ext cx="721672" cy="369332"/>
          </a:xfrm>
          <a:prstGeom prst="rect">
            <a:avLst/>
          </a:prstGeom>
          <a:noFill/>
        </p:spPr>
        <p:txBody>
          <a:bodyPr wrap="none" rtlCol="0">
            <a:spAutoFit/>
          </a:bodyPr>
          <a:lstStyle/>
          <a:p>
            <a:r>
              <a:rPr lang="fa-IR" b="1" dirty="0" smtClean="0">
                <a:cs typeface="B Nazanin" pitchFamily="2" charset="-78"/>
              </a:rPr>
              <a:t>محدود</a:t>
            </a:r>
            <a:endParaRPr lang="en-US" b="1" dirty="0">
              <a:cs typeface="B Nazanin" pitchFamily="2" charset="-78"/>
            </a:endParaRPr>
          </a:p>
        </p:txBody>
      </p:sp>
      <p:cxnSp>
        <p:nvCxnSpPr>
          <p:cNvPr id="12" name="Straight Arrow Connector 11"/>
          <p:cNvCxnSpPr/>
          <p:nvPr/>
        </p:nvCxnSpPr>
        <p:spPr>
          <a:xfrm rot="5400000">
            <a:off x="1219994" y="6171406"/>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1215742" y="5566058"/>
            <a:ext cx="316468" cy="47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3505200" y="65532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65532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21408"/>
          </a:xfrm>
        </p:spPr>
        <p:txBody>
          <a:bodyPr>
            <a:normAutofit/>
          </a:bodyPr>
          <a:lstStyle/>
          <a:p>
            <a:pPr algn="r">
              <a:buNone/>
            </a:pPr>
            <a:r>
              <a:rPr lang="fa-IR" sz="2600" b="1" dirty="0" smtClean="0">
                <a:cs typeface="B Nazanin" pitchFamily="2" charset="-78"/>
              </a:rPr>
              <a:t>2- قدرت سنتی </a:t>
            </a:r>
          </a:p>
          <a:p>
            <a:pPr algn="r">
              <a:buNone/>
            </a:pPr>
            <a:r>
              <a:rPr lang="fa-IR" sz="2600" dirty="0" smtClean="0">
                <a:cs typeface="B Nazanin" pitchFamily="2" charset="-78"/>
              </a:rPr>
              <a:t>در آن اقتدار رهبر از شان و مقامي كه به ارث برده نشات مي گيرد و قلمرو اختيارات او را آداب و رسوم تايين مي كند. </a:t>
            </a:r>
            <a:endParaRPr lang="en-US" sz="2600" dirty="0" smtClean="0">
              <a:cs typeface="B Nazanin" pitchFamily="2" charset="-78"/>
            </a:endParaRPr>
          </a:p>
          <a:p>
            <a:pPr algn="r">
              <a:buNone/>
            </a:pPr>
            <a:endParaRPr lang="fa-IR" sz="2600" dirty="0" smtClean="0">
              <a:cs typeface="B Nazanin" pitchFamily="2" charset="-78"/>
            </a:endParaRPr>
          </a:p>
          <a:p>
            <a:pPr algn="r">
              <a:buNone/>
            </a:pPr>
            <a:r>
              <a:rPr lang="fa-IR" sz="2600" dirty="0" smtClean="0">
                <a:cs typeface="B Nazanin" pitchFamily="2" charset="-78"/>
              </a:rPr>
              <a:t>به اعتقاد وبر بوروکراسی در شکل ایده آلش دارای ویژگی های زیر است :</a:t>
            </a:r>
          </a:p>
          <a:p>
            <a:pPr>
              <a:buNone/>
            </a:pPr>
            <a:r>
              <a:rPr lang="fa-IR" sz="2600" dirty="0" smtClean="0">
                <a:cs typeface="B Nazanin" pitchFamily="2" charset="-78"/>
              </a:rPr>
              <a:t>1- وظایف کاملا تعریف شده و تخصصی یا تقسیم کار در بوروکراسی</a:t>
            </a:r>
          </a:p>
          <a:p>
            <a:pPr algn="r">
              <a:buNone/>
            </a:pPr>
            <a:r>
              <a:rPr lang="fa-IR" sz="2600" dirty="0" smtClean="0">
                <a:cs typeface="B Nazanin" pitchFamily="2" charset="-78"/>
              </a:rPr>
              <a:t>2- استفاده ز قدرت قانوني</a:t>
            </a:r>
          </a:p>
          <a:p>
            <a:pPr algn="r">
              <a:buNone/>
            </a:pPr>
            <a:r>
              <a:rPr lang="fa-IR" sz="2600" dirty="0" smtClean="0">
                <a:cs typeface="B Nazanin" pitchFamily="2" charset="-78"/>
              </a:rPr>
              <a:t>3- وجود سلسله مراتب در مشاغل</a:t>
            </a:r>
          </a:p>
          <a:p>
            <a:pPr algn="r">
              <a:buNone/>
            </a:pPr>
            <a:r>
              <a:rPr lang="fa-IR" sz="2600" dirty="0" smtClean="0">
                <a:cs typeface="B Nazanin" pitchFamily="2" charset="-78"/>
              </a:rPr>
              <a:t>4- وجود قوانين و رويه هاي مكتوب</a:t>
            </a:r>
          </a:p>
          <a:p>
            <a:pPr algn="r">
              <a:buNone/>
            </a:pPr>
            <a:r>
              <a:rPr lang="fa-IR" sz="2600" dirty="0" smtClean="0">
                <a:cs typeface="B Nazanin" pitchFamily="2" charset="-78"/>
              </a:rPr>
              <a:t>5- وجود متخصصان ماهر و آموزش ديده</a:t>
            </a:r>
          </a:p>
          <a:p>
            <a:pPr algn="r">
              <a:buNone/>
            </a:pPr>
            <a:r>
              <a:rPr lang="fa-IR" sz="2600" dirty="0" smtClean="0">
                <a:cs typeface="B Nazanin" pitchFamily="2" charset="-78"/>
              </a:rPr>
              <a:t>6- انتصاب كاركنان بر اساس ويژگي هاي تخصصي</a:t>
            </a:r>
          </a:p>
          <a:p>
            <a:pPr algn="r">
              <a:buNone/>
            </a:pPr>
            <a:r>
              <a:rPr lang="fa-IR" sz="2600" dirty="0" smtClean="0">
                <a:cs typeface="B Nazanin" pitchFamily="2" charset="-78"/>
              </a:rPr>
              <a:t>7- ارتقاء بر مبناي شايستگي تخصص</a:t>
            </a:r>
          </a:p>
          <a:p>
            <a:pPr algn="r">
              <a:buNone/>
            </a:pPr>
            <a:r>
              <a:rPr lang="fa-IR" sz="2600" dirty="0" smtClean="0">
                <a:cs typeface="B Nazanin" pitchFamily="2" charset="-78"/>
              </a:rPr>
              <a:t>8- داشتن مسير شغلي كاملاً مشخص</a:t>
            </a:r>
          </a:p>
          <a:p>
            <a:pPr algn="r"/>
            <a:endParaRPr lang="en-US" sz="2600" dirty="0" smtClean="0">
              <a:cs typeface="B Nazanin" pitchFamily="2" charset="-78"/>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229600" cy="5355336"/>
          </a:xfrm>
        </p:spPr>
        <p:txBody>
          <a:bodyPr>
            <a:normAutofit/>
          </a:bodyPr>
          <a:lstStyle/>
          <a:p>
            <a:pPr>
              <a:buNone/>
            </a:pPr>
            <a:r>
              <a:rPr lang="fa-IR" sz="2200" b="1" dirty="0" smtClean="0"/>
              <a:t> </a:t>
            </a:r>
          </a:p>
        </p:txBody>
      </p:sp>
      <p:sp>
        <p:nvSpPr>
          <p:cNvPr id="16" name="Pentagon 15"/>
          <p:cNvSpPr/>
          <p:nvPr/>
        </p:nvSpPr>
        <p:spPr>
          <a:xfrm>
            <a:off x="304800" y="1524000"/>
            <a:ext cx="8153400" cy="4876800"/>
          </a:xfrm>
          <a:prstGeom prst="homePlate">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8" name="Straight Connector 17"/>
          <p:cNvCxnSpPr>
            <a:stCxn id="16" idx="3"/>
            <a:endCxn id="16" idx="1"/>
          </p:cNvCxnSpPr>
          <p:nvPr/>
        </p:nvCxnSpPr>
        <p:spPr>
          <a:xfrm flipH="1">
            <a:off x="304800" y="3962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3200400"/>
            <a:ext cx="7391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2590800"/>
            <a:ext cx="6781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1981200"/>
            <a:ext cx="617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838200" y="5105400"/>
            <a:ext cx="2438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133600" y="5105400"/>
            <a:ext cx="2438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353594" y="5105400"/>
            <a:ext cx="2437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610100" y="5067300"/>
            <a:ext cx="236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1105694" y="2932906"/>
            <a:ext cx="1905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800600" y="2971800"/>
            <a:ext cx="19812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2401094" y="2932906"/>
            <a:ext cx="1905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20294" y="2932906"/>
            <a:ext cx="1905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6248400" y="1219200"/>
            <a:ext cx="266700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6667500" y="4229100"/>
            <a:ext cx="2438400" cy="1905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2590800"/>
            <a:ext cx="1877437"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بخش نهم :</a:t>
            </a:r>
            <a:endParaRPr lang="en-US" sz="3600" b="1" dirty="0">
              <a:cs typeface="B Nazanin" pitchFamily="2" charset="-78"/>
            </a:endParaRPr>
          </a:p>
        </p:txBody>
      </p:sp>
      <p:sp>
        <p:nvSpPr>
          <p:cNvPr id="5" name="TextBox 4"/>
          <p:cNvSpPr txBox="1"/>
          <p:nvPr/>
        </p:nvSpPr>
        <p:spPr>
          <a:xfrm>
            <a:off x="1524000" y="3810000"/>
            <a:ext cx="48006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3600" b="1" dirty="0" smtClean="0">
                <a:cs typeface="B Nazanin" pitchFamily="2" charset="-78"/>
              </a:rPr>
              <a:t>تئوریهای تصمیم گیری</a:t>
            </a:r>
            <a:endParaRPr lang="en-US" sz="3600" b="1" dirty="0">
              <a:cs typeface="B Nazanin" pitchFamily="2" charset="-78"/>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cs typeface="B Nazanin" pitchFamily="2" charset="-78"/>
              </a:rPr>
              <a:t>آزبرن و طوفان مغزی </a:t>
            </a:r>
          </a:p>
          <a:p>
            <a:pPr>
              <a:buNone/>
            </a:pPr>
            <a:r>
              <a:rPr lang="fa-IR" sz="2200" dirty="0" smtClean="0">
                <a:cs typeface="B Nazanin" pitchFamily="2" charset="-78"/>
              </a:rPr>
              <a:t>الکس اف.آزبرن در سال 1886 در نیویورک سیتی متولد شد.</a:t>
            </a:r>
          </a:p>
          <a:p>
            <a:pPr>
              <a:buNone/>
            </a:pPr>
            <a:r>
              <a:rPr lang="fa-IR" sz="2200" dirty="0" smtClean="0">
                <a:cs typeface="B Nazanin" pitchFamily="2" charset="-78"/>
              </a:rPr>
              <a:t>از جمله کتاب های آزبرن می توان ”تصویر سازی کاربردی: اصول و رویه های تفکر خلاق“ ، ”قدرت خلاقیت شما“ و ... .</a:t>
            </a:r>
          </a:p>
          <a:p>
            <a:pPr>
              <a:buNone/>
            </a:pPr>
            <a:r>
              <a:rPr lang="fa-IR" sz="2200" b="1" dirty="0" smtClean="0">
                <a:cs typeface="B Nazanin" pitchFamily="2" charset="-78"/>
              </a:rPr>
              <a:t>طوفان مغزی:</a:t>
            </a:r>
          </a:p>
          <a:p>
            <a:pPr>
              <a:buNone/>
            </a:pPr>
            <a:r>
              <a:rPr lang="fa-IR" sz="2200" dirty="0" smtClean="0">
                <a:cs typeface="B Nazanin" pitchFamily="2" charset="-78"/>
              </a:rPr>
              <a:t>طوفان مغزی یکی از مؤثرترین روش های شناسایی راهکارهای خلاق است. موضوع اصلی طوفان مغزی ایجاد ایده است.</a:t>
            </a:r>
            <a:r>
              <a:rPr lang="fa-IR" sz="2200" dirty="0">
                <a:cs typeface="B Nazanin" pitchFamily="2" charset="-78"/>
              </a:rPr>
              <a:t> </a:t>
            </a:r>
            <a:endParaRPr lang="fa-IR" sz="2200" dirty="0" smtClean="0">
              <a:cs typeface="B Nazanin" pitchFamily="2" charset="-78"/>
            </a:endParaRPr>
          </a:p>
          <a:p>
            <a:pPr>
              <a:buNone/>
            </a:pPr>
            <a:r>
              <a:rPr lang="fa-IR" sz="2200" dirty="0" smtClean="0">
                <a:cs typeface="B Nazanin" pitchFamily="2" charset="-78"/>
              </a:rPr>
              <a:t>طوفان مغزی مبتنی بر این چارچوب موضوعی قرار دارد که افراد زمانی که در یک محیط کنترل نشده با یکدیگر تعامل دارند، ایده های خلاقانه تری را ارائه خواهند کرد.</a:t>
            </a:r>
          </a:p>
          <a:p>
            <a:pPr>
              <a:buNone/>
            </a:pPr>
            <a:r>
              <a:rPr lang="fa-IR" sz="2200" dirty="0" smtClean="0">
                <a:cs typeface="B Nazanin" pitchFamily="2" charset="-78"/>
              </a:rPr>
              <a:t>موضوع اصلی در جلسات طوفان مغزی ایجاد هرچه بیشتر ایده های ممکن است با این اعتقاد که هر چه تعداد ایده های مطرح شده بیشتر باشد، احتمال اینکه بین آنها یکی بهتر باشد زیادتر است. در جلسات طوفان مغزی 4 قانون حاکم است:</a:t>
            </a:r>
          </a:p>
          <a:p>
            <a:pPr>
              <a:buNone/>
            </a:pPr>
            <a:r>
              <a:rPr lang="fa-IR" sz="2200" dirty="0" smtClean="0">
                <a:cs typeface="B Nazanin" pitchFamily="2" charset="-78"/>
              </a:rPr>
              <a:t>1- در این جلسات انتقاد ممنوع است. 2- بی ترمزی در این جلسات تشویق می شود. 3- کمیت مورد توجه است. 4- ترکیب و بهبود ایده ها پیگیری می شود.</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cs typeface="B Nazanin" pitchFamily="2" charset="-78"/>
              </a:rPr>
              <a:t>سایمون و مدل تصمیم گیری رضایت بخش</a:t>
            </a:r>
          </a:p>
          <a:p>
            <a:pPr>
              <a:buNone/>
            </a:pPr>
            <a:r>
              <a:rPr lang="fa-IR" sz="2200" dirty="0" smtClean="0">
                <a:cs typeface="B Nazanin" pitchFamily="2" charset="-78"/>
              </a:rPr>
              <a:t>هربرت الکساندر سایمون در سال 1916 در ایالت ویسکانسین متولد شد.</a:t>
            </a:r>
          </a:p>
          <a:p>
            <a:pPr>
              <a:buNone/>
            </a:pPr>
            <a:r>
              <a:rPr lang="fa-IR" sz="2200" dirty="0" smtClean="0">
                <a:cs typeface="B Nazanin" pitchFamily="2" charset="-78"/>
              </a:rPr>
              <a:t>از جمله کتاب های او می توان ”رفتار اداری“ و ” سازمان ها“ را که به اتفاق همکارش جیمز مارچ نوشته نام برد.</a:t>
            </a:r>
          </a:p>
          <a:p>
            <a:pPr>
              <a:buNone/>
            </a:pPr>
            <a:r>
              <a:rPr lang="fa-IR" sz="2200" b="1" dirty="0" smtClean="0">
                <a:cs typeface="B Nazanin" pitchFamily="2" charset="-78"/>
              </a:rPr>
              <a:t>مدل تصمیم گیری رضایت بخش:</a:t>
            </a:r>
          </a:p>
          <a:p>
            <a:pPr>
              <a:buNone/>
            </a:pPr>
            <a:r>
              <a:rPr lang="fa-IR" sz="2200" dirty="0" smtClean="0">
                <a:cs typeface="B Nazanin" pitchFamily="2" charset="-78"/>
              </a:rPr>
              <a:t>این مدل تشریح می کند که چطور مدیران در برخورد با موقعیت های غیر برنامه ریزی شده و بی اطمینانی و ابهام، تصمیم گیری می کنند. بسیاری از تصمیمات مدیریت قابل برنامه ریزی نیستند و اگرچه مدیران در تصمیم گیری منطقی بودن را دنبال می کنند، ولی آنها از لحاظ اقتصادی برای اتخاذ این تصمیمات ناتوان هستند.</a:t>
            </a:r>
          </a:p>
          <a:p>
            <a:pPr>
              <a:buNone/>
            </a:pPr>
            <a:r>
              <a:rPr lang="fa-IR" sz="2200" dirty="0" smtClean="0">
                <a:cs typeface="B Nazanin" pitchFamily="2" charset="-78"/>
              </a:rPr>
              <a:t>سایمون دو مفهوم عقلانیت محدود به این معنی که افراد در تصمیم گیری محدودیت هایی دارند و رضایت بخشی به این معنی که تصمیم گیران به اولین راهکاری که حداقل معیار تصمیم را برآورده می کند، قانع شده و آن را انتخاب می کنند را برای شکل دهی مدل اداری مطرح کرد.</a:t>
            </a:r>
          </a:p>
          <a:p>
            <a:pPr>
              <a:buNone/>
            </a:pPr>
            <a:r>
              <a:rPr lang="fa-IR" sz="2200" dirty="0" smtClean="0">
                <a:cs typeface="B Nazanin" pitchFamily="2" charset="-78"/>
              </a:rPr>
              <a:t>مدل رضایت بخش مفهوم انسان اداری است و مدل اداری، یک مدل توصیفی است.</a:t>
            </a:r>
            <a:endParaRPr lang="en-US" sz="2200" dirty="0">
              <a:cs typeface="B Nazanin" pitchFamily="2" charset="-78"/>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لیند بلوم و مدل تصمیم گیری جزیی- تدریجی</a:t>
            </a:r>
          </a:p>
          <a:p>
            <a:pPr>
              <a:buNone/>
            </a:pPr>
            <a:r>
              <a:rPr lang="fa-IR" sz="2200" dirty="0" smtClean="0">
                <a:cs typeface="B Nazanin" pitchFamily="2" charset="-78"/>
              </a:rPr>
              <a:t>از جمله کتاب های چارلز ای لیندبلوم می توان به ”فرآیندهای تصمیم گیری“ ، ”دموکراسی و سیستم بازار“ و ”یک استراتژی تصمیم ”اشاره کرد.</a:t>
            </a:r>
          </a:p>
          <a:p>
            <a:pPr>
              <a:buNone/>
            </a:pPr>
            <a:r>
              <a:rPr lang="fa-IR" sz="2200" b="1" dirty="0" smtClean="0">
                <a:cs typeface="B Nazanin" pitchFamily="2" charset="-78"/>
              </a:rPr>
              <a:t>تصمیم گیری جزیی- تدریجی:</a:t>
            </a:r>
          </a:p>
          <a:p>
            <a:pPr>
              <a:buNone/>
            </a:pPr>
            <a:r>
              <a:rPr lang="fa-IR" sz="2200" dirty="0" smtClean="0">
                <a:cs typeface="B Nazanin" pitchFamily="2" charset="-78"/>
              </a:rPr>
              <a:t>این مدل تصمیم گیری، دیدگاه محافظه کارانه ای را در تصمیم گیری مدیریتی فرض کرده است که بر اساس آن تصمیمات جدید با تغییراتی در تصمیمات گذشته، حاصل می شوند.</a:t>
            </a:r>
          </a:p>
          <a:p>
            <a:pPr>
              <a:buNone/>
            </a:pPr>
            <a:r>
              <a:rPr lang="fa-IR" sz="2200" dirty="0" smtClean="0">
                <a:cs typeface="B Nazanin" pitchFamily="2" charset="-78"/>
              </a:rPr>
              <a:t>لیندبلوم این روش را در مقابل روش منطقی و عقلایی قرار داده و معتقد است که می توان برای حل مسائل روش عقلایی جامع را به ریشه و روش تدریج گرایی را به شاخه تشبیه کرد. </a:t>
            </a:r>
          </a:p>
          <a:p>
            <a:pPr>
              <a:buNone/>
            </a:pPr>
            <a:r>
              <a:rPr lang="fa-IR" sz="2200" dirty="0" smtClean="0">
                <a:cs typeface="B Nazanin" pitchFamily="2" charset="-78"/>
              </a:rPr>
              <a:t>به طور کلی این مدل، ارزش آموزشی زیادی را در بر داشته چرا که بر محدودیت های دانش انسانی تأکید کرده، بر خلاف روش عقلایی، رفتار واقعی تصمیم گیرنده را در مورد حل یک مسئله نشان می دهد.</a:t>
            </a:r>
          </a:p>
          <a:p>
            <a:pPr>
              <a:buNone/>
            </a:pPr>
            <a:r>
              <a:rPr lang="fa-IR" sz="2200" dirty="0" smtClean="0">
                <a:cs typeface="B Nazanin" pitchFamily="2" charset="-78"/>
              </a:rPr>
              <a:t>تغییر ناپیوسته گام به گام، تغییری است جزیی، محدود، وسیله گرا، ازنوسازنده، متوالی، درمانگر و جزء به جزء.</a:t>
            </a:r>
            <a:endParaRPr lang="en-US" sz="2200" dirty="0">
              <a:cs typeface="B Nazanin" pitchFamily="2" charset="-78"/>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endParaRPr lang="fa-IR" sz="2200" dirty="0" smtClean="0">
              <a:cs typeface="B Nazanin" pitchFamily="2" charset="-78"/>
            </a:endParaRPr>
          </a:p>
          <a:p>
            <a:pPr>
              <a:buNone/>
            </a:pPr>
            <a:endParaRPr lang="fa-IR" sz="2200" dirty="0" smtClean="0">
              <a:cs typeface="B Nazanin" pitchFamily="2" charset="-78"/>
            </a:endParaRPr>
          </a:p>
          <a:p>
            <a:pPr>
              <a:buNone/>
            </a:pPr>
            <a:endParaRPr lang="fa-IR" sz="2200" dirty="0" smtClean="0">
              <a:cs typeface="B Nazanin" pitchFamily="2" charset="-78"/>
            </a:endParaRPr>
          </a:p>
          <a:p>
            <a:pPr>
              <a:buNone/>
            </a:pPr>
            <a:r>
              <a:rPr lang="fa-IR" sz="2200" dirty="0" smtClean="0">
                <a:cs typeface="B Nazanin" pitchFamily="2" charset="-78"/>
              </a:rPr>
              <a:t>در مقابل نظریه ی معمول که وسیله را مطابق هدف باید تعیین کرد، استراتژی وسیله گرای تغییر گام به گام، عکس آن را قبول دارد و معتقد است اهداف را باید بر اساس وسیله تعیین نمود.</a:t>
            </a:r>
            <a:endParaRPr lang="en-US" sz="2200" dirty="0">
              <a:cs typeface="B Nazanin" pitchFamily="2" charset="-78"/>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endParaRPr lang="fa-IR" sz="2400" b="1" dirty="0" smtClean="0">
              <a:cs typeface="B Nazanin" pitchFamily="2" charset="-78"/>
            </a:endParaRPr>
          </a:p>
          <a:p>
            <a:pPr>
              <a:buNone/>
            </a:pPr>
            <a:r>
              <a:rPr lang="fa-IR" sz="2400" b="1" dirty="0" smtClean="0">
                <a:cs typeface="B Nazanin" pitchFamily="2" charset="-78"/>
              </a:rPr>
              <a:t>جنیس و گروه اندیشی</a:t>
            </a:r>
          </a:p>
          <a:p>
            <a:pPr>
              <a:buNone/>
            </a:pPr>
            <a:r>
              <a:rPr lang="fa-IR" sz="2200" dirty="0" smtClean="0">
                <a:cs typeface="B Nazanin" pitchFamily="2" charset="-78"/>
              </a:rPr>
              <a:t>اروینگ ال جنیس در سال 1918 در نیویورک متولد شد.</a:t>
            </a:r>
          </a:p>
          <a:p>
            <a:pPr>
              <a:buNone/>
            </a:pPr>
            <a:r>
              <a:rPr lang="fa-IR" sz="2200" dirty="0" smtClean="0">
                <a:cs typeface="B Nazanin" pitchFamily="2" charset="-78"/>
              </a:rPr>
              <a:t>از جمله کتاب های او می توان به ”قربانیان گروه اندیشی“ اشاره کرد که او در این کتاب یک سری از مطالعات جزیی و دقیق را راجع به تصمیمات سیاست خارجی ارائه می کند.</a:t>
            </a:r>
          </a:p>
          <a:p>
            <a:pPr>
              <a:buNone/>
            </a:pPr>
            <a:endParaRPr lang="fa-IR" sz="2200" dirty="0" smtClean="0">
              <a:cs typeface="B Nazanin" pitchFamily="2" charset="-78"/>
            </a:endParaRPr>
          </a:p>
          <a:p>
            <a:pPr>
              <a:buNone/>
            </a:pPr>
            <a:r>
              <a:rPr lang="fa-IR" sz="2200" b="1" dirty="0" smtClean="0">
                <a:cs typeface="B Nazanin" pitchFamily="2" charset="-78"/>
              </a:rPr>
              <a:t>گروه اندیشی:</a:t>
            </a:r>
          </a:p>
          <a:p>
            <a:pPr>
              <a:buNone/>
            </a:pPr>
            <a:r>
              <a:rPr lang="fa-IR" sz="2200" dirty="0" smtClean="0">
                <a:cs typeface="B Nazanin" pitchFamily="2" charset="-78"/>
              </a:rPr>
              <a:t>تصمیمات ضعیفی که ناشی از سطح بالایی از همبستگی درون گروه است، پدیده ای تحت عنوان گروه اندیشی را نشان می دهد. گروه اندیشی زمانی اتفاق می افتد که گروهی خیلی همبسته است و اعضای آن به طور بالقوه ، فرصت های جستجوی راهکارها را به خاطر ترس از فروپاشی گروه از دست می دهند.</a:t>
            </a:r>
          </a:p>
          <a:p>
            <a:pPr>
              <a:buNone/>
            </a:pPr>
            <a:endParaRPr lang="fa-IR" sz="2200" dirty="0" smtClean="0">
              <a:cs typeface="B Nazanin" pitchFamily="2" charset="-78"/>
            </a:endParaRPr>
          </a:p>
          <a:p>
            <a:pPr>
              <a:buNone/>
            </a:pPr>
            <a:endParaRPr lang="en-US" sz="2200" dirty="0">
              <a:cs typeface="B Nazanin" pitchFamily="2" charset="-78"/>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lgn="ctr">
              <a:buNone/>
            </a:pPr>
            <a:r>
              <a:rPr lang="fa-IR" sz="1800" b="1" dirty="0" smtClean="0">
                <a:cs typeface="B Nazanin" pitchFamily="2" charset="-78"/>
              </a:rPr>
              <a:t>علائم هشدار دهنده گروه اندیشی</a:t>
            </a:r>
          </a:p>
          <a:p>
            <a:pPr>
              <a:buNone/>
            </a:pPr>
            <a:r>
              <a:rPr lang="fa-IR" sz="2200" dirty="0" smtClean="0">
                <a:cs typeface="B Nazanin" pitchFamily="2" charset="-78"/>
              </a:rPr>
              <a:t>           نشانه                                                            تشریح                    </a:t>
            </a:r>
          </a:p>
          <a:p>
            <a:pPr>
              <a:buNone/>
            </a:pPr>
            <a:r>
              <a:rPr lang="fa-IR" sz="1800" dirty="0" smtClean="0">
                <a:cs typeface="B Nazanin" pitchFamily="2" charset="-78"/>
              </a:rPr>
              <a:t>توهم آسیب ناپذیری          پندار نادرستی که کاملا خوش بینی و مخاطره پذیری زیادی راموجب می شود. </a:t>
            </a:r>
          </a:p>
          <a:p>
            <a:pPr>
              <a:buNone/>
            </a:pPr>
            <a:endParaRPr lang="fa-IR" sz="1800" dirty="0" smtClean="0">
              <a:cs typeface="B Nazanin" pitchFamily="2" charset="-78"/>
            </a:endParaRPr>
          </a:p>
          <a:p>
            <a:pPr>
              <a:buNone/>
            </a:pPr>
            <a:r>
              <a:rPr lang="fa-IR" sz="1800" dirty="0" smtClean="0">
                <a:cs typeface="B Nazanin" pitchFamily="2" charset="-78"/>
              </a:rPr>
              <a:t>عقلانیت جمعی               بی اعتنایی یا نادیده گرفتن علائم اخطار دهنده گروه اندیشی.</a:t>
            </a:r>
          </a:p>
          <a:p>
            <a:pPr>
              <a:buNone/>
            </a:pPr>
            <a:endParaRPr lang="fa-IR" sz="1800" dirty="0" smtClean="0">
              <a:cs typeface="B Nazanin" pitchFamily="2" charset="-78"/>
            </a:endParaRPr>
          </a:p>
          <a:p>
            <a:pPr>
              <a:buNone/>
            </a:pPr>
            <a:r>
              <a:rPr lang="fa-IR" sz="1800" dirty="0" smtClean="0">
                <a:cs typeface="B Nazanin" pitchFamily="2" charset="-78"/>
              </a:rPr>
              <a:t>اخلاق ذاتی                   اعتقاد به اینکه موقعیت گروه، اخلاقی است و اینکه دیگران شیطان هستند.</a:t>
            </a:r>
          </a:p>
          <a:p>
            <a:pPr>
              <a:buNone/>
            </a:pPr>
            <a:endParaRPr lang="fa-IR" sz="1800" dirty="0" smtClean="0">
              <a:cs typeface="B Nazanin" pitchFamily="2" charset="-78"/>
            </a:endParaRPr>
          </a:p>
          <a:p>
            <a:pPr>
              <a:buNone/>
            </a:pPr>
            <a:r>
              <a:rPr lang="fa-IR" sz="1800" dirty="0" smtClean="0">
                <a:cs typeface="B Nazanin" pitchFamily="2" charset="-78"/>
              </a:rPr>
              <a:t>کلیشه سازی منفی افراطی     موجب می شود که گروه توان مخالفین خود را دست کم بگیرد.</a:t>
            </a:r>
          </a:p>
          <a:p>
            <a:pPr>
              <a:buNone/>
            </a:pPr>
            <a:endParaRPr lang="fa-IR" sz="1800" dirty="0" smtClean="0">
              <a:cs typeface="B Nazanin" pitchFamily="2" charset="-78"/>
            </a:endParaRPr>
          </a:p>
          <a:p>
            <a:pPr>
              <a:buNone/>
            </a:pPr>
            <a:r>
              <a:rPr lang="fa-IR" sz="1800" dirty="0" smtClean="0">
                <a:cs typeface="B Nazanin" pitchFamily="2" charset="-78"/>
              </a:rPr>
              <a:t>فشار شدید انطباق            دلسردی در بیان عقاید مخالف به خاطر ترس از اخراج  به خاطر عدم وفاداری</a:t>
            </a:r>
          </a:p>
          <a:p>
            <a:pPr>
              <a:buNone/>
            </a:pPr>
            <a:endParaRPr lang="fa-IR" sz="1800" dirty="0" smtClean="0">
              <a:cs typeface="B Nazanin" pitchFamily="2" charset="-78"/>
            </a:endParaRPr>
          </a:p>
          <a:p>
            <a:pPr>
              <a:buNone/>
            </a:pPr>
            <a:r>
              <a:rPr lang="fa-IR" sz="1800" dirty="0" smtClean="0">
                <a:cs typeface="B Nazanin" pitchFamily="2" charset="-78"/>
              </a:rPr>
              <a:t>خودسانسوری                   امتناع از بیان ایده های مخالف گروه و نگه داشتن آنها در خود</a:t>
            </a:r>
          </a:p>
          <a:p>
            <a:pPr>
              <a:buNone/>
            </a:pPr>
            <a:endParaRPr lang="fa-IR" sz="1800" dirty="0" smtClean="0">
              <a:cs typeface="B Nazanin" pitchFamily="2" charset="-78"/>
            </a:endParaRPr>
          </a:p>
          <a:p>
            <a:pPr>
              <a:buNone/>
            </a:pPr>
            <a:r>
              <a:rPr lang="fa-IR" sz="1800" dirty="0" smtClean="0">
                <a:cs typeface="B Nazanin" pitchFamily="2" charset="-78"/>
              </a:rPr>
              <a:t>توهم اتفاق آرا(اجماع)          سهیم شدن در عقیده نادرستی که همه در گروه با آن موافق هستند.</a:t>
            </a:r>
          </a:p>
          <a:p>
            <a:pPr>
              <a:buNone/>
            </a:pPr>
            <a:endParaRPr lang="fa-IR" sz="1800" dirty="0" smtClean="0">
              <a:cs typeface="B Nazanin" pitchFamily="2" charset="-78"/>
            </a:endParaRPr>
          </a:p>
          <a:p>
            <a:pPr>
              <a:buNone/>
            </a:pPr>
            <a:r>
              <a:rPr lang="fa-IR" sz="1800" dirty="0" smtClean="0">
                <a:cs typeface="B Nazanin" pitchFamily="2" charset="-78"/>
              </a:rPr>
              <a:t>محافظان فکری خود گمارده    حفظ گروه از اطلاعات منفی و تهدیدآمیز (بستن ذهن)                                              </a:t>
            </a:r>
            <a:endParaRPr lang="en-US" sz="1800" dirty="0">
              <a:cs typeface="B Nazanin" pitchFamily="2" charset="-78"/>
            </a:endParaRPr>
          </a:p>
        </p:txBody>
      </p:sp>
      <p:cxnSp>
        <p:nvCxnSpPr>
          <p:cNvPr id="5" name="Straight Connector 4"/>
          <p:cNvCxnSpPr/>
          <p:nvPr/>
        </p:nvCxnSpPr>
        <p:spPr>
          <a:xfrm>
            <a:off x="1371600" y="1600200"/>
            <a:ext cx="701040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endParaRPr lang="fa-IR" sz="2200" dirty="0" smtClean="0">
              <a:cs typeface="B Nazanin" pitchFamily="2" charset="-78"/>
            </a:endParaRPr>
          </a:p>
          <a:p>
            <a:pPr>
              <a:buNone/>
            </a:pPr>
            <a:r>
              <a:rPr lang="fa-IR" sz="2200" dirty="0" smtClean="0">
                <a:cs typeface="B Nazanin" pitchFamily="2" charset="-78"/>
              </a:rPr>
              <a:t>چند استراتژی برای برخورد مؤثر با گروه اندیشی:</a:t>
            </a:r>
          </a:p>
          <a:p>
            <a:pPr>
              <a:buNone/>
            </a:pPr>
            <a:endParaRPr lang="fa-IR" sz="2200" dirty="0" smtClean="0">
              <a:cs typeface="B Nazanin" pitchFamily="2" charset="-78"/>
            </a:endParaRPr>
          </a:p>
          <a:p>
            <a:pPr>
              <a:buNone/>
            </a:pPr>
            <a:r>
              <a:rPr lang="fa-IR" sz="2200" dirty="0" smtClean="0">
                <a:cs typeface="B Nazanin" pitchFamily="2" charset="-78"/>
              </a:rPr>
              <a:t>1- افزایش و ارتقای بحث های باز</a:t>
            </a:r>
          </a:p>
          <a:p>
            <a:pPr>
              <a:buNone/>
            </a:pPr>
            <a:endParaRPr lang="fa-IR" sz="2200" dirty="0" smtClean="0">
              <a:cs typeface="B Nazanin" pitchFamily="2" charset="-78"/>
            </a:endParaRPr>
          </a:p>
          <a:p>
            <a:pPr>
              <a:buNone/>
            </a:pPr>
            <a:r>
              <a:rPr lang="fa-IR" sz="2200" dirty="0" smtClean="0">
                <a:cs typeface="B Nazanin" pitchFamily="2" charset="-78"/>
              </a:rPr>
              <a:t>2- استفاده از گروه های جانبی (فرعی)</a:t>
            </a:r>
          </a:p>
          <a:p>
            <a:pPr>
              <a:buNone/>
            </a:pPr>
            <a:endParaRPr lang="fa-IR" sz="2200" dirty="0" smtClean="0">
              <a:cs typeface="B Nazanin" pitchFamily="2" charset="-78"/>
            </a:endParaRPr>
          </a:p>
          <a:p>
            <a:pPr>
              <a:buNone/>
            </a:pPr>
            <a:r>
              <a:rPr lang="fa-IR" sz="2200" dirty="0" smtClean="0">
                <a:cs typeface="B Nazanin" pitchFamily="2" charset="-78"/>
              </a:rPr>
              <a:t>3- اقرار به اشتباهات (قبول تقصیرات)</a:t>
            </a:r>
          </a:p>
          <a:p>
            <a:pPr>
              <a:buNone/>
            </a:pPr>
            <a:endParaRPr lang="fa-IR" sz="2200" dirty="0" smtClean="0">
              <a:cs typeface="B Nazanin" pitchFamily="2" charset="-78"/>
            </a:endParaRPr>
          </a:p>
          <a:p>
            <a:pPr>
              <a:buNone/>
            </a:pPr>
            <a:r>
              <a:rPr lang="fa-IR" sz="2200" dirty="0" smtClean="0">
                <a:cs typeface="B Nazanin" pitchFamily="2" charset="-78"/>
              </a:rPr>
              <a:t>4- برپا کردن جلسات برای بار دوم</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cs typeface="B Nazanin" pitchFamily="2" charset="-78"/>
              </a:rPr>
              <a:t>سیرت و مارچ و الگوی ائتلاف در تصمیم گیری</a:t>
            </a:r>
          </a:p>
          <a:p>
            <a:pPr>
              <a:buNone/>
            </a:pPr>
            <a:r>
              <a:rPr lang="fa-IR" sz="2200" dirty="0" smtClean="0">
                <a:cs typeface="B Nazanin" pitchFamily="2" charset="-78"/>
              </a:rPr>
              <a:t>ریچارد ام. سیرت در سال 1921 در میشیگان به دنیا آمد.</a:t>
            </a:r>
          </a:p>
          <a:p>
            <a:pPr>
              <a:buNone/>
            </a:pPr>
            <a:r>
              <a:rPr lang="fa-IR" sz="2200" dirty="0" smtClean="0">
                <a:cs typeface="B Nazanin" pitchFamily="2" charset="-78"/>
              </a:rPr>
              <a:t>او نویسنده ی 12 کتاب و بیش از 100 مقاله در مجلات تخصصی و حرفه ای بوده است.</a:t>
            </a:r>
          </a:p>
          <a:p>
            <a:pPr>
              <a:buNone/>
            </a:pPr>
            <a:r>
              <a:rPr lang="fa-IR" sz="2200" dirty="0" smtClean="0">
                <a:cs typeface="B Nazanin" pitchFamily="2" charset="-78"/>
              </a:rPr>
              <a:t>جیمز مارچ در سال 1928 در اوهایو متولد شد.</a:t>
            </a:r>
          </a:p>
          <a:p>
            <a:pPr>
              <a:buNone/>
            </a:pPr>
            <a:r>
              <a:rPr lang="fa-IR" sz="2200" dirty="0" smtClean="0">
                <a:cs typeface="B Nazanin" pitchFamily="2" charset="-78"/>
              </a:rPr>
              <a:t>از جمله کتاب های او می توان ”به دنبال هوش سازمانی“ ، ”تصمیمات سازمان ها“ و ”ابهام و فرمان دادن ” را نام برد.</a:t>
            </a:r>
          </a:p>
          <a:p>
            <a:pPr>
              <a:buNone/>
            </a:pPr>
            <a:r>
              <a:rPr lang="fa-IR" sz="2200" b="1" dirty="0" smtClean="0">
                <a:cs typeface="B Nazanin" pitchFamily="2" charset="-78"/>
              </a:rPr>
              <a:t>الگوی ائتلاف در تصمیم گیری:</a:t>
            </a:r>
          </a:p>
          <a:p>
            <a:pPr>
              <a:buNone/>
            </a:pPr>
            <a:r>
              <a:rPr lang="fa-IR" sz="2200" dirty="0" smtClean="0">
                <a:cs typeface="B Nazanin" pitchFamily="2" charset="-78"/>
              </a:rPr>
              <a:t>بررسی های مارچ و سایمون و سیرت منجر به آن شد که آنها نتیجه بگیرند که تصمیمات سازمانی به طور فردی اتخاذ نشده بلکه بسیاری از افراد در تصمیم گیری های عمده، دخیل هستند.</a:t>
            </a:r>
          </a:p>
          <a:p>
            <a:pPr>
              <a:buNone/>
            </a:pPr>
            <a:r>
              <a:rPr lang="fa-IR" sz="2200" dirty="0" smtClean="0">
                <a:cs typeface="B Nazanin" pitchFamily="2" charset="-78"/>
              </a:rPr>
              <a:t>ایده اصلی آنها الگوی ”ائتلاف غالب“ بود. ائتلاف یعنی همکاری تعدادی از مدیران که درباره ی هدف های سازمان و اولویت ها توافق نظر دارند.سیرت و مارچ اظهار می کنند که مدل ائتلاف تصمیم گیری مناسب تر از مدل منطقی تصمیم گیری است.</a:t>
            </a:r>
          </a:p>
          <a:p>
            <a:pPr>
              <a:buNone/>
            </a:pPr>
            <a:endParaRPr lang="fa-IR" sz="2200" dirty="0" smtClean="0">
              <a:cs typeface="B Nazanin"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94960"/>
          </a:xfrm>
        </p:spPr>
        <p:txBody>
          <a:bodyPr>
            <a:normAutofit/>
          </a:bodyPr>
          <a:lstStyle/>
          <a:p>
            <a:pPr>
              <a:buNone/>
            </a:pPr>
            <a:r>
              <a:rPr lang="fa-IR" sz="2400" b="1" dirty="0" smtClean="0">
                <a:cs typeface="B Nazanin" pitchFamily="2" charset="-78"/>
              </a:rPr>
              <a:t>گيلبرت ها و حركت سنجي</a:t>
            </a:r>
          </a:p>
          <a:p>
            <a:pPr>
              <a:buNone/>
            </a:pPr>
            <a:endParaRPr lang="fa-IR" sz="2600" dirty="0" smtClean="0">
              <a:cs typeface="B Nazanin" pitchFamily="2" charset="-78"/>
            </a:endParaRPr>
          </a:p>
          <a:p>
            <a:pPr>
              <a:buNone/>
            </a:pPr>
            <a:r>
              <a:rPr lang="fa-IR" sz="2200" dirty="0" smtClean="0">
                <a:cs typeface="B Nazanin" pitchFamily="2" charset="-78"/>
              </a:rPr>
              <a:t>فرانك بونكر گيلبرت در 7جولاي 1868 در فيرفيلد ايالت مين به دنيا آمد.</a:t>
            </a:r>
          </a:p>
          <a:p>
            <a:pPr>
              <a:buNone/>
            </a:pPr>
            <a:r>
              <a:rPr lang="fa-IR" sz="2200" dirty="0" smtClean="0">
                <a:cs typeface="B Nazanin" pitchFamily="2" charset="-78"/>
              </a:rPr>
              <a:t>درآوريل 1895 عضو انجمن مهندسين مكانيك</a:t>
            </a:r>
            <a:r>
              <a:rPr lang="en-US" sz="2200" dirty="0" smtClean="0">
                <a:cs typeface="B Nazanin" pitchFamily="2" charset="-78"/>
              </a:rPr>
              <a:t>(ASME)</a:t>
            </a:r>
            <a:r>
              <a:rPr lang="fa-IR" sz="2200" dirty="0" smtClean="0">
                <a:cs typeface="B Nazanin" pitchFamily="2" charset="-78"/>
              </a:rPr>
              <a:t> شد.</a:t>
            </a:r>
          </a:p>
          <a:p>
            <a:pPr>
              <a:buNone/>
            </a:pPr>
            <a:r>
              <a:rPr lang="fa-IR" sz="2200" dirty="0" smtClean="0">
                <a:cs typeface="B Nazanin" pitchFamily="2" charset="-78"/>
              </a:rPr>
              <a:t>قلمرو فعاليت هايش ضرورت تفويض مديريت را به ديگران مطرح كرد. اين</a:t>
            </a:r>
          </a:p>
          <a:p>
            <a:pPr>
              <a:buNone/>
            </a:pPr>
            <a:r>
              <a:rPr lang="fa-IR" sz="2200" dirty="0" smtClean="0">
                <a:cs typeface="B Nazanin" pitchFamily="2" charset="-78"/>
              </a:rPr>
              <a:t>مسئله باعث تمهيد مجموعه اي از استانداردهاي حسابداري و رويه هاي كاري</a:t>
            </a:r>
          </a:p>
          <a:p>
            <a:pPr>
              <a:buNone/>
            </a:pPr>
            <a:r>
              <a:rPr lang="fa-IR" sz="2200" dirty="0" smtClean="0">
                <a:cs typeface="B Nazanin" pitchFamily="2" charset="-78"/>
              </a:rPr>
              <a:t>شد كه موضوع دو كتاب اولش را با عناوين“سيستم زمين“ و ”سيستم بتن“</a:t>
            </a:r>
          </a:p>
          <a:p>
            <a:pPr>
              <a:buNone/>
            </a:pPr>
            <a:r>
              <a:rPr lang="fa-IR" sz="2200" dirty="0" smtClean="0">
                <a:cs typeface="B Nazanin" pitchFamily="2" charset="-78"/>
              </a:rPr>
              <a:t>شكل داد كه در 1908 منتشر شد.</a:t>
            </a:r>
          </a:p>
          <a:p>
            <a:pPr>
              <a:buNone/>
            </a:pPr>
            <a:r>
              <a:rPr lang="fa-IR" sz="2200" dirty="0" smtClean="0">
                <a:cs typeface="B Nazanin" pitchFamily="2" charset="-78"/>
              </a:rPr>
              <a:t>شغل گيلبرت ناگهان از امور ساختماني به مشاوره دادن تغيير داد.</a:t>
            </a:r>
          </a:p>
          <a:p>
            <a:pPr>
              <a:buNone/>
            </a:pPr>
            <a:r>
              <a:rPr lang="fa-IR" sz="2200" dirty="0" smtClean="0">
                <a:cs typeface="B Nazanin" pitchFamily="2" charset="-78"/>
              </a:rPr>
              <a:t>ليليان مولر گيلبرت:</a:t>
            </a:r>
          </a:p>
          <a:p>
            <a:pPr>
              <a:buNone/>
            </a:pPr>
            <a:r>
              <a:rPr lang="fa-IR" sz="2200" dirty="0" smtClean="0">
                <a:cs typeface="B Nazanin" pitchFamily="2" charset="-78"/>
              </a:rPr>
              <a:t>در 24 مي 1878 در كاليفرنيا به دنيا آمد. ليليان در سال 1915 موفق به</a:t>
            </a:r>
          </a:p>
          <a:p>
            <a:pPr>
              <a:buNone/>
            </a:pPr>
            <a:r>
              <a:rPr lang="fa-IR" sz="2200" dirty="0" smtClean="0">
                <a:cs typeface="B Nazanin" pitchFamily="2" charset="-78"/>
              </a:rPr>
              <a:t>دريافت دانشنامه ي دكترا شد.</a:t>
            </a:r>
          </a:p>
          <a:p>
            <a:pPr>
              <a:buNone/>
            </a:pPr>
            <a:endParaRPr lang="en-US" sz="3200" b="1" dirty="0">
              <a:cs typeface="B Nazanin" pitchFamily="2" charset="-78"/>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cs typeface="B Nazanin" pitchFamily="2" charset="-78"/>
              </a:rPr>
              <a:t>کوهن و اولسن و مدل سطل آشغال در تصمیم گیری</a:t>
            </a:r>
          </a:p>
          <a:p>
            <a:pPr>
              <a:buNone/>
            </a:pPr>
            <a:r>
              <a:rPr lang="fa-IR" sz="2200" dirty="0" smtClean="0">
                <a:cs typeface="B Nazanin" pitchFamily="2" charset="-78"/>
              </a:rPr>
              <a:t>مایکل د.کوهن چندین مقاله دارد که مهم ترین آنها مقاله ی ”مدل سطل آشغال برای انتخاب سازمانی“ که به کمک مارچ و اولسن نگاشته است.</a:t>
            </a:r>
          </a:p>
          <a:p>
            <a:pPr>
              <a:buNone/>
            </a:pPr>
            <a:r>
              <a:rPr lang="fa-IR" sz="2200" dirty="0" smtClean="0">
                <a:cs typeface="B Nazanin" pitchFamily="2" charset="-78"/>
              </a:rPr>
              <a:t>جان پی اولسن به کمک جیمز مارچ سه کتاب تألیف کرده است که عبارتند از: ”حکومت داری دموکراتیک“ ، ”کشف مجدد مؤسسات“ و ”ابهام و انتخاب در سازمان ها“.</a:t>
            </a:r>
          </a:p>
          <a:p>
            <a:pPr>
              <a:buNone/>
            </a:pPr>
            <a:r>
              <a:rPr lang="fa-IR" sz="2200" b="1" dirty="0" smtClean="0">
                <a:cs typeface="B Nazanin" pitchFamily="2" charset="-78"/>
              </a:rPr>
              <a:t>مدل سطل آشغال:</a:t>
            </a:r>
          </a:p>
          <a:p>
            <a:pPr>
              <a:buNone/>
            </a:pPr>
            <a:r>
              <a:rPr lang="fa-IR" sz="2200" dirty="0" smtClean="0">
                <a:cs typeface="B Nazanin" pitchFamily="2" charset="-78"/>
              </a:rPr>
              <a:t>بی نظمی های سازمان یافته 3 خصوصیت را از خود نشان می دهند یا به عبارت دیگر ابهام و عدم اطمینان به 3 صورت جلوه می کند: </a:t>
            </a:r>
          </a:p>
          <a:p>
            <a:pPr>
              <a:buNone/>
            </a:pPr>
            <a:r>
              <a:rPr lang="fa-IR" sz="2200" dirty="0" smtClean="0">
                <a:cs typeface="B Nazanin" pitchFamily="2" charset="-78"/>
              </a:rPr>
              <a:t>اولا مسائل، راهکارها واهداف کاملا واضح نیستند که این را </a:t>
            </a:r>
            <a:r>
              <a:rPr lang="fa-IR" sz="2200" b="1" dirty="0" smtClean="0">
                <a:cs typeface="B Nazanin" pitchFamily="2" charset="-78"/>
              </a:rPr>
              <a:t>رجحان های نامعلوم</a:t>
            </a:r>
            <a:r>
              <a:rPr lang="fa-IR" sz="2200" dirty="0" smtClean="0">
                <a:cs typeface="B Nazanin" pitchFamily="2" charset="-78"/>
              </a:rPr>
              <a:t> می نامند.</a:t>
            </a:r>
          </a:p>
          <a:p>
            <a:pPr>
              <a:buNone/>
            </a:pPr>
            <a:r>
              <a:rPr lang="fa-IR" sz="2200" dirty="0" smtClean="0">
                <a:cs typeface="B Nazanin" pitchFamily="2" charset="-78"/>
              </a:rPr>
              <a:t>ثانیا پایگاه دانشی که برای تصمیمات به کار می رود، واضح نیست که این را </a:t>
            </a:r>
            <a:r>
              <a:rPr lang="fa-IR" sz="2200" b="1" dirty="0" smtClean="0">
                <a:cs typeface="B Nazanin" pitchFamily="2" charset="-78"/>
              </a:rPr>
              <a:t>تکنولوژی گنگ </a:t>
            </a:r>
            <a:r>
              <a:rPr lang="fa-IR" sz="2200" dirty="0" smtClean="0">
                <a:cs typeface="B Nazanin" pitchFamily="2" charset="-78"/>
              </a:rPr>
              <a:t>می نامند.</a:t>
            </a:r>
          </a:p>
          <a:p>
            <a:pPr>
              <a:buNone/>
            </a:pPr>
            <a:r>
              <a:rPr lang="fa-IR" sz="2200" dirty="0" smtClean="0">
                <a:cs typeface="B Nazanin" pitchFamily="2" charset="-78"/>
              </a:rPr>
              <a:t>ثالثا مشارکت کنندگان در فرایند تصمیم گیری افرادی پرمشغله بوده و زمان محدودی را برای وقف حل مسئله صرف می کنند که این را </a:t>
            </a:r>
            <a:r>
              <a:rPr lang="fa-IR" sz="2200" b="1" dirty="0" smtClean="0">
                <a:cs typeface="B Nazanin" pitchFamily="2" charset="-78"/>
              </a:rPr>
              <a:t>مشارکت بی ثبات </a:t>
            </a:r>
            <a:r>
              <a:rPr lang="fa-IR" sz="2200" dirty="0" smtClean="0">
                <a:cs typeface="B Nazanin" pitchFamily="2" charset="-78"/>
              </a:rPr>
              <a:t>می نامند.</a:t>
            </a:r>
            <a:endParaRPr lang="en-US" sz="2200" dirty="0">
              <a:cs typeface="B Nazanin" pitchFamily="2" charset="-78"/>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cs typeface="B Nazanin" pitchFamily="2" charset="-78"/>
              </a:rPr>
              <a:t>دلبک و وان دون تکنیک گروه اسمی</a:t>
            </a:r>
          </a:p>
          <a:p>
            <a:pPr>
              <a:buNone/>
            </a:pPr>
            <a:r>
              <a:rPr lang="fa-IR" sz="2200" dirty="0" smtClean="0">
                <a:cs typeface="B Nazanin" pitchFamily="2" charset="-78"/>
              </a:rPr>
              <a:t>آندره ال دلبک به خاطر توسعه تکنیک گروه اسمی و مدل طرح ریزی برنامه در سطح جهانی مشهور است.</a:t>
            </a:r>
          </a:p>
          <a:p>
            <a:pPr>
              <a:buNone/>
            </a:pPr>
            <a:r>
              <a:rPr lang="fa-IR" sz="2200" dirty="0" smtClean="0">
                <a:cs typeface="B Nazanin" pitchFamily="2" charset="-78"/>
              </a:rPr>
              <a:t>برخی کتاب های آندریو اچ.وان دون عبارتند از: ”تکنیک های گروهی برای طرح ریزی برنامه“ ، ”مسافرت نوآوری“.</a:t>
            </a:r>
          </a:p>
          <a:p>
            <a:pPr>
              <a:buNone/>
            </a:pPr>
            <a:r>
              <a:rPr lang="fa-IR" sz="2200" b="1" dirty="0" smtClean="0">
                <a:cs typeface="B Nazanin" pitchFamily="2" charset="-78"/>
              </a:rPr>
              <a:t>تکنیک گروه اسمی:</a:t>
            </a:r>
          </a:p>
          <a:p>
            <a:pPr>
              <a:buNone/>
            </a:pPr>
            <a:r>
              <a:rPr lang="fa-IR" sz="2200" dirty="0" smtClean="0">
                <a:cs typeface="B Nazanin" pitchFamily="2" charset="-78"/>
              </a:rPr>
              <a:t>دو دلیل تفاوت این تکنیک با دو تکنیک طوفان مغزی و شیوه ی تلفیق نامتجانس ها:</a:t>
            </a:r>
          </a:p>
          <a:p>
            <a:pPr>
              <a:buNone/>
            </a:pPr>
            <a:r>
              <a:rPr lang="fa-IR" sz="2200" dirty="0" smtClean="0">
                <a:cs typeface="B Nazanin" pitchFamily="2" charset="-78"/>
              </a:rPr>
              <a:t>1- در این تکنیک همکاری آزادانه برای ایجاد ایده ها منع می شود.</a:t>
            </a:r>
          </a:p>
          <a:p>
            <a:pPr>
              <a:buNone/>
            </a:pPr>
            <a:r>
              <a:rPr lang="fa-IR" sz="2200" dirty="0" smtClean="0">
                <a:cs typeface="B Nazanin" pitchFamily="2" charset="-78"/>
              </a:rPr>
              <a:t>2- این تکنیک عمدا می کوشد تا تعامل کلامی را محدود کند.</a:t>
            </a:r>
          </a:p>
          <a:p>
            <a:pPr>
              <a:buNone/>
            </a:pPr>
            <a:endParaRPr lang="fa-IR" sz="2200" dirty="0" smtClean="0">
              <a:cs typeface="B Nazanin" pitchFamily="2" charset="-78"/>
            </a:endParaRPr>
          </a:p>
          <a:p>
            <a:pPr>
              <a:buNone/>
            </a:pPr>
            <a:r>
              <a:rPr lang="fa-IR" sz="2200" dirty="0" smtClean="0">
                <a:cs typeface="B Nazanin" pitchFamily="2" charset="-78"/>
              </a:rPr>
              <a:t>تکنیک گروه اسمی در شرایطی مفید است که در آن ایده های افراد نیاز به ثبت و ضبط داشته، اجماع گروهی نیز مورد نظر است.</a:t>
            </a:r>
          </a:p>
          <a:p>
            <a:pPr>
              <a:buNone/>
            </a:pPr>
            <a:endParaRPr lang="en-US" sz="2200" dirty="0">
              <a:cs typeface="B Nazanin" pitchFamily="2" charset="-78"/>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0" y="2362200"/>
            <a:ext cx="1874231"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بخش دهم:</a:t>
            </a:r>
            <a:endParaRPr lang="en-US" sz="3600" b="1" dirty="0">
              <a:cs typeface="B Nazanin" pitchFamily="2" charset="-78"/>
            </a:endParaRPr>
          </a:p>
        </p:txBody>
      </p:sp>
      <p:sp>
        <p:nvSpPr>
          <p:cNvPr id="5" name="TextBox 4"/>
          <p:cNvSpPr txBox="1"/>
          <p:nvPr/>
        </p:nvSpPr>
        <p:spPr>
          <a:xfrm>
            <a:off x="1295400" y="3581400"/>
            <a:ext cx="3781805"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fa-IR" sz="3600" b="1" dirty="0" smtClean="0">
                <a:cs typeface="B Nazanin" pitchFamily="2" charset="-78"/>
              </a:rPr>
              <a:t>نظریات راجع به کیفیت</a:t>
            </a:r>
            <a:endParaRPr lang="en-US" sz="3600" b="1" dirty="0">
              <a:cs typeface="B Nazanin" pitchFamily="2" charset="-78"/>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a:bodyPr>
          <a:lstStyle/>
          <a:p>
            <a:pPr>
              <a:buNone/>
            </a:pPr>
            <a:r>
              <a:rPr lang="fa-IR" sz="2400" b="1" dirty="0" smtClean="0">
                <a:cs typeface="B Nazanin" pitchFamily="2" charset="-78"/>
              </a:rPr>
              <a:t>دمینگ و کنترل کیفیت فراگیر</a:t>
            </a:r>
          </a:p>
          <a:p>
            <a:pPr>
              <a:buNone/>
            </a:pPr>
            <a:r>
              <a:rPr lang="fa-IR" sz="2200" dirty="0" smtClean="0">
                <a:cs typeface="B Nazanin" pitchFamily="2" charset="-78"/>
              </a:rPr>
              <a:t>ویلیام ادواردز دمینگ در سال 1900 در ایالت آی وای آمریکا متولد شد.</a:t>
            </a:r>
          </a:p>
          <a:p>
            <a:pPr>
              <a:buNone/>
            </a:pPr>
            <a:r>
              <a:rPr lang="fa-IR" sz="2200" dirty="0" smtClean="0">
                <a:cs typeface="B Nazanin" pitchFamily="2" charset="-78"/>
              </a:rPr>
              <a:t>از کتاب های وی می توان ”اقتصاد جدید“ و ”خروج از بحران“ را نام برد.</a:t>
            </a:r>
          </a:p>
          <a:p>
            <a:pPr>
              <a:buNone/>
            </a:pPr>
            <a:endParaRPr lang="fa-IR" sz="2200" dirty="0" smtClean="0">
              <a:cs typeface="B Nazanin" pitchFamily="2" charset="-78"/>
            </a:endParaRPr>
          </a:p>
          <a:p>
            <a:pPr>
              <a:buNone/>
            </a:pPr>
            <a:r>
              <a:rPr lang="fa-IR" sz="2200" b="1" dirty="0" smtClean="0">
                <a:cs typeface="B Nazanin" pitchFamily="2" charset="-78"/>
              </a:rPr>
              <a:t>روش مدیریتی دمینگ:</a:t>
            </a:r>
          </a:p>
          <a:p>
            <a:pPr>
              <a:buNone/>
            </a:pPr>
            <a:endParaRPr lang="en-US" sz="2200" dirty="0">
              <a:cs typeface="B Nazanin" pitchFamily="2" charset="-78"/>
            </a:endParaRPr>
          </a:p>
        </p:txBody>
      </p:sp>
      <p:sp>
        <p:nvSpPr>
          <p:cNvPr id="4" name="Rectangle 3"/>
          <p:cNvSpPr/>
          <p:nvPr/>
        </p:nvSpPr>
        <p:spPr>
          <a:xfrm>
            <a:off x="762000" y="3810000"/>
            <a:ext cx="1905000" cy="1371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اتخاذ فلسفه مدیریت کیفیت دمینگ</a:t>
            </a:r>
            <a:endParaRPr lang="en-US" b="1" dirty="0">
              <a:cs typeface="B Nazanin" pitchFamily="2" charset="-78"/>
            </a:endParaRPr>
          </a:p>
        </p:txBody>
      </p:sp>
      <p:sp>
        <p:nvSpPr>
          <p:cNvPr id="5" name="Rectangle 4"/>
          <p:cNvSpPr/>
          <p:nvPr/>
        </p:nvSpPr>
        <p:spPr>
          <a:xfrm>
            <a:off x="3352800" y="3124200"/>
            <a:ext cx="13716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جلوگیری</a:t>
            </a:r>
            <a:endParaRPr lang="en-US" b="1" dirty="0">
              <a:cs typeface="B Nazanin" pitchFamily="2" charset="-78"/>
            </a:endParaRPr>
          </a:p>
        </p:txBody>
      </p:sp>
      <p:sp>
        <p:nvSpPr>
          <p:cNvPr id="6" name="Rectangle 5"/>
          <p:cNvSpPr/>
          <p:nvPr/>
        </p:nvSpPr>
        <p:spPr>
          <a:xfrm>
            <a:off x="3352800" y="4038600"/>
            <a:ext cx="13716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بهبود</a:t>
            </a:r>
            <a:endParaRPr lang="en-US" b="1" dirty="0">
              <a:cs typeface="B Nazanin" pitchFamily="2" charset="-78"/>
            </a:endParaRPr>
          </a:p>
        </p:txBody>
      </p:sp>
      <p:sp>
        <p:nvSpPr>
          <p:cNvPr id="7" name="Rectangle 6"/>
          <p:cNvSpPr/>
          <p:nvPr/>
        </p:nvSpPr>
        <p:spPr>
          <a:xfrm>
            <a:off x="3352800" y="4876800"/>
            <a:ext cx="13716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غلبه</a:t>
            </a:r>
            <a:endParaRPr lang="en-US" b="1" dirty="0">
              <a:cs typeface="B Nazanin" pitchFamily="2" charset="-78"/>
            </a:endParaRPr>
          </a:p>
        </p:txBody>
      </p:sp>
      <p:sp>
        <p:nvSpPr>
          <p:cNvPr id="8" name="Rectangle 7"/>
          <p:cNvSpPr/>
          <p:nvPr/>
        </p:nvSpPr>
        <p:spPr>
          <a:xfrm>
            <a:off x="3352800" y="5638800"/>
            <a:ext cx="13716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جلوگیری</a:t>
            </a:r>
            <a:endParaRPr lang="en-US" b="1" dirty="0">
              <a:cs typeface="B Nazanin" pitchFamily="2" charset="-78"/>
            </a:endParaRPr>
          </a:p>
        </p:txBody>
      </p:sp>
      <p:sp>
        <p:nvSpPr>
          <p:cNvPr id="9" name="Rectangle 8"/>
          <p:cNvSpPr/>
          <p:nvPr/>
        </p:nvSpPr>
        <p:spPr>
          <a:xfrm>
            <a:off x="6248400" y="3429000"/>
            <a:ext cx="1295400" cy="838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هفت بیماری مرگبار</a:t>
            </a:r>
            <a:endParaRPr lang="en-US" b="1" dirty="0">
              <a:cs typeface="B Nazanin" pitchFamily="2" charset="-78"/>
            </a:endParaRPr>
          </a:p>
        </p:txBody>
      </p:sp>
      <p:sp>
        <p:nvSpPr>
          <p:cNvPr id="10" name="Rectangle 9"/>
          <p:cNvSpPr/>
          <p:nvPr/>
        </p:nvSpPr>
        <p:spPr>
          <a:xfrm>
            <a:off x="6324600" y="5105400"/>
            <a:ext cx="12192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b="1" dirty="0" smtClean="0">
                <a:cs typeface="B Nazanin" pitchFamily="2" charset="-78"/>
              </a:rPr>
              <a:t>موانع</a:t>
            </a:r>
            <a:endParaRPr lang="en-US" b="1" dirty="0">
              <a:cs typeface="B Nazanin" pitchFamily="2" charset="-78"/>
            </a:endParaRPr>
          </a:p>
        </p:txBody>
      </p:sp>
      <p:cxnSp>
        <p:nvCxnSpPr>
          <p:cNvPr id="12" name="Straight Connector 11"/>
          <p:cNvCxnSpPr>
            <a:endCxn id="5" idx="1"/>
          </p:cNvCxnSpPr>
          <p:nvPr/>
        </p:nvCxnSpPr>
        <p:spPr>
          <a:xfrm flipV="1">
            <a:off x="2667000" y="3390900"/>
            <a:ext cx="685800" cy="64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1"/>
          </p:cNvCxnSpPr>
          <p:nvPr/>
        </p:nvCxnSpPr>
        <p:spPr>
          <a:xfrm flipV="1">
            <a:off x="2667000" y="4305300"/>
            <a:ext cx="6858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7" idx="1"/>
          </p:cNvCxnSpPr>
          <p:nvPr/>
        </p:nvCxnSpPr>
        <p:spPr>
          <a:xfrm>
            <a:off x="2667000" y="4648200"/>
            <a:ext cx="68580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8" idx="1"/>
          </p:cNvCxnSpPr>
          <p:nvPr/>
        </p:nvCxnSpPr>
        <p:spPr>
          <a:xfrm rot="16200000" flipH="1">
            <a:off x="2533650" y="5086350"/>
            <a:ext cx="9525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3"/>
            <a:endCxn id="9" idx="1"/>
          </p:cNvCxnSpPr>
          <p:nvPr/>
        </p:nvCxnSpPr>
        <p:spPr>
          <a:xfrm>
            <a:off x="4724400" y="3390900"/>
            <a:ext cx="1524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3"/>
            <a:endCxn id="10" idx="1"/>
          </p:cNvCxnSpPr>
          <p:nvPr/>
        </p:nvCxnSpPr>
        <p:spPr>
          <a:xfrm flipV="1">
            <a:off x="4724400" y="5372100"/>
            <a:ext cx="16002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762000"/>
          <a:ext cx="8229600" cy="53340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fa-IR" sz="1600" dirty="0" smtClean="0">
                          <a:cs typeface="B Nazanin" pitchFamily="2" charset="-78"/>
                        </a:rPr>
                        <a:t>نکات چهارده</a:t>
                      </a:r>
                      <a:r>
                        <a:rPr lang="fa-IR" sz="1600" baseline="0" dirty="0" smtClean="0">
                          <a:cs typeface="B Nazanin" pitchFamily="2" charset="-78"/>
                        </a:rPr>
                        <a:t> </a:t>
                      </a:r>
                      <a:r>
                        <a:rPr lang="fa-IR" sz="1600" dirty="0" smtClean="0">
                          <a:cs typeface="B Nazanin" pitchFamily="2" charset="-78"/>
                        </a:rPr>
                        <a:t>گانه</a:t>
                      </a:r>
                      <a:endParaRPr lang="en-US" sz="1600" dirty="0">
                        <a:cs typeface="B Nazanin" pitchFamily="2" charset="-78"/>
                      </a:endParaRPr>
                    </a:p>
                  </a:txBody>
                  <a:tcPr/>
                </a:tc>
                <a:tc>
                  <a:txBody>
                    <a:bodyPr/>
                    <a:lstStyle/>
                    <a:p>
                      <a:pPr algn="ctr"/>
                      <a:r>
                        <a:rPr lang="fa-IR" sz="1600" dirty="0" smtClean="0">
                          <a:cs typeface="B Nazanin" pitchFamily="2" charset="-78"/>
                        </a:rPr>
                        <a:t>چهار اصل</a:t>
                      </a:r>
                      <a:endParaRPr lang="en-US" sz="1600" dirty="0">
                        <a:cs typeface="B Nazanin" pitchFamily="2" charset="-78"/>
                      </a:endParaRPr>
                    </a:p>
                  </a:txBody>
                  <a:tcPr/>
                </a:tc>
                <a:tc>
                  <a:txBody>
                    <a:bodyPr/>
                    <a:lstStyle/>
                    <a:p>
                      <a:pPr algn="ctr"/>
                      <a:r>
                        <a:rPr lang="fa-IR" sz="1600" dirty="0" smtClean="0">
                          <a:cs typeface="B Nazanin" pitchFamily="2" charset="-78"/>
                        </a:rPr>
                        <a:t>ار5- زش های اصلی نظریه</a:t>
                      </a:r>
                    </a:p>
                    <a:p>
                      <a:pPr algn="ctr"/>
                      <a:r>
                        <a:rPr lang="fa-IR" sz="1600" dirty="0" smtClean="0">
                          <a:cs typeface="B Nazanin" pitchFamily="2" charset="-78"/>
                        </a:rPr>
                        <a:t>دانش</a:t>
                      </a:r>
                      <a:r>
                        <a:rPr lang="fa-IR" sz="1600" baseline="0" dirty="0" smtClean="0">
                          <a:cs typeface="B Nazanin" pitchFamily="2" charset="-78"/>
                        </a:rPr>
                        <a:t> ژرف</a:t>
                      </a:r>
                      <a:endParaRPr lang="en-US" sz="1600" dirty="0">
                        <a:cs typeface="B Nazanin" pitchFamily="2" charset="-78"/>
                      </a:endParaRPr>
                    </a:p>
                  </a:txBody>
                  <a:tcPr/>
                </a:tc>
              </a:tr>
              <a:tr h="370840">
                <a:tc>
                  <a:txBody>
                    <a:bodyPr/>
                    <a:lstStyle/>
                    <a:p>
                      <a:r>
                        <a:rPr lang="fa-IR" sz="1600" dirty="0" smtClean="0">
                          <a:cs typeface="B Nazanin" pitchFamily="2" charset="-78"/>
                        </a:rPr>
                        <a:t>1- ایجاد ثبات در هدف</a:t>
                      </a:r>
                    </a:p>
                    <a:p>
                      <a:r>
                        <a:rPr lang="fa-IR" sz="1600" dirty="0" smtClean="0">
                          <a:cs typeface="B Nazanin" pitchFamily="2" charset="-78"/>
                        </a:rPr>
                        <a:t>2- پذیرش</a:t>
                      </a:r>
                      <a:r>
                        <a:rPr lang="fa-IR" sz="1600" baseline="0" dirty="0" smtClean="0">
                          <a:cs typeface="B Nazanin" pitchFamily="2" charset="-78"/>
                        </a:rPr>
                        <a:t> فلسفه جدید</a:t>
                      </a:r>
                    </a:p>
                    <a:p>
                      <a:r>
                        <a:rPr lang="fa-IR" sz="1600" baseline="0" dirty="0" smtClean="0">
                          <a:cs typeface="B Nazanin" pitchFamily="2" charset="-78"/>
                        </a:rPr>
                        <a:t>3- حذف وابستگی به بازرسی صرف</a:t>
                      </a:r>
                    </a:p>
                    <a:p>
                      <a:r>
                        <a:rPr lang="fa-IR" sz="1600" baseline="0" dirty="0" smtClean="0">
                          <a:cs typeface="B Nazanin" pitchFamily="2" charset="-78"/>
                        </a:rPr>
                        <a:t>4- پایان دادن به پاداش های بازاریابی که صرفا مبتنی بر قیمت باشد.</a:t>
                      </a:r>
                    </a:p>
                    <a:p>
                      <a:r>
                        <a:rPr lang="fa-IR" sz="1600" baseline="0" dirty="0" smtClean="0">
                          <a:cs typeface="B Nazanin" pitchFamily="2" charset="-78"/>
                        </a:rPr>
                        <a:t>5- بهبود دائمی سیستم</a:t>
                      </a:r>
                      <a:endParaRPr lang="en-US" sz="1600" dirty="0">
                        <a:cs typeface="B Nazanin" pitchFamily="2" charset="-78"/>
                      </a:endParaRPr>
                    </a:p>
                  </a:txBody>
                  <a:tcPr/>
                </a:tc>
                <a:tc>
                  <a:txBody>
                    <a:bodyPr/>
                    <a:lstStyle/>
                    <a:p>
                      <a:r>
                        <a:rPr lang="fa-IR" sz="1600" dirty="0" smtClean="0">
                          <a:cs typeface="B Nazanin" pitchFamily="2" charset="-78"/>
                        </a:rPr>
                        <a:t>1- با هدف بقای سازمان در تجارت و ایجاد شغل</a:t>
                      </a:r>
                      <a:endParaRPr lang="en-US" sz="1600" dirty="0">
                        <a:cs typeface="B Nazanin" pitchFamily="2" charset="-78"/>
                      </a:endParaRPr>
                    </a:p>
                  </a:txBody>
                  <a:tcPr/>
                </a:tc>
                <a:tc>
                  <a:txBody>
                    <a:bodyPr/>
                    <a:lstStyle/>
                    <a:p>
                      <a:r>
                        <a:rPr lang="fa-IR" sz="1600" dirty="0" smtClean="0">
                          <a:cs typeface="B Nazanin" pitchFamily="2" charset="-78"/>
                        </a:rPr>
                        <a:t>1- درک مفهوم سیستم</a:t>
                      </a:r>
                      <a:endParaRPr lang="en-US" sz="1600" dirty="0">
                        <a:cs typeface="B Nazanin" pitchFamily="2" charset="-78"/>
                      </a:endParaRPr>
                    </a:p>
                  </a:txBody>
                  <a:tcPr/>
                </a:tc>
              </a:tr>
              <a:tr h="370840">
                <a:tc>
                  <a:txBody>
                    <a:bodyPr/>
                    <a:lstStyle/>
                    <a:p>
                      <a:r>
                        <a:rPr lang="fa-IR" sz="1600" dirty="0" smtClean="0">
                          <a:cs typeface="B Nazanin" pitchFamily="2" charset="-78"/>
                        </a:rPr>
                        <a:t>6- ارائه آموزش</a:t>
                      </a:r>
                      <a:r>
                        <a:rPr lang="fa-IR" sz="1600" baseline="0" dirty="0" smtClean="0">
                          <a:cs typeface="B Nazanin" pitchFamily="2" charset="-78"/>
                        </a:rPr>
                        <a:t> های شغلی</a:t>
                      </a:r>
                    </a:p>
                    <a:p>
                      <a:r>
                        <a:rPr lang="fa-IR" sz="1600" baseline="0" dirty="0" smtClean="0">
                          <a:cs typeface="B Nazanin" pitchFamily="2" charset="-78"/>
                        </a:rPr>
                        <a:t>7- نهادینه کردن رهبری</a:t>
                      </a:r>
                    </a:p>
                    <a:p>
                      <a:r>
                        <a:rPr lang="fa-IR" sz="1600" baseline="0" dirty="0" smtClean="0">
                          <a:cs typeface="B Nazanin" pitchFamily="2" charset="-78"/>
                        </a:rPr>
                        <a:t>8- حذف ترس از محیط کاری</a:t>
                      </a:r>
                      <a:endParaRPr lang="en-US" sz="1600" dirty="0">
                        <a:cs typeface="B Nazanin" pitchFamily="2" charset="-78"/>
                      </a:endParaRPr>
                    </a:p>
                  </a:txBody>
                  <a:tcPr/>
                </a:tc>
                <a:tc>
                  <a:txBody>
                    <a:bodyPr/>
                    <a:lstStyle/>
                    <a:p>
                      <a:r>
                        <a:rPr lang="fa-IR" sz="1600" dirty="0" smtClean="0">
                          <a:cs typeface="B Nazanin" pitchFamily="2" charset="-78"/>
                        </a:rPr>
                        <a:t>2- به منظور توسعه بازار</a:t>
                      </a:r>
                      <a:endParaRPr lang="en-US" sz="1600" dirty="0">
                        <a:cs typeface="B Nazanin" pitchFamily="2" charset="-78"/>
                      </a:endParaRPr>
                    </a:p>
                  </a:txBody>
                  <a:tcPr/>
                </a:tc>
                <a:tc>
                  <a:txBody>
                    <a:bodyPr/>
                    <a:lstStyle/>
                    <a:p>
                      <a:r>
                        <a:rPr lang="fa-IR" sz="1600" dirty="0" smtClean="0">
                          <a:cs typeface="B Nazanin" pitchFamily="2" charset="-78"/>
                        </a:rPr>
                        <a:t>2- نظریه آماری</a:t>
                      </a:r>
                      <a:endParaRPr lang="en-US" sz="1600" dirty="0">
                        <a:cs typeface="B Nazanin" pitchFamily="2" charset="-78"/>
                      </a:endParaRPr>
                    </a:p>
                  </a:txBody>
                  <a:tcPr/>
                </a:tc>
              </a:tr>
              <a:tr h="370840">
                <a:tc>
                  <a:txBody>
                    <a:bodyPr/>
                    <a:lstStyle/>
                    <a:p>
                      <a:r>
                        <a:rPr lang="fa-IR" sz="1600" dirty="0" smtClean="0">
                          <a:cs typeface="B Nazanin" pitchFamily="2" charset="-78"/>
                        </a:rPr>
                        <a:t>9- شکستن موانع ارتباط</a:t>
                      </a:r>
                      <a:r>
                        <a:rPr lang="fa-IR" sz="1600" baseline="0" dirty="0" smtClean="0">
                          <a:cs typeface="B Nazanin" pitchFamily="2" charset="-78"/>
                        </a:rPr>
                        <a:t> واحدهای سازمان</a:t>
                      </a:r>
                    </a:p>
                    <a:p>
                      <a:r>
                        <a:rPr lang="fa-IR" sz="1600" baseline="0" dirty="0" smtClean="0">
                          <a:cs typeface="B Nazanin" pitchFamily="2" charset="-78"/>
                        </a:rPr>
                        <a:t>10- حذف اهداف بی مورد</a:t>
                      </a:r>
                    </a:p>
                    <a:p>
                      <a:r>
                        <a:rPr lang="fa-IR" sz="1600" baseline="0" dirty="0" smtClean="0">
                          <a:cs typeface="B Nazanin" pitchFamily="2" charset="-78"/>
                        </a:rPr>
                        <a:t>11-حذف شاخص ها و ارقام کار خوب</a:t>
                      </a:r>
                      <a:endParaRPr lang="en-US" sz="1600" dirty="0">
                        <a:cs typeface="B Nazanin" pitchFamily="2" charset="-78"/>
                      </a:endParaRPr>
                    </a:p>
                  </a:txBody>
                  <a:tcPr/>
                </a:tc>
                <a:tc>
                  <a:txBody>
                    <a:bodyPr/>
                    <a:lstStyle/>
                    <a:p>
                      <a:r>
                        <a:rPr lang="fa-IR" sz="1600" dirty="0" smtClean="0">
                          <a:cs typeface="B Nazanin" pitchFamily="2" charset="-78"/>
                        </a:rPr>
                        <a:t>3-</a:t>
                      </a:r>
                      <a:r>
                        <a:rPr lang="fa-IR" sz="1600" baseline="0" dirty="0" smtClean="0">
                          <a:cs typeface="B Nazanin" pitchFamily="2" charset="-78"/>
                        </a:rPr>
                        <a:t> به منظور بهبود مستمر در سازمان</a:t>
                      </a:r>
                      <a:endParaRPr lang="en-US" sz="1600" dirty="0">
                        <a:cs typeface="B Nazanin" pitchFamily="2" charset="-78"/>
                      </a:endParaRPr>
                    </a:p>
                  </a:txBody>
                  <a:tcPr/>
                </a:tc>
                <a:tc>
                  <a:txBody>
                    <a:bodyPr/>
                    <a:lstStyle/>
                    <a:p>
                      <a:r>
                        <a:rPr lang="fa-IR" sz="1600" dirty="0" smtClean="0">
                          <a:cs typeface="B Nazanin" pitchFamily="2" charset="-78"/>
                        </a:rPr>
                        <a:t>3- نظریه دانش و مجهز شدن به آن</a:t>
                      </a:r>
                      <a:endParaRPr lang="en-US" sz="1600" dirty="0">
                        <a:cs typeface="B Nazanin" pitchFamily="2" charset="-78"/>
                      </a:endParaRPr>
                    </a:p>
                  </a:txBody>
                  <a:tcPr/>
                </a:tc>
              </a:tr>
              <a:tr h="370840">
                <a:tc>
                  <a:txBody>
                    <a:bodyPr/>
                    <a:lstStyle/>
                    <a:p>
                      <a:r>
                        <a:rPr lang="fa-IR" sz="1600" dirty="0" smtClean="0">
                          <a:cs typeface="B Nazanin" pitchFamily="2" charset="-78"/>
                        </a:rPr>
                        <a:t>12- حذف</a:t>
                      </a:r>
                      <a:r>
                        <a:rPr lang="fa-IR" sz="1600" baseline="0" dirty="0" smtClean="0">
                          <a:cs typeface="B Nazanin" pitchFamily="2" charset="-78"/>
                        </a:rPr>
                        <a:t> موانع افتخار کارکنان به انجام کار خوب</a:t>
                      </a:r>
                    </a:p>
                    <a:p>
                      <a:r>
                        <a:rPr lang="fa-IR" sz="1600" baseline="0" dirty="0" smtClean="0">
                          <a:cs typeface="B Nazanin" pitchFamily="2" charset="-78"/>
                        </a:rPr>
                        <a:t>13- ارتقای آموزش و خود -بهبودی</a:t>
                      </a:r>
                    </a:p>
                    <a:p>
                      <a:r>
                        <a:rPr lang="fa-IR" sz="1600" dirty="0" smtClean="0">
                          <a:cs typeface="B Nazanin" pitchFamily="2" charset="-78"/>
                        </a:rPr>
                        <a:t>14- استفاده از همه ی اشخاص برای تحقق دگرگونی</a:t>
                      </a:r>
                      <a:endParaRPr lang="en-US" sz="1600" dirty="0">
                        <a:cs typeface="B Nazanin" pitchFamily="2" charset="-78"/>
                      </a:endParaRPr>
                    </a:p>
                  </a:txBody>
                  <a:tcPr/>
                </a:tc>
                <a:tc>
                  <a:txBody>
                    <a:bodyPr/>
                    <a:lstStyle/>
                    <a:p>
                      <a:r>
                        <a:rPr lang="fa-IR" sz="1600" dirty="0" smtClean="0">
                          <a:cs typeface="B Nazanin" pitchFamily="2" charset="-78"/>
                        </a:rPr>
                        <a:t>4- به منظور رشد هوشمندانه سازمان</a:t>
                      </a:r>
                      <a:endParaRPr lang="en-US" sz="1600" dirty="0">
                        <a:cs typeface="B Nazanin" pitchFamily="2" charset="-78"/>
                      </a:endParaRPr>
                    </a:p>
                  </a:txBody>
                  <a:tcPr/>
                </a:tc>
                <a:tc>
                  <a:txBody>
                    <a:bodyPr/>
                    <a:lstStyle/>
                    <a:p>
                      <a:r>
                        <a:rPr lang="fa-IR" sz="1600" dirty="0" smtClean="0">
                          <a:cs typeface="B Nazanin" pitchFamily="2" charset="-78"/>
                        </a:rPr>
                        <a:t>4- نظریه روانشناسی</a:t>
                      </a:r>
                      <a:r>
                        <a:rPr lang="fa-IR" sz="1600" baseline="0" dirty="0" smtClean="0">
                          <a:cs typeface="B Nazanin" pitchFamily="2" charset="-78"/>
                        </a:rPr>
                        <a:t> و تجهیز به آن</a:t>
                      </a:r>
                      <a:endParaRPr lang="en-US" sz="1600" dirty="0">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cs typeface="B Nazanin" pitchFamily="2" charset="-78"/>
              </a:rPr>
              <a:t>جوران و کنترل کیفیت</a:t>
            </a:r>
          </a:p>
          <a:p>
            <a:pPr>
              <a:buNone/>
            </a:pPr>
            <a:r>
              <a:rPr lang="fa-IR" sz="2200" dirty="0" smtClean="0">
                <a:cs typeface="B Nazanin" pitchFamily="2" charset="-78"/>
              </a:rPr>
              <a:t>جوزف ام.جوران در رومانی متولد شد.</a:t>
            </a:r>
          </a:p>
          <a:p>
            <a:pPr>
              <a:buNone/>
            </a:pPr>
            <a:r>
              <a:rPr lang="fa-IR" sz="2200" dirty="0" smtClean="0">
                <a:cs typeface="B Nazanin" pitchFamily="2" charset="-78"/>
              </a:rPr>
              <a:t>برخی کتاب های او عبارتند از: ”کنترل کیفیت“ و ”بهبود کیفیت و کاهش هزینه ها“ و ... </a:t>
            </a:r>
          </a:p>
          <a:p>
            <a:pPr>
              <a:buNone/>
            </a:pPr>
            <a:endParaRPr lang="fa-IR" sz="2200" dirty="0" smtClean="0">
              <a:cs typeface="B Nazanin" pitchFamily="2" charset="-78"/>
            </a:endParaRPr>
          </a:p>
          <a:p>
            <a:pPr>
              <a:buNone/>
            </a:pPr>
            <a:r>
              <a:rPr lang="fa-IR" sz="2200" dirty="0" smtClean="0">
                <a:cs typeface="B Nazanin" pitchFamily="2" charset="-78"/>
              </a:rPr>
              <a:t>جوران عناصر کلیدی مورد نیاز را در اجرای برنامه استراتژیک کیفیت در سطح سازمان به شرح زیر معرفی می کند:</a:t>
            </a:r>
          </a:p>
          <a:p>
            <a:pPr>
              <a:buNone/>
            </a:pPr>
            <a:r>
              <a:rPr lang="fa-IR" sz="2200" dirty="0" smtClean="0">
                <a:cs typeface="B Nazanin" pitchFamily="2" charset="-78"/>
              </a:rPr>
              <a:t>1- بهینه کردن فرایند</a:t>
            </a:r>
          </a:p>
          <a:p>
            <a:pPr>
              <a:buNone/>
            </a:pPr>
            <a:r>
              <a:rPr lang="fa-IR" sz="2200" dirty="0" smtClean="0">
                <a:cs typeface="B Nazanin" pitchFamily="2" charset="-78"/>
              </a:rPr>
              <a:t>2- تعیین نیازهای مشتریان</a:t>
            </a:r>
          </a:p>
          <a:p>
            <a:pPr>
              <a:buNone/>
            </a:pPr>
            <a:r>
              <a:rPr lang="fa-IR" sz="2200" dirty="0" smtClean="0">
                <a:cs typeface="B Nazanin" pitchFamily="2" charset="-78"/>
              </a:rPr>
              <a:t>3- تبدیل فرایند به عملیات  </a:t>
            </a:r>
          </a:p>
          <a:p>
            <a:pPr>
              <a:buNone/>
            </a:pPr>
            <a:r>
              <a:rPr lang="fa-IR" sz="2200" dirty="0" smtClean="0">
                <a:cs typeface="B Nazanin" pitchFamily="2" charset="-78"/>
              </a:rPr>
              <a:t>و ... </a:t>
            </a:r>
          </a:p>
          <a:p>
            <a:pPr>
              <a:buNone/>
            </a:pPr>
            <a:r>
              <a:rPr lang="fa-IR" sz="2200" dirty="0" smtClean="0">
                <a:cs typeface="B Nazanin" pitchFamily="2" charset="-78"/>
              </a:rPr>
              <a:t>جوران فرایند کنترل کیفیت سه مرحله ای خود را این چنین بیان می کند:</a:t>
            </a:r>
          </a:p>
          <a:p>
            <a:pPr>
              <a:buNone/>
            </a:pPr>
            <a:r>
              <a:rPr lang="fa-IR" sz="2200" dirty="0" smtClean="0">
                <a:cs typeface="B Nazanin" pitchFamily="2" charset="-78"/>
              </a:rPr>
              <a:t>(الف) حرکت از ضعف مزمن به عملکرد ارتقا یافته</a:t>
            </a:r>
          </a:p>
          <a:p>
            <a:pPr>
              <a:buNone/>
            </a:pPr>
            <a:r>
              <a:rPr lang="fa-IR" sz="2200" dirty="0" smtClean="0">
                <a:cs typeface="B Nazanin" pitchFamily="2" charset="-78"/>
              </a:rPr>
              <a:t>(ب) استقرار یک کنترل متوالی از روابط فروشنده تا سرویس مشتریان</a:t>
            </a:r>
          </a:p>
          <a:p>
            <a:pPr>
              <a:buNone/>
            </a:pPr>
            <a:r>
              <a:rPr lang="fa-IR" sz="2200" dirty="0" smtClean="0">
                <a:cs typeface="B Nazanin" pitchFamily="2" charset="-78"/>
              </a:rPr>
              <a:t>(ج) فرموله کردن یک برنامه کیفیت سالیانه</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cs typeface="B Nazanin" pitchFamily="2" charset="-78"/>
              </a:rPr>
              <a:t>دراکر و مدیریت بر مبنای هدف</a:t>
            </a:r>
          </a:p>
          <a:p>
            <a:pPr>
              <a:buNone/>
            </a:pPr>
            <a:r>
              <a:rPr lang="fa-IR" sz="2200" dirty="0" smtClean="0">
                <a:cs typeface="B Nazanin" pitchFamily="2" charset="-78"/>
              </a:rPr>
              <a:t>اولین کتاب دراکر به نام ”عاقبت انسان اقتصادی“ در سال 1939 منتشر شد.</a:t>
            </a:r>
          </a:p>
          <a:p>
            <a:pPr>
              <a:buNone/>
            </a:pPr>
            <a:r>
              <a:rPr lang="fa-IR" sz="2200" dirty="0" smtClean="0">
                <a:cs typeface="B Nazanin" pitchFamily="2" charset="-78"/>
              </a:rPr>
              <a:t>مدیریت بر مبنای هدف </a:t>
            </a:r>
            <a:r>
              <a:rPr lang="en-US" sz="2200" dirty="0" smtClean="0">
                <a:cs typeface="B Nazanin" pitchFamily="2" charset="-78"/>
              </a:rPr>
              <a:t>MBO</a:t>
            </a:r>
            <a:r>
              <a:rPr lang="fa-IR" sz="2200" dirty="0" smtClean="0">
                <a:cs typeface="B Nazanin" pitchFamily="2" charset="-78"/>
              </a:rPr>
              <a:t> و مدیریت بر مبنای نتایج </a:t>
            </a:r>
            <a:r>
              <a:rPr lang="en-US" sz="2200" dirty="0" smtClean="0">
                <a:cs typeface="B Nazanin" pitchFamily="2" charset="-78"/>
              </a:rPr>
              <a:t>MBR</a:t>
            </a:r>
            <a:r>
              <a:rPr lang="fa-IR" sz="2200" dirty="0" smtClean="0">
                <a:cs typeface="B Nazanin" pitchFamily="2" charset="-78"/>
              </a:rPr>
              <a:t> هر دوی این ها منتهی به روشی می شوند که بر مبنای تعیین اهداف و استانداردها می باشند.</a:t>
            </a:r>
          </a:p>
          <a:p>
            <a:pPr>
              <a:buNone/>
            </a:pPr>
            <a:r>
              <a:rPr lang="fa-IR" sz="2200" dirty="0" smtClean="0">
                <a:cs typeface="B Nazanin" pitchFamily="2" charset="-78"/>
              </a:rPr>
              <a:t>فلسفه</a:t>
            </a:r>
            <a:r>
              <a:rPr lang="en-US" sz="2200" dirty="0" smtClean="0">
                <a:cs typeface="B Nazanin" pitchFamily="2" charset="-78"/>
              </a:rPr>
              <a:t> MBO</a:t>
            </a:r>
            <a:r>
              <a:rPr lang="fa-IR" sz="2200" dirty="0" smtClean="0">
                <a:cs typeface="B Nazanin" pitchFamily="2" charset="-78"/>
              </a:rPr>
              <a:t> تطبیق دادن اهداف فردی و سازمانی است.</a:t>
            </a:r>
          </a:p>
          <a:p>
            <a:pPr>
              <a:buNone/>
            </a:pPr>
            <a:r>
              <a:rPr lang="fa-IR" sz="2200" dirty="0" smtClean="0">
                <a:cs typeface="B Nazanin" pitchFamily="2" charset="-78"/>
              </a:rPr>
              <a:t> </a:t>
            </a:r>
          </a:p>
        </p:txBody>
      </p:sp>
      <p:sp>
        <p:nvSpPr>
          <p:cNvPr id="4" name="Rectangle 3"/>
          <p:cNvSpPr/>
          <p:nvPr/>
        </p:nvSpPr>
        <p:spPr>
          <a:xfrm>
            <a:off x="4800600" y="3733800"/>
            <a:ext cx="1752600" cy="1066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b="1" dirty="0" smtClean="0">
                <a:cs typeface="B Nazanin" pitchFamily="2" charset="-78"/>
              </a:rPr>
              <a:t>تعهد به زیردستان</a:t>
            </a:r>
            <a:endParaRPr lang="en-US" b="1" dirty="0">
              <a:cs typeface="B Nazanin" pitchFamily="2" charset="-78"/>
            </a:endParaRPr>
          </a:p>
        </p:txBody>
      </p:sp>
      <p:sp>
        <p:nvSpPr>
          <p:cNvPr id="5" name="Rectangle 4"/>
          <p:cNvSpPr/>
          <p:nvPr/>
        </p:nvSpPr>
        <p:spPr>
          <a:xfrm>
            <a:off x="6934200" y="3733800"/>
            <a:ext cx="1752600" cy="1066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b="1" dirty="0" smtClean="0">
                <a:cs typeface="B Nazanin" pitchFamily="2" charset="-78"/>
              </a:rPr>
              <a:t>بهبود عملکرد</a:t>
            </a:r>
            <a:endParaRPr lang="en-US" b="1" dirty="0">
              <a:cs typeface="B Nazanin" pitchFamily="2" charset="-78"/>
            </a:endParaRPr>
          </a:p>
        </p:txBody>
      </p:sp>
      <p:sp>
        <p:nvSpPr>
          <p:cNvPr id="6" name="Rectangle 5"/>
          <p:cNvSpPr/>
          <p:nvPr/>
        </p:nvSpPr>
        <p:spPr>
          <a:xfrm>
            <a:off x="2590800" y="3733800"/>
            <a:ext cx="1752600" cy="1066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b="1" dirty="0" smtClean="0">
                <a:cs typeface="B Nazanin" pitchFamily="2" charset="-78"/>
              </a:rPr>
              <a:t>تغییر و پذیرش متقابل اهداف</a:t>
            </a:r>
            <a:endParaRPr lang="en-US" b="1" dirty="0">
              <a:cs typeface="B Nazanin" pitchFamily="2" charset="-78"/>
            </a:endParaRPr>
          </a:p>
        </p:txBody>
      </p:sp>
      <p:sp>
        <p:nvSpPr>
          <p:cNvPr id="7" name="Rectangle 6"/>
          <p:cNvSpPr/>
          <p:nvPr/>
        </p:nvSpPr>
        <p:spPr>
          <a:xfrm>
            <a:off x="381000" y="2971800"/>
            <a:ext cx="14478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200" b="1" dirty="0" smtClean="0">
                <a:cs typeface="B Nazanin" pitchFamily="2" charset="-78"/>
              </a:rPr>
              <a:t>مافوق</a:t>
            </a:r>
            <a:endParaRPr lang="en-US" sz="2200" b="1" dirty="0">
              <a:cs typeface="B Nazanin" pitchFamily="2" charset="-78"/>
            </a:endParaRPr>
          </a:p>
        </p:txBody>
      </p:sp>
      <p:sp>
        <p:nvSpPr>
          <p:cNvPr id="8" name="Rectangle 7"/>
          <p:cNvSpPr/>
          <p:nvPr/>
        </p:nvSpPr>
        <p:spPr>
          <a:xfrm>
            <a:off x="381000" y="4495800"/>
            <a:ext cx="14478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200" b="1" dirty="0" smtClean="0">
                <a:cs typeface="B Nazanin" pitchFamily="2" charset="-78"/>
              </a:rPr>
              <a:t>زیردست</a:t>
            </a:r>
            <a:endParaRPr lang="en-US" sz="2200" b="1" dirty="0">
              <a:cs typeface="B Nazanin" pitchFamily="2" charset="-78"/>
            </a:endParaRPr>
          </a:p>
        </p:txBody>
      </p:sp>
      <p:cxnSp>
        <p:nvCxnSpPr>
          <p:cNvPr id="10" name="Straight Connector 9"/>
          <p:cNvCxnSpPr>
            <a:stCxn id="7" idx="3"/>
          </p:cNvCxnSpPr>
          <p:nvPr/>
        </p:nvCxnSpPr>
        <p:spPr>
          <a:xfrm>
            <a:off x="1828800" y="3352800"/>
            <a:ext cx="76200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3"/>
            <a:endCxn id="6" idx="1"/>
          </p:cNvCxnSpPr>
          <p:nvPr/>
        </p:nvCxnSpPr>
        <p:spPr>
          <a:xfrm flipV="1">
            <a:off x="1828800" y="4267200"/>
            <a:ext cx="762000" cy="609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4" idx="1"/>
          </p:cNvCxnSpPr>
          <p:nvPr/>
        </p:nvCxnSpPr>
        <p:spPr>
          <a:xfrm>
            <a:off x="4343400" y="42672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53200" y="42672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14800" y="5715000"/>
            <a:ext cx="1313180" cy="369332"/>
          </a:xfrm>
          <a:prstGeom prst="rect">
            <a:avLst/>
          </a:prstGeom>
          <a:noFill/>
        </p:spPr>
        <p:txBody>
          <a:bodyPr wrap="none" rtlCol="0">
            <a:spAutoFit/>
          </a:bodyPr>
          <a:lstStyle/>
          <a:p>
            <a:r>
              <a:rPr lang="en-US" dirty="0" smtClean="0">
                <a:cs typeface="B Nazanin" pitchFamily="2" charset="-78"/>
              </a:rPr>
              <a:t>MBO</a:t>
            </a:r>
            <a:r>
              <a:rPr lang="fa-IR" b="1" dirty="0" smtClean="0">
                <a:cs typeface="B Nazanin" pitchFamily="2" charset="-78"/>
              </a:rPr>
              <a:t>شالوده</a:t>
            </a:r>
            <a:r>
              <a:rPr lang="fa-IR" dirty="0" smtClean="0">
                <a:cs typeface="B Nazanin" pitchFamily="2" charset="-78"/>
              </a:rPr>
              <a:t> </a:t>
            </a:r>
            <a:endParaRPr lang="en-US" b="1" dirty="0">
              <a:cs typeface="B Nazanin" pitchFamily="2" charset="-78"/>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a:buNone/>
            </a:pPr>
            <a:r>
              <a:rPr lang="fa-IR" sz="2200" b="1" dirty="0" smtClean="0">
                <a:cs typeface="B Nazanin" pitchFamily="2" charset="-78"/>
              </a:rPr>
              <a:t>مراحل فرایند </a:t>
            </a:r>
            <a:r>
              <a:rPr lang="en-US" sz="2200" b="1" dirty="0" smtClean="0">
                <a:cs typeface="B Nazanin" pitchFamily="2" charset="-78"/>
              </a:rPr>
              <a:t>MBO </a:t>
            </a:r>
            <a:r>
              <a:rPr lang="fa-IR" sz="2200" b="1" dirty="0" smtClean="0">
                <a:cs typeface="B Nazanin" pitchFamily="2" charset="-78"/>
              </a:rPr>
              <a:t> :</a:t>
            </a:r>
            <a:endParaRPr lang="en-US" sz="2200" b="1" dirty="0">
              <a:cs typeface="B Nazanin" pitchFamily="2" charset="-78"/>
            </a:endParaRPr>
          </a:p>
        </p:txBody>
      </p:sp>
      <p:sp>
        <p:nvSpPr>
          <p:cNvPr id="4" name="Cube 3"/>
          <p:cNvSpPr/>
          <p:nvPr/>
        </p:nvSpPr>
        <p:spPr>
          <a:xfrm>
            <a:off x="4876800" y="1600200"/>
            <a:ext cx="2819400" cy="609600"/>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مرحله 5: ارزیابی نتایج</a:t>
            </a:r>
            <a:endParaRPr lang="en-US" b="1" dirty="0">
              <a:cs typeface="B Nazanin" pitchFamily="2" charset="-78"/>
            </a:endParaRPr>
          </a:p>
        </p:txBody>
      </p:sp>
      <p:sp>
        <p:nvSpPr>
          <p:cNvPr id="6" name="Cube 5"/>
          <p:cNvSpPr/>
          <p:nvPr/>
        </p:nvSpPr>
        <p:spPr>
          <a:xfrm>
            <a:off x="4495800" y="2514600"/>
            <a:ext cx="3200400" cy="685800"/>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مرحله 4: تعیین پست های بازرسی</a:t>
            </a:r>
            <a:endParaRPr lang="en-US" b="1" dirty="0">
              <a:cs typeface="B Nazanin" pitchFamily="2" charset="-78"/>
            </a:endParaRPr>
          </a:p>
        </p:txBody>
      </p:sp>
      <p:sp>
        <p:nvSpPr>
          <p:cNvPr id="7" name="Cube 6"/>
          <p:cNvSpPr/>
          <p:nvPr/>
        </p:nvSpPr>
        <p:spPr>
          <a:xfrm>
            <a:off x="3810000" y="4495800"/>
            <a:ext cx="3733800" cy="609600"/>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مرحله 2: ایجاد اهداف عملکردی</a:t>
            </a:r>
            <a:endParaRPr lang="en-US" b="1" dirty="0">
              <a:cs typeface="B Nazanin" pitchFamily="2" charset="-78"/>
            </a:endParaRPr>
          </a:p>
        </p:txBody>
      </p:sp>
      <p:sp>
        <p:nvSpPr>
          <p:cNvPr id="8" name="Cube 7"/>
          <p:cNvSpPr/>
          <p:nvPr/>
        </p:nvSpPr>
        <p:spPr>
          <a:xfrm>
            <a:off x="4114800" y="3581400"/>
            <a:ext cx="3505200" cy="609600"/>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مرحله 3: بحث در مورد اهداف</a:t>
            </a:r>
            <a:endParaRPr lang="en-US" b="1" dirty="0">
              <a:cs typeface="B Nazanin" pitchFamily="2" charset="-78"/>
            </a:endParaRPr>
          </a:p>
        </p:txBody>
      </p:sp>
      <p:sp>
        <p:nvSpPr>
          <p:cNvPr id="9" name="Cube 8"/>
          <p:cNvSpPr/>
          <p:nvPr/>
        </p:nvSpPr>
        <p:spPr>
          <a:xfrm>
            <a:off x="3505200" y="5410200"/>
            <a:ext cx="4038600" cy="609600"/>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مرحله 1: بحث در مورد الزامات شغلی</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cs typeface="B Nazanin" pitchFamily="2" charset="-78"/>
              </a:rPr>
              <a:t>پارکینسون و قوانین وی</a:t>
            </a:r>
          </a:p>
          <a:p>
            <a:pPr>
              <a:buNone/>
            </a:pPr>
            <a:r>
              <a:rPr lang="fa-IR" sz="2200" dirty="0" smtClean="0">
                <a:cs typeface="B Nazanin" pitchFamily="2" charset="-78"/>
              </a:rPr>
              <a:t>سیریل نورث کوت پارکینسون در سال 1909 در انگلستان متولد شد.</a:t>
            </a:r>
          </a:p>
          <a:p>
            <a:pPr>
              <a:buNone/>
            </a:pPr>
            <a:r>
              <a:rPr lang="fa-IR" sz="2200" dirty="0" smtClean="0">
                <a:cs typeface="B Nazanin" pitchFamily="2" charset="-78"/>
              </a:rPr>
              <a:t>از وی حدود 16 کتاب بر جای مانده است که برخی از آنها شامل: ”کسب و کار بزرگ“ و ”قانون ومنافع“ می باشد.</a:t>
            </a:r>
          </a:p>
          <a:p>
            <a:pPr>
              <a:buNone/>
            </a:pPr>
            <a:r>
              <a:rPr lang="fa-IR" sz="2200" b="1" dirty="0" smtClean="0">
                <a:cs typeface="B Nazanin" pitchFamily="2" charset="-78"/>
              </a:rPr>
              <a:t>قانون اول پارکینسون: </a:t>
            </a:r>
            <a:r>
              <a:rPr lang="fa-IR" sz="2200" dirty="0" smtClean="0">
                <a:cs typeface="B Nazanin" pitchFamily="2" charset="-78"/>
              </a:rPr>
              <a:t>این قانون می گوید کار گسترش می یابد، تا اینکه زمان در نظر گرفته شده برای تکمیلش را اشغال کند.</a:t>
            </a:r>
          </a:p>
          <a:p>
            <a:pPr>
              <a:buNone/>
            </a:pPr>
            <a:endParaRPr lang="fa-IR" sz="2200" dirty="0" smtClean="0">
              <a:cs typeface="B Nazanin" pitchFamily="2" charset="-78"/>
            </a:endParaRPr>
          </a:p>
          <a:p>
            <a:pPr>
              <a:buNone/>
            </a:pPr>
            <a:r>
              <a:rPr lang="fa-IR" sz="2200" b="1" dirty="0" smtClean="0">
                <a:cs typeface="B Nazanin" pitchFamily="2" charset="-78"/>
              </a:rPr>
              <a:t>قانون دوم پارکینسون: </a:t>
            </a:r>
            <a:r>
              <a:rPr lang="fa-IR" sz="2200" dirty="0" smtClean="0">
                <a:cs typeface="B Nazanin" pitchFamily="2" charset="-78"/>
              </a:rPr>
              <a:t>هزینه تا سطح درآمد بالا می رود.</a:t>
            </a:r>
          </a:p>
          <a:p>
            <a:pPr>
              <a:buNone/>
            </a:pPr>
            <a:endParaRPr lang="fa-IR" sz="2200" dirty="0" smtClean="0">
              <a:cs typeface="B Nazanin" pitchFamily="2" charset="-78"/>
            </a:endParaRPr>
          </a:p>
          <a:p>
            <a:pPr>
              <a:buNone/>
            </a:pPr>
            <a:r>
              <a:rPr lang="fa-IR" sz="2200" b="1" dirty="0" smtClean="0">
                <a:cs typeface="B Nazanin" pitchFamily="2" charset="-78"/>
              </a:rPr>
              <a:t>قانون ابتذال (کم مایگی یا تنگ نظری): </a:t>
            </a:r>
            <a:r>
              <a:rPr lang="fa-IR" sz="2200" dirty="0" smtClean="0">
                <a:cs typeface="B Nazanin" pitchFamily="2" charset="-78"/>
              </a:rPr>
              <a:t>زمانی که برای هر قلم از اقلام صورت جلسه صرف می شود، با میزان مبلغی که مطرح است رابطه معکوس دارد.</a:t>
            </a:r>
          </a:p>
          <a:p>
            <a:pPr>
              <a:buNone/>
            </a:pPr>
            <a:endParaRPr lang="fa-IR" sz="2200" dirty="0" smtClean="0">
              <a:cs typeface="B Nazanin" pitchFamily="2" charset="-78"/>
            </a:endParaRPr>
          </a:p>
          <a:p>
            <a:pPr>
              <a:buNone/>
            </a:pPr>
            <a:r>
              <a:rPr lang="fa-IR" sz="2200" b="1" dirty="0" smtClean="0">
                <a:cs typeface="B Nazanin" pitchFamily="2" charset="-78"/>
              </a:rPr>
              <a:t>ضریب بی کفایتی پارکینسون: </a:t>
            </a:r>
            <a:r>
              <a:rPr lang="fa-IR" sz="2200" dirty="0" smtClean="0">
                <a:cs typeface="B Nazanin" pitchFamily="2" charset="-78"/>
              </a:rPr>
              <a:t>فرمولی است که وی برای محاسبه حد بی کفایتی جلسات ابداع کرده است.</a:t>
            </a:r>
            <a:endParaRPr lang="en-US" sz="2200" b="1" dirty="0">
              <a:cs typeface="B Nazanin" pitchFamily="2" charset="-78"/>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cs typeface="B Nazanin" pitchFamily="2" charset="-78"/>
              </a:rPr>
              <a:t>شوماخر و کوچک زیباست</a:t>
            </a:r>
          </a:p>
          <a:p>
            <a:pPr>
              <a:buNone/>
            </a:pPr>
            <a:r>
              <a:rPr lang="fa-IR" sz="2200" dirty="0" smtClean="0">
                <a:cs typeface="B Nazanin" pitchFamily="2" charset="-78"/>
              </a:rPr>
              <a:t>ارنست فردریک شوماخر در سال 1911 در آلمان متولد شد.</a:t>
            </a:r>
          </a:p>
          <a:p>
            <a:pPr>
              <a:buNone/>
            </a:pPr>
            <a:endParaRPr lang="fa-IR" sz="2200" dirty="0" smtClean="0">
              <a:cs typeface="B Nazanin" pitchFamily="2" charset="-78"/>
            </a:endParaRPr>
          </a:p>
          <a:p>
            <a:pPr>
              <a:buNone/>
            </a:pPr>
            <a:r>
              <a:rPr lang="fa-IR" sz="2200" b="1" dirty="0" smtClean="0">
                <a:cs typeface="B Nazanin" pitchFamily="2" charset="-78"/>
              </a:rPr>
              <a:t>کوچک زیباست: </a:t>
            </a:r>
            <a:r>
              <a:rPr lang="fa-IR" sz="2200" dirty="0" smtClean="0">
                <a:cs typeface="B Nazanin" pitchFamily="2" charset="-78"/>
              </a:rPr>
              <a:t>یکی از مهم ترین نقش های شوماخر در مدیریت بازرگانی، فرمولش برای عدم تمرکز سازمان های با اندازه متوسط و بزرگ است.</a:t>
            </a:r>
          </a:p>
          <a:p>
            <a:pPr>
              <a:buNone/>
            </a:pPr>
            <a:r>
              <a:rPr lang="fa-IR" sz="2200" dirty="0" smtClean="0">
                <a:cs typeface="B Nazanin" pitchFamily="2" charset="-78"/>
              </a:rPr>
              <a:t>شوماخر راه حلی را پیشنهاد می کند که وظیفه عمده آن کوچک سازی در درون سازمان بزرگ است. تئوری وی مبتنی بر این 5 اصل می باشد:</a:t>
            </a:r>
          </a:p>
          <a:p>
            <a:pPr>
              <a:buNone/>
            </a:pPr>
            <a:r>
              <a:rPr lang="fa-IR" sz="2200" dirty="0" smtClean="0">
                <a:cs typeface="B Nazanin" pitchFamily="2" charset="-78"/>
              </a:rPr>
              <a:t>1- تابعیت</a:t>
            </a:r>
          </a:p>
          <a:p>
            <a:pPr>
              <a:buNone/>
            </a:pPr>
            <a:r>
              <a:rPr lang="fa-IR" sz="2200" dirty="0" smtClean="0">
                <a:cs typeface="B Nazanin" pitchFamily="2" charset="-78"/>
              </a:rPr>
              <a:t>2- دفاع</a:t>
            </a:r>
          </a:p>
          <a:p>
            <a:pPr>
              <a:buNone/>
            </a:pPr>
            <a:r>
              <a:rPr lang="fa-IR" sz="2200" dirty="0" smtClean="0">
                <a:cs typeface="B Nazanin" pitchFamily="2" charset="-78"/>
              </a:rPr>
              <a:t>3- شناسایی</a:t>
            </a:r>
          </a:p>
          <a:p>
            <a:pPr>
              <a:buNone/>
            </a:pPr>
            <a:r>
              <a:rPr lang="fa-IR" sz="2200" dirty="0" smtClean="0">
                <a:cs typeface="B Nazanin" pitchFamily="2" charset="-78"/>
              </a:rPr>
              <a:t>4- انگیزش</a:t>
            </a:r>
          </a:p>
          <a:p>
            <a:pPr>
              <a:buNone/>
            </a:pPr>
            <a:r>
              <a:rPr lang="fa-IR" sz="2200" dirty="0" smtClean="0">
                <a:cs typeface="B Nazanin" pitchFamily="2" charset="-78"/>
              </a:rPr>
              <a:t>5- اصل حد متوسط قانون متعارف</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Autofit/>
          </a:bodyPr>
          <a:lstStyle/>
          <a:p>
            <a:pPr>
              <a:buNone/>
            </a:pPr>
            <a:r>
              <a:rPr lang="fa-IR" sz="2400" b="1" dirty="0" smtClean="0">
                <a:cs typeface="B Nazanin" pitchFamily="2" charset="-78"/>
              </a:rPr>
              <a:t>حركت سنجي:</a:t>
            </a:r>
            <a:endParaRPr lang="fa-IR" sz="2400" dirty="0" smtClean="0">
              <a:cs typeface="B Nazanin" pitchFamily="2" charset="-78"/>
            </a:endParaRPr>
          </a:p>
          <a:p>
            <a:pPr>
              <a:buNone/>
            </a:pPr>
            <a:r>
              <a:rPr lang="fa-IR" sz="2200" dirty="0" smtClean="0">
                <a:cs typeface="B Nazanin" pitchFamily="2" charset="-78"/>
              </a:rPr>
              <a:t>ليليان و فرانك گيلبرت در 1912 اصول مديريت علمي را منتشر مي كنند كه</a:t>
            </a:r>
          </a:p>
          <a:p>
            <a:pPr>
              <a:buNone/>
            </a:pPr>
            <a:r>
              <a:rPr lang="fa-IR" sz="2200" dirty="0" smtClean="0">
                <a:cs typeface="B Nazanin" pitchFamily="2" charset="-78"/>
              </a:rPr>
              <a:t>تا حدودي تاسف تيلور و هوادارنس را به همراه داشت. آنها فلسفه مديريت علمي</a:t>
            </a:r>
          </a:p>
          <a:p>
            <a:pPr>
              <a:buNone/>
            </a:pPr>
            <a:r>
              <a:rPr lang="fa-IR" sz="2200" dirty="0" smtClean="0">
                <a:cs typeface="B Nazanin" pitchFamily="2" charset="-78"/>
              </a:rPr>
              <a:t>را براي گروه زيادي از حضار توضيح دادند و به تعريف مجدد مديريت علمي</a:t>
            </a:r>
          </a:p>
          <a:p>
            <a:pPr>
              <a:buNone/>
            </a:pPr>
            <a:r>
              <a:rPr lang="fa-IR" sz="2200" dirty="0" smtClean="0">
                <a:cs typeface="B Nazanin" pitchFamily="2" charset="-78"/>
              </a:rPr>
              <a:t>پرداختند. گيلبرت ها در شركت نيو انگلند بات شروع به استفاده از روشي</a:t>
            </a:r>
          </a:p>
          <a:p>
            <a:pPr>
              <a:buNone/>
            </a:pPr>
            <a:r>
              <a:rPr lang="fa-IR" sz="2200" dirty="0" smtClean="0">
                <a:cs typeface="B Nazanin" pitchFamily="2" charset="-78"/>
              </a:rPr>
              <a:t>نمودند كه آن را مطالعه خرده حركت بيان داشتند . گيلبرت ها با هم يك ليست</a:t>
            </a:r>
          </a:p>
          <a:p>
            <a:pPr>
              <a:buNone/>
            </a:pPr>
            <a:r>
              <a:rPr lang="fa-IR" sz="2200" dirty="0" smtClean="0">
                <a:cs typeface="B Nazanin" pitchFamily="2" charset="-78"/>
              </a:rPr>
              <a:t>17 تايي از حركات اساسي اساسي از قبيل گردش، انتخاب، حفظ، جستجو، بلند</a:t>
            </a:r>
          </a:p>
          <a:p>
            <a:pPr>
              <a:buNone/>
            </a:pPr>
            <a:r>
              <a:rPr lang="fa-IR" sz="2200" dirty="0" smtClean="0">
                <a:cs typeface="B Nazanin" pitchFamily="2" charset="-78"/>
              </a:rPr>
              <a:t>كردن، حمل كردن و ... را توسعه دادند كه هر كدام از آنها يك تريبليگ       </a:t>
            </a:r>
          </a:p>
          <a:p>
            <a:pPr>
              <a:buNone/>
            </a:pPr>
            <a:r>
              <a:rPr lang="fa-IR" sz="2200" dirty="0" smtClean="0">
                <a:cs typeface="B Nazanin" pitchFamily="2" charset="-78"/>
              </a:rPr>
              <a:t>(گيلبرت وارونه) ناميده شد. </a:t>
            </a:r>
          </a:p>
          <a:p>
            <a:pPr>
              <a:buNone/>
            </a:pPr>
            <a:r>
              <a:rPr lang="fa-IR" sz="2200" dirty="0" smtClean="0">
                <a:cs typeface="B Nazanin" pitchFamily="2" charset="-78"/>
              </a:rPr>
              <a:t>گيلبرت ها اين واقعيت را دريافته بودند كه قدرت توليد يك فرد به شخصيت او</a:t>
            </a:r>
          </a:p>
          <a:p>
            <a:pPr>
              <a:buNone/>
            </a:pPr>
            <a:r>
              <a:rPr lang="fa-IR" sz="2200" dirty="0" smtClean="0">
                <a:cs typeface="B Nazanin" pitchFamily="2" charset="-78"/>
              </a:rPr>
              <a:t>و محيط كار بستگي دارد. پانزده ويژگي را براي كارگر از جمله آناتومي بدن،</a:t>
            </a:r>
          </a:p>
          <a:p>
            <a:pPr>
              <a:buNone/>
            </a:pPr>
            <a:r>
              <a:rPr lang="fa-IR" sz="2200" dirty="0" smtClean="0">
                <a:cs typeface="B Nazanin" pitchFamily="2" charset="-78"/>
              </a:rPr>
              <a:t>اعتقادات، تجربه،شيوه زندگي، مهارت و ... برشمردند. در محيط كار نيز نوزده</a:t>
            </a:r>
          </a:p>
          <a:p>
            <a:pPr>
              <a:buNone/>
            </a:pPr>
            <a:r>
              <a:rPr lang="fa-IR" sz="2200" dirty="0" smtClean="0">
                <a:cs typeface="B Nazanin" pitchFamily="2" charset="-78"/>
              </a:rPr>
              <a:t>متغير محيطي را از قبيل روشنايي، گرما، سرما، تهويه ي هوا، رنگ ديوارها و ...</a:t>
            </a:r>
          </a:p>
          <a:p>
            <a:pPr>
              <a:buNone/>
            </a:pPr>
            <a:r>
              <a:rPr lang="fa-IR" sz="2200" dirty="0" smtClean="0">
                <a:cs typeface="B Nazanin" pitchFamily="2" charset="-78"/>
              </a:rPr>
              <a:t>را شناسايي كردند. گيلبرت همچنين سيزده متغير حركت از قبيل سرعت،</a:t>
            </a:r>
          </a:p>
          <a:p>
            <a:pPr>
              <a:buNone/>
            </a:pPr>
            <a:r>
              <a:rPr lang="fa-IR" sz="2200" dirty="0" smtClean="0">
                <a:cs typeface="B Nazanin" pitchFamily="2" charset="-78"/>
              </a:rPr>
              <a:t>خودكاري، رخوت و جنبش، جهت و اثربخشي را نيز به ثبت رساند.</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400" b="1" dirty="0" smtClean="0">
                <a:cs typeface="B Nazanin" pitchFamily="2" charset="-78"/>
              </a:rPr>
              <a:t>راسل ایکاف و انواع برنامه ریزی</a:t>
            </a:r>
          </a:p>
          <a:p>
            <a:pPr>
              <a:buNone/>
            </a:pPr>
            <a:r>
              <a:rPr lang="fa-IR" sz="2200" dirty="0" smtClean="0">
                <a:cs typeface="B Nazanin" pitchFamily="2" charset="-78"/>
              </a:rPr>
              <a:t>راسل لینکن ایکاف در سال 1919 در آمریکا متولد شد.</a:t>
            </a:r>
          </a:p>
          <a:p>
            <a:pPr>
              <a:buNone/>
            </a:pPr>
            <a:r>
              <a:rPr lang="fa-IR" sz="2200" dirty="0" smtClean="0">
                <a:cs typeface="B Nazanin" pitchFamily="2" charset="-78"/>
              </a:rPr>
              <a:t>وی بیش از 200 مقاله و 20 کتاب را منتشر کرده است.</a:t>
            </a:r>
          </a:p>
          <a:p>
            <a:pPr>
              <a:buNone/>
            </a:pPr>
            <a:r>
              <a:rPr lang="fa-IR" sz="2200" b="1" dirty="0" smtClean="0">
                <a:cs typeface="B Nazanin" pitchFamily="2" charset="-78"/>
              </a:rPr>
              <a:t>انواع برنامه ریزی:</a:t>
            </a:r>
          </a:p>
          <a:p>
            <a:pPr>
              <a:buNone/>
            </a:pPr>
            <a:r>
              <a:rPr lang="fa-IR" sz="2200" b="1" dirty="0" smtClean="0">
                <a:cs typeface="B Nazanin" pitchFamily="2" charset="-78"/>
              </a:rPr>
              <a:t>1- برنامه ریزی ارتجاعی(واکنشی): </a:t>
            </a:r>
            <a:r>
              <a:rPr lang="fa-IR" sz="2200" dirty="0" smtClean="0">
                <a:cs typeface="B Nazanin" pitchFamily="2" charset="-78"/>
              </a:rPr>
              <a:t>تاکتیک گرا و از پایین به بالاست و به دنبال ناکارآمدی ها در عملکرد سازمانی می باشد.</a:t>
            </a:r>
          </a:p>
          <a:p>
            <a:pPr>
              <a:buNone/>
            </a:pPr>
            <a:r>
              <a:rPr lang="fa-IR" sz="2200" b="1" dirty="0" smtClean="0">
                <a:cs typeface="B Nazanin" pitchFamily="2" charset="-78"/>
              </a:rPr>
              <a:t>2- برنامه ریزی فعال: </a:t>
            </a:r>
            <a:r>
              <a:rPr lang="fa-IR" sz="2200" dirty="0" smtClean="0">
                <a:cs typeface="B Nazanin" pitchFamily="2" charset="-78"/>
              </a:rPr>
              <a:t>استراتژیک مدار و از بالا به پایین است. این برنامه ریزی مبنی بر این فرض است که اگرچه آینده سازمان اساسا غیرقابل کنترل می باشد، ولی با پیش بینی خوب می توان تا حدی اثر آینده را بر سازمان کنترل کرد.</a:t>
            </a:r>
          </a:p>
          <a:p>
            <a:pPr>
              <a:buNone/>
            </a:pPr>
            <a:r>
              <a:rPr lang="fa-IR" sz="2200" b="1" dirty="0" smtClean="0">
                <a:cs typeface="B Nazanin" pitchFamily="2" charset="-78"/>
              </a:rPr>
              <a:t>3- برنامه ریزی غیر فعال: </a:t>
            </a:r>
            <a:r>
              <a:rPr lang="fa-IR" sz="2200" dirty="0" smtClean="0">
                <a:cs typeface="B Nazanin" pitchFamily="2" charset="-78"/>
              </a:rPr>
              <a:t>افراد غیرفعال از آنچه که وجود دارد راضی هستند، آنها علاقه ای به بازگشت به وضعیتد پیشین ندارند و از تغییر چیزها هم دلخوش نیستند.</a:t>
            </a:r>
          </a:p>
          <a:p>
            <a:pPr>
              <a:buNone/>
            </a:pPr>
            <a:r>
              <a:rPr lang="fa-IR" sz="2200" b="1" dirty="0" smtClean="0">
                <a:cs typeface="B Nazanin" pitchFamily="2" charset="-78"/>
              </a:rPr>
              <a:t>4- برنامه ریزی تعاملی: </a:t>
            </a:r>
            <a:r>
              <a:rPr lang="fa-IR" sz="2200" dirty="0" smtClean="0">
                <a:cs typeface="B Nazanin" pitchFamily="2" charset="-78"/>
              </a:rPr>
              <a:t>این برنامه ریزی برای ایجاد آینده است. این برنامه ریزی شکاف بین وضعیتی که در آن قرار دارد و وضعیتی را که باید در آن باشد، با خلق دائم آینده پر می کند.</a:t>
            </a:r>
            <a:endParaRPr lang="en-US" sz="2200" b="1" dirty="0">
              <a:cs typeface="B Nazanin" pitchFamily="2" charset="-78"/>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normAutofit lnSpcReduction="10000"/>
          </a:bodyPr>
          <a:lstStyle/>
          <a:p>
            <a:pPr>
              <a:buNone/>
            </a:pPr>
            <a:r>
              <a:rPr lang="fa-IR" sz="2400" b="1" dirty="0" smtClean="0">
                <a:cs typeface="B Nazanin" pitchFamily="2" charset="-78"/>
              </a:rPr>
              <a:t>گراینر و مراحل رشد سازمان ها</a:t>
            </a:r>
          </a:p>
          <a:p>
            <a:pPr>
              <a:buNone/>
            </a:pPr>
            <a:r>
              <a:rPr lang="fa-IR" sz="2200" dirty="0" smtClean="0">
                <a:cs typeface="B Nazanin" pitchFamily="2" charset="-78"/>
              </a:rPr>
              <a:t>لری ای.گراینر بیش از 40 مقاله در مجلات معتبر به چاپ رسانده است.</a:t>
            </a:r>
          </a:p>
          <a:p>
            <a:pPr>
              <a:buNone/>
            </a:pPr>
            <a:r>
              <a:rPr lang="fa-IR" sz="2200" b="1" dirty="0" smtClean="0">
                <a:cs typeface="B Nazanin" pitchFamily="2" charset="-78"/>
              </a:rPr>
              <a:t>مراحل رشد سازمان ها:</a:t>
            </a:r>
          </a:p>
          <a:p>
            <a:pPr>
              <a:buNone/>
            </a:pPr>
            <a:endParaRPr lang="fa-IR" sz="2200" b="1" dirty="0" smtClean="0">
              <a:cs typeface="B Nazanin" pitchFamily="2" charset="-78"/>
            </a:endParaRPr>
          </a:p>
          <a:p>
            <a:pPr>
              <a:buNone/>
            </a:pPr>
            <a:r>
              <a:rPr lang="fa-IR" sz="2200" b="1" dirty="0" smtClean="0">
                <a:cs typeface="B Nazanin" pitchFamily="2" charset="-78"/>
              </a:rPr>
              <a:t>1- تولد (رشد از طریق خلاقیت): </a:t>
            </a:r>
            <a:r>
              <a:rPr lang="fa-IR" sz="2200" dirty="0" smtClean="0">
                <a:cs typeface="B Nazanin" pitchFamily="2" charset="-78"/>
              </a:rPr>
              <a:t>زمانی که یک کارآفرین به تنهایی یا با دیگران فرصتی را برای ایجاد یک محصول درک کنند، متولد می شود.</a:t>
            </a:r>
          </a:p>
          <a:p>
            <a:pPr>
              <a:buNone/>
            </a:pPr>
            <a:r>
              <a:rPr lang="fa-IR" sz="2200" dirty="0" smtClean="0">
                <a:cs typeface="B Nazanin" pitchFamily="2" charset="-78"/>
              </a:rPr>
              <a:t>این مرحله اولین بحران را به نام بحران رهبری به وجود می آورد.</a:t>
            </a:r>
          </a:p>
          <a:p>
            <a:pPr>
              <a:buNone/>
            </a:pPr>
            <a:endParaRPr lang="fa-IR" sz="2200" dirty="0" smtClean="0">
              <a:cs typeface="B Nazanin" pitchFamily="2" charset="-78"/>
            </a:endParaRPr>
          </a:p>
          <a:p>
            <a:pPr>
              <a:buNone/>
            </a:pPr>
            <a:r>
              <a:rPr lang="fa-IR" sz="2200" b="1" dirty="0" smtClean="0">
                <a:cs typeface="B Nazanin" pitchFamily="2" charset="-78"/>
              </a:rPr>
              <a:t>2- رشد از طریق هدایت: </a:t>
            </a:r>
            <a:r>
              <a:rPr lang="fa-IR" sz="2200" dirty="0" smtClean="0">
                <a:cs typeface="B Nazanin" pitchFamily="2" charset="-78"/>
              </a:rPr>
              <a:t>اگر بحران رهبری حل شود، پس از آن رهبری قوی شکل گرفته، سازمان شروع تعیین اهداف و رسالت هایش را به طور واضح شروع می کند.</a:t>
            </a:r>
          </a:p>
          <a:p>
            <a:pPr>
              <a:buNone/>
            </a:pPr>
            <a:endParaRPr lang="fa-IR" sz="2200" dirty="0" smtClean="0">
              <a:cs typeface="B Nazanin" pitchFamily="2" charset="-78"/>
            </a:endParaRPr>
          </a:p>
          <a:p>
            <a:pPr>
              <a:buNone/>
            </a:pPr>
            <a:r>
              <a:rPr lang="fa-IR" sz="2200" b="1" dirty="0" smtClean="0">
                <a:cs typeface="B Nazanin" pitchFamily="2" charset="-78"/>
              </a:rPr>
              <a:t>3- رشد از طریق تفویض اختیار: </a:t>
            </a:r>
            <a:r>
              <a:rPr lang="fa-IR" sz="2200" dirty="0" smtClean="0">
                <a:cs typeface="B Nazanin" pitchFamily="2" charset="-78"/>
              </a:rPr>
              <a:t>سازمان ها بحران تفویض اختیار را با حرکت به سمت مرحله بعد رشد، حل می کنند. آنها برای حل آن، قسمتی از اختیارات را به سطوح پایین تر تفویض می کنند.</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endParaRPr lang="fa-IR" sz="2200" b="1" dirty="0" smtClean="0">
              <a:cs typeface="B Nazanin" pitchFamily="2" charset="-78"/>
            </a:endParaRPr>
          </a:p>
          <a:p>
            <a:pPr>
              <a:buNone/>
            </a:pPr>
            <a:r>
              <a:rPr lang="fa-IR" sz="2200" b="1" dirty="0" smtClean="0">
                <a:cs typeface="B Nazanin" pitchFamily="2" charset="-78"/>
              </a:rPr>
              <a:t>4- رشد از طریق هماهنگی: </a:t>
            </a:r>
            <a:r>
              <a:rPr lang="fa-IR" sz="2200" dirty="0" smtClean="0">
                <a:cs typeface="B Nazanin" pitchFamily="2" charset="-78"/>
              </a:rPr>
              <a:t>برای حل بحران کنترل، مدیریت ارشد، برنامه ریزی رسمی، کنترل های مالی و کنترل های وسیع را برای ترویج وحدت در اهداف سازمان شروع می کند. در این مرحله ممکن است نوآوری، سرکوب شده و سازمان بیش از اندازه بوروکراتیک شود.</a:t>
            </a:r>
          </a:p>
          <a:p>
            <a:pPr>
              <a:buNone/>
            </a:pPr>
            <a:endParaRPr lang="fa-IR" sz="2200" b="1" dirty="0" smtClean="0">
              <a:cs typeface="B Nazanin" pitchFamily="2" charset="-78"/>
            </a:endParaRPr>
          </a:p>
          <a:p>
            <a:pPr>
              <a:buNone/>
            </a:pPr>
            <a:r>
              <a:rPr lang="fa-IR" sz="2200" b="1" dirty="0" smtClean="0">
                <a:cs typeface="B Nazanin" pitchFamily="2" charset="-78"/>
              </a:rPr>
              <a:t>5- رشد از طریق همکاری: </a:t>
            </a:r>
            <a:r>
              <a:rPr lang="fa-IR" sz="2200" dirty="0" smtClean="0">
                <a:cs typeface="B Nazanin" pitchFamily="2" charset="-78"/>
              </a:rPr>
              <a:t>سازمان ها بحران تشریفات زائد را از طریق مفهوم جدید همکاری و کار تیمی حل می کند.</a:t>
            </a:r>
            <a:endParaRPr lang="en-US" sz="2200" b="1" dirty="0">
              <a:cs typeface="B Nazanin" pitchFamily="2" charset="-78"/>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a:bodyPr>
          <a:lstStyle/>
          <a:p>
            <a:pPr>
              <a:buNone/>
            </a:pPr>
            <a:r>
              <a:rPr lang="fa-IR" sz="2400" b="1" dirty="0" smtClean="0">
                <a:cs typeface="B Nazanin" pitchFamily="2" charset="-78"/>
              </a:rPr>
              <a:t>ویلیام اوچی و تئوری </a:t>
            </a:r>
            <a:r>
              <a:rPr lang="en-US" sz="2400" b="1" dirty="0" smtClean="0">
                <a:cs typeface="B Nazanin" pitchFamily="2" charset="-78"/>
              </a:rPr>
              <a:t>Z </a:t>
            </a:r>
            <a:r>
              <a:rPr lang="fa-IR" sz="2400" b="1" dirty="0" smtClean="0">
                <a:cs typeface="B Nazanin" pitchFamily="2" charset="-78"/>
              </a:rPr>
              <a:t> </a:t>
            </a:r>
          </a:p>
          <a:p>
            <a:pPr>
              <a:buNone/>
            </a:pPr>
            <a:r>
              <a:rPr lang="fa-IR" sz="2200" dirty="0" smtClean="0">
                <a:cs typeface="B Nazanin" pitchFamily="2" charset="-78"/>
              </a:rPr>
              <a:t>ویلیام اوچی در هاوایی به دنیا آمد.</a:t>
            </a:r>
          </a:p>
          <a:p>
            <a:pPr>
              <a:buNone/>
            </a:pPr>
            <a:r>
              <a:rPr lang="fa-IR" sz="2200" dirty="0" smtClean="0">
                <a:cs typeface="B Nazanin" pitchFamily="2" charset="-78"/>
              </a:rPr>
              <a:t>کتاب های اوچی به شرح زیر می باشند:</a:t>
            </a:r>
          </a:p>
          <a:p>
            <a:pPr>
              <a:buNone/>
            </a:pPr>
            <a:r>
              <a:rPr lang="fa-IR" sz="2200" dirty="0" smtClean="0">
                <a:cs typeface="B Nazanin" pitchFamily="2" charset="-78"/>
              </a:rPr>
              <a:t>1-تئوری </a:t>
            </a:r>
            <a:r>
              <a:rPr lang="en-US" sz="2200" dirty="0" smtClean="0">
                <a:cs typeface="B Nazanin" pitchFamily="2" charset="-78"/>
              </a:rPr>
              <a:t>Z</a:t>
            </a:r>
            <a:r>
              <a:rPr lang="fa-IR" sz="2200" dirty="0" smtClean="0">
                <a:cs typeface="B Nazanin" pitchFamily="2" charset="-78"/>
              </a:rPr>
              <a:t>: چگونه مدیریت آمریکایی می تواند به چالش ژاپنی دست یابد.</a:t>
            </a:r>
          </a:p>
          <a:p>
            <a:pPr>
              <a:buNone/>
            </a:pPr>
            <a:r>
              <a:rPr lang="fa-IR" sz="2200" dirty="0" smtClean="0">
                <a:cs typeface="B Nazanin" pitchFamily="2" charset="-78"/>
              </a:rPr>
              <a:t>2- تصمیم گیری در سازمان های ژاپنی </a:t>
            </a:r>
          </a:p>
          <a:p>
            <a:pPr>
              <a:buNone/>
            </a:pPr>
            <a:endParaRPr lang="fa-IR" sz="2200" dirty="0" smtClean="0">
              <a:cs typeface="B Nazanin" pitchFamily="2" charset="-78"/>
            </a:endParaRPr>
          </a:p>
          <a:p>
            <a:pPr>
              <a:buNone/>
            </a:pPr>
            <a:r>
              <a:rPr lang="fa-IR" sz="2200" b="1" dirty="0" smtClean="0">
                <a:cs typeface="B Nazanin" pitchFamily="2" charset="-78"/>
              </a:rPr>
              <a:t>تئوری </a:t>
            </a:r>
            <a:r>
              <a:rPr lang="en-US" sz="2200" b="1" dirty="0" smtClean="0">
                <a:cs typeface="B Nazanin" pitchFamily="2" charset="-78"/>
              </a:rPr>
              <a:t>Z</a:t>
            </a:r>
            <a:r>
              <a:rPr lang="fa-IR" sz="2200" b="1" dirty="0" smtClean="0">
                <a:cs typeface="B Nazanin" pitchFamily="2" charset="-78"/>
              </a:rPr>
              <a:t>:</a:t>
            </a:r>
          </a:p>
          <a:p>
            <a:pPr>
              <a:buNone/>
            </a:pPr>
            <a:r>
              <a:rPr lang="fa-IR" sz="2200" dirty="0" smtClean="0">
                <a:cs typeface="B Nazanin" pitchFamily="2" charset="-78"/>
              </a:rPr>
              <a:t>مقایسه فرهنگ سازمان های رایج در آمریکا (نوع </a:t>
            </a:r>
            <a:r>
              <a:rPr lang="en-US" sz="2200" dirty="0" smtClean="0">
                <a:cs typeface="B Nazanin" pitchFamily="2" charset="-78"/>
              </a:rPr>
              <a:t>A </a:t>
            </a:r>
            <a:r>
              <a:rPr lang="fa-IR" sz="2200" dirty="0" smtClean="0">
                <a:cs typeface="B Nazanin" pitchFamily="2" charset="-78"/>
              </a:rPr>
              <a:t>) و فرهنگ سازمان های رایج در ژاپن (نوع </a:t>
            </a:r>
            <a:r>
              <a:rPr lang="en-US" sz="2200" dirty="0" smtClean="0">
                <a:cs typeface="B Nazanin" pitchFamily="2" charset="-78"/>
              </a:rPr>
              <a:t>J</a:t>
            </a:r>
            <a:r>
              <a:rPr lang="fa-IR" sz="2200" dirty="0" smtClean="0">
                <a:cs typeface="B Nazanin" pitchFamily="2" charset="-78"/>
              </a:rPr>
              <a:t>)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05000"/>
          <a:ext cx="8229600" cy="3139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fa-IR" dirty="0" smtClean="0">
                          <a:cs typeface="B Nazanin" pitchFamily="2" charset="-78"/>
                        </a:rPr>
                        <a:t>نوع </a:t>
                      </a:r>
                      <a:r>
                        <a:rPr lang="en-US" dirty="0" smtClean="0">
                          <a:cs typeface="B Nazanin" pitchFamily="2" charset="-78"/>
                        </a:rPr>
                        <a:t>Z </a:t>
                      </a:r>
                      <a:endParaRPr lang="en-US" dirty="0">
                        <a:cs typeface="B Nazanin" pitchFamily="2" charset="-78"/>
                      </a:endParaRPr>
                    </a:p>
                  </a:txBody>
                  <a:tcPr/>
                </a:tc>
                <a:tc>
                  <a:txBody>
                    <a:bodyPr/>
                    <a:lstStyle/>
                    <a:p>
                      <a:pPr algn="ctr"/>
                      <a:r>
                        <a:rPr lang="fa-IR" dirty="0" smtClean="0">
                          <a:cs typeface="B Nazanin" pitchFamily="2" charset="-78"/>
                        </a:rPr>
                        <a:t>نوع </a:t>
                      </a:r>
                      <a:r>
                        <a:rPr lang="en-US" dirty="0" smtClean="0">
                          <a:cs typeface="B Nazanin" pitchFamily="2" charset="-78"/>
                        </a:rPr>
                        <a:t>J</a:t>
                      </a:r>
                      <a:r>
                        <a:rPr lang="fa-IR" dirty="0" smtClean="0">
                          <a:cs typeface="B Nazanin" pitchFamily="2" charset="-78"/>
                        </a:rPr>
                        <a:t>   </a:t>
                      </a:r>
                      <a:endParaRPr lang="en-US" dirty="0">
                        <a:cs typeface="B Nazanin" pitchFamily="2" charset="-78"/>
                      </a:endParaRPr>
                    </a:p>
                  </a:txBody>
                  <a:tcPr/>
                </a:tc>
                <a:tc>
                  <a:txBody>
                    <a:bodyPr/>
                    <a:lstStyle/>
                    <a:p>
                      <a:pPr algn="ctr"/>
                      <a:r>
                        <a:rPr lang="fa-IR" dirty="0" smtClean="0">
                          <a:cs typeface="B Nazanin" pitchFamily="2" charset="-78"/>
                        </a:rPr>
                        <a:t>نوع  </a:t>
                      </a:r>
                      <a:r>
                        <a:rPr lang="en-US" dirty="0" smtClean="0">
                          <a:cs typeface="B Nazanin" pitchFamily="2" charset="-78"/>
                        </a:rPr>
                        <a:t>A</a:t>
                      </a:r>
                      <a:r>
                        <a:rPr lang="fa-IR" dirty="0" smtClean="0">
                          <a:cs typeface="B Nazanin" pitchFamily="2" charset="-78"/>
                        </a:rPr>
                        <a:t> </a:t>
                      </a:r>
                      <a:endParaRPr lang="en-US" dirty="0">
                        <a:cs typeface="B Nazanin" pitchFamily="2" charset="-78"/>
                      </a:endParaRPr>
                    </a:p>
                  </a:txBody>
                  <a:tcPr/>
                </a:tc>
                <a:tc>
                  <a:txBody>
                    <a:bodyPr/>
                    <a:lstStyle/>
                    <a:p>
                      <a:pPr algn="ctr"/>
                      <a:r>
                        <a:rPr lang="fa-IR" dirty="0" smtClean="0">
                          <a:cs typeface="B Nazanin" pitchFamily="2" charset="-78"/>
                        </a:rPr>
                        <a:t>بعد</a:t>
                      </a:r>
                      <a:endParaRPr lang="en-US" dirty="0">
                        <a:cs typeface="B Nazanin" pitchFamily="2" charset="-78"/>
                      </a:endParaRPr>
                    </a:p>
                  </a:txBody>
                  <a:tcPr/>
                </a:tc>
              </a:tr>
              <a:tr h="370840">
                <a:tc>
                  <a:txBody>
                    <a:bodyPr/>
                    <a:lstStyle/>
                    <a:p>
                      <a:pPr algn="ctr"/>
                      <a:r>
                        <a:rPr lang="fa-IR" dirty="0" smtClean="0">
                          <a:cs typeface="B Nazanin" pitchFamily="2" charset="-78"/>
                        </a:rPr>
                        <a:t>بلند مدت</a:t>
                      </a:r>
                      <a:endParaRPr lang="en-US" dirty="0">
                        <a:cs typeface="B Nazanin" pitchFamily="2" charset="-78"/>
                      </a:endParaRPr>
                    </a:p>
                  </a:txBody>
                  <a:tcPr/>
                </a:tc>
                <a:tc>
                  <a:txBody>
                    <a:bodyPr/>
                    <a:lstStyle/>
                    <a:p>
                      <a:pPr algn="ctr"/>
                      <a:r>
                        <a:rPr lang="fa-IR" dirty="0" smtClean="0">
                          <a:cs typeface="B Nazanin" pitchFamily="2" charset="-78"/>
                        </a:rPr>
                        <a:t>مادام العمر</a:t>
                      </a:r>
                      <a:endParaRPr lang="en-US" dirty="0">
                        <a:cs typeface="B Nazanin" pitchFamily="2" charset="-78"/>
                      </a:endParaRPr>
                    </a:p>
                  </a:txBody>
                  <a:tcPr/>
                </a:tc>
                <a:tc>
                  <a:txBody>
                    <a:bodyPr/>
                    <a:lstStyle/>
                    <a:p>
                      <a:pPr algn="ctr"/>
                      <a:r>
                        <a:rPr lang="fa-IR" dirty="0" smtClean="0">
                          <a:cs typeface="B Nazanin" pitchFamily="2" charset="-78"/>
                        </a:rPr>
                        <a:t>کوتاه مدت</a:t>
                      </a:r>
                      <a:endParaRPr lang="en-US" dirty="0">
                        <a:cs typeface="B Nazanin" pitchFamily="2" charset="-78"/>
                      </a:endParaRPr>
                    </a:p>
                  </a:txBody>
                  <a:tcPr/>
                </a:tc>
                <a:tc>
                  <a:txBody>
                    <a:bodyPr/>
                    <a:lstStyle/>
                    <a:p>
                      <a:pPr algn="ctr"/>
                      <a:r>
                        <a:rPr lang="fa-IR" dirty="0" smtClean="0">
                          <a:cs typeface="B Nazanin" pitchFamily="2" charset="-78"/>
                        </a:rPr>
                        <a:t>ماهیت استخدام</a:t>
                      </a:r>
                      <a:endParaRPr lang="en-US" dirty="0">
                        <a:cs typeface="B Nazanin" pitchFamily="2" charset="-78"/>
                      </a:endParaRPr>
                    </a:p>
                  </a:txBody>
                  <a:tcPr/>
                </a:tc>
              </a:tr>
              <a:tr h="370840">
                <a:tc>
                  <a:txBody>
                    <a:bodyPr/>
                    <a:lstStyle/>
                    <a:p>
                      <a:pPr algn="ctr"/>
                      <a:r>
                        <a:rPr lang="fa-IR" dirty="0" smtClean="0">
                          <a:cs typeface="B Nazanin" pitchFamily="2" charset="-78"/>
                        </a:rPr>
                        <a:t>جمعی</a:t>
                      </a:r>
                      <a:endParaRPr lang="en-US" dirty="0">
                        <a:cs typeface="B Nazanin" pitchFamily="2" charset="-78"/>
                      </a:endParaRPr>
                    </a:p>
                  </a:txBody>
                  <a:tcPr/>
                </a:tc>
                <a:tc>
                  <a:txBody>
                    <a:bodyPr/>
                    <a:lstStyle/>
                    <a:p>
                      <a:pPr algn="ctr"/>
                      <a:r>
                        <a:rPr lang="fa-IR" dirty="0" smtClean="0">
                          <a:cs typeface="B Nazanin" pitchFamily="2" charset="-78"/>
                        </a:rPr>
                        <a:t>جمعی</a:t>
                      </a:r>
                      <a:endParaRPr lang="en-US" dirty="0">
                        <a:cs typeface="B Nazanin" pitchFamily="2" charset="-78"/>
                      </a:endParaRPr>
                    </a:p>
                  </a:txBody>
                  <a:tcPr/>
                </a:tc>
                <a:tc>
                  <a:txBody>
                    <a:bodyPr/>
                    <a:lstStyle/>
                    <a:p>
                      <a:pPr algn="ctr"/>
                      <a:r>
                        <a:rPr lang="fa-IR" dirty="0" smtClean="0">
                          <a:cs typeface="B Nazanin" pitchFamily="2" charset="-78"/>
                        </a:rPr>
                        <a:t>فردی</a:t>
                      </a:r>
                      <a:endParaRPr lang="en-US" dirty="0">
                        <a:cs typeface="B Nazanin" pitchFamily="2" charset="-78"/>
                      </a:endParaRPr>
                    </a:p>
                  </a:txBody>
                  <a:tcPr/>
                </a:tc>
                <a:tc>
                  <a:txBody>
                    <a:bodyPr/>
                    <a:lstStyle/>
                    <a:p>
                      <a:pPr algn="ctr"/>
                      <a:r>
                        <a:rPr lang="fa-IR" dirty="0" smtClean="0">
                          <a:cs typeface="B Nazanin" pitchFamily="2" charset="-78"/>
                        </a:rPr>
                        <a:t>تصمیم گیری</a:t>
                      </a:r>
                      <a:endParaRPr lang="en-US" dirty="0">
                        <a:cs typeface="B Nazanin" pitchFamily="2" charset="-78"/>
                      </a:endParaRPr>
                    </a:p>
                  </a:txBody>
                  <a:tcPr/>
                </a:tc>
              </a:tr>
              <a:tr h="370840">
                <a:tc>
                  <a:txBody>
                    <a:bodyPr/>
                    <a:lstStyle/>
                    <a:p>
                      <a:pPr algn="ctr"/>
                      <a:r>
                        <a:rPr lang="fa-IR" dirty="0" smtClean="0">
                          <a:cs typeface="B Nazanin" pitchFamily="2" charset="-78"/>
                        </a:rPr>
                        <a:t>فردی</a:t>
                      </a:r>
                      <a:endParaRPr lang="en-US" dirty="0">
                        <a:cs typeface="B Nazanin" pitchFamily="2" charset="-78"/>
                      </a:endParaRPr>
                    </a:p>
                  </a:txBody>
                  <a:tcPr/>
                </a:tc>
                <a:tc>
                  <a:txBody>
                    <a:bodyPr/>
                    <a:lstStyle/>
                    <a:p>
                      <a:pPr algn="ctr"/>
                      <a:r>
                        <a:rPr lang="fa-IR" dirty="0" smtClean="0">
                          <a:cs typeface="B Nazanin" pitchFamily="2" charset="-78"/>
                        </a:rPr>
                        <a:t>جمعی</a:t>
                      </a:r>
                      <a:endParaRPr lang="en-US" dirty="0">
                        <a:cs typeface="B Nazanin" pitchFamily="2" charset="-78"/>
                      </a:endParaRPr>
                    </a:p>
                  </a:txBody>
                  <a:tcPr/>
                </a:tc>
                <a:tc>
                  <a:txBody>
                    <a:bodyPr/>
                    <a:lstStyle/>
                    <a:p>
                      <a:pPr algn="ctr"/>
                      <a:r>
                        <a:rPr lang="fa-IR" dirty="0" smtClean="0">
                          <a:cs typeface="B Nazanin" pitchFamily="2" charset="-78"/>
                        </a:rPr>
                        <a:t>فردی</a:t>
                      </a:r>
                      <a:endParaRPr lang="en-US" dirty="0">
                        <a:cs typeface="B Nazanin" pitchFamily="2" charset="-78"/>
                      </a:endParaRPr>
                    </a:p>
                  </a:txBody>
                  <a:tcPr/>
                </a:tc>
                <a:tc>
                  <a:txBody>
                    <a:bodyPr/>
                    <a:lstStyle/>
                    <a:p>
                      <a:pPr algn="ctr"/>
                      <a:r>
                        <a:rPr lang="fa-IR" dirty="0" smtClean="0">
                          <a:cs typeface="B Nazanin" pitchFamily="2" charset="-78"/>
                        </a:rPr>
                        <a:t>مسئولیت</a:t>
                      </a:r>
                      <a:r>
                        <a:rPr lang="fa-IR" baseline="0" dirty="0" smtClean="0">
                          <a:cs typeface="B Nazanin" pitchFamily="2" charset="-78"/>
                        </a:rPr>
                        <a:t> پذیری</a:t>
                      </a:r>
                      <a:endParaRPr lang="en-US" dirty="0">
                        <a:cs typeface="B Nazanin" pitchFamily="2" charset="-78"/>
                      </a:endParaRPr>
                    </a:p>
                  </a:txBody>
                  <a:tcPr/>
                </a:tc>
              </a:tr>
              <a:tr h="370840">
                <a:tc>
                  <a:txBody>
                    <a:bodyPr/>
                    <a:lstStyle/>
                    <a:p>
                      <a:pPr algn="ctr"/>
                      <a:r>
                        <a:rPr lang="fa-IR" dirty="0" smtClean="0">
                          <a:cs typeface="B Nazanin" pitchFamily="2" charset="-78"/>
                        </a:rPr>
                        <a:t>نسبتا</a:t>
                      </a:r>
                      <a:r>
                        <a:rPr lang="fa-IR" baseline="0" dirty="0" smtClean="0">
                          <a:cs typeface="B Nazanin" pitchFamily="2" charset="-78"/>
                        </a:rPr>
                        <a:t> تخصصی</a:t>
                      </a:r>
                      <a:endParaRPr lang="en-US" dirty="0">
                        <a:cs typeface="B Nazanin" pitchFamily="2" charset="-78"/>
                      </a:endParaRPr>
                    </a:p>
                  </a:txBody>
                  <a:tcPr/>
                </a:tc>
                <a:tc>
                  <a:txBody>
                    <a:bodyPr/>
                    <a:lstStyle/>
                    <a:p>
                      <a:pPr algn="ctr"/>
                      <a:r>
                        <a:rPr lang="fa-IR" dirty="0" smtClean="0">
                          <a:cs typeface="B Nazanin" pitchFamily="2" charset="-78"/>
                        </a:rPr>
                        <a:t>غیر تخصصی</a:t>
                      </a:r>
                      <a:endParaRPr lang="en-US" dirty="0">
                        <a:cs typeface="B Nazanin" pitchFamily="2" charset="-78"/>
                      </a:endParaRPr>
                    </a:p>
                  </a:txBody>
                  <a:tcPr/>
                </a:tc>
                <a:tc>
                  <a:txBody>
                    <a:bodyPr/>
                    <a:lstStyle/>
                    <a:p>
                      <a:pPr algn="ctr"/>
                      <a:r>
                        <a:rPr lang="fa-IR" dirty="0" smtClean="0">
                          <a:cs typeface="B Nazanin" pitchFamily="2" charset="-78"/>
                        </a:rPr>
                        <a:t>تخصصی</a:t>
                      </a:r>
                      <a:endParaRPr lang="en-US" dirty="0">
                        <a:cs typeface="B Nazanin" pitchFamily="2" charset="-78"/>
                      </a:endParaRPr>
                    </a:p>
                  </a:txBody>
                  <a:tcPr/>
                </a:tc>
                <a:tc>
                  <a:txBody>
                    <a:bodyPr/>
                    <a:lstStyle/>
                    <a:p>
                      <a:pPr algn="ctr"/>
                      <a:r>
                        <a:rPr lang="fa-IR" dirty="0" smtClean="0">
                          <a:cs typeface="B Nazanin" pitchFamily="2" charset="-78"/>
                        </a:rPr>
                        <a:t>ماهیت وظایف</a:t>
                      </a:r>
                      <a:endParaRPr lang="en-US" dirty="0">
                        <a:cs typeface="B Nazanin" pitchFamily="2" charset="-78"/>
                      </a:endParaRPr>
                    </a:p>
                  </a:txBody>
                  <a:tcPr/>
                </a:tc>
              </a:tr>
              <a:tr h="370840">
                <a:tc>
                  <a:txBody>
                    <a:bodyPr/>
                    <a:lstStyle/>
                    <a:p>
                      <a:pPr algn="ctr"/>
                      <a:r>
                        <a:rPr lang="fa-IR" dirty="0" smtClean="0">
                          <a:cs typeface="B Nazanin" pitchFamily="2" charset="-78"/>
                        </a:rPr>
                        <a:t>آهسته</a:t>
                      </a:r>
                      <a:endParaRPr lang="en-US" dirty="0">
                        <a:cs typeface="B Nazanin" pitchFamily="2" charset="-78"/>
                      </a:endParaRPr>
                    </a:p>
                  </a:txBody>
                  <a:tcPr/>
                </a:tc>
                <a:tc>
                  <a:txBody>
                    <a:bodyPr/>
                    <a:lstStyle/>
                    <a:p>
                      <a:pPr algn="ctr"/>
                      <a:r>
                        <a:rPr lang="fa-IR" dirty="0" smtClean="0">
                          <a:cs typeface="B Nazanin" pitchFamily="2" charset="-78"/>
                        </a:rPr>
                        <a:t>آهسته</a:t>
                      </a:r>
                      <a:endParaRPr lang="en-US" dirty="0">
                        <a:cs typeface="B Nazanin" pitchFamily="2" charset="-78"/>
                      </a:endParaRPr>
                    </a:p>
                  </a:txBody>
                  <a:tcPr/>
                </a:tc>
                <a:tc>
                  <a:txBody>
                    <a:bodyPr/>
                    <a:lstStyle/>
                    <a:p>
                      <a:pPr algn="ctr"/>
                      <a:r>
                        <a:rPr lang="fa-IR" dirty="0" smtClean="0">
                          <a:cs typeface="B Nazanin" pitchFamily="2" charset="-78"/>
                        </a:rPr>
                        <a:t>سریع</a:t>
                      </a:r>
                      <a:endParaRPr lang="en-US" dirty="0">
                        <a:cs typeface="B Nazanin" pitchFamily="2" charset="-78"/>
                      </a:endParaRPr>
                    </a:p>
                  </a:txBody>
                  <a:tcPr/>
                </a:tc>
                <a:tc>
                  <a:txBody>
                    <a:bodyPr/>
                    <a:lstStyle/>
                    <a:p>
                      <a:pPr algn="ctr"/>
                      <a:r>
                        <a:rPr lang="fa-IR" dirty="0" smtClean="0">
                          <a:cs typeface="B Nazanin" pitchFamily="2" charset="-78"/>
                        </a:rPr>
                        <a:t>سرعت ارزیابی</a:t>
                      </a:r>
                      <a:r>
                        <a:rPr lang="fa-IR" baseline="0" dirty="0" smtClean="0">
                          <a:cs typeface="B Nazanin" pitchFamily="2" charset="-78"/>
                        </a:rPr>
                        <a:t> و ارتقا</a:t>
                      </a:r>
                      <a:endParaRPr lang="en-US" dirty="0">
                        <a:cs typeface="B Nazanin" pitchFamily="2" charset="-78"/>
                      </a:endParaRPr>
                    </a:p>
                  </a:txBody>
                  <a:tcPr/>
                </a:tc>
              </a:tr>
              <a:tr h="370840">
                <a:tc>
                  <a:txBody>
                    <a:bodyPr/>
                    <a:lstStyle/>
                    <a:p>
                      <a:pPr algn="ctr"/>
                      <a:r>
                        <a:rPr lang="fa-IR" dirty="0" smtClean="0">
                          <a:cs typeface="B Nazanin" pitchFamily="2" charset="-78"/>
                        </a:rPr>
                        <a:t>مکانیزم های غیر ضمنی و غیر رسمی با معیارهای ضمنی و رسمی</a:t>
                      </a:r>
                      <a:endParaRPr lang="en-US" dirty="0">
                        <a:cs typeface="B Nazanin" pitchFamily="2" charset="-78"/>
                      </a:endParaRPr>
                    </a:p>
                  </a:txBody>
                  <a:tcPr/>
                </a:tc>
                <a:tc>
                  <a:txBody>
                    <a:bodyPr/>
                    <a:lstStyle/>
                    <a:p>
                      <a:pPr algn="ctr"/>
                      <a:r>
                        <a:rPr lang="fa-IR" dirty="0" smtClean="0">
                          <a:cs typeface="B Nazanin" pitchFamily="2" charset="-78"/>
                        </a:rPr>
                        <a:t>غیر ضمنی و غیر رسمی</a:t>
                      </a:r>
                      <a:endParaRPr lang="en-US" dirty="0">
                        <a:cs typeface="B Nazanin" pitchFamily="2" charset="-78"/>
                      </a:endParaRPr>
                    </a:p>
                  </a:txBody>
                  <a:tcPr/>
                </a:tc>
                <a:tc>
                  <a:txBody>
                    <a:bodyPr/>
                    <a:lstStyle/>
                    <a:p>
                      <a:pPr algn="ctr"/>
                      <a:r>
                        <a:rPr lang="fa-IR" dirty="0" smtClean="0">
                          <a:cs typeface="B Nazanin" pitchFamily="2" charset="-78"/>
                        </a:rPr>
                        <a:t>ضمنی و رسمی</a:t>
                      </a:r>
                      <a:endParaRPr lang="en-US" dirty="0">
                        <a:cs typeface="B Nazanin" pitchFamily="2" charset="-78"/>
                      </a:endParaRPr>
                    </a:p>
                  </a:txBody>
                  <a:tcPr/>
                </a:tc>
                <a:tc>
                  <a:txBody>
                    <a:bodyPr/>
                    <a:lstStyle/>
                    <a:p>
                      <a:pPr algn="ctr"/>
                      <a:r>
                        <a:rPr lang="fa-IR" dirty="0" smtClean="0">
                          <a:cs typeface="B Nazanin" pitchFamily="2" charset="-78"/>
                        </a:rPr>
                        <a:t>کنترل</a:t>
                      </a:r>
                      <a:endParaRPr lang="en-US" dirty="0">
                        <a:cs typeface="B Nazanin" pitchFamily="2" charset="-78"/>
                      </a:endParaRPr>
                    </a:p>
                  </a:txBody>
                  <a:tcPr/>
                </a:tc>
              </a:tr>
            </a:tbl>
          </a:graphicData>
        </a:graphic>
      </p:graphicFrame>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r>
              <a:rPr lang="fa-IR" sz="2200" b="1" dirty="0" smtClean="0">
                <a:cs typeface="B Nazanin" pitchFamily="2" charset="-78"/>
              </a:rPr>
              <a:t>استراتژی های اصلی کنترل: </a:t>
            </a:r>
          </a:p>
          <a:p>
            <a:pPr>
              <a:buNone/>
            </a:pPr>
            <a:endParaRPr lang="en-US" sz="2200" b="1" dirty="0">
              <a:cs typeface="B Nazanin" pitchFamily="2" charset="-78"/>
            </a:endParaRPr>
          </a:p>
        </p:txBody>
      </p:sp>
      <p:graphicFrame>
        <p:nvGraphicFramePr>
          <p:cNvPr id="4" name="Table 3"/>
          <p:cNvGraphicFramePr>
            <a:graphicFrameLocks noGrp="1"/>
          </p:cNvGraphicFramePr>
          <p:nvPr/>
        </p:nvGraphicFramePr>
        <p:xfrm>
          <a:off x="1752600" y="2362200"/>
          <a:ext cx="6096000" cy="20218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fa-IR" dirty="0" smtClean="0">
                          <a:cs typeface="B Nazanin" pitchFamily="2" charset="-78"/>
                        </a:rPr>
                        <a:t>شرایط لازم</a:t>
                      </a:r>
                      <a:endParaRPr lang="en-US" dirty="0">
                        <a:cs typeface="B Nazanin" pitchFamily="2" charset="-78"/>
                      </a:endParaRPr>
                    </a:p>
                  </a:txBody>
                  <a:tcPr/>
                </a:tc>
                <a:tc>
                  <a:txBody>
                    <a:bodyPr/>
                    <a:lstStyle/>
                    <a:p>
                      <a:pPr algn="ctr"/>
                      <a:r>
                        <a:rPr lang="fa-IR" dirty="0" smtClean="0">
                          <a:cs typeface="B Nazanin" pitchFamily="2" charset="-78"/>
                        </a:rPr>
                        <a:t>نوع استراتژی</a:t>
                      </a:r>
                      <a:endParaRPr lang="en-US" dirty="0">
                        <a:cs typeface="B Nazanin" pitchFamily="2" charset="-78"/>
                      </a:endParaRPr>
                    </a:p>
                  </a:txBody>
                  <a:tcPr/>
                </a:tc>
              </a:tr>
              <a:tr h="370840">
                <a:tc>
                  <a:txBody>
                    <a:bodyPr/>
                    <a:lstStyle/>
                    <a:p>
                      <a:pPr algn="ctr"/>
                      <a:r>
                        <a:rPr lang="fa-IR" dirty="0" smtClean="0">
                          <a:cs typeface="B Nazanin" pitchFamily="2" charset="-78"/>
                        </a:rPr>
                        <a:t>قیمت، رقابت و نوع رابطه در داد و ستد</a:t>
                      </a:r>
                      <a:endParaRPr lang="en-US" dirty="0">
                        <a:cs typeface="B Nazanin" pitchFamily="2" charset="-78"/>
                      </a:endParaRPr>
                    </a:p>
                  </a:txBody>
                  <a:tcPr/>
                </a:tc>
                <a:tc>
                  <a:txBody>
                    <a:bodyPr/>
                    <a:lstStyle/>
                    <a:p>
                      <a:pPr algn="ctr"/>
                      <a:r>
                        <a:rPr lang="fa-IR" dirty="0" smtClean="0">
                          <a:cs typeface="B Nazanin" pitchFamily="2" charset="-78"/>
                        </a:rPr>
                        <a:t>بازار</a:t>
                      </a:r>
                      <a:endParaRPr lang="en-US" dirty="0">
                        <a:cs typeface="B Nazanin" pitchFamily="2" charset="-78"/>
                      </a:endParaRPr>
                    </a:p>
                  </a:txBody>
                  <a:tcPr/>
                </a:tc>
              </a:tr>
              <a:tr h="370840">
                <a:tc>
                  <a:txBody>
                    <a:bodyPr/>
                    <a:lstStyle/>
                    <a:p>
                      <a:pPr algn="ctr"/>
                      <a:r>
                        <a:rPr lang="fa-IR" dirty="0" smtClean="0">
                          <a:cs typeface="B Nazanin" pitchFamily="2" charset="-78"/>
                        </a:rPr>
                        <a:t>مقررات استانداردها، سلسله مراتب اداری و اختیارات قانونی</a:t>
                      </a:r>
                    </a:p>
                  </a:txBody>
                  <a:tcPr/>
                </a:tc>
                <a:tc>
                  <a:txBody>
                    <a:bodyPr/>
                    <a:lstStyle/>
                    <a:p>
                      <a:pPr algn="ctr"/>
                      <a:r>
                        <a:rPr lang="fa-IR" dirty="0" smtClean="0">
                          <a:cs typeface="B Nazanin" pitchFamily="2" charset="-78"/>
                        </a:rPr>
                        <a:t>اداری</a:t>
                      </a:r>
                      <a:endParaRPr lang="en-US" dirty="0">
                        <a:cs typeface="B Nazanin" pitchFamily="2" charset="-78"/>
                      </a:endParaRPr>
                    </a:p>
                  </a:txBody>
                  <a:tcPr/>
                </a:tc>
              </a:tr>
              <a:tr h="370840">
                <a:tc>
                  <a:txBody>
                    <a:bodyPr/>
                    <a:lstStyle/>
                    <a:p>
                      <a:pPr algn="ctr"/>
                      <a:r>
                        <a:rPr lang="fa-IR" dirty="0" smtClean="0">
                          <a:cs typeface="B Nazanin" pitchFamily="2" charset="-78"/>
                        </a:rPr>
                        <a:t>سنت، اعتقادات</a:t>
                      </a:r>
                      <a:r>
                        <a:rPr lang="fa-IR" baseline="0" dirty="0" smtClean="0">
                          <a:cs typeface="B Nazanin" pitchFamily="2" charset="-78"/>
                        </a:rPr>
                        <a:t> و ارزش های مشترک، اعتماد</a:t>
                      </a:r>
                      <a:endParaRPr lang="en-US" dirty="0">
                        <a:cs typeface="B Nazanin" pitchFamily="2" charset="-78"/>
                      </a:endParaRPr>
                    </a:p>
                  </a:txBody>
                  <a:tcPr/>
                </a:tc>
                <a:tc>
                  <a:txBody>
                    <a:bodyPr/>
                    <a:lstStyle/>
                    <a:p>
                      <a:pPr algn="ctr"/>
                      <a:r>
                        <a:rPr lang="fa-IR" dirty="0" smtClean="0">
                          <a:cs typeface="B Nazanin" pitchFamily="2" charset="-78"/>
                        </a:rPr>
                        <a:t>قومی یا</a:t>
                      </a:r>
                      <a:r>
                        <a:rPr lang="fa-IR" baseline="0" dirty="0" smtClean="0">
                          <a:cs typeface="B Nazanin" pitchFamily="2" charset="-78"/>
                        </a:rPr>
                        <a:t> ارزشی</a:t>
                      </a:r>
                      <a:endParaRPr lang="en-US" dirty="0">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cs typeface="B Nazanin" pitchFamily="2" charset="-78"/>
              </a:rPr>
              <a:t>کوئین ومدل ارزش های رقابتی اثر بخشی</a:t>
            </a:r>
          </a:p>
          <a:p>
            <a:pPr>
              <a:buNone/>
            </a:pPr>
            <a:r>
              <a:rPr lang="fa-IR" sz="2200" dirty="0" smtClean="0">
                <a:cs typeface="B Nazanin" pitchFamily="2" charset="-78"/>
              </a:rPr>
              <a:t>ازجمله کتاب های رابرت ای.کوئین می توان به ”یک مدیر ارشد شدن“ و ”شرکت رهبران“ اشاره کرد.</a:t>
            </a:r>
          </a:p>
          <a:p>
            <a:pPr>
              <a:buNone/>
            </a:pPr>
            <a:r>
              <a:rPr lang="fa-IR" sz="2200" b="1" dirty="0" smtClean="0">
                <a:cs typeface="B Nazanin" pitchFamily="2" charset="-78"/>
              </a:rPr>
              <a:t>مدل ارزش های رقابتی اثربخشی: </a:t>
            </a:r>
            <a:r>
              <a:rPr lang="fa-IR" sz="2200" dirty="0" smtClean="0">
                <a:cs typeface="B Nazanin" pitchFamily="2" charset="-78"/>
              </a:rPr>
              <a:t>مدیران در انتخاب معیار اثربخشیسازمانی، براساس ترجیحات ومنافع فردی وارزش های شخصی تصمیم می گیرند.ارزش های مدیریتی که بر کارکرد یک سازمان اثر می گذارد ممکن است با استفاده از دو عامل تشریح شود:</a:t>
            </a:r>
          </a:p>
          <a:p>
            <a:pPr>
              <a:buNone/>
            </a:pPr>
            <a:r>
              <a:rPr lang="fa-IR" sz="2200" b="1" dirty="0" smtClean="0">
                <a:cs typeface="B Nazanin" pitchFamily="2" charset="-78"/>
              </a:rPr>
              <a:t>1- تمرکز سازمانی: </a:t>
            </a:r>
            <a:r>
              <a:rPr lang="fa-IR" sz="2200" dirty="0" smtClean="0">
                <a:cs typeface="B Nazanin" pitchFamily="2" charset="-78"/>
              </a:rPr>
              <a:t>اشاره به این دارد که ایا ارزش های غالب برای سازمان درونی است یا بیرونی.</a:t>
            </a:r>
          </a:p>
          <a:p>
            <a:pPr>
              <a:buNone/>
            </a:pPr>
            <a:r>
              <a:rPr lang="fa-IR" sz="2200" b="1" dirty="0" smtClean="0">
                <a:cs typeface="B Nazanin" pitchFamily="2" charset="-78"/>
              </a:rPr>
              <a:t>2- ساختار سازمانی: ا</a:t>
            </a:r>
            <a:r>
              <a:rPr lang="fa-IR" sz="2200" dirty="0" smtClean="0">
                <a:cs typeface="B Nazanin" pitchFamily="2" charset="-78"/>
              </a:rPr>
              <a:t>شاره به این دارد که ایا ثبات، موضوع ساختاری غالب است یا انعطاف پذیری.</a:t>
            </a:r>
          </a:p>
          <a:p>
            <a:pPr>
              <a:buNone/>
            </a:pPr>
            <a:r>
              <a:rPr lang="fa-IR" sz="2200" dirty="0" smtClean="0">
                <a:cs typeface="B Nazanin" pitchFamily="2" charset="-78"/>
              </a:rPr>
              <a:t>سازمان مبتنی براین 2بعد، ممکن است به 4 مدل مختلف از اثر بخشی طبقه بندی شود.</a:t>
            </a:r>
          </a:p>
          <a:p>
            <a:pPr>
              <a:buNone/>
            </a:pPr>
            <a:r>
              <a:rPr lang="fa-IR" sz="2200" b="1" dirty="0" smtClean="0">
                <a:cs typeface="B Nazanin" pitchFamily="2" charset="-78"/>
              </a:rPr>
              <a:t>1-مدل سیستم های باز: </a:t>
            </a:r>
            <a:r>
              <a:rPr lang="fa-IR" sz="2200" dirty="0" smtClean="0">
                <a:cs typeface="B Nazanin" pitchFamily="2" charset="-78"/>
              </a:rPr>
              <a:t>این مدل ترکیبی از تمرکز بیرونی و ساختار منعطف را منعکس می کند. </a:t>
            </a:r>
            <a:endParaRPr lang="en-US" sz="2200" b="1" dirty="0">
              <a:cs typeface="B Nazanin" pitchFamily="2" charset="-78"/>
            </a:endParaRP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96712"/>
          </a:xfrm>
        </p:spPr>
        <p:txBody>
          <a:bodyPr>
            <a:normAutofit/>
          </a:bodyPr>
          <a:lstStyle/>
          <a:p>
            <a:pPr>
              <a:buNone/>
            </a:pPr>
            <a:endParaRPr lang="fa-IR" sz="2200" b="1" dirty="0" smtClean="0">
              <a:cs typeface="B Nazanin" pitchFamily="2" charset="-78"/>
            </a:endParaRPr>
          </a:p>
          <a:p>
            <a:pPr>
              <a:buNone/>
            </a:pPr>
            <a:endParaRPr lang="fa-IR" sz="2200" b="1" dirty="0" smtClean="0">
              <a:cs typeface="B Nazanin" pitchFamily="2" charset="-78"/>
            </a:endParaRPr>
          </a:p>
          <a:p>
            <a:pPr>
              <a:buNone/>
            </a:pPr>
            <a:r>
              <a:rPr lang="fa-IR" sz="2200" b="1" dirty="0" smtClean="0">
                <a:cs typeface="B Nazanin" pitchFamily="2" charset="-78"/>
              </a:rPr>
              <a:t>2- مدل هدف عقلایی: </a:t>
            </a:r>
            <a:r>
              <a:rPr lang="fa-IR" sz="2200" dirty="0" smtClean="0">
                <a:cs typeface="B Nazanin" pitchFamily="2" charset="-78"/>
              </a:rPr>
              <a:t>این مدل ارزش های کنترل ساختاری و تمرکز بیرونی را ارائه می کند.</a:t>
            </a:r>
          </a:p>
          <a:p>
            <a:pPr>
              <a:buNone/>
            </a:pPr>
            <a:r>
              <a:rPr lang="fa-IR" sz="2200" b="1" dirty="0" smtClean="0">
                <a:cs typeface="B Nazanin" pitchFamily="2" charset="-78"/>
              </a:rPr>
              <a:t>3-مدل فرایند درونی:</a:t>
            </a:r>
            <a:r>
              <a:rPr lang="fa-IR" sz="2200" dirty="0" smtClean="0">
                <a:cs typeface="B Nazanin" pitchFamily="2" charset="-78"/>
              </a:rPr>
              <a:t> این مدل ارزش های تمرکز درونی و کنترل ساختاری را منعکس می کند.</a:t>
            </a:r>
          </a:p>
          <a:p>
            <a:pPr>
              <a:buNone/>
            </a:pPr>
            <a:r>
              <a:rPr lang="fa-IR" sz="2200" b="1" dirty="0" smtClean="0">
                <a:cs typeface="B Nazanin" pitchFamily="2" charset="-78"/>
              </a:rPr>
              <a:t>4- مدل روابط انسانی:</a:t>
            </a:r>
            <a:r>
              <a:rPr lang="fa-IR" sz="2200" dirty="0" smtClean="0">
                <a:cs typeface="B Nazanin" pitchFamily="2" charset="-78"/>
              </a:rPr>
              <a:t> این مدل ارزش های تمرکز درونی و ساختار منعطف را نشان می دهد.</a:t>
            </a:r>
            <a:endParaRPr lang="en-US" sz="2200" b="1" dirty="0">
              <a:cs typeface="B Nazanin" pitchFamily="2" charset="-78"/>
            </a:endParaRP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400" b="1" dirty="0" smtClean="0">
                <a:cs typeface="B Nazanin" pitchFamily="2" charset="-78"/>
              </a:rPr>
              <a:t>مینتزبرگ و نقش های ده گانه ی مدیران</a:t>
            </a:r>
          </a:p>
          <a:p>
            <a:pPr>
              <a:buNone/>
            </a:pPr>
            <a:r>
              <a:rPr lang="fa-IR" sz="2200" dirty="0" smtClean="0">
                <a:cs typeface="B Nazanin" pitchFamily="2" charset="-78"/>
              </a:rPr>
              <a:t>هنری مینتزبرگ در سال 1939 در کانادا متولد شد.</a:t>
            </a:r>
          </a:p>
          <a:p>
            <a:pPr>
              <a:buNone/>
            </a:pPr>
            <a:r>
              <a:rPr lang="fa-IR" sz="2200" dirty="0" smtClean="0">
                <a:cs typeface="B Nazanin" pitchFamily="2" charset="-78"/>
              </a:rPr>
              <a:t>از جمله کتاب های وی می توان ”قدرت در درون و پیرامون سازمان“ را نام برد.</a:t>
            </a:r>
          </a:p>
          <a:p>
            <a:pPr>
              <a:buNone/>
            </a:pPr>
            <a:r>
              <a:rPr lang="fa-IR" sz="2200" b="1" dirty="0" smtClean="0">
                <a:cs typeface="B Nazanin" pitchFamily="2" charset="-78"/>
              </a:rPr>
              <a:t>خصوصیات کار مدیریتی:</a:t>
            </a:r>
          </a:p>
          <a:p>
            <a:pPr>
              <a:buNone/>
            </a:pPr>
            <a:r>
              <a:rPr lang="fa-IR" sz="2200" dirty="0" smtClean="0">
                <a:cs typeface="B Nazanin" pitchFamily="2" charset="-78"/>
              </a:rPr>
              <a:t>مینتزبرگ 6 خصوصیت متمایز کار مدیریتی را بیان کرده که عبارتند از:</a:t>
            </a:r>
          </a:p>
          <a:p>
            <a:pPr>
              <a:buNone/>
            </a:pPr>
            <a:endParaRPr lang="fa-IR" sz="2200" dirty="0" smtClean="0">
              <a:cs typeface="B Nazanin" pitchFamily="2" charset="-78"/>
            </a:endParaRPr>
          </a:p>
          <a:p>
            <a:pPr>
              <a:buNone/>
            </a:pPr>
            <a:r>
              <a:rPr lang="fa-IR" sz="2200" dirty="0" smtClean="0">
                <a:cs typeface="B Nazanin" pitchFamily="2" charset="-78"/>
              </a:rPr>
              <a:t>1- کار مدیر مختصر، متنوع و بخش بخش است. </a:t>
            </a:r>
          </a:p>
          <a:p>
            <a:pPr>
              <a:buNone/>
            </a:pPr>
            <a:r>
              <a:rPr lang="fa-IR" sz="2200" dirty="0" smtClean="0">
                <a:cs typeface="B Nazanin" pitchFamily="2" charset="-78"/>
              </a:rPr>
              <a:t>2- مدیر برای کارهای حیاتی ترجیح قائل می شود.</a:t>
            </a:r>
          </a:p>
          <a:p>
            <a:pPr>
              <a:buNone/>
            </a:pPr>
            <a:r>
              <a:rPr lang="fa-IR" sz="2200" dirty="0" smtClean="0">
                <a:cs typeface="B Nazanin" pitchFamily="2" charset="-78"/>
              </a:rPr>
              <a:t>3- توجه مدیر به رسانه ی شفاهی (کلامی) است.</a:t>
            </a:r>
          </a:p>
          <a:p>
            <a:pPr>
              <a:buNone/>
            </a:pPr>
            <a:r>
              <a:rPr lang="fa-IR" sz="2200" dirty="0" smtClean="0">
                <a:cs typeface="B Nazanin" pitchFamily="2" charset="-78"/>
              </a:rPr>
              <a:t>4- کار مدیر با مراحل طاقت فرسا همراه است.</a:t>
            </a:r>
          </a:p>
          <a:p>
            <a:pPr>
              <a:buNone/>
            </a:pPr>
            <a:r>
              <a:rPr lang="fa-IR" sz="2200" dirty="0" smtClean="0">
                <a:cs typeface="B Nazanin" pitchFamily="2" charset="-78"/>
              </a:rPr>
              <a:t>5- شبکه ی ارتباطات</a:t>
            </a:r>
          </a:p>
          <a:p>
            <a:pPr>
              <a:buNone/>
            </a:pPr>
            <a:r>
              <a:rPr lang="fa-IR" sz="2200" dirty="0" smtClean="0">
                <a:cs typeface="B Nazanin" pitchFamily="2" charset="-78"/>
              </a:rPr>
              <a:t>6- مدیر گهگاهی کارش را کنترل می کند.</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r>
              <a:rPr lang="fa-IR" sz="2200" b="1" dirty="0" smtClean="0">
                <a:cs typeface="B Nazanin" pitchFamily="2" charset="-78"/>
              </a:rPr>
              <a:t>نقش های دهگانه ی مدیران:</a:t>
            </a:r>
          </a:p>
          <a:p>
            <a:pPr>
              <a:buNone/>
            </a:pPr>
            <a:r>
              <a:rPr lang="fa-IR" sz="2200" dirty="0" smtClean="0">
                <a:cs typeface="B Nazanin" pitchFamily="2" charset="-78"/>
              </a:rPr>
              <a:t>واژه نقش های مدیریتی اشاره به طبقات خاصی از رفتار مدیر دارد. 10 نقش مینتزبرگ حول 3 موضوع کلی طبقه بندی می شوند:</a:t>
            </a:r>
          </a:p>
          <a:p>
            <a:pPr>
              <a:buNone/>
            </a:pPr>
            <a:endParaRPr lang="fa-IR" sz="2200" b="1" dirty="0" smtClean="0">
              <a:cs typeface="B Nazanin" pitchFamily="2" charset="-78"/>
            </a:endParaRPr>
          </a:p>
          <a:p>
            <a:pPr>
              <a:buNone/>
            </a:pPr>
            <a:r>
              <a:rPr lang="fa-IR" sz="2200" dirty="0" smtClean="0">
                <a:cs typeface="B Nazanin" pitchFamily="2" charset="-78"/>
              </a:rPr>
              <a:t>1- نقش های بین شخصی</a:t>
            </a:r>
          </a:p>
          <a:p>
            <a:pPr>
              <a:buNone/>
            </a:pPr>
            <a:r>
              <a:rPr lang="fa-IR" sz="2200" dirty="0" smtClean="0">
                <a:cs typeface="B Nazanin" pitchFamily="2" charset="-78"/>
              </a:rPr>
              <a:t>2- نقش های اطلاعاتی</a:t>
            </a:r>
          </a:p>
          <a:p>
            <a:pPr>
              <a:buNone/>
            </a:pPr>
            <a:r>
              <a:rPr lang="fa-IR" sz="2200" dirty="0" smtClean="0">
                <a:cs typeface="B Nazanin" pitchFamily="2" charset="-78"/>
              </a:rPr>
              <a:t>3- نقش های تصمیم گیری</a:t>
            </a:r>
          </a:p>
        </p:txBody>
      </p:sp>
      <p:sp>
        <p:nvSpPr>
          <p:cNvPr id="4" name="Rectangle 3"/>
          <p:cNvSpPr/>
          <p:nvPr/>
        </p:nvSpPr>
        <p:spPr>
          <a:xfrm>
            <a:off x="381000" y="4038600"/>
            <a:ext cx="1066800" cy="1828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b="1" dirty="0" smtClean="0">
                <a:cs typeface="B Nazanin" pitchFamily="2" charset="-78"/>
              </a:rPr>
              <a:t>اختیار</a:t>
            </a:r>
          </a:p>
          <a:p>
            <a:pPr algn="ctr"/>
            <a:r>
              <a:rPr lang="fa-IR" b="1" dirty="0" smtClean="0">
                <a:cs typeface="B Nazanin" pitchFamily="2" charset="-78"/>
              </a:rPr>
              <a:t>و</a:t>
            </a:r>
          </a:p>
          <a:p>
            <a:pPr algn="ctr"/>
            <a:r>
              <a:rPr lang="fa-IR" b="1" dirty="0" smtClean="0">
                <a:cs typeface="B Nazanin" pitchFamily="2" charset="-78"/>
              </a:rPr>
              <a:t>مقام</a:t>
            </a:r>
          </a:p>
          <a:p>
            <a:pPr algn="ctr"/>
            <a:r>
              <a:rPr lang="fa-IR" b="1" dirty="0" smtClean="0">
                <a:cs typeface="B Nazanin" pitchFamily="2" charset="-78"/>
              </a:rPr>
              <a:t>رسمی</a:t>
            </a:r>
          </a:p>
          <a:p>
            <a:pPr algn="ctr"/>
            <a:endParaRPr lang="fa-IR" b="1" dirty="0" smtClean="0">
              <a:cs typeface="B Nazanin" pitchFamily="2" charset="-78"/>
            </a:endParaRPr>
          </a:p>
        </p:txBody>
      </p:sp>
      <p:sp>
        <p:nvSpPr>
          <p:cNvPr id="5" name="Rectangle 4"/>
          <p:cNvSpPr/>
          <p:nvPr/>
        </p:nvSpPr>
        <p:spPr>
          <a:xfrm>
            <a:off x="1905000" y="4114800"/>
            <a:ext cx="1905000" cy="1752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b="1" dirty="0" smtClean="0">
                <a:cs typeface="B Nazanin" pitchFamily="2" charset="-78"/>
              </a:rPr>
              <a:t>نقشهای بین شخصی</a:t>
            </a:r>
          </a:p>
          <a:p>
            <a:pPr algn="ctr"/>
            <a:r>
              <a:rPr lang="fa-IR" b="1" dirty="0" smtClean="0">
                <a:cs typeface="B Nazanin" pitchFamily="2" charset="-78"/>
              </a:rPr>
              <a:t>رئیس تشریفات</a:t>
            </a:r>
          </a:p>
          <a:p>
            <a:pPr algn="ctr"/>
            <a:r>
              <a:rPr lang="fa-IR" b="1" dirty="0" smtClean="0">
                <a:cs typeface="B Nazanin" pitchFamily="2" charset="-78"/>
              </a:rPr>
              <a:t>رهبر</a:t>
            </a:r>
          </a:p>
          <a:p>
            <a:pPr algn="ctr"/>
            <a:r>
              <a:rPr lang="fa-IR" b="1" dirty="0" smtClean="0">
                <a:cs typeface="B Nazanin" pitchFamily="2" charset="-78"/>
              </a:rPr>
              <a:t>رابط</a:t>
            </a:r>
          </a:p>
          <a:p>
            <a:pPr algn="ctr"/>
            <a:endParaRPr lang="fa-IR" b="1" dirty="0" smtClean="0">
              <a:cs typeface="B Nazanin" pitchFamily="2" charset="-78"/>
            </a:endParaRPr>
          </a:p>
        </p:txBody>
      </p:sp>
      <p:sp>
        <p:nvSpPr>
          <p:cNvPr id="6" name="Rectangle 5"/>
          <p:cNvSpPr/>
          <p:nvPr/>
        </p:nvSpPr>
        <p:spPr>
          <a:xfrm>
            <a:off x="4191000" y="4114800"/>
            <a:ext cx="1905000" cy="1752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b="1" dirty="0" smtClean="0">
                <a:cs typeface="B Nazanin" pitchFamily="2" charset="-78"/>
              </a:rPr>
              <a:t>نقشهای اطلاعاتی</a:t>
            </a:r>
          </a:p>
          <a:p>
            <a:pPr algn="ctr"/>
            <a:r>
              <a:rPr lang="fa-IR" b="1" dirty="0" smtClean="0">
                <a:cs typeface="B Nazanin" pitchFamily="2" charset="-78"/>
              </a:rPr>
              <a:t>ناظر</a:t>
            </a:r>
          </a:p>
          <a:p>
            <a:pPr algn="ctr"/>
            <a:r>
              <a:rPr lang="fa-IR" b="1" dirty="0" smtClean="0">
                <a:cs typeface="B Nazanin" pitchFamily="2" charset="-78"/>
              </a:rPr>
              <a:t>انتقال دهنده</a:t>
            </a:r>
          </a:p>
          <a:p>
            <a:pPr algn="ctr"/>
            <a:r>
              <a:rPr lang="fa-IR" b="1" dirty="0" smtClean="0">
                <a:cs typeface="B Nazanin" pitchFamily="2" charset="-78"/>
              </a:rPr>
              <a:t>سخنگو</a:t>
            </a:r>
          </a:p>
          <a:p>
            <a:pPr algn="ctr"/>
            <a:endParaRPr lang="en-US" b="1" dirty="0">
              <a:cs typeface="B Nazanin" pitchFamily="2" charset="-78"/>
            </a:endParaRPr>
          </a:p>
        </p:txBody>
      </p:sp>
      <p:sp>
        <p:nvSpPr>
          <p:cNvPr id="7" name="Rectangle 6"/>
          <p:cNvSpPr/>
          <p:nvPr/>
        </p:nvSpPr>
        <p:spPr>
          <a:xfrm>
            <a:off x="6629400" y="4114800"/>
            <a:ext cx="1905000" cy="1752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b="1" dirty="0" smtClean="0">
                <a:cs typeface="B Nazanin" pitchFamily="2" charset="-78"/>
              </a:rPr>
              <a:t>نقشهای تصمیم گیری</a:t>
            </a:r>
          </a:p>
          <a:p>
            <a:pPr algn="ctr"/>
            <a:r>
              <a:rPr lang="fa-IR" b="1" dirty="0" smtClean="0">
                <a:cs typeface="B Nazanin" pitchFamily="2" charset="-78"/>
              </a:rPr>
              <a:t>کارآفرین</a:t>
            </a:r>
          </a:p>
          <a:p>
            <a:pPr algn="ctr"/>
            <a:r>
              <a:rPr lang="fa-IR" b="1" dirty="0" smtClean="0">
                <a:cs typeface="B Nazanin" pitchFamily="2" charset="-78"/>
              </a:rPr>
              <a:t>حلال مشکلات</a:t>
            </a:r>
          </a:p>
          <a:p>
            <a:pPr algn="ctr"/>
            <a:r>
              <a:rPr lang="fa-IR" b="1" dirty="0" smtClean="0">
                <a:cs typeface="B Nazanin" pitchFamily="2" charset="-78"/>
              </a:rPr>
              <a:t>تخصیص دهنده منابع</a:t>
            </a:r>
          </a:p>
          <a:p>
            <a:pPr algn="ctr"/>
            <a:endParaRPr lang="en-US" b="1" dirty="0">
              <a:cs typeface="B Nazanin" pitchFamily="2" charset="-78"/>
            </a:endParaRPr>
          </a:p>
        </p:txBody>
      </p:sp>
      <p:sp>
        <p:nvSpPr>
          <p:cNvPr id="8" name="TextBox 7"/>
          <p:cNvSpPr txBox="1"/>
          <p:nvPr/>
        </p:nvSpPr>
        <p:spPr>
          <a:xfrm>
            <a:off x="3657600" y="6172200"/>
            <a:ext cx="950901" cy="369332"/>
          </a:xfrm>
          <a:prstGeom prst="rect">
            <a:avLst/>
          </a:prstGeom>
          <a:noFill/>
        </p:spPr>
        <p:txBody>
          <a:bodyPr wrap="none" rtlCol="0">
            <a:spAutoFit/>
          </a:bodyPr>
          <a:lstStyle/>
          <a:p>
            <a:r>
              <a:rPr lang="fa-IR" b="1" dirty="0" smtClean="0">
                <a:cs typeface="B Nazanin" pitchFamily="2" charset="-78"/>
              </a:rPr>
              <a:t>مینتزبرگ</a:t>
            </a:r>
            <a:endParaRPr lang="en-US" b="1" dirty="0">
              <a:cs typeface="B Nazanin" pitchFamily="2" charset="-78"/>
            </a:endParaRPr>
          </a:p>
        </p:txBody>
      </p:sp>
      <p:cxnSp>
        <p:nvCxnSpPr>
          <p:cNvPr id="10" name="Straight Arrow Connector 9"/>
          <p:cNvCxnSpPr/>
          <p:nvPr/>
        </p:nvCxnSpPr>
        <p:spPr>
          <a:xfrm>
            <a:off x="1524000" y="49530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49530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72200" y="49530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a:bodyPr>
          <a:lstStyle/>
          <a:p>
            <a:pPr>
              <a:buNone/>
            </a:pPr>
            <a:endParaRPr lang="en-US" sz="2400" b="1" dirty="0" smtClean="0">
              <a:cs typeface="B Nazanin" pitchFamily="2" charset="-78"/>
            </a:endParaRPr>
          </a:p>
          <a:p>
            <a:pPr>
              <a:buNone/>
            </a:pPr>
            <a:r>
              <a:rPr lang="fa-IR" sz="2400" b="1" dirty="0" smtClean="0">
                <a:cs typeface="B Nazanin" pitchFamily="2" charset="-78"/>
              </a:rPr>
              <a:t>گيوليك و ارويك و</a:t>
            </a:r>
            <a:r>
              <a:rPr lang="en-US" sz="2400" b="1" dirty="0" smtClean="0">
                <a:cs typeface="B Nazanin" pitchFamily="2" charset="-78"/>
              </a:rPr>
              <a:t>POSDCORB</a:t>
            </a:r>
            <a:r>
              <a:rPr lang="fa-IR" sz="2400" b="1" dirty="0" smtClean="0">
                <a:cs typeface="B Nazanin" pitchFamily="2" charset="-78"/>
              </a:rPr>
              <a:t>:</a:t>
            </a:r>
          </a:p>
          <a:p>
            <a:pPr>
              <a:buNone/>
            </a:pPr>
            <a:endParaRPr lang="fa-IR" sz="2200" dirty="0" smtClean="0">
              <a:cs typeface="B Nazanin" pitchFamily="2" charset="-78"/>
            </a:endParaRPr>
          </a:p>
          <a:p>
            <a:pPr>
              <a:buNone/>
            </a:pPr>
            <a:r>
              <a:rPr lang="fa-IR" sz="2200" dirty="0" smtClean="0">
                <a:cs typeface="B Nazanin" pitchFamily="2" charset="-78"/>
              </a:rPr>
              <a:t>لوتر هلسي گيوليك در 1892 در ازاكاي ژاپن متولد شد.او در سال 1930 در</a:t>
            </a:r>
          </a:p>
          <a:p>
            <a:pPr>
              <a:buNone/>
            </a:pPr>
            <a:r>
              <a:rPr lang="fa-IR" sz="2200" dirty="0" smtClean="0">
                <a:cs typeface="B Nazanin" pitchFamily="2" charset="-78"/>
              </a:rPr>
              <a:t>سطح جهاني ب عنوان يكي از صاحبنظران مديريت دولتي مطرح شد و در سال</a:t>
            </a:r>
          </a:p>
          <a:p>
            <a:pPr>
              <a:buNone/>
            </a:pPr>
            <a:r>
              <a:rPr lang="fa-IR" sz="2200" dirty="0" smtClean="0">
                <a:cs typeface="B Nazanin" pitchFamily="2" charset="-78"/>
              </a:rPr>
              <a:t>1931 به عنوان استاد علوم و مديريت شهري در دانشگاه كلمبيا برگزيده شد.</a:t>
            </a:r>
          </a:p>
          <a:p>
            <a:pPr>
              <a:buNone/>
            </a:pPr>
            <a:r>
              <a:rPr lang="fa-IR" sz="2200" dirty="0" smtClean="0">
                <a:cs typeface="B Nazanin" pitchFamily="2" charset="-78"/>
              </a:rPr>
              <a:t>گيوليك در سه جلد از كتاب هايش فلسفه اي را از مديريت به وضوح تدوين</a:t>
            </a:r>
          </a:p>
          <a:p>
            <a:pPr>
              <a:buNone/>
            </a:pPr>
            <a:r>
              <a:rPr lang="fa-IR" sz="2200" dirty="0" smtClean="0">
                <a:cs typeface="B Nazanin" pitchFamily="2" charset="-78"/>
              </a:rPr>
              <a:t>كرده است. اولين اين ها كتابي با عنوان ”مقالاتي در مورد علم مديريت“(1937)</a:t>
            </a:r>
          </a:p>
          <a:p>
            <a:pPr>
              <a:buNone/>
            </a:pPr>
            <a:r>
              <a:rPr lang="fa-IR" sz="2200" dirty="0" smtClean="0">
                <a:cs typeface="B Nazanin" pitchFamily="2" charset="-78"/>
              </a:rPr>
              <a:t>است كه با ليندال ارويك جمع آوري كرده است.كتاب دوم او ”بازتاب هاي</a:t>
            </a:r>
          </a:p>
          <a:p>
            <a:pPr>
              <a:buNone/>
            </a:pPr>
            <a:r>
              <a:rPr lang="fa-IR" sz="2200" dirty="0" smtClean="0">
                <a:cs typeface="B Nazanin" pitchFamily="2" charset="-78"/>
              </a:rPr>
              <a:t>مديريت از جنگ جهاني دوم“ (1948) نام دارد كه شامل بعضي از آموخته هاي</a:t>
            </a:r>
          </a:p>
          <a:p>
            <a:pPr>
              <a:buNone/>
            </a:pPr>
            <a:r>
              <a:rPr lang="fa-IR" sz="2200" dirty="0" smtClean="0">
                <a:cs typeface="B Nazanin" pitchFamily="2" charset="-78"/>
              </a:rPr>
              <a:t>گيوليك در طول جنگ است كه براي دوران صلح قابل استفاده مي باشد.</a:t>
            </a:r>
          </a:p>
          <a:p>
            <a:pPr>
              <a:buNone/>
            </a:pPr>
            <a:r>
              <a:rPr lang="fa-IR" sz="2200" dirty="0" smtClean="0">
                <a:cs typeface="B Nazanin" pitchFamily="2" charset="-78"/>
              </a:rPr>
              <a:t>سومين كتاب او“مشكلات كلان شهري و ايده هاي آمريكائي“ (1963) است كه</a:t>
            </a:r>
          </a:p>
          <a:p>
            <a:pPr>
              <a:buNone/>
            </a:pPr>
            <a:r>
              <a:rPr lang="fa-IR" sz="2200" dirty="0" smtClean="0">
                <a:cs typeface="B Nazanin" pitchFamily="2" charset="-78"/>
              </a:rPr>
              <a:t>بر سخنراني هاي گيوليك در زمان بازنشستگي ور در مورد مديريت در دانشگاه</a:t>
            </a:r>
          </a:p>
          <a:p>
            <a:pPr>
              <a:buNone/>
            </a:pPr>
            <a:r>
              <a:rPr lang="fa-IR" sz="2200" dirty="0" smtClean="0">
                <a:cs typeface="B Nazanin" pitchFamily="2" charset="-78"/>
              </a:rPr>
              <a:t>ميشيگان است.</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lnSpcReduction="10000"/>
          </a:bodyPr>
          <a:lstStyle/>
          <a:p>
            <a:pPr>
              <a:buNone/>
            </a:pPr>
            <a:r>
              <a:rPr lang="fa-IR" sz="2400" b="1" dirty="0" smtClean="0">
                <a:cs typeface="B Nazanin" pitchFamily="2" charset="-78"/>
              </a:rPr>
              <a:t>پیترز و واترمن و در جستجوی تعالی</a:t>
            </a:r>
          </a:p>
          <a:p>
            <a:pPr>
              <a:buNone/>
            </a:pPr>
            <a:r>
              <a:rPr lang="fa-IR" sz="2200" dirty="0" smtClean="0">
                <a:cs typeface="B Nazanin" pitchFamily="2" charset="-78"/>
              </a:rPr>
              <a:t>توماس جی. پیترز در سال 1942 در بالتیمور چشم به جهان گشود.</a:t>
            </a:r>
          </a:p>
          <a:p>
            <a:pPr>
              <a:buNone/>
            </a:pPr>
            <a:r>
              <a:rPr lang="fa-IR" sz="2200" dirty="0" smtClean="0">
                <a:cs typeface="B Nazanin" pitchFamily="2" charset="-78"/>
              </a:rPr>
              <a:t>برخی از کتاب های پیترز عبارتند از: ”چیرگی بر هرج و مرج“ و ”شور تعالی“ و ... .</a:t>
            </a:r>
          </a:p>
          <a:p>
            <a:pPr>
              <a:buNone/>
            </a:pPr>
            <a:r>
              <a:rPr lang="fa-IR" sz="2200" dirty="0" smtClean="0">
                <a:cs typeface="B Nazanin" pitchFamily="2" charset="-78"/>
              </a:rPr>
              <a:t>رابرت اچ واترمن در سال 1936 متولد شد. </a:t>
            </a:r>
          </a:p>
          <a:p>
            <a:pPr>
              <a:buNone/>
            </a:pPr>
            <a:r>
              <a:rPr lang="fa-IR" sz="2200" dirty="0" smtClean="0">
                <a:cs typeface="B Nazanin" pitchFamily="2" charset="-78"/>
              </a:rPr>
              <a:t>برخی کتاب های واترمن عبارتند از: ”در جستجوی تعالی“ و ”چرا آمریکا درست کار می کند؟“ و ... .</a:t>
            </a:r>
          </a:p>
          <a:p>
            <a:pPr>
              <a:buNone/>
            </a:pPr>
            <a:r>
              <a:rPr lang="fa-IR" sz="2200" b="1" dirty="0" smtClean="0">
                <a:cs typeface="B Nazanin" pitchFamily="2" charset="-78"/>
              </a:rPr>
              <a:t>در جستجوی تعالی:</a:t>
            </a:r>
          </a:p>
          <a:p>
            <a:pPr>
              <a:buNone/>
            </a:pPr>
            <a:r>
              <a:rPr lang="fa-IR" sz="2200" dirty="0" smtClean="0">
                <a:cs typeface="B Nazanin" pitchFamily="2" charset="-78"/>
              </a:rPr>
              <a:t>پیترز و واترمن نتیجه تحقیقاتشان را که حاصل بررسی و مطالعه چندین شرکت در ایالات متحده بود در کتابی به نام ”در جستجوی تعالی“ منتشر کردند. عوامل فرهنگی که به موفقیت این شرکت ها نسبت داده شده بود در ذیل آمده اند.</a:t>
            </a:r>
          </a:p>
          <a:p>
            <a:pPr>
              <a:buNone/>
            </a:pPr>
            <a:endParaRPr lang="fa-IR" sz="2200" dirty="0" smtClean="0">
              <a:cs typeface="B Nazanin" pitchFamily="2" charset="-78"/>
            </a:endParaRPr>
          </a:p>
          <a:p>
            <a:pPr>
              <a:buNone/>
            </a:pPr>
            <a:r>
              <a:rPr lang="fa-IR" sz="2200" dirty="0" smtClean="0">
                <a:cs typeface="B Nazanin" pitchFamily="2" charset="-78"/>
              </a:rPr>
              <a:t>1- پیش قدمی در عمل (برداشت نخستین قدم)</a:t>
            </a:r>
          </a:p>
          <a:p>
            <a:pPr>
              <a:buNone/>
            </a:pPr>
            <a:r>
              <a:rPr lang="fa-IR" sz="2200" dirty="0" smtClean="0">
                <a:cs typeface="B Nazanin" pitchFamily="2" charset="-78"/>
              </a:rPr>
              <a:t>2- نزدیکی به مشتری</a:t>
            </a:r>
          </a:p>
          <a:p>
            <a:pPr>
              <a:buNone/>
            </a:pPr>
            <a:r>
              <a:rPr lang="fa-IR" sz="2200" dirty="0" smtClean="0">
                <a:cs typeface="B Nazanin" pitchFamily="2" charset="-78"/>
              </a:rPr>
              <a:t>3- استقلال و کارآفرینی</a:t>
            </a:r>
          </a:p>
          <a:p>
            <a:pPr>
              <a:buNone/>
            </a:pPr>
            <a:r>
              <a:rPr lang="fa-IR" sz="2200" dirty="0" smtClean="0">
                <a:cs typeface="B Nazanin" pitchFamily="2" charset="-78"/>
              </a:rPr>
              <a:t>4- سازماندهی متمرکز و غیرمتمرکز به طور همزمان</a:t>
            </a:r>
          </a:p>
          <a:p>
            <a:pPr>
              <a:buNone/>
            </a:pPr>
            <a:r>
              <a:rPr lang="fa-IR" sz="2200" dirty="0" smtClean="0">
                <a:cs typeface="B Nazanin" pitchFamily="2" charset="-78"/>
              </a:rPr>
              <a:t>5- بهره وری از طریق افراد</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4336"/>
          </a:xfrm>
        </p:spPr>
        <p:txBody>
          <a:bodyPr>
            <a:normAutofit/>
          </a:bodyPr>
          <a:lstStyle/>
          <a:p>
            <a:pPr>
              <a:buNone/>
            </a:pPr>
            <a:endParaRPr lang="fa-IR" sz="2200" dirty="0" smtClean="0">
              <a:cs typeface="B Nazanin" pitchFamily="2" charset="-78"/>
            </a:endParaRPr>
          </a:p>
          <a:p>
            <a:pPr>
              <a:buNone/>
            </a:pPr>
            <a:r>
              <a:rPr lang="fa-IR" sz="2200" dirty="0" smtClean="0">
                <a:cs typeface="B Nazanin" pitchFamily="2" charset="-78"/>
              </a:rPr>
              <a:t>6- دستان باز مدیریت</a:t>
            </a:r>
          </a:p>
          <a:p>
            <a:pPr>
              <a:buNone/>
            </a:pPr>
            <a:r>
              <a:rPr lang="fa-IR" sz="2200" dirty="0" smtClean="0">
                <a:cs typeface="B Nazanin" pitchFamily="2" charset="-78"/>
              </a:rPr>
              <a:t>7- فعالیت در حوزه ی تخصصی مربوطه</a:t>
            </a:r>
          </a:p>
          <a:p>
            <a:pPr>
              <a:buNone/>
            </a:pPr>
            <a:r>
              <a:rPr lang="fa-IR" sz="2200" dirty="0" smtClean="0">
                <a:cs typeface="B Nazanin" pitchFamily="2" charset="-78"/>
              </a:rPr>
              <a:t>8- شکل ساده و کارکنان ناب</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endParaRPr lang="fa-IR" sz="2400" b="1" dirty="0" smtClean="0">
              <a:cs typeface="B Nazanin" pitchFamily="2" charset="-78"/>
            </a:endParaRPr>
          </a:p>
          <a:p>
            <a:pPr>
              <a:buNone/>
            </a:pPr>
            <a:endParaRPr lang="fa-IR" sz="2400" b="1" dirty="0" smtClean="0">
              <a:cs typeface="B Nazanin" pitchFamily="2" charset="-78"/>
            </a:endParaRPr>
          </a:p>
          <a:p>
            <a:pPr>
              <a:buNone/>
            </a:pPr>
            <a:r>
              <a:rPr lang="fa-IR" sz="2400" b="1" dirty="0" smtClean="0">
                <a:cs typeface="B Nazanin" pitchFamily="2" charset="-78"/>
              </a:rPr>
              <a:t>پیتر سنگه و سازمان یادگیرنده</a:t>
            </a:r>
          </a:p>
          <a:p>
            <a:pPr>
              <a:buNone/>
            </a:pPr>
            <a:r>
              <a:rPr lang="fa-IR" sz="2200" dirty="0" smtClean="0">
                <a:cs typeface="B Nazanin" pitchFamily="2" charset="-78"/>
              </a:rPr>
              <a:t>پیتر سنگه در سال 1947 متولد شد.</a:t>
            </a:r>
          </a:p>
          <a:p>
            <a:pPr>
              <a:buNone/>
            </a:pPr>
            <a:r>
              <a:rPr lang="fa-IR" sz="2200" dirty="0" smtClean="0">
                <a:cs typeface="B Nazanin" pitchFamily="2" charset="-78"/>
              </a:rPr>
              <a:t>حوزه های مورد علاقه سنگه تمرکززدایی نقش رهبری در سازمان ها برای افزایش توانایی افراد برای کار به طور مؤثر در جهت اهداف سازمان ها می باشد.</a:t>
            </a:r>
          </a:p>
          <a:p>
            <a:pPr>
              <a:buNone/>
            </a:pPr>
            <a:endParaRPr lang="fa-IR" sz="2200" dirty="0" smtClean="0">
              <a:cs typeface="B Nazanin" pitchFamily="2" charset="-78"/>
            </a:endParaRPr>
          </a:p>
          <a:p>
            <a:pPr>
              <a:buNone/>
            </a:pPr>
            <a:r>
              <a:rPr lang="fa-IR" sz="2200" b="1" dirty="0" smtClean="0">
                <a:cs typeface="B Nazanin" pitchFamily="2" charset="-78"/>
              </a:rPr>
              <a:t>سازمان یادگیرنده: </a:t>
            </a:r>
            <a:r>
              <a:rPr lang="fa-IR" sz="2200" dirty="0" smtClean="0">
                <a:cs typeface="B Nazanin" pitchFamily="2" charset="-78"/>
              </a:rPr>
              <a:t>سازمانی است که افراد دائما توانایی شان را برای خلق نتایجی که برای آنها واقعا مطلوب است افزایش می دهند. این سازمان جایی است که الگوهای ذهنی جدید و گسترده ای پرورش یافته،آرمان های جمعی رها شده و افراد دائما می آموزند که چطور با یکدیگر بیاموزند.</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lstStyle/>
          <a:p>
            <a:endParaRPr lang="en-US" dirty="0">
              <a:cs typeface="B Nazanin" pitchFamily="2" charset="-78"/>
            </a:endParaRPr>
          </a:p>
        </p:txBody>
      </p:sp>
      <p:sp>
        <p:nvSpPr>
          <p:cNvPr id="4" name="Rectangle 3"/>
          <p:cNvSpPr/>
          <p:nvPr/>
        </p:nvSpPr>
        <p:spPr>
          <a:xfrm>
            <a:off x="1447800" y="1905000"/>
            <a:ext cx="1905000" cy="1295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1- مهارت شخصی</a:t>
            </a:r>
            <a:endParaRPr lang="en-US" b="1" dirty="0">
              <a:cs typeface="B Nazanin" pitchFamily="2" charset="-78"/>
            </a:endParaRPr>
          </a:p>
        </p:txBody>
      </p:sp>
      <p:sp>
        <p:nvSpPr>
          <p:cNvPr id="8" name="Rectangle 7"/>
          <p:cNvSpPr/>
          <p:nvPr/>
        </p:nvSpPr>
        <p:spPr>
          <a:xfrm>
            <a:off x="5410200" y="3962400"/>
            <a:ext cx="1905000" cy="1295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3- افزایش یادگیری تیمی</a:t>
            </a:r>
            <a:endParaRPr lang="en-US" b="1" dirty="0">
              <a:cs typeface="B Nazanin" pitchFamily="2" charset="-78"/>
            </a:endParaRPr>
          </a:p>
        </p:txBody>
      </p:sp>
      <p:sp>
        <p:nvSpPr>
          <p:cNvPr id="9" name="Rectangle 8"/>
          <p:cNvSpPr/>
          <p:nvPr/>
        </p:nvSpPr>
        <p:spPr>
          <a:xfrm>
            <a:off x="5410200" y="1828800"/>
            <a:ext cx="1905000" cy="1295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4- ایجاد مدل های ذهنی چالشی و پیچیده</a:t>
            </a:r>
            <a:endParaRPr lang="en-US" b="1" dirty="0">
              <a:cs typeface="B Nazanin" pitchFamily="2" charset="-78"/>
            </a:endParaRPr>
          </a:p>
        </p:txBody>
      </p:sp>
      <p:sp>
        <p:nvSpPr>
          <p:cNvPr id="10" name="Rectangle 9"/>
          <p:cNvSpPr/>
          <p:nvPr/>
        </p:nvSpPr>
        <p:spPr>
          <a:xfrm>
            <a:off x="1447800" y="3962400"/>
            <a:ext cx="1905000" cy="1295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2- ایجاد چشم انداز مشترک</a:t>
            </a:r>
            <a:endParaRPr lang="en-US" b="1" dirty="0">
              <a:cs typeface="B Nazanin" pitchFamily="2" charset="-78"/>
            </a:endParaRPr>
          </a:p>
        </p:txBody>
      </p:sp>
      <p:sp>
        <p:nvSpPr>
          <p:cNvPr id="11" name="Oval 10"/>
          <p:cNvSpPr/>
          <p:nvPr/>
        </p:nvSpPr>
        <p:spPr>
          <a:xfrm>
            <a:off x="3200400" y="2895600"/>
            <a:ext cx="2438400" cy="1295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cs typeface="B Nazanin" pitchFamily="2" charset="-78"/>
              </a:rPr>
              <a:t>تشویق تفکر سیستمی</a:t>
            </a:r>
            <a:endParaRPr lang="en-US" b="1" dirty="0">
              <a:cs typeface="B Nazanin" pitchFamily="2" charset="-78"/>
            </a:endParaRPr>
          </a:p>
        </p:txBody>
      </p:sp>
      <p:sp>
        <p:nvSpPr>
          <p:cNvPr id="12" name="TextBox 11"/>
          <p:cNvSpPr txBox="1"/>
          <p:nvPr/>
        </p:nvSpPr>
        <p:spPr>
          <a:xfrm>
            <a:off x="1752600" y="5715000"/>
            <a:ext cx="5413661"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a-IR" sz="2400" b="1" dirty="0" smtClean="0">
                <a:cs typeface="B Nazanin" pitchFamily="2" charset="-78"/>
              </a:rPr>
              <a:t>اصول پیتر سنگه برای ایجاد یک سازمان یادگیرنده</a:t>
            </a:r>
            <a:endParaRPr lang="en-US" sz="2400" b="1" dirty="0">
              <a:cs typeface="B Nazanin" pitchFamily="2" charset="-78"/>
            </a:endParaRP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a:bodyPr>
          <a:lstStyle/>
          <a:p>
            <a:pPr>
              <a:buNone/>
            </a:pPr>
            <a:r>
              <a:rPr lang="fa-IR" sz="2400" b="1" dirty="0" smtClean="0">
                <a:cs typeface="B Nazanin" pitchFamily="2" charset="-78"/>
              </a:rPr>
              <a:t>همر و چمپی و مهندسی مجدد</a:t>
            </a:r>
          </a:p>
          <a:p>
            <a:pPr>
              <a:buNone/>
            </a:pPr>
            <a:r>
              <a:rPr lang="fa-IR" sz="2200" dirty="0" smtClean="0">
                <a:cs typeface="B Nazanin" pitchFamily="2" charset="-78"/>
              </a:rPr>
              <a:t>مایکل همر نویسنده مقالات بی شمار و چند کتاب است که می توان به ”مهندسی مجدد شرکت: یک اعلانیه برای انقلاب کسب و کار“ و ”انقلاب مهندسی مجدد“ اشاره کرد.</a:t>
            </a:r>
          </a:p>
          <a:p>
            <a:pPr>
              <a:buNone/>
            </a:pPr>
            <a:r>
              <a:rPr lang="fa-IR" sz="2200" dirty="0" smtClean="0">
                <a:cs typeface="B Nazanin" pitchFamily="2" charset="-78"/>
              </a:rPr>
              <a:t>جیمز چمپی به خاطر دیدگاه هایش در مورد مهندسی مجدد و تغییر در سطح جهان شناخته شده است. او در نوشتن کتاب ”طرح ریزی دوباره شرکت“ همکار همر بود.</a:t>
            </a:r>
          </a:p>
          <a:p>
            <a:pPr>
              <a:buNone/>
            </a:pPr>
            <a:endParaRPr lang="fa-IR" sz="2200" dirty="0" smtClean="0">
              <a:cs typeface="B Nazanin" pitchFamily="2" charset="-78"/>
            </a:endParaRPr>
          </a:p>
          <a:p>
            <a:pPr>
              <a:buNone/>
            </a:pPr>
            <a:r>
              <a:rPr lang="fa-IR" sz="2200" b="1" dirty="0" smtClean="0">
                <a:cs typeface="B Nazanin" pitchFamily="2" charset="-78"/>
              </a:rPr>
              <a:t>ویژگی های عمومی در مهندسی مجدد فرآیندهای کسب و کار موفقیت آمیز:</a:t>
            </a:r>
          </a:p>
          <a:p>
            <a:pPr>
              <a:buNone/>
            </a:pPr>
            <a:r>
              <a:rPr lang="fa-IR" sz="2200" dirty="0" smtClean="0">
                <a:cs typeface="B Nazanin" pitchFamily="2" charset="-78"/>
              </a:rPr>
              <a:t>1- ترکیب چندین شغل </a:t>
            </a:r>
          </a:p>
          <a:p>
            <a:pPr>
              <a:buNone/>
            </a:pPr>
            <a:r>
              <a:rPr lang="fa-IR" sz="2200" dirty="0" smtClean="0">
                <a:cs typeface="B Nazanin" pitchFamily="2" charset="-78"/>
              </a:rPr>
              <a:t>2- کارکنان تصمیم گیری ها را انجام می دهند.</a:t>
            </a:r>
          </a:p>
          <a:p>
            <a:pPr>
              <a:buNone/>
            </a:pPr>
            <a:r>
              <a:rPr lang="fa-IR" sz="2200" dirty="0" smtClean="0">
                <a:cs typeface="B Nazanin" pitchFamily="2" charset="-78"/>
              </a:rPr>
              <a:t>3- مذاحل موجود در یک فرآیند با نظم طبیعی تری انجام می شوند.</a:t>
            </a:r>
          </a:p>
          <a:p>
            <a:pPr>
              <a:buNone/>
            </a:pPr>
            <a:r>
              <a:rPr lang="fa-IR" sz="2200" dirty="0" smtClean="0">
                <a:cs typeface="B Nazanin" pitchFamily="2" charset="-78"/>
              </a:rPr>
              <a:t>4- فرآیندها به شکل های چندگانه</a:t>
            </a:r>
          </a:p>
          <a:p>
            <a:pPr>
              <a:buNone/>
            </a:pPr>
            <a:r>
              <a:rPr lang="fa-IR" sz="2200" dirty="0" smtClean="0">
                <a:cs typeface="B Nazanin" pitchFamily="2" charset="-78"/>
              </a:rPr>
              <a:t>5- کار در واحدی که منطقی تر است انجام می شود.</a:t>
            </a:r>
          </a:p>
          <a:p>
            <a:pPr>
              <a:buNone/>
            </a:pPr>
            <a:r>
              <a:rPr lang="fa-IR" sz="2200" dirty="0" smtClean="0">
                <a:cs typeface="B Nazanin" pitchFamily="2" charset="-78"/>
              </a:rPr>
              <a:t>6- بازرسی ها و کنترل ها کاهش می یابند.</a:t>
            </a:r>
          </a:p>
          <a:p>
            <a:pPr>
              <a:buNone/>
            </a:pPr>
            <a:r>
              <a:rPr lang="fa-IR" sz="2200" dirty="0" smtClean="0">
                <a:cs typeface="B Nazanin" pitchFamily="2" charset="-78"/>
              </a:rPr>
              <a:t>7- حل اختلاف ها به حداقل می رسد.</a:t>
            </a: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pPr>
              <a:buNone/>
            </a:pPr>
            <a:endParaRPr lang="fa-IR" sz="2200" dirty="0" smtClean="0">
              <a:cs typeface="B Nazanin" pitchFamily="2" charset="-78"/>
            </a:endParaRPr>
          </a:p>
          <a:p>
            <a:pPr>
              <a:buNone/>
            </a:pPr>
            <a:r>
              <a:rPr lang="fa-IR" sz="2200" dirty="0" smtClean="0">
                <a:cs typeface="B Nazanin" pitchFamily="2" charset="-78"/>
              </a:rPr>
              <a:t>8- ترکیب تمرکز و تمرکززدایی متداول است.</a:t>
            </a:r>
          </a:p>
          <a:p>
            <a:pPr>
              <a:buNone/>
            </a:pPr>
            <a:endParaRPr lang="fa-IR" sz="2200" dirty="0" smtClean="0">
              <a:cs typeface="B Nazanin" pitchFamily="2" charset="-78"/>
            </a:endParaRPr>
          </a:p>
          <a:p>
            <a:pPr>
              <a:buNone/>
            </a:pPr>
            <a:r>
              <a:rPr lang="fa-IR" sz="2200" b="1" dirty="0" smtClean="0">
                <a:cs typeface="B Nazanin" pitchFamily="2" charset="-78"/>
              </a:rPr>
              <a:t>ویژگی های فرآیندهای مهندسی مجدد شده:</a:t>
            </a:r>
          </a:p>
          <a:p>
            <a:pPr>
              <a:buNone/>
            </a:pPr>
            <a:endParaRPr lang="fa-IR" sz="2200" b="1" dirty="0" smtClean="0">
              <a:cs typeface="B Nazanin" pitchFamily="2" charset="-78"/>
            </a:endParaRPr>
          </a:p>
          <a:p>
            <a:pPr>
              <a:buNone/>
            </a:pPr>
            <a:r>
              <a:rPr lang="fa-IR" sz="2200" dirty="0" smtClean="0">
                <a:cs typeface="B Nazanin" pitchFamily="2" charset="-78"/>
              </a:rPr>
              <a:t>1- واحدهای کاری تغییر می کنند.</a:t>
            </a:r>
          </a:p>
          <a:p>
            <a:pPr>
              <a:buNone/>
            </a:pPr>
            <a:r>
              <a:rPr lang="fa-IR" sz="2200" dirty="0" smtClean="0">
                <a:cs typeface="B Nazanin" pitchFamily="2" charset="-78"/>
              </a:rPr>
              <a:t>2- شغل ها تغییر می کنند.</a:t>
            </a:r>
          </a:p>
          <a:p>
            <a:pPr>
              <a:buNone/>
            </a:pPr>
            <a:r>
              <a:rPr lang="fa-IR" sz="2200" dirty="0" smtClean="0">
                <a:cs typeface="B Nazanin" pitchFamily="2" charset="-78"/>
              </a:rPr>
              <a:t>3- نقش ها تغییر می کنند.</a:t>
            </a:r>
          </a:p>
          <a:p>
            <a:pPr>
              <a:buNone/>
            </a:pPr>
            <a:r>
              <a:rPr lang="fa-IR" sz="2200" dirty="0" smtClean="0">
                <a:cs typeface="B Nazanin" pitchFamily="2" charset="-78"/>
              </a:rPr>
              <a:t>4- معیار اندازه گیری تغییر می کند.</a:t>
            </a:r>
          </a:p>
          <a:p>
            <a:pPr>
              <a:buNone/>
            </a:pPr>
            <a:r>
              <a:rPr lang="fa-IR" sz="2200" dirty="0" smtClean="0">
                <a:cs typeface="B Nazanin" pitchFamily="2" charset="-78"/>
              </a:rPr>
              <a:t>5- معیار پیشرفت تغییر می کند.</a:t>
            </a:r>
          </a:p>
          <a:p>
            <a:pPr>
              <a:buNone/>
            </a:pPr>
            <a:r>
              <a:rPr lang="fa-IR" sz="2200" dirty="0" smtClean="0">
                <a:cs typeface="B Nazanin" pitchFamily="2" charset="-78"/>
              </a:rPr>
              <a:t>6- ارزش ها تغییر می کند.</a:t>
            </a:r>
          </a:p>
          <a:p>
            <a:pPr>
              <a:buNone/>
            </a:pPr>
            <a:r>
              <a:rPr lang="fa-IR" sz="2200" dirty="0" smtClean="0">
                <a:cs typeface="B Nazanin" pitchFamily="2" charset="-78"/>
              </a:rPr>
              <a:t>7- مدیران تغییر می کند.</a:t>
            </a:r>
          </a:p>
          <a:p>
            <a:pPr>
              <a:buNone/>
            </a:pPr>
            <a:r>
              <a:rPr lang="fa-IR" sz="2200" dirty="0" smtClean="0">
                <a:cs typeface="B Nazanin" pitchFamily="2" charset="-78"/>
              </a:rPr>
              <a:t>8- ساختارها تغییر می کند. </a:t>
            </a:r>
          </a:p>
          <a:p>
            <a:pPr>
              <a:buNone/>
            </a:pPr>
            <a:r>
              <a:rPr lang="fa-IR" sz="2200" dirty="0" smtClean="0">
                <a:cs typeface="B Nazanin" pitchFamily="2" charset="-78"/>
              </a:rPr>
              <a:t>9- مدیران ارشد تغییر می کند.</a:t>
            </a:r>
          </a:p>
          <a:p>
            <a:pPr>
              <a:buNone/>
            </a:pPr>
            <a:endParaRPr lang="en-US" sz="2200" dirty="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228600" y="381000"/>
            <a:ext cx="8382000" cy="884238"/>
          </a:xfrm>
        </p:spPr>
        <p:txBody>
          <a:bodyPr>
            <a:normAutofit/>
          </a:bodyPr>
          <a:lstStyle/>
          <a:p>
            <a:pPr algn="r"/>
            <a:r>
              <a:rPr lang="fa-IR" sz="2800" b="1" dirty="0" smtClean="0">
                <a:latin typeface="Zeena 1" pitchFamily="2" charset="2"/>
                <a:cs typeface="2  Nazanin" pitchFamily="2" charset="-78"/>
              </a:rPr>
              <a:t>آدام اسميت وتقسيم کار(تخصص گرايي)</a:t>
            </a:r>
            <a:endParaRPr lang="en-US" sz="2800" b="1" dirty="0">
              <a:latin typeface="Zeena 1" pitchFamily="2" charset="2"/>
              <a:cs typeface="2  Nazanin" pitchFamily="2" charset="-78"/>
            </a:endParaRPr>
          </a:p>
        </p:txBody>
      </p:sp>
      <p:sp>
        <p:nvSpPr>
          <p:cNvPr id="28" name="Content Placeholder 27"/>
          <p:cNvSpPr>
            <a:spLocks noGrp="1"/>
          </p:cNvSpPr>
          <p:nvPr>
            <p:ph idx="1"/>
          </p:nvPr>
        </p:nvSpPr>
        <p:spPr>
          <a:xfrm>
            <a:off x="502920" y="1447800"/>
            <a:ext cx="8183880" cy="4419600"/>
          </a:xfrm>
        </p:spPr>
        <p:txBody>
          <a:bodyPr numCol="1">
            <a:normAutofit lnSpcReduction="10000"/>
          </a:bodyPr>
          <a:lstStyle/>
          <a:p>
            <a:pPr algn="r">
              <a:buNone/>
            </a:pPr>
            <a:r>
              <a:rPr lang="fa-IR" sz="2400" dirty="0" smtClean="0">
                <a:cs typeface="B Nazanin" pitchFamily="2" charset="-78"/>
              </a:rPr>
              <a:t>تاريخ واقعی تولد آدام اسميت نامعلوم است اما با این حال،گفته شده که او را در 5</a:t>
            </a:r>
          </a:p>
          <a:p>
            <a:pPr algn="r">
              <a:buNone/>
            </a:pPr>
            <a:r>
              <a:rPr lang="fa-IR" sz="2400" dirty="0" smtClean="0">
                <a:cs typeface="B Nazanin" pitchFamily="2" charset="-78"/>
              </a:rPr>
              <a:t>ژوئن سال 1723 غسل تعمید دادند.وی متولد کشور اسکاتلند می باشد وهنگام تولد</a:t>
            </a:r>
          </a:p>
          <a:p>
            <a:pPr algn="r">
              <a:buNone/>
            </a:pPr>
            <a:r>
              <a:rPr lang="fa-IR" sz="2400" dirty="0" smtClean="0">
                <a:cs typeface="B Nazanin" pitchFamily="2" charset="-78"/>
              </a:rPr>
              <a:t>پدرش را از دست داده بود.اسمیت در سال 1751 و در سن 28 سالگی به عنوان استاد</a:t>
            </a:r>
          </a:p>
          <a:p>
            <a:pPr algn="r">
              <a:buNone/>
            </a:pPr>
            <a:r>
              <a:rPr lang="fa-IR" sz="2400" dirty="0" smtClean="0">
                <a:cs typeface="B Nazanin" pitchFamily="2" charset="-78"/>
              </a:rPr>
              <a:t>منطق در دانشگاه گلاسکو برگزیده شدو در سال بعد به دریافت کرسی فلسفه اخلاق</a:t>
            </a:r>
          </a:p>
          <a:p>
            <a:pPr algn="r">
              <a:buNone/>
            </a:pPr>
            <a:r>
              <a:rPr lang="fa-IR" sz="2400" dirty="0" smtClean="0">
                <a:cs typeface="B Nazanin" pitchFamily="2" charset="-78"/>
              </a:rPr>
              <a:t>نائل گردید.سخنرانی های او موضوعات اخلاقیات،فن بیان ،فقه و اقتصاد سیاسی یا</a:t>
            </a:r>
          </a:p>
          <a:p>
            <a:pPr algn="r">
              <a:buNone/>
            </a:pPr>
            <a:r>
              <a:rPr lang="fa-IR" sz="2400" dirty="0" smtClean="0">
                <a:cs typeface="B Nazanin" pitchFamily="2" charset="-78"/>
              </a:rPr>
              <a:t>سیاست و درآمد را دربرمی گرفت.</a:t>
            </a:r>
          </a:p>
          <a:p>
            <a:pPr algn="r">
              <a:buNone/>
            </a:pPr>
            <a:r>
              <a:rPr lang="fa-IR" sz="2400" dirty="0" smtClean="0">
                <a:cs typeface="B Nazanin" pitchFamily="2" charset="-78"/>
              </a:rPr>
              <a:t> اسمیت در سال 1759 تئوری عقاید اخلاقی را که مجموعه سخنرانی های او در</a:t>
            </a:r>
          </a:p>
          <a:p>
            <a:pPr algn="r">
              <a:buNone/>
            </a:pPr>
            <a:r>
              <a:rPr lang="fa-IR" sz="2400" dirty="0" smtClean="0">
                <a:cs typeface="B Nazanin" pitchFamily="2" charset="-78"/>
              </a:rPr>
              <a:t>گلاسکو بود منتشر کرد ، این تئوری در فرانسه و آلمان نیز منتشر شد.در سال 1776</a:t>
            </a:r>
          </a:p>
          <a:p>
            <a:pPr algn="r">
              <a:buNone/>
            </a:pPr>
            <a:r>
              <a:rPr lang="fa-IR" sz="2400" dirty="0" smtClean="0">
                <a:cs typeface="B Nazanin" pitchFamily="2" charset="-78"/>
              </a:rPr>
              <a:t>دوست مشهور او (دیوید هیوم) فوت کرد.اسمیت کتاب ”تحقیق و جستجو در ماهیت و</a:t>
            </a:r>
          </a:p>
          <a:p>
            <a:pPr algn="r">
              <a:buNone/>
            </a:pPr>
            <a:r>
              <a:rPr lang="fa-IR" sz="2400" dirty="0" smtClean="0">
                <a:cs typeface="B Nazanin" pitchFamily="2" charset="-78"/>
              </a:rPr>
              <a:t>علل ثروت ملل“ را منتشر کرد که در آن به طور مشروح به بررسی پیامدهای اقتصاد</a:t>
            </a:r>
          </a:p>
          <a:p>
            <a:pPr algn="r">
              <a:buNone/>
            </a:pPr>
            <a:r>
              <a:rPr lang="fa-IR" sz="2400" dirty="0" smtClean="0">
                <a:cs typeface="B Nazanin" pitchFamily="2" charset="-78"/>
              </a:rPr>
              <a:t>آزاد (اقتصاد بازار) پرداخته است.</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71160"/>
          </a:xfrm>
        </p:spPr>
        <p:txBody>
          <a:bodyPr>
            <a:normAutofit/>
          </a:bodyPr>
          <a:lstStyle/>
          <a:p>
            <a:pPr>
              <a:buNone/>
            </a:pPr>
            <a:r>
              <a:rPr lang="fa-IR" sz="2600" b="1" dirty="0" smtClean="0">
                <a:cs typeface="B Nazanin" pitchFamily="2" charset="-78"/>
              </a:rPr>
              <a:t>ليندال فاونس ارويك</a:t>
            </a:r>
            <a:r>
              <a:rPr lang="fa-IR" sz="2600" dirty="0" smtClean="0">
                <a:cs typeface="B Nazanin" pitchFamily="2" charset="-78"/>
              </a:rPr>
              <a:t> در 3 مارس 1891 در مالورن ورسترشاير انگلستان</a:t>
            </a:r>
          </a:p>
          <a:p>
            <a:pPr>
              <a:buNone/>
            </a:pPr>
            <a:r>
              <a:rPr lang="fa-IR" sz="2600" dirty="0" smtClean="0">
                <a:cs typeface="B Nazanin" pitchFamily="2" charset="-78"/>
              </a:rPr>
              <a:t>متولد شد. در سال 1928 به ژنو رفت تا سرپرست انسيتو بين المللي مديريت</a:t>
            </a:r>
          </a:p>
          <a:p>
            <a:pPr>
              <a:buNone/>
            </a:pPr>
            <a:r>
              <a:rPr lang="fa-IR" sz="2600" dirty="0" smtClean="0">
                <a:cs typeface="B Nazanin" pitchFamily="2" charset="-78"/>
              </a:rPr>
              <a:t>شود. شهرت بين المللي ارويك در دهه ي 1950 و 1960 نمايان شد. زماني كه</a:t>
            </a:r>
          </a:p>
          <a:p>
            <a:pPr>
              <a:buNone/>
            </a:pPr>
            <a:r>
              <a:rPr lang="fa-IR" sz="2600" dirty="0" smtClean="0">
                <a:cs typeface="B Nazanin" pitchFamily="2" charset="-78"/>
              </a:rPr>
              <a:t>او جوايزي از جمله مدال طلايي هنري گانت(1961) و كليد تيلور(1963) را</a:t>
            </a:r>
          </a:p>
          <a:p>
            <a:pPr>
              <a:buNone/>
            </a:pPr>
            <a:r>
              <a:rPr lang="fa-IR" sz="2600" dirty="0" smtClean="0">
                <a:cs typeface="B Nazanin" pitchFamily="2" charset="-78"/>
              </a:rPr>
              <a:t>دريافت كرد. </a:t>
            </a:r>
          </a:p>
          <a:p>
            <a:pPr>
              <a:buNone/>
            </a:pPr>
            <a:r>
              <a:rPr lang="en-US" sz="2400" b="1" dirty="0" smtClean="0">
                <a:cs typeface="B Nazanin" pitchFamily="2" charset="-78"/>
              </a:rPr>
              <a:t>POSDCORB</a:t>
            </a:r>
            <a:r>
              <a:rPr lang="fa-IR" sz="2400" b="1" dirty="0" smtClean="0">
                <a:cs typeface="B Nazanin" pitchFamily="2" charset="-78"/>
              </a:rPr>
              <a:t>:</a:t>
            </a:r>
          </a:p>
          <a:p>
            <a:pPr>
              <a:buNone/>
            </a:pPr>
            <a:r>
              <a:rPr lang="fa-IR" sz="2400" dirty="0" smtClean="0">
                <a:cs typeface="B Nazanin" pitchFamily="2" charset="-78"/>
              </a:rPr>
              <a:t>گيوليك و ارويك شبيه معاصرانشان در حركت مديريت علمي معتقد بودند كه مديريت</a:t>
            </a:r>
          </a:p>
          <a:p>
            <a:pPr>
              <a:buNone/>
            </a:pPr>
            <a:r>
              <a:rPr lang="fa-IR" sz="2400" dirty="0" smtClean="0">
                <a:cs typeface="B Nazanin" pitchFamily="2" charset="-78"/>
              </a:rPr>
              <a:t>دولتي مي تواند موثر باشد اگر از مجموعه اي از اصول پيروي كند. آن ها هيچ گاه</a:t>
            </a:r>
          </a:p>
          <a:p>
            <a:pPr>
              <a:buNone/>
            </a:pPr>
            <a:r>
              <a:rPr lang="fa-IR" sz="2400" dirty="0" smtClean="0">
                <a:cs typeface="B Nazanin" pitchFamily="2" charset="-78"/>
              </a:rPr>
              <a:t>تفاوت اساسي را بين مديريت بخش دولتي و مديريت بخش خصوصي مشاهده نمي</a:t>
            </a:r>
          </a:p>
          <a:p>
            <a:pPr>
              <a:buNone/>
            </a:pPr>
            <a:r>
              <a:rPr lang="fa-IR" sz="2400" dirty="0" smtClean="0">
                <a:cs typeface="B Nazanin" pitchFamily="2" charset="-78"/>
              </a:rPr>
              <a:t>كردند و معتقد بودند كه فرايندها و فعاليت هاي هر دو مشابهند؛ هر دو اهداف</a:t>
            </a:r>
          </a:p>
          <a:p>
            <a:pPr>
              <a:buNone/>
            </a:pPr>
            <a:r>
              <a:rPr lang="fa-IR" sz="2400" dirty="0" smtClean="0">
                <a:cs typeface="B Nazanin" pitchFamily="2" charset="-78"/>
              </a:rPr>
              <a:t>استراتژيك داشته؛ به دنبال كارايي بيشتر مي باشند و هر دو سازمان را به عنوان روشي</a:t>
            </a:r>
          </a:p>
          <a:p>
            <a:pPr>
              <a:buNone/>
            </a:pPr>
            <a:r>
              <a:rPr lang="fa-IR" sz="2400" dirty="0" smtClean="0">
                <a:cs typeface="B Nazanin" pitchFamily="2" charset="-78"/>
              </a:rPr>
              <a:t>براي دستيابي به اهدافشان توسعه مي دهند. </a:t>
            </a:r>
            <a:endParaRPr lang="fa-IR" sz="2600" dirty="0" smtClean="0">
              <a:cs typeface="B Nazanin" pitchFamily="2" charset="-78"/>
            </a:endParaRPr>
          </a:p>
          <a:p>
            <a:pPr>
              <a:buNone/>
            </a:pPr>
            <a:endParaRPr lang="en-US" sz="2600" b="1" dirty="0">
              <a:cs typeface="B Nazanin" pitchFamily="2" charset="-78"/>
            </a:endParaRPr>
          </a:p>
        </p:txBody>
      </p:sp>
      <p:sp>
        <p:nvSpPr>
          <p:cNvPr id="4" name="Slide Number Placeholder 3"/>
          <p:cNvSpPr>
            <a:spLocks noGrp="1"/>
          </p:cNvSpPr>
          <p:nvPr>
            <p:ph type="sldNum" sz="quarter" idx="12"/>
          </p:nvPr>
        </p:nvSpPr>
        <p:spPr/>
        <p:txBody>
          <a:bodyPr/>
          <a:lstStyle/>
          <a:p>
            <a:fld id="{9FF322F9-362E-4182-A037-8D2A0F65AC6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47360"/>
          </a:xfrm>
        </p:spPr>
        <p:txBody>
          <a:bodyPr/>
          <a:lstStyle/>
          <a:p>
            <a:pPr>
              <a:buNone/>
            </a:pPr>
            <a:endParaRPr lang="fa-IR" sz="2600" dirty="0" smtClean="0">
              <a:cs typeface="B Nazanin" pitchFamily="2" charset="-78"/>
            </a:endParaRPr>
          </a:p>
          <a:p>
            <a:pPr>
              <a:buNone/>
            </a:pPr>
            <a:r>
              <a:rPr lang="en-US" sz="2600" dirty="0" smtClean="0">
                <a:cs typeface="B Nazanin" pitchFamily="2" charset="-78"/>
              </a:rPr>
              <a:t>POSDCORB</a:t>
            </a:r>
            <a:r>
              <a:rPr lang="fa-IR" sz="2600" dirty="0" smtClean="0">
                <a:cs typeface="B Nazanin" pitchFamily="2" charset="-78"/>
              </a:rPr>
              <a:t> ساخته شده اي از ابتداي  وظايف كاري مديريت ارشد است</a:t>
            </a:r>
          </a:p>
          <a:p>
            <a:pPr>
              <a:buNone/>
            </a:pPr>
            <a:r>
              <a:rPr lang="fa-IR" sz="2600" dirty="0" smtClean="0">
                <a:cs typeface="B Nazanin" pitchFamily="2" charset="-78"/>
              </a:rPr>
              <a:t>كه به ترتيب زير است :</a:t>
            </a:r>
            <a:endParaRPr lang="en-US" sz="2600" dirty="0" smtClean="0">
              <a:cs typeface="B Nazanin" pitchFamily="2" charset="-78"/>
            </a:endParaRPr>
          </a:p>
          <a:p>
            <a:pPr>
              <a:buNone/>
            </a:pPr>
            <a:endParaRPr lang="fa-IR" sz="2600" dirty="0" smtClean="0">
              <a:cs typeface="B Nazanin" pitchFamily="2" charset="-78"/>
            </a:endParaRPr>
          </a:p>
          <a:p>
            <a:pPr>
              <a:buNone/>
            </a:pPr>
            <a:r>
              <a:rPr lang="fa-IR" sz="2600" dirty="0" smtClean="0">
                <a:cs typeface="B Nazanin" pitchFamily="2" charset="-78"/>
              </a:rPr>
              <a:t>1- برنامه ريزي </a:t>
            </a:r>
            <a:r>
              <a:rPr lang="fa-IR" dirty="0" smtClean="0">
                <a:cs typeface="B Nazanin" pitchFamily="2" charset="-78"/>
              </a:rPr>
              <a:t>(</a:t>
            </a:r>
            <a:r>
              <a:rPr lang="en-US" sz="2600" dirty="0" smtClean="0">
                <a:cs typeface="B Nazanin" pitchFamily="2" charset="-78"/>
              </a:rPr>
              <a:t>(Planning</a:t>
            </a:r>
          </a:p>
          <a:p>
            <a:pPr>
              <a:buNone/>
            </a:pPr>
            <a:r>
              <a:rPr lang="fa-IR" sz="2600" dirty="0" smtClean="0">
                <a:cs typeface="B Nazanin" pitchFamily="2" charset="-78"/>
              </a:rPr>
              <a:t>2- سازماندهي(</a:t>
            </a:r>
            <a:r>
              <a:rPr lang="en-US" sz="2600" dirty="0" smtClean="0">
                <a:cs typeface="B Nazanin" pitchFamily="2" charset="-78"/>
              </a:rPr>
              <a:t>(Organization</a:t>
            </a:r>
            <a:endParaRPr lang="fa-IR" sz="2600" dirty="0" smtClean="0">
              <a:cs typeface="B Nazanin" pitchFamily="2" charset="-78"/>
            </a:endParaRPr>
          </a:p>
          <a:p>
            <a:pPr>
              <a:buNone/>
            </a:pPr>
            <a:r>
              <a:rPr lang="fa-IR" sz="2600" dirty="0" smtClean="0">
                <a:cs typeface="B Nazanin" pitchFamily="2" charset="-78"/>
              </a:rPr>
              <a:t>3- پرسنلي (</a:t>
            </a:r>
            <a:r>
              <a:rPr lang="en-US" sz="2600" dirty="0" smtClean="0">
                <a:cs typeface="B Nazanin" pitchFamily="2" charset="-78"/>
              </a:rPr>
              <a:t>Staffing</a:t>
            </a:r>
            <a:r>
              <a:rPr lang="fa-IR" sz="2600" dirty="0" smtClean="0">
                <a:cs typeface="B Nazanin" pitchFamily="2" charset="-78"/>
              </a:rPr>
              <a:t>)</a:t>
            </a:r>
          </a:p>
          <a:p>
            <a:pPr>
              <a:buNone/>
            </a:pPr>
            <a:r>
              <a:rPr lang="fa-IR" sz="2600" dirty="0" smtClean="0">
                <a:cs typeface="B Nazanin" pitchFamily="2" charset="-78"/>
              </a:rPr>
              <a:t>4- هدايت </a:t>
            </a:r>
            <a:r>
              <a:rPr lang="en-US" sz="2600" dirty="0" smtClean="0">
                <a:cs typeface="B Nazanin" pitchFamily="2" charset="-78"/>
              </a:rPr>
              <a:t>(Directing)</a:t>
            </a:r>
            <a:endParaRPr lang="fa-IR" sz="2600" dirty="0" smtClean="0">
              <a:cs typeface="B Nazanin" pitchFamily="2" charset="-78"/>
            </a:endParaRPr>
          </a:p>
          <a:p>
            <a:pPr>
              <a:buNone/>
            </a:pPr>
            <a:r>
              <a:rPr lang="fa-IR" sz="2600" dirty="0" smtClean="0">
                <a:cs typeface="B Nazanin" pitchFamily="2" charset="-78"/>
              </a:rPr>
              <a:t>5- هماهنگي</a:t>
            </a:r>
            <a:r>
              <a:rPr lang="en-US" sz="2600" dirty="0" smtClean="0">
                <a:cs typeface="B Nazanin" pitchFamily="2" charset="-78"/>
              </a:rPr>
              <a:t>Co-</a:t>
            </a:r>
            <a:r>
              <a:rPr lang="en-US" sz="2600" dirty="0" err="1" smtClean="0">
                <a:cs typeface="B Nazanin" pitchFamily="2" charset="-78"/>
              </a:rPr>
              <a:t>ordinating</a:t>
            </a:r>
            <a:r>
              <a:rPr lang="en-US" sz="2600" dirty="0" smtClean="0">
                <a:cs typeface="B Nazanin" pitchFamily="2" charset="-78"/>
              </a:rPr>
              <a:t>) </a:t>
            </a:r>
            <a:r>
              <a:rPr lang="fa-IR" sz="2600" dirty="0" smtClean="0">
                <a:cs typeface="B Nazanin" pitchFamily="2" charset="-78"/>
              </a:rPr>
              <a:t>)</a:t>
            </a:r>
          </a:p>
          <a:p>
            <a:pPr>
              <a:buNone/>
            </a:pPr>
            <a:r>
              <a:rPr lang="fa-IR" sz="2600" dirty="0" smtClean="0">
                <a:cs typeface="B Nazanin" pitchFamily="2" charset="-78"/>
              </a:rPr>
              <a:t>6- گزارش دهي (</a:t>
            </a:r>
            <a:r>
              <a:rPr lang="en-US" sz="2600" dirty="0" smtClean="0">
                <a:cs typeface="B Nazanin" pitchFamily="2" charset="-78"/>
              </a:rPr>
              <a:t>Reporting</a:t>
            </a:r>
            <a:r>
              <a:rPr lang="fa-IR" sz="2600" dirty="0" smtClean="0">
                <a:cs typeface="B Nazanin" pitchFamily="2" charset="-78"/>
              </a:rPr>
              <a:t>)</a:t>
            </a:r>
          </a:p>
          <a:p>
            <a:pPr>
              <a:buNone/>
            </a:pPr>
            <a:r>
              <a:rPr lang="fa-IR" sz="2600" dirty="0" smtClean="0">
                <a:cs typeface="B Nazanin" pitchFamily="2" charset="-78"/>
              </a:rPr>
              <a:t>7- بودجه بندي (</a:t>
            </a:r>
            <a:r>
              <a:rPr lang="en-US" sz="2600" dirty="0" smtClean="0">
                <a:cs typeface="B Nazanin" pitchFamily="2" charset="-78"/>
              </a:rPr>
              <a:t>(Budgeting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3048000"/>
            <a:ext cx="5843267" cy="523220"/>
          </a:xfrm>
          <a:prstGeom prst="rect">
            <a:avLst/>
          </a:prstGeom>
          <a:effectLst>
            <a:outerShdw blurRad="50800" dist="25400" dir="5400000" rotWithShape="0">
              <a:srgbClr val="000000">
                <a:alpha val="45000"/>
              </a:srgbClr>
            </a:outerShdw>
            <a:reflection blurRad="6350" stA="50000" endA="300" endPos="38500" dist="50800" dir="5400000" sy="-100000" algn="bl" rotWithShape="0"/>
          </a:effectLst>
        </p:spPr>
        <p:style>
          <a:lnRef idx="0">
            <a:schemeClr val="dk1"/>
          </a:lnRef>
          <a:fillRef idx="3">
            <a:schemeClr val="dk1"/>
          </a:fillRef>
          <a:effectRef idx="3">
            <a:schemeClr val="dk1"/>
          </a:effectRef>
          <a:fontRef idx="minor">
            <a:schemeClr val="lt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2400" b="1" cap="none" spc="0" dirty="0" smtClean="0">
                <a:ln/>
                <a:solidFill>
                  <a:srgbClr val="FF0000"/>
                </a:solidFill>
                <a:effectLst/>
                <a:cs typeface="B Nazanin" pitchFamily="2" charset="-78"/>
              </a:rPr>
              <a:t>مكتب رفتار </a:t>
            </a:r>
            <a:r>
              <a:rPr lang="fa-IR" sz="2800" b="1" cap="none" spc="0" dirty="0" smtClean="0">
                <a:ln/>
                <a:solidFill>
                  <a:srgbClr val="FF0000"/>
                </a:solidFill>
                <a:effectLst/>
                <a:cs typeface="B Nazanin" pitchFamily="2" charset="-78"/>
              </a:rPr>
              <a:t>سازماني </a:t>
            </a:r>
            <a:r>
              <a:rPr lang="fa-IR" sz="2400" b="1" cap="none" spc="0" dirty="0" smtClean="0">
                <a:ln/>
                <a:solidFill>
                  <a:srgbClr val="FF0000"/>
                </a:solidFill>
                <a:effectLst/>
                <a:cs typeface="B Nazanin" pitchFamily="2" charset="-78"/>
              </a:rPr>
              <a:t>يا روابط انساني( نئوكلاسيك ها)</a:t>
            </a:r>
            <a:endParaRPr lang="fa-IR" sz="2400" b="1" cap="none" spc="0" dirty="0">
              <a:ln/>
              <a:solidFill>
                <a:srgbClr val="FF0000"/>
              </a:solidFill>
              <a:effectLst/>
              <a:cs typeface="B Nazanin" pitchFamily="2" charset="-78"/>
            </a:endParaRPr>
          </a:p>
        </p:txBody>
      </p:sp>
      <p:sp>
        <p:nvSpPr>
          <p:cNvPr id="5" name="Rectangle 4"/>
          <p:cNvSpPr/>
          <p:nvPr/>
        </p:nvSpPr>
        <p:spPr>
          <a:xfrm>
            <a:off x="6019800" y="1981200"/>
            <a:ext cx="1542410" cy="584775"/>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3200" b="1" cap="none" spc="0" dirty="0" smtClean="0">
                <a:ln/>
                <a:solidFill>
                  <a:srgbClr val="FF0000"/>
                </a:solidFill>
                <a:effectLst/>
                <a:cs typeface="B Nazanin" pitchFamily="2" charset="-78"/>
              </a:rPr>
              <a:t>بخش دوم</a:t>
            </a:r>
            <a:endParaRPr lang="fa-IR" sz="3200" b="1" cap="none" spc="0" dirty="0">
              <a:ln/>
              <a:solidFill>
                <a:srgbClr val="FF0000"/>
              </a:solidFill>
              <a:effectLst/>
              <a:cs typeface="B Nazani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normAutofit/>
          </a:bodyPr>
          <a:lstStyle/>
          <a:p>
            <a:pPr>
              <a:buNone/>
            </a:pPr>
            <a:endParaRPr lang="fa-IR" sz="3200" b="1" dirty="0" smtClean="0">
              <a:cs typeface="B Nazanin" pitchFamily="2" charset="-78"/>
            </a:endParaRPr>
          </a:p>
          <a:p>
            <a:pPr>
              <a:buNone/>
            </a:pPr>
            <a:r>
              <a:rPr lang="fa-IR" b="1" dirty="0" smtClean="0">
                <a:cs typeface="B Nazanin" pitchFamily="2" charset="-78"/>
              </a:rPr>
              <a:t>فرويد و ساختار شخصيت انسان</a:t>
            </a:r>
          </a:p>
          <a:p>
            <a:pPr>
              <a:buNone/>
            </a:pPr>
            <a:endParaRPr lang="fa-IR" sz="2600" dirty="0" smtClean="0">
              <a:cs typeface="B Nazanin" pitchFamily="2" charset="-78"/>
            </a:endParaRPr>
          </a:p>
          <a:p>
            <a:pPr>
              <a:buNone/>
            </a:pPr>
            <a:r>
              <a:rPr lang="fa-IR" sz="2400" dirty="0" smtClean="0">
                <a:cs typeface="B Nazanin" pitchFamily="2" charset="-78"/>
              </a:rPr>
              <a:t>زيگموند فرويد در 1856 در فرايبرگ ،موراويا متولد شد.</a:t>
            </a:r>
          </a:p>
          <a:p>
            <a:pPr>
              <a:buNone/>
            </a:pPr>
            <a:r>
              <a:rPr lang="fa-IR" sz="2400" dirty="0" smtClean="0">
                <a:cs typeface="B Nazanin" pitchFamily="2" charset="-78"/>
              </a:rPr>
              <a:t>فرويد ديدگاه آزادي جنسي را مطرح كرد ولي خودش يك الگويي از خويشتن</a:t>
            </a:r>
          </a:p>
          <a:p>
            <a:pPr>
              <a:buNone/>
            </a:pPr>
            <a:r>
              <a:rPr lang="fa-IR" sz="2400" dirty="0" smtClean="0">
                <a:cs typeface="B Nazanin" pitchFamily="2" charset="-78"/>
              </a:rPr>
              <a:t>داري جنسي بود. او شكل عامه پسندي از روان درماني را ابداع نمود، ولي</a:t>
            </a:r>
          </a:p>
          <a:p>
            <a:pPr>
              <a:buNone/>
            </a:pPr>
            <a:r>
              <a:rPr lang="fa-IR" sz="2400" dirty="0" smtClean="0">
                <a:cs typeface="B Nazanin" pitchFamily="2" charset="-78"/>
              </a:rPr>
              <a:t>خودش در تمام عمر با مشكلات مشبهي مثل سردردهاي ميگرن، مشكلات روده</a:t>
            </a:r>
          </a:p>
          <a:p>
            <a:pPr>
              <a:buNone/>
            </a:pPr>
            <a:r>
              <a:rPr lang="fa-IR" sz="2400" dirty="0" smtClean="0">
                <a:cs typeface="B Nazanin" pitchFamily="2" charset="-78"/>
              </a:rPr>
              <a:t>اي و بي حوصلگي ناشي از استرس ، تنفر نسبت به تلفن و اعتياد به سيگار</a:t>
            </a:r>
          </a:p>
          <a:p>
            <a:pPr>
              <a:buNone/>
            </a:pPr>
            <a:r>
              <a:rPr lang="fa-IR" sz="2400" dirty="0" smtClean="0">
                <a:cs typeface="B Nazanin" pitchFamily="2" charset="-78"/>
              </a:rPr>
              <a:t>مواجه بود. او هيچ گه حاضر نبود براي تسكين درد دارو مصرف كند و سر انجام</a:t>
            </a:r>
          </a:p>
          <a:p>
            <a:pPr>
              <a:buNone/>
            </a:pPr>
            <a:r>
              <a:rPr lang="fa-IR" sz="2400" dirty="0" smtClean="0">
                <a:cs typeface="B Nazanin" pitchFamily="2" charset="-78"/>
              </a:rPr>
              <a:t>در 23 سپتامبر1939 در لندن درگذشت.</a:t>
            </a:r>
          </a:p>
          <a:p>
            <a:pPr>
              <a:buNone/>
            </a:pP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457200"/>
            <a:ext cx="8183880" cy="5410200"/>
          </a:xfrm>
        </p:spPr>
        <p:txBody>
          <a:bodyPr>
            <a:normAutofit/>
          </a:bodyPr>
          <a:lstStyle/>
          <a:p>
            <a:pPr>
              <a:buNone/>
            </a:pPr>
            <a:endParaRPr lang="fa-IR" b="1" dirty="0" smtClean="0">
              <a:cs typeface="B Nazanin" pitchFamily="2" charset="-78"/>
            </a:endParaRPr>
          </a:p>
          <a:p>
            <a:pPr>
              <a:buNone/>
            </a:pPr>
            <a:r>
              <a:rPr lang="fa-IR" b="1" dirty="0" smtClean="0">
                <a:cs typeface="B Nazanin" pitchFamily="2" charset="-78"/>
              </a:rPr>
              <a:t>سطوح شخصيت:</a:t>
            </a:r>
          </a:p>
          <a:p>
            <a:pPr>
              <a:buNone/>
            </a:pPr>
            <a:r>
              <a:rPr lang="fa-IR" sz="2600" b="1" dirty="0" smtClean="0">
                <a:cs typeface="B Nazanin" pitchFamily="2" charset="-78"/>
              </a:rPr>
              <a:t>الف) مدل مكان نگار</a:t>
            </a:r>
          </a:p>
          <a:p>
            <a:pPr>
              <a:buNone/>
            </a:pPr>
            <a:r>
              <a:rPr lang="fa-IR" sz="2400" dirty="0" smtClean="0">
                <a:cs typeface="B Nazanin" pitchFamily="2" charset="-78"/>
              </a:rPr>
              <a:t>فرويد شخصيت انسان را به 3 قسمت خود آگاه، نيمه آگاه و ناخودآگاه تقسيم</a:t>
            </a:r>
          </a:p>
          <a:p>
            <a:pPr>
              <a:buNone/>
            </a:pPr>
            <a:r>
              <a:rPr lang="fa-IR" sz="2400" dirty="0" smtClean="0">
                <a:cs typeface="B Nazanin" pitchFamily="2" charset="-78"/>
              </a:rPr>
              <a:t>كرد. قسمت خودآگاه قسمتي از تفكرات را در بر مي گيرد كه شما از آن آگاهي</a:t>
            </a:r>
          </a:p>
          <a:p>
            <a:pPr>
              <a:buNone/>
            </a:pPr>
            <a:r>
              <a:rPr lang="fa-IR" sz="2400" dirty="0" smtClean="0">
                <a:cs typeface="B Nazanin" pitchFamily="2" charset="-78"/>
              </a:rPr>
              <a:t>داريد.</a:t>
            </a:r>
          </a:p>
          <a:p>
            <a:pPr>
              <a:buNone/>
            </a:pPr>
            <a:r>
              <a:rPr lang="fa-IR" sz="2400" dirty="0" smtClean="0">
                <a:cs typeface="B Nazanin" pitchFamily="2" charset="-78"/>
              </a:rPr>
              <a:t>اگر به عنوان مثال از شما بپرسند: معلم سال سوم شما چه كسي بوده است؟ اين</a:t>
            </a:r>
          </a:p>
          <a:p>
            <a:pPr>
              <a:buNone/>
            </a:pPr>
            <a:r>
              <a:rPr lang="fa-IR" sz="2400" dirty="0" smtClean="0">
                <a:cs typeface="B Nazanin" pitchFamily="2" charset="-78"/>
              </a:rPr>
              <a:t>قسمت عظيم اطلاعات قابل بازيافت، قسمت نيمه آگاه را تشكيل مي دهند.</a:t>
            </a:r>
          </a:p>
          <a:p>
            <a:pPr>
              <a:buNone/>
            </a:pPr>
            <a:r>
              <a:rPr lang="fa-IR" sz="2400" dirty="0" smtClean="0">
                <a:cs typeface="B Nazanin" pitchFamily="2" charset="-78"/>
              </a:rPr>
              <a:t>قسمت اعظم تفكراتمان در قسمت ناخودآگاه يافت مي شوند كه بخش بزرگتر و</a:t>
            </a:r>
          </a:p>
          <a:p>
            <a:pPr>
              <a:buNone/>
            </a:pPr>
            <a:r>
              <a:rPr lang="fa-IR" sz="2400" dirty="0" smtClean="0">
                <a:cs typeface="B Nazanin" pitchFamily="2" charset="-78"/>
              </a:rPr>
              <a:t>ناديدني زير سطح آب است. در اين قسمت اطلاعاتي قرر دارد كه به آن</a:t>
            </a:r>
          </a:p>
          <a:p>
            <a:pPr>
              <a:buNone/>
            </a:pPr>
            <a:r>
              <a:rPr lang="fa-IR" sz="2400" dirty="0" smtClean="0">
                <a:cs typeface="B Nazanin" pitchFamily="2" charset="-78"/>
              </a:rPr>
              <a:t>دسترسي نداريم.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lstStyle/>
          <a:p>
            <a:pPr>
              <a:buNone/>
            </a:pPr>
            <a:endParaRPr lang="fa-IR" sz="2600" b="1" dirty="0" smtClean="0">
              <a:cs typeface="B Nazanin" pitchFamily="2" charset="-78"/>
            </a:endParaRPr>
          </a:p>
          <a:p>
            <a:pPr>
              <a:buNone/>
            </a:pPr>
            <a:r>
              <a:rPr lang="fa-IR" sz="2600" b="1" dirty="0" smtClean="0">
                <a:cs typeface="B Nazanin" pitchFamily="2" charset="-78"/>
              </a:rPr>
              <a:t>ب)مدل ساختاري</a:t>
            </a:r>
          </a:p>
          <a:p>
            <a:pPr>
              <a:buNone/>
            </a:pPr>
            <a:r>
              <a:rPr lang="fa-IR" sz="2400" dirty="0" smtClean="0">
                <a:cs typeface="B Nazanin" pitchFamily="2" charset="-78"/>
              </a:rPr>
              <a:t>فرويد خيلي زود پي برد كه مدل مكان نگار توانايي تشريح ساختار شخصيت</a:t>
            </a:r>
          </a:p>
          <a:p>
            <a:pPr>
              <a:buNone/>
            </a:pPr>
            <a:r>
              <a:rPr lang="fa-IR" sz="2400" dirty="0" smtClean="0">
                <a:cs typeface="B Nazanin" pitchFamily="2" charset="-78"/>
              </a:rPr>
              <a:t>انسان را ندارد به همين دليل مدل ساختاري را مطرح ساخت كه شخصيت را به</a:t>
            </a:r>
          </a:p>
          <a:p>
            <a:pPr>
              <a:buNone/>
            </a:pPr>
            <a:r>
              <a:rPr lang="fa-IR" sz="2400" dirty="0" smtClean="0">
                <a:cs typeface="B Nazanin" pitchFamily="2" charset="-78"/>
              </a:rPr>
              <a:t>نهاد، من و فرامن تقسيم مي كرد. </a:t>
            </a:r>
          </a:p>
          <a:p>
            <a:pPr>
              <a:buNone/>
            </a:pPr>
            <a:r>
              <a:rPr lang="fa-IR" sz="2400" dirty="0" smtClean="0">
                <a:cs typeface="B Nazanin" pitchFamily="2" charset="-78"/>
              </a:rPr>
              <a:t>با مراجعه به اسلايد بعدي تفاوت بين اين بخش ها را مي توان درك كرد.</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265238" y="4635500"/>
            <a:ext cx="7696200" cy="1933575"/>
          </a:xfrm>
          <a:blipFill dpi="0" rotWithShape="1">
            <a:blip r:embed="rId2"/>
            <a:srcRect/>
            <a:tile tx="0" ty="0" sx="100000" sy="100000" flip="none" algn="tl"/>
          </a:blipFill>
          <a:ln w="19050">
            <a:solidFill>
              <a:schemeClr val="tx1"/>
            </a:solidFill>
          </a:ln>
        </p:spPr>
        <p:txBody>
          <a:bodyPr/>
          <a:lstStyle/>
          <a:p>
            <a:pPr>
              <a:lnSpc>
                <a:spcPct val="80000"/>
              </a:lnSpc>
            </a:pPr>
            <a:r>
              <a:rPr lang="fa-IR" sz="2400" b="1">
                <a:solidFill>
                  <a:srgbClr val="FF3300"/>
                </a:solidFill>
                <a:effectLst>
                  <a:outerShdw blurRad="38100" dist="38100" dir="2700000" algn="tl">
                    <a:srgbClr val="000000"/>
                  </a:outerShdw>
                </a:effectLst>
                <a:cs typeface="Zar" pitchFamily="2" charset="-78"/>
              </a:rPr>
              <a:t>ايد ) من ناخودآگاه </a:t>
            </a:r>
            <a:r>
              <a:rPr lang="en-US" sz="2400" b="1">
                <a:solidFill>
                  <a:srgbClr val="FF3300"/>
                </a:solidFill>
                <a:effectLst>
                  <a:outerShdw blurRad="38100" dist="38100" dir="2700000" algn="tl">
                    <a:srgbClr val="000000"/>
                  </a:outerShdw>
                </a:effectLst>
                <a:cs typeface="Zar" pitchFamily="2" charset="-78"/>
              </a:rPr>
              <a:t> ) ID</a:t>
            </a:r>
            <a:r>
              <a:rPr lang="fa-IR" sz="2400" b="1">
                <a:solidFill>
                  <a:srgbClr val="FF3300"/>
                </a:solidFill>
                <a:effectLst>
                  <a:outerShdw blurRad="38100" dist="38100" dir="2700000" algn="tl">
                    <a:srgbClr val="000000"/>
                  </a:outerShdw>
                </a:effectLst>
                <a:cs typeface="Zar" pitchFamily="2" charset="-78"/>
              </a:rPr>
              <a:t> </a:t>
            </a:r>
          </a:p>
          <a:p>
            <a:pPr algn="r">
              <a:lnSpc>
                <a:spcPct val="80000"/>
              </a:lnSpc>
            </a:pPr>
            <a:r>
              <a:rPr lang="fa-IR" sz="1900" b="1">
                <a:solidFill>
                  <a:srgbClr val="FFFF00"/>
                </a:solidFill>
                <a:effectLst>
                  <a:outerShdw blurRad="38100" dist="38100" dir="2700000" algn="tl">
                    <a:srgbClr val="000000"/>
                  </a:outerShdw>
                </a:effectLst>
                <a:cs typeface="Zar" pitchFamily="2" charset="-78"/>
              </a:rPr>
              <a:t>غرايز طبيعي انسان		</a:t>
            </a:r>
            <a:r>
              <a:rPr lang="fa-IR" sz="1900" b="1">
                <a:solidFill>
                  <a:schemeClr val="bg1"/>
                </a:solidFill>
                <a:effectLst>
                  <a:outerShdw blurRad="38100" dist="38100" dir="2700000" algn="tl">
                    <a:srgbClr val="000000"/>
                  </a:outerShdw>
                </a:effectLst>
                <a:cs typeface="Zar" pitchFamily="2" charset="-78"/>
              </a:rPr>
              <a:t>محرکات مخرب و نابود کننده</a:t>
            </a:r>
            <a:r>
              <a:rPr lang="fa-IR" sz="1900" b="1">
                <a:solidFill>
                  <a:srgbClr val="FFFF00"/>
                </a:solidFill>
                <a:effectLst>
                  <a:outerShdw blurRad="38100" dist="38100" dir="2700000" algn="tl">
                    <a:srgbClr val="000000"/>
                  </a:outerShdw>
                </a:effectLst>
                <a:cs typeface="Zar" pitchFamily="2" charset="-78"/>
              </a:rPr>
              <a:t> </a:t>
            </a:r>
          </a:p>
          <a:p>
            <a:pPr algn="r">
              <a:lnSpc>
                <a:spcPct val="80000"/>
              </a:lnSpc>
            </a:pPr>
            <a:r>
              <a:rPr lang="fa-IR" sz="1900" b="1">
                <a:solidFill>
                  <a:srgbClr val="FFFF00"/>
                </a:solidFill>
                <a:effectLst>
                  <a:outerShdw blurRad="38100" dist="38100" dir="2700000" algn="tl">
                    <a:srgbClr val="000000"/>
                  </a:outerShdw>
                </a:effectLst>
                <a:cs typeface="Zar" pitchFamily="2" charset="-78"/>
              </a:rPr>
              <a:t>(</a:t>
            </a:r>
            <a:r>
              <a:rPr lang="en-US" sz="1900" b="1">
                <a:solidFill>
                  <a:srgbClr val="FFFF00"/>
                </a:solidFill>
                <a:effectLst>
                  <a:outerShdw blurRad="38100" dist="38100" dir="2700000" algn="tl">
                    <a:srgbClr val="000000"/>
                  </a:outerShdw>
                </a:effectLst>
                <a:cs typeface="Zar" pitchFamily="2" charset="-78"/>
              </a:rPr>
              <a:t>Life instincts</a:t>
            </a:r>
            <a:r>
              <a:rPr lang="fa-IR" sz="1900" b="1">
                <a:solidFill>
                  <a:srgbClr val="FFFF00"/>
                </a:solidFill>
                <a:effectLst>
                  <a:outerShdw blurRad="38100" dist="38100" dir="2700000" algn="tl">
                    <a:srgbClr val="000000"/>
                  </a:outerShdw>
                </a:effectLst>
                <a:cs typeface="Zar" pitchFamily="2" charset="-78"/>
              </a:rPr>
              <a:t>)		</a:t>
            </a:r>
            <a:r>
              <a:rPr lang="en-US" sz="1900" b="1">
                <a:solidFill>
                  <a:schemeClr val="bg1"/>
                </a:solidFill>
                <a:effectLst>
                  <a:outerShdw blurRad="38100" dist="38100" dir="2700000" algn="tl">
                    <a:srgbClr val="000000"/>
                  </a:outerShdw>
                </a:effectLst>
                <a:cs typeface="Zar" pitchFamily="2" charset="-78"/>
              </a:rPr>
              <a:t>Death instincts)</a:t>
            </a:r>
            <a:r>
              <a:rPr lang="fa-IR" sz="1900" b="1">
                <a:solidFill>
                  <a:schemeClr val="bg1"/>
                </a:solidFill>
                <a:effectLst>
                  <a:outerShdw blurRad="38100" dist="38100" dir="2700000" algn="tl">
                    <a:srgbClr val="000000"/>
                  </a:outerShdw>
                </a:effectLst>
                <a:cs typeface="Zar" pitchFamily="2" charset="-78"/>
              </a:rPr>
              <a:t>)</a:t>
            </a:r>
          </a:p>
          <a:p>
            <a:pPr algn="r">
              <a:lnSpc>
                <a:spcPct val="80000"/>
              </a:lnSpc>
              <a:buFontTx/>
              <a:buChar char="-"/>
            </a:pPr>
            <a:r>
              <a:rPr lang="fa-IR" sz="1900" b="1">
                <a:solidFill>
                  <a:srgbClr val="FFFF00"/>
                </a:solidFill>
                <a:effectLst>
                  <a:outerShdw blurRad="38100" dist="38100" dir="2700000" algn="tl">
                    <a:srgbClr val="000000"/>
                  </a:outerShdw>
                </a:effectLst>
                <a:cs typeface="Zar" pitchFamily="2" charset="-78"/>
              </a:rPr>
              <a:t>تمايلات جنسي		</a:t>
            </a:r>
            <a:r>
              <a:rPr lang="fa-IR" sz="1900" b="1">
                <a:solidFill>
                  <a:schemeClr val="bg1"/>
                </a:solidFill>
                <a:effectLst>
                  <a:outerShdw blurRad="38100" dist="38100" dir="2700000" algn="tl">
                    <a:srgbClr val="000000"/>
                  </a:outerShdw>
                </a:effectLst>
                <a:cs typeface="Zar" pitchFamily="2" charset="-78"/>
              </a:rPr>
              <a:t>- تجاوز، تهاجم و تسلط</a:t>
            </a:r>
          </a:p>
          <a:p>
            <a:pPr algn="r">
              <a:lnSpc>
                <a:spcPct val="80000"/>
              </a:lnSpc>
              <a:buFontTx/>
              <a:buChar char="-"/>
            </a:pPr>
            <a:r>
              <a:rPr lang="fa-IR" sz="1900" b="1">
                <a:solidFill>
                  <a:srgbClr val="FFFF00"/>
                </a:solidFill>
                <a:effectLst>
                  <a:outerShdw blurRad="38100" dist="38100" dir="2700000" algn="tl">
                    <a:srgbClr val="000000"/>
                  </a:outerShdw>
                </a:effectLst>
                <a:cs typeface="Zar" pitchFamily="2" charset="-78"/>
              </a:rPr>
              <a:t>کسب لذايذ جسمي</a:t>
            </a:r>
          </a:p>
          <a:p>
            <a:pPr algn="r">
              <a:lnSpc>
                <a:spcPct val="80000"/>
              </a:lnSpc>
              <a:buFontTx/>
              <a:buChar char="-"/>
            </a:pPr>
            <a:r>
              <a:rPr lang="fa-IR" sz="1900" b="1">
                <a:solidFill>
                  <a:srgbClr val="FFFF00"/>
                </a:solidFill>
                <a:effectLst>
                  <a:outerShdw blurRad="38100" dist="38100" dir="2700000" algn="tl">
                    <a:srgbClr val="000000"/>
                  </a:outerShdw>
                </a:effectLst>
                <a:cs typeface="Zar" pitchFamily="2" charset="-78"/>
              </a:rPr>
              <a:t>کاميابي فوري</a:t>
            </a:r>
            <a:endParaRPr lang="en-US" sz="1900" b="1">
              <a:solidFill>
                <a:srgbClr val="FFFF00"/>
              </a:solidFill>
              <a:effectLst>
                <a:outerShdw blurRad="38100" dist="38100" dir="2700000" algn="tl">
                  <a:srgbClr val="000000"/>
                </a:outerShdw>
              </a:effectLst>
              <a:cs typeface="Zar" pitchFamily="2" charset="-78"/>
            </a:endParaRPr>
          </a:p>
        </p:txBody>
      </p:sp>
      <p:grpSp>
        <p:nvGrpSpPr>
          <p:cNvPr id="2" name="Group 3"/>
          <p:cNvGrpSpPr>
            <a:grpSpLocks/>
          </p:cNvGrpSpPr>
          <p:nvPr/>
        </p:nvGrpSpPr>
        <p:grpSpPr bwMode="auto">
          <a:xfrm>
            <a:off x="1781175" y="4635500"/>
            <a:ext cx="1828800" cy="1938338"/>
            <a:chOff x="1024" y="722"/>
            <a:chExt cx="1515" cy="1402"/>
          </a:xfrm>
        </p:grpSpPr>
        <p:cxnSp>
          <p:nvCxnSpPr>
            <p:cNvPr id="12292" name="AutoShape 4"/>
            <p:cNvCxnSpPr>
              <a:cxnSpLocks noChangeShapeType="1"/>
            </p:cNvCxnSpPr>
            <p:nvPr/>
          </p:nvCxnSpPr>
          <p:spPr bwMode="auto">
            <a:xfrm rot="16200000">
              <a:off x="948" y="1745"/>
              <a:ext cx="455" cy="303"/>
            </a:xfrm>
            <a:prstGeom prst="bentConnector3">
              <a:avLst>
                <a:gd name="adj1" fmla="val 49889"/>
              </a:avLst>
            </a:prstGeom>
            <a:noFill/>
            <a:ln w="25400">
              <a:solidFill>
                <a:srgbClr val="FFFF00"/>
              </a:solidFill>
              <a:miter lim="800000"/>
              <a:headEnd/>
              <a:tailEnd/>
            </a:ln>
            <a:effectLst/>
          </p:spPr>
        </p:cxnSp>
        <p:cxnSp>
          <p:nvCxnSpPr>
            <p:cNvPr id="12293" name="AutoShape 5"/>
            <p:cNvCxnSpPr>
              <a:cxnSpLocks noChangeShapeType="1"/>
            </p:cNvCxnSpPr>
            <p:nvPr/>
          </p:nvCxnSpPr>
          <p:spPr bwMode="auto">
            <a:xfrm rot="16200000">
              <a:off x="2160" y="798"/>
              <a:ext cx="455" cy="303"/>
            </a:xfrm>
            <a:prstGeom prst="bentConnector3">
              <a:avLst>
                <a:gd name="adj1" fmla="val 49889"/>
              </a:avLst>
            </a:prstGeom>
            <a:noFill/>
            <a:ln w="25400">
              <a:solidFill>
                <a:srgbClr val="FFFF00"/>
              </a:solidFill>
              <a:miter lim="800000"/>
              <a:headEnd/>
              <a:tailEnd/>
            </a:ln>
            <a:effectLst/>
          </p:spPr>
        </p:cxnSp>
        <p:cxnSp>
          <p:nvCxnSpPr>
            <p:cNvPr id="12294" name="AutoShape 6"/>
            <p:cNvCxnSpPr>
              <a:cxnSpLocks noChangeShapeType="1"/>
            </p:cNvCxnSpPr>
            <p:nvPr/>
          </p:nvCxnSpPr>
          <p:spPr bwMode="auto">
            <a:xfrm rot="16200000">
              <a:off x="1251" y="1517"/>
              <a:ext cx="455" cy="303"/>
            </a:xfrm>
            <a:prstGeom prst="bentConnector3">
              <a:avLst>
                <a:gd name="adj1" fmla="val 49889"/>
              </a:avLst>
            </a:prstGeom>
            <a:noFill/>
            <a:ln w="25400">
              <a:solidFill>
                <a:srgbClr val="FFFF00"/>
              </a:solidFill>
              <a:miter lim="800000"/>
              <a:headEnd/>
              <a:tailEnd/>
            </a:ln>
            <a:effectLst/>
          </p:spPr>
        </p:cxnSp>
        <p:cxnSp>
          <p:nvCxnSpPr>
            <p:cNvPr id="12295" name="AutoShape 7"/>
            <p:cNvCxnSpPr>
              <a:cxnSpLocks noChangeShapeType="1"/>
            </p:cNvCxnSpPr>
            <p:nvPr/>
          </p:nvCxnSpPr>
          <p:spPr bwMode="auto">
            <a:xfrm rot="16200000">
              <a:off x="1857" y="1026"/>
              <a:ext cx="455" cy="303"/>
            </a:xfrm>
            <a:prstGeom prst="bentConnector3">
              <a:avLst>
                <a:gd name="adj1" fmla="val 49889"/>
              </a:avLst>
            </a:prstGeom>
            <a:noFill/>
            <a:ln w="25400">
              <a:solidFill>
                <a:srgbClr val="FFFF00"/>
              </a:solidFill>
              <a:miter lim="800000"/>
              <a:headEnd/>
              <a:tailEnd/>
            </a:ln>
            <a:effectLst/>
          </p:spPr>
        </p:cxnSp>
        <p:cxnSp>
          <p:nvCxnSpPr>
            <p:cNvPr id="12296" name="AutoShape 8"/>
            <p:cNvCxnSpPr>
              <a:cxnSpLocks noChangeShapeType="1"/>
            </p:cNvCxnSpPr>
            <p:nvPr/>
          </p:nvCxnSpPr>
          <p:spPr bwMode="auto">
            <a:xfrm rot="16200000">
              <a:off x="1554" y="1289"/>
              <a:ext cx="455" cy="303"/>
            </a:xfrm>
            <a:prstGeom prst="bentConnector3">
              <a:avLst>
                <a:gd name="adj1" fmla="val 49889"/>
              </a:avLst>
            </a:prstGeom>
            <a:noFill/>
            <a:ln w="25400">
              <a:solidFill>
                <a:srgbClr val="FFFF00"/>
              </a:solidFill>
              <a:miter lim="800000"/>
              <a:headEnd/>
              <a:tailEnd/>
            </a:ln>
            <a:effectLst/>
          </p:spPr>
        </p:cxnSp>
      </p:grpSp>
      <p:sp>
        <p:nvSpPr>
          <p:cNvPr id="12297" name="Rectangle 9" descr="White marble"/>
          <p:cNvSpPr>
            <a:spLocks noChangeArrowheads="1"/>
          </p:cNvSpPr>
          <p:nvPr/>
        </p:nvSpPr>
        <p:spPr bwMode="auto">
          <a:xfrm>
            <a:off x="1685925" y="2689225"/>
            <a:ext cx="6854825" cy="1933575"/>
          </a:xfrm>
          <a:prstGeom prst="rect">
            <a:avLst/>
          </a:prstGeom>
          <a:blipFill dpi="0" rotWithShape="1">
            <a:blip r:embed="rId3"/>
            <a:srcRect/>
            <a:tile tx="0" ty="0" sx="100000" sy="100000" flip="none" algn="tl"/>
          </a:blipFill>
          <a:ln w="19050">
            <a:noFill/>
            <a:miter lim="800000"/>
            <a:headEnd/>
            <a:tailEnd/>
          </a:ln>
          <a:effectLst/>
        </p:spPr>
        <p:txBody>
          <a:bodyPr/>
          <a:lstStyle/>
          <a:p>
            <a:pPr algn="ctr">
              <a:lnSpc>
                <a:spcPct val="80000"/>
              </a:lnSpc>
            </a:pPr>
            <a:endParaRPr lang="fa-IR" sz="2000" b="1">
              <a:solidFill>
                <a:srgbClr val="FF3300"/>
              </a:solidFill>
              <a:effectLst>
                <a:outerShdw blurRad="38100" dist="38100" dir="2700000" algn="tl">
                  <a:srgbClr val="C0C0C0"/>
                </a:outerShdw>
              </a:effectLst>
              <a:cs typeface="Zar" pitchFamily="2" charset="-78"/>
            </a:endParaRPr>
          </a:p>
          <a:p>
            <a:pPr algn="ctr">
              <a:lnSpc>
                <a:spcPct val="80000"/>
              </a:lnSpc>
            </a:pPr>
            <a:endParaRPr lang="fa-IR" sz="2000" b="1">
              <a:solidFill>
                <a:srgbClr val="FF3300"/>
              </a:solidFill>
              <a:effectLst>
                <a:outerShdw blurRad="38100" dist="38100" dir="2700000" algn="tl">
                  <a:srgbClr val="C0C0C0"/>
                </a:outerShdw>
              </a:effectLst>
              <a:cs typeface="Zar" pitchFamily="2" charset="-78"/>
            </a:endParaRPr>
          </a:p>
          <a:p>
            <a:pPr algn="ctr">
              <a:lnSpc>
                <a:spcPct val="80000"/>
              </a:lnSpc>
            </a:pPr>
            <a:r>
              <a:rPr lang="fa-IR" sz="2400" b="1">
                <a:solidFill>
                  <a:srgbClr val="008000"/>
                </a:solidFill>
                <a:effectLst>
                  <a:outerShdw blurRad="38100" dist="38100" dir="2700000" algn="tl">
                    <a:srgbClr val="C0C0C0"/>
                  </a:outerShdw>
                </a:effectLst>
                <a:cs typeface="Zar" pitchFamily="2" charset="-78"/>
              </a:rPr>
              <a:t>من  خودآگاه </a:t>
            </a:r>
            <a:r>
              <a:rPr lang="en-US" sz="2400" b="1">
                <a:solidFill>
                  <a:srgbClr val="008000"/>
                </a:solidFill>
                <a:effectLst>
                  <a:outerShdw blurRad="38100" dist="38100" dir="2700000" algn="tl">
                    <a:srgbClr val="C0C0C0"/>
                  </a:outerShdw>
                </a:effectLst>
                <a:cs typeface="Zar" pitchFamily="2" charset="-78"/>
              </a:rPr>
              <a:t> Ego</a:t>
            </a:r>
            <a:r>
              <a:rPr lang="fa-IR" sz="2400" b="1">
                <a:solidFill>
                  <a:srgbClr val="008000"/>
                </a:solidFill>
                <a:effectLst>
                  <a:outerShdw blurRad="38100" dist="38100" dir="2700000" algn="tl">
                    <a:srgbClr val="C0C0C0"/>
                  </a:outerShdw>
                </a:effectLst>
                <a:cs typeface="Zar" pitchFamily="2" charset="-78"/>
              </a:rPr>
              <a:t> </a:t>
            </a:r>
          </a:p>
          <a:p>
            <a:pPr algn="ctr">
              <a:lnSpc>
                <a:spcPct val="80000"/>
              </a:lnSpc>
            </a:pPr>
            <a:endParaRPr lang="fa-IR" sz="2400" b="1">
              <a:solidFill>
                <a:srgbClr val="008000"/>
              </a:solidFill>
              <a:effectLst>
                <a:outerShdw blurRad="38100" dist="38100" dir="2700000" algn="tl">
                  <a:srgbClr val="C0C0C0"/>
                </a:outerShdw>
              </a:effectLst>
              <a:cs typeface="Zar" pitchFamily="2" charset="-78"/>
            </a:endParaRPr>
          </a:p>
          <a:p>
            <a:pPr algn="ctr">
              <a:lnSpc>
                <a:spcPct val="80000"/>
              </a:lnSpc>
            </a:pPr>
            <a:r>
              <a:rPr lang="fa-IR" sz="1900" b="1">
                <a:solidFill>
                  <a:schemeClr val="accent2"/>
                </a:solidFill>
                <a:effectLst>
                  <a:outerShdw blurRad="38100" dist="38100" dir="2700000" algn="tl">
                    <a:srgbClr val="C0C0C0"/>
                  </a:outerShdw>
                </a:effectLst>
                <a:cs typeface="Zar" pitchFamily="2" charset="-78"/>
              </a:rPr>
              <a:t>- عقل، خرد، منطق</a:t>
            </a:r>
            <a:endParaRPr lang="en-US" sz="1900" b="1">
              <a:solidFill>
                <a:schemeClr val="accent2"/>
              </a:solidFill>
              <a:effectLst>
                <a:outerShdw blurRad="38100" dist="38100" dir="2700000" algn="tl">
                  <a:srgbClr val="C0C0C0"/>
                </a:outerShdw>
              </a:effectLst>
              <a:cs typeface="Zar" pitchFamily="2" charset="-78"/>
            </a:endParaRPr>
          </a:p>
        </p:txBody>
      </p:sp>
      <p:sp>
        <p:nvSpPr>
          <p:cNvPr id="12298" name="AutoShape 10" descr="Medium wood"/>
          <p:cNvSpPr>
            <a:spLocks noChangeArrowheads="1"/>
          </p:cNvSpPr>
          <p:nvPr/>
        </p:nvSpPr>
        <p:spPr bwMode="auto">
          <a:xfrm>
            <a:off x="1177925" y="663575"/>
            <a:ext cx="7878763" cy="2043113"/>
          </a:xfrm>
          <a:prstGeom prst="triangle">
            <a:avLst>
              <a:gd name="adj" fmla="val 50000"/>
            </a:avLst>
          </a:prstGeom>
          <a:blipFill dpi="0" rotWithShape="1">
            <a:blip r:embed="rId4"/>
            <a:srcRect/>
            <a:tile tx="0" ty="0" sx="100000" sy="100000" flip="none" algn="tl"/>
          </a:blipFill>
          <a:ln w="9525">
            <a:noFill/>
            <a:miter lim="800000"/>
            <a:headEnd/>
            <a:tailEnd/>
          </a:ln>
          <a:effectLst/>
        </p:spPr>
        <p:txBody>
          <a:bodyPr wrap="none" anchor="ctr"/>
          <a:lstStyle/>
          <a:p>
            <a:pPr algn="ctr" rtl="0"/>
            <a:r>
              <a:rPr lang="en-US" sz="2400" b="1">
                <a:solidFill>
                  <a:srgbClr val="00FFFF"/>
                </a:solidFill>
                <a:effectLst>
                  <a:outerShdw blurRad="38100" dist="38100" dir="2700000" algn="tl">
                    <a:srgbClr val="000000"/>
                  </a:outerShdw>
                </a:effectLst>
                <a:cs typeface="Zar" pitchFamily="2" charset="-78"/>
              </a:rPr>
              <a:t>Super Ego </a:t>
            </a:r>
            <a:r>
              <a:rPr lang="fa-IR" sz="2400" b="1">
                <a:solidFill>
                  <a:srgbClr val="00FFFF"/>
                </a:solidFill>
                <a:effectLst>
                  <a:outerShdw blurRad="38100" dist="38100" dir="2700000" algn="tl">
                    <a:srgbClr val="000000"/>
                  </a:outerShdw>
                </a:effectLst>
                <a:cs typeface="Zar" pitchFamily="2" charset="-78"/>
              </a:rPr>
              <a:t> سوپر اگو</a:t>
            </a:r>
            <a:r>
              <a:rPr lang="fa-IR" sz="2400" b="1">
                <a:solidFill>
                  <a:srgbClr val="008000"/>
                </a:solidFill>
                <a:effectLst>
                  <a:outerShdw blurRad="38100" dist="38100" dir="2700000" algn="tl">
                    <a:srgbClr val="000000"/>
                  </a:outerShdw>
                </a:effectLst>
                <a:cs typeface="Zar" pitchFamily="2" charset="-78"/>
              </a:rPr>
              <a:t> </a:t>
            </a:r>
          </a:p>
          <a:p>
            <a:pPr algn="ctr" rtl="0"/>
            <a:endParaRPr lang="fa-IR" sz="2400" b="1">
              <a:solidFill>
                <a:srgbClr val="008000"/>
              </a:solidFill>
              <a:effectLst>
                <a:outerShdw blurRad="38100" dist="38100" dir="2700000" algn="tl">
                  <a:srgbClr val="000000"/>
                </a:outerShdw>
              </a:effectLst>
              <a:cs typeface="Zar" pitchFamily="2" charset="-78"/>
            </a:endParaRPr>
          </a:p>
          <a:p>
            <a:pPr algn="ctr" rtl="0"/>
            <a:r>
              <a:rPr lang="fa-IR" b="1">
                <a:solidFill>
                  <a:srgbClr val="FF9900"/>
                </a:solidFill>
                <a:effectLst>
                  <a:outerShdw blurRad="38100" dist="38100" dir="2700000" algn="tl">
                    <a:srgbClr val="000000"/>
                  </a:outerShdw>
                </a:effectLst>
                <a:cs typeface="Zar" pitchFamily="2" charset="-78"/>
              </a:rPr>
              <a:t>1- وجدان</a:t>
            </a:r>
            <a:r>
              <a:rPr lang="fa-IR" b="1">
                <a:solidFill>
                  <a:schemeClr val="accent2"/>
                </a:solidFill>
                <a:effectLst>
                  <a:outerShdw blurRad="38100" dist="38100" dir="2700000" algn="tl">
                    <a:srgbClr val="000000"/>
                  </a:outerShdw>
                </a:effectLst>
                <a:cs typeface="Zar" pitchFamily="2" charset="-78"/>
              </a:rPr>
              <a:t>         </a:t>
            </a:r>
            <a:r>
              <a:rPr lang="fa-IR" b="1">
                <a:solidFill>
                  <a:srgbClr val="66FF33"/>
                </a:solidFill>
                <a:effectLst>
                  <a:outerShdw blurRad="38100" dist="38100" dir="2700000" algn="tl">
                    <a:srgbClr val="000000"/>
                  </a:outerShdw>
                </a:effectLst>
                <a:cs typeface="Zar" pitchFamily="2" charset="-78"/>
              </a:rPr>
              <a:t>2- ارزشهاي فراگرفته شده از والدين، اجتماع، فرهنگ و ...</a:t>
            </a:r>
            <a:endParaRPr lang="en-US" b="1">
              <a:solidFill>
                <a:srgbClr val="66FF33"/>
              </a:solidFill>
              <a:effectLst>
                <a:outerShdw blurRad="38100" dist="38100" dir="2700000" algn="tl">
                  <a:srgbClr val="000000"/>
                </a:outerShdw>
              </a:effectLst>
              <a:cs typeface="Zar" pitchFamily="2" charset="-78"/>
            </a:endParaRPr>
          </a:p>
        </p:txBody>
      </p:sp>
      <p:sp>
        <p:nvSpPr>
          <p:cNvPr id="12299" name="Line 11"/>
          <p:cNvSpPr>
            <a:spLocks noChangeShapeType="1"/>
          </p:cNvSpPr>
          <p:nvPr/>
        </p:nvSpPr>
        <p:spPr bwMode="auto">
          <a:xfrm flipH="1" flipV="1">
            <a:off x="3217863" y="4210050"/>
            <a:ext cx="452437" cy="412750"/>
          </a:xfrm>
          <a:prstGeom prst="line">
            <a:avLst/>
          </a:prstGeom>
          <a:noFill/>
          <a:ln w="28575">
            <a:solidFill>
              <a:schemeClr val="tx1"/>
            </a:solidFill>
            <a:round/>
            <a:headEnd/>
            <a:tailEnd/>
          </a:ln>
          <a:effectLst/>
        </p:spPr>
        <p:txBody>
          <a:bodyPr/>
          <a:lstStyle/>
          <a:p>
            <a:endParaRPr lang="fa-IR"/>
          </a:p>
        </p:txBody>
      </p:sp>
      <p:sp>
        <p:nvSpPr>
          <p:cNvPr id="12300" name="Text Box 12"/>
          <p:cNvSpPr txBox="1">
            <a:spLocks noChangeArrowheads="1"/>
          </p:cNvSpPr>
          <p:nvPr/>
        </p:nvSpPr>
        <p:spPr bwMode="auto">
          <a:xfrm>
            <a:off x="61913" y="4789488"/>
            <a:ext cx="1022350" cy="1465262"/>
          </a:xfrm>
          <a:prstGeom prst="rect">
            <a:avLst/>
          </a:prstGeom>
          <a:noFill/>
          <a:ln w="9525">
            <a:noFill/>
            <a:miter lim="800000"/>
            <a:headEnd/>
            <a:tailEnd/>
          </a:ln>
          <a:effectLst/>
        </p:spPr>
        <p:txBody>
          <a:bodyPr>
            <a:spAutoFit/>
          </a:bodyPr>
          <a:lstStyle/>
          <a:p>
            <a:pPr algn="ctr" rtl="0">
              <a:spcBef>
                <a:spcPct val="50000"/>
              </a:spcBef>
            </a:pPr>
            <a:r>
              <a:rPr lang="fa-IR" b="1">
                <a:solidFill>
                  <a:srgbClr val="008000"/>
                </a:solidFill>
                <a:cs typeface="Zar" pitchFamily="2" charset="-78"/>
              </a:rPr>
              <a:t>دريچه کنترل تمايلات و غرايز (ايد)</a:t>
            </a:r>
            <a:endParaRPr lang="en-US" b="1">
              <a:solidFill>
                <a:srgbClr val="008000"/>
              </a:solidFill>
              <a:cs typeface="Zar" pitchFamily="2" charset="-78"/>
            </a:endParaRPr>
          </a:p>
        </p:txBody>
      </p:sp>
      <p:sp>
        <p:nvSpPr>
          <p:cNvPr id="12301" name="Rectangle 13" descr="Walnut"/>
          <p:cNvSpPr>
            <a:spLocks noChangeArrowheads="1"/>
          </p:cNvSpPr>
          <p:nvPr/>
        </p:nvSpPr>
        <p:spPr bwMode="auto">
          <a:xfrm>
            <a:off x="1498600" y="3489325"/>
            <a:ext cx="369888" cy="1133475"/>
          </a:xfrm>
          <a:prstGeom prst="rect">
            <a:avLst/>
          </a:prstGeom>
          <a:blipFill dpi="0" rotWithShape="1">
            <a:blip r:embed="rId5"/>
            <a:srcRect/>
            <a:tile tx="0" ty="0" sx="100000" sy="100000" flip="none" algn="tl"/>
          </a:blipFill>
          <a:ln w="9525">
            <a:noFill/>
            <a:miter lim="800000"/>
            <a:headEnd/>
            <a:tailEnd/>
          </a:ln>
          <a:effectLst/>
        </p:spPr>
        <p:txBody>
          <a:bodyPr wrap="none" anchor="ctr"/>
          <a:lstStyle/>
          <a:p>
            <a:endParaRPr lang="fa-IR"/>
          </a:p>
        </p:txBody>
      </p:sp>
      <p:cxnSp>
        <p:nvCxnSpPr>
          <p:cNvPr id="12302" name="AutoShape 14"/>
          <p:cNvCxnSpPr>
            <a:cxnSpLocks noChangeShapeType="1"/>
            <a:stCxn id="12299" idx="1"/>
            <a:endCxn id="12300" idx="3"/>
          </p:cNvCxnSpPr>
          <p:nvPr/>
        </p:nvCxnSpPr>
        <p:spPr bwMode="auto">
          <a:xfrm rot="16200000" flipH="1" flipV="1">
            <a:off x="1488282" y="3791744"/>
            <a:ext cx="1327150" cy="2135187"/>
          </a:xfrm>
          <a:prstGeom prst="curvedConnector4">
            <a:avLst>
              <a:gd name="adj1" fmla="val -16148"/>
              <a:gd name="adj2" fmla="val 50037"/>
            </a:avLst>
          </a:prstGeom>
          <a:noFill/>
          <a:ln w="19050">
            <a:solidFill>
              <a:srgbClr val="FF3300"/>
            </a:solidFill>
            <a:round/>
            <a:headEnd/>
            <a:tailEnd type="stealth" w="lg" len="lg"/>
          </a:ln>
          <a:effectLst/>
        </p:spPr>
      </p:cxnSp>
      <p:sp>
        <p:nvSpPr>
          <p:cNvPr id="12303" name="Text Box 15"/>
          <p:cNvSpPr txBox="1">
            <a:spLocks noChangeArrowheads="1"/>
          </p:cNvSpPr>
          <p:nvPr/>
        </p:nvSpPr>
        <p:spPr bwMode="auto">
          <a:xfrm>
            <a:off x="-50800" y="2608263"/>
            <a:ext cx="1316038" cy="1903412"/>
          </a:xfrm>
          <a:prstGeom prst="rect">
            <a:avLst/>
          </a:prstGeom>
          <a:noFill/>
          <a:ln w="9525">
            <a:noFill/>
            <a:miter lim="800000"/>
            <a:headEnd/>
            <a:tailEnd/>
          </a:ln>
          <a:effectLst/>
        </p:spPr>
        <p:txBody>
          <a:bodyPr>
            <a:spAutoFit/>
          </a:bodyPr>
          <a:lstStyle/>
          <a:p>
            <a:pPr algn="ctr" rtl="0">
              <a:spcBef>
                <a:spcPct val="50000"/>
              </a:spcBef>
            </a:pPr>
            <a:r>
              <a:rPr lang="fa-IR" sz="1700" b="1">
                <a:solidFill>
                  <a:schemeClr val="accent2"/>
                </a:solidFill>
                <a:cs typeface="Zar" pitchFamily="2" charset="-78"/>
              </a:rPr>
              <a:t>دري که از طريق آن شخص با دنياي خارج در تماس است و او را واقع بين مي کند</a:t>
            </a:r>
            <a:endParaRPr lang="en-US" sz="1700" b="1">
              <a:solidFill>
                <a:schemeClr val="accent2"/>
              </a:solidFill>
              <a:cs typeface="Zar" pitchFamily="2" charset="-78"/>
            </a:endParaRPr>
          </a:p>
        </p:txBody>
      </p:sp>
      <p:cxnSp>
        <p:nvCxnSpPr>
          <p:cNvPr id="12304" name="AutoShape 16"/>
          <p:cNvCxnSpPr>
            <a:cxnSpLocks noChangeShapeType="1"/>
            <a:stCxn id="12301" idx="1"/>
            <a:endCxn id="12303" idx="0"/>
          </p:cNvCxnSpPr>
          <p:nvPr/>
        </p:nvCxnSpPr>
        <p:spPr bwMode="auto">
          <a:xfrm rot="10800000">
            <a:off x="608013" y="2608263"/>
            <a:ext cx="890587" cy="1447800"/>
          </a:xfrm>
          <a:prstGeom prst="curvedConnector4">
            <a:avLst>
              <a:gd name="adj1" fmla="val 41352"/>
              <a:gd name="adj2" fmla="val 115792"/>
            </a:avLst>
          </a:prstGeom>
          <a:noFill/>
          <a:ln w="19050">
            <a:solidFill>
              <a:srgbClr val="FF0000"/>
            </a:solidFill>
            <a:round/>
            <a:headEnd/>
            <a:tailEnd type="stealth" w="lg" len="lg"/>
          </a:ln>
          <a:effectLst/>
        </p:spPr>
      </p:cxnSp>
      <p:sp>
        <p:nvSpPr>
          <p:cNvPr id="17" name="Rectangle 2"/>
          <p:cNvSpPr>
            <a:spLocks noGrp="1" noChangeArrowheads="1"/>
          </p:cNvSpPr>
          <p:nvPr>
            <p:ph type="ctrTitle"/>
          </p:nvPr>
        </p:nvSpPr>
        <p:spPr>
          <a:xfrm>
            <a:off x="914400" y="228600"/>
            <a:ext cx="7772400" cy="457200"/>
          </a:xfrm>
        </p:spPr>
        <p:txBody>
          <a:bodyPr>
            <a:normAutofit/>
          </a:bodyPr>
          <a:lstStyle/>
          <a:p>
            <a:pPr algn="ctr"/>
            <a:r>
              <a:rPr lang="en-US" altLang="ar-SA" sz="2400" b="1" dirty="0" smtClean="0">
                <a:solidFill>
                  <a:schemeClr val="tx1"/>
                </a:solidFill>
                <a:effectLst>
                  <a:outerShdw blurRad="38100" dist="38100" dir="2700000" algn="tl">
                    <a:srgbClr val="C0C0C0"/>
                  </a:outerShdw>
                </a:effectLst>
              </a:rPr>
              <a:t>Sigmund </a:t>
            </a:r>
            <a:r>
              <a:rPr lang="en-US" altLang="ar-SA" sz="2400" b="1" dirty="0">
                <a:solidFill>
                  <a:schemeClr val="tx1"/>
                </a:solidFill>
                <a:effectLst>
                  <a:outerShdw blurRad="38100" dist="38100" dir="2700000" algn="tl">
                    <a:srgbClr val="C0C0C0"/>
                  </a:outerShdw>
                </a:effectLst>
              </a:rPr>
              <a:t>Freud &amp; Psychoanalysis</a:t>
            </a:r>
            <a:endParaRPr lang="en-US" altLang="ar-SA" sz="24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pPr>
              <a:buNone/>
            </a:pPr>
            <a:endParaRPr lang="fa-IR" sz="3200" b="1" dirty="0" smtClean="0">
              <a:cs typeface="B Nazanin" pitchFamily="2" charset="-78"/>
            </a:endParaRPr>
          </a:p>
          <a:p>
            <a:pPr>
              <a:buNone/>
            </a:pPr>
            <a:r>
              <a:rPr lang="fa-IR" b="1" dirty="0" smtClean="0">
                <a:cs typeface="B Nazanin" pitchFamily="2" charset="-78"/>
              </a:rPr>
              <a:t>كرت لوين، نظريه ميداني شخصيت و مدل تغيير</a:t>
            </a:r>
          </a:p>
          <a:p>
            <a:pPr>
              <a:buNone/>
            </a:pPr>
            <a:endParaRPr lang="fa-IR" sz="2400" dirty="0" smtClean="0">
              <a:cs typeface="B Nazanin" pitchFamily="2" charset="-78"/>
            </a:endParaRPr>
          </a:p>
          <a:p>
            <a:pPr>
              <a:buNone/>
            </a:pPr>
            <a:r>
              <a:rPr lang="fa-IR" sz="2400" dirty="0" smtClean="0">
                <a:cs typeface="B Nazanin" pitchFamily="2" charset="-78"/>
              </a:rPr>
              <a:t>كرت لوين پدر پوياييهاي گروهي در سال 1890 در روستاي ماگيلنو در پروسيا</a:t>
            </a:r>
          </a:p>
          <a:p>
            <a:pPr>
              <a:buNone/>
            </a:pPr>
            <a:r>
              <a:rPr lang="fa-IR" sz="2400" dirty="0" smtClean="0">
                <a:cs typeface="B Nazanin" pitchFamily="2" charset="-78"/>
              </a:rPr>
              <a:t>به دنيا آمد. لوين براي كارهاي تحقيقاتي اش در مورد پويايي هاي گروهي 2</a:t>
            </a:r>
          </a:p>
          <a:p>
            <a:pPr>
              <a:buNone/>
            </a:pPr>
            <a:r>
              <a:rPr lang="fa-IR" sz="2400" dirty="0" smtClean="0">
                <a:cs typeface="B Nazanin" pitchFamily="2" charset="-78"/>
              </a:rPr>
              <a:t>انتخاب پيش رو داشت:</a:t>
            </a:r>
          </a:p>
          <a:p>
            <a:pPr>
              <a:buNone/>
            </a:pPr>
            <a:r>
              <a:rPr lang="en-US" sz="2400" dirty="0" smtClean="0">
                <a:cs typeface="B Nazanin" pitchFamily="2" charset="-78"/>
              </a:rPr>
              <a:t>MIT</a:t>
            </a:r>
            <a:r>
              <a:rPr lang="fa-IR" sz="2400" dirty="0" smtClean="0">
                <a:cs typeface="B Nazanin" pitchFamily="2" charset="-78"/>
              </a:rPr>
              <a:t> يا دانشگاه كاليفرنياي جنوبي  در بركلي. سرانجام داگلاس مك گريگور از</a:t>
            </a:r>
          </a:p>
          <a:p>
            <a:pPr>
              <a:buNone/>
            </a:pPr>
            <a:r>
              <a:rPr lang="fa-IR" sz="2400" dirty="0" smtClean="0">
                <a:cs typeface="B Nazanin" pitchFamily="2" charset="-78"/>
              </a:rPr>
              <a:t>دانشگاه </a:t>
            </a:r>
            <a:r>
              <a:rPr lang="en-US" sz="2400" dirty="0" smtClean="0">
                <a:cs typeface="B Nazanin" pitchFamily="2" charset="-78"/>
              </a:rPr>
              <a:t>MIT</a:t>
            </a:r>
            <a:r>
              <a:rPr lang="fa-IR" sz="2400" dirty="0" smtClean="0">
                <a:cs typeface="B Nazanin" pitchFamily="2" charset="-78"/>
              </a:rPr>
              <a:t> براي ايجاد مركز تحقيقات جهت پويايي هاي گروهي از لوين</a:t>
            </a:r>
          </a:p>
          <a:p>
            <a:pPr>
              <a:buNone/>
            </a:pPr>
            <a:r>
              <a:rPr lang="fa-IR" sz="2400" dirty="0" smtClean="0">
                <a:cs typeface="B Nazanin" pitchFamily="2" charset="-78"/>
              </a:rPr>
              <a:t>دعوت كرد . او تحقيقات گسترده اي انجام داد كه منجر به ظهور تكنيك گروه</a:t>
            </a:r>
          </a:p>
          <a:p>
            <a:pPr>
              <a:buNone/>
            </a:pPr>
            <a:r>
              <a:rPr lang="fa-IR" sz="2400" dirty="0" smtClean="0">
                <a:cs typeface="B Nazanin" pitchFamily="2" charset="-78"/>
              </a:rPr>
              <a:t>تي شد. او سرانجام در 1947 بر اثر حمله قلبي درگذشت.</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r>
              <a:rPr lang="fa-IR" sz="2600" b="1" dirty="0" smtClean="0">
                <a:cs typeface="B Nazanin" pitchFamily="2" charset="-78"/>
              </a:rPr>
              <a:t>نظريه ميداني شخصيت:</a:t>
            </a:r>
          </a:p>
          <a:p>
            <a:pPr>
              <a:buNone/>
            </a:pPr>
            <a:endParaRPr lang="fa-IR" sz="2400" dirty="0" smtClean="0">
              <a:cs typeface="B Nazanin" pitchFamily="2" charset="-78"/>
            </a:endParaRPr>
          </a:p>
          <a:p>
            <a:pPr>
              <a:buNone/>
            </a:pPr>
            <a:r>
              <a:rPr lang="fa-IR" sz="2400" dirty="0" smtClean="0">
                <a:cs typeface="B Nazanin" pitchFamily="2" charset="-78"/>
              </a:rPr>
              <a:t>اين نظريه كه مبتني بر روانشناسي گشتالت است در 3 اصل زير خلاصه مي</a:t>
            </a:r>
          </a:p>
          <a:p>
            <a:pPr>
              <a:buNone/>
            </a:pPr>
            <a:r>
              <a:rPr lang="fa-IR" sz="2400" dirty="0" smtClean="0">
                <a:cs typeface="B Nazanin" pitchFamily="2" charset="-78"/>
              </a:rPr>
              <a:t>شود:</a:t>
            </a:r>
          </a:p>
          <a:p>
            <a:pPr>
              <a:buNone/>
            </a:pPr>
            <a:r>
              <a:rPr lang="fa-IR" sz="2400" dirty="0" smtClean="0">
                <a:cs typeface="B Nazanin" pitchFamily="2" charset="-78"/>
              </a:rPr>
              <a:t>1- رفتار آدمي تابع چگونگي ميداني است كه به هنگام وقوع آن رفتار وجود</a:t>
            </a:r>
          </a:p>
          <a:p>
            <a:pPr>
              <a:buNone/>
            </a:pPr>
            <a:r>
              <a:rPr lang="fa-IR" sz="2400" dirty="0" smtClean="0">
                <a:cs typeface="B Nazanin" pitchFamily="2" charset="-78"/>
              </a:rPr>
              <a:t>دارد</a:t>
            </a:r>
          </a:p>
          <a:p>
            <a:pPr>
              <a:buNone/>
            </a:pPr>
            <a:r>
              <a:rPr lang="fa-IR" sz="2400" dirty="0" smtClean="0">
                <a:cs typeface="B Nazanin" pitchFamily="2" charset="-78"/>
              </a:rPr>
              <a:t>2- تجربه آدمي با كل وضعيتي كه اجزايش با آن متفاوت هستند، آغاز مي شود؛</a:t>
            </a:r>
          </a:p>
          <a:p>
            <a:pPr>
              <a:buNone/>
            </a:pPr>
            <a:r>
              <a:rPr lang="fa-IR" sz="2400" dirty="0" smtClean="0">
                <a:cs typeface="B Nazanin" pitchFamily="2" charset="-78"/>
              </a:rPr>
              <a:t>3- مي توان رفتار شخصي خاصي را در وضعيت معين، به كمك مكان شناسي</a:t>
            </a:r>
            <a:r>
              <a:rPr lang="en-US" sz="2400" dirty="0" smtClean="0">
                <a:cs typeface="B Nazanin" pitchFamily="2" charset="-78"/>
              </a:rPr>
              <a:t> </a:t>
            </a:r>
            <a:r>
              <a:rPr lang="fa-IR" sz="2400" dirty="0" smtClean="0">
                <a:cs typeface="B Nazanin" pitchFamily="2" charset="-78"/>
              </a:rPr>
              <a:t>(</a:t>
            </a:r>
            <a:r>
              <a:rPr lang="en-US" sz="2400" dirty="0" smtClean="0">
                <a:cs typeface="B Nazanin" pitchFamily="2" charset="-78"/>
              </a:rPr>
              <a:t>(Topology</a:t>
            </a:r>
            <a:r>
              <a:rPr lang="fa-IR" sz="2400" dirty="0" smtClean="0">
                <a:cs typeface="B Nazanin" pitchFamily="2" charset="-78"/>
              </a:rPr>
              <a:t> كه شعبه اي از رياضيات است، مورد بررسي و تبيين قرار دارد.</a:t>
            </a:r>
            <a:endParaRPr lang="en-US" sz="2400" dirty="0">
              <a:cs typeface="B Nazanin" pitchFamily="2" charset="-78"/>
            </a:endParaRPr>
          </a:p>
        </p:txBody>
      </p:sp>
      <p:sp>
        <p:nvSpPr>
          <p:cNvPr id="4" name="Oval 3"/>
          <p:cNvSpPr/>
          <p:nvPr/>
        </p:nvSpPr>
        <p:spPr>
          <a:xfrm>
            <a:off x="2286000" y="4572000"/>
            <a:ext cx="4953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Process 4"/>
          <p:cNvSpPr/>
          <p:nvPr/>
        </p:nvSpPr>
        <p:spPr>
          <a:xfrm>
            <a:off x="3048000" y="5105400"/>
            <a:ext cx="533400" cy="4572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cs typeface="B Nazanin" pitchFamily="2" charset="-78"/>
              </a:rPr>
              <a:t>E</a:t>
            </a:r>
            <a:endParaRPr lang="fa-IR" sz="2400" b="1" dirty="0">
              <a:solidFill>
                <a:schemeClr val="tx1"/>
              </a:solidFill>
              <a:cs typeface="B Nazanin" pitchFamily="2" charset="-78"/>
            </a:endParaRPr>
          </a:p>
        </p:txBody>
      </p:sp>
      <p:sp>
        <p:nvSpPr>
          <p:cNvPr id="6" name="Flowchart: Process 5"/>
          <p:cNvSpPr/>
          <p:nvPr/>
        </p:nvSpPr>
        <p:spPr>
          <a:xfrm>
            <a:off x="5867400" y="5105400"/>
            <a:ext cx="533400" cy="4572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E</a:t>
            </a:r>
            <a:endParaRPr lang="fa-IR" sz="2400" b="1" dirty="0">
              <a:solidFill>
                <a:schemeClr val="tx1"/>
              </a:solidFill>
            </a:endParaRPr>
          </a:p>
        </p:txBody>
      </p:sp>
      <p:sp>
        <p:nvSpPr>
          <p:cNvPr id="7" name="Oval 6"/>
          <p:cNvSpPr/>
          <p:nvPr/>
        </p:nvSpPr>
        <p:spPr>
          <a:xfrm>
            <a:off x="4495800" y="51054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tx1"/>
                </a:solidFill>
              </a:rPr>
              <a:t>P</a:t>
            </a:r>
            <a:endParaRPr lang="fa-IR" sz="2400" b="1" dirty="0">
              <a:solidFill>
                <a:schemeClr val="tx1"/>
              </a:solidFill>
            </a:endParaRPr>
          </a:p>
        </p:txBody>
      </p:sp>
      <p:sp>
        <p:nvSpPr>
          <p:cNvPr id="8" name="TextBox 7"/>
          <p:cNvSpPr txBox="1"/>
          <p:nvPr/>
        </p:nvSpPr>
        <p:spPr>
          <a:xfrm>
            <a:off x="533400" y="5105400"/>
            <a:ext cx="1604927" cy="400110"/>
          </a:xfrm>
          <a:prstGeom prst="rect">
            <a:avLst/>
          </a:prstGeom>
          <a:noFill/>
        </p:spPr>
        <p:txBody>
          <a:bodyPr wrap="none" rtlCol="1">
            <a:spAutoFit/>
          </a:bodyPr>
          <a:lstStyle/>
          <a:p>
            <a:r>
              <a:rPr lang="fa-IR" sz="2000" b="1" dirty="0" smtClean="0">
                <a:cs typeface="B Nazanin" pitchFamily="2" charset="-78"/>
              </a:rPr>
              <a:t>غير روانشناختي</a:t>
            </a:r>
            <a:endParaRPr lang="fa-IR" sz="2000" b="1" dirty="0">
              <a:cs typeface="B Nazanin" pitchFamily="2" charset="-78"/>
            </a:endParaRPr>
          </a:p>
        </p:txBody>
      </p:sp>
      <p:sp>
        <p:nvSpPr>
          <p:cNvPr id="9" name="TextBox 8"/>
          <p:cNvSpPr txBox="1"/>
          <p:nvPr/>
        </p:nvSpPr>
        <p:spPr>
          <a:xfrm>
            <a:off x="7391400" y="5105400"/>
            <a:ext cx="1604927" cy="400110"/>
          </a:xfrm>
          <a:prstGeom prst="rect">
            <a:avLst/>
          </a:prstGeom>
          <a:noFill/>
        </p:spPr>
        <p:txBody>
          <a:bodyPr wrap="none" rtlCol="1">
            <a:spAutoFit/>
          </a:bodyPr>
          <a:lstStyle/>
          <a:p>
            <a:r>
              <a:rPr lang="fa-IR" sz="2000" b="1" dirty="0" smtClean="0">
                <a:cs typeface="B Nazanin" pitchFamily="2" charset="-78"/>
              </a:rPr>
              <a:t>غير روانشناختي</a:t>
            </a:r>
            <a:endParaRPr lang="fa-IR" sz="2000" b="1" dirty="0">
              <a:cs typeface="B Nazanin" pitchFamily="2" charset="-78"/>
            </a:endParaRPr>
          </a:p>
        </p:txBody>
      </p:sp>
      <p:sp>
        <p:nvSpPr>
          <p:cNvPr id="10" name="TextBox 9"/>
          <p:cNvSpPr txBox="1"/>
          <p:nvPr/>
        </p:nvSpPr>
        <p:spPr>
          <a:xfrm>
            <a:off x="3581400" y="6172200"/>
            <a:ext cx="2297424" cy="369332"/>
          </a:xfrm>
          <a:prstGeom prst="rect">
            <a:avLst/>
          </a:prstGeom>
          <a:noFill/>
        </p:spPr>
        <p:txBody>
          <a:bodyPr wrap="none" rtlCol="1">
            <a:spAutoFit/>
          </a:bodyPr>
          <a:lstStyle/>
          <a:p>
            <a:r>
              <a:rPr lang="en-US" b="1" dirty="0" smtClean="0"/>
              <a:t>P+E=LIFE SPACE</a:t>
            </a:r>
            <a:endParaRPr lang="fa-IR" b="1" dirty="0"/>
          </a:p>
        </p:txBody>
      </p:sp>
      <p:sp>
        <p:nvSpPr>
          <p:cNvPr id="11" name="TextBox 10"/>
          <p:cNvSpPr txBox="1"/>
          <p:nvPr/>
        </p:nvSpPr>
        <p:spPr>
          <a:xfrm>
            <a:off x="0" y="5715000"/>
            <a:ext cx="1601721" cy="923330"/>
          </a:xfrm>
          <a:prstGeom prst="rect">
            <a:avLst/>
          </a:prstGeom>
          <a:noFill/>
        </p:spPr>
        <p:txBody>
          <a:bodyPr wrap="none" rtlCol="1">
            <a:spAutoFit/>
          </a:bodyPr>
          <a:lstStyle/>
          <a:p>
            <a:r>
              <a:rPr lang="en-US" b="1" dirty="0" smtClean="0">
                <a:solidFill>
                  <a:srgbClr val="FF0000"/>
                </a:solidFill>
                <a:cs typeface="B Nazanin" pitchFamily="2" charset="-78"/>
              </a:rPr>
              <a:t>P: </a:t>
            </a:r>
            <a:r>
              <a:rPr lang="fa-IR" b="1" dirty="0" smtClean="0">
                <a:solidFill>
                  <a:srgbClr val="FF0000"/>
                </a:solidFill>
                <a:cs typeface="B Nazanin" pitchFamily="2" charset="-78"/>
              </a:rPr>
              <a:t>فرد</a:t>
            </a:r>
          </a:p>
          <a:p>
            <a:r>
              <a:rPr lang="en-US" b="1" dirty="0" smtClean="0">
                <a:solidFill>
                  <a:srgbClr val="FF0000"/>
                </a:solidFill>
                <a:cs typeface="B Nazanin" pitchFamily="2" charset="-78"/>
              </a:rPr>
              <a:t>E: </a:t>
            </a:r>
            <a:r>
              <a:rPr lang="fa-IR" b="1" dirty="0" smtClean="0">
                <a:solidFill>
                  <a:srgbClr val="FF0000"/>
                </a:solidFill>
                <a:cs typeface="B Nazanin" pitchFamily="2" charset="-78"/>
              </a:rPr>
              <a:t>محيط رواني</a:t>
            </a:r>
          </a:p>
          <a:p>
            <a:r>
              <a:rPr lang="en-US" b="1" dirty="0" smtClean="0">
                <a:solidFill>
                  <a:srgbClr val="FF0000"/>
                </a:solidFill>
                <a:cs typeface="B Nazanin" pitchFamily="2" charset="-78"/>
              </a:rPr>
              <a:t>LS: </a:t>
            </a:r>
            <a:r>
              <a:rPr lang="fa-IR" b="1" dirty="0" smtClean="0">
                <a:solidFill>
                  <a:srgbClr val="FF0000"/>
                </a:solidFill>
                <a:cs typeface="B Nazanin" pitchFamily="2" charset="-78"/>
              </a:rPr>
              <a:t>فضاي رواني</a:t>
            </a:r>
            <a:endParaRPr lang="fa-IR" b="1" dirty="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None/>
            </a:pPr>
            <a:r>
              <a:rPr lang="fa-IR" b="1" dirty="0" smtClean="0">
                <a:cs typeface="B Nazanin" pitchFamily="2" charset="-78"/>
              </a:rPr>
              <a:t>پويايي هاي گروهي</a:t>
            </a:r>
          </a:p>
          <a:p>
            <a:pPr>
              <a:buNone/>
            </a:pPr>
            <a:endParaRPr lang="fa-IR" sz="2400" dirty="0" smtClean="0">
              <a:cs typeface="B Nazanin" pitchFamily="2" charset="-78"/>
            </a:endParaRPr>
          </a:p>
          <a:p>
            <a:pPr>
              <a:buNone/>
            </a:pPr>
            <a:r>
              <a:rPr lang="fa-IR" sz="2400" dirty="0" smtClean="0">
                <a:cs typeface="B Nazanin" pitchFamily="2" charset="-78"/>
              </a:rPr>
              <a:t>لوين معتقد است هر گروهي در هر لحظه اي از زمان داراي يك محيط رواني خاصي</a:t>
            </a:r>
          </a:p>
          <a:p>
            <a:pPr>
              <a:buNone/>
            </a:pPr>
            <a:r>
              <a:rPr lang="fa-IR" sz="2400" dirty="0" smtClean="0">
                <a:cs typeface="B Nazanin" pitchFamily="2" charset="-78"/>
              </a:rPr>
              <a:t>است كه بي شباهت به ميدان الكتريكي در علم فيزيك نيست. اين ميدان رواني شامل</a:t>
            </a:r>
          </a:p>
          <a:p>
            <a:pPr>
              <a:buNone/>
            </a:pPr>
            <a:r>
              <a:rPr lang="fa-IR" sz="2400" dirty="0" smtClean="0">
                <a:cs typeface="B Nazanin" pitchFamily="2" charset="-78"/>
              </a:rPr>
              <a:t>نيروهاي گوناگون مي باشد كه رفتار گروه را تحت تاير قرار مي دهند. يك گروه را مي</a:t>
            </a:r>
          </a:p>
          <a:p>
            <a:pPr>
              <a:buNone/>
            </a:pPr>
            <a:r>
              <a:rPr lang="fa-IR" sz="2400" dirty="0" smtClean="0">
                <a:cs typeface="B Nazanin" pitchFamily="2" charset="-78"/>
              </a:rPr>
              <a:t>توان يك كل پويا شناخت. يعني هر تغييري كه در حالت هر يك از قسمت ها يا اجزاي</a:t>
            </a:r>
          </a:p>
          <a:p>
            <a:pPr>
              <a:buNone/>
            </a:pPr>
            <a:r>
              <a:rPr lang="fa-IR" sz="2400" dirty="0" smtClean="0">
                <a:cs typeface="B Nazanin" pitchFamily="2" charset="-78"/>
              </a:rPr>
              <a:t>گروه ايجاد شود حالت قسمت ها يا اجزاي ديگر را نيز تغيير مي دهد.  </a:t>
            </a:r>
          </a:p>
          <a:p>
            <a:pPr>
              <a:buNone/>
            </a:pPr>
            <a:endParaRPr lang="fa-IR" sz="2400" dirty="0" smtClean="0">
              <a:cs typeface="B Nazanin" pitchFamily="2" charset="-78"/>
            </a:endParaRPr>
          </a:p>
          <a:p>
            <a:pPr>
              <a:buNone/>
            </a:pPr>
            <a:r>
              <a:rPr lang="fa-IR" sz="2400" b="1" dirty="0" smtClean="0">
                <a:cs typeface="B Nazanin" pitchFamily="2" charset="-78"/>
              </a:rPr>
              <a:t>تحليل ميدان نيرو:</a:t>
            </a:r>
          </a:p>
          <a:p>
            <a:pPr>
              <a:buNone/>
            </a:pPr>
            <a:r>
              <a:rPr lang="fa-IR" sz="2400" dirty="0" smtClean="0">
                <a:cs typeface="B Nazanin" pitchFamily="2" charset="-78"/>
              </a:rPr>
              <a:t>او تغيير را همچون نيروهاي تعديل كننده اي مي دانست كه ثبات رفتار سيستم را</a:t>
            </a:r>
          </a:p>
          <a:p>
            <a:pPr>
              <a:buNone/>
            </a:pPr>
            <a:r>
              <a:rPr lang="fa-IR" sz="2400" dirty="0" smtClean="0">
                <a:cs typeface="B Nazanin" pitchFamily="2" charset="-78"/>
              </a:rPr>
              <a:t>حفظ مي كنند. طبق نظر لوين سطح رفتار در هر لحظه از زمان نتيجه ي دو مجموعه</a:t>
            </a:r>
          </a:p>
          <a:p>
            <a:pPr>
              <a:buNone/>
            </a:pPr>
            <a:r>
              <a:rPr lang="fa-IR" sz="2400" dirty="0" smtClean="0">
                <a:cs typeface="B Nazanin" pitchFamily="2" charset="-78"/>
              </a:rPr>
              <a:t>نيرو مي باشد:نيروهايي كه مي كوشند وضع موجود را حفظ كنند و نيروهايي كه براي</a:t>
            </a:r>
          </a:p>
          <a:p>
            <a:pPr>
              <a:buNone/>
            </a:pPr>
            <a:r>
              <a:rPr lang="fa-IR" sz="2400" dirty="0" smtClean="0">
                <a:cs typeface="B Nazanin" pitchFamily="2" charset="-78"/>
              </a:rPr>
              <a:t>تغيير، فشار وارد مي آورند. زماني كه ين دو مجموعه نيرو در تعادل باشند سطح موجود</a:t>
            </a:r>
          </a:p>
          <a:p>
            <a:pPr>
              <a:buNone/>
            </a:pPr>
            <a:r>
              <a:rPr lang="fa-IR" sz="2400" dirty="0" smtClean="0">
                <a:cs typeface="B Nazanin" pitchFamily="2" charset="-78"/>
              </a:rPr>
              <a:t>رفتار حفظ مي شودكه لوين آن را ”تعادل شبكه سكون“ ناميد.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r">
              <a:buNone/>
            </a:pPr>
            <a:endParaRPr lang="fa-IR" sz="2400" dirty="0" smtClean="0">
              <a:cs typeface="B Nazanin" pitchFamily="2" charset="-78"/>
            </a:endParaRPr>
          </a:p>
          <a:p>
            <a:pPr algn="r">
              <a:buNone/>
            </a:pPr>
            <a:r>
              <a:rPr lang="fa-IR" sz="2400" dirty="0" smtClean="0">
                <a:cs typeface="B Nazanin" pitchFamily="2" charset="-78"/>
              </a:rPr>
              <a:t>این کتاب مفاهیمی را همچون منفعت طلبی ، تقسیم کار ، کارکرد بازارها و کاربردهای</a:t>
            </a:r>
          </a:p>
          <a:p>
            <a:pPr algn="r">
              <a:buNone/>
            </a:pPr>
            <a:r>
              <a:rPr lang="fa-IR" sz="2400" dirty="0" smtClean="0">
                <a:cs typeface="B Nazanin" pitchFamily="2" charset="-78"/>
              </a:rPr>
              <a:t>بین المللی اقتصاد آزاد (فارغ از دخالت دولت) دربرمی گرفت . اسمیت همچنین به</a:t>
            </a:r>
          </a:p>
          <a:p>
            <a:pPr algn="r">
              <a:buNone/>
            </a:pPr>
            <a:r>
              <a:rPr lang="fa-IR" sz="2400" dirty="0" smtClean="0">
                <a:cs typeface="B Nazanin" pitchFamily="2" charset="-78"/>
              </a:rPr>
              <a:t>خاطر نوشتن کتاب ”دست نامرئی“ مشهور شده است ، او در این کتاب نشان می دهد</a:t>
            </a:r>
          </a:p>
          <a:p>
            <a:pPr algn="r">
              <a:buNone/>
            </a:pPr>
            <a:r>
              <a:rPr lang="fa-IR" sz="2400" dirty="0" smtClean="0">
                <a:cs typeface="B Nazanin" pitchFamily="2" charset="-78"/>
              </a:rPr>
              <a:t>که چطور نفع شخصی ، استفاده ی کاراتر از منابع را در یک اقتصاد ملی هدایت می</a:t>
            </a:r>
          </a:p>
          <a:p>
            <a:pPr algn="r">
              <a:buNone/>
            </a:pPr>
            <a:r>
              <a:rPr lang="fa-IR" sz="2400" dirty="0" smtClean="0">
                <a:cs typeface="B Nazanin" pitchFamily="2" charset="-78"/>
              </a:rPr>
              <a:t>کند. </a:t>
            </a:r>
          </a:p>
          <a:p>
            <a:pPr algn="r">
              <a:buNone/>
            </a:pPr>
            <a:r>
              <a:rPr lang="fa-IR" sz="2400" dirty="0" smtClean="0">
                <a:cs typeface="B Nazanin" pitchFamily="2" charset="-78"/>
              </a:rPr>
              <a:t>آدام اسمیت سرانجام بعد از بیماری در 17 ژوئیه یال 1790 از دنیا رفت .بعد از مرگش</a:t>
            </a:r>
          </a:p>
          <a:p>
            <a:pPr algn="r">
              <a:buNone/>
            </a:pPr>
            <a:r>
              <a:rPr lang="fa-IR" sz="2400" dirty="0" smtClean="0">
                <a:cs typeface="B Nazanin" pitchFamily="2" charset="-78"/>
              </a:rPr>
              <a:t>معلوم شد که او قسمت هنگفتی از درآمدش را وقف کارهای بی شماری کرده است.</a:t>
            </a:r>
          </a:p>
          <a:p>
            <a:pPr algn="r">
              <a:buNone/>
            </a:pPr>
            <a:r>
              <a:rPr lang="fa-IR" sz="2400" dirty="0" smtClean="0">
                <a:cs typeface="B Nazanin" pitchFamily="2" charset="-78"/>
              </a:rPr>
              <a:t>بحث اسمیت از تقسیم کار در سه فصل ابتدایی کتاب ثروت ملل ، در تفکر مدیریت ،</a:t>
            </a:r>
          </a:p>
          <a:p>
            <a:pPr algn="r">
              <a:buNone/>
            </a:pPr>
            <a:r>
              <a:rPr lang="fa-IR" sz="2400" dirty="0" smtClean="0">
                <a:cs typeface="B Nazanin" pitchFamily="2" charset="-78"/>
              </a:rPr>
              <a:t>نقش بسزایی داشته است . او پیامد تقسیم کار را با تشریح یک کارخانه سوزن سازی</a:t>
            </a:r>
          </a:p>
          <a:p>
            <a:pPr algn="r">
              <a:buNone/>
            </a:pPr>
            <a:r>
              <a:rPr lang="fa-IR" sz="2400" dirty="0" smtClean="0">
                <a:cs typeface="B Nazanin" pitchFamily="2" charset="-78"/>
              </a:rPr>
              <a:t>نشان می دهد.</a:t>
            </a:r>
          </a:p>
          <a:p>
            <a:pPr algn="r">
              <a:buNone/>
            </a:pPr>
            <a:endParaRPr lang="fa-IR" sz="2400" dirty="0" smtClean="0">
              <a:cs typeface="B Nazanin"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None/>
            </a:pPr>
            <a:r>
              <a:rPr lang="fa-IR" b="1" dirty="0" smtClean="0">
                <a:cs typeface="B Nazanin" pitchFamily="2" charset="-78"/>
              </a:rPr>
              <a:t>فرآيند تغيير:</a:t>
            </a:r>
          </a:p>
          <a:p>
            <a:pPr>
              <a:buNone/>
            </a:pPr>
            <a:endParaRPr lang="fa-IR" sz="2400" b="1" dirty="0" smtClean="0">
              <a:cs typeface="B Nazanin" pitchFamily="2" charset="-78"/>
            </a:endParaRPr>
          </a:p>
          <a:p>
            <a:pPr>
              <a:buNone/>
            </a:pPr>
            <a:r>
              <a:rPr lang="fa-IR" sz="2400" b="1" dirty="0" smtClean="0">
                <a:cs typeface="B Nazanin" pitchFamily="2" charset="-78"/>
              </a:rPr>
              <a:t>1- ذوب كردن</a:t>
            </a:r>
            <a:r>
              <a:rPr lang="en-US" sz="2400" b="1" dirty="0" smtClean="0">
                <a:cs typeface="B Nazanin" pitchFamily="2" charset="-78"/>
              </a:rPr>
              <a:t> (Unfreezing)</a:t>
            </a:r>
          </a:p>
          <a:p>
            <a:pPr>
              <a:buNone/>
            </a:pPr>
            <a:r>
              <a:rPr lang="fa-IR" sz="2400" dirty="0" smtClean="0">
                <a:cs typeface="B Nazanin" pitchFamily="2" charset="-78"/>
              </a:rPr>
              <a:t>شامل تقليل نيروهاي حفظ رفتار موجود در سازمان است.</a:t>
            </a:r>
          </a:p>
          <a:p>
            <a:pPr>
              <a:buNone/>
            </a:pPr>
            <a:endParaRPr lang="fa-IR" sz="2400" b="1" dirty="0" smtClean="0">
              <a:cs typeface="B Nazanin" pitchFamily="2" charset="-78"/>
            </a:endParaRPr>
          </a:p>
          <a:p>
            <a:pPr>
              <a:buNone/>
            </a:pPr>
            <a:r>
              <a:rPr lang="fa-IR" sz="2400" b="1" dirty="0" smtClean="0">
                <a:cs typeface="B Nazanin" pitchFamily="2" charset="-78"/>
              </a:rPr>
              <a:t>2-حركت(تغيير)</a:t>
            </a:r>
            <a:r>
              <a:rPr lang="en-US" sz="2400" b="1" dirty="0" smtClean="0">
                <a:cs typeface="B Nazanin" pitchFamily="2" charset="-78"/>
              </a:rPr>
              <a:t>(Movement)</a:t>
            </a:r>
            <a:endParaRPr lang="fa-IR" sz="2400" b="1" dirty="0" smtClean="0">
              <a:cs typeface="B Nazanin" pitchFamily="2" charset="-78"/>
            </a:endParaRPr>
          </a:p>
          <a:p>
            <a:pPr>
              <a:buNone/>
            </a:pPr>
            <a:r>
              <a:rPr lang="fa-IR" sz="2400" dirty="0" smtClean="0">
                <a:cs typeface="B Nazanin" pitchFamily="2" charset="-78"/>
              </a:rPr>
              <a:t>در اين مرحله رفتار سازمان، بخش يا فرد را به يك سطح جديد تغيير مي دهد.</a:t>
            </a:r>
          </a:p>
          <a:p>
            <a:pPr>
              <a:buNone/>
            </a:pPr>
            <a:endParaRPr lang="fa-IR" sz="2400" b="1" dirty="0" smtClean="0">
              <a:cs typeface="B Nazanin" pitchFamily="2" charset="-78"/>
            </a:endParaRPr>
          </a:p>
          <a:p>
            <a:pPr>
              <a:buNone/>
            </a:pPr>
            <a:r>
              <a:rPr lang="fa-IR" sz="2400" b="1" dirty="0" smtClean="0">
                <a:cs typeface="B Nazanin" pitchFamily="2" charset="-78"/>
              </a:rPr>
              <a:t>3-انجماد</a:t>
            </a:r>
            <a:r>
              <a:rPr lang="en-US" sz="2400" b="1" dirty="0" smtClean="0">
                <a:cs typeface="B Nazanin" pitchFamily="2" charset="-78"/>
              </a:rPr>
              <a:t>(Refreezing)</a:t>
            </a:r>
            <a:endParaRPr lang="fa-IR" sz="2400" b="1" dirty="0" smtClean="0">
              <a:cs typeface="B Nazanin" pitchFamily="2" charset="-78"/>
            </a:endParaRPr>
          </a:p>
          <a:p>
            <a:pPr>
              <a:buNone/>
            </a:pPr>
            <a:r>
              <a:rPr lang="fa-IR" sz="2400" dirty="0" smtClean="0">
                <a:cs typeface="B Nazanin" pitchFamily="2" charset="-78"/>
              </a:rPr>
              <a:t>اين مرحله سازمان را در يك وضعيت جديد تعادل، تثبيت مي كند كه از طريق استفاده از مكانيزم هاي حمايتي حاصل مي شود.</a:t>
            </a:r>
            <a:endParaRPr lang="en-US" sz="2400" dirty="0">
              <a:cs typeface="B Nazanin" pitchFamily="2" charset="-78"/>
            </a:endParaRPr>
          </a:p>
        </p:txBody>
      </p:sp>
      <p:sp>
        <p:nvSpPr>
          <p:cNvPr id="4" name="Flowchart: Process 3"/>
          <p:cNvSpPr/>
          <p:nvPr/>
        </p:nvSpPr>
        <p:spPr>
          <a:xfrm>
            <a:off x="838200" y="5410200"/>
            <a:ext cx="1371600" cy="9174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FF0000"/>
                </a:solidFill>
                <a:cs typeface="B Nazanin" pitchFamily="2" charset="-78"/>
              </a:rPr>
              <a:t>ذوب كردن</a:t>
            </a:r>
            <a:endParaRPr lang="fa-IR" sz="2400" b="1" dirty="0">
              <a:solidFill>
                <a:srgbClr val="FF0000"/>
              </a:solidFill>
              <a:cs typeface="B Nazanin" pitchFamily="2" charset="-78"/>
            </a:endParaRPr>
          </a:p>
        </p:txBody>
      </p:sp>
      <p:sp>
        <p:nvSpPr>
          <p:cNvPr id="5" name="Flowchart: Process 4"/>
          <p:cNvSpPr/>
          <p:nvPr/>
        </p:nvSpPr>
        <p:spPr>
          <a:xfrm>
            <a:off x="6172200" y="5410200"/>
            <a:ext cx="1371600" cy="9174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FF0000"/>
                </a:solidFill>
                <a:cs typeface="B Nazanin" pitchFamily="2" charset="-78"/>
              </a:rPr>
              <a:t>انجماد</a:t>
            </a:r>
            <a:endParaRPr lang="fa-IR" sz="2000" b="1" dirty="0">
              <a:solidFill>
                <a:srgbClr val="FF0000"/>
              </a:solidFill>
              <a:cs typeface="B Nazanin" pitchFamily="2" charset="-78"/>
            </a:endParaRPr>
          </a:p>
        </p:txBody>
      </p:sp>
      <p:sp>
        <p:nvSpPr>
          <p:cNvPr id="6" name="Flowchart: Process 5"/>
          <p:cNvSpPr/>
          <p:nvPr/>
        </p:nvSpPr>
        <p:spPr>
          <a:xfrm>
            <a:off x="3505200" y="5410200"/>
            <a:ext cx="1371600" cy="9174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FF0000"/>
                </a:solidFill>
                <a:cs typeface="B Nazanin" pitchFamily="2" charset="-78"/>
              </a:rPr>
              <a:t>حركت</a:t>
            </a:r>
            <a:endParaRPr lang="fa-IR" sz="2400" b="1" dirty="0">
              <a:solidFill>
                <a:srgbClr val="FF0000"/>
              </a:solidFill>
              <a:cs typeface="B Nazanin" pitchFamily="2" charset="-78"/>
            </a:endParaRPr>
          </a:p>
        </p:txBody>
      </p:sp>
      <p:cxnSp>
        <p:nvCxnSpPr>
          <p:cNvPr id="8" name="Straight Arrow Connector 7"/>
          <p:cNvCxnSpPr>
            <a:stCxn id="4" idx="3"/>
            <a:endCxn id="6" idx="1"/>
          </p:cNvCxnSpPr>
          <p:nvPr/>
        </p:nvCxnSpPr>
        <p:spPr>
          <a:xfrm>
            <a:off x="2209800" y="5868924"/>
            <a:ext cx="1295400"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4876800" y="5867400"/>
            <a:ext cx="1295400"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lnSpcReduction="10000"/>
          </a:bodyPr>
          <a:lstStyle/>
          <a:p>
            <a:pPr>
              <a:buNone/>
            </a:pPr>
            <a:r>
              <a:rPr lang="fa-IR" b="1" dirty="0" smtClean="0">
                <a:cs typeface="B Nazanin" pitchFamily="2" charset="-78"/>
              </a:rPr>
              <a:t>هنري ماري و تئوري شخصيت انساني و انواع نيازها</a:t>
            </a:r>
          </a:p>
          <a:p>
            <a:pPr>
              <a:buNone/>
            </a:pPr>
            <a:endParaRPr lang="fa-IR" sz="2400" dirty="0" smtClean="0">
              <a:cs typeface="B Nazanin" pitchFamily="2" charset="-78"/>
            </a:endParaRPr>
          </a:p>
          <a:p>
            <a:pPr>
              <a:buNone/>
            </a:pPr>
            <a:r>
              <a:rPr lang="fa-IR" sz="2400" dirty="0" smtClean="0">
                <a:cs typeface="B Nazanin" pitchFamily="2" charset="-78"/>
              </a:rPr>
              <a:t>هنري ماري در سال 1893 در يك خانواده ثروتمند در نيويورك سيتي به دنيا آمد و در</a:t>
            </a:r>
          </a:p>
          <a:p>
            <a:pPr>
              <a:buNone/>
            </a:pPr>
            <a:r>
              <a:rPr lang="fa-IR" sz="2400" dirty="0" smtClean="0">
                <a:cs typeface="B Nazanin" pitchFamily="2" charset="-78"/>
              </a:rPr>
              <a:t>خانه اي كه اكنون محل مركز راكفلر است بزرگ شد.</a:t>
            </a:r>
          </a:p>
          <a:p>
            <a:pPr>
              <a:buNone/>
            </a:pPr>
            <a:r>
              <a:rPr lang="fa-IR" sz="2400" dirty="0" smtClean="0">
                <a:cs typeface="B Nazanin" pitchFamily="2" charset="-78"/>
              </a:rPr>
              <a:t>آزمون </a:t>
            </a:r>
            <a:r>
              <a:rPr lang="en-US" sz="2400" dirty="0" smtClean="0">
                <a:cs typeface="B Nazanin" pitchFamily="2" charset="-78"/>
              </a:rPr>
              <a:t>TAT</a:t>
            </a:r>
            <a:r>
              <a:rPr lang="fa-IR" sz="2400" dirty="0" smtClean="0">
                <a:cs typeface="B Nazanin" pitchFamily="2" charset="-78"/>
              </a:rPr>
              <a:t> توسط ماري و همسرش كريستيانا مورگان ساخته شد و هنوز هم به</a:t>
            </a:r>
          </a:p>
          <a:p>
            <a:pPr>
              <a:buNone/>
            </a:pPr>
            <a:r>
              <a:rPr lang="fa-IR" sz="2400" dirty="0" smtClean="0">
                <a:cs typeface="B Nazanin" pitchFamily="2" charset="-78"/>
              </a:rPr>
              <a:t>عنوان يكي از گسترده ترين مقياس هاي فرافكن مورد استفاده قرار مي گيرد. </a:t>
            </a:r>
          </a:p>
          <a:p>
            <a:pPr>
              <a:buNone/>
            </a:pPr>
            <a:endParaRPr lang="fa-IR" sz="2400" dirty="0" smtClean="0">
              <a:cs typeface="B Nazanin" pitchFamily="2" charset="-78"/>
            </a:endParaRPr>
          </a:p>
          <a:p>
            <a:pPr>
              <a:buNone/>
            </a:pPr>
            <a:r>
              <a:rPr lang="fa-IR" sz="2400" b="1" dirty="0" smtClean="0">
                <a:cs typeface="B Nazanin" pitchFamily="2" charset="-78"/>
              </a:rPr>
              <a:t>شخص شناسي</a:t>
            </a:r>
            <a:r>
              <a:rPr lang="en-US" sz="2400" b="1" dirty="0" smtClean="0">
                <a:cs typeface="B Nazanin" pitchFamily="2" charset="-78"/>
              </a:rPr>
              <a:t> (</a:t>
            </a:r>
            <a:r>
              <a:rPr lang="en-US" sz="2400" b="1" dirty="0" err="1" smtClean="0">
                <a:cs typeface="B Nazanin" pitchFamily="2" charset="-78"/>
              </a:rPr>
              <a:t>Personology</a:t>
            </a:r>
            <a:r>
              <a:rPr lang="en-US" sz="2400" b="1" dirty="0" smtClean="0">
                <a:cs typeface="B Nazanin" pitchFamily="2" charset="-78"/>
              </a:rPr>
              <a:t>)</a:t>
            </a:r>
            <a:endParaRPr lang="fa-IR" sz="2400" b="1" dirty="0" smtClean="0">
              <a:cs typeface="B Nazanin" pitchFamily="2" charset="-78"/>
            </a:endParaRPr>
          </a:p>
          <a:p>
            <a:pPr>
              <a:buNone/>
            </a:pPr>
            <a:r>
              <a:rPr lang="fa-IR" sz="2400" dirty="0" smtClean="0">
                <a:cs typeface="B Nazanin" pitchFamily="2" charset="-78"/>
              </a:rPr>
              <a:t>يكي از كارهاي مهم ماري در رشته ي شخصيت آزمون اندريافت موضوع مي باشد. اين</a:t>
            </a:r>
          </a:p>
          <a:p>
            <a:pPr>
              <a:buNone/>
            </a:pPr>
            <a:r>
              <a:rPr lang="fa-IR" sz="2400" dirty="0" smtClean="0">
                <a:cs typeface="B Nazanin" pitchFamily="2" charset="-78"/>
              </a:rPr>
              <a:t>آزمون شامل يكسري كارت هايي مي باشد كه تصاوير مبهمي را از افراد، حالات چهره</a:t>
            </a:r>
          </a:p>
          <a:p>
            <a:pPr>
              <a:buNone/>
            </a:pPr>
            <a:r>
              <a:rPr lang="fa-IR" sz="2400" dirty="0" smtClean="0">
                <a:cs typeface="B Nazanin" pitchFamily="2" charset="-78"/>
              </a:rPr>
              <a:t>هايشان، ماهيت روابط بين آنها و چيزي كه انجام مي دهند را نشان مي دهد. ماري مغز</a:t>
            </a:r>
          </a:p>
          <a:p>
            <a:pPr>
              <a:buNone/>
            </a:pPr>
            <a:r>
              <a:rPr lang="fa-IR" sz="2400" dirty="0" smtClean="0">
                <a:cs typeface="B Nazanin" pitchFamily="2" charset="-78"/>
              </a:rPr>
              <a:t>را مركز شخصيت و موجب وحدت رفتار آدمي مي دانست.</a:t>
            </a:r>
          </a:p>
          <a:p>
            <a:pPr>
              <a:buNone/>
            </a:pPr>
            <a:r>
              <a:rPr lang="fa-IR" sz="3200" b="1" dirty="0" smtClean="0">
                <a:solidFill>
                  <a:srgbClr val="FF0000"/>
                </a:solidFill>
                <a:cs typeface="B Nazanin" pitchFamily="2" charset="-78"/>
                <a:sym typeface="Wingdings 2"/>
              </a:rPr>
              <a:t></a:t>
            </a:r>
            <a:r>
              <a:rPr lang="fa-IR" sz="2400" dirty="0" smtClean="0">
                <a:cs typeface="B Nazanin" pitchFamily="2" charset="-78"/>
              </a:rPr>
              <a:t>براي آگاهي از فهرست نيازهاي ماري لطفاً به كتاب شولتز و شولتز،1378،</a:t>
            </a:r>
          </a:p>
          <a:p>
            <a:pPr>
              <a:buNone/>
            </a:pPr>
            <a:r>
              <a:rPr lang="fa-IR" sz="2400" dirty="0" smtClean="0">
                <a:cs typeface="B Nazanin" pitchFamily="2" charset="-78"/>
              </a:rPr>
              <a:t>صص 222-223 مراجعه فرماييد.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lnSpcReduction="10000"/>
          </a:bodyPr>
          <a:lstStyle/>
          <a:p>
            <a:pPr>
              <a:buNone/>
            </a:pPr>
            <a:r>
              <a:rPr lang="fa-IR" b="1" dirty="0" smtClean="0">
                <a:cs typeface="B Nazanin" pitchFamily="2" charset="-78"/>
              </a:rPr>
              <a:t>آلپورت و تئوري خصيصه:</a:t>
            </a:r>
          </a:p>
          <a:p>
            <a:pPr>
              <a:buNone/>
            </a:pPr>
            <a:r>
              <a:rPr lang="fa-IR" sz="2400" dirty="0" smtClean="0">
                <a:cs typeface="B Nazanin" pitchFamily="2" charset="-78"/>
              </a:rPr>
              <a:t>گوردن آلپورت در سال 1897 در ايالت اينديانا به دنيا آمد. او معتقد بود كه رفتار</a:t>
            </a:r>
          </a:p>
          <a:p>
            <a:pPr>
              <a:buNone/>
            </a:pPr>
            <a:r>
              <a:rPr lang="fa-IR" sz="2400" dirty="0" smtClean="0">
                <a:cs typeface="B Nazanin" pitchFamily="2" charset="-78"/>
              </a:rPr>
              <a:t>انساني را مي توان به شيوه هاي ديگري به غير از شيوه هايي كه همكارانش بررسي مي</a:t>
            </a:r>
          </a:p>
          <a:p>
            <a:pPr>
              <a:buNone/>
            </a:pPr>
            <a:r>
              <a:rPr lang="fa-IR" sz="2400" dirty="0" smtClean="0">
                <a:cs typeface="B Nazanin" pitchFamily="2" charset="-78"/>
              </a:rPr>
              <a:t>كردند، درك كرد. او در سال 1937 كتابي را با عنوان“ شخصيت: تفسيري روانشناختي“</a:t>
            </a:r>
          </a:p>
          <a:p>
            <a:pPr>
              <a:buNone/>
            </a:pPr>
            <a:r>
              <a:rPr lang="fa-IR" sz="2400" dirty="0" smtClean="0">
                <a:cs typeface="B Nazanin" pitchFamily="2" charset="-78"/>
              </a:rPr>
              <a:t>نوشت كه در آن به تئوري خود كه در مورد خصوصيات شخصيت بود پرداخت. اين</a:t>
            </a:r>
          </a:p>
          <a:p>
            <a:pPr>
              <a:buNone/>
            </a:pPr>
            <a:r>
              <a:rPr lang="fa-IR" sz="2400" dirty="0" smtClean="0">
                <a:cs typeface="B Nazanin" pitchFamily="2" charset="-78"/>
              </a:rPr>
              <a:t>كتاب توسط اكثر روانشناسان مورد استقبال قرار گرفت. وي سرانجام در سال 1967 از</a:t>
            </a:r>
          </a:p>
          <a:p>
            <a:pPr>
              <a:buNone/>
            </a:pPr>
            <a:r>
              <a:rPr lang="fa-IR" sz="2400" dirty="0" smtClean="0">
                <a:cs typeface="B Nazanin" pitchFamily="2" charset="-78"/>
              </a:rPr>
              <a:t>دنيا رفت. </a:t>
            </a:r>
          </a:p>
          <a:p>
            <a:pPr>
              <a:buNone/>
            </a:pPr>
            <a:endParaRPr lang="fa-IR" sz="2400" dirty="0" smtClean="0">
              <a:cs typeface="B Nazanin" pitchFamily="2" charset="-78"/>
            </a:endParaRPr>
          </a:p>
          <a:p>
            <a:pPr>
              <a:buNone/>
            </a:pPr>
            <a:r>
              <a:rPr lang="fa-IR" sz="2400" b="1" dirty="0" smtClean="0">
                <a:cs typeface="B Nazanin" pitchFamily="2" charset="-78"/>
              </a:rPr>
              <a:t>تئوري خصيصه:</a:t>
            </a:r>
          </a:p>
          <a:p>
            <a:pPr>
              <a:buNone/>
            </a:pPr>
            <a:r>
              <a:rPr lang="fa-IR" sz="2400" dirty="0" smtClean="0">
                <a:cs typeface="B Nazanin" pitchFamily="2" charset="-78"/>
              </a:rPr>
              <a:t>آلپورت به جاي ضمير ناخودآگاه بر ضمير خودآگاه تاكيد كرد.او اعتقاد داشت كه</a:t>
            </a:r>
          </a:p>
          <a:p>
            <a:pPr>
              <a:buNone/>
            </a:pPr>
            <a:r>
              <a:rPr lang="fa-IR" sz="2400" dirty="0" smtClean="0">
                <a:cs typeface="B Nazanin" pitchFamily="2" charset="-78"/>
              </a:rPr>
              <a:t>شخصيت بيشتر به وسيله ي حال و آينده هدايت مي شود تا به وسيله ي گذشته. </a:t>
            </a:r>
          </a:p>
          <a:p>
            <a:pPr>
              <a:buNone/>
            </a:pPr>
            <a:r>
              <a:rPr lang="fa-IR" sz="2400" dirty="0" smtClean="0">
                <a:cs typeface="B Nazanin" pitchFamily="2" charset="-78"/>
              </a:rPr>
              <a:t>او باور داشت كه بخش هايي از خصوصيات شخصيت ما در سيستم عصبي مان قرار</a:t>
            </a:r>
          </a:p>
          <a:p>
            <a:pPr>
              <a:buNone/>
            </a:pPr>
            <a:r>
              <a:rPr lang="fa-IR" sz="2400" dirty="0" smtClean="0">
                <a:cs typeface="B Nazanin" pitchFamily="2" charset="-78"/>
              </a:rPr>
              <a:t>دارند و روزي دانشمندان تكنولوژي پيشرفته اي را اختراع خواهند كرد كه مي تواند با</a:t>
            </a:r>
          </a:p>
          <a:p>
            <a:pPr>
              <a:buNone/>
            </a:pPr>
            <a:r>
              <a:rPr lang="fa-IR" sz="2400" dirty="0" smtClean="0">
                <a:cs typeface="B Nazanin" pitchFamily="2" charset="-78"/>
              </a:rPr>
              <a:t>بررسي ساختار عصبي مان اين خصوصيات را شناسايي كنند.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a:buNone/>
            </a:pPr>
            <a:endParaRPr lang="fa-IR" sz="2400" dirty="0" smtClean="0">
              <a:cs typeface="B Nazanin" pitchFamily="2" charset="-78"/>
            </a:endParaRPr>
          </a:p>
          <a:p>
            <a:pPr>
              <a:buNone/>
            </a:pPr>
            <a:r>
              <a:rPr lang="fa-IR" sz="2400" dirty="0" smtClean="0">
                <a:cs typeface="B Nazanin" pitchFamily="2" charset="-78"/>
              </a:rPr>
              <a:t>آلپورت بين صفات مشترك كه قسمت هايي از شخصيت اكثر افراد يك فرهنگ را</a:t>
            </a:r>
          </a:p>
          <a:p>
            <a:pPr>
              <a:buNone/>
            </a:pPr>
            <a:r>
              <a:rPr lang="fa-IR" sz="2400" dirty="0" smtClean="0">
                <a:cs typeface="B Nazanin" pitchFamily="2" charset="-78"/>
              </a:rPr>
              <a:t>تعيين مي كنند و گرايشات شخصي كه صفات يگانه هر شخص هستند تمييز قايل شد.</a:t>
            </a:r>
          </a:p>
          <a:p>
            <a:pPr>
              <a:buNone/>
            </a:pPr>
            <a:r>
              <a:rPr lang="fa-IR" sz="2400" dirty="0" smtClean="0">
                <a:cs typeface="B Nazanin" pitchFamily="2" charset="-78"/>
              </a:rPr>
              <a:t>او 5 تا 10 خصيصه را مطرح كرد و معتقد بود كه اين خصوصيات را </a:t>
            </a:r>
            <a:r>
              <a:rPr lang="fa-IR" sz="2400" b="1" dirty="0" smtClean="0">
                <a:cs typeface="B Nazanin" pitchFamily="2" charset="-78"/>
              </a:rPr>
              <a:t>صفات مركزي</a:t>
            </a:r>
          </a:p>
          <a:p>
            <a:pPr>
              <a:buNone/>
            </a:pPr>
            <a:r>
              <a:rPr lang="fa-IR" sz="2400" dirty="0" smtClean="0">
                <a:cs typeface="B Nazanin" pitchFamily="2" charset="-78"/>
              </a:rPr>
              <a:t>ناميد. از نظر او </a:t>
            </a:r>
            <a:r>
              <a:rPr lang="fa-IR" sz="2400" b="1" dirty="0" smtClean="0">
                <a:cs typeface="B Nazanin" pitchFamily="2" charset="-78"/>
              </a:rPr>
              <a:t>صفات ثانويه اي </a:t>
            </a:r>
            <a:r>
              <a:rPr lang="fa-IR" sz="2400" dirty="0" smtClean="0">
                <a:cs typeface="B Nazanin" pitchFamily="2" charset="-78"/>
              </a:rPr>
              <a:t>نيز وجود دارند كه نقش كمتري در شخصيت ما ايفا</a:t>
            </a:r>
          </a:p>
          <a:p>
            <a:pPr>
              <a:buNone/>
            </a:pPr>
            <a:r>
              <a:rPr lang="fa-IR" sz="2400" dirty="0" smtClean="0">
                <a:cs typeface="B Nazanin" pitchFamily="2" charset="-78"/>
              </a:rPr>
              <a:t>مي كنند و ثبات كمتري دارند. همچنين دسته ي سوم از صفات شخصيت به اعتقاد</a:t>
            </a:r>
          </a:p>
          <a:p>
            <a:pPr>
              <a:buNone/>
            </a:pPr>
            <a:r>
              <a:rPr lang="fa-IR" sz="2400" dirty="0" smtClean="0">
                <a:cs typeface="B Nazanin" pitchFamily="2" charset="-78"/>
              </a:rPr>
              <a:t>وي </a:t>
            </a:r>
            <a:r>
              <a:rPr lang="fa-IR" sz="2400" b="1" dirty="0" smtClean="0">
                <a:cs typeface="B Nazanin" pitchFamily="2" charset="-78"/>
              </a:rPr>
              <a:t>صفات اعظم </a:t>
            </a:r>
            <a:r>
              <a:rPr lang="fa-IR" sz="2400" dirty="0" smtClean="0">
                <a:cs typeface="B Nazanin" pitchFamily="2" charset="-78"/>
              </a:rPr>
              <a:t>مي باشند كه بر همه ي جنبه هاي زندگي مسلط هستند.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r>
              <a:rPr lang="fa-IR" b="1" dirty="0" smtClean="0">
                <a:cs typeface="B Nazanin" pitchFamily="2" charset="-78"/>
              </a:rPr>
              <a:t>اريكسون و مراحل رشد شخصيت:</a:t>
            </a:r>
          </a:p>
          <a:p>
            <a:pPr>
              <a:buNone/>
            </a:pPr>
            <a:endParaRPr lang="fa-IR" sz="2400" dirty="0" smtClean="0">
              <a:cs typeface="B Nazanin" pitchFamily="2" charset="-78"/>
            </a:endParaRPr>
          </a:p>
          <a:p>
            <a:pPr>
              <a:buNone/>
            </a:pPr>
            <a:r>
              <a:rPr lang="fa-IR" sz="2400" dirty="0" smtClean="0">
                <a:cs typeface="B Nazanin" pitchFamily="2" charset="-78"/>
              </a:rPr>
              <a:t>اريك هامبورگر اريكسون در سال 1902 در فرانكفورت آلمان متولد شد. اريكسون اولين</a:t>
            </a:r>
          </a:p>
          <a:p>
            <a:pPr>
              <a:buNone/>
            </a:pPr>
            <a:r>
              <a:rPr lang="fa-IR" sz="2400" dirty="0" smtClean="0">
                <a:cs typeface="B Nazanin" pitchFamily="2" charset="-78"/>
              </a:rPr>
              <a:t>كتابش را با عنوان“دوران كودكي و جامعه“ در سال 1950 منتشر كرد. هم چنين در</a:t>
            </a:r>
          </a:p>
          <a:p>
            <a:pPr>
              <a:buNone/>
            </a:pPr>
            <a:r>
              <a:rPr lang="fa-IR" sz="2400" dirty="0" smtClean="0">
                <a:cs typeface="B Nazanin" pitchFamily="2" charset="-78"/>
              </a:rPr>
              <a:t>سال 1986 كتابي را درباره ي پيري با عنوان“درگيري حياتي در پيري“ منتشر نمود.</a:t>
            </a:r>
          </a:p>
          <a:p>
            <a:pPr>
              <a:buNone/>
            </a:pPr>
            <a:r>
              <a:rPr lang="fa-IR" sz="2400" dirty="0" smtClean="0">
                <a:cs typeface="B Nazanin" pitchFamily="2" charset="-78"/>
              </a:rPr>
              <a:t>اريكسون در سال 1994 و در سن 92 سالگي درگذشت.</a:t>
            </a:r>
          </a:p>
          <a:p>
            <a:pPr>
              <a:buNone/>
            </a:pPr>
            <a:endParaRPr lang="fa-IR" sz="2400" dirty="0" smtClean="0">
              <a:cs typeface="B Nazanin" pitchFamily="2" charset="-78"/>
            </a:endParaRPr>
          </a:p>
          <a:p>
            <a:pPr>
              <a:buNone/>
            </a:pPr>
            <a:r>
              <a:rPr lang="fa-IR" sz="2400" b="1" dirty="0" smtClean="0">
                <a:cs typeface="B Nazanin" pitchFamily="2" charset="-78"/>
              </a:rPr>
              <a:t>رشد شخصيت در تمام طول عمر:</a:t>
            </a:r>
          </a:p>
          <a:p>
            <a:pPr>
              <a:buNone/>
            </a:pPr>
            <a:r>
              <a:rPr lang="fa-IR" sz="2400" dirty="0" smtClean="0">
                <a:cs typeface="B Nazanin" pitchFamily="2" charset="-78"/>
              </a:rPr>
              <a:t>اريكسون ذكر كرد كه رشد شخصيت در تمام طول عمر فرد ادامه دارد. 1 تا 8 مرحله را</a:t>
            </a:r>
          </a:p>
          <a:p>
            <a:pPr>
              <a:buNone/>
            </a:pPr>
            <a:r>
              <a:rPr lang="fa-IR" sz="2400" dirty="0" smtClean="0">
                <a:cs typeface="B Nazanin" pitchFamily="2" charset="-78"/>
              </a:rPr>
              <a:t>ترسيم كرد و معتقد بود همه ي ما در طول اين 8 مرحله رشد مي كنيم و هر كدام از</a:t>
            </a:r>
          </a:p>
          <a:p>
            <a:pPr>
              <a:buNone/>
            </a:pPr>
            <a:r>
              <a:rPr lang="fa-IR" sz="2400" dirty="0" smtClean="0">
                <a:cs typeface="B Nazanin" pitchFamily="2" charset="-78"/>
              </a:rPr>
              <a:t>اين مراحل در رشد شخصيت حياتي هستند.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1" y="685800"/>
          <a:ext cx="8686800" cy="5333999"/>
        </p:xfrm>
        <a:graphic>
          <a:graphicData uri="http://schemas.openxmlformats.org/drawingml/2006/table">
            <a:tbl>
              <a:tblPr rtl="1" firstRow="1" bandRow="1">
                <a:tableStyleId>{21E4AEA4-8DFA-4A89-87EB-49C32662AFE0}</a:tableStyleId>
              </a:tblPr>
              <a:tblGrid>
                <a:gridCol w="4614862"/>
                <a:gridCol w="2242080"/>
                <a:gridCol w="1829858"/>
              </a:tblGrid>
              <a:tr h="574482">
                <a:tc>
                  <a:txBody>
                    <a:bodyPr/>
                    <a:lstStyle/>
                    <a:p>
                      <a:pPr algn="ctr" rtl="1"/>
                      <a:r>
                        <a:rPr lang="fa-IR" sz="2000" b="1" dirty="0" smtClean="0">
                          <a:cs typeface="B Nazanin" pitchFamily="2" charset="-78"/>
                        </a:rPr>
                        <a:t>شيوه هاي كنار آمدن سازگارانه در مقابل ناسازگارانه</a:t>
                      </a:r>
                      <a:endParaRPr lang="fa-IR" sz="2000" b="1" dirty="0">
                        <a:cs typeface="B Nazanin" pitchFamily="2" charset="-78"/>
                      </a:endParaRPr>
                    </a:p>
                  </a:txBody>
                  <a:tcPr/>
                </a:tc>
                <a:tc>
                  <a:txBody>
                    <a:bodyPr/>
                    <a:lstStyle/>
                    <a:p>
                      <a:pPr algn="ctr" rtl="1"/>
                      <a:r>
                        <a:rPr lang="fa-IR" sz="2000" b="1" dirty="0" smtClean="0">
                          <a:cs typeface="B Nazanin" pitchFamily="2" charset="-78"/>
                        </a:rPr>
                        <a:t>سن تقريبي</a:t>
                      </a:r>
                      <a:endParaRPr lang="fa-IR" sz="2000" b="1" dirty="0">
                        <a:cs typeface="B Nazanin" pitchFamily="2" charset="-78"/>
                      </a:endParaRPr>
                    </a:p>
                  </a:txBody>
                  <a:tcPr/>
                </a:tc>
                <a:tc>
                  <a:txBody>
                    <a:bodyPr/>
                    <a:lstStyle/>
                    <a:p>
                      <a:pPr algn="ctr" rtl="1"/>
                      <a:r>
                        <a:rPr lang="fa-IR" sz="2000" b="1" dirty="0" smtClean="0">
                          <a:cs typeface="B Nazanin" pitchFamily="2" charset="-78"/>
                        </a:rPr>
                        <a:t>مرحله ي زندگي</a:t>
                      </a:r>
                      <a:endParaRPr lang="fa-IR" sz="2000" b="1" dirty="0">
                        <a:cs typeface="B Nazanin" pitchFamily="2" charset="-78"/>
                      </a:endParaRPr>
                    </a:p>
                  </a:txBody>
                  <a:tcPr/>
                </a:tc>
              </a:tr>
              <a:tr h="738143">
                <a:tc>
                  <a:txBody>
                    <a:bodyPr/>
                    <a:lstStyle/>
                    <a:p>
                      <a:pPr algn="ctr" rtl="1"/>
                      <a:r>
                        <a:rPr lang="fa-IR" sz="2000" b="1" dirty="0" smtClean="0">
                          <a:cs typeface="B Nazanin" pitchFamily="2" charset="-78"/>
                        </a:rPr>
                        <a:t>انسجام شخصيت در مقابل نااميدي</a:t>
                      </a:r>
                      <a:endParaRPr lang="fa-IR" sz="2000" b="1" dirty="0">
                        <a:cs typeface="B Nazanin" pitchFamily="2" charset="-78"/>
                      </a:endParaRPr>
                    </a:p>
                  </a:txBody>
                  <a:tcPr/>
                </a:tc>
                <a:tc>
                  <a:txBody>
                    <a:bodyPr/>
                    <a:lstStyle/>
                    <a:p>
                      <a:pPr algn="ctr" rtl="1"/>
                      <a:r>
                        <a:rPr lang="fa-IR" sz="2000" b="1" dirty="0" smtClean="0">
                          <a:cs typeface="B Nazanin" pitchFamily="2" charset="-78"/>
                        </a:rPr>
                        <a:t>55 سالگي به بالا</a:t>
                      </a:r>
                      <a:endParaRPr lang="fa-IR" sz="2000" b="1" dirty="0">
                        <a:cs typeface="B Nazanin" pitchFamily="2" charset="-78"/>
                      </a:endParaRPr>
                    </a:p>
                  </a:txBody>
                  <a:tcPr/>
                </a:tc>
                <a:tc>
                  <a:txBody>
                    <a:bodyPr/>
                    <a:lstStyle/>
                    <a:p>
                      <a:pPr algn="ctr" rtl="1"/>
                      <a:r>
                        <a:rPr lang="fa-IR" sz="2000" b="1" dirty="0" smtClean="0">
                          <a:cs typeface="B Nazanin" pitchFamily="2" charset="-78"/>
                        </a:rPr>
                        <a:t>باليدگي و سالخوردگي</a:t>
                      </a:r>
                      <a:endParaRPr lang="fa-IR" sz="2000" b="1" dirty="0">
                        <a:cs typeface="B Nazanin" pitchFamily="2" charset="-78"/>
                      </a:endParaRPr>
                    </a:p>
                  </a:txBody>
                  <a:tcPr/>
                </a:tc>
              </a:tr>
              <a:tr h="574482">
                <a:tc>
                  <a:txBody>
                    <a:bodyPr/>
                    <a:lstStyle/>
                    <a:p>
                      <a:pPr algn="ctr" rtl="1"/>
                      <a:r>
                        <a:rPr lang="fa-IR" sz="2000" b="1" dirty="0" smtClean="0">
                          <a:cs typeface="B Nazanin" pitchFamily="2" charset="-78"/>
                        </a:rPr>
                        <a:t>مولد بودن در مقابل ركود</a:t>
                      </a:r>
                      <a:endParaRPr lang="fa-IR" sz="2000" b="1" dirty="0">
                        <a:cs typeface="B Nazanin" pitchFamily="2" charset="-78"/>
                      </a:endParaRPr>
                    </a:p>
                  </a:txBody>
                  <a:tcPr/>
                </a:tc>
                <a:tc>
                  <a:txBody>
                    <a:bodyPr/>
                    <a:lstStyle/>
                    <a:p>
                      <a:pPr algn="ctr" rtl="1"/>
                      <a:r>
                        <a:rPr lang="fa-IR" sz="2000" b="1" dirty="0" smtClean="0">
                          <a:cs typeface="B Nazanin" pitchFamily="2" charset="-78"/>
                        </a:rPr>
                        <a:t>35-55</a:t>
                      </a:r>
                      <a:r>
                        <a:rPr lang="fa-IR" sz="2000" b="1" baseline="0" dirty="0" smtClean="0">
                          <a:cs typeface="B Nazanin" pitchFamily="2" charset="-78"/>
                        </a:rPr>
                        <a:t> سالگي</a:t>
                      </a:r>
                      <a:endParaRPr lang="fa-IR" sz="2000" b="1" dirty="0">
                        <a:cs typeface="B Nazanin" pitchFamily="2" charset="-78"/>
                      </a:endParaRPr>
                    </a:p>
                  </a:txBody>
                  <a:tcPr/>
                </a:tc>
                <a:tc>
                  <a:txBody>
                    <a:bodyPr/>
                    <a:lstStyle/>
                    <a:p>
                      <a:pPr algn="ctr" rtl="1"/>
                      <a:r>
                        <a:rPr lang="fa-IR" sz="2000" b="1" dirty="0" smtClean="0">
                          <a:cs typeface="B Nazanin" pitchFamily="2" charset="-78"/>
                        </a:rPr>
                        <a:t>بزرگسالي</a:t>
                      </a:r>
                      <a:endParaRPr lang="fa-IR" sz="2000" b="1" dirty="0">
                        <a:cs typeface="B Nazanin" pitchFamily="2" charset="-78"/>
                      </a:endParaRPr>
                    </a:p>
                  </a:txBody>
                  <a:tcPr/>
                </a:tc>
              </a:tr>
              <a:tr h="574482">
                <a:tc>
                  <a:txBody>
                    <a:bodyPr/>
                    <a:lstStyle/>
                    <a:p>
                      <a:pPr algn="ctr" rtl="1"/>
                      <a:r>
                        <a:rPr lang="fa-IR" sz="2000" b="1" dirty="0" smtClean="0">
                          <a:cs typeface="B Nazanin" pitchFamily="2" charset="-78"/>
                        </a:rPr>
                        <a:t>صميميت در مقابل انزوا</a:t>
                      </a:r>
                      <a:endParaRPr lang="fa-IR" sz="2000" b="1" dirty="0">
                        <a:cs typeface="B Nazanin" pitchFamily="2" charset="-78"/>
                      </a:endParaRPr>
                    </a:p>
                  </a:txBody>
                  <a:tcPr/>
                </a:tc>
                <a:tc>
                  <a:txBody>
                    <a:bodyPr/>
                    <a:lstStyle/>
                    <a:p>
                      <a:pPr algn="ctr" rtl="1"/>
                      <a:r>
                        <a:rPr lang="fa-IR" sz="2000" b="1" dirty="0" smtClean="0">
                          <a:cs typeface="B Nazanin" pitchFamily="2" charset="-78"/>
                        </a:rPr>
                        <a:t>18-35 سالگي</a:t>
                      </a:r>
                      <a:endParaRPr lang="fa-IR" sz="2000" b="1" dirty="0">
                        <a:cs typeface="B Nazanin" pitchFamily="2" charset="-78"/>
                      </a:endParaRPr>
                    </a:p>
                  </a:txBody>
                  <a:tcPr/>
                </a:tc>
                <a:tc>
                  <a:txBody>
                    <a:bodyPr/>
                    <a:lstStyle/>
                    <a:p>
                      <a:pPr algn="ctr" rtl="1"/>
                      <a:r>
                        <a:rPr lang="fa-IR" sz="2000" b="1" dirty="0" smtClean="0">
                          <a:cs typeface="B Nazanin" pitchFamily="2" charset="-78"/>
                        </a:rPr>
                        <a:t>جواني</a:t>
                      </a:r>
                      <a:endParaRPr lang="fa-IR" sz="2000" b="1" dirty="0">
                        <a:cs typeface="B Nazanin" pitchFamily="2" charset="-78"/>
                      </a:endParaRPr>
                    </a:p>
                  </a:txBody>
                  <a:tcPr/>
                </a:tc>
              </a:tr>
              <a:tr h="574482">
                <a:tc>
                  <a:txBody>
                    <a:bodyPr/>
                    <a:lstStyle/>
                    <a:p>
                      <a:pPr algn="ctr" rtl="1"/>
                      <a:r>
                        <a:rPr lang="fa-IR" sz="2000" b="1" dirty="0" smtClean="0">
                          <a:cs typeface="B Nazanin" pitchFamily="2" charset="-78"/>
                        </a:rPr>
                        <a:t>وحدت هويت در مقابل ابهام نقش</a:t>
                      </a:r>
                      <a:endParaRPr lang="fa-IR" sz="2000" b="1" dirty="0">
                        <a:cs typeface="B Nazanin" pitchFamily="2" charset="-78"/>
                      </a:endParaRPr>
                    </a:p>
                  </a:txBody>
                  <a:tcPr/>
                </a:tc>
                <a:tc>
                  <a:txBody>
                    <a:bodyPr/>
                    <a:lstStyle/>
                    <a:p>
                      <a:pPr algn="ctr" rtl="1"/>
                      <a:r>
                        <a:rPr lang="fa-IR" sz="2000" b="1" dirty="0" smtClean="0">
                          <a:cs typeface="B Nazanin" pitchFamily="2" charset="-78"/>
                        </a:rPr>
                        <a:t>12-18 سالگي</a:t>
                      </a:r>
                      <a:endParaRPr lang="fa-IR" sz="2000" b="1" dirty="0">
                        <a:cs typeface="B Nazanin" pitchFamily="2" charset="-78"/>
                      </a:endParaRPr>
                    </a:p>
                  </a:txBody>
                  <a:tcPr/>
                </a:tc>
                <a:tc>
                  <a:txBody>
                    <a:bodyPr/>
                    <a:lstStyle/>
                    <a:p>
                      <a:pPr algn="ctr" rtl="1"/>
                      <a:r>
                        <a:rPr lang="fa-IR" sz="2000" b="1" dirty="0" smtClean="0">
                          <a:cs typeface="B Nazanin" pitchFamily="2" charset="-78"/>
                        </a:rPr>
                        <a:t>بلوغ</a:t>
                      </a:r>
                      <a:endParaRPr lang="fa-IR" sz="2000" b="1" dirty="0">
                        <a:cs typeface="B Nazanin" pitchFamily="2" charset="-78"/>
                      </a:endParaRPr>
                    </a:p>
                  </a:txBody>
                  <a:tcPr/>
                </a:tc>
              </a:tr>
              <a:tr h="574482">
                <a:tc>
                  <a:txBody>
                    <a:bodyPr/>
                    <a:lstStyle/>
                    <a:p>
                      <a:pPr algn="ctr" rtl="1"/>
                      <a:r>
                        <a:rPr lang="fa-IR" sz="2000" b="1" dirty="0" smtClean="0">
                          <a:cs typeface="B Nazanin" pitchFamily="2" charset="-78"/>
                        </a:rPr>
                        <a:t>جديت در مقابل حقارت</a:t>
                      </a:r>
                      <a:endParaRPr lang="fa-IR" sz="2000" b="1" dirty="0">
                        <a:cs typeface="B Nazanin" pitchFamily="2" charset="-78"/>
                      </a:endParaRPr>
                    </a:p>
                  </a:txBody>
                  <a:tcPr/>
                </a:tc>
                <a:tc>
                  <a:txBody>
                    <a:bodyPr/>
                    <a:lstStyle/>
                    <a:p>
                      <a:pPr algn="ctr" rtl="1"/>
                      <a:r>
                        <a:rPr lang="fa-IR" sz="2000" b="1" dirty="0" smtClean="0">
                          <a:cs typeface="B Nazanin" pitchFamily="2" charset="-78"/>
                        </a:rPr>
                        <a:t>6-11 سالگي</a:t>
                      </a:r>
                      <a:endParaRPr lang="fa-IR" sz="2000" b="1" dirty="0">
                        <a:cs typeface="B Nazanin" pitchFamily="2" charset="-78"/>
                      </a:endParaRPr>
                    </a:p>
                  </a:txBody>
                  <a:tcPr/>
                </a:tc>
                <a:tc>
                  <a:txBody>
                    <a:bodyPr/>
                    <a:lstStyle/>
                    <a:p>
                      <a:pPr algn="ctr" rtl="1"/>
                      <a:r>
                        <a:rPr lang="fa-IR" sz="2000" b="1" dirty="0" smtClean="0">
                          <a:cs typeface="B Nazanin" pitchFamily="2" charset="-78"/>
                        </a:rPr>
                        <a:t>سن دبستان</a:t>
                      </a:r>
                      <a:endParaRPr lang="fa-IR" sz="2000" b="1" dirty="0">
                        <a:cs typeface="B Nazanin" pitchFamily="2" charset="-78"/>
                      </a:endParaRPr>
                    </a:p>
                  </a:txBody>
                  <a:tcPr/>
                </a:tc>
              </a:tr>
              <a:tr h="574482">
                <a:tc>
                  <a:txBody>
                    <a:bodyPr/>
                    <a:lstStyle/>
                    <a:p>
                      <a:pPr algn="ctr" rtl="1"/>
                      <a:r>
                        <a:rPr lang="fa-IR" sz="2000" b="1" dirty="0" smtClean="0">
                          <a:cs typeface="B Nazanin" pitchFamily="2" charset="-78"/>
                        </a:rPr>
                        <a:t>خلاقيت در مقابل حقارت</a:t>
                      </a:r>
                      <a:endParaRPr lang="fa-IR" sz="2000" b="1" dirty="0">
                        <a:cs typeface="B Nazanin" pitchFamily="2" charset="-78"/>
                      </a:endParaRPr>
                    </a:p>
                  </a:txBody>
                  <a:tcPr/>
                </a:tc>
                <a:tc>
                  <a:txBody>
                    <a:bodyPr/>
                    <a:lstStyle/>
                    <a:p>
                      <a:pPr algn="ctr" rtl="1"/>
                      <a:r>
                        <a:rPr lang="fa-IR" sz="2000" b="1" dirty="0" smtClean="0">
                          <a:cs typeface="B Nazanin" pitchFamily="2" charset="-78"/>
                        </a:rPr>
                        <a:t>3-5 سالگي</a:t>
                      </a:r>
                      <a:endParaRPr lang="fa-IR" sz="2000" b="1" dirty="0">
                        <a:cs typeface="B Nazanin" pitchFamily="2" charset="-78"/>
                      </a:endParaRPr>
                    </a:p>
                  </a:txBody>
                  <a:tcPr/>
                </a:tc>
                <a:tc>
                  <a:txBody>
                    <a:bodyPr/>
                    <a:lstStyle/>
                    <a:p>
                      <a:pPr algn="ctr" rtl="1"/>
                      <a:r>
                        <a:rPr lang="fa-IR" sz="2000" b="1" dirty="0" smtClean="0">
                          <a:cs typeface="B Nazanin" pitchFamily="2" charset="-78"/>
                        </a:rPr>
                        <a:t>اوايل كودكي</a:t>
                      </a:r>
                      <a:endParaRPr lang="fa-IR" sz="2000" b="1" dirty="0">
                        <a:cs typeface="B Nazanin" pitchFamily="2" charset="-78"/>
                      </a:endParaRPr>
                    </a:p>
                  </a:txBody>
                  <a:tcPr/>
                </a:tc>
              </a:tr>
              <a:tr h="574482">
                <a:tc>
                  <a:txBody>
                    <a:bodyPr/>
                    <a:lstStyle/>
                    <a:p>
                      <a:pPr algn="ctr" rtl="1"/>
                      <a:r>
                        <a:rPr lang="fa-IR" sz="2000" b="1" dirty="0" smtClean="0">
                          <a:cs typeface="B Nazanin" pitchFamily="2" charset="-78"/>
                        </a:rPr>
                        <a:t>استقلال در مقابل شرمندگي و ترديد</a:t>
                      </a:r>
                      <a:endParaRPr lang="fa-IR" sz="2000" b="1" dirty="0">
                        <a:cs typeface="B Nazanin" pitchFamily="2" charset="-78"/>
                      </a:endParaRPr>
                    </a:p>
                  </a:txBody>
                  <a:tcPr/>
                </a:tc>
                <a:tc>
                  <a:txBody>
                    <a:bodyPr/>
                    <a:lstStyle/>
                    <a:p>
                      <a:pPr algn="ctr" rtl="1"/>
                      <a:r>
                        <a:rPr lang="fa-IR" sz="2000" b="1" dirty="0" smtClean="0">
                          <a:cs typeface="B Nazanin" pitchFamily="2" charset="-78"/>
                        </a:rPr>
                        <a:t>1-3 سالگي</a:t>
                      </a:r>
                      <a:endParaRPr lang="fa-IR" sz="2000" b="1" dirty="0">
                        <a:cs typeface="B Nazanin" pitchFamily="2" charset="-78"/>
                      </a:endParaRPr>
                    </a:p>
                  </a:txBody>
                  <a:tcPr/>
                </a:tc>
                <a:tc>
                  <a:txBody>
                    <a:bodyPr/>
                    <a:lstStyle/>
                    <a:p>
                      <a:pPr algn="ctr" rtl="1"/>
                      <a:r>
                        <a:rPr lang="fa-IR" sz="2000" b="1" dirty="0" smtClean="0">
                          <a:cs typeface="B Nazanin" pitchFamily="2" charset="-78"/>
                        </a:rPr>
                        <a:t>بچه نو پا</a:t>
                      </a:r>
                      <a:endParaRPr lang="fa-IR" sz="2000" b="1" dirty="0">
                        <a:cs typeface="B Nazanin" pitchFamily="2" charset="-78"/>
                      </a:endParaRPr>
                    </a:p>
                  </a:txBody>
                  <a:tcPr/>
                </a:tc>
              </a:tr>
              <a:tr h="574482">
                <a:tc>
                  <a:txBody>
                    <a:bodyPr/>
                    <a:lstStyle/>
                    <a:p>
                      <a:pPr algn="ctr" rtl="1"/>
                      <a:r>
                        <a:rPr lang="fa-IR" sz="2000" b="1" dirty="0" smtClean="0">
                          <a:cs typeface="B Nazanin" pitchFamily="2" charset="-78"/>
                        </a:rPr>
                        <a:t>اعتماد در مقابل عدم اعتماد</a:t>
                      </a:r>
                      <a:endParaRPr lang="fa-IR" sz="2000" b="1" dirty="0">
                        <a:cs typeface="B Nazanin" pitchFamily="2" charset="-78"/>
                      </a:endParaRPr>
                    </a:p>
                  </a:txBody>
                  <a:tcPr/>
                </a:tc>
                <a:tc>
                  <a:txBody>
                    <a:bodyPr/>
                    <a:lstStyle/>
                    <a:p>
                      <a:pPr algn="ctr" rtl="1"/>
                      <a:r>
                        <a:rPr lang="fa-IR" sz="2000" b="1" dirty="0" smtClean="0">
                          <a:cs typeface="B Nazanin" pitchFamily="2" charset="-78"/>
                        </a:rPr>
                        <a:t>از تولد تا 1 سالگي</a:t>
                      </a:r>
                      <a:endParaRPr lang="fa-IR" sz="2000" b="1" dirty="0">
                        <a:cs typeface="B Nazanin" pitchFamily="2" charset="-78"/>
                      </a:endParaRPr>
                    </a:p>
                  </a:txBody>
                  <a:tcPr/>
                </a:tc>
                <a:tc>
                  <a:txBody>
                    <a:bodyPr/>
                    <a:lstStyle/>
                    <a:p>
                      <a:pPr algn="ctr" rtl="1"/>
                      <a:r>
                        <a:rPr lang="fa-IR" sz="2000" b="1" dirty="0" smtClean="0">
                          <a:cs typeface="B Nazanin" pitchFamily="2" charset="-78"/>
                        </a:rPr>
                        <a:t>نوزادي</a:t>
                      </a:r>
                      <a:endParaRPr lang="fa-IR" sz="2000" b="1" dirty="0">
                        <a:cs typeface="B Nazanin" pitchFamily="2" charset="-78"/>
                      </a:endParaRPr>
                    </a:p>
                  </a:txBody>
                  <a:tcPr/>
                </a:tc>
              </a:tr>
            </a:tbl>
          </a:graphicData>
        </a:graphic>
      </p:graphicFrame>
      <p:sp>
        <p:nvSpPr>
          <p:cNvPr id="6" name="TextBox 5"/>
          <p:cNvSpPr txBox="1"/>
          <p:nvPr/>
        </p:nvSpPr>
        <p:spPr>
          <a:xfrm>
            <a:off x="2743200" y="6096000"/>
            <a:ext cx="3947144" cy="461665"/>
          </a:xfrm>
          <a:prstGeom prst="rect">
            <a:avLst/>
          </a:prstGeom>
          <a:noFill/>
        </p:spPr>
        <p:txBody>
          <a:bodyPr wrap="square" rtlCol="1">
            <a:spAutoFit/>
          </a:bodyPr>
          <a:lstStyle/>
          <a:p>
            <a:pPr algn="ctr"/>
            <a:r>
              <a:rPr lang="fa-IR" sz="2400" dirty="0" smtClean="0">
                <a:solidFill>
                  <a:srgbClr val="FF0000"/>
                </a:solidFill>
                <a:cs typeface="B Nazanin" pitchFamily="2" charset="-78"/>
              </a:rPr>
              <a:t>مراحل رشد شخصيت از ديدگاه اريكسون</a:t>
            </a:r>
            <a:endParaRPr lang="fa-IR" sz="2400" dirty="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r>
              <a:rPr lang="fa-IR" b="1" dirty="0" smtClean="0">
                <a:cs typeface="B Nazanin" pitchFamily="2" charset="-78"/>
              </a:rPr>
              <a:t>آرجريس و تئوري رشد يافتگي و رشد نيافتگي:</a:t>
            </a:r>
          </a:p>
          <a:p>
            <a:pPr>
              <a:buNone/>
            </a:pPr>
            <a:endParaRPr lang="fa-IR" sz="2400" dirty="0" smtClean="0">
              <a:cs typeface="B Nazanin" pitchFamily="2" charset="-78"/>
            </a:endParaRPr>
          </a:p>
          <a:p>
            <a:pPr>
              <a:buNone/>
            </a:pPr>
            <a:r>
              <a:rPr lang="fa-IR" sz="2400" dirty="0" smtClean="0">
                <a:cs typeface="B Nazanin" pitchFamily="2" charset="-78"/>
              </a:rPr>
              <a:t>كريس آرجريس در سال 1923 در نيوجرسي متولد شد. تحقيقات اوليه آرجريس بر اثر</a:t>
            </a:r>
          </a:p>
          <a:p>
            <a:pPr>
              <a:buNone/>
            </a:pPr>
            <a:r>
              <a:rPr lang="fa-IR" sz="2400" dirty="0" smtClean="0">
                <a:cs typeface="B Nazanin" pitchFamily="2" charset="-78"/>
              </a:rPr>
              <a:t>ساختار سازمان هاي رسمي و سيستم هاي كنترل و مديريت متمركز بود كه منجر به</a:t>
            </a:r>
          </a:p>
          <a:p>
            <a:pPr>
              <a:buNone/>
            </a:pPr>
            <a:r>
              <a:rPr lang="fa-IR" sz="2400" dirty="0" smtClean="0">
                <a:cs typeface="B Nazanin" pitchFamily="2" charset="-78"/>
              </a:rPr>
              <a:t>نوشتن كتاب هاي ”شخصيت و سازمان“ و ”ادغام فرد و سازمان“ شد.</a:t>
            </a:r>
          </a:p>
          <a:p>
            <a:pPr>
              <a:buNone/>
            </a:pPr>
            <a:r>
              <a:rPr lang="fa-IR" sz="2400" dirty="0" smtClean="0">
                <a:cs typeface="B Nazanin" pitchFamily="2" charset="-78"/>
              </a:rPr>
              <a:t>آرجريس 7 دكتراي افتخاري از دانشگاه هاي معتبر جهان دريافت كرده است.</a:t>
            </a:r>
          </a:p>
          <a:p>
            <a:pPr>
              <a:buNone/>
            </a:pPr>
            <a:endParaRPr lang="fa-IR" sz="2400" dirty="0" smtClean="0">
              <a:cs typeface="B Nazanin" pitchFamily="2" charset="-78"/>
            </a:endParaRPr>
          </a:p>
          <a:p>
            <a:pPr>
              <a:buNone/>
            </a:pPr>
            <a:r>
              <a:rPr lang="fa-IR" sz="2400" b="1" dirty="0" smtClean="0">
                <a:cs typeface="B Nazanin" pitchFamily="2" charset="-78"/>
              </a:rPr>
              <a:t>تئوري بلوغ و عدم بلوغ:</a:t>
            </a:r>
          </a:p>
          <a:p>
            <a:pPr>
              <a:buNone/>
            </a:pPr>
            <a:r>
              <a:rPr lang="fa-IR" sz="2400" dirty="0" smtClean="0">
                <a:cs typeface="B Nazanin" pitchFamily="2" charset="-78"/>
              </a:rPr>
              <a:t>ايده اصلي آرجريس در اين تئوري اين است كه براي سازمان ها ضروري ست تا</a:t>
            </a:r>
          </a:p>
          <a:p>
            <a:pPr>
              <a:buNone/>
            </a:pPr>
            <a:r>
              <a:rPr lang="fa-IR" sz="2400" dirty="0" smtClean="0">
                <a:cs typeface="B Nazanin" pitchFamily="2" charset="-78"/>
              </a:rPr>
              <a:t>شرايطي را به وجود آورند كه تحت آن شرايط شخصيت افراد درست شكل بگيرد. به</a:t>
            </a:r>
          </a:p>
          <a:p>
            <a:pPr>
              <a:buNone/>
            </a:pPr>
            <a:r>
              <a:rPr lang="fa-IR" sz="2400" dirty="0" smtClean="0">
                <a:cs typeface="B Nazanin" pitchFamily="2" charset="-78"/>
              </a:rPr>
              <a:t>عبارت ديگر وي معتقد است  كه دليل بسياري از بي تفاوتي هايي كه كاركنان از خود</a:t>
            </a:r>
          </a:p>
          <a:p>
            <a:pPr>
              <a:buNone/>
            </a:pPr>
            <a:r>
              <a:rPr lang="fa-IR" sz="2400" dirty="0" smtClean="0">
                <a:cs typeface="B Nazanin" pitchFamily="2" charset="-78"/>
              </a:rPr>
              <a:t>در سازمان نشان مي دهند ناشي از تنبلي آنان نيست بلكه بيشتر به دليل اين است كه</a:t>
            </a:r>
          </a:p>
          <a:p>
            <a:pPr>
              <a:buNone/>
            </a:pPr>
            <a:r>
              <a:rPr lang="fa-IR" sz="2400" dirty="0" smtClean="0">
                <a:cs typeface="B Nazanin" pitchFamily="2" charset="-78"/>
              </a:rPr>
              <a:t>با كاركنان در سازمان شبيه كودكان رفتار مي شود.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a:buNone/>
            </a:pPr>
            <a:r>
              <a:rPr lang="fa-IR" sz="2400" b="1" dirty="0" smtClean="0">
                <a:cs typeface="B Nazanin" pitchFamily="2" charset="-78"/>
              </a:rPr>
              <a:t>ويژگي افراد رشد يافته و نابالغ در شكل زير آورده شده است:</a:t>
            </a:r>
            <a:endParaRPr lang="en-US" sz="2400" b="1" dirty="0">
              <a:cs typeface="B Nazanin" pitchFamily="2" charset="-78"/>
            </a:endParaRPr>
          </a:p>
        </p:txBody>
      </p:sp>
      <p:graphicFrame>
        <p:nvGraphicFramePr>
          <p:cNvPr id="4" name="Table 3"/>
          <p:cNvGraphicFramePr>
            <a:graphicFrameLocks noGrp="1"/>
          </p:cNvGraphicFramePr>
          <p:nvPr/>
        </p:nvGraphicFramePr>
        <p:xfrm>
          <a:off x="5105400" y="1752601"/>
          <a:ext cx="2743200" cy="4038600"/>
        </p:xfrm>
        <a:graphic>
          <a:graphicData uri="http://schemas.openxmlformats.org/drawingml/2006/table">
            <a:tbl>
              <a:tblPr rtl="1" firstRow="1" bandRow="1">
                <a:tableStyleId>{21E4AEA4-8DFA-4A89-87EB-49C32662AFE0}</a:tableStyleId>
              </a:tblPr>
              <a:tblGrid>
                <a:gridCol w="2743200"/>
              </a:tblGrid>
              <a:tr h="624526">
                <a:tc>
                  <a:txBody>
                    <a:bodyPr/>
                    <a:lstStyle/>
                    <a:p>
                      <a:pPr algn="ctr" rtl="1"/>
                      <a:r>
                        <a:rPr lang="fa-IR" sz="2000" dirty="0" smtClean="0">
                          <a:cs typeface="B Nazanin" pitchFamily="2" charset="-78"/>
                        </a:rPr>
                        <a:t>رشد نيافتگي(عدم بلوغ)</a:t>
                      </a:r>
                      <a:endParaRPr lang="fa-IR" sz="2000" dirty="0">
                        <a:cs typeface="B Nazanin" pitchFamily="2" charset="-78"/>
                      </a:endParaRPr>
                    </a:p>
                  </a:txBody>
                  <a:tcPr/>
                </a:tc>
              </a:tr>
              <a:tr h="3414074">
                <a:tc>
                  <a:txBody>
                    <a:bodyPr/>
                    <a:lstStyle/>
                    <a:p>
                      <a:pPr rtl="1">
                        <a:lnSpc>
                          <a:spcPct val="150000"/>
                        </a:lnSpc>
                      </a:pPr>
                      <a:r>
                        <a:rPr lang="fa-IR" sz="2000" b="1" dirty="0" smtClean="0">
                          <a:cs typeface="B Nazanin" pitchFamily="2" charset="-78"/>
                        </a:rPr>
                        <a:t>منفعل</a:t>
                      </a:r>
                    </a:p>
                    <a:p>
                      <a:pPr rtl="1">
                        <a:lnSpc>
                          <a:spcPct val="150000"/>
                        </a:lnSpc>
                      </a:pPr>
                      <a:r>
                        <a:rPr lang="fa-IR" sz="2000" b="1" dirty="0" smtClean="0">
                          <a:cs typeface="B Nazanin" pitchFamily="2" charset="-78"/>
                        </a:rPr>
                        <a:t>وابسته</a:t>
                      </a:r>
                    </a:p>
                    <a:p>
                      <a:pPr rtl="1">
                        <a:lnSpc>
                          <a:spcPct val="150000"/>
                        </a:lnSpc>
                      </a:pPr>
                      <a:r>
                        <a:rPr lang="fa-IR" sz="2000" b="1" dirty="0" smtClean="0">
                          <a:cs typeface="B Nazanin" pitchFamily="2" charset="-78"/>
                        </a:rPr>
                        <a:t>به چند طريق رفتار كردن</a:t>
                      </a:r>
                    </a:p>
                    <a:p>
                      <a:pPr rtl="1">
                        <a:lnSpc>
                          <a:spcPct val="150000"/>
                        </a:lnSpc>
                      </a:pPr>
                      <a:r>
                        <a:rPr lang="fa-IR" sz="2000" b="1" dirty="0" smtClean="0">
                          <a:cs typeface="B Nazanin" pitchFamily="2" charset="-78"/>
                        </a:rPr>
                        <a:t>علائق نامنظم و سطحي</a:t>
                      </a:r>
                    </a:p>
                    <a:p>
                      <a:pPr rtl="1">
                        <a:lnSpc>
                          <a:spcPct val="150000"/>
                        </a:lnSpc>
                      </a:pPr>
                      <a:r>
                        <a:rPr lang="fa-IR" sz="2000" b="1" dirty="0" smtClean="0">
                          <a:cs typeface="B Nazanin" pitchFamily="2" charset="-78"/>
                        </a:rPr>
                        <a:t>ديدگاه كوتاه مدت</a:t>
                      </a:r>
                    </a:p>
                    <a:p>
                      <a:pPr rtl="1">
                        <a:lnSpc>
                          <a:spcPct val="150000"/>
                        </a:lnSpc>
                      </a:pPr>
                      <a:r>
                        <a:rPr lang="fa-IR" sz="2000" b="1" dirty="0" smtClean="0">
                          <a:cs typeface="B Nazanin" pitchFamily="2" charset="-78"/>
                        </a:rPr>
                        <a:t>موقعيت زيردست</a:t>
                      </a:r>
                    </a:p>
                    <a:p>
                      <a:pPr rtl="1">
                        <a:lnSpc>
                          <a:spcPct val="150000"/>
                        </a:lnSpc>
                      </a:pPr>
                      <a:r>
                        <a:rPr lang="fa-IR" sz="2000" b="1" dirty="0" smtClean="0">
                          <a:cs typeface="B Nazanin" pitchFamily="2" charset="-78"/>
                        </a:rPr>
                        <a:t>فقدان آگاهي از خود</a:t>
                      </a:r>
                      <a:endParaRPr lang="fa-IR" sz="2000" b="1" dirty="0">
                        <a:cs typeface="B Nazanin" pitchFamily="2" charset="-78"/>
                      </a:endParaRPr>
                    </a:p>
                  </a:txBody>
                  <a:tcPr/>
                </a:tc>
              </a:tr>
            </a:tbl>
          </a:graphicData>
        </a:graphic>
      </p:graphicFrame>
      <p:graphicFrame>
        <p:nvGraphicFramePr>
          <p:cNvPr id="5" name="Table 4"/>
          <p:cNvGraphicFramePr>
            <a:graphicFrameLocks noGrp="1"/>
          </p:cNvGraphicFramePr>
          <p:nvPr/>
        </p:nvGraphicFramePr>
        <p:xfrm>
          <a:off x="1600200" y="1752601"/>
          <a:ext cx="2743200" cy="4038600"/>
        </p:xfrm>
        <a:graphic>
          <a:graphicData uri="http://schemas.openxmlformats.org/drawingml/2006/table">
            <a:tbl>
              <a:tblPr rtl="1" firstRow="1" bandRow="1">
                <a:tableStyleId>{21E4AEA4-8DFA-4A89-87EB-49C32662AFE0}</a:tableStyleId>
              </a:tblPr>
              <a:tblGrid>
                <a:gridCol w="2743200"/>
              </a:tblGrid>
              <a:tr h="624526">
                <a:tc>
                  <a:txBody>
                    <a:bodyPr/>
                    <a:lstStyle/>
                    <a:p>
                      <a:pPr algn="ctr" rtl="1"/>
                      <a:r>
                        <a:rPr lang="fa-IR" sz="2000" dirty="0" smtClean="0">
                          <a:cs typeface="B Nazanin" pitchFamily="2" charset="-78"/>
                        </a:rPr>
                        <a:t>رشد يافتگي( بلوغ)</a:t>
                      </a:r>
                      <a:endParaRPr lang="fa-IR" sz="2000" dirty="0">
                        <a:cs typeface="B Nazanin" pitchFamily="2" charset="-78"/>
                      </a:endParaRPr>
                    </a:p>
                  </a:txBody>
                  <a:tcPr/>
                </a:tc>
              </a:tr>
              <a:tr h="3414074">
                <a:tc>
                  <a:txBody>
                    <a:bodyPr/>
                    <a:lstStyle/>
                    <a:p>
                      <a:pPr algn="r" rtl="1">
                        <a:lnSpc>
                          <a:spcPct val="150000"/>
                        </a:lnSpc>
                      </a:pPr>
                      <a:r>
                        <a:rPr lang="fa-IR" sz="2000" b="1" dirty="0" smtClean="0">
                          <a:cs typeface="B Nazanin" pitchFamily="2" charset="-78"/>
                        </a:rPr>
                        <a:t>فعال</a:t>
                      </a:r>
                    </a:p>
                    <a:p>
                      <a:pPr algn="r" rtl="1">
                        <a:lnSpc>
                          <a:spcPct val="150000"/>
                        </a:lnSpc>
                      </a:pPr>
                      <a:r>
                        <a:rPr lang="fa-IR" sz="2000" b="1" dirty="0" smtClean="0">
                          <a:cs typeface="B Nazanin" pitchFamily="2" charset="-78"/>
                        </a:rPr>
                        <a:t>مستقل</a:t>
                      </a:r>
                    </a:p>
                    <a:p>
                      <a:pPr marL="0" marR="0" indent="0" algn="r" defTabSz="914400" rtl="1" eaLnBrk="1" fontAlgn="auto" latinLnBrk="0" hangingPunct="1">
                        <a:lnSpc>
                          <a:spcPct val="150000"/>
                        </a:lnSpc>
                        <a:spcBef>
                          <a:spcPts val="0"/>
                        </a:spcBef>
                        <a:spcAft>
                          <a:spcPts val="0"/>
                        </a:spcAft>
                        <a:buClrTx/>
                        <a:buSzTx/>
                        <a:buFontTx/>
                        <a:buNone/>
                        <a:tabLst/>
                        <a:defRPr/>
                      </a:pPr>
                      <a:r>
                        <a:rPr lang="fa-IR" sz="2000" b="1" dirty="0" smtClean="0">
                          <a:cs typeface="B Nazanin" pitchFamily="2" charset="-78"/>
                        </a:rPr>
                        <a:t>به چند طريق رفتار كردن</a:t>
                      </a:r>
                    </a:p>
                    <a:p>
                      <a:pPr algn="r" rtl="1">
                        <a:lnSpc>
                          <a:spcPct val="150000"/>
                        </a:lnSpc>
                      </a:pPr>
                      <a:r>
                        <a:rPr lang="fa-IR" sz="2000" b="1" dirty="0" smtClean="0">
                          <a:cs typeface="B Nazanin" pitchFamily="2" charset="-78"/>
                        </a:rPr>
                        <a:t>علائق عميق</a:t>
                      </a:r>
                    </a:p>
                    <a:p>
                      <a:pPr algn="r" rtl="1">
                        <a:lnSpc>
                          <a:spcPct val="150000"/>
                        </a:lnSpc>
                      </a:pPr>
                      <a:r>
                        <a:rPr lang="fa-IR" sz="2000" b="1" dirty="0" smtClean="0">
                          <a:cs typeface="B Nazanin" pitchFamily="2" charset="-78"/>
                        </a:rPr>
                        <a:t>ديدگاه بلند مدت</a:t>
                      </a:r>
                    </a:p>
                    <a:p>
                      <a:pPr algn="r" rtl="1">
                        <a:lnSpc>
                          <a:spcPct val="150000"/>
                        </a:lnSpc>
                      </a:pPr>
                      <a:r>
                        <a:rPr lang="fa-IR" sz="2000" b="1" dirty="0" smtClean="0">
                          <a:cs typeface="B Nazanin" pitchFamily="2" charset="-78"/>
                        </a:rPr>
                        <a:t>موقعيت برتر يا</a:t>
                      </a:r>
                      <a:r>
                        <a:rPr lang="fa-IR" sz="2000" b="1" baseline="0" dirty="0" smtClean="0">
                          <a:cs typeface="B Nazanin" pitchFamily="2" charset="-78"/>
                        </a:rPr>
                        <a:t> برابر</a:t>
                      </a:r>
                    </a:p>
                    <a:p>
                      <a:pPr algn="r" rtl="1">
                        <a:lnSpc>
                          <a:spcPct val="150000"/>
                        </a:lnSpc>
                      </a:pPr>
                      <a:r>
                        <a:rPr lang="fa-IR" sz="2000" b="1" baseline="0" dirty="0" smtClean="0">
                          <a:cs typeface="B Nazanin" pitchFamily="2" charset="-78"/>
                        </a:rPr>
                        <a:t>آگاهي و كنترل نسبت به خود</a:t>
                      </a:r>
                      <a:endParaRPr lang="fa-IR" sz="2000" b="1" dirty="0">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019800" y="2057400"/>
            <a:ext cx="1676400" cy="584775"/>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cs typeface="2  Nazanin" pitchFamily="2" charset="-78"/>
              </a:rPr>
              <a:t>فصل دوم</a:t>
            </a:r>
            <a:endParaRPr kumimoji="0" lang="fa-IR" sz="32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cs typeface="2  Nazanin" pitchFamily="2" charset="-78"/>
            </a:endParaRPr>
          </a:p>
        </p:txBody>
      </p:sp>
      <p:sp>
        <p:nvSpPr>
          <p:cNvPr id="5" name="Content Placeholder 3"/>
          <p:cNvSpPr txBox="1">
            <a:spLocks/>
          </p:cNvSpPr>
          <p:nvPr/>
        </p:nvSpPr>
        <p:spPr>
          <a:xfrm>
            <a:off x="2514600" y="3352800"/>
            <a:ext cx="3733800" cy="584775"/>
          </a:xfrm>
          <a:prstGeom prst="rect">
            <a:avLst/>
          </a:prstGeom>
          <a:effectLst>
            <a:outerShdw blurRad="50800" dist="25400" dir="5400000" rotWithShape="0">
              <a:srgbClr val="000000">
                <a:alpha val="4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normalizeH="0" baseline="0" noProof="0" dirty="0" smtClean="0">
                <a:ln w="1905"/>
                <a:solidFill>
                  <a:schemeClr val="tx1"/>
                </a:solidFill>
                <a:effectLst>
                  <a:innerShdw blurRad="69850" dist="43180" dir="5400000">
                    <a:srgbClr val="000000">
                      <a:alpha val="65000"/>
                    </a:srgbClr>
                  </a:innerShdw>
                </a:effectLst>
                <a:uLnTx/>
                <a:uFillTx/>
                <a:cs typeface="B Nazanin" pitchFamily="2" charset="-78"/>
              </a:rPr>
              <a:t>تئوري هاي يادگيري</a:t>
            </a:r>
            <a:endParaRPr kumimoji="0" lang="fa-IR" sz="3200" b="1" i="0" u="none" strike="noStrike" kern="1200" normalizeH="0" baseline="0" noProof="0" dirty="0">
              <a:ln w="1905"/>
              <a:solidFill>
                <a:schemeClr val="tx1"/>
              </a:solidFill>
              <a:effectLst>
                <a:innerShdw blurRad="69850" dist="43180" dir="5400000">
                  <a:srgbClr val="000000">
                    <a:alpha val="65000"/>
                  </a:srgbClr>
                </a:innerShdw>
              </a:effectLst>
              <a:uLnTx/>
              <a:uFillTx/>
              <a:cs typeface="B Nazanin"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a:bodyPr>
          <a:lstStyle/>
          <a:p>
            <a:pPr>
              <a:buNone/>
            </a:pPr>
            <a:endParaRPr lang="fa-IR" b="1" dirty="0" smtClean="0">
              <a:cs typeface="B Nazanin" pitchFamily="2" charset="-78"/>
            </a:endParaRPr>
          </a:p>
          <a:p>
            <a:pPr>
              <a:buNone/>
            </a:pPr>
            <a:r>
              <a:rPr lang="fa-IR" b="1" dirty="0" smtClean="0">
                <a:cs typeface="B Nazanin" pitchFamily="2" charset="-78"/>
              </a:rPr>
              <a:t>پاولف و شرطي سازي كلاسيك:</a:t>
            </a:r>
          </a:p>
          <a:p>
            <a:pPr>
              <a:buNone/>
            </a:pPr>
            <a:endParaRPr lang="fa-IR" sz="2400" dirty="0" smtClean="0">
              <a:cs typeface="B Nazanin" pitchFamily="2" charset="-78"/>
            </a:endParaRPr>
          </a:p>
          <a:p>
            <a:pPr>
              <a:buNone/>
            </a:pPr>
            <a:r>
              <a:rPr lang="fa-IR" sz="2400" dirty="0" smtClean="0">
                <a:cs typeface="B Nazanin" pitchFamily="2" charset="-78"/>
              </a:rPr>
              <a:t>ايوان پترويچ پاولف د سال 1849 در مسكو متولد شد.</a:t>
            </a:r>
          </a:p>
          <a:p>
            <a:pPr>
              <a:buNone/>
            </a:pPr>
            <a:r>
              <a:rPr lang="fa-IR" sz="2400" dirty="0" smtClean="0">
                <a:cs typeface="B Nazanin" pitchFamily="2" charset="-78"/>
              </a:rPr>
              <a:t>پاولف كارهاي عمده اش را در مورد شرطي سازي كلاسيك در سال1903 منتشر كرد.</a:t>
            </a:r>
          </a:p>
          <a:p>
            <a:pPr>
              <a:buNone/>
            </a:pPr>
            <a:r>
              <a:rPr lang="fa-IR" sz="2400" dirty="0" smtClean="0">
                <a:cs typeface="B Nazanin" pitchFamily="2" charset="-78"/>
              </a:rPr>
              <a:t>يك سال بعد مفتخر به دريافت جايزه نوبل در فيزيولوژي گوارش شد. او در طي سال ها</a:t>
            </a:r>
          </a:p>
          <a:p>
            <a:pPr>
              <a:buNone/>
            </a:pPr>
            <a:r>
              <a:rPr lang="fa-IR" sz="2400" dirty="0" smtClean="0">
                <a:cs typeface="B Nazanin" pitchFamily="2" charset="-78"/>
              </a:rPr>
              <a:t>به تحقيقاتش ادامه داد و سرانجام در سال 1936 دار فاني را وداع گفت.</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fa-IR" sz="2400" dirty="0" smtClean="0">
                <a:cs typeface="B Nazanin" pitchFamily="2" charset="-78"/>
              </a:rPr>
              <a:t>اسمیت سه دلیل را برای افزایش خروجی به خاطر تقسیم کار ، مطرح می کند که عبارتند از : </a:t>
            </a:r>
          </a:p>
          <a:p>
            <a:pPr algn="r"/>
            <a:r>
              <a:rPr lang="fa-IR" sz="2400" dirty="0" smtClean="0">
                <a:cs typeface="B Nazanin" pitchFamily="2" charset="-78"/>
              </a:rPr>
              <a:t>1- افزایش مهارت کارگر در نتیجه تقسیم کار</a:t>
            </a:r>
          </a:p>
          <a:p>
            <a:pPr algn="r"/>
            <a:r>
              <a:rPr lang="fa-IR" sz="2400" dirty="0" smtClean="0">
                <a:cs typeface="B Nazanin" pitchFamily="2" charset="-78"/>
              </a:rPr>
              <a:t>2- صرفه جویی در زمانی که عمدتاََ به خاطر تغییر از  یک مرحله به مرحله دیگر از بین می رفت.</a:t>
            </a:r>
          </a:p>
          <a:p>
            <a:pPr algn="r"/>
            <a:r>
              <a:rPr lang="fa-IR" sz="2400" dirty="0" smtClean="0">
                <a:cs typeface="B Nazanin" pitchFamily="2" charset="-78"/>
              </a:rPr>
              <a:t>3- افزایش اختراع ابزارآلات و وسایل  کار</a:t>
            </a:r>
          </a:p>
          <a:p>
            <a:pPr algn="r"/>
            <a:endParaRPr lang="fa-IR" sz="2400" dirty="0">
              <a:cs typeface="B Nazanin" pitchFamily="2" charset="-78"/>
            </a:endParaRPr>
          </a:p>
          <a:p>
            <a:pPr algn="r"/>
            <a:r>
              <a:rPr lang="fa-IR" sz="2400" dirty="0" smtClean="0">
                <a:cs typeface="B Nazanin" pitchFamily="2" charset="-78"/>
              </a:rPr>
              <a:t>به طور کلی مبانی توسعه ی خط مونتاژ ، اصول اولیه ای بودند که آدام اسمیت در کتاب ثروت ملل به آنها پرداخت. ایده های او در مورد تقسیم کار ، برای ساده سازی کارها و زمان سنجی مهم هستند و همچنین به حوزه هایی مثل ساده سازی تولید قابل تعمیم می باشند. تاکید او بر  روابط بین تخصص گرایی  و تکنولوژی ، مشابه تئوری های چارلز بابیج و دیگر پیشگامان مدیریت است که بعد از او مطرح شدند.</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pPr>
              <a:buNone/>
            </a:pPr>
            <a:r>
              <a:rPr lang="fa-IR" sz="2400" dirty="0" smtClean="0">
                <a:cs typeface="B Nazanin" pitchFamily="2" charset="-78"/>
              </a:rPr>
              <a:t>پاولف ترشحات گوارشي سگ ها را آزمايش كرد و در نتيجه ي اين مطالعات شرطي</a:t>
            </a:r>
          </a:p>
          <a:p>
            <a:pPr>
              <a:buNone/>
            </a:pPr>
            <a:r>
              <a:rPr lang="fa-IR" sz="2400" dirty="0" smtClean="0">
                <a:cs typeface="B Nazanin" pitchFamily="2" charset="-78"/>
              </a:rPr>
              <a:t>سازي كلاسيك را مطرح ساخت. به اعتقاد او سگ ا نه تنها وقتي كه غذا را مي بينند</a:t>
            </a:r>
          </a:p>
          <a:p>
            <a:pPr>
              <a:buNone/>
            </a:pPr>
            <a:r>
              <a:rPr lang="fa-IR" sz="2400" dirty="0" smtClean="0">
                <a:cs typeface="B Nazanin" pitchFamily="2" charset="-78"/>
              </a:rPr>
              <a:t>بزاق دهانشان شروع به ترشح مي كند بلكه اين عمل را با هر محرك ديگري كه مربوط</a:t>
            </a:r>
          </a:p>
          <a:p>
            <a:pPr>
              <a:buNone/>
            </a:pPr>
            <a:r>
              <a:rPr lang="fa-IR" sz="2400" dirty="0" smtClean="0">
                <a:cs typeface="B Nazanin" pitchFamily="2" charset="-78"/>
              </a:rPr>
              <a:t>به غذا شود مثل ديدن ظرف غذا يا صداي پاي نگهبان ، از خود بروز مي دهند.</a:t>
            </a:r>
          </a:p>
          <a:p>
            <a:pPr>
              <a:buNone/>
            </a:pPr>
            <a:endParaRPr lang="fa-IR" sz="2400" dirty="0" smtClean="0">
              <a:cs typeface="B Nazanin" pitchFamily="2" charset="-78"/>
            </a:endParaRPr>
          </a:p>
          <a:p>
            <a:pPr>
              <a:buNone/>
            </a:pPr>
            <a:r>
              <a:rPr lang="fa-IR" sz="2400" dirty="0" smtClean="0">
                <a:cs typeface="B Nazanin" pitchFamily="2" charset="-78"/>
              </a:rPr>
              <a:t>       پاسخ غير شرطي                                            محرك غير شرطي</a:t>
            </a:r>
          </a:p>
          <a:p>
            <a:pPr>
              <a:buNone/>
            </a:pPr>
            <a:r>
              <a:rPr lang="fa-IR" sz="2400" dirty="0" smtClean="0">
                <a:cs typeface="B Nazanin" pitchFamily="2" charset="-78"/>
              </a:rPr>
              <a:t>         (ترشح بزاق)                                                        (غذا)</a:t>
            </a:r>
          </a:p>
          <a:p>
            <a:pPr>
              <a:buNone/>
            </a:pPr>
            <a:endParaRPr lang="fa-IR" sz="2400" dirty="0" smtClean="0">
              <a:cs typeface="B Nazanin" pitchFamily="2" charset="-78"/>
            </a:endParaRPr>
          </a:p>
          <a:p>
            <a:pPr>
              <a:buNone/>
            </a:pPr>
            <a:r>
              <a:rPr lang="fa-IR" sz="2400" dirty="0" smtClean="0">
                <a:cs typeface="B Nazanin" pitchFamily="2" charset="-78"/>
              </a:rPr>
              <a:t>       پاسخ شرطي                                                  تداعي محرك شرطي</a:t>
            </a:r>
          </a:p>
          <a:p>
            <a:pPr>
              <a:buNone/>
            </a:pPr>
            <a:r>
              <a:rPr lang="fa-IR" sz="2400" dirty="0" smtClean="0">
                <a:cs typeface="B Nazanin" pitchFamily="2" charset="-78"/>
              </a:rPr>
              <a:t>       (ترشح بزاق)                                                       (صداي زنگ)</a:t>
            </a:r>
          </a:p>
          <a:p>
            <a:pPr>
              <a:buNone/>
            </a:pPr>
            <a:r>
              <a:rPr lang="fa-IR" sz="2400" dirty="0" smtClean="0">
                <a:cs typeface="B Nazanin" pitchFamily="2" charset="-78"/>
              </a:rPr>
              <a:t>اصولاً يادگيري يك پاسخ مشروط و مستلزماجتماع دو محرك مشروط و غير مشروط</a:t>
            </a:r>
          </a:p>
          <a:p>
            <a:pPr>
              <a:buNone/>
            </a:pPr>
            <a:r>
              <a:rPr lang="fa-IR" sz="2400" dirty="0" smtClean="0">
                <a:cs typeface="B Nazanin" pitchFamily="2" charset="-78"/>
              </a:rPr>
              <a:t>است و چنانچه از دو محرك استفاده شود كه يكي از آنها الزام آور و ديگري خنثي باشد</a:t>
            </a:r>
          </a:p>
          <a:p>
            <a:pPr>
              <a:buNone/>
            </a:pPr>
            <a:r>
              <a:rPr lang="fa-IR" sz="2400" dirty="0" smtClean="0">
                <a:cs typeface="B Nazanin" pitchFamily="2" charset="-78"/>
              </a:rPr>
              <a:t>محرك خنثي به صورت يك محرك مشروط در مي آيد و از اين رو داراي ويژگي هاي</a:t>
            </a:r>
          </a:p>
          <a:p>
            <a:pPr>
              <a:buNone/>
            </a:pPr>
            <a:r>
              <a:rPr lang="fa-IR" sz="2400" dirty="0" smtClean="0">
                <a:cs typeface="B Nazanin" pitchFamily="2" charset="-78"/>
              </a:rPr>
              <a:t>محرك غير مشروط مي شود.</a:t>
            </a:r>
          </a:p>
        </p:txBody>
      </p:sp>
      <p:sp>
        <p:nvSpPr>
          <p:cNvPr id="4" name="Notched Right Arrow 3"/>
          <p:cNvSpPr/>
          <p:nvPr/>
        </p:nvSpPr>
        <p:spPr>
          <a:xfrm>
            <a:off x="3276600" y="2667000"/>
            <a:ext cx="2895600" cy="48463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
        <p:nvSpPr>
          <p:cNvPr id="5" name="Notched Right Arrow 4"/>
          <p:cNvSpPr/>
          <p:nvPr/>
        </p:nvSpPr>
        <p:spPr>
          <a:xfrm>
            <a:off x="3276600" y="3886200"/>
            <a:ext cx="2895600" cy="48463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OB\1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OB\2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r>
              <a:rPr lang="fa-IR" b="1" dirty="0" smtClean="0">
                <a:cs typeface="B Nazanin" pitchFamily="2" charset="-78"/>
              </a:rPr>
              <a:t>اسكينر و تئوري تقويت:</a:t>
            </a:r>
          </a:p>
          <a:p>
            <a:pPr>
              <a:buNone/>
            </a:pPr>
            <a:r>
              <a:rPr lang="fa-IR" sz="2400" dirty="0" smtClean="0">
                <a:cs typeface="B Nazanin" pitchFamily="2" charset="-78"/>
              </a:rPr>
              <a:t>بي.اف سكينر در سال 1904 در ايالت پنسيلوانيا متولد شد.</a:t>
            </a:r>
          </a:p>
          <a:p>
            <a:pPr>
              <a:buNone/>
            </a:pPr>
            <a:r>
              <a:rPr lang="fa-IR" sz="2400" dirty="0" smtClean="0">
                <a:cs typeface="B Nazanin" pitchFamily="2" charset="-78"/>
              </a:rPr>
              <a:t>اسكينر به عنوان يكي از اركان اصلي مكتبي تحت عنوان رفتارگرايي محسوب مي شود</a:t>
            </a:r>
          </a:p>
          <a:p>
            <a:pPr>
              <a:buNone/>
            </a:pPr>
            <a:r>
              <a:rPr lang="fa-IR" sz="2400" dirty="0" smtClean="0">
                <a:cs typeface="B Nazanin" pitchFamily="2" charset="-78"/>
              </a:rPr>
              <a:t>كه رفتار انسان و حيوانات را بر اساس پاسخ رواني ارگانيسم به يك محرك خارجي</a:t>
            </a:r>
          </a:p>
          <a:p>
            <a:pPr>
              <a:buNone/>
            </a:pPr>
            <a:r>
              <a:rPr lang="fa-IR" sz="2400" dirty="0" smtClean="0">
                <a:cs typeface="B Nazanin" pitchFamily="2" charset="-78"/>
              </a:rPr>
              <a:t>توضيح مي دهد. او يادگيري را نتيجه ي پاسخ ارگانيسم به محيطش دانسته، واژه ي</a:t>
            </a:r>
          </a:p>
          <a:p>
            <a:pPr>
              <a:buNone/>
            </a:pPr>
            <a:r>
              <a:rPr lang="fa-IR" sz="2400" dirty="0" smtClean="0">
                <a:cs typeface="B Nazanin" pitchFamily="2" charset="-78"/>
              </a:rPr>
              <a:t>شرطي شدن عامل را براي توضيح اين پديده ابداع كرد. </a:t>
            </a:r>
          </a:p>
          <a:p>
            <a:pPr>
              <a:buNone/>
            </a:pPr>
            <a:endParaRPr lang="fa-IR" sz="2400" dirty="0" smtClean="0">
              <a:cs typeface="B Nazanin" pitchFamily="2" charset="-78"/>
            </a:endParaRPr>
          </a:p>
          <a:p>
            <a:pPr>
              <a:buNone/>
            </a:pPr>
            <a:endParaRPr lang="fa-IR" sz="2400" dirty="0" smtClean="0">
              <a:cs typeface="B Nazanin" pitchFamily="2" charset="-78"/>
            </a:endParaRPr>
          </a:p>
          <a:p>
            <a:pPr>
              <a:buNone/>
            </a:pPr>
            <a:r>
              <a:rPr lang="fa-IR" sz="2400" dirty="0" smtClean="0">
                <a:cs typeface="B Nazanin" pitchFamily="2" charset="-78"/>
              </a:rPr>
              <a:t>پيامدهاي تقويت رفتار                          پاسخ رفتار                           محرك</a:t>
            </a:r>
            <a:endParaRPr lang="en-US" sz="2400" dirty="0">
              <a:cs typeface="B Nazanin" pitchFamily="2" charset="-78"/>
            </a:endParaRPr>
          </a:p>
        </p:txBody>
      </p:sp>
      <p:sp>
        <p:nvSpPr>
          <p:cNvPr id="4" name="Lightning Bolt 3"/>
          <p:cNvSpPr/>
          <p:nvPr/>
        </p:nvSpPr>
        <p:spPr>
          <a:xfrm rot="16997883">
            <a:off x="2284191" y="3562660"/>
            <a:ext cx="566886" cy="153627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
        <p:nvSpPr>
          <p:cNvPr id="5" name="Lightning Bolt 4"/>
          <p:cNvSpPr/>
          <p:nvPr/>
        </p:nvSpPr>
        <p:spPr>
          <a:xfrm rot="16997883">
            <a:off x="5253697" y="3646788"/>
            <a:ext cx="566886" cy="153627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OB\58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OB\9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OB\37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OB\58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OB\22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pPr>
              <a:buNone/>
            </a:pPr>
            <a:endParaRPr lang="fa-IR" b="1" dirty="0" smtClean="0">
              <a:cs typeface="B Nazanin" pitchFamily="2" charset="-78"/>
            </a:endParaRPr>
          </a:p>
          <a:p>
            <a:pPr>
              <a:buNone/>
            </a:pPr>
            <a:r>
              <a:rPr lang="fa-IR" b="1" dirty="0" smtClean="0">
                <a:cs typeface="B Nazanin" pitchFamily="2" charset="-78"/>
              </a:rPr>
              <a:t>باندورا و يادگيري مشاهده اي:</a:t>
            </a:r>
          </a:p>
          <a:p>
            <a:pPr>
              <a:buNone/>
            </a:pPr>
            <a:endParaRPr lang="fa-IR" sz="2400" dirty="0" smtClean="0">
              <a:cs typeface="B Nazanin" pitchFamily="2" charset="-78"/>
            </a:endParaRPr>
          </a:p>
          <a:p>
            <a:pPr>
              <a:buNone/>
            </a:pPr>
            <a:r>
              <a:rPr lang="fa-IR" sz="2400" dirty="0" smtClean="0">
                <a:cs typeface="B Nazanin" pitchFamily="2" charset="-78"/>
              </a:rPr>
              <a:t>آلبرت باندورا در يال 1925 در آلبرتاي شمالي متولد شد. </a:t>
            </a:r>
          </a:p>
          <a:p>
            <a:pPr>
              <a:buNone/>
            </a:pPr>
            <a:r>
              <a:rPr lang="fa-IR" sz="2400" dirty="0" smtClean="0">
                <a:cs typeface="B Nazanin" pitchFamily="2" charset="-78"/>
              </a:rPr>
              <a:t>در تئوري مشاهده اي گفته مي شود كه فرآيندهاي شناختي دروني، اثراتي را بر رفتار</a:t>
            </a:r>
          </a:p>
          <a:p>
            <a:pPr>
              <a:buNone/>
            </a:pPr>
            <a:r>
              <a:rPr lang="fa-IR" sz="2400" dirty="0" smtClean="0">
                <a:cs typeface="B Nazanin" pitchFamily="2" charset="-78"/>
              </a:rPr>
              <a:t>مي گذارند. اين فرآيندهاي شناختي مي توانند در انتظار فرد در مورد پيامد يك نوع</a:t>
            </a:r>
          </a:p>
          <a:p>
            <a:pPr>
              <a:buNone/>
            </a:pPr>
            <a:r>
              <a:rPr lang="fa-IR" sz="2400" dirty="0" smtClean="0">
                <a:cs typeface="B Nazanin" pitchFamily="2" charset="-78"/>
              </a:rPr>
              <a:t>رفتار خاص، متجلي شوند. فرد به تجربه در مي يابد كه اقدامات مشخص منجر به</a:t>
            </a:r>
          </a:p>
          <a:p>
            <a:pPr>
              <a:buNone/>
            </a:pPr>
            <a:r>
              <a:rPr lang="fa-IR" sz="2400" dirty="0" smtClean="0">
                <a:cs typeface="B Nazanin" pitchFamily="2" charset="-78"/>
              </a:rPr>
              <a:t>پيامدهاي مطلوب و اقدامات ديگر منجر به اجتناب از پيامدهاي نامطلوب مي شوند. </a:t>
            </a:r>
          </a:p>
          <a:p>
            <a:pPr>
              <a:buNone/>
            </a:pPr>
            <a:r>
              <a:rPr lang="fa-IR" sz="2400" dirty="0" smtClean="0">
                <a:cs typeface="B Nazanin" pitchFamily="2" charset="-78"/>
              </a:rPr>
              <a:t>جنبه ي ديگر تئوري يادگيري مشاهده اي اين انديشه است كه افراد الگوهاي</a:t>
            </a:r>
          </a:p>
          <a:p>
            <a:pPr>
              <a:buNone/>
            </a:pPr>
            <a:r>
              <a:rPr lang="fa-IR" sz="2400" dirty="0" smtClean="0">
                <a:cs typeface="B Nazanin" pitchFamily="2" charset="-78"/>
              </a:rPr>
              <a:t>رفتاريشان را با مشاهده ،تقليد و الگوبرداري از رفتار ديگران اقتباس مي كنند.</a:t>
            </a:r>
          </a:p>
          <a:p>
            <a:pPr>
              <a:buNone/>
            </a:pPr>
            <a:endParaRPr lang="en-US" sz="2400" dirty="0">
              <a:cs typeface="B Nazanin"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normAutofit/>
          </a:bodyPr>
          <a:lstStyle/>
          <a:p>
            <a:pPr algn="r"/>
            <a:r>
              <a:rPr lang="fa-IR" sz="2800" b="1" dirty="0" smtClean="0">
                <a:cs typeface="B Nazanin" pitchFamily="2" charset="-78"/>
              </a:rPr>
              <a:t>چارلز بابیج و صرفه جویی های تخصص گرایی</a:t>
            </a:r>
            <a:endParaRPr lang="en-US" sz="2800" b="1" dirty="0">
              <a:cs typeface="B Nazanin" pitchFamily="2" charset="-78"/>
            </a:endParaRPr>
          </a:p>
        </p:txBody>
      </p:sp>
      <p:sp>
        <p:nvSpPr>
          <p:cNvPr id="3" name="Content Placeholder 2"/>
          <p:cNvSpPr>
            <a:spLocks noGrp="1"/>
          </p:cNvSpPr>
          <p:nvPr>
            <p:ph idx="1"/>
          </p:nvPr>
        </p:nvSpPr>
        <p:spPr>
          <a:xfrm>
            <a:off x="457200" y="1600200"/>
            <a:ext cx="8229600" cy="4525963"/>
          </a:xfrm>
        </p:spPr>
        <p:txBody>
          <a:bodyPr>
            <a:normAutofit/>
          </a:bodyPr>
          <a:lstStyle/>
          <a:p>
            <a:pPr algn="r"/>
            <a:r>
              <a:rPr lang="fa-IR" sz="2400" dirty="0" smtClean="0">
                <a:cs typeface="B Nazanin" pitchFamily="2" charset="-78"/>
              </a:rPr>
              <a:t>چارلز بابیج در 24 دسامبر سال 1792 در حومه لندن به دنیا آمد. پدرش یک بانکدار ثروتمند انگلیسی بود و در سدسازی نیز اشتغال داشت. چارلز بابیج قسمت عمده ای از عمرش را بیماربود و فردی بدخلق و بی حوصله شده بود. او با وجود بیماری ، علاقه مند به آگاهی و دانستن بود و نهایتا برای مطالعه ریاضیات راهی کمبریج شد.</a:t>
            </a:r>
          </a:p>
          <a:p>
            <a:pPr algn="r"/>
            <a:r>
              <a:rPr lang="fa-IR" sz="2400" dirty="0" smtClean="0">
                <a:cs typeface="B Nazanin" pitchFamily="2" charset="-78"/>
              </a:rPr>
              <a:t>بابیج در طول سالها فعالیت علمی در کمبریج در سال 1820 به اتفاق همکارانش موفق به راه اندازی انجمن اخترشناسی شد و در سال 1828 به درجه استادی در رشته ریاضیات دانشگاه کمبریج نائل گشت و برای هفت سال در این سمت فعالیت کرد توانایی ها و استعداد های او در ریاضی به وی کمک کرد ماشین حساب مشهورش را اختراع کند که پیشروی کامپیوترهای دیجیتالی امروزی شد.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458200" cy="5812536"/>
          </a:xfrm>
        </p:spPr>
        <p:txBody>
          <a:bodyPr/>
          <a:lstStyle/>
          <a:p>
            <a:pPr algn="ctr">
              <a:buNone/>
            </a:pPr>
            <a:r>
              <a:rPr lang="fa-IR" sz="2400" b="1" dirty="0" smtClean="0">
                <a:cs typeface="B Nazanin" pitchFamily="2" charset="-78"/>
              </a:rPr>
              <a:t>خلاصه فرايندهاي منطقي موثر بر يادگيري مشاهده اي:</a:t>
            </a:r>
          </a:p>
          <a:p>
            <a:pPr>
              <a:buNone/>
            </a:pPr>
            <a:endParaRPr lang="en-US" dirty="0"/>
          </a:p>
        </p:txBody>
      </p:sp>
      <p:graphicFrame>
        <p:nvGraphicFramePr>
          <p:cNvPr id="4" name="Table 3"/>
          <p:cNvGraphicFramePr>
            <a:graphicFrameLocks noGrp="1"/>
          </p:cNvGraphicFramePr>
          <p:nvPr/>
        </p:nvGraphicFramePr>
        <p:xfrm>
          <a:off x="7086600" y="1371600"/>
          <a:ext cx="1828800" cy="5257800"/>
        </p:xfrm>
        <a:graphic>
          <a:graphicData uri="http://schemas.openxmlformats.org/drawingml/2006/table">
            <a:tbl>
              <a:tblPr rtl="1" firstRow="1" bandRow="1">
                <a:tableStyleId>{5C22544A-7EE6-4342-B048-85BDC9FD1C3A}</a:tableStyleId>
              </a:tblPr>
              <a:tblGrid>
                <a:gridCol w="1828800"/>
              </a:tblGrid>
              <a:tr h="481228">
                <a:tc>
                  <a:txBody>
                    <a:bodyPr/>
                    <a:lstStyle/>
                    <a:p>
                      <a:pPr rtl="1"/>
                      <a:r>
                        <a:rPr lang="fa-IR" dirty="0" smtClean="0">
                          <a:cs typeface="B Nazanin" pitchFamily="2" charset="-78"/>
                        </a:rPr>
                        <a:t>مرحله توجه</a:t>
                      </a:r>
                      <a:endParaRPr lang="fa-IR" dirty="0">
                        <a:cs typeface="B Nazanin" pitchFamily="2" charset="-78"/>
                      </a:endParaRPr>
                    </a:p>
                  </a:txBody>
                  <a:tcPr/>
                </a:tc>
              </a:tr>
              <a:tr h="4776572">
                <a:tc>
                  <a:txBody>
                    <a:bodyPr/>
                    <a:lstStyle/>
                    <a:p>
                      <a:pPr rtl="1"/>
                      <a:r>
                        <a:rPr lang="fa-IR" sz="1600" b="1" dirty="0" smtClean="0">
                          <a:cs typeface="B Nazanin" pitchFamily="2" charset="-78"/>
                        </a:rPr>
                        <a:t>رويدادهاي مورد مشاهده</a:t>
                      </a:r>
                    </a:p>
                    <a:p>
                      <a:pPr rtl="1"/>
                      <a:r>
                        <a:rPr lang="fa-IR" sz="1600" dirty="0" smtClean="0">
                          <a:cs typeface="B Nazanin" pitchFamily="2" charset="-78"/>
                        </a:rPr>
                        <a:t>برجستگي يا قابليت تشخيص</a:t>
                      </a:r>
                    </a:p>
                    <a:p>
                      <a:pPr rtl="1"/>
                      <a:r>
                        <a:rPr lang="fa-IR" sz="1600" dirty="0" smtClean="0">
                          <a:cs typeface="B Nazanin" pitchFamily="2" charset="-78"/>
                        </a:rPr>
                        <a:t>بار عاطفي يا جذابيت</a:t>
                      </a:r>
                    </a:p>
                    <a:p>
                      <a:pPr rtl="1"/>
                      <a:r>
                        <a:rPr lang="fa-IR" sz="1600" dirty="0" smtClean="0">
                          <a:cs typeface="B Nazanin" pitchFamily="2" charset="-78"/>
                        </a:rPr>
                        <a:t>پيچيدگي</a:t>
                      </a:r>
                    </a:p>
                    <a:p>
                      <a:pPr rtl="1"/>
                      <a:r>
                        <a:rPr lang="fa-IR" sz="1600" dirty="0" smtClean="0">
                          <a:cs typeface="B Nazanin" pitchFamily="2" charset="-78"/>
                        </a:rPr>
                        <a:t>عموميت</a:t>
                      </a:r>
                    </a:p>
                    <a:p>
                      <a:pPr rtl="1"/>
                      <a:r>
                        <a:rPr lang="fa-IR" sz="1600" dirty="0" smtClean="0">
                          <a:cs typeface="B Nazanin" pitchFamily="2" charset="-78"/>
                        </a:rPr>
                        <a:t>ارزش كاركردي</a:t>
                      </a:r>
                    </a:p>
                    <a:p>
                      <a:pPr rtl="1"/>
                      <a:r>
                        <a:rPr lang="fa-IR" sz="1600" b="1" dirty="0" smtClean="0">
                          <a:cs typeface="B Nazanin" pitchFamily="2" charset="-78"/>
                        </a:rPr>
                        <a:t>ويژگي هاي مشاهده گر</a:t>
                      </a:r>
                    </a:p>
                    <a:p>
                      <a:pPr rtl="1"/>
                      <a:r>
                        <a:rPr lang="fa-IR" sz="1600" dirty="0" smtClean="0">
                          <a:cs typeface="B Nazanin" pitchFamily="2" charset="-78"/>
                        </a:rPr>
                        <a:t>استعداد ادراكي</a:t>
                      </a:r>
                    </a:p>
                    <a:p>
                      <a:pPr rtl="1"/>
                      <a:r>
                        <a:rPr lang="fa-IR" sz="1600" dirty="0" smtClean="0">
                          <a:cs typeface="B Nazanin" pitchFamily="2" charset="-78"/>
                        </a:rPr>
                        <a:t>آمايه ادراكي</a:t>
                      </a:r>
                    </a:p>
                    <a:p>
                      <a:pPr rtl="1"/>
                      <a:r>
                        <a:rPr lang="fa-IR" sz="1600" dirty="0" smtClean="0">
                          <a:cs typeface="B Nazanin" pitchFamily="2" charset="-78"/>
                        </a:rPr>
                        <a:t>استعداد شناختي</a:t>
                      </a:r>
                    </a:p>
                    <a:p>
                      <a:pPr rtl="1"/>
                      <a:r>
                        <a:rPr lang="fa-IR" sz="1600" dirty="0" smtClean="0">
                          <a:cs typeface="B Nazanin" pitchFamily="2" charset="-78"/>
                        </a:rPr>
                        <a:t>سطح برانگيختگي</a:t>
                      </a:r>
                    </a:p>
                    <a:p>
                      <a:pPr rtl="1"/>
                      <a:r>
                        <a:rPr lang="fa-IR" sz="1600" dirty="0" smtClean="0">
                          <a:cs typeface="B Nazanin" pitchFamily="2" charset="-78"/>
                        </a:rPr>
                        <a:t>رجحان هاي اكتسابي</a:t>
                      </a:r>
                      <a:endParaRPr lang="fa-IR" sz="1600" dirty="0">
                        <a:cs typeface="B Nazanin" pitchFamily="2" charset="-78"/>
                      </a:endParaRPr>
                    </a:p>
                  </a:txBody>
                  <a:tcPr/>
                </a:tc>
              </a:tr>
            </a:tbl>
          </a:graphicData>
        </a:graphic>
      </p:graphicFrame>
      <p:graphicFrame>
        <p:nvGraphicFramePr>
          <p:cNvPr id="5" name="Table 4"/>
          <p:cNvGraphicFramePr>
            <a:graphicFrameLocks noGrp="1"/>
          </p:cNvGraphicFramePr>
          <p:nvPr/>
        </p:nvGraphicFramePr>
        <p:xfrm>
          <a:off x="457200" y="1371600"/>
          <a:ext cx="1828800" cy="5257800"/>
        </p:xfrm>
        <a:graphic>
          <a:graphicData uri="http://schemas.openxmlformats.org/drawingml/2006/table">
            <a:tbl>
              <a:tblPr rtl="1" firstRow="1" bandRow="1">
                <a:tableStyleId>{5C22544A-7EE6-4342-B048-85BDC9FD1C3A}</a:tableStyleId>
              </a:tblPr>
              <a:tblGrid>
                <a:gridCol w="1828800"/>
              </a:tblGrid>
              <a:tr h="481228">
                <a:tc>
                  <a:txBody>
                    <a:bodyPr/>
                    <a:lstStyle/>
                    <a:p>
                      <a:pPr rtl="1"/>
                      <a:r>
                        <a:rPr lang="fa-IR" b="1" dirty="0" smtClean="0">
                          <a:cs typeface="B Nazanin" pitchFamily="2" charset="-78"/>
                        </a:rPr>
                        <a:t>مرحله انگيزشي</a:t>
                      </a:r>
                      <a:endParaRPr lang="fa-IR" b="1" dirty="0">
                        <a:cs typeface="B Nazanin" pitchFamily="2" charset="-78"/>
                      </a:endParaRPr>
                    </a:p>
                  </a:txBody>
                  <a:tcPr/>
                </a:tc>
              </a:tr>
              <a:tr h="4776572">
                <a:tc>
                  <a:txBody>
                    <a:bodyPr/>
                    <a:lstStyle/>
                    <a:p>
                      <a:pPr algn="ctr" rtl="1"/>
                      <a:r>
                        <a:rPr lang="fa-IR" sz="1600" b="1" dirty="0" smtClean="0">
                          <a:cs typeface="B Nazanin" pitchFamily="2" charset="-78"/>
                        </a:rPr>
                        <a:t>مشوق هاي بيروني</a:t>
                      </a:r>
                    </a:p>
                    <a:p>
                      <a:pPr rtl="1"/>
                      <a:r>
                        <a:rPr lang="fa-IR" sz="1600" b="0" dirty="0" smtClean="0">
                          <a:cs typeface="B Nazanin" pitchFamily="2" charset="-78"/>
                        </a:rPr>
                        <a:t>جسمي</a:t>
                      </a:r>
                    </a:p>
                    <a:p>
                      <a:pPr rtl="1"/>
                      <a:r>
                        <a:rPr lang="fa-IR" sz="1600" b="0" dirty="0" smtClean="0">
                          <a:cs typeface="B Nazanin" pitchFamily="2" charset="-78"/>
                        </a:rPr>
                        <a:t>عيني و ملموس</a:t>
                      </a:r>
                    </a:p>
                    <a:p>
                      <a:pPr rtl="1"/>
                      <a:r>
                        <a:rPr lang="fa-IR" sz="1600" b="0" dirty="0" smtClean="0">
                          <a:cs typeface="B Nazanin" pitchFamily="2" charset="-78"/>
                        </a:rPr>
                        <a:t>اجتماعي</a:t>
                      </a:r>
                    </a:p>
                    <a:p>
                      <a:pPr rtl="1"/>
                      <a:r>
                        <a:rPr lang="fa-IR" sz="1600" b="0" dirty="0" smtClean="0">
                          <a:cs typeface="B Nazanin" pitchFamily="2" charset="-78"/>
                        </a:rPr>
                        <a:t>كنترلي</a:t>
                      </a:r>
                    </a:p>
                    <a:p>
                      <a:pPr algn="ctr" rtl="1"/>
                      <a:endParaRPr lang="fa-IR" sz="1600" b="1" dirty="0" smtClean="0">
                        <a:cs typeface="B Nazanin" pitchFamily="2" charset="-78"/>
                      </a:endParaRPr>
                    </a:p>
                    <a:p>
                      <a:pPr algn="ctr" rtl="1"/>
                      <a:r>
                        <a:rPr lang="fa-IR" sz="1600" b="1" dirty="0" smtClean="0">
                          <a:cs typeface="B Nazanin" pitchFamily="2" charset="-78"/>
                        </a:rPr>
                        <a:t>مشوق هاي جانشيني </a:t>
                      </a:r>
                    </a:p>
                    <a:p>
                      <a:pPr algn="ctr" rtl="1"/>
                      <a:r>
                        <a:rPr lang="fa-IR" b="1" dirty="0" smtClean="0">
                          <a:cs typeface="B Nazanin" pitchFamily="2" charset="-78"/>
                        </a:rPr>
                        <a:t>مشوق هاي شخصي</a:t>
                      </a:r>
                    </a:p>
                    <a:p>
                      <a:pPr marL="0" marR="0" indent="0" algn="r" defTabSz="914400" rtl="1" eaLnBrk="1" fontAlgn="auto" latinLnBrk="0" hangingPunct="1">
                        <a:lnSpc>
                          <a:spcPct val="100000"/>
                        </a:lnSpc>
                        <a:spcBef>
                          <a:spcPts val="0"/>
                        </a:spcBef>
                        <a:spcAft>
                          <a:spcPts val="0"/>
                        </a:spcAft>
                        <a:buClrTx/>
                        <a:buSzTx/>
                        <a:buFontTx/>
                        <a:buNone/>
                        <a:tabLst/>
                        <a:defRPr/>
                      </a:pPr>
                      <a:r>
                        <a:rPr lang="fa-IR" sz="1600" b="0" dirty="0" smtClean="0">
                          <a:cs typeface="B Nazanin" pitchFamily="2" charset="-78"/>
                        </a:rPr>
                        <a:t>عيني و ملموس</a:t>
                      </a:r>
                    </a:p>
                    <a:p>
                      <a:pPr rtl="1"/>
                      <a:r>
                        <a:rPr lang="fa-IR" sz="1600" b="0" dirty="0" smtClean="0">
                          <a:cs typeface="B Nazanin" pitchFamily="2" charset="-78"/>
                        </a:rPr>
                        <a:t>ارزشيابي شخصي</a:t>
                      </a:r>
                    </a:p>
                    <a:p>
                      <a:pPr marL="0" marR="0" indent="0" algn="r" defTabSz="914400" rtl="1" eaLnBrk="1" fontAlgn="auto" latinLnBrk="0" hangingPunct="1">
                        <a:lnSpc>
                          <a:spcPct val="100000"/>
                        </a:lnSpc>
                        <a:spcBef>
                          <a:spcPts val="0"/>
                        </a:spcBef>
                        <a:spcAft>
                          <a:spcPts val="0"/>
                        </a:spcAft>
                        <a:buClrTx/>
                        <a:buSzTx/>
                        <a:buFontTx/>
                        <a:buNone/>
                        <a:tabLst/>
                        <a:defRPr/>
                      </a:pPr>
                      <a:endParaRPr lang="fa-IR" b="1" baseline="0" dirty="0" smtClean="0">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fa-IR" sz="1600" b="1" baseline="0" dirty="0" smtClean="0">
                          <a:cs typeface="B Nazanin" pitchFamily="2" charset="-78"/>
                        </a:rPr>
                        <a:t>ويژگي هاي مشاهده گر</a:t>
                      </a:r>
                    </a:p>
                    <a:p>
                      <a:pPr marL="0" marR="0" indent="0" algn="r" defTabSz="914400" rtl="1" eaLnBrk="1" fontAlgn="auto" latinLnBrk="0" hangingPunct="1">
                        <a:lnSpc>
                          <a:spcPct val="100000"/>
                        </a:lnSpc>
                        <a:spcBef>
                          <a:spcPts val="0"/>
                        </a:spcBef>
                        <a:spcAft>
                          <a:spcPts val="0"/>
                        </a:spcAft>
                        <a:buClrTx/>
                        <a:buSzTx/>
                        <a:buFontTx/>
                        <a:buNone/>
                        <a:tabLst/>
                        <a:defRPr/>
                      </a:pPr>
                      <a:r>
                        <a:rPr lang="fa-IR" sz="1600" b="0" dirty="0" smtClean="0">
                          <a:cs typeface="B Nazanin" pitchFamily="2" charset="-78"/>
                        </a:rPr>
                        <a:t>رجحان مشوق ها</a:t>
                      </a:r>
                    </a:p>
                    <a:p>
                      <a:pPr marL="0" marR="0" indent="0" algn="r" defTabSz="914400" rtl="1" eaLnBrk="1" fontAlgn="auto" latinLnBrk="0" hangingPunct="1">
                        <a:lnSpc>
                          <a:spcPct val="100000"/>
                        </a:lnSpc>
                        <a:spcBef>
                          <a:spcPts val="0"/>
                        </a:spcBef>
                        <a:spcAft>
                          <a:spcPts val="0"/>
                        </a:spcAft>
                        <a:buClrTx/>
                        <a:buSzTx/>
                        <a:buFontTx/>
                        <a:buNone/>
                        <a:tabLst/>
                        <a:defRPr/>
                      </a:pPr>
                      <a:r>
                        <a:rPr lang="fa-IR" sz="1600" b="0" dirty="0" smtClean="0">
                          <a:cs typeface="B Nazanin" pitchFamily="2" charset="-78"/>
                        </a:rPr>
                        <a:t>سوگيري</a:t>
                      </a:r>
                      <a:r>
                        <a:rPr lang="fa-IR" sz="1600" b="0" baseline="0" dirty="0" smtClean="0">
                          <a:cs typeface="B Nazanin" pitchFamily="2" charset="-78"/>
                        </a:rPr>
                        <a:t> هاي مقايسه اي اجتماعي</a:t>
                      </a:r>
                    </a:p>
                    <a:p>
                      <a:pPr marL="0" marR="0" indent="0" algn="r" defTabSz="914400" rtl="1" eaLnBrk="1" fontAlgn="auto" latinLnBrk="0" hangingPunct="1">
                        <a:lnSpc>
                          <a:spcPct val="100000"/>
                        </a:lnSpc>
                        <a:spcBef>
                          <a:spcPts val="0"/>
                        </a:spcBef>
                        <a:spcAft>
                          <a:spcPts val="0"/>
                        </a:spcAft>
                        <a:buClrTx/>
                        <a:buSzTx/>
                        <a:buFontTx/>
                        <a:buNone/>
                        <a:tabLst/>
                        <a:defRPr/>
                      </a:pPr>
                      <a:r>
                        <a:rPr lang="fa-IR" sz="1600" b="0" baseline="0" dirty="0" smtClean="0">
                          <a:cs typeface="B Nazanin" pitchFamily="2" charset="-78"/>
                        </a:rPr>
                        <a:t>معيارهاي دروني</a:t>
                      </a:r>
                      <a:endParaRPr lang="fa-IR" sz="1600" b="0" dirty="0" smtClean="0">
                        <a:cs typeface="B Nazanin" pitchFamily="2" charset="-78"/>
                      </a:endParaRPr>
                    </a:p>
                  </a:txBody>
                  <a:tcPr/>
                </a:tc>
              </a:tr>
            </a:tbl>
          </a:graphicData>
        </a:graphic>
      </p:graphicFrame>
      <p:graphicFrame>
        <p:nvGraphicFramePr>
          <p:cNvPr id="6" name="Table 5"/>
          <p:cNvGraphicFramePr>
            <a:graphicFrameLocks noGrp="1"/>
          </p:cNvGraphicFramePr>
          <p:nvPr/>
        </p:nvGraphicFramePr>
        <p:xfrm>
          <a:off x="2667000" y="1371600"/>
          <a:ext cx="1905000" cy="5257800"/>
        </p:xfrm>
        <a:graphic>
          <a:graphicData uri="http://schemas.openxmlformats.org/drawingml/2006/table">
            <a:tbl>
              <a:tblPr rtl="1" firstRow="1" bandRow="1">
                <a:tableStyleId>{5C22544A-7EE6-4342-B048-85BDC9FD1C3A}</a:tableStyleId>
              </a:tblPr>
              <a:tblGrid>
                <a:gridCol w="1905000"/>
              </a:tblGrid>
              <a:tr h="481228">
                <a:tc>
                  <a:txBody>
                    <a:bodyPr/>
                    <a:lstStyle/>
                    <a:p>
                      <a:pPr rtl="1"/>
                      <a:r>
                        <a:rPr lang="fa-IR" dirty="0" smtClean="0">
                          <a:cs typeface="B Nazanin" pitchFamily="2" charset="-78"/>
                        </a:rPr>
                        <a:t>مرحله توليدي </a:t>
                      </a:r>
                      <a:endParaRPr lang="fa-IR" dirty="0">
                        <a:cs typeface="B Nazanin" pitchFamily="2" charset="-78"/>
                      </a:endParaRPr>
                    </a:p>
                  </a:txBody>
                  <a:tcPr/>
                </a:tc>
              </a:tr>
              <a:tr h="4776572">
                <a:tc>
                  <a:txBody>
                    <a:bodyPr/>
                    <a:lstStyle/>
                    <a:p>
                      <a:pPr algn="ctr" rtl="1"/>
                      <a:r>
                        <a:rPr lang="fa-IR" sz="1600" b="1" dirty="0" smtClean="0">
                          <a:cs typeface="B Nazanin" pitchFamily="2" charset="-78"/>
                        </a:rPr>
                        <a:t>بازنمايي شناختي</a:t>
                      </a:r>
                    </a:p>
                    <a:p>
                      <a:pPr algn="ctr" rtl="1"/>
                      <a:r>
                        <a:rPr lang="fa-IR" sz="1600" b="1" dirty="0" smtClean="0">
                          <a:cs typeface="B Nazanin" pitchFamily="2" charset="-78"/>
                        </a:rPr>
                        <a:t>مشاهده اجراي عمل</a:t>
                      </a:r>
                    </a:p>
                    <a:p>
                      <a:pPr algn="ctr" rtl="1"/>
                      <a:r>
                        <a:rPr lang="fa-IR" sz="1600" b="1" dirty="0" smtClean="0">
                          <a:cs typeface="B Nazanin" pitchFamily="2" charset="-78"/>
                        </a:rPr>
                        <a:t>اطلاعات بازخوردي</a:t>
                      </a:r>
                    </a:p>
                    <a:p>
                      <a:pPr algn="ctr" rtl="1"/>
                      <a:r>
                        <a:rPr lang="fa-IR" sz="1600" b="1" dirty="0" smtClean="0">
                          <a:cs typeface="B Nazanin" pitchFamily="2" charset="-78"/>
                        </a:rPr>
                        <a:t>جور كردن مفهومي</a:t>
                      </a: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cs typeface="B Nazanin"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fa-IR" baseline="0" dirty="0" smtClean="0">
                        <a:cs typeface="B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fa-IR" sz="1600" b="1" baseline="0" dirty="0" smtClean="0">
                          <a:cs typeface="B Nazanin" pitchFamily="2" charset="-78"/>
                        </a:rPr>
                        <a:t>ويژگي هاي مشاهده گر</a:t>
                      </a:r>
                    </a:p>
                    <a:p>
                      <a:pPr rtl="1"/>
                      <a:r>
                        <a:rPr lang="fa-IR" sz="1600" dirty="0" smtClean="0">
                          <a:cs typeface="B Nazanin" pitchFamily="2" charset="-78"/>
                        </a:rPr>
                        <a:t>استعداد جسمي</a:t>
                      </a:r>
                    </a:p>
                    <a:p>
                      <a:pPr rtl="1"/>
                      <a:r>
                        <a:rPr lang="fa-IR" sz="1600" dirty="0" smtClean="0">
                          <a:cs typeface="B Nazanin" pitchFamily="2" charset="-78"/>
                        </a:rPr>
                        <a:t>خرده مهارت ها</a:t>
                      </a:r>
                      <a:endParaRPr lang="fa-IR" sz="1600" dirty="0">
                        <a:cs typeface="B Nazanin" pitchFamily="2" charset="-78"/>
                      </a:endParaRPr>
                    </a:p>
                  </a:txBody>
                  <a:tcPr/>
                </a:tc>
              </a:tr>
            </a:tbl>
          </a:graphicData>
        </a:graphic>
      </p:graphicFrame>
      <p:graphicFrame>
        <p:nvGraphicFramePr>
          <p:cNvPr id="7" name="Table 6"/>
          <p:cNvGraphicFramePr>
            <a:graphicFrameLocks noGrp="1"/>
          </p:cNvGraphicFramePr>
          <p:nvPr/>
        </p:nvGraphicFramePr>
        <p:xfrm>
          <a:off x="4876800" y="1371600"/>
          <a:ext cx="1905000" cy="5257800"/>
        </p:xfrm>
        <a:graphic>
          <a:graphicData uri="http://schemas.openxmlformats.org/drawingml/2006/table">
            <a:tbl>
              <a:tblPr rtl="1" firstRow="1" bandRow="1">
                <a:tableStyleId>{5C22544A-7EE6-4342-B048-85BDC9FD1C3A}</a:tableStyleId>
              </a:tblPr>
              <a:tblGrid>
                <a:gridCol w="1905000"/>
              </a:tblGrid>
              <a:tr h="481228">
                <a:tc>
                  <a:txBody>
                    <a:bodyPr/>
                    <a:lstStyle/>
                    <a:p>
                      <a:pPr rtl="1"/>
                      <a:r>
                        <a:rPr lang="fa-IR" dirty="0" smtClean="0">
                          <a:cs typeface="B Nazanin" pitchFamily="2" charset="-78"/>
                        </a:rPr>
                        <a:t>مرحله يادسپاري</a:t>
                      </a:r>
                      <a:endParaRPr lang="fa-IR" dirty="0">
                        <a:cs typeface="B Nazanin" pitchFamily="2" charset="-78"/>
                      </a:endParaRPr>
                    </a:p>
                  </a:txBody>
                  <a:tcPr/>
                </a:tc>
              </a:tr>
              <a:tr h="4776572">
                <a:tc>
                  <a:txBody>
                    <a:bodyPr/>
                    <a:lstStyle/>
                    <a:p>
                      <a:pPr algn="ctr" rtl="1"/>
                      <a:r>
                        <a:rPr lang="fa-IR" sz="1800" b="1" dirty="0" smtClean="0">
                          <a:cs typeface="B Nazanin" pitchFamily="2" charset="-78"/>
                        </a:rPr>
                        <a:t>رمز گرداني نمادي</a:t>
                      </a:r>
                    </a:p>
                    <a:p>
                      <a:pPr rtl="1"/>
                      <a:r>
                        <a:rPr lang="fa-IR" dirty="0" smtClean="0">
                          <a:cs typeface="B Nazanin" pitchFamily="2" charset="-78"/>
                        </a:rPr>
                        <a:t>سازمان شناختي</a:t>
                      </a:r>
                    </a:p>
                    <a:p>
                      <a:pPr rtl="1"/>
                      <a:r>
                        <a:rPr lang="fa-IR" dirty="0" smtClean="0">
                          <a:cs typeface="B Nazanin" pitchFamily="2" charset="-78"/>
                        </a:rPr>
                        <a:t>مرور</a:t>
                      </a:r>
                      <a:r>
                        <a:rPr lang="fa-IR" baseline="0" dirty="0" smtClean="0">
                          <a:cs typeface="B Nazanin" pitchFamily="2" charset="-78"/>
                        </a:rPr>
                        <a:t> شناختي</a:t>
                      </a:r>
                    </a:p>
                    <a:p>
                      <a:pPr rtl="1"/>
                      <a:r>
                        <a:rPr lang="fa-IR" baseline="0" dirty="0" smtClean="0">
                          <a:cs typeface="B Nazanin" pitchFamily="2" charset="-78"/>
                        </a:rPr>
                        <a:t>مرور عملي</a:t>
                      </a:r>
                    </a:p>
                    <a:p>
                      <a:pPr rtl="1"/>
                      <a:endParaRPr lang="fa-IR" baseline="0" dirty="0" smtClean="0">
                        <a:cs typeface="B Nazanin" pitchFamily="2" charset="-78"/>
                      </a:endParaRPr>
                    </a:p>
                    <a:p>
                      <a:pPr rtl="1"/>
                      <a:endParaRPr lang="fa-IR" baseline="0" dirty="0" smtClean="0">
                        <a:cs typeface="B Nazanin" pitchFamily="2" charset="-78"/>
                      </a:endParaRPr>
                    </a:p>
                    <a:p>
                      <a:pPr rtl="1"/>
                      <a:r>
                        <a:rPr lang="fa-IR" sz="1600" b="1" baseline="0" dirty="0" smtClean="0">
                          <a:cs typeface="B Nazanin" pitchFamily="2" charset="-78"/>
                        </a:rPr>
                        <a:t>ويژگي هاي مشاهده گر</a:t>
                      </a:r>
                    </a:p>
                    <a:p>
                      <a:pPr rtl="1"/>
                      <a:r>
                        <a:rPr lang="fa-IR" sz="1600" baseline="0" dirty="0" smtClean="0">
                          <a:cs typeface="B Nazanin" pitchFamily="2" charset="-78"/>
                        </a:rPr>
                        <a:t>مهارت هاي شناختي</a:t>
                      </a:r>
                    </a:p>
                    <a:p>
                      <a:pPr rtl="1"/>
                      <a:r>
                        <a:rPr lang="fa-IR" sz="1600" baseline="0" dirty="0" smtClean="0">
                          <a:cs typeface="B Nazanin" pitchFamily="2" charset="-78"/>
                        </a:rPr>
                        <a:t>ساخت هاي شناختي</a:t>
                      </a:r>
                      <a:endParaRPr lang="fa-IR" sz="1600" dirty="0">
                        <a:cs typeface="B Nazanin" pitchFamily="2" charset="-78"/>
                      </a:endParaRPr>
                    </a:p>
                  </a:txBody>
                  <a:tcPr/>
                </a:tc>
              </a:tr>
            </a:tbl>
          </a:graphicData>
        </a:graphic>
      </p:graphicFrame>
      <p:cxnSp>
        <p:nvCxnSpPr>
          <p:cNvPr id="9" name="Straight Arrow Connector 8"/>
          <p:cNvCxnSpPr/>
          <p:nvPr/>
        </p:nvCxnSpPr>
        <p:spPr>
          <a:xfrm rot="10800000">
            <a:off x="6781800" y="3657600"/>
            <a:ext cx="304800"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rot="10800000">
            <a:off x="2286000" y="3657600"/>
            <a:ext cx="381000"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10800000">
            <a:off x="4572000" y="3657600"/>
            <a:ext cx="304800"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715000" y="1828800"/>
            <a:ext cx="1752600" cy="584775"/>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فصل سوم</a:t>
            </a:r>
            <a:endParaRPr kumimoji="0" lang="fa-IR" sz="32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p:txBody>
      </p:sp>
      <p:sp>
        <p:nvSpPr>
          <p:cNvPr id="5" name="Content Placeholder 3"/>
          <p:cNvSpPr txBox="1">
            <a:spLocks/>
          </p:cNvSpPr>
          <p:nvPr/>
        </p:nvSpPr>
        <p:spPr>
          <a:xfrm>
            <a:off x="4343400" y="2667000"/>
            <a:ext cx="2209800" cy="584775"/>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قسمت اول:</a:t>
            </a:r>
            <a:endParaRPr kumimoji="0" lang="fa-IR" sz="32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p:txBody>
      </p:sp>
      <p:sp>
        <p:nvSpPr>
          <p:cNvPr id="6" name="Content Placeholder 3"/>
          <p:cNvSpPr txBox="1">
            <a:spLocks/>
          </p:cNvSpPr>
          <p:nvPr/>
        </p:nvSpPr>
        <p:spPr>
          <a:xfrm>
            <a:off x="1371600" y="3505200"/>
            <a:ext cx="4648200" cy="584775"/>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تئوري هاي نياز در انگيزش</a:t>
            </a:r>
            <a:endParaRPr kumimoji="0" lang="fa-IR" sz="32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lstStyle/>
          <a:p>
            <a:pPr>
              <a:buNone/>
            </a:pPr>
            <a:endParaRPr lang="fa-IR" b="1" dirty="0" smtClean="0">
              <a:cs typeface="B Nazanin" pitchFamily="2" charset="-78"/>
            </a:endParaRPr>
          </a:p>
          <a:p>
            <a:pPr>
              <a:buNone/>
            </a:pPr>
            <a:r>
              <a:rPr lang="fa-IR" b="1" dirty="0" smtClean="0">
                <a:cs typeface="B Nazanin" pitchFamily="2" charset="-78"/>
              </a:rPr>
              <a:t>التون مايو و مطالعات هاثورن:</a:t>
            </a:r>
          </a:p>
          <a:p>
            <a:pPr>
              <a:buNone/>
            </a:pPr>
            <a:endParaRPr lang="fa-IR" sz="2400" dirty="0" smtClean="0">
              <a:cs typeface="B Nazanin" pitchFamily="2" charset="-78"/>
            </a:endParaRPr>
          </a:p>
          <a:p>
            <a:pPr>
              <a:buNone/>
            </a:pPr>
            <a:r>
              <a:rPr lang="fa-IR" sz="2400" dirty="0" smtClean="0">
                <a:cs typeface="B Nazanin" pitchFamily="2" charset="-78"/>
              </a:rPr>
              <a:t>جرج التون مايو در سال 1880 در آدلايد استراليا متولد شد.</a:t>
            </a:r>
          </a:p>
          <a:p>
            <a:pPr>
              <a:buNone/>
            </a:pPr>
            <a:r>
              <a:rPr lang="fa-IR" sz="2400" dirty="0" smtClean="0">
                <a:cs typeface="B Nazanin" pitchFamily="2" charset="-78"/>
              </a:rPr>
              <a:t>مهمترين دستاورد التون مايو و همكارانش ناشي از يك سري مطالعات بود كه در بين</a:t>
            </a:r>
          </a:p>
          <a:p>
            <a:pPr>
              <a:buNone/>
            </a:pPr>
            <a:r>
              <a:rPr lang="fa-IR" sz="2400" dirty="0" smtClean="0">
                <a:cs typeface="B Nazanin" pitchFamily="2" charset="-78"/>
              </a:rPr>
              <a:t>سال هاي 1924 تا 1932 در كارخانه هاثورن در شركت وسترن الكتريك انجام شد كه</a:t>
            </a:r>
          </a:p>
          <a:p>
            <a:pPr>
              <a:buNone/>
            </a:pPr>
            <a:r>
              <a:rPr lang="fa-IR" sz="2400" dirty="0" smtClean="0">
                <a:cs typeface="B Nazanin" pitchFamily="2" charset="-78"/>
              </a:rPr>
              <a:t>در آن تجهيزات تلفن توليد مي شد. </a:t>
            </a:r>
          </a:p>
          <a:p>
            <a:pPr>
              <a:buNone/>
            </a:pPr>
            <a:r>
              <a:rPr lang="fa-IR" sz="2400" dirty="0" smtClean="0">
                <a:cs typeface="B Nazanin" pitchFamily="2" charset="-78"/>
              </a:rPr>
              <a:t>شايد مهمترين ويژگي اين مطالعات اين بود كه براي اولين بار بودجه و منابع به همان</a:t>
            </a:r>
          </a:p>
          <a:p>
            <a:pPr>
              <a:buNone/>
            </a:pPr>
            <a:r>
              <a:rPr lang="fa-IR" sz="2400" dirty="0" smtClean="0">
                <a:cs typeface="B Nazanin" pitchFamily="2" charset="-78"/>
              </a:rPr>
              <a:t>نسبتي ك به تحقيقات در علوم فيزيكي اختصاص داده مي شد به مسئله ي انساني و</a:t>
            </a:r>
          </a:p>
          <a:p>
            <a:pPr>
              <a:buNone/>
            </a:pPr>
            <a:r>
              <a:rPr lang="fa-IR" sz="2400" dirty="0" smtClean="0">
                <a:cs typeface="B Nazanin" pitchFamily="2" charset="-78"/>
              </a:rPr>
              <a:t>مديريت اختصاص يافت.</a:t>
            </a:r>
            <a:endParaRPr lang="fa-IR" sz="2400" dirty="0">
              <a:cs typeface="B Nazanin" pitchFamily="2" charset="-7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None/>
            </a:pPr>
            <a:endParaRPr lang="fa-IR" sz="2600" b="1" dirty="0" smtClean="0">
              <a:cs typeface="B Nazanin" pitchFamily="2" charset="-78"/>
            </a:endParaRPr>
          </a:p>
          <a:p>
            <a:pPr>
              <a:buNone/>
            </a:pPr>
            <a:endParaRPr lang="fa-IR" sz="2600" b="1" dirty="0" smtClean="0">
              <a:cs typeface="B Nazanin" pitchFamily="2" charset="-78"/>
            </a:endParaRPr>
          </a:p>
          <a:p>
            <a:pPr>
              <a:buNone/>
            </a:pPr>
            <a:r>
              <a:rPr lang="fa-IR" sz="2600" b="1" dirty="0" smtClean="0">
                <a:cs typeface="B Nazanin" pitchFamily="2" charset="-78"/>
              </a:rPr>
              <a:t>اين مطالعات را مي توان به سه دوره ي عمومي تقسيم كرد:</a:t>
            </a:r>
          </a:p>
          <a:p>
            <a:pPr>
              <a:buNone/>
            </a:pPr>
            <a:endParaRPr lang="fa-IR" sz="2400" dirty="0" smtClean="0">
              <a:cs typeface="B Nazanin" pitchFamily="2" charset="-78"/>
            </a:endParaRPr>
          </a:p>
          <a:p>
            <a:pPr>
              <a:buNone/>
            </a:pPr>
            <a:endParaRPr lang="fa-IR" sz="2400" b="1" dirty="0" smtClean="0">
              <a:cs typeface="B Nazanin" pitchFamily="2" charset="-78"/>
            </a:endParaRPr>
          </a:p>
          <a:p>
            <a:pPr>
              <a:lnSpc>
                <a:spcPct val="150000"/>
              </a:lnSpc>
              <a:buNone/>
            </a:pPr>
            <a:r>
              <a:rPr lang="fa-IR" sz="2400" b="1" dirty="0" smtClean="0">
                <a:cs typeface="B Nazanin" pitchFamily="2" charset="-78"/>
              </a:rPr>
              <a:t>الف) آزمايشات مربوط به روشنايي محيط كار(</a:t>
            </a:r>
            <a:r>
              <a:rPr lang="en-US" sz="2200" dirty="0" smtClean="0">
                <a:cs typeface="B Nazanin" pitchFamily="2" charset="-78"/>
              </a:rPr>
              <a:t>Illumination Experiments</a:t>
            </a:r>
            <a:r>
              <a:rPr lang="fa-IR" sz="2200" dirty="0" smtClean="0">
                <a:cs typeface="B Nazanin" pitchFamily="2" charset="-78"/>
              </a:rPr>
              <a:t>)</a:t>
            </a:r>
          </a:p>
          <a:p>
            <a:pPr>
              <a:lnSpc>
                <a:spcPct val="150000"/>
              </a:lnSpc>
              <a:buNone/>
            </a:pPr>
            <a:r>
              <a:rPr lang="fa-IR" sz="2400" b="1" dirty="0" smtClean="0">
                <a:cs typeface="B Nazanin" pitchFamily="2" charset="-78"/>
              </a:rPr>
              <a:t>ب) آزمايشات اتاق تست مونتاژ رله(</a:t>
            </a:r>
            <a:r>
              <a:rPr lang="en-US" sz="2200" dirty="0" smtClean="0">
                <a:cs typeface="B Nazanin" pitchFamily="2" charset="-78"/>
              </a:rPr>
              <a:t>Relay-Assembly</a:t>
            </a:r>
            <a:r>
              <a:rPr lang="fa-IR" sz="2400" b="1" dirty="0" smtClean="0">
                <a:cs typeface="B Nazanin" pitchFamily="2" charset="-78"/>
              </a:rPr>
              <a:t>)</a:t>
            </a:r>
          </a:p>
          <a:p>
            <a:pPr>
              <a:lnSpc>
                <a:spcPct val="150000"/>
              </a:lnSpc>
              <a:buNone/>
            </a:pPr>
            <a:r>
              <a:rPr lang="fa-IR" sz="2400" b="1" dirty="0" smtClean="0">
                <a:cs typeface="B Nazanin" pitchFamily="2" charset="-78"/>
              </a:rPr>
              <a:t>ج)آزمايش اتاق مشاهده كلاف پيچي(</a:t>
            </a:r>
            <a:r>
              <a:rPr lang="en-US" sz="2200" dirty="0" smtClean="0">
                <a:cs typeface="B Nazanin" pitchFamily="2" charset="-78"/>
              </a:rPr>
              <a:t>Bank-writing Observation</a:t>
            </a:r>
            <a:r>
              <a:rPr lang="fa-IR" sz="2200" dirty="0" smtClean="0">
                <a:cs typeface="B Nazanin" pitchFamily="2" charset="-78"/>
              </a:rPr>
              <a:t>)</a:t>
            </a:r>
          </a:p>
          <a:p>
            <a:pPr>
              <a:buNone/>
            </a:pPr>
            <a:endParaRPr lang="fa-IR" sz="2200" dirty="0">
              <a:cs typeface="B Nazanin"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lstStyle/>
          <a:p>
            <a:pPr>
              <a:buNone/>
            </a:pPr>
            <a:endParaRPr lang="fa-IR" b="1" dirty="0" smtClean="0">
              <a:cs typeface="B Nazanin" pitchFamily="2" charset="-78"/>
            </a:endParaRPr>
          </a:p>
          <a:p>
            <a:pPr>
              <a:buNone/>
            </a:pPr>
            <a:r>
              <a:rPr lang="fa-IR" b="1" dirty="0" smtClean="0">
                <a:cs typeface="B Nazanin" pitchFamily="2" charset="-78"/>
              </a:rPr>
              <a:t>نتايج مطالعات هاثورن:</a:t>
            </a:r>
          </a:p>
          <a:p>
            <a:pPr>
              <a:buNone/>
            </a:pPr>
            <a:endParaRPr lang="fa-IR" sz="2400" dirty="0" smtClean="0">
              <a:cs typeface="B Nazanin" pitchFamily="2" charset="-78"/>
            </a:endParaRPr>
          </a:p>
          <a:p>
            <a:pPr>
              <a:lnSpc>
                <a:spcPct val="150000"/>
              </a:lnSpc>
              <a:buNone/>
            </a:pPr>
            <a:r>
              <a:rPr lang="fa-IR" sz="2400" dirty="0" smtClean="0">
                <a:cs typeface="B Nazanin" pitchFamily="2" charset="-78"/>
              </a:rPr>
              <a:t>1-  اين مطالعات آشكار كرد كه كاركنان تنها با پول برانگيخته نمي شوند، بلكه عوامل</a:t>
            </a:r>
          </a:p>
          <a:p>
            <a:pPr>
              <a:lnSpc>
                <a:spcPct val="150000"/>
              </a:lnSpc>
              <a:buNone/>
            </a:pPr>
            <a:r>
              <a:rPr lang="fa-IR" sz="2400" dirty="0" smtClean="0">
                <a:cs typeface="B Nazanin" pitchFamily="2" charset="-78"/>
              </a:rPr>
              <a:t>     شخصي و اجتماعي در انگيزش و نگرش هاي آنان نقش بسزايي دارد.</a:t>
            </a:r>
          </a:p>
          <a:p>
            <a:pPr>
              <a:lnSpc>
                <a:spcPct val="150000"/>
              </a:lnSpc>
              <a:buNone/>
            </a:pPr>
            <a:r>
              <a:rPr lang="fa-IR" sz="2400" dirty="0" smtClean="0">
                <a:cs typeface="B Nazanin" pitchFamily="2" charset="-78"/>
              </a:rPr>
              <a:t>2- اهميت سرپرست مطلوب در حفظ روحيه و بهره وري كاركنان قطعي شد.</a:t>
            </a:r>
          </a:p>
          <a:p>
            <a:pPr>
              <a:lnSpc>
                <a:spcPct val="150000"/>
              </a:lnSpc>
              <a:buNone/>
            </a:pPr>
            <a:r>
              <a:rPr lang="fa-IR" sz="2400" dirty="0" smtClean="0">
                <a:cs typeface="B Nazanin" pitchFamily="2" charset="-78"/>
              </a:rPr>
              <a:t>3- اين مطالعات ويژگي گروه هاي غير رسمي را در كار و تاثير آنها بر عملكرد آشكار</a:t>
            </a:r>
          </a:p>
          <a:p>
            <a:pPr>
              <a:lnSpc>
                <a:spcPct val="150000"/>
              </a:lnSpc>
              <a:buNone/>
            </a:pPr>
            <a:r>
              <a:rPr lang="fa-IR" sz="2400" dirty="0" smtClean="0">
                <a:cs typeface="B Nazanin" pitchFamily="2" charset="-78"/>
              </a:rPr>
              <a:t>    كرد.</a:t>
            </a:r>
          </a:p>
          <a:p>
            <a:pPr>
              <a:buNone/>
            </a:pPr>
            <a:endParaRPr lang="fa-IR" sz="2400" dirty="0">
              <a:cs typeface="B Nazanin"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endParaRPr lang="fa-IR" b="1" dirty="0" smtClean="0">
              <a:cs typeface="B Nazanin" pitchFamily="2" charset="-78"/>
            </a:endParaRPr>
          </a:p>
          <a:p>
            <a:pPr>
              <a:buNone/>
            </a:pPr>
            <a:r>
              <a:rPr lang="fa-IR" b="1" dirty="0" smtClean="0">
                <a:cs typeface="B Nazanin" pitchFamily="2" charset="-78"/>
              </a:rPr>
              <a:t>مك گريگور و جنبه ي انساني سازمان:</a:t>
            </a:r>
          </a:p>
          <a:p>
            <a:pPr>
              <a:buNone/>
            </a:pPr>
            <a:endParaRPr lang="fa-IR" sz="2400" dirty="0" smtClean="0">
              <a:cs typeface="B Nazanin" pitchFamily="2" charset="-78"/>
            </a:endParaRPr>
          </a:p>
          <a:p>
            <a:pPr>
              <a:buNone/>
            </a:pPr>
            <a:r>
              <a:rPr lang="fa-IR" sz="2400" dirty="0" smtClean="0">
                <a:cs typeface="B Nazanin" pitchFamily="2" charset="-78"/>
              </a:rPr>
              <a:t>داگلاس مك گريگور در سال 1906 در ديترويت متولد شد.</a:t>
            </a:r>
          </a:p>
          <a:p>
            <a:pPr>
              <a:buNone/>
            </a:pPr>
            <a:r>
              <a:rPr lang="fa-IR" sz="2400" dirty="0" smtClean="0">
                <a:cs typeface="B Nazanin" pitchFamily="2" charset="-78"/>
              </a:rPr>
              <a:t>در طول دهه ي 1950 مك گريگور ايده هايش را در مورد مديريت تنظيم مي كرد كه</a:t>
            </a:r>
          </a:p>
          <a:p>
            <a:pPr>
              <a:buNone/>
            </a:pPr>
            <a:r>
              <a:rPr lang="fa-IR" sz="2400" dirty="0" smtClean="0">
                <a:cs typeface="B Nazanin" pitchFamily="2" charset="-78"/>
              </a:rPr>
              <a:t>نهايتاً در تنها كتابش (جنبه ي انساني سازمان) منعكس شد. او در هنگام مرگش در</a:t>
            </a:r>
          </a:p>
          <a:p>
            <a:pPr>
              <a:buNone/>
            </a:pPr>
            <a:r>
              <a:rPr lang="fa-IR" sz="2400" dirty="0" smtClean="0">
                <a:cs typeface="B Nazanin" pitchFamily="2" charset="-78"/>
              </a:rPr>
              <a:t>حال كار بر روي يك جلد كتاب بود. بعداً كارولين مك گريگور و وارن بنيس دستنويس</a:t>
            </a:r>
          </a:p>
          <a:p>
            <a:pPr>
              <a:buNone/>
            </a:pPr>
            <a:r>
              <a:rPr lang="fa-IR" sz="2400" dirty="0" smtClean="0">
                <a:cs typeface="B Nazanin" pitchFamily="2" charset="-78"/>
              </a:rPr>
              <a:t>اين كتاب را ويراستاري كرده و در سال 1967 تحت عنوان “مدير حرفه اي“ به چاپ</a:t>
            </a:r>
          </a:p>
          <a:p>
            <a:pPr>
              <a:buNone/>
            </a:pPr>
            <a:r>
              <a:rPr lang="fa-IR" sz="2400" dirty="0" smtClean="0">
                <a:cs typeface="B Nazanin" pitchFamily="2" charset="-78"/>
              </a:rPr>
              <a:t>رساندند.</a:t>
            </a:r>
            <a:endParaRPr lang="fa-IR" sz="2400" dirty="0">
              <a:cs typeface="B Nazanin" pitchFamily="2"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r>
              <a:rPr lang="fa-IR" b="1" dirty="0" smtClean="0">
                <a:cs typeface="B Nazanin" pitchFamily="2" charset="-78"/>
              </a:rPr>
              <a:t>تئوري </a:t>
            </a:r>
            <a:r>
              <a:rPr lang="en-US" b="1" dirty="0" smtClean="0">
                <a:cs typeface="B Nazanin" pitchFamily="2" charset="-78"/>
              </a:rPr>
              <a:t>X</a:t>
            </a:r>
            <a:r>
              <a:rPr lang="fa-IR" b="1" dirty="0" smtClean="0">
                <a:cs typeface="B Nazanin" pitchFamily="2" charset="-78"/>
              </a:rPr>
              <a:t> و</a:t>
            </a:r>
            <a:r>
              <a:rPr lang="en-US" b="1" dirty="0" smtClean="0">
                <a:cs typeface="B Nazanin" pitchFamily="2" charset="-78"/>
              </a:rPr>
              <a:t>Y</a:t>
            </a:r>
            <a:r>
              <a:rPr lang="fa-IR" b="1" dirty="0" smtClean="0">
                <a:cs typeface="B Nazanin" pitchFamily="2" charset="-78"/>
              </a:rPr>
              <a:t>:</a:t>
            </a:r>
          </a:p>
          <a:p>
            <a:pPr>
              <a:buNone/>
            </a:pPr>
            <a:r>
              <a:rPr lang="fa-IR" sz="2400" dirty="0" smtClean="0">
                <a:cs typeface="B Nazanin" pitchFamily="2" charset="-78"/>
              </a:rPr>
              <a:t>گريگور معتقد است سازمان هاي سنتي با مشاغل كاملاً تخصصي، تصميم گيري</a:t>
            </a:r>
          </a:p>
          <a:p>
            <a:pPr>
              <a:buNone/>
            </a:pPr>
            <a:r>
              <a:rPr lang="fa-IR" sz="2400" dirty="0" smtClean="0">
                <a:cs typeface="B Nazanin" pitchFamily="2" charset="-78"/>
              </a:rPr>
              <a:t>متمركز و ارتباطات رو به پايين، صرفاً ناشي از ضرورت اقتصادي ايجاد نشده اند، آن ها</a:t>
            </a:r>
          </a:p>
          <a:p>
            <a:pPr>
              <a:buNone/>
            </a:pPr>
            <a:r>
              <a:rPr lang="fa-IR" sz="2400" dirty="0" smtClean="0">
                <a:cs typeface="B Nazanin" pitchFamily="2" charset="-78"/>
              </a:rPr>
              <a:t>انعكاسي ا ز مفروضات مشخص درباره ي طبيعت انساني مي باشند. اين مفروضات را كه</a:t>
            </a:r>
          </a:p>
          <a:p>
            <a:pPr>
              <a:buNone/>
            </a:pPr>
            <a:r>
              <a:rPr lang="fa-IR" sz="2400" dirty="0" smtClean="0">
                <a:cs typeface="B Nazanin" pitchFamily="2" charset="-78"/>
              </a:rPr>
              <a:t>به عنوان تئوري </a:t>
            </a:r>
            <a:r>
              <a:rPr lang="en-US" sz="2400" dirty="0" smtClean="0">
                <a:cs typeface="B Nazanin" pitchFamily="2" charset="-78"/>
              </a:rPr>
              <a:t>X</a:t>
            </a:r>
            <a:r>
              <a:rPr lang="fa-IR" sz="2400" dirty="0" smtClean="0">
                <a:cs typeface="B Nazanin" pitchFamily="2" charset="-78"/>
              </a:rPr>
              <a:t> مي نامد، مبتني بر اين است كه افراد از كار و مسئوليت پذيري</a:t>
            </a:r>
          </a:p>
          <a:p>
            <a:pPr>
              <a:buNone/>
            </a:pPr>
            <a:r>
              <a:rPr lang="fa-IR" sz="2400" dirty="0" smtClean="0">
                <a:cs typeface="B Nazanin" pitchFamily="2" charset="-78"/>
              </a:rPr>
              <a:t>گريزان هستند و ترجيح مي دهند كه هدايت شوند. </a:t>
            </a:r>
          </a:p>
          <a:p>
            <a:pPr>
              <a:buNone/>
            </a:pPr>
            <a:r>
              <a:rPr lang="fa-IR" sz="2400" dirty="0" smtClean="0">
                <a:cs typeface="B Nazanin" pitchFamily="2" charset="-78"/>
              </a:rPr>
              <a:t>مك گريگور صحت اي ن ديدگاه را مورد ترديد قرار داد. او ضرورت مديريت و فعاليت</a:t>
            </a:r>
          </a:p>
          <a:p>
            <a:pPr>
              <a:buNone/>
            </a:pPr>
            <a:r>
              <a:rPr lang="fa-IR" sz="2400" dirty="0" smtClean="0">
                <a:cs typeface="B Nazanin" pitchFamily="2" charset="-78"/>
              </a:rPr>
              <a:t>هاي جديد را در سازمان احساس كرد و اعتقاد داشت كه اين مفروضات بايد اصلاح</a:t>
            </a:r>
          </a:p>
          <a:p>
            <a:pPr>
              <a:buNone/>
            </a:pPr>
            <a:r>
              <a:rPr lang="fa-IR" sz="2400" dirty="0" smtClean="0">
                <a:cs typeface="B Nazanin" pitchFamily="2" charset="-78"/>
              </a:rPr>
              <a:t>گردند. بنابراين يك مجموعه مفروضات جديد را تحت عنوتن تئوري </a:t>
            </a:r>
            <a:r>
              <a:rPr lang="en-US" sz="2400" dirty="0" smtClean="0">
                <a:cs typeface="B Nazanin" pitchFamily="2" charset="-78"/>
              </a:rPr>
              <a:t>Y</a:t>
            </a:r>
            <a:r>
              <a:rPr lang="fa-IR" sz="2400" dirty="0" smtClean="0">
                <a:cs typeface="B Nazanin" pitchFamily="2" charset="-78"/>
              </a:rPr>
              <a:t> را مطرح نمود.</a:t>
            </a:r>
          </a:p>
          <a:p>
            <a:pPr>
              <a:buNone/>
            </a:pPr>
            <a:r>
              <a:rPr lang="fa-IR" sz="2400" dirty="0" smtClean="0">
                <a:cs typeface="B Nazanin" pitchFamily="2" charset="-78"/>
              </a:rPr>
              <a:t>بر خلاف مفروضات تئوري </a:t>
            </a:r>
            <a:r>
              <a:rPr lang="en-US" sz="2400" dirty="0" smtClean="0">
                <a:cs typeface="B Nazanin" pitchFamily="2" charset="-78"/>
              </a:rPr>
              <a:t>X</a:t>
            </a:r>
            <a:r>
              <a:rPr lang="fa-IR" sz="2400" dirty="0" smtClean="0">
                <a:cs typeface="B Nazanin" pitchFamily="2" charset="-78"/>
              </a:rPr>
              <a:t>، اين مفروضات تاكيد دارند كه كار براي افراد لذت بخش</a:t>
            </a:r>
          </a:p>
          <a:p>
            <a:pPr>
              <a:buNone/>
            </a:pPr>
            <a:r>
              <a:rPr lang="fa-IR" sz="2400" dirty="0" smtClean="0">
                <a:cs typeface="B Nazanin" pitchFamily="2" charset="-78"/>
              </a:rPr>
              <a:t>است. اگر شرايط مناسب باشد، كاركنان نسبت به اعمالشان به جاي مشوق هاي صرفاً</a:t>
            </a:r>
          </a:p>
          <a:p>
            <a:pPr>
              <a:buNone/>
            </a:pPr>
            <a:r>
              <a:rPr lang="fa-IR" sz="2400" dirty="0" smtClean="0">
                <a:cs typeface="B Nazanin" pitchFamily="2" charset="-78"/>
              </a:rPr>
              <a:t>مالي برانگيخته مي شوند.</a:t>
            </a:r>
            <a:endParaRPr lang="en-US" sz="2400" dirty="0" smtClean="0">
              <a:cs typeface="B Nazanin" pitchFamily="2"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endParaRPr lang="fa-IR" b="1" dirty="0" smtClean="0">
              <a:cs typeface="B Nazanin" pitchFamily="2" charset="-78"/>
            </a:endParaRPr>
          </a:p>
          <a:p>
            <a:pPr>
              <a:buNone/>
            </a:pPr>
            <a:r>
              <a:rPr lang="fa-IR" b="1" dirty="0" smtClean="0">
                <a:cs typeface="B Nazanin" pitchFamily="2" charset="-78"/>
              </a:rPr>
              <a:t>مازلو و سلسله مراتب نيازها:</a:t>
            </a:r>
          </a:p>
          <a:p>
            <a:pPr>
              <a:buNone/>
            </a:pPr>
            <a:endParaRPr lang="fa-IR" sz="2400" dirty="0" smtClean="0">
              <a:cs typeface="B Nazanin" pitchFamily="2" charset="-78"/>
            </a:endParaRPr>
          </a:p>
          <a:p>
            <a:pPr>
              <a:buNone/>
            </a:pPr>
            <a:r>
              <a:rPr lang="fa-IR" sz="2400" dirty="0" smtClean="0">
                <a:cs typeface="B Nazanin" pitchFamily="2" charset="-78"/>
              </a:rPr>
              <a:t>آبراهام مازلو در سال 1908 در بروكلين نيويورك متولد شد.</a:t>
            </a:r>
          </a:p>
          <a:p>
            <a:pPr>
              <a:buNone/>
            </a:pPr>
            <a:r>
              <a:rPr lang="fa-IR" sz="2400" dirty="0" smtClean="0">
                <a:cs typeface="B Nazanin" pitchFamily="2" charset="-78"/>
              </a:rPr>
              <a:t>او روانشناسي بود كه مكتب روانشناسي انساني را بنا نهاد. موضوع مطالعه ي اصلي وي</a:t>
            </a:r>
          </a:p>
          <a:p>
            <a:pPr>
              <a:buNone/>
            </a:pPr>
            <a:r>
              <a:rPr lang="fa-IR" sz="2400" dirty="0" smtClean="0">
                <a:cs typeface="B Nazanin" pitchFamily="2" charset="-78"/>
              </a:rPr>
              <a:t>انگيزش انساني بود كه از سال 1940 آغاز شد و اولين بار در سال 1954 در كتاب ”انگيزش و شخصيت“ عرضه شد. </a:t>
            </a:r>
            <a:endParaRPr lang="fa-IR" sz="2400" dirty="0">
              <a:cs typeface="B Nazanin" pitchFamily="2"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9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pPr algn="r"/>
            <a:r>
              <a:rPr lang="fa-IR" sz="2400" dirty="0" smtClean="0">
                <a:cs typeface="B Nazanin" pitchFamily="2" charset="-78"/>
              </a:rPr>
              <a:t>بابیج علاوه بر کتاب ”اقتصاد ماشین آلات و تولید کنندگان“ بیش از 80 کتاب و جزوه تالیف کرده است که بیشتر آنها راجع به علوم و موضوعات فنی می باشند. سرانجام بابیج در 18 اکتبر سال 1871 در لندن چشم از جهان فروبست.</a:t>
            </a:r>
          </a:p>
          <a:p>
            <a:pPr algn="r"/>
            <a:r>
              <a:rPr lang="fa-IR" sz="2400" dirty="0" smtClean="0">
                <a:cs typeface="B Nazanin" pitchFamily="2" charset="-78"/>
              </a:rPr>
              <a:t>تخصص گرایی</a:t>
            </a:r>
          </a:p>
          <a:p>
            <a:pPr algn="r"/>
            <a:r>
              <a:rPr lang="fa-IR" sz="2400" dirty="0" smtClean="0">
                <a:cs typeface="B Nazanin" pitchFamily="2" charset="-78"/>
              </a:rPr>
              <a:t>بابیج قلمرو وسیعی از موضوعات را در کتاب ”اقتصاد ماشین آلات و تولیدکنندگان“ مورد بحث و بررسی قرار داده که در یکی از فصل  های این کتاب به اهمیت ابزارها ، مکان کارخانه و واحدها و استفاده از ماشین های حساب پرداخته است.</a:t>
            </a:r>
          </a:p>
          <a:p>
            <a:pPr algn="r"/>
            <a:r>
              <a:rPr lang="fa-IR" sz="2400" dirty="0" smtClean="0">
                <a:cs typeface="B Nazanin" pitchFamily="2" charset="-78"/>
              </a:rPr>
              <a:t>یکی از ویژگی های ارائه شده توسط بابیج ، تقسیم فیزیکی و فکری کار است. بابیج در این مورد از خود سوال می کند که اگر تخصص گرایی برای کارگران کارخانه به خوبی جواب می دهد. چرا این کار را برای ریاضیدانان انجام ندهیم؟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E:\OB\584.jpg"/>
          <p:cNvPicPr>
            <a:picLocks noChangeAspect="1" noChangeArrowheads="1"/>
          </p:cNvPicPr>
          <p:nvPr/>
        </p:nvPicPr>
        <p:blipFill>
          <a:blip r:embed="rId2"/>
          <a:srcRect/>
          <a:stretch>
            <a:fillRect/>
          </a:stretch>
        </p:blipFill>
        <p:spPr bwMode="auto">
          <a:xfrm>
            <a:off x="0" y="0"/>
            <a:ext cx="9372600" cy="6858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endParaRPr lang="fa-IR" b="1" dirty="0" smtClean="0">
              <a:cs typeface="B Nazanin" pitchFamily="2" charset="-78"/>
            </a:endParaRPr>
          </a:p>
          <a:p>
            <a:pPr>
              <a:buNone/>
            </a:pPr>
            <a:r>
              <a:rPr lang="fa-IR" b="1" dirty="0" smtClean="0">
                <a:cs typeface="B Nazanin" pitchFamily="2" charset="-78"/>
              </a:rPr>
              <a:t>مك كللند و تئوري انگيزه كاميابي:</a:t>
            </a:r>
          </a:p>
          <a:p>
            <a:pPr>
              <a:buNone/>
            </a:pPr>
            <a:endParaRPr lang="fa-IR" sz="2400" dirty="0" smtClean="0">
              <a:cs typeface="B Nazanin" pitchFamily="2" charset="-78"/>
            </a:endParaRPr>
          </a:p>
          <a:p>
            <a:pPr>
              <a:buNone/>
            </a:pPr>
            <a:r>
              <a:rPr lang="fa-IR" sz="2400" dirty="0" smtClean="0">
                <a:cs typeface="B Nazanin" pitchFamily="2" charset="-78"/>
              </a:rPr>
              <a:t>ديويد سي. مك كللند در سال 1917 در ايالت نيويورك ديده به جهان گشود.</a:t>
            </a:r>
          </a:p>
          <a:p>
            <a:pPr>
              <a:buNone/>
            </a:pPr>
            <a:r>
              <a:rPr lang="fa-IR" sz="2400" dirty="0" smtClean="0">
                <a:cs typeface="B Nazanin" pitchFamily="2" charset="-78"/>
              </a:rPr>
              <a:t>كتاب هايي كه از مك كللند به جاي مانده اند كتاب هاي ”شخصيت“، ”انگيزه كاميابي“</a:t>
            </a:r>
          </a:p>
          <a:p>
            <a:pPr>
              <a:buNone/>
            </a:pPr>
            <a:r>
              <a:rPr lang="fa-IR" sz="2400" dirty="0" smtClean="0">
                <a:cs typeface="B Nazanin" pitchFamily="2" charset="-78"/>
              </a:rPr>
              <a:t>و ”جامعه ي كامياب“ مي باشد. او در سال 1998 بر اثر سكته ي قلبي از دنيا رفت.</a:t>
            </a:r>
            <a:endParaRPr lang="fa-IR" sz="2400" dirty="0">
              <a:cs typeface="B Nazanin" pitchFamily="2"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r>
              <a:rPr lang="fa-IR" b="1" dirty="0" smtClean="0">
                <a:cs typeface="B Nazanin" pitchFamily="2" charset="-78"/>
              </a:rPr>
              <a:t>انگيزه كسب موفقيت و توسعه اقتصادي: </a:t>
            </a:r>
          </a:p>
          <a:p>
            <a:pPr>
              <a:buNone/>
            </a:pPr>
            <a:r>
              <a:rPr lang="fa-IR" sz="2400" dirty="0" smtClean="0">
                <a:cs typeface="B Nazanin" pitchFamily="2" charset="-78"/>
              </a:rPr>
              <a:t>بر طبق ديدگاه مك كللند انگيزه ي موفقيت طلبي به طور مستقيم به توسعه اقتصادي</a:t>
            </a:r>
          </a:p>
          <a:p>
            <a:pPr>
              <a:buNone/>
            </a:pPr>
            <a:r>
              <a:rPr lang="fa-IR" sz="2400" dirty="0" smtClean="0">
                <a:cs typeface="B Nazanin" pitchFamily="2" charset="-78"/>
              </a:rPr>
              <a:t>جوامع مربوط مي شود. شكل زير چارچوب تئوريكي اصلي اين رابطه را نشان مي دهد:</a:t>
            </a:r>
          </a:p>
          <a:p>
            <a:pPr>
              <a:buNone/>
            </a:pPr>
            <a:endParaRPr lang="fa-IR" dirty="0"/>
          </a:p>
        </p:txBody>
      </p:sp>
      <p:sp>
        <p:nvSpPr>
          <p:cNvPr id="4" name="Oval 3"/>
          <p:cNvSpPr/>
          <p:nvPr/>
        </p:nvSpPr>
        <p:spPr>
          <a:xfrm>
            <a:off x="2057400" y="2286000"/>
            <a:ext cx="4876800" cy="434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Oval 4"/>
          <p:cNvSpPr/>
          <p:nvPr/>
        </p:nvSpPr>
        <p:spPr>
          <a:xfrm>
            <a:off x="2590800" y="2819400"/>
            <a:ext cx="3810000" cy="3352800"/>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dirty="0">
              <a:solidFill>
                <a:srgbClr val="FF0000"/>
              </a:solidFill>
            </a:endParaRPr>
          </a:p>
        </p:txBody>
      </p:sp>
      <p:sp>
        <p:nvSpPr>
          <p:cNvPr id="6" name="Oval 5"/>
          <p:cNvSpPr/>
          <p:nvPr/>
        </p:nvSpPr>
        <p:spPr>
          <a:xfrm>
            <a:off x="3124200" y="3200400"/>
            <a:ext cx="2819400" cy="2590800"/>
          </a:xfrm>
          <a:prstGeom prst="ellips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fa-IR" dirty="0">
              <a:solidFill>
                <a:srgbClr val="FF0000"/>
              </a:solidFill>
            </a:endParaRPr>
          </a:p>
        </p:txBody>
      </p:sp>
      <p:sp>
        <p:nvSpPr>
          <p:cNvPr id="7" name="Oval 6"/>
          <p:cNvSpPr/>
          <p:nvPr/>
        </p:nvSpPr>
        <p:spPr>
          <a:xfrm>
            <a:off x="3581400" y="3581400"/>
            <a:ext cx="1981200" cy="182880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sz="2000" dirty="0" smtClean="0">
                <a:solidFill>
                  <a:schemeClr val="tx1"/>
                </a:solidFill>
                <a:cs typeface="B Nazanin" pitchFamily="2" charset="-78"/>
              </a:rPr>
              <a:t>ارزش هاي اخلاقي كاري يا اعتماد به نفس</a:t>
            </a:r>
            <a:endParaRPr lang="fa-IR" sz="2000" dirty="0">
              <a:solidFill>
                <a:schemeClr val="tx1"/>
              </a:solidFill>
              <a:cs typeface="B Nazanin" pitchFamily="2" charset="-78"/>
            </a:endParaRPr>
          </a:p>
        </p:txBody>
      </p:sp>
      <p:sp>
        <p:nvSpPr>
          <p:cNvPr id="8" name="TextBox 7"/>
          <p:cNvSpPr txBox="1"/>
          <p:nvPr/>
        </p:nvSpPr>
        <p:spPr>
          <a:xfrm>
            <a:off x="3581400" y="3276600"/>
            <a:ext cx="1752600" cy="369332"/>
          </a:xfrm>
          <a:prstGeom prst="rect">
            <a:avLst/>
          </a:prstGeom>
          <a:noFill/>
        </p:spPr>
        <p:txBody>
          <a:bodyPr wrap="square" rtlCol="1">
            <a:prstTxWarp prst="textChevron">
              <a:avLst/>
            </a:prstTxWarp>
            <a:spAutoFit/>
          </a:bodyPr>
          <a:lstStyle/>
          <a:p>
            <a:pPr algn="ctr"/>
            <a:r>
              <a:rPr lang="fa-IR" sz="1200" dirty="0" smtClean="0">
                <a:cs typeface="B Nazanin" pitchFamily="2" charset="-78"/>
              </a:rPr>
              <a:t>آموزش توسط والدين</a:t>
            </a:r>
            <a:endParaRPr lang="fa-IR" sz="1200" dirty="0">
              <a:cs typeface="B Nazanin" pitchFamily="2" charset="-78"/>
            </a:endParaRPr>
          </a:p>
        </p:txBody>
      </p:sp>
      <p:sp>
        <p:nvSpPr>
          <p:cNvPr id="10" name="TextBox 9"/>
          <p:cNvSpPr txBox="1"/>
          <p:nvPr/>
        </p:nvSpPr>
        <p:spPr>
          <a:xfrm>
            <a:off x="3733800" y="2819400"/>
            <a:ext cx="1438214" cy="369332"/>
          </a:xfrm>
          <a:prstGeom prst="rect">
            <a:avLst/>
          </a:prstGeom>
          <a:noFill/>
        </p:spPr>
        <p:txBody>
          <a:bodyPr wrap="none" rtlCol="1">
            <a:prstTxWarp prst="textChevron">
              <a:avLst/>
            </a:prstTxWarp>
            <a:spAutoFit/>
          </a:bodyPr>
          <a:lstStyle/>
          <a:p>
            <a:r>
              <a:rPr lang="fa-IR" dirty="0" smtClean="0">
                <a:cs typeface="B Nazanin" pitchFamily="2" charset="-78"/>
              </a:rPr>
              <a:t>استقلال و برتري</a:t>
            </a:r>
            <a:endParaRPr lang="fa-IR" dirty="0">
              <a:cs typeface="B Nazanin" pitchFamily="2" charset="-78"/>
            </a:endParaRPr>
          </a:p>
        </p:txBody>
      </p:sp>
      <p:sp>
        <p:nvSpPr>
          <p:cNvPr id="11" name="TextBox 10"/>
          <p:cNvSpPr txBox="1"/>
          <p:nvPr/>
        </p:nvSpPr>
        <p:spPr>
          <a:xfrm>
            <a:off x="2895600" y="2743200"/>
            <a:ext cx="4083169" cy="228600"/>
          </a:xfrm>
          <a:prstGeom prst="rect">
            <a:avLst/>
          </a:prstGeom>
          <a:noFill/>
        </p:spPr>
        <p:txBody>
          <a:bodyPr wrap="none" rtlCol="1">
            <a:prstTxWarp prst="textArchUp">
              <a:avLst/>
            </a:prstTxWarp>
            <a:spAutoFit/>
          </a:bodyPr>
          <a:lstStyle/>
          <a:p>
            <a:r>
              <a:rPr lang="fa-IR" sz="1600" b="1" dirty="0" smtClean="0">
                <a:cs typeface="B Nazanin" pitchFamily="2" charset="-78"/>
              </a:rPr>
              <a:t>كودكان نياز به موفقيت را در خود گسترش مي دهند</a:t>
            </a:r>
            <a:endParaRPr lang="fa-IR" sz="1600" b="1" dirty="0">
              <a:cs typeface="B Nazanin" pitchFamily="2"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endParaRPr lang="fa-IR" b="1" dirty="0" smtClean="0">
              <a:cs typeface="B Nazanin" pitchFamily="2" charset="-78"/>
            </a:endParaRPr>
          </a:p>
          <a:p>
            <a:pPr>
              <a:buNone/>
            </a:pPr>
            <a:r>
              <a:rPr lang="fa-IR" b="1" dirty="0" smtClean="0">
                <a:cs typeface="B Nazanin" pitchFamily="2" charset="-78"/>
              </a:rPr>
              <a:t>خصوصيات افراد موفقيت طلب:</a:t>
            </a:r>
          </a:p>
          <a:p>
            <a:pPr>
              <a:buNone/>
            </a:pPr>
            <a:endParaRPr lang="fa-IR" sz="2400" b="1" dirty="0" smtClean="0">
              <a:cs typeface="B Nazanin" pitchFamily="2" charset="-78"/>
            </a:endParaRPr>
          </a:p>
          <a:p>
            <a:pPr>
              <a:lnSpc>
                <a:spcPct val="150000"/>
              </a:lnSpc>
              <a:buNone/>
            </a:pPr>
            <a:r>
              <a:rPr lang="fa-IR" sz="2400" b="1" dirty="0" smtClean="0">
                <a:cs typeface="B Nazanin" pitchFamily="2" charset="-78"/>
              </a:rPr>
              <a:t>1- تمايل به انجام كارهاي نسبتاً مشكل؛</a:t>
            </a:r>
          </a:p>
          <a:p>
            <a:pPr>
              <a:lnSpc>
                <a:spcPct val="150000"/>
              </a:lnSpc>
              <a:buNone/>
            </a:pPr>
            <a:r>
              <a:rPr lang="fa-IR" sz="2400" b="1" dirty="0" smtClean="0">
                <a:cs typeface="B Nazanin" pitchFamily="2" charset="-78"/>
              </a:rPr>
              <a:t>2-موقعيت هايي را دوست دارند ك عملكردشان به خاطر تلاش هاي خودشان است و نه به خاطر عوامل ديگر از قبيل شانس و...؛</a:t>
            </a:r>
          </a:p>
          <a:p>
            <a:pPr>
              <a:lnSpc>
                <a:spcPct val="150000"/>
              </a:lnSpc>
              <a:buNone/>
            </a:pPr>
            <a:r>
              <a:rPr lang="fa-IR" sz="2400" b="1" dirty="0" smtClean="0">
                <a:cs typeface="B Nazanin" pitchFamily="2" charset="-78"/>
              </a:rPr>
              <a:t>3- تمايل دارند بازخورد بيشتري از موفقيت ها و شكست هايشان داشته باشند؛</a:t>
            </a:r>
          </a:p>
          <a:p>
            <a:pPr>
              <a:buNone/>
            </a:pPr>
            <a:endParaRPr lang="fa-IR" sz="2400" b="1" dirty="0">
              <a:cs typeface="B Nazanin"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endParaRPr lang="fa-IR" b="1" dirty="0" smtClean="0">
              <a:cs typeface="B Nazanin" pitchFamily="2" charset="-78"/>
            </a:endParaRPr>
          </a:p>
          <a:p>
            <a:pPr>
              <a:buNone/>
            </a:pPr>
            <a:endParaRPr lang="fa-IR" b="1" dirty="0" smtClean="0">
              <a:cs typeface="B Nazanin" pitchFamily="2" charset="-78"/>
            </a:endParaRPr>
          </a:p>
          <a:p>
            <a:pPr>
              <a:buNone/>
            </a:pPr>
            <a:r>
              <a:rPr lang="fa-IR" b="1" dirty="0" smtClean="0">
                <a:cs typeface="B Nazanin" pitchFamily="2" charset="-78"/>
              </a:rPr>
              <a:t>آلدفر و تئوري </a:t>
            </a:r>
            <a:r>
              <a:rPr lang="en-US" b="1" dirty="0" smtClean="0">
                <a:cs typeface="B Nazanin" pitchFamily="2" charset="-78"/>
              </a:rPr>
              <a:t>ERG</a:t>
            </a:r>
            <a:r>
              <a:rPr lang="fa-IR" b="1" dirty="0" smtClean="0">
                <a:cs typeface="B Nazanin" pitchFamily="2" charset="-78"/>
              </a:rPr>
              <a:t>:</a:t>
            </a:r>
            <a:endParaRPr lang="en-US" b="1" dirty="0" smtClean="0">
              <a:cs typeface="B Nazanin" pitchFamily="2" charset="-78"/>
            </a:endParaRPr>
          </a:p>
          <a:p>
            <a:pPr>
              <a:buNone/>
            </a:pPr>
            <a:endParaRPr lang="fa-IR" sz="2400" dirty="0" smtClean="0">
              <a:cs typeface="B Nazanin" pitchFamily="2" charset="-78"/>
            </a:endParaRPr>
          </a:p>
          <a:p>
            <a:pPr>
              <a:buNone/>
            </a:pPr>
            <a:r>
              <a:rPr lang="fa-IR" sz="2400" dirty="0" smtClean="0">
                <a:cs typeface="B Nazanin" pitchFamily="2" charset="-78"/>
              </a:rPr>
              <a:t>موضوعات مورد علاقه ي كلايتون پي.آلدفر نيازهاي انساني، عيب يابي سازماني، روابط</a:t>
            </a:r>
          </a:p>
          <a:p>
            <a:pPr>
              <a:buNone/>
            </a:pPr>
            <a:r>
              <a:rPr lang="fa-IR" sz="2400" dirty="0" smtClean="0">
                <a:cs typeface="B Nazanin" pitchFamily="2" charset="-78"/>
              </a:rPr>
              <a:t>بين نژادها، پويايي هاي گروهي و بين گروهي، شخصيت و رهبري مي باشند. از او بيش</a:t>
            </a:r>
          </a:p>
          <a:p>
            <a:pPr>
              <a:buNone/>
            </a:pPr>
            <a:r>
              <a:rPr lang="fa-IR" sz="2400" dirty="0" smtClean="0">
                <a:cs typeface="B Nazanin" pitchFamily="2" charset="-78"/>
              </a:rPr>
              <a:t>از 100 مقاله و كتاب باقي مانده است. </a:t>
            </a:r>
            <a:endParaRPr lang="fa-IR" sz="2400" dirty="0">
              <a:cs typeface="B Nazanin" pitchFamily="2" charset="-7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OB\46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23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58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endParaRPr lang="fa-IR" b="1" dirty="0" smtClean="0">
              <a:cs typeface="B Nazanin" pitchFamily="2" charset="-78"/>
            </a:endParaRPr>
          </a:p>
          <a:p>
            <a:pPr>
              <a:buNone/>
            </a:pPr>
            <a:r>
              <a:rPr lang="fa-IR" b="1" dirty="0" smtClean="0">
                <a:cs typeface="B Nazanin" pitchFamily="2" charset="-78"/>
              </a:rPr>
              <a:t>فردريك هرزبرگ و تئوري انگيزش- بهداشت:</a:t>
            </a:r>
          </a:p>
          <a:p>
            <a:pPr>
              <a:buNone/>
            </a:pPr>
            <a:endParaRPr lang="fa-IR" sz="2400" dirty="0" smtClean="0">
              <a:cs typeface="B Nazanin" pitchFamily="2" charset="-78"/>
            </a:endParaRPr>
          </a:p>
          <a:p>
            <a:pPr>
              <a:buNone/>
            </a:pPr>
            <a:r>
              <a:rPr lang="fa-IR" sz="2400" dirty="0" smtClean="0">
                <a:cs typeface="B Nazanin" pitchFamily="2" charset="-78"/>
              </a:rPr>
              <a:t>فردريك ايروينگ در سال 1923 در ايالت ماساچوست به دنيا آمد.</a:t>
            </a:r>
          </a:p>
          <a:p>
            <a:pPr>
              <a:buNone/>
            </a:pPr>
            <a:r>
              <a:rPr lang="fa-IR" sz="2400" dirty="0" smtClean="0">
                <a:cs typeface="B Nazanin" pitchFamily="2" charset="-78"/>
              </a:rPr>
              <a:t>او اين ديدگاه را مطرح ساخت كه برخي از عوامل مرتبط با نگرش شغلي فرد مي توانند</a:t>
            </a:r>
          </a:p>
          <a:p>
            <a:pPr>
              <a:buNone/>
            </a:pPr>
            <a:r>
              <a:rPr lang="fa-IR" sz="2400" dirty="0" smtClean="0">
                <a:cs typeface="B Nazanin" pitchFamily="2" charset="-78"/>
              </a:rPr>
              <a:t>به عنوان راضي كننده ها تشريح شوند و در مقابل عواملي هستند كه ضرورتاً مخالف با</a:t>
            </a:r>
          </a:p>
          <a:p>
            <a:pPr>
              <a:buNone/>
            </a:pPr>
            <a:r>
              <a:rPr lang="fa-IR" sz="2400" dirty="0" smtClean="0">
                <a:cs typeface="B Nazanin" pitchFamily="2" charset="-78"/>
              </a:rPr>
              <a:t>راضي كننده ها نيستند و به عنوان ناراضي كننده ها مي توانند تشريح شوند.</a:t>
            </a:r>
            <a:endParaRPr lang="fa-IR" sz="2400" dirty="0">
              <a:cs typeface="B Nazanin" pitchFamily="2" charset="-7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37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r"/>
            <a:r>
              <a:rPr lang="fa-IR" sz="2400" dirty="0" smtClean="0">
                <a:cs typeface="B Nazanin" pitchFamily="2" charset="-78"/>
              </a:rPr>
              <a:t>به اعتقاد بابیج تخصص گرایی، همچنین نوآوری ناشی تقسیم کار را ترغیب می کند. بابیج نیز همانند اسمیت معتقد است: متخصصی که در یک کار خبره می شود، به احتمال بیشتر می تواند مخترع یا مبتکر ابزار یا فرایندهایی برای بهبود کارش شود. نهایتا تخصص گرایی موجب سازگاری دقیق تر افراد با وظایفشان می شود.</a:t>
            </a:r>
          </a:p>
          <a:p>
            <a:pPr algn="r"/>
            <a:r>
              <a:rPr lang="fa-IR" sz="2400" dirty="0" smtClean="0">
                <a:cs typeface="B Nazanin" pitchFamily="2" charset="-78"/>
              </a:rPr>
              <a:t>بابیج معتقد بود: با تجارت باید طبق اصول علمی رفتار نمود. او معتقد بود: منطق گرایی نه تنها در سطح کلان اقتصادی بلکه در سطح تجارت خرد نیز باعث نظم و کامیابی می شود.</a:t>
            </a:r>
          </a:p>
          <a:p>
            <a:pPr algn="r"/>
            <a:r>
              <a:rPr lang="fa-IR" sz="2400" dirty="0" smtClean="0">
                <a:cs typeface="B Nazanin" pitchFamily="2" charset="-78"/>
              </a:rPr>
              <a:t>  بعد از فوت بابیج کارهای او خصوصا در مورد ماشین حساب تا سال های 1940 مورد توجه کمی قرار گرفت  تا اینکه دانشمند دیگر انگلیسی به نام آلن تورینگ که به اتفاق همکارانش بر روی پروژه رممز گشایی کامپیوترها در طول جنگ جهانی دوم کار می کردند، به کار قابل توجه بابیج در مورد اختراع کامپیوتر قابل برنامه نویسی پی بردند. نیمه دوم قرن بیستم نقطه عطفی در توجه به کارهای بابیج بود و در این ایام از او به عنوان پدر کامپیوتر یاد کردند.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37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E:\OB\139.jpg"/>
          <p:cNvPicPr>
            <a:picLocks noChangeAspect="1" noChangeArrowheads="1"/>
          </p:cNvPicPr>
          <p:nvPr/>
        </p:nvPicPr>
        <p:blipFill>
          <a:blip r:embed="rId2"/>
          <a:srcRect/>
          <a:stretch>
            <a:fillRect/>
          </a:stretch>
        </p:blipFill>
        <p:spPr bwMode="auto">
          <a:xfrm>
            <a:off x="0" y="0"/>
            <a:ext cx="9144000" cy="70104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5" name="Picture 2" descr="E:\OB\3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pPr>
              <a:buNone/>
            </a:pPr>
            <a:r>
              <a:rPr lang="fa-IR" b="1" dirty="0" smtClean="0">
                <a:cs typeface="B Nazanin" pitchFamily="2" charset="-78"/>
              </a:rPr>
              <a:t>پورتر و لاولر، تئوري انتظار و سيستم پرداخت:</a:t>
            </a:r>
          </a:p>
          <a:p>
            <a:pPr>
              <a:buNone/>
            </a:pPr>
            <a:endParaRPr lang="fa-IR" sz="2400" dirty="0" smtClean="0">
              <a:cs typeface="B Nazanin" pitchFamily="2" charset="-78"/>
            </a:endParaRPr>
          </a:p>
          <a:p>
            <a:pPr>
              <a:buNone/>
            </a:pPr>
            <a:r>
              <a:rPr lang="fa-IR" sz="2400" dirty="0" smtClean="0">
                <a:cs typeface="B Nazanin" pitchFamily="2" charset="-78"/>
              </a:rPr>
              <a:t>ليمن دبليو پورتر داراي 11 كتاب و بيش از 80 مقاله است. يكي از كتاب هاي وي</a:t>
            </a:r>
          </a:p>
          <a:p>
            <a:pPr>
              <a:buNone/>
            </a:pPr>
            <a:r>
              <a:rPr lang="fa-IR" sz="2400" dirty="0" smtClean="0">
                <a:cs typeface="B Nazanin" pitchFamily="2" charset="-78"/>
              </a:rPr>
              <a:t>آموزش و توسعه مديريت نام دارد. اثر ديگر وي كتاب ”انگيزش و رفتار در كار“( به</a:t>
            </a:r>
          </a:p>
          <a:p>
            <a:pPr>
              <a:buNone/>
            </a:pPr>
            <a:r>
              <a:rPr lang="fa-IR" sz="2400" dirty="0" smtClean="0">
                <a:cs typeface="B Nazanin" pitchFamily="2" charset="-78"/>
              </a:rPr>
              <a:t>همراه استونر) مي باشد.</a:t>
            </a:r>
          </a:p>
          <a:p>
            <a:pPr>
              <a:buNone/>
            </a:pPr>
            <a:r>
              <a:rPr lang="fa-IR" sz="2400" dirty="0" smtClean="0">
                <a:cs typeface="B Nazanin" pitchFamily="2" charset="-78"/>
              </a:rPr>
              <a:t>دكتر ادوارد اي. لاولر به بيش از 27 كشور براي سخنراني سفر كرده است. برخ از كتاب</a:t>
            </a:r>
          </a:p>
          <a:p>
            <a:pPr>
              <a:buNone/>
            </a:pPr>
            <a:r>
              <a:rPr lang="fa-IR" sz="2400" dirty="0" smtClean="0">
                <a:cs typeface="B Nazanin" pitchFamily="2" charset="-78"/>
              </a:rPr>
              <a:t>هاي وي عبارتند از: ”سيستم پرداخت و توسعه سازمان“، ”مزيت غايي“، ”سازماندهي</a:t>
            </a:r>
          </a:p>
          <a:p>
            <a:pPr>
              <a:buNone/>
            </a:pPr>
            <a:r>
              <a:rPr lang="fa-IR" sz="2400" dirty="0" smtClean="0">
                <a:cs typeface="B Nazanin" pitchFamily="2" charset="-78"/>
              </a:rPr>
              <a:t>براي آينده“ و... .</a:t>
            </a:r>
          </a:p>
          <a:p>
            <a:pPr>
              <a:buNone/>
            </a:pPr>
            <a:endParaRPr lang="fa-IR" sz="2400" dirty="0" smtClean="0">
              <a:cs typeface="B Nazanin" pitchFamily="2" charset="-78"/>
            </a:endParaRPr>
          </a:p>
          <a:p>
            <a:pPr>
              <a:buNone/>
            </a:pPr>
            <a:r>
              <a:rPr lang="fa-IR" sz="3200" b="1" dirty="0" smtClean="0">
                <a:solidFill>
                  <a:srgbClr val="FF0000"/>
                </a:solidFill>
                <a:cs typeface="B Nazanin" pitchFamily="2" charset="-78"/>
                <a:sym typeface="Wingdings 2"/>
              </a:rPr>
              <a:t></a:t>
            </a:r>
            <a:r>
              <a:rPr lang="fa-IR" sz="2400" dirty="0" smtClean="0">
                <a:cs typeface="B Nazanin" pitchFamily="2" charset="-78"/>
                <a:sym typeface="Wingdings 2"/>
              </a:rPr>
              <a:t>براي آگاهي از انواع طرح هاي پرداخت بر اساس شايستگي در انواع متفاوت سازمان ها مراجعه شود به: صص146-147 كتاب مشاهير و نظريه پردازان مديريت.</a:t>
            </a:r>
            <a:endParaRPr lang="fa-IR" sz="2400" dirty="0" smtClean="0">
              <a:cs typeface="B Nazanin" pitchFamily="2" charset="-7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OB\46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46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24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37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3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E:\OB\58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pPr algn="r"/>
            <a:r>
              <a:rPr lang="fa-IR" sz="2800" b="1" dirty="0" smtClean="0">
                <a:cs typeface="B Nazanin" pitchFamily="2" charset="-78"/>
              </a:rPr>
              <a:t>هنری فایول و اصول علم اداره</a:t>
            </a:r>
            <a:endParaRPr lang="en-US" sz="2800" b="1" dirty="0">
              <a:cs typeface="B Nazanin" pitchFamily="2" charset="-78"/>
            </a:endParaRPr>
          </a:p>
        </p:txBody>
      </p:sp>
      <p:sp>
        <p:nvSpPr>
          <p:cNvPr id="3" name="Content Placeholder 2"/>
          <p:cNvSpPr>
            <a:spLocks noGrp="1"/>
          </p:cNvSpPr>
          <p:nvPr>
            <p:ph idx="1"/>
          </p:nvPr>
        </p:nvSpPr>
        <p:spPr/>
        <p:txBody>
          <a:bodyPr>
            <a:normAutofit/>
          </a:bodyPr>
          <a:lstStyle/>
          <a:p>
            <a:pPr algn="r"/>
            <a:r>
              <a:rPr lang="fa-IR" sz="2400" dirty="0" smtClean="0">
                <a:cs typeface="B Nazanin" pitchFamily="2" charset="-78"/>
              </a:rPr>
              <a:t>هنری فایول در سال 1841 در لیون فرانسه متولد شد و در مدرسه ملی معادن آموزش دید. در سال 1860 کار خود را به عنوان مهندس معدن در گروه صنعتی معادن و فلزات کمنتری آغاز کرد و از سی سالگی به بعد در  پست های مدیریتی رده بالا به خدمت ادامه داد.</a:t>
            </a:r>
          </a:p>
          <a:p>
            <a:r>
              <a:rPr lang="fa-IR" sz="2400" dirty="0" smtClean="0">
                <a:cs typeface="B Nazanin" pitchFamily="2" charset="-78"/>
              </a:rPr>
              <a:t>اولین اقدام فایول ایجاد یک بنیه مالی برای شرکت بود که بدین منظور به جستجوی منابع مالی در مناطق مختلف پرداخت و تعدادی از شرکت های کوچک خود را ادغام نمود. این روند در سال 1892 با به مالکیت در آوردن ماشین آلات نورد آهن و فولاد شرکت دکازویل به نقطه اوج خود رسید و شرکت از ان پس نام خود را به شرکت کامنتری-فوقشامبلت- دکازویل تغییر داد. سرانجام هیآت مدیره شرکت در سال 1900 هنری فایول را که 12 سال مدیریت شرکت را بر عهده داشت به عضویت هیات مدیره پذیرفت.</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029200" y="1828800"/>
            <a:ext cx="1981200" cy="584775"/>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cap="all" normalizeH="0" baseline="0" noProof="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B Nazanin" pitchFamily="2" charset="-78"/>
              </a:rPr>
              <a:t>فصل </a:t>
            </a:r>
            <a:r>
              <a:rPr lang="fa-IR" sz="32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cs typeface="B Nazanin" pitchFamily="2" charset="-78"/>
              </a:rPr>
              <a:t>چهار</a:t>
            </a:r>
            <a:r>
              <a:rPr kumimoji="0" lang="fa-IR" sz="3200" b="1" i="0" u="none" strike="noStrike" kern="1200" cap="all" normalizeH="0" baseline="0" noProof="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B Nazanin" pitchFamily="2" charset="-78"/>
              </a:rPr>
              <a:t>م</a:t>
            </a:r>
            <a:endParaRPr kumimoji="0" lang="fa-IR" sz="3200" b="1" i="0" u="none" strike="noStrike" kern="1200" cap="all" normalizeH="0" baseline="0" noProof="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B Nazanin" pitchFamily="2" charset="-78"/>
            </a:endParaRPr>
          </a:p>
        </p:txBody>
      </p:sp>
      <p:sp>
        <p:nvSpPr>
          <p:cNvPr id="5" name="Content Placeholder 3"/>
          <p:cNvSpPr txBox="1">
            <a:spLocks/>
          </p:cNvSpPr>
          <p:nvPr/>
        </p:nvSpPr>
        <p:spPr>
          <a:xfrm>
            <a:off x="1143000" y="3657600"/>
            <a:ext cx="4114800" cy="584775"/>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cap="all" spc="0" normalizeH="0" baseline="0" noProof="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B Nazanin" pitchFamily="2" charset="-78"/>
              </a:rPr>
              <a:t>قسمت اول: رهيافت رفتاري</a:t>
            </a:r>
            <a:endParaRPr kumimoji="0" lang="fa-IR" sz="3200" b="1" i="0" u="none" strike="noStrike" kern="1200" cap="all" spc="0" normalizeH="0" baseline="0" noProof="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B Nazanin" pitchFamily="2" charset="-78"/>
            </a:endParaRPr>
          </a:p>
        </p:txBody>
      </p:sp>
      <p:sp>
        <p:nvSpPr>
          <p:cNvPr id="6" name="Content Placeholder 3"/>
          <p:cNvSpPr txBox="1">
            <a:spLocks/>
          </p:cNvSpPr>
          <p:nvPr/>
        </p:nvSpPr>
        <p:spPr>
          <a:xfrm>
            <a:off x="2438400" y="2667000"/>
            <a:ext cx="3352800" cy="584775"/>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a:sp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Georgia"/>
              <a:buNone/>
              <a:tabLst/>
              <a:defRPr/>
            </a:pPr>
            <a:r>
              <a:rPr kumimoji="0" lang="fa-IR" sz="3200" b="1" i="0" u="none" strike="noStrike" kern="1200" cap="all" spc="0" normalizeH="0" baseline="0" noProof="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B Nazanin" pitchFamily="2" charset="-78"/>
              </a:rPr>
              <a:t>تئوري</a:t>
            </a:r>
            <a:r>
              <a:rPr kumimoji="0" lang="fa-IR" sz="3200" b="1" i="0" u="none" strike="noStrike" kern="1200" cap="all" spc="0" normalizeH="0" noProof="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B Nazanin" pitchFamily="2" charset="-78"/>
              </a:rPr>
              <a:t> هاي رهبري</a:t>
            </a:r>
            <a:endParaRPr kumimoji="0" lang="fa-IR" sz="3200" b="1" i="0" u="none" strike="noStrike" kern="1200" cap="all" spc="0" normalizeH="0" baseline="0" noProof="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uLnTx/>
              <a:uFillTx/>
              <a:cs typeface="B Nazanin" pitchFamily="2"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r>
              <a:rPr lang="fa-IR" b="1" dirty="0" smtClean="0">
                <a:cs typeface="2  Nazanin" pitchFamily="2" charset="-78"/>
              </a:rPr>
              <a:t>ليكرت و سيستم هاي مديريت:</a:t>
            </a:r>
          </a:p>
          <a:p>
            <a:pPr>
              <a:buNone/>
            </a:pPr>
            <a:endParaRPr lang="fa-IR" sz="2400" dirty="0" smtClean="0">
              <a:cs typeface="2  Nazanin" pitchFamily="2" charset="-78"/>
            </a:endParaRPr>
          </a:p>
          <a:p>
            <a:pPr>
              <a:buNone/>
            </a:pPr>
            <a:r>
              <a:rPr lang="fa-IR" sz="2400" dirty="0" smtClean="0">
                <a:cs typeface="2  Nazanin" pitchFamily="2" charset="-78"/>
              </a:rPr>
              <a:t>رنسيس ليكرت در سال 1903 در شهر شاين ايالت وايومينگ به دنيا آمد.</a:t>
            </a:r>
          </a:p>
          <a:p>
            <a:pPr>
              <a:buNone/>
            </a:pPr>
            <a:r>
              <a:rPr lang="fa-IR" sz="2400" dirty="0" smtClean="0">
                <a:cs typeface="2  Nazanin" pitchFamily="2" charset="-78"/>
              </a:rPr>
              <a:t>ليكرت به دنبال گسترش رويه ها و روش هايي براي مطالعه ي نگرش هاي افراد و</a:t>
            </a:r>
          </a:p>
          <a:p>
            <a:pPr>
              <a:buNone/>
            </a:pPr>
            <a:r>
              <a:rPr lang="fa-IR" sz="2400" dirty="0" smtClean="0">
                <a:cs typeface="2  Nazanin" pitchFamily="2" charset="-78"/>
              </a:rPr>
              <a:t>متغيرهايي بود كه بر آن ها تاثير مي گذاشت. يك محصول اين مطالعه ابداع آن چيزي</a:t>
            </a:r>
          </a:p>
          <a:p>
            <a:pPr>
              <a:buNone/>
            </a:pPr>
            <a:r>
              <a:rPr lang="fa-IR" sz="2400" dirty="0" smtClean="0">
                <a:cs typeface="2  Nazanin" pitchFamily="2" charset="-78"/>
              </a:rPr>
              <a:t>بود كه به طور گسترده اي براي سنجش نگرش ه استفاده شد.(مقياس ليكرت)</a:t>
            </a:r>
          </a:p>
          <a:p>
            <a:pPr>
              <a:buNone/>
            </a:pPr>
            <a:r>
              <a:rPr lang="fa-IR" sz="2400" dirty="0" smtClean="0">
                <a:cs typeface="2  Nazanin" pitchFamily="2" charset="-78"/>
              </a:rPr>
              <a:t>او در آخرين كتابش به نام ”روش هاي جديد مديريت تعارض“ كه در تاليف آن نيز</a:t>
            </a:r>
          </a:p>
          <a:p>
            <a:pPr>
              <a:buNone/>
            </a:pPr>
            <a:r>
              <a:rPr lang="fa-IR" sz="2400" dirty="0" smtClean="0">
                <a:cs typeface="2  Nazanin" pitchFamily="2" charset="-78"/>
              </a:rPr>
              <a:t>همكاري داشته است، ليكرت سيستم 5 را به 4 سيستمي كه در ادامه خواهد آمد اضافه</a:t>
            </a:r>
          </a:p>
          <a:p>
            <a:pPr>
              <a:buNone/>
            </a:pPr>
            <a:r>
              <a:rPr lang="fa-IR" sz="2400" dirty="0" smtClean="0">
                <a:cs typeface="2  Nazanin" pitchFamily="2" charset="-78"/>
              </a:rPr>
              <a:t>مي كند. اين سيستم ناشي از نفوذ و مشاركت دو جانبه است و چارت سازماني در اين</a:t>
            </a:r>
          </a:p>
          <a:p>
            <a:pPr>
              <a:buNone/>
            </a:pPr>
            <a:r>
              <a:rPr lang="fa-IR" sz="2400" dirty="0" smtClean="0">
                <a:cs typeface="2  Nazanin" pitchFamily="2" charset="-78"/>
              </a:rPr>
              <a:t>سيستم به جاي اينكه هرمي باشد به صورت مشبك است. در اين سيستم وقتي تضا رخ</a:t>
            </a:r>
          </a:p>
          <a:p>
            <a:pPr>
              <a:buNone/>
            </a:pPr>
            <a:r>
              <a:rPr lang="fa-IR" sz="2400" dirty="0" smtClean="0">
                <a:cs typeface="2  Nazanin" pitchFamily="2" charset="-78"/>
              </a:rPr>
              <a:t>مي دهد، سنجاق هاي اتصال، همكاري مورد نياز را براي به دست آوردن راه حل جمعي</a:t>
            </a:r>
          </a:p>
          <a:p>
            <a:pPr>
              <a:buNone/>
            </a:pPr>
            <a:r>
              <a:rPr lang="fa-IR" sz="2400" dirty="0" smtClean="0">
                <a:cs typeface="2  Nazanin" pitchFamily="2" charset="-78"/>
              </a:rPr>
              <a:t>تسهيل خواهند كرد. كاركنان در اين سيستم به عنوان همكار، در نظر گرفته شده و</a:t>
            </a:r>
          </a:p>
          <a:p>
            <a:pPr>
              <a:buNone/>
            </a:pPr>
            <a:r>
              <a:rPr lang="fa-IR" sz="2400" dirty="0" smtClean="0">
                <a:cs typeface="2  Nazanin" pitchFamily="2" charset="-78"/>
              </a:rPr>
              <a:t>رهبري از احساس يگانگي و حس مشترك داشتن نسبت به هدف شكل مي گيرد.</a:t>
            </a:r>
            <a:endParaRPr lang="fa-IR" sz="2400" dirty="0">
              <a:cs typeface="2  Nazanin"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r>
              <a:rPr lang="fa-IR" b="1" dirty="0" smtClean="0">
                <a:cs typeface="2  Nazanin" pitchFamily="2" charset="-78"/>
              </a:rPr>
              <a:t>سازمان با سيستم 4:</a:t>
            </a:r>
          </a:p>
          <a:p>
            <a:pPr>
              <a:buNone/>
            </a:pPr>
            <a:r>
              <a:rPr lang="fa-IR" sz="2400" dirty="0" smtClean="0">
                <a:cs typeface="2  Nazanin" pitchFamily="2" charset="-78"/>
              </a:rPr>
              <a:t>سازمان با سيستم 4 دلالت بر قطب مخالف بوروكراسي دارد. اين نوع سازمان بر عنصر</a:t>
            </a:r>
          </a:p>
          <a:p>
            <a:pPr>
              <a:buNone/>
            </a:pPr>
            <a:r>
              <a:rPr lang="fa-IR" sz="2400" dirty="0" smtClean="0">
                <a:cs typeface="2  Nazanin" pitchFamily="2" charset="-78"/>
              </a:rPr>
              <a:t>انساني و اجتماعي به جاي عنصر تكنيكي تاكيد دارد.</a:t>
            </a:r>
          </a:p>
          <a:p>
            <a:pPr>
              <a:buNone/>
            </a:pPr>
            <a:endParaRPr lang="fa-IR" sz="2400" dirty="0" smtClean="0">
              <a:cs typeface="2  Nazanin" pitchFamily="2" charset="-78"/>
            </a:endParaRPr>
          </a:p>
          <a:p>
            <a:pPr>
              <a:buNone/>
            </a:pPr>
            <a:r>
              <a:rPr lang="fa-IR" sz="2400" dirty="0" smtClean="0">
                <a:cs typeface="2  Nazanin" pitchFamily="2" charset="-78"/>
              </a:rPr>
              <a:t>همانطور كه در شكل اسلايد بعد مطرح است ليكرت مي گويد: كه سازمان ها از چهار نوع سيستم براي كنترل كردن كاركنانشان استفاده مي كنند.</a:t>
            </a:r>
            <a:endParaRPr lang="fa-IR" sz="2400" dirty="0">
              <a:cs typeface="2  Nazanin" pitchFamily="2" charset="-7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762001"/>
          <a:ext cx="9144000" cy="5837477"/>
        </p:xfrm>
        <a:graphic>
          <a:graphicData uri="http://schemas.openxmlformats.org/drawingml/2006/table">
            <a:tbl>
              <a:tblPr rtl="1" firstRow="1" bandRow="1">
                <a:tableStyleId>{5C22544A-7EE6-4342-B048-85BDC9FD1C3A}</a:tableStyleId>
              </a:tblPr>
              <a:tblGrid>
                <a:gridCol w="1828800"/>
                <a:gridCol w="1828800"/>
                <a:gridCol w="1828800"/>
                <a:gridCol w="1828800"/>
                <a:gridCol w="1828800"/>
              </a:tblGrid>
              <a:tr h="759963">
                <a:tc>
                  <a:txBody>
                    <a:bodyPr/>
                    <a:lstStyle/>
                    <a:p>
                      <a:pPr algn="ctr" rtl="1"/>
                      <a:r>
                        <a:rPr lang="fa-IR" sz="1800" b="1" dirty="0" smtClean="0">
                          <a:cs typeface="2  Nazanin" pitchFamily="2" charset="-78"/>
                        </a:rPr>
                        <a:t>سيستم 4</a:t>
                      </a:r>
                    </a:p>
                    <a:p>
                      <a:pPr algn="ctr" rtl="1"/>
                      <a:r>
                        <a:rPr lang="fa-IR" sz="1800" b="1" dirty="0" smtClean="0">
                          <a:cs typeface="2  Nazanin" pitchFamily="2" charset="-78"/>
                        </a:rPr>
                        <a:t>گروه مشاركت كننده</a:t>
                      </a:r>
                      <a:endParaRPr lang="fa-IR" sz="1800" b="1" dirty="0">
                        <a:cs typeface="2  Nazanin" pitchFamily="2" charset="-78"/>
                      </a:endParaRPr>
                    </a:p>
                  </a:txBody>
                  <a:tcPr/>
                </a:tc>
                <a:tc>
                  <a:txBody>
                    <a:bodyPr/>
                    <a:lstStyle/>
                    <a:p>
                      <a:pPr algn="ctr" rtl="1"/>
                      <a:r>
                        <a:rPr lang="fa-IR" sz="1800" b="1" dirty="0" smtClean="0">
                          <a:cs typeface="2  Nazanin" pitchFamily="2" charset="-78"/>
                        </a:rPr>
                        <a:t>سيستم 3</a:t>
                      </a:r>
                    </a:p>
                    <a:p>
                      <a:pPr algn="ctr" rtl="1"/>
                      <a:r>
                        <a:rPr lang="fa-IR" sz="1800" b="1" dirty="0" smtClean="0">
                          <a:cs typeface="2  Nazanin" pitchFamily="2" charset="-78"/>
                        </a:rPr>
                        <a:t>مشاركتي</a:t>
                      </a:r>
                      <a:endParaRPr lang="fa-IR" sz="1800" b="1" dirty="0">
                        <a:cs typeface="2  Nazanin" pitchFamily="2" charset="-78"/>
                      </a:endParaRPr>
                    </a:p>
                  </a:txBody>
                  <a:tcPr/>
                </a:tc>
                <a:tc>
                  <a:txBody>
                    <a:bodyPr/>
                    <a:lstStyle/>
                    <a:p>
                      <a:pPr algn="ctr" rtl="1"/>
                      <a:r>
                        <a:rPr lang="fa-IR" sz="1800" b="1" dirty="0" smtClean="0">
                          <a:cs typeface="2  Nazanin" pitchFamily="2" charset="-78"/>
                        </a:rPr>
                        <a:t>سيستم 2</a:t>
                      </a:r>
                    </a:p>
                    <a:p>
                      <a:pPr algn="ctr" rtl="1"/>
                      <a:r>
                        <a:rPr lang="fa-IR" sz="1800" b="1" dirty="0" smtClean="0">
                          <a:cs typeface="2  Nazanin" pitchFamily="2" charset="-78"/>
                        </a:rPr>
                        <a:t>استبداد خيرخواهانه</a:t>
                      </a:r>
                      <a:endParaRPr lang="fa-IR" sz="1800" b="1" dirty="0">
                        <a:cs typeface="2  Nazanin" pitchFamily="2" charset="-78"/>
                      </a:endParaRPr>
                    </a:p>
                  </a:txBody>
                  <a:tcPr/>
                </a:tc>
                <a:tc>
                  <a:txBody>
                    <a:bodyPr/>
                    <a:lstStyle/>
                    <a:p>
                      <a:pPr algn="ctr" rtl="1"/>
                      <a:r>
                        <a:rPr lang="fa-IR" sz="1800" b="1" dirty="0" smtClean="0">
                          <a:cs typeface="2  Nazanin" pitchFamily="2" charset="-78"/>
                        </a:rPr>
                        <a:t>سيستم 1</a:t>
                      </a:r>
                    </a:p>
                    <a:p>
                      <a:pPr algn="ctr" rtl="1"/>
                      <a:r>
                        <a:rPr lang="fa-IR" sz="1800" b="1" dirty="0" smtClean="0">
                          <a:cs typeface="2  Nazanin" pitchFamily="2" charset="-78"/>
                        </a:rPr>
                        <a:t>استبداد استثماري</a:t>
                      </a:r>
                      <a:endParaRPr lang="fa-IR" sz="1800" b="1" dirty="0">
                        <a:cs typeface="2  Nazanin" pitchFamily="2" charset="-78"/>
                      </a:endParaRPr>
                    </a:p>
                  </a:txBody>
                  <a:tcPr/>
                </a:tc>
                <a:tc>
                  <a:txBody>
                    <a:bodyPr/>
                    <a:lstStyle/>
                    <a:p>
                      <a:pPr algn="ctr" rtl="1"/>
                      <a:endParaRPr lang="fa-IR" sz="1800" b="1" dirty="0" smtClean="0">
                        <a:cs typeface="2  Nazanin" pitchFamily="2" charset="-78"/>
                      </a:endParaRPr>
                    </a:p>
                    <a:p>
                      <a:pPr algn="ctr" rtl="1"/>
                      <a:r>
                        <a:rPr lang="fa-IR" sz="1800" b="1" dirty="0" smtClean="0">
                          <a:cs typeface="2  Nazanin" pitchFamily="2" charset="-78"/>
                        </a:rPr>
                        <a:t>ويژگي ها</a:t>
                      </a:r>
                      <a:endParaRPr lang="fa-IR" sz="1800" b="1" dirty="0">
                        <a:cs typeface="2  Nazanin" pitchFamily="2" charset="-78"/>
                      </a:endParaRPr>
                    </a:p>
                  </a:txBody>
                  <a:tcPr/>
                </a:tc>
              </a:tr>
              <a:tr h="1030494">
                <a:tc>
                  <a:txBody>
                    <a:bodyPr/>
                    <a:lstStyle/>
                    <a:p>
                      <a:pPr algn="ctr" rtl="1"/>
                      <a:endParaRPr lang="fa-IR" sz="1800" b="0" dirty="0" smtClean="0">
                        <a:cs typeface="2  Nazanin" pitchFamily="2" charset="-78"/>
                      </a:endParaRPr>
                    </a:p>
                    <a:p>
                      <a:pPr algn="ctr" rtl="1"/>
                      <a:r>
                        <a:rPr lang="fa-IR" sz="1800" b="0" dirty="0" smtClean="0">
                          <a:cs typeface="2  Nazanin" pitchFamily="2" charset="-78"/>
                        </a:rPr>
                        <a:t>كامل</a:t>
                      </a:r>
                    </a:p>
                    <a:p>
                      <a:pPr algn="ctr" rtl="1"/>
                      <a:r>
                        <a:rPr lang="fa-IR" sz="1800" b="0" dirty="0" smtClean="0">
                          <a:cs typeface="2  Nazanin" pitchFamily="2" charset="-78"/>
                        </a:rPr>
                        <a:t>هميشه متوجه مي شود</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قابل توجه</a:t>
                      </a:r>
                    </a:p>
                    <a:p>
                      <a:pPr algn="ctr" rtl="1"/>
                      <a:r>
                        <a:rPr lang="fa-IR" sz="1800" b="0" dirty="0" smtClean="0">
                          <a:cs typeface="2  Nazanin" pitchFamily="2" charset="-78"/>
                        </a:rPr>
                        <a:t>معمولاً متوجه مي شود</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هيچ</a:t>
                      </a:r>
                    </a:p>
                    <a:p>
                      <a:pPr algn="ctr" rtl="1"/>
                      <a:r>
                        <a:rPr lang="fa-IR" sz="1800" b="0" dirty="0" smtClean="0">
                          <a:cs typeface="2  Nazanin" pitchFamily="2" charset="-78"/>
                        </a:rPr>
                        <a:t>گاهي متوجه مي شود</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هيچ</a:t>
                      </a:r>
                    </a:p>
                    <a:p>
                      <a:pPr algn="ctr" rtl="1"/>
                      <a:r>
                        <a:rPr lang="fa-IR" sz="1800" b="0" dirty="0" smtClean="0">
                          <a:cs typeface="2  Nazanin" pitchFamily="2" charset="-78"/>
                        </a:rPr>
                        <a:t>به ندرت متوجه ميشود</a:t>
                      </a:r>
                      <a:endParaRPr lang="fa-IR" sz="1800" b="0" dirty="0">
                        <a:cs typeface="2  Nazanin" pitchFamily="2" charset="-78"/>
                      </a:endParaRPr>
                    </a:p>
                  </a:txBody>
                  <a:tcPr/>
                </a:tc>
                <a:tc>
                  <a:txBody>
                    <a:bodyPr/>
                    <a:lstStyle/>
                    <a:p>
                      <a:pPr algn="ctr" rtl="1"/>
                      <a:r>
                        <a:rPr lang="fa-IR" sz="1800" b="1" dirty="0" smtClean="0">
                          <a:cs typeface="2  Nazanin" pitchFamily="2" charset="-78"/>
                        </a:rPr>
                        <a:t>رهبري:</a:t>
                      </a:r>
                    </a:p>
                    <a:p>
                      <a:pPr algn="ctr" rtl="1"/>
                      <a:r>
                        <a:rPr lang="fa-IR" sz="1800" b="0" dirty="0" smtClean="0">
                          <a:cs typeface="2  Nazanin" pitchFamily="2" charset="-78"/>
                        </a:rPr>
                        <a:t>اعتماد به زيردستان</a:t>
                      </a:r>
                    </a:p>
                    <a:p>
                      <a:pPr algn="ctr" rtl="1"/>
                      <a:r>
                        <a:rPr lang="fa-IR" sz="1800" b="0" dirty="0" smtClean="0">
                          <a:cs typeface="2  Nazanin" pitchFamily="2" charset="-78"/>
                        </a:rPr>
                        <a:t>به عقايد زيردستان</a:t>
                      </a:r>
                      <a:endParaRPr lang="fa-IR" sz="1800" b="0" dirty="0">
                        <a:cs typeface="2  Nazanin" pitchFamily="2" charset="-78"/>
                      </a:endParaRPr>
                    </a:p>
                  </a:txBody>
                  <a:tcPr/>
                </a:tc>
              </a:tr>
              <a:tr h="1109110">
                <a:tc>
                  <a:txBody>
                    <a:bodyPr/>
                    <a:lstStyle/>
                    <a:p>
                      <a:pPr algn="ctr" rtl="1"/>
                      <a:endParaRPr lang="fa-IR" sz="1800" b="0" dirty="0" smtClean="0">
                        <a:cs typeface="2  Nazanin" pitchFamily="2" charset="-78"/>
                      </a:endParaRPr>
                    </a:p>
                    <a:p>
                      <a:pPr algn="ctr" rtl="1"/>
                      <a:r>
                        <a:rPr lang="fa-IR" sz="1800" b="0" dirty="0" smtClean="0">
                          <a:cs typeface="2  Nazanin" pitchFamily="2" charset="-78"/>
                        </a:rPr>
                        <a:t>همه انگيزه</a:t>
                      </a:r>
                      <a:r>
                        <a:rPr lang="fa-IR" sz="1800" b="0" baseline="0" dirty="0" smtClean="0">
                          <a:cs typeface="2  Nazanin" pitchFamily="2" charset="-78"/>
                        </a:rPr>
                        <a:t> ها</a:t>
                      </a:r>
                    </a:p>
                    <a:p>
                      <a:pPr algn="ctr" rtl="1"/>
                      <a:r>
                        <a:rPr lang="fa-IR" sz="1800" b="0" baseline="0" dirty="0" smtClean="0">
                          <a:cs typeface="2  Nazanin" pitchFamily="2" charset="-78"/>
                        </a:rPr>
                        <a:t>رضايت بالا</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اقتصاد،خويش، ديگران رضايت متوسط</a:t>
                      </a:r>
                      <a:endParaRPr lang="fa-IR" sz="1800" b="0" dirty="0">
                        <a:cs typeface="2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a-IR" sz="1800" b="0" dirty="0" smtClean="0">
                        <a:cs typeface="2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fa-IR" sz="1800" b="0" dirty="0" smtClean="0">
                          <a:cs typeface="2  Nazanin" pitchFamily="2" charset="-78"/>
                        </a:rPr>
                        <a:t>اقتصاد،خويش، ديگران رضايت متوسط(تا</a:t>
                      </a:r>
                      <a:r>
                        <a:rPr lang="fa-IR" sz="1800" b="0" baseline="0" dirty="0" smtClean="0">
                          <a:cs typeface="2  Nazanin" pitchFamily="2" charset="-78"/>
                        </a:rPr>
                        <a:t> حدودي)</a:t>
                      </a: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تامين،منزلت</a:t>
                      </a:r>
                      <a:r>
                        <a:rPr lang="fa-IR" sz="1800" b="0" baseline="0" dirty="0" smtClean="0">
                          <a:cs typeface="2  Nazanin" pitchFamily="2" charset="-78"/>
                        </a:rPr>
                        <a:t> عدم رضايت كلي</a:t>
                      </a:r>
                      <a:endParaRPr lang="fa-IR" sz="1800" b="0" dirty="0">
                        <a:cs typeface="2  Nazanin" pitchFamily="2" charset="-78"/>
                      </a:endParaRPr>
                    </a:p>
                  </a:txBody>
                  <a:tcPr/>
                </a:tc>
                <a:tc>
                  <a:txBody>
                    <a:bodyPr/>
                    <a:lstStyle/>
                    <a:p>
                      <a:pPr algn="ctr" rtl="1"/>
                      <a:r>
                        <a:rPr lang="fa-IR" sz="1800" b="1" dirty="0" smtClean="0">
                          <a:cs typeface="2  Nazanin" pitchFamily="2" charset="-78"/>
                        </a:rPr>
                        <a:t>نيروهاي انگيزشي:</a:t>
                      </a:r>
                    </a:p>
                    <a:p>
                      <a:pPr algn="ctr" rtl="1"/>
                      <a:r>
                        <a:rPr lang="fa-IR" sz="1800" b="0" dirty="0" smtClean="0">
                          <a:cs typeface="2  Nazanin" pitchFamily="2" charset="-78"/>
                        </a:rPr>
                        <a:t>انگيزه</a:t>
                      </a:r>
                      <a:r>
                        <a:rPr lang="fa-IR" sz="1800" b="0" baseline="0" dirty="0" smtClean="0">
                          <a:cs typeface="2  Nazanin" pitchFamily="2" charset="-78"/>
                        </a:rPr>
                        <a:t> هاي برتر</a:t>
                      </a:r>
                    </a:p>
                    <a:p>
                      <a:pPr algn="ctr" rtl="1"/>
                      <a:r>
                        <a:rPr lang="fa-IR" sz="1800" b="0" baseline="0" dirty="0" smtClean="0">
                          <a:cs typeface="2  Nazanin" pitchFamily="2" charset="-78"/>
                        </a:rPr>
                        <a:t>سطوح رضايت</a:t>
                      </a:r>
                    </a:p>
                  </a:txBody>
                  <a:tcPr/>
                </a:tc>
              </a:tr>
              <a:tr h="853161">
                <a:tc>
                  <a:txBody>
                    <a:bodyPr/>
                    <a:lstStyle/>
                    <a:p>
                      <a:pPr algn="ctr" rtl="1"/>
                      <a:endParaRPr lang="fa-IR" sz="1800" b="0" dirty="0" smtClean="0">
                        <a:cs typeface="2  Nazanin" pitchFamily="2" charset="-78"/>
                      </a:endParaRPr>
                    </a:p>
                    <a:p>
                      <a:pPr algn="ctr" rtl="1"/>
                      <a:r>
                        <a:rPr lang="fa-IR" sz="1800" b="0" dirty="0" smtClean="0">
                          <a:cs typeface="2  Nazanin" pitchFamily="2" charset="-78"/>
                        </a:rPr>
                        <a:t>زياد</a:t>
                      </a:r>
                    </a:p>
                    <a:p>
                      <a:pPr algn="ctr" rtl="1"/>
                      <a:r>
                        <a:rPr lang="fa-IR" sz="1800" b="0" dirty="0" smtClean="0">
                          <a:cs typeface="2  Nazanin" pitchFamily="2" charset="-78"/>
                        </a:rPr>
                        <a:t>پايين،</a:t>
                      </a:r>
                      <a:r>
                        <a:rPr lang="fa-IR" sz="1800" b="0" baseline="0" dirty="0" smtClean="0">
                          <a:cs typeface="2  Nazanin" pitchFamily="2" charset="-78"/>
                        </a:rPr>
                        <a:t> بالا، هم عرض</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متوسط</a:t>
                      </a:r>
                    </a:p>
                    <a:p>
                      <a:pPr algn="ctr" rtl="1"/>
                      <a:r>
                        <a:rPr lang="fa-IR" sz="1800" b="0" dirty="0" smtClean="0">
                          <a:cs typeface="2  Nazanin" pitchFamily="2" charset="-78"/>
                        </a:rPr>
                        <a:t>پايين و بالا</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كم</a:t>
                      </a:r>
                    </a:p>
                    <a:p>
                      <a:pPr algn="ctr" rtl="1"/>
                      <a:r>
                        <a:rPr lang="fa-IR" sz="1800" b="0" dirty="0" smtClean="0">
                          <a:cs typeface="2  Nazanin" pitchFamily="2" charset="-78"/>
                        </a:rPr>
                        <a:t>اكثراً به طرف پايين</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خيلي كم</a:t>
                      </a:r>
                    </a:p>
                    <a:p>
                      <a:pPr algn="ctr" rtl="1"/>
                      <a:r>
                        <a:rPr lang="fa-IR" sz="1800" b="0" dirty="0" smtClean="0">
                          <a:cs typeface="2  Nazanin" pitchFamily="2" charset="-78"/>
                        </a:rPr>
                        <a:t>به طرف پايين</a:t>
                      </a:r>
                      <a:endParaRPr lang="fa-IR" sz="1800" b="0" dirty="0">
                        <a:cs typeface="2  Nazanin" pitchFamily="2" charset="-78"/>
                      </a:endParaRPr>
                    </a:p>
                  </a:txBody>
                  <a:tcPr/>
                </a:tc>
                <a:tc>
                  <a:txBody>
                    <a:bodyPr/>
                    <a:lstStyle/>
                    <a:p>
                      <a:pPr algn="ctr" rtl="1"/>
                      <a:r>
                        <a:rPr lang="fa-IR" sz="1800" b="1" dirty="0" smtClean="0">
                          <a:cs typeface="2  Nazanin" pitchFamily="2" charset="-78"/>
                        </a:rPr>
                        <a:t>ارتباطات:</a:t>
                      </a:r>
                    </a:p>
                    <a:p>
                      <a:pPr algn="ctr" rtl="1"/>
                      <a:r>
                        <a:rPr lang="fa-IR" sz="1800" b="0" dirty="0" smtClean="0">
                          <a:cs typeface="2  Nazanin" pitchFamily="2" charset="-78"/>
                        </a:rPr>
                        <a:t>مقدار </a:t>
                      </a:r>
                    </a:p>
                    <a:p>
                      <a:pPr algn="ctr" rtl="1"/>
                      <a:r>
                        <a:rPr lang="fa-IR" sz="1800" b="0" dirty="0" smtClean="0">
                          <a:cs typeface="2  Nazanin" pitchFamily="2" charset="-78"/>
                        </a:rPr>
                        <a:t>جهت</a:t>
                      </a:r>
                      <a:endParaRPr lang="fa-IR" sz="1800" b="0" dirty="0">
                        <a:cs typeface="2  Nazanin" pitchFamily="2" charset="-78"/>
                      </a:endParaRPr>
                    </a:p>
                  </a:txBody>
                  <a:tcPr/>
                </a:tc>
              </a:tr>
              <a:tr h="853161">
                <a:tc>
                  <a:txBody>
                    <a:bodyPr/>
                    <a:lstStyle/>
                    <a:p>
                      <a:pPr algn="ctr" rtl="1"/>
                      <a:endParaRPr lang="fa-IR" sz="1800" b="0" dirty="0" smtClean="0">
                        <a:cs typeface="2  Nazanin" pitchFamily="2" charset="-78"/>
                      </a:endParaRPr>
                    </a:p>
                    <a:p>
                      <a:pPr algn="ctr" rtl="1"/>
                      <a:r>
                        <a:rPr lang="fa-IR" sz="1800" b="0" dirty="0" smtClean="0">
                          <a:cs typeface="2  Nazanin" pitchFamily="2" charset="-78"/>
                        </a:rPr>
                        <a:t>زياد</a:t>
                      </a:r>
                    </a:p>
                    <a:p>
                      <a:pPr algn="ctr" rtl="1"/>
                      <a:r>
                        <a:rPr lang="fa-IR" sz="1800" b="0" dirty="0" smtClean="0">
                          <a:cs typeface="2  Nazanin" pitchFamily="2" charset="-78"/>
                        </a:rPr>
                        <a:t>قابل</a:t>
                      </a:r>
                      <a:r>
                        <a:rPr lang="fa-IR" sz="1800" b="0" baseline="0" dirty="0" smtClean="0">
                          <a:cs typeface="2  Nazanin" pitchFamily="2" charset="-78"/>
                        </a:rPr>
                        <a:t> توجه</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متوسط</a:t>
                      </a:r>
                    </a:p>
                    <a:p>
                      <a:pPr algn="ctr" rtl="1"/>
                      <a:r>
                        <a:rPr lang="fa-IR" sz="1800" b="0" dirty="0" smtClean="0">
                          <a:cs typeface="2  Nazanin" pitchFamily="2" charset="-78"/>
                        </a:rPr>
                        <a:t>متوسط</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كم</a:t>
                      </a:r>
                    </a:p>
                    <a:p>
                      <a:pPr algn="ctr" rtl="1"/>
                      <a:r>
                        <a:rPr lang="fa-IR" sz="1800" b="0" dirty="0" smtClean="0">
                          <a:cs typeface="2  Nazanin" pitchFamily="2" charset="-78"/>
                        </a:rPr>
                        <a:t>نوشته هيچ</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خيلي كم</a:t>
                      </a:r>
                    </a:p>
                    <a:p>
                      <a:pPr algn="ctr" rtl="1"/>
                      <a:r>
                        <a:rPr lang="fa-IR" sz="1800" b="0" dirty="0" smtClean="0">
                          <a:cs typeface="2  Nazanin" pitchFamily="2" charset="-78"/>
                        </a:rPr>
                        <a:t>هيچ</a:t>
                      </a:r>
                      <a:endParaRPr lang="fa-IR" sz="1800" b="0" dirty="0">
                        <a:cs typeface="2  Nazanin" pitchFamily="2" charset="-78"/>
                      </a:endParaRPr>
                    </a:p>
                  </a:txBody>
                  <a:tcPr/>
                </a:tc>
                <a:tc>
                  <a:txBody>
                    <a:bodyPr/>
                    <a:lstStyle/>
                    <a:p>
                      <a:pPr algn="ctr" rtl="1"/>
                      <a:r>
                        <a:rPr lang="fa-IR" sz="1800" b="1" dirty="0" smtClean="0">
                          <a:cs typeface="2  Nazanin" pitchFamily="2" charset="-78"/>
                        </a:rPr>
                        <a:t>اثر</a:t>
                      </a:r>
                      <a:r>
                        <a:rPr lang="fa-IR" sz="1800" b="1" baseline="0" dirty="0" smtClean="0">
                          <a:cs typeface="2  Nazanin" pitchFamily="2" charset="-78"/>
                        </a:rPr>
                        <a:t> مراوده:</a:t>
                      </a:r>
                    </a:p>
                    <a:p>
                      <a:pPr algn="ctr" rtl="1"/>
                      <a:r>
                        <a:rPr lang="fa-IR" sz="1800" b="0" baseline="0" dirty="0" smtClean="0">
                          <a:cs typeface="2  Nazanin" pitchFamily="2" charset="-78"/>
                        </a:rPr>
                        <a:t>ميزان</a:t>
                      </a:r>
                    </a:p>
                    <a:p>
                      <a:pPr algn="ctr" rtl="1"/>
                      <a:r>
                        <a:rPr lang="fa-IR" sz="1800" b="0" baseline="0" dirty="0" smtClean="0">
                          <a:cs typeface="2  Nazanin" pitchFamily="2" charset="-78"/>
                        </a:rPr>
                        <a:t>گروه كاري همكار</a:t>
                      </a:r>
                    </a:p>
                  </a:txBody>
                  <a:tcPr/>
                </a:tc>
              </a:tr>
              <a:tr h="1109110">
                <a:tc>
                  <a:txBody>
                    <a:bodyPr/>
                    <a:lstStyle/>
                    <a:p>
                      <a:pPr algn="ctr" rtl="1"/>
                      <a:endParaRPr lang="fa-IR" sz="1800" b="0" dirty="0" smtClean="0">
                        <a:cs typeface="2  Nazanin" pitchFamily="2" charset="-78"/>
                      </a:endParaRPr>
                    </a:p>
                    <a:p>
                      <a:pPr algn="ctr" rtl="1"/>
                      <a:r>
                        <a:rPr lang="fa-IR" sz="1800" b="0" dirty="0" smtClean="0">
                          <a:cs typeface="2  Nazanin" pitchFamily="2" charset="-78"/>
                        </a:rPr>
                        <a:t>همه سطوح </a:t>
                      </a:r>
                    </a:p>
                    <a:p>
                      <a:pPr algn="ctr" rtl="1"/>
                      <a:r>
                        <a:rPr lang="fa-IR" sz="1800" b="0" dirty="0" smtClean="0">
                          <a:cs typeface="2  Nazanin" pitchFamily="2" charset="-78"/>
                        </a:rPr>
                        <a:t>كاملاً درگير</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سياست در بالا تعيين مي شود</a:t>
                      </a:r>
                    </a:p>
                    <a:p>
                      <a:pPr algn="ctr" rtl="1"/>
                      <a:r>
                        <a:rPr lang="fa-IR" sz="1800" b="0" dirty="0" smtClean="0">
                          <a:cs typeface="2  Nazanin" pitchFamily="2" charset="-78"/>
                        </a:rPr>
                        <a:t>معمولاً مشاوره</a:t>
                      </a:r>
                      <a:endParaRPr lang="fa-IR" sz="1800" b="0" dirty="0">
                        <a:cs typeface="2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a-IR" sz="1800" b="0" dirty="0" smtClean="0">
                        <a:cs typeface="2  Nazanin"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fa-IR" sz="1800" b="0" dirty="0" smtClean="0">
                          <a:cs typeface="2  Nazanin" pitchFamily="2" charset="-78"/>
                        </a:rPr>
                        <a:t>سياست در بالا تعيين مي شود</a:t>
                      </a:r>
                    </a:p>
                    <a:p>
                      <a:pPr algn="ctr" rtl="1"/>
                      <a:r>
                        <a:rPr lang="fa-IR" sz="1800" b="0" dirty="0" smtClean="0">
                          <a:cs typeface="2  Nazanin" pitchFamily="2" charset="-78"/>
                        </a:rPr>
                        <a:t>گاهي مشاوره</a:t>
                      </a:r>
                      <a:endParaRPr lang="fa-IR" sz="1800" b="0" dirty="0">
                        <a:cs typeface="2  Nazanin" pitchFamily="2" charset="-78"/>
                      </a:endParaRPr>
                    </a:p>
                  </a:txBody>
                  <a:tcPr/>
                </a:tc>
                <a:tc>
                  <a:txBody>
                    <a:bodyPr/>
                    <a:lstStyle/>
                    <a:p>
                      <a:pPr algn="ctr" rtl="1"/>
                      <a:endParaRPr lang="fa-IR" sz="1800" b="0" dirty="0" smtClean="0">
                        <a:cs typeface="2  Nazanin" pitchFamily="2" charset="-78"/>
                      </a:endParaRPr>
                    </a:p>
                    <a:p>
                      <a:pPr algn="ctr" rtl="1"/>
                      <a:r>
                        <a:rPr lang="fa-IR" sz="1800" b="0" dirty="0" smtClean="0">
                          <a:cs typeface="2  Nazanin" pitchFamily="2" charset="-78"/>
                        </a:rPr>
                        <a:t>بالا</a:t>
                      </a:r>
                    </a:p>
                    <a:p>
                      <a:pPr algn="ctr" rtl="1"/>
                      <a:r>
                        <a:rPr lang="fa-IR" sz="1800" b="0" dirty="0" smtClean="0">
                          <a:cs typeface="2  Nazanin" pitchFamily="2" charset="-78"/>
                        </a:rPr>
                        <a:t>هرگز</a:t>
                      </a:r>
                      <a:endParaRPr lang="fa-IR" sz="1800" b="0" dirty="0">
                        <a:cs typeface="2  Nazanin" pitchFamily="2" charset="-78"/>
                      </a:endParaRPr>
                    </a:p>
                  </a:txBody>
                  <a:tcPr/>
                </a:tc>
                <a:tc>
                  <a:txBody>
                    <a:bodyPr/>
                    <a:lstStyle/>
                    <a:p>
                      <a:pPr algn="ctr" rtl="1"/>
                      <a:r>
                        <a:rPr lang="fa-IR" sz="1800" b="1" dirty="0" smtClean="0">
                          <a:cs typeface="2  Nazanin" pitchFamily="2" charset="-78"/>
                        </a:rPr>
                        <a:t>تصميم گيري:</a:t>
                      </a:r>
                    </a:p>
                    <a:p>
                      <a:pPr algn="ctr" rtl="1"/>
                      <a:r>
                        <a:rPr lang="fa-IR" sz="1800" b="0" dirty="0" smtClean="0">
                          <a:cs typeface="2  Nazanin" pitchFamily="2" charset="-78"/>
                        </a:rPr>
                        <a:t>منشا</a:t>
                      </a:r>
                    </a:p>
                    <a:p>
                      <a:pPr algn="ctr" rtl="1"/>
                      <a:r>
                        <a:rPr lang="fa-IR" sz="1800" b="0" dirty="0" smtClean="0">
                          <a:cs typeface="2  Nazanin" pitchFamily="2" charset="-78"/>
                        </a:rPr>
                        <a:t>مشاركت زيردستان</a:t>
                      </a:r>
                    </a:p>
                  </a:txBody>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447800"/>
          <a:ext cx="9144000" cy="2814320"/>
        </p:xfrm>
        <a:graphic>
          <a:graphicData uri="http://schemas.openxmlformats.org/drawingml/2006/table">
            <a:tbl>
              <a:tblPr rtl="1" firstRow="1" bandRow="1">
                <a:tableStyleId>{5C22544A-7EE6-4342-B048-85BDC9FD1C3A}</a:tableStyleId>
              </a:tblPr>
              <a:tblGrid>
                <a:gridCol w="1828800"/>
                <a:gridCol w="1828800"/>
                <a:gridCol w="1828800"/>
                <a:gridCol w="1828800"/>
                <a:gridCol w="1828800"/>
              </a:tblGrid>
              <a:tr h="711200">
                <a:tc>
                  <a:txBody>
                    <a:bodyPr/>
                    <a:lstStyle/>
                    <a:p>
                      <a:pPr algn="ctr" rtl="1"/>
                      <a:r>
                        <a:rPr lang="fa-IR" sz="1800" b="1" dirty="0" smtClean="0">
                          <a:cs typeface="2  Nazanin" pitchFamily="2" charset="-78"/>
                        </a:rPr>
                        <a:t>سيستم 4</a:t>
                      </a:r>
                    </a:p>
                    <a:p>
                      <a:pPr algn="ctr" rtl="1"/>
                      <a:r>
                        <a:rPr lang="fa-IR" sz="1800" b="1" dirty="0" smtClean="0">
                          <a:cs typeface="2  Nazanin" pitchFamily="2" charset="-78"/>
                        </a:rPr>
                        <a:t>گروه مشاركت كننده</a:t>
                      </a:r>
                      <a:endParaRPr lang="fa-IR" sz="1800" b="1" dirty="0">
                        <a:cs typeface="2  Nazanin" pitchFamily="2" charset="-78"/>
                      </a:endParaRPr>
                    </a:p>
                  </a:txBody>
                  <a:tcPr/>
                </a:tc>
                <a:tc>
                  <a:txBody>
                    <a:bodyPr/>
                    <a:lstStyle/>
                    <a:p>
                      <a:pPr algn="ctr" rtl="1"/>
                      <a:r>
                        <a:rPr lang="fa-IR" sz="1800" b="1" dirty="0" smtClean="0">
                          <a:cs typeface="2  Nazanin" pitchFamily="2" charset="-78"/>
                        </a:rPr>
                        <a:t>سيستم 3</a:t>
                      </a:r>
                    </a:p>
                    <a:p>
                      <a:pPr algn="ctr" rtl="1"/>
                      <a:r>
                        <a:rPr lang="fa-IR" sz="1800" b="1" dirty="0" smtClean="0">
                          <a:cs typeface="2  Nazanin" pitchFamily="2" charset="-78"/>
                        </a:rPr>
                        <a:t>مشاركتي</a:t>
                      </a:r>
                      <a:endParaRPr lang="fa-IR" sz="1800" b="1" dirty="0">
                        <a:cs typeface="2  Nazanin" pitchFamily="2" charset="-78"/>
                      </a:endParaRPr>
                    </a:p>
                  </a:txBody>
                  <a:tcPr/>
                </a:tc>
                <a:tc>
                  <a:txBody>
                    <a:bodyPr/>
                    <a:lstStyle/>
                    <a:p>
                      <a:pPr algn="ctr" rtl="1"/>
                      <a:r>
                        <a:rPr lang="fa-IR" sz="1800" b="1" dirty="0" smtClean="0">
                          <a:cs typeface="2  Nazanin" pitchFamily="2" charset="-78"/>
                        </a:rPr>
                        <a:t>سيستم 2</a:t>
                      </a:r>
                    </a:p>
                    <a:p>
                      <a:pPr algn="ctr" rtl="1"/>
                      <a:r>
                        <a:rPr lang="fa-IR" sz="1800" b="1" dirty="0" smtClean="0">
                          <a:cs typeface="2  Nazanin" pitchFamily="2" charset="-78"/>
                        </a:rPr>
                        <a:t>استبداد خيرخواهانه</a:t>
                      </a:r>
                      <a:endParaRPr lang="fa-IR" sz="1800" b="1" dirty="0">
                        <a:cs typeface="2  Nazanin" pitchFamily="2" charset="-78"/>
                      </a:endParaRPr>
                    </a:p>
                  </a:txBody>
                  <a:tcPr/>
                </a:tc>
                <a:tc>
                  <a:txBody>
                    <a:bodyPr/>
                    <a:lstStyle/>
                    <a:p>
                      <a:pPr algn="ctr" rtl="1"/>
                      <a:r>
                        <a:rPr lang="fa-IR" sz="1800" b="1" dirty="0" smtClean="0">
                          <a:cs typeface="2  Nazanin" pitchFamily="2" charset="-78"/>
                        </a:rPr>
                        <a:t>سيستم 1</a:t>
                      </a:r>
                    </a:p>
                    <a:p>
                      <a:pPr algn="ctr" rtl="1"/>
                      <a:r>
                        <a:rPr lang="fa-IR" sz="1800" b="1" dirty="0" smtClean="0">
                          <a:cs typeface="2  Nazanin" pitchFamily="2" charset="-78"/>
                        </a:rPr>
                        <a:t>استبداد استثماري</a:t>
                      </a:r>
                      <a:endParaRPr lang="fa-IR" sz="1800" b="1" dirty="0">
                        <a:cs typeface="2  Nazanin" pitchFamily="2" charset="-78"/>
                      </a:endParaRPr>
                    </a:p>
                  </a:txBody>
                  <a:tcPr/>
                </a:tc>
                <a:tc>
                  <a:txBody>
                    <a:bodyPr/>
                    <a:lstStyle/>
                    <a:p>
                      <a:pPr algn="ctr" rtl="1"/>
                      <a:endParaRPr lang="fa-IR" sz="1800" b="1" dirty="0" smtClean="0">
                        <a:cs typeface="2  Nazanin" pitchFamily="2" charset="-78"/>
                      </a:endParaRPr>
                    </a:p>
                    <a:p>
                      <a:pPr algn="ctr" rtl="1"/>
                      <a:r>
                        <a:rPr lang="fa-IR" sz="1800" b="1" dirty="0" smtClean="0">
                          <a:cs typeface="2  Nazanin" pitchFamily="2" charset="-78"/>
                        </a:rPr>
                        <a:t>ويژگي ها</a:t>
                      </a:r>
                      <a:endParaRPr lang="fa-IR" sz="1800" b="1" dirty="0">
                        <a:cs typeface="2  Nazanin" pitchFamily="2" charset="-78"/>
                      </a:endParaRPr>
                    </a:p>
                  </a:txBody>
                  <a:tcPr/>
                </a:tc>
              </a:tr>
              <a:tr h="711200">
                <a:tc>
                  <a:txBody>
                    <a:bodyPr/>
                    <a:lstStyle/>
                    <a:p>
                      <a:pPr fontAlgn="t"/>
                      <a:endParaRPr lang="fa-IR" b="0" dirty="0" smtClean="0">
                        <a:cs typeface="2  Nazanin" pitchFamily="2" charset="-78"/>
                      </a:endParaRPr>
                    </a:p>
                    <a:p>
                      <a:pPr fontAlgn="t"/>
                      <a:r>
                        <a:rPr lang="fa-IR" b="0" dirty="0" smtClean="0">
                          <a:cs typeface="2  Nazanin" pitchFamily="2" charset="-78"/>
                        </a:rPr>
                        <a:t>مشاركت گروهي</a:t>
                      </a:r>
                    </a:p>
                    <a:p>
                      <a:pPr fontAlgn="t"/>
                      <a:r>
                        <a:rPr lang="fa-IR" b="0" dirty="0" smtClean="0">
                          <a:cs typeface="2  Nazanin" pitchFamily="2" charset="-78"/>
                        </a:rPr>
                        <a:t>كاملاً پذيرفته شده</a:t>
                      </a:r>
                    </a:p>
                  </a:txBody>
                  <a:tcPr/>
                </a:tc>
                <a:tc>
                  <a:txBody>
                    <a:bodyPr/>
                    <a:lstStyle/>
                    <a:p>
                      <a:pPr fontAlgn="t"/>
                      <a:endParaRPr lang="fa-IR" b="0" dirty="0" smtClean="0">
                        <a:cs typeface="2  Nazanin" pitchFamily="2" charset="-78"/>
                      </a:endParaRPr>
                    </a:p>
                    <a:p>
                      <a:pPr fontAlgn="t"/>
                      <a:r>
                        <a:rPr lang="fa-IR" b="0" dirty="0" smtClean="0">
                          <a:cs typeface="2  Nazanin" pitchFamily="2" charset="-78"/>
                        </a:rPr>
                        <a:t>بعد از مذاكره تعيين مي شود</a:t>
                      </a:r>
                    </a:p>
                    <a:p>
                      <a:pPr fontAlgn="t"/>
                      <a:r>
                        <a:rPr lang="fa-IR" b="0" dirty="0" smtClean="0">
                          <a:cs typeface="2  Nazanin" pitchFamily="2" charset="-78"/>
                        </a:rPr>
                        <a:t>گاهي مقاوت</a:t>
                      </a:r>
                    </a:p>
                  </a:txBody>
                  <a:tcPr/>
                </a:tc>
                <a:tc>
                  <a:txBody>
                    <a:bodyPr/>
                    <a:lstStyle/>
                    <a:p>
                      <a:pPr rtl="1"/>
                      <a:endParaRPr lang="fa-IR" b="0" dirty="0" smtClean="0">
                        <a:cs typeface="2  Nazanin" pitchFamily="2" charset="-78"/>
                      </a:endParaRPr>
                    </a:p>
                    <a:p>
                      <a:pPr rtl="1"/>
                      <a:r>
                        <a:rPr lang="fa-IR" b="0" dirty="0" smtClean="0">
                          <a:cs typeface="2  Nazanin" pitchFamily="2" charset="-78"/>
                        </a:rPr>
                        <a:t>دستور</a:t>
                      </a:r>
                      <a:r>
                        <a:rPr lang="fa-IR" b="0" baseline="0" dirty="0" smtClean="0">
                          <a:cs typeface="2  Nazanin" pitchFamily="2" charset="-78"/>
                        </a:rPr>
                        <a:t> همراه با توصيه</a:t>
                      </a:r>
                    </a:p>
                    <a:p>
                      <a:pPr rtl="1"/>
                      <a:r>
                        <a:rPr lang="fa-IR" b="0" baseline="0" dirty="0" smtClean="0">
                          <a:cs typeface="2  Nazanin" pitchFamily="2" charset="-78"/>
                        </a:rPr>
                        <a:t>اغلب مقاومت</a:t>
                      </a:r>
                    </a:p>
                  </a:txBody>
                  <a:tcPr/>
                </a:tc>
                <a:tc>
                  <a:txBody>
                    <a:bodyPr/>
                    <a:lstStyle/>
                    <a:p>
                      <a:pPr rtl="1"/>
                      <a:endParaRPr lang="fa-IR" b="0" dirty="0" smtClean="0">
                        <a:cs typeface="2  Nazanin" pitchFamily="2" charset="-78"/>
                      </a:endParaRPr>
                    </a:p>
                    <a:p>
                      <a:pPr rtl="1"/>
                      <a:r>
                        <a:rPr lang="fa-IR" b="0" dirty="0" smtClean="0">
                          <a:cs typeface="2  Nazanin" pitchFamily="2" charset="-78"/>
                        </a:rPr>
                        <a:t>ديگران</a:t>
                      </a:r>
                    </a:p>
                    <a:p>
                      <a:pPr rtl="1"/>
                      <a:r>
                        <a:rPr lang="fa-IR" b="0" dirty="0" smtClean="0">
                          <a:cs typeface="2  Nazanin" pitchFamily="2" charset="-78"/>
                        </a:rPr>
                        <a:t>مقاومت پنهان</a:t>
                      </a:r>
                      <a:endParaRPr lang="fa-IR" b="0" dirty="0">
                        <a:cs typeface="2  Nazanin" pitchFamily="2" charset="-78"/>
                      </a:endParaRPr>
                    </a:p>
                  </a:txBody>
                  <a:tcPr/>
                </a:tc>
                <a:tc>
                  <a:txBody>
                    <a:bodyPr/>
                    <a:lstStyle/>
                    <a:p>
                      <a:pPr algn="l" rtl="1"/>
                      <a:r>
                        <a:rPr lang="fa-IR" b="1" dirty="0" smtClean="0">
                          <a:cs typeface="2  Nazanin" pitchFamily="2" charset="-78"/>
                        </a:rPr>
                        <a:t>تعيين هدف:</a:t>
                      </a:r>
                    </a:p>
                    <a:p>
                      <a:pPr rtl="1"/>
                      <a:r>
                        <a:rPr lang="fa-IR" b="0" dirty="0" smtClean="0">
                          <a:cs typeface="2  Nazanin" pitchFamily="2" charset="-78"/>
                        </a:rPr>
                        <a:t>حالت </a:t>
                      </a:r>
                    </a:p>
                    <a:p>
                      <a:pPr rtl="1"/>
                      <a:r>
                        <a:rPr lang="fa-IR" b="0" dirty="0" smtClean="0">
                          <a:cs typeface="2  Nazanin" pitchFamily="2" charset="-78"/>
                        </a:rPr>
                        <a:t>پذيرش</a:t>
                      </a:r>
                      <a:endParaRPr lang="fa-IR" b="0" dirty="0">
                        <a:cs typeface="2  Nazanin" pitchFamily="2" charset="-78"/>
                      </a:endParaRPr>
                    </a:p>
                  </a:txBody>
                  <a:tcPr/>
                </a:tc>
              </a:tr>
              <a:tr h="711200">
                <a:tc>
                  <a:txBody>
                    <a:bodyPr/>
                    <a:lstStyle/>
                    <a:p>
                      <a:pPr rtl="1"/>
                      <a:endParaRPr lang="fa-IR" b="0" dirty="0" smtClean="0">
                        <a:cs typeface="2  Nazanin" pitchFamily="2" charset="-78"/>
                      </a:endParaRPr>
                    </a:p>
                    <a:p>
                      <a:pPr rtl="1"/>
                      <a:r>
                        <a:rPr lang="fa-IR" b="0" dirty="0" smtClean="0">
                          <a:cs typeface="2  Nazanin" pitchFamily="2" charset="-78"/>
                        </a:rPr>
                        <a:t>همه سطوح </a:t>
                      </a:r>
                    </a:p>
                    <a:p>
                      <a:pPr rtl="1"/>
                      <a:r>
                        <a:rPr lang="fa-IR" b="0" dirty="0" smtClean="0">
                          <a:cs typeface="2  Nazanin" pitchFamily="2" charset="-78"/>
                        </a:rPr>
                        <a:t>كامل و صحيح</a:t>
                      </a:r>
                    </a:p>
                    <a:p>
                      <a:pPr rtl="1"/>
                      <a:r>
                        <a:rPr lang="fa-IR" b="0" dirty="0" smtClean="0">
                          <a:cs typeface="2  Nazanin" pitchFamily="2" charset="-78"/>
                        </a:rPr>
                        <a:t>عالي</a:t>
                      </a:r>
                      <a:endParaRPr lang="fa-IR" b="0" dirty="0">
                        <a:cs typeface="2  Nazanin" pitchFamily="2" charset="-78"/>
                      </a:endParaRPr>
                    </a:p>
                  </a:txBody>
                  <a:tcPr/>
                </a:tc>
                <a:tc>
                  <a:txBody>
                    <a:bodyPr/>
                    <a:lstStyle/>
                    <a:p>
                      <a:pPr rtl="1"/>
                      <a:endParaRPr lang="fa-IR" b="0" dirty="0" smtClean="0">
                        <a:cs typeface="2  Nazanin" pitchFamily="2" charset="-78"/>
                      </a:endParaRPr>
                    </a:p>
                    <a:p>
                      <a:pPr rtl="1"/>
                      <a:r>
                        <a:rPr lang="fa-IR" b="0" dirty="0" smtClean="0">
                          <a:cs typeface="2  Nazanin" pitchFamily="2" charset="-78"/>
                        </a:rPr>
                        <a:t>گاهي سوح پايين تر</a:t>
                      </a:r>
                    </a:p>
                    <a:p>
                      <a:pPr rtl="1"/>
                      <a:r>
                        <a:rPr lang="fa-IR" b="0" dirty="0" smtClean="0">
                          <a:cs typeface="2  Nazanin" pitchFamily="2" charset="-78"/>
                        </a:rPr>
                        <a:t>نسبتاً كامي</a:t>
                      </a:r>
                    </a:p>
                    <a:p>
                      <a:pPr rtl="1"/>
                      <a:r>
                        <a:rPr lang="fa-IR" b="0" dirty="0" smtClean="0">
                          <a:cs typeface="2  Nazanin" pitchFamily="2" charset="-78"/>
                        </a:rPr>
                        <a:t>خوب</a:t>
                      </a:r>
                      <a:endParaRPr lang="fa-IR" b="0" dirty="0">
                        <a:cs typeface="2  Nazanin" pitchFamily="2" charset="-78"/>
                      </a:endParaRPr>
                    </a:p>
                  </a:txBody>
                  <a:tcPr/>
                </a:tc>
                <a:tc>
                  <a:txBody>
                    <a:bodyPr/>
                    <a:lstStyle/>
                    <a:p>
                      <a:pPr rtl="1"/>
                      <a:endParaRPr lang="fa-IR" b="0" dirty="0" smtClean="0">
                        <a:cs typeface="2  Nazanin" pitchFamily="2" charset="-78"/>
                      </a:endParaRPr>
                    </a:p>
                    <a:p>
                      <a:pPr rtl="1"/>
                      <a:r>
                        <a:rPr lang="fa-IR" b="0" dirty="0" smtClean="0">
                          <a:cs typeface="2  Nazanin" pitchFamily="2" charset="-78"/>
                        </a:rPr>
                        <a:t>همه سطوح</a:t>
                      </a:r>
                    </a:p>
                    <a:p>
                      <a:pPr rtl="1"/>
                      <a:r>
                        <a:rPr lang="fa-IR" b="0" dirty="0" smtClean="0">
                          <a:cs typeface="2  Nazanin" pitchFamily="2" charset="-78"/>
                        </a:rPr>
                        <a:t>اغلب ناقص</a:t>
                      </a:r>
                      <a:r>
                        <a:rPr lang="fa-IR" b="0" baseline="0" dirty="0" smtClean="0">
                          <a:cs typeface="2  Nazanin" pitchFamily="2" charset="-78"/>
                        </a:rPr>
                        <a:t> و نادرست</a:t>
                      </a:r>
                    </a:p>
                    <a:p>
                      <a:pPr rtl="1"/>
                      <a:r>
                        <a:rPr lang="fa-IR" b="0" baseline="0" dirty="0" smtClean="0">
                          <a:cs typeface="2  Nazanin" pitchFamily="2" charset="-78"/>
                        </a:rPr>
                        <a:t>متوسط تا خوب</a:t>
                      </a:r>
                      <a:endParaRPr lang="fa-IR" b="0" dirty="0">
                        <a:cs typeface="2  Nazanin" pitchFamily="2" charset="-78"/>
                      </a:endParaRPr>
                    </a:p>
                  </a:txBody>
                  <a:tcPr/>
                </a:tc>
                <a:tc>
                  <a:txBody>
                    <a:bodyPr/>
                    <a:lstStyle/>
                    <a:p>
                      <a:pPr rtl="1"/>
                      <a:endParaRPr lang="fa-IR" b="0" dirty="0" smtClean="0">
                        <a:cs typeface="2  Nazanin" pitchFamily="2" charset="-78"/>
                      </a:endParaRPr>
                    </a:p>
                    <a:p>
                      <a:pPr rtl="1"/>
                      <a:r>
                        <a:rPr lang="fa-IR" b="0" dirty="0" smtClean="0">
                          <a:cs typeface="2  Nazanin" pitchFamily="2" charset="-78"/>
                        </a:rPr>
                        <a:t>بالا</a:t>
                      </a:r>
                    </a:p>
                    <a:p>
                      <a:pPr rtl="1"/>
                      <a:r>
                        <a:rPr lang="fa-IR" b="0" dirty="0" smtClean="0">
                          <a:cs typeface="2  Nazanin" pitchFamily="2" charset="-78"/>
                        </a:rPr>
                        <a:t>ناقص</a:t>
                      </a:r>
                    </a:p>
                    <a:p>
                      <a:pPr rtl="1"/>
                      <a:r>
                        <a:rPr lang="fa-IR" b="0" dirty="0" smtClean="0">
                          <a:cs typeface="2  Nazanin" pitchFamily="2" charset="-78"/>
                        </a:rPr>
                        <a:t>ميانه</a:t>
                      </a:r>
                      <a:endParaRPr lang="fa-IR" b="0" dirty="0">
                        <a:cs typeface="2  Nazanin" pitchFamily="2" charset="-78"/>
                      </a:endParaRPr>
                    </a:p>
                  </a:txBody>
                  <a:tcPr/>
                </a:tc>
                <a:tc>
                  <a:txBody>
                    <a:bodyPr/>
                    <a:lstStyle/>
                    <a:p>
                      <a:pPr algn="l" rtl="1"/>
                      <a:r>
                        <a:rPr lang="fa-IR" b="1" dirty="0" smtClean="0">
                          <a:cs typeface="2  Nazanin" pitchFamily="2" charset="-78"/>
                        </a:rPr>
                        <a:t>فرآيند كنترل:</a:t>
                      </a:r>
                    </a:p>
                    <a:p>
                      <a:pPr rtl="1"/>
                      <a:r>
                        <a:rPr lang="fa-IR" b="0" dirty="0" smtClean="0">
                          <a:cs typeface="2  Nazanin" pitchFamily="2" charset="-78"/>
                        </a:rPr>
                        <a:t>سطح اطلاعات</a:t>
                      </a:r>
                    </a:p>
                    <a:p>
                      <a:pPr rtl="1"/>
                      <a:endParaRPr lang="fa-IR" b="0" dirty="0" smtClean="0">
                        <a:cs typeface="2  Nazanin" pitchFamily="2" charset="-78"/>
                      </a:endParaRPr>
                    </a:p>
                    <a:p>
                      <a:pPr rtl="1"/>
                      <a:r>
                        <a:rPr lang="fa-IR" b="0" dirty="0" smtClean="0">
                          <a:cs typeface="2  Nazanin" pitchFamily="2" charset="-78"/>
                        </a:rPr>
                        <a:t>عملكرد</a:t>
                      </a:r>
                      <a:endParaRPr lang="fa-IR" b="0" dirty="0">
                        <a:cs typeface="2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None/>
            </a:pPr>
            <a:r>
              <a:rPr lang="fa-IR" sz="2400" dirty="0" smtClean="0">
                <a:cs typeface="2  Nazanin" pitchFamily="2" charset="-78"/>
              </a:rPr>
              <a:t>براي اينكه سيستم 4 به طور صحيح كار كند ليكرت ((يك سنجاق اتصال)) را پيشنهاد</a:t>
            </a:r>
          </a:p>
          <a:p>
            <a:pPr>
              <a:buNone/>
            </a:pPr>
            <a:r>
              <a:rPr lang="fa-IR" sz="2400" dirty="0" smtClean="0">
                <a:cs typeface="2  Nazanin" pitchFamily="2" charset="-78"/>
              </a:rPr>
              <a:t>كرد كه مي بايد براي مشاركت بيشتر رهبري گروهي، جايگزين رهبري فردي شود و يا</a:t>
            </a:r>
          </a:p>
          <a:p>
            <a:pPr>
              <a:buNone/>
            </a:pPr>
            <a:r>
              <a:rPr lang="fa-IR" sz="2400" dirty="0" smtClean="0">
                <a:cs typeface="2  Nazanin" pitchFamily="2" charset="-78"/>
              </a:rPr>
              <a:t>به عبارت ديگر رابطه ي گروه با گروه به جاي رابطه ي فرد با فرد در سازمان قرار گيرد.</a:t>
            </a:r>
            <a:endParaRPr lang="fa-IR" sz="2400" dirty="0">
              <a:cs typeface="2  Nazanin" pitchFamily="2" charset="-78"/>
            </a:endParaRPr>
          </a:p>
        </p:txBody>
      </p:sp>
      <p:pic>
        <p:nvPicPr>
          <p:cNvPr id="4" name="Picture 2" descr="E:\OB\group\632.jpg"/>
          <p:cNvPicPr>
            <a:picLocks noChangeAspect="1" noChangeArrowheads="1"/>
          </p:cNvPicPr>
          <p:nvPr/>
        </p:nvPicPr>
        <p:blipFill>
          <a:blip r:embed="rId2"/>
          <a:srcRect/>
          <a:stretch>
            <a:fillRect/>
          </a:stretch>
        </p:blipFill>
        <p:spPr bwMode="auto">
          <a:xfrm>
            <a:off x="0" y="2438400"/>
            <a:ext cx="9144000" cy="44196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None/>
            </a:pPr>
            <a:r>
              <a:rPr lang="fa-IR" b="1" dirty="0" smtClean="0">
                <a:cs typeface="2  Nazanin" pitchFamily="2" charset="-78"/>
              </a:rPr>
              <a:t>استاگديل و تحقيقات رهبري دانشگاه اوهايو:</a:t>
            </a:r>
          </a:p>
          <a:p>
            <a:pPr>
              <a:buNone/>
            </a:pPr>
            <a:r>
              <a:rPr lang="fa-IR" sz="2400" dirty="0" smtClean="0">
                <a:cs typeface="2  Nazanin" pitchFamily="2" charset="-78"/>
              </a:rPr>
              <a:t>رلف ام. استاديگل در سال 1905 چشم به جهان گشود.</a:t>
            </a:r>
          </a:p>
          <a:p>
            <a:pPr>
              <a:buNone/>
            </a:pPr>
            <a:endParaRPr lang="fa-IR" sz="2400" dirty="0" smtClean="0">
              <a:cs typeface="2  Nazanin" pitchFamily="2" charset="-78"/>
            </a:endParaRPr>
          </a:p>
          <a:p>
            <a:pPr>
              <a:buNone/>
            </a:pPr>
            <a:r>
              <a:rPr lang="fa-IR" sz="2400" dirty="0" smtClean="0">
                <a:cs typeface="2  Nazanin" pitchFamily="2" charset="-78"/>
              </a:rPr>
              <a:t>تئوري خصوصيات رهبري:</a:t>
            </a:r>
          </a:p>
          <a:p>
            <a:pPr>
              <a:buNone/>
            </a:pPr>
            <a:r>
              <a:rPr lang="fa-IR" sz="2400" dirty="0" smtClean="0">
                <a:cs typeface="2  Nazanin" pitchFamily="2" charset="-78"/>
              </a:rPr>
              <a:t>استاگديل در يك بررسي از حدود 125 مطالعه بين سال هاي 1904 تا 1947 نتيجه</a:t>
            </a:r>
          </a:p>
          <a:p>
            <a:pPr>
              <a:buNone/>
            </a:pPr>
            <a:r>
              <a:rPr lang="fa-IR" sz="2400" dirty="0" smtClean="0">
                <a:cs typeface="2  Nazanin" pitchFamily="2" charset="-78"/>
              </a:rPr>
              <a:t>گرفت كه رهبران از هوش، زيركي، بينش، مسئوليت، خلاقيت، پشتكار، اعتماد به نفس</a:t>
            </a:r>
          </a:p>
          <a:p>
            <a:pPr>
              <a:buNone/>
            </a:pPr>
            <a:r>
              <a:rPr lang="fa-IR" sz="2400" dirty="0" smtClean="0">
                <a:cs typeface="2  Nazanin" pitchFamily="2" charset="-78"/>
              </a:rPr>
              <a:t>و خونگرمي متفاوتي نسبت به غير رهبران برخوردارند.</a:t>
            </a:r>
          </a:p>
          <a:p>
            <a:pPr>
              <a:buNone/>
            </a:pPr>
            <a:r>
              <a:rPr lang="fa-IR" sz="2400" dirty="0" smtClean="0">
                <a:cs typeface="2  Nazanin" pitchFamily="2" charset="-78"/>
              </a:rPr>
              <a:t>مشهورترين جنبه ي مطالعات دانشگاه اوهايو، شناسايي دو بعد رهبري به نام هاي</a:t>
            </a:r>
          </a:p>
          <a:p>
            <a:pPr>
              <a:buNone/>
            </a:pPr>
            <a:r>
              <a:rPr lang="fa-IR" sz="2400" dirty="0" smtClean="0">
                <a:cs typeface="2  Nazanin" pitchFamily="2" charset="-78"/>
              </a:rPr>
              <a:t>ملاحضات سازماني و ساختاردهي بودند. ملاحضات انساني حمايت از كارمند، شامل</a:t>
            </a:r>
          </a:p>
          <a:p>
            <a:pPr>
              <a:buNone/>
            </a:pPr>
            <a:r>
              <a:rPr lang="fa-IR" sz="2400" dirty="0" smtClean="0">
                <a:cs typeface="2  Nazanin" pitchFamily="2" charset="-78"/>
              </a:rPr>
              <a:t>محبت و قدرداني انقش هاي فردي در جهت اهداف گروه مي شود. </a:t>
            </a:r>
          </a:p>
          <a:p>
            <a:pPr>
              <a:buNone/>
            </a:pPr>
            <a:r>
              <a:rPr lang="fa-IR" sz="2400" dirty="0" smtClean="0">
                <a:cs typeface="2  Nazanin" pitchFamily="2" charset="-78"/>
              </a:rPr>
              <a:t>در حالي كه ساختاردهي به رفتارهاي كارمدار، همجون هدايت پيروان، ارزيابي عملكرد،</a:t>
            </a:r>
          </a:p>
          <a:p>
            <a:pPr>
              <a:buNone/>
            </a:pPr>
            <a:r>
              <a:rPr lang="fa-IR" sz="2400" dirty="0" smtClean="0">
                <a:cs typeface="2  Nazanin" pitchFamily="2" charset="-78"/>
              </a:rPr>
              <a:t>برنامه ريزي و ... مربوط مي شود.</a:t>
            </a:r>
          </a:p>
          <a:p>
            <a:pPr>
              <a:buNone/>
            </a:pPr>
            <a:r>
              <a:rPr lang="fa-IR" sz="2400" dirty="0" smtClean="0">
                <a:cs typeface="2  Nazanin" pitchFamily="2" charset="-78"/>
              </a:rPr>
              <a:t> </a:t>
            </a:r>
            <a:endParaRPr lang="fa-IR" sz="2400" dirty="0">
              <a:cs typeface="2  Nazanin"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pPr>
              <a:buNone/>
            </a:pPr>
            <a:r>
              <a:rPr lang="fa-IR" sz="2400" dirty="0" smtClean="0">
                <a:cs typeface="2  Nazanin" pitchFamily="2" charset="-78"/>
              </a:rPr>
              <a:t>كاركنان ايالت اوهايو، پرشنامه شرح رفتار رهبر (</a:t>
            </a:r>
            <a:r>
              <a:rPr lang="en-US" sz="2400" dirty="0" smtClean="0">
                <a:cs typeface="2  Nazanin" pitchFamily="2" charset="-78"/>
              </a:rPr>
              <a:t>LBDQ</a:t>
            </a:r>
            <a:r>
              <a:rPr lang="fa-IR" sz="2400" dirty="0" smtClean="0">
                <a:cs typeface="2  Nazanin" pitchFamily="2" charset="-78"/>
              </a:rPr>
              <a:t>) را براي جمع آوري داده ها</a:t>
            </a:r>
          </a:p>
          <a:p>
            <a:pPr>
              <a:buNone/>
            </a:pPr>
            <a:r>
              <a:rPr lang="fa-IR" sz="2400" dirty="0" smtClean="0">
                <a:cs typeface="2  Nazanin" pitchFamily="2" charset="-78"/>
              </a:rPr>
              <a:t>درباره يرفتار رهبر، به وجود آوردند.</a:t>
            </a:r>
          </a:p>
          <a:p>
            <a:pPr>
              <a:buNone/>
            </a:pPr>
            <a:r>
              <a:rPr lang="fa-IR" sz="2400" dirty="0" smtClean="0">
                <a:cs typeface="2  Nazanin" pitchFamily="2" charset="-78"/>
              </a:rPr>
              <a:t>نمونه اي از موارد </a:t>
            </a:r>
            <a:r>
              <a:rPr lang="en-US" sz="2400" dirty="0" smtClean="0">
                <a:cs typeface="2  Nazanin" pitchFamily="2" charset="-78"/>
              </a:rPr>
              <a:t>LBDQ</a:t>
            </a:r>
            <a:r>
              <a:rPr lang="fa-IR" sz="2400" dirty="0" smtClean="0">
                <a:cs typeface="2  Nazanin" pitchFamily="2" charset="-78"/>
              </a:rPr>
              <a:t> در جدول زير آمده است:</a:t>
            </a:r>
          </a:p>
          <a:p>
            <a:pPr>
              <a:buNone/>
            </a:pPr>
            <a:endParaRPr lang="fa-IR" sz="2400" dirty="0">
              <a:cs typeface="2  Nazanin" pitchFamily="2" charset="-78"/>
            </a:endParaRPr>
          </a:p>
        </p:txBody>
      </p:sp>
      <p:graphicFrame>
        <p:nvGraphicFramePr>
          <p:cNvPr id="4" name="Table 3"/>
          <p:cNvGraphicFramePr>
            <a:graphicFrameLocks noGrp="1"/>
          </p:cNvGraphicFramePr>
          <p:nvPr/>
        </p:nvGraphicFramePr>
        <p:xfrm>
          <a:off x="457200" y="2514601"/>
          <a:ext cx="8153400" cy="3343995"/>
        </p:xfrm>
        <a:graphic>
          <a:graphicData uri="http://schemas.openxmlformats.org/drawingml/2006/table">
            <a:tbl>
              <a:tblPr rtl="1" firstRow="1" bandRow="1">
                <a:tableStyleId>{073A0DAA-6AF3-43AB-8588-CEC1D06C72B9}</a:tableStyleId>
              </a:tblPr>
              <a:tblGrid>
                <a:gridCol w="4076700"/>
                <a:gridCol w="4076700"/>
              </a:tblGrid>
              <a:tr h="389805">
                <a:tc>
                  <a:txBody>
                    <a:bodyPr/>
                    <a:lstStyle/>
                    <a:p>
                      <a:pPr algn="ctr" rtl="1"/>
                      <a:r>
                        <a:rPr lang="fa-IR" sz="2400" dirty="0" smtClean="0">
                          <a:cs typeface="2  Nazanin" pitchFamily="2" charset="-78"/>
                        </a:rPr>
                        <a:t>ساختار اوليه</a:t>
                      </a:r>
                      <a:endParaRPr lang="fa-IR" sz="2400" b="1" dirty="0">
                        <a:cs typeface="2  Nazanin" pitchFamily="2" charset="-78"/>
                      </a:endParaRPr>
                    </a:p>
                  </a:txBody>
                  <a:tcPr/>
                </a:tc>
                <a:tc>
                  <a:txBody>
                    <a:bodyPr/>
                    <a:lstStyle/>
                    <a:p>
                      <a:pPr algn="ctr" rtl="1"/>
                      <a:r>
                        <a:rPr lang="fa-IR" sz="2400" dirty="0" smtClean="0">
                          <a:cs typeface="2  Nazanin" pitchFamily="2" charset="-78"/>
                        </a:rPr>
                        <a:t>ملاحضات انساني</a:t>
                      </a:r>
                      <a:endParaRPr lang="fa-IR" sz="2400" b="1" dirty="0" smtClean="0">
                        <a:cs typeface="2  Nazanin" pitchFamily="2" charset="-78"/>
                      </a:endParaRPr>
                    </a:p>
                  </a:txBody>
                  <a:tcPr/>
                </a:tc>
              </a:tr>
              <a:tr h="2886795">
                <a:tc>
                  <a:txBody>
                    <a:bodyPr/>
                    <a:lstStyle/>
                    <a:p>
                      <a:pPr rtl="1"/>
                      <a:r>
                        <a:rPr lang="fa-IR" sz="2400" dirty="0" smtClean="0">
                          <a:cs typeface="2  Nazanin" pitchFamily="2" charset="-78"/>
                        </a:rPr>
                        <a:t>- رهبر اعضاي گروه را به تكاليف خاص مي گمارد.</a:t>
                      </a:r>
                    </a:p>
                    <a:p>
                      <a:pPr rtl="1"/>
                      <a:endParaRPr lang="fa-IR" sz="2400" dirty="0" smtClean="0">
                        <a:cs typeface="2  Nazanin" pitchFamily="2" charset="-78"/>
                      </a:endParaRPr>
                    </a:p>
                    <a:p>
                      <a:pPr rtl="1"/>
                      <a:r>
                        <a:rPr lang="fa-IR" sz="2400" dirty="0" smtClean="0">
                          <a:cs typeface="2  Nazanin" pitchFamily="2" charset="-78"/>
                        </a:rPr>
                        <a:t>- رهبر از اعضاي گروه مي خواهد كه معيارها و مقررات را از نظر دور ندارند.</a:t>
                      </a:r>
                    </a:p>
                    <a:p>
                      <a:pPr rtl="1"/>
                      <a:endParaRPr lang="fa-IR" sz="2400" dirty="0" smtClean="0">
                        <a:cs typeface="2  Nazanin" pitchFamily="2" charset="-78"/>
                      </a:endParaRPr>
                    </a:p>
                    <a:p>
                      <a:pPr rtl="1"/>
                      <a:r>
                        <a:rPr lang="fa-IR" sz="2400" dirty="0" smtClean="0">
                          <a:cs typeface="2  Nazanin" pitchFamily="2" charset="-78"/>
                        </a:rPr>
                        <a:t>- رهبر به اعضاي گروه توقعات خود را گوشزد</a:t>
                      </a:r>
                      <a:r>
                        <a:rPr lang="fa-IR" sz="2400" baseline="0" dirty="0" smtClean="0">
                          <a:cs typeface="2  Nazanin" pitchFamily="2" charset="-78"/>
                        </a:rPr>
                        <a:t> مي كند.</a:t>
                      </a:r>
                      <a:endParaRPr lang="fa-IR" sz="2400" b="1" dirty="0">
                        <a:cs typeface="2  Nazanin" pitchFamily="2" charset="-78"/>
                      </a:endParaRPr>
                    </a:p>
                  </a:txBody>
                  <a:tcPr/>
                </a:tc>
                <a:tc>
                  <a:txBody>
                    <a:bodyPr/>
                    <a:lstStyle/>
                    <a:p>
                      <a:pPr rtl="1"/>
                      <a:r>
                        <a:rPr lang="fa-IR" sz="2400" dirty="0" smtClean="0">
                          <a:cs typeface="2  Nazanin" pitchFamily="2" charset="-78"/>
                        </a:rPr>
                        <a:t>- رهبر براي گوش دادن به حرف اعضاي گروه فرصت كافي</a:t>
                      </a:r>
                      <a:r>
                        <a:rPr lang="fa-IR" sz="2400" baseline="0" dirty="0" smtClean="0">
                          <a:cs typeface="2  Nazanin" pitchFamily="2" charset="-78"/>
                        </a:rPr>
                        <a:t> دارد.</a:t>
                      </a:r>
                    </a:p>
                    <a:p>
                      <a:pPr rtl="1"/>
                      <a:r>
                        <a:rPr lang="fa-IR" sz="2400" baseline="0" dirty="0" smtClean="0">
                          <a:cs typeface="2  Nazanin" pitchFamily="2" charset="-78"/>
                        </a:rPr>
                        <a:t>- رهبر علاقه مند به ايجاد تغييرات است.</a:t>
                      </a:r>
                    </a:p>
                    <a:p>
                      <a:pPr rtl="1"/>
                      <a:r>
                        <a:rPr lang="fa-IR" sz="2400" baseline="0" dirty="0" smtClean="0">
                          <a:cs typeface="2  Nazanin" pitchFamily="2" charset="-78"/>
                        </a:rPr>
                        <a:t>- رهبر مهربان و در دسترس است.</a:t>
                      </a:r>
                      <a:endParaRPr lang="fa-IR" sz="2400" b="1" dirty="0">
                        <a:cs typeface="2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a:bodyPr>
          <a:lstStyle/>
          <a:p>
            <a:pPr>
              <a:buNone/>
            </a:pPr>
            <a:r>
              <a:rPr lang="fa-IR" sz="2400" dirty="0" smtClean="0">
                <a:cs typeface="2  Nazanin" pitchFamily="2" charset="-78"/>
              </a:rPr>
              <a:t>محققان رفتا رهبران دانشگاه اوهايو به رهبري استاگديل، متوجه شدند كه ساختاردهي</a:t>
            </a:r>
          </a:p>
          <a:p>
            <a:pPr>
              <a:buNone/>
            </a:pPr>
            <a:r>
              <a:rPr lang="fa-IR" sz="2400" dirty="0" smtClean="0">
                <a:cs typeface="2  Nazanin" pitchFamily="2" charset="-78"/>
              </a:rPr>
              <a:t>و ملاحضات انساني ابعاد مجزا و مشخصي مي باشند و امتياز بالاي يك بعد، براي</a:t>
            </a:r>
          </a:p>
          <a:p>
            <a:pPr>
              <a:buNone/>
            </a:pPr>
            <a:r>
              <a:rPr lang="fa-IR" sz="2400" dirty="0" smtClean="0">
                <a:cs typeface="2  Nazanin" pitchFamily="2" charset="-78"/>
              </a:rPr>
              <a:t>پايين بودن امتياز بعد ديگر الزامي ايجاد نمي كند. رفتار رهبري مي تواند تركيبي از</a:t>
            </a:r>
          </a:p>
          <a:p>
            <a:pPr>
              <a:buNone/>
            </a:pPr>
            <a:r>
              <a:rPr lang="fa-IR" sz="2400" dirty="0" smtClean="0">
                <a:cs typeface="2  Nazanin" pitchFamily="2" charset="-78"/>
              </a:rPr>
              <a:t>اين دو باشد. براي اين منظور چهار مربع جدول  زير را ابداع نمودند: </a:t>
            </a:r>
            <a:endParaRPr lang="fa-IR" sz="2400" dirty="0">
              <a:cs typeface="2  Nazanin" pitchFamily="2" charset="-78"/>
            </a:endParaRPr>
          </a:p>
        </p:txBody>
      </p:sp>
      <p:graphicFrame>
        <p:nvGraphicFramePr>
          <p:cNvPr id="4" name="Table 3"/>
          <p:cNvGraphicFramePr>
            <a:graphicFrameLocks noGrp="1"/>
          </p:cNvGraphicFramePr>
          <p:nvPr/>
        </p:nvGraphicFramePr>
        <p:xfrm>
          <a:off x="1676400" y="3124200"/>
          <a:ext cx="5715000" cy="3505200"/>
        </p:xfrm>
        <a:graphic>
          <a:graphicData uri="http://schemas.openxmlformats.org/drawingml/2006/table">
            <a:tbl>
              <a:tblPr rtl="1" firstRow="1" bandRow="1">
                <a:tableStyleId>{5C22544A-7EE6-4342-B048-85BDC9FD1C3A}</a:tableStyleId>
              </a:tblPr>
              <a:tblGrid>
                <a:gridCol w="2857500"/>
                <a:gridCol w="2857500"/>
              </a:tblGrid>
              <a:tr h="1752600">
                <a:tc>
                  <a:txBody>
                    <a:bodyPr/>
                    <a:lstStyle/>
                    <a:p>
                      <a:pPr algn="ctr" rtl="1"/>
                      <a:endParaRPr lang="fa-IR" sz="2000" b="1" dirty="0" smtClean="0">
                        <a:cs typeface="2  Nazanin" pitchFamily="2" charset="-78"/>
                      </a:endParaRPr>
                    </a:p>
                    <a:p>
                      <a:pPr algn="ctr" rtl="1"/>
                      <a:endParaRPr lang="fa-IR" sz="2000" b="1" dirty="0" smtClean="0">
                        <a:cs typeface="2  Nazanin" pitchFamily="2" charset="-78"/>
                      </a:endParaRPr>
                    </a:p>
                    <a:p>
                      <a:pPr algn="ctr" rtl="1"/>
                      <a:r>
                        <a:rPr lang="fa-IR" sz="2000" b="1" dirty="0" smtClean="0">
                          <a:cs typeface="2  Nazanin" pitchFamily="2" charset="-78"/>
                        </a:rPr>
                        <a:t>ساختار اوليه و ملاحضات انساني حداكثر</a:t>
                      </a:r>
                      <a:endParaRPr lang="fa-IR" sz="2000" b="1" dirty="0">
                        <a:cs typeface="2  Nazanin" pitchFamily="2" charset="-78"/>
                      </a:endParaRPr>
                    </a:p>
                  </a:txBody>
                  <a:tcPr/>
                </a:tc>
                <a:tc>
                  <a:txBody>
                    <a:bodyPr/>
                    <a:lstStyle/>
                    <a:p>
                      <a:pPr algn="ctr" rtl="1"/>
                      <a:endParaRPr lang="fa-IR" sz="2000" b="1" dirty="0" smtClean="0">
                        <a:cs typeface="2  Nazanin" pitchFamily="2" charset="-78"/>
                      </a:endParaRPr>
                    </a:p>
                    <a:p>
                      <a:pPr algn="ctr" rtl="1"/>
                      <a:endParaRPr lang="fa-IR" sz="2000" b="1" dirty="0" smtClean="0">
                        <a:cs typeface="2  Nazanin" pitchFamily="2" charset="-78"/>
                      </a:endParaRPr>
                    </a:p>
                    <a:p>
                      <a:pPr algn="ctr" rtl="1"/>
                      <a:r>
                        <a:rPr lang="fa-IR" sz="2000" b="1" dirty="0" smtClean="0">
                          <a:cs typeface="2  Nazanin" pitchFamily="2" charset="-78"/>
                        </a:rPr>
                        <a:t>ساختار اوليه حداقل و لي ملاحضات انساني حداكثر</a:t>
                      </a:r>
                      <a:endParaRPr lang="fa-IR" sz="2000" b="1" dirty="0">
                        <a:cs typeface="2  Nazanin" pitchFamily="2" charset="-78"/>
                      </a:endParaRPr>
                    </a:p>
                  </a:txBody>
                  <a:tcPr/>
                </a:tc>
              </a:tr>
              <a:tr h="1752600">
                <a:tc>
                  <a:txBody>
                    <a:bodyPr/>
                    <a:lstStyle/>
                    <a:p>
                      <a:pPr algn="ctr" rtl="1"/>
                      <a:endParaRPr lang="fa-IR" sz="2000" b="1" dirty="0" smtClean="0">
                        <a:cs typeface="2  Nazanin" pitchFamily="2" charset="-78"/>
                      </a:endParaRPr>
                    </a:p>
                    <a:p>
                      <a:pPr algn="ctr" rtl="1"/>
                      <a:r>
                        <a:rPr lang="fa-IR" sz="2000" b="1" dirty="0" smtClean="0">
                          <a:cs typeface="2  Nazanin" pitchFamily="2" charset="-78"/>
                        </a:rPr>
                        <a:t>ساختار اوليه حداكثر اما ملاحضات انساني حداقل</a:t>
                      </a:r>
                      <a:endParaRPr lang="fa-IR" sz="2000" b="1" dirty="0">
                        <a:cs typeface="2  Nazanin" pitchFamily="2" charset="-78"/>
                      </a:endParaRPr>
                    </a:p>
                  </a:txBody>
                  <a:tcPr/>
                </a:tc>
                <a:tc>
                  <a:txBody>
                    <a:bodyPr/>
                    <a:lstStyle/>
                    <a:p>
                      <a:pPr algn="ctr" rtl="1"/>
                      <a:endParaRPr lang="fa-IR" sz="2000" b="1" dirty="0" smtClean="0">
                        <a:cs typeface="2  Nazanin" pitchFamily="2" charset="-78"/>
                      </a:endParaRPr>
                    </a:p>
                    <a:p>
                      <a:pPr algn="ctr" rtl="1"/>
                      <a:r>
                        <a:rPr lang="fa-IR" sz="2000" b="1" dirty="0" smtClean="0">
                          <a:cs typeface="2  Nazanin" pitchFamily="2" charset="-78"/>
                        </a:rPr>
                        <a:t>ساختار اوليه و ملاحضات انساني حداقل</a:t>
                      </a:r>
                      <a:endParaRPr lang="fa-IR" sz="2000" b="1" dirty="0">
                        <a:cs typeface="2  Nazanin" pitchFamily="2" charset="-78"/>
                      </a:endParaRPr>
                    </a:p>
                  </a:txBody>
                  <a:tcPr/>
                </a:tc>
              </a:tr>
            </a:tbl>
          </a:graphicData>
        </a:graphic>
      </p:graphicFrame>
      <p:sp>
        <p:nvSpPr>
          <p:cNvPr id="5" name="TextBox 4"/>
          <p:cNvSpPr txBox="1"/>
          <p:nvPr/>
        </p:nvSpPr>
        <p:spPr>
          <a:xfrm rot="5400000">
            <a:off x="6737089" y="4616711"/>
            <a:ext cx="1708731" cy="400110"/>
          </a:xfrm>
          <a:prstGeom prst="rect">
            <a:avLst/>
          </a:prstGeom>
          <a:noFill/>
        </p:spPr>
        <p:txBody>
          <a:bodyPr wrap="square" rtlCol="1">
            <a:spAutoFit/>
          </a:bodyPr>
          <a:lstStyle/>
          <a:p>
            <a:r>
              <a:rPr lang="fa-IR" sz="2000" b="1" dirty="0" smtClean="0">
                <a:cs typeface="2  Nazanin" pitchFamily="2" charset="-78"/>
              </a:rPr>
              <a:t>ملاحضات انساني</a:t>
            </a:r>
            <a:endParaRPr lang="fa-IR" sz="2000" dirty="0"/>
          </a:p>
        </p:txBody>
      </p:sp>
      <p:sp>
        <p:nvSpPr>
          <p:cNvPr id="6" name="TextBox 5"/>
          <p:cNvSpPr txBox="1"/>
          <p:nvPr/>
        </p:nvSpPr>
        <p:spPr>
          <a:xfrm>
            <a:off x="3810000" y="2743200"/>
            <a:ext cx="1324401" cy="400110"/>
          </a:xfrm>
          <a:prstGeom prst="rect">
            <a:avLst/>
          </a:prstGeom>
          <a:noFill/>
        </p:spPr>
        <p:txBody>
          <a:bodyPr wrap="none" rtlCol="1">
            <a:spAutoFit/>
          </a:bodyPr>
          <a:lstStyle/>
          <a:p>
            <a:r>
              <a:rPr lang="fa-IR" sz="2000" b="1" dirty="0" smtClean="0">
                <a:cs typeface="2  Nazanin" pitchFamily="2" charset="-78"/>
              </a:rPr>
              <a:t>ساختار اوليه </a:t>
            </a:r>
            <a:endParaRPr lang="fa-IR" sz="2000" dirty="0"/>
          </a:p>
        </p:txBody>
      </p:sp>
      <p:sp>
        <p:nvSpPr>
          <p:cNvPr id="7" name="TextBox 6"/>
          <p:cNvSpPr txBox="1"/>
          <p:nvPr/>
        </p:nvSpPr>
        <p:spPr>
          <a:xfrm rot="5400000">
            <a:off x="7197597" y="3241803"/>
            <a:ext cx="756937" cy="369332"/>
          </a:xfrm>
          <a:prstGeom prst="rect">
            <a:avLst/>
          </a:prstGeom>
          <a:noFill/>
        </p:spPr>
        <p:txBody>
          <a:bodyPr wrap="none" rtlCol="1">
            <a:spAutoFit/>
          </a:bodyPr>
          <a:lstStyle/>
          <a:p>
            <a:r>
              <a:rPr lang="fa-IR" b="1" dirty="0" smtClean="0">
                <a:cs typeface="2  Nazanin" pitchFamily="2" charset="-78"/>
              </a:rPr>
              <a:t>حداكثر</a:t>
            </a:r>
            <a:endParaRPr lang="fa-IR" dirty="0"/>
          </a:p>
        </p:txBody>
      </p:sp>
      <p:sp>
        <p:nvSpPr>
          <p:cNvPr id="8" name="TextBox 7"/>
          <p:cNvSpPr txBox="1"/>
          <p:nvPr/>
        </p:nvSpPr>
        <p:spPr>
          <a:xfrm>
            <a:off x="6477000" y="2743200"/>
            <a:ext cx="756937" cy="369332"/>
          </a:xfrm>
          <a:prstGeom prst="rect">
            <a:avLst/>
          </a:prstGeom>
          <a:noFill/>
        </p:spPr>
        <p:txBody>
          <a:bodyPr wrap="none" rtlCol="1">
            <a:spAutoFit/>
          </a:bodyPr>
          <a:lstStyle/>
          <a:p>
            <a:r>
              <a:rPr lang="fa-IR" b="1" dirty="0" smtClean="0">
                <a:cs typeface="2  Nazanin" pitchFamily="2" charset="-78"/>
              </a:rPr>
              <a:t>حداكثر</a:t>
            </a:r>
            <a:endParaRPr lang="fa-IR" dirty="0"/>
          </a:p>
        </p:txBody>
      </p:sp>
      <p:sp>
        <p:nvSpPr>
          <p:cNvPr id="9" name="TextBox 8"/>
          <p:cNvSpPr txBox="1"/>
          <p:nvPr/>
        </p:nvSpPr>
        <p:spPr>
          <a:xfrm rot="5400000">
            <a:off x="7222443" y="6112557"/>
            <a:ext cx="707245" cy="369332"/>
          </a:xfrm>
          <a:prstGeom prst="rect">
            <a:avLst/>
          </a:prstGeom>
          <a:noFill/>
        </p:spPr>
        <p:txBody>
          <a:bodyPr wrap="none" rtlCol="1">
            <a:spAutoFit/>
          </a:bodyPr>
          <a:lstStyle/>
          <a:p>
            <a:r>
              <a:rPr lang="fa-IR" b="1" dirty="0" smtClean="0">
                <a:cs typeface="2  Nazanin" pitchFamily="2" charset="-78"/>
              </a:rPr>
              <a:t>حداقل</a:t>
            </a:r>
            <a:endParaRPr lang="fa-IR" dirty="0"/>
          </a:p>
        </p:txBody>
      </p:sp>
      <p:sp>
        <p:nvSpPr>
          <p:cNvPr id="10" name="TextBox 9"/>
          <p:cNvSpPr txBox="1"/>
          <p:nvPr/>
        </p:nvSpPr>
        <p:spPr>
          <a:xfrm>
            <a:off x="1905000" y="2743200"/>
            <a:ext cx="707245" cy="369332"/>
          </a:xfrm>
          <a:prstGeom prst="rect">
            <a:avLst/>
          </a:prstGeom>
          <a:noFill/>
        </p:spPr>
        <p:txBody>
          <a:bodyPr wrap="none" rtlCol="1">
            <a:spAutoFit/>
          </a:bodyPr>
          <a:lstStyle/>
          <a:p>
            <a:r>
              <a:rPr lang="fa-IR" b="1" dirty="0" smtClean="0">
                <a:cs typeface="2  Nazanin" pitchFamily="2" charset="-78"/>
              </a:rPr>
              <a:t>حداقل</a:t>
            </a:r>
            <a:endParaRPr lang="fa-IR" dirty="0"/>
          </a:p>
        </p:txBody>
      </p:sp>
      <p:cxnSp>
        <p:nvCxnSpPr>
          <p:cNvPr id="15" name="Straight Arrow Connector 14"/>
          <p:cNvCxnSpPr/>
          <p:nvPr/>
        </p:nvCxnSpPr>
        <p:spPr>
          <a:xfrm>
            <a:off x="5105400" y="2971800"/>
            <a:ext cx="1371600" cy="158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rot="5400000">
            <a:off x="7392194" y="5714206"/>
            <a:ext cx="304800" cy="158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rot="5400000" flipH="1" flipV="1">
            <a:off x="7392194" y="3885406"/>
            <a:ext cx="304800" cy="158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rot="10800000">
            <a:off x="2514600" y="2971800"/>
            <a:ext cx="1371600" cy="1588"/>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a:buNone/>
            </a:pPr>
            <a:endParaRPr lang="fa-IR" b="1" dirty="0" smtClean="0">
              <a:cs typeface="2  Nazanin" pitchFamily="2" charset="-78"/>
            </a:endParaRPr>
          </a:p>
          <a:p>
            <a:pPr>
              <a:buNone/>
            </a:pPr>
            <a:r>
              <a:rPr lang="fa-IR" b="1" dirty="0" smtClean="0">
                <a:cs typeface="2  Nazanin" pitchFamily="2" charset="-78"/>
              </a:rPr>
              <a:t>تانينبام و اشميت و پيوستار رهبري:</a:t>
            </a:r>
          </a:p>
          <a:p>
            <a:pPr>
              <a:buNone/>
            </a:pPr>
            <a:endParaRPr lang="fa-IR" sz="2400" dirty="0" smtClean="0">
              <a:cs typeface="2  Nazanin" pitchFamily="2" charset="-78"/>
            </a:endParaRPr>
          </a:p>
          <a:p>
            <a:pPr>
              <a:buNone/>
            </a:pPr>
            <a:r>
              <a:rPr lang="fa-IR" sz="2400" dirty="0" smtClean="0">
                <a:cs typeface="2  Nazanin" pitchFamily="2" charset="-78"/>
              </a:rPr>
              <a:t>رابرت تانينبام در سال 1917 متولد شد. او يكي از پيشگامان علوم رفتاري در عمل</a:t>
            </a:r>
          </a:p>
          <a:p>
            <a:pPr>
              <a:buNone/>
            </a:pPr>
            <a:r>
              <a:rPr lang="fa-IR" sz="2400" dirty="0" smtClean="0">
                <a:cs typeface="2  Nazanin" pitchFamily="2" charset="-78"/>
              </a:rPr>
              <a:t>مديريت مي باشد. او به خاطر مطالعاتش در تغيير و محققان پويايي هاي سازمان و</a:t>
            </a:r>
          </a:p>
          <a:p>
            <a:pPr>
              <a:buNone/>
            </a:pPr>
            <a:r>
              <a:rPr lang="fa-IR" sz="2400" dirty="0" smtClean="0">
                <a:cs typeface="2  Nazanin" pitchFamily="2" charset="-78"/>
              </a:rPr>
              <a:t>بهبود انساني شروع شد. او در سال 2003 چشم از جهان فرو بست.</a:t>
            </a:r>
          </a:p>
          <a:p>
            <a:pPr>
              <a:buNone/>
            </a:pPr>
            <a:r>
              <a:rPr lang="fa-IR" sz="2400" dirty="0" smtClean="0">
                <a:cs typeface="2  Nazanin" pitchFamily="2" charset="-78"/>
              </a:rPr>
              <a:t>وارن اج.اشميت در زمينه ي ومشاوره دادن به هر دو بخش دولتي و خصوصي فعال بوده</a:t>
            </a:r>
          </a:p>
          <a:p>
            <a:pPr>
              <a:buNone/>
            </a:pPr>
            <a:r>
              <a:rPr lang="fa-IR" sz="2400" dirty="0" smtClean="0">
                <a:cs typeface="2  Nazanin" pitchFamily="2" charset="-78"/>
              </a:rPr>
              <a:t>و نويسنده ي مقالات بي شماري نيز مي باشد.</a:t>
            </a:r>
          </a:p>
          <a:p>
            <a:pPr>
              <a:buNone/>
            </a:pPr>
            <a:endParaRPr lang="fa-IR" sz="2400" dirty="0">
              <a:cs typeface="2  Nazanin"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3635</TotalTime>
  <Words>29600</Words>
  <Application>Microsoft Office PowerPoint</Application>
  <PresentationFormat>On-screen Show (4:3)</PresentationFormat>
  <Paragraphs>2347</Paragraphs>
  <Slides>295</Slides>
  <Notes>2</Notes>
  <HiddenSlides>0</HiddenSlides>
  <MMClips>0</MMClips>
  <ScaleCrop>false</ScaleCrop>
  <HeadingPairs>
    <vt:vector size="4" baseType="variant">
      <vt:variant>
        <vt:lpstr>Theme</vt:lpstr>
      </vt:variant>
      <vt:variant>
        <vt:i4>1</vt:i4>
      </vt:variant>
      <vt:variant>
        <vt:lpstr>Slide Titles</vt:lpstr>
      </vt:variant>
      <vt:variant>
        <vt:i4>295</vt:i4>
      </vt:variant>
    </vt:vector>
  </HeadingPairs>
  <TitlesOfParts>
    <vt:vector size="296" baseType="lpstr">
      <vt:lpstr>Urban</vt:lpstr>
      <vt:lpstr>نظريه پردازان  و مشاهير مديريت</vt:lpstr>
      <vt:lpstr>PowerPoint Presentation</vt:lpstr>
      <vt:lpstr>آدام اسميت وتقسيم کار(تخصص گرايي)</vt:lpstr>
      <vt:lpstr>PowerPoint Presentation</vt:lpstr>
      <vt:lpstr>PowerPoint Presentation</vt:lpstr>
      <vt:lpstr>چارلز بابیج و صرفه جویی های تخصص گرایی</vt:lpstr>
      <vt:lpstr>PowerPoint Presentation</vt:lpstr>
      <vt:lpstr>PowerPoint Presentation</vt:lpstr>
      <vt:lpstr>هنری فایول و اصول علم اداره</vt:lpstr>
      <vt:lpstr>PowerPoint Presentation</vt:lpstr>
      <vt:lpstr>PowerPoint Presentation</vt:lpstr>
      <vt:lpstr>PowerPoint Presentation</vt:lpstr>
      <vt:lpstr>PowerPoint Presentation</vt:lpstr>
      <vt:lpstr>PowerPoint Presentation</vt:lpstr>
      <vt:lpstr>PowerPoint Presentation</vt:lpstr>
      <vt:lpstr>تیلور و مدیریت علمی </vt:lpstr>
      <vt:lpstr>PowerPoint Presentation</vt:lpstr>
      <vt:lpstr>PowerPoint Presentation</vt:lpstr>
      <vt:lpstr>PowerPoint Presentation</vt:lpstr>
      <vt:lpstr>هنری گانت و مدیریت علمی انسانی شده </vt:lpstr>
      <vt:lpstr>PowerPoint Presentation</vt:lpstr>
      <vt:lpstr>PowerPoint Presentation</vt:lpstr>
      <vt:lpstr>PowerPoint Presentation</vt:lpstr>
      <vt:lpstr>ماکس وبر و بوروکراسی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Sigmund Freud &amp; Psychoanalysis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فيدلر سه عامل را در شكل دهي موقعيت به قرار زير اعلام كرد: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آدام اسميت و تقسيم کار</dc:title>
  <dc:creator>nasim</dc:creator>
  <cp:lastModifiedBy>pc</cp:lastModifiedBy>
  <cp:revision>569</cp:revision>
  <dcterms:created xsi:type="dcterms:W3CDTF">2009-11-27T07:30:16Z</dcterms:created>
  <dcterms:modified xsi:type="dcterms:W3CDTF">2016-05-22T15:29:21Z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1709290</vt:lpwstr>
  </property>
  <property fmtid="{D5CDD505-2E9C-101B-9397-08002B2CF9AE}" pid="3" name="NXPowerLiteSettings">
    <vt:lpwstr>F5200358026400</vt:lpwstr>
  </property>
  <property fmtid="{D5CDD505-2E9C-101B-9397-08002B2CF9AE}" pid="4" name="NXPowerLiteVersion">
    <vt:lpwstr>D5.0.3</vt:lpwstr>
  </property>
</Properties>
</file>