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92" r:id="rId3"/>
    <p:sldId id="291" r:id="rId4"/>
    <p:sldId id="290" r:id="rId5"/>
    <p:sldId id="289" r:id="rId6"/>
    <p:sldId id="288" r:id="rId7"/>
    <p:sldId id="287" r:id="rId8"/>
    <p:sldId id="286" r:id="rId9"/>
    <p:sldId id="285" r:id="rId10"/>
    <p:sldId id="284" r:id="rId11"/>
    <p:sldId id="283" r:id="rId12"/>
    <p:sldId id="282" r:id="rId13"/>
    <p:sldId id="281" r:id="rId14"/>
    <p:sldId id="280" r:id="rId15"/>
    <p:sldId id="279" r:id="rId16"/>
    <p:sldId id="278" r:id="rId17"/>
    <p:sldId id="277" r:id="rId18"/>
    <p:sldId id="276" r:id="rId19"/>
    <p:sldId id="25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9/5/2016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9/5/2016</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9/5/2016</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fa.wikipedia.org/wiki/%D8%A7%D8%B3%D8%AA%D8%A7%D9%86%D8%AF%D8%A7%D8%B1%DB%8C" TargetMode="External"/><Relationship Id="rId13" Type="http://schemas.openxmlformats.org/officeDocument/2006/relationships/hyperlink" Target="http://fa.wikipedia.org/wiki/%D9%85%D8%B1%DA%A9%D8%B2_%D8%B4%D9%87%D8%B1%D8%B3%D8%AA%D8%A7%D9%86" TargetMode="External"/><Relationship Id="rId18" Type="http://schemas.openxmlformats.org/officeDocument/2006/relationships/hyperlink" Target="http://fa.wikipedia.org/wiki/%D8%AF%D9%87%D8%B3%D8%AA%D8%A7%D9%86" TargetMode="External"/><Relationship Id="rId26" Type="http://schemas.openxmlformats.org/officeDocument/2006/relationships/hyperlink" Target="http://fa.wikipedia.org/wiki/%D8%AF%D9%87%DB%8C%D8%A7%D8%B1%DB%8C" TargetMode="External"/><Relationship Id="rId3" Type="http://schemas.openxmlformats.org/officeDocument/2006/relationships/hyperlink" Target="http://fa.wikipedia.org/wiki/%D9%88%D8%B2%DB%8C%D8%B1_%DA%A9%D8%B4%D9%88%D8%B1" TargetMode="External"/><Relationship Id="rId21" Type="http://schemas.openxmlformats.org/officeDocument/2006/relationships/hyperlink" Target="http://fa.wikipedia.org/wiki/%D9%85%D8%B1%DA%A9%D8%B2_%D8%AF%D9%87%D8%B3%D8%AA%D8%A7%D9%86" TargetMode="External"/><Relationship Id="rId7" Type="http://schemas.openxmlformats.org/officeDocument/2006/relationships/hyperlink" Target="http://fa.wikipedia.org/wiki/%D8%A7%D8%B3%D8%AA%D8%A7%D9%86%D8%AF%D8%A7%D8%B1" TargetMode="External"/><Relationship Id="rId12" Type="http://schemas.openxmlformats.org/officeDocument/2006/relationships/hyperlink" Target="http://fa.wikipedia.org/wiki/%D9%81%D8%B1%D9%85%D8%A7%D9%86%D8%AF%D8%A7%D8%B1%DB%8C" TargetMode="External"/><Relationship Id="rId17" Type="http://schemas.openxmlformats.org/officeDocument/2006/relationships/hyperlink" Target="http://fa.wikipedia.org/wiki/%D9%85%D8%B1%DA%A9%D8%B2_%D8%A8%D8%AE%D8%B4" TargetMode="External"/><Relationship Id="rId25" Type="http://schemas.openxmlformats.org/officeDocument/2006/relationships/hyperlink" Target="http://fa.wikipedia.org/wiki/%D8%AF%D9%87%DB%8C%D8%A7%D8%B1" TargetMode="External"/><Relationship Id="rId2" Type="http://schemas.openxmlformats.org/officeDocument/2006/relationships/hyperlink" Target="http://fa.wikipedia.org/wiki/%DA%A9%D8%B4%D9%88%D8%B1" TargetMode="External"/><Relationship Id="rId16" Type="http://schemas.openxmlformats.org/officeDocument/2006/relationships/hyperlink" Target="http://fa.wikipedia.org/wiki/%D8%A8%D8%AE%D8%B4%D8%AF%D8%A7%D8%B1%DB%8C" TargetMode="External"/><Relationship Id="rId20" Type="http://schemas.openxmlformats.org/officeDocument/2006/relationships/hyperlink" Target="http://fa.wikipedia.org/wiki/%D8%AF%D9%87%D8%AF%D8%A7%D8%B1%DB%8C" TargetMode="External"/><Relationship Id="rId1" Type="http://schemas.openxmlformats.org/officeDocument/2006/relationships/slideLayout" Target="../slideLayouts/slideLayout1.xml"/><Relationship Id="rId6" Type="http://schemas.openxmlformats.org/officeDocument/2006/relationships/hyperlink" Target="http://fa.wikipedia.org/wiki/%D8%A7%D8%B3%D8%AA%D8%A7%D9%86" TargetMode="External"/><Relationship Id="rId11" Type="http://schemas.openxmlformats.org/officeDocument/2006/relationships/hyperlink" Target="http://fa.wikipedia.org/wiki/%D9%81%D8%B1%D9%85%D8%A7%D9%86%D8%AF%D8%A7%D8%B1" TargetMode="External"/><Relationship Id="rId24" Type="http://schemas.openxmlformats.org/officeDocument/2006/relationships/hyperlink" Target="http://fa.wikipedia.org/wiki/%D8%B1%D9%88%D8%B3%D8%AA%D8%A7" TargetMode="External"/><Relationship Id="rId5" Type="http://schemas.openxmlformats.org/officeDocument/2006/relationships/hyperlink" Target="http://fa.wikipedia.org/wiki/%D9%BE%D8%A7%DB%8C%D8%AA%D8%AE%D8%AA" TargetMode="External"/><Relationship Id="rId15" Type="http://schemas.openxmlformats.org/officeDocument/2006/relationships/hyperlink" Target="http://fa.wikipedia.org/wiki/%D8%A8%D8%AE%D8%B4%D8%AF%D8%A7%D8%B1" TargetMode="External"/><Relationship Id="rId23" Type="http://schemas.openxmlformats.org/officeDocument/2006/relationships/hyperlink" Target="http://fa.wikipedia.org/wiki/%D8%B4%D9%87%D8%B1%D8%AF%D8%A7%D8%B1" TargetMode="External"/><Relationship Id="rId10" Type="http://schemas.openxmlformats.org/officeDocument/2006/relationships/hyperlink" Target="http://fa.wikipedia.org/wiki/%D8%B4%D9%87%D8%B1%D8%B3%D8%AA%D8%A7%D9%86" TargetMode="External"/><Relationship Id="rId19" Type="http://schemas.openxmlformats.org/officeDocument/2006/relationships/hyperlink" Target="http://fa.wikipedia.org/wiki/%D8%AF%D9%87%D8%AF%D8%A7%D8%B1" TargetMode="External"/><Relationship Id="rId4" Type="http://schemas.openxmlformats.org/officeDocument/2006/relationships/hyperlink" Target="http://fa.wikipedia.org/wiki/%D9%88%D8%B2%D8%A7%D8%B1%D8%AA_%DA%A9%D8%B4%D9%88%D8%B1" TargetMode="External"/><Relationship Id="rId9" Type="http://schemas.openxmlformats.org/officeDocument/2006/relationships/hyperlink" Target="http://fa.wikipedia.org/wiki/%D9%85%D8%B1%DA%A9%D8%B2_%D8%A7%D8%B3%D8%AA%D8%A7%D9%86" TargetMode="External"/><Relationship Id="rId14" Type="http://schemas.openxmlformats.org/officeDocument/2006/relationships/hyperlink" Target="http://fa.wikipedia.org/wiki/%D8%A8%D8%AE%D8%B4_(%D8%AA%D9%82%D8%B3%DB%8C%D9%85%D8%A7%D8%AA_%DA%A9%D8%B4%D9%88%D8%B1%DB%8C)" TargetMode="External"/><Relationship Id="rId22" Type="http://schemas.openxmlformats.org/officeDocument/2006/relationships/hyperlink" Target="http://fa.wikipedia.org/wiki/%D8%B4%D9%87%D8%B1"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Bwsm---Trancparent.gif"/>
          <p:cNvPicPr>
            <a:picLocks noChangeAspect="1"/>
          </p:cNvPicPr>
          <p:nvPr/>
        </p:nvPicPr>
        <p:blipFill>
          <a:blip r:embed="rId2"/>
          <a:stretch>
            <a:fillRect/>
          </a:stretch>
        </p:blipFill>
        <p:spPr>
          <a:xfrm>
            <a:off x="1219200" y="762000"/>
            <a:ext cx="7428070" cy="525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05"/>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 calcmode="lin" valueType="num">
                                      <p:cBhvr>
                                        <p:cTn id="9" dur="500" fill="hold"/>
                                        <p:tgtEl>
                                          <p:spTgt spid="4"/>
                                        </p:tgtEl>
                                        <p:attrNameLst>
                                          <p:attrName>ppt_x</p:attrName>
                                        </p:attrNameLst>
                                      </p:cBhvr>
                                      <p:tavLst>
                                        <p:tav tm="0">
                                          <p:val>
                                            <p:strVal val="#ppt_x-.2"/>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457200" y="533400"/>
            <a:ext cx="845820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lang="fa-IR" sz="2400" dirty="0" smtClean="0">
                <a:solidFill>
                  <a:srgbClr val="FFFF00"/>
                </a:solidFill>
                <a:latin typeface="Tahoma" pitchFamily="34" charset="0"/>
                <a:ea typeface="Times New Roman" pitchFamily="18" charset="0"/>
                <a:cs typeface="B Titr" pitchFamily="2" charset="-78"/>
              </a:rPr>
              <a:t>هدف از انجام وظايف سازمان :</a:t>
            </a:r>
            <a:endParaRPr lang="en-US" sz="2400" dirty="0" smtClean="0">
              <a:solidFill>
                <a:srgbClr val="FFFF00"/>
              </a:solidFill>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50000"/>
              </a:lnSpc>
              <a:spcBef>
                <a:spcPct val="0"/>
              </a:spcBef>
              <a:spcAft>
                <a:spcPct val="0"/>
              </a:spcAft>
              <a:buClrTx/>
              <a:buSzTx/>
              <a:buFontTx/>
              <a:buNone/>
              <a:tabLst/>
            </a:pPr>
            <a:r>
              <a:rPr lang="fa-IR" sz="2400" dirty="0" smtClean="0">
                <a:latin typeface="Tahoma" pitchFamily="34" charset="0"/>
                <a:ea typeface="Times New Roman" pitchFamily="18" charset="0"/>
                <a:cs typeface="B Titr" pitchFamily="2" charset="-78"/>
              </a:rPr>
              <a:t>هدف از تأ سيس شهرداريها واستقرار ارائه خدمات به شهروندان به شرح ذيل مي باشد ايجاد محيطي پاك و نظيف جلو گيري از شيوع امراض مسري ، ايجاد معابر و جداول و فضاي سبز و ساماندهي ساخت و ساز شهري جهت آسايش و آرامش شهروندان مي باشد .حال با يك حساب ساده و سر انگشتي مي توان به اين نتيجه رسيد كه نبود اداره شهرداري چه فاجع اي را باز خواهد آورد ، به عنوان مثال مجسم كنيد فقط سه روز معابر نظافت نشود و زباله ها جمع آوري نگردد.</a:t>
            </a:r>
          </a:p>
          <a:p>
            <a:pPr marL="0" marR="0" lvl="0" indent="0" algn="justLow" defTabSz="914400" rtl="1" eaLnBrk="0" fontAlgn="base" latinLnBrk="0" hangingPunct="0">
              <a:lnSpc>
                <a:spcPct val="150000"/>
              </a:lnSpc>
              <a:spcBef>
                <a:spcPct val="0"/>
              </a:spcBef>
              <a:spcAft>
                <a:spcPct val="0"/>
              </a:spcAft>
              <a:buClrTx/>
              <a:buSzTx/>
              <a:buFontTx/>
              <a:buNone/>
              <a:tabLst/>
            </a:pPr>
            <a:endParaRPr lang="fa-IR" sz="2400" dirty="0" smtClean="0">
              <a:latin typeface="Tahoma" pitchFamily="34" charset="0"/>
              <a:ea typeface="Times New Roman" pitchFamily="18"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 calcmode="lin" valueType="num">
                                      <p:cBhvr>
                                        <p:cTn id="7" dur="500" fill="hold"/>
                                        <p:tgtEl>
                                          <p:spTgt spid="921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21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21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0" y="685800"/>
            <a:ext cx="88392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lang="fa-IR" sz="2400" dirty="0" smtClean="0">
                <a:latin typeface="Tahoma" pitchFamily="34" charset="0"/>
                <a:ea typeface="Times New Roman" pitchFamily="18" charset="0"/>
                <a:cs typeface="B Titr" pitchFamily="2" charset="-78"/>
              </a:rPr>
              <a:t>معاونت خدمات شهری:</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-بهشت فاطمه، آتش نشانی، پارکها و فضای سبز، بازیافت مواد، خدمات موتوری، سازمان میادین و میوه و تره بار و سامان دهی مشاغل شهری.</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2. معاونت حمل و نقل ترافیک:</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 تاکسیرانی: کلیه امور تاکسیرانی در شهر را به عهده دارد.</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 اتوبوسرانی : کلیه امور اتوبوسرانی در شهر را به عهده دارد.</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 پایانه های مسافربری: مسئولیت ترمینال و اتوبوسرانی بین شهری را بر عهده دارد.</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3. معاونت نوسازی و بهسازی: </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 وظیفه نوسازی و بهسازی بافت قدیمی و تاریخی شهر را بر عهده دارد.</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4. معاونت عمران معماری:</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 مسئولیت اجرای کلیه پروژه های عمرانی در سطح شهر را بر عهده دارد.</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5. معاونت برنامه ریزی و طراحی:</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 طراحی پروژه هایی مه در سح شهر ایجاد می شود را بر عهده دارد.</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6. معاونت فرهنگی و اجتماعی</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lang="fa-IR" sz="2400" dirty="0" smtClean="0">
                <a:latin typeface="Tahoma" pitchFamily="34" charset="0"/>
                <a:ea typeface="Times New Roman" pitchFamily="18" charset="0"/>
                <a:cs typeface="B Titr" pitchFamily="2" charset="-78"/>
              </a:rPr>
              <a:t>      7. معاونت شهرسازی</a:t>
            </a:r>
          </a:p>
        </p:txBody>
      </p:sp>
      <p:sp>
        <p:nvSpPr>
          <p:cNvPr id="3" name="Rectangle 2"/>
          <p:cNvSpPr/>
          <p:nvPr/>
        </p:nvSpPr>
        <p:spPr>
          <a:xfrm>
            <a:off x="3581400" y="304800"/>
            <a:ext cx="1989647" cy="70788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lvl="0" algn="justLow" rtl="1" fontAlgn="base">
              <a:spcBef>
                <a:spcPct val="0"/>
              </a:spcBef>
              <a:spcAft>
                <a:spcPct val="0"/>
              </a:spcAft>
              <a:tabLst>
                <a:tab pos="457200" algn="l"/>
              </a:tabLst>
            </a:pPr>
            <a:r>
              <a:rPr lang="fa-IR" sz="4000" dirty="0" smtClean="0">
                <a:latin typeface="Calibri" pitchFamily="34" charset="0"/>
                <a:ea typeface="Times New Roman" pitchFamily="18" charset="0"/>
                <a:cs typeface="B Titr" pitchFamily="2" charset="-78"/>
              </a:rPr>
              <a:t>معاونت ها</a:t>
            </a:r>
            <a:endParaRPr lang="en-US" sz="1400"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9" presetClass="entr" presetSubtype="0" accel="100000" fill="hold" grpId="0" nodeType="clickEffect">
                                  <p:stCondLst>
                                    <p:cond delay="0"/>
                                  </p:stCondLst>
                                  <p:childTnLst>
                                    <p:set>
                                      <p:cBhvr>
                                        <p:cTn id="15" dur="1" fill="hold">
                                          <p:stCondLst>
                                            <p:cond delay="0"/>
                                          </p:stCondLst>
                                        </p:cTn>
                                        <p:tgtEl>
                                          <p:spTgt spid="10241"/>
                                        </p:tgtEl>
                                        <p:attrNameLst>
                                          <p:attrName>style.visibility</p:attrName>
                                        </p:attrNameLst>
                                      </p:cBhvr>
                                      <p:to>
                                        <p:strVal val="visible"/>
                                      </p:to>
                                    </p:set>
                                    <p:anim calcmode="lin" valueType="num">
                                      <p:cBhvr>
                                        <p:cTn id="16" dur="500" fill="hold"/>
                                        <p:tgtEl>
                                          <p:spTgt spid="10241"/>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10241"/>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10241"/>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102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Untitled-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Rectangle 1"/>
          <p:cNvSpPr>
            <a:spLocks noChangeArrowheads="1"/>
          </p:cNvSpPr>
          <p:nvPr/>
        </p:nvSpPr>
        <p:spPr bwMode="auto">
          <a:xfrm>
            <a:off x="457200" y="228600"/>
            <a:ext cx="83820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rtl="1" eaLnBrk="0" fontAlgn="base" hangingPunct="0">
              <a:spcBef>
                <a:spcPct val="0"/>
              </a:spcBef>
              <a:spcAft>
                <a:spcPct val="0"/>
              </a:spcAft>
              <a:tabLst>
                <a:tab pos="457200" algn="l"/>
              </a:tabLst>
            </a:pPr>
            <a:r>
              <a:rPr lang="fa-IR" sz="2400" dirty="0" smtClean="0">
                <a:solidFill>
                  <a:srgbClr val="FFFF00"/>
                </a:solidFill>
                <a:latin typeface="Tahoma" pitchFamily="34" charset="0"/>
                <a:ea typeface="Times New Roman" pitchFamily="18" charset="0"/>
                <a:cs typeface="B Titr" pitchFamily="2" charset="-78"/>
              </a:rPr>
              <a:t>رابطه شهرداری با سایر نهاد ها :</a:t>
            </a:r>
            <a:endParaRPr lang="en-US" sz="2400" dirty="0" smtClean="0">
              <a:solidFill>
                <a:srgbClr val="FFFF00"/>
              </a:solidFill>
              <a:latin typeface="Tahoma" pitchFamily="34" charset="0"/>
              <a:ea typeface="Times New Roman" pitchFamily="18" charset="0"/>
              <a:cs typeface="B Titr" pitchFamily="2" charset="-78"/>
            </a:endParaRPr>
          </a:p>
          <a:p>
            <a:pPr algn="justLow" rtl="1" eaLnBrk="0" fontAlgn="base" hangingPunct="0">
              <a:spcBef>
                <a:spcPct val="0"/>
              </a:spcBef>
              <a:spcAft>
                <a:spcPct val="0"/>
              </a:spcAft>
              <a:tabLst>
                <a:tab pos="457200" algn="l"/>
              </a:tabLst>
            </a:pPr>
            <a:r>
              <a:rPr lang="fa-IR" sz="2400" dirty="0" smtClean="0">
                <a:latin typeface="Tahoma" pitchFamily="34" charset="0"/>
                <a:ea typeface="Times New Roman" pitchFamily="18" charset="0"/>
                <a:cs typeface="B Titr" pitchFamily="2" charset="-78"/>
              </a:rPr>
              <a:t>شهرداری با شورای اسلامی شهر:</a:t>
            </a:r>
            <a:endParaRPr lang="en-US" sz="2400" dirty="0" smtClean="0">
              <a:latin typeface="Tahoma" pitchFamily="34" charset="0"/>
              <a:ea typeface="Times New Roman" pitchFamily="18" charset="0"/>
              <a:cs typeface="B Titr" pitchFamily="2" charset="-78"/>
            </a:endParaRPr>
          </a:p>
          <a:p>
            <a:pPr algn="justLow" rtl="1" eaLnBrk="0" fontAlgn="base" hangingPunct="0">
              <a:spcBef>
                <a:spcPct val="0"/>
              </a:spcBef>
              <a:spcAft>
                <a:spcPct val="0"/>
              </a:spcAft>
              <a:tabLst>
                <a:tab pos="457200" algn="l"/>
              </a:tabLst>
            </a:pPr>
            <a:r>
              <a:rPr lang="fa-IR" sz="2400" dirty="0" smtClean="0">
                <a:latin typeface="Tahoma" pitchFamily="34" charset="0"/>
                <a:ea typeface="Times New Roman" pitchFamily="18" charset="0"/>
                <a:cs typeface="B Titr" pitchFamily="2" charset="-78"/>
              </a:rPr>
              <a:t>شورای اسلامی شهر مهمترین نهاد محلی است که بر اساس اصل 100 قانون اساسی حق دخالت در اداره امور شهر و نظارت بر حسن انجام وظایف محلی را دارد که اعضای آن به عنوان نمایندگان افکار عمومی از طرف مردم انتخاب میشوند.</a:t>
            </a:r>
            <a:endParaRPr lang="en-US" sz="2400" dirty="0" smtClean="0">
              <a:latin typeface="Tahoma" pitchFamily="34" charset="0"/>
              <a:ea typeface="Times New Roman" pitchFamily="18" charset="0"/>
              <a:cs typeface="B Titr" pitchFamily="2" charset="-78"/>
            </a:endParaRPr>
          </a:p>
          <a:p>
            <a:pPr algn="justLow" rtl="1" eaLnBrk="0" fontAlgn="base" hangingPunct="0">
              <a:spcBef>
                <a:spcPct val="0"/>
              </a:spcBef>
              <a:spcAft>
                <a:spcPct val="0"/>
              </a:spcAft>
              <a:tabLst>
                <a:tab pos="457200" algn="l"/>
              </a:tabLst>
            </a:pPr>
            <a:r>
              <a:rPr lang="fa-IR" sz="2400" dirty="0" smtClean="0">
                <a:latin typeface="Tahoma" pitchFamily="34" charset="0"/>
                <a:ea typeface="Times New Roman" pitchFamily="18" charset="0"/>
                <a:cs typeface="B Titr" pitchFamily="2" charset="-78"/>
              </a:rPr>
              <a:t>شهرداران با توجه به وظایف و اختیارات شوراها می بایست در انجام وظایف و امورات محوله در قالب همکاری و همفکری با اعضای شورا رابطه مستمر داشته باشند.</a:t>
            </a:r>
            <a:endParaRPr lang="en-US" sz="2400" dirty="0" smtClean="0">
              <a:latin typeface="Tahoma" pitchFamily="34" charset="0"/>
              <a:ea typeface="Times New Roman" pitchFamily="18" charset="0"/>
              <a:cs typeface="B Titr" pitchFamily="2" charset="-78"/>
            </a:endParaRPr>
          </a:p>
          <a:p>
            <a:pPr algn="justLow" rtl="1" eaLnBrk="0" fontAlgn="base" hangingPunct="0">
              <a:spcBef>
                <a:spcPct val="0"/>
              </a:spcBef>
              <a:spcAft>
                <a:spcPct val="0"/>
              </a:spcAft>
              <a:tabLst>
                <a:tab pos="457200" algn="l"/>
              </a:tabLst>
            </a:pPr>
            <a:r>
              <a:rPr lang="fa-IR" sz="2400" dirty="0" smtClean="0">
                <a:latin typeface="Tahoma" pitchFamily="34" charset="0"/>
                <a:ea typeface="Times New Roman" pitchFamily="18" charset="0"/>
                <a:cs typeface="B Titr" pitchFamily="2" charset="-78"/>
              </a:rPr>
              <a:t>از طرفی شهرداری میتواند از حمایت مادی و معنوی شورا بهره مند شود و ارتباط شهرداری و شورا باید درون سازمانی  شود.</a:t>
            </a:r>
            <a:endParaRPr lang="en-US" sz="2400" dirty="0" smtClean="0">
              <a:latin typeface="Tahoma" pitchFamily="34" charset="0"/>
              <a:ea typeface="Times New Roman" pitchFamily="18" charset="0"/>
              <a:cs typeface="B Titr" pitchFamily="2" charset="-78"/>
            </a:endParaRPr>
          </a:p>
          <a:p>
            <a:pPr algn="justLow" rtl="1" eaLnBrk="0" fontAlgn="base" hangingPunct="0">
              <a:spcBef>
                <a:spcPct val="0"/>
              </a:spcBef>
              <a:spcAft>
                <a:spcPct val="0"/>
              </a:spcAft>
              <a:tabLst>
                <a:tab pos="457200" algn="l"/>
              </a:tabLst>
            </a:pPr>
            <a:r>
              <a:rPr lang="fa-IR" sz="2400" dirty="0" smtClean="0">
                <a:latin typeface="Tahoma" pitchFamily="34" charset="0"/>
                <a:ea typeface="Times New Roman" pitchFamily="18" charset="0"/>
                <a:cs typeface="B Titr" pitchFamily="2" charset="-78"/>
              </a:rPr>
              <a:t>-انتخاب شهرداری برای مدت 4 سال بر عهده شورای شهر می باشد.</a:t>
            </a:r>
            <a:endParaRPr lang="en-US" sz="2400" dirty="0" smtClean="0">
              <a:latin typeface="Tahoma" pitchFamily="34" charset="0"/>
              <a:ea typeface="Times New Roman" pitchFamily="18" charset="0"/>
              <a:cs typeface="B Titr" pitchFamily="2" charset="-78"/>
            </a:endParaRPr>
          </a:p>
          <a:p>
            <a:pPr algn="justLow" rtl="1" eaLnBrk="0" fontAlgn="base" hangingPunct="0">
              <a:spcBef>
                <a:spcPct val="0"/>
              </a:spcBef>
              <a:spcAft>
                <a:spcPct val="0"/>
              </a:spcAft>
              <a:tabLst>
                <a:tab pos="457200" algn="l"/>
              </a:tabLst>
            </a:pPr>
            <a:r>
              <a:rPr lang="fa-IR" sz="2400" dirty="0" smtClean="0">
                <a:latin typeface="Tahoma" pitchFamily="34" charset="0"/>
                <a:ea typeface="Times New Roman" pitchFamily="18" charset="0"/>
                <a:cs typeface="B Titr" pitchFamily="2" charset="-78"/>
              </a:rPr>
              <a:t>-تصویب وامهای شهرداری  پس از بررسی دقیق  نسبت به مبلغ ،مدت و میزان کارمزد.</a:t>
            </a:r>
            <a:endParaRPr lang="en-US" sz="2400" dirty="0" smtClean="0">
              <a:latin typeface="Tahoma" pitchFamily="34" charset="0"/>
              <a:ea typeface="Times New Roman" pitchFamily="18" charset="0"/>
              <a:cs typeface="B Titr" pitchFamily="2" charset="-78"/>
            </a:endParaRPr>
          </a:p>
          <a:p>
            <a:pPr algn="justLow" rtl="1" eaLnBrk="0" fontAlgn="base" hangingPunct="0">
              <a:spcBef>
                <a:spcPct val="0"/>
              </a:spcBef>
              <a:spcAft>
                <a:spcPct val="0"/>
              </a:spcAft>
              <a:tabLst>
                <a:tab pos="457200" algn="l"/>
              </a:tabLst>
            </a:pPr>
            <a:r>
              <a:rPr lang="fa-IR" sz="2400" dirty="0" smtClean="0">
                <a:latin typeface="Tahoma" pitchFamily="34" charset="0"/>
                <a:ea typeface="Times New Roman" pitchFamily="18" charset="0"/>
                <a:cs typeface="B Titr" pitchFamily="2" charset="-78"/>
              </a:rPr>
              <a:t>-تصویب آئین نامه های پیشنهادی شهرداری پس از رسیدگی به آنها با رعایت دستور العمل های وزارت کشور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 calcmode="lin" valueType="num">
                                      <p:cBhvr>
                                        <p:cTn id="7" dur="500" fill="hold"/>
                                        <p:tgtEl>
                                          <p:spTgt spid="1228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228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228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22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533400" y="381000"/>
            <a:ext cx="830580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rtl="1" eaLnBrk="0" fontAlgn="base" hangingPunct="0">
              <a:lnSpc>
                <a:spcPct val="150000"/>
              </a:lnSpc>
              <a:spcBef>
                <a:spcPct val="0"/>
              </a:spcBef>
              <a:spcAft>
                <a:spcPct val="0"/>
              </a:spcAft>
              <a:tabLst>
                <a:tab pos="457200" algn="l"/>
              </a:tabLst>
            </a:pPr>
            <a:r>
              <a:rPr lang="fa-IR" sz="2400" dirty="0" smtClean="0">
                <a:solidFill>
                  <a:srgbClr val="FFFF00"/>
                </a:solidFill>
                <a:latin typeface="Tahoma" pitchFamily="34" charset="0"/>
                <a:ea typeface="Times New Roman" pitchFamily="18" charset="0"/>
                <a:cs typeface="B Titr" pitchFamily="2" charset="-78"/>
              </a:rPr>
              <a:t>شهرداری با استانداری و فرمانداری:</a:t>
            </a:r>
            <a:endParaRPr lang="en-US" sz="2400" dirty="0" smtClean="0">
              <a:solidFill>
                <a:srgbClr val="FFFF00"/>
              </a:solidFill>
              <a:latin typeface="Tahoma" pitchFamily="34" charset="0"/>
              <a:ea typeface="Times New Roman" pitchFamily="18" charset="0"/>
              <a:cs typeface="B Titr" pitchFamily="2" charset="-78"/>
            </a:endParaRPr>
          </a:p>
          <a:p>
            <a:pPr algn="justLow" rtl="1" eaLnBrk="0" fontAlgn="base" hangingPunct="0">
              <a:lnSpc>
                <a:spcPct val="150000"/>
              </a:lnSpc>
              <a:spcBef>
                <a:spcPct val="0"/>
              </a:spcBef>
              <a:spcAft>
                <a:spcPct val="0"/>
              </a:spcAft>
              <a:tabLst>
                <a:tab pos="457200" algn="l"/>
              </a:tabLst>
            </a:pPr>
            <a:r>
              <a:rPr lang="fa-IR" sz="2400" dirty="0" smtClean="0">
                <a:latin typeface="Tahoma" pitchFamily="34" charset="0"/>
                <a:ea typeface="Times New Roman" pitchFamily="18" charset="0"/>
                <a:cs typeface="B Titr" pitchFamily="2" charset="-78"/>
              </a:rPr>
              <a:t>شهرداری به شدت تحت کنترل و نظارت وزارت کشور وسازمان ها و مقامات محلی تابع آن مانند استاندار و فرماندار هستند .80%  مالیاتی که شهرداری می گیرد زیر نظر فرمانداری در جهت  عمران و آبادانی روستاها و شهرک ها و غیره صرف می شود. ارتباط شهرداری با استانداری فقط در زمینه ارتباط با وزارت کشور می باشد.</a:t>
            </a:r>
          </a:p>
          <a:p>
            <a:pPr algn="r" rtl="1"/>
            <a:r>
              <a:rPr lang="fa-IR" sz="2400" dirty="0" smtClean="0">
                <a:solidFill>
                  <a:srgbClr val="FFFF00"/>
                </a:solidFill>
                <a:latin typeface="Tahoma" pitchFamily="34" charset="0"/>
                <a:ea typeface="Times New Roman" pitchFamily="18" charset="0"/>
                <a:cs typeface="B Titr" pitchFamily="2" charset="-78"/>
              </a:rPr>
              <a:t>شهرداری با بخشداری:</a:t>
            </a:r>
            <a:endParaRPr lang="en-US" sz="2400" dirty="0" smtClean="0">
              <a:solidFill>
                <a:srgbClr val="FFFF00"/>
              </a:solidFill>
              <a:latin typeface="Tahoma" pitchFamily="34" charset="0"/>
              <a:ea typeface="Times New Roman" pitchFamily="18" charset="0"/>
              <a:cs typeface="B Titr" pitchFamily="2" charset="-78"/>
            </a:endParaRPr>
          </a:p>
          <a:p>
            <a:pPr algn="r" rtl="1"/>
            <a:r>
              <a:rPr lang="fa-IR" sz="2400" dirty="0" smtClean="0">
                <a:latin typeface="Tahoma" pitchFamily="34" charset="0"/>
                <a:ea typeface="Times New Roman" pitchFamily="18" charset="0"/>
                <a:cs typeface="B Titr" pitchFamily="2" charset="-78"/>
              </a:rPr>
              <a:t>80% عوارض و در آمدی که شهرداری کسب می کند با نظارت بخشداری ذیربط در جهت  عمران و آبادانی روستاها و شهرک های واقع در حریم مخصوصا در جهت راه سازی ،تامین  آب آشامیدنی و کشاورزی ،آموزش و پرورش هزینه نماید .ارتباط شهرداری و بخشداری فقط یک ارتباط سازمانی است(اداری) نه سلسله مراتبی.</a:t>
            </a:r>
            <a:endParaRPr lang="en-US" sz="2400" dirty="0" smtClean="0">
              <a:latin typeface="Tahoma" pitchFamily="34" charset="0"/>
              <a:ea typeface="Times New Roman" pitchFamily="18" charset="0"/>
              <a:cs typeface="B Titr" pitchFamily="2" charset="-78"/>
            </a:endParaRPr>
          </a:p>
          <a:p>
            <a:pPr algn="justLow" rtl="1" eaLnBrk="0" fontAlgn="base" hangingPunct="0">
              <a:lnSpc>
                <a:spcPct val="150000"/>
              </a:lnSpc>
              <a:spcBef>
                <a:spcPct val="0"/>
              </a:spcBef>
              <a:spcAft>
                <a:spcPct val="0"/>
              </a:spcAft>
              <a:tabLst>
                <a:tab pos="457200" algn="l"/>
              </a:tabLst>
            </a:pPr>
            <a:endParaRPr lang="fa-IR" sz="2400" dirty="0" smtClean="0">
              <a:latin typeface="Tahoma" pitchFamily="34" charset="0"/>
              <a:ea typeface="Times New Roman" pitchFamily="18"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p:cTn id="7" dur="500" fill="hold"/>
                                        <p:tgtEl>
                                          <p:spTgt spid="1331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31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31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3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3581400" y="304800"/>
            <a:ext cx="2632452" cy="70788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lvl="0" algn="justLow" rtl="1" fontAlgn="base">
              <a:spcBef>
                <a:spcPct val="0"/>
              </a:spcBef>
              <a:spcAft>
                <a:spcPct val="0"/>
              </a:spcAft>
              <a:tabLst>
                <a:tab pos="457200" algn="l"/>
              </a:tabLst>
            </a:pPr>
            <a:r>
              <a:rPr lang="fa-IR" sz="4000" dirty="0" smtClean="0">
                <a:latin typeface="Calibri" pitchFamily="34" charset="0"/>
                <a:ea typeface="Times New Roman" pitchFamily="18" charset="0"/>
                <a:cs typeface="B Titr" pitchFamily="2" charset="-78"/>
              </a:rPr>
              <a:t>پرسش و پاسخ</a:t>
            </a:r>
            <a:endParaRPr lang="en-US" sz="1400" dirty="0" smtClean="0">
              <a:latin typeface="Arial" pitchFamily="34" charset="0"/>
              <a:cs typeface="Arial" pitchFamily="34" charset="0"/>
            </a:endParaRPr>
          </a:p>
        </p:txBody>
      </p:sp>
      <p:sp>
        <p:nvSpPr>
          <p:cNvPr id="14338" name="Rectangle 2"/>
          <p:cNvSpPr>
            <a:spLocks noChangeArrowheads="1"/>
          </p:cNvSpPr>
          <p:nvPr/>
        </p:nvSpPr>
        <p:spPr bwMode="auto">
          <a:xfrm>
            <a:off x="228600" y="917912"/>
            <a:ext cx="87630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50000"/>
              </a:lnSpc>
              <a:spcBef>
                <a:spcPct val="0"/>
              </a:spcBef>
              <a:spcAft>
                <a:spcPct val="0"/>
              </a:spcAft>
              <a:buClrTx/>
              <a:buSzTx/>
              <a:buFontTx/>
              <a:buNone/>
              <a:tabLst/>
            </a:pPr>
            <a:r>
              <a:rPr kumimoji="0" lang="fa-IR" sz="2400" b="0" i="0" u="none" strike="noStrike" cap="none" normalizeH="0" baseline="0" dirty="0" smtClean="0">
                <a:ln>
                  <a:noFill/>
                </a:ln>
                <a:effectLst/>
                <a:latin typeface="Calibri" pitchFamily="34" charset="0"/>
                <a:ea typeface="Times New Roman" pitchFamily="18" charset="0"/>
                <a:cs typeface="B Titr" pitchFamily="2" charset="-78"/>
              </a:rPr>
              <a:t>1.شهرداری زیر نظر چه ارگانی است؟</a:t>
            </a:r>
            <a:endParaRPr kumimoji="0" lang="en-US" sz="1050" b="0" i="0" u="none" strike="noStrike" cap="none" normalizeH="0" baseline="0" dirty="0" smtClean="0">
              <a:ln>
                <a:noFill/>
              </a:ln>
              <a:effectLst/>
              <a:latin typeface="Arial" pitchFamily="34" charset="0"/>
              <a:cs typeface="B Titr"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pPr>
            <a:r>
              <a:rPr kumimoji="0" lang="fa-IR" sz="2400" b="0" i="0" u="none" strike="noStrike" cap="none" normalizeH="0" baseline="0" dirty="0" smtClean="0">
                <a:ln>
                  <a:noFill/>
                </a:ln>
                <a:effectLst/>
                <a:latin typeface="Calibri" pitchFamily="34" charset="0"/>
                <a:ea typeface="Times New Roman" pitchFamily="18" charset="0"/>
                <a:cs typeface="B Titr" pitchFamily="2" charset="-78"/>
              </a:rPr>
              <a:t>شهرداریها را شوراها انتخاب می کند و شوراها را مردم انتخاب میکنند ولی شهرداریها ی کل کشور از نظر تشکیلات اداری زیر نظر وزارت کشور است و از شورای شهر یک نفر به عنوان شهردار انتخاب میشود. شورای شهر کار اجرا انجام نمیدهد و شهردار راانتخاب میکند و کار نظارتی دارد و می تواند شهردار را انتخاب میکند مثلا در قزوین آقای کمالی برکنار شد و آقای نصرتی جایگزین شد </a:t>
            </a:r>
            <a:endParaRPr kumimoji="0" lang="fa-IR" sz="3200" b="0" i="0" u="none" strike="noStrike" cap="none" normalizeH="0" baseline="0" dirty="0" smtClean="0">
              <a:ln>
                <a:noFill/>
              </a:ln>
              <a:effectLst/>
              <a:latin typeface="Arial" pitchFamily="34"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9" presetClass="entr" presetSubtype="0" accel="100000" fill="hold" grpId="0" nodeType="clickEffect">
                                  <p:stCondLst>
                                    <p:cond delay="0"/>
                                  </p:stCondLst>
                                  <p:childTnLst>
                                    <p:set>
                                      <p:cBhvr>
                                        <p:cTn id="15" dur="1" fill="hold">
                                          <p:stCondLst>
                                            <p:cond delay="0"/>
                                          </p:stCondLst>
                                        </p:cTn>
                                        <p:tgtEl>
                                          <p:spTgt spid="14338"/>
                                        </p:tgtEl>
                                        <p:attrNameLst>
                                          <p:attrName>style.visibility</p:attrName>
                                        </p:attrNameLst>
                                      </p:cBhvr>
                                      <p:to>
                                        <p:strVal val="visible"/>
                                      </p:to>
                                    </p:set>
                                    <p:anim calcmode="lin" valueType="num">
                                      <p:cBhvr>
                                        <p:cTn id="16" dur="500" fill="hold"/>
                                        <p:tgtEl>
                                          <p:spTgt spid="14338"/>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14338"/>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14338"/>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33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228600" y="228600"/>
            <a:ext cx="8763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50000"/>
              </a:lnSpc>
              <a:spcBef>
                <a:spcPct val="0"/>
              </a:spcBef>
              <a:spcAft>
                <a:spcPct val="0"/>
              </a:spcAft>
              <a:buClrTx/>
              <a:buSzTx/>
              <a:buFontTx/>
              <a:buNone/>
              <a:tabLst/>
            </a:pPr>
            <a:r>
              <a:rPr lang="fa-IR" sz="2400" dirty="0" smtClean="0">
                <a:solidFill>
                  <a:srgbClr val="FFFF00"/>
                </a:solidFill>
                <a:latin typeface="Tahoma" pitchFamily="34" charset="0"/>
                <a:ea typeface="Times New Roman" pitchFamily="18" charset="0"/>
                <a:cs typeface="B Titr" pitchFamily="2" charset="-78"/>
              </a:rPr>
              <a:t>2.ارتباط شهرداری با بخش خصوصی چگونه است؟</a:t>
            </a:r>
            <a:endParaRPr lang="en-US" sz="2400" dirty="0" smtClean="0">
              <a:solidFill>
                <a:srgbClr val="FFFF00"/>
              </a:solidFill>
              <a:latin typeface="Tahoma" pitchFamily="34" charset="0"/>
              <a:ea typeface="Times New Roman" pitchFamily="18" charset="0"/>
              <a:cs typeface="B Titr"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pPr>
            <a:r>
              <a:rPr lang="fa-IR" sz="2400" dirty="0" smtClean="0">
                <a:latin typeface="Tahoma" pitchFamily="34" charset="0"/>
                <a:ea typeface="Times New Roman" pitchFamily="18" charset="0"/>
                <a:cs typeface="B Titr" pitchFamily="2" charset="-78"/>
              </a:rPr>
              <a:t>با توجه به اصل 44 بیشتر کارها از طریق بخش خصوصی انجام میشود و از ریزترین کارها را شهرداری به بخش خصوصی داده در اصل خودش را راحت کرده مثلا در قزوین حتی کارهای مربوط به بهشت فاطمه،پارکهاو کارهای عمرانی به بخش خصوصی داده شده حتی حرف از اینکه صدور پروانه ساختمانی به بخش خصوصی داده شود نیز هست و در این صورت شهرداری کاملا نظارتی می شود </a:t>
            </a:r>
            <a:endParaRPr lang="en-US" sz="2400" dirty="0" smtClean="0">
              <a:latin typeface="Tahoma" pitchFamily="34" charset="0"/>
              <a:ea typeface="Times New Roman" pitchFamily="18" charset="0"/>
              <a:cs typeface="B Titr"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pPr>
            <a:r>
              <a:rPr lang="fa-IR" sz="2400" dirty="0" smtClean="0">
                <a:latin typeface="Tahoma" pitchFamily="34" charset="0"/>
                <a:ea typeface="Times New Roman" pitchFamily="18" charset="0"/>
                <a:cs typeface="B Titr" pitchFamily="2" charset="-78"/>
              </a:rPr>
              <a:t>البته این موضوع موجب جذب سرمایه گذار شده مثلا در قزوین سرزمین مئوجهای آبی و ا فروشگاههای بزرگ توجه زیادی را به خود جلب کرده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p:cTn id="7" dur="500" fill="hold"/>
                                        <p:tgtEl>
                                          <p:spTgt spid="15361"/>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5361"/>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5361"/>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53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1143000" y="457200"/>
            <a:ext cx="7640109"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50000"/>
              </a:lnSpc>
              <a:spcBef>
                <a:spcPct val="0"/>
              </a:spcBef>
              <a:spcAft>
                <a:spcPct val="0"/>
              </a:spcAft>
              <a:buClrTx/>
              <a:buSzTx/>
              <a:buFontTx/>
              <a:buNone/>
              <a:tabLst/>
            </a:pPr>
            <a:r>
              <a:rPr lang="fa-IR" sz="2400" dirty="0" smtClean="0">
                <a:solidFill>
                  <a:srgbClr val="FFFF00"/>
                </a:solidFill>
                <a:latin typeface="Calibri" pitchFamily="34" charset="0"/>
                <a:ea typeface="Times New Roman" pitchFamily="18" charset="0"/>
                <a:cs typeface="B Titr" pitchFamily="2" charset="-78"/>
              </a:rPr>
              <a:t>3.تقسیم بودجه استانی به چه صورت بوده؟</a:t>
            </a:r>
            <a:endParaRPr lang="en-US" sz="2400" dirty="0" smtClean="0">
              <a:solidFill>
                <a:srgbClr val="FFFF00"/>
              </a:solidFill>
              <a:latin typeface="Calibri" pitchFamily="34" charset="0"/>
              <a:ea typeface="Times New Roman" pitchFamily="18" charset="0"/>
              <a:cs typeface="B Titr"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pPr>
            <a:r>
              <a:rPr lang="fa-IR" sz="2400" dirty="0" smtClean="0">
                <a:latin typeface="Calibri" pitchFamily="34" charset="0"/>
                <a:ea typeface="Times New Roman" pitchFamily="18" charset="0"/>
                <a:cs typeface="B Titr" pitchFamily="2" charset="-78"/>
              </a:rPr>
              <a:t>شهرداری از بودجه استانی هیچ استفاده ای نمی کند وخود این سازمان برای خود بودجه سازی میکند مثلا از طریق مالیات بر ارزش افزوده که یک درصد به شهرداری داده میشود و یا عوارض شهرداری و...........</a:t>
            </a:r>
            <a:endParaRPr lang="en-US" sz="2400" dirty="0" smtClean="0">
              <a:latin typeface="Calibri" pitchFamily="34" charset="0"/>
              <a:ea typeface="Times New Roman" pitchFamily="18" charset="0"/>
              <a:cs typeface="B Titr" pitchFamily="2" charset="-78"/>
            </a:endParaRPr>
          </a:p>
          <a:p>
            <a:pPr marL="0" marR="0" lvl="0" indent="0" algn="r" defTabSz="914400" rtl="1" eaLnBrk="0" fontAlgn="base" latinLnBrk="0" hangingPunct="0">
              <a:lnSpc>
                <a:spcPct val="150000"/>
              </a:lnSpc>
              <a:spcBef>
                <a:spcPct val="0"/>
              </a:spcBef>
              <a:spcAft>
                <a:spcPct val="0"/>
              </a:spcAft>
              <a:buClrTx/>
              <a:buSzTx/>
              <a:buFontTx/>
              <a:buNone/>
              <a:tabLst/>
            </a:pPr>
            <a:r>
              <a:rPr lang="fa-IR" sz="2400" dirty="0" smtClean="0">
                <a:latin typeface="Calibri" pitchFamily="34" charset="0"/>
                <a:ea typeface="Times New Roman" pitchFamily="18" charset="0"/>
                <a:cs typeface="B Titr" pitchFamily="2" charset="-78"/>
              </a:rPr>
              <a:t>به طور مثال در قزوین شهرداری ها بهع تمام استان خدمت می دهند از نظر رفت و امد یا هر چیزی که مربوط به آنها باشد ولی اکثر افرادی که در الوند و یا شهر صنعتی آن کار میکنند  در قزوین زندگی میکنند و از این خدماتن استفاده میکنند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fill="hold"/>
                                        <p:tgtEl>
                                          <p:spTgt spid="1638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638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638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63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381000" y="685800"/>
            <a:ext cx="830580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lang="fa-IR" sz="2400" dirty="0" smtClean="0">
                <a:solidFill>
                  <a:srgbClr val="FFFF00"/>
                </a:solidFill>
                <a:latin typeface="Calibri" pitchFamily="34" charset="0"/>
                <a:ea typeface="Times New Roman" pitchFamily="18" charset="0"/>
                <a:cs typeface="B Titr" pitchFamily="2" charset="-78"/>
              </a:rPr>
              <a:t>4.نحوه ارتباط مردم با شهرداریه چگونه است؟</a:t>
            </a:r>
          </a:p>
          <a:p>
            <a:pPr marL="0" marR="0" lvl="0" indent="0" algn="r" defTabSz="914400" rtl="1" eaLnBrk="1" fontAlgn="base" latinLnBrk="0" hangingPunct="1">
              <a:lnSpc>
                <a:spcPct val="100000"/>
              </a:lnSpc>
              <a:spcBef>
                <a:spcPct val="0"/>
              </a:spcBef>
              <a:spcAft>
                <a:spcPct val="0"/>
              </a:spcAft>
              <a:buClrTx/>
              <a:buSzTx/>
              <a:buFontTx/>
              <a:buNone/>
              <a:tabLst/>
            </a:pPr>
            <a:endParaRPr lang="en-US" sz="2400" dirty="0" smtClean="0">
              <a:solidFill>
                <a:srgbClr val="FFFF00"/>
              </a:solidFill>
              <a:latin typeface="Calibri" pitchFamily="34" charset="0"/>
              <a:ea typeface="Times New Roman" pitchFamily="18" charset="0"/>
              <a:cs typeface="B Titr"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lang="fa-IR" sz="2400" dirty="0" smtClean="0">
                <a:latin typeface="Calibri" pitchFamily="34" charset="0"/>
                <a:ea typeface="Times New Roman" pitchFamily="18" charset="0"/>
                <a:cs typeface="B Titr" pitchFamily="2" charset="-78"/>
              </a:rPr>
              <a:t>مردم از تولد تا مرگ با شهرداریها در ارتباطند و از طریق شماره 197 میتوانند مشکلات خود را مطرح کنند و البته در  قزوین دوشنبه ها یک ملاقات مستقیم با مردم در جریان است .</a:t>
            </a:r>
            <a:endParaRPr lang="en-US" sz="2400" dirty="0" smtClean="0">
              <a:latin typeface="Calibri" pitchFamily="34" charset="0"/>
              <a:ea typeface="Times New Roman" pitchFamily="18" charset="0"/>
              <a:cs typeface="B Titr"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lang="fa-IR" sz="2400" dirty="0" smtClean="0">
                <a:latin typeface="Calibri" pitchFamily="34" charset="0"/>
                <a:ea typeface="Times New Roman" pitchFamily="18" charset="0"/>
                <a:cs typeface="B Titr" pitchFamily="2" charset="-78"/>
              </a:rPr>
              <a:t>5.مهمترین مشکل شهرداریها چیست؟</a:t>
            </a:r>
            <a:endParaRPr lang="en-US" sz="2400" dirty="0" smtClean="0">
              <a:latin typeface="Calibri" pitchFamily="34" charset="0"/>
              <a:ea typeface="Times New Roman" pitchFamily="18" charset="0"/>
              <a:cs typeface="B Titr"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lang="fa-IR" sz="2400" dirty="0" smtClean="0">
                <a:latin typeface="Calibri" pitchFamily="34" charset="0"/>
                <a:ea typeface="Times New Roman" pitchFamily="18" charset="0"/>
                <a:cs typeface="B Titr" pitchFamily="2" charset="-78"/>
              </a:rPr>
              <a:t>شتامین بودجه اش است که در امد ناپذیر است واز بعضی ایتم ها که نوسان دارد و ممکن است تمام شود تامین می شود </a:t>
            </a:r>
            <a:endParaRPr lang="en-US" sz="2400" dirty="0" smtClean="0">
              <a:latin typeface="Calibri" pitchFamily="34" charset="0"/>
              <a:ea typeface="Times New Roman" pitchFamily="18" charset="0"/>
              <a:cs typeface="B Titr"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lang="fa-IR" sz="2400" dirty="0" smtClean="0">
                <a:latin typeface="Calibri" pitchFamily="34" charset="0"/>
                <a:ea typeface="Times New Roman" pitchFamily="18" charset="0"/>
                <a:cs typeface="B Titr" pitchFamily="2" charset="-78"/>
              </a:rPr>
              <a:t>در آخر از آقای علی منجم رییس امور روابط عمومی که نهایت همکاری را داشته تشکر کنیم .</a:t>
            </a:r>
            <a:endParaRPr lang="en-US" sz="2400" dirty="0" smtClean="0">
              <a:latin typeface="Calibri" pitchFamily="34" charset="0"/>
              <a:ea typeface="Times New Roman" pitchFamily="18" charset="0"/>
              <a:cs typeface="B Titr"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sz="2400" dirty="0" smtClean="0">
              <a:latin typeface="Calibri" pitchFamily="34" charset="0"/>
              <a:ea typeface="Times New Roman" pitchFamily="18"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 calcmode="lin" valueType="num">
                                      <p:cBhvr>
                                        <p:cTn id="7" dur="500" fill="hold"/>
                                        <p:tgtEl>
                                          <p:spTgt spid="1740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740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740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74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2590800" y="1447800"/>
            <a:ext cx="4631396" cy="3154710"/>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fa-IR" sz="19900" b="0" i="0" u="none" strike="noStrike" cap="none" normalizeH="0" baseline="0" dirty="0" smtClean="0">
                <a:ln>
                  <a:noFill/>
                </a:ln>
                <a:solidFill>
                  <a:srgbClr val="FFFF00"/>
                </a:solidFill>
                <a:effectLst/>
                <a:latin typeface="Calibri" pitchFamily="34" charset="0"/>
                <a:ea typeface="Times New Roman" pitchFamily="18" charset="0"/>
                <a:cs typeface="B Titr" pitchFamily="2" charset="-78"/>
              </a:rPr>
              <a:t>پایان</a:t>
            </a:r>
            <a:endParaRPr kumimoji="0" lang="fa-IR" sz="28700" b="0" i="0" u="none" strike="noStrike" cap="none" normalizeH="0" baseline="0" dirty="0" smtClean="0">
              <a:ln>
                <a:noFill/>
              </a:ln>
              <a:solidFill>
                <a:srgbClr val="FFFF00"/>
              </a:solidFill>
              <a:effectLst/>
              <a:latin typeface="Arial" pitchFamily="34"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6865"/>
                                        </p:tgtEl>
                                        <p:attrNameLst>
                                          <p:attrName>style.visibility</p:attrName>
                                        </p:attrNameLst>
                                      </p:cBhvr>
                                      <p:to>
                                        <p:strVal val="visible"/>
                                      </p:to>
                                    </p:set>
                                    <p:anim calcmode="lin" valueType="num">
                                      <p:cBhvr>
                                        <p:cTn id="7" dur="500" fill="hold"/>
                                        <p:tgtEl>
                                          <p:spTgt spid="3686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865"/>
                                        </p:tgtEl>
                                        <p:attrNameLst>
                                          <p:attrName>ppt_y</p:attrName>
                                        </p:attrNameLst>
                                      </p:cBhvr>
                                      <p:tavLst>
                                        <p:tav tm="0">
                                          <p:val>
                                            <p:strVal val="#ppt_y"/>
                                          </p:val>
                                        </p:tav>
                                        <p:tav tm="100000">
                                          <p:val>
                                            <p:strVal val="#ppt_y"/>
                                          </p:val>
                                        </p:tav>
                                      </p:tavLst>
                                    </p:anim>
                                    <p:anim calcmode="lin" valueType="num">
                                      <p:cBhvr>
                                        <p:cTn id="9" dur="500" fill="hold"/>
                                        <p:tgtEl>
                                          <p:spTgt spid="3686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86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68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286000" y="3118514"/>
            <a:ext cx="8763000" cy="20774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tab pos="2636838" algn="ctr"/>
                <a:tab pos="4752975" algn="l"/>
              </a:tabLst>
            </a:pPr>
            <a:r>
              <a:rPr kumimoji="0" lang="fa-IR" sz="3600" b="1" i="0" u="none" strike="noStrike" cap="none" normalizeH="0" baseline="0" dirty="0" smtClean="0">
                <a:ln>
                  <a:noFill/>
                </a:ln>
                <a:solidFill>
                  <a:srgbClr val="FFFF00"/>
                </a:solidFill>
                <a:effectLst/>
                <a:latin typeface="Calibri" pitchFamily="34" charset="0"/>
                <a:ea typeface="Calibri" pitchFamily="34" charset="0"/>
                <a:cs typeface="B Titr" pitchFamily="2" charset="-78"/>
              </a:rPr>
              <a:t>موضوع : </a:t>
            </a:r>
            <a:r>
              <a:rPr kumimoji="0" lang="fa-IR" sz="3600" b="1" i="0" u="none" strike="noStrike" cap="none" normalizeH="0" baseline="0" dirty="0" smtClean="0">
                <a:ln>
                  <a:noFill/>
                </a:ln>
                <a:solidFill>
                  <a:srgbClr val="FF99FF"/>
                </a:solidFill>
                <a:effectLst/>
                <a:latin typeface="Calibri" pitchFamily="34" charset="0"/>
                <a:ea typeface="Calibri" pitchFamily="34" charset="0"/>
                <a:cs typeface="B Titr" pitchFamily="2" charset="-78"/>
              </a:rPr>
              <a:t>شهرداری</a:t>
            </a:r>
            <a:endParaRPr kumimoji="0" lang="en-US" sz="1050" b="0" i="0" u="none" strike="noStrike" cap="none" normalizeH="0" baseline="0" dirty="0" smtClean="0">
              <a:ln>
                <a:noFill/>
              </a:ln>
              <a:solidFill>
                <a:srgbClr val="FF99FF"/>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tab pos="2636838" algn="ctr"/>
                <a:tab pos="4752975" algn="l"/>
              </a:tabLst>
            </a:pPr>
            <a:endParaRPr kumimoji="0" lang="en-US" sz="1050" b="0" i="0" u="none" strike="noStrike" cap="none" normalizeH="0" baseline="0" dirty="0" smtClean="0">
              <a:ln>
                <a:noFill/>
              </a:ln>
              <a:solidFill>
                <a:srgbClr val="FF99FF"/>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tab pos="2636838" algn="ctr"/>
                <a:tab pos="4752975" algn="l"/>
              </a:tabLst>
            </a:pPr>
            <a:r>
              <a:rPr lang="fa-IR" sz="3600" b="1" dirty="0" smtClean="0">
                <a:solidFill>
                  <a:srgbClr val="FF99FF"/>
                </a:solidFill>
                <a:latin typeface="Arial Black" pitchFamily="34" charset="0"/>
                <a:ea typeface="Calibri" pitchFamily="34" charset="0"/>
                <a:cs typeface="B Titr" pitchFamily="2" charset="-78"/>
              </a:rPr>
              <a:t>رشته : مدیریت</a:t>
            </a:r>
            <a:endParaRPr lang="fa-IR" sz="3600" b="1" dirty="0" smtClean="0">
              <a:solidFill>
                <a:srgbClr val="FF99FF"/>
              </a:solidFill>
              <a:latin typeface="Arial Black" pitchFamily="34" charset="0"/>
              <a:ea typeface="Calibri" pitchFamily="34" charset="0"/>
              <a:cs typeface="B Titr"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tab pos="2636838" algn="ctr"/>
                <a:tab pos="4752975" algn="l"/>
              </a:tabLst>
            </a:pPr>
            <a:endParaRPr lang="en-US" sz="3600" b="1" dirty="0" smtClean="0">
              <a:solidFill>
                <a:srgbClr val="FFFF00"/>
              </a:solidFill>
              <a:latin typeface="Calibri" pitchFamily="34" charset="0"/>
              <a:ea typeface="Calibri" pitchFamily="34" charset="0"/>
              <a:cs typeface="B Titr"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tab pos="2636838" algn="ctr"/>
                <a:tab pos="4752975" algn="l"/>
              </a:tabLst>
            </a:pPr>
            <a:endParaRPr kumimoji="0" lang="en-US" sz="1050" b="0" i="0" u="none" strike="noStrike" cap="none" normalizeH="0" baseline="0" dirty="0" smtClean="0">
              <a:ln>
                <a:noFill/>
              </a:ln>
              <a:solidFill>
                <a:srgbClr val="FF99FF"/>
              </a:solidFill>
              <a:effectLst/>
              <a:latin typeface="Arial" pitchFamily="34" charset="0"/>
              <a:cs typeface="Arial" pitchFamily="34" charset="0"/>
            </a:endParaRPr>
          </a:p>
        </p:txBody>
      </p:sp>
      <p:pic>
        <p:nvPicPr>
          <p:cNvPr id="4" name="Picture 3" descr="img633995936048125000.jpg"/>
          <p:cNvPicPr>
            <a:picLocks noChangeAspect="1"/>
          </p:cNvPicPr>
          <p:nvPr/>
        </p:nvPicPr>
        <p:blipFill>
          <a:blip r:embed="rId2"/>
          <a:stretch>
            <a:fillRect/>
          </a:stretch>
        </p:blipFill>
        <p:spPr>
          <a:xfrm rot="20647459">
            <a:off x="282346" y="2470617"/>
            <a:ext cx="3495509" cy="25517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Scale>
                                      <p:cBhvr>
                                        <p:cTn id="7" dur="1000" decel="50000" fill="hold">
                                          <p:stCondLst>
                                            <p:cond delay="0"/>
                                          </p:stCondLst>
                                        </p:cTn>
                                        <p:tgtEl>
                                          <p:spTgt spid="10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5"/>
                                        </p:tgtEl>
                                        <p:attrNameLst>
                                          <p:attrName>ppt_x</p:attrName>
                                          <p:attrName>ppt_y</p:attrName>
                                        </p:attrNameLst>
                                      </p:cBhvr>
                                    </p:animMotion>
                                    <p:animEffect transition="in" filter="fade">
                                      <p:cBhvr>
                                        <p:cTn id="9" dur="1000"/>
                                        <p:tgtEl>
                                          <p:spTgt spid="1025"/>
                                        </p:tgtEl>
                                      </p:cBhvr>
                                    </p:animEffect>
                                  </p:childTnLst>
                                </p:cTn>
                              </p:par>
                            </p:childTnLst>
                          </p:cTn>
                        </p:par>
                      </p:childTnLst>
                    </p:cTn>
                  </p:par>
                  <p:par>
                    <p:cTn id="10" fill="hold">
                      <p:stCondLst>
                        <p:cond delay="indefinite"/>
                      </p:stCondLst>
                      <p:childTnLst>
                        <p:par>
                          <p:cTn id="11" fill="hold">
                            <p:stCondLst>
                              <p:cond delay="0"/>
                            </p:stCondLst>
                            <p:childTnLst>
                              <p:par>
                                <p:cTn id="12" presetID="19"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0" fill="hold"/>
                                        <p:tgtEl>
                                          <p:spTgt spid="4"/>
                                        </p:tgtEl>
                                        <p:attrNameLst>
                                          <p:attrName>ppt_w</p:attrName>
                                        </p:attrNameLst>
                                      </p:cBhvr>
                                      <p:tavLst>
                                        <p:tav tm="0" fmla="#ppt_w*sin(2.5*pi*$)">
                                          <p:val>
                                            <p:fltVal val="0"/>
                                          </p:val>
                                        </p:tav>
                                        <p:tav tm="100000">
                                          <p:val>
                                            <p:fltVal val="1"/>
                                          </p:val>
                                        </p:tav>
                                      </p:tavLst>
                                    </p:anim>
                                    <p:anim calcmode="lin" valueType="num">
                                      <p:cBhvr>
                                        <p:cTn id="15"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28600" y="914400"/>
            <a:ext cx="86868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effectLst/>
                <a:latin typeface="Tahoma" pitchFamily="34" charset="0"/>
                <a:ea typeface="Times New Roman" pitchFamily="18" charset="0"/>
                <a:cs typeface="B Titr" pitchFamily="2" charset="-78"/>
              </a:rPr>
              <a:t>شهرداری از نظر لغوی از دو کلمه «شهر» و «داری» تشکیل گردیده که «داری» به معنی اداره و مدیریت و «شهر» پس از 1362 به جایی که دارای شهرداری باشد اطلاق می گردید. بنابراین از نظر لغوی شهرداری را میتوان سازمان اداره شهر دانست و در اصطلاح، شهرداری به واحدی گفته می شود که به منظور اداره امور محلی و ارائه خدمات عمومی موردنیاز شهروندان در یک مرکز جمعیتی با خصایص شهری تشکیل می شود</a:t>
            </a:r>
            <a:r>
              <a:rPr kumimoji="0" lang="fa-IR" sz="2400" b="0" i="0" u="none" strike="noStrike" cap="none" normalizeH="0" baseline="0" dirty="0" smtClean="0">
                <a:ln>
                  <a:noFill/>
                </a:ln>
                <a:effectLst/>
                <a:latin typeface="Calibri" pitchFamily="34" charset="0"/>
                <a:ea typeface="Times New Roman" pitchFamily="18" charset="0"/>
                <a:cs typeface="B Titr" pitchFamily="2" charset="-78"/>
              </a:rPr>
              <a:t>.</a:t>
            </a:r>
            <a:endParaRPr kumimoji="0" lang="fa-IR" sz="2400" b="0" i="0" u="none" strike="noStrike" cap="none" normalizeH="0" baseline="0" dirty="0" smtClean="0">
              <a:ln>
                <a:noFill/>
              </a:ln>
              <a:effectLst/>
              <a:latin typeface="Tahoma" pitchFamily="34" charset="0"/>
              <a:ea typeface="Times New Roman" pitchFamily="18" charset="0"/>
              <a:cs typeface="B Titr"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effectLst/>
                <a:latin typeface="Tahoma" pitchFamily="34" charset="0"/>
                <a:ea typeface="Times New Roman" pitchFamily="18" charset="0"/>
                <a:cs typeface="B Titr" pitchFamily="2" charset="-78"/>
              </a:rPr>
              <a:t>در اواخر قرن سوم (هـ . ق) به منظور انجام و اداره امور شهری دایره احتسابیه با دو شعبه احتساب و تنظیف تشکیل شد، اما سازمان شهرداری با مفهوم امروزی از زمان تشکیل حکومت مشروطه (دوران قاجار) با تصویب قانون بلدیه مصوب 20 ربیع الثانی 1325 هـ . ق (1286 ش) پا به عرصه وجود نهاد. این قانون در 5 فصل و 108 ماده تنظیم و تصویب شده بود که در فصل چهارم، چگونگی سازمان بلدیه، تقسیم کار، وظایف و حدود اختیارات اعضای انجمن و واحدهای سازمانی تابعه، نحوه اعمال نظارت و مداخله حاکم را در امور بلدیه تعیین نموده بود و در ماده 93 آن بر لزوم و وجود شخصی به عنوان کلانتر (شهردار)، که اداره امور بلدیه را به عهده بگیرد اشاره شده است .</a:t>
            </a:r>
            <a:r>
              <a:rPr kumimoji="0" lang="en-US" sz="1050" b="0" i="0" u="none" strike="noStrike" cap="none" normalizeH="0" baseline="0" dirty="0" smtClean="0">
                <a:ln>
                  <a:noFill/>
                </a:ln>
                <a:effectLst/>
                <a:latin typeface="Arial" pitchFamily="34" charset="0"/>
                <a:cs typeface="B Titr" pitchFamily="2" charset="-78"/>
              </a:rPr>
              <a:t> </a:t>
            </a:r>
            <a:endParaRPr kumimoji="0" lang="en-US" sz="3200" b="0" i="0" u="none" strike="noStrike" cap="none" normalizeH="0" baseline="0" dirty="0" smtClean="0">
              <a:ln>
                <a:noFill/>
              </a:ln>
              <a:effectLst/>
              <a:latin typeface="Arial" pitchFamily="34" charset="0"/>
              <a:cs typeface="B Titr" pitchFamily="2" charset="-78"/>
            </a:endParaRPr>
          </a:p>
        </p:txBody>
      </p:sp>
      <p:sp>
        <p:nvSpPr>
          <p:cNvPr id="2050" name="Rectangle 2"/>
          <p:cNvSpPr>
            <a:spLocks noChangeArrowheads="1"/>
          </p:cNvSpPr>
          <p:nvPr/>
        </p:nvSpPr>
        <p:spPr bwMode="auto">
          <a:xfrm>
            <a:off x="2971800" y="152400"/>
            <a:ext cx="3259226" cy="646331"/>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none" lIns="91440" tIns="45720" rIns="91440" bIns="45720" numCol="1" anchor="ctr" anchorCtr="0" compatLnSpc="1">
            <a:prstTxWarp prst="textNoShap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fa-IR" sz="36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ahoma" pitchFamily="34" charset="0"/>
                <a:ea typeface="Times New Roman" pitchFamily="18" charset="0"/>
                <a:cs typeface="B Titr" pitchFamily="2" charset="-78"/>
              </a:rPr>
              <a:t>تاریخچه</a:t>
            </a:r>
            <a:r>
              <a:rPr kumimoji="0" lang="fa-IR" sz="36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ahoma" pitchFamily="34" charset="0"/>
                <a:ea typeface="Times New Roman" pitchFamily="18" charset="0"/>
                <a:cs typeface="Tahoma" pitchFamily="34" charset="0"/>
              </a:rPr>
              <a:t> </a:t>
            </a:r>
            <a:r>
              <a:rPr kumimoji="0" lang="fa-IR" sz="36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ahoma" pitchFamily="34" charset="0"/>
                <a:ea typeface="Times New Roman" pitchFamily="18" charset="0"/>
                <a:cs typeface="B Titr" pitchFamily="2" charset="-78"/>
              </a:rPr>
              <a:t>شهرداری</a:t>
            </a:r>
            <a:r>
              <a:rPr kumimoji="0" lang="fa-IR" sz="36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pitchFamily="34" charset="0"/>
                <a:ea typeface="Times New Roman" pitchFamily="18" charset="0"/>
                <a:cs typeface="B Titr" pitchFamily="2" charset="-78"/>
              </a:rPr>
              <a:t> </a:t>
            </a:r>
            <a:endParaRPr kumimoji="0" lang="fa-IR" sz="44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50"/>
                                        </p:tgtEl>
                                        <p:attrNameLst>
                                          <p:attrName>ppt_y</p:attrName>
                                        </p:attrNameLst>
                                      </p:cBhvr>
                                      <p:tavLst>
                                        <p:tav tm="0">
                                          <p:val>
                                            <p:strVal val="#ppt_y"/>
                                          </p:val>
                                        </p:tav>
                                        <p:tav tm="100000">
                                          <p:val>
                                            <p:strVal val="#ppt_y"/>
                                          </p:val>
                                        </p:tav>
                                      </p:tavLst>
                                    </p:anim>
                                    <p:anim calcmode="lin" valueType="num">
                                      <p:cBhvr>
                                        <p:cTn id="9" dur="500" fill="hold"/>
                                        <p:tgtEl>
                                          <p:spTgt spid="20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39" presetClass="entr" presetSubtype="0" accel="100000" fill="hold" grpId="0" nodeType="clickEffect">
                                  <p:stCondLst>
                                    <p:cond delay="0"/>
                                  </p:stCondLst>
                                  <p:childTnLst>
                                    <p:set>
                                      <p:cBhvr>
                                        <p:cTn id="15" dur="1" fill="hold">
                                          <p:stCondLst>
                                            <p:cond delay="0"/>
                                          </p:stCondLst>
                                        </p:cTn>
                                        <p:tgtEl>
                                          <p:spTgt spid="2049"/>
                                        </p:tgtEl>
                                        <p:attrNameLst>
                                          <p:attrName>style.visibility</p:attrName>
                                        </p:attrNameLst>
                                      </p:cBhvr>
                                      <p:to>
                                        <p:strVal val="visible"/>
                                      </p:to>
                                    </p:set>
                                    <p:anim calcmode="lin" valueType="num">
                                      <p:cBhvr>
                                        <p:cTn id="16" dur="500" fill="hold"/>
                                        <p:tgtEl>
                                          <p:spTgt spid="2049"/>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2049"/>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2049"/>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20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P spid="205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304800" y="228600"/>
            <a:ext cx="861060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50000"/>
              </a:lnSpc>
              <a:spcBef>
                <a:spcPct val="0"/>
              </a:spcBef>
              <a:spcAft>
                <a:spcPct val="0"/>
              </a:spcAft>
              <a:buClrTx/>
              <a:buSzTx/>
              <a:buFontTx/>
              <a:buNone/>
              <a:tabLst/>
            </a:pPr>
            <a:endParaRPr lang="fa-IR" sz="2400" dirty="0" smtClean="0">
              <a:latin typeface="Tahoma" pitchFamily="34" charset="0"/>
              <a:ea typeface="Times New Roman" pitchFamily="18" charset="0"/>
              <a:cs typeface="B Titr" pitchFamily="2" charset="-78"/>
            </a:endParaRPr>
          </a:p>
          <a:p>
            <a:pPr algn="r" rtl="1">
              <a:lnSpc>
                <a:spcPct val="150000"/>
              </a:lnSpc>
            </a:pPr>
            <a:r>
              <a:rPr lang="fa-IR" sz="2400" dirty="0" smtClean="0">
                <a:latin typeface="Tahoma" pitchFamily="34" charset="0"/>
                <a:ea typeface="Times New Roman" pitchFamily="18" charset="0"/>
                <a:cs typeface="B Titr" pitchFamily="2" charset="-78"/>
              </a:rPr>
              <a:t>از بررسي اسناد تاريخي  و ملاحظه آثار  بجاي مانده از گذشتگان مي توان  گفت شهرسازي  از ابتدا تحت تأثير  دو عامل محدود كننده قرار داشته است :‌ </a:t>
            </a:r>
            <a:endParaRPr lang="en-US" sz="2400" dirty="0" smtClean="0">
              <a:latin typeface="Tahoma" pitchFamily="34" charset="0"/>
              <a:ea typeface="Times New Roman" pitchFamily="18" charset="0"/>
              <a:cs typeface="B Titr" pitchFamily="2" charset="-78"/>
            </a:endParaRPr>
          </a:p>
          <a:p>
            <a:pPr algn="r" rtl="1">
              <a:lnSpc>
                <a:spcPct val="150000"/>
              </a:lnSpc>
            </a:pPr>
            <a:r>
              <a:rPr lang="fa-IR" sz="2400" dirty="0" smtClean="0">
                <a:latin typeface="Tahoma" pitchFamily="34" charset="0"/>
                <a:ea typeface="Times New Roman" pitchFamily="18" charset="0"/>
                <a:cs typeface="B Titr" pitchFamily="2" charset="-78"/>
              </a:rPr>
              <a:t>الف ) عوامل طبيعي </a:t>
            </a:r>
            <a:endParaRPr lang="en-US" sz="2400" dirty="0" smtClean="0">
              <a:latin typeface="Tahoma" pitchFamily="34" charset="0"/>
              <a:ea typeface="Times New Roman" pitchFamily="18" charset="0"/>
              <a:cs typeface="B Titr" pitchFamily="2" charset="-78"/>
            </a:endParaRPr>
          </a:p>
          <a:p>
            <a:pPr algn="r" rtl="1">
              <a:lnSpc>
                <a:spcPct val="150000"/>
              </a:lnSpc>
            </a:pPr>
            <a:r>
              <a:rPr lang="fa-IR" sz="2400" dirty="0" smtClean="0">
                <a:latin typeface="Tahoma" pitchFamily="34" charset="0"/>
                <a:ea typeface="Times New Roman" pitchFamily="18" charset="0"/>
                <a:cs typeface="B Titr" pitchFamily="2" charset="-78"/>
              </a:rPr>
              <a:t>ب) عوامل غير طبيعي و يا انساني </a:t>
            </a:r>
            <a:endParaRPr lang="en-US" sz="2400" dirty="0" smtClean="0">
              <a:latin typeface="Tahoma" pitchFamily="34" charset="0"/>
              <a:ea typeface="Times New Roman" pitchFamily="18" charset="0"/>
              <a:cs typeface="B Titr" pitchFamily="2" charset="-78"/>
            </a:endParaRPr>
          </a:p>
          <a:p>
            <a:pPr marL="0" marR="0" lvl="0" indent="0" algn="justLow" defTabSz="914400" rtl="1" eaLnBrk="1" fontAlgn="base" latinLnBrk="0" hangingPunct="1">
              <a:lnSpc>
                <a:spcPct val="150000"/>
              </a:lnSpc>
              <a:spcBef>
                <a:spcPct val="0"/>
              </a:spcBef>
              <a:spcAft>
                <a:spcPct val="0"/>
              </a:spcAft>
              <a:buClrTx/>
              <a:buSzTx/>
              <a:buFontTx/>
              <a:buNone/>
              <a:tabLst/>
            </a:pPr>
            <a:endParaRPr lang="fa-IR" sz="2400" dirty="0" smtClean="0">
              <a:latin typeface="Tahoma" pitchFamily="34" charset="0"/>
              <a:ea typeface="Times New Roman" pitchFamily="18" charset="0"/>
              <a:cs typeface="B Titr" pitchFamily="2" charset="-78"/>
            </a:endParaRPr>
          </a:p>
          <a:p>
            <a:pPr marL="0" marR="0" lvl="0" indent="0" algn="justLow" defTabSz="914400" rtl="1" eaLnBrk="1" fontAlgn="base" latinLnBrk="0" hangingPunct="1">
              <a:lnSpc>
                <a:spcPct val="150000"/>
              </a:lnSpc>
              <a:spcBef>
                <a:spcPct val="0"/>
              </a:spcBef>
              <a:spcAft>
                <a:spcPct val="0"/>
              </a:spcAft>
              <a:buClrTx/>
              <a:buSzTx/>
              <a:buFontTx/>
              <a:buNone/>
              <a:tabLst/>
            </a:pPr>
            <a:r>
              <a:rPr lang="fa-IR" sz="2400" dirty="0" smtClean="0">
                <a:latin typeface="Tahoma" pitchFamily="34" charset="0"/>
                <a:ea typeface="Times New Roman" pitchFamily="18" charset="0"/>
                <a:cs typeface="B Titr" pitchFamily="2" charset="-78"/>
              </a:rPr>
              <a:t>تاكنون حدود يكصد سال از تشكيل شهرداريها  «‌اولين شهرداري ايران شهرداري تبريز  بود  »‌ مي گذرد شهرداري  علي آباد شروع به كار و تأسيس آن به  سال  1332 شمسي  در حقيقت حدود  55 سال قبل بر مي گردد و در حال حاضر  « صرف نظر از سرپرستان اداره »‌ 20 شهردار سكان مديريت آنرا بر عهده  داشته اند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p:cTn id="7" dur="500" fill="hold"/>
                                        <p:tgtEl>
                                          <p:spTgt spid="307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07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07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0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446048" y="1392044"/>
            <a:ext cx="8316952"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lang="fa-IR" sz="2400" dirty="0" smtClean="0">
                <a:latin typeface="Tahoma" pitchFamily="34" charset="0"/>
                <a:ea typeface="Times New Roman" pitchFamily="18" charset="0"/>
                <a:cs typeface="B Titr" pitchFamily="2" charset="-78"/>
              </a:rPr>
              <a:t>شهرداری یک نهاد اجتماعی است که در راستای انجام وظایف خدمات شهری و مدیریت امور شهر فعالیت می کند. شهرداری موسسه ای مستقل و عمومی است که به منظور اداره امور محلی از قبیل عمران، آبادانی، بهداشت شهر و تامین رفاه و آسایش اهالی شهر و به عنوان و به عنوان زیستگاهی مطلوب برای شهروندان تاسیس شده است و مردم در اداره این امور مستقیما ً شرکت و دخالت دارند. شهرداری دارای شخصیت حقوقی، استقلال مالی و اداری است و از خود دارای اموال، بودجه، درآمد، حقوق، تکالیف مخصوص و متمایز از دولت است.</a:t>
            </a:r>
          </a:p>
        </p:txBody>
      </p:sp>
      <p:sp>
        <p:nvSpPr>
          <p:cNvPr id="4" name="Rectangle 2"/>
          <p:cNvSpPr>
            <a:spLocks noChangeArrowheads="1"/>
          </p:cNvSpPr>
          <p:nvPr/>
        </p:nvSpPr>
        <p:spPr bwMode="auto">
          <a:xfrm>
            <a:off x="2895600" y="304800"/>
            <a:ext cx="2789545" cy="646331"/>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none" lIns="91440" tIns="45720" rIns="91440" bIns="45720" numCol="1" anchor="ctr" anchorCtr="0" compatLnSpc="1">
            <a:prstTxWarp prst="textNoShap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justLow" rtl="1" fontAlgn="base">
              <a:spcBef>
                <a:spcPct val="0"/>
              </a:spcBef>
              <a:spcAft>
                <a:spcPct val="0"/>
              </a:spcAft>
            </a:pPr>
            <a:r>
              <a:rPr lang="fa-I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ahoma" pitchFamily="34" charset="0"/>
                <a:ea typeface="Times New Roman" pitchFamily="18" charset="0"/>
                <a:cs typeface="B Titr" pitchFamily="2" charset="-78"/>
              </a:rPr>
              <a:t>تعریف شهرداری</a:t>
            </a:r>
            <a:endPar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ahoma" pitchFamily="34" charset="0"/>
              <a:ea typeface="Times New Roman" pitchFamily="18"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9" presetClass="entr" presetSubtype="0" accel="100000" fill="hold" grpId="0" nodeType="clickEffect">
                                  <p:stCondLst>
                                    <p:cond delay="0"/>
                                  </p:stCondLst>
                                  <p:childTnLst>
                                    <p:set>
                                      <p:cBhvr>
                                        <p:cTn id="15" dur="1" fill="hold">
                                          <p:stCondLst>
                                            <p:cond delay="0"/>
                                          </p:stCondLst>
                                        </p:cTn>
                                        <p:tgtEl>
                                          <p:spTgt spid="4097"/>
                                        </p:tgtEl>
                                        <p:attrNameLst>
                                          <p:attrName>style.visibility</p:attrName>
                                        </p:attrNameLst>
                                      </p:cBhvr>
                                      <p:to>
                                        <p:strVal val="visible"/>
                                      </p:to>
                                    </p:set>
                                    <p:anim calcmode="lin" valueType="num">
                                      <p:cBhvr>
                                        <p:cTn id="16" dur="500" fill="hold"/>
                                        <p:tgtEl>
                                          <p:spTgt spid="4097"/>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4097"/>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4097"/>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40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533400" y="1143000"/>
            <a:ext cx="8077200"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rtl="1" eaLnBrk="0" fontAlgn="base" hangingPunct="0">
              <a:lnSpc>
                <a:spcPct val="150000"/>
              </a:lnSpc>
              <a:spcBef>
                <a:spcPct val="0"/>
              </a:spcBef>
              <a:spcAft>
                <a:spcPct val="0"/>
              </a:spcAft>
            </a:pPr>
            <a:r>
              <a:rPr lang="fa-IR" sz="2400" dirty="0" smtClean="0">
                <a:latin typeface="Tahoma" pitchFamily="34" charset="0"/>
                <a:ea typeface="Times New Roman" pitchFamily="18" charset="0"/>
                <a:cs typeface="B Titr" pitchFamily="2" charset="-78"/>
              </a:rPr>
              <a:t>شورای اسلامی شهر مکلف است پس از رسمیت یافتن، بلافاصله و قبل از شروع به کار، یک نفر را مه در شورای اسلامی شهر عضویت نداشته و واجد شرایطی باشد برای مدت دو سال با رای مخفی به اکثریتتام از دو ثلث اعضای شورای اسلامی شهر به سمت شهردار انتخاب و به شورای اسلامی فرمانداری اعلام کند. فرماندار، شهردار منتخب را به وزارت کشور معرفی می کند و مراتب را به انجمن شهر اطلاع میدهد. شهردار منتخب بلافاصله پس از معرفی به وزارت کشور شروع به کار خواهد کرد و تجدید انتخاب وی بلا مانع است.</a:t>
            </a:r>
          </a:p>
        </p:txBody>
      </p:sp>
      <p:sp>
        <p:nvSpPr>
          <p:cNvPr id="4" name="Rectangle 2"/>
          <p:cNvSpPr>
            <a:spLocks noChangeArrowheads="1"/>
          </p:cNvSpPr>
          <p:nvPr/>
        </p:nvSpPr>
        <p:spPr bwMode="auto">
          <a:xfrm>
            <a:off x="2590800" y="152400"/>
            <a:ext cx="3876382" cy="646331"/>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none" lIns="91440" tIns="45720" rIns="91440" bIns="45720" numCol="1" anchor="ctr" anchorCtr="0" compatLnSpc="1">
            <a:prstTxWarp prst="textNoShap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justLow" rtl="1" fontAlgn="base">
              <a:spcBef>
                <a:spcPct val="0"/>
              </a:spcBef>
              <a:spcAft>
                <a:spcPct val="0"/>
              </a:spcAft>
            </a:pPr>
            <a:r>
              <a:rPr lang="fa-I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ahoma" pitchFamily="34" charset="0"/>
                <a:ea typeface="Times New Roman" pitchFamily="18" charset="0"/>
                <a:cs typeface="B Titr" pitchFamily="2" charset="-78"/>
              </a:rPr>
              <a:t>نحوه ی</a:t>
            </a:r>
            <a:r>
              <a:rPr lang="fa-IR" sz="3600" b="1" dirty="0" smtClean="0">
                <a:ln w="11430"/>
                <a:solidFill>
                  <a:schemeClr val="tx1"/>
                </a:solidFill>
                <a:effectLst>
                  <a:outerShdw blurRad="50800" dist="39000" dir="5460000" algn="tl">
                    <a:srgbClr val="000000">
                      <a:alpha val="38000"/>
                    </a:srgbClr>
                  </a:outerShdw>
                </a:effectLst>
                <a:latin typeface="Tahoma" pitchFamily="34" charset="0"/>
                <a:ea typeface="Times New Roman" pitchFamily="18" charset="0"/>
                <a:cs typeface="B Titr" pitchFamily="2" charset="-78"/>
              </a:rPr>
              <a:t> </a:t>
            </a:r>
            <a:r>
              <a:rPr lang="fa-I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ahoma" pitchFamily="34" charset="0"/>
                <a:ea typeface="Times New Roman" pitchFamily="18" charset="0"/>
                <a:cs typeface="B Titr" pitchFamily="2" charset="-78"/>
              </a:rPr>
              <a:t>انتخاب شهردار</a:t>
            </a:r>
            <a:endPar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ahoma" pitchFamily="34" charset="0"/>
              <a:ea typeface="Times New Roman" pitchFamily="18"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9" presetClass="entr" presetSubtype="0" accel="100000" fill="hold" grpId="0" nodeType="clickEffect">
                                  <p:stCondLst>
                                    <p:cond delay="0"/>
                                  </p:stCondLst>
                                  <p:childTnLst>
                                    <p:set>
                                      <p:cBhvr>
                                        <p:cTn id="15" dur="1" fill="hold">
                                          <p:stCondLst>
                                            <p:cond delay="0"/>
                                          </p:stCondLst>
                                        </p:cTn>
                                        <p:tgtEl>
                                          <p:spTgt spid="5121"/>
                                        </p:tgtEl>
                                        <p:attrNameLst>
                                          <p:attrName>style.visibility</p:attrName>
                                        </p:attrNameLst>
                                      </p:cBhvr>
                                      <p:to>
                                        <p:strVal val="visible"/>
                                      </p:to>
                                    </p:set>
                                    <p:anim calcmode="lin" valueType="num">
                                      <p:cBhvr>
                                        <p:cTn id="16" dur="500" fill="hold"/>
                                        <p:tgtEl>
                                          <p:spTgt spid="5121"/>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5121"/>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5121"/>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51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762000" y="304800"/>
            <a:ext cx="79248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spcBef>
                <a:spcPct val="0"/>
              </a:spcBef>
              <a:spcAft>
                <a:spcPct val="0"/>
              </a:spcAft>
              <a:buClrTx/>
              <a:buSzTx/>
              <a:buFontTx/>
              <a:buNone/>
              <a:tabLst>
                <a:tab pos="457200" algn="l"/>
              </a:tabLst>
            </a:pPr>
            <a:r>
              <a:rPr lang="fa-IR" sz="2400" dirty="0" smtClean="0">
                <a:solidFill>
                  <a:srgbClr val="FFFF00"/>
                </a:solidFill>
                <a:latin typeface="Tahoma" pitchFamily="34" charset="0"/>
                <a:ea typeface="Times New Roman" pitchFamily="18" charset="0"/>
                <a:cs typeface="B Titr" pitchFamily="2" charset="-78"/>
              </a:rPr>
              <a:t>دوره خدمت شهردار در موارد زیر خاتمه می پذیرد: </a:t>
            </a:r>
            <a:endParaRPr lang="en-US" sz="2400" dirty="0" smtClean="0">
              <a:solidFill>
                <a:srgbClr val="FFFF00"/>
              </a:solidFill>
              <a:latin typeface="Tahoma" pitchFamily="34" charset="0"/>
              <a:ea typeface="Times New Roman" pitchFamily="18" charset="0"/>
              <a:cs typeface="B Titr" pitchFamily="2" charset="-78"/>
            </a:endParaRPr>
          </a:p>
          <a:p>
            <a:pPr marL="0" marR="0" lvl="0" indent="0" algn="justLow" defTabSz="914400" rtl="1" eaLnBrk="0" fontAlgn="base" latinLnBrk="0" hangingPunct="0">
              <a:spcBef>
                <a:spcPct val="0"/>
              </a:spcBef>
              <a:spcAft>
                <a:spcPct val="0"/>
              </a:spcAft>
              <a:buClrTx/>
              <a:buSzTx/>
              <a:buFontTx/>
              <a:buChar char="•"/>
              <a:tabLst>
                <a:tab pos="457200" algn="l"/>
              </a:tabLst>
            </a:pPr>
            <a:r>
              <a:rPr lang="fa-IR" sz="2400" dirty="0" smtClean="0">
                <a:latin typeface="Tahoma" pitchFamily="34" charset="0"/>
                <a:ea typeface="Times New Roman" pitchFamily="18" charset="0"/>
                <a:cs typeface="B Titr" pitchFamily="2" charset="-78"/>
              </a:rPr>
              <a:t>استعفای کتبی</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spcBef>
                <a:spcPct val="0"/>
              </a:spcBef>
              <a:spcAft>
                <a:spcPct val="0"/>
              </a:spcAft>
              <a:buClrTx/>
              <a:buSzTx/>
              <a:buFontTx/>
              <a:buChar char="•"/>
              <a:tabLst>
                <a:tab pos="457200" algn="l"/>
              </a:tabLst>
            </a:pPr>
            <a:r>
              <a:rPr lang="fa-IR" sz="2400" dirty="0" smtClean="0">
                <a:latin typeface="Tahoma" pitchFamily="34" charset="0"/>
                <a:ea typeface="Times New Roman" pitchFamily="18" charset="0"/>
                <a:cs typeface="B Titr" pitchFamily="2" charset="-78"/>
              </a:rPr>
              <a:t>برکناری توسط شورای اسلامی شهر با رعایت مقررات قانونی</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spcBef>
                <a:spcPct val="0"/>
              </a:spcBef>
              <a:spcAft>
                <a:spcPct val="0"/>
              </a:spcAft>
              <a:buClrTx/>
              <a:buSzTx/>
              <a:buFontTx/>
              <a:buChar char="•"/>
              <a:tabLst>
                <a:tab pos="457200" algn="l"/>
              </a:tabLst>
            </a:pPr>
            <a:r>
              <a:rPr lang="fa-IR" sz="2400" dirty="0" smtClean="0">
                <a:latin typeface="Tahoma" pitchFamily="34" charset="0"/>
                <a:ea typeface="Times New Roman" pitchFamily="18" charset="0"/>
                <a:cs typeface="B Titr" pitchFamily="2" charset="-78"/>
              </a:rPr>
              <a:t>تعلیق طبق مقررات قانونی</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spcBef>
                <a:spcPct val="0"/>
              </a:spcBef>
              <a:spcAft>
                <a:spcPct val="0"/>
              </a:spcAft>
              <a:buClrTx/>
              <a:buSzTx/>
              <a:buFontTx/>
              <a:buChar char="•"/>
              <a:tabLst>
                <a:tab pos="457200" algn="l"/>
              </a:tabLst>
            </a:pPr>
            <a:r>
              <a:rPr lang="fa-IR" sz="2400" dirty="0" smtClean="0">
                <a:latin typeface="Tahoma" pitchFamily="34" charset="0"/>
                <a:ea typeface="Times New Roman" pitchFamily="18" charset="0"/>
                <a:cs typeface="B Titr" pitchFamily="2" charset="-78"/>
              </a:rPr>
              <a:t>در صورت فقدان هر یک از شرایط مربوط به انتخاب شهردار به تشخیص شورای اسلامی شهر</a:t>
            </a:r>
          </a:p>
        </p:txBody>
      </p:sp>
      <p:graphicFrame>
        <p:nvGraphicFramePr>
          <p:cNvPr id="3" name="Table 2"/>
          <p:cNvGraphicFramePr>
            <a:graphicFrameLocks noGrp="1"/>
          </p:cNvGraphicFramePr>
          <p:nvPr/>
        </p:nvGraphicFramePr>
        <p:xfrm>
          <a:off x="1295400" y="2819400"/>
          <a:ext cx="6096000" cy="3779520"/>
        </p:xfrm>
        <a:graphic>
          <a:graphicData uri="http://schemas.openxmlformats.org/drawingml/2006/table">
            <a:tbl>
              <a:tblPr rtl="1"/>
              <a:tblGrid>
                <a:gridCol w="1524000"/>
                <a:gridCol w="1524000"/>
                <a:gridCol w="1524000"/>
                <a:gridCol w="1524000"/>
              </a:tblGrid>
              <a:tr h="0">
                <a:tc>
                  <a:txBody>
                    <a:bodyPr/>
                    <a:lstStyle/>
                    <a:p>
                      <a:pPr algn="ctr" rtl="1">
                        <a:lnSpc>
                          <a:spcPct val="150000"/>
                        </a:lnSpc>
                        <a:spcBef>
                          <a:spcPts val="1200"/>
                        </a:spcBef>
                        <a:spcAft>
                          <a:spcPts val="1200"/>
                        </a:spcAft>
                      </a:pPr>
                      <a:r>
                        <a:rPr lang="fa-IR" sz="1600" b="1" dirty="0">
                          <a:solidFill>
                            <a:schemeClr val="bg1"/>
                          </a:solidFill>
                          <a:latin typeface="Tahoma"/>
                          <a:ea typeface="Times New Roman"/>
                          <a:cs typeface="B Lotus"/>
                        </a:rPr>
                        <a:t>واحد تقسیمات کشوری ایران</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2F2F2"/>
                    </a:solidFill>
                  </a:tcPr>
                </a:tc>
                <a:tc>
                  <a:txBody>
                    <a:bodyPr/>
                    <a:lstStyle/>
                    <a:p>
                      <a:pPr algn="ctr" rtl="1">
                        <a:lnSpc>
                          <a:spcPct val="150000"/>
                        </a:lnSpc>
                        <a:spcBef>
                          <a:spcPts val="1200"/>
                        </a:spcBef>
                        <a:spcAft>
                          <a:spcPts val="1200"/>
                        </a:spcAft>
                      </a:pPr>
                      <a:r>
                        <a:rPr lang="fa-IR" sz="1600" b="1">
                          <a:solidFill>
                            <a:schemeClr val="bg1"/>
                          </a:solidFill>
                          <a:latin typeface="Tahoma"/>
                          <a:ea typeface="Times New Roman"/>
                          <a:cs typeface="B Lotus"/>
                        </a:rPr>
                        <a:t>مسئول</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2F2F2"/>
                    </a:solidFill>
                  </a:tcPr>
                </a:tc>
                <a:tc>
                  <a:txBody>
                    <a:bodyPr/>
                    <a:lstStyle/>
                    <a:p>
                      <a:pPr algn="ctr" rtl="1">
                        <a:lnSpc>
                          <a:spcPct val="150000"/>
                        </a:lnSpc>
                        <a:spcBef>
                          <a:spcPts val="1200"/>
                        </a:spcBef>
                        <a:spcAft>
                          <a:spcPts val="1200"/>
                        </a:spcAft>
                      </a:pPr>
                      <a:r>
                        <a:rPr lang="fa-IR" sz="1600" b="1">
                          <a:solidFill>
                            <a:schemeClr val="bg1"/>
                          </a:solidFill>
                          <a:latin typeface="Tahoma"/>
                          <a:ea typeface="Times New Roman"/>
                          <a:cs typeface="B Lotus"/>
                        </a:rPr>
                        <a:t>نهاد مربوطه</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2F2F2"/>
                    </a:solidFill>
                  </a:tcPr>
                </a:tc>
                <a:tc>
                  <a:txBody>
                    <a:bodyPr/>
                    <a:lstStyle/>
                    <a:p>
                      <a:pPr algn="ctr" rtl="1">
                        <a:lnSpc>
                          <a:spcPct val="150000"/>
                        </a:lnSpc>
                        <a:spcBef>
                          <a:spcPts val="1200"/>
                        </a:spcBef>
                        <a:spcAft>
                          <a:spcPts val="1200"/>
                        </a:spcAft>
                      </a:pPr>
                      <a:r>
                        <a:rPr lang="fa-IR" sz="1600" b="1">
                          <a:solidFill>
                            <a:schemeClr val="bg1"/>
                          </a:solidFill>
                          <a:latin typeface="Tahoma"/>
                          <a:ea typeface="Times New Roman"/>
                          <a:cs typeface="B Lotus"/>
                        </a:rPr>
                        <a:t>مرکز</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2F2F2"/>
                    </a:solidFill>
                  </a:tcPr>
                </a:tc>
              </a:tr>
              <a:tr h="0">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2" tooltip="کشور"/>
                        </a:rPr>
                        <a:t>کشور</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3" tooltip="وزیر کشور"/>
                        </a:rPr>
                        <a:t>وزیر</a:t>
                      </a:r>
                      <a:r>
                        <a:rPr lang="fa-IR" sz="1600" u="none" strike="noStrike">
                          <a:solidFill>
                            <a:schemeClr val="bg1"/>
                          </a:solidFill>
                          <a:latin typeface="Calibri"/>
                          <a:ea typeface="Times New Roman"/>
                          <a:cs typeface="Tahoma"/>
                          <a:hlinkClick r:id="rId3" tooltip="وزیر کشور"/>
                        </a:rPr>
                        <a:t> </a:t>
                      </a:r>
                      <a:r>
                        <a:rPr lang="fa-IR" sz="1600" u="none" strike="noStrike">
                          <a:solidFill>
                            <a:schemeClr val="bg1"/>
                          </a:solidFill>
                          <a:latin typeface="Tahoma"/>
                          <a:ea typeface="Times New Roman"/>
                          <a:cs typeface="B Lotus"/>
                          <a:hlinkClick r:id="rId3" tooltip="وزیر کشور"/>
                        </a:rPr>
                        <a:t>کشور</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4" tooltip="وزارت کشور"/>
                        </a:rPr>
                        <a:t>وزارت</a:t>
                      </a:r>
                      <a:r>
                        <a:rPr lang="fa-IR" sz="1600" u="none" strike="noStrike">
                          <a:solidFill>
                            <a:schemeClr val="bg1"/>
                          </a:solidFill>
                          <a:latin typeface="Calibri"/>
                          <a:ea typeface="Times New Roman"/>
                          <a:cs typeface="Tahoma"/>
                          <a:hlinkClick r:id="rId4" tooltip="وزارت کشور"/>
                        </a:rPr>
                        <a:t> </a:t>
                      </a:r>
                      <a:r>
                        <a:rPr lang="fa-IR" sz="1600" u="none" strike="noStrike">
                          <a:solidFill>
                            <a:schemeClr val="bg1"/>
                          </a:solidFill>
                          <a:latin typeface="Tahoma"/>
                          <a:ea typeface="Times New Roman"/>
                          <a:cs typeface="B Lotus"/>
                          <a:hlinkClick r:id="rId4" tooltip="وزارت کشور"/>
                        </a:rPr>
                        <a:t>کشور</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5" tooltip="پایتخت"/>
                        </a:rPr>
                        <a:t>پایتخت</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r>
              <a:tr h="0">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6" tooltip="استان"/>
                        </a:rPr>
                        <a:t>استان</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7" tooltip="استاندار"/>
                        </a:rPr>
                        <a:t>استاندار</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8" tooltip="استانداری"/>
                        </a:rPr>
                        <a:t>استانداری</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9" tooltip="مرکز استان"/>
                        </a:rPr>
                        <a:t>مرکز</a:t>
                      </a:r>
                      <a:r>
                        <a:rPr lang="fa-IR" sz="1600" u="none" strike="noStrike">
                          <a:solidFill>
                            <a:schemeClr val="bg1"/>
                          </a:solidFill>
                          <a:latin typeface="Calibri"/>
                          <a:ea typeface="Times New Roman"/>
                          <a:cs typeface="Tahoma"/>
                          <a:hlinkClick r:id="rId9" tooltip="مرکز استان"/>
                        </a:rPr>
                        <a:t> </a:t>
                      </a:r>
                      <a:r>
                        <a:rPr lang="fa-IR" sz="1600" u="none" strike="noStrike">
                          <a:solidFill>
                            <a:schemeClr val="bg1"/>
                          </a:solidFill>
                          <a:latin typeface="Tahoma"/>
                          <a:ea typeface="Times New Roman"/>
                          <a:cs typeface="B Lotus"/>
                          <a:hlinkClick r:id="rId9" tooltip="مرکز استان"/>
                        </a:rPr>
                        <a:t>استان</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r>
              <a:tr h="0">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10" tooltip="شهرستان"/>
                        </a:rPr>
                        <a:t>شهرستان</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11" tooltip="فرماندار"/>
                        </a:rPr>
                        <a:t>فرماندار</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12" tooltip="فرمانداری"/>
                        </a:rPr>
                        <a:t>فرمانداری</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13" tooltip="مرکز شهرستان"/>
                        </a:rPr>
                        <a:t>مرکز</a:t>
                      </a:r>
                      <a:r>
                        <a:rPr lang="fa-IR" sz="1600" u="none" strike="noStrike">
                          <a:solidFill>
                            <a:schemeClr val="bg1"/>
                          </a:solidFill>
                          <a:latin typeface="Calibri"/>
                          <a:ea typeface="Times New Roman"/>
                          <a:cs typeface="Tahoma"/>
                          <a:hlinkClick r:id="rId13" tooltip="مرکز شهرستان"/>
                        </a:rPr>
                        <a:t> </a:t>
                      </a:r>
                      <a:r>
                        <a:rPr lang="fa-IR" sz="1600" u="none" strike="noStrike">
                          <a:solidFill>
                            <a:schemeClr val="bg1"/>
                          </a:solidFill>
                          <a:latin typeface="Tahoma"/>
                          <a:ea typeface="Times New Roman"/>
                          <a:cs typeface="B Lotus"/>
                          <a:hlinkClick r:id="rId13" tooltip="مرکز شهرستان"/>
                        </a:rPr>
                        <a:t>شهرستان</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r>
              <a:tr h="0">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14" tooltip="بخش (تقسیمات کشوری)"/>
                        </a:rPr>
                        <a:t>بخش</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15" tooltip="بخشدار"/>
                        </a:rPr>
                        <a:t>بخشدار</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16" tooltip="بخشداری"/>
                        </a:rPr>
                        <a:t>بخشداری</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17" tooltip="مرکز بخش"/>
                        </a:rPr>
                        <a:t>مرکز بخش</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r>
              <a:tr h="0">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18" tooltip="دهستان"/>
                        </a:rPr>
                        <a:t>دهستان</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19" tooltip="دهدار"/>
                        </a:rPr>
                        <a:t>دهدار</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20" tooltip="دهداری"/>
                        </a:rPr>
                        <a:t>دهداری</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21" tooltip="مرکز دهستان"/>
                        </a:rPr>
                        <a:t>مرکز</a:t>
                      </a:r>
                      <a:r>
                        <a:rPr lang="fa-IR" sz="1600" u="none" strike="noStrike" dirty="0">
                          <a:solidFill>
                            <a:schemeClr val="bg1"/>
                          </a:solidFill>
                          <a:latin typeface="Calibri"/>
                          <a:ea typeface="Times New Roman"/>
                          <a:cs typeface="Tahoma"/>
                          <a:hlinkClick r:id="rId21" tooltip="مرکز دهستان"/>
                        </a:rPr>
                        <a:t> </a:t>
                      </a:r>
                      <a:r>
                        <a:rPr lang="fa-IR" sz="1600" u="none" strike="noStrike" dirty="0">
                          <a:solidFill>
                            <a:schemeClr val="bg1"/>
                          </a:solidFill>
                          <a:latin typeface="Tahoma"/>
                          <a:ea typeface="Times New Roman"/>
                          <a:cs typeface="B Lotus"/>
                          <a:hlinkClick r:id="rId21" tooltip="مرکز دهستان"/>
                        </a:rPr>
                        <a:t>دهستان</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r>
              <a:tr h="0">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22" tooltip="شهر"/>
                        </a:rPr>
                        <a:t>شهر</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a:solidFill>
                            <a:schemeClr val="bg1"/>
                          </a:solidFill>
                          <a:latin typeface="Tahoma"/>
                          <a:ea typeface="Times New Roman"/>
                          <a:cs typeface="B Lotus"/>
                          <a:hlinkClick r:id="rId23" tooltip="شهردار"/>
                        </a:rPr>
                        <a:t>شهردار</a:t>
                      </a:r>
                      <a:endParaRPr lang="en-US" sz="140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b="1" dirty="0">
                          <a:solidFill>
                            <a:schemeClr val="bg1"/>
                          </a:solidFill>
                          <a:latin typeface="Tahoma"/>
                          <a:ea typeface="Times New Roman"/>
                          <a:cs typeface="B Lotus"/>
                        </a:rPr>
                        <a:t>شهرداری</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dirty="0">
                          <a:solidFill>
                            <a:schemeClr val="bg1"/>
                          </a:solidFill>
                          <a:latin typeface="Tahoma"/>
                          <a:ea typeface="Times New Roman"/>
                          <a:cs typeface="B Lotus"/>
                        </a:rPr>
                        <a:t>ندارد</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r>
              <a:tr h="0">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24" tooltip="روستا"/>
                        </a:rPr>
                        <a:t>روستا</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25" tooltip="دهیار"/>
                        </a:rPr>
                        <a:t>دهیار</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u="none" strike="noStrike" dirty="0">
                          <a:solidFill>
                            <a:schemeClr val="bg1"/>
                          </a:solidFill>
                          <a:latin typeface="Tahoma"/>
                          <a:ea typeface="Times New Roman"/>
                          <a:cs typeface="B Lotus"/>
                          <a:hlinkClick r:id="rId26" tooltip="دهیاری"/>
                        </a:rPr>
                        <a:t>دهیاری</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c>
                  <a:txBody>
                    <a:bodyPr/>
                    <a:lstStyle/>
                    <a:p>
                      <a:pPr algn="ctr" rtl="1">
                        <a:lnSpc>
                          <a:spcPct val="150000"/>
                        </a:lnSpc>
                        <a:spcBef>
                          <a:spcPts val="1200"/>
                        </a:spcBef>
                        <a:spcAft>
                          <a:spcPts val="1200"/>
                        </a:spcAft>
                      </a:pPr>
                      <a:r>
                        <a:rPr lang="fa-IR" sz="1600" dirty="0">
                          <a:solidFill>
                            <a:schemeClr val="bg1"/>
                          </a:solidFill>
                          <a:latin typeface="Tahoma"/>
                          <a:ea typeface="Times New Roman"/>
                          <a:cs typeface="B Lotus"/>
                        </a:rPr>
                        <a:t>ندارد</a:t>
                      </a:r>
                      <a:endParaRPr lang="en-US" sz="1400" dirty="0">
                        <a:solidFill>
                          <a:schemeClr val="bg1"/>
                        </a:solidFill>
                        <a:latin typeface="Calibri"/>
                        <a:ea typeface="Times New Roman"/>
                        <a:cs typeface="Arial"/>
                      </a:endParaRPr>
                    </a:p>
                  </a:txBody>
                  <a:tcPr marL="30480" marR="30480" marT="30480" marB="30480" anchor="ctr">
                    <a:lnL w="12700" cap="flat" cmpd="sng" algn="ctr">
                      <a:solidFill>
                        <a:srgbClr val="AAAAAA"/>
                      </a:solidFill>
                      <a:prstDash val="solid"/>
                      <a:round/>
                      <a:headEnd type="none" w="med" len="med"/>
                      <a:tailEnd type="none" w="med" len="med"/>
                    </a:lnL>
                    <a:lnR w="12700" cap="flat" cmpd="sng" algn="ctr">
                      <a:solidFill>
                        <a:srgbClr val="AAAAAA"/>
                      </a:solidFill>
                      <a:prstDash val="solid"/>
                      <a:round/>
                      <a:headEnd type="none" w="med" len="med"/>
                      <a:tailEnd type="none" w="med" len="med"/>
                    </a:lnR>
                    <a:lnT w="12700" cap="flat" cmpd="sng" algn="ctr">
                      <a:solidFill>
                        <a:srgbClr val="AAAAAA"/>
                      </a:solidFill>
                      <a:prstDash val="solid"/>
                      <a:round/>
                      <a:headEnd type="none" w="med" len="med"/>
                      <a:tailEnd type="none" w="med" len="med"/>
                    </a:lnT>
                    <a:lnB w="12700" cap="flat" cmpd="sng" algn="ctr">
                      <a:solidFill>
                        <a:srgbClr val="AAAAAA"/>
                      </a:solidFill>
                      <a:prstDash val="solid"/>
                      <a:round/>
                      <a:headEnd type="none" w="med" len="med"/>
                      <a:tailEnd type="none" w="med" len="med"/>
                    </a:lnB>
                    <a:solidFill>
                      <a:srgbClr val="F9F9F9"/>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p:cTn id="7" dur="500" fill="hold"/>
                                        <p:tgtEl>
                                          <p:spTgt spid="614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14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14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145"/>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9"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0" fill="hold"/>
                                        <p:tgtEl>
                                          <p:spTgt spid="3"/>
                                        </p:tgtEl>
                                        <p:attrNameLst>
                                          <p:attrName>ppt_w</p:attrName>
                                        </p:attrNameLst>
                                      </p:cBhvr>
                                      <p:tavLst>
                                        <p:tav tm="0" fmla="#ppt_w*sin(2.5*pi*$)">
                                          <p:val>
                                            <p:fltVal val="0"/>
                                          </p:val>
                                        </p:tav>
                                        <p:tav tm="100000">
                                          <p:val>
                                            <p:fltVal val="1"/>
                                          </p:val>
                                        </p:tav>
                                      </p:tavLst>
                                    </p:anim>
                                    <p:anim calcmode="lin" valueType="num">
                                      <p:cBhvr>
                                        <p:cTn id="16" dur="5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304800" y="117693"/>
            <a:ext cx="861060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lang="fa-IR" sz="2400" dirty="0" smtClean="0">
                <a:latin typeface="Tahoma" pitchFamily="34" charset="0"/>
                <a:ea typeface="Times New Roman" pitchFamily="18" charset="0"/>
                <a:cs typeface="B Titr" pitchFamily="2" charset="-78"/>
              </a:rPr>
              <a:t>بطور كلي  به استناد ماده  55 قانون شهرداري وظايف مشخص شهرداريها در اجراي تحقق اهدفا طرحهاي شهري درموارد پانزده گانه زير خلاصه مي شوند . </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1- شبكه معابر</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2-پاركينگ</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3- مراكز حمل و نقل</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4- مراكز عمده شهري</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5- فضاي  سبز</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6- جمع آوري آبهاي سطحي</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7- كارگاههاي مزاحم شهري</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8- كشتارگاه</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9- گورستان</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10-دفع زباله</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11- ايستگاههاي آتش نشاني</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12- تملك اراضي ذخيره شهري</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13- نوسازي محلات</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14- تأمين ساير  تأسيسات  مورد نياز عمومي</a:t>
            </a:r>
          </a:p>
          <a:p>
            <a:pPr lvl="0" algn="justLow" rtl="1" fontAlgn="base">
              <a:spcBef>
                <a:spcPct val="0"/>
              </a:spcBef>
              <a:spcAft>
                <a:spcPct val="0"/>
              </a:spcAft>
            </a:pPr>
            <a:r>
              <a:rPr lang="fa-IR" sz="2400" dirty="0" smtClean="0">
                <a:latin typeface="Tahoma" pitchFamily="34" charset="0"/>
                <a:ea typeface="Times New Roman" pitchFamily="18" charset="0"/>
                <a:cs typeface="B Titr" pitchFamily="2" charset="-78"/>
              </a:rPr>
              <a:t>15- مراقبت در رشد متناسب و موزون شهر</a:t>
            </a:r>
          </a:p>
          <a:p>
            <a:pPr lvl="0" algn="justLow" rtl="1" fontAlgn="base">
              <a:spcBef>
                <a:spcPct val="0"/>
              </a:spcBef>
              <a:spcAft>
                <a:spcPct val="0"/>
              </a:spcAft>
            </a:pPr>
            <a:endParaRPr lang="fa-I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7169"/>
                                        </p:tgtEl>
                                        <p:attrNameLst>
                                          <p:attrName>style.visibility</p:attrName>
                                        </p:attrNameLst>
                                      </p:cBhvr>
                                      <p:to>
                                        <p:strVal val="visible"/>
                                      </p:to>
                                    </p:set>
                                    <p:anim calcmode="lin" valueType="num">
                                      <p:cBhvr>
                                        <p:cTn id="7" dur="500" fill="hold"/>
                                        <p:tgtEl>
                                          <p:spTgt spid="716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716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716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71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533400" y="533400"/>
            <a:ext cx="8153400" cy="50321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50000"/>
              </a:lnSpc>
              <a:spcBef>
                <a:spcPct val="0"/>
              </a:spcBef>
              <a:spcAft>
                <a:spcPct val="0"/>
              </a:spcAft>
              <a:buClrTx/>
              <a:buSzTx/>
              <a:buFontTx/>
              <a:buNone/>
              <a:tabLst>
                <a:tab pos="457200" algn="l"/>
              </a:tabLst>
            </a:pPr>
            <a:r>
              <a:rPr lang="fa-IR" sz="2400" dirty="0" smtClean="0">
                <a:solidFill>
                  <a:srgbClr val="FFFF00"/>
                </a:solidFill>
                <a:latin typeface="Tahoma" pitchFamily="34" charset="0"/>
                <a:ea typeface="Times New Roman" pitchFamily="18" charset="0"/>
                <a:cs typeface="B Titr" pitchFamily="2" charset="-78"/>
              </a:rPr>
              <a:t>شرح وظایف شهرداری بر اساس قانون اساسی: </a:t>
            </a:r>
            <a:endParaRPr lang="en-US" sz="2400" dirty="0" smtClean="0">
              <a:solidFill>
                <a:srgbClr val="FFFF00"/>
              </a:solidFill>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50000"/>
              </a:lnSpc>
              <a:spcBef>
                <a:spcPct val="0"/>
              </a:spcBef>
              <a:spcAft>
                <a:spcPct val="0"/>
              </a:spcAft>
              <a:buClrTx/>
              <a:buSzTx/>
              <a:buFontTx/>
              <a:buChar char="•"/>
              <a:tabLst>
                <a:tab pos="457200" algn="l"/>
              </a:tabLst>
            </a:pPr>
            <a:r>
              <a:rPr lang="fa-IR" sz="2400" dirty="0" smtClean="0">
                <a:latin typeface="Tahoma" pitchFamily="34" charset="0"/>
                <a:ea typeface="Times New Roman" pitchFamily="18" charset="0"/>
                <a:cs typeface="B Titr" pitchFamily="2" charset="-78"/>
              </a:rPr>
              <a:t>ایجاو خیابان ها و کوچه ها و میدان ها و باغ های عمومی و مجاری آب و توسعه معابر در حدود قوانین موضوع.</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50000"/>
              </a:lnSpc>
              <a:spcBef>
                <a:spcPct val="0"/>
              </a:spcBef>
              <a:spcAft>
                <a:spcPct val="0"/>
              </a:spcAft>
              <a:buClrTx/>
              <a:buSzTx/>
              <a:buFontTx/>
              <a:buChar char="•"/>
              <a:tabLst>
                <a:tab pos="457200" algn="l"/>
              </a:tabLst>
            </a:pPr>
            <a:r>
              <a:rPr lang="fa-IR" sz="2400" dirty="0" smtClean="0">
                <a:latin typeface="Tahoma" pitchFamily="34" charset="0"/>
                <a:ea typeface="Times New Roman" pitchFamily="18" charset="0"/>
                <a:cs typeface="B Titr" pitchFamily="2" charset="-78"/>
              </a:rPr>
              <a:t>تنظیف و نگه داری و تسطیح معابر و انهار عمومی و مجاری آبها و فاضلاب و تنقیه قنوات مربوط به شهر و تامین آب و روشنایی به وسایل ممکنه.</a:t>
            </a:r>
            <a:endParaRPr lang="en-US" sz="2400" dirty="0" smtClean="0">
              <a:latin typeface="Tahoma" pitchFamily="34" charset="0"/>
              <a:ea typeface="Times New Roman" pitchFamily="18" charset="0"/>
              <a:cs typeface="B Titr" pitchFamily="2" charset="-78"/>
            </a:endParaRPr>
          </a:p>
          <a:p>
            <a:pPr marL="0" marR="0" lvl="0" indent="0" algn="justLow" defTabSz="914400" rtl="1" eaLnBrk="0" fontAlgn="base" latinLnBrk="0" hangingPunct="0">
              <a:lnSpc>
                <a:spcPct val="150000"/>
              </a:lnSpc>
              <a:spcBef>
                <a:spcPct val="0"/>
              </a:spcBef>
              <a:spcAft>
                <a:spcPct val="0"/>
              </a:spcAft>
              <a:buClrTx/>
              <a:buSzTx/>
              <a:buFontTx/>
              <a:buChar char="•"/>
              <a:tabLst>
                <a:tab pos="457200" algn="l"/>
              </a:tabLst>
            </a:pPr>
            <a:r>
              <a:rPr lang="fa-IR" sz="2400" dirty="0" smtClean="0">
                <a:latin typeface="Tahoma" pitchFamily="34" charset="0"/>
                <a:ea typeface="Times New Roman" pitchFamily="18" charset="0"/>
                <a:cs typeface="B Titr" pitchFamily="2" charset="-78"/>
              </a:rPr>
              <a:t>مراقبت و اهتمام کامل در نصب برگه قیمت بر روی اجناس و اجرای تصمیمات شورای اسلامی شهر نسبت به ارزانی و فراوانی خوار و بار و مواد مورد احتیاج عمومی و جلوگیری از فروش اجناس فاسد و معدوم نمودن آنها.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8193"/>
                                        </p:tgtEl>
                                        <p:attrNameLst>
                                          <p:attrName>style.visibility</p:attrName>
                                        </p:attrNameLst>
                                      </p:cBhvr>
                                      <p:to>
                                        <p:strVal val="visible"/>
                                      </p:to>
                                    </p:set>
                                    <p:anim calcmode="lin" valueType="num">
                                      <p:cBhvr>
                                        <p:cTn id="7" dur="500" fill="hold"/>
                                        <p:tgtEl>
                                          <p:spTgt spid="819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819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819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8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505</TotalTime>
  <Words>1750</Words>
  <Application>Microsoft Office PowerPoint</Application>
  <PresentationFormat>On-screen Show (4:3)</PresentationFormat>
  <Paragraphs>118</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Metro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sadra</cp:lastModifiedBy>
  <cp:revision>56</cp:revision>
  <dcterms:created xsi:type="dcterms:W3CDTF">2006-08-16T00:00:00Z</dcterms:created>
  <dcterms:modified xsi:type="dcterms:W3CDTF">2016-09-05T10:10:07Z</dcterms:modified>
</cp:coreProperties>
</file>