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9" r:id="rId3"/>
    <p:sldId id="257"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5" r:id="rId20"/>
    <p:sldId id="273" r:id="rId21"/>
    <p:sldId id="276" r:id="rId22"/>
    <p:sldId id="277" r:id="rId23"/>
    <p:sldId id="278" r:id="rId24"/>
    <p:sldId id="279" r:id="rId25"/>
    <p:sldId id="280"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6" d="100"/>
          <a:sy n="76" d="100"/>
        </p:scale>
        <p:origin x="126" y="8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C7102C2B-D749-4C06-812B-DDA342FEE996}" type="datetimeFigureOut">
              <a:rPr lang="en-US" smtClean="0"/>
              <a:t>1/6/2016</a:t>
            </a:fld>
            <a:endParaRPr lang="en-US"/>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2957045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102C2B-D749-4C06-812B-DDA342FEE996}" type="datetimeFigureOut">
              <a:rPr lang="en-US" smtClean="0"/>
              <a:t>1/6/2016</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1055976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102C2B-D749-4C06-812B-DDA342FEE996}" type="datetimeFigureOut">
              <a:rPr lang="en-US" smtClean="0"/>
              <a:t>1/6/2016</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2776102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102C2B-D749-4C06-812B-DDA342FEE996}" type="datetimeFigureOut">
              <a:rPr lang="en-US" smtClean="0"/>
              <a:t>1/6/2016</a:t>
            </a:fld>
            <a:endParaRPr lang="en-US"/>
          </a:p>
        </p:txBody>
      </p:sp>
      <p:sp>
        <p:nvSpPr>
          <p:cNvPr id="5" name="Footer Placeholder 4"/>
          <p:cNvSpPr>
            <a:spLocks noGrp="1"/>
          </p:cNvSpPr>
          <p:nvPr>
            <p:ph type="ftr" sz="quarter" idx="11"/>
          </p:nvPr>
        </p:nvSpPr>
        <p:spPr/>
        <p:txBody>
          <a:bodyPr/>
          <a:lstStyle/>
          <a:p>
            <a:endParaRPr lang="en-US"/>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7759016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102C2B-D749-4C06-812B-DDA342FEE996}" type="datetimeFigureOut">
              <a:rPr lang="en-US" smtClean="0"/>
              <a:t>1/6/2016</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35122306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C7102C2B-D749-4C06-812B-DDA342FEE996}" type="datetimeFigureOut">
              <a:rPr lang="en-US" smtClean="0"/>
              <a:t>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11573071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C7102C2B-D749-4C06-812B-DDA342FEE996}" type="datetimeFigureOut">
              <a:rPr lang="en-US" smtClean="0"/>
              <a:t>1/6/2016</a:t>
            </a:fld>
            <a:endParaRPr lang="en-US"/>
          </a:p>
        </p:txBody>
      </p:sp>
      <p:sp>
        <p:nvSpPr>
          <p:cNvPr id="8" name="Footer Placeholder 7"/>
          <p:cNvSpPr>
            <a:spLocks noGrp="1"/>
          </p:cNvSpPr>
          <p:nvPr>
            <p:ph type="ftr" sz="quarter" idx="11"/>
          </p:nvPr>
        </p:nvSpPr>
        <p:spPr>
          <a:xfrm>
            <a:off x="561111" y="6391838"/>
            <a:ext cx="3644282" cy="304801"/>
          </a:xfrm>
        </p:spPr>
        <p:txBody>
          <a:bodyPr/>
          <a:lstStyle/>
          <a:p>
            <a:endParaRPr lang="en-US"/>
          </a:p>
        </p:txBody>
      </p:sp>
      <p:sp>
        <p:nvSpPr>
          <p:cNvPr id="9" name="Slide Number Placeholder 8"/>
          <p:cNvSpPr>
            <a:spLocks noGrp="1"/>
          </p:cNvSpPr>
          <p:nvPr>
            <p:ph type="sldNum" sz="quarter" idx="12"/>
          </p:nvPr>
        </p:nvSpPr>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20245979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C7102C2B-D749-4C06-812B-DDA342FEE996}" type="datetimeFigureOut">
              <a:rPr lang="en-US" smtClean="0"/>
              <a:t>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38067004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C7102C2B-D749-4C06-812B-DDA342FEE996}" type="datetimeFigureOut">
              <a:rPr lang="en-US" smtClean="0"/>
              <a:t>1/6/2016</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3344372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102C2B-D749-4C06-812B-DDA342FEE996}" type="datetimeFigureOut">
              <a:rPr lang="en-US" smtClean="0"/>
              <a:t>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127281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102C2B-D749-4C06-812B-DDA342FEE996}" type="datetimeFigureOut">
              <a:rPr lang="en-US" smtClean="0"/>
              <a:t>1/6/2016</a:t>
            </a:fld>
            <a:endParaRPr lang="en-US"/>
          </a:p>
        </p:txBody>
      </p:sp>
      <p:sp>
        <p:nvSpPr>
          <p:cNvPr id="5" name="Footer Placeholder 4"/>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13712646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7102C2B-D749-4C06-812B-DDA342FEE996}" type="datetimeFigureOut">
              <a:rPr lang="en-US" smtClean="0"/>
              <a:t>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1906653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7102C2B-D749-4C06-812B-DDA342FEE996}" type="datetimeFigureOut">
              <a:rPr lang="en-US" smtClean="0"/>
              <a:t>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1356720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7102C2B-D749-4C06-812B-DDA342FEE996}" type="datetimeFigureOut">
              <a:rPr lang="en-US" smtClean="0"/>
              <a:t>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2753107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102C2B-D749-4C06-812B-DDA342FEE996}" type="datetimeFigureOut">
              <a:rPr lang="en-US" smtClean="0"/>
              <a:t>1/6/2016</a:t>
            </a:fld>
            <a:endParaRPr lang="en-US"/>
          </a:p>
        </p:txBody>
      </p:sp>
      <p:sp>
        <p:nvSpPr>
          <p:cNvPr id="3" name="Footer Placeholder 2"/>
          <p:cNvSpPr>
            <a:spLocks noGrp="1"/>
          </p:cNvSpPr>
          <p:nvPr>
            <p:ph type="ftr" sz="quarter" idx="11"/>
          </p:nvPr>
        </p:nvSpPr>
        <p:spPr/>
        <p:txBody>
          <a:bodyPr/>
          <a:lstStyle/>
          <a:p>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862067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102C2B-D749-4C06-812B-DDA342FEE996}" type="datetimeFigureOut">
              <a:rPr lang="en-US" smtClean="0"/>
              <a:t>1/6/2016</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16866894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102C2B-D749-4C06-812B-DDA342FEE996}" type="datetimeFigureOut">
              <a:rPr lang="en-US" smtClean="0"/>
              <a:t>1/6/2016</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15D98EB9-A055-4F99-B3CE-39055368C1F7}" type="slidenum">
              <a:rPr lang="en-US" smtClean="0"/>
              <a:t>‹#›</a:t>
            </a:fld>
            <a:endParaRPr lang="en-US"/>
          </a:p>
        </p:txBody>
      </p:sp>
    </p:spTree>
    <p:extLst>
      <p:ext uri="{BB962C8B-B14F-4D97-AF65-F5344CB8AC3E}">
        <p14:creationId xmlns:p14="http://schemas.microsoft.com/office/powerpoint/2010/main" val="310367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C7102C2B-D749-4C06-812B-DDA342FEE996}" type="datetimeFigureOut">
              <a:rPr lang="en-US" smtClean="0"/>
              <a:t>1/6/2016</a:t>
            </a:fld>
            <a:endParaRPr lang="en-US"/>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15D98EB9-A055-4F99-B3CE-39055368C1F7}" type="slidenum">
              <a:rPr lang="en-US" smtClean="0"/>
              <a:t>‹#›</a:t>
            </a:fld>
            <a:endParaRPr lang="en-US"/>
          </a:p>
        </p:txBody>
      </p:sp>
    </p:spTree>
    <p:extLst>
      <p:ext uri="{BB962C8B-B14F-4D97-AF65-F5344CB8AC3E}">
        <p14:creationId xmlns:p14="http://schemas.microsoft.com/office/powerpoint/2010/main" val="33657506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3659652"/>
            <a:ext cx="8825658" cy="2677648"/>
          </a:xfrm>
        </p:spPr>
        <p:txBody>
          <a:bodyPr/>
          <a:lstStyle/>
          <a:p>
            <a:pPr algn="ctr" rtl="1"/>
            <a:r>
              <a:rPr lang="en-US" sz="3200" b="1" dirty="0" smtClean="0">
                <a:cs typeface="B Mitra" panose="00000400000000000000" pitchFamily="2" charset="-78"/>
              </a:rPr>
              <a:t> </a:t>
            </a:r>
            <a:r>
              <a:rPr lang="fa-IR" sz="3200" b="1" dirty="0" smtClean="0">
                <a:cs typeface="B Mitra" panose="00000400000000000000" pitchFamily="2" charset="-78"/>
              </a:rPr>
              <a:t>دانشگاه آزاد سیرجان</a:t>
            </a:r>
            <a:br>
              <a:rPr lang="fa-IR" sz="3200" b="1" dirty="0" smtClean="0">
                <a:cs typeface="B Mitra" panose="00000400000000000000" pitchFamily="2" charset="-78"/>
              </a:rPr>
            </a:br>
            <a:r>
              <a:rPr lang="en-US" sz="3200" b="1" dirty="0" smtClean="0">
                <a:cs typeface="B Mitra" panose="00000400000000000000" pitchFamily="2" charset="-78"/>
              </a:rPr>
              <a:t/>
            </a:r>
            <a:br>
              <a:rPr lang="en-US" sz="3200" b="1" dirty="0" smtClean="0">
                <a:cs typeface="B Mitra" panose="00000400000000000000" pitchFamily="2" charset="-78"/>
              </a:rPr>
            </a:br>
            <a:r>
              <a:rPr lang="fa-IR" sz="3200" b="1" dirty="0" smtClean="0">
                <a:cs typeface="B Mitra" panose="00000400000000000000" pitchFamily="2" charset="-78"/>
              </a:rPr>
              <a:t>شبیه </a:t>
            </a:r>
            <a:r>
              <a:rPr lang="fa-IR" sz="3200" b="1" dirty="0">
                <a:cs typeface="B Mitra" panose="00000400000000000000" pitchFamily="2" charset="-78"/>
              </a:rPr>
              <a:t>سازی دیجیتال یک چالش بزرگ و اساسی برای معدن ها در قرن </a:t>
            </a:r>
            <a:r>
              <a:rPr lang="fa-IR" sz="3200" b="1" dirty="0" smtClean="0">
                <a:cs typeface="B Mitra" panose="00000400000000000000" pitchFamily="2" charset="-78"/>
              </a:rPr>
              <a:t>21</a:t>
            </a:r>
            <a:br>
              <a:rPr lang="fa-IR" sz="3200" b="1" dirty="0" smtClean="0">
                <a:cs typeface="B Mitra" panose="00000400000000000000" pitchFamily="2" charset="-78"/>
              </a:rPr>
            </a:br>
            <a:r>
              <a:rPr lang="fa-IR" sz="3200" b="1" dirty="0" smtClean="0">
                <a:cs typeface="B Mitra" panose="00000400000000000000" pitchFamily="2" charset="-78"/>
              </a:rPr>
              <a:t/>
            </a:r>
            <a:br>
              <a:rPr lang="fa-IR" sz="3200" b="1" dirty="0" smtClean="0">
                <a:cs typeface="B Mitra" panose="00000400000000000000" pitchFamily="2" charset="-78"/>
              </a:rPr>
            </a:br>
            <a:r>
              <a:rPr lang="fa-IR" sz="3200" b="1" dirty="0" smtClean="0">
                <a:cs typeface="B Mitra" panose="00000400000000000000" pitchFamily="2" charset="-78"/>
              </a:rPr>
              <a:t>استاد : </a:t>
            </a:r>
            <a:br>
              <a:rPr lang="fa-IR" sz="3200" b="1" dirty="0" smtClean="0">
                <a:cs typeface="B Mitra" panose="00000400000000000000" pitchFamily="2" charset="-78"/>
              </a:rPr>
            </a:br>
            <a:r>
              <a:rPr lang="fa-IR" sz="3200" b="1" dirty="0" smtClean="0">
                <a:cs typeface="B Mitra" panose="00000400000000000000" pitchFamily="2" charset="-78"/>
              </a:rPr>
              <a:t>جناب آقای دکتر ثمره</a:t>
            </a:r>
            <a:br>
              <a:rPr lang="fa-IR" sz="3200" b="1" dirty="0" smtClean="0">
                <a:cs typeface="B Mitra" panose="00000400000000000000" pitchFamily="2" charset="-78"/>
              </a:rPr>
            </a:br>
            <a:r>
              <a:rPr lang="fa-IR" sz="3200" b="1" dirty="0" smtClean="0">
                <a:cs typeface="B Mitra" panose="00000400000000000000" pitchFamily="2" charset="-78"/>
              </a:rPr>
              <a:t>دانشجو : </a:t>
            </a:r>
            <a:br>
              <a:rPr lang="fa-IR" sz="3200" b="1" dirty="0" smtClean="0">
                <a:cs typeface="B Mitra" panose="00000400000000000000" pitchFamily="2" charset="-78"/>
              </a:rPr>
            </a:br>
            <a:r>
              <a:rPr lang="fa-IR" sz="3200" b="1" dirty="0" smtClean="0">
                <a:cs typeface="B Mitra" panose="00000400000000000000" pitchFamily="2" charset="-78"/>
              </a:rPr>
              <a:t>امین خداکرم پور</a:t>
            </a:r>
            <a:br>
              <a:rPr lang="fa-IR" sz="3200" b="1" dirty="0" smtClean="0">
                <a:cs typeface="B Mitra" panose="00000400000000000000" pitchFamily="2" charset="-78"/>
              </a:rPr>
            </a:br>
            <a:r>
              <a:rPr lang="fa-IR" sz="3200" b="1" dirty="0" smtClean="0">
                <a:cs typeface="B Mitra" panose="00000400000000000000" pitchFamily="2" charset="-78"/>
              </a:rPr>
              <a:t>زمستان 94</a:t>
            </a:r>
            <a:r>
              <a:rPr lang="en-US" sz="3200" b="1" dirty="0">
                <a:cs typeface="B Mitra" panose="00000400000000000000" pitchFamily="2" charset="-78"/>
              </a:rPr>
              <a:t/>
            </a:r>
            <a:br>
              <a:rPr lang="en-US" sz="3200" b="1" dirty="0">
                <a:cs typeface="B Mitra" panose="00000400000000000000" pitchFamily="2" charset="-78"/>
              </a:rPr>
            </a:br>
            <a:endParaRPr lang="en-US" sz="3200" b="1" dirty="0">
              <a:cs typeface="B Mitra" panose="00000400000000000000" pitchFamily="2" charset="-78"/>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575507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just" rtl="1"/>
            <a:r>
              <a:rPr lang="fa-IR" b="1" dirty="0">
                <a:cs typeface="B Mitra" panose="00000400000000000000" pitchFamily="2" charset="-78"/>
              </a:rPr>
              <a:t>رویکرد جبری به شبیه سازی دیجیتال انفجار</a:t>
            </a:r>
            <a:endParaRPr lang="en-US" dirty="0">
              <a:cs typeface="B Mitra" panose="00000400000000000000" pitchFamily="2" charset="-78"/>
            </a:endParaRPr>
          </a:p>
        </p:txBody>
      </p:sp>
      <p:sp>
        <p:nvSpPr>
          <p:cNvPr id="4" name="TextBox 3"/>
          <p:cNvSpPr txBox="1"/>
          <p:nvPr/>
        </p:nvSpPr>
        <p:spPr>
          <a:xfrm>
            <a:off x="381000" y="2489200"/>
            <a:ext cx="11315700" cy="3916457"/>
          </a:xfrm>
          <a:prstGeom prst="rect">
            <a:avLst/>
          </a:prstGeom>
          <a:noFill/>
        </p:spPr>
        <p:txBody>
          <a:bodyPr wrap="square" rtlCol="0">
            <a:spAutoFit/>
          </a:bodyPr>
          <a:lstStyle/>
          <a:p>
            <a:pPr algn="just" rtl="1">
              <a:lnSpc>
                <a:spcPct val="150000"/>
              </a:lnSpc>
            </a:pPr>
            <a:r>
              <a:rPr lang="fa-IR" sz="2800" dirty="0">
                <a:cs typeface="B Mitra" panose="00000400000000000000" pitchFamily="2" charset="-78"/>
              </a:rPr>
              <a:t>تولید مجدد و کامل و دقیق مکانیسهای طبیعی نه تنها ویژگی های فیزیکی و شیمیایی انفجار را مورد برسی قرار میدهد بلکه الگوی حفر انفجار جایگاه سوراخ ها در فضا و البته ترتیب اغازین را مورد ملاحظه قرار میدهد و علاوه بر این دانش گسترده زمین شناسی و ویژگی های زمین و مکانیکی هر یک از اجزای اولیه صخره ها را نیز مورد بررسی و تاکید قرار میدهد.</a:t>
            </a:r>
            <a:endParaRPr lang="en-US" sz="2800" dirty="0">
              <a:cs typeface="B Mitra" panose="00000400000000000000" pitchFamily="2" charset="-78"/>
            </a:endParaRPr>
          </a:p>
          <a:p>
            <a:pPr algn="just" rtl="1">
              <a:lnSpc>
                <a:spcPct val="150000"/>
              </a:lnSpc>
            </a:pPr>
            <a:r>
              <a:rPr lang="fa-IR" sz="2800" dirty="0">
                <a:cs typeface="B Mitra" panose="00000400000000000000" pitchFamily="2" charset="-78"/>
              </a:rPr>
              <a:t>رویکرد کلی به پدیده ها در زمینه های انفجار این است که ما داریم اثر یک تولید شناخته شده یعنی انفجار را شبیه سازی می کنیم.و البته بر روی محیطی که تاحدودی و به طور ناقص شناخته شده است یعنی صخره.</a:t>
            </a:r>
            <a:endParaRPr lang="en-US" sz="2800" dirty="0">
              <a:cs typeface="B Mitra" panose="00000400000000000000" pitchFamily="2" charset="-78"/>
            </a:endParaRPr>
          </a:p>
        </p:txBody>
      </p:sp>
    </p:spTree>
    <p:extLst>
      <p:ext uri="{BB962C8B-B14F-4D97-AF65-F5344CB8AC3E}">
        <p14:creationId xmlns:p14="http://schemas.microsoft.com/office/powerpoint/2010/main" val="8726578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just" rtl="1"/>
            <a:r>
              <a:rPr lang="fa-IR" b="1" dirty="0">
                <a:cs typeface="B Mitra" panose="00000400000000000000" pitchFamily="2" charset="-78"/>
              </a:rPr>
              <a:t>فیزیک مدرن و </a:t>
            </a:r>
            <a:r>
              <a:rPr lang="fa-IR" b="1" dirty="0" smtClean="0">
                <a:cs typeface="B Mitra" panose="00000400000000000000" pitchFamily="2" charset="-78"/>
              </a:rPr>
              <a:t>جدید</a:t>
            </a:r>
            <a:endParaRPr lang="en-US" dirty="0">
              <a:cs typeface="B Mitra" panose="00000400000000000000" pitchFamily="2" charset="-78"/>
            </a:endParaRPr>
          </a:p>
        </p:txBody>
      </p:sp>
      <p:sp>
        <p:nvSpPr>
          <p:cNvPr id="4" name="TextBox 3"/>
          <p:cNvSpPr txBox="1"/>
          <p:nvPr/>
        </p:nvSpPr>
        <p:spPr>
          <a:xfrm>
            <a:off x="381000" y="2489200"/>
            <a:ext cx="11315700" cy="3916457"/>
          </a:xfrm>
          <a:prstGeom prst="rect">
            <a:avLst/>
          </a:prstGeom>
          <a:noFill/>
        </p:spPr>
        <p:txBody>
          <a:bodyPr wrap="square" rtlCol="0">
            <a:spAutoFit/>
          </a:bodyPr>
          <a:lstStyle/>
          <a:p>
            <a:pPr algn="just" rtl="1">
              <a:lnSpc>
                <a:spcPct val="150000"/>
              </a:lnSpc>
            </a:pPr>
            <a:r>
              <a:rPr lang="fa-IR" sz="2800" dirty="0" smtClean="0">
                <a:cs typeface="B Mitra" panose="00000400000000000000" pitchFamily="2" charset="-78"/>
              </a:rPr>
              <a:t>علیت </a:t>
            </a:r>
            <a:r>
              <a:rPr lang="fa-IR" sz="2800" dirty="0">
                <a:cs typeface="B Mitra" panose="00000400000000000000" pitchFamily="2" charset="-78"/>
              </a:rPr>
              <a:t>نمی تواند پیش بینی کننده باشد.</a:t>
            </a:r>
            <a:endParaRPr lang="en-US" sz="2800" dirty="0">
              <a:cs typeface="B Mitra" panose="00000400000000000000" pitchFamily="2" charset="-78"/>
            </a:endParaRPr>
          </a:p>
          <a:p>
            <a:pPr algn="just" rtl="1">
              <a:lnSpc>
                <a:spcPct val="150000"/>
              </a:lnSpc>
            </a:pPr>
            <a:r>
              <a:rPr lang="fa-IR" sz="2800" dirty="0">
                <a:cs typeface="B Mitra" panose="00000400000000000000" pitchFamily="2" charset="-78"/>
              </a:rPr>
              <a:t>پل هندی تیری در قرن 18 یه توصیفی در موردد غیر عینی بودن نظریه جبری ارائه نمود.در یک گردباد که به وسیله باد شدید ایجاد شده است.ودر این طوفان بدتر باشد بدتر که به وسیله ی بادها در جهت های متضاد ایجاد شده اند جایگاه این طوفان به طور واضح نتیجه یک علت کانی ملکول های که به طور دقیق انجام وظیفه نمودند می باشد و هر مولکول در جهت خاص خود حرکت میکند و نمی تواند به حالت دیگر باشد.فرضیه جبرگرایی جهانی به وسیله فیزیک مدرن یا جدید رفتار ذرات تشعشع وبدون توجه به ویژگیهای درونی ذرات زیر سوال برده شد. </a:t>
            </a:r>
            <a:endParaRPr lang="en-US" sz="2800" dirty="0">
              <a:cs typeface="B Mitra" panose="00000400000000000000" pitchFamily="2" charset="-78"/>
            </a:endParaRPr>
          </a:p>
        </p:txBody>
      </p:sp>
    </p:spTree>
    <p:extLst>
      <p:ext uri="{BB962C8B-B14F-4D97-AF65-F5344CB8AC3E}">
        <p14:creationId xmlns:p14="http://schemas.microsoft.com/office/powerpoint/2010/main" val="1420958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r" rtl="1"/>
            <a:r>
              <a:rPr lang="fa-IR" b="1" dirty="0">
                <a:cs typeface="B Mitra" panose="00000400000000000000" pitchFamily="2" charset="-78"/>
              </a:rPr>
              <a:t>کارو </a:t>
            </a:r>
            <a:r>
              <a:rPr lang="fa-IR" b="1" dirty="0" smtClean="0">
                <a:cs typeface="B Mitra" panose="00000400000000000000" pitchFamily="2" charset="-78"/>
              </a:rPr>
              <a:t>تحقیق</a:t>
            </a:r>
            <a:endParaRPr lang="en-US" dirty="0">
              <a:cs typeface="B Mitra" panose="00000400000000000000" pitchFamily="2" charset="-78"/>
            </a:endParaRPr>
          </a:p>
        </p:txBody>
      </p:sp>
      <p:sp>
        <p:nvSpPr>
          <p:cNvPr id="4" name="TextBox 3"/>
          <p:cNvSpPr txBox="1"/>
          <p:nvPr/>
        </p:nvSpPr>
        <p:spPr>
          <a:xfrm>
            <a:off x="381000" y="2489200"/>
            <a:ext cx="11315700" cy="3270126"/>
          </a:xfrm>
          <a:prstGeom prst="rect">
            <a:avLst/>
          </a:prstGeom>
          <a:noFill/>
        </p:spPr>
        <p:txBody>
          <a:bodyPr wrap="square" rtlCol="0">
            <a:spAutoFit/>
          </a:bodyPr>
          <a:lstStyle/>
          <a:p>
            <a:pPr algn="just" rtl="1">
              <a:lnSpc>
                <a:spcPct val="150000"/>
              </a:lnSpc>
            </a:pPr>
            <a:r>
              <a:rPr lang="fa-IR" sz="2800" dirty="0" smtClean="0">
                <a:cs typeface="B Mitra" panose="00000400000000000000" pitchFamily="2" charset="-78"/>
              </a:rPr>
              <a:t>پین </a:t>
            </a:r>
            <a:r>
              <a:rPr lang="fa-IR" sz="2800" dirty="0">
                <a:cs typeface="B Mitra" panose="00000400000000000000" pitchFamily="2" charset="-78"/>
              </a:rPr>
              <a:t>کروها دامردمحدودیت ها اصلی علیت ومزایای یک رویکرد غیر جبری را ثابت نمودند.</a:t>
            </a:r>
            <a:endParaRPr lang="en-US" sz="2800" dirty="0">
              <a:cs typeface="B Mitra" panose="00000400000000000000" pitchFamily="2" charset="-78"/>
            </a:endParaRPr>
          </a:p>
          <a:p>
            <a:pPr algn="just" rtl="1">
              <a:lnSpc>
                <a:spcPct val="150000"/>
              </a:lnSpc>
            </a:pPr>
            <a:r>
              <a:rPr lang="fa-IR" sz="2800" dirty="0">
                <a:cs typeface="B Mitra" panose="00000400000000000000" pitchFamily="2" charset="-78"/>
              </a:rPr>
              <a:t>نظریه بی نظمی یا هرج و مرج مشخص می نماید که علت می توانند به طور کلی تاثیرات ناهماهنگی را ایجاد نمایند که با اصول علیت تفاوت دارند.رویکردهایی که در نهایت و به طرز نادرستی به عنوان رویکرد غیر جبری در نظر گرفته می شود.همان رویکرد کلی کلی کهد فیزیک جدید را رد میکند و بر روی نظریه های تجربه گرایانه تاکید می ورزد ابزارهای شبیه سازی رویکرد کلی باید با اساس اندازه گیری های قابل اعتمادی و جامع تری باشند.</a:t>
            </a:r>
            <a:endParaRPr lang="en-US" sz="2800" dirty="0">
              <a:cs typeface="B Mitra" panose="00000400000000000000" pitchFamily="2" charset="-78"/>
            </a:endParaRPr>
          </a:p>
        </p:txBody>
      </p:sp>
    </p:spTree>
    <p:extLst>
      <p:ext uri="{BB962C8B-B14F-4D97-AF65-F5344CB8AC3E}">
        <p14:creationId xmlns:p14="http://schemas.microsoft.com/office/powerpoint/2010/main" val="21141251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r" rtl="1"/>
            <a:r>
              <a:rPr lang="fa-IR" b="1" dirty="0">
                <a:cs typeface="B Mitra" panose="00000400000000000000" pitchFamily="2" charset="-78"/>
              </a:rPr>
              <a:t>انتظار ما از شبیه سازی دیجیتال چیست؟</a:t>
            </a:r>
            <a:endParaRPr lang="en-US" dirty="0">
              <a:cs typeface="B Mitra" panose="00000400000000000000" pitchFamily="2" charset="-78"/>
            </a:endParaRPr>
          </a:p>
        </p:txBody>
      </p:sp>
      <p:sp>
        <p:nvSpPr>
          <p:cNvPr id="4" name="TextBox 3"/>
          <p:cNvSpPr txBox="1"/>
          <p:nvPr/>
        </p:nvSpPr>
        <p:spPr>
          <a:xfrm>
            <a:off x="381000" y="2489200"/>
            <a:ext cx="11315700" cy="3916457"/>
          </a:xfrm>
          <a:prstGeom prst="rect">
            <a:avLst/>
          </a:prstGeom>
          <a:noFill/>
        </p:spPr>
        <p:txBody>
          <a:bodyPr wrap="square" rtlCol="0">
            <a:spAutoFit/>
          </a:bodyPr>
          <a:lstStyle/>
          <a:p>
            <a:pPr algn="just" rtl="1">
              <a:lnSpc>
                <a:spcPct val="150000"/>
              </a:lnSpc>
            </a:pPr>
            <a:r>
              <a:rPr lang="fa-IR" sz="2800" dirty="0" smtClean="0">
                <a:cs typeface="B Mitra" panose="00000400000000000000" pitchFamily="2" charset="-78"/>
              </a:rPr>
              <a:t>ما </a:t>
            </a:r>
            <a:r>
              <a:rPr lang="fa-IR" sz="2800" dirty="0">
                <a:cs typeface="B Mitra" panose="00000400000000000000" pitchFamily="2" charset="-78"/>
              </a:rPr>
              <a:t>چه چیز را می توانیم با ابزارهای شبیه سازی معاصر شبیه سازی کنیم؟و چه تاثیری میتواند بر روی معدن داشته باشد؟و تعادل تولیدی و اقتصادی یک جایگاه یا سایت یا گروه چیست؟اینها سوالاتی هستند که صنعت برای انها نفزار در این زمینه به ما این امکان را می دهد یاز به پاسخ دارند.پیچیده ترین نرم این امکان را به ما می دهد که ازمایش و خطای تکراری دیجیتال را انجام دهیم.و این ایده اصلی بر این است که کاربر را با راه حل هایی اشنا سازیم که بتواند خودش را حمایت کند و این دقیقا همان نقطه ای است که قیاس را باید کنار گذاشت و شرایطی فراهم شود که شک و تردید کنار گذاشته شود و همه چیز قطعیت یابد.</a:t>
            </a:r>
            <a:endParaRPr lang="en-US" sz="2800" dirty="0">
              <a:cs typeface="B Mitra" panose="00000400000000000000" pitchFamily="2" charset="-78"/>
            </a:endParaRPr>
          </a:p>
        </p:txBody>
      </p:sp>
    </p:spTree>
    <p:extLst>
      <p:ext uri="{BB962C8B-B14F-4D97-AF65-F5344CB8AC3E}">
        <p14:creationId xmlns:p14="http://schemas.microsoft.com/office/powerpoint/2010/main" val="4764841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just" rtl="1"/>
            <a:r>
              <a:rPr lang="fa-IR" b="1" dirty="0">
                <a:cs typeface="B Mitra" panose="00000400000000000000" pitchFamily="2" charset="-78"/>
              </a:rPr>
              <a:t>سطح پیش بینی با یک اطمینان بی سابقه:</a:t>
            </a:r>
            <a:endParaRPr lang="en-US" b="1" dirty="0">
              <a:cs typeface="B Mitra" panose="00000400000000000000" pitchFamily="2" charset="-78"/>
            </a:endParaRPr>
          </a:p>
        </p:txBody>
      </p:sp>
      <p:sp>
        <p:nvSpPr>
          <p:cNvPr id="4" name="TextBox 3"/>
          <p:cNvSpPr txBox="1"/>
          <p:nvPr/>
        </p:nvSpPr>
        <p:spPr>
          <a:xfrm>
            <a:off x="368300" y="2295212"/>
            <a:ext cx="11315700" cy="4562788"/>
          </a:xfrm>
          <a:prstGeom prst="rect">
            <a:avLst/>
          </a:prstGeom>
          <a:noFill/>
        </p:spPr>
        <p:txBody>
          <a:bodyPr wrap="square" rtlCol="0">
            <a:spAutoFit/>
          </a:bodyPr>
          <a:lstStyle/>
          <a:p>
            <a:pPr algn="just" rtl="1">
              <a:lnSpc>
                <a:spcPct val="150000"/>
              </a:lnSpc>
            </a:pPr>
            <a:r>
              <a:rPr lang="fa-IR" sz="2800" dirty="0" smtClean="0">
                <a:cs typeface="B Mitra" panose="00000400000000000000" pitchFamily="2" charset="-78"/>
              </a:rPr>
              <a:t>امروزه </a:t>
            </a:r>
            <a:r>
              <a:rPr lang="fa-IR" sz="2800" dirty="0">
                <a:cs typeface="B Mitra" panose="00000400000000000000" pitchFamily="2" charset="-78"/>
              </a:rPr>
              <a:t>شبیه سازی کلی دیجیتال به این اجازه را میدهد که یک شبیه سازی درست و دقیقی از امواج لرزان که به وسیله مواد منفجره و فعل و انفعالات انها ایجاد میشود دست یابیم.ما می توانیم هم یک پیش بینی دقیق از امواج لرزان که همراه با انفجار هستند و هم پیش بینی درستی از اثرات انها بر روی اجزا بدست اوردیم. در ضمینه متلاشی شدن اجزا خطاهای علمی و علمی و جالبی منتشر شده است.</a:t>
            </a:r>
            <a:endParaRPr lang="en-US" sz="2800" dirty="0">
              <a:cs typeface="B Mitra" panose="00000400000000000000" pitchFamily="2" charset="-78"/>
            </a:endParaRPr>
          </a:p>
          <a:p>
            <a:pPr algn="just" rtl="1">
              <a:lnSpc>
                <a:spcPct val="150000"/>
              </a:lnSpc>
            </a:pPr>
            <a:r>
              <a:rPr lang="fa-IR" sz="2800" dirty="0">
                <a:cs typeface="B Mitra" panose="00000400000000000000" pitchFamily="2" charset="-78"/>
              </a:rPr>
              <a:t>اندازه گیری اجزای خرد شده که در یک معدن مس در چیکان انجام شده در سال 2006 مربوط به کاربرد تکنیک های تجزیه و تحلیل فتو گرافریک و منابع گسترده سر انفجار بالغ بر یک میلیون تن می رسد. شبیه سازی انفجار </a:t>
            </a:r>
            <a:r>
              <a:rPr lang="en-US" sz="2800" dirty="0">
                <a:cs typeface="B Mitra" panose="00000400000000000000" pitchFamily="2" charset="-78"/>
              </a:rPr>
              <a:t>n</a:t>
            </a:r>
            <a:r>
              <a:rPr lang="fa-IR" sz="2800" dirty="0">
                <a:cs typeface="B Mitra" panose="00000400000000000000" pitchFamily="2" charset="-78"/>
              </a:rPr>
              <a:t> که از یک شیوه استقراری یعنی پی بردن از معلول به علت انجام شده است.</a:t>
            </a:r>
            <a:endParaRPr lang="en-US" sz="2800" dirty="0">
              <a:cs typeface="B Mitra" panose="00000400000000000000" pitchFamily="2" charset="-78"/>
            </a:endParaRPr>
          </a:p>
        </p:txBody>
      </p:sp>
    </p:spTree>
    <p:extLst>
      <p:ext uri="{BB962C8B-B14F-4D97-AF65-F5344CB8AC3E}">
        <p14:creationId xmlns:p14="http://schemas.microsoft.com/office/powerpoint/2010/main" val="40216834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just" rtl="1"/>
            <a:r>
              <a:rPr lang="fa-IR" b="1" dirty="0">
                <a:cs typeface="B Mitra" panose="00000400000000000000" pitchFamily="2" charset="-78"/>
              </a:rPr>
              <a:t>سطح پیش بینی با یک اطمینان بی سابقه:</a:t>
            </a:r>
            <a:endParaRPr lang="en-US" b="1" dirty="0">
              <a:cs typeface="B Mitra" panose="00000400000000000000" pitchFamily="2" charset="-78"/>
            </a:endParaRPr>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2340840" y="2598420"/>
            <a:ext cx="6694440" cy="40817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081749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just" rtl="1"/>
            <a:r>
              <a:rPr lang="fa-IR" b="1" dirty="0">
                <a:cs typeface="B Mitra" panose="00000400000000000000" pitchFamily="2" charset="-78"/>
              </a:rPr>
              <a:t>سطح پیش بینی با یک اطمینان بی سابقه:</a:t>
            </a:r>
            <a:endParaRPr lang="en-US" b="1" dirty="0">
              <a:cs typeface="B Mitra" panose="00000400000000000000" pitchFamily="2" charset="-78"/>
            </a:endParaRPr>
          </a:p>
        </p:txBody>
      </p:sp>
      <p:sp>
        <p:nvSpPr>
          <p:cNvPr id="4" name="TextBox 3"/>
          <p:cNvSpPr txBox="1"/>
          <p:nvPr/>
        </p:nvSpPr>
        <p:spPr>
          <a:xfrm>
            <a:off x="406400" y="2676212"/>
            <a:ext cx="11315700" cy="2623795"/>
          </a:xfrm>
          <a:prstGeom prst="rect">
            <a:avLst/>
          </a:prstGeom>
          <a:noFill/>
        </p:spPr>
        <p:txBody>
          <a:bodyPr wrap="square" rtlCol="0">
            <a:spAutoFit/>
          </a:bodyPr>
          <a:lstStyle/>
          <a:p>
            <a:pPr algn="just" rtl="1">
              <a:lnSpc>
                <a:spcPct val="150000"/>
              </a:lnSpc>
            </a:pPr>
            <a:r>
              <a:rPr lang="fa-IR" sz="2800" b="1" dirty="0">
                <a:cs typeface="B Mitra" panose="00000400000000000000" pitchFamily="2" charset="-78"/>
              </a:rPr>
              <a:t>حداکثر خطای 16 درصدی بین منحنیهای توضیع اندازه اندازه گیری شده و شبیه سازی شده را نشان میدهد کالیبریشن انجام گردید که ان بر اساس اولسن انفجار قرارداد و به ما این امکان را می دهد که به شبیه سازی هایی دست پیدا کنیم که درستیش بیش از 90 درصد برای هر یک از طبقات توضیع اندازه می باشد.</a:t>
            </a:r>
            <a:endParaRPr lang="en-US" sz="2800" b="1" dirty="0">
              <a:cs typeface="B Mitra" panose="00000400000000000000" pitchFamily="2" charset="-78"/>
            </a:endParaRPr>
          </a:p>
        </p:txBody>
      </p:sp>
    </p:spTree>
    <p:extLst>
      <p:ext uri="{BB962C8B-B14F-4D97-AF65-F5344CB8AC3E}">
        <p14:creationId xmlns:p14="http://schemas.microsoft.com/office/powerpoint/2010/main" val="1311262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just" rtl="1"/>
            <a:r>
              <a:rPr lang="fa-IR" b="1" dirty="0">
                <a:cs typeface="B Mitra" panose="00000400000000000000" pitchFamily="2" charset="-78"/>
              </a:rPr>
              <a:t>سطح پیش بینی با یک اطمینان بی سابقه:</a:t>
            </a:r>
            <a:endParaRPr lang="en-US" b="1" dirty="0">
              <a:cs typeface="B Mitra" panose="00000400000000000000" pitchFamily="2" charset="-78"/>
            </a:endParaRPr>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2911522" y="2522537"/>
            <a:ext cx="5553075" cy="3514725"/>
          </a:xfrm>
          <a:prstGeom prst="rect">
            <a:avLst/>
          </a:prstGeom>
        </p:spPr>
      </p:pic>
    </p:spTree>
    <p:extLst>
      <p:ext uri="{BB962C8B-B14F-4D97-AF65-F5344CB8AC3E}">
        <p14:creationId xmlns:p14="http://schemas.microsoft.com/office/powerpoint/2010/main" val="12480642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just" rtl="1"/>
            <a:r>
              <a:rPr lang="fa-IR" b="1" dirty="0">
                <a:cs typeface="B Mitra" panose="00000400000000000000" pitchFamily="2" charset="-78"/>
              </a:rPr>
              <a:t>سطح پیش بینی با یک اطمینان بی سابقه:</a:t>
            </a:r>
            <a:endParaRPr lang="en-US" b="1" dirty="0">
              <a:cs typeface="B Mitra" panose="00000400000000000000" pitchFamily="2" charset="-78"/>
            </a:endParaRP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731837" y="2397126"/>
            <a:ext cx="3967163" cy="4283074"/>
          </a:xfrm>
          <a:prstGeom prst="rect">
            <a:avLst/>
          </a:prstGeom>
        </p:spPr>
      </p:pic>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5340350" y="2728913"/>
            <a:ext cx="5600700" cy="3619500"/>
          </a:xfrm>
          <a:prstGeom prst="rect">
            <a:avLst/>
          </a:prstGeom>
        </p:spPr>
      </p:pic>
    </p:spTree>
    <p:extLst>
      <p:ext uri="{BB962C8B-B14F-4D97-AF65-F5344CB8AC3E}">
        <p14:creationId xmlns:p14="http://schemas.microsoft.com/office/powerpoint/2010/main" val="25367640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just" rtl="1"/>
            <a:r>
              <a:rPr lang="fa-IR" b="1" dirty="0">
                <a:cs typeface="B Mitra" panose="00000400000000000000" pitchFamily="2" charset="-78"/>
              </a:rPr>
              <a:t>سطح پیش بینی با یک اطمینان بی سابقه:</a:t>
            </a:r>
            <a:endParaRPr lang="en-US" b="1" dirty="0">
              <a:cs typeface="B Mitra" panose="00000400000000000000" pitchFamily="2" charset="-78"/>
            </a:endParaRPr>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2692400" y="2929254"/>
            <a:ext cx="6398574" cy="3509645"/>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1037461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sz="4800" dirty="0" smtClean="0">
                <a:cs typeface="B Mitra" panose="00000400000000000000" pitchFamily="2" charset="-78"/>
              </a:rPr>
              <a:t> </a:t>
            </a:r>
            <a:r>
              <a:rPr lang="fa-IR" sz="4800" b="1" dirty="0">
                <a:cs typeface="B Mitra" panose="00000400000000000000" pitchFamily="2" charset="-78"/>
              </a:rPr>
              <a:t>شبیه سازی دیجیتال یک چالش بزرگ و اساسی برای معدن ها در قرن 21</a:t>
            </a:r>
            <a:r>
              <a:rPr lang="en-US" sz="4800" dirty="0">
                <a:cs typeface="B Mitra" panose="00000400000000000000" pitchFamily="2" charset="-78"/>
              </a:rPr>
              <a:t/>
            </a:r>
            <a:br>
              <a:rPr lang="en-US" sz="4800" dirty="0">
                <a:cs typeface="B Mitra" panose="00000400000000000000" pitchFamily="2" charset="-78"/>
              </a:rPr>
            </a:br>
            <a:endParaRPr lang="en-US" sz="4800" dirty="0">
              <a:cs typeface="B Mitra" panose="00000400000000000000" pitchFamily="2" charset="-78"/>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523720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just" rtl="1"/>
            <a:r>
              <a:rPr lang="fa-IR" b="1" dirty="0">
                <a:cs typeface="B Mitra" panose="00000400000000000000" pitchFamily="2" charset="-78"/>
              </a:rPr>
              <a:t>سطح پیش بینی با یک اطمینان بی </a:t>
            </a:r>
            <a:r>
              <a:rPr lang="fa-IR" b="1" dirty="0" smtClean="0">
                <a:cs typeface="B Mitra" panose="00000400000000000000" pitchFamily="2" charset="-78"/>
              </a:rPr>
              <a:t>سابقه</a:t>
            </a:r>
            <a:endParaRPr lang="en-US" b="1" dirty="0">
              <a:cs typeface="B Mitra" panose="00000400000000000000" pitchFamily="2" charset="-78"/>
            </a:endParaRPr>
          </a:p>
        </p:txBody>
      </p:sp>
      <p:sp>
        <p:nvSpPr>
          <p:cNvPr id="4" name="TextBox 3"/>
          <p:cNvSpPr txBox="1"/>
          <p:nvPr/>
        </p:nvSpPr>
        <p:spPr>
          <a:xfrm>
            <a:off x="406400" y="2676212"/>
            <a:ext cx="11315700" cy="3270126"/>
          </a:xfrm>
          <a:prstGeom prst="rect">
            <a:avLst/>
          </a:prstGeom>
          <a:noFill/>
        </p:spPr>
        <p:txBody>
          <a:bodyPr wrap="square" rtlCol="0">
            <a:spAutoFit/>
          </a:bodyPr>
          <a:lstStyle/>
          <a:p>
            <a:pPr algn="just" rtl="1">
              <a:lnSpc>
                <a:spcPct val="150000"/>
              </a:lnSpc>
            </a:pPr>
            <a:r>
              <a:rPr lang="fa-IR" sz="2800" dirty="0">
                <a:cs typeface="B Mitra" panose="00000400000000000000" pitchFamily="2" charset="-78"/>
              </a:rPr>
              <a:t>نتایج قابل مقایسه که در یک مجموعه ای از 65 انفجار در دست ماست.87درصد از انفجارها درجه خطایی کمتر از 15 درصد بین اندازه شبیه سازی و اندازه گیری شناسایی خطایی جزئی و کم بین شبیه سازی و اندازه گیری نشان می دهد که شبیه سازی دیجیتال می تواند جایگزین روش ازمایش و خطا گردد. ماهیت تکرار پذیر این فرایند عامل اصلی موفقیت و خلاقیت مهندسی معدن می باشد. تشخیص و پیش بینی دقیق سطح زلزله نگاری یک انفجار خیلی کم توسط یک مهندس معدن مورد استفاده قرار می گیرد.</a:t>
            </a:r>
            <a:endParaRPr lang="en-US" sz="2800" dirty="0">
              <a:cs typeface="B Mitra" panose="00000400000000000000" pitchFamily="2" charset="-78"/>
            </a:endParaRPr>
          </a:p>
        </p:txBody>
      </p:sp>
    </p:spTree>
    <p:extLst>
      <p:ext uri="{BB962C8B-B14F-4D97-AF65-F5344CB8AC3E}">
        <p14:creationId xmlns:p14="http://schemas.microsoft.com/office/powerpoint/2010/main" val="26915273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r" rtl="1"/>
            <a:r>
              <a:rPr lang="fa-IR" sz="2800" b="1" dirty="0">
                <a:cs typeface="B Mitra" panose="00000400000000000000" pitchFamily="2" charset="-78"/>
              </a:rPr>
              <a:t>یک ابزار برای کمک به تصمیم گیری از شبیه سازی به بهینه سازی</a:t>
            </a:r>
            <a:endParaRPr lang="en-US" sz="2800" b="1" dirty="0">
              <a:cs typeface="B Mitra" panose="00000400000000000000" pitchFamily="2" charset="-78"/>
            </a:endParaRPr>
          </a:p>
        </p:txBody>
      </p:sp>
      <p:sp>
        <p:nvSpPr>
          <p:cNvPr id="4" name="TextBox 3"/>
          <p:cNvSpPr txBox="1"/>
          <p:nvPr/>
        </p:nvSpPr>
        <p:spPr>
          <a:xfrm>
            <a:off x="406400" y="2364462"/>
            <a:ext cx="11315700" cy="4493538"/>
          </a:xfrm>
          <a:prstGeom prst="rect">
            <a:avLst/>
          </a:prstGeom>
          <a:noFill/>
        </p:spPr>
        <p:txBody>
          <a:bodyPr wrap="square" rtlCol="0">
            <a:spAutoFit/>
          </a:bodyPr>
          <a:lstStyle/>
          <a:p>
            <a:pPr algn="just" rtl="1"/>
            <a:r>
              <a:rPr lang="fa-IR" sz="2600" dirty="0">
                <a:cs typeface="B Mitra" panose="00000400000000000000" pitchFamily="2" charset="-78"/>
              </a:rPr>
              <a:t>دلیل اصلی پیش بینی اب و هوا بیشتر برای حمایت از افراد می باشد.تا پیش بینی بارندگی بنابراین تصمیم بر اساس این پیش بینی گرفته می شود این است که بارانی خورده با خود حمل می کند و یک چیز یا با ماشین سر کار بروید می باشد. در حوزه انفجار متفاوت می باشد و ان این است که این اطمینان به پیش بینی کافی و لازم نیست بلکه به ابزارهایی جهت کمک به تصمیم گیری نیاز است.</a:t>
            </a:r>
            <a:endParaRPr lang="en-US" sz="2600" dirty="0">
              <a:cs typeface="B Mitra" panose="00000400000000000000" pitchFamily="2" charset="-78"/>
            </a:endParaRPr>
          </a:p>
          <a:p>
            <a:pPr algn="just" rtl="1"/>
            <a:r>
              <a:rPr lang="fa-IR" sz="2600" dirty="0">
                <a:cs typeface="B Mitra" panose="00000400000000000000" pitchFamily="2" charset="-78"/>
              </a:rPr>
              <a:t>بنابراین نرم افزارهایی که فقط توزیع انرژِی در اطراف سوراخ نشان میدهد کاربرد کمی برای کاریر دارد.اما یک ابزاری که پارامترهای انفجار را نشان می دهد استراتیژیک است البته با هف بهینه سازی انرژی انفجار مورد استفاده برای انفجار همچنین هزینه ان که هدف ان جابه جایی صخره مورد نظر می باشد. تکنولوژی یا فن اوری امروزی انرژی مورد استفاده که در یک انفجار مورد استفاده قرار می گیرد را بهینه سازی می کند یعنی همه چیز را به طور دقیق شرح می دهد. معادن طلای کانادا به طور گسترده ای از شبیه سازی دیجیتال استفاده می کنند که بیشتر بخاطر پیشرفت و سازماندهی گروه های شهروند می باشد.</a:t>
            </a:r>
            <a:endParaRPr lang="en-US" sz="2600" dirty="0">
              <a:cs typeface="B Mitra" panose="00000400000000000000" pitchFamily="2" charset="-78"/>
            </a:endParaRPr>
          </a:p>
          <a:p>
            <a:pPr algn="just" rtl="1"/>
            <a:r>
              <a:rPr lang="fa-IR" sz="2600" dirty="0">
                <a:cs typeface="B Mitra" panose="00000400000000000000" pitchFamily="2" charset="-78"/>
              </a:rPr>
              <a:t>بخاطر اینکه اکثر این معادن در محل زندگی این شهروندها وجود دارد.</a:t>
            </a:r>
            <a:endParaRPr lang="en-US" sz="2600" dirty="0">
              <a:cs typeface="B Mitra" panose="00000400000000000000" pitchFamily="2" charset="-78"/>
            </a:endParaRPr>
          </a:p>
        </p:txBody>
      </p:sp>
    </p:spTree>
    <p:extLst>
      <p:ext uri="{BB962C8B-B14F-4D97-AF65-F5344CB8AC3E}">
        <p14:creationId xmlns:p14="http://schemas.microsoft.com/office/powerpoint/2010/main" val="42794292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r" rtl="1"/>
            <a:r>
              <a:rPr lang="fa-IR" sz="2800" b="1" dirty="0">
                <a:cs typeface="B Mitra" panose="00000400000000000000" pitchFamily="2" charset="-78"/>
              </a:rPr>
              <a:t>یک ابزار برای کمک به تصمیم گیری از شبیه سازی به بهینه سازی</a:t>
            </a:r>
            <a:endParaRPr lang="en-US" sz="2800" b="1" dirty="0">
              <a:cs typeface="B Mitra" panose="00000400000000000000" pitchFamily="2" charset="-78"/>
            </a:endParaRPr>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2984500" y="2637155"/>
            <a:ext cx="5943600" cy="3793490"/>
          </a:xfrm>
          <a:prstGeom prst="rect">
            <a:avLst/>
          </a:prstGeom>
        </p:spPr>
      </p:pic>
    </p:spTree>
    <p:extLst>
      <p:ext uri="{BB962C8B-B14F-4D97-AF65-F5344CB8AC3E}">
        <p14:creationId xmlns:p14="http://schemas.microsoft.com/office/powerpoint/2010/main" val="12444001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just" rtl="1">
              <a:lnSpc>
                <a:spcPct val="150000"/>
              </a:lnSpc>
            </a:pPr>
            <a:r>
              <a:rPr lang="fa-IR" sz="2800" b="1" dirty="0">
                <a:cs typeface="B Mitra" panose="00000400000000000000" pitchFamily="2" charset="-78"/>
              </a:rPr>
              <a:t>آینده نزدیک شبیه سازی دیجیتال انفجار:</a:t>
            </a:r>
            <a:endParaRPr lang="en-US" sz="2800" dirty="0">
              <a:cs typeface="B Mitra" panose="00000400000000000000" pitchFamily="2" charset="-78"/>
            </a:endParaRPr>
          </a:p>
        </p:txBody>
      </p:sp>
      <p:sp>
        <p:nvSpPr>
          <p:cNvPr id="4" name="TextBox 3"/>
          <p:cNvSpPr txBox="1"/>
          <p:nvPr/>
        </p:nvSpPr>
        <p:spPr>
          <a:xfrm>
            <a:off x="406400" y="2364462"/>
            <a:ext cx="11315700" cy="4832092"/>
          </a:xfrm>
          <a:prstGeom prst="rect">
            <a:avLst/>
          </a:prstGeom>
          <a:noFill/>
        </p:spPr>
        <p:txBody>
          <a:bodyPr wrap="square" rtlCol="0">
            <a:spAutoFit/>
          </a:bodyPr>
          <a:lstStyle/>
          <a:p>
            <a:pPr algn="just" rtl="1"/>
            <a:r>
              <a:rPr lang="fa-IR" sz="2800" dirty="0" smtClean="0">
                <a:cs typeface="B Mitra" panose="00000400000000000000" pitchFamily="2" charset="-78"/>
              </a:rPr>
              <a:t>مخترعان </a:t>
            </a:r>
            <a:r>
              <a:rPr lang="fa-IR" sz="2800" dirty="0">
                <a:cs typeface="B Mitra" panose="00000400000000000000" pitchFamily="2" charset="-78"/>
              </a:rPr>
              <a:t>یا ابداع گرایان در حال در حال ایجاد و ساخت قدرت حساب فرایند کامپیوترها پردازش گراهای پیچیده و همچنین قدرت گرافیک می باشند.وقتی که ناشی از شبیه سازی فلای راک می باشد. که به واسطه ان بعضی معادن از تکنیک گستینگ استفاده نموده اند امروزه باعث شده است که ابداع گرایان مدل ها رویکرد کلی استفاده نمایند</a:t>
            </a:r>
            <a:r>
              <a:rPr lang="fa-IR" sz="2800" dirty="0" smtClean="0">
                <a:cs typeface="B Mitra" panose="00000400000000000000" pitchFamily="2" charset="-78"/>
              </a:rPr>
              <a:t>.</a:t>
            </a:r>
            <a:endParaRPr lang="en-US" sz="2800" dirty="0" smtClean="0">
              <a:cs typeface="B Mitra" panose="00000400000000000000" pitchFamily="2" charset="-78"/>
            </a:endParaRPr>
          </a:p>
          <a:p>
            <a:pPr algn="just" rtl="1"/>
            <a:r>
              <a:rPr lang="fa-IR" sz="2800" b="1" dirty="0">
                <a:cs typeface="B Mitra" panose="00000400000000000000" pitchFamily="2" charset="-78"/>
              </a:rPr>
              <a:t>اموزش اینده دور شبیه سازی دیجیتال انفجار:</a:t>
            </a:r>
            <a:endParaRPr lang="en-US" sz="2800" dirty="0">
              <a:cs typeface="B Mitra" panose="00000400000000000000" pitchFamily="2" charset="-78"/>
            </a:endParaRPr>
          </a:p>
          <a:p>
            <a:pPr algn="just" rtl="1"/>
            <a:r>
              <a:rPr lang="fa-IR" sz="2800" dirty="0">
                <a:cs typeface="B Mitra" panose="00000400000000000000" pitchFamily="2" charset="-78"/>
              </a:rPr>
              <a:t>اموزش و دوره اموزش دادن به مهندسین معدن که بتوانن از ابزارهایی که در دست رس هست استفاده نماید یک مانع از موانع اصلی است که باعث می شود صنعت ومعدن از فن اوری بهینه سازی و مفید و روز دنیا محروم بماند و این چالش اصاصی برای ذصنعت قرن 21 می باشد. گروه های معدن باید تلاش کنند که مهندسین هم از نظر ذهنی و فیزیکی یا جسمی توانایی رویارویی با فناوری جدید را داشته باشند و بتوانند نرم افزارها را مورد استفاده قرار دهند این کار از طریق اموزش امکان پذیر است.</a:t>
            </a:r>
            <a:endParaRPr lang="en-US" sz="2800" dirty="0">
              <a:cs typeface="B Mitra" panose="00000400000000000000" pitchFamily="2" charset="-78"/>
            </a:endParaRPr>
          </a:p>
          <a:p>
            <a:pPr algn="just" rtl="1"/>
            <a:endParaRPr lang="en-US" sz="2800" dirty="0">
              <a:cs typeface="B Mitra" panose="00000400000000000000" pitchFamily="2" charset="-78"/>
            </a:endParaRPr>
          </a:p>
        </p:txBody>
      </p:sp>
    </p:spTree>
    <p:extLst>
      <p:ext uri="{BB962C8B-B14F-4D97-AF65-F5344CB8AC3E}">
        <p14:creationId xmlns:p14="http://schemas.microsoft.com/office/powerpoint/2010/main" val="15923325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r" rtl="1"/>
            <a:r>
              <a:rPr lang="fa-IR" sz="2800" b="1" dirty="0">
                <a:cs typeface="B Mitra" panose="00000400000000000000" pitchFamily="2" charset="-78"/>
              </a:rPr>
              <a:t>نتیجه گیری:</a:t>
            </a:r>
            <a:endParaRPr lang="en-US" sz="2800" dirty="0">
              <a:cs typeface="B Mitra" panose="00000400000000000000" pitchFamily="2" charset="-78"/>
            </a:endParaRPr>
          </a:p>
        </p:txBody>
      </p:sp>
      <p:sp>
        <p:nvSpPr>
          <p:cNvPr id="4" name="TextBox 3"/>
          <p:cNvSpPr txBox="1"/>
          <p:nvPr/>
        </p:nvSpPr>
        <p:spPr>
          <a:xfrm>
            <a:off x="406400" y="2364462"/>
            <a:ext cx="11315700" cy="4524315"/>
          </a:xfrm>
          <a:prstGeom prst="rect">
            <a:avLst/>
          </a:prstGeom>
          <a:noFill/>
        </p:spPr>
        <p:txBody>
          <a:bodyPr wrap="square" rtlCol="0">
            <a:spAutoFit/>
          </a:bodyPr>
          <a:lstStyle/>
          <a:p>
            <a:pPr algn="just" rtl="1"/>
            <a:r>
              <a:rPr lang="fa-IR" sz="2400" dirty="0" smtClean="0">
                <a:cs typeface="B Mitra" panose="00000400000000000000" pitchFamily="2" charset="-78"/>
              </a:rPr>
              <a:t>بعد </a:t>
            </a:r>
            <a:r>
              <a:rPr lang="fa-IR" sz="2400" dirty="0">
                <a:cs typeface="B Mitra" panose="00000400000000000000" pitchFamily="2" charset="-78"/>
              </a:rPr>
              <a:t>از گذشت بیشتر از 20 سال تغیرات در پیشرفت و توسعه ها شبیه سازی دیجیتال اکنون پخته شده است و مزایای چیزی که هم مهم و هم قابل اندازه گیری هستند در اختیار ما قرار می دهند از جمله: معادنی که می خواهند صخره و فاصله ریخته گری و شکل توده ها را شبیه سازی نمایند از شبیه سازی دیجیتال استفاده می کنند. برای انفجارها و معادن سنگ در حدود 50 سوراخ درجه خطا بین شبیه سازی حداکثر فواصل ریخته گری بیشتر از 15 درصد نیست.</a:t>
            </a:r>
            <a:endParaRPr lang="en-US" sz="2400" dirty="0">
              <a:cs typeface="B Mitra" panose="00000400000000000000" pitchFamily="2" charset="-78"/>
            </a:endParaRPr>
          </a:p>
          <a:p>
            <a:pPr algn="just" rtl="1"/>
            <a:r>
              <a:rPr lang="fa-IR" sz="2400" dirty="0">
                <a:cs typeface="B Mitra" panose="00000400000000000000" pitchFamily="2" charset="-78"/>
              </a:rPr>
              <a:t>معادن و معادن سنگی که می خواند یک درصد دقیق و درستی از اجزای متلاشی برای یک طبقه توزیع اندازه داشته باشند که شبیه سازی دیجیتال استفاده می نمایند.</a:t>
            </a:r>
            <a:endParaRPr lang="en-US" sz="2400" dirty="0">
              <a:cs typeface="B Mitra" panose="00000400000000000000" pitchFamily="2" charset="-78"/>
            </a:endParaRPr>
          </a:p>
          <a:p>
            <a:pPr algn="just" rtl="1"/>
            <a:r>
              <a:rPr lang="fa-IR" sz="2400" dirty="0">
                <a:cs typeface="B Mitra" panose="00000400000000000000" pitchFamily="2" charset="-78"/>
              </a:rPr>
              <a:t>معادن و معادن سنگی که می خواهند سطح لرزش با قانون و رعایت حقوق شهروندی و راحتی شهروندان و کنترل درجه لرذش باشند نیز از شبیه سازی دیجیتال استفاده می شود.</a:t>
            </a:r>
            <a:endParaRPr lang="en-US" sz="2400" dirty="0">
              <a:cs typeface="B Mitra" panose="00000400000000000000" pitchFamily="2" charset="-78"/>
            </a:endParaRPr>
          </a:p>
          <a:p>
            <a:pPr algn="just" rtl="1"/>
            <a:r>
              <a:rPr lang="fa-IR" sz="2400" dirty="0">
                <a:cs typeface="B Mitra" panose="00000400000000000000" pitchFamily="2" charset="-78"/>
              </a:rPr>
              <a:t>در مناطق معادن سنگ برای انفجارهایی در حدود 30 سوراخ شعاع </a:t>
            </a:r>
            <a:r>
              <a:rPr lang="en-US" sz="2400" dirty="0">
                <a:cs typeface="B Mitra" panose="00000400000000000000" pitchFamily="2" charset="-78"/>
              </a:rPr>
              <a:t>mm165</a:t>
            </a:r>
            <a:r>
              <a:rPr lang="fa-IR" sz="2400" dirty="0">
                <a:cs typeface="B Mitra" panose="00000400000000000000" pitchFamily="2" charset="-78"/>
              </a:rPr>
              <a:t> دقت و صحت شبیه سازی لرزش حدود 90 درصد می باشد. مدل کالیبرش در اکثر موارد فردی است.</a:t>
            </a:r>
            <a:endParaRPr lang="en-US" sz="2400" dirty="0">
              <a:cs typeface="B Mitra" panose="00000400000000000000" pitchFamily="2" charset="-78"/>
            </a:endParaRPr>
          </a:p>
          <a:p>
            <a:pPr algn="just" rtl="1"/>
            <a:r>
              <a:rPr lang="fa-IR" sz="2400" dirty="0">
                <a:cs typeface="B Mitra" panose="00000400000000000000" pitchFamily="2" charset="-78"/>
              </a:rPr>
              <a:t>بخاطر افزایش ابزارهای تصمیم گیری جدیدترین نسل نرم افزار شبیه سازی دیجیتال کمک بزرگی برای عملکرد معدن می باشد که ما را قادر میسازد که از مزایای انها استفاده کنیم و با بیشتر چالش ها به درستی روبرو شویم.</a:t>
            </a:r>
            <a:endParaRPr lang="en-US" sz="2400" dirty="0">
              <a:cs typeface="B Mitra" panose="00000400000000000000" pitchFamily="2" charset="-78"/>
            </a:endParaRPr>
          </a:p>
        </p:txBody>
      </p:sp>
    </p:spTree>
    <p:extLst>
      <p:ext uri="{BB962C8B-B14F-4D97-AF65-F5344CB8AC3E}">
        <p14:creationId xmlns:p14="http://schemas.microsoft.com/office/powerpoint/2010/main" val="38432539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r" rtl="1"/>
            <a:r>
              <a:rPr lang="fa-IR" sz="2800" b="1" dirty="0">
                <a:cs typeface="B Mitra" panose="00000400000000000000" pitchFamily="2" charset="-78"/>
              </a:rPr>
              <a:t>نتیجه گیری:</a:t>
            </a:r>
            <a:endParaRPr lang="en-US" sz="2800" dirty="0">
              <a:cs typeface="B Mitra" panose="00000400000000000000" pitchFamily="2" charset="-78"/>
            </a:endParaRPr>
          </a:p>
        </p:txBody>
      </p:sp>
      <p:sp>
        <p:nvSpPr>
          <p:cNvPr id="4" name="TextBox 3"/>
          <p:cNvSpPr txBox="1"/>
          <p:nvPr/>
        </p:nvSpPr>
        <p:spPr>
          <a:xfrm>
            <a:off x="406400" y="2364462"/>
            <a:ext cx="11315700" cy="3154710"/>
          </a:xfrm>
          <a:prstGeom prst="rect">
            <a:avLst/>
          </a:prstGeom>
          <a:noFill/>
        </p:spPr>
        <p:txBody>
          <a:bodyPr wrap="square" rtlCol="0">
            <a:spAutoFit/>
          </a:bodyPr>
          <a:lstStyle/>
          <a:p>
            <a:pPr algn="ctr" rtl="1"/>
            <a:r>
              <a:rPr lang="fa-IR" sz="19900" b="1" dirty="0" smtClean="0">
                <a:cs typeface="B Mitra" panose="00000400000000000000" pitchFamily="2" charset="-78"/>
              </a:rPr>
              <a:t>پایان</a:t>
            </a:r>
            <a:endParaRPr lang="en-US" sz="19900" b="1" dirty="0">
              <a:cs typeface="B Mitra" panose="00000400000000000000" pitchFamily="2" charset="-78"/>
            </a:endParaRPr>
          </a:p>
        </p:txBody>
      </p:sp>
    </p:spTree>
    <p:extLst>
      <p:ext uri="{BB962C8B-B14F-4D97-AF65-F5344CB8AC3E}">
        <p14:creationId xmlns:p14="http://schemas.microsoft.com/office/powerpoint/2010/main" val="30342404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anose="00000700000000000000" pitchFamily="2" charset="-78"/>
              </a:rPr>
              <a:t>چکیده</a:t>
            </a:r>
            <a:endParaRPr lang="en-US" dirty="0">
              <a:cs typeface="B Titr" panose="00000700000000000000" pitchFamily="2" charset="-78"/>
            </a:endParaRPr>
          </a:p>
        </p:txBody>
      </p:sp>
      <p:sp>
        <p:nvSpPr>
          <p:cNvPr id="4" name="TextBox 3"/>
          <p:cNvSpPr txBox="1"/>
          <p:nvPr/>
        </p:nvSpPr>
        <p:spPr>
          <a:xfrm>
            <a:off x="292100" y="2565400"/>
            <a:ext cx="11315700" cy="4401205"/>
          </a:xfrm>
          <a:prstGeom prst="rect">
            <a:avLst/>
          </a:prstGeom>
          <a:noFill/>
        </p:spPr>
        <p:txBody>
          <a:bodyPr wrap="square" rtlCol="0">
            <a:spAutoFit/>
          </a:bodyPr>
          <a:lstStyle/>
          <a:p>
            <a:pPr algn="just" rtl="1"/>
            <a:r>
              <a:rPr lang="fa-IR" sz="2800" dirty="0">
                <a:cs typeface="B Mitra" panose="00000400000000000000" pitchFamily="2" charset="-78"/>
              </a:rPr>
              <a:t>شبیه سازی دیجیتال تبدیل به یک ابزار اساسی برای پروژه  های صنعتی و مهندسی شده است که علت اصلی ان به خاطر اجرای سریع اش و هزینه پایین شبیه سازی در مقایسه با ازمایشات واقعی می باشد.علی رغم اینکه ذمان ایجاد به وجود امدن شیبه سازی دیجیتال به پروژه با مدل سازی فرایند یا پروسه ضربه اتمی بر می گردد ولی خیلی کم از شبیه سازی دیجیتال در صنعت انفجار استفاده می شود.</a:t>
            </a:r>
            <a:endParaRPr lang="en-US" sz="2800" dirty="0">
              <a:cs typeface="B Mitra" panose="00000400000000000000" pitchFamily="2" charset="-78"/>
            </a:endParaRPr>
          </a:p>
          <a:p>
            <a:pPr algn="just" rtl="1"/>
            <a:r>
              <a:rPr lang="fa-IR" sz="2800" dirty="0">
                <a:cs typeface="B Mitra" panose="00000400000000000000" pitchFamily="2" charset="-78"/>
              </a:rPr>
              <a:t>چیزی است که شبیه سازی دیجیتال انفجار در اختیار عاملین و اجرا کنندگان قرار می دهد با کمک و یاری مطالعات و برسی های موردی می توانیم فواید و مزایای مستقیم اپراتورها یا عاملین در جایگاه یا سایت را هم از لحاظ اقتصادی و هم از لحاظ به صرفه بودن بررسی کنیم همچنین این مقاله تکنیک های قبلی شبیه سازی انفجار را به روز میکند و تکنولوژی جدید را با جدیدترین و اخیر ترین شیوه راتوضیح می دهد و علاوه بر این پیشرفت هایی که احتمال می رود در اینده ایجاد می شود را توضیح می دهد.</a:t>
            </a:r>
            <a:endParaRPr lang="en-US" sz="2800" dirty="0">
              <a:cs typeface="B Mitra" panose="00000400000000000000" pitchFamily="2" charset="-78"/>
            </a:endParaRPr>
          </a:p>
          <a:p>
            <a:pPr algn="just"/>
            <a:endParaRPr lang="en-US" sz="2800" dirty="0">
              <a:cs typeface="B Mitra" panose="00000400000000000000" pitchFamily="2" charset="-78"/>
            </a:endParaRPr>
          </a:p>
        </p:txBody>
      </p:sp>
    </p:spTree>
    <p:extLst>
      <p:ext uri="{BB962C8B-B14F-4D97-AF65-F5344CB8AC3E}">
        <p14:creationId xmlns:p14="http://schemas.microsoft.com/office/powerpoint/2010/main" val="10618711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just" rtl="1"/>
            <a:r>
              <a:rPr lang="fa-IR" b="1" dirty="0" smtClean="0">
                <a:cs typeface="B Titr" panose="00000700000000000000" pitchFamily="2" charset="-78"/>
              </a:rPr>
              <a:t>شبیه </a:t>
            </a:r>
            <a:r>
              <a:rPr lang="fa-IR" b="1" dirty="0">
                <a:cs typeface="B Titr" panose="00000700000000000000" pitchFamily="2" charset="-78"/>
              </a:rPr>
              <a:t>سازی دیجیتال </a:t>
            </a:r>
            <a:endParaRPr lang="en-US" dirty="0">
              <a:cs typeface="B Titr" panose="00000700000000000000" pitchFamily="2" charset="-78"/>
            </a:endParaRPr>
          </a:p>
        </p:txBody>
      </p:sp>
      <p:sp>
        <p:nvSpPr>
          <p:cNvPr id="4" name="TextBox 3"/>
          <p:cNvSpPr txBox="1"/>
          <p:nvPr/>
        </p:nvSpPr>
        <p:spPr>
          <a:xfrm>
            <a:off x="419100" y="2616200"/>
            <a:ext cx="11315700" cy="3293209"/>
          </a:xfrm>
          <a:prstGeom prst="rect">
            <a:avLst/>
          </a:prstGeom>
          <a:noFill/>
        </p:spPr>
        <p:txBody>
          <a:bodyPr wrap="square" rtlCol="0">
            <a:spAutoFit/>
          </a:bodyPr>
          <a:lstStyle/>
          <a:p>
            <a:pPr algn="just" rtl="1"/>
            <a:r>
              <a:rPr lang="fa-IR" sz="2600" dirty="0" smtClean="0">
                <a:cs typeface="B Mitra" panose="00000400000000000000" pitchFamily="2" charset="-78"/>
              </a:rPr>
              <a:t>فرایند </a:t>
            </a:r>
            <a:r>
              <a:rPr lang="fa-IR" sz="2600" dirty="0">
                <a:cs typeface="B Mitra" panose="00000400000000000000" pitchFamily="2" charset="-78"/>
              </a:rPr>
              <a:t>ازمایش و خطا یک عامل اساسی برای پیشرفت از زمانهای خیلی وقت پیش تا کنون بوده است دنیای معدن کاری یا استخراج معدن نیز به این ابزار تجربی یعنی همان ازمون خطا برای تست کردن یا ازمایش کردن مجموعه ای از شکلها یا گونه های فشار و زنجیره های فشارو زنجیره های شروع یا اغاز کار بر اساس مجموعه های از الگوهای سوراخ کردن یا نمودن توجه نموده است و از این ابزار ازمایش و خطا استفاده کرده است.امروزه ما میدانیم که انفجار پدیده های دیتو نیک پیچیده پدیده مکانیکی و ترمو دینامیک و با لیستیک را به وجود اورده است. پیچیدگی ذاتی و درونی و همچنین نیازهای تولیدی و خلاقیت ایمنی و محدودیت های حمایتی مربوط به محیط که صنعت معدن را در قرن 21 محصور نموده اند و علاوه بر این رقابت تولید کنندگان و همچنین نیاز به حفظ معادن همه ی این مورد ذکر شده باعث شده اند که انجام ازمایشات محیطی سخت و سخت تر و حتی غیر ممکن شوند.</a:t>
            </a:r>
            <a:endParaRPr lang="en-US" sz="2600" dirty="0">
              <a:cs typeface="B Mitra" panose="00000400000000000000" pitchFamily="2" charset="-78"/>
            </a:endParaRPr>
          </a:p>
        </p:txBody>
      </p:sp>
    </p:spTree>
    <p:extLst>
      <p:ext uri="{BB962C8B-B14F-4D97-AF65-F5344CB8AC3E}">
        <p14:creationId xmlns:p14="http://schemas.microsoft.com/office/powerpoint/2010/main" val="27361834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just" rtl="1"/>
            <a:r>
              <a:rPr lang="fa-IR" b="1" dirty="0" smtClean="0">
                <a:cs typeface="B Titr" panose="00000700000000000000" pitchFamily="2" charset="-78"/>
              </a:rPr>
              <a:t>شبیه </a:t>
            </a:r>
            <a:r>
              <a:rPr lang="fa-IR" b="1" dirty="0">
                <a:cs typeface="B Titr" panose="00000700000000000000" pitchFamily="2" charset="-78"/>
              </a:rPr>
              <a:t>سازی دیجیتال </a:t>
            </a:r>
            <a:endParaRPr lang="en-US" dirty="0">
              <a:cs typeface="B Titr" panose="00000700000000000000" pitchFamily="2" charset="-78"/>
            </a:endParaRPr>
          </a:p>
        </p:txBody>
      </p:sp>
      <p:sp>
        <p:nvSpPr>
          <p:cNvPr id="4" name="TextBox 3"/>
          <p:cNvSpPr txBox="1"/>
          <p:nvPr/>
        </p:nvSpPr>
        <p:spPr>
          <a:xfrm>
            <a:off x="419100" y="2616200"/>
            <a:ext cx="11315700" cy="3539430"/>
          </a:xfrm>
          <a:prstGeom prst="rect">
            <a:avLst/>
          </a:prstGeom>
          <a:noFill/>
        </p:spPr>
        <p:txBody>
          <a:bodyPr wrap="square" rtlCol="0">
            <a:spAutoFit/>
          </a:bodyPr>
          <a:lstStyle/>
          <a:p>
            <a:pPr algn="just" rtl="1"/>
            <a:r>
              <a:rPr lang="fa-IR" sz="3200" dirty="0">
                <a:cs typeface="B Mitra" panose="00000400000000000000" pitchFamily="2" charset="-78"/>
              </a:rPr>
              <a:t>شبیه سازی دیجیتال (تجربیات دیجیتال) یک تولید مجدد کامپیوتری مربوط به یک پدیده  پیچیده فیزیکی فیزیکی در اختیار ما قرار می دهد که ما علاقه مندیم سیر تکاملی و رشد ان را مطالعه کنیم :بنابراین شبیه سازی کامپیوتری باعث شده است که که ما بتوانیم از فواید و مزایای فرایند ازمون و خطا استفاده کنیم ابزارهای شبیه سازی دراز سال 2000 در بازار یا حرفه ی معدن بوده وجود داشته است.چندین رویکرد ذهنی و تکنیکی از همان اغاز هر چند متناقص وجود داشته است.دیدگاه یا رویکرد صرفا جبری شبیه سازی ظاهرا محدودیت هایی مربوط به خودش را در صنعت و معدن بیشتر از جاهای دیگر نشان می دهد.</a:t>
            </a:r>
            <a:endParaRPr lang="en-US" sz="3200" dirty="0">
              <a:cs typeface="B Mitra" panose="00000400000000000000" pitchFamily="2" charset="-78"/>
            </a:endParaRPr>
          </a:p>
        </p:txBody>
      </p:sp>
    </p:spTree>
    <p:extLst>
      <p:ext uri="{BB962C8B-B14F-4D97-AF65-F5344CB8AC3E}">
        <p14:creationId xmlns:p14="http://schemas.microsoft.com/office/powerpoint/2010/main" val="5119979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just" rtl="1"/>
            <a:r>
              <a:rPr lang="fa-IR" b="1" dirty="0" smtClean="0">
                <a:cs typeface="B Titr" panose="00000700000000000000" pitchFamily="2" charset="-78"/>
              </a:rPr>
              <a:t>شبیه </a:t>
            </a:r>
            <a:r>
              <a:rPr lang="fa-IR" b="1" dirty="0">
                <a:cs typeface="B Titr" panose="00000700000000000000" pitchFamily="2" charset="-78"/>
              </a:rPr>
              <a:t>سازی دیجیتال </a:t>
            </a:r>
            <a:endParaRPr lang="en-US" dirty="0">
              <a:cs typeface="B Titr" panose="00000700000000000000" pitchFamily="2" charset="-78"/>
            </a:endParaRPr>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3036934" y="2376487"/>
            <a:ext cx="5764165" cy="42416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297723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just" rtl="1"/>
            <a:r>
              <a:rPr lang="fa-IR" b="1" dirty="0" smtClean="0">
                <a:cs typeface="B Mitra" panose="00000400000000000000" pitchFamily="2" charset="-78"/>
              </a:rPr>
              <a:t>رویکردهای </a:t>
            </a:r>
            <a:r>
              <a:rPr lang="fa-IR" b="1" dirty="0">
                <a:cs typeface="B Mitra" panose="00000400000000000000" pitchFamily="2" charset="-78"/>
              </a:rPr>
              <a:t>مختلف به شبیه سازی دیجیتال انفجار</a:t>
            </a:r>
            <a:r>
              <a:rPr lang="en-US" dirty="0">
                <a:cs typeface="B Mitra" panose="00000400000000000000" pitchFamily="2" charset="-78"/>
              </a:rPr>
              <a:t/>
            </a:r>
            <a:br>
              <a:rPr lang="en-US" dirty="0">
                <a:cs typeface="B Mitra" panose="00000400000000000000" pitchFamily="2" charset="-78"/>
              </a:rPr>
            </a:br>
            <a:r>
              <a:rPr lang="fa-IR" b="1" dirty="0" smtClean="0">
                <a:cs typeface="B Mitra" panose="00000400000000000000" pitchFamily="2" charset="-78"/>
              </a:rPr>
              <a:t>پیشگامان </a:t>
            </a:r>
            <a:r>
              <a:rPr lang="fa-IR" b="1" dirty="0">
                <a:cs typeface="B Mitra" panose="00000400000000000000" pitchFamily="2" charset="-78"/>
              </a:rPr>
              <a:t>شبیه سازی دیجیتال انفجار</a:t>
            </a:r>
            <a:endParaRPr lang="en-US" dirty="0">
              <a:cs typeface="B Mitra" panose="00000400000000000000" pitchFamily="2" charset="-78"/>
            </a:endParaRPr>
          </a:p>
        </p:txBody>
      </p:sp>
      <p:sp>
        <p:nvSpPr>
          <p:cNvPr id="4" name="TextBox 3"/>
          <p:cNvSpPr txBox="1"/>
          <p:nvPr/>
        </p:nvSpPr>
        <p:spPr>
          <a:xfrm>
            <a:off x="381000" y="2489200"/>
            <a:ext cx="11315700" cy="3970318"/>
          </a:xfrm>
          <a:prstGeom prst="rect">
            <a:avLst/>
          </a:prstGeom>
          <a:noFill/>
        </p:spPr>
        <p:txBody>
          <a:bodyPr wrap="square" rtlCol="0">
            <a:spAutoFit/>
          </a:bodyPr>
          <a:lstStyle/>
          <a:p>
            <a:pPr algn="just" rtl="1"/>
            <a:r>
              <a:rPr lang="fa-IR" sz="2800" dirty="0">
                <a:cs typeface="B Mitra" panose="00000400000000000000" pitchFamily="2" charset="-78"/>
              </a:rPr>
              <a:t>هر چند که پروژه هاتون که هدف </a:t>
            </a:r>
            <a:r>
              <a:rPr lang="fa-IR" sz="2800" dirty="0" smtClean="0">
                <a:cs typeface="B Mitra" panose="00000400000000000000" pitchFamily="2" charset="-78"/>
              </a:rPr>
              <a:t>آن </a:t>
            </a:r>
            <a:r>
              <a:rPr lang="fa-IR" sz="2800" dirty="0">
                <a:cs typeface="B Mitra" panose="00000400000000000000" pitchFamily="2" charset="-78"/>
              </a:rPr>
              <a:t>مدل سازی فرایند ضربه ای هسته ای بوده و تاریخ آن به جنگ جهانی دوم بر می گردد اما باید منتظر بمانیم گارگران تحقیقاتی که به شبیه سازی دیجیتالی علاقه مند شوند و ارتباط تعامل بین صخره و مواد منفجره را پیش بینی نمایند.تلاش شبیه سازی دیجیتال بر این است که ارتباط پدیده ها یا مواد مشهور (یعنی تاثیر سبب برای ساختمان ها و همچنین تاثیر هوا بر روی بال های هواپیما) را مدل سازی نماید بنابراین رویکرد جبری را به طور طبیعی غالب می باشد.وقتی که مسئله مسائل انفجار در میان باشد ویژه گی های ناشناخته صخره منجر به تفاوت اساسی در رویکرد بین پیشگامان در این حوزه کاری میگردد.</a:t>
            </a:r>
            <a:endParaRPr lang="en-US" sz="2800" dirty="0">
              <a:cs typeface="B Mitra" panose="00000400000000000000" pitchFamily="2" charset="-78"/>
            </a:endParaRPr>
          </a:p>
          <a:p>
            <a:pPr algn="just" rtl="1"/>
            <a:r>
              <a:rPr lang="fa-IR" sz="2800" dirty="0">
                <a:cs typeface="B Mitra" panose="00000400000000000000" pitchFamily="2" charset="-78"/>
              </a:rPr>
              <a:t>کاتاس بینس لویی فاریو پریس و چانگ و ویدراندال بر روی رویکرد جبری کار نمودند.</a:t>
            </a:r>
            <a:endParaRPr lang="en-US" sz="2800" dirty="0">
              <a:cs typeface="B Mitra" panose="00000400000000000000" pitchFamily="2" charset="-78"/>
            </a:endParaRPr>
          </a:p>
          <a:p>
            <a:pPr algn="just" rtl="1"/>
            <a:r>
              <a:rPr lang="fa-IR" sz="2800" dirty="0">
                <a:cs typeface="B Mitra" panose="00000400000000000000" pitchFamily="2" charset="-78"/>
              </a:rPr>
              <a:t>و در اروپا برنارد در اوایل قرن 1990 بر روی شبیه سازی کلی و مدل پیش بینی کننده کار نمود و بر روی نظریه های جبری تمرکز نمود.با توجه به ان زمان برای حل معادلات جبری رویکرد کاربردی را پیشنهاد نمود.</a:t>
            </a:r>
            <a:endParaRPr lang="en-US" sz="2800" dirty="0">
              <a:cs typeface="B Mitra" panose="00000400000000000000" pitchFamily="2" charset="-78"/>
            </a:endParaRPr>
          </a:p>
        </p:txBody>
      </p:sp>
    </p:spTree>
    <p:extLst>
      <p:ext uri="{BB962C8B-B14F-4D97-AF65-F5344CB8AC3E}">
        <p14:creationId xmlns:p14="http://schemas.microsoft.com/office/powerpoint/2010/main" val="31269626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just" rtl="1"/>
            <a:r>
              <a:rPr lang="fa-IR" b="1" dirty="0" smtClean="0">
                <a:cs typeface="B Mitra" panose="00000400000000000000" pitchFamily="2" charset="-78"/>
              </a:rPr>
              <a:t>رویکردهای </a:t>
            </a:r>
            <a:r>
              <a:rPr lang="fa-IR" b="1" dirty="0">
                <a:cs typeface="B Mitra" panose="00000400000000000000" pitchFamily="2" charset="-78"/>
              </a:rPr>
              <a:t>مختلف به شبیه سازی دیجیتال انفجار</a:t>
            </a:r>
            <a:r>
              <a:rPr lang="en-US" dirty="0">
                <a:cs typeface="B Mitra" panose="00000400000000000000" pitchFamily="2" charset="-78"/>
              </a:rPr>
              <a:t/>
            </a:r>
            <a:br>
              <a:rPr lang="en-US" dirty="0">
                <a:cs typeface="B Mitra" panose="00000400000000000000" pitchFamily="2" charset="-78"/>
              </a:rPr>
            </a:br>
            <a:r>
              <a:rPr lang="fa-IR" b="1" dirty="0" smtClean="0">
                <a:cs typeface="B Mitra" panose="00000400000000000000" pitchFamily="2" charset="-78"/>
              </a:rPr>
              <a:t>پیشگامان </a:t>
            </a:r>
            <a:r>
              <a:rPr lang="fa-IR" b="1" dirty="0">
                <a:cs typeface="B Mitra" panose="00000400000000000000" pitchFamily="2" charset="-78"/>
              </a:rPr>
              <a:t>شبیه سازی دیجیتال انفجار</a:t>
            </a:r>
            <a:endParaRPr lang="en-US" dirty="0">
              <a:cs typeface="B Mitra" panose="00000400000000000000" pitchFamily="2" charset="-78"/>
            </a:endParaRPr>
          </a:p>
        </p:txBody>
      </p:sp>
      <p:pic>
        <p:nvPicPr>
          <p:cNvPr id="5" name="Picture 4" descr="C:\Users\apple\Desktop\Tarjome\madan\2.jpg"/>
          <p:cNvPicPr/>
          <p:nvPr/>
        </p:nvPicPr>
        <p:blipFill>
          <a:blip r:embed="rId2">
            <a:extLst>
              <a:ext uri="{28A0092B-C50C-407E-A947-70E740481C1C}">
                <a14:useLocalDpi xmlns:a14="http://schemas.microsoft.com/office/drawing/2010/main" val="0"/>
              </a:ext>
            </a:extLst>
          </a:blip>
          <a:srcRect/>
          <a:stretch>
            <a:fillRect/>
          </a:stretch>
        </p:blipFill>
        <p:spPr bwMode="auto">
          <a:xfrm>
            <a:off x="2857500" y="2528252"/>
            <a:ext cx="5943600" cy="370649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776773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354" y="973668"/>
            <a:ext cx="8761413" cy="706964"/>
          </a:xfrm>
        </p:spPr>
        <p:txBody>
          <a:bodyPr/>
          <a:lstStyle/>
          <a:p>
            <a:pPr algn="just" rtl="1">
              <a:lnSpc>
                <a:spcPct val="150000"/>
              </a:lnSpc>
            </a:pPr>
            <a:r>
              <a:rPr lang="fa-IR" b="1" dirty="0">
                <a:cs typeface="B Mitra" panose="00000400000000000000" pitchFamily="2" charset="-78"/>
              </a:rPr>
              <a:t>رویکرد جبری به شبیه سازی دیجیتال انفجار</a:t>
            </a:r>
            <a:endParaRPr lang="en-US" dirty="0">
              <a:cs typeface="B Mitra" panose="00000400000000000000" pitchFamily="2" charset="-78"/>
            </a:endParaRPr>
          </a:p>
        </p:txBody>
      </p:sp>
      <p:sp>
        <p:nvSpPr>
          <p:cNvPr id="4" name="TextBox 3"/>
          <p:cNvSpPr txBox="1"/>
          <p:nvPr/>
        </p:nvSpPr>
        <p:spPr>
          <a:xfrm>
            <a:off x="381000" y="2295212"/>
            <a:ext cx="11315700" cy="3916457"/>
          </a:xfrm>
          <a:prstGeom prst="rect">
            <a:avLst/>
          </a:prstGeom>
          <a:noFill/>
        </p:spPr>
        <p:txBody>
          <a:bodyPr wrap="square" rtlCol="0">
            <a:spAutoFit/>
          </a:bodyPr>
          <a:lstStyle/>
          <a:p>
            <a:pPr algn="just" rtl="1">
              <a:lnSpc>
                <a:spcPct val="150000"/>
              </a:lnSpc>
            </a:pPr>
            <a:r>
              <a:rPr lang="fa-IR" sz="2800" dirty="0" smtClean="0">
                <a:cs typeface="B Mitra" panose="00000400000000000000" pitchFamily="2" charset="-78"/>
              </a:rPr>
              <a:t>به </a:t>
            </a:r>
            <a:r>
              <a:rPr lang="fa-IR" sz="2800" dirty="0">
                <a:cs typeface="B Mitra" panose="00000400000000000000" pitchFamily="2" charset="-78"/>
              </a:rPr>
              <a:t>شرط اینکه ما یک دانش درست از ساختار و ویژگی های عناصری که ما می خواهیم بر روی انها کا کنیم چالش اصلی ما به با شبیه سازی این است که تلاش کنیم واقعیت را به درستی و به طور دقیق و تا حد امکان شبیه سازی بنمایم.شبیه سازی زنجیره و ترتیب تمام عوامل یا علت ها و تاثیرات که به وسیله انفجار ایجاد می شود یک چالش اساسی است که مدل های پیچیده قتدر نیستند با ان مواجه شوند یا از پس ان برایند به وجود اورندگان یا مخترعان برنامه های نرم افزاری بر روی غیر ممکن بودن به وجود اوردن مکانیسم های طبیعی به شکل و نحوه دقیق مربوط به پیچیدگی شبیه سازی تاکید می ورزند.</a:t>
            </a:r>
            <a:endParaRPr lang="en-US" sz="2800" dirty="0">
              <a:cs typeface="B Mitra" panose="00000400000000000000" pitchFamily="2" charset="-78"/>
            </a:endParaRPr>
          </a:p>
        </p:txBody>
      </p:sp>
    </p:spTree>
    <p:extLst>
      <p:ext uri="{BB962C8B-B14F-4D97-AF65-F5344CB8AC3E}">
        <p14:creationId xmlns:p14="http://schemas.microsoft.com/office/powerpoint/2010/main" val="259933597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18</TotalTime>
  <Words>2250</Words>
  <Application>Microsoft Office PowerPoint</Application>
  <PresentationFormat>Widescreen</PresentationFormat>
  <Paragraphs>56</Paragraphs>
  <Slides>25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B Mitra</vt:lpstr>
      <vt:lpstr>B Titr</vt:lpstr>
      <vt:lpstr>Century Gothic</vt:lpstr>
      <vt:lpstr>Wingdings 3</vt:lpstr>
      <vt:lpstr>Ion Boardroom</vt:lpstr>
      <vt:lpstr> دانشگاه آزاد سیرجان  شبیه سازی دیجیتال یک چالش بزرگ و اساسی برای معدن ها در قرن 21  استاد :  جناب آقای دکتر ثمره دانشجو :  امین خداکرم پور زمستان 94 </vt:lpstr>
      <vt:lpstr> شبیه سازی دیجیتال یک چالش بزرگ و اساسی برای معدن ها در قرن 21 </vt:lpstr>
      <vt:lpstr>چکیده</vt:lpstr>
      <vt:lpstr>شبیه سازی دیجیتال </vt:lpstr>
      <vt:lpstr>شبیه سازی دیجیتال </vt:lpstr>
      <vt:lpstr>شبیه سازی دیجیتال </vt:lpstr>
      <vt:lpstr>رویکردهای مختلف به شبیه سازی دیجیتال انفجار پیشگامان شبیه سازی دیجیتال انفجار</vt:lpstr>
      <vt:lpstr>رویکردهای مختلف به شبیه سازی دیجیتال انفجار پیشگامان شبیه سازی دیجیتال انفجار</vt:lpstr>
      <vt:lpstr>رویکرد جبری به شبیه سازی دیجیتال انفجار</vt:lpstr>
      <vt:lpstr>رویکرد جبری به شبیه سازی دیجیتال انفجار</vt:lpstr>
      <vt:lpstr>فیزیک مدرن و جدید</vt:lpstr>
      <vt:lpstr>کارو تحقیق</vt:lpstr>
      <vt:lpstr>انتظار ما از شبیه سازی دیجیتال چیست؟</vt:lpstr>
      <vt:lpstr>سطح پیش بینی با یک اطمینان بی سابقه:</vt:lpstr>
      <vt:lpstr>سطح پیش بینی با یک اطمینان بی سابقه:</vt:lpstr>
      <vt:lpstr>سطح پیش بینی با یک اطمینان بی سابقه:</vt:lpstr>
      <vt:lpstr>سطح پیش بینی با یک اطمینان بی سابقه:</vt:lpstr>
      <vt:lpstr>سطح پیش بینی با یک اطمینان بی سابقه:</vt:lpstr>
      <vt:lpstr>سطح پیش بینی با یک اطمینان بی سابقه:</vt:lpstr>
      <vt:lpstr>سطح پیش بینی با یک اطمینان بی سابقه</vt:lpstr>
      <vt:lpstr>یک ابزار برای کمک به تصمیم گیری از شبیه سازی به بهینه سازی</vt:lpstr>
      <vt:lpstr>یک ابزار برای کمک به تصمیم گیری از شبیه سازی به بهینه سازی</vt:lpstr>
      <vt:lpstr>آینده نزدیک شبیه سازی دیجیتال انفجار:</vt:lpstr>
      <vt:lpstr>نتیجه گیری:</vt:lpstr>
      <vt:lpstr>نتیجه گیری:</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دانشگاه آزاد سیرجان  شبیه سازی دیجیتال یک چالش بزرگ و اساسی برای معدن ها در قرن 21  استاد :  جناب آقای دکتر ثمره دانشجو :  امین خداکرم پور زمستان 94</dc:title>
  <dc:creator>apple</dc:creator>
  <cp:lastModifiedBy>apple</cp:lastModifiedBy>
  <cp:revision>4</cp:revision>
  <dcterms:created xsi:type="dcterms:W3CDTF">2016-01-06T16:34:26Z</dcterms:created>
  <dcterms:modified xsi:type="dcterms:W3CDTF">2016-01-06T16:52:55Z</dcterms:modified>
</cp:coreProperties>
</file>