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378" r:id="rId2"/>
    <p:sldId id="379" r:id="rId3"/>
    <p:sldId id="380" r:id="rId4"/>
    <p:sldId id="381" r:id="rId5"/>
    <p:sldId id="382" r:id="rId6"/>
    <p:sldId id="383" r:id="rId7"/>
    <p:sldId id="384" r:id="rId8"/>
    <p:sldId id="385" r:id="rId9"/>
    <p:sldId id="386" r:id="rId10"/>
    <p:sldId id="387" r:id="rId11"/>
    <p:sldId id="388" r:id="rId12"/>
    <p:sldId id="389" r:id="rId13"/>
    <p:sldId id="390" r:id="rId14"/>
    <p:sldId id="391" r:id="rId15"/>
    <p:sldId id="392" r:id="rId16"/>
    <p:sldId id="393" r:id="rId17"/>
    <p:sldId id="394" r:id="rId18"/>
  </p:sldIdLst>
  <p:sldSz cx="9144000" cy="6858000" type="screen4x3"/>
  <p:notesSz cx="6858000" cy="9144000"/>
  <p:defaultTextStyle>
    <a:defPPr>
      <a:defRPr lang="fa-IR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5D110F"/>
    <a:srgbClr val="2000A8"/>
    <a:srgbClr val="793905"/>
    <a:srgbClr val="FFF6E5"/>
    <a:srgbClr val="FFF0D5"/>
  </p:clrMru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1687" autoAdjust="0"/>
    <p:restoredTop sz="94660"/>
  </p:normalViewPr>
  <p:slideViewPr>
    <p:cSldViewPr>
      <p:cViewPr>
        <p:scale>
          <a:sx n="90" d="100"/>
          <a:sy n="90" d="100"/>
        </p:scale>
        <p:origin x="-111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233E58B5-184F-4250-9A66-494ABB90EA69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fa-I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97872CDD-5AB9-47AD-9F67-DBB0666491D2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16A7DA-FB16-49FA-9F63-7ED6747427F0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E69D8-C11C-48BD-A2DC-3821548AAB7F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2A3581-814B-4186-BCB0-47D6B3261E53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41B25-12A5-4F70-88BD-2706CF42D000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79844F-CE4C-4F5C-A87B-CF191A799223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CAF5DB-7787-4BF3-8384-B2F601995053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2F4D17-1D5C-4902-8AE2-0798BDD6C6FF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1CD5D0-A1C9-4375-BB03-3DDBFB6376ED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8D2AD8-A2B2-49AD-9074-B25D4777C21B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077647-D481-47F0-92F4-E841FFA7B800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EE2A4A-543F-43B9-BA95-F19605DEF204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E0907-4F89-4450-A2BE-4651D45189AD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C3447C-04CE-480C-AA5F-FA041222A28D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F746EA-2E3D-4D1C-85CD-7A211BA4CC23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E1C6C9-7130-49ED-A5A5-CB91CBED8868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477EC4-C9B6-4FEA-ABA1-9BF0F370E38E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6FFBD7-EE72-4BA7-9831-4CB2AB5114A2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599C1B-DD9B-4B28-9D04-D5D6104B9D6C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338430-9806-4F26-B1B0-A8A58840E072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0FB785-6E1F-4568-9E3E-B15E7616A4E7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2D55F-73C9-40CB-BE71-3233EF67A307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A2983D3-7576-41FE-A270-13F9C39A8EE1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BEAE1AF-ECB6-4898-8427-65A8677D6FB4}" type="datetimeFigureOut">
              <a:rPr lang="fa-IR" smtClean="0"/>
              <a:pPr>
                <a:defRPr/>
              </a:pPr>
              <a:t>1437/02/03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762FD1C-AF20-4F98-A621-DBEB56730954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00101" y="2313239"/>
            <a:ext cx="7215239" cy="186204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fa-IR" sz="4000" dirty="0" smtClean="0">
                <a:solidFill>
                  <a:srgbClr val="99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B Titr" pitchFamily="2" charset="-78"/>
              </a:rPr>
              <a:t>به نام خدا</a:t>
            </a:r>
          </a:p>
          <a:p>
            <a:pPr algn="ctr">
              <a:lnSpc>
                <a:spcPct val="150000"/>
              </a:lnSpc>
              <a:defRPr/>
            </a:pPr>
            <a:r>
              <a:rPr lang="fa-IR" sz="4000" dirty="0" smtClean="0">
                <a:solidFill>
                  <a:srgbClr val="99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B Titr" pitchFamily="2" charset="-78"/>
              </a:rPr>
              <a:t>عنوان: ارزشیابی </a:t>
            </a:r>
            <a:r>
              <a:rPr lang="fa-IR" sz="4000" dirty="0">
                <a:solidFill>
                  <a:srgbClr val="99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B Titr" pitchFamily="2" charset="-78"/>
              </a:rPr>
              <a:t>مشاغل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6643701" y="1427148"/>
            <a:ext cx="2214547" cy="1588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3"/>
          <p:cNvSpPr>
            <a:spLocks noChangeArrowheads="1"/>
          </p:cNvSpPr>
          <p:nvPr/>
        </p:nvSpPr>
        <p:spPr bwMode="auto">
          <a:xfrm>
            <a:off x="0" y="87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 dirty="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857233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316" name="TextBox 5"/>
          <p:cNvSpPr txBox="1">
            <a:spLocks noChangeArrowheads="1"/>
          </p:cNvSpPr>
          <p:nvPr/>
        </p:nvSpPr>
        <p:spPr bwMode="auto">
          <a:xfrm>
            <a:off x="71438" y="808038"/>
            <a:ext cx="90011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روش مقایسه ی عوامل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4348" y="1500174"/>
            <a:ext cx="7715304" cy="642942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تجزیه ی مشاغل براساس عوامل چهارگانه ی شغلی </a:t>
            </a:r>
          </a:p>
        </p:txBody>
      </p:sp>
      <p:sp>
        <p:nvSpPr>
          <p:cNvPr id="6" name="Oval 5"/>
          <p:cNvSpPr/>
          <p:nvPr/>
        </p:nvSpPr>
        <p:spPr>
          <a:xfrm>
            <a:off x="8215339" y="1626564"/>
            <a:ext cx="428628" cy="373676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1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14348" y="2428868"/>
            <a:ext cx="7715304" cy="642942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انتخاب مشاغل مهم </a:t>
            </a:r>
          </a:p>
        </p:txBody>
      </p:sp>
      <p:sp>
        <p:nvSpPr>
          <p:cNvPr id="10" name="Oval 9"/>
          <p:cNvSpPr/>
          <p:nvPr/>
        </p:nvSpPr>
        <p:spPr>
          <a:xfrm>
            <a:off x="8215339" y="2555259"/>
            <a:ext cx="428628" cy="373676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2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14348" y="3357562"/>
            <a:ext cx="7715304" cy="642942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رتبه بندی مشاغل مهم برمبنای عوامل چهارگانه ی شغلی </a:t>
            </a:r>
          </a:p>
        </p:txBody>
      </p:sp>
      <p:sp>
        <p:nvSpPr>
          <p:cNvPr id="12" name="Oval 11"/>
          <p:cNvSpPr/>
          <p:nvPr/>
        </p:nvSpPr>
        <p:spPr>
          <a:xfrm>
            <a:off x="8215339" y="3500439"/>
            <a:ext cx="428628" cy="373676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3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14348" y="4286256"/>
            <a:ext cx="7715304" cy="642942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تخصیص ارزش ریالی به عوامل چهارگانه ی شغلی </a:t>
            </a:r>
          </a:p>
        </p:txBody>
      </p:sp>
      <p:sp>
        <p:nvSpPr>
          <p:cNvPr id="14" name="Oval 13"/>
          <p:cNvSpPr/>
          <p:nvPr/>
        </p:nvSpPr>
        <p:spPr>
          <a:xfrm>
            <a:off x="8215339" y="4412647"/>
            <a:ext cx="428628" cy="373676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4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14348" y="5214950"/>
            <a:ext cx="7715304" cy="642942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تهیه ی طرح جامع نرخ حقوق و دستمزد و رتبه بندی مشاغل سازمان</a:t>
            </a:r>
          </a:p>
        </p:txBody>
      </p:sp>
      <p:sp>
        <p:nvSpPr>
          <p:cNvPr id="16" name="Oval 15"/>
          <p:cNvSpPr/>
          <p:nvPr/>
        </p:nvSpPr>
        <p:spPr>
          <a:xfrm>
            <a:off x="8215339" y="5357827"/>
            <a:ext cx="428628" cy="373676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5</a:t>
            </a:r>
            <a:endParaRPr lang="fa-IR" sz="2400" b="1" dirty="0">
              <a:cs typeface="B Nazanin" pitchFamily="2" charset="-78"/>
            </a:endParaRPr>
          </a:p>
        </p:txBody>
      </p:sp>
      <p:cxnSp>
        <p:nvCxnSpPr>
          <p:cNvPr id="18" name="Straight Arrow Connector 17"/>
          <p:cNvCxnSpPr>
            <a:stCxn id="0" idx="2"/>
            <a:endCxn id="0" idx="0"/>
          </p:cNvCxnSpPr>
          <p:nvPr/>
        </p:nvCxnSpPr>
        <p:spPr>
          <a:xfrm rot="5400000">
            <a:off x="4429126" y="2284412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0" idx="2"/>
            <a:endCxn id="0" idx="0"/>
          </p:cNvCxnSpPr>
          <p:nvPr/>
        </p:nvCxnSpPr>
        <p:spPr>
          <a:xfrm rot="5400000">
            <a:off x="4429126" y="3213100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0" idx="2"/>
            <a:endCxn id="0" idx="0"/>
          </p:cNvCxnSpPr>
          <p:nvPr/>
        </p:nvCxnSpPr>
        <p:spPr>
          <a:xfrm rot="5400000">
            <a:off x="4429126" y="4143375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0" idx="2"/>
            <a:endCxn id="0" idx="0"/>
          </p:cNvCxnSpPr>
          <p:nvPr/>
        </p:nvCxnSpPr>
        <p:spPr>
          <a:xfrm rot="5400000">
            <a:off x="4429126" y="5072062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9" name="TextBox 5"/>
          <p:cNvSpPr txBox="1">
            <a:spLocks noChangeArrowheads="1"/>
          </p:cNvSpPr>
          <p:nvPr/>
        </p:nvSpPr>
        <p:spPr bwMode="auto">
          <a:xfrm>
            <a:off x="71407" y="5786454"/>
            <a:ext cx="90011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fa-IR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B Nazanin" pitchFamily="2" charset="-78"/>
              </a:rPr>
              <a:t>مراحل پنج گانه ی روش مقایسه عوامل</a:t>
            </a:r>
          </a:p>
        </p:txBody>
      </p:sp>
      <p:sp>
        <p:nvSpPr>
          <p:cNvPr id="20" name="Oval 19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3"/>
          <p:cNvSpPr>
            <a:spLocks noChangeArrowheads="1"/>
          </p:cNvSpPr>
          <p:nvPr/>
        </p:nvSpPr>
        <p:spPr bwMode="auto">
          <a:xfrm>
            <a:off x="0" y="1587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340" name="TextBox 5"/>
          <p:cNvSpPr txBox="1">
            <a:spLocks noChangeArrowheads="1"/>
          </p:cNvSpPr>
          <p:nvPr/>
        </p:nvSpPr>
        <p:spPr bwMode="auto">
          <a:xfrm>
            <a:off x="71438" y="995363"/>
            <a:ext cx="9001125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مرحله اول : </a:t>
            </a:r>
            <a:r>
              <a:rPr lang="fa-IR" sz="2500">
                <a:cs typeface="B Nazanin" pitchFamily="2" charset="-78"/>
              </a:rPr>
              <a:t>تجزیه ی شغل، برای شناخت عوامل اساسی و اصلی تشکیل دهنده ی آن است.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مرحله دوم : </a:t>
            </a:r>
            <a:r>
              <a:rPr lang="fa-IR" sz="2500">
                <a:cs typeface="B Nazanin" pitchFamily="2" charset="-78"/>
              </a:rPr>
              <a:t>انتخاب مشاغل مهم که باید مشاغلی باشند که محتوای کلی آن ها در زمان نسبتاً طولانی ثابت بماند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مرحله سوم : </a:t>
            </a:r>
            <a:r>
              <a:rPr lang="fa-IR" sz="2500">
                <a:cs typeface="B Nazanin" pitchFamily="2" charset="-78"/>
              </a:rPr>
              <a:t>عوامل اساسی مشاغل مختلف با یکدیگر مقایسه می شوند و در رتبه های مختلفی جای می گیرند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مرحله چهارم : </a:t>
            </a:r>
            <a:r>
              <a:rPr lang="fa-IR" sz="2500">
                <a:cs typeface="B Nazanin" pitchFamily="2" charset="-78"/>
              </a:rPr>
              <a:t>تخصیص ارزش ریالی که به عوامل اساسی مشاغل رتبه بندی و مقایسه ی عوامل با ارقام پولی رتبه بندی بستگی دارد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مرحله پنجم : </a:t>
            </a:r>
            <a:r>
              <a:rPr lang="fa-IR" sz="2500">
                <a:cs typeface="B Nazanin" pitchFamily="2" charset="-78"/>
              </a:rPr>
              <a:t>سایر مشاغل سازمان را با توجه به عوامل شغلی آنها با مقایسه و میزان حقوق و یا دستمزد ساعتی آنها را محاسبه می کنیم . </a:t>
            </a:r>
            <a:endParaRPr lang="fa-IR" sz="2500" b="1">
              <a:cs typeface="B Nazanin" pitchFamily="2" charset="-78"/>
            </a:endParaRP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3"/>
          <p:cNvSpPr>
            <a:spLocks noChangeArrowheads="1"/>
          </p:cNvSpPr>
          <p:nvPr/>
        </p:nvSpPr>
        <p:spPr bwMode="auto">
          <a:xfrm>
            <a:off x="0" y="230188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71546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64" name="TextBox 5"/>
          <p:cNvSpPr txBox="1">
            <a:spLocks noChangeArrowheads="1"/>
          </p:cNvSpPr>
          <p:nvPr/>
        </p:nvSpPr>
        <p:spPr bwMode="auto">
          <a:xfrm>
            <a:off x="71438" y="1071563"/>
            <a:ext cx="9001125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محاسن روش :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ساده و آسان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اعتبار ، صحت و دقت بیشتر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انعطاف پذیری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فقط با یک مقیاس یعنی ارزش پولی عوامل شغل مواجه هستیم .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معایب روش :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صرف وقت و نیروی آموزشی بسیار.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اگر اشتباهی در یکی از عوامل ارزشگذاری پیش آید ، کل روش را ضایع می کند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نمی توان از تجربیات قبلی استفاده کرد .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388" name="TextBox 5"/>
          <p:cNvSpPr txBox="1">
            <a:spLocks noChangeArrowheads="1"/>
          </p:cNvSpPr>
          <p:nvPr/>
        </p:nvSpPr>
        <p:spPr bwMode="auto">
          <a:xfrm>
            <a:off x="71438" y="879475"/>
            <a:ext cx="90011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روش امتیازی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4348" y="1643844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انتخاب عوامل شغلی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4348" y="2358224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تنظیم آیین نامه ی امتیازات </a:t>
            </a:r>
          </a:p>
        </p:txBody>
      </p:sp>
      <p:sp>
        <p:nvSpPr>
          <p:cNvPr id="8" name="Oval 7"/>
          <p:cNvSpPr/>
          <p:nvPr/>
        </p:nvSpPr>
        <p:spPr>
          <a:xfrm>
            <a:off x="8215338" y="2358224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2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14348" y="3072604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تخصیص امتیاز به مشاغل سازمان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14348" y="3786984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مطالعه و بررسی حقوق و دستمزد جاری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4348" y="4501364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تعیین سیاست های کلی حقوق و دستمزد </a:t>
            </a:r>
          </a:p>
        </p:txBody>
      </p:sp>
      <p:cxnSp>
        <p:nvCxnSpPr>
          <p:cNvPr id="15" name="Straight Arrow Connector 14"/>
          <p:cNvCxnSpPr>
            <a:stCxn id="0" idx="2"/>
            <a:endCxn id="0" idx="0"/>
          </p:cNvCxnSpPr>
          <p:nvPr/>
        </p:nvCxnSpPr>
        <p:spPr>
          <a:xfrm rot="5400000">
            <a:off x="4429126" y="2214562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0" idx="2"/>
            <a:endCxn id="0" idx="0"/>
          </p:cNvCxnSpPr>
          <p:nvPr/>
        </p:nvCxnSpPr>
        <p:spPr>
          <a:xfrm rot="5400000">
            <a:off x="4429126" y="2928937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0" idx="2"/>
            <a:endCxn id="0" idx="0"/>
          </p:cNvCxnSpPr>
          <p:nvPr/>
        </p:nvCxnSpPr>
        <p:spPr>
          <a:xfrm rot="5400000">
            <a:off x="4429126" y="3643312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0" idx="2"/>
            <a:endCxn id="0" idx="0"/>
          </p:cNvCxnSpPr>
          <p:nvPr/>
        </p:nvCxnSpPr>
        <p:spPr>
          <a:xfrm rot="5400000">
            <a:off x="4429126" y="4357687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" name="TextBox 5"/>
          <p:cNvSpPr txBox="1">
            <a:spLocks noChangeArrowheads="1"/>
          </p:cNvSpPr>
          <p:nvPr/>
        </p:nvSpPr>
        <p:spPr bwMode="auto">
          <a:xfrm>
            <a:off x="71407" y="5715016"/>
            <a:ext cx="90011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fa-IR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B Nazanin" pitchFamily="2" charset="-78"/>
              </a:rPr>
              <a:t>مراحل شش گانه ی روش امتیازی</a:t>
            </a:r>
          </a:p>
        </p:txBody>
      </p:sp>
      <p:sp>
        <p:nvSpPr>
          <p:cNvPr id="20" name="Oval 19"/>
          <p:cNvSpPr/>
          <p:nvPr/>
        </p:nvSpPr>
        <p:spPr>
          <a:xfrm>
            <a:off x="8215338" y="1643844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1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215338" y="3072604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3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8215338" y="3786984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4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8215338" y="4501364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5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14348" y="5214950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تنظیم و استقرار نظام حقوق و دستمزد </a:t>
            </a:r>
          </a:p>
        </p:txBody>
      </p:sp>
      <p:cxnSp>
        <p:nvCxnSpPr>
          <p:cNvPr id="25" name="Straight Arrow Connector 24"/>
          <p:cNvCxnSpPr>
            <a:stCxn id="0" idx="2"/>
            <a:endCxn id="0" idx="0"/>
          </p:cNvCxnSpPr>
          <p:nvPr/>
        </p:nvCxnSpPr>
        <p:spPr>
          <a:xfrm rot="5400000">
            <a:off x="4429126" y="5072062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8215338" y="5214950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6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27" name="Oval 26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3"/>
          <p:cNvSpPr>
            <a:spLocks noChangeArrowheads="1"/>
          </p:cNvSpPr>
          <p:nvPr/>
        </p:nvSpPr>
        <p:spPr bwMode="auto">
          <a:xfrm>
            <a:off x="0" y="1587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928671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412" name="TextBox 5"/>
          <p:cNvSpPr txBox="1">
            <a:spLocks noChangeArrowheads="1"/>
          </p:cNvSpPr>
          <p:nvPr/>
        </p:nvSpPr>
        <p:spPr bwMode="auto">
          <a:xfrm>
            <a:off x="0" y="1000125"/>
            <a:ext cx="9072563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مرحله اول : انتخاب عوامل شغلی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مهارت ، مسئولیت ، مساعی ، محیط ، عوامل اجزای تشکیل دهنده ی ارزش ریالی هر شغل هستند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تعداد عوامل اصلی شغلی در هر سازمان با توجه به هدف ها و روش های انجام دادن کار متفاوت است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این عوامل اصلی خود به عوامل فرعی نیز تقسیم می گردند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مرحله دوم : تنظیم آیین نامه امتیازات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تعیین ظوابط ارزشیابی برای عوامل اصلی و فرعی است که در مرحله ی اول مشخص شده اند.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باید برای عوامل امتیازاتی متناسب در نظر گرفته شود 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73025" y="158750"/>
            <a:ext cx="90725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sp>
        <p:nvSpPr>
          <p:cNvPr id="146435" name="TextBox 5"/>
          <p:cNvSpPr txBox="1">
            <a:spLocks noChangeArrowheads="1"/>
          </p:cNvSpPr>
          <p:nvPr/>
        </p:nvSpPr>
        <p:spPr bwMode="auto">
          <a:xfrm>
            <a:off x="71438" y="1373188"/>
            <a:ext cx="9001125" cy="485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مرحله سوم : تخصیص امتیازات به کلیه ی مشاغل موجود در سازمان ها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کلیه ی مشاغل سازمانی ارزشیابی می شوند و امتیازاتی متناسب با مشاغل برای آنها در نظر گرفته می شود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مجموع امتیازات هر شغل ، نشان دهنده ی ارزشی است که آن شغل برای سازمان دارد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مرحله چهارم : مطالعه و بررسی حقوق و دستمزد جاری در بازار کار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برای تبدیل امتیازها به ارقام پولی اصولی ترین راه ، مطالعه و بررسی حقوق و دستمزد پرداختی به مشاغل مشابه در بازار کار است .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928663" y="1071547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3"/>
          <p:cNvSpPr>
            <a:spLocks noChangeArrowheads="1"/>
          </p:cNvSpPr>
          <p:nvPr/>
        </p:nvSpPr>
        <p:spPr bwMode="auto">
          <a:xfrm>
            <a:off x="0" y="1587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928671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460" name="TextBox 5"/>
          <p:cNvSpPr txBox="1">
            <a:spLocks noChangeArrowheads="1"/>
          </p:cNvSpPr>
          <p:nvPr/>
        </p:nvSpPr>
        <p:spPr bwMode="auto">
          <a:xfrm>
            <a:off x="0" y="1000125"/>
            <a:ext cx="9072563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مرحله پنجم : تعیین سیاست های کلی حقوق و دستمزد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مستلزم ایجاد طبقات شغلی و دامنه </a:t>
            </a:r>
            <a:r>
              <a:rPr lang="fa-IR" sz="1200">
                <a:cs typeface="B Nazanin" pitchFamily="2" charset="-78"/>
              </a:rPr>
              <a:t>(یعنی حداقل و حداکثر حقوق و دستمزد)  </a:t>
            </a:r>
            <a:r>
              <a:rPr lang="fa-IR" sz="2500">
                <a:cs typeface="B Nazanin" pitchFamily="2" charset="-78"/>
              </a:rPr>
              <a:t>برای طبقات شغلی مختلف است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در این مرحله سازمان برای هر طبقه از میزان حقوق و دستمزد مسطح یا نرخهای متغیر استفاده کنند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در استفاده از روش مسطح ، حقوق و دستمزد کارهایی که امتیازهای مختلف دارند ولی در یک طبقه ی شغلی قرار گرفته اند ، یکسان خواهد بود .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 متغیر حقوق و دستمزد به تناسب امتیازات مشاغل هر طبقه افزایش می یابد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مرحله ی ششم : تنظیم و استقرار نظام حقوق و دستمزد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کلیه ی حقوق و دستمزد پرداختی در سازمان ها باید در چارچوب ساختار مناسب قرار گیرد . 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3"/>
          <p:cNvSpPr>
            <a:spLocks noChangeArrowheads="1"/>
          </p:cNvSpPr>
          <p:nvPr/>
        </p:nvSpPr>
        <p:spPr bwMode="auto">
          <a:xfrm>
            <a:off x="0" y="230188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71546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484" name="TextBox 5"/>
          <p:cNvSpPr txBox="1">
            <a:spLocks noChangeArrowheads="1"/>
          </p:cNvSpPr>
          <p:nvPr/>
        </p:nvSpPr>
        <p:spPr bwMode="auto">
          <a:xfrm>
            <a:off x="71438" y="1071563"/>
            <a:ext cx="9001125" cy="540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محاسن روش :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تحلیلی و کمی بودن آن و برخورداری از دقت کافی در نگرش به عوامل شغلی .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برخورداری از منطق و استدلال خاص و قوی .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یکنواخت بودن ارزشیابی برای کلیه ی مشاغل سازمانی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177800" algn="l"/>
              </a:tabLst>
            </a:pPr>
            <a:r>
              <a:rPr lang="fa-IR" sz="2500" b="1">
                <a:cs typeface="B Nazanin" pitchFamily="2" charset="-78"/>
              </a:rPr>
              <a:t>معایب روش :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انتخاب ضرایب ریالی یکسان برای مشاغل مختلف که از نظر ماهیت با یکدیگر فرق دارند .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177800" algn="l"/>
              </a:tabLst>
            </a:pPr>
            <a:r>
              <a:rPr lang="fa-IR" sz="2500">
                <a:cs typeface="B Nazanin" pitchFamily="2" charset="-78"/>
              </a:rPr>
              <a:t>انعطاف ناپذیری نبود قانون و منطقی خاص برای تخصیص امتیازها به عوامل اصلی و فرعی مشاغل . 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مقدمه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24" name="TextBox 5"/>
          <p:cNvSpPr txBox="1">
            <a:spLocks noChangeArrowheads="1"/>
          </p:cNvSpPr>
          <p:nvPr/>
        </p:nvSpPr>
        <p:spPr bwMode="auto">
          <a:xfrm>
            <a:off x="71438" y="1222375"/>
            <a:ext cx="9001125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sz="3200">
                <a:cs typeface="B Nazanin" pitchFamily="2" charset="-78"/>
              </a:rPr>
              <a:t>هدف اصلی نظام ارزشیابی مشاغل ، عبارت است از تعیین درجه ی اهمیت مشاغل در سازمان به منظور پرداخت حقوق و دستمزدی که با وظایف ، مسئولیت ها و شرایط محیط کاری کارکنان متناسب باشد . 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 dirty="0">
                <a:solidFill>
                  <a:srgbClr val="5D110F"/>
                </a:solidFill>
                <a:cs typeface="B Titr" pitchFamily="2" charset="-78"/>
              </a:rPr>
              <a:t>ارزشیابی مشاغل چیست ؟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148" name="TextBox 5"/>
          <p:cNvSpPr txBox="1">
            <a:spLocks noChangeArrowheads="1"/>
          </p:cNvSpPr>
          <p:nvPr/>
        </p:nvSpPr>
        <p:spPr bwMode="auto">
          <a:xfrm>
            <a:off x="71438" y="1222375"/>
            <a:ext cx="9001125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تعیین ارزش ریالی مشاغل موجود در سازمان است . </a:t>
            </a:r>
          </a:p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برای ارزشیابی مشاغل در سازمان ، یک روش علمی و دقیق به کار گرفته نمی شود . </a:t>
            </a:r>
          </a:p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بهتر است ارزشیابی مشاغل به دست یک گروه صورت گیرد . </a:t>
            </a:r>
          </a:p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گروه ارزشیابی مشاغل باید با توجه به واقعیات و به دور از ذهنیات خود به ارزشیابی مشاغل بپردازند ، که نتایج آن در افزایش کارایی سازمان بسیار مؤثر است.</a:t>
            </a: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 dirty="0">
                <a:solidFill>
                  <a:srgbClr val="5D110F"/>
                </a:solidFill>
                <a:cs typeface="B Titr" pitchFamily="2" charset="-78"/>
              </a:rPr>
              <a:t>فواید ارزشیابی مشاغل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71546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172" name="TextBox 5"/>
          <p:cNvSpPr txBox="1">
            <a:spLocks noChangeArrowheads="1"/>
          </p:cNvSpPr>
          <p:nvPr/>
        </p:nvSpPr>
        <p:spPr bwMode="auto">
          <a:xfrm>
            <a:off x="71438" y="1143000"/>
            <a:ext cx="9001125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ایجاد نظم در سازمان </a:t>
            </a:r>
          </a:p>
          <a:p>
            <a:pPr indent="355600" algn="ctr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تهیه و تنظیم بودجه های پرسنلی </a:t>
            </a:r>
          </a:p>
          <a:p>
            <a:pPr indent="355600" algn="l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ایجاد ضوابط دقیق برای ارزشیابی کارکنان </a:t>
            </a:r>
          </a:p>
          <a:p>
            <a:pPr indent="355600" algn="justLow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غنی سازی شغلی </a:t>
            </a:r>
          </a:p>
          <a:p>
            <a:pPr indent="355600" algn="ctr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توسعه ی شغلی </a:t>
            </a:r>
          </a:p>
          <a:p>
            <a:pPr indent="355600" algn="l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طراحی مشاغل </a:t>
            </a:r>
          </a:p>
          <a:p>
            <a:pPr indent="355600" algn="justLow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جذب و گزینش </a:t>
            </a:r>
          </a:p>
          <a:p>
            <a:pPr indent="355600" algn="ctr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آموزش و بهسازی </a:t>
            </a:r>
          </a:p>
          <a:p>
            <a:pPr indent="355600" algn="l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بهبود شرایط کار</a:t>
            </a:r>
          </a:p>
          <a:p>
            <a:pPr indent="355600" algn="justLow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بررسی نوسانات حقوق و دستمزد </a:t>
            </a:r>
          </a:p>
          <a:p>
            <a:pPr indent="355600" algn="ctr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تهیه و تنظیم قوانین و مقررات برای استخدام </a:t>
            </a:r>
          </a:p>
          <a:p>
            <a:pPr indent="355600" algn="l">
              <a:buFontTx/>
              <a:buBlip>
                <a:blip r:embed="rId2"/>
              </a:buBlip>
            </a:pPr>
            <a:r>
              <a:rPr lang="fa-IR" sz="2800">
                <a:cs typeface="B Nazanin" pitchFamily="2" charset="-78"/>
              </a:rPr>
              <a:t>انتقال و ترفیعات کارکنان </a:t>
            </a: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 dirty="0">
                <a:solidFill>
                  <a:srgbClr val="5D110F"/>
                </a:solidFill>
                <a:cs typeface="B Titr" pitchFamily="2" charset="-78"/>
              </a:rPr>
              <a:t>محدودیت های ارزشیابی مشاغل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71438" y="928688"/>
            <a:ext cx="9001125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800" b="1" dirty="0">
                <a:latin typeface="Arial" pitchFamily="34" charset="0"/>
                <a:cs typeface="B Nazanin" pitchFamily="2" charset="-78"/>
              </a:rPr>
              <a:t>محدودیت ها به خاطر عوامل زیر به وجود می آیند : 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نفس کار 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 روشهای ارزشیابی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نگرش کارشناسان 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سیاست های حقوق و دستمزد 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کیفی و ذهنی بودن مشاغل 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نگرش کارشناسان به شغل و شاغل </a:t>
            </a: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 dirty="0" smtClean="0">
                <a:solidFill>
                  <a:srgbClr val="5D110F"/>
                </a:solidFill>
                <a:cs typeface="B Titr" pitchFamily="2" charset="-78"/>
              </a:rPr>
              <a:t>زمان ارزشیابی مشاغل </a:t>
            </a:r>
            <a:endParaRPr lang="fa-IR" sz="3200" dirty="0">
              <a:solidFill>
                <a:srgbClr val="5D110F"/>
              </a:solidFill>
              <a:cs typeface="B Titr" pitchFamily="2" charset="-78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71546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220" name="TextBox 5"/>
          <p:cNvSpPr txBox="1">
            <a:spLocks noChangeArrowheads="1"/>
          </p:cNvSpPr>
          <p:nvPr/>
        </p:nvSpPr>
        <p:spPr bwMode="auto">
          <a:xfrm>
            <a:off x="71438" y="1214438"/>
            <a:ext cx="9001125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800" b="1">
                <a:cs typeface="B Nazanin" pitchFamily="2" charset="-78"/>
              </a:rPr>
              <a:t>حالت اول : </a:t>
            </a:r>
            <a:r>
              <a:rPr lang="fa-IR" sz="2800">
                <a:cs typeface="B Nazanin" pitchFamily="2" charset="-78"/>
              </a:rPr>
              <a:t>زمانی است که برای تأسیس یک سازمان برنامه ریزی می شود. (هنوز شغل و شاغلی در عمل وجود ندارد)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800">
                <a:cs typeface="B Nazanin" pitchFamily="2" charset="-78"/>
              </a:rPr>
              <a:t>در این مرحله ، کارشناسان با توجه به پیشینه ی موضوع و سازمان های مشابه ، ارزش ریالی مشاغل سازمان را مشخص می کنند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endParaRPr lang="fa-IR" sz="800">
              <a:cs typeface="B Nazanin" pitchFamily="2" charset="-78"/>
            </a:endParaRP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800" b="1">
                <a:cs typeface="B Nazanin" pitchFamily="2" charset="-78"/>
              </a:rPr>
              <a:t>حالت دوم : </a:t>
            </a:r>
            <a:r>
              <a:rPr lang="fa-IR" sz="2800">
                <a:cs typeface="B Nazanin" pitchFamily="2" charset="-78"/>
              </a:rPr>
              <a:t>زمانی است که سازمان فعال است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800">
                <a:cs typeface="B Nazanin" pitchFamily="2" charset="-78"/>
              </a:rPr>
              <a:t>در این صورت لازم است کارشناسان سازمان را به خوبی بشناسند .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 dirty="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00109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244" name="TextBox 5"/>
          <p:cNvSpPr txBox="1">
            <a:spLocks noChangeArrowheads="1"/>
          </p:cNvSpPr>
          <p:nvPr/>
        </p:nvSpPr>
        <p:spPr bwMode="auto">
          <a:xfrm>
            <a:off x="71438" y="1000125"/>
            <a:ext cx="9001125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20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800">
                <a:cs typeface="B Nazanin" pitchFamily="2" charset="-78"/>
              </a:rPr>
              <a:t>به طور کلی به دو نوع </a:t>
            </a:r>
            <a:r>
              <a:rPr lang="fa-IR" sz="2800" b="1">
                <a:cs typeface="B Nazanin" pitchFamily="2" charset="-78"/>
              </a:rPr>
              <a:t>کیفی</a:t>
            </a:r>
            <a:r>
              <a:rPr lang="fa-IR" sz="2800">
                <a:cs typeface="B Nazanin" pitchFamily="2" charset="-78"/>
              </a:rPr>
              <a:t> و </a:t>
            </a:r>
            <a:r>
              <a:rPr lang="fa-IR" sz="2800" b="1">
                <a:cs typeface="B Nazanin" pitchFamily="2" charset="-78"/>
              </a:rPr>
              <a:t>کمی</a:t>
            </a:r>
            <a:r>
              <a:rPr lang="fa-IR" sz="2800">
                <a:cs typeface="B Nazanin" pitchFamily="2" charset="-78"/>
              </a:rPr>
              <a:t> تقسیم می شود .</a:t>
            </a:r>
          </a:p>
          <a:p>
            <a:pPr indent="355600" algn="justLow">
              <a:lnSpc>
                <a:spcPct val="20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800">
                <a:cs typeface="B Nazanin" pitchFamily="2" charset="-78"/>
              </a:rPr>
              <a:t>انتخاب هر روش بستگی به شرایط ، امکانات ، ماهیت شغل و دیدگا های کارشناسان ، کارکنان ، مدیران و کارفرمایان دارد .</a:t>
            </a:r>
          </a:p>
          <a:p>
            <a:pPr indent="355600" algn="justLow">
              <a:lnSpc>
                <a:spcPct val="20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800">
                <a:cs typeface="B Nazanin" pitchFamily="2" charset="-78"/>
              </a:rPr>
              <a:t>نظام ها و روشهای کیفی و کمی بسیاری برای ارزشیابی مشاغل کارکنان در سطوح مختلف سازمانی پیشنهاد شده است . </a:t>
            </a:r>
          </a:p>
          <a:p>
            <a:pPr indent="355600" algn="justLow">
              <a:lnSpc>
                <a:spcPct val="20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800">
                <a:cs typeface="B Nazanin" pitchFamily="2" charset="-78"/>
              </a:rPr>
              <a:t>مهمترین و متداول ترین این نظام ها به شرح زیر می باشند :</a:t>
            </a: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3"/>
          <p:cNvSpPr>
            <a:spLocks noChangeArrowheads="1"/>
          </p:cNvSpPr>
          <p:nvPr/>
        </p:nvSpPr>
        <p:spPr bwMode="auto">
          <a:xfrm>
            <a:off x="0" y="71438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857233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71438" y="785813"/>
            <a:ext cx="9001125" cy="559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500" b="1" dirty="0">
                <a:latin typeface="Arial" pitchFamily="34" charset="0"/>
                <a:cs typeface="B Nazanin" pitchFamily="2" charset="-78"/>
              </a:rPr>
              <a:t>روش رتبه بندی یا رده بندی </a:t>
            </a:r>
          </a:p>
          <a:p>
            <a:pPr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fa-IR" sz="2500" dirty="0">
                <a:latin typeface="Arial" pitchFamily="34" charset="0"/>
                <a:cs typeface="B Nazanin" pitchFamily="2" charset="-78"/>
              </a:rPr>
              <a:t>در این روش، مشاغل به اجزا و عوامل سازنده ی خود تقسیم نمی شوند . بلکه از نظر کلی با توجه به معیارها و عواملی که بیشتر جنبه ی ذهنی دارند مقایسه و سنجیده می شوند . </a:t>
            </a:r>
          </a:p>
          <a:p>
            <a:pPr marL="812800" indent="-3683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55600" algn="l"/>
                <a:tab pos="622300" algn="l"/>
              </a:tabLst>
              <a:defRPr/>
            </a:pPr>
            <a:r>
              <a:rPr lang="fa-IR" sz="2500" b="1" dirty="0">
                <a:latin typeface="Arial" pitchFamily="34" charset="0"/>
                <a:cs typeface="B Nazanin" pitchFamily="2" charset="-78"/>
              </a:rPr>
              <a:t>طی سه مرحله انجام می شود : </a:t>
            </a:r>
          </a:p>
          <a:p>
            <a:pPr marL="812800" indent="-3683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tabLst>
                <a:tab pos="177800" algn="l"/>
              </a:tabLst>
              <a:defRPr/>
            </a:pPr>
            <a:r>
              <a:rPr lang="fa-IR" sz="2500" dirty="0">
                <a:latin typeface="Arial" pitchFamily="34" charset="0"/>
                <a:cs typeface="B Nazanin" pitchFamily="2" charset="-78"/>
              </a:rPr>
              <a:t>شناسایی مشاغل </a:t>
            </a:r>
          </a:p>
          <a:p>
            <a:pPr marL="812800" indent="-3683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tabLst>
                <a:tab pos="177800" algn="l"/>
              </a:tabLst>
              <a:defRPr/>
            </a:pPr>
            <a:r>
              <a:rPr lang="fa-IR" sz="2500" dirty="0">
                <a:latin typeface="Arial" pitchFamily="34" charset="0"/>
                <a:cs typeface="B Nazanin" pitchFamily="2" charset="-78"/>
              </a:rPr>
              <a:t>شرح مشاغل روی ورقه </a:t>
            </a:r>
          </a:p>
          <a:p>
            <a:pPr marL="812800" indent="-3683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tabLst>
                <a:tab pos="177800" algn="l"/>
              </a:tabLst>
              <a:defRPr/>
            </a:pPr>
            <a:r>
              <a:rPr lang="fa-IR" sz="2500" dirty="0">
                <a:latin typeface="Arial" pitchFamily="34" charset="0"/>
                <a:cs typeface="B Nazanin" pitchFamily="2" charset="-78"/>
              </a:rPr>
              <a:t>این ورقه ها را به ترتیب از مهمترین و پیچیده ترین تا ساده ترین مشاغل و بالعکس درجه بندی یا رتبه بندی می کنند . </a:t>
            </a:r>
          </a:p>
          <a:p>
            <a:pPr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500" b="1" dirty="0">
                <a:latin typeface="Arial" pitchFamily="34" charset="0"/>
                <a:cs typeface="B Nazanin" pitchFamily="2" charset="-78"/>
              </a:rPr>
              <a:t>محاسن : </a:t>
            </a:r>
            <a:r>
              <a:rPr lang="fa-IR" sz="2500" dirty="0">
                <a:latin typeface="Arial" pitchFamily="34" charset="0"/>
                <a:cs typeface="B Nazanin" pitchFamily="2" charset="-78"/>
              </a:rPr>
              <a:t>سادگی ، کم هزینگی ، قابل فهم بودن </a:t>
            </a:r>
          </a:p>
          <a:p>
            <a:pPr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500" b="1" dirty="0">
                <a:latin typeface="Arial" pitchFamily="34" charset="0"/>
                <a:cs typeface="B Nazanin" pitchFamily="2" charset="-78"/>
              </a:rPr>
              <a:t>معایب : </a:t>
            </a:r>
            <a:r>
              <a:rPr lang="fa-IR" sz="2500" dirty="0">
                <a:latin typeface="Arial" pitchFamily="34" charset="0"/>
                <a:cs typeface="B Nazanin" pitchFamily="2" charset="-78"/>
              </a:rPr>
              <a:t>کیفی و ذهنی بودن ، توجه به عناوین به جای توجه به محتوا ، کلی بودن ، قضاوت های متمایز ، قابل استفاده نبودن آن در سازمانهای وسیع با مشاغل متعدد.</a:t>
            </a: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3"/>
          <p:cNvSpPr>
            <a:spLocks noChangeArrowheads="1"/>
          </p:cNvSpPr>
          <p:nvPr/>
        </p:nvSpPr>
        <p:spPr bwMode="auto">
          <a:xfrm>
            <a:off x="0" y="87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857233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71438" y="857250"/>
            <a:ext cx="9001125" cy="559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500" b="1" dirty="0">
                <a:latin typeface="Arial" pitchFamily="34" charset="0"/>
                <a:cs typeface="B Nazanin" pitchFamily="2" charset="-78"/>
              </a:rPr>
              <a:t>روش درجه بندی یا طبقه بندی مشاغل </a:t>
            </a:r>
          </a:p>
          <a:p>
            <a:pPr marL="177800" indent="1778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</a:tabLst>
              <a:defRPr/>
            </a:pPr>
            <a:r>
              <a:rPr lang="fa-IR" sz="2500" dirty="0">
                <a:latin typeface="Arial" pitchFamily="34" charset="0"/>
                <a:cs typeface="B Nazanin" pitchFamily="2" charset="-78"/>
              </a:rPr>
              <a:t>مشاغل به طور کلی مورد ارزشیابی قرار می گیرند . </a:t>
            </a:r>
          </a:p>
          <a:p>
            <a:pPr marL="177800" indent="1778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</a:tabLst>
              <a:defRPr/>
            </a:pPr>
            <a:r>
              <a:rPr lang="fa-IR" sz="2500" dirty="0">
                <a:latin typeface="Arial" pitchFamily="34" charset="0"/>
                <a:cs typeface="B Nazanin" pitchFamily="2" charset="-78"/>
              </a:rPr>
              <a:t>نسبت به روش رتبه بندی کامل تر است . </a:t>
            </a:r>
          </a:p>
          <a:p>
            <a:pPr marL="177800" indent="1778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</a:tabLst>
              <a:defRPr/>
            </a:pPr>
            <a:r>
              <a:rPr lang="fa-IR" sz="2500" dirty="0">
                <a:latin typeface="Arial" pitchFamily="34" charset="0"/>
                <a:cs typeface="B Nazanin" pitchFamily="2" charset="-78"/>
              </a:rPr>
              <a:t>کیفی و ذهنی است .</a:t>
            </a:r>
          </a:p>
          <a:p>
            <a:pPr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fa-IR" sz="2500" b="1" dirty="0">
                <a:solidFill>
                  <a:srgbClr val="7030A0"/>
                </a:solidFill>
                <a:latin typeface="Arial" pitchFamily="34" charset="0"/>
                <a:cs typeface="B Nazanin" pitchFamily="2" charset="-78"/>
              </a:rPr>
              <a:t>مراحل اجرایی : </a:t>
            </a:r>
          </a:p>
          <a:p>
            <a:pPr marL="457200" indent="-4572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tabLst>
                <a:tab pos="177800" algn="l"/>
              </a:tabLst>
              <a:defRPr/>
            </a:pPr>
            <a:r>
              <a:rPr lang="fa-IR" sz="2500" dirty="0">
                <a:latin typeface="Arial" pitchFamily="34" charset="0"/>
                <a:cs typeface="B Nazanin" pitchFamily="2" charset="-78"/>
              </a:rPr>
              <a:t>شناسایی ،       2. گروه بندی ،       3. شرح طبقه ی کلی ،      4. شرح وظایف مشاغل </a:t>
            </a:r>
          </a:p>
          <a:p>
            <a:pPr marL="457200" indent="-4572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fa-IR" sz="2500" b="1" dirty="0">
                <a:solidFill>
                  <a:srgbClr val="7030A0"/>
                </a:solidFill>
                <a:latin typeface="Arial" pitchFamily="34" charset="0"/>
                <a:cs typeface="B Nazanin" pitchFamily="2" charset="-78"/>
              </a:rPr>
              <a:t>محاسن : </a:t>
            </a:r>
            <a:r>
              <a:rPr lang="fa-IR" sz="2500" dirty="0">
                <a:latin typeface="Arial" pitchFamily="34" charset="0"/>
                <a:cs typeface="B Nazanin" pitchFamily="2" charset="-78"/>
              </a:rPr>
              <a:t>وجود شرح طبقه ، سادگی و سهولت ، </a:t>
            </a:r>
          </a:p>
          <a:p>
            <a:pPr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88900" algn="l"/>
                <a:tab pos="177800" algn="l"/>
              </a:tabLst>
              <a:defRPr/>
            </a:pPr>
            <a:r>
              <a:rPr lang="fa-IR" sz="2500" b="1" dirty="0">
                <a:solidFill>
                  <a:srgbClr val="7030A0"/>
                </a:solidFill>
                <a:latin typeface="Arial" pitchFamily="34" charset="0"/>
                <a:cs typeface="B Nazanin" pitchFamily="2" charset="-78"/>
              </a:rPr>
              <a:t>معایب : </a:t>
            </a:r>
            <a:r>
              <a:rPr lang="fa-IR" sz="2500" dirty="0">
                <a:latin typeface="Arial" pitchFamily="34" charset="0"/>
                <a:cs typeface="B Nazanin" pitchFamily="2" charset="-78"/>
              </a:rPr>
              <a:t>تهیه و شرح کامل طبقات کلیه ی مشاغل کاری بس دشوار است ، به اجزا و عوامل تشکیل دهنده ی شغل توجهکافی نمی شود ، دسته های مشاغل نامتجانس در یک طبقه کنار هم قرار می گیرند ، امکان دارد که شرح یک طبقه از جهاتی دیگر به طبقات بالاتر و یا پایین تر مربوط می شود . </a:t>
            </a: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10203</TotalTime>
  <Words>1287</Words>
  <Application>Microsoft Office PowerPoint</Application>
  <PresentationFormat>On-screen Show (4:3)</PresentationFormat>
  <Paragraphs>133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matam_kadeh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وب سايت مديريتي ايران</dc:title>
  <dc:subject>خلاصه كتاب هاي مرجع مديريتي</dc:subject>
  <dc:creator>www.managerial.ir</dc:creator>
  <cp:keywords>www.managerial.ir</cp:keywords>
  <cp:lastModifiedBy>MRT</cp:lastModifiedBy>
  <cp:revision>129</cp:revision>
  <dcterms:created xsi:type="dcterms:W3CDTF">2009-05-04T22:30:56Z</dcterms:created>
  <dcterms:modified xsi:type="dcterms:W3CDTF">2015-11-16T06:08:05Z</dcterms:modified>
</cp:coreProperties>
</file>