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78"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239F68-84BA-4C7A-9BFC-7072287F8D01}"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66D9F-8EB7-469E-9374-B2C69A7D72F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76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239F68-84BA-4C7A-9BFC-7072287F8D01}"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66D9F-8EB7-469E-9374-B2C69A7D72FE}" type="slidenum">
              <a:rPr lang="en-US" smtClean="0"/>
              <a:t>‹#›</a:t>
            </a:fld>
            <a:endParaRPr lang="en-US"/>
          </a:p>
        </p:txBody>
      </p:sp>
    </p:spTree>
    <p:extLst>
      <p:ext uri="{BB962C8B-B14F-4D97-AF65-F5344CB8AC3E}">
        <p14:creationId xmlns:p14="http://schemas.microsoft.com/office/powerpoint/2010/main" val="26628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239F68-84BA-4C7A-9BFC-7072287F8D01}"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66D9F-8EB7-469E-9374-B2C69A7D72FE}" type="slidenum">
              <a:rPr lang="en-US" smtClean="0"/>
              <a:t>‹#›</a:t>
            </a:fld>
            <a:endParaRPr lang="en-US"/>
          </a:p>
        </p:txBody>
      </p:sp>
    </p:spTree>
    <p:extLst>
      <p:ext uri="{BB962C8B-B14F-4D97-AF65-F5344CB8AC3E}">
        <p14:creationId xmlns:p14="http://schemas.microsoft.com/office/powerpoint/2010/main" val="20326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239F68-84BA-4C7A-9BFC-7072287F8D01}"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66D9F-8EB7-469E-9374-B2C69A7D72FE}" type="slidenum">
              <a:rPr lang="en-US" smtClean="0"/>
              <a:t>‹#›</a:t>
            </a:fld>
            <a:endParaRPr lang="en-US"/>
          </a:p>
        </p:txBody>
      </p:sp>
    </p:spTree>
    <p:extLst>
      <p:ext uri="{BB962C8B-B14F-4D97-AF65-F5344CB8AC3E}">
        <p14:creationId xmlns:p14="http://schemas.microsoft.com/office/powerpoint/2010/main" val="184999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39F68-84BA-4C7A-9BFC-7072287F8D01}"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66D9F-8EB7-469E-9374-B2C69A7D72F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93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239F68-84BA-4C7A-9BFC-7072287F8D01}" type="datetimeFigureOut">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66D9F-8EB7-469E-9374-B2C69A7D72FE}" type="slidenum">
              <a:rPr lang="en-US" smtClean="0"/>
              <a:t>‹#›</a:t>
            </a:fld>
            <a:endParaRPr lang="en-US"/>
          </a:p>
        </p:txBody>
      </p:sp>
    </p:spTree>
    <p:extLst>
      <p:ext uri="{BB962C8B-B14F-4D97-AF65-F5344CB8AC3E}">
        <p14:creationId xmlns:p14="http://schemas.microsoft.com/office/powerpoint/2010/main" val="64291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239F68-84BA-4C7A-9BFC-7072287F8D01}" type="datetimeFigureOut">
              <a:rPr lang="en-US" smtClean="0"/>
              <a:t>12/27/2018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E66D9F-8EB7-469E-9374-B2C69A7D72FE}" type="slidenum">
              <a:rPr lang="en-US" smtClean="0"/>
              <a:t>‹#›</a:t>
            </a:fld>
            <a:endParaRPr lang="en-US"/>
          </a:p>
        </p:txBody>
      </p:sp>
    </p:spTree>
    <p:extLst>
      <p:ext uri="{BB962C8B-B14F-4D97-AF65-F5344CB8AC3E}">
        <p14:creationId xmlns:p14="http://schemas.microsoft.com/office/powerpoint/2010/main" val="276739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239F68-84BA-4C7A-9BFC-7072287F8D01}" type="datetimeFigureOut">
              <a:rPr lang="en-US" smtClean="0"/>
              <a:t>12/27/2018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E66D9F-8EB7-469E-9374-B2C69A7D72FE}" type="slidenum">
              <a:rPr lang="en-US" smtClean="0"/>
              <a:t>‹#›</a:t>
            </a:fld>
            <a:endParaRPr lang="en-US"/>
          </a:p>
        </p:txBody>
      </p:sp>
    </p:spTree>
    <p:extLst>
      <p:ext uri="{BB962C8B-B14F-4D97-AF65-F5344CB8AC3E}">
        <p14:creationId xmlns:p14="http://schemas.microsoft.com/office/powerpoint/2010/main" val="206866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239F68-84BA-4C7A-9BFC-7072287F8D01}" type="datetimeFigureOut">
              <a:rPr lang="en-US" smtClean="0"/>
              <a:t>12/27/2018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8E66D9F-8EB7-469E-9374-B2C69A7D72FE}" type="slidenum">
              <a:rPr lang="en-US" smtClean="0"/>
              <a:t>‹#›</a:t>
            </a:fld>
            <a:endParaRPr lang="en-US"/>
          </a:p>
        </p:txBody>
      </p:sp>
    </p:spTree>
    <p:extLst>
      <p:ext uri="{BB962C8B-B14F-4D97-AF65-F5344CB8AC3E}">
        <p14:creationId xmlns:p14="http://schemas.microsoft.com/office/powerpoint/2010/main" val="375767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7239F68-84BA-4C7A-9BFC-7072287F8D01}" type="datetimeFigureOut">
              <a:rPr lang="en-US" smtClean="0"/>
              <a:t>12/27/2018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E66D9F-8EB7-469E-9374-B2C69A7D72FE}" type="slidenum">
              <a:rPr lang="en-US" smtClean="0"/>
              <a:t>‹#›</a:t>
            </a:fld>
            <a:endParaRPr lang="en-US"/>
          </a:p>
        </p:txBody>
      </p:sp>
    </p:spTree>
    <p:extLst>
      <p:ext uri="{BB962C8B-B14F-4D97-AF65-F5344CB8AC3E}">
        <p14:creationId xmlns:p14="http://schemas.microsoft.com/office/powerpoint/2010/main" val="77173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39F68-84BA-4C7A-9BFC-7072287F8D01}" type="datetimeFigureOut">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66D9F-8EB7-469E-9374-B2C69A7D72FE}" type="slidenum">
              <a:rPr lang="en-US" smtClean="0"/>
              <a:t>‹#›</a:t>
            </a:fld>
            <a:endParaRPr lang="en-US"/>
          </a:p>
        </p:txBody>
      </p:sp>
    </p:spTree>
    <p:extLst>
      <p:ext uri="{BB962C8B-B14F-4D97-AF65-F5344CB8AC3E}">
        <p14:creationId xmlns:p14="http://schemas.microsoft.com/office/powerpoint/2010/main" val="3548769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87239F68-84BA-4C7A-9BFC-7072287F8D01}" type="datetimeFigureOut">
              <a:rPr lang="en-US" smtClean="0"/>
              <a:t>12/27/2018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58E66D9F-8EB7-469E-9374-B2C69A7D72F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060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rtl="1"/>
            <a:r>
              <a:rPr lang="fa-IR" sz="2400" b="1" dirty="0">
                <a:cs typeface="B Titr" panose="00000700000000000000" pitchFamily="2" charset="-78"/>
              </a:rPr>
              <a:t>تاثیر انبارداری و توزیع ترکیبی هوشمند کالاهای غذایی بر بازاریابی </a:t>
            </a:r>
            <a:r>
              <a:rPr lang="fa-IR" sz="2400" b="1" dirty="0">
                <a:cs typeface="B Titr" panose="00000700000000000000" pitchFamily="2" charset="-78"/>
              </a:rPr>
              <a:t>خارجی</a:t>
            </a:r>
            <a:r>
              <a:rPr lang="en-US" sz="2400" b="1" dirty="0">
                <a:cs typeface="B Titr" panose="00000700000000000000" pitchFamily="2" charset="-78"/>
              </a:rPr>
              <a:t> </a:t>
            </a:r>
            <a:r>
              <a:rPr lang="fa-IR" sz="2400" b="1" dirty="0">
                <a:cs typeface="B Titr" panose="00000700000000000000" pitchFamily="2" charset="-78"/>
              </a:rPr>
              <a:t>مورد </a:t>
            </a:r>
            <a:r>
              <a:rPr lang="fa-IR" sz="2400" b="1" dirty="0">
                <a:cs typeface="B Titr" panose="00000700000000000000" pitchFamily="2" charset="-78"/>
              </a:rPr>
              <a:t>مطالعه: شرکت صنایع غذایی صادراتی پگاه استان تهران</a:t>
            </a:r>
            <a:endParaRPr lang="en-US" sz="2400" dirty="0">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682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95" y="-472543"/>
            <a:ext cx="7543800" cy="1450757"/>
          </a:xfrm>
        </p:spPr>
        <p:txBody>
          <a:bodyPr/>
          <a:lstStyle/>
          <a:p>
            <a:pPr algn="r"/>
            <a:r>
              <a:rPr lang="fa-IR" dirty="0" smtClean="0">
                <a:cs typeface="B Titr" panose="00000700000000000000" pitchFamily="2" charset="-78"/>
              </a:rPr>
              <a:t>یافته های پژوهش </a:t>
            </a:r>
            <a:endParaRPr lang="en-US" dirty="0">
              <a:cs typeface="B Titr" panose="00000700000000000000" pitchFamily="2" charset="-78"/>
            </a:endParaRPr>
          </a:p>
        </p:txBody>
      </p:sp>
      <p:sp>
        <p:nvSpPr>
          <p:cNvPr id="5" name="TextBox 4"/>
          <p:cNvSpPr txBox="1"/>
          <p:nvPr/>
        </p:nvSpPr>
        <p:spPr>
          <a:xfrm>
            <a:off x="6382133" y="1983036"/>
            <a:ext cx="1994053" cy="400110"/>
          </a:xfrm>
          <a:prstGeom prst="rect">
            <a:avLst/>
          </a:prstGeom>
          <a:noFill/>
        </p:spPr>
        <p:txBody>
          <a:bodyPr wrap="square" rtlCol="0">
            <a:spAutoFit/>
          </a:bodyPr>
          <a:lstStyle/>
          <a:p>
            <a:pPr algn="r"/>
            <a:r>
              <a:rPr lang="fa-IR" sz="2000" dirty="0" smtClean="0">
                <a:cs typeface="B Titr" panose="00000700000000000000" pitchFamily="2" charset="-78"/>
              </a:rPr>
              <a:t>روایی واگرا</a:t>
            </a:r>
            <a:endParaRPr lang="en-US" sz="2000" dirty="0">
              <a:cs typeface="B Titr" panose="00000700000000000000" pitchFamily="2" charset="-78"/>
            </a:endParaRPr>
          </a:p>
        </p:txBody>
      </p:sp>
      <p:pic>
        <p:nvPicPr>
          <p:cNvPr id="6" name="Picture 5"/>
          <p:cNvPicPr>
            <a:picLocks noChangeAspect="1"/>
          </p:cNvPicPr>
          <p:nvPr/>
        </p:nvPicPr>
        <p:blipFill>
          <a:blip r:embed="rId2"/>
          <a:stretch>
            <a:fillRect/>
          </a:stretch>
        </p:blipFill>
        <p:spPr>
          <a:xfrm>
            <a:off x="0" y="1313155"/>
            <a:ext cx="6761624" cy="5019808"/>
          </a:xfrm>
          <a:prstGeom prst="rect">
            <a:avLst/>
          </a:prstGeom>
        </p:spPr>
      </p:pic>
    </p:spTree>
    <p:extLst>
      <p:ext uri="{BB962C8B-B14F-4D97-AF65-F5344CB8AC3E}">
        <p14:creationId xmlns:p14="http://schemas.microsoft.com/office/powerpoint/2010/main" val="245968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95" y="-472543"/>
            <a:ext cx="7543800" cy="1450757"/>
          </a:xfrm>
        </p:spPr>
        <p:txBody>
          <a:bodyPr/>
          <a:lstStyle/>
          <a:p>
            <a:pPr algn="r"/>
            <a:r>
              <a:rPr lang="fa-IR" dirty="0" smtClean="0">
                <a:cs typeface="B Titr" panose="00000700000000000000" pitchFamily="2" charset="-78"/>
              </a:rPr>
              <a:t>یافته های پژوهش </a:t>
            </a:r>
            <a:endParaRPr lang="en-US" dirty="0">
              <a:cs typeface="B Titr" panose="00000700000000000000" pitchFamily="2" charset="-78"/>
            </a:endParaRPr>
          </a:p>
        </p:txBody>
      </p:sp>
      <p:sp>
        <p:nvSpPr>
          <p:cNvPr id="5" name="TextBox 4"/>
          <p:cNvSpPr txBox="1"/>
          <p:nvPr/>
        </p:nvSpPr>
        <p:spPr>
          <a:xfrm>
            <a:off x="738131" y="1983036"/>
            <a:ext cx="7638056" cy="3747180"/>
          </a:xfrm>
          <a:prstGeom prst="rect">
            <a:avLst/>
          </a:prstGeom>
          <a:noFill/>
        </p:spPr>
        <p:txBody>
          <a:bodyPr wrap="square" rtlCol="0">
            <a:spAutoFit/>
          </a:bodyPr>
          <a:lstStyle/>
          <a:p>
            <a:pPr algn="just" rtl="1">
              <a:lnSpc>
                <a:spcPct val="150000"/>
              </a:lnSpc>
            </a:pPr>
            <a:r>
              <a:rPr lang="fa-IR" sz="2000" dirty="0" smtClean="0">
                <a:cs typeface="B Nazanin" panose="00000400000000000000" pitchFamily="2" charset="-78"/>
              </a:rPr>
              <a:t>طبق مندرجات جدول 4 برای بررسی روایی واگرا بهوسیله ماتریس صورت میپذیرد به اعتقاد فورنل و لارکر یک مؤلفه در مقایسه با سایر مؤلفهها، باید تمایز و تفکیک بیشتری را در بین مشاهده پذیرهای (سؤالات) خودش داشته باشد تا بتوان گفت مؤلفه مدنظر روایی واگرا بالایی دارد. در روایی واگرا به دنبال پاسخگویی به این سؤال هستیم که تا چه حد یک عامل در رقابت با عاملهای خارجی، نامرتبط و محاسبه نشده میتواند واریانس مجموعهای سؤالات را تبیین کند؟ اگر عاملی بیشترین مقدار از واریانس درون مجموعهای سؤالات را برآورد کند و در واقع، با عاملهای نامرتبط همبستگی کمتری نشان دهد، دارای روایی واگرا است به عبارت دیگر، جذر روایی همگرا هر مؤلفه بیشتر از حداکثر همبستگی آن مؤلفه با مؤلفه های دیگر باشد.</a:t>
            </a:r>
            <a:endParaRPr lang="en-US" sz="2000" dirty="0">
              <a:cs typeface="B Nazanin" panose="00000400000000000000" pitchFamily="2" charset="-78"/>
            </a:endParaRPr>
          </a:p>
        </p:txBody>
      </p:sp>
    </p:spTree>
    <p:extLst>
      <p:ext uri="{BB962C8B-B14F-4D97-AF65-F5344CB8AC3E}">
        <p14:creationId xmlns:p14="http://schemas.microsoft.com/office/powerpoint/2010/main" val="203637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95" y="-472543"/>
            <a:ext cx="7543800" cy="1450757"/>
          </a:xfrm>
        </p:spPr>
        <p:txBody>
          <a:bodyPr/>
          <a:lstStyle/>
          <a:p>
            <a:pPr algn="r"/>
            <a:r>
              <a:rPr lang="fa-IR" dirty="0" smtClean="0">
                <a:cs typeface="B Titr" panose="00000700000000000000" pitchFamily="2" charset="-78"/>
              </a:rPr>
              <a:t>یافته های پژوهش </a:t>
            </a:r>
            <a:endParaRPr lang="en-US"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586214" y="2633937"/>
            <a:ext cx="7729200" cy="2449442"/>
          </a:xfrm>
          <a:prstGeom prst="rect">
            <a:avLst/>
          </a:prstGeom>
        </p:spPr>
      </p:pic>
    </p:spTree>
    <p:extLst>
      <p:ext uri="{BB962C8B-B14F-4D97-AF65-F5344CB8AC3E}">
        <p14:creationId xmlns:p14="http://schemas.microsoft.com/office/powerpoint/2010/main" val="358037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95" y="-472543"/>
            <a:ext cx="7543800" cy="1450757"/>
          </a:xfrm>
        </p:spPr>
        <p:txBody>
          <a:bodyPr/>
          <a:lstStyle/>
          <a:p>
            <a:pPr algn="r"/>
            <a:r>
              <a:rPr lang="fa-IR" dirty="0" smtClean="0">
                <a:cs typeface="B Titr" panose="00000700000000000000" pitchFamily="2" charset="-78"/>
              </a:rPr>
              <a:t>یافته های پژوهش </a:t>
            </a:r>
            <a:endParaRPr lang="en-US" dirty="0">
              <a:cs typeface="B Titr" panose="00000700000000000000" pitchFamily="2" charset="-78"/>
            </a:endParaRPr>
          </a:p>
        </p:txBody>
      </p:sp>
      <p:sp>
        <p:nvSpPr>
          <p:cNvPr id="5" name="TextBox 4"/>
          <p:cNvSpPr txBox="1"/>
          <p:nvPr/>
        </p:nvSpPr>
        <p:spPr>
          <a:xfrm>
            <a:off x="738131" y="1983036"/>
            <a:ext cx="7638056" cy="3747180"/>
          </a:xfrm>
          <a:prstGeom prst="rect">
            <a:avLst/>
          </a:prstGeom>
          <a:noFill/>
        </p:spPr>
        <p:txBody>
          <a:bodyPr wrap="square" rtlCol="0">
            <a:spAutoFit/>
          </a:bodyPr>
          <a:lstStyle/>
          <a:p>
            <a:pPr algn="just" rtl="1">
              <a:lnSpc>
                <a:spcPct val="150000"/>
              </a:lnSpc>
            </a:pPr>
            <a:r>
              <a:rPr lang="fa-IR" sz="2000" dirty="0" smtClean="0">
                <a:cs typeface="B Nazanin" panose="00000400000000000000" pitchFamily="2" charset="-78"/>
              </a:rPr>
              <a:t>بدین ترتیب با توجه به نتایجی که در جدول قسمت مدل هایی اندازه گیری ملاحظه میشود با انجام اصلاحات مورد نیاز، صحت روابط علی معلولی موجود در مدل های اندازه گیری با استفاده از معیار های پایایی و روایی مختلف و متفاوت انجام و اطمینان حاصل شد که ابزار و پرسشنامه های که مورد استفاده قرار گرفت اعتبار بسیار خوب و ارتباط مناسب، با اهدافی که پژوهش مورد نظر داشت مورد سنجش قرار گرفت ذکر این نکته ضروری است که تنها در صورتی روابط بخش ساختاری معنادار و قابل تفسیر روابط و مقادیر بخش مدل اندازه گیری در حد قابل قبول باشند و با توجه به این که نتایج اندازه گیری قابل قبول هست به بررسی نتایج مدل ساختاری پرداخته می شود.</a:t>
            </a:r>
            <a:endParaRPr lang="en-US" sz="2000" dirty="0">
              <a:cs typeface="B Nazanin" panose="00000400000000000000" pitchFamily="2" charset="-78"/>
            </a:endParaRPr>
          </a:p>
        </p:txBody>
      </p:sp>
      <p:sp>
        <p:nvSpPr>
          <p:cNvPr id="4" name="Title 1"/>
          <p:cNvSpPr txBox="1">
            <a:spLocks/>
          </p:cNvSpPr>
          <p:nvPr/>
        </p:nvSpPr>
        <p:spPr>
          <a:xfrm>
            <a:off x="1295095" y="166436"/>
            <a:ext cx="7543800" cy="1450757"/>
          </a:xfrm>
          <a:prstGeom prst="rect">
            <a:avLst/>
          </a:prstGeom>
        </p:spPr>
        <p:txBody>
          <a:bodyPr vert="horz" lIns="91440" tIns="45720" rIns="91440" bIns="45720" rtlCol="0" anchor="b">
            <a:normAutofit/>
          </a:bodyPr>
          <a:lstStyle>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r>
              <a:rPr lang="fa-IR" sz="2800" dirty="0" smtClean="0">
                <a:solidFill>
                  <a:srgbClr val="FF0000"/>
                </a:solidFill>
                <a:cs typeface="B Titr" panose="00000700000000000000" pitchFamily="2" charset="-78"/>
              </a:rPr>
              <a:t>                  نتایج مدل اندازه گیری</a:t>
            </a:r>
            <a:endParaRPr lang="en-US"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347676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95" y="-472543"/>
            <a:ext cx="7543800" cy="1450757"/>
          </a:xfrm>
        </p:spPr>
        <p:txBody>
          <a:bodyPr/>
          <a:lstStyle/>
          <a:p>
            <a:pPr algn="r"/>
            <a:r>
              <a:rPr lang="fa-IR" dirty="0" smtClean="0">
                <a:cs typeface="B Titr" panose="00000700000000000000" pitchFamily="2" charset="-78"/>
              </a:rPr>
              <a:t>یافته های پژوهش </a:t>
            </a:r>
            <a:endParaRPr lang="en-US" dirty="0">
              <a:cs typeface="B Titr" panose="00000700000000000000" pitchFamily="2" charset="-78"/>
            </a:endParaRPr>
          </a:p>
        </p:txBody>
      </p:sp>
      <p:sp>
        <p:nvSpPr>
          <p:cNvPr id="5" name="TextBox 4"/>
          <p:cNvSpPr txBox="1"/>
          <p:nvPr/>
        </p:nvSpPr>
        <p:spPr>
          <a:xfrm>
            <a:off x="738131" y="1983036"/>
            <a:ext cx="7638056" cy="977191"/>
          </a:xfrm>
          <a:prstGeom prst="rect">
            <a:avLst/>
          </a:prstGeom>
          <a:noFill/>
        </p:spPr>
        <p:txBody>
          <a:bodyPr wrap="square" rtlCol="0">
            <a:spAutoFit/>
          </a:bodyPr>
          <a:lstStyle/>
          <a:p>
            <a:pPr marL="342900" indent="-342900" algn="just" rtl="1">
              <a:lnSpc>
                <a:spcPct val="150000"/>
              </a:lnSpc>
              <a:buFont typeface="Arial" panose="020B0604020202020204" pitchFamily="34" charset="0"/>
              <a:buChar char="•"/>
            </a:pPr>
            <a:r>
              <a:rPr lang="fa-IR" sz="2000" dirty="0" smtClean="0">
                <a:cs typeface="B Nazanin" panose="00000400000000000000" pitchFamily="2" charset="-78"/>
              </a:rPr>
              <a:t>انبارداری کالاهای غذایی تأثیر مثبت معنی داری بر بازاریابی خارجی دارد</a:t>
            </a:r>
          </a:p>
          <a:p>
            <a:pPr marL="342900" indent="-342900" algn="just" rtl="1">
              <a:lnSpc>
                <a:spcPct val="150000"/>
              </a:lnSpc>
              <a:buFont typeface="Arial" panose="020B0604020202020204" pitchFamily="34" charset="0"/>
              <a:buChar char="•"/>
            </a:pPr>
            <a:r>
              <a:rPr lang="fa-IR" sz="2000" dirty="0" smtClean="0">
                <a:cs typeface="B Nazanin" panose="00000400000000000000" pitchFamily="2" charset="-78"/>
              </a:rPr>
              <a:t>توزیع ترکیبی هوشمند کالا تأثیر مثبت معنی داری بر بازاریابی خارجی دارد.</a:t>
            </a:r>
          </a:p>
        </p:txBody>
      </p:sp>
      <p:sp>
        <p:nvSpPr>
          <p:cNvPr id="4" name="Title 1"/>
          <p:cNvSpPr txBox="1">
            <a:spLocks/>
          </p:cNvSpPr>
          <p:nvPr/>
        </p:nvSpPr>
        <p:spPr>
          <a:xfrm>
            <a:off x="1295095" y="166436"/>
            <a:ext cx="7543800" cy="1450757"/>
          </a:xfrm>
          <a:prstGeom prst="rect">
            <a:avLst/>
          </a:prstGeom>
        </p:spPr>
        <p:txBody>
          <a:bodyPr vert="horz" lIns="91440" tIns="45720" rIns="91440" bIns="45720" rtlCol="0" anchor="b">
            <a:normAutofit/>
          </a:bodyPr>
          <a:lstStyle>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r>
              <a:rPr lang="fa-IR" sz="2800" dirty="0" smtClean="0">
                <a:solidFill>
                  <a:srgbClr val="FF0000"/>
                </a:solidFill>
                <a:cs typeface="B Titr" panose="00000700000000000000" pitchFamily="2" charset="-78"/>
              </a:rPr>
              <a:t>فرضیه های مدل </a:t>
            </a:r>
            <a:endParaRPr lang="en-US" sz="2800" dirty="0">
              <a:solidFill>
                <a:srgbClr val="FF0000"/>
              </a:solidFill>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439987" y="3542608"/>
            <a:ext cx="8398908" cy="2362433"/>
          </a:xfrm>
          <a:prstGeom prst="rect">
            <a:avLst/>
          </a:prstGeom>
        </p:spPr>
      </p:pic>
    </p:spTree>
    <p:extLst>
      <p:ext uri="{BB962C8B-B14F-4D97-AF65-F5344CB8AC3E}">
        <p14:creationId xmlns:p14="http://schemas.microsoft.com/office/powerpoint/2010/main" val="3390499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95" y="-472543"/>
            <a:ext cx="7543800" cy="1450757"/>
          </a:xfrm>
        </p:spPr>
        <p:txBody>
          <a:bodyPr/>
          <a:lstStyle/>
          <a:p>
            <a:pPr algn="r"/>
            <a:r>
              <a:rPr lang="fa-IR" dirty="0" smtClean="0">
                <a:cs typeface="B Titr" panose="00000700000000000000" pitchFamily="2" charset="-78"/>
              </a:rPr>
              <a:t>یافته های پژوهش </a:t>
            </a:r>
            <a:endParaRPr lang="en-US" dirty="0">
              <a:cs typeface="B Titr" panose="00000700000000000000" pitchFamily="2" charset="-78"/>
            </a:endParaRPr>
          </a:p>
        </p:txBody>
      </p:sp>
      <p:sp>
        <p:nvSpPr>
          <p:cNvPr id="4" name="Title 1"/>
          <p:cNvSpPr txBox="1">
            <a:spLocks/>
          </p:cNvSpPr>
          <p:nvPr/>
        </p:nvSpPr>
        <p:spPr>
          <a:xfrm>
            <a:off x="1295095" y="166436"/>
            <a:ext cx="7543800" cy="1450757"/>
          </a:xfrm>
          <a:prstGeom prst="rect">
            <a:avLst/>
          </a:prstGeom>
        </p:spPr>
        <p:txBody>
          <a:bodyPr vert="horz" lIns="91440" tIns="45720" rIns="91440" bIns="45720" rtlCol="0" anchor="b">
            <a:normAutofit/>
          </a:bodyPr>
          <a:lstStyle>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r>
              <a:rPr lang="fa-IR" sz="2800" dirty="0" smtClean="0">
                <a:solidFill>
                  <a:srgbClr val="FF0000"/>
                </a:solidFill>
                <a:cs typeface="B Titr" panose="00000700000000000000" pitchFamily="2" charset="-78"/>
              </a:rPr>
              <a:t>فرضیه های مدل </a:t>
            </a:r>
            <a:endParaRPr lang="en-US" sz="2800" dirty="0">
              <a:solidFill>
                <a:srgbClr val="FF0000"/>
              </a:solidFill>
              <a:cs typeface="B Titr" panose="00000700000000000000" pitchFamily="2" charset="-78"/>
            </a:endParaRPr>
          </a:p>
        </p:txBody>
      </p:sp>
      <p:pic>
        <p:nvPicPr>
          <p:cNvPr id="6" name="Picture 5"/>
          <p:cNvPicPr>
            <a:picLocks noChangeAspect="1"/>
          </p:cNvPicPr>
          <p:nvPr/>
        </p:nvPicPr>
        <p:blipFill>
          <a:blip r:embed="rId2"/>
          <a:stretch>
            <a:fillRect/>
          </a:stretch>
        </p:blipFill>
        <p:spPr>
          <a:xfrm>
            <a:off x="213289" y="1818513"/>
            <a:ext cx="8479020" cy="4416497"/>
          </a:xfrm>
          <a:prstGeom prst="rect">
            <a:avLst/>
          </a:prstGeom>
        </p:spPr>
      </p:pic>
    </p:spTree>
    <p:extLst>
      <p:ext uri="{BB962C8B-B14F-4D97-AF65-F5344CB8AC3E}">
        <p14:creationId xmlns:p14="http://schemas.microsoft.com/office/powerpoint/2010/main" val="4161985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95" y="-472543"/>
            <a:ext cx="7543800" cy="1450757"/>
          </a:xfrm>
        </p:spPr>
        <p:txBody>
          <a:bodyPr/>
          <a:lstStyle/>
          <a:p>
            <a:pPr algn="r"/>
            <a:r>
              <a:rPr lang="fa-IR" dirty="0" smtClean="0">
                <a:cs typeface="B Titr" panose="00000700000000000000" pitchFamily="2" charset="-78"/>
              </a:rPr>
              <a:t>یافته های پژوهش </a:t>
            </a:r>
            <a:endParaRPr lang="en-US" dirty="0">
              <a:cs typeface="B Titr" panose="00000700000000000000" pitchFamily="2" charset="-78"/>
            </a:endParaRPr>
          </a:p>
        </p:txBody>
      </p:sp>
      <p:sp>
        <p:nvSpPr>
          <p:cNvPr id="4" name="Title 1"/>
          <p:cNvSpPr txBox="1">
            <a:spLocks/>
          </p:cNvSpPr>
          <p:nvPr/>
        </p:nvSpPr>
        <p:spPr>
          <a:xfrm>
            <a:off x="1295095" y="166436"/>
            <a:ext cx="7543800" cy="1450757"/>
          </a:xfrm>
          <a:prstGeom prst="rect">
            <a:avLst/>
          </a:prstGeom>
        </p:spPr>
        <p:txBody>
          <a:bodyPr vert="horz" lIns="91440" tIns="45720" rIns="91440" bIns="45720" rtlCol="0" anchor="b">
            <a:normAutofit/>
          </a:bodyPr>
          <a:lstStyle>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r>
              <a:rPr lang="fa-IR" sz="2800" dirty="0" smtClean="0">
                <a:solidFill>
                  <a:srgbClr val="FF0000"/>
                </a:solidFill>
                <a:cs typeface="B Titr" panose="00000700000000000000" pitchFamily="2" charset="-78"/>
              </a:rPr>
              <a:t>فرضیه های مدل </a:t>
            </a:r>
            <a:endParaRPr lang="en-US" sz="2800" dirty="0">
              <a:solidFill>
                <a:srgbClr val="FF0000"/>
              </a:solidFill>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1151426" y="2111916"/>
            <a:ext cx="6905317" cy="3914310"/>
          </a:xfrm>
          <a:prstGeom prst="rect">
            <a:avLst/>
          </a:prstGeom>
        </p:spPr>
      </p:pic>
    </p:spTree>
    <p:extLst>
      <p:ext uri="{BB962C8B-B14F-4D97-AF65-F5344CB8AC3E}">
        <p14:creationId xmlns:p14="http://schemas.microsoft.com/office/powerpoint/2010/main" val="1719420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95" y="-472543"/>
            <a:ext cx="7543800" cy="1450757"/>
          </a:xfrm>
        </p:spPr>
        <p:txBody>
          <a:bodyPr/>
          <a:lstStyle/>
          <a:p>
            <a:pPr algn="r"/>
            <a:r>
              <a:rPr lang="fa-IR" dirty="0" smtClean="0">
                <a:cs typeface="B Titr" panose="00000700000000000000" pitchFamily="2" charset="-78"/>
              </a:rPr>
              <a:t>نتیجه گیری</a:t>
            </a:r>
            <a:endParaRPr lang="en-US" dirty="0">
              <a:cs typeface="B Titr" panose="00000700000000000000" pitchFamily="2" charset="-78"/>
            </a:endParaRPr>
          </a:p>
        </p:txBody>
      </p:sp>
      <p:sp>
        <p:nvSpPr>
          <p:cNvPr id="4" name="Title 1"/>
          <p:cNvSpPr txBox="1">
            <a:spLocks/>
          </p:cNvSpPr>
          <p:nvPr/>
        </p:nvSpPr>
        <p:spPr>
          <a:xfrm>
            <a:off x="1295095" y="166436"/>
            <a:ext cx="7543800" cy="1450757"/>
          </a:xfrm>
          <a:prstGeom prst="rect">
            <a:avLst/>
          </a:prstGeom>
        </p:spPr>
        <p:txBody>
          <a:bodyPr vert="horz" lIns="91440" tIns="45720" rIns="91440" bIns="45720" rtlCol="0" anchor="b">
            <a:normAutofit/>
          </a:bodyPr>
          <a:lstStyle>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endParaRPr lang="en-US" sz="2800" dirty="0">
              <a:solidFill>
                <a:srgbClr val="FF0000"/>
              </a:solidFill>
              <a:cs typeface="B Titr" panose="00000700000000000000" pitchFamily="2" charset="-78"/>
            </a:endParaRPr>
          </a:p>
        </p:txBody>
      </p:sp>
      <p:sp>
        <p:nvSpPr>
          <p:cNvPr id="5" name="Rectangle 4"/>
          <p:cNvSpPr/>
          <p:nvPr/>
        </p:nvSpPr>
        <p:spPr>
          <a:xfrm>
            <a:off x="352540" y="1971488"/>
            <a:ext cx="8654975" cy="4044184"/>
          </a:xfrm>
          <a:prstGeom prst="rect">
            <a:avLst/>
          </a:prstGeom>
        </p:spPr>
        <p:txBody>
          <a:bodyPr wrap="square">
            <a:spAutoFit/>
          </a:bodyPr>
          <a:lstStyle/>
          <a:p>
            <a:pPr algn="just" rtl="1">
              <a:lnSpc>
                <a:spcPct val="107000"/>
              </a:lnSpc>
              <a:spcAft>
                <a:spcPts val="0"/>
              </a:spcAft>
            </a:pPr>
            <a:r>
              <a:rPr lang="ar-SA" sz="2000" dirty="0" smtClean="0">
                <a:effectLst/>
                <a:latin typeface="B Lotus" panose="00000400000000000000" pitchFamily="2" charset="-78"/>
                <a:ea typeface="Calibri" panose="020F0502020204030204" pitchFamily="34" charset="0"/>
                <a:cs typeface="B Lotus" panose="00000400000000000000" pitchFamily="2" charset="-78"/>
              </a:rPr>
              <a:t>انبار در سازمانها و شرکتهایی که در فعالیت های بازاریابی خود مبادرت به توزیع و پخش می ورزند از اهمیت و جایگاه ویژه ای برخوردار است</a:t>
            </a:r>
            <a:r>
              <a:rPr lang="en-US" sz="2000" dirty="0" smtClean="0">
                <a:effectLst/>
                <a:latin typeface="B Lotus" panose="00000400000000000000" pitchFamily="2" charset="-78"/>
                <a:ea typeface="Calibri" panose="020F0502020204030204" pitchFamily="34" charset="0"/>
                <a:cs typeface="Arial" panose="020B0604020202020204" pitchFamily="34" charset="0"/>
              </a:rPr>
              <a:t>. </a:t>
            </a:r>
            <a:r>
              <a:rPr lang="ar-SA" sz="2000" dirty="0" smtClean="0">
                <a:effectLst/>
                <a:latin typeface="B Lotus" panose="00000400000000000000" pitchFamily="2" charset="-78"/>
                <a:ea typeface="Calibri" panose="020F0502020204030204" pitchFamily="34" charset="0"/>
                <a:cs typeface="B Lotus" panose="00000400000000000000" pitchFamily="2" charset="-78"/>
              </a:rPr>
              <a:t>بگذریم از اینکه هنوز و به آن اندازه که باید و شاید به این اهمیت به خوبی پی نبرده ایم و به انبارها به عنوان یک مسئله ساده و حاشیه ای توجه شده است</a:t>
            </a:r>
            <a:r>
              <a:rPr lang="en-US" sz="2000" dirty="0" smtClean="0">
                <a:effectLst/>
                <a:latin typeface="B Lotus" panose="00000400000000000000" pitchFamily="2" charset="-78"/>
                <a:ea typeface="Calibri" panose="020F0502020204030204" pitchFamily="34" charset="0"/>
                <a:cs typeface="Arial" panose="020B0604020202020204" pitchFamily="34" charset="0"/>
              </a:rPr>
              <a:t>. </a:t>
            </a:r>
            <a:r>
              <a:rPr lang="ar-SA" sz="2000" dirty="0" smtClean="0">
                <a:effectLst/>
                <a:latin typeface="B Lotus" panose="00000400000000000000" pitchFamily="2" charset="-78"/>
                <a:ea typeface="Calibri" panose="020F0502020204030204" pitchFamily="34" charset="0"/>
                <a:cs typeface="B Lotus" panose="00000400000000000000" pitchFamily="2" charset="-78"/>
              </a:rPr>
              <a:t>تمامی کالاهای موجود در انبار از دارایی های یک سازمان تلقی شده و حفظ و نگهداری آن اهمیت بسیار ویژه ای دارد</a:t>
            </a:r>
            <a:r>
              <a:rPr lang="en-US" sz="2000" dirty="0" smtClean="0">
                <a:effectLst/>
                <a:latin typeface="B Lotus" panose="00000400000000000000" pitchFamily="2" charset="-78"/>
                <a:ea typeface="Calibri" panose="020F0502020204030204" pitchFamily="34" charset="0"/>
                <a:cs typeface="Arial" panose="020B0604020202020204" pitchFamily="34" charset="0"/>
              </a:rPr>
              <a:t>. </a:t>
            </a:r>
            <a:r>
              <a:rPr lang="ar-SA" sz="2000" dirty="0" smtClean="0">
                <a:effectLst/>
                <a:latin typeface="B Lotus" panose="00000400000000000000" pitchFamily="2" charset="-78"/>
                <a:ea typeface="Calibri" panose="020F0502020204030204" pitchFamily="34" charset="0"/>
                <a:cs typeface="B Lotus" panose="00000400000000000000" pitchFamily="2" charset="-78"/>
              </a:rPr>
              <a:t>یکی از وظایف مهم و خطیر که یک سیستم توزیع و پخش باید آن را به انجام برساند و بی شک به هیچ وجه نمی تواند از آن غافل شود؛ ذخیره و انبار کالا به جهت توزیع بهتر در امر بازاریابی خارجی می باشد</a:t>
            </a:r>
            <a:r>
              <a:rPr lang="en-US" sz="2000" dirty="0" smtClean="0">
                <a:effectLst/>
                <a:latin typeface="B Lotus" panose="00000400000000000000" pitchFamily="2" charset="-78"/>
                <a:ea typeface="Calibri" panose="020F0502020204030204" pitchFamily="34" charset="0"/>
                <a:cs typeface="Arial" panose="020B0604020202020204" pitchFamily="34" charset="0"/>
              </a:rPr>
              <a:t>. </a:t>
            </a:r>
            <a:r>
              <a:rPr lang="ar-SA" sz="2000" dirty="0" smtClean="0">
                <a:effectLst/>
                <a:latin typeface="B Lotus" panose="00000400000000000000" pitchFamily="2" charset="-78"/>
                <a:ea typeface="Calibri" panose="020F0502020204030204" pitchFamily="34" charset="0"/>
                <a:cs typeface="B Lotus" panose="00000400000000000000" pitchFamily="2" charset="-78"/>
              </a:rPr>
              <a:t>هدف این مطالعه ارتقای بازاریابی خارجی شرکت از طریق انبارداری و توزیع ترکیبی هوشمند کالاهای غذایی بوده است و بررسی کردیم که انبارداری و توزیع ترکیبی هوشمند کالاهای غذایی چه تأثیری بر بازاریابی خارجی دارد.</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r>
              <a:rPr lang="ar-SA" sz="2000" b="1" dirty="0" smtClean="0">
                <a:solidFill>
                  <a:srgbClr val="FF0000"/>
                </a:solidFill>
                <a:effectLst/>
                <a:latin typeface="B Lotus" panose="00000400000000000000" pitchFamily="2" charset="-78"/>
                <a:ea typeface="Calibri" panose="020F0502020204030204" pitchFamily="34" charset="0"/>
                <a:cs typeface="B Lotus" panose="00000400000000000000" pitchFamily="2" charset="-78"/>
              </a:rPr>
              <a:t>در فرضیه اول نتایج پژوهش نشان داد که انبارداری کالاهای غذایی تأثیر معنی دار مثبت بر بازاریابی خارجی دارد</a:t>
            </a:r>
            <a:endParaRPr lang="en-US"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r>
              <a:rPr lang="ar-SA" sz="2000" b="1" dirty="0" smtClean="0">
                <a:solidFill>
                  <a:srgbClr val="FF0000"/>
                </a:solidFill>
                <a:effectLst/>
                <a:latin typeface="B Lotus" panose="00000400000000000000" pitchFamily="2" charset="-78"/>
                <a:ea typeface="Calibri" panose="020F0502020204030204" pitchFamily="34" charset="0"/>
                <a:cs typeface="B Lotus" panose="00000400000000000000" pitchFamily="2" charset="-78"/>
              </a:rPr>
              <a:t>در فرضیه دوم نشان دادیم که توزیع ترکیبی هوشمند کالاهای غذایی تأثیر معنی دار مثبت بر بازاریابی خارجی دارد</a:t>
            </a:r>
            <a:r>
              <a:rPr lang="en-US" sz="2000" b="1" dirty="0" smtClean="0">
                <a:solidFill>
                  <a:srgbClr val="FF0000"/>
                </a:solidFill>
                <a:effectLst/>
                <a:latin typeface="B Lotus" panose="00000400000000000000" pitchFamily="2" charset="-78"/>
                <a:ea typeface="Calibri" panose="020F0502020204030204" pitchFamily="34" charset="0"/>
                <a:cs typeface="Arial" panose="020B0604020202020204" pitchFamily="34" charset="0"/>
              </a:rPr>
              <a:t>.</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716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86" y="-137602"/>
            <a:ext cx="7543800" cy="1450757"/>
          </a:xfrm>
        </p:spPr>
        <p:txBody>
          <a:bodyPr/>
          <a:lstStyle/>
          <a:p>
            <a:pPr algn="r"/>
            <a:r>
              <a:rPr lang="fa-IR" dirty="0" smtClean="0">
                <a:cs typeface="B Titr" panose="00000700000000000000" pitchFamily="2" charset="-78"/>
              </a:rPr>
              <a:t>چکیده</a:t>
            </a:r>
            <a:endParaRPr lang="en-US" dirty="0">
              <a:cs typeface="B Titr" panose="00000700000000000000" pitchFamily="2" charset="-78"/>
            </a:endParaRPr>
          </a:p>
        </p:txBody>
      </p:sp>
      <p:sp>
        <p:nvSpPr>
          <p:cNvPr id="4" name="Rectangle 3"/>
          <p:cNvSpPr/>
          <p:nvPr/>
        </p:nvSpPr>
        <p:spPr>
          <a:xfrm>
            <a:off x="308473" y="1859340"/>
            <a:ext cx="8339768" cy="4154984"/>
          </a:xfrm>
          <a:prstGeom prst="rect">
            <a:avLst/>
          </a:prstGeom>
        </p:spPr>
        <p:txBody>
          <a:bodyPr wrap="square">
            <a:spAutoFit/>
          </a:bodyPr>
          <a:lstStyle/>
          <a:p>
            <a:pPr algn="just" rtl="1"/>
            <a:r>
              <a:rPr lang="fa-IR" sz="2400" b="1" i="0" u="none" strike="noStrike" baseline="0" dirty="0" smtClean="0">
                <a:cs typeface="B Nazanin" panose="00000400000000000000" pitchFamily="2" charset="-78"/>
              </a:rPr>
              <a:t>زنجیره تأمین، انبارداری و توزیع کالا یکی از حیاتیترین بخشهای هر فروشگاه به حساب میآید و ضعف در این بخش می</a:t>
            </a:r>
            <a:r>
              <a:rPr lang="en-US" sz="2400" b="1" i="0" u="none" strike="noStrike" baseline="0" dirty="0" smtClean="0">
                <a:cs typeface="B Nazanin" panose="00000400000000000000" pitchFamily="2" charset="-78"/>
              </a:rPr>
              <a:t> </a:t>
            </a:r>
            <a:r>
              <a:rPr lang="fa-IR" sz="2400" b="1" i="0" u="none" strike="noStrike" baseline="0" dirty="0" smtClean="0">
                <a:cs typeface="B Nazanin" panose="00000400000000000000" pitchFamily="2" charset="-78"/>
              </a:rPr>
              <a:t>تواند کار قسمت های دیگر را هم مختل کند. بهره گیری از فناوری های جدید در بخش های مختلف شرکت شامل انبارداری</a:t>
            </a:r>
            <a:r>
              <a:rPr lang="en-US" sz="2400" b="1" i="0" u="none" strike="noStrike" baseline="0" dirty="0" smtClean="0">
                <a:cs typeface="B Nazanin" panose="00000400000000000000" pitchFamily="2" charset="-78"/>
              </a:rPr>
              <a:t> </a:t>
            </a:r>
            <a:r>
              <a:rPr lang="fa-IR" sz="2400" b="1" i="0" u="none" strike="noStrike" baseline="0" dirty="0" smtClean="0">
                <a:cs typeface="B Nazanin" panose="00000400000000000000" pitchFamily="2" charset="-78"/>
              </a:rPr>
              <a:t>و توزیع هوشمند می تواند هم از نظر زمان و هم از نظر اقتصادی بر عملکرد بازاریابی خارجی اثرگذار باشد </a:t>
            </a:r>
            <a:r>
              <a:rPr lang="fa-IR" sz="2400" b="1" i="0" u="none" strike="noStrike" baseline="0" dirty="0" smtClean="0">
                <a:latin typeface="TimesNewRoman"/>
                <a:cs typeface="B Nazanin" panose="00000400000000000000" pitchFamily="2" charset="-78"/>
              </a:rPr>
              <a:t>. هدف این مطالعه</a:t>
            </a:r>
            <a:r>
              <a:rPr lang="en-US" sz="2400" b="1" i="0" u="none" strike="noStrike" baseline="0" dirty="0" smtClean="0">
                <a:latin typeface="TimesNewRoman"/>
                <a:cs typeface="B Nazanin" panose="00000400000000000000" pitchFamily="2" charset="-78"/>
              </a:rPr>
              <a:t> </a:t>
            </a:r>
            <a:r>
              <a:rPr lang="fa-IR" sz="2400" b="1" i="0" u="none" strike="noStrike" baseline="0" dirty="0" smtClean="0">
                <a:cs typeface="B Nazanin" panose="00000400000000000000" pitchFamily="2" charset="-78"/>
              </a:rPr>
              <a:t>ارتقای بازاریابی خارجی شرکت از طریق انبارداری و توزیع ترکیبی هوشمند کالاهای غذایی بوده است.</a:t>
            </a:r>
            <a:r>
              <a:rPr lang="en-US" sz="2400" b="1" i="0" u="none" strike="noStrike" baseline="0" dirty="0" smtClean="0">
                <a:cs typeface="B Nazanin" panose="00000400000000000000" pitchFamily="2" charset="-78"/>
              </a:rPr>
              <a:t> </a:t>
            </a:r>
            <a:r>
              <a:rPr lang="fa-IR" sz="2400" b="1" dirty="0" smtClean="0">
                <a:cs typeface="B Nazanin" panose="00000400000000000000" pitchFamily="2" charset="-78"/>
              </a:rPr>
              <a:t>سوال </a:t>
            </a:r>
            <a:r>
              <a:rPr lang="fa-IR" sz="2400" b="1" dirty="0">
                <a:cs typeface="B Nazanin" panose="00000400000000000000" pitchFamily="2" charset="-78"/>
              </a:rPr>
              <a:t>اصلی </a:t>
            </a:r>
            <a:r>
              <a:rPr lang="fa-IR" sz="2400" b="1" dirty="0" smtClean="0">
                <a:cs typeface="B Nazanin" panose="00000400000000000000" pitchFamily="2" charset="-78"/>
              </a:rPr>
              <a:t>تحقیق</a:t>
            </a:r>
            <a:r>
              <a:rPr lang="en-US" sz="2400" b="1" dirty="0" smtClean="0">
                <a:cs typeface="B Nazanin" panose="00000400000000000000" pitchFamily="2" charset="-78"/>
              </a:rPr>
              <a:t> </a:t>
            </a:r>
            <a:r>
              <a:rPr lang="fa-IR" sz="2400" b="1" dirty="0" smtClean="0">
                <a:cs typeface="B Nazanin" panose="00000400000000000000" pitchFamily="2" charset="-78"/>
              </a:rPr>
              <a:t>این </a:t>
            </a:r>
            <a:r>
              <a:rPr lang="fa-IR" sz="2400" b="1" dirty="0">
                <a:cs typeface="B Nazanin" panose="00000400000000000000" pitchFamily="2" charset="-78"/>
              </a:rPr>
              <a:t>است که انبارداری و توزیع ترکیبی هوشمند کالاهای غذایی چه تأثیری بر بازاریابی خارجی دارد؟ فرضیه اصلی تحقیق </a:t>
            </a:r>
            <a:r>
              <a:rPr lang="fa-IR" sz="2400" b="1" dirty="0" smtClean="0">
                <a:cs typeface="B Nazanin" panose="00000400000000000000" pitchFamily="2" charset="-78"/>
              </a:rPr>
              <a:t>به</a:t>
            </a:r>
            <a:r>
              <a:rPr lang="en-US" sz="2400" b="1" dirty="0" smtClean="0">
                <a:cs typeface="B Nazanin" panose="00000400000000000000" pitchFamily="2" charset="-78"/>
              </a:rPr>
              <a:t> </a:t>
            </a:r>
            <a:r>
              <a:rPr lang="fa-IR" sz="2400" b="1" dirty="0" smtClean="0">
                <a:cs typeface="B Nazanin" panose="00000400000000000000" pitchFamily="2" charset="-78"/>
              </a:rPr>
              <a:t>این </a:t>
            </a:r>
            <a:r>
              <a:rPr lang="fa-IR" sz="2400" b="1" dirty="0">
                <a:cs typeface="B Nazanin" panose="00000400000000000000" pitchFamily="2" charset="-78"/>
              </a:rPr>
              <a:t>صورت مطرح می شود که انبارداری و توزیع ترکیبی هوشمند کالاهای غذایی تأثیر معنی دار مثبت بر بازاریابی </a:t>
            </a:r>
            <a:r>
              <a:rPr lang="fa-IR" sz="2400" b="1" dirty="0" smtClean="0">
                <a:cs typeface="B Nazanin" panose="00000400000000000000" pitchFamily="2" charset="-78"/>
              </a:rPr>
              <a:t>خارجی</a:t>
            </a:r>
            <a:r>
              <a:rPr lang="en-US" sz="2400" b="1" dirty="0" smtClean="0">
                <a:cs typeface="B Nazanin" panose="00000400000000000000" pitchFamily="2" charset="-78"/>
              </a:rPr>
              <a:t> </a:t>
            </a:r>
            <a:r>
              <a:rPr lang="fa-IR" sz="2400" b="1" dirty="0" smtClean="0">
                <a:cs typeface="B Nazanin" panose="00000400000000000000" pitchFamily="2" charset="-78"/>
              </a:rPr>
              <a:t>دارد</a:t>
            </a:r>
            <a:r>
              <a:rPr lang="fa-IR" sz="2400" b="1" dirty="0">
                <a:cs typeface="B Nazanin" panose="00000400000000000000" pitchFamily="2" charset="-78"/>
              </a:rPr>
              <a:t>. روش پژوهش به صورت پیمایشی می باشد.</a:t>
            </a:r>
            <a:endParaRPr lang="en-US" sz="2400" b="1" dirty="0">
              <a:cs typeface="B Nazanin" panose="00000400000000000000" pitchFamily="2" charset="-78"/>
            </a:endParaRPr>
          </a:p>
        </p:txBody>
      </p:sp>
    </p:spTree>
    <p:extLst>
      <p:ext uri="{BB962C8B-B14F-4D97-AF65-F5344CB8AC3E}">
        <p14:creationId xmlns:p14="http://schemas.microsoft.com/office/powerpoint/2010/main" val="252711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86" y="-137602"/>
            <a:ext cx="7543800" cy="1450757"/>
          </a:xfrm>
        </p:spPr>
        <p:txBody>
          <a:bodyPr/>
          <a:lstStyle/>
          <a:p>
            <a:pPr algn="r"/>
            <a:r>
              <a:rPr lang="fa-IR" dirty="0" smtClean="0">
                <a:cs typeface="B Titr" panose="00000700000000000000" pitchFamily="2" charset="-78"/>
              </a:rPr>
              <a:t>مقدمه</a:t>
            </a:r>
            <a:endParaRPr lang="en-US" dirty="0">
              <a:cs typeface="B Titr" panose="00000700000000000000" pitchFamily="2" charset="-78"/>
            </a:endParaRPr>
          </a:p>
        </p:txBody>
      </p:sp>
      <p:sp>
        <p:nvSpPr>
          <p:cNvPr id="4" name="Rectangle 3"/>
          <p:cNvSpPr/>
          <p:nvPr/>
        </p:nvSpPr>
        <p:spPr>
          <a:xfrm>
            <a:off x="308473" y="1859340"/>
            <a:ext cx="8339768" cy="3416320"/>
          </a:xfrm>
          <a:prstGeom prst="rect">
            <a:avLst/>
          </a:prstGeom>
        </p:spPr>
        <p:txBody>
          <a:bodyPr wrap="square">
            <a:spAutoFit/>
          </a:bodyPr>
          <a:lstStyle/>
          <a:p>
            <a:pPr algn="just" rtl="1"/>
            <a:r>
              <a:rPr lang="fa-IR" sz="2400" b="1" i="0" u="none" strike="noStrike" baseline="0" dirty="0" smtClean="0">
                <a:cs typeface="B Nazanin" panose="00000400000000000000" pitchFamily="2" charset="-78"/>
              </a:rPr>
              <a:t>در محیط پیچیده، پویا و بسیار متغیر امروزی، شرکت ها نیازمند طراحی و اتخاذ استراتژی هائی هستند که بتوانند آنها را در بهبود روزافزون عملکردشان بخصوص در صحنه بین المللی برای شرکت های صادراتی یاری رساند. زیرا در چنین محیط رقابتی شرکت هائی قادر به بقا هستند که از گردونه رقابت جا نمانده و خود را با شرایط متغیر و پویای بازار رقابتی همگام نمایند. به عبارت دیگر مدیران شرکتها حاصل تصمیم گیریهای خود در قالب انتخاب بهترین ابزارها، فناوری ها و تخصص ها ارائه می دهند. تجزیه و تحلیل و مقایسه عملکرد مشاهده شده با روند گذشته، رقبا و یا متوسط صنعت بازخور مناسبی را جهت تصمیم گیری و انتخاب فعالیت های آتی فراهم می سازد</a:t>
            </a:r>
            <a:endParaRPr lang="en-US" sz="2400" b="1" dirty="0">
              <a:cs typeface="B Nazanin" panose="00000400000000000000" pitchFamily="2" charset="-78"/>
            </a:endParaRPr>
          </a:p>
        </p:txBody>
      </p:sp>
    </p:spTree>
    <p:extLst>
      <p:ext uri="{BB962C8B-B14F-4D97-AF65-F5344CB8AC3E}">
        <p14:creationId xmlns:p14="http://schemas.microsoft.com/office/powerpoint/2010/main" val="152166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86" y="-137602"/>
            <a:ext cx="7543800" cy="1450757"/>
          </a:xfrm>
        </p:spPr>
        <p:txBody>
          <a:bodyPr/>
          <a:lstStyle/>
          <a:p>
            <a:pPr algn="r"/>
            <a:r>
              <a:rPr lang="fa-IR" dirty="0" smtClean="0">
                <a:cs typeface="B Titr" panose="00000700000000000000" pitchFamily="2" charset="-78"/>
              </a:rPr>
              <a:t>مقدمه</a:t>
            </a:r>
            <a:endParaRPr lang="en-US" dirty="0">
              <a:cs typeface="B Titr" panose="00000700000000000000" pitchFamily="2" charset="-78"/>
            </a:endParaRPr>
          </a:p>
        </p:txBody>
      </p:sp>
      <p:sp>
        <p:nvSpPr>
          <p:cNvPr id="4" name="Rectangle 3"/>
          <p:cNvSpPr/>
          <p:nvPr/>
        </p:nvSpPr>
        <p:spPr>
          <a:xfrm>
            <a:off x="308473" y="1859340"/>
            <a:ext cx="8339768" cy="4832092"/>
          </a:xfrm>
          <a:prstGeom prst="rect">
            <a:avLst/>
          </a:prstGeom>
        </p:spPr>
        <p:txBody>
          <a:bodyPr wrap="square">
            <a:spAutoFit/>
          </a:bodyPr>
          <a:lstStyle/>
          <a:p>
            <a:pPr algn="just" rtl="1"/>
            <a:r>
              <a:rPr lang="fa-IR" sz="2200" i="0" u="none" strike="noStrike" baseline="0" dirty="0" smtClean="0">
                <a:cs typeface="B Nazanin" panose="00000400000000000000" pitchFamily="2" charset="-78"/>
              </a:rPr>
              <a:t>سازد با افزایش اهمیت فعالیت تأمین و توزیع، تصمیمات خرید مهمتر شده است و از آنجا که امروزه شرکت ها و سازمانها وابستگی بیشتری به انبار و تأمینکنندگان پیدا کردهاند، پیامدهای مستقیم و غیرمستقیم تصمیمگیری ضعیف، وخیمتر خودنمایی میکند.</a:t>
            </a:r>
          </a:p>
          <a:p>
            <a:pPr algn="just" rtl="1"/>
            <a:r>
              <a:rPr lang="fa-IR" sz="2200" i="0" u="none" strike="noStrike" baseline="0" dirty="0" smtClean="0">
                <a:cs typeface="B Nazanin" panose="00000400000000000000" pitchFamily="2" charset="-78"/>
              </a:rPr>
              <a:t>در بیشتر صنایع، هزینه مواد خام و اجزای تشکیل دهنده محصول، بخش بزرگی از بهای تمام شده محصول را در برمیگیرد. در چنین شرایطی، بخش انبارداری و تدارکات میتواند نقشی کلیدی در کارایی و اثربخشی سازمان ایفا نماید و تأثیر مستقیمی بر کاهش هزینه ها، افزایش سودآوری و انعطافپذیری یک شرکت داشته باشد.</a:t>
            </a:r>
          </a:p>
          <a:p>
            <a:pPr algn="just" rtl="1"/>
            <a:r>
              <a:rPr lang="ar-SA" sz="2200" dirty="0">
                <a:cs typeface="B Nazanin" panose="00000400000000000000" pitchFamily="2" charset="-78"/>
              </a:rPr>
              <a:t>افزایش جهانی سازی سازمانها را مجبور نموده است که به بازبینی و بازتعریف از مواردی که به ایجاد مزیت رقابتی آنها کمک می کند بپردازند</a:t>
            </a:r>
            <a:r>
              <a:rPr lang="en-US" sz="2200" dirty="0">
                <a:cs typeface="B Nazanin" panose="00000400000000000000" pitchFamily="2" charset="-78"/>
              </a:rPr>
              <a:t>. </a:t>
            </a:r>
            <a:r>
              <a:rPr lang="ar-SA" sz="2200" dirty="0">
                <a:cs typeface="B Nazanin" panose="00000400000000000000" pitchFamily="2" charset="-78"/>
              </a:rPr>
              <a:t>زنجیره تأمین، انبارداری و توزیع کالا یکی از حیاتیترین بخشهای هر فروشگاه به حساب میآید و ضعف در این بخش می تواند کار قسمت های دیگر را هم مختل کند</a:t>
            </a:r>
            <a:r>
              <a:rPr lang="en-US" sz="2200" dirty="0">
                <a:cs typeface="B Nazanin" panose="00000400000000000000" pitchFamily="2" charset="-78"/>
              </a:rPr>
              <a:t>. </a:t>
            </a:r>
            <a:r>
              <a:rPr lang="ar-SA" sz="2200" dirty="0">
                <a:cs typeface="B Nazanin" panose="00000400000000000000" pitchFamily="2" charset="-78"/>
              </a:rPr>
              <a:t>بهره گیری از فناوری های جدید در بخش های مختلف شرکت شامل انبارداری و توزیع هوشمند می تواند هم از نظر زمان و هم از نظر اقتصادی بر عملکرد بازاریابی خارجی اثرگذار باشد</a:t>
            </a:r>
            <a:endParaRPr lang="en-US" sz="2200" dirty="0">
              <a:cs typeface="B Nazanin" panose="00000400000000000000" pitchFamily="2" charset="-78"/>
            </a:endParaRPr>
          </a:p>
          <a:p>
            <a:pPr algn="just" rtl="1"/>
            <a:endParaRPr lang="fa-IR" sz="2200" i="0" u="none" strike="noStrike" baseline="0" dirty="0" smtClean="0">
              <a:cs typeface="B Nazanin" panose="00000400000000000000" pitchFamily="2" charset="-78"/>
            </a:endParaRPr>
          </a:p>
        </p:txBody>
      </p:sp>
    </p:spTree>
    <p:extLst>
      <p:ext uri="{BB962C8B-B14F-4D97-AF65-F5344CB8AC3E}">
        <p14:creationId xmlns:p14="http://schemas.microsoft.com/office/powerpoint/2010/main" val="423057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86" y="-137602"/>
            <a:ext cx="7543800" cy="1450757"/>
          </a:xfrm>
        </p:spPr>
        <p:txBody>
          <a:bodyPr/>
          <a:lstStyle/>
          <a:p>
            <a:pPr algn="r"/>
            <a:r>
              <a:rPr lang="fa-IR" dirty="0" smtClean="0">
                <a:cs typeface="B Titr" panose="00000700000000000000" pitchFamily="2" charset="-78"/>
              </a:rPr>
              <a:t>تعاریف</a:t>
            </a:r>
            <a:endParaRPr lang="en-US" dirty="0">
              <a:cs typeface="B Titr" panose="00000700000000000000" pitchFamily="2" charset="-78"/>
            </a:endParaRPr>
          </a:p>
        </p:txBody>
      </p:sp>
      <p:sp>
        <p:nvSpPr>
          <p:cNvPr id="4" name="Rectangle 3"/>
          <p:cNvSpPr/>
          <p:nvPr/>
        </p:nvSpPr>
        <p:spPr>
          <a:xfrm>
            <a:off x="308473" y="1859340"/>
            <a:ext cx="8339768" cy="4112664"/>
          </a:xfrm>
          <a:prstGeom prst="rect">
            <a:avLst/>
          </a:prstGeom>
        </p:spPr>
        <p:txBody>
          <a:bodyPr wrap="square">
            <a:spAutoFit/>
          </a:bodyPr>
          <a:lstStyle/>
          <a:p>
            <a:pPr algn="just" rtl="1">
              <a:lnSpc>
                <a:spcPct val="150000"/>
              </a:lnSpc>
            </a:pPr>
            <a:r>
              <a:rPr lang="fa-IR" sz="2200" b="1" i="0" u="none" strike="noStrike" baseline="0" dirty="0" smtClean="0">
                <a:cs typeface="B Nazanin" panose="00000400000000000000" pitchFamily="2" charset="-78"/>
              </a:rPr>
              <a:t>انبارداری هوشمند: </a:t>
            </a:r>
          </a:p>
          <a:p>
            <a:pPr algn="just" rtl="1">
              <a:lnSpc>
                <a:spcPct val="150000"/>
              </a:lnSpc>
            </a:pPr>
            <a:r>
              <a:rPr lang="fa-IR" sz="2200" i="0" u="none" strike="noStrike" baseline="0" dirty="0" smtClean="0">
                <a:cs typeface="B Nazanin" panose="00000400000000000000" pitchFamily="2" charset="-78"/>
              </a:rPr>
              <a:t>شامل جابجایی و تأمین کالا به کمک فناوری های جدید می باشد. در سیستم انبار هوشمند، هریک از قطعات موجود در انبار دارای شماره مخصوصی هستند. هنگامی که نیاز به جابجایی یک قطعه باشد، شماره آن قطعه در کنترلر مجموعه که یک کامپیوتر است، وارد شده و سپس با استفاده از فرمان هایی که از کامپیوتر به ربات جابجاکننده قطعات داده می  شود، کار جابجایی قطعه مورد نظر انجام می شود.</a:t>
            </a:r>
          </a:p>
          <a:p>
            <a:pPr algn="just" rtl="1">
              <a:lnSpc>
                <a:spcPct val="150000"/>
              </a:lnSpc>
            </a:pPr>
            <a:r>
              <a:rPr lang="fa-IR" sz="2200" b="1" i="0" u="none" strike="noStrike" baseline="0" dirty="0" smtClean="0">
                <a:cs typeface="B Nazanin" panose="00000400000000000000" pitchFamily="2" charset="-78"/>
              </a:rPr>
              <a:t>ثبت اطلاعات تمامی محصولات موجود در انبار در سامانه مرکزی</a:t>
            </a:r>
          </a:p>
          <a:p>
            <a:pPr algn="just" rtl="1">
              <a:lnSpc>
                <a:spcPct val="150000"/>
              </a:lnSpc>
            </a:pPr>
            <a:r>
              <a:rPr lang="fa-IR" sz="2200" b="1" i="0" u="none" strike="noStrike" baseline="0" dirty="0" smtClean="0">
                <a:cs typeface="B Nazanin" panose="00000400000000000000" pitchFamily="2" charset="-78"/>
              </a:rPr>
              <a:t>ایجاد قابلیت دسته بندی دلخواه محصولات</a:t>
            </a:r>
          </a:p>
        </p:txBody>
      </p:sp>
    </p:spTree>
    <p:extLst>
      <p:ext uri="{BB962C8B-B14F-4D97-AF65-F5344CB8AC3E}">
        <p14:creationId xmlns:p14="http://schemas.microsoft.com/office/powerpoint/2010/main" val="3222451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86" y="-137602"/>
            <a:ext cx="7543800" cy="1450757"/>
          </a:xfrm>
        </p:spPr>
        <p:txBody>
          <a:bodyPr/>
          <a:lstStyle/>
          <a:p>
            <a:pPr algn="r"/>
            <a:r>
              <a:rPr lang="fa-IR" dirty="0" smtClean="0">
                <a:cs typeface="B Titr" panose="00000700000000000000" pitchFamily="2" charset="-78"/>
              </a:rPr>
              <a:t>تعاریف</a:t>
            </a:r>
            <a:endParaRPr lang="en-US" dirty="0">
              <a:cs typeface="B Titr" panose="00000700000000000000" pitchFamily="2" charset="-78"/>
            </a:endParaRPr>
          </a:p>
        </p:txBody>
      </p:sp>
      <p:sp>
        <p:nvSpPr>
          <p:cNvPr id="4" name="Rectangle 3"/>
          <p:cNvSpPr/>
          <p:nvPr/>
        </p:nvSpPr>
        <p:spPr>
          <a:xfrm>
            <a:off x="308473" y="1859340"/>
            <a:ext cx="8339768" cy="3816429"/>
          </a:xfrm>
          <a:prstGeom prst="rect">
            <a:avLst/>
          </a:prstGeom>
        </p:spPr>
        <p:txBody>
          <a:bodyPr wrap="square">
            <a:spAutoFit/>
          </a:bodyPr>
          <a:lstStyle/>
          <a:p>
            <a:pPr algn="just" rtl="1"/>
            <a:r>
              <a:rPr lang="fa-IR" sz="2200" b="1" i="0" u="none" strike="noStrike" baseline="0" dirty="0" smtClean="0">
                <a:solidFill>
                  <a:srgbClr val="FF0000"/>
                </a:solidFill>
                <a:cs typeface="B Nazanin" panose="00000400000000000000" pitchFamily="2" charset="-78"/>
              </a:rPr>
              <a:t>بازاریابی: </a:t>
            </a:r>
            <a:r>
              <a:rPr lang="fa-IR" sz="2200" i="0" u="none" strike="noStrike" baseline="0" dirty="0" smtClean="0">
                <a:cs typeface="B Nazanin" panose="00000400000000000000" pitchFamily="2" charset="-78"/>
              </a:rPr>
              <a:t>بازاریابی یک فرایند اجتماعی و مدیریتی است که بوسیله آن افراد و گروه ها از طریق ایجاد و مبادله کالا و ارزش به امر تامین نیاز و خواسته خود اقدام می کنند"</a:t>
            </a:r>
          </a:p>
          <a:p>
            <a:pPr algn="just" rtl="1"/>
            <a:r>
              <a:rPr lang="fa-IR" sz="2200" b="1" i="0" u="none" strike="noStrike" baseline="0" dirty="0" smtClean="0">
                <a:solidFill>
                  <a:srgbClr val="FF0000"/>
                </a:solidFill>
                <a:cs typeface="B Nazanin" panose="00000400000000000000" pitchFamily="2" charset="-78"/>
              </a:rPr>
              <a:t>مدیریت بازاریابی: </a:t>
            </a:r>
            <a:r>
              <a:rPr lang="fa-IR" sz="2200" i="0" u="none" strike="noStrike" baseline="0" dirty="0" smtClean="0">
                <a:cs typeface="B Nazanin" panose="00000400000000000000" pitchFamily="2" charset="-78"/>
              </a:rPr>
              <a:t>مدیریت بازاریابی عبارتست از تجزیه و تحلیل ،برنامه ریزی،اجرا و کنترل برنامه های طراحی شده برای ایجاد و حفظ مبادلات نافع با خریداران هدف به منظور دستیابی به </a:t>
            </a:r>
            <a:r>
              <a:rPr lang="fa-IR" sz="2200" b="1" i="0" u="none" strike="noStrike" baseline="0" dirty="0" smtClean="0">
                <a:solidFill>
                  <a:srgbClr val="FF0000"/>
                </a:solidFill>
                <a:cs typeface="B Nazanin" panose="00000400000000000000" pitchFamily="2" charset="-78"/>
              </a:rPr>
              <a:t>اهداف سازمان سهم بازار: </a:t>
            </a:r>
            <a:r>
              <a:rPr lang="fa-IR" sz="2200" i="0" u="none" strike="noStrike" baseline="0" dirty="0" smtClean="0">
                <a:cs typeface="B Nazanin" panose="00000400000000000000" pitchFamily="2" charset="-78"/>
              </a:rPr>
              <a:t>بطور کلی، سهم بازار به معنی قسمتی از کل بازار است که بنگاه های تولیدی یا خدماتی، آن را به خود اختصاص می دهند. بعبارت دیگر، نیازهای آن قسمت را تامین می کنند. سهم بازار یکی از ملاک های کمی مقایسه وضعیت یک صنعت با صنعت دیگر یا کل صنایع مشابه است.</a:t>
            </a:r>
          </a:p>
          <a:p>
            <a:pPr algn="just" rtl="1"/>
            <a:r>
              <a:rPr lang="fa-IR" sz="2200" b="1" i="0" u="none" strike="noStrike" baseline="0" dirty="0" smtClean="0">
                <a:solidFill>
                  <a:srgbClr val="FF0000"/>
                </a:solidFill>
                <a:cs typeface="B Nazanin" panose="00000400000000000000" pitchFamily="2" charset="-78"/>
              </a:rPr>
              <a:t>رضایت مشتریان: </a:t>
            </a:r>
            <a:r>
              <a:rPr lang="fa-IR" sz="2200" i="0" u="none" strike="noStrike" baseline="0" dirty="0" smtClean="0">
                <a:cs typeface="B Nazanin" panose="00000400000000000000" pitchFamily="2" charset="-78"/>
              </a:rPr>
              <a:t>رضایت مشتری احساس مثبتی است که در هر فرد پس از استفاده از کالا یا دریافت خدمات ایجاد می شود.</a:t>
            </a:r>
          </a:p>
          <a:p>
            <a:pPr algn="just" rtl="1"/>
            <a:r>
              <a:rPr lang="fa-IR" sz="2200" i="0" u="none" strike="noStrike" baseline="0" dirty="0" smtClean="0">
                <a:cs typeface="B Nazanin" panose="00000400000000000000" pitchFamily="2" charset="-78"/>
              </a:rPr>
              <a:t>این احساس رضایت از تقابل انتظارات مشتری و عملکرد عرضه کننده بوجود می آید.</a:t>
            </a:r>
          </a:p>
        </p:txBody>
      </p:sp>
    </p:spTree>
    <p:extLst>
      <p:ext uri="{BB962C8B-B14F-4D97-AF65-F5344CB8AC3E}">
        <p14:creationId xmlns:p14="http://schemas.microsoft.com/office/powerpoint/2010/main" val="85397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86" y="-137602"/>
            <a:ext cx="7543800" cy="1450757"/>
          </a:xfrm>
        </p:spPr>
        <p:txBody>
          <a:bodyPr/>
          <a:lstStyle/>
          <a:p>
            <a:pPr algn="r"/>
            <a:r>
              <a:rPr lang="fa-IR" dirty="0" smtClean="0">
                <a:cs typeface="B Titr" panose="00000700000000000000" pitchFamily="2" charset="-78"/>
              </a:rPr>
              <a:t>روش کار </a:t>
            </a:r>
            <a:endParaRPr lang="en-US" dirty="0">
              <a:cs typeface="B Titr" panose="00000700000000000000" pitchFamily="2" charset="-78"/>
            </a:endParaRPr>
          </a:p>
        </p:txBody>
      </p:sp>
      <p:sp>
        <p:nvSpPr>
          <p:cNvPr id="4" name="Rectangle 3"/>
          <p:cNvSpPr/>
          <p:nvPr/>
        </p:nvSpPr>
        <p:spPr>
          <a:xfrm>
            <a:off x="308473" y="1859340"/>
            <a:ext cx="8339768" cy="3046988"/>
          </a:xfrm>
          <a:prstGeom prst="rect">
            <a:avLst/>
          </a:prstGeom>
        </p:spPr>
        <p:txBody>
          <a:bodyPr wrap="square">
            <a:spAutoFit/>
          </a:bodyPr>
          <a:lstStyle/>
          <a:p>
            <a:pPr algn="just" rtl="1"/>
            <a:r>
              <a:rPr lang="fa-IR" sz="2400" b="1" i="0" u="none" strike="noStrike" baseline="0" dirty="0" smtClean="0">
                <a:cs typeface="B Nazanin" panose="00000400000000000000" pitchFamily="2" charset="-78"/>
              </a:rPr>
              <a:t>این پژوهش از نظر ماهیت از نوع توصیفی و علی بوده و دارای ماهیت کاربردی می باشد. توصیفی به این دلیل که در این پژوهش به تو صیف ارتباط موجود بین متغیرهای تحقیق پرداخته شده ا ست و همب ستگی از این جهت که به برر سی میزان وابستگی متغیرهای مستقل به متغیر وابسته پرداخته شده است.</a:t>
            </a:r>
          </a:p>
          <a:p>
            <a:pPr algn="just" rtl="1"/>
            <a:r>
              <a:rPr lang="fa-IR" sz="2400" b="1" i="0" u="none" strike="noStrike" baseline="0" dirty="0" smtClean="0">
                <a:cs typeface="B Nazanin" panose="00000400000000000000" pitchFamily="2" charset="-78"/>
              </a:rPr>
              <a:t>در این تحقیق پرسشنامه ، نیز به عنوان مناسب ترین روش استفاده شده است.</a:t>
            </a:r>
          </a:p>
          <a:p>
            <a:pPr algn="just" rtl="1"/>
            <a:r>
              <a:rPr lang="fa-IR" sz="2400" b="1" dirty="0" smtClean="0">
                <a:solidFill>
                  <a:srgbClr val="FF0000"/>
                </a:solidFill>
                <a:cs typeface="B Nazanin" panose="00000400000000000000" pitchFamily="2" charset="-78"/>
              </a:rPr>
              <a:t>جامعه آماری </a:t>
            </a:r>
          </a:p>
          <a:p>
            <a:pPr algn="r" rtl="1"/>
            <a:r>
              <a:rPr lang="fa-IR" sz="2400" b="1" dirty="0">
                <a:cs typeface="B Nazanin" panose="00000400000000000000" pitchFamily="2" charset="-78"/>
              </a:rPr>
              <a:t>جامعه آماری این تحقیق کارکنان شرکت صنایع غذایی صادراتی پگاه استان تهران در مهر و آبان 8935 می باشد که </a:t>
            </a:r>
            <a:r>
              <a:rPr lang="fa-IR" sz="2400" b="1" dirty="0" smtClean="0">
                <a:cs typeface="B Nazanin" panose="00000400000000000000" pitchFamily="2" charset="-78"/>
              </a:rPr>
              <a:t>شامل</a:t>
            </a:r>
            <a:r>
              <a:rPr lang="en-US" sz="2400" b="1" dirty="0" smtClean="0">
                <a:cs typeface="B Nazanin" panose="00000400000000000000" pitchFamily="2" charset="-78"/>
              </a:rPr>
              <a:t> </a:t>
            </a:r>
            <a:r>
              <a:rPr lang="fa-IR" sz="2400" b="1" dirty="0" smtClean="0">
                <a:cs typeface="B Nazanin" panose="00000400000000000000" pitchFamily="2" charset="-78"/>
              </a:rPr>
              <a:t>850 </a:t>
            </a:r>
            <a:r>
              <a:rPr lang="fa-IR" sz="2400" b="1" dirty="0">
                <a:cs typeface="B Nazanin" panose="00000400000000000000" pitchFamily="2" charset="-78"/>
              </a:rPr>
              <a:t>نفر می باشند.</a:t>
            </a:r>
            <a:endParaRPr lang="fa-IR" sz="2400" b="1" i="0" u="none" strike="noStrike" baseline="0" dirty="0" smtClean="0">
              <a:cs typeface="B Nazanin" panose="00000400000000000000" pitchFamily="2" charset="-78"/>
            </a:endParaRPr>
          </a:p>
        </p:txBody>
      </p:sp>
    </p:spTree>
    <p:extLst>
      <p:ext uri="{BB962C8B-B14F-4D97-AF65-F5344CB8AC3E}">
        <p14:creationId xmlns:p14="http://schemas.microsoft.com/office/powerpoint/2010/main" val="285279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86" y="-137602"/>
            <a:ext cx="7543800" cy="1450757"/>
          </a:xfrm>
        </p:spPr>
        <p:txBody>
          <a:bodyPr/>
          <a:lstStyle/>
          <a:p>
            <a:pPr algn="r"/>
            <a:r>
              <a:rPr lang="fa-IR" dirty="0" smtClean="0">
                <a:cs typeface="B Titr" panose="00000700000000000000" pitchFamily="2" charset="-78"/>
              </a:rPr>
              <a:t>روش کار </a:t>
            </a:r>
            <a:endParaRPr lang="en-US"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150560" y="374574"/>
            <a:ext cx="6602780" cy="5624911"/>
          </a:xfrm>
          <a:prstGeom prst="rect">
            <a:avLst/>
          </a:prstGeom>
        </p:spPr>
      </p:pic>
    </p:spTree>
    <p:extLst>
      <p:ext uri="{BB962C8B-B14F-4D97-AF65-F5344CB8AC3E}">
        <p14:creationId xmlns:p14="http://schemas.microsoft.com/office/powerpoint/2010/main" val="43322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86" y="-137602"/>
            <a:ext cx="7543800" cy="1450757"/>
          </a:xfrm>
        </p:spPr>
        <p:txBody>
          <a:bodyPr/>
          <a:lstStyle/>
          <a:p>
            <a:pPr algn="r"/>
            <a:r>
              <a:rPr lang="fa-IR" dirty="0" smtClean="0">
                <a:cs typeface="B Titr" panose="00000700000000000000" pitchFamily="2" charset="-78"/>
              </a:rPr>
              <a:t>یافته های پژوهش </a:t>
            </a:r>
            <a:endParaRPr lang="en-US"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832386" y="1797098"/>
            <a:ext cx="7151879" cy="4413228"/>
          </a:xfrm>
          <a:prstGeom prst="rect">
            <a:avLst/>
          </a:prstGeom>
        </p:spPr>
      </p:pic>
    </p:spTree>
    <p:extLst>
      <p:ext uri="{BB962C8B-B14F-4D97-AF65-F5344CB8AC3E}">
        <p14:creationId xmlns:p14="http://schemas.microsoft.com/office/powerpoint/2010/main" val="271540924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20</TotalTime>
  <Words>1385</Words>
  <Application>Microsoft Office PowerPoint</Application>
  <PresentationFormat>On-screen Show (4:3)</PresentationFormat>
  <Paragraphs>46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 Lotus</vt:lpstr>
      <vt:lpstr>B Nazanin</vt:lpstr>
      <vt:lpstr>B Titr</vt:lpstr>
      <vt:lpstr>Calibri</vt:lpstr>
      <vt:lpstr>Calibri Light</vt:lpstr>
      <vt:lpstr>TimesNewRoman</vt:lpstr>
      <vt:lpstr>Retrospect</vt:lpstr>
      <vt:lpstr>تاثیر انبارداری و توزیع ترکیبی هوشمند کالاهای غذایی بر بازاریابی خارجی مورد مطالعه: شرکت صنایع غذایی صادراتی پگاه استان تهران</vt:lpstr>
      <vt:lpstr>چکیده</vt:lpstr>
      <vt:lpstr>مقدمه</vt:lpstr>
      <vt:lpstr>مقدمه</vt:lpstr>
      <vt:lpstr>تعاریف</vt:lpstr>
      <vt:lpstr>تعاریف</vt:lpstr>
      <vt:lpstr>روش کار </vt:lpstr>
      <vt:lpstr>روش کار </vt:lpstr>
      <vt:lpstr>یافته های پژوهش </vt:lpstr>
      <vt:lpstr>یافته های پژوهش </vt:lpstr>
      <vt:lpstr>یافته های پژوهش </vt:lpstr>
      <vt:lpstr>یافته های پژوهش </vt:lpstr>
      <vt:lpstr>یافته های پژوهش </vt:lpstr>
      <vt:lpstr>یافته های پژوهش </vt:lpstr>
      <vt:lpstr>یافته های پژوهش </vt:lpstr>
      <vt:lpstr>یافته های پژوهش </vt:lpstr>
      <vt:lpstr>نتیجه گیری</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تاثیر انبارداری و توزیع ترکیبی هوشمند کالاهای غذایی بر بازاریابی خارجی مورد مطالعه: شرکت صنایع غذایی صادراتی پگاه استان تهران</dc:title>
  <dc:creator>MRT www.Win2Farsi.com</dc:creator>
  <cp:lastModifiedBy>MRT www.Win2Farsi.com</cp:lastModifiedBy>
  <cp:revision>3</cp:revision>
  <dcterms:created xsi:type="dcterms:W3CDTF">2018-12-26T20:37:41Z</dcterms:created>
  <dcterms:modified xsi:type="dcterms:W3CDTF">2018-12-26T20:58:14Z</dcterms:modified>
</cp:coreProperties>
</file>