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handoutMasterIdLst>
    <p:handoutMasterId r:id="rId55"/>
  </p:handoutMasterIdLst>
  <p:sldIdLst>
    <p:sldId id="349" r:id="rId2"/>
    <p:sldId id="260" r:id="rId3"/>
    <p:sldId id="261" r:id="rId4"/>
    <p:sldId id="290" r:id="rId5"/>
    <p:sldId id="262" r:id="rId6"/>
    <p:sldId id="263" r:id="rId7"/>
    <p:sldId id="274" r:id="rId8"/>
    <p:sldId id="275" r:id="rId9"/>
    <p:sldId id="291" r:id="rId10"/>
    <p:sldId id="276" r:id="rId11"/>
    <p:sldId id="277" r:id="rId12"/>
    <p:sldId id="278" r:id="rId13"/>
    <p:sldId id="279" r:id="rId14"/>
    <p:sldId id="280" r:id="rId15"/>
    <p:sldId id="294" r:id="rId16"/>
    <p:sldId id="281" r:id="rId17"/>
    <p:sldId id="284" r:id="rId18"/>
    <p:sldId id="285" r:id="rId19"/>
    <p:sldId id="286" r:id="rId20"/>
    <p:sldId id="287" r:id="rId21"/>
    <p:sldId id="288" r:id="rId22"/>
    <p:sldId id="292" r:id="rId23"/>
    <p:sldId id="295" r:id="rId24"/>
    <p:sldId id="296" r:id="rId25"/>
    <p:sldId id="297" r:id="rId26"/>
    <p:sldId id="298" r:id="rId27"/>
    <p:sldId id="310" r:id="rId28"/>
    <p:sldId id="299" r:id="rId29"/>
    <p:sldId id="300" r:id="rId30"/>
    <p:sldId id="301" r:id="rId31"/>
    <p:sldId id="302" r:id="rId32"/>
    <p:sldId id="303" r:id="rId33"/>
    <p:sldId id="304" r:id="rId34"/>
    <p:sldId id="305" r:id="rId35"/>
    <p:sldId id="306" r:id="rId36"/>
    <p:sldId id="309" r:id="rId37"/>
    <p:sldId id="311" r:id="rId38"/>
    <p:sldId id="312" r:id="rId39"/>
    <p:sldId id="313" r:id="rId40"/>
    <p:sldId id="314" r:id="rId41"/>
    <p:sldId id="307" r:id="rId42"/>
    <p:sldId id="308" r:id="rId43"/>
    <p:sldId id="316" r:id="rId44"/>
    <p:sldId id="317" r:id="rId45"/>
    <p:sldId id="318" r:id="rId46"/>
    <p:sldId id="319" r:id="rId47"/>
    <p:sldId id="320" r:id="rId48"/>
    <p:sldId id="321" r:id="rId49"/>
    <p:sldId id="322" r:id="rId50"/>
    <p:sldId id="347" r:id="rId51"/>
    <p:sldId id="348" r:id="rId52"/>
    <p:sldId id="346" r:id="rId53"/>
  </p:sldIdLst>
  <p:sldSz cx="9144000" cy="6858000" type="screen4x3"/>
  <p:notesSz cx="7315200" cy="9601200"/>
  <p:defaultTextStyle>
    <a:defPPr>
      <a:defRPr lang="en-US"/>
    </a:defPPr>
    <a:lvl1pPr algn="l" rtl="0" eaLnBrk="0" fontAlgn="base" hangingPunct="0">
      <a:spcBef>
        <a:spcPct val="0"/>
      </a:spcBef>
      <a:spcAft>
        <a:spcPct val="0"/>
      </a:spcAft>
      <a:defRPr kumimoji="1" sz="2400" b="1" kern="1200">
        <a:solidFill>
          <a:schemeClr val="tx1"/>
        </a:solidFill>
        <a:latin typeface="Tahoma" pitchFamily="34" charset="0"/>
        <a:ea typeface="+mn-ea"/>
        <a:cs typeface="Nazanin" pitchFamily="2" charset="-78"/>
      </a:defRPr>
    </a:lvl1pPr>
    <a:lvl2pPr marL="457200" algn="l" rtl="0" eaLnBrk="0" fontAlgn="base" hangingPunct="0">
      <a:spcBef>
        <a:spcPct val="0"/>
      </a:spcBef>
      <a:spcAft>
        <a:spcPct val="0"/>
      </a:spcAft>
      <a:defRPr kumimoji="1" sz="2400" b="1" kern="1200">
        <a:solidFill>
          <a:schemeClr val="tx1"/>
        </a:solidFill>
        <a:latin typeface="Tahoma" pitchFamily="34" charset="0"/>
        <a:ea typeface="+mn-ea"/>
        <a:cs typeface="Nazanin" pitchFamily="2" charset="-78"/>
      </a:defRPr>
    </a:lvl2pPr>
    <a:lvl3pPr marL="914400" algn="l" rtl="0" eaLnBrk="0" fontAlgn="base" hangingPunct="0">
      <a:spcBef>
        <a:spcPct val="0"/>
      </a:spcBef>
      <a:spcAft>
        <a:spcPct val="0"/>
      </a:spcAft>
      <a:defRPr kumimoji="1" sz="2400" b="1" kern="1200">
        <a:solidFill>
          <a:schemeClr val="tx1"/>
        </a:solidFill>
        <a:latin typeface="Tahoma" pitchFamily="34" charset="0"/>
        <a:ea typeface="+mn-ea"/>
        <a:cs typeface="Nazanin" pitchFamily="2" charset="-78"/>
      </a:defRPr>
    </a:lvl3pPr>
    <a:lvl4pPr marL="1371600" algn="l" rtl="0" eaLnBrk="0" fontAlgn="base" hangingPunct="0">
      <a:spcBef>
        <a:spcPct val="0"/>
      </a:spcBef>
      <a:spcAft>
        <a:spcPct val="0"/>
      </a:spcAft>
      <a:defRPr kumimoji="1" sz="2400" b="1" kern="1200">
        <a:solidFill>
          <a:schemeClr val="tx1"/>
        </a:solidFill>
        <a:latin typeface="Tahoma" pitchFamily="34" charset="0"/>
        <a:ea typeface="+mn-ea"/>
        <a:cs typeface="Nazanin" pitchFamily="2" charset="-78"/>
      </a:defRPr>
    </a:lvl4pPr>
    <a:lvl5pPr marL="1828800" algn="l" rtl="0" eaLnBrk="0" fontAlgn="base" hangingPunct="0">
      <a:spcBef>
        <a:spcPct val="0"/>
      </a:spcBef>
      <a:spcAft>
        <a:spcPct val="0"/>
      </a:spcAft>
      <a:defRPr kumimoji="1" sz="2400" b="1" kern="1200">
        <a:solidFill>
          <a:schemeClr val="tx1"/>
        </a:solidFill>
        <a:latin typeface="Tahoma" pitchFamily="34" charset="0"/>
        <a:ea typeface="+mn-ea"/>
        <a:cs typeface="Nazanin" pitchFamily="2" charset="-78"/>
      </a:defRPr>
    </a:lvl5pPr>
    <a:lvl6pPr marL="2286000" algn="l" defTabSz="914400" rtl="0" eaLnBrk="1" latinLnBrk="0" hangingPunct="1">
      <a:defRPr kumimoji="1" sz="2400" b="1" kern="1200">
        <a:solidFill>
          <a:schemeClr val="tx1"/>
        </a:solidFill>
        <a:latin typeface="Tahoma" pitchFamily="34" charset="0"/>
        <a:ea typeface="+mn-ea"/>
        <a:cs typeface="Nazanin" pitchFamily="2" charset="-78"/>
      </a:defRPr>
    </a:lvl6pPr>
    <a:lvl7pPr marL="2743200" algn="l" defTabSz="914400" rtl="0" eaLnBrk="1" latinLnBrk="0" hangingPunct="1">
      <a:defRPr kumimoji="1" sz="2400" b="1" kern="1200">
        <a:solidFill>
          <a:schemeClr val="tx1"/>
        </a:solidFill>
        <a:latin typeface="Tahoma" pitchFamily="34" charset="0"/>
        <a:ea typeface="+mn-ea"/>
        <a:cs typeface="Nazanin" pitchFamily="2" charset="-78"/>
      </a:defRPr>
    </a:lvl7pPr>
    <a:lvl8pPr marL="3200400" algn="l" defTabSz="914400" rtl="0" eaLnBrk="1" latinLnBrk="0" hangingPunct="1">
      <a:defRPr kumimoji="1" sz="2400" b="1" kern="1200">
        <a:solidFill>
          <a:schemeClr val="tx1"/>
        </a:solidFill>
        <a:latin typeface="Tahoma" pitchFamily="34" charset="0"/>
        <a:ea typeface="+mn-ea"/>
        <a:cs typeface="Nazanin" pitchFamily="2" charset="-78"/>
      </a:defRPr>
    </a:lvl8pPr>
    <a:lvl9pPr marL="3657600" algn="l" defTabSz="914400" rtl="0" eaLnBrk="1" latinLnBrk="0" hangingPunct="1">
      <a:defRPr kumimoji="1" sz="2400" b="1" kern="1200">
        <a:solidFill>
          <a:schemeClr val="tx1"/>
        </a:solidFill>
        <a:latin typeface="Tahoma" pitchFamily="34" charset="0"/>
        <a:ea typeface="+mn-ea"/>
        <a:cs typeface="Nazanin" pitchFamily="2" charset="-7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99FF"/>
    <a:srgbClr val="99CCFF"/>
    <a:srgbClr val="3366CC"/>
    <a:srgbClr val="CCECFF"/>
    <a:srgbClr val="000000"/>
    <a:srgbClr val="CC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70" autoAdjust="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notesViewPr>
    <p:cSldViewPr>
      <p:cViewPr varScale="1">
        <p:scale>
          <a:sx n="58" d="100"/>
          <a:sy n="58" d="100"/>
        </p:scale>
        <p:origin x="-1860"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33.wmf"/><Relationship Id="rId7" Type="http://schemas.openxmlformats.org/officeDocument/2006/relationships/image" Target="../media/image37.wmf"/><Relationship Id="rId2" Type="http://schemas.openxmlformats.org/officeDocument/2006/relationships/image" Target="../media/image32.wmf"/><Relationship Id="rId1" Type="http://schemas.openxmlformats.org/officeDocument/2006/relationships/image" Target="../media/image31.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6610"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5299" tIns="47649" rIns="95299" bIns="47649" numCol="1" anchor="t" anchorCtr="0" compatLnSpc="1">
            <a:prstTxWarp prst="textNoShape">
              <a:avLst/>
            </a:prstTxWarp>
          </a:bodyPr>
          <a:lstStyle>
            <a:lvl1pPr defTabSz="953187" eaLnBrk="1" hangingPunct="1">
              <a:defRPr sz="1300" b="0" smtClean="0">
                <a:latin typeface="Times New Roman" pitchFamily="18" charset="0"/>
                <a:cs typeface="+mn-cs"/>
              </a:defRPr>
            </a:lvl1pPr>
          </a:lstStyle>
          <a:p>
            <a:pPr>
              <a:defRPr/>
            </a:pPr>
            <a:endParaRPr lang="en-US"/>
          </a:p>
        </p:txBody>
      </p:sp>
      <p:sp>
        <p:nvSpPr>
          <p:cNvPr id="196611" name="Rectangle 3"/>
          <p:cNvSpPr>
            <a:spLocks noGrp="1" noChangeArrowheads="1"/>
          </p:cNvSpPr>
          <p:nvPr>
            <p:ph type="dt" sz="quarter" idx="1"/>
          </p:nvPr>
        </p:nvSpPr>
        <p:spPr bwMode="auto">
          <a:xfrm>
            <a:off x="4143587" y="0"/>
            <a:ext cx="3169920" cy="480060"/>
          </a:xfrm>
          <a:prstGeom prst="rect">
            <a:avLst/>
          </a:prstGeom>
          <a:noFill/>
          <a:ln w="9525">
            <a:noFill/>
            <a:miter lim="800000"/>
            <a:headEnd/>
            <a:tailEnd/>
          </a:ln>
          <a:effectLst/>
        </p:spPr>
        <p:txBody>
          <a:bodyPr vert="horz" wrap="square" lIns="95299" tIns="47649" rIns="95299" bIns="47649" numCol="1" anchor="t" anchorCtr="0" compatLnSpc="1">
            <a:prstTxWarp prst="textNoShape">
              <a:avLst/>
            </a:prstTxWarp>
          </a:bodyPr>
          <a:lstStyle>
            <a:lvl1pPr algn="r" defTabSz="953187" eaLnBrk="1" hangingPunct="1">
              <a:defRPr sz="1300" b="0" smtClean="0">
                <a:latin typeface="Times New Roman" pitchFamily="18" charset="0"/>
                <a:cs typeface="+mn-cs"/>
              </a:defRPr>
            </a:lvl1pPr>
          </a:lstStyle>
          <a:p>
            <a:pPr>
              <a:defRPr/>
            </a:pPr>
            <a:endParaRPr lang="en-US"/>
          </a:p>
        </p:txBody>
      </p:sp>
      <p:sp>
        <p:nvSpPr>
          <p:cNvPr id="196612" name="Rectangle 4"/>
          <p:cNvSpPr>
            <a:spLocks noGrp="1" noChangeArrowheads="1"/>
          </p:cNvSpPr>
          <p:nvPr>
            <p:ph type="ftr" sz="quarter" idx="2"/>
          </p:nvPr>
        </p:nvSpPr>
        <p:spPr bwMode="auto">
          <a:xfrm>
            <a:off x="0" y="9119474"/>
            <a:ext cx="3169920" cy="480060"/>
          </a:xfrm>
          <a:prstGeom prst="rect">
            <a:avLst/>
          </a:prstGeom>
          <a:noFill/>
          <a:ln w="9525">
            <a:noFill/>
            <a:miter lim="800000"/>
            <a:headEnd/>
            <a:tailEnd/>
          </a:ln>
          <a:effectLst/>
        </p:spPr>
        <p:txBody>
          <a:bodyPr vert="horz" wrap="square" lIns="95299" tIns="47649" rIns="95299" bIns="47649" numCol="1" anchor="b" anchorCtr="0" compatLnSpc="1">
            <a:prstTxWarp prst="textNoShape">
              <a:avLst/>
            </a:prstTxWarp>
          </a:bodyPr>
          <a:lstStyle>
            <a:lvl1pPr defTabSz="953187" eaLnBrk="1" hangingPunct="1">
              <a:defRPr sz="1300" b="0" smtClean="0">
                <a:latin typeface="Times New Roman" pitchFamily="18" charset="0"/>
                <a:cs typeface="+mn-cs"/>
              </a:defRPr>
            </a:lvl1pPr>
          </a:lstStyle>
          <a:p>
            <a:pPr>
              <a:defRPr/>
            </a:pPr>
            <a:endParaRPr lang="en-US"/>
          </a:p>
        </p:txBody>
      </p:sp>
      <p:sp>
        <p:nvSpPr>
          <p:cNvPr id="196613" name="Rectangle 5"/>
          <p:cNvSpPr>
            <a:spLocks noGrp="1" noChangeArrowheads="1"/>
          </p:cNvSpPr>
          <p:nvPr>
            <p:ph type="sldNum" sz="quarter" idx="3"/>
          </p:nvPr>
        </p:nvSpPr>
        <p:spPr bwMode="auto">
          <a:xfrm>
            <a:off x="4143587" y="9119474"/>
            <a:ext cx="3169920" cy="480060"/>
          </a:xfrm>
          <a:prstGeom prst="rect">
            <a:avLst/>
          </a:prstGeom>
          <a:noFill/>
          <a:ln w="9525">
            <a:noFill/>
            <a:miter lim="800000"/>
            <a:headEnd/>
            <a:tailEnd/>
          </a:ln>
          <a:effectLst/>
        </p:spPr>
        <p:txBody>
          <a:bodyPr vert="horz" wrap="square" lIns="95299" tIns="47649" rIns="95299" bIns="47649" numCol="1" anchor="b" anchorCtr="0" compatLnSpc="1">
            <a:prstTxWarp prst="textNoShape">
              <a:avLst/>
            </a:prstTxWarp>
          </a:bodyPr>
          <a:lstStyle>
            <a:lvl1pPr algn="r" defTabSz="953187" eaLnBrk="1" hangingPunct="1">
              <a:defRPr sz="1300" b="0" smtClean="0">
                <a:latin typeface="Times New Roman" pitchFamily="18" charset="0"/>
                <a:cs typeface="+mn-cs"/>
              </a:defRPr>
            </a:lvl1pPr>
          </a:lstStyle>
          <a:p>
            <a:pPr>
              <a:defRPr/>
            </a:pPr>
            <a:fld id="{4B52D458-30FB-43A5-B21B-669A71280B58}" type="slidenum">
              <a:rPr lang="en-US"/>
              <a:pPr>
                <a:defRPr/>
              </a:pPr>
              <a:t>‹#›</a:t>
            </a:fld>
            <a:endParaRPr lang="en-US"/>
          </a:p>
        </p:txBody>
      </p:sp>
    </p:spTree>
    <p:extLst>
      <p:ext uri="{BB962C8B-B14F-4D97-AF65-F5344CB8AC3E}">
        <p14:creationId xmlns:p14="http://schemas.microsoft.com/office/powerpoint/2010/main" val="4763853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169920" cy="480060"/>
          </a:xfrm>
          <a:prstGeom prst="rect">
            <a:avLst/>
          </a:prstGeom>
          <a:noFill/>
          <a:ln w="12700" cap="sq">
            <a:noFill/>
            <a:miter lim="800000"/>
            <a:headEnd type="none" w="sm" len="sm"/>
            <a:tailEnd type="none" w="sm" len="sm"/>
          </a:ln>
          <a:effectLst/>
        </p:spPr>
        <p:txBody>
          <a:bodyPr vert="horz" wrap="square" lIns="96651" tIns="48325" rIns="96651" bIns="48325" numCol="1" anchor="t" anchorCtr="0" compatLnSpc="1">
            <a:prstTxWarp prst="textNoShape">
              <a:avLst/>
            </a:prstTxWarp>
          </a:bodyPr>
          <a:lstStyle>
            <a:lvl1pPr>
              <a:defRPr kumimoji="0" sz="1300" b="0" smtClean="0">
                <a:latin typeface="Times New Roman" pitchFamily="18" charset="0"/>
                <a:cs typeface="+mn-cs"/>
              </a:defRPr>
            </a:lvl1pPr>
          </a:lstStyle>
          <a:p>
            <a:pPr>
              <a:defRPr/>
            </a:pPr>
            <a:endParaRPr lang="en-US"/>
          </a:p>
        </p:txBody>
      </p:sp>
      <p:sp>
        <p:nvSpPr>
          <p:cNvPr id="23555" name="Rectangle 3"/>
          <p:cNvSpPr>
            <a:spLocks noGrp="1" noChangeArrowheads="1"/>
          </p:cNvSpPr>
          <p:nvPr>
            <p:ph type="dt" idx="1"/>
          </p:nvPr>
        </p:nvSpPr>
        <p:spPr bwMode="auto">
          <a:xfrm>
            <a:off x="4145280" y="0"/>
            <a:ext cx="3169920" cy="480060"/>
          </a:xfrm>
          <a:prstGeom prst="rect">
            <a:avLst/>
          </a:prstGeom>
          <a:noFill/>
          <a:ln w="12700" cap="sq">
            <a:noFill/>
            <a:miter lim="800000"/>
            <a:headEnd type="none" w="sm" len="sm"/>
            <a:tailEnd type="none" w="sm" len="sm"/>
          </a:ln>
          <a:effectLst/>
        </p:spPr>
        <p:txBody>
          <a:bodyPr vert="horz" wrap="square" lIns="96651" tIns="48325" rIns="96651" bIns="48325" numCol="1" anchor="t" anchorCtr="0" compatLnSpc="1">
            <a:prstTxWarp prst="textNoShape">
              <a:avLst/>
            </a:prstTxWarp>
          </a:bodyPr>
          <a:lstStyle>
            <a:lvl1pPr algn="r">
              <a:defRPr kumimoji="0" sz="1300" b="0" smtClean="0">
                <a:latin typeface="Times New Roman" pitchFamily="18" charset="0"/>
                <a:cs typeface="+mn-cs"/>
              </a:defRPr>
            </a:lvl1pPr>
          </a:lstStyle>
          <a:p>
            <a:pPr>
              <a:defRPr/>
            </a:pPr>
            <a:endParaRPr lang="en-US"/>
          </a:p>
        </p:txBody>
      </p:sp>
      <p:sp>
        <p:nvSpPr>
          <p:cNvPr id="9421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23557" name="Rectangle 5"/>
          <p:cNvSpPr>
            <a:spLocks noGrp="1" noChangeArrowheads="1"/>
          </p:cNvSpPr>
          <p:nvPr>
            <p:ph type="body" sz="quarter" idx="3"/>
          </p:nvPr>
        </p:nvSpPr>
        <p:spPr bwMode="auto">
          <a:xfrm>
            <a:off x="975360" y="4560570"/>
            <a:ext cx="5364480" cy="4320540"/>
          </a:xfrm>
          <a:prstGeom prst="rect">
            <a:avLst/>
          </a:prstGeom>
          <a:noFill/>
          <a:ln w="12700" cap="sq">
            <a:noFill/>
            <a:miter lim="800000"/>
            <a:headEnd type="none" w="sm" len="sm"/>
            <a:tailEnd type="none" w="sm" len="sm"/>
          </a:ln>
          <a:effectLst/>
        </p:spPr>
        <p:txBody>
          <a:bodyPr vert="horz" wrap="square" lIns="96651" tIns="48325" rIns="96651" bIns="4832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3558" name="Rectangle 6"/>
          <p:cNvSpPr>
            <a:spLocks noGrp="1" noChangeArrowheads="1"/>
          </p:cNvSpPr>
          <p:nvPr>
            <p:ph type="ftr" sz="quarter" idx="4"/>
          </p:nvPr>
        </p:nvSpPr>
        <p:spPr bwMode="auto">
          <a:xfrm>
            <a:off x="0" y="9121140"/>
            <a:ext cx="3169920" cy="480060"/>
          </a:xfrm>
          <a:prstGeom prst="rect">
            <a:avLst/>
          </a:prstGeom>
          <a:noFill/>
          <a:ln w="12700" cap="sq">
            <a:noFill/>
            <a:miter lim="800000"/>
            <a:headEnd type="none" w="sm" len="sm"/>
            <a:tailEnd type="none" w="sm" len="sm"/>
          </a:ln>
          <a:effectLst/>
        </p:spPr>
        <p:txBody>
          <a:bodyPr vert="horz" wrap="square" lIns="96651" tIns="48325" rIns="96651" bIns="48325" numCol="1" anchor="b" anchorCtr="0" compatLnSpc="1">
            <a:prstTxWarp prst="textNoShape">
              <a:avLst/>
            </a:prstTxWarp>
          </a:bodyPr>
          <a:lstStyle>
            <a:lvl1pPr>
              <a:defRPr kumimoji="0" sz="1300" b="0" smtClean="0">
                <a:latin typeface="Times New Roman" pitchFamily="18" charset="0"/>
                <a:cs typeface="+mn-cs"/>
              </a:defRPr>
            </a:lvl1pPr>
          </a:lstStyle>
          <a:p>
            <a:pPr>
              <a:defRPr/>
            </a:pPr>
            <a:endParaRPr lang="en-US"/>
          </a:p>
        </p:txBody>
      </p:sp>
      <p:sp>
        <p:nvSpPr>
          <p:cNvPr id="23559" name="Rectangle 7"/>
          <p:cNvSpPr>
            <a:spLocks noGrp="1" noChangeArrowheads="1"/>
          </p:cNvSpPr>
          <p:nvPr>
            <p:ph type="sldNum" sz="quarter" idx="5"/>
          </p:nvPr>
        </p:nvSpPr>
        <p:spPr bwMode="auto">
          <a:xfrm>
            <a:off x="4145280" y="9121140"/>
            <a:ext cx="3169920" cy="480060"/>
          </a:xfrm>
          <a:prstGeom prst="rect">
            <a:avLst/>
          </a:prstGeom>
          <a:noFill/>
          <a:ln w="12700" cap="sq">
            <a:noFill/>
            <a:miter lim="800000"/>
            <a:headEnd type="none" w="sm" len="sm"/>
            <a:tailEnd type="none" w="sm" len="sm"/>
          </a:ln>
          <a:effectLst/>
        </p:spPr>
        <p:txBody>
          <a:bodyPr vert="horz" wrap="square" lIns="96651" tIns="48325" rIns="96651" bIns="48325" numCol="1" anchor="b" anchorCtr="0" compatLnSpc="1">
            <a:prstTxWarp prst="textNoShape">
              <a:avLst/>
            </a:prstTxWarp>
          </a:bodyPr>
          <a:lstStyle>
            <a:lvl1pPr algn="r">
              <a:defRPr kumimoji="0" sz="1300" b="0" smtClean="0">
                <a:latin typeface="Times New Roman" pitchFamily="18" charset="0"/>
                <a:cs typeface="Times New Roman" pitchFamily="18" charset="0"/>
              </a:defRPr>
            </a:lvl1pPr>
          </a:lstStyle>
          <a:p>
            <a:pPr>
              <a:defRPr/>
            </a:pPr>
            <a:fld id="{F53DED4E-EFCA-4EC3-893F-0ED1B6D63B64}" type="slidenum">
              <a:rPr lang="ar-SA"/>
              <a:pPr>
                <a:defRPr/>
              </a:pPr>
              <a:t>‹#›</a:t>
            </a:fld>
            <a:endParaRPr lang="en-US"/>
          </a:p>
        </p:txBody>
      </p:sp>
    </p:spTree>
    <p:extLst>
      <p:ext uri="{BB962C8B-B14F-4D97-AF65-F5344CB8AC3E}">
        <p14:creationId xmlns:p14="http://schemas.microsoft.com/office/powerpoint/2010/main" val="27162300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9" name="Rectangle 7"/>
          <p:cNvSpPr>
            <a:spLocks noGrp="1" noChangeArrowheads="1"/>
          </p:cNvSpPr>
          <p:nvPr>
            <p:ph type="ctrTitle" sz="quarter"/>
          </p:nvPr>
        </p:nvSpPr>
        <p:spPr>
          <a:xfrm>
            <a:off x="1828800" y="2173288"/>
            <a:ext cx="4954588" cy="1219200"/>
          </a:xfrm>
        </p:spPr>
        <p:txBody>
          <a:bodyPr/>
          <a:lstStyle>
            <a:lvl1pPr>
              <a:defRPr sz="4000"/>
            </a:lvl1pPr>
          </a:lstStyle>
          <a:p>
            <a:r>
              <a:rPr lang="en-US"/>
              <a:t>Click to edit Master title style</a:t>
            </a:r>
          </a:p>
        </p:txBody>
      </p:sp>
      <p:sp>
        <p:nvSpPr>
          <p:cNvPr id="3080" name="Rectangle 8"/>
          <p:cNvSpPr>
            <a:spLocks noGrp="1" noChangeArrowheads="1"/>
          </p:cNvSpPr>
          <p:nvPr>
            <p:ph type="subTitle" sz="quarter" idx="1"/>
          </p:nvPr>
        </p:nvSpPr>
        <p:spPr>
          <a:xfrm>
            <a:off x="1828800" y="3429000"/>
            <a:ext cx="4953000" cy="1868488"/>
          </a:xfrm>
        </p:spPr>
        <p:txBody>
          <a:bodyPr/>
          <a:lstStyle>
            <a:lvl1pPr marL="0" indent="0">
              <a:buFontTx/>
              <a:buNone/>
              <a:defRPr sz="2800"/>
            </a:lvl1pPr>
          </a:lstStyle>
          <a:p>
            <a:r>
              <a:rPr lang="en-US"/>
              <a:t>Click to edit Master subtitle style</a:t>
            </a:r>
          </a:p>
        </p:txBody>
      </p:sp>
      <p:sp>
        <p:nvSpPr>
          <p:cNvPr id="5" name="Rectangle 10"/>
          <p:cNvSpPr>
            <a:spLocks noGrp="1" noChangeArrowheads="1"/>
          </p:cNvSpPr>
          <p:nvPr>
            <p:ph type="ftr" sz="quarter" idx="11"/>
          </p:nvPr>
        </p:nvSpPr>
        <p:spPr/>
        <p:txBody>
          <a:bodyPr/>
          <a:lstStyle>
            <a:lvl1pPr>
              <a:defRPr smtClean="0"/>
            </a:lvl1pPr>
          </a:lstStyle>
          <a:p>
            <a:pPr>
              <a:defRPr/>
            </a:pPr>
            <a:endParaRPr lang="en-US"/>
          </a:p>
        </p:txBody>
      </p:sp>
      <p:sp>
        <p:nvSpPr>
          <p:cNvPr id="6" name="Rectangle 11"/>
          <p:cNvSpPr>
            <a:spLocks noGrp="1" noChangeArrowheads="1"/>
          </p:cNvSpPr>
          <p:nvPr>
            <p:ph type="sldNum" sz="quarter" idx="12"/>
          </p:nvPr>
        </p:nvSpPr>
        <p:spPr/>
        <p:txBody>
          <a:bodyPr/>
          <a:lstStyle>
            <a:lvl1pPr>
              <a:defRPr smtClean="0"/>
            </a:lvl1pPr>
          </a:lstStyle>
          <a:p>
            <a:pPr>
              <a:defRPr/>
            </a:pPr>
            <a:fld id="{16BC9719-AEE1-4ABF-BBEE-683D471F63EE}" type="slidenum">
              <a:rPr lang="ar-SA"/>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3500F583-1805-40DD-AAF5-4B826AA9CBBF}"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714500"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81000"/>
            <a:ext cx="4992687"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7A0236B2-A358-4D31-82E9-B12AD16BB477}" type="slidenum">
              <a:rPr lang="ar-SA"/>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81000"/>
            <a:ext cx="6859587"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1600" y="1676400"/>
            <a:ext cx="33528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76400"/>
            <a:ext cx="33528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3"/>
          <p:cNvSpPr>
            <a:spLocks noGrp="1" noChangeArrowheads="1"/>
          </p:cNvSpPr>
          <p:nvPr>
            <p:ph type="ftr" sz="quarter" idx="11"/>
          </p:nvPr>
        </p:nvSpPr>
        <p:spPr>
          <a:ln/>
        </p:spPr>
        <p:txBody>
          <a:bodyPr/>
          <a:lstStyle>
            <a:lvl1pPr>
              <a:defRPr/>
            </a:lvl1pPr>
          </a:lstStyle>
          <a:p>
            <a:pPr>
              <a:defRPr/>
            </a:pPr>
            <a:endParaRPr lang="en-US"/>
          </a:p>
        </p:txBody>
      </p:sp>
      <p:sp>
        <p:nvSpPr>
          <p:cNvPr id="7" name="Rectangle 14"/>
          <p:cNvSpPr>
            <a:spLocks noGrp="1" noChangeArrowheads="1"/>
          </p:cNvSpPr>
          <p:nvPr>
            <p:ph type="sldNum" sz="quarter" idx="12"/>
          </p:nvPr>
        </p:nvSpPr>
        <p:spPr>
          <a:ln/>
        </p:spPr>
        <p:txBody>
          <a:bodyPr/>
          <a:lstStyle>
            <a:lvl1pPr>
              <a:defRPr/>
            </a:lvl1pPr>
          </a:lstStyle>
          <a:p>
            <a:pPr>
              <a:defRPr/>
            </a:pPr>
            <a:fld id="{FE64BE3D-99EA-4496-9B37-B6A90B9E22A4}" type="slidenum">
              <a:rPr lang="ar-SA"/>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81000"/>
            <a:ext cx="6859587"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1676400"/>
            <a:ext cx="33528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876800" y="1676400"/>
            <a:ext cx="33528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876800" y="3886200"/>
            <a:ext cx="33528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ftr" sz="quarter" idx="11"/>
          </p:nvPr>
        </p:nvSpPr>
        <p:spPr>
          <a:ln/>
        </p:spPr>
        <p:txBody>
          <a:bodyPr/>
          <a:lstStyle>
            <a:lvl1pPr>
              <a:defRPr/>
            </a:lvl1pPr>
          </a:lstStyle>
          <a:p>
            <a:pPr>
              <a:defRPr/>
            </a:pPr>
            <a:endParaRPr lang="en-US"/>
          </a:p>
        </p:txBody>
      </p:sp>
      <p:sp>
        <p:nvSpPr>
          <p:cNvPr id="8" name="Rectangle 14"/>
          <p:cNvSpPr>
            <a:spLocks noGrp="1" noChangeArrowheads="1"/>
          </p:cNvSpPr>
          <p:nvPr>
            <p:ph type="sldNum" sz="quarter" idx="12"/>
          </p:nvPr>
        </p:nvSpPr>
        <p:spPr>
          <a:ln/>
        </p:spPr>
        <p:txBody>
          <a:bodyPr/>
          <a:lstStyle>
            <a:lvl1pPr>
              <a:defRPr/>
            </a:lvl1pPr>
          </a:lstStyle>
          <a:p>
            <a:pPr>
              <a:defRPr/>
            </a:pPr>
            <a:fld id="{BD07527A-8DC3-4AF7-B4B5-DCBDD79ADC86}" type="slidenum">
              <a:rPr lang="ar-SA"/>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81000"/>
            <a:ext cx="6859587"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1600" y="1676400"/>
            <a:ext cx="33528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876800" y="1676400"/>
            <a:ext cx="33528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876800" y="3886200"/>
            <a:ext cx="33528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ftr" sz="quarter" idx="11"/>
          </p:nvPr>
        </p:nvSpPr>
        <p:spPr>
          <a:ln/>
        </p:spPr>
        <p:txBody>
          <a:bodyPr/>
          <a:lstStyle>
            <a:lvl1pPr>
              <a:defRPr/>
            </a:lvl1pPr>
          </a:lstStyle>
          <a:p>
            <a:pPr>
              <a:defRPr/>
            </a:pPr>
            <a:endParaRPr lang="en-US"/>
          </a:p>
        </p:txBody>
      </p:sp>
      <p:sp>
        <p:nvSpPr>
          <p:cNvPr id="8" name="Rectangle 14"/>
          <p:cNvSpPr>
            <a:spLocks noGrp="1" noChangeArrowheads="1"/>
          </p:cNvSpPr>
          <p:nvPr>
            <p:ph type="sldNum" sz="quarter" idx="12"/>
          </p:nvPr>
        </p:nvSpPr>
        <p:spPr>
          <a:ln/>
        </p:spPr>
        <p:txBody>
          <a:bodyPr/>
          <a:lstStyle>
            <a:lvl1pPr>
              <a:defRPr/>
            </a:lvl1pPr>
          </a:lstStyle>
          <a:p>
            <a:pPr>
              <a:defRPr/>
            </a:pPr>
            <a:fld id="{F59610B2-4AF6-4294-864F-8FF716CD7E98}" type="slidenum">
              <a:rPr lang="ar-SA"/>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370013" y="381000"/>
            <a:ext cx="6859587"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1371600" y="1676400"/>
            <a:ext cx="33528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876800" y="1676400"/>
            <a:ext cx="33528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1371600" y="3886200"/>
            <a:ext cx="33528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876800" y="3886200"/>
            <a:ext cx="33528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13"/>
          <p:cNvSpPr>
            <a:spLocks noGrp="1" noChangeArrowheads="1"/>
          </p:cNvSpPr>
          <p:nvPr>
            <p:ph type="ftr" sz="quarter" idx="11"/>
          </p:nvPr>
        </p:nvSpPr>
        <p:spPr>
          <a:ln/>
        </p:spPr>
        <p:txBody>
          <a:bodyPr/>
          <a:lstStyle>
            <a:lvl1pPr>
              <a:defRPr/>
            </a:lvl1pPr>
          </a:lstStyle>
          <a:p>
            <a:pPr>
              <a:defRPr/>
            </a:pPr>
            <a:endParaRPr lang="en-US"/>
          </a:p>
        </p:txBody>
      </p:sp>
      <p:sp>
        <p:nvSpPr>
          <p:cNvPr id="9" name="Rectangle 14"/>
          <p:cNvSpPr>
            <a:spLocks noGrp="1" noChangeArrowheads="1"/>
          </p:cNvSpPr>
          <p:nvPr>
            <p:ph type="sldNum" sz="quarter" idx="12"/>
          </p:nvPr>
        </p:nvSpPr>
        <p:spPr>
          <a:ln/>
        </p:spPr>
        <p:txBody>
          <a:bodyPr/>
          <a:lstStyle>
            <a:lvl1pPr>
              <a:defRPr/>
            </a:lvl1pPr>
          </a:lstStyle>
          <a:p>
            <a:pPr>
              <a:defRPr/>
            </a:pPr>
            <a:fld id="{88376D30-B9D7-4253-AF52-F3F28B83158A}" type="slidenum">
              <a:rPr lang="ar-SA"/>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0013" y="381000"/>
            <a:ext cx="6859587"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371600" y="1676400"/>
            <a:ext cx="6858000" cy="4267200"/>
          </a:xfrm>
        </p:spPr>
        <p:txBody>
          <a:bodyPr/>
          <a:lstStyle/>
          <a:p>
            <a:pPr lvl="0"/>
            <a:endParaRPr lang="en-US" noProof="0" smtClean="0"/>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26D071E9-6923-475D-B693-01C9977D3CAB}" type="slidenum">
              <a:rPr lang="ar-SA"/>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370013" y="381000"/>
            <a:ext cx="6859587" cy="556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ftr" sz="quarter" idx="11"/>
          </p:nvPr>
        </p:nvSpPr>
        <p:spPr>
          <a:ln/>
        </p:spPr>
        <p:txBody>
          <a:bodyPr/>
          <a:lstStyle>
            <a:lvl1pPr>
              <a:defRPr/>
            </a:lvl1pPr>
          </a:lstStyle>
          <a:p>
            <a:pPr>
              <a:defRPr/>
            </a:pPr>
            <a:endParaRPr lang="en-US"/>
          </a:p>
        </p:txBody>
      </p:sp>
      <p:sp>
        <p:nvSpPr>
          <p:cNvPr id="5" name="Rectangle 14"/>
          <p:cNvSpPr>
            <a:spLocks noGrp="1" noChangeArrowheads="1"/>
          </p:cNvSpPr>
          <p:nvPr>
            <p:ph type="sldNum" sz="quarter" idx="12"/>
          </p:nvPr>
        </p:nvSpPr>
        <p:spPr>
          <a:ln/>
        </p:spPr>
        <p:txBody>
          <a:bodyPr/>
          <a:lstStyle>
            <a:lvl1pPr>
              <a:defRPr/>
            </a:lvl1pPr>
          </a:lstStyle>
          <a:p>
            <a:pPr>
              <a:defRPr/>
            </a:pPr>
            <a:fld id="{23615CD7-F89E-40E5-8225-62E3820D85D1}"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ABFA662F-4118-4AA4-A439-7442E840786A}" type="slidenum">
              <a:rPr lang="ar-SA"/>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D18BC9A1-30EB-4ECB-A3E5-E169C30C0932}" type="slidenum">
              <a:rPr lang="ar-SA"/>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1676400"/>
            <a:ext cx="3352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76400"/>
            <a:ext cx="3352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3"/>
          <p:cNvSpPr>
            <a:spLocks noGrp="1" noChangeArrowheads="1"/>
          </p:cNvSpPr>
          <p:nvPr>
            <p:ph type="ftr" sz="quarter" idx="11"/>
          </p:nvPr>
        </p:nvSpPr>
        <p:spPr>
          <a:ln/>
        </p:spPr>
        <p:txBody>
          <a:bodyPr/>
          <a:lstStyle>
            <a:lvl1pPr>
              <a:defRPr/>
            </a:lvl1pPr>
          </a:lstStyle>
          <a:p>
            <a:pPr>
              <a:defRPr/>
            </a:pPr>
            <a:endParaRPr lang="en-US"/>
          </a:p>
        </p:txBody>
      </p:sp>
      <p:sp>
        <p:nvSpPr>
          <p:cNvPr id="7" name="Rectangle 14"/>
          <p:cNvSpPr>
            <a:spLocks noGrp="1" noChangeArrowheads="1"/>
          </p:cNvSpPr>
          <p:nvPr>
            <p:ph type="sldNum" sz="quarter" idx="12"/>
          </p:nvPr>
        </p:nvSpPr>
        <p:spPr>
          <a:ln/>
        </p:spPr>
        <p:txBody>
          <a:bodyPr/>
          <a:lstStyle>
            <a:lvl1pPr>
              <a:defRPr/>
            </a:lvl1pPr>
          </a:lstStyle>
          <a:p>
            <a:pPr>
              <a:defRPr/>
            </a:pPr>
            <a:fld id="{02300447-6186-49BA-A3D6-640B5EE8833D}" type="slidenum">
              <a:rPr lang="ar-SA"/>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quarter" idx="10"/>
          </p:nvPr>
        </p:nvSpPr>
        <p:spPr>
          <a:xfrm>
            <a:off x="228600" y="6326188"/>
            <a:ext cx="2438400" cy="379412"/>
          </a:xfrm>
          <a:prstGeom prst="rect">
            <a:avLst/>
          </a:prstGeom>
          <a:ln/>
        </p:spPr>
        <p:txBody>
          <a:bodyPr/>
          <a:lstStyle>
            <a:lvl1pPr>
              <a:defRPr/>
            </a:lvl1pPr>
          </a:lstStyle>
          <a:p>
            <a:pPr>
              <a:defRPr/>
            </a:pPr>
            <a:r>
              <a:rPr lang="fa-IR" dirty="0" smtClean="0"/>
              <a:t>فاطمه ذبیحی</a:t>
            </a:r>
            <a:endParaRPr lang="en-US" dirty="0"/>
          </a:p>
        </p:txBody>
      </p:sp>
      <p:sp>
        <p:nvSpPr>
          <p:cNvPr id="8" name="Rectangle 13"/>
          <p:cNvSpPr>
            <a:spLocks noGrp="1" noChangeArrowheads="1"/>
          </p:cNvSpPr>
          <p:nvPr>
            <p:ph type="ftr" sz="quarter" idx="11"/>
          </p:nvPr>
        </p:nvSpPr>
        <p:spPr>
          <a:ln/>
        </p:spPr>
        <p:txBody>
          <a:bodyPr/>
          <a:lstStyle>
            <a:lvl1pPr>
              <a:defRPr/>
            </a:lvl1pPr>
          </a:lstStyle>
          <a:p>
            <a:pPr>
              <a:defRPr/>
            </a:pPr>
            <a:endParaRPr lang="en-US"/>
          </a:p>
        </p:txBody>
      </p:sp>
      <p:sp>
        <p:nvSpPr>
          <p:cNvPr id="9" name="Rectangle 14"/>
          <p:cNvSpPr>
            <a:spLocks noGrp="1" noChangeArrowheads="1"/>
          </p:cNvSpPr>
          <p:nvPr>
            <p:ph type="sldNum" sz="quarter" idx="12"/>
          </p:nvPr>
        </p:nvSpPr>
        <p:spPr>
          <a:ln/>
        </p:spPr>
        <p:txBody>
          <a:bodyPr/>
          <a:lstStyle>
            <a:lvl1pPr>
              <a:defRPr/>
            </a:lvl1pPr>
          </a:lstStyle>
          <a:p>
            <a:pPr>
              <a:defRPr/>
            </a:pPr>
            <a:fld id="{4DBE928B-8358-4C32-8E70-2932FAF48EF1}" type="slidenum">
              <a:rPr lang="ar-SA"/>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dt" sz="quarter" idx="10"/>
          </p:nvPr>
        </p:nvSpPr>
        <p:spPr>
          <a:xfrm>
            <a:off x="228600" y="6326188"/>
            <a:ext cx="2438400" cy="379412"/>
          </a:xfrm>
          <a:prstGeom prst="rect">
            <a:avLst/>
          </a:prstGeom>
          <a:ln/>
        </p:spPr>
        <p:txBody>
          <a:bodyPr/>
          <a:lstStyle>
            <a:lvl1pPr>
              <a:defRPr/>
            </a:lvl1pPr>
          </a:lstStyle>
          <a:p>
            <a:pPr>
              <a:defRPr/>
            </a:pPr>
            <a:r>
              <a:rPr lang="fa-IR" dirty="0" smtClean="0"/>
              <a:t>فاطمه ذبیحی</a:t>
            </a:r>
            <a:endParaRPr lang="en-US" dirty="0"/>
          </a:p>
        </p:txBody>
      </p:sp>
      <p:sp>
        <p:nvSpPr>
          <p:cNvPr id="4" name="Rectangle 13"/>
          <p:cNvSpPr>
            <a:spLocks noGrp="1" noChangeArrowheads="1"/>
          </p:cNvSpPr>
          <p:nvPr>
            <p:ph type="ftr" sz="quarter" idx="11"/>
          </p:nvPr>
        </p:nvSpPr>
        <p:spPr>
          <a:ln/>
        </p:spPr>
        <p:txBody>
          <a:bodyPr/>
          <a:lstStyle>
            <a:lvl1pPr>
              <a:defRPr/>
            </a:lvl1pPr>
          </a:lstStyle>
          <a:p>
            <a:pPr>
              <a:defRPr/>
            </a:pPr>
            <a:endParaRPr lang="en-US"/>
          </a:p>
        </p:txBody>
      </p:sp>
      <p:sp>
        <p:nvSpPr>
          <p:cNvPr id="5" name="Rectangle 14"/>
          <p:cNvSpPr>
            <a:spLocks noGrp="1" noChangeArrowheads="1"/>
          </p:cNvSpPr>
          <p:nvPr>
            <p:ph type="sldNum" sz="quarter" idx="12"/>
          </p:nvPr>
        </p:nvSpPr>
        <p:spPr>
          <a:ln/>
        </p:spPr>
        <p:txBody>
          <a:bodyPr/>
          <a:lstStyle>
            <a:lvl1pPr>
              <a:defRPr/>
            </a:lvl1pPr>
          </a:lstStyle>
          <a:p>
            <a:pPr>
              <a:defRPr/>
            </a:pPr>
            <a:fld id="{E70F8F36-B12F-4696-96B2-76C36943F2FE}" type="slidenum">
              <a:rPr lang="ar-SA"/>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13"/>
          <p:cNvSpPr>
            <a:spLocks noGrp="1" noChangeArrowheads="1"/>
          </p:cNvSpPr>
          <p:nvPr>
            <p:ph type="ftr" sz="quarter" idx="11"/>
          </p:nvPr>
        </p:nvSpPr>
        <p:spPr>
          <a:ln/>
        </p:spPr>
        <p:txBody>
          <a:bodyPr/>
          <a:lstStyle>
            <a:lvl1pPr>
              <a:defRPr/>
            </a:lvl1pPr>
          </a:lstStyle>
          <a:p>
            <a:pPr>
              <a:defRPr/>
            </a:pPr>
            <a:endParaRPr lang="en-US"/>
          </a:p>
        </p:txBody>
      </p:sp>
      <p:sp>
        <p:nvSpPr>
          <p:cNvPr id="4" name="Rectangle 14"/>
          <p:cNvSpPr>
            <a:spLocks noGrp="1" noChangeArrowheads="1"/>
          </p:cNvSpPr>
          <p:nvPr>
            <p:ph type="sldNum" sz="quarter" idx="12"/>
          </p:nvPr>
        </p:nvSpPr>
        <p:spPr>
          <a:ln/>
        </p:spPr>
        <p:txBody>
          <a:bodyPr/>
          <a:lstStyle>
            <a:lvl1pPr>
              <a:defRPr/>
            </a:lvl1pPr>
          </a:lstStyle>
          <a:p>
            <a:pPr>
              <a:defRPr/>
            </a:pPr>
            <a:fld id="{7C6E3676-207D-4407-B4CE-76AB2F6B026B}" type="slidenum">
              <a:rPr lang="ar-SA"/>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13"/>
          <p:cNvSpPr>
            <a:spLocks noGrp="1" noChangeArrowheads="1"/>
          </p:cNvSpPr>
          <p:nvPr>
            <p:ph type="ftr" sz="quarter" idx="11"/>
          </p:nvPr>
        </p:nvSpPr>
        <p:spPr>
          <a:ln/>
        </p:spPr>
        <p:txBody>
          <a:bodyPr/>
          <a:lstStyle>
            <a:lvl1pPr>
              <a:defRPr/>
            </a:lvl1pPr>
          </a:lstStyle>
          <a:p>
            <a:pPr>
              <a:defRPr/>
            </a:pPr>
            <a:endParaRPr lang="en-US"/>
          </a:p>
        </p:txBody>
      </p:sp>
      <p:sp>
        <p:nvSpPr>
          <p:cNvPr id="7" name="Rectangle 14"/>
          <p:cNvSpPr>
            <a:spLocks noGrp="1" noChangeArrowheads="1"/>
          </p:cNvSpPr>
          <p:nvPr>
            <p:ph type="sldNum" sz="quarter" idx="12"/>
          </p:nvPr>
        </p:nvSpPr>
        <p:spPr>
          <a:ln/>
        </p:spPr>
        <p:txBody>
          <a:bodyPr/>
          <a:lstStyle>
            <a:lvl1pPr>
              <a:defRPr/>
            </a:lvl1pPr>
          </a:lstStyle>
          <a:p>
            <a:pPr>
              <a:defRPr/>
            </a:pPr>
            <a:fld id="{9D926219-27BB-4067-BA91-05B61C7AC1FA}"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13"/>
          <p:cNvSpPr>
            <a:spLocks noGrp="1" noChangeArrowheads="1"/>
          </p:cNvSpPr>
          <p:nvPr>
            <p:ph type="ftr" sz="quarter" idx="11"/>
          </p:nvPr>
        </p:nvSpPr>
        <p:spPr>
          <a:ln/>
        </p:spPr>
        <p:txBody>
          <a:bodyPr/>
          <a:lstStyle>
            <a:lvl1pPr>
              <a:defRPr/>
            </a:lvl1pPr>
          </a:lstStyle>
          <a:p>
            <a:pPr>
              <a:defRPr/>
            </a:pPr>
            <a:endParaRPr lang="en-US"/>
          </a:p>
        </p:txBody>
      </p:sp>
      <p:sp>
        <p:nvSpPr>
          <p:cNvPr id="7" name="Rectangle 14"/>
          <p:cNvSpPr>
            <a:spLocks noGrp="1" noChangeArrowheads="1"/>
          </p:cNvSpPr>
          <p:nvPr>
            <p:ph type="sldNum" sz="quarter" idx="12"/>
          </p:nvPr>
        </p:nvSpPr>
        <p:spPr>
          <a:ln/>
        </p:spPr>
        <p:txBody>
          <a:bodyPr/>
          <a:lstStyle>
            <a:lvl1pPr>
              <a:defRPr/>
            </a:lvl1pPr>
          </a:lstStyle>
          <a:p>
            <a:pPr>
              <a:defRPr/>
            </a:pPr>
            <a:fld id="{E758930B-70EA-4A35-B3B3-926B7EDA5F1F}"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title"/>
          </p:nvPr>
        </p:nvSpPr>
        <p:spPr bwMode="auto">
          <a:xfrm>
            <a:off x="1370013" y="381000"/>
            <a:ext cx="6859587" cy="1143000"/>
          </a:xfrm>
          <a:prstGeom prst="rect">
            <a:avLst/>
          </a:prstGeom>
          <a:noFill/>
          <a:ln w="9525">
            <a:noFill/>
            <a:miter lim="800000"/>
            <a:headEnd/>
            <a:tailEnd/>
          </a:ln>
        </p:spPr>
        <p:txBody>
          <a:bodyPr vert="horz" wrap="square" lIns="92075" tIns="46038" rIns="92075" bIns="46038" numCol="1" anchor="b" anchorCtr="0" compatLnSpc="1">
            <a:prstTxWarp prst="textNoShape">
              <a:avLst/>
            </a:prstTxWarp>
          </a:bodyPr>
          <a:lstStyle/>
          <a:p>
            <a:pPr lvl="0"/>
            <a:endParaRPr lang="en-US" smtClean="0"/>
          </a:p>
        </p:txBody>
      </p:sp>
      <p:sp>
        <p:nvSpPr>
          <p:cNvPr id="21507" name="Rectangle 8"/>
          <p:cNvSpPr>
            <a:spLocks noGrp="1" noChangeArrowheads="1"/>
          </p:cNvSpPr>
          <p:nvPr>
            <p:ph type="body" idx="1"/>
          </p:nvPr>
        </p:nvSpPr>
        <p:spPr bwMode="auto">
          <a:xfrm>
            <a:off x="1371600" y="1676400"/>
            <a:ext cx="6858000" cy="4267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7" name="Rectangle 13"/>
          <p:cNvSpPr>
            <a:spLocks noGrp="1" noChangeArrowheads="1"/>
          </p:cNvSpPr>
          <p:nvPr>
            <p:ph type="ftr" sz="quarter" idx="3"/>
          </p:nvPr>
        </p:nvSpPr>
        <p:spPr bwMode="auto">
          <a:xfrm>
            <a:off x="2286000" y="6324600"/>
            <a:ext cx="2895600" cy="379413"/>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eaLnBrk="1" hangingPunct="1">
              <a:defRPr kumimoji="0" sz="1200" b="0" smtClean="0">
                <a:cs typeface="+mn-cs"/>
              </a:defRPr>
            </a:lvl1pPr>
          </a:lstStyle>
          <a:p>
            <a:pPr>
              <a:defRPr/>
            </a:pPr>
            <a:endParaRPr lang="en-US" dirty="0"/>
          </a:p>
        </p:txBody>
      </p:sp>
      <p:sp>
        <p:nvSpPr>
          <p:cNvPr id="1038" name="Rectangle 14"/>
          <p:cNvSpPr>
            <a:spLocks noGrp="1" noChangeArrowheads="1"/>
          </p:cNvSpPr>
          <p:nvPr>
            <p:ph type="sldNum" sz="quarter" idx="4"/>
          </p:nvPr>
        </p:nvSpPr>
        <p:spPr bwMode="auto">
          <a:xfrm>
            <a:off x="5410200" y="6324600"/>
            <a:ext cx="1905000" cy="379413"/>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1" hangingPunct="1">
              <a:defRPr kumimoji="0" sz="1200" smtClean="0">
                <a:cs typeface="Arial" charset="0"/>
              </a:defRPr>
            </a:lvl1pPr>
          </a:lstStyle>
          <a:p>
            <a:pPr>
              <a:defRPr/>
            </a:pPr>
            <a:fld id="{CFCB2E83-DB05-4133-92FB-0EBF9AF1902B}" type="slidenum">
              <a:rPr lang="ar-SA"/>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 id="2147483682" r:id="rId17"/>
  </p:sldLayoutIdLst>
  <p:hf hdr="0" ftr="0"/>
  <p:txStyles>
    <p:titleStyle>
      <a:lvl1pPr algn="r" rtl="1" eaLnBrk="0" fontAlgn="base" hangingPunct="0">
        <a:spcBef>
          <a:spcPct val="0"/>
        </a:spcBef>
        <a:spcAft>
          <a:spcPct val="0"/>
        </a:spcAft>
        <a:defRPr sz="3200" b="1">
          <a:solidFill>
            <a:srgbClr val="000000"/>
          </a:solidFill>
          <a:latin typeface="+mj-lt"/>
          <a:ea typeface="+mj-ea"/>
          <a:cs typeface="+mj-cs"/>
        </a:defRPr>
      </a:lvl1pPr>
      <a:lvl2pPr algn="r" rtl="1" eaLnBrk="0" fontAlgn="base" hangingPunct="0">
        <a:spcBef>
          <a:spcPct val="0"/>
        </a:spcBef>
        <a:spcAft>
          <a:spcPct val="0"/>
        </a:spcAft>
        <a:defRPr sz="3200" b="1">
          <a:solidFill>
            <a:srgbClr val="000000"/>
          </a:solidFill>
          <a:latin typeface="Tahoma" pitchFamily="34" charset="0"/>
          <a:cs typeface="Titr" pitchFamily="2" charset="-78"/>
        </a:defRPr>
      </a:lvl2pPr>
      <a:lvl3pPr algn="r" rtl="1" eaLnBrk="0" fontAlgn="base" hangingPunct="0">
        <a:spcBef>
          <a:spcPct val="0"/>
        </a:spcBef>
        <a:spcAft>
          <a:spcPct val="0"/>
        </a:spcAft>
        <a:defRPr sz="3200" b="1">
          <a:solidFill>
            <a:srgbClr val="000000"/>
          </a:solidFill>
          <a:latin typeface="Tahoma" pitchFamily="34" charset="0"/>
          <a:cs typeface="Titr" pitchFamily="2" charset="-78"/>
        </a:defRPr>
      </a:lvl3pPr>
      <a:lvl4pPr algn="r" rtl="1" eaLnBrk="0" fontAlgn="base" hangingPunct="0">
        <a:spcBef>
          <a:spcPct val="0"/>
        </a:spcBef>
        <a:spcAft>
          <a:spcPct val="0"/>
        </a:spcAft>
        <a:defRPr sz="3200" b="1">
          <a:solidFill>
            <a:srgbClr val="000000"/>
          </a:solidFill>
          <a:latin typeface="Tahoma" pitchFamily="34" charset="0"/>
          <a:cs typeface="Titr" pitchFamily="2" charset="-78"/>
        </a:defRPr>
      </a:lvl4pPr>
      <a:lvl5pPr algn="r" rtl="1" eaLnBrk="0" fontAlgn="base" hangingPunct="0">
        <a:spcBef>
          <a:spcPct val="0"/>
        </a:spcBef>
        <a:spcAft>
          <a:spcPct val="0"/>
        </a:spcAft>
        <a:defRPr sz="3200" b="1">
          <a:solidFill>
            <a:srgbClr val="000000"/>
          </a:solidFill>
          <a:latin typeface="Tahoma" pitchFamily="34" charset="0"/>
          <a:cs typeface="Titr" pitchFamily="2" charset="-78"/>
        </a:defRPr>
      </a:lvl5pPr>
      <a:lvl6pPr marL="457200" algn="r" rtl="1" fontAlgn="base">
        <a:spcBef>
          <a:spcPct val="0"/>
        </a:spcBef>
        <a:spcAft>
          <a:spcPct val="0"/>
        </a:spcAft>
        <a:defRPr sz="3200" b="1">
          <a:solidFill>
            <a:srgbClr val="000000"/>
          </a:solidFill>
          <a:latin typeface="Tahoma" pitchFamily="34" charset="0"/>
          <a:cs typeface="Titr" pitchFamily="2" charset="-78"/>
        </a:defRPr>
      </a:lvl6pPr>
      <a:lvl7pPr marL="914400" algn="r" rtl="1" fontAlgn="base">
        <a:spcBef>
          <a:spcPct val="0"/>
        </a:spcBef>
        <a:spcAft>
          <a:spcPct val="0"/>
        </a:spcAft>
        <a:defRPr sz="3200" b="1">
          <a:solidFill>
            <a:srgbClr val="000000"/>
          </a:solidFill>
          <a:latin typeface="Tahoma" pitchFamily="34" charset="0"/>
          <a:cs typeface="Titr" pitchFamily="2" charset="-78"/>
        </a:defRPr>
      </a:lvl7pPr>
      <a:lvl8pPr marL="1371600" algn="r" rtl="1" fontAlgn="base">
        <a:spcBef>
          <a:spcPct val="0"/>
        </a:spcBef>
        <a:spcAft>
          <a:spcPct val="0"/>
        </a:spcAft>
        <a:defRPr sz="3200" b="1">
          <a:solidFill>
            <a:srgbClr val="000000"/>
          </a:solidFill>
          <a:latin typeface="Tahoma" pitchFamily="34" charset="0"/>
          <a:cs typeface="Titr" pitchFamily="2" charset="-78"/>
        </a:defRPr>
      </a:lvl8pPr>
      <a:lvl9pPr marL="1828800" algn="r" rtl="1" fontAlgn="base">
        <a:spcBef>
          <a:spcPct val="0"/>
        </a:spcBef>
        <a:spcAft>
          <a:spcPct val="0"/>
        </a:spcAft>
        <a:defRPr sz="3200" b="1">
          <a:solidFill>
            <a:srgbClr val="000000"/>
          </a:solidFill>
          <a:latin typeface="Tahoma" pitchFamily="34" charset="0"/>
          <a:cs typeface="Titr" pitchFamily="2" charset="-78"/>
        </a:defRPr>
      </a:lvl9pPr>
    </p:titleStyle>
    <p:bodyStyle>
      <a:lvl1pPr marL="342900" indent="-342900" algn="r" rtl="1" eaLnBrk="0" fontAlgn="base" hangingPunct="0">
        <a:spcBef>
          <a:spcPct val="20000"/>
        </a:spcBef>
        <a:spcAft>
          <a:spcPct val="0"/>
        </a:spcAft>
        <a:buChar char="•"/>
        <a:defRPr sz="2400" b="1">
          <a:solidFill>
            <a:srgbClr val="000000"/>
          </a:solidFill>
          <a:latin typeface="+mn-lt"/>
          <a:ea typeface="+mn-ea"/>
          <a:cs typeface="+mn-cs"/>
        </a:defRPr>
      </a:lvl1pPr>
      <a:lvl2pPr marL="742950" indent="-285750" algn="r" rtl="1" eaLnBrk="0" fontAlgn="base" hangingPunct="0">
        <a:spcBef>
          <a:spcPct val="20000"/>
        </a:spcBef>
        <a:spcAft>
          <a:spcPct val="0"/>
        </a:spcAft>
        <a:buChar char="–"/>
        <a:defRPr sz="2200" b="1">
          <a:solidFill>
            <a:srgbClr val="000000"/>
          </a:solidFill>
          <a:latin typeface="+mn-lt"/>
          <a:cs typeface="+mn-cs"/>
        </a:defRPr>
      </a:lvl2pPr>
      <a:lvl3pPr marL="1143000" indent="-228600" algn="r" rtl="1" eaLnBrk="0" fontAlgn="base" hangingPunct="0">
        <a:spcBef>
          <a:spcPct val="20000"/>
        </a:spcBef>
        <a:spcAft>
          <a:spcPct val="0"/>
        </a:spcAft>
        <a:buChar char="•"/>
        <a:defRPr sz="2000" b="1">
          <a:solidFill>
            <a:srgbClr val="000000"/>
          </a:solidFill>
          <a:latin typeface="+mn-lt"/>
          <a:cs typeface="+mn-cs"/>
        </a:defRPr>
      </a:lvl3pPr>
      <a:lvl4pPr marL="1600200" indent="-228600" algn="r" rtl="1" eaLnBrk="0" fontAlgn="base" hangingPunct="0">
        <a:spcBef>
          <a:spcPct val="20000"/>
        </a:spcBef>
        <a:spcAft>
          <a:spcPct val="0"/>
        </a:spcAft>
        <a:buChar char="–"/>
        <a:defRPr b="1">
          <a:solidFill>
            <a:srgbClr val="000000"/>
          </a:solidFill>
          <a:latin typeface="+mn-lt"/>
          <a:cs typeface="+mn-cs"/>
        </a:defRPr>
      </a:lvl4pPr>
      <a:lvl5pPr marL="2057400" indent="-228600" algn="r" rtl="1" eaLnBrk="0" fontAlgn="base" hangingPunct="0">
        <a:spcBef>
          <a:spcPct val="20000"/>
        </a:spcBef>
        <a:spcAft>
          <a:spcPct val="0"/>
        </a:spcAft>
        <a:buChar char="•"/>
        <a:defRPr b="1">
          <a:solidFill>
            <a:srgbClr val="000000"/>
          </a:solidFill>
          <a:latin typeface="+mn-lt"/>
          <a:cs typeface="+mn-cs"/>
        </a:defRPr>
      </a:lvl5pPr>
      <a:lvl6pPr marL="2514600" indent="-228600" algn="r" rtl="1" fontAlgn="base">
        <a:spcBef>
          <a:spcPct val="20000"/>
        </a:spcBef>
        <a:spcAft>
          <a:spcPct val="0"/>
        </a:spcAft>
        <a:buChar char="•"/>
        <a:defRPr b="1">
          <a:solidFill>
            <a:srgbClr val="000000"/>
          </a:solidFill>
          <a:latin typeface="+mn-lt"/>
          <a:cs typeface="+mn-cs"/>
        </a:defRPr>
      </a:lvl6pPr>
      <a:lvl7pPr marL="2971800" indent="-228600" algn="r" rtl="1" fontAlgn="base">
        <a:spcBef>
          <a:spcPct val="20000"/>
        </a:spcBef>
        <a:spcAft>
          <a:spcPct val="0"/>
        </a:spcAft>
        <a:buChar char="•"/>
        <a:defRPr b="1">
          <a:solidFill>
            <a:srgbClr val="000000"/>
          </a:solidFill>
          <a:latin typeface="+mn-lt"/>
          <a:cs typeface="+mn-cs"/>
        </a:defRPr>
      </a:lvl7pPr>
      <a:lvl8pPr marL="3429000" indent="-228600" algn="r" rtl="1" fontAlgn="base">
        <a:spcBef>
          <a:spcPct val="20000"/>
        </a:spcBef>
        <a:spcAft>
          <a:spcPct val="0"/>
        </a:spcAft>
        <a:buChar char="•"/>
        <a:defRPr b="1">
          <a:solidFill>
            <a:srgbClr val="000000"/>
          </a:solidFill>
          <a:latin typeface="+mn-lt"/>
          <a:cs typeface="+mn-cs"/>
        </a:defRPr>
      </a:lvl8pPr>
      <a:lvl9pPr marL="3886200" indent="-228600" algn="r" rtl="1" fontAlgn="base">
        <a:spcBef>
          <a:spcPct val="20000"/>
        </a:spcBef>
        <a:spcAft>
          <a:spcPct val="0"/>
        </a:spcAft>
        <a:buChar char="•"/>
        <a:defRPr b="1">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5.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4.xml"/><Relationship Id="rId1" Type="http://schemas.openxmlformats.org/officeDocument/2006/relationships/vmlDrawing" Target="../drawings/vmlDrawing5.vml"/><Relationship Id="rId6" Type="http://schemas.openxmlformats.org/officeDocument/2006/relationships/image" Target="../media/image9.wmf"/><Relationship Id="rId5" Type="http://schemas.openxmlformats.org/officeDocument/2006/relationships/oleObject" Target="../embeddings/oleObject7.bin"/><Relationship Id="rId4" Type="http://schemas.openxmlformats.org/officeDocument/2006/relationships/image" Target="../media/image8.w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4.xml"/><Relationship Id="rId1" Type="http://schemas.openxmlformats.org/officeDocument/2006/relationships/vmlDrawing" Target="../drawings/vmlDrawing6.vml"/><Relationship Id="rId4" Type="http://schemas.openxmlformats.org/officeDocument/2006/relationships/image" Target="../media/image10.wmf"/></Relationships>
</file>

<file path=ppt/slides/_rels/slide33.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15.xml"/><Relationship Id="rId1" Type="http://schemas.openxmlformats.org/officeDocument/2006/relationships/vmlDrawing" Target="../drawings/vmlDrawing7.vml"/><Relationship Id="rId6" Type="http://schemas.openxmlformats.org/officeDocument/2006/relationships/image" Target="../media/image12.wmf"/><Relationship Id="rId5" Type="http://schemas.openxmlformats.org/officeDocument/2006/relationships/oleObject" Target="../embeddings/oleObject10.bin"/><Relationship Id="rId4" Type="http://schemas.openxmlformats.org/officeDocument/2006/relationships/image" Target="../media/image11.wmf"/></Relationships>
</file>

<file path=ppt/slides/_rels/slide34.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8.wmf"/><Relationship Id="rId2" Type="http://schemas.openxmlformats.org/officeDocument/2006/relationships/slideLayout" Target="../slideLayouts/slideLayout14.xml"/><Relationship Id="rId1" Type="http://schemas.openxmlformats.org/officeDocument/2006/relationships/vmlDrawing" Target="../drawings/vmlDrawing8.vml"/><Relationship Id="rId6" Type="http://schemas.openxmlformats.org/officeDocument/2006/relationships/image" Target="../media/image15.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5.bin"/><Relationship Id="rId14" Type="http://schemas.openxmlformats.org/officeDocument/2006/relationships/image" Target="../media/image19.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8.bin"/><Relationship Id="rId7" Type="http://schemas.openxmlformats.org/officeDocument/2006/relationships/oleObject" Target="../embeddings/oleObject21.bin"/><Relationship Id="rId2" Type="http://schemas.openxmlformats.org/officeDocument/2006/relationships/slideLayout" Target="../slideLayouts/slideLayout14.xml"/><Relationship Id="rId1" Type="http://schemas.openxmlformats.org/officeDocument/2006/relationships/vmlDrawing" Target="../drawings/vmlDrawing9.vml"/><Relationship Id="rId6" Type="http://schemas.openxmlformats.org/officeDocument/2006/relationships/oleObject" Target="../embeddings/oleObject20.bin"/><Relationship Id="rId5" Type="http://schemas.openxmlformats.org/officeDocument/2006/relationships/oleObject" Target="../embeddings/oleObject19.bin"/><Relationship Id="rId4" Type="http://schemas.openxmlformats.org/officeDocument/2006/relationships/image" Target="../media/image20.wmf"/></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1.wmf"/></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oleObject" Target="../embeddings/oleObject23.bin"/><Relationship Id="rId7" Type="http://schemas.openxmlformats.org/officeDocument/2006/relationships/oleObject" Target="../embeddings/oleObject26.bin"/><Relationship Id="rId2" Type="http://schemas.openxmlformats.org/officeDocument/2006/relationships/slideLayout" Target="../slideLayouts/slideLayout14.xml"/><Relationship Id="rId1" Type="http://schemas.openxmlformats.org/officeDocument/2006/relationships/vmlDrawing" Target="../drawings/vmlDrawing11.vml"/><Relationship Id="rId6" Type="http://schemas.openxmlformats.org/officeDocument/2006/relationships/oleObject" Target="../embeddings/oleObject25.bin"/><Relationship Id="rId5" Type="http://schemas.openxmlformats.org/officeDocument/2006/relationships/oleObject" Target="../embeddings/oleObject24.bin"/><Relationship Id="rId4" Type="http://schemas.openxmlformats.org/officeDocument/2006/relationships/image" Target="../media/image20.wmf"/><Relationship Id="rId9" Type="http://schemas.openxmlformats.org/officeDocument/2006/relationships/oleObject" Target="../embeddings/oleObject28.bin"/></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14.xml"/><Relationship Id="rId1" Type="http://schemas.openxmlformats.org/officeDocument/2006/relationships/vmlDrawing" Target="../drawings/vmlDrawing12.vml"/><Relationship Id="rId4" Type="http://schemas.openxmlformats.org/officeDocument/2006/relationships/image" Target="../media/image22.w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12.xml"/><Relationship Id="rId1" Type="http://schemas.openxmlformats.org/officeDocument/2006/relationships/vmlDrawing" Target="../drawings/vmlDrawing13.vml"/><Relationship Id="rId4" Type="http://schemas.openxmlformats.org/officeDocument/2006/relationships/image" Target="../media/image23.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13.xml"/><Relationship Id="rId1" Type="http://schemas.openxmlformats.org/officeDocument/2006/relationships/vmlDrawing" Target="../drawings/vmlDrawing14.vml"/><Relationship Id="rId6" Type="http://schemas.openxmlformats.org/officeDocument/2006/relationships/image" Target="../media/image25.wmf"/><Relationship Id="rId5" Type="http://schemas.openxmlformats.org/officeDocument/2006/relationships/oleObject" Target="../embeddings/oleObject32.bin"/><Relationship Id="rId4" Type="http://schemas.openxmlformats.org/officeDocument/2006/relationships/image" Target="../media/image24.wmf"/></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27.wmf"/></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14.xml"/><Relationship Id="rId1" Type="http://schemas.openxmlformats.org/officeDocument/2006/relationships/vmlDrawing" Target="../drawings/vmlDrawing16.vml"/><Relationship Id="rId6" Type="http://schemas.openxmlformats.org/officeDocument/2006/relationships/image" Target="../media/image29.wmf"/><Relationship Id="rId5" Type="http://schemas.openxmlformats.org/officeDocument/2006/relationships/oleObject" Target="../embeddings/oleObject36.bin"/><Relationship Id="rId4" Type="http://schemas.openxmlformats.org/officeDocument/2006/relationships/image" Target="../media/image28.w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4.xml"/><Relationship Id="rId1" Type="http://schemas.openxmlformats.org/officeDocument/2006/relationships/vmlDrawing" Target="../drawings/vmlDrawing17.vml"/><Relationship Id="rId6" Type="http://schemas.openxmlformats.org/officeDocument/2006/relationships/image" Target="../media/image30.wmf"/><Relationship Id="rId5" Type="http://schemas.openxmlformats.org/officeDocument/2006/relationships/oleObject" Target="../embeddings/oleObject38.bin"/><Relationship Id="rId4" Type="http://schemas.openxmlformats.org/officeDocument/2006/relationships/image" Target="../media/image28.wmf"/></Relationships>
</file>

<file path=ppt/slides/_rels/slide49.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44.bin"/><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35.wmf"/><Relationship Id="rId2" Type="http://schemas.openxmlformats.org/officeDocument/2006/relationships/slideLayout" Target="../slideLayouts/slideLayout15.xml"/><Relationship Id="rId16" Type="http://schemas.openxmlformats.org/officeDocument/2006/relationships/image" Target="../media/image37.wmf"/><Relationship Id="rId1" Type="http://schemas.openxmlformats.org/officeDocument/2006/relationships/vmlDrawing" Target="../drawings/vmlDrawing18.vml"/><Relationship Id="rId6" Type="http://schemas.openxmlformats.org/officeDocument/2006/relationships/image" Target="../media/image32.wmf"/><Relationship Id="rId11" Type="http://schemas.openxmlformats.org/officeDocument/2006/relationships/oleObject" Target="../embeddings/oleObject43.bin"/><Relationship Id="rId5" Type="http://schemas.openxmlformats.org/officeDocument/2006/relationships/oleObject" Target="../embeddings/oleObject40.bin"/><Relationship Id="rId15" Type="http://schemas.openxmlformats.org/officeDocument/2006/relationships/oleObject" Target="../embeddings/oleObject45.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42.bin"/><Relationship Id="rId14" Type="http://schemas.openxmlformats.org/officeDocument/2006/relationships/image" Target="../media/image36.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sz="4950" dirty="0">
                <a:cs typeface="B Titr" panose="00000700000000000000" pitchFamily="2" charset="-78"/>
              </a:rPr>
              <a:t>هزینه سفر</a:t>
            </a:r>
            <a:endParaRPr lang="en-US" sz="4950" dirty="0">
              <a:cs typeface="B Titr" panose="00000700000000000000" pitchFamily="2" charset="-78"/>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06001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Slide Number Placeholder 5"/>
          <p:cNvSpPr>
            <a:spLocks noGrp="1"/>
          </p:cNvSpPr>
          <p:nvPr>
            <p:ph type="sldNum" sz="quarter" idx="12"/>
          </p:nvPr>
        </p:nvSpPr>
        <p:spPr>
          <a:noFill/>
        </p:spPr>
        <p:txBody>
          <a:bodyPr/>
          <a:lstStyle/>
          <a:p>
            <a:fld id="{A8B6CB4B-A9C5-45FB-BF9D-DED4AF3B07A8}" type="slidenum">
              <a:rPr lang="ar-SA"/>
              <a:pPr/>
              <a:t>10</a:t>
            </a:fld>
            <a:endParaRPr lang="en-US"/>
          </a:p>
        </p:txBody>
      </p:sp>
      <p:sp>
        <p:nvSpPr>
          <p:cNvPr id="47108" name="Rectangle 2"/>
          <p:cNvSpPr>
            <a:spLocks noGrp="1" noChangeArrowheads="1"/>
          </p:cNvSpPr>
          <p:nvPr>
            <p:ph type="title"/>
          </p:nvPr>
        </p:nvSpPr>
        <p:spPr>
          <a:xfrm>
            <a:off x="1370013" y="381000"/>
            <a:ext cx="6859587" cy="609600"/>
          </a:xfrm>
        </p:spPr>
        <p:txBody>
          <a:bodyPr/>
          <a:lstStyle/>
          <a:p>
            <a:pPr eaLnBrk="1" hangingPunct="1"/>
            <a:r>
              <a:rPr lang="fa-IR" smtClean="0"/>
              <a:t>انواع برنامه ريزي هاي حمل و نقل</a:t>
            </a:r>
            <a:endParaRPr lang="en-US" smtClean="0"/>
          </a:p>
        </p:txBody>
      </p:sp>
      <p:sp>
        <p:nvSpPr>
          <p:cNvPr id="71683" name="Rectangle 3"/>
          <p:cNvSpPr>
            <a:spLocks noChangeArrowheads="1"/>
          </p:cNvSpPr>
          <p:nvPr/>
        </p:nvSpPr>
        <p:spPr bwMode="auto">
          <a:xfrm>
            <a:off x="1219200" y="1447800"/>
            <a:ext cx="7620000" cy="609600"/>
          </a:xfrm>
          <a:prstGeom prst="rect">
            <a:avLst/>
          </a:prstGeom>
          <a:noFill/>
          <a:ln w="9525">
            <a:noFill/>
            <a:miter lim="800000"/>
            <a:headEnd/>
            <a:tailEnd/>
          </a:ln>
        </p:spPr>
        <p:txBody>
          <a:bodyPr lIns="92075" tIns="46038" rIns="92075" bIns="46038"/>
          <a:lstStyle/>
          <a:p>
            <a:pPr marL="742950" lvl="1" indent="-285750" algn="r" rtl="1" eaLnBrk="1" hangingPunct="1">
              <a:spcBef>
                <a:spcPct val="20000"/>
              </a:spcBef>
            </a:pPr>
            <a:r>
              <a:rPr kumimoji="0" lang="fa-IR" sz="2600">
                <a:solidFill>
                  <a:srgbClr val="000000"/>
                </a:solidFill>
              </a:rPr>
              <a:t>1- برنامه ريزي هاي بلندمدت (جامع يا راهبردي)</a:t>
            </a:r>
          </a:p>
          <a:p>
            <a:pPr marL="342900" indent="-342900" algn="r" rtl="1" eaLnBrk="1" hangingPunct="1">
              <a:spcBef>
                <a:spcPct val="20000"/>
              </a:spcBef>
              <a:buFont typeface="Wingdings" pitchFamily="2" charset="2"/>
              <a:buChar char="§"/>
            </a:pPr>
            <a:endParaRPr kumimoji="0" lang="fa-IR" sz="2600">
              <a:solidFill>
                <a:srgbClr val="000000"/>
              </a:solidFill>
            </a:endParaRPr>
          </a:p>
          <a:p>
            <a:pPr marL="742950" lvl="1" indent="-285750" algn="r" rtl="1" eaLnBrk="1" hangingPunct="1">
              <a:spcBef>
                <a:spcPct val="20000"/>
              </a:spcBef>
              <a:buFont typeface="Wingdings" pitchFamily="2" charset="2"/>
              <a:buNone/>
            </a:pPr>
            <a:endParaRPr kumimoji="0" lang="fa-IR" sz="2600">
              <a:solidFill>
                <a:srgbClr val="000000"/>
              </a:solidFill>
            </a:endParaRPr>
          </a:p>
          <a:p>
            <a:pPr marL="342900" indent="-342900" algn="r" rtl="1" eaLnBrk="1" hangingPunct="1">
              <a:spcBef>
                <a:spcPct val="20000"/>
              </a:spcBef>
              <a:buFont typeface="Wingdings" pitchFamily="2" charset="2"/>
              <a:buChar char="§"/>
            </a:pPr>
            <a:endParaRPr kumimoji="0" lang="fa-IR" sz="2600">
              <a:solidFill>
                <a:srgbClr val="000000"/>
              </a:solidFill>
            </a:endParaRPr>
          </a:p>
          <a:p>
            <a:pPr marL="342900" indent="-342900" algn="r" rtl="1" eaLnBrk="1" hangingPunct="1">
              <a:spcBef>
                <a:spcPct val="20000"/>
              </a:spcBef>
              <a:buFont typeface="Wingdings" pitchFamily="2" charset="2"/>
              <a:buChar char="§"/>
            </a:pPr>
            <a:endParaRPr kumimoji="0" lang="fa-IR" sz="2600">
              <a:solidFill>
                <a:srgbClr val="000000"/>
              </a:solidFill>
            </a:endParaRPr>
          </a:p>
          <a:p>
            <a:pPr marL="342900" indent="-342900" algn="r" rtl="1" eaLnBrk="1" hangingPunct="1">
              <a:spcBef>
                <a:spcPct val="20000"/>
              </a:spcBef>
              <a:buFontTx/>
              <a:buChar char="•"/>
            </a:pPr>
            <a:endParaRPr kumimoji="0" lang="en-US" sz="2600">
              <a:solidFill>
                <a:srgbClr val="000000"/>
              </a:solidFill>
            </a:endParaRPr>
          </a:p>
        </p:txBody>
      </p:sp>
      <p:sp>
        <p:nvSpPr>
          <p:cNvPr id="47110" name="Rectangle 5"/>
          <p:cNvSpPr>
            <a:spLocks noChangeArrowheads="1"/>
          </p:cNvSpPr>
          <p:nvPr/>
        </p:nvSpPr>
        <p:spPr bwMode="auto">
          <a:xfrm>
            <a:off x="1905000" y="2057400"/>
            <a:ext cx="1295400" cy="457200"/>
          </a:xfrm>
          <a:prstGeom prst="rect">
            <a:avLst/>
          </a:prstGeom>
          <a:noFill/>
          <a:ln w="9525" algn="ctr">
            <a:noFill/>
            <a:miter lim="800000"/>
            <a:headEnd/>
            <a:tailEnd/>
          </a:ln>
        </p:spPr>
        <p:txBody>
          <a:bodyPr wrap="none" anchor="ctr"/>
          <a:lstStyle/>
          <a:p>
            <a:pPr algn="ctr"/>
            <a:r>
              <a:rPr lang="fa-IR" sz="2000" b="0">
                <a:solidFill>
                  <a:srgbClr val="000000"/>
                </a:solidFill>
              </a:rPr>
              <a:t>ناحيه فلسفي</a:t>
            </a:r>
            <a:endParaRPr lang="en-US" sz="2000" b="0">
              <a:solidFill>
                <a:srgbClr val="000000"/>
              </a:solidFill>
            </a:endParaRPr>
          </a:p>
        </p:txBody>
      </p:sp>
      <p:sp>
        <p:nvSpPr>
          <p:cNvPr id="71686" name="Rectangle 6"/>
          <p:cNvSpPr>
            <a:spLocks noChangeArrowheads="1"/>
          </p:cNvSpPr>
          <p:nvPr/>
        </p:nvSpPr>
        <p:spPr bwMode="auto">
          <a:xfrm>
            <a:off x="1905000" y="2590800"/>
            <a:ext cx="1295400" cy="45720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ارزش ها</a:t>
            </a:r>
            <a:endParaRPr lang="en-US" sz="2000" b="0">
              <a:solidFill>
                <a:srgbClr val="000000"/>
              </a:solidFill>
            </a:endParaRPr>
          </a:p>
        </p:txBody>
      </p:sp>
      <p:sp>
        <p:nvSpPr>
          <p:cNvPr id="71687" name="Rectangle 7"/>
          <p:cNvSpPr>
            <a:spLocks noChangeArrowheads="1"/>
          </p:cNvSpPr>
          <p:nvPr/>
        </p:nvSpPr>
        <p:spPr bwMode="auto">
          <a:xfrm>
            <a:off x="1905000" y="3200400"/>
            <a:ext cx="1295400" cy="45720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اهداف</a:t>
            </a:r>
            <a:endParaRPr lang="en-US" sz="2000" b="0">
              <a:solidFill>
                <a:srgbClr val="000000"/>
              </a:solidFill>
            </a:endParaRPr>
          </a:p>
        </p:txBody>
      </p:sp>
      <p:sp>
        <p:nvSpPr>
          <p:cNvPr id="71688" name="Rectangle 8"/>
          <p:cNvSpPr>
            <a:spLocks noChangeArrowheads="1"/>
          </p:cNvSpPr>
          <p:nvPr/>
        </p:nvSpPr>
        <p:spPr bwMode="auto">
          <a:xfrm>
            <a:off x="1905000" y="3810000"/>
            <a:ext cx="1295400" cy="45720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منظورها</a:t>
            </a:r>
            <a:endParaRPr lang="en-US" sz="2000" b="0">
              <a:solidFill>
                <a:srgbClr val="000000"/>
              </a:solidFill>
            </a:endParaRPr>
          </a:p>
        </p:txBody>
      </p:sp>
      <p:sp>
        <p:nvSpPr>
          <p:cNvPr id="71689" name="Rectangle 9"/>
          <p:cNvSpPr>
            <a:spLocks noChangeArrowheads="1"/>
          </p:cNvSpPr>
          <p:nvPr/>
        </p:nvSpPr>
        <p:spPr bwMode="auto">
          <a:xfrm>
            <a:off x="1889125" y="4448175"/>
            <a:ext cx="1295400" cy="45720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معيارها</a:t>
            </a:r>
            <a:endParaRPr lang="en-US" sz="2000" b="0">
              <a:solidFill>
                <a:srgbClr val="000000"/>
              </a:solidFill>
            </a:endParaRPr>
          </a:p>
        </p:txBody>
      </p:sp>
      <p:sp>
        <p:nvSpPr>
          <p:cNvPr id="47115" name="Rectangle 10"/>
          <p:cNvSpPr>
            <a:spLocks noChangeArrowheads="1"/>
          </p:cNvSpPr>
          <p:nvPr/>
        </p:nvSpPr>
        <p:spPr bwMode="auto">
          <a:xfrm>
            <a:off x="5867400" y="2133600"/>
            <a:ext cx="1295400" cy="457200"/>
          </a:xfrm>
          <a:prstGeom prst="rect">
            <a:avLst/>
          </a:prstGeom>
          <a:noFill/>
          <a:ln w="9525" algn="ctr">
            <a:noFill/>
            <a:miter lim="800000"/>
            <a:headEnd/>
            <a:tailEnd/>
          </a:ln>
        </p:spPr>
        <p:txBody>
          <a:bodyPr wrap="none" anchor="ctr"/>
          <a:lstStyle/>
          <a:p>
            <a:pPr algn="ctr"/>
            <a:r>
              <a:rPr lang="fa-IR" sz="2000" b="0">
                <a:solidFill>
                  <a:srgbClr val="000000"/>
                </a:solidFill>
              </a:rPr>
              <a:t>ناحيه عملياتي</a:t>
            </a:r>
            <a:endParaRPr lang="en-US" sz="2000" b="0">
              <a:solidFill>
                <a:srgbClr val="000000"/>
              </a:solidFill>
            </a:endParaRPr>
          </a:p>
        </p:txBody>
      </p:sp>
      <p:sp>
        <p:nvSpPr>
          <p:cNvPr id="71691" name="Rectangle 11"/>
          <p:cNvSpPr>
            <a:spLocks noChangeArrowheads="1"/>
          </p:cNvSpPr>
          <p:nvPr/>
        </p:nvSpPr>
        <p:spPr bwMode="auto">
          <a:xfrm>
            <a:off x="5791200" y="2667000"/>
            <a:ext cx="1295400" cy="45720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بازبيني اهداف</a:t>
            </a:r>
            <a:endParaRPr lang="en-US" sz="2000" b="0">
              <a:solidFill>
                <a:srgbClr val="000000"/>
              </a:solidFill>
            </a:endParaRPr>
          </a:p>
        </p:txBody>
      </p:sp>
      <p:sp>
        <p:nvSpPr>
          <p:cNvPr id="71692" name="Rectangle 12"/>
          <p:cNvSpPr>
            <a:spLocks noChangeArrowheads="1"/>
          </p:cNvSpPr>
          <p:nvPr/>
        </p:nvSpPr>
        <p:spPr bwMode="auto">
          <a:xfrm>
            <a:off x="5791200" y="3352800"/>
            <a:ext cx="1295400" cy="45720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آلترناتيوها</a:t>
            </a:r>
            <a:endParaRPr lang="en-US" sz="2000" b="0">
              <a:solidFill>
                <a:srgbClr val="000000"/>
              </a:solidFill>
            </a:endParaRPr>
          </a:p>
        </p:txBody>
      </p:sp>
      <p:sp>
        <p:nvSpPr>
          <p:cNvPr id="71693" name="Rectangle 13"/>
          <p:cNvSpPr>
            <a:spLocks noChangeArrowheads="1"/>
          </p:cNvSpPr>
          <p:nvPr/>
        </p:nvSpPr>
        <p:spPr bwMode="auto">
          <a:xfrm>
            <a:off x="7086600" y="4038600"/>
            <a:ext cx="1295400" cy="45720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منابع</a:t>
            </a:r>
            <a:endParaRPr lang="en-US" sz="2000" b="0">
              <a:solidFill>
                <a:srgbClr val="000000"/>
              </a:solidFill>
            </a:endParaRPr>
          </a:p>
        </p:txBody>
      </p:sp>
      <p:sp>
        <p:nvSpPr>
          <p:cNvPr id="71694" name="Rectangle 14"/>
          <p:cNvSpPr>
            <a:spLocks noChangeArrowheads="1"/>
          </p:cNvSpPr>
          <p:nvPr/>
        </p:nvSpPr>
        <p:spPr bwMode="auto">
          <a:xfrm>
            <a:off x="5257800" y="4038600"/>
            <a:ext cx="1295400" cy="45720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مدل کاربردي</a:t>
            </a:r>
            <a:endParaRPr lang="en-US" sz="2000" b="0">
              <a:solidFill>
                <a:srgbClr val="000000"/>
              </a:solidFill>
            </a:endParaRPr>
          </a:p>
        </p:txBody>
      </p:sp>
      <p:sp>
        <p:nvSpPr>
          <p:cNvPr id="71695" name="Rectangle 15"/>
          <p:cNvSpPr>
            <a:spLocks noChangeArrowheads="1"/>
          </p:cNvSpPr>
          <p:nvPr/>
        </p:nvSpPr>
        <p:spPr bwMode="auto">
          <a:xfrm>
            <a:off x="5257800" y="4724400"/>
            <a:ext cx="1295400" cy="45720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ارزيابي</a:t>
            </a:r>
            <a:endParaRPr lang="en-US" sz="2000" b="0">
              <a:solidFill>
                <a:srgbClr val="000000"/>
              </a:solidFill>
            </a:endParaRPr>
          </a:p>
        </p:txBody>
      </p:sp>
      <p:sp>
        <p:nvSpPr>
          <p:cNvPr id="71696" name="Rectangle 16"/>
          <p:cNvSpPr>
            <a:spLocks noChangeArrowheads="1"/>
          </p:cNvSpPr>
          <p:nvPr/>
        </p:nvSpPr>
        <p:spPr bwMode="auto">
          <a:xfrm>
            <a:off x="5257800" y="5334000"/>
            <a:ext cx="1295400" cy="45720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سرمايه گذاري</a:t>
            </a:r>
            <a:endParaRPr lang="en-US" sz="2000" b="0">
              <a:solidFill>
                <a:srgbClr val="000000"/>
              </a:solidFill>
            </a:endParaRPr>
          </a:p>
        </p:txBody>
      </p:sp>
      <p:sp>
        <p:nvSpPr>
          <p:cNvPr id="71697" name="Rectangle 17"/>
          <p:cNvSpPr>
            <a:spLocks noChangeArrowheads="1"/>
          </p:cNvSpPr>
          <p:nvPr/>
        </p:nvSpPr>
        <p:spPr bwMode="auto">
          <a:xfrm>
            <a:off x="5257800" y="6096000"/>
            <a:ext cx="1295400" cy="45720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اجرا</a:t>
            </a:r>
            <a:endParaRPr lang="en-US" sz="2000" b="0">
              <a:solidFill>
                <a:srgbClr val="000000"/>
              </a:solidFill>
            </a:endParaRPr>
          </a:p>
        </p:txBody>
      </p:sp>
      <p:sp>
        <p:nvSpPr>
          <p:cNvPr id="71698" name="Line 18"/>
          <p:cNvSpPr>
            <a:spLocks noChangeShapeType="1"/>
          </p:cNvSpPr>
          <p:nvPr/>
        </p:nvSpPr>
        <p:spPr bwMode="auto">
          <a:xfrm>
            <a:off x="2514600" y="3048000"/>
            <a:ext cx="0" cy="152400"/>
          </a:xfrm>
          <a:prstGeom prst="line">
            <a:avLst/>
          </a:prstGeom>
          <a:noFill/>
          <a:ln w="9525">
            <a:solidFill>
              <a:srgbClr val="000000"/>
            </a:solidFill>
            <a:round/>
            <a:headEnd/>
            <a:tailEnd type="triangle" w="med" len="med"/>
          </a:ln>
        </p:spPr>
        <p:txBody>
          <a:bodyPr wrap="none"/>
          <a:lstStyle/>
          <a:p>
            <a:endParaRPr lang="en-US"/>
          </a:p>
        </p:txBody>
      </p:sp>
      <p:sp>
        <p:nvSpPr>
          <p:cNvPr id="71699" name="Line 19"/>
          <p:cNvSpPr>
            <a:spLocks noChangeShapeType="1"/>
          </p:cNvSpPr>
          <p:nvPr/>
        </p:nvSpPr>
        <p:spPr bwMode="auto">
          <a:xfrm>
            <a:off x="2514600" y="3657600"/>
            <a:ext cx="0" cy="152400"/>
          </a:xfrm>
          <a:prstGeom prst="line">
            <a:avLst/>
          </a:prstGeom>
          <a:noFill/>
          <a:ln w="9525">
            <a:solidFill>
              <a:srgbClr val="000000"/>
            </a:solidFill>
            <a:round/>
            <a:headEnd/>
            <a:tailEnd type="triangle" w="med" len="med"/>
          </a:ln>
        </p:spPr>
        <p:txBody>
          <a:bodyPr wrap="none"/>
          <a:lstStyle/>
          <a:p>
            <a:endParaRPr lang="en-US"/>
          </a:p>
        </p:txBody>
      </p:sp>
      <p:sp>
        <p:nvSpPr>
          <p:cNvPr id="71700" name="Line 20"/>
          <p:cNvSpPr>
            <a:spLocks noChangeShapeType="1"/>
          </p:cNvSpPr>
          <p:nvPr/>
        </p:nvSpPr>
        <p:spPr bwMode="auto">
          <a:xfrm>
            <a:off x="2514600" y="4267200"/>
            <a:ext cx="0" cy="152400"/>
          </a:xfrm>
          <a:prstGeom prst="line">
            <a:avLst/>
          </a:prstGeom>
          <a:noFill/>
          <a:ln w="9525">
            <a:solidFill>
              <a:srgbClr val="000000"/>
            </a:solidFill>
            <a:round/>
            <a:headEnd/>
            <a:tailEnd type="triangle" w="med" len="med"/>
          </a:ln>
        </p:spPr>
        <p:txBody>
          <a:bodyPr wrap="none"/>
          <a:lstStyle/>
          <a:p>
            <a:endParaRPr lang="en-US"/>
          </a:p>
        </p:txBody>
      </p:sp>
      <p:sp>
        <p:nvSpPr>
          <p:cNvPr id="71701" name="Line 21"/>
          <p:cNvSpPr>
            <a:spLocks noChangeShapeType="1"/>
          </p:cNvSpPr>
          <p:nvPr/>
        </p:nvSpPr>
        <p:spPr bwMode="auto">
          <a:xfrm flipH="1">
            <a:off x="4114800" y="2895600"/>
            <a:ext cx="1676400" cy="0"/>
          </a:xfrm>
          <a:prstGeom prst="line">
            <a:avLst/>
          </a:prstGeom>
          <a:noFill/>
          <a:ln w="9525">
            <a:solidFill>
              <a:srgbClr val="000000"/>
            </a:solidFill>
            <a:round/>
            <a:headEnd/>
            <a:tailEnd/>
          </a:ln>
        </p:spPr>
        <p:txBody>
          <a:bodyPr wrap="none"/>
          <a:lstStyle/>
          <a:p>
            <a:endParaRPr lang="en-US"/>
          </a:p>
        </p:txBody>
      </p:sp>
      <p:sp>
        <p:nvSpPr>
          <p:cNvPr id="71702" name="Line 22"/>
          <p:cNvSpPr>
            <a:spLocks noChangeShapeType="1"/>
          </p:cNvSpPr>
          <p:nvPr/>
        </p:nvSpPr>
        <p:spPr bwMode="auto">
          <a:xfrm>
            <a:off x="4114800" y="2895600"/>
            <a:ext cx="0" cy="533400"/>
          </a:xfrm>
          <a:prstGeom prst="line">
            <a:avLst/>
          </a:prstGeom>
          <a:noFill/>
          <a:ln w="9525">
            <a:solidFill>
              <a:srgbClr val="000000"/>
            </a:solidFill>
            <a:round/>
            <a:headEnd/>
            <a:tailEnd/>
          </a:ln>
        </p:spPr>
        <p:txBody>
          <a:bodyPr wrap="none"/>
          <a:lstStyle/>
          <a:p>
            <a:endParaRPr lang="en-US"/>
          </a:p>
        </p:txBody>
      </p:sp>
      <p:sp>
        <p:nvSpPr>
          <p:cNvPr id="71703" name="Line 23"/>
          <p:cNvSpPr>
            <a:spLocks noChangeShapeType="1"/>
          </p:cNvSpPr>
          <p:nvPr/>
        </p:nvSpPr>
        <p:spPr bwMode="auto">
          <a:xfrm flipH="1">
            <a:off x="3200400" y="3429000"/>
            <a:ext cx="914400" cy="0"/>
          </a:xfrm>
          <a:prstGeom prst="line">
            <a:avLst/>
          </a:prstGeom>
          <a:noFill/>
          <a:ln w="9525">
            <a:solidFill>
              <a:srgbClr val="000000"/>
            </a:solidFill>
            <a:round/>
            <a:headEnd/>
            <a:tailEnd type="triangle" w="med" len="med"/>
          </a:ln>
        </p:spPr>
        <p:txBody>
          <a:bodyPr wrap="none"/>
          <a:lstStyle/>
          <a:p>
            <a:endParaRPr lang="en-US"/>
          </a:p>
        </p:txBody>
      </p:sp>
      <p:sp>
        <p:nvSpPr>
          <p:cNvPr id="71704" name="Line 24"/>
          <p:cNvSpPr>
            <a:spLocks noChangeShapeType="1"/>
          </p:cNvSpPr>
          <p:nvPr/>
        </p:nvSpPr>
        <p:spPr bwMode="auto">
          <a:xfrm>
            <a:off x="3200400" y="3962400"/>
            <a:ext cx="1447800" cy="0"/>
          </a:xfrm>
          <a:prstGeom prst="line">
            <a:avLst/>
          </a:prstGeom>
          <a:noFill/>
          <a:ln w="9525">
            <a:solidFill>
              <a:srgbClr val="000000"/>
            </a:solidFill>
            <a:round/>
            <a:headEnd/>
            <a:tailEnd/>
          </a:ln>
        </p:spPr>
        <p:txBody>
          <a:bodyPr wrap="none"/>
          <a:lstStyle/>
          <a:p>
            <a:endParaRPr lang="en-US"/>
          </a:p>
        </p:txBody>
      </p:sp>
      <p:sp>
        <p:nvSpPr>
          <p:cNvPr id="47130" name="Line 25"/>
          <p:cNvSpPr>
            <a:spLocks noChangeShapeType="1"/>
          </p:cNvSpPr>
          <p:nvPr/>
        </p:nvSpPr>
        <p:spPr bwMode="auto">
          <a:xfrm>
            <a:off x="4648200" y="3962400"/>
            <a:ext cx="0" cy="228600"/>
          </a:xfrm>
          <a:prstGeom prst="line">
            <a:avLst/>
          </a:prstGeom>
          <a:noFill/>
          <a:ln w="9525">
            <a:solidFill>
              <a:srgbClr val="000000"/>
            </a:solidFill>
            <a:round/>
            <a:headEnd/>
            <a:tailEnd/>
          </a:ln>
        </p:spPr>
        <p:txBody>
          <a:bodyPr wrap="none"/>
          <a:lstStyle/>
          <a:p>
            <a:endParaRPr lang="en-US"/>
          </a:p>
        </p:txBody>
      </p:sp>
      <p:sp>
        <p:nvSpPr>
          <p:cNvPr id="71706" name="Line 26"/>
          <p:cNvSpPr>
            <a:spLocks noChangeShapeType="1"/>
          </p:cNvSpPr>
          <p:nvPr/>
        </p:nvSpPr>
        <p:spPr bwMode="auto">
          <a:xfrm>
            <a:off x="4648200" y="4206875"/>
            <a:ext cx="609600" cy="0"/>
          </a:xfrm>
          <a:prstGeom prst="line">
            <a:avLst/>
          </a:prstGeom>
          <a:noFill/>
          <a:ln w="9525">
            <a:solidFill>
              <a:srgbClr val="000000"/>
            </a:solidFill>
            <a:round/>
            <a:headEnd/>
            <a:tailEnd type="triangle" w="med" len="med"/>
          </a:ln>
        </p:spPr>
        <p:txBody>
          <a:bodyPr wrap="none"/>
          <a:lstStyle/>
          <a:p>
            <a:endParaRPr lang="en-US"/>
          </a:p>
        </p:txBody>
      </p:sp>
      <p:sp>
        <p:nvSpPr>
          <p:cNvPr id="71707" name="Line 27"/>
          <p:cNvSpPr>
            <a:spLocks noChangeShapeType="1"/>
          </p:cNvSpPr>
          <p:nvPr/>
        </p:nvSpPr>
        <p:spPr bwMode="auto">
          <a:xfrm>
            <a:off x="6172200" y="3124200"/>
            <a:ext cx="0" cy="228600"/>
          </a:xfrm>
          <a:prstGeom prst="line">
            <a:avLst/>
          </a:prstGeom>
          <a:noFill/>
          <a:ln w="9525">
            <a:solidFill>
              <a:srgbClr val="000000"/>
            </a:solidFill>
            <a:round/>
            <a:headEnd/>
            <a:tailEnd type="triangle" w="med" len="med"/>
          </a:ln>
        </p:spPr>
        <p:txBody>
          <a:bodyPr wrap="none"/>
          <a:lstStyle/>
          <a:p>
            <a:endParaRPr lang="en-US"/>
          </a:p>
        </p:txBody>
      </p:sp>
      <p:sp>
        <p:nvSpPr>
          <p:cNvPr id="71708" name="Line 28"/>
          <p:cNvSpPr>
            <a:spLocks noChangeShapeType="1"/>
          </p:cNvSpPr>
          <p:nvPr/>
        </p:nvSpPr>
        <p:spPr bwMode="auto">
          <a:xfrm>
            <a:off x="6553200" y="3124200"/>
            <a:ext cx="0" cy="228600"/>
          </a:xfrm>
          <a:prstGeom prst="line">
            <a:avLst/>
          </a:prstGeom>
          <a:noFill/>
          <a:ln w="9525">
            <a:solidFill>
              <a:srgbClr val="000000"/>
            </a:solidFill>
            <a:round/>
            <a:headEnd/>
            <a:tailEnd type="triangle" w="med" len="med"/>
          </a:ln>
        </p:spPr>
        <p:txBody>
          <a:bodyPr wrap="none"/>
          <a:lstStyle/>
          <a:p>
            <a:endParaRPr lang="en-US"/>
          </a:p>
        </p:txBody>
      </p:sp>
      <p:sp>
        <p:nvSpPr>
          <p:cNvPr id="71709" name="Line 29"/>
          <p:cNvSpPr>
            <a:spLocks noChangeShapeType="1"/>
          </p:cNvSpPr>
          <p:nvPr/>
        </p:nvSpPr>
        <p:spPr bwMode="auto">
          <a:xfrm>
            <a:off x="6248400" y="3810000"/>
            <a:ext cx="0" cy="228600"/>
          </a:xfrm>
          <a:prstGeom prst="line">
            <a:avLst/>
          </a:prstGeom>
          <a:noFill/>
          <a:ln w="9525">
            <a:solidFill>
              <a:srgbClr val="000000"/>
            </a:solidFill>
            <a:round/>
            <a:headEnd/>
            <a:tailEnd type="triangle" w="med" len="med"/>
          </a:ln>
        </p:spPr>
        <p:txBody>
          <a:bodyPr wrap="none"/>
          <a:lstStyle/>
          <a:p>
            <a:endParaRPr lang="en-US"/>
          </a:p>
        </p:txBody>
      </p:sp>
      <p:sp>
        <p:nvSpPr>
          <p:cNvPr id="47135" name="Line 30"/>
          <p:cNvSpPr>
            <a:spLocks noChangeShapeType="1"/>
          </p:cNvSpPr>
          <p:nvPr/>
        </p:nvSpPr>
        <p:spPr bwMode="auto">
          <a:xfrm>
            <a:off x="5943600" y="4495800"/>
            <a:ext cx="0" cy="228600"/>
          </a:xfrm>
          <a:prstGeom prst="line">
            <a:avLst/>
          </a:prstGeom>
          <a:noFill/>
          <a:ln w="9525">
            <a:solidFill>
              <a:srgbClr val="000000"/>
            </a:solidFill>
            <a:round/>
            <a:headEnd/>
            <a:tailEnd type="triangle" w="med" len="med"/>
          </a:ln>
        </p:spPr>
        <p:txBody>
          <a:bodyPr wrap="none"/>
          <a:lstStyle/>
          <a:p>
            <a:endParaRPr lang="en-US"/>
          </a:p>
        </p:txBody>
      </p:sp>
      <p:sp>
        <p:nvSpPr>
          <p:cNvPr id="71711" name="Line 31"/>
          <p:cNvSpPr>
            <a:spLocks noChangeShapeType="1"/>
          </p:cNvSpPr>
          <p:nvPr/>
        </p:nvSpPr>
        <p:spPr bwMode="auto">
          <a:xfrm>
            <a:off x="3200400" y="4648200"/>
            <a:ext cx="1447800" cy="0"/>
          </a:xfrm>
          <a:prstGeom prst="line">
            <a:avLst/>
          </a:prstGeom>
          <a:noFill/>
          <a:ln w="9525">
            <a:solidFill>
              <a:srgbClr val="000000"/>
            </a:solidFill>
            <a:round/>
            <a:headEnd/>
            <a:tailEnd/>
          </a:ln>
        </p:spPr>
        <p:txBody>
          <a:bodyPr wrap="none"/>
          <a:lstStyle/>
          <a:p>
            <a:endParaRPr lang="en-US"/>
          </a:p>
        </p:txBody>
      </p:sp>
      <p:sp>
        <p:nvSpPr>
          <p:cNvPr id="47137" name="Line 32"/>
          <p:cNvSpPr>
            <a:spLocks noChangeShapeType="1"/>
          </p:cNvSpPr>
          <p:nvPr/>
        </p:nvSpPr>
        <p:spPr bwMode="auto">
          <a:xfrm>
            <a:off x="4648200" y="4648200"/>
            <a:ext cx="0" cy="228600"/>
          </a:xfrm>
          <a:prstGeom prst="line">
            <a:avLst/>
          </a:prstGeom>
          <a:noFill/>
          <a:ln w="9525">
            <a:solidFill>
              <a:srgbClr val="000000"/>
            </a:solidFill>
            <a:round/>
            <a:headEnd/>
            <a:tailEnd/>
          </a:ln>
        </p:spPr>
        <p:txBody>
          <a:bodyPr wrap="none"/>
          <a:lstStyle/>
          <a:p>
            <a:endParaRPr lang="en-US"/>
          </a:p>
        </p:txBody>
      </p:sp>
      <p:sp>
        <p:nvSpPr>
          <p:cNvPr id="71713" name="Line 33"/>
          <p:cNvSpPr>
            <a:spLocks noChangeShapeType="1"/>
          </p:cNvSpPr>
          <p:nvPr/>
        </p:nvSpPr>
        <p:spPr bwMode="auto">
          <a:xfrm>
            <a:off x="4648200" y="4876800"/>
            <a:ext cx="609600" cy="0"/>
          </a:xfrm>
          <a:prstGeom prst="line">
            <a:avLst/>
          </a:prstGeom>
          <a:noFill/>
          <a:ln w="9525">
            <a:solidFill>
              <a:srgbClr val="000000"/>
            </a:solidFill>
            <a:round/>
            <a:headEnd/>
            <a:tailEnd type="triangle" w="med" len="med"/>
          </a:ln>
        </p:spPr>
        <p:txBody>
          <a:bodyPr wrap="none"/>
          <a:lstStyle/>
          <a:p>
            <a:endParaRPr lang="en-US"/>
          </a:p>
        </p:txBody>
      </p:sp>
      <p:sp>
        <p:nvSpPr>
          <p:cNvPr id="71714" name="Line 34"/>
          <p:cNvSpPr>
            <a:spLocks noChangeShapeType="1"/>
          </p:cNvSpPr>
          <p:nvPr/>
        </p:nvSpPr>
        <p:spPr bwMode="auto">
          <a:xfrm flipH="1">
            <a:off x="6553200" y="4267200"/>
            <a:ext cx="533400" cy="0"/>
          </a:xfrm>
          <a:prstGeom prst="line">
            <a:avLst/>
          </a:prstGeom>
          <a:noFill/>
          <a:ln w="9525">
            <a:solidFill>
              <a:srgbClr val="000000"/>
            </a:solidFill>
            <a:round/>
            <a:headEnd/>
            <a:tailEnd type="triangle" w="med" len="med"/>
          </a:ln>
        </p:spPr>
        <p:txBody>
          <a:bodyPr wrap="none"/>
          <a:lstStyle/>
          <a:p>
            <a:endParaRPr lang="en-US"/>
          </a:p>
        </p:txBody>
      </p:sp>
      <p:sp>
        <p:nvSpPr>
          <p:cNvPr id="47140" name="Line 35"/>
          <p:cNvSpPr>
            <a:spLocks noChangeShapeType="1"/>
          </p:cNvSpPr>
          <p:nvPr/>
        </p:nvSpPr>
        <p:spPr bwMode="auto">
          <a:xfrm>
            <a:off x="6553200" y="3200400"/>
            <a:ext cx="2286000" cy="0"/>
          </a:xfrm>
          <a:prstGeom prst="line">
            <a:avLst/>
          </a:prstGeom>
          <a:noFill/>
          <a:ln w="9525">
            <a:solidFill>
              <a:srgbClr val="000000"/>
            </a:solidFill>
            <a:round/>
            <a:headEnd/>
            <a:tailEnd/>
          </a:ln>
        </p:spPr>
        <p:txBody>
          <a:bodyPr wrap="none"/>
          <a:lstStyle/>
          <a:p>
            <a:endParaRPr lang="en-US"/>
          </a:p>
        </p:txBody>
      </p:sp>
      <p:sp>
        <p:nvSpPr>
          <p:cNvPr id="47141" name="Line 36"/>
          <p:cNvSpPr>
            <a:spLocks noChangeShapeType="1"/>
          </p:cNvSpPr>
          <p:nvPr/>
        </p:nvSpPr>
        <p:spPr bwMode="auto">
          <a:xfrm>
            <a:off x="8839200" y="3200400"/>
            <a:ext cx="0" cy="1676400"/>
          </a:xfrm>
          <a:prstGeom prst="line">
            <a:avLst/>
          </a:prstGeom>
          <a:noFill/>
          <a:ln w="9525">
            <a:solidFill>
              <a:srgbClr val="000000"/>
            </a:solidFill>
            <a:round/>
            <a:headEnd/>
            <a:tailEnd/>
          </a:ln>
        </p:spPr>
        <p:txBody>
          <a:bodyPr wrap="none"/>
          <a:lstStyle/>
          <a:p>
            <a:endParaRPr lang="en-US"/>
          </a:p>
        </p:txBody>
      </p:sp>
      <p:sp>
        <p:nvSpPr>
          <p:cNvPr id="71717" name="Line 37"/>
          <p:cNvSpPr>
            <a:spLocks noChangeShapeType="1"/>
          </p:cNvSpPr>
          <p:nvPr/>
        </p:nvSpPr>
        <p:spPr bwMode="auto">
          <a:xfrm flipH="1">
            <a:off x="6553200" y="4876800"/>
            <a:ext cx="2286000" cy="0"/>
          </a:xfrm>
          <a:prstGeom prst="line">
            <a:avLst/>
          </a:prstGeom>
          <a:noFill/>
          <a:ln w="9525">
            <a:solidFill>
              <a:srgbClr val="000000"/>
            </a:solidFill>
            <a:round/>
            <a:headEnd/>
            <a:tailEnd/>
          </a:ln>
        </p:spPr>
        <p:txBody>
          <a:bodyPr wrap="none"/>
          <a:lstStyle/>
          <a:p>
            <a:endParaRPr lang="en-US"/>
          </a:p>
        </p:txBody>
      </p:sp>
      <p:sp>
        <p:nvSpPr>
          <p:cNvPr id="47143" name="Line 38"/>
          <p:cNvSpPr>
            <a:spLocks noChangeShapeType="1"/>
          </p:cNvSpPr>
          <p:nvPr/>
        </p:nvSpPr>
        <p:spPr bwMode="auto">
          <a:xfrm flipV="1">
            <a:off x="8001000" y="2895600"/>
            <a:ext cx="0" cy="304800"/>
          </a:xfrm>
          <a:prstGeom prst="line">
            <a:avLst/>
          </a:prstGeom>
          <a:noFill/>
          <a:ln w="9525">
            <a:solidFill>
              <a:srgbClr val="000000"/>
            </a:solidFill>
            <a:round/>
            <a:headEnd/>
            <a:tailEnd/>
          </a:ln>
        </p:spPr>
        <p:txBody>
          <a:bodyPr wrap="none"/>
          <a:lstStyle/>
          <a:p>
            <a:endParaRPr lang="en-US"/>
          </a:p>
        </p:txBody>
      </p:sp>
      <p:sp>
        <p:nvSpPr>
          <p:cNvPr id="71719" name="Line 39"/>
          <p:cNvSpPr>
            <a:spLocks noChangeShapeType="1"/>
          </p:cNvSpPr>
          <p:nvPr/>
        </p:nvSpPr>
        <p:spPr bwMode="auto">
          <a:xfrm flipH="1">
            <a:off x="7086600" y="2895600"/>
            <a:ext cx="914400" cy="0"/>
          </a:xfrm>
          <a:prstGeom prst="line">
            <a:avLst/>
          </a:prstGeom>
          <a:noFill/>
          <a:ln w="9525">
            <a:solidFill>
              <a:srgbClr val="000000"/>
            </a:solidFill>
            <a:round/>
            <a:headEnd/>
            <a:tailEnd type="triangle" w="med" len="med"/>
          </a:ln>
        </p:spPr>
        <p:txBody>
          <a:bodyPr wrap="none"/>
          <a:lstStyle/>
          <a:p>
            <a:endParaRPr lang="en-US"/>
          </a:p>
        </p:txBody>
      </p:sp>
      <p:sp>
        <p:nvSpPr>
          <p:cNvPr id="71720" name="Line 40"/>
          <p:cNvSpPr>
            <a:spLocks noChangeShapeType="1"/>
          </p:cNvSpPr>
          <p:nvPr/>
        </p:nvSpPr>
        <p:spPr bwMode="auto">
          <a:xfrm>
            <a:off x="5943600" y="5791200"/>
            <a:ext cx="0" cy="304800"/>
          </a:xfrm>
          <a:prstGeom prst="line">
            <a:avLst/>
          </a:prstGeom>
          <a:noFill/>
          <a:ln w="9525">
            <a:solidFill>
              <a:srgbClr val="000000"/>
            </a:solidFill>
            <a:round/>
            <a:headEnd/>
            <a:tailEnd type="triangle" w="med" len="med"/>
          </a:ln>
        </p:spPr>
        <p:txBody>
          <a:bodyPr wrap="none"/>
          <a:lstStyle/>
          <a:p>
            <a:endParaRPr lang="en-US"/>
          </a:p>
        </p:txBody>
      </p:sp>
      <p:sp>
        <p:nvSpPr>
          <p:cNvPr id="71721" name="Line 41"/>
          <p:cNvSpPr>
            <a:spLocks noChangeShapeType="1"/>
          </p:cNvSpPr>
          <p:nvPr/>
        </p:nvSpPr>
        <p:spPr bwMode="auto">
          <a:xfrm>
            <a:off x="5943600" y="5181600"/>
            <a:ext cx="0" cy="158750"/>
          </a:xfrm>
          <a:prstGeom prst="line">
            <a:avLst/>
          </a:prstGeom>
          <a:noFill/>
          <a:ln w="9525">
            <a:solidFill>
              <a:srgbClr val="000000"/>
            </a:solidFill>
            <a:round/>
            <a:headEnd/>
            <a:tailEnd type="triangle" w="med" len="med"/>
          </a:ln>
        </p:spPr>
        <p:txBody>
          <a:bodyPr wrap="none"/>
          <a:lstStyle/>
          <a:p>
            <a:endParaRPr lang="en-US"/>
          </a:p>
        </p:txBody>
      </p:sp>
      <p:sp>
        <p:nvSpPr>
          <p:cNvPr id="47147" name="Line 42"/>
          <p:cNvSpPr>
            <a:spLocks noChangeShapeType="1"/>
          </p:cNvSpPr>
          <p:nvPr/>
        </p:nvSpPr>
        <p:spPr bwMode="auto">
          <a:xfrm flipV="1">
            <a:off x="8001000" y="3581400"/>
            <a:ext cx="0" cy="457200"/>
          </a:xfrm>
          <a:prstGeom prst="line">
            <a:avLst/>
          </a:prstGeom>
          <a:noFill/>
          <a:ln w="9525">
            <a:solidFill>
              <a:srgbClr val="000000"/>
            </a:solidFill>
            <a:round/>
            <a:headEnd/>
            <a:tailEnd/>
          </a:ln>
        </p:spPr>
        <p:txBody>
          <a:bodyPr wrap="none"/>
          <a:lstStyle/>
          <a:p>
            <a:endParaRPr lang="en-US"/>
          </a:p>
        </p:txBody>
      </p:sp>
      <p:sp>
        <p:nvSpPr>
          <p:cNvPr id="71723" name="Line 43"/>
          <p:cNvSpPr>
            <a:spLocks noChangeShapeType="1"/>
          </p:cNvSpPr>
          <p:nvPr/>
        </p:nvSpPr>
        <p:spPr bwMode="auto">
          <a:xfrm flipH="1">
            <a:off x="7086600" y="3581400"/>
            <a:ext cx="914400" cy="0"/>
          </a:xfrm>
          <a:prstGeom prst="line">
            <a:avLst/>
          </a:prstGeom>
          <a:noFill/>
          <a:ln w="9525">
            <a:solidFill>
              <a:srgbClr val="000000"/>
            </a:solidFill>
            <a:round/>
            <a:headEnd/>
            <a:tailEnd type="triangle" w="med" len="med"/>
          </a:ln>
        </p:spPr>
        <p:txBody>
          <a:bodyPr wrap="none"/>
          <a:lstStyle/>
          <a:p>
            <a:endParaRPr lang="en-US"/>
          </a:p>
        </p:txBody>
      </p:sp>
      <p:sp>
        <p:nvSpPr>
          <p:cNvPr id="47149" name="Line 44"/>
          <p:cNvSpPr>
            <a:spLocks noChangeShapeType="1"/>
          </p:cNvSpPr>
          <p:nvPr/>
        </p:nvSpPr>
        <p:spPr bwMode="auto">
          <a:xfrm>
            <a:off x="4419600" y="2133600"/>
            <a:ext cx="0" cy="4343400"/>
          </a:xfrm>
          <a:prstGeom prst="line">
            <a:avLst/>
          </a:prstGeom>
          <a:noFill/>
          <a:ln w="9525">
            <a:solidFill>
              <a:srgbClr val="000000"/>
            </a:solidFill>
            <a:prstDash val="dash"/>
            <a:round/>
            <a:headEnd/>
            <a:tailEnd/>
          </a:ln>
        </p:spPr>
        <p:txBody>
          <a:bodyPr wrap="none"/>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1686"/>
                                        </p:tgtEl>
                                        <p:attrNameLst>
                                          <p:attrName>style.visibility</p:attrName>
                                        </p:attrNameLst>
                                      </p:cBhvr>
                                      <p:to>
                                        <p:strVal val="visible"/>
                                      </p:to>
                                    </p:set>
                                    <p:animEffect transition="in" filter="blinds(horizontal)">
                                      <p:cBhvr>
                                        <p:cTn id="7" dur="500"/>
                                        <p:tgtEl>
                                          <p:spTgt spid="7168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687"/>
                                        </p:tgtEl>
                                        <p:attrNameLst>
                                          <p:attrName>style.visibility</p:attrName>
                                        </p:attrNameLst>
                                      </p:cBhvr>
                                      <p:to>
                                        <p:strVal val="visible"/>
                                      </p:to>
                                    </p:set>
                                    <p:animEffect transition="in" filter="blinds(horizontal)">
                                      <p:cBhvr>
                                        <p:cTn id="12" dur="500"/>
                                        <p:tgtEl>
                                          <p:spTgt spid="7168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1688"/>
                                        </p:tgtEl>
                                        <p:attrNameLst>
                                          <p:attrName>style.visibility</p:attrName>
                                        </p:attrNameLst>
                                      </p:cBhvr>
                                      <p:to>
                                        <p:strVal val="visible"/>
                                      </p:to>
                                    </p:set>
                                    <p:animEffect transition="in" filter="blinds(horizontal)">
                                      <p:cBhvr>
                                        <p:cTn id="17" dur="500"/>
                                        <p:tgtEl>
                                          <p:spTgt spid="7168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1689"/>
                                        </p:tgtEl>
                                        <p:attrNameLst>
                                          <p:attrName>style.visibility</p:attrName>
                                        </p:attrNameLst>
                                      </p:cBhvr>
                                      <p:to>
                                        <p:strVal val="visible"/>
                                      </p:to>
                                    </p:set>
                                    <p:animEffect transition="in" filter="blinds(horizontal)">
                                      <p:cBhvr>
                                        <p:cTn id="22" dur="500"/>
                                        <p:tgtEl>
                                          <p:spTgt spid="7168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1698"/>
                                        </p:tgtEl>
                                        <p:attrNameLst>
                                          <p:attrName>style.visibility</p:attrName>
                                        </p:attrNameLst>
                                      </p:cBhvr>
                                      <p:to>
                                        <p:strVal val="visible"/>
                                      </p:to>
                                    </p:set>
                                    <p:animEffect transition="in" filter="blinds(horizontal)">
                                      <p:cBhvr>
                                        <p:cTn id="27" dur="500"/>
                                        <p:tgtEl>
                                          <p:spTgt spid="71698"/>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71699"/>
                                        </p:tgtEl>
                                        <p:attrNameLst>
                                          <p:attrName>style.visibility</p:attrName>
                                        </p:attrNameLst>
                                      </p:cBhvr>
                                      <p:to>
                                        <p:strVal val="visible"/>
                                      </p:to>
                                    </p:set>
                                    <p:animEffect transition="in" filter="blinds(horizontal)">
                                      <p:cBhvr>
                                        <p:cTn id="30" dur="500"/>
                                        <p:tgtEl>
                                          <p:spTgt spid="71699"/>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71700"/>
                                        </p:tgtEl>
                                        <p:attrNameLst>
                                          <p:attrName>style.visibility</p:attrName>
                                        </p:attrNameLst>
                                      </p:cBhvr>
                                      <p:to>
                                        <p:strVal val="visible"/>
                                      </p:to>
                                    </p:set>
                                    <p:animEffect transition="in" filter="blinds(horizontal)">
                                      <p:cBhvr>
                                        <p:cTn id="33" dur="500"/>
                                        <p:tgtEl>
                                          <p:spTgt spid="71700"/>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71691"/>
                                        </p:tgtEl>
                                        <p:attrNameLst>
                                          <p:attrName>style.visibility</p:attrName>
                                        </p:attrNameLst>
                                      </p:cBhvr>
                                      <p:to>
                                        <p:strVal val="visible"/>
                                      </p:to>
                                    </p:set>
                                    <p:animEffect transition="in" filter="blinds(horizontal)">
                                      <p:cBhvr>
                                        <p:cTn id="38" dur="500"/>
                                        <p:tgtEl>
                                          <p:spTgt spid="71691"/>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71708"/>
                                        </p:tgtEl>
                                        <p:attrNameLst>
                                          <p:attrName>style.visibility</p:attrName>
                                        </p:attrNameLst>
                                      </p:cBhvr>
                                      <p:to>
                                        <p:strVal val="visible"/>
                                      </p:to>
                                    </p:set>
                                    <p:animEffect transition="in" filter="blinds(horizontal)">
                                      <p:cBhvr>
                                        <p:cTn id="41" dur="500"/>
                                        <p:tgtEl>
                                          <p:spTgt spid="71708"/>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71707"/>
                                        </p:tgtEl>
                                        <p:attrNameLst>
                                          <p:attrName>style.visibility</p:attrName>
                                        </p:attrNameLst>
                                      </p:cBhvr>
                                      <p:to>
                                        <p:strVal val="visible"/>
                                      </p:to>
                                    </p:set>
                                    <p:animEffect transition="in" filter="blinds(horizontal)">
                                      <p:cBhvr>
                                        <p:cTn id="44" dur="500"/>
                                        <p:tgtEl>
                                          <p:spTgt spid="71707"/>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71692"/>
                                        </p:tgtEl>
                                        <p:attrNameLst>
                                          <p:attrName>style.visibility</p:attrName>
                                        </p:attrNameLst>
                                      </p:cBhvr>
                                      <p:to>
                                        <p:strVal val="visible"/>
                                      </p:to>
                                    </p:set>
                                    <p:animEffect transition="in" filter="blinds(horizontal)">
                                      <p:cBhvr>
                                        <p:cTn id="49" dur="500"/>
                                        <p:tgtEl>
                                          <p:spTgt spid="71692"/>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71709"/>
                                        </p:tgtEl>
                                        <p:attrNameLst>
                                          <p:attrName>style.visibility</p:attrName>
                                        </p:attrNameLst>
                                      </p:cBhvr>
                                      <p:to>
                                        <p:strVal val="visible"/>
                                      </p:to>
                                    </p:set>
                                    <p:animEffect transition="in" filter="blinds(horizontal)">
                                      <p:cBhvr>
                                        <p:cTn id="52" dur="500"/>
                                        <p:tgtEl>
                                          <p:spTgt spid="71709"/>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71723"/>
                                        </p:tgtEl>
                                        <p:attrNameLst>
                                          <p:attrName>style.visibility</p:attrName>
                                        </p:attrNameLst>
                                      </p:cBhvr>
                                      <p:to>
                                        <p:strVal val="visible"/>
                                      </p:to>
                                    </p:set>
                                    <p:animEffect transition="in" filter="blinds(horizontal)">
                                      <p:cBhvr>
                                        <p:cTn id="55" dur="500"/>
                                        <p:tgtEl>
                                          <p:spTgt spid="71723"/>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71693"/>
                                        </p:tgtEl>
                                        <p:attrNameLst>
                                          <p:attrName>style.visibility</p:attrName>
                                        </p:attrNameLst>
                                      </p:cBhvr>
                                      <p:to>
                                        <p:strVal val="visible"/>
                                      </p:to>
                                    </p:set>
                                    <p:animEffect transition="in" filter="blinds(horizontal)">
                                      <p:cBhvr>
                                        <p:cTn id="58" dur="500"/>
                                        <p:tgtEl>
                                          <p:spTgt spid="71693"/>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71714"/>
                                        </p:tgtEl>
                                        <p:attrNameLst>
                                          <p:attrName>style.visibility</p:attrName>
                                        </p:attrNameLst>
                                      </p:cBhvr>
                                      <p:to>
                                        <p:strVal val="visible"/>
                                      </p:to>
                                    </p:set>
                                    <p:animEffect transition="in" filter="blinds(horizontal)">
                                      <p:cBhvr>
                                        <p:cTn id="63" dur="500"/>
                                        <p:tgtEl>
                                          <p:spTgt spid="71714"/>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71694"/>
                                        </p:tgtEl>
                                        <p:attrNameLst>
                                          <p:attrName>style.visibility</p:attrName>
                                        </p:attrNameLst>
                                      </p:cBhvr>
                                      <p:to>
                                        <p:strVal val="visible"/>
                                      </p:to>
                                    </p:set>
                                    <p:animEffect transition="in" filter="blinds(horizontal)">
                                      <p:cBhvr>
                                        <p:cTn id="66" dur="500"/>
                                        <p:tgtEl>
                                          <p:spTgt spid="71694"/>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71717"/>
                                        </p:tgtEl>
                                        <p:attrNameLst>
                                          <p:attrName>style.visibility</p:attrName>
                                        </p:attrNameLst>
                                      </p:cBhvr>
                                      <p:to>
                                        <p:strVal val="visible"/>
                                      </p:to>
                                    </p:set>
                                    <p:animEffect transition="in" filter="blinds(horizontal)">
                                      <p:cBhvr>
                                        <p:cTn id="71" dur="500"/>
                                        <p:tgtEl>
                                          <p:spTgt spid="71717"/>
                                        </p:tgtEl>
                                      </p:cBhvr>
                                    </p:animEffect>
                                  </p:childTnLst>
                                </p:cTn>
                              </p:par>
                              <p:par>
                                <p:cTn id="72" presetID="3" presetClass="entr" presetSubtype="10" fill="hold" grpId="0" nodeType="withEffect">
                                  <p:stCondLst>
                                    <p:cond delay="0"/>
                                  </p:stCondLst>
                                  <p:childTnLst>
                                    <p:set>
                                      <p:cBhvr>
                                        <p:cTn id="73" dur="1" fill="hold">
                                          <p:stCondLst>
                                            <p:cond delay="0"/>
                                          </p:stCondLst>
                                        </p:cTn>
                                        <p:tgtEl>
                                          <p:spTgt spid="71695"/>
                                        </p:tgtEl>
                                        <p:attrNameLst>
                                          <p:attrName>style.visibility</p:attrName>
                                        </p:attrNameLst>
                                      </p:cBhvr>
                                      <p:to>
                                        <p:strVal val="visible"/>
                                      </p:to>
                                    </p:set>
                                    <p:animEffect transition="in" filter="blinds(horizontal)">
                                      <p:cBhvr>
                                        <p:cTn id="74" dur="500"/>
                                        <p:tgtEl>
                                          <p:spTgt spid="71695"/>
                                        </p:tgtEl>
                                      </p:cBhvr>
                                    </p:animEffect>
                                  </p:childTnLst>
                                </p:cTn>
                              </p:par>
                              <p:par>
                                <p:cTn id="75" presetID="3" presetClass="entr" presetSubtype="10" fill="hold" grpId="0" nodeType="withEffect">
                                  <p:stCondLst>
                                    <p:cond delay="0"/>
                                  </p:stCondLst>
                                  <p:childTnLst>
                                    <p:set>
                                      <p:cBhvr>
                                        <p:cTn id="76" dur="1" fill="hold">
                                          <p:stCondLst>
                                            <p:cond delay="0"/>
                                          </p:stCondLst>
                                        </p:cTn>
                                        <p:tgtEl>
                                          <p:spTgt spid="71719"/>
                                        </p:tgtEl>
                                        <p:attrNameLst>
                                          <p:attrName>style.visibility</p:attrName>
                                        </p:attrNameLst>
                                      </p:cBhvr>
                                      <p:to>
                                        <p:strVal val="visible"/>
                                      </p:to>
                                    </p:set>
                                    <p:animEffect transition="in" filter="blinds(horizontal)">
                                      <p:cBhvr>
                                        <p:cTn id="77" dur="500"/>
                                        <p:tgtEl>
                                          <p:spTgt spid="71719"/>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71696"/>
                                        </p:tgtEl>
                                        <p:attrNameLst>
                                          <p:attrName>style.visibility</p:attrName>
                                        </p:attrNameLst>
                                      </p:cBhvr>
                                      <p:to>
                                        <p:strVal val="visible"/>
                                      </p:to>
                                    </p:set>
                                    <p:animEffect transition="in" filter="blinds(horizontal)">
                                      <p:cBhvr>
                                        <p:cTn id="82" dur="500"/>
                                        <p:tgtEl>
                                          <p:spTgt spid="71696"/>
                                        </p:tgtEl>
                                      </p:cBhvr>
                                    </p:animEffect>
                                  </p:childTnLst>
                                </p:cTn>
                              </p:par>
                              <p:par>
                                <p:cTn id="83" presetID="3" presetClass="entr" presetSubtype="10" fill="hold" grpId="0" nodeType="withEffect">
                                  <p:stCondLst>
                                    <p:cond delay="0"/>
                                  </p:stCondLst>
                                  <p:childTnLst>
                                    <p:set>
                                      <p:cBhvr>
                                        <p:cTn id="84" dur="1" fill="hold">
                                          <p:stCondLst>
                                            <p:cond delay="0"/>
                                          </p:stCondLst>
                                        </p:cTn>
                                        <p:tgtEl>
                                          <p:spTgt spid="71720"/>
                                        </p:tgtEl>
                                        <p:attrNameLst>
                                          <p:attrName>style.visibility</p:attrName>
                                        </p:attrNameLst>
                                      </p:cBhvr>
                                      <p:to>
                                        <p:strVal val="visible"/>
                                      </p:to>
                                    </p:set>
                                    <p:animEffect transition="in" filter="blinds(horizontal)">
                                      <p:cBhvr>
                                        <p:cTn id="85" dur="500"/>
                                        <p:tgtEl>
                                          <p:spTgt spid="71720"/>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71697"/>
                                        </p:tgtEl>
                                        <p:attrNameLst>
                                          <p:attrName>style.visibility</p:attrName>
                                        </p:attrNameLst>
                                      </p:cBhvr>
                                      <p:to>
                                        <p:strVal val="visible"/>
                                      </p:to>
                                    </p:set>
                                    <p:animEffect transition="in" filter="blinds(horizontal)">
                                      <p:cBhvr>
                                        <p:cTn id="90" dur="500"/>
                                        <p:tgtEl>
                                          <p:spTgt spid="71697"/>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grpId="0" nodeType="clickEffect">
                                  <p:stCondLst>
                                    <p:cond delay="0"/>
                                  </p:stCondLst>
                                  <p:childTnLst>
                                    <p:set>
                                      <p:cBhvr>
                                        <p:cTn id="94" dur="1" fill="hold">
                                          <p:stCondLst>
                                            <p:cond delay="0"/>
                                          </p:stCondLst>
                                        </p:cTn>
                                        <p:tgtEl>
                                          <p:spTgt spid="71711"/>
                                        </p:tgtEl>
                                        <p:attrNameLst>
                                          <p:attrName>style.visibility</p:attrName>
                                        </p:attrNameLst>
                                      </p:cBhvr>
                                      <p:to>
                                        <p:strVal val="visible"/>
                                      </p:to>
                                    </p:set>
                                    <p:animEffect transition="in" filter="blinds(horizontal)">
                                      <p:cBhvr>
                                        <p:cTn id="95" dur="500"/>
                                        <p:tgtEl>
                                          <p:spTgt spid="71711"/>
                                        </p:tgtEl>
                                      </p:cBhvr>
                                    </p:animEffect>
                                  </p:childTnLst>
                                </p:cTn>
                              </p:par>
                              <p:par>
                                <p:cTn id="96" presetID="3" presetClass="entr" presetSubtype="10" fill="hold" grpId="0" nodeType="withEffect">
                                  <p:stCondLst>
                                    <p:cond delay="0"/>
                                  </p:stCondLst>
                                  <p:childTnLst>
                                    <p:set>
                                      <p:cBhvr>
                                        <p:cTn id="97" dur="1" fill="hold">
                                          <p:stCondLst>
                                            <p:cond delay="0"/>
                                          </p:stCondLst>
                                        </p:cTn>
                                        <p:tgtEl>
                                          <p:spTgt spid="71704"/>
                                        </p:tgtEl>
                                        <p:attrNameLst>
                                          <p:attrName>style.visibility</p:attrName>
                                        </p:attrNameLst>
                                      </p:cBhvr>
                                      <p:to>
                                        <p:strVal val="visible"/>
                                      </p:to>
                                    </p:set>
                                    <p:animEffect transition="in" filter="blinds(horizontal)">
                                      <p:cBhvr>
                                        <p:cTn id="98" dur="500"/>
                                        <p:tgtEl>
                                          <p:spTgt spid="71704"/>
                                        </p:tgtEl>
                                      </p:cBhvr>
                                    </p:animEffect>
                                  </p:childTnLst>
                                </p:cTn>
                              </p:par>
                              <p:par>
                                <p:cTn id="99" presetID="3" presetClass="entr" presetSubtype="10" fill="hold" grpId="0" nodeType="withEffect">
                                  <p:stCondLst>
                                    <p:cond delay="0"/>
                                  </p:stCondLst>
                                  <p:childTnLst>
                                    <p:set>
                                      <p:cBhvr>
                                        <p:cTn id="100" dur="1" fill="hold">
                                          <p:stCondLst>
                                            <p:cond delay="0"/>
                                          </p:stCondLst>
                                        </p:cTn>
                                        <p:tgtEl>
                                          <p:spTgt spid="71703"/>
                                        </p:tgtEl>
                                        <p:attrNameLst>
                                          <p:attrName>style.visibility</p:attrName>
                                        </p:attrNameLst>
                                      </p:cBhvr>
                                      <p:to>
                                        <p:strVal val="visible"/>
                                      </p:to>
                                    </p:set>
                                    <p:animEffect transition="in" filter="blinds(horizontal)">
                                      <p:cBhvr>
                                        <p:cTn id="101" dur="500"/>
                                        <p:tgtEl>
                                          <p:spTgt spid="71703"/>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71701"/>
                                        </p:tgtEl>
                                        <p:attrNameLst>
                                          <p:attrName>style.visibility</p:attrName>
                                        </p:attrNameLst>
                                      </p:cBhvr>
                                      <p:to>
                                        <p:strVal val="visible"/>
                                      </p:to>
                                    </p:set>
                                    <p:animEffect transition="in" filter="blinds(horizontal)">
                                      <p:cBhvr>
                                        <p:cTn id="106" dur="500"/>
                                        <p:tgtEl>
                                          <p:spTgt spid="71701"/>
                                        </p:tgtEl>
                                      </p:cBhvr>
                                    </p:animEffect>
                                  </p:childTnLst>
                                </p:cTn>
                              </p:par>
                              <p:par>
                                <p:cTn id="107" presetID="3" presetClass="entr" presetSubtype="10" fill="hold" grpId="0" nodeType="withEffect">
                                  <p:stCondLst>
                                    <p:cond delay="0"/>
                                  </p:stCondLst>
                                  <p:childTnLst>
                                    <p:set>
                                      <p:cBhvr>
                                        <p:cTn id="108" dur="1" fill="hold">
                                          <p:stCondLst>
                                            <p:cond delay="0"/>
                                          </p:stCondLst>
                                        </p:cTn>
                                        <p:tgtEl>
                                          <p:spTgt spid="71702"/>
                                        </p:tgtEl>
                                        <p:attrNameLst>
                                          <p:attrName>style.visibility</p:attrName>
                                        </p:attrNameLst>
                                      </p:cBhvr>
                                      <p:to>
                                        <p:strVal val="visible"/>
                                      </p:to>
                                    </p:set>
                                    <p:animEffect transition="in" filter="blinds(horizontal)">
                                      <p:cBhvr>
                                        <p:cTn id="109" dur="500"/>
                                        <p:tgtEl>
                                          <p:spTgt spid="71702"/>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71713"/>
                                        </p:tgtEl>
                                        <p:attrNameLst>
                                          <p:attrName>style.visibility</p:attrName>
                                        </p:attrNameLst>
                                      </p:cBhvr>
                                      <p:to>
                                        <p:strVal val="visible"/>
                                      </p:to>
                                    </p:set>
                                    <p:animEffect transition="in" filter="blinds(horizontal)">
                                      <p:cBhvr>
                                        <p:cTn id="114" dur="500"/>
                                        <p:tgtEl>
                                          <p:spTgt spid="71713"/>
                                        </p:tgtEl>
                                      </p:cBhvr>
                                    </p:animEffect>
                                  </p:childTnLst>
                                </p:cTn>
                              </p:par>
                              <p:par>
                                <p:cTn id="115" presetID="3" presetClass="entr" presetSubtype="10" fill="hold" grpId="0" nodeType="withEffect">
                                  <p:stCondLst>
                                    <p:cond delay="0"/>
                                  </p:stCondLst>
                                  <p:childTnLst>
                                    <p:set>
                                      <p:cBhvr>
                                        <p:cTn id="116" dur="1" fill="hold">
                                          <p:stCondLst>
                                            <p:cond delay="0"/>
                                          </p:stCondLst>
                                        </p:cTn>
                                        <p:tgtEl>
                                          <p:spTgt spid="71683"/>
                                        </p:tgtEl>
                                        <p:attrNameLst>
                                          <p:attrName>style.visibility</p:attrName>
                                        </p:attrNameLst>
                                      </p:cBhvr>
                                      <p:to>
                                        <p:strVal val="visible"/>
                                      </p:to>
                                    </p:set>
                                    <p:animEffect transition="in" filter="blinds(horizontal)">
                                      <p:cBhvr>
                                        <p:cTn id="117" dur="500"/>
                                        <p:tgtEl>
                                          <p:spTgt spid="71683"/>
                                        </p:tgtEl>
                                      </p:cBhvr>
                                    </p:animEffect>
                                  </p:childTnLst>
                                </p:cTn>
                              </p:par>
                              <p:par>
                                <p:cTn id="118" presetID="3" presetClass="entr" presetSubtype="10" fill="hold" grpId="0" nodeType="withEffect">
                                  <p:stCondLst>
                                    <p:cond delay="0"/>
                                  </p:stCondLst>
                                  <p:childTnLst>
                                    <p:set>
                                      <p:cBhvr>
                                        <p:cTn id="119" dur="1" fill="hold">
                                          <p:stCondLst>
                                            <p:cond delay="0"/>
                                          </p:stCondLst>
                                        </p:cTn>
                                        <p:tgtEl>
                                          <p:spTgt spid="71706"/>
                                        </p:tgtEl>
                                        <p:attrNameLst>
                                          <p:attrName>style.visibility</p:attrName>
                                        </p:attrNameLst>
                                      </p:cBhvr>
                                      <p:to>
                                        <p:strVal val="visible"/>
                                      </p:to>
                                    </p:set>
                                    <p:animEffect transition="in" filter="blinds(horizontal)">
                                      <p:cBhvr>
                                        <p:cTn id="120" dur="500"/>
                                        <p:tgtEl>
                                          <p:spTgt spid="71706"/>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71721"/>
                                        </p:tgtEl>
                                        <p:attrNameLst>
                                          <p:attrName>style.visibility</p:attrName>
                                        </p:attrNameLst>
                                      </p:cBhvr>
                                      <p:to>
                                        <p:strVal val="visible"/>
                                      </p:to>
                                    </p:set>
                                    <p:animEffect transition="in" filter="blinds(horizontal)">
                                      <p:cBhvr>
                                        <p:cTn id="125" dur="500"/>
                                        <p:tgtEl>
                                          <p:spTgt spid="717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p:bldP spid="71686" grpId="0" animBg="1"/>
      <p:bldP spid="71687" grpId="0" animBg="1"/>
      <p:bldP spid="71688" grpId="0" animBg="1"/>
      <p:bldP spid="71689" grpId="0" animBg="1"/>
      <p:bldP spid="71691" grpId="0" animBg="1"/>
      <p:bldP spid="71692" grpId="0" animBg="1"/>
      <p:bldP spid="71693" grpId="0" animBg="1"/>
      <p:bldP spid="71694" grpId="0" animBg="1"/>
      <p:bldP spid="71695" grpId="0" animBg="1"/>
      <p:bldP spid="71696" grpId="0" animBg="1"/>
      <p:bldP spid="71697" grpId="0" animBg="1"/>
      <p:bldP spid="71698" grpId="0" animBg="1"/>
      <p:bldP spid="71699" grpId="0" animBg="1"/>
      <p:bldP spid="71700" grpId="0" animBg="1"/>
      <p:bldP spid="71701" grpId="0" animBg="1"/>
      <p:bldP spid="71702" grpId="0" animBg="1"/>
      <p:bldP spid="71703" grpId="0" animBg="1"/>
      <p:bldP spid="71704" grpId="0" animBg="1"/>
      <p:bldP spid="71706" grpId="0" animBg="1"/>
      <p:bldP spid="71707" grpId="0" animBg="1"/>
      <p:bldP spid="71708" grpId="0" animBg="1"/>
      <p:bldP spid="71709" grpId="0" animBg="1"/>
      <p:bldP spid="71711" grpId="0" animBg="1"/>
      <p:bldP spid="71713" grpId="0" animBg="1"/>
      <p:bldP spid="71714" grpId="0" animBg="1"/>
      <p:bldP spid="71717" grpId="0" animBg="1"/>
      <p:bldP spid="71719" grpId="0" animBg="1"/>
      <p:bldP spid="71720" grpId="0" animBg="1"/>
      <p:bldP spid="71721" grpId="0" animBg="1"/>
      <p:bldP spid="717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Slide Number Placeholder 5"/>
          <p:cNvSpPr>
            <a:spLocks noGrp="1"/>
          </p:cNvSpPr>
          <p:nvPr>
            <p:ph type="sldNum" sz="quarter" idx="12"/>
          </p:nvPr>
        </p:nvSpPr>
        <p:spPr>
          <a:noFill/>
        </p:spPr>
        <p:txBody>
          <a:bodyPr/>
          <a:lstStyle/>
          <a:p>
            <a:fld id="{774773B9-881F-4992-9AE3-BF79A930A1C5}" type="slidenum">
              <a:rPr lang="ar-SA"/>
              <a:pPr/>
              <a:t>11</a:t>
            </a:fld>
            <a:endParaRPr lang="en-US"/>
          </a:p>
        </p:txBody>
      </p:sp>
      <p:sp>
        <p:nvSpPr>
          <p:cNvPr id="48132" name="Rectangle 2"/>
          <p:cNvSpPr>
            <a:spLocks noGrp="1" noChangeArrowheads="1"/>
          </p:cNvSpPr>
          <p:nvPr>
            <p:ph type="title"/>
          </p:nvPr>
        </p:nvSpPr>
        <p:spPr>
          <a:xfrm>
            <a:off x="1370013" y="381000"/>
            <a:ext cx="6859587" cy="609600"/>
          </a:xfrm>
        </p:spPr>
        <p:txBody>
          <a:bodyPr/>
          <a:lstStyle/>
          <a:p>
            <a:pPr eaLnBrk="1" hangingPunct="1"/>
            <a:r>
              <a:rPr lang="fa-IR" smtClean="0"/>
              <a:t>انواع برنامه ريزي هاي حمل و نقل</a:t>
            </a:r>
            <a:endParaRPr lang="en-US" smtClean="0"/>
          </a:p>
        </p:txBody>
      </p:sp>
      <p:sp>
        <p:nvSpPr>
          <p:cNvPr id="48133" name="Rectangle 3"/>
          <p:cNvSpPr>
            <a:spLocks noChangeArrowheads="1"/>
          </p:cNvSpPr>
          <p:nvPr/>
        </p:nvSpPr>
        <p:spPr bwMode="auto">
          <a:xfrm>
            <a:off x="1219200" y="1447800"/>
            <a:ext cx="7620000" cy="4038600"/>
          </a:xfrm>
          <a:prstGeom prst="rect">
            <a:avLst/>
          </a:prstGeom>
          <a:noFill/>
          <a:ln w="9525">
            <a:noFill/>
            <a:miter lim="800000"/>
            <a:headEnd/>
            <a:tailEnd/>
          </a:ln>
        </p:spPr>
        <p:txBody>
          <a:bodyPr lIns="92075" tIns="46038" rIns="92075" bIns="46038"/>
          <a:lstStyle/>
          <a:p>
            <a:pPr marL="742950" lvl="1" indent="-285750" algn="r" rtl="1" eaLnBrk="1" hangingPunct="1">
              <a:lnSpc>
                <a:spcPct val="120000"/>
              </a:lnSpc>
              <a:spcBef>
                <a:spcPct val="20000"/>
              </a:spcBef>
            </a:pPr>
            <a:r>
              <a:rPr kumimoji="0" lang="fa-IR" sz="2600">
                <a:solidFill>
                  <a:srgbClr val="000000"/>
                </a:solidFill>
              </a:rPr>
              <a:t>به دلايل زير برنامه ريزي کوتاه مدت نيز داريم:</a:t>
            </a:r>
          </a:p>
          <a:p>
            <a:pPr marL="742950" lvl="1" indent="-285750" algn="r" rtl="1" eaLnBrk="1" hangingPunct="1">
              <a:lnSpc>
                <a:spcPct val="120000"/>
              </a:lnSpc>
              <a:spcBef>
                <a:spcPct val="20000"/>
              </a:spcBef>
            </a:pPr>
            <a:endParaRPr kumimoji="0" lang="fa-IR" sz="2600">
              <a:solidFill>
                <a:srgbClr val="000000"/>
              </a:solidFill>
            </a:endParaRPr>
          </a:p>
          <a:p>
            <a:pPr marL="742950" lvl="1" indent="-285750" algn="r" rtl="1" eaLnBrk="1" hangingPunct="1">
              <a:lnSpc>
                <a:spcPct val="120000"/>
              </a:lnSpc>
              <a:spcBef>
                <a:spcPct val="20000"/>
              </a:spcBef>
            </a:pPr>
            <a:r>
              <a:rPr kumimoji="0" lang="fa-IR" sz="2600">
                <a:solidFill>
                  <a:srgbClr val="000000"/>
                </a:solidFill>
              </a:rPr>
              <a:t>1- عدم انعطاف پذيري و پوشش استثناءها در برنامه ريزي دراز مدت</a:t>
            </a:r>
          </a:p>
          <a:p>
            <a:pPr marL="742950" lvl="1" indent="-285750" algn="r" rtl="1" eaLnBrk="1" hangingPunct="1">
              <a:lnSpc>
                <a:spcPct val="120000"/>
              </a:lnSpc>
              <a:spcBef>
                <a:spcPct val="20000"/>
              </a:spcBef>
            </a:pPr>
            <a:r>
              <a:rPr kumimoji="0" lang="fa-IR" sz="2600">
                <a:solidFill>
                  <a:srgbClr val="000000"/>
                </a:solidFill>
              </a:rPr>
              <a:t>2- بهبود سرويس هاي عمومي از طريق برنامه هاي کوتاه مدت عملياتي تر است.</a:t>
            </a:r>
          </a:p>
          <a:p>
            <a:pPr marL="742950" lvl="1" indent="-285750" algn="r" rtl="1" eaLnBrk="1" hangingPunct="1">
              <a:lnSpc>
                <a:spcPct val="120000"/>
              </a:lnSpc>
              <a:spcBef>
                <a:spcPct val="20000"/>
              </a:spcBef>
            </a:pPr>
            <a:r>
              <a:rPr kumimoji="0" lang="fa-IR" sz="2600">
                <a:solidFill>
                  <a:srgbClr val="000000"/>
                </a:solidFill>
              </a:rPr>
              <a:t>3- پيش بيني ها در برنامه ريزي هاي بلند مدت هميشه صحيح نيست.</a:t>
            </a:r>
          </a:p>
          <a:p>
            <a:pPr marL="342900" indent="-342900" algn="r" rtl="1" eaLnBrk="1" hangingPunct="1">
              <a:lnSpc>
                <a:spcPct val="120000"/>
              </a:lnSpc>
              <a:spcBef>
                <a:spcPct val="20000"/>
              </a:spcBef>
              <a:buFont typeface="Wingdings" pitchFamily="2" charset="2"/>
              <a:buChar char="§"/>
            </a:pPr>
            <a:endParaRPr kumimoji="0" lang="fa-IR" sz="2600">
              <a:solidFill>
                <a:srgbClr val="000000"/>
              </a:solidFill>
            </a:endParaRPr>
          </a:p>
          <a:p>
            <a:pPr marL="742950" lvl="1" indent="-285750" algn="r" rtl="1" eaLnBrk="1" hangingPunct="1">
              <a:lnSpc>
                <a:spcPct val="120000"/>
              </a:lnSpc>
              <a:spcBef>
                <a:spcPct val="20000"/>
              </a:spcBef>
              <a:buFont typeface="Wingdings" pitchFamily="2" charset="2"/>
              <a:buNone/>
            </a:pPr>
            <a:endParaRPr kumimoji="0" lang="fa-IR" sz="2600">
              <a:solidFill>
                <a:srgbClr val="000000"/>
              </a:solidFill>
            </a:endParaRPr>
          </a:p>
          <a:p>
            <a:pPr marL="342900" indent="-342900" algn="r" rtl="1" eaLnBrk="1" hangingPunct="1">
              <a:lnSpc>
                <a:spcPct val="120000"/>
              </a:lnSpc>
              <a:spcBef>
                <a:spcPct val="20000"/>
              </a:spcBef>
              <a:buFont typeface="Wingdings" pitchFamily="2" charset="2"/>
              <a:buChar char="§"/>
            </a:pPr>
            <a:endParaRPr kumimoji="0" lang="fa-IR" sz="2600">
              <a:solidFill>
                <a:srgbClr val="000000"/>
              </a:solidFill>
            </a:endParaRPr>
          </a:p>
          <a:p>
            <a:pPr marL="342900" indent="-342900" algn="r" rtl="1" eaLnBrk="1" hangingPunct="1">
              <a:lnSpc>
                <a:spcPct val="120000"/>
              </a:lnSpc>
              <a:spcBef>
                <a:spcPct val="20000"/>
              </a:spcBef>
              <a:buFont typeface="Wingdings" pitchFamily="2" charset="2"/>
              <a:buChar char="§"/>
            </a:pPr>
            <a:endParaRPr kumimoji="0" lang="fa-IR" sz="2600">
              <a:solidFill>
                <a:srgbClr val="000000"/>
              </a:solidFill>
            </a:endParaRPr>
          </a:p>
          <a:p>
            <a:pPr marL="342900" indent="-342900" algn="r" rtl="1" eaLnBrk="1" hangingPunct="1">
              <a:lnSpc>
                <a:spcPct val="120000"/>
              </a:lnSpc>
              <a:spcBef>
                <a:spcPct val="20000"/>
              </a:spcBef>
              <a:buFontTx/>
              <a:buChar char="•"/>
            </a:pPr>
            <a:endParaRPr kumimoji="0" lang="en-US" sz="260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Slide Number Placeholder 5"/>
          <p:cNvSpPr>
            <a:spLocks noGrp="1"/>
          </p:cNvSpPr>
          <p:nvPr>
            <p:ph type="sldNum" sz="quarter" idx="12"/>
          </p:nvPr>
        </p:nvSpPr>
        <p:spPr>
          <a:noFill/>
        </p:spPr>
        <p:txBody>
          <a:bodyPr/>
          <a:lstStyle/>
          <a:p>
            <a:fld id="{DF69F74B-353B-4AE4-93AA-A2C17FDA7757}" type="slidenum">
              <a:rPr lang="ar-SA"/>
              <a:pPr/>
              <a:t>12</a:t>
            </a:fld>
            <a:endParaRPr lang="en-US"/>
          </a:p>
        </p:txBody>
      </p:sp>
      <p:sp>
        <p:nvSpPr>
          <p:cNvPr id="49156" name="Rectangle 2"/>
          <p:cNvSpPr>
            <a:spLocks noGrp="1" noChangeArrowheads="1"/>
          </p:cNvSpPr>
          <p:nvPr>
            <p:ph type="title"/>
          </p:nvPr>
        </p:nvSpPr>
        <p:spPr>
          <a:xfrm>
            <a:off x="1370013" y="381000"/>
            <a:ext cx="6859587" cy="609600"/>
          </a:xfrm>
        </p:spPr>
        <p:txBody>
          <a:bodyPr/>
          <a:lstStyle/>
          <a:p>
            <a:pPr eaLnBrk="1" hangingPunct="1"/>
            <a:r>
              <a:rPr lang="fa-IR" smtClean="0"/>
              <a:t>انواع برنامه ريزي هاي حمل و نقل</a:t>
            </a:r>
            <a:endParaRPr lang="en-US" smtClean="0"/>
          </a:p>
        </p:txBody>
      </p:sp>
      <p:sp>
        <p:nvSpPr>
          <p:cNvPr id="49157" name="Rectangle 3"/>
          <p:cNvSpPr>
            <a:spLocks noChangeArrowheads="1"/>
          </p:cNvSpPr>
          <p:nvPr/>
        </p:nvSpPr>
        <p:spPr bwMode="auto">
          <a:xfrm>
            <a:off x="1219200" y="1447800"/>
            <a:ext cx="7620000" cy="609600"/>
          </a:xfrm>
          <a:prstGeom prst="rect">
            <a:avLst/>
          </a:prstGeom>
          <a:noFill/>
          <a:ln w="9525">
            <a:noFill/>
            <a:miter lim="800000"/>
            <a:headEnd/>
            <a:tailEnd/>
          </a:ln>
        </p:spPr>
        <p:txBody>
          <a:bodyPr lIns="92075" tIns="46038" rIns="92075" bIns="46038"/>
          <a:lstStyle/>
          <a:p>
            <a:pPr marL="742950" lvl="1" indent="-285750" algn="r" rtl="1" eaLnBrk="1" hangingPunct="1">
              <a:spcBef>
                <a:spcPct val="20000"/>
              </a:spcBef>
            </a:pPr>
            <a:r>
              <a:rPr kumimoji="0" lang="fa-IR" sz="2600">
                <a:solidFill>
                  <a:srgbClr val="000000"/>
                </a:solidFill>
              </a:rPr>
              <a:t>1- برنامه ريزي هاي کوتاه مدت يا ميان مدت </a:t>
            </a:r>
          </a:p>
          <a:p>
            <a:pPr marL="742950" lvl="1" indent="-285750" algn="r" rtl="1" eaLnBrk="1" hangingPunct="1">
              <a:spcBef>
                <a:spcPct val="20000"/>
              </a:spcBef>
            </a:pPr>
            <a:r>
              <a:rPr kumimoji="0" lang="en-US" sz="2600">
                <a:solidFill>
                  <a:srgbClr val="000000"/>
                </a:solidFill>
              </a:rPr>
              <a:t>Transportation Systems Management (TSM)</a:t>
            </a:r>
          </a:p>
          <a:p>
            <a:pPr marL="742950" lvl="1" indent="-285750" algn="r" rtl="1" eaLnBrk="1" hangingPunct="1">
              <a:spcBef>
                <a:spcPct val="20000"/>
              </a:spcBef>
            </a:pPr>
            <a:endParaRPr kumimoji="0" lang="fa-IR" sz="2600">
              <a:solidFill>
                <a:srgbClr val="000000"/>
              </a:solidFill>
            </a:endParaRPr>
          </a:p>
          <a:p>
            <a:pPr marL="742950" lvl="1" indent="-285750" algn="r" rtl="1" eaLnBrk="1" hangingPunct="1">
              <a:spcBef>
                <a:spcPct val="20000"/>
              </a:spcBef>
            </a:pPr>
            <a:endParaRPr kumimoji="0" lang="fa-IR" sz="2600">
              <a:solidFill>
                <a:srgbClr val="000000"/>
              </a:solidFill>
            </a:endParaRPr>
          </a:p>
          <a:p>
            <a:pPr marL="742950" lvl="1" indent="-285750" algn="r" rtl="1" eaLnBrk="1" hangingPunct="1">
              <a:spcBef>
                <a:spcPct val="20000"/>
              </a:spcBef>
            </a:pPr>
            <a:r>
              <a:rPr kumimoji="0" lang="fa-IR" sz="2600">
                <a:solidFill>
                  <a:srgbClr val="000000"/>
                </a:solidFill>
              </a:rPr>
              <a:t>هدف </a:t>
            </a:r>
            <a:r>
              <a:rPr kumimoji="0" lang="en-US" sz="2600">
                <a:solidFill>
                  <a:srgbClr val="000000"/>
                </a:solidFill>
              </a:rPr>
              <a:t>TSM</a:t>
            </a:r>
            <a:r>
              <a:rPr kumimoji="0" lang="fa-IR" sz="2600">
                <a:solidFill>
                  <a:srgbClr val="000000"/>
                </a:solidFill>
              </a:rPr>
              <a:t> : تکنيک هاي بهبود کارايي اين سيستم ها، يا دستيابي به عرضه بهتر با استفاده از تجهيزات موجود به منظور ايجاد تعادل بين عرضه و تقاضاي حمل و نقل مي باشد (جابجايي بهينه انسان و کالا)</a:t>
            </a:r>
          </a:p>
          <a:p>
            <a:pPr marL="342900" indent="-342900" algn="r" rtl="1" eaLnBrk="1" hangingPunct="1">
              <a:spcBef>
                <a:spcPct val="20000"/>
              </a:spcBef>
              <a:buFont typeface="Wingdings" pitchFamily="2" charset="2"/>
              <a:buChar char="§"/>
            </a:pPr>
            <a:endParaRPr kumimoji="0" lang="fa-IR" sz="2600">
              <a:solidFill>
                <a:srgbClr val="000000"/>
              </a:solidFill>
            </a:endParaRPr>
          </a:p>
          <a:p>
            <a:pPr marL="742950" lvl="1" indent="-285750" algn="r" rtl="1" eaLnBrk="1" hangingPunct="1">
              <a:spcBef>
                <a:spcPct val="20000"/>
              </a:spcBef>
              <a:buFont typeface="Wingdings" pitchFamily="2" charset="2"/>
              <a:buNone/>
            </a:pPr>
            <a:endParaRPr kumimoji="0" lang="fa-IR" sz="2600">
              <a:solidFill>
                <a:srgbClr val="000000"/>
              </a:solidFill>
            </a:endParaRPr>
          </a:p>
          <a:p>
            <a:pPr marL="342900" indent="-342900" algn="r" rtl="1" eaLnBrk="1" hangingPunct="1">
              <a:spcBef>
                <a:spcPct val="20000"/>
              </a:spcBef>
              <a:buFont typeface="Wingdings" pitchFamily="2" charset="2"/>
              <a:buChar char="§"/>
            </a:pPr>
            <a:endParaRPr kumimoji="0" lang="fa-IR" sz="2600">
              <a:solidFill>
                <a:srgbClr val="000000"/>
              </a:solidFill>
            </a:endParaRPr>
          </a:p>
          <a:p>
            <a:pPr marL="342900" indent="-342900" algn="r" rtl="1" eaLnBrk="1" hangingPunct="1">
              <a:spcBef>
                <a:spcPct val="20000"/>
              </a:spcBef>
              <a:buFont typeface="Wingdings" pitchFamily="2" charset="2"/>
              <a:buChar char="§"/>
            </a:pPr>
            <a:endParaRPr kumimoji="0" lang="fa-IR" sz="2600">
              <a:solidFill>
                <a:srgbClr val="000000"/>
              </a:solidFill>
            </a:endParaRPr>
          </a:p>
          <a:p>
            <a:pPr marL="342900" indent="-342900" algn="r" rtl="1" eaLnBrk="1" hangingPunct="1">
              <a:spcBef>
                <a:spcPct val="20000"/>
              </a:spcBef>
              <a:buFontTx/>
              <a:buChar char="•"/>
            </a:pPr>
            <a:endParaRPr kumimoji="0" lang="en-US" sz="2600">
              <a:solidFill>
                <a:srgbClr val="0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Slide Number Placeholder 5"/>
          <p:cNvSpPr>
            <a:spLocks noGrp="1"/>
          </p:cNvSpPr>
          <p:nvPr>
            <p:ph type="sldNum" sz="quarter" idx="12"/>
          </p:nvPr>
        </p:nvSpPr>
        <p:spPr>
          <a:noFill/>
        </p:spPr>
        <p:txBody>
          <a:bodyPr/>
          <a:lstStyle/>
          <a:p>
            <a:fld id="{D0416CB5-EDCF-470E-B4CB-A18DB4FDC62F}" type="slidenum">
              <a:rPr lang="ar-SA"/>
              <a:pPr/>
              <a:t>13</a:t>
            </a:fld>
            <a:endParaRPr lang="en-US"/>
          </a:p>
        </p:txBody>
      </p:sp>
      <p:grpSp>
        <p:nvGrpSpPr>
          <p:cNvPr id="50180" name="Group 86"/>
          <p:cNvGrpSpPr>
            <a:grpSpLocks/>
          </p:cNvGrpSpPr>
          <p:nvPr/>
        </p:nvGrpSpPr>
        <p:grpSpPr bwMode="auto">
          <a:xfrm>
            <a:off x="990600" y="228600"/>
            <a:ext cx="7924800" cy="6248400"/>
            <a:chOff x="624" y="144"/>
            <a:chExt cx="4992" cy="3936"/>
          </a:xfrm>
        </p:grpSpPr>
        <p:sp>
          <p:nvSpPr>
            <p:cNvPr id="50182" name="Rectangle 5"/>
            <p:cNvSpPr>
              <a:spLocks noChangeArrowheads="1"/>
            </p:cNvSpPr>
            <p:nvPr/>
          </p:nvSpPr>
          <p:spPr bwMode="auto">
            <a:xfrm>
              <a:off x="1216" y="192"/>
              <a:ext cx="816" cy="351"/>
            </a:xfrm>
            <a:prstGeom prst="rect">
              <a:avLst/>
            </a:prstGeom>
            <a:noFill/>
            <a:ln w="9525" algn="ctr">
              <a:noFill/>
              <a:miter lim="800000"/>
              <a:headEnd/>
              <a:tailEnd/>
            </a:ln>
          </p:spPr>
          <p:txBody>
            <a:bodyPr wrap="none" anchor="ctr"/>
            <a:lstStyle/>
            <a:p>
              <a:pPr algn="ctr"/>
              <a:r>
                <a:rPr lang="fa-IR" sz="2000" b="0">
                  <a:solidFill>
                    <a:srgbClr val="000000"/>
                  </a:solidFill>
                </a:rPr>
                <a:t>ناحيه فلسفي</a:t>
              </a:r>
              <a:endParaRPr lang="en-US" sz="2000" b="0">
                <a:solidFill>
                  <a:srgbClr val="000000"/>
                </a:solidFill>
              </a:endParaRPr>
            </a:p>
          </p:txBody>
        </p:sp>
        <p:sp>
          <p:nvSpPr>
            <p:cNvPr id="50183" name="Rectangle 6"/>
            <p:cNvSpPr>
              <a:spLocks noChangeArrowheads="1"/>
            </p:cNvSpPr>
            <p:nvPr/>
          </p:nvSpPr>
          <p:spPr bwMode="auto">
            <a:xfrm>
              <a:off x="1200" y="536"/>
              <a:ext cx="816" cy="24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ارزش ها</a:t>
              </a:r>
              <a:endParaRPr lang="en-US" sz="2000" b="0">
                <a:solidFill>
                  <a:srgbClr val="000000"/>
                </a:solidFill>
              </a:endParaRPr>
            </a:p>
          </p:txBody>
        </p:sp>
        <p:sp>
          <p:nvSpPr>
            <p:cNvPr id="50184" name="Rectangle 7"/>
            <p:cNvSpPr>
              <a:spLocks noChangeArrowheads="1"/>
            </p:cNvSpPr>
            <p:nvPr/>
          </p:nvSpPr>
          <p:spPr bwMode="auto">
            <a:xfrm>
              <a:off x="1200" y="990"/>
              <a:ext cx="816" cy="218"/>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اهداف</a:t>
              </a:r>
              <a:endParaRPr lang="en-US" sz="2000" b="0">
                <a:solidFill>
                  <a:srgbClr val="000000"/>
                </a:solidFill>
              </a:endParaRPr>
            </a:p>
          </p:txBody>
        </p:sp>
        <p:sp>
          <p:nvSpPr>
            <p:cNvPr id="50185" name="Rectangle 8"/>
            <p:cNvSpPr>
              <a:spLocks noChangeArrowheads="1"/>
            </p:cNvSpPr>
            <p:nvPr/>
          </p:nvSpPr>
          <p:spPr bwMode="auto">
            <a:xfrm>
              <a:off x="1200" y="1416"/>
              <a:ext cx="816" cy="224"/>
            </a:xfrm>
            <a:prstGeom prst="rect">
              <a:avLst/>
            </a:prstGeom>
            <a:noFill/>
            <a:ln w="9525" algn="ctr">
              <a:solidFill>
                <a:srgbClr val="000000"/>
              </a:solidFill>
              <a:miter lim="800000"/>
              <a:headEnd/>
              <a:tailEnd/>
            </a:ln>
          </p:spPr>
          <p:txBody>
            <a:bodyPr wrap="none" anchor="ctr"/>
            <a:lstStyle/>
            <a:p>
              <a:pPr algn="ctr" rtl="1"/>
              <a:r>
                <a:rPr lang="fa-IR" sz="2000" b="0">
                  <a:solidFill>
                    <a:srgbClr val="000000"/>
                  </a:solidFill>
                </a:rPr>
                <a:t>کارکردهاي </a:t>
              </a:r>
              <a:r>
                <a:rPr lang="en-US" sz="2000" b="0">
                  <a:solidFill>
                    <a:srgbClr val="000000"/>
                  </a:solidFill>
                </a:rPr>
                <a:t>sys</a:t>
              </a:r>
            </a:p>
          </p:txBody>
        </p:sp>
        <p:sp>
          <p:nvSpPr>
            <p:cNvPr id="50186" name="Rectangle 9"/>
            <p:cNvSpPr>
              <a:spLocks noChangeArrowheads="1"/>
            </p:cNvSpPr>
            <p:nvPr/>
          </p:nvSpPr>
          <p:spPr bwMode="auto">
            <a:xfrm>
              <a:off x="1190" y="1832"/>
              <a:ext cx="816" cy="255"/>
            </a:xfrm>
            <a:prstGeom prst="rect">
              <a:avLst/>
            </a:prstGeom>
            <a:noFill/>
            <a:ln w="9525" algn="ctr">
              <a:solidFill>
                <a:srgbClr val="000000"/>
              </a:solidFill>
              <a:miter lim="800000"/>
              <a:headEnd/>
              <a:tailEnd/>
            </a:ln>
          </p:spPr>
          <p:txBody>
            <a:bodyPr wrap="none" anchor="ctr"/>
            <a:lstStyle/>
            <a:p>
              <a:pPr algn="ctr" rtl="1"/>
              <a:r>
                <a:rPr lang="fa-IR" sz="2000" b="0">
                  <a:solidFill>
                    <a:srgbClr val="000000"/>
                  </a:solidFill>
                </a:rPr>
                <a:t>معيارهاي </a:t>
              </a:r>
              <a:r>
                <a:rPr lang="en-US" sz="2000" b="0">
                  <a:solidFill>
                    <a:srgbClr val="000000"/>
                  </a:solidFill>
                </a:rPr>
                <a:t>sys</a:t>
              </a:r>
            </a:p>
          </p:txBody>
        </p:sp>
        <p:sp>
          <p:nvSpPr>
            <p:cNvPr id="50187" name="Rectangle 10"/>
            <p:cNvSpPr>
              <a:spLocks noChangeArrowheads="1"/>
            </p:cNvSpPr>
            <p:nvPr/>
          </p:nvSpPr>
          <p:spPr bwMode="auto">
            <a:xfrm>
              <a:off x="3360" y="144"/>
              <a:ext cx="1824" cy="351"/>
            </a:xfrm>
            <a:prstGeom prst="rect">
              <a:avLst/>
            </a:prstGeom>
            <a:noFill/>
            <a:ln w="9525" algn="ctr">
              <a:noFill/>
              <a:miter lim="800000"/>
              <a:headEnd/>
              <a:tailEnd/>
            </a:ln>
          </p:spPr>
          <p:txBody>
            <a:bodyPr wrap="none" anchor="ctr"/>
            <a:lstStyle/>
            <a:p>
              <a:pPr algn="ctr"/>
              <a:r>
                <a:rPr lang="fa-IR" sz="2000" b="0">
                  <a:solidFill>
                    <a:srgbClr val="000000"/>
                  </a:solidFill>
                </a:rPr>
                <a:t>ناحيه عملياتي و اجرايي</a:t>
              </a:r>
              <a:endParaRPr lang="en-US" sz="2000" b="0">
                <a:solidFill>
                  <a:srgbClr val="000000"/>
                </a:solidFill>
              </a:endParaRPr>
            </a:p>
          </p:txBody>
        </p:sp>
        <p:sp>
          <p:nvSpPr>
            <p:cNvPr id="50188" name="Rectangle 12"/>
            <p:cNvSpPr>
              <a:spLocks noChangeArrowheads="1"/>
            </p:cNvSpPr>
            <p:nvPr/>
          </p:nvSpPr>
          <p:spPr bwMode="auto">
            <a:xfrm>
              <a:off x="3792" y="480"/>
              <a:ext cx="1056" cy="528"/>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پيشنهادهاي حاصل</a:t>
              </a:r>
            </a:p>
            <a:p>
              <a:pPr algn="ctr"/>
              <a:r>
                <a:rPr lang="fa-IR" sz="2000" b="0">
                  <a:solidFill>
                    <a:srgbClr val="000000"/>
                  </a:solidFill>
                </a:rPr>
                <a:t> از برنامه هاي قبلي</a:t>
              </a:r>
            </a:p>
            <a:p>
              <a:pPr algn="ctr"/>
              <a:endParaRPr lang="en-US" sz="2000" b="0">
                <a:solidFill>
                  <a:srgbClr val="000000"/>
                </a:solidFill>
              </a:endParaRPr>
            </a:p>
          </p:txBody>
        </p:sp>
        <p:sp>
          <p:nvSpPr>
            <p:cNvPr id="50189" name="Line 18"/>
            <p:cNvSpPr>
              <a:spLocks noChangeShapeType="1"/>
            </p:cNvSpPr>
            <p:nvPr/>
          </p:nvSpPr>
          <p:spPr bwMode="auto">
            <a:xfrm>
              <a:off x="1584" y="776"/>
              <a:ext cx="0" cy="214"/>
            </a:xfrm>
            <a:prstGeom prst="line">
              <a:avLst/>
            </a:prstGeom>
            <a:noFill/>
            <a:ln w="9525">
              <a:solidFill>
                <a:srgbClr val="000000"/>
              </a:solidFill>
              <a:round/>
              <a:headEnd/>
              <a:tailEnd type="triangle" w="med" len="med"/>
            </a:ln>
          </p:spPr>
          <p:txBody>
            <a:bodyPr wrap="none"/>
            <a:lstStyle/>
            <a:p>
              <a:endParaRPr lang="en-US"/>
            </a:p>
          </p:txBody>
        </p:sp>
        <p:sp>
          <p:nvSpPr>
            <p:cNvPr id="50190" name="Line 19"/>
            <p:cNvSpPr>
              <a:spLocks noChangeShapeType="1"/>
            </p:cNvSpPr>
            <p:nvPr/>
          </p:nvSpPr>
          <p:spPr bwMode="auto">
            <a:xfrm>
              <a:off x="1584" y="1208"/>
              <a:ext cx="0" cy="214"/>
            </a:xfrm>
            <a:prstGeom prst="line">
              <a:avLst/>
            </a:prstGeom>
            <a:noFill/>
            <a:ln w="9525">
              <a:solidFill>
                <a:srgbClr val="000000"/>
              </a:solidFill>
              <a:round/>
              <a:headEnd/>
              <a:tailEnd type="triangle" w="med" len="med"/>
            </a:ln>
          </p:spPr>
          <p:txBody>
            <a:bodyPr wrap="none"/>
            <a:lstStyle/>
            <a:p>
              <a:endParaRPr lang="en-US"/>
            </a:p>
          </p:txBody>
        </p:sp>
        <p:sp>
          <p:nvSpPr>
            <p:cNvPr id="50191" name="Line 20"/>
            <p:cNvSpPr>
              <a:spLocks noChangeShapeType="1"/>
            </p:cNvSpPr>
            <p:nvPr/>
          </p:nvSpPr>
          <p:spPr bwMode="auto">
            <a:xfrm>
              <a:off x="1584" y="1640"/>
              <a:ext cx="0" cy="203"/>
            </a:xfrm>
            <a:prstGeom prst="line">
              <a:avLst/>
            </a:prstGeom>
            <a:noFill/>
            <a:ln w="9525">
              <a:solidFill>
                <a:srgbClr val="000000"/>
              </a:solidFill>
              <a:round/>
              <a:headEnd/>
              <a:tailEnd type="triangle" w="med" len="med"/>
            </a:ln>
          </p:spPr>
          <p:txBody>
            <a:bodyPr wrap="none"/>
            <a:lstStyle/>
            <a:p>
              <a:endParaRPr lang="en-US"/>
            </a:p>
          </p:txBody>
        </p:sp>
        <p:sp>
          <p:nvSpPr>
            <p:cNvPr id="50192" name="Rectangle 46"/>
            <p:cNvSpPr>
              <a:spLocks noChangeArrowheads="1"/>
            </p:cNvSpPr>
            <p:nvPr/>
          </p:nvSpPr>
          <p:spPr bwMode="auto">
            <a:xfrm>
              <a:off x="2064" y="536"/>
              <a:ext cx="768" cy="240"/>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تغيير اهداف</a:t>
              </a:r>
              <a:endParaRPr lang="en-US" sz="2000" b="0">
                <a:solidFill>
                  <a:srgbClr val="000000"/>
                </a:solidFill>
              </a:endParaRPr>
            </a:p>
          </p:txBody>
        </p:sp>
        <p:sp>
          <p:nvSpPr>
            <p:cNvPr id="50193" name="Line 47"/>
            <p:cNvSpPr>
              <a:spLocks noChangeShapeType="1"/>
            </p:cNvSpPr>
            <p:nvPr/>
          </p:nvSpPr>
          <p:spPr bwMode="auto">
            <a:xfrm>
              <a:off x="2880" y="336"/>
              <a:ext cx="0" cy="3744"/>
            </a:xfrm>
            <a:prstGeom prst="line">
              <a:avLst/>
            </a:prstGeom>
            <a:noFill/>
            <a:ln w="9525">
              <a:solidFill>
                <a:srgbClr val="000000"/>
              </a:solidFill>
              <a:prstDash val="dash"/>
              <a:round/>
              <a:headEnd/>
              <a:tailEnd/>
            </a:ln>
          </p:spPr>
          <p:txBody>
            <a:bodyPr wrap="none"/>
            <a:lstStyle/>
            <a:p>
              <a:endParaRPr lang="en-US"/>
            </a:p>
          </p:txBody>
        </p:sp>
        <p:sp>
          <p:nvSpPr>
            <p:cNvPr id="50194" name="Rectangle 48"/>
            <p:cNvSpPr>
              <a:spLocks noChangeArrowheads="1"/>
            </p:cNvSpPr>
            <p:nvPr/>
          </p:nvSpPr>
          <p:spPr bwMode="auto">
            <a:xfrm>
              <a:off x="4896" y="480"/>
              <a:ext cx="720" cy="528"/>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مديريت و </a:t>
              </a:r>
            </a:p>
            <a:p>
              <a:pPr algn="ctr"/>
              <a:r>
                <a:rPr lang="fa-IR" sz="2000" b="0">
                  <a:solidFill>
                    <a:srgbClr val="000000"/>
                  </a:solidFill>
                </a:rPr>
                <a:t>برنامه ريزي</a:t>
              </a:r>
            </a:p>
            <a:p>
              <a:pPr algn="ctr"/>
              <a:r>
                <a:rPr lang="fa-IR" sz="2000" b="0">
                  <a:solidFill>
                    <a:srgbClr val="000000"/>
                  </a:solidFill>
                </a:rPr>
                <a:t>مداوم</a:t>
              </a:r>
              <a:endParaRPr lang="en-US" sz="2000" b="0">
                <a:solidFill>
                  <a:srgbClr val="000000"/>
                </a:solidFill>
              </a:endParaRPr>
            </a:p>
          </p:txBody>
        </p:sp>
        <p:sp>
          <p:nvSpPr>
            <p:cNvPr id="50195" name="Rectangle 49"/>
            <p:cNvSpPr>
              <a:spLocks noChangeArrowheads="1"/>
            </p:cNvSpPr>
            <p:nvPr/>
          </p:nvSpPr>
          <p:spPr bwMode="auto">
            <a:xfrm>
              <a:off x="2976" y="480"/>
              <a:ext cx="720" cy="528"/>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تعرفه شرايط</a:t>
              </a:r>
              <a:endParaRPr lang="en-US" sz="2000" b="0">
                <a:solidFill>
                  <a:srgbClr val="000000"/>
                </a:solidFill>
              </a:endParaRPr>
            </a:p>
          </p:txBody>
        </p:sp>
        <p:sp>
          <p:nvSpPr>
            <p:cNvPr id="50196" name="Rectangle 50"/>
            <p:cNvSpPr>
              <a:spLocks noChangeArrowheads="1"/>
            </p:cNvSpPr>
            <p:nvPr/>
          </p:nvSpPr>
          <p:spPr bwMode="auto">
            <a:xfrm>
              <a:off x="3456" y="1296"/>
              <a:ext cx="1728" cy="218"/>
            </a:xfrm>
            <a:prstGeom prst="rect">
              <a:avLst/>
            </a:prstGeom>
            <a:noFill/>
            <a:ln w="9525" algn="ctr">
              <a:solidFill>
                <a:srgbClr val="000000"/>
              </a:solidFill>
              <a:miter lim="800000"/>
              <a:headEnd/>
              <a:tailEnd/>
            </a:ln>
          </p:spPr>
          <p:txBody>
            <a:bodyPr wrap="none" anchor="ctr"/>
            <a:lstStyle/>
            <a:p>
              <a:pPr algn="ctr" rtl="1"/>
              <a:r>
                <a:rPr lang="fa-IR" sz="2000" b="0">
                  <a:solidFill>
                    <a:srgbClr val="000000"/>
                  </a:solidFill>
                </a:rPr>
                <a:t>شروع برنامه کوتاه مدت </a:t>
              </a:r>
              <a:r>
                <a:rPr lang="en-US" sz="2000" b="0">
                  <a:solidFill>
                    <a:srgbClr val="000000"/>
                  </a:solidFill>
                </a:rPr>
                <a:t>TSM</a:t>
              </a:r>
            </a:p>
          </p:txBody>
        </p:sp>
        <p:sp>
          <p:nvSpPr>
            <p:cNvPr id="50197" name="Rectangle 51"/>
            <p:cNvSpPr>
              <a:spLocks noChangeArrowheads="1"/>
            </p:cNvSpPr>
            <p:nvPr/>
          </p:nvSpPr>
          <p:spPr bwMode="auto">
            <a:xfrm>
              <a:off x="3456" y="1680"/>
              <a:ext cx="1728" cy="218"/>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تدوين معيارهاي عملکردي</a:t>
              </a:r>
              <a:endParaRPr lang="en-US" sz="2000" b="0">
                <a:solidFill>
                  <a:srgbClr val="000000"/>
                </a:solidFill>
              </a:endParaRPr>
            </a:p>
          </p:txBody>
        </p:sp>
        <p:sp>
          <p:nvSpPr>
            <p:cNvPr id="50198" name="Rectangle 52"/>
            <p:cNvSpPr>
              <a:spLocks noChangeArrowheads="1"/>
            </p:cNvSpPr>
            <p:nvPr/>
          </p:nvSpPr>
          <p:spPr bwMode="auto">
            <a:xfrm>
              <a:off x="3456" y="2064"/>
              <a:ext cx="1728" cy="218"/>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بررسي سيستم حمل و نقل موجود</a:t>
              </a:r>
              <a:endParaRPr lang="en-US" sz="2000" b="0">
                <a:solidFill>
                  <a:srgbClr val="000000"/>
                </a:solidFill>
              </a:endParaRPr>
            </a:p>
          </p:txBody>
        </p:sp>
        <p:sp>
          <p:nvSpPr>
            <p:cNvPr id="50199" name="Rectangle 53"/>
            <p:cNvSpPr>
              <a:spLocks noChangeArrowheads="1"/>
            </p:cNvSpPr>
            <p:nvPr/>
          </p:nvSpPr>
          <p:spPr bwMode="auto">
            <a:xfrm>
              <a:off x="3456" y="2448"/>
              <a:ext cx="1728" cy="218"/>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ارزيابي سيستم موجود</a:t>
              </a:r>
              <a:endParaRPr lang="en-US" sz="2000" b="0">
                <a:solidFill>
                  <a:srgbClr val="000000"/>
                </a:solidFill>
              </a:endParaRPr>
            </a:p>
          </p:txBody>
        </p:sp>
        <p:sp>
          <p:nvSpPr>
            <p:cNvPr id="50200" name="Rectangle 54"/>
            <p:cNvSpPr>
              <a:spLocks noChangeArrowheads="1"/>
            </p:cNvSpPr>
            <p:nvPr/>
          </p:nvSpPr>
          <p:spPr bwMode="auto">
            <a:xfrm>
              <a:off x="3456" y="2832"/>
              <a:ext cx="1728" cy="218"/>
            </a:xfrm>
            <a:prstGeom prst="rect">
              <a:avLst/>
            </a:prstGeom>
            <a:noFill/>
            <a:ln w="9525" algn="ctr">
              <a:solidFill>
                <a:srgbClr val="000000"/>
              </a:solidFill>
              <a:miter lim="800000"/>
              <a:headEnd/>
              <a:tailEnd/>
            </a:ln>
          </p:spPr>
          <p:txBody>
            <a:bodyPr wrap="none" anchor="ctr"/>
            <a:lstStyle/>
            <a:p>
              <a:pPr algn="ctr"/>
              <a:r>
                <a:rPr lang="fa-IR" sz="2000" b="0">
                  <a:solidFill>
                    <a:srgbClr val="000000"/>
                  </a:solidFill>
                </a:rPr>
                <a:t>آلترناتيوهاي جديد و تخمين هزينه</a:t>
              </a:r>
              <a:endParaRPr lang="en-US" sz="2000" b="0">
                <a:solidFill>
                  <a:srgbClr val="000000"/>
                </a:solidFill>
              </a:endParaRPr>
            </a:p>
          </p:txBody>
        </p:sp>
        <p:sp>
          <p:nvSpPr>
            <p:cNvPr id="50201" name="Rectangle 55"/>
            <p:cNvSpPr>
              <a:spLocks noChangeArrowheads="1"/>
            </p:cNvSpPr>
            <p:nvPr/>
          </p:nvSpPr>
          <p:spPr bwMode="auto">
            <a:xfrm>
              <a:off x="3456" y="3216"/>
              <a:ext cx="1728" cy="218"/>
            </a:xfrm>
            <a:prstGeom prst="rect">
              <a:avLst/>
            </a:prstGeom>
            <a:noFill/>
            <a:ln w="9525" algn="ctr">
              <a:solidFill>
                <a:srgbClr val="000000"/>
              </a:solidFill>
              <a:miter lim="800000"/>
              <a:headEnd/>
              <a:tailEnd/>
            </a:ln>
          </p:spPr>
          <p:txBody>
            <a:bodyPr wrap="none" anchor="ctr"/>
            <a:lstStyle/>
            <a:p>
              <a:pPr algn="ctr" rtl="1"/>
              <a:r>
                <a:rPr lang="fa-IR" sz="2000" b="0">
                  <a:solidFill>
                    <a:srgbClr val="000000"/>
                  </a:solidFill>
                </a:rPr>
                <a:t>انتخاب آلترناتيو برنامه </a:t>
              </a:r>
              <a:r>
                <a:rPr lang="en-US" sz="2000" b="0">
                  <a:solidFill>
                    <a:srgbClr val="000000"/>
                  </a:solidFill>
                </a:rPr>
                <a:t>TSM</a:t>
              </a:r>
            </a:p>
          </p:txBody>
        </p:sp>
        <p:sp>
          <p:nvSpPr>
            <p:cNvPr id="50202" name="Rectangle 56"/>
            <p:cNvSpPr>
              <a:spLocks noChangeArrowheads="1"/>
            </p:cNvSpPr>
            <p:nvPr/>
          </p:nvSpPr>
          <p:spPr bwMode="auto">
            <a:xfrm>
              <a:off x="4032" y="3648"/>
              <a:ext cx="1152" cy="218"/>
            </a:xfrm>
            <a:prstGeom prst="rect">
              <a:avLst/>
            </a:prstGeom>
            <a:noFill/>
            <a:ln w="9525" algn="ctr">
              <a:solidFill>
                <a:srgbClr val="000000"/>
              </a:solidFill>
              <a:miter lim="800000"/>
              <a:headEnd/>
              <a:tailEnd/>
            </a:ln>
          </p:spPr>
          <p:txBody>
            <a:bodyPr wrap="none" anchor="ctr"/>
            <a:lstStyle/>
            <a:p>
              <a:pPr algn="ctr" rtl="1"/>
              <a:r>
                <a:rPr lang="fa-IR" sz="2000" b="0">
                  <a:solidFill>
                    <a:srgbClr val="000000"/>
                  </a:solidFill>
                </a:rPr>
                <a:t>سناريو سازي</a:t>
              </a:r>
              <a:endParaRPr lang="en-US" sz="2000" b="0">
                <a:solidFill>
                  <a:srgbClr val="000000"/>
                </a:solidFill>
              </a:endParaRPr>
            </a:p>
          </p:txBody>
        </p:sp>
        <p:sp>
          <p:nvSpPr>
            <p:cNvPr id="50203" name="Rectangle 57"/>
            <p:cNvSpPr>
              <a:spLocks noChangeArrowheads="1"/>
            </p:cNvSpPr>
            <p:nvPr/>
          </p:nvSpPr>
          <p:spPr bwMode="auto">
            <a:xfrm>
              <a:off x="3120" y="3648"/>
              <a:ext cx="816" cy="218"/>
            </a:xfrm>
            <a:prstGeom prst="rect">
              <a:avLst/>
            </a:prstGeom>
            <a:noFill/>
            <a:ln w="9525" algn="ctr">
              <a:solidFill>
                <a:srgbClr val="000000"/>
              </a:solidFill>
              <a:miter lim="800000"/>
              <a:headEnd/>
              <a:tailEnd/>
            </a:ln>
          </p:spPr>
          <p:txBody>
            <a:bodyPr wrap="none" anchor="ctr"/>
            <a:lstStyle/>
            <a:p>
              <a:pPr algn="ctr" rtl="1"/>
              <a:r>
                <a:rPr lang="fa-IR" sz="2000" b="0">
                  <a:solidFill>
                    <a:srgbClr val="000000"/>
                  </a:solidFill>
                </a:rPr>
                <a:t>اجرا</a:t>
              </a:r>
              <a:endParaRPr lang="en-US" sz="2000" b="0">
                <a:solidFill>
                  <a:srgbClr val="000000"/>
                </a:solidFill>
              </a:endParaRPr>
            </a:p>
          </p:txBody>
        </p:sp>
        <p:sp>
          <p:nvSpPr>
            <p:cNvPr id="50204" name="Rectangle 58"/>
            <p:cNvSpPr>
              <a:spLocks noChangeArrowheads="1"/>
            </p:cNvSpPr>
            <p:nvPr/>
          </p:nvSpPr>
          <p:spPr bwMode="auto">
            <a:xfrm>
              <a:off x="1536" y="2760"/>
              <a:ext cx="1200" cy="255"/>
            </a:xfrm>
            <a:prstGeom prst="rect">
              <a:avLst/>
            </a:prstGeom>
            <a:noFill/>
            <a:ln w="9525" algn="ctr">
              <a:solidFill>
                <a:srgbClr val="000000"/>
              </a:solidFill>
              <a:miter lim="800000"/>
              <a:headEnd/>
              <a:tailEnd/>
            </a:ln>
          </p:spPr>
          <p:txBody>
            <a:bodyPr wrap="none" anchor="ctr"/>
            <a:lstStyle/>
            <a:p>
              <a:pPr algn="ctr" rtl="1"/>
              <a:r>
                <a:rPr lang="fa-IR" sz="2000" b="0">
                  <a:solidFill>
                    <a:srgbClr val="000000"/>
                  </a:solidFill>
                </a:rPr>
                <a:t>برنامه هاي ترکيبي</a:t>
              </a:r>
              <a:endParaRPr lang="en-US" sz="2000" b="0">
                <a:solidFill>
                  <a:srgbClr val="000000"/>
                </a:solidFill>
              </a:endParaRPr>
            </a:p>
          </p:txBody>
        </p:sp>
        <p:sp>
          <p:nvSpPr>
            <p:cNvPr id="50205" name="Rectangle 59"/>
            <p:cNvSpPr>
              <a:spLocks noChangeArrowheads="1"/>
            </p:cNvSpPr>
            <p:nvPr/>
          </p:nvSpPr>
          <p:spPr bwMode="auto">
            <a:xfrm>
              <a:off x="1536" y="3168"/>
              <a:ext cx="1200" cy="624"/>
            </a:xfrm>
            <a:prstGeom prst="rect">
              <a:avLst/>
            </a:prstGeom>
            <a:noFill/>
            <a:ln w="9525" algn="ctr">
              <a:solidFill>
                <a:srgbClr val="000000"/>
              </a:solidFill>
              <a:miter lim="800000"/>
              <a:headEnd/>
              <a:tailEnd/>
            </a:ln>
          </p:spPr>
          <p:txBody>
            <a:bodyPr wrap="none" anchor="ctr"/>
            <a:lstStyle/>
            <a:p>
              <a:pPr algn="ctr" rtl="1"/>
              <a:r>
                <a:rPr lang="fa-IR" sz="2000" b="0">
                  <a:solidFill>
                    <a:srgbClr val="000000"/>
                  </a:solidFill>
                </a:rPr>
                <a:t>هيچ اقدامي از نظر</a:t>
              </a:r>
            </a:p>
            <a:p>
              <a:pPr algn="ctr" rtl="1"/>
              <a:r>
                <a:rPr lang="fa-IR" sz="2000" b="0">
                  <a:solidFill>
                    <a:srgbClr val="000000"/>
                  </a:solidFill>
                </a:rPr>
                <a:t> مالي قابل اجرا نيست</a:t>
              </a:r>
              <a:endParaRPr lang="en-US" sz="2000" b="0">
                <a:solidFill>
                  <a:srgbClr val="000000"/>
                </a:solidFill>
              </a:endParaRPr>
            </a:p>
          </p:txBody>
        </p:sp>
        <p:sp>
          <p:nvSpPr>
            <p:cNvPr id="50206" name="Line 60"/>
            <p:cNvSpPr>
              <a:spLocks noChangeShapeType="1"/>
            </p:cNvSpPr>
            <p:nvPr/>
          </p:nvSpPr>
          <p:spPr bwMode="auto">
            <a:xfrm>
              <a:off x="4320" y="1008"/>
              <a:ext cx="0" cy="288"/>
            </a:xfrm>
            <a:prstGeom prst="line">
              <a:avLst/>
            </a:prstGeom>
            <a:noFill/>
            <a:ln w="9525">
              <a:solidFill>
                <a:srgbClr val="000000"/>
              </a:solidFill>
              <a:round/>
              <a:headEnd/>
              <a:tailEnd type="triangle" w="med" len="med"/>
            </a:ln>
          </p:spPr>
          <p:txBody>
            <a:bodyPr wrap="none"/>
            <a:lstStyle/>
            <a:p>
              <a:endParaRPr lang="en-US"/>
            </a:p>
          </p:txBody>
        </p:sp>
        <p:sp>
          <p:nvSpPr>
            <p:cNvPr id="50207" name="Line 61"/>
            <p:cNvSpPr>
              <a:spLocks noChangeShapeType="1"/>
            </p:cNvSpPr>
            <p:nvPr/>
          </p:nvSpPr>
          <p:spPr bwMode="auto">
            <a:xfrm>
              <a:off x="3360" y="1008"/>
              <a:ext cx="672" cy="288"/>
            </a:xfrm>
            <a:prstGeom prst="line">
              <a:avLst/>
            </a:prstGeom>
            <a:noFill/>
            <a:ln w="9525">
              <a:solidFill>
                <a:srgbClr val="000000"/>
              </a:solidFill>
              <a:round/>
              <a:headEnd/>
              <a:tailEnd type="triangle" w="med" len="med"/>
            </a:ln>
          </p:spPr>
          <p:txBody>
            <a:bodyPr wrap="none"/>
            <a:lstStyle/>
            <a:p>
              <a:endParaRPr lang="en-US"/>
            </a:p>
          </p:txBody>
        </p:sp>
        <p:sp>
          <p:nvSpPr>
            <p:cNvPr id="50208" name="Line 62"/>
            <p:cNvSpPr>
              <a:spLocks noChangeShapeType="1"/>
            </p:cNvSpPr>
            <p:nvPr/>
          </p:nvSpPr>
          <p:spPr bwMode="auto">
            <a:xfrm flipH="1">
              <a:off x="4848" y="1008"/>
              <a:ext cx="432" cy="288"/>
            </a:xfrm>
            <a:prstGeom prst="line">
              <a:avLst/>
            </a:prstGeom>
            <a:noFill/>
            <a:ln w="9525">
              <a:solidFill>
                <a:srgbClr val="000000"/>
              </a:solidFill>
              <a:round/>
              <a:headEnd/>
              <a:tailEnd type="triangle" w="med" len="med"/>
            </a:ln>
          </p:spPr>
          <p:txBody>
            <a:bodyPr wrap="none"/>
            <a:lstStyle/>
            <a:p>
              <a:endParaRPr lang="en-US"/>
            </a:p>
          </p:txBody>
        </p:sp>
        <p:sp>
          <p:nvSpPr>
            <p:cNvPr id="50209" name="Line 63"/>
            <p:cNvSpPr>
              <a:spLocks noChangeShapeType="1"/>
            </p:cNvSpPr>
            <p:nvPr/>
          </p:nvSpPr>
          <p:spPr bwMode="auto">
            <a:xfrm>
              <a:off x="4320" y="1504"/>
              <a:ext cx="0" cy="168"/>
            </a:xfrm>
            <a:prstGeom prst="line">
              <a:avLst/>
            </a:prstGeom>
            <a:noFill/>
            <a:ln w="9525">
              <a:solidFill>
                <a:srgbClr val="000000"/>
              </a:solidFill>
              <a:round/>
              <a:headEnd/>
              <a:tailEnd type="triangle" w="med" len="med"/>
            </a:ln>
          </p:spPr>
          <p:txBody>
            <a:bodyPr wrap="none"/>
            <a:lstStyle/>
            <a:p>
              <a:endParaRPr lang="en-US"/>
            </a:p>
          </p:txBody>
        </p:sp>
        <p:sp>
          <p:nvSpPr>
            <p:cNvPr id="50210" name="Line 64"/>
            <p:cNvSpPr>
              <a:spLocks noChangeShapeType="1"/>
            </p:cNvSpPr>
            <p:nvPr/>
          </p:nvSpPr>
          <p:spPr bwMode="auto">
            <a:xfrm>
              <a:off x="4320" y="1894"/>
              <a:ext cx="0" cy="170"/>
            </a:xfrm>
            <a:prstGeom prst="line">
              <a:avLst/>
            </a:prstGeom>
            <a:noFill/>
            <a:ln w="9525">
              <a:solidFill>
                <a:srgbClr val="000000"/>
              </a:solidFill>
              <a:round/>
              <a:headEnd/>
              <a:tailEnd type="triangle" w="med" len="med"/>
            </a:ln>
          </p:spPr>
          <p:txBody>
            <a:bodyPr wrap="none"/>
            <a:lstStyle/>
            <a:p>
              <a:endParaRPr lang="en-US"/>
            </a:p>
          </p:txBody>
        </p:sp>
        <p:sp>
          <p:nvSpPr>
            <p:cNvPr id="50211" name="Line 65"/>
            <p:cNvSpPr>
              <a:spLocks noChangeShapeType="1"/>
            </p:cNvSpPr>
            <p:nvPr/>
          </p:nvSpPr>
          <p:spPr bwMode="auto">
            <a:xfrm>
              <a:off x="4320" y="2272"/>
              <a:ext cx="0" cy="170"/>
            </a:xfrm>
            <a:prstGeom prst="line">
              <a:avLst/>
            </a:prstGeom>
            <a:noFill/>
            <a:ln w="9525">
              <a:solidFill>
                <a:srgbClr val="000000"/>
              </a:solidFill>
              <a:round/>
              <a:headEnd/>
              <a:tailEnd type="triangle" w="med" len="med"/>
            </a:ln>
          </p:spPr>
          <p:txBody>
            <a:bodyPr wrap="none"/>
            <a:lstStyle/>
            <a:p>
              <a:endParaRPr lang="en-US"/>
            </a:p>
          </p:txBody>
        </p:sp>
        <p:sp>
          <p:nvSpPr>
            <p:cNvPr id="50212" name="Line 66"/>
            <p:cNvSpPr>
              <a:spLocks noChangeShapeType="1"/>
            </p:cNvSpPr>
            <p:nvPr/>
          </p:nvSpPr>
          <p:spPr bwMode="auto">
            <a:xfrm>
              <a:off x="4320" y="2656"/>
              <a:ext cx="0" cy="170"/>
            </a:xfrm>
            <a:prstGeom prst="line">
              <a:avLst/>
            </a:prstGeom>
            <a:noFill/>
            <a:ln w="9525">
              <a:solidFill>
                <a:srgbClr val="000000"/>
              </a:solidFill>
              <a:round/>
              <a:headEnd/>
              <a:tailEnd type="triangle" w="med" len="med"/>
            </a:ln>
          </p:spPr>
          <p:txBody>
            <a:bodyPr wrap="none"/>
            <a:lstStyle/>
            <a:p>
              <a:endParaRPr lang="en-US"/>
            </a:p>
          </p:txBody>
        </p:sp>
        <p:sp>
          <p:nvSpPr>
            <p:cNvPr id="50213" name="Line 67"/>
            <p:cNvSpPr>
              <a:spLocks noChangeShapeType="1"/>
            </p:cNvSpPr>
            <p:nvPr/>
          </p:nvSpPr>
          <p:spPr bwMode="auto">
            <a:xfrm>
              <a:off x="4320" y="3048"/>
              <a:ext cx="0" cy="170"/>
            </a:xfrm>
            <a:prstGeom prst="line">
              <a:avLst/>
            </a:prstGeom>
            <a:noFill/>
            <a:ln w="9525">
              <a:solidFill>
                <a:srgbClr val="000000"/>
              </a:solidFill>
              <a:round/>
              <a:headEnd/>
              <a:tailEnd type="triangle" w="med" len="med"/>
            </a:ln>
          </p:spPr>
          <p:txBody>
            <a:bodyPr wrap="none"/>
            <a:lstStyle/>
            <a:p>
              <a:endParaRPr lang="en-US"/>
            </a:p>
          </p:txBody>
        </p:sp>
        <p:sp>
          <p:nvSpPr>
            <p:cNvPr id="50214" name="Line 68"/>
            <p:cNvSpPr>
              <a:spLocks noChangeShapeType="1"/>
            </p:cNvSpPr>
            <p:nvPr/>
          </p:nvSpPr>
          <p:spPr bwMode="auto">
            <a:xfrm>
              <a:off x="4608" y="3456"/>
              <a:ext cx="0" cy="192"/>
            </a:xfrm>
            <a:prstGeom prst="line">
              <a:avLst/>
            </a:prstGeom>
            <a:noFill/>
            <a:ln w="9525">
              <a:solidFill>
                <a:srgbClr val="000000"/>
              </a:solidFill>
              <a:round/>
              <a:headEnd/>
              <a:tailEnd type="triangle" w="med" len="med"/>
            </a:ln>
          </p:spPr>
          <p:txBody>
            <a:bodyPr wrap="none"/>
            <a:lstStyle/>
            <a:p>
              <a:endParaRPr lang="en-US"/>
            </a:p>
          </p:txBody>
        </p:sp>
        <p:sp>
          <p:nvSpPr>
            <p:cNvPr id="50215" name="Line 69"/>
            <p:cNvSpPr>
              <a:spLocks noChangeShapeType="1"/>
            </p:cNvSpPr>
            <p:nvPr/>
          </p:nvSpPr>
          <p:spPr bwMode="auto">
            <a:xfrm flipH="1">
              <a:off x="3936" y="3744"/>
              <a:ext cx="96" cy="0"/>
            </a:xfrm>
            <a:prstGeom prst="line">
              <a:avLst/>
            </a:prstGeom>
            <a:noFill/>
            <a:ln w="9525">
              <a:solidFill>
                <a:srgbClr val="000000"/>
              </a:solidFill>
              <a:round/>
              <a:headEnd/>
              <a:tailEnd type="triangle" w="med" len="med"/>
            </a:ln>
          </p:spPr>
          <p:txBody>
            <a:bodyPr wrap="none"/>
            <a:lstStyle/>
            <a:p>
              <a:endParaRPr lang="en-US"/>
            </a:p>
          </p:txBody>
        </p:sp>
        <p:sp>
          <p:nvSpPr>
            <p:cNvPr id="50216" name="Line 70"/>
            <p:cNvSpPr>
              <a:spLocks noChangeShapeType="1"/>
            </p:cNvSpPr>
            <p:nvPr/>
          </p:nvSpPr>
          <p:spPr bwMode="auto">
            <a:xfrm>
              <a:off x="2016" y="1104"/>
              <a:ext cx="1056" cy="0"/>
            </a:xfrm>
            <a:prstGeom prst="line">
              <a:avLst/>
            </a:prstGeom>
            <a:noFill/>
            <a:ln w="9525">
              <a:solidFill>
                <a:srgbClr val="000000"/>
              </a:solidFill>
              <a:round/>
              <a:headEnd/>
              <a:tailEnd/>
            </a:ln>
          </p:spPr>
          <p:txBody>
            <a:bodyPr wrap="none"/>
            <a:lstStyle/>
            <a:p>
              <a:endParaRPr lang="en-US"/>
            </a:p>
          </p:txBody>
        </p:sp>
        <p:sp>
          <p:nvSpPr>
            <p:cNvPr id="50217" name="Line 71"/>
            <p:cNvSpPr>
              <a:spLocks noChangeShapeType="1"/>
            </p:cNvSpPr>
            <p:nvPr/>
          </p:nvSpPr>
          <p:spPr bwMode="auto">
            <a:xfrm>
              <a:off x="3072" y="1104"/>
              <a:ext cx="0" cy="288"/>
            </a:xfrm>
            <a:prstGeom prst="line">
              <a:avLst/>
            </a:prstGeom>
            <a:noFill/>
            <a:ln w="9525">
              <a:solidFill>
                <a:srgbClr val="000000"/>
              </a:solidFill>
              <a:round/>
              <a:headEnd/>
              <a:tailEnd/>
            </a:ln>
          </p:spPr>
          <p:txBody>
            <a:bodyPr wrap="none"/>
            <a:lstStyle/>
            <a:p>
              <a:endParaRPr lang="en-US"/>
            </a:p>
          </p:txBody>
        </p:sp>
        <p:sp>
          <p:nvSpPr>
            <p:cNvPr id="50218" name="Line 72"/>
            <p:cNvSpPr>
              <a:spLocks noChangeShapeType="1"/>
            </p:cNvSpPr>
            <p:nvPr/>
          </p:nvSpPr>
          <p:spPr bwMode="auto">
            <a:xfrm>
              <a:off x="3072" y="1392"/>
              <a:ext cx="384" cy="0"/>
            </a:xfrm>
            <a:prstGeom prst="line">
              <a:avLst/>
            </a:prstGeom>
            <a:noFill/>
            <a:ln w="9525">
              <a:solidFill>
                <a:srgbClr val="000000"/>
              </a:solidFill>
              <a:round/>
              <a:headEnd/>
              <a:tailEnd type="triangle" w="med" len="med"/>
            </a:ln>
          </p:spPr>
          <p:txBody>
            <a:bodyPr wrap="none"/>
            <a:lstStyle/>
            <a:p>
              <a:endParaRPr lang="en-US"/>
            </a:p>
          </p:txBody>
        </p:sp>
        <p:sp>
          <p:nvSpPr>
            <p:cNvPr id="50219" name="Line 73"/>
            <p:cNvSpPr>
              <a:spLocks noChangeShapeType="1"/>
            </p:cNvSpPr>
            <p:nvPr/>
          </p:nvSpPr>
          <p:spPr bwMode="auto">
            <a:xfrm>
              <a:off x="2016" y="1920"/>
              <a:ext cx="1056" cy="0"/>
            </a:xfrm>
            <a:prstGeom prst="line">
              <a:avLst/>
            </a:prstGeom>
            <a:noFill/>
            <a:ln w="9525">
              <a:solidFill>
                <a:srgbClr val="000000"/>
              </a:solidFill>
              <a:round/>
              <a:headEnd/>
              <a:tailEnd/>
            </a:ln>
          </p:spPr>
          <p:txBody>
            <a:bodyPr wrap="none"/>
            <a:lstStyle/>
            <a:p>
              <a:endParaRPr lang="en-US"/>
            </a:p>
          </p:txBody>
        </p:sp>
        <p:sp>
          <p:nvSpPr>
            <p:cNvPr id="50220" name="Line 74"/>
            <p:cNvSpPr>
              <a:spLocks noChangeShapeType="1"/>
            </p:cNvSpPr>
            <p:nvPr/>
          </p:nvSpPr>
          <p:spPr bwMode="auto">
            <a:xfrm>
              <a:off x="3072" y="1920"/>
              <a:ext cx="0" cy="240"/>
            </a:xfrm>
            <a:prstGeom prst="line">
              <a:avLst/>
            </a:prstGeom>
            <a:noFill/>
            <a:ln w="9525">
              <a:solidFill>
                <a:srgbClr val="000000"/>
              </a:solidFill>
              <a:round/>
              <a:headEnd/>
              <a:tailEnd/>
            </a:ln>
          </p:spPr>
          <p:txBody>
            <a:bodyPr wrap="none"/>
            <a:lstStyle/>
            <a:p>
              <a:endParaRPr lang="en-US"/>
            </a:p>
          </p:txBody>
        </p:sp>
        <p:sp>
          <p:nvSpPr>
            <p:cNvPr id="50221" name="Line 75"/>
            <p:cNvSpPr>
              <a:spLocks noChangeShapeType="1"/>
            </p:cNvSpPr>
            <p:nvPr/>
          </p:nvSpPr>
          <p:spPr bwMode="auto">
            <a:xfrm>
              <a:off x="3072" y="2160"/>
              <a:ext cx="384" cy="0"/>
            </a:xfrm>
            <a:prstGeom prst="line">
              <a:avLst/>
            </a:prstGeom>
            <a:noFill/>
            <a:ln w="9525">
              <a:solidFill>
                <a:srgbClr val="000000"/>
              </a:solidFill>
              <a:round/>
              <a:headEnd/>
              <a:tailEnd type="triangle" w="med" len="med"/>
            </a:ln>
          </p:spPr>
          <p:txBody>
            <a:bodyPr wrap="none"/>
            <a:lstStyle/>
            <a:p>
              <a:endParaRPr lang="en-US"/>
            </a:p>
          </p:txBody>
        </p:sp>
        <p:sp>
          <p:nvSpPr>
            <p:cNvPr id="50222" name="Line 76"/>
            <p:cNvSpPr>
              <a:spLocks noChangeShapeType="1"/>
            </p:cNvSpPr>
            <p:nvPr/>
          </p:nvSpPr>
          <p:spPr bwMode="auto">
            <a:xfrm flipH="1">
              <a:off x="624" y="3456"/>
              <a:ext cx="912" cy="0"/>
            </a:xfrm>
            <a:prstGeom prst="line">
              <a:avLst/>
            </a:prstGeom>
            <a:noFill/>
            <a:ln w="9525">
              <a:solidFill>
                <a:srgbClr val="000000"/>
              </a:solidFill>
              <a:round/>
              <a:headEnd/>
              <a:tailEnd/>
            </a:ln>
          </p:spPr>
          <p:txBody>
            <a:bodyPr wrap="none"/>
            <a:lstStyle/>
            <a:p>
              <a:endParaRPr lang="en-US"/>
            </a:p>
          </p:txBody>
        </p:sp>
        <p:sp>
          <p:nvSpPr>
            <p:cNvPr id="50223" name="Line 77"/>
            <p:cNvSpPr>
              <a:spLocks noChangeShapeType="1"/>
            </p:cNvSpPr>
            <p:nvPr/>
          </p:nvSpPr>
          <p:spPr bwMode="auto">
            <a:xfrm flipV="1">
              <a:off x="624" y="1968"/>
              <a:ext cx="0" cy="1488"/>
            </a:xfrm>
            <a:prstGeom prst="line">
              <a:avLst/>
            </a:prstGeom>
            <a:noFill/>
            <a:ln w="9525">
              <a:solidFill>
                <a:srgbClr val="000000"/>
              </a:solidFill>
              <a:round/>
              <a:headEnd/>
              <a:tailEnd/>
            </a:ln>
          </p:spPr>
          <p:txBody>
            <a:bodyPr wrap="none"/>
            <a:lstStyle/>
            <a:p>
              <a:endParaRPr lang="en-US"/>
            </a:p>
          </p:txBody>
        </p:sp>
        <p:sp>
          <p:nvSpPr>
            <p:cNvPr id="50224" name="Line 78"/>
            <p:cNvSpPr>
              <a:spLocks noChangeShapeType="1"/>
            </p:cNvSpPr>
            <p:nvPr/>
          </p:nvSpPr>
          <p:spPr bwMode="auto">
            <a:xfrm>
              <a:off x="624" y="1968"/>
              <a:ext cx="576" cy="0"/>
            </a:xfrm>
            <a:prstGeom prst="line">
              <a:avLst/>
            </a:prstGeom>
            <a:noFill/>
            <a:ln w="9525">
              <a:solidFill>
                <a:srgbClr val="000000"/>
              </a:solidFill>
              <a:round/>
              <a:headEnd/>
              <a:tailEnd type="triangle" w="med" len="med"/>
            </a:ln>
          </p:spPr>
          <p:txBody>
            <a:bodyPr wrap="none"/>
            <a:lstStyle/>
            <a:p>
              <a:endParaRPr lang="en-US"/>
            </a:p>
          </p:txBody>
        </p:sp>
        <p:sp>
          <p:nvSpPr>
            <p:cNvPr id="50225" name="Line 79"/>
            <p:cNvSpPr>
              <a:spLocks noChangeShapeType="1"/>
            </p:cNvSpPr>
            <p:nvPr/>
          </p:nvSpPr>
          <p:spPr bwMode="auto">
            <a:xfrm flipV="1">
              <a:off x="2112" y="3024"/>
              <a:ext cx="0" cy="144"/>
            </a:xfrm>
            <a:prstGeom prst="line">
              <a:avLst/>
            </a:prstGeom>
            <a:noFill/>
            <a:ln w="9525">
              <a:solidFill>
                <a:srgbClr val="000000"/>
              </a:solidFill>
              <a:round/>
              <a:headEnd/>
              <a:tailEnd type="triangle" w="med" len="med"/>
            </a:ln>
          </p:spPr>
          <p:txBody>
            <a:bodyPr wrap="none"/>
            <a:lstStyle/>
            <a:p>
              <a:endParaRPr lang="en-US"/>
            </a:p>
          </p:txBody>
        </p:sp>
        <p:sp>
          <p:nvSpPr>
            <p:cNvPr id="50226" name="Line 81"/>
            <p:cNvSpPr>
              <a:spLocks noChangeShapeType="1"/>
            </p:cNvSpPr>
            <p:nvPr/>
          </p:nvSpPr>
          <p:spPr bwMode="auto">
            <a:xfrm flipH="1">
              <a:off x="3168" y="3120"/>
              <a:ext cx="1152" cy="0"/>
            </a:xfrm>
            <a:prstGeom prst="line">
              <a:avLst/>
            </a:prstGeom>
            <a:noFill/>
            <a:ln w="9525">
              <a:solidFill>
                <a:srgbClr val="000000"/>
              </a:solidFill>
              <a:round/>
              <a:headEnd/>
              <a:tailEnd/>
            </a:ln>
          </p:spPr>
          <p:txBody>
            <a:bodyPr wrap="none"/>
            <a:lstStyle/>
            <a:p>
              <a:endParaRPr lang="en-US"/>
            </a:p>
          </p:txBody>
        </p:sp>
        <p:sp>
          <p:nvSpPr>
            <p:cNvPr id="50227" name="Line 82"/>
            <p:cNvSpPr>
              <a:spLocks noChangeShapeType="1"/>
            </p:cNvSpPr>
            <p:nvPr/>
          </p:nvSpPr>
          <p:spPr bwMode="auto">
            <a:xfrm>
              <a:off x="3168" y="3120"/>
              <a:ext cx="0" cy="336"/>
            </a:xfrm>
            <a:prstGeom prst="line">
              <a:avLst/>
            </a:prstGeom>
            <a:noFill/>
            <a:ln w="9525">
              <a:solidFill>
                <a:srgbClr val="000000"/>
              </a:solidFill>
              <a:round/>
              <a:headEnd/>
              <a:tailEnd/>
            </a:ln>
          </p:spPr>
          <p:txBody>
            <a:bodyPr wrap="none"/>
            <a:lstStyle/>
            <a:p>
              <a:endParaRPr lang="en-US"/>
            </a:p>
          </p:txBody>
        </p:sp>
        <p:sp>
          <p:nvSpPr>
            <p:cNvPr id="50228" name="Line 84"/>
            <p:cNvSpPr>
              <a:spLocks noChangeShapeType="1"/>
            </p:cNvSpPr>
            <p:nvPr/>
          </p:nvSpPr>
          <p:spPr bwMode="auto">
            <a:xfrm flipH="1">
              <a:off x="2736" y="3456"/>
              <a:ext cx="432" cy="0"/>
            </a:xfrm>
            <a:prstGeom prst="line">
              <a:avLst/>
            </a:prstGeom>
            <a:noFill/>
            <a:ln w="9525">
              <a:solidFill>
                <a:srgbClr val="000000"/>
              </a:solidFill>
              <a:round/>
              <a:headEnd/>
              <a:tailEnd type="triangle" w="med" len="med"/>
            </a:ln>
          </p:spPr>
          <p:txBody>
            <a:bodyPr wrap="none"/>
            <a:lstStyle/>
            <a:p>
              <a:endParaRPr lang="en-US"/>
            </a:p>
          </p:txBody>
        </p:sp>
        <p:sp>
          <p:nvSpPr>
            <p:cNvPr id="50229" name="Line 85"/>
            <p:cNvSpPr>
              <a:spLocks noChangeShapeType="1"/>
            </p:cNvSpPr>
            <p:nvPr/>
          </p:nvSpPr>
          <p:spPr bwMode="auto">
            <a:xfrm>
              <a:off x="2736" y="2912"/>
              <a:ext cx="716" cy="0"/>
            </a:xfrm>
            <a:prstGeom prst="line">
              <a:avLst/>
            </a:prstGeom>
            <a:noFill/>
            <a:ln w="9525">
              <a:solidFill>
                <a:srgbClr val="000000"/>
              </a:solidFill>
              <a:round/>
              <a:headEnd/>
              <a:tailEnd type="triangle" w="med" len="med"/>
            </a:ln>
          </p:spPr>
          <p:txBody>
            <a:bodyPr wrap="none"/>
            <a:lstStyle/>
            <a:p>
              <a:endParaRPr lang="en-US"/>
            </a:p>
          </p:txBody>
        </p:sp>
      </p:grpSp>
      <p:sp>
        <p:nvSpPr>
          <p:cNvPr id="50181" name="Rectangle 87"/>
          <p:cNvSpPr>
            <a:spLocks noChangeArrowheads="1"/>
          </p:cNvSpPr>
          <p:nvPr/>
        </p:nvSpPr>
        <p:spPr bwMode="auto">
          <a:xfrm>
            <a:off x="685800" y="5638800"/>
            <a:ext cx="836613" cy="457200"/>
          </a:xfrm>
          <a:prstGeom prst="rect">
            <a:avLst/>
          </a:prstGeom>
          <a:noFill/>
          <a:ln w="9525" algn="ctr">
            <a:noFill/>
            <a:miter lim="800000"/>
            <a:headEnd/>
            <a:tailEnd/>
          </a:ln>
        </p:spPr>
        <p:txBody>
          <a:bodyPr wrap="none">
            <a:spAutoFit/>
          </a:bodyPr>
          <a:lstStyle/>
          <a:p>
            <a:r>
              <a:rPr kumimoji="0" lang="en-US">
                <a:solidFill>
                  <a:srgbClr val="000000"/>
                </a:solidFill>
              </a:rPr>
              <a:t>TSM</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Slide Number Placeholder 5"/>
          <p:cNvSpPr>
            <a:spLocks noGrp="1"/>
          </p:cNvSpPr>
          <p:nvPr>
            <p:ph type="sldNum" sz="quarter" idx="12"/>
          </p:nvPr>
        </p:nvSpPr>
        <p:spPr>
          <a:noFill/>
        </p:spPr>
        <p:txBody>
          <a:bodyPr/>
          <a:lstStyle/>
          <a:p>
            <a:fld id="{DB255A8D-6AA3-4793-8836-0FD046C34DDA}" type="slidenum">
              <a:rPr lang="ar-SA"/>
              <a:pPr/>
              <a:t>14</a:t>
            </a:fld>
            <a:endParaRPr lang="en-US"/>
          </a:p>
        </p:txBody>
      </p:sp>
      <p:sp>
        <p:nvSpPr>
          <p:cNvPr id="51204" name="Rectangle 2"/>
          <p:cNvSpPr>
            <a:spLocks noGrp="1" noChangeArrowheads="1"/>
          </p:cNvSpPr>
          <p:nvPr>
            <p:ph type="title"/>
          </p:nvPr>
        </p:nvSpPr>
        <p:spPr>
          <a:xfrm>
            <a:off x="1370013" y="381000"/>
            <a:ext cx="6859587" cy="609600"/>
          </a:xfrm>
        </p:spPr>
        <p:txBody>
          <a:bodyPr/>
          <a:lstStyle/>
          <a:p>
            <a:pPr eaLnBrk="1" hangingPunct="1"/>
            <a:endParaRPr lang="en-US" smtClean="0"/>
          </a:p>
        </p:txBody>
      </p:sp>
      <p:sp>
        <p:nvSpPr>
          <p:cNvPr id="51205" name="Rectangle 3"/>
          <p:cNvSpPr>
            <a:spLocks noChangeArrowheads="1"/>
          </p:cNvSpPr>
          <p:nvPr/>
        </p:nvSpPr>
        <p:spPr bwMode="auto">
          <a:xfrm>
            <a:off x="304800" y="1447800"/>
            <a:ext cx="8534400" cy="3200400"/>
          </a:xfrm>
          <a:prstGeom prst="rect">
            <a:avLst/>
          </a:prstGeom>
          <a:noFill/>
          <a:ln w="9525">
            <a:noFill/>
            <a:miter lim="800000"/>
            <a:headEnd/>
            <a:tailEnd/>
          </a:ln>
        </p:spPr>
        <p:txBody>
          <a:bodyPr lIns="92075" tIns="46038" rIns="92075" bIns="46038"/>
          <a:lstStyle/>
          <a:p>
            <a:pPr marL="742950" lvl="1" indent="-285750" algn="just" rtl="1" eaLnBrk="1" hangingPunct="1">
              <a:lnSpc>
                <a:spcPct val="140000"/>
              </a:lnSpc>
              <a:spcBef>
                <a:spcPct val="20000"/>
              </a:spcBef>
            </a:pPr>
            <a:r>
              <a:rPr kumimoji="0" lang="fa-IR" sz="2600" dirty="0">
                <a:solidFill>
                  <a:srgbClr val="000000"/>
                </a:solidFill>
              </a:rPr>
              <a:t>يک نوع برنامه ريزي ميان مدت </a:t>
            </a:r>
            <a:r>
              <a:rPr kumimoji="0" lang="en-US" sz="2600" dirty="0">
                <a:solidFill>
                  <a:srgbClr val="000000"/>
                </a:solidFill>
              </a:rPr>
              <a:t>TSM</a:t>
            </a:r>
            <a:r>
              <a:rPr kumimoji="0" lang="fa-IR" sz="2600" dirty="0">
                <a:solidFill>
                  <a:srgbClr val="000000"/>
                </a:solidFill>
              </a:rPr>
              <a:t>: برنامه ريزي حمل و نقل شهري</a:t>
            </a:r>
          </a:p>
          <a:p>
            <a:pPr marL="742950" lvl="1" indent="-285750" algn="just" rtl="1" eaLnBrk="1" hangingPunct="1">
              <a:lnSpc>
                <a:spcPct val="140000"/>
              </a:lnSpc>
              <a:spcBef>
                <a:spcPct val="20000"/>
              </a:spcBef>
            </a:pPr>
            <a:r>
              <a:rPr kumimoji="0" lang="fa-IR" sz="2600" dirty="0">
                <a:solidFill>
                  <a:srgbClr val="000000"/>
                </a:solidFill>
              </a:rPr>
              <a:t>مثال: هر چند وقت يک بار بايد زمانبندي چراغهاي راهنمايي را براي بهبود جريان هاي ترافيک تعويض نمود.</a:t>
            </a:r>
          </a:p>
          <a:p>
            <a:pPr marL="742950" lvl="1" indent="-285750" algn="just" rtl="1" eaLnBrk="1" hangingPunct="1">
              <a:lnSpc>
                <a:spcPct val="140000"/>
              </a:lnSpc>
              <a:spcBef>
                <a:spcPct val="20000"/>
              </a:spcBef>
            </a:pPr>
            <a:endParaRPr kumimoji="0" lang="fa-IR" sz="2600" dirty="0">
              <a:solidFill>
                <a:srgbClr val="FF0000"/>
              </a:solidFill>
            </a:endParaRPr>
          </a:p>
          <a:p>
            <a:pPr marL="342900" indent="-342900" algn="just" rtl="1" eaLnBrk="1" hangingPunct="1">
              <a:lnSpc>
                <a:spcPct val="140000"/>
              </a:lnSpc>
              <a:spcBef>
                <a:spcPct val="20000"/>
              </a:spcBef>
              <a:buFont typeface="Wingdings" pitchFamily="2" charset="2"/>
              <a:buChar char="§"/>
            </a:pPr>
            <a:endParaRPr kumimoji="0" lang="fa-IR" sz="2600" dirty="0">
              <a:solidFill>
                <a:srgbClr val="FF0000"/>
              </a:solidFill>
            </a:endParaRPr>
          </a:p>
          <a:p>
            <a:pPr marL="742950" lvl="1" indent="-285750" algn="just" rtl="1" eaLnBrk="1" hangingPunct="1">
              <a:lnSpc>
                <a:spcPct val="140000"/>
              </a:lnSpc>
              <a:spcBef>
                <a:spcPct val="20000"/>
              </a:spcBef>
              <a:buFont typeface="Wingdings" pitchFamily="2" charset="2"/>
              <a:buNone/>
            </a:pPr>
            <a:endParaRPr kumimoji="0" lang="fa-IR" sz="2600" dirty="0">
              <a:solidFill>
                <a:srgbClr val="FF0000"/>
              </a:solidFill>
            </a:endParaRPr>
          </a:p>
          <a:p>
            <a:pPr marL="342900" indent="-342900" algn="just" rtl="1" eaLnBrk="1" hangingPunct="1">
              <a:lnSpc>
                <a:spcPct val="140000"/>
              </a:lnSpc>
              <a:spcBef>
                <a:spcPct val="20000"/>
              </a:spcBef>
              <a:buFont typeface="Wingdings" pitchFamily="2" charset="2"/>
              <a:buChar char="§"/>
            </a:pPr>
            <a:endParaRPr kumimoji="0" lang="fa-IR" sz="2600" dirty="0">
              <a:solidFill>
                <a:srgbClr val="000000"/>
              </a:solidFill>
            </a:endParaRPr>
          </a:p>
          <a:p>
            <a:pPr marL="342900" indent="-342900" algn="just" rtl="1" eaLnBrk="1" hangingPunct="1">
              <a:lnSpc>
                <a:spcPct val="140000"/>
              </a:lnSpc>
              <a:spcBef>
                <a:spcPct val="20000"/>
              </a:spcBef>
              <a:buFont typeface="Wingdings" pitchFamily="2" charset="2"/>
              <a:buChar char="§"/>
            </a:pPr>
            <a:endParaRPr kumimoji="0" lang="fa-IR" sz="2600" dirty="0">
              <a:solidFill>
                <a:srgbClr val="000000"/>
              </a:solidFill>
            </a:endParaRPr>
          </a:p>
          <a:p>
            <a:pPr marL="342900" indent="-342900" algn="just" rtl="1" eaLnBrk="1" hangingPunct="1">
              <a:lnSpc>
                <a:spcPct val="140000"/>
              </a:lnSpc>
              <a:spcBef>
                <a:spcPct val="20000"/>
              </a:spcBef>
              <a:buFontTx/>
              <a:buChar char="•"/>
            </a:pPr>
            <a:endParaRPr kumimoji="0" lang="en-US" sz="2600" dirty="0">
              <a:solidFill>
                <a:srgbClr val="0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Slide Number Placeholder 5"/>
          <p:cNvSpPr>
            <a:spLocks noGrp="1"/>
          </p:cNvSpPr>
          <p:nvPr>
            <p:ph type="sldNum" sz="quarter" idx="12"/>
          </p:nvPr>
        </p:nvSpPr>
        <p:spPr>
          <a:noFill/>
        </p:spPr>
        <p:txBody>
          <a:bodyPr/>
          <a:lstStyle/>
          <a:p>
            <a:fld id="{FF787EBB-A359-4D26-9668-07F8D33E49FF}" type="slidenum">
              <a:rPr lang="ar-SA"/>
              <a:pPr/>
              <a:t>15</a:t>
            </a:fld>
            <a:endParaRPr lang="en-US"/>
          </a:p>
        </p:txBody>
      </p:sp>
      <p:sp>
        <p:nvSpPr>
          <p:cNvPr id="52228" name="Rectangle 2"/>
          <p:cNvSpPr>
            <a:spLocks noGrp="1" noChangeArrowheads="1"/>
          </p:cNvSpPr>
          <p:nvPr>
            <p:ph type="title"/>
          </p:nvPr>
        </p:nvSpPr>
        <p:spPr/>
        <p:txBody>
          <a:bodyPr/>
          <a:lstStyle/>
          <a:p>
            <a:pPr eaLnBrk="1" hangingPunct="1"/>
            <a:r>
              <a:rPr lang="fa-IR" smtClean="0"/>
              <a:t>نمودار عرضه و تقاضاي حمل و نقل</a:t>
            </a:r>
            <a:endParaRPr lang="en-US" smtClean="0"/>
          </a:p>
        </p:txBody>
      </p:sp>
      <p:grpSp>
        <p:nvGrpSpPr>
          <p:cNvPr id="52229" name="Group 29"/>
          <p:cNvGrpSpPr>
            <a:grpSpLocks/>
          </p:cNvGrpSpPr>
          <p:nvPr/>
        </p:nvGrpSpPr>
        <p:grpSpPr bwMode="auto">
          <a:xfrm>
            <a:off x="457200" y="1828800"/>
            <a:ext cx="6705600" cy="4114800"/>
            <a:chOff x="288" y="1152"/>
            <a:chExt cx="4224" cy="2592"/>
          </a:xfrm>
        </p:grpSpPr>
        <p:sp>
          <p:nvSpPr>
            <p:cNvPr id="52230" name="Line 5"/>
            <p:cNvSpPr>
              <a:spLocks noChangeShapeType="1"/>
            </p:cNvSpPr>
            <p:nvPr/>
          </p:nvSpPr>
          <p:spPr bwMode="auto">
            <a:xfrm flipV="1">
              <a:off x="1008" y="1536"/>
              <a:ext cx="0" cy="1824"/>
            </a:xfrm>
            <a:prstGeom prst="line">
              <a:avLst/>
            </a:prstGeom>
            <a:noFill/>
            <a:ln w="9525">
              <a:solidFill>
                <a:srgbClr val="000000"/>
              </a:solidFill>
              <a:round/>
              <a:headEnd/>
              <a:tailEnd type="triangle" w="med" len="med"/>
            </a:ln>
          </p:spPr>
          <p:txBody>
            <a:bodyPr wrap="none"/>
            <a:lstStyle/>
            <a:p>
              <a:endParaRPr lang="en-US"/>
            </a:p>
          </p:txBody>
        </p:sp>
        <p:sp>
          <p:nvSpPr>
            <p:cNvPr id="52231" name="Line 6"/>
            <p:cNvSpPr>
              <a:spLocks noChangeShapeType="1"/>
            </p:cNvSpPr>
            <p:nvPr/>
          </p:nvSpPr>
          <p:spPr bwMode="auto">
            <a:xfrm>
              <a:off x="1008" y="3360"/>
              <a:ext cx="2256" cy="0"/>
            </a:xfrm>
            <a:prstGeom prst="line">
              <a:avLst/>
            </a:prstGeom>
            <a:noFill/>
            <a:ln w="9525">
              <a:solidFill>
                <a:srgbClr val="000000"/>
              </a:solidFill>
              <a:round/>
              <a:headEnd/>
              <a:tailEnd type="triangle" w="med" len="med"/>
            </a:ln>
          </p:spPr>
          <p:txBody>
            <a:bodyPr wrap="none"/>
            <a:lstStyle/>
            <a:p>
              <a:endParaRPr lang="en-US"/>
            </a:p>
          </p:txBody>
        </p:sp>
        <p:sp>
          <p:nvSpPr>
            <p:cNvPr id="52232" name="Rectangle 7"/>
            <p:cNvSpPr>
              <a:spLocks noChangeArrowheads="1"/>
            </p:cNvSpPr>
            <p:nvPr/>
          </p:nvSpPr>
          <p:spPr bwMode="auto">
            <a:xfrm>
              <a:off x="624" y="1152"/>
              <a:ext cx="768" cy="288"/>
            </a:xfrm>
            <a:prstGeom prst="rect">
              <a:avLst/>
            </a:prstGeom>
            <a:noFill/>
            <a:ln w="9525" algn="ctr">
              <a:noFill/>
              <a:miter lim="800000"/>
              <a:headEnd/>
              <a:tailEnd/>
            </a:ln>
          </p:spPr>
          <p:txBody>
            <a:bodyPr wrap="none" anchor="ctr"/>
            <a:lstStyle/>
            <a:p>
              <a:pPr algn="ctr"/>
              <a:r>
                <a:rPr lang="fa-IR" sz="2200" b="0">
                  <a:solidFill>
                    <a:srgbClr val="000000"/>
                  </a:solidFill>
                </a:rPr>
                <a:t>هزينه هاي سفر</a:t>
              </a:r>
              <a:endParaRPr lang="en-US" sz="2200" b="0">
                <a:solidFill>
                  <a:srgbClr val="000000"/>
                </a:solidFill>
              </a:endParaRPr>
            </a:p>
          </p:txBody>
        </p:sp>
        <p:sp>
          <p:nvSpPr>
            <p:cNvPr id="52233" name="Rectangle 8"/>
            <p:cNvSpPr>
              <a:spLocks noChangeArrowheads="1"/>
            </p:cNvSpPr>
            <p:nvPr/>
          </p:nvSpPr>
          <p:spPr bwMode="auto">
            <a:xfrm>
              <a:off x="3024" y="3456"/>
              <a:ext cx="1488" cy="240"/>
            </a:xfrm>
            <a:prstGeom prst="rect">
              <a:avLst/>
            </a:prstGeom>
            <a:noFill/>
            <a:ln w="9525" algn="ctr">
              <a:noFill/>
              <a:miter lim="800000"/>
              <a:headEnd/>
              <a:tailEnd/>
            </a:ln>
          </p:spPr>
          <p:txBody>
            <a:bodyPr wrap="none" anchor="ctr"/>
            <a:lstStyle/>
            <a:p>
              <a:pPr algn="ctr"/>
              <a:r>
                <a:rPr lang="fa-IR" sz="2200" b="0">
                  <a:solidFill>
                    <a:srgbClr val="000000"/>
                  </a:solidFill>
                </a:rPr>
                <a:t>مسافت پيموده شده (وسايل نقليه)</a:t>
              </a:r>
              <a:endParaRPr lang="en-US" sz="2200" b="0">
                <a:solidFill>
                  <a:srgbClr val="000000"/>
                </a:solidFill>
              </a:endParaRPr>
            </a:p>
          </p:txBody>
        </p:sp>
        <p:sp>
          <p:nvSpPr>
            <p:cNvPr id="52234" name="Oval 11"/>
            <p:cNvSpPr>
              <a:spLocks noChangeArrowheads="1"/>
            </p:cNvSpPr>
            <p:nvPr/>
          </p:nvSpPr>
          <p:spPr bwMode="auto">
            <a:xfrm>
              <a:off x="1056" y="1824"/>
              <a:ext cx="96" cy="96"/>
            </a:xfrm>
            <a:prstGeom prst="ellipse">
              <a:avLst/>
            </a:prstGeom>
            <a:solidFill>
              <a:srgbClr val="000000"/>
            </a:solidFill>
            <a:ln w="9525" algn="ctr">
              <a:noFill/>
              <a:round/>
              <a:headEnd/>
              <a:tailEnd/>
            </a:ln>
          </p:spPr>
          <p:txBody>
            <a:bodyPr wrap="none" anchor="ctr"/>
            <a:lstStyle/>
            <a:p>
              <a:endParaRPr lang="en-US"/>
            </a:p>
          </p:txBody>
        </p:sp>
        <p:sp>
          <p:nvSpPr>
            <p:cNvPr id="52235" name="Oval 12"/>
            <p:cNvSpPr>
              <a:spLocks noChangeArrowheads="1"/>
            </p:cNvSpPr>
            <p:nvPr/>
          </p:nvSpPr>
          <p:spPr bwMode="auto">
            <a:xfrm>
              <a:off x="1680" y="3024"/>
              <a:ext cx="96" cy="96"/>
            </a:xfrm>
            <a:prstGeom prst="ellipse">
              <a:avLst/>
            </a:prstGeom>
            <a:solidFill>
              <a:srgbClr val="000000"/>
            </a:solidFill>
            <a:ln w="9525" algn="ctr">
              <a:noFill/>
              <a:round/>
              <a:headEnd/>
              <a:tailEnd/>
            </a:ln>
          </p:spPr>
          <p:txBody>
            <a:bodyPr wrap="none" anchor="ctr"/>
            <a:lstStyle/>
            <a:p>
              <a:endParaRPr lang="en-US"/>
            </a:p>
          </p:txBody>
        </p:sp>
        <p:sp>
          <p:nvSpPr>
            <p:cNvPr id="52236" name="Oval 13"/>
            <p:cNvSpPr>
              <a:spLocks noChangeArrowheads="1"/>
            </p:cNvSpPr>
            <p:nvPr/>
          </p:nvSpPr>
          <p:spPr bwMode="auto">
            <a:xfrm>
              <a:off x="2640" y="3120"/>
              <a:ext cx="96" cy="96"/>
            </a:xfrm>
            <a:prstGeom prst="ellipse">
              <a:avLst/>
            </a:prstGeom>
            <a:solidFill>
              <a:srgbClr val="000000"/>
            </a:solidFill>
            <a:ln w="9525" algn="ctr">
              <a:noFill/>
              <a:round/>
              <a:headEnd/>
              <a:tailEnd/>
            </a:ln>
          </p:spPr>
          <p:txBody>
            <a:bodyPr wrap="none" anchor="ctr"/>
            <a:lstStyle/>
            <a:p>
              <a:endParaRPr lang="en-US"/>
            </a:p>
          </p:txBody>
        </p:sp>
        <p:sp>
          <p:nvSpPr>
            <p:cNvPr id="52237" name="Line 14"/>
            <p:cNvSpPr>
              <a:spLocks noChangeShapeType="1"/>
            </p:cNvSpPr>
            <p:nvPr/>
          </p:nvSpPr>
          <p:spPr bwMode="auto">
            <a:xfrm flipH="1">
              <a:off x="624" y="1872"/>
              <a:ext cx="432" cy="240"/>
            </a:xfrm>
            <a:prstGeom prst="line">
              <a:avLst/>
            </a:prstGeom>
            <a:noFill/>
            <a:ln w="9525">
              <a:solidFill>
                <a:srgbClr val="000000"/>
              </a:solidFill>
              <a:round/>
              <a:headEnd/>
              <a:tailEnd type="triangle" w="med" len="med"/>
            </a:ln>
          </p:spPr>
          <p:txBody>
            <a:bodyPr wrap="none"/>
            <a:lstStyle/>
            <a:p>
              <a:endParaRPr lang="en-US"/>
            </a:p>
          </p:txBody>
        </p:sp>
        <p:sp>
          <p:nvSpPr>
            <p:cNvPr id="52238" name="Rectangle 15"/>
            <p:cNvSpPr>
              <a:spLocks noChangeArrowheads="1"/>
            </p:cNvSpPr>
            <p:nvPr/>
          </p:nvSpPr>
          <p:spPr bwMode="auto">
            <a:xfrm>
              <a:off x="288" y="2208"/>
              <a:ext cx="624" cy="288"/>
            </a:xfrm>
            <a:prstGeom prst="rect">
              <a:avLst/>
            </a:prstGeom>
            <a:noFill/>
            <a:ln w="9525" algn="ctr">
              <a:noFill/>
              <a:miter lim="800000"/>
              <a:headEnd/>
              <a:tailEnd/>
            </a:ln>
          </p:spPr>
          <p:txBody>
            <a:bodyPr wrap="none" anchor="ctr"/>
            <a:lstStyle/>
            <a:p>
              <a:pPr algn="ctr"/>
              <a:r>
                <a:rPr lang="fa-IR" sz="2000" b="0">
                  <a:solidFill>
                    <a:srgbClr val="000000"/>
                  </a:solidFill>
                </a:rPr>
                <a:t>هزينه زياد</a:t>
              </a:r>
              <a:endParaRPr lang="en-US" sz="2000" b="0">
                <a:solidFill>
                  <a:srgbClr val="000000"/>
                </a:solidFill>
              </a:endParaRPr>
            </a:p>
          </p:txBody>
        </p:sp>
        <p:sp>
          <p:nvSpPr>
            <p:cNvPr id="52239" name="Rectangle 16"/>
            <p:cNvSpPr>
              <a:spLocks noChangeArrowheads="1"/>
            </p:cNvSpPr>
            <p:nvPr/>
          </p:nvSpPr>
          <p:spPr bwMode="auto">
            <a:xfrm>
              <a:off x="1440" y="2688"/>
              <a:ext cx="624" cy="288"/>
            </a:xfrm>
            <a:prstGeom prst="rect">
              <a:avLst/>
            </a:prstGeom>
            <a:noFill/>
            <a:ln w="9525" algn="ctr">
              <a:noFill/>
              <a:miter lim="800000"/>
              <a:headEnd/>
              <a:tailEnd/>
            </a:ln>
          </p:spPr>
          <p:txBody>
            <a:bodyPr wrap="none" anchor="ctr"/>
            <a:lstStyle/>
            <a:p>
              <a:pPr algn="ctr"/>
              <a:r>
                <a:rPr lang="fa-IR" sz="2000" b="0">
                  <a:solidFill>
                    <a:srgbClr val="000000"/>
                  </a:solidFill>
                </a:rPr>
                <a:t>تعادل</a:t>
              </a:r>
              <a:endParaRPr lang="en-US" sz="2000" b="0">
                <a:solidFill>
                  <a:srgbClr val="000000"/>
                </a:solidFill>
              </a:endParaRPr>
            </a:p>
          </p:txBody>
        </p:sp>
        <p:sp>
          <p:nvSpPr>
            <p:cNvPr id="52240" name="Rectangle 17"/>
            <p:cNvSpPr>
              <a:spLocks noChangeArrowheads="1"/>
            </p:cNvSpPr>
            <p:nvPr/>
          </p:nvSpPr>
          <p:spPr bwMode="auto">
            <a:xfrm>
              <a:off x="3216" y="2976"/>
              <a:ext cx="624" cy="288"/>
            </a:xfrm>
            <a:prstGeom prst="rect">
              <a:avLst/>
            </a:prstGeom>
            <a:noFill/>
            <a:ln w="9525" algn="ctr">
              <a:noFill/>
              <a:miter lim="800000"/>
              <a:headEnd/>
              <a:tailEnd/>
            </a:ln>
          </p:spPr>
          <p:txBody>
            <a:bodyPr wrap="none" anchor="ctr"/>
            <a:lstStyle/>
            <a:p>
              <a:pPr algn="ctr"/>
              <a:r>
                <a:rPr lang="fa-IR" sz="2000" b="0">
                  <a:solidFill>
                    <a:srgbClr val="000000"/>
                  </a:solidFill>
                </a:rPr>
                <a:t>کاهش تقاضا</a:t>
              </a:r>
              <a:endParaRPr lang="en-US" sz="2000" b="0">
                <a:solidFill>
                  <a:srgbClr val="000000"/>
                </a:solidFill>
              </a:endParaRPr>
            </a:p>
          </p:txBody>
        </p:sp>
        <p:sp>
          <p:nvSpPr>
            <p:cNvPr id="52241" name="Rectangle 18"/>
            <p:cNvSpPr>
              <a:spLocks noChangeArrowheads="1"/>
            </p:cNvSpPr>
            <p:nvPr/>
          </p:nvSpPr>
          <p:spPr bwMode="auto">
            <a:xfrm>
              <a:off x="1776" y="3456"/>
              <a:ext cx="624" cy="288"/>
            </a:xfrm>
            <a:prstGeom prst="rect">
              <a:avLst/>
            </a:prstGeom>
            <a:noFill/>
            <a:ln w="9525" algn="ctr">
              <a:noFill/>
              <a:miter lim="800000"/>
              <a:headEnd/>
              <a:tailEnd/>
            </a:ln>
          </p:spPr>
          <p:txBody>
            <a:bodyPr wrap="none" anchor="ctr"/>
            <a:lstStyle/>
            <a:p>
              <a:pPr algn="ctr"/>
              <a:r>
                <a:rPr lang="fa-IR" sz="2000" b="0">
                  <a:solidFill>
                    <a:srgbClr val="000000"/>
                  </a:solidFill>
                </a:rPr>
                <a:t>هزينه کم</a:t>
              </a:r>
              <a:endParaRPr lang="en-US" sz="2000" b="0">
                <a:solidFill>
                  <a:srgbClr val="000000"/>
                </a:solidFill>
              </a:endParaRPr>
            </a:p>
          </p:txBody>
        </p:sp>
        <p:sp>
          <p:nvSpPr>
            <p:cNvPr id="52242" name="Line 19"/>
            <p:cNvSpPr>
              <a:spLocks noChangeShapeType="1"/>
            </p:cNvSpPr>
            <p:nvPr/>
          </p:nvSpPr>
          <p:spPr bwMode="auto">
            <a:xfrm flipH="1">
              <a:off x="2160" y="3264"/>
              <a:ext cx="432" cy="240"/>
            </a:xfrm>
            <a:prstGeom prst="line">
              <a:avLst/>
            </a:prstGeom>
            <a:noFill/>
            <a:ln w="9525">
              <a:solidFill>
                <a:srgbClr val="000000"/>
              </a:solidFill>
              <a:round/>
              <a:headEnd/>
              <a:tailEnd type="triangle" w="med" len="med"/>
            </a:ln>
          </p:spPr>
          <p:txBody>
            <a:bodyPr wrap="none"/>
            <a:lstStyle/>
            <a:p>
              <a:endParaRPr lang="en-US"/>
            </a:p>
          </p:txBody>
        </p:sp>
        <p:sp>
          <p:nvSpPr>
            <p:cNvPr id="52243" name="Rectangle 21"/>
            <p:cNvSpPr>
              <a:spLocks noChangeArrowheads="1"/>
            </p:cNvSpPr>
            <p:nvPr/>
          </p:nvSpPr>
          <p:spPr bwMode="auto">
            <a:xfrm>
              <a:off x="2688" y="1344"/>
              <a:ext cx="816" cy="288"/>
            </a:xfrm>
            <a:prstGeom prst="rect">
              <a:avLst/>
            </a:prstGeom>
            <a:noFill/>
            <a:ln w="9525" algn="ctr">
              <a:noFill/>
              <a:miter lim="800000"/>
              <a:headEnd/>
              <a:tailEnd/>
            </a:ln>
          </p:spPr>
          <p:txBody>
            <a:bodyPr wrap="none" anchor="ctr"/>
            <a:lstStyle/>
            <a:p>
              <a:pPr algn="ctr"/>
              <a:r>
                <a:rPr lang="fa-IR" sz="2000">
                  <a:solidFill>
                    <a:srgbClr val="CC3300"/>
                  </a:solidFill>
                </a:rPr>
                <a:t>منحني عرضه</a:t>
              </a:r>
              <a:endParaRPr lang="en-US" sz="2000">
                <a:solidFill>
                  <a:srgbClr val="CC3300"/>
                </a:solidFill>
              </a:endParaRPr>
            </a:p>
          </p:txBody>
        </p:sp>
        <p:sp>
          <p:nvSpPr>
            <p:cNvPr id="52244" name="Rectangle 22"/>
            <p:cNvSpPr>
              <a:spLocks noChangeArrowheads="1"/>
            </p:cNvSpPr>
            <p:nvPr/>
          </p:nvSpPr>
          <p:spPr bwMode="auto">
            <a:xfrm>
              <a:off x="1152" y="1536"/>
              <a:ext cx="816" cy="288"/>
            </a:xfrm>
            <a:prstGeom prst="rect">
              <a:avLst/>
            </a:prstGeom>
            <a:noFill/>
            <a:ln w="9525" algn="ctr">
              <a:noFill/>
              <a:miter lim="800000"/>
              <a:headEnd/>
              <a:tailEnd/>
            </a:ln>
          </p:spPr>
          <p:txBody>
            <a:bodyPr wrap="none" anchor="ctr"/>
            <a:lstStyle/>
            <a:p>
              <a:pPr algn="ctr"/>
              <a:r>
                <a:rPr lang="fa-IR" sz="2000">
                  <a:solidFill>
                    <a:srgbClr val="CC3300"/>
                  </a:solidFill>
                </a:rPr>
                <a:t>منحني تقاضا</a:t>
              </a:r>
              <a:endParaRPr lang="en-US" sz="2000">
                <a:solidFill>
                  <a:srgbClr val="CC3300"/>
                </a:solidFill>
              </a:endParaRPr>
            </a:p>
          </p:txBody>
        </p:sp>
        <p:sp>
          <p:nvSpPr>
            <p:cNvPr id="52245" name="Line 23"/>
            <p:cNvSpPr>
              <a:spLocks noChangeShapeType="1"/>
            </p:cNvSpPr>
            <p:nvPr/>
          </p:nvSpPr>
          <p:spPr bwMode="auto">
            <a:xfrm>
              <a:off x="1728" y="3072"/>
              <a:ext cx="0" cy="288"/>
            </a:xfrm>
            <a:prstGeom prst="line">
              <a:avLst/>
            </a:prstGeom>
            <a:noFill/>
            <a:ln w="9525">
              <a:solidFill>
                <a:srgbClr val="000000"/>
              </a:solidFill>
              <a:prstDash val="dash"/>
              <a:round/>
              <a:headEnd/>
              <a:tailEnd/>
            </a:ln>
          </p:spPr>
          <p:txBody>
            <a:bodyPr wrap="none"/>
            <a:lstStyle/>
            <a:p>
              <a:endParaRPr lang="en-US"/>
            </a:p>
          </p:txBody>
        </p:sp>
        <p:sp>
          <p:nvSpPr>
            <p:cNvPr id="52246" name="Line 24"/>
            <p:cNvSpPr>
              <a:spLocks noChangeShapeType="1"/>
            </p:cNvSpPr>
            <p:nvPr/>
          </p:nvSpPr>
          <p:spPr bwMode="auto">
            <a:xfrm flipH="1">
              <a:off x="1008" y="3072"/>
              <a:ext cx="720" cy="0"/>
            </a:xfrm>
            <a:prstGeom prst="line">
              <a:avLst/>
            </a:prstGeom>
            <a:noFill/>
            <a:ln w="9525">
              <a:solidFill>
                <a:srgbClr val="000000"/>
              </a:solidFill>
              <a:prstDash val="dash"/>
              <a:round/>
              <a:headEnd/>
              <a:tailEnd/>
            </a:ln>
          </p:spPr>
          <p:txBody>
            <a:bodyPr wrap="none"/>
            <a:lstStyle/>
            <a:p>
              <a:endParaRPr lang="en-US"/>
            </a:p>
          </p:txBody>
        </p:sp>
        <p:sp>
          <p:nvSpPr>
            <p:cNvPr id="52247" name="Freeform 26"/>
            <p:cNvSpPr>
              <a:spLocks/>
            </p:cNvSpPr>
            <p:nvPr/>
          </p:nvSpPr>
          <p:spPr bwMode="auto">
            <a:xfrm>
              <a:off x="1104" y="1728"/>
              <a:ext cx="1584" cy="1440"/>
            </a:xfrm>
            <a:custGeom>
              <a:avLst/>
              <a:gdLst>
                <a:gd name="T0" fmla="*/ 0 w 1488"/>
                <a:gd name="T1" fmla="*/ 0 h 1368"/>
                <a:gd name="T2" fmla="*/ 336 w 1488"/>
                <a:gd name="T3" fmla="*/ 1152 h 1368"/>
                <a:gd name="T4" fmla="*/ 1488 w 1488"/>
                <a:gd name="T5" fmla="*/ 1296 h 1368"/>
                <a:gd name="T6" fmla="*/ 0 60000 65536"/>
                <a:gd name="T7" fmla="*/ 0 60000 65536"/>
                <a:gd name="T8" fmla="*/ 0 60000 65536"/>
                <a:gd name="T9" fmla="*/ 0 w 1488"/>
                <a:gd name="T10" fmla="*/ 0 h 1368"/>
                <a:gd name="T11" fmla="*/ 1488 w 1488"/>
                <a:gd name="T12" fmla="*/ 1368 h 1368"/>
              </a:gdLst>
              <a:ahLst/>
              <a:cxnLst>
                <a:cxn ang="T6">
                  <a:pos x="T0" y="T1"/>
                </a:cxn>
                <a:cxn ang="T7">
                  <a:pos x="T2" y="T3"/>
                </a:cxn>
                <a:cxn ang="T8">
                  <a:pos x="T4" y="T5"/>
                </a:cxn>
              </a:cxnLst>
              <a:rect l="T9" t="T10" r="T11" b="T12"/>
              <a:pathLst>
                <a:path w="1488" h="1368">
                  <a:moveTo>
                    <a:pt x="0" y="0"/>
                  </a:moveTo>
                  <a:cubicBezTo>
                    <a:pt x="44" y="468"/>
                    <a:pt x="88" y="936"/>
                    <a:pt x="336" y="1152"/>
                  </a:cubicBezTo>
                  <a:cubicBezTo>
                    <a:pt x="584" y="1368"/>
                    <a:pt x="1296" y="1272"/>
                    <a:pt x="1488" y="1296"/>
                  </a:cubicBezTo>
                </a:path>
              </a:pathLst>
            </a:custGeom>
            <a:noFill/>
            <a:ln w="9525" cap="flat" cmpd="sng">
              <a:solidFill>
                <a:srgbClr val="800000"/>
              </a:solidFill>
              <a:prstDash val="solid"/>
              <a:round/>
              <a:headEnd/>
              <a:tailEnd/>
            </a:ln>
          </p:spPr>
          <p:txBody>
            <a:bodyPr wrap="none"/>
            <a:lstStyle/>
            <a:p>
              <a:endParaRPr lang="en-US"/>
            </a:p>
          </p:txBody>
        </p:sp>
        <p:sp>
          <p:nvSpPr>
            <p:cNvPr id="52248" name="Freeform 28"/>
            <p:cNvSpPr>
              <a:spLocks/>
            </p:cNvSpPr>
            <p:nvPr/>
          </p:nvSpPr>
          <p:spPr bwMode="auto">
            <a:xfrm>
              <a:off x="1008" y="1680"/>
              <a:ext cx="1488" cy="1440"/>
            </a:xfrm>
            <a:custGeom>
              <a:avLst/>
              <a:gdLst>
                <a:gd name="T0" fmla="*/ 1584 w 1584"/>
                <a:gd name="T1" fmla="*/ 0 h 1208"/>
                <a:gd name="T2" fmla="*/ 1152 w 1584"/>
                <a:gd name="T3" fmla="*/ 1008 h 1208"/>
                <a:gd name="T4" fmla="*/ 0 w 1584"/>
                <a:gd name="T5" fmla="*/ 1200 h 1208"/>
                <a:gd name="T6" fmla="*/ 0 60000 65536"/>
                <a:gd name="T7" fmla="*/ 0 60000 65536"/>
                <a:gd name="T8" fmla="*/ 0 60000 65536"/>
                <a:gd name="T9" fmla="*/ 0 w 1584"/>
                <a:gd name="T10" fmla="*/ 0 h 1208"/>
                <a:gd name="T11" fmla="*/ 1584 w 1584"/>
                <a:gd name="T12" fmla="*/ 1208 h 1208"/>
              </a:gdLst>
              <a:ahLst/>
              <a:cxnLst>
                <a:cxn ang="T6">
                  <a:pos x="T0" y="T1"/>
                </a:cxn>
                <a:cxn ang="T7">
                  <a:pos x="T2" y="T3"/>
                </a:cxn>
                <a:cxn ang="T8">
                  <a:pos x="T4" y="T5"/>
                </a:cxn>
              </a:cxnLst>
              <a:rect l="T9" t="T10" r="T11" b="T12"/>
              <a:pathLst>
                <a:path w="1584" h="1208">
                  <a:moveTo>
                    <a:pt x="1584" y="0"/>
                  </a:moveTo>
                  <a:cubicBezTo>
                    <a:pt x="1500" y="404"/>
                    <a:pt x="1416" y="808"/>
                    <a:pt x="1152" y="1008"/>
                  </a:cubicBezTo>
                  <a:cubicBezTo>
                    <a:pt x="888" y="1208"/>
                    <a:pt x="192" y="1168"/>
                    <a:pt x="0" y="1200"/>
                  </a:cubicBezTo>
                </a:path>
              </a:pathLst>
            </a:custGeom>
            <a:noFill/>
            <a:ln w="9525" cap="flat" cmpd="sng">
              <a:solidFill>
                <a:srgbClr val="993366"/>
              </a:solidFill>
              <a:prstDash val="solid"/>
              <a:round/>
              <a:headEnd/>
              <a:tailEnd/>
            </a:ln>
          </p:spPr>
          <p:txBody>
            <a:bodyPr wrap="none"/>
            <a:lstStyle/>
            <a:p>
              <a:endParaRPr lang="en-US"/>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Slide Number Placeholder 5"/>
          <p:cNvSpPr>
            <a:spLocks noGrp="1"/>
          </p:cNvSpPr>
          <p:nvPr>
            <p:ph type="sldNum" sz="quarter" idx="12"/>
          </p:nvPr>
        </p:nvSpPr>
        <p:spPr>
          <a:noFill/>
        </p:spPr>
        <p:txBody>
          <a:bodyPr/>
          <a:lstStyle/>
          <a:p>
            <a:fld id="{69714C31-0681-4FC1-9BB7-60BEA668E44B}" type="slidenum">
              <a:rPr lang="ar-SA"/>
              <a:pPr/>
              <a:t>16</a:t>
            </a:fld>
            <a:endParaRPr lang="en-US"/>
          </a:p>
        </p:txBody>
      </p:sp>
      <p:sp>
        <p:nvSpPr>
          <p:cNvPr id="53252" name="Rectangle 2"/>
          <p:cNvSpPr>
            <a:spLocks noGrp="1" noChangeArrowheads="1"/>
          </p:cNvSpPr>
          <p:nvPr>
            <p:ph type="title"/>
          </p:nvPr>
        </p:nvSpPr>
        <p:spPr>
          <a:xfrm>
            <a:off x="1370013" y="381000"/>
            <a:ext cx="6859587" cy="609600"/>
          </a:xfrm>
        </p:spPr>
        <p:txBody>
          <a:bodyPr/>
          <a:lstStyle/>
          <a:p>
            <a:pPr eaLnBrk="1" hangingPunct="1"/>
            <a:r>
              <a:rPr lang="fa-IR" smtClean="0"/>
              <a:t>برنامه ريزي کوتاه مدت</a:t>
            </a:r>
            <a:endParaRPr lang="en-US" smtClean="0"/>
          </a:p>
        </p:txBody>
      </p:sp>
      <p:sp>
        <p:nvSpPr>
          <p:cNvPr id="53253" name="Rectangle 3"/>
          <p:cNvSpPr>
            <a:spLocks noChangeArrowheads="1"/>
          </p:cNvSpPr>
          <p:nvPr/>
        </p:nvSpPr>
        <p:spPr bwMode="auto">
          <a:xfrm>
            <a:off x="304800" y="1447800"/>
            <a:ext cx="8534400" cy="2971800"/>
          </a:xfrm>
          <a:prstGeom prst="rect">
            <a:avLst/>
          </a:prstGeom>
          <a:noFill/>
          <a:ln w="9525">
            <a:noFill/>
            <a:miter lim="800000"/>
            <a:headEnd/>
            <a:tailEnd/>
          </a:ln>
        </p:spPr>
        <p:txBody>
          <a:bodyPr lIns="92075" tIns="46038" rIns="92075" bIns="46038"/>
          <a:lstStyle/>
          <a:p>
            <a:pPr marL="742950" lvl="1" indent="-285750" algn="r" rtl="1" eaLnBrk="1" hangingPunct="1">
              <a:spcBef>
                <a:spcPct val="20000"/>
              </a:spcBef>
            </a:pPr>
            <a:r>
              <a:rPr kumimoji="0" lang="fa-IR" sz="2600" dirty="0">
                <a:solidFill>
                  <a:srgbClr val="000000"/>
                </a:solidFill>
              </a:rPr>
              <a:t>برنامه ريزي کوتاه مدت: شامل اقدامات مورد نياز براي ايجاد تعادل مي باشد.</a:t>
            </a:r>
          </a:p>
          <a:p>
            <a:pPr marL="742950" lvl="1" indent="-285750" algn="r" rtl="1" eaLnBrk="1" hangingPunct="1">
              <a:spcBef>
                <a:spcPct val="20000"/>
              </a:spcBef>
            </a:pPr>
            <a:r>
              <a:rPr kumimoji="0" lang="fa-IR" sz="2600" dirty="0">
                <a:solidFill>
                  <a:srgbClr val="000000"/>
                </a:solidFill>
              </a:rPr>
              <a:t>1- کاهش مؤثر در تقاضا </a:t>
            </a:r>
            <a:r>
              <a:rPr kumimoji="0" lang="en-US" sz="3200" dirty="0">
                <a:solidFill>
                  <a:srgbClr val="000000"/>
                </a:solidFill>
                <a:sym typeface="Wingdings 3" pitchFamily="18" charset="2"/>
              </a:rPr>
              <a:t></a:t>
            </a:r>
            <a:r>
              <a:rPr kumimoji="0" lang="fa-IR" sz="2600" dirty="0">
                <a:solidFill>
                  <a:srgbClr val="000000"/>
                </a:solidFill>
              </a:rPr>
              <a:t>بهبود سرويس هاي اتوبوسراني، استفاده از </a:t>
            </a:r>
            <a:r>
              <a:rPr kumimoji="0" lang="en-US" sz="2600" dirty="0">
                <a:solidFill>
                  <a:srgbClr val="000000"/>
                </a:solidFill>
              </a:rPr>
              <a:t>IT</a:t>
            </a:r>
            <a:endParaRPr kumimoji="0" lang="fa-IR" sz="2600" dirty="0">
              <a:solidFill>
                <a:srgbClr val="000000"/>
              </a:solidFill>
            </a:endParaRPr>
          </a:p>
          <a:p>
            <a:pPr marL="742950" lvl="1" indent="-285750" algn="r" rtl="1" eaLnBrk="1" hangingPunct="1">
              <a:spcBef>
                <a:spcPct val="20000"/>
              </a:spcBef>
            </a:pPr>
            <a:r>
              <a:rPr kumimoji="0" lang="fa-IR" sz="2600" dirty="0">
                <a:solidFill>
                  <a:srgbClr val="000000"/>
                </a:solidFill>
              </a:rPr>
              <a:t>2- افزايش مؤثر در عرضه</a:t>
            </a:r>
          </a:p>
          <a:p>
            <a:pPr marL="742950" lvl="1" indent="-285750" algn="r" rtl="1" eaLnBrk="1" hangingPunct="1">
              <a:spcBef>
                <a:spcPct val="20000"/>
              </a:spcBef>
            </a:pPr>
            <a:r>
              <a:rPr kumimoji="0" lang="fa-IR" dirty="0">
                <a:solidFill>
                  <a:srgbClr val="000000"/>
                </a:solidFill>
              </a:rPr>
              <a:t>به طور مثال: </a:t>
            </a:r>
          </a:p>
          <a:p>
            <a:pPr marL="742950" lvl="1" indent="-285750" algn="r" rtl="1" eaLnBrk="1" hangingPunct="1">
              <a:spcBef>
                <a:spcPct val="20000"/>
              </a:spcBef>
              <a:buFontTx/>
              <a:buChar char="•"/>
            </a:pPr>
            <a:r>
              <a:rPr kumimoji="0" lang="fa-IR" dirty="0">
                <a:solidFill>
                  <a:srgbClr val="000000"/>
                </a:solidFill>
              </a:rPr>
              <a:t>بررسي عملکرد سيستم حمل و نقل شهري</a:t>
            </a:r>
          </a:p>
          <a:p>
            <a:pPr marL="742950" lvl="1" indent="-285750" algn="r" rtl="1" eaLnBrk="1" hangingPunct="1">
              <a:spcBef>
                <a:spcPct val="20000"/>
              </a:spcBef>
              <a:buFontTx/>
              <a:buChar char="•"/>
            </a:pPr>
            <a:r>
              <a:rPr kumimoji="0" lang="fa-IR" dirty="0">
                <a:solidFill>
                  <a:srgbClr val="000000"/>
                </a:solidFill>
              </a:rPr>
              <a:t>کاهش وابستگي شهروندان به وسيله نقليه شخصي</a:t>
            </a:r>
          </a:p>
          <a:p>
            <a:pPr marL="742950" lvl="1" indent="-285750" algn="r" rtl="1" eaLnBrk="1" hangingPunct="1">
              <a:spcBef>
                <a:spcPct val="20000"/>
              </a:spcBef>
              <a:buFontTx/>
              <a:buChar char="•"/>
            </a:pPr>
            <a:r>
              <a:rPr kumimoji="0" lang="fa-IR" dirty="0">
                <a:solidFill>
                  <a:srgbClr val="000000"/>
                </a:solidFill>
              </a:rPr>
              <a:t>کاهش مصرف بنزين در سيستم حمل و نقل شهري</a:t>
            </a:r>
          </a:p>
          <a:p>
            <a:pPr marL="742950" lvl="1" indent="-285750" algn="r" rtl="1" eaLnBrk="1" hangingPunct="1">
              <a:spcBef>
                <a:spcPct val="20000"/>
              </a:spcBef>
              <a:buFontTx/>
              <a:buChar char="•"/>
            </a:pPr>
            <a:r>
              <a:rPr kumimoji="0" lang="fa-IR" dirty="0">
                <a:solidFill>
                  <a:srgbClr val="000000"/>
                </a:solidFill>
              </a:rPr>
              <a:t>بهبود و ايمني  (تعداد افراد کشته)</a:t>
            </a:r>
            <a:endParaRPr kumimoji="0" lang="fa-IR" b="0" dirty="0">
              <a:solidFill>
                <a:srgbClr val="000000"/>
              </a:solidFill>
            </a:endParaRPr>
          </a:p>
          <a:p>
            <a:pPr marL="742950" lvl="1" indent="-285750" algn="r" rtl="1" eaLnBrk="1" hangingPunct="1">
              <a:spcBef>
                <a:spcPct val="20000"/>
              </a:spcBef>
              <a:buFont typeface="Wingdings" pitchFamily="2" charset="2"/>
              <a:buNone/>
            </a:pPr>
            <a:endParaRPr kumimoji="0" lang="fa-IR" dirty="0">
              <a:solidFill>
                <a:srgbClr val="FF0000"/>
              </a:solidFill>
            </a:endParaRPr>
          </a:p>
          <a:p>
            <a:pPr marL="342900" indent="-342900" algn="r" rtl="1" eaLnBrk="1" hangingPunct="1">
              <a:spcBef>
                <a:spcPct val="20000"/>
              </a:spcBef>
              <a:buFont typeface="Wingdings" pitchFamily="2" charset="2"/>
              <a:buNone/>
            </a:pPr>
            <a:endParaRPr kumimoji="0" lang="fa-IR" sz="2600" dirty="0">
              <a:solidFill>
                <a:srgbClr val="000000"/>
              </a:solidFill>
            </a:endParaRPr>
          </a:p>
          <a:p>
            <a:pPr marL="342900" indent="-342900" algn="r" rtl="1" eaLnBrk="1" hangingPunct="1">
              <a:spcBef>
                <a:spcPct val="20000"/>
              </a:spcBef>
              <a:buFontTx/>
              <a:buChar char="•"/>
            </a:pPr>
            <a:endParaRPr kumimoji="0" lang="en-US" sz="2600"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Slide Number Placeholder 5"/>
          <p:cNvSpPr>
            <a:spLocks noGrp="1"/>
          </p:cNvSpPr>
          <p:nvPr>
            <p:ph type="sldNum" sz="quarter" idx="12"/>
          </p:nvPr>
        </p:nvSpPr>
        <p:spPr>
          <a:noFill/>
        </p:spPr>
        <p:txBody>
          <a:bodyPr/>
          <a:lstStyle/>
          <a:p>
            <a:fld id="{DAC89F98-1601-472E-813B-83A70755ECC3}" type="slidenum">
              <a:rPr lang="ar-SA"/>
              <a:pPr/>
              <a:t>17</a:t>
            </a:fld>
            <a:endParaRPr lang="en-US"/>
          </a:p>
        </p:txBody>
      </p:sp>
      <p:sp>
        <p:nvSpPr>
          <p:cNvPr id="55300" name="Rectangle 2"/>
          <p:cNvSpPr>
            <a:spLocks noGrp="1" noChangeArrowheads="1"/>
          </p:cNvSpPr>
          <p:nvPr>
            <p:ph type="title"/>
          </p:nvPr>
        </p:nvSpPr>
        <p:spPr>
          <a:xfrm>
            <a:off x="1370013" y="381000"/>
            <a:ext cx="6859587" cy="609600"/>
          </a:xfrm>
        </p:spPr>
        <p:txBody>
          <a:bodyPr/>
          <a:lstStyle/>
          <a:p>
            <a:pPr eaLnBrk="1" hangingPunct="1"/>
            <a:r>
              <a:rPr lang="fa-IR" dirty="0" smtClean="0"/>
              <a:t>مدل </a:t>
            </a:r>
            <a:r>
              <a:rPr lang="fa-IR" dirty="0" smtClean="0"/>
              <a:t>هاي پيش </a:t>
            </a:r>
            <a:r>
              <a:rPr lang="fa-IR" dirty="0" smtClean="0"/>
              <a:t>بيني</a:t>
            </a:r>
            <a:r>
              <a:rPr lang="en-US" dirty="0" smtClean="0"/>
              <a:t> </a:t>
            </a:r>
            <a:r>
              <a:rPr lang="fa-IR" dirty="0"/>
              <a:t> </a:t>
            </a:r>
            <a:r>
              <a:rPr lang="fa-IR" dirty="0" smtClean="0"/>
              <a:t>هزینه سفر</a:t>
            </a:r>
            <a:endParaRPr lang="en-US" dirty="0" smtClean="0"/>
          </a:p>
        </p:txBody>
      </p:sp>
      <p:sp>
        <p:nvSpPr>
          <p:cNvPr id="55301" name="Rectangle 3"/>
          <p:cNvSpPr>
            <a:spLocks noChangeArrowheads="1"/>
          </p:cNvSpPr>
          <p:nvPr/>
        </p:nvSpPr>
        <p:spPr bwMode="auto">
          <a:xfrm>
            <a:off x="838200" y="1447800"/>
            <a:ext cx="7696200" cy="4648200"/>
          </a:xfrm>
          <a:prstGeom prst="rect">
            <a:avLst/>
          </a:prstGeom>
          <a:noFill/>
          <a:ln w="9525">
            <a:noFill/>
            <a:miter lim="800000"/>
            <a:headEnd/>
            <a:tailEnd/>
          </a:ln>
        </p:spPr>
        <p:txBody>
          <a:bodyPr lIns="92075" tIns="46038" rIns="92075" bIns="46038"/>
          <a:lstStyle/>
          <a:p>
            <a:pPr marL="742950" lvl="1" indent="-285750" algn="r" rtl="1" eaLnBrk="1" hangingPunct="1">
              <a:spcBef>
                <a:spcPct val="20000"/>
              </a:spcBef>
            </a:pPr>
            <a:r>
              <a:rPr kumimoji="0" lang="fa-IR" sz="2600" dirty="0">
                <a:solidFill>
                  <a:srgbClr val="000000"/>
                </a:solidFill>
              </a:rPr>
              <a:t>پيش بيني صحيح کمک مي کند که بتوان به تغييرات و نيازهاي آينده سريعاً و به درستي پاسخ داد.</a:t>
            </a:r>
          </a:p>
          <a:p>
            <a:pPr marL="742950" lvl="1" indent="-285750" algn="r" rtl="1" eaLnBrk="1" hangingPunct="1">
              <a:spcBef>
                <a:spcPct val="20000"/>
              </a:spcBef>
            </a:pPr>
            <a:r>
              <a:rPr kumimoji="0" lang="fa-IR" sz="2600" dirty="0">
                <a:solidFill>
                  <a:srgbClr val="000000"/>
                </a:solidFill>
              </a:rPr>
              <a:t>در مسائل مربوط به حمل و نقل نيز هميشه اساس کار بر تقاضاي آينده است و برنامه ريزي بر پايه پيش بيني است.</a:t>
            </a:r>
          </a:p>
          <a:p>
            <a:pPr marL="742950" lvl="1" indent="-285750" algn="r" rtl="1" eaLnBrk="1" hangingPunct="1">
              <a:spcBef>
                <a:spcPct val="20000"/>
              </a:spcBef>
            </a:pPr>
            <a:endParaRPr kumimoji="0" lang="fa-IR" sz="2600" dirty="0">
              <a:solidFill>
                <a:srgbClr val="000000"/>
              </a:solidFill>
            </a:endParaRPr>
          </a:p>
          <a:p>
            <a:pPr marL="742950" lvl="1" indent="-285750" algn="ctr" rtl="1" eaLnBrk="1" hangingPunct="1">
              <a:spcBef>
                <a:spcPct val="20000"/>
              </a:spcBef>
            </a:pPr>
            <a:r>
              <a:rPr kumimoji="0" lang="fa-IR" sz="2600" b="0" dirty="0">
                <a:solidFill>
                  <a:srgbClr val="000000"/>
                </a:solidFill>
                <a:latin typeface="Arial" charset="0"/>
              </a:rPr>
              <a:t>”</a:t>
            </a:r>
            <a:r>
              <a:rPr kumimoji="0" lang="fa-IR" sz="2600" dirty="0">
                <a:solidFill>
                  <a:srgbClr val="CC3300"/>
                </a:solidFill>
              </a:rPr>
              <a:t>تنها راه فهم تقاضاي آينده</a:t>
            </a:r>
            <a:r>
              <a:rPr kumimoji="0" lang="en-US" sz="2600" dirty="0">
                <a:solidFill>
                  <a:srgbClr val="CC3300"/>
                </a:solidFill>
              </a:rPr>
              <a:t> </a:t>
            </a:r>
            <a:r>
              <a:rPr kumimoji="0" lang="fa-IR" sz="3200" dirty="0">
                <a:solidFill>
                  <a:srgbClr val="CC3300"/>
                </a:solidFill>
              </a:rPr>
              <a:t>پيش بيني</a:t>
            </a:r>
            <a:r>
              <a:rPr kumimoji="0" lang="fa-IR" sz="2600" dirty="0">
                <a:solidFill>
                  <a:srgbClr val="CC3300"/>
                </a:solidFill>
              </a:rPr>
              <a:t> است</a:t>
            </a:r>
            <a:r>
              <a:rPr kumimoji="0" lang="en-US" sz="2600" b="0" dirty="0">
                <a:solidFill>
                  <a:srgbClr val="000000"/>
                </a:solidFill>
                <a:latin typeface="Arial" charset="0"/>
              </a:rPr>
              <a:t>”</a:t>
            </a:r>
            <a:endParaRPr kumimoji="0" lang="en-US" sz="2600" b="0" dirty="0">
              <a:solidFill>
                <a:srgbClr val="000000"/>
              </a:solidFill>
            </a:endParaRPr>
          </a:p>
          <a:p>
            <a:pPr marL="742950" lvl="1" indent="-285750" algn="r" rtl="1" eaLnBrk="1" hangingPunct="1">
              <a:spcBef>
                <a:spcPct val="20000"/>
              </a:spcBef>
            </a:pPr>
            <a:endParaRPr kumimoji="0" lang="fa-IR" b="0" dirty="0">
              <a:solidFill>
                <a:srgbClr val="000000"/>
              </a:solidFill>
            </a:endParaRPr>
          </a:p>
          <a:p>
            <a:pPr marL="742950" lvl="1" indent="-285750" algn="r" rtl="1" eaLnBrk="1" hangingPunct="1">
              <a:spcBef>
                <a:spcPct val="20000"/>
              </a:spcBef>
            </a:pPr>
            <a:r>
              <a:rPr kumimoji="0" lang="fa-IR">
                <a:solidFill>
                  <a:srgbClr val="000000"/>
                </a:solidFill>
              </a:rPr>
              <a:t>پاتريک </a:t>
            </a:r>
            <a:r>
              <a:rPr kumimoji="0" lang="fa-IR" smtClean="0">
                <a:solidFill>
                  <a:srgbClr val="000000"/>
                </a:solidFill>
              </a:rPr>
              <a:t>هنري </a:t>
            </a:r>
            <a:r>
              <a:rPr kumimoji="0" lang="fa-IR" dirty="0">
                <a:solidFill>
                  <a:srgbClr val="000000"/>
                </a:solidFill>
              </a:rPr>
              <a:t>:</a:t>
            </a:r>
          </a:p>
          <a:p>
            <a:pPr marL="742950" lvl="1" indent="-285750" algn="ctr" rtl="1" eaLnBrk="1" hangingPunct="1">
              <a:spcBef>
                <a:spcPct val="20000"/>
              </a:spcBef>
            </a:pPr>
            <a:r>
              <a:rPr kumimoji="0" lang="fa-IR" b="0" dirty="0">
                <a:solidFill>
                  <a:srgbClr val="000000"/>
                </a:solidFill>
              </a:rPr>
              <a:t> ”هيچ راهي براي قضاوت در مورد برنامه هاي آينده وجود ندارد، مگر آنکه از گذشته استفاده کنيم“</a:t>
            </a:r>
            <a:endParaRPr kumimoji="0" lang="en-US" b="0" dirty="0">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Slide Number Placeholder 5"/>
          <p:cNvSpPr>
            <a:spLocks noGrp="1"/>
          </p:cNvSpPr>
          <p:nvPr>
            <p:ph type="sldNum" sz="quarter" idx="12"/>
          </p:nvPr>
        </p:nvSpPr>
        <p:spPr>
          <a:noFill/>
        </p:spPr>
        <p:txBody>
          <a:bodyPr/>
          <a:lstStyle/>
          <a:p>
            <a:fld id="{2E57184A-A1B4-4074-8B83-A839CD0C7486}" type="slidenum">
              <a:rPr lang="ar-SA"/>
              <a:pPr/>
              <a:t>18</a:t>
            </a:fld>
            <a:endParaRPr lang="en-US"/>
          </a:p>
        </p:txBody>
      </p:sp>
      <p:sp>
        <p:nvSpPr>
          <p:cNvPr id="56324" name="Rectangle 2"/>
          <p:cNvSpPr>
            <a:spLocks noGrp="1" noChangeArrowheads="1"/>
          </p:cNvSpPr>
          <p:nvPr>
            <p:ph type="title"/>
          </p:nvPr>
        </p:nvSpPr>
        <p:spPr>
          <a:xfrm>
            <a:off x="1370013" y="381000"/>
            <a:ext cx="6859587" cy="609600"/>
          </a:xfrm>
        </p:spPr>
        <p:txBody>
          <a:bodyPr/>
          <a:lstStyle/>
          <a:p>
            <a:pPr eaLnBrk="1" hangingPunct="1"/>
            <a:r>
              <a:rPr lang="en-US" smtClean="0"/>
              <a:t>Forecasting </a:t>
            </a:r>
            <a:r>
              <a:rPr lang="fa-IR" smtClean="0"/>
              <a:t> </a:t>
            </a:r>
            <a:r>
              <a:rPr lang="en-US" smtClean="0"/>
              <a:t>time horizon </a:t>
            </a:r>
          </a:p>
        </p:txBody>
      </p:sp>
      <p:sp>
        <p:nvSpPr>
          <p:cNvPr id="56325" name="Rectangle 3"/>
          <p:cNvSpPr>
            <a:spLocks noChangeArrowheads="1"/>
          </p:cNvSpPr>
          <p:nvPr/>
        </p:nvSpPr>
        <p:spPr bwMode="auto">
          <a:xfrm>
            <a:off x="1828800" y="1447800"/>
            <a:ext cx="7696200" cy="4648200"/>
          </a:xfrm>
          <a:prstGeom prst="rect">
            <a:avLst/>
          </a:prstGeom>
          <a:noFill/>
          <a:ln w="9525">
            <a:noFill/>
            <a:miter lim="800000"/>
            <a:headEnd/>
            <a:tailEnd/>
          </a:ln>
        </p:spPr>
        <p:txBody>
          <a:bodyPr lIns="92075" tIns="46038" rIns="92075" bIns="46038"/>
          <a:lstStyle/>
          <a:p>
            <a:pPr marL="742950" lvl="1" indent="-285750" algn="r" rtl="1" eaLnBrk="1" hangingPunct="1">
              <a:spcBef>
                <a:spcPct val="20000"/>
              </a:spcBef>
            </a:pPr>
            <a:r>
              <a:rPr kumimoji="0" lang="fa-IR" b="0">
                <a:solidFill>
                  <a:srgbClr val="000000"/>
                </a:solidFill>
              </a:rPr>
              <a:t>نوع تصميم				نوع اطلاعات	</a:t>
            </a:r>
          </a:p>
          <a:p>
            <a:pPr marL="742950" lvl="1" indent="-285750" algn="r" rtl="1" eaLnBrk="1" hangingPunct="1">
              <a:spcBef>
                <a:spcPct val="20000"/>
              </a:spcBef>
            </a:pPr>
            <a:endParaRPr kumimoji="0" lang="fa-IR" b="0">
              <a:solidFill>
                <a:srgbClr val="000000"/>
              </a:solidFill>
            </a:endParaRPr>
          </a:p>
          <a:p>
            <a:pPr marL="742950" lvl="1" indent="-285750" algn="r" rtl="1" eaLnBrk="1" hangingPunct="1">
              <a:spcBef>
                <a:spcPct val="20000"/>
              </a:spcBef>
            </a:pPr>
            <a:r>
              <a:rPr kumimoji="0" lang="fa-IR" b="0">
                <a:solidFill>
                  <a:srgbClr val="000000"/>
                </a:solidFill>
              </a:rPr>
              <a:t>تصميمات کوتاه مدت</a:t>
            </a:r>
          </a:p>
          <a:p>
            <a:pPr marL="742950" lvl="1" indent="-285750" algn="r" rtl="1" eaLnBrk="1" hangingPunct="1">
              <a:spcBef>
                <a:spcPct val="20000"/>
              </a:spcBef>
            </a:pPr>
            <a:endParaRPr kumimoji="0" lang="fa-IR" b="0">
              <a:solidFill>
                <a:srgbClr val="000000"/>
              </a:solidFill>
            </a:endParaRPr>
          </a:p>
          <a:p>
            <a:pPr marL="742950" lvl="1" indent="-285750" algn="r" rtl="1" eaLnBrk="1" hangingPunct="1">
              <a:spcBef>
                <a:spcPct val="20000"/>
              </a:spcBef>
            </a:pPr>
            <a:endParaRPr kumimoji="0" lang="fa-IR" b="0">
              <a:solidFill>
                <a:srgbClr val="000000"/>
              </a:solidFill>
            </a:endParaRPr>
          </a:p>
          <a:p>
            <a:pPr marL="742950" lvl="1" indent="-285750" algn="r" rtl="1" eaLnBrk="1" hangingPunct="1">
              <a:spcBef>
                <a:spcPct val="20000"/>
              </a:spcBef>
            </a:pPr>
            <a:r>
              <a:rPr kumimoji="0" lang="fa-IR" b="0">
                <a:solidFill>
                  <a:srgbClr val="000000"/>
                </a:solidFill>
              </a:rPr>
              <a:t>تصميمات بلند مدت</a:t>
            </a:r>
            <a:endParaRPr kumimoji="0" lang="en-US" b="0">
              <a:solidFill>
                <a:srgbClr val="000000"/>
              </a:solidFill>
            </a:endParaRPr>
          </a:p>
        </p:txBody>
      </p:sp>
      <p:sp>
        <p:nvSpPr>
          <p:cNvPr id="56326" name="Line 4"/>
          <p:cNvSpPr>
            <a:spLocks noChangeShapeType="1"/>
          </p:cNvSpPr>
          <p:nvPr/>
        </p:nvSpPr>
        <p:spPr bwMode="auto">
          <a:xfrm flipH="1">
            <a:off x="6019800" y="2565400"/>
            <a:ext cx="685800" cy="0"/>
          </a:xfrm>
          <a:prstGeom prst="line">
            <a:avLst/>
          </a:prstGeom>
          <a:noFill/>
          <a:ln w="9525">
            <a:solidFill>
              <a:srgbClr val="000000"/>
            </a:solidFill>
            <a:round/>
            <a:headEnd/>
            <a:tailEnd/>
          </a:ln>
        </p:spPr>
        <p:txBody>
          <a:bodyPr wrap="none"/>
          <a:lstStyle/>
          <a:p>
            <a:endParaRPr lang="en-US"/>
          </a:p>
        </p:txBody>
      </p:sp>
      <p:sp>
        <p:nvSpPr>
          <p:cNvPr id="56327" name="Line 5"/>
          <p:cNvSpPr>
            <a:spLocks noChangeShapeType="1"/>
          </p:cNvSpPr>
          <p:nvPr/>
        </p:nvSpPr>
        <p:spPr bwMode="auto">
          <a:xfrm flipH="1" flipV="1">
            <a:off x="5257800" y="2108200"/>
            <a:ext cx="762000" cy="457200"/>
          </a:xfrm>
          <a:prstGeom prst="line">
            <a:avLst/>
          </a:prstGeom>
          <a:noFill/>
          <a:ln w="9525">
            <a:solidFill>
              <a:srgbClr val="000000"/>
            </a:solidFill>
            <a:round/>
            <a:headEnd/>
            <a:tailEnd/>
          </a:ln>
        </p:spPr>
        <p:txBody>
          <a:bodyPr wrap="none"/>
          <a:lstStyle/>
          <a:p>
            <a:endParaRPr lang="en-US"/>
          </a:p>
        </p:txBody>
      </p:sp>
      <p:sp>
        <p:nvSpPr>
          <p:cNvPr id="56328" name="Line 6"/>
          <p:cNvSpPr>
            <a:spLocks noChangeShapeType="1"/>
          </p:cNvSpPr>
          <p:nvPr/>
        </p:nvSpPr>
        <p:spPr bwMode="auto">
          <a:xfrm flipH="1">
            <a:off x="5257800" y="2565400"/>
            <a:ext cx="762000" cy="533400"/>
          </a:xfrm>
          <a:prstGeom prst="line">
            <a:avLst/>
          </a:prstGeom>
          <a:noFill/>
          <a:ln w="9525">
            <a:solidFill>
              <a:srgbClr val="000000"/>
            </a:solidFill>
            <a:round/>
            <a:headEnd/>
            <a:tailEnd/>
          </a:ln>
        </p:spPr>
        <p:txBody>
          <a:bodyPr wrap="none"/>
          <a:lstStyle/>
          <a:p>
            <a:endParaRPr lang="en-US"/>
          </a:p>
        </p:txBody>
      </p:sp>
      <p:sp>
        <p:nvSpPr>
          <p:cNvPr id="56329" name="Line 7"/>
          <p:cNvSpPr>
            <a:spLocks noChangeShapeType="1"/>
          </p:cNvSpPr>
          <p:nvPr/>
        </p:nvSpPr>
        <p:spPr bwMode="auto">
          <a:xfrm flipH="1">
            <a:off x="4953000" y="2108200"/>
            <a:ext cx="304800" cy="0"/>
          </a:xfrm>
          <a:prstGeom prst="line">
            <a:avLst/>
          </a:prstGeom>
          <a:noFill/>
          <a:ln w="9525">
            <a:solidFill>
              <a:srgbClr val="000000"/>
            </a:solidFill>
            <a:round/>
            <a:headEnd/>
            <a:tailEnd/>
          </a:ln>
        </p:spPr>
        <p:txBody>
          <a:bodyPr wrap="none"/>
          <a:lstStyle/>
          <a:p>
            <a:endParaRPr lang="en-US"/>
          </a:p>
        </p:txBody>
      </p:sp>
      <p:sp>
        <p:nvSpPr>
          <p:cNvPr id="56330" name="Line 8"/>
          <p:cNvSpPr>
            <a:spLocks noChangeShapeType="1"/>
          </p:cNvSpPr>
          <p:nvPr/>
        </p:nvSpPr>
        <p:spPr bwMode="auto">
          <a:xfrm flipH="1">
            <a:off x="4953000" y="3098800"/>
            <a:ext cx="304800" cy="0"/>
          </a:xfrm>
          <a:prstGeom prst="line">
            <a:avLst/>
          </a:prstGeom>
          <a:noFill/>
          <a:ln w="9525">
            <a:solidFill>
              <a:srgbClr val="000000"/>
            </a:solidFill>
            <a:round/>
            <a:headEnd/>
            <a:tailEnd/>
          </a:ln>
        </p:spPr>
        <p:txBody>
          <a:bodyPr wrap="none"/>
          <a:lstStyle/>
          <a:p>
            <a:endParaRPr lang="en-US"/>
          </a:p>
        </p:txBody>
      </p:sp>
      <p:sp>
        <p:nvSpPr>
          <p:cNvPr id="56331" name="Rectangle 9"/>
          <p:cNvSpPr>
            <a:spLocks noChangeArrowheads="1"/>
          </p:cNvSpPr>
          <p:nvPr/>
        </p:nvSpPr>
        <p:spPr bwMode="auto">
          <a:xfrm>
            <a:off x="3810000" y="2362200"/>
            <a:ext cx="1295400" cy="381000"/>
          </a:xfrm>
          <a:prstGeom prst="rect">
            <a:avLst/>
          </a:prstGeom>
          <a:noFill/>
          <a:ln w="9525" algn="ctr">
            <a:noFill/>
            <a:miter lim="800000"/>
            <a:headEnd/>
            <a:tailEnd/>
          </a:ln>
        </p:spPr>
        <p:txBody>
          <a:bodyPr wrap="none" anchor="ctr"/>
          <a:lstStyle/>
          <a:p>
            <a:pPr algn="ctr"/>
            <a:r>
              <a:rPr lang="fa-IR" sz="2200" b="0">
                <a:solidFill>
                  <a:srgbClr val="000000"/>
                </a:solidFill>
              </a:rPr>
              <a:t>تقاضاي نوع</a:t>
            </a:r>
          </a:p>
          <a:p>
            <a:pPr algn="ctr"/>
            <a:r>
              <a:rPr lang="fa-IR" sz="2200" b="0">
                <a:solidFill>
                  <a:srgbClr val="000000"/>
                </a:solidFill>
              </a:rPr>
              <a:t>مشخصي از کالا</a:t>
            </a:r>
            <a:endParaRPr lang="en-US" sz="2200" b="0">
              <a:solidFill>
                <a:srgbClr val="000000"/>
              </a:solidFill>
            </a:endParaRPr>
          </a:p>
        </p:txBody>
      </p:sp>
      <p:sp>
        <p:nvSpPr>
          <p:cNvPr id="56332" name="Rectangle 10"/>
          <p:cNvSpPr>
            <a:spLocks noChangeArrowheads="1"/>
          </p:cNvSpPr>
          <p:nvPr/>
        </p:nvSpPr>
        <p:spPr bwMode="auto">
          <a:xfrm>
            <a:off x="3581400" y="2870200"/>
            <a:ext cx="1295400" cy="381000"/>
          </a:xfrm>
          <a:prstGeom prst="rect">
            <a:avLst/>
          </a:prstGeom>
          <a:noFill/>
          <a:ln w="9525" algn="ctr">
            <a:noFill/>
            <a:miter lim="800000"/>
            <a:headEnd/>
            <a:tailEnd/>
          </a:ln>
        </p:spPr>
        <p:txBody>
          <a:bodyPr wrap="none" anchor="ctr"/>
          <a:lstStyle/>
          <a:p>
            <a:pPr algn="ctr"/>
            <a:endParaRPr lang="en-US" sz="2200" b="0">
              <a:solidFill>
                <a:srgbClr val="000000"/>
              </a:solidFill>
            </a:endParaRPr>
          </a:p>
        </p:txBody>
      </p:sp>
      <p:grpSp>
        <p:nvGrpSpPr>
          <p:cNvPr id="56333" name="Group 20"/>
          <p:cNvGrpSpPr>
            <a:grpSpLocks/>
          </p:cNvGrpSpPr>
          <p:nvPr/>
        </p:nvGrpSpPr>
        <p:grpSpPr bwMode="auto">
          <a:xfrm>
            <a:off x="3657600" y="3276600"/>
            <a:ext cx="3124200" cy="1295400"/>
            <a:chOff x="1584" y="2608"/>
            <a:chExt cx="1968" cy="816"/>
          </a:xfrm>
        </p:grpSpPr>
        <p:sp>
          <p:nvSpPr>
            <p:cNvPr id="56349" name="Line 12"/>
            <p:cNvSpPr>
              <a:spLocks noChangeShapeType="1"/>
            </p:cNvSpPr>
            <p:nvPr/>
          </p:nvSpPr>
          <p:spPr bwMode="auto">
            <a:xfrm flipH="1">
              <a:off x="3120" y="2992"/>
              <a:ext cx="432" cy="0"/>
            </a:xfrm>
            <a:prstGeom prst="line">
              <a:avLst/>
            </a:prstGeom>
            <a:noFill/>
            <a:ln w="9525">
              <a:solidFill>
                <a:srgbClr val="000000"/>
              </a:solidFill>
              <a:round/>
              <a:headEnd/>
              <a:tailEnd/>
            </a:ln>
          </p:spPr>
          <p:txBody>
            <a:bodyPr wrap="none"/>
            <a:lstStyle/>
            <a:p>
              <a:endParaRPr lang="en-US"/>
            </a:p>
          </p:txBody>
        </p:sp>
        <p:sp>
          <p:nvSpPr>
            <p:cNvPr id="56350" name="Line 13"/>
            <p:cNvSpPr>
              <a:spLocks noChangeShapeType="1"/>
            </p:cNvSpPr>
            <p:nvPr/>
          </p:nvSpPr>
          <p:spPr bwMode="auto">
            <a:xfrm flipH="1" flipV="1">
              <a:off x="2640" y="2704"/>
              <a:ext cx="480" cy="288"/>
            </a:xfrm>
            <a:prstGeom prst="line">
              <a:avLst/>
            </a:prstGeom>
            <a:noFill/>
            <a:ln w="9525">
              <a:solidFill>
                <a:srgbClr val="000000"/>
              </a:solidFill>
              <a:round/>
              <a:headEnd/>
              <a:tailEnd/>
            </a:ln>
          </p:spPr>
          <p:txBody>
            <a:bodyPr wrap="none"/>
            <a:lstStyle/>
            <a:p>
              <a:endParaRPr lang="en-US"/>
            </a:p>
          </p:txBody>
        </p:sp>
        <p:sp>
          <p:nvSpPr>
            <p:cNvPr id="56351" name="Line 14"/>
            <p:cNvSpPr>
              <a:spLocks noChangeShapeType="1"/>
            </p:cNvSpPr>
            <p:nvPr/>
          </p:nvSpPr>
          <p:spPr bwMode="auto">
            <a:xfrm flipH="1">
              <a:off x="2640" y="2992"/>
              <a:ext cx="480" cy="336"/>
            </a:xfrm>
            <a:prstGeom prst="line">
              <a:avLst/>
            </a:prstGeom>
            <a:noFill/>
            <a:ln w="9525">
              <a:solidFill>
                <a:srgbClr val="000000"/>
              </a:solidFill>
              <a:round/>
              <a:headEnd/>
              <a:tailEnd/>
            </a:ln>
          </p:spPr>
          <p:txBody>
            <a:bodyPr wrap="none"/>
            <a:lstStyle/>
            <a:p>
              <a:endParaRPr lang="en-US"/>
            </a:p>
          </p:txBody>
        </p:sp>
        <p:sp>
          <p:nvSpPr>
            <p:cNvPr id="56352" name="Line 15"/>
            <p:cNvSpPr>
              <a:spLocks noChangeShapeType="1"/>
            </p:cNvSpPr>
            <p:nvPr/>
          </p:nvSpPr>
          <p:spPr bwMode="auto">
            <a:xfrm flipH="1">
              <a:off x="2448" y="2704"/>
              <a:ext cx="192" cy="0"/>
            </a:xfrm>
            <a:prstGeom prst="line">
              <a:avLst/>
            </a:prstGeom>
            <a:noFill/>
            <a:ln w="9525">
              <a:solidFill>
                <a:srgbClr val="000000"/>
              </a:solidFill>
              <a:round/>
              <a:headEnd/>
              <a:tailEnd/>
            </a:ln>
          </p:spPr>
          <p:txBody>
            <a:bodyPr wrap="none"/>
            <a:lstStyle/>
            <a:p>
              <a:endParaRPr lang="en-US"/>
            </a:p>
          </p:txBody>
        </p:sp>
        <p:sp>
          <p:nvSpPr>
            <p:cNvPr id="56353" name="Line 16"/>
            <p:cNvSpPr>
              <a:spLocks noChangeShapeType="1"/>
            </p:cNvSpPr>
            <p:nvPr/>
          </p:nvSpPr>
          <p:spPr bwMode="auto">
            <a:xfrm flipH="1">
              <a:off x="2448" y="3328"/>
              <a:ext cx="192" cy="0"/>
            </a:xfrm>
            <a:prstGeom prst="line">
              <a:avLst/>
            </a:prstGeom>
            <a:noFill/>
            <a:ln w="9525">
              <a:solidFill>
                <a:srgbClr val="000000"/>
              </a:solidFill>
              <a:round/>
              <a:headEnd/>
              <a:tailEnd/>
            </a:ln>
          </p:spPr>
          <p:txBody>
            <a:bodyPr wrap="none"/>
            <a:lstStyle/>
            <a:p>
              <a:endParaRPr lang="en-US"/>
            </a:p>
          </p:txBody>
        </p:sp>
        <p:sp>
          <p:nvSpPr>
            <p:cNvPr id="56354" name="Rectangle 17"/>
            <p:cNvSpPr>
              <a:spLocks noChangeArrowheads="1"/>
            </p:cNvSpPr>
            <p:nvPr/>
          </p:nvSpPr>
          <p:spPr bwMode="auto">
            <a:xfrm>
              <a:off x="1584" y="2608"/>
              <a:ext cx="816" cy="240"/>
            </a:xfrm>
            <a:prstGeom prst="rect">
              <a:avLst/>
            </a:prstGeom>
            <a:noFill/>
            <a:ln w="9525" algn="ctr">
              <a:noFill/>
              <a:miter lim="800000"/>
              <a:headEnd/>
              <a:tailEnd/>
            </a:ln>
          </p:spPr>
          <p:txBody>
            <a:bodyPr wrap="none" anchor="ctr"/>
            <a:lstStyle/>
            <a:p>
              <a:pPr algn="ctr"/>
              <a:r>
                <a:rPr lang="fa-IR" sz="2200" b="0">
                  <a:solidFill>
                    <a:srgbClr val="000000"/>
                  </a:solidFill>
                </a:rPr>
                <a:t>استراتژي</a:t>
              </a:r>
              <a:endParaRPr lang="en-US" sz="2200" b="0">
                <a:solidFill>
                  <a:srgbClr val="000000"/>
                </a:solidFill>
              </a:endParaRPr>
            </a:p>
          </p:txBody>
        </p:sp>
        <p:sp>
          <p:nvSpPr>
            <p:cNvPr id="56355" name="Rectangle 18"/>
            <p:cNvSpPr>
              <a:spLocks noChangeArrowheads="1"/>
            </p:cNvSpPr>
            <p:nvPr/>
          </p:nvSpPr>
          <p:spPr bwMode="auto">
            <a:xfrm>
              <a:off x="1584" y="3184"/>
              <a:ext cx="816" cy="240"/>
            </a:xfrm>
            <a:prstGeom prst="rect">
              <a:avLst/>
            </a:prstGeom>
            <a:noFill/>
            <a:ln w="9525" algn="ctr">
              <a:noFill/>
              <a:miter lim="800000"/>
              <a:headEnd/>
              <a:tailEnd/>
            </a:ln>
          </p:spPr>
          <p:txBody>
            <a:bodyPr wrap="none" anchor="ctr"/>
            <a:lstStyle/>
            <a:p>
              <a:pPr algn="ctr"/>
              <a:r>
                <a:rPr lang="fa-IR" sz="2200" b="0">
                  <a:solidFill>
                    <a:srgbClr val="000000"/>
                  </a:solidFill>
                </a:rPr>
                <a:t>تسهيلات</a:t>
              </a:r>
              <a:endParaRPr lang="en-US" sz="2200" b="0">
                <a:solidFill>
                  <a:srgbClr val="000000"/>
                </a:solidFill>
              </a:endParaRPr>
            </a:p>
          </p:txBody>
        </p:sp>
      </p:grpSp>
      <p:grpSp>
        <p:nvGrpSpPr>
          <p:cNvPr id="56334" name="Group 39"/>
          <p:cNvGrpSpPr>
            <a:grpSpLocks/>
          </p:cNvGrpSpPr>
          <p:nvPr/>
        </p:nvGrpSpPr>
        <p:grpSpPr bwMode="auto">
          <a:xfrm>
            <a:off x="304800" y="1447800"/>
            <a:ext cx="3810000" cy="2743200"/>
            <a:chOff x="192" y="2448"/>
            <a:chExt cx="2400" cy="1728"/>
          </a:xfrm>
        </p:grpSpPr>
        <p:sp>
          <p:nvSpPr>
            <p:cNvPr id="56335" name="Line 22"/>
            <p:cNvSpPr>
              <a:spLocks noChangeShapeType="1"/>
            </p:cNvSpPr>
            <p:nvPr/>
          </p:nvSpPr>
          <p:spPr bwMode="auto">
            <a:xfrm>
              <a:off x="288" y="3936"/>
              <a:ext cx="2064" cy="0"/>
            </a:xfrm>
            <a:prstGeom prst="line">
              <a:avLst/>
            </a:prstGeom>
            <a:noFill/>
            <a:ln w="9525">
              <a:solidFill>
                <a:srgbClr val="000000"/>
              </a:solidFill>
              <a:round/>
              <a:headEnd/>
              <a:tailEnd type="triangle" w="med" len="med"/>
            </a:ln>
          </p:spPr>
          <p:txBody>
            <a:bodyPr wrap="none"/>
            <a:lstStyle/>
            <a:p>
              <a:endParaRPr lang="en-US"/>
            </a:p>
          </p:txBody>
        </p:sp>
        <p:sp>
          <p:nvSpPr>
            <p:cNvPr id="56336" name="Line 23"/>
            <p:cNvSpPr>
              <a:spLocks noChangeShapeType="1"/>
            </p:cNvSpPr>
            <p:nvPr/>
          </p:nvSpPr>
          <p:spPr bwMode="auto">
            <a:xfrm flipV="1">
              <a:off x="288" y="2640"/>
              <a:ext cx="0" cy="1296"/>
            </a:xfrm>
            <a:prstGeom prst="line">
              <a:avLst/>
            </a:prstGeom>
            <a:noFill/>
            <a:ln w="9525">
              <a:solidFill>
                <a:srgbClr val="000000"/>
              </a:solidFill>
              <a:round/>
              <a:headEnd/>
              <a:tailEnd type="triangle" w="med" len="med"/>
            </a:ln>
          </p:spPr>
          <p:txBody>
            <a:bodyPr wrap="none"/>
            <a:lstStyle/>
            <a:p>
              <a:endParaRPr lang="en-US"/>
            </a:p>
          </p:txBody>
        </p:sp>
        <p:sp>
          <p:nvSpPr>
            <p:cNvPr id="56337" name="Freeform 27"/>
            <p:cNvSpPr>
              <a:spLocks/>
            </p:cNvSpPr>
            <p:nvPr/>
          </p:nvSpPr>
          <p:spPr bwMode="auto">
            <a:xfrm>
              <a:off x="528" y="2640"/>
              <a:ext cx="1632" cy="1104"/>
            </a:xfrm>
            <a:custGeom>
              <a:avLst/>
              <a:gdLst>
                <a:gd name="T0" fmla="*/ 0 w 1632"/>
                <a:gd name="T1" fmla="*/ 0 h 1104"/>
                <a:gd name="T2" fmla="*/ 192 w 1632"/>
                <a:gd name="T3" fmla="*/ 336 h 1104"/>
                <a:gd name="T4" fmla="*/ 480 w 1632"/>
                <a:gd name="T5" fmla="*/ 672 h 1104"/>
                <a:gd name="T6" fmla="*/ 1104 w 1632"/>
                <a:gd name="T7" fmla="*/ 960 h 1104"/>
                <a:gd name="T8" fmla="*/ 1632 w 1632"/>
                <a:gd name="T9" fmla="*/ 1104 h 1104"/>
                <a:gd name="T10" fmla="*/ 0 60000 65536"/>
                <a:gd name="T11" fmla="*/ 0 60000 65536"/>
                <a:gd name="T12" fmla="*/ 0 60000 65536"/>
                <a:gd name="T13" fmla="*/ 0 60000 65536"/>
                <a:gd name="T14" fmla="*/ 0 60000 65536"/>
                <a:gd name="T15" fmla="*/ 0 w 1632"/>
                <a:gd name="T16" fmla="*/ 0 h 1104"/>
                <a:gd name="T17" fmla="*/ 1632 w 1632"/>
                <a:gd name="T18" fmla="*/ 1104 h 1104"/>
              </a:gdLst>
              <a:ahLst/>
              <a:cxnLst>
                <a:cxn ang="T10">
                  <a:pos x="T0" y="T1"/>
                </a:cxn>
                <a:cxn ang="T11">
                  <a:pos x="T2" y="T3"/>
                </a:cxn>
                <a:cxn ang="T12">
                  <a:pos x="T4" y="T5"/>
                </a:cxn>
                <a:cxn ang="T13">
                  <a:pos x="T6" y="T7"/>
                </a:cxn>
                <a:cxn ang="T14">
                  <a:pos x="T8" y="T9"/>
                </a:cxn>
              </a:cxnLst>
              <a:rect l="T15" t="T16" r="T17" b="T18"/>
              <a:pathLst>
                <a:path w="1632" h="1104">
                  <a:moveTo>
                    <a:pt x="0" y="0"/>
                  </a:moveTo>
                  <a:cubicBezTo>
                    <a:pt x="56" y="112"/>
                    <a:pt x="112" y="224"/>
                    <a:pt x="192" y="336"/>
                  </a:cubicBezTo>
                  <a:cubicBezTo>
                    <a:pt x="272" y="448"/>
                    <a:pt x="328" y="568"/>
                    <a:pt x="480" y="672"/>
                  </a:cubicBezTo>
                  <a:cubicBezTo>
                    <a:pt x="632" y="776"/>
                    <a:pt x="912" y="888"/>
                    <a:pt x="1104" y="960"/>
                  </a:cubicBezTo>
                  <a:cubicBezTo>
                    <a:pt x="1296" y="1032"/>
                    <a:pt x="1560" y="1080"/>
                    <a:pt x="1632" y="1104"/>
                  </a:cubicBezTo>
                </a:path>
              </a:pathLst>
            </a:custGeom>
            <a:noFill/>
            <a:ln w="9525" cap="flat" cmpd="sng">
              <a:solidFill>
                <a:srgbClr val="000000"/>
              </a:solidFill>
              <a:prstDash val="solid"/>
              <a:round/>
              <a:headEnd/>
              <a:tailEnd/>
            </a:ln>
          </p:spPr>
          <p:txBody>
            <a:bodyPr wrap="none"/>
            <a:lstStyle/>
            <a:p>
              <a:endParaRPr lang="en-US"/>
            </a:p>
          </p:txBody>
        </p:sp>
        <p:sp>
          <p:nvSpPr>
            <p:cNvPr id="56338" name="Rectangle 28"/>
            <p:cNvSpPr>
              <a:spLocks noChangeArrowheads="1"/>
            </p:cNvSpPr>
            <p:nvPr/>
          </p:nvSpPr>
          <p:spPr bwMode="auto">
            <a:xfrm>
              <a:off x="384" y="4032"/>
              <a:ext cx="480" cy="144"/>
            </a:xfrm>
            <a:prstGeom prst="rect">
              <a:avLst/>
            </a:prstGeom>
            <a:noFill/>
            <a:ln w="9525" algn="ctr">
              <a:noFill/>
              <a:miter lim="800000"/>
              <a:headEnd/>
              <a:tailEnd/>
            </a:ln>
          </p:spPr>
          <p:txBody>
            <a:bodyPr wrap="none" anchor="ctr"/>
            <a:lstStyle/>
            <a:p>
              <a:pPr algn="ctr"/>
              <a:r>
                <a:rPr lang="fa-IR" sz="2000" b="0">
                  <a:solidFill>
                    <a:srgbClr val="000000"/>
                  </a:solidFill>
                </a:rPr>
                <a:t>حال</a:t>
              </a:r>
              <a:endParaRPr lang="en-US" sz="2000" b="0">
                <a:solidFill>
                  <a:srgbClr val="000000"/>
                </a:solidFill>
              </a:endParaRPr>
            </a:p>
          </p:txBody>
        </p:sp>
        <p:sp>
          <p:nvSpPr>
            <p:cNvPr id="56339" name="Rectangle 29"/>
            <p:cNvSpPr>
              <a:spLocks noChangeArrowheads="1"/>
            </p:cNvSpPr>
            <p:nvPr/>
          </p:nvSpPr>
          <p:spPr bwMode="auto">
            <a:xfrm>
              <a:off x="2112" y="4032"/>
              <a:ext cx="480" cy="144"/>
            </a:xfrm>
            <a:prstGeom prst="rect">
              <a:avLst/>
            </a:prstGeom>
            <a:noFill/>
            <a:ln w="9525" algn="ctr">
              <a:noFill/>
              <a:miter lim="800000"/>
              <a:headEnd/>
              <a:tailEnd/>
            </a:ln>
          </p:spPr>
          <p:txBody>
            <a:bodyPr wrap="none" anchor="ctr"/>
            <a:lstStyle/>
            <a:p>
              <a:pPr algn="ctr"/>
              <a:r>
                <a:rPr lang="fa-IR" sz="2000" b="0">
                  <a:solidFill>
                    <a:srgbClr val="000000"/>
                  </a:solidFill>
                </a:rPr>
                <a:t>سال</a:t>
              </a:r>
              <a:endParaRPr lang="en-US" sz="2000" b="0">
                <a:solidFill>
                  <a:srgbClr val="000000"/>
                </a:solidFill>
              </a:endParaRPr>
            </a:p>
          </p:txBody>
        </p:sp>
        <p:sp>
          <p:nvSpPr>
            <p:cNvPr id="56340" name="Rectangle 30"/>
            <p:cNvSpPr>
              <a:spLocks noChangeArrowheads="1"/>
            </p:cNvSpPr>
            <p:nvPr/>
          </p:nvSpPr>
          <p:spPr bwMode="auto">
            <a:xfrm>
              <a:off x="192" y="2448"/>
              <a:ext cx="816" cy="144"/>
            </a:xfrm>
            <a:prstGeom prst="rect">
              <a:avLst/>
            </a:prstGeom>
            <a:noFill/>
            <a:ln w="9525" algn="ctr">
              <a:noFill/>
              <a:miter lim="800000"/>
              <a:headEnd/>
              <a:tailEnd/>
            </a:ln>
          </p:spPr>
          <p:txBody>
            <a:bodyPr wrap="none" anchor="ctr"/>
            <a:lstStyle/>
            <a:p>
              <a:pPr algn="ctr"/>
              <a:r>
                <a:rPr lang="fa-IR" sz="2000" b="0">
                  <a:solidFill>
                    <a:srgbClr val="000000"/>
                  </a:solidFill>
                </a:rPr>
                <a:t>تقاضاي تجمعي</a:t>
              </a:r>
              <a:endParaRPr lang="en-US" sz="2000" b="0">
                <a:solidFill>
                  <a:srgbClr val="000000"/>
                </a:solidFill>
              </a:endParaRPr>
            </a:p>
          </p:txBody>
        </p:sp>
        <p:sp>
          <p:nvSpPr>
            <p:cNvPr id="56341" name="Line 31"/>
            <p:cNvSpPr>
              <a:spLocks noChangeShapeType="1"/>
            </p:cNvSpPr>
            <p:nvPr/>
          </p:nvSpPr>
          <p:spPr bwMode="auto">
            <a:xfrm flipH="1">
              <a:off x="288" y="3024"/>
              <a:ext cx="480" cy="0"/>
            </a:xfrm>
            <a:prstGeom prst="line">
              <a:avLst/>
            </a:prstGeom>
            <a:noFill/>
            <a:ln w="9525">
              <a:solidFill>
                <a:srgbClr val="000000"/>
              </a:solidFill>
              <a:prstDash val="dashDot"/>
              <a:round/>
              <a:headEnd/>
              <a:tailEnd/>
            </a:ln>
          </p:spPr>
          <p:txBody>
            <a:bodyPr wrap="none"/>
            <a:lstStyle/>
            <a:p>
              <a:endParaRPr lang="en-US"/>
            </a:p>
          </p:txBody>
        </p:sp>
        <p:sp>
          <p:nvSpPr>
            <p:cNvPr id="56342" name="Line 32"/>
            <p:cNvSpPr>
              <a:spLocks noChangeShapeType="1"/>
            </p:cNvSpPr>
            <p:nvPr/>
          </p:nvSpPr>
          <p:spPr bwMode="auto">
            <a:xfrm flipH="1">
              <a:off x="288" y="3168"/>
              <a:ext cx="576" cy="0"/>
            </a:xfrm>
            <a:prstGeom prst="line">
              <a:avLst/>
            </a:prstGeom>
            <a:noFill/>
            <a:ln w="9525">
              <a:solidFill>
                <a:srgbClr val="000000"/>
              </a:solidFill>
              <a:prstDash val="dashDot"/>
              <a:round/>
              <a:headEnd/>
              <a:tailEnd/>
            </a:ln>
          </p:spPr>
          <p:txBody>
            <a:bodyPr wrap="none"/>
            <a:lstStyle/>
            <a:p>
              <a:endParaRPr lang="en-US"/>
            </a:p>
          </p:txBody>
        </p:sp>
        <p:sp>
          <p:nvSpPr>
            <p:cNvPr id="56343" name="Line 33"/>
            <p:cNvSpPr>
              <a:spLocks noChangeShapeType="1"/>
            </p:cNvSpPr>
            <p:nvPr/>
          </p:nvSpPr>
          <p:spPr bwMode="auto">
            <a:xfrm flipH="1">
              <a:off x="288" y="3312"/>
              <a:ext cx="720" cy="0"/>
            </a:xfrm>
            <a:prstGeom prst="line">
              <a:avLst/>
            </a:prstGeom>
            <a:noFill/>
            <a:ln w="9525">
              <a:solidFill>
                <a:srgbClr val="000000"/>
              </a:solidFill>
              <a:prstDash val="dashDot"/>
              <a:round/>
              <a:headEnd/>
              <a:tailEnd/>
            </a:ln>
          </p:spPr>
          <p:txBody>
            <a:bodyPr wrap="none"/>
            <a:lstStyle/>
            <a:p>
              <a:endParaRPr lang="en-US"/>
            </a:p>
          </p:txBody>
        </p:sp>
        <p:sp>
          <p:nvSpPr>
            <p:cNvPr id="56344" name="Line 34"/>
            <p:cNvSpPr>
              <a:spLocks noChangeShapeType="1"/>
            </p:cNvSpPr>
            <p:nvPr/>
          </p:nvSpPr>
          <p:spPr bwMode="auto">
            <a:xfrm flipH="1">
              <a:off x="288" y="3456"/>
              <a:ext cx="960" cy="0"/>
            </a:xfrm>
            <a:prstGeom prst="line">
              <a:avLst/>
            </a:prstGeom>
            <a:noFill/>
            <a:ln w="9525">
              <a:solidFill>
                <a:srgbClr val="000000"/>
              </a:solidFill>
              <a:prstDash val="dashDot"/>
              <a:round/>
              <a:headEnd/>
              <a:tailEnd/>
            </a:ln>
          </p:spPr>
          <p:txBody>
            <a:bodyPr wrap="none"/>
            <a:lstStyle/>
            <a:p>
              <a:endParaRPr lang="en-US"/>
            </a:p>
          </p:txBody>
        </p:sp>
        <p:sp>
          <p:nvSpPr>
            <p:cNvPr id="56345" name="Line 35"/>
            <p:cNvSpPr>
              <a:spLocks noChangeShapeType="1"/>
            </p:cNvSpPr>
            <p:nvPr/>
          </p:nvSpPr>
          <p:spPr bwMode="auto">
            <a:xfrm flipH="1">
              <a:off x="288" y="3600"/>
              <a:ext cx="1296" cy="0"/>
            </a:xfrm>
            <a:prstGeom prst="line">
              <a:avLst/>
            </a:prstGeom>
            <a:noFill/>
            <a:ln w="9525">
              <a:solidFill>
                <a:srgbClr val="000000"/>
              </a:solidFill>
              <a:prstDash val="dashDot"/>
              <a:round/>
              <a:headEnd/>
              <a:tailEnd/>
            </a:ln>
          </p:spPr>
          <p:txBody>
            <a:bodyPr wrap="none"/>
            <a:lstStyle/>
            <a:p>
              <a:endParaRPr lang="en-US"/>
            </a:p>
          </p:txBody>
        </p:sp>
        <p:sp>
          <p:nvSpPr>
            <p:cNvPr id="56346" name="Line 36"/>
            <p:cNvSpPr>
              <a:spLocks noChangeShapeType="1"/>
            </p:cNvSpPr>
            <p:nvPr/>
          </p:nvSpPr>
          <p:spPr bwMode="auto">
            <a:xfrm flipH="1">
              <a:off x="288" y="3744"/>
              <a:ext cx="1728" cy="0"/>
            </a:xfrm>
            <a:prstGeom prst="line">
              <a:avLst/>
            </a:prstGeom>
            <a:noFill/>
            <a:ln w="9525">
              <a:solidFill>
                <a:srgbClr val="000000"/>
              </a:solidFill>
              <a:prstDash val="dashDot"/>
              <a:round/>
              <a:headEnd/>
              <a:tailEnd/>
            </a:ln>
          </p:spPr>
          <p:txBody>
            <a:bodyPr wrap="none"/>
            <a:lstStyle/>
            <a:p>
              <a:endParaRPr lang="en-US"/>
            </a:p>
          </p:txBody>
        </p:sp>
        <p:sp>
          <p:nvSpPr>
            <p:cNvPr id="56347" name="Line 37"/>
            <p:cNvSpPr>
              <a:spLocks noChangeShapeType="1"/>
            </p:cNvSpPr>
            <p:nvPr/>
          </p:nvSpPr>
          <p:spPr bwMode="auto">
            <a:xfrm>
              <a:off x="768" y="3072"/>
              <a:ext cx="0" cy="864"/>
            </a:xfrm>
            <a:prstGeom prst="line">
              <a:avLst/>
            </a:prstGeom>
            <a:noFill/>
            <a:ln w="9525">
              <a:solidFill>
                <a:srgbClr val="000000"/>
              </a:solidFill>
              <a:prstDash val="dash"/>
              <a:round/>
              <a:headEnd/>
              <a:tailEnd/>
            </a:ln>
          </p:spPr>
          <p:txBody>
            <a:bodyPr wrap="none"/>
            <a:lstStyle/>
            <a:p>
              <a:endParaRPr lang="en-US"/>
            </a:p>
          </p:txBody>
        </p:sp>
        <p:sp>
          <p:nvSpPr>
            <p:cNvPr id="56348" name="Line 38"/>
            <p:cNvSpPr>
              <a:spLocks noChangeShapeType="1"/>
            </p:cNvSpPr>
            <p:nvPr/>
          </p:nvSpPr>
          <p:spPr bwMode="auto">
            <a:xfrm>
              <a:off x="1920" y="3696"/>
              <a:ext cx="0" cy="240"/>
            </a:xfrm>
            <a:prstGeom prst="line">
              <a:avLst/>
            </a:prstGeom>
            <a:noFill/>
            <a:ln w="9525">
              <a:solidFill>
                <a:srgbClr val="000000"/>
              </a:solidFill>
              <a:prstDash val="dash"/>
              <a:round/>
              <a:headEnd/>
              <a:tailEnd/>
            </a:ln>
          </p:spPr>
          <p:txBody>
            <a:bodyPr wrap="none"/>
            <a:lstStyle/>
            <a:p>
              <a:endParaRPr lang="en-US"/>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Slide Number Placeholder 5"/>
          <p:cNvSpPr>
            <a:spLocks noGrp="1"/>
          </p:cNvSpPr>
          <p:nvPr>
            <p:ph type="sldNum" sz="quarter" idx="12"/>
          </p:nvPr>
        </p:nvSpPr>
        <p:spPr>
          <a:noFill/>
        </p:spPr>
        <p:txBody>
          <a:bodyPr/>
          <a:lstStyle/>
          <a:p>
            <a:fld id="{8C7456E5-F87C-4ACF-ACBE-0B53B57756E3}" type="slidenum">
              <a:rPr lang="ar-SA"/>
              <a:pPr/>
              <a:t>19</a:t>
            </a:fld>
            <a:endParaRPr lang="en-US"/>
          </a:p>
        </p:txBody>
      </p:sp>
      <p:sp>
        <p:nvSpPr>
          <p:cNvPr id="57348" name="Rectangle 2"/>
          <p:cNvSpPr>
            <a:spLocks noGrp="1" noChangeArrowheads="1"/>
          </p:cNvSpPr>
          <p:nvPr>
            <p:ph type="title"/>
          </p:nvPr>
        </p:nvSpPr>
        <p:spPr>
          <a:xfrm>
            <a:off x="1370013" y="381000"/>
            <a:ext cx="6859587" cy="609600"/>
          </a:xfrm>
        </p:spPr>
        <p:txBody>
          <a:bodyPr/>
          <a:lstStyle/>
          <a:p>
            <a:pPr eaLnBrk="1" hangingPunct="1"/>
            <a:r>
              <a:rPr lang="fa-IR" smtClean="0"/>
              <a:t>پيش بيني (</a:t>
            </a:r>
            <a:r>
              <a:rPr lang="en-US" smtClean="0"/>
              <a:t>Forecasting</a:t>
            </a:r>
            <a:r>
              <a:rPr lang="fa-IR" smtClean="0"/>
              <a:t>)</a:t>
            </a:r>
            <a:endParaRPr lang="en-US" smtClean="0"/>
          </a:p>
        </p:txBody>
      </p:sp>
      <p:sp>
        <p:nvSpPr>
          <p:cNvPr id="57349" name="Rectangle 3"/>
          <p:cNvSpPr>
            <a:spLocks noChangeArrowheads="1"/>
          </p:cNvSpPr>
          <p:nvPr/>
        </p:nvSpPr>
        <p:spPr bwMode="auto">
          <a:xfrm>
            <a:off x="838200" y="1447800"/>
            <a:ext cx="7696200" cy="4648200"/>
          </a:xfrm>
          <a:prstGeom prst="rect">
            <a:avLst/>
          </a:prstGeom>
          <a:noFill/>
          <a:ln w="9525">
            <a:noFill/>
            <a:miter lim="800000"/>
            <a:headEnd/>
            <a:tailEnd/>
          </a:ln>
        </p:spPr>
        <p:txBody>
          <a:bodyPr lIns="92075" tIns="46038" rIns="92075" bIns="46038"/>
          <a:lstStyle/>
          <a:p>
            <a:pPr marL="742950" lvl="1" indent="-285750" algn="r" rtl="1" eaLnBrk="1" hangingPunct="1">
              <a:spcBef>
                <a:spcPct val="20000"/>
              </a:spcBef>
            </a:pPr>
            <a:r>
              <a:rPr kumimoji="0" lang="fa-IR" sz="2600">
                <a:solidFill>
                  <a:srgbClr val="000000"/>
                </a:solidFill>
              </a:rPr>
              <a:t>پيش بيني يک تخمين از وقايع آينده است که با توجه به اطلاعات تلفيق شده سيستماتيک گذشته به دست آمده است. </a:t>
            </a:r>
          </a:p>
          <a:p>
            <a:pPr marL="742950" lvl="1" indent="-285750" algn="r" rtl="1" eaLnBrk="1" hangingPunct="1">
              <a:spcBef>
                <a:spcPct val="20000"/>
              </a:spcBef>
            </a:pPr>
            <a:endParaRPr kumimoji="0" lang="fa-IR" sz="2600">
              <a:solidFill>
                <a:srgbClr val="000000"/>
              </a:solidFill>
            </a:endParaRPr>
          </a:p>
          <a:p>
            <a:pPr marL="742950" lvl="1" indent="-285750" algn="r" rtl="1" eaLnBrk="1" hangingPunct="1">
              <a:spcBef>
                <a:spcPct val="20000"/>
              </a:spcBef>
            </a:pPr>
            <a:r>
              <a:rPr kumimoji="0" lang="fa-IR" sz="2600">
                <a:solidFill>
                  <a:srgbClr val="000000"/>
                </a:solidFill>
              </a:rPr>
              <a:t>اين تخمين نيازمند وجود اطلاعات آمار، احتمالات و همچنين استفاده از تکنيک هاي علم مديريت است.</a:t>
            </a:r>
          </a:p>
          <a:p>
            <a:pPr marL="742950" lvl="1" indent="-285750" algn="r" rtl="1" eaLnBrk="1" hangingPunct="1">
              <a:spcBef>
                <a:spcPct val="20000"/>
              </a:spcBef>
            </a:pPr>
            <a:endParaRPr kumimoji="0" lang="fa-IR" sz="2600">
              <a:solidFill>
                <a:srgbClr val="000000"/>
              </a:solidFill>
            </a:endParaRPr>
          </a:p>
          <a:p>
            <a:pPr marL="742950" lvl="1" indent="-285750" algn="r" rtl="1" eaLnBrk="1" hangingPunct="1">
              <a:spcBef>
                <a:spcPct val="20000"/>
              </a:spcBef>
            </a:pPr>
            <a:r>
              <a:rPr kumimoji="0" lang="en-US" b="0">
                <a:solidFill>
                  <a:srgbClr val="000000"/>
                </a:solidFill>
                <a:latin typeface="Times New Roman" pitchFamily="18" charset="0"/>
                <a:cs typeface="Times New Roman" pitchFamily="18" charset="0"/>
              </a:rPr>
              <a:t>Forecasting  requires statistical and management science techniques.</a:t>
            </a:r>
          </a:p>
          <a:p>
            <a:pPr marL="742950" lvl="1" indent="-285750" algn="r" rtl="1" eaLnBrk="1" hangingPunct="1">
              <a:spcBef>
                <a:spcPct val="20000"/>
              </a:spcBef>
            </a:pPr>
            <a:endParaRPr kumimoji="0" lang="fa-IR" b="0">
              <a:solidFill>
                <a:srgbClr val="000000"/>
              </a:solidFill>
              <a:latin typeface="Times New Roman" pitchFamily="18" charset="0"/>
              <a:cs typeface="Times New Roman" pitchFamily="18" charset="0"/>
            </a:endParaRPr>
          </a:p>
          <a:p>
            <a:pPr marL="742950" lvl="1" indent="-285750" algn="r" rtl="1" eaLnBrk="1" hangingPunct="1">
              <a:spcBef>
                <a:spcPct val="20000"/>
              </a:spcBef>
            </a:pPr>
            <a:r>
              <a:rPr kumimoji="0" lang="fa-IR" b="0">
                <a:solidFill>
                  <a:srgbClr val="000000"/>
                </a:solidFill>
                <a:latin typeface="Times New Roman" pitchFamily="18" charset="0"/>
              </a:rPr>
              <a:t>پيش بيني: غذاي قبلي در سال جديد</a:t>
            </a:r>
            <a:endParaRPr kumimoji="0" lang="en-US" b="0">
              <a:solidFill>
                <a:srgbClr val="000000"/>
              </a:solidFill>
              <a:latin typeface="Times New Roman" pitchFamily="18" charset="0"/>
            </a:endParaRPr>
          </a:p>
          <a:p>
            <a:pPr marL="742950" lvl="1" indent="-285750" algn="r" rtl="1" eaLnBrk="1" hangingPunct="1">
              <a:spcBef>
                <a:spcPct val="20000"/>
              </a:spcBef>
            </a:pPr>
            <a:endParaRPr kumimoji="0" lang="en-US" b="0">
              <a:solidFill>
                <a:srgbClr val="000000"/>
              </a:solidFill>
              <a:latin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Slide Number Placeholder 5"/>
          <p:cNvSpPr>
            <a:spLocks noGrp="1"/>
          </p:cNvSpPr>
          <p:nvPr>
            <p:ph type="sldNum" sz="quarter" idx="12"/>
          </p:nvPr>
        </p:nvSpPr>
        <p:spPr>
          <a:noFill/>
        </p:spPr>
        <p:txBody>
          <a:bodyPr/>
          <a:lstStyle/>
          <a:p>
            <a:fld id="{288F015B-3991-49D0-89A7-7B93C313EFAE}" type="slidenum">
              <a:rPr lang="ar-SA"/>
              <a:pPr/>
              <a:t>2</a:t>
            </a:fld>
            <a:endParaRPr lang="en-US"/>
          </a:p>
        </p:txBody>
      </p:sp>
      <p:sp>
        <p:nvSpPr>
          <p:cNvPr id="26628" name="Rectangle 3"/>
          <p:cNvSpPr>
            <a:spLocks noGrp="1" noChangeArrowheads="1"/>
          </p:cNvSpPr>
          <p:nvPr>
            <p:ph type="body" idx="1"/>
          </p:nvPr>
        </p:nvSpPr>
        <p:spPr>
          <a:xfrm>
            <a:off x="1295400" y="1600200"/>
            <a:ext cx="6858000" cy="4724400"/>
          </a:xfrm>
        </p:spPr>
        <p:txBody>
          <a:bodyPr/>
          <a:lstStyle/>
          <a:p>
            <a:pPr eaLnBrk="1" hangingPunct="1">
              <a:buFont typeface="Wingdings" pitchFamily="2" charset="2"/>
              <a:buNone/>
            </a:pPr>
            <a:r>
              <a:rPr lang="fa-IR" sz="2600" dirty="0" smtClean="0"/>
              <a:t>از همان آغاز زندگي انسان در پهنه اين کره خاکي، حمل و نقل همواره قسمت عمده اي از امکانات و منابع را به طور مستقيم به خود اختصاص داده است:</a:t>
            </a:r>
          </a:p>
          <a:p>
            <a:pPr algn="dist" eaLnBrk="1" hangingPunct="1">
              <a:buFont typeface="Wingdings" pitchFamily="2" charset="2"/>
              <a:buNone/>
            </a:pPr>
            <a:endParaRPr lang="fa-IR" sz="2600" dirty="0" smtClean="0"/>
          </a:p>
          <a:p>
            <a:pPr eaLnBrk="1" hangingPunct="1">
              <a:buFont typeface="Wingdings" pitchFamily="2" charset="2"/>
              <a:buChar char="§"/>
            </a:pPr>
            <a:r>
              <a:rPr lang="fa-IR" sz="2800" dirty="0" smtClean="0">
                <a:solidFill>
                  <a:srgbClr val="CC3300"/>
                </a:solidFill>
              </a:rPr>
              <a:t>سفر براي غذا</a:t>
            </a:r>
          </a:p>
          <a:p>
            <a:pPr eaLnBrk="1" hangingPunct="1">
              <a:buFont typeface="Wingdings" pitchFamily="2" charset="2"/>
              <a:buChar char="§"/>
            </a:pPr>
            <a:r>
              <a:rPr lang="fa-IR" sz="2800" dirty="0" smtClean="0">
                <a:solidFill>
                  <a:srgbClr val="CC3300"/>
                </a:solidFill>
              </a:rPr>
              <a:t>سفر براي پيدا کردن جفت</a:t>
            </a:r>
          </a:p>
          <a:p>
            <a:pPr eaLnBrk="1" hangingPunct="1">
              <a:buFont typeface="Wingdings" pitchFamily="2" charset="2"/>
              <a:buChar char="§"/>
            </a:pPr>
            <a:r>
              <a:rPr lang="fa-IR" sz="2800" dirty="0" smtClean="0">
                <a:solidFill>
                  <a:srgbClr val="CC3300"/>
                </a:solidFill>
              </a:rPr>
              <a:t>سفر براي تجارت</a:t>
            </a:r>
          </a:p>
          <a:p>
            <a:pPr eaLnBrk="1" hangingPunct="1">
              <a:buFont typeface="Wingdings" pitchFamily="2" charset="2"/>
              <a:buChar char="§"/>
            </a:pPr>
            <a:r>
              <a:rPr lang="fa-IR" sz="2800" dirty="0" smtClean="0">
                <a:solidFill>
                  <a:srgbClr val="CC3300"/>
                </a:solidFill>
              </a:rPr>
              <a:t>جنگ و لشکرکشي</a:t>
            </a:r>
          </a:p>
          <a:p>
            <a:pPr algn="dist" eaLnBrk="1" hangingPunct="1">
              <a:buFont typeface="Wingdings" pitchFamily="2" charset="2"/>
              <a:buChar char="§"/>
            </a:pPr>
            <a:endParaRPr lang="fa-IR" sz="2800" dirty="0" smtClean="0"/>
          </a:p>
          <a:p>
            <a:pPr algn="dist" eaLnBrk="1" hangingPunct="1">
              <a:buFont typeface="Wingdings" pitchFamily="2" charset="2"/>
              <a:buNone/>
            </a:pPr>
            <a:endParaRPr lang="fa-IR" dirty="0" smtClean="0"/>
          </a:p>
          <a:p>
            <a:pPr algn="dist" eaLnBrk="1" hangingPunct="1"/>
            <a:endParaRPr lang="en-US" dirty="0" smtClean="0"/>
          </a:p>
        </p:txBody>
      </p:sp>
      <p:sp>
        <p:nvSpPr>
          <p:cNvPr id="26629" name="Rectangle 5"/>
          <p:cNvSpPr>
            <a:spLocks noGrp="1" noChangeArrowheads="1"/>
          </p:cNvSpPr>
          <p:nvPr>
            <p:ph type="title"/>
          </p:nvPr>
        </p:nvSpPr>
        <p:spPr>
          <a:xfrm>
            <a:off x="1370013" y="381000"/>
            <a:ext cx="6859587" cy="914400"/>
          </a:xfrm>
          <a:noFill/>
        </p:spPr>
        <p:txBody>
          <a:bodyPr/>
          <a:lstStyle/>
          <a:p>
            <a:pPr eaLnBrk="1" hangingPunct="1"/>
            <a:r>
              <a:rPr lang="fa-IR" smtClean="0"/>
              <a:t>مقدمه اي درباره مهندسي حمل و نقل</a:t>
            </a:r>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Slide Number Placeholder 5"/>
          <p:cNvSpPr>
            <a:spLocks noGrp="1"/>
          </p:cNvSpPr>
          <p:nvPr>
            <p:ph type="sldNum" sz="quarter" idx="12"/>
          </p:nvPr>
        </p:nvSpPr>
        <p:spPr>
          <a:noFill/>
        </p:spPr>
        <p:txBody>
          <a:bodyPr/>
          <a:lstStyle/>
          <a:p>
            <a:fld id="{2BF85AF4-278B-405E-B208-6473EF5AAFB7}" type="slidenum">
              <a:rPr lang="ar-SA"/>
              <a:pPr/>
              <a:t>20</a:t>
            </a:fld>
            <a:endParaRPr lang="en-US"/>
          </a:p>
        </p:txBody>
      </p:sp>
      <p:sp>
        <p:nvSpPr>
          <p:cNvPr id="58372" name="Rectangle 2"/>
          <p:cNvSpPr>
            <a:spLocks noGrp="1" noChangeArrowheads="1"/>
          </p:cNvSpPr>
          <p:nvPr>
            <p:ph type="title"/>
          </p:nvPr>
        </p:nvSpPr>
        <p:spPr>
          <a:xfrm>
            <a:off x="1370013" y="381000"/>
            <a:ext cx="6859587" cy="609600"/>
          </a:xfrm>
        </p:spPr>
        <p:txBody>
          <a:bodyPr/>
          <a:lstStyle/>
          <a:p>
            <a:pPr eaLnBrk="1" hangingPunct="1"/>
            <a:r>
              <a:rPr lang="fa-IR" smtClean="0"/>
              <a:t>برنامه ريزي و طراحي سيستم حمل و نقل</a:t>
            </a:r>
            <a:endParaRPr lang="en-US" smtClean="0"/>
          </a:p>
        </p:txBody>
      </p:sp>
      <p:sp>
        <p:nvSpPr>
          <p:cNvPr id="58373" name="Rectangle 3"/>
          <p:cNvSpPr>
            <a:spLocks noChangeArrowheads="1"/>
          </p:cNvSpPr>
          <p:nvPr/>
        </p:nvSpPr>
        <p:spPr bwMode="auto">
          <a:xfrm>
            <a:off x="838200" y="1447800"/>
            <a:ext cx="7696200" cy="4648200"/>
          </a:xfrm>
          <a:prstGeom prst="rect">
            <a:avLst/>
          </a:prstGeom>
          <a:noFill/>
          <a:ln w="9525">
            <a:noFill/>
            <a:miter lim="800000"/>
            <a:headEnd/>
            <a:tailEnd/>
          </a:ln>
        </p:spPr>
        <p:txBody>
          <a:bodyPr lIns="92075" tIns="46038" rIns="92075" bIns="46038"/>
          <a:lstStyle/>
          <a:p>
            <a:pPr marL="742950" lvl="1" indent="-285750" algn="r" rtl="1" eaLnBrk="1" hangingPunct="1">
              <a:spcBef>
                <a:spcPct val="20000"/>
              </a:spcBef>
            </a:pPr>
            <a:endParaRPr kumimoji="0" lang="en-US" b="0">
              <a:solidFill>
                <a:srgbClr val="000000"/>
              </a:solidFill>
              <a:latin typeface="Times New Roman" pitchFamily="18" charset="0"/>
            </a:endParaRPr>
          </a:p>
        </p:txBody>
      </p:sp>
      <p:sp>
        <p:nvSpPr>
          <p:cNvPr id="58374" name="Rectangle 5"/>
          <p:cNvSpPr>
            <a:spLocks noChangeArrowheads="1"/>
          </p:cNvSpPr>
          <p:nvPr/>
        </p:nvSpPr>
        <p:spPr bwMode="auto">
          <a:xfrm>
            <a:off x="990600" y="1371600"/>
            <a:ext cx="7696200" cy="4648200"/>
          </a:xfrm>
          <a:prstGeom prst="rect">
            <a:avLst/>
          </a:prstGeom>
          <a:noFill/>
          <a:ln w="9525">
            <a:noFill/>
            <a:miter lim="800000"/>
            <a:headEnd/>
            <a:tailEnd/>
          </a:ln>
        </p:spPr>
        <p:txBody>
          <a:bodyPr lIns="92075" tIns="46038" rIns="92075" bIns="46038"/>
          <a:lstStyle/>
          <a:p>
            <a:pPr marL="742950" lvl="1" indent="-285750" algn="r" rtl="1" eaLnBrk="1" hangingPunct="1">
              <a:spcBef>
                <a:spcPct val="20000"/>
              </a:spcBef>
            </a:pPr>
            <a:r>
              <a:rPr kumimoji="0" lang="fa-IR" sz="2600">
                <a:solidFill>
                  <a:srgbClr val="CC3300"/>
                </a:solidFill>
              </a:rPr>
              <a:t>1- پيش بيني تقاضاي تجمعي (</a:t>
            </a:r>
            <a:r>
              <a:rPr kumimoji="0" lang="en-US" sz="2600">
                <a:solidFill>
                  <a:srgbClr val="CC3300"/>
                </a:solidFill>
              </a:rPr>
              <a:t>Aggregate Demand</a:t>
            </a:r>
            <a:r>
              <a:rPr kumimoji="0" lang="fa-IR" sz="2600">
                <a:solidFill>
                  <a:srgbClr val="CC3300"/>
                </a:solidFill>
              </a:rPr>
              <a:t>)</a:t>
            </a:r>
            <a:endParaRPr kumimoji="0" lang="en-US" sz="2600">
              <a:solidFill>
                <a:srgbClr val="CC3300"/>
              </a:solidFill>
            </a:endParaRPr>
          </a:p>
          <a:p>
            <a:pPr marL="1143000" lvl="2" indent="-228600" algn="r" rtl="1" eaLnBrk="1" hangingPunct="1">
              <a:spcBef>
                <a:spcPct val="20000"/>
              </a:spcBef>
              <a:buFont typeface="Wingdings" pitchFamily="2" charset="2"/>
              <a:buChar char="ü"/>
            </a:pPr>
            <a:r>
              <a:rPr kumimoji="0" lang="fa-IR">
                <a:solidFill>
                  <a:srgbClr val="000000"/>
                </a:solidFill>
              </a:rPr>
              <a:t>تقاضاي کلي در يک دوره</a:t>
            </a:r>
          </a:p>
          <a:p>
            <a:pPr marL="742950" lvl="1" indent="-285750" algn="r" rtl="1" eaLnBrk="1" hangingPunct="1">
              <a:spcBef>
                <a:spcPct val="20000"/>
              </a:spcBef>
            </a:pPr>
            <a:r>
              <a:rPr kumimoji="0" lang="fa-IR">
                <a:solidFill>
                  <a:srgbClr val="000000"/>
                </a:solidFill>
              </a:rPr>
              <a:t>مثال: 20 ميليون دلار ضرر در ازاي توليد هواپيماي جت ايرباس بدون خريدار</a:t>
            </a:r>
          </a:p>
          <a:p>
            <a:pPr marL="742950" lvl="1" indent="-285750" algn="r" rtl="1" eaLnBrk="1" hangingPunct="1">
              <a:spcBef>
                <a:spcPct val="20000"/>
              </a:spcBef>
            </a:pPr>
            <a:r>
              <a:rPr kumimoji="0" lang="fa-IR" sz="2600">
                <a:solidFill>
                  <a:srgbClr val="CC3300"/>
                </a:solidFill>
              </a:rPr>
              <a:t>2- زمانبندي سيستم (</a:t>
            </a:r>
            <a:r>
              <a:rPr kumimoji="0" lang="en-US" sz="2600">
                <a:solidFill>
                  <a:srgbClr val="CC3300"/>
                </a:solidFill>
              </a:rPr>
              <a:t>Scheduling</a:t>
            </a:r>
            <a:r>
              <a:rPr kumimoji="0" lang="fa-IR" sz="2600">
                <a:solidFill>
                  <a:srgbClr val="CC3300"/>
                </a:solidFill>
              </a:rPr>
              <a:t>)</a:t>
            </a:r>
          </a:p>
          <a:p>
            <a:pPr marL="1143000" lvl="2" indent="-228600" algn="r" rtl="1" eaLnBrk="1" hangingPunct="1">
              <a:spcBef>
                <a:spcPct val="20000"/>
              </a:spcBef>
              <a:buFont typeface="Wingdings" pitchFamily="2" charset="2"/>
              <a:buChar char="ü"/>
            </a:pPr>
            <a:r>
              <a:rPr kumimoji="0" lang="fa-IR">
                <a:solidFill>
                  <a:srgbClr val="000000"/>
                </a:solidFill>
              </a:rPr>
              <a:t>تخمين منابع در دوره هاي کوتاه مدت</a:t>
            </a:r>
          </a:p>
          <a:p>
            <a:pPr marL="742950" lvl="1" indent="-285750" algn="r" rtl="1" eaLnBrk="1" hangingPunct="1">
              <a:spcBef>
                <a:spcPct val="20000"/>
              </a:spcBef>
              <a:buFont typeface="Wingdings" pitchFamily="2" charset="2"/>
              <a:buNone/>
            </a:pPr>
            <a:r>
              <a:rPr kumimoji="0" lang="fa-IR" sz="2600">
                <a:solidFill>
                  <a:srgbClr val="CC3300"/>
                </a:solidFill>
              </a:rPr>
              <a:t>3- کنترل سيستم (</a:t>
            </a:r>
            <a:r>
              <a:rPr kumimoji="0" lang="en-US" sz="2600">
                <a:solidFill>
                  <a:srgbClr val="CC3300"/>
                </a:solidFill>
              </a:rPr>
              <a:t>Controlling</a:t>
            </a:r>
            <a:r>
              <a:rPr kumimoji="0" lang="fa-IR" sz="2600">
                <a:solidFill>
                  <a:srgbClr val="CC3300"/>
                </a:solidFill>
              </a:rPr>
              <a:t>)</a:t>
            </a:r>
          </a:p>
          <a:p>
            <a:pPr marL="1143000" lvl="2" indent="-228600" algn="r" rtl="1" eaLnBrk="1" hangingPunct="1">
              <a:spcBef>
                <a:spcPct val="20000"/>
              </a:spcBef>
              <a:buFont typeface="Wingdings" pitchFamily="2" charset="2"/>
              <a:buChar char="ü"/>
            </a:pPr>
            <a:r>
              <a:rPr kumimoji="0" lang="fa-IR">
                <a:solidFill>
                  <a:srgbClr val="000000"/>
                </a:solidFill>
              </a:rPr>
              <a:t>بر مبناي پيش بيني بر موجودي، توليد، دستمزدها و هزينه ها، کنترل مي کنيم.</a:t>
            </a:r>
          </a:p>
          <a:p>
            <a:pPr marL="742950" lvl="1" indent="-285750" algn="r" rtl="1" eaLnBrk="1" hangingPunct="1">
              <a:spcBef>
                <a:spcPct val="20000"/>
              </a:spcBef>
              <a:buFont typeface="Wingdings" pitchFamily="2" charset="2"/>
              <a:buChar char="ü"/>
            </a:pPr>
            <a:endParaRPr kumimoji="0" lang="fa-IR" sz="2600">
              <a:solidFill>
                <a:srgbClr val="000000"/>
              </a:solidFill>
            </a:endParaRPr>
          </a:p>
          <a:p>
            <a:pPr marL="742950" lvl="1" indent="-285750" algn="ctr" rtl="1" eaLnBrk="1" hangingPunct="1">
              <a:spcBef>
                <a:spcPct val="20000"/>
              </a:spcBef>
              <a:buFont typeface="Wingdings" pitchFamily="2" charset="2"/>
              <a:buNone/>
            </a:pPr>
            <a:r>
              <a:rPr kumimoji="0" lang="fa-IR" sz="2600">
                <a:solidFill>
                  <a:srgbClr val="000000"/>
                </a:solidFill>
              </a:rPr>
              <a:t>اين الگو در برنامه ريزي حمل و نقل نيز کاربرد دارد.</a:t>
            </a:r>
          </a:p>
          <a:p>
            <a:pPr marL="742950" lvl="1" indent="-285750" algn="r" rtl="1" eaLnBrk="1" hangingPunct="1">
              <a:spcBef>
                <a:spcPct val="20000"/>
              </a:spcBef>
            </a:pPr>
            <a:endParaRPr kumimoji="0" lang="en-US" b="0">
              <a:solidFill>
                <a:srgbClr val="000000"/>
              </a:solidFill>
              <a:latin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Slide Number Placeholder 5"/>
          <p:cNvSpPr>
            <a:spLocks noGrp="1"/>
          </p:cNvSpPr>
          <p:nvPr>
            <p:ph type="sldNum" sz="quarter" idx="12"/>
          </p:nvPr>
        </p:nvSpPr>
        <p:spPr>
          <a:noFill/>
        </p:spPr>
        <p:txBody>
          <a:bodyPr/>
          <a:lstStyle/>
          <a:p>
            <a:fld id="{9EF7FAD8-EFCF-4E6F-B047-11E3F511918C}" type="slidenum">
              <a:rPr lang="ar-SA"/>
              <a:pPr/>
              <a:t>21</a:t>
            </a:fld>
            <a:endParaRPr lang="en-US"/>
          </a:p>
        </p:txBody>
      </p:sp>
      <p:sp>
        <p:nvSpPr>
          <p:cNvPr id="59396" name="Rectangle 2"/>
          <p:cNvSpPr>
            <a:spLocks noGrp="1" noChangeArrowheads="1"/>
          </p:cNvSpPr>
          <p:nvPr>
            <p:ph type="title"/>
          </p:nvPr>
        </p:nvSpPr>
        <p:spPr>
          <a:xfrm>
            <a:off x="1370013" y="381000"/>
            <a:ext cx="6859587" cy="609600"/>
          </a:xfrm>
        </p:spPr>
        <p:txBody>
          <a:bodyPr/>
          <a:lstStyle/>
          <a:p>
            <a:pPr eaLnBrk="1" hangingPunct="1"/>
            <a:r>
              <a:rPr lang="fa-IR" smtClean="0"/>
              <a:t>خصوصيات تقاضا طي زمان</a:t>
            </a:r>
            <a:endParaRPr lang="en-US" smtClean="0"/>
          </a:p>
        </p:txBody>
      </p:sp>
      <p:sp>
        <p:nvSpPr>
          <p:cNvPr id="59397" name="Rectangle 3"/>
          <p:cNvSpPr>
            <a:spLocks noChangeArrowheads="1"/>
          </p:cNvSpPr>
          <p:nvPr/>
        </p:nvSpPr>
        <p:spPr bwMode="auto">
          <a:xfrm>
            <a:off x="838200" y="1447800"/>
            <a:ext cx="7696200" cy="4648200"/>
          </a:xfrm>
          <a:prstGeom prst="rect">
            <a:avLst/>
          </a:prstGeom>
          <a:noFill/>
          <a:ln w="9525">
            <a:noFill/>
            <a:miter lim="800000"/>
            <a:headEnd/>
            <a:tailEnd/>
          </a:ln>
        </p:spPr>
        <p:txBody>
          <a:bodyPr lIns="92075" tIns="46038" rIns="92075" bIns="46038"/>
          <a:lstStyle/>
          <a:p>
            <a:pPr marL="742950" lvl="1" indent="-285750" algn="r" rtl="1" eaLnBrk="1" hangingPunct="1">
              <a:spcBef>
                <a:spcPct val="20000"/>
              </a:spcBef>
            </a:pPr>
            <a:endParaRPr kumimoji="0" lang="en-US" b="0">
              <a:solidFill>
                <a:srgbClr val="000000"/>
              </a:solidFill>
              <a:latin typeface="Times New Roman" pitchFamily="18" charset="0"/>
            </a:endParaRPr>
          </a:p>
        </p:txBody>
      </p:sp>
      <p:sp>
        <p:nvSpPr>
          <p:cNvPr id="59398" name="Rectangle 4"/>
          <p:cNvSpPr>
            <a:spLocks noChangeArrowheads="1"/>
          </p:cNvSpPr>
          <p:nvPr/>
        </p:nvSpPr>
        <p:spPr bwMode="auto">
          <a:xfrm>
            <a:off x="990600" y="1371600"/>
            <a:ext cx="7696200" cy="4648200"/>
          </a:xfrm>
          <a:prstGeom prst="rect">
            <a:avLst/>
          </a:prstGeom>
          <a:noFill/>
          <a:ln w="9525">
            <a:noFill/>
            <a:miter lim="800000"/>
            <a:headEnd/>
            <a:tailEnd/>
          </a:ln>
        </p:spPr>
        <p:txBody>
          <a:bodyPr lIns="92075" tIns="46038" rIns="92075" bIns="46038"/>
          <a:lstStyle/>
          <a:p>
            <a:pPr marL="742950" lvl="1" indent="-285750" algn="r" rtl="1" eaLnBrk="1" hangingPunct="1">
              <a:spcBef>
                <a:spcPct val="20000"/>
              </a:spcBef>
            </a:pPr>
            <a:r>
              <a:rPr kumimoji="0" lang="fa-IR" sz="2600">
                <a:solidFill>
                  <a:srgbClr val="000000"/>
                </a:solidFill>
              </a:rPr>
              <a:t>به نحوه استفاده سيستماتيک و تجزيه و تحليل اطلاعات موجود از زمان گذشته، آناليز سري هاي زماني گفته مي شود. </a:t>
            </a:r>
          </a:p>
          <a:p>
            <a:pPr marL="742950" lvl="1" indent="-285750" algn="r" rtl="1" eaLnBrk="1" hangingPunct="1">
              <a:spcBef>
                <a:spcPct val="20000"/>
              </a:spcBef>
            </a:pPr>
            <a:r>
              <a:rPr kumimoji="0" lang="fa-IR" sz="2600">
                <a:solidFill>
                  <a:srgbClr val="000000"/>
                </a:solidFill>
              </a:rPr>
              <a:t>(</a:t>
            </a:r>
            <a:r>
              <a:rPr kumimoji="0" lang="en-US" sz="2600">
                <a:solidFill>
                  <a:srgbClr val="000000"/>
                </a:solidFill>
              </a:rPr>
              <a:t>Time Series Analysis</a:t>
            </a:r>
            <a:r>
              <a:rPr kumimoji="0" lang="fa-IR" sz="2600">
                <a:solidFill>
                  <a:srgbClr val="000000"/>
                </a:solidFill>
              </a:rPr>
              <a:t>)</a:t>
            </a:r>
          </a:p>
          <a:p>
            <a:pPr marL="742950" lvl="1" indent="-285750" algn="r" rtl="1" eaLnBrk="1" hangingPunct="1">
              <a:spcBef>
                <a:spcPct val="20000"/>
              </a:spcBef>
            </a:pPr>
            <a:endParaRPr kumimoji="0" lang="fa-IR" b="0">
              <a:solidFill>
                <a:srgbClr val="000000"/>
              </a:solidFill>
              <a:latin typeface="Times New Roman" pitchFamily="18" charset="0"/>
            </a:endParaRPr>
          </a:p>
          <a:p>
            <a:pPr marL="742950" lvl="1" indent="-285750" algn="r" rtl="1" eaLnBrk="1" hangingPunct="1">
              <a:spcBef>
                <a:spcPct val="20000"/>
              </a:spcBef>
            </a:pPr>
            <a:r>
              <a:rPr kumimoji="0" lang="fa-IR" sz="2600">
                <a:solidFill>
                  <a:srgbClr val="000000"/>
                </a:solidFill>
                <a:latin typeface="Times New Roman" pitchFamily="18" charset="0"/>
              </a:rPr>
              <a:t>الگوهاي سري هاي زماني کاربرد در بررسي تقاضاي حمل و نقل</a:t>
            </a:r>
          </a:p>
          <a:p>
            <a:pPr marL="1143000" lvl="2" indent="-228600" algn="r" rtl="1" eaLnBrk="1" hangingPunct="1">
              <a:spcBef>
                <a:spcPct val="20000"/>
              </a:spcBef>
              <a:buFont typeface="Wingdings" pitchFamily="2" charset="2"/>
              <a:buChar char="§"/>
            </a:pPr>
            <a:r>
              <a:rPr kumimoji="0" lang="fa-IR">
                <a:solidFill>
                  <a:srgbClr val="000000"/>
                </a:solidFill>
                <a:latin typeface="Times New Roman" pitchFamily="18" charset="0"/>
              </a:rPr>
              <a:t>ثابت (</a:t>
            </a:r>
            <a:r>
              <a:rPr kumimoji="0" lang="en-US">
                <a:solidFill>
                  <a:srgbClr val="000000"/>
                </a:solidFill>
                <a:latin typeface="Times New Roman" pitchFamily="18" charset="0"/>
              </a:rPr>
              <a:t>Constant</a:t>
            </a:r>
            <a:r>
              <a:rPr kumimoji="0" lang="fa-IR">
                <a:solidFill>
                  <a:srgbClr val="000000"/>
                </a:solidFill>
                <a:latin typeface="Times New Roman" pitchFamily="18" charset="0"/>
              </a:rPr>
              <a:t>)</a:t>
            </a:r>
          </a:p>
          <a:p>
            <a:pPr marL="1143000" lvl="2" indent="-228600" algn="r" rtl="1" eaLnBrk="1" hangingPunct="1">
              <a:spcBef>
                <a:spcPct val="20000"/>
              </a:spcBef>
              <a:buFont typeface="Wingdings" pitchFamily="2" charset="2"/>
              <a:buChar char="§"/>
            </a:pPr>
            <a:r>
              <a:rPr kumimoji="0" lang="fa-IR">
                <a:solidFill>
                  <a:srgbClr val="000000"/>
                </a:solidFill>
                <a:latin typeface="Times New Roman" pitchFamily="18" charset="0"/>
              </a:rPr>
              <a:t>خطي (</a:t>
            </a:r>
            <a:r>
              <a:rPr kumimoji="0" lang="en-US">
                <a:solidFill>
                  <a:srgbClr val="000000"/>
                </a:solidFill>
                <a:latin typeface="Times New Roman" pitchFamily="18" charset="0"/>
              </a:rPr>
              <a:t>Linear trend</a:t>
            </a:r>
            <a:r>
              <a:rPr kumimoji="0" lang="fa-IR">
                <a:solidFill>
                  <a:srgbClr val="000000"/>
                </a:solidFill>
                <a:latin typeface="Times New Roman" pitchFamily="18" charset="0"/>
              </a:rPr>
              <a:t>)</a:t>
            </a:r>
          </a:p>
          <a:p>
            <a:pPr marL="1143000" lvl="2" indent="-228600" algn="r" rtl="1" eaLnBrk="1" hangingPunct="1">
              <a:spcBef>
                <a:spcPct val="20000"/>
              </a:spcBef>
              <a:buFont typeface="Wingdings" pitchFamily="2" charset="2"/>
              <a:buChar char="§"/>
            </a:pPr>
            <a:r>
              <a:rPr kumimoji="0" lang="fa-IR">
                <a:solidFill>
                  <a:srgbClr val="000000"/>
                </a:solidFill>
                <a:latin typeface="Times New Roman" pitchFamily="18" charset="0"/>
              </a:rPr>
              <a:t>فصلي (</a:t>
            </a:r>
            <a:r>
              <a:rPr kumimoji="0" lang="en-US">
                <a:solidFill>
                  <a:srgbClr val="000000"/>
                </a:solidFill>
                <a:latin typeface="Times New Roman" pitchFamily="18" charset="0"/>
              </a:rPr>
              <a:t>Seasonal</a:t>
            </a:r>
            <a:r>
              <a:rPr kumimoji="0" lang="fa-IR">
                <a:solidFill>
                  <a:srgbClr val="000000"/>
                </a:solidFill>
                <a:latin typeface="Times New Roman" pitchFamily="18" charset="0"/>
              </a:rPr>
              <a:t>)</a:t>
            </a:r>
          </a:p>
          <a:p>
            <a:pPr marL="1143000" lvl="2" indent="-228600" algn="r" rtl="1" eaLnBrk="1" hangingPunct="1">
              <a:spcBef>
                <a:spcPct val="20000"/>
              </a:spcBef>
              <a:buFont typeface="Wingdings" pitchFamily="2" charset="2"/>
              <a:buChar char="§"/>
            </a:pPr>
            <a:r>
              <a:rPr kumimoji="0" lang="fa-IR">
                <a:solidFill>
                  <a:srgbClr val="000000"/>
                </a:solidFill>
                <a:latin typeface="Times New Roman" pitchFamily="18" charset="0"/>
              </a:rPr>
              <a:t>تلفيقي (</a:t>
            </a:r>
            <a:r>
              <a:rPr kumimoji="0" lang="en-US">
                <a:solidFill>
                  <a:srgbClr val="000000"/>
                </a:solidFill>
                <a:latin typeface="Times New Roman" pitchFamily="18" charset="0"/>
              </a:rPr>
              <a:t>Compound</a:t>
            </a:r>
            <a:r>
              <a:rPr kumimoji="0" lang="fa-IR" sz="2200">
                <a:solidFill>
                  <a:srgbClr val="000000"/>
                </a:solidFill>
                <a:latin typeface="Times New Roman" pitchFamily="18" charset="0"/>
              </a:rPr>
              <a:t>)</a:t>
            </a:r>
            <a:endParaRPr kumimoji="0" lang="en-US" sz="2200">
              <a:solidFill>
                <a:srgbClr val="000000"/>
              </a:solidFill>
              <a:latin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Slide Number Placeholder 5"/>
          <p:cNvSpPr>
            <a:spLocks noGrp="1"/>
          </p:cNvSpPr>
          <p:nvPr>
            <p:ph type="sldNum" sz="quarter" idx="12"/>
          </p:nvPr>
        </p:nvSpPr>
        <p:spPr>
          <a:noFill/>
        </p:spPr>
        <p:txBody>
          <a:bodyPr/>
          <a:lstStyle/>
          <a:p>
            <a:fld id="{94C7D330-CB95-4967-B379-5BDAAD9EA4B5}" type="slidenum">
              <a:rPr lang="ar-SA"/>
              <a:pPr/>
              <a:t>22</a:t>
            </a:fld>
            <a:endParaRPr lang="en-US"/>
          </a:p>
        </p:txBody>
      </p:sp>
      <p:sp>
        <p:nvSpPr>
          <p:cNvPr id="2053" name="Rectangle 2"/>
          <p:cNvSpPr>
            <a:spLocks noGrp="1" noChangeArrowheads="1"/>
          </p:cNvSpPr>
          <p:nvPr>
            <p:ph type="title"/>
          </p:nvPr>
        </p:nvSpPr>
        <p:spPr/>
        <p:txBody>
          <a:bodyPr/>
          <a:lstStyle/>
          <a:p>
            <a:pPr eaLnBrk="1" hangingPunct="1"/>
            <a:r>
              <a:rPr lang="fa-IR" smtClean="0"/>
              <a:t>خصوصيات تقاضا طي زمان</a:t>
            </a:r>
            <a:endParaRPr lang="en-US" smtClean="0"/>
          </a:p>
        </p:txBody>
      </p:sp>
      <p:grpSp>
        <p:nvGrpSpPr>
          <p:cNvPr id="2054" name="Group 30"/>
          <p:cNvGrpSpPr>
            <a:grpSpLocks/>
          </p:cNvGrpSpPr>
          <p:nvPr/>
        </p:nvGrpSpPr>
        <p:grpSpPr bwMode="auto">
          <a:xfrm>
            <a:off x="152400" y="1752600"/>
            <a:ext cx="3429000" cy="3352800"/>
            <a:chOff x="96" y="1104"/>
            <a:chExt cx="2160" cy="2112"/>
          </a:xfrm>
        </p:grpSpPr>
        <p:grpSp>
          <p:nvGrpSpPr>
            <p:cNvPr id="2071" name="Group 8"/>
            <p:cNvGrpSpPr>
              <a:grpSpLocks/>
            </p:cNvGrpSpPr>
            <p:nvPr/>
          </p:nvGrpSpPr>
          <p:grpSpPr bwMode="auto">
            <a:xfrm>
              <a:off x="96" y="1104"/>
              <a:ext cx="2160" cy="1632"/>
              <a:chOff x="336" y="1968"/>
              <a:chExt cx="2160" cy="1632"/>
            </a:xfrm>
          </p:grpSpPr>
          <p:sp>
            <p:nvSpPr>
              <p:cNvPr id="2076" name="Line 4"/>
              <p:cNvSpPr>
                <a:spLocks noChangeShapeType="1"/>
              </p:cNvSpPr>
              <p:nvPr/>
            </p:nvSpPr>
            <p:spPr bwMode="auto">
              <a:xfrm>
                <a:off x="336" y="3504"/>
                <a:ext cx="2160" cy="0"/>
              </a:xfrm>
              <a:prstGeom prst="line">
                <a:avLst/>
              </a:prstGeom>
              <a:noFill/>
              <a:ln w="9525">
                <a:solidFill>
                  <a:srgbClr val="000000"/>
                </a:solidFill>
                <a:round/>
                <a:headEnd/>
                <a:tailEnd type="triangle" w="med" len="med"/>
              </a:ln>
            </p:spPr>
            <p:txBody>
              <a:bodyPr wrap="none"/>
              <a:lstStyle/>
              <a:p>
                <a:endParaRPr lang="en-US"/>
              </a:p>
            </p:txBody>
          </p:sp>
          <p:sp>
            <p:nvSpPr>
              <p:cNvPr id="2077" name="Line 5"/>
              <p:cNvSpPr>
                <a:spLocks noChangeShapeType="1"/>
              </p:cNvSpPr>
              <p:nvPr/>
            </p:nvSpPr>
            <p:spPr bwMode="auto">
              <a:xfrm flipV="1">
                <a:off x="432" y="1968"/>
                <a:ext cx="0" cy="1632"/>
              </a:xfrm>
              <a:prstGeom prst="line">
                <a:avLst/>
              </a:prstGeom>
              <a:noFill/>
              <a:ln w="9525">
                <a:solidFill>
                  <a:srgbClr val="000000"/>
                </a:solidFill>
                <a:round/>
                <a:headEnd/>
                <a:tailEnd type="triangle" w="med" len="med"/>
              </a:ln>
            </p:spPr>
            <p:txBody>
              <a:bodyPr wrap="none"/>
              <a:lstStyle/>
              <a:p>
                <a:endParaRPr lang="en-US"/>
              </a:p>
            </p:txBody>
          </p:sp>
        </p:grpSp>
        <p:sp>
          <p:nvSpPr>
            <p:cNvPr id="2072" name="Freeform 6"/>
            <p:cNvSpPr>
              <a:spLocks/>
            </p:cNvSpPr>
            <p:nvPr/>
          </p:nvSpPr>
          <p:spPr bwMode="auto">
            <a:xfrm>
              <a:off x="297" y="1549"/>
              <a:ext cx="1625" cy="1019"/>
            </a:xfrm>
            <a:custGeom>
              <a:avLst/>
              <a:gdLst>
                <a:gd name="T0" fmla="*/ 0 w 1625"/>
                <a:gd name="T1" fmla="*/ 1019 h 1019"/>
                <a:gd name="T2" fmla="*/ 23 w 1625"/>
                <a:gd name="T3" fmla="*/ 940 h 1019"/>
                <a:gd name="T4" fmla="*/ 165 w 1625"/>
                <a:gd name="T5" fmla="*/ 467 h 1019"/>
                <a:gd name="T6" fmla="*/ 205 w 1625"/>
                <a:gd name="T7" fmla="*/ 577 h 1019"/>
                <a:gd name="T8" fmla="*/ 213 w 1625"/>
                <a:gd name="T9" fmla="*/ 791 h 1019"/>
                <a:gd name="T10" fmla="*/ 244 w 1625"/>
                <a:gd name="T11" fmla="*/ 775 h 1019"/>
                <a:gd name="T12" fmla="*/ 276 w 1625"/>
                <a:gd name="T13" fmla="*/ 719 h 1019"/>
                <a:gd name="T14" fmla="*/ 307 w 1625"/>
                <a:gd name="T15" fmla="*/ 625 h 1019"/>
                <a:gd name="T16" fmla="*/ 339 w 1625"/>
                <a:gd name="T17" fmla="*/ 601 h 1019"/>
                <a:gd name="T18" fmla="*/ 402 w 1625"/>
                <a:gd name="T19" fmla="*/ 617 h 1019"/>
                <a:gd name="T20" fmla="*/ 497 w 1625"/>
                <a:gd name="T21" fmla="*/ 530 h 1019"/>
                <a:gd name="T22" fmla="*/ 505 w 1625"/>
                <a:gd name="T23" fmla="*/ 341 h 1019"/>
                <a:gd name="T24" fmla="*/ 512 w 1625"/>
                <a:gd name="T25" fmla="*/ 293 h 1019"/>
                <a:gd name="T26" fmla="*/ 560 w 1625"/>
                <a:gd name="T27" fmla="*/ 230 h 1019"/>
                <a:gd name="T28" fmla="*/ 718 w 1625"/>
                <a:gd name="T29" fmla="*/ 57 h 1019"/>
                <a:gd name="T30" fmla="*/ 939 w 1625"/>
                <a:gd name="T31" fmla="*/ 1 h 1019"/>
                <a:gd name="T32" fmla="*/ 1088 w 1625"/>
                <a:gd name="T33" fmla="*/ 96 h 1019"/>
                <a:gd name="T34" fmla="*/ 1096 w 1625"/>
                <a:gd name="T35" fmla="*/ 333 h 1019"/>
                <a:gd name="T36" fmla="*/ 1120 w 1625"/>
                <a:gd name="T37" fmla="*/ 404 h 1019"/>
                <a:gd name="T38" fmla="*/ 1325 w 1625"/>
                <a:gd name="T39" fmla="*/ 396 h 1019"/>
                <a:gd name="T40" fmla="*/ 1365 w 1625"/>
                <a:gd name="T41" fmla="*/ 372 h 1019"/>
                <a:gd name="T42" fmla="*/ 1436 w 1625"/>
                <a:gd name="T43" fmla="*/ 349 h 1019"/>
                <a:gd name="T44" fmla="*/ 1546 w 1625"/>
                <a:gd name="T45" fmla="*/ 175 h 1019"/>
                <a:gd name="T46" fmla="*/ 1625 w 1625"/>
                <a:gd name="T47" fmla="*/ 175 h 10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625"/>
                <a:gd name="T73" fmla="*/ 0 h 1019"/>
                <a:gd name="T74" fmla="*/ 1625 w 1625"/>
                <a:gd name="T75" fmla="*/ 1019 h 1019"/>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625" h="1019">
                  <a:moveTo>
                    <a:pt x="0" y="1019"/>
                  </a:moveTo>
                  <a:cubicBezTo>
                    <a:pt x="8" y="993"/>
                    <a:pt x="14" y="966"/>
                    <a:pt x="23" y="940"/>
                  </a:cubicBezTo>
                  <a:cubicBezTo>
                    <a:pt x="36" y="770"/>
                    <a:pt x="112" y="627"/>
                    <a:pt x="165" y="467"/>
                  </a:cubicBezTo>
                  <a:cubicBezTo>
                    <a:pt x="211" y="482"/>
                    <a:pt x="197" y="530"/>
                    <a:pt x="205" y="577"/>
                  </a:cubicBezTo>
                  <a:cubicBezTo>
                    <a:pt x="208" y="648"/>
                    <a:pt x="199" y="721"/>
                    <a:pt x="213" y="791"/>
                  </a:cubicBezTo>
                  <a:cubicBezTo>
                    <a:pt x="215" y="802"/>
                    <a:pt x="236" y="783"/>
                    <a:pt x="244" y="775"/>
                  </a:cubicBezTo>
                  <a:cubicBezTo>
                    <a:pt x="259" y="760"/>
                    <a:pt x="264" y="737"/>
                    <a:pt x="276" y="719"/>
                  </a:cubicBezTo>
                  <a:cubicBezTo>
                    <a:pt x="283" y="685"/>
                    <a:pt x="296" y="658"/>
                    <a:pt x="307" y="625"/>
                  </a:cubicBezTo>
                  <a:cubicBezTo>
                    <a:pt x="365" y="663"/>
                    <a:pt x="297" y="629"/>
                    <a:pt x="339" y="601"/>
                  </a:cubicBezTo>
                  <a:cubicBezTo>
                    <a:pt x="345" y="597"/>
                    <a:pt x="392" y="614"/>
                    <a:pt x="402" y="617"/>
                  </a:cubicBezTo>
                  <a:cubicBezTo>
                    <a:pt x="511" y="608"/>
                    <a:pt x="511" y="624"/>
                    <a:pt x="497" y="530"/>
                  </a:cubicBezTo>
                  <a:cubicBezTo>
                    <a:pt x="500" y="467"/>
                    <a:pt x="501" y="404"/>
                    <a:pt x="505" y="341"/>
                  </a:cubicBezTo>
                  <a:cubicBezTo>
                    <a:pt x="506" y="325"/>
                    <a:pt x="505" y="307"/>
                    <a:pt x="512" y="293"/>
                  </a:cubicBezTo>
                  <a:cubicBezTo>
                    <a:pt x="524" y="269"/>
                    <a:pt x="544" y="251"/>
                    <a:pt x="560" y="230"/>
                  </a:cubicBezTo>
                  <a:cubicBezTo>
                    <a:pt x="608" y="165"/>
                    <a:pt x="649" y="101"/>
                    <a:pt x="718" y="57"/>
                  </a:cubicBezTo>
                  <a:cubicBezTo>
                    <a:pt x="766" y="26"/>
                    <a:pt x="879" y="21"/>
                    <a:pt x="939" y="1"/>
                  </a:cubicBezTo>
                  <a:cubicBezTo>
                    <a:pt x="1047" y="10"/>
                    <a:pt x="1060" y="0"/>
                    <a:pt x="1088" y="96"/>
                  </a:cubicBezTo>
                  <a:cubicBezTo>
                    <a:pt x="1091" y="175"/>
                    <a:pt x="1089" y="254"/>
                    <a:pt x="1096" y="333"/>
                  </a:cubicBezTo>
                  <a:cubicBezTo>
                    <a:pt x="1098" y="358"/>
                    <a:pt x="1120" y="404"/>
                    <a:pt x="1120" y="404"/>
                  </a:cubicBezTo>
                  <a:cubicBezTo>
                    <a:pt x="1188" y="401"/>
                    <a:pt x="1257" y="405"/>
                    <a:pt x="1325" y="396"/>
                  </a:cubicBezTo>
                  <a:cubicBezTo>
                    <a:pt x="1340" y="394"/>
                    <a:pt x="1351" y="379"/>
                    <a:pt x="1365" y="372"/>
                  </a:cubicBezTo>
                  <a:cubicBezTo>
                    <a:pt x="1386" y="361"/>
                    <a:pt x="1413" y="357"/>
                    <a:pt x="1436" y="349"/>
                  </a:cubicBezTo>
                  <a:cubicBezTo>
                    <a:pt x="1458" y="302"/>
                    <a:pt x="1484" y="185"/>
                    <a:pt x="1546" y="175"/>
                  </a:cubicBezTo>
                  <a:cubicBezTo>
                    <a:pt x="1572" y="171"/>
                    <a:pt x="1599" y="175"/>
                    <a:pt x="1625" y="175"/>
                  </a:cubicBezTo>
                </a:path>
              </a:pathLst>
            </a:custGeom>
            <a:noFill/>
            <a:ln w="9525" cap="flat" cmpd="sng">
              <a:solidFill>
                <a:srgbClr val="800000"/>
              </a:solidFill>
              <a:prstDash val="solid"/>
              <a:round/>
              <a:headEnd/>
              <a:tailEnd/>
            </a:ln>
          </p:spPr>
          <p:txBody>
            <a:bodyPr wrap="none"/>
            <a:lstStyle/>
            <a:p>
              <a:endParaRPr lang="en-US"/>
            </a:p>
          </p:txBody>
        </p:sp>
        <p:sp>
          <p:nvSpPr>
            <p:cNvPr id="2073" name="Rectangle 15"/>
            <p:cNvSpPr>
              <a:spLocks noChangeArrowheads="1"/>
            </p:cNvSpPr>
            <p:nvPr/>
          </p:nvSpPr>
          <p:spPr bwMode="auto">
            <a:xfrm>
              <a:off x="576" y="1248"/>
              <a:ext cx="768" cy="384"/>
            </a:xfrm>
            <a:prstGeom prst="rect">
              <a:avLst/>
            </a:prstGeom>
            <a:noFill/>
            <a:ln w="9525" algn="ctr">
              <a:noFill/>
              <a:miter lim="800000"/>
              <a:headEnd/>
              <a:tailEnd/>
            </a:ln>
          </p:spPr>
          <p:txBody>
            <a:bodyPr wrap="none" anchor="ctr"/>
            <a:lstStyle/>
            <a:p>
              <a:pPr algn="ctr"/>
              <a:r>
                <a:rPr lang="fa-IR" sz="2300" b="0">
                  <a:solidFill>
                    <a:srgbClr val="000000"/>
                  </a:solidFill>
                </a:rPr>
                <a:t>تلفيقي</a:t>
              </a:r>
              <a:endParaRPr lang="en-US" sz="2300" b="0">
                <a:solidFill>
                  <a:srgbClr val="000000"/>
                </a:solidFill>
              </a:endParaRPr>
            </a:p>
          </p:txBody>
        </p:sp>
        <p:sp>
          <p:nvSpPr>
            <p:cNvPr id="2074" name="Line 16"/>
            <p:cNvSpPr>
              <a:spLocks noChangeShapeType="1"/>
            </p:cNvSpPr>
            <p:nvPr/>
          </p:nvSpPr>
          <p:spPr bwMode="auto">
            <a:xfrm>
              <a:off x="1440" y="1968"/>
              <a:ext cx="288" cy="864"/>
            </a:xfrm>
            <a:prstGeom prst="line">
              <a:avLst/>
            </a:prstGeom>
            <a:noFill/>
            <a:ln w="9525">
              <a:solidFill>
                <a:srgbClr val="000000"/>
              </a:solidFill>
              <a:round/>
              <a:headEnd/>
              <a:tailEnd type="triangle" w="med" len="med"/>
            </a:ln>
          </p:spPr>
          <p:txBody>
            <a:bodyPr wrap="none"/>
            <a:lstStyle/>
            <a:p>
              <a:endParaRPr lang="en-US"/>
            </a:p>
          </p:txBody>
        </p:sp>
        <p:sp>
          <p:nvSpPr>
            <p:cNvPr id="2075" name="Rectangle 17"/>
            <p:cNvSpPr>
              <a:spLocks noChangeArrowheads="1"/>
            </p:cNvSpPr>
            <p:nvPr/>
          </p:nvSpPr>
          <p:spPr bwMode="auto">
            <a:xfrm>
              <a:off x="1392" y="2832"/>
              <a:ext cx="768" cy="384"/>
            </a:xfrm>
            <a:prstGeom prst="rect">
              <a:avLst/>
            </a:prstGeom>
            <a:noFill/>
            <a:ln w="9525" algn="ctr">
              <a:noFill/>
              <a:miter lim="800000"/>
              <a:headEnd/>
              <a:tailEnd/>
            </a:ln>
          </p:spPr>
          <p:txBody>
            <a:bodyPr wrap="none" anchor="ctr"/>
            <a:lstStyle/>
            <a:p>
              <a:pPr algn="ctr"/>
              <a:r>
                <a:rPr lang="en-US" sz="1900" b="0">
                  <a:solidFill>
                    <a:srgbClr val="000000"/>
                  </a:solidFill>
                </a:rPr>
                <a:t>Noise</a:t>
              </a:r>
            </a:p>
          </p:txBody>
        </p:sp>
      </p:grpSp>
      <p:sp>
        <p:nvSpPr>
          <p:cNvPr id="2055" name="Rectangle 18"/>
          <p:cNvSpPr>
            <a:spLocks noChangeArrowheads="1"/>
          </p:cNvSpPr>
          <p:nvPr/>
        </p:nvSpPr>
        <p:spPr bwMode="auto">
          <a:xfrm>
            <a:off x="3200400" y="2895600"/>
            <a:ext cx="1219200" cy="609600"/>
          </a:xfrm>
          <a:prstGeom prst="rect">
            <a:avLst/>
          </a:prstGeom>
          <a:noFill/>
          <a:ln w="9525" algn="ctr">
            <a:noFill/>
            <a:miter lim="800000"/>
            <a:headEnd/>
            <a:tailEnd/>
          </a:ln>
        </p:spPr>
        <p:txBody>
          <a:bodyPr wrap="none" anchor="ctr"/>
          <a:lstStyle/>
          <a:p>
            <a:pPr algn="r"/>
            <a:r>
              <a:rPr lang="fa-IR" sz="2300" b="0">
                <a:solidFill>
                  <a:srgbClr val="000000"/>
                </a:solidFill>
              </a:rPr>
              <a:t>ميزان تقاضا</a:t>
            </a:r>
          </a:p>
          <a:p>
            <a:pPr algn="r"/>
            <a:r>
              <a:rPr lang="fa-IR" sz="2300" b="0">
                <a:solidFill>
                  <a:srgbClr val="000000"/>
                </a:solidFill>
              </a:rPr>
              <a:t>(سفر)</a:t>
            </a:r>
            <a:endParaRPr lang="en-US" sz="2300" b="0">
              <a:solidFill>
                <a:srgbClr val="000000"/>
              </a:solidFill>
            </a:endParaRPr>
          </a:p>
        </p:txBody>
      </p:sp>
      <p:grpSp>
        <p:nvGrpSpPr>
          <p:cNvPr id="2056" name="Group 31"/>
          <p:cNvGrpSpPr>
            <a:grpSpLocks/>
          </p:cNvGrpSpPr>
          <p:nvPr/>
        </p:nvGrpSpPr>
        <p:grpSpPr bwMode="auto">
          <a:xfrm>
            <a:off x="4191000" y="3124200"/>
            <a:ext cx="4724400" cy="3048000"/>
            <a:chOff x="2640" y="1968"/>
            <a:chExt cx="2976" cy="1920"/>
          </a:xfrm>
        </p:grpSpPr>
        <p:grpSp>
          <p:nvGrpSpPr>
            <p:cNvPr id="2057" name="Group 9"/>
            <p:cNvGrpSpPr>
              <a:grpSpLocks/>
            </p:cNvGrpSpPr>
            <p:nvPr/>
          </p:nvGrpSpPr>
          <p:grpSpPr bwMode="auto">
            <a:xfrm>
              <a:off x="2736" y="1968"/>
              <a:ext cx="2160" cy="1632"/>
              <a:chOff x="336" y="1968"/>
              <a:chExt cx="2160" cy="1632"/>
            </a:xfrm>
          </p:grpSpPr>
          <p:sp>
            <p:nvSpPr>
              <p:cNvPr id="2069" name="Line 10"/>
              <p:cNvSpPr>
                <a:spLocks noChangeShapeType="1"/>
              </p:cNvSpPr>
              <p:nvPr/>
            </p:nvSpPr>
            <p:spPr bwMode="auto">
              <a:xfrm>
                <a:off x="336" y="3504"/>
                <a:ext cx="2160" cy="0"/>
              </a:xfrm>
              <a:prstGeom prst="line">
                <a:avLst/>
              </a:prstGeom>
              <a:noFill/>
              <a:ln w="9525">
                <a:solidFill>
                  <a:srgbClr val="000000"/>
                </a:solidFill>
                <a:round/>
                <a:headEnd/>
                <a:tailEnd type="triangle" w="med" len="med"/>
              </a:ln>
            </p:spPr>
            <p:txBody>
              <a:bodyPr wrap="none"/>
              <a:lstStyle/>
              <a:p>
                <a:endParaRPr lang="en-US"/>
              </a:p>
            </p:txBody>
          </p:sp>
          <p:sp>
            <p:nvSpPr>
              <p:cNvPr id="2070" name="Line 11"/>
              <p:cNvSpPr>
                <a:spLocks noChangeShapeType="1"/>
              </p:cNvSpPr>
              <p:nvPr/>
            </p:nvSpPr>
            <p:spPr bwMode="auto">
              <a:xfrm flipV="1">
                <a:off x="432" y="1968"/>
                <a:ext cx="0" cy="1632"/>
              </a:xfrm>
              <a:prstGeom prst="line">
                <a:avLst/>
              </a:prstGeom>
              <a:noFill/>
              <a:ln w="9525">
                <a:solidFill>
                  <a:srgbClr val="000000"/>
                </a:solidFill>
                <a:round/>
                <a:headEnd/>
                <a:tailEnd type="triangle" w="med" len="med"/>
              </a:ln>
            </p:spPr>
            <p:txBody>
              <a:bodyPr wrap="none"/>
              <a:lstStyle/>
              <a:p>
                <a:endParaRPr lang="en-US"/>
              </a:p>
            </p:txBody>
          </p:sp>
        </p:grpSp>
        <p:sp>
          <p:nvSpPr>
            <p:cNvPr id="2058" name="Freeform 12"/>
            <p:cNvSpPr>
              <a:spLocks/>
            </p:cNvSpPr>
            <p:nvPr/>
          </p:nvSpPr>
          <p:spPr bwMode="auto">
            <a:xfrm>
              <a:off x="2880" y="2552"/>
              <a:ext cx="2120" cy="760"/>
            </a:xfrm>
            <a:custGeom>
              <a:avLst/>
              <a:gdLst>
                <a:gd name="T0" fmla="*/ 0 w 2120"/>
                <a:gd name="T1" fmla="*/ 760 h 760"/>
                <a:gd name="T2" fmla="*/ 336 w 2120"/>
                <a:gd name="T3" fmla="*/ 88 h 760"/>
                <a:gd name="T4" fmla="*/ 864 w 2120"/>
                <a:gd name="T5" fmla="*/ 664 h 760"/>
                <a:gd name="T6" fmla="*/ 1296 w 2120"/>
                <a:gd name="T7" fmla="*/ 136 h 760"/>
                <a:gd name="T8" fmla="*/ 1728 w 2120"/>
                <a:gd name="T9" fmla="*/ 568 h 760"/>
                <a:gd name="T10" fmla="*/ 2064 w 2120"/>
                <a:gd name="T11" fmla="*/ 88 h 760"/>
                <a:gd name="T12" fmla="*/ 2064 w 2120"/>
                <a:gd name="T13" fmla="*/ 40 h 760"/>
                <a:gd name="T14" fmla="*/ 0 60000 65536"/>
                <a:gd name="T15" fmla="*/ 0 60000 65536"/>
                <a:gd name="T16" fmla="*/ 0 60000 65536"/>
                <a:gd name="T17" fmla="*/ 0 60000 65536"/>
                <a:gd name="T18" fmla="*/ 0 60000 65536"/>
                <a:gd name="T19" fmla="*/ 0 60000 65536"/>
                <a:gd name="T20" fmla="*/ 0 60000 65536"/>
                <a:gd name="T21" fmla="*/ 0 w 2120"/>
                <a:gd name="T22" fmla="*/ 0 h 760"/>
                <a:gd name="T23" fmla="*/ 2120 w 2120"/>
                <a:gd name="T24" fmla="*/ 760 h 76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20" h="760">
                  <a:moveTo>
                    <a:pt x="0" y="760"/>
                  </a:moveTo>
                  <a:cubicBezTo>
                    <a:pt x="96" y="432"/>
                    <a:pt x="192" y="104"/>
                    <a:pt x="336" y="88"/>
                  </a:cubicBezTo>
                  <a:cubicBezTo>
                    <a:pt x="480" y="72"/>
                    <a:pt x="704" y="656"/>
                    <a:pt x="864" y="664"/>
                  </a:cubicBezTo>
                  <a:cubicBezTo>
                    <a:pt x="1024" y="672"/>
                    <a:pt x="1152" y="152"/>
                    <a:pt x="1296" y="136"/>
                  </a:cubicBezTo>
                  <a:cubicBezTo>
                    <a:pt x="1440" y="120"/>
                    <a:pt x="1600" y="576"/>
                    <a:pt x="1728" y="568"/>
                  </a:cubicBezTo>
                  <a:cubicBezTo>
                    <a:pt x="1856" y="560"/>
                    <a:pt x="2008" y="176"/>
                    <a:pt x="2064" y="88"/>
                  </a:cubicBezTo>
                  <a:cubicBezTo>
                    <a:pt x="2120" y="0"/>
                    <a:pt x="2092" y="20"/>
                    <a:pt x="2064" y="40"/>
                  </a:cubicBezTo>
                </a:path>
              </a:pathLst>
            </a:custGeom>
            <a:noFill/>
            <a:ln w="12700" cap="flat" cmpd="sng">
              <a:solidFill>
                <a:srgbClr val="800000"/>
              </a:solidFill>
              <a:prstDash val="solid"/>
              <a:round/>
              <a:headEnd/>
              <a:tailEnd/>
            </a:ln>
          </p:spPr>
          <p:txBody>
            <a:bodyPr wrap="none"/>
            <a:lstStyle/>
            <a:p>
              <a:endParaRPr lang="en-US"/>
            </a:p>
          </p:txBody>
        </p:sp>
        <p:graphicFrame>
          <p:nvGraphicFramePr>
            <p:cNvPr id="2050" name="Object 14"/>
            <p:cNvGraphicFramePr>
              <a:graphicFrameLocks noChangeAspect="1"/>
            </p:cNvGraphicFramePr>
            <p:nvPr/>
          </p:nvGraphicFramePr>
          <p:xfrm>
            <a:off x="2844" y="2092"/>
            <a:ext cx="72" cy="136"/>
          </p:xfrm>
          <a:graphic>
            <a:graphicData uri="http://schemas.openxmlformats.org/presentationml/2006/ole">
              <mc:AlternateContent xmlns:mc="http://schemas.openxmlformats.org/markup-compatibility/2006">
                <mc:Choice xmlns:v="urn:schemas-microsoft-com:vml" Requires="v">
                  <p:oleObj spid="_x0000_s2051" name="Equation" r:id="rId3" imgW="114120" imgH="215640" progId="Equation.3">
                    <p:embed/>
                  </p:oleObj>
                </mc:Choice>
                <mc:Fallback>
                  <p:oleObj name="Equation" r:id="rId3" imgW="114120" imgH="215640" progId="Equation.3">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4" y="2092"/>
                          <a:ext cx="72" cy="1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9" name="Rectangle 19"/>
            <p:cNvSpPr>
              <a:spLocks noChangeArrowheads="1"/>
            </p:cNvSpPr>
            <p:nvPr/>
          </p:nvSpPr>
          <p:spPr bwMode="auto">
            <a:xfrm>
              <a:off x="4560" y="3504"/>
              <a:ext cx="768" cy="384"/>
            </a:xfrm>
            <a:prstGeom prst="rect">
              <a:avLst/>
            </a:prstGeom>
            <a:noFill/>
            <a:ln w="9525" algn="ctr">
              <a:noFill/>
              <a:miter lim="800000"/>
              <a:headEnd/>
              <a:tailEnd/>
            </a:ln>
          </p:spPr>
          <p:txBody>
            <a:bodyPr wrap="none" anchor="ctr"/>
            <a:lstStyle/>
            <a:p>
              <a:r>
                <a:rPr lang="fa-IR" sz="2300" b="0">
                  <a:solidFill>
                    <a:srgbClr val="000000"/>
                  </a:solidFill>
                </a:rPr>
                <a:t>زمان (ماه)</a:t>
              </a:r>
              <a:endParaRPr lang="en-US" sz="2300" b="0">
                <a:solidFill>
                  <a:srgbClr val="000000"/>
                </a:solidFill>
              </a:endParaRPr>
            </a:p>
          </p:txBody>
        </p:sp>
        <p:sp>
          <p:nvSpPr>
            <p:cNvPr id="2060" name="Line 20"/>
            <p:cNvSpPr>
              <a:spLocks noChangeShapeType="1"/>
            </p:cNvSpPr>
            <p:nvPr/>
          </p:nvSpPr>
          <p:spPr bwMode="auto">
            <a:xfrm>
              <a:off x="2880" y="3312"/>
              <a:ext cx="2064" cy="0"/>
            </a:xfrm>
            <a:prstGeom prst="line">
              <a:avLst/>
            </a:prstGeom>
            <a:noFill/>
            <a:ln w="9525">
              <a:solidFill>
                <a:srgbClr val="993300"/>
              </a:solidFill>
              <a:round/>
              <a:headEnd/>
              <a:tailEnd/>
            </a:ln>
          </p:spPr>
          <p:txBody>
            <a:bodyPr wrap="none"/>
            <a:lstStyle/>
            <a:p>
              <a:endParaRPr lang="en-US"/>
            </a:p>
          </p:txBody>
        </p:sp>
        <p:sp>
          <p:nvSpPr>
            <p:cNvPr id="2061" name="Rectangle 21"/>
            <p:cNvSpPr>
              <a:spLocks noChangeArrowheads="1"/>
            </p:cNvSpPr>
            <p:nvPr/>
          </p:nvSpPr>
          <p:spPr bwMode="auto">
            <a:xfrm>
              <a:off x="4848" y="3120"/>
              <a:ext cx="768" cy="384"/>
            </a:xfrm>
            <a:prstGeom prst="rect">
              <a:avLst/>
            </a:prstGeom>
            <a:noFill/>
            <a:ln w="9525" algn="ctr">
              <a:noFill/>
              <a:miter lim="800000"/>
              <a:headEnd/>
              <a:tailEnd/>
            </a:ln>
          </p:spPr>
          <p:txBody>
            <a:bodyPr wrap="none" anchor="ctr"/>
            <a:lstStyle/>
            <a:p>
              <a:r>
                <a:rPr lang="fa-IR" sz="2300" b="0">
                  <a:solidFill>
                    <a:srgbClr val="000000"/>
                  </a:solidFill>
                </a:rPr>
                <a:t>ثابت</a:t>
              </a:r>
              <a:endParaRPr lang="en-US" sz="2300" b="0">
                <a:solidFill>
                  <a:srgbClr val="000000"/>
                </a:solidFill>
              </a:endParaRPr>
            </a:p>
          </p:txBody>
        </p:sp>
        <p:sp>
          <p:nvSpPr>
            <p:cNvPr id="2062" name="Line 22"/>
            <p:cNvSpPr>
              <a:spLocks noChangeShapeType="1"/>
            </p:cNvSpPr>
            <p:nvPr/>
          </p:nvSpPr>
          <p:spPr bwMode="auto">
            <a:xfrm flipV="1">
              <a:off x="2640" y="2304"/>
              <a:ext cx="2592" cy="1296"/>
            </a:xfrm>
            <a:prstGeom prst="line">
              <a:avLst/>
            </a:prstGeom>
            <a:noFill/>
            <a:ln w="9525">
              <a:solidFill>
                <a:srgbClr val="993300"/>
              </a:solidFill>
              <a:round/>
              <a:headEnd/>
              <a:tailEnd/>
            </a:ln>
          </p:spPr>
          <p:txBody>
            <a:bodyPr wrap="none"/>
            <a:lstStyle/>
            <a:p>
              <a:endParaRPr lang="en-US"/>
            </a:p>
          </p:txBody>
        </p:sp>
        <p:sp>
          <p:nvSpPr>
            <p:cNvPr id="2063" name="Rectangle 23"/>
            <p:cNvSpPr>
              <a:spLocks noChangeArrowheads="1"/>
            </p:cNvSpPr>
            <p:nvPr/>
          </p:nvSpPr>
          <p:spPr bwMode="auto">
            <a:xfrm rot="-1474030">
              <a:off x="4656" y="2160"/>
              <a:ext cx="594" cy="259"/>
            </a:xfrm>
            <a:prstGeom prst="rect">
              <a:avLst/>
            </a:prstGeom>
            <a:noFill/>
            <a:ln w="9525" algn="ctr">
              <a:noFill/>
              <a:miter lim="800000"/>
              <a:headEnd/>
              <a:tailEnd/>
            </a:ln>
          </p:spPr>
          <p:txBody>
            <a:bodyPr wrap="none" anchor="ctr"/>
            <a:lstStyle/>
            <a:p>
              <a:r>
                <a:rPr lang="fa-IR" sz="2300" b="0">
                  <a:solidFill>
                    <a:srgbClr val="000000"/>
                  </a:solidFill>
                </a:rPr>
                <a:t>خطي</a:t>
              </a:r>
              <a:endParaRPr lang="en-US" sz="2300" b="0">
                <a:solidFill>
                  <a:srgbClr val="000000"/>
                </a:solidFill>
              </a:endParaRPr>
            </a:p>
          </p:txBody>
        </p:sp>
        <p:sp>
          <p:nvSpPr>
            <p:cNvPr id="2064" name="Rectangle 24"/>
            <p:cNvSpPr>
              <a:spLocks noChangeArrowheads="1"/>
            </p:cNvSpPr>
            <p:nvPr/>
          </p:nvSpPr>
          <p:spPr bwMode="auto">
            <a:xfrm>
              <a:off x="4848" y="2496"/>
              <a:ext cx="768" cy="384"/>
            </a:xfrm>
            <a:prstGeom prst="rect">
              <a:avLst/>
            </a:prstGeom>
            <a:noFill/>
            <a:ln w="9525" algn="ctr">
              <a:noFill/>
              <a:miter lim="800000"/>
              <a:headEnd/>
              <a:tailEnd/>
            </a:ln>
          </p:spPr>
          <p:txBody>
            <a:bodyPr wrap="none" anchor="ctr"/>
            <a:lstStyle/>
            <a:p>
              <a:r>
                <a:rPr lang="fa-IR" sz="2300" b="0">
                  <a:solidFill>
                    <a:srgbClr val="000000"/>
                  </a:solidFill>
                </a:rPr>
                <a:t>فصلي</a:t>
              </a:r>
              <a:endParaRPr lang="en-US" sz="2300" b="0">
                <a:solidFill>
                  <a:srgbClr val="000000"/>
                </a:solidFill>
              </a:endParaRPr>
            </a:p>
          </p:txBody>
        </p:sp>
        <p:sp>
          <p:nvSpPr>
            <p:cNvPr id="2065" name="Line 26"/>
            <p:cNvSpPr>
              <a:spLocks noChangeShapeType="1"/>
            </p:cNvSpPr>
            <p:nvPr/>
          </p:nvSpPr>
          <p:spPr bwMode="auto">
            <a:xfrm>
              <a:off x="3216" y="2640"/>
              <a:ext cx="0" cy="768"/>
            </a:xfrm>
            <a:prstGeom prst="line">
              <a:avLst/>
            </a:prstGeom>
            <a:noFill/>
            <a:ln w="9525">
              <a:solidFill>
                <a:srgbClr val="000000"/>
              </a:solidFill>
              <a:prstDash val="dashDot"/>
              <a:round/>
              <a:headEnd/>
              <a:tailEnd/>
            </a:ln>
          </p:spPr>
          <p:txBody>
            <a:bodyPr wrap="none"/>
            <a:lstStyle/>
            <a:p>
              <a:endParaRPr lang="en-US"/>
            </a:p>
          </p:txBody>
        </p:sp>
        <p:sp>
          <p:nvSpPr>
            <p:cNvPr id="2066" name="Rectangle 27"/>
            <p:cNvSpPr>
              <a:spLocks noChangeArrowheads="1"/>
            </p:cNvSpPr>
            <p:nvPr/>
          </p:nvSpPr>
          <p:spPr bwMode="auto">
            <a:xfrm>
              <a:off x="2928" y="3552"/>
              <a:ext cx="576" cy="240"/>
            </a:xfrm>
            <a:prstGeom prst="rect">
              <a:avLst/>
            </a:prstGeom>
            <a:noFill/>
            <a:ln w="9525" algn="ctr">
              <a:noFill/>
              <a:miter lim="800000"/>
              <a:headEnd/>
              <a:tailEnd/>
            </a:ln>
          </p:spPr>
          <p:txBody>
            <a:bodyPr wrap="none" anchor="ctr"/>
            <a:lstStyle/>
            <a:p>
              <a:r>
                <a:rPr lang="fa-IR" sz="2000" b="0">
                  <a:solidFill>
                    <a:srgbClr val="000000"/>
                  </a:solidFill>
                </a:rPr>
                <a:t>خرداد</a:t>
              </a:r>
              <a:endParaRPr lang="en-US" sz="2000" b="0">
                <a:solidFill>
                  <a:srgbClr val="000000"/>
                </a:solidFill>
              </a:endParaRPr>
            </a:p>
          </p:txBody>
        </p:sp>
        <p:sp>
          <p:nvSpPr>
            <p:cNvPr id="2067" name="Line 28"/>
            <p:cNvSpPr>
              <a:spLocks noChangeShapeType="1"/>
            </p:cNvSpPr>
            <p:nvPr/>
          </p:nvSpPr>
          <p:spPr bwMode="auto">
            <a:xfrm>
              <a:off x="4320" y="2736"/>
              <a:ext cx="0" cy="768"/>
            </a:xfrm>
            <a:prstGeom prst="line">
              <a:avLst/>
            </a:prstGeom>
            <a:noFill/>
            <a:ln w="9525">
              <a:solidFill>
                <a:srgbClr val="000000"/>
              </a:solidFill>
              <a:prstDash val="dashDot"/>
              <a:round/>
              <a:headEnd/>
              <a:tailEnd/>
            </a:ln>
          </p:spPr>
          <p:txBody>
            <a:bodyPr wrap="none"/>
            <a:lstStyle/>
            <a:p>
              <a:endParaRPr lang="en-US"/>
            </a:p>
          </p:txBody>
        </p:sp>
        <p:sp>
          <p:nvSpPr>
            <p:cNvPr id="2068" name="Rectangle 29"/>
            <p:cNvSpPr>
              <a:spLocks noChangeArrowheads="1"/>
            </p:cNvSpPr>
            <p:nvPr/>
          </p:nvSpPr>
          <p:spPr bwMode="auto">
            <a:xfrm>
              <a:off x="4032" y="3552"/>
              <a:ext cx="576" cy="240"/>
            </a:xfrm>
            <a:prstGeom prst="rect">
              <a:avLst/>
            </a:prstGeom>
            <a:noFill/>
            <a:ln w="9525" algn="ctr">
              <a:noFill/>
              <a:miter lim="800000"/>
              <a:headEnd/>
              <a:tailEnd/>
            </a:ln>
          </p:spPr>
          <p:txBody>
            <a:bodyPr wrap="none" anchor="ctr"/>
            <a:lstStyle/>
            <a:p>
              <a:r>
                <a:rPr lang="fa-IR" sz="2000" b="0">
                  <a:solidFill>
                    <a:srgbClr val="000000"/>
                  </a:solidFill>
                </a:rPr>
                <a:t>مهر</a:t>
              </a:r>
              <a:endParaRPr lang="en-US" sz="2000" b="0">
                <a:solidFill>
                  <a:srgbClr val="000000"/>
                </a:solidFill>
              </a:endParaRPr>
            </a:p>
          </p:txBody>
        </p: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Slide Number Placeholder 5"/>
          <p:cNvSpPr>
            <a:spLocks noGrp="1"/>
          </p:cNvSpPr>
          <p:nvPr>
            <p:ph type="sldNum" sz="quarter" idx="12"/>
          </p:nvPr>
        </p:nvSpPr>
        <p:spPr>
          <a:noFill/>
        </p:spPr>
        <p:txBody>
          <a:bodyPr/>
          <a:lstStyle/>
          <a:p>
            <a:fld id="{D22AF861-36AF-420F-B5B9-EA4737C1DE5F}" type="slidenum">
              <a:rPr lang="ar-SA"/>
              <a:pPr/>
              <a:t>23</a:t>
            </a:fld>
            <a:endParaRPr lang="en-US"/>
          </a:p>
        </p:txBody>
      </p:sp>
      <p:sp>
        <p:nvSpPr>
          <p:cNvPr id="60420" name="Rectangle 2"/>
          <p:cNvSpPr>
            <a:spLocks noGrp="1" noChangeArrowheads="1"/>
          </p:cNvSpPr>
          <p:nvPr>
            <p:ph type="title"/>
          </p:nvPr>
        </p:nvSpPr>
        <p:spPr/>
        <p:txBody>
          <a:bodyPr/>
          <a:lstStyle/>
          <a:p>
            <a:pPr eaLnBrk="1" hangingPunct="1"/>
            <a:r>
              <a:rPr lang="fa-IR" smtClean="0"/>
              <a:t>خصوصيات تقاضا طي زمان</a:t>
            </a:r>
            <a:endParaRPr lang="en-US" smtClean="0"/>
          </a:p>
        </p:txBody>
      </p:sp>
      <p:grpSp>
        <p:nvGrpSpPr>
          <p:cNvPr id="60421" name="Group 3"/>
          <p:cNvGrpSpPr>
            <a:grpSpLocks/>
          </p:cNvGrpSpPr>
          <p:nvPr/>
        </p:nvGrpSpPr>
        <p:grpSpPr bwMode="auto">
          <a:xfrm>
            <a:off x="2362200" y="2667000"/>
            <a:ext cx="3429000" cy="2590800"/>
            <a:chOff x="336" y="1968"/>
            <a:chExt cx="2160" cy="1632"/>
          </a:xfrm>
        </p:grpSpPr>
        <p:sp>
          <p:nvSpPr>
            <p:cNvPr id="60456" name="Line 4"/>
            <p:cNvSpPr>
              <a:spLocks noChangeShapeType="1"/>
            </p:cNvSpPr>
            <p:nvPr/>
          </p:nvSpPr>
          <p:spPr bwMode="auto">
            <a:xfrm>
              <a:off x="336" y="3504"/>
              <a:ext cx="2160" cy="0"/>
            </a:xfrm>
            <a:prstGeom prst="line">
              <a:avLst/>
            </a:prstGeom>
            <a:noFill/>
            <a:ln w="9525">
              <a:solidFill>
                <a:srgbClr val="000000"/>
              </a:solidFill>
              <a:round/>
              <a:headEnd/>
              <a:tailEnd type="triangle" w="med" len="med"/>
            </a:ln>
          </p:spPr>
          <p:txBody>
            <a:bodyPr wrap="none"/>
            <a:lstStyle/>
            <a:p>
              <a:endParaRPr lang="en-US"/>
            </a:p>
          </p:txBody>
        </p:sp>
        <p:sp>
          <p:nvSpPr>
            <p:cNvPr id="60457" name="Line 5"/>
            <p:cNvSpPr>
              <a:spLocks noChangeShapeType="1"/>
            </p:cNvSpPr>
            <p:nvPr/>
          </p:nvSpPr>
          <p:spPr bwMode="auto">
            <a:xfrm flipV="1">
              <a:off x="432" y="1968"/>
              <a:ext cx="0" cy="1632"/>
            </a:xfrm>
            <a:prstGeom prst="line">
              <a:avLst/>
            </a:prstGeom>
            <a:noFill/>
            <a:ln w="9525">
              <a:solidFill>
                <a:srgbClr val="000000"/>
              </a:solidFill>
              <a:round/>
              <a:headEnd/>
              <a:tailEnd type="triangle" w="med" len="med"/>
            </a:ln>
          </p:spPr>
          <p:txBody>
            <a:bodyPr wrap="none"/>
            <a:lstStyle/>
            <a:p>
              <a:endParaRPr lang="en-US"/>
            </a:p>
          </p:txBody>
        </p:sp>
      </p:grpSp>
      <p:sp>
        <p:nvSpPr>
          <p:cNvPr id="60422" name="Oval 11"/>
          <p:cNvSpPr>
            <a:spLocks noChangeArrowheads="1"/>
          </p:cNvSpPr>
          <p:nvPr/>
        </p:nvSpPr>
        <p:spPr bwMode="auto">
          <a:xfrm>
            <a:off x="2740025" y="3886200"/>
            <a:ext cx="79375" cy="79375"/>
          </a:xfrm>
          <a:prstGeom prst="ellipse">
            <a:avLst/>
          </a:prstGeom>
          <a:solidFill>
            <a:srgbClr val="993300"/>
          </a:solidFill>
          <a:ln w="9525" algn="ctr">
            <a:noFill/>
            <a:round/>
            <a:headEnd/>
            <a:tailEnd/>
          </a:ln>
        </p:spPr>
        <p:txBody>
          <a:bodyPr wrap="none" anchor="ctr"/>
          <a:lstStyle/>
          <a:p>
            <a:endParaRPr lang="en-US"/>
          </a:p>
        </p:txBody>
      </p:sp>
      <p:sp>
        <p:nvSpPr>
          <p:cNvPr id="60423" name="Rectangle 16"/>
          <p:cNvSpPr>
            <a:spLocks noChangeArrowheads="1"/>
          </p:cNvSpPr>
          <p:nvPr/>
        </p:nvSpPr>
        <p:spPr bwMode="auto">
          <a:xfrm>
            <a:off x="5410200" y="2590800"/>
            <a:ext cx="1219200" cy="609600"/>
          </a:xfrm>
          <a:prstGeom prst="rect">
            <a:avLst/>
          </a:prstGeom>
          <a:noFill/>
          <a:ln w="9525" algn="ctr">
            <a:noFill/>
            <a:miter lim="800000"/>
            <a:headEnd/>
            <a:tailEnd/>
          </a:ln>
        </p:spPr>
        <p:txBody>
          <a:bodyPr wrap="none" anchor="ctr"/>
          <a:lstStyle/>
          <a:p>
            <a:pPr algn="r"/>
            <a:r>
              <a:rPr lang="fa-IR" sz="2300" b="0">
                <a:solidFill>
                  <a:srgbClr val="000000"/>
                </a:solidFill>
              </a:rPr>
              <a:t>الگوي مشخص</a:t>
            </a:r>
            <a:endParaRPr lang="en-US" sz="2300" b="0">
              <a:solidFill>
                <a:srgbClr val="000000"/>
              </a:solidFill>
            </a:endParaRPr>
          </a:p>
        </p:txBody>
      </p:sp>
      <p:sp>
        <p:nvSpPr>
          <p:cNvPr id="60424" name="Freeform 28"/>
          <p:cNvSpPr>
            <a:spLocks/>
          </p:cNvSpPr>
          <p:nvPr/>
        </p:nvSpPr>
        <p:spPr bwMode="auto">
          <a:xfrm>
            <a:off x="2514600" y="3124200"/>
            <a:ext cx="3048000" cy="1955800"/>
          </a:xfrm>
          <a:custGeom>
            <a:avLst/>
            <a:gdLst>
              <a:gd name="T0" fmla="*/ 0 w 1920"/>
              <a:gd name="T1" fmla="*/ 1232 h 1232"/>
              <a:gd name="T2" fmla="*/ 96 w 1920"/>
              <a:gd name="T3" fmla="*/ 752 h 1232"/>
              <a:gd name="T4" fmla="*/ 384 w 1920"/>
              <a:gd name="T5" fmla="*/ 416 h 1232"/>
              <a:gd name="T6" fmla="*/ 672 w 1920"/>
              <a:gd name="T7" fmla="*/ 416 h 1232"/>
              <a:gd name="T8" fmla="*/ 864 w 1920"/>
              <a:gd name="T9" fmla="*/ 752 h 1232"/>
              <a:gd name="T10" fmla="*/ 1200 w 1920"/>
              <a:gd name="T11" fmla="*/ 752 h 1232"/>
              <a:gd name="T12" fmla="*/ 1296 w 1920"/>
              <a:gd name="T13" fmla="*/ 464 h 1232"/>
              <a:gd name="T14" fmla="*/ 1488 w 1920"/>
              <a:gd name="T15" fmla="*/ 32 h 1232"/>
              <a:gd name="T16" fmla="*/ 1824 w 1920"/>
              <a:gd name="T17" fmla="*/ 272 h 1232"/>
              <a:gd name="T18" fmla="*/ 1920 w 1920"/>
              <a:gd name="T19" fmla="*/ 656 h 12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20"/>
              <a:gd name="T31" fmla="*/ 0 h 1232"/>
              <a:gd name="T32" fmla="*/ 1920 w 1920"/>
              <a:gd name="T33" fmla="*/ 1232 h 12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20" h="1232">
                <a:moveTo>
                  <a:pt x="0" y="1232"/>
                </a:moveTo>
                <a:cubicBezTo>
                  <a:pt x="16" y="1060"/>
                  <a:pt x="32" y="888"/>
                  <a:pt x="96" y="752"/>
                </a:cubicBezTo>
                <a:cubicBezTo>
                  <a:pt x="160" y="616"/>
                  <a:pt x="288" y="472"/>
                  <a:pt x="384" y="416"/>
                </a:cubicBezTo>
                <a:cubicBezTo>
                  <a:pt x="480" y="360"/>
                  <a:pt x="592" y="360"/>
                  <a:pt x="672" y="416"/>
                </a:cubicBezTo>
                <a:cubicBezTo>
                  <a:pt x="752" y="472"/>
                  <a:pt x="776" y="696"/>
                  <a:pt x="864" y="752"/>
                </a:cubicBezTo>
                <a:cubicBezTo>
                  <a:pt x="952" y="808"/>
                  <a:pt x="1128" y="800"/>
                  <a:pt x="1200" y="752"/>
                </a:cubicBezTo>
                <a:cubicBezTo>
                  <a:pt x="1272" y="704"/>
                  <a:pt x="1248" y="584"/>
                  <a:pt x="1296" y="464"/>
                </a:cubicBezTo>
                <a:cubicBezTo>
                  <a:pt x="1344" y="344"/>
                  <a:pt x="1400" y="64"/>
                  <a:pt x="1488" y="32"/>
                </a:cubicBezTo>
                <a:cubicBezTo>
                  <a:pt x="1576" y="0"/>
                  <a:pt x="1752" y="168"/>
                  <a:pt x="1824" y="272"/>
                </a:cubicBezTo>
                <a:cubicBezTo>
                  <a:pt x="1896" y="376"/>
                  <a:pt x="1920" y="600"/>
                  <a:pt x="1920" y="656"/>
                </a:cubicBezTo>
              </a:path>
            </a:pathLst>
          </a:custGeom>
          <a:noFill/>
          <a:ln w="9525" cap="flat" cmpd="sng">
            <a:solidFill>
              <a:srgbClr val="993300"/>
            </a:solidFill>
            <a:prstDash val="solid"/>
            <a:round/>
            <a:headEnd/>
            <a:tailEnd/>
          </a:ln>
        </p:spPr>
        <p:txBody>
          <a:bodyPr wrap="none"/>
          <a:lstStyle/>
          <a:p>
            <a:endParaRPr lang="en-US"/>
          </a:p>
        </p:txBody>
      </p:sp>
      <p:sp>
        <p:nvSpPr>
          <p:cNvPr id="60425" name="Oval 29"/>
          <p:cNvSpPr>
            <a:spLocks noChangeArrowheads="1"/>
          </p:cNvSpPr>
          <p:nvPr/>
        </p:nvSpPr>
        <p:spPr bwMode="auto">
          <a:xfrm>
            <a:off x="2892425" y="4038600"/>
            <a:ext cx="79375" cy="79375"/>
          </a:xfrm>
          <a:prstGeom prst="ellipse">
            <a:avLst/>
          </a:prstGeom>
          <a:solidFill>
            <a:srgbClr val="993300"/>
          </a:solidFill>
          <a:ln w="9525" algn="ctr">
            <a:noFill/>
            <a:round/>
            <a:headEnd/>
            <a:tailEnd/>
          </a:ln>
        </p:spPr>
        <p:txBody>
          <a:bodyPr wrap="none" anchor="ctr"/>
          <a:lstStyle/>
          <a:p>
            <a:endParaRPr lang="en-US"/>
          </a:p>
        </p:txBody>
      </p:sp>
      <p:sp>
        <p:nvSpPr>
          <p:cNvPr id="60426" name="Oval 30"/>
          <p:cNvSpPr>
            <a:spLocks noChangeArrowheads="1"/>
          </p:cNvSpPr>
          <p:nvPr/>
        </p:nvSpPr>
        <p:spPr bwMode="auto">
          <a:xfrm>
            <a:off x="3276600" y="3797300"/>
            <a:ext cx="79375" cy="79375"/>
          </a:xfrm>
          <a:prstGeom prst="ellipse">
            <a:avLst/>
          </a:prstGeom>
          <a:solidFill>
            <a:srgbClr val="993300"/>
          </a:solidFill>
          <a:ln w="9525" algn="ctr">
            <a:noFill/>
            <a:round/>
            <a:headEnd/>
            <a:tailEnd/>
          </a:ln>
        </p:spPr>
        <p:txBody>
          <a:bodyPr wrap="none" anchor="ctr"/>
          <a:lstStyle/>
          <a:p>
            <a:endParaRPr lang="en-US"/>
          </a:p>
        </p:txBody>
      </p:sp>
      <p:sp>
        <p:nvSpPr>
          <p:cNvPr id="60427" name="Oval 31"/>
          <p:cNvSpPr>
            <a:spLocks noChangeArrowheads="1"/>
          </p:cNvSpPr>
          <p:nvPr/>
        </p:nvSpPr>
        <p:spPr bwMode="auto">
          <a:xfrm>
            <a:off x="3352800" y="3581400"/>
            <a:ext cx="79375" cy="79375"/>
          </a:xfrm>
          <a:prstGeom prst="ellipse">
            <a:avLst/>
          </a:prstGeom>
          <a:solidFill>
            <a:srgbClr val="993300"/>
          </a:solidFill>
          <a:ln w="9525" algn="ctr">
            <a:noFill/>
            <a:round/>
            <a:headEnd/>
            <a:tailEnd/>
          </a:ln>
        </p:spPr>
        <p:txBody>
          <a:bodyPr wrap="none" anchor="ctr"/>
          <a:lstStyle/>
          <a:p>
            <a:endParaRPr lang="en-US"/>
          </a:p>
        </p:txBody>
      </p:sp>
      <p:sp>
        <p:nvSpPr>
          <p:cNvPr id="60428" name="Oval 32"/>
          <p:cNvSpPr>
            <a:spLocks noChangeArrowheads="1"/>
          </p:cNvSpPr>
          <p:nvPr/>
        </p:nvSpPr>
        <p:spPr bwMode="auto">
          <a:xfrm>
            <a:off x="3733800" y="3962400"/>
            <a:ext cx="79375" cy="79375"/>
          </a:xfrm>
          <a:prstGeom prst="ellipse">
            <a:avLst/>
          </a:prstGeom>
          <a:solidFill>
            <a:srgbClr val="993300"/>
          </a:solidFill>
          <a:ln w="9525" algn="ctr">
            <a:noFill/>
            <a:round/>
            <a:headEnd/>
            <a:tailEnd/>
          </a:ln>
        </p:spPr>
        <p:txBody>
          <a:bodyPr wrap="none" anchor="ctr"/>
          <a:lstStyle/>
          <a:p>
            <a:endParaRPr lang="en-US"/>
          </a:p>
        </p:txBody>
      </p:sp>
      <p:sp>
        <p:nvSpPr>
          <p:cNvPr id="60429" name="Oval 33"/>
          <p:cNvSpPr>
            <a:spLocks noChangeArrowheads="1"/>
          </p:cNvSpPr>
          <p:nvPr/>
        </p:nvSpPr>
        <p:spPr bwMode="auto">
          <a:xfrm>
            <a:off x="3657600" y="4114800"/>
            <a:ext cx="79375" cy="79375"/>
          </a:xfrm>
          <a:prstGeom prst="ellipse">
            <a:avLst/>
          </a:prstGeom>
          <a:solidFill>
            <a:srgbClr val="993300"/>
          </a:solidFill>
          <a:ln w="9525" algn="ctr">
            <a:noFill/>
            <a:round/>
            <a:headEnd/>
            <a:tailEnd/>
          </a:ln>
        </p:spPr>
        <p:txBody>
          <a:bodyPr wrap="none" anchor="ctr"/>
          <a:lstStyle/>
          <a:p>
            <a:endParaRPr lang="en-US"/>
          </a:p>
        </p:txBody>
      </p:sp>
      <p:sp>
        <p:nvSpPr>
          <p:cNvPr id="60430" name="Oval 34"/>
          <p:cNvSpPr>
            <a:spLocks noChangeArrowheads="1"/>
          </p:cNvSpPr>
          <p:nvPr/>
        </p:nvSpPr>
        <p:spPr bwMode="auto">
          <a:xfrm>
            <a:off x="4648200" y="3657600"/>
            <a:ext cx="79375" cy="79375"/>
          </a:xfrm>
          <a:prstGeom prst="ellipse">
            <a:avLst/>
          </a:prstGeom>
          <a:solidFill>
            <a:srgbClr val="993300"/>
          </a:solidFill>
          <a:ln w="9525" algn="ctr">
            <a:noFill/>
            <a:round/>
            <a:headEnd/>
            <a:tailEnd/>
          </a:ln>
        </p:spPr>
        <p:txBody>
          <a:bodyPr wrap="none" anchor="ctr"/>
          <a:lstStyle/>
          <a:p>
            <a:endParaRPr lang="en-US"/>
          </a:p>
        </p:txBody>
      </p:sp>
      <p:sp>
        <p:nvSpPr>
          <p:cNvPr id="60431" name="Oval 35"/>
          <p:cNvSpPr>
            <a:spLocks noChangeArrowheads="1"/>
          </p:cNvSpPr>
          <p:nvPr/>
        </p:nvSpPr>
        <p:spPr bwMode="auto">
          <a:xfrm>
            <a:off x="5638800" y="3810000"/>
            <a:ext cx="79375" cy="79375"/>
          </a:xfrm>
          <a:prstGeom prst="ellipse">
            <a:avLst/>
          </a:prstGeom>
          <a:solidFill>
            <a:srgbClr val="993300"/>
          </a:solidFill>
          <a:ln w="9525" algn="ctr">
            <a:noFill/>
            <a:round/>
            <a:headEnd/>
            <a:tailEnd/>
          </a:ln>
        </p:spPr>
        <p:txBody>
          <a:bodyPr wrap="none" anchor="ctr"/>
          <a:lstStyle/>
          <a:p>
            <a:endParaRPr lang="en-US"/>
          </a:p>
        </p:txBody>
      </p:sp>
      <p:sp>
        <p:nvSpPr>
          <p:cNvPr id="60432" name="Oval 36"/>
          <p:cNvSpPr>
            <a:spLocks noChangeArrowheads="1"/>
          </p:cNvSpPr>
          <p:nvPr/>
        </p:nvSpPr>
        <p:spPr bwMode="auto">
          <a:xfrm>
            <a:off x="5410200" y="3886200"/>
            <a:ext cx="79375" cy="79375"/>
          </a:xfrm>
          <a:prstGeom prst="ellipse">
            <a:avLst/>
          </a:prstGeom>
          <a:solidFill>
            <a:srgbClr val="993300"/>
          </a:solidFill>
          <a:ln w="9525" algn="ctr">
            <a:noFill/>
            <a:round/>
            <a:headEnd/>
            <a:tailEnd/>
          </a:ln>
        </p:spPr>
        <p:txBody>
          <a:bodyPr wrap="none" anchor="ctr"/>
          <a:lstStyle/>
          <a:p>
            <a:endParaRPr lang="en-US"/>
          </a:p>
        </p:txBody>
      </p:sp>
      <p:sp>
        <p:nvSpPr>
          <p:cNvPr id="60433" name="Oval 37"/>
          <p:cNvSpPr>
            <a:spLocks noChangeArrowheads="1"/>
          </p:cNvSpPr>
          <p:nvPr/>
        </p:nvSpPr>
        <p:spPr bwMode="auto">
          <a:xfrm>
            <a:off x="5181600" y="3429000"/>
            <a:ext cx="79375" cy="79375"/>
          </a:xfrm>
          <a:prstGeom prst="ellipse">
            <a:avLst/>
          </a:prstGeom>
          <a:solidFill>
            <a:srgbClr val="993300"/>
          </a:solidFill>
          <a:ln w="9525" algn="ctr">
            <a:noFill/>
            <a:round/>
            <a:headEnd/>
            <a:tailEnd/>
          </a:ln>
        </p:spPr>
        <p:txBody>
          <a:bodyPr wrap="none" anchor="ctr"/>
          <a:lstStyle/>
          <a:p>
            <a:endParaRPr lang="en-US"/>
          </a:p>
        </p:txBody>
      </p:sp>
      <p:sp>
        <p:nvSpPr>
          <p:cNvPr id="60434" name="Oval 38"/>
          <p:cNvSpPr>
            <a:spLocks noChangeArrowheads="1"/>
          </p:cNvSpPr>
          <p:nvPr/>
        </p:nvSpPr>
        <p:spPr bwMode="auto">
          <a:xfrm>
            <a:off x="5257800" y="3276600"/>
            <a:ext cx="79375" cy="79375"/>
          </a:xfrm>
          <a:prstGeom prst="ellipse">
            <a:avLst/>
          </a:prstGeom>
          <a:solidFill>
            <a:srgbClr val="993300"/>
          </a:solidFill>
          <a:ln w="9525" algn="ctr">
            <a:noFill/>
            <a:round/>
            <a:headEnd/>
            <a:tailEnd/>
          </a:ln>
        </p:spPr>
        <p:txBody>
          <a:bodyPr wrap="none" anchor="ctr"/>
          <a:lstStyle/>
          <a:p>
            <a:endParaRPr lang="en-US"/>
          </a:p>
        </p:txBody>
      </p:sp>
      <p:sp>
        <p:nvSpPr>
          <p:cNvPr id="60435" name="Oval 39"/>
          <p:cNvSpPr>
            <a:spLocks noChangeArrowheads="1"/>
          </p:cNvSpPr>
          <p:nvPr/>
        </p:nvSpPr>
        <p:spPr bwMode="auto">
          <a:xfrm>
            <a:off x="4495800" y="3581400"/>
            <a:ext cx="79375" cy="79375"/>
          </a:xfrm>
          <a:prstGeom prst="ellipse">
            <a:avLst/>
          </a:prstGeom>
          <a:solidFill>
            <a:srgbClr val="993300"/>
          </a:solidFill>
          <a:ln w="9525" algn="ctr">
            <a:noFill/>
            <a:round/>
            <a:headEnd/>
            <a:tailEnd/>
          </a:ln>
        </p:spPr>
        <p:txBody>
          <a:bodyPr wrap="none" anchor="ctr"/>
          <a:lstStyle/>
          <a:p>
            <a:endParaRPr lang="en-US"/>
          </a:p>
        </p:txBody>
      </p:sp>
      <p:grpSp>
        <p:nvGrpSpPr>
          <p:cNvPr id="60436" name="Group 43"/>
          <p:cNvGrpSpPr>
            <a:grpSpLocks/>
          </p:cNvGrpSpPr>
          <p:nvPr/>
        </p:nvGrpSpPr>
        <p:grpSpPr bwMode="auto">
          <a:xfrm>
            <a:off x="4038600" y="4114800"/>
            <a:ext cx="228600" cy="228600"/>
            <a:chOff x="2072" y="2890"/>
            <a:chExt cx="144" cy="144"/>
          </a:xfrm>
        </p:grpSpPr>
        <p:sp>
          <p:nvSpPr>
            <p:cNvPr id="60454" name="Line 40"/>
            <p:cNvSpPr>
              <a:spLocks noChangeShapeType="1"/>
            </p:cNvSpPr>
            <p:nvPr/>
          </p:nvSpPr>
          <p:spPr bwMode="auto">
            <a:xfrm flipH="1">
              <a:off x="2072" y="2910"/>
              <a:ext cx="144" cy="96"/>
            </a:xfrm>
            <a:prstGeom prst="line">
              <a:avLst/>
            </a:prstGeom>
            <a:noFill/>
            <a:ln w="9525">
              <a:solidFill>
                <a:srgbClr val="000000"/>
              </a:solidFill>
              <a:round/>
              <a:headEnd/>
              <a:tailEnd/>
            </a:ln>
          </p:spPr>
          <p:txBody>
            <a:bodyPr wrap="none"/>
            <a:lstStyle/>
            <a:p>
              <a:endParaRPr lang="en-US"/>
            </a:p>
          </p:txBody>
        </p:sp>
        <p:sp>
          <p:nvSpPr>
            <p:cNvPr id="60455" name="Line 42"/>
            <p:cNvSpPr>
              <a:spLocks noChangeShapeType="1"/>
            </p:cNvSpPr>
            <p:nvPr/>
          </p:nvSpPr>
          <p:spPr bwMode="auto">
            <a:xfrm>
              <a:off x="2092" y="2890"/>
              <a:ext cx="96" cy="144"/>
            </a:xfrm>
            <a:prstGeom prst="line">
              <a:avLst/>
            </a:prstGeom>
            <a:noFill/>
            <a:ln w="9525">
              <a:solidFill>
                <a:srgbClr val="000000"/>
              </a:solidFill>
              <a:round/>
              <a:headEnd/>
              <a:tailEnd/>
            </a:ln>
          </p:spPr>
          <p:txBody>
            <a:bodyPr wrap="none"/>
            <a:lstStyle/>
            <a:p>
              <a:endParaRPr lang="en-US"/>
            </a:p>
          </p:txBody>
        </p:sp>
      </p:grpSp>
      <p:grpSp>
        <p:nvGrpSpPr>
          <p:cNvPr id="60437" name="Group 44"/>
          <p:cNvGrpSpPr>
            <a:grpSpLocks/>
          </p:cNvGrpSpPr>
          <p:nvPr/>
        </p:nvGrpSpPr>
        <p:grpSpPr bwMode="auto">
          <a:xfrm>
            <a:off x="3124200" y="4648200"/>
            <a:ext cx="228600" cy="228600"/>
            <a:chOff x="2072" y="2890"/>
            <a:chExt cx="144" cy="144"/>
          </a:xfrm>
        </p:grpSpPr>
        <p:sp>
          <p:nvSpPr>
            <p:cNvPr id="60452" name="Line 45"/>
            <p:cNvSpPr>
              <a:spLocks noChangeShapeType="1"/>
            </p:cNvSpPr>
            <p:nvPr/>
          </p:nvSpPr>
          <p:spPr bwMode="auto">
            <a:xfrm flipH="1">
              <a:off x="2072" y="2910"/>
              <a:ext cx="144" cy="96"/>
            </a:xfrm>
            <a:prstGeom prst="line">
              <a:avLst/>
            </a:prstGeom>
            <a:noFill/>
            <a:ln w="9525">
              <a:solidFill>
                <a:srgbClr val="000000"/>
              </a:solidFill>
              <a:round/>
              <a:headEnd/>
              <a:tailEnd/>
            </a:ln>
          </p:spPr>
          <p:txBody>
            <a:bodyPr wrap="none"/>
            <a:lstStyle/>
            <a:p>
              <a:endParaRPr lang="en-US"/>
            </a:p>
          </p:txBody>
        </p:sp>
        <p:sp>
          <p:nvSpPr>
            <p:cNvPr id="60453" name="Line 46"/>
            <p:cNvSpPr>
              <a:spLocks noChangeShapeType="1"/>
            </p:cNvSpPr>
            <p:nvPr/>
          </p:nvSpPr>
          <p:spPr bwMode="auto">
            <a:xfrm>
              <a:off x="2092" y="2890"/>
              <a:ext cx="96" cy="144"/>
            </a:xfrm>
            <a:prstGeom prst="line">
              <a:avLst/>
            </a:prstGeom>
            <a:noFill/>
            <a:ln w="9525">
              <a:solidFill>
                <a:srgbClr val="000000"/>
              </a:solidFill>
              <a:round/>
              <a:headEnd/>
              <a:tailEnd/>
            </a:ln>
          </p:spPr>
          <p:txBody>
            <a:bodyPr wrap="none"/>
            <a:lstStyle/>
            <a:p>
              <a:endParaRPr lang="en-US"/>
            </a:p>
          </p:txBody>
        </p:sp>
      </p:grpSp>
      <p:grpSp>
        <p:nvGrpSpPr>
          <p:cNvPr id="60438" name="Group 47"/>
          <p:cNvGrpSpPr>
            <a:grpSpLocks/>
          </p:cNvGrpSpPr>
          <p:nvPr/>
        </p:nvGrpSpPr>
        <p:grpSpPr bwMode="auto">
          <a:xfrm>
            <a:off x="4876800" y="4038600"/>
            <a:ext cx="228600" cy="228600"/>
            <a:chOff x="2072" y="2890"/>
            <a:chExt cx="144" cy="144"/>
          </a:xfrm>
        </p:grpSpPr>
        <p:sp>
          <p:nvSpPr>
            <p:cNvPr id="60450" name="Line 48"/>
            <p:cNvSpPr>
              <a:spLocks noChangeShapeType="1"/>
            </p:cNvSpPr>
            <p:nvPr/>
          </p:nvSpPr>
          <p:spPr bwMode="auto">
            <a:xfrm flipH="1">
              <a:off x="2072" y="2910"/>
              <a:ext cx="144" cy="96"/>
            </a:xfrm>
            <a:prstGeom prst="line">
              <a:avLst/>
            </a:prstGeom>
            <a:noFill/>
            <a:ln w="9525">
              <a:solidFill>
                <a:srgbClr val="000000"/>
              </a:solidFill>
              <a:round/>
              <a:headEnd/>
              <a:tailEnd/>
            </a:ln>
          </p:spPr>
          <p:txBody>
            <a:bodyPr wrap="none"/>
            <a:lstStyle/>
            <a:p>
              <a:endParaRPr lang="en-US"/>
            </a:p>
          </p:txBody>
        </p:sp>
        <p:sp>
          <p:nvSpPr>
            <p:cNvPr id="60451" name="Line 49"/>
            <p:cNvSpPr>
              <a:spLocks noChangeShapeType="1"/>
            </p:cNvSpPr>
            <p:nvPr/>
          </p:nvSpPr>
          <p:spPr bwMode="auto">
            <a:xfrm>
              <a:off x="2092" y="2890"/>
              <a:ext cx="96" cy="144"/>
            </a:xfrm>
            <a:prstGeom prst="line">
              <a:avLst/>
            </a:prstGeom>
            <a:noFill/>
            <a:ln w="9525">
              <a:solidFill>
                <a:srgbClr val="000000"/>
              </a:solidFill>
              <a:round/>
              <a:headEnd/>
              <a:tailEnd/>
            </a:ln>
          </p:spPr>
          <p:txBody>
            <a:bodyPr wrap="none"/>
            <a:lstStyle/>
            <a:p>
              <a:endParaRPr lang="en-US"/>
            </a:p>
          </p:txBody>
        </p:sp>
      </p:grpSp>
      <p:grpSp>
        <p:nvGrpSpPr>
          <p:cNvPr id="60439" name="Group 50"/>
          <p:cNvGrpSpPr>
            <a:grpSpLocks/>
          </p:cNvGrpSpPr>
          <p:nvPr/>
        </p:nvGrpSpPr>
        <p:grpSpPr bwMode="auto">
          <a:xfrm>
            <a:off x="4648200" y="2743200"/>
            <a:ext cx="228600" cy="228600"/>
            <a:chOff x="2072" y="2890"/>
            <a:chExt cx="144" cy="144"/>
          </a:xfrm>
        </p:grpSpPr>
        <p:sp>
          <p:nvSpPr>
            <p:cNvPr id="60448" name="Line 51"/>
            <p:cNvSpPr>
              <a:spLocks noChangeShapeType="1"/>
            </p:cNvSpPr>
            <p:nvPr/>
          </p:nvSpPr>
          <p:spPr bwMode="auto">
            <a:xfrm flipH="1">
              <a:off x="2072" y="2910"/>
              <a:ext cx="144" cy="96"/>
            </a:xfrm>
            <a:prstGeom prst="line">
              <a:avLst/>
            </a:prstGeom>
            <a:noFill/>
            <a:ln w="9525">
              <a:solidFill>
                <a:srgbClr val="000000"/>
              </a:solidFill>
              <a:round/>
              <a:headEnd/>
              <a:tailEnd/>
            </a:ln>
          </p:spPr>
          <p:txBody>
            <a:bodyPr wrap="none"/>
            <a:lstStyle/>
            <a:p>
              <a:endParaRPr lang="en-US"/>
            </a:p>
          </p:txBody>
        </p:sp>
        <p:sp>
          <p:nvSpPr>
            <p:cNvPr id="60449" name="Line 52"/>
            <p:cNvSpPr>
              <a:spLocks noChangeShapeType="1"/>
            </p:cNvSpPr>
            <p:nvPr/>
          </p:nvSpPr>
          <p:spPr bwMode="auto">
            <a:xfrm>
              <a:off x="2092" y="2890"/>
              <a:ext cx="96" cy="144"/>
            </a:xfrm>
            <a:prstGeom prst="line">
              <a:avLst/>
            </a:prstGeom>
            <a:noFill/>
            <a:ln w="9525">
              <a:solidFill>
                <a:srgbClr val="000000"/>
              </a:solidFill>
              <a:round/>
              <a:headEnd/>
              <a:tailEnd/>
            </a:ln>
          </p:spPr>
          <p:txBody>
            <a:bodyPr wrap="none"/>
            <a:lstStyle/>
            <a:p>
              <a:endParaRPr lang="en-US"/>
            </a:p>
          </p:txBody>
        </p:sp>
      </p:grpSp>
      <p:grpSp>
        <p:nvGrpSpPr>
          <p:cNvPr id="60440" name="Group 53"/>
          <p:cNvGrpSpPr>
            <a:grpSpLocks/>
          </p:cNvGrpSpPr>
          <p:nvPr/>
        </p:nvGrpSpPr>
        <p:grpSpPr bwMode="auto">
          <a:xfrm>
            <a:off x="5943600" y="5257800"/>
            <a:ext cx="228600" cy="228600"/>
            <a:chOff x="2072" y="2890"/>
            <a:chExt cx="144" cy="144"/>
          </a:xfrm>
        </p:grpSpPr>
        <p:sp>
          <p:nvSpPr>
            <p:cNvPr id="60446" name="Line 54"/>
            <p:cNvSpPr>
              <a:spLocks noChangeShapeType="1"/>
            </p:cNvSpPr>
            <p:nvPr/>
          </p:nvSpPr>
          <p:spPr bwMode="auto">
            <a:xfrm flipH="1">
              <a:off x="2072" y="2910"/>
              <a:ext cx="144" cy="96"/>
            </a:xfrm>
            <a:prstGeom prst="line">
              <a:avLst/>
            </a:prstGeom>
            <a:noFill/>
            <a:ln w="9525">
              <a:solidFill>
                <a:srgbClr val="000000"/>
              </a:solidFill>
              <a:round/>
              <a:headEnd/>
              <a:tailEnd/>
            </a:ln>
          </p:spPr>
          <p:txBody>
            <a:bodyPr wrap="none"/>
            <a:lstStyle/>
            <a:p>
              <a:endParaRPr lang="en-US"/>
            </a:p>
          </p:txBody>
        </p:sp>
        <p:sp>
          <p:nvSpPr>
            <p:cNvPr id="60447" name="Line 55"/>
            <p:cNvSpPr>
              <a:spLocks noChangeShapeType="1"/>
            </p:cNvSpPr>
            <p:nvPr/>
          </p:nvSpPr>
          <p:spPr bwMode="auto">
            <a:xfrm>
              <a:off x="2092" y="2890"/>
              <a:ext cx="96" cy="144"/>
            </a:xfrm>
            <a:prstGeom prst="line">
              <a:avLst/>
            </a:prstGeom>
            <a:noFill/>
            <a:ln w="9525">
              <a:solidFill>
                <a:srgbClr val="000000"/>
              </a:solidFill>
              <a:round/>
              <a:headEnd/>
              <a:tailEnd/>
            </a:ln>
          </p:spPr>
          <p:txBody>
            <a:bodyPr wrap="none"/>
            <a:lstStyle/>
            <a:p>
              <a:endParaRPr lang="en-US"/>
            </a:p>
          </p:txBody>
        </p:sp>
      </p:grpSp>
      <p:sp>
        <p:nvSpPr>
          <p:cNvPr id="60441" name="Rectangle 56"/>
          <p:cNvSpPr>
            <a:spLocks noChangeArrowheads="1"/>
          </p:cNvSpPr>
          <p:nvPr/>
        </p:nvSpPr>
        <p:spPr bwMode="auto">
          <a:xfrm>
            <a:off x="6324600" y="5105400"/>
            <a:ext cx="1905000" cy="533400"/>
          </a:xfrm>
          <a:prstGeom prst="rect">
            <a:avLst/>
          </a:prstGeom>
          <a:noFill/>
          <a:ln w="9525" algn="ctr">
            <a:noFill/>
            <a:miter lim="800000"/>
            <a:headEnd/>
            <a:tailEnd/>
          </a:ln>
        </p:spPr>
        <p:txBody>
          <a:bodyPr wrap="none" anchor="ctr"/>
          <a:lstStyle/>
          <a:p>
            <a:pPr algn="ctr"/>
            <a:r>
              <a:rPr lang="en-US" b="0">
                <a:solidFill>
                  <a:srgbClr val="000000"/>
                </a:solidFill>
              </a:rPr>
              <a:t>= High noise</a:t>
            </a:r>
          </a:p>
        </p:txBody>
      </p:sp>
      <p:sp>
        <p:nvSpPr>
          <p:cNvPr id="60442" name="Oval 57"/>
          <p:cNvSpPr>
            <a:spLocks noChangeArrowheads="1"/>
          </p:cNvSpPr>
          <p:nvPr/>
        </p:nvSpPr>
        <p:spPr bwMode="auto">
          <a:xfrm>
            <a:off x="5943600" y="5791200"/>
            <a:ext cx="79375" cy="79375"/>
          </a:xfrm>
          <a:prstGeom prst="ellipse">
            <a:avLst/>
          </a:prstGeom>
          <a:solidFill>
            <a:srgbClr val="993300"/>
          </a:solidFill>
          <a:ln w="9525" algn="ctr">
            <a:noFill/>
            <a:round/>
            <a:headEnd/>
            <a:tailEnd/>
          </a:ln>
        </p:spPr>
        <p:txBody>
          <a:bodyPr wrap="none" anchor="ctr"/>
          <a:lstStyle/>
          <a:p>
            <a:endParaRPr lang="en-US"/>
          </a:p>
        </p:txBody>
      </p:sp>
      <p:sp>
        <p:nvSpPr>
          <p:cNvPr id="60443" name="Rectangle 58"/>
          <p:cNvSpPr>
            <a:spLocks noChangeArrowheads="1"/>
          </p:cNvSpPr>
          <p:nvPr/>
        </p:nvSpPr>
        <p:spPr bwMode="auto">
          <a:xfrm>
            <a:off x="6400800" y="5638800"/>
            <a:ext cx="1905000" cy="533400"/>
          </a:xfrm>
          <a:prstGeom prst="rect">
            <a:avLst/>
          </a:prstGeom>
          <a:noFill/>
          <a:ln w="9525" algn="ctr">
            <a:noFill/>
            <a:miter lim="800000"/>
            <a:headEnd/>
            <a:tailEnd/>
          </a:ln>
        </p:spPr>
        <p:txBody>
          <a:bodyPr wrap="none" anchor="ctr"/>
          <a:lstStyle/>
          <a:p>
            <a:pPr algn="ctr"/>
            <a:r>
              <a:rPr lang="en-US" b="0">
                <a:solidFill>
                  <a:srgbClr val="000000"/>
                </a:solidFill>
              </a:rPr>
              <a:t>=Low noise</a:t>
            </a:r>
          </a:p>
        </p:txBody>
      </p:sp>
      <p:sp>
        <p:nvSpPr>
          <p:cNvPr id="60444" name="Line 59"/>
          <p:cNvSpPr>
            <a:spLocks noChangeShapeType="1"/>
          </p:cNvSpPr>
          <p:nvPr/>
        </p:nvSpPr>
        <p:spPr bwMode="auto">
          <a:xfrm flipV="1">
            <a:off x="6096000" y="4191000"/>
            <a:ext cx="1676400" cy="990600"/>
          </a:xfrm>
          <a:prstGeom prst="line">
            <a:avLst/>
          </a:prstGeom>
          <a:noFill/>
          <a:ln w="9525">
            <a:solidFill>
              <a:srgbClr val="000000"/>
            </a:solidFill>
            <a:round/>
            <a:headEnd/>
            <a:tailEnd type="triangle" w="med" len="med"/>
          </a:ln>
        </p:spPr>
        <p:txBody>
          <a:bodyPr wrap="none"/>
          <a:lstStyle/>
          <a:p>
            <a:endParaRPr lang="en-US"/>
          </a:p>
        </p:txBody>
      </p:sp>
      <p:sp>
        <p:nvSpPr>
          <p:cNvPr id="60445" name="Rectangle 60"/>
          <p:cNvSpPr>
            <a:spLocks noChangeArrowheads="1"/>
          </p:cNvSpPr>
          <p:nvPr/>
        </p:nvSpPr>
        <p:spPr bwMode="auto">
          <a:xfrm>
            <a:off x="6324600" y="3733800"/>
            <a:ext cx="2819400" cy="685800"/>
          </a:xfrm>
          <a:prstGeom prst="rect">
            <a:avLst/>
          </a:prstGeom>
          <a:noFill/>
          <a:ln w="9525" algn="ctr">
            <a:noFill/>
            <a:miter lim="800000"/>
            <a:headEnd/>
            <a:tailEnd/>
          </a:ln>
        </p:spPr>
        <p:txBody>
          <a:bodyPr wrap="none" anchor="ctr"/>
          <a:lstStyle/>
          <a:p>
            <a:pPr algn="r"/>
            <a:r>
              <a:rPr lang="fa-IR" sz="2300" b="0">
                <a:solidFill>
                  <a:srgbClr val="000000"/>
                </a:solidFill>
              </a:rPr>
              <a:t>کاهش صحت يک پيش بيني</a:t>
            </a:r>
            <a:endParaRPr lang="en-US" sz="2300" b="0">
              <a:solidFill>
                <a:srgbClr val="00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Slide Number Placeholder 5"/>
          <p:cNvSpPr>
            <a:spLocks noGrp="1"/>
          </p:cNvSpPr>
          <p:nvPr>
            <p:ph type="sldNum" sz="quarter" idx="12"/>
          </p:nvPr>
        </p:nvSpPr>
        <p:spPr>
          <a:noFill/>
        </p:spPr>
        <p:txBody>
          <a:bodyPr/>
          <a:lstStyle/>
          <a:p>
            <a:fld id="{776FC477-02BC-467D-805F-C7CF075ACB03}" type="slidenum">
              <a:rPr lang="ar-SA"/>
              <a:pPr/>
              <a:t>24</a:t>
            </a:fld>
            <a:endParaRPr lang="en-US"/>
          </a:p>
        </p:txBody>
      </p:sp>
      <p:sp>
        <p:nvSpPr>
          <p:cNvPr id="61444" name="Rectangle 2"/>
          <p:cNvSpPr>
            <a:spLocks noGrp="1" noChangeArrowheads="1"/>
          </p:cNvSpPr>
          <p:nvPr>
            <p:ph type="title"/>
          </p:nvPr>
        </p:nvSpPr>
        <p:spPr>
          <a:xfrm>
            <a:off x="1370013" y="381000"/>
            <a:ext cx="7011987" cy="1143000"/>
          </a:xfrm>
        </p:spPr>
        <p:txBody>
          <a:bodyPr/>
          <a:lstStyle/>
          <a:p>
            <a:pPr eaLnBrk="1" hangingPunct="1"/>
            <a:r>
              <a:rPr lang="fa-IR" smtClean="0"/>
              <a:t>خصوصيات تقاضا طي زمان</a:t>
            </a:r>
            <a:endParaRPr lang="en-US" smtClean="0"/>
          </a:p>
        </p:txBody>
      </p:sp>
      <p:sp>
        <p:nvSpPr>
          <p:cNvPr id="61445" name="Rectangle 3"/>
          <p:cNvSpPr>
            <a:spLocks noGrp="1" noChangeArrowheads="1"/>
          </p:cNvSpPr>
          <p:nvPr>
            <p:ph type="body" idx="1"/>
          </p:nvPr>
        </p:nvSpPr>
        <p:spPr>
          <a:xfrm>
            <a:off x="381000" y="1676400"/>
            <a:ext cx="8077200" cy="4267200"/>
          </a:xfrm>
        </p:spPr>
        <p:txBody>
          <a:bodyPr/>
          <a:lstStyle/>
          <a:p>
            <a:pPr eaLnBrk="1" hangingPunct="1"/>
            <a:r>
              <a:rPr lang="fa-IR" smtClean="0"/>
              <a:t>چنانچه الگوها در بازه هاي زماني شبيه و ثابت باشند، پيش بيني آسان تر و بر مبناي گذشته، ممکن تر خواهد بود.</a:t>
            </a:r>
          </a:p>
          <a:p>
            <a:pPr eaLnBrk="1" hangingPunct="1"/>
            <a:endParaRPr lang="fa-IR" smtClean="0"/>
          </a:p>
          <a:p>
            <a:pPr eaLnBrk="1" hangingPunct="1"/>
            <a:r>
              <a:rPr lang="fa-IR" smtClean="0"/>
              <a:t>سري هاي زماني وابسته و مستقل</a:t>
            </a:r>
          </a:p>
          <a:p>
            <a:pPr eaLnBrk="1" hangingPunct="1"/>
            <a:endParaRPr lang="fa-IR" smtClean="0"/>
          </a:p>
          <a:p>
            <a:pPr eaLnBrk="1" hangingPunct="1"/>
            <a:r>
              <a:rPr lang="fa-IR" smtClean="0"/>
              <a:t>پيش بيني تقاضاي اتوبوس هاي توريستي </a:t>
            </a:r>
            <a:r>
              <a:rPr lang="en-US" smtClean="0">
                <a:sym typeface="Wingdings 3" pitchFamily="18" charset="2"/>
              </a:rPr>
              <a:t></a:t>
            </a:r>
            <a:r>
              <a:rPr lang="fa-IR" smtClean="0">
                <a:sym typeface="Wingdings 3" pitchFamily="18" charset="2"/>
              </a:rPr>
              <a:t> پيش بيني تقاضاي تور ايرانگردي</a:t>
            </a:r>
            <a:endParaRPr lang="en-US" smtClean="0">
              <a:sym typeface="Wingdings 3" pitchFamily="18" charset="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Slide Number Placeholder 6"/>
          <p:cNvSpPr>
            <a:spLocks noGrp="1"/>
          </p:cNvSpPr>
          <p:nvPr>
            <p:ph type="sldNum" sz="quarter" idx="12"/>
          </p:nvPr>
        </p:nvSpPr>
        <p:spPr>
          <a:noFill/>
        </p:spPr>
        <p:txBody>
          <a:bodyPr/>
          <a:lstStyle/>
          <a:p>
            <a:fld id="{B0F6F674-14CF-4961-A13F-CE94D6000B28}" type="slidenum">
              <a:rPr lang="ar-SA"/>
              <a:pPr/>
              <a:t>25</a:t>
            </a:fld>
            <a:endParaRPr lang="en-US"/>
          </a:p>
        </p:txBody>
      </p:sp>
      <p:sp>
        <p:nvSpPr>
          <p:cNvPr id="3077" name="Rectangle 2"/>
          <p:cNvSpPr>
            <a:spLocks noGrp="1" noChangeArrowheads="1"/>
          </p:cNvSpPr>
          <p:nvPr>
            <p:ph type="title"/>
          </p:nvPr>
        </p:nvSpPr>
        <p:spPr/>
        <p:txBody>
          <a:bodyPr/>
          <a:lstStyle/>
          <a:p>
            <a:pPr eaLnBrk="1" hangingPunct="1"/>
            <a:r>
              <a:rPr lang="fa-IR" smtClean="0"/>
              <a:t>خطاي پيش بيني</a:t>
            </a:r>
            <a:endParaRPr lang="en-US" smtClean="0"/>
          </a:p>
        </p:txBody>
      </p:sp>
      <p:sp>
        <p:nvSpPr>
          <p:cNvPr id="3078" name="Rectangle 3"/>
          <p:cNvSpPr>
            <a:spLocks noGrp="1" noChangeArrowheads="1"/>
          </p:cNvSpPr>
          <p:nvPr>
            <p:ph type="body" sz="half" idx="1"/>
          </p:nvPr>
        </p:nvSpPr>
        <p:spPr>
          <a:xfrm>
            <a:off x="914400" y="1676400"/>
            <a:ext cx="7239000" cy="4267200"/>
          </a:xfrm>
        </p:spPr>
        <p:txBody>
          <a:bodyPr/>
          <a:lstStyle/>
          <a:p>
            <a:pPr eaLnBrk="1" hangingPunct="1"/>
            <a:r>
              <a:rPr lang="fa-IR" smtClean="0"/>
              <a:t>معمولا بين مقادير حقيقي و مقادير پيش بيني اختلاف وجود دارد.</a:t>
            </a:r>
          </a:p>
          <a:p>
            <a:pPr eaLnBrk="1" hangingPunct="1"/>
            <a:endParaRPr lang="fa-IR" smtClean="0"/>
          </a:p>
          <a:p>
            <a:pPr eaLnBrk="1" hangingPunct="1"/>
            <a:r>
              <a:rPr lang="fa-IR" smtClean="0"/>
              <a:t>اين تفاوت ها و اختلاف ها را </a:t>
            </a:r>
            <a:r>
              <a:rPr lang="fa-IR" smtClean="0">
                <a:solidFill>
                  <a:srgbClr val="CC3300"/>
                </a:solidFill>
              </a:rPr>
              <a:t>خطاي پيش بيني</a:t>
            </a:r>
            <a:r>
              <a:rPr lang="fa-IR" smtClean="0"/>
              <a:t> گويند.</a:t>
            </a:r>
          </a:p>
          <a:p>
            <a:pPr eaLnBrk="1" hangingPunct="1"/>
            <a:endParaRPr lang="en-US" smtClean="0"/>
          </a:p>
        </p:txBody>
      </p:sp>
      <p:graphicFrame>
        <p:nvGraphicFramePr>
          <p:cNvPr id="3074" name="Object 4"/>
          <p:cNvGraphicFramePr>
            <a:graphicFrameLocks noGrp="1" noChangeAspect="1"/>
          </p:cNvGraphicFramePr>
          <p:nvPr>
            <p:ph sz="half" idx="2"/>
          </p:nvPr>
        </p:nvGraphicFramePr>
        <p:xfrm>
          <a:off x="838200" y="3733800"/>
          <a:ext cx="3048000" cy="685800"/>
        </p:xfrm>
        <a:graphic>
          <a:graphicData uri="http://schemas.openxmlformats.org/presentationml/2006/ole">
            <mc:AlternateContent xmlns:mc="http://schemas.openxmlformats.org/markup-compatibility/2006">
              <mc:Choice xmlns:v="urn:schemas-microsoft-com:vml" Requires="v">
                <p:oleObj spid="_x0000_s3075" name="Equation" r:id="rId3" imgW="838080" imgH="228600" progId="Equation.3">
                  <p:embed/>
                </p:oleObj>
              </mc:Choice>
              <mc:Fallback>
                <p:oleObj name="Equation" r:id="rId3" imgW="838080" imgH="228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733800"/>
                        <a:ext cx="30480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Slide Number Placeholder 7"/>
          <p:cNvSpPr>
            <a:spLocks noGrp="1"/>
          </p:cNvSpPr>
          <p:nvPr>
            <p:ph type="sldNum" sz="quarter" idx="12"/>
          </p:nvPr>
        </p:nvSpPr>
        <p:spPr>
          <a:noFill/>
        </p:spPr>
        <p:txBody>
          <a:bodyPr/>
          <a:lstStyle/>
          <a:p>
            <a:fld id="{AD57EA49-76BF-405A-9612-45E9B0BD6EAE}" type="slidenum">
              <a:rPr lang="ar-SA"/>
              <a:pPr/>
              <a:t>26</a:t>
            </a:fld>
            <a:endParaRPr lang="en-US"/>
          </a:p>
        </p:txBody>
      </p:sp>
      <p:sp>
        <p:nvSpPr>
          <p:cNvPr id="4102" name="Rectangle 2"/>
          <p:cNvSpPr>
            <a:spLocks noGrp="1" noChangeArrowheads="1"/>
          </p:cNvSpPr>
          <p:nvPr>
            <p:ph type="title"/>
          </p:nvPr>
        </p:nvSpPr>
        <p:spPr/>
        <p:txBody>
          <a:bodyPr/>
          <a:lstStyle/>
          <a:p>
            <a:pPr eaLnBrk="1" hangingPunct="1"/>
            <a:r>
              <a:rPr lang="fa-IR" smtClean="0"/>
              <a:t>1- روش انحراف مطلق و واقعي</a:t>
            </a:r>
            <a:br>
              <a:rPr lang="fa-IR" smtClean="0"/>
            </a:br>
            <a:r>
              <a:rPr lang="fa-IR" smtClean="0"/>
              <a:t>              (</a:t>
            </a:r>
            <a:r>
              <a:rPr lang="en-US" smtClean="0"/>
              <a:t>Mean Absolute Deviation</a:t>
            </a:r>
            <a:r>
              <a:rPr lang="fa-IR" smtClean="0"/>
              <a:t>)</a:t>
            </a:r>
            <a:endParaRPr lang="en-US" smtClean="0"/>
          </a:p>
        </p:txBody>
      </p:sp>
      <p:graphicFrame>
        <p:nvGraphicFramePr>
          <p:cNvPr id="4098" name="Object 11"/>
          <p:cNvGraphicFramePr>
            <a:graphicFrameLocks noGrp="1" noChangeAspect="1"/>
          </p:cNvGraphicFramePr>
          <p:nvPr>
            <p:ph sz="half" idx="1"/>
          </p:nvPr>
        </p:nvGraphicFramePr>
        <p:xfrm>
          <a:off x="5486400" y="1981200"/>
          <a:ext cx="2362200" cy="914400"/>
        </p:xfrm>
        <a:graphic>
          <a:graphicData uri="http://schemas.openxmlformats.org/presentationml/2006/ole">
            <mc:AlternateContent xmlns:mc="http://schemas.openxmlformats.org/markup-compatibility/2006">
              <mc:Choice xmlns:v="urn:schemas-microsoft-com:vml" Requires="v">
                <p:oleObj spid="_x0000_s4100" name="Equation" r:id="rId3" imgW="799920" imgH="431640" progId="Equation.3">
                  <p:embed/>
                </p:oleObj>
              </mc:Choice>
              <mc:Fallback>
                <p:oleObj name="Equation" r:id="rId3" imgW="799920" imgH="431640" progId="Equation.3">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1981200"/>
                        <a:ext cx="23622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9" name="Object 13"/>
          <p:cNvGraphicFramePr>
            <a:graphicFrameLocks noGrp="1" noChangeAspect="1"/>
          </p:cNvGraphicFramePr>
          <p:nvPr>
            <p:ph sz="quarter" idx="2"/>
          </p:nvPr>
        </p:nvGraphicFramePr>
        <p:xfrm>
          <a:off x="1981200" y="3886200"/>
          <a:ext cx="609600" cy="838200"/>
        </p:xfrm>
        <a:graphic>
          <a:graphicData uri="http://schemas.openxmlformats.org/presentationml/2006/ole">
            <mc:AlternateContent xmlns:mc="http://schemas.openxmlformats.org/markup-compatibility/2006">
              <mc:Choice xmlns:v="urn:schemas-microsoft-com:vml" Requires="v">
                <p:oleObj spid="_x0000_s4101" name="Equation" r:id="rId5" imgW="291960" imgH="431640" progId="Equation.3">
                  <p:embed/>
                </p:oleObj>
              </mc:Choice>
              <mc:Fallback>
                <p:oleObj name="Equation" r:id="rId5" imgW="291960" imgH="431640" progId="Equation.3">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3886200"/>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3" name="Line 7"/>
          <p:cNvSpPr>
            <a:spLocks noChangeShapeType="1"/>
          </p:cNvSpPr>
          <p:nvPr/>
        </p:nvSpPr>
        <p:spPr bwMode="auto">
          <a:xfrm flipH="1">
            <a:off x="2057400" y="2438400"/>
            <a:ext cx="3228975" cy="0"/>
          </a:xfrm>
          <a:prstGeom prst="line">
            <a:avLst/>
          </a:prstGeom>
          <a:noFill/>
          <a:ln w="9525">
            <a:solidFill>
              <a:srgbClr val="000000"/>
            </a:solidFill>
            <a:round/>
            <a:headEnd/>
            <a:tailEnd/>
          </a:ln>
        </p:spPr>
        <p:txBody>
          <a:bodyPr wrap="none"/>
          <a:lstStyle/>
          <a:p>
            <a:endParaRPr lang="en-US"/>
          </a:p>
        </p:txBody>
      </p:sp>
      <p:sp>
        <p:nvSpPr>
          <p:cNvPr id="4104" name="Rectangle 8"/>
          <p:cNvSpPr>
            <a:spLocks noChangeArrowheads="1"/>
          </p:cNvSpPr>
          <p:nvPr/>
        </p:nvSpPr>
        <p:spPr bwMode="auto">
          <a:xfrm>
            <a:off x="2057400" y="1981200"/>
            <a:ext cx="3124200" cy="533400"/>
          </a:xfrm>
          <a:prstGeom prst="rect">
            <a:avLst/>
          </a:prstGeom>
          <a:noFill/>
          <a:ln w="9525" algn="ctr">
            <a:noFill/>
            <a:miter lim="800000"/>
            <a:headEnd/>
            <a:tailEnd/>
          </a:ln>
        </p:spPr>
        <p:txBody>
          <a:bodyPr wrap="none" anchor="ctr"/>
          <a:lstStyle/>
          <a:p>
            <a:pPr algn="ctr"/>
            <a:r>
              <a:rPr lang="fa-IR" b="0">
                <a:solidFill>
                  <a:srgbClr val="000000"/>
                </a:solidFill>
              </a:rPr>
              <a:t>مجموع خطاهاي مطلق همه دوره ها</a:t>
            </a:r>
            <a:endParaRPr lang="en-US" b="0">
              <a:solidFill>
                <a:srgbClr val="000000"/>
              </a:solidFill>
            </a:endParaRPr>
          </a:p>
        </p:txBody>
      </p:sp>
      <p:sp>
        <p:nvSpPr>
          <p:cNvPr id="4105" name="Rectangle 9"/>
          <p:cNvSpPr>
            <a:spLocks noChangeArrowheads="1"/>
          </p:cNvSpPr>
          <p:nvPr/>
        </p:nvSpPr>
        <p:spPr bwMode="auto">
          <a:xfrm>
            <a:off x="2133600" y="2362200"/>
            <a:ext cx="3124200" cy="533400"/>
          </a:xfrm>
          <a:prstGeom prst="rect">
            <a:avLst/>
          </a:prstGeom>
          <a:noFill/>
          <a:ln w="9525" algn="ctr">
            <a:noFill/>
            <a:miter lim="800000"/>
            <a:headEnd/>
            <a:tailEnd/>
          </a:ln>
        </p:spPr>
        <p:txBody>
          <a:bodyPr wrap="none" anchor="ctr"/>
          <a:lstStyle/>
          <a:p>
            <a:pPr algn="ctr"/>
            <a:r>
              <a:rPr lang="fa-IR" b="0">
                <a:solidFill>
                  <a:srgbClr val="000000"/>
                </a:solidFill>
              </a:rPr>
              <a:t>تعداد دوره ها</a:t>
            </a:r>
            <a:endParaRPr lang="en-US" b="0">
              <a:solidFill>
                <a:srgbClr val="000000"/>
              </a:solidFill>
            </a:endParaRPr>
          </a:p>
        </p:txBody>
      </p:sp>
      <p:sp>
        <p:nvSpPr>
          <p:cNvPr id="4106" name="Rectangle 10"/>
          <p:cNvSpPr>
            <a:spLocks noChangeArrowheads="1"/>
          </p:cNvSpPr>
          <p:nvPr/>
        </p:nvSpPr>
        <p:spPr bwMode="auto">
          <a:xfrm>
            <a:off x="463550" y="2028825"/>
            <a:ext cx="1600200" cy="762000"/>
          </a:xfrm>
          <a:prstGeom prst="rect">
            <a:avLst/>
          </a:prstGeom>
          <a:noFill/>
          <a:ln w="9525" algn="ctr">
            <a:noFill/>
            <a:miter lim="800000"/>
            <a:headEnd/>
            <a:tailEnd/>
          </a:ln>
        </p:spPr>
        <p:txBody>
          <a:bodyPr wrap="none" anchor="ctr"/>
          <a:lstStyle/>
          <a:p>
            <a:pPr algn="r"/>
            <a:r>
              <a:rPr lang="en-US" b="0">
                <a:solidFill>
                  <a:srgbClr val="000000"/>
                </a:solidFill>
                <a:cs typeface="Tahoma" pitchFamily="34" charset="0"/>
              </a:rPr>
              <a:t>MAD =</a:t>
            </a:r>
          </a:p>
        </p:txBody>
      </p:sp>
      <p:sp>
        <p:nvSpPr>
          <p:cNvPr id="4107" name="Line 15"/>
          <p:cNvSpPr>
            <a:spLocks noChangeShapeType="1"/>
          </p:cNvSpPr>
          <p:nvPr/>
        </p:nvSpPr>
        <p:spPr bwMode="auto">
          <a:xfrm>
            <a:off x="1752600" y="4876800"/>
            <a:ext cx="4038600" cy="0"/>
          </a:xfrm>
          <a:prstGeom prst="line">
            <a:avLst/>
          </a:prstGeom>
          <a:noFill/>
          <a:ln w="9525">
            <a:solidFill>
              <a:srgbClr val="000000"/>
            </a:solidFill>
            <a:round/>
            <a:headEnd/>
            <a:tailEnd/>
          </a:ln>
        </p:spPr>
        <p:txBody>
          <a:bodyPr wrap="none"/>
          <a:lstStyle/>
          <a:p>
            <a:endParaRPr lang="en-US"/>
          </a:p>
        </p:txBody>
      </p:sp>
      <p:sp>
        <p:nvSpPr>
          <p:cNvPr id="4108" name="Rectangle 16"/>
          <p:cNvSpPr>
            <a:spLocks noChangeArrowheads="1"/>
          </p:cNvSpPr>
          <p:nvPr/>
        </p:nvSpPr>
        <p:spPr bwMode="auto">
          <a:xfrm>
            <a:off x="2390775" y="4108450"/>
            <a:ext cx="3352800" cy="762000"/>
          </a:xfrm>
          <a:prstGeom prst="rect">
            <a:avLst/>
          </a:prstGeom>
          <a:noFill/>
          <a:ln w="9525" algn="ctr">
            <a:noFill/>
            <a:miter lim="800000"/>
            <a:headEnd/>
            <a:tailEnd/>
          </a:ln>
        </p:spPr>
        <p:txBody>
          <a:bodyPr wrap="none" anchor="ctr"/>
          <a:lstStyle/>
          <a:p>
            <a:pPr algn="ctr"/>
            <a:r>
              <a:rPr lang="fa-IR" b="0">
                <a:solidFill>
                  <a:srgbClr val="000000"/>
                </a:solidFill>
              </a:rPr>
              <a:t>|تقاضاي حقيقي – پيش بيني تقاضا|</a:t>
            </a:r>
            <a:endParaRPr lang="en-US" b="0">
              <a:solidFill>
                <a:srgbClr val="000000"/>
              </a:solidFill>
            </a:endParaRPr>
          </a:p>
        </p:txBody>
      </p:sp>
      <p:sp>
        <p:nvSpPr>
          <p:cNvPr id="4109" name="Rectangle 17"/>
          <p:cNvSpPr>
            <a:spLocks noChangeArrowheads="1"/>
          </p:cNvSpPr>
          <p:nvPr/>
        </p:nvSpPr>
        <p:spPr bwMode="auto">
          <a:xfrm>
            <a:off x="3733800" y="4876800"/>
            <a:ext cx="304800" cy="38100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n</a:t>
            </a:r>
          </a:p>
        </p:txBody>
      </p:sp>
      <p:sp>
        <p:nvSpPr>
          <p:cNvPr id="4110" name="Rectangle 18"/>
          <p:cNvSpPr>
            <a:spLocks noChangeArrowheads="1"/>
          </p:cNvSpPr>
          <p:nvPr/>
        </p:nvSpPr>
        <p:spPr bwMode="auto">
          <a:xfrm>
            <a:off x="1371600" y="4648200"/>
            <a:ext cx="304800" cy="38100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Slide Number Placeholder 5"/>
          <p:cNvSpPr>
            <a:spLocks noGrp="1"/>
          </p:cNvSpPr>
          <p:nvPr>
            <p:ph type="sldNum" sz="quarter" idx="12"/>
          </p:nvPr>
        </p:nvSpPr>
        <p:spPr>
          <a:noFill/>
        </p:spPr>
        <p:txBody>
          <a:bodyPr/>
          <a:lstStyle/>
          <a:p>
            <a:fld id="{2AB677EE-3329-4A88-AECC-D3EC0435C68F}" type="slidenum">
              <a:rPr lang="ar-SA"/>
              <a:pPr/>
              <a:t>27</a:t>
            </a:fld>
            <a:endParaRPr lang="en-US"/>
          </a:p>
        </p:txBody>
      </p:sp>
      <p:sp>
        <p:nvSpPr>
          <p:cNvPr id="5125" name="Rectangle 2"/>
          <p:cNvSpPr>
            <a:spLocks noGrp="1" noChangeArrowheads="1"/>
          </p:cNvSpPr>
          <p:nvPr>
            <p:ph type="title"/>
          </p:nvPr>
        </p:nvSpPr>
        <p:spPr/>
        <p:txBody>
          <a:bodyPr/>
          <a:lstStyle/>
          <a:p>
            <a:pPr eaLnBrk="1" hangingPunct="1"/>
            <a:r>
              <a:rPr lang="fa-IR" smtClean="0"/>
              <a:t>روش انحراف مطلق و واقعي</a:t>
            </a:r>
            <a:br>
              <a:rPr lang="fa-IR" smtClean="0"/>
            </a:br>
            <a:r>
              <a:rPr lang="fa-IR" smtClean="0"/>
              <a:t>              (</a:t>
            </a:r>
            <a:r>
              <a:rPr lang="en-US" smtClean="0"/>
              <a:t>Mean Absolute Deviation</a:t>
            </a:r>
            <a:r>
              <a:rPr lang="fa-IR" smtClean="0"/>
              <a:t>)</a:t>
            </a:r>
            <a:endParaRPr lang="en-US" smtClean="0"/>
          </a:p>
        </p:txBody>
      </p:sp>
      <p:sp>
        <p:nvSpPr>
          <p:cNvPr id="5126" name="Rectangle 4"/>
          <p:cNvSpPr>
            <a:spLocks noChangeArrowheads="1"/>
          </p:cNvSpPr>
          <p:nvPr/>
        </p:nvSpPr>
        <p:spPr bwMode="auto">
          <a:xfrm>
            <a:off x="641350" y="2333625"/>
            <a:ext cx="1600200" cy="762000"/>
          </a:xfrm>
          <a:prstGeom prst="rect">
            <a:avLst/>
          </a:prstGeom>
          <a:noFill/>
          <a:ln w="9525" algn="ctr">
            <a:noFill/>
            <a:miter lim="800000"/>
            <a:headEnd/>
            <a:tailEnd/>
          </a:ln>
        </p:spPr>
        <p:txBody>
          <a:bodyPr wrap="none" anchor="ctr"/>
          <a:lstStyle/>
          <a:p>
            <a:pPr algn="r"/>
            <a:r>
              <a:rPr lang="en-US" b="0">
                <a:solidFill>
                  <a:srgbClr val="000000"/>
                </a:solidFill>
                <a:cs typeface="Tahoma" pitchFamily="34" charset="0"/>
              </a:rPr>
              <a:t>BIAS =</a:t>
            </a:r>
          </a:p>
        </p:txBody>
      </p:sp>
      <p:sp>
        <p:nvSpPr>
          <p:cNvPr id="5127" name="Line 5"/>
          <p:cNvSpPr>
            <a:spLocks noChangeShapeType="1"/>
          </p:cNvSpPr>
          <p:nvPr/>
        </p:nvSpPr>
        <p:spPr bwMode="auto">
          <a:xfrm>
            <a:off x="2181225" y="2749550"/>
            <a:ext cx="4038600" cy="0"/>
          </a:xfrm>
          <a:prstGeom prst="line">
            <a:avLst/>
          </a:prstGeom>
          <a:noFill/>
          <a:ln w="9525">
            <a:solidFill>
              <a:srgbClr val="000000"/>
            </a:solidFill>
            <a:round/>
            <a:headEnd/>
            <a:tailEnd/>
          </a:ln>
        </p:spPr>
        <p:txBody>
          <a:bodyPr wrap="none"/>
          <a:lstStyle/>
          <a:p>
            <a:endParaRPr lang="en-US"/>
          </a:p>
        </p:txBody>
      </p:sp>
      <p:sp>
        <p:nvSpPr>
          <p:cNvPr id="5128" name="Rectangle 6"/>
          <p:cNvSpPr>
            <a:spLocks noChangeArrowheads="1"/>
          </p:cNvSpPr>
          <p:nvPr/>
        </p:nvSpPr>
        <p:spPr bwMode="auto">
          <a:xfrm>
            <a:off x="2819400" y="2133600"/>
            <a:ext cx="3352800" cy="609600"/>
          </a:xfrm>
          <a:prstGeom prst="rect">
            <a:avLst/>
          </a:prstGeom>
          <a:noFill/>
          <a:ln w="9525" algn="ctr">
            <a:noFill/>
            <a:miter lim="800000"/>
            <a:headEnd/>
            <a:tailEnd/>
          </a:ln>
        </p:spPr>
        <p:txBody>
          <a:bodyPr wrap="none" anchor="ctr"/>
          <a:lstStyle/>
          <a:p>
            <a:pPr algn="ctr"/>
            <a:r>
              <a:rPr lang="fa-IR" b="0">
                <a:solidFill>
                  <a:srgbClr val="000000"/>
                </a:solidFill>
              </a:rPr>
              <a:t>(مقدارحقيقي تقاضا – پيش بيني تقاضا)</a:t>
            </a:r>
            <a:endParaRPr lang="en-US" b="0">
              <a:solidFill>
                <a:srgbClr val="000000"/>
              </a:solidFill>
            </a:endParaRPr>
          </a:p>
        </p:txBody>
      </p:sp>
      <p:graphicFrame>
        <p:nvGraphicFramePr>
          <p:cNvPr id="5122" name="Object 7"/>
          <p:cNvGraphicFramePr>
            <a:graphicFrameLocks noChangeAspect="1"/>
          </p:cNvGraphicFramePr>
          <p:nvPr/>
        </p:nvGraphicFramePr>
        <p:xfrm>
          <a:off x="2209800" y="2057400"/>
          <a:ext cx="609600" cy="728663"/>
        </p:xfrm>
        <a:graphic>
          <a:graphicData uri="http://schemas.openxmlformats.org/presentationml/2006/ole">
            <mc:AlternateContent xmlns:mc="http://schemas.openxmlformats.org/markup-compatibility/2006">
              <mc:Choice xmlns:v="urn:schemas-microsoft-com:vml" Requires="v">
                <p:oleObj spid="_x0000_s5123" name="Equation" r:id="rId3" imgW="291960" imgH="431640" progId="Equation.3">
                  <p:embed/>
                </p:oleObj>
              </mc:Choice>
              <mc:Fallback>
                <p:oleObj name="Equation" r:id="rId3" imgW="291960" imgH="43164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057400"/>
                        <a:ext cx="609600" cy="728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9" name="Rectangle 8"/>
          <p:cNvSpPr>
            <a:spLocks noChangeArrowheads="1"/>
          </p:cNvSpPr>
          <p:nvPr/>
        </p:nvSpPr>
        <p:spPr bwMode="auto">
          <a:xfrm>
            <a:off x="4114800" y="2819400"/>
            <a:ext cx="304800" cy="38100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n</a:t>
            </a:r>
          </a:p>
        </p:txBody>
      </p:sp>
      <p:sp>
        <p:nvSpPr>
          <p:cNvPr id="5130" name="Rectangle 9"/>
          <p:cNvSpPr>
            <a:spLocks noChangeArrowheads="1"/>
          </p:cNvSpPr>
          <p:nvPr/>
        </p:nvSpPr>
        <p:spPr bwMode="auto">
          <a:xfrm>
            <a:off x="2209800" y="3581400"/>
            <a:ext cx="6629400" cy="1905000"/>
          </a:xfrm>
          <a:prstGeom prst="rect">
            <a:avLst/>
          </a:prstGeom>
          <a:noFill/>
          <a:ln w="9525" algn="ctr">
            <a:noFill/>
            <a:miter lim="800000"/>
            <a:headEnd/>
            <a:tailEnd/>
          </a:ln>
        </p:spPr>
        <p:txBody>
          <a:bodyPr wrap="none" anchor="ctr"/>
          <a:lstStyle/>
          <a:p>
            <a:pPr algn="r" rtl="1"/>
            <a:r>
              <a:rPr lang="fa-IR" b="0">
                <a:solidFill>
                  <a:srgbClr val="000000"/>
                </a:solidFill>
              </a:rPr>
              <a:t>اگر پيش بيني به صورت تکراري مقادير بيشتر از تقاضاي حقيقي را نشان دهد،</a:t>
            </a:r>
          </a:p>
          <a:p>
            <a:pPr algn="r" rtl="1"/>
            <a:r>
              <a:rPr lang="fa-IR" b="0">
                <a:solidFill>
                  <a:srgbClr val="000000"/>
                </a:solidFill>
              </a:rPr>
              <a:t> مقدار </a:t>
            </a:r>
            <a:r>
              <a:rPr lang="en-US" b="0">
                <a:solidFill>
                  <a:srgbClr val="000000"/>
                </a:solidFill>
              </a:rPr>
              <a:t>BIAS</a:t>
            </a:r>
            <a:r>
              <a:rPr lang="fa-IR" b="0">
                <a:solidFill>
                  <a:srgbClr val="000000"/>
                </a:solidFill>
              </a:rPr>
              <a:t> مثبت و در غير اين صورت منفي خواهد بود.</a:t>
            </a:r>
          </a:p>
          <a:p>
            <a:pPr algn="r" rtl="1"/>
            <a:r>
              <a:rPr lang="en-US" b="0">
                <a:solidFill>
                  <a:srgbClr val="000000"/>
                </a:solidFill>
              </a:rPr>
              <a:t>BIAS</a:t>
            </a:r>
            <a:r>
              <a:rPr lang="fa-IR" b="0">
                <a:solidFill>
                  <a:srgbClr val="000000"/>
                </a:solidFill>
              </a:rPr>
              <a:t> (تمايل)مثبت : همواره بيش از حد منابع صرف مي کند.</a:t>
            </a:r>
          </a:p>
          <a:p>
            <a:pPr algn="r" rtl="1"/>
            <a:r>
              <a:rPr lang="en-US" b="0">
                <a:solidFill>
                  <a:srgbClr val="000000"/>
                </a:solidFill>
              </a:rPr>
              <a:t>BIAS</a:t>
            </a:r>
            <a:r>
              <a:rPr lang="fa-IR" b="0">
                <a:solidFill>
                  <a:srgbClr val="000000"/>
                </a:solidFill>
              </a:rPr>
              <a:t> (تمايل)منفي : با مشکل عدم توانايي پاسخگويي روبروست.</a:t>
            </a:r>
            <a:endParaRPr lang="en-US" b="0">
              <a:solidFill>
                <a:srgbClr val="00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Slide Number Placeholder 5"/>
          <p:cNvSpPr>
            <a:spLocks noGrp="1"/>
          </p:cNvSpPr>
          <p:nvPr>
            <p:ph type="sldNum" sz="quarter" idx="12"/>
          </p:nvPr>
        </p:nvSpPr>
        <p:spPr>
          <a:noFill/>
        </p:spPr>
        <p:txBody>
          <a:bodyPr/>
          <a:lstStyle/>
          <a:p>
            <a:fld id="{B1C39761-F3AA-4AC5-86A4-AB0324C83F0F}" type="slidenum">
              <a:rPr lang="ar-SA"/>
              <a:pPr/>
              <a:t>28</a:t>
            </a:fld>
            <a:endParaRPr lang="en-US"/>
          </a:p>
        </p:txBody>
      </p:sp>
      <p:sp>
        <p:nvSpPr>
          <p:cNvPr id="62468" name="Rectangle 2"/>
          <p:cNvSpPr>
            <a:spLocks noGrp="1" noChangeArrowheads="1"/>
          </p:cNvSpPr>
          <p:nvPr>
            <p:ph type="title"/>
          </p:nvPr>
        </p:nvSpPr>
        <p:spPr/>
        <p:txBody>
          <a:bodyPr/>
          <a:lstStyle/>
          <a:p>
            <a:pPr eaLnBrk="1" hangingPunct="1"/>
            <a:r>
              <a:rPr lang="fa-IR" smtClean="0"/>
              <a:t>مثال:</a:t>
            </a:r>
            <a:endParaRPr lang="en-US" smtClean="0"/>
          </a:p>
        </p:txBody>
      </p:sp>
      <p:sp>
        <p:nvSpPr>
          <p:cNvPr id="62469" name="Rectangle 3"/>
          <p:cNvSpPr>
            <a:spLocks noGrp="1" noChangeArrowheads="1"/>
          </p:cNvSpPr>
          <p:nvPr>
            <p:ph type="body" idx="1"/>
          </p:nvPr>
        </p:nvSpPr>
        <p:spPr/>
        <p:txBody>
          <a:bodyPr/>
          <a:lstStyle/>
          <a:p>
            <a:pPr eaLnBrk="1" hangingPunct="1"/>
            <a:r>
              <a:rPr lang="fa-IR" smtClean="0"/>
              <a:t>يک شرکت هواپيمايي، 5000 مسافر را براي يک دوره سه ماهه پيش بيني مي کند.</a:t>
            </a:r>
          </a:p>
          <a:p>
            <a:pPr eaLnBrk="1" hangingPunct="1"/>
            <a:endParaRPr lang="fa-IR" smtClean="0"/>
          </a:p>
          <a:p>
            <a:pPr eaLnBrk="1" hangingPunct="1"/>
            <a:r>
              <a:rPr lang="fa-IR" smtClean="0"/>
              <a:t>ماه اول: 4000</a:t>
            </a:r>
          </a:p>
          <a:p>
            <a:pPr eaLnBrk="1" hangingPunct="1"/>
            <a:r>
              <a:rPr lang="fa-IR" smtClean="0"/>
              <a:t>ماه دوم: 5600</a:t>
            </a:r>
          </a:p>
          <a:p>
            <a:pPr eaLnBrk="1" hangingPunct="1"/>
            <a:r>
              <a:rPr lang="fa-IR" smtClean="0"/>
              <a:t>ماه سوم: 7000</a:t>
            </a:r>
          </a:p>
          <a:p>
            <a:pPr algn="l" rtl="0" eaLnBrk="1" hangingPunct="1"/>
            <a:r>
              <a:rPr lang="en-US" smtClean="0"/>
              <a:t>MAD= 1200</a:t>
            </a:r>
          </a:p>
          <a:p>
            <a:pPr algn="l" rtl="0" eaLnBrk="1" hangingPunct="1"/>
            <a:r>
              <a:rPr lang="en-US" smtClean="0"/>
              <a:t>BIAS = -533</a:t>
            </a:r>
          </a:p>
          <a:p>
            <a:pPr eaLnBrk="1" hangingPunct="1"/>
            <a:r>
              <a:rPr lang="fa-IR" smtClean="0"/>
              <a:t>ايده آل </a:t>
            </a:r>
            <a:r>
              <a:rPr lang="en-US" smtClean="0"/>
              <a:t>BIAS</a:t>
            </a:r>
            <a:r>
              <a:rPr lang="fa-IR" smtClean="0"/>
              <a:t> = 0</a:t>
            </a:r>
            <a:endParaRPr 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Slide Number Placeholder 5"/>
          <p:cNvSpPr>
            <a:spLocks noGrp="1"/>
          </p:cNvSpPr>
          <p:nvPr>
            <p:ph type="sldNum" sz="quarter" idx="12"/>
          </p:nvPr>
        </p:nvSpPr>
        <p:spPr>
          <a:noFill/>
        </p:spPr>
        <p:txBody>
          <a:bodyPr/>
          <a:lstStyle/>
          <a:p>
            <a:fld id="{81BB131E-70D7-4B19-A8E2-F5F9D9F6374E}" type="slidenum">
              <a:rPr lang="ar-SA"/>
              <a:pPr/>
              <a:t>29</a:t>
            </a:fld>
            <a:endParaRPr lang="en-US"/>
          </a:p>
        </p:txBody>
      </p:sp>
      <p:sp>
        <p:nvSpPr>
          <p:cNvPr id="63492" name="Rectangle 2"/>
          <p:cNvSpPr>
            <a:spLocks noGrp="1" noChangeArrowheads="1"/>
          </p:cNvSpPr>
          <p:nvPr>
            <p:ph type="title"/>
          </p:nvPr>
        </p:nvSpPr>
        <p:spPr/>
        <p:txBody>
          <a:bodyPr/>
          <a:lstStyle/>
          <a:p>
            <a:pPr eaLnBrk="1" hangingPunct="1"/>
            <a:r>
              <a:rPr lang="fa-IR" smtClean="0"/>
              <a:t>مدل هاي پيش بيني (</a:t>
            </a:r>
            <a:r>
              <a:rPr lang="en-US" smtClean="0"/>
              <a:t>Forecasting</a:t>
            </a:r>
            <a:r>
              <a:rPr lang="fa-IR" smtClean="0"/>
              <a:t>)</a:t>
            </a:r>
            <a:endParaRPr lang="en-US" smtClean="0"/>
          </a:p>
        </p:txBody>
      </p:sp>
      <p:sp>
        <p:nvSpPr>
          <p:cNvPr id="63493" name="Rectangle 3"/>
          <p:cNvSpPr>
            <a:spLocks noGrp="1" noChangeArrowheads="1"/>
          </p:cNvSpPr>
          <p:nvPr>
            <p:ph type="body" idx="1"/>
          </p:nvPr>
        </p:nvSpPr>
        <p:spPr/>
        <p:txBody>
          <a:bodyPr/>
          <a:lstStyle/>
          <a:p>
            <a:pPr eaLnBrk="1" hangingPunct="1">
              <a:buFontTx/>
              <a:buNone/>
            </a:pPr>
            <a:endParaRPr lang="fa-IR" smtClean="0"/>
          </a:p>
          <a:p>
            <a:pPr eaLnBrk="1" hangingPunct="1">
              <a:buFontTx/>
              <a:buNone/>
            </a:pPr>
            <a:r>
              <a:rPr lang="fa-IR" smtClean="0"/>
              <a:t>1- مدل هاي کيفي (</a:t>
            </a:r>
            <a:r>
              <a:rPr lang="en-US" smtClean="0"/>
              <a:t>Qualitative Models</a:t>
            </a:r>
            <a:r>
              <a:rPr lang="fa-IR" smtClean="0"/>
              <a:t>)</a:t>
            </a:r>
          </a:p>
          <a:p>
            <a:pPr eaLnBrk="1" hangingPunct="1">
              <a:buFontTx/>
              <a:buNone/>
            </a:pPr>
            <a:endParaRPr lang="fa-IR" smtClean="0"/>
          </a:p>
          <a:p>
            <a:pPr algn="ctr" eaLnBrk="1" hangingPunct="1">
              <a:buFontTx/>
              <a:buNone/>
            </a:pPr>
            <a:endParaRPr lang="en-US" smtClean="0"/>
          </a:p>
          <a:p>
            <a:pPr eaLnBrk="1" hangingPunct="1">
              <a:buFontTx/>
              <a:buNone/>
            </a:pPr>
            <a:r>
              <a:rPr lang="fa-IR" smtClean="0"/>
              <a:t>2- مدل هاي کمي (</a:t>
            </a:r>
            <a:r>
              <a:rPr lang="en-US" smtClean="0"/>
              <a:t>Quantitative Models</a:t>
            </a:r>
            <a:r>
              <a:rPr lang="fa-IR" smtClean="0"/>
              <a:t>)</a:t>
            </a:r>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Slide Number Placeholder 5"/>
          <p:cNvSpPr>
            <a:spLocks noGrp="1"/>
          </p:cNvSpPr>
          <p:nvPr>
            <p:ph type="sldNum" sz="quarter" idx="12"/>
          </p:nvPr>
        </p:nvSpPr>
        <p:spPr>
          <a:noFill/>
        </p:spPr>
        <p:txBody>
          <a:bodyPr/>
          <a:lstStyle/>
          <a:p>
            <a:fld id="{FA10C89F-C662-41D1-BB05-4FB1AB296359}" type="slidenum">
              <a:rPr lang="ar-SA"/>
              <a:pPr/>
              <a:t>3</a:t>
            </a:fld>
            <a:endParaRPr lang="en-US"/>
          </a:p>
        </p:txBody>
      </p:sp>
      <p:sp>
        <p:nvSpPr>
          <p:cNvPr id="29700" name="Rectangle 3"/>
          <p:cNvSpPr>
            <a:spLocks noGrp="1" noChangeArrowheads="1"/>
          </p:cNvSpPr>
          <p:nvPr>
            <p:ph type="body" idx="1"/>
          </p:nvPr>
        </p:nvSpPr>
        <p:spPr>
          <a:xfrm>
            <a:off x="1219200" y="1752600"/>
            <a:ext cx="6858000" cy="4267200"/>
          </a:xfrm>
        </p:spPr>
        <p:txBody>
          <a:bodyPr/>
          <a:lstStyle/>
          <a:p>
            <a:pPr eaLnBrk="1" hangingPunct="1">
              <a:buFont typeface="Wingdings" pitchFamily="2" charset="2"/>
              <a:buNone/>
            </a:pPr>
            <a:r>
              <a:rPr lang="fa-IR" sz="2600" smtClean="0"/>
              <a:t>کيفيت سيستم حمل و نقل و ظرفيت آن تأثير فراواني بر روي اقتصاد يک منطقه يا کشور دارد.</a:t>
            </a:r>
          </a:p>
          <a:p>
            <a:pPr eaLnBrk="1" hangingPunct="1">
              <a:buFont typeface="Wingdings" pitchFamily="2" charset="2"/>
              <a:buNone/>
            </a:pPr>
            <a:r>
              <a:rPr lang="fa-IR" sz="2600" smtClean="0"/>
              <a:t>کشور ما: گران شدن بنزين</a:t>
            </a:r>
          </a:p>
          <a:p>
            <a:pPr eaLnBrk="1" hangingPunct="1">
              <a:buFont typeface="Wingdings" pitchFamily="2" charset="2"/>
              <a:buNone/>
            </a:pPr>
            <a:endParaRPr lang="fa-IR" sz="2600" smtClean="0"/>
          </a:p>
          <a:p>
            <a:pPr eaLnBrk="1" hangingPunct="1">
              <a:buFont typeface="Wingdings" pitchFamily="2" charset="2"/>
              <a:buNone/>
            </a:pPr>
            <a:r>
              <a:rPr lang="fa-IR" sz="2600" smtClean="0">
                <a:solidFill>
                  <a:srgbClr val="CC3300"/>
                </a:solidFill>
              </a:rPr>
              <a:t>حمل و نقل پيشرفته</a:t>
            </a:r>
            <a:r>
              <a:rPr lang="fa-IR" sz="2600" smtClean="0"/>
              <a:t> </a:t>
            </a:r>
            <a:r>
              <a:rPr lang="en-US" sz="2600" smtClean="0"/>
              <a:t>		</a:t>
            </a:r>
            <a:r>
              <a:rPr lang="fa-IR" sz="2600" smtClean="0"/>
              <a:t>اقتصاد پيشرفته</a:t>
            </a:r>
          </a:p>
          <a:p>
            <a:pPr eaLnBrk="1" hangingPunct="1">
              <a:buFont typeface="Wingdings" pitchFamily="2" charset="2"/>
              <a:buNone/>
            </a:pPr>
            <a:endParaRPr lang="fa-IR" sz="2600" smtClean="0"/>
          </a:p>
          <a:p>
            <a:pPr eaLnBrk="1" hangingPunct="1">
              <a:buFont typeface="Wingdings" pitchFamily="2" charset="2"/>
              <a:buNone/>
            </a:pPr>
            <a:r>
              <a:rPr lang="fa-IR" sz="2600" smtClean="0">
                <a:solidFill>
                  <a:srgbClr val="CC3300"/>
                </a:solidFill>
              </a:rPr>
              <a:t>برنامه ريزي و سرمايه گذاري</a:t>
            </a:r>
          </a:p>
          <a:p>
            <a:pPr eaLnBrk="1" hangingPunct="1">
              <a:buFont typeface="Wingdings" pitchFamily="2" charset="2"/>
              <a:buNone/>
            </a:pPr>
            <a:endParaRPr lang="fa-IR" sz="2600" smtClean="0">
              <a:solidFill>
                <a:srgbClr val="CC3300"/>
              </a:solidFill>
            </a:endParaRPr>
          </a:p>
          <a:p>
            <a:pPr eaLnBrk="1" hangingPunct="1">
              <a:buFont typeface="Wingdings" pitchFamily="2" charset="2"/>
              <a:buNone/>
            </a:pPr>
            <a:r>
              <a:rPr lang="fa-IR" smtClean="0"/>
              <a:t> </a:t>
            </a:r>
            <a:endParaRPr lang="en-US" smtClean="0"/>
          </a:p>
        </p:txBody>
      </p:sp>
      <p:cxnSp>
        <p:nvCxnSpPr>
          <p:cNvPr id="29701" name="AutoShape 7"/>
          <p:cNvCxnSpPr>
            <a:cxnSpLocks noChangeShapeType="1"/>
            <a:stCxn id="29700" idx="3"/>
            <a:endCxn id="29700" idx="3"/>
          </p:cNvCxnSpPr>
          <p:nvPr/>
        </p:nvCxnSpPr>
        <p:spPr bwMode="auto">
          <a:xfrm>
            <a:off x="8077200" y="3886200"/>
            <a:ext cx="0" cy="0"/>
          </a:xfrm>
          <a:prstGeom prst="straightConnector1">
            <a:avLst/>
          </a:prstGeom>
          <a:noFill/>
          <a:ln w="9525">
            <a:noFill/>
            <a:round/>
            <a:headEnd type="triangle" w="med" len="med"/>
            <a:tailEnd type="triangle" w="med" len="med"/>
          </a:ln>
        </p:spPr>
      </p:cxnSp>
      <p:grpSp>
        <p:nvGrpSpPr>
          <p:cNvPr id="29702" name="Group 12"/>
          <p:cNvGrpSpPr>
            <a:grpSpLocks/>
          </p:cNvGrpSpPr>
          <p:nvPr/>
        </p:nvGrpSpPr>
        <p:grpSpPr bwMode="auto">
          <a:xfrm>
            <a:off x="3581400" y="3930650"/>
            <a:ext cx="3581400" cy="946150"/>
            <a:chOff x="2256" y="2236"/>
            <a:chExt cx="2256" cy="596"/>
          </a:xfrm>
        </p:grpSpPr>
        <p:sp>
          <p:nvSpPr>
            <p:cNvPr id="29704" name="Line 6"/>
            <p:cNvSpPr>
              <a:spLocks noChangeShapeType="1"/>
            </p:cNvSpPr>
            <p:nvPr/>
          </p:nvSpPr>
          <p:spPr bwMode="auto">
            <a:xfrm flipH="1">
              <a:off x="3002" y="2236"/>
              <a:ext cx="624" cy="0"/>
            </a:xfrm>
            <a:prstGeom prst="line">
              <a:avLst/>
            </a:prstGeom>
            <a:noFill/>
            <a:ln w="9525">
              <a:solidFill>
                <a:srgbClr val="000000"/>
              </a:solidFill>
              <a:round/>
              <a:headEnd/>
              <a:tailEnd type="triangle" w="med" len="med"/>
            </a:ln>
          </p:spPr>
          <p:txBody>
            <a:bodyPr wrap="none"/>
            <a:lstStyle/>
            <a:p>
              <a:endParaRPr lang="en-US"/>
            </a:p>
          </p:txBody>
        </p:sp>
        <p:sp>
          <p:nvSpPr>
            <p:cNvPr id="29705" name="Line 8"/>
            <p:cNvSpPr>
              <a:spLocks noChangeShapeType="1"/>
            </p:cNvSpPr>
            <p:nvPr/>
          </p:nvSpPr>
          <p:spPr bwMode="auto">
            <a:xfrm>
              <a:off x="4512" y="2400"/>
              <a:ext cx="0" cy="336"/>
            </a:xfrm>
            <a:prstGeom prst="line">
              <a:avLst/>
            </a:prstGeom>
            <a:noFill/>
            <a:ln w="9525">
              <a:solidFill>
                <a:srgbClr val="000000"/>
              </a:solidFill>
              <a:round/>
              <a:headEnd type="triangle" w="med" len="med"/>
              <a:tailEnd type="triangle" w="med" len="med"/>
            </a:ln>
          </p:spPr>
          <p:txBody>
            <a:bodyPr wrap="none"/>
            <a:lstStyle/>
            <a:p>
              <a:endParaRPr lang="en-US"/>
            </a:p>
          </p:txBody>
        </p:sp>
        <p:sp>
          <p:nvSpPr>
            <p:cNvPr id="29706" name="Line 10"/>
            <p:cNvSpPr>
              <a:spLocks noChangeShapeType="1"/>
            </p:cNvSpPr>
            <p:nvPr/>
          </p:nvSpPr>
          <p:spPr bwMode="auto">
            <a:xfrm>
              <a:off x="2256" y="2400"/>
              <a:ext cx="0" cy="432"/>
            </a:xfrm>
            <a:prstGeom prst="line">
              <a:avLst/>
            </a:prstGeom>
            <a:noFill/>
            <a:ln w="9525">
              <a:solidFill>
                <a:srgbClr val="000000"/>
              </a:solidFill>
              <a:round/>
              <a:headEnd/>
              <a:tailEnd/>
            </a:ln>
          </p:spPr>
          <p:txBody>
            <a:bodyPr wrap="none"/>
            <a:lstStyle/>
            <a:p>
              <a:endParaRPr lang="en-US"/>
            </a:p>
          </p:txBody>
        </p:sp>
        <p:sp>
          <p:nvSpPr>
            <p:cNvPr id="29707" name="Line 11"/>
            <p:cNvSpPr>
              <a:spLocks noChangeShapeType="1"/>
            </p:cNvSpPr>
            <p:nvPr/>
          </p:nvSpPr>
          <p:spPr bwMode="auto">
            <a:xfrm>
              <a:off x="2256" y="2832"/>
              <a:ext cx="720" cy="0"/>
            </a:xfrm>
            <a:prstGeom prst="line">
              <a:avLst/>
            </a:prstGeom>
            <a:noFill/>
            <a:ln w="9525">
              <a:solidFill>
                <a:srgbClr val="000000"/>
              </a:solidFill>
              <a:round/>
              <a:headEnd/>
              <a:tailEnd type="triangle" w="med" len="med"/>
            </a:ln>
          </p:spPr>
          <p:txBody>
            <a:bodyPr wrap="none"/>
            <a:lstStyle/>
            <a:p>
              <a:endParaRPr lang="en-US"/>
            </a:p>
          </p:txBody>
        </p:sp>
      </p:grpSp>
      <p:sp>
        <p:nvSpPr>
          <p:cNvPr id="29703" name="Rectangle 21"/>
          <p:cNvSpPr>
            <a:spLocks noGrp="1" noChangeArrowheads="1"/>
          </p:cNvSpPr>
          <p:nvPr>
            <p:ph type="title"/>
          </p:nvPr>
        </p:nvSpPr>
        <p:spPr>
          <a:noFill/>
        </p:spPr>
        <p:txBody>
          <a:bodyPr/>
          <a:lstStyle/>
          <a:p>
            <a:pPr eaLnBrk="1" hangingPunct="1"/>
            <a:r>
              <a:rPr lang="fa-IR" smtClean="0"/>
              <a:t>تاثيرات حمل و نقل</a:t>
            </a:r>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Slide Number Placeholder 5"/>
          <p:cNvSpPr>
            <a:spLocks noGrp="1"/>
          </p:cNvSpPr>
          <p:nvPr>
            <p:ph type="sldNum" sz="quarter" idx="12"/>
          </p:nvPr>
        </p:nvSpPr>
        <p:spPr>
          <a:noFill/>
        </p:spPr>
        <p:txBody>
          <a:bodyPr/>
          <a:lstStyle/>
          <a:p>
            <a:fld id="{CD182893-69CF-4424-B79B-C4DA97E63647}" type="slidenum">
              <a:rPr lang="ar-SA"/>
              <a:pPr/>
              <a:t>30</a:t>
            </a:fld>
            <a:endParaRPr lang="en-US"/>
          </a:p>
        </p:txBody>
      </p:sp>
      <p:sp>
        <p:nvSpPr>
          <p:cNvPr id="64516" name="Rectangle 2"/>
          <p:cNvSpPr>
            <a:spLocks noGrp="1" noChangeArrowheads="1"/>
          </p:cNvSpPr>
          <p:nvPr>
            <p:ph type="title"/>
          </p:nvPr>
        </p:nvSpPr>
        <p:spPr>
          <a:xfrm>
            <a:off x="1370013" y="381000"/>
            <a:ext cx="6859587" cy="914400"/>
          </a:xfrm>
        </p:spPr>
        <p:txBody>
          <a:bodyPr/>
          <a:lstStyle/>
          <a:p>
            <a:pPr eaLnBrk="1" hangingPunct="1"/>
            <a:r>
              <a:rPr lang="fa-IR" smtClean="0"/>
              <a:t>مدل هاي پيش بيني کيفي</a:t>
            </a:r>
            <a:endParaRPr lang="en-US" smtClean="0"/>
          </a:p>
        </p:txBody>
      </p:sp>
      <p:sp>
        <p:nvSpPr>
          <p:cNvPr id="64517" name="Rectangle 3"/>
          <p:cNvSpPr>
            <a:spLocks noGrp="1" noChangeArrowheads="1"/>
          </p:cNvSpPr>
          <p:nvPr>
            <p:ph type="body" idx="1"/>
          </p:nvPr>
        </p:nvSpPr>
        <p:spPr/>
        <p:txBody>
          <a:bodyPr/>
          <a:lstStyle/>
          <a:p>
            <a:pPr eaLnBrk="1" hangingPunct="1">
              <a:buFontTx/>
              <a:buNone/>
            </a:pPr>
            <a:r>
              <a:rPr lang="fa-IR" smtClean="0">
                <a:solidFill>
                  <a:srgbClr val="CC3300"/>
                </a:solidFill>
              </a:rPr>
              <a:t>1-</a:t>
            </a:r>
            <a:r>
              <a:rPr lang="fa-IR" smtClean="0"/>
              <a:t> </a:t>
            </a:r>
            <a:r>
              <a:rPr lang="fa-IR" smtClean="0">
                <a:solidFill>
                  <a:srgbClr val="CC3300"/>
                </a:solidFill>
              </a:rPr>
              <a:t>روش دلفي  (</a:t>
            </a:r>
            <a:r>
              <a:rPr lang="en-US" smtClean="0">
                <a:solidFill>
                  <a:srgbClr val="CC3300"/>
                </a:solidFill>
              </a:rPr>
              <a:t>Delphi Method</a:t>
            </a:r>
            <a:r>
              <a:rPr lang="fa-IR" smtClean="0">
                <a:solidFill>
                  <a:srgbClr val="CC3300"/>
                </a:solidFill>
              </a:rPr>
              <a:t>)</a:t>
            </a:r>
            <a:endParaRPr lang="en-US" smtClean="0">
              <a:solidFill>
                <a:srgbClr val="CC3300"/>
              </a:solidFill>
            </a:endParaRPr>
          </a:p>
          <a:p>
            <a:pPr lvl="1" eaLnBrk="1" hangingPunct="1"/>
            <a:r>
              <a:rPr lang="fa-IR" smtClean="0"/>
              <a:t>کاغذهاي سؤال</a:t>
            </a:r>
          </a:p>
          <a:p>
            <a:pPr lvl="1" eaLnBrk="1" hangingPunct="1"/>
            <a:r>
              <a:rPr lang="fa-IR" smtClean="0"/>
              <a:t>تجميع</a:t>
            </a:r>
          </a:p>
          <a:p>
            <a:pPr lvl="1" eaLnBrk="1" hangingPunct="1"/>
            <a:endParaRPr lang="fa-IR" smtClean="0"/>
          </a:p>
          <a:p>
            <a:pPr eaLnBrk="1" hangingPunct="1">
              <a:buFontTx/>
              <a:buNone/>
            </a:pPr>
            <a:r>
              <a:rPr lang="fa-IR" smtClean="0">
                <a:solidFill>
                  <a:srgbClr val="CC3300"/>
                </a:solidFill>
              </a:rPr>
              <a:t>2- روش گروه هاي اسمي (</a:t>
            </a:r>
            <a:r>
              <a:rPr lang="en-US" smtClean="0">
                <a:solidFill>
                  <a:srgbClr val="CC3300"/>
                </a:solidFill>
              </a:rPr>
              <a:t>Nominal Group Method</a:t>
            </a:r>
            <a:r>
              <a:rPr lang="fa-IR" smtClean="0">
                <a:solidFill>
                  <a:srgbClr val="CC3300"/>
                </a:solidFill>
              </a:rPr>
              <a:t>)</a:t>
            </a:r>
          </a:p>
          <a:p>
            <a:pPr lvl="1" eaLnBrk="1" hangingPunct="1"/>
            <a:r>
              <a:rPr lang="fa-IR" smtClean="0"/>
              <a:t>تابلوي ايده ها</a:t>
            </a:r>
          </a:p>
          <a:p>
            <a:pPr lvl="1" eaLnBrk="1" hangingPunct="1"/>
            <a:endParaRPr lang="fa-IR" smtClean="0"/>
          </a:p>
          <a:p>
            <a:pPr eaLnBrk="1" hangingPunct="1">
              <a:buFontTx/>
              <a:buNone/>
            </a:pPr>
            <a:r>
              <a:rPr lang="fa-IR" smtClean="0">
                <a:solidFill>
                  <a:srgbClr val="CC3300"/>
                </a:solidFill>
              </a:rPr>
              <a:t>3-</a:t>
            </a:r>
            <a:r>
              <a:rPr lang="fa-IR" smtClean="0"/>
              <a:t> </a:t>
            </a:r>
            <a:r>
              <a:rPr lang="fa-IR" smtClean="0">
                <a:solidFill>
                  <a:srgbClr val="CC3300"/>
                </a:solidFill>
              </a:rPr>
              <a:t>روش متکي بر اطلاعات گذشته</a:t>
            </a:r>
            <a:endParaRPr lang="en-US" smtClean="0">
              <a:solidFill>
                <a:srgbClr val="CC33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Slide Number Placeholder 7"/>
          <p:cNvSpPr>
            <a:spLocks noGrp="1"/>
          </p:cNvSpPr>
          <p:nvPr>
            <p:ph type="sldNum" sz="quarter" idx="12"/>
          </p:nvPr>
        </p:nvSpPr>
        <p:spPr>
          <a:noFill/>
        </p:spPr>
        <p:txBody>
          <a:bodyPr/>
          <a:lstStyle/>
          <a:p>
            <a:fld id="{1BD8909A-EEB7-4EAB-A7B4-A891551A4B64}" type="slidenum">
              <a:rPr lang="ar-SA"/>
              <a:pPr/>
              <a:t>31</a:t>
            </a:fld>
            <a:endParaRPr lang="en-US"/>
          </a:p>
        </p:txBody>
      </p:sp>
      <p:sp>
        <p:nvSpPr>
          <p:cNvPr id="6150" name="Rectangle 2"/>
          <p:cNvSpPr>
            <a:spLocks noGrp="1" noChangeArrowheads="1"/>
          </p:cNvSpPr>
          <p:nvPr>
            <p:ph type="title"/>
          </p:nvPr>
        </p:nvSpPr>
        <p:spPr>
          <a:xfrm>
            <a:off x="1370013" y="381000"/>
            <a:ext cx="6859587" cy="838200"/>
          </a:xfrm>
        </p:spPr>
        <p:txBody>
          <a:bodyPr/>
          <a:lstStyle/>
          <a:p>
            <a:pPr eaLnBrk="1" hangingPunct="1"/>
            <a:r>
              <a:rPr lang="fa-IR" smtClean="0"/>
              <a:t>مدل هاي پيش بيني کمي</a:t>
            </a:r>
            <a:endParaRPr lang="en-US" smtClean="0"/>
          </a:p>
        </p:txBody>
      </p:sp>
      <p:sp>
        <p:nvSpPr>
          <p:cNvPr id="6151" name="Rectangle 3"/>
          <p:cNvSpPr>
            <a:spLocks noGrp="1" noChangeArrowheads="1"/>
          </p:cNvSpPr>
          <p:nvPr>
            <p:ph type="body" sz="half" idx="1"/>
          </p:nvPr>
        </p:nvSpPr>
        <p:spPr>
          <a:xfrm>
            <a:off x="457200" y="1524000"/>
            <a:ext cx="7696200" cy="1828800"/>
          </a:xfrm>
        </p:spPr>
        <p:txBody>
          <a:bodyPr/>
          <a:lstStyle/>
          <a:p>
            <a:pPr eaLnBrk="1" hangingPunct="1">
              <a:buFontTx/>
              <a:buNone/>
            </a:pPr>
            <a:r>
              <a:rPr lang="fa-IR" smtClean="0">
                <a:solidFill>
                  <a:srgbClr val="CC3300"/>
                </a:solidFill>
              </a:rPr>
              <a:t>1- روش ميانگين ساده (</a:t>
            </a:r>
            <a:r>
              <a:rPr lang="en-US" smtClean="0">
                <a:solidFill>
                  <a:srgbClr val="CC3300"/>
                </a:solidFill>
              </a:rPr>
              <a:t>Simple Average</a:t>
            </a:r>
            <a:r>
              <a:rPr lang="fa-IR" smtClean="0">
                <a:solidFill>
                  <a:srgbClr val="CC3300"/>
                </a:solidFill>
              </a:rPr>
              <a:t>)</a:t>
            </a:r>
          </a:p>
          <a:p>
            <a:pPr eaLnBrk="1" hangingPunct="1">
              <a:buFontTx/>
              <a:buNone/>
            </a:pPr>
            <a:r>
              <a:rPr lang="fa-IR" smtClean="0">
                <a:solidFill>
                  <a:srgbClr val="CC3300"/>
                </a:solidFill>
              </a:rPr>
              <a:t>2- روش ميانگين ساده متحرک (</a:t>
            </a:r>
            <a:r>
              <a:rPr lang="en-US" smtClean="0">
                <a:solidFill>
                  <a:srgbClr val="CC3300"/>
                </a:solidFill>
              </a:rPr>
              <a:t>Simple Moving Average</a:t>
            </a:r>
            <a:r>
              <a:rPr lang="fa-IR" smtClean="0">
                <a:solidFill>
                  <a:srgbClr val="CC3300"/>
                </a:solidFill>
              </a:rPr>
              <a:t>)</a:t>
            </a:r>
          </a:p>
          <a:p>
            <a:pPr eaLnBrk="1" hangingPunct="1">
              <a:buFontTx/>
              <a:buNone/>
            </a:pPr>
            <a:r>
              <a:rPr lang="fa-IR" smtClean="0">
                <a:solidFill>
                  <a:srgbClr val="CC3300"/>
                </a:solidFill>
              </a:rPr>
              <a:t>3- روش ميانگين وزني متحرک (</a:t>
            </a:r>
            <a:r>
              <a:rPr lang="en-US" smtClean="0">
                <a:solidFill>
                  <a:srgbClr val="CC3300"/>
                </a:solidFill>
              </a:rPr>
              <a:t>Weighted Moving Average</a:t>
            </a:r>
            <a:r>
              <a:rPr lang="fa-IR" smtClean="0">
                <a:solidFill>
                  <a:srgbClr val="CC3300"/>
                </a:solidFill>
              </a:rPr>
              <a:t>)</a:t>
            </a:r>
          </a:p>
          <a:p>
            <a:pPr eaLnBrk="1" hangingPunct="1">
              <a:buFontTx/>
              <a:buNone/>
            </a:pPr>
            <a:r>
              <a:rPr lang="fa-IR" smtClean="0">
                <a:solidFill>
                  <a:srgbClr val="CC3300"/>
                </a:solidFill>
              </a:rPr>
              <a:t>4-روش نمايي يکنواخت (</a:t>
            </a:r>
            <a:r>
              <a:rPr lang="en-US" smtClean="0">
                <a:solidFill>
                  <a:srgbClr val="CC3300"/>
                </a:solidFill>
              </a:rPr>
              <a:t>Exponential Smoothing</a:t>
            </a:r>
            <a:r>
              <a:rPr lang="fa-IR" smtClean="0">
                <a:solidFill>
                  <a:srgbClr val="CC3300"/>
                </a:solidFill>
              </a:rPr>
              <a:t>)</a:t>
            </a:r>
          </a:p>
          <a:p>
            <a:pPr eaLnBrk="1" hangingPunct="1">
              <a:buFontTx/>
              <a:buNone/>
            </a:pPr>
            <a:endParaRPr lang="en-US" smtClean="0">
              <a:solidFill>
                <a:srgbClr val="CC3300"/>
              </a:solidFill>
            </a:endParaRPr>
          </a:p>
        </p:txBody>
      </p:sp>
      <p:grpSp>
        <p:nvGrpSpPr>
          <p:cNvPr id="6152" name="Group 13"/>
          <p:cNvGrpSpPr>
            <a:grpSpLocks/>
          </p:cNvGrpSpPr>
          <p:nvPr/>
        </p:nvGrpSpPr>
        <p:grpSpPr bwMode="auto">
          <a:xfrm>
            <a:off x="533400" y="3200400"/>
            <a:ext cx="6935788" cy="2057400"/>
            <a:chOff x="336" y="2304"/>
            <a:chExt cx="4369" cy="1296"/>
          </a:xfrm>
        </p:grpSpPr>
        <p:graphicFrame>
          <p:nvGraphicFramePr>
            <p:cNvPr id="6146" name="Object 4"/>
            <p:cNvGraphicFramePr>
              <a:graphicFrameLocks noChangeAspect="1"/>
            </p:cNvGraphicFramePr>
            <p:nvPr/>
          </p:nvGraphicFramePr>
          <p:xfrm>
            <a:off x="336" y="2304"/>
            <a:ext cx="1488" cy="608"/>
          </p:xfrm>
          <a:graphic>
            <a:graphicData uri="http://schemas.openxmlformats.org/presentationml/2006/ole">
              <mc:AlternateContent xmlns:mc="http://schemas.openxmlformats.org/markup-compatibility/2006">
                <mc:Choice xmlns:v="urn:schemas-microsoft-com:vml" Requires="v">
                  <p:oleObj spid="_x0000_s6148" name="Equation" r:id="rId3" imgW="698400" imgH="431640" progId="Equation.3">
                    <p:embed/>
                  </p:oleObj>
                </mc:Choice>
                <mc:Fallback>
                  <p:oleObj name="Equation" r:id="rId3" imgW="698400" imgH="4316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 y="2304"/>
                          <a:ext cx="1488" cy="6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5" name="Rectangle 6"/>
            <p:cNvSpPr>
              <a:spLocks noChangeArrowheads="1"/>
            </p:cNvSpPr>
            <p:nvPr/>
          </p:nvSpPr>
          <p:spPr bwMode="auto">
            <a:xfrm>
              <a:off x="336" y="3024"/>
              <a:ext cx="576" cy="384"/>
            </a:xfrm>
            <a:prstGeom prst="rect">
              <a:avLst/>
            </a:prstGeom>
            <a:noFill/>
            <a:ln w="9525" algn="ctr">
              <a:noFill/>
              <a:miter lim="800000"/>
              <a:headEnd/>
              <a:tailEnd/>
            </a:ln>
          </p:spPr>
          <p:txBody>
            <a:bodyPr wrap="none" anchor="ctr"/>
            <a:lstStyle/>
            <a:p>
              <a:pPr algn="ctr"/>
              <a:r>
                <a:rPr lang="en-US" b="0" i="1">
                  <a:solidFill>
                    <a:srgbClr val="000000"/>
                  </a:solidFill>
                </a:rPr>
                <a:t>SMA =</a:t>
              </a:r>
            </a:p>
          </p:txBody>
        </p:sp>
        <p:sp>
          <p:nvSpPr>
            <p:cNvPr id="6156" name="Line 7"/>
            <p:cNvSpPr>
              <a:spLocks noChangeShapeType="1"/>
            </p:cNvSpPr>
            <p:nvPr/>
          </p:nvSpPr>
          <p:spPr bwMode="auto">
            <a:xfrm>
              <a:off x="960" y="3244"/>
              <a:ext cx="1632" cy="0"/>
            </a:xfrm>
            <a:prstGeom prst="line">
              <a:avLst/>
            </a:prstGeom>
            <a:noFill/>
            <a:ln w="9525">
              <a:solidFill>
                <a:srgbClr val="000000"/>
              </a:solidFill>
              <a:round/>
              <a:headEnd/>
              <a:tailEnd/>
            </a:ln>
          </p:spPr>
          <p:txBody>
            <a:bodyPr wrap="none"/>
            <a:lstStyle/>
            <a:p>
              <a:endParaRPr lang="en-US"/>
            </a:p>
          </p:txBody>
        </p:sp>
        <p:sp>
          <p:nvSpPr>
            <p:cNvPr id="6157" name="Rectangle 8"/>
            <p:cNvSpPr>
              <a:spLocks noChangeArrowheads="1"/>
            </p:cNvSpPr>
            <p:nvPr/>
          </p:nvSpPr>
          <p:spPr bwMode="auto">
            <a:xfrm>
              <a:off x="912" y="2976"/>
              <a:ext cx="1776" cy="240"/>
            </a:xfrm>
            <a:prstGeom prst="rect">
              <a:avLst/>
            </a:prstGeom>
            <a:noFill/>
            <a:ln w="9525" algn="ctr">
              <a:noFill/>
              <a:miter lim="800000"/>
              <a:headEnd/>
              <a:tailEnd/>
            </a:ln>
          </p:spPr>
          <p:txBody>
            <a:bodyPr wrap="none" anchor="ctr"/>
            <a:lstStyle/>
            <a:p>
              <a:pPr algn="ctr" rtl="1"/>
              <a:r>
                <a:rPr lang="en-US" sz="2200" b="0">
                  <a:solidFill>
                    <a:srgbClr val="000000"/>
                  </a:solidFill>
                </a:rPr>
                <a:t>N </a:t>
              </a:r>
              <a:r>
                <a:rPr lang="fa-IR" sz="2200" b="0">
                  <a:solidFill>
                    <a:srgbClr val="000000"/>
                  </a:solidFill>
                </a:rPr>
                <a:t> سه تقاضاي آخر</a:t>
              </a:r>
              <a:endParaRPr lang="en-US" sz="2200" b="0">
                <a:solidFill>
                  <a:srgbClr val="000000"/>
                </a:solidFill>
              </a:endParaRPr>
            </a:p>
          </p:txBody>
        </p:sp>
        <p:sp>
          <p:nvSpPr>
            <p:cNvPr id="6158" name="Rectangle 9"/>
            <p:cNvSpPr>
              <a:spLocks noChangeArrowheads="1"/>
            </p:cNvSpPr>
            <p:nvPr/>
          </p:nvSpPr>
          <p:spPr bwMode="auto">
            <a:xfrm>
              <a:off x="1392" y="3312"/>
              <a:ext cx="912" cy="144"/>
            </a:xfrm>
            <a:prstGeom prst="rect">
              <a:avLst/>
            </a:prstGeom>
            <a:noFill/>
            <a:ln w="9525" algn="ctr">
              <a:noFill/>
              <a:miter lim="800000"/>
              <a:headEnd/>
              <a:tailEnd/>
            </a:ln>
          </p:spPr>
          <p:txBody>
            <a:bodyPr wrap="none" anchor="ctr"/>
            <a:lstStyle/>
            <a:p>
              <a:pPr algn="ctr" rtl="1"/>
              <a:r>
                <a:rPr lang="en-US" sz="2200" b="0">
                  <a:solidFill>
                    <a:srgbClr val="000000"/>
                  </a:solidFill>
                </a:rPr>
                <a:t>n</a:t>
              </a:r>
            </a:p>
          </p:txBody>
        </p:sp>
        <p:sp>
          <p:nvSpPr>
            <p:cNvPr id="6159" name="Rectangle 10"/>
            <p:cNvSpPr>
              <a:spLocks noChangeArrowheads="1"/>
            </p:cNvSpPr>
            <p:nvPr/>
          </p:nvSpPr>
          <p:spPr bwMode="auto">
            <a:xfrm>
              <a:off x="2640" y="3120"/>
              <a:ext cx="288" cy="192"/>
            </a:xfrm>
            <a:prstGeom prst="rect">
              <a:avLst/>
            </a:prstGeom>
            <a:noFill/>
            <a:ln w="9525" algn="ctr">
              <a:noFill/>
              <a:miter lim="800000"/>
              <a:headEnd/>
              <a:tailEnd/>
            </a:ln>
          </p:spPr>
          <p:txBody>
            <a:bodyPr wrap="none" anchor="ctr"/>
            <a:lstStyle/>
            <a:p>
              <a:pPr algn="ctr"/>
              <a:r>
                <a:rPr lang="en-US" b="0">
                  <a:solidFill>
                    <a:srgbClr val="000000"/>
                  </a:solidFill>
                </a:rPr>
                <a:t>=</a:t>
              </a:r>
            </a:p>
          </p:txBody>
        </p:sp>
        <p:graphicFrame>
          <p:nvGraphicFramePr>
            <p:cNvPr id="6147" name="Object 11"/>
            <p:cNvGraphicFramePr>
              <a:graphicFrameLocks noChangeAspect="1"/>
            </p:cNvGraphicFramePr>
            <p:nvPr/>
          </p:nvGraphicFramePr>
          <p:xfrm>
            <a:off x="2976" y="2866"/>
            <a:ext cx="1729" cy="734"/>
          </p:xfrm>
          <a:graphic>
            <a:graphicData uri="http://schemas.openxmlformats.org/presentationml/2006/ole">
              <mc:AlternateContent xmlns:mc="http://schemas.openxmlformats.org/markup-compatibility/2006">
                <mc:Choice xmlns:v="urn:schemas-microsoft-com:vml" Requires="v">
                  <p:oleObj spid="_x0000_s6149" name="Equation" r:id="rId5" imgW="990360" imgH="393480" progId="Equation.3">
                    <p:embed/>
                  </p:oleObj>
                </mc:Choice>
                <mc:Fallback>
                  <p:oleObj name="Equation" r:id="rId5" imgW="990360" imgH="393480" progId="Equation.3">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6" y="2866"/>
                          <a:ext cx="1729" cy="73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6153" name="Rectangle 14"/>
          <p:cNvSpPr>
            <a:spLocks noChangeArrowheads="1"/>
          </p:cNvSpPr>
          <p:nvPr/>
        </p:nvSpPr>
        <p:spPr bwMode="auto">
          <a:xfrm>
            <a:off x="3733800" y="3505200"/>
            <a:ext cx="4724400" cy="228600"/>
          </a:xfrm>
          <a:prstGeom prst="rect">
            <a:avLst/>
          </a:prstGeom>
          <a:noFill/>
          <a:ln w="9525" algn="ctr">
            <a:noFill/>
            <a:miter lim="800000"/>
            <a:headEnd/>
            <a:tailEnd/>
          </a:ln>
        </p:spPr>
        <p:txBody>
          <a:bodyPr wrap="none" anchor="ctr"/>
          <a:lstStyle/>
          <a:p>
            <a:pPr algn="ctr"/>
            <a:r>
              <a:rPr lang="fa-IR" b="0">
                <a:solidFill>
                  <a:srgbClr val="000000"/>
                </a:solidFill>
              </a:rPr>
              <a:t>اگر الگو تغيير کند، دچار مشکل مي شويم.</a:t>
            </a:r>
            <a:endParaRPr lang="en-US" b="0">
              <a:solidFill>
                <a:srgbClr val="000000"/>
              </a:solidFill>
            </a:endParaRPr>
          </a:p>
        </p:txBody>
      </p:sp>
      <p:sp>
        <p:nvSpPr>
          <p:cNvPr id="6154" name="Rectangle 15"/>
          <p:cNvSpPr>
            <a:spLocks noChangeArrowheads="1"/>
          </p:cNvSpPr>
          <p:nvPr/>
        </p:nvSpPr>
        <p:spPr bwMode="auto">
          <a:xfrm>
            <a:off x="838200" y="5562600"/>
            <a:ext cx="4724400" cy="228600"/>
          </a:xfrm>
          <a:prstGeom prst="rect">
            <a:avLst/>
          </a:prstGeom>
          <a:noFill/>
          <a:ln w="9525" algn="ctr">
            <a:noFill/>
            <a:miter lim="800000"/>
            <a:headEnd/>
            <a:tailEnd/>
          </a:ln>
        </p:spPr>
        <p:txBody>
          <a:bodyPr wrap="none" anchor="ctr"/>
          <a:lstStyle/>
          <a:p>
            <a:pPr algn="ctr"/>
            <a:r>
              <a:rPr lang="fa-IR" b="0">
                <a:solidFill>
                  <a:srgbClr val="000000"/>
                </a:solidFill>
              </a:rPr>
              <a:t>اطلاعات تقاضا مربوط به گذشته نزديک</a:t>
            </a:r>
            <a:endParaRPr lang="en-US" b="0">
              <a:solidFill>
                <a:srgbClr val="0000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Slide Number Placeholder 6"/>
          <p:cNvSpPr>
            <a:spLocks noGrp="1"/>
          </p:cNvSpPr>
          <p:nvPr>
            <p:ph type="sldNum" sz="quarter" idx="12"/>
          </p:nvPr>
        </p:nvSpPr>
        <p:spPr>
          <a:noFill/>
        </p:spPr>
        <p:txBody>
          <a:bodyPr/>
          <a:lstStyle/>
          <a:p>
            <a:fld id="{BA9C66F3-B421-4CC5-BA91-4A092EE806CC}" type="slidenum">
              <a:rPr lang="ar-SA"/>
              <a:pPr/>
              <a:t>32</a:t>
            </a:fld>
            <a:endParaRPr lang="en-US"/>
          </a:p>
        </p:txBody>
      </p:sp>
      <p:sp>
        <p:nvSpPr>
          <p:cNvPr id="7173" name="Rectangle 2"/>
          <p:cNvSpPr>
            <a:spLocks noGrp="1" noChangeArrowheads="1"/>
          </p:cNvSpPr>
          <p:nvPr>
            <p:ph type="title"/>
          </p:nvPr>
        </p:nvSpPr>
        <p:spPr>
          <a:xfrm>
            <a:off x="1370013" y="381000"/>
            <a:ext cx="6859587" cy="914400"/>
          </a:xfrm>
        </p:spPr>
        <p:txBody>
          <a:bodyPr/>
          <a:lstStyle/>
          <a:p>
            <a:pPr eaLnBrk="1" hangingPunct="1"/>
            <a:r>
              <a:rPr lang="fa-IR" smtClean="0"/>
              <a:t>مثال</a:t>
            </a:r>
            <a:r>
              <a:rPr lang="en-US" smtClean="0"/>
              <a:t> </a:t>
            </a:r>
            <a:r>
              <a:rPr lang="fa-IR" smtClean="0">
                <a:latin typeface="Arial" charset="0"/>
              </a:rPr>
              <a:t>– روش ميانگين ساده متحرک</a:t>
            </a:r>
            <a:endParaRPr lang="en-US" smtClean="0"/>
          </a:p>
        </p:txBody>
      </p:sp>
      <p:graphicFrame>
        <p:nvGraphicFramePr>
          <p:cNvPr id="108599" name="Group 55"/>
          <p:cNvGraphicFramePr>
            <a:graphicFrameLocks noGrp="1"/>
          </p:cNvGraphicFramePr>
          <p:nvPr>
            <p:ph sz="half" idx="1"/>
          </p:nvPr>
        </p:nvGraphicFramePr>
        <p:xfrm>
          <a:off x="5334000" y="1600200"/>
          <a:ext cx="3352800" cy="3230880"/>
        </p:xfrm>
        <a:graphic>
          <a:graphicData uri="http://schemas.openxmlformats.org/drawingml/2006/table">
            <a:tbl>
              <a:tblPr/>
              <a:tblGrid>
                <a:gridCol w="1419225"/>
                <a:gridCol w="1933575"/>
              </a:tblGrid>
              <a:tr h="457200">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تقاضا براي بليت مترو</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3413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200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فروردين</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94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300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ارديبهشت</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200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خرداد</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400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تير </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500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مرداد</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600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شهريور</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0500">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مهر</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2" name="Rectangle 39"/>
          <p:cNvSpPr>
            <a:spLocks noChangeArrowheads="1"/>
          </p:cNvSpPr>
          <p:nvPr/>
        </p:nvSpPr>
        <p:spPr bwMode="auto">
          <a:xfrm>
            <a:off x="304800" y="1516063"/>
            <a:ext cx="4648200" cy="1828800"/>
          </a:xfrm>
          <a:prstGeom prst="rect">
            <a:avLst/>
          </a:prstGeom>
          <a:noFill/>
          <a:ln w="9525" algn="ctr">
            <a:noFill/>
            <a:miter lim="800000"/>
            <a:headEnd/>
            <a:tailEnd/>
          </a:ln>
        </p:spPr>
        <p:txBody>
          <a:bodyPr wrap="none" anchor="ctr"/>
          <a:lstStyle/>
          <a:p>
            <a:r>
              <a:rPr lang="en-US" b="0">
                <a:solidFill>
                  <a:srgbClr val="000000"/>
                </a:solidFill>
                <a:cs typeface="Tahoma" pitchFamily="34" charset="0"/>
              </a:rPr>
              <a:t>SMA= SA=</a:t>
            </a:r>
          </a:p>
        </p:txBody>
      </p:sp>
      <p:graphicFrame>
        <p:nvGraphicFramePr>
          <p:cNvPr id="7170" name="Object 40"/>
          <p:cNvGraphicFramePr>
            <a:graphicFrameLocks noGrp="1" noChangeAspect="1"/>
          </p:cNvGraphicFramePr>
          <p:nvPr>
            <p:ph sz="half" idx="2"/>
          </p:nvPr>
        </p:nvGraphicFramePr>
        <p:xfrm>
          <a:off x="1981200" y="1981200"/>
          <a:ext cx="2133600" cy="1295400"/>
        </p:xfrm>
        <a:graphic>
          <a:graphicData uri="http://schemas.openxmlformats.org/presentationml/2006/ole">
            <mc:AlternateContent xmlns:mc="http://schemas.openxmlformats.org/markup-compatibility/2006">
              <mc:Choice xmlns:v="urn:schemas-microsoft-com:vml" Requires="v">
                <p:oleObj spid="_x0000_s7171" name="Equation" r:id="rId3" imgW="787320" imgH="660240" progId="Equation.3">
                  <p:embed/>
                </p:oleObj>
              </mc:Choice>
              <mc:Fallback>
                <p:oleObj name="Equation" r:id="rId3" imgW="787320" imgH="660240" progId="Equation.3">
                  <p:embed/>
                  <p:pic>
                    <p:nvPicPr>
                      <p:cNvPr id="0" name="Object 4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981200"/>
                        <a:ext cx="21336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203" name="Rectangle 43"/>
          <p:cNvSpPr>
            <a:spLocks noChangeArrowheads="1"/>
          </p:cNvSpPr>
          <p:nvPr/>
        </p:nvSpPr>
        <p:spPr bwMode="auto">
          <a:xfrm>
            <a:off x="381000" y="2895600"/>
            <a:ext cx="4114800" cy="1600200"/>
          </a:xfrm>
          <a:prstGeom prst="rect">
            <a:avLst/>
          </a:prstGeom>
          <a:noFill/>
          <a:ln w="9525" algn="ctr">
            <a:noFill/>
            <a:miter lim="800000"/>
            <a:headEnd/>
            <a:tailEnd/>
          </a:ln>
        </p:spPr>
        <p:txBody>
          <a:bodyPr wrap="none" anchor="ctr"/>
          <a:lstStyle/>
          <a:p>
            <a:pPr algn="ctr"/>
            <a:r>
              <a:rPr lang="en-US" b="0">
                <a:solidFill>
                  <a:srgbClr val="000000"/>
                </a:solidFill>
              </a:rPr>
              <a:t>SMA=(400+500+600)/3=500</a:t>
            </a:r>
          </a:p>
        </p:txBody>
      </p:sp>
      <p:sp>
        <p:nvSpPr>
          <p:cNvPr id="7204" name="Rectangle 44"/>
          <p:cNvSpPr>
            <a:spLocks noChangeArrowheads="1"/>
          </p:cNvSpPr>
          <p:nvPr/>
        </p:nvSpPr>
        <p:spPr bwMode="auto">
          <a:xfrm>
            <a:off x="228600" y="2590800"/>
            <a:ext cx="1219200" cy="457200"/>
          </a:xfrm>
          <a:prstGeom prst="rect">
            <a:avLst/>
          </a:prstGeom>
          <a:noFill/>
          <a:ln w="9525" algn="ctr">
            <a:noFill/>
            <a:miter lim="800000"/>
            <a:headEnd/>
            <a:tailEnd/>
          </a:ln>
        </p:spPr>
        <p:txBody>
          <a:bodyPr wrap="none" anchor="ctr"/>
          <a:lstStyle/>
          <a:p>
            <a:pPr algn="ctr"/>
            <a:r>
              <a:rPr lang="fa-IR" b="0">
                <a:solidFill>
                  <a:srgbClr val="000000"/>
                </a:solidFill>
              </a:rPr>
              <a:t>6 ماهه</a:t>
            </a:r>
            <a:endParaRPr lang="en-US" b="0">
              <a:solidFill>
                <a:srgbClr val="000000"/>
              </a:solidFill>
            </a:endParaRPr>
          </a:p>
        </p:txBody>
      </p:sp>
      <p:sp>
        <p:nvSpPr>
          <p:cNvPr id="7205" name="Rectangle 45"/>
          <p:cNvSpPr>
            <a:spLocks noChangeArrowheads="1"/>
          </p:cNvSpPr>
          <p:nvPr/>
        </p:nvSpPr>
        <p:spPr bwMode="auto">
          <a:xfrm>
            <a:off x="228600" y="3962400"/>
            <a:ext cx="1219200" cy="457200"/>
          </a:xfrm>
          <a:prstGeom prst="rect">
            <a:avLst/>
          </a:prstGeom>
          <a:noFill/>
          <a:ln w="9525" algn="ctr">
            <a:noFill/>
            <a:miter lim="800000"/>
            <a:headEnd/>
            <a:tailEnd/>
          </a:ln>
        </p:spPr>
        <p:txBody>
          <a:bodyPr wrap="none" anchor="ctr"/>
          <a:lstStyle/>
          <a:p>
            <a:r>
              <a:rPr lang="fa-IR" b="0">
                <a:solidFill>
                  <a:srgbClr val="000000"/>
                </a:solidFill>
              </a:rPr>
              <a:t>3 ماهه</a:t>
            </a:r>
            <a:endParaRPr lang="en-US" b="0">
              <a:solidFill>
                <a:srgbClr val="000000"/>
              </a:solidFill>
            </a:endParaRPr>
          </a:p>
        </p:txBody>
      </p:sp>
      <p:sp>
        <p:nvSpPr>
          <p:cNvPr id="7206" name="Rectangle 46"/>
          <p:cNvSpPr>
            <a:spLocks noChangeArrowheads="1"/>
          </p:cNvSpPr>
          <p:nvPr/>
        </p:nvSpPr>
        <p:spPr bwMode="auto">
          <a:xfrm>
            <a:off x="304800" y="4572000"/>
            <a:ext cx="2514600" cy="838200"/>
          </a:xfrm>
          <a:prstGeom prst="rect">
            <a:avLst/>
          </a:prstGeom>
          <a:noFill/>
          <a:ln w="9525" algn="ctr">
            <a:noFill/>
            <a:miter lim="800000"/>
            <a:headEnd/>
            <a:tailEnd/>
          </a:ln>
        </p:spPr>
        <p:txBody>
          <a:bodyPr wrap="none" anchor="ctr"/>
          <a:lstStyle/>
          <a:p>
            <a:r>
              <a:rPr lang="en-US" b="0">
                <a:solidFill>
                  <a:srgbClr val="000000"/>
                </a:solidFill>
              </a:rPr>
              <a:t>SMA = 600</a:t>
            </a:r>
          </a:p>
        </p:txBody>
      </p:sp>
      <p:sp>
        <p:nvSpPr>
          <p:cNvPr id="7207" name="Rectangle 47"/>
          <p:cNvSpPr>
            <a:spLocks noChangeArrowheads="1"/>
          </p:cNvSpPr>
          <p:nvPr/>
        </p:nvSpPr>
        <p:spPr bwMode="auto">
          <a:xfrm>
            <a:off x="304800" y="5257800"/>
            <a:ext cx="1219200" cy="457200"/>
          </a:xfrm>
          <a:prstGeom prst="rect">
            <a:avLst/>
          </a:prstGeom>
          <a:noFill/>
          <a:ln w="9525" algn="ctr">
            <a:noFill/>
            <a:miter lim="800000"/>
            <a:headEnd/>
            <a:tailEnd/>
          </a:ln>
        </p:spPr>
        <p:txBody>
          <a:bodyPr wrap="none" anchor="ctr"/>
          <a:lstStyle/>
          <a:p>
            <a:r>
              <a:rPr lang="fa-IR" b="0">
                <a:solidFill>
                  <a:srgbClr val="000000"/>
                </a:solidFill>
              </a:rPr>
              <a:t>1 ماهه</a:t>
            </a:r>
            <a:endParaRPr lang="en-US" b="0">
              <a:solidFill>
                <a:srgbClr val="000000"/>
              </a:solidFill>
            </a:endParaRPr>
          </a:p>
        </p:txBody>
      </p:sp>
      <p:sp>
        <p:nvSpPr>
          <p:cNvPr id="7208" name="Rectangle 56"/>
          <p:cNvSpPr>
            <a:spLocks noChangeArrowheads="1"/>
          </p:cNvSpPr>
          <p:nvPr/>
        </p:nvSpPr>
        <p:spPr bwMode="auto">
          <a:xfrm>
            <a:off x="914400" y="5410200"/>
            <a:ext cx="7620000" cy="914400"/>
          </a:xfrm>
          <a:prstGeom prst="rect">
            <a:avLst/>
          </a:prstGeom>
          <a:noFill/>
          <a:ln w="9525" algn="ctr">
            <a:noFill/>
            <a:miter lim="800000"/>
            <a:headEnd/>
            <a:tailEnd/>
          </a:ln>
        </p:spPr>
        <p:txBody>
          <a:bodyPr wrap="none" anchor="ctr"/>
          <a:lstStyle/>
          <a:p>
            <a:pPr algn="ctr"/>
            <a:r>
              <a:rPr lang="fa-IR" sz="2200">
                <a:solidFill>
                  <a:srgbClr val="CC3300"/>
                </a:solidFill>
              </a:rPr>
              <a:t>هر چه بتوان به دوره هاي آخر اهميت بيشتري داد، تغيير الگو بيشتر مي شود.</a:t>
            </a:r>
            <a:endParaRPr lang="en-US" sz="2200">
              <a:solidFill>
                <a:srgbClr val="CC33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Slide Number Placeholder 8"/>
          <p:cNvSpPr>
            <a:spLocks noGrp="1"/>
          </p:cNvSpPr>
          <p:nvPr>
            <p:ph type="sldNum" sz="quarter" idx="12"/>
          </p:nvPr>
        </p:nvSpPr>
        <p:spPr>
          <a:noFill/>
        </p:spPr>
        <p:txBody>
          <a:bodyPr/>
          <a:lstStyle/>
          <a:p>
            <a:fld id="{5D18F530-BFDB-4B48-9C99-7A77E20944F5}" type="slidenum">
              <a:rPr lang="ar-SA"/>
              <a:pPr/>
              <a:t>33</a:t>
            </a:fld>
            <a:endParaRPr lang="en-US"/>
          </a:p>
        </p:txBody>
      </p:sp>
      <p:sp>
        <p:nvSpPr>
          <p:cNvPr id="8199" name="Rectangle 2"/>
          <p:cNvSpPr>
            <a:spLocks noGrp="1" noChangeArrowheads="1"/>
          </p:cNvSpPr>
          <p:nvPr>
            <p:ph type="title" sz="quarter"/>
          </p:nvPr>
        </p:nvSpPr>
        <p:spPr>
          <a:xfrm>
            <a:off x="1370013" y="381000"/>
            <a:ext cx="6859587" cy="685800"/>
          </a:xfrm>
        </p:spPr>
        <p:txBody>
          <a:bodyPr/>
          <a:lstStyle/>
          <a:p>
            <a:pPr eaLnBrk="1" hangingPunct="1"/>
            <a:r>
              <a:rPr lang="fa-IR" smtClean="0"/>
              <a:t>مثال – روش ميانگين وزني متحرک</a:t>
            </a:r>
            <a:r>
              <a:rPr lang="en-US" smtClean="0"/>
              <a:t> </a:t>
            </a:r>
          </a:p>
        </p:txBody>
      </p:sp>
      <p:graphicFrame>
        <p:nvGraphicFramePr>
          <p:cNvPr id="111672" name="Group 56"/>
          <p:cNvGraphicFramePr>
            <a:graphicFrameLocks noGrp="1"/>
          </p:cNvGraphicFramePr>
          <p:nvPr>
            <p:ph sz="quarter" idx="1"/>
          </p:nvPr>
        </p:nvGraphicFramePr>
        <p:xfrm>
          <a:off x="6248400" y="1524000"/>
          <a:ext cx="2514600" cy="3169920"/>
        </p:xfrm>
        <a:graphic>
          <a:graphicData uri="http://schemas.openxmlformats.org/drawingml/2006/table">
            <a:tbl>
              <a:tblPr/>
              <a:tblGrid>
                <a:gridCol w="1371600"/>
                <a:gridCol w="1143000"/>
              </a:tblGrid>
              <a:tr h="200025">
                <a:tc gridSpan="2">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تقاضا براي بليت مترو</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266700">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200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فروردين</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300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ارديبهشت</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700">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200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خرداد</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400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تير </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500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مرداد</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600</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شهريور</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000" b="1" i="0" u="none" strike="noStrike" cap="none" normalizeH="0" baseline="0" smtClean="0">
                          <a:ln>
                            <a:noFill/>
                          </a:ln>
                          <a:solidFill>
                            <a:srgbClr val="000000"/>
                          </a:solidFill>
                          <a:effectLst/>
                          <a:latin typeface="Tahoma" pitchFamily="34" charset="0"/>
                          <a:cs typeface="Nazanin" pitchFamily="2" charset="-78"/>
                        </a:rPr>
                        <a:t>مهر</a:t>
                      </a:r>
                      <a:endParaRPr kumimoji="0" lang="en-US" sz="2000" b="1" i="0" u="none" strike="noStrike" cap="none" normalizeH="0" baseline="0" smtClean="0">
                        <a:ln>
                          <a:noFill/>
                        </a:ln>
                        <a:solidFill>
                          <a:srgbClr val="000000"/>
                        </a:solidFill>
                        <a:effectLst/>
                        <a:latin typeface="Tahoma" pitchFamily="34" charset="0"/>
                        <a:cs typeface="Nazanin"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8194" name="Object 43"/>
          <p:cNvGraphicFramePr>
            <a:graphicFrameLocks noGrp="1" noChangeAspect="1"/>
          </p:cNvGraphicFramePr>
          <p:nvPr>
            <p:ph sz="quarter" idx="2"/>
          </p:nvPr>
        </p:nvGraphicFramePr>
        <p:xfrm>
          <a:off x="533400" y="1676400"/>
          <a:ext cx="2590800" cy="914400"/>
        </p:xfrm>
        <a:graphic>
          <a:graphicData uri="http://schemas.openxmlformats.org/presentationml/2006/ole">
            <mc:AlternateContent xmlns:mc="http://schemas.openxmlformats.org/markup-compatibility/2006">
              <mc:Choice xmlns:v="urn:schemas-microsoft-com:vml" Requires="v">
                <p:oleObj spid="_x0000_s8197" name="Equation" r:id="rId3" imgW="977760" imgH="431640" progId="Equation.3">
                  <p:embed/>
                </p:oleObj>
              </mc:Choice>
              <mc:Fallback>
                <p:oleObj name="Equation" r:id="rId3" imgW="977760" imgH="431640" progId="Equation.3">
                  <p:embed/>
                  <p:pic>
                    <p:nvPicPr>
                      <p:cNvPr id="0" name="Object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676400"/>
                        <a:ext cx="25908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5" name="Object 45"/>
          <p:cNvGraphicFramePr>
            <a:graphicFrameLocks noGrp="1" noChangeAspect="1"/>
          </p:cNvGraphicFramePr>
          <p:nvPr>
            <p:ph sz="quarter" idx="3"/>
          </p:nvPr>
        </p:nvGraphicFramePr>
        <p:xfrm>
          <a:off x="3505200" y="1752600"/>
          <a:ext cx="1905000" cy="787400"/>
        </p:xfrm>
        <a:graphic>
          <a:graphicData uri="http://schemas.openxmlformats.org/presentationml/2006/ole">
            <mc:AlternateContent xmlns:mc="http://schemas.openxmlformats.org/markup-compatibility/2006">
              <mc:Choice xmlns:v="urn:schemas-microsoft-com:vml" Requires="v">
                <p:oleObj spid="_x0000_s8198" name="Equation" r:id="rId5" imgW="736560" imgH="482400" progId="Equation.3">
                  <p:embed/>
                </p:oleObj>
              </mc:Choice>
              <mc:Fallback>
                <p:oleObj name="Equation" r:id="rId5" imgW="736560" imgH="482400" progId="Equation.3">
                  <p:embed/>
                  <p:pic>
                    <p:nvPicPr>
                      <p:cNvPr id="0" name="Object 4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1752600"/>
                        <a:ext cx="1905000"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9"/>
          <p:cNvGraphicFramePr>
            <a:graphicFrameLocks noGrp="1" noChangeAspect="1"/>
          </p:cNvGraphicFramePr>
          <p:nvPr>
            <p:ph sz="quarter" idx="4"/>
          </p:nvPr>
        </p:nvGraphicFramePr>
        <p:xfrm>
          <a:off x="304800" y="3200400"/>
          <a:ext cx="2286000" cy="931863"/>
        </p:xfrm>
        <a:graphic>
          <a:graphicData uri="http://schemas.openxmlformats.org/presentationml/2006/ole">
            <mc:AlternateContent xmlns:mc="http://schemas.openxmlformats.org/markup-compatibility/2006">
              <mc:Choice xmlns:v="urn:schemas-microsoft-com:vml" Requires="v">
                <p:oleObj spid="_x0000_s8199" name="Equation" r:id="rId7" imgW="977760" imgH="431640" progId="Equation.3">
                  <p:embed/>
                </p:oleObj>
              </mc:Choice>
              <mc:Fallback>
                <p:oleObj name="Equation" r:id="rId7" imgW="977760" imgH="431640" progId="Equation.3">
                  <p:embed/>
                  <p:pic>
                    <p:nvPicPr>
                      <p:cNvPr id="0" name="Object 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 y="3200400"/>
                        <a:ext cx="2286000" cy="931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28" name="Rectangle 57"/>
          <p:cNvSpPr>
            <a:spLocks noChangeArrowheads="1"/>
          </p:cNvSpPr>
          <p:nvPr/>
        </p:nvSpPr>
        <p:spPr bwMode="auto">
          <a:xfrm>
            <a:off x="2590800" y="3200400"/>
            <a:ext cx="3048000" cy="914400"/>
          </a:xfrm>
          <a:prstGeom prst="rect">
            <a:avLst/>
          </a:prstGeom>
          <a:noFill/>
          <a:ln w="9525" algn="ctr">
            <a:noFill/>
            <a:miter lim="800000"/>
            <a:headEnd/>
            <a:tailEnd/>
          </a:ln>
        </p:spPr>
        <p:txBody>
          <a:bodyPr wrap="none" anchor="ctr"/>
          <a:lstStyle/>
          <a:p>
            <a:r>
              <a:rPr lang="en-US" sz="2000" b="0">
                <a:solidFill>
                  <a:srgbClr val="000000"/>
                </a:solidFill>
              </a:rPr>
              <a:t>= 0.25(400)+0.25(500)+</a:t>
            </a:r>
          </a:p>
          <a:p>
            <a:r>
              <a:rPr lang="en-US" sz="2000" b="0">
                <a:solidFill>
                  <a:srgbClr val="000000"/>
                </a:solidFill>
              </a:rPr>
              <a:t>    0.5(600)=525</a:t>
            </a:r>
          </a:p>
        </p:txBody>
      </p:sp>
      <p:sp>
        <p:nvSpPr>
          <p:cNvPr id="8229" name="Rectangle 58"/>
          <p:cNvSpPr>
            <a:spLocks noChangeArrowheads="1"/>
          </p:cNvSpPr>
          <p:nvPr/>
        </p:nvSpPr>
        <p:spPr bwMode="auto">
          <a:xfrm>
            <a:off x="533400" y="4495800"/>
            <a:ext cx="5562600" cy="1752600"/>
          </a:xfrm>
          <a:prstGeom prst="rect">
            <a:avLst/>
          </a:prstGeom>
          <a:noFill/>
          <a:ln w="9525" algn="ctr">
            <a:noFill/>
            <a:miter lim="800000"/>
            <a:headEnd/>
            <a:tailEnd/>
          </a:ln>
        </p:spPr>
        <p:txBody>
          <a:bodyPr wrap="none" anchor="ctr"/>
          <a:lstStyle/>
          <a:p>
            <a:pPr algn="ctr"/>
            <a:r>
              <a:rPr lang="fa-IR">
                <a:solidFill>
                  <a:srgbClr val="CC3300"/>
                </a:solidFill>
              </a:rPr>
              <a:t>با </a:t>
            </a:r>
            <a:r>
              <a:rPr lang="fa-IR" u="sng">
                <a:solidFill>
                  <a:srgbClr val="CC3300"/>
                </a:solidFill>
              </a:rPr>
              <a:t>انتخاب تعداد دوره مناسب</a:t>
            </a:r>
            <a:r>
              <a:rPr lang="fa-IR">
                <a:solidFill>
                  <a:srgbClr val="CC3300"/>
                </a:solidFill>
              </a:rPr>
              <a:t> و </a:t>
            </a:r>
            <a:r>
              <a:rPr lang="fa-IR" u="sng">
                <a:solidFill>
                  <a:srgbClr val="CC3300"/>
                </a:solidFill>
              </a:rPr>
              <a:t>تعيين وزن هاي صحيح</a:t>
            </a:r>
          </a:p>
          <a:p>
            <a:pPr algn="ctr"/>
            <a:r>
              <a:rPr lang="fa-IR">
                <a:solidFill>
                  <a:srgbClr val="CC3300"/>
                </a:solidFill>
              </a:rPr>
              <a:t>تغييرات فصلي به خوبي مشخص مي شود.</a:t>
            </a:r>
            <a:endParaRPr lang="en-US">
              <a:solidFill>
                <a:srgbClr val="CC33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5" name="Slide Number Placeholder 7"/>
          <p:cNvSpPr>
            <a:spLocks noGrp="1"/>
          </p:cNvSpPr>
          <p:nvPr>
            <p:ph type="sldNum" sz="quarter" idx="12"/>
          </p:nvPr>
        </p:nvSpPr>
        <p:spPr>
          <a:noFill/>
        </p:spPr>
        <p:txBody>
          <a:bodyPr/>
          <a:lstStyle/>
          <a:p>
            <a:fld id="{57E3D297-C6AC-46E5-A6D1-964D1198CD09}" type="slidenum">
              <a:rPr lang="ar-SA"/>
              <a:pPr/>
              <a:t>34</a:t>
            </a:fld>
            <a:endParaRPr lang="en-US"/>
          </a:p>
        </p:txBody>
      </p:sp>
      <p:sp>
        <p:nvSpPr>
          <p:cNvPr id="9226" name="Rectangle 9"/>
          <p:cNvSpPr>
            <a:spLocks noGrp="1" noChangeArrowheads="1"/>
          </p:cNvSpPr>
          <p:nvPr>
            <p:ph type="title"/>
          </p:nvPr>
        </p:nvSpPr>
        <p:spPr/>
        <p:txBody>
          <a:bodyPr/>
          <a:lstStyle/>
          <a:p>
            <a:pPr eaLnBrk="1" hangingPunct="1"/>
            <a:r>
              <a:rPr lang="fa-IR" smtClean="0"/>
              <a:t>مثال – </a:t>
            </a:r>
            <a:r>
              <a:rPr lang="ar-SA" smtClean="0"/>
              <a:t>روش نمايي يکنواخت </a:t>
            </a:r>
            <a:endParaRPr lang="en-US" smtClean="0"/>
          </a:p>
        </p:txBody>
      </p:sp>
      <p:sp>
        <p:nvSpPr>
          <p:cNvPr id="9227" name="Rectangle 3"/>
          <p:cNvSpPr>
            <a:spLocks noGrp="1" noChangeArrowheads="1"/>
          </p:cNvSpPr>
          <p:nvPr>
            <p:ph type="body" sz="half" idx="1"/>
          </p:nvPr>
        </p:nvSpPr>
        <p:spPr>
          <a:xfrm>
            <a:off x="228600" y="1676400"/>
            <a:ext cx="8610600" cy="1371600"/>
          </a:xfrm>
        </p:spPr>
        <p:txBody>
          <a:bodyPr/>
          <a:lstStyle/>
          <a:p>
            <a:pPr eaLnBrk="1" hangingPunct="1"/>
            <a:r>
              <a:rPr lang="fa-IR" sz="2000" dirty="0" smtClean="0"/>
              <a:t>نرم افزار </a:t>
            </a:r>
            <a:r>
              <a:rPr lang="en-US" sz="2000" dirty="0" smtClean="0"/>
              <a:t>APICS</a:t>
            </a:r>
            <a:r>
              <a:rPr lang="fa-IR" sz="2000" dirty="0" smtClean="0"/>
              <a:t> براي برنامه ريزي توليد بر مبناي اين مدل کار مي کند.</a:t>
            </a:r>
          </a:p>
          <a:p>
            <a:pPr eaLnBrk="1" hangingPunct="1"/>
            <a:endParaRPr lang="en-US" sz="2000" dirty="0" smtClean="0"/>
          </a:p>
        </p:txBody>
      </p:sp>
      <p:graphicFrame>
        <p:nvGraphicFramePr>
          <p:cNvPr id="9218" name="Object 4"/>
          <p:cNvGraphicFramePr>
            <a:graphicFrameLocks noGrp="1" noChangeAspect="1"/>
          </p:cNvGraphicFramePr>
          <p:nvPr>
            <p:ph sz="quarter" idx="2"/>
          </p:nvPr>
        </p:nvGraphicFramePr>
        <p:xfrm>
          <a:off x="304800" y="2590800"/>
          <a:ext cx="8610600" cy="708025"/>
        </p:xfrm>
        <a:graphic>
          <a:graphicData uri="http://schemas.openxmlformats.org/presentationml/2006/ole">
            <mc:AlternateContent xmlns:mc="http://schemas.openxmlformats.org/markup-compatibility/2006">
              <mc:Choice xmlns:v="urn:schemas-microsoft-com:vml" Requires="v">
                <p:oleObj spid="_x0000_s9224" name="Equation" r:id="rId3" imgW="3873240" imgH="266400" progId="Equation.3">
                  <p:embed/>
                </p:oleObj>
              </mc:Choice>
              <mc:Fallback>
                <p:oleObj name="Equation" r:id="rId3" imgW="3873240" imgH="266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2590800"/>
                        <a:ext cx="8610600" cy="708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9228" name="Group 19"/>
          <p:cNvGrpSpPr>
            <a:grpSpLocks/>
          </p:cNvGrpSpPr>
          <p:nvPr/>
        </p:nvGrpSpPr>
        <p:grpSpPr bwMode="auto">
          <a:xfrm>
            <a:off x="1828800" y="3505200"/>
            <a:ext cx="6248400" cy="2514600"/>
            <a:chOff x="1152" y="2208"/>
            <a:chExt cx="3936" cy="1584"/>
          </a:xfrm>
        </p:grpSpPr>
        <p:sp>
          <p:nvSpPr>
            <p:cNvPr id="9229" name="Rectangle 7"/>
            <p:cNvSpPr>
              <a:spLocks noChangeArrowheads="1"/>
            </p:cNvSpPr>
            <p:nvPr/>
          </p:nvSpPr>
          <p:spPr bwMode="auto">
            <a:xfrm>
              <a:off x="3888" y="2208"/>
              <a:ext cx="816" cy="336"/>
            </a:xfrm>
            <a:prstGeom prst="rect">
              <a:avLst/>
            </a:prstGeom>
            <a:noFill/>
            <a:ln w="9525" algn="ctr">
              <a:noFill/>
              <a:miter lim="800000"/>
              <a:headEnd/>
              <a:tailEnd/>
            </a:ln>
          </p:spPr>
          <p:txBody>
            <a:bodyPr wrap="none" anchor="ctr"/>
            <a:lstStyle/>
            <a:p>
              <a:pPr algn="r" rtl="1"/>
              <a:r>
                <a:rPr lang="en-US" b="0">
                  <a:solidFill>
                    <a:srgbClr val="000000"/>
                  </a:solidFill>
                </a:rPr>
                <a:t>D</a:t>
              </a:r>
              <a:r>
                <a:rPr lang="fa-IR" b="0">
                  <a:solidFill>
                    <a:srgbClr val="000000"/>
                  </a:solidFill>
                </a:rPr>
                <a:t>     تقاضا</a:t>
              </a:r>
              <a:endParaRPr lang="en-US" b="0">
                <a:solidFill>
                  <a:srgbClr val="000000"/>
                </a:solidFill>
              </a:endParaRPr>
            </a:p>
          </p:txBody>
        </p:sp>
        <p:graphicFrame>
          <p:nvGraphicFramePr>
            <p:cNvPr id="9219" name="Object 8"/>
            <p:cNvGraphicFramePr>
              <a:graphicFrameLocks noChangeAspect="1"/>
            </p:cNvGraphicFramePr>
            <p:nvPr/>
          </p:nvGraphicFramePr>
          <p:xfrm>
            <a:off x="4416" y="2544"/>
            <a:ext cx="672" cy="315"/>
          </p:xfrm>
          <a:graphic>
            <a:graphicData uri="http://schemas.openxmlformats.org/presentationml/2006/ole">
              <mc:AlternateContent xmlns:mc="http://schemas.openxmlformats.org/markup-compatibility/2006">
                <mc:Choice xmlns:v="urn:schemas-microsoft-com:vml" Requires="v">
                  <p:oleObj spid="_x0000_s9225" name="Equation" r:id="rId5" imgW="266400" imgH="228600" progId="Equation.3">
                    <p:embed/>
                  </p:oleObj>
                </mc:Choice>
                <mc:Fallback>
                  <p:oleObj name="Equation" r:id="rId5" imgW="266400" imgH="2286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6" y="2544"/>
                          <a:ext cx="672" cy="31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30" name="Rectangle 11"/>
            <p:cNvSpPr>
              <a:spLocks noChangeArrowheads="1"/>
            </p:cNvSpPr>
            <p:nvPr/>
          </p:nvSpPr>
          <p:spPr bwMode="auto">
            <a:xfrm>
              <a:off x="3120" y="2496"/>
              <a:ext cx="1248" cy="336"/>
            </a:xfrm>
            <a:prstGeom prst="rect">
              <a:avLst/>
            </a:prstGeom>
            <a:noFill/>
            <a:ln w="9525" algn="ctr">
              <a:noFill/>
              <a:miter lim="800000"/>
              <a:headEnd/>
              <a:tailEnd/>
            </a:ln>
          </p:spPr>
          <p:txBody>
            <a:bodyPr wrap="none" anchor="ctr"/>
            <a:lstStyle/>
            <a:p>
              <a:pPr algn="r" rtl="1"/>
              <a:r>
                <a:rPr lang="fa-IR" b="0">
                  <a:solidFill>
                    <a:srgbClr val="000000"/>
                  </a:solidFill>
                </a:rPr>
                <a:t>پيش بيني تقاضا براي نزديک ترين دوره</a:t>
              </a:r>
              <a:endParaRPr lang="en-US" b="0">
                <a:solidFill>
                  <a:srgbClr val="000000"/>
                </a:solidFill>
              </a:endParaRPr>
            </a:p>
          </p:txBody>
        </p:sp>
        <p:graphicFrame>
          <p:nvGraphicFramePr>
            <p:cNvPr id="9220" name="Object 12"/>
            <p:cNvGraphicFramePr>
              <a:graphicFrameLocks noChangeAspect="1"/>
            </p:cNvGraphicFramePr>
            <p:nvPr/>
          </p:nvGraphicFramePr>
          <p:xfrm>
            <a:off x="4368" y="2880"/>
            <a:ext cx="672" cy="324"/>
          </p:xfrm>
          <a:graphic>
            <a:graphicData uri="http://schemas.openxmlformats.org/presentationml/2006/ole">
              <mc:AlternateContent xmlns:mc="http://schemas.openxmlformats.org/markup-compatibility/2006">
                <mc:Choice xmlns:v="urn:schemas-microsoft-com:vml" Requires="v">
                  <p:oleObj spid="_x0000_s9226" name="Equation" r:id="rId7" imgW="164880" imgH="228600" progId="Equation.3">
                    <p:embed/>
                  </p:oleObj>
                </mc:Choice>
                <mc:Fallback>
                  <p:oleObj name="Equation" r:id="rId7" imgW="164880" imgH="228600" progId="Equation.3">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68" y="2880"/>
                          <a:ext cx="672" cy="32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31" name="Rectangle 13"/>
            <p:cNvSpPr>
              <a:spLocks noChangeArrowheads="1"/>
            </p:cNvSpPr>
            <p:nvPr/>
          </p:nvSpPr>
          <p:spPr bwMode="auto">
            <a:xfrm>
              <a:off x="1152" y="2832"/>
              <a:ext cx="3216" cy="336"/>
            </a:xfrm>
            <a:prstGeom prst="rect">
              <a:avLst/>
            </a:prstGeom>
            <a:noFill/>
            <a:ln w="9525" algn="ctr">
              <a:noFill/>
              <a:miter lim="800000"/>
              <a:headEnd/>
              <a:tailEnd/>
            </a:ln>
          </p:spPr>
          <p:txBody>
            <a:bodyPr wrap="none" anchor="ctr"/>
            <a:lstStyle/>
            <a:p>
              <a:pPr algn="r" rtl="1"/>
              <a:r>
                <a:rPr lang="fa-IR" b="0">
                  <a:solidFill>
                    <a:srgbClr val="000000"/>
                  </a:solidFill>
                </a:rPr>
                <a:t>پيش بيني تقاضا دوره </a:t>
              </a:r>
              <a:r>
                <a:rPr lang="en-US" b="0">
                  <a:solidFill>
                    <a:srgbClr val="000000"/>
                  </a:solidFill>
                </a:rPr>
                <a:t>t</a:t>
              </a:r>
              <a:r>
                <a:rPr lang="fa-IR" b="0">
                  <a:solidFill>
                    <a:srgbClr val="000000"/>
                  </a:solidFill>
                </a:rPr>
                <a:t> ام</a:t>
              </a:r>
              <a:endParaRPr lang="en-US" b="0">
                <a:solidFill>
                  <a:srgbClr val="000000"/>
                </a:solidFill>
              </a:endParaRPr>
            </a:p>
          </p:txBody>
        </p:sp>
        <p:graphicFrame>
          <p:nvGraphicFramePr>
            <p:cNvPr id="9221" name="Object 14"/>
            <p:cNvGraphicFramePr>
              <a:graphicFrameLocks noChangeAspect="1"/>
            </p:cNvGraphicFramePr>
            <p:nvPr/>
          </p:nvGraphicFramePr>
          <p:xfrm>
            <a:off x="4464" y="3216"/>
            <a:ext cx="240" cy="220"/>
          </p:xfrm>
          <a:graphic>
            <a:graphicData uri="http://schemas.openxmlformats.org/presentationml/2006/ole">
              <mc:AlternateContent xmlns:mc="http://schemas.openxmlformats.org/markup-compatibility/2006">
                <mc:Choice xmlns:v="urn:schemas-microsoft-com:vml" Requires="v">
                  <p:oleObj spid="_x0000_s9227" name="Equation" r:id="rId9" imgW="152280" imgH="139680" progId="Equation.3">
                    <p:embed/>
                  </p:oleObj>
                </mc:Choice>
                <mc:Fallback>
                  <p:oleObj name="Equation" r:id="rId9" imgW="152280" imgH="139680" progId="Equation.3">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64" y="3216"/>
                          <a:ext cx="240" cy="2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32" name="Rectangle 15"/>
            <p:cNvSpPr>
              <a:spLocks noChangeArrowheads="1"/>
            </p:cNvSpPr>
            <p:nvPr/>
          </p:nvSpPr>
          <p:spPr bwMode="auto">
            <a:xfrm>
              <a:off x="3024" y="3168"/>
              <a:ext cx="1344" cy="336"/>
            </a:xfrm>
            <a:prstGeom prst="rect">
              <a:avLst/>
            </a:prstGeom>
            <a:noFill/>
            <a:ln w="9525" algn="ctr">
              <a:noFill/>
              <a:miter lim="800000"/>
              <a:headEnd/>
              <a:tailEnd/>
            </a:ln>
          </p:spPr>
          <p:txBody>
            <a:bodyPr wrap="none" anchor="ctr"/>
            <a:lstStyle/>
            <a:p>
              <a:pPr algn="r" rtl="1"/>
              <a:r>
                <a:rPr lang="fa-IR" b="0">
                  <a:solidFill>
                    <a:srgbClr val="000000"/>
                  </a:solidFill>
                </a:rPr>
                <a:t>ضريب نمو هموار </a:t>
              </a:r>
              <a:endParaRPr lang="en-US" b="0">
                <a:solidFill>
                  <a:srgbClr val="000000"/>
                </a:solidFill>
              </a:endParaRPr>
            </a:p>
          </p:txBody>
        </p:sp>
        <p:graphicFrame>
          <p:nvGraphicFramePr>
            <p:cNvPr id="9222" name="Object 16"/>
            <p:cNvGraphicFramePr>
              <a:graphicFrameLocks noChangeAspect="1"/>
            </p:cNvGraphicFramePr>
            <p:nvPr/>
          </p:nvGraphicFramePr>
          <p:xfrm>
            <a:off x="1920" y="3216"/>
            <a:ext cx="1152" cy="246"/>
          </p:xfrm>
          <a:graphic>
            <a:graphicData uri="http://schemas.openxmlformats.org/presentationml/2006/ole">
              <mc:AlternateContent xmlns:mc="http://schemas.openxmlformats.org/markup-compatibility/2006">
                <mc:Choice xmlns:v="urn:schemas-microsoft-com:vml" Requires="v">
                  <p:oleObj spid="_x0000_s9228" name="Equation" r:id="rId11" imgW="571320" imgH="177480" progId="Equation.3">
                    <p:embed/>
                  </p:oleObj>
                </mc:Choice>
                <mc:Fallback>
                  <p:oleObj name="Equation" r:id="rId11" imgW="571320" imgH="177480" progId="Equation.3">
                    <p:embed/>
                    <p:pic>
                      <p:nvPicPr>
                        <p:cNvPr id="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20" y="3216"/>
                          <a:ext cx="1152" cy="24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17"/>
            <p:cNvGraphicFramePr>
              <a:graphicFrameLocks noChangeAspect="1"/>
            </p:cNvGraphicFramePr>
            <p:nvPr/>
          </p:nvGraphicFramePr>
          <p:xfrm>
            <a:off x="4512" y="3504"/>
            <a:ext cx="528" cy="240"/>
          </p:xfrm>
          <a:graphic>
            <a:graphicData uri="http://schemas.openxmlformats.org/presentationml/2006/ole">
              <mc:AlternateContent xmlns:mc="http://schemas.openxmlformats.org/markup-compatibility/2006">
                <mc:Choice xmlns:v="urn:schemas-microsoft-com:vml" Requires="v">
                  <p:oleObj spid="_x0000_s9229" name="Equation" r:id="rId13" imgW="330120" imgH="177480" progId="Equation.3">
                    <p:embed/>
                  </p:oleObj>
                </mc:Choice>
                <mc:Fallback>
                  <p:oleObj name="Equation" r:id="rId13" imgW="330120" imgH="177480" progId="Equation.3">
                    <p:embed/>
                    <p:pic>
                      <p:nvPicPr>
                        <p:cNvPr id="0"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12" y="3504"/>
                          <a:ext cx="528" cy="2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33" name="Rectangle 18"/>
            <p:cNvSpPr>
              <a:spLocks noChangeArrowheads="1"/>
            </p:cNvSpPr>
            <p:nvPr/>
          </p:nvSpPr>
          <p:spPr bwMode="auto">
            <a:xfrm>
              <a:off x="2976" y="3456"/>
              <a:ext cx="1392" cy="336"/>
            </a:xfrm>
            <a:prstGeom prst="rect">
              <a:avLst/>
            </a:prstGeom>
            <a:noFill/>
            <a:ln w="9525" algn="ctr">
              <a:noFill/>
              <a:miter lim="800000"/>
              <a:headEnd/>
              <a:tailEnd/>
            </a:ln>
          </p:spPr>
          <p:txBody>
            <a:bodyPr wrap="none" anchor="ctr"/>
            <a:lstStyle/>
            <a:p>
              <a:pPr algn="r" rtl="1"/>
              <a:r>
                <a:rPr lang="fa-IR" b="0">
                  <a:solidFill>
                    <a:srgbClr val="000000"/>
                  </a:solidFill>
                </a:rPr>
                <a:t>ضريب تصاعد</a:t>
              </a:r>
              <a:endParaRPr lang="en-US" b="0">
                <a:solidFill>
                  <a:srgbClr val="000000"/>
                </a:solidFill>
              </a:endParaRPr>
            </a:p>
          </p:txBody>
        </p:sp>
      </p:gr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7" name="Slide Number Placeholder 7"/>
          <p:cNvSpPr>
            <a:spLocks noGrp="1"/>
          </p:cNvSpPr>
          <p:nvPr>
            <p:ph type="sldNum" sz="quarter" idx="12"/>
          </p:nvPr>
        </p:nvSpPr>
        <p:spPr>
          <a:noFill/>
        </p:spPr>
        <p:txBody>
          <a:bodyPr/>
          <a:lstStyle/>
          <a:p>
            <a:fld id="{3EFED20D-BB71-4F5D-9947-0ACAC4C2C2FA}" type="slidenum">
              <a:rPr lang="ar-SA"/>
              <a:pPr/>
              <a:t>35</a:t>
            </a:fld>
            <a:endParaRPr lang="en-US"/>
          </a:p>
        </p:txBody>
      </p:sp>
      <p:sp>
        <p:nvSpPr>
          <p:cNvPr id="10248" name="Rectangle 12"/>
          <p:cNvSpPr>
            <a:spLocks noGrp="1" noChangeArrowheads="1"/>
          </p:cNvSpPr>
          <p:nvPr>
            <p:ph type="title"/>
          </p:nvPr>
        </p:nvSpPr>
        <p:spPr/>
        <p:txBody>
          <a:bodyPr/>
          <a:lstStyle/>
          <a:p>
            <a:pPr eaLnBrk="1" hangingPunct="1"/>
            <a:r>
              <a:rPr lang="ar-SA" smtClean="0"/>
              <a:t>روش نمايي يکنواخت</a:t>
            </a:r>
            <a:endParaRPr lang="en-US" smtClean="0"/>
          </a:p>
        </p:txBody>
      </p:sp>
      <p:sp>
        <p:nvSpPr>
          <p:cNvPr id="10249" name="Rectangle 3"/>
          <p:cNvSpPr>
            <a:spLocks noGrp="1" noChangeArrowheads="1"/>
          </p:cNvSpPr>
          <p:nvPr>
            <p:ph type="body" sz="half" idx="1"/>
          </p:nvPr>
        </p:nvSpPr>
        <p:spPr>
          <a:xfrm>
            <a:off x="1600200" y="1828800"/>
            <a:ext cx="6477000" cy="4267200"/>
          </a:xfrm>
        </p:spPr>
        <p:txBody>
          <a:bodyPr/>
          <a:lstStyle/>
          <a:p>
            <a:pPr eaLnBrk="1" hangingPunct="1"/>
            <a:r>
              <a:rPr lang="fa-IR" smtClean="0"/>
              <a:t>بازار و تقاضا داراي ثبات </a:t>
            </a:r>
            <a:r>
              <a:rPr lang="en-US" smtClean="0">
                <a:sym typeface="Wingdings 3" pitchFamily="18" charset="2"/>
              </a:rPr>
              <a:t></a:t>
            </a:r>
            <a:r>
              <a:rPr lang="fa-IR" smtClean="0">
                <a:sym typeface="Wingdings 3" pitchFamily="18" charset="2"/>
              </a:rPr>
              <a:t> انتخاب</a:t>
            </a:r>
          </a:p>
          <a:p>
            <a:pPr eaLnBrk="1" hangingPunct="1"/>
            <a:endParaRPr lang="fa-IR" smtClean="0">
              <a:sym typeface="Wingdings 3" pitchFamily="18" charset="2"/>
            </a:endParaRPr>
          </a:p>
          <a:p>
            <a:pPr eaLnBrk="1" hangingPunct="1"/>
            <a:r>
              <a:rPr lang="fa-IR" smtClean="0"/>
              <a:t>بازار و تقاضا بي ثبات </a:t>
            </a:r>
            <a:r>
              <a:rPr lang="en-US" smtClean="0">
                <a:sym typeface="Wingdings 3" pitchFamily="18" charset="2"/>
              </a:rPr>
              <a:t></a:t>
            </a:r>
            <a:r>
              <a:rPr lang="fa-IR" smtClean="0">
                <a:sym typeface="Wingdings 3" pitchFamily="18" charset="2"/>
              </a:rPr>
              <a:t> انتخاب  </a:t>
            </a:r>
          </a:p>
          <a:p>
            <a:pPr eaLnBrk="1" hangingPunct="1"/>
            <a:endParaRPr lang="fa-IR" smtClean="0">
              <a:sym typeface="Wingdings 3" pitchFamily="18" charset="2"/>
            </a:endParaRPr>
          </a:p>
          <a:p>
            <a:pPr eaLnBrk="1" hangingPunct="1"/>
            <a:r>
              <a:rPr lang="fa-IR" smtClean="0">
                <a:sym typeface="Wingdings 3" pitchFamily="18" charset="2"/>
              </a:rPr>
              <a:t>انتخاب      هاي  بالا   به دوره هاي اخير و نوسانات توجه بيشتري ايجاد مي کند.</a:t>
            </a:r>
          </a:p>
          <a:p>
            <a:pPr eaLnBrk="1" hangingPunct="1"/>
            <a:r>
              <a:rPr lang="fa-IR" smtClean="0">
                <a:sym typeface="Wingdings 3" pitchFamily="18" charset="2"/>
              </a:rPr>
              <a:t>انتخاب     پايين به دوره هاي گذشته هم اهميت مناسبي ميدهد.</a:t>
            </a:r>
            <a:endParaRPr lang="en-US" smtClean="0">
              <a:sym typeface="Wingdings 3" pitchFamily="18" charset="2"/>
            </a:endParaRPr>
          </a:p>
        </p:txBody>
      </p:sp>
      <p:graphicFrame>
        <p:nvGraphicFramePr>
          <p:cNvPr id="10242" name="Object 4"/>
          <p:cNvGraphicFramePr>
            <a:graphicFrameLocks noGrp="1" noChangeAspect="1"/>
          </p:cNvGraphicFramePr>
          <p:nvPr>
            <p:ph sz="quarter" idx="2"/>
          </p:nvPr>
        </p:nvGraphicFramePr>
        <p:xfrm>
          <a:off x="3784600" y="1860550"/>
          <a:ext cx="381000" cy="349250"/>
        </p:xfrm>
        <a:graphic>
          <a:graphicData uri="http://schemas.openxmlformats.org/presentationml/2006/ole">
            <mc:AlternateContent xmlns:mc="http://schemas.openxmlformats.org/markup-compatibility/2006">
              <mc:Choice xmlns:v="urn:schemas-microsoft-com:vml" Requires="v">
                <p:oleObj spid="_x0000_s10246" name="Equation" r:id="rId3" imgW="152280" imgH="139680" progId="Equation.3">
                  <p:embed/>
                </p:oleObj>
              </mc:Choice>
              <mc:Fallback>
                <p:oleObj name="Equation" r:id="rId3" imgW="152280" imgH="13968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84600" y="1860550"/>
                        <a:ext cx="381000"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50" name="Rectangle 7"/>
          <p:cNvSpPr>
            <a:spLocks noChangeArrowheads="1"/>
          </p:cNvSpPr>
          <p:nvPr/>
        </p:nvSpPr>
        <p:spPr bwMode="auto">
          <a:xfrm>
            <a:off x="2133600" y="1828800"/>
            <a:ext cx="1676400" cy="381000"/>
          </a:xfrm>
          <a:prstGeom prst="rect">
            <a:avLst/>
          </a:prstGeom>
          <a:noFill/>
          <a:ln w="9525" algn="ctr">
            <a:noFill/>
            <a:miter lim="800000"/>
            <a:headEnd/>
            <a:tailEnd/>
          </a:ln>
        </p:spPr>
        <p:txBody>
          <a:bodyPr wrap="none" anchor="ctr"/>
          <a:lstStyle/>
          <a:p>
            <a:pPr algn="r"/>
            <a:r>
              <a:rPr lang="fa-IR">
                <a:solidFill>
                  <a:srgbClr val="000000"/>
                </a:solidFill>
              </a:rPr>
              <a:t>هاي پايين</a:t>
            </a:r>
            <a:endParaRPr lang="en-US">
              <a:solidFill>
                <a:srgbClr val="000000"/>
              </a:solidFill>
            </a:endParaRPr>
          </a:p>
        </p:txBody>
      </p:sp>
      <p:graphicFrame>
        <p:nvGraphicFramePr>
          <p:cNvPr id="10243" name="Object 11"/>
          <p:cNvGraphicFramePr>
            <a:graphicFrameLocks noGrp="1" noChangeAspect="1"/>
          </p:cNvGraphicFramePr>
          <p:nvPr>
            <p:ph sz="quarter" idx="3"/>
          </p:nvPr>
        </p:nvGraphicFramePr>
        <p:xfrm>
          <a:off x="4038600" y="2819400"/>
          <a:ext cx="304800" cy="279400"/>
        </p:xfrm>
        <a:graphic>
          <a:graphicData uri="http://schemas.openxmlformats.org/presentationml/2006/ole">
            <mc:AlternateContent xmlns:mc="http://schemas.openxmlformats.org/markup-compatibility/2006">
              <mc:Choice xmlns:v="urn:schemas-microsoft-com:vml" Requires="v">
                <p:oleObj spid="_x0000_s10247" name="Equation" r:id="rId5" imgW="152280" imgH="139680" progId="Equation.3">
                  <p:embed/>
                </p:oleObj>
              </mc:Choice>
              <mc:Fallback>
                <p:oleObj name="Equation" r:id="rId5" imgW="152280" imgH="139680" progId="Equation.3">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2819400"/>
                        <a:ext cx="304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51" name="Rectangle 14"/>
          <p:cNvSpPr>
            <a:spLocks noChangeArrowheads="1"/>
          </p:cNvSpPr>
          <p:nvPr/>
        </p:nvSpPr>
        <p:spPr bwMode="auto">
          <a:xfrm>
            <a:off x="1371600" y="2743200"/>
            <a:ext cx="2743200" cy="381000"/>
          </a:xfrm>
          <a:prstGeom prst="rect">
            <a:avLst/>
          </a:prstGeom>
          <a:noFill/>
          <a:ln w="9525" algn="ctr">
            <a:noFill/>
            <a:miter lim="800000"/>
            <a:headEnd/>
            <a:tailEnd/>
          </a:ln>
        </p:spPr>
        <p:txBody>
          <a:bodyPr wrap="none" anchor="ctr"/>
          <a:lstStyle/>
          <a:p>
            <a:pPr algn="r"/>
            <a:r>
              <a:rPr lang="fa-IR">
                <a:solidFill>
                  <a:srgbClr val="000000"/>
                </a:solidFill>
              </a:rPr>
              <a:t>هاي بالا</a:t>
            </a:r>
            <a:endParaRPr lang="en-US">
              <a:solidFill>
                <a:srgbClr val="000000"/>
              </a:solidFill>
            </a:endParaRPr>
          </a:p>
        </p:txBody>
      </p:sp>
      <p:graphicFrame>
        <p:nvGraphicFramePr>
          <p:cNvPr id="10244" name="Object 15"/>
          <p:cNvGraphicFramePr>
            <a:graphicFrameLocks noChangeAspect="1"/>
          </p:cNvGraphicFramePr>
          <p:nvPr/>
        </p:nvGraphicFramePr>
        <p:xfrm>
          <a:off x="6610350" y="3670300"/>
          <a:ext cx="304800" cy="279400"/>
        </p:xfrm>
        <a:graphic>
          <a:graphicData uri="http://schemas.openxmlformats.org/presentationml/2006/ole">
            <mc:AlternateContent xmlns:mc="http://schemas.openxmlformats.org/markup-compatibility/2006">
              <mc:Choice xmlns:v="urn:schemas-microsoft-com:vml" Requires="v">
                <p:oleObj spid="_x0000_s10248" name="Equation" r:id="rId6" imgW="152280" imgH="139680" progId="Equation.3">
                  <p:embed/>
                </p:oleObj>
              </mc:Choice>
              <mc:Fallback>
                <p:oleObj name="Equation" r:id="rId6" imgW="152280" imgH="139680" progId="Equation.3">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0350" y="3670300"/>
                        <a:ext cx="304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16"/>
          <p:cNvGraphicFramePr>
            <a:graphicFrameLocks noChangeAspect="1"/>
          </p:cNvGraphicFramePr>
          <p:nvPr/>
        </p:nvGraphicFramePr>
        <p:xfrm>
          <a:off x="6705600" y="4495800"/>
          <a:ext cx="304800" cy="279400"/>
        </p:xfrm>
        <a:graphic>
          <a:graphicData uri="http://schemas.openxmlformats.org/presentationml/2006/ole">
            <mc:AlternateContent xmlns:mc="http://schemas.openxmlformats.org/markup-compatibility/2006">
              <mc:Choice xmlns:v="urn:schemas-microsoft-com:vml" Requires="v">
                <p:oleObj spid="_x0000_s10249" name="Equation" r:id="rId7" imgW="152280" imgH="139680" progId="Equation.3">
                  <p:embed/>
                </p:oleObj>
              </mc:Choice>
              <mc:Fallback>
                <p:oleObj name="Equation" r:id="rId7" imgW="152280" imgH="139680" progId="Equation.3">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4495800"/>
                        <a:ext cx="304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Slide Number Placeholder 5"/>
          <p:cNvSpPr>
            <a:spLocks noGrp="1"/>
          </p:cNvSpPr>
          <p:nvPr>
            <p:ph type="sldNum" sz="quarter" idx="12"/>
          </p:nvPr>
        </p:nvSpPr>
        <p:spPr>
          <a:noFill/>
        </p:spPr>
        <p:txBody>
          <a:bodyPr/>
          <a:lstStyle/>
          <a:p>
            <a:fld id="{56A5B4A2-AE00-4C63-A05B-FD8463C5D42C}" type="slidenum">
              <a:rPr lang="ar-SA"/>
              <a:pPr/>
              <a:t>36</a:t>
            </a:fld>
            <a:endParaRPr lang="en-US"/>
          </a:p>
        </p:txBody>
      </p:sp>
      <p:sp>
        <p:nvSpPr>
          <p:cNvPr id="11269" name="Rectangle 2"/>
          <p:cNvSpPr>
            <a:spLocks noGrp="1" noChangeArrowheads="1"/>
          </p:cNvSpPr>
          <p:nvPr>
            <p:ph type="title"/>
          </p:nvPr>
        </p:nvSpPr>
        <p:spPr/>
        <p:txBody>
          <a:bodyPr/>
          <a:lstStyle/>
          <a:p>
            <a:pPr eaLnBrk="1" hangingPunct="1"/>
            <a:r>
              <a:rPr lang="ar-SA" smtClean="0"/>
              <a:t>روش نمايي يکنواخت</a:t>
            </a:r>
            <a:endParaRPr lang="en-US" smtClean="0"/>
          </a:p>
        </p:txBody>
      </p:sp>
      <p:graphicFrame>
        <p:nvGraphicFramePr>
          <p:cNvPr id="11266" name="Object 6"/>
          <p:cNvGraphicFramePr>
            <a:graphicFrameLocks noGrp="1" noChangeAspect="1"/>
          </p:cNvGraphicFramePr>
          <p:nvPr>
            <p:ph idx="1"/>
          </p:nvPr>
        </p:nvGraphicFramePr>
        <p:xfrm>
          <a:off x="2012950" y="1676400"/>
          <a:ext cx="2981325" cy="3765550"/>
        </p:xfrm>
        <a:graphic>
          <a:graphicData uri="http://schemas.openxmlformats.org/presentationml/2006/ole">
            <mc:AlternateContent xmlns:mc="http://schemas.openxmlformats.org/markup-compatibility/2006">
              <mc:Choice xmlns:v="urn:schemas-microsoft-com:vml" Requires="v">
                <p:oleObj spid="_x0000_s11267" name="Equation" r:id="rId3" imgW="1447560" imgH="1828800" progId="Equation.3">
                  <p:embed/>
                </p:oleObj>
              </mc:Choice>
              <mc:Fallback>
                <p:oleObj name="Equation" r:id="rId3" imgW="1447560" imgH="182880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2950" y="1676400"/>
                        <a:ext cx="2981325" cy="3765550"/>
                      </a:xfrm>
                      <a:prstGeom prst="rect">
                        <a:avLst/>
                      </a:prstGeom>
                      <a:noFill/>
                      <a:extLst>
                        <a:ext uri="{909E8E84-426E-40DD-AFC4-6F175D3DCCD1}">
                          <a14:hiddenFill xmlns:a14="http://schemas.microsoft.com/office/drawing/2010/main">
                            <a:solidFill>
                              <a:schemeClr val="accent1"/>
                            </a:solidFill>
                          </a14:hiddenFill>
                        </a:ext>
                      </a:extLst>
                    </p:spPr>
                  </p:pic>
                </p:oleObj>
              </mc:Fallback>
            </mc:AlternateContent>
          </a:graphicData>
        </a:graphic>
      </p:graphicFrame>
      <p:sp>
        <p:nvSpPr>
          <p:cNvPr id="11270" name="Rectangle 7"/>
          <p:cNvSpPr>
            <a:spLocks noChangeArrowheads="1"/>
          </p:cNvSpPr>
          <p:nvPr/>
        </p:nvSpPr>
        <p:spPr bwMode="auto">
          <a:xfrm>
            <a:off x="1143000" y="1905000"/>
            <a:ext cx="838200" cy="381000"/>
          </a:xfrm>
          <a:prstGeom prst="rect">
            <a:avLst/>
          </a:prstGeom>
          <a:noFill/>
          <a:ln w="9525" algn="ctr">
            <a:noFill/>
            <a:miter lim="800000"/>
            <a:headEnd/>
            <a:tailEnd/>
          </a:ln>
        </p:spPr>
        <p:txBody>
          <a:bodyPr wrap="none" anchor="ctr"/>
          <a:lstStyle/>
          <a:p>
            <a:pPr algn="ctr"/>
            <a:r>
              <a:rPr lang="fa-IR" b="0">
                <a:solidFill>
                  <a:srgbClr val="000000"/>
                </a:solidFill>
              </a:rPr>
              <a:t>تجربي</a:t>
            </a:r>
            <a:endParaRPr lang="en-US" b="0">
              <a:solidFill>
                <a:srgbClr val="000000"/>
              </a:solidFill>
            </a:endParaRPr>
          </a:p>
        </p:txBody>
      </p:sp>
      <p:sp>
        <p:nvSpPr>
          <p:cNvPr id="11271" name="AutoShape 8"/>
          <p:cNvSpPr>
            <a:spLocks/>
          </p:cNvSpPr>
          <p:nvPr/>
        </p:nvSpPr>
        <p:spPr bwMode="auto">
          <a:xfrm rot="5400000">
            <a:off x="4476750" y="3829050"/>
            <a:ext cx="152400" cy="2095500"/>
          </a:xfrm>
          <a:prstGeom prst="rightBrace">
            <a:avLst>
              <a:gd name="adj1" fmla="val 114583"/>
              <a:gd name="adj2" fmla="val 50000"/>
            </a:avLst>
          </a:prstGeom>
          <a:noFill/>
          <a:ln w="9525">
            <a:solidFill>
              <a:srgbClr val="000000"/>
            </a:solidFill>
            <a:round/>
            <a:headEnd/>
            <a:tailEnd/>
          </a:ln>
        </p:spPr>
        <p:txBody>
          <a:bodyPr wrap="none" anchor="ctr"/>
          <a:lstStyle/>
          <a:p>
            <a:endParaRPr lang="en-US"/>
          </a:p>
        </p:txBody>
      </p:sp>
      <p:sp>
        <p:nvSpPr>
          <p:cNvPr id="11272" name="Rectangle 9"/>
          <p:cNvSpPr>
            <a:spLocks noChangeArrowheads="1"/>
          </p:cNvSpPr>
          <p:nvPr/>
        </p:nvSpPr>
        <p:spPr bwMode="auto">
          <a:xfrm>
            <a:off x="3505200" y="5029200"/>
            <a:ext cx="2209800" cy="457200"/>
          </a:xfrm>
          <a:prstGeom prst="rect">
            <a:avLst/>
          </a:prstGeom>
          <a:noFill/>
          <a:ln w="9525" algn="ctr">
            <a:noFill/>
            <a:miter lim="800000"/>
            <a:headEnd/>
            <a:tailEnd/>
          </a:ln>
        </p:spPr>
        <p:txBody>
          <a:bodyPr wrap="none" anchor="ctr"/>
          <a:lstStyle/>
          <a:p>
            <a:pPr algn="ctr" rtl="1"/>
            <a:r>
              <a:rPr lang="fa-IR" sz="2200" b="0">
                <a:solidFill>
                  <a:srgbClr val="000000"/>
                </a:solidFill>
              </a:rPr>
              <a:t>به جاي </a:t>
            </a:r>
            <a:r>
              <a:rPr lang="en-US" sz="2200" b="0">
                <a:solidFill>
                  <a:srgbClr val="000000"/>
                </a:solidFill>
              </a:rPr>
              <a:t>D</a:t>
            </a:r>
            <a:r>
              <a:rPr lang="fa-IR" sz="2200" b="0">
                <a:solidFill>
                  <a:srgbClr val="000000"/>
                </a:solidFill>
              </a:rPr>
              <a:t>هاي قبلي</a:t>
            </a:r>
            <a:endParaRPr lang="en-US" sz="2200" b="0">
              <a:solidFill>
                <a:srgbClr val="000000"/>
              </a:solidFill>
            </a:endParaRPr>
          </a:p>
        </p:txBody>
      </p:sp>
      <p:sp>
        <p:nvSpPr>
          <p:cNvPr id="11273" name="Rectangle 11"/>
          <p:cNvSpPr>
            <a:spLocks noChangeArrowheads="1"/>
          </p:cNvSpPr>
          <p:nvPr/>
        </p:nvSpPr>
        <p:spPr bwMode="auto">
          <a:xfrm>
            <a:off x="304800" y="5029200"/>
            <a:ext cx="2209800" cy="533400"/>
          </a:xfrm>
          <a:prstGeom prst="rect">
            <a:avLst/>
          </a:prstGeom>
          <a:noFill/>
          <a:ln w="9525" algn="ctr">
            <a:noFill/>
            <a:miter lim="800000"/>
            <a:headEnd/>
            <a:tailEnd/>
          </a:ln>
        </p:spPr>
        <p:txBody>
          <a:bodyPr wrap="none" anchor="ctr"/>
          <a:lstStyle/>
          <a:p>
            <a:pPr algn="ctr"/>
            <a:r>
              <a:rPr lang="fa-IR" b="0">
                <a:solidFill>
                  <a:srgbClr val="000000"/>
                </a:solidFill>
              </a:rPr>
              <a:t>نمايي يکنواخت درجه اول</a:t>
            </a:r>
            <a:endParaRPr lang="en-US" b="0">
              <a:solidFill>
                <a:srgbClr val="000000"/>
              </a:solidFill>
            </a:endParaRPr>
          </a:p>
        </p:txBody>
      </p:sp>
      <p:sp>
        <p:nvSpPr>
          <p:cNvPr id="11274" name="Line 12"/>
          <p:cNvSpPr>
            <a:spLocks noChangeShapeType="1"/>
          </p:cNvSpPr>
          <p:nvPr/>
        </p:nvSpPr>
        <p:spPr bwMode="auto">
          <a:xfrm flipV="1">
            <a:off x="1143000" y="4572000"/>
            <a:ext cx="762000" cy="381000"/>
          </a:xfrm>
          <a:prstGeom prst="line">
            <a:avLst/>
          </a:prstGeom>
          <a:noFill/>
          <a:ln w="9525">
            <a:solidFill>
              <a:srgbClr val="000000"/>
            </a:solidFill>
            <a:round/>
            <a:headEnd/>
            <a:tailEnd type="triangle" w="med" len="med"/>
          </a:ln>
        </p:spPr>
        <p:txBody>
          <a:bodyPr wrap="none"/>
          <a:lstStyle/>
          <a:p>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7" name="Slide Number Placeholder 7"/>
          <p:cNvSpPr>
            <a:spLocks noGrp="1"/>
          </p:cNvSpPr>
          <p:nvPr>
            <p:ph type="sldNum" sz="quarter" idx="12"/>
          </p:nvPr>
        </p:nvSpPr>
        <p:spPr>
          <a:noFill/>
        </p:spPr>
        <p:txBody>
          <a:bodyPr/>
          <a:lstStyle/>
          <a:p>
            <a:fld id="{9753B396-B945-4A86-85D8-C9AAD3D18E86}" type="slidenum">
              <a:rPr lang="ar-SA"/>
              <a:pPr/>
              <a:t>37</a:t>
            </a:fld>
            <a:endParaRPr lang="en-US"/>
          </a:p>
        </p:txBody>
      </p:sp>
      <p:sp>
        <p:nvSpPr>
          <p:cNvPr id="12298" name="Rectangle 2"/>
          <p:cNvSpPr>
            <a:spLocks noGrp="1" noChangeArrowheads="1"/>
          </p:cNvSpPr>
          <p:nvPr>
            <p:ph type="title"/>
          </p:nvPr>
        </p:nvSpPr>
        <p:spPr/>
        <p:txBody>
          <a:bodyPr/>
          <a:lstStyle/>
          <a:p>
            <a:pPr eaLnBrk="1" hangingPunct="1"/>
            <a:r>
              <a:rPr lang="ar-SA" smtClean="0"/>
              <a:t>روش نمايي يکنواخت</a:t>
            </a:r>
            <a:endParaRPr lang="en-US" smtClean="0"/>
          </a:p>
        </p:txBody>
      </p:sp>
      <p:sp>
        <p:nvSpPr>
          <p:cNvPr id="12299" name="Rectangle 3"/>
          <p:cNvSpPr>
            <a:spLocks noGrp="1" noChangeArrowheads="1"/>
          </p:cNvSpPr>
          <p:nvPr>
            <p:ph type="body" sz="half" idx="1"/>
          </p:nvPr>
        </p:nvSpPr>
        <p:spPr>
          <a:xfrm>
            <a:off x="609600" y="1676400"/>
            <a:ext cx="7315200" cy="4267200"/>
          </a:xfrm>
        </p:spPr>
        <p:txBody>
          <a:bodyPr/>
          <a:lstStyle/>
          <a:p>
            <a:pPr eaLnBrk="1" hangingPunct="1"/>
            <a:r>
              <a:rPr lang="fa-IR" smtClean="0"/>
              <a:t>روش اول: فيت کردن      </a:t>
            </a:r>
            <a:r>
              <a:rPr lang="en-US" smtClean="0">
                <a:sym typeface="Wingdings 3" pitchFamily="18" charset="2"/>
              </a:rPr>
              <a:t></a:t>
            </a:r>
            <a:r>
              <a:rPr lang="fa-IR" smtClean="0">
                <a:sym typeface="Wingdings 3" pitchFamily="18" charset="2"/>
              </a:rPr>
              <a:t>      تصادفي انتخاب مي شود.</a:t>
            </a:r>
          </a:p>
          <a:p>
            <a:pPr eaLnBrk="1" hangingPunct="1"/>
            <a:r>
              <a:rPr lang="fa-IR" smtClean="0">
                <a:sym typeface="Wingdings 3" pitchFamily="18" charset="2"/>
              </a:rPr>
              <a:t>بر مبناي </a:t>
            </a:r>
            <a:r>
              <a:rPr lang="en-US" smtClean="0">
                <a:sym typeface="Wingdings 3" pitchFamily="18" charset="2"/>
              </a:rPr>
              <a:t>BIAS</a:t>
            </a:r>
            <a:r>
              <a:rPr lang="fa-IR" smtClean="0">
                <a:sym typeface="Wingdings 3" pitchFamily="18" charset="2"/>
              </a:rPr>
              <a:t> و </a:t>
            </a:r>
            <a:r>
              <a:rPr lang="en-US" smtClean="0">
                <a:sym typeface="Wingdings 3" pitchFamily="18" charset="2"/>
              </a:rPr>
              <a:t>MAD</a:t>
            </a:r>
            <a:r>
              <a:rPr lang="fa-IR" smtClean="0">
                <a:sym typeface="Wingdings 3" pitchFamily="18" charset="2"/>
              </a:rPr>
              <a:t> ،       تنظيم مي شود.</a:t>
            </a:r>
          </a:p>
          <a:p>
            <a:pPr eaLnBrk="1" hangingPunct="1"/>
            <a:r>
              <a:rPr lang="fa-IR" smtClean="0">
                <a:sym typeface="Wingdings 3" pitchFamily="18" charset="2"/>
              </a:rPr>
              <a:t>يعني اينکه      را در دو جهت تغيير مي دهيم </a:t>
            </a:r>
            <a:r>
              <a:rPr lang="en-US" smtClean="0">
                <a:sym typeface="Wingdings 3" pitchFamily="18" charset="2"/>
              </a:rPr>
              <a:t></a:t>
            </a:r>
            <a:r>
              <a:rPr lang="fa-IR" smtClean="0">
                <a:sym typeface="Wingdings 3" pitchFamily="18" charset="2"/>
              </a:rPr>
              <a:t> </a:t>
            </a:r>
            <a:r>
              <a:rPr lang="en-US" smtClean="0">
                <a:sym typeface="Wingdings 3" pitchFamily="18" charset="2"/>
              </a:rPr>
              <a:t>BIAS</a:t>
            </a:r>
            <a:r>
              <a:rPr lang="fa-IR" smtClean="0">
                <a:sym typeface="Wingdings 3" pitchFamily="18" charset="2"/>
              </a:rPr>
              <a:t> و </a:t>
            </a:r>
            <a:r>
              <a:rPr lang="en-US" smtClean="0">
                <a:sym typeface="Wingdings 3" pitchFamily="18" charset="2"/>
              </a:rPr>
              <a:t>MAD</a:t>
            </a:r>
            <a:r>
              <a:rPr lang="fa-IR" smtClean="0">
                <a:sym typeface="Wingdings 3" pitchFamily="18" charset="2"/>
              </a:rPr>
              <a:t> به سمت صفر ميل مي کند.</a:t>
            </a:r>
          </a:p>
          <a:p>
            <a:pPr eaLnBrk="1" hangingPunct="1"/>
            <a:endParaRPr lang="fa-IR" smtClean="0">
              <a:sym typeface="Wingdings 3" pitchFamily="18" charset="2"/>
            </a:endParaRPr>
          </a:p>
          <a:p>
            <a:pPr eaLnBrk="1" hangingPunct="1"/>
            <a:r>
              <a:rPr lang="fa-IR" smtClean="0">
                <a:sym typeface="Wingdings 3" pitchFamily="18" charset="2"/>
              </a:rPr>
              <a:t>بر مبناي هر    مجموعه اي از و </a:t>
            </a:r>
            <a:r>
              <a:rPr lang="en-US" smtClean="0">
                <a:sym typeface="Wingdings 3" pitchFamily="18" charset="2"/>
              </a:rPr>
              <a:t>BIAS</a:t>
            </a:r>
            <a:r>
              <a:rPr lang="fa-IR" smtClean="0">
                <a:sym typeface="Wingdings 3" pitchFamily="18" charset="2"/>
              </a:rPr>
              <a:t> و </a:t>
            </a:r>
            <a:r>
              <a:rPr lang="en-US" smtClean="0">
                <a:sym typeface="Wingdings 3" pitchFamily="18" charset="2"/>
              </a:rPr>
              <a:t>MAD</a:t>
            </a:r>
            <a:r>
              <a:rPr lang="fa-IR" smtClean="0">
                <a:sym typeface="Wingdings 3" pitchFamily="18" charset="2"/>
              </a:rPr>
              <a:t>  به دست مي آيد.</a:t>
            </a:r>
          </a:p>
          <a:p>
            <a:pPr eaLnBrk="1" hangingPunct="1"/>
            <a:r>
              <a:rPr lang="fa-IR" smtClean="0">
                <a:sym typeface="Wingdings 3" pitchFamily="18" charset="2"/>
              </a:rPr>
              <a:t> بر اساس کوچکترين </a:t>
            </a:r>
            <a:r>
              <a:rPr lang="en-US" smtClean="0">
                <a:sym typeface="Wingdings 3" pitchFamily="18" charset="2"/>
              </a:rPr>
              <a:t>BIAS</a:t>
            </a:r>
            <a:r>
              <a:rPr lang="fa-IR" smtClean="0">
                <a:sym typeface="Wingdings 3" pitchFamily="18" charset="2"/>
              </a:rPr>
              <a:t> و </a:t>
            </a:r>
            <a:r>
              <a:rPr lang="en-US" smtClean="0">
                <a:sym typeface="Wingdings 3" pitchFamily="18" charset="2"/>
              </a:rPr>
              <a:t>MAD</a:t>
            </a:r>
            <a:r>
              <a:rPr lang="fa-IR" smtClean="0">
                <a:sym typeface="Wingdings 3" pitchFamily="18" charset="2"/>
              </a:rPr>
              <a:t> ،     مناسب را انتخاب مي کنيم.</a:t>
            </a:r>
            <a:endParaRPr lang="en-US" smtClean="0">
              <a:sym typeface="Wingdings 3" pitchFamily="18" charset="2"/>
            </a:endParaRPr>
          </a:p>
        </p:txBody>
      </p:sp>
      <p:graphicFrame>
        <p:nvGraphicFramePr>
          <p:cNvPr id="12290" name="Object 15"/>
          <p:cNvGraphicFramePr>
            <a:graphicFrameLocks noGrp="1" noChangeAspect="1"/>
          </p:cNvGraphicFramePr>
          <p:nvPr>
            <p:ph sz="quarter" idx="2"/>
          </p:nvPr>
        </p:nvGraphicFramePr>
        <p:xfrm>
          <a:off x="4343400" y="2209800"/>
          <a:ext cx="304800" cy="279400"/>
        </p:xfrm>
        <a:graphic>
          <a:graphicData uri="http://schemas.openxmlformats.org/presentationml/2006/ole">
            <mc:AlternateContent xmlns:mc="http://schemas.openxmlformats.org/markup-compatibility/2006">
              <mc:Choice xmlns:v="urn:schemas-microsoft-com:vml" Requires="v">
                <p:oleObj spid="_x0000_s12296" name="Equation" r:id="rId3" imgW="152280" imgH="139680" progId="Equation.3">
                  <p:embed/>
                </p:oleObj>
              </mc:Choice>
              <mc:Fallback>
                <p:oleObj name="Equation" r:id="rId3" imgW="152280" imgH="139680" progId="Equation.3">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2209800"/>
                        <a:ext cx="304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1" name="Object 10"/>
          <p:cNvGraphicFramePr>
            <a:graphicFrameLocks noChangeAspect="1"/>
          </p:cNvGraphicFramePr>
          <p:nvPr/>
        </p:nvGraphicFramePr>
        <p:xfrm>
          <a:off x="5181600" y="1752600"/>
          <a:ext cx="381000" cy="304800"/>
        </p:xfrm>
        <a:graphic>
          <a:graphicData uri="http://schemas.openxmlformats.org/presentationml/2006/ole">
            <mc:AlternateContent xmlns:mc="http://schemas.openxmlformats.org/markup-compatibility/2006">
              <mc:Choice xmlns:v="urn:schemas-microsoft-com:vml" Requires="v">
                <p:oleObj spid="_x0000_s12297" name="Equation" r:id="rId5" imgW="152280" imgH="139680" progId="Equation.3">
                  <p:embed/>
                </p:oleObj>
              </mc:Choice>
              <mc:Fallback>
                <p:oleObj name="Equation" r:id="rId5" imgW="152280" imgH="139680" progId="Equation.3">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600" y="1752600"/>
                        <a:ext cx="3810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17"/>
          <p:cNvGraphicFramePr>
            <a:graphicFrameLocks noGrp="1" noChangeAspect="1"/>
          </p:cNvGraphicFramePr>
          <p:nvPr>
            <p:ph sz="quarter" idx="3"/>
          </p:nvPr>
        </p:nvGraphicFramePr>
        <p:xfrm>
          <a:off x="4419600" y="1752600"/>
          <a:ext cx="304800" cy="279400"/>
        </p:xfrm>
        <a:graphic>
          <a:graphicData uri="http://schemas.openxmlformats.org/presentationml/2006/ole">
            <mc:AlternateContent xmlns:mc="http://schemas.openxmlformats.org/markup-compatibility/2006">
              <mc:Choice xmlns:v="urn:schemas-microsoft-com:vml" Requires="v">
                <p:oleObj spid="_x0000_s12298" name="Equation" r:id="rId6" imgW="152280" imgH="139680" progId="Equation.3">
                  <p:embed/>
                </p:oleObj>
              </mc:Choice>
              <mc:Fallback>
                <p:oleObj name="Equation" r:id="rId6" imgW="152280" imgH="139680" progId="Equation.3">
                  <p:embed/>
                  <p:pic>
                    <p:nvPicPr>
                      <p:cNvPr id="0" name="Object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9600" y="1752600"/>
                        <a:ext cx="304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19"/>
          <p:cNvGraphicFramePr>
            <a:graphicFrameLocks noChangeAspect="1"/>
          </p:cNvGraphicFramePr>
          <p:nvPr/>
        </p:nvGraphicFramePr>
        <p:xfrm>
          <a:off x="6019800" y="2622550"/>
          <a:ext cx="304800" cy="279400"/>
        </p:xfrm>
        <a:graphic>
          <a:graphicData uri="http://schemas.openxmlformats.org/presentationml/2006/ole">
            <mc:AlternateContent xmlns:mc="http://schemas.openxmlformats.org/markup-compatibility/2006">
              <mc:Choice xmlns:v="urn:schemas-microsoft-com:vml" Requires="v">
                <p:oleObj spid="_x0000_s12299" name="Equation" r:id="rId7" imgW="152280" imgH="139680" progId="Equation.3">
                  <p:embed/>
                </p:oleObj>
              </mc:Choice>
              <mc:Fallback>
                <p:oleObj name="Equation" r:id="rId7" imgW="152280" imgH="139680" progId="Equation.3">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2622550"/>
                        <a:ext cx="304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20"/>
          <p:cNvGraphicFramePr>
            <a:graphicFrameLocks noChangeAspect="1"/>
          </p:cNvGraphicFramePr>
          <p:nvPr/>
        </p:nvGraphicFramePr>
        <p:xfrm>
          <a:off x="6038850" y="3886200"/>
          <a:ext cx="304800" cy="279400"/>
        </p:xfrm>
        <a:graphic>
          <a:graphicData uri="http://schemas.openxmlformats.org/presentationml/2006/ole">
            <mc:AlternateContent xmlns:mc="http://schemas.openxmlformats.org/markup-compatibility/2006">
              <mc:Choice xmlns:v="urn:schemas-microsoft-com:vml" Requires="v">
                <p:oleObj spid="_x0000_s12300" name="Equation" r:id="rId8" imgW="152280" imgH="139680" progId="Equation.3">
                  <p:embed/>
                </p:oleObj>
              </mc:Choice>
              <mc:Fallback>
                <p:oleObj name="Equation" r:id="rId8" imgW="152280" imgH="139680" progId="Equation.3">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38850" y="3886200"/>
                        <a:ext cx="304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5" name="Object 21"/>
          <p:cNvGraphicFramePr>
            <a:graphicFrameLocks noChangeAspect="1"/>
          </p:cNvGraphicFramePr>
          <p:nvPr/>
        </p:nvGraphicFramePr>
        <p:xfrm>
          <a:off x="3276600" y="4343400"/>
          <a:ext cx="304800" cy="279400"/>
        </p:xfrm>
        <a:graphic>
          <a:graphicData uri="http://schemas.openxmlformats.org/presentationml/2006/ole">
            <mc:AlternateContent xmlns:mc="http://schemas.openxmlformats.org/markup-compatibility/2006">
              <mc:Choice xmlns:v="urn:schemas-microsoft-com:vml" Requires="v">
                <p:oleObj spid="_x0000_s12301" name="Equation" r:id="rId9" imgW="152280" imgH="139680" progId="Equation.3">
                  <p:embed/>
                </p:oleObj>
              </mc:Choice>
              <mc:Fallback>
                <p:oleObj name="Equation" r:id="rId9" imgW="152280" imgH="139680" progId="Equation.3">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4343400"/>
                        <a:ext cx="304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Slide Number Placeholder 7"/>
          <p:cNvSpPr>
            <a:spLocks noGrp="1"/>
          </p:cNvSpPr>
          <p:nvPr>
            <p:ph type="sldNum" sz="quarter" idx="12"/>
          </p:nvPr>
        </p:nvSpPr>
        <p:spPr>
          <a:noFill/>
        </p:spPr>
        <p:txBody>
          <a:bodyPr/>
          <a:lstStyle/>
          <a:p>
            <a:fld id="{8437A015-E3EC-4D3A-A673-670349FFEAF1}" type="slidenum">
              <a:rPr lang="ar-SA"/>
              <a:pPr/>
              <a:t>38</a:t>
            </a:fld>
            <a:endParaRPr lang="en-US"/>
          </a:p>
        </p:txBody>
      </p:sp>
      <p:sp>
        <p:nvSpPr>
          <p:cNvPr id="13317" name="Rectangle 2"/>
          <p:cNvSpPr>
            <a:spLocks noGrp="1" noChangeArrowheads="1"/>
          </p:cNvSpPr>
          <p:nvPr>
            <p:ph type="title"/>
          </p:nvPr>
        </p:nvSpPr>
        <p:spPr/>
        <p:txBody>
          <a:bodyPr/>
          <a:lstStyle/>
          <a:p>
            <a:pPr eaLnBrk="1" hangingPunct="1"/>
            <a:r>
              <a:rPr lang="fa-IR" smtClean="0"/>
              <a:t>روش هاي فيت کردن (</a:t>
            </a:r>
            <a:r>
              <a:rPr lang="en-US" smtClean="0"/>
              <a:t>Fitting</a:t>
            </a:r>
            <a:r>
              <a:rPr lang="fa-IR" smtClean="0"/>
              <a:t>)</a:t>
            </a:r>
            <a:br>
              <a:rPr lang="fa-IR" smtClean="0"/>
            </a:br>
            <a:r>
              <a:rPr lang="fa-IR" smtClean="0"/>
              <a:t>(ايجاد مدل رياضي)</a:t>
            </a:r>
            <a:endParaRPr lang="en-US" smtClean="0"/>
          </a:p>
        </p:txBody>
      </p:sp>
      <p:sp>
        <p:nvSpPr>
          <p:cNvPr id="13318" name="Rectangle 3"/>
          <p:cNvSpPr>
            <a:spLocks noGrp="1" noChangeArrowheads="1"/>
          </p:cNvSpPr>
          <p:nvPr>
            <p:ph type="body" sz="half" idx="1"/>
          </p:nvPr>
        </p:nvSpPr>
        <p:spPr>
          <a:xfrm>
            <a:off x="4648200" y="1676400"/>
            <a:ext cx="3352800" cy="990600"/>
          </a:xfrm>
        </p:spPr>
        <p:txBody>
          <a:bodyPr/>
          <a:lstStyle/>
          <a:p>
            <a:pPr eaLnBrk="1" hangingPunct="1">
              <a:buFontTx/>
              <a:buNone/>
            </a:pPr>
            <a:r>
              <a:rPr lang="fa-IR" smtClean="0">
                <a:solidFill>
                  <a:srgbClr val="CC3300"/>
                </a:solidFill>
              </a:rPr>
              <a:t>1- معادله خط از روي دو نقطه</a:t>
            </a:r>
            <a:endParaRPr lang="en-US" smtClean="0">
              <a:solidFill>
                <a:srgbClr val="CC3300"/>
              </a:solidFill>
            </a:endParaRPr>
          </a:p>
        </p:txBody>
      </p:sp>
      <p:graphicFrame>
        <p:nvGraphicFramePr>
          <p:cNvPr id="13314" name="Object 4"/>
          <p:cNvGraphicFramePr>
            <a:graphicFrameLocks noGrp="1" noChangeAspect="1"/>
          </p:cNvGraphicFramePr>
          <p:nvPr>
            <p:ph sz="quarter" idx="2"/>
          </p:nvPr>
        </p:nvGraphicFramePr>
        <p:xfrm>
          <a:off x="1668463" y="1295400"/>
          <a:ext cx="1995487" cy="2438400"/>
        </p:xfrm>
        <a:graphic>
          <a:graphicData uri="http://schemas.openxmlformats.org/presentationml/2006/ole">
            <mc:AlternateContent xmlns:mc="http://schemas.openxmlformats.org/markup-compatibility/2006">
              <mc:Choice xmlns:v="urn:schemas-microsoft-com:vml" Requires="v">
                <p:oleObj spid="_x0000_s13315" name="Equation" r:id="rId3" imgW="914400" imgH="1117440" progId="Equation.3">
                  <p:embed/>
                </p:oleObj>
              </mc:Choice>
              <mc:Fallback>
                <p:oleObj name="Equation" r:id="rId3" imgW="914400" imgH="11174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68463" y="1295400"/>
                        <a:ext cx="1995487"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19" name="AutoShape 6"/>
          <p:cNvSpPr>
            <a:spLocks/>
          </p:cNvSpPr>
          <p:nvPr/>
        </p:nvSpPr>
        <p:spPr bwMode="auto">
          <a:xfrm>
            <a:off x="762000" y="1905000"/>
            <a:ext cx="152400" cy="762000"/>
          </a:xfrm>
          <a:prstGeom prst="leftBrace">
            <a:avLst>
              <a:gd name="adj1" fmla="val 41667"/>
              <a:gd name="adj2" fmla="val 50000"/>
            </a:avLst>
          </a:prstGeom>
          <a:noFill/>
          <a:ln w="9525">
            <a:solidFill>
              <a:srgbClr val="000000"/>
            </a:solidFill>
            <a:round/>
            <a:headEnd/>
            <a:tailEnd/>
          </a:ln>
        </p:spPr>
        <p:txBody>
          <a:bodyPr wrap="none" anchor="ctr"/>
          <a:lstStyle/>
          <a:p>
            <a:endParaRPr lang="en-US"/>
          </a:p>
        </p:txBody>
      </p:sp>
      <p:sp>
        <p:nvSpPr>
          <p:cNvPr id="13320" name="AutoShape 7"/>
          <p:cNvSpPr>
            <a:spLocks/>
          </p:cNvSpPr>
          <p:nvPr/>
        </p:nvSpPr>
        <p:spPr bwMode="auto">
          <a:xfrm>
            <a:off x="3124200" y="2895600"/>
            <a:ext cx="152400" cy="762000"/>
          </a:xfrm>
          <a:prstGeom prst="leftBrace">
            <a:avLst>
              <a:gd name="adj1" fmla="val 41667"/>
              <a:gd name="adj2" fmla="val 50000"/>
            </a:avLst>
          </a:prstGeom>
          <a:noFill/>
          <a:ln w="9525">
            <a:solidFill>
              <a:srgbClr val="000000"/>
            </a:solidFill>
            <a:round/>
            <a:headEnd/>
            <a:tailEnd/>
          </a:ln>
        </p:spPr>
        <p:txBody>
          <a:bodyPr wrap="none" anchor="ctr"/>
          <a:lstStyle/>
          <a:p>
            <a:endParaRPr lang="en-US"/>
          </a:p>
        </p:txBody>
      </p:sp>
      <p:sp>
        <p:nvSpPr>
          <p:cNvPr id="13321" name="Rectangle 8"/>
          <p:cNvSpPr>
            <a:spLocks noChangeArrowheads="1"/>
          </p:cNvSpPr>
          <p:nvPr/>
        </p:nvSpPr>
        <p:spPr bwMode="auto">
          <a:xfrm>
            <a:off x="3352800" y="3048000"/>
            <a:ext cx="2209800" cy="457200"/>
          </a:xfrm>
          <a:prstGeom prst="rect">
            <a:avLst/>
          </a:prstGeom>
          <a:noFill/>
          <a:ln w="9525" algn="ctr">
            <a:noFill/>
            <a:miter lim="800000"/>
            <a:headEnd/>
            <a:tailEnd/>
          </a:ln>
        </p:spPr>
        <p:txBody>
          <a:bodyPr wrap="none" anchor="ctr"/>
          <a:lstStyle/>
          <a:p>
            <a:pPr algn="ctr" rtl="1"/>
            <a:r>
              <a:rPr lang="en-US" b="0">
                <a:solidFill>
                  <a:srgbClr val="000000"/>
                </a:solidFill>
                <a:cs typeface="Tahoma" pitchFamily="34" charset="0"/>
              </a:rPr>
              <a:t>Y=4.2 X +20</a:t>
            </a:r>
          </a:p>
        </p:txBody>
      </p:sp>
      <p:grpSp>
        <p:nvGrpSpPr>
          <p:cNvPr id="13322" name="Group 25"/>
          <p:cNvGrpSpPr>
            <a:grpSpLocks/>
          </p:cNvGrpSpPr>
          <p:nvPr/>
        </p:nvGrpSpPr>
        <p:grpSpPr bwMode="auto">
          <a:xfrm>
            <a:off x="1752600" y="3962400"/>
            <a:ext cx="5029200" cy="2286000"/>
            <a:chOff x="1104" y="2496"/>
            <a:chExt cx="3168" cy="1440"/>
          </a:xfrm>
        </p:grpSpPr>
        <p:sp>
          <p:nvSpPr>
            <p:cNvPr id="13324" name="Line 12"/>
            <p:cNvSpPr>
              <a:spLocks noChangeShapeType="1"/>
            </p:cNvSpPr>
            <p:nvPr/>
          </p:nvSpPr>
          <p:spPr bwMode="auto">
            <a:xfrm flipV="1">
              <a:off x="1104" y="2496"/>
              <a:ext cx="0" cy="1440"/>
            </a:xfrm>
            <a:prstGeom prst="line">
              <a:avLst/>
            </a:prstGeom>
            <a:noFill/>
            <a:ln w="9525">
              <a:solidFill>
                <a:srgbClr val="000000"/>
              </a:solidFill>
              <a:round/>
              <a:headEnd/>
              <a:tailEnd type="triangle" w="med" len="med"/>
            </a:ln>
          </p:spPr>
          <p:txBody>
            <a:bodyPr wrap="none"/>
            <a:lstStyle/>
            <a:p>
              <a:endParaRPr lang="en-US"/>
            </a:p>
          </p:txBody>
        </p:sp>
        <p:sp>
          <p:nvSpPr>
            <p:cNvPr id="13325" name="Line 13"/>
            <p:cNvSpPr>
              <a:spLocks noChangeShapeType="1"/>
            </p:cNvSpPr>
            <p:nvPr/>
          </p:nvSpPr>
          <p:spPr bwMode="auto">
            <a:xfrm>
              <a:off x="1104" y="3936"/>
              <a:ext cx="1680" cy="0"/>
            </a:xfrm>
            <a:prstGeom prst="line">
              <a:avLst/>
            </a:prstGeom>
            <a:noFill/>
            <a:ln w="9525">
              <a:solidFill>
                <a:srgbClr val="000000"/>
              </a:solidFill>
              <a:round/>
              <a:headEnd/>
              <a:tailEnd type="triangle" w="med" len="med"/>
            </a:ln>
          </p:spPr>
          <p:txBody>
            <a:bodyPr wrap="none"/>
            <a:lstStyle/>
            <a:p>
              <a:endParaRPr lang="en-US"/>
            </a:p>
          </p:txBody>
        </p:sp>
        <p:sp>
          <p:nvSpPr>
            <p:cNvPr id="13326" name="Line 14"/>
            <p:cNvSpPr>
              <a:spLocks noChangeShapeType="1"/>
            </p:cNvSpPr>
            <p:nvPr/>
          </p:nvSpPr>
          <p:spPr bwMode="auto">
            <a:xfrm flipV="1">
              <a:off x="1104" y="2584"/>
              <a:ext cx="1728" cy="864"/>
            </a:xfrm>
            <a:prstGeom prst="line">
              <a:avLst/>
            </a:prstGeom>
            <a:noFill/>
            <a:ln w="9525">
              <a:solidFill>
                <a:srgbClr val="000000"/>
              </a:solidFill>
              <a:round/>
              <a:headEnd/>
              <a:tailEnd/>
            </a:ln>
          </p:spPr>
          <p:txBody>
            <a:bodyPr wrap="none"/>
            <a:lstStyle/>
            <a:p>
              <a:endParaRPr lang="en-US"/>
            </a:p>
          </p:txBody>
        </p:sp>
        <p:sp>
          <p:nvSpPr>
            <p:cNvPr id="13327" name="Oval 15"/>
            <p:cNvSpPr>
              <a:spLocks noChangeArrowheads="1"/>
            </p:cNvSpPr>
            <p:nvPr/>
          </p:nvSpPr>
          <p:spPr bwMode="auto">
            <a:xfrm>
              <a:off x="1488" y="3072"/>
              <a:ext cx="50" cy="50"/>
            </a:xfrm>
            <a:prstGeom prst="ellipse">
              <a:avLst/>
            </a:prstGeom>
            <a:solidFill>
              <a:srgbClr val="000000"/>
            </a:solidFill>
            <a:ln w="9525" algn="ctr">
              <a:noFill/>
              <a:round/>
              <a:headEnd/>
              <a:tailEnd/>
            </a:ln>
          </p:spPr>
          <p:txBody>
            <a:bodyPr wrap="none" anchor="ctr"/>
            <a:lstStyle/>
            <a:p>
              <a:endParaRPr lang="en-US"/>
            </a:p>
          </p:txBody>
        </p:sp>
        <p:sp>
          <p:nvSpPr>
            <p:cNvPr id="13328" name="Oval 16"/>
            <p:cNvSpPr>
              <a:spLocks noChangeArrowheads="1"/>
            </p:cNvSpPr>
            <p:nvPr/>
          </p:nvSpPr>
          <p:spPr bwMode="auto">
            <a:xfrm>
              <a:off x="1694" y="3118"/>
              <a:ext cx="50" cy="50"/>
            </a:xfrm>
            <a:prstGeom prst="ellipse">
              <a:avLst/>
            </a:prstGeom>
            <a:solidFill>
              <a:srgbClr val="000000"/>
            </a:solidFill>
            <a:ln w="9525" algn="ctr">
              <a:noFill/>
              <a:round/>
              <a:headEnd/>
              <a:tailEnd/>
            </a:ln>
          </p:spPr>
          <p:txBody>
            <a:bodyPr wrap="none" anchor="ctr"/>
            <a:lstStyle/>
            <a:p>
              <a:endParaRPr lang="en-US"/>
            </a:p>
          </p:txBody>
        </p:sp>
        <p:sp>
          <p:nvSpPr>
            <p:cNvPr id="13329" name="Oval 17"/>
            <p:cNvSpPr>
              <a:spLocks noChangeArrowheads="1"/>
            </p:cNvSpPr>
            <p:nvPr/>
          </p:nvSpPr>
          <p:spPr bwMode="auto">
            <a:xfrm>
              <a:off x="1536" y="3360"/>
              <a:ext cx="50" cy="50"/>
            </a:xfrm>
            <a:prstGeom prst="ellipse">
              <a:avLst/>
            </a:prstGeom>
            <a:solidFill>
              <a:srgbClr val="000000"/>
            </a:solidFill>
            <a:ln w="9525" algn="ctr">
              <a:noFill/>
              <a:round/>
              <a:headEnd/>
              <a:tailEnd/>
            </a:ln>
          </p:spPr>
          <p:txBody>
            <a:bodyPr wrap="none" anchor="ctr"/>
            <a:lstStyle/>
            <a:p>
              <a:endParaRPr lang="en-US"/>
            </a:p>
          </p:txBody>
        </p:sp>
        <p:sp>
          <p:nvSpPr>
            <p:cNvPr id="13330" name="Oval 18"/>
            <p:cNvSpPr>
              <a:spLocks noChangeArrowheads="1"/>
            </p:cNvSpPr>
            <p:nvPr/>
          </p:nvSpPr>
          <p:spPr bwMode="auto">
            <a:xfrm>
              <a:off x="2064" y="2784"/>
              <a:ext cx="50" cy="50"/>
            </a:xfrm>
            <a:prstGeom prst="ellipse">
              <a:avLst/>
            </a:prstGeom>
            <a:solidFill>
              <a:srgbClr val="000000"/>
            </a:solidFill>
            <a:ln w="9525" algn="ctr">
              <a:noFill/>
              <a:round/>
              <a:headEnd/>
              <a:tailEnd/>
            </a:ln>
          </p:spPr>
          <p:txBody>
            <a:bodyPr wrap="none" anchor="ctr"/>
            <a:lstStyle/>
            <a:p>
              <a:endParaRPr lang="en-US"/>
            </a:p>
          </p:txBody>
        </p:sp>
        <p:sp>
          <p:nvSpPr>
            <p:cNvPr id="13331" name="Oval 19"/>
            <p:cNvSpPr>
              <a:spLocks noChangeArrowheads="1"/>
            </p:cNvSpPr>
            <p:nvPr/>
          </p:nvSpPr>
          <p:spPr bwMode="auto">
            <a:xfrm>
              <a:off x="2350" y="2790"/>
              <a:ext cx="50" cy="50"/>
            </a:xfrm>
            <a:prstGeom prst="ellipse">
              <a:avLst/>
            </a:prstGeom>
            <a:solidFill>
              <a:srgbClr val="000000"/>
            </a:solidFill>
            <a:ln w="9525" algn="ctr">
              <a:noFill/>
              <a:round/>
              <a:headEnd/>
              <a:tailEnd/>
            </a:ln>
          </p:spPr>
          <p:txBody>
            <a:bodyPr wrap="none" anchor="ctr"/>
            <a:lstStyle/>
            <a:p>
              <a:endParaRPr lang="en-US"/>
            </a:p>
          </p:txBody>
        </p:sp>
        <p:sp>
          <p:nvSpPr>
            <p:cNvPr id="13332" name="Oval 20"/>
            <p:cNvSpPr>
              <a:spLocks noChangeArrowheads="1"/>
            </p:cNvSpPr>
            <p:nvPr/>
          </p:nvSpPr>
          <p:spPr bwMode="auto">
            <a:xfrm>
              <a:off x="2208" y="2976"/>
              <a:ext cx="50" cy="50"/>
            </a:xfrm>
            <a:prstGeom prst="ellipse">
              <a:avLst/>
            </a:prstGeom>
            <a:solidFill>
              <a:srgbClr val="000000"/>
            </a:solidFill>
            <a:ln w="9525" algn="ctr">
              <a:noFill/>
              <a:round/>
              <a:headEnd/>
              <a:tailEnd/>
            </a:ln>
          </p:spPr>
          <p:txBody>
            <a:bodyPr wrap="none" anchor="ctr"/>
            <a:lstStyle/>
            <a:p>
              <a:endParaRPr lang="en-US"/>
            </a:p>
          </p:txBody>
        </p:sp>
        <p:sp>
          <p:nvSpPr>
            <p:cNvPr id="13333" name="Rectangle 21"/>
            <p:cNvSpPr>
              <a:spLocks noChangeArrowheads="1"/>
            </p:cNvSpPr>
            <p:nvPr/>
          </p:nvSpPr>
          <p:spPr bwMode="auto">
            <a:xfrm>
              <a:off x="1728" y="3168"/>
              <a:ext cx="144" cy="192"/>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A</a:t>
              </a:r>
            </a:p>
          </p:txBody>
        </p:sp>
        <p:sp>
          <p:nvSpPr>
            <p:cNvPr id="13334" name="Rectangle 22"/>
            <p:cNvSpPr>
              <a:spLocks noChangeArrowheads="1"/>
            </p:cNvSpPr>
            <p:nvPr/>
          </p:nvSpPr>
          <p:spPr bwMode="auto">
            <a:xfrm>
              <a:off x="2304" y="2592"/>
              <a:ext cx="144" cy="192"/>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B</a:t>
              </a:r>
            </a:p>
          </p:txBody>
        </p:sp>
        <p:sp>
          <p:nvSpPr>
            <p:cNvPr id="13335" name="Rectangle 23"/>
            <p:cNvSpPr>
              <a:spLocks noChangeArrowheads="1"/>
            </p:cNvSpPr>
            <p:nvPr/>
          </p:nvSpPr>
          <p:spPr bwMode="auto">
            <a:xfrm>
              <a:off x="2880" y="2928"/>
              <a:ext cx="1392" cy="432"/>
            </a:xfrm>
            <a:prstGeom prst="rect">
              <a:avLst/>
            </a:prstGeom>
            <a:noFill/>
            <a:ln w="9525" algn="ctr">
              <a:noFill/>
              <a:miter lim="800000"/>
              <a:headEnd/>
              <a:tailEnd/>
            </a:ln>
          </p:spPr>
          <p:txBody>
            <a:bodyPr wrap="none" anchor="ctr"/>
            <a:lstStyle/>
            <a:p>
              <a:pPr algn="ctr"/>
              <a:r>
                <a:rPr lang="en-US" b="0">
                  <a:solidFill>
                    <a:srgbClr val="000000"/>
                  </a:solidFill>
                </a:rPr>
                <a:t>A (10,62)</a:t>
              </a:r>
            </a:p>
            <a:p>
              <a:pPr algn="ctr"/>
              <a:r>
                <a:rPr lang="en-US" b="0">
                  <a:solidFill>
                    <a:srgbClr val="000000"/>
                  </a:solidFill>
                </a:rPr>
                <a:t>  B (40,188)</a:t>
              </a:r>
            </a:p>
          </p:txBody>
        </p:sp>
      </p:grpSp>
      <p:sp>
        <p:nvSpPr>
          <p:cNvPr id="13323" name="Rectangle 26"/>
          <p:cNvSpPr>
            <a:spLocks noGrp="1" noChangeArrowheads="1"/>
          </p:cNvSpPr>
          <p:nvPr>
            <p:ph sz="quarter" idx="3"/>
          </p:nvPr>
        </p:nvSpPr>
        <p:spPr/>
        <p:txBody>
          <a:bodyPr/>
          <a:lstStyle/>
          <a:p>
            <a:pPr eaLnBrk="1" hangingPunct="1"/>
            <a:endParaRPr lang="en-US" sz="18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Slide Number Placeholder 6"/>
          <p:cNvSpPr>
            <a:spLocks noGrp="1"/>
          </p:cNvSpPr>
          <p:nvPr>
            <p:ph type="sldNum" sz="quarter" idx="12"/>
          </p:nvPr>
        </p:nvSpPr>
        <p:spPr>
          <a:noFill/>
        </p:spPr>
        <p:txBody>
          <a:bodyPr/>
          <a:lstStyle/>
          <a:p>
            <a:fld id="{469F363B-DB92-4AD7-A60B-EF47BEEF14B0}" type="slidenum">
              <a:rPr lang="ar-SA"/>
              <a:pPr/>
              <a:t>39</a:t>
            </a:fld>
            <a:endParaRPr lang="en-US"/>
          </a:p>
        </p:txBody>
      </p:sp>
      <p:sp>
        <p:nvSpPr>
          <p:cNvPr id="14341" name="Rectangle 2"/>
          <p:cNvSpPr>
            <a:spLocks noGrp="1" noChangeArrowheads="1"/>
          </p:cNvSpPr>
          <p:nvPr>
            <p:ph type="title"/>
          </p:nvPr>
        </p:nvSpPr>
        <p:spPr/>
        <p:txBody>
          <a:bodyPr/>
          <a:lstStyle/>
          <a:p>
            <a:pPr eaLnBrk="1" hangingPunct="1"/>
            <a:r>
              <a:rPr lang="fa-IR" smtClean="0"/>
              <a:t>روش هاي فيت کردن (</a:t>
            </a:r>
            <a:r>
              <a:rPr lang="en-US" smtClean="0"/>
              <a:t>Fitting</a:t>
            </a:r>
            <a:r>
              <a:rPr lang="fa-IR" smtClean="0"/>
              <a:t>)</a:t>
            </a:r>
            <a:br>
              <a:rPr lang="fa-IR" smtClean="0"/>
            </a:br>
            <a:r>
              <a:rPr lang="fa-IR" smtClean="0"/>
              <a:t>(ايجاد مدل رياضي)</a:t>
            </a:r>
            <a:endParaRPr lang="en-US" smtClean="0"/>
          </a:p>
        </p:txBody>
      </p:sp>
      <p:sp>
        <p:nvSpPr>
          <p:cNvPr id="14342" name="Rectangle 3"/>
          <p:cNvSpPr>
            <a:spLocks noGrp="1" noChangeArrowheads="1"/>
          </p:cNvSpPr>
          <p:nvPr>
            <p:ph type="body" sz="half" idx="1"/>
          </p:nvPr>
        </p:nvSpPr>
        <p:spPr>
          <a:xfrm>
            <a:off x="1371600" y="1676400"/>
            <a:ext cx="6705600" cy="685800"/>
          </a:xfrm>
        </p:spPr>
        <p:txBody>
          <a:bodyPr/>
          <a:lstStyle/>
          <a:p>
            <a:pPr eaLnBrk="1" hangingPunct="1">
              <a:buFontTx/>
              <a:buNone/>
            </a:pPr>
            <a:r>
              <a:rPr lang="fa-IR" smtClean="0">
                <a:solidFill>
                  <a:srgbClr val="CC3300"/>
                </a:solidFill>
              </a:rPr>
              <a:t>2- رگرسيون </a:t>
            </a:r>
            <a:r>
              <a:rPr lang="en-US" smtClean="0">
                <a:solidFill>
                  <a:srgbClr val="CC3300"/>
                </a:solidFill>
                <a:sym typeface="Wingdings 3" pitchFamily="18" charset="2"/>
              </a:rPr>
              <a:t></a:t>
            </a:r>
            <a:r>
              <a:rPr lang="fa-IR" smtClean="0">
                <a:solidFill>
                  <a:srgbClr val="CC3300"/>
                </a:solidFill>
                <a:sym typeface="Wingdings 3" pitchFamily="18" charset="2"/>
              </a:rPr>
              <a:t> ارجاع به آمار مهندسي</a:t>
            </a:r>
            <a:endParaRPr lang="en-US" smtClean="0">
              <a:solidFill>
                <a:srgbClr val="CC3300"/>
              </a:solidFill>
              <a:sym typeface="Wingdings 3" pitchFamily="18" charset="2"/>
            </a:endParaRPr>
          </a:p>
        </p:txBody>
      </p:sp>
      <p:graphicFrame>
        <p:nvGraphicFramePr>
          <p:cNvPr id="14338" name="Object 4"/>
          <p:cNvGraphicFramePr>
            <a:graphicFrameLocks noGrp="1" noChangeAspect="1"/>
          </p:cNvGraphicFramePr>
          <p:nvPr>
            <p:ph sz="half" idx="2"/>
          </p:nvPr>
        </p:nvGraphicFramePr>
        <p:xfrm>
          <a:off x="1524000" y="2667000"/>
          <a:ext cx="6019800" cy="2692400"/>
        </p:xfrm>
        <a:graphic>
          <a:graphicData uri="http://schemas.openxmlformats.org/presentationml/2006/ole">
            <mc:AlternateContent xmlns:mc="http://schemas.openxmlformats.org/markup-compatibility/2006">
              <mc:Choice xmlns:v="urn:schemas-microsoft-com:vml" Requires="v">
                <p:oleObj spid="_x0000_s14339" name="Equation" r:id="rId3" imgW="1574640" imgH="1155600" progId="Equation.3">
                  <p:embed/>
                </p:oleObj>
              </mc:Choice>
              <mc:Fallback>
                <p:oleObj name="Equation" r:id="rId3" imgW="1574640" imgH="1155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667000"/>
                        <a:ext cx="6019800" cy="269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Slide Number Placeholder 5"/>
          <p:cNvSpPr>
            <a:spLocks noGrp="1"/>
          </p:cNvSpPr>
          <p:nvPr>
            <p:ph type="sldNum" sz="quarter" idx="12"/>
          </p:nvPr>
        </p:nvSpPr>
        <p:spPr>
          <a:noFill/>
        </p:spPr>
        <p:txBody>
          <a:bodyPr/>
          <a:lstStyle/>
          <a:p>
            <a:fld id="{61CF69D8-2BDC-401F-B56B-4F9CB622EECC}" type="slidenum">
              <a:rPr lang="ar-SA"/>
              <a:pPr/>
              <a:t>4</a:t>
            </a:fld>
            <a:endParaRPr lang="en-US"/>
          </a:p>
        </p:txBody>
      </p:sp>
      <p:sp>
        <p:nvSpPr>
          <p:cNvPr id="30724" name="Rectangle 2"/>
          <p:cNvSpPr>
            <a:spLocks noGrp="1" noChangeArrowheads="1"/>
          </p:cNvSpPr>
          <p:nvPr>
            <p:ph type="title"/>
          </p:nvPr>
        </p:nvSpPr>
        <p:spPr/>
        <p:txBody>
          <a:bodyPr/>
          <a:lstStyle/>
          <a:p>
            <a:pPr eaLnBrk="1" hangingPunct="1"/>
            <a:r>
              <a:rPr lang="fa-IR" smtClean="0"/>
              <a:t>تاثيرات حمل و نقل</a:t>
            </a:r>
            <a:endParaRPr lang="en-US" smtClean="0"/>
          </a:p>
        </p:txBody>
      </p:sp>
      <p:sp>
        <p:nvSpPr>
          <p:cNvPr id="30725" name="Rectangle 4"/>
          <p:cNvSpPr>
            <a:spLocks noGrp="1" noChangeArrowheads="1"/>
          </p:cNvSpPr>
          <p:nvPr>
            <p:ph type="body" idx="1"/>
          </p:nvPr>
        </p:nvSpPr>
        <p:spPr>
          <a:noFill/>
        </p:spPr>
        <p:txBody>
          <a:bodyPr/>
          <a:lstStyle/>
          <a:p>
            <a:pPr eaLnBrk="1" hangingPunct="1"/>
            <a:r>
              <a:rPr lang="fa-IR" smtClean="0"/>
              <a:t>50% مساحت شهرهاي پيشرفته را شبکه هاي حمل و نقل تشکيل مي دهند.</a:t>
            </a:r>
          </a:p>
          <a:p>
            <a:pPr eaLnBrk="1" hangingPunct="1"/>
            <a:r>
              <a:rPr lang="fa-IR" smtClean="0"/>
              <a:t>سنگيني ترافيک</a:t>
            </a:r>
            <a:r>
              <a:rPr lang="en-US" smtClean="0">
                <a:sym typeface="Wingdings" pitchFamily="2" charset="2"/>
              </a:rPr>
              <a:t></a:t>
            </a:r>
            <a:r>
              <a:rPr lang="fa-IR" smtClean="0"/>
              <a:t>مشکلات زندگي ناشي از حمل و نقل</a:t>
            </a:r>
          </a:p>
          <a:p>
            <a:pPr eaLnBrk="1" hangingPunct="1"/>
            <a:endParaRPr lang="en-US" smtClean="0"/>
          </a:p>
        </p:txBody>
      </p:sp>
      <p:grpSp>
        <p:nvGrpSpPr>
          <p:cNvPr id="30726" name="Group 5"/>
          <p:cNvGrpSpPr>
            <a:grpSpLocks/>
          </p:cNvGrpSpPr>
          <p:nvPr/>
        </p:nvGrpSpPr>
        <p:grpSpPr bwMode="auto">
          <a:xfrm>
            <a:off x="381000" y="3733800"/>
            <a:ext cx="3352800" cy="2133600"/>
            <a:chOff x="528" y="3264"/>
            <a:chExt cx="1824" cy="912"/>
          </a:xfrm>
        </p:grpSpPr>
        <p:sp>
          <p:nvSpPr>
            <p:cNvPr id="30727" name="Rectangle 6"/>
            <p:cNvSpPr>
              <a:spLocks noChangeArrowheads="1"/>
            </p:cNvSpPr>
            <p:nvPr/>
          </p:nvSpPr>
          <p:spPr bwMode="auto">
            <a:xfrm>
              <a:off x="528" y="3264"/>
              <a:ext cx="1824" cy="912"/>
            </a:xfrm>
            <a:prstGeom prst="rect">
              <a:avLst/>
            </a:prstGeom>
            <a:noFill/>
            <a:ln w="9525" algn="ctr">
              <a:solidFill>
                <a:srgbClr val="000000"/>
              </a:solidFill>
              <a:miter lim="800000"/>
              <a:headEnd/>
              <a:tailEnd/>
            </a:ln>
          </p:spPr>
          <p:txBody>
            <a:bodyPr wrap="none" anchor="ctr"/>
            <a:lstStyle/>
            <a:p>
              <a:endParaRPr lang="en-US"/>
            </a:p>
          </p:txBody>
        </p:sp>
        <p:sp>
          <p:nvSpPr>
            <p:cNvPr id="30728" name="Rectangle 7"/>
            <p:cNvSpPr>
              <a:spLocks noChangeArrowheads="1"/>
            </p:cNvSpPr>
            <p:nvPr/>
          </p:nvSpPr>
          <p:spPr bwMode="auto">
            <a:xfrm>
              <a:off x="1728" y="3744"/>
              <a:ext cx="576" cy="288"/>
            </a:xfrm>
            <a:prstGeom prst="rect">
              <a:avLst/>
            </a:prstGeom>
            <a:noFill/>
            <a:ln w="9525" algn="ctr">
              <a:solidFill>
                <a:srgbClr val="000000"/>
              </a:solidFill>
              <a:miter lim="800000"/>
              <a:headEnd/>
              <a:tailEnd/>
            </a:ln>
          </p:spPr>
          <p:txBody>
            <a:bodyPr wrap="none" anchor="ctr"/>
            <a:lstStyle/>
            <a:p>
              <a:pPr algn="ctr"/>
              <a:r>
                <a:rPr lang="fa-IR" sz="2200" b="0">
                  <a:solidFill>
                    <a:srgbClr val="000000"/>
                  </a:solidFill>
                </a:rPr>
                <a:t>ترمينال</a:t>
              </a:r>
              <a:endParaRPr lang="en-US" sz="2200" b="0">
                <a:solidFill>
                  <a:srgbClr val="000000"/>
                </a:solidFill>
              </a:endParaRPr>
            </a:p>
          </p:txBody>
        </p:sp>
        <p:sp>
          <p:nvSpPr>
            <p:cNvPr id="30729" name="Line 8"/>
            <p:cNvSpPr>
              <a:spLocks noChangeShapeType="1"/>
            </p:cNvSpPr>
            <p:nvPr/>
          </p:nvSpPr>
          <p:spPr bwMode="auto">
            <a:xfrm flipH="1">
              <a:off x="528" y="3264"/>
              <a:ext cx="1392" cy="816"/>
            </a:xfrm>
            <a:prstGeom prst="line">
              <a:avLst/>
            </a:prstGeom>
            <a:noFill/>
            <a:ln w="9525">
              <a:solidFill>
                <a:srgbClr val="000000"/>
              </a:solidFill>
              <a:round/>
              <a:headEnd/>
              <a:tailEnd/>
            </a:ln>
          </p:spPr>
          <p:txBody>
            <a:bodyPr wrap="none"/>
            <a:lstStyle/>
            <a:p>
              <a:endParaRPr lang="en-US"/>
            </a:p>
          </p:txBody>
        </p:sp>
        <p:sp>
          <p:nvSpPr>
            <p:cNvPr id="30730" name="Line 9"/>
            <p:cNvSpPr>
              <a:spLocks noChangeShapeType="1"/>
            </p:cNvSpPr>
            <p:nvPr/>
          </p:nvSpPr>
          <p:spPr bwMode="auto">
            <a:xfrm flipH="1">
              <a:off x="1008" y="3360"/>
              <a:ext cx="1344" cy="816"/>
            </a:xfrm>
            <a:prstGeom prst="line">
              <a:avLst/>
            </a:prstGeom>
            <a:noFill/>
            <a:ln w="9525">
              <a:solidFill>
                <a:srgbClr val="000000"/>
              </a:solidFill>
              <a:round/>
              <a:headEnd/>
              <a:tailEnd/>
            </a:ln>
          </p:spPr>
          <p:txBody>
            <a:bodyPr wrap="none"/>
            <a:lstStyle/>
            <a:p>
              <a:endParaRPr lang="en-US"/>
            </a:p>
          </p:txBody>
        </p:sp>
        <p:sp>
          <p:nvSpPr>
            <p:cNvPr id="30731" name="Rectangle 10"/>
            <p:cNvSpPr>
              <a:spLocks noChangeArrowheads="1"/>
            </p:cNvSpPr>
            <p:nvPr/>
          </p:nvSpPr>
          <p:spPr bwMode="auto">
            <a:xfrm>
              <a:off x="576" y="3360"/>
              <a:ext cx="432" cy="384"/>
            </a:xfrm>
            <a:prstGeom prst="rect">
              <a:avLst/>
            </a:prstGeom>
            <a:noFill/>
            <a:ln w="9525" algn="ctr">
              <a:solidFill>
                <a:srgbClr val="000000"/>
              </a:solidFill>
              <a:miter lim="800000"/>
              <a:headEnd/>
              <a:tailEnd/>
            </a:ln>
          </p:spPr>
          <p:txBody>
            <a:bodyPr wrap="none" anchor="ctr"/>
            <a:lstStyle/>
            <a:p>
              <a:pPr algn="ctr"/>
              <a:r>
                <a:rPr lang="fa-IR" sz="2200" b="0">
                  <a:solidFill>
                    <a:srgbClr val="000000"/>
                  </a:solidFill>
                </a:rPr>
                <a:t>فرودگاه</a:t>
              </a:r>
              <a:endParaRPr lang="en-US" sz="2200" b="0">
                <a:solidFill>
                  <a:srgbClr val="000000"/>
                </a:solidFill>
              </a:endParaRPr>
            </a:p>
          </p:txBody>
        </p:sp>
        <p:sp>
          <p:nvSpPr>
            <p:cNvPr id="30732" name="Text Box 11"/>
            <p:cNvSpPr txBox="1">
              <a:spLocks noChangeArrowheads="1"/>
            </p:cNvSpPr>
            <p:nvPr/>
          </p:nvSpPr>
          <p:spPr bwMode="auto">
            <a:xfrm rot="-1981626">
              <a:off x="919" y="3576"/>
              <a:ext cx="1132" cy="196"/>
            </a:xfrm>
            <a:prstGeom prst="rect">
              <a:avLst/>
            </a:prstGeom>
            <a:noFill/>
            <a:ln w="9525" algn="ctr">
              <a:noFill/>
              <a:miter lim="800000"/>
              <a:headEnd/>
              <a:tailEnd/>
            </a:ln>
          </p:spPr>
          <p:txBody>
            <a:bodyPr anchor="ctr">
              <a:spAutoFit/>
            </a:bodyPr>
            <a:lstStyle/>
            <a:p>
              <a:pPr algn="ctr">
                <a:spcBef>
                  <a:spcPct val="50000"/>
                </a:spcBef>
              </a:pPr>
              <a:r>
                <a:rPr lang="fa-IR" b="0">
                  <a:solidFill>
                    <a:srgbClr val="000000"/>
                  </a:solidFill>
                </a:rPr>
                <a:t>جاده - راه</a:t>
              </a:r>
              <a:endParaRPr lang="en-US" b="0">
                <a:solidFill>
                  <a:srgbClr val="000000"/>
                </a:solidFill>
              </a:endParaRPr>
            </a:p>
          </p:txBody>
        </p:sp>
      </p:gr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Slide Number Placeholder 5"/>
          <p:cNvSpPr>
            <a:spLocks noGrp="1"/>
          </p:cNvSpPr>
          <p:nvPr>
            <p:ph type="sldNum" sz="quarter" idx="12"/>
          </p:nvPr>
        </p:nvSpPr>
        <p:spPr>
          <a:noFill/>
        </p:spPr>
        <p:txBody>
          <a:bodyPr/>
          <a:lstStyle/>
          <a:p>
            <a:fld id="{440576AE-451C-4834-AE41-E205E20B45D0}" type="slidenum">
              <a:rPr lang="ar-SA"/>
              <a:pPr/>
              <a:t>40</a:t>
            </a:fld>
            <a:endParaRPr lang="en-US"/>
          </a:p>
        </p:txBody>
      </p:sp>
      <p:sp>
        <p:nvSpPr>
          <p:cNvPr id="65540" name="Rectangle 2"/>
          <p:cNvSpPr>
            <a:spLocks noGrp="1" noChangeArrowheads="1"/>
          </p:cNvSpPr>
          <p:nvPr>
            <p:ph type="title"/>
          </p:nvPr>
        </p:nvSpPr>
        <p:spPr>
          <a:xfrm>
            <a:off x="1370013" y="381000"/>
            <a:ext cx="6859587" cy="914400"/>
          </a:xfrm>
        </p:spPr>
        <p:txBody>
          <a:bodyPr/>
          <a:lstStyle/>
          <a:p>
            <a:pPr eaLnBrk="1" hangingPunct="1"/>
            <a:r>
              <a:rPr lang="fa-IR" smtClean="0"/>
              <a:t>ساير مدل هاي پيش بيني</a:t>
            </a:r>
            <a:endParaRPr lang="en-US" smtClean="0"/>
          </a:p>
        </p:txBody>
      </p:sp>
      <p:sp>
        <p:nvSpPr>
          <p:cNvPr id="65541" name="Rectangle 3"/>
          <p:cNvSpPr>
            <a:spLocks noGrp="1" noChangeArrowheads="1"/>
          </p:cNvSpPr>
          <p:nvPr>
            <p:ph type="body" idx="1"/>
          </p:nvPr>
        </p:nvSpPr>
        <p:spPr>
          <a:xfrm>
            <a:off x="1828800" y="1676400"/>
            <a:ext cx="6400800" cy="4267200"/>
          </a:xfrm>
        </p:spPr>
        <p:txBody>
          <a:bodyPr/>
          <a:lstStyle/>
          <a:p>
            <a:pPr eaLnBrk="1" hangingPunct="1"/>
            <a:r>
              <a:rPr lang="fa-IR" smtClean="0"/>
              <a:t>مدل اقتصادسنجي</a:t>
            </a:r>
          </a:p>
          <a:p>
            <a:pPr eaLnBrk="1" hangingPunct="1"/>
            <a:endParaRPr lang="fa-IR" smtClean="0"/>
          </a:p>
          <a:p>
            <a:pPr eaLnBrk="1" hangingPunct="1"/>
            <a:r>
              <a:rPr lang="fa-IR" smtClean="0"/>
              <a:t>مدل داده و ستاده  </a:t>
            </a:r>
            <a:r>
              <a:rPr lang="en-US" smtClean="0">
                <a:sym typeface="Wingdings 3" pitchFamily="18" charset="2"/>
              </a:rPr>
              <a:t></a:t>
            </a:r>
            <a:r>
              <a:rPr lang="fa-IR" smtClean="0">
                <a:sym typeface="Wingdings 3" pitchFamily="18" charset="2"/>
              </a:rPr>
              <a:t>    </a:t>
            </a:r>
          </a:p>
          <a:p>
            <a:pPr eaLnBrk="1" hangingPunct="1"/>
            <a:endParaRPr lang="en-US" smtClean="0">
              <a:sym typeface="Wingdings 3" pitchFamily="18" charset="2"/>
            </a:endParaRPr>
          </a:p>
          <a:p>
            <a:pPr eaLnBrk="1" hangingPunct="1"/>
            <a:r>
              <a:rPr lang="fa-IR" smtClean="0"/>
              <a:t>مدل شاخص راهنما</a:t>
            </a:r>
            <a:r>
              <a:rPr lang="en-US" smtClean="0">
                <a:sym typeface="Wingdings 3" pitchFamily="18" charset="2"/>
              </a:rPr>
              <a:t></a:t>
            </a:r>
            <a:r>
              <a:rPr lang="fa-IR" smtClean="0">
                <a:sym typeface="Wingdings 3" pitchFamily="18" charset="2"/>
              </a:rPr>
              <a:t> در صنايع </a:t>
            </a:r>
            <a:r>
              <a:rPr lang="en-US" smtClean="0">
                <a:sym typeface="Wingdings 3" pitchFamily="18" charset="2"/>
              </a:rPr>
              <a:t>Bench Mark</a:t>
            </a:r>
          </a:p>
        </p:txBody>
      </p:sp>
      <p:sp>
        <p:nvSpPr>
          <p:cNvPr id="65542" name="Rectangle 4"/>
          <p:cNvSpPr>
            <a:spLocks noChangeArrowheads="1"/>
          </p:cNvSpPr>
          <p:nvPr/>
        </p:nvSpPr>
        <p:spPr bwMode="auto">
          <a:xfrm>
            <a:off x="3886200" y="2514600"/>
            <a:ext cx="1447800" cy="304800"/>
          </a:xfrm>
          <a:prstGeom prst="rect">
            <a:avLst/>
          </a:prstGeom>
          <a:noFill/>
          <a:ln w="9525" algn="ctr">
            <a:noFill/>
            <a:miter lim="800000"/>
            <a:headEnd/>
            <a:tailEnd/>
          </a:ln>
        </p:spPr>
        <p:txBody>
          <a:bodyPr wrap="none" anchor="ctr"/>
          <a:lstStyle/>
          <a:p>
            <a:pPr algn="ctr"/>
            <a:r>
              <a:rPr lang="en-US" i="1">
                <a:solidFill>
                  <a:srgbClr val="000000"/>
                </a:solidFill>
              </a:rPr>
              <a:t>input</a:t>
            </a:r>
          </a:p>
        </p:txBody>
      </p:sp>
      <p:sp>
        <p:nvSpPr>
          <p:cNvPr id="65543" name="Line 5"/>
          <p:cNvSpPr>
            <a:spLocks noChangeShapeType="1"/>
          </p:cNvSpPr>
          <p:nvPr/>
        </p:nvSpPr>
        <p:spPr bwMode="auto">
          <a:xfrm flipH="1">
            <a:off x="4191000" y="2854325"/>
            <a:ext cx="838200" cy="0"/>
          </a:xfrm>
          <a:prstGeom prst="line">
            <a:avLst/>
          </a:prstGeom>
          <a:noFill/>
          <a:ln w="9525">
            <a:solidFill>
              <a:srgbClr val="000000"/>
            </a:solidFill>
            <a:round/>
            <a:headEnd/>
            <a:tailEnd/>
          </a:ln>
        </p:spPr>
        <p:txBody>
          <a:bodyPr wrap="none"/>
          <a:lstStyle/>
          <a:p>
            <a:endParaRPr lang="en-US"/>
          </a:p>
        </p:txBody>
      </p:sp>
      <p:sp>
        <p:nvSpPr>
          <p:cNvPr id="65544" name="Rectangle 6"/>
          <p:cNvSpPr>
            <a:spLocks noChangeArrowheads="1"/>
          </p:cNvSpPr>
          <p:nvPr/>
        </p:nvSpPr>
        <p:spPr bwMode="auto">
          <a:xfrm>
            <a:off x="3914775" y="2813050"/>
            <a:ext cx="1447800" cy="304800"/>
          </a:xfrm>
          <a:prstGeom prst="rect">
            <a:avLst/>
          </a:prstGeom>
          <a:noFill/>
          <a:ln w="9525" algn="ctr">
            <a:noFill/>
            <a:miter lim="800000"/>
            <a:headEnd/>
            <a:tailEnd/>
          </a:ln>
        </p:spPr>
        <p:txBody>
          <a:bodyPr wrap="none" anchor="ctr"/>
          <a:lstStyle/>
          <a:p>
            <a:pPr algn="ctr"/>
            <a:r>
              <a:rPr lang="en-US" i="1">
                <a:solidFill>
                  <a:srgbClr val="000000"/>
                </a:solidFill>
                <a:cs typeface="Tahoma" pitchFamily="34" charset="0"/>
              </a:rPr>
              <a:t>output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Slide Number Placeholder 5"/>
          <p:cNvSpPr>
            <a:spLocks noGrp="1"/>
          </p:cNvSpPr>
          <p:nvPr>
            <p:ph type="sldNum" sz="quarter" idx="12"/>
          </p:nvPr>
        </p:nvSpPr>
        <p:spPr>
          <a:noFill/>
        </p:spPr>
        <p:txBody>
          <a:bodyPr/>
          <a:lstStyle/>
          <a:p>
            <a:fld id="{853CD819-E637-4A24-A0D0-A58BDAEF0BB0}" type="slidenum">
              <a:rPr lang="ar-SA"/>
              <a:pPr/>
              <a:t>41</a:t>
            </a:fld>
            <a:endParaRPr lang="en-US"/>
          </a:p>
        </p:txBody>
      </p:sp>
      <p:sp>
        <p:nvSpPr>
          <p:cNvPr id="66564" name="Rectangle 2"/>
          <p:cNvSpPr>
            <a:spLocks noGrp="1" noChangeArrowheads="1"/>
          </p:cNvSpPr>
          <p:nvPr>
            <p:ph type="title"/>
          </p:nvPr>
        </p:nvSpPr>
        <p:spPr>
          <a:xfrm>
            <a:off x="914400" y="381000"/>
            <a:ext cx="7315200" cy="1143000"/>
          </a:xfrm>
        </p:spPr>
        <p:txBody>
          <a:bodyPr/>
          <a:lstStyle/>
          <a:p>
            <a:pPr eaLnBrk="1" hangingPunct="1"/>
            <a:r>
              <a:rPr lang="fa-IR" sz="2800" dirty="0" smtClean="0"/>
              <a:t>مدل </a:t>
            </a:r>
            <a:r>
              <a:rPr lang="fa-IR" sz="2800" dirty="0" smtClean="0"/>
              <a:t>سازي و پيش بيني سفر در مهندسي حمل و نقل (</a:t>
            </a:r>
            <a:r>
              <a:rPr lang="en-US" sz="2800" dirty="0" smtClean="0"/>
              <a:t>Travel Forecasting Process</a:t>
            </a:r>
            <a:r>
              <a:rPr lang="fa-IR" sz="2800" dirty="0" smtClean="0"/>
              <a:t>)</a:t>
            </a:r>
            <a:endParaRPr lang="en-US" sz="2800" dirty="0" smtClean="0"/>
          </a:p>
        </p:txBody>
      </p:sp>
      <p:sp>
        <p:nvSpPr>
          <p:cNvPr id="66565" name="Rectangle 3"/>
          <p:cNvSpPr>
            <a:spLocks noGrp="1" noChangeArrowheads="1"/>
          </p:cNvSpPr>
          <p:nvPr>
            <p:ph type="body" idx="1"/>
          </p:nvPr>
        </p:nvSpPr>
        <p:spPr/>
        <p:txBody>
          <a:bodyPr/>
          <a:lstStyle/>
          <a:p>
            <a:pPr eaLnBrk="1" hangingPunct="1"/>
            <a:r>
              <a:rPr lang="fa-IR" smtClean="0"/>
              <a:t>فرايند پيش بيني سفر  </a:t>
            </a:r>
            <a:r>
              <a:rPr lang="en-US" sz="3600" smtClean="0">
                <a:sym typeface="Wingdings 3" pitchFamily="18" charset="2"/>
              </a:rPr>
              <a:t></a:t>
            </a:r>
            <a:r>
              <a:rPr lang="fa-IR" sz="3600" smtClean="0">
                <a:sym typeface="Wingdings 3" pitchFamily="18" charset="2"/>
              </a:rPr>
              <a:t> </a:t>
            </a:r>
            <a:r>
              <a:rPr lang="fa-IR" smtClean="0">
                <a:sym typeface="Wingdings 3" pitchFamily="18" charset="2"/>
              </a:rPr>
              <a:t>برنامه ريزي شهري</a:t>
            </a:r>
          </a:p>
          <a:p>
            <a:pPr eaLnBrk="1" hangingPunct="1"/>
            <a:r>
              <a:rPr lang="fa-IR" smtClean="0">
                <a:sym typeface="Wingdings 3" pitchFamily="18" charset="2"/>
              </a:rPr>
              <a:t>مدل : نمايش ساده از دنياي واقعي (سيستم مورد نظر)</a:t>
            </a:r>
          </a:p>
          <a:p>
            <a:pPr eaLnBrk="1" hangingPunct="1">
              <a:buFontTx/>
              <a:buNone/>
            </a:pPr>
            <a:r>
              <a:rPr lang="fa-IR" sz="3600" smtClean="0">
                <a:sym typeface="Wingdings 3" pitchFamily="18" charset="2"/>
              </a:rPr>
              <a:t>         </a:t>
            </a:r>
            <a:r>
              <a:rPr lang="en-US" sz="3600" smtClean="0">
                <a:sym typeface="Wingdings 3" pitchFamily="18" charset="2"/>
              </a:rPr>
              <a:t></a:t>
            </a:r>
            <a:r>
              <a:rPr lang="fa-IR" sz="3600" smtClean="0">
                <a:sym typeface="Wingdings 3" pitchFamily="18" charset="2"/>
              </a:rPr>
              <a:t> </a:t>
            </a:r>
            <a:r>
              <a:rPr lang="fa-IR" smtClean="0">
                <a:sym typeface="Wingdings 3" pitchFamily="18" charset="2"/>
              </a:rPr>
              <a:t>تصوير واقعيت</a:t>
            </a:r>
            <a:r>
              <a:rPr lang="fa-IR" sz="3600" smtClean="0">
                <a:sym typeface="Wingdings 3" pitchFamily="18" charset="2"/>
              </a:rPr>
              <a:t> </a:t>
            </a:r>
          </a:p>
          <a:p>
            <a:pPr eaLnBrk="1" hangingPunct="1">
              <a:buFontTx/>
              <a:buNone/>
            </a:pPr>
            <a:endParaRPr lang="fa-IR" sz="3600" smtClean="0">
              <a:sym typeface="Wingdings 3" pitchFamily="18" charset="2"/>
            </a:endParaRPr>
          </a:p>
          <a:p>
            <a:pPr eaLnBrk="1" hangingPunct="1">
              <a:buFontTx/>
              <a:buNone/>
            </a:pPr>
            <a:r>
              <a:rPr lang="fa-IR" sz="3200" smtClean="0">
                <a:sym typeface="Wingdings 3" pitchFamily="18" charset="2"/>
              </a:rPr>
              <a:t>انواع مدل ها:</a:t>
            </a:r>
          </a:p>
          <a:p>
            <a:pPr lvl="1" eaLnBrk="1" hangingPunct="1">
              <a:lnSpc>
                <a:spcPct val="150000"/>
              </a:lnSpc>
              <a:buFont typeface="Wingdings" pitchFamily="2" charset="2"/>
              <a:buChar char="§"/>
            </a:pPr>
            <a:r>
              <a:rPr lang="fa-IR" smtClean="0">
                <a:solidFill>
                  <a:srgbClr val="CC3300"/>
                </a:solidFill>
                <a:sym typeface="Wingdings 3" pitchFamily="18" charset="2"/>
              </a:rPr>
              <a:t>مدل هاي انتزاعي (ذهني) – مدل هاي رياضي</a:t>
            </a:r>
          </a:p>
          <a:p>
            <a:pPr lvl="1" eaLnBrk="1" hangingPunct="1">
              <a:lnSpc>
                <a:spcPct val="150000"/>
              </a:lnSpc>
              <a:buFont typeface="Wingdings" pitchFamily="2" charset="2"/>
              <a:buChar char="§"/>
            </a:pPr>
            <a:r>
              <a:rPr lang="fa-IR" smtClean="0">
                <a:solidFill>
                  <a:srgbClr val="CC3300"/>
                </a:solidFill>
                <a:sym typeface="Wingdings 3" pitchFamily="18" charset="2"/>
              </a:rPr>
              <a:t>مدل هاي فيزيکي (طرح ها  معماري و ...)</a:t>
            </a:r>
            <a:endParaRPr lang="en-US" smtClean="0">
              <a:solidFill>
                <a:srgbClr val="CC3300"/>
              </a:solidFill>
              <a:sym typeface="Wingdings 3" pitchFamily="18" charset="2"/>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Slide Number Placeholder 5"/>
          <p:cNvSpPr>
            <a:spLocks noGrp="1"/>
          </p:cNvSpPr>
          <p:nvPr>
            <p:ph type="sldNum" sz="quarter" idx="12"/>
          </p:nvPr>
        </p:nvSpPr>
        <p:spPr>
          <a:noFill/>
        </p:spPr>
        <p:txBody>
          <a:bodyPr/>
          <a:lstStyle/>
          <a:p>
            <a:fld id="{4D5FABBB-E794-48D9-A44D-363B8CC4FAA7}" type="slidenum">
              <a:rPr lang="ar-SA"/>
              <a:pPr/>
              <a:t>42</a:t>
            </a:fld>
            <a:endParaRPr lang="en-US"/>
          </a:p>
        </p:txBody>
      </p:sp>
      <p:sp>
        <p:nvSpPr>
          <p:cNvPr id="67588" name="Rectangle 2"/>
          <p:cNvSpPr>
            <a:spLocks noGrp="1" noChangeArrowheads="1"/>
          </p:cNvSpPr>
          <p:nvPr>
            <p:ph type="title"/>
          </p:nvPr>
        </p:nvSpPr>
        <p:spPr>
          <a:xfrm>
            <a:off x="1370013" y="381000"/>
            <a:ext cx="6859587" cy="914400"/>
          </a:xfrm>
        </p:spPr>
        <p:txBody>
          <a:bodyPr/>
          <a:lstStyle/>
          <a:p>
            <a:pPr eaLnBrk="1" hangingPunct="1"/>
            <a:r>
              <a:rPr lang="fa-IR" smtClean="0"/>
              <a:t>مراحل اصلي مدل سازي کلاسيک سفر:</a:t>
            </a:r>
            <a:endParaRPr lang="en-US" smtClean="0"/>
          </a:p>
        </p:txBody>
      </p:sp>
      <p:sp>
        <p:nvSpPr>
          <p:cNvPr id="67589" name="Rectangle 3"/>
          <p:cNvSpPr>
            <a:spLocks noGrp="1" noChangeArrowheads="1"/>
          </p:cNvSpPr>
          <p:nvPr>
            <p:ph type="body" idx="1"/>
          </p:nvPr>
        </p:nvSpPr>
        <p:spPr/>
        <p:txBody>
          <a:bodyPr/>
          <a:lstStyle/>
          <a:p>
            <a:pPr eaLnBrk="1" hangingPunct="1">
              <a:buFontTx/>
              <a:buNone/>
            </a:pPr>
            <a:r>
              <a:rPr lang="fa-IR" smtClean="0">
                <a:solidFill>
                  <a:srgbClr val="CC3300"/>
                </a:solidFill>
              </a:rPr>
              <a:t>1- توليد سفر (تقاضاي سفر تخمين زده مي شود)</a:t>
            </a:r>
          </a:p>
          <a:p>
            <a:pPr eaLnBrk="1" hangingPunct="1">
              <a:buFontTx/>
              <a:buNone/>
            </a:pPr>
            <a:endParaRPr lang="fa-IR" smtClean="0">
              <a:solidFill>
                <a:srgbClr val="CC3300"/>
              </a:solidFill>
            </a:endParaRPr>
          </a:p>
          <a:p>
            <a:pPr eaLnBrk="1" hangingPunct="1">
              <a:buFontTx/>
              <a:buNone/>
            </a:pPr>
            <a:r>
              <a:rPr lang="fa-IR" smtClean="0">
                <a:solidFill>
                  <a:srgbClr val="CC3300"/>
                </a:solidFill>
              </a:rPr>
              <a:t>2- توزيع سفر</a:t>
            </a:r>
          </a:p>
          <a:p>
            <a:pPr eaLnBrk="1" hangingPunct="1">
              <a:buFontTx/>
              <a:buNone/>
            </a:pPr>
            <a:endParaRPr lang="fa-IR" smtClean="0">
              <a:solidFill>
                <a:srgbClr val="CC3300"/>
              </a:solidFill>
            </a:endParaRPr>
          </a:p>
          <a:p>
            <a:pPr eaLnBrk="1" hangingPunct="1">
              <a:buFontTx/>
              <a:buNone/>
            </a:pPr>
            <a:r>
              <a:rPr lang="fa-IR" smtClean="0">
                <a:solidFill>
                  <a:srgbClr val="CC3300"/>
                </a:solidFill>
              </a:rPr>
              <a:t>3- تفکيک طرق يا نوع وسيله نقليه</a:t>
            </a:r>
          </a:p>
          <a:p>
            <a:pPr eaLnBrk="1" hangingPunct="1">
              <a:buFontTx/>
              <a:buNone/>
            </a:pPr>
            <a:endParaRPr lang="fa-IR" smtClean="0">
              <a:solidFill>
                <a:srgbClr val="CC3300"/>
              </a:solidFill>
            </a:endParaRPr>
          </a:p>
          <a:p>
            <a:pPr eaLnBrk="1" hangingPunct="1">
              <a:buFontTx/>
              <a:buNone/>
            </a:pPr>
            <a:r>
              <a:rPr lang="fa-IR" smtClean="0">
                <a:solidFill>
                  <a:srgbClr val="CC3300"/>
                </a:solidFill>
              </a:rPr>
              <a:t>4- تخصيص سفر يا سمت سفر (واگذاري ترافيک به مسير)</a:t>
            </a:r>
            <a:endParaRPr lang="en-US" smtClean="0">
              <a:solidFill>
                <a:srgbClr val="CC3300"/>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Slide Number Placeholder 5"/>
          <p:cNvSpPr>
            <a:spLocks noGrp="1"/>
          </p:cNvSpPr>
          <p:nvPr>
            <p:ph type="sldNum" sz="quarter" idx="12"/>
          </p:nvPr>
        </p:nvSpPr>
        <p:spPr>
          <a:noFill/>
        </p:spPr>
        <p:txBody>
          <a:bodyPr/>
          <a:lstStyle/>
          <a:p>
            <a:fld id="{CCF41CD9-806C-43E3-8730-D0689776A067}" type="slidenum">
              <a:rPr lang="ar-SA"/>
              <a:pPr/>
              <a:t>43</a:t>
            </a:fld>
            <a:endParaRPr lang="en-US"/>
          </a:p>
        </p:txBody>
      </p:sp>
      <p:sp>
        <p:nvSpPr>
          <p:cNvPr id="68612" name="Rectangle 2"/>
          <p:cNvSpPr>
            <a:spLocks noGrp="1" noChangeArrowheads="1"/>
          </p:cNvSpPr>
          <p:nvPr>
            <p:ph type="title"/>
          </p:nvPr>
        </p:nvSpPr>
        <p:spPr>
          <a:xfrm>
            <a:off x="1370013" y="381000"/>
            <a:ext cx="6859587" cy="762000"/>
          </a:xfrm>
        </p:spPr>
        <p:txBody>
          <a:bodyPr/>
          <a:lstStyle/>
          <a:p>
            <a:pPr eaLnBrk="1" hangingPunct="1"/>
            <a:r>
              <a:rPr lang="fa-IR" smtClean="0"/>
              <a:t>مدل کلاسيک</a:t>
            </a:r>
            <a:endParaRPr lang="en-US" smtClean="0"/>
          </a:p>
        </p:txBody>
      </p:sp>
      <p:sp>
        <p:nvSpPr>
          <p:cNvPr id="68613" name="AutoShape 4"/>
          <p:cNvSpPr>
            <a:spLocks noChangeArrowheads="1"/>
          </p:cNvSpPr>
          <p:nvPr/>
        </p:nvSpPr>
        <p:spPr bwMode="auto">
          <a:xfrm>
            <a:off x="609600" y="2133600"/>
            <a:ext cx="2743200" cy="1371600"/>
          </a:xfrm>
          <a:prstGeom prst="flowChartInputOutput">
            <a:avLst/>
          </a:prstGeom>
          <a:noFill/>
          <a:ln w="9525" algn="ctr">
            <a:solidFill>
              <a:srgbClr val="000000"/>
            </a:solidFill>
            <a:miter lim="800000"/>
            <a:headEnd/>
            <a:tailEnd/>
          </a:ln>
        </p:spPr>
        <p:txBody>
          <a:bodyPr wrap="none" anchor="ctr"/>
          <a:lstStyle/>
          <a:p>
            <a:endParaRPr lang="en-US"/>
          </a:p>
        </p:txBody>
      </p:sp>
      <p:sp>
        <p:nvSpPr>
          <p:cNvPr id="68614" name="Line 5"/>
          <p:cNvSpPr>
            <a:spLocks noChangeShapeType="1"/>
          </p:cNvSpPr>
          <p:nvPr/>
        </p:nvSpPr>
        <p:spPr bwMode="auto">
          <a:xfrm flipH="1">
            <a:off x="2209800" y="2133600"/>
            <a:ext cx="609600" cy="1371600"/>
          </a:xfrm>
          <a:prstGeom prst="line">
            <a:avLst/>
          </a:prstGeom>
          <a:noFill/>
          <a:ln w="9525">
            <a:solidFill>
              <a:srgbClr val="000000"/>
            </a:solidFill>
            <a:round/>
            <a:headEnd/>
            <a:tailEnd/>
          </a:ln>
        </p:spPr>
        <p:txBody>
          <a:bodyPr wrap="none"/>
          <a:lstStyle/>
          <a:p>
            <a:endParaRPr lang="en-US"/>
          </a:p>
        </p:txBody>
      </p:sp>
      <p:sp>
        <p:nvSpPr>
          <p:cNvPr id="68615" name="Line 7"/>
          <p:cNvSpPr>
            <a:spLocks noChangeShapeType="1"/>
          </p:cNvSpPr>
          <p:nvPr/>
        </p:nvSpPr>
        <p:spPr bwMode="auto">
          <a:xfrm flipH="1">
            <a:off x="2422525" y="3022600"/>
            <a:ext cx="576263" cy="0"/>
          </a:xfrm>
          <a:prstGeom prst="line">
            <a:avLst/>
          </a:prstGeom>
          <a:noFill/>
          <a:ln w="9525">
            <a:solidFill>
              <a:srgbClr val="000000"/>
            </a:solidFill>
            <a:round/>
            <a:headEnd/>
            <a:tailEnd/>
          </a:ln>
        </p:spPr>
        <p:txBody>
          <a:bodyPr wrap="none"/>
          <a:lstStyle/>
          <a:p>
            <a:endParaRPr lang="en-US"/>
          </a:p>
        </p:txBody>
      </p:sp>
      <p:sp>
        <p:nvSpPr>
          <p:cNvPr id="68616" name="Line 9"/>
          <p:cNvSpPr>
            <a:spLocks noChangeShapeType="1"/>
          </p:cNvSpPr>
          <p:nvPr/>
        </p:nvSpPr>
        <p:spPr bwMode="auto">
          <a:xfrm flipH="1">
            <a:off x="2635250" y="2549525"/>
            <a:ext cx="557213" cy="0"/>
          </a:xfrm>
          <a:prstGeom prst="line">
            <a:avLst/>
          </a:prstGeom>
          <a:noFill/>
          <a:ln w="9525">
            <a:solidFill>
              <a:srgbClr val="000000"/>
            </a:solidFill>
            <a:round/>
            <a:headEnd/>
            <a:tailEnd/>
          </a:ln>
        </p:spPr>
        <p:txBody>
          <a:bodyPr wrap="none"/>
          <a:lstStyle/>
          <a:p>
            <a:endParaRPr lang="en-US"/>
          </a:p>
        </p:txBody>
      </p:sp>
      <p:sp>
        <p:nvSpPr>
          <p:cNvPr id="68617" name="Rectangle 10"/>
          <p:cNvSpPr>
            <a:spLocks noChangeArrowheads="1"/>
          </p:cNvSpPr>
          <p:nvPr/>
        </p:nvSpPr>
        <p:spPr bwMode="auto">
          <a:xfrm>
            <a:off x="2895600" y="2209800"/>
            <a:ext cx="228600" cy="228600"/>
          </a:xfrm>
          <a:prstGeom prst="rect">
            <a:avLst/>
          </a:prstGeom>
          <a:noFill/>
          <a:ln w="9525" algn="ctr">
            <a:noFill/>
            <a:miter lim="800000"/>
            <a:headEnd/>
            <a:tailEnd/>
          </a:ln>
        </p:spPr>
        <p:txBody>
          <a:bodyPr wrap="none" anchor="ctr"/>
          <a:lstStyle/>
          <a:p>
            <a:pPr algn="ctr"/>
            <a:r>
              <a:rPr lang="en-US" sz="2000" b="0">
                <a:solidFill>
                  <a:srgbClr val="000000"/>
                </a:solidFill>
                <a:cs typeface="Tahoma" pitchFamily="34" charset="0"/>
              </a:rPr>
              <a:t>1</a:t>
            </a:r>
          </a:p>
        </p:txBody>
      </p:sp>
      <p:sp>
        <p:nvSpPr>
          <p:cNvPr id="68618" name="Rectangle 11"/>
          <p:cNvSpPr>
            <a:spLocks noChangeArrowheads="1"/>
          </p:cNvSpPr>
          <p:nvPr/>
        </p:nvSpPr>
        <p:spPr bwMode="auto">
          <a:xfrm>
            <a:off x="2730500" y="2667000"/>
            <a:ext cx="228600" cy="228600"/>
          </a:xfrm>
          <a:prstGeom prst="rect">
            <a:avLst/>
          </a:prstGeom>
          <a:noFill/>
          <a:ln w="9525" algn="ctr">
            <a:noFill/>
            <a:miter lim="800000"/>
            <a:headEnd/>
            <a:tailEnd/>
          </a:ln>
        </p:spPr>
        <p:txBody>
          <a:bodyPr wrap="none" anchor="ctr"/>
          <a:lstStyle/>
          <a:p>
            <a:pPr algn="ctr"/>
            <a:r>
              <a:rPr lang="en-US" sz="2000" b="0">
                <a:solidFill>
                  <a:srgbClr val="000000"/>
                </a:solidFill>
                <a:cs typeface="Tahoma" pitchFamily="34" charset="0"/>
              </a:rPr>
              <a:t>2</a:t>
            </a:r>
          </a:p>
        </p:txBody>
      </p:sp>
      <p:sp>
        <p:nvSpPr>
          <p:cNvPr id="68619" name="Rectangle 12"/>
          <p:cNvSpPr>
            <a:spLocks noChangeArrowheads="1"/>
          </p:cNvSpPr>
          <p:nvPr/>
        </p:nvSpPr>
        <p:spPr bwMode="auto">
          <a:xfrm>
            <a:off x="2546350" y="3168650"/>
            <a:ext cx="228600" cy="228600"/>
          </a:xfrm>
          <a:prstGeom prst="rect">
            <a:avLst/>
          </a:prstGeom>
          <a:noFill/>
          <a:ln w="9525" algn="ctr">
            <a:noFill/>
            <a:miter lim="800000"/>
            <a:headEnd/>
            <a:tailEnd/>
          </a:ln>
        </p:spPr>
        <p:txBody>
          <a:bodyPr wrap="none" anchor="ctr"/>
          <a:lstStyle/>
          <a:p>
            <a:pPr algn="ctr"/>
            <a:r>
              <a:rPr lang="en-US" sz="2000" b="0">
                <a:solidFill>
                  <a:srgbClr val="000000"/>
                </a:solidFill>
                <a:cs typeface="Tahoma" pitchFamily="34" charset="0"/>
              </a:rPr>
              <a:t>3</a:t>
            </a:r>
          </a:p>
        </p:txBody>
      </p:sp>
      <p:sp>
        <p:nvSpPr>
          <p:cNvPr id="68620" name="Rectangle 13"/>
          <p:cNvSpPr>
            <a:spLocks noChangeArrowheads="1"/>
          </p:cNvSpPr>
          <p:nvPr/>
        </p:nvSpPr>
        <p:spPr bwMode="auto">
          <a:xfrm>
            <a:off x="1143000" y="2667000"/>
            <a:ext cx="1143000" cy="457200"/>
          </a:xfrm>
          <a:prstGeom prst="rect">
            <a:avLst/>
          </a:prstGeom>
          <a:noFill/>
          <a:ln w="9525" algn="ctr">
            <a:noFill/>
            <a:miter lim="800000"/>
            <a:headEnd/>
            <a:tailEnd/>
          </a:ln>
        </p:spPr>
        <p:txBody>
          <a:bodyPr wrap="none" anchor="ctr"/>
          <a:lstStyle/>
          <a:p>
            <a:pPr algn="ctr"/>
            <a:r>
              <a:rPr lang="en-US" sz="2000" b="0">
                <a:solidFill>
                  <a:srgbClr val="000000"/>
                </a:solidFill>
                <a:cs typeface="Tahoma" pitchFamily="34" charset="0"/>
              </a:rPr>
              <a:t>MAP</a:t>
            </a:r>
          </a:p>
        </p:txBody>
      </p:sp>
      <p:sp>
        <p:nvSpPr>
          <p:cNvPr id="68621" name="Rectangle 14"/>
          <p:cNvSpPr>
            <a:spLocks noChangeArrowheads="1"/>
          </p:cNvSpPr>
          <p:nvPr/>
        </p:nvSpPr>
        <p:spPr bwMode="auto">
          <a:xfrm>
            <a:off x="1295400" y="3581400"/>
            <a:ext cx="1143000" cy="457200"/>
          </a:xfrm>
          <a:prstGeom prst="rect">
            <a:avLst/>
          </a:prstGeom>
          <a:noFill/>
          <a:ln w="9525" algn="ctr">
            <a:noFill/>
            <a:miter lim="800000"/>
            <a:headEnd/>
            <a:tailEnd/>
          </a:ln>
        </p:spPr>
        <p:txBody>
          <a:bodyPr wrap="none" anchor="ctr"/>
          <a:lstStyle/>
          <a:p>
            <a:pPr algn="ctr"/>
            <a:r>
              <a:rPr lang="fa-IR" sz="2000">
                <a:solidFill>
                  <a:srgbClr val="000000"/>
                </a:solidFill>
              </a:rPr>
              <a:t>حمل و نقل</a:t>
            </a:r>
            <a:endParaRPr lang="en-US" sz="2000">
              <a:solidFill>
                <a:srgbClr val="000000"/>
              </a:solidFill>
            </a:endParaRPr>
          </a:p>
        </p:txBody>
      </p:sp>
      <p:sp>
        <p:nvSpPr>
          <p:cNvPr id="68622" name="Rectangle 15"/>
          <p:cNvSpPr>
            <a:spLocks noChangeArrowheads="1"/>
          </p:cNvSpPr>
          <p:nvPr/>
        </p:nvSpPr>
        <p:spPr bwMode="auto">
          <a:xfrm>
            <a:off x="3276600" y="2743200"/>
            <a:ext cx="381000" cy="304800"/>
          </a:xfrm>
          <a:prstGeom prst="rect">
            <a:avLst/>
          </a:prstGeom>
          <a:noFill/>
          <a:ln w="9525" algn="ctr">
            <a:noFill/>
            <a:miter lim="800000"/>
            <a:headEnd/>
            <a:tailEnd/>
          </a:ln>
        </p:spPr>
        <p:txBody>
          <a:bodyPr wrap="none" anchor="ctr"/>
          <a:lstStyle/>
          <a:p>
            <a:pPr algn="ctr"/>
            <a:r>
              <a:rPr lang="fa-IR" b="0">
                <a:solidFill>
                  <a:srgbClr val="000000"/>
                </a:solidFill>
                <a:cs typeface="Tahoma" pitchFamily="34" charset="0"/>
              </a:rPr>
              <a:t>+</a:t>
            </a:r>
            <a:endParaRPr lang="en-US" b="0">
              <a:solidFill>
                <a:srgbClr val="000000"/>
              </a:solidFill>
              <a:cs typeface="Tahoma" pitchFamily="34" charset="0"/>
            </a:endParaRPr>
          </a:p>
        </p:txBody>
      </p:sp>
      <p:grpSp>
        <p:nvGrpSpPr>
          <p:cNvPr id="68623" name="Group 23"/>
          <p:cNvGrpSpPr>
            <a:grpSpLocks/>
          </p:cNvGrpSpPr>
          <p:nvPr/>
        </p:nvGrpSpPr>
        <p:grpSpPr bwMode="auto">
          <a:xfrm>
            <a:off x="3733800" y="2438400"/>
            <a:ext cx="762000" cy="914400"/>
            <a:chOff x="2544" y="1392"/>
            <a:chExt cx="480" cy="576"/>
          </a:xfrm>
        </p:grpSpPr>
        <p:sp>
          <p:nvSpPr>
            <p:cNvPr id="68636" name="Line 16"/>
            <p:cNvSpPr>
              <a:spLocks noChangeShapeType="1"/>
            </p:cNvSpPr>
            <p:nvPr/>
          </p:nvSpPr>
          <p:spPr bwMode="auto">
            <a:xfrm flipH="1">
              <a:off x="2544" y="1392"/>
              <a:ext cx="480" cy="0"/>
            </a:xfrm>
            <a:prstGeom prst="line">
              <a:avLst/>
            </a:prstGeom>
            <a:noFill/>
            <a:ln w="9525">
              <a:solidFill>
                <a:srgbClr val="000000"/>
              </a:solidFill>
              <a:round/>
              <a:headEnd/>
              <a:tailEnd/>
            </a:ln>
          </p:spPr>
          <p:txBody>
            <a:bodyPr wrap="none"/>
            <a:lstStyle/>
            <a:p>
              <a:endParaRPr lang="en-US"/>
            </a:p>
          </p:txBody>
        </p:sp>
        <p:sp>
          <p:nvSpPr>
            <p:cNvPr id="68637" name="Line 17"/>
            <p:cNvSpPr>
              <a:spLocks noChangeShapeType="1"/>
            </p:cNvSpPr>
            <p:nvPr/>
          </p:nvSpPr>
          <p:spPr bwMode="auto">
            <a:xfrm>
              <a:off x="2544" y="1392"/>
              <a:ext cx="288" cy="288"/>
            </a:xfrm>
            <a:prstGeom prst="line">
              <a:avLst/>
            </a:prstGeom>
            <a:noFill/>
            <a:ln w="9525">
              <a:solidFill>
                <a:srgbClr val="000000"/>
              </a:solidFill>
              <a:round/>
              <a:headEnd/>
              <a:tailEnd/>
            </a:ln>
          </p:spPr>
          <p:txBody>
            <a:bodyPr wrap="none"/>
            <a:lstStyle/>
            <a:p>
              <a:endParaRPr lang="en-US"/>
            </a:p>
          </p:txBody>
        </p:sp>
        <p:sp>
          <p:nvSpPr>
            <p:cNvPr id="68638" name="Line 18"/>
            <p:cNvSpPr>
              <a:spLocks noChangeShapeType="1"/>
            </p:cNvSpPr>
            <p:nvPr/>
          </p:nvSpPr>
          <p:spPr bwMode="auto">
            <a:xfrm flipH="1">
              <a:off x="2546" y="1680"/>
              <a:ext cx="286" cy="286"/>
            </a:xfrm>
            <a:prstGeom prst="line">
              <a:avLst/>
            </a:prstGeom>
            <a:noFill/>
            <a:ln w="9525">
              <a:solidFill>
                <a:srgbClr val="000000"/>
              </a:solidFill>
              <a:round/>
              <a:headEnd/>
              <a:tailEnd/>
            </a:ln>
          </p:spPr>
          <p:txBody>
            <a:bodyPr wrap="none"/>
            <a:lstStyle/>
            <a:p>
              <a:endParaRPr lang="en-US"/>
            </a:p>
          </p:txBody>
        </p:sp>
        <p:sp>
          <p:nvSpPr>
            <p:cNvPr id="68639" name="Line 20"/>
            <p:cNvSpPr>
              <a:spLocks noChangeShapeType="1"/>
            </p:cNvSpPr>
            <p:nvPr/>
          </p:nvSpPr>
          <p:spPr bwMode="auto">
            <a:xfrm flipH="1">
              <a:off x="2544" y="1968"/>
              <a:ext cx="480" cy="0"/>
            </a:xfrm>
            <a:prstGeom prst="line">
              <a:avLst/>
            </a:prstGeom>
            <a:noFill/>
            <a:ln w="9525">
              <a:solidFill>
                <a:srgbClr val="000000"/>
              </a:solidFill>
              <a:round/>
              <a:headEnd/>
              <a:tailEnd/>
            </a:ln>
          </p:spPr>
          <p:txBody>
            <a:bodyPr wrap="none"/>
            <a:lstStyle/>
            <a:p>
              <a:endParaRPr lang="en-US"/>
            </a:p>
          </p:txBody>
        </p:sp>
      </p:grpSp>
      <p:sp>
        <p:nvSpPr>
          <p:cNvPr id="68624" name="Rectangle 21"/>
          <p:cNvSpPr>
            <a:spLocks noChangeArrowheads="1"/>
          </p:cNvSpPr>
          <p:nvPr/>
        </p:nvSpPr>
        <p:spPr bwMode="auto">
          <a:xfrm>
            <a:off x="2819400" y="3581400"/>
            <a:ext cx="1981200" cy="457200"/>
          </a:xfrm>
          <a:prstGeom prst="rect">
            <a:avLst/>
          </a:prstGeom>
          <a:noFill/>
          <a:ln w="9525" algn="ctr">
            <a:noFill/>
            <a:miter lim="800000"/>
            <a:headEnd/>
            <a:tailEnd/>
          </a:ln>
        </p:spPr>
        <p:txBody>
          <a:bodyPr wrap="none" anchor="ctr"/>
          <a:lstStyle/>
          <a:p>
            <a:pPr algn="ctr"/>
            <a:r>
              <a:rPr lang="fa-IR" sz="2000">
                <a:solidFill>
                  <a:srgbClr val="000000"/>
                </a:solidFill>
              </a:rPr>
              <a:t>مدل هاي پيش بيني</a:t>
            </a:r>
            <a:endParaRPr lang="en-US" sz="2000">
              <a:solidFill>
                <a:srgbClr val="000000"/>
              </a:solidFill>
            </a:endParaRPr>
          </a:p>
        </p:txBody>
      </p:sp>
      <p:sp>
        <p:nvSpPr>
          <p:cNvPr id="68625" name="Rectangle 22"/>
          <p:cNvSpPr>
            <a:spLocks noChangeArrowheads="1"/>
          </p:cNvSpPr>
          <p:nvPr/>
        </p:nvSpPr>
        <p:spPr bwMode="auto">
          <a:xfrm>
            <a:off x="4724400" y="2743200"/>
            <a:ext cx="381000" cy="304800"/>
          </a:xfrm>
          <a:prstGeom prst="rect">
            <a:avLst/>
          </a:prstGeom>
          <a:noFill/>
          <a:ln w="9525" algn="ctr">
            <a:noFill/>
            <a:miter lim="800000"/>
            <a:headEnd/>
            <a:tailEnd/>
          </a:ln>
        </p:spPr>
        <p:txBody>
          <a:bodyPr wrap="none" anchor="ctr"/>
          <a:lstStyle/>
          <a:p>
            <a:pPr algn="ctr"/>
            <a:r>
              <a:rPr lang="fa-IR" b="0">
                <a:solidFill>
                  <a:srgbClr val="000000"/>
                </a:solidFill>
                <a:cs typeface="Tahoma" pitchFamily="34" charset="0"/>
              </a:rPr>
              <a:t>+</a:t>
            </a:r>
            <a:endParaRPr lang="en-US" b="0">
              <a:solidFill>
                <a:srgbClr val="000000"/>
              </a:solidFill>
              <a:cs typeface="Tahoma" pitchFamily="34" charset="0"/>
            </a:endParaRPr>
          </a:p>
        </p:txBody>
      </p:sp>
      <p:sp>
        <p:nvSpPr>
          <p:cNvPr id="68626" name="Freeform 25"/>
          <p:cNvSpPr>
            <a:spLocks/>
          </p:cNvSpPr>
          <p:nvPr/>
        </p:nvSpPr>
        <p:spPr bwMode="auto">
          <a:xfrm>
            <a:off x="5283200" y="2590800"/>
            <a:ext cx="431800" cy="762000"/>
          </a:xfrm>
          <a:custGeom>
            <a:avLst/>
            <a:gdLst>
              <a:gd name="T0" fmla="*/ 80 w 272"/>
              <a:gd name="T1" fmla="*/ 480 h 480"/>
              <a:gd name="T2" fmla="*/ 32 w 272"/>
              <a:gd name="T3" fmla="*/ 240 h 480"/>
              <a:gd name="T4" fmla="*/ 272 w 272"/>
              <a:gd name="T5" fmla="*/ 0 h 480"/>
              <a:gd name="T6" fmla="*/ 0 60000 65536"/>
              <a:gd name="T7" fmla="*/ 0 60000 65536"/>
              <a:gd name="T8" fmla="*/ 0 60000 65536"/>
              <a:gd name="T9" fmla="*/ 0 w 272"/>
              <a:gd name="T10" fmla="*/ 0 h 480"/>
              <a:gd name="T11" fmla="*/ 272 w 272"/>
              <a:gd name="T12" fmla="*/ 480 h 480"/>
            </a:gdLst>
            <a:ahLst/>
            <a:cxnLst>
              <a:cxn ang="T6">
                <a:pos x="T0" y="T1"/>
              </a:cxn>
              <a:cxn ang="T7">
                <a:pos x="T2" y="T3"/>
              </a:cxn>
              <a:cxn ang="T8">
                <a:pos x="T4" y="T5"/>
              </a:cxn>
            </a:cxnLst>
            <a:rect l="T9" t="T10" r="T11" b="T12"/>
            <a:pathLst>
              <a:path w="272" h="480">
                <a:moveTo>
                  <a:pt x="80" y="480"/>
                </a:moveTo>
                <a:cubicBezTo>
                  <a:pt x="40" y="400"/>
                  <a:pt x="0" y="320"/>
                  <a:pt x="32" y="240"/>
                </a:cubicBezTo>
                <a:cubicBezTo>
                  <a:pt x="64" y="160"/>
                  <a:pt x="240" y="32"/>
                  <a:pt x="272" y="0"/>
                </a:cubicBezTo>
              </a:path>
            </a:pathLst>
          </a:custGeom>
          <a:noFill/>
          <a:ln w="9525" cap="flat" cmpd="sng">
            <a:solidFill>
              <a:srgbClr val="000000"/>
            </a:solidFill>
            <a:prstDash val="solid"/>
            <a:round/>
            <a:headEnd/>
            <a:tailEnd/>
          </a:ln>
        </p:spPr>
        <p:txBody>
          <a:bodyPr wrap="none"/>
          <a:lstStyle/>
          <a:p>
            <a:endParaRPr lang="en-US"/>
          </a:p>
        </p:txBody>
      </p:sp>
      <p:sp>
        <p:nvSpPr>
          <p:cNvPr id="68627" name="Line 27"/>
          <p:cNvSpPr>
            <a:spLocks noChangeShapeType="1"/>
          </p:cNvSpPr>
          <p:nvPr/>
        </p:nvSpPr>
        <p:spPr bwMode="auto">
          <a:xfrm flipV="1">
            <a:off x="5638800" y="2590800"/>
            <a:ext cx="76200" cy="76200"/>
          </a:xfrm>
          <a:prstGeom prst="line">
            <a:avLst/>
          </a:prstGeom>
          <a:noFill/>
          <a:ln w="9525">
            <a:solidFill>
              <a:srgbClr val="000000"/>
            </a:solidFill>
            <a:round/>
            <a:headEnd/>
            <a:tailEnd type="triangle" w="med" len="med"/>
          </a:ln>
        </p:spPr>
        <p:txBody>
          <a:bodyPr wrap="none"/>
          <a:lstStyle/>
          <a:p>
            <a:endParaRPr lang="en-US"/>
          </a:p>
        </p:txBody>
      </p:sp>
      <p:sp>
        <p:nvSpPr>
          <p:cNvPr id="68628" name="Rectangle 28"/>
          <p:cNvSpPr>
            <a:spLocks noChangeArrowheads="1"/>
          </p:cNvSpPr>
          <p:nvPr/>
        </p:nvSpPr>
        <p:spPr bwMode="auto">
          <a:xfrm>
            <a:off x="5791200" y="2362200"/>
            <a:ext cx="228600" cy="22860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0</a:t>
            </a:r>
          </a:p>
        </p:txBody>
      </p:sp>
      <p:sp>
        <p:nvSpPr>
          <p:cNvPr id="68629" name="Rectangle 29"/>
          <p:cNvSpPr>
            <a:spLocks noChangeArrowheads="1"/>
          </p:cNvSpPr>
          <p:nvPr/>
        </p:nvSpPr>
        <p:spPr bwMode="auto">
          <a:xfrm>
            <a:off x="4572000" y="3581400"/>
            <a:ext cx="2133600" cy="1447800"/>
          </a:xfrm>
          <a:prstGeom prst="rect">
            <a:avLst/>
          </a:prstGeom>
          <a:noFill/>
          <a:ln w="9525" algn="ctr">
            <a:noFill/>
            <a:miter lim="800000"/>
            <a:headEnd/>
            <a:tailEnd/>
          </a:ln>
        </p:spPr>
        <p:txBody>
          <a:bodyPr wrap="none" anchor="ctr"/>
          <a:lstStyle/>
          <a:p>
            <a:pPr algn="ctr"/>
            <a:r>
              <a:rPr lang="fa-IR" sz="2000">
                <a:solidFill>
                  <a:srgbClr val="000000"/>
                </a:solidFill>
              </a:rPr>
              <a:t>تخصيص سفرهاي</a:t>
            </a:r>
          </a:p>
          <a:p>
            <a:pPr algn="ctr"/>
            <a:r>
              <a:rPr lang="fa-IR" sz="2000">
                <a:solidFill>
                  <a:srgbClr val="000000"/>
                </a:solidFill>
              </a:rPr>
              <a:t>پيش بيني شده</a:t>
            </a:r>
          </a:p>
          <a:p>
            <a:pPr algn="ctr"/>
            <a:r>
              <a:rPr lang="fa-IR" sz="2000">
                <a:solidFill>
                  <a:srgbClr val="000000"/>
                </a:solidFill>
              </a:rPr>
              <a:t>به مقاصد </a:t>
            </a:r>
          </a:p>
          <a:p>
            <a:pPr algn="ctr"/>
            <a:r>
              <a:rPr lang="fa-IR" sz="2000">
                <a:solidFill>
                  <a:srgbClr val="000000"/>
                </a:solidFill>
              </a:rPr>
              <a:t>(ماتريس حمل و نقل)</a:t>
            </a:r>
          </a:p>
          <a:p>
            <a:pPr algn="ctr"/>
            <a:r>
              <a:rPr lang="fa-IR" sz="2000">
                <a:solidFill>
                  <a:srgbClr val="000000"/>
                </a:solidFill>
              </a:rPr>
              <a:t>مقاصد و مبادء</a:t>
            </a:r>
            <a:endParaRPr lang="en-US" sz="2000">
              <a:solidFill>
                <a:srgbClr val="000000"/>
              </a:solidFill>
            </a:endParaRPr>
          </a:p>
        </p:txBody>
      </p:sp>
      <p:sp>
        <p:nvSpPr>
          <p:cNvPr id="68630" name="Rectangle 30"/>
          <p:cNvSpPr>
            <a:spLocks noChangeArrowheads="1"/>
          </p:cNvSpPr>
          <p:nvPr/>
        </p:nvSpPr>
        <p:spPr bwMode="auto">
          <a:xfrm>
            <a:off x="6096000" y="2743200"/>
            <a:ext cx="381000" cy="304800"/>
          </a:xfrm>
          <a:prstGeom prst="rect">
            <a:avLst/>
          </a:prstGeom>
          <a:noFill/>
          <a:ln w="9525" algn="ctr">
            <a:noFill/>
            <a:miter lim="800000"/>
            <a:headEnd/>
            <a:tailEnd/>
          </a:ln>
        </p:spPr>
        <p:txBody>
          <a:bodyPr wrap="none" anchor="ctr"/>
          <a:lstStyle/>
          <a:p>
            <a:pPr algn="ctr"/>
            <a:r>
              <a:rPr lang="fa-IR" b="0">
                <a:solidFill>
                  <a:srgbClr val="000000"/>
                </a:solidFill>
                <a:cs typeface="Tahoma" pitchFamily="34" charset="0"/>
              </a:rPr>
              <a:t>+</a:t>
            </a:r>
            <a:endParaRPr lang="en-US" b="0">
              <a:solidFill>
                <a:srgbClr val="000000"/>
              </a:solidFill>
              <a:cs typeface="Tahoma" pitchFamily="34" charset="0"/>
            </a:endParaRPr>
          </a:p>
        </p:txBody>
      </p:sp>
      <p:sp>
        <p:nvSpPr>
          <p:cNvPr id="68631" name="Rectangle 31"/>
          <p:cNvSpPr>
            <a:spLocks noChangeArrowheads="1"/>
          </p:cNvSpPr>
          <p:nvPr/>
        </p:nvSpPr>
        <p:spPr bwMode="auto">
          <a:xfrm>
            <a:off x="7239000" y="2286000"/>
            <a:ext cx="762000" cy="1066800"/>
          </a:xfrm>
          <a:prstGeom prst="rect">
            <a:avLst/>
          </a:prstGeom>
          <a:noFill/>
          <a:ln w="9525" algn="ctr">
            <a:solidFill>
              <a:srgbClr val="000000"/>
            </a:solidFill>
            <a:miter lim="800000"/>
            <a:headEnd/>
            <a:tailEnd/>
          </a:ln>
        </p:spPr>
        <p:txBody>
          <a:bodyPr wrap="none" anchor="ctr"/>
          <a:lstStyle/>
          <a:p>
            <a:endParaRPr lang="en-US"/>
          </a:p>
        </p:txBody>
      </p:sp>
      <p:sp>
        <p:nvSpPr>
          <p:cNvPr id="68632" name="Line 32"/>
          <p:cNvSpPr>
            <a:spLocks noChangeShapeType="1"/>
          </p:cNvSpPr>
          <p:nvPr/>
        </p:nvSpPr>
        <p:spPr bwMode="auto">
          <a:xfrm flipH="1">
            <a:off x="6934200" y="2590800"/>
            <a:ext cx="457200" cy="0"/>
          </a:xfrm>
          <a:prstGeom prst="line">
            <a:avLst/>
          </a:prstGeom>
          <a:noFill/>
          <a:ln w="9525">
            <a:solidFill>
              <a:srgbClr val="000000"/>
            </a:solidFill>
            <a:round/>
            <a:headEnd/>
            <a:tailEnd type="triangle" w="med" len="med"/>
          </a:ln>
        </p:spPr>
        <p:txBody>
          <a:bodyPr wrap="none"/>
          <a:lstStyle/>
          <a:p>
            <a:endParaRPr lang="en-US"/>
          </a:p>
        </p:txBody>
      </p:sp>
      <p:sp>
        <p:nvSpPr>
          <p:cNvPr id="68633" name="Line 33"/>
          <p:cNvSpPr>
            <a:spLocks noChangeShapeType="1"/>
          </p:cNvSpPr>
          <p:nvPr/>
        </p:nvSpPr>
        <p:spPr bwMode="auto">
          <a:xfrm>
            <a:off x="7848600" y="2590800"/>
            <a:ext cx="457200" cy="0"/>
          </a:xfrm>
          <a:prstGeom prst="line">
            <a:avLst/>
          </a:prstGeom>
          <a:noFill/>
          <a:ln w="9525">
            <a:solidFill>
              <a:srgbClr val="000000"/>
            </a:solidFill>
            <a:round/>
            <a:headEnd/>
            <a:tailEnd type="triangle" w="med" len="med"/>
          </a:ln>
        </p:spPr>
        <p:txBody>
          <a:bodyPr wrap="none"/>
          <a:lstStyle/>
          <a:p>
            <a:endParaRPr lang="en-US"/>
          </a:p>
        </p:txBody>
      </p:sp>
      <p:sp>
        <p:nvSpPr>
          <p:cNvPr id="68634" name="Rectangle 34"/>
          <p:cNvSpPr>
            <a:spLocks noChangeArrowheads="1"/>
          </p:cNvSpPr>
          <p:nvPr/>
        </p:nvSpPr>
        <p:spPr bwMode="auto">
          <a:xfrm>
            <a:off x="6553200" y="3581400"/>
            <a:ext cx="2133600" cy="609600"/>
          </a:xfrm>
          <a:prstGeom prst="rect">
            <a:avLst/>
          </a:prstGeom>
          <a:noFill/>
          <a:ln w="9525" algn="ctr">
            <a:noFill/>
            <a:miter lim="800000"/>
            <a:headEnd/>
            <a:tailEnd/>
          </a:ln>
        </p:spPr>
        <p:txBody>
          <a:bodyPr wrap="none" anchor="ctr"/>
          <a:lstStyle/>
          <a:p>
            <a:pPr algn="ctr"/>
            <a:r>
              <a:rPr lang="fa-IR" sz="2000">
                <a:solidFill>
                  <a:srgbClr val="000000"/>
                </a:solidFill>
              </a:rPr>
              <a:t>تعيين طرق سفر براي</a:t>
            </a:r>
          </a:p>
          <a:p>
            <a:pPr algn="ctr"/>
            <a:r>
              <a:rPr lang="fa-IR" sz="2000">
                <a:solidFill>
                  <a:srgbClr val="000000"/>
                </a:solidFill>
              </a:rPr>
              <a:t>خانه هاي ماتريس</a:t>
            </a:r>
            <a:endParaRPr lang="en-US" sz="2000">
              <a:solidFill>
                <a:srgbClr val="000000"/>
              </a:solidFill>
            </a:endParaRPr>
          </a:p>
        </p:txBody>
      </p:sp>
      <p:sp>
        <p:nvSpPr>
          <p:cNvPr id="68635" name="Rectangle 35"/>
          <p:cNvSpPr>
            <a:spLocks noChangeArrowheads="1"/>
          </p:cNvSpPr>
          <p:nvPr/>
        </p:nvSpPr>
        <p:spPr bwMode="auto">
          <a:xfrm>
            <a:off x="8305800" y="2057400"/>
            <a:ext cx="609600" cy="1295400"/>
          </a:xfrm>
          <a:prstGeom prst="rect">
            <a:avLst/>
          </a:prstGeom>
          <a:noFill/>
          <a:ln w="9525" algn="ctr">
            <a:noFill/>
            <a:miter lim="800000"/>
            <a:headEnd/>
            <a:tailEnd/>
          </a:ln>
        </p:spPr>
        <p:txBody>
          <a:bodyPr wrap="none" anchor="ctr"/>
          <a:lstStyle/>
          <a:p>
            <a:pPr algn="ctr"/>
            <a:r>
              <a:rPr lang="fa-IR" sz="1800">
                <a:solidFill>
                  <a:srgbClr val="000000"/>
                </a:solidFill>
              </a:rPr>
              <a:t>تخصيص</a:t>
            </a:r>
          </a:p>
          <a:p>
            <a:pPr algn="ctr"/>
            <a:r>
              <a:rPr lang="fa-IR" sz="1800">
                <a:solidFill>
                  <a:srgbClr val="000000"/>
                </a:solidFill>
              </a:rPr>
              <a:t>با ظرفيت</a:t>
            </a:r>
          </a:p>
          <a:p>
            <a:pPr algn="ctr" rtl="1"/>
            <a:r>
              <a:rPr lang="fa-IR" sz="1800">
                <a:solidFill>
                  <a:srgbClr val="000000"/>
                </a:solidFill>
              </a:rPr>
              <a:t>هر طرق</a:t>
            </a:r>
            <a:endParaRPr lang="en-US" sz="1800">
              <a:solidFill>
                <a:srgbClr val="000000"/>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Slide Number Placeholder 7"/>
          <p:cNvSpPr>
            <a:spLocks noGrp="1"/>
          </p:cNvSpPr>
          <p:nvPr>
            <p:ph type="sldNum" sz="quarter" idx="12"/>
          </p:nvPr>
        </p:nvSpPr>
        <p:spPr>
          <a:noFill/>
        </p:spPr>
        <p:txBody>
          <a:bodyPr/>
          <a:lstStyle/>
          <a:p>
            <a:fld id="{98CE5ED9-6422-4429-8711-E9636E7EC49B}" type="slidenum">
              <a:rPr lang="ar-SA"/>
              <a:pPr/>
              <a:t>44</a:t>
            </a:fld>
            <a:endParaRPr lang="en-US"/>
          </a:p>
        </p:txBody>
      </p:sp>
      <p:sp>
        <p:nvSpPr>
          <p:cNvPr id="16391" name="Rectangle 5"/>
          <p:cNvSpPr>
            <a:spLocks noGrp="1" noChangeArrowheads="1"/>
          </p:cNvSpPr>
          <p:nvPr>
            <p:ph type="title"/>
          </p:nvPr>
        </p:nvSpPr>
        <p:spPr/>
        <p:txBody>
          <a:bodyPr/>
          <a:lstStyle/>
          <a:p>
            <a:pPr eaLnBrk="1" hangingPunct="1"/>
            <a:r>
              <a:rPr lang="fa-IR" smtClean="0"/>
              <a:t>مدل کلاسيک</a:t>
            </a:r>
            <a:endParaRPr lang="en-US" smtClean="0"/>
          </a:p>
        </p:txBody>
      </p:sp>
      <p:graphicFrame>
        <p:nvGraphicFramePr>
          <p:cNvPr id="16386" name="Object 4"/>
          <p:cNvGraphicFramePr>
            <a:graphicFrameLocks noGrp="1" noChangeAspect="1"/>
          </p:cNvGraphicFramePr>
          <p:nvPr>
            <p:ph sz="half" idx="1"/>
          </p:nvPr>
        </p:nvGraphicFramePr>
        <p:xfrm>
          <a:off x="1600200" y="2133600"/>
          <a:ext cx="677863" cy="698500"/>
        </p:xfrm>
        <a:graphic>
          <a:graphicData uri="http://schemas.openxmlformats.org/presentationml/2006/ole">
            <mc:AlternateContent xmlns:mc="http://schemas.openxmlformats.org/markup-compatibility/2006">
              <mc:Choice xmlns:v="urn:schemas-microsoft-com:vml" Requires="v">
                <p:oleObj spid="_x0000_s16389" name="Equation" r:id="rId3" imgW="164880" imgH="241200" progId="Equation.3">
                  <p:embed/>
                </p:oleObj>
              </mc:Choice>
              <mc:Fallback>
                <p:oleObj name="Equation" r:id="rId3" imgW="164880" imgH="2412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133600"/>
                        <a:ext cx="677863"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11"/>
          <p:cNvGraphicFramePr>
            <a:graphicFrameLocks noGrp="1" noChangeAspect="1"/>
          </p:cNvGraphicFramePr>
          <p:nvPr>
            <p:ph sz="quarter" idx="2"/>
          </p:nvPr>
        </p:nvGraphicFramePr>
        <p:xfrm>
          <a:off x="5486400" y="3048000"/>
          <a:ext cx="1168400" cy="812800"/>
        </p:xfrm>
        <a:graphic>
          <a:graphicData uri="http://schemas.openxmlformats.org/presentationml/2006/ole">
            <mc:AlternateContent xmlns:mc="http://schemas.openxmlformats.org/markup-compatibility/2006">
              <mc:Choice xmlns:v="urn:schemas-microsoft-com:vml" Requires="v">
                <p:oleObj spid="_x0000_s16390" name="Equation" r:id="rId5" imgW="482400" imgH="241200" progId="Equation.3">
                  <p:embed/>
                </p:oleObj>
              </mc:Choice>
              <mc:Fallback>
                <p:oleObj name="Equation" r:id="rId5" imgW="482400" imgH="241200" progId="Equation.3">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0" y="3048000"/>
                        <a:ext cx="1168400" cy="812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92" name="Rectangle 7"/>
          <p:cNvSpPr>
            <a:spLocks noChangeArrowheads="1"/>
          </p:cNvSpPr>
          <p:nvPr/>
        </p:nvSpPr>
        <p:spPr bwMode="auto">
          <a:xfrm>
            <a:off x="381000" y="2895600"/>
            <a:ext cx="3048000" cy="457200"/>
          </a:xfrm>
          <a:prstGeom prst="rect">
            <a:avLst/>
          </a:prstGeom>
          <a:noFill/>
          <a:ln w="9525" algn="ctr">
            <a:noFill/>
            <a:miter lim="800000"/>
            <a:headEnd/>
            <a:tailEnd/>
          </a:ln>
        </p:spPr>
        <p:txBody>
          <a:bodyPr wrap="none" anchor="ctr"/>
          <a:lstStyle/>
          <a:p>
            <a:pPr algn="ctr" rtl="1"/>
            <a:r>
              <a:rPr lang="fa-IR" sz="2200" b="0">
                <a:solidFill>
                  <a:srgbClr val="000000"/>
                </a:solidFill>
              </a:rPr>
              <a:t>تعداد سفرهاي از مبدأ </a:t>
            </a:r>
            <a:r>
              <a:rPr lang="fa-IR" sz="2200" b="0" i="1">
                <a:solidFill>
                  <a:srgbClr val="000000"/>
                </a:solidFill>
              </a:rPr>
              <a:t> </a:t>
            </a:r>
            <a:r>
              <a:rPr lang="en-US" sz="2200" b="0" i="1">
                <a:solidFill>
                  <a:srgbClr val="000000"/>
                </a:solidFill>
              </a:rPr>
              <a:t>i</a:t>
            </a:r>
            <a:r>
              <a:rPr lang="fa-IR" sz="2200" b="0" i="1">
                <a:solidFill>
                  <a:srgbClr val="000000"/>
                </a:solidFill>
              </a:rPr>
              <a:t> به مقصد </a:t>
            </a:r>
            <a:r>
              <a:rPr lang="en-US" sz="2200" b="0" i="1">
                <a:solidFill>
                  <a:srgbClr val="000000"/>
                </a:solidFill>
              </a:rPr>
              <a:t>j</a:t>
            </a:r>
          </a:p>
        </p:txBody>
      </p:sp>
      <p:sp>
        <p:nvSpPr>
          <p:cNvPr id="16393" name="Text Box 8"/>
          <p:cNvSpPr txBox="1">
            <a:spLocks noChangeArrowheads="1"/>
          </p:cNvSpPr>
          <p:nvPr/>
        </p:nvSpPr>
        <p:spPr bwMode="auto">
          <a:xfrm>
            <a:off x="4114800" y="3124200"/>
            <a:ext cx="4343400" cy="1552575"/>
          </a:xfrm>
          <a:prstGeom prst="rect">
            <a:avLst/>
          </a:prstGeom>
          <a:noFill/>
          <a:ln w="9525" algn="ctr">
            <a:noFill/>
            <a:miter lim="800000"/>
            <a:headEnd/>
            <a:tailEnd/>
          </a:ln>
        </p:spPr>
        <p:txBody>
          <a:bodyPr>
            <a:spAutoFit/>
          </a:bodyPr>
          <a:lstStyle/>
          <a:p>
            <a:pPr algn="r" rtl="1">
              <a:spcBef>
                <a:spcPct val="50000"/>
              </a:spcBef>
            </a:pPr>
            <a:r>
              <a:rPr lang="fa-IR">
                <a:solidFill>
                  <a:srgbClr val="000000"/>
                </a:solidFill>
              </a:rPr>
              <a:t>در حالت اوليه               </a:t>
            </a:r>
          </a:p>
          <a:p>
            <a:pPr algn="r" rtl="1">
              <a:spcBef>
                <a:spcPct val="50000"/>
              </a:spcBef>
            </a:pPr>
            <a:endParaRPr lang="fa-IR">
              <a:solidFill>
                <a:srgbClr val="000000"/>
              </a:solidFill>
            </a:endParaRPr>
          </a:p>
          <a:p>
            <a:pPr algn="r" rtl="1">
              <a:spcBef>
                <a:spcPct val="50000"/>
              </a:spcBef>
            </a:pPr>
            <a:r>
              <a:rPr lang="fa-IR">
                <a:solidFill>
                  <a:srgbClr val="CC3300"/>
                </a:solidFill>
              </a:rPr>
              <a:t>در حالت کلي تساوي فوق برقرار نيست.</a:t>
            </a:r>
            <a:endParaRPr lang="en-US">
              <a:solidFill>
                <a:srgbClr val="CC3300"/>
              </a:solidFill>
            </a:endParaRPr>
          </a:p>
        </p:txBody>
      </p:sp>
      <p:graphicFrame>
        <p:nvGraphicFramePr>
          <p:cNvPr id="16388" name="Object 13"/>
          <p:cNvGraphicFramePr>
            <a:graphicFrameLocks noGrp="1" noChangeAspect="1"/>
          </p:cNvGraphicFramePr>
          <p:nvPr>
            <p:ph sz="quarter" idx="3"/>
          </p:nvPr>
        </p:nvGraphicFramePr>
        <p:xfrm>
          <a:off x="1143000" y="4114800"/>
          <a:ext cx="2133600" cy="914400"/>
        </p:xfrm>
        <a:graphic>
          <a:graphicData uri="http://schemas.openxmlformats.org/presentationml/2006/ole">
            <mc:AlternateContent xmlns:mc="http://schemas.openxmlformats.org/markup-compatibility/2006">
              <mc:Choice xmlns:v="urn:schemas-microsoft-com:vml" Requires="v">
                <p:oleObj spid="_x0000_s16391" name="Equation" r:id="rId7" imgW="266400" imgH="241200" progId="Equation.3">
                  <p:embed/>
                </p:oleObj>
              </mc:Choice>
              <mc:Fallback>
                <p:oleObj name="Equation" r:id="rId7" imgW="266400" imgH="241200" progId="Equation.3">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4114800"/>
                        <a:ext cx="21336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94" name="Line 15"/>
          <p:cNvSpPr>
            <a:spLocks noChangeShapeType="1"/>
          </p:cNvSpPr>
          <p:nvPr/>
        </p:nvSpPr>
        <p:spPr bwMode="auto">
          <a:xfrm flipH="1">
            <a:off x="1143000" y="4876800"/>
            <a:ext cx="609600" cy="381000"/>
          </a:xfrm>
          <a:prstGeom prst="line">
            <a:avLst/>
          </a:prstGeom>
          <a:noFill/>
          <a:ln w="9525">
            <a:solidFill>
              <a:srgbClr val="000000"/>
            </a:solidFill>
            <a:round/>
            <a:headEnd/>
            <a:tailEnd type="triangle" w="med" len="med"/>
          </a:ln>
        </p:spPr>
        <p:txBody>
          <a:bodyPr wrap="none"/>
          <a:lstStyle/>
          <a:p>
            <a:endParaRPr lang="en-US"/>
          </a:p>
        </p:txBody>
      </p:sp>
      <p:sp>
        <p:nvSpPr>
          <p:cNvPr id="16395" name="Line 16"/>
          <p:cNvSpPr>
            <a:spLocks noChangeShapeType="1"/>
          </p:cNvSpPr>
          <p:nvPr/>
        </p:nvSpPr>
        <p:spPr bwMode="auto">
          <a:xfrm flipH="1">
            <a:off x="1905000" y="4953000"/>
            <a:ext cx="76200" cy="457200"/>
          </a:xfrm>
          <a:prstGeom prst="line">
            <a:avLst/>
          </a:prstGeom>
          <a:noFill/>
          <a:ln w="9525">
            <a:solidFill>
              <a:srgbClr val="000000"/>
            </a:solidFill>
            <a:round/>
            <a:headEnd/>
            <a:tailEnd type="triangle" w="med" len="med"/>
          </a:ln>
        </p:spPr>
        <p:txBody>
          <a:bodyPr wrap="none"/>
          <a:lstStyle/>
          <a:p>
            <a:endParaRPr lang="en-US"/>
          </a:p>
        </p:txBody>
      </p:sp>
      <p:sp>
        <p:nvSpPr>
          <p:cNvPr id="16396" name="Line 17"/>
          <p:cNvSpPr>
            <a:spLocks noChangeShapeType="1"/>
          </p:cNvSpPr>
          <p:nvPr/>
        </p:nvSpPr>
        <p:spPr bwMode="auto">
          <a:xfrm>
            <a:off x="2209800" y="4953000"/>
            <a:ext cx="228600" cy="609600"/>
          </a:xfrm>
          <a:prstGeom prst="line">
            <a:avLst/>
          </a:prstGeom>
          <a:noFill/>
          <a:ln w="9525">
            <a:solidFill>
              <a:srgbClr val="000000"/>
            </a:solidFill>
            <a:round/>
            <a:headEnd/>
            <a:tailEnd type="triangle" w="med" len="med"/>
          </a:ln>
        </p:spPr>
        <p:txBody>
          <a:bodyPr wrap="none"/>
          <a:lstStyle/>
          <a:p>
            <a:endParaRPr lang="en-US"/>
          </a:p>
        </p:txBody>
      </p:sp>
      <p:sp>
        <p:nvSpPr>
          <p:cNvPr id="16397" name="Line 18"/>
          <p:cNvSpPr>
            <a:spLocks noChangeShapeType="1"/>
          </p:cNvSpPr>
          <p:nvPr/>
        </p:nvSpPr>
        <p:spPr bwMode="auto">
          <a:xfrm>
            <a:off x="2362200" y="4876800"/>
            <a:ext cx="990600" cy="304800"/>
          </a:xfrm>
          <a:prstGeom prst="line">
            <a:avLst/>
          </a:prstGeom>
          <a:noFill/>
          <a:ln w="9525">
            <a:solidFill>
              <a:srgbClr val="000000"/>
            </a:solidFill>
            <a:round/>
            <a:headEnd/>
            <a:tailEnd type="triangle" w="med" len="med"/>
          </a:ln>
        </p:spPr>
        <p:txBody>
          <a:bodyPr wrap="none"/>
          <a:lstStyle/>
          <a:p>
            <a:endParaRPr lang="en-US"/>
          </a:p>
        </p:txBody>
      </p:sp>
      <p:sp>
        <p:nvSpPr>
          <p:cNvPr id="16398" name="Rectangle 19"/>
          <p:cNvSpPr>
            <a:spLocks noChangeArrowheads="1"/>
          </p:cNvSpPr>
          <p:nvPr/>
        </p:nvSpPr>
        <p:spPr bwMode="auto">
          <a:xfrm>
            <a:off x="3429000" y="5181600"/>
            <a:ext cx="762000" cy="381000"/>
          </a:xfrm>
          <a:prstGeom prst="rect">
            <a:avLst/>
          </a:prstGeom>
          <a:noFill/>
          <a:ln w="9525" algn="ctr">
            <a:noFill/>
            <a:miter lim="800000"/>
            <a:headEnd/>
            <a:tailEnd/>
          </a:ln>
        </p:spPr>
        <p:txBody>
          <a:bodyPr wrap="none" anchor="ctr"/>
          <a:lstStyle/>
          <a:p>
            <a:pPr algn="ctr"/>
            <a:r>
              <a:rPr lang="fa-IR" sz="2200" b="0">
                <a:solidFill>
                  <a:srgbClr val="000000"/>
                </a:solidFill>
              </a:rPr>
              <a:t>مسير</a:t>
            </a:r>
            <a:endParaRPr lang="en-US" sz="2200" b="0">
              <a:solidFill>
                <a:srgbClr val="000000"/>
              </a:solidFill>
            </a:endParaRPr>
          </a:p>
        </p:txBody>
      </p:sp>
      <p:sp>
        <p:nvSpPr>
          <p:cNvPr id="16399" name="Rectangle 20"/>
          <p:cNvSpPr>
            <a:spLocks noChangeArrowheads="1"/>
          </p:cNvSpPr>
          <p:nvPr/>
        </p:nvSpPr>
        <p:spPr bwMode="auto">
          <a:xfrm>
            <a:off x="2286000" y="5562600"/>
            <a:ext cx="762000" cy="381000"/>
          </a:xfrm>
          <a:prstGeom prst="rect">
            <a:avLst/>
          </a:prstGeom>
          <a:noFill/>
          <a:ln w="9525" algn="ctr">
            <a:noFill/>
            <a:miter lim="800000"/>
            <a:headEnd/>
            <a:tailEnd/>
          </a:ln>
        </p:spPr>
        <p:txBody>
          <a:bodyPr wrap="none" anchor="ctr"/>
          <a:lstStyle/>
          <a:p>
            <a:pPr algn="ctr"/>
            <a:r>
              <a:rPr lang="fa-IR" sz="2200" b="0">
                <a:solidFill>
                  <a:srgbClr val="000000"/>
                </a:solidFill>
              </a:rPr>
              <a:t>وسيله</a:t>
            </a:r>
            <a:endParaRPr lang="en-US" sz="2200" b="0">
              <a:solidFill>
                <a:srgbClr val="000000"/>
              </a:solidFill>
            </a:endParaRPr>
          </a:p>
        </p:txBody>
      </p:sp>
      <p:sp>
        <p:nvSpPr>
          <p:cNvPr id="16400" name="Rectangle 21"/>
          <p:cNvSpPr>
            <a:spLocks noChangeArrowheads="1"/>
          </p:cNvSpPr>
          <p:nvPr/>
        </p:nvSpPr>
        <p:spPr bwMode="auto">
          <a:xfrm>
            <a:off x="1295400" y="5486400"/>
            <a:ext cx="762000" cy="381000"/>
          </a:xfrm>
          <a:prstGeom prst="rect">
            <a:avLst/>
          </a:prstGeom>
          <a:noFill/>
          <a:ln w="9525" algn="ctr">
            <a:noFill/>
            <a:miter lim="800000"/>
            <a:headEnd/>
            <a:tailEnd/>
          </a:ln>
        </p:spPr>
        <p:txBody>
          <a:bodyPr wrap="none" anchor="ctr"/>
          <a:lstStyle/>
          <a:p>
            <a:pPr algn="ctr"/>
            <a:r>
              <a:rPr lang="fa-IR" sz="2200" b="0">
                <a:solidFill>
                  <a:srgbClr val="000000"/>
                </a:solidFill>
              </a:rPr>
              <a:t>مقصد</a:t>
            </a:r>
            <a:endParaRPr lang="en-US" sz="2200" b="0">
              <a:solidFill>
                <a:srgbClr val="000000"/>
              </a:solidFill>
            </a:endParaRPr>
          </a:p>
        </p:txBody>
      </p:sp>
      <p:sp>
        <p:nvSpPr>
          <p:cNvPr id="16401" name="Rectangle 22"/>
          <p:cNvSpPr>
            <a:spLocks noChangeArrowheads="1"/>
          </p:cNvSpPr>
          <p:nvPr/>
        </p:nvSpPr>
        <p:spPr bwMode="auto">
          <a:xfrm>
            <a:off x="457200" y="5334000"/>
            <a:ext cx="762000" cy="381000"/>
          </a:xfrm>
          <a:prstGeom prst="rect">
            <a:avLst/>
          </a:prstGeom>
          <a:noFill/>
          <a:ln w="9525" algn="ctr">
            <a:noFill/>
            <a:miter lim="800000"/>
            <a:headEnd/>
            <a:tailEnd/>
          </a:ln>
        </p:spPr>
        <p:txBody>
          <a:bodyPr wrap="none" anchor="ctr"/>
          <a:lstStyle/>
          <a:p>
            <a:pPr algn="ctr"/>
            <a:r>
              <a:rPr lang="fa-IR" sz="2200" b="0">
                <a:solidFill>
                  <a:srgbClr val="000000"/>
                </a:solidFill>
              </a:rPr>
              <a:t>مبدأ</a:t>
            </a:r>
            <a:endParaRPr lang="en-US" sz="2200" b="0">
              <a:solidFill>
                <a:srgbClr val="000000"/>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Slide Number Placeholder 5"/>
          <p:cNvSpPr>
            <a:spLocks noGrp="1"/>
          </p:cNvSpPr>
          <p:nvPr>
            <p:ph type="sldNum" sz="quarter" idx="12"/>
          </p:nvPr>
        </p:nvSpPr>
        <p:spPr>
          <a:noFill/>
        </p:spPr>
        <p:txBody>
          <a:bodyPr/>
          <a:lstStyle/>
          <a:p>
            <a:fld id="{B01B189A-D56F-4381-A8E1-275EB693F2CE}" type="slidenum">
              <a:rPr lang="ar-SA"/>
              <a:pPr/>
              <a:t>45</a:t>
            </a:fld>
            <a:endParaRPr lang="en-US"/>
          </a:p>
        </p:txBody>
      </p:sp>
      <p:sp>
        <p:nvSpPr>
          <p:cNvPr id="17413" name="Rectangle 2"/>
          <p:cNvSpPr>
            <a:spLocks noGrp="1" noChangeArrowheads="1"/>
          </p:cNvSpPr>
          <p:nvPr>
            <p:ph type="title"/>
          </p:nvPr>
        </p:nvSpPr>
        <p:spPr/>
        <p:txBody>
          <a:bodyPr/>
          <a:lstStyle/>
          <a:p>
            <a:pPr eaLnBrk="1" hangingPunct="1"/>
            <a:r>
              <a:rPr lang="fa-IR" smtClean="0"/>
              <a:t>مدل هاي توليد (تقاضا و عرضه هر ناحيه شهري)</a:t>
            </a:r>
            <a:endParaRPr lang="en-US" smtClean="0"/>
          </a:p>
        </p:txBody>
      </p:sp>
      <p:graphicFrame>
        <p:nvGraphicFramePr>
          <p:cNvPr id="17410" name="Object 4"/>
          <p:cNvGraphicFramePr>
            <a:graphicFrameLocks noGrp="1" noChangeAspect="1"/>
          </p:cNvGraphicFramePr>
          <p:nvPr>
            <p:ph idx="1"/>
          </p:nvPr>
        </p:nvGraphicFramePr>
        <p:xfrm>
          <a:off x="1828800" y="1981200"/>
          <a:ext cx="4572000" cy="3124200"/>
        </p:xfrm>
        <a:graphic>
          <a:graphicData uri="http://schemas.openxmlformats.org/presentationml/2006/ole">
            <mc:AlternateContent xmlns:mc="http://schemas.openxmlformats.org/markup-compatibility/2006">
              <mc:Choice xmlns:v="urn:schemas-microsoft-com:vml" Requires="v">
                <p:oleObj spid="_x0000_s17411" name="Equation" r:id="rId3" imgW="1143000" imgH="1015920" progId="Equation.3">
                  <p:embed/>
                </p:oleObj>
              </mc:Choice>
              <mc:Fallback>
                <p:oleObj name="Equation" r:id="rId3" imgW="1143000" imgH="101592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981200"/>
                        <a:ext cx="4572000" cy="3124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4" name="Text Box 6"/>
          <p:cNvSpPr txBox="1">
            <a:spLocks noChangeArrowheads="1"/>
          </p:cNvSpPr>
          <p:nvPr/>
        </p:nvSpPr>
        <p:spPr bwMode="auto">
          <a:xfrm>
            <a:off x="0" y="2057400"/>
            <a:ext cx="1371600" cy="457200"/>
          </a:xfrm>
          <a:prstGeom prst="rect">
            <a:avLst/>
          </a:prstGeom>
          <a:noFill/>
          <a:ln w="9525" algn="ctr">
            <a:noFill/>
            <a:miter lim="800000"/>
            <a:headEnd/>
            <a:tailEnd/>
          </a:ln>
        </p:spPr>
        <p:txBody>
          <a:bodyPr>
            <a:spAutoFit/>
          </a:bodyPr>
          <a:lstStyle/>
          <a:p>
            <a:pPr algn="r">
              <a:spcBef>
                <a:spcPct val="50000"/>
              </a:spcBef>
            </a:pPr>
            <a:r>
              <a:rPr lang="fa-IR" b="0">
                <a:solidFill>
                  <a:srgbClr val="000000"/>
                </a:solidFill>
              </a:rPr>
              <a:t>آينده</a:t>
            </a:r>
            <a:endParaRPr lang="en-US" b="0">
              <a:solidFill>
                <a:srgbClr val="000000"/>
              </a:solidFill>
            </a:endParaRPr>
          </a:p>
        </p:txBody>
      </p:sp>
      <p:sp>
        <p:nvSpPr>
          <p:cNvPr id="17415" name="Text Box 7"/>
          <p:cNvSpPr txBox="1">
            <a:spLocks noChangeArrowheads="1"/>
          </p:cNvSpPr>
          <p:nvPr/>
        </p:nvSpPr>
        <p:spPr bwMode="auto">
          <a:xfrm>
            <a:off x="4038600" y="2819400"/>
            <a:ext cx="1371600" cy="457200"/>
          </a:xfrm>
          <a:prstGeom prst="rect">
            <a:avLst/>
          </a:prstGeom>
          <a:noFill/>
          <a:ln w="9525" algn="ctr">
            <a:noFill/>
            <a:miter lim="800000"/>
            <a:headEnd/>
            <a:tailEnd/>
          </a:ln>
        </p:spPr>
        <p:txBody>
          <a:bodyPr>
            <a:spAutoFit/>
          </a:bodyPr>
          <a:lstStyle/>
          <a:p>
            <a:pPr>
              <a:spcBef>
                <a:spcPct val="50000"/>
              </a:spcBef>
            </a:pPr>
            <a:r>
              <a:rPr lang="fa-IR" b="0">
                <a:solidFill>
                  <a:srgbClr val="000000"/>
                </a:solidFill>
              </a:rPr>
              <a:t>فعلي</a:t>
            </a:r>
            <a:endParaRPr lang="en-US" b="0">
              <a:solidFill>
                <a:srgbClr val="000000"/>
              </a:solidFill>
            </a:endParaRPr>
          </a:p>
        </p:txBody>
      </p:sp>
      <p:sp>
        <p:nvSpPr>
          <p:cNvPr id="17416" name="Text Box 8"/>
          <p:cNvSpPr txBox="1">
            <a:spLocks noChangeArrowheads="1"/>
          </p:cNvSpPr>
          <p:nvPr/>
        </p:nvSpPr>
        <p:spPr bwMode="auto">
          <a:xfrm>
            <a:off x="2438400" y="5257800"/>
            <a:ext cx="1371600" cy="457200"/>
          </a:xfrm>
          <a:prstGeom prst="rect">
            <a:avLst/>
          </a:prstGeom>
          <a:noFill/>
          <a:ln w="9525" algn="ctr">
            <a:noFill/>
            <a:miter lim="800000"/>
            <a:headEnd/>
            <a:tailEnd/>
          </a:ln>
        </p:spPr>
        <p:txBody>
          <a:bodyPr>
            <a:spAutoFit/>
          </a:bodyPr>
          <a:lstStyle/>
          <a:p>
            <a:pPr algn="ctr">
              <a:spcBef>
                <a:spcPct val="50000"/>
              </a:spcBef>
            </a:pPr>
            <a:r>
              <a:rPr lang="fa-IR" b="0">
                <a:solidFill>
                  <a:srgbClr val="000000"/>
                </a:solidFill>
              </a:rPr>
              <a:t>جمعيت</a:t>
            </a:r>
            <a:endParaRPr lang="en-US" b="0">
              <a:solidFill>
                <a:srgbClr val="000000"/>
              </a:solidFill>
            </a:endParaRPr>
          </a:p>
        </p:txBody>
      </p:sp>
      <p:sp>
        <p:nvSpPr>
          <p:cNvPr id="17417" name="Text Box 9"/>
          <p:cNvSpPr txBox="1">
            <a:spLocks noChangeArrowheads="1"/>
          </p:cNvSpPr>
          <p:nvPr/>
        </p:nvSpPr>
        <p:spPr bwMode="auto">
          <a:xfrm>
            <a:off x="4267200" y="5334000"/>
            <a:ext cx="1371600" cy="457200"/>
          </a:xfrm>
          <a:prstGeom prst="rect">
            <a:avLst/>
          </a:prstGeom>
          <a:noFill/>
          <a:ln w="9525" algn="ctr">
            <a:noFill/>
            <a:miter lim="800000"/>
            <a:headEnd/>
            <a:tailEnd/>
          </a:ln>
        </p:spPr>
        <p:txBody>
          <a:bodyPr>
            <a:spAutoFit/>
          </a:bodyPr>
          <a:lstStyle/>
          <a:p>
            <a:pPr algn="ctr">
              <a:spcBef>
                <a:spcPct val="50000"/>
              </a:spcBef>
            </a:pPr>
            <a:r>
              <a:rPr lang="fa-IR" b="0">
                <a:solidFill>
                  <a:srgbClr val="000000"/>
                </a:solidFill>
              </a:rPr>
              <a:t>درآمد</a:t>
            </a:r>
            <a:endParaRPr lang="en-US" b="0">
              <a:solidFill>
                <a:srgbClr val="000000"/>
              </a:solidFill>
            </a:endParaRPr>
          </a:p>
        </p:txBody>
      </p:sp>
      <p:sp>
        <p:nvSpPr>
          <p:cNvPr id="17418" name="Text Box 10"/>
          <p:cNvSpPr txBox="1">
            <a:spLocks noChangeArrowheads="1"/>
          </p:cNvSpPr>
          <p:nvPr/>
        </p:nvSpPr>
        <p:spPr bwMode="auto">
          <a:xfrm>
            <a:off x="5715000" y="5410200"/>
            <a:ext cx="2286000" cy="457200"/>
          </a:xfrm>
          <a:prstGeom prst="rect">
            <a:avLst/>
          </a:prstGeom>
          <a:noFill/>
          <a:ln w="9525" algn="ctr">
            <a:noFill/>
            <a:miter lim="800000"/>
            <a:headEnd/>
            <a:tailEnd/>
          </a:ln>
        </p:spPr>
        <p:txBody>
          <a:bodyPr>
            <a:spAutoFit/>
          </a:bodyPr>
          <a:lstStyle/>
          <a:p>
            <a:pPr algn="ctr">
              <a:spcBef>
                <a:spcPct val="50000"/>
              </a:spcBef>
            </a:pPr>
            <a:r>
              <a:rPr lang="fa-IR" b="0">
                <a:solidFill>
                  <a:srgbClr val="000000"/>
                </a:solidFill>
              </a:rPr>
              <a:t>مالکيت وسيله نقليه</a:t>
            </a:r>
            <a:endParaRPr lang="en-US" b="0">
              <a:solidFill>
                <a:srgbClr val="000000"/>
              </a:solidFill>
            </a:endParaRPr>
          </a:p>
        </p:txBody>
      </p:sp>
      <p:sp>
        <p:nvSpPr>
          <p:cNvPr id="17419" name="Line 11"/>
          <p:cNvSpPr>
            <a:spLocks noChangeShapeType="1"/>
          </p:cNvSpPr>
          <p:nvPr/>
        </p:nvSpPr>
        <p:spPr bwMode="auto">
          <a:xfrm flipH="1">
            <a:off x="3200400" y="5105400"/>
            <a:ext cx="609600" cy="228600"/>
          </a:xfrm>
          <a:prstGeom prst="line">
            <a:avLst/>
          </a:prstGeom>
          <a:noFill/>
          <a:ln w="9525">
            <a:solidFill>
              <a:srgbClr val="000000"/>
            </a:solidFill>
            <a:round/>
            <a:headEnd/>
            <a:tailEnd type="triangle" w="med" len="med"/>
          </a:ln>
        </p:spPr>
        <p:txBody>
          <a:bodyPr wrap="none"/>
          <a:lstStyle/>
          <a:p>
            <a:endParaRPr lang="en-US"/>
          </a:p>
        </p:txBody>
      </p:sp>
      <p:sp>
        <p:nvSpPr>
          <p:cNvPr id="17420" name="Line 12"/>
          <p:cNvSpPr>
            <a:spLocks noChangeShapeType="1"/>
          </p:cNvSpPr>
          <p:nvPr/>
        </p:nvSpPr>
        <p:spPr bwMode="auto">
          <a:xfrm>
            <a:off x="4648200" y="5029200"/>
            <a:ext cx="152400" cy="381000"/>
          </a:xfrm>
          <a:prstGeom prst="line">
            <a:avLst/>
          </a:prstGeom>
          <a:noFill/>
          <a:ln w="9525">
            <a:solidFill>
              <a:srgbClr val="000000"/>
            </a:solidFill>
            <a:round/>
            <a:headEnd/>
            <a:tailEnd type="triangle" w="med" len="med"/>
          </a:ln>
        </p:spPr>
        <p:txBody>
          <a:bodyPr wrap="none"/>
          <a:lstStyle/>
          <a:p>
            <a:endParaRPr lang="en-US"/>
          </a:p>
        </p:txBody>
      </p:sp>
      <p:sp>
        <p:nvSpPr>
          <p:cNvPr id="17421" name="Line 13"/>
          <p:cNvSpPr>
            <a:spLocks noChangeShapeType="1"/>
          </p:cNvSpPr>
          <p:nvPr/>
        </p:nvSpPr>
        <p:spPr bwMode="auto">
          <a:xfrm>
            <a:off x="5943600" y="5029200"/>
            <a:ext cx="533400" cy="381000"/>
          </a:xfrm>
          <a:prstGeom prst="line">
            <a:avLst/>
          </a:prstGeom>
          <a:noFill/>
          <a:ln w="9525">
            <a:solidFill>
              <a:srgbClr val="000000"/>
            </a:solidFill>
            <a:round/>
            <a:headEnd/>
            <a:tailEnd type="triangle" w="med" len="med"/>
          </a:ln>
        </p:spPr>
        <p:txBody>
          <a:bodyPr wrap="none"/>
          <a:lstStyle/>
          <a:p>
            <a:endParaRPr lang="en-US"/>
          </a:p>
        </p:txBody>
      </p:sp>
      <p:sp>
        <p:nvSpPr>
          <p:cNvPr id="17422" name="Line 14"/>
          <p:cNvSpPr>
            <a:spLocks noChangeShapeType="1"/>
          </p:cNvSpPr>
          <p:nvPr/>
        </p:nvSpPr>
        <p:spPr bwMode="auto">
          <a:xfrm flipV="1">
            <a:off x="5943600" y="3657600"/>
            <a:ext cx="609600" cy="152400"/>
          </a:xfrm>
          <a:prstGeom prst="line">
            <a:avLst/>
          </a:prstGeom>
          <a:noFill/>
          <a:ln w="9525">
            <a:solidFill>
              <a:srgbClr val="000000"/>
            </a:solidFill>
            <a:round/>
            <a:headEnd/>
            <a:tailEnd type="triangle" w="med" len="med"/>
          </a:ln>
        </p:spPr>
        <p:txBody>
          <a:bodyPr wrap="none"/>
          <a:lstStyle/>
          <a:p>
            <a:endParaRPr lang="en-US"/>
          </a:p>
        </p:txBody>
      </p:sp>
      <p:sp>
        <p:nvSpPr>
          <p:cNvPr id="17423" name="Text Box 15"/>
          <p:cNvSpPr txBox="1">
            <a:spLocks noChangeArrowheads="1"/>
          </p:cNvSpPr>
          <p:nvPr/>
        </p:nvSpPr>
        <p:spPr bwMode="auto">
          <a:xfrm>
            <a:off x="6553200" y="3352800"/>
            <a:ext cx="1371600" cy="457200"/>
          </a:xfrm>
          <a:prstGeom prst="rect">
            <a:avLst/>
          </a:prstGeom>
          <a:noFill/>
          <a:ln w="9525" algn="ctr">
            <a:noFill/>
            <a:miter lim="800000"/>
            <a:headEnd/>
            <a:tailEnd/>
          </a:ln>
        </p:spPr>
        <p:txBody>
          <a:bodyPr>
            <a:spAutoFit/>
          </a:bodyPr>
          <a:lstStyle/>
          <a:p>
            <a:pPr algn="ctr">
              <a:spcBef>
                <a:spcPct val="50000"/>
              </a:spcBef>
            </a:pPr>
            <a:r>
              <a:rPr lang="fa-IR" b="0">
                <a:solidFill>
                  <a:srgbClr val="000000"/>
                </a:solidFill>
              </a:rPr>
              <a:t>سال طراحي</a:t>
            </a:r>
            <a:endParaRPr lang="en-US" b="0">
              <a:solidFill>
                <a:srgbClr val="000000"/>
              </a:solidFill>
            </a:endParaRPr>
          </a:p>
        </p:txBody>
      </p:sp>
      <p:sp>
        <p:nvSpPr>
          <p:cNvPr id="17424" name="Line 16"/>
          <p:cNvSpPr>
            <a:spLocks noChangeShapeType="1"/>
          </p:cNvSpPr>
          <p:nvPr/>
        </p:nvSpPr>
        <p:spPr bwMode="auto">
          <a:xfrm flipH="1">
            <a:off x="1524000" y="2286000"/>
            <a:ext cx="304800" cy="0"/>
          </a:xfrm>
          <a:prstGeom prst="line">
            <a:avLst/>
          </a:prstGeom>
          <a:noFill/>
          <a:ln w="9525">
            <a:solidFill>
              <a:srgbClr val="000000"/>
            </a:solidFill>
            <a:round/>
            <a:headEnd/>
            <a:tailEnd type="triangle" w="med" len="med"/>
          </a:ln>
        </p:spPr>
        <p:txBody>
          <a:bodyPr wrap="none"/>
          <a:lstStyle/>
          <a:p>
            <a:endParaRPr lang="en-US"/>
          </a:p>
        </p:txBody>
      </p:sp>
      <p:sp>
        <p:nvSpPr>
          <p:cNvPr id="17425" name="Line 17"/>
          <p:cNvSpPr>
            <a:spLocks noChangeShapeType="1"/>
          </p:cNvSpPr>
          <p:nvPr/>
        </p:nvSpPr>
        <p:spPr bwMode="auto">
          <a:xfrm>
            <a:off x="3886200" y="2590800"/>
            <a:ext cx="152400" cy="381000"/>
          </a:xfrm>
          <a:prstGeom prst="line">
            <a:avLst/>
          </a:prstGeom>
          <a:noFill/>
          <a:ln w="9525">
            <a:solidFill>
              <a:srgbClr val="000000"/>
            </a:solidFill>
            <a:round/>
            <a:headEnd/>
            <a:tailEnd type="triangle" w="med" len="med"/>
          </a:ln>
        </p:spPr>
        <p:txBody>
          <a:bodyPr wrap="none"/>
          <a:lstStyle/>
          <a:p>
            <a:endParaRPr lang="en-US"/>
          </a:p>
        </p:txBody>
      </p:sp>
      <p:sp>
        <p:nvSpPr>
          <p:cNvPr id="17426" name="Text Box 18"/>
          <p:cNvSpPr txBox="1">
            <a:spLocks noChangeArrowheads="1"/>
          </p:cNvSpPr>
          <p:nvPr/>
        </p:nvSpPr>
        <p:spPr bwMode="auto">
          <a:xfrm>
            <a:off x="6553200" y="4419600"/>
            <a:ext cx="1371600" cy="457200"/>
          </a:xfrm>
          <a:prstGeom prst="rect">
            <a:avLst/>
          </a:prstGeom>
          <a:noFill/>
          <a:ln w="9525" algn="ctr">
            <a:noFill/>
            <a:miter lim="800000"/>
            <a:headEnd/>
            <a:tailEnd/>
          </a:ln>
        </p:spPr>
        <p:txBody>
          <a:bodyPr>
            <a:spAutoFit/>
          </a:bodyPr>
          <a:lstStyle/>
          <a:p>
            <a:pPr algn="ctr">
              <a:spcBef>
                <a:spcPct val="50000"/>
              </a:spcBef>
            </a:pPr>
            <a:r>
              <a:rPr lang="fa-IR" b="0">
                <a:solidFill>
                  <a:srgbClr val="000000"/>
                </a:solidFill>
              </a:rPr>
              <a:t>سال جاري</a:t>
            </a:r>
            <a:endParaRPr lang="en-US" b="0">
              <a:solidFill>
                <a:srgbClr val="000000"/>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Slide Number Placeholder 7"/>
          <p:cNvSpPr>
            <a:spLocks noGrp="1"/>
          </p:cNvSpPr>
          <p:nvPr>
            <p:ph type="sldNum" sz="quarter" idx="12"/>
          </p:nvPr>
        </p:nvSpPr>
        <p:spPr>
          <a:noFill/>
        </p:spPr>
        <p:txBody>
          <a:bodyPr/>
          <a:lstStyle/>
          <a:p>
            <a:fld id="{7A4AF9DE-0A80-454D-BF31-0CF6F47F9999}" type="slidenum">
              <a:rPr lang="ar-SA"/>
              <a:pPr/>
              <a:t>46</a:t>
            </a:fld>
            <a:endParaRPr lang="en-US"/>
          </a:p>
        </p:txBody>
      </p:sp>
      <p:sp>
        <p:nvSpPr>
          <p:cNvPr id="18438" name="Rectangle 2"/>
          <p:cNvSpPr>
            <a:spLocks noGrp="1" noChangeArrowheads="1"/>
          </p:cNvSpPr>
          <p:nvPr>
            <p:ph type="title"/>
          </p:nvPr>
        </p:nvSpPr>
        <p:spPr/>
        <p:txBody>
          <a:bodyPr/>
          <a:lstStyle/>
          <a:p>
            <a:pPr eaLnBrk="1" hangingPunct="1"/>
            <a:r>
              <a:rPr lang="fa-IR" smtClean="0"/>
              <a:t>فرايند پيش بيني سفر </a:t>
            </a:r>
            <a:endParaRPr lang="en-US" smtClean="0"/>
          </a:p>
        </p:txBody>
      </p:sp>
      <p:sp>
        <p:nvSpPr>
          <p:cNvPr id="18439" name="Rectangle 3"/>
          <p:cNvSpPr>
            <a:spLocks noGrp="1" noChangeArrowheads="1"/>
          </p:cNvSpPr>
          <p:nvPr>
            <p:ph type="body" sz="half" idx="1"/>
          </p:nvPr>
        </p:nvSpPr>
        <p:spPr>
          <a:xfrm>
            <a:off x="1371600" y="1676400"/>
            <a:ext cx="4267200" cy="4267200"/>
          </a:xfrm>
        </p:spPr>
        <p:txBody>
          <a:bodyPr/>
          <a:lstStyle/>
          <a:p>
            <a:pPr algn="l" rtl="0" eaLnBrk="1" hangingPunct="1">
              <a:lnSpc>
                <a:spcPct val="120000"/>
              </a:lnSpc>
            </a:pPr>
            <a:r>
              <a:rPr lang="en-US" sz="2000" smtClean="0"/>
              <a:t>Trip Generation</a:t>
            </a:r>
            <a:endParaRPr lang="fa-IR" sz="2000" smtClean="0"/>
          </a:p>
          <a:p>
            <a:pPr algn="l" rtl="0" eaLnBrk="1" hangingPunct="1">
              <a:lnSpc>
                <a:spcPct val="120000"/>
              </a:lnSpc>
            </a:pPr>
            <a:r>
              <a:rPr lang="en-US" sz="2000" smtClean="0"/>
              <a:t>Trip Production (P</a:t>
            </a:r>
            <a:r>
              <a:rPr lang="en-US" sz="1600" smtClean="0"/>
              <a:t>i</a:t>
            </a:r>
            <a:r>
              <a:rPr lang="en-US" sz="2000" smtClean="0"/>
              <a:t>) </a:t>
            </a:r>
            <a:r>
              <a:rPr lang="fa-IR" sz="2000" smtClean="0"/>
              <a:t>مبدأ</a:t>
            </a:r>
            <a:endParaRPr lang="en-US" sz="2000" smtClean="0"/>
          </a:p>
          <a:p>
            <a:pPr algn="l" rtl="0" eaLnBrk="1" hangingPunct="1">
              <a:lnSpc>
                <a:spcPct val="120000"/>
              </a:lnSpc>
            </a:pPr>
            <a:r>
              <a:rPr lang="en-US" sz="2000" smtClean="0"/>
              <a:t>Trip Attractions (A</a:t>
            </a:r>
            <a:r>
              <a:rPr lang="en-US" sz="1600" smtClean="0"/>
              <a:t>j</a:t>
            </a:r>
            <a:r>
              <a:rPr lang="en-US" sz="2000" smtClean="0"/>
              <a:t>) </a:t>
            </a:r>
            <a:r>
              <a:rPr lang="fa-IR" sz="2000" smtClean="0"/>
              <a:t>مقصد</a:t>
            </a:r>
            <a:endParaRPr lang="en-US" sz="2000" smtClean="0"/>
          </a:p>
          <a:p>
            <a:pPr algn="l" rtl="0" eaLnBrk="1" hangingPunct="1">
              <a:lnSpc>
                <a:spcPct val="120000"/>
              </a:lnSpc>
            </a:pPr>
            <a:r>
              <a:rPr lang="en-US" sz="2000" smtClean="0"/>
              <a:t>Trip Distribution</a:t>
            </a:r>
            <a:endParaRPr lang="fa-IR" sz="2000" smtClean="0"/>
          </a:p>
          <a:p>
            <a:pPr algn="l" rtl="0" eaLnBrk="1" hangingPunct="1">
              <a:lnSpc>
                <a:spcPct val="120000"/>
              </a:lnSpc>
            </a:pPr>
            <a:r>
              <a:rPr lang="en-US" sz="2000" smtClean="0"/>
              <a:t>Mode Choice</a:t>
            </a:r>
          </a:p>
          <a:p>
            <a:pPr algn="l" rtl="0" eaLnBrk="1" hangingPunct="1">
              <a:lnSpc>
                <a:spcPct val="120000"/>
              </a:lnSpc>
            </a:pPr>
            <a:r>
              <a:rPr lang="en-US" sz="2000" smtClean="0"/>
              <a:t>Trip Assignment </a:t>
            </a:r>
            <a:r>
              <a:rPr lang="fa-IR" sz="2000" smtClean="0"/>
              <a:t> تخصيص مسير</a:t>
            </a:r>
            <a:endParaRPr lang="en-US" sz="2000" smtClean="0"/>
          </a:p>
          <a:p>
            <a:pPr algn="l" rtl="0" eaLnBrk="1" hangingPunct="1"/>
            <a:endParaRPr lang="en-US" sz="2000" smtClean="0"/>
          </a:p>
        </p:txBody>
      </p:sp>
      <p:graphicFrame>
        <p:nvGraphicFramePr>
          <p:cNvPr id="18434" name="Object 12"/>
          <p:cNvGraphicFramePr>
            <a:graphicFrameLocks noGrp="1" noChangeAspect="1"/>
          </p:cNvGraphicFramePr>
          <p:nvPr>
            <p:ph sz="quarter" idx="2"/>
          </p:nvPr>
        </p:nvGraphicFramePr>
        <p:xfrm>
          <a:off x="6019800" y="3733800"/>
          <a:ext cx="469900" cy="685800"/>
        </p:xfrm>
        <a:graphic>
          <a:graphicData uri="http://schemas.openxmlformats.org/presentationml/2006/ole">
            <mc:AlternateContent xmlns:mc="http://schemas.openxmlformats.org/markup-compatibility/2006">
              <mc:Choice xmlns:v="urn:schemas-microsoft-com:vml" Requires="v">
                <p:oleObj spid="_x0000_s18436" name="Equation" r:id="rId3" imgW="164880" imgH="241200" progId="Equation.3">
                  <p:embed/>
                </p:oleObj>
              </mc:Choice>
              <mc:Fallback>
                <p:oleObj name="Equation" r:id="rId3" imgW="164880" imgH="241200" progId="Equation.3">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3733800"/>
                        <a:ext cx="469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8440" name="Group 17"/>
          <p:cNvGrpSpPr>
            <a:grpSpLocks/>
          </p:cNvGrpSpPr>
          <p:nvPr/>
        </p:nvGrpSpPr>
        <p:grpSpPr bwMode="auto">
          <a:xfrm>
            <a:off x="4572000" y="4302125"/>
            <a:ext cx="2438400" cy="1489075"/>
            <a:chOff x="2880" y="2710"/>
            <a:chExt cx="1536" cy="938"/>
          </a:xfrm>
        </p:grpSpPr>
        <p:sp>
          <p:nvSpPr>
            <p:cNvPr id="18442" name="Line 4"/>
            <p:cNvSpPr>
              <a:spLocks noChangeShapeType="1"/>
            </p:cNvSpPr>
            <p:nvPr/>
          </p:nvSpPr>
          <p:spPr bwMode="auto">
            <a:xfrm>
              <a:off x="3552" y="2784"/>
              <a:ext cx="0" cy="864"/>
            </a:xfrm>
            <a:prstGeom prst="line">
              <a:avLst/>
            </a:prstGeom>
            <a:noFill/>
            <a:ln w="9525">
              <a:solidFill>
                <a:srgbClr val="000000"/>
              </a:solidFill>
              <a:round/>
              <a:headEnd/>
              <a:tailEnd/>
            </a:ln>
          </p:spPr>
          <p:txBody>
            <a:bodyPr wrap="none"/>
            <a:lstStyle/>
            <a:p>
              <a:endParaRPr lang="en-US"/>
            </a:p>
          </p:txBody>
        </p:sp>
        <p:sp>
          <p:nvSpPr>
            <p:cNvPr id="18443" name="Line 5"/>
            <p:cNvSpPr>
              <a:spLocks noChangeShapeType="1"/>
            </p:cNvSpPr>
            <p:nvPr/>
          </p:nvSpPr>
          <p:spPr bwMode="auto">
            <a:xfrm>
              <a:off x="3992" y="2784"/>
              <a:ext cx="0" cy="864"/>
            </a:xfrm>
            <a:prstGeom prst="line">
              <a:avLst/>
            </a:prstGeom>
            <a:noFill/>
            <a:ln w="9525">
              <a:solidFill>
                <a:srgbClr val="000000"/>
              </a:solidFill>
              <a:round/>
              <a:headEnd/>
              <a:tailEnd/>
            </a:ln>
          </p:spPr>
          <p:txBody>
            <a:bodyPr wrap="none"/>
            <a:lstStyle/>
            <a:p>
              <a:endParaRPr lang="en-US"/>
            </a:p>
          </p:txBody>
        </p:sp>
        <p:sp>
          <p:nvSpPr>
            <p:cNvPr id="18444" name="Line 6"/>
            <p:cNvSpPr>
              <a:spLocks noChangeShapeType="1"/>
            </p:cNvSpPr>
            <p:nvPr/>
          </p:nvSpPr>
          <p:spPr bwMode="auto">
            <a:xfrm flipH="1">
              <a:off x="2976" y="3072"/>
              <a:ext cx="1440" cy="0"/>
            </a:xfrm>
            <a:prstGeom prst="line">
              <a:avLst/>
            </a:prstGeom>
            <a:noFill/>
            <a:ln w="9525">
              <a:solidFill>
                <a:srgbClr val="000000"/>
              </a:solidFill>
              <a:round/>
              <a:headEnd/>
              <a:tailEnd/>
            </a:ln>
          </p:spPr>
          <p:txBody>
            <a:bodyPr wrap="none"/>
            <a:lstStyle/>
            <a:p>
              <a:endParaRPr lang="en-US"/>
            </a:p>
          </p:txBody>
        </p:sp>
        <p:sp>
          <p:nvSpPr>
            <p:cNvPr id="18445" name="Line 7"/>
            <p:cNvSpPr>
              <a:spLocks noChangeShapeType="1"/>
            </p:cNvSpPr>
            <p:nvPr/>
          </p:nvSpPr>
          <p:spPr bwMode="auto">
            <a:xfrm flipH="1">
              <a:off x="2976" y="3360"/>
              <a:ext cx="1440" cy="0"/>
            </a:xfrm>
            <a:prstGeom prst="line">
              <a:avLst/>
            </a:prstGeom>
            <a:noFill/>
            <a:ln w="9525">
              <a:solidFill>
                <a:srgbClr val="000000"/>
              </a:solidFill>
              <a:round/>
              <a:headEnd/>
              <a:tailEnd/>
            </a:ln>
          </p:spPr>
          <p:txBody>
            <a:bodyPr wrap="none"/>
            <a:lstStyle/>
            <a:p>
              <a:endParaRPr lang="en-US"/>
            </a:p>
          </p:txBody>
        </p:sp>
        <p:sp>
          <p:nvSpPr>
            <p:cNvPr id="18446" name="Rectangle 8"/>
            <p:cNvSpPr>
              <a:spLocks noChangeArrowheads="1"/>
            </p:cNvSpPr>
            <p:nvPr/>
          </p:nvSpPr>
          <p:spPr bwMode="auto">
            <a:xfrm>
              <a:off x="2880" y="2832"/>
              <a:ext cx="336" cy="192"/>
            </a:xfrm>
            <a:prstGeom prst="rect">
              <a:avLst/>
            </a:prstGeom>
            <a:noFill/>
            <a:ln w="9525" algn="ctr">
              <a:noFill/>
              <a:miter lim="800000"/>
              <a:headEnd/>
              <a:tailEnd/>
            </a:ln>
          </p:spPr>
          <p:txBody>
            <a:bodyPr wrap="none" anchor="ctr"/>
            <a:lstStyle/>
            <a:p>
              <a:pPr algn="ctr"/>
              <a:r>
                <a:rPr lang="en-US" b="0">
                  <a:solidFill>
                    <a:srgbClr val="000000"/>
                  </a:solidFill>
                </a:rPr>
                <a:t>from</a:t>
              </a:r>
            </a:p>
          </p:txBody>
        </p:sp>
        <p:sp>
          <p:nvSpPr>
            <p:cNvPr id="18447" name="Line 9"/>
            <p:cNvSpPr>
              <a:spLocks noChangeShapeType="1"/>
            </p:cNvSpPr>
            <p:nvPr/>
          </p:nvSpPr>
          <p:spPr bwMode="auto">
            <a:xfrm flipH="1" flipV="1">
              <a:off x="2976" y="2736"/>
              <a:ext cx="576" cy="336"/>
            </a:xfrm>
            <a:prstGeom prst="line">
              <a:avLst/>
            </a:prstGeom>
            <a:noFill/>
            <a:ln w="9525">
              <a:solidFill>
                <a:srgbClr val="000000"/>
              </a:solidFill>
              <a:round/>
              <a:headEnd/>
              <a:tailEnd/>
            </a:ln>
          </p:spPr>
          <p:txBody>
            <a:bodyPr wrap="none"/>
            <a:lstStyle/>
            <a:p>
              <a:endParaRPr lang="en-US"/>
            </a:p>
          </p:txBody>
        </p:sp>
        <p:sp>
          <p:nvSpPr>
            <p:cNvPr id="18448" name="Rectangle 10"/>
            <p:cNvSpPr>
              <a:spLocks noChangeArrowheads="1"/>
            </p:cNvSpPr>
            <p:nvPr/>
          </p:nvSpPr>
          <p:spPr bwMode="auto">
            <a:xfrm>
              <a:off x="3216" y="2710"/>
              <a:ext cx="336" cy="192"/>
            </a:xfrm>
            <a:prstGeom prst="rect">
              <a:avLst/>
            </a:prstGeom>
            <a:noFill/>
            <a:ln w="9525" algn="ctr">
              <a:noFill/>
              <a:miter lim="800000"/>
              <a:headEnd/>
              <a:tailEnd/>
            </a:ln>
          </p:spPr>
          <p:txBody>
            <a:bodyPr wrap="none" anchor="ctr"/>
            <a:lstStyle/>
            <a:p>
              <a:pPr algn="ctr"/>
              <a:r>
                <a:rPr lang="en-US" b="0">
                  <a:solidFill>
                    <a:srgbClr val="000000"/>
                  </a:solidFill>
                </a:rPr>
                <a:t>to</a:t>
              </a:r>
            </a:p>
          </p:txBody>
        </p:sp>
      </p:grpSp>
      <p:graphicFrame>
        <p:nvGraphicFramePr>
          <p:cNvPr id="18435" name="Object 14"/>
          <p:cNvGraphicFramePr>
            <a:graphicFrameLocks noGrp="1" noChangeAspect="1"/>
          </p:cNvGraphicFramePr>
          <p:nvPr>
            <p:ph sz="quarter" idx="3"/>
          </p:nvPr>
        </p:nvGraphicFramePr>
        <p:xfrm>
          <a:off x="1600200" y="5257800"/>
          <a:ext cx="804863" cy="728663"/>
        </p:xfrm>
        <a:graphic>
          <a:graphicData uri="http://schemas.openxmlformats.org/presentationml/2006/ole">
            <mc:AlternateContent xmlns:mc="http://schemas.openxmlformats.org/markup-compatibility/2006">
              <mc:Choice xmlns:v="urn:schemas-microsoft-com:vml" Requires="v">
                <p:oleObj spid="_x0000_s18437" name="Equation" r:id="rId5" imgW="266400" imgH="241200" progId="Equation.3">
                  <p:embed/>
                </p:oleObj>
              </mc:Choice>
              <mc:Fallback>
                <p:oleObj name="Equation" r:id="rId5" imgW="266400" imgH="241200" progId="Equation.3">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5257800"/>
                        <a:ext cx="804863" cy="728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41" name="Rectangle 16"/>
          <p:cNvSpPr>
            <a:spLocks noChangeArrowheads="1"/>
          </p:cNvSpPr>
          <p:nvPr/>
        </p:nvSpPr>
        <p:spPr bwMode="auto">
          <a:xfrm>
            <a:off x="2819400" y="5562600"/>
            <a:ext cx="2819400" cy="381000"/>
          </a:xfrm>
          <a:prstGeom prst="rect">
            <a:avLst/>
          </a:prstGeom>
          <a:noFill/>
          <a:ln w="9525" algn="ctr">
            <a:noFill/>
            <a:miter lim="800000"/>
            <a:headEnd/>
            <a:tailEnd/>
          </a:ln>
        </p:spPr>
        <p:txBody>
          <a:bodyPr wrap="none" anchor="ctr"/>
          <a:lstStyle/>
          <a:p>
            <a:pPr algn="ctr"/>
            <a:endParaRPr lang="en-US">
              <a:solidFill>
                <a:srgbClr val="000000"/>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Slide Number Placeholder 5"/>
          <p:cNvSpPr>
            <a:spLocks noGrp="1"/>
          </p:cNvSpPr>
          <p:nvPr>
            <p:ph type="sldNum" sz="quarter" idx="12"/>
          </p:nvPr>
        </p:nvSpPr>
        <p:spPr>
          <a:noFill/>
        </p:spPr>
        <p:txBody>
          <a:bodyPr/>
          <a:lstStyle/>
          <a:p>
            <a:fld id="{E60B2402-85F5-4CED-8E05-23A9A1397459}" type="slidenum">
              <a:rPr lang="ar-SA"/>
              <a:pPr/>
              <a:t>47</a:t>
            </a:fld>
            <a:endParaRPr lang="en-US"/>
          </a:p>
        </p:txBody>
      </p:sp>
      <p:sp>
        <p:nvSpPr>
          <p:cNvPr id="69636" name="Rectangle 2"/>
          <p:cNvSpPr>
            <a:spLocks noGrp="1" noChangeArrowheads="1"/>
          </p:cNvSpPr>
          <p:nvPr>
            <p:ph type="title"/>
          </p:nvPr>
        </p:nvSpPr>
        <p:spPr>
          <a:xfrm>
            <a:off x="1370013" y="381000"/>
            <a:ext cx="6859587" cy="838200"/>
          </a:xfrm>
        </p:spPr>
        <p:txBody>
          <a:bodyPr/>
          <a:lstStyle/>
          <a:p>
            <a:pPr eaLnBrk="1" hangingPunct="1"/>
            <a:r>
              <a:rPr lang="fa-IR" smtClean="0"/>
              <a:t>مثال- </a:t>
            </a:r>
            <a:r>
              <a:rPr kumimoji="1" lang="fa-IR" smtClean="0"/>
              <a:t>فرايند پيش بيني سفر</a:t>
            </a:r>
            <a:endParaRPr kumimoji="1" lang="en-US" smtClean="0"/>
          </a:p>
        </p:txBody>
      </p:sp>
      <p:graphicFrame>
        <p:nvGraphicFramePr>
          <p:cNvPr id="154642" name="Group 18"/>
          <p:cNvGraphicFramePr>
            <a:graphicFrameLocks noGrp="1"/>
          </p:cNvGraphicFramePr>
          <p:nvPr/>
        </p:nvGraphicFramePr>
        <p:xfrm>
          <a:off x="6172200" y="3200400"/>
          <a:ext cx="1219200" cy="1371600"/>
        </p:xfrm>
        <a:graphic>
          <a:graphicData uri="http://schemas.openxmlformats.org/drawingml/2006/table">
            <a:tbl>
              <a:tblPr/>
              <a:tblGrid>
                <a:gridCol w="609600"/>
                <a:gridCol w="609600"/>
              </a:tblGrid>
              <a:tr h="673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00"/>
                          </a:solidFill>
                          <a:effectLst/>
                          <a:latin typeface="Tahoma" pitchFamily="34" charset="0"/>
                          <a:cs typeface="Nazanin" pitchFamily="2" charset="-78"/>
                        </a:rPr>
                        <a: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00"/>
                          </a:solidFill>
                          <a:effectLst/>
                          <a:latin typeface="Tahoma" pitchFamily="34" charset="0"/>
                          <a:cs typeface="Nazanin" pitchFamily="2" charset="-78"/>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8500">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00"/>
                          </a:solidFill>
                          <a:effectLst/>
                          <a:latin typeface="Tahoma" pitchFamily="34" charset="0"/>
                          <a:cs typeface="Nazanin" pitchFamily="2" charset="-78"/>
                        </a:rPr>
                        <a:t>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00"/>
                          </a:solidFill>
                          <a:effectLst/>
                          <a:latin typeface="Tahoma" pitchFamily="34" charset="0"/>
                          <a:cs typeface="Nazanin" pitchFamily="2" charset="-78"/>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9648" name="Rectangle 19"/>
          <p:cNvSpPr>
            <a:spLocks noChangeArrowheads="1"/>
          </p:cNvSpPr>
          <p:nvPr/>
        </p:nvSpPr>
        <p:spPr bwMode="auto">
          <a:xfrm>
            <a:off x="6096000" y="2667000"/>
            <a:ext cx="939800" cy="457200"/>
          </a:xfrm>
          <a:prstGeom prst="rect">
            <a:avLst/>
          </a:prstGeom>
          <a:noFill/>
          <a:ln w="9525" algn="ctr">
            <a:noFill/>
            <a:miter lim="800000"/>
            <a:headEnd/>
            <a:tailEnd/>
          </a:ln>
        </p:spPr>
        <p:txBody>
          <a:bodyPr wrap="none">
            <a:spAutoFit/>
          </a:bodyPr>
          <a:lstStyle/>
          <a:p>
            <a:r>
              <a:rPr kumimoji="0" lang="en-US">
                <a:solidFill>
                  <a:srgbClr val="000000"/>
                </a:solidFill>
              </a:rPr>
              <a:t>Zone</a:t>
            </a:r>
          </a:p>
        </p:txBody>
      </p:sp>
      <p:graphicFrame>
        <p:nvGraphicFramePr>
          <p:cNvPr id="154644" name="Group 20"/>
          <p:cNvGraphicFramePr>
            <a:graphicFrameLocks noGrp="1"/>
          </p:cNvGraphicFramePr>
          <p:nvPr/>
        </p:nvGraphicFramePr>
        <p:xfrm>
          <a:off x="2667000" y="3048000"/>
          <a:ext cx="1143000" cy="1371600"/>
        </p:xfrm>
        <a:graphic>
          <a:graphicData uri="http://schemas.openxmlformats.org/drawingml/2006/table">
            <a:tbl>
              <a:tblPr/>
              <a:tblGrid>
                <a:gridCol w="571500"/>
                <a:gridCol w="571500"/>
              </a:tblGrid>
              <a:tr h="673100">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00"/>
                          </a:solidFill>
                          <a:effectLst/>
                          <a:latin typeface="Tahoma" pitchFamily="34" charset="0"/>
                          <a:cs typeface="Nazanin" pitchFamily="2" charset="-78"/>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00"/>
                          </a:solidFill>
                          <a:effectLst/>
                          <a:latin typeface="Tahoma" pitchFamily="34" charset="0"/>
                          <a:cs typeface="Nazanin" pitchFamily="2" charset="-78"/>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8500">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00"/>
                          </a:solidFill>
                          <a:effectLst/>
                          <a:latin typeface="Tahoma" pitchFamily="34" charset="0"/>
                          <a:cs typeface="Nazanin" pitchFamily="2" charset="-78"/>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00"/>
                          </a:solidFill>
                          <a:effectLst/>
                          <a:latin typeface="Tahoma" pitchFamily="34" charset="0"/>
                          <a:cs typeface="Nazanin" pitchFamily="2" charset="-78"/>
                        </a:rPr>
                        <a:t>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9660" name="Rectangle 32"/>
          <p:cNvSpPr>
            <a:spLocks noChangeArrowheads="1"/>
          </p:cNvSpPr>
          <p:nvPr/>
        </p:nvSpPr>
        <p:spPr bwMode="auto">
          <a:xfrm>
            <a:off x="2209800" y="2590800"/>
            <a:ext cx="939800" cy="457200"/>
          </a:xfrm>
          <a:prstGeom prst="rect">
            <a:avLst/>
          </a:prstGeom>
          <a:noFill/>
          <a:ln w="9525" algn="ctr">
            <a:noFill/>
            <a:miter lim="800000"/>
            <a:headEnd/>
            <a:tailEnd/>
          </a:ln>
        </p:spPr>
        <p:txBody>
          <a:bodyPr wrap="none">
            <a:spAutoFit/>
          </a:bodyPr>
          <a:lstStyle/>
          <a:p>
            <a:r>
              <a:rPr kumimoji="0" lang="en-US">
                <a:solidFill>
                  <a:srgbClr val="000000"/>
                </a:solidFill>
              </a:rPr>
              <a:t>Zone</a:t>
            </a:r>
          </a:p>
        </p:txBody>
      </p:sp>
      <p:sp>
        <p:nvSpPr>
          <p:cNvPr id="69661" name="Rectangle 33"/>
          <p:cNvSpPr>
            <a:spLocks noChangeArrowheads="1"/>
          </p:cNvSpPr>
          <p:nvPr/>
        </p:nvSpPr>
        <p:spPr bwMode="auto">
          <a:xfrm>
            <a:off x="1447800" y="3962400"/>
            <a:ext cx="1098550" cy="457200"/>
          </a:xfrm>
          <a:prstGeom prst="rect">
            <a:avLst/>
          </a:prstGeom>
          <a:noFill/>
          <a:ln w="9525" algn="ctr">
            <a:noFill/>
            <a:miter lim="800000"/>
            <a:headEnd/>
            <a:tailEnd/>
          </a:ln>
        </p:spPr>
        <p:txBody>
          <a:bodyPr wrap="none">
            <a:spAutoFit/>
          </a:bodyPr>
          <a:lstStyle/>
          <a:p>
            <a:r>
              <a:rPr kumimoji="0" lang="fa-IR">
                <a:solidFill>
                  <a:srgbClr val="000000"/>
                </a:solidFill>
              </a:rPr>
              <a:t>ايجاد سفر</a:t>
            </a:r>
            <a:endParaRPr kumimoji="0" lang="en-US">
              <a:solidFill>
                <a:srgbClr val="000000"/>
              </a:solidFill>
            </a:endParaRPr>
          </a:p>
        </p:txBody>
      </p:sp>
      <p:sp>
        <p:nvSpPr>
          <p:cNvPr id="69662" name="Rectangle 34"/>
          <p:cNvSpPr>
            <a:spLocks noChangeArrowheads="1"/>
          </p:cNvSpPr>
          <p:nvPr/>
        </p:nvSpPr>
        <p:spPr bwMode="auto">
          <a:xfrm>
            <a:off x="4800600" y="4114800"/>
            <a:ext cx="1136650" cy="457200"/>
          </a:xfrm>
          <a:prstGeom prst="rect">
            <a:avLst/>
          </a:prstGeom>
          <a:noFill/>
          <a:ln w="9525" algn="ctr">
            <a:noFill/>
            <a:miter lim="800000"/>
            <a:headEnd/>
            <a:tailEnd/>
          </a:ln>
        </p:spPr>
        <p:txBody>
          <a:bodyPr wrap="none">
            <a:spAutoFit/>
          </a:bodyPr>
          <a:lstStyle/>
          <a:p>
            <a:r>
              <a:rPr kumimoji="0" lang="fa-IR">
                <a:solidFill>
                  <a:srgbClr val="000000"/>
                </a:solidFill>
              </a:rPr>
              <a:t>جذب سفر</a:t>
            </a:r>
            <a:endParaRPr kumimoji="0" lang="en-US">
              <a:solidFill>
                <a:srgbClr val="000000"/>
              </a:solidFill>
            </a:endParaRPr>
          </a:p>
        </p:txBody>
      </p:sp>
      <p:sp>
        <p:nvSpPr>
          <p:cNvPr id="69663" name="Rectangle 35"/>
          <p:cNvSpPr>
            <a:spLocks noChangeArrowheads="1"/>
          </p:cNvSpPr>
          <p:nvPr/>
        </p:nvSpPr>
        <p:spPr bwMode="auto">
          <a:xfrm>
            <a:off x="3048000" y="1493838"/>
            <a:ext cx="2578100" cy="822325"/>
          </a:xfrm>
          <a:prstGeom prst="rect">
            <a:avLst/>
          </a:prstGeom>
          <a:noFill/>
          <a:ln w="9525" algn="ctr">
            <a:noFill/>
            <a:miter lim="800000"/>
            <a:headEnd/>
            <a:tailEnd/>
          </a:ln>
        </p:spPr>
        <p:txBody>
          <a:bodyPr wrap="none">
            <a:spAutoFit/>
          </a:bodyPr>
          <a:lstStyle/>
          <a:p>
            <a:pPr algn="ctr"/>
            <a:r>
              <a:rPr kumimoji="0" lang="fa-IR">
                <a:solidFill>
                  <a:srgbClr val="CC3300"/>
                </a:solidFill>
                <a:cs typeface="Titr" pitchFamily="2" charset="-78"/>
              </a:rPr>
              <a:t>مرحله 1- توليد سفر</a:t>
            </a:r>
          </a:p>
          <a:p>
            <a:pPr algn="ctr"/>
            <a:r>
              <a:rPr kumimoji="0" lang="en-US">
                <a:solidFill>
                  <a:srgbClr val="CC3300"/>
                </a:solidFill>
                <a:cs typeface="Titr" pitchFamily="2" charset="-78"/>
              </a:rPr>
              <a:t>Trip Generation</a:t>
            </a:r>
          </a:p>
        </p:txBody>
      </p:sp>
      <p:sp>
        <p:nvSpPr>
          <p:cNvPr id="69664" name="Rectangle 36"/>
          <p:cNvSpPr>
            <a:spLocks noChangeArrowheads="1"/>
          </p:cNvSpPr>
          <p:nvPr/>
        </p:nvSpPr>
        <p:spPr bwMode="auto">
          <a:xfrm>
            <a:off x="1524000" y="4953000"/>
            <a:ext cx="2547938" cy="457200"/>
          </a:xfrm>
          <a:prstGeom prst="rect">
            <a:avLst/>
          </a:prstGeom>
          <a:noFill/>
          <a:ln w="9525" algn="ctr">
            <a:noFill/>
            <a:miter lim="800000"/>
            <a:headEnd/>
            <a:tailEnd/>
          </a:ln>
        </p:spPr>
        <p:txBody>
          <a:bodyPr wrap="none">
            <a:spAutoFit/>
          </a:bodyPr>
          <a:lstStyle/>
          <a:p>
            <a:r>
              <a:rPr kumimoji="0" lang="en-US">
                <a:solidFill>
                  <a:srgbClr val="CC3300"/>
                </a:solidFill>
              </a:rPr>
              <a:t>Trip Production</a:t>
            </a:r>
          </a:p>
        </p:txBody>
      </p:sp>
      <p:sp>
        <p:nvSpPr>
          <p:cNvPr id="69665" name="Rectangle 37"/>
          <p:cNvSpPr>
            <a:spLocks noChangeArrowheads="1"/>
          </p:cNvSpPr>
          <p:nvPr/>
        </p:nvSpPr>
        <p:spPr bwMode="auto">
          <a:xfrm>
            <a:off x="5808663" y="4876800"/>
            <a:ext cx="2573337" cy="457200"/>
          </a:xfrm>
          <a:prstGeom prst="rect">
            <a:avLst/>
          </a:prstGeom>
          <a:noFill/>
          <a:ln w="9525" algn="ctr">
            <a:noFill/>
            <a:miter lim="800000"/>
            <a:headEnd/>
            <a:tailEnd/>
          </a:ln>
        </p:spPr>
        <p:txBody>
          <a:bodyPr wrap="none">
            <a:spAutoFit/>
          </a:bodyPr>
          <a:lstStyle/>
          <a:p>
            <a:r>
              <a:rPr kumimoji="0" lang="en-US">
                <a:solidFill>
                  <a:srgbClr val="CC3300"/>
                </a:solidFill>
              </a:rPr>
              <a:t>Trip Attractions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Slide Number Placeholder 6"/>
          <p:cNvSpPr>
            <a:spLocks noGrp="1"/>
          </p:cNvSpPr>
          <p:nvPr>
            <p:ph type="sldNum" sz="quarter" idx="12"/>
          </p:nvPr>
        </p:nvSpPr>
        <p:spPr>
          <a:noFill/>
        </p:spPr>
        <p:txBody>
          <a:bodyPr/>
          <a:lstStyle/>
          <a:p>
            <a:fld id="{1F624FA8-B496-49C6-94D2-B73C8FBEE3B1}" type="slidenum">
              <a:rPr lang="ar-SA"/>
              <a:pPr/>
              <a:t>48</a:t>
            </a:fld>
            <a:endParaRPr lang="en-US"/>
          </a:p>
        </p:txBody>
      </p:sp>
      <p:sp>
        <p:nvSpPr>
          <p:cNvPr id="19462" name="Rectangle 2"/>
          <p:cNvSpPr>
            <a:spLocks noGrp="1" noChangeArrowheads="1"/>
          </p:cNvSpPr>
          <p:nvPr>
            <p:ph type="title"/>
          </p:nvPr>
        </p:nvSpPr>
        <p:spPr>
          <a:xfrm>
            <a:off x="1370013" y="381000"/>
            <a:ext cx="6859587" cy="609600"/>
          </a:xfrm>
        </p:spPr>
        <p:txBody>
          <a:bodyPr/>
          <a:lstStyle/>
          <a:p>
            <a:pPr eaLnBrk="1" hangingPunct="1"/>
            <a:r>
              <a:rPr lang="fa-IR" smtClean="0"/>
              <a:t>مثال- </a:t>
            </a:r>
            <a:r>
              <a:rPr kumimoji="1" lang="fa-IR" smtClean="0"/>
              <a:t>فرايند پيش بيني سفر</a:t>
            </a:r>
            <a:endParaRPr kumimoji="1" lang="en-US" smtClean="0"/>
          </a:p>
        </p:txBody>
      </p:sp>
      <p:graphicFrame>
        <p:nvGraphicFramePr>
          <p:cNvPr id="19458" name="Object 26"/>
          <p:cNvGraphicFramePr>
            <a:graphicFrameLocks noGrp="1" noChangeAspect="1"/>
          </p:cNvGraphicFramePr>
          <p:nvPr>
            <p:ph sz="half" idx="1"/>
          </p:nvPr>
        </p:nvGraphicFramePr>
        <p:xfrm>
          <a:off x="1981200" y="2360613"/>
          <a:ext cx="517525" cy="533400"/>
        </p:xfrm>
        <a:graphic>
          <a:graphicData uri="http://schemas.openxmlformats.org/presentationml/2006/ole">
            <mc:AlternateContent xmlns:mc="http://schemas.openxmlformats.org/markup-compatibility/2006">
              <mc:Choice xmlns:v="urn:schemas-microsoft-com:vml" Requires="v">
                <p:oleObj spid="_x0000_s19460" name="Equation" r:id="rId3" imgW="164880" imgH="241200" progId="Equation.3">
                  <p:embed/>
                </p:oleObj>
              </mc:Choice>
              <mc:Fallback>
                <p:oleObj name="Equation" r:id="rId3" imgW="164880" imgH="241200" progId="Equation.3">
                  <p:embed/>
                  <p:pic>
                    <p:nvPicPr>
                      <p:cNvPr id="0" name="Object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2360613"/>
                        <a:ext cx="517525"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9463" name="Group 37"/>
          <p:cNvGrpSpPr>
            <a:grpSpLocks/>
          </p:cNvGrpSpPr>
          <p:nvPr/>
        </p:nvGrpSpPr>
        <p:grpSpPr bwMode="auto">
          <a:xfrm>
            <a:off x="838200" y="3124200"/>
            <a:ext cx="3013075" cy="1981200"/>
            <a:chOff x="1104" y="1440"/>
            <a:chExt cx="1898" cy="1248"/>
          </a:xfrm>
        </p:grpSpPr>
        <p:sp>
          <p:nvSpPr>
            <p:cNvPr id="19478" name="Line 7"/>
            <p:cNvSpPr>
              <a:spLocks noChangeShapeType="1"/>
            </p:cNvSpPr>
            <p:nvPr/>
          </p:nvSpPr>
          <p:spPr bwMode="auto">
            <a:xfrm flipH="1">
              <a:off x="1200" y="1802"/>
              <a:ext cx="1802" cy="0"/>
            </a:xfrm>
            <a:prstGeom prst="line">
              <a:avLst/>
            </a:prstGeom>
            <a:noFill/>
            <a:ln w="9525">
              <a:solidFill>
                <a:srgbClr val="000000"/>
              </a:solidFill>
              <a:round/>
              <a:headEnd/>
              <a:tailEnd/>
            </a:ln>
          </p:spPr>
          <p:txBody>
            <a:bodyPr wrap="none"/>
            <a:lstStyle/>
            <a:p>
              <a:endParaRPr lang="en-US"/>
            </a:p>
          </p:txBody>
        </p:sp>
        <p:sp>
          <p:nvSpPr>
            <p:cNvPr id="19479" name="Line 8"/>
            <p:cNvSpPr>
              <a:spLocks noChangeShapeType="1"/>
            </p:cNvSpPr>
            <p:nvPr/>
          </p:nvSpPr>
          <p:spPr bwMode="auto">
            <a:xfrm flipH="1">
              <a:off x="1200" y="2090"/>
              <a:ext cx="1802" cy="0"/>
            </a:xfrm>
            <a:prstGeom prst="line">
              <a:avLst/>
            </a:prstGeom>
            <a:noFill/>
            <a:ln w="9525">
              <a:solidFill>
                <a:srgbClr val="000000"/>
              </a:solidFill>
              <a:round/>
              <a:headEnd/>
              <a:tailEnd/>
            </a:ln>
          </p:spPr>
          <p:txBody>
            <a:bodyPr wrap="none"/>
            <a:lstStyle/>
            <a:p>
              <a:endParaRPr lang="en-US"/>
            </a:p>
          </p:txBody>
        </p:sp>
        <p:sp>
          <p:nvSpPr>
            <p:cNvPr id="19480" name="Line 12"/>
            <p:cNvSpPr>
              <a:spLocks noChangeShapeType="1"/>
            </p:cNvSpPr>
            <p:nvPr/>
          </p:nvSpPr>
          <p:spPr bwMode="auto">
            <a:xfrm flipH="1">
              <a:off x="1200" y="2400"/>
              <a:ext cx="1802" cy="0"/>
            </a:xfrm>
            <a:prstGeom prst="line">
              <a:avLst/>
            </a:prstGeom>
            <a:noFill/>
            <a:ln w="9525">
              <a:solidFill>
                <a:srgbClr val="000000"/>
              </a:solidFill>
              <a:round/>
              <a:headEnd/>
              <a:tailEnd/>
            </a:ln>
          </p:spPr>
          <p:txBody>
            <a:bodyPr wrap="none"/>
            <a:lstStyle/>
            <a:p>
              <a:endParaRPr lang="en-US"/>
            </a:p>
          </p:txBody>
        </p:sp>
        <p:sp>
          <p:nvSpPr>
            <p:cNvPr id="19481" name="Line 5"/>
            <p:cNvSpPr>
              <a:spLocks noChangeShapeType="1"/>
            </p:cNvSpPr>
            <p:nvPr/>
          </p:nvSpPr>
          <p:spPr bwMode="auto">
            <a:xfrm>
              <a:off x="1776" y="1514"/>
              <a:ext cx="0" cy="1090"/>
            </a:xfrm>
            <a:prstGeom prst="line">
              <a:avLst/>
            </a:prstGeom>
            <a:noFill/>
            <a:ln w="9525">
              <a:solidFill>
                <a:srgbClr val="000000"/>
              </a:solidFill>
              <a:round/>
              <a:headEnd/>
              <a:tailEnd/>
            </a:ln>
          </p:spPr>
          <p:txBody>
            <a:bodyPr wrap="none"/>
            <a:lstStyle/>
            <a:p>
              <a:endParaRPr lang="en-US"/>
            </a:p>
          </p:txBody>
        </p:sp>
        <p:sp>
          <p:nvSpPr>
            <p:cNvPr id="19482" name="Line 6"/>
            <p:cNvSpPr>
              <a:spLocks noChangeShapeType="1"/>
            </p:cNvSpPr>
            <p:nvPr/>
          </p:nvSpPr>
          <p:spPr bwMode="auto">
            <a:xfrm>
              <a:off x="2216" y="1514"/>
              <a:ext cx="0" cy="1090"/>
            </a:xfrm>
            <a:prstGeom prst="line">
              <a:avLst/>
            </a:prstGeom>
            <a:noFill/>
            <a:ln w="9525">
              <a:solidFill>
                <a:srgbClr val="000000"/>
              </a:solidFill>
              <a:round/>
              <a:headEnd/>
              <a:tailEnd/>
            </a:ln>
          </p:spPr>
          <p:txBody>
            <a:bodyPr wrap="none"/>
            <a:lstStyle/>
            <a:p>
              <a:endParaRPr lang="en-US"/>
            </a:p>
          </p:txBody>
        </p:sp>
        <p:sp>
          <p:nvSpPr>
            <p:cNvPr id="19483" name="Rectangle 9"/>
            <p:cNvSpPr>
              <a:spLocks noChangeArrowheads="1"/>
            </p:cNvSpPr>
            <p:nvPr/>
          </p:nvSpPr>
          <p:spPr bwMode="auto">
            <a:xfrm>
              <a:off x="1104" y="1562"/>
              <a:ext cx="336" cy="192"/>
            </a:xfrm>
            <a:prstGeom prst="rect">
              <a:avLst/>
            </a:prstGeom>
            <a:noFill/>
            <a:ln w="9525" algn="ctr">
              <a:noFill/>
              <a:miter lim="800000"/>
              <a:headEnd/>
              <a:tailEnd/>
            </a:ln>
          </p:spPr>
          <p:txBody>
            <a:bodyPr wrap="none" anchor="ctr"/>
            <a:lstStyle/>
            <a:p>
              <a:pPr algn="ctr"/>
              <a:endParaRPr lang="en-US" b="0">
                <a:solidFill>
                  <a:srgbClr val="000000"/>
                </a:solidFill>
              </a:endParaRPr>
            </a:p>
          </p:txBody>
        </p:sp>
        <p:sp>
          <p:nvSpPr>
            <p:cNvPr id="19484" name="Line 10"/>
            <p:cNvSpPr>
              <a:spLocks noChangeShapeType="1"/>
            </p:cNvSpPr>
            <p:nvPr/>
          </p:nvSpPr>
          <p:spPr bwMode="auto">
            <a:xfrm flipH="1" flipV="1">
              <a:off x="1200" y="1466"/>
              <a:ext cx="576" cy="336"/>
            </a:xfrm>
            <a:prstGeom prst="line">
              <a:avLst/>
            </a:prstGeom>
            <a:noFill/>
            <a:ln w="9525">
              <a:solidFill>
                <a:srgbClr val="000000"/>
              </a:solidFill>
              <a:round/>
              <a:headEnd/>
              <a:tailEnd/>
            </a:ln>
          </p:spPr>
          <p:txBody>
            <a:bodyPr wrap="none"/>
            <a:lstStyle/>
            <a:p>
              <a:endParaRPr lang="en-US"/>
            </a:p>
          </p:txBody>
        </p:sp>
        <p:sp>
          <p:nvSpPr>
            <p:cNvPr id="19485" name="Rectangle 11"/>
            <p:cNvSpPr>
              <a:spLocks noChangeArrowheads="1"/>
            </p:cNvSpPr>
            <p:nvPr/>
          </p:nvSpPr>
          <p:spPr bwMode="auto">
            <a:xfrm>
              <a:off x="1440" y="1440"/>
              <a:ext cx="336" cy="192"/>
            </a:xfrm>
            <a:prstGeom prst="rect">
              <a:avLst/>
            </a:prstGeom>
            <a:noFill/>
            <a:ln w="9525" algn="ctr">
              <a:noFill/>
              <a:miter lim="800000"/>
              <a:headEnd/>
              <a:tailEnd/>
            </a:ln>
          </p:spPr>
          <p:txBody>
            <a:bodyPr wrap="none" anchor="ctr"/>
            <a:lstStyle/>
            <a:p>
              <a:pPr algn="ctr"/>
              <a:r>
                <a:rPr lang="en-US" b="0">
                  <a:solidFill>
                    <a:srgbClr val="000000"/>
                  </a:solidFill>
                </a:rPr>
                <a:t>from</a:t>
              </a:r>
            </a:p>
          </p:txBody>
        </p:sp>
        <p:sp>
          <p:nvSpPr>
            <p:cNvPr id="19486" name="Rectangle 13"/>
            <p:cNvSpPr>
              <a:spLocks noChangeArrowheads="1"/>
            </p:cNvSpPr>
            <p:nvPr/>
          </p:nvSpPr>
          <p:spPr bwMode="auto">
            <a:xfrm>
              <a:off x="1854" y="1488"/>
              <a:ext cx="288" cy="24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A</a:t>
              </a:r>
            </a:p>
          </p:txBody>
        </p:sp>
        <p:sp>
          <p:nvSpPr>
            <p:cNvPr id="19487" name="Rectangle 14"/>
            <p:cNvSpPr>
              <a:spLocks noChangeArrowheads="1"/>
            </p:cNvSpPr>
            <p:nvPr/>
          </p:nvSpPr>
          <p:spPr bwMode="auto">
            <a:xfrm>
              <a:off x="2256" y="1486"/>
              <a:ext cx="288" cy="24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B</a:t>
              </a:r>
            </a:p>
          </p:txBody>
        </p:sp>
        <p:sp>
          <p:nvSpPr>
            <p:cNvPr id="19488" name="Rectangle 15"/>
            <p:cNvSpPr>
              <a:spLocks noChangeArrowheads="1"/>
            </p:cNvSpPr>
            <p:nvPr/>
          </p:nvSpPr>
          <p:spPr bwMode="auto">
            <a:xfrm>
              <a:off x="1344" y="1824"/>
              <a:ext cx="288" cy="24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C</a:t>
              </a:r>
            </a:p>
          </p:txBody>
        </p:sp>
        <p:sp>
          <p:nvSpPr>
            <p:cNvPr id="19489" name="Rectangle 16"/>
            <p:cNvSpPr>
              <a:spLocks noChangeArrowheads="1"/>
            </p:cNvSpPr>
            <p:nvPr/>
          </p:nvSpPr>
          <p:spPr bwMode="auto">
            <a:xfrm>
              <a:off x="1824" y="1824"/>
              <a:ext cx="288" cy="24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2</a:t>
              </a:r>
            </a:p>
          </p:txBody>
        </p:sp>
        <p:sp>
          <p:nvSpPr>
            <p:cNvPr id="19490" name="Rectangle 17"/>
            <p:cNvSpPr>
              <a:spLocks noChangeArrowheads="1"/>
            </p:cNvSpPr>
            <p:nvPr/>
          </p:nvSpPr>
          <p:spPr bwMode="auto">
            <a:xfrm>
              <a:off x="2256" y="1824"/>
              <a:ext cx="288" cy="24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3</a:t>
              </a:r>
            </a:p>
          </p:txBody>
        </p:sp>
        <p:sp>
          <p:nvSpPr>
            <p:cNvPr id="19491" name="Rectangle 18"/>
            <p:cNvSpPr>
              <a:spLocks noChangeArrowheads="1"/>
            </p:cNvSpPr>
            <p:nvPr/>
          </p:nvSpPr>
          <p:spPr bwMode="auto">
            <a:xfrm>
              <a:off x="1344" y="2112"/>
              <a:ext cx="288" cy="24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D</a:t>
              </a:r>
            </a:p>
          </p:txBody>
        </p:sp>
        <p:sp>
          <p:nvSpPr>
            <p:cNvPr id="19492" name="Rectangle 19"/>
            <p:cNvSpPr>
              <a:spLocks noChangeArrowheads="1"/>
            </p:cNvSpPr>
            <p:nvPr/>
          </p:nvSpPr>
          <p:spPr bwMode="auto">
            <a:xfrm>
              <a:off x="1822" y="2112"/>
              <a:ext cx="288" cy="24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4</a:t>
              </a:r>
            </a:p>
          </p:txBody>
        </p:sp>
        <p:sp>
          <p:nvSpPr>
            <p:cNvPr id="19493" name="Rectangle 20"/>
            <p:cNvSpPr>
              <a:spLocks noChangeArrowheads="1"/>
            </p:cNvSpPr>
            <p:nvPr/>
          </p:nvSpPr>
          <p:spPr bwMode="auto">
            <a:xfrm>
              <a:off x="1832" y="2448"/>
              <a:ext cx="288" cy="24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6</a:t>
              </a:r>
            </a:p>
          </p:txBody>
        </p:sp>
        <p:sp>
          <p:nvSpPr>
            <p:cNvPr id="19494" name="Rectangle 21"/>
            <p:cNvSpPr>
              <a:spLocks noChangeArrowheads="1"/>
            </p:cNvSpPr>
            <p:nvPr/>
          </p:nvSpPr>
          <p:spPr bwMode="auto">
            <a:xfrm>
              <a:off x="2256" y="2448"/>
              <a:ext cx="288" cy="24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9</a:t>
              </a:r>
            </a:p>
          </p:txBody>
        </p:sp>
        <p:sp>
          <p:nvSpPr>
            <p:cNvPr id="19495" name="Oval 22"/>
            <p:cNvSpPr>
              <a:spLocks noChangeArrowheads="1"/>
            </p:cNvSpPr>
            <p:nvPr/>
          </p:nvSpPr>
          <p:spPr bwMode="auto">
            <a:xfrm>
              <a:off x="2256" y="2112"/>
              <a:ext cx="240" cy="240"/>
            </a:xfrm>
            <a:prstGeom prst="ellipse">
              <a:avLst/>
            </a:prstGeom>
            <a:noFill/>
            <a:ln w="9525" algn="ctr">
              <a:solidFill>
                <a:srgbClr val="000000"/>
              </a:solidFill>
              <a:round/>
              <a:headEnd/>
              <a:tailEnd/>
            </a:ln>
          </p:spPr>
          <p:txBody>
            <a:bodyPr wrap="none" anchor="ctr"/>
            <a:lstStyle/>
            <a:p>
              <a:pPr algn="ctr"/>
              <a:r>
                <a:rPr lang="en-US" b="0">
                  <a:solidFill>
                    <a:srgbClr val="000000"/>
                  </a:solidFill>
                </a:rPr>
                <a:t>6</a:t>
              </a:r>
            </a:p>
          </p:txBody>
        </p:sp>
        <p:sp>
          <p:nvSpPr>
            <p:cNvPr id="19496" name="Line 23"/>
            <p:cNvSpPr>
              <a:spLocks noChangeShapeType="1"/>
            </p:cNvSpPr>
            <p:nvPr/>
          </p:nvSpPr>
          <p:spPr bwMode="auto">
            <a:xfrm>
              <a:off x="2592" y="1502"/>
              <a:ext cx="0" cy="1090"/>
            </a:xfrm>
            <a:prstGeom prst="line">
              <a:avLst/>
            </a:prstGeom>
            <a:noFill/>
            <a:ln w="9525">
              <a:solidFill>
                <a:srgbClr val="000000"/>
              </a:solidFill>
              <a:prstDash val="dash"/>
              <a:round/>
              <a:headEnd/>
              <a:tailEnd/>
            </a:ln>
          </p:spPr>
          <p:txBody>
            <a:bodyPr wrap="none"/>
            <a:lstStyle/>
            <a:p>
              <a:endParaRPr lang="en-US"/>
            </a:p>
          </p:txBody>
        </p:sp>
        <p:sp>
          <p:nvSpPr>
            <p:cNvPr id="19497" name="Rectangle 24"/>
            <p:cNvSpPr>
              <a:spLocks noChangeArrowheads="1"/>
            </p:cNvSpPr>
            <p:nvPr/>
          </p:nvSpPr>
          <p:spPr bwMode="auto">
            <a:xfrm>
              <a:off x="2640" y="1824"/>
              <a:ext cx="288" cy="24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5</a:t>
              </a:r>
            </a:p>
          </p:txBody>
        </p:sp>
        <p:sp>
          <p:nvSpPr>
            <p:cNvPr id="19498" name="Rectangle 25"/>
            <p:cNvSpPr>
              <a:spLocks noChangeArrowheads="1"/>
            </p:cNvSpPr>
            <p:nvPr/>
          </p:nvSpPr>
          <p:spPr bwMode="auto">
            <a:xfrm>
              <a:off x="2640" y="2112"/>
              <a:ext cx="288" cy="240"/>
            </a:xfrm>
            <a:prstGeom prst="rect">
              <a:avLst/>
            </a:prstGeom>
            <a:noFill/>
            <a:ln w="9525" algn="ctr">
              <a:noFill/>
              <a:miter lim="800000"/>
              <a:headEnd/>
              <a:tailEnd/>
            </a:ln>
          </p:spPr>
          <p:txBody>
            <a:bodyPr wrap="none" anchor="ctr"/>
            <a:lstStyle/>
            <a:p>
              <a:pPr algn="ctr"/>
              <a:r>
                <a:rPr lang="en-US" b="0">
                  <a:solidFill>
                    <a:srgbClr val="000000"/>
                  </a:solidFill>
                  <a:cs typeface="Tahoma" pitchFamily="34" charset="0"/>
                </a:rPr>
                <a:t>10</a:t>
              </a:r>
            </a:p>
          </p:txBody>
        </p:sp>
      </p:grpSp>
      <p:sp>
        <p:nvSpPr>
          <p:cNvPr id="19464" name="Line 28"/>
          <p:cNvSpPr>
            <a:spLocks noChangeShapeType="1"/>
          </p:cNvSpPr>
          <p:nvPr/>
        </p:nvSpPr>
        <p:spPr bwMode="auto">
          <a:xfrm>
            <a:off x="4114800" y="2360613"/>
            <a:ext cx="0" cy="3278187"/>
          </a:xfrm>
          <a:prstGeom prst="line">
            <a:avLst/>
          </a:prstGeom>
          <a:noFill/>
          <a:ln w="9525">
            <a:solidFill>
              <a:srgbClr val="000000"/>
            </a:solidFill>
            <a:prstDash val="dash"/>
            <a:round/>
            <a:headEnd/>
            <a:tailEnd/>
          </a:ln>
        </p:spPr>
        <p:txBody>
          <a:bodyPr wrap="none"/>
          <a:lstStyle/>
          <a:p>
            <a:endParaRPr lang="en-US"/>
          </a:p>
        </p:txBody>
      </p:sp>
      <p:graphicFrame>
        <p:nvGraphicFramePr>
          <p:cNvPr id="19459" name="Object 29"/>
          <p:cNvGraphicFramePr>
            <a:graphicFrameLocks noGrp="1" noChangeAspect="1"/>
          </p:cNvGraphicFramePr>
          <p:nvPr>
            <p:ph sz="half" idx="2"/>
          </p:nvPr>
        </p:nvGraphicFramePr>
        <p:xfrm>
          <a:off x="4648200" y="2208213"/>
          <a:ext cx="1600200" cy="633412"/>
        </p:xfrm>
        <a:graphic>
          <a:graphicData uri="http://schemas.openxmlformats.org/presentationml/2006/ole">
            <mc:AlternateContent xmlns:mc="http://schemas.openxmlformats.org/markup-compatibility/2006">
              <mc:Choice xmlns:v="urn:schemas-microsoft-com:vml" Requires="v">
                <p:oleObj spid="_x0000_s19461" name="Equation" r:id="rId5" imgW="228600" imgH="241200" progId="Equation.3">
                  <p:embed/>
                </p:oleObj>
              </mc:Choice>
              <mc:Fallback>
                <p:oleObj name="Equation" r:id="rId5" imgW="228600" imgH="241200" progId="Equation.3">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8200" y="2208213"/>
                        <a:ext cx="1600200" cy="633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5" name="Text Box 32"/>
          <p:cNvSpPr txBox="1">
            <a:spLocks noChangeArrowheads="1"/>
          </p:cNvSpPr>
          <p:nvPr/>
        </p:nvSpPr>
        <p:spPr bwMode="auto">
          <a:xfrm>
            <a:off x="4343400" y="3046413"/>
            <a:ext cx="1447800" cy="2100262"/>
          </a:xfrm>
          <a:prstGeom prst="rect">
            <a:avLst/>
          </a:prstGeom>
          <a:noFill/>
          <a:ln w="9525" algn="ctr">
            <a:noFill/>
            <a:miter lim="800000"/>
            <a:headEnd/>
            <a:tailEnd/>
          </a:ln>
        </p:spPr>
        <p:txBody>
          <a:bodyPr>
            <a:spAutoFit/>
          </a:bodyPr>
          <a:lstStyle/>
          <a:p>
            <a:pPr>
              <a:spcBef>
                <a:spcPct val="50000"/>
              </a:spcBef>
            </a:pPr>
            <a:r>
              <a:rPr lang="en-US" b="0">
                <a:solidFill>
                  <a:srgbClr val="000000"/>
                </a:solidFill>
              </a:rPr>
              <a:t>Mode</a:t>
            </a:r>
          </a:p>
          <a:p>
            <a:pPr>
              <a:spcBef>
                <a:spcPct val="50000"/>
              </a:spcBef>
            </a:pPr>
            <a:r>
              <a:rPr lang="fa-IR" b="0">
                <a:solidFill>
                  <a:srgbClr val="000000"/>
                </a:solidFill>
              </a:rPr>
              <a:t>مترو </a:t>
            </a:r>
            <a:r>
              <a:rPr lang="en-US" b="0">
                <a:solidFill>
                  <a:srgbClr val="000000"/>
                </a:solidFill>
              </a:rPr>
              <a:t>      3</a:t>
            </a:r>
          </a:p>
          <a:p>
            <a:pPr>
              <a:spcBef>
                <a:spcPct val="50000"/>
              </a:spcBef>
            </a:pPr>
            <a:r>
              <a:rPr lang="fa-IR" b="0">
                <a:solidFill>
                  <a:srgbClr val="000000"/>
                </a:solidFill>
              </a:rPr>
              <a:t>اتوبوس</a:t>
            </a:r>
            <a:r>
              <a:rPr lang="en-US" b="0">
                <a:solidFill>
                  <a:srgbClr val="000000"/>
                </a:solidFill>
              </a:rPr>
              <a:t>  </a:t>
            </a:r>
          </a:p>
          <a:p>
            <a:pPr>
              <a:spcBef>
                <a:spcPct val="50000"/>
              </a:spcBef>
            </a:pPr>
            <a:r>
              <a:rPr lang="en-US" b="0">
                <a:solidFill>
                  <a:srgbClr val="000000"/>
                </a:solidFill>
              </a:rPr>
              <a:t>           6</a:t>
            </a:r>
          </a:p>
        </p:txBody>
      </p:sp>
      <p:sp>
        <p:nvSpPr>
          <p:cNvPr id="19466" name="Oval 33"/>
          <p:cNvSpPr>
            <a:spLocks noChangeArrowheads="1"/>
          </p:cNvSpPr>
          <p:nvPr/>
        </p:nvSpPr>
        <p:spPr bwMode="auto">
          <a:xfrm>
            <a:off x="5334000" y="4189413"/>
            <a:ext cx="381000" cy="381000"/>
          </a:xfrm>
          <a:prstGeom prst="ellipse">
            <a:avLst/>
          </a:prstGeom>
          <a:noFill/>
          <a:ln w="9525" algn="ctr">
            <a:solidFill>
              <a:srgbClr val="000000"/>
            </a:solidFill>
            <a:round/>
            <a:headEnd/>
            <a:tailEnd/>
          </a:ln>
        </p:spPr>
        <p:txBody>
          <a:bodyPr wrap="none" anchor="ctr"/>
          <a:lstStyle/>
          <a:p>
            <a:pPr algn="ctr"/>
            <a:r>
              <a:rPr lang="en-US" b="0">
                <a:solidFill>
                  <a:srgbClr val="000000"/>
                </a:solidFill>
              </a:rPr>
              <a:t>3</a:t>
            </a:r>
          </a:p>
        </p:txBody>
      </p:sp>
      <p:sp>
        <p:nvSpPr>
          <p:cNvPr id="19467" name="Line 34"/>
          <p:cNvSpPr>
            <a:spLocks noChangeShapeType="1"/>
          </p:cNvSpPr>
          <p:nvPr/>
        </p:nvSpPr>
        <p:spPr bwMode="auto">
          <a:xfrm flipH="1">
            <a:off x="4267200" y="3503613"/>
            <a:ext cx="1295400" cy="0"/>
          </a:xfrm>
          <a:prstGeom prst="line">
            <a:avLst/>
          </a:prstGeom>
          <a:noFill/>
          <a:ln w="9525">
            <a:solidFill>
              <a:srgbClr val="000000"/>
            </a:solidFill>
            <a:round/>
            <a:headEnd/>
            <a:tailEnd/>
          </a:ln>
        </p:spPr>
        <p:txBody>
          <a:bodyPr wrap="none"/>
          <a:lstStyle/>
          <a:p>
            <a:endParaRPr lang="en-US"/>
          </a:p>
        </p:txBody>
      </p:sp>
      <p:sp>
        <p:nvSpPr>
          <p:cNvPr id="19468" name="Line 39"/>
          <p:cNvSpPr>
            <a:spLocks noChangeShapeType="1"/>
          </p:cNvSpPr>
          <p:nvPr/>
        </p:nvSpPr>
        <p:spPr bwMode="auto">
          <a:xfrm>
            <a:off x="2971800" y="4494213"/>
            <a:ext cx="838200" cy="762000"/>
          </a:xfrm>
          <a:prstGeom prst="line">
            <a:avLst/>
          </a:prstGeom>
          <a:noFill/>
          <a:ln w="9525">
            <a:solidFill>
              <a:srgbClr val="000000"/>
            </a:solidFill>
            <a:round/>
            <a:headEnd/>
            <a:tailEnd/>
          </a:ln>
        </p:spPr>
        <p:txBody>
          <a:bodyPr wrap="none"/>
          <a:lstStyle/>
          <a:p>
            <a:endParaRPr lang="en-US"/>
          </a:p>
        </p:txBody>
      </p:sp>
      <p:sp>
        <p:nvSpPr>
          <p:cNvPr id="19469" name="Text Box 42"/>
          <p:cNvSpPr txBox="1">
            <a:spLocks noChangeArrowheads="1"/>
          </p:cNvSpPr>
          <p:nvPr/>
        </p:nvSpPr>
        <p:spPr bwMode="auto">
          <a:xfrm>
            <a:off x="6400800" y="3198813"/>
            <a:ext cx="2286000" cy="2100262"/>
          </a:xfrm>
          <a:prstGeom prst="rect">
            <a:avLst/>
          </a:prstGeom>
          <a:noFill/>
          <a:ln w="9525" algn="ctr">
            <a:noFill/>
            <a:miter lim="800000"/>
            <a:headEnd/>
            <a:tailEnd/>
          </a:ln>
        </p:spPr>
        <p:txBody>
          <a:bodyPr>
            <a:spAutoFit/>
          </a:bodyPr>
          <a:lstStyle/>
          <a:p>
            <a:pPr algn="r" rtl="1">
              <a:spcBef>
                <a:spcPct val="50000"/>
              </a:spcBef>
            </a:pPr>
            <a:endParaRPr lang="en-US" b="0">
              <a:solidFill>
                <a:srgbClr val="000000"/>
              </a:solidFill>
            </a:endParaRPr>
          </a:p>
          <a:p>
            <a:pPr>
              <a:spcBef>
                <a:spcPct val="50000"/>
              </a:spcBef>
            </a:pPr>
            <a:r>
              <a:rPr lang="en-US" sz="2000">
                <a:solidFill>
                  <a:srgbClr val="000000"/>
                </a:solidFill>
              </a:rPr>
              <a:t>BRT </a:t>
            </a:r>
            <a:r>
              <a:rPr lang="fa-IR" sz="2000">
                <a:solidFill>
                  <a:srgbClr val="000000"/>
                </a:solidFill>
              </a:rPr>
              <a:t>اتوبوس</a:t>
            </a:r>
            <a:r>
              <a:rPr lang="en-US" b="0">
                <a:solidFill>
                  <a:srgbClr val="000000"/>
                </a:solidFill>
              </a:rPr>
              <a:t>      </a:t>
            </a:r>
            <a:r>
              <a:rPr lang="en-US" sz="2000" b="0">
                <a:solidFill>
                  <a:srgbClr val="000000"/>
                </a:solidFill>
              </a:rPr>
              <a:t>2</a:t>
            </a:r>
          </a:p>
          <a:p>
            <a:pPr>
              <a:spcBef>
                <a:spcPct val="50000"/>
              </a:spcBef>
            </a:pPr>
            <a:r>
              <a:rPr lang="fa-IR" sz="2000">
                <a:solidFill>
                  <a:srgbClr val="000000"/>
                </a:solidFill>
              </a:rPr>
              <a:t> اتوبوس خصوصي</a:t>
            </a:r>
            <a:r>
              <a:rPr lang="en-US" b="0">
                <a:solidFill>
                  <a:srgbClr val="000000"/>
                </a:solidFill>
              </a:rPr>
              <a:t>  </a:t>
            </a:r>
            <a:r>
              <a:rPr lang="fa-IR" b="0">
                <a:solidFill>
                  <a:srgbClr val="000000"/>
                </a:solidFill>
              </a:rPr>
              <a:t> </a:t>
            </a:r>
            <a:r>
              <a:rPr lang="en-US" b="0">
                <a:solidFill>
                  <a:srgbClr val="000000"/>
                </a:solidFill>
              </a:rPr>
              <a:t>1</a:t>
            </a:r>
          </a:p>
          <a:p>
            <a:pPr algn="r" rtl="1">
              <a:spcBef>
                <a:spcPct val="50000"/>
              </a:spcBef>
            </a:pPr>
            <a:r>
              <a:rPr lang="en-US" b="0">
                <a:solidFill>
                  <a:srgbClr val="000000"/>
                </a:solidFill>
              </a:rPr>
              <a:t>            3  </a:t>
            </a:r>
          </a:p>
        </p:txBody>
      </p:sp>
      <p:sp>
        <p:nvSpPr>
          <p:cNvPr id="19470" name="Line 43"/>
          <p:cNvSpPr>
            <a:spLocks noChangeShapeType="1"/>
          </p:cNvSpPr>
          <p:nvPr/>
        </p:nvSpPr>
        <p:spPr bwMode="auto">
          <a:xfrm>
            <a:off x="6248400" y="2360613"/>
            <a:ext cx="0" cy="3278187"/>
          </a:xfrm>
          <a:prstGeom prst="line">
            <a:avLst/>
          </a:prstGeom>
          <a:noFill/>
          <a:ln w="9525">
            <a:solidFill>
              <a:srgbClr val="000000"/>
            </a:solidFill>
            <a:round/>
            <a:headEnd/>
            <a:tailEnd/>
          </a:ln>
        </p:spPr>
        <p:txBody>
          <a:bodyPr wrap="none"/>
          <a:lstStyle/>
          <a:p>
            <a:endParaRPr lang="en-US"/>
          </a:p>
        </p:txBody>
      </p:sp>
      <p:sp>
        <p:nvSpPr>
          <p:cNvPr id="19471" name="Line 44"/>
          <p:cNvSpPr>
            <a:spLocks noChangeShapeType="1"/>
          </p:cNvSpPr>
          <p:nvPr/>
        </p:nvSpPr>
        <p:spPr bwMode="auto">
          <a:xfrm>
            <a:off x="5638800" y="4494213"/>
            <a:ext cx="1143000" cy="762000"/>
          </a:xfrm>
          <a:prstGeom prst="line">
            <a:avLst/>
          </a:prstGeom>
          <a:noFill/>
          <a:ln w="9525">
            <a:solidFill>
              <a:srgbClr val="000000"/>
            </a:solidFill>
            <a:round/>
            <a:headEnd/>
            <a:tailEnd/>
          </a:ln>
        </p:spPr>
        <p:txBody>
          <a:bodyPr wrap="none"/>
          <a:lstStyle/>
          <a:p>
            <a:endParaRPr lang="en-US"/>
          </a:p>
        </p:txBody>
      </p:sp>
      <p:sp>
        <p:nvSpPr>
          <p:cNvPr id="19472" name="Line 45"/>
          <p:cNvSpPr>
            <a:spLocks noChangeShapeType="1"/>
          </p:cNvSpPr>
          <p:nvPr/>
        </p:nvSpPr>
        <p:spPr bwMode="auto">
          <a:xfrm flipV="1">
            <a:off x="6781800" y="5103813"/>
            <a:ext cx="1371600" cy="152400"/>
          </a:xfrm>
          <a:prstGeom prst="line">
            <a:avLst/>
          </a:prstGeom>
          <a:noFill/>
          <a:ln w="9525">
            <a:solidFill>
              <a:srgbClr val="000000"/>
            </a:solidFill>
            <a:round/>
            <a:headEnd/>
            <a:tailEnd type="triangle" w="med" len="med"/>
          </a:ln>
        </p:spPr>
        <p:txBody>
          <a:bodyPr wrap="none"/>
          <a:lstStyle/>
          <a:p>
            <a:endParaRPr lang="en-US"/>
          </a:p>
        </p:txBody>
      </p:sp>
      <p:sp>
        <p:nvSpPr>
          <p:cNvPr id="19473" name="Line 46"/>
          <p:cNvSpPr>
            <a:spLocks noChangeShapeType="1"/>
          </p:cNvSpPr>
          <p:nvPr/>
        </p:nvSpPr>
        <p:spPr bwMode="auto">
          <a:xfrm flipV="1">
            <a:off x="3810000" y="4951413"/>
            <a:ext cx="1524000" cy="304800"/>
          </a:xfrm>
          <a:prstGeom prst="line">
            <a:avLst/>
          </a:prstGeom>
          <a:noFill/>
          <a:ln w="9525">
            <a:solidFill>
              <a:srgbClr val="000000"/>
            </a:solidFill>
            <a:round/>
            <a:headEnd/>
            <a:tailEnd type="triangle" w="med" len="med"/>
          </a:ln>
        </p:spPr>
        <p:txBody>
          <a:bodyPr wrap="none"/>
          <a:lstStyle/>
          <a:p>
            <a:endParaRPr lang="en-US"/>
          </a:p>
        </p:txBody>
      </p:sp>
      <p:sp>
        <p:nvSpPr>
          <p:cNvPr id="19474" name="Rectangle 47"/>
          <p:cNvSpPr>
            <a:spLocks noChangeArrowheads="1"/>
          </p:cNvSpPr>
          <p:nvPr/>
        </p:nvSpPr>
        <p:spPr bwMode="auto">
          <a:xfrm>
            <a:off x="627063" y="1295400"/>
            <a:ext cx="2697162" cy="822325"/>
          </a:xfrm>
          <a:prstGeom prst="rect">
            <a:avLst/>
          </a:prstGeom>
          <a:noFill/>
          <a:ln w="9525" algn="ctr">
            <a:noFill/>
            <a:miter lim="800000"/>
            <a:headEnd/>
            <a:tailEnd/>
          </a:ln>
        </p:spPr>
        <p:txBody>
          <a:bodyPr wrap="none">
            <a:spAutoFit/>
          </a:bodyPr>
          <a:lstStyle/>
          <a:p>
            <a:pPr algn="ctr"/>
            <a:r>
              <a:rPr kumimoji="0" lang="fa-IR">
                <a:solidFill>
                  <a:srgbClr val="CC3300"/>
                </a:solidFill>
                <a:cs typeface="Titr" pitchFamily="2" charset="-78"/>
              </a:rPr>
              <a:t>مرحله 2- توزيع سفر</a:t>
            </a:r>
          </a:p>
          <a:p>
            <a:pPr algn="ctr"/>
            <a:r>
              <a:rPr kumimoji="0" lang="en-US">
                <a:solidFill>
                  <a:srgbClr val="CC3300"/>
                </a:solidFill>
              </a:rPr>
              <a:t>Trip Distribution</a:t>
            </a:r>
          </a:p>
        </p:txBody>
      </p:sp>
      <p:sp>
        <p:nvSpPr>
          <p:cNvPr id="19475" name="Rectangle 48"/>
          <p:cNvSpPr>
            <a:spLocks noChangeArrowheads="1"/>
          </p:cNvSpPr>
          <p:nvPr/>
        </p:nvSpPr>
        <p:spPr bwMode="auto">
          <a:xfrm>
            <a:off x="3776663" y="1371600"/>
            <a:ext cx="2765425" cy="822325"/>
          </a:xfrm>
          <a:prstGeom prst="rect">
            <a:avLst/>
          </a:prstGeom>
          <a:noFill/>
          <a:ln w="9525" algn="ctr">
            <a:noFill/>
            <a:miter lim="800000"/>
            <a:headEnd/>
            <a:tailEnd/>
          </a:ln>
        </p:spPr>
        <p:txBody>
          <a:bodyPr wrap="none">
            <a:spAutoFit/>
          </a:bodyPr>
          <a:lstStyle/>
          <a:p>
            <a:pPr algn="ctr"/>
            <a:r>
              <a:rPr kumimoji="0" lang="fa-IR">
                <a:solidFill>
                  <a:srgbClr val="CC3300"/>
                </a:solidFill>
                <a:cs typeface="Titr" pitchFamily="2" charset="-78"/>
              </a:rPr>
              <a:t>مرحله 3- انتخاب وسيله</a:t>
            </a:r>
          </a:p>
          <a:p>
            <a:pPr algn="ctr"/>
            <a:r>
              <a:rPr kumimoji="0" lang="en-US">
                <a:solidFill>
                  <a:srgbClr val="CC3300"/>
                </a:solidFill>
              </a:rPr>
              <a:t>Mode Choice</a:t>
            </a:r>
          </a:p>
        </p:txBody>
      </p:sp>
      <p:sp>
        <p:nvSpPr>
          <p:cNvPr id="19476" name="Rectangle 49"/>
          <p:cNvSpPr>
            <a:spLocks noChangeArrowheads="1"/>
          </p:cNvSpPr>
          <p:nvPr/>
        </p:nvSpPr>
        <p:spPr bwMode="auto">
          <a:xfrm>
            <a:off x="6153150" y="2133600"/>
            <a:ext cx="2808288" cy="822325"/>
          </a:xfrm>
          <a:prstGeom prst="rect">
            <a:avLst/>
          </a:prstGeom>
          <a:noFill/>
          <a:ln w="9525" algn="ctr">
            <a:noFill/>
            <a:miter lim="800000"/>
            <a:headEnd/>
            <a:tailEnd/>
          </a:ln>
        </p:spPr>
        <p:txBody>
          <a:bodyPr wrap="none">
            <a:spAutoFit/>
          </a:bodyPr>
          <a:lstStyle/>
          <a:p>
            <a:pPr algn="ctr"/>
            <a:r>
              <a:rPr kumimoji="0" lang="fa-IR">
                <a:solidFill>
                  <a:srgbClr val="CC3300"/>
                </a:solidFill>
                <a:cs typeface="Titr" pitchFamily="2" charset="-78"/>
              </a:rPr>
              <a:t>مرحله 4- تخصيص مسير</a:t>
            </a:r>
          </a:p>
          <a:p>
            <a:pPr algn="ctr"/>
            <a:r>
              <a:rPr kumimoji="0" lang="en-US">
                <a:solidFill>
                  <a:srgbClr val="CC3300"/>
                </a:solidFill>
              </a:rPr>
              <a:t>Trip Assignment</a:t>
            </a:r>
          </a:p>
        </p:txBody>
      </p:sp>
      <p:sp>
        <p:nvSpPr>
          <p:cNvPr id="19477" name="Rectangle 50"/>
          <p:cNvSpPr>
            <a:spLocks noChangeArrowheads="1"/>
          </p:cNvSpPr>
          <p:nvPr/>
        </p:nvSpPr>
        <p:spPr bwMode="auto">
          <a:xfrm>
            <a:off x="838200" y="3276600"/>
            <a:ext cx="527050" cy="457200"/>
          </a:xfrm>
          <a:prstGeom prst="rect">
            <a:avLst/>
          </a:prstGeom>
          <a:noFill/>
          <a:ln w="9525" algn="ctr">
            <a:noFill/>
            <a:miter lim="800000"/>
            <a:headEnd/>
            <a:tailEnd/>
          </a:ln>
        </p:spPr>
        <p:txBody>
          <a:bodyPr wrap="none">
            <a:spAutoFit/>
          </a:bodyPr>
          <a:lstStyle/>
          <a:p>
            <a:r>
              <a:rPr lang="en-US" b="0">
                <a:solidFill>
                  <a:srgbClr val="000000"/>
                </a:solidFill>
              </a:rPr>
              <a:t>To</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0" name="Slide Number Placeholder 8"/>
          <p:cNvSpPr>
            <a:spLocks noGrp="1"/>
          </p:cNvSpPr>
          <p:nvPr>
            <p:ph type="sldNum" sz="quarter" idx="12"/>
          </p:nvPr>
        </p:nvSpPr>
        <p:spPr>
          <a:noFill/>
        </p:spPr>
        <p:txBody>
          <a:bodyPr/>
          <a:lstStyle/>
          <a:p>
            <a:fld id="{D430E12F-EBFB-4316-9C7A-383E4ECC4B6F}" type="slidenum">
              <a:rPr lang="ar-SA"/>
              <a:pPr/>
              <a:t>49</a:t>
            </a:fld>
            <a:endParaRPr lang="en-US"/>
          </a:p>
        </p:txBody>
      </p:sp>
      <p:sp>
        <p:nvSpPr>
          <p:cNvPr id="20491" name="Rectangle 2"/>
          <p:cNvSpPr>
            <a:spLocks noGrp="1" noChangeArrowheads="1"/>
          </p:cNvSpPr>
          <p:nvPr>
            <p:ph type="title" sz="quarter"/>
          </p:nvPr>
        </p:nvSpPr>
        <p:spPr>
          <a:xfrm>
            <a:off x="762000" y="381000"/>
            <a:ext cx="8077200" cy="990600"/>
          </a:xfrm>
        </p:spPr>
        <p:txBody>
          <a:bodyPr/>
          <a:lstStyle/>
          <a:p>
            <a:pPr eaLnBrk="1" hangingPunct="1"/>
            <a:r>
              <a:rPr lang="fa-IR" smtClean="0"/>
              <a:t>روش </a:t>
            </a:r>
            <a:r>
              <a:rPr lang="en-US" smtClean="0"/>
              <a:t>Linear Programming</a:t>
            </a:r>
            <a:r>
              <a:rPr lang="fa-IR" smtClean="0"/>
              <a:t> تخصيص حمل و نقل</a:t>
            </a:r>
            <a:endParaRPr lang="en-US" smtClean="0"/>
          </a:p>
        </p:txBody>
      </p:sp>
      <p:graphicFrame>
        <p:nvGraphicFramePr>
          <p:cNvPr id="20482" name="Object 4"/>
          <p:cNvGraphicFramePr>
            <a:graphicFrameLocks noGrp="1" noChangeAspect="1"/>
          </p:cNvGraphicFramePr>
          <p:nvPr>
            <p:ph sz="quarter" idx="1"/>
          </p:nvPr>
        </p:nvGraphicFramePr>
        <p:xfrm>
          <a:off x="2413000" y="2133600"/>
          <a:ext cx="2311400" cy="2819400"/>
        </p:xfrm>
        <a:graphic>
          <a:graphicData uri="http://schemas.openxmlformats.org/presentationml/2006/ole">
            <mc:AlternateContent xmlns:mc="http://schemas.openxmlformats.org/markup-compatibility/2006">
              <mc:Choice xmlns:v="urn:schemas-microsoft-com:vml" Requires="v">
                <p:oleObj spid="_x0000_s20489" name="Equation" r:id="rId3" imgW="1269720" imgH="1549080" progId="Equation.3">
                  <p:embed/>
                </p:oleObj>
              </mc:Choice>
              <mc:Fallback>
                <p:oleObj name="Equation" r:id="rId3" imgW="1269720" imgH="154908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3000" y="2133600"/>
                        <a:ext cx="2311400" cy="281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3" name="Object 9"/>
          <p:cNvGraphicFramePr>
            <a:graphicFrameLocks noGrp="1" noChangeAspect="1"/>
          </p:cNvGraphicFramePr>
          <p:nvPr>
            <p:ph sz="quarter" idx="2"/>
          </p:nvPr>
        </p:nvGraphicFramePr>
        <p:xfrm>
          <a:off x="8153400" y="3810000"/>
          <a:ext cx="365125" cy="533400"/>
        </p:xfrm>
        <a:graphic>
          <a:graphicData uri="http://schemas.openxmlformats.org/presentationml/2006/ole">
            <mc:AlternateContent xmlns:mc="http://schemas.openxmlformats.org/markup-compatibility/2006">
              <mc:Choice xmlns:v="urn:schemas-microsoft-com:vml" Requires="v">
                <p:oleObj spid="_x0000_s20490" name="Equation" r:id="rId5" imgW="164880" imgH="241200" progId="Equation.3">
                  <p:embed/>
                </p:oleObj>
              </mc:Choice>
              <mc:Fallback>
                <p:oleObj name="Equation" r:id="rId5" imgW="164880" imgH="241200" progId="Equation.3">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53400" y="3810000"/>
                        <a:ext cx="365125"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4" name="Object 11"/>
          <p:cNvGraphicFramePr>
            <a:graphicFrameLocks noGrp="1" noChangeAspect="1"/>
          </p:cNvGraphicFramePr>
          <p:nvPr>
            <p:ph sz="quarter" idx="3"/>
          </p:nvPr>
        </p:nvGraphicFramePr>
        <p:xfrm>
          <a:off x="8077200" y="4343400"/>
          <a:ext cx="539750" cy="609600"/>
        </p:xfrm>
        <a:graphic>
          <a:graphicData uri="http://schemas.openxmlformats.org/presentationml/2006/ole">
            <mc:AlternateContent xmlns:mc="http://schemas.openxmlformats.org/markup-compatibility/2006">
              <mc:Choice xmlns:v="urn:schemas-microsoft-com:vml" Requires="v">
                <p:oleObj spid="_x0000_s20491" name="Equation" r:id="rId7" imgW="190440" imgH="241200" progId="Equation.3">
                  <p:embed/>
                </p:oleObj>
              </mc:Choice>
              <mc:Fallback>
                <p:oleObj name="Equation" r:id="rId7" imgW="190440" imgH="241200" progId="Equation.3">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77200" y="4343400"/>
                        <a:ext cx="53975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92" name="Rectangle 6"/>
          <p:cNvSpPr>
            <a:spLocks noChangeArrowheads="1"/>
          </p:cNvSpPr>
          <p:nvPr/>
        </p:nvSpPr>
        <p:spPr bwMode="auto">
          <a:xfrm>
            <a:off x="228600" y="2667000"/>
            <a:ext cx="1981200" cy="762000"/>
          </a:xfrm>
          <a:prstGeom prst="rect">
            <a:avLst/>
          </a:prstGeom>
          <a:noFill/>
          <a:ln w="9525" algn="ctr">
            <a:noFill/>
            <a:miter lim="800000"/>
            <a:headEnd/>
            <a:tailEnd/>
          </a:ln>
        </p:spPr>
        <p:txBody>
          <a:bodyPr wrap="none" anchor="ctr"/>
          <a:lstStyle/>
          <a:p>
            <a:pPr algn="ctr"/>
            <a:r>
              <a:rPr lang="fa-IR" sz="2200" b="0">
                <a:solidFill>
                  <a:srgbClr val="000000"/>
                </a:solidFill>
              </a:rPr>
              <a:t>تعداد سفرهاي توليد شده</a:t>
            </a:r>
          </a:p>
          <a:p>
            <a:pPr algn="ctr" rtl="1"/>
            <a:r>
              <a:rPr lang="fa-IR" sz="2200" b="0">
                <a:solidFill>
                  <a:srgbClr val="000000"/>
                </a:solidFill>
              </a:rPr>
              <a:t>از مبدأ </a:t>
            </a:r>
            <a:r>
              <a:rPr lang="en-US" sz="2200" b="0">
                <a:solidFill>
                  <a:srgbClr val="000000"/>
                </a:solidFill>
              </a:rPr>
              <a:t>i</a:t>
            </a:r>
          </a:p>
        </p:txBody>
      </p:sp>
      <p:sp>
        <p:nvSpPr>
          <p:cNvPr id="20493" name="Rectangle 7"/>
          <p:cNvSpPr>
            <a:spLocks noChangeArrowheads="1"/>
          </p:cNvSpPr>
          <p:nvPr/>
        </p:nvSpPr>
        <p:spPr bwMode="auto">
          <a:xfrm>
            <a:off x="381000" y="3505200"/>
            <a:ext cx="1981200" cy="609600"/>
          </a:xfrm>
          <a:prstGeom prst="rect">
            <a:avLst/>
          </a:prstGeom>
          <a:noFill/>
          <a:ln w="9525" algn="ctr">
            <a:noFill/>
            <a:miter lim="800000"/>
            <a:headEnd/>
            <a:tailEnd/>
          </a:ln>
        </p:spPr>
        <p:txBody>
          <a:bodyPr wrap="none" anchor="ctr"/>
          <a:lstStyle/>
          <a:p>
            <a:pPr algn="ctr"/>
            <a:r>
              <a:rPr lang="fa-IR" sz="2200" b="0">
                <a:solidFill>
                  <a:srgbClr val="000000"/>
                </a:solidFill>
              </a:rPr>
              <a:t>مجموع سفرهاي </a:t>
            </a:r>
          </a:p>
          <a:p>
            <a:pPr algn="ctr" rtl="1"/>
            <a:r>
              <a:rPr lang="fa-IR" sz="2200" b="0">
                <a:solidFill>
                  <a:srgbClr val="000000"/>
                </a:solidFill>
              </a:rPr>
              <a:t>جذب شده </a:t>
            </a:r>
            <a:r>
              <a:rPr lang="en-US" sz="2200" b="0">
                <a:solidFill>
                  <a:srgbClr val="000000"/>
                </a:solidFill>
              </a:rPr>
              <a:t>j</a:t>
            </a:r>
          </a:p>
        </p:txBody>
      </p:sp>
      <p:sp>
        <p:nvSpPr>
          <p:cNvPr id="20494" name="Text Box 8"/>
          <p:cNvSpPr txBox="1">
            <a:spLocks noChangeArrowheads="1"/>
          </p:cNvSpPr>
          <p:nvPr/>
        </p:nvSpPr>
        <p:spPr bwMode="auto">
          <a:xfrm>
            <a:off x="4648200" y="2895600"/>
            <a:ext cx="4038600" cy="1917700"/>
          </a:xfrm>
          <a:prstGeom prst="rect">
            <a:avLst/>
          </a:prstGeom>
          <a:noFill/>
          <a:ln w="9525" algn="ctr">
            <a:noFill/>
            <a:miter lim="800000"/>
            <a:headEnd/>
            <a:tailEnd/>
          </a:ln>
        </p:spPr>
        <p:txBody>
          <a:bodyPr>
            <a:spAutoFit/>
          </a:bodyPr>
          <a:lstStyle/>
          <a:p>
            <a:pPr algn="r" rtl="1">
              <a:spcBef>
                <a:spcPct val="50000"/>
              </a:spcBef>
            </a:pPr>
            <a:r>
              <a:rPr lang="en-US" b="0">
                <a:solidFill>
                  <a:srgbClr val="000000"/>
                </a:solidFill>
              </a:rPr>
              <a:t>Z </a:t>
            </a:r>
            <a:r>
              <a:rPr lang="fa-IR" b="0">
                <a:solidFill>
                  <a:srgbClr val="000000"/>
                </a:solidFill>
              </a:rPr>
              <a:t>: مجموع زمان سفر بين تمام زوج ها (هزينه ها)</a:t>
            </a:r>
          </a:p>
          <a:p>
            <a:pPr algn="r" rtl="1">
              <a:spcBef>
                <a:spcPct val="50000"/>
              </a:spcBef>
            </a:pPr>
            <a:r>
              <a:rPr lang="fa-IR" b="0">
                <a:solidFill>
                  <a:srgbClr val="000000"/>
                </a:solidFill>
              </a:rPr>
              <a:t>        : تعداد سفر از </a:t>
            </a:r>
            <a:r>
              <a:rPr lang="en-US" b="0">
                <a:solidFill>
                  <a:srgbClr val="000000"/>
                </a:solidFill>
              </a:rPr>
              <a:t>i</a:t>
            </a:r>
            <a:r>
              <a:rPr lang="fa-IR" b="0">
                <a:solidFill>
                  <a:srgbClr val="000000"/>
                </a:solidFill>
              </a:rPr>
              <a:t> به </a:t>
            </a:r>
            <a:r>
              <a:rPr lang="en-US" b="0">
                <a:solidFill>
                  <a:srgbClr val="000000"/>
                </a:solidFill>
              </a:rPr>
              <a:t>j</a:t>
            </a:r>
            <a:endParaRPr lang="fa-IR" b="0">
              <a:solidFill>
                <a:srgbClr val="000000"/>
              </a:solidFill>
            </a:endParaRPr>
          </a:p>
          <a:p>
            <a:pPr algn="r" rtl="1">
              <a:spcBef>
                <a:spcPct val="50000"/>
              </a:spcBef>
            </a:pPr>
            <a:r>
              <a:rPr lang="fa-IR" b="0">
                <a:solidFill>
                  <a:srgbClr val="000000"/>
                </a:solidFill>
              </a:rPr>
              <a:t>       : زمان (هزينه) از </a:t>
            </a:r>
            <a:r>
              <a:rPr lang="en-US" b="0">
                <a:solidFill>
                  <a:srgbClr val="000000"/>
                </a:solidFill>
              </a:rPr>
              <a:t>i</a:t>
            </a:r>
            <a:r>
              <a:rPr lang="fa-IR" b="0">
                <a:solidFill>
                  <a:srgbClr val="000000"/>
                </a:solidFill>
              </a:rPr>
              <a:t> به </a:t>
            </a:r>
            <a:r>
              <a:rPr lang="en-US" b="0">
                <a:solidFill>
                  <a:srgbClr val="000000"/>
                </a:solidFill>
              </a:rPr>
              <a:t>j</a:t>
            </a:r>
          </a:p>
        </p:txBody>
      </p:sp>
      <p:graphicFrame>
        <p:nvGraphicFramePr>
          <p:cNvPr id="20485" name="Object 13"/>
          <p:cNvGraphicFramePr>
            <a:graphicFrameLocks noGrp="1" noChangeAspect="1"/>
          </p:cNvGraphicFramePr>
          <p:nvPr>
            <p:ph sz="quarter" idx="4"/>
          </p:nvPr>
        </p:nvGraphicFramePr>
        <p:xfrm>
          <a:off x="914400" y="4724400"/>
          <a:ext cx="1227138" cy="576263"/>
        </p:xfrm>
        <a:graphic>
          <a:graphicData uri="http://schemas.openxmlformats.org/presentationml/2006/ole">
            <mc:AlternateContent xmlns:mc="http://schemas.openxmlformats.org/markup-compatibility/2006">
              <mc:Choice xmlns:v="urn:schemas-microsoft-com:vml" Requires="v">
                <p:oleObj spid="_x0000_s20492" name="Equation" r:id="rId9" imgW="406080" imgH="241200" progId="Equation.3">
                  <p:embed/>
                </p:oleObj>
              </mc:Choice>
              <mc:Fallback>
                <p:oleObj name="Equation" r:id="rId9" imgW="406080" imgH="241200" progId="Equation.3">
                  <p:embed/>
                  <p:pic>
                    <p:nvPicPr>
                      <p:cNvPr id="0"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4724400"/>
                        <a:ext cx="1227138" cy="576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6" name="Object 15"/>
          <p:cNvGraphicFramePr>
            <a:graphicFrameLocks noChangeAspect="1"/>
          </p:cNvGraphicFramePr>
          <p:nvPr/>
        </p:nvGraphicFramePr>
        <p:xfrm>
          <a:off x="2514600" y="4724400"/>
          <a:ext cx="1371600" cy="533400"/>
        </p:xfrm>
        <a:graphic>
          <a:graphicData uri="http://schemas.openxmlformats.org/presentationml/2006/ole">
            <mc:AlternateContent xmlns:mc="http://schemas.openxmlformats.org/markup-compatibility/2006">
              <mc:Choice xmlns:v="urn:schemas-microsoft-com:vml" Requires="v">
                <p:oleObj spid="_x0000_s20493" name="Equation" r:id="rId11" imgW="444240" imgH="241200" progId="Equation.3">
                  <p:embed/>
                </p:oleObj>
              </mc:Choice>
              <mc:Fallback>
                <p:oleObj name="Equation" r:id="rId11" imgW="444240" imgH="241200" progId="Equation.3">
                  <p:embed/>
                  <p:pic>
                    <p:nvPicPr>
                      <p:cNvPr id="0"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4600" y="4724400"/>
                        <a:ext cx="13716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7" name="Object 16"/>
          <p:cNvGraphicFramePr>
            <a:graphicFrameLocks noChangeAspect="1"/>
          </p:cNvGraphicFramePr>
          <p:nvPr/>
        </p:nvGraphicFramePr>
        <p:xfrm>
          <a:off x="990600" y="5486400"/>
          <a:ext cx="914400" cy="415925"/>
        </p:xfrm>
        <a:graphic>
          <a:graphicData uri="http://schemas.openxmlformats.org/presentationml/2006/ole">
            <mc:AlternateContent xmlns:mc="http://schemas.openxmlformats.org/markup-compatibility/2006">
              <mc:Choice xmlns:v="urn:schemas-microsoft-com:vml" Requires="v">
                <p:oleObj spid="_x0000_s20494" name="Equation" r:id="rId13" imgW="419040" imgH="228600" progId="Equation.3">
                  <p:embed/>
                </p:oleObj>
              </mc:Choice>
              <mc:Fallback>
                <p:oleObj name="Equation" r:id="rId13" imgW="419040" imgH="228600" progId="Equation.3">
                  <p:embed/>
                  <p:pic>
                    <p:nvPicPr>
                      <p:cNvPr id="0" name="Object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90600" y="5486400"/>
                        <a:ext cx="914400" cy="415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8" name="Object 17"/>
          <p:cNvGraphicFramePr>
            <a:graphicFrameLocks noChangeAspect="1"/>
          </p:cNvGraphicFramePr>
          <p:nvPr/>
        </p:nvGraphicFramePr>
        <p:xfrm>
          <a:off x="2438400" y="5486400"/>
          <a:ext cx="1524000" cy="533400"/>
        </p:xfrm>
        <a:graphic>
          <a:graphicData uri="http://schemas.openxmlformats.org/presentationml/2006/ole">
            <mc:AlternateContent xmlns:mc="http://schemas.openxmlformats.org/markup-compatibility/2006">
              <mc:Choice xmlns:v="urn:schemas-microsoft-com:vml" Requires="v">
                <p:oleObj spid="_x0000_s20495" name="Equation" r:id="rId15" imgW="888840" imgH="355320" progId="Equation.3">
                  <p:embed/>
                </p:oleObj>
              </mc:Choice>
              <mc:Fallback>
                <p:oleObj name="Equation" r:id="rId15" imgW="888840" imgH="355320" progId="Equation.3">
                  <p:embed/>
                  <p:pic>
                    <p:nvPicPr>
                      <p:cNvPr id="0" name="Object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38400" y="5486400"/>
                        <a:ext cx="15240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95" name="Rectangle 18"/>
          <p:cNvSpPr>
            <a:spLocks noChangeArrowheads="1"/>
          </p:cNvSpPr>
          <p:nvPr/>
        </p:nvSpPr>
        <p:spPr bwMode="auto">
          <a:xfrm>
            <a:off x="4267200" y="4800600"/>
            <a:ext cx="1828800" cy="457200"/>
          </a:xfrm>
          <a:prstGeom prst="rect">
            <a:avLst/>
          </a:prstGeom>
          <a:noFill/>
          <a:ln w="9525" algn="ctr">
            <a:noFill/>
            <a:miter lim="800000"/>
            <a:headEnd/>
            <a:tailEnd/>
          </a:ln>
        </p:spPr>
        <p:txBody>
          <a:bodyPr wrap="none" anchor="ctr"/>
          <a:lstStyle/>
          <a:p>
            <a:pPr algn="ctr"/>
            <a:r>
              <a:rPr lang="fa-IR" b="0">
                <a:solidFill>
                  <a:srgbClr val="000000"/>
                </a:solidFill>
              </a:rPr>
              <a:t>کل ظرفيت عرضه</a:t>
            </a:r>
            <a:endParaRPr lang="en-US" b="0">
              <a:solidFill>
                <a:srgbClr val="000000"/>
              </a:solidFill>
            </a:endParaRPr>
          </a:p>
        </p:txBody>
      </p:sp>
      <p:sp>
        <p:nvSpPr>
          <p:cNvPr id="20496" name="Rectangle 19"/>
          <p:cNvSpPr>
            <a:spLocks noChangeArrowheads="1"/>
          </p:cNvSpPr>
          <p:nvPr/>
        </p:nvSpPr>
        <p:spPr bwMode="auto">
          <a:xfrm>
            <a:off x="4267200" y="5486400"/>
            <a:ext cx="1905000" cy="457200"/>
          </a:xfrm>
          <a:prstGeom prst="rect">
            <a:avLst/>
          </a:prstGeom>
          <a:noFill/>
          <a:ln w="9525" algn="ctr">
            <a:noFill/>
            <a:miter lim="800000"/>
            <a:headEnd/>
            <a:tailEnd/>
          </a:ln>
        </p:spPr>
        <p:txBody>
          <a:bodyPr wrap="none" anchor="ctr"/>
          <a:lstStyle/>
          <a:p>
            <a:pPr algn="ctr"/>
            <a:r>
              <a:rPr lang="fa-IR" b="0">
                <a:solidFill>
                  <a:srgbClr val="000000"/>
                </a:solidFill>
              </a:rPr>
              <a:t>کل ظرفيت تقاضا</a:t>
            </a:r>
            <a:endParaRPr lang="en-US" b="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Slide Number Placeholder 5"/>
          <p:cNvSpPr>
            <a:spLocks noGrp="1"/>
          </p:cNvSpPr>
          <p:nvPr>
            <p:ph type="sldNum" sz="quarter" idx="12"/>
          </p:nvPr>
        </p:nvSpPr>
        <p:spPr>
          <a:noFill/>
        </p:spPr>
        <p:txBody>
          <a:bodyPr/>
          <a:lstStyle/>
          <a:p>
            <a:fld id="{3ADBC8EF-91C6-48EA-BDA8-30252FCC8DD3}" type="slidenum">
              <a:rPr lang="ar-SA"/>
              <a:pPr/>
              <a:t>5</a:t>
            </a:fld>
            <a:endParaRPr lang="en-US"/>
          </a:p>
        </p:txBody>
      </p:sp>
      <p:sp>
        <p:nvSpPr>
          <p:cNvPr id="31748" name="Rectangle 2"/>
          <p:cNvSpPr>
            <a:spLocks noGrp="1" noChangeArrowheads="1"/>
          </p:cNvSpPr>
          <p:nvPr>
            <p:ph type="title"/>
          </p:nvPr>
        </p:nvSpPr>
        <p:spPr>
          <a:xfrm>
            <a:off x="1370013" y="381000"/>
            <a:ext cx="6859587" cy="914400"/>
          </a:xfrm>
        </p:spPr>
        <p:txBody>
          <a:bodyPr/>
          <a:lstStyle/>
          <a:p>
            <a:pPr eaLnBrk="1" hangingPunct="1"/>
            <a:r>
              <a:rPr lang="fa-IR" smtClean="0"/>
              <a:t>حمل و نقل و تأثيرات آن</a:t>
            </a:r>
            <a:endParaRPr lang="en-US" smtClean="0"/>
          </a:p>
        </p:txBody>
      </p:sp>
      <p:sp>
        <p:nvSpPr>
          <p:cNvPr id="31749" name="Rectangle 3"/>
          <p:cNvSpPr>
            <a:spLocks noGrp="1" noChangeArrowheads="1"/>
          </p:cNvSpPr>
          <p:nvPr>
            <p:ph type="body" idx="1"/>
          </p:nvPr>
        </p:nvSpPr>
        <p:spPr/>
        <p:txBody>
          <a:bodyPr/>
          <a:lstStyle/>
          <a:p>
            <a:pPr eaLnBrk="1" hangingPunct="1">
              <a:buFont typeface="Wingdings" pitchFamily="2" charset="2"/>
              <a:buChar char="§"/>
            </a:pPr>
            <a:r>
              <a:rPr lang="fa-IR" sz="2600" smtClean="0"/>
              <a:t>حمل و نقل بر روي جامعه تأثير مي گذارد.</a:t>
            </a:r>
          </a:p>
          <a:p>
            <a:pPr eaLnBrk="1" hangingPunct="1">
              <a:buFont typeface="Wingdings" pitchFamily="2" charset="2"/>
              <a:buChar char="§"/>
            </a:pPr>
            <a:endParaRPr lang="fa-IR" sz="2600" smtClean="0"/>
          </a:p>
          <a:p>
            <a:pPr eaLnBrk="1" hangingPunct="1">
              <a:buFont typeface="Wingdings" pitchFamily="2" charset="2"/>
              <a:buChar char="§"/>
            </a:pPr>
            <a:r>
              <a:rPr lang="fa-IR" sz="2600" smtClean="0"/>
              <a:t>تأثيرات مثبت: (وجود سيستم حمل و نقل مناسب)</a:t>
            </a:r>
          </a:p>
          <a:p>
            <a:pPr lvl="1" eaLnBrk="1" hangingPunct="1">
              <a:buFontTx/>
              <a:buChar char="•"/>
            </a:pPr>
            <a:r>
              <a:rPr lang="fa-IR" smtClean="0"/>
              <a:t>بردن صنعت تا دورترين مناطق و پيشرفت محلي</a:t>
            </a:r>
          </a:p>
          <a:p>
            <a:pPr lvl="1" eaLnBrk="1" hangingPunct="1">
              <a:buFontTx/>
              <a:buChar char="•"/>
            </a:pPr>
            <a:r>
              <a:rPr lang="fa-IR" smtClean="0"/>
              <a:t>تسريع رشد اقتصادي</a:t>
            </a:r>
          </a:p>
          <a:p>
            <a:pPr lvl="1" eaLnBrk="1" hangingPunct="1">
              <a:buFontTx/>
              <a:buChar char="•"/>
            </a:pPr>
            <a:r>
              <a:rPr lang="fa-IR" smtClean="0"/>
              <a:t>کاهش زمان سفرها (هزينه ها)</a:t>
            </a:r>
          </a:p>
          <a:p>
            <a:pPr lvl="1" eaLnBrk="1" hangingPunct="1">
              <a:buFontTx/>
              <a:buChar char="•"/>
            </a:pPr>
            <a:r>
              <a:rPr lang="fa-IR" smtClean="0"/>
              <a:t>کاهش تعداد تصادفات</a:t>
            </a:r>
          </a:p>
          <a:p>
            <a:pPr lvl="1" eaLnBrk="1" hangingPunct="1">
              <a:buFontTx/>
              <a:buChar char="•"/>
            </a:pPr>
            <a:r>
              <a:rPr lang="fa-IR" smtClean="0"/>
              <a:t>کاهش هزينه</a:t>
            </a:r>
            <a:r>
              <a:rPr lang="fa-IR" sz="2400" smtClean="0"/>
              <a:t> و زمان توليد محصول و ارائه خدمات</a:t>
            </a:r>
          </a:p>
          <a:p>
            <a:pPr lvl="1" eaLnBrk="1" hangingPunct="1">
              <a:buFont typeface="Wingdings" pitchFamily="2" charset="2"/>
              <a:buChar char="§"/>
            </a:pPr>
            <a:endParaRPr lang="fa-IR" smtClean="0"/>
          </a:p>
          <a:p>
            <a:pPr eaLnBrk="1" hangingPunct="1">
              <a:buFont typeface="Wingdings" pitchFamily="2" charset="2"/>
              <a:buNone/>
            </a:pPr>
            <a:endParaRPr lang="fa-IR" smtClean="0"/>
          </a:p>
          <a:p>
            <a:pPr eaLnBrk="1" hangingPunct="1"/>
            <a:endParaRPr lang="en-US"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Slide Number Placeholder 5"/>
          <p:cNvSpPr>
            <a:spLocks noGrp="1"/>
          </p:cNvSpPr>
          <p:nvPr>
            <p:ph type="sldNum" sz="quarter" idx="12"/>
          </p:nvPr>
        </p:nvSpPr>
        <p:spPr>
          <a:noFill/>
        </p:spPr>
        <p:txBody>
          <a:bodyPr/>
          <a:lstStyle/>
          <a:p>
            <a:fld id="{507A2F39-0A43-4324-8962-2CFC35B60DB6}" type="slidenum">
              <a:rPr lang="ar-SA"/>
              <a:pPr/>
              <a:t>50</a:t>
            </a:fld>
            <a:endParaRPr lang="en-US"/>
          </a:p>
        </p:txBody>
      </p:sp>
      <p:sp>
        <p:nvSpPr>
          <p:cNvPr id="71684" name="Rectangle 2"/>
          <p:cNvSpPr>
            <a:spLocks noGrp="1" noChangeArrowheads="1"/>
          </p:cNvSpPr>
          <p:nvPr>
            <p:ph type="title"/>
          </p:nvPr>
        </p:nvSpPr>
        <p:spPr>
          <a:xfrm>
            <a:off x="1370013" y="381000"/>
            <a:ext cx="6859587" cy="838200"/>
          </a:xfrm>
        </p:spPr>
        <p:txBody>
          <a:bodyPr/>
          <a:lstStyle/>
          <a:p>
            <a:pPr eaLnBrk="1" hangingPunct="1"/>
            <a:r>
              <a:rPr lang="fa-IR" smtClean="0"/>
              <a:t>مراحل روش ديجسترا</a:t>
            </a:r>
            <a:endParaRPr lang="en-US" smtClean="0"/>
          </a:p>
        </p:txBody>
      </p:sp>
      <p:sp>
        <p:nvSpPr>
          <p:cNvPr id="71685" name="Rectangle 3"/>
          <p:cNvSpPr>
            <a:spLocks noGrp="1" noChangeArrowheads="1"/>
          </p:cNvSpPr>
          <p:nvPr>
            <p:ph type="body" idx="1"/>
          </p:nvPr>
        </p:nvSpPr>
        <p:spPr>
          <a:xfrm>
            <a:off x="762000" y="1371600"/>
            <a:ext cx="7467600" cy="4572000"/>
          </a:xfrm>
        </p:spPr>
        <p:txBody>
          <a:bodyPr/>
          <a:lstStyle/>
          <a:p>
            <a:pPr eaLnBrk="1" hangingPunct="1">
              <a:buFontTx/>
              <a:buNone/>
            </a:pPr>
            <a:r>
              <a:rPr lang="fa-IR" smtClean="0"/>
              <a:t>1- کوچکترين عنصر در هر سطر را از بقيه عناصر آن سطر کم مي نماييم.</a:t>
            </a:r>
          </a:p>
          <a:p>
            <a:pPr eaLnBrk="1" hangingPunct="1">
              <a:buFontTx/>
              <a:buNone/>
            </a:pPr>
            <a:endParaRPr lang="fa-IR" smtClean="0"/>
          </a:p>
          <a:p>
            <a:pPr eaLnBrk="1" hangingPunct="1">
              <a:buFontTx/>
              <a:buNone/>
            </a:pPr>
            <a:r>
              <a:rPr lang="fa-IR" smtClean="0"/>
              <a:t>2- براي جدول حاصل، کوچکترين عنصر هر ستون را از بقيه عناصر ستون کم مي نماييم.</a:t>
            </a:r>
          </a:p>
          <a:p>
            <a:pPr eaLnBrk="1" hangingPunct="1">
              <a:buFontTx/>
              <a:buNone/>
            </a:pPr>
            <a:endParaRPr lang="fa-IR" smtClean="0"/>
          </a:p>
          <a:p>
            <a:pPr eaLnBrk="1" hangingPunct="1">
              <a:buFontTx/>
              <a:buNone/>
            </a:pPr>
            <a:r>
              <a:rPr lang="fa-IR" smtClean="0"/>
              <a:t>3- کمترين تعداد خطوطي را که از تمام صفرهاي موجود در جدول مي گذرد، رسم مي کنيم. (افقي يا عمودي)</a:t>
            </a:r>
          </a:p>
          <a:p>
            <a:pPr eaLnBrk="1" hangingPunct="1">
              <a:buFontTx/>
              <a:buNone/>
            </a:pPr>
            <a:endParaRPr lang="fa-IR"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Slide Number Placeholder 5"/>
          <p:cNvSpPr>
            <a:spLocks noGrp="1"/>
          </p:cNvSpPr>
          <p:nvPr>
            <p:ph type="sldNum" sz="quarter" idx="12"/>
          </p:nvPr>
        </p:nvSpPr>
        <p:spPr>
          <a:noFill/>
        </p:spPr>
        <p:txBody>
          <a:bodyPr/>
          <a:lstStyle/>
          <a:p>
            <a:fld id="{DBE7808C-49D6-4168-994F-A82CEDB1EF49}" type="slidenum">
              <a:rPr lang="ar-SA"/>
              <a:pPr/>
              <a:t>51</a:t>
            </a:fld>
            <a:endParaRPr lang="en-US"/>
          </a:p>
        </p:txBody>
      </p:sp>
      <p:sp>
        <p:nvSpPr>
          <p:cNvPr id="72708" name="Rectangle 2"/>
          <p:cNvSpPr>
            <a:spLocks noGrp="1" noChangeArrowheads="1"/>
          </p:cNvSpPr>
          <p:nvPr>
            <p:ph type="title"/>
          </p:nvPr>
        </p:nvSpPr>
        <p:spPr>
          <a:xfrm>
            <a:off x="1370013" y="381000"/>
            <a:ext cx="6859587" cy="838200"/>
          </a:xfrm>
        </p:spPr>
        <p:txBody>
          <a:bodyPr/>
          <a:lstStyle/>
          <a:p>
            <a:pPr eaLnBrk="1" hangingPunct="1"/>
            <a:r>
              <a:rPr lang="fa-IR" smtClean="0"/>
              <a:t>مراحل روش ديجسترا</a:t>
            </a:r>
            <a:endParaRPr lang="en-US" smtClean="0"/>
          </a:p>
        </p:txBody>
      </p:sp>
      <p:sp>
        <p:nvSpPr>
          <p:cNvPr id="72709" name="Rectangle 3"/>
          <p:cNvSpPr>
            <a:spLocks noGrp="1" noChangeArrowheads="1"/>
          </p:cNvSpPr>
          <p:nvPr>
            <p:ph type="body" idx="1"/>
          </p:nvPr>
        </p:nvSpPr>
        <p:spPr>
          <a:xfrm>
            <a:off x="762000" y="1371600"/>
            <a:ext cx="7467600" cy="4572000"/>
          </a:xfrm>
        </p:spPr>
        <p:txBody>
          <a:bodyPr/>
          <a:lstStyle/>
          <a:p>
            <a:pPr algn="just" eaLnBrk="1" hangingPunct="1">
              <a:buFontTx/>
              <a:buNone/>
            </a:pPr>
            <a:r>
              <a:rPr lang="fa-IR" smtClean="0"/>
              <a:t>4- اگر تعداد خطوط برابر تعداد سطرها يا ستون ها باشد، يک تخصيص بهينه حاصل شده است، در غير اين صورت يک مرحله تکرار لازم خواهد بود.</a:t>
            </a:r>
            <a:r>
              <a:rPr lang="en-US" smtClean="0"/>
              <a:t> </a:t>
            </a:r>
            <a:r>
              <a:rPr lang="fa-IR" smtClean="0"/>
              <a:t>براي اين منظور کوچکترين عنصري را که خط از آن عبور نکرده (پايه)، انتخاب نموده ازتمام عناصري که خط از آنها عبور ننموده، کم مي نماييم. به تمام عناصر محل برخورد دو خط, اضافه مي کنيم.</a:t>
            </a:r>
          </a:p>
          <a:p>
            <a:pPr algn="just" eaLnBrk="1" hangingPunct="1">
              <a:buFontTx/>
              <a:buNone/>
            </a:pPr>
            <a:endParaRPr lang="fa-IR" smtClean="0"/>
          </a:p>
          <a:p>
            <a:pPr algn="just" eaLnBrk="1" hangingPunct="1">
              <a:buFontTx/>
              <a:buNone/>
            </a:pPr>
            <a:endParaRPr lang="fa-IR" smtClean="0"/>
          </a:p>
          <a:p>
            <a:pPr algn="just" eaLnBrk="1" hangingPunct="1">
              <a:buFontTx/>
              <a:buNone/>
            </a:pPr>
            <a:r>
              <a:rPr lang="fa-IR" smtClean="0"/>
              <a:t>5- دوباره تست بهينه بودن را انجام مي دهيم. (رسم خطوط)</a:t>
            </a:r>
          </a:p>
          <a:p>
            <a:pPr algn="just" eaLnBrk="1" hangingPunct="1">
              <a:buFontTx/>
              <a:buNone/>
            </a:pPr>
            <a:endParaRPr lang="fa-IR" smtClean="0"/>
          </a:p>
          <a:p>
            <a:pPr algn="just" eaLnBrk="1" hangingPunct="1">
              <a:buFontTx/>
              <a:buNone/>
            </a:pPr>
            <a:r>
              <a:rPr lang="fa-IR" smtClean="0"/>
              <a:t>6- در پايان براي تخصيص بهينه مقادير صفر را در جدول در نظر مي گيريم.</a:t>
            </a:r>
            <a:endParaRPr lang="en-US" smtClean="0"/>
          </a:p>
          <a:p>
            <a:pPr algn="just" eaLnBrk="1" hangingPunct="1"/>
            <a:endParaRPr lang="en-US"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Slide Number Placeholder 5"/>
          <p:cNvSpPr>
            <a:spLocks noGrp="1"/>
          </p:cNvSpPr>
          <p:nvPr>
            <p:ph type="sldNum" sz="quarter" idx="12"/>
          </p:nvPr>
        </p:nvSpPr>
        <p:spPr>
          <a:noFill/>
        </p:spPr>
        <p:txBody>
          <a:bodyPr/>
          <a:lstStyle/>
          <a:p>
            <a:fld id="{9C6A2BE5-760B-48D7-88FD-045E2A0619F5}" type="slidenum">
              <a:rPr lang="ar-SA"/>
              <a:pPr/>
              <a:t>52</a:t>
            </a:fld>
            <a:endParaRPr lang="en-US"/>
          </a:p>
        </p:txBody>
      </p:sp>
      <p:sp>
        <p:nvSpPr>
          <p:cNvPr id="93188" name="Rectangle 2"/>
          <p:cNvSpPr>
            <a:spLocks noGrp="1" noChangeArrowheads="1"/>
          </p:cNvSpPr>
          <p:nvPr>
            <p:ph type="title"/>
          </p:nvPr>
        </p:nvSpPr>
        <p:spPr/>
        <p:txBody>
          <a:bodyPr/>
          <a:lstStyle/>
          <a:p>
            <a:pPr eaLnBrk="1" hangingPunct="1"/>
            <a:endParaRPr lang="en-US" smtClean="0"/>
          </a:p>
        </p:txBody>
      </p:sp>
      <p:sp>
        <p:nvSpPr>
          <p:cNvPr id="93189" name="Rectangle 3"/>
          <p:cNvSpPr>
            <a:spLocks noGrp="1" noChangeArrowheads="1"/>
          </p:cNvSpPr>
          <p:nvPr>
            <p:ph type="body" idx="1"/>
          </p:nvPr>
        </p:nvSpPr>
        <p:spPr/>
        <p:txBody>
          <a:bodyPr/>
          <a:lstStyle/>
          <a:p>
            <a:pPr eaLnBrk="1" hangingPunct="1"/>
            <a:endParaRPr lang="fa-IR" sz="4400" smtClean="0">
              <a:cs typeface="B Titr" pitchFamily="2" charset="-78"/>
            </a:endParaRPr>
          </a:p>
          <a:p>
            <a:pPr algn="ctr" eaLnBrk="1" hangingPunct="1">
              <a:buFontTx/>
              <a:buNone/>
            </a:pPr>
            <a:r>
              <a:rPr lang="fa-IR" sz="7000" smtClean="0">
                <a:cs typeface="B Titr" pitchFamily="2" charset="-78"/>
              </a:rPr>
              <a:t>پايان</a:t>
            </a:r>
            <a:endParaRPr lang="en-US" sz="7000" smtClean="0">
              <a:cs typeface="B Titr"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Slide Number Placeholder 5"/>
          <p:cNvSpPr>
            <a:spLocks noGrp="1"/>
          </p:cNvSpPr>
          <p:nvPr>
            <p:ph type="sldNum" sz="quarter" idx="12"/>
          </p:nvPr>
        </p:nvSpPr>
        <p:spPr>
          <a:noFill/>
        </p:spPr>
        <p:txBody>
          <a:bodyPr/>
          <a:lstStyle/>
          <a:p>
            <a:fld id="{6306F933-9AA7-4BC4-B8DF-BDA1EC2F121C}" type="slidenum">
              <a:rPr lang="ar-SA"/>
              <a:pPr/>
              <a:t>6</a:t>
            </a:fld>
            <a:endParaRPr lang="en-US"/>
          </a:p>
        </p:txBody>
      </p:sp>
      <p:sp>
        <p:nvSpPr>
          <p:cNvPr id="32772" name="Rectangle 2"/>
          <p:cNvSpPr>
            <a:spLocks noGrp="1" noChangeArrowheads="1"/>
          </p:cNvSpPr>
          <p:nvPr>
            <p:ph type="title"/>
          </p:nvPr>
        </p:nvSpPr>
        <p:spPr>
          <a:xfrm>
            <a:off x="1370013" y="381000"/>
            <a:ext cx="6859587" cy="914400"/>
          </a:xfrm>
        </p:spPr>
        <p:txBody>
          <a:bodyPr/>
          <a:lstStyle/>
          <a:p>
            <a:pPr eaLnBrk="1" hangingPunct="1"/>
            <a:r>
              <a:rPr lang="fa-IR" smtClean="0"/>
              <a:t>حمل و نقل و تأثيرات آن</a:t>
            </a:r>
            <a:endParaRPr lang="en-US" smtClean="0"/>
          </a:p>
        </p:txBody>
      </p:sp>
      <p:sp>
        <p:nvSpPr>
          <p:cNvPr id="32773" name="Rectangle 3"/>
          <p:cNvSpPr>
            <a:spLocks noGrp="1" noChangeArrowheads="1"/>
          </p:cNvSpPr>
          <p:nvPr>
            <p:ph type="body" idx="1"/>
          </p:nvPr>
        </p:nvSpPr>
        <p:spPr/>
        <p:txBody>
          <a:bodyPr/>
          <a:lstStyle/>
          <a:p>
            <a:pPr eaLnBrk="1" hangingPunct="1">
              <a:buFont typeface="Wingdings" pitchFamily="2" charset="2"/>
              <a:buChar char="§"/>
            </a:pPr>
            <a:r>
              <a:rPr lang="fa-IR" sz="2600" smtClean="0"/>
              <a:t>تأثيرات منفي: </a:t>
            </a:r>
          </a:p>
          <a:p>
            <a:pPr lvl="1" eaLnBrk="1" hangingPunct="1">
              <a:buFontTx/>
              <a:buChar char="•"/>
            </a:pPr>
            <a:r>
              <a:rPr lang="fa-IR" smtClean="0"/>
              <a:t>تغييرات کاربري زمين (جاده در کشاورزي، اتوبان ها در خانه هاي مسکوني</a:t>
            </a:r>
          </a:p>
          <a:p>
            <a:pPr lvl="1" eaLnBrk="1" hangingPunct="1">
              <a:buFontTx/>
              <a:buChar char="•"/>
            </a:pPr>
            <a:r>
              <a:rPr lang="fa-IR" smtClean="0"/>
              <a:t>آلودگي محيط زيست (</a:t>
            </a:r>
            <a:r>
              <a:rPr lang="en-US" smtClean="0"/>
              <a:t>Air pollution</a:t>
            </a:r>
            <a:r>
              <a:rPr lang="fa-IR" smtClean="0"/>
              <a:t>)</a:t>
            </a:r>
          </a:p>
          <a:p>
            <a:pPr lvl="1" eaLnBrk="1" hangingPunct="1">
              <a:buFontTx/>
              <a:buChar char="•"/>
            </a:pPr>
            <a:r>
              <a:rPr lang="fa-IR" smtClean="0"/>
              <a:t>آلودگي صوتي (</a:t>
            </a:r>
            <a:r>
              <a:rPr lang="en-US" smtClean="0"/>
              <a:t>Noise pollution</a:t>
            </a:r>
            <a:r>
              <a:rPr lang="fa-IR" smtClean="0"/>
              <a:t>)</a:t>
            </a:r>
          </a:p>
          <a:p>
            <a:pPr lvl="1" eaLnBrk="1" hangingPunct="1">
              <a:buFontTx/>
              <a:buChar char="•"/>
            </a:pPr>
            <a:r>
              <a:rPr lang="fa-IR" smtClean="0"/>
              <a:t>آلودگي منظره (</a:t>
            </a:r>
            <a:r>
              <a:rPr lang="en-US" smtClean="0"/>
              <a:t>Sight pollution</a:t>
            </a:r>
            <a:r>
              <a:rPr lang="fa-IR" smtClean="0"/>
              <a:t>)</a:t>
            </a:r>
          </a:p>
          <a:p>
            <a:pPr lvl="1" eaLnBrk="1" hangingPunct="1">
              <a:buFontTx/>
              <a:buChar char="•"/>
            </a:pPr>
            <a:r>
              <a:rPr lang="fa-IR" smtClean="0"/>
              <a:t>برهم زدن عدالت اجتماعي ـ بحث آقاي احمدي نژاد</a:t>
            </a:r>
          </a:p>
          <a:p>
            <a:pPr lvl="1" eaLnBrk="1" hangingPunct="1">
              <a:buFont typeface="Wingdings" pitchFamily="2" charset="2"/>
              <a:buChar char="§"/>
            </a:pPr>
            <a:endParaRPr lang="fa-IR" smtClean="0"/>
          </a:p>
          <a:p>
            <a:pPr eaLnBrk="1" hangingPunct="1">
              <a:buFont typeface="Wingdings" pitchFamily="2" charset="2"/>
              <a:buNone/>
            </a:pPr>
            <a:endParaRPr lang="fa-IR" smtClean="0"/>
          </a:p>
          <a:p>
            <a:pPr eaLnBrk="1" hangingPunct="1"/>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Slide Number Placeholder 5"/>
          <p:cNvSpPr>
            <a:spLocks noGrp="1"/>
          </p:cNvSpPr>
          <p:nvPr>
            <p:ph type="sldNum" sz="quarter" idx="12"/>
          </p:nvPr>
        </p:nvSpPr>
        <p:spPr>
          <a:noFill/>
        </p:spPr>
        <p:txBody>
          <a:bodyPr/>
          <a:lstStyle/>
          <a:p>
            <a:fld id="{4DDAC124-1D6F-4C1B-A772-EE72692B71DA}" type="slidenum">
              <a:rPr lang="ar-SA"/>
              <a:pPr/>
              <a:t>7</a:t>
            </a:fld>
            <a:endParaRPr lang="en-US"/>
          </a:p>
        </p:txBody>
      </p:sp>
      <p:sp>
        <p:nvSpPr>
          <p:cNvPr id="44037" name="Rectangle 3"/>
          <p:cNvSpPr>
            <a:spLocks noChangeArrowheads="1"/>
          </p:cNvSpPr>
          <p:nvPr/>
        </p:nvSpPr>
        <p:spPr bwMode="auto">
          <a:xfrm>
            <a:off x="838200" y="2438400"/>
            <a:ext cx="7315200" cy="4572000"/>
          </a:xfrm>
          <a:prstGeom prst="rect">
            <a:avLst/>
          </a:prstGeom>
          <a:noFill/>
          <a:ln w="9525">
            <a:noFill/>
            <a:miter lim="800000"/>
            <a:headEnd/>
            <a:tailEnd/>
          </a:ln>
        </p:spPr>
        <p:txBody>
          <a:bodyPr lIns="92075" tIns="46038" rIns="92075" bIns="46038"/>
          <a:lstStyle/>
          <a:p>
            <a:pPr marL="342900" indent="-342900" algn="r" rtl="1" eaLnBrk="1" hangingPunct="1">
              <a:spcBef>
                <a:spcPct val="20000"/>
              </a:spcBef>
              <a:buFont typeface="Wingdings" pitchFamily="2" charset="2"/>
              <a:buNone/>
            </a:pPr>
            <a:r>
              <a:rPr kumimoji="0" lang="fa-IR" sz="4000">
                <a:solidFill>
                  <a:srgbClr val="000000"/>
                </a:solidFill>
              </a:rPr>
              <a:t>دو تحليل اقتصادي از سفر از خانه به دانشگاه :</a:t>
            </a:r>
          </a:p>
          <a:p>
            <a:pPr marL="342900" indent="-342900" algn="ctr" rtl="1" eaLnBrk="1" hangingPunct="1">
              <a:spcBef>
                <a:spcPct val="20000"/>
              </a:spcBef>
              <a:buFont typeface="Wingdings" pitchFamily="2" charset="2"/>
              <a:buNone/>
            </a:pPr>
            <a:r>
              <a:rPr kumimoji="0" lang="fa-IR" sz="4000">
                <a:solidFill>
                  <a:srgbClr val="000000"/>
                </a:solidFill>
              </a:rPr>
              <a:t>وسايل + هزينه + مشکلات</a:t>
            </a:r>
          </a:p>
          <a:p>
            <a:pPr marL="742950" lvl="1" indent="-285750" algn="r" rtl="1" eaLnBrk="1" hangingPunct="1">
              <a:spcBef>
                <a:spcPct val="20000"/>
              </a:spcBef>
              <a:buFont typeface="Wingdings" pitchFamily="2" charset="2"/>
              <a:buNone/>
            </a:pPr>
            <a:endParaRPr kumimoji="0" lang="fa-IR" sz="4000">
              <a:solidFill>
                <a:srgbClr val="000000"/>
              </a:solidFill>
            </a:endParaRPr>
          </a:p>
          <a:p>
            <a:pPr marL="342900" indent="-342900" algn="r" rtl="1" eaLnBrk="1" hangingPunct="1">
              <a:spcBef>
                <a:spcPct val="20000"/>
              </a:spcBef>
              <a:buFont typeface="Wingdings" pitchFamily="2" charset="2"/>
              <a:buChar char="§"/>
            </a:pPr>
            <a:endParaRPr kumimoji="0" lang="fa-IR" sz="4000">
              <a:solidFill>
                <a:srgbClr val="000000"/>
              </a:solidFill>
            </a:endParaRPr>
          </a:p>
          <a:p>
            <a:pPr marL="342900" indent="-342900" algn="r" rtl="1" eaLnBrk="1" hangingPunct="1">
              <a:spcBef>
                <a:spcPct val="20000"/>
              </a:spcBef>
              <a:buFont typeface="Wingdings" pitchFamily="2" charset="2"/>
              <a:buChar char="§"/>
            </a:pPr>
            <a:endParaRPr kumimoji="0" lang="fa-IR" sz="3000">
              <a:solidFill>
                <a:srgbClr val="000000"/>
              </a:solidFill>
            </a:endParaRPr>
          </a:p>
          <a:p>
            <a:pPr marL="342900" indent="-342900" algn="r" rtl="1" eaLnBrk="1" hangingPunct="1">
              <a:spcBef>
                <a:spcPct val="20000"/>
              </a:spcBef>
              <a:buFontTx/>
              <a:buChar char="•"/>
            </a:pPr>
            <a:endParaRPr kumimoji="0" lang="en-US" sz="3000">
              <a:solidFill>
                <a:srgbClr val="000000"/>
              </a:solidFill>
            </a:endParaRPr>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Slide Number Placeholder 5"/>
          <p:cNvSpPr>
            <a:spLocks noGrp="1"/>
          </p:cNvSpPr>
          <p:nvPr>
            <p:ph type="sldNum" sz="quarter" idx="12"/>
          </p:nvPr>
        </p:nvSpPr>
        <p:spPr>
          <a:noFill/>
        </p:spPr>
        <p:txBody>
          <a:bodyPr/>
          <a:lstStyle/>
          <a:p>
            <a:fld id="{12FBA3C6-5AB1-4028-99E9-FBE9642A2AB2}" type="slidenum">
              <a:rPr lang="ar-SA"/>
              <a:pPr/>
              <a:t>8</a:t>
            </a:fld>
            <a:endParaRPr lang="en-US"/>
          </a:p>
        </p:txBody>
      </p:sp>
      <p:sp>
        <p:nvSpPr>
          <p:cNvPr id="45060" name="Rectangle 2"/>
          <p:cNvSpPr>
            <a:spLocks noGrp="1" noChangeArrowheads="1"/>
          </p:cNvSpPr>
          <p:nvPr>
            <p:ph type="title"/>
          </p:nvPr>
        </p:nvSpPr>
        <p:spPr>
          <a:xfrm>
            <a:off x="1370013" y="381000"/>
            <a:ext cx="6859587" cy="609600"/>
          </a:xfrm>
        </p:spPr>
        <p:txBody>
          <a:bodyPr/>
          <a:lstStyle/>
          <a:p>
            <a:pPr eaLnBrk="1" hangingPunct="1"/>
            <a:r>
              <a:rPr lang="fa-IR" dirty="0" smtClean="0"/>
              <a:t>برنامه </a:t>
            </a:r>
            <a:r>
              <a:rPr lang="fa-IR" dirty="0" smtClean="0"/>
              <a:t>ريزي در حمل و نقل</a:t>
            </a:r>
            <a:endParaRPr lang="en-US" dirty="0" smtClean="0"/>
          </a:p>
        </p:txBody>
      </p:sp>
      <p:sp>
        <p:nvSpPr>
          <p:cNvPr id="45061" name="Rectangle 3"/>
          <p:cNvSpPr>
            <a:spLocks noChangeArrowheads="1"/>
          </p:cNvSpPr>
          <p:nvPr/>
        </p:nvSpPr>
        <p:spPr bwMode="auto">
          <a:xfrm>
            <a:off x="1219200" y="1447800"/>
            <a:ext cx="6934200" cy="5562600"/>
          </a:xfrm>
          <a:prstGeom prst="rect">
            <a:avLst/>
          </a:prstGeom>
          <a:noFill/>
          <a:ln w="9525">
            <a:noFill/>
            <a:miter lim="800000"/>
            <a:headEnd/>
            <a:tailEnd/>
          </a:ln>
        </p:spPr>
        <p:txBody>
          <a:bodyPr lIns="92075" tIns="46038" rIns="92075" bIns="46038"/>
          <a:lstStyle/>
          <a:p>
            <a:pPr marL="342900" indent="-342900" algn="r" rtl="1" eaLnBrk="1" hangingPunct="1">
              <a:spcBef>
                <a:spcPct val="20000"/>
              </a:spcBef>
              <a:buFont typeface="Wingdings" pitchFamily="2" charset="2"/>
              <a:buChar char="§"/>
            </a:pPr>
            <a:r>
              <a:rPr kumimoji="0" lang="fa-IR" sz="2600">
                <a:solidFill>
                  <a:srgbClr val="000000"/>
                </a:solidFill>
              </a:rPr>
              <a:t>فرايند يا فعاليت هايي که اقدامات لازم احتمالي آينده را در جهت سوق دادن يک سيستم حمل و نقلي به سوي يک وضعيت دلخواه مورد بررسي قرار مي دهد.</a:t>
            </a:r>
          </a:p>
          <a:p>
            <a:pPr marL="342900" indent="-342900" algn="r" rtl="1" eaLnBrk="1" hangingPunct="1">
              <a:spcBef>
                <a:spcPct val="20000"/>
              </a:spcBef>
              <a:buFont typeface="Wingdings" pitchFamily="2" charset="2"/>
              <a:buChar char="§"/>
            </a:pPr>
            <a:endParaRPr kumimoji="0" lang="fa-IR" sz="2600">
              <a:solidFill>
                <a:srgbClr val="000000"/>
              </a:solidFill>
            </a:endParaRPr>
          </a:p>
          <a:p>
            <a:pPr marL="742950" lvl="1" indent="-285750" algn="r" rtl="1" eaLnBrk="1" hangingPunct="1">
              <a:spcBef>
                <a:spcPct val="20000"/>
              </a:spcBef>
              <a:buFont typeface="Wingdings" pitchFamily="2" charset="2"/>
              <a:buNone/>
            </a:pPr>
            <a:r>
              <a:rPr kumimoji="0" lang="en-US" sz="2200">
                <a:solidFill>
                  <a:srgbClr val="000000"/>
                </a:solidFill>
              </a:rPr>
              <a:t>              </a:t>
            </a:r>
            <a:r>
              <a:rPr kumimoji="0" lang="fa-IR" sz="2200">
                <a:solidFill>
                  <a:srgbClr val="000000"/>
                </a:solidFill>
              </a:rPr>
              <a:t> آينده نگري</a:t>
            </a:r>
            <a:r>
              <a:rPr kumimoji="0" lang="en-US" sz="2200">
                <a:solidFill>
                  <a:srgbClr val="000000"/>
                </a:solidFill>
              </a:rPr>
              <a:t>	</a:t>
            </a:r>
            <a:r>
              <a:rPr kumimoji="0" lang="fa-IR" sz="2200">
                <a:solidFill>
                  <a:srgbClr val="000000"/>
                </a:solidFill>
              </a:rPr>
              <a:t>مهندسي حمل و نقل</a:t>
            </a:r>
          </a:p>
          <a:p>
            <a:pPr marL="742950" lvl="1" indent="-285750" algn="r" rtl="1" eaLnBrk="1" hangingPunct="1">
              <a:spcBef>
                <a:spcPct val="20000"/>
              </a:spcBef>
              <a:buFont typeface="Wingdings" pitchFamily="2" charset="2"/>
              <a:buNone/>
            </a:pPr>
            <a:endParaRPr kumimoji="0" lang="fa-IR" sz="2200">
              <a:solidFill>
                <a:srgbClr val="000000"/>
              </a:solidFill>
            </a:endParaRPr>
          </a:p>
          <a:p>
            <a:pPr marL="742950" lvl="1" indent="-285750" algn="r" rtl="1" eaLnBrk="1" hangingPunct="1">
              <a:spcBef>
                <a:spcPct val="20000"/>
              </a:spcBef>
              <a:buFont typeface="Wingdings" pitchFamily="2" charset="2"/>
              <a:buNone/>
            </a:pPr>
            <a:r>
              <a:rPr kumimoji="0" lang="fa-IR" sz="2200">
                <a:solidFill>
                  <a:srgbClr val="000000"/>
                </a:solidFill>
              </a:rPr>
              <a:t>جامعه : صرفه جويي سوخت</a:t>
            </a:r>
          </a:p>
          <a:p>
            <a:pPr marL="742950" lvl="1" indent="-285750" algn="r" rtl="1" eaLnBrk="1" hangingPunct="1">
              <a:spcBef>
                <a:spcPct val="20000"/>
              </a:spcBef>
              <a:buFont typeface="Wingdings" pitchFamily="2" charset="2"/>
              <a:buNone/>
            </a:pPr>
            <a:endParaRPr kumimoji="0" lang="fa-IR" sz="2200">
              <a:solidFill>
                <a:srgbClr val="000000"/>
              </a:solidFill>
            </a:endParaRPr>
          </a:p>
          <a:p>
            <a:pPr marL="742950" lvl="1" indent="-285750" algn="r" rtl="1" eaLnBrk="1" hangingPunct="1">
              <a:spcBef>
                <a:spcPct val="20000"/>
              </a:spcBef>
              <a:buFont typeface="Wingdings" pitchFamily="2" charset="2"/>
              <a:buNone/>
            </a:pPr>
            <a:endParaRPr kumimoji="0" lang="fa-IR" sz="2200">
              <a:solidFill>
                <a:srgbClr val="000000"/>
              </a:solidFill>
            </a:endParaRPr>
          </a:p>
          <a:p>
            <a:pPr marL="742950" lvl="1" indent="-285750" algn="r" rtl="1" eaLnBrk="1" hangingPunct="1">
              <a:spcBef>
                <a:spcPct val="20000"/>
              </a:spcBef>
              <a:buFont typeface="Wingdings" pitchFamily="2" charset="2"/>
              <a:buNone/>
            </a:pPr>
            <a:r>
              <a:rPr kumimoji="0" lang="fa-IR" sz="2200">
                <a:solidFill>
                  <a:srgbClr val="000000"/>
                </a:solidFill>
              </a:rPr>
              <a:t>نياز به برنامه ريزي حمل و نقل</a:t>
            </a:r>
          </a:p>
          <a:p>
            <a:pPr marL="742950" lvl="1" indent="-285750" algn="r" rtl="1" eaLnBrk="1" hangingPunct="1">
              <a:spcBef>
                <a:spcPct val="20000"/>
              </a:spcBef>
              <a:buFont typeface="Wingdings" pitchFamily="2" charset="2"/>
              <a:buNone/>
            </a:pPr>
            <a:endParaRPr kumimoji="0" lang="en-US" sz="2200">
              <a:solidFill>
                <a:srgbClr val="000000"/>
              </a:solidFill>
            </a:endParaRPr>
          </a:p>
        </p:txBody>
      </p:sp>
      <p:sp>
        <p:nvSpPr>
          <p:cNvPr id="45062" name="Line 5"/>
          <p:cNvSpPr>
            <a:spLocks noChangeShapeType="1"/>
          </p:cNvSpPr>
          <p:nvPr/>
        </p:nvSpPr>
        <p:spPr bwMode="auto">
          <a:xfrm flipH="1">
            <a:off x="6629400" y="3429000"/>
            <a:ext cx="457200" cy="0"/>
          </a:xfrm>
          <a:prstGeom prst="line">
            <a:avLst/>
          </a:prstGeom>
          <a:noFill/>
          <a:ln w="9525">
            <a:solidFill>
              <a:srgbClr val="000000"/>
            </a:solidFill>
            <a:round/>
            <a:headEnd/>
            <a:tailEnd type="triangle" w="med" len="med"/>
          </a:ln>
        </p:spPr>
        <p:txBody>
          <a:bodyPr wrap="none"/>
          <a:lstStyle/>
          <a:p>
            <a:endParaRPr lang="en-US"/>
          </a:p>
        </p:txBody>
      </p:sp>
      <p:sp>
        <p:nvSpPr>
          <p:cNvPr id="45063" name="Line 7"/>
          <p:cNvSpPr>
            <a:spLocks noChangeShapeType="1"/>
          </p:cNvSpPr>
          <p:nvPr/>
        </p:nvSpPr>
        <p:spPr bwMode="auto">
          <a:xfrm>
            <a:off x="6324600" y="4572000"/>
            <a:ext cx="0" cy="457200"/>
          </a:xfrm>
          <a:prstGeom prst="line">
            <a:avLst/>
          </a:prstGeom>
          <a:noFill/>
          <a:ln w="9525">
            <a:solidFill>
              <a:srgbClr val="000000"/>
            </a:solidFill>
            <a:round/>
            <a:headEnd/>
            <a:tailEnd type="triangle" w="med" len="med"/>
          </a:ln>
        </p:spPr>
        <p:txBody>
          <a:bodyPr wrap="none"/>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Slide Number Placeholder 5"/>
          <p:cNvSpPr>
            <a:spLocks noGrp="1"/>
          </p:cNvSpPr>
          <p:nvPr>
            <p:ph type="sldNum" sz="quarter" idx="12"/>
          </p:nvPr>
        </p:nvSpPr>
        <p:spPr>
          <a:noFill/>
        </p:spPr>
        <p:txBody>
          <a:bodyPr/>
          <a:lstStyle/>
          <a:p>
            <a:fld id="{9C670C63-7F64-4D83-BD7D-A9FF9B2B06BE}" type="slidenum">
              <a:rPr lang="ar-SA"/>
              <a:pPr/>
              <a:t>9</a:t>
            </a:fld>
            <a:endParaRPr lang="en-US"/>
          </a:p>
        </p:txBody>
      </p:sp>
      <p:sp>
        <p:nvSpPr>
          <p:cNvPr id="46084" name="Rectangle 2"/>
          <p:cNvSpPr>
            <a:spLocks noGrp="1" noChangeArrowheads="1"/>
          </p:cNvSpPr>
          <p:nvPr>
            <p:ph type="title"/>
          </p:nvPr>
        </p:nvSpPr>
        <p:spPr/>
        <p:txBody>
          <a:bodyPr/>
          <a:lstStyle/>
          <a:p>
            <a:pPr eaLnBrk="1" hangingPunct="1"/>
            <a:r>
              <a:rPr lang="fa-IR" smtClean="0"/>
              <a:t>اجزاي اساسي برنامه ريزي حمل و نقل</a:t>
            </a:r>
            <a:endParaRPr lang="en-US" smtClean="0"/>
          </a:p>
        </p:txBody>
      </p:sp>
      <p:sp>
        <p:nvSpPr>
          <p:cNvPr id="46085" name="Rectangle 3"/>
          <p:cNvSpPr>
            <a:spLocks noGrp="1" noChangeArrowheads="1"/>
          </p:cNvSpPr>
          <p:nvPr>
            <p:ph type="body" idx="1"/>
          </p:nvPr>
        </p:nvSpPr>
        <p:spPr/>
        <p:txBody>
          <a:bodyPr/>
          <a:lstStyle/>
          <a:p>
            <a:pPr eaLnBrk="1" hangingPunct="1">
              <a:buFont typeface="Wingdings" pitchFamily="2" charset="2"/>
              <a:buChar char="§"/>
            </a:pPr>
            <a:r>
              <a:rPr lang="fa-IR" smtClean="0"/>
              <a:t>تعريف وضعيت فعلي</a:t>
            </a:r>
          </a:p>
          <a:p>
            <a:pPr eaLnBrk="1" hangingPunct="1">
              <a:buFont typeface="Wingdings" pitchFamily="2" charset="2"/>
              <a:buChar char="§"/>
            </a:pPr>
            <a:r>
              <a:rPr lang="fa-IR" smtClean="0"/>
              <a:t>تعريف مسأله</a:t>
            </a:r>
          </a:p>
          <a:p>
            <a:pPr eaLnBrk="1" hangingPunct="1">
              <a:buFont typeface="Wingdings" pitchFamily="2" charset="2"/>
              <a:buChar char="§"/>
            </a:pPr>
            <a:r>
              <a:rPr lang="fa-IR" smtClean="0"/>
              <a:t>يافتن راه حل ها</a:t>
            </a:r>
          </a:p>
          <a:p>
            <a:pPr eaLnBrk="1" hangingPunct="1">
              <a:buFont typeface="Wingdings" pitchFamily="2" charset="2"/>
              <a:buChar char="§"/>
            </a:pPr>
            <a:r>
              <a:rPr lang="fa-IR" smtClean="0"/>
              <a:t>آناليز عملکرد</a:t>
            </a:r>
          </a:p>
          <a:p>
            <a:pPr eaLnBrk="1" hangingPunct="1">
              <a:buFont typeface="Wingdings" pitchFamily="2" charset="2"/>
              <a:buChar char="§"/>
            </a:pPr>
            <a:r>
              <a:rPr lang="fa-IR" smtClean="0"/>
              <a:t>ارزيابي آلترناتيوها</a:t>
            </a:r>
          </a:p>
          <a:p>
            <a:pPr eaLnBrk="1" hangingPunct="1">
              <a:buFont typeface="Wingdings" pitchFamily="2" charset="2"/>
              <a:buChar char="§"/>
            </a:pPr>
            <a:r>
              <a:rPr lang="fa-IR" smtClean="0"/>
              <a:t>انتخاب پروژه</a:t>
            </a:r>
          </a:p>
          <a:p>
            <a:pPr eaLnBrk="1" hangingPunct="1">
              <a:buFont typeface="Wingdings" pitchFamily="2" charset="2"/>
              <a:buChar char="§"/>
            </a:pPr>
            <a:r>
              <a:rPr lang="fa-IR" smtClean="0"/>
              <a:t>مشخصات فني و ساخت</a:t>
            </a:r>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fontScheme name="Default Design">
      <a:majorFont>
        <a:latin typeface="Tahoma"/>
        <a:ea typeface=""/>
        <a:cs typeface="Titr"/>
      </a:majorFont>
      <a:minorFont>
        <a:latin typeface="Tahoma"/>
        <a:ea typeface=""/>
        <a:cs typeface="Nazani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1"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1" i="0" u="none" strike="noStrike" cap="none" normalizeH="0" baseline="0" smtClean="0">
            <a:ln>
              <a:noFill/>
            </a:ln>
            <a:solidFill>
              <a:schemeClr val="tx1"/>
            </a:solidFill>
            <a:effectLst/>
            <a:latin typeface="Tahoma" pitchFamily="34" charset="0"/>
          </a:defRPr>
        </a:defPPr>
      </a:lstStyle>
    </a:lnDef>
  </a:objectDefaults>
  <a:extraClrSchemeLst>
    <a:extraClrScheme>
      <a:clrScheme name="Default Design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clrMap bg1="lt1" tx1="dk1" bg2="lt2" tx2="dk2" accent1="accent1" accent2="accent2" accent3="accent3" accent4="accent4" accent5="accent5" accent6="accent6" hlink="hlink" folHlink="folHlink"/>
    </a:extraClrScheme>
    <a:extraClrScheme>
      <a:clrScheme name="Default Design 2">
        <a:dk1>
          <a:srgbClr val="003366"/>
        </a:dk1>
        <a:lt1>
          <a:srgbClr val="CCECFF"/>
        </a:lt1>
        <a:dk2>
          <a:srgbClr val="4B3384"/>
        </a:dk2>
        <a:lt2>
          <a:srgbClr val="849CBB"/>
        </a:lt2>
        <a:accent1>
          <a:srgbClr val="90DBFF"/>
        </a:accent1>
        <a:accent2>
          <a:srgbClr val="99FFCC"/>
        </a:accent2>
        <a:accent3>
          <a:srgbClr val="E2F4FF"/>
        </a:accent3>
        <a:accent4>
          <a:srgbClr val="002A56"/>
        </a:accent4>
        <a:accent5>
          <a:srgbClr val="C6EAFF"/>
        </a:accent5>
        <a:accent6>
          <a:srgbClr val="8AE7B9"/>
        </a:accent6>
        <a:hlink>
          <a:srgbClr val="DFC0FF"/>
        </a:hlink>
        <a:folHlink>
          <a:srgbClr val="6DC5DE"/>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B2B2B2"/>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2103</TotalTime>
  <Words>2275</Words>
  <Application>Microsoft Office PowerPoint</Application>
  <PresentationFormat>On-screen Show (4:3)</PresentationFormat>
  <Paragraphs>547</Paragraphs>
  <Slides>52</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52</vt:i4>
      </vt:variant>
    </vt:vector>
  </HeadingPairs>
  <TitlesOfParts>
    <vt:vector size="62" baseType="lpstr">
      <vt:lpstr>Arial</vt:lpstr>
      <vt:lpstr>B Titr</vt:lpstr>
      <vt:lpstr>Nazanin</vt:lpstr>
      <vt:lpstr>Tahoma</vt:lpstr>
      <vt:lpstr>Times New Roman</vt:lpstr>
      <vt:lpstr>Titr</vt:lpstr>
      <vt:lpstr>Wingdings</vt:lpstr>
      <vt:lpstr>Wingdings 3</vt:lpstr>
      <vt:lpstr>Default Design</vt:lpstr>
      <vt:lpstr>Equation</vt:lpstr>
      <vt:lpstr>هزینه سفر</vt:lpstr>
      <vt:lpstr>مقدمه اي درباره مهندسي حمل و نقل</vt:lpstr>
      <vt:lpstr>تاثيرات حمل و نقل</vt:lpstr>
      <vt:lpstr>تاثيرات حمل و نقل</vt:lpstr>
      <vt:lpstr>حمل و نقل و تأثيرات آن</vt:lpstr>
      <vt:lpstr>حمل و نقل و تأثيرات آن</vt:lpstr>
      <vt:lpstr>PowerPoint Presentation</vt:lpstr>
      <vt:lpstr>برنامه ريزي در حمل و نقل</vt:lpstr>
      <vt:lpstr>اجزاي اساسي برنامه ريزي حمل و نقل</vt:lpstr>
      <vt:lpstr>انواع برنامه ريزي هاي حمل و نقل</vt:lpstr>
      <vt:lpstr>انواع برنامه ريزي هاي حمل و نقل</vt:lpstr>
      <vt:lpstr>انواع برنامه ريزي هاي حمل و نقل</vt:lpstr>
      <vt:lpstr>PowerPoint Presentation</vt:lpstr>
      <vt:lpstr>PowerPoint Presentation</vt:lpstr>
      <vt:lpstr>نمودار عرضه و تقاضاي حمل و نقل</vt:lpstr>
      <vt:lpstr>برنامه ريزي کوتاه مدت</vt:lpstr>
      <vt:lpstr>مدل هاي پيش بيني  هزینه سفر</vt:lpstr>
      <vt:lpstr>Forecasting  time horizon </vt:lpstr>
      <vt:lpstr>پيش بيني (Forecasting)</vt:lpstr>
      <vt:lpstr>برنامه ريزي و طراحي سيستم حمل و نقل</vt:lpstr>
      <vt:lpstr>خصوصيات تقاضا طي زمان</vt:lpstr>
      <vt:lpstr>خصوصيات تقاضا طي زمان</vt:lpstr>
      <vt:lpstr>خصوصيات تقاضا طي زمان</vt:lpstr>
      <vt:lpstr>خصوصيات تقاضا طي زمان</vt:lpstr>
      <vt:lpstr>خطاي پيش بيني</vt:lpstr>
      <vt:lpstr>1- روش انحراف مطلق و واقعي               (Mean Absolute Deviation)</vt:lpstr>
      <vt:lpstr>روش انحراف مطلق و واقعي               (Mean Absolute Deviation)</vt:lpstr>
      <vt:lpstr>مثال:</vt:lpstr>
      <vt:lpstr>مدل هاي پيش بيني (Forecasting)</vt:lpstr>
      <vt:lpstr>مدل هاي پيش بيني کيفي</vt:lpstr>
      <vt:lpstr>مدل هاي پيش بيني کمي</vt:lpstr>
      <vt:lpstr>مثال – روش ميانگين ساده متحرک</vt:lpstr>
      <vt:lpstr>مثال – روش ميانگين وزني متحرک </vt:lpstr>
      <vt:lpstr>مثال – روش نمايي يکنواخت </vt:lpstr>
      <vt:lpstr>روش نمايي يکنواخت</vt:lpstr>
      <vt:lpstr>روش نمايي يکنواخت</vt:lpstr>
      <vt:lpstr>روش نمايي يکنواخت</vt:lpstr>
      <vt:lpstr>روش هاي فيت کردن (Fitting) (ايجاد مدل رياضي)</vt:lpstr>
      <vt:lpstr>روش هاي فيت کردن (Fitting) (ايجاد مدل رياضي)</vt:lpstr>
      <vt:lpstr>ساير مدل هاي پيش بيني</vt:lpstr>
      <vt:lpstr>مدل سازي و پيش بيني سفر در مهندسي حمل و نقل (Travel Forecasting Process)</vt:lpstr>
      <vt:lpstr>مراحل اصلي مدل سازي کلاسيک سفر:</vt:lpstr>
      <vt:lpstr>مدل کلاسيک</vt:lpstr>
      <vt:lpstr>مدل کلاسيک</vt:lpstr>
      <vt:lpstr>مدل هاي توليد (تقاضا و عرضه هر ناحيه شهري)</vt:lpstr>
      <vt:lpstr>فرايند پيش بيني سفر </vt:lpstr>
      <vt:lpstr>مثال- فرايند پيش بيني سفر</vt:lpstr>
      <vt:lpstr>مثال- فرايند پيش بيني سفر</vt:lpstr>
      <vt:lpstr>روش Linear Programming تخصيص حمل و نقل</vt:lpstr>
      <vt:lpstr>مراحل روش ديجسترا</vt:lpstr>
      <vt:lpstr>مراحل روش ديجسترا</vt:lpstr>
      <vt:lpstr>PowerPoint Presentation</vt:lpstr>
    </vt:vector>
  </TitlesOfParts>
  <Manager/>
  <Company>Microsoft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برنامه ريزي حمل و نقل و تحليل جابجايي مواد</dc:title>
  <dc:subject/>
  <dc:creator>Novin Pendar</dc:creator>
  <cp:keywords/>
  <dc:description/>
  <cp:lastModifiedBy>MRT www.Win2Farsi.com</cp:lastModifiedBy>
  <cp:revision>165</cp:revision>
  <cp:lastPrinted>1601-01-01T00:00:00Z</cp:lastPrinted>
  <dcterms:created xsi:type="dcterms:W3CDTF">2000-07-20T22:30:35Z</dcterms:created>
  <dcterms:modified xsi:type="dcterms:W3CDTF">2017-11-24T16:02:56Z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TC010178121033</vt:lpwstr>
  </property>
</Properties>
</file>