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7" r:id="rId2"/>
    <p:sldMasterId id="2147483694" r:id="rId3"/>
    <p:sldMasterId id="2147483711" r:id="rId4"/>
  </p:sldMasterIdLst>
  <p:notesMasterIdLst>
    <p:notesMasterId r:id="rId31"/>
  </p:notesMasterIdLst>
  <p:sldIdLst>
    <p:sldId id="281" r:id="rId5"/>
    <p:sldId id="28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7" r:id="rId26"/>
    <p:sldId id="278" r:id="rId27"/>
    <p:sldId id="279" r:id="rId28"/>
    <p:sldId id="283" r:id="rId29"/>
    <p:sldId id="285"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03" autoAdjust="0"/>
    <p:restoredTop sz="94660"/>
  </p:normalViewPr>
  <p:slideViewPr>
    <p:cSldViewPr>
      <p:cViewPr varScale="1">
        <p:scale>
          <a:sx n="69" d="100"/>
          <a:sy n="69" d="100"/>
        </p:scale>
        <p:origin x="-1290"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4C0B82-7848-4C0B-8883-88907F588AAB}" type="datetimeFigureOut">
              <a:rPr lang="en-US" smtClean="0"/>
              <a:t>12/25/2013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3E9D94-EC4E-4781-AD21-955210ED6173}" type="slidenum">
              <a:rPr lang="en-US" smtClean="0"/>
              <a:t>‹#›</a:t>
            </a:fld>
            <a:endParaRPr lang="en-US"/>
          </a:p>
        </p:txBody>
      </p:sp>
    </p:spTree>
    <p:extLst>
      <p:ext uri="{BB962C8B-B14F-4D97-AF65-F5344CB8AC3E}">
        <p14:creationId xmlns:p14="http://schemas.microsoft.com/office/powerpoint/2010/main" val="14131266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3E9D94-EC4E-4781-AD21-955210ED6173}" type="slidenum">
              <a:rPr lang="en-US" smtClean="0"/>
              <a:t>7</a:t>
            </a:fld>
            <a:endParaRPr lang="en-US"/>
          </a:p>
        </p:txBody>
      </p:sp>
    </p:spTree>
    <p:extLst>
      <p:ext uri="{BB962C8B-B14F-4D97-AF65-F5344CB8AC3E}">
        <p14:creationId xmlns:p14="http://schemas.microsoft.com/office/powerpoint/2010/main" val="1615991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2514601"/>
            <a:ext cx="668654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1910" y="4777380"/>
            <a:ext cx="668654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47958EE-198A-42C6-8631-AB1535FA528A}" type="datetimeFigureOut">
              <a:rPr lang="en-US" smtClean="0"/>
              <a:t>12/25/2013</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1"/>
            <a:ext cx="1308489"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4529541"/>
            <a:ext cx="584825" cy="365125"/>
          </a:xfrm>
        </p:spPr>
        <p:txBody>
          <a:bodyPr/>
          <a:lstStyle/>
          <a:p>
            <a:fld id="{D286D2A1-F07C-47FC-A6C6-0B78287C2E19}" type="slidenum">
              <a:rPr lang="en-US" smtClean="0"/>
              <a:t>‹#›</a:t>
            </a:fld>
            <a:endParaRPr lang="en-US"/>
          </a:p>
        </p:txBody>
      </p:sp>
    </p:spTree>
    <p:extLst>
      <p:ext uri="{BB962C8B-B14F-4D97-AF65-F5344CB8AC3E}">
        <p14:creationId xmlns:p14="http://schemas.microsoft.com/office/powerpoint/2010/main" val="14923271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609600"/>
            <a:ext cx="668654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4354046"/>
            <a:ext cx="668654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47958EE-198A-42C6-8631-AB1535FA528A}" type="datetimeFigureOut">
              <a:rPr lang="en-US" smtClean="0"/>
              <a:t>12/25/2013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3141" y="31781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3244140"/>
            <a:ext cx="584825" cy="365125"/>
          </a:xfrm>
        </p:spPr>
        <p:txBody>
          <a:bodyPr/>
          <a:lstStyle/>
          <a:p>
            <a:fld id="{D286D2A1-F07C-47FC-A6C6-0B78287C2E19}" type="slidenum">
              <a:rPr lang="en-US" smtClean="0"/>
              <a:t>‹#›</a:t>
            </a:fld>
            <a:endParaRPr lang="en-US"/>
          </a:p>
        </p:txBody>
      </p:sp>
    </p:spTree>
    <p:extLst>
      <p:ext uri="{BB962C8B-B14F-4D97-AF65-F5344CB8AC3E}">
        <p14:creationId xmlns:p14="http://schemas.microsoft.com/office/powerpoint/2010/main" val="119748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609600"/>
            <a:ext cx="6295445"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3505200"/>
            <a:ext cx="5652416"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4354046"/>
            <a:ext cx="668654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47958EE-198A-42C6-8631-AB1535FA528A}" type="datetimeFigureOut">
              <a:rPr lang="en-US" smtClean="0"/>
              <a:t>12/25/2013</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3141" y="31781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3244140"/>
            <a:ext cx="584825" cy="365125"/>
          </a:xfrm>
        </p:spPr>
        <p:txBody>
          <a:bodyPr/>
          <a:lstStyle/>
          <a:p>
            <a:fld id="{D286D2A1-F07C-47FC-A6C6-0B78287C2E19}" type="slidenum">
              <a:rPr lang="en-US" smtClean="0"/>
              <a:t>‹#›</a:t>
            </a:fld>
            <a:endParaRPr lang="en-US"/>
          </a:p>
        </p:txBody>
      </p:sp>
      <p:sp>
        <p:nvSpPr>
          <p:cNvPr id="14" name="TextBox 13"/>
          <p:cNvSpPr txBox="1"/>
          <p:nvPr/>
        </p:nvSpPr>
        <p:spPr>
          <a:xfrm>
            <a:off x="1850739" y="648005"/>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336139" y="2905306"/>
            <a:ext cx="4572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8289768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2438401"/>
            <a:ext cx="668655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5181600"/>
            <a:ext cx="668655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E47958EE-198A-42C6-8631-AB1535FA528A}" type="datetimeFigureOut">
              <a:rPr lang="en-US" smtClean="0"/>
              <a:t>12/25/2013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D286D2A1-F07C-47FC-A6C6-0B78287C2E19}" type="slidenum">
              <a:rPr lang="en-US" smtClean="0"/>
              <a:t>‹#›</a:t>
            </a:fld>
            <a:endParaRPr lang="en-US"/>
          </a:p>
        </p:txBody>
      </p:sp>
    </p:spTree>
    <p:extLst>
      <p:ext uri="{BB962C8B-B14F-4D97-AF65-F5344CB8AC3E}">
        <p14:creationId xmlns:p14="http://schemas.microsoft.com/office/powerpoint/2010/main" val="7438433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609600"/>
            <a:ext cx="6295445"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4343400"/>
            <a:ext cx="668655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5181600"/>
            <a:ext cx="668655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E47958EE-198A-42C6-8631-AB1535FA528A}" type="datetimeFigureOut">
              <a:rPr lang="en-US" smtClean="0"/>
              <a:t>12/25/2013</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D286D2A1-F07C-47FC-A6C6-0B78287C2E19}" type="slidenum">
              <a:rPr lang="en-US" smtClean="0"/>
              <a:t>‹#›</a:t>
            </a:fld>
            <a:endParaRPr lang="en-US"/>
          </a:p>
        </p:txBody>
      </p:sp>
      <p:sp>
        <p:nvSpPr>
          <p:cNvPr id="17" name="TextBox 16"/>
          <p:cNvSpPr txBox="1"/>
          <p:nvPr/>
        </p:nvSpPr>
        <p:spPr>
          <a:xfrm>
            <a:off x="1850739" y="648005"/>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8336139" y="2905306"/>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8865399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627407"/>
            <a:ext cx="668654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4343400"/>
            <a:ext cx="668655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5181600"/>
            <a:ext cx="668655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E47958EE-198A-42C6-8631-AB1535FA528A}" type="datetimeFigureOut">
              <a:rPr lang="en-US" smtClean="0"/>
              <a:t>12/25/2013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D286D2A1-F07C-47FC-A6C6-0B78287C2E19}" type="slidenum">
              <a:rPr lang="en-US" smtClean="0"/>
              <a:t>‹#›</a:t>
            </a:fld>
            <a:endParaRPr lang="en-US"/>
          </a:p>
        </p:txBody>
      </p:sp>
    </p:spTree>
    <p:extLst>
      <p:ext uri="{BB962C8B-B14F-4D97-AF65-F5344CB8AC3E}">
        <p14:creationId xmlns:p14="http://schemas.microsoft.com/office/powerpoint/2010/main" val="11756120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47958EE-198A-42C6-8631-AB1535FA528A}" type="datetimeFigureOut">
              <a:rPr lang="en-US" smtClean="0"/>
              <a:t>12/25/2013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286D2A1-F07C-47FC-A6C6-0B78287C2E19}" type="slidenum">
              <a:rPr lang="en-US" smtClean="0"/>
              <a:t>‹#›</a:t>
            </a:fld>
            <a:endParaRPr lang="en-US"/>
          </a:p>
        </p:txBody>
      </p:sp>
    </p:spTree>
    <p:extLst>
      <p:ext uri="{BB962C8B-B14F-4D97-AF65-F5344CB8AC3E}">
        <p14:creationId xmlns:p14="http://schemas.microsoft.com/office/powerpoint/2010/main" val="3767647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627406"/>
            <a:ext cx="16557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627406"/>
            <a:ext cx="485775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47958EE-198A-42C6-8631-AB1535FA528A}" type="datetimeFigureOut">
              <a:rPr lang="en-US" smtClean="0"/>
              <a:t>12/25/2013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286D2A1-F07C-47FC-A6C6-0B78287C2E19}" type="slidenum">
              <a:rPr lang="en-US" smtClean="0"/>
              <a:t>‹#›</a:t>
            </a:fld>
            <a:endParaRPr lang="en-US"/>
          </a:p>
        </p:txBody>
      </p:sp>
    </p:spTree>
    <p:extLst>
      <p:ext uri="{BB962C8B-B14F-4D97-AF65-F5344CB8AC3E}">
        <p14:creationId xmlns:p14="http://schemas.microsoft.com/office/powerpoint/2010/main" val="3424032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2514601"/>
            <a:ext cx="668654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1910" y="4777380"/>
            <a:ext cx="668654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7" name="Freeform 6"/>
          <p:cNvSpPr/>
          <p:nvPr/>
        </p:nvSpPr>
        <p:spPr bwMode="auto">
          <a:xfrm>
            <a:off x="0" y="4323811"/>
            <a:ext cx="1308489"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4529541"/>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2790487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624110"/>
            <a:ext cx="6683765"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2133600"/>
            <a:ext cx="668655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41856576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2058750"/>
            <a:ext cx="668654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530129"/>
            <a:ext cx="668654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3141" y="31781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3244140"/>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873555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624110"/>
            <a:ext cx="6683765"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2133600"/>
            <a:ext cx="668655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47958EE-198A-42C6-8631-AB1535FA528A}" type="datetimeFigureOut">
              <a:rPr lang="en-US" smtClean="0"/>
              <a:t>12/25/2013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286D2A1-F07C-47FC-A6C6-0B78287C2E19}" type="slidenum">
              <a:rPr lang="en-US" smtClean="0"/>
              <a:t>‹#›</a:t>
            </a:fld>
            <a:endParaRPr lang="en-US"/>
          </a:p>
        </p:txBody>
      </p:sp>
    </p:spTree>
    <p:extLst>
      <p:ext uri="{BB962C8B-B14F-4D97-AF65-F5344CB8AC3E}">
        <p14:creationId xmlns:p14="http://schemas.microsoft.com/office/powerpoint/2010/main" val="3411008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2133600"/>
            <a:ext cx="3235398"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2126222"/>
            <a:ext cx="3235398"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10"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398860" y="787783"/>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29248090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972703"/>
            <a:ext cx="299454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41909" y="2548966"/>
            <a:ext cx="3257170"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969475"/>
            <a:ext cx="299925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75218" y="2545738"/>
            <a:ext cx="3254006"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12"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787783"/>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18716549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7"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27225541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6"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6296645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46088"/>
            <a:ext cx="26288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2259" y="446089"/>
            <a:ext cx="38862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598613"/>
            <a:ext cx="26288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10548836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800600"/>
            <a:ext cx="668655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634965"/>
            <a:ext cx="668655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5367338"/>
            <a:ext cx="668655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5084180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609600"/>
            <a:ext cx="668654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4354046"/>
            <a:ext cx="668654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3141" y="31781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3244140"/>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26983865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609600"/>
            <a:ext cx="6295445"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3505200"/>
            <a:ext cx="5652416"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4354046"/>
            <a:ext cx="668654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11" name="Freeform 11"/>
          <p:cNvSpPr/>
          <p:nvPr/>
        </p:nvSpPr>
        <p:spPr bwMode="auto">
          <a:xfrm flipV="1">
            <a:off x="-3141" y="31781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3244140"/>
            <a:ext cx="584825" cy="365125"/>
          </a:xfrm>
        </p:spPr>
        <p:txBody>
          <a:bodyPr/>
          <a:lstStyle/>
          <a:p>
            <a:fld id="{5206A3ED-6B29-4B83-8350-B6204798A1E9}" type="slidenum">
              <a:rPr lang="en-US" smtClean="0"/>
              <a:pPr/>
              <a:t>‹#›</a:t>
            </a:fld>
            <a:endParaRPr lang="en-US"/>
          </a:p>
        </p:txBody>
      </p:sp>
      <p:sp>
        <p:nvSpPr>
          <p:cNvPr id="14" name="TextBox 13"/>
          <p:cNvSpPr txBox="1"/>
          <p:nvPr/>
        </p:nvSpPr>
        <p:spPr>
          <a:xfrm>
            <a:off x="1850739" y="648005"/>
            <a:ext cx="457200" cy="584776"/>
          </a:xfrm>
          <a:prstGeom prst="rect">
            <a:avLst/>
          </a:prstGeom>
        </p:spPr>
        <p:txBody>
          <a:bodyPr vert="horz" lIns="91440" tIns="45720" rIns="91440" bIns="45720" rtlCol="0" anchor="ctr">
            <a:noAutofit/>
          </a:bodyPr>
          <a:lstStyle/>
          <a:p>
            <a:r>
              <a:rPr lang="en-US" sz="8000" dirty="0">
                <a:ln w="3175" cmpd="sng">
                  <a:noFill/>
                </a:ln>
                <a:solidFill>
                  <a:srgbClr val="E78712"/>
                </a:solidFill>
                <a:latin typeface="Arial"/>
              </a:rPr>
              <a:t>“</a:t>
            </a:r>
          </a:p>
        </p:txBody>
      </p:sp>
      <p:sp>
        <p:nvSpPr>
          <p:cNvPr id="15" name="TextBox 14"/>
          <p:cNvSpPr txBox="1"/>
          <p:nvPr/>
        </p:nvSpPr>
        <p:spPr>
          <a:xfrm>
            <a:off x="8336139" y="2905306"/>
            <a:ext cx="457200" cy="584776"/>
          </a:xfrm>
          <a:prstGeom prst="rect">
            <a:avLst/>
          </a:prstGeom>
        </p:spPr>
        <p:txBody>
          <a:bodyPr vert="horz" lIns="91440" tIns="45720" rIns="91440" bIns="45720" rtlCol="0" anchor="ctr">
            <a:noAutofit/>
          </a:bodyPr>
          <a:lstStyle/>
          <a:p>
            <a:r>
              <a:rPr lang="en-US" sz="8000" dirty="0">
                <a:ln w="3175" cmpd="sng">
                  <a:noFill/>
                </a:ln>
                <a:solidFill>
                  <a:srgbClr val="E78712"/>
                </a:solidFill>
                <a:latin typeface="Arial"/>
              </a:rPr>
              <a:t>”</a:t>
            </a:r>
          </a:p>
        </p:txBody>
      </p:sp>
    </p:spTree>
    <p:extLst>
      <p:ext uri="{BB962C8B-B14F-4D97-AF65-F5344CB8AC3E}">
        <p14:creationId xmlns:p14="http://schemas.microsoft.com/office/powerpoint/2010/main" val="1656177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2438401"/>
            <a:ext cx="668655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5181600"/>
            <a:ext cx="668655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42484298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609600"/>
            <a:ext cx="6295445"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4343400"/>
            <a:ext cx="668655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5181600"/>
            <a:ext cx="668655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11"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5206A3ED-6B29-4B83-8350-B6204798A1E9}" type="slidenum">
              <a:rPr lang="en-US" smtClean="0"/>
              <a:pPr/>
              <a:t>‹#›</a:t>
            </a:fld>
            <a:endParaRPr lang="en-US"/>
          </a:p>
        </p:txBody>
      </p:sp>
      <p:sp>
        <p:nvSpPr>
          <p:cNvPr id="17" name="TextBox 16"/>
          <p:cNvSpPr txBox="1"/>
          <p:nvPr/>
        </p:nvSpPr>
        <p:spPr>
          <a:xfrm>
            <a:off x="1850739" y="648005"/>
            <a:ext cx="457200" cy="584776"/>
          </a:xfrm>
          <a:prstGeom prst="rect">
            <a:avLst/>
          </a:prstGeom>
        </p:spPr>
        <p:txBody>
          <a:bodyPr vert="horz" lIns="91440" tIns="45720" rIns="91440" bIns="45720" rtlCol="0" anchor="ctr">
            <a:noAutofit/>
          </a:bodyPr>
          <a:lstStyle/>
          <a:p>
            <a:r>
              <a:rPr lang="en-US" sz="8000" dirty="0">
                <a:ln w="3175" cmpd="sng">
                  <a:noFill/>
                </a:ln>
                <a:solidFill>
                  <a:srgbClr val="E78712"/>
                </a:solidFill>
                <a:latin typeface="Arial"/>
              </a:rPr>
              <a:t>“</a:t>
            </a:r>
          </a:p>
        </p:txBody>
      </p:sp>
      <p:sp>
        <p:nvSpPr>
          <p:cNvPr id="18" name="TextBox 17"/>
          <p:cNvSpPr txBox="1"/>
          <p:nvPr/>
        </p:nvSpPr>
        <p:spPr>
          <a:xfrm>
            <a:off x="8336139" y="2905306"/>
            <a:ext cx="457200" cy="584776"/>
          </a:xfrm>
          <a:prstGeom prst="rect">
            <a:avLst/>
          </a:prstGeom>
        </p:spPr>
        <p:txBody>
          <a:bodyPr vert="horz" lIns="91440" tIns="45720" rIns="91440" bIns="45720" rtlCol="0" anchor="ctr">
            <a:noAutofit/>
          </a:bodyPr>
          <a:lstStyle/>
          <a:p>
            <a:r>
              <a:rPr lang="en-US" sz="8000" dirty="0">
                <a:ln w="3175" cmpd="sng">
                  <a:noFill/>
                </a:ln>
                <a:solidFill>
                  <a:srgbClr val="E78712"/>
                </a:solidFill>
                <a:latin typeface="Arial"/>
              </a:rPr>
              <a:t>”</a:t>
            </a:r>
          </a:p>
        </p:txBody>
      </p:sp>
    </p:spTree>
    <p:extLst>
      <p:ext uri="{BB962C8B-B14F-4D97-AF65-F5344CB8AC3E}">
        <p14:creationId xmlns:p14="http://schemas.microsoft.com/office/powerpoint/2010/main" val="85219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2058750"/>
            <a:ext cx="668654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530129"/>
            <a:ext cx="668654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47958EE-198A-42C6-8631-AB1535FA528A}" type="datetimeFigureOut">
              <a:rPr lang="en-US" smtClean="0"/>
              <a:t>12/25/2013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3141" y="31781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3244140"/>
            <a:ext cx="584825" cy="365125"/>
          </a:xfrm>
        </p:spPr>
        <p:txBody>
          <a:bodyPr/>
          <a:lstStyle/>
          <a:p>
            <a:fld id="{D286D2A1-F07C-47FC-A6C6-0B78287C2E19}" type="slidenum">
              <a:rPr lang="en-US" smtClean="0"/>
              <a:t>‹#›</a:t>
            </a:fld>
            <a:endParaRPr lang="en-US"/>
          </a:p>
        </p:txBody>
      </p:sp>
    </p:spTree>
    <p:extLst>
      <p:ext uri="{BB962C8B-B14F-4D97-AF65-F5344CB8AC3E}">
        <p14:creationId xmlns:p14="http://schemas.microsoft.com/office/powerpoint/2010/main" val="5648607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627407"/>
            <a:ext cx="668654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4343400"/>
            <a:ext cx="668655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5181600"/>
            <a:ext cx="668655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42741919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1619284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627406"/>
            <a:ext cx="16557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627406"/>
            <a:ext cx="485775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20316226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2514601"/>
            <a:ext cx="668654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1910" y="4777380"/>
            <a:ext cx="668654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7" name="Freeform 6"/>
          <p:cNvSpPr/>
          <p:nvPr/>
        </p:nvSpPr>
        <p:spPr bwMode="auto">
          <a:xfrm>
            <a:off x="0" y="4323811"/>
            <a:ext cx="1308489"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4529541"/>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27992760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624110"/>
            <a:ext cx="6683765"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2133600"/>
            <a:ext cx="668655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10172821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2058750"/>
            <a:ext cx="668654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530129"/>
            <a:ext cx="668654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3141" y="31781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3244140"/>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38831286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2133600"/>
            <a:ext cx="3235398"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2126222"/>
            <a:ext cx="3235398"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10"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398860" y="787783"/>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174091062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972703"/>
            <a:ext cx="299454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41909" y="2548966"/>
            <a:ext cx="3257170"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969475"/>
            <a:ext cx="299925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75218" y="2545738"/>
            <a:ext cx="3254006"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12"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787783"/>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21249853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7"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4821848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6"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15959443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2133600"/>
            <a:ext cx="3235398"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2126222"/>
            <a:ext cx="3235398"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47958EE-198A-42C6-8631-AB1535FA528A}" type="datetimeFigureOut">
              <a:rPr lang="en-US" smtClean="0"/>
              <a:t>12/25/2013</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398860" y="787783"/>
            <a:ext cx="584825" cy="365125"/>
          </a:xfrm>
        </p:spPr>
        <p:txBody>
          <a:bodyPr/>
          <a:lstStyle/>
          <a:p>
            <a:fld id="{D286D2A1-F07C-47FC-A6C6-0B78287C2E19}" type="slidenum">
              <a:rPr lang="en-US" smtClean="0"/>
              <a:t>‹#›</a:t>
            </a:fld>
            <a:endParaRPr lang="en-US"/>
          </a:p>
        </p:txBody>
      </p:sp>
    </p:spTree>
    <p:extLst>
      <p:ext uri="{BB962C8B-B14F-4D97-AF65-F5344CB8AC3E}">
        <p14:creationId xmlns:p14="http://schemas.microsoft.com/office/powerpoint/2010/main" val="66311546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46088"/>
            <a:ext cx="26288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2259" y="446089"/>
            <a:ext cx="38862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598613"/>
            <a:ext cx="26288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247073504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800600"/>
            <a:ext cx="668655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634965"/>
            <a:ext cx="668655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5367338"/>
            <a:ext cx="668655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27701544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609600"/>
            <a:ext cx="668654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4354046"/>
            <a:ext cx="668654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3141" y="31781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3244140"/>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263843083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609600"/>
            <a:ext cx="6295445"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3505200"/>
            <a:ext cx="5652416"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4354046"/>
            <a:ext cx="668654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11" name="Freeform 11"/>
          <p:cNvSpPr/>
          <p:nvPr/>
        </p:nvSpPr>
        <p:spPr bwMode="auto">
          <a:xfrm flipV="1">
            <a:off x="-3141" y="31781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3244140"/>
            <a:ext cx="584825" cy="365125"/>
          </a:xfrm>
        </p:spPr>
        <p:txBody>
          <a:bodyPr/>
          <a:lstStyle/>
          <a:p>
            <a:fld id="{5206A3ED-6B29-4B83-8350-B6204798A1E9}" type="slidenum">
              <a:rPr lang="en-US" smtClean="0"/>
              <a:pPr/>
              <a:t>‹#›</a:t>
            </a:fld>
            <a:endParaRPr lang="en-US"/>
          </a:p>
        </p:txBody>
      </p:sp>
      <p:sp>
        <p:nvSpPr>
          <p:cNvPr id="14" name="TextBox 13"/>
          <p:cNvSpPr txBox="1"/>
          <p:nvPr/>
        </p:nvSpPr>
        <p:spPr>
          <a:xfrm>
            <a:off x="1850739" y="648005"/>
            <a:ext cx="457200" cy="584776"/>
          </a:xfrm>
          <a:prstGeom prst="rect">
            <a:avLst/>
          </a:prstGeom>
        </p:spPr>
        <p:txBody>
          <a:bodyPr vert="horz" lIns="91440" tIns="45720" rIns="91440" bIns="45720" rtlCol="0" anchor="ctr">
            <a:noAutofit/>
          </a:bodyPr>
          <a:lstStyle/>
          <a:p>
            <a:r>
              <a:rPr lang="en-US" sz="8000" dirty="0">
                <a:ln w="3175" cmpd="sng">
                  <a:noFill/>
                </a:ln>
                <a:solidFill>
                  <a:srgbClr val="E78712"/>
                </a:solidFill>
                <a:latin typeface="Arial"/>
              </a:rPr>
              <a:t>“</a:t>
            </a:r>
          </a:p>
        </p:txBody>
      </p:sp>
      <p:sp>
        <p:nvSpPr>
          <p:cNvPr id="15" name="TextBox 14"/>
          <p:cNvSpPr txBox="1"/>
          <p:nvPr/>
        </p:nvSpPr>
        <p:spPr>
          <a:xfrm>
            <a:off x="8336139" y="2905306"/>
            <a:ext cx="457200" cy="584776"/>
          </a:xfrm>
          <a:prstGeom prst="rect">
            <a:avLst/>
          </a:prstGeom>
        </p:spPr>
        <p:txBody>
          <a:bodyPr vert="horz" lIns="91440" tIns="45720" rIns="91440" bIns="45720" rtlCol="0" anchor="ctr">
            <a:noAutofit/>
          </a:bodyPr>
          <a:lstStyle/>
          <a:p>
            <a:r>
              <a:rPr lang="en-US" sz="8000" dirty="0">
                <a:ln w="3175" cmpd="sng">
                  <a:noFill/>
                </a:ln>
                <a:solidFill>
                  <a:srgbClr val="E78712"/>
                </a:solidFill>
                <a:latin typeface="Arial"/>
              </a:rPr>
              <a:t>”</a:t>
            </a:r>
          </a:p>
        </p:txBody>
      </p:sp>
    </p:spTree>
    <p:extLst>
      <p:ext uri="{BB962C8B-B14F-4D97-AF65-F5344CB8AC3E}">
        <p14:creationId xmlns:p14="http://schemas.microsoft.com/office/powerpoint/2010/main" val="7192144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2438401"/>
            <a:ext cx="668655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5181600"/>
            <a:ext cx="668655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149109222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609600"/>
            <a:ext cx="6295445"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4343400"/>
            <a:ext cx="668655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5181600"/>
            <a:ext cx="668655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11"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5206A3ED-6B29-4B83-8350-B6204798A1E9}" type="slidenum">
              <a:rPr lang="en-US" smtClean="0"/>
              <a:pPr/>
              <a:t>‹#›</a:t>
            </a:fld>
            <a:endParaRPr lang="en-US"/>
          </a:p>
        </p:txBody>
      </p:sp>
      <p:sp>
        <p:nvSpPr>
          <p:cNvPr id="17" name="TextBox 16"/>
          <p:cNvSpPr txBox="1"/>
          <p:nvPr/>
        </p:nvSpPr>
        <p:spPr>
          <a:xfrm>
            <a:off x="1850739" y="648005"/>
            <a:ext cx="457200" cy="584776"/>
          </a:xfrm>
          <a:prstGeom prst="rect">
            <a:avLst/>
          </a:prstGeom>
        </p:spPr>
        <p:txBody>
          <a:bodyPr vert="horz" lIns="91440" tIns="45720" rIns="91440" bIns="45720" rtlCol="0" anchor="ctr">
            <a:noAutofit/>
          </a:bodyPr>
          <a:lstStyle/>
          <a:p>
            <a:r>
              <a:rPr lang="en-US" sz="8000" dirty="0">
                <a:ln w="3175" cmpd="sng">
                  <a:noFill/>
                </a:ln>
                <a:solidFill>
                  <a:srgbClr val="E78712"/>
                </a:solidFill>
                <a:latin typeface="Arial"/>
              </a:rPr>
              <a:t>“</a:t>
            </a:r>
          </a:p>
        </p:txBody>
      </p:sp>
      <p:sp>
        <p:nvSpPr>
          <p:cNvPr id="18" name="TextBox 17"/>
          <p:cNvSpPr txBox="1"/>
          <p:nvPr/>
        </p:nvSpPr>
        <p:spPr>
          <a:xfrm>
            <a:off x="8336139" y="2905306"/>
            <a:ext cx="457200" cy="584776"/>
          </a:xfrm>
          <a:prstGeom prst="rect">
            <a:avLst/>
          </a:prstGeom>
        </p:spPr>
        <p:txBody>
          <a:bodyPr vert="horz" lIns="91440" tIns="45720" rIns="91440" bIns="45720" rtlCol="0" anchor="ctr">
            <a:noAutofit/>
          </a:bodyPr>
          <a:lstStyle/>
          <a:p>
            <a:r>
              <a:rPr lang="en-US" sz="8000" dirty="0">
                <a:ln w="3175" cmpd="sng">
                  <a:noFill/>
                </a:ln>
                <a:solidFill>
                  <a:srgbClr val="E78712"/>
                </a:solidFill>
                <a:latin typeface="Arial"/>
              </a:rPr>
              <a:t>”</a:t>
            </a:r>
          </a:p>
        </p:txBody>
      </p:sp>
    </p:spTree>
    <p:extLst>
      <p:ext uri="{BB962C8B-B14F-4D97-AF65-F5344CB8AC3E}">
        <p14:creationId xmlns:p14="http://schemas.microsoft.com/office/powerpoint/2010/main" val="3208031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627407"/>
            <a:ext cx="668654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4343400"/>
            <a:ext cx="668655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5181600"/>
            <a:ext cx="668655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32682187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96923027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627406"/>
            <a:ext cx="16557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627406"/>
            <a:ext cx="485775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63665849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2514601"/>
            <a:ext cx="668654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1910" y="4777380"/>
            <a:ext cx="668654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7" name="Freeform 6"/>
          <p:cNvSpPr/>
          <p:nvPr/>
        </p:nvSpPr>
        <p:spPr bwMode="auto">
          <a:xfrm>
            <a:off x="0" y="4323811"/>
            <a:ext cx="1308489"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4529541"/>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685823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972703"/>
            <a:ext cx="299454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41909" y="2548966"/>
            <a:ext cx="3257170"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969475"/>
            <a:ext cx="299925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75218" y="2545738"/>
            <a:ext cx="3254006"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47958EE-198A-42C6-8631-AB1535FA528A}" type="datetimeFigureOut">
              <a:rPr lang="en-US" smtClean="0"/>
              <a:t>12/25/2013</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787783"/>
            <a:ext cx="584825" cy="365125"/>
          </a:xfrm>
        </p:spPr>
        <p:txBody>
          <a:bodyPr/>
          <a:lstStyle/>
          <a:p>
            <a:fld id="{D286D2A1-F07C-47FC-A6C6-0B78287C2E19}" type="slidenum">
              <a:rPr lang="en-US" smtClean="0"/>
              <a:t>‹#›</a:t>
            </a:fld>
            <a:endParaRPr lang="en-US"/>
          </a:p>
        </p:txBody>
      </p:sp>
    </p:spTree>
    <p:extLst>
      <p:ext uri="{BB962C8B-B14F-4D97-AF65-F5344CB8AC3E}">
        <p14:creationId xmlns:p14="http://schemas.microsoft.com/office/powerpoint/2010/main" val="298237953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624110"/>
            <a:ext cx="6683765"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2133600"/>
            <a:ext cx="668655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219048425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2058750"/>
            <a:ext cx="668654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530129"/>
            <a:ext cx="668654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3141" y="31781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3244140"/>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1219903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2133600"/>
            <a:ext cx="3235398"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2126222"/>
            <a:ext cx="3235398"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10"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398860" y="787783"/>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391015257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972703"/>
            <a:ext cx="299454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41909" y="2548966"/>
            <a:ext cx="3257170"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969475"/>
            <a:ext cx="299925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75218" y="2545738"/>
            <a:ext cx="3254006"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12"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787783"/>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235979143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7"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29840804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6"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218448374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46088"/>
            <a:ext cx="26288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2259" y="446089"/>
            <a:ext cx="38862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598613"/>
            <a:ext cx="26288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135675999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800600"/>
            <a:ext cx="668655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634965"/>
            <a:ext cx="668655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5367338"/>
            <a:ext cx="668655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401915763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609600"/>
            <a:ext cx="668654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4354046"/>
            <a:ext cx="668654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3141" y="31781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3244140"/>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292004089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609600"/>
            <a:ext cx="6295445"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3505200"/>
            <a:ext cx="5652416"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4354046"/>
            <a:ext cx="668654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11" name="Freeform 11"/>
          <p:cNvSpPr/>
          <p:nvPr/>
        </p:nvSpPr>
        <p:spPr bwMode="auto">
          <a:xfrm flipV="1">
            <a:off x="-3141" y="31781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3244140"/>
            <a:ext cx="584825" cy="365125"/>
          </a:xfrm>
        </p:spPr>
        <p:txBody>
          <a:bodyPr/>
          <a:lstStyle/>
          <a:p>
            <a:fld id="{5206A3ED-6B29-4B83-8350-B6204798A1E9}" type="slidenum">
              <a:rPr lang="en-US" smtClean="0"/>
              <a:pPr/>
              <a:t>‹#›</a:t>
            </a:fld>
            <a:endParaRPr lang="en-US"/>
          </a:p>
        </p:txBody>
      </p:sp>
      <p:sp>
        <p:nvSpPr>
          <p:cNvPr id="14" name="TextBox 13"/>
          <p:cNvSpPr txBox="1"/>
          <p:nvPr/>
        </p:nvSpPr>
        <p:spPr>
          <a:xfrm>
            <a:off x="1850739" y="648005"/>
            <a:ext cx="457200" cy="584776"/>
          </a:xfrm>
          <a:prstGeom prst="rect">
            <a:avLst/>
          </a:prstGeom>
        </p:spPr>
        <p:txBody>
          <a:bodyPr vert="horz" lIns="91440" tIns="45720" rIns="91440" bIns="45720" rtlCol="0" anchor="ctr">
            <a:noAutofit/>
          </a:bodyPr>
          <a:lstStyle/>
          <a:p>
            <a:r>
              <a:rPr lang="en-US" sz="8000" dirty="0">
                <a:ln w="3175" cmpd="sng">
                  <a:noFill/>
                </a:ln>
                <a:solidFill>
                  <a:srgbClr val="E78712"/>
                </a:solidFill>
                <a:latin typeface="Arial"/>
              </a:rPr>
              <a:t>“</a:t>
            </a:r>
          </a:p>
        </p:txBody>
      </p:sp>
      <p:sp>
        <p:nvSpPr>
          <p:cNvPr id="15" name="TextBox 14"/>
          <p:cNvSpPr txBox="1"/>
          <p:nvPr/>
        </p:nvSpPr>
        <p:spPr>
          <a:xfrm>
            <a:off x="8336139" y="2905306"/>
            <a:ext cx="457200" cy="584776"/>
          </a:xfrm>
          <a:prstGeom prst="rect">
            <a:avLst/>
          </a:prstGeom>
        </p:spPr>
        <p:txBody>
          <a:bodyPr vert="horz" lIns="91440" tIns="45720" rIns="91440" bIns="45720" rtlCol="0" anchor="ctr">
            <a:noAutofit/>
          </a:bodyPr>
          <a:lstStyle/>
          <a:p>
            <a:r>
              <a:rPr lang="en-US" sz="8000" dirty="0">
                <a:ln w="3175" cmpd="sng">
                  <a:noFill/>
                </a:ln>
                <a:solidFill>
                  <a:srgbClr val="E78712"/>
                </a:solidFill>
                <a:latin typeface="Arial"/>
              </a:rPr>
              <a:t>”</a:t>
            </a:r>
          </a:p>
        </p:txBody>
      </p:sp>
    </p:spTree>
    <p:extLst>
      <p:ext uri="{BB962C8B-B14F-4D97-AF65-F5344CB8AC3E}">
        <p14:creationId xmlns:p14="http://schemas.microsoft.com/office/powerpoint/2010/main" val="997606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47958EE-198A-42C6-8631-AB1535FA528A}" type="datetimeFigureOut">
              <a:rPr lang="en-US" smtClean="0"/>
              <a:t>12/25/2013</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286D2A1-F07C-47FC-A6C6-0B78287C2E19}" type="slidenum">
              <a:rPr lang="en-US" smtClean="0"/>
              <a:t>‹#›</a:t>
            </a:fld>
            <a:endParaRPr lang="en-US"/>
          </a:p>
        </p:txBody>
      </p:sp>
    </p:spTree>
    <p:extLst>
      <p:ext uri="{BB962C8B-B14F-4D97-AF65-F5344CB8AC3E}">
        <p14:creationId xmlns:p14="http://schemas.microsoft.com/office/powerpoint/2010/main" val="334852857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2438401"/>
            <a:ext cx="668655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5181600"/>
            <a:ext cx="668655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111368784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609600"/>
            <a:ext cx="6295445"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4343400"/>
            <a:ext cx="668655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5181600"/>
            <a:ext cx="668655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11"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5206A3ED-6B29-4B83-8350-B6204798A1E9}" type="slidenum">
              <a:rPr lang="en-US" smtClean="0"/>
              <a:pPr/>
              <a:t>‹#›</a:t>
            </a:fld>
            <a:endParaRPr lang="en-US"/>
          </a:p>
        </p:txBody>
      </p:sp>
      <p:sp>
        <p:nvSpPr>
          <p:cNvPr id="17" name="TextBox 16"/>
          <p:cNvSpPr txBox="1"/>
          <p:nvPr/>
        </p:nvSpPr>
        <p:spPr>
          <a:xfrm>
            <a:off x="1850739" y="648005"/>
            <a:ext cx="457200" cy="584776"/>
          </a:xfrm>
          <a:prstGeom prst="rect">
            <a:avLst/>
          </a:prstGeom>
        </p:spPr>
        <p:txBody>
          <a:bodyPr vert="horz" lIns="91440" tIns="45720" rIns="91440" bIns="45720" rtlCol="0" anchor="ctr">
            <a:noAutofit/>
          </a:bodyPr>
          <a:lstStyle/>
          <a:p>
            <a:r>
              <a:rPr lang="en-US" sz="8000" dirty="0">
                <a:ln w="3175" cmpd="sng">
                  <a:noFill/>
                </a:ln>
                <a:solidFill>
                  <a:srgbClr val="E78712"/>
                </a:solidFill>
                <a:latin typeface="Arial"/>
              </a:rPr>
              <a:t>“</a:t>
            </a:r>
          </a:p>
        </p:txBody>
      </p:sp>
      <p:sp>
        <p:nvSpPr>
          <p:cNvPr id="18" name="TextBox 17"/>
          <p:cNvSpPr txBox="1"/>
          <p:nvPr/>
        </p:nvSpPr>
        <p:spPr>
          <a:xfrm>
            <a:off x="8336139" y="2905306"/>
            <a:ext cx="457200" cy="584776"/>
          </a:xfrm>
          <a:prstGeom prst="rect">
            <a:avLst/>
          </a:prstGeom>
        </p:spPr>
        <p:txBody>
          <a:bodyPr vert="horz" lIns="91440" tIns="45720" rIns="91440" bIns="45720" rtlCol="0" anchor="ctr">
            <a:noAutofit/>
          </a:bodyPr>
          <a:lstStyle/>
          <a:p>
            <a:r>
              <a:rPr lang="en-US" sz="8000" dirty="0">
                <a:ln w="3175" cmpd="sng">
                  <a:noFill/>
                </a:ln>
                <a:solidFill>
                  <a:srgbClr val="E78712"/>
                </a:solidFill>
                <a:latin typeface="Arial"/>
              </a:rPr>
              <a:t>”</a:t>
            </a:r>
          </a:p>
        </p:txBody>
      </p:sp>
    </p:spTree>
    <p:extLst>
      <p:ext uri="{BB962C8B-B14F-4D97-AF65-F5344CB8AC3E}">
        <p14:creationId xmlns:p14="http://schemas.microsoft.com/office/powerpoint/2010/main" val="391536365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627407"/>
            <a:ext cx="668654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4343400"/>
            <a:ext cx="668655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5181600"/>
            <a:ext cx="668655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9"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54908304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158828811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627406"/>
            <a:ext cx="16557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627406"/>
            <a:ext cx="485775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8"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5206A3ED-6B29-4B83-8350-B6204798A1E9}" type="slidenum">
              <a:rPr lang="en-US" smtClean="0"/>
              <a:pPr/>
              <a:t>‹#›</a:t>
            </a:fld>
            <a:endParaRPr lang="en-US"/>
          </a:p>
        </p:txBody>
      </p:sp>
    </p:spTree>
    <p:extLst>
      <p:ext uri="{BB962C8B-B14F-4D97-AF65-F5344CB8AC3E}">
        <p14:creationId xmlns:p14="http://schemas.microsoft.com/office/powerpoint/2010/main" val="7034304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7958EE-198A-42C6-8631-AB1535FA528A}" type="datetimeFigureOut">
              <a:rPr lang="en-US" smtClean="0"/>
              <a:t>12/25/2013</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286D2A1-F07C-47FC-A6C6-0B78287C2E19}" type="slidenum">
              <a:rPr lang="en-US" smtClean="0"/>
              <a:t>‹#›</a:t>
            </a:fld>
            <a:endParaRPr lang="en-US"/>
          </a:p>
        </p:txBody>
      </p:sp>
    </p:spTree>
    <p:extLst>
      <p:ext uri="{BB962C8B-B14F-4D97-AF65-F5344CB8AC3E}">
        <p14:creationId xmlns:p14="http://schemas.microsoft.com/office/powerpoint/2010/main" val="13622907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46088"/>
            <a:ext cx="26288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2259" y="446089"/>
            <a:ext cx="38862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598613"/>
            <a:ext cx="26288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47958EE-198A-42C6-8631-AB1535FA528A}" type="datetimeFigureOut">
              <a:rPr lang="en-US" smtClean="0"/>
              <a:t>12/25/2013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3141" y="71437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286D2A1-F07C-47FC-A6C6-0B78287C2E19}" type="slidenum">
              <a:rPr lang="en-US" smtClean="0"/>
              <a:t>‹#›</a:t>
            </a:fld>
            <a:endParaRPr lang="en-US"/>
          </a:p>
        </p:txBody>
      </p:sp>
    </p:spTree>
    <p:extLst>
      <p:ext uri="{BB962C8B-B14F-4D97-AF65-F5344CB8AC3E}">
        <p14:creationId xmlns:p14="http://schemas.microsoft.com/office/powerpoint/2010/main" val="337919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800600"/>
            <a:ext cx="668655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634965"/>
            <a:ext cx="668655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5367338"/>
            <a:ext cx="668655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47958EE-198A-42C6-8631-AB1535FA528A}" type="datetimeFigureOut">
              <a:rPr lang="en-US" smtClean="0"/>
              <a:t>12/25/2013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3141" y="4911726"/>
            <a:ext cx="1191395"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4983088"/>
            <a:ext cx="584825" cy="365125"/>
          </a:xfrm>
        </p:spPr>
        <p:txBody>
          <a:bodyPr/>
          <a:lstStyle/>
          <a:p>
            <a:fld id="{D286D2A1-F07C-47FC-A6C6-0B78287C2E19}" type="slidenum">
              <a:rPr lang="en-US" smtClean="0"/>
              <a:t>‹#›</a:t>
            </a:fld>
            <a:endParaRPr lang="en-US"/>
          </a:p>
        </p:txBody>
      </p:sp>
    </p:spTree>
    <p:extLst>
      <p:ext uri="{BB962C8B-B14F-4D97-AF65-F5344CB8AC3E}">
        <p14:creationId xmlns:p14="http://schemas.microsoft.com/office/powerpoint/2010/main" val="184037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theme" Target="../theme/theme3.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theme" Target="../theme/theme4.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138637"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32"/>
            <a:ext cx="1767506"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624110"/>
            <a:ext cx="6683765"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2133600"/>
            <a:ext cx="668655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6130437"/>
            <a:ext cx="859712"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47958EE-198A-42C6-8631-AB1535FA528A}" type="datetimeFigureOut">
              <a:rPr lang="en-US" smtClean="0"/>
              <a:t>12/25/2013</a:t>
            </a:fld>
            <a:endParaRPr lang="en-US"/>
          </a:p>
        </p:txBody>
      </p:sp>
      <p:sp>
        <p:nvSpPr>
          <p:cNvPr id="5" name="Footer Placeholder 4"/>
          <p:cNvSpPr>
            <a:spLocks noGrp="1"/>
          </p:cNvSpPr>
          <p:nvPr>
            <p:ph type="ftr" sz="quarter" idx="3"/>
          </p:nvPr>
        </p:nvSpPr>
        <p:spPr>
          <a:xfrm>
            <a:off x="1941910" y="6135809"/>
            <a:ext cx="5714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98860" y="787783"/>
            <a:ext cx="584825" cy="365125"/>
          </a:xfrm>
          <a:prstGeom prst="rect">
            <a:avLst/>
          </a:prstGeom>
        </p:spPr>
        <p:txBody>
          <a:bodyPr vert="horz" lIns="91440" tIns="45720" rIns="91440" bIns="45720" rtlCol="0" anchor="ctr"/>
          <a:lstStyle>
            <a:lvl1pPr algn="r">
              <a:defRPr sz="2000">
                <a:solidFill>
                  <a:srgbClr val="FEFFFF"/>
                </a:solidFill>
              </a:defRPr>
            </a:lvl1pPr>
          </a:lstStyle>
          <a:p>
            <a:fld id="{D286D2A1-F07C-47FC-A6C6-0B78287C2E19}" type="slidenum">
              <a:rPr lang="en-US" smtClean="0"/>
              <a:t>‹#›</a:t>
            </a:fld>
            <a:endParaRPr lang="en-US"/>
          </a:p>
        </p:txBody>
      </p:sp>
    </p:spTree>
    <p:extLst>
      <p:ext uri="{BB962C8B-B14F-4D97-AF65-F5344CB8AC3E}">
        <p14:creationId xmlns:p14="http://schemas.microsoft.com/office/powerpoint/2010/main" val="12333155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138637"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32"/>
            <a:ext cx="1767506"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624110"/>
            <a:ext cx="6683765"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2133600"/>
            <a:ext cx="668655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6130437"/>
            <a:ext cx="859712"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3"/>
          </p:nvPr>
        </p:nvSpPr>
        <p:spPr>
          <a:xfrm>
            <a:off x="1941910" y="6135809"/>
            <a:ext cx="5714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398860" y="787783"/>
            <a:ext cx="584825" cy="365125"/>
          </a:xfrm>
          <a:prstGeom prst="rect">
            <a:avLst/>
          </a:prstGeom>
        </p:spPr>
        <p:txBody>
          <a:bodyPr vert="horz" lIns="91440" tIns="45720" rIns="91440" bIns="45720" rtlCol="0" anchor="ctr"/>
          <a:lstStyle>
            <a:lvl1pPr algn="r">
              <a:defRPr sz="2000">
                <a:solidFill>
                  <a:srgbClr val="FEFFFF"/>
                </a:solidFill>
              </a:defRPr>
            </a:lvl1pPr>
          </a:lstStyle>
          <a:p>
            <a:fld id="{5206A3ED-6B29-4B83-8350-B6204798A1E9}" type="slidenum">
              <a:rPr lang="en-US" smtClean="0"/>
              <a:pPr/>
              <a:t>‹#›</a:t>
            </a:fld>
            <a:endParaRPr lang="en-US"/>
          </a:p>
        </p:txBody>
      </p:sp>
    </p:spTree>
    <p:extLst>
      <p:ext uri="{BB962C8B-B14F-4D97-AF65-F5344CB8AC3E}">
        <p14:creationId xmlns:p14="http://schemas.microsoft.com/office/powerpoint/2010/main" val="56080577"/>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138637"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32"/>
            <a:ext cx="1767506"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624110"/>
            <a:ext cx="6683765"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2133600"/>
            <a:ext cx="668655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6130437"/>
            <a:ext cx="859712"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3"/>
          </p:nvPr>
        </p:nvSpPr>
        <p:spPr>
          <a:xfrm>
            <a:off x="1941910" y="6135809"/>
            <a:ext cx="5714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398860" y="787783"/>
            <a:ext cx="584825" cy="365125"/>
          </a:xfrm>
          <a:prstGeom prst="rect">
            <a:avLst/>
          </a:prstGeom>
        </p:spPr>
        <p:txBody>
          <a:bodyPr vert="horz" lIns="91440" tIns="45720" rIns="91440" bIns="45720" rtlCol="0" anchor="ctr"/>
          <a:lstStyle>
            <a:lvl1pPr algn="r">
              <a:defRPr sz="2000">
                <a:solidFill>
                  <a:srgbClr val="FEFFFF"/>
                </a:solidFill>
              </a:defRPr>
            </a:lvl1pPr>
          </a:lstStyle>
          <a:p>
            <a:fld id="{5206A3ED-6B29-4B83-8350-B6204798A1E9}" type="slidenum">
              <a:rPr lang="en-US" smtClean="0"/>
              <a:pPr/>
              <a:t>‹#›</a:t>
            </a:fld>
            <a:endParaRPr lang="en-US"/>
          </a:p>
        </p:txBody>
      </p:sp>
    </p:spTree>
    <p:extLst>
      <p:ext uri="{BB962C8B-B14F-4D97-AF65-F5344CB8AC3E}">
        <p14:creationId xmlns:p14="http://schemas.microsoft.com/office/powerpoint/2010/main" val="3268185754"/>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138637"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32"/>
            <a:ext cx="1767506"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624110"/>
            <a:ext cx="6683765"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2133600"/>
            <a:ext cx="668655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6130437"/>
            <a:ext cx="859712"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C67EFC17-C6E1-4B66-B652-E23848C5D7F4}" type="datetimeFigureOut">
              <a:rPr lang="en-US" smtClean="0">
                <a:solidFill>
                  <a:prstClr val="black">
                    <a:tint val="75000"/>
                  </a:prstClr>
                </a:solidFill>
              </a:rPr>
              <a:pPr/>
              <a:t>12/25/2013</a:t>
            </a:fld>
            <a:endParaRPr lang="en-US">
              <a:solidFill>
                <a:prstClr val="black">
                  <a:tint val="75000"/>
                </a:prstClr>
              </a:solidFill>
            </a:endParaRPr>
          </a:p>
        </p:txBody>
      </p:sp>
      <p:sp>
        <p:nvSpPr>
          <p:cNvPr id="5" name="Footer Placeholder 4"/>
          <p:cNvSpPr>
            <a:spLocks noGrp="1"/>
          </p:cNvSpPr>
          <p:nvPr>
            <p:ph type="ftr" sz="quarter" idx="3"/>
          </p:nvPr>
        </p:nvSpPr>
        <p:spPr>
          <a:xfrm>
            <a:off x="1941910" y="6135809"/>
            <a:ext cx="5714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398860" y="787783"/>
            <a:ext cx="584825" cy="365125"/>
          </a:xfrm>
          <a:prstGeom prst="rect">
            <a:avLst/>
          </a:prstGeom>
        </p:spPr>
        <p:txBody>
          <a:bodyPr vert="horz" lIns="91440" tIns="45720" rIns="91440" bIns="45720" rtlCol="0" anchor="ctr"/>
          <a:lstStyle>
            <a:lvl1pPr algn="r">
              <a:defRPr sz="2000">
                <a:solidFill>
                  <a:srgbClr val="FEFFFF"/>
                </a:solidFill>
              </a:defRPr>
            </a:lvl1pPr>
          </a:lstStyle>
          <a:p>
            <a:fld id="{5206A3ED-6B29-4B83-8350-B6204798A1E9}" type="slidenum">
              <a:rPr lang="en-US" smtClean="0"/>
              <a:pPr/>
              <a:t>‹#›</a:t>
            </a:fld>
            <a:endParaRPr lang="en-US"/>
          </a:p>
        </p:txBody>
      </p:sp>
    </p:spTree>
    <p:extLst>
      <p:ext uri="{BB962C8B-B14F-4D97-AF65-F5344CB8AC3E}">
        <p14:creationId xmlns:p14="http://schemas.microsoft.com/office/powerpoint/2010/main" val="252559720"/>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a:ln w="228600" cap="sq" cmpd="thickThin">
            <a:solidFill>
              <a:srgbClr val="000000"/>
            </a:solidFill>
            <a:prstDash val="solid"/>
            <a:miter lim="800000"/>
          </a:ln>
          <a:effectLst>
            <a:innerShdw blurRad="76200">
              <a:srgbClr val="000000"/>
            </a:innerShdw>
          </a:effectLst>
        </p:spPr>
      </p:pic>
      <p:sp>
        <p:nvSpPr>
          <p:cNvPr id="3" name="TextBox 2"/>
          <p:cNvSpPr txBox="1"/>
          <p:nvPr/>
        </p:nvSpPr>
        <p:spPr>
          <a:xfrm>
            <a:off x="8666019" y="6428509"/>
            <a:ext cx="363682" cy="369332"/>
          </a:xfrm>
          <a:prstGeom prst="rect">
            <a:avLst/>
          </a:prstGeom>
          <a:noFill/>
        </p:spPr>
        <p:txBody>
          <a:bodyPr wrap="square" rtlCol="1">
            <a:spAutoFit/>
          </a:bodyPr>
          <a:lstStyle/>
          <a:p>
            <a:r>
              <a:rPr lang="en-US" dirty="0">
                <a:solidFill>
                  <a:prstClr val="black"/>
                </a:solidFill>
              </a:rPr>
              <a:t>1</a:t>
            </a:r>
            <a:endParaRPr lang="fa-IR" dirty="0">
              <a:solidFill>
                <a:prstClr val="black"/>
              </a:solidFill>
            </a:endParaRPr>
          </a:p>
        </p:txBody>
      </p:sp>
    </p:spTree>
    <p:extLst>
      <p:ext uri="{BB962C8B-B14F-4D97-AF65-F5344CB8AC3E}">
        <p14:creationId xmlns:p14="http://schemas.microsoft.com/office/powerpoint/2010/main" val="622071348"/>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624110"/>
            <a:ext cx="7333059" cy="5776690"/>
          </a:xfrm>
        </p:spPr>
        <p:txBody>
          <a:bodyPr>
            <a:normAutofit fontScale="90000"/>
          </a:bodyPr>
          <a:lstStyle/>
          <a:p>
            <a:pPr algn="r">
              <a:lnSpc>
                <a:spcPct val="150000"/>
              </a:lnSpc>
            </a:pPr>
            <a:r>
              <a:rPr lang="fa-IR" dirty="0" smtClean="0">
                <a:latin typeface="Andalus" pitchFamily="18" charset="-78"/>
                <a:cs typeface="Andalus" pitchFamily="18" charset="-78"/>
              </a:rPr>
              <a:t>کارشناسان تحقیق پیمانکاران ومتخصصان باتجربه وکارکرده درمصر واعضاءآکادمی ازدانشگاهها هستند</a:t>
            </a:r>
            <a:br>
              <a:rPr lang="fa-IR" dirty="0" smtClean="0">
                <a:latin typeface="Andalus" pitchFamily="18" charset="-78"/>
                <a:cs typeface="Andalus" pitchFamily="18" charset="-78"/>
              </a:rPr>
            </a:br>
            <a:r>
              <a:rPr lang="fa-IR" dirty="0" smtClean="0">
                <a:latin typeface="Andalus" pitchFamily="18" charset="-78"/>
                <a:cs typeface="Andalus" pitchFamily="18" charset="-78"/>
              </a:rPr>
              <a:t>تحلیل پرسشنامه درمراحل زیرخلاصه می شود:</a:t>
            </a:r>
            <a:br>
              <a:rPr lang="fa-IR" dirty="0" smtClean="0">
                <a:latin typeface="Andalus" pitchFamily="18" charset="-78"/>
                <a:cs typeface="Andalus" pitchFamily="18" charset="-78"/>
              </a:rPr>
            </a:br>
            <a:r>
              <a:rPr lang="fa-IR" dirty="0" smtClean="0">
                <a:latin typeface="Andalus" pitchFamily="18" charset="-78"/>
                <a:cs typeface="Andalus" pitchFamily="18" charset="-78"/>
              </a:rPr>
              <a:t/>
            </a:r>
            <a:br>
              <a:rPr lang="fa-IR" dirty="0" smtClean="0">
                <a:latin typeface="Andalus" pitchFamily="18" charset="-78"/>
                <a:cs typeface="Andalus" pitchFamily="18" charset="-78"/>
              </a:rPr>
            </a:br>
            <a:r>
              <a:rPr lang="fa-IR" dirty="0" smtClean="0">
                <a:latin typeface="Andalus" pitchFamily="18" charset="-78"/>
                <a:cs typeface="Andalus" pitchFamily="18" charset="-78"/>
              </a:rPr>
              <a:t>1.شاخص تقاضا:</a:t>
            </a:r>
            <a:r>
              <a:rPr lang="fa-IR" dirty="0">
                <a:latin typeface="Andalus" pitchFamily="18" charset="-78"/>
                <a:cs typeface="Andalus" pitchFamily="18" charset="-78"/>
              </a:rPr>
              <a:t/>
            </a:r>
            <a:br>
              <a:rPr lang="fa-IR" dirty="0">
                <a:latin typeface="Andalus" pitchFamily="18" charset="-78"/>
                <a:cs typeface="Andalus" pitchFamily="18" charset="-78"/>
              </a:rPr>
            </a:br>
            <a:r>
              <a:rPr lang="en-US" dirty="0" smtClean="0">
                <a:latin typeface="Andalus" pitchFamily="18" charset="-78"/>
                <a:cs typeface="Andalus" pitchFamily="18" charset="-78"/>
              </a:rPr>
              <a:t>(Ax)*100/5       </a:t>
            </a:r>
            <a:r>
              <a:rPr lang="fa-IR" dirty="0" smtClean="0">
                <a:latin typeface="Andalus" pitchFamily="18" charset="-78"/>
                <a:cs typeface="Andalus" pitchFamily="18" charset="-78"/>
              </a:rPr>
              <a:t>∑</a:t>
            </a:r>
            <a:r>
              <a:rPr lang="fa-IR" dirty="0">
                <a:latin typeface="Andalus" pitchFamily="18" charset="-78"/>
                <a:cs typeface="Andalus" pitchFamily="18" charset="-78"/>
              </a:rPr>
              <a:t>=</a:t>
            </a:r>
            <a:r>
              <a:rPr lang="fa-IR" dirty="0" smtClean="0">
                <a:latin typeface="Andalus" pitchFamily="18" charset="-78"/>
                <a:cs typeface="Andalus" pitchFamily="18" charset="-78"/>
              </a:rPr>
              <a:t>شاخص تقاضا</a:t>
            </a:r>
            <a:r>
              <a:rPr lang="en-US" dirty="0" smtClean="0">
                <a:latin typeface="Andalus" pitchFamily="18" charset="-78"/>
                <a:cs typeface="Andalus" pitchFamily="18" charset="-78"/>
              </a:rPr>
              <a:t/>
            </a:r>
            <a:br>
              <a:rPr lang="en-US" dirty="0" smtClean="0">
                <a:latin typeface="Andalus" pitchFamily="18" charset="-78"/>
                <a:cs typeface="Andalus" pitchFamily="18" charset="-78"/>
              </a:rPr>
            </a:br>
            <a:r>
              <a:rPr lang="en-US" dirty="0" smtClean="0">
                <a:latin typeface="Andalus" pitchFamily="18" charset="-78"/>
                <a:cs typeface="Andalus" pitchFamily="18" charset="-78"/>
              </a:rPr>
              <a:t>2.</a:t>
            </a:r>
            <a:r>
              <a:rPr lang="fa-IR" dirty="0" smtClean="0">
                <a:latin typeface="Andalus" pitchFamily="18" charset="-78"/>
                <a:cs typeface="Andalus" pitchFamily="18" charset="-78"/>
              </a:rPr>
              <a:t>آرایش نزولی عوامل طبق شاخص تقاضاهایشان</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897377994"/>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624110"/>
            <a:ext cx="7180659" cy="6081490"/>
          </a:xfrm>
        </p:spPr>
        <p:txBody>
          <a:bodyPr/>
          <a:lstStyle/>
          <a:p>
            <a:pPr algn="r">
              <a:lnSpc>
                <a:spcPct val="150000"/>
              </a:lnSpc>
            </a:pPr>
            <a:r>
              <a:rPr lang="fa-IR" dirty="0" smtClean="0">
                <a:latin typeface="Andalus" pitchFamily="18" charset="-78"/>
                <a:cs typeface="Andalus" pitchFamily="18" charset="-78"/>
              </a:rPr>
              <a:t>عوامل </a:t>
            </a:r>
            <a:r>
              <a:rPr lang="en-US" dirty="0" smtClean="0">
                <a:latin typeface="Andalus" pitchFamily="18" charset="-78"/>
                <a:cs typeface="Andalus" pitchFamily="18" charset="-78"/>
              </a:rPr>
              <a:t>COQ</a:t>
            </a:r>
            <a:r>
              <a:rPr lang="fa-IR" dirty="0" smtClean="0">
                <a:latin typeface="Andalus" pitchFamily="18" charset="-78"/>
                <a:cs typeface="Andalus" pitchFamily="18" charset="-78"/>
              </a:rPr>
              <a:t>به چهرگروه متناوب برطبق تاثیرشان برهزینه کیفیت پروژه تقسیم می شوند:</a:t>
            </a:r>
            <a:br>
              <a:rPr lang="fa-IR" dirty="0" smtClean="0">
                <a:latin typeface="Andalus" pitchFamily="18" charset="-78"/>
                <a:cs typeface="Andalus" pitchFamily="18" charset="-78"/>
              </a:rPr>
            </a:br>
            <a:r>
              <a:rPr lang="fa-IR" dirty="0" smtClean="0">
                <a:latin typeface="Andalus" pitchFamily="18" charset="-78"/>
                <a:cs typeface="Andalus" pitchFamily="18" charset="-78"/>
              </a:rPr>
              <a:t>1.شاخص تقاضابزرگتراز60%</a:t>
            </a:r>
            <a:br>
              <a:rPr lang="fa-IR" dirty="0" smtClean="0">
                <a:latin typeface="Andalus" pitchFamily="18" charset="-78"/>
                <a:cs typeface="Andalus" pitchFamily="18" charset="-78"/>
              </a:rPr>
            </a:br>
            <a:r>
              <a:rPr lang="fa-IR" dirty="0" smtClean="0">
                <a:latin typeface="Andalus" pitchFamily="18" charset="-78"/>
                <a:cs typeface="Andalus" pitchFamily="18" charset="-78"/>
              </a:rPr>
              <a:t>2.شاخص تقاضابین 40%تا55%</a:t>
            </a:r>
            <a:br>
              <a:rPr lang="fa-IR" dirty="0" smtClean="0">
                <a:latin typeface="Andalus" pitchFamily="18" charset="-78"/>
                <a:cs typeface="Andalus" pitchFamily="18" charset="-78"/>
              </a:rPr>
            </a:br>
            <a:r>
              <a:rPr lang="fa-IR" dirty="0" smtClean="0">
                <a:latin typeface="Andalus" pitchFamily="18" charset="-78"/>
                <a:cs typeface="Andalus" pitchFamily="18" charset="-78"/>
              </a:rPr>
              <a:t>3.شاخص تقاضابین 20%تا35%</a:t>
            </a:r>
            <a:br>
              <a:rPr lang="fa-IR" dirty="0" smtClean="0">
                <a:latin typeface="Andalus" pitchFamily="18" charset="-78"/>
                <a:cs typeface="Andalus" pitchFamily="18" charset="-78"/>
              </a:rPr>
            </a:br>
            <a:r>
              <a:rPr lang="fa-IR" dirty="0" smtClean="0">
                <a:latin typeface="Andalus" pitchFamily="18" charset="-78"/>
                <a:cs typeface="Andalus" pitchFamily="18" charset="-78"/>
              </a:rPr>
              <a:t>4.شاخص تقاضاکوچکتراز20%</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3825795644"/>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624110"/>
            <a:ext cx="7180659" cy="5929090"/>
          </a:xfrm>
        </p:spPr>
        <p:txBody>
          <a:bodyPr>
            <a:normAutofit fontScale="90000"/>
          </a:bodyPr>
          <a:lstStyle/>
          <a:p>
            <a:pPr marL="0" marR="0" algn="r">
              <a:lnSpc>
                <a:spcPct val="150000"/>
              </a:lnSpc>
              <a:spcBef>
                <a:spcPts val="0"/>
              </a:spcBef>
              <a:spcAft>
                <a:spcPts val="1000"/>
              </a:spcAft>
            </a:pPr>
            <a:r>
              <a:rPr lang="fa-IR" dirty="0" smtClean="0">
                <a:latin typeface="Andalus" pitchFamily="18" charset="-78"/>
                <a:ea typeface="Calibri"/>
                <a:cs typeface="Andalus" pitchFamily="18" charset="-78"/>
              </a:rPr>
              <a:t>دراین </a:t>
            </a:r>
            <a:r>
              <a:rPr lang="fa-IR" dirty="0">
                <a:latin typeface="Andalus" pitchFamily="18" charset="-78"/>
                <a:ea typeface="Calibri"/>
                <a:cs typeface="Andalus" pitchFamily="18" charset="-78"/>
              </a:rPr>
              <a:t>بخش یک تحلیل مقایسه ای انجام می شودتاتاثیرعوامل پیشین درهزینه کیفیت برای همه پروژه های مختلف ساخت ساختمان کامل شده (52پروژه)رانشان دهد.این پروژه هادرطول 14سال از1996تا2009اجراشده اند.اطلاعات این پروژه هاازمناطق مختلف مصرجمع آوری </a:t>
            </a:r>
            <a:r>
              <a:rPr lang="fa-IR" dirty="0" smtClean="0">
                <a:latin typeface="Andalus" pitchFamily="18" charset="-78"/>
                <a:ea typeface="Calibri"/>
                <a:cs typeface="Andalus" pitchFamily="18" charset="-78"/>
              </a:rPr>
              <a:t>شده اند.</a:t>
            </a:r>
            <a:r>
              <a:rPr lang="en-US" sz="2000" dirty="0">
                <a:latin typeface="Calibri"/>
                <a:ea typeface="Calibri"/>
                <a:cs typeface="Arial"/>
              </a:rPr>
              <a:t/>
            </a:r>
            <a:br>
              <a:rPr lang="en-US" sz="2000" dirty="0">
                <a:latin typeface="Calibri"/>
                <a:ea typeface="Calibri"/>
                <a:cs typeface="Arial"/>
              </a:rPr>
            </a:br>
            <a:endParaRPr lang="en-US" dirty="0"/>
          </a:p>
        </p:txBody>
      </p:sp>
    </p:spTree>
    <p:extLst>
      <p:ext uri="{BB962C8B-B14F-4D97-AF65-F5344CB8AC3E}">
        <p14:creationId xmlns:p14="http://schemas.microsoft.com/office/powerpoint/2010/main" val="4134070993"/>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24110"/>
            <a:ext cx="7256859" cy="5471890"/>
          </a:xfrm>
        </p:spPr>
        <p:txBody>
          <a:bodyPr>
            <a:normAutofit fontScale="90000"/>
          </a:bodyPr>
          <a:lstStyle/>
          <a:p>
            <a:pPr algn="r">
              <a:lnSpc>
                <a:spcPct val="150000"/>
              </a:lnSpc>
            </a:pPr>
            <a:r>
              <a:rPr lang="fa-IR" dirty="0" smtClean="0">
                <a:latin typeface="Andalus" pitchFamily="18" charset="-78"/>
                <a:cs typeface="Andalus" pitchFamily="18" charset="-78"/>
              </a:rPr>
              <a:t>شبکه های عصبی مصنوعی یک ابزارمدلسازی هستندکه می توانندبه صورت اتوماسیون درصنعت ساخت وسازاجراشوند.</a:t>
            </a:r>
            <a:br>
              <a:rPr lang="fa-IR" dirty="0" smtClean="0">
                <a:latin typeface="Andalus" pitchFamily="18" charset="-78"/>
                <a:cs typeface="Andalus" pitchFamily="18" charset="-78"/>
              </a:rPr>
            </a:br>
            <a:r>
              <a:rPr lang="fa-IR" dirty="0" smtClean="0">
                <a:latin typeface="Andalus" pitchFamily="18" charset="-78"/>
                <a:cs typeface="Andalus" pitchFamily="18" charset="-78"/>
              </a:rPr>
              <a:t>عوامل تاثیرگذاربرهزینه کیفیت پیش بینی شده به عنوان متغیرهای ورودی برای مدل شبکه عصبی درنظرگرفته می شوند.</a:t>
            </a:r>
            <a:br>
              <a:rPr lang="fa-IR" dirty="0" smtClean="0">
                <a:latin typeface="Andalus" pitchFamily="18" charset="-78"/>
                <a:cs typeface="Andalus" pitchFamily="18" charset="-78"/>
              </a:rPr>
            </a:br>
            <a:r>
              <a:rPr lang="fa-IR" dirty="0" smtClean="0">
                <a:latin typeface="Andalus" pitchFamily="18" charset="-78"/>
                <a:cs typeface="Andalus" pitchFamily="18" charset="-78"/>
              </a:rPr>
              <a:t>هزینه کیفیت موردانتظاربرپایه درصدی ازارزش پیمان کلی پروژه به عنوان متغیرخروجی این مدل است.</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3243722793"/>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624110"/>
            <a:ext cx="7180659" cy="5929090"/>
          </a:xfrm>
        </p:spPr>
        <p:txBody>
          <a:bodyPr>
            <a:normAutofit/>
          </a:bodyPr>
          <a:lstStyle/>
          <a:p>
            <a:pPr algn="r">
              <a:lnSpc>
                <a:spcPct val="150000"/>
              </a:lnSpc>
            </a:pPr>
            <a:r>
              <a:rPr lang="fa-IR" sz="2800" dirty="0" smtClean="0">
                <a:latin typeface="Andalus" pitchFamily="18" charset="-78"/>
                <a:cs typeface="Andalus" pitchFamily="18" charset="-78"/>
              </a:rPr>
              <a:t>مراحل تشکیل شبکه عصبی:</a:t>
            </a:r>
            <a:br>
              <a:rPr lang="fa-IR" sz="2800" dirty="0" smtClean="0">
                <a:latin typeface="Andalus" pitchFamily="18" charset="-78"/>
                <a:cs typeface="Andalus" pitchFamily="18" charset="-78"/>
              </a:rPr>
            </a:br>
            <a:r>
              <a:rPr lang="fa-IR" sz="2800" dirty="0" smtClean="0">
                <a:latin typeface="Andalus" pitchFamily="18" charset="-78"/>
                <a:cs typeface="Andalus" pitchFamily="18" charset="-78"/>
              </a:rPr>
              <a:t>•تعیین مسئله</a:t>
            </a:r>
            <a:br>
              <a:rPr lang="fa-IR" sz="2800" dirty="0" smtClean="0">
                <a:latin typeface="Andalus" pitchFamily="18" charset="-78"/>
                <a:cs typeface="Andalus" pitchFamily="18" charset="-78"/>
              </a:rPr>
            </a:br>
            <a:r>
              <a:rPr lang="fa-IR" sz="2800" dirty="0" smtClean="0">
                <a:latin typeface="Andalus" pitchFamily="18" charset="-78"/>
                <a:cs typeface="Andalus" pitchFamily="18" charset="-78"/>
              </a:rPr>
              <a:t>•تعیین اطلاعات مورداستفاده ووظیفه شبکه</a:t>
            </a:r>
            <a:br>
              <a:rPr lang="fa-IR" sz="2800" dirty="0" smtClean="0">
                <a:latin typeface="Andalus" pitchFamily="18" charset="-78"/>
                <a:cs typeface="Andalus" pitchFamily="18" charset="-78"/>
              </a:rPr>
            </a:br>
            <a:r>
              <a:rPr lang="fa-IR" sz="2800" dirty="0" smtClean="0">
                <a:latin typeface="Andalus" pitchFamily="18" charset="-78"/>
                <a:cs typeface="Andalus" pitchFamily="18" charset="-78"/>
              </a:rPr>
              <a:t>•روش جمع آوری اطلاعات ونشان پردازی</a:t>
            </a:r>
            <a:br>
              <a:rPr lang="fa-IR" sz="2800" dirty="0" smtClean="0">
                <a:latin typeface="Andalus" pitchFamily="18" charset="-78"/>
                <a:cs typeface="Andalus" pitchFamily="18" charset="-78"/>
              </a:rPr>
            </a:br>
            <a:r>
              <a:rPr lang="fa-IR" sz="2800" dirty="0" smtClean="0">
                <a:latin typeface="Andalus" pitchFamily="18" charset="-78"/>
                <a:cs typeface="Andalus" pitchFamily="18" charset="-78"/>
              </a:rPr>
              <a:t>•تعریف شبکه</a:t>
            </a:r>
            <a:br>
              <a:rPr lang="fa-IR" sz="2800" dirty="0" smtClean="0">
                <a:latin typeface="Andalus" pitchFamily="18" charset="-78"/>
                <a:cs typeface="Andalus" pitchFamily="18" charset="-78"/>
              </a:rPr>
            </a:br>
            <a:r>
              <a:rPr lang="fa-IR" sz="2800" dirty="0" smtClean="0">
                <a:latin typeface="Andalus" pitchFamily="18" charset="-78"/>
                <a:cs typeface="Andalus" pitchFamily="18" charset="-78"/>
              </a:rPr>
              <a:t>•تعیین ورودی های شبکه وخروجی ها</a:t>
            </a:r>
            <a:br>
              <a:rPr lang="fa-IR" sz="2800" dirty="0" smtClean="0">
                <a:latin typeface="Andalus" pitchFamily="18" charset="-78"/>
                <a:cs typeface="Andalus" pitchFamily="18" charset="-78"/>
              </a:rPr>
            </a:br>
            <a:r>
              <a:rPr lang="fa-IR" sz="2800" dirty="0" smtClean="0">
                <a:latin typeface="Andalus" pitchFamily="18" charset="-78"/>
                <a:cs typeface="Andalus" pitchFamily="18" charset="-78"/>
              </a:rPr>
              <a:t>•ساختارشبکه</a:t>
            </a:r>
            <a:br>
              <a:rPr lang="fa-IR" sz="2800" dirty="0" smtClean="0">
                <a:latin typeface="Andalus" pitchFamily="18" charset="-78"/>
                <a:cs typeface="Andalus" pitchFamily="18" charset="-78"/>
              </a:rPr>
            </a:br>
            <a:r>
              <a:rPr lang="fa-IR" sz="2800" dirty="0" smtClean="0">
                <a:latin typeface="Andalus" pitchFamily="18" charset="-78"/>
                <a:cs typeface="Andalus" pitchFamily="18" charset="-78"/>
              </a:rPr>
              <a:t>•آماده سازی شبکه</a:t>
            </a:r>
            <a:br>
              <a:rPr lang="fa-IR" sz="2800" dirty="0" smtClean="0">
                <a:latin typeface="Andalus" pitchFamily="18" charset="-78"/>
                <a:cs typeface="Andalus" pitchFamily="18" charset="-78"/>
              </a:rPr>
            </a:br>
            <a:r>
              <a:rPr lang="fa-IR" sz="2800" dirty="0" smtClean="0">
                <a:latin typeface="Andalus" pitchFamily="18" charset="-78"/>
                <a:cs typeface="Andalus" pitchFamily="18" charset="-78"/>
              </a:rPr>
              <a:t>•تحلیل شبکه آماده شده</a:t>
            </a:r>
            <a:endParaRPr lang="en-US" sz="2800" dirty="0">
              <a:latin typeface="Andalus" pitchFamily="18" charset="-78"/>
              <a:cs typeface="Andalus" pitchFamily="18" charset="-78"/>
            </a:endParaRPr>
          </a:p>
        </p:txBody>
      </p:sp>
    </p:spTree>
    <p:extLst>
      <p:ext uri="{BB962C8B-B14F-4D97-AF65-F5344CB8AC3E}">
        <p14:creationId xmlns:p14="http://schemas.microsoft.com/office/powerpoint/2010/main" val="3037790420"/>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624110"/>
            <a:ext cx="7180659" cy="5700490"/>
          </a:xfrm>
        </p:spPr>
        <p:txBody>
          <a:bodyPr>
            <a:normAutofit fontScale="90000"/>
          </a:bodyPr>
          <a:lstStyle/>
          <a:p>
            <a:pPr algn="r">
              <a:lnSpc>
                <a:spcPct val="150000"/>
              </a:lnSpc>
            </a:pPr>
            <a:r>
              <a:rPr lang="fa-IR" dirty="0" smtClean="0">
                <a:latin typeface="Andalus" pitchFamily="18" charset="-78"/>
                <a:cs typeface="Andalus" pitchFamily="18" charset="-78"/>
              </a:rPr>
              <a:t>مدلهاباالگوریتم پس گسترش آماده می شوند:</a:t>
            </a:r>
            <a:br>
              <a:rPr lang="fa-IR" dirty="0" smtClean="0">
                <a:latin typeface="Andalus" pitchFamily="18" charset="-78"/>
                <a:cs typeface="Andalus" pitchFamily="18" charset="-78"/>
              </a:rPr>
            </a:br>
            <a:r>
              <a:rPr lang="fa-IR" dirty="0" smtClean="0">
                <a:latin typeface="Andalus" pitchFamily="18" charset="-78"/>
                <a:cs typeface="Andalus" pitchFamily="18" charset="-78"/>
              </a:rPr>
              <a:t>الگوریتم پس گسترش ورودی هارابه خروجی تبدیل می کندباحداقل کردن یک خطای مربع میانگین ریشه دوم[</a:t>
            </a:r>
            <a:r>
              <a:rPr lang="en-US" dirty="0" smtClean="0">
                <a:latin typeface="Andalus" pitchFamily="18" charset="-78"/>
                <a:cs typeface="Andalus" pitchFamily="18" charset="-78"/>
              </a:rPr>
              <a:t>RMS</a:t>
            </a:r>
            <a:r>
              <a:rPr lang="fa-IR" dirty="0" smtClean="0">
                <a:latin typeface="Andalus" pitchFamily="18" charset="-78"/>
                <a:cs typeface="Andalus" pitchFamily="18" charset="-78"/>
              </a:rPr>
              <a:t>]</a:t>
            </a:r>
            <a:br>
              <a:rPr lang="fa-IR" dirty="0" smtClean="0">
                <a:latin typeface="Andalus" pitchFamily="18" charset="-78"/>
                <a:cs typeface="Andalus" pitchFamily="18" charset="-78"/>
              </a:rPr>
            </a:br>
            <a:r>
              <a:rPr lang="fa-IR" dirty="0" smtClean="0">
                <a:latin typeface="Andalus" pitchFamily="18" charset="-78"/>
                <a:cs typeface="Andalus" pitchFamily="18" charset="-78"/>
              </a:rPr>
              <a:t>ورودی هاواردمی شوندوخروجی هامحاسبه می شوند.وتفاوت بین خروجی های محاسبه شده وخروجیهای واقعی حساب می شود.</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2733450350"/>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24110"/>
            <a:ext cx="7256859" cy="5852890"/>
          </a:xfrm>
        </p:spPr>
        <p:txBody>
          <a:bodyPr>
            <a:normAutofit fontScale="90000"/>
          </a:bodyPr>
          <a:lstStyle/>
          <a:p>
            <a:pPr algn="r">
              <a:lnSpc>
                <a:spcPct val="150000"/>
              </a:lnSpc>
            </a:pPr>
            <a:r>
              <a:rPr lang="fa-IR" sz="3200" dirty="0" smtClean="0">
                <a:latin typeface="Andalus" pitchFamily="18" charset="-78"/>
                <a:cs typeface="Andalus" pitchFamily="18" charset="-78"/>
              </a:rPr>
              <a:t>نرم افزارمورداستفاده:</a:t>
            </a:r>
            <a:br>
              <a:rPr lang="fa-IR" sz="3200" dirty="0" smtClean="0">
                <a:latin typeface="Andalus" pitchFamily="18" charset="-78"/>
                <a:cs typeface="Andalus" pitchFamily="18" charset="-78"/>
              </a:rPr>
            </a:br>
            <a:r>
              <a:rPr lang="fa-IR" sz="3200" dirty="0" smtClean="0">
                <a:latin typeface="Andalus" pitchFamily="18" charset="-78"/>
                <a:ea typeface="Calibri"/>
                <a:cs typeface="Andalus" pitchFamily="18" charset="-78"/>
              </a:rPr>
              <a:t>برنامه </a:t>
            </a:r>
            <a:r>
              <a:rPr lang="en-US" sz="3200" dirty="0" smtClean="0">
                <a:latin typeface="Andalus" pitchFamily="18" charset="-78"/>
                <a:ea typeface="Calibri"/>
                <a:cs typeface="Andalus" pitchFamily="18" charset="-78"/>
              </a:rPr>
              <a:t>connection</a:t>
            </a:r>
            <a:r>
              <a:rPr lang="fa-IR" sz="3200" dirty="0" smtClean="0">
                <a:latin typeface="Andalus" pitchFamily="18" charset="-78"/>
                <a:ea typeface="Calibri"/>
                <a:cs typeface="Andalus" pitchFamily="18" charset="-78"/>
              </a:rPr>
              <a:t>عصبی </a:t>
            </a:r>
            <a:r>
              <a:rPr lang="en-US" sz="3200" dirty="0" smtClean="0">
                <a:latin typeface="Andalus" pitchFamily="18" charset="-78"/>
                <a:ea typeface="Calibri"/>
                <a:cs typeface="Andalus" pitchFamily="18" charset="-78"/>
              </a:rPr>
              <a:t>NC</a:t>
            </a:r>
            <a:r>
              <a:rPr lang="fa-IR" sz="3200" dirty="0" smtClean="0">
                <a:latin typeface="Andalus" pitchFamily="18" charset="-78"/>
                <a:ea typeface="Calibri"/>
                <a:cs typeface="Andalus" pitchFamily="18" charset="-78"/>
              </a:rPr>
              <a:t>نسخه 2.0نرم افزاری است که دراین تحقیق استفاده شده تامدل شبکه عصبی راتوسعه دهد.این نرم افزارنیازبه یک </a:t>
            </a:r>
            <a:r>
              <a:rPr lang="en-US" sz="3200" dirty="0" smtClean="0">
                <a:latin typeface="Andalus" pitchFamily="18" charset="-78"/>
                <a:ea typeface="Calibri"/>
                <a:cs typeface="Andalus" pitchFamily="18" charset="-78"/>
              </a:rPr>
              <a:t>IBM</a:t>
            </a:r>
            <a:r>
              <a:rPr lang="fa-IR" sz="3200" dirty="0" smtClean="0">
                <a:latin typeface="Andalus" pitchFamily="18" charset="-78"/>
                <a:ea typeface="Calibri"/>
                <a:cs typeface="Andalus" pitchFamily="18" charset="-78"/>
              </a:rPr>
              <a:t>سازگارباپردازنده های </a:t>
            </a:r>
            <a:r>
              <a:rPr lang="en-US" sz="3200" dirty="0" smtClean="0">
                <a:latin typeface="Andalus" pitchFamily="18" charset="-78"/>
                <a:ea typeface="Calibri"/>
                <a:cs typeface="Andalus" pitchFamily="18" charset="-78"/>
              </a:rPr>
              <a:t>386</a:t>
            </a:r>
            <a:r>
              <a:rPr lang="fa-IR" sz="3200" dirty="0" smtClean="0">
                <a:latin typeface="Andalus" pitchFamily="18" charset="-78"/>
                <a:ea typeface="Calibri"/>
                <a:cs typeface="Andalus" pitchFamily="18" charset="-78"/>
              </a:rPr>
              <a:t>,486یاپنتیوم هستند.آن می توانددرویندوزهای 3.1یابزرگترکارکندوبه حداقل </a:t>
            </a:r>
            <a:r>
              <a:rPr lang="en-US" sz="3200" dirty="0" smtClean="0">
                <a:latin typeface="Andalus" pitchFamily="18" charset="-78"/>
                <a:ea typeface="Calibri"/>
                <a:cs typeface="Andalus" pitchFamily="18" charset="-78"/>
              </a:rPr>
              <a:t>4MB</a:t>
            </a:r>
            <a:r>
              <a:rPr lang="fa-IR" sz="3200" dirty="0" smtClean="0">
                <a:latin typeface="Andalus" pitchFamily="18" charset="-78"/>
                <a:ea typeface="Calibri"/>
                <a:cs typeface="Andalus" pitchFamily="18" charset="-78"/>
              </a:rPr>
              <a:t>حافظه نیازدارد.برنامه به </a:t>
            </a:r>
            <a:r>
              <a:rPr lang="en-US" sz="3200" dirty="0" smtClean="0">
                <a:latin typeface="Andalus" pitchFamily="18" charset="-78"/>
                <a:ea typeface="Calibri"/>
                <a:cs typeface="Andalus" pitchFamily="18" charset="-78"/>
              </a:rPr>
              <a:t>4MB</a:t>
            </a:r>
            <a:r>
              <a:rPr lang="fa-IR" sz="3200" dirty="0" smtClean="0">
                <a:latin typeface="Andalus" pitchFamily="18" charset="-78"/>
                <a:ea typeface="Calibri"/>
                <a:cs typeface="Andalus" pitchFamily="18" charset="-78"/>
              </a:rPr>
              <a:t>فضای دیسک ,یک ماوس ویک مانیتور</a:t>
            </a:r>
            <a:r>
              <a:rPr lang="en-US" sz="3200" dirty="0" smtClean="0">
                <a:latin typeface="Andalus" pitchFamily="18" charset="-78"/>
                <a:ea typeface="Calibri"/>
                <a:cs typeface="Andalus" pitchFamily="18" charset="-78"/>
              </a:rPr>
              <a:t>VGA</a:t>
            </a:r>
            <a:r>
              <a:rPr lang="fa-IR" sz="3200" dirty="0" smtClean="0">
                <a:latin typeface="Andalus" pitchFamily="18" charset="-78"/>
                <a:ea typeface="Calibri"/>
                <a:cs typeface="Andalus" pitchFamily="18" charset="-78"/>
              </a:rPr>
              <a:t>یا</a:t>
            </a:r>
            <a:r>
              <a:rPr lang="en-US" sz="3200" dirty="0" smtClean="0">
                <a:latin typeface="Andalus" pitchFamily="18" charset="-78"/>
                <a:ea typeface="Calibri"/>
                <a:cs typeface="Andalus" pitchFamily="18" charset="-78"/>
              </a:rPr>
              <a:t>SGVA</a:t>
            </a:r>
            <a:r>
              <a:rPr lang="fa-IR" sz="3200" dirty="0" smtClean="0">
                <a:latin typeface="Andalus" pitchFamily="18" charset="-78"/>
                <a:ea typeface="Calibri"/>
                <a:cs typeface="Andalus" pitchFamily="18" charset="-78"/>
              </a:rPr>
              <a:t>نیازدارد</a:t>
            </a:r>
            <a:endParaRPr lang="en-US" sz="3200" dirty="0">
              <a:latin typeface="Andalus" pitchFamily="18" charset="-78"/>
              <a:cs typeface="Andalus" pitchFamily="18" charset="-78"/>
            </a:endParaRPr>
          </a:p>
        </p:txBody>
      </p:sp>
    </p:spTree>
    <p:extLst>
      <p:ext uri="{BB962C8B-B14F-4D97-AF65-F5344CB8AC3E}">
        <p14:creationId xmlns:p14="http://schemas.microsoft.com/office/powerpoint/2010/main" val="45923924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04800"/>
            <a:ext cx="7391400" cy="6310090"/>
          </a:xfrm>
        </p:spPr>
        <p:txBody>
          <a:bodyPr>
            <a:normAutofit fontScale="90000"/>
          </a:bodyPr>
          <a:lstStyle/>
          <a:p>
            <a:pPr algn="r">
              <a:lnSpc>
                <a:spcPct val="150000"/>
              </a:lnSpc>
              <a:spcBef>
                <a:spcPts val="0"/>
              </a:spcBef>
              <a:spcAft>
                <a:spcPts val="1000"/>
              </a:spcAft>
            </a:pPr>
            <a:r>
              <a:rPr lang="fa-IR" sz="4400" b="1" dirty="0">
                <a:latin typeface="Andalus" pitchFamily="18" charset="-78"/>
                <a:ea typeface="Calibri"/>
                <a:cs typeface="Andalus" pitchFamily="18" charset="-78"/>
              </a:rPr>
              <a:t>تعیین بهترین ساختار مدل </a:t>
            </a:r>
            <a:r>
              <a:rPr lang="en-US" sz="2000" dirty="0">
                <a:latin typeface="Andalus" pitchFamily="18" charset="-78"/>
                <a:ea typeface="Calibri"/>
                <a:cs typeface="Andalus" pitchFamily="18" charset="-78"/>
              </a:rPr>
              <a:t/>
            </a:r>
            <a:br>
              <a:rPr lang="en-US" sz="2000" dirty="0">
                <a:latin typeface="Andalus" pitchFamily="18" charset="-78"/>
                <a:ea typeface="Calibri"/>
                <a:cs typeface="Andalus" pitchFamily="18" charset="-78"/>
              </a:rPr>
            </a:br>
            <a:r>
              <a:rPr lang="fa-IR" dirty="0">
                <a:latin typeface="Andalus" pitchFamily="18" charset="-78"/>
                <a:ea typeface="Calibri"/>
                <a:cs typeface="Andalus" pitchFamily="18" charset="-78"/>
              </a:rPr>
              <a:t>ویژگیهای قاعده یادگیری مدل,آماده سازی وآزمایش </a:t>
            </a:r>
            <a:r>
              <a:rPr lang="fa-IR" dirty="0" smtClean="0">
                <a:latin typeface="Andalus" pitchFamily="18" charset="-78"/>
                <a:ea typeface="Calibri"/>
                <a:cs typeface="Andalus" pitchFamily="18" charset="-78"/>
              </a:rPr>
              <a:t>تلرانس </a:t>
            </a:r>
            <a:r>
              <a:rPr lang="fa-IR" dirty="0">
                <a:latin typeface="Andalus" pitchFamily="18" charset="-78"/>
                <a:ea typeface="Calibri"/>
                <a:cs typeface="Andalus" pitchFamily="18" charset="-78"/>
              </a:rPr>
              <a:t>بطور مکانیکی توسط برنامه و متغیرات است که مجهول برنامه در طول مرحله طراحی تعداد لایه های مخفی,تعداد گره های مخفی در هر لایه ونوع تابع انتقال است که برنامه در مراحل زیر استفاده خواهد کرد:</a:t>
            </a:r>
            <a:r>
              <a:rPr lang="en-US" sz="2000" dirty="0">
                <a:latin typeface="Calibri"/>
                <a:ea typeface="Calibri"/>
                <a:cs typeface="Arial"/>
              </a:rPr>
              <a:t/>
            </a:r>
            <a:br>
              <a:rPr lang="en-US" sz="2000" dirty="0">
                <a:latin typeface="Calibri"/>
                <a:ea typeface="Calibri"/>
                <a:cs typeface="Arial"/>
              </a:rPr>
            </a:br>
            <a:r>
              <a:rPr lang="en-US" sz="2000" dirty="0">
                <a:latin typeface="Calibri"/>
                <a:ea typeface="Calibri"/>
                <a:cs typeface="Arial"/>
              </a:rPr>
              <a:t/>
            </a:r>
            <a:br>
              <a:rPr lang="en-US" sz="2000" dirty="0">
                <a:latin typeface="Calibri"/>
                <a:ea typeface="Calibri"/>
                <a:cs typeface="Arial"/>
              </a:rPr>
            </a:br>
            <a:endParaRPr lang="en-US" dirty="0"/>
          </a:p>
        </p:txBody>
      </p:sp>
    </p:spTree>
    <p:extLst>
      <p:ext uri="{BB962C8B-B14F-4D97-AF65-F5344CB8AC3E}">
        <p14:creationId xmlns:p14="http://schemas.microsoft.com/office/powerpoint/2010/main" val="3269323413"/>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624110"/>
            <a:ext cx="7333059" cy="5548090"/>
          </a:xfrm>
        </p:spPr>
        <p:txBody>
          <a:bodyPr>
            <a:normAutofit/>
          </a:bodyPr>
          <a:lstStyle/>
          <a:p>
            <a:pPr algn="r">
              <a:lnSpc>
                <a:spcPct val="150000"/>
              </a:lnSpc>
            </a:pPr>
            <a:r>
              <a:rPr lang="en-US" dirty="0">
                <a:solidFill>
                  <a:prstClr val="black">
                    <a:lumMod val="85000"/>
                    <a:lumOff val="15000"/>
                  </a:prstClr>
                </a:solidFill>
                <a:latin typeface="Andalus" pitchFamily="18" charset="-78"/>
                <a:ea typeface="Calibri"/>
                <a:cs typeface="Andalus" pitchFamily="18" charset="-78"/>
              </a:rPr>
              <a:t>A</a:t>
            </a:r>
            <a:r>
              <a:rPr lang="fa-IR" dirty="0">
                <a:solidFill>
                  <a:prstClr val="black">
                    <a:lumMod val="85000"/>
                    <a:lumOff val="15000"/>
                  </a:prstClr>
                </a:solidFill>
                <a:latin typeface="Andalus" pitchFamily="18" charset="-78"/>
                <a:ea typeface="Calibri"/>
                <a:cs typeface="Andalus" pitchFamily="18" charset="-78"/>
              </a:rPr>
              <a:t>.لایه مخفی با تابع انتقال پیچیده </a:t>
            </a:r>
            <a:r>
              <a:rPr lang="fa-IR" dirty="0" smtClean="0">
                <a:solidFill>
                  <a:prstClr val="black">
                    <a:lumMod val="85000"/>
                    <a:lumOff val="15000"/>
                  </a:prstClr>
                </a:solidFill>
                <a:latin typeface="Andalus" pitchFamily="18" charset="-78"/>
                <a:ea typeface="Calibri"/>
                <a:cs typeface="Andalus" pitchFamily="18" charset="-78"/>
              </a:rPr>
              <a:t>              </a:t>
            </a:r>
            <a:r>
              <a:rPr lang="en-US" dirty="0" smtClean="0">
                <a:solidFill>
                  <a:prstClr val="black">
                    <a:lumMod val="85000"/>
                    <a:lumOff val="15000"/>
                  </a:prstClr>
                </a:solidFill>
                <a:latin typeface="Andalus" pitchFamily="18" charset="-78"/>
                <a:ea typeface="Calibri"/>
                <a:cs typeface="Andalus" pitchFamily="18" charset="-78"/>
              </a:rPr>
              <a:t>S</a:t>
            </a:r>
            <a:r>
              <a:rPr lang="en-US" dirty="0">
                <a:solidFill>
                  <a:prstClr val="black">
                    <a:lumMod val="85000"/>
                    <a:lumOff val="15000"/>
                  </a:prstClr>
                </a:solidFill>
                <a:latin typeface="Andalus" pitchFamily="18" charset="-78"/>
                <a:ea typeface="Calibri"/>
                <a:cs typeface="Andalus" pitchFamily="18" charset="-78"/>
              </a:rPr>
              <a:t/>
            </a:r>
            <a:br>
              <a:rPr lang="en-US" dirty="0">
                <a:solidFill>
                  <a:prstClr val="black">
                    <a:lumMod val="85000"/>
                    <a:lumOff val="15000"/>
                  </a:prstClr>
                </a:solidFill>
                <a:latin typeface="Andalus" pitchFamily="18" charset="-78"/>
                <a:ea typeface="Calibri"/>
                <a:cs typeface="Andalus" pitchFamily="18" charset="-78"/>
              </a:rPr>
            </a:br>
            <a:r>
              <a:rPr lang="en-US" dirty="0">
                <a:solidFill>
                  <a:prstClr val="black">
                    <a:lumMod val="85000"/>
                    <a:lumOff val="15000"/>
                  </a:prstClr>
                </a:solidFill>
                <a:latin typeface="Andalus" pitchFamily="18" charset="-78"/>
                <a:ea typeface="Calibri"/>
                <a:cs typeface="Andalus" pitchFamily="18" charset="-78"/>
              </a:rPr>
              <a:t>B</a:t>
            </a:r>
            <a:r>
              <a:rPr lang="fa-IR" dirty="0">
                <a:solidFill>
                  <a:prstClr val="black">
                    <a:lumMod val="85000"/>
                    <a:lumOff val="15000"/>
                  </a:prstClr>
                </a:solidFill>
                <a:latin typeface="Andalus" pitchFamily="18" charset="-78"/>
                <a:ea typeface="Calibri"/>
                <a:cs typeface="Andalus" pitchFamily="18" charset="-78"/>
              </a:rPr>
              <a:t>.لایه مخفی با تابع انتقال </a:t>
            </a:r>
            <a:r>
              <a:rPr lang="fa-IR" dirty="0" smtClean="0">
                <a:solidFill>
                  <a:prstClr val="black">
                    <a:lumMod val="85000"/>
                    <a:lumOff val="15000"/>
                  </a:prstClr>
                </a:solidFill>
                <a:latin typeface="Andalus" pitchFamily="18" charset="-78"/>
                <a:ea typeface="Calibri"/>
                <a:cs typeface="Andalus" pitchFamily="18" charset="-78"/>
              </a:rPr>
              <a:t>تانژانت               </a:t>
            </a:r>
            <a:r>
              <a:rPr lang="en-US" dirty="0" smtClean="0">
                <a:solidFill>
                  <a:prstClr val="black">
                    <a:lumMod val="85000"/>
                    <a:lumOff val="15000"/>
                  </a:prstClr>
                </a:solidFill>
                <a:latin typeface="Andalus" pitchFamily="18" charset="-78"/>
                <a:ea typeface="Calibri"/>
                <a:cs typeface="Andalus" pitchFamily="18" charset="-78"/>
              </a:rPr>
              <a:t>T</a:t>
            </a:r>
            <a:r>
              <a:rPr lang="fa-IR" dirty="0" smtClean="0">
                <a:solidFill>
                  <a:prstClr val="black">
                    <a:lumMod val="85000"/>
                    <a:lumOff val="15000"/>
                  </a:prstClr>
                </a:solidFill>
                <a:latin typeface="Andalus" pitchFamily="18" charset="-78"/>
                <a:ea typeface="Calibri"/>
                <a:cs typeface="Andalus" pitchFamily="18" charset="-78"/>
              </a:rPr>
              <a:t>       </a:t>
            </a:r>
            <a:r>
              <a:rPr lang="en-US" dirty="0">
                <a:solidFill>
                  <a:prstClr val="black">
                    <a:lumMod val="85000"/>
                    <a:lumOff val="15000"/>
                  </a:prstClr>
                </a:solidFill>
                <a:latin typeface="Andalus" pitchFamily="18" charset="-78"/>
                <a:ea typeface="Calibri"/>
                <a:cs typeface="Andalus" pitchFamily="18" charset="-78"/>
              </a:rPr>
              <a:t/>
            </a:r>
            <a:br>
              <a:rPr lang="en-US" dirty="0">
                <a:solidFill>
                  <a:prstClr val="black">
                    <a:lumMod val="85000"/>
                    <a:lumOff val="15000"/>
                  </a:prstClr>
                </a:solidFill>
                <a:latin typeface="Andalus" pitchFamily="18" charset="-78"/>
                <a:ea typeface="Calibri"/>
                <a:cs typeface="Andalus" pitchFamily="18" charset="-78"/>
              </a:rPr>
            </a:br>
            <a:r>
              <a:rPr lang="en-US" dirty="0">
                <a:solidFill>
                  <a:prstClr val="black">
                    <a:lumMod val="85000"/>
                    <a:lumOff val="15000"/>
                  </a:prstClr>
                </a:solidFill>
                <a:latin typeface="Andalus" pitchFamily="18" charset="-78"/>
                <a:ea typeface="Calibri"/>
                <a:cs typeface="Andalus" pitchFamily="18" charset="-78"/>
              </a:rPr>
              <a:t>C</a:t>
            </a:r>
            <a:r>
              <a:rPr lang="fa-IR" dirty="0">
                <a:solidFill>
                  <a:prstClr val="black">
                    <a:lumMod val="85000"/>
                    <a:lumOff val="15000"/>
                  </a:prstClr>
                </a:solidFill>
                <a:latin typeface="Andalus" pitchFamily="18" charset="-78"/>
                <a:ea typeface="Calibri"/>
                <a:cs typeface="Andalus" pitchFamily="18" charset="-78"/>
              </a:rPr>
              <a:t>.دو لایه مخفی با تابع انتقال </a:t>
            </a:r>
            <a:r>
              <a:rPr lang="en-US" dirty="0">
                <a:solidFill>
                  <a:prstClr val="black">
                    <a:lumMod val="85000"/>
                    <a:lumOff val="15000"/>
                  </a:prstClr>
                </a:solidFill>
                <a:latin typeface="Andalus" pitchFamily="18" charset="-78"/>
                <a:ea typeface="Calibri"/>
                <a:cs typeface="Andalus" pitchFamily="18" charset="-78"/>
              </a:rPr>
              <a:t>S</a:t>
            </a:r>
            <a:r>
              <a:rPr lang="fa-IR" dirty="0">
                <a:solidFill>
                  <a:prstClr val="black">
                    <a:lumMod val="85000"/>
                    <a:lumOff val="15000"/>
                  </a:prstClr>
                </a:solidFill>
                <a:latin typeface="Andalus" pitchFamily="18" charset="-78"/>
                <a:ea typeface="Calibri"/>
                <a:cs typeface="Andalus" pitchFamily="18" charset="-78"/>
              </a:rPr>
              <a:t>برای هر دو لایه </a:t>
            </a:r>
            <a:r>
              <a:rPr lang="en-US" dirty="0">
                <a:solidFill>
                  <a:prstClr val="black">
                    <a:lumMod val="85000"/>
                    <a:lumOff val="15000"/>
                  </a:prstClr>
                </a:solidFill>
                <a:latin typeface="Andalus" pitchFamily="18" charset="-78"/>
                <a:ea typeface="Calibri"/>
                <a:cs typeface="Andalus" pitchFamily="18" charset="-78"/>
              </a:rPr>
              <a:t/>
            </a:r>
            <a:br>
              <a:rPr lang="en-US" dirty="0">
                <a:solidFill>
                  <a:prstClr val="black">
                    <a:lumMod val="85000"/>
                    <a:lumOff val="15000"/>
                  </a:prstClr>
                </a:solidFill>
                <a:latin typeface="Andalus" pitchFamily="18" charset="-78"/>
                <a:ea typeface="Calibri"/>
                <a:cs typeface="Andalus" pitchFamily="18" charset="-78"/>
              </a:rPr>
            </a:br>
            <a:r>
              <a:rPr lang="en-US" dirty="0">
                <a:solidFill>
                  <a:prstClr val="black">
                    <a:lumMod val="85000"/>
                    <a:lumOff val="15000"/>
                  </a:prstClr>
                </a:solidFill>
                <a:latin typeface="Andalus" pitchFamily="18" charset="-78"/>
                <a:ea typeface="Calibri"/>
                <a:cs typeface="Andalus" pitchFamily="18" charset="-78"/>
              </a:rPr>
              <a:t>D</a:t>
            </a:r>
            <a:r>
              <a:rPr lang="fa-IR" dirty="0">
                <a:solidFill>
                  <a:prstClr val="black">
                    <a:lumMod val="85000"/>
                    <a:lumOff val="15000"/>
                  </a:prstClr>
                </a:solidFill>
                <a:latin typeface="Andalus" pitchFamily="18" charset="-78"/>
                <a:ea typeface="Calibri"/>
                <a:cs typeface="Andalus" pitchFamily="18" charset="-78"/>
              </a:rPr>
              <a:t>.دو لایه مخفی با تابع انتفال </a:t>
            </a:r>
            <a:r>
              <a:rPr lang="en-US" dirty="0">
                <a:solidFill>
                  <a:prstClr val="black">
                    <a:lumMod val="85000"/>
                    <a:lumOff val="15000"/>
                  </a:prstClr>
                </a:solidFill>
                <a:latin typeface="Andalus" pitchFamily="18" charset="-78"/>
                <a:ea typeface="Calibri"/>
                <a:cs typeface="Andalus" pitchFamily="18" charset="-78"/>
              </a:rPr>
              <a:t>T</a:t>
            </a:r>
            <a:r>
              <a:rPr lang="fa-IR" dirty="0">
                <a:solidFill>
                  <a:prstClr val="black">
                    <a:lumMod val="85000"/>
                    <a:lumOff val="15000"/>
                  </a:prstClr>
                </a:solidFill>
                <a:latin typeface="Andalus" pitchFamily="18" charset="-78"/>
                <a:ea typeface="Calibri"/>
                <a:cs typeface="Andalus" pitchFamily="18" charset="-78"/>
              </a:rPr>
              <a:t>برای هر دو لایه</a:t>
            </a:r>
            <a:r>
              <a:rPr lang="en-US" dirty="0">
                <a:solidFill>
                  <a:prstClr val="black">
                    <a:lumMod val="85000"/>
                    <a:lumOff val="15000"/>
                  </a:prstClr>
                </a:solidFill>
                <a:latin typeface="Andalus" pitchFamily="18" charset="-78"/>
                <a:ea typeface="Calibri"/>
                <a:cs typeface="Andalus" pitchFamily="18" charset="-78"/>
              </a:rPr>
              <a:t/>
            </a:r>
            <a:br>
              <a:rPr lang="en-US" dirty="0">
                <a:solidFill>
                  <a:prstClr val="black">
                    <a:lumMod val="85000"/>
                    <a:lumOff val="15000"/>
                  </a:prstClr>
                </a:solidFill>
                <a:latin typeface="Andalus" pitchFamily="18" charset="-78"/>
                <a:ea typeface="Calibri"/>
                <a:cs typeface="Andalus" pitchFamily="18" charset="-78"/>
              </a:rPr>
            </a:br>
            <a:r>
              <a:rPr lang="en-US" dirty="0">
                <a:solidFill>
                  <a:prstClr val="black">
                    <a:lumMod val="85000"/>
                    <a:lumOff val="15000"/>
                  </a:prstClr>
                </a:solidFill>
                <a:latin typeface="Andalus" pitchFamily="18" charset="-78"/>
                <a:ea typeface="Calibri"/>
                <a:cs typeface="Andalus" pitchFamily="18" charset="-78"/>
              </a:rPr>
              <a:t>E</a:t>
            </a:r>
            <a:r>
              <a:rPr lang="fa-IR" dirty="0">
                <a:solidFill>
                  <a:prstClr val="black">
                    <a:lumMod val="85000"/>
                    <a:lumOff val="15000"/>
                  </a:prstClr>
                </a:solidFill>
                <a:latin typeface="Andalus" pitchFamily="18" charset="-78"/>
                <a:ea typeface="Calibri"/>
                <a:cs typeface="Andalus" pitchFamily="18" charset="-78"/>
              </a:rPr>
              <a:t>.دو لایه مخفی باتابع انتفال </a:t>
            </a:r>
            <a:r>
              <a:rPr lang="en-US" dirty="0">
                <a:solidFill>
                  <a:prstClr val="black">
                    <a:lumMod val="85000"/>
                    <a:lumOff val="15000"/>
                  </a:prstClr>
                </a:solidFill>
                <a:latin typeface="Andalus" pitchFamily="18" charset="-78"/>
                <a:ea typeface="Calibri"/>
                <a:cs typeface="Andalus" pitchFamily="18" charset="-78"/>
              </a:rPr>
              <a:t>S</a:t>
            </a:r>
            <a:r>
              <a:rPr lang="fa-IR" dirty="0">
                <a:solidFill>
                  <a:prstClr val="black">
                    <a:lumMod val="85000"/>
                    <a:lumOff val="15000"/>
                  </a:prstClr>
                </a:solidFill>
                <a:latin typeface="Andalus" pitchFamily="18" charset="-78"/>
                <a:ea typeface="Calibri"/>
                <a:cs typeface="Andalus" pitchFamily="18" charset="-78"/>
              </a:rPr>
              <a:t>برای هر دو لایه</a:t>
            </a:r>
            <a:r>
              <a:rPr lang="en-US" dirty="0">
                <a:solidFill>
                  <a:prstClr val="black">
                    <a:lumMod val="85000"/>
                    <a:lumOff val="15000"/>
                  </a:prstClr>
                </a:solidFill>
                <a:latin typeface="Andalus" pitchFamily="18" charset="-78"/>
                <a:ea typeface="Calibri"/>
                <a:cs typeface="Andalus" pitchFamily="18" charset="-78"/>
              </a:rPr>
              <a:t/>
            </a:r>
            <a:br>
              <a:rPr lang="en-US" dirty="0">
                <a:solidFill>
                  <a:prstClr val="black">
                    <a:lumMod val="85000"/>
                    <a:lumOff val="15000"/>
                  </a:prstClr>
                </a:solidFill>
                <a:latin typeface="Andalus" pitchFamily="18" charset="-78"/>
                <a:ea typeface="Calibri"/>
                <a:cs typeface="Andalus" pitchFamily="18" charset="-78"/>
              </a:rPr>
            </a:br>
            <a:r>
              <a:rPr lang="en-US" dirty="0">
                <a:solidFill>
                  <a:prstClr val="black">
                    <a:lumMod val="85000"/>
                    <a:lumOff val="15000"/>
                  </a:prstClr>
                </a:solidFill>
                <a:latin typeface="Andalus" pitchFamily="18" charset="-78"/>
                <a:ea typeface="Calibri"/>
                <a:cs typeface="Andalus" pitchFamily="18" charset="-78"/>
              </a:rPr>
              <a:t>F</a:t>
            </a:r>
            <a:r>
              <a:rPr lang="fa-IR" dirty="0">
                <a:solidFill>
                  <a:prstClr val="black">
                    <a:lumMod val="85000"/>
                    <a:lumOff val="15000"/>
                  </a:prstClr>
                </a:solidFill>
                <a:latin typeface="Andalus" pitchFamily="18" charset="-78"/>
                <a:ea typeface="Calibri"/>
                <a:cs typeface="Andalus" pitchFamily="18" charset="-78"/>
              </a:rPr>
              <a:t>.دو لایه مخفی با تابع انتقال </a:t>
            </a:r>
            <a:r>
              <a:rPr lang="en-US" dirty="0">
                <a:solidFill>
                  <a:prstClr val="black">
                    <a:lumMod val="85000"/>
                    <a:lumOff val="15000"/>
                  </a:prstClr>
                </a:solidFill>
                <a:latin typeface="Andalus" pitchFamily="18" charset="-78"/>
                <a:ea typeface="Calibri"/>
                <a:cs typeface="Andalus" pitchFamily="18" charset="-78"/>
              </a:rPr>
              <a:t>T</a:t>
            </a:r>
            <a:r>
              <a:rPr lang="fa-IR" dirty="0">
                <a:solidFill>
                  <a:prstClr val="black">
                    <a:lumMod val="85000"/>
                    <a:lumOff val="15000"/>
                  </a:prstClr>
                </a:solidFill>
                <a:latin typeface="Andalus" pitchFamily="18" charset="-78"/>
                <a:ea typeface="Calibri"/>
                <a:cs typeface="Andalus" pitchFamily="18" charset="-78"/>
              </a:rPr>
              <a:t>برای هر دو لایه</a:t>
            </a:r>
            <a:endParaRPr lang="en-US" dirty="0">
              <a:latin typeface="Andalus" pitchFamily="18" charset="-78"/>
              <a:cs typeface="Andalus" pitchFamily="18" charset="-78"/>
            </a:endParaRPr>
          </a:p>
        </p:txBody>
      </p:sp>
      <p:sp>
        <p:nvSpPr>
          <p:cNvPr id="3" name="Left Arrow 2"/>
          <p:cNvSpPr/>
          <p:nvPr/>
        </p:nvSpPr>
        <p:spPr>
          <a:xfrm>
            <a:off x="2590800" y="955964"/>
            <a:ext cx="1295400"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Arrow 3"/>
          <p:cNvSpPr/>
          <p:nvPr/>
        </p:nvSpPr>
        <p:spPr>
          <a:xfrm>
            <a:off x="2625436" y="1745395"/>
            <a:ext cx="1260764"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321147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624110"/>
            <a:ext cx="7924800" cy="5776690"/>
          </a:xfrm>
        </p:spPr>
        <p:txBody>
          <a:bodyPr>
            <a:normAutofit fontScale="90000"/>
          </a:bodyPr>
          <a:lstStyle/>
          <a:p>
            <a:pPr marL="0" marR="0" algn="r">
              <a:lnSpc>
                <a:spcPct val="115000"/>
              </a:lnSpc>
              <a:spcBef>
                <a:spcPts val="0"/>
              </a:spcBef>
              <a:spcAft>
                <a:spcPts val="1000"/>
              </a:spcAft>
            </a:pPr>
            <a:r>
              <a:rPr lang="fa-IR" dirty="0">
                <a:latin typeface="Andalus" pitchFamily="18" charset="-78"/>
                <a:ea typeface="Calibri"/>
                <a:cs typeface="Andalus" pitchFamily="18" charset="-78"/>
              </a:rPr>
              <a:t>106مدل آزمایشی متفاوت برای تعیین بهترین ساختار از مدل پیشنهادی آزمایش شده </a:t>
            </a:r>
            <a:r>
              <a:rPr lang="fa-IR" dirty="0" smtClean="0">
                <a:latin typeface="Andalus" pitchFamily="18" charset="-78"/>
                <a:ea typeface="Calibri"/>
                <a:cs typeface="Andalus" pitchFamily="18" charset="-78"/>
              </a:rPr>
              <a:t>اند.</a:t>
            </a:r>
            <a:br>
              <a:rPr lang="fa-IR" dirty="0" smtClean="0">
                <a:latin typeface="Andalus" pitchFamily="18" charset="-78"/>
                <a:ea typeface="Calibri"/>
                <a:cs typeface="Andalus" pitchFamily="18" charset="-78"/>
              </a:rPr>
            </a:br>
            <a:r>
              <a:rPr lang="fa-IR" dirty="0" smtClean="0">
                <a:latin typeface="Andalus" pitchFamily="18" charset="-78"/>
                <a:ea typeface="Calibri"/>
                <a:cs typeface="Andalus" pitchFamily="18" charset="-78"/>
              </a:rPr>
              <a:t/>
            </a:r>
            <a:br>
              <a:rPr lang="fa-IR" dirty="0" smtClean="0">
                <a:latin typeface="Andalus" pitchFamily="18" charset="-78"/>
                <a:ea typeface="Calibri"/>
                <a:cs typeface="Andalus" pitchFamily="18" charset="-78"/>
              </a:rPr>
            </a:br>
            <a:r>
              <a:rPr lang="fa-IR" dirty="0" smtClean="0">
                <a:latin typeface="Andalus" pitchFamily="18" charset="-78"/>
                <a:ea typeface="Calibri"/>
                <a:cs typeface="Andalus" pitchFamily="18" charset="-78"/>
              </a:rPr>
              <a:t>بهترین </a:t>
            </a:r>
            <a:r>
              <a:rPr lang="fa-IR" dirty="0">
                <a:latin typeface="Andalus" pitchFamily="18" charset="-78"/>
                <a:ea typeface="Calibri"/>
                <a:cs typeface="Andalus" pitchFamily="18" charset="-78"/>
              </a:rPr>
              <a:t>ساختار مدل مدلی است که </a:t>
            </a:r>
            <a:r>
              <a:rPr lang="fa-IR" dirty="0" smtClean="0">
                <a:latin typeface="Andalus" pitchFamily="18" charset="-78"/>
                <a:ea typeface="Calibri"/>
                <a:cs typeface="Andalus" pitchFamily="18" charset="-78"/>
              </a:rPr>
              <a:t>خطاهای </a:t>
            </a:r>
            <a:r>
              <a:rPr lang="en-US" dirty="0" smtClean="0">
                <a:latin typeface="Andalus" pitchFamily="18" charset="-78"/>
                <a:ea typeface="Calibri"/>
                <a:cs typeface="Andalus" pitchFamily="18" charset="-78"/>
              </a:rPr>
              <a:t>RMS</a:t>
            </a:r>
            <a:r>
              <a:rPr lang="fa-IR" dirty="0" smtClean="0">
                <a:latin typeface="Andalus" pitchFamily="18" charset="-78"/>
                <a:ea typeface="Calibri"/>
                <a:cs typeface="Andalus" pitchFamily="18" charset="-78"/>
              </a:rPr>
              <a:t>راحداقل </a:t>
            </a:r>
            <a:r>
              <a:rPr lang="fa-IR" dirty="0">
                <a:latin typeface="Andalus" pitchFamily="18" charset="-78"/>
                <a:ea typeface="Calibri"/>
                <a:cs typeface="Andalus" pitchFamily="18" charset="-78"/>
              </a:rPr>
              <a:t>میکند.</a:t>
            </a:r>
            <a:r>
              <a:rPr lang="en-US" sz="2000" dirty="0">
                <a:latin typeface="Andalus" pitchFamily="18" charset="-78"/>
                <a:ea typeface="Calibri"/>
                <a:cs typeface="Andalus" pitchFamily="18" charset="-78"/>
              </a:rPr>
              <a:t/>
            </a:r>
            <a:br>
              <a:rPr lang="en-US" sz="2000" dirty="0">
                <a:latin typeface="Andalus" pitchFamily="18" charset="-78"/>
                <a:ea typeface="Calibri"/>
                <a:cs typeface="Andalus" pitchFamily="18" charset="-78"/>
              </a:rPr>
            </a:br>
            <a:r>
              <a:rPr lang="fa-IR" sz="2000" dirty="0" smtClean="0">
                <a:latin typeface="Andalus" pitchFamily="18" charset="-78"/>
                <a:ea typeface="Calibri"/>
                <a:cs typeface="Andalus" pitchFamily="18" charset="-78"/>
              </a:rPr>
              <a:t/>
            </a:r>
            <a:br>
              <a:rPr lang="fa-IR" sz="2000" dirty="0" smtClean="0">
                <a:latin typeface="Andalus" pitchFamily="18" charset="-78"/>
                <a:ea typeface="Calibri"/>
                <a:cs typeface="Andalus" pitchFamily="18" charset="-78"/>
              </a:rPr>
            </a:br>
            <a:r>
              <a:rPr lang="fa-IR" sz="2000" dirty="0" smtClean="0">
                <a:latin typeface="Andalus" pitchFamily="18" charset="-78"/>
                <a:ea typeface="Calibri"/>
                <a:cs typeface="Andalus" pitchFamily="18" charset="-78"/>
              </a:rPr>
              <a:t/>
            </a:r>
            <a:br>
              <a:rPr lang="fa-IR" sz="2000" dirty="0" smtClean="0">
                <a:latin typeface="Andalus" pitchFamily="18" charset="-78"/>
                <a:ea typeface="Calibri"/>
                <a:cs typeface="Andalus" pitchFamily="18" charset="-78"/>
              </a:rPr>
            </a:br>
            <a:r>
              <a:rPr lang="fa-IR" dirty="0" smtClean="0">
                <a:latin typeface="Andalus" pitchFamily="18" charset="-78"/>
                <a:ea typeface="Calibri"/>
                <a:cs typeface="Andalus" pitchFamily="18" charset="-78"/>
              </a:rPr>
              <a:t>مدل </a:t>
            </a:r>
            <a:r>
              <a:rPr lang="fa-IR" dirty="0">
                <a:latin typeface="Andalus" pitchFamily="18" charset="-78"/>
                <a:ea typeface="Calibri"/>
                <a:cs typeface="Andalus" pitchFamily="18" charset="-78"/>
              </a:rPr>
              <a:t>معرفی شده برای این مسئله پیش بینی پیچیده مدلی است با مقدار حداقل</a:t>
            </a:r>
            <a:r>
              <a:rPr lang="en-US" dirty="0">
                <a:latin typeface="Andalus" pitchFamily="18" charset="-78"/>
                <a:ea typeface="Calibri"/>
                <a:cs typeface="Andalus" pitchFamily="18" charset="-78"/>
              </a:rPr>
              <a:t>RMS</a:t>
            </a:r>
            <a:r>
              <a:rPr lang="fa-IR" dirty="0">
                <a:latin typeface="Andalus" pitchFamily="18" charset="-78"/>
                <a:ea typeface="Calibri"/>
                <a:cs typeface="Andalus" pitchFamily="18" charset="-78"/>
              </a:rPr>
              <a:t>ازهمه آزمایشات وفرآیند خطا .</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3283626625"/>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609600"/>
            <a:ext cx="7293365" cy="5867400"/>
          </a:xfrm>
        </p:spPr>
        <p:txBody>
          <a:bodyPr>
            <a:normAutofit fontScale="90000"/>
          </a:bodyPr>
          <a:lstStyle/>
          <a:p>
            <a:pPr algn="ctr">
              <a:lnSpc>
                <a:spcPct val="150000"/>
              </a:lnSpc>
            </a:pPr>
            <a:r>
              <a:rPr lang="fa-IR" sz="4400" dirty="0" smtClean="0">
                <a:latin typeface="Andalus" pitchFamily="18" charset="-78"/>
                <a:cs typeface="Andalus" pitchFamily="18" charset="-78"/>
              </a:rPr>
              <a:t>تهیه کننده:مریم کاظمی ارشلو</a:t>
            </a:r>
            <a:br>
              <a:rPr lang="fa-IR" sz="4400" dirty="0" smtClean="0">
                <a:latin typeface="Andalus" pitchFamily="18" charset="-78"/>
                <a:cs typeface="Andalus" pitchFamily="18" charset="-78"/>
              </a:rPr>
            </a:br>
            <a:r>
              <a:rPr lang="fa-IR" sz="4400" dirty="0" smtClean="0">
                <a:latin typeface="Andalus" pitchFamily="18" charset="-78"/>
                <a:cs typeface="Andalus" pitchFamily="18" charset="-78"/>
              </a:rPr>
              <a:t/>
            </a:r>
            <a:br>
              <a:rPr lang="fa-IR" sz="4400" dirty="0" smtClean="0">
                <a:latin typeface="Andalus" pitchFamily="18" charset="-78"/>
                <a:cs typeface="Andalus" pitchFamily="18" charset="-78"/>
              </a:rPr>
            </a:br>
            <a:r>
              <a:rPr lang="fa-IR" sz="4400" dirty="0" smtClean="0">
                <a:latin typeface="Andalus" pitchFamily="18" charset="-78"/>
                <a:cs typeface="Andalus" pitchFamily="18" charset="-78"/>
              </a:rPr>
              <a:t>موضوع:برآوردهزینه پیش بینی کیفیت (</a:t>
            </a:r>
            <a:r>
              <a:rPr lang="en-US" sz="4400" dirty="0" smtClean="0">
                <a:latin typeface="Andalus" pitchFamily="18" charset="-78"/>
                <a:cs typeface="Andalus" pitchFamily="18" charset="-78"/>
              </a:rPr>
              <a:t>COQ</a:t>
            </a:r>
            <a:r>
              <a:rPr lang="fa-IR" sz="4400" dirty="0" smtClean="0">
                <a:latin typeface="Andalus" pitchFamily="18" charset="-78"/>
                <a:cs typeface="Andalus" pitchFamily="18" charset="-78"/>
              </a:rPr>
              <a:t>)درپروژه های ساختمانی درمصربااستفاده ازمدل شبکه عصبی مصنوعی</a:t>
            </a:r>
            <a:br>
              <a:rPr lang="fa-IR" sz="4400" dirty="0" smtClean="0">
                <a:latin typeface="Andalus" pitchFamily="18" charset="-78"/>
                <a:cs typeface="Andalus" pitchFamily="18" charset="-78"/>
              </a:rPr>
            </a:br>
            <a:endParaRPr lang="en-US" sz="4400" dirty="0">
              <a:latin typeface="Andalus" pitchFamily="18" charset="-78"/>
              <a:cs typeface="Andalus" pitchFamily="18" charset="-78"/>
            </a:endParaRPr>
          </a:p>
        </p:txBody>
      </p:sp>
    </p:spTree>
    <p:extLst>
      <p:ext uri="{BB962C8B-B14F-4D97-AF65-F5344CB8AC3E}">
        <p14:creationId xmlns:p14="http://schemas.microsoft.com/office/powerpoint/2010/main" val="28550368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624110"/>
            <a:ext cx="7180659" cy="5776690"/>
          </a:xfrm>
        </p:spPr>
        <p:txBody>
          <a:bodyPr>
            <a:normAutofit fontScale="90000"/>
          </a:bodyPr>
          <a:lstStyle/>
          <a:p>
            <a:pPr marL="0" marR="0" algn="r">
              <a:spcBef>
                <a:spcPts val="0"/>
              </a:spcBef>
              <a:spcAft>
                <a:spcPts val="1000"/>
              </a:spcAft>
            </a:pPr>
            <a:r>
              <a:rPr lang="fa-IR" dirty="0">
                <a:latin typeface="Andalus" pitchFamily="18" charset="-78"/>
                <a:ea typeface="Calibri"/>
                <a:cs typeface="Andalus" pitchFamily="18" charset="-78"/>
              </a:rPr>
              <a:t>ارزیابی شرح محتویات شبکه 5پروژه که قبلا بطور دلخواه انتخاب شده اند و برای آزمایش تایید شده اند از مجموع کل پروژه ها,برای بهترین مدل معرفی شده اند</a:t>
            </a:r>
            <a:r>
              <a:rPr lang="en-US" sz="2000" dirty="0">
                <a:latin typeface="Andalus" pitchFamily="18" charset="-78"/>
                <a:ea typeface="Calibri"/>
                <a:cs typeface="Andalus" pitchFamily="18" charset="-78"/>
              </a:rPr>
              <a:t/>
            </a:r>
            <a:br>
              <a:rPr lang="en-US" sz="2000" dirty="0">
                <a:latin typeface="Andalus" pitchFamily="18" charset="-78"/>
                <a:ea typeface="Calibri"/>
                <a:cs typeface="Andalus" pitchFamily="18" charset="-78"/>
              </a:rPr>
            </a:br>
            <a:r>
              <a:rPr lang="fa-IR" sz="2000" dirty="0" smtClean="0">
                <a:latin typeface="Andalus" pitchFamily="18" charset="-78"/>
                <a:ea typeface="Calibri"/>
                <a:cs typeface="Andalus" pitchFamily="18" charset="-78"/>
              </a:rPr>
              <a:t/>
            </a:r>
            <a:br>
              <a:rPr lang="fa-IR" sz="2000" dirty="0" smtClean="0">
                <a:latin typeface="Andalus" pitchFamily="18" charset="-78"/>
                <a:ea typeface="Calibri"/>
                <a:cs typeface="Andalus" pitchFamily="18" charset="-78"/>
              </a:rPr>
            </a:br>
            <a:r>
              <a:rPr lang="fa-IR" sz="2000" dirty="0">
                <a:latin typeface="Andalus" pitchFamily="18" charset="-78"/>
                <a:ea typeface="Calibri"/>
                <a:cs typeface="Andalus" pitchFamily="18" charset="-78"/>
              </a:rPr>
              <a:t/>
            </a:r>
            <a:br>
              <a:rPr lang="fa-IR" sz="2000" dirty="0">
                <a:latin typeface="Andalus" pitchFamily="18" charset="-78"/>
                <a:ea typeface="Calibri"/>
                <a:cs typeface="Andalus" pitchFamily="18" charset="-78"/>
              </a:rPr>
            </a:br>
            <a:r>
              <a:rPr lang="fa-IR" dirty="0" smtClean="0">
                <a:latin typeface="Andalus" pitchFamily="18" charset="-78"/>
                <a:ea typeface="Calibri"/>
                <a:cs typeface="Andalus" pitchFamily="18" charset="-78"/>
              </a:rPr>
              <a:t>درصد </a:t>
            </a:r>
            <a:r>
              <a:rPr lang="fa-IR" dirty="0">
                <a:latin typeface="Andalus" pitchFamily="18" charset="-78"/>
                <a:ea typeface="Calibri"/>
                <a:cs typeface="Andalus" pitchFamily="18" charset="-78"/>
              </a:rPr>
              <a:t>محاسبه شده برای پروژه های واقعی محاسبه خواهد شد واختلاف بین آنها مطالعه میشود اگر مساوی یاکمتر از مقدار تفاوت مطلق مدل طراحی شده باشد پس یک محاسبه ی صحیح انجام شده است واگر مقدار تفاوت مطلق طراحی شده افزایش یابد دیگر صحیح نخواهد بود.</a:t>
            </a:r>
            <a:r>
              <a:rPr lang="en-US" sz="2000" dirty="0">
                <a:latin typeface="Calibri"/>
                <a:ea typeface="Calibri"/>
                <a:cs typeface="Arial"/>
              </a:rPr>
              <a:t/>
            </a:r>
            <a:br>
              <a:rPr lang="en-US" sz="2000" dirty="0">
                <a:latin typeface="Calibri"/>
                <a:ea typeface="Calibri"/>
                <a:cs typeface="Arial"/>
              </a:rPr>
            </a:br>
            <a:endParaRPr lang="en-US" dirty="0"/>
          </a:p>
        </p:txBody>
      </p:sp>
    </p:spTree>
    <p:extLst>
      <p:ext uri="{BB962C8B-B14F-4D97-AF65-F5344CB8AC3E}">
        <p14:creationId xmlns:p14="http://schemas.microsoft.com/office/powerpoint/2010/main" val="1438490844"/>
      </p:ext>
    </p:extLst>
  </p:cSld>
  <p:clrMapOvr>
    <a:masterClrMapping/>
  </p:clrMapOvr>
  <p:transition spd="slow">
    <p:wheel spokes="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624110"/>
            <a:ext cx="7028259" cy="6081490"/>
          </a:xfrm>
        </p:spPr>
        <p:txBody>
          <a:bodyPr>
            <a:normAutofit fontScale="90000"/>
          </a:bodyPr>
          <a:lstStyle/>
          <a:p>
            <a:pPr algn="r">
              <a:lnSpc>
                <a:spcPct val="200000"/>
              </a:lnSpc>
              <a:spcBef>
                <a:spcPts val="0"/>
              </a:spcBef>
              <a:spcAft>
                <a:spcPts val="1000"/>
              </a:spcAft>
            </a:pPr>
            <a:r>
              <a:rPr lang="fa-IR" sz="3100" dirty="0">
                <a:latin typeface="Andalus" pitchFamily="18" charset="-78"/>
                <a:ea typeface="Calibri"/>
                <a:cs typeface="Andalus" pitchFamily="18" charset="-78"/>
              </a:rPr>
              <a:t>مدل بطور صحیح 4نمونه از 5 نمونه را پیش بینی میکند(80%نمونه آزمایش).پروژه ی اشتباه پیش بینی شده یک تفاوت منفی بین مقدار درصد پیش بینی شده از همان پروژه دارد که برابر </a:t>
            </a:r>
            <a:r>
              <a:rPr lang="en-US" sz="3100" dirty="0">
                <a:latin typeface="Andalus" pitchFamily="18" charset="-78"/>
                <a:ea typeface="Calibri"/>
                <a:cs typeface="Andalus" pitchFamily="18" charset="-78"/>
              </a:rPr>
              <a:t>70/37%</a:t>
            </a:r>
            <a:r>
              <a:rPr lang="fa-IR" sz="3100" dirty="0">
                <a:latin typeface="Andalus" pitchFamily="18" charset="-78"/>
                <a:ea typeface="Calibri"/>
                <a:cs typeface="Andalus" pitchFamily="18" charset="-78"/>
              </a:rPr>
              <a:t>است.این یعنی اینکه نتیجه ی پیش بینی شده کمتر از مقدار واقعی پروژه است.درصد صحیح نتیجه ی نمونه آزمایش 80%درنظر گرفته میشود که خوب است ومدل میتواند پذیرفته شود.</a:t>
            </a:r>
            <a:r>
              <a:rPr lang="en-US" sz="2000" dirty="0">
                <a:latin typeface="Calibri"/>
                <a:ea typeface="Calibri"/>
                <a:cs typeface="Arial"/>
              </a:rPr>
              <a:t/>
            </a:r>
            <a:br>
              <a:rPr lang="en-US" sz="2000" dirty="0">
                <a:latin typeface="Calibri"/>
                <a:ea typeface="Calibri"/>
                <a:cs typeface="Arial"/>
              </a:rPr>
            </a:br>
            <a:endParaRPr lang="en-US" dirty="0"/>
          </a:p>
        </p:txBody>
      </p:sp>
    </p:spTree>
    <p:extLst>
      <p:ext uri="{BB962C8B-B14F-4D97-AF65-F5344CB8AC3E}">
        <p14:creationId xmlns:p14="http://schemas.microsoft.com/office/powerpoint/2010/main" val="170731456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04800"/>
            <a:ext cx="7162800" cy="6324600"/>
          </a:xfrm>
        </p:spPr>
        <p:txBody>
          <a:bodyPr>
            <a:normAutofit fontScale="90000"/>
          </a:bodyPr>
          <a:lstStyle/>
          <a:p>
            <a:pPr algn="r">
              <a:spcBef>
                <a:spcPts val="0"/>
              </a:spcBef>
              <a:spcAft>
                <a:spcPts val="1000"/>
              </a:spcAft>
            </a:pPr>
            <a:r>
              <a:rPr lang="fa-IR" b="1" dirty="0">
                <a:latin typeface="Andalus" pitchFamily="18" charset="-78"/>
                <a:ea typeface="Calibri"/>
                <a:cs typeface="Andalus" pitchFamily="18" charset="-78"/>
              </a:rPr>
              <a:t>نتایج زیر ممکن است ازین تحقیق استنباط شود:</a:t>
            </a:r>
            <a:r>
              <a:rPr lang="en-US" sz="2000" dirty="0">
                <a:latin typeface="Andalus" pitchFamily="18" charset="-78"/>
                <a:ea typeface="Calibri"/>
                <a:cs typeface="Andalus" pitchFamily="18" charset="-78"/>
              </a:rPr>
              <a:t/>
            </a:r>
            <a:br>
              <a:rPr lang="en-US" sz="2000" dirty="0">
                <a:latin typeface="Andalus" pitchFamily="18" charset="-78"/>
                <a:ea typeface="Calibri"/>
                <a:cs typeface="Andalus" pitchFamily="18" charset="-78"/>
              </a:rPr>
            </a:br>
            <a:r>
              <a:rPr lang="fa-IR" dirty="0">
                <a:latin typeface="Andalus" pitchFamily="18" charset="-78"/>
                <a:ea typeface="Calibri"/>
                <a:cs typeface="Andalus" pitchFamily="18" charset="-78"/>
              </a:rPr>
              <a:t>●</a:t>
            </a:r>
            <a:r>
              <a:rPr lang="fa-IR" sz="3100" dirty="0">
                <a:latin typeface="Andalus" pitchFamily="18" charset="-78"/>
                <a:ea typeface="Calibri"/>
                <a:cs typeface="Andalus" pitchFamily="18" charset="-78"/>
              </a:rPr>
              <a:t>همهی روشها ازطریق بررسی کلی عوامل پتانسیلی که درصد هزینه ی کیفیت برای پروژه ی ساختمانی را کنترل میکند مشخص میکند13 عامل تعیین شده است.</a:t>
            </a:r>
            <a:r>
              <a:rPr lang="en-US" sz="3100" dirty="0">
                <a:latin typeface="Andalus" pitchFamily="18" charset="-78"/>
                <a:ea typeface="Calibri"/>
                <a:cs typeface="Andalus" pitchFamily="18" charset="-78"/>
              </a:rPr>
              <a:t/>
            </a:r>
            <a:br>
              <a:rPr lang="en-US" sz="3100" dirty="0">
                <a:latin typeface="Andalus" pitchFamily="18" charset="-78"/>
                <a:ea typeface="Calibri"/>
                <a:cs typeface="Andalus" pitchFamily="18" charset="-78"/>
              </a:rPr>
            </a:br>
            <a:r>
              <a:rPr lang="fa-IR" sz="3100" dirty="0" smtClean="0">
                <a:latin typeface="Andalus" pitchFamily="18" charset="-78"/>
                <a:ea typeface="Calibri"/>
                <a:cs typeface="Andalus" pitchFamily="18" charset="-78"/>
              </a:rPr>
              <a:t/>
            </a:r>
            <a:br>
              <a:rPr lang="fa-IR" sz="3100" dirty="0" smtClean="0">
                <a:latin typeface="Andalus" pitchFamily="18" charset="-78"/>
                <a:ea typeface="Calibri"/>
                <a:cs typeface="Andalus" pitchFamily="18" charset="-78"/>
              </a:rPr>
            </a:br>
            <a:r>
              <a:rPr lang="fa-IR" sz="3100" dirty="0" smtClean="0">
                <a:latin typeface="Andalus" pitchFamily="18" charset="-78"/>
                <a:ea typeface="Calibri"/>
                <a:cs typeface="Andalus" pitchFamily="18" charset="-78"/>
              </a:rPr>
              <a:t>●</a:t>
            </a:r>
            <a:r>
              <a:rPr lang="fa-IR" sz="3100" dirty="0">
                <a:latin typeface="Andalus" pitchFamily="18" charset="-78"/>
                <a:ea typeface="Calibri"/>
                <a:cs typeface="Andalus" pitchFamily="18" charset="-78"/>
              </a:rPr>
              <a:t>تحلیل اطلاعات پیشنهادی جمع شده از یک تحقیق پرسشنامه ای در میان کارشناسان ساختمانی مصری نشان داده اند که طول مدت پروژه,هزینه ی کیفیت طراحی شده,تجربه ی تیم نظارت,اندازه ی </a:t>
            </a:r>
            <a:r>
              <a:rPr lang="fa-IR" sz="3100" dirty="0" smtClean="0">
                <a:latin typeface="Andalus" pitchFamily="18" charset="-78"/>
                <a:ea typeface="Calibri"/>
                <a:cs typeface="Andalus" pitchFamily="18" charset="-78"/>
              </a:rPr>
              <a:t>پروژه,موقعیت</a:t>
            </a:r>
            <a:r>
              <a:rPr lang="fa-IR" sz="3100" dirty="0">
                <a:latin typeface="Andalus" pitchFamily="18" charset="-78"/>
                <a:ea typeface="Calibri"/>
                <a:cs typeface="Andalus" pitchFamily="18" charset="-78"/>
              </a:rPr>
              <a:t> پروژه,آگاهی از کیفیت تیم پروژه,درجهی پیمانکار,نوع نیروی انسانی,مهارت نیروی انسانی و نوع پروژه,10عامل تاثیرگذار بر درصد هزینه ی کیفیت پروژه های ساختمانی مصر است.</a:t>
            </a:r>
            <a:r>
              <a:rPr lang="en-US" sz="2000" dirty="0">
                <a:latin typeface="Calibri"/>
                <a:ea typeface="Calibri"/>
                <a:cs typeface="Arial"/>
              </a:rPr>
              <a:t/>
            </a:r>
            <a:br>
              <a:rPr lang="en-US" sz="2000" dirty="0">
                <a:latin typeface="Calibri"/>
                <a:ea typeface="Calibri"/>
                <a:cs typeface="Arial"/>
              </a:rPr>
            </a:br>
            <a:endParaRPr lang="en-US" dirty="0"/>
          </a:p>
        </p:txBody>
      </p:sp>
    </p:spTree>
    <p:extLst>
      <p:ext uri="{BB962C8B-B14F-4D97-AF65-F5344CB8AC3E}">
        <p14:creationId xmlns:p14="http://schemas.microsoft.com/office/powerpoint/2010/main" val="740569974"/>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624110"/>
            <a:ext cx="7180659" cy="5929090"/>
          </a:xfrm>
        </p:spPr>
        <p:txBody>
          <a:bodyPr>
            <a:normAutofit fontScale="90000"/>
          </a:bodyPr>
          <a:lstStyle/>
          <a:p>
            <a:pPr algn="r">
              <a:lnSpc>
                <a:spcPct val="115000"/>
              </a:lnSpc>
              <a:spcBef>
                <a:spcPts val="0"/>
              </a:spcBef>
              <a:spcAft>
                <a:spcPts val="1000"/>
              </a:spcAft>
            </a:pPr>
            <a:r>
              <a:rPr lang="fa-IR" dirty="0">
                <a:latin typeface="Andalus" pitchFamily="18" charset="-78"/>
                <a:ea typeface="Calibri"/>
                <a:cs typeface="Andalus" pitchFamily="18" charset="-78"/>
              </a:rPr>
              <a:t>●</a:t>
            </a:r>
            <a:r>
              <a:rPr lang="fa-IR" sz="3100" dirty="0">
                <a:latin typeface="Andalus" pitchFamily="18" charset="-78"/>
                <a:ea typeface="Calibri"/>
                <a:cs typeface="Andalus" pitchFamily="18" charset="-78"/>
              </a:rPr>
              <a:t>یک مدل شبکه ی عصبی مناسب از طریق 106آزمایش برای پیش بینی درصد هزینه ی کیفیت پروژه های ساختمانی مصر در آینده بدست آمده است.این مدل شامل یک لایه ورودی با 10گره,یک لایه مخفی با 8گره مخفی ویک تابع انتقال تانژانت و یک لایه خروجی است.میزان یادگیری این مدل بطور خودکار با </a:t>
            </a:r>
            <a:r>
              <a:rPr lang="en-US" sz="3100" dirty="0">
                <a:latin typeface="Andalus" pitchFamily="18" charset="-78"/>
                <a:ea typeface="Calibri"/>
                <a:cs typeface="Andalus" pitchFamily="18" charset="-78"/>
              </a:rPr>
              <a:t>N-connection</a:t>
            </a:r>
            <a:r>
              <a:rPr lang="fa-IR" sz="3100" dirty="0">
                <a:latin typeface="Andalus" pitchFamily="18" charset="-78"/>
                <a:ea typeface="Calibri"/>
                <a:cs typeface="Andalus" pitchFamily="18" charset="-78"/>
              </a:rPr>
              <a:t>تنظیم میشود در حالیکه تلرانس آماده سازی و آزمایش</a:t>
            </a:r>
            <a:r>
              <a:rPr lang="en-US" sz="3100" dirty="0">
                <a:latin typeface="Andalus" pitchFamily="18" charset="-78"/>
                <a:ea typeface="Calibri"/>
                <a:cs typeface="Andalus" pitchFamily="18" charset="-78"/>
              </a:rPr>
              <a:t>0/1</a:t>
            </a:r>
            <a:r>
              <a:rPr lang="fa-IR" sz="3100" dirty="0">
                <a:latin typeface="Andalus" pitchFamily="18" charset="-78"/>
                <a:ea typeface="Calibri"/>
                <a:cs typeface="Andalus" pitchFamily="18" charset="-78"/>
              </a:rPr>
              <a:t>است.</a:t>
            </a:r>
            <a:r>
              <a:rPr lang="en-US" sz="3100" dirty="0">
                <a:latin typeface="Andalus" pitchFamily="18" charset="-78"/>
                <a:ea typeface="Calibri"/>
                <a:cs typeface="Andalus" pitchFamily="18" charset="-78"/>
              </a:rPr>
              <a:t/>
            </a:r>
            <a:br>
              <a:rPr lang="en-US" sz="3100" dirty="0">
                <a:latin typeface="Andalus" pitchFamily="18" charset="-78"/>
                <a:ea typeface="Calibri"/>
                <a:cs typeface="Andalus" pitchFamily="18" charset="-78"/>
              </a:rPr>
            </a:br>
            <a:r>
              <a:rPr lang="fa-IR" sz="3100" dirty="0" smtClean="0">
                <a:latin typeface="Andalus" pitchFamily="18" charset="-78"/>
                <a:ea typeface="Calibri"/>
                <a:cs typeface="Andalus" pitchFamily="18" charset="-78"/>
              </a:rPr>
              <a:t/>
            </a:r>
            <a:br>
              <a:rPr lang="fa-IR" sz="3100" dirty="0" smtClean="0">
                <a:latin typeface="Andalus" pitchFamily="18" charset="-78"/>
                <a:ea typeface="Calibri"/>
                <a:cs typeface="Andalus" pitchFamily="18" charset="-78"/>
              </a:rPr>
            </a:br>
            <a:r>
              <a:rPr lang="fa-IR" sz="3100" dirty="0" smtClean="0">
                <a:latin typeface="Andalus" pitchFamily="18" charset="-78"/>
                <a:ea typeface="Calibri"/>
                <a:cs typeface="Andalus" pitchFamily="18" charset="-78"/>
              </a:rPr>
              <a:t>●</a:t>
            </a:r>
            <a:r>
              <a:rPr lang="fa-IR" sz="3100" dirty="0">
                <a:latin typeface="Andalus" pitchFamily="18" charset="-78"/>
                <a:ea typeface="Calibri"/>
                <a:cs typeface="Andalus" pitchFamily="18" charset="-78"/>
              </a:rPr>
              <a:t>نتایج آزمایشات برای بهترین مدل یک خطای مربع میانگین ریشه ی دوم (</a:t>
            </a:r>
            <a:r>
              <a:rPr lang="en-US" sz="3100" dirty="0">
                <a:latin typeface="Andalus" pitchFamily="18" charset="-78"/>
                <a:ea typeface="Calibri"/>
                <a:cs typeface="Andalus" pitchFamily="18" charset="-78"/>
              </a:rPr>
              <a:t>RMS</a:t>
            </a:r>
            <a:r>
              <a:rPr lang="fa-IR" sz="3100" dirty="0">
                <a:latin typeface="Andalus" pitchFamily="18" charset="-78"/>
                <a:ea typeface="Calibri"/>
                <a:cs typeface="Andalus" pitchFamily="18" charset="-78"/>
              </a:rPr>
              <a:t>)با مقدار </a:t>
            </a:r>
            <a:r>
              <a:rPr lang="en-US" sz="3100" dirty="0">
                <a:latin typeface="Andalus" pitchFamily="18" charset="-78"/>
                <a:ea typeface="Calibri"/>
                <a:cs typeface="Andalus" pitchFamily="18" charset="-78"/>
              </a:rPr>
              <a:t>0/259</a:t>
            </a:r>
            <a:r>
              <a:rPr lang="fa-IR" sz="3100" dirty="0">
                <a:latin typeface="Andalus" pitchFamily="18" charset="-78"/>
                <a:ea typeface="Calibri"/>
                <a:cs typeface="Andalus" pitchFamily="18" charset="-78"/>
              </a:rPr>
              <a:t>است.</a:t>
            </a:r>
            <a:r>
              <a:rPr lang="en-US" sz="2000" dirty="0">
                <a:latin typeface="Calibri"/>
                <a:ea typeface="Calibri"/>
                <a:cs typeface="Arial"/>
              </a:rPr>
              <a:t/>
            </a:r>
            <a:br>
              <a:rPr lang="en-US" sz="2000" dirty="0">
                <a:latin typeface="Calibri"/>
                <a:ea typeface="Calibri"/>
                <a:cs typeface="Arial"/>
              </a:rPr>
            </a:br>
            <a:endParaRPr lang="en-US" dirty="0"/>
          </a:p>
        </p:txBody>
      </p:sp>
    </p:spTree>
    <p:extLst>
      <p:ext uri="{BB962C8B-B14F-4D97-AF65-F5344CB8AC3E}">
        <p14:creationId xmlns:p14="http://schemas.microsoft.com/office/powerpoint/2010/main" val="3946682011"/>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624110"/>
            <a:ext cx="7180659" cy="5852890"/>
          </a:xfrm>
        </p:spPr>
        <p:txBody>
          <a:bodyPr/>
          <a:lstStyle/>
          <a:p>
            <a:pPr algn="r">
              <a:lnSpc>
                <a:spcPct val="115000"/>
              </a:lnSpc>
              <a:spcBef>
                <a:spcPts val="0"/>
              </a:spcBef>
              <a:spcAft>
                <a:spcPts val="1000"/>
              </a:spcAft>
            </a:pPr>
            <a:r>
              <a:rPr lang="fa-IR" dirty="0">
                <a:latin typeface="Andalus" pitchFamily="18" charset="-78"/>
                <a:ea typeface="Calibri"/>
                <a:cs typeface="Andalus" pitchFamily="18" charset="-78"/>
              </a:rPr>
              <a:t>●آزمایش صحت مدل پیشنهادی روی 5 مورد انجام شده است که هنوز در شبکه دیده نشده است.نتایج آزمایش 80%را مشخص کرده است.همانطور که مدل بطور اشتباه درصد هزینه ی کیفیت برای هر پروژه ی نمونه آزمایشی را 20%پیش بینی </a:t>
            </a:r>
            <a:r>
              <a:rPr lang="fa-IR" dirty="0" smtClean="0">
                <a:latin typeface="Andalus" pitchFamily="18" charset="-78"/>
                <a:ea typeface="Calibri"/>
                <a:cs typeface="Andalus" pitchFamily="18" charset="-78"/>
              </a:rPr>
              <a:t>میکند.</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2899539380"/>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4694" y="624110"/>
            <a:ext cx="6683765" cy="5243290"/>
          </a:xfrm>
        </p:spPr>
        <p:txBody>
          <a:bodyPr/>
          <a:lstStyle/>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16746"/>
            <a:ext cx="12192000" cy="6858000"/>
          </a:xfrm>
          <a:prstGeom prst="rect">
            <a:avLst/>
          </a:prstGeom>
        </p:spPr>
      </p:pic>
      <p:sp>
        <p:nvSpPr>
          <p:cNvPr id="4" name="Rectangle 3"/>
          <p:cNvSpPr/>
          <p:nvPr/>
        </p:nvSpPr>
        <p:spPr>
          <a:xfrm>
            <a:off x="2286000" y="4500264"/>
            <a:ext cx="4419600" cy="923330"/>
          </a:xfrm>
          <a:prstGeom prst="rect">
            <a:avLst/>
          </a:prstGeom>
        </p:spPr>
        <p:txBody>
          <a:bodyPr wrap="square">
            <a:spAutoFit/>
          </a:bodyPr>
          <a:lstStyle/>
          <a:p>
            <a:r>
              <a:rPr lang="en-US" sz="5400" dirty="0">
                <a:solidFill>
                  <a:srgbClr val="FF0000"/>
                </a:solidFill>
                <a:latin typeface="Andalus" pitchFamily="18" charset="-78"/>
                <a:cs typeface="Andalus" pitchFamily="18" charset="-78"/>
              </a:rPr>
              <a:t>your attention </a:t>
            </a:r>
            <a:endParaRPr lang="en-US" sz="5400" dirty="0">
              <a:solidFill>
                <a:srgbClr val="FF0000"/>
              </a:solidFill>
              <a:latin typeface="Andalus" pitchFamily="18" charset="-78"/>
              <a:cs typeface="Andalus" pitchFamily="18" charset="-78"/>
            </a:endParaRPr>
          </a:p>
        </p:txBody>
      </p:sp>
      <p:sp>
        <p:nvSpPr>
          <p:cNvPr id="5" name="Rectangle 4"/>
          <p:cNvSpPr/>
          <p:nvPr/>
        </p:nvSpPr>
        <p:spPr>
          <a:xfrm>
            <a:off x="2514600" y="3244334"/>
            <a:ext cx="2971800" cy="769441"/>
          </a:xfrm>
          <a:prstGeom prst="rect">
            <a:avLst/>
          </a:prstGeom>
        </p:spPr>
        <p:txBody>
          <a:bodyPr wrap="square">
            <a:spAutoFit/>
          </a:bodyPr>
          <a:lstStyle/>
          <a:p>
            <a:r>
              <a:rPr lang="en-US" sz="4400" dirty="0">
                <a:solidFill>
                  <a:srgbClr val="FF0000"/>
                </a:solidFill>
                <a:latin typeface="Andalus" pitchFamily="18" charset="-78"/>
                <a:cs typeface="Andalus" pitchFamily="18" charset="-78"/>
              </a:rPr>
              <a:t>Thanks for</a:t>
            </a:r>
            <a:endParaRPr lang="en-US" sz="4400" dirty="0">
              <a:solidFill>
                <a:srgbClr val="FF0000"/>
              </a:solidFill>
              <a:latin typeface="Andalus" pitchFamily="18" charset="-78"/>
              <a:cs typeface="Andalus" pitchFamily="18" charset="-78"/>
            </a:endParaRPr>
          </a:p>
        </p:txBody>
      </p:sp>
    </p:spTree>
    <p:extLst>
      <p:ext uri="{BB962C8B-B14F-4D97-AF65-F5344CB8AC3E}">
        <p14:creationId xmlns:p14="http://schemas.microsoft.com/office/powerpoint/2010/main" val="198511145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4694" y="624110"/>
            <a:ext cx="6683765" cy="4633690"/>
          </a:xfrm>
        </p:spPr>
        <p:txBody>
          <a:bodyPr/>
          <a:lstStyle/>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836" y="18143"/>
            <a:ext cx="11970327" cy="6858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83552465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624110"/>
            <a:ext cx="7180659" cy="5700490"/>
          </a:xfrm>
        </p:spPr>
        <p:txBody>
          <a:bodyPr/>
          <a:lstStyle/>
          <a:p>
            <a:pPr algn="r"/>
            <a:r>
              <a:rPr lang="fa-IR" dirty="0" smtClean="0">
                <a:latin typeface="Andalus" pitchFamily="18" charset="-78"/>
                <a:cs typeface="Andalus" pitchFamily="18" charset="-78"/>
              </a:rPr>
              <a:t>عنوان</a:t>
            </a:r>
            <a:br>
              <a:rPr lang="fa-IR" dirty="0" smtClean="0">
                <a:latin typeface="Andalus" pitchFamily="18" charset="-78"/>
                <a:cs typeface="Andalus" pitchFamily="18" charset="-78"/>
              </a:rPr>
            </a:br>
            <a:r>
              <a:rPr lang="fa-IR" dirty="0" smtClean="0">
                <a:latin typeface="Andalus" pitchFamily="18" charset="-78"/>
                <a:cs typeface="Andalus" pitchFamily="18" charset="-78"/>
              </a:rPr>
              <a:t>مقدمه</a:t>
            </a:r>
            <a:br>
              <a:rPr lang="fa-IR" dirty="0" smtClean="0">
                <a:latin typeface="Andalus" pitchFamily="18" charset="-78"/>
                <a:cs typeface="Andalus" pitchFamily="18" charset="-78"/>
              </a:rPr>
            </a:br>
            <a:r>
              <a:rPr lang="fa-IR" dirty="0" smtClean="0">
                <a:latin typeface="Andalus" pitchFamily="18" charset="-78"/>
                <a:cs typeface="Andalus" pitchFamily="18" charset="-78"/>
              </a:rPr>
              <a:t>بررسی کلی</a:t>
            </a:r>
            <a:br>
              <a:rPr lang="fa-IR" dirty="0" smtClean="0">
                <a:latin typeface="Andalus" pitchFamily="18" charset="-78"/>
                <a:cs typeface="Andalus" pitchFamily="18" charset="-78"/>
              </a:rPr>
            </a:br>
            <a:r>
              <a:rPr lang="fa-IR" dirty="0" smtClean="0">
                <a:latin typeface="Andalus" pitchFamily="18" charset="-78"/>
                <a:cs typeface="Andalus" pitchFamily="18" charset="-78"/>
              </a:rPr>
              <a:t>جمع آوری داده ها</a:t>
            </a:r>
            <a:br>
              <a:rPr lang="fa-IR" dirty="0" smtClean="0">
                <a:latin typeface="Andalus" pitchFamily="18" charset="-78"/>
                <a:cs typeface="Andalus" pitchFamily="18" charset="-78"/>
              </a:rPr>
            </a:br>
            <a:r>
              <a:rPr lang="fa-IR" dirty="0" smtClean="0">
                <a:latin typeface="Andalus" pitchFamily="18" charset="-78"/>
                <a:cs typeface="Andalus" pitchFamily="18" charset="-78"/>
              </a:rPr>
              <a:t>پرسشنامه</a:t>
            </a:r>
            <a:br>
              <a:rPr lang="fa-IR" dirty="0" smtClean="0">
                <a:latin typeface="Andalus" pitchFamily="18" charset="-78"/>
                <a:cs typeface="Andalus" pitchFamily="18" charset="-78"/>
              </a:rPr>
            </a:br>
            <a:r>
              <a:rPr lang="fa-IR" dirty="0" smtClean="0">
                <a:latin typeface="Andalus" pitchFamily="18" charset="-78"/>
                <a:cs typeface="Andalus" pitchFamily="18" charset="-78"/>
              </a:rPr>
              <a:t>شبکه عصبی</a:t>
            </a:r>
            <a:br>
              <a:rPr lang="fa-IR" dirty="0" smtClean="0">
                <a:latin typeface="Andalus" pitchFamily="18" charset="-78"/>
                <a:cs typeface="Andalus" pitchFamily="18" charset="-78"/>
              </a:rPr>
            </a:br>
            <a:r>
              <a:rPr lang="fa-IR" dirty="0" smtClean="0">
                <a:latin typeface="Andalus" pitchFamily="18" charset="-78"/>
                <a:cs typeface="Andalus" pitchFamily="18" charset="-78"/>
              </a:rPr>
              <a:t>نرم افزاربهترین ساختارمدل</a:t>
            </a:r>
            <a:br>
              <a:rPr lang="fa-IR" dirty="0" smtClean="0">
                <a:latin typeface="Andalus" pitchFamily="18" charset="-78"/>
                <a:cs typeface="Andalus" pitchFamily="18" charset="-78"/>
              </a:rPr>
            </a:br>
            <a:r>
              <a:rPr lang="fa-IR" dirty="0" smtClean="0">
                <a:latin typeface="Andalus" pitchFamily="18" charset="-78"/>
                <a:cs typeface="Andalus" pitchFamily="18" charset="-78"/>
              </a:rPr>
              <a:t>آزمایش مدل</a:t>
            </a:r>
            <a:br>
              <a:rPr lang="fa-IR" dirty="0" smtClean="0">
                <a:latin typeface="Andalus" pitchFamily="18" charset="-78"/>
                <a:cs typeface="Andalus" pitchFamily="18" charset="-78"/>
              </a:rPr>
            </a:br>
            <a:r>
              <a:rPr lang="fa-IR" dirty="0" smtClean="0">
                <a:latin typeface="Andalus" pitchFamily="18" charset="-78"/>
                <a:cs typeface="Andalus" pitchFamily="18" charset="-78"/>
              </a:rPr>
              <a:t>نتیجه گیری</a:t>
            </a:r>
            <a:r>
              <a:rPr lang="fa-IR" dirty="0" smtClean="0"/>
              <a:t/>
            </a:r>
            <a:br>
              <a:rPr lang="fa-IR" dirty="0" smtClean="0"/>
            </a:br>
            <a:endParaRPr lang="en-US" dirty="0"/>
          </a:p>
        </p:txBody>
      </p:sp>
    </p:spTree>
    <p:extLst>
      <p:ext uri="{BB962C8B-B14F-4D97-AF65-F5344CB8AC3E}">
        <p14:creationId xmlns:p14="http://schemas.microsoft.com/office/powerpoint/2010/main" val="337745972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24110"/>
            <a:ext cx="7256859" cy="5700490"/>
          </a:xfrm>
        </p:spPr>
        <p:txBody>
          <a:bodyPr/>
          <a:lstStyle/>
          <a:p>
            <a:pPr algn="r">
              <a:lnSpc>
                <a:spcPct val="150000"/>
              </a:lnSpc>
            </a:pPr>
            <a:r>
              <a:rPr lang="fa-IR" sz="5400" dirty="0" smtClean="0">
                <a:latin typeface="Andalus" pitchFamily="18" charset="-78"/>
                <a:cs typeface="Andalus" pitchFamily="18" charset="-78"/>
              </a:rPr>
              <a:t>مقدمه</a:t>
            </a:r>
            <a:r>
              <a:rPr lang="fa-IR" dirty="0" smtClean="0">
                <a:latin typeface="Andalus" pitchFamily="18" charset="-78"/>
                <a:cs typeface="Andalus" pitchFamily="18" charset="-78"/>
              </a:rPr>
              <a:t/>
            </a:r>
            <a:br>
              <a:rPr lang="fa-IR" dirty="0" smtClean="0">
                <a:latin typeface="Andalus" pitchFamily="18" charset="-78"/>
                <a:cs typeface="Andalus" pitchFamily="18" charset="-78"/>
              </a:rPr>
            </a:br>
            <a:r>
              <a:rPr lang="fa-IR" dirty="0" smtClean="0">
                <a:latin typeface="Andalus" pitchFamily="18" charset="-78"/>
                <a:cs typeface="Andalus" pitchFamily="18" charset="-78"/>
              </a:rPr>
              <a:t/>
            </a:r>
            <a:br>
              <a:rPr lang="fa-IR" dirty="0" smtClean="0">
                <a:latin typeface="Andalus" pitchFamily="18" charset="-78"/>
                <a:cs typeface="Andalus" pitchFamily="18" charset="-78"/>
              </a:rPr>
            </a:br>
            <a:r>
              <a:rPr lang="fa-IR" dirty="0" smtClean="0">
                <a:latin typeface="Andalus" pitchFamily="18" charset="-78"/>
                <a:cs typeface="Andalus" pitchFamily="18" charset="-78"/>
              </a:rPr>
              <a:t>کیفیت قابلیت استفاده,تطابق نیازهاوتقاضاهااست.</a:t>
            </a:r>
            <a:br>
              <a:rPr lang="fa-IR" dirty="0" smtClean="0">
                <a:latin typeface="Andalus" pitchFamily="18" charset="-78"/>
                <a:cs typeface="Andalus" pitchFamily="18" charset="-78"/>
              </a:rPr>
            </a:br>
            <a:r>
              <a:rPr lang="fa-IR" dirty="0" smtClean="0">
                <a:latin typeface="Andalus" pitchFamily="18" charset="-78"/>
                <a:cs typeface="Andalus" pitchFamily="18" charset="-78"/>
              </a:rPr>
              <a:t>کیفیت یک درجه قابل پیش بینی ازیکنواختی (همسانی)وقابلیت اطمینان درکمترین هزینه است وبابازارتطبیق داده می شود.</a:t>
            </a:r>
            <a:endParaRPr lang="en-US" dirty="0">
              <a:latin typeface="Andalus" pitchFamily="18" charset="-78"/>
              <a:cs typeface="Andalus" pitchFamily="18" charset="-78"/>
            </a:endParaRPr>
          </a:p>
        </p:txBody>
      </p:sp>
      <p:sp>
        <p:nvSpPr>
          <p:cNvPr id="3" name="Cloud 2"/>
          <p:cNvSpPr/>
          <p:nvPr/>
        </p:nvSpPr>
        <p:spPr>
          <a:xfrm>
            <a:off x="4953000" y="1676400"/>
            <a:ext cx="3810000" cy="12192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200" dirty="0" smtClean="0">
                <a:solidFill>
                  <a:schemeClr val="tx1"/>
                </a:solidFill>
              </a:rPr>
              <a:t>تعریف کیفیت:</a:t>
            </a:r>
            <a:endParaRPr lang="en-US" sz="3200" dirty="0">
              <a:solidFill>
                <a:schemeClr val="tx1"/>
              </a:solidFill>
            </a:endParaRPr>
          </a:p>
        </p:txBody>
      </p:sp>
    </p:spTree>
    <p:extLst>
      <p:ext uri="{BB962C8B-B14F-4D97-AF65-F5344CB8AC3E}">
        <p14:creationId xmlns:p14="http://schemas.microsoft.com/office/powerpoint/2010/main" val="42452764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624110"/>
            <a:ext cx="7180659" cy="5852890"/>
          </a:xfrm>
        </p:spPr>
        <p:txBody>
          <a:bodyPr>
            <a:noAutofit/>
          </a:bodyPr>
          <a:lstStyle/>
          <a:p>
            <a:pPr algn="r"/>
            <a:r>
              <a:rPr lang="fa-IR" sz="3200" dirty="0" smtClean="0">
                <a:latin typeface="Andalus" pitchFamily="18" charset="-78"/>
                <a:cs typeface="Andalus" pitchFamily="18" charset="-78"/>
              </a:rPr>
              <a:t>               </a:t>
            </a:r>
            <a:br>
              <a:rPr lang="fa-IR" sz="3200" dirty="0" smtClean="0">
                <a:latin typeface="Andalus" pitchFamily="18" charset="-78"/>
                <a:cs typeface="Andalus" pitchFamily="18" charset="-78"/>
              </a:rPr>
            </a:br>
            <a:r>
              <a:rPr lang="fa-IR" sz="3200" dirty="0">
                <a:latin typeface="Andalus" pitchFamily="18" charset="-78"/>
                <a:cs typeface="Andalus" pitchFamily="18" charset="-78"/>
              </a:rPr>
              <a:t/>
            </a:r>
            <a:br>
              <a:rPr lang="fa-IR" sz="3200" dirty="0">
                <a:latin typeface="Andalus" pitchFamily="18" charset="-78"/>
                <a:cs typeface="Andalus" pitchFamily="18" charset="-78"/>
              </a:rPr>
            </a:br>
            <a:r>
              <a:rPr lang="fa-IR" sz="3200" dirty="0" smtClean="0">
                <a:latin typeface="Andalus" pitchFamily="18" charset="-78"/>
                <a:cs typeface="Andalus" pitchFamily="18" charset="-78"/>
              </a:rPr>
              <a:t>مجموع هزینه های انطباقی وغیرانطباقی است.</a:t>
            </a:r>
            <a:br>
              <a:rPr lang="fa-IR" sz="3200" dirty="0" smtClean="0">
                <a:latin typeface="Andalus" pitchFamily="18" charset="-78"/>
                <a:cs typeface="Andalus" pitchFamily="18" charset="-78"/>
              </a:rPr>
            </a:br>
            <a:r>
              <a:rPr lang="fa-IR" sz="3200" dirty="0">
                <a:latin typeface="Andalus" pitchFamily="18" charset="-78"/>
                <a:cs typeface="Andalus" pitchFamily="18" charset="-78"/>
              </a:rPr>
              <a:t/>
            </a:r>
            <a:br>
              <a:rPr lang="fa-IR" sz="3200" dirty="0">
                <a:latin typeface="Andalus" pitchFamily="18" charset="-78"/>
                <a:cs typeface="Andalus" pitchFamily="18" charset="-78"/>
              </a:rPr>
            </a:br>
            <a:r>
              <a:rPr lang="fa-IR" sz="3200" dirty="0" smtClean="0">
                <a:latin typeface="Andalus" pitchFamily="18" charset="-78"/>
                <a:cs typeface="Andalus" pitchFamily="18" charset="-78"/>
              </a:rPr>
              <a:t>هزینه انطباقی:هزینه پرداختی برای پیشگیری ازکیفیت نامطلوب است.</a:t>
            </a:r>
            <a:br>
              <a:rPr lang="fa-IR" sz="3200" dirty="0" smtClean="0">
                <a:latin typeface="Andalus" pitchFamily="18" charset="-78"/>
                <a:cs typeface="Andalus" pitchFamily="18" charset="-78"/>
              </a:rPr>
            </a:br>
            <a:r>
              <a:rPr lang="fa-IR" sz="3200" dirty="0" smtClean="0">
                <a:latin typeface="Andalus" pitchFamily="18" charset="-78"/>
                <a:cs typeface="Andalus" pitchFamily="18" charset="-78"/>
              </a:rPr>
              <a:t>هزینه غیرانطباقی:هزینه پرداختی جهت کیفیت نامطلوب دراثرمحصولات وخدمات نامطلوب است.</a:t>
            </a:r>
            <a:r>
              <a:rPr lang="fa-IR" sz="3200" dirty="0">
                <a:latin typeface="Andalus" pitchFamily="18" charset="-78"/>
                <a:cs typeface="Andalus" pitchFamily="18" charset="-78"/>
              </a:rPr>
              <a:t/>
            </a:r>
            <a:br>
              <a:rPr lang="fa-IR" sz="3200" dirty="0">
                <a:latin typeface="Andalus" pitchFamily="18" charset="-78"/>
                <a:cs typeface="Andalus" pitchFamily="18" charset="-78"/>
              </a:rPr>
            </a:br>
            <a:r>
              <a:rPr lang="fa-IR" sz="3200" dirty="0" smtClean="0">
                <a:latin typeface="Andalus" pitchFamily="18" charset="-78"/>
                <a:cs typeface="Andalus" pitchFamily="18" charset="-78"/>
              </a:rPr>
              <a:t/>
            </a:r>
            <a:br>
              <a:rPr lang="fa-IR" sz="3200" dirty="0" smtClean="0">
                <a:latin typeface="Andalus" pitchFamily="18" charset="-78"/>
                <a:cs typeface="Andalus" pitchFamily="18" charset="-78"/>
              </a:rPr>
            </a:br>
            <a:r>
              <a:rPr lang="fa-IR" sz="3200" dirty="0">
                <a:latin typeface="Andalus" pitchFamily="18" charset="-78"/>
                <a:cs typeface="Andalus" pitchFamily="18" charset="-78"/>
              </a:rPr>
              <a:t/>
            </a:r>
            <a:br>
              <a:rPr lang="fa-IR" sz="3200" dirty="0">
                <a:latin typeface="Andalus" pitchFamily="18" charset="-78"/>
                <a:cs typeface="Andalus" pitchFamily="18" charset="-78"/>
              </a:rPr>
            </a:br>
            <a:r>
              <a:rPr lang="fa-IR" sz="3200" dirty="0" smtClean="0">
                <a:latin typeface="Andalus" pitchFamily="18" charset="-78"/>
                <a:cs typeface="Andalus" pitchFamily="18" charset="-78"/>
              </a:rPr>
              <a:t>هزینه کیفیت یک جزءاساسی ازهزینه کلی هرپروژه ساختمانی است.</a:t>
            </a:r>
            <a:endParaRPr lang="en-US" sz="3200" dirty="0">
              <a:latin typeface="Andalus" pitchFamily="18" charset="-78"/>
              <a:cs typeface="Andalus" pitchFamily="18" charset="-78"/>
            </a:endParaRPr>
          </a:p>
        </p:txBody>
      </p:sp>
      <p:sp>
        <p:nvSpPr>
          <p:cNvPr id="4" name="Cloud 3"/>
          <p:cNvSpPr/>
          <p:nvPr/>
        </p:nvSpPr>
        <p:spPr>
          <a:xfrm>
            <a:off x="5029200" y="457200"/>
            <a:ext cx="3657600" cy="11430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dirty="0" smtClean="0">
                <a:solidFill>
                  <a:schemeClr val="tx1"/>
                </a:solidFill>
              </a:rPr>
              <a:t>هزینه کیفیت :</a:t>
            </a:r>
            <a:r>
              <a:rPr lang="en-US" sz="2400" dirty="0" smtClean="0">
                <a:solidFill>
                  <a:schemeClr val="tx1"/>
                </a:solidFill>
              </a:rPr>
              <a:t>COQ</a:t>
            </a:r>
            <a:endParaRPr lang="en-US" sz="2400" dirty="0">
              <a:solidFill>
                <a:schemeClr val="tx1"/>
              </a:solidFill>
            </a:endParaRPr>
          </a:p>
        </p:txBody>
      </p:sp>
    </p:spTree>
    <p:extLst>
      <p:ext uri="{BB962C8B-B14F-4D97-AF65-F5344CB8AC3E}">
        <p14:creationId xmlns:p14="http://schemas.microsoft.com/office/powerpoint/2010/main" val="3405820724"/>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624110"/>
            <a:ext cx="7180659" cy="6005290"/>
          </a:xfrm>
        </p:spPr>
        <p:txBody>
          <a:bodyPr>
            <a:normAutofit/>
          </a:bodyPr>
          <a:lstStyle/>
          <a:p>
            <a:pPr algn="r">
              <a:lnSpc>
                <a:spcPct val="150000"/>
              </a:lnSpc>
            </a:pPr>
            <a:r>
              <a:rPr lang="en-US" sz="4000" dirty="0" smtClean="0">
                <a:latin typeface="Andalus" pitchFamily="18" charset="-78"/>
                <a:cs typeface="Andalus" pitchFamily="18" charset="-78"/>
              </a:rPr>
              <a:t>COQ</a:t>
            </a:r>
            <a:r>
              <a:rPr lang="fa-IR" sz="4000" dirty="0" smtClean="0">
                <a:latin typeface="Andalus" pitchFamily="18" charset="-78"/>
                <a:cs typeface="Andalus" pitchFamily="18" charset="-78"/>
              </a:rPr>
              <a:t>به چهاردسته تقسیم می شود:</a:t>
            </a:r>
            <a:br>
              <a:rPr lang="fa-IR" sz="4000" dirty="0" smtClean="0">
                <a:latin typeface="Andalus" pitchFamily="18" charset="-78"/>
                <a:cs typeface="Andalus" pitchFamily="18" charset="-78"/>
              </a:rPr>
            </a:br>
            <a:r>
              <a:rPr lang="fa-IR" sz="4000" dirty="0" smtClean="0">
                <a:latin typeface="Andalus" pitchFamily="18" charset="-78"/>
                <a:cs typeface="Andalus" pitchFamily="18" charset="-78"/>
              </a:rPr>
              <a:t>●هزینه جلوگیری</a:t>
            </a:r>
            <a:br>
              <a:rPr lang="fa-IR" sz="4000" dirty="0" smtClean="0">
                <a:latin typeface="Andalus" pitchFamily="18" charset="-78"/>
                <a:cs typeface="Andalus" pitchFamily="18" charset="-78"/>
              </a:rPr>
            </a:br>
            <a:r>
              <a:rPr lang="fa-IR" sz="4000" dirty="0" smtClean="0">
                <a:latin typeface="Andalus" pitchFamily="18" charset="-78"/>
                <a:cs typeface="Andalus" pitchFamily="18" charset="-78"/>
              </a:rPr>
              <a:t>●هزینه برآورد</a:t>
            </a:r>
            <a:br>
              <a:rPr lang="fa-IR" sz="4000" dirty="0" smtClean="0">
                <a:latin typeface="Andalus" pitchFamily="18" charset="-78"/>
                <a:cs typeface="Andalus" pitchFamily="18" charset="-78"/>
              </a:rPr>
            </a:br>
            <a:r>
              <a:rPr lang="fa-IR" sz="4000" dirty="0" smtClean="0">
                <a:latin typeface="Andalus" pitchFamily="18" charset="-78"/>
                <a:cs typeface="Andalus" pitchFamily="18" charset="-78"/>
              </a:rPr>
              <a:t>●هزینه ضررداخلی</a:t>
            </a:r>
            <a:br>
              <a:rPr lang="fa-IR" sz="4000" dirty="0" smtClean="0">
                <a:latin typeface="Andalus" pitchFamily="18" charset="-78"/>
                <a:cs typeface="Andalus" pitchFamily="18" charset="-78"/>
              </a:rPr>
            </a:br>
            <a:r>
              <a:rPr lang="fa-IR" sz="4000" dirty="0" smtClean="0">
                <a:latin typeface="Andalus" pitchFamily="18" charset="-78"/>
                <a:cs typeface="Andalus" pitchFamily="18" charset="-78"/>
              </a:rPr>
              <a:t>●هزینه ضررخارجی</a:t>
            </a:r>
            <a:endParaRPr lang="en-US" sz="4000" dirty="0">
              <a:latin typeface="Andalus" pitchFamily="18" charset="-78"/>
              <a:cs typeface="Andalus" pitchFamily="18" charset="-78"/>
            </a:endParaRPr>
          </a:p>
        </p:txBody>
      </p:sp>
    </p:spTree>
    <p:extLst>
      <p:ext uri="{BB962C8B-B14F-4D97-AF65-F5344CB8AC3E}">
        <p14:creationId xmlns:p14="http://schemas.microsoft.com/office/powerpoint/2010/main" val="3419306015"/>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624110"/>
            <a:ext cx="7180659" cy="5929090"/>
          </a:xfrm>
        </p:spPr>
        <p:txBody>
          <a:bodyPr>
            <a:normAutofit/>
          </a:bodyPr>
          <a:lstStyle/>
          <a:p>
            <a:pPr algn="r">
              <a:lnSpc>
                <a:spcPct val="150000"/>
              </a:lnSpc>
            </a:pPr>
            <a:r>
              <a:rPr lang="fa-IR" sz="4400" dirty="0" smtClean="0">
                <a:latin typeface="Andalus" pitchFamily="18" charset="-78"/>
                <a:cs typeface="Andalus" pitchFamily="18" charset="-78"/>
              </a:rPr>
              <a:t>هزینه کیفیت تحت تاثیرعوامل زیراست:</a:t>
            </a:r>
            <a:r>
              <a:rPr lang="fa-IR" dirty="0" smtClean="0">
                <a:latin typeface="Andalus" pitchFamily="18" charset="-78"/>
                <a:cs typeface="Andalus" pitchFamily="18" charset="-78"/>
              </a:rPr>
              <a:t/>
            </a:r>
            <a:br>
              <a:rPr lang="fa-IR" dirty="0" smtClean="0">
                <a:latin typeface="Andalus" pitchFamily="18" charset="-78"/>
                <a:cs typeface="Andalus" pitchFamily="18" charset="-78"/>
              </a:rPr>
            </a:br>
            <a:r>
              <a:rPr lang="fa-IR" dirty="0">
                <a:latin typeface="Andalus" pitchFamily="18" charset="-78"/>
                <a:ea typeface="Calibri"/>
                <a:cs typeface="Andalus" pitchFamily="18" charset="-78"/>
              </a:rPr>
              <a:t>طول مدت </a:t>
            </a:r>
            <a:r>
              <a:rPr lang="fa-IR" dirty="0" smtClean="0">
                <a:latin typeface="Andalus" pitchFamily="18" charset="-78"/>
                <a:ea typeface="Calibri"/>
                <a:cs typeface="Andalus" pitchFamily="18" charset="-78"/>
              </a:rPr>
              <a:t>پروژه</a:t>
            </a:r>
            <a:br>
              <a:rPr lang="fa-IR" dirty="0" smtClean="0">
                <a:latin typeface="Andalus" pitchFamily="18" charset="-78"/>
                <a:ea typeface="Calibri"/>
                <a:cs typeface="Andalus" pitchFamily="18" charset="-78"/>
              </a:rPr>
            </a:br>
            <a:r>
              <a:rPr lang="fa-IR" dirty="0" smtClean="0">
                <a:latin typeface="Andalus" pitchFamily="18" charset="-78"/>
                <a:ea typeface="Calibri"/>
                <a:cs typeface="Andalus" pitchFamily="18" charset="-78"/>
              </a:rPr>
              <a:t>هزینه </a:t>
            </a:r>
            <a:r>
              <a:rPr lang="fa-IR" dirty="0">
                <a:latin typeface="Andalus" pitchFamily="18" charset="-78"/>
                <a:ea typeface="Calibri"/>
                <a:cs typeface="Andalus" pitchFamily="18" charset="-78"/>
              </a:rPr>
              <a:t>ی کیفیت طراحی </a:t>
            </a:r>
            <a:r>
              <a:rPr lang="fa-IR" dirty="0" smtClean="0">
                <a:latin typeface="Andalus" pitchFamily="18" charset="-78"/>
                <a:ea typeface="Calibri"/>
                <a:cs typeface="Andalus" pitchFamily="18" charset="-78"/>
              </a:rPr>
              <a:t>شده</a:t>
            </a:r>
            <a:br>
              <a:rPr lang="fa-IR" dirty="0" smtClean="0">
                <a:latin typeface="Andalus" pitchFamily="18" charset="-78"/>
                <a:ea typeface="Calibri"/>
                <a:cs typeface="Andalus" pitchFamily="18" charset="-78"/>
              </a:rPr>
            </a:br>
            <a:r>
              <a:rPr lang="fa-IR" dirty="0" smtClean="0">
                <a:latin typeface="Andalus" pitchFamily="18" charset="-78"/>
                <a:ea typeface="Calibri"/>
                <a:cs typeface="Andalus" pitchFamily="18" charset="-78"/>
              </a:rPr>
              <a:t>تجربه </a:t>
            </a:r>
            <a:r>
              <a:rPr lang="fa-IR" dirty="0">
                <a:latin typeface="Andalus" pitchFamily="18" charset="-78"/>
                <a:ea typeface="Calibri"/>
                <a:cs typeface="Andalus" pitchFamily="18" charset="-78"/>
              </a:rPr>
              <a:t>ی تیم </a:t>
            </a:r>
            <a:r>
              <a:rPr lang="fa-IR" dirty="0" smtClean="0">
                <a:latin typeface="Andalus" pitchFamily="18" charset="-78"/>
                <a:ea typeface="Calibri"/>
                <a:cs typeface="Andalus" pitchFamily="18" charset="-78"/>
              </a:rPr>
              <a:t>نظارت </a:t>
            </a:r>
            <a:br>
              <a:rPr lang="fa-IR" dirty="0" smtClean="0">
                <a:latin typeface="Andalus" pitchFamily="18" charset="-78"/>
                <a:ea typeface="Calibri"/>
                <a:cs typeface="Andalus" pitchFamily="18" charset="-78"/>
              </a:rPr>
            </a:br>
            <a:r>
              <a:rPr lang="fa-IR" dirty="0" smtClean="0">
                <a:latin typeface="Andalus" pitchFamily="18" charset="-78"/>
                <a:ea typeface="Calibri"/>
                <a:cs typeface="Andalus" pitchFamily="18" charset="-78"/>
              </a:rPr>
              <a:t>اندازه </a:t>
            </a:r>
            <a:r>
              <a:rPr lang="fa-IR" dirty="0">
                <a:latin typeface="Andalus" pitchFamily="18" charset="-78"/>
                <a:ea typeface="Calibri"/>
                <a:cs typeface="Andalus" pitchFamily="18" charset="-78"/>
              </a:rPr>
              <a:t>ی </a:t>
            </a:r>
            <a:r>
              <a:rPr lang="fa-IR" dirty="0" smtClean="0">
                <a:latin typeface="Andalus" pitchFamily="18" charset="-78"/>
                <a:ea typeface="Calibri"/>
                <a:cs typeface="Andalus" pitchFamily="18" charset="-78"/>
              </a:rPr>
              <a:t>پروژه </a:t>
            </a:r>
            <a:br>
              <a:rPr lang="fa-IR" dirty="0" smtClean="0">
                <a:latin typeface="Andalus" pitchFamily="18" charset="-78"/>
                <a:ea typeface="Calibri"/>
                <a:cs typeface="Andalus" pitchFamily="18" charset="-78"/>
              </a:rPr>
            </a:br>
            <a:r>
              <a:rPr lang="fa-IR" dirty="0" smtClean="0">
                <a:latin typeface="Andalus" pitchFamily="18" charset="-78"/>
                <a:ea typeface="Calibri"/>
                <a:cs typeface="Andalus" pitchFamily="18" charset="-78"/>
              </a:rPr>
              <a:t>موقعیت پروژه</a:t>
            </a:r>
            <a:endParaRPr lang="en-US" dirty="0">
              <a:latin typeface="Andalus" pitchFamily="18" charset="-78"/>
              <a:cs typeface="Andalus" pitchFamily="18" charset="-78"/>
            </a:endParaRPr>
          </a:p>
        </p:txBody>
      </p:sp>
    </p:spTree>
    <p:extLst>
      <p:ext uri="{BB962C8B-B14F-4D97-AF65-F5344CB8AC3E}">
        <p14:creationId xmlns:p14="http://schemas.microsoft.com/office/powerpoint/2010/main" val="235361102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24110"/>
            <a:ext cx="7561659" cy="5776690"/>
          </a:xfrm>
        </p:spPr>
        <p:txBody>
          <a:bodyPr>
            <a:normAutofit fontScale="90000"/>
          </a:bodyPr>
          <a:lstStyle/>
          <a:p>
            <a:pPr algn="r">
              <a:lnSpc>
                <a:spcPct val="150000"/>
              </a:lnSpc>
            </a:pPr>
            <a:r>
              <a:rPr lang="fa-IR" sz="4400" dirty="0" smtClean="0">
                <a:latin typeface="Andalus" pitchFamily="18" charset="-78"/>
                <a:cs typeface="Andalus" pitchFamily="18" charset="-78"/>
              </a:rPr>
              <a:t>انواع مدلهای </a:t>
            </a:r>
            <a:r>
              <a:rPr lang="en-US" sz="4400" dirty="0" smtClean="0">
                <a:latin typeface="Andalus" pitchFamily="18" charset="-78"/>
                <a:cs typeface="Andalus" pitchFamily="18" charset="-78"/>
              </a:rPr>
              <a:t>COQ</a:t>
            </a:r>
            <a:r>
              <a:rPr lang="fa-IR" sz="4400" dirty="0" smtClean="0">
                <a:latin typeface="Andalus" pitchFamily="18" charset="-78"/>
                <a:cs typeface="Andalus" pitchFamily="18" charset="-78"/>
              </a:rPr>
              <a:t>:</a:t>
            </a:r>
            <a:r>
              <a:rPr lang="fa-IR" dirty="0" smtClean="0">
                <a:latin typeface="Andalus" pitchFamily="18" charset="-78"/>
                <a:cs typeface="Andalus" pitchFamily="18" charset="-78"/>
              </a:rPr>
              <a:t/>
            </a:r>
            <a:br>
              <a:rPr lang="fa-IR" dirty="0" smtClean="0">
                <a:latin typeface="Andalus" pitchFamily="18" charset="-78"/>
                <a:cs typeface="Andalus" pitchFamily="18" charset="-78"/>
              </a:rPr>
            </a:br>
            <a:r>
              <a:rPr lang="fa-IR" dirty="0" smtClean="0">
                <a:latin typeface="Andalus" pitchFamily="18" charset="-78"/>
                <a:cs typeface="Andalus" pitchFamily="18" charset="-78"/>
              </a:rPr>
              <a:t>مدل </a:t>
            </a:r>
            <a:r>
              <a:rPr lang="en-US" dirty="0" smtClean="0">
                <a:latin typeface="Andalus" pitchFamily="18" charset="-78"/>
                <a:cs typeface="Andalus" pitchFamily="18" charset="-78"/>
              </a:rPr>
              <a:t>P-A-F</a:t>
            </a:r>
            <a:br>
              <a:rPr lang="en-US" dirty="0" smtClean="0">
                <a:latin typeface="Andalus" pitchFamily="18" charset="-78"/>
                <a:cs typeface="Andalus" pitchFamily="18" charset="-78"/>
              </a:rPr>
            </a:br>
            <a:r>
              <a:rPr lang="fa-IR" dirty="0" smtClean="0">
                <a:latin typeface="Andalus" pitchFamily="18" charset="-78"/>
                <a:cs typeface="Andalus" pitchFamily="18" charset="-78"/>
              </a:rPr>
              <a:t>مدل </a:t>
            </a:r>
            <a:r>
              <a:rPr lang="en-US" dirty="0" smtClean="0">
                <a:latin typeface="Andalus" pitchFamily="18" charset="-78"/>
                <a:cs typeface="Andalus" pitchFamily="18" charset="-78"/>
              </a:rPr>
              <a:t>Crosby</a:t>
            </a:r>
            <a:br>
              <a:rPr lang="en-US" dirty="0" smtClean="0">
                <a:latin typeface="Andalus" pitchFamily="18" charset="-78"/>
                <a:cs typeface="Andalus" pitchFamily="18" charset="-78"/>
              </a:rPr>
            </a:br>
            <a:r>
              <a:rPr lang="fa-IR" dirty="0" smtClean="0">
                <a:latin typeface="Andalus" pitchFamily="18" charset="-78"/>
                <a:cs typeface="Andalus" pitchFamily="18" charset="-78"/>
              </a:rPr>
              <a:t>مدل هزینه فرصت(هزینه کالاهای تولیدی)</a:t>
            </a:r>
            <a:br>
              <a:rPr lang="fa-IR" dirty="0" smtClean="0">
                <a:latin typeface="Andalus" pitchFamily="18" charset="-78"/>
                <a:cs typeface="Andalus" pitchFamily="18" charset="-78"/>
              </a:rPr>
            </a:br>
            <a:r>
              <a:rPr lang="fa-IR" dirty="0" smtClean="0">
                <a:latin typeface="Andalus" pitchFamily="18" charset="-78"/>
                <a:cs typeface="Andalus" pitchFamily="18" charset="-78"/>
              </a:rPr>
              <a:t>مدل هزینه فرآیند</a:t>
            </a:r>
            <a:br>
              <a:rPr lang="fa-IR" dirty="0" smtClean="0">
                <a:latin typeface="Andalus" pitchFamily="18" charset="-78"/>
                <a:cs typeface="Andalus" pitchFamily="18" charset="-78"/>
              </a:rPr>
            </a:br>
            <a:r>
              <a:rPr lang="fa-IR" dirty="0" smtClean="0">
                <a:latin typeface="Andalus" pitchFamily="18" charset="-78"/>
                <a:cs typeface="Andalus" pitchFamily="18" charset="-78"/>
              </a:rPr>
              <a:t>مدلهای </a:t>
            </a:r>
            <a:r>
              <a:rPr lang="en-US" dirty="0" smtClean="0">
                <a:latin typeface="Andalus" pitchFamily="18" charset="-78"/>
                <a:cs typeface="Andalus" pitchFamily="18" charset="-78"/>
              </a:rPr>
              <a:t>ABC</a:t>
            </a:r>
            <a:r>
              <a:rPr lang="fa-IR" dirty="0" smtClean="0">
                <a:latin typeface="Andalus" pitchFamily="18" charset="-78"/>
                <a:cs typeface="Andalus" pitchFamily="18" charset="-78"/>
              </a:rPr>
              <a:t>(فعالیت هزینه یابی)</a:t>
            </a:r>
            <a:br>
              <a:rPr lang="fa-IR" dirty="0" smtClean="0">
                <a:latin typeface="Andalus" pitchFamily="18" charset="-78"/>
                <a:cs typeface="Andalus" pitchFamily="18" charset="-78"/>
              </a:rPr>
            </a:br>
            <a:endParaRPr lang="en-US" dirty="0">
              <a:latin typeface="Andalus" pitchFamily="18" charset="-78"/>
              <a:cs typeface="Andalus" pitchFamily="18" charset="-78"/>
            </a:endParaRPr>
          </a:p>
        </p:txBody>
      </p:sp>
    </p:spTree>
    <p:extLst>
      <p:ext uri="{BB962C8B-B14F-4D97-AF65-F5344CB8AC3E}">
        <p14:creationId xmlns:p14="http://schemas.microsoft.com/office/powerpoint/2010/main" val="3792236487"/>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24110"/>
            <a:ext cx="7256859" cy="5852890"/>
          </a:xfrm>
        </p:spPr>
        <p:txBody>
          <a:bodyPr/>
          <a:lstStyle/>
          <a:p>
            <a:pPr algn="r">
              <a:lnSpc>
                <a:spcPct val="150000"/>
              </a:lnSpc>
            </a:pPr>
            <a:r>
              <a:rPr lang="fa-IR" sz="4000" dirty="0" smtClean="0">
                <a:latin typeface="Andalus" pitchFamily="18" charset="-78"/>
                <a:cs typeface="Andalus" pitchFamily="18" charset="-78"/>
              </a:rPr>
              <a:t/>
            </a:r>
            <a:br>
              <a:rPr lang="fa-IR" sz="4000" dirty="0" smtClean="0">
                <a:latin typeface="Andalus" pitchFamily="18" charset="-78"/>
                <a:cs typeface="Andalus" pitchFamily="18" charset="-78"/>
              </a:rPr>
            </a:br>
            <a:r>
              <a:rPr lang="fa-IR" sz="4000" dirty="0" smtClean="0">
                <a:latin typeface="Andalus" pitchFamily="18" charset="-78"/>
                <a:cs typeface="Andalus" pitchFamily="18" charset="-78"/>
              </a:rPr>
              <a:t>دردومرحله انجام می شود:</a:t>
            </a:r>
            <a:r>
              <a:rPr lang="fa-IR" dirty="0" smtClean="0">
                <a:latin typeface="Andalus" pitchFamily="18" charset="-78"/>
                <a:cs typeface="Andalus" pitchFamily="18" charset="-78"/>
              </a:rPr>
              <a:t/>
            </a:r>
            <a:br>
              <a:rPr lang="fa-IR" dirty="0" smtClean="0">
                <a:latin typeface="Andalus" pitchFamily="18" charset="-78"/>
                <a:cs typeface="Andalus" pitchFamily="18" charset="-78"/>
              </a:rPr>
            </a:br>
            <a:r>
              <a:rPr lang="fa-IR" dirty="0" smtClean="0">
                <a:latin typeface="Andalus" pitchFamily="18" charset="-78"/>
                <a:cs typeface="Andalus" pitchFamily="18" charset="-78"/>
              </a:rPr>
              <a:t>1.ترکیب بین عوامل </a:t>
            </a:r>
            <a:r>
              <a:rPr lang="en-US" dirty="0" smtClean="0">
                <a:latin typeface="Andalus" pitchFamily="18" charset="-78"/>
                <a:cs typeface="Andalus" pitchFamily="18" charset="-78"/>
              </a:rPr>
              <a:t>COQ</a:t>
            </a:r>
            <a:r>
              <a:rPr lang="fa-IR" dirty="0" smtClean="0">
                <a:latin typeface="Andalus" pitchFamily="18" charset="-78"/>
                <a:cs typeface="Andalus" pitchFamily="18" charset="-78"/>
              </a:rPr>
              <a:t>ازمطالعه کلی وعوامل تعیین </a:t>
            </a:r>
            <a:r>
              <a:rPr lang="en-US" dirty="0" smtClean="0">
                <a:latin typeface="Andalus" pitchFamily="18" charset="-78"/>
                <a:cs typeface="Andalus" pitchFamily="18" charset="-78"/>
              </a:rPr>
              <a:t>COQ</a:t>
            </a:r>
            <a:r>
              <a:rPr lang="fa-IR" dirty="0" smtClean="0">
                <a:latin typeface="Andalus" pitchFamily="18" charset="-78"/>
                <a:cs typeface="Andalus" pitchFamily="18" charset="-78"/>
              </a:rPr>
              <a:t>صنعت ساخت وساز</a:t>
            </a:r>
            <a:br>
              <a:rPr lang="fa-IR" dirty="0" smtClean="0">
                <a:latin typeface="Andalus" pitchFamily="18" charset="-78"/>
                <a:cs typeface="Andalus" pitchFamily="18" charset="-78"/>
              </a:rPr>
            </a:br>
            <a:r>
              <a:rPr lang="fa-IR" dirty="0" smtClean="0">
                <a:latin typeface="Andalus" pitchFamily="18" charset="-78"/>
                <a:cs typeface="Andalus" pitchFamily="18" charset="-78"/>
              </a:rPr>
              <a:t>2.جمع آوری اطلاعات برای 52پروژه ازچندین شرکت ساختمانی بادرجه 1و2</a:t>
            </a:r>
            <a:endParaRPr lang="en-US" dirty="0">
              <a:latin typeface="Andalus" pitchFamily="18" charset="-78"/>
              <a:cs typeface="Andalus" pitchFamily="18" charset="-78"/>
            </a:endParaRPr>
          </a:p>
        </p:txBody>
      </p:sp>
      <p:sp>
        <p:nvSpPr>
          <p:cNvPr id="3" name="Flowchart: Punched Tape 2"/>
          <p:cNvSpPr/>
          <p:nvPr/>
        </p:nvSpPr>
        <p:spPr>
          <a:xfrm>
            <a:off x="5029200" y="356755"/>
            <a:ext cx="3200400" cy="1295400"/>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dirty="0" smtClean="0">
                <a:solidFill>
                  <a:schemeClr val="tx1"/>
                </a:solidFill>
              </a:rPr>
              <a:t>جمع آوری داده ها:</a:t>
            </a:r>
            <a:endParaRPr lang="en-US" sz="2800" dirty="0">
              <a:solidFill>
                <a:schemeClr val="tx1"/>
              </a:solidFill>
            </a:endParaRPr>
          </a:p>
        </p:txBody>
      </p:sp>
    </p:spTree>
    <p:extLst>
      <p:ext uri="{BB962C8B-B14F-4D97-AF65-F5344CB8AC3E}">
        <p14:creationId xmlns:p14="http://schemas.microsoft.com/office/powerpoint/2010/main" val="663881887"/>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Theme1">
  <a:themeElements>
    <a:clrScheme name="Wisp">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54F6613E-5ED7-40ED-90A8-F639BE712C0E}"/>
    </a:ext>
  </a:extLst>
</a:theme>
</file>

<file path=ppt/theme/theme2.xml><?xml version="1.0" encoding="utf-8"?>
<a:theme xmlns:a="http://schemas.openxmlformats.org/drawingml/2006/main" name="1_Theme1">
  <a:themeElements>
    <a:clrScheme name="Wisp">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54F6613E-5ED7-40ED-90A8-F639BE712C0E}"/>
    </a:ext>
  </a:extLst>
</a:theme>
</file>

<file path=ppt/theme/theme3.xml><?xml version="1.0" encoding="utf-8"?>
<a:theme xmlns:a="http://schemas.openxmlformats.org/drawingml/2006/main" name="2_Theme1">
  <a:themeElements>
    <a:clrScheme name="Wisp">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54F6613E-5ED7-40ED-90A8-F639BE712C0E}"/>
    </a:ext>
  </a:extLst>
</a:theme>
</file>

<file path=ppt/theme/theme4.xml><?xml version="1.0" encoding="utf-8"?>
<a:theme xmlns:a="http://schemas.openxmlformats.org/drawingml/2006/main" name="3_Theme1">
  <a:themeElements>
    <a:clrScheme name="Wisp">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54F6613E-5ED7-40ED-90A8-F639BE712C0E}"/>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عنوان</Template>
  <TotalTime>98</TotalTime>
  <Words>370</Words>
  <Application>Microsoft Office PowerPoint</Application>
  <PresentationFormat>On-screen Show (4:3)</PresentationFormat>
  <Paragraphs>30</Paragraphs>
  <Slides>26</Slides>
  <Notes>1</Notes>
  <HiddenSlides>0</HiddenSlides>
  <MMClips>0</MMClips>
  <ScaleCrop>false</ScaleCrop>
  <HeadingPairs>
    <vt:vector size="4" baseType="variant">
      <vt:variant>
        <vt:lpstr>Theme</vt:lpstr>
      </vt:variant>
      <vt:variant>
        <vt:i4>4</vt:i4>
      </vt:variant>
      <vt:variant>
        <vt:lpstr>Slide Titles</vt:lpstr>
      </vt:variant>
      <vt:variant>
        <vt:i4>26</vt:i4>
      </vt:variant>
    </vt:vector>
  </HeadingPairs>
  <TitlesOfParts>
    <vt:vector size="30" baseType="lpstr">
      <vt:lpstr>Theme1</vt:lpstr>
      <vt:lpstr>1_Theme1</vt:lpstr>
      <vt:lpstr>2_Theme1</vt:lpstr>
      <vt:lpstr>3_Theme1</vt:lpstr>
      <vt:lpstr>PowerPoint Presentation</vt:lpstr>
      <vt:lpstr>تهیه کننده:مریم کاظمی ارشلو  موضوع:برآوردهزینه پیش بینی کیفیت (COQ)درپروژه های ساختمانی درمصربااستفاده ازمدل شبکه عصبی مصنوعی </vt:lpstr>
      <vt:lpstr>عنوان مقدمه بررسی کلی جمع آوری داده ها پرسشنامه شبکه عصبی نرم افزاربهترین ساختارمدل آزمایش مدل نتیجه گیری </vt:lpstr>
      <vt:lpstr>مقدمه  کیفیت قابلیت استفاده,تطابق نیازهاوتقاضاهااست. کیفیت یک درجه قابل پیش بینی ازیکنواختی (همسانی)وقابلیت اطمینان درکمترین هزینه است وبابازارتطبیق داده می شود.</vt:lpstr>
      <vt:lpstr>                 مجموع هزینه های انطباقی وغیرانطباقی است.  هزینه انطباقی:هزینه پرداختی برای پیشگیری ازکیفیت نامطلوب است. هزینه غیرانطباقی:هزینه پرداختی جهت کیفیت نامطلوب دراثرمحصولات وخدمات نامطلوب است.   هزینه کیفیت یک جزءاساسی ازهزینه کلی هرپروژه ساختمانی است.</vt:lpstr>
      <vt:lpstr>COQبه چهاردسته تقسیم می شود: ●هزینه جلوگیری ●هزینه برآورد ●هزینه ضررداخلی ●هزینه ضررخارجی</vt:lpstr>
      <vt:lpstr>هزینه کیفیت تحت تاثیرعوامل زیراست: طول مدت پروژه هزینه ی کیفیت طراحی شده تجربه ی تیم نظارت  اندازه ی پروژه  موقعیت پروژه</vt:lpstr>
      <vt:lpstr>انواع مدلهای COQ: مدل P-A-F مدل Crosby مدل هزینه فرصت(هزینه کالاهای تولیدی) مدل هزینه فرآیند مدلهای ABC(فعالیت هزینه یابی) </vt:lpstr>
      <vt:lpstr> دردومرحله انجام می شود: 1.ترکیب بین عوامل COQازمطالعه کلی وعوامل تعیین COQصنعت ساخت وساز 2.جمع آوری اطلاعات برای 52پروژه ازچندین شرکت ساختمانی بادرجه 1و2</vt:lpstr>
      <vt:lpstr>کارشناسان تحقیق پیمانکاران ومتخصصان باتجربه وکارکرده درمصر واعضاءآکادمی ازدانشگاهها هستند تحلیل پرسشنامه درمراحل زیرخلاصه می شود:  1.شاخص تقاضا: (Ax)*100/5       ∑=شاخص تقاضا 2.آرایش نزولی عوامل طبق شاخص تقاضاهایشان</vt:lpstr>
      <vt:lpstr>عوامل COQبه چهرگروه متناوب برطبق تاثیرشان برهزینه کیفیت پروژه تقسیم می شوند: 1.شاخص تقاضابزرگتراز60% 2.شاخص تقاضابین 40%تا55% 3.شاخص تقاضابین 20%تا35% 4.شاخص تقاضاکوچکتراز20%</vt:lpstr>
      <vt:lpstr>دراین بخش یک تحلیل مقایسه ای انجام می شودتاتاثیرعوامل پیشین درهزینه کیفیت برای همه پروژه های مختلف ساخت ساختمان کامل شده (52پروژه)رانشان دهد.این پروژه هادرطول 14سال از1996تا2009اجراشده اند.اطلاعات این پروژه هاازمناطق مختلف مصرجمع آوری شده اند. </vt:lpstr>
      <vt:lpstr>شبکه های عصبی مصنوعی یک ابزارمدلسازی هستندکه می توانندبه صورت اتوماسیون درصنعت ساخت وسازاجراشوند. عوامل تاثیرگذاربرهزینه کیفیت پیش بینی شده به عنوان متغیرهای ورودی برای مدل شبکه عصبی درنظرگرفته می شوند. هزینه کیفیت موردانتظاربرپایه درصدی ازارزش پیمان کلی پروژه به عنوان متغیرخروجی این مدل است.</vt:lpstr>
      <vt:lpstr>مراحل تشکیل شبکه عصبی: •تعیین مسئله •تعیین اطلاعات مورداستفاده ووظیفه شبکه •روش جمع آوری اطلاعات ونشان پردازی •تعریف شبکه •تعیین ورودی های شبکه وخروجی ها •ساختارشبکه •آماده سازی شبکه •تحلیل شبکه آماده شده</vt:lpstr>
      <vt:lpstr>مدلهاباالگوریتم پس گسترش آماده می شوند: الگوریتم پس گسترش ورودی هارابه خروجی تبدیل می کندباحداقل کردن یک خطای مربع میانگین ریشه دوم[RMS] ورودی هاواردمی شوندوخروجی هامحاسبه می شوند.وتفاوت بین خروجی های محاسبه شده وخروجیهای واقعی حساب می شود.</vt:lpstr>
      <vt:lpstr>نرم افزارمورداستفاده: برنامه connectionعصبی NCنسخه 2.0نرم افزاری است که دراین تحقیق استفاده شده تامدل شبکه عصبی راتوسعه دهد.این نرم افزارنیازبه یک IBMسازگارباپردازنده های 386,486یاپنتیوم هستند.آن می توانددرویندوزهای 3.1یابزرگترکارکندوبه حداقل 4MBحافظه نیازدارد.برنامه به 4MBفضای دیسک ,یک ماوس ویک مانیتورVGAیاSGVAنیازدارد</vt:lpstr>
      <vt:lpstr>تعیین بهترین ساختار مدل  ویژگیهای قاعده یادگیری مدل,آماده سازی وآزمایش تلرانس بطور مکانیکی توسط برنامه و متغیرات است که مجهول برنامه در طول مرحله طراحی تعداد لایه های مخفی,تعداد گره های مخفی در هر لایه ونوع تابع انتقال است که برنامه در مراحل زیر استفاده خواهد کرد:  </vt:lpstr>
      <vt:lpstr>A.لایه مخفی با تابع انتقال پیچیده               S B.لایه مخفی با تابع انتقال تانژانت               T        C.دو لایه مخفی با تابع انتقال Sبرای هر دو لایه  D.دو لایه مخفی با تابع انتفال Tبرای هر دو لایه E.دو لایه مخفی باتابع انتفال Sبرای هر دو لایه F.دو لایه مخفی با تابع انتقال Tبرای هر دو لایه</vt:lpstr>
      <vt:lpstr>106مدل آزمایشی متفاوت برای تعیین بهترین ساختار از مدل پیشنهادی آزمایش شده اند.  بهترین ساختار مدل مدلی است که خطاهای RMSراحداقل میکند.   مدل معرفی شده برای این مسئله پیش بینی پیچیده مدلی است با مقدار حداقلRMSازهمه آزمایشات وفرآیند خطا .</vt:lpstr>
      <vt:lpstr>ارزیابی شرح محتویات شبکه 5پروژه که قبلا بطور دلخواه انتخاب شده اند و برای آزمایش تایید شده اند از مجموع کل پروژه ها,برای بهترین مدل معرفی شده اند   درصد محاسبه شده برای پروژه های واقعی محاسبه خواهد شد واختلاف بین آنها مطالعه میشود اگر مساوی یاکمتر از مقدار تفاوت مطلق مدل طراحی شده باشد پس یک محاسبه ی صحیح انجام شده است واگر مقدار تفاوت مطلق طراحی شده افزایش یابد دیگر صحیح نخواهد بود. </vt:lpstr>
      <vt:lpstr>مدل بطور صحیح 4نمونه از 5 نمونه را پیش بینی میکند(80%نمونه آزمایش).پروژه ی اشتباه پیش بینی شده یک تفاوت منفی بین مقدار درصد پیش بینی شده از همان پروژه دارد که برابر 70/37%است.این یعنی اینکه نتیجه ی پیش بینی شده کمتر از مقدار واقعی پروژه است.درصد صحیح نتیجه ی نمونه آزمایش 80%درنظر گرفته میشود که خوب است ومدل میتواند پذیرفته شود. </vt:lpstr>
      <vt:lpstr>نتایج زیر ممکن است ازین تحقیق استنباط شود: ●همهی روشها ازطریق بررسی کلی عوامل پتانسیلی که درصد هزینه ی کیفیت برای پروژه ی ساختمانی را کنترل میکند مشخص میکند13 عامل تعیین شده است.  ●تحلیل اطلاعات پیشنهادی جمع شده از یک تحقیق پرسشنامه ای در میان کارشناسان ساختمانی مصری نشان داده اند که طول مدت پروژه,هزینه ی کیفیت طراحی شده,تجربه ی تیم نظارت,اندازه ی پروژه,موقعیت پروژه,آگاهی از کیفیت تیم پروژه,درجهی پیمانکار,نوع نیروی انسانی,مهارت نیروی انسانی و نوع پروژه,10عامل تاثیرگذار بر درصد هزینه ی کیفیت پروژه های ساختمانی مصر است. </vt:lpstr>
      <vt:lpstr>●یک مدل شبکه ی عصبی مناسب از طریق 106آزمایش برای پیش بینی درصد هزینه ی کیفیت پروژه های ساختمانی مصر در آینده بدست آمده است.این مدل شامل یک لایه ورودی با 10گره,یک لایه مخفی با 8گره مخفی ویک تابع انتقال تانژانت و یک لایه خروجی است.میزان یادگیری این مدل بطور خودکار با N-connectionتنظیم میشود در حالیکه تلرانس آماده سازی و آزمایش0/1است.  ●نتایج آزمایشات برای بهترین مدل یک خطای مربع میانگین ریشه ی دوم (RMS)با مقدار 0/259است. </vt:lpstr>
      <vt:lpstr>●آزمایش صحت مدل پیشنهادی روی 5 مورد انجام شده است که هنوز در شبکه دیده نشده است.نتایج آزمایش 80%را مشخص کرده است.همانطور که مدل بطور اشتباه درصد هزینه ی کیفیت برای هر پروژه ی نمونه آزمایشی را 20%پیش بینی میکند.</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عنوان مقدمه بررسی کلی جمع آوری داده ها پرسشنامه شبکه عصبی نرم افزاربهترین ساختارمدل آزمایش مدل نتیجه گیری</dc:title>
  <dc:creator>tak rah system</dc:creator>
  <cp:lastModifiedBy>tak rah system</cp:lastModifiedBy>
  <cp:revision>10</cp:revision>
  <dcterms:created xsi:type="dcterms:W3CDTF">2013-12-25T11:33:34Z</dcterms:created>
  <dcterms:modified xsi:type="dcterms:W3CDTF">2013-12-25T13:12:21Z</dcterms:modified>
</cp:coreProperties>
</file>