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98" y="7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6/8/2016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6/8/2016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11413" y="2730500"/>
            <a:ext cx="8915399" cy="2262781"/>
          </a:xfrm>
        </p:spPr>
        <p:txBody>
          <a:bodyPr>
            <a:normAutofit/>
          </a:bodyPr>
          <a:lstStyle/>
          <a:p>
            <a:pPr algn="ctr"/>
            <a:r>
              <a:rPr lang="fa-IR" sz="4000" b="1" dirty="0" smtClean="0">
                <a:cs typeface="B Zar" panose="00000400000000000000" pitchFamily="2" charset="-78"/>
              </a:rPr>
              <a:t>بررسي آلودگي هاي زيست محيطي در معادن </a:t>
            </a:r>
            <a:r>
              <a:rPr lang="en-US" sz="4000" b="1" dirty="0" smtClean="0">
                <a:cs typeface="B Zar" panose="00000400000000000000" pitchFamily="2" charset="-78"/>
              </a:rPr>
              <a:t>	</a:t>
            </a:r>
            <a:endParaRPr lang="en-US" sz="4000" b="1" dirty="0">
              <a:cs typeface="B Zar" panose="00000400000000000000" pitchFamily="2" charset="-78"/>
            </a:endParaRPr>
          </a:p>
        </p:txBody>
      </p:sp>
    </p:spTree>
    <p:extLst>
      <p:ext uri="{BB962C8B-B14F-4D97-AF65-F5344CB8AC3E}">
        <p14:creationId xmlns:p14="http://schemas.microsoft.com/office/powerpoint/2010/main" val="2222924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8401" y="192310"/>
            <a:ext cx="10336212" cy="1280890"/>
          </a:xfrm>
        </p:spPr>
        <p:txBody>
          <a:bodyPr>
            <a:normAutofit/>
          </a:bodyPr>
          <a:lstStyle/>
          <a:p>
            <a:pPr algn="r" rtl="1"/>
            <a:r>
              <a:rPr lang="en-US" dirty="0">
                <a:cs typeface="B Zar" panose="00000400000000000000" pitchFamily="2" charset="-78"/>
              </a:rPr>
              <a:t> </a:t>
            </a:r>
            <a:r>
              <a:rPr lang="fa-IR" b="1" dirty="0" smtClean="0">
                <a:cs typeface="B Zar" panose="00000400000000000000" pitchFamily="2" charset="-78"/>
              </a:rPr>
              <a:t>٣- </a:t>
            </a:r>
            <a:r>
              <a:rPr lang="fa-IR" b="1" dirty="0">
                <a:cs typeface="B Zar" panose="00000400000000000000" pitchFamily="2" charset="-78"/>
              </a:rPr>
              <a:t>آلودگي زيست محيطي روش هاي استخراج زيرزميني </a:t>
            </a:r>
            <a:endParaRPr lang="en-US" dirty="0">
              <a:cs typeface="B Zar" panose="00000400000000000000" pitchFamily="2" charset="-78"/>
            </a:endParaRPr>
          </a:p>
        </p:txBody>
      </p:sp>
      <p:sp>
        <p:nvSpPr>
          <p:cNvPr id="4" name="TextBox 3"/>
          <p:cNvSpPr txBox="1"/>
          <p:nvPr/>
        </p:nvSpPr>
        <p:spPr>
          <a:xfrm>
            <a:off x="431800" y="1053351"/>
            <a:ext cx="11036300" cy="2246769"/>
          </a:xfrm>
          <a:prstGeom prst="rect">
            <a:avLst/>
          </a:prstGeom>
          <a:noFill/>
        </p:spPr>
        <p:txBody>
          <a:bodyPr wrap="square" rtlCol="0">
            <a:spAutoFit/>
          </a:bodyPr>
          <a:lstStyle/>
          <a:p>
            <a:pPr algn="r" rtl="1"/>
            <a:r>
              <a:rPr lang="fa-IR" sz="2800" b="1" dirty="0">
                <a:solidFill>
                  <a:srgbClr val="FF0000"/>
                </a:solidFill>
                <a:cs typeface="B Mitra" panose="00000400000000000000" pitchFamily="2" charset="-78"/>
              </a:rPr>
              <a:t>آلودگي هوا: به دليل استفاده از چوب بست ها، مشکلاتي </a:t>
            </a:r>
            <a:endParaRPr lang="en-US" sz="2800" dirty="0">
              <a:solidFill>
                <a:srgbClr val="FF0000"/>
              </a:solidFill>
              <a:cs typeface="B Mitra" panose="00000400000000000000" pitchFamily="2" charset="-78"/>
            </a:endParaRPr>
          </a:p>
          <a:p>
            <a:pPr algn="r" rtl="1"/>
            <a:r>
              <a:rPr lang="fa-IR" sz="2800" dirty="0">
                <a:cs typeface="B Mitra" panose="00000400000000000000" pitchFamily="2" charset="-78"/>
              </a:rPr>
              <a:t>در زمينــه تهويه وجــود دارد. گرد و غبار ناشــي از عمليات حفــاري رو به بــالا زياد بــوده و انفجار ثانويه نيــز بر ميزان آلودگي مي افزايد. </a:t>
            </a:r>
            <a:endParaRPr lang="en-US" sz="2800" dirty="0">
              <a:cs typeface="B Mitra" panose="00000400000000000000" pitchFamily="2" charset="-78"/>
            </a:endParaRPr>
          </a:p>
          <a:p>
            <a:pPr algn="r" rtl="1"/>
            <a:r>
              <a:rPr lang="fa-IR" sz="2800" dirty="0">
                <a:cs typeface="B Mitra" panose="00000400000000000000" pitchFamily="2" charset="-78"/>
              </a:rPr>
              <a:t>تأثير بر حيات وحش : انباشت باطله در اين بخش مي تواند باعــث آلودگــي آب و خاک منطقــه و در نهايت مــرگ و مير حيوانات شود. </a:t>
            </a:r>
            <a:endParaRPr lang="en-US" sz="2800" dirty="0">
              <a:cs typeface="B Mitra" panose="00000400000000000000" pitchFamily="2" charset="-78"/>
            </a:endParaRPr>
          </a:p>
        </p:txBody>
      </p:sp>
    </p:spTree>
    <p:extLst>
      <p:ext uri="{BB962C8B-B14F-4D97-AF65-F5344CB8AC3E}">
        <p14:creationId xmlns:p14="http://schemas.microsoft.com/office/powerpoint/2010/main" val="2458761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8401" y="192310"/>
            <a:ext cx="10336212" cy="1280890"/>
          </a:xfrm>
        </p:spPr>
        <p:txBody>
          <a:bodyPr>
            <a:normAutofit/>
          </a:bodyPr>
          <a:lstStyle/>
          <a:p>
            <a:pPr algn="r" rtl="1"/>
            <a:r>
              <a:rPr lang="en-US" dirty="0">
                <a:cs typeface="B Zar" panose="00000400000000000000" pitchFamily="2" charset="-78"/>
              </a:rPr>
              <a:t> </a:t>
            </a:r>
            <a:r>
              <a:rPr lang="fa-IR" b="1" dirty="0">
                <a:cs typeface="B Zar" panose="00000400000000000000" pitchFamily="2" charset="-78"/>
              </a:rPr>
              <a:t>٣- آلودگي زيست محيطي روش هاي استخراج زيرزميني </a:t>
            </a:r>
            <a:r>
              <a:rPr lang="en-US" b="1" dirty="0" smtClean="0">
                <a:cs typeface="B Mitra" panose="00000400000000000000" pitchFamily="2" charset="-78"/>
              </a:rPr>
              <a:t/>
            </a:r>
            <a:br>
              <a:rPr lang="en-US" b="1" dirty="0" smtClean="0">
                <a:cs typeface="B Mitra" panose="00000400000000000000" pitchFamily="2" charset="-78"/>
              </a:rPr>
            </a:br>
            <a:r>
              <a:rPr lang="fa-IR" sz="3200" b="1" dirty="0" smtClean="0">
                <a:cs typeface="B Mitra" panose="00000400000000000000" pitchFamily="2" charset="-78"/>
              </a:rPr>
              <a:t>٣-٣- </a:t>
            </a:r>
            <a:r>
              <a:rPr lang="fa-IR" sz="3200" b="1" dirty="0">
                <a:cs typeface="B Mitra" panose="00000400000000000000" pitchFamily="2" charset="-78"/>
              </a:rPr>
              <a:t>روش استخراج جبهه کار طولاني </a:t>
            </a:r>
            <a:endParaRPr lang="en-US" dirty="0">
              <a:cs typeface="B Mitra" panose="00000400000000000000" pitchFamily="2" charset="-78"/>
            </a:endParaRPr>
          </a:p>
        </p:txBody>
      </p:sp>
      <p:sp>
        <p:nvSpPr>
          <p:cNvPr id="4" name="TextBox 3"/>
          <p:cNvSpPr txBox="1"/>
          <p:nvPr/>
        </p:nvSpPr>
        <p:spPr>
          <a:xfrm>
            <a:off x="292100" y="1271855"/>
            <a:ext cx="11201400" cy="5078313"/>
          </a:xfrm>
          <a:prstGeom prst="rect">
            <a:avLst/>
          </a:prstGeom>
          <a:noFill/>
        </p:spPr>
        <p:txBody>
          <a:bodyPr wrap="square" rtlCol="0">
            <a:spAutoFit/>
          </a:bodyPr>
          <a:lstStyle/>
          <a:p>
            <a:pPr algn="just" rtl="1">
              <a:lnSpc>
                <a:spcPct val="150000"/>
              </a:lnSpc>
            </a:pPr>
            <a:r>
              <a:rPr lang="fa-IR" sz="2400" dirty="0" smtClean="0">
                <a:cs typeface="B Mitra" panose="00000400000000000000" pitchFamily="2" charset="-78"/>
              </a:rPr>
              <a:t>يــک </a:t>
            </a:r>
            <a:r>
              <a:rPr lang="fa-IR" sz="2400" dirty="0">
                <a:cs typeface="B Mitra" panose="00000400000000000000" pitchFamily="2" charset="-78"/>
              </a:rPr>
              <a:t>روش انحصاري بــراي اســتخراج زغال بــوده که در اين روش به منظــور جلوگيري از تخريــب انفجارگونه، تخريب مصنوعــي انجام مي گيرد. در اين روش از ماشــين آلات معدني زيادي استفاده مي گردد. </a:t>
            </a:r>
            <a:endParaRPr lang="en-US" sz="2400" dirty="0">
              <a:cs typeface="B Mitra" panose="00000400000000000000" pitchFamily="2" charset="-78"/>
            </a:endParaRPr>
          </a:p>
          <a:p>
            <a:pPr algn="just" rtl="1">
              <a:lnSpc>
                <a:spcPct val="150000"/>
              </a:lnSpc>
            </a:pPr>
            <a:r>
              <a:rPr lang="fa-IR" sz="2400" b="1" dirty="0">
                <a:cs typeface="B Mitra" panose="00000400000000000000" pitchFamily="2" charset="-78"/>
              </a:rPr>
              <a:t>آلودگـي آب</a:t>
            </a:r>
            <a:r>
              <a:rPr lang="fa-IR" sz="2400" dirty="0">
                <a:cs typeface="B Mitra" panose="00000400000000000000" pitchFamily="2" charset="-78"/>
              </a:rPr>
              <a:t>: از آنجــا که ايــن روش در اعماق کم صورت مي گيــرد، به آب هــاي زيرزميني صدمــه وارد نمي کند. ممکن اســت باطله هاي معدن در ســطح زمين باعث آلودگي آب هاي سطحي شود. </a:t>
            </a:r>
            <a:endParaRPr lang="en-US" sz="2400" dirty="0">
              <a:cs typeface="B Mitra" panose="00000400000000000000" pitchFamily="2" charset="-78"/>
            </a:endParaRPr>
          </a:p>
          <a:p>
            <a:pPr algn="just" rtl="1">
              <a:lnSpc>
                <a:spcPct val="150000"/>
              </a:lnSpc>
            </a:pPr>
            <a:r>
              <a:rPr lang="fa-IR" sz="2400" b="1" dirty="0">
                <a:cs typeface="B Mitra" panose="00000400000000000000" pitchFamily="2" charset="-78"/>
              </a:rPr>
              <a:t>آلودگي خاک</a:t>
            </a:r>
            <a:r>
              <a:rPr lang="fa-IR" sz="2400" dirty="0">
                <a:cs typeface="B Mitra" panose="00000400000000000000" pitchFamily="2" charset="-78"/>
              </a:rPr>
              <a:t>: به علت انجام عمليات تخريب کارگاه، انحناي لايه و نشست زمين مشاهده مي شود. </a:t>
            </a:r>
            <a:endParaRPr lang="en-US" sz="2400" dirty="0">
              <a:cs typeface="B Mitra" panose="00000400000000000000" pitchFamily="2" charset="-78"/>
            </a:endParaRPr>
          </a:p>
          <a:p>
            <a:pPr algn="just" rtl="1">
              <a:lnSpc>
                <a:spcPct val="150000"/>
              </a:lnSpc>
            </a:pPr>
            <a:r>
              <a:rPr lang="fa-IR" sz="2400" b="1" dirty="0">
                <a:cs typeface="B Mitra" panose="00000400000000000000" pitchFamily="2" charset="-78"/>
              </a:rPr>
              <a:t>آلودگي صوتي</a:t>
            </a:r>
            <a:r>
              <a:rPr lang="fa-IR" sz="2400" dirty="0">
                <a:cs typeface="B Mitra" panose="00000400000000000000" pitchFamily="2" charset="-78"/>
              </a:rPr>
              <a:t>: به علت وجود تعداد زيادي از ماشــين آلات معدني، سر و صداي زيادي در کارگاه وجود دارد. </a:t>
            </a:r>
            <a:endParaRPr lang="en-US" sz="2400" dirty="0">
              <a:cs typeface="B Mitra" panose="00000400000000000000" pitchFamily="2" charset="-78"/>
            </a:endParaRPr>
          </a:p>
          <a:p>
            <a:pPr algn="just" rtl="1">
              <a:lnSpc>
                <a:spcPct val="150000"/>
              </a:lnSpc>
            </a:pPr>
            <a:r>
              <a:rPr lang="fa-IR" sz="2400" b="1" dirty="0">
                <a:cs typeface="B Mitra" panose="00000400000000000000" pitchFamily="2" charset="-78"/>
              </a:rPr>
              <a:t>آلودگي هوا</a:t>
            </a:r>
            <a:r>
              <a:rPr lang="fa-IR" sz="2400" dirty="0">
                <a:cs typeface="B Mitra" panose="00000400000000000000" pitchFamily="2" charset="-78"/>
              </a:rPr>
              <a:t>: آلودگي هوا در اين روش زياد بوده و با افزايش طول کارگاه، انتشــار گرد و غبار و افزايش درجه حرارت تشديد مي شــود. تخريــب در پايان کار نيز رگد و اـخک زيادي در پي دارد. </a:t>
            </a:r>
            <a:endParaRPr lang="en-US" sz="2400" dirty="0">
              <a:cs typeface="B Mitra" panose="00000400000000000000" pitchFamily="2" charset="-78"/>
            </a:endParaRPr>
          </a:p>
          <a:p>
            <a:pPr algn="just" rtl="1">
              <a:lnSpc>
                <a:spcPct val="150000"/>
              </a:lnSpc>
            </a:pPr>
            <a:r>
              <a:rPr lang="fa-IR" sz="2400" dirty="0">
                <a:cs typeface="B Mitra" panose="00000400000000000000" pitchFamily="2" charset="-78"/>
              </a:rPr>
              <a:t>تأثيـر بر حيات وحش : تنها انباشــت باطله ها بر روي زمين مي توانــد باعــث آلودگي آب و در نهايت مــرگ و مير حيوانات شود. </a:t>
            </a:r>
            <a:endParaRPr lang="en-US" sz="2400" dirty="0">
              <a:cs typeface="B Mitra" panose="00000400000000000000" pitchFamily="2" charset="-78"/>
            </a:endParaRPr>
          </a:p>
        </p:txBody>
      </p:sp>
    </p:spTree>
    <p:extLst>
      <p:ext uri="{BB962C8B-B14F-4D97-AF65-F5344CB8AC3E}">
        <p14:creationId xmlns:p14="http://schemas.microsoft.com/office/powerpoint/2010/main" val="265683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7301" y="471710"/>
            <a:ext cx="10336212" cy="1280890"/>
          </a:xfrm>
        </p:spPr>
        <p:txBody>
          <a:bodyPr>
            <a:noAutofit/>
          </a:bodyPr>
          <a:lstStyle/>
          <a:p>
            <a:pPr algn="r" rtl="1"/>
            <a:r>
              <a:rPr lang="fa-IR" sz="2800" b="1" dirty="0">
                <a:cs typeface="B Mitra" panose="00000400000000000000" pitchFamily="2" charset="-78"/>
              </a:rPr>
              <a:t>٤- اثرات زيست محيطي استخراج کانسارهاي فلزي </a:t>
            </a:r>
            <a:r>
              <a:rPr lang="en-US" sz="2800" dirty="0">
                <a:cs typeface="B Mitra" panose="00000400000000000000" pitchFamily="2" charset="-78"/>
              </a:rPr>
              <a:t/>
            </a:r>
            <a:br>
              <a:rPr lang="en-US" sz="2800" dirty="0">
                <a:cs typeface="B Mitra" panose="00000400000000000000" pitchFamily="2" charset="-78"/>
              </a:rPr>
            </a:br>
            <a:r>
              <a:rPr lang="fa-IR" sz="2800" b="1" dirty="0">
                <a:cs typeface="B Mitra" panose="00000400000000000000" pitchFamily="2" charset="-78"/>
              </a:rPr>
              <a:t>٤-١- کانسارهاي آهن (</a:t>
            </a:r>
            <a:r>
              <a:rPr lang="en-US" sz="2800" b="1" dirty="0">
                <a:cs typeface="B Mitra" panose="00000400000000000000" pitchFamily="2" charset="-78"/>
              </a:rPr>
              <a:t>Fe</a:t>
            </a:r>
            <a:r>
              <a:rPr lang="fa-IR" sz="2800" b="1" dirty="0">
                <a:cs typeface="B Mitra" panose="00000400000000000000" pitchFamily="2" charset="-78"/>
              </a:rPr>
              <a:t>) </a:t>
            </a:r>
            <a:r>
              <a:rPr lang="en-US" sz="2800" dirty="0">
                <a:cs typeface="B Mitra" panose="00000400000000000000" pitchFamily="2" charset="-78"/>
              </a:rPr>
              <a:t/>
            </a:r>
            <a:br>
              <a:rPr lang="en-US" sz="2800" dirty="0">
                <a:cs typeface="B Mitra" panose="00000400000000000000" pitchFamily="2" charset="-78"/>
              </a:rPr>
            </a:br>
            <a:r>
              <a:rPr lang="fa-IR" sz="2800" dirty="0">
                <a:cs typeface="B Mitra" panose="00000400000000000000" pitchFamily="2" charset="-78"/>
              </a:rPr>
              <a:t>اثرات زيست محيطي کانسارهاي آهن (هماتيت، سيدريت، گوتيت، مگنتيت، شــامونيت): در گذشته فلز آهن به عنوان يک عنصر آلوده کننده محيط زيست به شمار نمي آمد، اما مطالعات اخير نشــان مي دهد که وجود آهن اضافي در خون انسان باعث ايجاد رســوباتي مي شــود که رگ هاي خوني را مسدود مي کند و همچنيــن برعکس در اثر کمبود آهن در بدن انســان بيماري کم خوني ايجاد مي شود. </a:t>
            </a:r>
            <a:r>
              <a:rPr lang="en-US" sz="2800" dirty="0">
                <a:cs typeface="B Mitra" panose="00000400000000000000" pitchFamily="2" charset="-78"/>
              </a:rPr>
              <a:t/>
            </a:r>
            <a:br>
              <a:rPr lang="en-US" sz="2800" dirty="0">
                <a:cs typeface="B Mitra" panose="00000400000000000000" pitchFamily="2" charset="-78"/>
              </a:rPr>
            </a:br>
            <a:r>
              <a:rPr lang="fa-IR" sz="2800" b="1" dirty="0">
                <a:cs typeface="B Mitra" panose="00000400000000000000" pitchFamily="2" charset="-78"/>
              </a:rPr>
              <a:t>٤-٢- کانسارهاي مس (</a:t>
            </a:r>
            <a:r>
              <a:rPr lang="en-US" sz="2800" b="1" dirty="0">
                <a:cs typeface="B Mitra" panose="00000400000000000000" pitchFamily="2" charset="-78"/>
              </a:rPr>
              <a:t>Cu</a:t>
            </a:r>
            <a:r>
              <a:rPr lang="fa-IR" sz="2800" b="1" dirty="0">
                <a:cs typeface="B Mitra" panose="00000400000000000000" pitchFamily="2" charset="-78"/>
              </a:rPr>
              <a:t>) </a:t>
            </a:r>
            <a:r>
              <a:rPr lang="en-US" sz="2800" dirty="0">
                <a:cs typeface="B Mitra" panose="00000400000000000000" pitchFamily="2" charset="-78"/>
              </a:rPr>
              <a:t/>
            </a:r>
            <a:br>
              <a:rPr lang="en-US" sz="2800" dirty="0">
                <a:cs typeface="B Mitra" panose="00000400000000000000" pitchFamily="2" charset="-78"/>
              </a:rPr>
            </a:br>
            <a:r>
              <a:rPr lang="fa-IR" sz="2800" dirty="0">
                <a:cs typeface="B Mitra" panose="00000400000000000000" pitchFamily="2" charset="-78"/>
              </a:rPr>
              <a:t>اثرات زيســت محيطي کانســارهاي (کالکوپريت، بورنيت، مولبيدنيــت، اســفالريت، گالــن ): جابجايي مــواد در زمين در هنگام برداشــت ذخاير مس از بزرگتريــن جابجايي ها در زمين اســت. وجود کاني هاي مس در آب لوله کشي از رشد باکتري ها جلوگيــري مي کند، اما وجــود مس به مقدار بــالا باعث ايجاد بيماري هايي از قبيل : کم خوني، تغييرات در استخوان ها، افزايش کلســترول و ســبز رنگ شــدن موها در بدن و نيز گاهي منجر به مرگ مي شــود. نگراني اصلي در مورد اســتخراج مس بيشتر در رابطــه با انتشــار گاز (</a:t>
            </a:r>
            <a:r>
              <a:rPr lang="en-US" sz="2800" dirty="0">
                <a:cs typeface="B Mitra" panose="00000400000000000000" pitchFamily="2" charset="-78"/>
              </a:rPr>
              <a:t>SO2</a:t>
            </a:r>
            <a:r>
              <a:rPr lang="fa-IR" sz="2800" dirty="0">
                <a:cs typeface="B Mitra" panose="00000400000000000000" pitchFamily="2" charset="-78"/>
              </a:rPr>
              <a:t>) و فلزات تبخير شــونده کميابي نظير (</a:t>
            </a:r>
            <a:r>
              <a:rPr lang="en-US" sz="2800" dirty="0">
                <a:cs typeface="B Mitra" panose="00000400000000000000" pitchFamily="2" charset="-78"/>
              </a:rPr>
              <a:t>As</a:t>
            </a:r>
            <a:r>
              <a:rPr lang="fa-IR" sz="2800" dirty="0">
                <a:cs typeface="B Mitra" panose="00000400000000000000" pitchFamily="2" charset="-78"/>
              </a:rPr>
              <a:t>،</a:t>
            </a:r>
            <a:r>
              <a:rPr lang="en-US" sz="2800" dirty="0">
                <a:cs typeface="B Mitra" panose="00000400000000000000" pitchFamily="2" charset="-78"/>
              </a:rPr>
              <a:t>Cd </a:t>
            </a:r>
            <a:r>
              <a:rPr lang="fa-IR" sz="2800" dirty="0">
                <a:cs typeface="B Mitra" panose="00000400000000000000" pitchFamily="2" charset="-78"/>
              </a:rPr>
              <a:t>،</a:t>
            </a:r>
            <a:r>
              <a:rPr lang="en-US" sz="2800" dirty="0">
                <a:cs typeface="B Mitra" panose="00000400000000000000" pitchFamily="2" charset="-78"/>
              </a:rPr>
              <a:t>Hg</a:t>
            </a:r>
            <a:r>
              <a:rPr lang="fa-IR" sz="2800" dirty="0">
                <a:cs typeface="B Mitra" panose="00000400000000000000" pitchFamily="2" charset="-78"/>
              </a:rPr>
              <a:t> ) اســت که از کارخانه هاي توليد مس خارج مي شود. </a:t>
            </a:r>
            <a:endParaRPr lang="en-US" sz="2800" dirty="0">
              <a:cs typeface="B Mitra" panose="00000400000000000000" pitchFamily="2" charset="-78"/>
            </a:endParaRPr>
          </a:p>
        </p:txBody>
      </p:sp>
    </p:spTree>
    <p:extLst>
      <p:ext uri="{BB962C8B-B14F-4D97-AF65-F5344CB8AC3E}">
        <p14:creationId xmlns:p14="http://schemas.microsoft.com/office/powerpoint/2010/main" val="26335365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7301" y="471710"/>
            <a:ext cx="10336212" cy="1280890"/>
          </a:xfrm>
        </p:spPr>
        <p:txBody>
          <a:bodyPr>
            <a:noAutofit/>
          </a:bodyPr>
          <a:lstStyle/>
          <a:p>
            <a:pPr algn="r" rtl="1"/>
            <a:r>
              <a:rPr lang="fa-IR" sz="2800" b="1" dirty="0" smtClean="0">
                <a:cs typeface="B Mitra" panose="00000400000000000000" pitchFamily="2" charset="-78"/>
              </a:rPr>
              <a:t>٤- اثرات زيست محيطي استخراج کانسارهاي فلزي </a:t>
            </a:r>
            <a:r>
              <a:rPr lang="en-US" sz="2800" dirty="0" smtClean="0">
                <a:cs typeface="B Mitra" panose="00000400000000000000" pitchFamily="2" charset="-78"/>
              </a:rPr>
              <a:t/>
            </a:r>
            <a:br>
              <a:rPr lang="en-US" sz="2800" dirty="0" smtClean="0">
                <a:cs typeface="B Mitra" panose="00000400000000000000" pitchFamily="2" charset="-78"/>
              </a:rPr>
            </a:br>
            <a:r>
              <a:rPr lang="fa-IR" sz="2800" b="1" dirty="0">
                <a:cs typeface="B Mitra" panose="00000400000000000000" pitchFamily="2" charset="-78"/>
              </a:rPr>
              <a:t>٤-٣- کانسارهاي منگنز (</a:t>
            </a:r>
            <a:r>
              <a:rPr lang="en-US" sz="2800" b="1" dirty="0" err="1">
                <a:cs typeface="B Mitra" panose="00000400000000000000" pitchFamily="2" charset="-78"/>
              </a:rPr>
              <a:t>Mn</a:t>
            </a:r>
            <a:r>
              <a:rPr lang="fa-IR" sz="2800" b="1" dirty="0">
                <a:cs typeface="B Mitra" panose="00000400000000000000" pitchFamily="2" charset="-78"/>
              </a:rPr>
              <a:t>)</a:t>
            </a:r>
            <a:r>
              <a:rPr lang="en-US" sz="2800" dirty="0">
                <a:cs typeface="B Mitra" panose="00000400000000000000" pitchFamily="2" charset="-78"/>
              </a:rPr>
              <a:t/>
            </a:r>
            <a:br>
              <a:rPr lang="en-US" sz="2800" dirty="0">
                <a:cs typeface="B Mitra" panose="00000400000000000000" pitchFamily="2" charset="-78"/>
              </a:rPr>
            </a:br>
            <a:r>
              <a:rPr lang="fa-IR" sz="2800" dirty="0">
                <a:cs typeface="B Mitra" panose="00000400000000000000" pitchFamily="2" charset="-78"/>
              </a:rPr>
              <a:t>اثرات زيست محيطي کانســارهاي منگنز (پيرولوزيت، منگانيــت، هاوســمانيت، رودوکروســيت، ســيلوملان، براونيت) اين اســت که اگر انسان در معرض منگنز اضافي قرار بگيرد، ممکن اســت دچار مشکلات عصبي و مشکلات تنفســي شــود. اين مشکلات در بســياري از معادن منگنز مشاهده مي شــود. منگنز احتمالاً از راه تنفس غبار غني از آن وارد بدن انسان مي شود. </a:t>
            </a:r>
            <a:r>
              <a:rPr lang="en-US" sz="2800" dirty="0">
                <a:cs typeface="B Mitra" panose="00000400000000000000" pitchFamily="2" charset="-78"/>
              </a:rPr>
              <a:t/>
            </a:r>
            <a:br>
              <a:rPr lang="en-US" sz="2800" dirty="0">
                <a:cs typeface="B Mitra" panose="00000400000000000000" pitchFamily="2" charset="-78"/>
              </a:rPr>
            </a:br>
            <a:r>
              <a:rPr lang="fa-IR" sz="2800" b="1" dirty="0">
                <a:cs typeface="B Mitra" panose="00000400000000000000" pitchFamily="2" charset="-78"/>
              </a:rPr>
              <a:t>٤-٤- کانسارهاي کروميوم (</a:t>
            </a:r>
            <a:r>
              <a:rPr lang="en-US" sz="2800" b="1" dirty="0">
                <a:cs typeface="B Mitra" panose="00000400000000000000" pitchFamily="2" charset="-78"/>
              </a:rPr>
              <a:t>Cr</a:t>
            </a:r>
            <a:r>
              <a:rPr lang="fa-IR" sz="2800" b="1" dirty="0">
                <a:cs typeface="B Mitra" panose="00000400000000000000" pitchFamily="2" charset="-78"/>
              </a:rPr>
              <a:t>)</a:t>
            </a:r>
            <a:r>
              <a:rPr lang="en-US" sz="2800" dirty="0">
                <a:cs typeface="B Mitra" panose="00000400000000000000" pitchFamily="2" charset="-78"/>
              </a:rPr>
              <a:t/>
            </a:r>
            <a:br>
              <a:rPr lang="en-US" sz="2800" dirty="0">
                <a:cs typeface="B Mitra" panose="00000400000000000000" pitchFamily="2" charset="-78"/>
              </a:rPr>
            </a:br>
            <a:r>
              <a:rPr lang="fa-IR" sz="2800" dirty="0">
                <a:cs typeface="B Mitra" panose="00000400000000000000" pitchFamily="2" charset="-78"/>
              </a:rPr>
              <a:t>اثــرات زيســت محيطي کانســارهاي کروميــوم (کروميت (</a:t>
            </a:r>
            <a:r>
              <a:rPr lang="en-US" sz="2800" dirty="0">
                <a:cs typeface="B Mitra" panose="00000400000000000000" pitchFamily="2" charset="-78"/>
              </a:rPr>
              <a:t>FeCr2O4</a:t>
            </a:r>
            <a:r>
              <a:rPr lang="fa-IR" sz="2800" dirty="0">
                <a:cs typeface="B Mitra" panose="00000400000000000000" pitchFamily="2" charset="-78"/>
              </a:rPr>
              <a:t>) ،کرومــات): تاکنــون هيچ شــاهدي مبني بر اينکه کروم ســه ظرفيتي باعــث ايجاد بيمــاري در کارگران معدن و مردم عادي واقع در محدوده اين معادن هستند، مشاهده نشده اســت. اما ترکيبات کروم شــش ظرفيتي ســرطان زا است و بر روي بافت بدن انســان ها اثرات مخربي دارد و استنشاق آنها در درازمدت مي تواند باعث ايجاد سرطان شود. </a:t>
            </a:r>
            <a:endParaRPr lang="en-US" sz="2800" dirty="0">
              <a:cs typeface="B Mitra" panose="00000400000000000000" pitchFamily="2" charset="-78"/>
            </a:endParaRPr>
          </a:p>
        </p:txBody>
      </p:sp>
    </p:spTree>
    <p:extLst>
      <p:ext uri="{BB962C8B-B14F-4D97-AF65-F5344CB8AC3E}">
        <p14:creationId xmlns:p14="http://schemas.microsoft.com/office/powerpoint/2010/main" val="4048053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300" y="903510"/>
            <a:ext cx="10895013" cy="1280890"/>
          </a:xfrm>
        </p:spPr>
        <p:txBody>
          <a:bodyPr>
            <a:noAutofit/>
          </a:bodyPr>
          <a:lstStyle/>
          <a:p>
            <a:pPr algn="r" rtl="1"/>
            <a:r>
              <a:rPr lang="fa-IR" sz="2800" b="1" dirty="0">
                <a:cs typeface="B Mitra" panose="00000400000000000000" pitchFamily="2" charset="-78"/>
              </a:rPr>
              <a:t>٤-٥- کانسارهاي نيکل (</a:t>
            </a:r>
            <a:r>
              <a:rPr lang="en-US" sz="2800" b="1" dirty="0">
                <a:cs typeface="B Mitra" panose="00000400000000000000" pitchFamily="2" charset="-78"/>
              </a:rPr>
              <a:t>Ni</a:t>
            </a:r>
            <a:r>
              <a:rPr lang="fa-IR" sz="2800" b="1" dirty="0">
                <a:cs typeface="B Mitra" panose="00000400000000000000" pitchFamily="2" charset="-78"/>
              </a:rPr>
              <a:t>)</a:t>
            </a:r>
            <a:r>
              <a:rPr lang="en-US" sz="2800" dirty="0">
                <a:cs typeface="B Mitra" panose="00000400000000000000" pitchFamily="2" charset="-78"/>
              </a:rPr>
              <a:t/>
            </a:r>
            <a:br>
              <a:rPr lang="en-US" sz="2800" dirty="0">
                <a:cs typeface="B Mitra" panose="00000400000000000000" pitchFamily="2" charset="-78"/>
              </a:rPr>
            </a:br>
            <a:r>
              <a:rPr lang="fa-IR" sz="2800" dirty="0">
                <a:cs typeface="B Mitra" panose="00000400000000000000" pitchFamily="2" charset="-78"/>
              </a:rPr>
              <a:t>اثرات زيســت محيطي کانســارهاي نيکل (پنتلانديت، کالکوپريــت، پيروتيــت، گارنيريت ): نيــکل در غلظت هاي کم زيانبار نيســت، اما در حين عمليات فرآوري و تشــويه که کارگران معادن در معرض ســولفيد، اکســيد، سولفات نيکل قرار مي گيرند، خطر ابتلا به ســرطان هاي بيني و ريه افزايش مي يابد. </a:t>
            </a:r>
            <a:r>
              <a:rPr lang="en-US" sz="2800" dirty="0">
                <a:cs typeface="B Mitra" panose="00000400000000000000" pitchFamily="2" charset="-78"/>
              </a:rPr>
              <a:t/>
            </a:r>
            <a:br>
              <a:rPr lang="en-US" sz="2800" dirty="0">
                <a:cs typeface="B Mitra" panose="00000400000000000000" pitchFamily="2" charset="-78"/>
              </a:rPr>
            </a:br>
            <a:r>
              <a:rPr lang="fa-IR" sz="2800" b="1" dirty="0">
                <a:cs typeface="B Mitra" panose="00000400000000000000" pitchFamily="2" charset="-78"/>
              </a:rPr>
              <a:t>٤-٦- کانسارهاي کبالت (</a:t>
            </a:r>
            <a:r>
              <a:rPr lang="en-US" sz="2800" b="1" dirty="0">
                <a:cs typeface="B Mitra" panose="00000400000000000000" pitchFamily="2" charset="-78"/>
              </a:rPr>
              <a:t>Co</a:t>
            </a:r>
            <a:r>
              <a:rPr lang="fa-IR" sz="2800" b="1" dirty="0">
                <a:cs typeface="B Mitra" panose="00000400000000000000" pitchFamily="2" charset="-78"/>
              </a:rPr>
              <a:t>)</a:t>
            </a:r>
            <a:r>
              <a:rPr lang="en-US" sz="2800" dirty="0">
                <a:cs typeface="B Mitra" panose="00000400000000000000" pitchFamily="2" charset="-78"/>
              </a:rPr>
              <a:t/>
            </a:r>
            <a:br>
              <a:rPr lang="en-US" sz="2800" dirty="0">
                <a:cs typeface="B Mitra" panose="00000400000000000000" pitchFamily="2" charset="-78"/>
              </a:rPr>
            </a:br>
            <a:r>
              <a:rPr lang="fa-IR" sz="2800" dirty="0">
                <a:cs typeface="B Mitra" panose="00000400000000000000" pitchFamily="2" charset="-78"/>
              </a:rPr>
              <a:t>اثرات زيست محيطي کانسارهاي کبالت (کبالتيت، لينائيت، کاروليت، اسکوتروديت، پنتلانديت، سافلوريت، پيروتيت ): ورود مقــدار زيــادي از کبالت به داخــل بدن مي توانــد باعث ايجاد بيماري برونشيت حاد شود. در اثر تماس اين محلول هاي حاوي اين عنصر با پوســت دست بيماري هاي پوستي به وجود مي آيد. </a:t>
            </a:r>
            <a:r>
              <a:rPr lang="en-US" sz="2800" dirty="0">
                <a:cs typeface="B Mitra" panose="00000400000000000000" pitchFamily="2" charset="-78"/>
              </a:rPr>
              <a:t/>
            </a:r>
            <a:br>
              <a:rPr lang="en-US" sz="2800" dirty="0">
                <a:cs typeface="B Mitra" panose="00000400000000000000" pitchFamily="2" charset="-78"/>
              </a:rPr>
            </a:br>
            <a:r>
              <a:rPr lang="fa-IR" sz="2800" dirty="0">
                <a:cs typeface="B Mitra" panose="00000400000000000000" pitchFamily="2" charset="-78"/>
              </a:rPr>
              <a:t>موسســه بين المللي تحقيقات سرطان اين عنصر را سرطان زاي احتمالي معرفي کرده است. </a:t>
            </a:r>
            <a:r>
              <a:rPr lang="en-US" sz="2800" dirty="0">
                <a:cs typeface="B Mitra" panose="00000400000000000000" pitchFamily="2" charset="-78"/>
              </a:rPr>
              <a:t/>
            </a:r>
            <a:br>
              <a:rPr lang="en-US" sz="2800" dirty="0">
                <a:cs typeface="B Mitra" panose="00000400000000000000" pitchFamily="2" charset="-78"/>
              </a:rPr>
            </a:br>
            <a:r>
              <a:rPr lang="fa-IR" sz="2800" b="1" dirty="0">
                <a:cs typeface="B Mitra" panose="00000400000000000000" pitchFamily="2" charset="-78"/>
              </a:rPr>
              <a:t>٤-٧- کانسارهاي موليبدن (</a:t>
            </a:r>
            <a:r>
              <a:rPr lang="en-US" sz="2800" b="1" dirty="0">
                <a:cs typeface="B Mitra" panose="00000400000000000000" pitchFamily="2" charset="-78"/>
              </a:rPr>
              <a:t>Mo</a:t>
            </a:r>
            <a:r>
              <a:rPr lang="fa-IR" sz="2800" b="1" dirty="0">
                <a:cs typeface="B Mitra" panose="00000400000000000000" pitchFamily="2" charset="-78"/>
              </a:rPr>
              <a:t>) </a:t>
            </a:r>
            <a:r>
              <a:rPr lang="en-US" sz="2800" dirty="0">
                <a:cs typeface="B Mitra" panose="00000400000000000000" pitchFamily="2" charset="-78"/>
              </a:rPr>
              <a:t/>
            </a:r>
            <a:br>
              <a:rPr lang="en-US" sz="2800" dirty="0">
                <a:cs typeface="B Mitra" panose="00000400000000000000" pitchFamily="2" charset="-78"/>
              </a:rPr>
            </a:br>
            <a:r>
              <a:rPr lang="fa-IR" sz="2800" dirty="0">
                <a:cs typeface="B Mitra" panose="00000400000000000000" pitchFamily="2" charset="-78"/>
              </a:rPr>
              <a:t>اثرات زيست محيطي کانســارهاي موليبدن (موليبدنيت ): تاکنون هيچگونه مســموميتي حاصــل از معدنکاري و فرآوري موليبدن گزارش نشده است، اما موليبدن مي تواند باعث کاهش رشد در پستانداران شود. </a:t>
            </a:r>
            <a:endParaRPr lang="en-US" sz="2800" dirty="0">
              <a:cs typeface="B Mitra" panose="00000400000000000000" pitchFamily="2" charset="-78"/>
            </a:endParaRPr>
          </a:p>
        </p:txBody>
      </p:sp>
    </p:spTree>
    <p:extLst>
      <p:ext uri="{BB962C8B-B14F-4D97-AF65-F5344CB8AC3E}">
        <p14:creationId xmlns:p14="http://schemas.microsoft.com/office/powerpoint/2010/main" val="3123981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300" y="573310"/>
            <a:ext cx="10895013" cy="1280890"/>
          </a:xfrm>
        </p:spPr>
        <p:txBody>
          <a:bodyPr>
            <a:noAutofit/>
          </a:bodyPr>
          <a:lstStyle/>
          <a:p>
            <a:pPr algn="r" rtl="1"/>
            <a:r>
              <a:rPr lang="fa-IR" sz="2800" b="1" dirty="0">
                <a:cs typeface="B Mitra" panose="00000400000000000000" pitchFamily="2" charset="-78"/>
              </a:rPr>
              <a:t>٤-٨- کانسارهاي واناديوم (</a:t>
            </a:r>
            <a:r>
              <a:rPr lang="en-US" sz="2800" b="1" dirty="0">
                <a:cs typeface="B Mitra" panose="00000400000000000000" pitchFamily="2" charset="-78"/>
              </a:rPr>
              <a:t>V</a:t>
            </a:r>
            <a:r>
              <a:rPr lang="fa-IR" sz="2800" b="1" dirty="0">
                <a:cs typeface="B Mitra" panose="00000400000000000000" pitchFamily="2" charset="-78"/>
              </a:rPr>
              <a:t>) </a:t>
            </a:r>
            <a:r>
              <a:rPr lang="en-US" sz="2800" dirty="0">
                <a:cs typeface="B Mitra" panose="00000400000000000000" pitchFamily="2" charset="-78"/>
              </a:rPr>
              <a:t/>
            </a:r>
            <a:br>
              <a:rPr lang="en-US" sz="2800" dirty="0">
                <a:cs typeface="B Mitra" panose="00000400000000000000" pitchFamily="2" charset="-78"/>
              </a:rPr>
            </a:br>
            <a:r>
              <a:rPr lang="fa-IR" sz="2800" dirty="0">
                <a:cs typeface="B Mitra" panose="00000400000000000000" pitchFamily="2" charset="-78"/>
              </a:rPr>
              <a:t>اثــرات زيســت محيطــي کانســارهاي واناديــوم (وانادي يت ،کارنوتيت ): فرآوري بعضي از کانســنگ هاي واناديوم بــه بيماري هاي ناشــي از غبار مثل برونشــيت و بعضي از انواع سرطان هاي خون منجر مي شود. ليکن سوخت هاي فسيلي صد برابــر مقداري کــه در ذوب فلز يا منابع طبيعــي واناديوم وارد اتمسفر مي کند، اتمسفر را آلوده مي کند. </a:t>
            </a:r>
            <a:r>
              <a:rPr lang="en-US" sz="2800" dirty="0">
                <a:cs typeface="B Mitra" panose="00000400000000000000" pitchFamily="2" charset="-78"/>
              </a:rPr>
              <a:t/>
            </a:r>
            <a:br>
              <a:rPr lang="en-US" sz="2800" dirty="0">
                <a:cs typeface="B Mitra" panose="00000400000000000000" pitchFamily="2" charset="-78"/>
              </a:rPr>
            </a:br>
            <a:r>
              <a:rPr lang="fa-IR" sz="2800" b="1" dirty="0">
                <a:cs typeface="B Mitra" panose="00000400000000000000" pitchFamily="2" charset="-78"/>
              </a:rPr>
              <a:t>٤-٩- کانسارهاي سرب - روي (</a:t>
            </a:r>
            <a:r>
              <a:rPr lang="en-US" sz="2800" b="1" dirty="0" err="1">
                <a:cs typeface="B Mitra" panose="00000400000000000000" pitchFamily="2" charset="-78"/>
              </a:rPr>
              <a:t>Pb+Zn</a:t>
            </a:r>
            <a:r>
              <a:rPr lang="fa-IR" sz="2800" b="1" dirty="0">
                <a:cs typeface="B Mitra" panose="00000400000000000000" pitchFamily="2" charset="-78"/>
              </a:rPr>
              <a:t>)</a:t>
            </a:r>
            <a:r>
              <a:rPr lang="en-US" sz="2800" dirty="0">
                <a:cs typeface="B Mitra" panose="00000400000000000000" pitchFamily="2" charset="-78"/>
              </a:rPr>
              <a:t/>
            </a:r>
            <a:br>
              <a:rPr lang="en-US" sz="2800" dirty="0">
                <a:cs typeface="B Mitra" panose="00000400000000000000" pitchFamily="2" charset="-78"/>
              </a:rPr>
            </a:br>
            <a:r>
              <a:rPr lang="fa-IR" sz="2800" dirty="0">
                <a:cs typeface="B Mitra" panose="00000400000000000000" pitchFamily="2" charset="-78"/>
              </a:rPr>
              <a:t>اثــرات زيســت محيطي کانســارهاي ســرب - روي (گالن، اسفالريت، تتراهدريت): معدنکاري و فرآوري سرب - روي، آلوده کننده هاي تاريخي مهمي به شــمار مي آيند. اثرات فيزيولوژيکي که شــناخته شــده تر هســتند به ترتيب با افزايش مقادير سرب عبارتند از: سرگيجه، کم خوني، از دست دادن حس جهت يابي، اغماء و مرگ اســت. ســرب از طريــق جايگزينــي آهن باعث کم خوني و از طريق جمع شــدن در استخوان ها باعث کم شدن کلســيم در بدن مي شــود. ســرب با توجه به ايــن خصوصيات منفي عامل ايجاد ســرطان نمي باشد. اگرچه معدنکاري سرب و روي داراي خطراتي اســت، اما خطر عمده سرب بيشتر مربوط بــه جــذب در محصولاتي نظير بنزين و رنگ اســت که مصرف گســترده اي در جامعه دارند. فلز روي نيز مي تواند باعث کاهش رشد در انسان ها مي شود. </a:t>
            </a:r>
            <a:endParaRPr lang="en-US" sz="2800" dirty="0">
              <a:cs typeface="B Mitra" panose="00000400000000000000" pitchFamily="2" charset="-78"/>
            </a:endParaRPr>
          </a:p>
        </p:txBody>
      </p:sp>
    </p:spTree>
    <p:extLst>
      <p:ext uri="{BB962C8B-B14F-4D97-AF65-F5344CB8AC3E}">
        <p14:creationId xmlns:p14="http://schemas.microsoft.com/office/powerpoint/2010/main" val="3623460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398810"/>
            <a:ext cx="10895013" cy="1280890"/>
          </a:xfrm>
        </p:spPr>
        <p:txBody>
          <a:bodyPr>
            <a:noAutofit/>
          </a:bodyPr>
          <a:lstStyle/>
          <a:p>
            <a:pPr algn="r" rtl="1"/>
            <a:r>
              <a:rPr lang="fa-IR" sz="2800" b="1" dirty="0">
                <a:cs typeface="B Mitra" panose="00000400000000000000" pitchFamily="2" charset="-78"/>
              </a:rPr>
              <a:t>٤-١٠- کانسارهاي قلع (</a:t>
            </a:r>
            <a:r>
              <a:rPr lang="en-US" sz="2800" b="1" dirty="0">
                <a:cs typeface="B Mitra" panose="00000400000000000000" pitchFamily="2" charset="-78"/>
              </a:rPr>
              <a:t>Sn</a:t>
            </a:r>
            <a:r>
              <a:rPr lang="fa-IR" sz="2800" b="1" dirty="0">
                <a:cs typeface="B Mitra" panose="00000400000000000000" pitchFamily="2" charset="-78"/>
              </a:rPr>
              <a:t>) </a:t>
            </a:r>
            <a:r>
              <a:rPr lang="en-US" sz="2800" dirty="0">
                <a:cs typeface="B Mitra" panose="00000400000000000000" pitchFamily="2" charset="-78"/>
              </a:rPr>
              <a:t/>
            </a:r>
            <a:br>
              <a:rPr lang="en-US" sz="2800" dirty="0">
                <a:cs typeface="B Mitra" panose="00000400000000000000" pitchFamily="2" charset="-78"/>
              </a:rPr>
            </a:br>
            <a:r>
              <a:rPr lang="fa-IR" sz="2800" dirty="0">
                <a:cs typeface="B Mitra" panose="00000400000000000000" pitchFamily="2" charset="-78"/>
              </a:rPr>
              <a:t>اثرات زيســت محيطي کانســارهاي قلع (کاستريت ): قلع از نظر زيســت محيطي عنصر مشکل ســازي به حســاب نمي آيد، ليکن شــرط بروز عوارض منفي قلــع ورود مقادير زيادي از راه تنفس و يا دهان به بدن مي باشد. غبار کاستريت نوعي سرطان خوش خيم به نام استانوسيس توليد مي کند. </a:t>
            </a:r>
            <a:r>
              <a:rPr lang="en-US" sz="2800" dirty="0">
                <a:cs typeface="B Mitra" panose="00000400000000000000" pitchFamily="2" charset="-78"/>
              </a:rPr>
              <a:t/>
            </a:r>
            <a:br>
              <a:rPr lang="en-US" sz="2800" dirty="0">
                <a:cs typeface="B Mitra" panose="00000400000000000000" pitchFamily="2" charset="-78"/>
              </a:rPr>
            </a:br>
            <a:r>
              <a:rPr lang="fa-IR" sz="2800" dirty="0">
                <a:cs typeface="B Mitra" panose="00000400000000000000" pitchFamily="2" charset="-78"/>
              </a:rPr>
              <a:t> </a:t>
            </a:r>
            <a:r>
              <a:rPr lang="en-US" sz="2800" dirty="0">
                <a:cs typeface="B Mitra" panose="00000400000000000000" pitchFamily="2" charset="-78"/>
              </a:rPr>
              <a:t> </a:t>
            </a:r>
            <a:br>
              <a:rPr lang="en-US" sz="2800" dirty="0">
                <a:cs typeface="B Mitra" panose="00000400000000000000" pitchFamily="2" charset="-78"/>
              </a:rPr>
            </a:br>
            <a:r>
              <a:rPr lang="fa-IR" sz="2800" b="1" dirty="0">
                <a:cs typeface="B Mitra" panose="00000400000000000000" pitchFamily="2" charset="-78"/>
              </a:rPr>
              <a:t>٤-١١- کانسارهاي جيوه (</a:t>
            </a:r>
            <a:r>
              <a:rPr lang="en-US" sz="2800" b="1" dirty="0">
                <a:cs typeface="B Mitra" panose="00000400000000000000" pitchFamily="2" charset="-78"/>
              </a:rPr>
              <a:t>Hg</a:t>
            </a:r>
            <a:r>
              <a:rPr lang="fa-IR" sz="2800" b="1" dirty="0">
                <a:cs typeface="B Mitra" panose="00000400000000000000" pitchFamily="2" charset="-78"/>
              </a:rPr>
              <a:t>) </a:t>
            </a:r>
            <a:r>
              <a:rPr lang="en-US" sz="2800" dirty="0">
                <a:cs typeface="B Mitra" panose="00000400000000000000" pitchFamily="2" charset="-78"/>
              </a:rPr>
              <a:t/>
            </a:r>
            <a:br>
              <a:rPr lang="en-US" sz="2800" dirty="0">
                <a:cs typeface="B Mitra" panose="00000400000000000000" pitchFamily="2" charset="-78"/>
              </a:rPr>
            </a:br>
            <a:r>
              <a:rPr lang="fa-IR" sz="2800" dirty="0">
                <a:cs typeface="B Mitra" panose="00000400000000000000" pitchFamily="2" charset="-78"/>
              </a:rPr>
              <a:t>اثرات زيســت محيطي کانســارهاي «ســينابر، شواتزيت »: بــا توجه به اينکــه معدن جيوه زيرزميني اســت، يکي از عمده مشــکلات معادن اين عنصر تهويه مي باشد. چون حلاليت جيوه در خــون بيش از حلاليت در آب اســت، بنابرايــن ورود جيوه بــه داخل بدن به آســاني صورت مي گيرد و بيشــترين اثر را بر دستگاه عصبي مي گذارد (رضايي، ١٣٨٥). </a:t>
            </a:r>
            <a:endParaRPr lang="en-US" sz="2800" dirty="0">
              <a:cs typeface="B Mitra" panose="00000400000000000000" pitchFamily="2" charset="-78"/>
            </a:endParaRPr>
          </a:p>
        </p:txBody>
      </p:sp>
    </p:spTree>
    <p:extLst>
      <p:ext uri="{BB962C8B-B14F-4D97-AF65-F5344CB8AC3E}">
        <p14:creationId xmlns:p14="http://schemas.microsoft.com/office/powerpoint/2010/main" val="227034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7100" y="370110"/>
            <a:ext cx="10895013" cy="1280890"/>
          </a:xfrm>
        </p:spPr>
        <p:txBody>
          <a:bodyPr>
            <a:noAutofit/>
          </a:bodyPr>
          <a:lstStyle/>
          <a:p>
            <a:pPr algn="r" rtl="1"/>
            <a:r>
              <a:rPr lang="fa-IR" sz="3200" b="1" dirty="0" smtClean="0">
                <a:cs typeface="B Mitra" panose="00000400000000000000" pitchFamily="2" charset="-78"/>
              </a:rPr>
              <a:t>٥- مشکلات زيست محيطي فاضلاب هاي اسيدي معادن </a:t>
            </a:r>
            <a:r>
              <a:rPr lang="en-US" sz="3200" dirty="0" smtClean="0">
                <a:cs typeface="B Mitra" panose="00000400000000000000" pitchFamily="2" charset="-78"/>
              </a:rPr>
              <a:t/>
            </a:r>
            <a:br>
              <a:rPr lang="en-US" sz="3200" dirty="0" smtClean="0">
                <a:cs typeface="B Mitra" panose="00000400000000000000" pitchFamily="2" charset="-78"/>
              </a:rPr>
            </a:br>
            <a:r>
              <a:rPr lang="fa-IR" sz="3200" dirty="0" smtClean="0">
                <a:cs typeface="B Mitra" panose="00000400000000000000" pitchFamily="2" charset="-78"/>
              </a:rPr>
              <a:t>صنعــت، کارگــران، دولــت و طرفداران محيط زيســت مي بايســت بــر روي يک موضوع بــا يکديگر توافق داشــته باشند. فاضلاب اسيد معادن نخستين مشکل زيست محيطي صنعت معدن اســت. فلاضلاب اســيدي معادن و ماهي ها و زيســت بوم آبزيــان را نابود مي کند و بــا تکنولوژي امروزي دفع آن بســيار مشــکل است و با شــروع عمليات پاکسازي ســاليانه، هزينه هــاي هنگفتــي را مي بلعد که ممکن اســت اين امر قرن ها ادامه داشــته باشــد. هنگامــي که کاني هاي سولفيدي سنگ ها در معرض آب و هوا قرار گيرند، با تبديل شکل سولفيدي گوگرد به اسيد سولفوريک فاضلاب اسيدي ســولفيدي ايجاد مي شــود. اين اســيد قادر به تجزيه فلزات ســنگيني اســت که در باطله هاي معدن وجود دارد. فلزاتي نظير سرب، روي، مس، آرسنيک، سلنيوم، جيوه و کادميوم بــا حل شــدن، به آب هــاي ســطحي و زيرزميني ســرازير مي شــوند. باکتري هــاي خاصي به طور محســوس ســرعت واکنش توليد اســيد را افزايش مي دهنــد. آلودگي فاضلاب اســيدي معادن و فلزات و ســنگيني توانايي ســمي نمودن آب هاي زيرزميني و به خصوص آب هاي آشــاميدني را دارند. </a:t>
            </a:r>
            <a:endParaRPr lang="en-US" sz="3200" dirty="0">
              <a:cs typeface="B Mitra" panose="00000400000000000000" pitchFamily="2" charset="-78"/>
            </a:endParaRPr>
          </a:p>
        </p:txBody>
      </p:sp>
    </p:spTree>
    <p:extLst>
      <p:ext uri="{BB962C8B-B14F-4D97-AF65-F5344CB8AC3E}">
        <p14:creationId xmlns:p14="http://schemas.microsoft.com/office/powerpoint/2010/main" val="268576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0" y="776510"/>
            <a:ext cx="10895013" cy="1280890"/>
          </a:xfrm>
        </p:spPr>
        <p:txBody>
          <a:bodyPr>
            <a:noAutofit/>
          </a:bodyPr>
          <a:lstStyle/>
          <a:p>
            <a:pPr algn="r" rtl="1"/>
            <a:r>
              <a:rPr lang="fa-IR" sz="2800" b="1" dirty="0">
                <a:cs typeface="B Mitra" panose="00000400000000000000" pitchFamily="2" charset="-78"/>
              </a:rPr>
              <a:t>٥- مشکلات زيست محيطي فاضلاب هاي اسيدي </a:t>
            </a:r>
            <a:r>
              <a:rPr lang="fa-IR" sz="2800" b="1" dirty="0" smtClean="0">
                <a:cs typeface="B Mitra" panose="00000400000000000000" pitchFamily="2" charset="-78"/>
              </a:rPr>
              <a:t>معادن</a:t>
            </a:r>
            <a:r>
              <a:rPr lang="en-US" sz="2800" b="1" dirty="0" smtClean="0">
                <a:cs typeface="B Mitra" panose="00000400000000000000" pitchFamily="2" charset="-78"/>
              </a:rPr>
              <a:t/>
            </a:r>
            <a:br>
              <a:rPr lang="en-US" sz="2800" b="1" dirty="0" smtClean="0">
                <a:cs typeface="B Mitra" panose="00000400000000000000" pitchFamily="2" charset="-78"/>
              </a:rPr>
            </a:br>
            <a:r>
              <a:rPr lang="en-US" sz="2800" dirty="0" smtClean="0">
                <a:cs typeface="B Mitra" panose="00000400000000000000" pitchFamily="2" charset="-78"/>
              </a:rPr>
              <a:t/>
            </a:r>
            <a:br>
              <a:rPr lang="en-US" sz="2800" dirty="0" smtClean="0">
                <a:cs typeface="B Mitra" panose="00000400000000000000" pitchFamily="2" charset="-78"/>
              </a:rPr>
            </a:br>
            <a:r>
              <a:rPr lang="fa-IR" sz="2800" dirty="0" smtClean="0">
                <a:cs typeface="B Mitra" panose="00000400000000000000" pitchFamily="2" charset="-78"/>
              </a:rPr>
              <a:t>ايــن </a:t>
            </a:r>
            <a:r>
              <a:rPr lang="fa-IR" sz="2800" dirty="0">
                <a:cs typeface="B Mitra" panose="00000400000000000000" pitchFamily="2" charset="-78"/>
              </a:rPr>
              <a:t>فاضلاب همچنين حيات آبزيــان و بوم جانداران آبزي را به طــور کلي نابود مي کند. نهشــته هاي معدني که معمولاً در ايجاد فاضلاب اســيدي قابليت مشارکت دارند را معادن طلا، نقره، مس، آهن، ســرب وروي (يــا به طور کلي معادن موجود در ايالات فلززايي ) و مخصوصاً ذغال ســنگ تشکيل مي دهنــد. محيط هاي مولد فاضلاب اســيدي معادن به علت مشکلات زيست محيطي شــان در سراسر جهان مورد توجه قــرار گرفته اند. اين فاضلاب، آبي اســيدي به رنگ هاي زرد، ســبز و يا نارنجي کمرنگ بوده که حاوي اســيد سولفوريک (و غالب اوقات به همراه مقاديري فلزات ســنگين ســمي) و منتــج از اکسيداســيون باکتريايي کاني هاي ســولفيد آهن اســت که در طول عمليات معدنــکاري در معرض آب و هوا قرار دارند. فاضلاب اســيدي مي توانــد به طور طبيعي نيز در مکان هــاي خاصي توليد گردد. اين اتفاق زماني رخ مي دهد کــه کاني هاي ســولفيدي در معرض هوازدگــي و واکنش با آب و اکســيژن قرار گرفته و باعث جاري شدن آن در شبکه زهکشي شــوند، محصول اين فرايند فاضلاب اسيدي سنگ نــام دارد. اما در معادن مقياس و اثر نامطلوب توليد اســيد (که در اينجا ديگر فاضلاب اســيدي معادن خوانده مي شود) </a:t>
            </a:r>
            <a:endParaRPr lang="en-US" sz="2800" dirty="0">
              <a:cs typeface="B Mitra" panose="00000400000000000000" pitchFamily="2" charset="-78"/>
            </a:endParaRPr>
          </a:p>
        </p:txBody>
      </p:sp>
    </p:spTree>
    <p:extLst>
      <p:ext uri="{BB962C8B-B14F-4D97-AF65-F5344CB8AC3E}">
        <p14:creationId xmlns:p14="http://schemas.microsoft.com/office/powerpoint/2010/main" val="12477581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4100" y="382810"/>
            <a:ext cx="10895013" cy="1280890"/>
          </a:xfrm>
        </p:spPr>
        <p:txBody>
          <a:bodyPr>
            <a:noAutofit/>
          </a:bodyPr>
          <a:lstStyle/>
          <a:p>
            <a:pPr algn="r" rtl="1"/>
            <a:r>
              <a:rPr lang="fa-IR" sz="2800" b="1" dirty="0">
                <a:cs typeface="B Mitra" panose="00000400000000000000" pitchFamily="2" charset="-78"/>
              </a:rPr>
              <a:t>٥- مشکلات زيست محيطي فاضلاب هاي اسيدي </a:t>
            </a:r>
            <a:r>
              <a:rPr lang="fa-IR" sz="2800" b="1" dirty="0" smtClean="0">
                <a:cs typeface="B Mitra" panose="00000400000000000000" pitchFamily="2" charset="-78"/>
              </a:rPr>
              <a:t>معادن</a:t>
            </a:r>
            <a:r>
              <a:rPr lang="en-US" sz="2800" b="1" dirty="0" smtClean="0">
                <a:cs typeface="B Mitra" panose="00000400000000000000" pitchFamily="2" charset="-78"/>
              </a:rPr>
              <a:t/>
            </a:r>
            <a:br>
              <a:rPr lang="en-US" sz="2800" b="1" dirty="0" smtClean="0">
                <a:cs typeface="B Mitra" panose="00000400000000000000" pitchFamily="2" charset="-78"/>
              </a:rPr>
            </a:br>
            <a:r>
              <a:rPr lang="en-US" sz="2800" dirty="0" smtClean="0">
                <a:cs typeface="B Mitra" panose="00000400000000000000" pitchFamily="2" charset="-78"/>
              </a:rPr>
              <a:t/>
            </a:r>
            <a:br>
              <a:rPr lang="en-US" sz="2800" dirty="0" smtClean="0">
                <a:cs typeface="B Mitra" panose="00000400000000000000" pitchFamily="2" charset="-78"/>
              </a:rPr>
            </a:br>
            <a:r>
              <a:rPr lang="fa-IR" sz="2800" dirty="0">
                <a:cs typeface="B Mitra" panose="00000400000000000000" pitchFamily="2" charset="-78"/>
              </a:rPr>
              <a:t>از محدوده هــاي طبيعــي پاي را فراتر مي گــذارد. همانگونه که افراد مختلف جهــت محافظت از جهان طبيعت گرد هم آمده انــد، ما هم مي توانيم : محل هاي معدني متروکه يا فعال را در محــل زندگيمان شناســايي کنيم. بياموزيم که چگونه يک معدن مــورد پايش قرار مي گيرد و چه مجوزهايي براي بهره بــرداري صادر شــده اســت و چند شــهروند و خصوصاً چه تعدادي از طرفداران محيط زيســت (مانند تشــکل هاي غيردولتي هوادار محيط زيســت) در تصميم گيري شريکند. </a:t>
            </a:r>
            <a:r>
              <a:rPr lang="en-US" sz="2800" dirty="0">
                <a:cs typeface="B Mitra" panose="00000400000000000000" pitchFamily="2" charset="-78"/>
              </a:rPr>
              <a:t/>
            </a:r>
            <a:br>
              <a:rPr lang="en-US" sz="2800" dirty="0">
                <a:cs typeface="B Mitra" panose="00000400000000000000" pitchFamily="2" charset="-78"/>
              </a:rPr>
            </a:br>
            <a:r>
              <a:rPr lang="fa-IR" sz="2800" dirty="0">
                <a:cs typeface="B Mitra" panose="00000400000000000000" pitchFamily="2" charset="-78"/>
              </a:rPr>
              <a:t>اطلاعــات بيشــتر درباره فاضلاب اســيدي معادن و ســاير موضوعات مرتبط با معدن در کشــورمان و درباره معادن آن خصوصاً درباره معادن زغال ســنگ کسب نماييم و سرانجام بپذيريــم که جلوگيري از ايجاد فاضلاب اســيدي در معادن ماننــد هر پــروژه محافظت از محيط زيســت ديگــر تنها با اســتراتژي هاي منطقي و قابــل قبول و متعهــد امکان پذير است (قراچورلو و هاشمي، ١٣٧٩).</a:t>
            </a:r>
            <a:endParaRPr lang="en-US" sz="2800" dirty="0">
              <a:cs typeface="B Mitra" panose="00000400000000000000" pitchFamily="2" charset="-78"/>
            </a:endParaRPr>
          </a:p>
        </p:txBody>
      </p:sp>
    </p:spTree>
    <p:extLst>
      <p:ext uri="{BB962C8B-B14F-4D97-AF65-F5344CB8AC3E}">
        <p14:creationId xmlns:p14="http://schemas.microsoft.com/office/powerpoint/2010/main" val="132401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a:cs typeface="B Zar" panose="00000400000000000000" pitchFamily="2" charset="-78"/>
              </a:rPr>
              <a:t>چکيده </a:t>
            </a:r>
            <a:r>
              <a:rPr lang="en-US" dirty="0">
                <a:cs typeface="B Zar" panose="00000400000000000000" pitchFamily="2" charset="-78"/>
              </a:rPr>
              <a:t/>
            </a:r>
            <a:br>
              <a:rPr lang="en-US" dirty="0">
                <a:cs typeface="B Zar" panose="00000400000000000000" pitchFamily="2" charset="-78"/>
              </a:rPr>
            </a:br>
            <a:endParaRPr lang="en-US" dirty="0">
              <a:cs typeface="B Zar" panose="00000400000000000000" pitchFamily="2" charset="-78"/>
            </a:endParaRPr>
          </a:p>
        </p:txBody>
      </p:sp>
      <p:sp>
        <p:nvSpPr>
          <p:cNvPr id="4" name="TextBox 3"/>
          <p:cNvSpPr txBox="1"/>
          <p:nvPr/>
        </p:nvSpPr>
        <p:spPr>
          <a:xfrm>
            <a:off x="1460500" y="1435100"/>
            <a:ext cx="9893300" cy="5262979"/>
          </a:xfrm>
          <a:prstGeom prst="rect">
            <a:avLst/>
          </a:prstGeom>
          <a:noFill/>
        </p:spPr>
        <p:txBody>
          <a:bodyPr wrap="square" rtlCol="0">
            <a:spAutoFit/>
          </a:bodyPr>
          <a:lstStyle/>
          <a:p>
            <a:pPr algn="just" rtl="1"/>
            <a:r>
              <a:rPr lang="fa-IR" sz="2800" dirty="0">
                <a:cs typeface="B Nazanin" panose="00000400000000000000" pitchFamily="2" charset="-78"/>
              </a:rPr>
              <a:t>در سرتاسـر دنيا اسـتخراج و فراوري مواد معدني نقش مهمي در مشکلات زيست محيطي از قبيل کاهش سطح جنگل ها، فرسايش خاک و آلودگي هوا و آب ايفاء مي کند. مسـائل مربوط به مهندسي معدن را نمي توان از موضوع حفاظت زيسـت محيطي جدا دانست. هـر مهنـدس يا کارگر فني در معدن علاوه بـر توجه به روش هاي پيشـرفته در جهت افزايش توليد و بهره وري همواره مي بايسـت در کليه شـرايط عمليات اسـتخراجي و اکتشـافي مسـئله حفاظت از محيط زيست را نيز سـرلوحه کار خود قرار دهد. اين مقاله از طريق مطالعـه مـروري - تحليلي، در نظر دارد به بررسـي آلودگي هاي زيسـت محطي در معـادن بپردازد و پيشـنهاداتي جهت کاهش اثرات زيسـت محيطي در معادن ارائه نمايد. اثرات زيسـت محيطي اکتشاف و استخراج در معدنکاري ناشي از آلودگي صوتي در معادن روباز که مربوط به فرآيندهاي حفاري، آتشـباري و ماشـين آلات اسـتخراجي بوده و آلودگي هواي ناشي از آن نيز مربوط به عمليات حفاري، انفجار، بارگيري، حمل و تخليه و غيره اسـت، مي بايسـت مورد توجه قرار گيرند. </a:t>
            </a:r>
            <a:endParaRPr lang="en-US" sz="2800" dirty="0">
              <a:cs typeface="B Nazanin" panose="00000400000000000000" pitchFamily="2" charset="-78"/>
            </a:endParaRPr>
          </a:p>
        </p:txBody>
      </p:sp>
    </p:spTree>
    <p:extLst>
      <p:ext uri="{BB962C8B-B14F-4D97-AF65-F5344CB8AC3E}">
        <p14:creationId xmlns:p14="http://schemas.microsoft.com/office/powerpoint/2010/main" val="38106425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4100" y="382810"/>
            <a:ext cx="10895013" cy="556990"/>
          </a:xfrm>
        </p:spPr>
        <p:txBody>
          <a:bodyPr>
            <a:noAutofit/>
          </a:bodyPr>
          <a:lstStyle/>
          <a:p>
            <a:pPr algn="r" rtl="1"/>
            <a:r>
              <a:rPr lang="fa-IR" sz="2800" b="1" dirty="0">
                <a:cs typeface="B Mitra" panose="00000400000000000000" pitchFamily="2" charset="-78"/>
              </a:rPr>
              <a:t>٦- نتيجه گيري و </a:t>
            </a:r>
            <a:r>
              <a:rPr lang="fa-IR" sz="2800" b="1" dirty="0" smtClean="0">
                <a:cs typeface="B Mitra" panose="00000400000000000000" pitchFamily="2" charset="-78"/>
              </a:rPr>
              <a:t>پيشنهادات</a:t>
            </a:r>
            <a:endParaRPr lang="en-US" sz="2800" dirty="0">
              <a:cs typeface="B Mitra" panose="00000400000000000000" pitchFamily="2" charset="-78"/>
            </a:endParaRPr>
          </a:p>
        </p:txBody>
      </p:sp>
      <p:sp>
        <p:nvSpPr>
          <p:cNvPr id="3" name="TextBox 2"/>
          <p:cNvSpPr txBox="1"/>
          <p:nvPr/>
        </p:nvSpPr>
        <p:spPr>
          <a:xfrm>
            <a:off x="1244600" y="1219200"/>
            <a:ext cx="10541000" cy="4401205"/>
          </a:xfrm>
          <a:prstGeom prst="rect">
            <a:avLst/>
          </a:prstGeom>
          <a:noFill/>
        </p:spPr>
        <p:txBody>
          <a:bodyPr wrap="square" rtlCol="0">
            <a:spAutoFit/>
          </a:bodyPr>
          <a:lstStyle/>
          <a:p>
            <a:pPr algn="just" rtl="1"/>
            <a:r>
              <a:rPr lang="fa-IR" sz="2800" dirty="0">
                <a:cs typeface="B Mitra" panose="00000400000000000000" pitchFamily="2" charset="-78"/>
              </a:rPr>
              <a:t>با توجه به توسعه شــهرها و افزايش جمعيت شهرنشين، مسأله آلودگي محيط زيســت روزبه روز اهميت بيشتري پيدا مي کنــد. هر روز انــواع زيادي از آلودگي، محيط زيســت را در مـع رض خرطي جدي قرار مي دهد. درک چالش توســعه پايدار يکي از مســايل اساســي اســت اين امــر تنها به پاک کردن اثرات گذشــته اکتفا نمي کند، بلکه همچنين حفاظت و حمايت از محيط زيســت را در مقابــل خطرات و ضايعاتي که در آينده روبه روســت، به عهده دارد. عواملي نظير رشــد ســريع جمعيــت، تخريب منابع طبيعــي، کمبود آب، زمين، انرژي، فقر، بيکاري، درآمد سرانه پايين، توزيع نابرابر درآمد و ... از جملــه تنگناهــا و چالش هاي عمده در روند توســعه پايــدار به شــمار مي آيند (رزاقي بورخانــي، ١٣٨٩). محيط زيســت در معرض تهديدهاي جدي اســت. يکي از مقدمات رفع مشــکلات زيســت محيطي در زمينه معدنکاري، ارتقاي فرهنگ عمومي و آموزش هاي زيست محطي در زمينه حفظ محيط زيســت به معدنکاران و کارگران معدن مي باشــد در اين زمينه است.</a:t>
            </a:r>
            <a:endParaRPr lang="en-US" sz="2800" dirty="0">
              <a:cs typeface="B Mitra" panose="00000400000000000000" pitchFamily="2" charset="-78"/>
            </a:endParaRPr>
          </a:p>
        </p:txBody>
      </p:sp>
    </p:spTree>
    <p:extLst>
      <p:ext uri="{BB962C8B-B14F-4D97-AF65-F5344CB8AC3E}">
        <p14:creationId xmlns:p14="http://schemas.microsoft.com/office/powerpoint/2010/main" val="27088788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4100" y="382810"/>
            <a:ext cx="10895013" cy="556990"/>
          </a:xfrm>
        </p:spPr>
        <p:txBody>
          <a:bodyPr>
            <a:noAutofit/>
          </a:bodyPr>
          <a:lstStyle/>
          <a:p>
            <a:pPr algn="r" rtl="1"/>
            <a:r>
              <a:rPr lang="fa-IR" sz="2800" b="1" dirty="0">
                <a:cs typeface="B Mitra" panose="00000400000000000000" pitchFamily="2" charset="-78"/>
              </a:rPr>
              <a:t>٦- نتيجه گيري و </a:t>
            </a:r>
            <a:r>
              <a:rPr lang="fa-IR" sz="2800" b="1" dirty="0" smtClean="0">
                <a:cs typeface="B Mitra" panose="00000400000000000000" pitchFamily="2" charset="-78"/>
              </a:rPr>
              <a:t>پيشنهادات</a:t>
            </a:r>
            <a:endParaRPr lang="en-US" sz="2800" dirty="0">
              <a:cs typeface="B Mitra" panose="00000400000000000000" pitchFamily="2" charset="-78"/>
            </a:endParaRPr>
          </a:p>
        </p:txBody>
      </p:sp>
      <p:sp>
        <p:nvSpPr>
          <p:cNvPr id="3" name="TextBox 2"/>
          <p:cNvSpPr txBox="1"/>
          <p:nvPr/>
        </p:nvSpPr>
        <p:spPr>
          <a:xfrm>
            <a:off x="1244600" y="1219200"/>
            <a:ext cx="10541000" cy="3970318"/>
          </a:xfrm>
          <a:prstGeom prst="rect">
            <a:avLst/>
          </a:prstGeom>
          <a:noFill/>
        </p:spPr>
        <p:txBody>
          <a:bodyPr wrap="square" rtlCol="0">
            <a:spAutoFit/>
          </a:bodyPr>
          <a:lstStyle/>
          <a:p>
            <a:pPr algn="just" rtl="1"/>
            <a:r>
              <a:rPr lang="fa-IR" sz="2800" dirty="0">
                <a:cs typeface="B Mitra" panose="00000400000000000000" pitchFamily="2" charset="-78"/>
              </a:rPr>
              <a:t>براي کاهش اثرات زيست محيطي عمليات معدنکاري وضع مقررات ســختگيرانه در مورد تخليه باطله هاي اين عمليات، در جلوگيــري از آلودگي آبهــا و پخش مواد در هــوا مؤثر خواهد بــود، مانند لايحه هوا پاک، آب پــاک، حفاظت و بازيافت منابع و ... کــه در ايالت متحــده آمريکا رعايت مي شــود. در حاليکه در کشــورهاي در حال توسعه عمليات اســتخراج مواد معدني مشــمول قوانين چنداني نمي شــود و حتي اگر قوانيني باشــد به خوبي اجرا نمي شود. </a:t>
            </a:r>
            <a:endParaRPr lang="en-US" sz="2800" dirty="0">
              <a:cs typeface="B Mitra" panose="00000400000000000000" pitchFamily="2" charset="-78"/>
            </a:endParaRPr>
          </a:p>
          <a:p>
            <a:pPr algn="just" rtl="1"/>
            <a:r>
              <a:rPr lang="fa-IR" sz="2800" dirty="0">
                <a:cs typeface="B Mitra" panose="00000400000000000000" pitchFamily="2" charset="-78"/>
              </a:rPr>
              <a:t>راهــکار ديگــر در کاهــش آلودگي هاي زيســت محيطي بهره بــرداري از معــادن، در گــرو تغييرات عميــق در مصرف مــواد معدني و نيز در اقتصاد جهاني اســت. توجه به اين نکته حايز اهميت اســت که آنچه بيشــترين تهديــد به همراه دارد اســتخراج و فراوري مواد معدني اســت و نه مصــرف آنها. در راســتاي حفاظت از محيط زيســت در معادن راهکارهاي زير حائز اهميت است: </a:t>
            </a:r>
            <a:endParaRPr lang="en-US" sz="2800" dirty="0">
              <a:cs typeface="B Mitra" panose="00000400000000000000" pitchFamily="2" charset="-78"/>
            </a:endParaRPr>
          </a:p>
        </p:txBody>
      </p:sp>
    </p:spTree>
    <p:extLst>
      <p:ext uri="{BB962C8B-B14F-4D97-AF65-F5344CB8AC3E}">
        <p14:creationId xmlns:p14="http://schemas.microsoft.com/office/powerpoint/2010/main" val="21853337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4100" y="382810"/>
            <a:ext cx="10895013" cy="556990"/>
          </a:xfrm>
        </p:spPr>
        <p:txBody>
          <a:bodyPr>
            <a:noAutofit/>
          </a:bodyPr>
          <a:lstStyle/>
          <a:p>
            <a:pPr algn="r" rtl="1"/>
            <a:r>
              <a:rPr lang="fa-IR" sz="2800" b="1" dirty="0">
                <a:cs typeface="B Mitra" panose="00000400000000000000" pitchFamily="2" charset="-78"/>
              </a:rPr>
              <a:t>٦- نتيجه گيري و </a:t>
            </a:r>
            <a:r>
              <a:rPr lang="fa-IR" sz="2800" b="1" dirty="0" smtClean="0">
                <a:cs typeface="B Mitra" panose="00000400000000000000" pitchFamily="2" charset="-78"/>
              </a:rPr>
              <a:t>پيشنهادات</a:t>
            </a:r>
            <a:endParaRPr lang="en-US" sz="2800" dirty="0">
              <a:cs typeface="B Mitra" panose="00000400000000000000" pitchFamily="2" charset="-78"/>
            </a:endParaRPr>
          </a:p>
        </p:txBody>
      </p:sp>
      <p:sp>
        <p:nvSpPr>
          <p:cNvPr id="3" name="TextBox 2"/>
          <p:cNvSpPr txBox="1"/>
          <p:nvPr/>
        </p:nvSpPr>
        <p:spPr>
          <a:xfrm>
            <a:off x="1219200" y="1066800"/>
            <a:ext cx="10541000" cy="6124754"/>
          </a:xfrm>
          <a:prstGeom prst="rect">
            <a:avLst/>
          </a:prstGeom>
          <a:noFill/>
        </p:spPr>
        <p:txBody>
          <a:bodyPr wrap="square" rtlCol="0">
            <a:spAutoFit/>
          </a:bodyPr>
          <a:lstStyle/>
          <a:p>
            <a:pPr algn="r" rtl="1"/>
            <a:r>
              <a:rPr lang="fa-IR" sz="2800" dirty="0">
                <a:cs typeface="B Mitra" panose="00000400000000000000" pitchFamily="2" charset="-78"/>
              </a:rPr>
              <a:t>• تقويــت آگاهي عمومي نســبت به مزايــاي کاربرد حفظ محيط زيست و عواقب و اثرات عوامل مخرب زيست محيطي و تقويت مشارکت عمومي در زمينه هاي زيست محيطي؛ </a:t>
            </a:r>
            <a:endParaRPr lang="en-US" sz="2800" dirty="0">
              <a:cs typeface="B Mitra" panose="00000400000000000000" pitchFamily="2" charset="-78"/>
            </a:endParaRPr>
          </a:p>
          <a:p>
            <a:pPr algn="r" rtl="1"/>
            <a:r>
              <a:rPr lang="fa-IR" sz="2800" dirty="0">
                <a:cs typeface="B Mitra" panose="00000400000000000000" pitchFamily="2" charset="-78"/>
              </a:rPr>
              <a:t>• ارزيابي راهبردي زيســت محيطي، سياســت ها، برنامه ها وطرح هاي ملي اثرگذار بر محيط زيســت در بخش هاي صنعت، معدن؛ </a:t>
            </a:r>
            <a:endParaRPr lang="en-US" sz="2800" dirty="0">
              <a:cs typeface="B Mitra" panose="00000400000000000000" pitchFamily="2" charset="-78"/>
            </a:endParaRPr>
          </a:p>
          <a:p>
            <a:pPr algn="r" rtl="1"/>
            <a:r>
              <a:rPr lang="fa-IR" sz="2800" dirty="0">
                <a:cs typeface="B Mitra" panose="00000400000000000000" pitchFamily="2" charset="-78"/>
              </a:rPr>
              <a:t>• توسعه و ايجاد فضاي سبز و درختکاري در اطراف معادن به صورت کمربند سبز؛ </a:t>
            </a:r>
            <a:endParaRPr lang="en-US" sz="2800" dirty="0">
              <a:cs typeface="B Mitra" panose="00000400000000000000" pitchFamily="2" charset="-78"/>
            </a:endParaRPr>
          </a:p>
          <a:p>
            <a:pPr algn="r" rtl="1"/>
            <a:r>
              <a:rPr lang="fa-IR" sz="2800" dirty="0">
                <a:cs typeface="B Mitra" panose="00000400000000000000" pitchFamily="2" charset="-78"/>
              </a:rPr>
              <a:t>• ارزيابي زيست محيطي پروژه هاي معدني؛ </a:t>
            </a:r>
            <a:endParaRPr lang="en-US" sz="2800" dirty="0">
              <a:cs typeface="B Mitra" panose="00000400000000000000" pitchFamily="2" charset="-78"/>
            </a:endParaRPr>
          </a:p>
          <a:p>
            <a:pPr algn="r" rtl="1"/>
            <a:r>
              <a:rPr lang="fa-IR" sz="2800" dirty="0">
                <a:cs typeface="B Mitra" panose="00000400000000000000" pitchFamily="2" charset="-78"/>
              </a:rPr>
              <a:t>• بهبود شاخص هاي زيست محيطي در بخش هاي مختلف معدني؛ </a:t>
            </a:r>
            <a:endParaRPr lang="en-US" sz="2800" dirty="0">
              <a:cs typeface="B Mitra" panose="00000400000000000000" pitchFamily="2" charset="-78"/>
            </a:endParaRPr>
          </a:p>
          <a:p>
            <a:pPr algn="r" rtl="1"/>
            <a:r>
              <a:rPr lang="fa-IR" sz="2800" dirty="0">
                <a:cs typeface="B Mitra" panose="00000400000000000000" pitchFamily="2" charset="-78"/>
              </a:rPr>
              <a:t>• حمايت از بخش خصوصي جهت سرمايه گذاري در زمينه حفظ محيط زيســت و کاهش آلودگي هاي زيســت محطي در معادن؛ </a:t>
            </a:r>
            <a:endParaRPr lang="en-US" sz="2800" dirty="0">
              <a:cs typeface="B Mitra" panose="00000400000000000000" pitchFamily="2" charset="-78"/>
            </a:endParaRPr>
          </a:p>
          <a:p>
            <a:pPr algn="r" rtl="1"/>
            <a:r>
              <a:rPr lang="fa-IR" sz="2800" dirty="0">
                <a:cs typeface="B Mitra" panose="00000400000000000000" pitchFamily="2" charset="-78"/>
              </a:rPr>
              <a:t>• فعال نمــودن ظرفيت هاي تحقيقاتــي و علمي در زمينه حفظ محيط زيست و معدن </a:t>
            </a:r>
            <a:endParaRPr lang="en-US" sz="2800" dirty="0">
              <a:cs typeface="B Mitra" panose="00000400000000000000" pitchFamily="2" charset="-78"/>
            </a:endParaRPr>
          </a:p>
          <a:p>
            <a:pPr algn="r" rtl="1"/>
            <a:r>
              <a:rPr lang="fa-IR" sz="2800" dirty="0">
                <a:cs typeface="B Mitra" panose="00000400000000000000" pitchFamily="2" charset="-78"/>
              </a:rPr>
              <a:t>• ارائــه برنامه هاي آموزشــي گوناگون از طريق رســانه ها، شــرکت آب و فاضلاب، شــهرداري ها و فرهنگ ســراها جهت شــناخت افــراد و شــهروندان از آثــار زيان بــار آلودگي هاي زيســت محيطي و ترغيــب افــراد جهت مشــارکت و همياري گسترده در حفاظت از محيط زيست. </a:t>
            </a:r>
            <a:endParaRPr lang="en-US" sz="2800" dirty="0">
              <a:cs typeface="B Mitra" panose="00000400000000000000" pitchFamily="2" charset="-78"/>
            </a:endParaRPr>
          </a:p>
          <a:p>
            <a:pPr algn="r" rtl="1"/>
            <a:r>
              <a:rPr lang="fa-IR" sz="2800" b="1" dirty="0">
                <a:cs typeface="B Mitra" panose="00000400000000000000" pitchFamily="2" charset="-78"/>
              </a:rPr>
              <a:t> </a:t>
            </a:r>
            <a:endParaRPr lang="en-US" sz="2800" dirty="0">
              <a:cs typeface="B Mitra" panose="00000400000000000000" pitchFamily="2" charset="-78"/>
            </a:endParaRPr>
          </a:p>
        </p:txBody>
      </p:sp>
    </p:spTree>
    <p:extLst>
      <p:ext uri="{BB962C8B-B14F-4D97-AF65-F5344CB8AC3E}">
        <p14:creationId xmlns:p14="http://schemas.microsoft.com/office/powerpoint/2010/main" val="32243575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8900" y="3278410"/>
            <a:ext cx="10895013" cy="556990"/>
          </a:xfrm>
        </p:spPr>
        <p:txBody>
          <a:bodyPr>
            <a:noAutofit/>
          </a:bodyPr>
          <a:lstStyle/>
          <a:p>
            <a:pPr algn="ctr" rtl="1"/>
            <a:r>
              <a:rPr lang="fa-IR" sz="6000" b="1" dirty="0" smtClean="0">
                <a:cs typeface="B Mitra" panose="00000400000000000000" pitchFamily="2" charset="-78"/>
              </a:rPr>
              <a:t>پایان</a:t>
            </a:r>
            <a:endParaRPr lang="en-US" sz="6000" b="1" dirty="0">
              <a:cs typeface="B Mitra" panose="00000400000000000000" pitchFamily="2" charset="-78"/>
            </a:endParaRPr>
          </a:p>
        </p:txBody>
      </p:sp>
    </p:spTree>
    <p:extLst>
      <p:ext uri="{BB962C8B-B14F-4D97-AF65-F5344CB8AC3E}">
        <p14:creationId xmlns:p14="http://schemas.microsoft.com/office/powerpoint/2010/main" val="463786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a:cs typeface="B Zar" panose="00000400000000000000" pitchFamily="2" charset="-78"/>
              </a:rPr>
              <a:t>چکيده </a:t>
            </a:r>
            <a:r>
              <a:rPr lang="en-US" dirty="0">
                <a:cs typeface="B Zar" panose="00000400000000000000" pitchFamily="2" charset="-78"/>
              </a:rPr>
              <a:t/>
            </a:r>
            <a:br>
              <a:rPr lang="en-US" dirty="0">
                <a:cs typeface="B Zar" panose="00000400000000000000" pitchFamily="2" charset="-78"/>
              </a:rPr>
            </a:br>
            <a:endParaRPr lang="en-US" dirty="0">
              <a:cs typeface="B Zar" panose="00000400000000000000" pitchFamily="2" charset="-78"/>
            </a:endParaRPr>
          </a:p>
        </p:txBody>
      </p:sp>
      <p:sp>
        <p:nvSpPr>
          <p:cNvPr id="4" name="TextBox 3"/>
          <p:cNvSpPr txBox="1"/>
          <p:nvPr/>
        </p:nvSpPr>
        <p:spPr>
          <a:xfrm>
            <a:off x="1485900" y="1409700"/>
            <a:ext cx="9893300" cy="5262979"/>
          </a:xfrm>
          <a:prstGeom prst="rect">
            <a:avLst/>
          </a:prstGeom>
          <a:noFill/>
        </p:spPr>
        <p:txBody>
          <a:bodyPr wrap="square" rtlCol="0">
            <a:spAutoFit/>
          </a:bodyPr>
          <a:lstStyle/>
          <a:p>
            <a:pPr algn="just" rtl="1"/>
            <a:r>
              <a:rPr lang="fa-IR" sz="2800" dirty="0">
                <a:cs typeface="B Mitra" panose="00000400000000000000" pitchFamily="2" charset="-78"/>
              </a:rPr>
              <a:t>در مورد حفاري مي توان با بهره گيري از ماشـين هاي حفـار مجهز به سيسـتم مکدنه گرد و غبار و تغذيه آب داخلي و خارجـي، ميزان گرد و غبار را کاهش داد. در مورد انفجار نيز مي توان با عمليات آتشـباري با راندمان بالا و کاهش مواد سـمي مواد منفجره، آلودگي هوا را کاسـت. در زمان حمل و نقل نيز پاشـيدن آب در جاده ورودي و روي مواد معدني داخل کاميون ها و همچنين اسـتفاده از امولسـيون هاي نفتي مناسب جهت تثبيت گرد و غبار در سطح جاده هاي معدني بسـيار موثر اسـت. در شـرايطي که باطله هاي معدن به حال خود رها شوند، ممکن است در صورت سمي بودن، خاک منطقه را آلوده کنند که اين امر براي حيوانات و پرندگان مضر اسـت. مطابق بررسـي انجام شـده، محيط زيسـت در معرض تهديدهاي جـدي اسـت و توجه به بحث آموزش و افزايش آگاهي زيسـت محيطي و به ويژه روش هاي نوين آمـوزش و انتقال اطلاعات به افراد در سـازمان ها و مؤسسـات مربوط به معدن به دليل مواجهه زياد کارکنان و کارگران معادن با مواد آلوده کننده محيط زيست از يک طرف و از طرف ديگر به دليل ارتباط تنگاتنگ حفظ محيط زيسـت و کاهش آلودگي هاي زيسـت محيطي با سلامتي انسان در سرتاسر جهان حائزاهميت مي باشـد.</a:t>
            </a:r>
            <a:endParaRPr lang="en-US" sz="2800" dirty="0">
              <a:cs typeface="B Mitra" panose="00000400000000000000" pitchFamily="2" charset="-78"/>
            </a:endParaRPr>
          </a:p>
        </p:txBody>
      </p:sp>
    </p:spTree>
    <p:extLst>
      <p:ext uri="{BB962C8B-B14F-4D97-AF65-F5344CB8AC3E}">
        <p14:creationId xmlns:p14="http://schemas.microsoft.com/office/powerpoint/2010/main" val="893908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92310"/>
            <a:ext cx="8911687" cy="1280890"/>
          </a:xfrm>
        </p:spPr>
        <p:txBody>
          <a:bodyPr/>
          <a:lstStyle/>
          <a:p>
            <a:pPr algn="r" rtl="1"/>
            <a:r>
              <a:rPr lang="fa-IR" b="1" dirty="0">
                <a:cs typeface="B Mitra" panose="00000400000000000000" pitchFamily="2" charset="-78"/>
              </a:rPr>
              <a:t>١- مقدمه </a:t>
            </a:r>
            <a:endParaRPr lang="en-US" dirty="0">
              <a:cs typeface="B Mitra" panose="00000400000000000000" pitchFamily="2" charset="-78"/>
            </a:endParaRPr>
          </a:p>
        </p:txBody>
      </p:sp>
      <p:sp>
        <p:nvSpPr>
          <p:cNvPr id="4" name="TextBox 3"/>
          <p:cNvSpPr txBox="1"/>
          <p:nvPr/>
        </p:nvSpPr>
        <p:spPr>
          <a:xfrm>
            <a:off x="1473200" y="800100"/>
            <a:ext cx="9893300" cy="6494085"/>
          </a:xfrm>
          <a:prstGeom prst="rect">
            <a:avLst/>
          </a:prstGeom>
          <a:noFill/>
        </p:spPr>
        <p:txBody>
          <a:bodyPr wrap="square" rtlCol="0">
            <a:spAutoFit/>
          </a:bodyPr>
          <a:lstStyle/>
          <a:p>
            <a:pPr algn="just" rtl="1"/>
            <a:r>
              <a:rPr lang="fa-IR" sz="2600" dirty="0">
                <a:cs typeface="B Mitra" panose="00000400000000000000" pitchFamily="2" charset="-78"/>
              </a:rPr>
              <a:t>در دو دهــه اخيــر به طــور تدريجي توجه مــردم به حفظ کيفيت محيط زيست افزايش يافته است و اين پديده طراحي و فعاليت هاي معدنکاري را تحت تأثير قرار داده است. در گذشته چون بازســازي در برنامه ريزي معدن گنجانده نمي شد و توجه به محيط زيســت همچون امروز مطــرح نبود، به نقش تخريبي فعاليت هــاي معدني بر روي محيط زيســت نيز توجه نمي شــد (آريافر و همکاران، ١٣٨٥). </a:t>
            </a:r>
            <a:endParaRPr lang="en-US" sz="2600" dirty="0">
              <a:cs typeface="B Mitra" panose="00000400000000000000" pitchFamily="2" charset="-78"/>
            </a:endParaRPr>
          </a:p>
          <a:p>
            <a:pPr algn="just" rtl="1"/>
            <a:r>
              <a:rPr lang="fa-IR" sz="2600" dirty="0">
                <a:cs typeface="B Mitra" panose="00000400000000000000" pitchFamily="2" charset="-78"/>
              </a:rPr>
              <a:t>بــا توجــه به اينکه مــواد معدني براي بقاي بشــر ضروري هســتند، ولي تهديد اثرات منفي ناشــي از سرعت بي سابقه اي که در اســتخراج پديد آمده رفته رفتــه از فوايد آنها مي کاهد. </a:t>
            </a:r>
            <a:endParaRPr lang="en-US" sz="2600" dirty="0" smtClean="0">
              <a:cs typeface="B Mitra" panose="00000400000000000000" pitchFamily="2" charset="-78"/>
            </a:endParaRPr>
          </a:p>
          <a:p>
            <a:pPr algn="just" rtl="1"/>
            <a:r>
              <a:rPr lang="fa-IR" sz="2600" dirty="0">
                <a:cs typeface="B Mitra" panose="00000400000000000000" pitchFamily="2" charset="-78"/>
              </a:rPr>
              <a:t>در سرتاســر دنيا اســتخراج و فراوري مواد معدني نقش مهمي در مشــکلات زيســت محيطي از قبيل کاهش سطح جنگل ها، فرســايش خاک و آلودگي هوا و آب ايفــا مي کند. در مقياس جهاني بخش مــواد معدني يکي از بزرگترين مصرف کنندگان انــرژي اســت و از ايــن طريق بــه آلودگي هوا و گرم شــدن کره زمين مي افزايد (شــکوفه، ١٣٧٩). بســياري از مشکلات هيدروژئولوژيکــي ناشــي از عمليات معدنــکاري به علت تغيير در وضــع موجــود شــبکه جريــان آب زيرزميني و يــا ايجاد شه کب جريان جديد مي باشد. ســرعت اکسيداسيون کاني هاي ســولفيدي در طــي فراينــد هوازدگــي به علــت فعاليت هاي معدنکاري شــتاب مي گيرد و بــه دنبال آن هرگونه جريان آب خروجي به شدت اســيدي خواهد شد. آب هاي اسيدي معادن مي توانند اثرات زيست محيطي زيانباري را بر آب هاي دريافتي بگذراند (کريمي نسب و صحرايي پاريزي، ١٣٧٩). </a:t>
            </a:r>
            <a:endParaRPr lang="en-US" sz="2600" dirty="0">
              <a:cs typeface="B Mitra" panose="00000400000000000000" pitchFamily="2" charset="-78"/>
            </a:endParaRPr>
          </a:p>
          <a:p>
            <a:pPr algn="just" rtl="1"/>
            <a:endParaRPr lang="en-US" sz="2600" dirty="0">
              <a:cs typeface="B Mitra" panose="00000400000000000000" pitchFamily="2" charset="-78"/>
            </a:endParaRPr>
          </a:p>
        </p:txBody>
      </p:sp>
    </p:spTree>
    <p:extLst>
      <p:ext uri="{BB962C8B-B14F-4D97-AF65-F5344CB8AC3E}">
        <p14:creationId xmlns:p14="http://schemas.microsoft.com/office/powerpoint/2010/main" val="619876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92310"/>
            <a:ext cx="8911687" cy="1280890"/>
          </a:xfrm>
        </p:spPr>
        <p:txBody>
          <a:bodyPr/>
          <a:lstStyle/>
          <a:p>
            <a:pPr algn="r" rtl="1"/>
            <a:r>
              <a:rPr lang="fa-IR" b="1" dirty="0">
                <a:cs typeface="B Zar" panose="00000400000000000000" pitchFamily="2" charset="-78"/>
              </a:rPr>
              <a:t>٢- آلودگي زيست محيطي روش هاي استخراج روباز</a:t>
            </a:r>
            <a:endParaRPr lang="en-US" dirty="0">
              <a:cs typeface="B Zar" panose="00000400000000000000" pitchFamily="2" charset="-78"/>
            </a:endParaRPr>
          </a:p>
        </p:txBody>
      </p:sp>
      <p:sp>
        <p:nvSpPr>
          <p:cNvPr id="4" name="TextBox 3"/>
          <p:cNvSpPr txBox="1"/>
          <p:nvPr/>
        </p:nvSpPr>
        <p:spPr>
          <a:xfrm>
            <a:off x="1473200" y="1181100"/>
            <a:ext cx="9893300" cy="4832092"/>
          </a:xfrm>
          <a:prstGeom prst="rect">
            <a:avLst/>
          </a:prstGeom>
          <a:noFill/>
        </p:spPr>
        <p:txBody>
          <a:bodyPr wrap="square" rtlCol="0">
            <a:spAutoFit/>
          </a:bodyPr>
          <a:lstStyle/>
          <a:p>
            <a:pPr algn="just" rtl="1"/>
            <a:r>
              <a:rPr lang="fa-IR" sz="2800" dirty="0">
                <a:cs typeface="B Mitra" panose="00000400000000000000" pitchFamily="2" charset="-78"/>
              </a:rPr>
              <a:t>کليــه معــادن بــه يکــي از دو روش ســطحي و زيرزميني اســتخراج مي شــوند که هر کدام از اين روش ها خــود به انواع مختلف ديگري تقســيم مي شوند. روش استخراج روباز اغلب در مورد معادن فلزي و عمدتاً مس، آهن و ذخايري که با لايه هاي ضخيــم و يا به صــورت توده اي و انبوه و از عيار کم تا متوســط برخوردار باشــند، کاربــرد دارد. در ايــن روش باطله هاي بالاي ماده معدنــي به نقطه اي دورتر از محل معــدن حمل و ذخيره مي شــوند. نتيجــه کاربرد اين روش ايجاد گودالي بزرگ اســت که نمونه آن را در معدن مس ســونگون شاهد هستيم. عمليات استخراج به منظور دستيابي به ماده باارزش نياز به روباره برداري دارد، بديــن منظور يک يا چند پله طراحي شــده و اســتخراج ماده معدني صورت مي گيرد. شــعاع ايــن پله ها از بالا به پايين کم مي شــود، به طوريکه در نهايت تشکيل يک کاواک مخروطي شــکل را مي دهد. پارامترهاي مهم در اين روش شــيب پله ها، عرض و ارتفاع آنها مي باشــد که فاکتورهاي مورد اســتفاده در تعيين آنها موثرند. </a:t>
            </a:r>
            <a:endParaRPr lang="en-US" sz="2600" dirty="0">
              <a:cs typeface="B Mitra" panose="00000400000000000000" pitchFamily="2" charset="-78"/>
            </a:endParaRPr>
          </a:p>
        </p:txBody>
      </p:sp>
    </p:spTree>
    <p:extLst>
      <p:ext uri="{BB962C8B-B14F-4D97-AF65-F5344CB8AC3E}">
        <p14:creationId xmlns:p14="http://schemas.microsoft.com/office/powerpoint/2010/main" val="3382928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92310"/>
            <a:ext cx="8911687" cy="1280890"/>
          </a:xfrm>
        </p:spPr>
        <p:txBody>
          <a:bodyPr/>
          <a:lstStyle/>
          <a:p>
            <a:pPr algn="r" rtl="1"/>
            <a:r>
              <a:rPr lang="fa-IR" b="1" dirty="0">
                <a:cs typeface="B Zar" panose="00000400000000000000" pitchFamily="2" charset="-78"/>
              </a:rPr>
              <a:t>٢- آلودگي زيست محيطي روش هاي استخراج روباز</a:t>
            </a:r>
            <a:endParaRPr lang="en-US" dirty="0">
              <a:cs typeface="B Zar" panose="00000400000000000000" pitchFamily="2" charset="-78"/>
            </a:endParaRPr>
          </a:p>
        </p:txBody>
      </p:sp>
      <p:sp>
        <p:nvSpPr>
          <p:cNvPr id="4" name="TextBox 3"/>
          <p:cNvSpPr txBox="1"/>
          <p:nvPr/>
        </p:nvSpPr>
        <p:spPr>
          <a:xfrm>
            <a:off x="850900" y="952500"/>
            <a:ext cx="10579100" cy="6524863"/>
          </a:xfrm>
          <a:prstGeom prst="rect">
            <a:avLst/>
          </a:prstGeom>
          <a:noFill/>
        </p:spPr>
        <p:txBody>
          <a:bodyPr wrap="square" rtlCol="0">
            <a:spAutoFit/>
          </a:bodyPr>
          <a:lstStyle/>
          <a:p>
            <a:pPr algn="just" rtl="1"/>
            <a:r>
              <a:rPr lang="fa-IR" sz="2700" dirty="0">
                <a:cs typeface="B Mitra" panose="00000400000000000000" pitchFamily="2" charset="-78"/>
              </a:rPr>
              <a:t>در صورتي که عمق معادن روباز زياد بوده و با ســطح ايستايي برخورد کند، باعث بروز مشکلاتي در آب هاي زيرزميني مي شود. همچنين اگر باطله هاي حاصل از معدنکاري در داخل درياچه ها و رودخانه هاي اطراف تخليه شــود، موجب آلودگي آب خواهد شــد. اگر پيت بازســازي نشود، ممکن است محل تشکيل حوضچه هاي اسيدي ناشي از نزولات جوي گردد (حسن نژاد، ١٣٨٦). </a:t>
            </a:r>
            <a:endParaRPr lang="en-US" sz="2700" dirty="0">
              <a:cs typeface="B Mitra" panose="00000400000000000000" pitchFamily="2" charset="-78"/>
            </a:endParaRPr>
          </a:p>
          <a:p>
            <a:pPr algn="just" rtl="1"/>
            <a:r>
              <a:rPr lang="fa-IR" sz="2700" dirty="0">
                <a:cs typeface="B Mitra" panose="00000400000000000000" pitchFamily="2" charset="-78"/>
              </a:rPr>
              <a:t>معــادن روباز علاوه بــر اينکه زمين هاي اطــراف را در حد وســيعي تخريب مي کنند، موجبات آلودگي صوتي و هوا را نيز فراهم مي آورند. آلودگي صوتي معادن روباز ناشي از فرآيندهاي معدنــکاري و آلودگي هواي ناشــي از آن نيز مربوط به عمليات اســتخراج، حمل و بارگيري اســت. در مورد حفاري مي توان با بهره گيري از ماشــين هاي پيشــرفته حفاري، ميزان گرد و غبار را کاهش داد. برخي از آلودگي هاي ناشــي از اســتخراج معادن بــه روش روباز شــامل : آلودگي اســيدي اتمســفر و بارش هاي اسيدي مربوط به آن و توليد زه آب هاي اسيدي معدني از جمله مشــکلات عمده زيســت محيطي موجود در معادن سولفيدي و صنايــع معدنــي مرتبط با آنها مي باشــند. مشــخصات عمده زه آب هاي اسيدي پايين بودن </a:t>
            </a:r>
            <a:r>
              <a:rPr lang="en-US" sz="2700" dirty="0">
                <a:cs typeface="B Mitra" panose="00000400000000000000" pitchFamily="2" charset="-78"/>
              </a:rPr>
              <a:t>pH</a:t>
            </a:r>
            <a:r>
              <a:rPr lang="fa-IR" sz="2700" dirty="0">
                <a:cs typeface="B Mitra" panose="00000400000000000000" pitchFamily="2" charset="-78"/>
              </a:rPr>
              <a:t>، غلظت بالاي فلزات، افزايش ميزان ســولفات ها، ايجاد سوســپانس هاي مواد جامد و تشکيل لجــن بيش از حالت معمول مي باشــند. از ميان انواع کاني هاي ســولفيدي، پيريــت مهمترين کانــي توليد کننــده زه آب هاي اسيدي مي باشد (حسن نژاد، ١٣٨٦). </a:t>
            </a:r>
            <a:endParaRPr lang="en-US" sz="2700" dirty="0">
              <a:cs typeface="B Mitra" panose="00000400000000000000" pitchFamily="2" charset="-78"/>
            </a:endParaRPr>
          </a:p>
          <a:p>
            <a:pPr algn="just" rtl="1"/>
            <a:endParaRPr lang="en-US" sz="2700" dirty="0">
              <a:cs typeface="B Mitra" panose="00000400000000000000" pitchFamily="2" charset="-78"/>
            </a:endParaRPr>
          </a:p>
        </p:txBody>
      </p:sp>
    </p:spTree>
    <p:extLst>
      <p:ext uri="{BB962C8B-B14F-4D97-AF65-F5344CB8AC3E}">
        <p14:creationId xmlns:p14="http://schemas.microsoft.com/office/powerpoint/2010/main" val="3180579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8401" y="192310"/>
            <a:ext cx="10336212" cy="1280890"/>
          </a:xfrm>
        </p:spPr>
        <p:txBody>
          <a:bodyPr>
            <a:normAutofit/>
          </a:bodyPr>
          <a:lstStyle/>
          <a:p>
            <a:pPr algn="r" rtl="1"/>
            <a:r>
              <a:rPr lang="en-US" dirty="0">
                <a:cs typeface="B Zar" panose="00000400000000000000" pitchFamily="2" charset="-78"/>
              </a:rPr>
              <a:t> </a:t>
            </a:r>
            <a:r>
              <a:rPr lang="fa-IR" b="1" dirty="0" smtClean="0">
                <a:cs typeface="B Zar" panose="00000400000000000000" pitchFamily="2" charset="-78"/>
              </a:rPr>
              <a:t>٣- </a:t>
            </a:r>
            <a:r>
              <a:rPr lang="fa-IR" b="1" dirty="0">
                <a:cs typeface="B Zar" panose="00000400000000000000" pitchFamily="2" charset="-78"/>
              </a:rPr>
              <a:t>آلودگي زيست محيطي روش هاي استخراج زيرزميني </a:t>
            </a:r>
            <a:endParaRPr lang="en-US" dirty="0">
              <a:cs typeface="B Zar" panose="00000400000000000000" pitchFamily="2" charset="-78"/>
            </a:endParaRPr>
          </a:p>
        </p:txBody>
      </p:sp>
      <p:sp>
        <p:nvSpPr>
          <p:cNvPr id="4" name="TextBox 3"/>
          <p:cNvSpPr txBox="1"/>
          <p:nvPr/>
        </p:nvSpPr>
        <p:spPr>
          <a:xfrm>
            <a:off x="889000" y="1219200"/>
            <a:ext cx="10579100" cy="4832092"/>
          </a:xfrm>
          <a:prstGeom prst="rect">
            <a:avLst/>
          </a:prstGeom>
          <a:noFill/>
        </p:spPr>
        <p:txBody>
          <a:bodyPr wrap="square" rtlCol="0">
            <a:spAutoFit/>
          </a:bodyPr>
          <a:lstStyle/>
          <a:p>
            <a:pPr algn="just" rtl="1"/>
            <a:r>
              <a:rPr lang="fa-IR" sz="2800" dirty="0">
                <a:cs typeface="B Mitra" panose="00000400000000000000" pitchFamily="2" charset="-78"/>
              </a:rPr>
              <a:t>با توجه به تعدد روش هاي اســتخراج زيرزميني ه ب ربرسيـ چند نمونه از آن در اين مقاله اکتفا مي کنيم. </a:t>
            </a:r>
            <a:endParaRPr lang="en-US" sz="2800" dirty="0">
              <a:cs typeface="B Mitra" panose="00000400000000000000" pitchFamily="2" charset="-78"/>
            </a:endParaRPr>
          </a:p>
          <a:p>
            <a:pPr algn="just" rtl="1"/>
            <a:r>
              <a:rPr lang="fa-IR" sz="2800" b="1" dirty="0">
                <a:cs typeface="B Mitra" panose="00000400000000000000" pitchFamily="2" charset="-78"/>
              </a:rPr>
              <a:t>٣-١- روش استخراج اتاق و پايه </a:t>
            </a:r>
            <a:endParaRPr lang="en-US" sz="2800" dirty="0">
              <a:cs typeface="B Mitra" panose="00000400000000000000" pitchFamily="2" charset="-78"/>
            </a:endParaRPr>
          </a:p>
          <a:p>
            <a:pPr algn="just" rtl="1"/>
            <a:r>
              <a:rPr lang="fa-IR" sz="2800" dirty="0">
                <a:cs typeface="B Mitra" panose="00000400000000000000" pitchFamily="2" charset="-78"/>
              </a:rPr>
              <a:t>ايــن روش عمدتــا براي کانســارهاي زغال بــا ضخامت ثابــت، پاره اي از مــواد غيرفلزي و ندرتا مــواد معدني فلزي به کار مي رود. </a:t>
            </a:r>
            <a:endParaRPr lang="en-US" sz="2800" dirty="0">
              <a:cs typeface="B Mitra" panose="00000400000000000000" pitchFamily="2" charset="-78"/>
            </a:endParaRPr>
          </a:p>
          <a:p>
            <a:pPr algn="just" rtl="1"/>
            <a:r>
              <a:rPr lang="fa-IR" sz="2800" dirty="0">
                <a:cs typeface="B Mitra" panose="00000400000000000000" pitchFamily="2" charset="-78"/>
              </a:rPr>
              <a:t>آلودگـي آب: از آنجــا که ايــن روش در اعماق کم صورت مي گيرد به آب هاي زيرزميني صدمه نمي زند. تنها ممکن است باطله هاي معدني موجود در ســطح زميــن باعث آلودگي منابع آبي شوند. </a:t>
            </a:r>
            <a:endParaRPr lang="en-US" sz="2800" dirty="0">
              <a:cs typeface="B Mitra" panose="00000400000000000000" pitchFamily="2" charset="-78"/>
            </a:endParaRPr>
          </a:p>
          <a:p>
            <a:pPr algn="just" rtl="1"/>
            <a:r>
              <a:rPr lang="fa-IR" sz="2800" dirty="0">
                <a:cs typeface="B Mitra" panose="00000400000000000000" pitchFamily="2" charset="-78"/>
              </a:rPr>
              <a:t>آلودگي خاک: در صورتي که دهانه عريض و در حدود ١.٢ تا ١.٤ برابر عمق پوشان سنگ باشد، امکان نشست زمين وجود دارد. باطله ها نيز ممکن است باعث آلودگي خاک شوند. آلودگـي صوتي : آلودگي صوتــي در اين روش تنها بر روي کارگران معدن تأثيرگذار است. آلودگـي هوا: آلودگي هوا در نتيجه عمليات حفاري، انفجار و تخريب سقف به وجود مي آيد. تأثيـر بر حيات وحـش : تنها در صورت انبار کردن باطله بر روي زميــن امــکان آلودگي منابع آب و در نتيجه مســموميت حيوانات منطقه وجود دارد. </a:t>
            </a:r>
            <a:endParaRPr lang="en-US" sz="2800" dirty="0">
              <a:cs typeface="B Mitra" panose="00000400000000000000" pitchFamily="2" charset="-78"/>
            </a:endParaRPr>
          </a:p>
        </p:txBody>
      </p:sp>
    </p:spTree>
    <p:extLst>
      <p:ext uri="{BB962C8B-B14F-4D97-AF65-F5344CB8AC3E}">
        <p14:creationId xmlns:p14="http://schemas.microsoft.com/office/powerpoint/2010/main" val="704105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8401" y="192310"/>
            <a:ext cx="10336212" cy="1280890"/>
          </a:xfrm>
        </p:spPr>
        <p:txBody>
          <a:bodyPr>
            <a:normAutofit/>
          </a:bodyPr>
          <a:lstStyle/>
          <a:p>
            <a:pPr algn="r" rtl="1"/>
            <a:r>
              <a:rPr lang="en-US" dirty="0">
                <a:cs typeface="B Zar" panose="00000400000000000000" pitchFamily="2" charset="-78"/>
              </a:rPr>
              <a:t> </a:t>
            </a:r>
            <a:r>
              <a:rPr lang="fa-IR" b="1" dirty="0" smtClean="0">
                <a:cs typeface="B Zar" panose="00000400000000000000" pitchFamily="2" charset="-78"/>
              </a:rPr>
              <a:t>٣- </a:t>
            </a:r>
            <a:r>
              <a:rPr lang="fa-IR" b="1" dirty="0">
                <a:cs typeface="B Zar" panose="00000400000000000000" pitchFamily="2" charset="-78"/>
              </a:rPr>
              <a:t>آلودگي زيست محيطي روش هاي استخراج زيرزميني </a:t>
            </a:r>
            <a:endParaRPr lang="en-US" dirty="0">
              <a:cs typeface="B Zar" panose="00000400000000000000" pitchFamily="2" charset="-78"/>
            </a:endParaRPr>
          </a:p>
        </p:txBody>
      </p:sp>
      <p:sp>
        <p:nvSpPr>
          <p:cNvPr id="4" name="TextBox 3"/>
          <p:cNvSpPr txBox="1"/>
          <p:nvPr/>
        </p:nvSpPr>
        <p:spPr>
          <a:xfrm>
            <a:off x="889000" y="1002551"/>
            <a:ext cx="10579100" cy="5443798"/>
          </a:xfrm>
          <a:prstGeom prst="rect">
            <a:avLst/>
          </a:prstGeom>
          <a:noFill/>
        </p:spPr>
        <p:txBody>
          <a:bodyPr wrap="square" rtlCol="0">
            <a:spAutoFit/>
          </a:bodyPr>
          <a:lstStyle/>
          <a:p>
            <a:pPr algn="just" rtl="1">
              <a:lnSpc>
                <a:spcPct val="150000"/>
              </a:lnSpc>
            </a:pPr>
            <a:r>
              <a:rPr lang="fa-IR" sz="2600" dirty="0">
                <a:cs typeface="B Mitra" panose="00000400000000000000" pitchFamily="2" charset="-78"/>
              </a:rPr>
              <a:t>روش استخراج از طبقات فرعي : اين روش براي کانسارهاي با شيب زياد، مقاومت کانسنگ متوسط تا محکم، سنگ فراگير نســبتاً محکم تا محکم و گســترش کانســار نســبتاً زياد به کار مي رود. </a:t>
            </a:r>
            <a:endParaRPr lang="en-US" sz="2600" dirty="0">
              <a:cs typeface="B Mitra" panose="00000400000000000000" pitchFamily="2" charset="-78"/>
            </a:endParaRPr>
          </a:p>
          <a:p>
            <a:pPr algn="just" rtl="1">
              <a:lnSpc>
                <a:spcPct val="150000"/>
              </a:lnSpc>
            </a:pPr>
            <a:r>
              <a:rPr lang="fa-IR" sz="2600" b="1" dirty="0">
                <a:solidFill>
                  <a:srgbClr val="FF0000"/>
                </a:solidFill>
                <a:cs typeface="B Mitra" panose="00000400000000000000" pitchFamily="2" charset="-78"/>
              </a:rPr>
              <a:t>آلودگي آب</a:t>
            </a:r>
            <a:r>
              <a:rPr lang="fa-IR" sz="2600" dirty="0">
                <a:solidFill>
                  <a:srgbClr val="FF0000"/>
                </a:solidFill>
                <a:cs typeface="B Mitra" panose="00000400000000000000" pitchFamily="2" charset="-78"/>
              </a:rPr>
              <a:t>: </a:t>
            </a:r>
            <a:r>
              <a:rPr lang="fa-IR" sz="2600" dirty="0">
                <a:cs typeface="B Mitra" panose="00000400000000000000" pitchFamily="2" charset="-78"/>
              </a:rPr>
              <a:t>فقط در صورت تقاطع با ســفره آب زيرزميني امکان آلودگي آب وجود دارد</a:t>
            </a:r>
            <a:r>
              <a:rPr lang="fa-IR" sz="2600" dirty="0" smtClean="0">
                <a:cs typeface="B Mitra" panose="00000400000000000000" pitchFamily="2" charset="-78"/>
              </a:rPr>
              <a:t>.</a:t>
            </a:r>
          </a:p>
          <a:p>
            <a:pPr algn="just" rtl="1">
              <a:lnSpc>
                <a:spcPct val="150000"/>
              </a:lnSpc>
            </a:pPr>
            <a:r>
              <a:rPr lang="fa-IR" sz="2600" dirty="0" smtClean="0">
                <a:solidFill>
                  <a:srgbClr val="FF0000"/>
                </a:solidFill>
                <a:cs typeface="B Mitra" panose="00000400000000000000" pitchFamily="2" charset="-78"/>
              </a:rPr>
              <a:t> </a:t>
            </a:r>
            <a:r>
              <a:rPr lang="fa-IR" sz="2600" b="1" dirty="0">
                <a:solidFill>
                  <a:srgbClr val="FF0000"/>
                </a:solidFill>
                <a:cs typeface="B Mitra" panose="00000400000000000000" pitchFamily="2" charset="-78"/>
              </a:rPr>
              <a:t>آلودگـي خاک</a:t>
            </a:r>
            <a:r>
              <a:rPr lang="fa-IR" sz="2600" dirty="0">
                <a:solidFill>
                  <a:srgbClr val="FF0000"/>
                </a:solidFill>
                <a:cs typeface="B Mitra" panose="00000400000000000000" pitchFamily="2" charset="-78"/>
              </a:rPr>
              <a:t>: </a:t>
            </a:r>
            <a:r>
              <a:rPr lang="fa-IR" sz="2600" dirty="0">
                <a:cs typeface="B Mitra" panose="00000400000000000000" pitchFamily="2" charset="-78"/>
              </a:rPr>
              <a:t>در اين روش نشســت زميــن و باطله هاي استخراجي باعث تخريب و آلودگي زمين مي شوند. </a:t>
            </a:r>
            <a:endParaRPr lang="en-US" sz="2600" dirty="0">
              <a:cs typeface="B Mitra" panose="00000400000000000000" pitchFamily="2" charset="-78"/>
            </a:endParaRPr>
          </a:p>
          <a:p>
            <a:pPr algn="just" rtl="1">
              <a:lnSpc>
                <a:spcPct val="150000"/>
              </a:lnSpc>
            </a:pPr>
            <a:r>
              <a:rPr lang="fa-IR" sz="2600" b="1" dirty="0">
                <a:solidFill>
                  <a:srgbClr val="FF0000"/>
                </a:solidFill>
                <a:cs typeface="B Mitra" panose="00000400000000000000" pitchFamily="2" charset="-78"/>
              </a:rPr>
              <a:t>آلودگـي صوتي</a:t>
            </a:r>
            <a:r>
              <a:rPr lang="fa-IR" sz="2600" dirty="0">
                <a:solidFill>
                  <a:srgbClr val="FF0000"/>
                </a:solidFill>
                <a:cs typeface="B Mitra" panose="00000400000000000000" pitchFamily="2" charset="-78"/>
              </a:rPr>
              <a:t>: </a:t>
            </a:r>
            <a:r>
              <a:rPr lang="fa-IR" sz="2600" dirty="0">
                <a:cs typeface="B Mitra" panose="00000400000000000000" pitchFamily="2" charset="-78"/>
              </a:rPr>
              <a:t>آلودگــي صوتي در ايــن روش تنها براي کارگران معدن رخ مي دهد. </a:t>
            </a:r>
            <a:endParaRPr lang="fa-IR" sz="2600" dirty="0" smtClean="0">
              <a:cs typeface="B Mitra" panose="00000400000000000000" pitchFamily="2" charset="-78"/>
            </a:endParaRPr>
          </a:p>
          <a:p>
            <a:pPr algn="just" rtl="1">
              <a:lnSpc>
                <a:spcPct val="150000"/>
              </a:lnSpc>
            </a:pPr>
            <a:r>
              <a:rPr lang="fa-IR" sz="2600" b="1" dirty="0" smtClean="0">
                <a:solidFill>
                  <a:srgbClr val="FF0000"/>
                </a:solidFill>
                <a:cs typeface="B Mitra" panose="00000400000000000000" pitchFamily="2" charset="-78"/>
              </a:rPr>
              <a:t>آلودگي </a:t>
            </a:r>
            <a:r>
              <a:rPr lang="fa-IR" sz="2600" b="1" dirty="0">
                <a:solidFill>
                  <a:srgbClr val="FF0000"/>
                </a:solidFill>
                <a:cs typeface="B Mitra" panose="00000400000000000000" pitchFamily="2" charset="-78"/>
              </a:rPr>
              <a:t>هوا</a:t>
            </a:r>
            <a:r>
              <a:rPr lang="fa-IR" sz="2600" dirty="0">
                <a:solidFill>
                  <a:srgbClr val="FF0000"/>
                </a:solidFill>
                <a:cs typeface="B Mitra" panose="00000400000000000000" pitchFamily="2" charset="-78"/>
              </a:rPr>
              <a:t>: </a:t>
            </a:r>
            <a:r>
              <a:rPr lang="fa-IR" sz="2600" dirty="0">
                <a:cs typeface="B Mitra" panose="00000400000000000000" pitchFamily="2" charset="-78"/>
              </a:rPr>
              <a:t>نســبت به روش هاي تخريبي آلودگي کمتري دارد. از طرفي تأمين هــواي کافي به علت وجود فضاهاي خالي بزرگ مشکل است. بايد دويل هاي تهويه مستقل از گذرگاه هاي حمل مواد معدني باشد. </a:t>
            </a:r>
            <a:endParaRPr lang="en-US" sz="2600" dirty="0">
              <a:cs typeface="B Mitra" panose="00000400000000000000" pitchFamily="2" charset="-78"/>
            </a:endParaRPr>
          </a:p>
          <a:p>
            <a:pPr algn="just" rtl="1">
              <a:lnSpc>
                <a:spcPct val="150000"/>
              </a:lnSpc>
            </a:pPr>
            <a:r>
              <a:rPr lang="fa-IR" sz="2600" b="1" dirty="0">
                <a:solidFill>
                  <a:srgbClr val="FF0000"/>
                </a:solidFill>
                <a:cs typeface="B Mitra" panose="00000400000000000000" pitchFamily="2" charset="-78"/>
              </a:rPr>
              <a:t>تأثير بر حيات وحش</a:t>
            </a:r>
            <a:r>
              <a:rPr lang="fa-IR" sz="2600" dirty="0">
                <a:solidFill>
                  <a:srgbClr val="FF0000"/>
                </a:solidFill>
                <a:cs typeface="B Mitra" panose="00000400000000000000" pitchFamily="2" charset="-78"/>
              </a:rPr>
              <a:t>: </a:t>
            </a:r>
            <a:r>
              <a:rPr lang="fa-IR" sz="2600" dirty="0">
                <a:cs typeface="B Mitra" panose="00000400000000000000" pitchFamily="2" charset="-78"/>
              </a:rPr>
              <a:t>فقط در اثر انباشت باطله ممکن است به گياهان و جانوران صدمه بزند و زيبايي منطقه را کاهش دهد. </a:t>
            </a:r>
            <a:endParaRPr lang="en-US" sz="2600" dirty="0">
              <a:cs typeface="B Mitra" panose="00000400000000000000" pitchFamily="2" charset="-78"/>
            </a:endParaRPr>
          </a:p>
        </p:txBody>
      </p:sp>
    </p:spTree>
    <p:extLst>
      <p:ext uri="{BB962C8B-B14F-4D97-AF65-F5344CB8AC3E}">
        <p14:creationId xmlns:p14="http://schemas.microsoft.com/office/powerpoint/2010/main" val="403784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8401" y="192310"/>
            <a:ext cx="10336212" cy="1280890"/>
          </a:xfrm>
        </p:spPr>
        <p:txBody>
          <a:bodyPr>
            <a:normAutofit/>
          </a:bodyPr>
          <a:lstStyle/>
          <a:p>
            <a:pPr algn="r" rtl="1"/>
            <a:r>
              <a:rPr lang="en-US" dirty="0">
                <a:cs typeface="B Zar" panose="00000400000000000000" pitchFamily="2" charset="-78"/>
              </a:rPr>
              <a:t> </a:t>
            </a:r>
            <a:r>
              <a:rPr lang="fa-IR" b="1" dirty="0" smtClean="0">
                <a:cs typeface="B Zar" panose="00000400000000000000" pitchFamily="2" charset="-78"/>
              </a:rPr>
              <a:t>٣- </a:t>
            </a:r>
            <a:r>
              <a:rPr lang="fa-IR" b="1" dirty="0">
                <a:cs typeface="B Zar" panose="00000400000000000000" pitchFamily="2" charset="-78"/>
              </a:rPr>
              <a:t>آلودگي زيست محيطي روش هاي استخراج زيرزميني </a:t>
            </a:r>
            <a:endParaRPr lang="en-US" dirty="0">
              <a:cs typeface="B Zar" panose="00000400000000000000" pitchFamily="2" charset="-78"/>
            </a:endParaRPr>
          </a:p>
        </p:txBody>
      </p:sp>
      <p:sp>
        <p:nvSpPr>
          <p:cNvPr id="4" name="TextBox 3"/>
          <p:cNvSpPr txBox="1"/>
          <p:nvPr/>
        </p:nvSpPr>
        <p:spPr>
          <a:xfrm>
            <a:off x="431800" y="1002551"/>
            <a:ext cx="11036300" cy="5693866"/>
          </a:xfrm>
          <a:prstGeom prst="rect">
            <a:avLst/>
          </a:prstGeom>
          <a:noFill/>
        </p:spPr>
        <p:txBody>
          <a:bodyPr wrap="square" rtlCol="0">
            <a:spAutoFit/>
          </a:bodyPr>
          <a:lstStyle/>
          <a:p>
            <a:pPr algn="r" rtl="1"/>
            <a:r>
              <a:rPr lang="fa-IR" sz="2800" b="1" dirty="0">
                <a:cs typeface="B Mitra" panose="00000400000000000000" pitchFamily="2" charset="-78"/>
              </a:rPr>
              <a:t>٣-٢- روش استخراج انباره اي</a:t>
            </a:r>
            <a:endParaRPr lang="en-US" sz="2800" dirty="0">
              <a:cs typeface="B Mitra" panose="00000400000000000000" pitchFamily="2" charset="-78"/>
            </a:endParaRPr>
          </a:p>
          <a:p>
            <a:pPr algn="r" rtl="1"/>
            <a:r>
              <a:rPr lang="fa-IR" sz="2800" dirty="0">
                <a:cs typeface="B Mitra" panose="00000400000000000000" pitchFamily="2" charset="-78"/>
              </a:rPr>
              <a:t>اين روش يک روش اســتخراج قائم بوده و براي کانسارهاي شيب دار، ماده معدني محکم، فاقد خاصيت خودسوزي، کلوخه شوندگي و ســنگ فراگير محکم تا نسبتاً محکم، به کار مي رود. </a:t>
            </a:r>
            <a:endParaRPr lang="en-US" sz="2800" dirty="0">
              <a:cs typeface="B Mitra" panose="00000400000000000000" pitchFamily="2" charset="-78"/>
            </a:endParaRPr>
          </a:p>
          <a:p>
            <a:pPr algn="r" rtl="1"/>
            <a:r>
              <a:rPr lang="fa-IR" sz="2800" dirty="0">
                <a:cs typeface="B Mitra" panose="00000400000000000000" pitchFamily="2" charset="-78"/>
              </a:rPr>
              <a:t>در اين روش کانســار به صورت برش هاي افقي يا مايل از بخش بالاســر استخراج مي شــود. چرخه عمليات چال زني و آتشباري است، يعني چال ها در بالاسر به صورت قائم يا افقي حفر شده و سپس آتشباري انجام مي گيرد، مواد خرد شده در زير پا ريخته مي شــوند. بعد از اســتخراج هر برش، اضافه حجم ايجاد شده از کارگاه بيرون کشــيده مي شــود تا حدي که فاصله مناسب بين کف کارگاه (ماده معدني خرد شــده ) و سقف (ماده معدني خرد نشده ) به حد معقول حدود ٨.١ متر برسد. </a:t>
            </a:r>
            <a:endParaRPr lang="en-US" sz="2800" dirty="0">
              <a:cs typeface="B Mitra" panose="00000400000000000000" pitchFamily="2" charset="-78"/>
            </a:endParaRPr>
          </a:p>
          <a:p>
            <a:pPr algn="r" rtl="1"/>
            <a:r>
              <a:rPr lang="fa-IR" sz="2800" b="1" dirty="0">
                <a:solidFill>
                  <a:srgbClr val="FF0000"/>
                </a:solidFill>
                <a:cs typeface="B Mitra" panose="00000400000000000000" pitchFamily="2" charset="-78"/>
              </a:rPr>
              <a:t>آلودگـي آب</a:t>
            </a:r>
            <a:r>
              <a:rPr lang="fa-IR" sz="2800" dirty="0">
                <a:solidFill>
                  <a:srgbClr val="FF0000"/>
                </a:solidFill>
                <a:cs typeface="B Mitra" panose="00000400000000000000" pitchFamily="2" charset="-78"/>
              </a:rPr>
              <a:t>: </a:t>
            </a:r>
            <a:r>
              <a:rPr lang="fa-IR" sz="2800" dirty="0">
                <a:cs typeface="B Mitra" panose="00000400000000000000" pitchFamily="2" charset="-78"/>
              </a:rPr>
              <a:t>از آنجــا که ايــن روش در اعمــاق کم انجام مي گيرد به آب هاي زيرزميني صدمه اي وارد نمي شــود. ممکن اســت باطله هاي معدني در سطح زمين باعث بروز آلودگي هايي در آب هاي سطحي شود. </a:t>
            </a:r>
            <a:endParaRPr lang="en-US" sz="2800" dirty="0">
              <a:cs typeface="B Mitra" panose="00000400000000000000" pitchFamily="2" charset="-78"/>
            </a:endParaRPr>
          </a:p>
          <a:p>
            <a:pPr algn="r" rtl="1"/>
            <a:r>
              <a:rPr lang="fa-IR" sz="2800" b="1" dirty="0">
                <a:solidFill>
                  <a:srgbClr val="FF0000"/>
                </a:solidFill>
                <a:cs typeface="B Mitra" panose="00000400000000000000" pitchFamily="2" charset="-78"/>
              </a:rPr>
              <a:t>آلودگـي خاک</a:t>
            </a:r>
            <a:r>
              <a:rPr lang="fa-IR" sz="2800" dirty="0">
                <a:solidFill>
                  <a:srgbClr val="FF0000"/>
                </a:solidFill>
                <a:cs typeface="B Mitra" panose="00000400000000000000" pitchFamily="2" charset="-78"/>
              </a:rPr>
              <a:t>: </a:t>
            </a:r>
            <a:r>
              <a:rPr lang="fa-IR" sz="2800" dirty="0">
                <a:cs typeface="B Mitra" panose="00000400000000000000" pitchFamily="2" charset="-78"/>
              </a:rPr>
              <a:t>در پايان عمليات اســتخراج فضاي نســبتاً بزرگــي باقــي مي ماند که پــس از مدتي ريزش کــرده و باعث نشســت زمين مي شــود. باطله ها نيز مي توانند آلودگي خاک را در پي داشته باشند. </a:t>
            </a:r>
            <a:endParaRPr lang="en-US" sz="2800" dirty="0">
              <a:cs typeface="B Mitra" panose="00000400000000000000" pitchFamily="2" charset="-78"/>
            </a:endParaRPr>
          </a:p>
          <a:p>
            <a:pPr algn="r" rtl="1"/>
            <a:r>
              <a:rPr lang="fa-IR" sz="2800" b="1" dirty="0">
                <a:solidFill>
                  <a:srgbClr val="FF0000"/>
                </a:solidFill>
                <a:cs typeface="B Mitra" panose="00000400000000000000" pitchFamily="2" charset="-78"/>
              </a:rPr>
              <a:t>آلودگي صوتي</a:t>
            </a:r>
            <a:r>
              <a:rPr lang="fa-IR" sz="2800" dirty="0">
                <a:solidFill>
                  <a:srgbClr val="FF0000"/>
                </a:solidFill>
                <a:cs typeface="B Mitra" panose="00000400000000000000" pitchFamily="2" charset="-78"/>
              </a:rPr>
              <a:t>: </a:t>
            </a:r>
            <a:r>
              <a:rPr lang="fa-IR" sz="2800" dirty="0">
                <a:cs typeface="B Mitra" panose="00000400000000000000" pitchFamily="2" charset="-78"/>
              </a:rPr>
              <a:t>آلودگي صوتي در اين روش تنها باعث بروز ناراحتي هايي براي کارگران معدن مي شود. </a:t>
            </a:r>
            <a:endParaRPr lang="en-US" sz="2800" dirty="0">
              <a:cs typeface="B Mitra" panose="00000400000000000000" pitchFamily="2" charset="-78"/>
            </a:endParaRPr>
          </a:p>
        </p:txBody>
      </p:sp>
    </p:spTree>
    <p:extLst>
      <p:ext uri="{BB962C8B-B14F-4D97-AF65-F5344CB8AC3E}">
        <p14:creationId xmlns:p14="http://schemas.microsoft.com/office/powerpoint/2010/main" val="400593893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27</TotalTime>
  <Words>2537</Words>
  <Application>Microsoft Office PowerPoint</Application>
  <PresentationFormat>Widescreen</PresentationFormat>
  <Paragraphs>69</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B Mitra</vt:lpstr>
      <vt:lpstr>B Nazanin</vt:lpstr>
      <vt:lpstr>B Zar</vt:lpstr>
      <vt:lpstr>Century Gothic</vt:lpstr>
      <vt:lpstr>Wingdings 3</vt:lpstr>
      <vt:lpstr>Wisp</vt:lpstr>
      <vt:lpstr>بررسي آلودگي هاي زيست محيطي در معادن  </vt:lpstr>
      <vt:lpstr>چکيده  </vt:lpstr>
      <vt:lpstr>چکيده  </vt:lpstr>
      <vt:lpstr>١- مقدمه </vt:lpstr>
      <vt:lpstr>٢- آلودگي زيست محيطي روش هاي استخراج روباز</vt:lpstr>
      <vt:lpstr>٢- آلودگي زيست محيطي روش هاي استخراج روباز</vt:lpstr>
      <vt:lpstr> ٣- آلودگي زيست محيطي روش هاي استخراج زيرزميني </vt:lpstr>
      <vt:lpstr> ٣- آلودگي زيست محيطي روش هاي استخراج زيرزميني </vt:lpstr>
      <vt:lpstr> ٣- آلودگي زيست محيطي روش هاي استخراج زيرزميني </vt:lpstr>
      <vt:lpstr> ٣- آلودگي زيست محيطي روش هاي استخراج زيرزميني </vt:lpstr>
      <vt:lpstr> ٣- آلودگي زيست محيطي روش هاي استخراج زيرزميني  ٣-٣- روش استخراج جبهه کار طولاني </vt:lpstr>
      <vt:lpstr>٤- اثرات زيست محيطي استخراج کانسارهاي فلزي  ٤-١- کانسارهاي آهن (Fe)  اثرات زيست محيطي کانسارهاي آهن (هماتيت، سيدريت، گوتيت، مگنتيت، شــامونيت): در گذشته فلز آهن به عنوان يک عنصر آلوده کننده محيط زيست به شمار نمي آمد، اما مطالعات اخير نشــان مي دهد که وجود آهن اضافي در خون انسان باعث ايجاد رســوباتي مي شــود که رگ هاي خوني را مسدود مي کند و همچنيــن برعکس در اثر کمبود آهن در بدن انســان بيماري کم خوني ايجاد مي شود.  ٤-٢- کانسارهاي مس (Cu)  اثرات زيســت محيطي کانســارهاي (کالکوپريت، بورنيت، مولبيدنيــت، اســفالريت، گالــن ): جابجايي مــواد در زمين در هنگام برداشــت ذخاير مس از بزرگتريــن جابجايي ها در زمين اســت. وجود کاني هاي مس در آب لوله کشي از رشد باکتري ها جلوگيــري مي کند، اما وجــود مس به مقدار بــالا باعث ايجاد بيماري هايي از قبيل : کم خوني، تغييرات در استخوان ها، افزايش کلســترول و ســبز رنگ شــدن موها در بدن و نيز گاهي منجر به مرگ مي شــود. نگراني اصلي در مورد اســتخراج مس بيشتر در رابطــه با انتشــار گاز (SO2) و فلزات تبخير شــونده کميابي نظير (As،Cd ،Hg ) اســت که از کارخانه هاي توليد مس خارج مي شود. </vt:lpstr>
      <vt:lpstr>٤- اثرات زيست محيطي استخراج کانسارهاي فلزي  ٤-٣- کانسارهاي منگنز (Mn) اثرات زيست محيطي کانســارهاي منگنز (پيرولوزيت، منگانيــت، هاوســمانيت، رودوکروســيت، ســيلوملان، براونيت) اين اســت که اگر انسان در معرض منگنز اضافي قرار بگيرد، ممکن اســت دچار مشکلات عصبي و مشکلات تنفســي شــود. اين مشکلات در بســياري از معادن منگنز مشاهده مي شــود. منگنز احتمالاً از راه تنفس غبار غني از آن وارد بدن انسان مي شود.  ٤-٤- کانسارهاي کروميوم (Cr) اثــرات زيســت محيطي کانســارهاي کروميــوم (کروميت (FeCr2O4) ،کرومــات): تاکنــون هيچ شــاهدي مبني بر اينکه کروم ســه ظرفيتي باعــث ايجاد بيمــاري در کارگران معدن و مردم عادي واقع در محدوده اين معادن هستند، مشاهده نشده اســت. اما ترکيبات کروم شــش ظرفيتي ســرطان زا است و بر روي بافت بدن انســان ها اثرات مخربي دارد و استنشاق آنها در درازمدت مي تواند باعث ايجاد سرطان شود. </vt:lpstr>
      <vt:lpstr>٤-٥- کانسارهاي نيکل (Ni) اثرات زيســت محيطي کانســارهاي نيکل (پنتلانديت، کالکوپريــت، پيروتيــت، گارنيريت ): نيــکل در غلظت هاي کم زيانبار نيســت، اما در حين عمليات فرآوري و تشــويه که کارگران معادن در معرض ســولفيد، اکســيد، سولفات نيکل قرار مي گيرند، خطر ابتلا به ســرطان هاي بيني و ريه افزايش مي يابد.  ٤-٦- کانسارهاي کبالت (Co) اثرات زيست محيطي کانسارهاي کبالت (کبالتيت، لينائيت، کاروليت، اسکوتروديت، پنتلانديت، سافلوريت، پيروتيت ): ورود مقــدار زيــادي از کبالت به داخــل بدن مي توانــد باعث ايجاد بيماري برونشيت حاد شود. در اثر تماس اين محلول هاي حاوي اين عنصر با پوســت دست بيماري هاي پوستي به وجود مي آيد.  موسســه بين المللي تحقيقات سرطان اين عنصر را سرطان زاي احتمالي معرفي کرده است.  ٤-٧- کانسارهاي موليبدن (Mo)  اثرات زيست محيطي کانســارهاي موليبدن (موليبدنيت ): تاکنون هيچگونه مســموميتي حاصــل از معدنکاري و فرآوري موليبدن گزارش نشده است، اما موليبدن مي تواند باعث کاهش رشد در پستانداران شود. </vt:lpstr>
      <vt:lpstr>٤-٨- کانسارهاي واناديوم (V)  اثــرات زيســت محيطــي کانســارهاي واناديــوم (وانادي يت ،کارنوتيت ): فرآوري بعضي از کانســنگ هاي واناديوم بــه بيماري هاي ناشــي از غبار مثل برونشــيت و بعضي از انواع سرطان هاي خون منجر مي شود. ليکن سوخت هاي فسيلي صد برابــر مقداري کــه در ذوب فلز يا منابع طبيعــي واناديوم وارد اتمسفر مي کند، اتمسفر را آلوده مي کند.  ٤-٩- کانسارهاي سرب - روي (Pb+Zn) اثــرات زيســت محيطي کانســارهاي ســرب - روي (گالن، اسفالريت، تتراهدريت): معدنکاري و فرآوري سرب - روي، آلوده کننده هاي تاريخي مهمي به شــمار مي آيند. اثرات فيزيولوژيکي که شــناخته شــده تر هســتند به ترتيب با افزايش مقادير سرب عبارتند از: سرگيجه، کم خوني، از دست دادن حس جهت يابي، اغماء و مرگ اســت. ســرب از طريــق جايگزينــي آهن باعث کم خوني و از طريق جمع شــدن در استخوان ها باعث کم شدن کلســيم در بدن مي شــود. ســرب با توجه به ايــن خصوصيات منفي عامل ايجاد ســرطان نمي باشد. اگرچه معدنکاري سرب و روي داراي خطراتي اســت، اما خطر عمده سرب بيشتر مربوط بــه جــذب در محصولاتي نظير بنزين و رنگ اســت که مصرف گســترده اي در جامعه دارند. فلز روي نيز مي تواند باعث کاهش رشد در انسان ها مي شود. </vt:lpstr>
      <vt:lpstr>٤-١٠- کانسارهاي قلع (Sn)  اثرات زيســت محيطي کانســارهاي قلع (کاستريت ): قلع از نظر زيســت محيطي عنصر مشکل ســازي به حســاب نمي آيد، ليکن شــرط بروز عوارض منفي قلــع ورود مقادير زيادي از راه تنفس و يا دهان به بدن مي باشد. غبار کاستريت نوعي سرطان خوش خيم به نام استانوسيس توليد مي کند.     ٤-١١- کانسارهاي جيوه (Hg)  اثرات زيســت محيطي کانســارهاي «ســينابر، شواتزيت »: بــا توجه به اينکــه معدن جيوه زيرزميني اســت، يکي از عمده مشــکلات معادن اين عنصر تهويه مي باشد. چون حلاليت جيوه در خــون بيش از حلاليت در آب اســت، بنابرايــن ورود جيوه بــه داخل بدن به آســاني صورت مي گيرد و بيشــترين اثر را بر دستگاه عصبي مي گذارد (رضايي، ١٣٨٥). </vt:lpstr>
      <vt:lpstr>٥- مشکلات زيست محيطي فاضلاب هاي اسيدي معادن  صنعــت، کارگــران، دولــت و طرفداران محيط زيســت مي بايســت بــر روي يک موضوع بــا يکديگر توافق داشــته باشند. فاضلاب اسيد معادن نخستين مشکل زيست محيطي صنعت معدن اســت. فلاضلاب اســيدي معادن و ماهي ها و زيســت بوم آبزيــان را نابود مي کند و بــا تکنولوژي امروزي دفع آن بســيار مشــکل است و با شــروع عمليات پاکسازي ســاليانه، هزينه هــاي هنگفتــي را مي بلعد که ممکن اســت اين امر قرن ها ادامه داشــته باشــد. هنگامــي که کاني هاي سولفيدي سنگ ها در معرض آب و هوا قرار گيرند، با تبديل شکل سولفيدي گوگرد به اسيد سولفوريک فاضلاب اسيدي ســولفيدي ايجاد مي شــود. اين اســيد قادر به تجزيه فلزات ســنگيني اســت که در باطله هاي معدن وجود دارد. فلزاتي نظير سرب، روي، مس، آرسنيک، سلنيوم، جيوه و کادميوم بــا حل شــدن، به آب هــاي ســطحي و زيرزميني ســرازير مي شــوند. باکتري هــاي خاصي به طور محســوس ســرعت واکنش توليد اســيد را افزايش مي دهنــد. آلودگي فاضلاب اســيدي معادن و فلزات و ســنگيني توانايي ســمي نمودن آب هاي زيرزميني و به خصوص آب هاي آشــاميدني را دارند. </vt:lpstr>
      <vt:lpstr>٥- مشکلات زيست محيطي فاضلاب هاي اسيدي معادن  ايــن فاضلاب همچنين حيات آبزيــان و بوم جانداران آبزي را به طــور کلي نابود مي کند. نهشــته هاي معدني که معمولاً در ايجاد فاضلاب اســيدي قابليت مشارکت دارند را معادن طلا، نقره، مس، آهن، ســرب وروي (يــا به طور کلي معادن موجود در ايالات فلززايي ) و مخصوصاً ذغال ســنگ تشکيل مي دهنــد. محيط هاي مولد فاضلاب اســيدي معادن به علت مشکلات زيست محيطي شــان در سراسر جهان مورد توجه قــرار گرفته اند. اين فاضلاب، آبي اســيدي به رنگ هاي زرد، ســبز و يا نارنجي کمرنگ بوده که حاوي اســيد سولفوريک (و غالب اوقات به همراه مقاديري فلزات ســنگين ســمي) و منتــج از اکسيداســيون باکتريايي کاني هاي ســولفيد آهن اســت که در طول عمليات معدنــکاري در معرض آب و هوا قرار دارند. فاضلاب اســيدي مي توانــد به طور طبيعي نيز در مکان هــاي خاصي توليد گردد. اين اتفاق زماني رخ مي دهد کــه کاني هاي ســولفيدي در معرض هوازدگــي و واکنش با آب و اکســيژن قرار گرفته و باعث جاري شدن آن در شبکه زهکشي شــوند، محصول اين فرايند فاضلاب اسيدي سنگ نــام دارد. اما در معادن مقياس و اثر نامطلوب توليد اســيد (که در اينجا ديگر فاضلاب اســيدي معادن خوانده مي شود) </vt:lpstr>
      <vt:lpstr>٥- مشکلات زيست محيطي فاضلاب هاي اسيدي معادن  از محدوده هــاي طبيعــي پاي را فراتر مي گــذارد. همانگونه که افراد مختلف جهــت محافظت از جهان طبيعت گرد هم آمده انــد، ما هم مي توانيم : محل هاي معدني متروکه يا فعال را در محــل زندگيمان شناســايي کنيم. بياموزيم که چگونه يک معدن مــورد پايش قرار مي گيرد و چه مجوزهايي براي بهره بــرداري صادر شــده اســت و چند شــهروند و خصوصاً چه تعدادي از طرفداران محيط زيســت (مانند تشــکل هاي غيردولتي هوادار محيط زيســت) در تصميم گيري شريکند.  اطلاعــات بيشــتر درباره فاضلاب اســيدي معادن و ســاير موضوعات مرتبط با معدن در کشــورمان و درباره معادن آن خصوصاً درباره معادن زغال ســنگ کسب نماييم و سرانجام بپذيريــم که جلوگيري از ايجاد فاضلاب اســيدي در معادن ماننــد هر پــروژه محافظت از محيط زيســت ديگــر تنها با اســتراتژي هاي منطقي و قابــل قبول و متعهــد امکان پذير است (قراچورلو و هاشمي، ١٣٧٩).</vt:lpstr>
      <vt:lpstr>٦- نتيجه گيري و پيشنهادات</vt:lpstr>
      <vt:lpstr>٦- نتيجه گيري و پيشنهادات</vt:lpstr>
      <vt:lpstr>٦- نتيجه گيري و پيشنهادات</vt:lpstr>
      <vt:lpstr>پایان</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بررسي آلودگي هاي زيست محيطي در معادن</dc:title>
  <dc:creator>apple</dc:creator>
  <cp:lastModifiedBy>apple</cp:lastModifiedBy>
  <cp:revision>4</cp:revision>
  <dcterms:created xsi:type="dcterms:W3CDTF">2016-06-08T14:24:43Z</dcterms:created>
  <dcterms:modified xsi:type="dcterms:W3CDTF">2016-06-08T14:52:26Z</dcterms:modified>
</cp:coreProperties>
</file>