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74" r:id="rId2"/>
    <p:sldId id="275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57" r:id="rId19"/>
    <p:sldId id="273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62763" y="2541182"/>
            <a:ext cx="7719237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600" b="1" dirty="0" smtClean="0">
                <a:solidFill>
                  <a:schemeClr val="accent6">
                    <a:lumMod val="50000"/>
                  </a:schemeClr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بسم اللّه الرحمن الرحیم</a:t>
            </a:r>
            <a:endParaRPr lang="fa-IR" sz="9600" b="1" dirty="0">
              <a:solidFill>
                <a:schemeClr val="accent6">
                  <a:lumMod val="50000"/>
                </a:schemeClr>
              </a:solidFill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60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>
                <a:ea typeface="Calibri"/>
                <a:cs typeface="Nazanin"/>
              </a:rPr>
              <a:t>مرتب سازی ادغامی موازی با تعادل </a:t>
            </a:r>
            <a:r>
              <a:rPr lang="fa-IR" sz="2800" b="1" dirty="0" smtClean="0">
                <a:ea typeface="Calibri"/>
                <a:cs typeface="Nazanin"/>
              </a:rPr>
              <a:t>بار - </a:t>
            </a:r>
            <a:r>
              <a:rPr lang="fa-IR" sz="2800" b="1" dirty="0" smtClean="0">
                <a:latin typeface="Nazanin" panose="00000400000000000000" pitchFamily="2" charset="-78"/>
                <a:cs typeface="Nazanin" panose="00000400000000000000" pitchFamily="2" charset="-78"/>
              </a:rPr>
              <a:t>پروسه </a:t>
            </a:r>
            <a:r>
              <a:rPr lang="fa-IR" sz="2800" b="1" dirty="0">
                <a:latin typeface="Nazanin" panose="00000400000000000000" pitchFamily="2" charset="-78"/>
                <a:cs typeface="Nazanin" panose="00000400000000000000" pitchFamily="2" charset="-78"/>
              </a:rPr>
              <a:t>ی شناسایی فاصله همپوشانی</a:t>
            </a:r>
            <a:r>
              <a:rPr lang="fa-IR" sz="2800" b="1" dirty="0" smtClean="0">
                <a:ea typeface="Calibri"/>
                <a:cs typeface="Nazanin"/>
              </a:rPr>
              <a:t> (2)</a:t>
            </a:r>
            <a:endParaRPr lang="en-US" sz="28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18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هر پردازنده دارای </a:t>
            </a:r>
            <a:r>
              <a:rPr lang="en-US" sz="18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N/P±∆ </a:t>
            </a:r>
            <a:r>
              <a:rPr lang="fa-IR" sz="18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کلید هست </a:t>
            </a:r>
            <a:endParaRPr lang="fa-IR" sz="1800" b="1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18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حداکثر </a:t>
            </a:r>
            <a:r>
              <a:rPr lang="en-US" sz="18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N/(2P) </a:t>
            </a:r>
            <a:r>
              <a:rPr lang="fa-IR" sz="18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جابه جایی برای کلیدها صورت میگیرد</a:t>
            </a:r>
            <a:endParaRPr lang="fa-IR" sz="1800" b="1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8" y="1866900"/>
            <a:ext cx="8199437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464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>
                <a:ea typeface="Calibri"/>
                <a:cs typeface="Nazanin"/>
              </a:rPr>
              <a:t>مرتب سازی ادغامی موازی با تعادل بار </a:t>
            </a:r>
            <a:r>
              <a:rPr lang="fa-IR" sz="2800" b="1" dirty="0" smtClean="0">
                <a:ea typeface="Calibri"/>
                <a:cs typeface="Nazanin"/>
              </a:rPr>
              <a:t>(3)</a:t>
            </a:r>
            <a:endParaRPr lang="en-US" sz="28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2286000" y="1724660"/>
            <a:ext cx="4590415" cy="482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>
                <a:ea typeface="Calibri"/>
                <a:cs typeface="Nazanin"/>
              </a:rPr>
              <a:t>مرتب سازی ادغامی موازی با تعادل بار- تجزیه و تحلیل عملکرد </a:t>
            </a:r>
            <a:r>
              <a:rPr lang="fa-IR" sz="2800" b="1" dirty="0" smtClean="0">
                <a:ea typeface="Calibri"/>
                <a:cs typeface="Nazanin"/>
              </a:rPr>
              <a:t>(4)</a:t>
            </a:r>
            <a:endParaRPr lang="en-US" sz="28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342900" indent="-342900" algn="r" rtl="1">
              <a:lnSpc>
                <a:spcPct val="150000"/>
              </a:lnSpc>
              <a:buFontTx/>
              <a:buChar char="-"/>
            </a:pPr>
            <a:r>
              <a:rPr lang="en-US" sz="2000" b="1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C </a:t>
            </a:r>
            <a:r>
              <a:rPr lang="fa-IR" sz="2000" b="1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= مقدار </a:t>
            </a:r>
            <a:r>
              <a:rPr lang="fa-IR" sz="20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تعیین شده توسط نسبت سرعت ارتباط داخلی </a:t>
            </a:r>
            <a:r>
              <a:rPr lang="fa-IR" sz="2000" b="1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پردازنده</a:t>
            </a:r>
          </a:p>
          <a:p>
            <a:pPr marL="342900" indent="-342900" algn="r" rtl="1">
              <a:lnSpc>
                <a:spcPct val="150000"/>
              </a:lnSpc>
              <a:buFontTx/>
              <a:buChar char="-"/>
            </a:pPr>
            <a:r>
              <a:rPr lang="fa-IR" sz="20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همچنین </a:t>
            </a:r>
            <a:r>
              <a:rPr lang="en-US" sz="20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K1 , K2 </a:t>
            </a:r>
            <a:r>
              <a:rPr lang="fa-IR" sz="20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به ترتیب متوسط زمان انتقال یک کلید و متوسط زمان </a:t>
            </a:r>
            <a:r>
              <a:rPr lang="fa-IR" sz="2000" b="1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در </a:t>
            </a:r>
            <a:r>
              <a:rPr lang="fa-IR" sz="20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ادغام </a:t>
            </a:r>
            <a:r>
              <a:rPr lang="en-US" sz="20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N </a:t>
            </a:r>
            <a:r>
              <a:rPr lang="fa-IR" sz="20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کلید</a:t>
            </a:r>
            <a:endParaRPr lang="fa-IR" sz="2000" b="1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736" y="1524000"/>
            <a:ext cx="7008664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3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>
                <a:ea typeface="Calibri"/>
                <a:cs typeface="Nazanin"/>
              </a:rPr>
              <a:t>مرتب سازی ادغامی موازی با تعادل بار- مقایسه میزان </a:t>
            </a:r>
            <a:r>
              <a:rPr lang="en-US" sz="2800" b="1" dirty="0" err="1">
                <a:ea typeface="Calibri"/>
                <a:cs typeface="Nazanin"/>
              </a:rPr>
              <a:t>SpeedUp</a:t>
            </a:r>
            <a:r>
              <a:rPr lang="en-US" sz="2800" b="1" dirty="0">
                <a:ea typeface="Calibri"/>
                <a:cs typeface="Nazanin"/>
              </a:rPr>
              <a:t> </a:t>
            </a:r>
            <a:r>
              <a:rPr lang="fa-IR" sz="2800" b="1" dirty="0">
                <a:ea typeface="Calibri"/>
                <a:cs typeface="Nazanin"/>
              </a:rPr>
              <a:t>محاسبه و پیش بینی شده برای سه سیستم (</a:t>
            </a:r>
            <a:r>
              <a:rPr lang="fa-IR" sz="2800" b="1" dirty="0" smtClean="0">
                <a:ea typeface="Calibri"/>
                <a:cs typeface="Nazanin"/>
              </a:rPr>
              <a:t>5)</a:t>
            </a:r>
            <a:endParaRPr lang="en-US" sz="28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000" b="1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در این جدول </a:t>
            </a:r>
            <a:r>
              <a:rPr lang="fa-IR" sz="20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مقایسه </a:t>
            </a:r>
            <a:r>
              <a:rPr lang="fa-IR" sz="2000" b="1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میزان</a:t>
            </a:r>
            <a:r>
              <a:rPr lang="en-US" sz="2000" b="1" dirty="0" err="1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SpeedUp</a:t>
            </a:r>
            <a:r>
              <a:rPr lang="en-US" sz="2000" b="1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 محاسبه </a:t>
            </a:r>
            <a:r>
              <a:rPr lang="fa-IR" sz="2000" b="1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و پیش بینی شده برای سه </a:t>
            </a:r>
            <a:r>
              <a:rPr lang="fa-IR" sz="2000" b="1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سیستم انجام شده است.</a:t>
            </a:r>
            <a:endParaRPr lang="fa-IR" sz="2000" b="1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51582"/>
            <a:ext cx="8229600" cy="264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3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 smtClean="0">
                <a:ea typeface="Calibri"/>
                <a:cs typeface="Nazanin"/>
              </a:rPr>
              <a:t>نتایج میزان </a:t>
            </a:r>
            <a:r>
              <a:rPr lang="en-US" sz="2800" b="1" dirty="0" err="1" smtClean="0">
                <a:ea typeface="Calibri"/>
                <a:cs typeface="Nazanin"/>
              </a:rPr>
              <a:t>SpeedUp</a:t>
            </a:r>
            <a:r>
              <a:rPr lang="fa-IR" sz="2800" b="1" dirty="0" smtClean="0">
                <a:ea typeface="Calibri"/>
                <a:cs typeface="Nazanin"/>
              </a:rPr>
              <a:t> در انواع سیستمها با حافظه توزیع شده (1)</a:t>
            </a:r>
            <a:endParaRPr lang="en-US" sz="28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390807"/>
            <a:ext cx="4000500" cy="2876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725" y="1436435"/>
            <a:ext cx="3724275" cy="283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4038600"/>
            <a:ext cx="3687020" cy="2674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23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 smtClean="0">
                <a:ea typeface="Calibri"/>
                <a:cs typeface="Nazanin"/>
              </a:rPr>
              <a:t>نتایج میزان </a:t>
            </a:r>
            <a:r>
              <a:rPr lang="en-US" sz="2800" b="1" dirty="0" err="1" smtClean="0">
                <a:ea typeface="Calibri"/>
                <a:cs typeface="Nazanin"/>
              </a:rPr>
              <a:t>SpeedUp</a:t>
            </a:r>
            <a:r>
              <a:rPr lang="fa-IR" sz="2800" b="1" dirty="0" smtClean="0">
                <a:ea typeface="Calibri"/>
                <a:cs typeface="Nazanin"/>
              </a:rPr>
              <a:t> بدست آمده برای کل عملیات سورا در انواع سیستمها با حافظه توزیع شده (2)</a:t>
            </a:r>
            <a:endParaRPr lang="en-US" sz="28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1" y="1600200"/>
            <a:ext cx="4077782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90255"/>
            <a:ext cx="3689940" cy="288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062248"/>
            <a:ext cx="3657600" cy="271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71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 smtClean="0">
                <a:ea typeface="Calibri"/>
                <a:cs typeface="Nazanin"/>
              </a:rPr>
              <a:t>نتایج میزان زمان اجرای مرج سورت در انواع سیستمها با حافظه توزیع شده (3)</a:t>
            </a:r>
            <a:endParaRPr lang="en-US" sz="28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fa-IR" sz="2800" dirty="0" smtClean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72118"/>
            <a:ext cx="3752850" cy="2947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295400"/>
            <a:ext cx="3886200" cy="314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538" y="4038600"/>
            <a:ext cx="3624262" cy="2736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71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 smtClean="0">
                <a:ea typeface="Calibri"/>
                <a:cs typeface="Nazanin"/>
              </a:rPr>
              <a:t>منابع</a:t>
            </a:r>
            <a:endParaRPr lang="en-US" sz="28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 fontScale="47500" lnSpcReduction="20000"/>
          </a:bodyPr>
          <a:lstStyle/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K. Batcher, “Sorting networks and their applications,” </a:t>
            </a:r>
            <a:r>
              <a:rPr 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Proceedings of the AFIPS Spring Joint Computer Conference 32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Reston, VA, 1968, pp.307-314.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R. Cole, “Parallel merge sort,” </a:t>
            </a:r>
            <a:r>
              <a:rPr 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SIAM Journal of Computing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vol. 17, no. 4, 1998, pp.770-785.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C.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Dusseau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D. E. Culler, K. E.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Schauser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and R. P. Martin, “Fast parallel sorting under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LogP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experience with the CM- 5”, </a:t>
            </a:r>
            <a:r>
              <a:rPr 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IEEE Trans. Computers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Vol. 7, Aug. 1996.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W. D. Frazer and A. C. McKellar, “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Samplesort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A sampling approach to minimal storage tree sorting,” </a:t>
            </a:r>
            <a:r>
              <a:rPr 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Journal of the ACM 17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1970, pp.496-507.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R.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Hockney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“Performance parameters and benchmarking of supercomputers”, </a:t>
            </a:r>
            <a:r>
              <a:rPr 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Parallel Computing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Dec. 1991, Vol. 17, No. 10 &amp; 11, pp. 1111-1130.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J. S. Huang and Y. C. Chow, “Parallel sorting and data partitioning by sampling”, Proc. 7th Computer Software and Applications Conf., Nov. 1983, pp. 627-631.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Y. Kim, M. Jeon, D. Kim, and A.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Sohn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“Communication- Efficient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Bitonic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Sort on a Distributed Memory Parallel Computer”, Int’l Conf. Parallel and Distributed Systems (ICPADS’ 2001), June 26-29, 2001.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S. J. Lee, M. Jeon, D. Kim, and A.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Sohn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“Partitioned Parallel Radix Sort,” J. of Parallel and Distributed Computing, Academic Press, (to appear) 2002.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Message Passing Interface Forum, “MPI: A Message- Passing Interface Standard,” Technical Report, University of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Tenessee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Knoxville, TN, June 1995.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H. Shi and J. Schaeffer, “Parallel sorting by regular sampling,” Journal of Parallel and Distributed Computing 14, 1992, pp.361-372.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Sohn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Yuetsu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Kodama, “Load Balanced Parallel Radix Sort,” Proceedings of the 12th ACM International Conference on Supercomputing, July 1998.</a:t>
            </a:r>
          </a:p>
          <a:p>
            <a:pPr marL="514350" lvl="0" indent="-514350" algn="l">
              <a:buFont typeface="+mj-lt"/>
              <a:buAutoNum type="arabicPeriod"/>
            </a:pP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R. </a:t>
            </a: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Xiong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T. Brown, “Parallel Median Splitting and k- Splitting with Application to Merging and Sorting,” IEEE Transactions on Parallel and Distributed Systems, Vol. 4, No. 5, May 1993, pp.559-565.</a:t>
            </a:r>
          </a:p>
          <a:p>
            <a:pPr marL="514350" indent="-514350" algn="l" rtl="1">
              <a:lnSpc>
                <a:spcPct val="150000"/>
              </a:lnSpc>
              <a:buFont typeface="+mj-lt"/>
              <a:buAutoNum type="arabicPeriod"/>
            </a:pPr>
            <a:endParaRPr lang="fa-IR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71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04801"/>
            <a:ext cx="8534400" cy="1066800"/>
          </a:xfrm>
        </p:spPr>
        <p:txBody>
          <a:bodyPr/>
          <a:lstStyle/>
          <a:p>
            <a:pPr algn="r"/>
            <a:endParaRPr lang="en-US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/>
          <a:lstStyle/>
          <a:p>
            <a:pPr algn="r"/>
            <a:endParaRPr lang="en-US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9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543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04801"/>
            <a:ext cx="8534400" cy="1066800"/>
          </a:xfrm>
        </p:spPr>
        <p:txBody>
          <a:bodyPr/>
          <a:lstStyle/>
          <a:p>
            <a:pPr algn="r"/>
            <a:endParaRPr lang="en-US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/>
          <a:lstStyle/>
          <a:p>
            <a:pPr algn="r"/>
            <a:endParaRPr lang="en-US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5" y="1"/>
            <a:ext cx="9110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583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533400"/>
            <a:ext cx="8042564" cy="169277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3200" b="1" dirty="0">
                <a:cs typeface="MRT_Egypt" pitchFamily="2" charset="-78"/>
              </a:rPr>
              <a:t>مرتب سازی </a:t>
            </a:r>
            <a:r>
              <a:rPr lang="fa-IR" sz="3200" b="1" dirty="0" smtClean="0">
                <a:cs typeface="MRT_Egypt" pitchFamily="2" charset="-78"/>
              </a:rPr>
              <a:t>ادغامی</a:t>
            </a:r>
            <a:r>
              <a:rPr lang="fa-IR" sz="3200" b="1" dirty="0">
                <a:cs typeface="MRT_Egypt" pitchFamily="2" charset="-78"/>
              </a:rPr>
              <a:t> </a:t>
            </a:r>
            <a:r>
              <a:rPr lang="fa-IR" sz="3200" b="1" dirty="0" smtClean="0">
                <a:cs typeface="MRT_Egypt" pitchFamily="2" charset="-78"/>
              </a:rPr>
              <a:t>با</a:t>
            </a:r>
            <a:r>
              <a:rPr lang="fa-IR" sz="3200" b="1" dirty="0">
                <a:cs typeface="MRT_Egypt" pitchFamily="2" charset="-78"/>
              </a:rPr>
              <a:t> </a:t>
            </a:r>
            <a:r>
              <a:rPr lang="fa-IR" sz="3200" b="1" dirty="0" smtClean="0">
                <a:cs typeface="MRT_Egypt" pitchFamily="2" charset="-78"/>
              </a:rPr>
              <a:t>تعادل بار در سیستم های موازی با حافظه مشترک</a:t>
            </a:r>
          </a:p>
          <a:p>
            <a:pPr algn="ctr" rtl="1"/>
            <a:r>
              <a:rPr lang="en-US" sz="2000" b="1" dirty="0"/>
              <a:t>Load-Balanced Parallel Merge Sort on Distributed Memory Parallel Computers</a:t>
            </a:r>
            <a:endParaRPr lang="fa-IR" sz="2000" b="1" dirty="0">
              <a:cs typeface="MRT_Egypt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95400" y="2828836"/>
            <a:ext cx="6096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rt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altLang="fa-IR" sz="2400" dirty="0" smtClean="0">
                <a:latin typeface="Calibri" panose="020F0502020204030204" pitchFamily="34" charset="0"/>
                <a:ea typeface="Arial" panose="020B0604020202020204" pitchFamily="34" charset="0"/>
                <a:cs typeface="MRT_Egypt" pitchFamily="2" charset="-78"/>
              </a:rPr>
              <a:t>تهیه کننده </a:t>
            </a:r>
            <a:r>
              <a:rPr lang="fa-IR" altLang="fa-IR" sz="2400" dirty="0" smtClean="0">
                <a:latin typeface="Calibri" panose="020F0502020204030204" pitchFamily="34" charset="0"/>
                <a:ea typeface="Arial" panose="020B0604020202020204" pitchFamily="34" charset="0"/>
                <a:cs typeface="MRT_Egypt" pitchFamily="2" charset="-78"/>
              </a:rPr>
              <a:t>:</a:t>
            </a:r>
            <a:endParaRPr kumimoji="0" lang="fa-IR" altLang="fa-IR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Arial" panose="020B0604020202020204" pitchFamily="34" charset="0"/>
              <a:cs typeface="MRT_Egypt" pitchFamily="2" charset="-78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a-IR" altLang="fa-IR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Arial" panose="020B0604020202020204" pitchFamily="34" charset="0"/>
              <a:cs typeface="MRT_Egypt" pitchFamily="2" charset="-78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a-IR" altLang="fa-IR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Arial" panose="020B0604020202020204" pitchFamily="34" charset="0"/>
              <a:cs typeface="MRT_Egyp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0502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04801"/>
            <a:ext cx="8534400" cy="1066800"/>
          </a:xfrm>
        </p:spPr>
        <p:txBody>
          <a:bodyPr/>
          <a:lstStyle/>
          <a:p>
            <a:pPr algn="r"/>
            <a:endParaRPr lang="en-US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/>
          <a:lstStyle/>
          <a:p>
            <a:pPr algn="r"/>
            <a:endParaRPr lang="en-US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-14663"/>
            <a:ext cx="8991599" cy="688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83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 smtClean="0">
                <a:ea typeface="Calibri"/>
                <a:cs typeface="Nazanin"/>
              </a:rPr>
              <a:t>مرتب سازی ادغامی موازی با تعادل بار در کامپیوترهای موازی با حافظه توزیع شده</a:t>
            </a:r>
            <a:endParaRPr lang="en-US" sz="28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مرتب سازی ادغامی با حفظ تعادل بار را میتوان در سیستم های با حافظه مشترک موازی کرد.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در سیستم های با حافظه مشترک پردازنده ها از یک حافظه به صورت مشترک و توزیع شده استفاده میکنند.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در سیستم های با حافظه مشترک داده ها به طور مساوی بین کلیه پردازنده ها 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توزیع میشود.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هر پردازنده مجبور هست در فاز ادغام سازی فعال بوده و کار کند 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.</a:t>
            </a:r>
            <a:endParaRPr lang="fa-IR" sz="2800" b="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565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 smtClean="0">
                <a:ea typeface="Calibri"/>
                <a:cs typeface="Nazanin"/>
              </a:rPr>
              <a:t>مرتب سازی ادغامی موازی با تعادل بار در کامپیوترهای موازی با حافظه توزیع شده</a:t>
            </a:r>
            <a:endParaRPr lang="en-US" sz="28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در ادامه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نشان 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میدهیم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که حد بالای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speedup 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 برای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عملیات مرتب سازی برابر هست با (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p-1)/log p 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).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ما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speedup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را به 9.6 (حد بالا 10.5 هست) برو یک سیستم با 32 پردازنده ی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Cray T3E 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رساندیم.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این ایده میتواند برای موازی سازی سایر الگوریتمهای موازی سازی استفاده شود</a:t>
            </a:r>
            <a:endParaRPr lang="en-US" sz="2800" b="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919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3200" b="1" dirty="0" smtClean="0">
                <a:ea typeface="Calibri"/>
                <a:cs typeface="Nazanin"/>
              </a:rPr>
              <a:t>مرتب سازی ادغامی موازی با تعادل بار (مقدمه)</a:t>
            </a:r>
            <a:endParaRPr lang="en-US" sz="32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 fontScale="92500"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بسیاری از الگوریتم های مرتب سازی ترتیبی با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K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ورودی دارای مرتبه ی زمانی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O(N </a:t>
            </a:r>
            <a:r>
              <a:rPr lang="en-US" sz="2800" b="0" dirty="0" err="1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logN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)  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میباشد.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الگوریتمهای مرتب سازی موازی مثل بایتونیک سورتر[1,7]، ,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radix sort[8, 11] 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با کمترین زمان اجرا طراحی شده 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اند.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کاهش زمان اجزا وابسته به تعداد پردازنده ها میباشد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.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مرتب سازی ادغامی موازی بروی مدل های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PRAM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دارای زمان اجرای سریع  با مرتبه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O(log N)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یا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N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ورودی و با استفاده از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N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پردازنده میباشد</a:t>
            </a:r>
            <a:endParaRPr lang="en-US" sz="2800" b="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919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3200" b="1" dirty="0" smtClean="0">
                <a:ea typeface="Calibri"/>
                <a:cs typeface="Nazanin"/>
              </a:rPr>
              <a:t>مرتب سازی ادغامی موازی با تعادل بار (مقدمه)</a:t>
            </a:r>
            <a:endParaRPr lang="en-US" sz="32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بنا براین سیست های با حافظه مشترک بر اساس مرتب سازی ادغامی موازی، کند 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بوده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عمده ترین اشکال مرتب سازی ادغامی موازی تبادل بار و پردازندهای استفاده شده 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میباشد.</a:t>
            </a:r>
          </a:p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در ادامه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کارایی الگوریتم را بروی سیستمهای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Cray T3E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و 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Alpha11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و  </a:t>
            </a:r>
            <a:r>
              <a:rPr lang="en-US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PC cluster </a:t>
            </a:r>
            <a:r>
              <a:rPr lang="fa-IR" sz="2800" b="0" dirty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آزمایش </a:t>
            </a:r>
            <a:r>
              <a:rPr lang="fa-IR" sz="2800" b="0" dirty="0" smtClean="0">
                <a:solidFill>
                  <a:schemeClr val="tx1"/>
                </a:solidFill>
                <a:latin typeface="Nazanin" panose="00000400000000000000" pitchFamily="2" charset="-78"/>
                <a:cs typeface="Nazanin" panose="00000400000000000000" pitchFamily="2" charset="-78"/>
              </a:rPr>
              <a:t>میکنیم.</a:t>
            </a:r>
            <a:endParaRPr lang="en-US" sz="2800" b="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098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3200" b="1" dirty="0" smtClean="0">
                <a:ea typeface="Calibri"/>
                <a:cs typeface="Nazanin"/>
              </a:rPr>
              <a:t>الگوریتم مرتب سازی ادغامی معمولی(1)</a:t>
            </a:r>
            <a:endParaRPr lang="en-US" sz="32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57375"/>
            <a:ext cx="8228013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464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3200" b="1" dirty="0">
                <a:ea typeface="Calibri"/>
                <a:cs typeface="Nazanin"/>
              </a:rPr>
              <a:t>الگوریتم مرتب سازی ادغامی </a:t>
            </a:r>
            <a:r>
              <a:rPr lang="fa-IR" sz="3200" b="1" dirty="0" smtClean="0">
                <a:ea typeface="Calibri"/>
                <a:cs typeface="Nazanin"/>
              </a:rPr>
              <a:t>معمولی(2)</a:t>
            </a:r>
            <a:endParaRPr lang="en-US" sz="32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752600"/>
            <a:ext cx="4581525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37130">
            <a:off x="4780470" y="4392001"/>
            <a:ext cx="4533900" cy="311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464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04801"/>
            <a:ext cx="8686800" cy="1066800"/>
          </a:xfrm>
        </p:spPr>
        <p:txBody>
          <a:bodyPr>
            <a:noAutofit/>
          </a:bodyPr>
          <a:lstStyle/>
          <a:p>
            <a:pPr marL="0" marR="0" algn="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 smtClean="0">
                <a:ea typeface="Calibri"/>
                <a:cs typeface="Nazanin"/>
              </a:rPr>
              <a:t>مرتب سازی ادغامی موازی با تعادل بار (1)</a:t>
            </a:r>
            <a:endParaRPr lang="en-US" sz="2800" dirty="0"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676400"/>
            <a:ext cx="8534400" cy="4800600"/>
          </a:xfrm>
        </p:spPr>
        <p:txBody>
          <a:bodyPr>
            <a:normAutofit/>
          </a:bodyPr>
          <a:lstStyle/>
          <a:p>
            <a:pPr marL="457200" indent="-4572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  <a:latin typeface="Nazanin" panose="00000400000000000000" pitchFamily="2" charset="-78"/>
              <a:cs typeface="Nazanin" panose="00000400000000000000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66" y="1857375"/>
            <a:ext cx="8094663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464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98</TotalTime>
  <Words>951</Words>
  <Application>Microsoft Office PowerPoint</Application>
  <PresentationFormat>On-screen Show (4:3)</PresentationFormat>
  <Paragraphs>64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Calibri</vt:lpstr>
      <vt:lpstr>Century Schoolbook</vt:lpstr>
      <vt:lpstr>IranNastaliq</vt:lpstr>
      <vt:lpstr>MRT_Egypt</vt:lpstr>
      <vt:lpstr>Nazanin</vt:lpstr>
      <vt:lpstr>Times New Roman</vt:lpstr>
      <vt:lpstr>Wingdings</vt:lpstr>
      <vt:lpstr>Wingdings 2</vt:lpstr>
      <vt:lpstr>Oriel</vt:lpstr>
      <vt:lpstr>PowerPoint Presentation</vt:lpstr>
      <vt:lpstr>PowerPoint Presentation</vt:lpstr>
      <vt:lpstr>مرتب سازی ادغامی موازی با تعادل بار در کامپیوترهای موازی با حافظه توزیع شده</vt:lpstr>
      <vt:lpstr>مرتب سازی ادغامی موازی با تعادل بار در کامپیوترهای موازی با حافظه توزیع شده</vt:lpstr>
      <vt:lpstr>مرتب سازی ادغامی موازی با تعادل بار (مقدمه)</vt:lpstr>
      <vt:lpstr>مرتب سازی ادغامی موازی با تعادل بار (مقدمه)</vt:lpstr>
      <vt:lpstr>الگوریتم مرتب سازی ادغامی معمولی(1)</vt:lpstr>
      <vt:lpstr>الگوریتم مرتب سازی ادغامی معمولی(2)</vt:lpstr>
      <vt:lpstr>مرتب سازی ادغامی موازی با تعادل بار (1)</vt:lpstr>
      <vt:lpstr>مرتب سازی ادغامی موازی با تعادل بار - پروسه ی شناسایی فاصله همپوشانی (2)</vt:lpstr>
      <vt:lpstr>مرتب سازی ادغامی موازی با تعادل بار (3)</vt:lpstr>
      <vt:lpstr>مرتب سازی ادغامی موازی با تعادل بار- تجزیه و تحلیل عملکرد (4)</vt:lpstr>
      <vt:lpstr>مرتب سازی ادغامی موازی با تعادل بار- مقایسه میزان SpeedUp محاسبه و پیش بینی شده برای سه سیستم (5)</vt:lpstr>
      <vt:lpstr>نتایج میزان SpeedUp در انواع سیستمها با حافظه توزیع شده (1)</vt:lpstr>
      <vt:lpstr>نتایج میزان SpeedUp بدست آمده برای کل عملیات سورا در انواع سیستمها با حافظه توزیع شده (2)</vt:lpstr>
      <vt:lpstr>نتایج میزان زمان اجرای مرج سورت در انواع سیستمها با حافظه توزیع شده (3)</vt:lpstr>
      <vt:lpstr>منابع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MRT www.Win2Farsi.com</cp:lastModifiedBy>
  <cp:revision>62</cp:revision>
  <dcterms:created xsi:type="dcterms:W3CDTF">2006-08-16T00:00:00Z</dcterms:created>
  <dcterms:modified xsi:type="dcterms:W3CDTF">2018-06-24T13:57:14Z</dcterms:modified>
</cp:coreProperties>
</file>