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79"/>
  </p:notesMasterIdLst>
  <p:sldIdLst>
    <p:sldId id="256" r:id="rId2"/>
    <p:sldId id="336" r:id="rId3"/>
    <p:sldId id="257" r:id="rId4"/>
    <p:sldId id="260" r:id="rId5"/>
    <p:sldId id="280" r:id="rId6"/>
    <p:sldId id="277" r:id="rId7"/>
    <p:sldId id="264" r:id="rId8"/>
    <p:sldId id="278" r:id="rId9"/>
    <p:sldId id="272" r:id="rId10"/>
    <p:sldId id="282" r:id="rId11"/>
    <p:sldId id="304" r:id="rId12"/>
    <p:sldId id="261" r:id="rId13"/>
    <p:sldId id="263" r:id="rId14"/>
    <p:sldId id="281" r:id="rId15"/>
    <p:sldId id="270" r:id="rId16"/>
    <p:sldId id="283" r:id="rId17"/>
    <p:sldId id="275" r:id="rId18"/>
    <p:sldId id="262" r:id="rId19"/>
    <p:sldId id="279" r:id="rId20"/>
    <p:sldId id="276" r:id="rId21"/>
    <p:sldId id="274" r:id="rId22"/>
    <p:sldId id="273" r:id="rId23"/>
    <p:sldId id="295" r:id="rId24"/>
    <p:sldId id="305" r:id="rId25"/>
    <p:sldId id="265" r:id="rId26"/>
    <p:sldId id="266" r:id="rId27"/>
    <p:sldId id="267" r:id="rId28"/>
    <p:sldId id="268" r:id="rId29"/>
    <p:sldId id="296" r:id="rId30"/>
    <p:sldId id="297" r:id="rId31"/>
    <p:sldId id="298" r:id="rId32"/>
    <p:sldId id="301" r:id="rId33"/>
    <p:sldId id="302" r:id="rId34"/>
    <p:sldId id="303" r:id="rId35"/>
    <p:sldId id="299" r:id="rId36"/>
    <p:sldId id="300" r:id="rId37"/>
    <p:sldId id="269" r:id="rId38"/>
    <p:sldId id="284" r:id="rId39"/>
    <p:sldId id="285" r:id="rId40"/>
    <p:sldId id="286" r:id="rId41"/>
    <p:sldId id="287" r:id="rId42"/>
    <p:sldId id="288" r:id="rId43"/>
    <p:sldId id="291" r:id="rId44"/>
    <p:sldId id="289" r:id="rId45"/>
    <p:sldId id="290" r:id="rId46"/>
    <p:sldId id="308" r:id="rId47"/>
    <p:sldId id="306" r:id="rId48"/>
    <p:sldId id="307" r:id="rId49"/>
    <p:sldId id="309" r:id="rId50"/>
    <p:sldId id="310"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292" r:id="rId75"/>
    <p:sldId id="293" r:id="rId76"/>
    <p:sldId id="335" r:id="rId77"/>
    <p:sldId id="294" r:id="rId7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66FFFF"/>
    <a:srgbClr val="331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F53C9-9BB3-4BFC-BEC0-AC6966C7403F}" type="datetimeFigureOut">
              <a:rPr lang="en-US" smtClean="0"/>
              <a:t>6/16/2017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85063-0D2A-4DA8-AD21-D9DEFEF524B4}" type="slidenum">
              <a:rPr lang="en-US" smtClean="0"/>
              <a:t>‹#›</a:t>
            </a:fld>
            <a:endParaRPr lang="en-US"/>
          </a:p>
        </p:txBody>
      </p:sp>
    </p:spTree>
    <p:extLst>
      <p:ext uri="{BB962C8B-B14F-4D97-AF65-F5344CB8AC3E}">
        <p14:creationId xmlns:p14="http://schemas.microsoft.com/office/powerpoint/2010/main" val="322847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0926E123-B91D-4846-B93E-D6361C986509}" type="slidenum">
              <a:rPr lang="fa-IR" smtClean="0"/>
              <a:pPr/>
              <a:t>2</a:t>
            </a:fld>
            <a:endParaRPr lang="fa-IR"/>
          </a:p>
        </p:txBody>
      </p:sp>
    </p:spTree>
    <p:extLst>
      <p:ext uri="{BB962C8B-B14F-4D97-AF65-F5344CB8AC3E}">
        <p14:creationId xmlns:p14="http://schemas.microsoft.com/office/powerpoint/2010/main" val="4237759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3F28F0C-206A-4F88-91B2-AFB3C6BFC83D}" type="datetimeFigureOut">
              <a:rPr lang="fa-IR" smtClean="0"/>
              <a:pPr/>
              <a:t>09/22/1438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3281061-D6C1-41E7-AC10-D5DA5FC7717B}"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3F28F0C-206A-4F88-91B2-AFB3C6BFC83D}" type="datetimeFigureOut">
              <a:rPr lang="fa-IR" smtClean="0"/>
              <a:pPr/>
              <a:t>09/22/1438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3281061-D6C1-41E7-AC10-D5DA5FC7717B}"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3F28F0C-206A-4F88-91B2-AFB3C6BFC83D}" type="datetimeFigureOut">
              <a:rPr lang="fa-IR" smtClean="0"/>
              <a:pPr/>
              <a:t>09/22/1438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3281061-D6C1-41E7-AC10-D5DA5FC7717B}"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3F28F0C-206A-4F88-91B2-AFB3C6BFC83D}" type="datetimeFigureOut">
              <a:rPr lang="fa-IR" smtClean="0"/>
              <a:pPr/>
              <a:t>09/22/1438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3281061-D6C1-41E7-AC10-D5DA5FC7717B}"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F28F0C-206A-4F88-91B2-AFB3C6BFC83D}" type="datetimeFigureOut">
              <a:rPr lang="fa-IR" smtClean="0"/>
              <a:pPr/>
              <a:t>09/22/1438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3281061-D6C1-41E7-AC10-D5DA5FC7717B}"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3F28F0C-206A-4F88-91B2-AFB3C6BFC83D}" type="datetimeFigureOut">
              <a:rPr lang="fa-IR" smtClean="0"/>
              <a:pPr/>
              <a:t>09/22/1438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3281061-D6C1-41E7-AC10-D5DA5FC7717B}"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3F28F0C-206A-4F88-91B2-AFB3C6BFC83D}" type="datetimeFigureOut">
              <a:rPr lang="fa-IR" smtClean="0"/>
              <a:pPr/>
              <a:t>09/22/1438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3281061-D6C1-41E7-AC10-D5DA5FC7717B}"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3F28F0C-206A-4F88-91B2-AFB3C6BFC83D}" type="datetimeFigureOut">
              <a:rPr lang="fa-IR" smtClean="0"/>
              <a:pPr/>
              <a:t>09/22/1438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3281061-D6C1-41E7-AC10-D5DA5FC7717B}"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28F0C-206A-4F88-91B2-AFB3C6BFC83D}" type="datetimeFigureOut">
              <a:rPr lang="fa-IR" smtClean="0"/>
              <a:pPr/>
              <a:t>09/22/1438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3281061-D6C1-41E7-AC10-D5DA5FC7717B}"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28F0C-206A-4F88-91B2-AFB3C6BFC83D}" type="datetimeFigureOut">
              <a:rPr lang="fa-IR" smtClean="0"/>
              <a:pPr/>
              <a:t>09/22/1438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3281061-D6C1-41E7-AC10-D5DA5FC7717B}"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28F0C-206A-4F88-91B2-AFB3C6BFC83D}" type="datetimeFigureOut">
              <a:rPr lang="fa-IR" smtClean="0"/>
              <a:pPr/>
              <a:t>09/22/1438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3281061-D6C1-41E7-AC10-D5DA5FC7717B}"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3F28F0C-206A-4F88-91B2-AFB3C6BFC83D}" type="datetimeFigureOut">
              <a:rPr lang="fa-IR" smtClean="0"/>
              <a:pPr/>
              <a:t>09/22/1438</a:t>
            </a:fld>
            <a:endParaRPr lang="fa-I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1"/>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3281061-D6C1-41E7-AC10-D5DA5FC7717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2.wav"/><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3.wav"/><Relationship Id="rId1" Type="http://schemas.openxmlformats.org/officeDocument/2006/relationships/audio" Target="../media/audio2.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fa.wikipedia.org/wiki/%D8%A2%D8%A8_%D8%A7%D9%86%D8%A8%D8%A7%D8%B1" TargetMode="External"/><Relationship Id="rId2" Type="http://schemas.openxmlformats.org/officeDocument/2006/relationships/hyperlink" Target="http://fa.wikipedia.org/w/index.php?title=%D8%AA%D9%87%D9%88%DB%8C%D9%87&amp;action=edit&amp;redlink=1"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fa.wikipedia.org/wiki/%D9%85%D8%B9%D8%AF%D9%86"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farsicad.com/tag/%d9%85%d8%b9%d9%85%d8%a7%d8%b1%db%8c/" TargetMode="External"/><Relationship Id="rId2" Type="http://schemas.openxmlformats.org/officeDocument/2006/relationships/hyperlink" Target="http://www.farsicad.com/tag/%d8%a8%d8%a7%d8%af%da%af%db%8c%d8%b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www.farsicad.com/tag/%d9%85%d8%b9%d9%85%d8%a7%d8%b1%db%8c/"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fa.wikipedia.org/w/index.php?title=%D9%81%D8%A7%D8%B1%D8%B3%DB%8C_%DA%A9%D9%87%D9%86&amp;action=edit&amp;redlink=1" TargetMode="External"/><Relationship Id="rId2" Type="http://schemas.openxmlformats.org/officeDocument/2006/relationships/hyperlink" Target="https://fa.wikipedia.org/wiki/%DA%AF%D9%88%D8%AF%D8%A7%D9%84_%D8%A8%D8%A7%D8%BA%DA%86%D9%87" TargetMode="Externa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hyperlink" Target="https://fa.wikipedia.org/w/index.php?title=%D9%88%D8%B6%D9%88%D8%AE%D8%A7%D9%86%D9%87&amp;action=edit&amp;redlink=1" TargetMode="External"/><Relationship Id="rId4" Type="http://schemas.openxmlformats.org/officeDocument/2006/relationships/hyperlink" Target="https://fa.wikipedia.org/w/index.php?title=%D8%B4%D8%B3%D8%AA%D8%B4%D9%88&amp;action=edit&amp;redlink=1"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http://www.chidaneh.com/ideabooks/decoration/decorating-styles/iranian-islamic-spaces"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7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76" y="2214554"/>
            <a:ext cx="6901249"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9600" b="1" cap="all" dirty="0" smtClean="0">
                <a:ln w="0"/>
                <a:solidFill>
                  <a:srgbClr val="336600"/>
                </a:solidFill>
                <a:effectLst>
                  <a:reflection blurRad="12700" stA="50000" endPos="50000" dist="5000" dir="5400000" sy="-100000" rotWithShape="0"/>
                </a:effectLst>
              </a:rPr>
              <a:t>به نام یزدان پاک</a:t>
            </a:r>
            <a:endParaRPr lang="fa-IR" sz="9600" b="1" cap="all" dirty="0">
              <a:ln w="0"/>
              <a:solidFill>
                <a:srgbClr val="336600"/>
              </a:solidFill>
              <a:effectLst>
                <a:reflection blurRad="12700" stA="50000" endPos="50000" dist="5000" dir="5400000" sy="-100000" rotWithShape="0"/>
              </a:effectLst>
            </a:endParaRPr>
          </a:p>
        </p:txBody>
      </p:sp>
      <p:pic>
        <p:nvPicPr>
          <p:cNvPr id="3" name="wind.wav">
            <a:hlinkClick r:id="" action="ppaction://media"/>
          </p:cNvPr>
          <p:cNvPicPr>
            <a:picLocks noRot="1" noChangeAspect="1"/>
          </p:cNvPicPr>
          <p:nvPr>
            <a:wavAudioFile r:embed="rId1" name="wind.wav"/>
          </p:nvPr>
        </p:nvPicPr>
        <p:blipFill>
          <a:blip r:embed="rId4"/>
          <a:stretch>
            <a:fillRect/>
          </a:stretch>
        </p:blipFill>
        <p:spPr>
          <a:xfrm flipH="1">
            <a:off x="8572528" y="6696052"/>
            <a:ext cx="161948" cy="161948"/>
          </a:xfrm>
          <a:prstGeom prst="rect">
            <a:avLst/>
          </a:prstGeom>
        </p:spPr>
      </p:pic>
      <p:pic>
        <p:nvPicPr>
          <p:cNvPr id="5" name="windy.wav">
            <a:hlinkClick r:id="" action="ppaction://media"/>
          </p:cNvPr>
          <p:cNvPicPr>
            <a:picLocks noRot="1" noChangeAspect="1"/>
          </p:cNvPicPr>
          <p:nvPr>
            <a:wavAudioFile r:embed="rId2" name="windy.wav"/>
          </p:nvPr>
        </p:nvPicPr>
        <p:blipFill>
          <a:blip r:embed="rId5"/>
          <a:stretch>
            <a:fillRect/>
          </a:stretch>
        </p:blipFill>
        <p:spPr>
          <a:xfrm>
            <a:off x="8786842" y="6705600"/>
            <a:ext cx="152400" cy="15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5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0"/>
                                        <p:tgtEl>
                                          <p:spTgt spid="4">
                                            <p:txEl>
                                              <p:pRg st="0" end="0"/>
                                            </p:txEl>
                                          </p:spTgt>
                                        </p:tgtEl>
                                      </p:cBhvr>
                                    </p:animEffect>
                                  </p:childTnLst>
                                </p:cTn>
                              </p:par>
                              <p:par>
                                <p:cTn id="10" presetID="1" presetClass="mediacall" presetSubtype="0" fill="hold" nodeType="withEffect">
                                  <p:stCondLst>
                                    <p:cond delay="0"/>
                                  </p:stCondLst>
                                  <p:childTnLst>
                                    <p:cmd type="call" cmd="playFrom(0.0)">
                                      <p:cBhvr>
                                        <p:cTn id="11" dur="8021" fill="hold"/>
                                        <p:tgtEl>
                                          <p:spTgt spid="5"/>
                                        </p:tgtEl>
                                      </p:cBhvr>
                                    </p:cmd>
                                  </p:childTnLst>
                                </p:cTn>
                              </p:par>
                            </p:childTnLst>
                          </p:cTn>
                        </p:par>
                        <p:par>
                          <p:cTn id="12" fill="hold">
                            <p:stCondLst>
                              <p:cond delay="8021"/>
                            </p:stCondLst>
                            <p:childTnLst>
                              <p:par>
                                <p:cTn id="13" presetID="26" presetClass="emph" presetSubtype="0" fill="hold" nodeType="afterEffect">
                                  <p:stCondLst>
                                    <p:cond delay="0"/>
                                  </p:stCondLst>
                                  <p:iterate type="lt">
                                    <p:tmPct val="0"/>
                                  </p:iterate>
                                  <p:childTnLst>
                                    <p:animEffect transition="out" filter="fade">
                                      <p:cBhvr>
                                        <p:cTn id="14" dur="3000" tmFilter="0, 0; .2, .5; .8, .5; 1, 0"/>
                                        <p:tgtEl>
                                          <p:spTgt spid="4">
                                            <p:txEl>
                                              <p:pRg st="0" end="0"/>
                                            </p:txEl>
                                          </p:spTgt>
                                        </p:tgtEl>
                                      </p:cBhvr>
                                    </p:animEffect>
                                    <p:animScale>
                                      <p:cBhvr>
                                        <p:cTn id="15" dur="1500" autoRev="1" fill="hold"/>
                                        <p:tgtEl>
                                          <p:spTgt spid="4">
                                            <p:txEl>
                                              <p:pRg st="0" end="0"/>
                                            </p:txEl>
                                          </p:spTgt>
                                        </p:tgtEl>
                                      </p:cBhvr>
                                      <p:by x="105000" y="105000"/>
                                    </p:animScale>
                                  </p:childTnLst>
                                </p:cTn>
                              </p:par>
                            </p:childTnLst>
                          </p:cTn>
                        </p:par>
                        <p:par>
                          <p:cTn id="16" fill="hold">
                            <p:stCondLst>
                              <p:cond delay="11021"/>
                            </p:stCondLst>
                            <p:childTnLst>
                              <p:par>
                                <p:cTn id="17" presetID="1" presetClass="mediacall" presetSubtype="0" fill="hold" nodeType="afterEffect">
                                  <p:stCondLst>
                                    <p:cond delay="0"/>
                                  </p:stCondLst>
                                  <p:childTnLst>
                                    <p:cmd type="call" cmd="playFrom(0.0)">
                                      <p:cBhvr>
                                        <p:cTn id="18" dur="40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85786" y="6215082"/>
            <a:ext cx="7937024" cy="400110"/>
          </a:xfrm>
          <a:prstGeom prst="rect">
            <a:avLst/>
          </a:prstGeom>
          <a:solidFill>
            <a:schemeClr val="bg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20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تصویر</a:t>
            </a:r>
            <a:r>
              <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:بادگیر</a:t>
            </a:r>
            <a:r>
              <a:rPr kumimoji="0" lang="fa-IR" sz="2000" b="1" i="0" u="none" strike="noStrike" normalizeH="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 سه طرفه منفصل  خانه فرمانده سربازخانه ی ارگ بم(عکس در تاریخ1382)</a:t>
            </a:r>
            <a:endPar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3" name="Picture 2" descr="Scan100171.JPG"/>
          <p:cNvPicPr>
            <a:picLocks noChangeAspect="1"/>
          </p:cNvPicPr>
          <p:nvPr/>
        </p:nvPicPr>
        <p:blipFill>
          <a:blip r:embed="rId2"/>
          <a:stretch>
            <a:fillRect/>
          </a:stretch>
        </p:blipFill>
        <p:spPr>
          <a:xfrm>
            <a:off x="1571604" y="211017"/>
            <a:ext cx="6000792" cy="5908472"/>
          </a:xfrm>
          <a:prstGeom prst="rect">
            <a:avLst/>
          </a:prstGeom>
          <a:ln>
            <a:noFill/>
          </a:ln>
          <a:effectLst>
            <a:outerShdw blurRad="292100" dist="139700" dir="2700000" algn="tl" rotWithShape="0">
              <a:srgbClr val="333333">
                <a:alpha val="65000"/>
              </a:srgbClr>
            </a:outerShdw>
          </a:effectLst>
        </p:spPr>
      </p:pic>
      <p:sp>
        <p:nvSpPr>
          <p:cNvPr id="4" name="Oval 3"/>
          <p:cNvSpPr/>
          <p:nvPr/>
        </p:nvSpPr>
        <p:spPr>
          <a:xfrm>
            <a:off x="1785918" y="3143248"/>
            <a:ext cx="2071702" cy="1500198"/>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a:solidFill>
                  <a:schemeClr val="tx2">
                    <a:lumMod val="75000"/>
                  </a:schemeClr>
                </a:solidFill>
              </a:ln>
            </a:endParaRPr>
          </a:p>
        </p:txBody>
      </p:sp>
      <p:sp>
        <p:nvSpPr>
          <p:cNvPr id="6" name="Left Arrow 5"/>
          <p:cNvSpPr/>
          <p:nvPr/>
        </p:nvSpPr>
        <p:spPr>
          <a:xfrm rot="20383241">
            <a:off x="3942855" y="2798375"/>
            <a:ext cx="2643206" cy="552327"/>
          </a:xfrm>
          <a:prstGeom prst="leftArrow">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ppt_x</p:attrName>
                                        </p:attrNameLst>
                                      </p:cBhvr>
                                      <p:tavLst>
                                        <p:tav tm="0">
                                          <p:val>
                                            <p:strVal val="#ppt_x"/>
                                          </p:val>
                                        </p:tav>
                                        <p:tav tm="100000">
                                          <p:val>
                                            <p:strVal val="#ppt_x"/>
                                          </p:val>
                                        </p:tav>
                                      </p:tavLst>
                                    </p:anim>
                                    <p:anim calcmode="lin" valueType="num">
                                      <p:cBhvr>
                                        <p:cTn id="13" dur="2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par>
                          <p:cTn id="18" fill="hold">
                            <p:stCondLst>
                              <p:cond delay="4500"/>
                            </p:stCondLst>
                            <p:childTnLst>
                              <p:par>
                                <p:cTn id="19" presetID="18" presetClass="entr" presetSubtype="1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100271.JPG"/>
          <p:cNvPicPr>
            <a:picLocks noChangeAspect="1"/>
          </p:cNvPicPr>
          <p:nvPr/>
        </p:nvPicPr>
        <p:blipFill>
          <a:blip r:embed="rId2"/>
          <a:stretch>
            <a:fillRect/>
          </a:stretch>
        </p:blipFill>
        <p:spPr>
          <a:xfrm>
            <a:off x="642910" y="857232"/>
            <a:ext cx="8026510" cy="4929222"/>
          </a:xfrm>
          <a:prstGeom prst="rect">
            <a:avLst/>
          </a:prstGeom>
        </p:spPr>
      </p:pic>
      <p:sp>
        <p:nvSpPr>
          <p:cNvPr id="3" name="Rectangle 2"/>
          <p:cNvSpPr>
            <a:spLocks noChangeArrowheads="1"/>
          </p:cNvSpPr>
          <p:nvPr/>
        </p:nvSpPr>
        <p:spPr bwMode="auto">
          <a:xfrm>
            <a:off x="1285852" y="6106231"/>
            <a:ext cx="5286412" cy="677108"/>
          </a:xfrm>
          <a:prstGeom prst="rect">
            <a:avLst/>
          </a:prstGeom>
          <a:solidFill>
            <a:schemeClr val="bg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تصویر :</a:t>
            </a:r>
            <a:r>
              <a:rPr kumimoji="0" lang="fa-IR" sz="1900" b="1" i="0" u="none" strike="noStrike" normalizeH="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 طرح اجمالی از بادگیر سه طرفه خانه فرمانده سربازخانه در ارگ بم </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86018" y="357166"/>
            <a:ext cx="6357982" cy="584775"/>
          </a:xfrm>
          <a:prstGeom prst="rect">
            <a:avLst/>
          </a:prstGeom>
          <a:solidFill>
            <a:schemeClr val="bg2">
              <a:lumMod val="90000"/>
            </a:schemeClr>
          </a:solidFill>
        </p:spPr>
        <p:txBody>
          <a:bodyPr wrap="square" rtlCol="1">
            <a:spAutoFit/>
          </a:bodyPr>
          <a:lstStyle/>
          <a:p>
            <a:r>
              <a:rPr lang="fa-IR" sz="3200" b="1" dirty="0" smtClean="0"/>
              <a:t>اوایل سده سوم میلادی در </a:t>
            </a:r>
            <a:r>
              <a:rPr lang="fa-IR" sz="3200" b="1" dirty="0" smtClean="0">
                <a:solidFill>
                  <a:srgbClr val="FF0000"/>
                </a:solidFill>
              </a:rPr>
              <a:t>آتشکده فیروزآباد</a:t>
            </a:r>
            <a:endParaRPr lang="fa-IR" sz="3200" b="1" dirty="0">
              <a:solidFill>
                <a:srgbClr val="FF0000"/>
              </a:solidFill>
            </a:endParaRPr>
          </a:p>
        </p:txBody>
      </p:sp>
      <p:sp>
        <p:nvSpPr>
          <p:cNvPr id="5" name="Rectangle 1"/>
          <p:cNvSpPr>
            <a:spLocks noChangeArrowheads="1"/>
          </p:cNvSpPr>
          <p:nvPr/>
        </p:nvSpPr>
        <p:spPr bwMode="auto">
          <a:xfrm>
            <a:off x="3233222" y="6286520"/>
            <a:ext cx="2406428" cy="400110"/>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20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تصویر</a:t>
            </a:r>
            <a:r>
              <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 : </a:t>
            </a:r>
            <a:r>
              <a:rPr lang="fa-IR" sz="20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آتشکده فیروزآباد</a:t>
            </a:r>
            <a:endPar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7" name="Picture 6" descr="470050_orig.jpg"/>
          <p:cNvPicPr>
            <a:picLocks noChangeAspect="1"/>
          </p:cNvPicPr>
          <p:nvPr/>
        </p:nvPicPr>
        <p:blipFill>
          <a:blip r:embed="rId2"/>
          <a:stretch>
            <a:fillRect/>
          </a:stretch>
        </p:blipFill>
        <p:spPr>
          <a:xfrm>
            <a:off x="857224" y="1214422"/>
            <a:ext cx="7599194" cy="494266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501090" cy="523220"/>
          </a:xfrm>
          <a:prstGeom prst="rect">
            <a:avLst/>
          </a:prstGeom>
          <a:solidFill>
            <a:schemeClr val="bg2">
              <a:lumMod val="90000"/>
            </a:schemeClr>
          </a:solidFill>
        </p:spPr>
        <p:txBody>
          <a:bodyPr wrap="square" rtlCol="1">
            <a:spAutoFit/>
          </a:bodyPr>
          <a:lstStyle/>
          <a:p>
            <a:r>
              <a:rPr lang="fa-IR" sz="2800" b="1" dirty="0" smtClean="0">
                <a:solidFill>
                  <a:srgbClr val="FF0000"/>
                </a:solidFill>
              </a:rPr>
              <a:t>نمونه2: </a:t>
            </a:r>
            <a:r>
              <a:rPr lang="fa-IR" sz="2800" b="1" dirty="0" smtClean="0"/>
              <a:t>مدرسه غیاثیه روستای خرگرد از توابع خواف(848-846) </a:t>
            </a:r>
            <a:endParaRPr lang="fa-IR" sz="2800" b="1" dirty="0"/>
          </a:p>
        </p:txBody>
      </p:sp>
      <p:sp>
        <p:nvSpPr>
          <p:cNvPr id="7" name="Rectangle 1"/>
          <p:cNvSpPr>
            <a:spLocks noChangeArrowheads="1"/>
          </p:cNvSpPr>
          <p:nvPr/>
        </p:nvSpPr>
        <p:spPr bwMode="auto">
          <a:xfrm>
            <a:off x="2906720" y="6429396"/>
            <a:ext cx="2755883" cy="400110"/>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20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تصویر</a:t>
            </a:r>
            <a:r>
              <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 </a:t>
            </a:r>
            <a:r>
              <a:rPr lang="fa-IR" sz="20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4: بادگیرمدرسه غیاثیه</a:t>
            </a:r>
            <a:endPar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9" name="Picture 8" descr="Scan100252.JPG"/>
          <p:cNvPicPr>
            <a:picLocks noChangeAspect="1"/>
          </p:cNvPicPr>
          <p:nvPr/>
        </p:nvPicPr>
        <p:blipFill>
          <a:blip r:embed="rId2"/>
          <a:stretch>
            <a:fillRect/>
          </a:stretch>
        </p:blipFill>
        <p:spPr>
          <a:xfrm>
            <a:off x="1214414" y="1250297"/>
            <a:ext cx="6500858" cy="50246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100251.JPG"/>
          <p:cNvPicPr>
            <a:picLocks noChangeAspect="1"/>
          </p:cNvPicPr>
          <p:nvPr/>
        </p:nvPicPr>
        <p:blipFill>
          <a:blip r:embed="rId2"/>
          <a:stretch>
            <a:fillRect/>
          </a:stretch>
        </p:blipFill>
        <p:spPr>
          <a:xfrm>
            <a:off x="928662" y="785794"/>
            <a:ext cx="7358082" cy="5251533"/>
          </a:xfrm>
          <a:prstGeom prst="rect">
            <a:avLst/>
          </a:prstGeom>
          <a:ln>
            <a:noFill/>
          </a:ln>
          <a:effectLst>
            <a:outerShdw blurRad="292100" dist="139700" dir="2700000" algn="tl" rotWithShape="0">
              <a:srgbClr val="333333">
                <a:alpha val="65000"/>
              </a:srgbClr>
            </a:outerShdw>
          </a:effectLst>
        </p:spPr>
      </p:pic>
      <p:sp>
        <p:nvSpPr>
          <p:cNvPr id="3" name="Rectangle 1"/>
          <p:cNvSpPr>
            <a:spLocks noChangeArrowheads="1"/>
          </p:cNvSpPr>
          <p:nvPr/>
        </p:nvSpPr>
        <p:spPr bwMode="auto">
          <a:xfrm>
            <a:off x="2928926" y="6215082"/>
            <a:ext cx="2755883" cy="400110"/>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20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تصویر5: بادگیرمدرسه غیاثیه</a:t>
            </a:r>
            <a:endPar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0198" y="1071570"/>
            <a:ext cx="7643834" cy="707886"/>
          </a:xfrm>
          <a:prstGeom prst="rect">
            <a:avLst/>
          </a:prstGeom>
          <a:solidFill>
            <a:schemeClr val="bg2">
              <a:lumMod val="75000"/>
            </a:schemeClr>
          </a:solidFill>
        </p:spPr>
        <p:txBody>
          <a:bodyPr wrap="square" rtlCol="1">
            <a:spAutoFit/>
          </a:bodyPr>
          <a:lstStyle/>
          <a:p>
            <a:r>
              <a:rPr lang="fa-IR" sz="4000" b="1" dirty="0" smtClean="0"/>
              <a:t>بادگیرآب انبارهای جنک(878 هجری قمری)</a:t>
            </a:r>
            <a:endParaRPr lang="fa-IR" sz="4000" b="1" dirty="0"/>
          </a:p>
        </p:txBody>
      </p:sp>
      <p:sp>
        <p:nvSpPr>
          <p:cNvPr id="6" name="TextBox 5"/>
          <p:cNvSpPr txBox="1"/>
          <p:nvPr/>
        </p:nvSpPr>
        <p:spPr>
          <a:xfrm>
            <a:off x="1500198" y="1857388"/>
            <a:ext cx="7643834" cy="707886"/>
          </a:xfrm>
          <a:prstGeom prst="rect">
            <a:avLst/>
          </a:prstGeom>
          <a:solidFill>
            <a:schemeClr val="bg2">
              <a:lumMod val="75000"/>
            </a:schemeClr>
          </a:solidFill>
        </p:spPr>
        <p:txBody>
          <a:bodyPr wrap="square" rtlCol="1">
            <a:spAutoFit/>
          </a:bodyPr>
          <a:lstStyle/>
          <a:p>
            <a:r>
              <a:rPr lang="fa-IR" sz="4000" b="1" dirty="0" smtClean="0"/>
              <a:t>بادگیر امیرچخماق یزد(قرن نهم هجری)</a:t>
            </a:r>
            <a:endParaRPr lang="fa-IR" sz="4000" b="1" dirty="0"/>
          </a:p>
        </p:txBody>
      </p:sp>
      <p:sp>
        <p:nvSpPr>
          <p:cNvPr id="7" name="TextBox 6"/>
          <p:cNvSpPr txBox="1"/>
          <p:nvPr/>
        </p:nvSpPr>
        <p:spPr>
          <a:xfrm>
            <a:off x="1500198" y="2643206"/>
            <a:ext cx="7643834" cy="707886"/>
          </a:xfrm>
          <a:prstGeom prst="rect">
            <a:avLst/>
          </a:prstGeom>
          <a:solidFill>
            <a:schemeClr val="bg2">
              <a:lumMod val="75000"/>
            </a:schemeClr>
          </a:solidFill>
        </p:spPr>
        <p:txBody>
          <a:bodyPr wrap="square" rtlCol="1">
            <a:spAutoFit/>
          </a:bodyPr>
          <a:lstStyle/>
          <a:p>
            <a:r>
              <a:rPr lang="fa-IR" sz="4000" b="1" dirty="0" smtClean="0"/>
              <a:t>بادگیرملاحسن فیروزآبادمیبد(951هجری.ق) </a:t>
            </a:r>
            <a:endParaRPr lang="fa-IR" sz="4000" b="1" dirty="0"/>
          </a:p>
        </p:txBody>
      </p:sp>
      <p:sp>
        <p:nvSpPr>
          <p:cNvPr id="8" name="TextBox 7"/>
          <p:cNvSpPr txBox="1"/>
          <p:nvPr/>
        </p:nvSpPr>
        <p:spPr>
          <a:xfrm>
            <a:off x="1500198" y="3429024"/>
            <a:ext cx="7643834" cy="714380"/>
          </a:xfrm>
          <a:prstGeom prst="rect">
            <a:avLst/>
          </a:prstGeom>
          <a:solidFill>
            <a:schemeClr val="bg2">
              <a:lumMod val="75000"/>
            </a:schemeClr>
          </a:solidFill>
        </p:spPr>
        <p:txBody>
          <a:bodyPr wrap="square" rtlCol="1">
            <a:spAutoFit/>
          </a:bodyPr>
          <a:lstStyle/>
          <a:p>
            <a:r>
              <a:rPr lang="fa-IR" sz="4000" b="1" dirty="0" smtClean="0"/>
              <a:t>محله مصلای عتیق کوچک یزد(957ه.ق)</a:t>
            </a:r>
            <a:endParaRPr lang="fa-IR" sz="4000" b="1" dirty="0"/>
          </a:p>
        </p:txBody>
      </p:sp>
      <p:sp>
        <p:nvSpPr>
          <p:cNvPr id="9" name="TextBox 8"/>
          <p:cNvSpPr txBox="1"/>
          <p:nvPr/>
        </p:nvSpPr>
        <p:spPr>
          <a:xfrm>
            <a:off x="1500198" y="4214842"/>
            <a:ext cx="7643834" cy="714380"/>
          </a:xfrm>
          <a:prstGeom prst="rect">
            <a:avLst/>
          </a:prstGeom>
          <a:solidFill>
            <a:schemeClr val="bg2">
              <a:lumMod val="75000"/>
            </a:schemeClr>
          </a:solidFill>
        </p:spPr>
        <p:txBody>
          <a:bodyPr wrap="square" rtlCol="1">
            <a:spAutoFit/>
          </a:bodyPr>
          <a:lstStyle/>
          <a:p>
            <a:r>
              <a:rPr lang="fa-IR" sz="4000" b="1" dirty="0" smtClean="0"/>
              <a:t>روستای عمرانی(سلجوقی تا صفویه)</a:t>
            </a:r>
            <a:endParaRPr lang="fa-IR" sz="4000" b="1" dirty="0"/>
          </a:p>
        </p:txBody>
      </p:sp>
      <p:sp>
        <p:nvSpPr>
          <p:cNvPr id="10" name="TextBox 9"/>
          <p:cNvSpPr txBox="1"/>
          <p:nvPr/>
        </p:nvSpPr>
        <p:spPr>
          <a:xfrm>
            <a:off x="1500198" y="5000636"/>
            <a:ext cx="7643834" cy="714380"/>
          </a:xfrm>
          <a:prstGeom prst="rect">
            <a:avLst/>
          </a:prstGeom>
          <a:solidFill>
            <a:schemeClr val="bg2">
              <a:lumMod val="75000"/>
            </a:schemeClr>
          </a:solidFill>
        </p:spPr>
        <p:txBody>
          <a:bodyPr wrap="square" rtlCol="1">
            <a:spAutoFit/>
          </a:bodyPr>
          <a:lstStyle/>
          <a:p>
            <a:r>
              <a:rPr lang="fa-IR" sz="4000" b="1" dirty="0" smtClean="0"/>
              <a:t> و...</a:t>
            </a:r>
            <a:endParaRPr lang="fa-IR"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1000"/>
                                        <p:tgtEl>
                                          <p:spTgt spid="6"/>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1000"/>
                                        <p:tgtEl>
                                          <p:spTgt spid="7"/>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1000"/>
                                        <p:tgtEl>
                                          <p:spTgt spid="8"/>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1000"/>
                                        <p:tgtEl>
                                          <p:spTgt spid="9"/>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5728"/>
            <a:ext cx="9144000" cy="523220"/>
          </a:xfrm>
          <a:prstGeom prst="rect">
            <a:avLst/>
          </a:prstGeom>
          <a:solidFill>
            <a:schemeClr val="bg2">
              <a:lumMod val="90000"/>
            </a:schemeClr>
          </a:solidFill>
          <a:ln>
            <a:solidFill>
              <a:schemeClr val="tx1"/>
            </a:solidFill>
          </a:ln>
        </p:spPr>
        <p:txBody>
          <a:bodyPr wrap="square" rtlCol="1">
            <a:spAutoFit/>
          </a:bodyPr>
          <a:lstStyle/>
          <a:p>
            <a:r>
              <a:rPr lang="fa-IR" sz="2800" b="1" dirty="0" smtClean="0"/>
              <a:t>عمارت بادگیر کاخ گلستان </a:t>
            </a:r>
            <a:r>
              <a:rPr lang="fa-IR" sz="2000" b="1" dirty="0" smtClean="0"/>
              <a:t>از بناهای دوره فتحعلی شاه(حوضخانه ای با چهاربادگیر درچهارگوشه)</a:t>
            </a:r>
            <a:endParaRPr lang="fa-IR" sz="2000" b="1" dirty="0"/>
          </a:p>
        </p:txBody>
      </p:sp>
      <p:pic>
        <p:nvPicPr>
          <p:cNvPr id="3" name="Picture 2" descr="Scan100245.JPG"/>
          <p:cNvPicPr>
            <a:picLocks noChangeAspect="1"/>
          </p:cNvPicPr>
          <p:nvPr/>
        </p:nvPicPr>
        <p:blipFill>
          <a:blip r:embed="rId2"/>
          <a:stretch>
            <a:fillRect/>
          </a:stretch>
        </p:blipFill>
        <p:spPr>
          <a:xfrm>
            <a:off x="785786" y="928670"/>
            <a:ext cx="3605230" cy="5382924"/>
          </a:xfrm>
          <a:prstGeom prst="rect">
            <a:avLst/>
          </a:prstGeom>
        </p:spPr>
      </p:pic>
      <p:pic>
        <p:nvPicPr>
          <p:cNvPr id="4" name="Picture 3" descr="Scan100241.JPG"/>
          <p:cNvPicPr>
            <a:picLocks noChangeAspect="1"/>
          </p:cNvPicPr>
          <p:nvPr/>
        </p:nvPicPr>
        <p:blipFill>
          <a:blip r:embed="rId3"/>
          <a:stretch>
            <a:fillRect/>
          </a:stretch>
        </p:blipFill>
        <p:spPr>
          <a:xfrm>
            <a:off x="4714876" y="1000108"/>
            <a:ext cx="3743492" cy="5278841"/>
          </a:xfrm>
          <a:prstGeom prst="rect">
            <a:avLst/>
          </a:prstGeom>
        </p:spPr>
      </p:pic>
      <p:sp>
        <p:nvSpPr>
          <p:cNvPr id="5" name="Rectangle 1"/>
          <p:cNvSpPr>
            <a:spLocks noChangeArrowheads="1"/>
          </p:cNvSpPr>
          <p:nvPr/>
        </p:nvSpPr>
        <p:spPr bwMode="auto">
          <a:xfrm>
            <a:off x="4643438" y="6371088"/>
            <a:ext cx="4033475" cy="415498"/>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21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:بادگیر کاشی کاری شده کاخ گلستان</a:t>
            </a:r>
            <a:endParaRPr kumimoji="0" lang="fa-IR" sz="21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6" name="Rectangle 1"/>
          <p:cNvSpPr>
            <a:spLocks noChangeArrowheads="1"/>
          </p:cNvSpPr>
          <p:nvPr/>
        </p:nvSpPr>
        <p:spPr bwMode="auto">
          <a:xfrm>
            <a:off x="357158" y="6357958"/>
            <a:ext cx="4033475" cy="415498"/>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21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:بادگیر کاشی کاری شده کاخ گلستان</a:t>
            </a:r>
            <a:endParaRPr kumimoji="0" lang="fa-IR" sz="21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5" presetClass="entr" presetSubtype="1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92443"/>
          </a:xfrm>
          <a:prstGeom prst="rect">
            <a:avLst/>
          </a:prstGeom>
          <a:solidFill>
            <a:schemeClr val="bg2">
              <a:lumMod val="90000"/>
            </a:schemeClr>
          </a:solidFill>
        </p:spPr>
        <p:txBody>
          <a:bodyPr wrap="square" rtlCol="1">
            <a:spAutoFit/>
          </a:bodyPr>
          <a:lstStyle/>
          <a:p>
            <a:r>
              <a:rPr lang="fa-IR" sz="2600" b="1" dirty="0" smtClean="0"/>
              <a:t>بادگیری در بم که توسط یک کانال زیرزمینی با فضای مسکونی در ارتباط است  </a:t>
            </a:r>
            <a:endParaRPr lang="fa-IR" sz="2600" b="1" dirty="0"/>
          </a:p>
        </p:txBody>
      </p:sp>
      <p:pic>
        <p:nvPicPr>
          <p:cNvPr id="3" name="Picture 2" descr="Scan10002.JPG"/>
          <p:cNvPicPr>
            <a:picLocks noChangeAspect="1"/>
          </p:cNvPicPr>
          <p:nvPr/>
        </p:nvPicPr>
        <p:blipFill>
          <a:blip r:embed="rId2"/>
          <a:stretch>
            <a:fillRect/>
          </a:stretch>
        </p:blipFill>
        <p:spPr>
          <a:xfrm>
            <a:off x="2643174" y="571480"/>
            <a:ext cx="4038616" cy="5663215"/>
          </a:xfrm>
          <a:prstGeom prst="rect">
            <a:avLst/>
          </a:prstGeom>
          <a:ln>
            <a:noFill/>
          </a:ln>
          <a:effectLst>
            <a:outerShdw blurRad="292100" dist="139700" dir="2700000" algn="tl" rotWithShape="0">
              <a:srgbClr val="333333">
                <a:alpha val="65000"/>
              </a:srgbClr>
            </a:outerShdw>
          </a:effectLst>
        </p:spPr>
      </p:pic>
      <p:sp>
        <p:nvSpPr>
          <p:cNvPr id="4" name="Rectangle 1"/>
          <p:cNvSpPr>
            <a:spLocks noChangeArrowheads="1"/>
          </p:cNvSpPr>
          <p:nvPr/>
        </p:nvSpPr>
        <p:spPr bwMode="auto">
          <a:xfrm>
            <a:off x="884722" y="6286520"/>
            <a:ext cx="6756978" cy="461665"/>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24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:بادگیری در بم که خارج از ساختمان ودر حیاط قرار دارد.</a:t>
            </a:r>
            <a:endParaRPr kumimoji="0" lang="fa-IR" sz="24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58" y="285728"/>
            <a:ext cx="8501122" cy="584775"/>
          </a:xfrm>
          <a:prstGeom prst="rect">
            <a:avLst/>
          </a:prstGeom>
          <a:solidFill>
            <a:schemeClr val="bg2">
              <a:lumMod val="90000"/>
            </a:schemeClr>
          </a:solidFill>
        </p:spPr>
        <p:txBody>
          <a:bodyPr wrap="square" rtlCol="1">
            <a:spAutoFit/>
          </a:bodyPr>
          <a:lstStyle/>
          <a:p>
            <a:r>
              <a:rPr lang="fa-IR" sz="3200" b="1" dirty="0" smtClean="0">
                <a:solidFill>
                  <a:srgbClr val="FF0000"/>
                </a:solidFill>
              </a:rPr>
              <a:t>سده نهم در تاریخ یزد </a:t>
            </a:r>
            <a:r>
              <a:rPr lang="fa-IR" sz="3200" b="1" dirty="0" smtClean="0"/>
              <a:t>ساختمان های بسیار کهن دارای بادگیر</a:t>
            </a:r>
            <a:endParaRPr lang="fa-IR" sz="3200" b="1" dirty="0"/>
          </a:p>
        </p:txBody>
      </p:sp>
      <p:pic>
        <p:nvPicPr>
          <p:cNvPr id="1026" name="Picture 2" descr="C:\Documents and Settings\user\Desktop\بادگیر\شهریزد2.jpg"/>
          <p:cNvPicPr>
            <a:picLocks noChangeAspect="1" noChangeArrowheads="1"/>
          </p:cNvPicPr>
          <p:nvPr/>
        </p:nvPicPr>
        <p:blipFill>
          <a:blip r:embed="rId2"/>
          <a:srcRect/>
          <a:stretch>
            <a:fillRect/>
          </a:stretch>
        </p:blipFill>
        <p:spPr bwMode="auto">
          <a:xfrm>
            <a:off x="928662" y="1068392"/>
            <a:ext cx="7346208" cy="5005618"/>
          </a:xfrm>
          <a:prstGeom prst="rect">
            <a:avLst/>
          </a:prstGeom>
          <a:noFill/>
        </p:spPr>
      </p:pic>
      <p:sp>
        <p:nvSpPr>
          <p:cNvPr id="4" name="Rectangle 1"/>
          <p:cNvSpPr>
            <a:spLocks noChangeArrowheads="1"/>
          </p:cNvSpPr>
          <p:nvPr/>
        </p:nvSpPr>
        <p:spPr bwMode="auto">
          <a:xfrm>
            <a:off x="3048892" y="6286520"/>
            <a:ext cx="2590774" cy="400110"/>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20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تصویر</a:t>
            </a:r>
            <a:r>
              <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 </a:t>
            </a:r>
            <a:r>
              <a:rPr lang="fa-IR" sz="20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3: نمایی از شهر یزد</a:t>
            </a:r>
            <a:endPar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heckerboard(across)">
                                      <p:cBhvr>
                                        <p:cTn id="11" dur="500"/>
                                        <p:tgtEl>
                                          <p:spTgt spid="1026"/>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6512" y="0"/>
            <a:ext cx="2857488" cy="714356"/>
          </a:xfrm>
          <a:prstGeom prst="rect">
            <a:avLst/>
          </a:prstGeom>
          <a:solidFill>
            <a:schemeClr val="bg2">
              <a:lumMod val="50000"/>
            </a:schemeClr>
          </a:solidFill>
        </p:spPr>
        <p:txBody>
          <a:bodyPr wrap="square" rtlCol="1">
            <a:spAutoFit/>
          </a:bodyPr>
          <a:lstStyle/>
          <a:p>
            <a:r>
              <a:rPr lang="fa-IR" sz="4000" b="1" dirty="0" smtClean="0"/>
              <a:t>عملکرد بادگیر</a:t>
            </a:r>
            <a:endParaRPr lang="fa-IR" sz="4000" b="1" dirty="0"/>
          </a:p>
        </p:txBody>
      </p:sp>
      <p:sp>
        <p:nvSpPr>
          <p:cNvPr id="3" name="TextBox 2"/>
          <p:cNvSpPr txBox="1"/>
          <p:nvPr/>
        </p:nvSpPr>
        <p:spPr>
          <a:xfrm>
            <a:off x="4071902" y="2857496"/>
            <a:ext cx="5072098" cy="461665"/>
          </a:xfrm>
          <a:prstGeom prst="rect">
            <a:avLst/>
          </a:prstGeom>
        </p:spPr>
        <p:style>
          <a:lnRef idx="2">
            <a:schemeClr val="accent1"/>
          </a:lnRef>
          <a:fillRef idx="1002">
            <a:schemeClr val="lt2"/>
          </a:fillRef>
          <a:effectRef idx="0">
            <a:schemeClr val="accent1"/>
          </a:effectRef>
          <a:fontRef idx="minor">
            <a:schemeClr val="dk1"/>
          </a:fontRef>
        </p:style>
        <p:txBody>
          <a:bodyPr wrap="square" rtlCol="1">
            <a:spAutoFit/>
          </a:bodyPr>
          <a:lstStyle/>
          <a:p>
            <a:r>
              <a:rPr lang="fa-IR" sz="2400" b="1" dirty="0" smtClean="0"/>
              <a:t>کار اساسی بادگیر در دو قسمت خلاصه می شود</a:t>
            </a:r>
            <a:r>
              <a:rPr lang="en-US" sz="2400" b="1" dirty="0" smtClean="0"/>
              <a:t>:</a:t>
            </a:r>
            <a:endParaRPr lang="en-US" sz="2400" b="1" dirty="0"/>
          </a:p>
        </p:txBody>
      </p:sp>
      <p:sp>
        <p:nvSpPr>
          <p:cNvPr id="4" name="Line Callout 2 3"/>
          <p:cNvSpPr/>
          <p:nvPr/>
        </p:nvSpPr>
        <p:spPr>
          <a:xfrm rot="10800000">
            <a:off x="1357290" y="3357562"/>
            <a:ext cx="1857388" cy="785818"/>
          </a:xfrm>
          <a:prstGeom prst="borderCallout2">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a:p>
        </p:txBody>
      </p:sp>
      <p:sp>
        <p:nvSpPr>
          <p:cNvPr id="5" name="Line Callout 2 4"/>
          <p:cNvSpPr/>
          <p:nvPr/>
        </p:nvSpPr>
        <p:spPr>
          <a:xfrm rot="10800000">
            <a:off x="1285852" y="2000240"/>
            <a:ext cx="1857388" cy="785818"/>
          </a:xfrm>
          <a:prstGeom prst="borderCallout2">
            <a:avLst>
              <a:gd name="adj1" fmla="val 72589"/>
              <a:gd name="adj2" fmla="val -6128"/>
              <a:gd name="adj3" fmla="val 72589"/>
              <a:gd name="adj4" fmla="val -15932"/>
              <a:gd name="adj5" fmla="val -9073"/>
              <a:gd name="adj6" fmla="val -50341"/>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dirty="0">
              <a:solidFill>
                <a:schemeClr val="accent3">
                  <a:lumMod val="50000"/>
                </a:schemeClr>
              </a:solidFill>
            </a:endParaRPr>
          </a:p>
        </p:txBody>
      </p:sp>
      <p:sp>
        <p:nvSpPr>
          <p:cNvPr id="6" name="TextBox 5"/>
          <p:cNvSpPr txBox="1"/>
          <p:nvPr/>
        </p:nvSpPr>
        <p:spPr>
          <a:xfrm>
            <a:off x="1428728" y="2071678"/>
            <a:ext cx="1214446" cy="584775"/>
          </a:xfrm>
          <a:prstGeom prst="rect">
            <a:avLst/>
          </a:prstGeom>
          <a:noFill/>
        </p:spPr>
        <p:txBody>
          <a:bodyPr wrap="square" rtlCol="1">
            <a:spAutoFit/>
          </a:bodyPr>
          <a:lstStyle/>
          <a:p>
            <a:r>
              <a:rPr lang="fa-IR" sz="3200" b="1" dirty="0" smtClean="0"/>
              <a:t>وزش</a:t>
            </a:r>
            <a:endParaRPr lang="fa-IR" sz="3200" b="1" dirty="0"/>
          </a:p>
        </p:txBody>
      </p:sp>
      <p:sp>
        <p:nvSpPr>
          <p:cNvPr id="7" name="TextBox 6"/>
          <p:cNvSpPr txBox="1"/>
          <p:nvPr/>
        </p:nvSpPr>
        <p:spPr>
          <a:xfrm>
            <a:off x="1571604" y="3429000"/>
            <a:ext cx="1143008" cy="584775"/>
          </a:xfrm>
          <a:prstGeom prst="rect">
            <a:avLst/>
          </a:prstGeom>
          <a:noFill/>
        </p:spPr>
        <p:txBody>
          <a:bodyPr wrap="square" rtlCol="1">
            <a:spAutoFit/>
          </a:bodyPr>
          <a:lstStyle/>
          <a:p>
            <a:r>
              <a:rPr lang="fa-IR" sz="3200" b="1" dirty="0" smtClean="0"/>
              <a:t>مکش</a:t>
            </a:r>
            <a:endParaRPr lang="fa-I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par>
                          <p:cTn id="12" fill="hold">
                            <p:stCondLst>
                              <p:cond delay="1500"/>
                            </p:stCondLst>
                            <p:childTnLst>
                              <p:par>
                                <p:cTn id="13" presetID="18" presetClass="entr" presetSubtype="12" fill="hold" grpId="1"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par>
                          <p:cTn id="20" fill="hold">
                            <p:stCondLst>
                              <p:cond delay="2500"/>
                            </p:stCondLst>
                            <p:childTnLst>
                              <p:par>
                                <p:cTn id="21" presetID="18" presetClass="entr" presetSubtype="12" fill="hold" grpId="1"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Left)">
                                      <p:cBhvr>
                                        <p:cTn id="23" dur="500"/>
                                        <p:tgtEl>
                                          <p:spTgt spid="4"/>
                                        </p:tgtEl>
                                      </p:cBhvr>
                                    </p:animEffect>
                                  </p:childTnLst>
                                </p:cTn>
                              </p:par>
                            </p:childTnLst>
                          </p:cTn>
                        </p:par>
                        <p:par>
                          <p:cTn id="24" fill="hold">
                            <p:stCondLst>
                              <p:cond delay="3000"/>
                            </p:stCondLst>
                            <p:childTnLst>
                              <p:par>
                                <p:cTn id="25" presetID="18" presetClass="entr" presetSubtype="1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1" animBg="1"/>
      <p:bldP spid="5" grpId="1"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85786" y="142852"/>
            <a:ext cx="7858180" cy="2357454"/>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6000" b="0" i="0" u="none" strike="noStrike" kern="1200" cap="none" spc="0" normalizeH="0" baseline="0" noProof="0" dirty="0" smtClean="0">
                <a:ln>
                  <a:noFill/>
                </a:ln>
                <a:solidFill>
                  <a:schemeClr val="tx1"/>
                </a:solidFill>
                <a:effectLst/>
                <a:uLnTx/>
                <a:uFillTx/>
                <a:latin typeface="+mj-lt"/>
                <a:ea typeface="+mj-ea"/>
                <a:cs typeface="+mj-cs"/>
              </a:rPr>
              <a:t>بسم الله الرحمن الرحیم</a:t>
            </a:r>
          </a:p>
        </p:txBody>
      </p:sp>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98938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92443"/>
          </a:xfrm>
          <a:prstGeom prst="rect">
            <a:avLst/>
          </a:prstGeom>
          <a:solidFill>
            <a:schemeClr val="bg2">
              <a:lumMod val="90000"/>
            </a:schemeClr>
          </a:solidFill>
        </p:spPr>
        <p:txBody>
          <a:bodyPr wrap="square" rtlCol="1">
            <a:spAutoFit/>
          </a:bodyPr>
          <a:lstStyle/>
          <a:p>
            <a:r>
              <a:rPr lang="fa-IR" sz="2600" b="1" dirty="0" smtClean="0"/>
              <a:t>جهت جریان هوا در شب و روز در یک بادگیر متداول یا سنتی در غیاب وزش باد  </a:t>
            </a:r>
            <a:endParaRPr lang="fa-IR" sz="2600" b="1" dirty="0"/>
          </a:p>
        </p:txBody>
      </p:sp>
      <p:pic>
        <p:nvPicPr>
          <p:cNvPr id="3" name="Picture 2" descr="Scan10001.JPG"/>
          <p:cNvPicPr>
            <a:picLocks noChangeAspect="1"/>
          </p:cNvPicPr>
          <p:nvPr/>
        </p:nvPicPr>
        <p:blipFill>
          <a:blip r:embed="rId2"/>
          <a:stretch>
            <a:fillRect/>
          </a:stretch>
        </p:blipFill>
        <p:spPr>
          <a:xfrm>
            <a:off x="2428860" y="857232"/>
            <a:ext cx="4417721" cy="5181618"/>
          </a:xfrm>
          <a:prstGeom prst="rect">
            <a:avLst/>
          </a:prstGeom>
          <a:ln>
            <a:noFill/>
          </a:ln>
          <a:effectLst>
            <a:outerShdw blurRad="292100" dist="139700" dir="2700000" algn="tl" rotWithShape="0">
              <a:srgbClr val="333333">
                <a:alpha val="65000"/>
              </a:srgbClr>
            </a:outerShdw>
          </a:effectLst>
        </p:spPr>
      </p:pic>
      <p:sp>
        <p:nvSpPr>
          <p:cNvPr id="5" name="Rectangle 1"/>
          <p:cNvSpPr>
            <a:spLocks noChangeArrowheads="1"/>
          </p:cNvSpPr>
          <p:nvPr/>
        </p:nvSpPr>
        <p:spPr bwMode="auto">
          <a:xfrm>
            <a:off x="1000100" y="6286520"/>
            <a:ext cx="6641562" cy="461665"/>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شکل</a:t>
            </a:r>
            <a:r>
              <a:rPr kumimoji="0" lang="fa-IR" sz="2400" b="1" i="0" u="none" strike="noStrike" normalizeH="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 :یک بادگیر سنتی،پیکانها جهت جران هوا را نشان می دهد</a:t>
            </a:r>
            <a:endParaRPr kumimoji="0" lang="fa-IR" sz="24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cxnSp>
        <p:nvCxnSpPr>
          <p:cNvPr id="27" name="Curved Connector 26"/>
          <p:cNvCxnSpPr/>
          <p:nvPr/>
        </p:nvCxnSpPr>
        <p:spPr>
          <a:xfrm rot="10800000" flipV="1">
            <a:off x="4714876" y="714356"/>
            <a:ext cx="1000132" cy="641354"/>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4394199" y="2320917"/>
            <a:ext cx="642148"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4510880" y="3275806"/>
            <a:ext cx="418310" cy="103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nvCxnSpPr>
        <p:spPr>
          <a:xfrm>
            <a:off x="4857752" y="4500570"/>
            <a:ext cx="571504" cy="357190"/>
          </a:xfrm>
          <a:prstGeom prst="curvedConnector3">
            <a:avLst>
              <a:gd name="adj1" fmla="val -521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1" name="Curved Connector 70"/>
          <p:cNvCxnSpPr/>
          <p:nvPr/>
        </p:nvCxnSpPr>
        <p:spPr>
          <a:xfrm>
            <a:off x="4938714" y="6153168"/>
            <a:ext cx="571504" cy="214314"/>
          </a:xfrm>
          <a:prstGeom prst="curvedConnector3">
            <a:avLst>
              <a:gd name="adj1" fmla="val 21892"/>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7" presetClass="exit" presetSubtype="4" fill="hold" grpId="1" nodeType="afterEffect">
                                  <p:stCondLst>
                                    <p:cond delay="0"/>
                                  </p:stCondLst>
                                  <p:childTnLst>
                                    <p:anim calcmode="lin" valueType="num">
                                      <p:cBhvr additive="base">
                                        <p:cTn id="20" dur="1000"/>
                                        <p:tgtEl>
                                          <p:spTgt spid="5"/>
                                        </p:tgtEl>
                                        <p:attrNameLst>
                                          <p:attrName>ppt_x</p:attrName>
                                        </p:attrNameLst>
                                      </p:cBhvr>
                                      <p:tavLst>
                                        <p:tav tm="0">
                                          <p:val>
                                            <p:strVal val="ppt_x"/>
                                          </p:val>
                                        </p:tav>
                                        <p:tav tm="100000">
                                          <p:val>
                                            <p:strVal val="ppt_x"/>
                                          </p:val>
                                        </p:tav>
                                      </p:tavLst>
                                    </p:anim>
                                    <p:anim calcmode="lin" valueType="num">
                                      <p:cBhvr additive="base">
                                        <p:cTn id="21" dur="1000"/>
                                        <p:tgtEl>
                                          <p:spTgt spid="5"/>
                                        </p:tgtEl>
                                        <p:attrNameLst>
                                          <p:attrName>ppt_y</p:attrName>
                                        </p:attrNameLst>
                                      </p:cBhvr>
                                      <p:tavLst>
                                        <p:tav tm="0">
                                          <p:val>
                                            <p:strVal val="ppt_y"/>
                                          </p:val>
                                        </p:tav>
                                        <p:tav tm="100000">
                                          <p:val>
                                            <p:strVal val="1+ppt_h/2"/>
                                          </p:val>
                                        </p:tav>
                                      </p:tavLst>
                                    </p:anim>
                                    <p:set>
                                      <p:cBhvr>
                                        <p:cTn id="22" dur="1" fill="hold">
                                          <p:stCondLst>
                                            <p:cond delay="999"/>
                                          </p:stCondLst>
                                        </p:cTn>
                                        <p:tgtEl>
                                          <p:spTgt spid="5"/>
                                        </p:tgtEl>
                                        <p:attrNameLst>
                                          <p:attrName>style.visibility</p:attrName>
                                        </p:attrNameLst>
                                      </p:cBhvr>
                                      <p:to>
                                        <p:strVal val="hidden"/>
                                      </p:to>
                                    </p:set>
                                  </p:childTnLst>
                                </p:cTn>
                              </p:par>
                            </p:childTnLst>
                          </p:cTn>
                        </p:par>
                        <p:par>
                          <p:cTn id="23" fill="hold">
                            <p:stCondLst>
                              <p:cond delay="3500"/>
                            </p:stCondLst>
                            <p:childTnLst>
                              <p:par>
                                <p:cTn id="24" presetID="6" presetClass="emph" presetSubtype="0" accel="50000" decel="50000" fill="hold" nodeType="afterEffect">
                                  <p:stCondLst>
                                    <p:cond delay="0"/>
                                  </p:stCondLst>
                                  <p:childTnLst>
                                    <p:animScale>
                                      <p:cBhvr>
                                        <p:cTn id="25" dur="2000" fill="hold"/>
                                        <p:tgtEl>
                                          <p:spTgt spid="3"/>
                                        </p:tgtEl>
                                      </p:cBhvr>
                                      <p:by x="130000" y="130000"/>
                                    </p:animScale>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strips(down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strips(downLeft)">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strips(downLeft)">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edge">
                                      <p:cBhvr>
                                        <p:cTn id="45" dur="2000"/>
                                        <p:tgtEl>
                                          <p:spTgt spid="59"/>
                                        </p:tgtEl>
                                      </p:cBhvr>
                                    </p:animEffect>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edge">
                                      <p:cBhvr>
                                        <p:cTn id="50"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10003.JPG"/>
          <p:cNvPicPr>
            <a:picLocks noChangeAspect="1"/>
          </p:cNvPicPr>
          <p:nvPr/>
        </p:nvPicPr>
        <p:blipFill>
          <a:blip r:embed="rId2"/>
          <a:stretch>
            <a:fillRect/>
          </a:stretch>
        </p:blipFill>
        <p:spPr>
          <a:xfrm>
            <a:off x="0" y="285727"/>
            <a:ext cx="9144000" cy="5907762"/>
          </a:xfrm>
          <a:prstGeom prst="rect">
            <a:avLst/>
          </a:prstGeom>
        </p:spPr>
      </p:pic>
      <p:sp>
        <p:nvSpPr>
          <p:cNvPr id="3" name="Rectangle 1"/>
          <p:cNvSpPr>
            <a:spLocks noChangeArrowheads="1"/>
          </p:cNvSpPr>
          <p:nvPr/>
        </p:nvSpPr>
        <p:spPr bwMode="auto">
          <a:xfrm>
            <a:off x="428596" y="6286520"/>
            <a:ext cx="8024953" cy="400110"/>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شکل</a:t>
            </a:r>
            <a:r>
              <a:rPr kumimoji="0" lang="fa-IR" sz="2000" b="1" i="0" u="none" strike="noStrike" normalizeH="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 :مقطع یک بادگیر در بم.یک تونل با سطوح نمناک بادگیر را به اتاق نشیمن وصل می کند</a:t>
            </a:r>
            <a:endPar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cxnSp>
        <p:nvCxnSpPr>
          <p:cNvPr id="4" name="Straight Arrow Connector 3"/>
          <p:cNvCxnSpPr/>
          <p:nvPr/>
        </p:nvCxnSpPr>
        <p:spPr>
          <a:xfrm rot="5400000">
            <a:off x="1322365" y="2892421"/>
            <a:ext cx="642148"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 name="Curved Connector 5"/>
          <p:cNvCxnSpPr/>
          <p:nvPr/>
        </p:nvCxnSpPr>
        <p:spPr>
          <a:xfrm rot="16200000" flipH="1">
            <a:off x="1500166" y="4429132"/>
            <a:ext cx="1071570" cy="785818"/>
          </a:xfrm>
          <a:prstGeom prst="curvedConnector3">
            <a:avLst>
              <a:gd name="adj1" fmla="val 99585"/>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5400000">
            <a:off x="1643042" y="857232"/>
            <a:ext cx="857256" cy="857256"/>
          </a:xfrm>
          <a:prstGeom prst="curvedConnector3">
            <a:avLst>
              <a:gd name="adj1" fmla="val 25496"/>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785786" y="4786322"/>
            <a:ext cx="71438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715142" y="3142454"/>
            <a:ext cx="857256"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V="1">
            <a:off x="785786" y="1214422"/>
            <a:ext cx="285752" cy="2857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0" y="857232"/>
            <a:ext cx="500034" cy="1428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86116" y="5357826"/>
            <a:ext cx="100013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072066" y="5286388"/>
            <a:ext cx="1214446" cy="7143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8" presetClass="entr" presetSubtype="1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trips(downLeft)">
                                      <p:cBhvr>
                                        <p:cTn id="17" dur="500"/>
                                        <p:tgtEl>
                                          <p:spTgt spid="17"/>
                                        </p:tgtEl>
                                      </p:cBhvr>
                                    </p:animEffect>
                                  </p:childTnLst>
                                </p:cTn>
                              </p:par>
                            </p:childTnLst>
                          </p:cTn>
                        </p:par>
                        <p:par>
                          <p:cTn id="18" fill="hold">
                            <p:stCondLst>
                              <p:cond delay="2000"/>
                            </p:stCondLst>
                            <p:childTnLst>
                              <p:par>
                                <p:cTn id="19" presetID="18" presetClass="entr" presetSubtype="1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2500"/>
                            </p:stCondLst>
                            <p:childTnLst>
                              <p:par>
                                <p:cTn id="23" presetID="18" presetClass="entr" presetSubtype="1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childTnLst>
                          </p:cTn>
                        </p:par>
                        <p:par>
                          <p:cTn id="26" fill="hold">
                            <p:stCondLst>
                              <p:cond delay="3000"/>
                            </p:stCondLst>
                            <p:childTnLst>
                              <p:par>
                                <p:cTn id="27" presetID="5" presetClass="entr" presetSubtype="1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heckerboard(across)">
                                      <p:cBhvr>
                                        <p:cTn id="29" dur="500"/>
                                        <p:tgtEl>
                                          <p:spTgt spid="30"/>
                                        </p:tgtEl>
                                      </p:cBhvr>
                                    </p:animEffect>
                                  </p:childTnLst>
                                </p:cTn>
                              </p:par>
                            </p:childTnLst>
                          </p:cTn>
                        </p:par>
                        <p:par>
                          <p:cTn id="30" fill="hold">
                            <p:stCondLst>
                              <p:cond delay="3500"/>
                            </p:stCondLst>
                            <p:childTnLst>
                              <p:par>
                                <p:cTn id="31" presetID="5" presetClass="entr" presetSubtype="10"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checkerboard(across)">
                                      <p:cBhvr>
                                        <p:cTn id="33" dur="500"/>
                                        <p:tgtEl>
                                          <p:spTgt spid="32"/>
                                        </p:tgtEl>
                                      </p:cBhvr>
                                    </p:animEffect>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71472" y="6150114"/>
            <a:ext cx="8226931" cy="707886"/>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شکل</a:t>
            </a:r>
            <a:r>
              <a:rPr kumimoji="0" lang="fa-IR" sz="2000" b="1" i="0" u="none" strike="noStrike" normalizeH="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 :مقطع یک بادگیر و جریان آب زیرزمینی.هوای خروجی بادگیر موجب برقراری جریان هوا </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1" i="0" u="none" strike="noStrike" normalizeH="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روی آب سرد،بالا آمدن هوای سرد از چاه شده و با آن مخلوط می شود.</a:t>
            </a:r>
            <a:endPar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descr="بادگیر ساختار.jpg"/>
          <p:cNvPicPr>
            <a:picLocks noChangeAspect="1"/>
          </p:cNvPicPr>
          <p:nvPr/>
        </p:nvPicPr>
        <p:blipFill>
          <a:blip r:embed="rId2"/>
          <a:stretch>
            <a:fillRect/>
          </a:stretch>
        </p:blipFill>
        <p:spPr>
          <a:xfrm>
            <a:off x="1500166" y="0"/>
            <a:ext cx="6429378" cy="61232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43702" y="0"/>
            <a:ext cx="2500298" cy="707886"/>
          </a:xfrm>
          <a:prstGeom prst="rect">
            <a:avLst/>
          </a:prstGeom>
          <a:blipFill>
            <a:blip r:embed="rId2"/>
            <a:tile tx="0" ty="0" sx="100000" sy="100000" flip="none" algn="tl"/>
          </a:blipFill>
          <a:effectLst>
            <a:innerShdw blurRad="114300">
              <a:prstClr val="black"/>
            </a:innerShdw>
          </a:effectLst>
        </p:spPr>
        <p:txBody>
          <a:bodyPr wrap="square" rtlCol="1">
            <a:spAutoFit/>
          </a:bodyPr>
          <a:lstStyle/>
          <a:p>
            <a:r>
              <a:rPr lang="fa-IR" sz="4000" b="1" dirty="0" smtClean="0"/>
              <a:t> اندام بادگیر</a:t>
            </a:r>
            <a:endParaRPr lang="fa-IR" sz="4000" b="1" dirty="0"/>
          </a:p>
        </p:txBody>
      </p:sp>
      <p:sp>
        <p:nvSpPr>
          <p:cNvPr id="3" name="TextBox 2"/>
          <p:cNvSpPr txBox="1"/>
          <p:nvPr/>
        </p:nvSpPr>
        <p:spPr>
          <a:xfrm>
            <a:off x="2000232" y="928670"/>
            <a:ext cx="7143768" cy="400110"/>
          </a:xfrm>
          <a:prstGeom prst="rect">
            <a:avLst/>
          </a:prstGeom>
          <a:solidFill>
            <a:schemeClr val="bg2">
              <a:lumMod val="90000"/>
            </a:schemeClr>
          </a:solidFill>
        </p:spPr>
        <p:txBody>
          <a:bodyPr wrap="square" rtlCol="1">
            <a:spAutoFit/>
          </a:bodyPr>
          <a:lstStyle/>
          <a:p>
            <a:r>
              <a:rPr lang="fa-IR" sz="2000" b="1" dirty="0" smtClean="0"/>
              <a:t>مصالح ساختمانی بادگیرها معمولا خشت خام یا آجر ،گل،گچ و چوب شورونه است.</a:t>
            </a:r>
            <a:endParaRPr lang="fa-IR" sz="2000" b="1" dirty="0"/>
          </a:p>
        </p:txBody>
      </p:sp>
      <p:sp>
        <p:nvSpPr>
          <p:cNvPr id="4" name="TextBox 3"/>
          <p:cNvSpPr txBox="1"/>
          <p:nvPr/>
        </p:nvSpPr>
        <p:spPr>
          <a:xfrm>
            <a:off x="6500827" y="3000372"/>
            <a:ext cx="2571768" cy="861774"/>
          </a:xfrm>
          <a:prstGeom prst="rect">
            <a:avLst/>
          </a:prstGeom>
        </p:spPr>
        <p:style>
          <a:lnRef idx="2">
            <a:schemeClr val="accent1"/>
          </a:lnRef>
          <a:fillRef idx="1002">
            <a:schemeClr val="lt2"/>
          </a:fillRef>
          <a:effectRef idx="0">
            <a:schemeClr val="accent1"/>
          </a:effectRef>
          <a:fontRef idx="minor">
            <a:schemeClr val="dk1"/>
          </a:fontRef>
        </p:style>
        <p:txBody>
          <a:bodyPr wrap="square" rtlCol="1">
            <a:spAutoFit/>
          </a:bodyPr>
          <a:lstStyle/>
          <a:p>
            <a:r>
              <a:rPr lang="fa-IR" sz="5000" b="1" dirty="0" smtClean="0"/>
              <a:t>اندام بادگیر</a:t>
            </a:r>
            <a:endParaRPr lang="en-US" sz="5000" b="1" dirty="0"/>
          </a:p>
        </p:txBody>
      </p:sp>
      <p:sp>
        <p:nvSpPr>
          <p:cNvPr id="5" name="Line Callout 2 4"/>
          <p:cNvSpPr/>
          <p:nvPr/>
        </p:nvSpPr>
        <p:spPr>
          <a:xfrm rot="10800000">
            <a:off x="2500299" y="4643446"/>
            <a:ext cx="2857520" cy="785818"/>
          </a:xfrm>
          <a:prstGeom prst="borderCallout2">
            <a:avLst>
              <a:gd name="adj1" fmla="val 48627"/>
              <a:gd name="adj2" fmla="val -1680"/>
              <a:gd name="adj3" fmla="val 51772"/>
              <a:gd name="adj4" fmla="val -16667"/>
              <a:gd name="adj5" fmla="val 203704"/>
              <a:gd name="adj6" fmla="val -40348"/>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dirty="0"/>
          </a:p>
        </p:txBody>
      </p:sp>
      <p:sp>
        <p:nvSpPr>
          <p:cNvPr id="6" name="Line Callout 2 5"/>
          <p:cNvSpPr/>
          <p:nvPr/>
        </p:nvSpPr>
        <p:spPr>
          <a:xfrm rot="10800000">
            <a:off x="2500299" y="1714488"/>
            <a:ext cx="2857520" cy="785818"/>
          </a:xfrm>
          <a:prstGeom prst="borderCallout2">
            <a:avLst>
              <a:gd name="adj1" fmla="val 53719"/>
              <a:gd name="adj2" fmla="val -141"/>
              <a:gd name="adj3" fmla="val 55292"/>
              <a:gd name="adj4" fmla="val -16597"/>
              <a:gd name="adj5" fmla="val -60966"/>
              <a:gd name="adj6" fmla="val -40927"/>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dirty="0">
              <a:solidFill>
                <a:schemeClr val="accent3">
                  <a:lumMod val="50000"/>
                </a:schemeClr>
              </a:solidFill>
            </a:endParaRPr>
          </a:p>
        </p:txBody>
      </p:sp>
      <p:sp>
        <p:nvSpPr>
          <p:cNvPr id="7" name="Line Callout 2 6"/>
          <p:cNvSpPr/>
          <p:nvPr/>
        </p:nvSpPr>
        <p:spPr>
          <a:xfrm rot="10800000">
            <a:off x="2500299" y="2714620"/>
            <a:ext cx="2857520" cy="785818"/>
          </a:xfrm>
          <a:prstGeom prst="borderCallout2">
            <a:avLst>
              <a:gd name="adj1" fmla="val 53719"/>
              <a:gd name="adj2" fmla="val 525"/>
              <a:gd name="adj3" fmla="val 53719"/>
              <a:gd name="adj4" fmla="val -16597"/>
              <a:gd name="adj5" fmla="val 28667"/>
              <a:gd name="adj6" fmla="val -39331"/>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dirty="0">
              <a:solidFill>
                <a:schemeClr val="accent3">
                  <a:lumMod val="50000"/>
                </a:schemeClr>
              </a:solidFill>
            </a:endParaRPr>
          </a:p>
        </p:txBody>
      </p:sp>
      <p:sp>
        <p:nvSpPr>
          <p:cNvPr id="8" name="Line Callout 2 7"/>
          <p:cNvSpPr/>
          <p:nvPr/>
        </p:nvSpPr>
        <p:spPr>
          <a:xfrm rot="10800000">
            <a:off x="2500299" y="3643314"/>
            <a:ext cx="2857520" cy="785818"/>
          </a:xfrm>
          <a:prstGeom prst="borderCallout2">
            <a:avLst>
              <a:gd name="adj1" fmla="val 53719"/>
              <a:gd name="adj2" fmla="val 525"/>
              <a:gd name="adj3" fmla="val 53719"/>
              <a:gd name="adj4" fmla="val -16597"/>
              <a:gd name="adj5" fmla="val 102573"/>
              <a:gd name="adj6" fmla="val -38965"/>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dirty="0">
              <a:solidFill>
                <a:schemeClr val="accent3">
                  <a:lumMod val="50000"/>
                </a:schemeClr>
              </a:solidFill>
            </a:endParaRPr>
          </a:p>
        </p:txBody>
      </p:sp>
      <p:sp>
        <p:nvSpPr>
          <p:cNvPr id="9" name="TextBox 8"/>
          <p:cNvSpPr txBox="1"/>
          <p:nvPr/>
        </p:nvSpPr>
        <p:spPr>
          <a:xfrm>
            <a:off x="2571737" y="1928802"/>
            <a:ext cx="2786082" cy="369332"/>
          </a:xfrm>
          <a:prstGeom prst="rect">
            <a:avLst/>
          </a:prstGeom>
          <a:noFill/>
        </p:spPr>
        <p:txBody>
          <a:bodyPr wrap="square" rtlCol="1">
            <a:spAutoFit/>
          </a:bodyPr>
          <a:lstStyle/>
          <a:p>
            <a:r>
              <a:rPr lang="fa-IR" b="1" dirty="0" smtClean="0"/>
              <a:t>ستون،بدنه،کانال،تنوره و یا ساقه</a:t>
            </a:r>
            <a:endParaRPr lang="fa-IR" b="1" dirty="0"/>
          </a:p>
        </p:txBody>
      </p:sp>
      <p:sp>
        <p:nvSpPr>
          <p:cNvPr id="10" name="TextBox 9"/>
          <p:cNvSpPr txBox="1"/>
          <p:nvPr/>
        </p:nvSpPr>
        <p:spPr>
          <a:xfrm>
            <a:off x="2500299" y="3000372"/>
            <a:ext cx="2786082" cy="369332"/>
          </a:xfrm>
          <a:prstGeom prst="rect">
            <a:avLst/>
          </a:prstGeom>
          <a:noFill/>
        </p:spPr>
        <p:txBody>
          <a:bodyPr wrap="square" rtlCol="1">
            <a:spAutoFit/>
          </a:bodyPr>
          <a:lstStyle/>
          <a:p>
            <a:r>
              <a:rPr lang="fa-IR" b="1" dirty="0" smtClean="0"/>
              <a:t>دهانه،قفسه،هواکش و یا چشمه</a:t>
            </a:r>
            <a:endParaRPr lang="fa-IR" b="1" dirty="0"/>
          </a:p>
        </p:txBody>
      </p:sp>
      <p:sp>
        <p:nvSpPr>
          <p:cNvPr id="11" name="TextBox 10"/>
          <p:cNvSpPr txBox="1"/>
          <p:nvPr/>
        </p:nvSpPr>
        <p:spPr>
          <a:xfrm>
            <a:off x="2500299" y="3857628"/>
            <a:ext cx="2786082" cy="369332"/>
          </a:xfrm>
          <a:prstGeom prst="rect">
            <a:avLst/>
          </a:prstGeom>
          <a:noFill/>
        </p:spPr>
        <p:txBody>
          <a:bodyPr wrap="square" rtlCol="1">
            <a:spAutoFit/>
          </a:bodyPr>
          <a:lstStyle/>
          <a:p>
            <a:r>
              <a:rPr lang="fa-IR" b="1" dirty="0" smtClean="0"/>
              <a:t>تیغه ها</a:t>
            </a:r>
            <a:endParaRPr lang="fa-IR" b="1" dirty="0"/>
          </a:p>
        </p:txBody>
      </p:sp>
      <p:sp>
        <p:nvSpPr>
          <p:cNvPr id="12" name="TextBox 11"/>
          <p:cNvSpPr txBox="1"/>
          <p:nvPr/>
        </p:nvSpPr>
        <p:spPr>
          <a:xfrm>
            <a:off x="2500299" y="4857760"/>
            <a:ext cx="2786082" cy="369332"/>
          </a:xfrm>
          <a:prstGeom prst="rect">
            <a:avLst/>
          </a:prstGeom>
          <a:noFill/>
        </p:spPr>
        <p:txBody>
          <a:bodyPr wrap="square" rtlCol="1">
            <a:spAutoFit/>
          </a:bodyPr>
          <a:lstStyle/>
          <a:p>
            <a:r>
              <a:rPr lang="fa-IR" b="1" dirty="0" smtClean="0"/>
              <a:t>سقف</a:t>
            </a:r>
            <a:endParaRPr lang="fa-IR" b="1" dirty="0"/>
          </a:p>
        </p:txBody>
      </p:sp>
      <p:pic>
        <p:nvPicPr>
          <p:cNvPr id="13" name="Picture 12" descr="hhhhhhhhhhhh.jpg"/>
          <p:cNvPicPr>
            <a:picLocks noChangeAspect="1"/>
          </p:cNvPicPr>
          <p:nvPr/>
        </p:nvPicPr>
        <p:blipFill>
          <a:blip r:embed="rId3"/>
          <a:stretch>
            <a:fillRect/>
          </a:stretch>
        </p:blipFill>
        <p:spPr>
          <a:xfrm>
            <a:off x="0" y="2000240"/>
            <a:ext cx="2497378" cy="3357586"/>
          </a:xfrm>
          <a:prstGeom prst="rect">
            <a:avLst/>
          </a:prstGeom>
        </p:spPr>
      </p:pic>
      <p:sp>
        <p:nvSpPr>
          <p:cNvPr id="14" name="Oval 13"/>
          <p:cNvSpPr/>
          <p:nvPr/>
        </p:nvSpPr>
        <p:spPr>
          <a:xfrm>
            <a:off x="857224" y="2643182"/>
            <a:ext cx="1071570" cy="10001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57224" y="1928802"/>
            <a:ext cx="1071570" cy="10001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6" name="Picture 15" descr="lkkkk.jpg"/>
          <p:cNvPicPr>
            <a:picLocks noChangeAspect="1"/>
          </p:cNvPicPr>
          <p:nvPr/>
        </p:nvPicPr>
        <p:blipFill>
          <a:blip r:embed="rId4"/>
          <a:stretch>
            <a:fillRect/>
          </a:stretch>
        </p:blipFill>
        <p:spPr>
          <a:xfrm>
            <a:off x="0" y="1643050"/>
            <a:ext cx="2466955" cy="4709641"/>
          </a:xfrm>
          <a:prstGeom prst="rect">
            <a:avLst/>
          </a:prstGeom>
        </p:spPr>
      </p:pic>
      <p:sp>
        <p:nvSpPr>
          <p:cNvPr id="17" name="Oval 16"/>
          <p:cNvSpPr/>
          <p:nvPr/>
        </p:nvSpPr>
        <p:spPr>
          <a:xfrm>
            <a:off x="285720" y="1071546"/>
            <a:ext cx="1214446" cy="10715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0" name="Straight Arrow Connector 19"/>
          <p:cNvCxnSpPr/>
          <p:nvPr/>
        </p:nvCxnSpPr>
        <p:spPr>
          <a:xfrm>
            <a:off x="0" y="2714620"/>
            <a:ext cx="857224" cy="57150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par>
                          <p:cTn id="12" fill="hold">
                            <p:stCondLst>
                              <p:cond delay="2500"/>
                            </p:stCondLst>
                            <p:childTnLst>
                              <p:par>
                                <p:cTn id="13" presetID="18" presetClass="entr" presetSubtype="1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par>
                          <p:cTn id="20" fill="hold">
                            <p:stCondLst>
                              <p:cond delay="3500"/>
                            </p:stCondLst>
                            <p:childTnLst>
                              <p:par>
                                <p:cTn id="21" presetID="5" presetClass="entr" presetSubtype="1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par>
                          <p:cTn id="24" fill="hold">
                            <p:stCondLst>
                              <p:cond delay="4000"/>
                            </p:stCondLst>
                            <p:childTnLst>
                              <p:par>
                                <p:cTn id="25" presetID="2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edge">
                                      <p:cBhvr>
                                        <p:cTn id="27" dur="2000"/>
                                        <p:tgtEl>
                                          <p:spTgt spid="14"/>
                                        </p:tgtEl>
                                      </p:cBhvr>
                                    </p:animEffect>
                                  </p:childTnLst>
                                </p:cTn>
                              </p:par>
                            </p:childTnLst>
                          </p:cTn>
                        </p:par>
                        <p:par>
                          <p:cTn id="28" fill="hold">
                            <p:stCondLst>
                              <p:cond delay="6000"/>
                            </p:stCondLst>
                            <p:childTnLst>
                              <p:par>
                                <p:cTn id="29" presetID="10" presetClass="exit" presetSubtype="0" fill="hold" grpId="1" nodeType="afterEffect">
                                  <p:stCondLst>
                                    <p:cond delay="0"/>
                                  </p:stCondLst>
                                  <p:childTnLst>
                                    <p:animEffect transition="out" filter="fade">
                                      <p:cBhvr>
                                        <p:cTn id="30" dur="2000"/>
                                        <p:tgtEl>
                                          <p:spTgt spid="14"/>
                                        </p:tgtEl>
                                      </p:cBhvr>
                                    </p:animEffect>
                                    <p:set>
                                      <p:cBhvr>
                                        <p:cTn id="31" dur="1" fill="hold">
                                          <p:stCondLst>
                                            <p:cond delay="1999"/>
                                          </p:stCondLst>
                                        </p:cTn>
                                        <p:tgtEl>
                                          <p:spTgt spid="14"/>
                                        </p:tgtEl>
                                        <p:attrNameLst>
                                          <p:attrName>style.visibility</p:attrName>
                                        </p:attrNameLst>
                                      </p:cBhvr>
                                      <p:to>
                                        <p:strVal val="hidden"/>
                                      </p:to>
                                    </p:set>
                                  </p:childTnLst>
                                </p:cTn>
                              </p:par>
                            </p:childTnLst>
                          </p:cTn>
                        </p:par>
                        <p:par>
                          <p:cTn id="32" fill="hold">
                            <p:stCondLst>
                              <p:cond delay="8000"/>
                            </p:stCondLst>
                            <p:childTnLst>
                              <p:par>
                                <p:cTn id="33" presetID="18" presetClass="entr" presetSubtype="12"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trips(downLeft)">
                                      <p:cBhvr>
                                        <p:cTn id="35" dur="500"/>
                                        <p:tgtEl>
                                          <p:spTgt spid="7"/>
                                        </p:tgtEl>
                                      </p:cBhvr>
                                    </p:animEffect>
                                  </p:childTnLst>
                                </p:cTn>
                              </p:par>
                            </p:childTnLst>
                          </p:cTn>
                        </p:par>
                        <p:par>
                          <p:cTn id="36" fill="hold">
                            <p:stCondLst>
                              <p:cond delay="8500"/>
                            </p:stCondLst>
                            <p:childTnLst>
                              <p:par>
                                <p:cTn id="37" presetID="18" presetClass="entr" presetSubtype="1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downLeft)">
                                      <p:cBhvr>
                                        <p:cTn id="39" dur="500"/>
                                        <p:tgtEl>
                                          <p:spTgt spid="10"/>
                                        </p:tgtEl>
                                      </p:cBhvr>
                                    </p:animEffect>
                                  </p:childTnLst>
                                </p:cTn>
                              </p:par>
                            </p:childTnLst>
                          </p:cTn>
                        </p:par>
                        <p:par>
                          <p:cTn id="40" fill="hold">
                            <p:stCondLst>
                              <p:cond delay="9000"/>
                            </p:stCondLst>
                            <p:childTnLst>
                              <p:par>
                                <p:cTn id="41" presetID="20" presetClass="entr" presetSubtype="0" fill="hold" grpId="2"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edge">
                                      <p:cBhvr>
                                        <p:cTn id="43" dur="2000"/>
                                        <p:tgtEl>
                                          <p:spTgt spid="15"/>
                                        </p:tgtEl>
                                      </p:cBhvr>
                                    </p:animEffect>
                                  </p:childTnLst>
                                </p:cTn>
                              </p:par>
                            </p:childTnLst>
                          </p:cTn>
                        </p:par>
                        <p:par>
                          <p:cTn id="44" fill="hold">
                            <p:stCondLst>
                              <p:cond delay="11000"/>
                            </p:stCondLst>
                            <p:childTnLst>
                              <p:par>
                                <p:cTn id="45" presetID="10" presetClass="exit" presetSubtype="0" fill="hold" grpId="3" nodeType="afterEffect">
                                  <p:stCondLst>
                                    <p:cond delay="0"/>
                                  </p:stCondLst>
                                  <p:childTnLst>
                                    <p:animEffect transition="out" filter="fade">
                                      <p:cBhvr>
                                        <p:cTn id="46" dur="2000"/>
                                        <p:tgtEl>
                                          <p:spTgt spid="15"/>
                                        </p:tgtEl>
                                      </p:cBhvr>
                                    </p:animEffect>
                                    <p:set>
                                      <p:cBhvr>
                                        <p:cTn id="47" dur="1" fill="hold">
                                          <p:stCondLst>
                                            <p:cond delay="1999"/>
                                          </p:stCondLst>
                                        </p:cTn>
                                        <p:tgtEl>
                                          <p:spTgt spid="15"/>
                                        </p:tgtEl>
                                        <p:attrNameLst>
                                          <p:attrName>style.visibility</p:attrName>
                                        </p:attrNameLst>
                                      </p:cBhvr>
                                      <p:to>
                                        <p:strVal val="hidden"/>
                                      </p:to>
                                    </p:set>
                                  </p:childTnLst>
                                </p:cTn>
                              </p:par>
                            </p:childTnLst>
                          </p:cTn>
                        </p:par>
                        <p:par>
                          <p:cTn id="48" fill="hold">
                            <p:stCondLst>
                              <p:cond delay="13000"/>
                            </p:stCondLst>
                            <p:childTnLst>
                              <p:par>
                                <p:cTn id="49" presetID="10" presetClass="exit" presetSubtype="0" fill="hold" nodeType="afterEffect">
                                  <p:stCondLst>
                                    <p:cond delay="0"/>
                                  </p:stCondLst>
                                  <p:childTnLst>
                                    <p:animEffect transition="out" filter="fade">
                                      <p:cBhvr>
                                        <p:cTn id="50" dur="2000"/>
                                        <p:tgtEl>
                                          <p:spTgt spid="13"/>
                                        </p:tgtEl>
                                      </p:cBhvr>
                                    </p:animEffect>
                                    <p:set>
                                      <p:cBhvr>
                                        <p:cTn id="51" dur="1" fill="hold">
                                          <p:stCondLst>
                                            <p:cond delay="1999"/>
                                          </p:stCondLst>
                                        </p:cTn>
                                        <p:tgtEl>
                                          <p:spTgt spid="13"/>
                                        </p:tgtEl>
                                        <p:attrNameLst>
                                          <p:attrName>style.visibility</p:attrName>
                                        </p:attrNameLst>
                                      </p:cBhvr>
                                      <p:to>
                                        <p:strVal val="hidden"/>
                                      </p:to>
                                    </p:set>
                                  </p:childTnLst>
                                </p:cTn>
                              </p:par>
                            </p:childTnLst>
                          </p:cTn>
                        </p:par>
                        <p:par>
                          <p:cTn id="52" fill="hold">
                            <p:stCondLst>
                              <p:cond delay="15000"/>
                            </p:stCondLst>
                            <p:childTnLst>
                              <p:par>
                                <p:cTn id="53" presetID="5" presetClass="entr" presetSubtype="10"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heckerboard(across)">
                                      <p:cBhvr>
                                        <p:cTn id="55" dur="500"/>
                                        <p:tgtEl>
                                          <p:spTgt spid="16"/>
                                        </p:tgtEl>
                                      </p:cBhvr>
                                    </p:animEffect>
                                  </p:childTnLst>
                                </p:cTn>
                              </p:par>
                            </p:childTnLst>
                          </p:cTn>
                        </p:par>
                        <p:par>
                          <p:cTn id="56" fill="hold">
                            <p:stCondLst>
                              <p:cond delay="15500"/>
                            </p:stCondLst>
                            <p:childTnLst>
                              <p:par>
                                <p:cTn id="57" presetID="18" presetClass="entr" presetSubtype="12"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strips(downLeft)">
                                      <p:cBhvr>
                                        <p:cTn id="59" dur="500"/>
                                        <p:tgtEl>
                                          <p:spTgt spid="8"/>
                                        </p:tgtEl>
                                      </p:cBhvr>
                                    </p:animEffect>
                                  </p:childTnLst>
                                </p:cTn>
                              </p:par>
                            </p:childTnLst>
                          </p:cTn>
                        </p:par>
                        <p:par>
                          <p:cTn id="60" fill="hold">
                            <p:stCondLst>
                              <p:cond delay="16000"/>
                            </p:stCondLst>
                            <p:childTnLst>
                              <p:par>
                                <p:cTn id="61" presetID="18" presetClass="entr" presetSubtype="12"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strips(downLeft)">
                                      <p:cBhvr>
                                        <p:cTn id="63" dur="500"/>
                                        <p:tgtEl>
                                          <p:spTgt spid="11"/>
                                        </p:tgtEl>
                                      </p:cBhvr>
                                    </p:animEffect>
                                  </p:childTnLst>
                                </p:cTn>
                              </p:par>
                            </p:childTnLst>
                          </p:cTn>
                        </p:par>
                        <p:par>
                          <p:cTn id="64" fill="hold">
                            <p:stCondLst>
                              <p:cond delay="16500"/>
                            </p:stCondLst>
                            <p:childTnLst>
                              <p:par>
                                <p:cTn id="65" presetID="16" presetClass="entr" presetSubtype="26"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Horizontal)">
                                      <p:cBhvr>
                                        <p:cTn id="67" dur="500"/>
                                        <p:tgtEl>
                                          <p:spTgt spid="20"/>
                                        </p:tgtEl>
                                      </p:cBhvr>
                                    </p:animEffect>
                                  </p:childTnLst>
                                </p:cTn>
                              </p:par>
                            </p:childTnLst>
                          </p:cTn>
                        </p:par>
                        <p:par>
                          <p:cTn id="68" fill="hold">
                            <p:stCondLst>
                              <p:cond delay="17000"/>
                            </p:stCondLst>
                            <p:childTnLst>
                              <p:par>
                                <p:cTn id="69" presetID="18" presetClass="entr" presetSubtype="12"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strips(downLeft)">
                                      <p:cBhvr>
                                        <p:cTn id="71" dur="500"/>
                                        <p:tgtEl>
                                          <p:spTgt spid="5"/>
                                        </p:tgtEl>
                                      </p:cBhvr>
                                    </p:animEffect>
                                  </p:childTnLst>
                                </p:cTn>
                              </p:par>
                            </p:childTnLst>
                          </p:cTn>
                        </p:par>
                        <p:par>
                          <p:cTn id="72" fill="hold">
                            <p:stCondLst>
                              <p:cond delay="17500"/>
                            </p:stCondLst>
                            <p:childTnLst>
                              <p:par>
                                <p:cTn id="73" presetID="18" presetClass="entr" presetSubtype="12"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strips(downLeft)">
                                      <p:cBhvr>
                                        <p:cTn id="75" dur="500"/>
                                        <p:tgtEl>
                                          <p:spTgt spid="12"/>
                                        </p:tgtEl>
                                      </p:cBhvr>
                                    </p:animEffect>
                                  </p:childTnLst>
                                </p:cTn>
                              </p:par>
                            </p:childTnLst>
                          </p:cTn>
                        </p:par>
                        <p:par>
                          <p:cTn id="76" fill="hold">
                            <p:stCondLst>
                              <p:cond delay="18000"/>
                            </p:stCondLst>
                            <p:childTnLst>
                              <p:par>
                                <p:cTn id="77" presetID="18" presetClass="entr" presetSubtype="12"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strips(downLeft)">
                                      <p:cBhvr>
                                        <p:cTn id="79" dur="500"/>
                                        <p:tgtEl>
                                          <p:spTgt spid="17"/>
                                        </p:tgtEl>
                                      </p:cBhvr>
                                    </p:animEffect>
                                  </p:childTnLst>
                                </p:cTn>
                              </p:par>
                            </p:childTnLst>
                          </p:cTn>
                        </p:par>
                        <p:par>
                          <p:cTn id="80" fill="hold">
                            <p:stCondLst>
                              <p:cond delay="18500"/>
                            </p:stCondLst>
                            <p:childTnLst>
                              <p:par>
                                <p:cTn id="81" presetID="18" presetClass="entr" presetSubtype="12" fill="hold" grpId="0" nodeType="after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strips(downLeft)">
                                      <p:cBhvr>
                                        <p:cTn id="8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p:bldP spid="10" grpId="0"/>
      <p:bldP spid="11" grpId="0"/>
      <p:bldP spid="12" grpId="0"/>
      <p:bldP spid="14" grpId="0" animBg="1"/>
      <p:bldP spid="14" grpId="1" animBg="1"/>
      <p:bldP spid="15" grpId="2" animBg="1"/>
      <p:bldP spid="15" grpId="3"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10026.JPG"/>
          <p:cNvPicPr>
            <a:picLocks noChangeAspect="1"/>
          </p:cNvPicPr>
          <p:nvPr/>
        </p:nvPicPr>
        <p:blipFill>
          <a:blip r:embed="rId2"/>
          <a:stretch>
            <a:fillRect/>
          </a:stretch>
        </p:blipFill>
        <p:spPr>
          <a:xfrm>
            <a:off x="2214546" y="114320"/>
            <a:ext cx="4791075" cy="6172200"/>
          </a:xfrm>
          <a:prstGeom prst="rect">
            <a:avLst/>
          </a:prstGeom>
          <a:ln>
            <a:noFill/>
          </a:ln>
          <a:effectLst>
            <a:outerShdw blurRad="292100" dist="139700" dir="2700000" algn="tl" rotWithShape="0">
              <a:srgbClr val="333333">
                <a:alpha val="65000"/>
              </a:srgbClr>
            </a:outerShdw>
          </a:effectLst>
        </p:spPr>
      </p:pic>
      <p:sp>
        <p:nvSpPr>
          <p:cNvPr id="3" name="Rectangle 1"/>
          <p:cNvSpPr>
            <a:spLocks noChangeArrowheads="1"/>
          </p:cNvSpPr>
          <p:nvPr/>
        </p:nvSpPr>
        <p:spPr bwMode="auto">
          <a:xfrm>
            <a:off x="3071802" y="6324921"/>
            <a:ext cx="2744662" cy="461665"/>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24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a:t>
            </a:r>
            <a:r>
              <a:rPr lang="fa-IR" sz="2400" b="1" dirty="0" smtClean="0"/>
              <a:t> </a:t>
            </a:r>
            <a:r>
              <a:rPr lang="fa-IR" sz="2000" b="1" dirty="0" smtClean="0">
                <a:latin typeface="Arial Black" pitchFamily="34" charset="0"/>
              </a:rPr>
              <a:t>نمایی از یک بادگیر</a:t>
            </a:r>
            <a:endParaRPr kumimoji="0" lang="fa-IR" sz="24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2786058"/>
            <a:ext cx="2286016" cy="707886"/>
          </a:xfrm>
          <a:prstGeom prst="rect">
            <a:avLst/>
          </a:prstGeom>
        </p:spPr>
        <p:style>
          <a:lnRef idx="2">
            <a:schemeClr val="accent1"/>
          </a:lnRef>
          <a:fillRef idx="1002">
            <a:schemeClr val="lt2"/>
          </a:fillRef>
          <a:effectRef idx="0">
            <a:schemeClr val="accent1"/>
          </a:effectRef>
          <a:fontRef idx="minor">
            <a:schemeClr val="dk1"/>
          </a:fontRef>
        </p:style>
        <p:txBody>
          <a:bodyPr wrap="square" rtlCol="1">
            <a:spAutoFit/>
          </a:bodyPr>
          <a:lstStyle/>
          <a:p>
            <a:r>
              <a:rPr lang="fa-IR" sz="4000" b="1" dirty="0" smtClean="0"/>
              <a:t>انواع بادگیر</a:t>
            </a:r>
            <a:endParaRPr lang="en-US" sz="2400" b="1" dirty="0"/>
          </a:p>
        </p:txBody>
      </p:sp>
      <p:sp>
        <p:nvSpPr>
          <p:cNvPr id="3" name="Line Callout 2 2"/>
          <p:cNvSpPr/>
          <p:nvPr/>
        </p:nvSpPr>
        <p:spPr>
          <a:xfrm rot="10800000">
            <a:off x="1643042" y="3714752"/>
            <a:ext cx="1857388" cy="785818"/>
          </a:xfrm>
          <a:prstGeom prst="borderCallout2">
            <a:avLst>
              <a:gd name="adj1" fmla="val 18750"/>
              <a:gd name="adj2" fmla="val -8333"/>
              <a:gd name="adj3" fmla="val 18750"/>
              <a:gd name="adj4" fmla="val -16667"/>
              <a:gd name="adj5" fmla="val 128225"/>
              <a:gd name="adj6" fmla="val -55316"/>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a:p>
        </p:txBody>
      </p:sp>
      <p:sp>
        <p:nvSpPr>
          <p:cNvPr id="4" name="Line Callout 2 3"/>
          <p:cNvSpPr/>
          <p:nvPr/>
        </p:nvSpPr>
        <p:spPr>
          <a:xfrm rot="10800000">
            <a:off x="1643042" y="1714488"/>
            <a:ext cx="1857388" cy="785818"/>
          </a:xfrm>
          <a:prstGeom prst="borderCallout2">
            <a:avLst>
              <a:gd name="adj1" fmla="val 72589"/>
              <a:gd name="adj2" fmla="val -6128"/>
              <a:gd name="adj3" fmla="val 72589"/>
              <a:gd name="adj4" fmla="val -15932"/>
              <a:gd name="adj5" fmla="val -31088"/>
              <a:gd name="adj6" fmla="val -60320"/>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dirty="0">
              <a:solidFill>
                <a:schemeClr val="accent3">
                  <a:lumMod val="50000"/>
                </a:schemeClr>
              </a:solidFill>
            </a:endParaRPr>
          </a:p>
        </p:txBody>
      </p:sp>
      <p:sp>
        <p:nvSpPr>
          <p:cNvPr id="6" name="Line Callout 2 5"/>
          <p:cNvSpPr/>
          <p:nvPr/>
        </p:nvSpPr>
        <p:spPr>
          <a:xfrm rot="10800000">
            <a:off x="1643042" y="2714620"/>
            <a:ext cx="1857388" cy="785818"/>
          </a:xfrm>
          <a:prstGeom prst="borderCallout2">
            <a:avLst>
              <a:gd name="adj1" fmla="val 53719"/>
              <a:gd name="adj2" fmla="val 525"/>
              <a:gd name="adj3" fmla="val 53719"/>
              <a:gd name="adj4" fmla="val -16597"/>
              <a:gd name="adj5" fmla="val 52254"/>
              <a:gd name="adj6" fmla="val -54998"/>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dirty="0">
              <a:solidFill>
                <a:schemeClr val="accent3">
                  <a:lumMod val="50000"/>
                </a:schemeClr>
              </a:solidFill>
            </a:endParaRPr>
          </a:p>
        </p:txBody>
      </p:sp>
      <p:sp>
        <p:nvSpPr>
          <p:cNvPr id="9" name="TextBox 8"/>
          <p:cNvSpPr txBox="1"/>
          <p:nvPr/>
        </p:nvSpPr>
        <p:spPr>
          <a:xfrm>
            <a:off x="1785918" y="1928802"/>
            <a:ext cx="1500198" cy="430887"/>
          </a:xfrm>
          <a:prstGeom prst="rect">
            <a:avLst/>
          </a:prstGeom>
          <a:noFill/>
        </p:spPr>
        <p:txBody>
          <a:bodyPr wrap="square" rtlCol="1">
            <a:spAutoFit/>
          </a:bodyPr>
          <a:lstStyle/>
          <a:p>
            <a:r>
              <a:rPr lang="fa-IR" sz="2200" b="1" dirty="0" smtClean="0"/>
              <a:t>بادگیر اردکانی</a:t>
            </a:r>
            <a:endParaRPr lang="fa-IR" sz="2200" b="1" dirty="0"/>
          </a:p>
        </p:txBody>
      </p:sp>
      <p:sp>
        <p:nvSpPr>
          <p:cNvPr id="10" name="TextBox 9"/>
          <p:cNvSpPr txBox="1"/>
          <p:nvPr/>
        </p:nvSpPr>
        <p:spPr>
          <a:xfrm>
            <a:off x="1785918" y="2928934"/>
            <a:ext cx="1500198" cy="430887"/>
          </a:xfrm>
          <a:prstGeom prst="rect">
            <a:avLst/>
          </a:prstGeom>
          <a:noFill/>
        </p:spPr>
        <p:txBody>
          <a:bodyPr wrap="square" rtlCol="1">
            <a:spAutoFit/>
          </a:bodyPr>
          <a:lstStyle/>
          <a:p>
            <a:r>
              <a:rPr lang="fa-IR" sz="2200" b="1" dirty="0" smtClean="0"/>
              <a:t>بادگیر کرمانی</a:t>
            </a:r>
            <a:endParaRPr lang="fa-IR" sz="2200" b="1" dirty="0"/>
          </a:p>
        </p:txBody>
      </p:sp>
      <p:sp>
        <p:nvSpPr>
          <p:cNvPr id="11" name="TextBox 10"/>
          <p:cNvSpPr txBox="1"/>
          <p:nvPr/>
        </p:nvSpPr>
        <p:spPr>
          <a:xfrm>
            <a:off x="1785918" y="3857628"/>
            <a:ext cx="1500198" cy="461665"/>
          </a:xfrm>
          <a:prstGeom prst="rect">
            <a:avLst/>
          </a:prstGeom>
          <a:noFill/>
        </p:spPr>
        <p:txBody>
          <a:bodyPr wrap="square" rtlCol="1">
            <a:spAutoFit/>
          </a:bodyPr>
          <a:lstStyle/>
          <a:p>
            <a:r>
              <a:rPr lang="fa-IR" sz="2400" b="1" dirty="0" smtClean="0"/>
              <a:t>بادگیر یزدی</a:t>
            </a:r>
            <a:endParaRPr lang="fa-I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Left)">
                                      <p:cBhvr>
                                        <p:cTn id="23" dur="500"/>
                                        <p:tgtEl>
                                          <p:spTgt spid="10"/>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Left)">
                                      <p:cBhvr>
                                        <p:cTn id="27" dur="500"/>
                                        <p:tgtEl>
                                          <p:spTgt spid="3"/>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down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6512" y="0"/>
            <a:ext cx="2857488" cy="714356"/>
          </a:xfrm>
          <a:prstGeom prst="rect">
            <a:avLst/>
          </a:prstGeom>
          <a:solidFill>
            <a:schemeClr val="bg2">
              <a:lumMod val="50000"/>
            </a:schemeClr>
          </a:solidFill>
        </p:spPr>
        <p:txBody>
          <a:bodyPr wrap="square" rtlCol="1">
            <a:spAutoFit/>
          </a:bodyPr>
          <a:lstStyle/>
          <a:p>
            <a:r>
              <a:rPr lang="fa-IR" sz="4000" b="1" dirty="0" smtClean="0"/>
              <a:t> بادگیر اردکانی</a:t>
            </a:r>
            <a:endParaRPr lang="fa-IR" sz="4000" b="1" dirty="0"/>
          </a:p>
        </p:txBody>
      </p:sp>
      <p:pic>
        <p:nvPicPr>
          <p:cNvPr id="4" name="Picture 3" descr="fg.jpg"/>
          <p:cNvPicPr>
            <a:picLocks noChangeAspect="1"/>
          </p:cNvPicPr>
          <p:nvPr/>
        </p:nvPicPr>
        <p:blipFill>
          <a:blip r:embed="rId2"/>
          <a:stretch>
            <a:fillRect/>
          </a:stretch>
        </p:blipFill>
        <p:spPr>
          <a:xfrm>
            <a:off x="1428728" y="1857364"/>
            <a:ext cx="6215106" cy="4084213"/>
          </a:xfrm>
          <a:prstGeom prst="rect">
            <a:avLst/>
          </a:prstGeom>
        </p:spPr>
      </p:pic>
      <p:sp>
        <p:nvSpPr>
          <p:cNvPr id="5" name="TextBox 4"/>
          <p:cNvSpPr txBox="1"/>
          <p:nvPr/>
        </p:nvSpPr>
        <p:spPr>
          <a:xfrm>
            <a:off x="0" y="1000108"/>
            <a:ext cx="9144000" cy="707886"/>
          </a:xfrm>
          <a:prstGeom prst="rect">
            <a:avLst/>
          </a:prstGeom>
          <a:solidFill>
            <a:schemeClr val="bg2">
              <a:lumMod val="90000"/>
            </a:schemeClr>
          </a:solidFill>
        </p:spPr>
        <p:txBody>
          <a:bodyPr wrap="square" rtlCol="1">
            <a:spAutoFit/>
          </a:bodyPr>
          <a:lstStyle/>
          <a:p>
            <a:r>
              <a:rPr lang="fa-IR" sz="2000" b="1" dirty="0" smtClean="0"/>
              <a:t>این نوع بادگیر، بیشتر در منطقه اردکان دیده می شود. جهت چشمه های بادگیر، رو به باد اصفهانی است و از سمت غرب و شرق و جنوب، منفذ ندارد</a:t>
            </a:r>
            <a:endParaRPr lang="fa-IR" sz="2000" b="1" dirty="0"/>
          </a:p>
        </p:txBody>
      </p:sp>
      <p:sp>
        <p:nvSpPr>
          <p:cNvPr id="6" name="Rectangle 1"/>
          <p:cNvSpPr>
            <a:spLocks noChangeArrowheads="1"/>
          </p:cNvSpPr>
          <p:nvPr/>
        </p:nvSpPr>
        <p:spPr bwMode="auto">
          <a:xfrm>
            <a:off x="2541631" y="6143644"/>
            <a:ext cx="4908715" cy="461665"/>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24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a:t>
            </a:r>
            <a:r>
              <a:rPr lang="fa-IR" sz="2400" b="1" dirty="0" smtClean="0"/>
              <a:t> </a:t>
            </a:r>
            <a:r>
              <a:rPr lang="fa-IR" sz="2000" b="1" dirty="0" smtClean="0">
                <a:latin typeface="Arial Black" pitchFamily="34" charset="0"/>
              </a:rPr>
              <a:t>آب انبار کلار در میبد با چهار بادگیر اردکانی</a:t>
            </a:r>
            <a:r>
              <a:rPr lang="en-US" sz="2400" b="1" dirty="0" smtClean="0"/>
              <a:t>.</a:t>
            </a:r>
            <a:endParaRPr kumimoji="0" lang="fa-IR" sz="24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1000"/>
                                        <p:tgtEl>
                                          <p:spTgt spid="5"/>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628" y="0"/>
            <a:ext cx="4143372" cy="707886"/>
          </a:xfrm>
          <a:prstGeom prst="rect">
            <a:avLst/>
          </a:prstGeom>
          <a:solidFill>
            <a:schemeClr val="bg2">
              <a:lumMod val="50000"/>
            </a:schemeClr>
          </a:solidFill>
        </p:spPr>
        <p:txBody>
          <a:bodyPr wrap="square" rtlCol="1">
            <a:spAutoFit/>
          </a:bodyPr>
          <a:lstStyle/>
          <a:p>
            <a:r>
              <a:rPr lang="fa-IR" sz="4000" b="1" dirty="0" smtClean="0"/>
              <a:t> بادگیرکرمانی(دو قلو)</a:t>
            </a:r>
            <a:endParaRPr lang="fa-IR" sz="4000" b="1" dirty="0"/>
          </a:p>
        </p:txBody>
      </p:sp>
      <p:sp>
        <p:nvSpPr>
          <p:cNvPr id="3" name="TextBox 2"/>
          <p:cNvSpPr txBox="1"/>
          <p:nvPr/>
        </p:nvSpPr>
        <p:spPr>
          <a:xfrm>
            <a:off x="0" y="1000108"/>
            <a:ext cx="9144000" cy="707886"/>
          </a:xfrm>
          <a:prstGeom prst="rect">
            <a:avLst/>
          </a:prstGeom>
          <a:solidFill>
            <a:schemeClr val="bg2">
              <a:lumMod val="90000"/>
            </a:schemeClr>
          </a:solidFill>
        </p:spPr>
        <p:txBody>
          <a:bodyPr wrap="square" rtlCol="1">
            <a:spAutoFit/>
          </a:bodyPr>
          <a:lstStyle/>
          <a:p>
            <a:r>
              <a:rPr lang="fa-IR" sz="2000" b="1" dirty="0" smtClean="0"/>
              <a:t>بادگیر کرمانی که ساده و تقریباً محقر است، به خانه خانواده های متوسط رو به پایین، اختصاص دارد. ساختن این نوع بادگیر، از عهده هر بنایی بر می آید و مصالح عمده آن، بیشتر، خشت و گل است.</a:t>
            </a:r>
            <a:endParaRPr lang="fa-IR" sz="2000" b="1" dirty="0"/>
          </a:p>
        </p:txBody>
      </p:sp>
      <p:sp>
        <p:nvSpPr>
          <p:cNvPr id="4" name="Rectangle 1"/>
          <p:cNvSpPr>
            <a:spLocks noChangeArrowheads="1"/>
          </p:cNvSpPr>
          <p:nvPr/>
        </p:nvSpPr>
        <p:spPr bwMode="auto">
          <a:xfrm>
            <a:off x="1206929" y="6286520"/>
            <a:ext cx="6434774" cy="461665"/>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24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a:t>
            </a:r>
            <a:r>
              <a:rPr lang="fa-IR" sz="2400" b="1" dirty="0" smtClean="0"/>
              <a:t> </a:t>
            </a:r>
            <a:r>
              <a:rPr lang="fa-IR" sz="2000" b="1" dirty="0" smtClean="0"/>
              <a:t>آب انبار دولت آباد در باغ دولت آباد یزد با چهار بادگیر کرمانی</a:t>
            </a:r>
            <a:r>
              <a:rPr lang="en-US" sz="2400" b="1" dirty="0" smtClean="0"/>
              <a:t>.</a:t>
            </a:r>
            <a:endParaRPr kumimoji="0" lang="fa-IR" sz="24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5" name="Picture 4" descr="lk.jpg"/>
          <p:cNvPicPr>
            <a:picLocks noChangeAspect="1"/>
          </p:cNvPicPr>
          <p:nvPr/>
        </p:nvPicPr>
        <p:blipFill>
          <a:blip r:embed="rId2"/>
          <a:stretch>
            <a:fillRect/>
          </a:stretch>
        </p:blipFill>
        <p:spPr>
          <a:xfrm>
            <a:off x="1428728" y="1928802"/>
            <a:ext cx="6215106" cy="424402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1000"/>
                                        <p:tgtEl>
                                          <p:spTgt spid="3"/>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43702" y="0"/>
            <a:ext cx="2500298" cy="707886"/>
          </a:xfrm>
          <a:prstGeom prst="rect">
            <a:avLst/>
          </a:prstGeom>
          <a:solidFill>
            <a:schemeClr val="bg2">
              <a:lumMod val="50000"/>
            </a:schemeClr>
          </a:solidFill>
        </p:spPr>
        <p:txBody>
          <a:bodyPr wrap="square" rtlCol="1">
            <a:spAutoFit/>
          </a:bodyPr>
          <a:lstStyle/>
          <a:p>
            <a:r>
              <a:rPr lang="fa-IR" sz="4000" b="1" dirty="0" smtClean="0"/>
              <a:t> بادگیر یزدی</a:t>
            </a:r>
            <a:endParaRPr lang="fa-IR" sz="4000" b="1" dirty="0"/>
          </a:p>
        </p:txBody>
      </p:sp>
      <p:sp>
        <p:nvSpPr>
          <p:cNvPr id="3" name="TextBox 2"/>
          <p:cNvSpPr txBox="1"/>
          <p:nvPr/>
        </p:nvSpPr>
        <p:spPr>
          <a:xfrm>
            <a:off x="0" y="928670"/>
            <a:ext cx="9144000" cy="707886"/>
          </a:xfrm>
          <a:prstGeom prst="rect">
            <a:avLst/>
          </a:prstGeom>
          <a:solidFill>
            <a:schemeClr val="bg2">
              <a:lumMod val="90000"/>
            </a:schemeClr>
          </a:solidFill>
        </p:spPr>
        <p:txBody>
          <a:bodyPr wrap="square" rtlCol="1">
            <a:spAutoFit/>
          </a:bodyPr>
          <a:lstStyle/>
          <a:p>
            <a:r>
              <a:rPr lang="fa-IR" sz="2000" b="1" dirty="0" smtClean="0"/>
              <a:t>بادگیر یزدی که از سایر انواع بادگیر ها بزرگتر است، معمولاً چهار طرفه ساخته می شود و به همین لحاظ این بادگیر را در بعضی جا ها، «بادگیر چهار طرفه» یا «بادگیر چهار سو» هم می نامند</a:t>
            </a:r>
            <a:endParaRPr lang="fa-IR" sz="2000" b="1" dirty="0"/>
          </a:p>
        </p:txBody>
      </p:sp>
      <p:sp>
        <p:nvSpPr>
          <p:cNvPr id="4" name="Rectangle 1"/>
          <p:cNvSpPr>
            <a:spLocks noChangeArrowheads="1"/>
          </p:cNvSpPr>
          <p:nvPr/>
        </p:nvSpPr>
        <p:spPr bwMode="auto">
          <a:xfrm>
            <a:off x="785786" y="6000768"/>
            <a:ext cx="7234673" cy="461665"/>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24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a:t>
            </a:r>
            <a:r>
              <a:rPr lang="fa-IR" sz="20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a:t>
            </a:r>
            <a:r>
              <a:rPr lang="fa-IR" sz="2000" b="1" dirty="0" smtClean="0"/>
              <a:t>آب انباری با دو مخزن و هفت بادگیر یزدی در حسین آباد در نزدیکی یزد</a:t>
            </a:r>
            <a:r>
              <a:rPr lang="en-US" sz="2400" b="1" dirty="0" smtClean="0"/>
              <a:t>.</a:t>
            </a:r>
            <a:endParaRPr kumimoji="0" lang="fa-IR" sz="24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5" name="Picture 4" descr="d.jpg"/>
          <p:cNvPicPr>
            <a:picLocks noChangeAspect="1"/>
          </p:cNvPicPr>
          <p:nvPr/>
        </p:nvPicPr>
        <p:blipFill>
          <a:blip r:embed="rId2"/>
          <a:stretch>
            <a:fillRect/>
          </a:stretch>
        </p:blipFill>
        <p:spPr>
          <a:xfrm>
            <a:off x="500034" y="2071678"/>
            <a:ext cx="8177607" cy="37126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1000"/>
                                        <p:tgtEl>
                                          <p:spTgt spid="3"/>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00827" y="3000372"/>
            <a:ext cx="2571768" cy="1015663"/>
          </a:xfrm>
          <a:prstGeom prst="rect">
            <a:avLst/>
          </a:prstGeom>
        </p:spPr>
        <p:style>
          <a:lnRef idx="2">
            <a:schemeClr val="accent1"/>
          </a:lnRef>
          <a:fillRef idx="1002">
            <a:schemeClr val="lt2"/>
          </a:fillRef>
          <a:effectRef idx="0">
            <a:schemeClr val="accent1"/>
          </a:effectRef>
          <a:fontRef idx="minor">
            <a:schemeClr val="dk1"/>
          </a:fontRef>
        </p:style>
        <p:txBody>
          <a:bodyPr wrap="square" rtlCol="1">
            <a:spAutoFit/>
          </a:bodyPr>
          <a:lstStyle/>
          <a:p>
            <a:r>
              <a:rPr lang="fa-IR" sz="3000" b="1" dirty="0" smtClean="0"/>
              <a:t>عوامل تقسیم بندی            </a:t>
            </a:r>
          </a:p>
          <a:p>
            <a:r>
              <a:rPr lang="fa-IR" sz="3000" b="1" dirty="0" smtClean="0"/>
              <a:t>انواع بادگیرها</a:t>
            </a:r>
            <a:endParaRPr lang="en-US" sz="3000" b="1" dirty="0"/>
          </a:p>
        </p:txBody>
      </p:sp>
      <p:sp>
        <p:nvSpPr>
          <p:cNvPr id="3" name="Line Callout 2 2"/>
          <p:cNvSpPr/>
          <p:nvPr/>
        </p:nvSpPr>
        <p:spPr>
          <a:xfrm rot="10800000">
            <a:off x="571472" y="4643446"/>
            <a:ext cx="4786347" cy="785818"/>
          </a:xfrm>
          <a:prstGeom prst="borderCallout2">
            <a:avLst>
              <a:gd name="adj1" fmla="val 48627"/>
              <a:gd name="adj2" fmla="val -1680"/>
              <a:gd name="adj3" fmla="val 51772"/>
              <a:gd name="adj4" fmla="val -16667"/>
              <a:gd name="adj5" fmla="val 184834"/>
              <a:gd name="adj6" fmla="val -23567"/>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dirty="0"/>
          </a:p>
        </p:txBody>
      </p:sp>
      <p:sp>
        <p:nvSpPr>
          <p:cNvPr id="4" name="Line Callout 2 3"/>
          <p:cNvSpPr/>
          <p:nvPr/>
        </p:nvSpPr>
        <p:spPr>
          <a:xfrm rot="10800000">
            <a:off x="571472" y="1714488"/>
            <a:ext cx="4786347" cy="785818"/>
          </a:xfrm>
          <a:prstGeom prst="borderCallout2">
            <a:avLst>
              <a:gd name="adj1" fmla="val 53719"/>
              <a:gd name="adj2" fmla="val -141"/>
              <a:gd name="adj3" fmla="val 55292"/>
              <a:gd name="adj4" fmla="val -16597"/>
              <a:gd name="adj5" fmla="val -57821"/>
              <a:gd name="adj6" fmla="val -23630"/>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dirty="0">
              <a:solidFill>
                <a:schemeClr val="accent3">
                  <a:lumMod val="50000"/>
                </a:schemeClr>
              </a:solidFill>
            </a:endParaRPr>
          </a:p>
        </p:txBody>
      </p:sp>
      <p:sp>
        <p:nvSpPr>
          <p:cNvPr id="5" name="Line Callout 2 4"/>
          <p:cNvSpPr/>
          <p:nvPr/>
        </p:nvSpPr>
        <p:spPr>
          <a:xfrm rot="10800000">
            <a:off x="571472" y="2714620"/>
            <a:ext cx="4786347" cy="785818"/>
          </a:xfrm>
          <a:prstGeom prst="borderCallout2">
            <a:avLst>
              <a:gd name="adj1" fmla="val 53719"/>
              <a:gd name="adj2" fmla="val 525"/>
              <a:gd name="adj3" fmla="val 53719"/>
              <a:gd name="adj4" fmla="val -16597"/>
              <a:gd name="adj5" fmla="val 28667"/>
              <a:gd name="adj6" fmla="val -23067"/>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dirty="0">
              <a:solidFill>
                <a:schemeClr val="accent3">
                  <a:lumMod val="50000"/>
                </a:schemeClr>
              </a:solidFill>
            </a:endParaRPr>
          </a:p>
        </p:txBody>
      </p:sp>
      <p:sp>
        <p:nvSpPr>
          <p:cNvPr id="6" name="Line Callout 2 5"/>
          <p:cNvSpPr/>
          <p:nvPr/>
        </p:nvSpPr>
        <p:spPr>
          <a:xfrm rot="10800000">
            <a:off x="571472" y="3643314"/>
            <a:ext cx="4786347" cy="785818"/>
          </a:xfrm>
          <a:prstGeom prst="borderCallout2">
            <a:avLst>
              <a:gd name="adj1" fmla="val 53719"/>
              <a:gd name="adj2" fmla="val 525"/>
              <a:gd name="adj3" fmla="val 53719"/>
              <a:gd name="adj4" fmla="val -16597"/>
              <a:gd name="adj5" fmla="val 91566"/>
              <a:gd name="adj6" fmla="val -23217"/>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dirty="0">
              <a:solidFill>
                <a:schemeClr val="accent3">
                  <a:lumMod val="50000"/>
                </a:schemeClr>
              </a:solidFill>
            </a:endParaRPr>
          </a:p>
        </p:txBody>
      </p:sp>
      <p:sp>
        <p:nvSpPr>
          <p:cNvPr id="7" name="TextBox 6"/>
          <p:cNvSpPr txBox="1"/>
          <p:nvPr/>
        </p:nvSpPr>
        <p:spPr>
          <a:xfrm>
            <a:off x="285720" y="1928803"/>
            <a:ext cx="5072099" cy="646331"/>
          </a:xfrm>
          <a:prstGeom prst="rect">
            <a:avLst/>
          </a:prstGeom>
          <a:noFill/>
        </p:spPr>
        <p:txBody>
          <a:bodyPr wrap="square" rtlCol="1">
            <a:spAutoFit/>
          </a:bodyPr>
          <a:lstStyle/>
          <a:p>
            <a:r>
              <a:rPr lang="fa-IR" b="1" dirty="0" smtClean="0"/>
              <a:t>شکل مقطع ستون(مربع،مستطیل،شش یا هشت ضلعی یا دایره)</a:t>
            </a:r>
          </a:p>
          <a:p>
            <a:endParaRPr lang="fa-IR" b="1" dirty="0"/>
          </a:p>
        </p:txBody>
      </p:sp>
      <p:sp>
        <p:nvSpPr>
          <p:cNvPr id="8" name="TextBox 7"/>
          <p:cNvSpPr txBox="1"/>
          <p:nvPr/>
        </p:nvSpPr>
        <p:spPr>
          <a:xfrm>
            <a:off x="500034" y="2925545"/>
            <a:ext cx="4857785" cy="369332"/>
          </a:xfrm>
          <a:prstGeom prst="rect">
            <a:avLst/>
          </a:prstGeom>
          <a:noFill/>
        </p:spPr>
        <p:txBody>
          <a:bodyPr wrap="square" rtlCol="1">
            <a:spAutoFit/>
          </a:bodyPr>
          <a:lstStyle/>
          <a:p>
            <a:r>
              <a:rPr lang="fa-IR" b="1" dirty="0" smtClean="0"/>
              <a:t>تعداد و انواع دهانه بادگیر(یک دهانه و چهار دهانه)</a:t>
            </a:r>
            <a:endParaRPr lang="fa-IR" b="1" dirty="0"/>
          </a:p>
        </p:txBody>
      </p:sp>
      <p:sp>
        <p:nvSpPr>
          <p:cNvPr id="9" name="TextBox 8"/>
          <p:cNvSpPr txBox="1"/>
          <p:nvPr/>
        </p:nvSpPr>
        <p:spPr>
          <a:xfrm>
            <a:off x="500033" y="3774048"/>
            <a:ext cx="4857785" cy="369332"/>
          </a:xfrm>
          <a:prstGeom prst="rect">
            <a:avLst/>
          </a:prstGeom>
          <a:noFill/>
        </p:spPr>
        <p:txBody>
          <a:bodyPr wrap="square" rtlCol="1">
            <a:spAutoFit/>
          </a:bodyPr>
          <a:lstStyle/>
          <a:p>
            <a:r>
              <a:rPr lang="fa-IR" b="1" dirty="0" smtClean="0"/>
              <a:t>تعداد طبقه بادگیر</a:t>
            </a:r>
            <a:endParaRPr lang="fa-IR" b="1" dirty="0"/>
          </a:p>
        </p:txBody>
      </p:sp>
      <p:sp>
        <p:nvSpPr>
          <p:cNvPr id="10" name="TextBox 9"/>
          <p:cNvSpPr txBox="1"/>
          <p:nvPr/>
        </p:nvSpPr>
        <p:spPr>
          <a:xfrm>
            <a:off x="500034" y="4845618"/>
            <a:ext cx="4857785" cy="369332"/>
          </a:xfrm>
          <a:prstGeom prst="rect">
            <a:avLst/>
          </a:prstGeom>
          <a:noFill/>
        </p:spPr>
        <p:txBody>
          <a:bodyPr wrap="square" rtlCol="1">
            <a:spAutoFit/>
          </a:bodyPr>
          <a:lstStyle/>
          <a:p>
            <a:r>
              <a:rPr lang="fa-IR" b="1" dirty="0" smtClean="0"/>
              <a:t>ساختمان داخل ستون</a:t>
            </a:r>
            <a:endParaRPr lang="fa-I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2000"/>
                                        <p:tgtEl>
                                          <p:spTgt spid="4"/>
                                        </p:tgtEl>
                                      </p:cBhvr>
                                    </p:animEffect>
                                  </p:childTnLst>
                                </p:cTn>
                              </p:par>
                            </p:childTnLst>
                          </p:cTn>
                        </p:par>
                        <p:par>
                          <p:cTn id="12" fill="hold">
                            <p:stCondLst>
                              <p:cond delay="2500"/>
                            </p:stCondLst>
                            <p:childTnLst>
                              <p:par>
                                <p:cTn id="13" presetID="18" presetClass="entr" presetSubtype="1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2000"/>
                                        <p:tgtEl>
                                          <p:spTgt spid="5"/>
                                        </p:tgtEl>
                                      </p:cBhvr>
                                    </p:animEffect>
                                  </p:childTnLst>
                                </p:cTn>
                              </p:par>
                            </p:childTnLst>
                          </p:cTn>
                        </p:par>
                        <p:par>
                          <p:cTn id="20" fill="hold">
                            <p:stCondLst>
                              <p:cond delay="5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2000"/>
                                        <p:tgtEl>
                                          <p:spTgt spid="8"/>
                                        </p:tgtEl>
                                      </p:cBhvr>
                                    </p:animEffect>
                                  </p:childTnLst>
                                </p:cTn>
                              </p:par>
                            </p:childTnLst>
                          </p:cTn>
                        </p:par>
                        <p:par>
                          <p:cTn id="24" fill="hold">
                            <p:stCondLst>
                              <p:cond delay="7000"/>
                            </p:stCondLst>
                            <p:childTnLst>
                              <p:par>
                                <p:cTn id="25" presetID="18" presetClass="entr" presetSubtype="1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2000"/>
                                        <p:tgtEl>
                                          <p:spTgt spid="6"/>
                                        </p:tgtEl>
                                      </p:cBhvr>
                                    </p:animEffect>
                                  </p:childTnLst>
                                </p:cTn>
                              </p:par>
                            </p:childTnLst>
                          </p:cTn>
                        </p:par>
                        <p:par>
                          <p:cTn id="28" fill="hold">
                            <p:stCondLst>
                              <p:cond delay="9000"/>
                            </p:stCondLst>
                            <p:childTnLst>
                              <p:par>
                                <p:cTn id="29" presetID="18" presetClass="entr" presetSubtype="1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2000"/>
                                        <p:tgtEl>
                                          <p:spTgt spid="9"/>
                                        </p:tgtEl>
                                      </p:cBhvr>
                                    </p:animEffect>
                                  </p:childTnLst>
                                </p:cTn>
                              </p:par>
                            </p:childTnLst>
                          </p:cTn>
                        </p:par>
                        <p:par>
                          <p:cTn id="32" fill="hold">
                            <p:stCondLst>
                              <p:cond delay="11000"/>
                            </p:stCondLst>
                            <p:childTnLst>
                              <p:par>
                                <p:cTn id="33" presetID="18" presetClass="entr" presetSubtype="12"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strips(downLeft)">
                                      <p:cBhvr>
                                        <p:cTn id="35" dur="2000"/>
                                        <p:tgtEl>
                                          <p:spTgt spid="3"/>
                                        </p:tgtEl>
                                      </p:cBhvr>
                                    </p:animEffect>
                                  </p:childTnLst>
                                </p:cTn>
                              </p:par>
                            </p:childTnLst>
                          </p:cTn>
                        </p:par>
                        <p:par>
                          <p:cTn id="36" fill="hold">
                            <p:stCondLst>
                              <p:cond delay="13000"/>
                            </p:stCondLst>
                            <p:childTnLst>
                              <p:par>
                                <p:cTn id="37" presetID="18" presetClass="entr" presetSubtype="1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downLeft)">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fa-IR" dirty="0" smtClean="0"/>
              <a:t/>
            </a:r>
            <a:br>
              <a:rPr lang="fa-IR" dirty="0" smtClean="0"/>
            </a:br>
            <a:endParaRPr lang="fa-IR" dirty="0"/>
          </a:p>
        </p:txBody>
      </p:sp>
      <p:sp>
        <p:nvSpPr>
          <p:cNvPr id="9" name="Rectangle 8"/>
          <p:cNvSpPr/>
          <p:nvPr/>
        </p:nvSpPr>
        <p:spPr>
          <a:xfrm>
            <a:off x="1214414" y="714356"/>
            <a:ext cx="6786610" cy="1200329"/>
          </a:xfrm>
          <a:prstGeom prst="rect">
            <a:avLst/>
          </a:prstGeom>
          <a:noFill/>
        </p:spPr>
        <p:txBody>
          <a:bodyPr wrap="square" lIns="91440" tIns="45720" rIns="91440" bIns="45720">
            <a:spAutoFit/>
          </a:bodyPr>
          <a:lstStyle/>
          <a:p>
            <a:pPr algn="ctr"/>
            <a:r>
              <a:rPr lang="fa-IR"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سحر با باد می گفتم حدیث آرزومندی</a:t>
            </a:r>
            <a:br>
              <a:rPr lang="fa-IR"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br>
            <a:r>
              <a:rPr lang="fa-IR"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خطاب آمد که واصل شو به الطاف خداوندی</a:t>
            </a:r>
            <a:endParaRPr lang="fa-IR"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pic>
        <p:nvPicPr>
          <p:cNvPr id="10" name="Picture 9" descr="Image004.jpg"/>
          <p:cNvPicPr>
            <a:picLocks noChangeAspect="1"/>
          </p:cNvPicPr>
          <p:nvPr/>
        </p:nvPicPr>
        <p:blipFill>
          <a:blip r:embed="rId4"/>
          <a:stretch>
            <a:fillRect/>
          </a:stretch>
        </p:blipFill>
        <p:spPr>
          <a:xfrm>
            <a:off x="1285852" y="1901095"/>
            <a:ext cx="6500858" cy="4956905"/>
          </a:xfrm>
          <a:prstGeom prst="ellipse">
            <a:avLst/>
          </a:prstGeom>
          <a:ln>
            <a:noFill/>
          </a:ln>
          <a:effectLst>
            <a:softEdge rad="112500"/>
          </a:effectLst>
        </p:spPr>
      </p:pic>
      <p:sp>
        <p:nvSpPr>
          <p:cNvPr id="13" name="Rectangle 12"/>
          <p:cNvSpPr/>
          <p:nvPr/>
        </p:nvSpPr>
        <p:spPr>
          <a:xfrm>
            <a:off x="3428992" y="357166"/>
            <a:ext cx="2541081"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9600" b="1" cap="none" spc="0" dirty="0" smtClean="0">
                <a:ln w="11430"/>
                <a:solidFill>
                  <a:srgbClr val="00B050"/>
                </a:solidFill>
                <a:effectLst>
                  <a:outerShdw blurRad="50800" dist="39000" dir="5460000" algn="tl">
                    <a:srgbClr val="000000">
                      <a:alpha val="38000"/>
                    </a:srgbClr>
                  </a:outerShdw>
                </a:effectLst>
              </a:rPr>
              <a:t>بادگیر</a:t>
            </a:r>
            <a:endParaRPr lang="fa-IR" sz="9600" b="1" cap="none" spc="0" dirty="0">
              <a:ln w="11430"/>
              <a:solidFill>
                <a:srgbClr val="00B050"/>
              </a:solidFill>
              <a:effectLst>
                <a:outerShdw blurRad="50800" dist="39000" dir="5460000" algn="tl">
                  <a:srgbClr val="000000">
                    <a:alpha val="38000"/>
                  </a:srgbClr>
                </a:outerShdw>
              </a:effectLst>
            </a:endParaRPr>
          </a:p>
        </p:txBody>
      </p:sp>
      <p:pic>
        <p:nvPicPr>
          <p:cNvPr id="6" name="windy.wav">
            <a:hlinkClick r:id="" action="ppaction://media"/>
          </p:cNvPr>
          <p:cNvPicPr>
            <a:picLocks noRot="1" noChangeAspect="1"/>
          </p:cNvPicPr>
          <p:nvPr>
            <a:wavAudioFile r:embed="rId1" name="windy.wav"/>
          </p:nvPr>
        </p:nvPicPr>
        <p:blipFill>
          <a:blip r:embed="rId5"/>
          <a:stretch>
            <a:fillRect/>
          </a:stretch>
        </p:blipFill>
        <p:spPr>
          <a:xfrm>
            <a:off x="8982076" y="6696076"/>
            <a:ext cx="161924" cy="161924"/>
          </a:xfrm>
          <a:prstGeom prst="rect">
            <a:avLst/>
          </a:prstGeom>
        </p:spPr>
      </p:pic>
      <p:pic>
        <p:nvPicPr>
          <p:cNvPr id="8" name="wind-sand.wav">
            <a:hlinkClick r:id="" action="ppaction://media"/>
          </p:cNvPr>
          <p:cNvPicPr>
            <a:picLocks noRot="1" noChangeAspect="1"/>
          </p:cNvPicPr>
          <p:nvPr>
            <a:wavAudioFile r:embed="rId2" name="wind-sand.wav"/>
          </p:nvPr>
        </p:nvPicPr>
        <p:blipFill>
          <a:blip r:embed="rId6"/>
          <a:stretch>
            <a:fillRect/>
          </a:stretch>
        </p:blipFill>
        <p:spPr>
          <a:xfrm>
            <a:off x="8786842" y="6715124"/>
            <a:ext cx="142876" cy="1428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21" fill="hold"/>
                                        <p:tgtEl>
                                          <p:spTgt spid="6"/>
                                        </p:tgtEl>
                                      </p:cBhvr>
                                    </p:cmd>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2000"/>
                                        <p:tgtEl>
                                          <p:spTgt spid="10"/>
                                        </p:tgtEl>
                                      </p:cBhvr>
                                    </p:animEffect>
                                  </p:childTnLst>
                                </p:cTn>
                              </p:par>
                              <p:par>
                                <p:cTn id="10" presetID="41" presetClass="entr" presetSubtype="0" fill="hold" nodeType="withEffect">
                                  <p:stCondLst>
                                    <p:cond delay="0"/>
                                  </p:stCondLst>
                                  <p:iterate type="lt">
                                    <p:tmPct val="10000"/>
                                  </p:iterate>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10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14" dur="10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9">
                                            <p:txEl>
                                              <p:pRg st="0" end="0"/>
                                            </p:txEl>
                                          </p:spTgt>
                                        </p:tgtEl>
                                      </p:cBhvr>
                                    </p:animEffect>
                                  </p:childTnLst>
                                </p:cTn>
                              </p:par>
                            </p:childTnLst>
                          </p:cTn>
                        </p:par>
                        <p:par>
                          <p:cTn id="17" fill="hold">
                            <p:stCondLst>
                              <p:cond delay="8021"/>
                            </p:stCondLst>
                            <p:childTnLst>
                              <p:par>
                                <p:cTn id="18" presetID="10" presetClass="exit" presetSubtype="0" fill="hold" nodeType="afterEffect">
                                  <p:stCondLst>
                                    <p:cond delay="0"/>
                                  </p:stCondLst>
                                  <p:iterate type="lt">
                                    <p:tmPct val="0"/>
                                  </p:iterate>
                                  <p:childTnLst>
                                    <p:animEffect transition="out" filter="fade">
                                      <p:cBhvr>
                                        <p:cTn id="19" dur="2000"/>
                                        <p:tgtEl>
                                          <p:spTgt spid="9">
                                            <p:txEl>
                                              <p:pRg st="0" end="0"/>
                                            </p:txEl>
                                          </p:spTgt>
                                        </p:tgtEl>
                                      </p:cBhvr>
                                    </p:animEffect>
                                    <p:set>
                                      <p:cBhvr>
                                        <p:cTn id="20" dur="1" fill="hold">
                                          <p:stCondLst>
                                            <p:cond delay="1999"/>
                                          </p:stCondLst>
                                        </p:cTn>
                                        <p:tgtEl>
                                          <p:spTgt spid="9">
                                            <p:txEl>
                                              <p:pRg st="0" end="0"/>
                                            </p:txEl>
                                          </p:spTgt>
                                        </p:tgtEl>
                                        <p:attrNameLst>
                                          <p:attrName>style.visibility</p:attrName>
                                        </p:attrNameLst>
                                      </p:cBhvr>
                                      <p:to>
                                        <p:strVal val="hidden"/>
                                      </p:to>
                                    </p:set>
                                  </p:childTnLst>
                                </p:cTn>
                              </p:par>
                            </p:childTnLst>
                          </p:cTn>
                        </p:par>
                        <p:par>
                          <p:cTn id="21" fill="hold">
                            <p:stCondLst>
                              <p:cond delay="10021"/>
                            </p:stCondLst>
                            <p:childTnLst>
                              <p:par>
                                <p:cTn id="22" presetID="1" presetClass="mediacall" presetSubtype="0" fill="hold" nodeType="afterEffect">
                                  <p:stCondLst>
                                    <p:cond delay="0"/>
                                  </p:stCondLst>
                                  <p:childTnLst>
                                    <p:cmd type="call" cmd="playFrom(0.0)">
                                      <p:cBhvr>
                                        <p:cTn id="23" dur="7514" fill="hold"/>
                                        <p:tgtEl>
                                          <p:spTgt spid="8"/>
                                        </p:tgtEl>
                                      </p:cBhvr>
                                    </p:cmd>
                                  </p:childTnLst>
                                </p:cTn>
                              </p:par>
                              <p:par>
                                <p:cTn id="24" presetID="5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70" decel="100000"/>
                                        <p:tgtEl>
                                          <p:spTgt spid="13"/>
                                        </p:tgtEl>
                                      </p:cBhvr>
                                    </p:animEffect>
                                    <p:animScale>
                                      <p:cBhvr>
                                        <p:cTn id="27" dur="770" decel="100000"/>
                                        <p:tgtEl>
                                          <p:spTgt spid="13"/>
                                        </p:tgtEl>
                                      </p:cBhvr>
                                      <p:from x="10000" y="10000"/>
                                      <p:to x="200000" y="450000"/>
                                    </p:animScale>
                                    <p:animScale>
                                      <p:cBhvr>
                                        <p:cTn id="28" dur="1230" accel="100000" fill="hold">
                                          <p:stCondLst>
                                            <p:cond delay="770"/>
                                          </p:stCondLst>
                                        </p:cTn>
                                        <p:tgtEl>
                                          <p:spTgt spid="13"/>
                                        </p:tgtEl>
                                      </p:cBhvr>
                                      <p:from x="200000" y="450000"/>
                                      <p:to x="100000" y="100000"/>
                                    </p:animScale>
                                    <p:set>
                                      <p:cBhvr>
                                        <p:cTn id="29" dur="770" fill="hold"/>
                                        <p:tgtEl>
                                          <p:spTgt spid="13"/>
                                        </p:tgtEl>
                                        <p:attrNameLst>
                                          <p:attrName>ppt_x</p:attrName>
                                        </p:attrNameLst>
                                      </p:cBhvr>
                                      <p:to>
                                        <p:strVal val="(0.5)"/>
                                      </p:to>
                                    </p:set>
                                    <p:anim from="(0.5)" to="(#ppt_x)" calcmode="lin" valueType="num">
                                      <p:cBhvr>
                                        <p:cTn id="30" dur="1230" accel="100000" fill="hold">
                                          <p:stCondLst>
                                            <p:cond delay="770"/>
                                          </p:stCondLst>
                                        </p:cTn>
                                        <p:tgtEl>
                                          <p:spTgt spid="13"/>
                                        </p:tgtEl>
                                        <p:attrNameLst>
                                          <p:attrName>ppt_x</p:attrName>
                                        </p:attrNameLst>
                                      </p:cBhvr>
                                    </p:anim>
                                    <p:set>
                                      <p:cBhvr>
                                        <p:cTn id="31" dur="770" fill="hold"/>
                                        <p:tgtEl>
                                          <p:spTgt spid="13"/>
                                        </p:tgtEl>
                                        <p:attrNameLst>
                                          <p:attrName>ppt_y</p:attrName>
                                        </p:attrNameLst>
                                      </p:cBhvr>
                                      <p:to>
                                        <p:strVal val="(#ppt_y+0.4)"/>
                                      </p:to>
                                    </p:set>
                                    <p:anim from="(#ppt_y+0.4)" to="(#ppt_y)" calcmode="lin" valueType="num">
                                      <p:cBhvr>
                                        <p:cTn id="32"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Callout 2 3"/>
          <p:cNvSpPr/>
          <p:nvPr/>
        </p:nvSpPr>
        <p:spPr>
          <a:xfrm rot="10800000">
            <a:off x="3214678" y="214291"/>
            <a:ext cx="4786347" cy="785818"/>
          </a:xfrm>
          <a:prstGeom prst="borderCallout2">
            <a:avLst>
              <a:gd name="adj1" fmla="val 53719"/>
              <a:gd name="adj2" fmla="val -141"/>
              <a:gd name="adj3" fmla="val 55292"/>
              <a:gd name="adj4" fmla="val -16597"/>
              <a:gd name="adj5" fmla="val -57821"/>
              <a:gd name="adj6" fmla="val -23630"/>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dirty="0">
              <a:solidFill>
                <a:schemeClr val="accent3">
                  <a:lumMod val="50000"/>
                </a:schemeClr>
              </a:solidFill>
            </a:endParaRPr>
          </a:p>
        </p:txBody>
      </p:sp>
      <p:sp>
        <p:nvSpPr>
          <p:cNvPr id="5" name="TextBox 4"/>
          <p:cNvSpPr txBox="1"/>
          <p:nvPr/>
        </p:nvSpPr>
        <p:spPr>
          <a:xfrm>
            <a:off x="2928926" y="428606"/>
            <a:ext cx="5072099" cy="646331"/>
          </a:xfrm>
          <a:prstGeom prst="rect">
            <a:avLst/>
          </a:prstGeom>
          <a:noFill/>
        </p:spPr>
        <p:txBody>
          <a:bodyPr wrap="square" rtlCol="1">
            <a:spAutoFit/>
          </a:bodyPr>
          <a:lstStyle/>
          <a:p>
            <a:r>
              <a:rPr lang="fa-IR" b="1" dirty="0" smtClean="0"/>
              <a:t>شکل مقطع ستون(مربع،مستطیل،شش یا هشت ضلعی یا دایره)</a:t>
            </a:r>
          </a:p>
          <a:p>
            <a:endParaRPr lang="fa-IR" b="1" dirty="0"/>
          </a:p>
        </p:txBody>
      </p:sp>
      <p:pic>
        <p:nvPicPr>
          <p:cNvPr id="8" name="Picture 7" descr="Scan100072.JPG"/>
          <p:cNvPicPr>
            <a:picLocks noChangeAspect="1"/>
          </p:cNvPicPr>
          <p:nvPr/>
        </p:nvPicPr>
        <p:blipFill>
          <a:blip r:embed="rId2"/>
          <a:stretch>
            <a:fillRect/>
          </a:stretch>
        </p:blipFill>
        <p:spPr>
          <a:xfrm>
            <a:off x="2591919" y="4643446"/>
            <a:ext cx="2498294" cy="1995493"/>
          </a:xfrm>
          <a:prstGeom prst="rect">
            <a:avLst/>
          </a:prstGeom>
        </p:spPr>
      </p:pic>
      <p:pic>
        <p:nvPicPr>
          <p:cNvPr id="9" name="Picture 8" descr="Scan100161.JPG"/>
          <p:cNvPicPr>
            <a:picLocks noChangeAspect="1"/>
          </p:cNvPicPr>
          <p:nvPr/>
        </p:nvPicPr>
        <p:blipFill>
          <a:blip r:embed="rId3"/>
          <a:stretch>
            <a:fillRect/>
          </a:stretch>
        </p:blipFill>
        <p:spPr>
          <a:xfrm>
            <a:off x="2500298" y="1785926"/>
            <a:ext cx="2025072" cy="2714644"/>
          </a:xfrm>
          <a:prstGeom prst="rect">
            <a:avLst/>
          </a:prstGeom>
        </p:spPr>
      </p:pic>
      <p:pic>
        <p:nvPicPr>
          <p:cNvPr id="10" name="Picture 9" descr="Scan100132.JPG"/>
          <p:cNvPicPr>
            <a:picLocks noChangeAspect="1"/>
          </p:cNvPicPr>
          <p:nvPr/>
        </p:nvPicPr>
        <p:blipFill>
          <a:blip r:embed="rId4"/>
          <a:stretch>
            <a:fillRect/>
          </a:stretch>
        </p:blipFill>
        <p:spPr>
          <a:xfrm>
            <a:off x="5090213" y="3717818"/>
            <a:ext cx="1785950" cy="3081340"/>
          </a:xfrm>
          <a:prstGeom prst="rect">
            <a:avLst/>
          </a:prstGeom>
        </p:spPr>
      </p:pic>
      <p:sp>
        <p:nvSpPr>
          <p:cNvPr id="11" name="Rectangle 10"/>
          <p:cNvSpPr>
            <a:spLocks noChangeArrowheads="1"/>
          </p:cNvSpPr>
          <p:nvPr/>
        </p:nvSpPr>
        <p:spPr bwMode="auto">
          <a:xfrm>
            <a:off x="0" y="6143644"/>
            <a:ext cx="2442220" cy="461665"/>
          </a:xfrm>
          <a:prstGeom prst="rect">
            <a:avLst/>
          </a:prstGeom>
          <a:solidFill>
            <a:schemeClr val="bg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a-IR" sz="1200" b="1" dirty="0" smtClean="0"/>
              <a:t>تصویر : بادگیر چهار طرفه مقطع مستطیلی </a:t>
            </a:r>
          </a:p>
          <a:p>
            <a:pPr fontAlgn="base">
              <a:spcBef>
                <a:spcPct val="0"/>
              </a:spcBef>
              <a:spcAft>
                <a:spcPct val="0"/>
              </a:spcAft>
            </a:pPr>
            <a:r>
              <a:rPr lang="fa-IR" sz="1200" b="1" dirty="0" smtClean="0"/>
              <a:t>خانه زرگرباشی </a:t>
            </a:r>
            <a:r>
              <a:rPr kumimoji="0" lang="fa-IR" sz="1200" b="1" i="0" u="none" strike="noStrike" normalizeH="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یزد</a:t>
            </a:r>
            <a:endParaRPr kumimoji="0" lang="fa-IR" sz="12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2" name="Rectangle 11"/>
          <p:cNvSpPr>
            <a:spLocks noChangeArrowheads="1"/>
          </p:cNvSpPr>
          <p:nvPr/>
        </p:nvSpPr>
        <p:spPr bwMode="auto">
          <a:xfrm>
            <a:off x="-32" y="4286256"/>
            <a:ext cx="2442220" cy="461665"/>
          </a:xfrm>
          <a:prstGeom prst="rect">
            <a:avLst/>
          </a:prstGeom>
          <a:solidFill>
            <a:schemeClr val="bg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fa-IR" sz="12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تصویر :بادگیر با مقطع دایره ای کاخ چهل ستون لرستان</a:t>
            </a:r>
          </a:p>
        </p:txBody>
      </p:sp>
      <p:pic>
        <p:nvPicPr>
          <p:cNvPr id="13" name="Picture 12" descr="Scan100151.JPG"/>
          <p:cNvPicPr>
            <a:picLocks noChangeAspect="1"/>
          </p:cNvPicPr>
          <p:nvPr/>
        </p:nvPicPr>
        <p:blipFill>
          <a:blip r:embed="rId5"/>
          <a:stretch>
            <a:fillRect/>
          </a:stretch>
        </p:blipFill>
        <p:spPr>
          <a:xfrm>
            <a:off x="4590147" y="1643050"/>
            <a:ext cx="2323043" cy="1919290"/>
          </a:xfrm>
          <a:prstGeom prst="rect">
            <a:avLst/>
          </a:prstGeom>
        </p:spPr>
      </p:pic>
      <p:sp>
        <p:nvSpPr>
          <p:cNvPr id="14" name="Rectangle 13"/>
          <p:cNvSpPr>
            <a:spLocks noChangeArrowheads="1"/>
          </p:cNvSpPr>
          <p:nvPr/>
        </p:nvSpPr>
        <p:spPr bwMode="auto">
          <a:xfrm>
            <a:off x="7072330" y="3437753"/>
            <a:ext cx="2085030" cy="461665"/>
          </a:xfrm>
          <a:prstGeom prst="rect">
            <a:avLst/>
          </a:prstGeom>
          <a:solidFill>
            <a:schemeClr val="bg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a-IR" sz="1200" b="1" dirty="0" smtClean="0"/>
              <a:t>تصویر :بادگیر چهارطرفه با مقطع مربع خانه ای در کاشان</a:t>
            </a:r>
          </a:p>
        </p:txBody>
      </p:sp>
      <p:sp>
        <p:nvSpPr>
          <p:cNvPr id="15" name="Rectangle 14"/>
          <p:cNvSpPr>
            <a:spLocks noChangeArrowheads="1"/>
          </p:cNvSpPr>
          <p:nvPr/>
        </p:nvSpPr>
        <p:spPr bwMode="auto">
          <a:xfrm>
            <a:off x="6929454" y="6581025"/>
            <a:ext cx="2085030" cy="276999"/>
          </a:xfrm>
          <a:prstGeom prst="rect">
            <a:avLst/>
          </a:prstGeom>
          <a:solidFill>
            <a:schemeClr val="bg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a-IR" sz="1200" b="1" dirty="0" smtClean="0"/>
              <a:t>تصویر :بادگیر شش طرفه در اردکان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childTnLst>
                          </p:cTn>
                        </p:par>
                        <p:par>
                          <p:cTn id="12" fill="hold">
                            <p:stCondLst>
                              <p:cond delay="4000"/>
                            </p:stCondLst>
                            <p:childTnLst>
                              <p:par>
                                <p:cTn id="13" presetID="5"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2000"/>
                                        <p:tgtEl>
                                          <p:spTgt spid="13"/>
                                        </p:tgtEl>
                                      </p:cBhvr>
                                    </p:animEffect>
                                  </p:childTnLst>
                                </p:cTn>
                              </p:par>
                            </p:childTnLst>
                          </p:cTn>
                        </p:par>
                        <p:par>
                          <p:cTn id="16" fill="hold">
                            <p:stCondLst>
                              <p:cond delay="6000"/>
                            </p:stCondLst>
                            <p:childTnLst>
                              <p:par>
                                <p:cTn id="17" presetID="18" presetClass="entr" presetSubtype="1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2000"/>
                                        <p:tgtEl>
                                          <p:spTgt spid="14"/>
                                        </p:tgtEl>
                                      </p:cBhvr>
                                    </p:animEffect>
                                  </p:childTnLst>
                                </p:cTn>
                              </p:par>
                            </p:childTnLst>
                          </p:cTn>
                        </p:par>
                        <p:par>
                          <p:cTn id="20" fill="hold">
                            <p:stCondLst>
                              <p:cond delay="8000"/>
                            </p:stCondLst>
                            <p:childTnLst>
                              <p:par>
                                <p:cTn id="21" presetID="5"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2000"/>
                                        <p:tgtEl>
                                          <p:spTgt spid="8"/>
                                        </p:tgtEl>
                                      </p:cBhvr>
                                    </p:animEffect>
                                  </p:childTnLst>
                                </p:cTn>
                              </p:par>
                            </p:childTnLst>
                          </p:cTn>
                        </p:par>
                        <p:par>
                          <p:cTn id="24" fill="hold">
                            <p:stCondLst>
                              <p:cond delay="10000"/>
                            </p:stCondLst>
                            <p:childTnLst>
                              <p:par>
                                <p:cTn id="25" presetID="18" presetClass="entr" presetSubtype="1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2000"/>
                                        <p:tgtEl>
                                          <p:spTgt spid="11"/>
                                        </p:tgtEl>
                                      </p:cBhvr>
                                    </p:animEffect>
                                  </p:childTnLst>
                                </p:cTn>
                              </p:par>
                            </p:childTnLst>
                          </p:cTn>
                        </p:par>
                        <p:par>
                          <p:cTn id="28" fill="hold">
                            <p:stCondLst>
                              <p:cond delay="12000"/>
                            </p:stCondLst>
                            <p:childTnLst>
                              <p:par>
                                <p:cTn id="29" presetID="5" presetClass="entr" presetSubtype="1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2000"/>
                                        <p:tgtEl>
                                          <p:spTgt spid="10"/>
                                        </p:tgtEl>
                                      </p:cBhvr>
                                    </p:animEffect>
                                  </p:childTnLst>
                                </p:cTn>
                              </p:par>
                            </p:childTnLst>
                          </p:cTn>
                        </p:par>
                        <p:par>
                          <p:cTn id="32" fill="hold">
                            <p:stCondLst>
                              <p:cond delay="14000"/>
                            </p:stCondLst>
                            <p:childTnLst>
                              <p:par>
                                <p:cTn id="33" presetID="18" presetClass="entr" presetSubtype="12"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trips(downLeft)">
                                      <p:cBhvr>
                                        <p:cTn id="35" dur="2000"/>
                                        <p:tgtEl>
                                          <p:spTgt spid="15"/>
                                        </p:tgtEl>
                                      </p:cBhvr>
                                    </p:animEffect>
                                  </p:childTnLst>
                                </p:cTn>
                              </p:par>
                            </p:childTnLst>
                          </p:cTn>
                        </p:par>
                        <p:par>
                          <p:cTn id="36" fill="hold">
                            <p:stCondLst>
                              <p:cond delay="16000"/>
                            </p:stCondLst>
                            <p:childTnLst>
                              <p:par>
                                <p:cTn id="37" presetID="5" presetClass="entr" presetSubtype="1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heckerboard(across)">
                                      <p:cBhvr>
                                        <p:cTn id="39" dur="2000"/>
                                        <p:tgtEl>
                                          <p:spTgt spid="9"/>
                                        </p:tgtEl>
                                      </p:cBhvr>
                                    </p:animEffect>
                                  </p:childTnLst>
                                </p:cTn>
                              </p:par>
                            </p:childTnLst>
                          </p:cTn>
                        </p:par>
                        <p:par>
                          <p:cTn id="40" fill="hold">
                            <p:stCondLst>
                              <p:cond delay="18000"/>
                            </p:stCondLst>
                            <p:childTnLst>
                              <p:par>
                                <p:cTn id="41" presetID="18" presetClass="entr" presetSubtype="12"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Left)">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2"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Callout 2 6"/>
          <p:cNvSpPr/>
          <p:nvPr/>
        </p:nvSpPr>
        <p:spPr>
          <a:xfrm rot="10800000">
            <a:off x="3214678" y="214291"/>
            <a:ext cx="4786347" cy="785818"/>
          </a:xfrm>
          <a:prstGeom prst="borderCallout2">
            <a:avLst>
              <a:gd name="adj1" fmla="val 53719"/>
              <a:gd name="adj2" fmla="val -141"/>
              <a:gd name="adj3" fmla="val 55292"/>
              <a:gd name="adj4" fmla="val -16597"/>
              <a:gd name="adj5" fmla="val -57821"/>
              <a:gd name="adj6" fmla="val -23630"/>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dirty="0">
              <a:solidFill>
                <a:schemeClr val="accent3">
                  <a:lumMod val="50000"/>
                </a:schemeClr>
              </a:solidFill>
            </a:endParaRPr>
          </a:p>
        </p:txBody>
      </p:sp>
      <p:sp>
        <p:nvSpPr>
          <p:cNvPr id="8" name="TextBox 7"/>
          <p:cNvSpPr txBox="1"/>
          <p:nvPr/>
        </p:nvSpPr>
        <p:spPr>
          <a:xfrm>
            <a:off x="2928926" y="285728"/>
            <a:ext cx="5072099" cy="369332"/>
          </a:xfrm>
          <a:prstGeom prst="rect">
            <a:avLst/>
          </a:prstGeom>
          <a:noFill/>
        </p:spPr>
        <p:txBody>
          <a:bodyPr wrap="square" rtlCol="1">
            <a:spAutoFit/>
          </a:bodyPr>
          <a:lstStyle/>
          <a:p>
            <a:r>
              <a:rPr lang="fa-IR" b="1" dirty="0" smtClean="0"/>
              <a:t>تعداد و انواع دهانه بادگیر(یک دهانه و چهار دهانه)</a:t>
            </a:r>
            <a:endParaRPr lang="fa-IR" b="1" dirty="0"/>
          </a:p>
        </p:txBody>
      </p:sp>
      <p:pic>
        <p:nvPicPr>
          <p:cNvPr id="9" name="Picture 8" descr="Scan100122.JPG"/>
          <p:cNvPicPr>
            <a:picLocks noChangeAspect="1"/>
          </p:cNvPicPr>
          <p:nvPr/>
        </p:nvPicPr>
        <p:blipFill>
          <a:blip r:embed="rId2"/>
          <a:stretch>
            <a:fillRect/>
          </a:stretch>
        </p:blipFill>
        <p:spPr>
          <a:xfrm>
            <a:off x="4214810" y="1714488"/>
            <a:ext cx="3371850" cy="2543175"/>
          </a:xfrm>
          <a:prstGeom prst="rect">
            <a:avLst/>
          </a:prstGeom>
        </p:spPr>
      </p:pic>
      <p:pic>
        <p:nvPicPr>
          <p:cNvPr id="11" name="Picture 10" descr="Scan100101.JPG"/>
          <p:cNvPicPr>
            <a:picLocks noChangeAspect="1"/>
          </p:cNvPicPr>
          <p:nvPr/>
        </p:nvPicPr>
        <p:blipFill>
          <a:blip r:embed="rId3"/>
          <a:stretch>
            <a:fillRect/>
          </a:stretch>
        </p:blipFill>
        <p:spPr>
          <a:xfrm>
            <a:off x="1500166" y="1714488"/>
            <a:ext cx="2705100" cy="3581400"/>
          </a:xfrm>
          <a:prstGeom prst="rect">
            <a:avLst/>
          </a:prstGeom>
        </p:spPr>
      </p:pic>
      <p:sp>
        <p:nvSpPr>
          <p:cNvPr id="12" name="Rectangle 11"/>
          <p:cNvSpPr>
            <a:spLocks noChangeArrowheads="1"/>
          </p:cNvSpPr>
          <p:nvPr/>
        </p:nvSpPr>
        <p:spPr bwMode="auto">
          <a:xfrm>
            <a:off x="4286248" y="4286256"/>
            <a:ext cx="3429024" cy="323165"/>
          </a:xfrm>
          <a:prstGeom prst="rect">
            <a:avLst/>
          </a:prstGeom>
          <a:solidFill>
            <a:schemeClr val="bg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fa-IR" sz="15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تصویر :نمایی</a:t>
            </a:r>
            <a:r>
              <a:rPr kumimoji="0" lang="fa-IR" sz="1500" b="1" i="0" u="none" strike="noStrike" normalizeH="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 از دهانه بادگیر یک طرفه در اردکان</a:t>
            </a:r>
            <a:endParaRPr kumimoji="0" lang="fa-IR" sz="15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3" name="Rectangle 12"/>
          <p:cNvSpPr>
            <a:spLocks noChangeArrowheads="1"/>
          </p:cNvSpPr>
          <p:nvPr/>
        </p:nvSpPr>
        <p:spPr bwMode="auto">
          <a:xfrm>
            <a:off x="1428728" y="5391851"/>
            <a:ext cx="2857520" cy="323165"/>
          </a:xfrm>
          <a:prstGeom prst="rect">
            <a:avLst/>
          </a:prstGeom>
          <a:solidFill>
            <a:schemeClr val="bg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fa-IR" sz="15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تصویر :بادگیر</a:t>
            </a:r>
            <a:r>
              <a:rPr kumimoji="0" lang="fa-IR" sz="1500" b="1" i="0" u="none" strike="noStrike" normalizeH="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 آجری و تزیین شده در یزد</a:t>
            </a:r>
            <a:endParaRPr kumimoji="0" lang="fa-IR" sz="15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2000"/>
                                        <p:tgtEl>
                                          <p:spTgt spid="7"/>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2000"/>
                                        <p:tgtEl>
                                          <p:spTgt spid="8"/>
                                        </p:tgtEl>
                                      </p:cBhvr>
                                    </p:animEffect>
                                  </p:childTnLst>
                                </p:cTn>
                              </p:par>
                            </p:childTnLst>
                          </p:cTn>
                        </p:par>
                        <p:par>
                          <p:cTn id="12" fill="hold">
                            <p:stCondLst>
                              <p:cond delay="4000"/>
                            </p:stCondLst>
                            <p:childTnLst>
                              <p:par>
                                <p:cTn id="13" presetID="5"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2000"/>
                                        <p:tgtEl>
                                          <p:spTgt spid="9"/>
                                        </p:tgtEl>
                                      </p:cBhvr>
                                    </p:animEffect>
                                  </p:childTnLst>
                                </p:cTn>
                              </p:par>
                            </p:childTnLst>
                          </p:cTn>
                        </p:par>
                        <p:par>
                          <p:cTn id="16" fill="hold">
                            <p:stCondLst>
                              <p:cond delay="6000"/>
                            </p:stCondLst>
                            <p:childTnLst>
                              <p:par>
                                <p:cTn id="17" presetID="18" presetClass="entr" presetSubtype="1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2000"/>
                                        <p:tgtEl>
                                          <p:spTgt spid="12"/>
                                        </p:tgtEl>
                                      </p:cBhvr>
                                    </p:animEffect>
                                  </p:childTnLst>
                                </p:cTn>
                              </p:par>
                            </p:childTnLst>
                          </p:cTn>
                        </p:par>
                        <p:par>
                          <p:cTn id="20" fill="hold">
                            <p:stCondLst>
                              <p:cond delay="8000"/>
                            </p:stCondLst>
                            <p:childTnLst>
                              <p:par>
                                <p:cTn id="21" presetID="5"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2000"/>
                                        <p:tgtEl>
                                          <p:spTgt spid="11"/>
                                        </p:tgtEl>
                                      </p:cBhvr>
                                    </p:animEffect>
                                  </p:childTnLst>
                                </p:cTn>
                              </p:par>
                            </p:childTnLst>
                          </p:cTn>
                        </p:par>
                        <p:par>
                          <p:cTn id="24" fill="hold">
                            <p:stCondLst>
                              <p:cond delay="10000"/>
                            </p:stCondLst>
                            <p:childTnLst>
                              <p:par>
                                <p:cTn id="25" presetID="18" presetClass="entr" presetSubtype="1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10029.JPG"/>
          <p:cNvPicPr>
            <a:picLocks noChangeAspect="1"/>
          </p:cNvPicPr>
          <p:nvPr/>
        </p:nvPicPr>
        <p:blipFill>
          <a:blip r:embed="rId2"/>
          <a:stretch>
            <a:fillRect/>
          </a:stretch>
        </p:blipFill>
        <p:spPr>
          <a:xfrm>
            <a:off x="928662" y="357166"/>
            <a:ext cx="7413820" cy="1938346"/>
          </a:xfrm>
          <a:prstGeom prst="rect">
            <a:avLst/>
          </a:prstGeom>
          <a:ln>
            <a:noFill/>
          </a:ln>
          <a:effectLst>
            <a:softEdge rad="112500"/>
          </a:effectLst>
        </p:spPr>
      </p:pic>
      <p:pic>
        <p:nvPicPr>
          <p:cNvPr id="3" name="Picture 2" descr="Scan100282.JPG"/>
          <p:cNvPicPr>
            <a:picLocks noChangeAspect="1"/>
          </p:cNvPicPr>
          <p:nvPr/>
        </p:nvPicPr>
        <p:blipFill>
          <a:blip r:embed="rId3"/>
          <a:stretch>
            <a:fillRect/>
          </a:stretch>
        </p:blipFill>
        <p:spPr>
          <a:xfrm>
            <a:off x="1937117" y="2800355"/>
            <a:ext cx="5563841" cy="3700479"/>
          </a:xfrm>
          <a:prstGeom prst="rect">
            <a:avLst/>
          </a:prstGeom>
          <a:ln>
            <a:noFill/>
          </a:ln>
          <a:effectLst>
            <a:softEdge rad="112500"/>
          </a:effectLst>
        </p:spPr>
      </p:pic>
      <p:sp>
        <p:nvSpPr>
          <p:cNvPr id="4" name="Rectangle 3"/>
          <p:cNvSpPr>
            <a:spLocks noChangeArrowheads="1"/>
          </p:cNvSpPr>
          <p:nvPr/>
        </p:nvSpPr>
        <p:spPr bwMode="auto">
          <a:xfrm>
            <a:off x="2786050" y="2357430"/>
            <a:ext cx="3429024" cy="323165"/>
          </a:xfrm>
          <a:prstGeom prst="rect">
            <a:avLst/>
          </a:prstGeom>
          <a:solidFill>
            <a:schemeClr val="bg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fa-IR" sz="15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تصویر :بادگیرهایی</a:t>
            </a:r>
            <a:r>
              <a:rPr kumimoji="0" lang="fa-IR" sz="1500" b="1" i="0" u="none" strike="noStrike" normalizeH="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 با دهانه مربعی</a:t>
            </a:r>
            <a:endParaRPr kumimoji="0" lang="fa-IR" sz="15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5" name="Rectangle 4"/>
          <p:cNvSpPr>
            <a:spLocks noChangeArrowheads="1"/>
          </p:cNvSpPr>
          <p:nvPr/>
        </p:nvSpPr>
        <p:spPr bwMode="auto">
          <a:xfrm>
            <a:off x="2938450" y="6534859"/>
            <a:ext cx="3429024" cy="323165"/>
          </a:xfrm>
          <a:prstGeom prst="rect">
            <a:avLst/>
          </a:prstGeom>
          <a:solidFill>
            <a:schemeClr val="bg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fa-IR" sz="15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تصویر :بادگیرهایی</a:t>
            </a:r>
            <a:r>
              <a:rPr kumimoji="0" lang="fa-IR" sz="1500" b="1" i="0" u="none" strike="noStrike" normalizeH="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 با دهانه مستطیلی</a:t>
            </a:r>
            <a:endParaRPr kumimoji="0" lang="fa-IR" sz="15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2000"/>
                                        <p:tgtEl>
                                          <p:spTgt spid="4"/>
                                        </p:tgtEl>
                                      </p:cBhvr>
                                    </p:animEffect>
                                  </p:childTnLst>
                                </p:cTn>
                              </p:par>
                            </p:childTnLst>
                          </p:cTn>
                        </p:par>
                        <p:par>
                          <p:cTn id="12" fill="hold">
                            <p:stCondLst>
                              <p:cond delay="4000"/>
                            </p:stCondLst>
                            <p:childTnLst>
                              <p:par>
                                <p:cTn id="13" presetID="5"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2000"/>
                                        <p:tgtEl>
                                          <p:spTgt spid="3"/>
                                        </p:tgtEl>
                                      </p:cBhvr>
                                    </p:animEffect>
                                  </p:childTnLst>
                                </p:cTn>
                              </p:par>
                            </p:childTnLst>
                          </p:cTn>
                        </p:par>
                        <p:par>
                          <p:cTn id="16" fill="hold">
                            <p:stCondLst>
                              <p:cond delay="6000"/>
                            </p:stCondLst>
                            <p:childTnLst>
                              <p:par>
                                <p:cTn id="17" presetID="18"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100301.JPG"/>
          <p:cNvPicPr>
            <a:picLocks noChangeAspect="1"/>
          </p:cNvPicPr>
          <p:nvPr/>
        </p:nvPicPr>
        <p:blipFill>
          <a:blip r:embed="rId2"/>
          <a:stretch>
            <a:fillRect/>
          </a:stretch>
        </p:blipFill>
        <p:spPr>
          <a:xfrm>
            <a:off x="3071802" y="0"/>
            <a:ext cx="3352814" cy="6447719"/>
          </a:xfrm>
          <a:prstGeom prst="rect">
            <a:avLst/>
          </a:prstGeom>
        </p:spPr>
      </p:pic>
      <p:sp>
        <p:nvSpPr>
          <p:cNvPr id="3" name="Rectangle 2"/>
          <p:cNvSpPr>
            <a:spLocks noChangeArrowheads="1"/>
          </p:cNvSpPr>
          <p:nvPr/>
        </p:nvSpPr>
        <p:spPr bwMode="auto">
          <a:xfrm>
            <a:off x="2938450" y="6534859"/>
            <a:ext cx="3429024" cy="323165"/>
          </a:xfrm>
          <a:prstGeom prst="rect">
            <a:avLst/>
          </a:prstGeom>
          <a:solidFill>
            <a:schemeClr val="bg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fa-IR" sz="15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تصویر :تزئینات</a:t>
            </a:r>
            <a:r>
              <a:rPr kumimoji="0" lang="fa-IR" sz="1500" b="1" i="0" u="none" strike="noStrike" normalizeH="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 دهانه های بادگیرها</a:t>
            </a:r>
            <a:endParaRPr kumimoji="0" lang="fa-IR" sz="15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100272.JPG"/>
          <p:cNvPicPr>
            <a:picLocks noChangeAspect="1"/>
          </p:cNvPicPr>
          <p:nvPr/>
        </p:nvPicPr>
        <p:blipFill>
          <a:blip r:embed="rId2"/>
          <a:stretch>
            <a:fillRect/>
          </a:stretch>
        </p:blipFill>
        <p:spPr>
          <a:xfrm>
            <a:off x="1114512" y="690948"/>
            <a:ext cx="7243702" cy="5238383"/>
          </a:xfrm>
          <a:prstGeom prst="rect">
            <a:avLst/>
          </a:prstGeom>
          <a:ln>
            <a:noFill/>
          </a:ln>
          <a:effectLst>
            <a:softEdge rad="112500"/>
          </a:effectLst>
        </p:spPr>
      </p:pic>
      <p:sp>
        <p:nvSpPr>
          <p:cNvPr id="4" name="Rectangle 3"/>
          <p:cNvSpPr>
            <a:spLocks noChangeArrowheads="1"/>
          </p:cNvSpPr>
          <p:nvPr/>
        </p:nvSpPr>
        <p:spPr bwMode="auto">
          <a:xfrm>
            <a:off x="1571604" y="6072206"/>
            <a:ext cx="6143668" cy="400110"/>
          </a:xfrm>
          <a:prstGeom prst="rect">
            <a:avLst/>
          </a:prstGeom>
          <a:solidFill>
            <a:schemeClr val="bg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تصویر </a:t>
            </a:r>
            <a:r>
              <a:rPr kumimoji="0" lang="fa-IR" sz="2000" b="1" i="0" u="none" strike="noStrike" normalizeH="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rPr>
              <a:t> :طرحی اجمالی از بادگیر سه طرفه امام زاده حسین در طبس </a:t>
            </a:r>
            <a:endPar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Callout 2 3"/>
          <p:cNvSpPr/>
          <p:nvPr/>
        </p:nvSpPr>
        <p:spPr>
          <a:xfrm rot="10800000">
            <a:off x="3214678" y="214291"/>
            <a:ext cx="4786347" cy="785818"/>
          </a:xfrm>
          <a:prstGeom prst="borderCallout2">
            <a:avLst>
              <a:gd name="adj1" fmla="val 53719"/>
              <a:gd name="adj2" fmla="val -141"/>
              <a:gd name="adj3" fmla="val 55292"/>
              <a:gd name="adj4" fmla="val -16597"/>
              <a:gd name="adj5" fmla="val -57821"/>
              <a:gd name="adj6" fmla="val -23630"/>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dirty="0">
              <a:solidFill>
                <a:schemeClr val="accent3">
                  <a:lumMod val="50000"/>
                </a:schemeClr>
              </a:solidFill>
            </a:endParaRPr>
          </a:p>
        </p:txBody>
      </p:sp>
      <p:sp>
        <p:nvSpPr>
          <p:cNvPr id="5" name="TextBox 4"/>
          <p:cNvSpPr txBox="1"/>
          <p:nvPr/>
        </p:nvSpPr>
        <p:spPr>
          <a:xfrm>
            <a:off x="2928926" y="428606"/>
            <a:ext cx="5072099" cy="646331"/>
          </a:xfrm>
          <a:prstGeom prst="rect">
            <a:avLst/>
          </a:prstGeom>
          <a:noFill/>
        </p:spPr>
        <p:txBody>
          <a:bodyPr wrap="square" rtlCol="1">
            <a:spAutoFit/>
          </a:bodyPr>
          <a:lstStyle/>
          <a:p>
            <a:r>
              <a:rPr lang="fa-IR" b="1" dirty="0" smtClean="0"/>
              <a:t>تعداد طبقه</a:t>
            </a:r>
          </a:p>
          <a:p>
            <a:endParaRPr lang="fa-IR" b="1" dirty="0"/>
          </a:p>
        </p:txBody>
      </p:sp>
      <p:pic>
        <p:nvPicPr>
          <p:cNvPr id="6" name="Picture 5" descr="Scan100121.JPG"/>
          <p:cNvPicPr>
            <a:picLocks noChangeAspect="1"/>
          </p:cNvPicPr>
          <p:nvPr/>
        </p:nvPicPr>
        <p:blipFill>
          <a:blip r:embed="rId2"/>
          <a:stretch>
            <a:fillRect/>
          </a:stretch>
        </p:blipFill>
        <p:spPr>
          <a:xfrm>
            <a:off x="2643174" y="1071546"/>
            <a:ext cx="3895742" cy="5236484"/>
          </a:xfrm>
          <a:prstGeom prst="rect">
            <a:avLst/>
          </a:prstGeom>
        </p:spPr>
      </p:pic>
      <p:sp>
        <p:nvSpPr>
          <p:cNvPr id="7" name="Rectangle 6"/>
          <p:cNvSpPr>
            <a:spLocks noChangeArrowheads="1"/>
          </p:cNvSpPr>
          <p:nvPr/>
        </p:nvSpPr>
        <p:spPr bwMode="auto">
          <a:xfrm>
            <a:off x="1443599" y="6357958"/>
            <a:ext cx="5644494" cy="384721"/>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:نمایی از بادگیر دو طبقه و چهارطرفه خانه آقازاده در ابرکوه</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Left)">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2 1"/>
          <p:cNvSpPr/>
          <p:nvPr/>
        </p:nvSpPr>
        <p:spPr>
          <a:xfrm rot="10800000">
            <a:off x="3214678" y="214291"/>
            <a:ext cx="4786347" cy="785818"/>
          </a:xfrm>
          <a:prstGeom prst="borderCallout2">
            <a:avLst>
              <a:gd name="adj1" fmla="val 53719"/>
              <a:gd name="adj2" fmla="val -141"/>
              <a:gd name="adj3" fmla="val 55292"/>
              <a:gd name="adj4" fmla="val -16597"/>
              <a:gd name="adj5" fmla="val -57821"/>
              <a:gd name="adj6" fmla="val -23630"/>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dirty="0">
              <a:solidFill>
                <a:schemeClr val="accent3">
                  <a:lumMod val="50000"/>
                </a:schemeClr>
              </a:solidFill>
            </a:endParaRPr>
          </a:p>
        </p:txBody>
      </p:sp>
      <p:sp>
        <p:nvSpPr>
          <p:cNvPr id="3" name="TextBox 2"/>
          <p:cNvSpPr txBox="1"/>
          <p:nvPr/>
        </p:nvSpPr>
        <p:spPr>
          <a:xfrm>
            <a:off x="2928926" y="428606"/>
            <a:ext cx="5072099" cy="369332"/>
          </a:xfrm>
          <a:prstGeom prst="rect">
            <a:avLst/>
          </a:prstGeom>
          <a:noFill/>
        </p:spPr>
        <p:txBody>
          <a:bodyPr wrap="square" rtlCol="1">
            <a:spAutoFit/>
          </a:bodyPr>
          <a:lstStyle/>
          <a:p>
            <a:r>
              <a:rPr lang="fa-IR" b="1" dirty="0" smtClean="0"/>
              <a:t>ساختمان داخل ستون</a:t>
            </a:r>
            <a:endParaRPr lang="fa-IR" b="1" dirty="0"/>
          </a:p>
        </p:txBody>
      </p:sp>
      <p:pic>
        <p:nvPicPr>
          <p:cNvPr id="4" name="Picture 3" descr="planView.jpg"/>
          <p:cNvPicPr>
            <a:picLocks noChangeAspect="1"/>
          </p:cNvPicPr>
          <p:nvPr/>
        </p:nvPicPr>
        <p:blipFill>
          <a:blip r:embed="rId2"/>
          <a:stretch>
            <a:fillRect/>
          </a:stretch>
        </p:blipFill>
        <p:spPr>
          <a:xfrm>
            <a:off x="714348" y="1643050"/>
            <a:ext cx="3876696" cy="3670245"/>
          </a:xfrm>
          <a:prstGeom prst="rect">
            <a:avLst/>
          </a:prstGeom>
        </p:spPr>
      </p:pic>
      <p:pic>
        <p:nvPicPr>
          <p:cNvPr id="5" name="Picture 4" descr="ffffffffffffffff.jpg"/>
          <p:cNvPicPr>
            <a:picLocks noChangeAspect="1"/>
          </p:cNvPicPr>
          <p:nvPr/>
        </p:nvPicPr>
        <p:blipFill>
          <a:blip r:embed="rId3"/>
          <a:stretch>
            <a:fillRect/>
          </a:stretch>
        </p:blipFill>
        <p:spPr>
          <a:xfrm>
            <a:off x="4786314" y="1643050"/>
            <a:ext cx="3643338" cy="3643338"/>
          </a:xfrm>
          <a:prstGeom prst="rect">
            <a:avLst/>
          </a:prstGeom>
        </p:spPr>
      </p:pic>
      <p:sp>
        <p:nvSpPr>
          <p:cNvPr id="6" name="Rectangle 5"/>
          <p:cNvSpPr>
            <a:spLocks noChangeArrowheads="1"/>
          </p:cNvSpPr>
          <p:nvPr/>
        </p:nvSpPr>
        <p:spPr bwMode="auto">
          <a:xfrm>
            <a:off x="4714876" y="5572140"/>
            <a:ext cx="3692036" cy="384721"/>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:پلان یک بادگیر با دو تیغه ضربدری</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7" name="Rectangle 6"/>
          <p:cNvSpPr>
            <a:spLocks noChangeArrowheads="1"/>
          </p:cNvSpPr>
          <p:nvPr/>
        </p:nvSpPr>
        <p:spPr bwMode="auto">
          <a:xfrm>
            <a:off x="914327" y="5572140"/>
            <a:ext cx="3586238" cy="384721"/>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:پلان یک بادگیر با سه تیغه متقاطع</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2000"/>
                                        <p:tgtEl>
                                          <p:spTgt spid="3"/>
                                        </p:tgtEl>
                                      </p:cBhvr>
                                    </p:animEffect>
                                  </p:childTnLst>
                                </p:cTn>
                              </p:par>
                            </p:childTnLst>
                          </p:cTn>
                        </p:par>
                        <p:par>
                          <p:cTn id="12" fill="hold">
                            <p:stCondLst>
                              <p:cond delay="4000"/>
                            </p:stCondLst>
                            <p:childTnLst>
                              <p:par>
                                <p:cTn id="13" presetID="5"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2000"/>
                                        <p:tgtEl>
                                          <p:spTgt spid="5"/>
                                        </p:tgtEl>
                                      </p:cBhvr>
                                    </p:animEffect>
                                  </p:childTnLst>
                                </p:cTn>
                              </p:par>
                            </p:childTnLst>
                          </p:cTn>
                        </p:par>
                        <p:par>
                          <p:cTn id="16" fill="hold">
                            <p:stCondLst>
                              <p:cond delay="6000"/>
                            </p:stCondLst>
                            <p:childTnLst>
                              <p:par>
                                <p:cTn id="17" presetID="18" presetClass="entr" presetSubtype="1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2000"/>
                                        <p:tgtEl>
                                          <p:spTgt spid="6"/>
                                        </p:tgtEl>
                                      </p:cBhvr>
                                    </p:animEffect>
                                  </p:childTnLst>
                                </p:cTn>
                              </p:par>
                            </p:childTnLst>
                          </p:cTn>
                        </p:par>
                        <p:par>
                          <p:cTn id="20" fill="hold">
                            <p:stCondLst>
                              <p:cond delay="8000"/>
                            </p:stCondLst>
                            <p:childTnLst>
                              <p:par>
                                <p:cTn id="21" presetID="5" presetClass="entr" presetSubtype="1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2000"/>
                                        <p:tgtEl>
                                          <p:spTgt spid="4"/>
                                        </p:tgtEl>
                                      </p:cBhvr>
                                    </p:animEffect>
                                  </p:childTnLst>
                                </p:cTn>
                              </p:par>
                            </p:childTnLst>
                          </p:cTn>
                        </p:par>
                        <p:par>
                          <p:cTn id="24" fill="hold">
                            <p:stCondLst>
                              <p:cond delay="10000"/>
                            </p:stCondLst>
                            <p:childTnLst>
                              <p:par>
                                <p:cTn id="25" presetID="18" presetClass="entr" presetSubtype="1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496" y="0"/>
            <a:ext cx="5143504" cy="707886"/>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fa-IR" sz="4000" b="1" dirty="0" smtClean="0"/>
              <a:t> بادگیرهای منحصر به فرد</a:t>
            </a:r>
            <a:endParaRPr lang="fa-IR" sz="4000" b="1" dirty="0"/>
          </a:p>
        </p:txBody>
      </p:sp>
      <p:sp>
        <p:nvSpPr>
          <p:cNvPr id="3" name="TextBox 2"/>
          <p:cNvSpPr txBox="1"/>
          <p:nvPr/>
        </p:nvSpPr>
        <p:spPr>
          <a:xfrm>
            <a:off x="4214810" y="1000108"/>
            <a:ext cx="4929190" cy="553998"/>
          </a:xfrm>
          <a:prstGeom prst="rect">
            <a:avLst/>
          </a:prstGeom>
          <a:blipFill>
            <a:blip r:embed="rId3"/>
            <a:tile tx="0" ty="0" sx="100000" sy="100000" flip="none" algn="tl"/>
          </a:blipFill>
          <a:effectLst>
            <a:innerShdw blurRad="63500" dist="50800" dir="5400000">
              <a:prstClr val="black">
                <a:alpha val="50000"/>
              </a:prstClr>
            </a:innerShdw>
          </a:effectLst>
        </p:spPr>
        <p:txBody>
          <a:bodyPr wrap="square" rtlCol="1">
            <a:spAutoFit/>
          </a:bodyPr>
          <a:lstStyle/>
          <a:p>
            <a:r>
              <a:rPr lang="fa-IR" sz="3000" b="1" dirty="0" smtClean="0"/>
              <a:t>بادگیر هشت طرفه باغ دولت آباد یزد</a:t>
            </a:r>
            <a:endParaRPr lang="fa-IR" sz="3000" b="1" dirty="0"/>
          </a:p>
        </p:txBody>
      </p:sp>
      <p:pic>
        <p:nvPicPr>
          <p:cNvPr id="5" name="Picture 4" descr="dolatabad.jpg"/>
          <p:cNvPicPr>
            <a:picLocks noChangeAspect="1"/>
          </p:cNvPicPr>
          <p:nvPr/>
        </p:nvPicPr>
        <p:blipFill>
          <a:blip r:embed="rId4"/>
          <a:stretch>
            <a:fillRect/>
          </a:stretch>
        </p:blipFill>
        <p:spPr>
          <a:xfrm>
            <a:off x="1571604" y="1928802"/>
            <a:ext cx="6000792" cy="4065537"/>
          </a:xfrm>
          <a:prstGeom prst="rect">
            <a:avLst/>
          </a:prstGeom>
        </p:spPr>
      </p:pic>
      <p:sp>
        <p:nvSpPr>
          <p:cNvPr id="7" name="Rectangle 1"/>
          <p:cNvSpPr>
            <a:spLocks noChangeArrowheads="1"/>
          </p:cNvSpPr>
          <p:nvPr/>
        </p:nvSpPr>
        <p:spPr bwMode="auto">
          <a:xfrm>
            <a:off x="357158" y="6215082"/>
            <a:ext cx="8316699" cy="384721"/>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a:t>
            </a:r>
            <a:r>
              <a:rPr lang="fa-IR" sz="1900" b="1" dirty="0" smtClean="0"/>
              <a:t> بادگير باغ دولت آباد در شهر يزد كه با حدود 34 متر ارتفاع، بلند ترين بادگير جهان مي باشد</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1000"/>
                                        <p:tgtEl>
                                          <p:spTgt spid="3"/>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7158" y="6215082"/>
            <a:ext cx="8316699" cy="384721"/>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a:t>
            </a:r>
            <a:r>
              <a:rPr lang="fa-IR" sz="1900" b="1" dirty="0" smtClean="0"/>
              <a:t> بادگير باغ دولت آباد در شهر يزد كه با حدود 34 متر ارتفاع، بلند ترين بادگير جهان مي باشد</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4000496" y="0"/>
            <a:ext cx="5143504" cy="707886"/>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fa-IR" sz="4000" b="1" dirty="0" smtClean="0"/>
              <a:t> بادگیرهای منحصر به فرد</a:t>
            </a:r>
            <a:endParaRPr lang="fa-IR" sz="4000" b="1" dirty="0"/>
          </a:p>
        </p:txBody>
      </p:sp>
      <p:pic>
        <p:nvPicPr>
          <p:cNvPr id="5" name="Picture 4" descr="Bad_Gir_Yazd_Dolat_Abad.jpg"/>
          <p:cNvPicPr>
            <a:picLocks noChangeAspect="1"/>
          </p:cNvPicPr>
          <p:nvPr/>
        </p:nvPicPr>
        <p:blipFill>
          <a:blip r:embed="rId3"/>
          <a:stretch>
            <a:fillRect/>
          </a:stretch>
        </p:blipFill>
        <p:spPr>
          <a:xfrm>
            <a:off x="2643174" y="857232"/>
            <a:ext cx="3946868" cy="52651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4810" y="0"/>
            <a:ext cx="4929190" cy="553998"/>
          </a:xfrm>
          <a:prstGeom prst="rect">
            <a:avLst/>
          </a:prstGeom>
          <a:blipFill>
            <a:blip r:embed="rId2"/>
            <a:tile tx="0" ty="0" sx="100000" sy="100000" flip="none" algn="tl"/>
          </a:blipFill>
          <a:effectLst>
            <a:innerShdw blurRad="63500" dist="50800" dir="5400000">
              <a:prstClr val="black">
                <a:alpha val="50000"/>
              </a:prstClr>
            </a:innerShdw>
          </a:effectLst>
        </p:spPr>
        <p:txBody>
          <a:bodyPr wrap="square" rtlCol="1">
            <a:spAutoFit/>
          </a:bodyPr>
          <a:lstStyle/>
          <a:p>
            <a:r>
              <a:rPr lang="fa-IR" sz="3000" b="1" dirty="0" smtClean="0"/>
              <a:t>بادگیر هشت طرفه باغ دولت آباد یزد</a:t>
            </a:r>
            <a:endParaRPr lang="fa-IR" sz="3000" b="1" dirty="0"/>
          </a:p>
        </p:txBody>
      </p:sp>
      <p:pic>
        <p:nvPicPr>
          <p:cNvPr id="3" name="Picture 2" descr="windcatcher_03.gif"/>
          <p:cNvPicPr>
            <a:picLocks noChangeAspect="1"/>
          </p:cNvPicPr>
          <p:nvPr/>
        </p:nvPicPr>
        <p:blipFill>
          <a:blip r:embed="rId3"/>
          <a:stretch>
            <a:fillRect/>
          </a:stretch>
        </p:blipFill>
        <p:spPr>
          <a:xfrm>
            <a:off x="2000232" y="642918"/>
            <a:ext cx="5380268" cy="5143536"/>
          </a:xfrm>
          <a:prstGeom prst="rect">
            <a:avLst/>
          </a:prstGeom>
          <a:ln>
            <a:noFill/>
          </a:ln>
          <a:effectLst>
            <a:outerShdw blurRad="292100" dist="139700" dir="2700000" algn="tl" rotWithShape="0">
              <a:srgbClr val="333333">
                <a:alpha val="65000"/>
              </a:srgbClr>
            </a:outerShdw>
          </a:effectLst>
        </p:spPr>
      </p:pic>
      <p:sp>
        <p:nvSpPr>
          <p:cNvPr id="4" name="Rectangle 3"/>
          <p:cNvSpPr>
            <a:spLocks noChangeArrowheads="1"/>
          </p:cNvSpPr>
          <p:nvPr/>
        </p:nvSpPr>
        <p:spPr bwMode="auto">
          <a:xfrm>
            <a:off x="214282" y="5903893"/>
            <a:ext cx="8643966" cy="954107"/>
          </a:xfrm>
          <a:prstGeom prst="rect">
            <a:avLst/>
          </a:prstGeom>
          <a:solidFill>
            <a:schemeClr val="bg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a:t>
            </a:r>
            <a:r>
              <a:rPr lang="fa-IR" b="1" dirty="0" smtClean="0"/>
              <a:t>بادگير، تالار و ايوان باغ دولت آباد در يزد؛ به شبكه جريان آب از مخزن به زير بادگير،  كف تالار، كف ايوان و نهايتاً محوطه باغ توجه كنيد</a:t>
            </a:r>
            <a:r>
              <a:rPr lang="en-US" b="1" dirty="0" smtClean="0"/>
              <a:t>.</a:t>
            </a:r>
            <a:endParaRPr lang="en-US" dirty="0" smtClean="0"/>
          </a:p>
          <a:p>
            <a:pPr lvl="0" fontAlgn="base">
              <a:spcBef>
                <a:spcPct val="0"/>
              </a:spcBef>
              <a:spcAft>
                <a:spcPct val="0"/>
              </a:spcAft>
            </a:pP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2066" y="2643182"/>
            <a:ext cx="2500330" cy="553998"/>
          </a:xfrm>
          <a:prstGeom prst="rect">
            <a:avLst/>
          </a:prstGeom>
          <a:blipFill>
            <a:blip r:embed="rId2"/>
            <a:tile tx="0" ty="0" sx="100000" sy="100000" flip="none" algn="tl"/>
          </a:blipFill>
        </p:spPr>
        <p:txBody>
          <a:bodyPr wrap="square" rtlCol="1">
            <a:spAutoFit/>
          </a:bodyPr>
          <a:lstStyle/>
          <a:p>
            <a:r>
              <a:rPr lang="fa-IR" sz="3000" b="1" dirty="0" smtClean="0"/>
              <a:t>پیشینه بادگیر</a:t>
            </a:r>
            <a:endParaRPr lang="fa-IR" sz="3000" b="1" dirty="0"/>
          </a:p>
        </p:txBody>
      </p:sp>
      <p:sp>
        <p:nvSpPr>
          <p:cNvPr id="5" name="TextBox 4"/>
          <p:cNvSpPr txBox="1"/>
          <p:nvPr/>
        </p:nvSpPr>
        <p:spPr>
          <a:xfrm>
            <a:off x="7786678" y="0"/>
            <a:ext cx="1357322" cy="646331"/>
          </a:xfrm>
          <a:prstGeom prst="rect">
            <a:avLst/>
          </a:prstGeom>
          <a:blipFill>
            <a:blip r:embed="rId3"/>
            <a:tile tx="0" ty="0" sx="100000" sy="100000" flip="none" algn="tl"/>
          </a:blipFill>
        </p:spPr>
        <p:txBody>
          <a:bodyPr wrap="square" rtlCol="1">
            <a:spAutoFit/>
          </a:bodyPr>
          <a:lstStyle/>
          <a:p>
            <a:r>
              <a:rPr lang="fa-IR" sz="3600" b="1" dirty="0" smtClean="0"/>
              <a:t>فهرست</a:t>
            </a:r>
            <a:endParaRPr lang="fa-IR" b="1" dirty="0"/>
          </a:p>
        </p:txBody>
      </p:sp>
      <p:pic>
        <p:nvPicPr>
          <p:cNvPr id="6" name="Picture 5" descr="kakh-firoozabad.jpg"/>
          <p:cNvPicPr>
            <a:picLocks noChangeAspect="1"/>
          </p:cNvPicPr>
          <p:nvPr/>
        </p:nvPicPr>
        <p:blipFill>
          <a:blip r:embed="rId4"/>
          <a:stretch>
            <a:fillRect/>
          </a:stretch>
        </p:blipFill>
        <p:spPr>
          <a:xfrm>
            <a:off x="7643834" y="2285992"/>
            <a:ext cx="1344715" cy="1143008"/>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6357950" y="1142984"/>
            <a:ext cx="1357322" cy="553998"/>
          </a:xfrm>
          <a:prstGeom prst="rect">
            <a:avLst/>
          </a:prstGeom>
          <a:blipFill>
            <a:blip r:embed="rId2"/>
            <a:tile tx="0" ty="0" sx="100000" sy="100000" flip="none" algn="tl"/>
          </a:blipFill>
        </p:spPr>
        <p:txBody>
          <a:bodyPr wrap="square" rtlCol="1">
            <a:spAutoFit/>
          </a:bodyPr>
          <a:lstStyle/>
          <a:p>
            <a:r>
              <a:rPr lang="fa-IR" sz="3000" b="1" dirty="0" smtClean="0"/>
              <a:t>مقدمه</a:t>
            </a:r>
            <a:endParaRPr lang="fa-IR" sz="3000" b="1" dirty="0"/>
          </a:p>
        </p:txBody>
      </p:sp>
      <p:pic>
        <p:nvPicPr>
          <p:cNvPr id="4098" name="Picture 2" descr="C:\Documents and Settings\user\Desktop\بادگیر\badgir.jpg"/>
          <p:cNvPicPr>
            <a:picLocks noChangeAspect="1" noChangeArrowheads="1"/>
          </p:cNvPicPr>
          <p:nvPr/>
        </p:nvPicPr>
        <p:blipFill>
          <a:blip r:embed="rId5"/>
          <a:srcRect/>
          <a:stretch>
            <a:fillRect/>
          </a:stretch>
        </p:blipFill>
        <p:spPr bwMode="auto">
          <a:xfrm>
            <a:off x="7786710" y="785794"/>
            <a:ext cx="1202340" cy="1285884"/>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5072066" y="4000504"/>
            <a:ext cx="2571736" cy="553998"/>
          </a:xfrm>
          <a:prstGeom prst="rect">
            <a:avLst/>
          </a:prstGeom>
          <a:blipFill>
            <a:blip r:embed="rId2"/>
            <a:tile tx="0" ty="0" sx="100000" sy="100000" flip="none" algn="tl"/>
          </a:blipFill>
          <a:ln>
            <a:solidFill>
              <a:schemeClr val="bg2"/>
            </a:solidFill>
          </a:ln>
        </p:spPr>
        <p:txBody>
          <a:bodyPr wrap="square" rtlCol="1">
            <a:spAutoFit/>
          </a:bodyPr>
          <a:lstStyle/>
          <a:p>
            <a:r>
              <a:rPr lang="fa-IR" sz="3000" b="1" dirty="0" smtClean="0"/>
              <a:t>عملکرد بادگیر</a:t>
            </a:r>
            <a:endParaRPr lang="fa-IR" sz="3000" b="1" dirty="0"/>
          </a:p>
        </p:txBody>
      </p:sp>
      <p:pic>
        <p:nvPicPr>
          <p:cNvPr id="9" name="Picture 8" descr="Scan10001.JPG"/>
          <p:cNvPicPr>
            <a:picLocks noChangeAspect="1"/>
          </p:cNvPicPr>
          <p:nvPr/>
        </p:nvPicPr>
        <p:blipFill>
          <a:blip r:embed="rId6" cstate="print"/>
          <a:stretch>
            <a:fillRect/>
          </a:stretch>
        </p:blipFill>
        <p:spPr>
          <a:xfrm>
            <a:off x="7750564" y="3643314"/>
            <a:ext cx="1250592" cy="1466841"/>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5072098" y="5643602"/>
            <a:ext cx="2571736" cy="553998"/>
          </a:xfrm>
          <a:prstGeom prst="rect">
            <a:avLst/>
          </a:prstGeom>
          <a:blipFill>
            <a:blip r:embed="rId2"/>
            <a:tile tx="0" ty="0" sx="100000" sy="100000" flip="none" algn="tl"/>
          </a:blipFill>
          <a:ln>
            <a:solidFill>
              <a:schemeClr val="bg2"/>
            </a:solidFill>
          </a:ln>
        </p:spPr>
        <p:txBody>
          <a:bodyPr wrap="square" rtlCol="1">
            <a:spAutoFit/>
          </a:bodyPr>
          <a:lstStyle/>
          <a:p>
            <a:r>
              <a:rPr lang="fa-IR" sz="3000" b="1" dirty="0" smtClean="0"/>
              <a:t>اندام بادگیر</a:t>
            </a:r>
            <a:endParaRPr lang="fa-IR" sz="3000" b="1" dirty="0"/>
          </a:p>
        </p:txBody>
      </p:sp>
      <p:pic>
        <p:nvPicPr>
          <p:cNvPr id="11" name="Picture 10" descr="Scan10026.JPG"/>
          <p:cNvPicPr>
            <a:picLocks noChangeAspect="1"/>
          </p:cNvPicPr>
          <p:nvPr/>
        </p:nvPicPr>
        <p:blipFill>
          <a:blip r:embed="rId7" cstate="print"/>
          <a:stretch>
            <a:fillRect/>
          </a:stretch>
        </p:blipFill>
        <p:spPr>
          <a:xfrm>
            <a:off x="7715304" y="5308644"/>
            <a:ext cx="1285852" cy="1406504"/>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descr="Scan100161.JPG"/>
          <p:cNvPicPr>
            <a:picLocks noChangeAspect="1"/>
          </p:cNvPicPr>
          <p:nvPr/>
        </p:nvPicPr>
        <p:blipFill>
          <a:blip r:embed="rId8"/>
          <a:stretch>
            <a:fillRect/>
          </a:stretch>
        </p:blipFill>
        <p:spPr>
          <a:xfrm>
            <a:off x="3181348" y="857232"/>
            <a:ext cx="1247776" cy="1571636"/>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p:cNvSpPr txBox="1"/>
          <p:nvPr/>
        </p:nvSpPr>
        <p:spPr>
          <a:xfrm>
            <a:off x="500066" y="1214422"/>
            <a:ext cx="2571736" cy="553998"/>
          </a:xfrm>
          <a:prstGeom prst="rect">
            <a:avLst/>
          </a:prstGeom>
          <a:blipFill>
            <a:blip r:embed="rId2"/>
            <a:tile tx="0" ty="0" sx="100000" sy="100000" flip="none" algn="tl"/>
          </a:blipFill>
          <a:ln>
            <a:solidFill>
              <a:schemeClr val="bg2"/>
            </a:solidFill>
          </a:ln>
        </p:spPr>
        <p:txBody>
          <a:bodyPr wrap="square" rtlCol="1">
            <a:spAutoFit/>
          </a:bodyPr>
          <a:lstStyle/>
          <a:p>
            <a:r>
              <a:rPr lang="fa-IR" sz="3000" b="1" dirty="0" smtClean="0"/>
              <a:t>انواع بادگیر</a:t>
            </a:r>
            <a:endParaRPr lang="fa-IR" sz="3000" b="1" dirty="0"/>
          </a:p>
        </p:txBody>
      </p:sp>
      <p:pic>
        <p:nvPicPr>
          <p:cNvPr id="14" name="Picture 13" descr="Scan100121.JPG"/>
          <p:cNvPicPr>
            <a:picLocks noChangeAspect="1"/>
          </p:cNvPicPr>
          <p:nvPr/>
        </p:nvPicPr>
        <p:blipFill>
          <a:blip r:embed="rId9"/>
          <a:stretch>
            <a:fillRect/>
          </a:stretch>
        </p:blipFill>
        <p:spPr>
          <a:xfrm>
            <a:off x="3118738" y="2786058"/>
            <a:ext cx="1381824" cy="1857388"/>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p:cNvSpPr txBox="1"/>
          <p:nvPr/>
        </p:nvSpPr>
        <p:spPr>
          <a:xfrm>
            <a:off x="-214346" y="3357562"/>
            <a:ext cx="3214678" cy="523220"/>
          </a:xfrm>
          <a:prstGeom prst="rect">
            <a:avLst/>
          </a:prstGeom>
          <a:blipFill>
            <a:blip r:embed="rId2"/>
            <a:tile tx="0" ty="0" sx="100000" sy="100000" flip="none" algn="tl"/>
          </a:blipFill>
          <a:ln>
            <a:solidFill>
              <a:schemeClr val="bg2"/>
            </a:solidFill>
          </a:ln>
        </p:spPr>
        <p:txBody>
          <a:bodyPr wrap="square" rtlCol="1">
            <a:spAutoFit/>
          </a:bodyPr>
          <a:lstStyle/>
          <a:p>
            <a:r>
              <a:rPr lang="fa-IR" sz="2800" b="1" dirty="0" smtClean="0"/>
              <a:t>بادگیرهای منحصربه فرد</a:t>
            </a:r>
            <a:endParaRPr lang="fa-IR" sz="2800" b="1" dirty="0"/>
          </a:p>
        </p:txBody>
      </p:sp>
      <p:pic>
        <p:nvPicPr>
          <p:cNvPr id="16" name="Picture 15" descr="modernliving.jpg"/>
          <p:cNvPicPr>
            <a:picLocks noChangeAspect="1"/>
          </p:cNvPicPr>
          <p:nvPr/>
        </p:nvPicPr>
        <p:blipFill>
          <a:blip r:embed="rId10"/>
          <a:stretch>
            <a:fillRect/>
          </a:stretch>
        </p:blipFill>
        <p:spPr>
          <a:xfrm>
            <a:off x="3119319" y="4929198"/>
            <a:ext cx="1381243" cy="1589732"/>
          </a:xfrm>
          <a:prstGeom prst="rect">
            <a:avLst/>
          </a:prstGeom>
          <a:ln w="88900" cap="sq" cmpd="thickThin">
            <a:solidFill>
              <a:srgbClr val="000000"/>
            </a:solidFill>
            <a:prstDash val="solid"/>
            <a:miter lim="800000"/>
          </a:ln>
          <a:effectLst>
            <a:innerShdw blurRad="76200">
              <a:srgbClr val="000000"/>
            </a:innerShdw>
          </a:effectLst>
        </p:spPr>
      </p:pic>
      <p:sp>
        <p:nvSpPr>
          <p:cNvPr id="17" name="TextBox 16"/>
          <p:cNvSpPr txBox="1"/>
          <p:nvPr/>
        </p:nvSpPr>
        <p:spPr>
          <a:xfrm>
            <a:off x="2071670" y="5429264"/>
            <a:ext cx="928662" cy="553998"/>
          </a:xfrm>
          <a:prstGeom prst="rect">
            <a:avLst/>
          </a:prstGeom>
          <a:blipFill>
            <a:blip r:embed="rId2"/>
            <a:tile tx="0" ty="0" sx="100000" sy="100000" flip="none" algn="tl"/>
          </a:blipFill>
          <a:ln>
            <a:solidFill>
              <a:schemeClr val="bg2"/>
            </a:solidFill>
          </a:ln>
        </p:spPr>
        <p:txBody>
          <a:bodyPr wrap="square" rtlCol="1">
            <a:spAutoFit/>
          </a:bodyPr>
          <a:lstStyle/>
          <a:p>
            <a:r>
              <a:rPr lang="fa-IR" sz="3000" b="1" dirty="0" smtClean="0"/>
              <a:t>منابع</a:t>
            </a:r>
            <a:endParaRPr lang="fa-IR"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checkerboard(across)">
                                      <p:cBhvr>
                                        <p:cTn id="11" dur="500"/>
                                        <p:tgtEl>
                                          <p:spTgt spid="4098"/>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Left)">
                                      <p:cBhvr>
                                        <p:cTn id="23" dur="500"/>
                                        <p:tgtEl>
                                          <p:spTgt spid="4"/>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Left)">
                                      <p:cBhvr>
                                        <p:cTn id="31" dur="1000"/>
                                        <p:tgtEl>
                                          <p:spTgt spid="8"/>
                                        </p:tgtEl>
                                      </p:cBhvr>
                                    </p:animEffect>
                                  </p:childTnLst>
                                </p:cTn>
                              </p:par>
                            </p:childTnLst>
                          </p:cTn>
                        </p:par>
                        <p:par>
                          <p:cTn id="32" fill="hold">
                            <p:stCondLst>
                              <p:cond delay="4000"/>
                            </p:stCondLst>
                            <p:childTnLst>
                              <p:par>
                                <p:cTn id="33" presetID="5" presetClass="entr" presetSubtype="1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childTnLst>
                          </p:cTn>
                        </p:par>
                        <p:par>
                          <p:cTn id="36" fill="hold">
                            <p:stCondLst>
                              <p:cond delay="4500"/>
                            </p:stCondLst>
                            <p:childTnLst>
                              <p:par>
                                <p:cTn id="37" presetID="18" presetClass="entr" presetSubtype="1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downLeft)">
                                      <p:cBhvr>
                                        <p:cTn id="39" dur="1000"/>
                                        <p:tgtEl>
                                          <p:spTgt spid="10"/>
                                        </p:tgtEl>
                                      </p:cBhvr>
                                    </p:animEffect>
                                  </p:childTnLst>
                                </p:cTn>
                              </p:par>
                            </p:childTnLst>
                          </p:cTn>
                        </p:par>
                        <p:par>
                          <p:cTn id="40" fill="hold">
                            <p:stCondLst>
                              <p:cond delay="5500"/>
                            </p:stCondLst>
                            <p:childTnLst>
                              <p:par>
                                <p:cTn id="41" presetID="5" presetClass="entr" presetSubtype="1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across)">
                                      <p:cBhvr>
                                        <p:cTn id="43" dur="500"/>
                                        <p:tgtEl>
                                          <p:spTgt spid="12"/>
                                        </p:tgtEl>
                                      </p:cBhvr>
                                    </p:animEffect>
                                  </p:childTnLst>
                                </p:cTn>
                              </p:par>
                            </p:childTnLst>
                          </p:cTn>
                        </p:par>
                        <p:par>
                          <p:cTn id="44" fill="hold">
                            <p:stCondLst>
                              <p:cond delay="6000"/>
                            </p:stCondLst>
                            <p:childTnLst>
                              <p:par>
                                <p:cTn id="45" presetID="18" presetClass="entr" presetSubtype="1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strips(downLeft)">
                                      <p:cBhvr>
                                        <p:cTn id="47" dur="1000"/>
                                        <p:tgtEl>
                                          <p:spTgt spid="13"/>
                                        </p:tgtEl>
                                      </p:cBhvr>
                                    </p:animEffect>
                                  </p:childTnLst>
                                </p:cTn>
                              </p:par>
                            </p:childTnLst>
                          </p:cTn>
                        </p:par>
                        <p:par>
                          <p:cTn id="48" fill="hold">
                            <p:stCondLst>
                              <p:cond delay="7000"/>
                            </p:stCondLst>
                            <p:childTnLst>
                              <p:par>
                                <p:cTn id="49" presetID="5" presetClass="entr" presetSubtype="1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childTnLst>
                          </p:cTn>
                        </p:par>
                        <p:par>
                          <p:cTn id="52" fill="hold">
                            <p:stCondLst>
                              <p:cond delay="7500"/>
                            </p:stCondLst>
                            <p:childTnLst>
                              <p:par>
                                <p:cTn id="53" presetID="18" presetClass="entr" presetSubtype="12"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strips(downLeft)">
                                      <p:cBhvr>
                                        <p:cTn id="55" dur="1000"/>
                                        <p:tgtEl>
                                          <p:spTgt spid="15"/>
                                        </p:tgtEl>
                                      </p:cBhvr>
                                    </p:animEffect>
                                  </p:childTnLst>
                                </p:cTn>
                              </p:par>
                            </p:childTnLst>
                          </p:cTn>
                        </p:par>
                        <p:par>
                          <p:cTn id="56" fill="hold">
                            <p:stCondLst>
                              <p:cond delay="8500"/>
                            </p:stCondLst>
                            <p:childTnLst>
                              <p:par>
                                <p:cTn id="57" presetID="5" presetClass="entr" presetSubtype="1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checkerboard(across)">
                                      <p:cBhvr>
                                        <p:cTn id="59" dur="500"/>
                                        <p:tgtEl>
                                          <p:spTgt spid="16"/>
                                        </p:tgtEl>
                                      </p:cBhvr>
                                    </p:animEffect>
                                  </p:childTnLst>
                                </p:cTn>
                              </p:par>
                            </p:childTnLst>
                          </p:cTn>
                        </p:par>
                        <p:par>
                          <p:cTn id="60" fill="hold">
                            <p:stCondLst>
                              <p:cond delay="9000"/>
                            </p:stCondLst>
                            <p:childTnLst>
                              <p:par>
                                <p:cTn id="61" presetID="18" presetClass="entr" presetSubtype="12"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strips(downLeft)">
                                      <p:cBhvr>
                                        <p:cTn id="6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3" grpId="0" animBg="1"/>
      <p:bldP spid="15"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0430" y="0"/>
            <a:ext cx="5643570" cy="553998"/>
          </a:xfrm>
          <a:prstGeom prst="rect">
            <a:avLst/>
          </a:prstGeom>
          <a:blipFill>
            <a:blip r:embed="rId2"/>
            <a:tile tx="0" ty="0" sx="100000" sy="100000" flip="none" algn="tl"/>
          </a:blipFill>
          <a:effectLst>
            <a:innerShdw blurRad="63500" dist="50800" dir="5400000">
              <a:prstClr val="black">
                <a:alpha val="50000"/>
              </a:prstClr>
            </a:innerShdw>
          </a:effectLst>
        </p:spPr>
        <p:txBody>
          <a:bodyPr wrap="square" rtlCol="1">
            <a:spAutoFit/>
          </a:bodyPr>
          <a:lstStyle/>
          <a:p>
            <a:r>
              <a:rPr lang="fa-IR" sz="3000" b="1" dirty="0" smtClean="0"/>
              <a:t>بادگیرهای حفره ای خانه بروجردی کاشان</a:t>
            </a:r>
            <a:endParaRPr lang="fa-IR" sz="3000" b="1" dirty="0"/>
          </a:p>
        </p:txBody>
      </p:sp>
      <p:sp>
        <p:nvSpPr>
          <p:cNvPr id="3" name="Rectangle 2"/>
          <p:cNvSpPr>
            <a:spLocks noChangeArrowheads="1"/>
          </p:cNvSpPr>
          <p:nvPr/>
        </p:nvSpPr>
        <p:spPr bwMode="auto">
          <a:xfrm>
            <a:off x="2714612" y="6143644"/>
            <a:ext cx="3954929" cy="384721"/>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a:t>
            </a:r>
            <a:r>
              <a:rPr lang="fa-IR" sz="1900" b="1" dirty="0" smtClean="0"/>
              <a:t> بادگيرهای حفره ای خانه بروجردی ها</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descr="home2-zr.jpg"/>
          <p:cNvPicPr>
            <a:picLocks noChangeAspect="1"/>
          </p:cNvPicPr>
          <p:nvPr/>
        </p:nvPicPr>
        <p:blipFill>
          <a:blip r:embed="rId3"/>
          <a:stretch>
            <a:fillRect/>
          </a:stretch>
        </p:blipFill>
        <p:spPr>
          <a:xfrm>
            <a:off x="2214546" y="857232"/>
            <a:ext cx="5072098" cy="5072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0430" y="0"/>
            <a:ext cx="5643570" cy="553998"/>
          </a:xfrm>
          <a:prstGeom prst="rect">
            <a:avLst/>
          </a:prstGeom>
          <a:blipFill>
            <a:blip r:embed="rId2"/>
            <a:tile tx="0" ty="0" sx="100000" sy="100000" flip="none" algn="tl"/>
          </a:blipFill>
          <a:effectLst>
            <a:innerShdw blurRad="63500" dist="50800" dir="5400000">
              <a:prstClr val="black">
                <a:alpha val="50000"/>
              </a:prstClr>
            </a:innerShdw>
          </a:effectLst>
        </p:spPr>
        <p:txBody>
          <a:bodyPr wrap="square" rtlCol="1">
            <a:spAutoFit/>
          </a:bodyPr>
          <a:lstStyle/>
          <a:p>
            <a:r>
              <a:rPr lang="fa-IR" sz="3000" b="1" dirty="0" smtClean="0"/>
              <a:t>بادگیرهای حفره ای خانه بروجردی کاشان</a:t>
            </a:r>
            <a:endParaRPr lang="fa-IR" sz="3000" b="1" dirty="0"/>
          </a:p>
        </p:txBody>
      </p:sp>
      <p:pic>
        <p:nvPicPr>
          <p:cNvPr id="4" name="Picture 3" descr="بروجردیها.jpg"/>
          <p:cNvPicPr>
            <a:picLocks noChangeAspect="1"/>
          </p:cNvPicPr>
          <p:nvPr/>
        </p:nvPicPr>
        <p:blipFill>
          <a:blip r:embed="rId3"/>
          <a:stretch>
            <a:fillRect/>
          </a:stretch>
        </p:blipFill>
        <p:spPr>
          <a:xfrm>
            <a:off x="1357290" y="1000108"/>
            <a:ext cx="7188382" cy="4780273"/>
          </a:xfrm>
          <a:prstGeom prst="rect">
            <a:avLst/>
          </a:prstGeom>
        </p:spPr>
      </p:pic>
      <p:sp>
        <p:nvSpPr>
          <p:cNvPr id="5" name="Rectangle 4"/>
          <p:cNvSpPr>
            <a:spLocks noChangeArrowheads="1"/>
          </p:cNvSpPr>
          <p:nvPr/>
        </p:nvSpPr>
        <p:spPr bwMode="auto">
          <a:xfrm>
            <a:off x="2714612" y="6143644"/>
            <a:ext cx="3954929" cy="384721"/>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a:t>
            </a:r>
            <a:r>
              <a:rPr lang="fa-IR" sz="1900" b="1" dirty="0" smtClean="0"/>
              <a:t> بادگيرهای حفره ای خانه بروجردی ها</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3636" y="0"/>
            <a:ext cx="3000364" cy="553998"/>
          </a:xfrm>
          <a:prstGeom prst="rect">
            <a:avLst/>
          </a:prstGeom>
          <a:blipFill>
            <a:blip r:embed="rId2"/>
            <a:tile tx="0" ty="0" sx="100000" sy="100000" flip="none" algn="tl"/>
          </a:blipFill>
          <a:effectLst>
            <a:innerShdw blurRad="63500" dist="50800" dir="5400000">
              <a:prstClr val="black">
                <a:alpha val="50000"/>
              </a:prstClr>
            </a:innerShdw>
          </a:effectLst>
        </p:spPr>
        <p:txBody>
          <a:bodyPr wrap="square" rtlCol="1">
            <a:spAutoFit/>
          </a:bodyPr>
          <a:lstStyle/>
          <a:p>
            <a:r>
              <a:rPr lang="fa-IR" sz="3000" b="1" dirty="0" smtClean="0"/>
              <a:t>بادگیر چپقی سیرجان</a:t>
            </a:r>
            <a:endParaRPr lang="fa-IR" sz="3000" b="1" dirty="0"/>
          </a:p>
        </p:txBody>
      </p:sp>
      <p:sp>
        <p:nvSpPr>
          <p:cNvPr id="3" name="Rectangle 2"/>
          <p:cNvSpPr>
            <a:spLocks noChangeArrowheads="1"/>
          </p:cNvSpPr>
          <p:nvPr/>
        </p:nvSpPr>
        <p:spPr bwMode="auto">
          <a:xfrm>
            <a:off x="1627305" y="6357958"/>
            <a:ext cx="5373587" cy="384721"/>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:نمایی از بادگیر چپقی سید علی اصغر رضوی در سیرجان</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5" name="Picture 4" descr="Sirjan_Picture260.jpg"/>
          <p:cNvPicPr>
            <a:picLocks noChangeAspect="1"/>
          </p:cNvPicPr>
          <p:nvPr/>
        </p:nvPicPr>
        <p:blipFill>
          <a:blip r:embed="rId3"/>
          <a:stretch>
            <a:fillRect/>
          </a:stretch>
        </p:blipFill>
        <p:spPr>
          <a:xfrm>
            <a:off x="1500166" y="642918"/>
            <a:ext cx="5715040" cy="5670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سهق.jpg"/>
          <p:cNvPicPr>
            <a:picLocks noChangeAspect="1"/>
          </p:cNvPicPr>
          <p:nvPr/>
        </p:nvPicPr>
        <p:blipFill>
          <a:blip r:embed="rId2"/>
          <a:stretch>
            <a:fillRect/>
          </a:stretch>
        </p:blipFill>
        <p:spPr>
          <a:xfrm>
            <a:off x="785786" y="857232"/>
            <a:ext cx="7715305" cy="5014948"/>
          </a:xfrm>
          <a:prstGeom prst="rect">
            <a:avLst/>
          </a:prstGeom>
        </p:spPr>
      </p:pic>
      <p:sp>
        <p:nvSpPr>
          <p:cNvPr id="3" name="Rectangle 2"/>
          <p:cNvSpPr>
            <a:spLocks noChangeArrowheads="1"/>
          </p:cNvSpPr>
          <p:nvPr/>
        </p:nvSpPr>
        <p:spPr bwMode="auto">
          <a:xfrm>
            <a:off x="1714480" y="6072206"/>
            <a:ext cx="5109091" cy="384721"/>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:دهانه بادگیر چپقی سید علی اصغر رضوی در سیرجان</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4546" y="0"/>
            <a:ext cx="6929454" cy="553998"/>
          </a:xfrm>
          <a:prstGeom prst="rect">
            <a:avLst/>
          </a:prstGeom>
          <a:blipFill>
            <a:blip r:embed="rId2"/>
            <a:tile tx="0" ty="0" sx="100000" sy="100000" flip="none" algn="tl"/>
          </a:blipFill>
          <a:effectLst>
            <a:innerShdw blurRad="63500" dist="50800" dir="5400000">
              <a:prstClr val="black">
                <a:alpha val="50000"/>
              </a:prstClr>
            </a:innerShdw>
          </a:effectLst>
        </p:spPr>
        <p:txBody>
          <a:bodyPr wrap="square" rtlCol="1">
            <a:spAutoFit/>
          </a:bodyPr>
          <a:lstStyle/>
          <a:p>
            <a:r>
              <a:rPr lang="fa-IR" sz="3000" b="1" dirty="0" smtClean="0"/>
              <a:t>بادگیر دو طبقه و چهار طرفه خانه آقازاده در ابرکوه</a:t>
            </a:r>
            <a:endParaRPr lang="fa-IR" sz="3000" b="1" dirty="0"/>
          </a:p>
        </p:txBody>
      </p:sp>
      <p:sp>
        <p:nvSpPr>
          <p:cNvPr id="3" name="Rectangle 2"/>
          <p:cNvSpPr>
            <a:spLocks noChangeArrowheads="1"/>
          </p:cNvSpPr>
          <p:nvPr/>
        </p:nvSpPr>
        <p:spPr bwMode="auto">
          <a:xfrm>
            <a:off x="1443599" y="6357958"/>
            <a:ext cx="5644494" cy="384721"/>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:نمایی از بادگیر دو طبقه و چهارطرفه خانه آقازاده در ابرکوه</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descr="جند طبقه.jpg"/>
          <p:cNvPicPr>
            <a:picLocks noChangeAspect="1"/>
          </p:cNvPicPr>
          <p:nvPr/>
        </p:nvPicPr>
        <p:blipFill>
          <a:blip r:embed="rId3"/>
          <a:stretch>
            <a:fillRect/>
          </a:stretch>
        </p:blipFill>
        <p:spPr>
          <a:xfrm>
            <a:off x="642909" y="765075"/>
            <a:ext cx="8038357" cy="54500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0"/>
            <a:ext cx="8501090" cy="461665"/>
          </a:xfrm>
          <a:prstGeom prst="rect">
            <a:avLst/>
          </a:prstGeom>
          <a:blipFill>
            <a:blip r:embed="rId2"/>
            <a:tile tx="0" ty="0" sx="100000" sy="100000" flip="none" algn="tl"/>
          </a:blipFill>
          <a:effectLst>
            <a:innerShdw blurRad="63500" dist="50800" dir="5400000">
              <a:prstClr val="black">
                <a:alpha val="50000"/>
              </a:prstClr>
            </a:innerShdw>
          </a:effectLst>
        </p:spPr>
        <p:txBody>
          <a:bodyPr wrap="square" rtlCol="1">
            <a:spAutoFit/>
          </a:bodyPr>
          <a:lstStyle/>
          <a:p>
            <a:r>
              <a:rPr lang="fa-IR" sz="24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بادگیر دوطبقه سطح مقع دایره ای کاخ جهل ستون در روستای سرهنگ آباد لرستان</a:t>
            </a:r>
            <a:endParaRPr lang="fa-IR" sz="2400" b="1" dirty="0"/>
          </a:p>
        </p:txBody>
      </p:sp>
      <p:sp>
        <p:nvSpPr>
          <p:cNvPr id="3" name="Rectangle 2"/>
          <p:cNvSpPr>
            <a:spLocks noChangeArrowheads="1"/>
          </p:cNvSpPr>
          <p:nvPr/>
        </p:nvSpPr>
        <p:spPr bwMode="auto">
          <a:xfrm>
            <a:off x="928662" y="6401865"/>
            <a:ext cx="7487947" cy="384721"/>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:بادگیر دوطبقه سطح مقع دایره ای کاخ جهل ستون در روستای سرهنگ آباد لرستان</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descr="Scan100161.JPG"/>
          <p:cNvPicPr>
            <a:picLocks noChangeAspect="1"/>
          </p:cNvPicPr>
          <p:nvPr/>
        </p:nvPicPr>
        <p:blipFill>
          <a:blip r:embed="rId3"/>
          <a:stretch>
            <a:fillRect/>
          </a:stretch>
        </p:blipFill>
        <p:spPr>
          <a:xfrm>
            <a:off x="357158" y="571480"/>
            <a:ext cx="4286280" cy="5745832"/>
          </a:xfrm>
          <a:prstGeom prst="rect">
            <a:avLst/>
          </a:prstGeom>
          <a:ln>
            <a:noFill/>
          </a:ln>
          <a:effectLst>
            <a:outerShdw blurRad="292100" dist="139700" dir="2700000" algn="tl" rotWithShape="0">
              <a:srgbClr val="333333">
                <a:alpha val="65000"/>
              </a:srgbClr>
            </a:outerShdw>
          </a:effectLst>
        </p:spPr>
      </p:pic>
      <p:pic>
        <p:nvPicPr>
          <p:cNvPr id="5" name="Picture 4" descr="Scan100162.JPG"/>
          <p:cNvPicPr>
            <a:picLocks noChangeAspect="1"/>
          </p:cNvPicPr>
          <p:nvPr/>
        </p:nvPicPr>
        <p:blipFill>
          <a:blip r:embed="rId4"/>
          <a:stretch>
            <a:fillRect/>
          </a:stretch>
        </p:blipFill>
        <p:spPr>
          <a:xfrm>
            <a:off x="4705825" y="571480"/>
            <a:ext cx="4305587" cy="57150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4546" y="0"/>
            <a:ext cx="6929454" cy="553998"/>
          </a:xfrm>
          <a:prstGeom prst="rect">
            <a:avLst/>
          </a:prstGeom>
          <a:blipFill>
            <a:blip r:embed="rId2"/>
            <a:tile tx="0" ty="0" sx="100000" sy="100000" flip="none" algn="tl"/>
          </a:blipFill>
          <a:effectLst>
            <a:innerShdw blurRad="63500" dist="50800" dir="5400000">
              <a:prstClr val="black">
                <a:alpha val="50000"/>
              </a:prstClr>
            </a:innerShdw>
          </a:effectLst>
        </p:spPr>
        <p:txBody>
          <a:bodyPr wrap="square" rtlCol="1">
            <a:spAutoFit/>
          </a:bodyPr>
          <a:lstStyle/>
          <a:p>
            <a:r>
              <a:rPr lang="fa-IR" sz="3000" b="1" dirty="0" smtClean="0"/>
              <a:t>بادگیر خانه رجبی (دارالحکومه سابق) در سمنان</a:t>
            </a:r>
            <a:endParaRPr lang="fa-IR" sz="3000" b="1" dirty="0"/>
          </a:p>
        </p:txBody>
      </p:sp>
      <p:pic>
        <p:nvPicPr>
          <p:cNvPr id="3" name="Picture 2" descr="Scan100181.JPG"/>
          <p:cNvPicPr>
            <a:picLocks noChangeAspect="1"/>
          </p:cNvPicPr>
          <p:nvPr/>
        </p:nvPicPr>
        <p:blipFill>
          <a:blip r:embed="rId3"/>
          <a:stretch>
            <a:fillRect/>
          </a:stretch>
        </p:blipFill>
        <p:spPr>
          <a:xfrm>
            <a:off x="2714612" y="571480"/>
            <a:ext cx="3929089" cy="5915221"/>
          </a:xfrm>
          <a:prstGeom prst="rect">
            <a:avLst/>
          </a:prstGeom>
          <a:ln>
            <a:noFill/>
          </a:ln>
          <a:effectLst>
            <a:outerShdw blurRad="292100" dist="139700" dir="2700000" algn="tl" rotWithShape="0">
              <a:srgbClr val="333333">
                <a:alpha val="65000"/>
              </a:srgbClr>
            </a:outerShdw>
          </a:effectLst>
        </p:spPr>
      </p:pic>
      <p:sp>
        <p:nvSpPr>
          <p:cNvPr id="4" name="Rectangle 3"/>
          <p:cNvSpPr>
            <a:spLocks noChangeArrowheads="1"/>
          </p:cNvSpPr>
          <p:nvPr/>
        </p:nvSpPr>
        <p:spPr bwMode="auto">
          <a:xfrm>
            <a:off x="2143108" y="6473303"/>
            <a:ext cx="4822154" cy="384721"/>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:بادگیر بلند و منحصر به فرد خانه رجبی در سمنان</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3570" y="0"/>
            <a:ext cx="3500430" cy="553998"/>
          </a:xfrm>
          <a:prstGeom prst="rect">
            <a:avLst/>
          </a:prstGeom>
          <a:blipFill>
            <a:blip r:embed="rId2"/>
            <a:tile tx="0" ty="0" sx="100000" sy="100000" flip="none" algn="tl"/>
          </a:blipFill>
          <a:effectLst>
            <a:innerShdw blurRad="63500" dist="50800" dir="5400000">
              <a:prstClr val="black">
                <a:alpha val="50000"/>
              </a:prstClr>
            </a:innerShdw>
          </a:effectLst>
        </p:spPr>
        <p:txBody>
          <a:bodyPr wrap="square" rtlCol="1">
            <a:spAutoFit/>
          </a:bodyPr>
          <a:lstStyle/>
          <a:p>
            <a:r>
              <a:rPr lang="fa-IR" sz="3000" b="1" dirty="0" smtClean="0"/>
              <a:t>بادگیر های آب انبارها</a:t>
            </a:r>
            <a:endParaRPr lang="fa-IR" sz="3000" b="1" dirty="0"/>
          </a:p>
        </p:txBody>
      </p:sp>
      <p:pic>
        <p:nvPicPr>
          <p:cNvPr id="3" name="Picture 2" descr="Scan100222.JPG"/>
          <p:cNvPicPr>
            <a:picLocks noChangeAspect="1"/>
          </p:cNvPicPr>
          <p:nvPr/>
        </p:nvPicPr>
        <p:blipFill>
          <a:blip r:embed="rId3"/>
          <a:stretch>
            <a:fillRect/>
          </a:stretch>
        </p:blipFill>
        <p:spPr>
          <a:xfrm>
            <a:off x="928662" y="1000108"/>
            <a:ext cx="7127867" cy="4786346"/>
          </a:xfrm>
          <a:prstGeom prst="rect">
            <a:avLst/>
          </a:prstGeom>
          <a:ln>
            <a:noFill/>
          </a:ln>
          <a:effectLst>
            <a:outerShdw blurRad="292100" dist="139700" dir="2700000" algn="tl" rotWithShape="0">
              <a:srgbClr val="333333">
                <a:alpha val="65000"/>
              </a:srgbClr>
            </a:outerShdw>
          </a:effectLst>
        </p:spPr>
      </p:pic>
      <p:sp>
        <p:nvSpPr>
          <p:cNvPr id="4" name="Rectangle 3"/>
          <p:cNvSpPr>
            <a:spLocks noChangeArrowheads="1"/>
          </p:cNvSpPr>
          <p:nvPr/>
        </p:nvSpPr>
        <p:spPr bwMode="auto">
          <a:xfrm>
            <a:off x="3774799" y="6072206"/>
            <a:ext cx="3047629" cy="384721"/>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:آب انبار شش بادگیر در یزد</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PG"/>
          <p:cNvPicPr>
            <a:picLocks noChangeAspect="1"/>
          </p:cNvPicPr>
          <p:nvPr/>
        </p:nvPicPr>
        <p:blipFill>
          <a:blip r:embed="rId2"/>
          <a:stretch>
            <a:fillRect/>
          </a:stretch>
        </p:blipFill>
        <p:spPr>
          <a:xfrm>
            <a:off x="571472" y="642918"/>
            <a:ext cx="7933648" cy="5283577"/>
          </a:xfrm>
          <a:prstGeom prst="rect">
            <a:avLst/>
          </a:prstGeom>
        </p:spPr>
      </p:pic>
      <p:sp>
        <p:nvSpPr>
          <p:cNvPr id="3" name="Rectangle 2"/>
          <p:cNvSpPr>
            <a:spLocks noChangeArrowheads="1"/>
          </p:cNvSpPr>
          <p:nvPr/>
        </p:nvSpPr>
        <p:spPr bwMode="auto">
          <a:xfrm>
            <a:off x="2877107" y="6072206"/>
            <a:ext cx="3945311" cy="384721"/>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:آب انبار هفت بادگیری در عصرآباد یزد</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3570" y="0"/>
            <a:ext cx="3500430" cy="553998"/>
          </a:xfrm>
          <a:prstGeom prst="rect">
            <a:avLst/>
          </a:prstGeom>
          <a:blipFill>
            <a:blip r:embed="rId2"/>
            <a:tile tx="0" ty="0" sx="100000" sy="100000" flip="none" algn="tl"/>
          </a:blipFill>
          <a:effectLst>
            <a:innerShdw blurRad="63500" dist="50800" dir="5400000">
              <a:prstClr val="black">
                <a:alpha val="50000"/>
              </a:prstClr>
            </a:innerShdw>
          </a:effectLst>
        </p:spPr>
        <p:txBody>
          <a:bodyPr wrap="square" rtlCol="1">
            <a:spAutoFit/>
          </a:bodyPr>
          <a:lstStyle/>
          <a:p>
            <a:r>
              <a:rPr lang="fa-IR" sz="3000" b="1" dirty="0" smtClean="0"/>
              <a:t>بادگیر کشورهای دیگر</a:t>
            </a:r>
            <a:endParaRPr lang="fa-IR" sz="3000" b="1" dirty="0"/>
          </a:p>
        </p:txBody>
      </p:sp>
      <p:pic>
        <p:nvPicPr>
          <p:cNvPr id="4" name="Picture 3" descr="Scan100212.JPG"/>
          <p:cNvPicPr>
            <a:picLocks noChangeAspect="1"/>
          </p:cNvPicPr>
          <p:nvPr/>
        </p:nvPicPr>
        <p:blipFill>
          <a:blip r:embed="rId3"/>
          <a:stretch>
            <a:fillRect/>
          </a:stretch>
        </p:blipFill>
        <p:spPr>
          <a:xfrm>
            <a:off x="857224" y="1071546"/>
            <a:ext cx="7358648" cy="4768833"/>
          </a:xfrm>
          <a:prstGeom prst="rect">
            <a:avLst/>
          </a:prstGeom>
        </p:spPr>
      </p:pic>
      <p:sp>
        <p:nvSpPr>
          <p:cNvPr id="5" name="Rectangle 4"/>
          <p:cNvSpPr>
            <a:spLocks noChangeArrowheads="1"/>
          </p:cNvSpPr>
          <p:nvPr/>
        </p:nvSpPr>
        <p:spPr bwMode="auto">
          <a:xfrm>
            <a:off x="2877107" y="6072206"/>
            <a:ext cx="3945311" cy="384721"/>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:آب انبار هفت بادگیری در عصرآباد یزد</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43802" y="0"/>
            <a:ext cx="1500198" cy="769441"/>
          </a:xfrm>
          <a:prstGeom prst="rect">
            <a:avLst/>
          </a:prstGeom>
          <a:solidFill>
            <a:schemeClr val="bg2">
              <a:lumMod val="75000"/>
            </a:schemeClr>
          </a:solidFill>
        </p:spPr>
        <p:txBody>
          <a:bodyPr wrap="square" rtlCol="1">
            <a:spAutoFit/>
          </a:bodyPr>
          <a:lstStyle/>
          <a:p>
            <a:r>
              <a:rPr lang="fa-IR" sz="4400" b="1" dirty="0" smtClean="0"/>
              <a:t>مقدمه</a:t>
            </a:r>
            <a:endParaRPr lang="fa-IR" sz="4400" b="1" dirty="0"/>
          </a:p>
        </p:txBody>
      </p:sp>
      <p:sp>
        <p:nvSpPr>
          <p:cNvPr id="5" name="TextBox 4"/>
          <p:cNvSpPr txBox="1"/>
          <p:nvPr/>
        </p:nvSpPr>
        <p:spPr>
          <a:xfrm>
            <a:off x="214282" y="928670"/>
            <a:ext cx="8929718"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r>
              <a:rPr lang="fa-IR" sz="2000" b="1" dirty="0" smtClean="0"/>
              <a:t>بادگیر در ایران برای </a:t>
            </a:r>
            <a:r>
              <a:rPr lang="fa-IR" sz="2000" b="1" u="sng" dirty="0" smtClean="0">
                <a:hlinkClick r:id="rId2" tooltip="تهویه (صفحه وجود ندارد)"/>
              </a:rPr>
              <a:t>تهویه</a:t>
            </a:r>
            <a:r>
              <a:rPr lang="fa-IR" sz="2000" b="1" dirty="0" smtClean="0"/>
              <a:t> بر بام خانه‌ها در مناطق گرم وخشک همچنین گرم و مرطوب  ساخته می‌شود</a:t>
            </a:r>
            <a:endParaRPr lang="fa-IR" sz="2000" b="1" dirty="0"/>
          </a:p>
        </p:txBody>
      </p:sp>
      <p:sp>
        <p:nvSpPr>
          <p:cNvPr id="7" name="TextBox 6"/>
          <p:cNvSpPr txBox="1"/>
          <p:nvPr/>
        </p:nvSpPr>
        <p:spPr>
          <a:xfrm>
            <a:off x="214282" y="1714488"/>
            <a:ext cx="8929718"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r>
              <a:rPr lang="fa-IR" sz="2800" b="1" dirty="0" smtClean="0"/>
              <a:t>بادگیر را همچنین بالای </a:t>
            </a:r>
            <a:r>
              <a:rPr lang="fa-IR" sz="2800" b="1" u="sng" dirty="0" smtClean="0">
                <a:hlinkClick r:id="rId3" tooltip="آب انبار"/>
              </a:rPr>
              <a:t>آب انبارها</a:t>
            </a:r>
            <a:r>
              <a:rPr lang="fa-IR" sz="2800" b="1" dirty="0" smtClean="0"/>
              <a:t> و دهانهٔ </a:t>
            </a:r>
            <a:r>
              <a:rPr lang="fa-IR" sz="2800" b="1" u="sng" dirty="0" smtClean="0">
                <a:hlinkClick r:id="rId4" tooltip="معدن"/>
              </a:rPr>
              <a:t>معدن‌ها</a:t>
            </a:r>
            <a:r>
              <a:rPr lang="fa-IR" sz="2800" b="1" dirty="0" smtClean="0"/>
              <a:t> برای تهویه می‌سازند</a:t>
            </a:r>
            <a:endParaRPr lang="en-US" sz="2800" b="1" dirty="0"/>
          </a:p>
        </p:txBody>
      </p:sp>
      <p:pic>
        <p:nvPicPr>
          <p:cNvPr id="5122" name="Picture 2" descr="C:\Documents and Settings\user\Desktop\بادگیر\badgir.jpg"/>
          <p:cNvPicPr>
            <a:picLocks noChangeAspect="1" noChangeArrowheads="1"/>
          </p:cNvPicPr>
          <p:nvPr/>
        </p:nvPicPr>
        <p:blipFill>
          <a:blip r:embed="rId5"/>
          <a:srcRect/>
          <a:stretch>
            <a:fillRect/>
          </a:stretch>
        </p:blipFill>
        <p:spPr bwMode="auto">
          <a:xfrm>
            <a:off x="2571736" y="2285992"/>
            <a:ext cx="3877654" cy="4214842"/>
          </a:xfrm>
          <a:prstGeom prst="rect">
            <a:avLst/>
          </a:prstGeom>
          <a:ln>
            <a:noFill/>
          </a:ln>
          <a:effectLst>
            <a:softEdge rad="112500"/>
          </a:effectLst>
        </p:spPr>
      </p:pic>
      <p:sp>
        <p:nvSpPr>
          <p:cNvPr id="9" name="Rectangle 1"/>
          <p:cNvSpPr>
            <a:spLocks noChangeArrowheads="1"/>
          </p:cNvSpPr>
          <p:nvPr/>
        </p:nvSpPr>
        <p:spPr bwMode="auto">
          <a:xfrm>
            <a:off x="3536974" y="6457914"/>
            <a:ext cx="1606530" cy="400110"/>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20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تصویر</a:t>
            </a:r>
            <a:r>
              <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 1: بادگیر</a:t>
            </a:r>
            <a:endPar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000"/>
                                        <p:tgtEl>
                                          <p:spTgt spid="4"/>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checkerboard(across)">
                                      <p:cBhvr>
                                        <p:cTn id="11" dur="500"/>
                                        <p:tgtEl>
                                          <p:spTgt spid="5122"/>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1000"/>
                                        <p:tgtEl>
                                          <p:spTgt spid="5"/>
                                        </p:tgtEl>
                                      </p:cBhvr>
                                    </p:animEffect>
                                  </p:childTnLst>
                                </p:cTn>
                              </p:par>
                            </p:childTnLst>
                          </p:cTn>
                        </p:par>
                        <p:par>
                          <p:cTn id="16" fill="hold">
                            <p:stCondLst>
                              <p:cond delay="2500"/>
                            </p:stCondLst>
                            <p:childTnLst>
                              <p:par>
                                <p:cTn id="17" presetID="18" presetClass="entr" presetSubtype="1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100202.JPG"/>
          <p:cNvPicPr>
            <a:picLocks noChangeAspect="1"/>
          </p:cNvPicPr>
          <p:nvPr/>
        </p:nvPicPr>
        <p:blipFill>
          <a:blip r:embed="rId2"/>
          <a:stretch>
            <a:fillRect/>
          </a:stretch>
        </p:blipFill>
        <p:spPr>
          <a:xfrm>
            <a:off x="714348" y="857232"/>
            <a:ext cx="7643866" cy="4727995"/>
          </a:xfrm>
          <a:prstGeom prst="rect">
            <a:avLst/>
          </a:prstGeom>
        </p:spPr>
      </p:pic>
      <p:sp>
        <p:nvSpPr>
          <p:cNvPr id="3" name="Rectangle 2"/>
          <p:cNvSpPr>
            <a:spLocks noChangeArrowheads="1"/>
          </p:cNvSpPr>
          <p:nvPr/>
        </p:nvSpPr>
        <p:spPr bwMode="auto">
          <a:xfrm>
            <a:off x="3143240" y="6072206"/>
            <a:ext cx="2454518" cy="384721"/>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a-IR" sz="19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cs typeface="Arial" pitchFamily="34" charset="0"/>
              </a:rPr>
              <a:t>تصویر :بادگیرهایی در دوحه</a:t>
            </a:r>
            <a:endParaRPr kumimoji="0" lang="fa-IR" sz="19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214422"/>
            <a:ext cx="8001056" cy="5286413"/>
          </a:xfrm>
        </p:spPr>
        <p:txBody>
          <a:bodyPr>
            <a:normAutofit fontScale="85000" lnSpcReduction="20000"/>
          </a:bodyPr>
          <a:lstStyle/>
          <a:p>
            <a:pPr marL="514350" indent="-514350" algn="just">
              <a:buNone/>
            </a:pPr>
            <a:r>
              <a:rPr lang="fa-IR" dirty="0" smtClean="0"/>
              <a:t>بادگير از روزگاران دور در ايران زمين به كار گرفته شده و از نام هاي باستاني و گوناگون آن مانند و بادهنج و باتخان و خشيود و خيش خان بر مي آيد كه پديده اي تازه نيست و اكنون هم وسايل مجهز و كامل تهويه مطبوع به كمك ماشين و برق به انواع مختلف در دسترس همگان قرار گرفته مي بينيم كه اصول ساختمان آنها برپايه كار بادگير و خيش نهاده است .</a:t>
            </a:r>
          </a:p>
          <a:p>
            <a:pPr marL="514350" indent="-514350" algn="just">
              <a:buNone/>
            </a:pPr>
            <a:r>
              <a:rPr lang="fa-IR" dirty="0" smtClean="0"/>
              <a:t>بادگير انواع گوناگون دارد و بنا بر وضع اقليمي و جهت باد به هيئت هاي مختلف در سرتاسر ايران ساخته شده و زيباتر و پركارتر و درست تر آنها در پيرامون دشت هاي خشك و سوزان به ويژه در شهرهاي كاشان و يزد و بم و جهرم و طبس و كرانه هاي خليج فارس و اروندرود نهاده است . انواع بادگير عبارت است از : چهارگوش – هشت گوش – مستطيلي و خرطومي</a:t>
            </a:r>
          </a:p>
          <a:p>
            <a:pPr marL="514350" indent="-514350" algn="just">
              <a:buNone/>
            </a:pPr>
            <a:r>
              <a:rPr lang="fa-IR" dirty="0" smtClean="0"/>
              <a:t>طرز كار بادگير اصولا بر اين پايه نهاده شده كه از وزش باد براي كشاندن هواي خوش به درون ساختمان و از عكس العمل نيروي آن يعني مكش براي راندن هواي گرم و آلوده استفاده شود . </a:t>
            </a:r>
            <a:endParaRPr lang="fa-IR" dirty="0"/>
          </a:p>
        </p:txBody>
      </p:sp>
      <p:sp>
        <p:nvSpPr>
          <p:cNvPr id="2" name="Title 1"/>
          <p:cNvSpPr>
            <a:spLocks noGrp="1"/>
          </p:cNvSpPr>
          <p:nvPr>
            <p:ph type="title"/>
          </p:nvPr>
        </p:nvSpPr>
        <p:spPr/>
        <p:txBody>
          <a:bodyPr>
            <a:normAutofit/>
          </a:bodyPr>
          <a:lstStyle/>
          <a:p>
            <a:pPr marL="514350" indent="-514350" algn="just"/>
            <a:r>
              <a:rPr lang="fa-IR" sz="3200" dirty="0" smtClean="0"/>
              <a:t>بادگیروخیشخان</a:t>
            </a:r>
            <a:endParaRPr lang="fa-IR" sz="3200" dirty="0"/>
          </a:p>
        </p:txBody>
      </p:sp>
    </p:spTree>
    <p:extLst>
      <p:ext uri="{BB962C8B-B14F-4D97-AF65-F5344CB8AC3E}">
        <p14:creationId xmlns:p14="http://schemas.microsoft.com/office/powerpoint/2010/main" val="3059218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ehti\Desktop\index.jpeg"/>
          <p:cNvPicPr>
            <a:picLocks noGrp="1" noChangeAspect="1" noChangeArrowheads="1"/>
          </p:cNvPicPr>
          <p:nvPr>
            <p:ph idx="1"/>
          </p:nvPr>
        </p:nvPicPr>
        <p:blipFill>
          <a:blip r:embed="rId2"/>
          <a:srcRect/>
          <a:stretch>
            <a:fillRect/>
          </a:stretch>
        </p:blipFill>
        <p:spPr bwMode="auto">
          <a:xfrm>
            <a:off x="0" y="928670"/>
            <a:ext cx="5286380" cy="4625582"/>
          </a:xfrm>
          <a:prstGeom prst="rect">
            <a:avLst/>
          </a:prstGeom>
          <a:noFill/>
        </p:spPr>
      </p:pic>
      <p:sp>
        <p:nvSpPr>
          <p:cNvPr id="2" name="Title 1"/>
          <p:cNvSpPr>
            <a:spLocks noGrp="1"/>
          </p:cNvSpPr>
          <p:nvPr>
            <p:ph type="title"/>
          </p:nvPr>
        </p:nvSpPr>
        <p:spPr/>
        <p:txBody>
          <a:bodyPr>
            <a:normAutofit fontScale="90000"/>
          </a:bodyPr>
          <a:lstStyle/>
          <a:p>
            <a:r>
              <a:rPr lang="fa-IR" dirty="0" smtClean="0"/>
              <a:t/>
            </a:r>
            <a:br>
              <a:rPr lang="fa-IR" dirty="0" smtClean="0"/>
            </a:br>
            <a:r>
              <a:rPr lang="fa-IR" dirty="0"/>
              <a:t/>
            </a:r>
            <a:br>
              <a:rPr lang="fa-IR" dirty="0"/>
            </a:br>
            <a:endParaRPr lang="fa-IR" dirty="0"/>
          </a:p>
        </p:txBody>
      </p:sp>
      <p:pic>
        <p:nvPicPr>
          <p:cNvPr id="1027" name="Picture 3" descr="C:\Documents and Settings\Mehti\Desktop\index.jpeg"/>
          <p:cNvPicPr>
            <a:picLocks noChangeAspect="1" noChangeArrowheads="1"/>
          </p:cNvPicPr>
          <p:nvPr/>
        </p:nvPicPr>
        <p:blipFill>
          <a:blip r:embed="rId3"/>
          <a:srcRect/>
          <a:stretch>
            <a:fillRect/>
          </a:stretch>
        </p:blipFill>
        <p:spPr bwMode="auto">
          <a:xfrm>
            <a:off x="5357818" y="714356"/>
            <a:ext cx="3595195" cy="5422262"/>
          </a:xfrm>
          <a:prstGeom prst="rect">
            <a:avLst/>
          </a:prstGeom>
          <a:noFill/>
        </p:spPr>
      </p:pic>
      <p:sp>
        <p:nvSpPr>
          <p:cNvPr id="6" name="Rectangle 5"/>
          <p:cNvSpPr/>
          <p:nvPr/>
        </p:nvSpPr>
        <p:spPr>
          <a:xfrm>
            <a:off x="3571868" y="285728"/>
            <a:ext cx="1279516" cy="769441"/>
          </a:xfrm>
          <a:prstGeom prst="rect">
            <a:avLst/>
          </a:prstGeom>
        </p:spPr>
        <p:txBody>
          <a:bodyPr wrap="none">
            <a:spAutoFit/>
          </a:bodyPr>
          <a:lstStyle/>
          <a:p>
            <a:pPr lvl="0" algn="ctr">
              <a:spcBef>
                <a:spcPct val="0"/>
              </a:spcBef>
            </a:pPr>
            <a:r>
              <a:rPr lang="fa-IR" sz="4400" dirty="0">
                <a:solidFill>
                  <a:prstClr val="black"/>
                </a:solidFill>
                <a:ea typeface="+mj-ea"/>
                <a:cs typeface="Times New Roman"/>
              </a:rPr>
              <a:t>بادگیر</a:t>
            </a:r>
          </a:p>
        </p:txBody>
      </p:sp>
    </p:spTree>
    <p:extLst>
      <p:ext uri="{BB962C8B-B14F-4D97-AF65-F5344CB8AC3E}">
        <p14:creationId xmlns:p14="http://schemas.microsoft.com/office/powerpoint/2010/main" val="1969283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2" y="285728"/>
            <a:ext cx="3929090" cy="7358114"/>
          </a:xfrm>
        </p:spPr>
        <p:txBody>
          <a:bodyPr numCol="1">
            <a:noAutofit/>
          </a:bodyPr>
          <a:lstStyle/>
          <a:p>
            <a:pPr marL="514350" indent="-514350"/>
            <a:r>
              <a:rPr lang="fa-IR" sz="1600" i="1" dirty="0"/>
              <a:t>بادگير چپقي</a:t>
            </a:r>
            <a:r>
              <a:rPr lang="fa-IR" sz="1600" i="1" dirty="0" smtClean="0"/>
              <a:t/>
            </a:r>
            <a:br>
              <a:rPr lang="fa-IR" sz="1600" i="1" dirty="0" smtClean="0"/>
            </a:br>
            <a:r>
              <a:rPr lang="fa-IR" sz="1600" i="1" dirty="0"/>
              <a:t>بادگير چپقي نوع ششم بادگيرهاست كه به جاي فضاي مكعبي شكل خارجي، سازنده از ايجاد چند لوله خم‌دار (زانو مانند) براي حجم خارجي بادگير استفاده كرده است، اما كانال‌ها و قسمت‌هاي داخلي مانند نمونه‌هاي چند طرفه است اين نوع بادگير تنها در سيرجان ديده شده </a:t>
            </a:r>
            <a:r>
              <a:rPr lang="fa-IR" sz="1600" i="1" dirty="0" smtClean="0"/>
              <a:t>است</a:t>
            </a:r>
          </a:p>
          <a:p>
            <a:pPr marL="514350" indent="-514350"/>
            <a:r>
              <a:rPr lang="fa-IR" sz="1600" i="1" dirty="0"/>
              <a:t>مصالح ساختماني بادگيرها</a:t>
            </a:r>
            <a:r>
              <a:rPr lang="fa-IR" sz="1600" i="1" dirty="0" smtClean="0"/>
              <a:t/>
            </a:r>
            <a:br>
              <a:rPr lang="fa-IR" sz="1600" i="1" dirty="0" smtClean="0"/>
            </a:br>
            <a:r>
              <a:rPr lang="fa-IR" sz="1600" i="1" dirty="0"/>
              <a:t>مصالح ساختماني بادگيرها را معمولا خشت خام، آجر، گل، گچ و چوب شورونه تشکيل مي‌دهد، چهار بخش عمده بادگير شامل بدنه، قفسه، تيغه‌ها و سقف است.</a:t>
            </a:r>
            <a:r>
              <a:rPr lang="fa-IR" sz="1600" i="1" dirty="0" smtClean="0"/>
              <a:t/>
            </a:r>
            <a:br>
              <a:rPr lang="fa-IR" sz="1600" i="1" dirty="0" smtClean="0"/>
            </a:br>
            <a:r>
              <a:rPr lang="fa-IR" sz="1600" i="1" dirty="0" smtClean="0"/>
              <a:t/>
            </a:r>
            <a:br>
              <a:rPr lang="fa-IR" sz="1600" i="1" dirty="0" smtClean="0"/>
            </a:br>
            <a:r>
              <a:rPr lang="fa-IR" sz="1600" i="1" dirty="0"/>
              <a:t>نماسازي بادگيرها</a:t>
            </a:r>
            <a:r>
              <a:rPr lang="fa-IR" sz="1600" i="1" dirty="0" smtClean="0"/>
              <a:t/>
            </a:r>
            <a:br>
              <a:rPr lang="fa-IR" sz="1600" i="1" dirty="0" smtClean="0"/>
            </a:br>
            <a:r>
              <a:rPr lang="fa-IR" sz="1600" i="1" dirty="0"/>
              <a:t>نماسازي بادگيرها خود از ويژگي‌هاي خاصي برخوردار است و در نهايت ظرافت به وسيله‌ آجركاري و يا گچ‌بري ساخته مي‌شود. در اين جا لازم است از بادگير مضاعف، بادگير دواشكوبه و بادگير حفره‌اي نيز نام برد. در شيراز نيز بادگيرهايي كم و بيش ديده مي‌شود كه به عنوان نمونه مي‌توان از بادگير ارگ و آب انبار كريم‌خان زند ياد كرد. </a:t>
            </a:r>
          </a:p>
        </p:txBody>
      </p:sp>
      <p:sp>
        <p:nvSpPr>
          <p:cNvPr id="2" name="Title 1"/>
          <p:cNvSpPr>
            <a:spLocks noGrp="1"/>
          </p:cNvSpPr>
          <p:nvPr>
            <p:ph type="title"/>
          </p:nvPr>
        </p:nvSpPr>
        <p:spPr/>
        <p:txBody>
          <a:bodyPr/>
          <a:lstStyle/>
          <a:p>
            <a:r>
              <a:rPr lang="fa-IR" dirty="0" smtClean="0"/>
              <a:t>ععع....وئئغاع</a:t>
            </a:r>
            <a:endParaRPr lang="fa-IR" dirty="0"/>
          </a:p>
        </p:txBody>
      </p:sp>
      <p:pic>
        <p:nvPicPr>
          <p:cNvPr id="3075" name="Picture 3" descr="C:\Documents and Settings\Mehti\Desktop\ق.jpg"/>
          <p:cNvPicPr>
            <a:picLocks noChangeAspect="1" noChangeArrowheads="1"/>
          </p:cNvPicPr>
          <p:nvPr/>
        </p:nvPicPr>
        <p:blipFill>
          <a:blip r:embed="rId2"/>
          <a:srcRect/>
          <a:stretch>
            <a:fillRect/>
          </a:stretch>
        </p:blipFill>
        <p:spPr bwMode="auto">
          <a:xfrm>
            <a:off x="214282" y="642918"/>
            <a:ext cx="4227034" cy="5643602"/>
          </a:xfrm>
          <a:prstGeom prst="rect">
            <a:avLst/>
          </a:prstGeom>
          <a:noFill/>
        </p:spPr>
      </p:pic>
    </p:spTree>
    <p:extLst>
      <p:ext uri="{BB962C8B-B14F-4D97-AF65-F5344CB8AC3E}">
        <p14:creationId xmlns:p14="http://schemas.microsoft.com/office/powerpoint/2010/main" val="3076454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00108"/>
            <a:ext cx="8229600" cy="4572000"/>
          </a:xfrm>
        </p:spPr>
        <p:txBody>
          <a:bodyPr>
            <a:noAutofit/>
          </a:bodyPr>
          <a:lstStyle/>
          <a:p>
            <a:pPr lvl="3" algn="just"/>
            <a:r>
              <a:rPr lang="fa-IR" sz="2000" dirty="0" smtClean="0"/>
              <a:t>بادگير</a:t>
            </a:r>
            <a:br>
              <a:rPr lang="fa-IR" sz="2000" dirty="0" smtClean="0"/>
            </a:br>
            <a:r>
              <a:rPr lang="fa-IR" sz="2000" dirty="0" smtClean="0"/>
              <a:t>از لحاظ شكل بيروني چند دسته هستند. ساده‌ترين نوع بادگير يك جناحي است و بسيار كوچك و محقر بر فراز محفظه‌اي، مانند سوراخ بخاري در پشت بام ساخته مي‌شود در اين روش براي پرهيز از گزند گردبادها و طوفان‌هاي سنگين، بادگير را فقط در جهت بادهاي خنك و نسيم‌هايمطبوع مي‌سازند و جبهه‌هاي ديگر آن را مي‌بندند. در برخي موارد بادگيرهاي يك طرفه را پشت بهبادهاي شديد و آزاردهنده مي‌سازند و در واقع اين بادگير عملكرد تهويه و تخليه هوا را انجام مي‌دهد . ابعاد آن نسبت به ساير انواع كوچك‌تر و شكل آن اوليه‌تر است. اين مسير مورب (كه در بالاي بام ديده مي‌شود) پس از اتصال به كانال عمودي داخل ديوار و پنجره خروجي داخل ساختمان مانند بخاري در يك ضلع اتاق قرار مي‌گيرد و تهويه را انجام مي‌دهد . اين نمونه بيشتر در منطقه سيستان و قسمتي از شهرستان بم ديده مي‌شود .</a:t>
            </a:r>
            <a:br>
              <a:rPr lang="fa-IR" sz="2000" dirty="0" smtClean="0"/>
            </a:br>
            <a:r>
              <a:rPr lang="fa-IR" sz="2000" dirty="0" smtClean="0"/>
              <a:t>نوع دوم، نوع دو طرفه كه داراي دو وجه روبه‌روي يكديگر و با پنجره‌هاي بلند و باريك بدون حفاظ ساخته مي‌شود و در قسمت داخلي ساختمان به شكل يك يا دو حفره در طاقچه ديده مي‌شود. اين نمونه در سيرجان و به ندرت در كرمان ديده مي‌شود . بادگير نوع سوم سه جناحي است و دو نوع دارد، سه جناحي متصل و سه جناحي منفصل ( اشكم دريده ) . در اين نمونه مي‌توان به تفكيك از يك يا دو يا سه جبهه استفاده كرد . البته استفاده از اين نوع بادگير نادر است .</a:t>
            </a:r>
            <a:endParaRPr lang="fa-IR" sz="2000" dirty="0"/>
          </a:p>
        </p:txBody>
      </p:sp>
      <p:sp>
        <p:nvSpPr>
          <p:cNvPr id="2" name="Title 1"/>
          <p:cNvSpPr>
            <a:spLocks noGrp="1"/>
          </p:cNvSpPr>
          <p:nvPr>
            <p:ph type="title"/>
          </p:nvPr>
        </p:nvSpPr>
        <p:spPr>
          <a:xfrm>
            <a:off x="457200" y="152400"/>
            <a:ext cx="1257280" cy="847708"/>
          </a:xfrm>
        </p:spPr>
        <p:txBody>
          <a:bodyPr>
            <a:normAutofit/>
          </a:bodyPr>
          <a:lstStyle/>
          <a:p>
            <a:pPr lvl="3" algn="l" rtl="1">
              <a:spcBef>
                <a:spcPct val="0"/>
              </a:spcBef>
            </a:pPr>
            <a:r>
              <a:rPr lang="fa-IR" dirty="0" smtClean="0"/>
              <a:t>.</a:t>
            </a:r>
            <a:br>
              <a:rPr lang="fa-IR" dirty="0" smtClean="0"/>
            </a:br>
            <a:endParaRPr lang="fa-IR" dirty="0"/>
          </a:p>
        </p:txBody>
      </p:sp>
    </p:spTree>
    <p:extLst>
      <p:ext uri="{BB962C8B-B14F-4D97-AF65-F5344CB8AC3E}">
        <p14:creationId xmlns:p14="http://schemas.microsoft.com/office/powerpoint/2010/main" val="205094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58082" y="214290"/>
            <a:ext cx="8229600" cy="1219200"/>
          </a:xfrm>
        </p:spPr>
        <p:txBody>
          <a:bodyPr>
            <a:normAutofit fontScale="90000"/>
          </a:bodyPr>
          <a:lstStyle/>
          <a:p>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بادگیر</a:t>
            </a:r>
            <a:endParaRPr lang="fa-IR" dirty="0"/>
          </a:p>
        </p:txBody>
      </p:sp>
      <p:pic>
        <p:nvPicPr>
          <p:cNvPr id="18434" name="Picture 2" descr="C:\Documents and Settings\Mehti\Desktop\New Folder\ه.jpg"/>
          <p:cNvPicPr>
            <a:picLocks noGrp="1" noChangeAspect="1" noChangeArrowheads="1"/>
          </p:cNvPicPr>
          <p:nvPr>
            <p:ph idx="1"/>
          </p:nvPr>
        </p:nvPicPr>
        <p:blipFill>
          <a:blip r:embed="rId2"/>
          <a:srcRect/>
          <a:stretch>
            <a:fillRect/>
          </a:stretch>
        </p:blipFill>
        <p:spPr bwMode="auto">
          <a:xfrm>
            <a:off x="2500298" y="234714"/>
            <a:ext cx="4500594" cy="6008966"/>
          </a:xfrm>
          <a:prstGeom prst="rect">
            <a:avLst/>
          </a:prstGeom>
          <a:noFill/>
        </p:spPr>
      </p:pic>
    </p:spTree>
    <p:extLst>
      <p:ext uri="{BB962C8B-B14F-4D97-AF65-F5344CB8AC3E}">
        <p14:creationId xmlns:p14="http://schemas.microsoft.com/office/powerpoint/2010/main" val="9590637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29124" y="928670"/>
            <a:ext cx="4357718" cy="5524520"/>
          </a:xfrm>
        </p:spPr>
        <p:txBody>
          <a:bodyPr>
            <a:normAutofit fontScale="85000" lnSpcReduction="10000"/>
          </a:bodyPr>
          <a:lstStyle/>
          <a:p>
            <a:pPr>
              <a:buNone/>
            </a:pPr>
            <a:r>
              <a:rPr lang="fa-IR" dirty="0" smtClean="0"/>
              <a:t>بادگیرهای چند وجهی </a:t>
            </a:r>
            <a:br>
              <a:rPr lang="fa-IR" dirty="0" smtClean="0"/>
            </a:br>
            <a:r>
              <a:rPr lang="fa-IR" dirty="0" smtClean="0"/>
              <a:t/>
            </a:r>
            <a:br>
              <a:rPr lang="fa-IR" dirty="0" smtClean="0"/>
            </a:br>
            <a:r>
              <a:rPr lang="fa-IR" dirty="0" smtClean="0"/>
              <a:t>در شهرستان يزد و برخي قسمت‌هاي مركزي ايران بادگيرهاي چند وجهي(معمولا هشت وجهي و حتي گاهي مدور) معمول است كه نوع پنجم بادگيرها را تشكيل مي‌دهد.</a:t>
            </a:r>
            <a:br>
              <a:rPr lang="fa-IR" dirty="0" smtClean="0"/>
            </a:br>
            <a:r>
              <a:rPr lang="fa-IR" dirty="0" smtClean="0"/>
              <a:t>علت ساخت اين گونه بادگيرها وجود بادهاي مطلوبي است كه از هر طرف وزش داشته و تيغه‌هاي كانال مي‌تواند از هر جهت باد را گرفته و به داخل مسير هدايت می کند</a:t>
            </a:r>
            <a:endParaRPr lang="fa-IR" b="1" dirty="0"/>
          </a:p>
        </p:txBody>
      </p:sp>
      <p:sp>
        <p:nvSpPr>
          <p:cNvPr id="3" name="Title 2"/>
          <p:cNvSpPr>
            <a:spLocks noGrp="1"/>
          </p:cNvSpPr>
          <p:nvPr>
            <p:ph type="title"/>
          </p:nvPr>
        </p:nvSpPr>
        <p:spPr>
          <a:xfrm>
            <a:off x="500034" y="214290"/>
            <a:ext cx="8229600" cy="1219200"/>
          </a:xfrm>
        </p:spPr>
        <p:txBody>
          <a:bodyPr>
            <a:normAutofit fontScale="90000"/>
          </a:bodyPr>
          <a:lstStyle/>
          <a:p>
            <a:r>
              <a:rPr lang="fa-IR" dirty="0" smtClean="0"/>
              <a:t/>
            </a:r>
            <a:br>
              <a:rPr lang="fa-IR" dirty="0" smtClean="0"/>
            </a:br>
            <a:r>
              <a:rPr lang="fa-IR" dirty="0" smtClean="0"/>
              <a:t/>
            </a:r>
            <a:br>
              <a:rPr lang="fa-IR" dirty="0" smtClean="0"/>
            </a:br>
            <a:r>
              <a:rPr lang="fa-IR" dirty="0" smtClean="0"/>
              <a:t/>
            </a:r>
            <a:br>
              <a:rPr lang="fa-IR" dirty="0" smtClean="0"/>
            </a:br>
            <a:endParaRPr lang="fa-IR" dirty="0"/>
          </a:p>
        </p:txBody>
      </p:sp>
      <p:pic>
        <p:nvPicPr>
          <p:cNvPr id="19458" name="Picture 2" descr="C:\Documents and Settings\Mehti\Desktop\غ.jpg"/>
          <p:cNvPicPr>
            <a:picLocks noChangeAspect="1" noChangeArrowheads="1"/>
          </p:cNvPicPr>
          <p:nvPr/>
        </p:nvPicPr>
        <p:blipFill>
          <a:blip r:embed="rId2"/>
          <a:srcRect/>
          <a:stretch>
            <a:fillRect/>
          </a:stretch>
        </p:blipFill>
        <p:spPr bwMode="auto">
          <a:xfrm>
            <a:off x="142844" y="357166"/>
            <a:ext cx="4286278" cy="5715040"/>
          </a:xfrm>
          <a:prstGeom prst="rect">
            <a:avLst/>
          </a:prstGeom>
          <a:noFill/>
        </p:spPr>
      </p:pic>
    </p:spTree>
    <p:extLst>
      <p:ext uri="{BB962C8B-B14F-4D97-AF65-F5344CB8AC3E}">
        <p14:creationId xmlns:p14="http://schemas.microsoft.com/office/powerpoint/2010/main" val="3199946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186766" cy="6286544"/>
          </a:xfrm>
        </p:spPr>
        <p:txBody>
          <a:bodyPr>
            <a:normAutofit fontScale="62500" lnSpcReduction="20000"/>
          </a:bodyPr>
          <a:lstStyle/>
          <a:p>
            <a:r>
              <a:rPr lang="fa-IR" dirty="0" smtClean="0"/>
              <a:t>نوع چهارم، بادگيرهاي چهار طرفه است كه به شكل كامل و مفصل‌تر از انواع ديگر ساخته شده‌اند ومعمولا داخل كانال‌هاي آن با تيغه‌هايي از آجر يا چوب يا گچ به چند قسمت تقسيم مي‌شوند. در بعضي از نمونه‌ها در زير كانال بادگير حوض به نسبت بزرگ و زيبايي مي‌ساخته‌اند كه هواي خشك وداراي گرد و غبار پس از برخورد با آب با جذب رطوبت خنك و گرد و غبار آن جدا و هواي اتاق ( حوضخانه) در گرماي تابستان بسيار مطبوع مي‌شده است. در مناطقي كه امكان ايجاد حوضخانه در طبقه همكف وجود نداشته است آب قنات را در زير زمين جاري و نمايان مي‌كرده‌اند و امتداد كانال بادگير نيز تا روي اين جريان آب ادامه مي‌يافته است. اين فضاها (سرداب‌ها) محل تجمع اهالي خانهدر بعد از ظهرهاي تابستان بوده است. اين نمونه در يزد، كرمان و بوشهر و… ديده مي‌شود . در شهرستان يزد و برخي قسمت‌هاي مركزي ايران بادگيرهاي چند وجهي (معمولا هشت وجهي و حتي گاهي مدور) معمول است كه نوع پنجم بادگيرها را تشكيل مي‌دهد .</a:t>
            </a:r>
            <a:br>
              <a:rPr lang="fa-IR" dirty="0" smtClean="0"/>
            </a:br>
            <a:r>
              <a:rPr lang="fa-IR" dirty="0" smtClean="0"/>
              <a:t>علت ساخت اين گونه بادگيرها وجود بادهاي مطلوبي است كه از هر طرف وزش داشته و تيغه‌هاي كانال مي‌تواند از هر جهت باد را گرفته و به داخل مسير هدايت كند . بادگير چپقي نوع ششم بادگيرهاست كه به جاي فضاي مكعبي شكل خارجي، سازنده از ايجاد چند</a:t>
            </a:r>
            <a:br>
              <a:rPr lang="fa-IR" dirty="0" smtClean="0"/>
            </a:br>
            <a:r>
              <a:rPr lang="fa-IR" dirty="0" smtClean="0"/>
              <a:t>لوله خم‌دار (زانو مانند) براي حجم خارجي بادگير استفاده كرده است، اما كانال‌ها و قسمت‌هاي داخلي مانند نمونه‌هاي چند طرفه است اين نوع بادگير تنها در سيرجان ديده شده است .</a:t>
            </a:r>
            <a:br>
              <a:rPr lang="fa-IR" dirty="0" smtClean="0"/>
            </a:br>
            <a:r>
              <a:rPr lang="fa-IR" dirty="0" smtClean="0"/>
              <a:t>نماسازي بادگيرها خود از ويژگي‌هاي خاصي برخوردار است و در نهايت ظرافت به وسيله‌ آجركاري و يا گچ‌بري ساخته مي‌شود. در اين جا لازم است از بادگير مضاعف، بادگير دواشكوبه و بادگير حفره‌اي نيز نام برد. در شيراز نيز بادگيرهايي كم و بيش ديده مي‌شود كه به عنوان نمونه مي‌توان از بادگير ارگ و آب انبار كريم‌خان زند ياد كرد .</a:t>
            </a:r>
            <a:endParaRPr lang="fa-IR" dirty="0"/>
          </a:p>
        </p:txBody>
      </p:sp>
      <p:sp>
        <p:nvSpPr>
          <p:cNvPr id="2" name="Title 1"/>
          <p:cNvSpPr>
            <a:spLocks noGrp="1"/>
          </p:cNvSpPr>
          <p:nvPr>
            <p:ph type="title"/>
          </p:nvPr>
        </p:nvSpPr>
        <p:spPr/>
        <p:txBody>
          <a:bodyPr>
            <a:normAutofit fontScale="90000"/>
          </a:bodyPr>
          <a:lstStyle/>
          <a:p>
            <a:r>
              <a:rPr lang="fa-IR" dirty="0" smtClean="0"/>
              <a:t>.</a:t>
            </a:r>
            <a:br>
              <a:rPr lang="fa-IR" dirty="0" smtClean="0"/>
            </a:br>
            <a:endParaRPr lang="fa-IR" dirty="0"/>
          </a:p>
        </p:txBody>
      </p:sp>
    </p:spTree>
    <p:extLst>
      <p:ext uri="{BB962C8B-B14F-4D97-AF65-F5344CB8AC3E}">
        <p14:creationId xmlns:p14="http://schemas.microsoft.com/office/powerpoint/2010/main" val="37110667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a-IR" dirty="0" smtClean="0"/>
              <a:t>.</a:t>
            </a:r>
            <a:br>
              <a:rPr lang="fa-IR" dirty="0" smtClean="0"/>
            </a:br>
            <a:endParaRPr lang="fa-IR" dirty="0"/>
          </a:p>
        </p:txBody>
      </p:sp>
      <p:pic>
        <p:nvPicPr>
          <p:cNvPr id="4" name="Picture 2" descr="C:\Documents and Settings\Mehti\Desktop\ع.jpg"/>
          <p:cNvPicPr>
            <a:picLocks noGrp="1" noChangeAspect="1" noChangeArrowheads="1"/>
          </p:cNvPicPr>
          <p:nvPr>
            <p:ph idx="1"/>
          </p:nvPr>
        </p:nvPicPr>
        <p:blipFill>
          <a:blip r:embed="rId2"/>
          <a:srcRect/>
          <a:stretch>
            <a:fillRect/>
          </a:stretch>
        </p:blipFill>
        <p:spPr bwMode="auto">
          <a:xfrm>
            <a:off x="1857356" y="357166"/>
            <a:ext cx="6000792" cy="6096814"/>
          </a:xfrm>
          <a:prstGeom prst="rect">
            <a:avLst/>
          </a:prstGeom>
          <a:noFill/>
        </p:spPr>
      </p:pic>
    </p:spTree>
    <p:extLst>
      <p:ext uri="{BB962C8B-B14F-4D97-AF65-F5344CB8AC3E}">
        <p14:creationId xmlns:p14="http://schemas.microsoft.com/office/powerpoint/2010/main" val="2268532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dirty="0"/>
          </a:p>
        </p:txBody>
      </p:sp>
      <p:sp>
        <p:nvSpPr>
          <p:cNvPr id="8" name="Content Placeholder 7"/>
          <p:cNvSpPr>
            <a:spLocks noGrp="1"/>
          </p:cNvSpPr>
          <p:nvPr>
            <p:ph idx="1"/>
          </p:nvPr>
        </p:nvSpPr>
        <p:spPr>
          <a:xfrm>
            <a:off x="457200" y="285728"/>
            <a:ext cx="8401080" cy="6357982"/>
          </a:xfrm>
        </p:spPr>
        <p:txBody>
          <a:bodyPr>
            <a:normAutofit fontScale="70000" lnSpcReduction="20000"/>
          </a:bodyPr>
          <a:lstStyle/>
          <a:p>
            <a:r>
              <a:rPr lang="fa-IR" dirty="0" smtClean="0"/>
              <a:t>شیوه ساختن </a:t>
            </a:r>
            <a:r>
              <a:rPr lang="fa-IR" dirty="0" smtClean="0">
                <a:hlinkClick r:id="rId2"/>
              </a:rPr>
              <a:t>بادگیر</a:t>
            </a:r>
            <a:r>
              <a:rPr lang="fa-IR" dirty="0" smtClean="0"/>
              <a:t>.</a:t>
            </a:r>
          </a:p>
          <a:p>
            <a:r>
              <a:rPr lang="fa-IR" dirty="0" smtClean="0"/>
              <a:t>معماران محلی برای ساختن بادگیر..</a:t>
            </a:r>
          </a:p>
          <a:p>
            <a:pPr>
              <a:buNone/>
            </a:pPr>
            <a:r>
              <a:rPr lang="fa-IR" dirty="0" smtClean="0"/>
              <a:t> از پشت بام خانه و از جایی که مشرف به اتاق کوچکی است که برای بادگیر اختصاص دا</a:t>
            </a:r>
            <a:r>
              <a:rPr lang="fa-IR" i="1" dirty="0" smtClean="0"/>
              <a:t>ده </a:t>
            </a:r>
            <a:r>
              <a:rPr lang="fa-IR" dirty="0" smtClean="0"/>
              <a:t>اند با خشت یا آجر، تنوره بادگیر را با مقطع مستطیل می چینند تا به ارتفاع معینی برسد .</a:t>
            </a:r>
            <a:br>
              <a:rPr lang="fa-IR" dirty="0" smtClean="0"/>
            </a:br>
            <a:r>
              <a:rPr lang="fa-IR" dirty="0" smtClean="0"/>
              <a:t>سپس بالای این تنوره ها چهار دیواره را در دو چوب به شکل ضربدری«×» می گذارند. به گونه ای که دو سمت هر چوب در دو زاویه ی مقطع قرار بگیرد و سپس دیوار های سمت شرق و غرب و جنوب بادگیر را دو تا پنج و دو دهم متر بالا می آورند .</a:t>
            </a:r>
            <a:br>
              <a:rPr lang="fa-IR" dirty="0" smtClean="0"/>
            </a:br>
            <a:r>
              <a:rPr lang="fa-IR" dirty="0" smtClean="0"/>
              <a:t>سپس در قسمت شمال که رو به باد «اصفهانی» است با نیم خشت یا آجر نیمه به عرض شش سانتیمتر، روی تنور را تا ا رتفاع معینی می چینند. ارتفاع این تیغه ها 40 سانتیمتر بلندتر از سایر دیوارها است این تیغه ها را « پایه» می نامند که نوعی باد شکن محسوب می شوند و از لحاظ </a:t>
            </a:r>
            <a:r>
              <a:rPr lang="fa-IR" dirty="0" smtClean="0">
                <a:hlinkClick r:id="rId3"/>
              </a:rPr>
              <a:t>معماری </a:t>
            </a:r>
            <a:r>
              <a:rPr lang="fa-IR" dirty="0" smtClean="0"/>
              <a:t>هم فوایدی دارد .</a:t>
            </a:r>
            <a:br>
              <a:rPr lang="fa-IR" dirty="0" smtClean="0"/>
            </a:br>
            <a:r>
              <a:rPr lang="fa-IR" dirty="0" smtClean="0"/>
              <a:t>عرض بین دو تیغه را در اصطلاح « چشمه» می نامند. بین 40 تا 60 سانتیمتر است. تعداد چشمه های هر </a:t>
            </a:r>
            <a:r>
              <a:rPr lang="fa-IR" dirty="0" smtClean="0">
                <a:hlinkClick r:id="rId2"/>
              </a:rPr>
              <a:t>بادگیر </a:t>
            </a:r>
            <a:r>
              <a:rPr lang="fa-IR" dirty="0" smtClean="0"/>
              <a:t>بستگی به عرض اتاق دارد. به طوری که برای اتاق عرض بین سه و پنج وهفت متر به ترتیب پنج و هفت و یازده چشمه می گذارند. در این منطقه تعداد چشمه ها جف نیست. زیرا برای صاحب آن خوش یمن نیست به گفته خودشان آمد ندارد. عمق هر </a:t>
            </a:r>
            <a:r>
              <a:rPr lang="fa-IR" dirty="0" smtClean="0">
                <a:hlinkClick r:id="rId2"/>
              </a:rPr>
              <a:t>بادگیر </a:t>
            </a:r>
            <a:r>
              <a:rPr lang="fa-IR" dirty="0" smtClean="0"/>
              <a:t>یک تا دو و نیم متر است گاه برای استحکام بیشتر بادگیر به اندازه هر نیم متر چوبی در میان دیواره های بادگیر کار می گذارند .</a:t>
            </a:r>
            <a:br>
              <a:rPr lang="fa-IR" dirty="0" smtClean="0"/>
            </a:br>
            <a:r>
              <a:rPr lang="fa-IR" dirty="0" smtClean="0"/>
              <a:t>بام بادگیر را به شکل خر پشته در می آورند تا در کشاندن هوای مطبوع یا در بیرون کردن هوای کرم و آلوده کمک کند. بعد روی پشت بام بادگیر را به قطر سه سانتیمتر با نیمچه کاه تخت می کنند سپس دو یا سه رگه آجر در لبه های بام آن کار می گذارند .</a:t>
            </a:r>
            <a:endParaRPr lang="fa-IR" dirty="0"/>
          </a:p>
        </p:txBody>
      </p:sp>
    </p:spTree>
    <p:extLst>
      <p:ext uri="{BB962C8B-B14F-4D97-AF65-F5344CB8AC3E}">
        <p14:creationId xmlns:p14="http://schemas.microsoft.com/office/powerpoint/2010/main" val="2645283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Desktop\بادگیر\iran abohava2.jpg"/>
          <p:cNvPicPr>
            <a:picLocks noChangeAspect="1" noChangeArrowheads="1"/>
          </p:cNvPicPr>
          <p:nvPr/>
        </p:nvPicPr>
        <p:blipFill>
          <a:blip r:embed="rId2"/>
          <a:srcRect/>
          <a:stretch>
            <a:fillRect/>
          </a:stretch>
        </p:blipFill>
        <p:spPr bwMode="auto">
          <a:xfrm>
            <a:off x="2001731" y="1378835"/>
            <a:ext cx="5130772" cy="4857784"/>
          </a:xfrm>
          <a:prstGeom prst="rect">
            <a:avLst/>
          </a:prstGeom>
          <a:noFill/>
        </p:spPr>
      </p:pic>
      <p:sp>
        <p:nvSpPr>
          <p:cNvPr id="3" name="Freeform 2"/>
          <p:cNvSpPr/>
          <p:nvPr/>
        </p:nvSpPr>
        <p:spPr>
          <a:xfrm>
            <a:off x="2843408" y="1561579"/>
            <a:ext cx="4200394" cy="1983287"/>
          </a:xfrm>
          <a:custGeom>
            <a:avLst/>
            <a:gdLst>
              <a:gd name="connsiteX0" fmla="*/ 0 w 4200394"/>
              <a:gd name="connsiteY0" fmla="*/ 329851 h 1983287"/>
              <a:gd name="connsiteX1" fmla="*/ 225469 w 4200394"/>
              <a:gd name="connsiteY1" fmla="*/ 279747 h 1983287"/>
              <a:gd name="connsiteX2" fmla="*/ 688932 w 4200394"/>
              <a:gd name="connsiteY2" fmla="*/ 617950 h 1983287"/>
              <a:gd name="connsiteX3" fmla="*/ 1252603 w 4200394"/>
              <a:gd name="connsiteY3" fmla="*/ 705632 h 1983287"/>
              <a:gd name="connsiteX4" fmla="*/ 1603332 w 4200394"/>
              <a:gd name="connsiteY4" fmla="*/ 455111 h 1983287"/>
              <a:gd name="connsiteX5" fmla="*/ 1741118 w 4200394"/>
              <a:gd name="connsiteY5" fmla="*/ 405007 h 1983287"/>
              <a:gd name="connsiteX6" fmla="*/ 2141951 w 4200394"/>
              <a:gd name="connsiteY6" fmla="*/ 229643 h 1983287"/>
              <a:gd name="connsiteX7" fmla="*/ 2430050 w 4200394"/>
              <a:gd name="connsiteY7" fmla="*/ 41753 h 1983287"/>
              <a:gd name="connsiteX8" fmla="*/ 2730674 w 4200394"/>
              <a:gd name="connsiteY8" fmla="*/ 41753 h 1983287"/>
              <a:gd name="connsiteX9" fmla="*/ 3131507 w 4200394"/>
              <a:gd name="connsiteY9" fmla="*/ 292273 h 1983287"/>
              <a:gd name="connsiteX10" fmla="*/ 3344450 w 4200394"/>
              <a:gd name="connsiteY10" fmla="*/ 592898 h 1983287"/>
              <a:gd name="connsiteX11" fmla="*/ 3569918 w 4200394"/>
              <a:gd name="connsiteY11" fmla="*/ 705632 h 1983287"/>
              <a:gd name="connsiteX12" fmla="*/ 3482236 w 4200394"/>
              <a:gd name="connsiteY12" fmla="*/ 317325 h 1983287"/>
              <a:gd name="connsiteX13" fmla="*/ 3569918 w 4200394"/>
              <a:gd name="connsiteY13" fmla="*/ 267221 h 1983287"/>
              <a:gd name="connsiteX14" fmla="*/ 3807913 w 4200394"/>
              <a:gd name="connsiteY14" fmla="*/ 267221 h 1983287"/>
              <a:gd name="connsiteX15" fmla="*/ 3820439 w 4200394"/>
              <a:gd name="connsiteY15" fmla="*/ 79331 h 1983287"/>
              <a:gd name="connsiteX16" fmla="*/ 3895595 w 4200394"/>
              <a:gd name="connsiteY16" fmla="*/ 104383 h 1983287"/>
              <a:gd name="connsiteX17" fmla="*/ 4133589 w 4200394"/>
              <a:gd name="connsiteY17" fmla="*/ 79331 h 1983287"/>
              <a:gd name="connsiteX18" fmla="*/ 4121063 w 4200394"/>
              <a:gd name="connsiteY18" fmla="*/ 204591 h 1983287"/>
              <a:gd name="connsiteX19" fmla="*/ 4171167 w 4200394"/>
              <a:gd name="connsiteY19" fmla="*/ 317325 h 1983287"/>
              <a:gd name="connsiteX20" fmla="*/ 4121063 w 4200394"/>
              <a:gd name="connsiteY20" fmla="*/ 405007 h 1983287"/>
              <a:gd name="connsiteX21" fmla="*/ 4196219 w 4200394"/>
              <a:gd name="connsiteY21" fmla="*/ 517742 h 1983287"/>
              <a:gd name="connsiteX22" fmla="*/ 4146115 w 4200394"/>
              <a:gd name="connsiteY22" fmla="*/ 643002 h 1983287"/>
              <a:gd name="connsiteX23" fmla="*/ 4146115 w 4200394"/>
              <a:gd name="connsiteY23" fmla="*/ 918574 h 1983287"/>
              <a:gd name="connsiteX24" fmla="*/ 4070959 w 4200394"/>
              <a:gd name="connsiteY24" fmla="*/ 968679 h 1983287"/>
              <a:gd name="connsiteX25" fmla="*/ 4083485 w 4200394"/>
              <a:gd name="connsiteY25" fmla="*/ 1106465 h 1983287"/>
              <a:gd name="connsiteX26" fmla="*/ 3958225 w 4200394"/>
              <a:gd name="connsiteY26" fmla="*/ 1144043 h 1983287"/>
              <a:gd name="connsiteX27" fmla="*/ 4008329 w 4200394"/>
              <a:gd name="connsiteY27" fmla="*/ 1432142 h 1983287"/>
              <a:gd name="connsiteX28" fmla="*/ 4121063 w 4200394"/>
              <a:gd name="connsiteY28" fmla="*/ 1407089 h 1983287"/>
              <a:gd name="connsiteX29" fmla="*/ 3995803 w 4200394"/>
              <a:gd name="connsiteY29" fmla="*/ 1620032 h 1983287"/>
              <a:gd name="connsiteX30" fmla="*/ 4171167 w 4200394"/>
              <a:gd name="connsiteY30" fmla="*/ 1983287 h 198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00394" h="1983287">
                <a:moveTo>
                  <a:pt x="0" y="329851"/>
                </a:moveTo>
                <a:cubicBezTo>
                  <a:pt x="55323" y="280791"/>
                  <a:pt x="110647" y="231731"/>
                  <a:pt x="225469" y="279747"/>
                </a:cubicBezTo>
                <a:cubicBezTo>
                  <a:pt x="340291" y="327763"/>
                  <a:pt x="517743" y="546969"/>
                  <a:pt x="688932" y="617950"/>
                </a:cubicBezTo>
                <a:cubicBezTo>
                  <a:pt x="860121" y="688931"/>
                  <a:pt x="1100203" y="732772"/>
                  <a:pt x="1252603" y="705632"/>
                </a:cubicBezTo>
                <a:cubicBezTo>
                  <a:pt x="1405003" y="678492"/>
                  <a:pt x="1521913" y="505215"/>
                  <a:pt x="1603332" y="455111"/>
                </a:cubicBezTo>
                <a:cubicBezTo>
                  <a:pt x="1684751" y="405007"/>
                  <a:pt x="1651348" y="442585"/>
                  <a:pt x="1741118" y="405007"/>
                </a:cubicBezTo>
                <a:cubicBezTo>
                  <a:pt x="1830888" y="367429"/>
                  <a:pt x="2027129" y="290185"/>
                  <a:pt x="2141951" y="229643"/>
                </a:cubicBezTo>
                <a:cubicBezTo>
                  <a:pt x="2256773" y="169101"/>
                  <a:pt x="2331930" y="73068"/>
                  <a:pt x="2430050" y="41753"/>
                </a:cubicBezTo>
                <a:cubicBezTo>
                  <a:pt x="2528170" y="10438"/>
                  <a:pt x="2613765" y="0"/>
                  <a:pt x="2730674" y="41753"/>
                </a:cubicBezTo>
                <a:cubicBezTo>
                  <a:pt x="2847584" y="83506"/>
                  <a:pt x="3029211" y="200416"/>
                  <a:pt x="3131507" y="292273"/>
                </a:cubicBezTo>
                <a:cubicBezTo>
                  <a:pt x="3233803" y="384130"/>
                  <a:pt x="3271382" y="524005"/>
                  <a:pt x="3344450" y="592898"/>
                </a:cubicBezTo>
                <a:cubicBezTo>
                  <a:pt x="3417518" y="661791"/>
                  <a:pt x="3546954" y="751561"/>
                  <a:pt x="3569918" y="705632"/>
                </a:cubicBezTo>
                <a:cubicBezTo>
                  <a:pt x="3592882" y="659703"/>
                  <a:pt x="3482236" y="390393"/>
                  <a:pt x="3482236" y="317325"/>
                </a:cubicBezTo>
                <a:cubicBezTo>
                  <a:pt x="3482236" y="244257"/>
                  <a:pt x="3515639" y="275572"/>
                  <a:pt x="3569918" y="267221"/>
                </a:cubicBezTo>
                <a:cubicBezTo>
                  <a:pt x="3624197" y="258870"/>
                  <a:pt x="3766160" y="298536"/>
                  <a:pt x="3807913" y="267221"/>
                </a:cubicBezTo>
                <a:cubicBezTo>
                  <a:pt x="3849667" y="235906"/>
                  <a:pt x="3805825" y="106471"/>
                  <a:pt x="3820439" y="79331"/>
                </a:cubicBezTo>
                <a:cubicBezTo>
                  <a:pt x="3835053" y="52191"/>
                  <a:pt x="3843403" y="104383"/>
                  <a:pt x="3895595" y="104383"/>
                </a:cubicBezTo>
                <a:cubicBezTo>
                  <a:pt x="3947787" y="104383"/>
                  <a:pt x="4096011" y="62630"/>
                  <a:pt x="4133589" y="79331"/>
                </a:cubicBezTo>
                <a:cubicBezTo>
                  <a:pt x="4171167" y="96032"/>
                  <a:pt x="4114800" y="164925"/>
                  <a:pt x="4121063" y="204591"/>
                </a:cubicBezTo>
                <a:cubicBezTo>
                  <a:pt x="4127326" y="244257"/>
                  <a:pt x="4171167" y="283922"/>
                  <a:pt x="4171167" y="317325"/>
                </a:cubicBezTo>
                <a:cubicBezTo>
                  <a:pt x="4171167" y="350728"/>
                  <a:pt x="4116888" y="371604"/>
                  <a:pt x="4121063" y="405007"/>
                </a:cubicBezTo>
                <a:cubicBezTo>
                  <a:pt x="4125238" y="438410"/>
                  <a:pt x="4192044" y="478076"/>
                  <a:pt x="4196219" y="517742"/>
                </a:cubicBezTo>
                <a:cubicBezTo>
                  <a:pt x="4200394" y="557408"/>
                  <a:pt x="4154466" y="576197"/>
                  <a:pt x="4146115" y="643002"/>
                </a:cubicBezTo>
                <a:cubicBezTo>
                  <a:pt x="4137764" y="709807"/>
                  <a:pt x="4158641" y="864295"/>
                  <a:pt x="4146115" y="918574"/>
                </a:cubicBezTo>
                <a:cubicBezTo>
                  <a:pt x="4133589" y="972854"/>
                  <a:pt x="4081397" y="937364"/>
                  <a:pt x="4070959" y="968679"/>
                </a:cubicBezTo>
                <a:cubicBezTo>
                  <a:pt x="4060521" y="999994"/>
                  <a:pt x="4102274" y="1077238"/>
                  <a:pt x="4083485" y="1106465"/>
                </a:cubicBezTo>
                <a:cubicBezTo>
                  <a:pt x="4064696" y="1135692"/>
                  <a:pt x="3970751" y="1089764"/>
                  <a:pt x="3958225" y="1144043"/>
                </a:cubicBezTo>
                <a:cubicBezTo>
                  <a:pt x="3945699" y="1198323"/>
                  <a:pt x="3981189" y="1388301"/>
                  <a:pt x="4008329" y="1432142"/>
                </a:cubicBezTo>
                <a:cubicBezTo>
                  <a:pt x="4035469" y="1475983"/>
                  <a:pt x="4123151" y="1375774"/>
                  <a:pt x="4121063" y="1407089"/>
                </a:cubicBezTo>
                <a:cubicBezTo>
                  <a:pt x="4118975" y="1438404"/>
                  <a:pt x="3987452" y="1523999"/>
                  <a:pt x="3995803" y="1620032"/>
                </a:cubicBezTo>
                <a:cubicBezTo>
                  <a:pt x="4004154" y="1716065"/>
                  <a:pt x="4087660" y="1849676"/>
                  <a:pt x="4171167" y="1983287"/>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4" name="Freeform 3"/>
          <p:cNvSpPr/>
          <p:nvPr/>
        </p:nvSpPr>
        <p:spPr>
          <a:xfrm>
            <a:off x="2214546" y="2357430"/>
            <a:ext cx="4929222" cy="3929090"/>
          </a:xfrm>
          <a:custGeom>
            <a:avLst/>
            <a:gdLst>
              <a:gd name="connsiteX0" fmla="*/ 1488141 w 6714564"/>
              <a:gd name="connsiteY0" fmla="*/ 398033 h 5100918"/>
              <a:gd name="connsiteX1" fmla="*/ 1735567 w 6714564"/>
              <a:gd name="connsiteY1" fmla="*/ 365760 h 5100918"/>
              <a:gd name="connsiteX2" fmla="*/ 2198146 w 6714564"/>
              <a:gd name="connsiteY2" fmla="*/ 656217 h 5100918"/>
              <a:gd name="connsiteX3" fmla="*/ 2649967 w 6714564"/>
              <a:gd name="connsiteY3" fmla="*/ 731520 h 5100918"/>
              <a:gd name="connsiteX4" fmla="*/ 2951181 w 6714564"/>
              <a:gd name="connsiteY4" fmla="*/ 645459 h 5100918"/>
              <a:gd name="connsiteX5" fmla="*/ 3091030 w 6714564"/>
              <a:gd name="connsiteY5" fmla="*/ 494852 h 5100918"/>
              <a:gd name="connsiteX6" fmla="*/ 3714974 w 6714564"/>
              <a:gd name="connsiteY6" fmla="*/ 236668 h 5100918"/>
              <a:gd name="connsiteX7" fmla="*/ 3973157 w 6714564"/>
              <a:gd name="connsiteY7" fmla="*/ 75304 h 5100918"/>
              <a:gd name="connsiteX8" fmla="*/ 4177553 w 6714564"/>
              <a:gd name="connsiteY8" fmla="*/ 53788 h 5100918"/>
              <a:gd name="connsiteX9" fmla="*/ 4693920 w 6714564"/>
              <a:gd name="connsiteY9" fmla="*/ 398033 h 5100918"/>
              <a:gd name="connsiteX10" fmla="*/ 4833769 w 6714564"/>
              <a:gd name="connsiteY10" fmla="*/ 623944 h 5100918"/>
              <a:gd name="connsiteX11" fmla="*/ 5059680 w 6714564"/>
              <a:gd name="connsiteY11" fmla="*/ 742278 h 5100918"/>
              <a:gd name="connsiteX12" fmla="*/ 5048922 w 6714564"/>
              <a:gd name="connsiteY12" fmla="*/ 527125 h 5100918"/>
              <a:gd name="connsiteX13" fmla="*/ 4973618 w 6714564"/>
              <a:gd name="connsiteY13" fmla="*/ 322730 h 5100918"/>
              <a:gd name="connsiteX14" fmla="*/ 5231802 w 6714564"/>
              <a:gd name="connsiteY14" fmla="*/ 344245 h 5100918"/>
              <a:gd name="connsiteX15" fmla="*/ 5317863 w 6714564"/>
              <a:gd name="connsiteY15" fmla="*/ 118334 h 5100918"/>
              <a:gd name="connsiteX16" fmla="*/ 5640593 w 6714564"/>
              <a:gd name="connsiteY16" fmla="*/ 118334 h 5100918"/>
              <a:gd name="connsiteX17" fmla="*/ 5576047 w 6714564"/>
              <a:gd name="connsiteY17" fmla="*/ 225911 h 5100918"/>
              <a:gd name="connsiteX18" fmla="*/ 5651350 w 6714564"/>
              <a:gd name="connsiteY18" fmla="*/ 398033 h 5100918"/>
              <a:gd name="connsiteX19" fmla="*/ 5597562 w 6714564"/>
              <a:gd name="connsiteY19" fmla="*/ 430306 h 5100918"/>
              <a:gd name="connsiteX20" fmla="*/ 5694381 w 6714564"/>
              <a:gd name="connsiteY20" fmla="*/ 613186 h 5100918"/>
              <a:gd name="connsiteX21" fmla="*/ 5629835 w 6714564"/>
              <a:gd name="connsiteY21" fmla="*/ 817581 h 5100918"/>
              <a:gd name="connsiteX22" fmla="*/ 5619077 w 6714564"/>
              <a:gd name="connsiteY22" fmla="*/ 978946 h 5100918"/>
              <a:gd name="connsiteX23" fmla="*/ 5543774 w 6714564"/>
              <a:gd name="connsiteY23" fmla="*/ 1065007 h 5100918"/>
              <a:gd name="connsiteX24" fmla="*/ 5597562 w 6714564"/>
              <a:gd name="connsiteY24" fmla="*/ 1204857 h 5100918"/>
              <a:gd name="connsiteX25" fmla="*/ 5446955 w 6714564"/>
              <a:gd name="connsiteY25" fmla="*/ 1204857 h 5100918"/>
              <a:gd name="connsiteX26" fmla="*/ 5511501 w 6714564"/>
              <a:gd name="connsiteY26" fmla="*/ 1452283 h 5100918"/>
              <a:gd name="connsiteX27" fmla="*/ 5619077 w 6714564"/>
              <a:gd name="connsiteY27" fmla="*/ 1473798 h 5100918"/>
              <a:gd name="connsiteX28" fmla="*/ 5500743 w 6714564"/>
              <a:gd name="connsiteY28" fmla="*/ 1678193 h 5100918"/>
              <a:gd name="connsiteX29" fmla="*/ 5651350 w 6714564"/>
              <a:gd name="connsiteY29" fmla="*/ 2033196 h 5100918"/>
              <a:gd name="connsiteX30" fmla="*/ 5640593 w 6714564"/>
              <a:gd name="connsiteY30" fmla="*/ 2312894 h 5100918"/>
              <a:gd name="connsiteX31" fmla="*/ 6006353 w 6714564"/>
              <a:gd name="connsiteY31" fmla="*/ 2420471 h 5100918"/>
              <a:gd name="connsiteX32" fmla="*/ 5995595 w 6714564"/>
              <a:gd name="connsiteY32" fmla="*/ 2624866 h 5100918"/>
              <a:gd name="connsiteX33" fmla="*/ 5705138 w 6714564"/>
              <a:gd name="connsiteY33" fmla="*/ 3033657 h 5100918"/>
              <a:gd name="connsiteX34" fmla="*/ 5866503 w 6714564"/>
              <a:gd name="connsiteY34" fmla="*/ 3238052 h 5100918"/>
              <a:gd name="connsiteX35" fmla="*/ 5995595 w 6714564"/>
              <a:gd name="connsiteY35" fmla="*/ 3453205 h 5100918"/>
              <a:gd name="connsiteX36" fmla="*/ 6156960 w 6714564"/>
              <a:gd name="connsiteY36" fmla="*/ 3614570 h 5100918"/>
              <a:gd name="connsiteX37" fmla="*/ 6350597 w 6714564"/>
              <a:gd name="connsiteY37" fmla="*/ 3646843 h 5100918"/>
              <a:gd name="connsiteX38" fmla="*/ 6436658 w 6714564"/>
              <a:gd name="connsiteY38" fmla="*/ 3700631 h 5100918"/>
              <a:gd name="connsiteX39" fmla="*/ 6490447 w 6714564"/>
              <a:gd name="connsiteY39" fmla="*/ 3743661 h 5100918"/>
              <a:gd name="connsiteX40" fmla="*/ 6479689 w 6714564"/>
              <a:gd name="connsiteY40" fmla="*/ 3894268 h 5100918"/>
              <a:gd name="connsiteX41" fmla="*/ 6522720 w 6714564"/>
              <a:gd name="connsiteY41" fmla="*/ 4055633 h 5100918"/>
              <a:gd name="connsiteX42" fmla="*/ 6511962 w 6714564"/>
              <a:gd name="connsiteY42" fmla="*/ 4163210 h 5100918"/>
              <a:gd name="connsiteX43" fmla="*/ 6684084 w 6714564"/>
              <a:gd name="connsiteY43" fmla="*/ 4141694 h 5100918"/>
              <a:gd name="connsiteX44" fmla="*/ 6694842 w 6714564"/>
              <a:gd name="connsiteY44" fmla="*/ 4238513 h 5100918"/>
              <a:gd name="connsiteX45" fmla="*/ 6662569 w 6714564"/>
              <a:gd name="connsiteY45" fmla="*/ 4324574 h 5100918"/>
              <a:gd name="connsiteX46" fmla="*/ 6630296 w 6714564"/>
              <a:gd name="connsiteY46" fmla="*/ 4399878 h 5100918"/>
              <a:gd name="connsiteX47" fmla="*/ 6425901 w 6714564"/>
              <a:gd name="connsiteY47" fmla="*/ 4410636 h 5100918"/>
              <a:gd name="connsiteX48" fmla="*/ 6350597 w 6714564"/>
              <a:gd name="connsiteY48" fmla="*/ 4496697 h 5100918"/>
              <a:gd name="connsiteX49" fmla="*/ 6232263 w 6714564"/>
              <a:gd name="connsiteY49" fmla="*/ 4496697 h 5100918"/>
              <a:gd name="connsiteX50" fmla="*/ 6070898 w 6714564"/>
              <a:gd name="connsiteY50" fmla="*/ 5002306 h 5100918"/>
              <a:gd name="connsiteX51" fmla="*/ 6049383 w 6714564"/>
              <a:gd name="connsiteY51" fmla="*/ 5088367 h 5100918"/>
              <a:gd name="connsiteX52" fmla="*/ 5672866 w 6714564"/>
              <a:gd name="connsiteY52" fmla="*/ 4937760 h 5100918"/>
              <a:gd name="connsiteX53" fmla="*/ 5619077 w 6714564"/>
              <a:gd name="connsiteY53" fmla="*/ 4894730 h 5100918"/>
              <a:gd name="connsiteX54" fmla="*/ 5468470 w 6714564"/>
              <a:gd name="connsiteY54" fmla="*/ 5002306 h 5100918"/>
              <a:gd name="connsiteX55" fmla="*/ 4457251 w 6714564"/>
              <a:gd name="connsiteY55" fmla="*/ 4851699 h 5100918"/>
              <a:gd name="connsiteX56" fmla="*/ 4338917 w 6714564"/>
              <a:gd name="connsiteY56" fmla="*/ 4550485 h 5100918"/>
              <a:gd name="connsiteX57" fmla="*/ 4263614 w 6714564"/>
              <a:gd name="connsiteY57" fmla="*/ 4260028 h 5100918"/>
              <a:gd name="connsiteX58" fmla="*/ 4005430 w 6714564"/>
              <a:gd name="connsiteY58" fmla="*/ 4238513 h 5100918"/>
              <a:gd name="connsiteX59" fmla="*/ 3392244 w 6714564"/>
              <a:gd name="connsiteY59" fmla="*/ 4572000 h 5100918"/>
              <a:gd name="connsiteX60" fmla="*/ 3155576 w 6714564"/>
              <a:gd name="connsiteY60" fmla="*/ 4410636 h 5100918"/>
              <a:gd name="connsiteX61" fmla="*/ 2951181 w 6714564"/>
              <a:gd name="connsiteY61" fmla="*/ 4442908 h 5100918"/>
              <a:gd name="connsiteX62" fmla="*/ 2854362 w 6714564"/>
              <a:gd name="connsiteY62" fmla="*/ 4303059 h 5100918"/>
              <a:gd name="connsiteX63" fmla="*/ 2649967 w 6714564"/>
              <a:gd name="connsiteY63" fmla="*/ 4195483 h 5100918"/>
              <a:gd name="connsiteX64" fmla="*/ 2596178 w 6714564"/>
              <a:gd name="connsiteY64" fmla="*/ 4077148 h 5100918"/>
              <a:gd name="connsiteX65" fmla="*/ 2445571 w 6714564"/>
              <a:gd name="connsiteY65" fmla="*/ 4001845 h 5100918"/>
              <a:gd name="connsiteX66" fmla="*/ 2305722 w 6714564"/>
              <a:gd name="connsiteY66" fmla="*/ 3991087 h 5100918"/>
              <a:gd name="connsiteX67" fmla="*/ 2122842 w 6714564"/>
              <a:gd name="connsiteY67" fmla="*/ 3980330 h 5100918"/>
              <a:gd name="connsiteX68" fmla="*/ 1982993 w 6714564"/>
              <a:gd name="connsiteY68" fmla="*/ 3636085 h 5100918"/>
              <a:gd name="connsiteX69" fmla="*/ 1886174 w 6714564"/>
              <a:gd name="connsiteY69" fmla="*/ 3431690 h 5100918"/>
              <a:gd name="connsiteX70" fmla="*/ 1832386 w 6714564"/>
              <a:gd name="connsiteY70" fmla="*/ 3281083 h 5100918"/>
              <a:gd name="connsiteX71" fmla="*/ 1703294 w 6714564"/>
              <a:gd name="connsiteY71" fmla="*/ 3098203 h 5100918"/>
              <a:gd name="connsiteX72" fmla="*/ 1498898 w 6714564"/>
              <a:gd name="connsiteY72" fmla="*/ 2969111 h 5100918"/>
              <a:gd name="connsiteX73" fmla="*/ 1348291 w 6714564"/>
              <a:gd name="connsiteY73" fmla="*/ 2936838 h 5100918"/>
              <a:gd name="connsiteX74" fmla="*/ 1229957 w 6714564"/>
              <a:gd name="connsiteY74" fmla="*/ 2732443 h 5100918"/>
              <a:gd name="connsiteX75" fmla="*/ 1208442 w 6714564"/>
              <a:gd name="connsiteY75" fmla="*/ 2969111 h 5100918"/>
              <a:gd name="connsiteX76" fmla="*/ 1133138 w 6714564"/>
              <a:gd name="connsiteY76" fmla="*/ 2969111 h 5100918"/>
              <a:gd name="connsiteX77" fmla="*/ 1111623 w 6714564"/>
              <a:gd name="connsiteY77" fmla="*/ 3022899 h 5100918"/>
              <a:gd name="connsiteX78" fmla="*/ 1057835 w 6714564"/>
              <a:gd name="connsiteY78" fmla="*/ 2883050 h 5100918"/>
              <a:gd name="connsiteX79" fmla="*/ 971774 w 6714564"/>
              <a:gd name="connsiteY79" fmla="*/ 2818504 h 5100918"/>
              <a:gd name="connsiteX80" fmla="*/ 874955 w 6714564"/>
              <a:gd name="connsiteY80" fmla="*/ 2796988 h 5100918"/>
              <a:gd name="connsiteX81" fmla="*/ 864197 w 6714564"/>
              <a:gd name="connsiteY81" fmla="*/ 2495774 h 5100918"/>
              <a:gd name="connsiteX82" fmla="*/ 778136 w 6714564"/>
              <a:gd name="connsiteY82" fmla="*/ 2495774 h 5100918"/>
              <a:gd name="connsiteX83" fmla="*/ 896470 w 6714564"/>
              <a:gd name="connsiteY83" fmla="*/ 2194560 h 5100918"/>
              <a:gd name="connsiteX84" fmla="*/ 745863 w 6714564"/>
              <a:gd name="connsiteY84" fmla="*/ 2065468 h 5100918"/>
              <a:gd name="connsiteX85" fmla="*/ 692075 w 6714564"/>
              <a:gd name="connsiteY85" fmla="*/ 1904104 h 5100918"/>
              <a:gd name="connsiteX86" fmla="*/ 584498 w 6714564"/>
              <a:gd name="connsiteY86" fmla="*/ 1925619 h 5100918"/>
              <a:gd name="connsiteX87" fmla="*/ 433891 w 6714564"/>
              <a:gd name="connsiteY87" fmla="*/ 1753497 h 5100918"/>
              <a:gd name="connsiteX88" fmla="*/ 272527 w 6714564"/>
              <a:gd name="connsiteY88" fmla="*/ 1656678 h 5100918"/>
              <a:gd name="connsiteX89" fmla="*/ 261769 w 6714564"/>
              <a:gd name="connsiteY89" fmla="*/ 1581374 h 5100918"/>
              <a:gd name="connsiteX90" fmla="*/ 304800 w 6714564"/>
              <a:gd name="connsiteY90" fmla="*/ 1559859 h 5100918"/>
              <a:gd name="connsiteX91" fmla="*/ 25101 w 6714564"/>
              <a:gd name="connsiteY91" fmla="*/ 1226372 h 5100918"/>
              <a:gd name="connsiteX92" fmla="*/ 154193 w 6714564"/>
              <a:gd name="connsiteY92" fmla="*/ 1108038 h 5100918"/>
              <a:gd name="connsiteX93" fmla="*/ 692075 w 6714564"/>
              <a:gd name="connsiteY93" fmla="*/ 1570617 h 5100918"/>
              <a:gd name="connsiteX94" fmla="*/ 1498898 w 6714564"/>
              <a:gd name="connsiteY94" fmla="*/ 2086984 h 5100918"/>
              <a:gd name="connsiteX95" fmla="*/ 2219661 w 6714564"/>
              <a:gd name="connsiteY95" fmla="*/ 3033657 h 5100918"/>
              <a:gd name="connsiteX96" fmla="*/ 2703755 w 6714564"/>
              <a:gd name="connsiteY96" fmla="*/ 3377901 h 5100918"/>
              <a:gd name="connsiteX97" fmla="*/ 3220122 w 6714564"/>
              <a:gd name="connsiteY97" fmla="*/ 3474720 h 5100918"/>
              <a:gd name="connsiteX98" fmla="*/ 3230880 w 6714564"/>
              <a:gd name="connsiteY98" fmla="*/ 3302598 h 5100918"/>
              <a:gd name="connsiteX99" fmla="*/ 3155576 w 6714564"/>
              <a:gd name="connsiteY99" fmla="*/ 3151991 h 5100918"/>
              <a:gd name="connsiteX100" fmla="*/ 3359971 w 6714564"/>
              <a:gd name="connsiteY100" fmla="*/ 3119718 h 5100918"/>
              <a:gd name="connsiteX101" fmla="*/ 3736489 w 6714564"/>
              <a:gd name="connsiteY101" fmla="*/ 3506993 h 5100918"/>
              <a:gd name="connsiteX102" fmla="*/ 3876338 w 6714564"/>
              <a:gd name="connsiteY102" fmla="*/ 3571539 h 5100918"/>
              <a:gd name="connsiteX103" fmla="*/ 3951642 w 6714564"/>
              <a:gd name="connsiteY103" fmla="*/ 3431690 h 5100918"/>
              <a:gd name="connsiteX104" fmla="*/ 3779520 w 6714564"/>
              <a:gd name="connsiteY104" fmla="*/ 3334871 h 5100918"/>
              <a:gd name="connsiteX105" fmla="*/ 3951642 w 6714564"/>
              <a:gd name="connsiteY105" fmla="*/ 3184264 h 5100918"/>
              <a:gd name="connsiteX106" fmla="*/ 3865581 w 6714564"/>
              <a:gd name="connsiteY106" fmla="*/ 3044414 h 5100918"/>
              <a:gd name="connsiteX107" fmla="*/ 3510578 w 6714564"/>
              <a:gd name="connsiteY107" fmla="*/ 2947596 h 5100918"/>
              <a:gd name="connsiteX108" fmla="*/ 3187849 w 6714564"/>
              <a:gd name="connsiteY108" fmla="*/ 2872292 h 5100918"/>
              <a:gd name="connsiteX109" fmla="*/ 2822089 w 6714564"/>
              <a:gd name="connsiteY109" fmla="*/ 2678654 h 5100918"/>
              <a:gd name="connsiteX110" fmla="*/ 2112084 w 6714564"/>
              <a:gd name="connsiteY110" fmla="*/ 1775012 h 5100918"/>
              <a:gd name="connsiteX111" fmla="*/ 1982993 w 6714564"/>
              <a:gd name="connsiteY111" fmla="*/ 1452283 h 5100918"/>
              <a:gd name="connsiteX112" fmla="*/ 1638748 w 6714564"/>
              <a:gd name="connsiteY112" fmla="*/ 1215614 h 5100918"/>
              <a:gd name="connsiteX113" fmla="*/ 1509656 w 6714564"/>
              <a:gd name="connsiteY113" fmla="*/ 1269403 h 5100918"/>
              <a:gd name="connsiteX114" fmla="*/ 1412837 w 6714564"/>
              <a:gd name="connsiteY114" fmla="*/ 763793 h 5100918"/>
              <a:gd name="connsiteX115" fmla="*/ 1466626 w 6714564"/>
              <a:gd name="connsiteY115" fmla="*/ 591671 h 5100918"/>
              <a:gd name="connsiteX116" fmla="*/ 1488141 w 6714564"/>
              <a:gd name="connsiteY116" fmla="*/ 398033 h 510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714564" h="5100918">
                <a:moveTo>
                  <a:pt x="1488141" y="398033"/>
                </a:moveTo>
                <a:cubicBezTo>
                  <a:pt x="1532964" y="360381"/>
                  <a:pt x="1617233" y="322729"/>
                  <a:pt x="1735567" y="365760"/>
                </a:cubicBezTo>
                <a:cubicBezTo>
                  <a:pt x="1853901" y="408791"/>
                  <a:pt x="2045746" y="595257"/>
                  <a:pt x="2198146" y="656217"/>
                </a:cubicBezTo>
                <a:cubicBezTo>
                  <a:pt x="2350546" y="717177"/>
                  <a:pt x="2524461" y="733313"/>
                  <a:pt x="2649967" y="731520"/>
                </a:cubicBezTo>
                <a:cubicBezTo>
                  <a:pt x="2775473" y="729727"/>
                  <a:pt x="2877670" y="684904"/>
                  <a:pt x="2951181" y="645459"/>
                </a:cubicBezTo>
                <a:cubicBezTo>
                  <a:pt x="3024692" y="606014"/>
                  <a:pt x="2963731" y="562984"/>
                  <a:pt x="3091030" y="494852"/>
                </a:cubicBezTo>
                <a:cubicBezTo>
                  <a:pt x="3218329" y="426720"/>
                  <a:pt x="3567953" y="306593"/>
                  <a:pt x="3714974" y="236668"/>
                </a:cubicBezTo>
                <a:cubicBezTo>
                  <a:pt x="3861995" y="166743"/>
                  <a:pt x="3896061" y="105784"/>
                  <a:pt x="3973157" y="75304"/>
                </a:cubicBezTo>
                <a:cubicBezTo>
                  <a:pt x="4050254" y="44824"/>
                  <a:pt x="4057426" y="0"/>
                  <a:pt x="4177553" y="53788"/>
                </a:cubicBezTo>
                <a:cubicBezTo>
                  <a:pt x="4297680" y="107576"/>
                  <a:pt x="4584551" y="303007"/>
                  <a:pt x="4693920" y="398033"/>
                </a:cubicBezTo>
                <a:cubicBezTo>
                  <a:pt x="4803289" y="493059"/>
                  <a:pt x="4772809" y="566570"/>
                  <a:pt x="4833769" y="623944"/>
                </a:cubicBezTo>
                <a:cubicBezTo>
                  <a:pt x="4894729" y="681318"/>
                  <a:pt x="5023821" y="758414"/>
                  <a:pt x="5059680" y="742278"/>
                </a:cubicBezTo>
                <a:cubicBezTo>
                  <a:pt x="5095539" y="726142"/>
                  <a:pt x="5063266" y="597050"/>
                  <a:pt x="5048922" y="527125"/>
                </a:cubicBezTo>
                <a:cubicBezTo>
                  <a:pt x="5034578" y="457200"/>
                  <a:pt x="4943138" y="353210"/>
                  <a:pt x="4973618" y="322730"/>
                </a:cubicBezTo>
                <a:cubicBezTo>
                  <a:pt x="5004098" y="292250"/>
                  <a:pt x="5174428" y="378311"/>
                  <a:pt x="5231802" y="344245"/>
                </a:cubicBezTo>
                <a:cubicBezTo>
                  <a:pt x="5289176" y="310179"/>
                  <a:pt x="5249731" y="155986"/>
                  <a:pt x="5317863" y="118334"/>
                </a:cubicBezTo>
                <a:cubicBezTo>
                  <a:pt x="5385995" y="80682"/>
                  <a:pt x="5597562" y="100404"/>
                  <a:pt x="5640593" y="118334"/>
                </a:cubicBezTo>
                <a:cubicBezTo>
                  <a:pt x="5683624" y="136264"/>
                  <a:pt x="5574254" y="179295"/>
                  <a:pt x="5576047" y="225911"/>
                </a:cubicBezTo>
                <a:cubicBezTo>
                  <a:pt x="5577840" y="272527"/>
                  <a:pt x="5647764" y="363967"/>
                  <a:pt x="5651350" y="398033"/>
                </a:cubicBezTo>
                <a:cubicBezTo>
                  <a:pt x="5654936" y="432099"/>
                  <a:pt x="5590390" y="394447"/>
                  <a:pt x="5597562" y="430306"/>
                </a:cubicBezTo>
                <a:cubicBezTo>
                  <a:pt x="5604734" y="466165"/>
                  <a:pt x="5689002" y="548640"/>
                  <a:pt x="5694381" y="613186"/>
                </a:cubicBezTo>
                <a:cubicBezTo>
                  <a:pt x="5699760" y="677732"/>
                  <a:pt x="5642386" y="756621"/>
                  <a:pt x="5629835" y="817581"/>
                </a:cubicBezTo>
                <a:cubicBezTo>
                  <a:pt x="5617284" y="878541"/>
                  <a:pt x="5633420" y="937708"/>
                  <a:pt x="5619077" y="978946"/>
                </a:cubicBezTo>
                <a:cubicBezTo>
                  <a:pt x="5604734" y="1020184"/>
                  <a:pt x="5547360" y="1027355"/>
                  <a:pt x="5543774" y="1065007"/>
                </a:cubicBezTo>
                <a:cubicBezTo>
                  <a:pt x="5540188" y="1102659"/>
                  <a:pt x="5613698" y="1181549"/>
                  <a:pt x="5597562" y="1204857"/>
                </a:cubicBezTo>
                <a:cubicBezTo>
                  <a:pt x="5581426" y="1228165"/>
                  <a:pt x="5461298" y="1163619"/>
                  <a:pt x="5446955" y="1204857"/>
                </a:cubicBezTo>
                <a:cubicBezTo>
                  <a:pt x="5432612" y="1246095"/>
                  <a:pt x="5482814" y="1407460"/>
                  <a:pt x="5511501" y="1452283"/>
                </a:cubicBezTo>
                <a:cubicBezTo>
                  <a:pt x="5540188" y="1497106"/>
                  <a:pt x="5620870" y="1436146"/>
                  <a:pt x="5619077" y="1473798"/>
                </a:cubicBezTo>
                <a:cubicBezTo>
                  <a:pt x="5617284" y="1511450"/>
                  <a:pt x="5495364" y="1584960"/>
                  <a:pt x="5500743" y="1678193"/>
                </a:cubicBezTo>
                <a:cubicBezTo>
                  <a:pt x="5506122" y="1771426"/>
                  <a:pt x="5628042" y="1927413"/>
                  <a:pt x="5651350" y="2033196"/>
                </a:cubicBezTo>
                <a:cubicBezTo>
                  <a:pt x="5674658" y="2138979"/>
                  <a:pt x="5581426" y="2248348"/>
                  <a:pt x="5640593" y="2312894"/>
                </a:cubicBezTo>
                <a:cubicBezTo>
                  <a:pt x="5699760" y="2377440"/>
                  <a:pt x="5947186" y="2368476"/>
                  <a:pt x="6006353" y="2420471"/>
                </a:cubicBezTo>
                <a:cubicBezTo>
                  <a:pt x="6065520" y="2472466"/>
                  <a:pt x="6045797" y="2522668"/>
                  <a:pt x="5995595" y="2624866"/>
                </a:cubicBezTo>
                <a:cubicBezTo>
                  <a:pt x="5945393" y="2727064"/>
                  <a:pt x="5726653" y="2931459"/>
                  <a:pt x="5705138" y="3033657"/>
                </a:cubicBezTo>
                <a:cubicBezTo>
                  <a:pt x="5683623" y="3135855"/>
                  <a:pt x="5818094" y="3168127"/>
                  <a:pt x="5866503" y="3238052"/>
                </a:cubicBezTo>
                <a:cubicBezTo>
                  <a:pt x="5914912" y="3307977"/>
                  <a:pt x="5947186" y="3390452"/>
                  <a:pt x="5995595" y="3453205"/>
                </a:cubicBezTo>
                <a:cubicBezTo>
                  <a:pt x="6044004" y="3515958"/>
                  <a:pt x="6097793" y="3582297"/>
                  <a:pt x="6156960" y="3614570"/>
                </a:cubicBezTo>
                <a:cubicBezTo>
                  <a:pt x="6216127" y="3646843"/>
                  <a:pt x="6303981" y="3632500"/>
                  <a:pt x="6350597" y="3646843"/>
                </a:cubicBezTo>
                <a:cubicBezTo>
                  <a:pt x="6397213" y="3661186"/>
                  <a:pt x="6413350" y="3684495"/>
                  <a:pt x="6436658" y="3700631"/>
                </a:cubicBezTo>
                <a:cubicBezTo>
                  <a:pt x="6459966" y="3716767"/>
                  <a:pt x="6483275" y="3711388"/>
                  <a:pt x="6490447" y="3743661"/>
                </a:cubicBezTo>
                <a:cubicBezTo>
                  <a:pt x="6497619" y="3775934"/>
                  <a:pt x="6474310" y="3842273"/>
                  <a:pt x="6479689" y="3894268"/>
                </a:cubicBezTo>
                <a:cubicBezTo>
                  <a:pt x="6485068" y="3946263"/>
                  <a:pt x="6517341" y="4010809"/>
                  <a:pt x="6522720" y="4055633"/>
                </a:cubicBezTo>
                <a:cubicBezTo>
                  <a:pt x="6528099" y="4100457"/>
                  <a:pt x="6485068" y="4148867"/>
                  <a:pt x="6511962" y="4163210"/>
                </a:cubicBezTo>
                <a:cubicBezTo>
                  <a:pt x="6538856" y="4177553"/>
                  <a:pt x="6653604" y="4129144"/>
                  <a:pt x="6684084" y="4141694"/>
                </a:cubicBezTo>
                <a:cubicBezTo>
                  <a:pt x="6714564" y="4154245"/>
                  <a:pt x="6698428" y="4208033"/>
                  <a:pt x="6694842" y="4238513"/>
                </a:cubicBezTo>
                <a:cubicBezTo>
                  <a:pt x="6691256" y="4268993"/>
                  <a:pt x="6673327" y="4297680"/>
                  <a:pt x="6662569" y="4324574"/>
                </a:cubicBezTo>
                <a:cubicBezTo>
                  <a:pt x="6651811" y="4351468"/>
                  <a:pt x="6669741" y="4385534"/>
                  <a:pt x="6630296" y="4399878"/>
                </a:cubicBezTo>
                <a:cubicBezTo>
                  <a:pt x="6590851" y="4414222"/>
                  <a:pt x="6472517" y="4394500"/>
                  <a:pt x="6425901" y="4410636"/>
                </a:cubicBezTo>
                <a:cubicBezTo>
                  <a:pt x="6379285" y="4426772"/>
                  <a:pt x="6382870" y="4482354"/>
                  <a:pt x="6350597" y="4496697"/>
                </a:cubicBezTo>
                <a:cubicBezTo>
                  <a:pt x="6318324" y="4511040"/>
                  <a:pt x="6278879" y="4412429"/>
                  <a:pt x="6232263" y="4496697"/>
                </a:cubicBezTo>
                <a:cubicBezTo>
                  <a:pt x="6185647" y="4580965"/>
                  <a:pt x="6101378" y="4903694"/>
                  <a:pt x="6070898" y="5002306"/>
                </a:cubicBezTo>
                <a:cubicBezTo>
                  <a:pt x="6040418" y="5100918"/>
                  <a:pt x="6115722" y="5099125"/>
                  <a:pt x="6049383" y="5088367"/>
                </a:cubicBezTo>
                <a:cubicBezTo>
                  <a:pt x="5983044" y="5077609"/>
                  <a:pt x="5744584" y="4970033"/>
                  <a:pt x="5672866" y="4937760"/>
                </a:cubicBezTo>
                <a:cubicBezTo>
                  <a:pt x="5601148" y="4905487"/>
                  <a:pt x="5653143" y="4883972"/>
                  <a:pt x="5619077" y="4894730"/>
                </a:cubicBezTo>
                <a:cubicBezTo>
                  <a:pt x="5585011" y="4905488"/>
                  <a:pt x="5662108" y="5009478"/>
                  <a:pt x="5468470" y="5002306"/>
                </a:cubicBezTo>
                <a:cubicBezTo>
                  <a:pt x="5274832" y="4995134"/>
                  <a:pt x="4645510" y="4927002"/>
                  <a:pt x="4457251" y="4851699"/>
                </a:cubicBezTo>
                <a:cubicBezTo>
                  <a:pt x="4268992" y="4776396"/>
                  <a:pt x="4371190" y="4649097"/>
                  <a:pt x="4338917" y="4550485"/>
                </a:cubicBezTo>
                <a:cubicBezTo>
                  <a:pt x="4306644" y="4451873"/>
                  <a:pt x="4319195" y="4312023"/>
                  <a:pt x="4263614" y="4260028"/>
                </a:cubicBezTo>
                <a:cubicBezTo>
                  <a:pt x="4208033" y="4208033"/>
                  <a:pt x="4150658" y="4186518"/>
                  <a:pt x="4005430" y="4238513"/>
                </a:cubicBezTo>
                <a:cubicBezTo>
                  <a:pt x="3860202" y="4290508"/>
                  <a:pt x="3533886" y="4543313"/>
                  <a:pt x="3392244" y="4572000"/>
                </a:cubicBezTo>
                <a:cubicBezTo>
                  <a:pt x="3250602" y="4600687"/>
                  <a:pt x="3229086" y="4432151"/>
                  <a:pt x="3155576" y="4410636"/>
                </a:cubicBezTo>
                <a:cubicBezTo>
                  <a:pt x="3082066" y="4389121"/>
                  <a:pt x="3001383" y="4460838"/>
                  <a:pt x="2951181" y="4442908"/>
                </a:cubicBezTo>
                <a:cubicBezTo>
                  <a:pt x="2900979" y="4424979"/>
                  <a:pt x="2904564" y="4344296"/>
                  <a:pt x="2854362" y="4303059"/>
                </a:cubicBezTo>
                <a:cubicBezTo>
                  <a:pt x="2804160" y="4261822"/>
                  <a:pt x="2692998" y="4233135"/>
                  <a:pt x="2649967" y="4195483"/>
                </a:cubicBezTo>
                <a:cubicBezTo>
                  <a:pt x="2606936" y="4157831"/>
                  <a:pt x="2630244" y="4109421"/>
                  <a:pt x="2596178" y="4077148"/>
                </a:cubicBezTo>
                <a:cubicBezTo>
                  <a:pt x="2562112" y="4044875"/>
                  <a:pt x="2493980" y="4016189"/>
                  <a:pt x="2445571" y="4001845"/>
                </a:cubicBezTo>
                <a:cubicBezTo>
                  <a:pt x="2397162" y="3987502"/>
                  <a:pt x="2305722" y="3991087"/>
                  <a:pt x="2305722" y="3991087"/>
                </a:cubicBezTo>
                <a:cubicBezTo>
                  <a:pt x="2251934" y="3987501"/>
                  <a:pt x="2176630" y="4039497"/>
                  <a:pt x="2122842" y="3980330"/>
                </a:cubicBezTo>
                <a:cubicBezTo>
                  <a:pt x="2069054" y="3921163"/>
                  <a:pt x="2022438" y="3727525"/>
                  <a:pt x="1982993" y="3636085"/>
                </a:cubicBezTo>
                <a:cubicBezTo>
                  <a:pt x="1943548" y="3544645"/>
                  <a:pt x="1911275" y="3490857"/>
                  <a:pt x="1886174" y="3431690"/>
                </a:cubicBezTo>
                <a:cubicBezTo>
                  <a:pt x="1861073" y="3372523"/>
                  <a:pt x="1862866" y="3336664"/>
                  <a:pt x="1832386" y="3281083"/>
                </a:cubicBezTo>
                <a:cubicBezTo>
                  <a:pt x="1801906" y="3225502"/>
                  <a:pt x="1758875" y="3150198"/>
                  <a:pt x="1703294" y="3098203"/>
                </a:cubicBezTo>
                <a:cubicBezTo>
                  <a:pt x="1647713" y="3046208"/>
                  <a:pt x="1558065" y="2996005"/>
                  <a:pt x="1498898" y="2969111"/>
                </a:cubicBezTo>
                <a:cubicBezTo>
                  <a:pt x="1439731" y="2942217"/>
                  <a:pt x="1393115" y="2976283"/>
                  <a:pt x="1348291" y="2936838"/>
                </a:cubicBezTo>
                <a:cubicBezTo>
                  <a:pt x="1303467" y="2897393"/>
                  <a:pt x="1253265" y="2727064"/>
                  <a:pt x="1229957" y="2732443"/>
                </a:cubicBezTo>
                <a:cubicBezTo>
                  <a:pt x="1206649" y="2737822"/>
                  <a:pt x="1224578" y="2929666"/>
                  <a:pt x="1208442" y="2969111"/>
                </a:cubicBezTo>
                <a:cubicBezTo>
                  <a:pt x="1192306" y="3008556"/>
                  <a:pt x="1149274" y="2960146"/>
                  <a:pt x="1133138" y="2969111"/>
                </a:cubicBezTo>
                <a:cubicBezTo>
                  <a:pt x="1117002" y="2978076"/>
                  <a:pt x="1124173" y="3037242"/>
                  <a:pt x="1111623" y="3022899"/>
                </a:cubicBezTo>
                <a:cubicBezTo>
                  <a:pt x="1099073" y="3008556"/>
                  <a:pt x="1081143" y="2917116"/>
                  <a:pt x="1057835" y="2883050"/>
                </a:cubicBezTo>
                <a:cubicBezTo>
                  <a:pt x="1034527" y="2848984"/>
                  <a:pt x="1002254" y="2832848"/>
                  <a:pt x="971774" y="2818504"/>
                </a:cubicBezTo>
                <a:cubicBezTo>
                  <a:pt x="941294" y="2804160"/>
                  <a:pt x="892884" y="2850776"/>
                  <a:pt x="874955" y="2796988"/>
                </a:cubicBezTo>
                <a:cubicBezTo>
                  <a:pt x="857026" y="2743200"/>
                  <a:pt x="880334" y="2545976"/>
                  <a:pt x="864197" y="2495774"/>
                </a:cubicBezTo>
                <a:cubicBezTo>
                  <a:pt x="848061" y="2445572"/>
                  <a:pt x="772757" y="2545976"/>
                  <a:pt x="778136" y="2495774"/>
                </a:cubicBezTo>
                <a:cubicBezTo>
                  <a:pt x="783515" y="2445572"/>
                  <a:pt x="901849" y="2266278"/>
                  <a:pt x="896470" y="2194560"/>
                </a:cubicBezTo>
                <a:cubicBezTo>
                  <a:pt x="891091" y="2122842"/>
                  <a:pt x="779929" y="2113877"/>
                  <a:pt x="745863" y="2065468"/>
                </a:cubicBezTo>
                <a:cubicBezTo>
                  <a:pt x="711797" y="2017059"/>
                  <a:pt x="718969" y="1927412"/>
                  <a:pt x="692075" y="1904104"/>
                </a:cubicBezTo>
                <a:cubicBezTo>
                  <a:pt x="665181" y="1880796"/>
                  <a:pt x="627529" y="1950720"/>
                  <a:pt x="584498" y="1925619"/>
                </a:cubicBezTo>
                <a:cubicBezTo>
                  <a:pt x="541467" y="1900518"/>
                  <a:pt x="485886" y="1798321"/>
                  <a:pt x="433891" y="1753497"/>
                </a:cubicBezTo>
                <a:cubicBezTo>
                  <a:pt x="381896" y="1708674"/>
                  <a:pt x="301214" y="1685365"/>
                  <a:pt x="272527" y="1656678"/>
                </a:cubicBezTo>
                <a:cubicBezTo>
                  <a:pt x="243840" y="1627991"/>
                  <a:pt x="256390" y="1597511"/>
                  <a:pt x="261769" y="1581374"/>
                </a:cubicBezTo>
                <a:cubicBezTo>
                  <a:pt x="267148" y="1565237"/>
                  <a:pt x="344245" y="1619026"/>
                  <a:pt x="304800" y="1559859"/>
                </a:cubicBezTo>
                <a:cubicBezTo>
                  <a:pt x="265355" y="1500692"/>
                  <a:pt x="50202" y="1301675"/>
                  <a:pt x="25101" y="1226372"/>
                </a:cubicBezTo>
                <a:cubicBezTo>
                  <a:pt x="0" y="1151069"/>
                  <a:pt x="43031" y="1050664"/>
                  <a:pt x="154193" y="1108038"/>
                </a:cubicBezTo>
                <a:cubicBezTo>
                  <a:pt x="265355" y="1165412"/>
                  <a:pt x="467958" y="1407459"/>
                  <a:pt x="692075" y="1570617"/>
                </a:cubicBezTo>
                <a:cubicBezTo>
                  <a:pt x="916193" y="1733775"/>
                  <a:pt x="1244300" y="1843144"/>
                  <a:pt x="1498898" y="2086984"/>
                </a:cubicBezTo>
                <a:cubicBezTo>
                  <a:pt x="1753496" y="2330824"/>
                  <a:pt x="2018852" y="2818504"/>
                  <a:pt x="2219661" y="3033657"/>
                </a:cubicBezTo>
                <a:cubicBezTo>
                  <a:pt x="2420470" y="3248810"/>
                  <a:pt x="2537012" y="3304391"/>
                  <a:pt x="2703755" y="3377901"/>
                </a:cubicBezTo>
                <a:cubicBezTo>
                  <a:pt x="2870499" y="3451412"/>
                  <a:pt x="3132268" y="3487270"/>
                  <a:pt x="3220122" y="3474720"/>
                </a:cubicBezTo>
                <a:cubicBezTo>
                  <a:pt x="3307976" y="3462170"/>
                  <a:pt x="3241638" y="3356386"/>
                  <a:pt x="3230880" y="3302598"/>
                </a:cubicBezTo>
                <a:cubicBezTo>
                  <a:pt x="3220122" y="3248810"/>
                  <a:pt x="3134061" y="3182471"/>
                  <a:pt x="3155576" y="3151991"/>
                </a:cubicBezTo>
                <a:cubicBezTo>
                  <a:pt x="3177091" y="3121511"/>
                  <a:pt x="3263152" y="3060551"/>
                  <a:pt x="3359971" y="3119718"/>
                </a:cubicBezTo>
                <a:cubicBezTo>
                  <a:pt x="3456790" y="3178885"/>
                  <a:pt x="3650428" y="3431690"/>
                  <a:pt x="3736489" y="3506993"/>
                </a:cubicBezTo>
                <a:cubicBezTo>
                  <a:pt x="3822550" y="3582296"/>
                  <a:pt x="3840479" y="3584090"/>
                  <a:pt x="3876338" y="3571539"/>
                </a:cubicBezTo>
                <a:cubicBezTo>
                  <a:pt x="3912197" y="3558989"/>
                  <a:pt x="3967778" y="3471135"/>
                  <a:pt x="3951642" y="3431690"/>
                </a:cubicBezTo>
                <a:cubicBezTo>
                  <a:pt x="3935506" y="3392245"/>
                  <a:pt x="3779520" y="3376109"/>
                  <a:pt x="3779520" y="3334871"/>
                </a:cubicBezTo>
                <a:cubicBezTo>
                  <a:pt x="3779520" y="3293633"/>
                  <a:pt x="3937299" y="3232673"/>
                  <a:pt x="3951642" y="3184264"/>
                </a:cubicBezTo>
                <a:cubicBezTo>
                  <a:pt x="3965985" y="3135855"/>
                  <a:pt x="3939092" y="3083859"/>
                  <a:pt x="3865581" y="3044414"/>
                </a:cubicBezTo>
                <a:cubicBezTo>
                  <a:pt x="3792070" y="3004969"/>
                  <a:pt x="3623533" y="2976283"/>
                  <a:pt x="3510578" y="2947596"/>
                </a:cubicBezTo>
                <a:cubicBezTo>
                  <a:pt x="3397623" y="2918909"/>
                  <a:pt x="3302597" y="2917116"/>
                  <a:pt x="3187849" y="2872292"/>
                </a:cubicBezTo>
                <a:cubicBezTo>
                  <a:pt x="3073101" y="2827468"/>
                  <a:pt x="3001383" y="2861534"/>
                  <a:pt x="2822089" y="2678654"/>
                </a:cubicBezTo>
                <a:cubicBezTo>
                  <a:pt x="2642795" y="2495774"/>
                  <a:pt x="2251933" y="1979407"/>
                  <a:pt x="2112084" y="1775012"/>
                </a:cubicBezTo>
                <a:cubicBezTo>
                  <a:pt x="1972235" y="1570617"/>
                  <a:pt x="2061882" y="1545516"/>
                  <a:pt x="1982993" y="1452283"/>
                </a:cubicBezTo>
                <a:cubicBezTo>
                  <a:pt x="1904104" y="1359050"/>
                  <a:pt x="1717637" y="1246094"/>
                  <a:pt x="1638748" y="1215614"/>
                </a:cubicBezTo>
                <a:cubicBezTo>
                  <a:pt x="1559859" y="1185134"/>
                  <a:pt x="1547308" y="1344706"/>
                  <a:pt x="1509656" y="1269403"/>
                </a:cubicBezTo>
                <a:cubicBezTo>
                  <a:pt x="1472004" y="1194100"/>
                  <a:pt x="1420009" y="876748"/>
                  <a:pt x="1412837" y="763793"/>
                </a:cubicBezTo>
                <a:cubicBezTo>
                  <a:pt x="1405665" y="650838"/>
                  <a:pt x="1457661" y="658010"/>
                  <a:pt x="1466626" y="591671"/>
                </a:cubicBezTo>
                <a:cubicBezTo>
                  <a:pt x="1475591" y="525332"/>
                  <a:pt x="1443318" y="435685"/>
                  <a:pt x="1488141" y="398033"/>
                </a:cubicBezTo>
                <a:close/>
              </a:path>
            </a:pathLst>
          </a:cu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5" name="TextBox 4"/>
          <p:cNvSpPr txBox="1"/>
          <p:nvPr/>
        </p:nvSpPr>
        <p:spPr>
          <a:xfrm>
            <a:off x="0" y="428604"/>
            <a:ext cx="9144000" cy="507831"/>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r>
              <a:rPr lang="fa-IR" sz="2700" b="1" dirty="0" smtClean="0"/>
              <a:t>بادگير ها با اشكال مختلف در شهر هاي مركزي و جنوب ايران ساخته شده اند </a:t>
            </a:r>
            <a:endParaRPr lang="en-US" sz="2700" b="1" dirty="0"/>
          </a:p>
        </p:txBody>
      </p:sp>
      <p:pic>
        <p:nvPicPr>
          <p:cNvPr id="3075" name="Picture 3" descr="C:\Documents and Settings\user\Desktop\بادگیر\شهر یزد1.jpg"/>
          <p:cNvPicPr>
            <a:picLocks noChangeAspect="1" noChangeArrowheads="1"/>
          </p:cNvPicPr>
          <p:nvPr/>
        </p:nvPicPr>
        <p:blipFill>
          <a:blip r:embed="rId3"/>
          <a:srcRect/>
          <a:stretch>
            <a:fillRect/>
          </a:stretch>
        </p:blipFill>
        <p:spPr bwMode="auto">
          <a:xfrm>
            <a:off x="285720" y="4857760"/>
            <a:ext cx="3001372" cy="17287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8" name="Straight Arrow Connector 7"/>
          <p:cNvCxnSpPr/>
          <p:nvPr/>
        </p:nvCxnSpPr>
        <p:spPr>
          <a:xfrm rot="10800000" flipV="1">
            <a:off x="2857488" y="3930654"/>
            <a:ext cx="1857388" cy="135573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heckerboard(across)">
                                      <p:cBhvr>
                                        <p:cTn id="11" dur="500"/>
                                        <p:tgtEl>
                                          <p:spTgt spid="307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3500"/>
                            </p:stCondLst>
                            <p:childTnLst>
                              <p:par>
                                <p:cTn id="17" presetID="18" presetClass="entr" presetSubtype="1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par>
                          <p:cTn id="20" fill="hold">
                            <p:stCondLst>
                              <p:cond delay="4000"/>
                            </p:stCondLst>
                            <p:childTnLst>
                              <p:par>
                                <p:cTn id="21" presetID="19" presetClass="emph" presetSubtype="0" fill="hold" grpId="1" nodeType="afterEffect">
                                  <p:stCondLst>
                                    <p:cond delay="0"/>
                                  </p:stCondLst>
                                  <p:childTnLst>
                                    <p:animClr clrSpc="rgb" dir="cw">
                                      <p:cBhvr override="childStyle">
                                        <p:cTn id="22" dur="500" fill="hold"/>
                                        <p:tgtEl>
                                          <p:spTgt spid="4"/>
                                        </p:tgtEl>
                                        <p:attrNameLst>
                                          <p:attrName>style.color</p:attrName>
                                        </p:attrNameLst>
                                      </p:cBhvr>
                                      <p:to>
                                        <a:schemeClr val="accent2"/>
                                      </p:to>
                                    </p:animClr>
                                    <p:animClr clrSpc="rgb" dir="cw">
                                      <p:cBhvr>
                                        <p:cTn id="23" dur="500" fill="hold"/>
                                        <p:tgtEl>
                                          <p:spTgt spid="4"/>
                                        </p:tgtEl>
                                        <p:attrNameLst>
                                          <p:attrName>fillcolor</p:attrName>
                                        </p:attrNameLst>
                                      </p:cBhvr>
                                      <p:to>
                                        <a:schemeClr val="accent2"/>
                                      </p:to>
                                    </p:animClr>
                                    <p:set>
                                      <p:cBhvr>
                                        <p:cTn id="24" dur="500" fill="hold"/>
                                        <p:tgtEl>
                                          <p:spTgt spid="4"/>
                                        </p:tgtEl>
                                        <p:attrNameLst>
                                          <p:attrName>fill.type</p:attrName>
                                        </p:attrNameLst>
                                      </p:cBhvr>
                                      <p:to>
                                        <p:strVal val="solid"/>
                                      </p:to>
                                    </p:set>
                                    <p:set>
                                      <p:cBhvr>
                                        <p:cTn id="25" dur="500" fill="hold"/>
                                        <p:tgtEl>
                                          <p:spTgt spid="4"/>
                                        </p:tgtEl>
                                        <p:attrNameLst>
                                          <p:attrName>fill.on</p:attrName>
                                        </p:attrNameLst>
                                      </p:cBhvr>
                                      <p:to>
                                        <p:strVal val="true"/>
                                      </p:to>
                                    </p:set>
                                  </p:childTnLst>
                                </p:cTn>
                              </p:par>
                            </p:childTnLst>
                          </p:cTn>
                        </p:par>
                        <p:par>
                          <p:cTn id="26" fill="hold">
                            <p:stCondLst>
                              <p:cond delay="4500"/>
                            </p:stCondLst>
                            <p:childTnLst>
                              <p:par>
                                <p:cTn id="27" presetID="2" presetClass="entr" presetSubtype="4" fill="hold" nodeType="afterEffect">
                                  <p:stCondLst>
                                    <p:cond delay="0"/>
                                  </p:stCondLst>
                                  <p:childTnLst>
                                    <p:set>
                                      <p:cBhvr>
                                        <p:cTn id="28" dur="1" fill="hold">
                                          <p:stCondLst>
                                            <p:cond delay="0"/>
                                          </p:stCondLst>
                                        </p:cTn>
                                        <p:tgtEl>
                                          <p:spTgt spid="3075"/>
                                        </p:tgtEl>
                                        <p:attrNameLst>
                                          <p:attrName>style.visibility</p:attrName>
                                        </p:attrNameLst>
                                      </p:cBhvr>
                                      <p:to>
                                        <p:strVal val="visible"/>
                                      </p:to>
                                    </p:set>
                                    <p:anim calcmode="lin" valueType="num">
                                      <p:cBhvr additive="base">
                                        <p:cTn id="29" dur="500" fill="hold"/>
                                        <p:tgtEl>
                                          <p:spTgt spid="3075"/>
                                        </p:tgtEl>
                                        <p:attrNameLst>
                                          <p:attrName>ppt_x</p:attrName>
                                        </p:attrNameLst>
                                      </p:cBhvr>
                                      <p:tavLst>
                                        <p:tav tm="0">
                                          <p:val>
                                            <p:strVal val="#ppt_x"/>
                                          </p:val>
                                        </p:tav>
                                        <p:tav tm="100000">
                                          <p:val>
                                            <p:strVal val="#ppt_x"/>
                                          </p:val>
                                        </p:tav>
                                      </p:tavLst>
                                    </p:anim>
                                    <p:anim calcmode="lin" valueType="num">
                                      <p:cBhvr additive="base">
                                        <p:cTn id="30"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14620"/>
            <a:ext cx="8929718" cy="4143380"/>
          </a:xfrm>
        </p:spPr>
        <p:txBody>
          <a:bodyPr>
            <a:normAutofit fontScale="85000" lnSpcReduction="20000"/>
          </a:bodyPr>
          <a:lstStyle/>
          <a:p>
            <a:r>
              <a:rPr lang="fa-IR" dirty="0" smtClean="0"/>
              <a:t>بادگیر بیشتر آب انبارها را نیز به شکل بادگیر کرمانی درست می کنند تا از یک سمت آن هوای خوش و مطبوع به آب برسد و از طرف دیگرش هوای گرم به بیرون برود . بادگیر یزدی از سایر انواع بادگیرها بزرگتر است و چهار طرفه ساخته می شود به همین لحاظ این بادگیر را در بعضی جاها بادگیر «چهار طرفه» یا «چهار سو » می نامند البته ساختمان آن از لحاظ معماری از سایر انواع بادگیرها مشکل تر و پیچیده تر است. به همین دلیل می توان آن را نوع برجسته ای از پدیده های هنر </a:t>
            </a:r>
            <a:r>
              <a:rPr lang="fa-IR" dirty="0" smtClean="0">
                <a:hlinkClick r:id="rId2"/>
              </a:rPr>
              <a:t>معماری </a:t>
            </a:r>
            <a:r>
              <a:rPr lang="fa-IR" dirty="0" smtClean="0"/>
              <a:t>به حساب آورد. ارتفاع آن به طور معمولاٌ زیاد است و میزان ارتفاع بادگیر از پشت بام خانه و نوع چشمه های هر سمت بادگیر ارتباط مستقیم با اوضاع جوی منطقه دارد، این نوع بادگیر ویژه ثروتمند و گاهی نیز در خانه های افراد متوسط روستایی و شهری ساخته شده است .</a:t>
            </a:r>
            <a:br>
              <a:rPr lang="fa-IR" dirty="0" smtClean="0"/>
            </a:br>
            <a:endParaRPr lang="fa-IR" dirty="0"/>
          </a:p>
        </p:txBody>
      </p:sp>
      <p:sp>
        <p:nvSpPr>
          <p:cNvPr id="2" name="Title 1"/>
          <p:cNvSpPr>
            <a:spLocks noGrp="1"/>
          </p:cNvSpPr>
          <p:nvPr>
            <p:ph type="title"/>
          </p:nvPr>
        </p:nvSpPr>
        <p:spPr/>
        <p:txBody>
          <a:bodyPr>
            <a:normAutofit fontScale="90000"/>
          </a:bodyPr>
          <a:lstStyle/>
          <a:p>
            <a:r>
              <a:rPr lang="fa-IR" dirty="0" smtClean="0"/>
              <a:t>.</a:t>
            </a:r>
            <a:br>
              <a:rPr lang="fa-IR" dirty="0" smtClean="0"/>
            </a:br>
            <a:endParaRPr lang="fa-IR" dirty="0"/>
          </a:p>
        </p:txBody>
      </p:sp>
      <p:pic>
        <p:nvPicPr>
          <p:cNvPr id="8194" name="Picture 2" descr="C:\Documents and Settings\Mehti\Desktop\ا.jpg"/>
          <p:cNvPicPr>
            <a:picLocks noChangeAspect="1" noChangeArrowheads="1"/>
          </p:cNvPicPr>
          <p:nvPr/>
        </p:nvPicPr>
        <p:blipFill>
          <a:blip r:embed="rId3"/>
          <a:srcRect/>
          <a:stretch>
            <a:fillRect/>
          </a:stretch>
        </p:blipFill>
        <p:spPr bwMode="auto">
          <a:xfrm>
            <a:off x="2500298" y="0"/>
            <a:ext cx="4500594" cy="2691172"/>
          </a:xfrm>
          <a:prstGeom prst="rect">
            <a:avLst/>
          </a:prstGeom>
          <a:noFill/>
        </p:spPr>
      </p:pic>
    </p:spTree>
    <p:extLst>
      <p:ext uri="{BB962C8B-B14F-4D97-AF65-F5344CB8AC3E}">
        <p14:creationId xmlns:p14="http://schemas.microsoft.com/office/powerpoint/2010/main" val="15849876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401080" cy="6143668"/>
          </a:xfrm>
        </p:spPr>
        <p:txBody>
          <a:bodyPr>
            <a:normAutofit fontScale="77500" lnSpcReduction="20000"/>
          </a:bodyPr>
          <a:lstStyle/>
          <a:p>
            <a:r>
              <a:rPr lang="fa-IR" dirty="0" smtClean="0"/>
              <a:t>نواع بادگير</a:t>
            </a:r>
            <a:br>
              <a:rPr lang="fa-IR" dirty="0" smtClean="0"/>
            </a:br>
            <a:r>
              <a:rPr lang="fa-IR" dirty="0" smtClean="0"/>
              <a:t>بادگيرها از لحاظ شكل بيروني چند دسته هستند. ساده‌ترين نوع بادگير يك جناحي است و بسيار كوچك و محقر بر فراز محفظه‌اي، مانند سوراخ بخاري در پشت بام ساخته مي‌شود در اين روش براي پرهيز از گزند گردبادها و طوفان‌هاي سنگين، بادگير را فقط در جهت بادهاي خنك و نسيم‌هايمطبوع مي‌سازند و جبهه‌هاي ديگر آن را مي‌بندند. در برخي موارد بادگيرهاي يك طرفه را پشت بهبادهاي شديد و آزاردهنده مي‌سازند و در واقع اين بادگير عملكرد تهويه و تخليه هوا را انجام مي‌دهد . ابعاد آن نسبت به ساير انواع كوچك‌تر و شكل آن اوليه‌تر است. اين مسير مورب (كه در بالاي بام ديده مي‌شود) پس از اتصال به كانال عمودي داخل ديوار و پنجره خروجي داخل ساختمان مانند بخاري در يك ضلع اتاق قرار مي‌گيرد و تهويه را انجام مي‌دهد . اين نمونه بيشتر در منطقه سيستان و قسمتي از شهرستان بم ديده مي‌شود .</a:t>
            </a:r>
            <a:br>
              <a:rPr lang="fa-IR" dirty="0" smtClean="0"/>
            </a:br>
            <a:r>
              <a:rPr lang="fa-IR" dirty="0" smtClean="0"/>
              <a:t>نوع دوم، نوع دو طرفه كه داراي دو وجه روبه‌روي يكديگر و با پنجره‌هاي بلند و باريك بدون حفاظ ساخته مي‌شود و در قسمت داخلي ساختمان به شكل يك يا دو حفره در طاقچه ديده مي‌شود. اين نمونه در سيرجان و به ندرت در كرمان ديده مي‌شود . بادگير نوع سوم سه جناحي است و دو نوع دارد، سه جناحي متصل و سه جناحي منفصل ( اشكم دريده ) . در اين نمونه مي‌توان به تفكيك از يك يا دو يا سه جبهه استفاده كرد . البته استفاده از اين نوع بادگير نادر است .</a:t>
            </a:r>
            <a:endParaRPr lang="fa-IR" dirty="0"/>
          </a:p>
        </p:txBody>
      </p:sp>
      <p:sp>
        <p:nvSpPr>
          <p:cNvPr id="3" name="Title 2"/>
          <p:cNvSpPr>
            <a:spLocks noGrp="1"/>
          </p:cNvSpPr>
          <p:nvPr>
            <p:ph type="title"/>
          </p:nvPr>
        </p:nvSpPr>
        <p:spPr/>
        <p:txBody>
          <a:bodyPr>
            <a:normAutofit fontScale="90000"/>
          </a:bodyPr>
          <a:lstStyle/>
          <a:p>
            <a:r>
              <a:rPr lang="fa-IR" dirty="0" smtClean="0"/>
              <a:t>.</a:t>
            </a:r>
            <a:br>
              <a:rPr lang="fa-IR" dirty="0" smtClean="0"/>
            </a:br>
            <a:endParaRPr lang="fa-IR" dirty="0"/>
          </a:p>
        </p:txBody>
      </p:sp>
    </p:spTree>
    <p:extLst>
      <p:ext uri="{BB962C8B-B14F-4D97-AF65-F5344CB8AC3E}">
        <p14:creationId xmlns:p14="http://schemas.microsoft.com/office/powerpoint/2010/main" val="496144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a-IR" dirty="0" smtClean="0"/>
              <a:t>.</a:t>
            </a:r>
            <a:br>
              <a:rPr lang="fa-IR" dirty="0" smtClean="0"/>
            </a:br>
            <a:endParaRPr lang="fa-IR" dirty="0"/>
          </a:p>
        </p:txBody>
      </p:sp>
      <p:pic>
        <p:nvPicPr>
          <p:cNvPr id="20482" name="Picture 2" descr="C:\Documents and Settings\Mehti\Desktop\ن.jpg"/>
          <p:cNvPicPr>
            <a:picLocks noGrp="1" noChangeAspect="1" noChangeArrowheads="1"/>
          </p:cNvPicPr>
          <p:nvPr>
            <p:ph idx="1"/>
          </p:nvPr>
        </p:nvPicPr>
        <p:blipFill>
          <a:blip r:embed="rId2"/>
          <a:srcRect/>
          <a:stretch>
            <a:fillRect/>
          </a:stretch>
        </p:blipFill>
        <p:spPr bwMode="auto">
          <a:xfrm>
            <a:off x="1357290" y="714356"/>
            <a:ext cx="6871257" cy="4795857"/>
          </a:xfrm>
          <a:prstGeom prst="rect">
            <a:avLst/>
          </a:prstGeom>
          <a:noFill/>
        </p:spPr>
      </p:pic>
    </p:spTree>
    <p:extLst>
      <p:ext uri="{BB962C8B-B14F-4D97-AF65-F5344CB8AC3E}">
        <p14:creationId xmlns:p14="http://schemas.microsoft.com/office/powerpoint/2010/main" val="544864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57562"/>
            <a:ext cx="9144000" cy="3500438"/>
          </a:xfrm>
        </p:spPr>
        <p:txBody>
          <a:bodyPr>
            <a:normAutofit fontScale="62500" lnSpcReduction="20000"/>
          </a:bodyPr>
          <a:lstStyle/>
          <a:p>
            <a:r>
              <a:rPr lang="fa-IR" dirty="0" smtClean="0"/>
              <a:t>بادگیر باغ دولت آباد یزد در شمار زیباترین بادگیرهای دوره زندیه و قاجاریه با قدمتی 270 ساله به عنوان بلندترین بادگیر جهان به حساب می آید. این بادگیر که نمونه ای از معماری دوره زندیه را داراست در سال 1160 هـ.ق توسط محمدتقی خان بافقی مشهور به خان بزرگ سرسلسله خوانین یزد ساخته شد.</a:t>
            </a:r>
          </a:p>
          <a:p>
            <a:r>
              <a:rPr lang="fa-IR" dirty="0" smtClean="0"/>
              <a:t/>
            </a:r>
            <a:br>
              <a:rPr lang="fa-IR" dirty="0" smtClean="0"/>
            </a:br>
            <a:endParaRPr lang="fa-IR" dirty="0" smtClean="0"/>
          </a:p>
          <a:p>
            <a:r>
              <a:rPr lang="fa-IR" dirty="0" smtClean="0"/>
              <a:t>این بادگیر ارتفاعی به طول 33 متر و 80 سانتی متر دارد و از خصوصیات بارزش هشت ضلعی بودن آن است که باعث می شود باد در هر جهت به راحتی و به سرعت به قسمت زیرین آن هدایت شود و پس از برخورد به سطح آب حوضچه زیر بادگیر، هوای خنکی در داخل آن ایجاد کند.</a:t>
            </a:r>
          </a:p>
          <a:p>
            <a:r>
              <a:rPr lang="fa-IR" dirty="0" smtClean="0"/>
              <a:t> </a:t>
            </a:r>
          </a:p>
          <a:p>
            <a:r>
              <a:rPr lang="fa-IR" dirty="0" smtClean="0"/>
              <a:t>در کنار این بادگیر باغی شامل سه عمارت هشتی و سردر و تالار آینه نیز موجود است که بهشت آیین خوانده می شود و دارای نقوش اسلیمی است. این باغ مدتها محل اقامت کریم خان زند در یزد بود و از نظر طراحی در شمار زیباترین باغ های دوره زندیه و قاجاریه محسوب می شود.</a:t>
            </a:r>
          </a:p>
          <a:p>
            <a:endParaRPr lang="fa-IR" dirty="0"/>
          </a:p>
        </p:txBody>
      </p:sp>
      <p:sp>
        <p:nvSpPr>
          <p:cNvPr id="2" name="Title 1"/>
          <p:cNvSpPr>
            <a:spLocks noGrp="1"/>
          </p:cNvSpPr>
          <p:nvPr>
            <p:ph type="title"/>
          </p:nvPr>
        </p:nvSpPr>
        <p:spPr/>
        <p:txBody>
          <a:bodyPr>
            <a:normAutofit fontScale="90000"/>
          </a:bodyPr>
          <a:lstStyle/>
          <a:p>
            <a:r>
              <a:rPr lang="fa-IR" dirty="0" smtClean="0"/>
              <a:t>.</a:t>
            </a:r>
            <a:br>
              <a:rPr lang="fa-IR" dirty="0" smtClean="0"/>
            </a:br>
            <a:endParaRPr lang="fa-IR" dirty="0"/>
          </a:p>
        </p:txBody>
      </p:sp>
      <p:pic>
        <p:nvPicPr>
          <p:cNvPr id="9218" name="Picture 2" descr="C:\Documents and Settings\Mehti\Desktop\ط.jpg"/>
          <p:cNvPicPr>
            <a:picLocks noChangeAspect="1" noChangeArrowheads="1"/>
          </p:cNvPicPr>
          <p:nvPr/>
        </p:nvPicPr>
        <p:blipFill>
          <a:blip r:embed="rId2"/>
          <a:srcRect/>
          <a:stretch>
            <a:fillRect/>
          </a:stretch>
        </p:blipFill>
        <p:spPr bwMode="auto">
          <a:xfrm>
            <a:off x="2357422" y="0"/>
            <a:ext cx="5340002" cy="3285766"/>
          </a:xfrm>
          <a:prstGeom prst="rect">
            <a:avLst/>
          </a:prstGeom>
          <a:noFill/>
        </p:spPr>
      </p:pic>
    </p:spTree>
    <p:extLst>
      <p:ext uri="{BB962C8B-B14F-4D97-AF65-F5344CB8AC3E}">
        <p14:creationId xmlns:p14="http://schemas.microsoft.com/office/powerpoint/2010/main" val="681357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5992"/>
            <a:ext cx="8186766" cy="4143404"/>
          </a:xfrm>
        </p:spPr>
        <p:txBody>
          <a:bodyPr>
            <a:normAutofit fontScale="55000" lnSpcReduction="20000"/>
          </a:bodyPr>
          <a:lstStyle/>
          <a:p>
            <a:r>
              <a:rPr lang="fa-IR" b="1" dirty="0" smtClean="0"/>
              <a:t>بادگیر چپقی سیرجان</a:t>
            </a:r>
          </a:p>
          <a:p>
            <a:r>
              <a:rPr lang="fa-IR" dirty="0" smtClean="0"/>
              <a:t>بادگیر تشکیل شده است از برجکی تقریبا مرتفع‏‌تر از جاهای دیگر خانه در روی بام. عموما بادگیرها روی قسمتی از خانه‌های کویری به نام حوضخانه بنا می‌شده‌اند. حوضخانه ایوانی کوچک بوده است که در انتهای اتاقهای تابستانی هر عمارت قرار داشته است اتاقهای تابستانی تشکیل شده اند از اتاقهایی با ابعاد بزرگ و درهای زیاد گاهی اوقات تا ۵ در، به دلیل جریان یافتن هوا در آنها که در انتهای آنها حوضخانه بود.</a:t>
            </a:r>
          </a:p>
          <a:p>
            <a:r>
              <a:rPr lang="fa-IR" dirty="0" smtClean="0"/>
              <a:t> بادگیر چپقی سیرجان در کرمان تنها بادگیر متفاوت نسبت به دیگر بادگیرهای جهان از نظر معماری است. ماجرای ساخت این بادگیرهای چپقی، به کشف معمار آنها، سید مهدی شجاعی برمی‌گردد. او که در یک سفر دریایی متوجه تهویه خوب استراحتگاه کشتی شده بود، با کمی دقت متوجه فرم خاص دودکش‌های کشتی شد و نتیجه گرفت اگر آنها را در بادگیرهای خانگی استفاده کند، می‌تواند هوای خنک‌تری را به داخل خانه بکشاند.</a:t>
            </a:r>
          </a:p>
          <a:p>
            <a:r>
              <a:rPr lang="fa-IR" dirty="0" smtClean="0"/>
              <a:t>حوضخانه به شکل فضای رابط میان حیاط خانه و اتاقهای تابستانی است. در میان این فضا، حوض کوچکی بود و دلیل نامگذاری این فضا نیز به علت وجود این حوض در میان این فضا بود.</a:t>
            </a:r>
          </a:p>
          <a:p>
            <a:r>
              <a:rPr lang="fa-IR" dirty="0" smtClean="0"/>
              <a:t>بادگیرها دقیقا در بالای این حوض قرار دارند، ولی از طریق منافذی که دارند جریان هوا را به روی آب حوض هدایت می‌کنند. بادگیر معمولا چهارگوش است و در دیوارهای چهارگانه آن چند سوراخ تعبیه شده‌ است. درون بادگیر با تیغه‌ها و جدارهایی که از خشت یا چوب و خشت ساخته شده‌ است، به چند بخش تقسیم می‌شود.</a:t>
            </a:r>
          </a:p>
          <a:p>
            <a:endParaRPr lang="fa-IR" dirty="0"/>
          </a:p>
        </p:txBody>
      </p:sp>
      <p:sp>
        <p:nvSpPr>
          <p:cNvPr id="2" name="Title 1"/>
          <p:cNvSpPr>
            <a:spLocks noGrp="1"/>
          </p:cNvSpPr>
          <p:nvPr>
            <p:ph type="title"/>
          </p:nvPr>
        </p:nvSpPr>
        <p:spPr/>
        <p:txBody>
          <a:bodyPr>
            <a:normAutofit fontScale="90000"/>
          </a:bodyPr>
          <a:lstStyle/>
          <a:p>
            <a:r>
              <a:rPr lang="fa-IR" dirty="0" smtClean="0"/>
              <a:t>...</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endParaRPr lang="fa-IR" dirty="0"/>
          </a:p>
        </p:txBody>
      </p:sp>
      <p:pic>
        <p:nvPicPr>
          <p:cNvPr id="10242" name="Picture 2" descr="C:\Documents and Settings\Mehti\Desktop\د.jpg"/>
          <p:cNvPicPr>
            <a:picLocks noChangeAspect="1" noChangeArrowheads="1"/>
          </p:cNvPicPr>
          <p:nvPr/>
        </p:nvPicPr>
        <p:blipFill>
          <a:blip r:embed="rId2"/>
          <a:srcRect/>
          <a:stretch>
            <a:fillRect/>
          </a:stretch>
        </p:blipFill>
        <p:spPr bwMode="auto">
          <a:xfrm>
            <a:off x="2500298" y="-24"/>
            <a:ext cx="3714776" cy="2476517"/>
          </a:xfrm>
          <a:prstGeom prst="rect">
            <a:avLst/>
          </a:prstGeom>
          <a:noFill/>
        </p:spPr>
      </p:pic>
    </p:spTree>
    <p:extLst>
      <p:ext uri="{BB962C8B-B14F-4D97-AF65-F5344CB8AC3E}">
        <p14:creationId xmlns:p14="http://schemas.microsoft.com/office/powerpoint/2010/main" val="16001922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500042"/>
            <a:ext cx="4500594" cy="6000792"/>
          </a:xfrm>
        </p:spPr>
        <p:txBody>
          <a:bodyPr>
            <a:normAutofit fontScale="85000" lnSpcReduction="20000"/>
          </a:bodyPr>
          <a:lstStyle/>
          <a:p>
            <a:endParaRPr lang="fa-IR" dirty="0" smtClean="0"/>
          </a:p>
          <a:p>
            <a:r>
              <a:rPr lang="fa-IR" b="1" dirty="0" smtClean="0"/>
              <a:t>بادگیر معین</a:t>
            </a:r>
          </a:p>
          <a:p>
            <a:r>
              <a:rPr lang="fa-IR" dirty="0" smtClean="0"/>
              <a:t>بادگیر معین در استان کرمان و در شهر رفسنجان در شرق خیابان بنفشه بین خیابان شریعتی و خیابان عدالت واقع شده است. بادگیر معین باقی مانده ازعمارت معین رفسنجان (مدرسه شبانه روزی معین زاده) ، با ارتفاع 16 متر که قدمت ان به دوره قاجاریه و سده دوازدهم بر می گردد. ترکیب مصالح از خشت خام ، چوب ، کاه‌گل، آجر و با کتیبه‌های گچی و فرم دهی به آجرها ساخته شده است. بادگیر معین در سال 1384 توسط میراث فرهنگی مورد بازسازی و مرمت قرار گرفت.</a:t>
            </a:r>
          </a:p>
        </p:txBody>
      </p:sp>
      <p:sp>
        <p:nvSpPr>
          <p:cNvPr id="2" name="Title 1"/>
          <p:cNvSpPr>
            <a:spLocks noGrp="1"/>
          </p:cNvSpPr>
          <p:nvPr>
            <p:ph type="title"/>
          </p:nvPr>
        </p:nvSpPr>
        <p:spPr/>
        <p:txBody>
          <a:bodyPr/>
          <a:lstStyle/>
          <a:p>
            <a:r>
              <a:rPr lang="fa-IR" dirty="0" smtClean="0"/>
              <a:t>.</a:t>
            </a:r>
            <a:endParaRPr lang="fa-IR" dirty="0"/>
          </a:p>
        </p:txBody>
      </p:sp>
      <p:pic>
        <p:nvPicPr>
          <p:cNvPr id="12290" name="Picture 2" descr="C:\Documents and Settings\Mehti\Desktop\ذ.jpg"/>
          <p:cNvPicPr>
            <a:picLocks noChangeAspect="1" noChangeArrowheads="1"/>
          </p:cNvPicPr>
          <p:nvPr/>
        </p:nvPicPr>
        <p:blipFill>
          <a:blip r:embed="rId2"/>
          <a:srcRect/>
          <a:stretch>
            <a:fillRect/>
          </a:stretch>
        </p:blipFill>
        <p:spPr bwMode="auto">
          <a:xfrm>
            <a:off x="4714876" y="285728"/>
            <a:ext cx="4073498" cy="6357958"/>
          </a:xfrm>
          <a:prstGeom prst="rect">
            <a:avLst/>
          </a:prstGeom>
          <a:noFill/>
        </p:spPr>
      </p:pic>
    </p:spTree>
    <p:extLst>
      <p:ext uri="{BB962C8B-B14F-4D97-AF65-F5344CB8AC3E}">
        <p14:creationId xmlns:p14="http://schemas.microsoft.com/office/powerpoint/2010/main" val="3319546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dirty="0"/>
          </a:p>
        </p:txBody>
      </p:sp>
      <p:sp>
        <p:nvSpPr>
          <p:cNvPr id="2" name="Title 1"/>
          <p:cNvSpPr>
            <a:spLocks noGrp="1"/>
          </p:cNvSpPr>
          <p:nvPr>
            <p:ph type="title"/>
          </p:nvPr>
        </p:nvSpPr>
        <p:spPr/>
        <p:txBody>
          <a:bodyPr>
            <a:normAutofit fontScale="90000"/>
          </a:bodyPr>
          <a:lstStyle/>
          <a:p>
            <a:r>
              <a:rPr lang="fa-IR" dirty="0" smtClean="0"/>
              <a:t>بادگیردر نایین</a:t>
            </a:r>
            <a:br>
              <a:rPr lang="fa-IR" dirty="0" smtClean="0"/>
            </a:br>
            <a:endParaRPr lang="fa-IR" dirty="0"/>
          </a:p>
        </p:txBody>
      </p:sp>
      <p:pic>
        <p:nvPicPr>
          <p:cNvPr id="13314" name="Picture 2" descr="C:\Documents and Settings\Mehti\Desktop\ل.jpg"/>
          <p:cNvPicPr>
            <a:picLocks noChangeAspect="1" noChangeArrowheads="1"/>
          </p:cNvPicPr>
          <p:nvPr/>
        </p:nvPicPr>
        <p:blipFill>
          <a:blip r:embed="rId2"/>
          <a:srcRect/>
          <a:stretch>
            <a:fillRect/>
          </a:stretch>
        </p:blipFill>
        <p:spPr bwMode="auto">
          <a:xfrm>
            <a:off x="857224" y="1571612"/>
            <a:ext cx="7072362" cy="4714908"/>
          </a:xfrm>
          <a:prstGeom prst="rect">
            <a:avLst/>
          </a:prstGeom>
          <a:noFill/>
        </p:spPr>
      </p:pic>
    </p:spTree>
    <p:extLst>
      <p:ext uri="{BB962C8B-B14F-4D97-AF65-F5344CB8AC3E}">
        <p14:creationId xmlns:p14="http://schemas.microsoft.com/office/powerpoint/2010/main" val="11379174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1670" y="142852"/>
            <a:ext cx="8229600" cy="1219200"/>
          </a:xfrm>
        </p:spPr>
        <p:txBody>
          <a:bodyPr/>
          <a:lstStyle/>
          <a:p>
            <a:r>
              <a:rPr lang="fa-IR" dirty="0" smtClean="0"/>
              <a:t>بادگیر خانه بروجردی</a:t>
            </a:r>
            <a:endParaRPr lang="fa-IR" dirty="0"/>
          </a:p>
        </p:txBody>
      </p:sp>
      <p:pic>
        <p:nvPicPr>
          <p:cNvPr id="21506" name="Picture 2" descr="C:\Documents and Settings\Mehti\Desktop\ب.jpg"/>
          <p:cNvPicPr>
            <a:picLocks noGrp="1" noChangeAspect="1" noChangeArrowheads="1"/>
          </p:cNvPicPr>
          <p:nvPr>
            <p:ph idx="1"/>
          </p:nvPr>
        </p:nvPicPr>
        <p:blipFill>
          <a:blip r:embed="rId2"/>
          <a:srcRect/>
          <a:stretch>
            <a:fillRect/>
          </a:stretch>
        </p:blipFill>
        <p:spPr bwMode="auto">
          <a:xfrm>
            <a:off x="857224" y="1285860"/>
            <a:ext cx="6643734" cy="4984668"/>
          </a:xfrm>
          <a:prstGeom prst="rect">
            <a:avLst/>
          </a:prstGeom>
          <a:noFill/>
        </p:spPr>
      </p:pic>
    </p:spTree>
    <p:extLst>
      <p:ext uri="{BB962C8B-B14F-4D97-AF65-F5344CB8AC3E}">
        <p14:creationId xmlns:p14="http://schemas.microsoft.com/office/powerpoint/2010/main" val="3770481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2900354" cy="6215106"/>
          </a:xfrm>
        </p:spPr>
        <p:txBody>
          <a:bodyPr>
            <a:normAutofit fontScale="85000" lnSpcReduction="20000"/>
          </a:bodyPr>
          <a:lstStyle/>
          <a:p>
            <a:pPr algn="just"/>
            <a:r>
              <a:rPr lang="fa-IR" b="1" dirty="0" smtClean="0"/>
              <a:t>پادیاو</a:t>
            </a:r>
          </a:p>
          <a:p>
            <a:pPr algn="just"/>
            <a:r>
              <a:rPr lang="fa-IR" b="1" dirty="0" smtClean="0"/>
              <a:t>پادیاو</a:t>
            </a:r>
            <a:r>
              <a:rPr lang="fa-IR" dirty="0" smtClean="0"/>
              <a:t>حیاط دور بسته‌ای که حوض یا جوی آب در میان داشته باشد، </a:t>
            </a:r>
            <a:r>
              <a:rPr lang="fa-IR" dirty="0" smtClean="0">
                <a:hlinkClick r:id="rId2" tooltip="گودال باغچه"/>
              </a:rPr>
              <a:t>گودال باغچه</a:t>
            </a:r>
            <a:r>
              <a:rPr lang="fa-IR" dirty="0" smtClean="0"/>
              <a:t> (به فرانسوی پاسیو گفته می‌شود) در </a:t>
            </a:r>
            <a:r>
              <a:rPr lang="fa-IR" dirty="0" smtClean="0">
                <a:hlinkClick r:id="rId3" tooltip="فارسی کهن (صفحه وجود ندارد)"/>
              </a:rPr>
              <a:t>فارسی کهن</a:t>
            </a:r>
            <a:r>
              <a:rPr lang="fa-IR" dirty="0" smtClean="0"/>
              <a:t> و میانه به معنی طهارت، شستشو و نیز جایگاهی برای </a:t>
            </a:r>
            <a:r>
              <a:rPr lang="fa-IR" dirty="0" smtClean="0">
                <a:hlinkClick r:id="rId4" tooltip="شستشو (صفحه وجود ندارد)"/>
              </a:rPr>
              <a:t>شستشو</a:t>
            </a:r>
            <a:r>
              <a:rPr lang="fa-IR" dirty="0" smtClean="0"/>
              <a:t> است پادیاو با همهٔ ویژگی‌هایش بعد از اسلام در پیش مساجد و زیارت گاه‌ها به نام </a:t>
            </a:r>
            <a:r>
              <a:rPr lang="fa-IR" dirty="0" smtClean="0">
                <a:hlinkClick r:id="rId5" tooltip="وضوخانه (صفحه وجود ندارد)"/>
              </a:rPr>
              <a:t>وضوخانه</a:t>
            </a:r>
            <a:r>
              <a:rPr lang="fa-IR" dirty="0" smtClean="0"/>
              <a:t> جای گرفت.                        </a:t>
            </a:r>
            <a:endParaRPr lang="fa-IR" dirty="0"/>
          </a:p>
        </p:txBody>
      </p:sp>
      <p:sp>
        <p:nvSpPr>
          <p:cNvPr id="2" name="Title 1"/>
          <p:cNvSpPr>
            <a:spLocks noGrp="1"/>
          </p:cNvSpPr>
          <p:nvPr>
            <p:ph type="title"/>
          </p:nvPr>
        </p:nvSpPr>
        <p:spPr/>
        <p:txBody>
          <a:bodyPr>
            <a:normAutofit fontScale="90000"/>
          </a:bodyPr>
          <a:lstStyle/>
          <a:p>
            <a:r>
              <a:rPr lang="fa-IR" dirty="0" smtClean="0"/>
              <a:t>.</a:t>
            </a:r>
            <a:br>
              <a:rPr lang="fa-IR" dirty="0" smtClean="0"/>
            </a:br>
            <a:r>
              <a:rPr lang="fa-IR" dirty="0" smtClean="0"/>
              <a:t/>
            </a:r>
            <a:br>
              <a:rPr lang="fa-IR" dirty="0" smtClean="0"/>
            </a:br>
            <a:endParaRPr lang="fa-IR" dirty="0"/>
          </a:p>
        </p:txBody>
      </p:sp>
      <p:pic>
        <p:nvPicPr>
          <p:cNvPr id="14338" name="Picture 2" descr="C:\Documents and Settings\Mehti\Desktop\ب.jpeg"/>
          <p:cNvPicPr>
            <a:picLocks noChangeAspect="1" noChangeArrowheads="1"/>
          </p:cNvPicPr>
          <p:nvPr/>
        </p:nvPicPr>
        <p:blipFill>
          <a:blip r:embed="rId6"/>
          <a:srcRect/>
          <a:stretch>
            <a:fillRect/>
          </a:stretch>
        </p:blipFill>
        <p:spPr bwMode="auto">
          <a:xfrm>
            <a:off x="3714744" y="1571612"/>
            <a:ext cx="4954708" cy="3357586"/>
          </a:xfrm>
          <a:prstGeom prst="rect">
            <a:avLst/>
          </a:prstGeom>
          <a:noFill/>
        </p:spPr>
      </p:pic>
    </p:spTree>
    <p:extLst>
      <p:ext uri="{BB962C8B-B14F-4D97-AF65-F5344CB8AC3E}">
        <p14:creationId xmlns:p14="http://schemas.microsoft.com/office/powerpoint/2010/main" val="3916586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4329114" cy="5953148"/>
          </a:xfrm>
        </p:spPr>
        <p:txBody>
          <a:bodyPr>
            <a:normAutofit fontScale="77500" lnSpcReduction="20000"/>
          </a:bodyPr>
          <a:lstStyle/>
          <a:p>
            <a:pPr algn="just"/>
            <a:r>
              <a:rPr lang="fa-IR" dirty="0" smtClean="0"/>
              <a:t>در حاشیه ی این حیاط (گودال باغچه) اغلب رواق و گاه چند اتاق به شکلی نیمه باز ساخته می شده و کاشت درخت انار، پسته و انجیر در این گودال باغچه ها مرسوم بوده است. با توجه به کوچک تر و پایین تر بودن این حیاط از حیاط اصلی و استفاده از رطوبت و خنکی زمین، علاوه بر رطوبت گیاهان و خنکی آب، اتاق هایی که رو به گودال باغچه باز می شدند، تابستان نشین نام داشتند. اتاق های فضای داخلی تابستان نشین نور خود را به راحتی از حیاط دریافت می کردند و علاوه بر آن گودال باغچه خاک مورد نیاز خشت‌های استفاده شده در بنا را تامین می کرد.</a:t>
            </a:r>
            <a:endParaRPr lang="fa-IR" dirty="0"/>
          </a:p>
        </p:txBody>
      </p:sp>
      <p:sp>
        <p:nvSpPr>
          <p:cNvPr id="2" name="Title 1"/>
          <p:cNvSpPr>
            <a:spLocks noGrp="1"/>
          </p:cNvSpPr>
          <p:nvPr>
            <p:ph type="title"/>
          </p:nvPr>
        </p:nvSpPr>
        <p:spPr/>
        <p:txBody>
          <a:bodyPr>
            <a:normAutofit fontScale="90000"/>
          </a:bodyPr>
          <a:lstStyle/>
          <a:p>
            <a:r>
              <a:rPr lang="fa-IR" dirty="0" smtClean="0"/>
              <a:t/>
            </a:r>
            <a:br>
              <a:rPr lang="fa-IR" dirty="0" smtClean="0"/>
            </a:br>
            <a:endParaRPr lang="fa-IR" dirty="0"/>
          </a:p>
        </p:txBody>
      </p:sp>
      <p:pic>
        <p:nvPicPr>
          <p:cNvPr id="15362" name="Picture 2" descr="C:\Documents and Settings\Mehti\Desktop\ن.jpg"/>
          <p:cNvPicPr>
            <a:picLocks noChangeAspect="1" noChangeArrowheads="1"/>
          </p:cNvPicPr>
          <p:nvPr/>
        </p:nvPicPr>
        <p:blipFill>
          <a:blip r:embed="rId2"/>
          <a:srcRect/>
          <a:stretch>
            <a:fillRect/>
          </a:stretch>
        </p:blipFill>
        <p:spPr bwMode="auto">
          <a:xfrm>
            <a:off x="4643438" y="1214422"/>
            <a:ext cx="4304214" cy="3429024"/>
          </a:xfrm>
          <a:prstGeom prst="rect">
            <a:avLst/>
          </a:prstGeom>
          <a:noFill/>
        </p:spPr>
      </p:pic>
    </p:spTree>
    <p:extLst>
      <p:ext uri="{BB962C8B-B14F-4D97-AF65-F5344CB8AC3E}">
        <p14:creationId xmlns:p14="http://schemas.microsoft.com/office/powerpoint/2010/main" val="106379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14910" y="0"/>
            <a:ext cx="3929090" cy="584775"/>
          </a:xfrm>
          <a:prstGeom prst="rect">
            <a:avLst/>
          </a:prstGeom>
          <a:solidFill>
            <a:schemeClr val="bg2">
              <a:lumMod val="90000"/>
            </a:schemeClr>
          </a:solidFill>
        </p:spPr>
        <p:txBody>
          <a:bodyPr wrap="square" rtlCol="1">
            <a:spAutoFit/>
          </a:bodyPr>
          <a:lstStyle/>
          <a:p>
            <a:r>
              <a:rPr lang="fa-IR" sz="3200" b="1" dirty="0" smtClean="0"/>
              <a:t>نقشه تقسیمات </a:t>
            </a:r>
            <a:r>
              <a:rPr lang="fa-IR" sz="3200" b="1" dirty="0" smtClean="0">
                <a:ln>
                  <a:solidFill>
                    <a:schemeClr val="accent2">
                      <a:lumMod val="60000"/>
                      <a:lumOff val="40000"/>
                    </a:schemeClr>
                  </a:solidFill>
                </a:ln>
              </a:rPr>
              <a:t>اقلیمی</a:t>
            </a:r>
            <a:r>
              <a:rPr lang="fa-IR" sz="3200" b="1" dirty="0" smtClean="0"/>
              <a:t> ایران</a:t>
            </a:r>
            <a:endParaRPr lang="fa-IR" sz="3200" b="1" dirty="0"/>
          </a:p>
        </p:txBody>
      </p:sp>
      <p:pic>
        <p:nvPicPr>
          <p:cNvPr id="14" name="Picture 13" descr="iran eghlim.jpg"/>
          <p:cNvPicPr>
            <a:picLocks noChangeAspect="1"/>
          </p:cNvPicPr>
          <p:nvPr/>
        </p:nvPicPr>
        <p:blipFill>
          <a:blip r:embed="rId2"/>
          <a:stretch>
            <a:fillRect/>
          </a:stretch>
        </p:blipFill>
        <p:spPr>
          <a:xfrm>
            <a:off x="1285852" y="742871"/>
            <a:ext cx="6468653" cy="6115129"/>
          </a:xfrm>
          <a:prstGeom prst="rect">
            <a:avLst/>
          </a:prstGeom>
        </p:spPr>
      </p:pic>
      <p:sp>
        <p:nvSpPr>
          <p:cNvPr id="16" name="Freeform 15"/>
          <p:cNvSpPr/>
          <p:nvPr/>
        </p:nvSpPr>
        <p:spPr>
          <a:xfrm>
            <a:off x="3160734" y="2338192"/>
            <a:ext cx="4373671" cy="3484323"/>
          </a:xfrm>
          <a:custGeom>
            <a:avLst/>
            <a:gdLst>
              <a:gd name="connsiteX0" fmla="*/ 20877 w 4373671"/>
              <a:gd name="connsiteY0" fmla="*/ 542794 h 3484323"/>
              <a:gd name="connsiteX1" fmla="*/ 246345 w 4373671"/>
              <a:gd name="connsiteY1" fmla="*/ 379956 h 3484323"/>
              <a:gd name="connsiteX2" fmla="*/ 634652 w 4373671"/>
              <a:gd name="connsiteY2" fmla="*/ 342378 h 3484323"/>
              <a:gd name="connsiteX3" fmla="*/ 810017 w 4373671"/>
              <a:gd name="connsiteY3" fmla="*/ 455112 h 3484323"/>
              <a:gd name="connsiteX4" fmla="*/ 1323584 w 4373671"/>
              <a:gd name="connsiteY4" fmla="*/ 430060 h 3484323"/>
              <a:gd name="connsiteX5" fmla="*/ 1486422 w 4373671"/>
              <a:gd name="connsiteY5" fmla="*/ 329852 h 3484323"/>
              <a:gd name="connsiteX6" fmla="*/ 1636734 w 4373671"/>
              <a:gd name="connsiteY6" fmla="*/ 304800 h 3484323"/>
              <a:gd name="connsiteX7" fmla="*/ 2087671 w 4373671"/>
              <a:gd name="connsiteY7" fmla="*/ 54279 h 3484323"/>
              <a:gd name="connsiteX8" fmla="*/ 2413348 w 4373671"/>
              <a:gd name="connsiteY8" fmla="*/ 16701 h 3484323"/>
              <a:gd name="connsiteX9" fmla="*/ 2425874 w 4373671"/>
              <a:gd name="connsiteY9" fmla="*/ 154487 h 3484323"/>
              <a:gd name="connsiteX10" fmla="*/ 2338192 w 4373671"/>
              <a:gd name="connsiteY10" fmla="*/ 229644 h 3484323"/>
              <a:gd name="connsiteX11" fmla="*/ 2300614 w 4373671"/>
              <a:gd name="connsiteY11" fmla="*/ 417534 h 3484323"/>
              <a:gd name="connsiteX12" fmla="*/ 2701447 w 4373671"/>
              <a:gd name="connsiteY12" fmla="*/ 517742 h 3484323"/>
              <a:gd name="connsiteX13" fmla="*/ 3478061 w 4373671"/>
              <a:gd name="connsiteY13" fmla="*/ 680581 h 3484323"/>
              <a:gd name="connsiteX14" fmla="*/ 3415430 w 4373671"/>
              <a:gd name="connsiteY14" fmla="*/ 768263 h 3484323"/>
              <a:gd name="connsiteX15" fmla="*/ 3402904 w 4373671"/>
              <a:gd name="connsiteY15" fmla="*/ 1006257 h 3484323"/>
              <a:gd name="connsiteX16" fmla="*/ 3503113 w 4373671"/>
              <a:gd name="connsiteY16" fmla="*/ 1006257 h 3484323"/>
              <a:gd name="connsiteX17" fmla="*/ 3427956 w 4373671"/>
              <a:gd name="connsiteY17" fmla="*/ 1181622 h 3484323"/>
              <a:gd name="connsiteX18" fmla="*/ 3553217 w 4373671"/>
              <a:gd name="connsiteY18" fmla="*/ 1582455 h 3484323"/>
              <a:gd name="connsiteX19" fmla="*/ 3528165 w 4373671"/>
              <a:gd name="connsiteY19" fmla="*/ 1845501 h 3484323"/>
              <a:gd name="connsiteX20" fmla="*/ 3816263 w 4373671"/>
              <a:gd name="connsiteY20" fmla="*/ 1858027 h 3484323"/>
              <a:gd name="connsiteX21" fmla="*/ 3891419 w 4373671"/>
              <a:gd name="connsiteY21" fmla="*/ 2058444 h 3484323"/>
              <a:gd name="connsiteX22" fmla="*/ 3578269 w 4373671"/>
              <a:gd name="connsiteY22" fmla="*/ 2496855 h 3484323"/>
              <a:gd name="connsiteX23" fmla="*/ 3653425 w 4373671"/>
              <a:gd name="connsiteY23" fmla="*/ 2534433 h 3484323"/>
              <a:gd name="connsiteX24" fmla="*/ 3778685 w 4373671"/>
              <a:gd name="connsiteY24" fmla="*/ 2697271 h 3484323"/>
              <a:gd name="connsiteX25" fmla="*/ 3916471 w 4373671"/>
              <a:gd name="connsiteY25" fmla="*/ 2960318 h 3484323"/>
              <a:gd name="connsiteX26" fmla="*/ 4166992 w 4373671"/>
              <a:gd name="connsiteY26" fmla="*/ 3035474 h 3484323"/>
              <a:gd name="connsiteX27" fmla="*/ 4279726 w 4373671"/>
              <a:gd name="connsiteY27" fmla="*/ 3123156 h 3484323"/>
              <a:gd name="connsiteX28" fmla="*/ 4279726 w 4373671"/>
              <a:gd name="connsiteY28" fmla="*/ 3060526 h 3484323"/>
              <a:gd name="connsiteX29" fmla="*/ 4342356 w 4373671"/>
              <a:gd name="connsiteY29" fmla="*/ 3461359 h 3484323"/>
              <a:gd name="connsiteX30" fmla="*/ 4091836 w 4373671"/>
              <a:gd name="connsiteY30" fmla="*/ 3198312 h 3484323"/>
              <a:gd name="connsiteX31" fmla="*/ 3903945 w 4373671"/>
              <a:gd name="connsiteY31" fmla="*/ 3160734 h 3484323"/>
              <a:gd name="connsiteX32" fmla="*/ 3878893 w 4373671"/>
              <a:gd name="connsiteY32" fmla="*/ 2972844 h 3484323"/>
              <a:gd name="connsiteX33" fmla="*/ 3728581 w 4373671"/>
              <a:gd name="connsiteY33" fmla="*/ 2885161 h 3484323"/>
              <a:gd name="connsiteX34" fmla="*/ 3615847 w 4373671"/>
              <a:gd name="connsiteY34" fmla="*/ 2709797 h 3484323"/>
              <a:gd name="connsiteX35" fmla="*/ 3465534 w 4373671"/>
              <a:gd name="connsiteY35" fmla="*/ 2672219 h 3484323"/>
              <a:gd name="connsiteX36" fmla="*/ 3390378 w 4373671"/>
              <a:gd name="connsiteY36" fmla="*/ 2722323 h 3484323"/>
              <a:gd name="connsiteX37" fmla="*/ 3703529 w 4373671"/>
              <a:gd name="connsiteY37" fmla="*/ 3085578 h 3484323"/>
              <a:gd name="connsiteX38" fmla="*/ 3766159 w 4373671"/>
              <a:gd name="connsiteY38" fmla="*/ 3361150 h 3484323"/>
              <a:gd name="connsiteX39" fmla="*/ 3177436 w 4373671"/>
              <a:gd name="connsiteY39" fmla="*/ 3135682 h 3484323"/>
              <a:gd name="connsiteX40" fmla="*/ 3077228 w 4373671"/>
              <a:gd name="connsiteY40" fmla="*/ 3135682 h 3484323"/>
              <a:gd name="connsiteX41" fmla="*/ 2601239 w 4373671"/>
              <a:gd name="connsiteY41" fmla="*/ 2772427 h 3484323"/>
              <a:gd name="connsiteX42" fmla="*/ 2651343 w 4373671"/>
              <a:gd name="connsiteY42" fmla="*/ 2684745 h 3484323"/>
              <a:gd name="connsiteX43" fmla="*/ 2450926 w 4373671"/>
              <a:gd name="connsiteY43" fmla="*/ 2221282 h 3484323"/>
              <a:gd name="connsiteX44" fmla="*/ 2100198 w 4373671"/>
              <a:gd name="connsiteY44" fmla="*/ 1945709 h 3484323"/>
              <a:gd name="connsiteX45" fmla="*/ 2037567 w 4373671"/>
              <a:gd name="connsiteY45" fmla="*/ 2020866 h 3484323"/>
              <a:gd name="connsiteX46" fmla="*/ 2112724 w 4373671"/>
              <a:gd name="connsiteY46" fmla="*/ 2271386 h 3484323"/>
              <a:gd name="connsiteX47" fmla="*/ 1749469 w 4373671"/>
              <a:gd name="connsiteY47" fmla="*/ 2296438 h 3484323"/>
              <a:gd name="connsiteX48" fmla="*/ 1486422 w 4373671"/>
              <a:gd name="connsiteY48" fmla="*/ 2096022 h 3484323"/>
              <a:gd name="connsiteX49" fmla="*/ 1411266 w 4373671"/>
              <a:gd name="connsiteY49" fmla="*/ 1933183 h 3484323"/>
              <a:gd name="connsiteX50" fmla="*/ 1273480 w 4373671"/>
              <a:gd name="connsiteY50" fmla="*/ 1757819 h 3484323"/>
              <a:gd name="connsiteX51" fmla="*/ 947803 w 4373671"/>
              <a:gd name="connsiteY51" fmla="*/ 1569929 h 3484323"/>
              <a:gd name="connsiteX52" fmla="*/ 885173 w 4373671"/>
              <a:gd name="connsiteY52" fmla="*/ 1394564 h 3484323"/>
              <a:gd name="connsiteX53" fmla="*/ 860121 w 4373671"/>
              <a:gd name="connsiteY53" fmla="*/ 1194148 h 3484323"/>
              <a:gd name="connsiteX54" fmla="*/ 546970 w 4373671"/>
              <a:gd name="connsiteY54" fmla="*/ 1093940 h 3484323"/>
              <a:gd name="connsiteX55" fmla="*/ 471814 w 4373671"/>
              <a:gd name="connsiteY55" fmla="*/ 981205 h 3484323"/>
              <a:gd name="connsiteX56" fmla="*/ 121085 w 4373671"/>
              <a:gd name="connsiteY56" fmla="*/ 718159 h 3484323"/>
              <a:gd name="connsiteX57" fmla="*/ 20877 w 4373671"/>
              <a:gd name="connsiteY57" fmla="*/ 542794 h 348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73671" h="3484323">
                <a:moveTo>
                  <a:pt x="20877" y="542794"/>
                </a:moveTo>
                <a:cubicBezTo>
                  <a:pt x="41754" y="486427"/>
                  <a:pt x="144049" y="413359"/>
                  <a:pt x="246345" y="379956"/>
                </a:cubicBezTo>
                <a:cubicBezTo>
                  <a:pt x="348641" y="346553"/>
                  <a:pt x="540707" y="329852"/>
                  <a:pt x="634652" y="342378"/>
                </a:cubicBezTo>
                <a:cubicBezTo>
                  <a:pt x="728597" y="354904"/>
                  <a:pt x="695195" y="440498"/>
                  <a:pt x="810017" y="455112"/>
                </a:cubicBezTo>
                <a:cubicBezTo>
                  <a:pt x="924839" y="469726"/>
                  <a:pt x="1210850" y="450937"/>
                  <a:pt x="1323584" y="430060"/>
                </a:cubicBezTo>
                <a:cubicBezTo>
                  <a:pt x="1436318" y="409183"/>
                  <a:pt x="1434230" y="350729"/>
                  <a:pt x="1486422" y="329852"/>
                </a:cubicBezTo>
                <a:cubicBezTo>
                  <a:pt x="1538614" y="308975"/>
                  <a:pt x="1536526" y="350729"/>
                  <a:pt x="1636734" y="304800"/>
                </a:cubicBezTo>
                <a:cubicBezTo>
                  <a:pt x="1736942" y="258871"/>
                  <a:pt x="1958235" y="102296"/>
                  <a:pt x="2087671" y="54279"/>
                </a:cubicBezTo>
                <a:cubicBezTo>
                  <a:pt x="2217107" y="6263"/>
                  <a:pt x="2356981" y="0"/>
                  <a:pt x="2413348" y="16701"/>
                </a:cubicBezTo>
                <a:cubicBezTo>
                  <a:pt x="2469715" y="33402"/>
                  <a:pt x="2438400" y="118997"/>
                  <a:pt x="2425874" y="154487"/>
                </a:cubicBezTo>
                <a:cubicBezTo>
                  <a:pt x="2413348" y="189977"/>
                  <a:pt x="2359069" y="185803"/>
                  <a:pt x="2338192" y="229644"/>
                </a:cubicBezTo>
                <a:cubicBezTo>
                  <a:pt x="2317315" y="273485"/>
                  <a:pt x="2240072" y="369518"/>
                  <a:pt x="2300614" y="417534"/>
                </a:cubicBezTo>
                <a:cubicBezTo>
                  <a:pt x="2361156" y="465550"/>
                  <a:pt x="2505206" y="473901"/>
                  <a:pt x="2701447" y="517742"/>
                </a:cubicBezTo>
                <a:cubicBezTo>
                  <a:pt x="2897688" y="561583"/>
                  <a:pt x="3359064" y="638828"/>
                  <a:pt x="3478061" y="680581"/>
                </a:cubicBezTo>
                <a:cubicBezTo>
                  <a:pt x="3597058" y="722334"/>
                  <a:pt x="3427956" y="713984"/>
                  <a:pt x="3415430" y="768263"/>
                </a:cubicBezTo>
                <a:cubicBezTo>
                  <a:pt x="3402904" y="822542"/>
                  <a:pt x="3388290" y="966591"/>
                  <a:pt x="3402904" y="1006257"/>
                </a:cubicBezTo>
                <a:cubicBezTo>
                  <a:pt x="3417518" y="1045923"/>
                  <a:pt x="3498938" y="977030"/>
                  <a:pt x="3503113" y="1006257"/>
                </a:cubicBezTo>
                <a:cubicBezTo>
                  <a:pt x="3507288" y="1035484"/>
                  <a:pt x="3419605" y="1085589"/>
                  <a:pt x="3427956" y="1181622"/>
                </a:cubicBezTo>
                <a:cubicBezTo>
                  <a:pt x="3436307" y="1277655"/>
                  <a:pt x="3536516" y="1471809"/>
                  <a:pt x="3553217" y="1582455"/>
                </a:cubicBezTo>
                <a:cubicBezTo>
                  <a:pt x="3569919" y="1693102"/>
                  <a:pt x="3484324" y="1799572"/>
                  <a:pt x="3528165" y="1845501"/>
                </a:cubicBezTo>
                <a:cubicBezTo>
                  <a:pt x="3572006" y="1891430"/>
                  <a:pt x="3755721" y="1822536"/>
                  <a:pt x="3816263" y="1858027"/>
                </a:cubicBezTo>
                <a:cubicBezTo>
                  <a:pt x="3876805" y="1893518"/>
                  <a:pt x="3931085" y="1951973"/>
                  <a:pt x="3891419" y="2058444"/>
                </a:cubicBezTo>
                <a:cubicBezTo>
                  <a:pt x="3851753" y="2164915"/>
                  <a:pt x="3617935" y="2417524"/>
                  <a:pt x="3578269" y="2496855"/>
                </a:cubicBezTo>
                <a:cubicBezTo>
                  <a:pt x="3538603" y="2576186"/>
                  <a:pt x="3620022" y="2501030"/>
                  <a:pt x="3653425" y="2534433"/>
                </a:cubicBezTo>
                <a:cubicBezTo>
                  <a:pt x="3686828" y="2567836"/>
                  <a:pt x="3734844" y="2626290"/>
                  <a:pt x="3778685" y="2697271"/>
                </a:cubicBezTo>
                <a:cubicBezTo>
                  <a:pt x="3822526" y="2768252"/>
                  <a:pt x="3851753" y="2903951"/>
                  <a:pt x="3916471" y="2960318"/>
                </a:cubicBezTo>
                <a:cubicBezTo>
                  <a:pt x="3981189" y="3016685"/>
                  <a:pt x="4106449" y="3008334"/>
                  <a:pt x="4166992" y="3035474"/>
                </a:cubicBezTo>
                <a:cubicBezTo>
                  <a:pt x="4227535" y="3062614"/>
                  <a:pt x="4260937" y="3118981"/>
                  <a:pt x="4279726" y="3123156"/>
                </a:cubicBezTo>
                <a:cubicBezTo>
                  <a:pt x="4298515" y="3127331"/>
                  <a:pt x="4269288" y="3004159"/>
                  <a:pt x="4279726" y="3060526"/>
                </a:cubicBezTo>
                <a:cubicBezTo>
                  <a:pt x="4290164" y="3116893"/>
                  <a:pt x="4373671" y="3438395"/>
                  <a:pt x="4342356" y="3461359"/>
                </a:cubicBezTo>
                <a:cubicBezTo>
                  <a:pt x="4311041" y="3484323"/>
                  <a:pt x="4164905" y="3248416"/>
                  <a:pt x="4091836" y="3198312"/>
                </a:cubicBezTo>
                <a:cubicBezTo>
                  <a:pt x="4018768" y="3148208"/>
                  <a:pt x="3939436" y="3198312"/>
                  <a:pt x="3903945" y="3160734"/>
                </a:cubicBezTo>
                <a:cubicBezTo>
                  <a:pt x="3868455" y="3123156"/>
                  <a:pt x="3908120" y="3018773"/>
                  <a:pt x="3878893" y="2972844"/>
                </a:cubicBezTo>
                <a:cubicBezTo>
                  <a:pt x="3849666" y="2926915"/>
                  <a:pt x="3772422" y="2929002"/>
                  <a:pt x="3728581" y="2885161"/>
                </a:cubicBezTo>
                <a:cubicBezTo>
                  <a:pt x="3684740" y="2841320"/>
                  <a:pt x="3659688" y="2745287"/>
                  <a:pt x="3615847" y="2709797"/>
                </a:cubicBezTo>
                <a:cubicBezTo>
                  <a:pt x="3572006" y="2674307"/>
                  <a:pt x="3503112" y="2670131"/>
                  <a:pt x="3465534" y="2672219"/>
                </a:cubicBezTo>
                <a:cubicBezTo>
                  <a:pt x="3427956" y="2674307"/>
                  <a:pt x="3350712" y="2653430"/>
                  <a:pt x="3390378" y="2722323"/>
                </a:cubicBezTo>
                <a:cubicBezTo>
                  <a:pt x="3430044" y="2791216"/>
                  <a:pt x="3640899" y="2979107"/>
                  <a:pt x="3703529" y="3085578"/>
                </a:cubicBezTo>
                <a:cubicBezTo>
                  <a:pt x="3766159" y="3192049"/>
                  <a:pt x="3853841" y="3352799"/>
                  <a:pt x="3766159" y="3361150"/>
                </a:cubicBezTo>
                <a:cubicBezTo>
                  <a:pt x="3678477" y="3369501"/>
                  <a:pt x="3292258" y="3173260"/>
                  <a:pt x="3177436" y="3135682"/>
                </a:cubicBezTo>
                <a:cubicBezTo>
                  <a:pt x="3062614" y="3098104"/>
                  <a:pt x="3173261" y="3196225"/>
                  <a:pt x="3077228" y="3135682"/>
                </a:cubicBezTo>
                <a:cubicBezTo>
                  <a:pt x="2981195" y="3075139"/>
                  <a:pt x="2672220" y="2847583"/>
                  <a:pt x="2601239" y="2772427"/>
                </a:cubicBezTo>
                <a:cubicBezTo>
                  <a:pt x="2530258" y="2697271"/>
                  <a:pt x="2676395" y="2776602"/>
                  <a:pt x="2651343" y="2684745"/>
                </a:cubicBezTo>
                <a:cubicBezTo>
                  <a:pt x="2626291" y="2592888"/>
                  <a:pt x="2542783" y="2344455"/>
                  <a:pt x="2450926" y="2221282"/>
                </a:cubicBezTo>
                <a:cubicBezTo>
                  <a:pt x="2359069" y="2098109"/>
                  <a:pt x="2169091" y="1979112"/>
                  <a:pt x="2100198" y="1945709"/>
                </a:cubicBezTo>
                <a:cubicBezTo>
                  <a:pt x="2031305" y="1912306"/>
                  <a:pt x="2035479" y="1966587"/>
                  <a:pt x="2037567" y="2020866"/>
                </a:cubicBezTo>
                <a:cubicBezTo>
                  <a:pt x="2039655" y="2075145"/>
                  <a:pt x="2160740" y="2225457"/>
                  <a:pt x="2112724" y="2271386"/>
                </a:cubicBezTo>
                <a:cubicBezTo>
                  <a:pt x="2064708" y="2317315"/>
                  <a:pt x="1853853" y="2325665"/>
                  <a:pt x="1749469" y="2296438"/>
                </a:cubicBezTo>
                <a:cubicBezTo>
                  <a:pt x="1645085" y="2267211"/>
                  <a:pt x="1542789" y="2156564"/>
                  <a:pt x="1486422" y="2096022"/>
                </a:cubicBezTo>
                <a:cubicBezTo>
                  <a:pt x="1430055" y="2035480"/>
                  <a:pt x="1446756" y="1989550"/>
                  <a:pt x="1411266" y="1933183"/>
                </a:cubicBezTo>
                <a:cubicBezTo>
                  <a:pt x="1375776" y="1876816"/>
                  <a:pt x="1350724" y="1818361"/>
                  <a:pt x="1273480" y="1757819"/>
                </a:cubicBezTo>
                <a:cubicBezTo>
                  <a:pt x="1196236" y="1697277"/>
                  <a:pt x="1012521" y="1630471"/>
                  <a:pt x="947803" y="1569929"/>
                </a:cubicBezTo>
                <a:cubicBezTo>
                  <a:pt x="883085" y="1509387"/>
                  <a:pt x="899787" y="1457194"/>
                  <a:pt x="885173" y="1394564"/>
                </a:cubicBezTo>
                <a:cubicBezTo>
                  <a:pt x="870559" y="1331934"/>
                  <a:pt x="916488" y="1244252"/>
                  <a:pt x="860121" y="1194148"/>
                </a:cubicBezTo>
                <a:cubicBezTo>
                  <a:pt x="803754" y="1144044"/>
                  <a:pt x="611688" y="1129431"/>
                  <a:pt x="546970" y="1093940"/>
                </a:cubicBezTo>
                <a:cubicBezTo>
                  <a:pt x="482252" y="1058450"/>
                  <a:pt x="542795" y="1043835"/>
                  <a:pt x="471814" y="981205"/>
                </a:cubicBezTo>
                <a:cubicBezTo>
                  <a:pt x="400833" y="918575"/>
                  <a:pt x="196241" y="797490"/>
                  <a:pt x="121085" y="718159"/>
                </a:cubicBezTo>
                <a:cubicBezTo>
                  <a:pt x="45929" y="638828"/>
                  <a:pt x="0" y="599161"/>
                  <a:pt x="20877" y="542794"/>
                </a:cubicBezTo>
                <a:close/>
              </a:path>
            </a:pathLst>
          </a:cu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dirty="0">
              <a:solidFill>
                <a:schemeClr val="accent6">
                  <a:lumMod val="75000"/>
                </a:schemeClr>
              </a:solidFill>
            </a:endParaRPr>
          </a:p>
        </p:txBody>
      </p:sp>
      <p:sp>
        <p:nvSpPr>
          <p:cNvPr id="18" name="Freeform 17"/>
          <p:cNvSpPr/>
          <p:nvPr/>
        </p:nvSpPr>
        <p:spPr>
          <a:xfrm>
            <a:off x="2160740" y="3816263"/>
            <a:ext cx="5050077" cy="2926915"/>
          </a:xfrm>
          <a:custGeom>
            <a:avLst/>
            <a:gdLst>
              <a:gd name="connsiteX0" fmla="*/ 56367 w 5050077"/>
              <a:gd name="connsiteY0" fmla="*/ 29227 h 2926915"/>
              <a:gd name="connsiteX1" fmla="*/ 469726 w 5050077"/>
              <a:gd name="connsiteY1" fmla="*/ 104384 h 2926915"/>
              <a:gd name="connsiteX2" fmla="*/ 782876 w 5050077"/>
              <a:gd name="connsiteY2" fmla="*/ 492690 h 2926915"/>
              <a:gd name="connsiteX3" fmla="*/ 807928 w 5050077"/>
              <a:gd name="connsiteY3" fmla="*/ 605425 h 2926915"/>
              <a:gd name="connsiteX4" fmla="*/ 1183709 w 5050077"/>
              <a:gd name="connsiteY4" fmla="*/ 1081414 h 2926915"/>
              <a:gd name="connsiteX5" fmla="*/ 1183709 w 5050077"/>
              <a:gd name="connsiteY5" fmla="*/ 1194148 h 2926915"/>
              <a:gd name="connsiteX6" fmla="*/ 1359074 w 5050077"/>
              <a:gd name="connsiteY6" fmla="*/ 1444669 h 2926915"/>
              <a:gd name="connsiteX7" fmla="*/ 1534438 w 5050077"/>
              <a:gd name="connsiteY7" fmla="*/ 1707715 h 2926915"/>
              <a:gd name="connsiteX8" fmla="*/ 2148213 w 5050077"/>
              <a:gd name="connsiteY8" fmla="*/ 2083496 h 2926915"/>
              <a:gd name="connsiteX9" fmla="*/ 2586624 w 5050077"/>
              <a:gd name="connsiteY9" fmla="*/ 2108548 h 2926915"/>
              <a:gd name="connsiteX10" fmla="*/ 3062613 w 5050077"/>
              <a:gd name="connsiteY10" fmla="*/ 1895605 h 2926915"/>
              <a:gd name="connsiteX11" fmla="*/ 3250504 w 5050077"/>
              <a:gd name="connsiteY11" fmla="*/ 1895605 h 2926915"/>
              <a:gd name="connsiteX12" fmla="*/ 3501024 w 5050077"/>
              <a:gd name="connsiteY12" fmla="*/ 2070970 h 2926915"/>
              <a:gd name="connsiteX13" fmla="*/ 3638811 w 5050077"/>
              <a:gd name="connsiteY13" fmla="*/ 2371595 h 2926915"/>
              <a:gd name="connsiteX14" fmla="*/ 3839227 w 5050077"/>
              <a:gd name="connsiteY14" fmla="*/ 2546959 h 2926915"/>
              <a:gd name="connsiteX15" fmla="*/ 4164904 w 5050077"/>
              <a:gd name="connsiteY15" fmla="*/ 2559485 h 2926915"/>
              <a:gd name="connsiteX16" fmla="*/ 4440476 w 5050077"/>
              <a:gd name="connsiteY16" fmla="*/ 2459277 h 2926915"/>
              <a:gd name="connsiteX17" fmla="*/ 4678471 w 5050077"/>
              <a:gd name="connsiteY17" fmla="*/ 2634641 h 2926915"/>
              <a:gd name="connsiteX18" fmla="*/ 5004148 w 5050077"/>
              <a:gd name="connsiteY18" fmla="*/ 2622115 h 2926915"/>
              <a:gd name="connsiteX19" fmla="*/ 4954044 w 5050077"/>
              <a:gd name="connsiteY19" fmla="*/ 2897688 h 2926915"/>
              <a:gd name="connsiteX20" fmla="*/ 4590789 w 5050077"/>
              <a:gd name="connsiteY20" fmla="*/ 2797479 h 2926915"/>
              <a:gd name="connsiteX21" fmla="*/ 4578263 w 5050077"/>
              <a:gd name="connsiteY21" fmla="*/ 2759901 h 2926915"/>
              <a:gd name="connsiteX22" fmla="*/ 4528159 w 5050077"/>
              <a:gd name="connsiteY22" fmla="*/ 2810005 h 2926915"/>
              <a:gd name="connsiteX23" fmla="*/ 3939435 w 5050077"/>
              <a:gd name="connsiteY23" fmla="*/ 2747375 h 2926915"/>
              <a:gd name="connsiteX24" fmla="*/ 3826701 w 5050077"/>
              <a:gd name="connsiteY24" fmla="*/ 2684745 h 2926915"/>
              <a:gd name="connsiteX25" fmla="*/ 3726493 w 5050077"/>
              <a:gd name="connsiteY25" fmla="*/ 2772427 h 2926915"/>
              <a:gd name="connsiteX26" fmla="*/ 3438394 w 5050077"/>
              <a:gd name="connsiteY26" fmla="*/ 2659693 h 2926915"/>
              <a:gd name="connsiteX27" fmla="*/ 3250504 w 5050077"/>
              <a:gd name="connsiteY27" fmla="*/ 2133600 h 2926915"/>
              <a:gd name="connsiteX28" fmla="*/ 2523994 w 5050077"/>
              <a:gd name="connsiteY28" fmla="*/ 2371595 h 2926915"/>
              <a:gd name="connsiteX29" fmla="*/ 2336104 w 5050077"/>
              <a:gd name="connsiteY29" fmla="*/ 2334016 h 2926915"/>
              <a:gd name="connsiteX30" fmla="*/ 2048005 w 5050077"/>
              <a:gd name="connsiteY30" fmla="*/ 2296438 h 2926915"/>
              <a:gd name="connsiteX31" fmla="*/ 1985375 w 5050077"/>
              <a:gd name="connsiteY31" fmla="*/ 2196230 h 2926915"/>
              <a:gd name="connsiteX32" fmla="*/ 1747381 w 5050077"/>
              <a:gd name="connsiteY32" fmla="*/ 2083496 h 2926915"/>
              <a:gd name="connsiteX33" fmla="*/ 1734855 w 5050077"/>
              <a:gd name="connsiteY33" fmla="*/ 1995814 h 2926915"/>
              <a:gd name="connsiteX34" fmla="*/ 1634646 w 5050077"/>
              <a:gd name="connsiteY34" fmla="*/ 1933184 h 2926915"/>
              <a:gd name="connsiteX35" fmla="*/ 1546964 w 5050077"/>
              <a:gd name="connsiteY35" fmla="*/ 1832975 h 2926915"/>
              <a:gd name="connsiteX36" fmla="*/ 1359074 w 5050077"/>
              <a:gd name="connsiteY36" fmla="*/ 1858027 h 2926915"/>
              <a:gd name="connsiteX37" fmla="*/ 1233813 w 5050077"/>
              <a:gd name="connsiteY37" fmla="*/ 1607507 h 2926915"/>
              <a:gd name="connsiteX38" fmla="*/ 1208761 w 5050077"/>
              <a:gd name="connsiteY38" fmla="*/ 1457195 h 2926915"/>
              <a:gd name="connsiteX39" fmla="*/ 1146131 w 5050077"/>
              <a:gd name="connsiteY39" fmla="*/ 1356986 h 2926915"/>
              <a:gd name="connsiteX40" fmla="*/ 1096027 w 5050077"/>
              <a:gd name="connsiteY40" fmla="*/ 1356986 h 2926915"/>
              <a:gd name="connsiteX41" fmla="*/ 1070975 w 5050077"/>
              <a:gd name="connsiteY41" fmla="*/ 1256778 h 2926915"/>
              <a:gd name="connsiteX42" fmla="*/ 1058449 w 5050077"/>
              <a:gd name="connsiteY42" fmla="*/ 1181622 h 2926915"/>
              <a:gd name="connsiteX43" fmla="*/ 983293 w 5050077"/>
              <a:gd name="connsiteY43" fmla="*/ 1144044 h 2926915"/>
              <a:gd name="connsiteX44" fmla="*/ 895611 w 5050077"/>
              <a:gd name="connsiteY44" fmla="*/ 906049 h 2926915"/>
              <a:gd name="connsiteX45" fmla="*/ 795402 w 5050077"/>
              <a:gd name="connsiteY45" fmla="*/ 906049 h 2926915"/>
              <a:gd name="connsiteX46" fmla="*/ 695194 w 5050077"/>
              <a:gd name="connsiteY46" fmla="*/ 1006258 h 2926915"/>
              <a:gd name="connsiteX47" fmla="*/ 594986 w 5050077"/>
              <a:gd name="connsiteY47" fmla="*/ 918575 h 2926915"/>
              <a:gd name="connsiteX48" fmla="*/ 507304 w 5050077"/>
              <a:gd name="connsiteY48" fmla="*/ 818367 h 2926915"/>
              <a:gd name="connsiteX49" fmla="*/ 469726 w 5050077"/>
              <a:gd name="connsiteY49" fmla="*/ 943627 h 2926915"/>
              <a:gd name="connsiteX50" fmla="*/ 356992 w 5050077"/>
              <a:gd name="connsiteY50" fmla="*/ 968679 h 2926915"/>
              <a:gd name="connsiteX51" fmla="*/ 294361 w 5050077"/>
              <a:gd name="connsiteY51" fmla="*/ 868471 h 2926915"/>
              <a:gd name="connsiteX52" fmla="*/ 269309 w 5050077"/>
              <a:gd name="connsiteY52" fmla="*/ 793315 h 2926915"/>
              <a:gd name="connsiteX53" fmla="*/ 206679 w 5050077"/>
              <a:gd name="connsiteY53" fmla="*/ 743211 h 2926915"/>
              <a:gd name="connsiteX54" fmla="*/ 206679 w 5050077"/>
              <a:gd name="connsiteY54" fmla="*/ 567847 h 2926915"/>
              <a:gd name="connsiteX55" fmla="*/ 81419 w 5050077"/>
              <a:gd name="connsiteY55" fmla="*/ 555321 h 2926915"/>
              <a:gd name="connsiteX56" fmla="*/ 144049 w 5050077"/>
              <a:gd name="connsiteY56" fmla="*/ 304800 h 2926915"/>
              <a:gd name="connsiteX57" fmla="*/ 131523 w 5050077"/>
              <a:gd name="connsiteY57" fmla="*/ 279748 h 2926915"/>
              <a:gd name="connsiteX58" fmla="*/ 56367 w 5050077"/>
              <a:gd name="connsiteY58" fmla="*/ 29227 h 292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50077" h="2926915">
                <a:moveTo>
                  <a:pt x="56367" y="29227"/>
                </a:moveTo>
                <a:cubicBezTo>
                  <a:pt x="112734" y="0"/>
                  <a:pt x="348641" y="27140"/>
                  <a:pt x="469726" y="104384"/>
                </a:cubicBezTo>
                <a:cubicBezTo>
                  <a:pt x="590811" y="181628"/>
                  <a:pt x="726509" y="409183"/>
                  <a:pt x="782876" y="492690"/>
                </a:cubicBezTo>
                <a:cubicBezTo>
                  <a:pt x="839243" y="576197"/>
                  <a:pt x="741123" y="507304"/>
                  <a:pt x="807928" y="605425"/>
                </a:cubicBezTo>
                <a:cubicBezTo>
                  <a:pt x="874734" y="703546"/>
                  <a:pt x="1121079" y="983293"/>
                  <a:pt x="1183709" y="1081414"/>
                </a:cubicBezTo>
                <a:cubicBezTo>
                  <a:pt x="1246339" y="1179535"/>
                  <a:pt x="1154482" y="1133606"/>
                  <a:pt x="1183709" y="1194148"/>
                </a:cubicBezTo>
                <a:cubicBezTo>
                  <a:pt x="1212937" y="1254691"/>
                  <a:pt x="1300619" y="1359075"/>
                  <a:pt x="1359074" y="1444669"/>
                </a:cubicBezTo>
                <a:cubicBezTo>
                  <a:pt x="1417529" y="1530263"/>
                  <a:pt x="1402915" y="1601244"/>
                  <a:pt x="1534438" y="1707715"/>
                </a:cubicBezTo>
                <a:cubicBezTo>
                  <a:pt x="1665961" y="1814186"/>
                  <a:pt x="1972849" y="2016691"/>
                  <a:pt x="2148213" y="2083496"/>
                </a:cubicBezTo>
                <a:cubicBezTo>
                  <a:pt x="2323577" y="2150301"/>
                  <a:pt x="2434224" y="2139863"/>
                  <a:pt x="2586624" y="2108548"/>
                </a:cubicBezTo>
                <a:cubicBezTo>
                  <a:pt x="2739024" y="2077233"/>
                  <a:pt x="2951966" y="1931095"/>
                  <a:pt x="3062613" y="1895605"/>
                </a:cubicBezTo>
                <a:cubicBezTo>
                  <a:pt x="3173260" y="1860115"/>
                  <a:pt x="3177436" y="1866378"/>
                  <a:pt x="3250504" y="1895605"/>
                </a:cubicBezTo>
                <a:cubicBezTo>
                  <a:pt x="3323572" y="1924832"/>
                  <a:pt x="3436306" y="1991638"/>
                  <a:pt x="3501024" y="2070970"/>
                </a:cubicBezTo>
                <a:cubicBezTo>
                  <a:pt x="3565742" y="2150302"/>
                  <a:pt x="3582444" y="2292264"/>
                  <a:pt x="3638811" y="2371595"/>
                </a:cubicBezTo>
                <a:cubicBezTo>
                  <a:pt x="3695178" y="2450926"/>
                  <a:pt x="3751545" y="2515644"/>
                  <a:pt x="3839227" y="2546959"/>
                </a:cubicBezTo>
                <a:cubicBezTo>
                  <a:pt x="3926909" y="2578274"/>
                  <a:pt x="4064696" y="2574099"/>
                  <a:pt x="4164904" y="2559485"/>
                </a:cubicBezTo>
                <a:cubicBezTo>
                  <a:pt x="4265112" y="2544871"/>
                  <a:pt x="4354882" y="2446751"/>
                  <a:pt x="4440476" y="2459277"/>
                </a:cubicBezTo>
                <a:cubicBezTo>
                  <a:pt x="4526070" y="2471803"/>
                  <a:pt x="4584526" y="2607501"/>
                  <a:pt x="4678471" y="2634641"/>
                </a:cubicBezTo>
                <a:cubicBezTo>
                  <a:pt x="4772416" y="2661781"/>
                  <a:pt x="4958219" y="2578274"/>
                  <a:pt x="5004148" y="2622115"/>
                </a:cubicBezTo>
                <a:cubicBezTo>
                  <a:pt x="5050077" y="2665956"/>
                  <a:pt x="5022937" y="2868461"/>
                  <a:pt x="4954044" y="2897688"/>
                </a:cubicBezTo>
                <a:cubicBezTo>
                  <a:pt x="4885151" y="2926915"/>
                  <a:pt x="4653419" y="2820443"/>
                  <a:pt x="4590789" y="2797479"/>
                </a:cubicBezTo>
                <a:cubicBezTo>
                  <a:pt x="4528159" y="2774515"/>
                  <a:pt x="4588701" y="2757813"/>
                  <a:pt x="4578263" y="2759901"/>
                </a:cubicBezTo>
                <a:cubicBezTo>
                  <a:pt x="4567825" y="2761989"/>
                  <a:pt x="4634630" y="2812093"/>
                  <a:pt x="4528159" y="2810005"/>
                </a:cubicBezTo>
                <a:cubicBezTo>
                  <a:pt x="4421688" y="2807917"/>
                  <a:pt x="4056345" y="2768252"/>
                  <a:pt x="3939435" y="2747375"/>
                </a:cubicBezTo>
                <a:cubicBezTo>
                  <a:pt x="3822525" y="2726498"/>
                  <a:pt x="3862191" y="2680570"/>
                  <a:pt x="3826701" y="2684745"/>
                </a:cubicBezTo>
                <a:cubicBezTo>
                  <a:pt x="3791211" y="2688920"/>
                  <a:pt x="3791211" y="2776602"/>
                  <a:pt x="3726493" y="2772427"/>
                </a:cubicBezTo>
                <a:cubicBezTo>
                  <a:pt x="3661775" y="2768252"/>
                  <a:pt x="3517725" y="2766164"/>
                  <a:pt x="3438394" y="2659693"/>
                </a:cubicBezTo>
                <a:cubicBezTo>
                  <a:pt x="3359063" y="2553222"/>
                  <a:pt x="3402904" y="2181616"/>
                  <a:pt x="3250504" y="2133600"/>
                </a:cubicBezTo>
                <a:cubicBezTo>
                  <a:pt x="3098104" y="2085584"/>
                  <a:pt x="2676394" y="2338192"/>
                  <a:pt x="2523994" y="2371595"/>
                </a:cubicBezTo>
                <a:cubicBezTo>
                  <a:pt x="2371594" y="2404998"/>
                  <a:pt x="2415435" y="2346542"/>
                  <a:pt x="2336104" y="2334016"/>
                </a:cubicBezTo>
                <a:cubicBezTo>
                  <a:pt x="2256773" y="2321490"/>
                  <a:pt x="2106460" y="2319402"/>
                  <a:pt x="2048005" y="2296438"/>
                </a:cubicBezTo>
                <a:cubicBezTo>
                  <a:pt x="1989550" y="2273474"/>
                  <a:pt x="2035479" y="2231720"/>
                  <a:pt x="1985375" y="2196230"/>
                </a:cubicBezTo>
                <a:cubicBezTo>
                  <a:pt x="1935271" y="2160740"/>
                  <a:pt x="1789134" y="2116899"/>
                  <a:pt x="1747381" y="2083496"/>
                </a:cubicBezTo>
                <a:cubicBezTo>
                  <a:pt x="1705628" y="2050093"/>
                  <a:pt x="1753644" y="2020866"/>
                  <a:pt x="1734855" y="1995814"/>
                </a:cubicBezTo>
                <a:cubicBezTo>
                  <a:pt x="1716066" y="1970762"/>
                  <a:pt x="1665961" y="1960324"/>
                  <a:pt x="1634646" y="1933184"/>
                </a:cubicBezTo>
                <a:cubicBezTo>
                  <a:pt x="1603331" y="1906044"/>
                  <a:pt x="1592893" y="1845501"/>
                  <a:pt x="1546964" y="1832975"/>
                </a:cubicBezTo>
                <a:cubicBezTo>
                  <a:pt x="1501035" y="1820449"/>
                  <a:pt x="1411266" y="1895605"/>
                  <a:pt x="1359074" y="1858027"/>
                </a:cubicBezTo>
                <a:cubicBezTo>
                  <a:pt x="1306882" y="1820449"/>
                  <a:pt x="1258865" y="1674312"/>
                  <a:pt x="1233813" y="1607507"/>
                </a:cubicBezTo>
                <a:cubicBezTo>
                  <a:pt x="1208761" y="1540702"/>
                  <a:pt x="1223375" y="1498949"/>
                  <a:pt x="1208761" y="1457195"/>
                </a:cubicBezTo>
                <a:cubicBezTo>
                  <a:pt x="1194147" y="1415442"/>
                  <a:pt x="1164920" y="1373688"/>
                  <a:pt x="1146131" y="1356986"/>
                </a:cubicBezTo>
                <a:cubicBezTo>
                  <a:pt x="1127342" y="1340285"/>
                  <a:pt x="1108553" y="1373687"/>
                  <a:pt x="1096027" y="1356986"/>
                </a:cubicBezTo>
                <a:cubicBezTo>
                  <a:pt x="1083501" y="1340285"/>
                  <a:pt x="1077238" y="1286005"/>
                  <a:pt x="1070975" y="1256778"/>
                </a:cubicBezTo>
                <a:cubicBezTo>
                  <a:pt x="1064712" y="1227551"/>
                  <a:pt x="1073063" y="1200411"/>
                  <a:pt x="1058449" y="1181622"/>
                </a:cubicBezTo>
                <a:cubicBezTo>
                  <a:pt x="1043835" y="1162833"/>
                  <a:pt x="1010433" y="1189973"/>
                  <a:pt x="983293" y="1144044"/>
                </a:cubicBezTo>
                <a:cubicBezTo>
                  <a:pt x="956153" y="1098115"/>
                  <a:pt x="926926" y="945715"/>
                  <a:pt x="895611" y="906049"/>
                </a:cubicBezTo>
                <a:cubicBezTo>
                  <a:pt x="864296" y="866383"/>
                  <a:pt x="828805" y="889348"/>
                  <a:pt x="795402" y="906049"/>
                </a:cubicBezTo>
                <a:cubicBezTo>
                  <a:pt x="761999" y="922751"/>
                  <a:pt x="728597" y="1004170"/>
                  <a:pt x="695194" y="1006258"/>
                </a:cubicBezTo>
                <a:cubicBezTo>
                  <a:pt x="661791" y="1008346"/>
                  <a:pt x="626301" y="949890"/>
                  <a:pt x="594986" y="918575"/>
                </a:cubicBezTo>
                <a:cubicBezTo>
                  <a:pt x="563671" y="887260"/>
                  <a:pt x="528181" y="814192"/>
                  <a:pt x="507304" y="818367"/>
                </a:cubicBezTo>
                <a:cubicBezTo>
                  <a:pt x="486427" y="822542"/>
                  <a:pt x="494778" y="918575"/>
                  <a:pt x="469726" y="943627"/>
                </a:cubicBezTo>
                <a:cubicBezTo>
                  <a:pt x="444674" y="968679"/>
                  <a:pt x="386219" y="981205"/>
                  <a:pt x="356992" y="968679"/>
                </a:cubicBezTo>
                <a:cubicBezTo>
                  <a:pt x="327765" y="956153"/>
                  <a:pt x="308975" y="897698"/>
                  <a:pt x="294361" y="868471"/>
                </a:cubicBezTo>
                <a:cubicBezTo>
                  <a:pt x="279747" y="839244"/>
                  <a:pt x="283923" y="814192"/>
                  <a:pt x="269309" y="793315"/>
                </a:cubicBezTo>
                <a:cubicBezTo>
                  <a:pt x="254695" y="772438"/>
                  <a:pt x="217117" y="780789"/>
                  <a:pt x="206679" y="743211"/>
                </a:cubicBezTo>
                <a:cubicBezTo>
                  <a:pt x="196241" y="705633"/>
                  <a:pt x="227556" y="599162"/>
                  <a:pt x="206679" y="567847"/>
                </a:cubicBezTo>
                <a:cubicBezTo>
                  <a:pt x="185802" y="536532"/>
                  <a:pt x="91857" y="599162"/>
                  <a:pt x="81419" y="555321"/>
                </a:cubicBezTo>
                <a:cubicBezTo>
                  <a:pt x="70981" y="511480"/>
                  <a:pt x="135698" y="350729"/>
                  <a:pt x="144049" y="304800"/>
                </a:cubicBezTo>
                <a:cubicBezTo>
                  <a:pt x="152400" y="258871"/>
                  <a:pt x="146137" y="329852"/>
                  <a:pt x="131523" y="279748"/>
                </a:cubicBezTo>
                <a:cubicBezTo>
                  <a:pt x="116909" y="229644"/>
                  <a:pt x="0" y="58454"/>
                  <a:pt x="56367" y="29227"/>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ppt_x</p:attrName>
                                        </p:attrNameLst>
                                      </p:cBhvr>
                                      <p:tavLst>
                                        <p:tav tm="0">
                                          <p:val>
                                            <p:strVal val="#ppt_x-.2"/>
                                          </p:val>
                                        </p:tav>
                                        <p:tav tm="100000">
                                          <p:val>
                                            <p:strVal val="#ppt_x"/>
                                          </p:val>
                                        </p:tav>
                                      </p:tavLst>
                                    </p:anim>
                                    <p:anim calcmode="lin" valueType="num">
                                      <p:cBhvr>
                                        <p:cTn id="12"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4"/>
                                        </p:tgtEl>
                                      </p:cBhvr>
                                    </p:animEffect>
                                  </p:childTnLst>
                                </p:cTn>
                              </p:par>
                            </p:childTnLst>
                          </p:cTn>
                        </p:par>
                        <p:par>
                          <p:cTn id="14" fill="hold">
                            <p:stCondLst>
                              <p:cond delay="1500"/>
                            </p:stCondLst>
                            <p:childTnLst>
                              <p:par>
                                <p:cTn id="15" presetID="5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70" decel="100000"/>
                                        <p:tgtEl>
                                          <p:spTgt spid="16"/>
                                        </p:tgtEl>
                                      </p:cBhvr>
                                    </p:animEffect>
                                    <p:animScale>
                                      <p:cBhvr>
                                        <p:cTn id="18" dur="770" decel="100000"/>
                                        <p:tgtEl>
                                          <p:spTgt spid="16"/>
                                        </p:tgtEl>
                                      </p:cBhvr>
                                      <p:from x="10000" y="10000"/>
                                      <p:to x="200000" y="450000"/>
                                    </p:animScale>
                                    <p:animScale>
                                      <p:cBhvr>
                                        <p:cTn id="19" dur="1230" accel="100000" fill="hold">
                                          <p:stCondLst>
                                            <p:cond delay="770"/>
                                          </p:stCondLst>
                                        </p:cTn>
                                        <p:tgtEl>
                                          <p:spTgt spid="16"/>
                                        </p:tgtEl>
                                      </p:cBhvr>
                                      <p:from x="200000" y="450000"/>
                                      <p:to x="100000" y="100000"/>
                                    </p:animScale>
                                    <p:set>
                                      <p:cBhvr>
                                        <p:cTn id="20" dur="770" fill="hold"/>
                                        <p:tgtEl>
                                          <p:spTgt spid="16"/>
                                        </p:tgtEl>
                                        <p:attrNameLst>
                                          <p:attrName>ppt_x</p:attrName>
                                        </p:attrNameLst>
                                      </p:cBhvr>
                                      <p:to>
                                        <p:strVal val="(0.5)"/>
                                      </p:to>
                                    </p:set>
                                    <p:anim from="(0.5)" to="(#ppt_x)" calcmode="lin" valueType="num">
                                      <p:cBhvr>
                                        <p:cTn id="21" dur="1230" accel="100000" fill="hold">
                                          <p:stCondLst>
                                            <p:cond delay="770"/>
                                          </p:stCondLst>
                                        </p:cTn>
                                        <p:tgtEl>
                                          <p:spTgt spid="16"/>
                                        </p:tgtEl>
                                        <p:attrNameLst>
                                          <p:attrName>ppt_x</p:attrName>
                                        </p:attrNameLst>
                                      </p:cBhvr>
                                    </p:anim>
                                    <p:set>
                                      <p:cBhvr>
                                        <p:cTn id="22" dur="770" fill="hold"/>
                                        <p:tgtEl>
                                          <p:spTgt spid="16"/>
                                        </p:tgtEl>
                                        <p:attrNameLst>
                                          <p:attrName>ppt_y</p:attrName>
                                        </p:attrNameLst>
                                      </p:cBhvr>
                                      <p:to>
                                        <p:strVal val="(#ppt_y+0.4)"/>
                                      </p:to>
                                    </p:set>
                                    <p:anim from="(#ppt_y+0.4)" to="(#ppt_y)" calcmode="lin" valueType="num">
                                      <p:cBhvr>
                                        <p:cTn id="23" dur="1230" accel="100000" fill="hold">
                                          <p:stCondLst>
                                            <p:cond delay="770"/>
                                          </p:stCondLst>
                                        </p:cTn>
                                        <p:tgtEl>
                                          <p:spTgt spid="16"/>
                                        </p:tgtEl>
                                        <p:attrNameLst>
                                          <p:attrName>ppt_y</p:attrName>
                                        </p:attrNameLst>
                                      </p:cBhvr>
                                    </p:anim>
                                  </p:childTnLst>
                                </p:cTn>
                              </p:par>
                            </p:childTnLst>
                          </p:cTn>
                        </p:par>
                        <p:par>
                          <p:cTn id="24" fill="hold">
                            <p:stCondLst>
                              <p:cond delay="3500"/>
                            </p:stCondLst>
                            <p:childTnLst>
                              <p:par>
                                <p:cTn id="25" presetID="51"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70" decel="100000"/>
                                        <p:tgtEl>
                                          <p:spTgt spid="18"/>
                                        </p:tgtEl>
                                      </p:cBhvr>
                                    </p:animEffect>
                                    <p:animScale>
                                      <p:cBhvr>
                                        <p:cTn id="28" dur="770" decel="100000"/>
                                        <p:tgtEl>
                                          <p:spTgt spid="18"/>
                                        </p:tgtEl>
                                      </p:cBhvr>
                                      <p:from x="10000" y="10000"/>
                                      <p:to x="200000" y="450000"/>
                                    </p:animScale>
                                    <p:animScale>
                                      <p:cBhvr>
                                        <p:cTn id="29" dur="1230" accel="100000" fill="hold">
                                          <p:stCondLst>
                                            <p:cond delay="770"/>
                                          </p:stCondLst>
                                        </p:cTn>
                                        <p:tgtEl>
                                          <p:spTgt spid="18"/>
                                        </p:tgtEl>
                                      </p:cBhvr>
                                      <p:from x="200000" y="450000"/>
                                      <p:to x="100000" y="100000"/>
                                    </p:animScale>
                                    <p:set>
                                      <p:cBhvr>
                                        <p:cTn id="30" dur="770" fill="hold"/>
                                        <p:tgtEl>
                                          <p:spTgt spid="18"/>
                                        </p:tgtEl>
                                        <p:attrNameLst>
                                          <p:attrName>ppt_x</p:attrName>
                                        </p:attrNameLst>
                                      </p:cBhvr>
                                      <p:to>
                                        <p:strVal val="(0.5)"/>
                                      </p:to>
                                    </p:set>
                                    <p:anim from="(0.5)" to="(#ppt_x)" calcmode="lin" valueType="num">
                                      <p:cBhvr>
                                        <p:cTn id="31" dur="1230" accel="100000" fill="hold">
                                          <p:stCondLst>
                                            <p:cond delay="770"/>
                                          </p:stCondLst>
                                        </p:cTn>
                                        <p:tgtEl>
                                          <p:spTgt spid="18"/>
                                        </p:tgtEl>
                                        <p:attrNameLst>
                                          <p:attrName>ppt_x</p:attrName>
                                        </p:attrNameLst>
                                      </p:cBhvr>
                                    </p:anim>
                                    <p:set>
                                      <p:cBhvr>
                                        <p:cTn id="32" dur="770" fill="hold"/>
                                        <p:tgtEl>
                                          <p:spTgt spid="18"/>
                                        </p:tgtEl>
                                        <p:attrNameLst>
                                          <p:attrName>ppt_y</p:attrName>
                                        </p:attrNameLst>
                                      </p:cBhvr>
                                      <p:to>
                                        <p:strVal val="(#ppt_y+0.4)"/>
                                      </p:to>
                                    </p:set>
                                    <p:anim from="(#ppt_y+0.4)" to="(#ppt_y)" calcmode="lin" valueType="num">
                                      <p:cBhvr>
                                        <p:cTn id="33" dur="1230" accel="100000" fill="hold">
                                          <p:stCondLst>
                                            <p:cond delay="770"/>
                                          </p:stCondLst>
                                        </p:cTn>
                                        <p:tgtEl>
                                          <p:spTgt spid="1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3757610" cy="5953148"/>
          </a:xfrm>
          <a:solidFill>
            <a:schemeClr val="bg1"/>
          </a:solidFill>
        </p:spPr>
        <p:txBody>
          <a:bodyPr>
            <a:normAutofit fontScale="85000" lnSpcReduction="20000"/>
          </a:bodyPr>
          <a:lstStyle/>
          <a:p>
            <a:pPr algn="just"/>
            <a:r>
              <a:rPr lang="fa-IR" dirty="0" smtClean="0"/>
              <a:t>گودال باغچه ی </a:t>
            </a:r>
            <a:r>
              <a:rPr lang="fa-IR" b="1" dirty="0" smtClean="0"/>
              <a:t>خانه ی پیرنیا</a:t>
            </a:r>
            <a:r>
              <a:rPr lang="fa-IR" dirty="0" smtClean="0"/>
              <a:t> در نایین و </a:t>
            </a:r>
            <a:r>
              <a:rPr lang="fa-IR" b="1" dirty="0" smtClean="0"/>
              <a:t>مسجد مدرسه ی آقا بزرگ</a:t>
            </a:r>
            <a:r>
              <a:rPr lang="fa-IR" dirty="0" smtClean="0"/>
              <a:t> در کاشان نمونه های خوبی از این فضاها هستند. معماری </a:t>
            </a:r>
            <a:r>
              <a:rPr lang="fa-IR" b="1" dirty="0" smtClean="0"/>
              <a:t>خانه طباطبایی ها</a:t>
            </a:r>
            <a:r>
              <a:rPr lang="fa-IR" dirty="0" smtClean="0"/>
              <a:t> نیز به شیوه گودال باغچه متقارن و درون گرا </a:t>
            </a:r>
            <a:r>
              <a:rPr lang="fa-IR" sz="2800" dirty="0" smtClean="0"/>
              <a:t>است.</a:t>
            </a:r>
            <a:r>
              <a:rPr lang="fa-IR" sz="2800" b="1" dirty="0" smtClean="0">
                <a:solidFill>
                  <a:schemeClr val="tx1">
                    <a:lumMod val="95000"/>
                  </a:schemeClr>
                </a:solidFill>
              </a:rPr>
              <a:t> </a:t>
            </a:r>
            <a:r>
              <a:rPr lang="fa-IR" dirty="0" smtClean="0"/>
              <a:t>اما شاید داشتن گودال باغچه با شکل و ظاهر گذشته در ساختمان های معاصر کار بسیار دشواری باشد. بنابراین بهتر است از ویژگی های این عنصر </a:t>
            </a:r>
            <a:r>
              <a:rPr lang="fa-IR" b="1" dirty="0" smtClean="0">
                <a:hlinkClick r:id="rId2"/>
              </a:rPr>
              <a:t>معماری ایرانی</a:t>
            </a:r>
            <a:r>
              <a:rPr lang="fa-IR" dirty="0" smtClean="0"/>
              <a:t> ایده بگیریم و فضاهایی مدرن و امروزی را به وجود بیاوریم.</a:t>
            </a:r>
            <a:endParaRPr lang="fa-IR" dirty="0"/>
          </a:p>
        </p:txBody>
      </p:sp>
      <p:sp>
        <p:nvSpPr>
          <p:cNvPr id="2" name="Title 1"/>
          <p:cNvSpPr>
            <a:spLocks noGrp="1"/>
          </p:cNvSpPr>
          <p:nvPr>
            <p:ph type="title"/>
          </p:nvPr>
        </p:nvSpPr>
        <p:spPr>
          <a:xfrm>
            <a:off x="457200" y="152400"/>
            <a:ext cx="8329642" cy="1204898"/>
          </a:xfrm>
        </p:spPr>
        <p:txBody>
          <a:bodyPr/>
          <a:lstStyle/>
          <a:p>
            <a:pPr algn="just"/>
            <a:r>
              <a:rPr lang="fa-IR" dirty="0" smtClean="0"/>
              <a:t>گودال باغچه</a:t>
            </a:r>
            <a:endParaRPr lang="fa-IR" dirty="0"/>
          </a:p>
        </p:txBody>
      </p:sp>
      <p:pic>
        <p:nvPicPr>
          <p:cNvPr id="16386" name="Picture 2" descr="C:\Documents and Settings\Mehti\Desktop\ک.jpg"/>
          <p:cNvPicPr>
            <a:picLocks noChangeAspect="1" noChangeArrowheads="1"/>
          </p:cNvPicPr>
          <p:nvPr/>
        </p:nvPicPr>
        <p:blipFill>
          <a:blip r:embed="rId3"/>
          <a:srcRect/>
          <a:stretch>
            <a:fillRect/>
          </a:stretch>
        </p:blipFill>
        <p:spPr bwMode="auto">
          <a:xfrm>
            <a:off x="4429124" y="1357298"/>
            <a:ext cx="4569175" cy="3429024"/>
          </a:xfrm>
          <a:prstGeom prst="rect">
            <a:avLst/>
          </a:prstGeom>
          <a:noFill/>
        </p:spPr>
      </p:pic>
    </p:spTree>
    <p:extLst>
      <p:ext uri="{BB962C8B-B14F-4D97-AF65-F5344CB8AC3E}">
        <p14:creationId xmlns:p14="http://schemas.microsoft.com/office/powerpoint/2010/main" val="27210203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58204" cy="5381644"/>
          </a:xfrm>
        </p:spPr>
        <p:txBody>
          <a:bodyPr>
            <a:normAutofit lnSpcReduction="10000"/>
          </a:bodyPr>
          <a:lstStyle/>
          <a:p>
            <a:r>
              <a:rPr lang="ar-SA" sz="2800" b="1" dirty="0" smtClean="0"/>
              <a:t>پادياو كم كم از پيش پرستش‌گاهها به درون خانه‌ها نيز راه يافته و چون معماري ايراني درون‌گر است تبديل حياطهاي گرد بسته به پادياو و گودال باغچه لطف بسياري به خانه‌هاي ايراني داده است . </a:t>
            </a:r>
            <a:endParaRPr lang="ar-SA" dirty="0" smtClean="0"/>
          </a:p>
          <a:p>
            <a:r>
              <a:rPr lang="ar-SA" sz="2800" b="1" dirty="0" smtClean="0"/>
              <a:t>در شهرها و آباديهاي پيرامون كوير كه كمتر به آب روان هم‌كف زمين دست داشته‌اند پاديا و به صورت گودال باغچه و حوضخانه‌هاي زير زمين در آمده است تا بتوان آب كاريزهاي زرف را در آنها روان ساخت گودال باغچه‌ها گذشته از دست‌يابي به آب روان زيرزمين جايگاههاي خنك و دل‌چسبي را براي تابستان گرم و سوزان آن سامان فراهم ساخته است ( چنان كه مثلاً در كاشان – روزهائي كه گرما نزديك به 45 درجه مي‌رسد گودال باغچه‌هاي آن شهر براي مردم گرمازده پناهگاه بسيار خوبي است و گاه مي‌شود كه اختلاف درجه گرماي گودال باغچه و حياط باور كردني نيست ) .</a:t>
            </a:r>
            <a:endParaRPr lang="ar-SA" dirty="0" smtClean="0"/>
          </a:p>
          <a:p>
            <a:pPr lvl="1">
              <a:buNone/>
            </a:pPr>
            <a:endParaRPr lang="fa-IR" dirty="0"/>
          </a:p>
        </p:txBody>
      </p:sp>
      <p:sp>
        <p:nvSpPr>
          <p:cNvPr id="2" name="Title 1"/>
          <p:cNvSpPr>
            <a:spLocks noGrp="1"/>
          </p:cNvSpPr>
          <p:nvPr>
            <p:ph type="title"/>
          </p:nvPr>
        </p:nvSpPr>
        <p:spPr/>
        <p:txBody>
          <a:bodyPr/>
          <a:lstStyle/>
          <a:p>
            <a:endParaRPr lang="fa-IR"/>
          </a:p>
        </p:txBody>
      </p:sp>
    </p:spTree>
    <p:extLst>
      <p:ext uri="{BB962C8B-B14F-4D97-AF65-F5344CB8AC3E}">
        <p14:creationId xmlns:p14="http://schemas.microsoft.com/office/powerpoint/2010/main" val="884839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a:t>
            </a:r>
          </a:p>
          <a:p>
            <a:endParaRPr lang="fa-IR" dirty="0"/>
          </a:p>
        </p:txBody>
      </p:sp>
      <p:sp>
        <p:nvSpPr>
          <p:cNvPr id="3" name="Title 2"/>
          <p:cNvSpPr>
            <a:spLocks noGrp="1"/>
          </p:cNvSpPr>
          <p:nvPr>
            <p:ph type="title"/>
          </p:nvPr>
        </p:nvSpPr>
        <p:spPr/>
        <p:txBody>
          <a:bodyPr>
            <a:normAutofit fontScale="90000"/>
          </a:bodyPr>
          <a:lstStyle/>
          <a:p>
            <a:r>
              <a:rPr lang="fa-IR" dirty="0" smtClean="0"/>
              <a:t>.</a:t>
            </a:r>
            <a:br>
              <a:rPr lang="fa-IR" dirty="0" smtClean="0"/>
            </a:br>
            <a:r>
              <a:rPr lang="fa-IR" dirty="0" smtClean="0"/>
              <a:t/>
            </a:r>
            <a:br>
              <a:rPr lang="fa-IR" dirty="0" smtClean="0"/>
            </a:br>
            <a:r>
              <a:rPr lang="fa-I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پادیاو</a:t>
            </a:r>
            <a:r>
              <a:rPr sz="4400" b="1"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sz="4400" b="1"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fa-IR" dirty="0"/>
          </a:p>
        </p:txBody>
      </p:sp>
      <p:pic>
        <p:nvPicPr>
          <p:cNvPr id="6" name="Picture 2" descr="C:\Documents and Settings\Mehti\Desktop\New Folder\ب.jpeg"/>
          <p:cNvPicPr>
            <a:picLocks noChangeAspect="1" noChangeArrowheads="1"/>
          </p:cNvPicPr>
          <p:nvPr/>
        </p:nvPicPr>
        <p:blipFill>
          <a:blip r:embed="rId2"/>
          <a:srcRect/>
          <a:stretch>
            <a:fillRect/>
          </a:stretch>
        </p:blipFill>
        <p:spPr bwMode="auto">
          <a:xfrm>
            <a:off x="3643306" y="1714488"/>
            <a:ext cx="5060128" cy="3429024"/>
          </a:xfrm>
          <a:prstGeom prst="rect">
            <a:avLst/>
          </a:prstGeom>
          <a:noFill/>
        </p:spPr>
      </p:pic>
      <p:pic>
        <p:nvPicPr>
          <p:cNvPr id="7" name="Picture 3" descr="C:\Documents and Settings\Mehti\Desktop\New Folder\غ.jpeg"/>
          <p:cNvPicPr>
            <a:picLocks noChangeAspect="1" noChangeArrowheads="1"/>
          </p:cNvPicPr>
          <p:nvPr/>
        </p:nvPicPr>
        <p:blipFill>
          <a:blip r:embed="rId3"/>
          <a:srcRect/>
          <a:stretch>
            <a:fillRect/>
          </a:stretch>
        </p:blipFill>
        <p:spPr bwMode="auto">
          <a:xfrm>
            <a:off x="214282" y="714356"/>
            <a:ext cx="3504021" cy="5500726"/>
          </a:xfrm>
          <a:prstGeom prst="rect">
            <a:avLst/>
          </a:prstGeom>
          <a:noFill/>
        </p:spPr>
      </p:pic>
    </p:spTree>
    <p:extLst>
      <p:ext uri="{BB962C8B-B14F-4D97-AF65-F5344CB8AC3E}">
        <p14:creationId xmlns:p14="http://schemas.microsoft.com/office/powerpoint/2010/main" val="12621365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42852"/>
            <a:ext cx="8715436" cy="6572296"/>
          </a:xfrm>
        </p:spPr>
        <p:txBody>
          <a:bodyPr>
            <a:normAutofit fontScale="70000" lnSpcReduction="20000"/>
          </a:bodyPr>
          <a:lstStyle/>
          <a:p>
            <a:r>
              <a:rPr lang="fa-IR" dirty="0" smtClean="0"/>
              <a:t>پـادیــاو :</a:t>
            </a:r>
            <a:br>
              <a:rPr lang="fa-IR" dirty="0" smtClean="0"/>
            </a:br>
            <a:r>
              <a:rPr lang="fa-IR" dirty="0" smtClean="0"/>
              <a:t>در آیین کهن مردم ایران به پاکی و پاکیزگی و پرهیز از پلیدی و آلودگی بیش از هر چیز ارج نهاده شده، پلیدی را از اهریمن می دانستند و بـــرای راه یافتن به پیشگـــاه اهورای بزرگ می بایست نخست خود را از هرچه آلودگی است پاک کنند. در دین اسلام هم به طهارت اهمیت فوق العاده داده شده وپیش از نماز و هــر عبادت دیگر مسلمانــان را به غسل توصیه فرموده اند.چرا که پروردگار جز پاکی نمی پذیرد.</a:t>
            </a:r>
            <a:br>
              <a:rPr lang="fa-IR" dirty="0" smtClean="0"/>
            </a:br>
            <a:r>
              <a:rPr lang="fa-IR" dirty="0" smtClean="0"/>
              <a:t>توجه به پاکی بیش از همه جا در معماری ایرانی به چشم می خورد ، چنانکه بیشتر پرستشگاه ها یا بر لب چشمه آب بر پا شده یا در پیش آن جایی برای شستشو ساخته اند تا ستایشگران پیش از در آمدن به آتشکده یا مهرابه دست و روی و دیگر اندام ها را بشویند وجامه ای سفید و پاکیزه در بر کنند و پیش دهان پنام ببندند. در فـارسی کهن و میانه طهارت و شستشو را پادیاو و پادیاوی یا پادیاب و نیز تشت آب را که با آن شستشو می کردند پادیاب دان می گفتند و همچنین جایگاه هایی را که بـرای شستشو ساخته اند پادیاو نامیده می شده و همین واژه است کـه نخست بسیار نزدیک به تلفظ کهن فارسی آن به صورت پائیاو وپاتسیو به زبان اسپانیایی و ایتالیایی در آمده و در فرانسوی و انگلیسی پاسیو و پاتیو وپیشیو شده است، چنانکه ساختمان پادیاو هم توسط معماران تازه مسلمان ایرانی به شمال آفریقا و اسپانیا راه یافته و جز زیبایی از معماری آن سامان شده است.</a:t>
            </a:r>
            <a:br>
              <a:rPr lang="fa-IR" dirty="0" smtClean="0"/>
            </a:br>
            <a:r>
              <a:rPr lang="fa-IR" dirty="0" smtClean="0"/>
              <a:t>پادیو ایرانی چهار دیواری کوچک بوده است که جوی آب یا برکه ای در میان ،رختکن ها و طاق نماهایی در پیرامـون داشته است و همین پادیاو با همه ویژگیهایش بعد از اسلام در پیش مسجد ها به نام وضو خانه جای گرفت.(مانند آنچه در پیش سردر مسجد جامع یزد بوده و اکنون روی آن را پوشاندند. یا نمونه تازه تر گودال باغچه میان مدرسه و مسجد نراقی ، آقـا بزرگ در کاشان ).</a:t>
            </a:r>
            <a:br>
              <a:rPr lang="fa-IR" dirty="0" smtClean="0"/>
            </a:br>
            <a:r>
              <a:rPr lang="fa-IR" dirty="0" smtClean="0"/>
              <a:t>پادیاو کم کم به درون خانه ها نیز راه یافت و تبدیل به گودال باغچه و حوض های زیر زمینی شد. </a:t>
            </a:r>
            <a:br>
              <a:rPr lang="fa-IR" dirty="0" smtClean="0"/>
            </a:br>
            <a:endParaRPr lang="fa-IR" dirty="0"/>
          </a:p>
        </p:txBody>
      </p:sp>
      <p:sp>
        <p:nvSpPr>
          <p:cNvPr id="3" name="Title 2"/>
          <p:cNvSpPr>
            <a:spLocks noGrp="1"/>
          </p:cNvSpPr>
          <p:nvPr>
            <p:ph type="title"/>
          </p:nvPr>
        </p:nvSpPr>
        <p:spPr>
          <a:xfrm>
            <a:off x="0" y="214290"/>
            <a:ext cx="8229600" cy="1219200"/>
          </a:xfrm>
        </p:spPr>
        <p:txBody>
          <a:bodyPr/>
          <a:lstStyle/>
          <a:p>
            <a:r>
              <a:rPr lang="fa-IR" dirty="0" smtClean="0"/>
              <a:t>.</a:t>
            </a:r>
            <a:endParaRPr lang="fa-IR" dirty="0"/>
          </a:p>
        </p:txBody>
      </p:sp>
    </p:spTree>
    <p:extLst>
      <p:ext uri="{BB962C8B-B14F-4D97-AF65-F5344CB8AC3E}">
        <p14:creationId xmlns:p14="http://schemas.microsoft.com/office/powerpoint/2010/main" val="16819821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86644" y="0"/>
            <a:ext cx="1857356" cy="707886"/>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fa-IR" sz="4000" b="1" dirty="0" smtClean="0"/>
              <a:t>  منابع</a:t>
            </a:r>
            <a:endParaRPr lang="fa-IR" sz="4000" b="1" dirty="0"/>
          </a:p>
        </p:txBody>
      </p:sp>
      <p:sp>
        <p:nvSpPr>
          <p:cNvPr id="3" name="TextBox 2"/>
          <p:cNvSpPr txBox="1"/>
          <p:nvPr/>
        </p:nvSpPr>
        <p:spPr>
          <a:xfrm>
            <a:off x="500066" y="1893886"/>
            <a:ext cx="6429420" cy="830997"/>
          </a:xfrm>
          <a:prstGeom prst="rect">
            <a:avLst/>
          </a:prstGeom>
          <a:solidFill>
            <a:schemeClr val="bg2">
              <a:lumMod val="75000"/>
            </a:schemeClr>
          </a:solidFill>
        </p:spPr>
        <p:txBody>
          <a:bodyPr wrap="square" rtlCol="1">
            <a:spAutoFit/>
          </a:bodyPr>
          <a:lstStyle/>
          <a:p>
            <a:r>
              <a:rPr lang="fa-IR" sz="2400" b="1" dirty="0" smtClean="0"/>
              <a:t>بادگیر شاهکار مهندسی ایران نوشته :دکتر مهدی بهادری نژاد  </a:t>
            </a:r>
          </a:p>
          <a:p>
            <a:r>
              <a:rPr lang="fa-IR" sz="2400" b="1" dirty="0" smtClean="0"/>
              <a:t>                                            مهندس علیرضا دهقانی</a:t>
            </a:r>
            <a:endParaRPr lang="fa-IR" sz="2400" b="1" dirty="0"/>
          </a:p>
        </p:txBody>
      </p:sp>
      <p:sp>
        <p:nvSpPr>
          <p:cNvPr id="5" name="TextBox 4"/>
          <p:cNvSpPr txBox="1"/>
          <p:nvPr/>
        </p:nvSpPr>
        <p:spPr>
          <a:xfrm>
            <a:off x="2000232" y="5098377"/>
            <a:ext cx="5000660" cy="830997"/>
          </a:xfrm>
          <a:prstGeom prst="rect">
            <a:avLst/>
          </a:prstGeom>
          <a:solidFill>
            <a:schemeClr val="bg2">
              <a:lumMod val="75000"/>
            </a:schemeClr>
          </a:solidFill>
        </p:spPr>
        <p:txBody>
          <a:bodyPr wrap="square" rtlCol="1">
            <a:spAutoFit/>
          </a:bodyPr>
          <a:lstStyle/>
          <a:p>
            <a:r>
              <a:rPr lang="fa-IR" sz="2400" b="1" dirty="0" smtClean="0"/>
              <a:t>معماری ایران اجرای ساختمان با مصالح سنتی</a:t>
            </a:r>
          </a:p>
          <a:p>
            <a:r>
              <a:rPr lang="fa-IR" sz="2400" b="1" dirty="0" smtClean="0"/>
              <a:t>   تالیف:حسین زمرشیدی </a:t>
            </a:r>
            <a:endParaRPr lang="fa-IR" sz="2400" b="1" dirty="0"/>
          </a:p>
        </p:txBody>
      </p:sp>
      <p:pic>
        <p:nvPicPr>
          <p:cNvPr id="9" name="Picture 8" descr="DSC03099.JPG"/>
          <p:cNvPicPr>
            <a:picLocks noChangeAspect="1"/>
          </p:cNvPicPr>
          <p:nvPr/>
        </p:nvPicPr>
        <p:blipFill>
          <a:blip r:embed="rId3"/>
          <a:stretch>
            <a:fillRect/>
          </a:stretch>
        </p:blipFill>
        <p:spPr>
          <a:xfrm>
            <a:off x="7072330" y="4143424"/>
            <a:ext cx="1928794" cy="2571724"/>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DSC03100.JPG"/>
          <p:cNvPicPr>
            <a:picLocks noChangeAspect="1"/>
          </p:cNvPicPr>
          <p:nvPr/>
        </p:nvPicPr>
        <p:blipFill>
          <a:blip r:embed="rId4"/>
          <a:stretch>
            <a:fillRect/>
          </a:stretch>
        </p:blipFill>
        <p:spPr>
          <a:xfrm>
            <a:off x="6929486" y="893754"/>
            <a:ext cx="2071670" cy="282099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1000"/>
                                        <p:tgtEl>
                                          <p:spTgt spid="3"/>
                                        </p:tgtEl>
                                      </p:cBhvr>
                                    </p:animEffect>
                                  </p:childTnLst>
                                </p:cTn>
                              </p:par>
                            </p:childTnLst>
                          </p:cTn>
                        </p:par>
                        <p:par>
                          <p:cTn id="16" fill="hold">
                            <p:stCondLst>
                              <p:cond delay="2500"/>
                            </p:stCondLst>
                            <p:childTnLst>
                              <p:par>
                                <p:cTn id="17" presetID="5"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par>
                          <p:cTn id="20" fill="hold">
                            <p:stCondLst>
                              <p:cond delay="3000"/>
                            </p:stCondLst>
                            <p:childTnLst>
                              <p:par>
                                <p:cTn id="21" presetID="18" presetClass="entr" presetSubtype="1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3098.JPG"/>
          <p:cNvPicPr>
            <a:picLocks noChangeAspect="1"/>
          </p:cNvPicPr>
          <p:nvPr/>
        </p:nvPicPr>
        <p:blipFill>
          <a:blip r:embed="rId2"/>
          <a:stretch>
            <a:fillRect/>
          </a:stretch>
        </p:blipFill>
        <p:spPr>
          <a:xfrm>
            <a:off x="7143769" y="976272"/>
            <a:ext cx="1785950" cy="2381266"/>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1643042" y="2143116"/>
            <a:ext cx="5429288" cy="461665"/>
          </a:xfrm>
          <a:prstGeom prst="rect">
            <a:avLst/>
          </a:prstGeom>
          <a:solidFill>
            <a:schemeClr val="bg2">
              <a:lumMod val="75000"/>
            </a:schemeClr>
          </a:solidFill>
        </p:spPr>
        <p:txBody>
          <a:bodyPr wrap="square" rtlCol="1">
            <a:spAutoFit/>
          </a:bodyPr>
          <a:lstStyle/>
          <a:p>
            <a:r>
              <a:rPr lang="fa-IR" sz="2400" b="1" dirty="0" smtClean="0"/>
              <a:t>معماری ایرانی تقریر:استاد دکتر محمد کریم پیرنیا</a:t>
            </a:r>
            <a:endParaRPr lang="fa-IR" sz="2400" b="1" dirty="0"/>
          </a:p>
        </p:txBody>
      </p:sp>
      <p:sp>
        <p:nvSpPr>
          <p:cNvPr id="4" name="TextBox 3"/>
          <p:cNvSpPr txBox="1"/>
          <p:nvPr/>
        </p:nvSpPr>
        <p:spPr>
          <a:xfrm>
            <a:off x="5786414" y="3929066"/>
            <a:ext cx="3357586" cy="461665"/>
          </a:xfrm>
          <a:prstGeom prst="rect">
            <a:avLst/>
          </a:prstGeom>
          <a:solidFill>
            <a:schemeClr val="bg2">
              <a:lumMod val="75000"/>
            </a:schemeClr>
          </a:solidFill>
        </p:spPr>
        <p:txBody>
          <a:bodyPr wrap="square" rtlCol="1">
            <a:spAutoFit/>
          </a:bodyPr>
          <a:lstStyle/>
          <a:p>
            <a:r>
              <a:rPr lang="fa-IR" sz="2400" b="1" dirty="0" smtClean="0"/>
              <a:t>سایت</a:t>
            </a:r>
            <a:r>
              <a:rPr lang="en-US" sz="2400" b="1" dirty="0" smtClean="0"/>
              <a:t>www.daneshju.ir      </a:t>
            </a:r>
            <a:endParaRPr lang="fa-IR" sz="2400" b="1" dirty="0"/>
          </a:p>
        </p:txBody>
      </p:sp>
      <p:sp>
        <p:nvSpPr>
          <p:cNvPr id="5" name="TextBox 4"/>
          <p:cNvSpPr txBox="1"/>
          <p:nvPr/>
        </p:nvSpPr>
        <p:spPr>
          <a:xfrm>
            <a:off x="5786414" y="4714884"/>
            <a:ext cx="3357586" cy="461665"/>
          </a:xfrm>
          <a:prstGeom prst="rect">
            <a:avLst/>
          </a:prstGeom>
          <a:solidFill>
            <a:schemeClr val="bg2">
              <a:lumMod val="75000"/>
            </a:schemeClr>
          </a:solidFill>
        </p:spPr>
        <p:txBody>
          <a:bodyPr wrap="square" rtlCol="1">
            <a:spAutoFit/>
          </a:bodyPr>
          <a:lstStyle/>
          <a:p>
            <a:r>
              <a:rPr lang="fa-IR" sz="2400" b="1" dirty="0" smtClean="0"/>
              <a:t>سایت</a:t>
            </a:r>
            <a:r>
              <a:rPr lang="en-US" sz="2400" b="1" dirty="0" smtClean="0"/>
              <a:t>www. cgie.org.ir      </a:t>
            </a:r>
            <a:endParaRPr lang="fa-IR" sz="2400" b="1" dirty="0"/>
          </a:p>
        </p:txBody>
      </p:sp>
      <p:sp>
        <p:nvSpPr>
          <p:cNvPr id="6" name="TextBox 5"/>
          <p:cNvSpPr txBox="1"/>
          <p:nvPr/>
        </p:nvSpPr>
        <p:spPr>
          <a:xfrm>
            <a:off x="4214778" y="5572140"/>
            <a:ext cx="4929222" cy="461665"/>
          </a:xfrm>
          <a:prstGeom prst="rect">
            <a:avLst/>
          </a:prstGeom>
          <a:solidFill>
            <a:schemeClr val="bg2">
              <a:lumMod val="75000"/>
            </a:schemeClr>
          </a:solidFill>
        </p:spPr>
        <p:txBody>
          <a:bodyPr wrap="square" rtlCol="1">
            <a:spAutoFit/>
          </a:bodyPr>
          <a:lstStyle/>
          <a:p>
            <a:r>
              <a:rPr lang="en-US" sz="2400" b="1" dirty="0" smtClean="0"/>
              <a:t>http://tarhememari.persianblog.ir/</a:t>
            </a:r>
            <a:endParaRPr lang="fa-I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1000"/>
                                        <p:tgtEl>
                                          <p:spTgt spid="3"/>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1000"/>
                                        <p:tgtEl>
                                          <p:spTgt spid="4"/>
                                        </p:tgtEl>
                                      </p:cBhvr>
                                    </p:animEffect>
                                  </p:childTnLst>
                                </p:cTn>
                              </p:par>
                            </p:childTnLst>
                          </p:cTn>
                        </p:par>
                        <p:par>
                          <p:cTn id="16" fill="hold">
                            <p:stCondLst>
                              <p:cond delay="2500"/>
                            </p:stCondLst>
                            <p:childTnLst>
                              <p:par>
                                <p:cTn id="17" presetID="18"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1000"/>
                                        <p:tgtEl>
                                          <p:spTgt spid="5"/>
                                        </p:tgtEl>
                                      </p:cBhvr>
                                    </p:animEffect>
                                  </p:childTnLst>
                                </p:cTn>
                              </p:par>
                            </p:childTnLst>
                          </p:cTn>
                        </p:par>
                        <p:par>
                          <p:cTn id="20" fill="hold">
                            <p:stCondLst>
                              <p:cond delay="3500"/>
                            </p:stCondLst>
                            <p:childTnLst>
                              <p:par>
                                <p:cTn id="21" presetID="18" presetClass="entr" presetSubtype="1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4800" dirty="0" smtClean="0"/>
              <a:t>باشکر از توجه شما</a:t>
            </a:r>
            <a:endParaRPr lang="fa-IR" sz="4800" dirty="0"/>
          </a:p>
        </p:txBody>
      </p:sp>
      <p:sp>
        <p:nvSpPr>
          <p:cNvPr id="3" name="Title 2"/>
          <p:cNvSpPr>
            <a:spLocks noGrp="1"/>
          </p:cNvSpPr>
          <p:nvPr>
            <p:ph type="title"/>
          </p:nvPr>
        </p:nvSpPr>
        <p:spPr/>
        <p:txBody>
          <a:bodyPr/>
          <a:lstStyle/>
          <a:p>
            <a:endParaRPr lang="fa-IR" dirty="0"/>
          </a:p>
        </p:txBody>
      </p:sp>
    </p:spTree>
    <p:extLst>
      <p:ext uri="{BB962C8B-B14F-4D97-AF65-F5344CB8AC3E}">
        <p14:creationId xmlns:p14="http://schemas.microsoft.com/office/powerpoint/2010/main" val="5308216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57720" y="571480"/>
            <a:ext cx="4286280" cy="830997"/>
          </a:xfrm>
          <a:prstGeom prst="rect">
            <a:avLst/>
          </a:prstGeom>
          <a:noFill/>
        </p:spPr>
        <p:txBody>
          <a:bodyPr wrap="square" rtlCol="1">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fa-IR" sz="3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زمین و آسمان را</a:t>
            </a:r>
          </a:p>
          <a:p>
            <a:r>
              <a:rPr lang="fa-IR" b="1" dirty="0" smtClean="0">
                <a:ln/>
                <a:solidFill>
                  <a:schemeClr val="accent5">
                    <a:tint val="50000"/>
                    <a:satMod val="180000"/>
                  </a:schemeClr>
                </a:solidFill>
              </a:rPr>
              <a:t>                      </a:t>
            </a:r>
            <a:endParaRPr lang="fa-IR" b="1" dirty="0">
              <a:ln/>
              <a:solidFill>
                <a:schemeClr val="accent5">
                  <a:tint val="50000"/>
                  <a:satMod val="180000"/>
                </a:schemeClr>
              </a:solidFill>
            </a:endParaRPr>
          </a:p>
        </p:txBody>
      </p:sp>
      <p:sp>
        <p:nvSpPr>
          <p:cNvPr id="4" name="TextBox 3"/>
          <p:cNvSpPr txBox="1"/>
          <p:nvPr/>
        </p:nvSpPr>
        <p:spPr>
          <a:xfrm>
            <a:off x="4857752" y="1285860"/>
            <a:ext cx="3571900" cy="553998"/>
          </a:xfrm>
          <a:prstGeom prst="rect">
            <a:avLst/>
          </a:prstGeom>
          <a:noFill/>
        </p:spPr>
        <p:txBody>
          <a:bodyPr wrap="square" rtlCol="1">
            <a:spAutoFit/>
          </a:bodyPr>
          <a:lstStyle/>
          <a:p>
            <a:r>
              <a:rPr lang="fa-IR" sz="3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و باد چالاک مزدا آفرید را</a:t>
            </a:r>
            <a:endParaRPr lang="fa-IR" sz="3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3428992" y="2143116"/>
            <a:ext cx="4286280" cy="58477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وسره ی کوه البرز را</a:t>
            </a:r>
            <a:endPar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0" y="3071810"/>
            <a:ext cx="6858048" cy="58477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خاک و همه ی چیزهای نیک را می ستاییم</a:t>
            </a:r>
            <a:endPar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Box 6"/>
          <p:cNvSpPr txBox="1"/>
          <p:nvPr/>
        </p:nvSpPr>
        <p:spPr>
          <a:xfrm>
            <a:off x="285720" y="4429132"/>
            <a:ext cx="1857388" cy="553998"/>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3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زرتشت</a:t>
            </a:r>
            <a:endParaRPr lang="fa-IR" sz="3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2000"/>
                                        <p:tgtEl>
                                          <p:spTgt spid="4"/>
                                        </p:tgtEl>
                                      </p:cBhvr>
                                    </p:animEffect>
                                  </p:childTnLst>
                                </p:cTn>
                              </p:par>
                            </p:childTnLst>
                          </p:cTn>
                        </p:par>
                        <p:par>
                          <p:cTn id="12" fill="hold">
                            <p:stCondLst>
                              <p:cond delay="30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2000"/>
                                        <p:tgtEl>
                                          <p:spTgt spid="5"/>
                                        </p:tgtEl>
                                      </p:cBhvr>
                                    </p:animEffect>
                                  </p:childTnLst>
                                </p:cTn>
                              </p:par>
                            </p:childTnLst>
                          </p:cTn>
                        </p:par>
                        <p:par>
                          <p:cTn id="16" fill="hold">
                            <p:stCondLst>
                              <p:cond delay="5000"/>
                            </p:stCondLst>
                            <p:childTnLst>
                              <p:par>
                                <p:cTn id="17" presetID="18" presetClass="entr" presetSubtype="1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2000"/>
                                        <p:tgtEl>
                                          <p:spTgt spid="6"/>
                                        </p:tgtEl>
                                      </p:cBhvr>
                                    </p:animEffect>
                                  </p:childTnLst>
                                </p:cTn>
                              </p:par>
                            </p:childTnLst>
                          </p:cTn>
                        </p:par>
                        <p:par>
                          <p:cTn id="20" fill="hold">
                            <p:stCondLst>
                              <p:cond delay="7000"/>
                            </p:stCondLst>
                            <p:childTnLst>
                              <p:par>
                                <p:cTn id="21" presetID="55"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2000" fill="hold"/>
                                        <p:tgtEl>
                                          <p:spTgt spid="7"/>
                                        </p:tgtEl>
                                        <p:attrNameLst>
                                          <p:attrName>ppt_w</p:attrName>
                                        </p:attrNameLst>
                                      </p:cBhvr>
                                      <p:tavLst>
                                        <p:tav tm="0">
                                          <p:val>
                                            <p:strVal val="#ppt_w*0.70"/>
                                          </p:val>
                                        </p:tav>
                                        <p:tav tm="100000">
                                          <p:val>
                                            <p:strVal val="#ppt_w"/>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animEffect transition="in" filter="fad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9003" y="1071546"/>
            <a:ext cx="4204997" cy="769441"/>
          </a:xfrm>
          <a:prstGeom prst="rect">
            <a:avLst/>
          </a:prstGeom>
        </p:spPr>
        <p:style>
          <a:lnRef idx="0">
            <a:scrgbClr r="0" g="0" b="0"/>
          </a:lnRef>
          <a:fillRef idx="1002">
            <a:schemeClr val="lt2"/>
          </a:fillRef>
          <a:effectRef idx="0">
            <a:scrgbClr r="0" g="0" b="0"/>
          </a:effectRef>
          <a:fontRef idx="major"/>
        </p:style>
        <p:txBody>
          <a:bodyPr wrap="none" lIns="91440" tIns="45720" rIns="91440" bIns="45720">
            <a:spAutoFit/>
          </a:bodyPr>
          <a:lstStyle/>
          <a:p>
            <a:pPr algn="ctr"/>
            <a:r>
              <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نامهای باستانی بادگیر</a:t>
            </a:r>
            <a:endParaRPr lang="fa-IR"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5786414" y="2214554"/>
            <a:ext cx="3357586" cy="707886"/>
          </a:xfrm>
          <a:prstGeom prst="rect">
            <a:avLst/>
          </a:prstGeom>
          <a:solidFill>
            <a:schemeClr val="bg2">
              <a:lumMod val="75000"/>
            </a:schemeClr>
          </a:solidFill>
        </p:spPr>
        <p:txBody>
          <a:bodyPr wrap="square" rtlCol="1">
            <a:spAutoFit/>
          </a:bodyPr>
          <a:lstStyle/>
          <a:p>
            <a:r>
              <a:rPr lang="fa-IR" sz="4000" b="1" dirty="0" smtClean="0"/>
              <a:t>بادهنج</a:t>
            </a:r>
            <a:endParaRPr lang="fa-IR" sz="4000" b="1" dirty="0"/>
          </a:p>
        </p:txBody>
      </p:sp>
      <p:sp>
        <p:nvSpPr>
          <p:cNvPr id="7" name="TextBox 6"/>
          <p:cNvSpPr txBox="1"/>
          <p:nvPr/>
        </p:nvSpPr>
        <p:spPr>
          <a:xfrm>
            <a:off x="5786414" y="3000372"/>
            <a:ext cx="3357586" cy="714380"/>
          </a:xfrm>
          <a:prstGeom prst="rect">
            <a:avLst/>
          </a:prstGeom>
          <a:solidFill>
            <a:schemeClr val="bg2">
              <a:lumMod val="75000"/>
            </a:schemeClr>
          </a:solidFill>
        </p:spPr>
        <p:txBody>
          <a:bodyPr wrap="square" rtlCol="1">
            <a:spAutoFit/>
          </a:bodyPr>
          <a:lstStyle/>
          <a:p>
            <a:r>
              <a:rPr lang="fa-IR" sz="4000" b="1" dirty="0" smtClean="0"/>
              <a:t>بادخان</a:t>
            </a:r>
            <a:endParaRPr lang="fa-IR" sz="4000" b="1" dirty="0"/>
          </a:p>
        </p:txBody>
      </p:sp>
      <p:sp>
        <p:nvSpPr>
          <p:cNvPr id="8" name="TextBox 7"/>
          <p:cNvSpPr txBox="1"/>
          <p:nvPr/>
        </p:nvSpPr>
        <p:spPr>
          <a:xfrm>
            <a:off x="5786414" y="3786190"/>
            <a:ext cx="3357586" cy="714380"/>
          </a:xfrm>
          <a:prstGeom prst="rect">
            <a:avLst/>
          </a:prstGeom>
          <a:solidFill>
            <a:schemeClr val="bg2">
              <a:lumMod val="75000"/>
            </a:schemeClr>
          </a:solidFill>
        </p:spPr>
        <p:txBody>
          <a:bodyPr wrap="square" rtlCol="1">
            <a:spAutoFit/>
          </a:bodyPr>
          <a:lstStyle/>
          <a:p>
            <a:r>
              <a:rPr lang="fa-IR" sz="4000" b="1" dirty="0" smtClean="0"/>
              <a:t>واتغر </a:t>
            </a:r>
            <a:endParaRPr lang="fa-IR" sz="4000" b="1" dirty="0"/>
          </a:p>
        </p:txBody>
      </p:sp>
      <p:sp>
        <p:nvSpPr>
          <p:cNvPr id="9" name="TextBox 8"/>
          <p:cNvSpPr txBox="1"/>
          <p:nvPr/>
        </p:nvSpPr>
        <p:spPr>
          <a:xfrm>
            <a:off x="5786414" y="4572008"/>
            <a:ext cx="3357586" cy="714380"/>
          </a:xfrm>
          <a:prstGeom prst="rect">
            <a:avLst/>
          </a:prstGeom>
          <a:solidFill>
            <a:schemeClr val="bg2">
              <a:lumMod val="75000"/>
            </a:schemeClr>
          </a:solidFill>
        </p:spPr>
        <p:txBody>
          <a:bodyPr wrap="square" rtlCol="1">
            <a:spAutoFit/>
          </a:bodyPr>
          <a:lstStyle/>
          <a:p>
            <a:r>
              <a:rPr lang="fa-IR" sz="4000" b="1" dirty="0" smtClean="0"/>
              <a:t>خیشود</a:t>
            </a:r>
            <a:endParaRPr lang="fa-IR" sz="4000" b="1" dirty="0"/>
          </a:p>
        </p:txBody>
      </p:sp>
      <p:sp>
        <p:nvSpPr>
          <p:cNvPr id="10" name="TextBox 9"/>
          <p:cNvSpPr txBox="1"/>
          <p:nvPr/>
        </p:nvSpPr>
        <p:spPr>
          <a:xfrm>
            <a:off x="5786414" y="5357826"/>
            <a:ext cx="3357586" cy="714380"/>
          </a:xfrm>
          <a:prstGeom prst="rect">
            <a:avLst/>
          </a:prstGeom>
          <a:solidFill>
            <a:schemeClr val="bg2">
              <a:lumMod val="75000"/>
            </a:schemeClr>
          </a:solidFill>
        </p:spPr>
        <p:txBody>
          <a:bodyPr wrap="square" rtlCol="1">
            <a:spAutoFit/>
          </a:bodyPr>
          <a:lstStyle/>
          <a:p>
            <a:r>
              <a:rPr lang="fa-IR" sz="4000" b="1" dirty="0" smtClean="0"/>
              <a:t>خیشخان</a:t>
            </a:r>
            <a:endParaRPr lang="fa-IR" sz="4000" b="1" dirty="0"/>
          </a:p>
        </p:txBody>
      </p:sp>
      <p:sp>
        <p:nvSpPr>
          <p:cNvPr id="11" name="TextBox 10"/>
          <p:cNvSpPr txBox="1"/>
          <p:nvPr/>
        </p:nvSpPr>
        <p:spPr>
          <a:xfrm>
            <a:off x="5786414" y="6143620"/>
            <a:ext cx="3357586" cy="714380"/>
          </a:xfrm>
          <a:prstGeom prst="rect">
            <a:avLst/>
          </a:prstGeom>
          <a:solidFill>
            <a:schemeClr val="bg2">
              <a:lumMod val="75000"/>
            </a:schemeClr>
          </a:solidFill>
        </p:spPr>
        <p:txBody>
          <a:bodyPr wrap="square" rtlCol="1">
            <a:spAutoFit/>
          </a:bodyPr>
          <a:lstStyle/>
          <a:p>
            <a:r>
              <a:rPr lang="fa-IR" sz="4000" b="1" dirty="0" smtClean="0"/>
              <a:t>بادرس و...</a:t>
            </a:r>
            <a:endParaRPr lang="fa-IR" sz="4000" b="1" dirty="0"/>
          </a:p>
        </p:txBody>
      </p:sp>
      <p:sp>
        <p:nvSpPr>
          <p:cNvPr id="12" name="TextBox 11"/>
          <p:cNvSpPr txBox="1"/>
          <p:nvPr/>
        </p:nvSpPr>
        <p:spPr>
          <a:xfrm>
            <a:off x="4643438" y="0"/>
            <a:ext cx="4500562" cy="714356"/>
          </a:xfrm>
          <a:prstGeom prst="rect">
            <a:avLst/>
          </a:prstGeom>
          <a:solidFill>
            <a:schemeClr val="bg2">
              <a:lumMod val="75000"/>
            </a:schemeClr>
          </a:solidFill>
        </p:spPr>
        <p:txBody>
          <a:bodyPr wrap="square" rtlCol="1">
            <a:spAutoFit/>
          </a:bodyPr>
          <a:lstStyle/>
          <a:p>
            <a:r>
              <a:rPr lang="fa-IR" sz="4000" b="1" dirty="0" smtClean="0"/>
              <a:t>1.پیشینه بادگیردر ادبیات</a:t>
            </a:r>
            <a:endParaRPr lang="fa-IR"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000"/>
                                        <p:tgtEl>
                                          <p:spTgt spid="1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1000"/>
                                        <p:tgtEl>
                                          <p:spTgt spid="5"/>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1000"/>
                                        <p:tgtEl>
                                          <p:spTgt spid="6"/>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1000"/>
                                        <p:tgtEl>
                                          <p:spTgt spid="7"/>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1000"/>
                                        <p:tgtEl>
                                          <p:spTgt spid="8"/>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1000"/>
                                        <p:tgtEl>
                                          <p:spTgt spid="9"/>
                                        </p:tgtEl>
                                      </p:cBhvr>
                                    </p:animEffect>
                                  </p:childTnLst>
                                </p:cTn>
                              </p:par>
                            </p:childTnLst>
                          </p:cTn>
                        </p:par>
                        <p:par>
                          <p:cTn id="28" fill="hold">
                            <p:stCondLst>
                              <p:cond delay="6000"/>
                            </p:stCondLst>
                            <p:childTnLst>
                              <p:par>
                                <p:cTn id="29" presetID="18" presetClass="entr" presetSubtype="1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1000"/>
                                        <p:tgtEl>
                                          <p:spTgt spid="10"/>
                                        </p:tgtEl>
                                      </p:cBhvr>
                                    </p:animEffect>
                                  </p:childTnLst>
                                </p:cTn>
                              </p:par>
                            </p:childTnLst>
                          </p:cTn>
                        </p:par>
                        <p:par>
                          <p:cTn id="32" fill="hold">
                            <p:stCondLst>
                              <p:cond delay="7000"/>
                            </p:stCondLst>
                            <p:childTnLst>
                              <p:par>
                                <p:cTn id="33" presetID="18" presetClass="entr" presetSubtype="12"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trips(downLeft)">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85794"/>
            <a:ext cx="9144000" cy="507831"/>
          </a:xfrm>
          <a:prstGeom prst="rect">
            <a:avLst/>
          </a:prstGeom>
          <a:solidFill>
            <a:schemeClr val="bg2">
              <a:lumMod val="90000"/>
            </a:schemeClr>
          </a:solidFill>
        </p:spPr>
        <p:txBody>
          <a:bodyPr wrap="square" rtlCol="1">
            <a:spAutoFit/>
          </a:bodyPr>
          <a:lstStyle/>
          <a:p>
            <a:r>
              <a:rPr lang="fa-IR" sz="2700" b="1" dirty="0" smtClean="0"/>
              <a:t>کهنترین درارگ بم قسمت حاکم نشین دارای یک بادگیر یک سویه2000سال قبل</a:t>
            </a:r>
            <a:endParaRPr lang="fa-IR" sz="2700" b="1" dirty="0"/>
          </a:p>
        </p:txBody>
      </p:sp>
      <p:pic>
        <p:nvPicPr>
          <p:cNvPr id="2050" name="Picture 2" descr="C:\Documents and Settings\user\Desktop\بادگیر\بادگیر بم.jpg"/>
          <p:cNvPicPr>
            <a:picLocks noChangeAspect="1" noChangeArrowheads="1"/>
          </p:cNvPicPr>
          <p:nvPr/>
        </p:nvPicPr>
        <p:blipFill>
          <a:blip r:embed="rId2"/>
          <a:srcRect/>
          <a:stretch>
            <a:fillRect/>
          </a:stretch>
        </p:blipFill>
        <p:spPr bwMode="auto">
          <a:xfrm>
            <a:off x="1547790" y="1446595"/>
            <a:ext cx="6453233" cy="4839925"/>
          </a:xfrm>
          <a:prstGeom prst="rect">
            <a:avLst/>
          </a:prstGeom>
          <a:noFill/>
        </p:spPr>
      </p:pic>
      <p:sp>
        <p:nvSpPr>
          <p:cNvPr id="4" name="Rectangle 1"/>
          <p:cNvSpPr>
            <a:spLocks noChangeArrowheads="1"/>
          </p:cNvSpPr>
          <p:nvPr/>
        </p:nvSpPr>
        <p:spPr bwMode="auto">
          <a:xfrm>
            <a:off x="2643174" y="6357958"/>
            <a:ext cx="3127779" cy="400110"/>
          </a:xfrm>
          <a:prstGeom prst="rect">
            <a:avLst/>
          </a:prstGeom>
          <a:solidFill>
            <a:schemeClr val="bg1">
              <a:lumMod val="7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fa-IR" sz="2000" b="1"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تصویر</a:t>
            </a:r>
            <a:r>
              <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7:بادگیر</a:t>
            </a:r>
            <a:r>
              <a:rPr kumimoji="0" lang="fa-IR" sz="2000" b="1" i="0" u="none" strike="noStrike" normalizeH="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Calibri" pitchFamily="34" charset="0"/>
                <a:ea typeface="Calibri" pitchFamily="34" charset="0"/>
                <a:cs typeface="Arial" pitchFamily="34" charset="0"/>
              </a:rPr>
              <a:t> یکسویه در ارگ بم</a:t>
            </a:r>
            <a:endParaRPr kumimoji="0" lang="fa-IR" sz="2000" b="1" i="0" u="none" strike="noStrike" normalizeH="0" baseline="0" dirty="0" smtClean="0">
              <a:ln w="12700">
                <a:solidFill>
                  <a:schemeClr val="tx2">
                    <a:lumMod val="50000"/>
                  </a:schemeClr>
                </a:solidFill>
                <a:prstDash val="solid"/>
              </a:ln>
              <a:solidFill>
                <a:schemeClr val="bg2">
                  <a:lumMod val="2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5" name="Oval 4"/>
          <p:cNvSpPr/>
          <p:nvPr/>
        </p:nvSpPr>
        <p:spPr>
          <a:xfrm>
            <a:off x="4786314" y="3214686"/>
            <a:ext cx="1000132" cy="1000132"/>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a:solidFill>
                  <a:schemeClr val="tx2">
                    <a:lumMod val="75000"/>
                  </a:schemeClr>
                </a:solidFill>
              </a:ln>
            </a:endParaRPr>
          </a:p>
        </p:txBody>
      </p:sp>
      <p:sp>
        <p:nvSpPr>
          <p:cNvPr id="6" name="Left Arrow 5"/>
          <p:cNvSpPr/>
          <p:nvPr/>
        </p:nvSpPr>
        <p:spPr>
          <a:xfrm rot="20383241">
            <a:off x="5728805" y="2798376"/>
            <a:ext cx="2643206" cy="552327"/>
          </a:xfrm>
          <a:prstGeom prst="leftArrow">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TextBox 6"/>
          <p:cNvSpPr txBox="1"/>
          <p:nvPr/>
        </p:nvSpPr>
        <p:spPr>
          <a:xfrm>
            <a:off x="4500562" y="0"/>
            <a:ext cx="4643438" cy="707886"/>
          </a:xfrm>
          <a:prstGeom prst="rect">
            <a:avLst/>
          </a:prstGeom>
          <a:solidFill>
            <a:schemeClr val="bg2">
              <a:lumMod val="75000"/>
            </a:schemeClr>
          </a:solidFill>
        </p:spPr>
        <p:txBody>
          <a:bodyPr wrap="square" rtlCol="1">
            <a:spAutoFit/>
          </a:bodyPr>
          <a:lstStyle/>
          <a:p>
            <a:r>
              <a:rPr lang="fa-IR" sz="4000" b="1" dirty="0" smtClean="0"/>
              <a:t>1.پیشینه بادگیردر معماری</a:t>
            </a:r>
            <a:endParaRPr lang="fa-IR"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1000"/>
                                        <p:tgtEl>
                                          <p:spTgt spid="2"/>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heckerboard(across)">
                                      <p:cBhvr>
                                        <p:cTn id="15" dur="500"/>
                                        <p:tgtEl>
                                          <p:spTgt spid="2050"/>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ppt_x</p:attrName>
                                        </p:attrNameLst>
                                      </p:cBhvr>
                                      <p:tavLst>
                                        <p:tav tm="0">
                                          <p:val>
                                            <p:strVal val="#ppt_x"/>
                                          </p:val>
                                        </p:tav>
                                        <p:tav tm="100000">
                                          <p:val>
                                            <p:strVal val="#ppt_x"/>
                                          </p:val>
                                        </p:tav>
                                      </p:tavLst>
                                    </p:anim>
                                    <p:anim calcmode="lin" valueType="num">
                                      <p:cBhvr>
                                        <p:cTn id="21" dur="2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2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edge">
                                      <p:cBhvr>
                                        <p:cTn id="25" dur="2000"/>
                                        <p:tgtEl>
                                          <p:spTgt spid="5"/>
                                        </p:tgtEl>
                                      </p:cBhvr>
                                    </p:animEffect>
                                  </p:childTnLst>
                                </p:cTn>
                              </p:par>
                            </p:childTnLst>
                          </p:cTn>
                        </p:par>
                        <p:par>
                          <p:cTn id="26" fill="hold">
                            <p:stCondLst>
                              <p:cond delay="6500"/>
                            </p:stCondLst>
                            <p:childTnLst>
                              <p:par>
                                <p:cTn id="27" presetID="18" presetClass="entr" presetSubtype="12"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1003</TotalTime>
  <Words>2348</Words>
  <Application>Microsoft Office PowerPoint</Application>
  <PresentationFormat>On-screen Show (4:3)</PresentationFormat>
  <Paragraphs>203</Paragraphs>
  <Slides>77</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Arial Black</vt:lpstr>
      <vt:lpstr>Calibri</vt:lpstr>
      <vt:lpstr>Times New Roman</vt:lpstr>
      <vt:lpstr>Office Theme</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بادگیروخیشخان</vt:lpstr>
      <vt:lpstr>  </vt:lpstr>
      <vt:lpstr>ععع....وئئغاع</vt:lpstr>
      <vt:lpstr>. </vt:lpstr>
      <vt:lpstr>                                                          بادگیر</vt:lpstr>
      <vt:lpstr>   </vt:lpstr>
      <vt:lpstr>. </vt:lpstr>
      <vt:lpstr>. </vt:lpstr>
      <vt:lpstr>PowerPoint Presentation</vt:lpstr>
      <vt:lpstr>. </vt:lpstr>
      <vt:lpstr>. </vt:lpstr>
      <vt:lpstr>. </vt:lpstr>
      <vt:lpstr>. </vt:lpstr>
      <vt:lpstr>...    </vt:lpstr>
      <vt:lpstr>.</vt:lpstr>
      <vt:lpstr>بادگیردر نایین </vt:lpstr>
      <vt:lpstr>بادگیر خانه بروجردی</vt:lpstr>
      <vt:lpstr>.  </vt:lpstr>
      <vt:lpstr> </vt:lpstr>
      <vt:lpstr>گودال باغچه</vt:lpstr>
      <vt:lpstr>PowerPoint Presentation</vt:lpstr>
      <vt:lpstr>.  پادیاو </vt:lpstr>
      <vt:lpst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بادگير</dc:title>
  <dc:creator>rasool.yousefi@gmail.com</dc:creator>
  <cp:lastModifiedBy>MRT www.Win2Farsi.com</cp:lastModifiedBy>
  <cp:revision>200</cp:revision>
  <dcterms:created xsi:type="dcterms:W3CDTF">2009-11-29T18:53:58Z</dcterms:created>
  <dcterms:modified xsi:type="dcterms:W3CDTF">2017-06-16T07:46:20Z</dcterms:modified>
</cp:coreProperties>
</file>