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99" d="100"/>
          <a:sy n="99" d="100"/>
        </p:scale>
        <p:origin x="78"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5923F103-BC34-4FE4-A40E-EDDEECFDA5D0}" type="datetimeFigureOut">
              <a:rPr lang="en-US" smtClean="0"/>
              <a:pPr/>
              <a:t>1/29/2019</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en-US" smtClean="0"/>
              <a:t>
              </a:t>
            </a:r>
            <a:endParaRPr lang="en-US" dirty="0"/>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6675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1/29/2019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9101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smtClean="0"/>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9395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smtClean="0"/>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1/29/2019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7399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12071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1/29/2019</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56489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1/29/2019</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95047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53086D93-FCAC-47E0-A2EE-787E62CA814C}" type="datetimeFigureOut">
              <a:rPr lang="en-US" smtClean="0"/>
              <a:t>1/29/2019</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r>
              <a:rPr lang="en-US" smtClean="0"/>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0603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1/29/2019</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1112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0134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1/29/2019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3191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mtClean="0"/>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1/29/2019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25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1/29/2019</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9066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1/29/2019</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8795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7C8D7E02-BCB8-4D50-A234-369438C08659}" type="datetimeFigureOut">
              <a:rPr lang="en-US" smtClean="0"/>
              <a:t>1/29/2019</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3288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1/29/2019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3550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1/29/2019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1099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2BE451C3-0FF4-47C4-B829-773ADF60F88C}" type="datetimeFigureOut">
              <a:rPr lang="en-US" smtClean="0"/>
              <a:t>1/29/2019</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smtClean="0"/>
              <a:t>
              </a:t>
            </a:r>
            <a:endParaRPr lang="en-US" dirty="0"/>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665127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8790" y="2230350"/>
            <a:ext cx="4964433" cy="1506177"/>
          </a:xfrm>
        </p:spPr>
        <p:txBody>
          <a:bodyPr/>
          <a:lstStyle/>
          <a:p>
            <a:pPr algn="ctr"/>
            <a:r>
              <a:rPr lang="fa-IR" sz="2025" dirty="0">
                <a:cs typeface="B Titr" panose="00000700000000000000" pitchFamily="2" charset="-78"/>
              </a:rPr>
              <a:t>بررسی میزان صرفه جویی در انبار تحت کنترل در مقایسه با انبار غیر قابل کنترل</a:t>
            </a:r>
            <a:endParaRPr lang="en-US" sz="2025" dirty="0">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1168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smtClean="0">
                <a:cs typeface="B Titr" panose="00000700000000000000" pitchFamily="2" charset="-78"/>
              </a:rPr>
              <a:t>نتیجه گیری</a:t>
            </a:r>
            <a:endParaRPr lang="en-US" dirty="0">
              <a:cs typeface="B Titr" panose="00000700000000000000" pitchFamily="2" charset="-78"/>
            </a:endParaRPr>
          </a:p>
        </p:txBody>
      </p:sp>
      <p:pic>
        <p:nvPicPr>
          <p:cNvPr id="5" name="Picture 4"/>
          <p:cNvPicPr>
            <a:picLocks noChangeAspect="1"/>
          </p:cNvPicPr>
          <p:nvPr/>
        </p:nvPicPr>
        <p:blipFill>
          <a:blip r:embed="rId2"/>
          <a:stretch>
            <a:fillRect/>
          </a:stretch>
        </p:blipFill>
        <p:spPr>
          <a:xfrm>
            <a:off x="2110904" y="2746679"/>
            <a:ext cx="4869165" cy="2960661"/>
          </a:xfrm>
          <a:prstGeom prst="rect">
            <a:avLst/>
          </a:prstGeom>
        </p:spPr>
      </p:pic>
    </p:spTree>
    <p:extLst>
      <p:ext uri="{BB962C8B-B14F-4D97-AF65-F5344CB8AC3E}">
        <p14:creationId xmlns:p14="http://schemas.microsoft.com/office/powerpoint/2010/main" val="2825236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smtClean="0">
                <a:cs typeface="B Titr" panose="00000700000000000000" pitchFamily="2" charset="-78"/>
              </a:rPr>
              <a:t>نتیجه گیری</a:t>
            </a:r>
            <a:endParaRPr lang="en-US" dirty="0">
              <a:cs typeface="B Titr" panose="00000700000000000000" pitchFamily="2" charset="-78"/>
            </a:endParaRPr>
          </a:p>
        </p:txBody>
      </p:sp>
      <p:sp>
        <p:nvSpPr>
          <p:cNvPr id="3" name="Rectangle 2"/>
          <p:cNvSpPr/>
          <p:nvPr/>
        </p:nvSpPr>
        <p:spPr>
          <a:xfrm>
            <a:off x="1581347" y="2623195"/>
            <a:ext cx="6143919" cy="507831"/>
          </a:xfrm>
          <a:prstGeom prst="rect">
            <a:avLst/>
          </a:prstGeom>
        </p:spPr>
        <p:txBody>
          <a:bodyPr wrap="square">
            <a:spAutoFit/>
          </a:bodyPr>
          <a:lstStyle/>
          <a:p>
            <a:pPr algn="just" rtl="1"/>
            <a:r>
              <a:rPr lang="fa-IR" sz="1350" b="1" dirty="0">
                <a:latin typeface="BNazanin"/>
                <a:cs typeface="B Nazanin" panose="00000400000000000000" pitchFamily="2" charset="-78"/>
              </a:rPr>
              <a:t>با استفاده از جدول( 2) میتوانیم مقادیر کلی صرفه جویی را بدست آورده و درصد کلی صرفه جویی را نیز محاسبه نمایم:</a:t>
            </a:r>
            <a:endParaRPr lang="en-US" sz="1350" b="1" dirty="0">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303439" y="3198543"/>
            <a:ext cx="6328585" cy="1511915"/>
          </a:xfrm>
          <a:prstGeom prst="rect">
            <a:avLst/>
          </a:prstGeom>
        </p:spPr>
      </p:pic>
    </p:spTree>
    <p:extLst>
      <p:ext uri="{BB962C8B-B14F-4D97-AF65-F5344CB8AC3E}">
        <p14:creationId xmlns:p14="http://schemas.microsoft.com/office/powerpoint/2010/main" val="1042841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smtClean="0">
                <a:cs typeface="B Titr" panose="00000700000000000000" pitchFamily="2" charset="-78"/>
              </a:rPr>
              <a:t>نتیجه گیری</a:t>
            </a:r>
            <a:endParaRPr lang="en-US" dirty="0">
              <a:cs typeface="B Titr" panose="00000700000000000000" pitchFamily="2" charset="-78"/>
            </a:endParaRPr>
          </a:p>
        </p:txBody>
      </p:sp>
      <p:pic>
        <p:nvPicPr>
          <p:cNvPr id="5" name="Picture 4"/>
          <p:cNvPicPr>
            <a:picLocks noChangeAspect="1"/>
          </p:cNvPicPr>
          <p:nvPr/>
        </p:nvPicPr>
        <p:blipFill>
          <a:blip r:embed="rId2"/>
          <a:stretch>
            <a:fillRect/>
          </a:stretch>
        </p:blipFill>
        <p:spPr>
          <a:xfrm>
            <a:off x="2083326" y="2769918"/>
            <a:ext cx="4883948" cy="3039940"/>
          </a:xfrm>
          <a:prstGeom prst="rect">
            <a:avLst/>
          </a:prstGeom>
        </p:spPr>
      </p:pic>
    </p:spTree>
    <p:extLst>
      <p:ext uri="{BB962C8B-B14F-4D97-AF65-F5344CB8AC3E}">
        <p14:creationId xmlns:p14="http://schemas.microsoft.com/office/powerpoint/2010/main" val="1524480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smtClean="0">
                <a:cs typeface="B Titr" panose="00000700000000000000" pitchFamily="2" charset="-78"/>
              </a:rPr>
              <a:t>نتیجه گیری</a:t>
            </a:r>
            <a:endParaRPr lang="en-US" dirty="0">
              <a:cs typeface="B Titr" panose="00000700000000000000" pitchFamily="2" charset="-78"/>
            </a:endParaRPr>
          </a:p>
        </p:txBody>
      </p:sp>
      <p:sp>
        <p:nvSpPr>
          <p:cNvPr id="3" name="TextBox 2"/>
          <p:cNvSpPr txBox="1"/>
          <p:nvPr/>
        </p:nvSpPr>
        <p:spPr>
          <a:xfrm>
            <a:off x="3221610" y="3586310"/>
            <a:ext cx="2651289" cy="784830"/>
          </a:xfrm>
          <a:prstGeom prst="rect">
            <a:avLst/>
          </a:prstGeom>
          <a:noFill/>
        </p:spPr>
        <p:txBody>
          <a:bodyPr wrap="square" rtlCol="0">
            <a:spAutoFit/>
          </a:bodyPr>
          <a:lstStyle/>
          <a:p>
            <a:pPr algn="ctr"/>
            <a:r>
              <a:rPr lang="fa-IR" sz="4500" b="1" dirty="0">
                <a:cs typeface="B Titr" panose="00000700000000000000" pitchFamily="2" charset="-78"/>
              </a:rPr>
              <a:t>پایان</a:t>
            </a:r>
            <a:endParaRPr lang="en-US" sz="4500" b="1" dirty="0">
              <a:cs typeface="B Titr" panose="00000700000000000000" pitchFamily="2" charset="-78"/>
            </a:endParaRPr>
          </a:p>
        </p:txBody>
      </p:sp>
    </p:spTree>
    <p:extLst>
      <p:ext uri="{BB962C8B-B14F-4D97-AF65-F5344CB8AC3E}">
        <p14:creationId xmlns:p14="http://schemas.microsoft.com/office/powerpoint/2010/main" val="3101560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چکیده</a:t>
            </a:r>
            <a:endParaRPr lang="en-US" dirty="0">
              <a:cs typeface="B Titr" panose="00000700000000000000" pitchFamily="2" charset="-78"/>
            </a:endParaRPr>
          </a:p>
        </p:txBody>
      </p:sp>
      <p:sp>
        <p:nvSpPr>
          <p:cNvPr id="4" name="TextBox 3"/>
          <p:cNvSpPr txBox="1"/>
          <p:nvPr/>
        </p:nvSpPr>
        <p:spPr>
          <a:xfrm>
            <a:off x="1666188" y="2645988"/>
            <a:ext cx="5747994" cy="2631490"/>
          </a:xfrm>
          <a:prstGeom prst="rect">
            <a:avLst/>
          </a:prstGeom>
          <a:noFill/>
        </p:spPr>
        <p:txBody>
          <a:bodyPr wrap="square" rtlCol="0">
            <a:spAutoFit/>
          </a:bodyPr>
          <a:lstStyle/>
          <a:p>
            <a:pPr algn="just" rtl="1"/>
            <a:r>
              <a:rPr lang="fa-IR" sz="1500" dirty="0">
                <a:cs typeface="B Nazanin" panose="00000400000000000000" pitchFamily="2" charset="-78"/>
              </a:rPr>
              <a:t>در مجموعه هاي صنعتی کوچک و بزرگ یکی از عوامل تاثیر گذار بر موجودي و دارایی هاي یک شرکت انبار آن شرکت به</a:t>
            </a:r>
            <a:r>
              <a:rPr lang="en-US" sz="1500" dirty="0">
                <a:cs typeface="B Nazanin" panose="00000400000000000000" pitchFamily="2" charset="-78"/>
              </a:rPr>
              <a:t> </a:t>
            </a:r>
            <a:r>
              <a:rPr lang="fa-IR" sz="1500" dirty="0">
                <a:cs typeface="B Nazanin" panose="00000400000000000000" pitchFamily="2" charset="-78"/>
              </a:rPr>
              <a:t>حساب می آید. انبارها با توجه به ظرفیت هاي موجودشان می توانند باعث کاهش زمان توقف ماشین آلات تولید به هنگام</a:t>
            </a:r>
            <a:r>
              <a:rPr lang="en-US" sz="1500" dirty="0">
                <a:cs typeface="B Nazanin" panose="00000400000000000000" pitchFamily="2" charset="-78"/>
              </a:rPr>
              <a:t> </a:t>
            </a:r>
            <a:r>
              <a:rPr lang="fa-IR" sz="1500" dirty="0">
                <a:cs typeface="B Nazanin" panose="00000400000000000000" pitchFamily="2" charset="-78"/>
              </a:rPr>
              <a:t>تعمیرات و کاهش سفارشات بیش از نیاز قطعات و لوازم و همینطور هزینه هاي انبارداري گردند. با توجه به این اصولا</a:t>
            </a:r>
            <a:r>
              <a:rPr lang="en-US" sz="1500" dirty="0">
                <a:cs typeface="B Nazanin" panose="00000400000000000000" pitchFamily="2" charset="-78"/>
              </a:rPr>
              <a:t> </a:t>
            </a:r>
            <a:r>
              <a:rPr lang="fa-IR" sz="1500" dirty="0">
                <a:cs typeface="B Nazanin" panose="00000400000000000000" pitchFamily="2" charset="-78"/>
              </a:rPr>
              <a:t>موجودي انبار مثل قطعات و لوازم تعمیر و نگهداري به صورت دستور خرید، خریداري می شوند. این نیاز حائز اهمیت است که تا جایی ممکن بدون اینکه به روند تولید، تعمیر و نگهداري خدشه اي وارد شود بتوانیم بر اساس یک الگو و برنامه ریزي</a:t>
            </a:r>
            <a:r>
              <a:rPr lang="en-US" sz="1500" dirty="0">
                <a:cs typeface="B Nazanin" panose="00000400000000000000" pitchFamily="2" charset="-78"/>
              </a:rPr>
              <a:t> </a:t>
            </a:r>
            <a:r>
              <a:rPr lang="fa-IR" sz="1500" dirty="0">
                <a:cs typeface="B Nazanin" panose="00000400000000000000" pitchFamily="2" charset="-78"/>
              </a:rPr>
              <a:t>مناسب شاهد یک صرفه جویی بسیار خوبی در انبار باشیم. در این مقاله به بررسی پژوهشی و عددي سه روش صرفه جویی</a:t>
            </a:r>
            <a:r>
              <a:rPr lang="en-US" sz="1500" dirty="0">
                <a:cs typeface="B Nazanin" panose="00000400000000000000" pitchFamily="2" charset="-78"/>
              </a:rPr>
              <a:t> </a:t>
            </a:r>
            <a:r>
              <a:rPr lang="fa-IR" sz="1500" dirty="0">
                <a:cs typeface="B Nazanin" panose="00000400000000000000" pitchFamily="2" charset="-78"/>
              </a:rPr>
              <a:t>که عبارتند از توقف خرید بیش از حد، کاهش هزینه حمل اضطراري و افزایش صرفه جویی، در زمان توقف تولید پرداخته</a:t>
            </a:r>
            <a:r>
              <a:rPr lang="en-US" sz="1500" dirty="0">
                <a:cs typeface="B Nazanin" panose="00000400000000000000" pitchFamily="2" charset="-78"/>
              </a:rPr>
              <a:t> </a:t>
            </a:r>
            <a:r>
              <a:rPr lang="fa-IR" sz="1500" dirty="0">
                <a:cs typeface="B Nazanin" panose="00000400000000000000" pitchFamily="2" charset="-78"/>
              </a:rPr>
              <a:t>شده است و در پایان به مقایسه آن ها با یک دیگر و مقایسه میان انبارهاي تحت کنترل و غیر قابل کنترل سعی کرده ایم تا میزان صرفه جویی را بصورت عددي نیز نشان داده شود.</a:t>
            </a:r>
            <a:endParaRPr lang="en-US" sz="1500" dirty="0">
              <a:cs typeface="B Nazanin" panose="00000400000000000000" pitchFamily="2" charset="-78"/>
            </a:endParaRPr>
          </a:p>
        </p:txBody>
      </p:sp>
    </p:spTree>
    <p:extLst>
      <p:ext uri="{BB962C8B-B14F-4D97-AF65-F5344CB8AC3E}">
        <p14:creationId xmlns:p14="http://schemas.microsoft.com/office/powerpoint/2010/main" val="1571734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Titr" panose="00000700000000000000" pitchFamily="2" charset="-78"/>
              </a:rPr>
              <a:t>مقدمه</a:t>
            </a:r>
            <a:endParaRPr lang="en-US" dirty="0">
              <a:cs typeface="B Titr" panose="00000700000000000000" pitchFamily="2" charset="-78"/>
            </a:endParaRPr>
          </a:p>
        </p:txBody>
      </p:sp>
      <p:sp>
        <p:nvSpPr>
          <p:cNvPr id="4" name="TextBox 3"/>
          <p:cNvSpPr txBox="1"/>
          <p:nvPr/>
        </p:nvSpPr>
        <p:spPr>
          <a:xfrm>
            <a:off x="1538927" y="2497515"/>
            <a:ext cx="5980335" cy="3554819"/>
          </a:xfrm>
          <a:prstGeom prst="rect">
            <a:avLst/>
          </a:prstGeom>
          <a:noFill/>
        </p:spPr>
        <p:txBody>
          <a:bodyPr wrap="square" rtlCol="0">
            <a:spAutoFit/>
          </a:bodyPr>
          <a:lstStyle/>
          <a:p>
            <a:pPr algn="just" rtl="1"/>
            <a:r>
              <a:rPr lang="fa-IR" sz="1500" dirty="0">
                <a:cs typeface="B Nazanin" panose="00000400000000000000" pitchFamily="2" charset="-78"/>
              </a:rPr>
              <a:t>در مجموعه هاي صنعتی کوچک و بزرگ یکی از عوامل تاثیر گذار بر موجودي و دارایی هاي یک شرکت انبار آن شرکت</a:t>
            </a:r>
            <a:r>
              <a:rPr lang="en-US" sz="1500" dirty="0">
                <a:cs typeface="B Nazanin" panose="00000400000000000000" pitchFamily="2" charset="-78"/>
              </a:rPr>
              <a:t> </a:t>
            </a:r>
            <a:r>
              <a:rPr lang="fa-IR" sz="1500" dirty="0">
                <a:cs typeface="B Nazanin" panose="00000400000000000000" pitchFamily="2" charset="-78"/>
              </a:rPr>
              <a:t>به حساب می آید.</a:t>
            </a:r>
          </a:p>
          <a:p>
            <a:pPr algn="just" rtl="1"/>
            <a:r>
              <a:rPr lang="fa-IR" sz="1500" dirty="0">
                <a:cs typeface="B Nazanin" panose="00000400000000000000" pitchFamily="2" charset="-78"/>
              </a:rPr>
              <a:t>ممکن است احساس کنید که ذخیره سازي قطعات در کارخانه همراه با سیستمی براي تحویل و خرید مجدد روشی</a:t>
            </a:r>
            <a:r>
              <a:rPr lang="en-US" sz="1500" dirty="0">
                <a:cs typeface="B Nazanin" panose="00000400000000000000" pitchFamily="2" charset="-78"/>
              </a:rPr>
              <a:t> </a:t>
            </a:r>
            <a:r>
              <a:rPr lang="fa-IR" sz="1500" dirty="0">
                <a:cs typeface="B Nazanin" panose="00000400000000000000" pitchFamily="2" charset="-78"/>
              </a:rPr>
              <a:t>واقع بینانه براي صرفه جویی در هزینه ها و جلوگیري از وقفه در کار است.اما کسانی که حافظ هزینه ها هستند نیز ممکن است این مفهوم برایشان اینقدر بدیهی نباشد. حتی انبارداران، حال</a:t>
            </a:r>
            <a:r>
              <a:rPr lang="en-US" sz="1500" dirty="0">
                <a:cs typeface="B Nazanin" panose="00000400000000000000" pitchFamily="2" charset="-78"/>
              </a:rPr>
              <a:t> </a:t>
            </a:r>
            <a:r>
              <a:rPr lang="fa-IR" sz="1500" dirty="0">
                <a:cs typeface="B Nazanin" panose="00000400000000000000" pitchFamily="2" charset="-78"/>
              </a:rPr>
              <a:t>حاضر هم متوجه شده اند که باید ذخیره سازي قطعات موجود را توجیه کنند.این در حالی است که مدیران شرکت خواهان اجراي سریع تر عملیات هستند که غالبا به معنی کاهش موجودي و نگهداري</a:t>
            </a:r>
            <a:r>
              <a:rPr lang="en-US" sz="1500" dirty="0">
                <a:cs typeface="B Nazanin" panose="00000400000000000000" pitchFamily="2" charset="-78"/>
              </a:rPr>
              <a:t> </a:t>
            </a:r>
            <a:r>
              <a:rPr lang="fa-IR" sz="1500" dirty="0">
                <a:cs typeface="B Nazanin" panose="00000400000000000000" pitchFamily="2" charset="-78"/>
              </a:rPr>
              <a:t>موجودي کمتر است.این خود عاملی است که باعث می شود تا انبارداران داده هایی را جمع آوري کنن، و توجیه معقولی براي وضعیت انبار</a:t>
            </a:r>
            <a:r>
              <a:rPr lang="en-US" sz="1500" dirty="0">
                <a:cs typeface="B Nazanin" panose="00000400000000000000" pitchFamily="2" charset="-78"/>
              </a:rPr>
              <a:t> </a:t>
            </a:r>
            <a:r>
              <a:rPr lang="fa-IR" sz="1500" dirty="0">
                <a:cs typeface="B Nazanin" panose="00000400000000000000" pitchFamily="2" charset="-78"/>
              </a:rPr>
              <a:t>ارائه نمایند.</a:t>
            </a:r>
            <a:endParaRPr lang="en-US" sz="1500" dirty="0">
              <a:cs typeface="B Nazanin" panose="00000400000000000000" pitchFamily="2" charset="-78"/>
            </a:endParaRPr>
          </a:p>
          <a:p>
            <a:pPr algn="just" rtl="1"/>
            <a:r>
              <a:rPr lang="fa-IR" sz="1500" dirty="0">
                <a:cs typeface="B Nazanin" panose="00000400000000000000" pitchFamily="2" charset="-78"/>
              </a:rPr>
              <a:t>انبارها با توجه به ظرفیت هایشان میتوانند باعث کاهش زمان توقف ماشین آلات تولید به هنگام تعمیرات و کاهش</a:t>
            </a:r>
            <a:r>
              <a:rPr lang="en-US" sz="1500" dirty="0">
                <a:cs typeface="B Nazanin" panose="00000400000000000000" pitchFamily="2" charset="-78"/>
              </a:rPr>
              <a:t> </a:t>
            </a:r>
            <a:r>
              <a:rPr lang="fa-IR" sz="1500" dirty="0">
                <a:cs typeface="B Nazanin" panose="00000400000000000000" pitchFamily="2" charset="-78"/>
              </a:rPr>
              <a:t>سفارشات بیشتر از نیاز قطعات و لوازم و همینطور هزینه هاي انبارداري گردند. با توجه به اینکه اصولا موجودي انبار مثل</a:t>
            </a:r>
            <a:r>
              <a:rPr lang="en-US" sz="1500" dirty="0">
                <a:cs typeface="B Nazanin" panose="00000400000000000000" pitchFamily="2" charset="-78"/>
              </a:rPr>
              <a:t> </a:t>
            </a:r>
            <a:r>
              <a:rPr lang="fa-IR" sz="1500" dirty="0">
                <a:cs typeface="B Nazanin" panose="00000400000000000000" pitchFamily="2" charset="-78"/>
              </a:rPr>
              <a:t>قطعات و لوازم تعمیر و نگهداري به صورت دستور خرید، خریداري می شوند این نیاز حائز اهمیت است که تا جایی ممکن</a:t>
            </a:r>
            <a:r>
              <a:rPr lang="en-US" sz="1500" dirty="0">
                <a:cs typeface="B Nazanin" panose="00000400000000000000" pitchFamily="2" charset="-78"/>
              </a:rPr>
              <a:t> </a:t>
            </a:r>
            <a:r>
              <a:rPr lang="fa-IR" sz="1500" dirty="0">
                <a:cs typeface="B Nazanin" panose="00000400000000000000" pitchFamily="2" charset="-78"/>
              </a:rPr>
              <a:t>بدون اینکه به روند تولید و تعمیر و نگهداري خدشه اي وارد شود بتوانیم بر اساس یک الگو و برنامه ریزي مناسب شاهد یک</a:t>
            </a:r>
            <a:r>
              <a:rPr lang="en-US" sz="1500" dirty="0">
                <a:cs typeface="B Nazanin" panose="00000400000000000000" pitchFamily="2" charset="-78"/>
              </a:rPr>
              <a:t> </a:t>
            </a:r>
            <a:r>
              <a:rPr lang="fa-IR" sz="1500" dirty="0">
                <a:cs typeface="B Nazanin" panose="00000400000000000000" pitchFamily="2" charset="-78"/>
              </a:rPr>
              <a:t>صرفه جویی بسیار خوبی در انبار باشیم.</a:t>
            </a:r>
            <a:endParaRPr lang="en-US" sz="1500" dirty="0">
              <a:cs typeface="B Nazanin" panose="00000400000000000000" pitchFamily="2" charset="-78"/>
            </a:endParaRPr>
          </a:p>
        </p:txBody>
      </p:sp>
    </p:spTree>
    <p:extLst>
      <p:ext uri="{BB962C8B-B14F-4D97-AF65-F5344CB8AC3E}">
        <p14:creationId xmlns:p14="http://schemas.microsoft.com/office/powerpoint/2010/main" val="4081752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a:cs typeface="B Titr" panose="00000700000000000000" pitchFamily="2" charset="-78"/>
              </a:rPr>
              <a:t>توقف خرید بیش از حد</a:t>
            </a:r>
            <a:endParaRPr lang="en-US" dirty="0">
              <a:cs typeface="B Titr" panose="00000700000000000000" pitchFamily="2" charset="-78"/>
            </a:endParaRPr>
          </a:p>
        </p:txBody>
      </p:sp>
      <p:sp>
        <p:nvSpPr>
          <p:cNvPr id="3" name="Rectangle 2"/>
          <p:cNvSpPr/>
          <p:nvPr/>
        </p:nvSpPr>
        <p:spPr>
          <a:xfrm>
            <a:off x="1694469" y="2680315"/>
            <a:ext cx="5716178" cy="2585323"/>
          </a:xfrm>
          <a:prstGeom prst="rect">
            <a:avLst/>
          </a:prstGeom>
        </p:spPr>
        <p:txBody>
          <a:bodyPr wrap="square">
            <a:spAutoFit/>
          </a:bodyPr>
          <a:lstStyle/>
          <a:p>
            <a:pPr algn="just" rtl="1"/>
            <a:r>
              <a:rPr lang="fa-IR" b="1" dirty="0">
                <a:cs typeface="B Nazanin" panose="00000400000000000000" pitchFamily="2" charset="-78"/>
              </a:rPr>
              <a:t>با استقرار انبار بسته و تحت کنترل خرید بیش از حد متوقف می شود. بطور معمول و با بررسی هاي صورت گرفته</a:t>
            </a:r>
            <a:r>
              <a:rPr lang="en-US" b="1" dirty="0">
                <a:cs typeface="B Nazanin" panose="00000400000000000000" pitchFamily="2" charset="-78"/>
              </a:rPr>
              <a:t> </a:t>
            </a:r>
            <a:r>
              <a:rPr lang="fa-IR" b="1" dirty="0">
                <a:cs typeface="B Nazanin" panose="00000400000000000000" pitchFamily="2" charset="-78"/>
              </a:rPr>
              <a:t>حضوري در سه مجموعه صنعتی اقلام درخواستی کاربران اغلب به مقداري بیشتر از نیاز واقعی خریداري می شوند. شاید</a:t>
            </a:r>
            <a:r>
              <a:rPr lang="en-US" b="1" dirty="0">
                <a:cs typeface="B Nazanin" panose="00000400000000000000" pitchFamily="2" charset="-78"/>
              </a:rPr>
              <a:t> </a:t>
            </a:r>
            <a:r>
              <a:rPr lang="fa-IR" b="1" dirty="0">
                <a:cs typeface="B Nazanin" panose="00000400000000000000" pitchFamily="2" charset="-78"/>
              </a:rPr>
              <a:t>بتوان علت این گونه خریدهاي بیشتر را از این جملات ریشه یابی و پیگیري کرد که عبارتند از: اگر یکی خوبه دوتا بهتره یا</a:t>
            </a:r>
            <a:r>
              <a:rPr lang="en-US" b="1" dirty="0">
                <a:cs typeface="B Nazanin" panose="00000400000000000000" pitchFamily="2" charset="-78"/>
              </a:rPr>
              <a:t> </a:t>
            </a:r>
            <a:r>
              <a:rPr lang="fa-IR" b="1" dirty="0">
                <a:cs typeface="B Nazanin" panose="00000400000000000000" pitchFamily="2" charset="-78"/>
              </a:rPr>
              <a:t>یکی کمه دوتا مطمئن تر و غیره این قبیل حرف ها و جملات وقتی مصداق دارند که ذخیره سازي و انبار غیر متمرکز است علاوه بر این درخواست کننده ممکن است دقیقا همان آیتمی را درخواست کند که در جایی دیگر از کارخانه قرار دارد.</a:t>
            </a:r>
          </a:p>
        </p:txBody>
      </p:sp>
    </p:spTree>
    <p:extLst>
      <p:ext uri="{BB962C8B-B14F-4D97-AF65-F5344CB8AC3E}">
        <p14:creationId xmlns:p14="http://schemas.microsoft.com/office/powerpoint/2010/main" val="231402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a:cs typeface="B Titr" panose="00000700000000000000" pitchFamily="2" charset="-78"/>
              </a:rPr>
              <a:t>توقف خرید بیش از حد</a:t>
            </a:r>
            <a:endParaRPr lang="en-US" dirty="0">
              <a:cs typeface="B Titr" panose="00000700000000000000" pitchFamily="2" charset="-78"/>
            </a:endParaRPr>
          </a:p>
        </p:txBody>
      </p:sp>
      <p:sp>
        <p:nvSpPr>
          <p:cNvPr id="3" name="Rectangle 2"/>
          <p:cNvSpPr/>
          <p:nvPr/>
        </p:nvSpPr>
        <p:spPr>
          <a:xfrm>
            <a:off x="1694469" y="2680315"/>
            <a:ext cx="5716178" cy="2308324"/>
          </a:xfrm>
          <a:prstGeom prst="rect">
            <a:avLst/>
          </a:prstGeom>
        </p:spPr>
        <p:txBody>
          <a:bodyPr wrap="square">
            <a:spAutoFit/>
          </a:bodyPr>
          <a:lstStyle/>
          <a:p>
            <a:pPr algn="just" rtl="1"/>
            <a:r>
              <a:rPr lang="fa-IR" b="1" dirty="0">
                <a:cs typeface="B Nazanin" panose="00000400000000000000" pitchFamily="2" charset="-78"/>
              </a:rPr>
              <a:t>گاهی اقلام اشتباه تحویل داده می شوند اما کاربر تمایلی براي طی کردن فرایند برگشت ندارد، آیتم را نگه می دارد به این امید که در آینده بالاخره از آن استفاده خواهد کرد. با این روند اقلام مازاد یا اشتباه در سراسر کارخانه پراکنده شده و خاك می خورند؛ که در واقع اینها همان سرمایه هاي شرکت هستند که در هر گوشه اي در حال نابودي هستند بدون اینکه ارزشی داشته باشند.</a:t>
            </a:r>
          </a:p>
          <a:p>
            <a:pPr algn="ctr" rtl="1"/>
            <a:r>
              <a:rPr lang="fa-IR" b="1" dirty="0">
                <a:solidFill>
                  <a:srgbClr val="FF0000"/>
                </a:solidFill>
                <a:cs typeface="B Nazanin" panose="00000400000000000000" pitchFamily="2" charset="-78"/>
              </a:rPr>
              <a:t>متوقف کردن روش خرید بیش از حد می تواند، موجب شود که نرخ بازگشت از همان روز اول برپایی انبار، تحت کنترل قرار گیرد.</a:t>
            </a:r>
          </a:p>
        </p:txBody>
      </p:sp>
    </p:spTree>
    <p:extLst>
      <p:ext uri="{BB962C8B-B14F-4D97-AF65-F5344CB8AC3E}">
        <p14:creationId xmlns:p14="http://schemas.microsoft.com/office/powerpoint/2010/main" val="1031513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a:cs typeface="B Titr" panose="00000700000000000000" pitchFamily="2" charset="-78"/>
              </a:rPr>
              <a:t>کاهش هزینه حمل و نقل</a:t>
            </a:r>
            <a:endParaRPr lang="en-US" dirty="0">
              <a:cs typeface="B Titr" panose="00000700000000000000" pitchFamily="2" charset="-78"/>
            </a:endParaRPr>
          </a:p>
        </p:txBody>
      </p:sp>
      <p:sp>
        <p:nvSpPr>
          <p:cNvPr id="3" name="Rectangle 2"/>
          <p:cNvSpPr/>
          <p:nvPr/>
        </p:nvSpPr>
        <p:spPr>
          <a:xfrm>
            <a:off x="1687399" y="2581334"/>
            <a:ext cx="5716178" cy="923330"/>
          </a:xfrm>
          <a:prstGeom prst="rect">
            <a:avLst/>
          </a:prstGeom>
        </p:spPr>
        <p:txBody>
          <a:bodyPr wrap="square">
            <a:spAutoFit/>
          </a:bodyPr>
          <a:lstStyle/>
          <a:p>
            <a:pPr algn="just" rtl="1"/>
            <a:r>
              <a:rPr lang="fa-IR" b="1" dirty="0">
                <a:cs typeface="B Nazanin" panose="00000400000000000000" pitchFamily="2" charset="-78"/>
              </a:rPr>
              <a:t>هزینه حمل اضطراري به طور معمول حدود 30 درصد بیشتر از حمل در وضعیت عادي است، حال می توانیم با داشتن مقدار واقعی موجودي و تحت کنترل بودن انبار این 30 درصد را نیز صرفه جویی کنیم.</a:t>
            </a:r>
            <a:endParaRPr lang="fa-IR" b="1" dirty="0">
              <a:solidFill>
                <a:srgbClr val="FF0000"/>
              </a:solidFill>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2031793" y="3481580"/>
            <a:ext cx="5371784" cy="2429709"/>
          </a:xfrm>
          <a:prstGeom prst="rect">
            <a:avLst/>
          </a:prstGeom>
        </p:spPr>
      </p:pic>
    </p:spTree>
    <p:extLst>
      <p:ext uri="{BB962C8B-B14F-4D97-AF65-F5344CB8AC3E}">
        <p14:creationId xmlns:p14="http://schemas.microsoft.com/office/powerpoint/2010/main" val="2039505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a:cs typeface="B Titr" panose="00000700000000000000" pitchFamily="2" charset="-78"/>
              </a:rPr>
              <a:t>افزایش صرفه جویی در زمان توقف تولید</a:t>
            </a:r>
            <a:endParaRPr lang="en-US" dirty="0">
              <a:cs typeface="B Titr" panose="00000700000000000000" pitchFamily="2" charset="-78"/>
            </a:endParaRPr>
          </a:p>
        </p:txBody>
      </p:sp>
      <p:sp>
        <p:nvSpPr>
          <p:cNvPr id="3" name="Rectangle 2"/>
          <p:cNvSpPr/>
          <p:nvPr/>
        </p:nvSpPr>
        <p:spPr>
          <a:xfrm>
            <a:off x="1687399" y="2581334"/>
            <a:ext cx="5716178" cy="2308324"/>
          </a:xfrm>
          <a:prstGeom prst="rect">
            <a:avLst/>
          </a:prstGeom>
        </p:spPr>
        <p:txBody>
          <a:bodyPr wrap="square">
            <a:spAutoFit/>
          </a:bodyPr>
          <a:lstStyle/>
          <a:p>
            <a:pPr algn="just" rtl="1"/>
            <a:r>
              <a:rPr lang="fa-IR" b="1" dirty="0">
                <a:cs typeface="B Nazanin" panose="00000400000000000000" pitchFamily="2" charset="-78"/>
              </a:rPr>
              <a:t>حقیقت این است که قطعات را باید به عنوان سپري در مقابل تاخیر در دریافت ذخیره کرد تا تجهیزات از کار نیفتند.</a:t>
            </a:r>
          </a:p>
          <a:p>
            <a:pPr algn="just" rtl="1"/>
            <a:r>
              <a:rPr lang="fa-IR" b="1" dirty="0">
                <a:cs typeface="B Nazanin" panose="00000400000000000000" pitchFamily="2" charset="-78"/>
              </a:rPr>
              <a:t>فقط معدودي از عملیات هاي تولیدي هستند که می توانند یک هفته وقفه را تاب بیاورند و در انتظار قطعات حیاتی بمانند چنین قطعاتی را حداقل باید به اندازه مصرف یک هفته ذخیره کرد. همچنین وقتی درباره اینکه چه چیزي ذخیره شود تصمیم گیري میکنید سهولت دسترسی نیز از عوامل اصلی است؛ منطقی نیست که براي تعمیر، منتظر تحویل قطعاتی مانند اتصال ها، پیچ و مهره بمانید.</a:t>
            </a:r>
          </a:p>
        </p:txBody>
      </p:sp>
    </p:spTree>
    <p:extLst>
      <p:ext uri="{BB962C8B-B14F-4D97-AF65-F5344CB8AC3E}">
        <p14:creationId xmlns:p14="http://schemas.microsoft.com/office/powerpoint/2010/main" val="3408332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a:cs typeface="B Titr" panose="00000700000000000000" pitchFamily="2" charset="-78"/>
              </a:rPr>
              <a:t>افزایش صرفه جویی در زمان توقف تولید</a:t>
            </a:r>
            <a:endParaRPr lang="en-US" dirty="0">
              <a:cs typeface="B Titr" panose="00000700000000000000" pitchFamily="2" charset="-78"/>
            </a:endParaRPr>
          </a:p>
        </p:txBody>
      </p:sp>
      <p:sp>
        <p:nvSpPr>
          <p:cNvPr id="3" name="Rectangle 2"/>
          <p:cNvSpPr/>
          <p:nvPr/>
        </p:nvSpPr>
        <p:spPr>
          <a:xfrm>
            <a:off x="1687399" y="2581333"/>
            <a:ext cx="5716178" cy="2308324"/>
          </a:xfrm>
          <a:prstGeom prst="rect">
            <a:avLst/>
          </a:prstGeom>
        </p:spPr>
        <p:txBody>
          <a:bodyPr wrap="square">
            <a:spAutoFit/>
          </a:bodyPr>
          <a:lstStyle/>
          <a:p>
            <a:pPr algn="just" rtl="1"/>
            <a:r>
              <a:rPr lang="fa-IR" b="1" dirty="0">
                <a:cs typeface="B Nazanin" panose="00000400000000000000" pitchFamily="2" charset="-78"/>
              </a:rPr>
              <a:t>با داشتن انباري مرتب و تحت کنترل؛ به خوبی می دانید که چه اقلامی در انبار موجود هستند و میدانید واقعا به چه چیزهاي نیاز دارید. حتی شرکت هایی که قطعات را ذخیره میکنند نیز در حفظ موجودي با مشکل روبرو هستند. مرتب بودن و تحت کنترل بودن فقط زمانی امکان پذیر است که موجودي مواد و قطعات فهرست شود، محل هر آیتم مشخص باشد. همچنین باید یک سیستم کنترل دائمی موجودي و روندي براي شمارش دوره اي ایجاد کنید و بر نحوه خروج قطعات و کالا نظارت دقیق شود.</a:t>
            </a:r>
          </a:p>
        </p:txBody>
      </p:sp>
    </p:spTree>
    <p:extLst>
      <p:ext uri="{BB962C8B-B14F-4D97-AF65-F5344CB8AC3E}">
        <p14:creationId xmlns:p14="http://schemas.microsoft.com/office/powerpoint/2010/main" val="656038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fa-IR" b="1" dirty="0" smtClean="0">
                <a:cs typeface="B Titr" panose="00000700000000000000" pitchFamily="2" charset="-78"/>
              </a:rPr>
              <a:t>نتیجه گیری</a:t>
            </a:r>
            <a:endParaRPr lang="en-US" dirty="0">
              <a:cs typeface="B Titr" panose="00000700000000000000" pitchFamily="2" charset="-78"/>
            </a:endParaRPr>
          </a:p>
        </p:txBody>
      </p:sp>
      <p:sp>
        <p:nvSpPr>
          <p:cNvPr id="3" name="Rectangle 2"/>
          <p:cNvSpPr/>
          <p:nvPr/>
        </p:nvSpPr>
        <p:spPr>
          <a:xfrm>
            <a:off x="1687399" y="2581334"/>
            <a:ext cx="5716178" cy="715581"/>
          </a:xfrm>
          <a:prstGeom prst="rect">
            <a:avLst/>
          </a:prstGeom>
        </p:spPr>
        <p:txBody>
          <a:bodyPr wrap="square">
            <a:spAutoFit/>
          </a:bodyPr>
          <a:lstStyle/>
          <a:p>
            <a:pPr algn="r" rtl="1"/>
            <a:r>
              <a:rPr lang="fa-IR" sz="1350" dirty="0">
                <a:cs typeface="B Nazanin" panose="00000400000000000000" pitchFamily="2" charset="-78"/>
              </a:rPr>
              <a:t>تمامی داده هاي بدست آمده از سه روش اصلی صرفه جویی را براي مقایسه راحت تر بین دو انبار باز و انبار بسته</a:t>
            </a:r>
            <a:r>
              <a:rPr lang="en-US" sz="1350" dirty="0">
                <a:cs typeface="B Nazanin" panose="00000400000000000000" pitchFamily="2" charset="-78"/>
              </a:rPr>
              <a:t> </a:t>
            </a:r>
            <a:r>
              <a:rPr lang="fa-IR" sz="1350" dirty="0">
                <a:cs typeface="B Nazanin" panose="00000400000000000000" pitchFamily="2" charset="-78"/>
              </a:rPr>
              <a:t>بررسی میکنیم:</a:t>
            </a:r>
          </a:p>
          <a:p>
            <a:pPr algn="r" rtl="1"/>
            <a:r>
              <a:rPr lang="fa-IR" sz="1350" dirty="0">
                <a:cs typeface="B Nazanin" panose="00000400000000000000" pitchFamily="2" charset="-78"/>
              </a:rPr>
              <a:t>واحد مبالغ بدست آمده تومان میباشد.</a:t>
            </a:r>
            <a:endParaRPr lang="fa-IR" sz="1350" b="1" dirty="0">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510645" y="3510532"/>
            <a:ext cx="6249971" cy="2103308"/>
          </a:xfrm>
          <a:prstGeom prst="rect">
            <a:avLst/>
          </a:prstGeom>
        </p:spPr>
      </p:pic>
    </p:spTree>
    <p:extLst>
      <p:ext uri="{BB962C8B-B14F-4D97-AF65-F5344CB8AC3E}">
        <p14:creationId xmlns:p14="http://schemas.microsoft.com/office/powerpoint/2010/main" val="23030720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999</Words>
  <Application>Microsoft Office PowerPoint</Application>
  <PresentationFormat>On-screen Show (4:3)</PresentationFormat>
  <Paragraphs>28</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B Nazanin</vt:lpstr>
      <vt:lpstr>B Titr</vt:lpstr>
      <vt:lpstr>BNazanin</vt:lpstr>
      <vt:lpstr>Century Gothic</vt:lpstr>
      <vt:lpstr>Wingdings 3</vt:lpstr>
      <vt:lpstr>Ion Boardroom</vt:lpstr>
      <vt:lpstr>بررسی میزان صرفه جویی در انبار تحت کنترل در مقایسه با انبار غیر قابل کنترل</vt:lpstr>
      <vt:lpstr>چکیده</vt:lpstr>
      <vt:lpstr>مقدمه</vt:lpstr>
      <vt:lpstr>توقف خرید بیش از حد</vt:lpstr>
      <vt:lpstr>توقف خرید بیش از حد</vt:lpstr>
      <vt:lpstr>کاهش هزینه حمل و نقل</vt:lpstr>
      <vt:lpstr>افزایش صرفه جویی در زمان توقف تولید</vt:lpstr>
      <vt:lpstr>افزایش صرفه جویی در زمان توقف تولید</vt:lpstr>
      <vt:lpstr>نتیجه گیری</vt:lpstr>
      <vt:lpstr>نتیجه گیری</vt:lpstr>
      <vt:lpstr>نتیجه گیری</vt:lpstr>
      <vt:lpstr>نتیجه گیری</vt:lpstr>
      <vt:lpstr>نتیجه گیری</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MRT www.Win2Farsi.com</dc:creator>
  <cp:lastModifiedBy>MRT www.Win2Farsi.com</cp:lastModifiedBy>
  <cp:revision>2</cp:revision>
  <dcterms:created xsi:type="dcterms:W3CDTF">2019-01-29T09:31:01Z</dcterms:created>
  <dcterms:modified xsi:type="dcterms:W3CDTF">2019-01-29T09:32:20Z</dcterms:modified>
</cp:coreProperties>
</file>