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72"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101" d="100"/>
          <a:sy n="101" d="100"/>
        </p:scale>
        <p:origin x="9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54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pPr/>
              <a:t>11/18/2017</a:t>
            </a:fld>
            <a:endParaRPr lang="en-US"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54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pPr/>
              <a:t>11/18/2017</a:t>
            </a:fld>
            <a:endParaRPr lang="en-US"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36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125"/>
              </a:spcAft>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pPr/>
              <a:t>11/18/2017</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36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125"/>
              </a:spcAft>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pPr/>
              <a:t>11/18/2017</a:t>
            </a:fld>
            <a:endParaRPr lang="en-US" dirty="0"/>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dirty="0"/>
              <a:pPr/>
              <a:t>11/18/2017</a:t>
            </a:fld>
            <a:endParaRPr lang="en-US"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88440" y="1287379"/>
            <a:ext cx="5707781" cy="4893647"/>
          </a:xfrm>
          <a:prstGeom prst="rect">
            <a:avLst/>
          </a:prstGeom>
          <a:noFill/>
        </p:spPr>
        <p:txBody>
          <a:bodyPr wrap="square" rtlCol="0">
            <a:spAutoFit/>
          </a:bodyPr>
          <a:lstStyle/>
          <a:p>
            <a:pPr algn="ctr" rtl="1">
              <a:lnSpc>
                <a:spcPct val="150000"/>
              </a:lnSpc>
            </a:pPr>
            <a:r>
              <a:rPr lang="fa-IR" sz="2600" dirty="0" smtClean="0">
                <a:cs typeface="B Titr" panose="00000700000000000000" pitchFamily="2" charset="-78"/>
              </a:rPr>
              <a:t>دانشگاه آزاد واحد سیرجان</a:t>
            </a:r>
          </a:p>
          <a:p>
            <a:pPr algn="ctr" rtl="1">
              <a:lnSpc>
                <a:spcPct val="150000"/>
              </a:lnSpc>
            </a:pPr>
            <a:endParaRPr lang="fa-IR" sz="2600" dirty="0">
              <a:cs typeface="B Titr" panose="00000700000000000000" pitchFamily="2" charset="-78"/>
            </a:endParaRPr>
          </a:p>
          <a:p>
            <a:pPr algn="ctr" rtl="1">
              <a:lnSpc>
                <a:spcPct val="150000"/>
              </a:lnSpc>
            </a:pPr>
            <a:r>
              <a:rPr lang="fa-IR" sz="2600" dirty="0" smtClean="0">
                <a:cs typeface="B Titr" panose="00000700000000000000" pitchFamily="2" charset="-78"/>
              </a:rPr>
              <a:t>استاد :</a:t>
            </a:r>
          </a:p>
          <a:p>
            <a:pPr algn="ctr" rtl="1">
              <a:lnSpc>
                <a:spcPct val="150000"/>
              </a:lnSpc>
            </a:pPr>
            <a:r>
              <a:rPr lang="fa-IR" sz="2600" dirty="0" smtClean="0">
                <a:cs typeface="B Titr" panose="00000700000000000000" pitchFamily="2" charset="-78"/>
              </a:rPr>
              <a:t>سرکار خانم فردوسی پور</a:t>
            </a:r>
          </a:p>
          <a:p>
            <a:pPr algn="ctr" rtl="1">
              <a:lnSpc>
                <a:spcPct val="150000"/>
              </a:lnSpc>
            </a:pPr>
            <a:endParaRPr lang="fa-IR" sz="2600" dirty="0">
              <a:cs typeface="B Titr" panose="00000700000000000000" pitchFamily="2" charset="-78"/>
            </a:endParaRPr>
          </a:p>
          <a:p>
            <a:pPr algn="ctr" rtl="1">
              <a:lnSpc>
                <a:spcPct val="150000"/>
              </a:lnSpc>
            </a:pPr>
            <a:r>
              <a:rPr lang="fa-IR" sz="2600" dirty="0" smtClean="0">
                <a:cs typeface="B Titr" panose="00000700000000000000" pitchFamily="2" charset="-78"/>
              </a:rPr>
              <a:t>دانشجو :</a:t>
            </a:r>
          </a:p>
          <a:p>
            <a:pPr algn="ctr" rtl="1">
              <a:lnSpc>
                <a:spcPct val="150000"/>
              </a:lnSpc>
            </a:pPr>
            <a:r>
              <a:rPr lang="fa-IR" sz="2600" dirty="0" smtClean="0">
                <a:cs typeface="B Titr" panose="00000700000000000000" pitchFamily="2" charset="-78"/>
              </a:rPr>
              <a:t>هادی عرب قهستانی </a:t>
            </a:r>
          </a:p>
          <a:p>
            <a:pPr algn="ctr" rtl="1">
              <a:lnSpc>
                <a:spcPct val="150000"/>
              </a:lnSpc>
            </a:pPr>
            <a:r>
              <a:rPr lang="fa-IR" sz="2600" dirty="0" smtClean="0">
                <a:cs typeface="B Titr" panose="00000700000000000000" pitchFamily="2" charset="-78"/>
              </a:rPr>
              <a:t>عباس احمدزاده</a:t>
            </a:r>
            <a:endParaRPr lang="en-US" sz="2600" dirty="0">
              <a:cs typeface="B Titr" panose="00000700000000000000" pitchFamily="2" charset="-78"/>
            </a:endParaRPr>
          </a:p>
        </p:txBody>
      </p:sp>
    </p:spTree>
    <p:extLst>
      <p:ext uri="{BB962C8B-B14F-4D97-AF65-F5344CB8AC3E}">
        <p14:creationId xmlns:p14="http://schemas.microsoft.com/office/powerpoint/2010/main" val="2865579436"/>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080512983"/>
              </p:ext>
            </p:extLst>
          </p:nvPr>
        </p:nvGraphicFramePr>
        <p:xfrm>
          <a:off x="825499" y="2005964"/>
          <a:ext cx="7899402" cy="3657600"/>
        </p:xfrm>
        <a:graphic>
          <a:graphicData uri="http://schemas.openxmlformats.org/drawingml/2006/table">
            <a:tbl>
              <a:tblPr rtl="1" firstRow="1" firstCol="1" bandRow="1">
                <a:tableStyleId>{69012ECD-51FC-41F1-AA8D-1B2483CD663E}</a:tableStyleId>
              </a:tblPr>
              <a:tblGrid>
                <a:gridCol w="2633134"/>
                <a:gridCol w="2633134"/>
                <a:gridCol w="2633134"/>
              </a:tblGrid>
              <a:tr h="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000" b="1" dirty="0">
                          <a:effectLst/>
                          <a:cs typeface="B Mitra" panose="00000400000000000000" pitchFamily="2" charset="-78"/>
                        </a:rPr>
                        <a:t>مشکلات الگوی سنتی</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50000"/>
                        </a:lnSpc>
                        <a:spcAft>
                          <a:spcPts val="0"/>
                        </a:spcAft>
                        <a:tabLst>
                          <a:tab pos="178435" algn="r"/>
                          <a:tab pos="890270" algn="ctr"/>
                          <a:tab pos="1168400" algn="r"/>
                          <a:tab pos="2338705" algn="r"/>
                          <a:tab pos="3599180" algn="r"/>
                          <a:tab pos="4229100" algn="r"/>
                          <a:tab pos="4679315" algn="r"/>
                          <a:tab pos="5128895" algn="r"/>
                        </a:tabLst>
                      </a:pPr>
                      <a:r>
                        <a:rPr lang="fa-IR" sz="2000" b="1" dirty="0">
                          <a:effectLst/>
                          <a:cs typeface="B Mitra" panose="00000400000000000000" pitchFamily="2" charset="-78"/>
                        </a:rPr>
                        <a:t>موفقیتهای بخش خصوصی</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000" b="1">
                          <a:effectLst/>
                          <a:cs typeface="B Mitra" panose="00000400000000000000" pitchFamily="2" charset="-78"/>
                        </a:rPr>
                        <a:t>تغییرات شرایط جهانی</a:t>
                      </a:r>
                      <a:endParaRPr lang="en-US" sz="14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0">
                <a:tc>
                  <a:txBody>
                    <a:bodyPr/>
                    <a:lstStyle/>
                    <a:p>
                      <a:pPr algn="r" rtl="1">
                        <a:lnSpc>
                          <a:spcPct val="150000"/>
                        </a:lnSpc>
                        <a:spcAft>
                          <a:spcPts val="0"/>
                        </a:spcAft>
                        <a:tabLst>
                          <a:tab pos="178435" algn="r"/>
                          <a:tab pos="1168400" algn="r"/>
                          <a:tab pos="2338705" algn="r"/>
                          <a:tab pos="3599180" algn="r"/>
                          <a:tab pos="4229100" algn="r"/>
                          <a:tab pos="4679315" algn="r"/>
                          <a:tab pos="5128895" algn="r"/>
                        </a:tabLst>
                      </a:pPr>
                      <a:r>
                        <a:rPr lang="fa-IR" sz="2000" b="1">
                          <a:effectLst/>
                          <a:cs typeface="B Mitra" panose="00000400000000000000" pitchFamily="2" charset="-78"/>
                        </a:rPr>
                        <a:t>خشکی و انعطاف ناپذیری، کندی، سرخوردگی کارکنان، نارضایتی مراجعان، غرق شدن در قوانین و مقررات دست و پاگیر، متورم بودن، کنترل شدید سلسله مراتبی و ...</a:t>
                      </a:r>
                      <a:endParaRPr lang="en-US" sz="14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r" rtl="1">
                        <a:lnSpc>
                          <a:spcPct val="150000"/>
                        </a:lnSpc>
                        <a:spcAft>
                          <a:spcPts val="0"/>
                        </a:spcAft>
                        <a:tabLst>
                          <a:tab pos="178435" algn="r"/>
                          <a:tab pos="1168400" algn="r"/>
                          <a:tab pos="2338705" algn="r"/>
                          <a:tab pos="3599180" algn="r"/>
                          <a:tab pos="4229100" algn="r"/>
                          <a:tab pos="4679315" algn="r"/>
                          <a:tab pos="5128895" algn="r"/>
                        </a:tabLst>
                      </a:pPr>
                      <a:r>
                        <a:rPr lang="fa-IR" sz="2000" b="1">
                          <a:effectLst/>
                          <a:cs typeface="B Mitra" panose="00000400000000000000" pitchFamily="2" charset="-78"/>
                        </a:rPr>
                        <a:t>نزدیکی به مشتریان، ارتقاء کیفیت، نامتمرکز شدن اختیارات و ...</a:t>
                      </a:r>
                      <a:endParaRPr lang="en-US" sz="14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2000" b="1" dirty="0">
                          <a:effectLst/>
                          <a:cs typeface="B Mitra" panose="00000400000000000000" pitchFamily="2" charset="-78"/>
                        </a:rPr>
                        <a:t>جهانی شدن، نارضایتی عمومی از عملکرد و دولتها و افزایش انتظارات آنها، تأکید پر بهره وری و ...</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bl>
          </a:graphicData>
        </a:graphic>
      </p:graphicFrame>
      <p:sp>
        <p:nvSpPr>
          <p:cNvPr id="6" name="TextBox 5"/>
          <p:cNvSpPr txBox="1"/>
          <p:nvPr/>
        </p:nvSpPr>
        <p:spPr>
          <a:xfrm>
            <a:off x="850900" y="1353145"/>
            <a:ext cx="7801409" cy="523220"/>
          </a:xfrm>
          <a:prstGeom prst="rect">
            <a:avLst/>
          </a:prstGeom>
          <a:noFill/>
        </p:spPr>
        <p:txBody>
          <a:bodyPr wrap="square" rtlCol="0">
            <a:spAutoFit/>
          </a:bodyPr>
          <a:lstStyle/>
          <a:p>
            <a:pPr algn="ctr" rtl="1"/>
            <a:r>
              <a:rPr lang="fa-IR" sz="2800" b="1" dirty="0" smtClean="0">
                <a:cs typeface="B Mitra" panose="00000400000000000000" pitchFamily="2" charset="-78"/>
              </a:rPr>
              <a:t>مشکلات و چالش های الگوی سنتی</a:t>
            </a:r>
            <a:endParaRPr lang="en-US" sz="2800" b="1" dirty="0">
              <a:cs typeface="B Mitra" panose="00000400000000000000" pitchFamily="2" charset="-78"/>
            </a:endParaRPr>
          </a:p>
        </p:txBody>
      </p:sp>
      <p:cxnSp>
        <p:nvCxnSpPr>
          <p:cNvPr id="8" name="Straight Arrow Connector 7"/>
          <p:cNvCxnSpPr/>
          <p:nvPr/>
        </p:nvCxnSpPr>
        <p:spPr>
          <a:xfrm>
            <a:off x="4699000" y="5892800"/>
            <a:ext cx="0" cy="6985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5442066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850900" y="1149945"/>
            <a:ext cx="7801409" cy="523220"/>
          </a:xfrm>
          <a:prstGeom prst="rect">
            <a:avLst/>
          </a:prstGeom>
          <a:noFill/>
        </p:spPr>
        <p:txBody>
          <a:bodyPr wrap="square" rtlCol="0">
            <a:spAutoFit/>
          </a:bodyPr>
          <a:lstStyle/>
          <a:p>
            <a:pPr algn="ctr" rtl="1"/>
            <a:r>
              <a:rPr lang="fa-IR" sz="2800" b="1" dirty="0" smtClean="0">
                <a:cs typeface="B Mitra" panose="00000400000000000000" pitchFamily="2" charset="-78"/>
              </a:rPr>
              <a:t>راه حل </a:t>
            </a:r>
            <a:endParaRPr lang="en-US" sz="2800" b="1" dirty="0">
              <a:cs typeface="B Mitra" panose="000004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561129326"/>
              </p:ext>
            </p:extLst>
          </p:nvPr>
        </p:nvGraphicFramePr>
        <p:xfrm>
          <a:off x="825499" y="1853564"/>
          <a:ext cx="7899402" cy="3657600"/>
        </p:xfrm>
        <a:graphic>
          <a:graphicData uri="http://schemas.openxmlformats.org/drawingml/2006/table">
            <a:tbl>
              <a:tblPr rtl="1" firstRow="1" firstCol="1" bandRow="1">
                <a:tableStyleId>{69012ECD-51FC-41F1-AA8D-1B2483CD663E}</a:tableStyleId>
              </a:tblPr>
              <a:tblGrid>
                <a:gridCol w="2633134"/>
                <a:gridCol w="2633134"/>
                <a:gridCol w="2633134"/>
              </a:tblGrid>
              <a:tr h="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000" b="1" dirty="0">
                          <a:effectLst/>
                          <a:cs typeface="B Mitra" panose="00000400000000000000" pitchFamily="2" charset="-78"/>
                        </a:rPr>
                        <a:t>مشکلات الگوی سنتی</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50000"/>
                        </a:lnSpc>
                        <a:spcAft>
                          <a:spcPts val="0"/>
                        </a:spcAft>
                        <a:tabLst>
                          <a:tab pos="178435" algn="r"/>
                          <a:tab pos="890270" algn="ctr"/>
                          <a:tab pos="1168400" algn="r"/>
                          <a:tab pos="2338705" algn="r"/>
                          <a:tab pos="3599180" algn="r"/>
                          <a:tab pos="4229100" algn="r"/>
                          <a:tab pos="4679315" algn="r"/>
                          <a:tab pos="5128895" algn="r"/>
                        </a:tabLst>
                      </a:pPr>
                      <a:r>
                        <a:rPr lang="fa-IR" sz="2000" b="1" dirty="0">
                          <a:effectLst/>
                          <a:cs typeface="B Mitra" panose="00000400000000000000" pitchFamily="2" charset="-78"/>
                        </a:rPr>
                        <a:t>موفقیتهای بخش خصوصی</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000" b="1">
                          <a:effectLst/>
                          <a:cs typeface="B Mitra" panose="00000400000000000000" pitchFamily="2" charset="-78"/>
                        </a:rPr>
                        <a:t>تغییرات شرایط جهانی</a:t>
                      </a:r>
                      <a:endParaRPr lang="en-US" sz="14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0">
                <a:tc>
                  <a:txBody>
                    <a:bodyPr/>
                    <a:lstStyle/>
                    <a:p>
                      <a:pPr algn="r" rtl="1">
                        <a:lnSpc>
                          <a:spcPct val="150000"/>
                        </a:lnSpc>
                        <a:spcAft>
                          <a:spcPts val="0"/>
                        </a:spcAft>
                        <a:tabLst>
                          <a:tab pos="178435" algn="r"/>
                          <a:tab pos="1168400" algn="r"/>
                          <a:tab pos="2338705" algn="r"/>
                          <a:tab pos="3599180" algn="r"/>
                          <a:tab pos="4229100" algn="r"/>
                          <a:tab pos="4679315" algn="r"/>
                          <a:tab pos="5128895" algn="r"/>
                        </a:tabLst>
                      </a:pPr>
                      <a:r>
                        <a:rPr lang="fa-IR" sz="2000" b="1">
                          <a:effectLst/>
                          <a:cs typeface="B Mitra" panose="00000400000000000000" pitchFamily="2" charset="-78"/>
                        </a:rPr>
                        <a:t>خشکی و انعطاف ناپذیری، کندی، سرخوردگی کارکنان، نارضایتی مراجعان، غرق شدن در قوانین و مقررات دست و پاگیر، متورم بودن، کنترل شدید سلسله مراتبی و ...</a:t>
                      </a:r>
                      <a:endParaRPr lang="en-US" sz="14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r" rtl="1">
                        <a:lnSpc>
                          <a:spcPct val="150000"/>
                        </a:lnSpc>
                        <a:spcAft>
                          <a:spcPts val="0"/>
                        </a:spcAft>
                        <a:tabLst>
                          <a:tab pos="178435" algn="r"/>
                          <a:tab pos="1168400" algn="r"/>
                          <a:tab pos="2338705" algn="r"/>
                          <a:tab pos="3599180" algn="r"/>
                          <a:tab pos="4229100" algn="r"/>
                          <a:tab pos="4679315" algn="r"/>
                          <a:tab pos="5128895" algn="r"/>
                        </a:tabLst>
                      </a:pPr>
                      <a:r>
                        <a:rPr lang="fa-IR" sz="2000" b="1" dirty="0">
                          <a:effectLst/>
                          <a:cs typeface="B Mitra" panose="00000400000000000000" pitchFamily="2" charset="-78"/>
                        </a:rPr>
                        <a:t>نزدیکی به مشتریان، ارتقاء کیفیت، نامتمرکز شدن اختیارات و ...</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2000" b="1" dirty="0">
                          <a:effectLst/>
                          <a:cs typeface="B Mitra" panose="00000400000000000000" pitchFamily="2" charset="-78"/>
                        </a:rPr>
                        <a:t>جهانی شدن، نارضایتی عمومی از عملکرد و دولتها و افزایش انتظارات آنها، تأکید پر بهره وری و ...</a:t>
                      </a:r>
                      <a:endParaRPr lang="en-US" sz="14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139049452"/>
              </p:ext>
            </p:extLst>
          </p:nvPr>
        </p:nvGraphicFramePr>
        <p:xfrm>
          <a:off x="825500" y="6179820"/>
          <a:ext cx="7886700" cy="487680"/>
        </p:xfrm>
        <a:graphic>
          <a:graphicData uri="http://schemas.openxmlformats.org/drawingml/2006/table">
            <a:tbl>
              <a:tblPr rtl="1" firstRow="1" firstCol="1" bandRow="1">
                <a:tableStyleId>{5C22544A-7EE6-4342-B048-85BDC9FD1C3A}</a:tableStyleId>
              </a:tblPr>
              <a:tblGrid>
                <a:gridCol w="7886700"/>
              </a:tblGrid>
              <a:tr h="48768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000" b="1" dirty="0">
                          <a:solidFill>
                            <a:schemeClr val="tx1"/>
                          </a:solidFill>
                          <a:effectLst/>
                          <a:cs typeface="B Mitra" panose="00000400000000000000" pitchFamily="2" charset="-78"/>
                        </a:rPr>
                        <a:t>مدیریت دولتی نوین</a:t>
                      </a:r>
                      <a:endParaRPr lang="en-US" sz="1400" b="1" dirty="0">
                        <a:solidFill>
                          <a:schemeClr val="tx1"/>
                        </a:solidFill>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r>
            </a:tbl>
          </a:graphicData>
        </a:graphic>
      </p:graphicFrame>
      <p:cxnSp>
        <p:nvCxnSpPr>
          <p:cNvPr id="9" name="Straight Arrow Connector 8"/>
          <p:cNvCxnSpPr/>
          <p:nvPr/>
        </p:nvCxnSpPr>
        <p:spPr>
          <a:xfrm>
            <a:off x="4972050" y="5461000"/>
            <a:ext cx="0" cy="7239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32402060"/>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492443"/>
          </a:xfrm>
          <a:prstGeom prst="rect">
            <a:avLst/>
          </a:prstGeom>
          <a:noFill/>
        </p:spPr>
        <p:txBody>
          <a:bodyPr wrap="square" rtlCol="0">
            <a:spAutoFit/>
          </a:bodyPr>
          <a:lstStyle/>
          <a:p>
            <a:pPr algn="r"/>
            <a:r>
              <a:rPr lang="fa-IR" sz="2600" b="1" dirty="0">
                <a:cs typeface="B Mitra" panose="00000400000000000000" pitchFamily="2" charset="-78"/>
              </a:rPr>
              <a:t>مبانی نظری مدیریت دولتی </a:t>
            </a:r>
            <a:endParaRPr lang="en-US" sz="2600" dirty="0">
              <a:cs typeface="B Mitra" panose="00000400000000000000" pitchFamily="2" charset="-78"/>
            </a:endParaRPr>
          </a:p>
        </p:txBody>
      </p:sp>
      <p:sp>
        <p:nvSpPr>
          <p:cNvPr id="6" name="TextBox 5"/>
          <p:cNvSpPr txBox="1"/>
          <p:nvPr/>
        </p:nvSpPr>
        <p:spPr>
          <a:xfrm>
            <a:off x="1135781" y="1029903"/>
            <a:ext cx="7392202" cy="3785652"/>
          </a:xfrm>
          <a:prstGeom prst="rect">
            <a:avLst/>
          </a:prstGeom>
          <a:noFill/>
        </p:spPr>
        <p:txBody>
          <a:bodyPr wrap="square" rtlCol="0">
            <a:spAutoFit/>
          </a:bodyPr>
          <a:lstStyle/>
          <a:p>
            <a:pPr algn="just" rtl="1"/>
            <a:r>
              <a:rPr lang="fa-IR" sz="2400" dirty="0" smtClean="0">
                <a:cs typeface="B Mitra" panose="00000400000000000000" pitchFamily="2" charset="-78"/>
              </a:rPr>
              <a:t>دو رویکرد اساسی و به عبارت دیگر دو پاردایم در برخورد با مقوله مدیریت در بخش دولتی قابل تفکیک هستند. رویکرد اول که با پارادیم کلاسیک مشهور است و آون هیوز آن را «اداره امور دولتی» نامیده است، ریشه در نظریه های بوروکراسی ماکس وبر و نظریه تفکیک سیاست و اداره وودرو ویلسن دارد. رویکرد دوم دارای شکل های مختلفی چون مدیریت گرایی (پولیت)، مدیریت دولتی نوین (هود)، اداره امور دولتی مبتنی بر بازار (لن و روزنبلوم) و دولت کارآفرین (آزبورن و گابلر) است. خاستگاه پارادیم جدید را می توان در مدیریت بخش خصوصی (نفوذ مدیریت بخش خصوصی در بخش دولتی) و علم اقتصاد (شامل یافته هایی چون نظریه انتخاب عمومی و نظریه اصیل- وکیل) جستجو کرد.</a:t>
            </a:r>
            <a:endParaRPr lang="en-US" sz="2400" dirty="0" smtClean="0">
              <a:cs typeface="B Mitra" panose="00000400000000000000" pitchFamily="2" charset="-78"/>
            </a:endParaRPr>
          </a:p>
          <a:p>
            <a:pPr algn="just"/>
            <a:endParaRPr lang="en-US" sz="2400" dirty="0">
              <a:cs typeface="B Mitra" panose="00000400000000000000" pitchFamily="2" charset="-78"/>
            </a:endParaRPr>
          </a:p>
        </p:txBody>
      </p:sp>
    </p:spTree>
    <p:extLst>
      <p:ext uri="{BB962C8B-B14F-4D97-AF65-F5344CB8AC3E}">
        <p14:creationId xmlns:p14="http://schemas.microsoft.com/office/powerpoint/2010/main" val="2064592955"/>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523220"/>
          </a:xfrm>
          <a:prstGeom prst="rect">
            <a:avLst/>
          </a:prstGeom>
          <a:noFill/>
        </p:spPr>
        <p:txBody>
          <a:bodyPr wrap="square" rtlCol="0">
            <a:spAutoFit/>
          </a:bodyPr>
          <a:lstStyle/>
          <a:p>
            <a:pPr algn="r" rtl="1"/>
            <a:r>
              <a:rPr lang="fa-IR" sz="2800" b="1" dirty="0">
                <a:cs typeface="B Mitra" panose="00000400000000000000" pitchFamily="2" charset="-78"/>
              </a:rPr>
              <a:t>بوروکراسی</a:t>
            </a:r>
            <a:endParaRPr lang="en-US" sz="2800" dirty="0">
              <a:cs typeface="B Mitra" panose="00000400000000000000" pitchFamily="2" charset="-78"/>
            </a:endParaRPr>
          </a:p>
        </p:txBody>
      </p:sp>
      <p:sp>
        <p:nvSpPr>
          <p:cNvPr id="6" name="TextBox 5"/>
          <p:cNvSpPr txBox="1"/>
          <p:nvPr/>
        </p:nvSpPr>
        <p:spPr>
          <a:xfrm>
            <a:off x="904775" y="1029903"/>
            <a:ext cx="7623208" cy="3785652"/>
          </a:xfrm>
          <a:prstGeom prst="rect">
            <a:avLst/>
          </a:prstGeom>
          <a:noFill/>
        </p:spPr>
        <p:txBody>
          <a:bodyPr wrap="square" rtlCol="0">
            <a:spAutoFit/>
          </a:bodyPr>
          <a:lstStyle/>
          <a:p>
            <a:pPr algn="just" rtl="1"/>
            <a:r>
              <a:rPr lang="fa-IR" sz="2400" dirty="0" smtClean="0">
                <a:cs typeface="B Mitra" panose="00000400000000000000" pitchFamily="2" charset="-78"/>
              </a:rPr>
              <a:t>اولین </a:t>
            </a:r>
            <a:r>
              <a:rPr lang="fa-IR" sz="2400" dirty="0">
                <a:cs typeface="B Mitra" panose="00000400000000000000" pitchFamily="2" charset="-78"/>
              </a:rPr>
              <a:t>تفکر در زمینه مدیریت دولتی که به مدیریت دولتی سنتی یا اداره امور مشهور است به وودرو ویلسن و ماکس وبر مربوط است. با توجه به مشخصه های بوروکراسی وبری که «رسمیت»، سلسله مراتب، مشروعیت، غیر شخصی بودن و ...» است، شاید بتوان چنین نتیجه گفت که مشخصه های اصلی الگوی سنتی مدیریت دولتی جدایی اداره از سیاست، وجود قوانین سخت و دست و پاگیر، سلسله مراتب خشک اداری، تمرکز و ... باشد. (دنهاردت، 1992، ص 81)</a:t>
            </a:r>
            <a:endParaRPr lang="en-US" sz="2400" dirty="0">
              <a:cs typeface="B Mitra" panose="00000400000000000000" pitchFamily="2" charset="-78"/>
            </a:endParaRPr>
          </a:p>
          <a:p>
            <a:pPr algn="just" rtl="1"/>
            <a:r>
              <a:rPr lang="fa-IR" sz="2400" dirty="0">
                <a:cs typeface="B Mitra" panose="00000400000000000000" pitchFamily="2" charset="-78"/>
              </a:rPr>
              <a:t>وبر به تمایز میان «سیاست و بوروکراسی» اعتقاد داشت و یادآور شد که بوروکراتها موظف به اجرای تصمیماتی هستند که توسط سیاستمداران اتخاذ شده است.</a:t>
            </a:r>
            <a:endParaRPr lang="en-US" sz="2400" dirty="0">
              <a:cs typeface="B Mitra" panose="00000400000000000000" pitchFamily="2" charset="-78"/>
            </a:endParaRPr>
          </a:p>
          <a:p>
            <a:pPr algn="just" rtl="1"/>
            <a:r>
              <a:rPr lang="fa-IR" sz="2400" dirty="0">
                <a:cs typeface="B Mitra" panose="00000400000000000000" pitchFamily="2" charset="-78"/>
              </a:rPr>
              <a:t>استخدام و انتصاب بر اساس شایستگی، بی طرفی سیاسی و حق ادامه خدمت با وجود تغییر دولت از دستاوردهای وبر بود.</a:t>
            </a:r>
            <a:endParaRPr lang="en-US" sz="2400" dirty="0">
              <a:cs typeface="B Mitra" panose="00000400000000000000" pitchFamily="2" charset="-78"/>
            </a:endParaRPr>
          </a:p>
        </p:txBody>
      </p:sp>
    </p:spTree>
    <p:extLst>
      <p:ext uri="{BB962C8B-B14F-4D97-AF65-F5344CB8AC3E}">
        <p14:creationId xmlns:p14="http://schemas.microsoft.com/office/powerpoint/2010/main" val="424834780"/>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523220"/>
          </a:xfrm>
          <a:prstGeom prst="rect">
            <a:avLst/>
          </a:prstGeom>
          <a:noFill/>
        </p:spPr>
        <p:txBody>
          <a:bodyPr wrap="square" rtlCol="0">
            <a:spAutoFit/>
          </a:bodyPr>
          <a:lstStyle/>
          <a:p>
            <a:pPr algn="r" rtl="1"/>
            <a:r>
              <a:rPr lang="fa-IR" sz="2800" b="1" dirty="0">
                <a:cs typeface="B Mitra" panose="00000400000000000000" pitchFamily="2" charset="-78"/>
              </a:rPr>
              <a:t>بوروکراسی</a:t>
            </a:r>
            <a:endParaRPr lang="en-US" sz="2800" dirty="0">
              <a:cs typeface="B Mitra" panose="00000400000000000000" pitchFamily="2" charset="-78"/>
            </a:endParaRPr>
          </a:p>
        </p:txBody>
      </p:sp>
      <p:sp>
        <p:nvSpPr>
          <p:cNvPr id="6" name="TextBox 5"/>
          <p:cNvSpPr txBox="1"/>
          <p:nvPr/>
        </p:nvSpPr>
        <p:spPr>
          <a:xfrm>
            <a:off x="904775" y="1029903"/>
            <a:ext cx="7623208" cy="3785652"/>
          </a:xfrm>
          <a:prstGeom prst="rect">
            <a:avLst/>
          </a:prstGeom>
          <a:noFill/>
        </p:spPr>
        <p:txBody>
          <a:bodyPr wrap="square" rtlCol="0">
            <a:spAutoFit/>
          </a:bodyPr>
          <a:lstStyle/>
          <a:p>
            <a:pPr algn="just" rtl="1"/>
            <a:r>
              <a:rPr lang="fa-IR" sz="2400" dirty="0">
                <a:cs typeface="B Mitra" panose="00000400000000000000" pitchFamily="2" charset="-78"/>
              </a:rPr>
              <a:t>وبر دیوانسالاری را زمینه مهمی برای رشد و توسعه «شایسته سالاری» می دانست که بر اثر جدایی مدیریت از مالکیت، یعنی جدایی سیاستگذاران از مجریان امکانپذیر می گردد. او همچنین دیوانسالاری را عاملی برای اضمحلال استبداد و گسترش مردمسالاری معرفی می نمود؛ چرا که بر اثر گسترش دیوانسالاری زمینه عدم وابستگی به شخص فراهم می شود و کارمندان تابع هنجارها و قواعد غیر شخصی می شوند و با پیروی از ضوابط، به صورت مستقل از اشخاص عمل می کنند. قدرت غیر شخصی دیوانسالاری از طریق حذف تدریجی قدرتمندان مستبد اعمال می شود. بدین ترتیب در مودمسالاری دیوانسالارانه به استخدام وسیع کارمندان از همه اقشار اجتماعی به شرط دارا بودن ملاک های گزینشی عقلانی، زمینه عینی تحقق مردمسالاری محقق می گردد و برگزیدگان برآمده از اقشار مختلف جامعه توانایی آن را می‌یابند که بر برنامه های دولت مؤثر واقع شوند.</a:t>
            </a:r>
            <a:endParaRPr lang="en-US" sz="2400" dirty="0">
              <a:cs typeface="B Mitra" panose="00000400000000000000" pitchFamily="2" charset="-78"/>
            </a:endParaRPr>
          </a:p>
        </p:txBody>
      </p:sp>
    </p:spTree>
    <p:extLst>
      <p:ext uri="{BB962C8B-B14F-4D97-AF65-F5344CB8AC3E}">
        <p14:creationId xmlns:p14="http://schemas.microsoft.com/office/powerpoint/2010/main" val="271978718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025" y="721894"/>
            <a:ext cx="7623208" cy="4524315"/>
          </a:xfrm>
          <a:prstGeom prst="rect">
            <a:avLst/>
          </a:prstGeom>
          <a:noFill/>
        </p:spPr>
        <p:txBody>
          <a:bodyPr wrap="square" rtlCol="0">
            <a:spAutoFit/>
          </a:bodyPr>
          <a:lstStyle/>
          <a:p>
            <a:pPr algn="just" rtl="1"/>
            <a:r>
              <a:rPr lang="fa-IR" sz="2400" b="1" dirty="0">
                <a:cs typeface="B Mitra" panose="00000400000000000000" pitchFamily="2" charset="-78"/>
              </a:rPr>
              <a:t>نظریه تمایز سیاست و اداره ویلسن</a:t>
            </a:r>
            <a:endParaRPr lang="en-US" sz="2400" dirty="0">
              <a:cs typeface="B Mitra" panose="00000400000000000000" pitchFamily="2" charset="-78"/>
            </a:endParaRPr>
          </a:p>
          <a:p>
            <a:pPr algn="just" rtl="1"/>
            <a:r>
              <a:rPr lang="fa-IR" sz="2400" dirty="0">
                <a:cs typeface="B Mitra" panose="00000400000000000000" pitchFamily="2" charset="-78"/>
              </a:rPr>
              <a:t>ویلسون، بنیانگذار رشته علمی «مدیریت دولتی» شناخته و این رشته با انتشار کتاب وی تحت عنوان «مطالعه اداره» در سال 1887 شروع شد که به عصر تفکیک سیاست و اداره مشهور است. (باسو، 1986، ص9)</a:t>
            </a:r>
            <a:endParaRPr lang="en-US" sz="2400" dirty="0">
              <a:cs typeface="B Mitra" panose="00000400000000000000" pitchFamily="2" charset="-78"/>
            </a:endParaRPr>
          </a:p>
          <a:p>
            <a:pPr algn="just" rtl="1"/>
            <a:r>
              <a:rPr lang="fa-IR" sz="2400" dirty="0">
                <a:cs typeface="B Mitra" panose="00000400000000000000" pitchFamily="2" charset="-78"/>
              </a:rPr>
              <a:t>بر اساس نظریه تمایز سیاست و اداره که ویلسن معتقد به آن است، طرحها دولت اقدامات اداری یستند، ولی اجرای جزء به جزء آنها اقدام اداری است. در این تئوری عقیده بر این است که اگر بخش سیاسی و اداری ادغام صورت گیرد، پدیده ای به نام سیستم تاراج بوجود می آید. در این حالت خواه ناخواه از نظام اداری برای کسب قدرت سیاسی سوء استفاده خواهد شد. طبیعی است هر گونه فساد اداری ناشی از همین اختلاط است. بنابراین از این تئوری می توان نتیجه گرفت که پست های سیاسی باید در اثر رقابت در صحنه سیاست بدست بیایند؛ در حالی که پست های اداری بایستی در اثر رقابت در صحنه اداری کسب شوند. (خلیلی شورینی، 1377</a:t>
            </a:r>
            <a:r>
              <a:rPr lang="fa-IR" sz="2400" dirty="0" smtClean="0">
                <a:cs typeface="B Mitra" panose="00000400000000000000" pitchFamily="2" charset="-78"/>
              </a:rPr>
              <a:t>)</a:t>
            </a:r>
            <a:endParaRPr lang="en-US" sz="2400" dirty="0">
              <a:cs typeface="B Mitra" panose="00000400000000000000" pitchFamily="2" charset="-78"/>
            </a:endParaRPr>
          </a:p>
        </p:txBody>
      </p:sp>
    </p:spTree>
    <p:extLst>
      <p:ext uri="{BB962C8B-B14F-4D97-AF65-F5344CB8AC3E}">
        <p14:creationId xmlns:p14="http://schemas.microsoft.com/office/powerpoint/2010/main" val="441424973"/>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025" y="721894"/>
            <a:ext cx="7623208" cy="6001643"/>
          </a:xfrm>
          <a:prstGeom prst="rect">
            <a:avLst/>
          </a:prstGeom>
          <a:noFill/>
        </p:spPr>
        <p:txBody>
          <a:bodyPr wrap="square" rtlCol="0">
            <a:spAutoFit/>
          </a:bodyPr>
          <a:lstStyle/>
          <a:p>
            <a:pPr algn="just" rtl="1"/>
            <a:r>
              <a:rPr lang="fa-IR" sz="2400" dirty="0">
                <a:cs typeface="B Mitra" panose="00000400000000000000" pitchFamily="2" charset="-78"/>
              </a:rPr>
              <a:t>بنا به استدلال ویلسون همه حکومتها در وظیفه اساسی دارند: الف) سیاسی که به معنای خط مشیهای کلی و قوانین است و ب) مدیریت که به معنای به کارگیری آن خط مشی ها و قوانین در مورد افراد و در وضعیتهای خاص است. ویلسون مدعی بود از آنجا که مدیریت دستگاه اداری از سیاست جداست، باید غیر سیاسی باقی بماند، زیر به گفته او «مسائل مدیریت غیر از مسائل سیاسی هستند».</a:t>
            </a:r>
            <a:endParaRPr lang="en-US" sz="2400" dirty="0">
              <a:cs typeface="B Mitra" panose="00000400000000000000" pitchFamily="2" charset="-78"/>
            </a:endParaRPr>
          </a:p>
          <a:p>
            <a:pPr algn="just" rtl="1"/>
            <a:r>
              <a:rPr lang="fa-IR" sz="2400" dirty="0">
                <a:cs typeface="B Mitra" panose="00000400000000000000" pitchFamily="2" charset="-78"/>
              </a:rPr>
              <a:t>علیرغم اینکه سیاست وظایف دستگاه های اداری را تعیین می کند، دستگاه اداری نباید اجازه دهد که مقاماتش بازیچه سیاست شوند. (آستین، 1374، ص 361) به زعم او مدیریت ورای فضای سیاست قرار داد. در قلمرو اداره، سیاست باید به وسیله بوروکراسی حرفه ای و بیطرف اجرا شود. (دنهاردت، 1380، ص 73)</a:t>
            </a:r>
            <a:endParaRPr lang="en-US" sz="2400" dirty="0">
              <a:cs typeface="B Mitra" panose="00000400000000000000" pitchFamily="2" charset="-78"/>
            </a:endParaRPr>
          </a:p>
          <a:p>
            <a:pPr algn="just" rtl="1"/>
            <a:r>
              <a:rPr lang="fa-IR" sz="2400" dirty="0">
                <a:cs typeface="B Mitra" panose="00000400000000000000" pitchFamily="2" charset="-78"/>
              </a:rPr>
              <a:t>دلیل این ممنوعیت در مرحله نخست این است که غیر سیاسی بودن نظام اداری از به فساد و انحراف کشیدن آن جلوگیری می کند و دوم اینکه نظام اداری باید با تعهد و ایمان به مشروعیت نظام حکومتی در قدرت، در خدمت عامه مردم و جامعه باشد. در واقع کار ویژه نظام اداری کمک به شاخه اجرایی حکومت برای اجرای قوانین است. (کاظمی، 1379، ص 99)</a:t>
            </a:r>
            <a:endParaRPr lang="en-US" sz="2400" dirty="0">
              <a:cs typeface="B Mitra" panose="00000400000000000000" pitchFamily="2" charset="-78"/>
            </a:endParaRPr>
          </a:p>
          <a:p>
            <a:pPr algn="just" rtl="1"/>
            <a:r>
              <a:rPr lang="fa-IR" sz="2400" dirty="0">
                <a:cs typeface="B Mitra" panose="00000400000000000000" pitchFamily="2" charset="-78"/>
              </a:rPr>
              <a:t>باید گفت در عمل مدیر دولتی در نقطه تلاقی جهان سیاسی و اداری زندگی می کند؛ یعنی نه یک بازیگر منفعل است و نه صرفاً ابزار سیاسی. (دنهاردت، 1380، ص 29)</a:t>
            </a:r>
            <a:endParaRPr lang="en-US" sz="2400" dirty="0">
              <a:cs typeface="B Mitra" panose="00000400000000000000" pitchFamily="2" charset="-78"/>
            </a:endParaRPr>
          </a:p>
        </p:txBody>
      </p:sp>
    </p:spTree>
    <p:extLst>
      <p:ext uri="{BB962C8B-B14F-4D97-AF65-F5344CB8AC3E}">
        <p14:creationId xmlns:p14="http://schemas.microsoft.com/office/powerpoint/2010/main" val="1578043478"/>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025" y="721894"/>
            <a:ext cx="7623208" cy="4431983"/>
          </a:xfrm>
          <a:prstGeom prst="rect">
            <a:avLst/>
          </a:prstGeom>
          <a:noFill/>
        </p:spPr>
        <p:txBody>
          <a:bodyPr wrap="square" rtlCol="0">
            <a:spAutoFit/>
          </a:bodyPr>
          <a:lstStyle/>
          <a:p>
            <a:pPr algn="just" rtl="1">
              <a:lnSpc>
                <a:spcPct val="200000"/>
              </a:lnSpc>
            </a:pPr>
            <a:r>
              <a:rPr lang="fa-IR" sz="2400" b="1" dirty="0">
                <a:cs typeface="B Mitra" panose="00000400000000000000" pitchFamily="2" charset="-78"/>
              </a:rPr>
              <a:t>چالشهای الگوی سنتی مدیر دولتی</a:t>
            </a:r>
            <a:endParaRPr lang="en-US" sz="2400" dirty="0">
              <a:cs typeface="B Mitra" panose="00000400000000000000" pitchFamily="2" charset="-78"/>
            </a:endParaRPr>
          </a:p>
          <a:p>
            <a:pPr algn="just" rtl="1">
              <a:lnSpc>
                <a:spcPct val="200000"/>
              </a:lnSpc>
            </a:pPr>
            <a:r>
              <a:rPr lang="fa-IR" sz="2400" dirty="0">
                <a:cs typeface="B Mitra" panose="00000400000000000000" pitchFamily="2" charset="-78"/>
              </a:rPr>
              <a:t>در پرتو اجرای الگی سنتی انتظار می رفت:</a:t>
            </a:r>
            <a:endParaRPr lang="en-US" sz="2400" dirty="0">
              <a:cs typeface="B Mitra" panose="00000400000000000000" pitchFamily="2" charset="-78"/>
            </a:endParaRPr>
          </a:p>
          <a:p>
            <a:pPr algn="just" rtl="1">
              <a:lnSpc>
                <a:spcPct val="200000"/>
              </a:lnSpc>
            </a:pPr>
            <a:r>
              <a:rPr lang="fa-IR" sz="2400" dirty="0">
                <a:cs typeface="B Mitra" panose="00000400000000000000" pitchFamily="2" charset="-78"/>
              </a:rPr>
              <a:t>1) با اتکا بر این اصول بتوان به بهترین روش انجام کار دست یافت؛</a:t>
            </a:r>
            <a:endParaRPr lang="en-US" sz="2400" dirty="0">
              <a:cs typeface="B Mitra" panose="00000400000000000000" pitchFamily="2" charset="-78"/>
            </a:endParaRPr>
          </a:p>
          <a:p>
            <a:pPr algn="just" rtl="1">
              <a:lnSpc>
                <a:spcPct val="200000"/>
              </a:lnSpc>
            </a:pPr>
            <a:r>
              <a:rPr lang="fa-IR" sz="2400" dirty="0">
                <a:cs typeface="B Mitra" panose="00000400000000000000" pitchFamily="2" charset="-78"/>
              </a:rPr>
              <a:t>2) تدارک تأمین و تهیه کالاها و خدمات از طریق بوروکراسی دولتی یک روش کار استاندارد در نظام اداری دولت باشد؛</a:t>
            </a:r>
            <a:endParaRPr lang="en-US" sz="2400" dirty="0">
              <a:cs typeface="B Mitra" panose="00000400000000000000" pitchFamily="2" charset="-78"/>
            </a:endParaRPr>
          </a:p>
          <a:p>
            <a:pPr algn="just" rtl="1">
              <a:lnSpc>
                <a:spcPct val="200000"/>
              </a:lnSpc>
            </a:pPr>
            <a:r>
              <a:rPr lang="fa-IR" sz="2400" dirty="0">
                <a:cs typeface="B Mitra" panose="00000400000000000000" pitchFamily="2" charset="-78"/>
              </a:rPr>
              <a:t>3) امکان جداسازی و تفکیک امور اداری از امور سیاسی فراهم شود. (دهقانی، 1379)</a:t>
            </a:r>
            <a:endParaRPr lang="en-US" sz="2400" dirty="0">
              <a:cs typeface="B Mitra" panose="00000400000000000000" pitchFamily="2" charset="-78"/>
            </a:endParaRPr>
          </a:p>
        </p:txBody>
      </p:sp>
    </p:spTree>
    <p:extLst>
      <p:ext uri="{BB962C8B-B14F-4D97-AF65-F5344CB8AC3E}">
        <p14:creationId xmlns:p14="http://schemas.microsoft.com/office/powerpoint/2010/main" val="14431817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randombar(horizontal)">
                                      <p:cBhvr>
                                        <p:cTn id="12" dur="500"/>
                                        <p:tgtEl>
                                          <p:spTgt spid="6">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5" dur="500"/>
                                        <p:tgtEl>
                                          <p:spTgt spid="6">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randombar(horizontal)">
                                      <p:cBhvr>
                                        <p:cTn id="18" dur="500"/>
                                        <p:tgtEl>
                                          <p:spTgt spid="6">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randombar(horizontal)">
                                      <p:cBhvr>
                                        <p:cTn id="21"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025" y="721894"/>
            <a:ext cx="7623208" cy="2816156"/>
          </a:xfrm>
          <a:prstGeom prst="rect">
            <a:avLst/>
          </a:prstGeom>
          <a:noFill/>
        </p:spPr>
        <p:txBody>
          <a:bodyPr wrap="square" rtlCol="0">
            <a:spAutoFit/>
          </a:bodyPr>
          <a:lstStyle/>
          <a:p>
            <a:pPr algn="r" rtl="1">
              <a:lnSpc>
                <a:spcPct val="150000"/>
              </a:lnSpc>
            </a:pPr>
            <a:r>
              <a:rPr lang="fa-IR" sz="2400" dirty="0">
                <a:cs typeface="B Mitra" panose="00000400000000000000" pitchFamily="2" charset="-78"/>
              </a:rPr>
              <a:t>از دیدگاه خرد، ساختارهای بوروکراتیک ناکارآمد هستند و از این دید کلان عوامل زیر مدیریت دولتی سنتی را به چالش کشده است:</a:t>
            </a:r>
            <a:endParaRPr lang="en-US" sz="2400" dirty="0">
              <a:cs typeface="B Mitra" panose="00000400000000000000" pitchFamily="2" charset="-78"/>
            </a:endParaRPr>
          </a:p>
          <a:p>
            <a:pPr algn="r" rtl="1">
              <a:lnSpc>
                <a:spcPct val="150000"/>
              </a:lnSpc>
            </a:pPr>
            <a:r>
              <a:rPr lang="fa-IR" sz="2400" b="1" dirty="0">
                <a:solidFill>
                  <a:srgbClr val="C00000"/>
                </a:solidFill>
                <a:cs typeface="B Mitra" panose="00000400000000000000" pitchFamily="2" charset="-78"/>
              </a:rPr>
              <a:t>- موقعیت های بخش خصوصی؛</a:t>
            </a:r>
            <a:endParaRPr lang="en-US" sz="2400" b="1" dirty="0">
              <a:solidFill>
                <a:srgbClr val="C00000"/>
              </a:solidFill>
              <a:cs typeface="B Mitra" panose="00000400000000000000" pitchFamily="2" charset="-78"/>
            </a:endParaRPr>
          </a:p>
          <a:p>
            <a:pPr algn="r" rtl="1">
              <a:lnSpc>
                <a:spcPct val="150000"/>
              </a:lnSpc>
            </a:pPr>
            <a:r>
              <a:rPr lang="fa-IR" sz="2400" b="1" dirty="0">
                <a:solidFill>
                  <a:srgbClr val="C00000"/>
                </a:solidFill>
                <a:cs typeface="B Mitra" panose="00000400000000000000" pitchFamily="2" charset="-78"/>
              </a:rPr>
              <a:t>- تغییرات شرایط جهانی و رقابت شدن هر چه بیشتر شرایط؛</a:t>
            </a:r>
            <a:endParaRPr lang="en-US" sz="2400" b="1" dirty="0">
              <a:solidFill>
                <a:srgbClr val="C00000"/>
              </a:solidFill>
              <a:cs typeface="B Mitra" panose="00000400000000000000" pitchFamily="2" charset="-78"/>
            </a:endParaRPr>
          </a:p>
          <a:p>
            <a:pPr algn="r" rtl="1">
              <a:lnSpc>
                <a:spcPct val="150000"/>
              </a:lnSpc>
            </a:pPr>
            <a:r>
              <a:rPr lang="fa-IR" sz="2400" b="1" dirty="0">
                <a:solidFill>
                  <a:srgbClr val="C00000"/>
                </a:solidFill>
                <a:cs typeface="B Mitra" panose="00000400000000000000" pitchFamily="2" charset="-78"/>
              </a:rPr>
              <a:t>- افزایش انتظارات عمومی.</a:t>
            </a:r>
            <a:endParaRPr lang="en-US" sz="2400" b="1" dirty="0">
              <a:solidFill>
                <a:srgbClr val="C00000"/>
              </a:solidFill>
              <a:cs typeface="B Mitra" panose="00000400000000000000" pitchFamily="2" charset="-78"/>
            </a:endParaRPr>
          </a:p>
        </p:txBody>
      </p:sp>
    </p:spTree>
    <p:extLst>
      <p:ext uri="{BB962C8B-B14F-4D97-AF65-F5344CB8AC3E}">
        <p14:creationId xmlns:p14="http://schemas.microsoft.com/office/powerpoint/2010/main" val="123637485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additive="base">
                                        <p:cTn id="12"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6">
                                            <p:txEl>
                                              <p:pRg st="1" end="1"/>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 calcmode="lin" valueType="num">
                                      <p:cBhvr additive="base">
                                        <p:cTn id="16"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17" dur="500"/>
                                        <p:tgtEl>
                                          <p:spTgt spid="6">
                                            <p:txEl>
                                              <p:pRg st="2" end="2"/>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 calcmode="lin" valueType="num">
                                      <p:cBhvr additive="base">
                                        <p:cTn id="20" dur="500"/>
                                        <p:tgtEl>
                                          <p:spTgt spid="6">
                                            <p:txEl>
                                              <p:pRg st="3" end="3"/>
                                            </p:txEl>
                                          </p:spTgt>
                                        </p:tgtEl>
                                        <p:attrNameLst>
                                          <p:attrName>ppt_y</p:attrName>
                                        </p:attrNameLst>
                                      </p:cBhvr>
                                      <p:tavLst>
                                        <p:tav tm="0">
                                          <p:val>
                                            <p:strVal val="#ppt_y+#ppt_h*1.125000"/>
                                          </p:val>
                                        </p:tav>
                                        <p:tav tm="100000">
                                          <p:val>
                                            <p:strVal val="#ppt_y"/>
                                          </p:val>
                                        </p:tav>
                                      </p:tavLst>
                                    </p:anim>
                                    <p:animEffect transition="in" filter="wipe(up)">
                                      <p:cBhvr>
                                        <p:cTn id="21"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24025" y="721894"/>
            <a:ext cx="7623208" cy="5443798"/>
          </a:xfrm>
          <a:prstGeom prst="rect">
            <a:avLst/>
          </a:prstGeom>
          <a:noFill/>
        </p:spPr>
        <p:txBody>
          <a:bodyPr wrap="square" rtlCol="0">
            <a:spAutoFit/>
          </a:bodyPr>
          <a:lstStyle/>
          <a:p>
            <a:pPr algn="just" rtl="1">
              <a:lnSpc>
                <a:spcPct val="150000"/>
              </a:lnSpc>
            </a:pPr>
            <a:r>
              <a:rPr lang="fa-IR" sz="2600" b="1" dirty="0">
                <a:cs typeface="B Mitra" panose="00000400000000000000" pitchFamily="2" charset="-78"/>
              </a:rPr>
              <a:t>ناکامی ساختارهای بوروکراتیک</a:t>
            </a:r>
            <a:endParaRPr lang="en-US" sz="2600" dirty="0">
              <a:cs typeface="B Mitra" panose="00000400000000000000" pitchFamily="2" charset="-78"/>
            </a:endParaRPr>
          </a:p>
          <a:p>
            <a:pPr algn="just" rtl="1">
              <a:lnSpc>
                <a:spcPct val="150000"/>
              </a:lnSpc>
            </a:pPr>
            <a:r>
              <a:rPr lang="fa-IR" sz="2600" dirty="0">
                <a:cs typeface="B Mitra" panose="00000400000000000000" pitchFamily="2" charset="-78"/>
              </a:rPr>
              <a:t>این الگو از دید خرد (درون سازمانی) با معظلهایی مانند کنی، کاغذ بازی و تشریفات زیاد اداری، بزرگی، گستردگی و متورم بودن، خشکی و انعطاف ناپذیری، نبود خلاقیت، مخاطره ناپذیری، روزمرگی، قوانین و مقررات دست و پاگیر، انحصاری بودن، هزینه محور بودن و هدر دادن منابع، تمرکز قدرت، سرخوردگی و ناراضی بودن مراجعان و ... و در کل ناکارآیی، در معرض انتقادهای شدیدی قرار گرفته است. بوروکراسی به جای پرورش نوآوران، اشخاص ابن الوقت می سازد و به جای خطر پذیری، گریز از خطر را در مدیران تقویت می کند و به جای استفاده مؤثر از منافع، هدر دادن منابع را به مدیران می آموزد. (هیوز، 1377، ص 59)</a:t>
            </a:r>
            <a:endParaRPr lang="en-US" sz="2600" dirty="0">
              <a:cs typeface="B Mitra" panose="00000400000000000000" pitchFamily="2" charset="-78"/>
            </a:endParaRPr>
          </a:p>
        </p:txBody>
      </p:sp>
    </p:spTree>
    <p:extLst>
      <p:ext uri="{BB962C8B-B14F-4D97-AF65-F5344CB8AC3E}">
        <p14:creationId xmlns:p14="http://schemas.microsoft.com/office/powerpoint/2010/main" val="258322491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63040" y="2887579"/>
            <a:ext cx="5707781" cy="523220"/>
          </a:xfrm>
          <a:prstGeom prst="rect">
            <a:avLst/>
          </a:prstGeom>
          <a:noFill/>
        </p:spPr>
        <p:txBody>
          <a:bodyPr wrap="square" rtlCol="0">
            <a:spAutoFit/>
          </a:bodyPr>
          <a:lstStyle/>
          <a:p>
            <a:pPr algn="ctr"/>
            <a:r>
              <a:rPr lang="fa-IR" sz="2800" dirty="0" smtClean="0">
                <a:cs typeface="B Titr" panose="00000700000000000000" pitchFamily="2" charset="-78"/>
              </a:rPr>
              <a:t>تکوین و مبانی نظری مدیریت دولتی </a:t>
            </a:r>
            <a:endParaRPr lang="en-US" sz="2800" dirty="0">
              <a:cs typeface="B Titr" panose="00000700000000000000" pitchFamily="2" charset="-78"/>
            </a:endParaRPr>
          </a:p>
        </p:txBody>
      </p:sp>
    </p:spTree>
    <p:extLst>
      <p:ext uri="{BB962C8B-B14F-4D97-AF65-F5344CB8AC3E}">
        <p14:creationId xmlns:p14="http://schemas.microsoft.com/office/powerpoint/2010/main" val="1478074038"/>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51355797"/>
              </p:ext>
            </p:extLst>
          </p:nvPr>
        </p:nvGraphicFramePr>
        <p:xfrm>
          <a:off x="1126156" y="634384"/>
          <a:ext cx="7392202" cy="4787044"/>
        </p:xfrm>
        <a:graphic>
          <a:graphicData uri="http://schemas.openxmlformats.org/drawingml/2006/table">
            <a:tbl>
              <a:tblPr rtl="1" firstRow="1" firstCol="1" bandRow="1">
                <a:tableStyleId>{5940675A-B579-460E-94D1-54222C63F5DA}</a:tableStyleId>
              </a:tblPr>
              <a:tblGrid>
                <a:gridCol w="7392202"/>
              </a:tblGrid>
              <a:tr h="350039">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200" b="1" dirty="0">
                          <a:effectLst/>
                          <a:cs typeface="B Mitra" panose="00000400000000000000" pitchFamily="2" charset="-78"/>
                        </a:rPr>
                        <a:t>مدیریت دولتی در عمل: تشریفات زاید</a:t>
                      </a:r>
                      <a:endParaRPr lang="en-US" sz="22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428412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2200" dirty="0">
                          <a:effectLst/>
                          <a:cs typeface="B Mitra" panose="00000400000000000000" pitchFamily="2" charset="-78"/>
                        </a:rPr>
                        <a:t>زمانی تهیه یک قطعه از وسایل هواپیماهای «الف - 15» مستلزم انجام 243 فقره عملیات حسابداری توسط 22 کارمند و استفاده از سیزده نمونه فرم مکاتباتی بود اما در حال حاضر این کار بسیار ساده و از تصمیم گیری مسؤولان سطح بالایی بی نیاز است. (ال گور، 1376، ص 31)</a:t>
                      </a:r>
                      <a:endParaRPr lang="en-US" sz="2200" dirty="0">
                        <a:effectLst/>
                        <a:cs typeface="B Mitra" panose="00000400000000000000" pitchFamily="2" charset="-78"/>
                      </a:endParaRPr>
                    </a:p>
                    <a:p>
                      <a:pPr algn="just" rtl="1">
                        <a:lnSpc>
                          <a:spcPct val="150000"/>
                        </a:lnSpc>
                        <a:spcAft>
                          <a:spcPts val="0"/>
                        </a:spcAft>
                        <a:tabLst>
                          <a:tab pos="178435" algn="r"/>
                          <a:tab pos="1168400" algn="r"/>
                          <a:tab pos="2338705" algn="r"/>
                          <a:tab pos="3599180" algn="r"/>
                          <a:tab pos="4229100" algn="r"/>
                          <a:tab pos="4679315" algn="r"/>
                          <a:tab pos="5128895" algn="r"/>
                        </a:tabLst>
                      </a:pPr>
                      <a:r>
                        <a:rPr lang="fa-IR" sz="2200" dirty="0">
                          <a:effectLst/>
                          <a:cs typeface="B Mitra" panose="00000400000000000000" pitchFamily="2" charset="-78"/>
                        </a:rPr>
                        <a:t>وزارت کشور برای تدوین و ارائه گزارشهای سال 1992 خود به مجلس نمایندگان، سناف کمیته ها و مشکلاتی که این قوانین و مقررات برای حل و فصل آنها وضع شده، مربوط به پانزده، بیست یا سی سال پیش است. مدیر ادارۀ یک واحد نظامی، تنها برای موافق با تعمیرات ساختمان به 26 امضا نیاز داشت. (همان: 45)</a:t>
                      </a:r>
                      <a:endParaRPr lang="en-US" sz="2200"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bl>
          </a:graphicData>
        </a:graphic>
      </p:graphicFrame>
    </p:spTree>
    <p:extLst>
      <p:ext uri="{BB962C8B-B14F-4D97-AF65-F5344CB8AC3E}">
        <p14:creationId xmlns:p14="http://schemas.microsoft.com/office/powerpoint/2010/main" val="1182828539"/>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04774" y="654517"/>
            <a:ext cx="7623208" cy="4832092"/>
          </a:xfrm>
          <a:prstGeom prst="rect">
            <a:avLst/>
          </a:prstGeom>
          <a:noFill/>
        </p:spPr>
        <p:txBody>
          <a:bodyPr wrap="square" rtlCol="0">
            <a:spAutoFit/>
          </a:bodyPr>
          <a:lstStyle/>
          <a:p>
            <a:pPr algn="just" rtl="1"/>
            <a:r>
              <a:rPr lang="fa-IR" sz="2800" b="1" dirty="0">
                <a:cs typeface="B Mitra" panose="00000400000000000000" pitchFamily="2" charset="-78"/>
              </a:rPr>
              <a:t>موفقیت بخش خصوصی</a:t>
            </a:r>
            <a:endParaRPr lang="en-US" sz="2800" dirty="0">
              <a:cs typeface="B Mitra" panose="00000400000000000000" pitchFamily="2" charset="-78"/>
            </a:endParaRPr>
          </a:p>
          <a:p>
            <a:pPr algn="just" rtl="1"/>
            <a:r>
              <a:rPr lang="fa-IR" sz="2800" dirty="0">
                <a:cs typeface="B Mitra" panose="00000400000000000000" pitchFamily="2" charset="-78"/>
              </a:rPr>
              <a:t>بیش از دو دهه است که شماری از سامازنهای بخش خصوصی تشخیص داده اند که باید فرهنگ و فرآیندهای خود را جهت بقا در مواجهه با تغییرهای شدید محیط تغییر دهند. ضرورت استفاده از فنون مدیریت بخش خصوصی در اداره امور دولتی در نظریه ویلیون به‌عنوان یکی از نظریه پردازان اولیه مدیریت دولتی کلاسیک مشاهده می شود. ویلسون مطرح می کرد که باید اجازه داد اصول ثابت مدیریت اداری یا اصول «شبه بازرگانی» راهنمای عملیات سازمانهای دولتی باشد. حوزه اداره امور عمومی (مدیریت دولتی) حوزه ای بازرگانی است. وی پیشنهاد کرد به منظور تحقق برخی از معیارهای کارای در عملیات دولت، باید مدلهای مدیریت بخش خصوصی را مد نظر قرار داد. (دنهاردت، 1380، ص72)</a:t>
            </a:r>
            <a:endParaRPr lang="en-US" sz="2800" dirty="0">
              <a:cs typeface="B Mitra" panose="00000400000000000000" pitchFamily="2" charset="-78"/>
            </a:endParaRPr>
          </a:p>
        </p:txBody>
      </p:sp>
    </p:spTree>
    <p:extLst>
      <p:ext uri="{BB962C8B-B14F-4D97-AF65-F5344CB8AC3E}">
        <p14:creationId xmlns:p14="http://schemas.microsoft.com/office/powerpoint/2010/main" val="372132762"/>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04774" y="654517"/>
            <a:ext cx="7623208" cy="5209118"/>
          </a:xfrm>
          <a:prstGeom prst="rect">
            <a:avLst/>
          </a:prstGeom>
          <a:noFill/>
        </p:spPr>
        <p:txBody>
          <a:bodyPr wrap="square" rtlCol="0">
            <a:spAutoFit/>
          </a:bodyPr>
          <a:lstStyle/>
          <a:p>
            <a:pPr algn="just" rtl="1">
              <a:lnSpc>
                <a:spcPct val="150000"/>
              </a:lnSpc>
            </a:pPr>
            <a:r>
              <a:rPr lang="fa-IR" sz="2800" b="1" dirty="0">
                <a:cs typeface="B Mitra" panose="00000400000000000000" pitchFamily="2" charset="-78"/>
              </a:rPr>
              <a:t>تغییر شرایط جهانی</a:t>
            </a:r>
            <a:endParaRPr lang="en-US" sz="2800" dirty="0">
              <a:cs typeface="B Mitra" panose="00000400000000000000" pitchFamily="2" charset="-78"/>
            </a:endParaRPr>
          </a:p>
          <a:p>
            <a:pPr algn="just" rtl="1">
              <a:lnSpc>
                <a:spcPct val="150000"/>
              </a:lnSpc>
            </a:pPr>
            <a:r>
              <a:rPr lang="fa-IR" sz="2800" dirty="0">
                <a:cs typeface="B Mitra" panose="00000400000000000000" pitchFamily="2" charset="-78"/>
              </a:rPr>
              <a:t>بعد از دهه 1970، اقتصاد جهانی دگرگون شد. ورود به بازار آزاد، رقابت جهانی و تأکید بر بهره‌وری، رقابت شدید بین دولت‌ها، توسعه تکنولوژی اطلاعات و نارضایتی عمومی از عملکرد دولت‌ها موجب شد که این سؤال به ذهن اندیشه وران برسد که آیا مدیریت دولتی کلاسیک در چنین محیط رقابتی و در حال دگرگونی می تواند بهترین باشد؟ و جواب آنها به یقین منفی بود و به همین سبب آنها اعتقاد داشتند که ساختار و فرآیند و محتوای فعالیتهای دولت باید تغییر کند. (صمدی، 1381)</a:t>
            </a:r>
            <a:endParaRPr lang="en-US" sz="2800" dirty="0">
              <a:cs typeface="B Mitra" panose="00000400000000000000" pitchFamily="2" charset="-78"/>
            </a:endParaRPr>
          </a:p>
        </p:txBody>
      </p:sp>
    </p:spTree>
    <p:extLst>
      <p:ext uri="{BB962C8B-B14F-4D97-AF65-F5344CB8AC3E}">
        <p14:creationId xmlns:p14="http://schemas.microsoft.com/office/powerpoint/2010/main" val="3191394050"/>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85523" y="481262"/>
            <a:ext cx="7623208" cy="6124754"/>
          </a:xfrm>
          <a:prstGeom prst="rect">
            <a:avLst/>
          </a:prstGeom>
          <a:noFill/>
        </p:spPr>
        <p:txBody>
          <a:bodyPr wrap="square" rtlCol="0">
            <a:spAutoFit/>
          </a:bodyPr>
          <a:lstStyle/>
          <a:p>
            <a:pPr algn="just" rtl="1"/>
            <a:r>
              <a:rPr lang="fa-IR" sz="2800" b="1" dirty="0">
                <a:cs typeface="B Mitra" panose="00000400000000000000" pitchFamily="2" charset="-78"/>
              </a:rPr>
              <a:t>افزایش انتظارات عمومی</a:t>
            </a:r>
            <a:endParaRPr lang="en-US" sz="2800" dirty="0">
              <a:cs typeface="B Mitra" panose="00000400000000000000" pitchFamily="2" charset="-78"/>
            </a:endParaRPr>
          </a:p>
          <a:p>
            <a:pPr algn="just" rtl="1"/>
            <a:r>
              <a:rPr lang="fa-IR" sz="2800" dirty="0">
                <a:cs typeface="B Mitra" panose="00000400000000000000" pitchFamily="2" charset="-78"/>
              </a:rPr>
              <a:t>افزایش انتظارات افراد با سواد جامعه و تقاضای مردم که خواهان خدمات اجتماعی بیشتر از دولت در تمامی ابعاد، از گهواره تا گور بودند از بعد اجتماعی عامل دیگری بود که موجبات پیدایش مدیریت دولیت نوین را فراهم کرد.</a:t>
            </a:r>
            <a:endParaRPr lang="en-US" sz="2800" dirty="0">
              <a:cs typeface="B Mitra" panose="00000400000000000000" pitchFamily="2" charset="-78"/>
            </a:endParaRPr>
          </a:p>
          <a:p>
            <a:pPr algn="just" rtl="1"/>
            <a:r>
              <a:rPr lang="fa-IR" sz="2800" dirty="0">
                <a:cs typeface="B Mitra" panose="00000400000000000000" pitchFamily="2" charset="-78"/>
              </a:rPr>
              <a:t>سالها دولتها طبق اصول بوروکراتیک سازماندهی می شدند. اکنون همه آنچه درست به نظر می رسید مورد تردید واقع شده است. بوروکراسی تنها مسیر تدارک و تحویل کالا و خدمات دولتی نیست. نظامهای مدیریت قابل انعطاف که بخش خصوصی، پیشگام استفاده از آنها است، توسطِ دولتها به کار گرفته شده اند. همچنین دولتها می توانند به جای اینکه همواره تولید کننده مستقیم باشند، به طور غیر مستقیم عمل کنند. مجموعه عوامل مذکور باعث پیدایش نظریاتی گردید که «مدیریت دولتی نوین» یا مدیریت گرایی نامیده شد (دهه 1980 و اوایل دهه 1990). این نگرش برای پاسخگویی و مقابله با نارسایی هایی که نگرش سنتی و کلاسیک مدیریت دولتی با آن روبرو بود، ایجاد شد. (گیوریان، 1379)</a:t>
            </a:r>
            <a:endParaRPr lang="en-US" sz="2800" dirty="0">
              <a:cs typeface="B Mitra" panose="00000400000000000000" pitchFamily="2" charset="-78"/>
            </a:endParaRPr>
          </a:p>
        </p:txBody>
      </p:sp>
    </p:spTree>
    <p:extLst>
      <p:ext uri="{BB962C8B-B14F-4D97-AF65-F5344CB8AC3E}">
        <p14:creationId xmlns:p14="http://schemas.microsoft.com/office/powerpoint/2010/main" val="2416815875"/>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85523" y="481262"/>
            <a:ext cx="7623208" cy="6555641"/>
          </a:xfrm>
          <a:prstGeom prst="rect">
            <a:avLst/>
          </a:prstGeom>
          <a:noFill/>
        </p:spPr>
        <p:txBody>
          <a:bodyPr wrap="square" rtlCol="0">
            <a:spAutoFit/>
          </a:bodyPr>
          <a:lstStyle/>
          <a:p>
            <a:pPr algn="just" rtl="1"/>
            <a:r>
              <a:rPr lang="fa-IR" sz="2800" b="1" dirty="0">
                <a:cs typeface="B Mitra" panose="00000400000000000000" pitchFamily="2" charset="-78"/>
              </a:rPr>
              <a:t>ب) الگوی جدید، مدیریت دولتی نوین</a:t>
            </a:r>
            <a:endParaRPr lang="en-US" sz="2800" dirty="0">
              <a:cs typeface="B Mitra" panose="00000400000000000000" pitchFamily="2" charset="-78"/>
            </a:endParaRPr>
          </a:p>
          <a:p>
            <a:pPr algn="just" rtl="1"/>
            <a:r>
              <a:rPr lang="fa-IR" sz="2800" b="1" dirty="0">
                <a:cs typeface="B Mitra" panose="00000400000000000000" pitchFamily="2" charset="-78"/>
              </a:rPr>
              <a:t>نظریه انتخاب عمومی</a:t>
            </a:r>
            <a:endParaRPr lang="en-US" sz="2800" dirty="0">
              <a:cs typeface="B Mitra" panose="00000400000000000000" pitchFamily="2" charset="-78"/>
            </a:endParaRPr>
          </a:p>
          <a:p>
            <a:pPr algn="just" rtl="1"/>
            <a:r>
              <a:rPr lang="fa-IR" sz="2800" dirty="0">
                <a:cs typeface="B Mitra" panose="00000400000000000000" pitchFamily="2" charset="-78"/>
              </a:rPr>
              <a:t>در روشهای سنتی اقتصاد بخش عمومی، سه ویژگی ناگفته، درباره دولت پذیرفته شده است، بصیرت، خیرخواهی و توانایی؛ بدین معنا که دولت در تشخیص نارسایی های بازار با دقت و بصیر است، در تصمیم گیری، کاملاً خیر خواه است و منافع اجتماع را اساس قرار می دهد، و در اجرای تصمیم نیز توانا است. (توکلی، 1380، ص 302) اما در دهه های نیمه دوم قرن بیستم این پیش فرضها مورد سؤال قرار گرفت</a:t>
            </a:r>
            <a:r>
              <a:rPr lang="fa-IR" sz="2800" dirty="0" smtClean="0">
                <a:cs typeface="B Mitra" panose="00000400000000000000" pitchFamily="2" charset="-78"/>
              </a:rPr>
              <a:t>.</a:t>
            </a:r>
            <a:endParaRPr lang="en-US" sz="2800" dirty="0" smtClean="0">
              <a:cs typeface="B Mitra" panose="00000400000000000000" pitchFamily="2" charset="-78"/>
            </a:endParaRPr>
          </a:p>
          <a:p>
            <a:pPr algn="just" rtl="1"/>
            <a:r>
              <a:rPr lang="fa-IR" sz="2800" dirty="0">
                <a:cs typeface="B Mitra" panose="00000400000000000000" pitchFamily="2" charset="-78"/>
              </a:rPr>
              <a:t>اقتصاددانان و علمای علم سیاست، انتخاب عمومی را از دو منظر متفاوت تحلیل می کنند در علم سیاست، دولت به عنوان یک گروه، هویت مستقل از افراد دارد و فرض بر آن است که کارگزاران دولتی در جهت تأمین منافع عمومی عمل می کنند نه منافع شخصی. اما از دید علم اقتصاد، جامعه از افراد مستقل از یکدیگر تشکیل شده است که هر یک به دنبال نفع شخصی اند و می خواهند آن را بیشینه سازند.</a:t>
            </a:r>
            <a:endParaRPr lang="en-US" sz="2800" dirty="0">
              <a:cs typeface="B Mitra" panose="00000400000000000000" pitchFamily="2" charset="-78"/>
            </a:endParaRPr>
          </a:p>
          <a:p>
            <a:pPr algn="just" rtl="1"/>
            <a:endParaRPr lang="en-US" sz="2800" dirty="0">
              <a:cs typeface="B Mitra" panose="00000400000000000000" pitchFamily="2" charset="-78"/>
            </a:endParaRPr>
          </a:p>
        </p:txBody>
      </p:sp>
    </p:spTree>
    <p:extLst>
      <p:ext uri="{BB962C8B-B14F-4D97-AF65-F5344CB8AC3E}">
        <p14:creationId xmlns:p14="http://schemas.microsoft.com/office/powerpoint/2010/main" val="1731631839"/>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85523" y="481262"/>
            <a:ext cx="7623208" cy="4243469"/>
          </a:xfrm>
          <a:prstGeom prst="rect">
            <a:avLst/>
          </a:prstGeom>
          <a:noFill/>
        </p:spPr>
        <p:txBody>
          <a:bodyPr wrap="square" rtlCol="0">
            <a:spAutoFit/>
          </a:bodyPr>
          <a:lstStyle/>
          <a:p>
            <a:pPr algn="r" rtl="1">
              <a:lnSpc>
                <a:spcPct val="150000"/>
              </a:lnSpc>
            </a:pPr>
            <a:r>
              <a:rPr lang="fa-IR" sz="2600" dirty="0">
                <a:cs typeface="B Mitra" panose="00000400000000000000" pitchFamily="2" charset="-78"/>
              </a:rPr>
              <a:t>تئوری انتخاب عمومی سه اصل عمده را در زمینه مدیریت سازمانهای عمومی مطرح می کند:</a:t>
            </a:r>
            <a:endParaRPr lang="en-US" sz="2600" dirty="0">
              <a:cs typeface="B Mitra" panose="00000400000000000000" pitchFamily="2" charset="-78"/>
            </a:endParaRPr>
          </a:p>
          <a:p>
            <a:pPr algn="r" rtl="1">
              <a:lnSpc>
                <a:spcPct val="150000"/>
              </a:lnSpc>
            </a:pPr>
            <a:r>
              <a:rPr lang="fa-IR" sz="2600" b="1" dirty="0">
                <a:cs typeface="B Mitra" panose="00000400000000000000" pitchFamily="2" charset="-78"/>
              </a:rPr>
              <a:t>1- ساختارهای بازار در جوامع باید رقابتی باشد؛</a:t>
            </a:r>
            <a:endParaRPr lang="en-US" sz="2600" b="1" dirty="0">
              <a:cs typeface="B Mitra" panose="00000400000000000000" pitchFamily="2" charset="-78"/>
            </a:endParaRPr>
          </a:p>
          <a:p>
            <a:pPr algn="r" rtl="1">
              <a:lnSpc>
                <a:spcPct val="150000"/>
              </a:lnSpc>
            </a:pPr>
            <a:r>
              <a:rPr lang="fa-IR" sz="2600" b="1" dirty="0">
                <a:cs typeface="B Mitra" panose="00000400000000000000" pitchFamily="2" charset="-78"/>
              </a:rPr>
              <a:t>2- سازمانها باید اطلاعاتی را در زمینه کارآیی و اثر بخشی خود عرضه کنند؛</a:t>
            </a:r>
            <a:endParaRPr lang="en-US" sz="2600" b="1" dirty="0">
              <a:cs typeface="B Mitra" panose="00000400000000000000" pitchFamily="2" charset="-78"/>
            </a:endParaRPr>
          </a:p>
          <a:p>
            <a:pPr algn="r" rtl="1">
              <a:lnSpc>
                <a:spcPct val="150000"/>
              </a:lnSpc>
            </a:pPr>
            <a:r>
              <a:rPr lang="fa-IR" sz="2600" b="1" dirty="0">
                <a:cs typeface="B Mitra" panose="00000400000000000000" pitchFamily="2" charset="-78"/>
              </a:rPr>
              <a:t>3- سازمانهای بزرگ دولتی باید به واحد های کوچکتر تغییر اندازه دهند. (لاری سمنانی، 1381)</a:t>
            </a:r>
            <a:endParaRPr lang="en-US" sz="2600" b="1" dirty="0">
              <a:cs typeface="B Mitra" panose="00000400000000000000" pitchFamily="2" charset="-78"/>
            </a:endParaRPr>
          </a:p>
        </p:txBody>
      </p:sp>
    </p:spTree>
    <p:extLst>
      <p:ext uri="{BB962C8B-B14F-4D97-AF65-F5344CB8AC3E}">
        <p14:creationId xmlns:p14="http://schemas.microsoft.com/office/powerpoint/2010/main" val="12361324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additive="base">
                                        <p:cTn id="12"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6">
                                            <p:txEl>
                                              <p:pRg st="1" end="1"/>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 calcmode="lin" valueType="num">
                                      <p:cBhvr additive="base">
                                        <p:cTn id="16"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17" dur="500"/>
                                        <p:tgtEl>
                                          <p:spTgt spid="6">
                                            <p:txEl>
                                              <p:pRg st="2" end="2"/>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 calcmode="lin" valueType="num">
                                      <p:cBhvr additive="base">
                                        <p:cTn id="20" dur="500"/>
                                        <p:tgtEl>
                                          <p:spTgt spid="6">
                                            <p:txEl>
                                              <p:pRg st="3" end="3"/>
                                            </p:txEl>
                                          </p:spTgt>
                                        </p:tgtEl>
                                        <p:attrNameLst>
                                          <p:attrName>ppt_y</p:attrName>
                                        </p:attrNameLst>
                                      </p:cBhvr>
                                      <p:tavLst>
                                        <p:tav tm="0">
                                          <p:val>
                                            <p:strVal val="#ppt_y+#ppt_h*1.125000"/>
                                          </p:val>
                                        </p:tav>
                                        <p:tav tm="100000">
                                          <p:val>
                                            <p:strVal val="#ppt_y"/>
                                          </p:val>
                                        </p:tav>
                                      </p:tavLst>
                                    </p:anim>
                                    <p:animEffect transition="in" filter="wipe(up)">
                                      <p:cBhvr>
                                        <p:cTn id="21"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5149" y="683393"/>
            <a:ext cx="7623208" cy="4893647"/>
          </a:xfrm>
          <a:prstGeom prst="rect">
            <a:avLst/>
          </a:prstGeom>
          <a:noFill/>
        </p:spPr>
        <p:txBody>
          <a:bodyPr wrap="square" rtlCol="0">
            <a:spAutoFit/>
          </a:bodyPr>
          <a:lstStyle/>
          <a:p>
            <a:pPr algn="just" rtl="1"/>
            <a:r>
              <a:rPr lang="fa-IR" sz="2600" b="1" dirty="0">
                <a:cs typeface="B Mitra" panose="00000400000000000000" pitchFamily="2" charset="-78"/>
              </a:rPr>
              <a:t>تئوری اصیل – وکیل</a:t>
            </a:r>
            <a:r>
              <a:rPr lang="fa-IR" sz="2600" dirty="0">
                <a:cs typeface="B Mitra" panose="00000400000000000000" pitchFamily="2" charset="-78"/>
              </a:rPr>
              <a:t> </a:t>
            </a:r>
            <a:endParaRPr lang="en-US" sz="2600" dirty="0">
              <a:cs typeface="B Mitra" panose="00000400000000000000" pitchFamily="2" charset="-78"/>
            </a:endParaRPr>
          </a:p>
          <a:p>
            <a:pPr algn="just" rtl="1"/>
            <a:r>
              <a:rPr lang="fa-IR" sz="2600" dirty="0">
                <a:cs typeface="B Mitra" panose="00000400000000000000" pitchFamily="2" charset="-78"/>
              </a:rPr>
              <a:t>این تئوری در بخش خصوصی به منظور تشریح تفاوتی که اغلب بین سهامداران (اصیل) و مدیران (وکیل) – به عنوان امانتدار صاحب اصلی- وجود دارد طراحی شده است. این رابطه، پاسخگویی مدیران و کارگزاران دولتی (وکیل) به سهامداران (اصیل) را مشخص می سازد. تئوری اصیل – وکیل، در صدد ارائه طراحهای انگیزشی، به گونه ای که کارگزاران دولتی در جهت علائق سهامداران (شهرمداران (شهروندان) عمل کنند می باشد. (هیوز، 1377، ص 24)</a:t>
            </a:r>
            <a:endParaRPr lang="en-US" sz="2600" dirty="0">
              <a:cs typeface="B Mitra" panose="00000400000000000000" pitchFamily="2" charset="-78"/>
            </a:endParaRPr>
          </a:p>
          <a:p>
            <a:pPr algn="just" rtl="1"/>
            <a:r>
              <a:rPr lang="fa-IR" sz="2600" dirty="0">
                <a:cs typeface="B Mitra" panose="00000400000000000000" pitchFamily="2" charset="-78"/>
              </a:rPr>
              <a:t>در شرکت سهامی عام بخش خصوصی، اختیار سهامداران نسبت به فروش سهام خود یا رأی دادن علیه مدیریت، گردانندگان مؤسسه را تشویق می‌کند تا به مانع مالکان خدمات نمایند ولی در بخش دولتی چنین نیست و چون سهام قابل انتقال نیست، دولتمردان به منافع مالیات دهندگان توجه کمتری دارند. پاسخگویی به سهامداران که در بخش خصوصی مزیت بزرگی است در بخش دولتی وجود ندارد</a:t>
            </a:r>
            <a:r>
              <a:rPr lang="fa-IR" sz="2600" dirty="0" smtClean="0">
                <a:cs typeface="B Mitra" panose="00000400000000000000" pitchFamily="2" charset="-78"/>
              </a:rPr>
              <a:t>.</a:t>
            </a:r>
            <a:endParaRPr lang="en-US" sz="2600" dirty="0">
              <a:cs typeface="B Mitra" panose="00000400000000000000" pitchFamily="2" charset="-78"/>
            </a:endParaRPr>
          </a:p>
        </p:txBody>
      </p:sp>
    </p:spTree>
    <p:extLst>
      <p:ext uri="{BB962C8B-B14F-4D97-AF65-F5344CB8AC3E}">
        <p14:creationId xmlns:p14="http://schemas.microsoft.com/office/powerpoint/2010/main" val="1143257973"/>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5149" y="683393"/>
            <a:ext cx="7623208" cy="5262979"/>
          </a:xfrm>
          <a:prstGeom prst="rect">
            <a:avLst/>
          </a:prstGeom>
          <a:noFill/>
        </p:spPr>
        <p:txBody>
          <a:bodyPr wrap="square" rtlCol="0">
            <a:spAutoFit/>
          </a:bodyPr>
          <a:lstStyle/>
          <a:p>
            <a:pPr algn="just" rtl="1"/>
            <a:r>
              <a:rPr lang="fa-IR" sz="2800" b="1" dirty="0">
                <a:cs typeface="B Mitra" panose="00000400000000000000" pitchFamily="2" charset="-78"/>
              </a:rPr>
              <a:t>مدیریت بخش خصوصی</a:t>
            </a:r>
            <a:endParaRPr lang="en-US" sz="2800" dirty="0">
              <a:cs typeface="B Mitra" panose="00000400000000000000" pitchFamily="2" charset="-78"/>
            </a:endParaRPr>
          </a:p>
          <a:p>
            <a:pPr algn="just" rtl="1"/>
            <a:r>
              <a:rPr lang="fa-IR" sz="2800" dirty="0">
                <a:cs typeface="B Mitra" panose="00000400000000000000" pitchFamily="2" charset="-78"/>
              </a:rPr>
              <a:t>استفاده از تجربه بخش خصوصی در بخش دولتی به نهضت «</a:t>
            </a:r>
            <a:r>
              <a:rPr lang="fa-IR" sz="2800" b="1" dirty="0">
                <a:cs typeface="B Mitra" panose="00000400000000000000" pitchFamily="2" charset="-78"/>
              </a:rPr>
              <a:t>مدیریت گرایی</a:t>
            </a:r>
            <a:r>
              <a:rPr lang="fa-IR" sz="2800" dirty="0">
                <a:cs typeface="B Mitra" panose="00000400000000000000" pitchFamily="2" charset="-78"/>
              </a:rPr>
              <a:t>» مشهور است؛ کتاب «در جستجوی کمال» پیترز و واترمن بیشترین تأثیر را بر این دیدگاه دارد که بر اساس آن، نیل به اهداف سازمان‌های پیچیده امروزی از طریق بوروکراسی زدایی سیستم‌های سازمان امکان‌پذیر است. بدین معنی که مدیریت دولتی نیز باید مانند بخش خصوصی عمل کند و تأکید اصلی آن بر </a:t>
            </a:r>
            <a:r>
              <a:rPr lang="fa-IR" sz="2800" b="1" dirty="0">
                <a:cs typeface="B Mitra" panose="00000400000000000000" pitchFamily="2" charset="-78"/>
              </a:rPr>
              <a:t>کارایی</a:t>
            </a:r>
            <a:r>
              <a:rPr lang="fa-IR" sz="2800" dirty="0">
                <a:cs typeface="B Mitra" panose="00000400000000000000" pitchFamily="2" charset="-78"/>
              </a:rPr>
              <a:t> باشد نه چیز دیگر. بدین منظور مدیریت دولتی به سمت </a:t>
            </a:r>
            <a:r>
              <a:rPr lang="fa-IR" sz="2800" b="1" dirty="0">
                <a:cs typeface="B Mitra" panose="00000400000000000000" pitchFamily="2" charset="-78"/>
              </a:rPr>
              <a:t>بازاری کردن</a:t>
            </a:r>
            <a:r>
              <a:rPr lang="fa-IR" sz="2800" dirty="0">
                <a:cs typeface="B Mitra" panose="00000400000000000000" pitchFamily="2" charset="-78"/>
              </a:rPr>
              <a:t> خود حرکت کرد.</a:t>
            </a:r>
            <a:endParaRPr lang="en-US" sz="2800" dirty="0">
              <a:cs typeface="B Mitra" panose="00000400000000000000" pitchFamily="2" charset="-78"/>
            </a:endParaRPr>
          </a:p>
          <a:p>
            <a:pPr algn="just" rtl="1"/>
            <a:r>
              <a:rPr lang="fa-IR" sz="2800" dirty="0">
                <a:cs typeface="B Mitra" panose="00000400000000000000" pitchFamily="2" charset="-78"/>
              </a:rPr>
              <a:t>ظهور این پارادیم دو بعد دارد. اول اینکه بحران بوروکراسی دولتی را مطرح می‌سازد (و ضرورت کنار گذاشتن آن) و دوم به جای وفادار ماندن به فرآیندها و رویه‌های فرمولیزه شده به استفاده از منابع برای نیل به اهداف تأکید دارد. (اوزبورن، 2002، ص 27)</a:t>
            </a:r>
            <a:endParaRPr lang="en-US" sz="2800" dirty="0">
              <a:cs typeface="B Mitra" panose="00000400000000000000" pitchFamily="2" charset="-78"/>
            </a:endParaRPr>
          </a:p>
        </p:txBody>
      </p:sp>
    </p:spTree>
    <p:extLst>
      <p:ext uri="{BB962C8B-B14F-4D97-AF65-F5344CB8AC3E}">
        <p14:creationId xmlns:p14="http://schemas.microsoft.com/office/powerpoint/2010/main" val="836635587"/>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5149" y="683393"/>
            <a:ext cx="7623208" cy="523220"/>
          </a:xfrm>
          <a:prstGeom prst="rect">
            <a:avLst/>
          </a:prstGeom>
          <a:noFill/>
        </p:spPr>
        <p:txBody>
          <a:bodyPr wrap="square" rtlCol="0">
            <a:spAutoFit/>
          </a:bodyPr>
          <a:lstStyle/>
          <a:p>
            <a:pPr algn="r" rtl="1"/>
            <a:r>
              <a:rPr lang="fa-IR" sz="2800" b="1" dirty="0">
                <a:cs typeface="B Mitra" panose="00000400000000000000" pitchFamily="2" charset="-78"/>
              </a:rPr>
              <a:t>پارادایمهای مدیریت دولتی نوین</a:t>
            </a:r>
            <a:endParaRPr lang="en-US" sz="2800" dirty="0">
              <a:cs typeface="B Mitra" panose="00000400000000000000" pitchFamily="2" charset="-78"/>
            </a:endParaRPr>
          </a:p>
        </p:txBody>
      </p:sp>
      <p:sp>
        <p:nvSpPr>
          <p:cNvPr id="2" name="TextBox 1"/>
          <p:cNvSpPr txBox="1"/>
          <p:nvPr/>
        </p:nvSpPr>
        <p:spPr>
          <a:xfrm>
            <a:off x="991402" y="1655545"/>
            <a:ext cx="7440329" cy="4093428"/>
          </a:xfrm>
          <a:prstGeom prst="rect">
            <a:avLst/>
          </a:prstGeom>
          <a:noFill/>
        </p:spPr>
        <p:txBody>
          <a:bodyPr wrap="square" rtlCol="0">
            <a:spAutoFit/>
          </a:bodyPr>
          <a:lstStyle/>
          <a:p>
            <a:pPr algn="just" rtl="1"/>
            <a:r>
              <a:rPr lang="fa-IR" sz="2600" dirty="0">
                <a:cs typeface="B Mitra" panose="00000400000000000000" pitchFamily="2" charset="-78"/>
              </a:rPr>
              <a:t>در آغاز دهه 1990 یک الگوی جدید مدیریت امور دولتی در اکثر کشورهای پیشرفته ظهور کرد. الگوی جدید دارای شکلهای مختلف شامی «مدیریت گرایی» پولیست (1990) «مدیریت دولتی جدید» هود (1991)، «اداره امور دولتی مبتنی بر بازار» لن و روزنبلوم (1992)، یا «دولت کارآفرین» (1992) آزبورن و گلیبر است.</a:t>
            </a:r>
            <a:endParaRPr lang="en-US" sz="2600" dirty="0">
              <a:cs typeface="B Mitra" panose="00000400000000000000" pitchFamily="2" charset="-78"/>
            </a:endParaRPr>
          </a:p>
          <a:p>
            <a:pPr algn="just" rtl="1"/>
            <a:r>
              <a:rPr lang="fa-IR" sz="2600" dirty="0">
                <a:cs typeface="B Mitra" panose="00000400000000000000" pitchFamily="2" charset="-78"/>
              </a:rPr>
              <a:t>علیرغم نامهای متفاوت، تمامی این واژه ها اسم هایی برای یک مسمی هستند و آن تلاش جهت تحقق ارزشهای </a:t>
            </a:r>
            <a:r>
              <a:rPr lang="fa-IR" sz="2600" b="1" dirty="0">
                <a:cs typeface="B Mitra" panose="00000400000000000000" pitchFamily="2" charset="-78"/>
              </a:rPr>
              <a:t>صرفه جویی، کارایی </a:t>
            </a:r>
            <a:r>
              <a:rPr lang="fa-IR" sz="2600" dirty="0">
                <a:cs typeface="B Mitra" panose="00000400000000000000" pitchFamily="2" charset="-78"/>
              </a:rPr>
              <a:t>و </a:t>
            </a:r>
            <a:r>
              <a:rPr lang="fa-IR" sz="2600" b="1" dirty="0">
                <a:cs typeface="B Mitra" panose="00000400000000000000" pitchFamily="2" charset="-78"/>
              </a:rPr>
              <a:t>اثر بخشی</a:t>
            </a:r>
            <a:r>
              <a:rPr lang="fa-IR" sz="2600" dirty="0">
                <a:cs typeface="B Mitra" panose="00000400000000000000" pitchFamily="2" charset="-78"/>
              </a:rPr>
              <a:t> یا به تعبیر رودز تلاش در جهت استقرار «</a:t>
            </a:r>
            <a:r>
              <a:rPr lang="en-US" sz="2600" dirty="0">
                <a:cs typeface="B Mitra" panose="00000400000000000000" pitchFamily="2" charset="-78"/>
              </a:rPr>
              <a:t>3E</a:t>
            </a:r>
            <a:r>
              <a:rPr lang="fa-IR" sz="2600" dirty="0">
                <a:cs typeface="B Mitra" panose="00000400000000000000" pitchFamily="2" charset="-78"/>
              </a:rPr>
              <a:t>» در کلیه سطوح دولت است. پولیت مدیریت گرایی را به عنوان فرزند خلف مدیریت علمی تیلور می داند. (هیوز، 1377، ص 99)</a:t>
            </a:r>
            <a:r>
              <a:rPr lang="en-US" sz="2600" dirty="0">
                <a:cs typeface="B Mitra" panose="00000400000000000000" pitchFamily="2" charset="-78"/>
              </a:rPr>
              <a:t> . </a:t>
            </a:r>
          </a:p>
        </p:txBody>
      </p:sp>
    </p:spTree>
    <p:extLst>
      <p:ext uri="{BB962C8B-B14F-4D97-AF65-F5344CB8AC3E}">
        <p14:creationId xmlns:p14="http://schemas.microsoft.com/office/powerpoint/2010/main" val="1773404288"/>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09036" y="145582"/>
            <a:ext cx="7623208" cy="523220"/>
          </a:xfrm>
          <a:prstGeom prst="rect">
            <a:avLst/>
          </a:prstGeom>
          <a:noFill/>
        </p:spPr>
        <p:txBody>
          <a:bodyPr wrap="square" rtlCol="0">
            <a:spAutoFit/>
          </a:bodyPr>
          <a:lstStyle/>
          <a:p>
            <a:pPr algn="ctr" rtl="1"/>
            <a:r>
              <a:rPr lang="fa-IR" sz="2800" b="1" dirty="0">
                <a:cs typeface="B Mitra" panose="00000400000000000000" pitchFamily="2" charset="-78"/>
              </a:rPr>
              <a:t>مقایسه پارادایمهای مدیریت دولتی</a:t>
            </a:r>
            <a:endParaRPr lang="en-US" sz="2800" b="1" dirty="0">
              <a:cs typeface="B Mitra" panose="00000400000000000000"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2976660126"/>
              </p:ext>
            </p:extLst>
          </p:nvPr>
        </p:nvGraphicFramePr>
        <p:xfrm>
          <a:off x="850899" y="742950"/>
          <a:ext cx="7886700" cy="6115050"/>
        </p:xfrm>
        <a:graphic>
          <a:graphicData uri="http://schemas.openxmlformats.org/drawingml/2006/table">
            <a:tbl>
              <a:tblPr rtl="1" firstRow="1" firstCol="1" bandRow="1">
                <a:tableStyleId>{5C22544A-7EE6-4342-B048-85BDC9FD1C3A}</a:tableStyleId>
              </a:tblPr>
              <a:tblGrid>
                <a:gridCol w="2235199"/>
                <a:gridCol w="3022601"/>
                <a:gridCol w="2628900"/>
              </a:tblGrid>
              <a:tr h="132644">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مؤلفه ها</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مدیریت دولتی سنتی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مدیریت دولتی نوین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397933">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واژه شناسی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Administration</a:t>
                      </a:r>
                      <a:r>
                        <a:rPr lang="fa-IR" sz="1500">
                          <a:effectLst/>
                          <a:cs typeface="B Mitra" panose="00000400000000000000" pitchFamily="2" charset="-78"/>
                        </a:rPr>
                        <a:t> به معنی پیروی از دستورات و ارائه خدمات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Management</a:t>
                      </a:r>
                      <a:r>
                        <a:rPr lang="fa-IR" sz="1500">
                          <a:effectLst/>
                          <a:cs typeface="B Mitra" panose="00000400000000000000" pitchFamily="2" charset="-78"/>
                        </a:rPr>
                        <a:t> به معنی تحقق نتایج و مسوؤلیت شخصی مدیر در برابر آن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397933">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مبانی نظری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نظریه بوروکراسی وبر؛ نظریه تفکیک سیاست از اداره ویلسون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نظریه انتخاب عمومی؛ نظریه اصیل وکیل؛ مدیرت بخش خصوصی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13264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نقش مدیران دولتی </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بوروکرات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کارآفرین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265289">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سیستمی </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بر داده ها (بودجه) و فرآیند ها (قوانین و مقررات)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بر ستاده ها (اهداف و نتایج)</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13264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انگیزه مدیران دولتی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منافع</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منافع شخصی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13264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نگرش بر مردم</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ارباب رجوع</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مشتری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13264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سازو کارهای اجرایی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مکانیزمهای بوروکراتیک</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مانیزم های بازار</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265289">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استخدام</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استخدام مادام العمر</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استخدام قراردادی؛ به پیمانکار دادن امور</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265289">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مالکیت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مالکیت دولتی؛ ملی سازی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مالکیت خصوصی؛ خصوصی سازی؛ مقررات زدایی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397933">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اندزه گیری دولت و میزان مداخله</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حداکثر مداخله دولت- حداقل نقش بازار</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حداق مداخله دولت – حداکثر نقش بازار؛ کاهش اندازه، مقیاس و دامنه دولت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132644">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نقش دولت</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پارو زدن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هدایت کردن</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530578">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نوع پاسخگویی </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پاسخگویی بورکراتیک و سلسله مراتبی مدیر به وزی؛ پاسخگویی سیاسی وزیر به مجلس و مجلس به مردم</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پاسخگویی مدیریتی در قبال تحقق اهداف؛ پاسخگویی مستقیم مدیر به مشتری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r h="265289">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ایدئولوژی سیاسی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ایدئولوژی چپ؛ سوسیالیسم؛ دولت فراه</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ایدئولوژی راست؛ لیبرالیسم؛ دولت حداقل </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4871" marR="24871" marT="0" marB="0"/>
                </a:tc>
              </a:tr>
            </a:tbl>
          </a:graphicData>
        </a:graphic>
      </p:graphicFrame>
    </p:spTree>
    <p:extLst>
      <p:ext uri="{BB962C8B-B14F-4D97-AF65-F5344CB8AC3E}">
        <p14:creationId xmlns:p14="http://schemas.microsoft.com/office/powerpoint/2010/main" val="2860267987"/>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76800" y="529389"/>
            <a:ext cx="36511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774700" y="1111845"/>
            <a:ext cx="7801409" cy="5509200"/>
          </a:xfrm>
          <a:prstGeom prst="rect">
            <a:avLst/>
          </a:prstGeom>
          <a:noFill/>
        </p:spPr>
        <p:txBody>
          <a:bodyPr wrap="square" rtlCol="0">
            <a:spAutoFit/>
          </a:bodyPr>
          <a:lstStyle/>
          <a:p>
            <a:pPr algn="just" rtl="1"/>
            <a:r>
              <a:rPr lang="fa-IR" sz="2200" dirty="0">
                <a:cs typeface="B Mitra" panose="00000400000000000000" pitchFamily="2" charset="-78"/>
              </a:rPr>
              <a:t>تاریخ ایجاد الگوی سنتی اداره امور دولتی به معنای واقعی به اواسط قرن نوزدهم بر می گردد. نظامهای کهن اداره شخصی بودند</a:t>
            </a:r>
            <a:r>
              <a:rPr lang="fa-IR" sz="2200">
                <a:cs typeface="B Mitra" panose="00000400000000000000" pitchFamily="2" charset="-78"/>
              </a:rPr>
              <a:t>، </a:t>
            </a:r>
            <a:r>
              <a:rPr lang="fa-IR" sz="2200" smtClean="0">
                <a:cs typeface="B Mitra" panose="00000400000000000000" pitchFamily="2" charset="-78"/>
              </a:rPr>
              <a:t>به </a:t>
            </a:r>
            <a:r>
              <a:rPr lang="fa-IR" sz="2200" dirty="0">
                <a:cs typeface="B Mitra" panose="00000400000000000000" pitchFamily="2" charset="-78"/>
              </a:rPr>
              <a:t>عبارت دیگر، به جای آنکه غیر شخصی باشند و بر وفاداری به قانون و سازمان و حکومت استوار باشند به فردی خاص مانند پادشاه یا وزیر وفادار بودند. اقدامات گذشته، اغلب با فساد و سوء استفاده از اداره برای عواید شخصی همراه بود. متوسل شدن به حامیان و خویشان برای استخدام شدن و اتکای به دوستان و بستگان برای خرید مشاغل و مناصب و به بیان دیگر خرید حق جمع آوری عوارض گمرکی و مالیاتها و دریافت حقوق متعلقه از ارباب رجوع، به صورت بخشی برای پرداخت حق دولت و بخشی برای سود شخصی امری عادی و متداول بود.</a:t>
            </a:r>
            <a:endParaRPr lang="en-US" sz="2200" dirty="0">
              <a:cs typeface="B Mitra" panose="00000400000000000000" pitchFamily="2" charset="-78"/>
            </a:endParaRPr>
          </a:p>
          <a:p>
            <a:pPr algn="just" rtl="1"/>
            <a:r>
              <a:rPr lang="en-US" sz="2200" dirty="0">
                <a:cs typeface="B Mitra" panose="00000400000000000000" pitchFamily="2" charset="-78"/>
              </a:rPr>
              <a:t> </a:t>
            </a:r>
            <a:r>
              <a:rPr lang="ar-SA" sz="2200" dirty="0">
                <a:cs typeface="B Mitra" panose="00000400000000000000" pitchFamily="2" charset="-78"/>
              </a:rPr>
              <a:t>. </a:t>
            </a:r>
            <a:r>
              <a:rPr lang="fa-IR" sz="2200" dirty="0">
                <a:cs typeface="B Mitra" panose="00000400000000000000" pitchFamily="2" charset="-78"/>
              </a:rPr>
              <a:t>در ایران نیز خرید مشاغل و مناصب دولتی رواج داشت. در روزگار مظفرالدین شاه مدت مأموریت استاندارد و فرمانداران به یک سال تقلیل داده شد. یعنی هر کی از شهرها و ولایات به مدت یک سال به فرماندار یا استاندار آن اجاره داده می شد و پس از یک سال با تجدید پرداخت پشکشی مأموریت آنان تمدید می شد و به جای هر یک از آنان که از مأموریت خود چشم پوشی می کردند، شخص دیگری گسیل می گردید و این راهی بود برای تحصیل درآمد بیشتر. با این رویه فشار فرمانداران و استاندارن که اختیارات بسیار هم داشتند و وصول مالیاتها زیر نظر آنان بود، بر مردم بیشتر می شد؛ زیر این حکام می خواستند در مدت مأموریت خود چند برابر پیشکشی را که داده اند به دست آورند. (فرج وند، 1380، ص 155)</a:t>
            </a:r>
            <a:endParaRPr lang="en-US" sz="2200" dirty="0">
              <a:cs typeface="B Mitra" panose="00000400000000000000" pitchFamily="2" charset="-78"/>
            </a:endParaRPr>
          </a:p>
          <a:p>
            <a:pPr algn="just"/>
            <a:endParaRPr lang="en-US" sz="2200" dirty="0">
              <a:cs typeface="B Mitra" panose="00000400000000000000" pitchFamily="2" charset="-78"/>
            </a:endParaRPr>
          </a:p>
        </p:txBody>
      </p:sp>
    </p:spTree>
    <p:extLst>
      <p:ext uri="{BB962C8B-B14F-4D97-AF65-F5344CB8AC3E}">
        <p14:creationId xmlns:p14="http://schemas.microsoft.com/office/powerpoint/2010/main" val="2211131273"/>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61849" y="0"/>
            <a:ext cx="7623208" cy="1292662"/>
          </a:xfrm>
          <a:prstGeom prst="rect">
            <a:avLst/>
          </a:prstGeom>
          <a:noFill/>
        </p:spPr>
        <p:txBody>
          <a:bodyPr wrap="square" rtlCol="0">
            <a:spAutoFit/>
          </a:bodyPr>
          <a:lstStyle/>
          <a:p>
            <a:pPr algn="r" rtl="1"/>
            <a:r>
              <a:rPr lang="fa-IR" sz="2600" b="1" dirty="0">
                <a:cs typeface="B Mitra" panose="00000400000000000000" pitchFamily="2" charset="-78"/>
              </a:rPr>
              <a:t>مولفه های مدیرت دولتی نوین</a:t>
            </a:r>
            <a:endParaRPr lang="en-US" sz="2600" dirty="0">
              <a:cs typeface="B Mitra" panose="00000400000000000000" pitchFamily="2" charset="-78"/>
            </a:endParaRPr>
          </a:p>
          <a:p>
            <a:pPr algn="r" rtl="1"/>
            <a:r>
              <a:rPr lang="fa-IR" sz="2600" dirty="0">
                <a:cs typeface="B Mitra" panose="00000400000000000000" pitchFamily="2" charset="-78"/>
              </a:rPr>
              <a:t>هود عناصر مدیریت دولیت نوین را دربرنامه های هفتگاه زیر ترسیم می کند: (اوزبورن، 2002، ص 9 و مکلاقلین ، 2002، ص 187) </a:t>
            </a:r>
            <a:endParaRPr lang="en-US" sz="2600" dirty="0">
              <a:cs typeface="B Mitra" panose="00000400000000000000"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402261347"/>
              </p:ext>
            </p:extLst>
          </p:nvPr>
        </p:nvGraphicFramePr>
        <p:xfrm>
          <a:off x="863600" y="1273810"/>
          <a:ext cx="7823200" cy="5584190"/>
        </p:xfrm>
        <a:graphic>
          <a:graphicData uri="http://schemas.openxmlformats.org/drawingml/2006/table">
            <a:tbl>
              <a:tblPr rtl="1" firstRow="1" firstCol="1" bandRow="1">
                <a:tableStyleId>{D27102A9-8310-4765-A935-A1911B00CA55}</a:tableStyleId>
              </a:tblPr>
              <a:tblGrid>
                <a:gridCol w="4640385"/>
                <a:gridCol w="3182815"/>
              </a:tblGrid>
              <a:tr h="155713">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مؤلفه</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مفهوم</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311426">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استفاده از مدیریت حرفه ای در بخش دولتی</a:t>
                      </a:r>
                      <a:endParaRPr lang="en-US" sz="150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(Clarke &amp; Nweman 1993)</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واگذاری مسئولیتها به فعالیتها نه انتشار قدرت به قسمتها</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467139">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استانداردهای عملیاتی صریح و اندزه گیری عملکرد</a:t>
                      </a:r>
                      <a:endParaRPr lang="en-US" sz="1500" dirty="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dirty="0">
                          <a:effectLst/>
                          <a:cs typeface="B Mitra" panose="00000400000000000000" pitchFamily="2" charset="-78"/>
                        </a:rPr>
                        <a:t>(Osborne 1995)</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تعریف اهداف و مقاصد، تعیین شاخصهای موفقیت به صورت کمی به ویژه برای خدمات حرفه ای</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311426">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بیشتر روی کنترل برونداد</a:t>
                      </a:r>
                      <a:endParaRPr lang="en-US" sz="150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(Boyne 1999)</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تخصیص پاداش و منابع به عملکرد قابل اندازه گیری </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622852">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جداسازی واحدهای بخش دولتی</a:t>
                      </a:r>
                      <a:endParaRPr lang="en-US" sz="1500" dirty="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dirty="0">
                          <a:effectLst/>
                          <a:cs typeface="B Mitra" panose="00000400000000000000" pitchFamily="2" charset="-78"/>
                        </a:rPr>
                        <a:t>(</a:t>
                      </a:r>
                      <a:r>
                        <a:rPr lang="en-US" sz="1500" dirty="0" err="1">
                          <a:effectLst/>
                          <a:cs typeface="B Mitra" panose="00000400000000000000" pitchFamily="2" charset="-78"/>
                        </a:rPr>
                        <a:t>Pollit</a:t>
                      </a:r>
                      <a:r>
                        <a:rPr lang="en-US" sz="1500" dirty="0">
                          <a:effectLst/>
                          <a:cs typeface="B Mitra" panose="00000400000000000000" pitchFamily="2" charset="-78"/>
                        </a:rPr>
                        <a:t> 1995)</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تجزیه سازمان‌های بزرگ به واحدهای مستقل بر پایه محصول که منجر به ایجاد واحدهای قابل مدیریت با کارآیی بیشتر خواهد شد.</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622852">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حرکت به سمت رقابت بیشتر در بخش دولتی</a:t>
                      </a:r>
                      <a:endParaRPr lang="en-US" sz="150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(Walsh 1995)</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رقابت به‌عنوان کلی اصلی کاهش هزینه‌ها و ارتقاء استانداردها و کیفیت و لزوم استفاده از قراردادهای کوتاه مدت و مناقصه‌های دولتی</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467139">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بر سبک‌های بخش خصوصی در اعمال مدیریت</a:t>
                      </a:r>
                      <a:endParaRPr lang="en-US" sz="150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(Wlicox &amp; Harrow 1992)</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دور شدن از اخلاقیات شیوه نظامی دولتی و انعطاف در به‌کارگیری پرسنل و اعطای پاداش</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r h="622852">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a:effectLst/>
                          <a:cs typeface="B Mitra" panose="00000400000000000000" pitchFamily="2" charset="-78"/>
                        </a:rPr>
                        <a:t>تأکید روی انضباط بیشتر و خسّت در استفاده از منابع عمومی</a:t>
                      </a:r>
                      <a:endParaRPr lang="en-US" sz="150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en-US" sz="1500">
                          <a:effectLst/>
                          <a:cs typeface="B Mitra" panose="00000400000000000000" pitchFamily="2" charset="-78"/>
                        </a:rPr>
                        <a:t>(Metcalfe &amp; Richards 1990)</a:t>
                      </a:r>
                      <a:endParaRPr lang="en-US" sz="150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1500" dirty="0">
                          <a:effectLst/>
                          <a:cs typeface="B Mitra" panose="00000400000000000000" pitchFamily="2" charset="-78"/>
                        </a:rPr>
                        <a:t>کنترل کردن و مقاومت در برابر تقاضاها جهت استفاده از منابع عمومی و حداکثر استفاده از حداقل منابع</a:t>
                      </a:r>
                      <a:endParaRPr lang="en-US" sz="1500" dirty="0">
                        <a:effectLst/>
                        <a:latin typeface="Calibri" panose="020F0502020204030204" pitchFamily="34" charset="0"/>
                        <a:ea typeface="Calibri" panose="020F0502020204030204" pitchFamily="34" charset="0"/>
                        <a:cs typeface="B Mitra" panose="00000400000000000000" pitchFamily="2" charset="-78"/>
                      </a:endParaRPr>
                    </a:p>
                  </a:txBody>
                  <a:tcPr marL="29196" marR="29196" marT="0" marB="0"/>
                </a:tc>
              </a:tr>
            </a:tbl>
          </a:graphicData>
        </a:graphic>
      </p:graphicFrame>
    </p:spTree>
    <p:extLst>
      <p:ext uri="{BB962C8B-B14F-4D97-AF65-F5344CB8AC3E}">
        <p14:creationId xmlns:p14="http://schemas.microsoft.com/office/powerpoint/2010/main" val="2827209111"/>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3302" y="487145"/>
            <a:ext cx="7440329" cy="6586418"/>
          </a:xfrm>
          <a:prstGeom prst="rect">
            <a:avLst/>
          </a:prstGeom>
          <a:noFill/>
        </p:spPr>
        <p:txBody>
          <a:bodyPr wrap="square" rtlCol="0">
            <a:spAutoFit/>
          </a:bodyPr>
          <a:lstStyle/>
          <a:p>
            <a:pPr algn="just" rtl="1"/>
            <a:r>
              <a:rPr lang="fa-IR" sz="2600" b="1" dirty="0">
                <a:cs typeface="B Mitra" panose="00000400000000000000" pitchFamily="2" charset="-78"/>
              </a:rPr>
              <a:t>اداره و مدیریت</a:t>
            </a:r>
            <a:endParaRPr lang="en-US" sz="2600" dirty="0">
              <a:cs typeface="B Mitra" panose="00000400000000000000" pitchFamily="2" charset="-78"/>
            </a:endParaRPr>
          </a:p>
          <a:p>
            <a:pPr algn="just" rtl="1"/>
            <a:r>
              <a:rPr lang="fa-IR" sz="2600" dirty="0">
                <a:cs typeface="B Mitra" panose="00000400000000000000" pitchFamily="2" charset="-78"/>
              </a:rPr>
              <a:t>فردی از محلی می‌گذشت، دو نفر را مشاهده کرد که یکی از آنها چاله‌ای می‌کند و دیگری آن را پر می‌کند. کنجکاو شده و پرسید این کار شما چه معنی دارد؟ پاسخ می‌دهند: ما سه نفری کار می‌کنیم و بین ما تقسیم کار وجود دارد، نفر اول چاله می‌کند، دیگری لوله گذاری می‌کند و سومی آن را پر می‌کند امروز نفر دوم غایب است و ما کار خودمان را انجام می‌دهیم.</a:t>
            </a:r>
            <a:endParaRPr lang="en-US" sz="2600" dirty="0">
              <a:cs typeface="B Mitra" panose="00000400000000000000" pitchFamily="2" charset="-78"/>
            </a:endParaRPr>
          </a:p>
          <a:p>
            <a:pPr algn="just" rtl="1"/>
            <a:r>
              <a:rPr lang="fa-IR" sz="2600" dirty="0">
                <a:cs typeface="B Mitra" panose="00000400000000000000" pitchFamily="2" charset="-78"/>
              </a:rPr>
              <a:t>تغییر از الگوی سنتی به الگوی جدیدی را می‌توان تغییر از اداره امور عمومی به مدیریت دولتی یا به‌طور خلاصه تغییر از اداره به مدیریت دانست.</a:t>
            </a:r>
            <a:endParaRPr lang="en-US" sz="2600" dirty="0">
              <a:cs typeface="B Mitra" panose="00000400000000000000" pitchFamily="2" charset="-78"/>
            </a:endParaRPr>
          </a:p>
          <a:p>
            <a:pPr algn="just" rtl="1"/>
            <a:r>
              <a:rPr lang="fa-IR" sz="2600" dirty="0">
                <a:cs typeface="B Mitra" panose="00000400000000000000" pitchFamily="2" charset="-78"/>
              </a:rPr>
              <a:t>معنی اداره از واژه لاتینی </a:t>
            </a:r>
            <a:r>
              <a:rPr lang="en-US" sz="2600" dirty="0" err="1">
                <a:cs typeface="B Mitra" panose="00000400000000000000" pitchFamily="2" charset="-78"/>
              </a:rPr>
              <a:t>Ministiare</a:t>
            </a:r>
            <a:r>
              <a:rPr lang="fa-IR" sz="2600" dirty="0">
                <a:cs typeface="B Mitra" panose="00000400000000000000" pitchFamily="2" charset="-78"/>
              </a:rPr>
              <a:t> به معنی «خدمت کردن» گرفته شدن است (تیاجی، 1981، ص 3) و در سطح کلان به معنای «حکومت کردن» است.</a:t>
            </a:r>
            <a:endParaRPr lang="en-US" sz="2600" dirty="0">
              <a:cs typeface="B Mitra" panose="00000400000000000000" pitchFamily="2" charset="-78"/>
            </a:endParaRPr>
          </a:p>
          <a:p>
            <a:pPr algn="just" rtl="1"/>
            <a:r>
              <a:rPr lang="fa-IR" sz="2600" dirty="0">
                <a:cs typeface="B Mitra" panose="00000400000000000000" pitchFamily="2" charset="-78"/>
              </a:rPr>
              <a:t>طبق گرفته مولینز (1989، ص 2) اداره در معنی کارهایی که سازمانهای اداری انجام می‌دهند، ماهیت و چگونگی این کارها و ابزارها و تشکیلات لازم برای آن بحث می‌کند ولی در مدیریت «رسیدن به نتیجه» مورد توجه است</a:t>
            </a:r>
            <a:r>
              <a:rPr lang="fa-IR" sz="2600" dirty="0" smtClean="0">
                <a:cs typeface="B Mitra" panose="00000400000000000000" pitchFamily="2" charset="-78"/>
              </a:rPr>
              <a:t>.</a:t>
            </a:r>
            <a:r>
              <a:rPr lang="fa-IR" sz="2600" dirty="0">
                <a:cs typeface="B Mitra" panose="00000400000000000000" pitchFamily="2" charset="-78"/>
              </a:rPr>
              <a:t> عقیده بر آن است که اداره امور، یک وظیفه محدودتر و کم دامنه‌تر از مدیریت است و نقشی که مدیر ایفا می‌کند، با نقش یک رئیس متفاوت است.</a:t>
            </a:r>
            <a:endParaRPr lang="en-US" sz="2600" dirty="0">
              <a:cs typeface="B Mitra" panose="00000400000000000000" pitchFamily="2" charset="-78"/>
            </a:endParaRPr>
          </a:p>
          <a:p>
            <a:pPr algn="just" rtl="1"/>
            <a:endParaRPr lang="en-US" sz="2600" dirty="0">
              <a:cs typeface="B Mitra" panose="00000400000000000000" pitchFamily="2" charset="-78"/>
            </a:endParaRPr>
          </a:p>
        </p:txBody>
      </p:sp>
    </p:spTree>
    <p:extLst>
      <p:ext uri="{BB962C8B-B14F-4D97-AF65-F5344CB8AC3E}">
        <p14:creationId xmlns:p14="http://schemas.microsoft.com/office/powerpoint/2010/main" val="3820336589"/>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0" y="931645"/>
            <a:ext cx="7618931" cy="4832092"/>
          </a:xfrm>
          <a:prstGeom prst="rect">
            <a:avLst/>
          </a:prstGeom>
          <a:noFill/>
        </p:spPr>
        <p:txBody>
          <a:bodyPr wrap="square" rtlCol="0">
            <a:spAutoFit/>
          </a:bodyPr>
          <a:lstStyle/>
          <a:p>
            <a:pPr algn="just" rtl="1"/>
            <a:r>
              <a:rPr lang="fa-IR" sz="2800" dirty="0">
                <a:cs typeface="B Mitra" panose="00000400000000000000" pitchFamily="2" charset="-78"/>
              </a:rPr>
              <a:t>کلمه «مدیر» به‌تدریج در معنایی که قبلاً رئیس خوانده می‌شد، مورد استفاده قرار می‌گیرد. روز به‌روز به شمار افرادی که به‌جای «رئیس» خود را مدیر می‌نامند افزوده می‌شود. آنها وظیفه خود را ترتیب دادن اقدامات به‌منظور تحقق اهداف، همراه با مسئولیت واقعی در قبال نتایج حاصله می‌دانند و خود را صرفاً مجری دستورات نمی‌دانند. برای مثال آنچه در دهه‌های 1960 و 1970 «اداره امور شهری» شناخته می‌شد در دهه 1980 «مدیریت شهری» نام گرفت و اداره کنندگان شهری خود را مدیران شهری نامیدند. آنها به دنبال راه‌هایی بودند که برای عرضه خدمات عمومی، مقرون به‌صرفه‌تر باشد و به درخواست‌های شهروندان برای کالاها و خدمات عمومی (حداقل از دیدگاه نظری) پاسخ مستقیم‌تری داشته باشند و سعی داشتند عملیات اجرایی خود را کارآمدتر سازند. (شریفیان ثانی، 1380، ص 48</a:t>
            </a:r>
            <a:r>
              <a:rPr lang="fa-IR" sz="2800" dirty="0" smtClean="0">
                <a:cs typeface="B Mitra" panose="00000400000000000000" pitchFamily="2" charset="-78"/>
              </a:rPr>
              <a:t>)</a:t>
            </a:r>
            <a:endParaRPr lang="en-US" sz="2800" dirty="0">
              <a:cs typeface="B Mitra" panose="00000400000000000000" pitchFamily="2" charset="-78"/>
            </a:endParaRPr>
          </a:p>
        </p:txBody>
      </p:sp>
    </p:spTree>
    <p:extLst>
      <p:ext uri="{BB962C8B-B14F-4D97-AF65-F5344CB8AC3E}">
        <p14:creationId xmlns:p14="http://schemas.microsoft.com/office/powerpoint/2010/main" val="2661742940"/>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1400" y="1109445"/>
            <a:ext cx="7618931" cy="4093428"/>
          </a:xfrm>
          <a:prstGeom prst="rect">
            <a:avLst/>
          </a:prstGeom>
          <a:noFill/>
        </p:spPr>
        <p:txBody>
          <a:bodyPr wrap="square" rtlCol="0">
            <a:spAutoFit/>
          </a:bodyPr>
          <a:lstStyle/>
          <a:p>
            <a:pPr algn="just" rtl="1"/>
            <a:r>
              <a:rPr lang="fa-IR" sz="2600" dirty="0">
                <a:cs typeface="B Mitra" panose="00000400000000000000" pitchFamily="2" charset="-78"/>
              </a:rPr>
              <a:t>اداره امور دولتی، فعالیت درزمینهٔ خدمات عمومی است. توجه اداره امور دولتی بر فرآیند، دستورالعمل‌ها و قواعد متداول و مرسوم متمرکز است، (همچنان که در طنز بالا آمده) حال آن که مدیریت دولتی فراتر از این است؛ به‌جای آنکه فقط از دستورالعمل‌ها پیروی کند، بر تحقیق نتایج و قبول مسئولیت آنها تأکید دارد؛ به‌طوری که تیلوریسم جدید در مدیریت دولتی مطرح شده است و در آن مدیریت عملکرد و اعمال شیوه های شبه بازرگانی در بخش دولتی توصیه می شود. (دو هرتی و هورن، 2002، ص 15</a:t>
            </a:r>
            <a:r>
              <a:rPr lang="fa-IR" sz="2600" dirty="0" smtClean="0">
                <a:cs typeface="B Mitra" panose="00000400000000000000" pitchFamily="2" charset="-78"/>
              </a:rPr>
              <a:t>)</a:t>
            </a:r>
            <a:endParaRPr lang="en-US" sz="2600" dirty="0" smtClean="0">
              <a:cs typeface="B Mitra" panose="00000400000000000000" pitchFamily="2" charset="-78"/>
            </a:endParaRPr>
          </a:p>
          <a:p>
            <a:pPr algn="just" rtl="1"/>
            <a:r>
              <a:rPr lang="fa-IR" sz="2600" dirty="0">
                <a:cs typeface="B Mitra" panose="00000400000000000000" pitchFamily="2" charset="-78"/>
              </a:rPr>
              <a:t>در اداره اعتقاد اصل «من مأمور و معذورم» حاکم است ولی اکنون مدیران می دانند که باید به قوانین به دید وسیله ای برای بهینه سازی نگاه کنند.</a:t>
            </a:r>
            <a:endParaRPr lang="en-US" sz="2600" dirty="0">
              <a:cs typeface="B Mitra" panose="00000400000000000000" pitchFamily="2" charset="-78"/>
            </a:endParaRPr>
          </a:p>
          <a:p>
            <a:pPr algn="just" rtl="1"/>
            <a:endParaRPr lang="en-US" sz="2600" dirty="0">
              <a:cs typeface="B Mitra" panose="00000400000000000000" pitchFamily="2" charset="-78"/>
            </a:endParaRPr>
          </a:p>
        </p:txBody>
      </p:sp>
    </p:spTree>
    <p:extLst>
      <p:ext uri="{BB962C8B-B14F-4D97-AF65-F5344CB8AC3E}">
        <p14:creationId xmlns:p14="http://schemas.microsoft.com/office/powerpoint/2010/main" val="188193814"/>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89456687"/>
              </p:ext>
            </p:extLst>
          </p:nvPr>
        </p:nvGraphicFramePr>
        <p:xfrm>
          <a:off x="1041400" y="520700"/>
          <a:ext cx="7518400" cy="5818213"/>
        </p:xfrm>
        <a:graphic>
          <a:graphicData uri="http://schemas.openxmlformats.org/drawingml/2006/table">
            <a:tbl>
              <a:tblPr rtl="1" firstRow="1" firstCol="1" bandRow="1">
                <a:tableStyleId>{9D7B26C5-4107-4FEC-AEDC-1716B250A1EF}</a:tableStyleId>
              </a:tblPr>
              <a:tblGrid>
                <a:gridCol w="3759200"/>
                <a:gridCol w="3759200"/>
              </a:tblGrid>
              <a:tr h="834390">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اداره</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مدیریت</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910981">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تأکید بر مقررات و دستورالعمل‌ها</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تأکید بر نتایج</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428919">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دوری از اشتباه</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در پی پیروزی بوردن</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1393042">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کارها آنگونه که پیش بینی ها و استانداردها مشخص کرده انجام می شود</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آنچه درست تشخیص داده می شود انجام می شود.</a:t>
                      </a:r>
                      <a:endParaRPr lang="en-US" sz="2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910981">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نسبت به محیط بی تفاوتی وجود دارد.</a:t>
                      </a:r>
                      <a:endParaRPr lang="en-US" sz="2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بهره برداری از فرصتها مهم است</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910981">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عملکرد بندرت قابل اندازه گیری است</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عملکرد بیشتر وقتها قابل سنجش است</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r h="428919">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a:effectLst/>
                          <a:cs typeface="B Mitra" panose="00000400000000000000" pitchFamily="2" charset="-78"/>
                        </a:rPr>
                        <a:t>رویه محور</a:t>
                      </a:r>
                      <a:endParaRPr lang="en-US" sz="2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c>
                  <a:txBody>
                    <a:bodyPr/>
                    <a:lstStyle/>
                    <a:p>
                      <a:pPr algn="ctr" rtl="1">
                        <a:lnSpc>
                          <a:spcPct val="10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عملکرد محور</a:t>
                      </a:r>
                      <a:endParaRPr lang="en-US" sz="2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bl>
          </a:graphicData>
        </a:graphic>
      </p:graphicFrame>
    </p:spTree>
    <p:extLst>
      <p:ext uri="{BB962C8B-B14F-4D97-AF65-F5344CB8AC3E}">
        <p14:creationId xmlns:p14="http://schemas.microsoft.com/office/powerpoint/2010/main" val="863926059"/>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19518368"/>
              </p:ext>
            </p:extLst>
          </p:nvPr>
        </p:nvGraphicFramePr>
        <p:xfrm>
          <a:off x="939800" y="190500"/>
          <a:ext cx="7747000" cy="6537960"/>
        </p:xfrm>
        <a:graphic>
          <a:graphicData uri="http://schemas.openxmlformats.org/drawingml/2006/table">
            <a:tbl>
              <a:tblPr rtl="1" firstRow="1" firstCol="1" bandRow="1">
                <a:tableStyleId>{68D230F3-CF80-4859-8CE7-A43EE81993B5}</a:tableStyleId>
              </a:tblPr>
              <a:tblGrid>
                <a:gridCol w="7747000"/>
              </a:tblGrid>
              <a:tr h="37465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200" b="0">
                          <a:effectLst/>
                          <a:cs typeface="B Mitra" panose="00000400000000000000" pitchFamily="2" charset="-78"/>
                        </a:rPr>
                        <a:t>مدیریت دولتی در عمل: پیروی از دستورالعمل‌ها به جای توجه به نتایج</a:t>
                      </a:r>
                      <a:endParaRPr lang="en-US" sz="2200" b="0">
                        <a:effectLst/>
                        <a:latin typeface="Calibri" panose="020F0502020204030204" pitchFamily="34" charset="0"/>
                        <a:ea typeface="Calibri" panose="020F0502020204030204" pitchFamily="34" charset="0"/>
                        <a:cs typeface="B Mitra" panose="00000400000000000000" pitchFamily="2" charset="-78"/>
                      </a:endParaRPr>
                    </a:p>
                  </a:txBody>
                  <a:tcPr marL="47965" marR="47965" marT="0" marB="0"/>
                </a:tc>
              </a:tr>
              <a:tr h="4870449">
                <a:tc>
                  <a:txBody>
                    <a:bodyPr/>
                    <a:lstStyle/>
                    <a:p>
                      <a:pPr algn="just" rtl="1">
                        <a:lnSpc>
                          <a:spcPct val="150000"/>
                        </a:lnSpc>
                        <a:spcAft>
                          <a:spcPts val="0"/>
                        </a:spcAft>
                        <a:tabLst>
                          <a:tab pos="178435" algn="r"/>
                          <a:tab pos="1168400" algn="r"/>
                          <a:tab pos="2338705" algn="r"/>
                          <a:tab pos="3599180" algn="r"/>
                          <a:tab pos="4229100" algn="r"/>
                          <a:tab pos="4679315" algn="r"/>
                          <a:tab pos="5128895" algn="r"/>
                        </a:tabLst>
                      </a:pPr>
                      <a:r>
                        <a:rPr lang="fa-IR" sz="2200" b="0" dirty="0">
                          <a:effectLst/>
                          <a:cs typeface="B Mitra" panose="00000400000000000000" pitchFamily="2" charset="-78"/>
                        </a:rPr>
                        <a:t>بیشتر مقام‌های انتظامی دولت فدرال (مارشالها) برای کوتاه کردن چمن از کودکان دبستانی استفاده می کردند و به آنها ده دلار دسمتزد می دادند. دولت ناچار شد (برای رعایت دستورالعمل های موجود) به جای ده دلاری که به کودکان دبستانی می پرداخت، برای همان میزان کار، چهل دلار به شرکتهای حرفه ای بپردازد.</a:t>
                      </a:r>
                      <a:endParaRPr lang="en-US" sz="2200" b="0" dirty="0">
                        <a:effectLst/>
                        <a:cs typeface="B Mitra" panose="00000400000000000000" pitchFamily="2" charset="-78"/>
                      </a:endParaRPr>
                    </a:p>
                    <a:p>
                      <a:pPr algn="just" rtl="1">
                        <a:lnSpc>
                          <a:spcPct val="150000"/>
                        </a:lnSpc>
                        <a:spcAft>
                          <a:spcPts val="0"/>
                        </a:spcAft>
                        <a:tabLst>
                          <a:tab pos="178435" algn="r"/>
                          <a:tab pos="1168400" algn="r"/>
                          <a:tab pos="2338705" algn="r"/>
                          <a:tab pos="3599180" algn="r"/>
                          <a:tab pos="4229100" algn="r"/>
                          <a:tab pos="4679315" algn="r"/>
                          <a:tab pos="5128895" algn="r"/>
                        </a:tabLst>
                      </a:pPr>
                      <a:r>
                        <a:rPr lang="fa-IR" sz="2200" b="0" dirty="0">
                          <a:effectLst/>
                          <a:cs typeface="B Mitra" panose="00000400000000000000" pitchFamily="2" charset="-78"/>
                        </a:rPr>
                        <a:t>علت اینکه مارشال ها چنین کاری نمی کنند، این است که احتمال می دهند کسانی به دفتر مرکزی واشنگتن، بازرسی کل یا حتی به ادارۀ حسابداری خبر بدهند. آنها در می یابند که هدف تشکیلاتی که در آن مشغول اند بازده و نتیجه کار، خشنودی ارباب رجوع یا صرفه جویی در پول مالیات دهندگان نیست بلکه فقط باید از اشتباهات و مقررات پرهیز کنند. در حقیقت، هر نوآوری و ابداعی مستلزم پشت پا زدن به معیار های موجود و متعارف است. (الگور، 1376، صص 29- </a:t>
                      </a:r>
                      <a:r>
                        <a:rPr lang="fa-IR" sz="2200" b="0" dirty="0" smtClean="0">
                          <a:effectLst/>
                          <a:cs typeface="B Mitra" panose="00000400000000000000" pitchFamily="2" charset="-78"/>
                        </a:rPr>
                        <a:t>28)مدیران </a:t>
                      </a:r>
                      <a:r>
                        <a:rPr lang="fa-IR" sz="2200" b="0" dirty="0">
                          <a:effectLst/>
                          <a:cs typeface="B Mitra" panose="00000400000000000000" pitchFamily="2" charset="-78"/>
                        </a:rPr>
                        <a:t>دولتی فقط مراقب هستند که مبادا پولی خارج از چارچوب تعیین شدۀ بودجه خارج شود. همچنین باید مواظب باشند که ترفیعات بر وفق ضوابط و مقررات انجام شود با این که لوازم مورد نیاز، از طریق مناقصه و با کمترین قیمت ممکن خریداری شود. (همان، 44)</a:t>
                      </a:r>
                      <a:endParaRPr lang="en-US" sz="2200" b="0" dirty="0">
                        <a:effectLst/>
                        <a:latin typeface="Calibri" panose="020F0502020204030204" pitchFamily="34" charset="0"/>
                        <a:ea typeface="Calibri" panose="020F0502020204030204" pitchFamily="34" charset="0"/>
                        <a:cs typeface="B Mitra" panose="00000400000000000000" pitchFamily="2" charset="-78"/>
                      </a:endParaRPr>
                    </a:p>
                  </a:txBody>
                  <a:tcPr marL="47965" marR="47965" marT="0" marB="0"/>
                </a:tc>
              </a:tr>
            </a:tbl>
          </a:graphicData>
        </a:graphic>
      </p:graphicFrame>
    </p:spTree>
    <p:extLst>
      <p:ext uri="{BB962C8B-B14F-4D97-AF65-F5344CB8AC3E}">
        <p14:creationId xmlns:p14="http://schemas.microsoft.com/office/powerpoint/2010/main" val="1212096455"/>
      </p:ext>
    </p:extLst>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3187700"/>
            <a:ext cx="7200900" cy="1485900"/>
          </a:xfrm>
        </p:spPr>
        <p:txBody>
          <a:bodyPr>
            <a:normAutofit/>
          </a:bodyPr>
          <a:lstStyle/>
          <a:p>
            <a:pPr algn="ctr"/>
            <a:r>
              <a:rPr lang="fa-IR" sz="4800" b="1" dirty="0" smtClean="0">
                <a:cs typeface="B Mitra" panose="00000400000000000000" pitchFamily="2" charset="-78"/>
              </a:rPr>
              <a:t>با تشکر از توجه شما</a:t>
            </a:r>
            <a:endParaRPr lang="en-US" sz="4800" b="1" dirty="0">
              <a:cs typeface="B Mitra" panose="00000400000000000000" pitchFamily="2" charset="-78"/>
            </a:endParaRPr>
          </a:p>
        </p:txBody>
      </p:sp>
    </p:spTree>
    <p:extLst>
      <p:ext uri="{BB962C8B-B14F-4D97-AF65-F5344CB8AC3E}">
        <p14:creationId xmlns:p14="http://schemas.microsoft.com/office/powerpoint/2010/main" val="169876601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774700" y="1010245"/>
            <a:ext cx="7801409" cy="4493538"/>
          </a:xfrm>
          <a:prstGeom prst="rect">
            <a:avLst/>
          </a:prstGeom>
          <a:noFill/>
        </p:spPr>
        <p:txBody>
          <a:bodyPr wrap="square" rtlCol="0">
            <a:spAutoFit/>
          </a:bodyPr>
          <a:lstStyle/>
          <a:p>
            <a:pPr algn="just" rtl="1"/>
            <a:r>
              <a:rPr lang="fa-IR" sz="2600" dirty="0">
                <a:cs typeface="B Mitra" panose="00000400000000000000" pitchFamily="2" charset="-78"/>
              </a:rPr>
              <a:t>در بخش اعظم قرن نوزدهم، </a:t>
            </a:r>
            <a:r>
              <a:rPr lang="fa-IR" sz="2600" b="1" dirty="0">
                <a:cs typeface="B Mitra" panose="00000400000000000000" pitchFamily="2" charset="-78"/>
              </a:rPr>
              <a:t>سیستم تاراج</a:t>
            </a:r>
            <a:r>
              <a:rPr lang="fa-IR" sz="2600" dirty="0">
                <a:cs typeface="B Mitra" panose="00000400000000000000" pitchFamily="2" charset="-78"/>
              </a:rPr>
              <a:t> اداره با استنتاج از گفته </a:t>
            </a:r>
            <a:r>
              <a:rPr lang="fa-IR" sz="2600" b="1" dirty="0">
                <a:cs typeface="B Mitra" panose="00000400000000000000" pitchFamily="2" charset="-78"/>
              </a:rPr>
              <a:t>«غنائم به طرف پیروز تعلق دارد» </a:t>
            </a:r>
            <a:r>
              <a:rPr lang="fa-IR" sz="2600" dirty="0">
                <a:cs typeface="B Mitra" panose="00000400000000000000" pitchFamily="2" charset="-78"/>
              </a:rPr>
              <a:t>در ایالات متحده امریکا متداول بود. بعد از برگزاری هر انتخاباتی از پایین ترین سطح تا سطح ریاست جمهوری، همه شغلهای اداری به اعضاء و طرفداران حزب برنده واگذار می شد. این سیستم در سالهای 1820 و در دوران ریاست جمهوری آندرجکسون به نامطلوب ترین بشک خود رسید. پی آمدهای غیر قابل اجتناب سیستم تاراج عبارت بود از: هرج و مرج متناوب که در بخش اعظم قرن نوزدهم به سبب تغییرات در اداره، حاکم بود؛ وابستگی متداول اداره امور دولتی با سیاست؛ عدم شایستگی؛ تعارض رو به افزایش بین مدیر اجرایی و قانونگذار بر سر انتصابات، (که در سال 1868 منجر به محاکمه رئیس جمهور آمریکا شد) و درخواست های باورنکردنی داوطلبان مشاغل اداری (به ویژه پس از برگزاری انتخابات) از مدیران حکومتی و دولت های محلی. </a:t>
            </a:r>
            <a:endParaRPr lang="en-US" sz="2600" dirty="0">
              <a:cs typeface="B Mitra" panose="00000400000000000000" pitchFamily="2" charset="-78"/>
            </a:endParaRPr>
          </a:p>
        </p:txBody>
      </p:sp>
    </p:spTree>
    <p:extLst>
      <p:ext uri="{BB962C8B-B14F-4D97-AF65-F5344CB8AC3E}">
        <p14:creationId xmlns:p14="http://schemas.microsoft.com/office/powerpoint/2010/main" val="2116728098"/>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774700" y="1010245"/>
            <a:ext cx="7801409" cy="4893647"/>
          </a:xfrm>
          <a:prstGeom prst="rect">
            <a:avLst/>
          </a:prstGeom>
          <a:noFill/>
        </p:spPr>
        <p:txBody>
          <a:bodyPr wrap="square" rtlCol="0">
            <a:spAutoFit/>
          </a:bodyPr>
          <a:lstStyle/>
          <a:p>
            <a:pPr algn="just" rtl="1"/>
            <a:r>
              <a:rPr lang="fa-IR" sz="2400" dirty="0" smtClean="0">
                <a:cs typeface="B Mitra" panose="00000400000000000000" pitchFamily="2" charset="-78"/>
              </a:rPr>
              <a:t>نقش شوم سیستم تاراج در ایجاد فساد دولتها و به ویژه در شهرها بارز بود. </a:t>
            </a:r>
            <a:r>
              <a:rPr lang="fa-IR" sz="2400" b="1" dirty="0" smtClean="0">
                <a:cs typeface="B Mitra" panose="00000400000000000000" pitchFamily="2" charset="-78"/>
              </a:rPr>
              <a:t>گارفیلد- </a:t>
            </a:r>
            <a:r>
              <a:rPr lang="fa-IR" sz="2400" dirty="0" smtClean="0">
                <a:cs typeface="B Mitra" panose="00000400000000000000" pitchFamily="2" charset="-78"/>
              </a:rPr>
              <a:t>رئیس جمهور آمریکا در سال 1881 توسط یکی از طرفداران سیستم تاراج که وعده تصدی یک شغل دولتی به او تحقق نیافته بود- به قتل رسید. این قتل، نهضت اصلاحات را تشدید کرد.</a:t>
            </a:r>
            <a:r>
              <a:rPr lang="fa-IR" sz="2400" b="1" baseline="30000" dirty="0" smtClean="0">
                <a:cs typeface="B Mitra" panose="00000400000000000000" pitchFamily="2" charset="-78"/>
              </a:rPr>
              <a:t> </a:t>
            </a:r>
            <a:endParaRPr lang="en-US" sz="2400" dirty="0" smtClean="0">
              <a:cs typeface="B Mitra" panose="00000400000000000000" pitchFamily="2" charset="-78"/>
            </a:endParaRPr>
          </a:p>
          <a:p>
            <a:pPr algn="just" rtl="1"/>
            <a:r>
              <a:rPr lang="fa-IR" sz="2400" dirty="0" smtClean="0">
                <a:cs typeface="B Mitra" panose="00000400000000000000" pitchFamily="2" charset="-78"/>
              </a:rPr>
              <a:t>واکنش مقامات دولتی در برابر سیاسی بودن نظام اداری، ایجاد تحول در این نظام غیر سیاسی کردن انتصابات دولتی بود. در چارچوب این تحول ادعا شد که واحد های بخش اجرایی حکومت به منزله واحد های کسب و کار بخش خصوصی اند و باید مانند آن ها اداره شوند. برای اینکه سازمان های دولتی شبیه سازمانهای بخش خصوصی اداره شوند، لازم بود غیر سیاسی شوند. توصیه شد که در انتصاب افراد به جای همفکری سیاسی، شایستگی (صلاحیت) تخصصی و تناسب لحاظ شود. لزوم غیر سیاسی بودن کارکنان دولت و مخصوصاً مدیران ارشد دولتی تا آنجا پیش رفت که حتی پیشنهاد شد کارکنان دولت از ورود به صحنه های سیاسی محروم شوند. از این رو کارکنان بعضی از سازمان های خدمات عمومی از جمله نیرویها مسلح و انتظامی، مأموران آتشنشانی و حتی کارکنان </a:t>
            </a:r>
            <a:r>
              <a:rPr lang="fa-IR" sz="2400" b="1" dirty="0" smtClean="0">
                <a:cs typeface="B Mitra" panose="00000400000000000000" pitchFamily="2" charset="-78"/>
              </a:rPr>
              <a:t>پست، از همه بخش از فعالیت های سیاسی محروم شدند. </a:t>
            </a:r>
            <a:r>
              <a:rPr lang="fa-IR" sz="2400" dirty="0" smtClean="0">
                <a:cs typeface="B Mitra" panose="00000400000000000000" pitchFamily="2" charset="-78"/>
              </a:rPr>
              <a:t>(میرسپاسی، 1376)</a:t>
            </a:r>
            <a:endParaRPr lang="en-US" sz="2400" dirty="0" smtClean="0">
              <a:cs typeface="B Mitra" panose="00000400000000000000" pitchFamily="2" charset="-78"/>
            </a:endParaRPr>
          </a:p>
        </p:txBody>
      </p:sp>
    </p:spTree>
    <p:extLst>
      <p:ext uri="{BB962C8B-B14F-4D97-AF65-F5344CB8AC3E}">
        <p14:creationId xmlns:p14="http://schemas.microsoft.com/office/powerpoint/2010/main" val="3152597099"/>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774700" y="1010245"/>
            <a:ext cx="7801409" cy="2677656"/>
          </a:xfrm>
          <a:prstGeom prst="rect">
            <a:avLst/>
          </a:prstGeom>
          <a:noFill/>
        </p:spPr>
        <p:txBody>
          <a:bodyPr wrap="square" rtlCol="0">
            <a:spAutoFit/>
          </a:bodyPr>
          <a:lstStyle/>
          <a:p>
            <a:pPr algn="just" rtl="1"/>
            <a:r>
              <a:rPr lang="fa-IR" sz="2400" dirty="0">
                <a:cs typeface="B Mitra" panose="00000400000000000000" pitchFamily="2" charset="-78"/>
              </a:rPr>
              <a:t>. هنگامی که جداً تصمیم گرفته شد با فساد اداری مبارزه شود و حزب گرایی جای خود را به نظام لیاقت بدهد، شخصی به نام گارفیلد، در انتخاب به ریاست جمهوری امریکا رسید. مدعیان حزبی بسیار دور او را گرفتند و به نام اینکه در انتخابات کمک های شایانی کرده اند، حق مسلم خود دانستند تا تصدی شغل های مهم و نان و آبداری را بری خود طلب کنند. گارفیلد، به شدت با این درخواست ها مخالفت کرده و گفت ارجاع شغل باید بر پایه تخصص و شایستگی باشد. این رودرویی ها سرانجام موجب شد یکی از مدعیان سرخورده، رئیس جمهور را با شلیک چند گلوله در دفتر کارش به قتل برساند.</a:t>
            </a:r>
            <a:endParaRPr lang="en-US" sz="2400" dirty="0">
              <a:cs typeface="B Mitra" panose="00000400000000000000" pitchFamily="2" charset="-78"/>
            </a:endParaRPr>
          </a:p>
        </p:txBody>
      </p:sp>
    </p:spTree>
    <p:extLst>
      <p:ext uri="{BB962C8B-B14F-4D97-AF65-F5344CB8AC3E}">
        <p14:creationId xmlns:p14="http://schemas.microsoft.com/office/powerpoint/2010/main" val="2626484042"/>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774700" y="1010245"/>
            <a:ext cx="7801409" cy="4893647"/>
          </a:xfrm>
          <a:prstGeom prst="rect">
            <a:avLst/>
          </a:prstGeom>
          <a:noFill/>
        </p:spPr>
        <p:txBody>
          <a:bodyPr wrap="square" rtlCol="0">
            <a:spAutoFit/>
          </a:bodyPr>
          <a:lstStyle/>
          <a:p>
            <a:pPr algn="just" rtl="1"/>
            <a:r>
              <a:rPr lang="fa-IR" sz="2600" dirty="0">
                <a:cs typeface="B Mitra" panose="00000400000000000000" pitchFamily="2" charset="-78"/>
              </a:rPr>
              <a:t>در سال 1883، قانون خدمات کشوری (پندلتون)</a:t>
            </a:r>
            <a:r>
              <a:rPr lang="fa-IR" sz="2600" b="1" baseline="30000" dirty="0">
                <a:cs typeface="B Mitra" panose="00000400000000000000" pitchFamily="2" charset="-78"/>
              </a:rPr>
              <a:t> </a:t>
            </a:r>
            <a:r>
              <a:rPr lang="fa-IR" sz="2600" dirty="0">
                <a:cs typeface="B Mitra" panose="00000400000000000000" pitchFamily="2" charset="-78"/>
              </a:rPr>
              <a:t>به تصویب رسید و به موجب آن یک کمیسیون خدمات کشوری بوجود آمد که چهار محور اصلی به قرار زیر، در آن دنبال می شد:</a:t>
            </a:r>
            <a:endParaRPr lang="en-US" sz="2600" dirty="0">
              <a:cs typeface="B Mitra" panose="00000400000000000000" pitchFamily="2" charset="-78"/>
            </a:endParaRPr>
          </a:p>
          <a:p>
            <a:pPr algn="just" rtl="1">
              <a:lnSpc>
                <a:spcPct val="150000"/>
              </a:lnSpc>
            </a:pPr>
            <a:r>
              <a:rPr lang="fa-IR" sz="2600" b="1" dirty="0">
                <a:cs typeface="B Mitra" panose="00000400000000000000" pitchFamily="2" charset="-78"/>
              </a:rPr>
              <a:t>1- برگزاری امتحانات برای متقاضیان استخدام در همه سطوح شغلی؛</a:t>
            </a:r>
            <a:endParaRPr lang="en-US" sz="2600" b="1" dirty="0">
              <a:cs typeface="B Mitra" panose="00000400000000000000" pitchFamily="2" charset="-78"/>
            </a:endParaRPr>
          </a:p>
          <a:p>
            <a:pPr algn="just" rtl="1">
              <a:lnSpc>
                <a:spcPct val="150000"/>
              </a:lnSpc>
            </a:pPr>
            <a:r>
              <a:rPr lang="fa-IR" sz="2600" b="1" dirty="0">
                <a:cs typeface="B Mitra" panose="00000400000000000000" pitchFamily="2" charset="-78"/>
              </a:rPr>
              <a:t>2- انتصاب کسانی که در آزمون وردی بیشترین نمره را دریافت داشته اند، در مشاغل سطوح مختلف؛</a:t>
            </a:r>
            <a:endParaRPr lang="en-US" sz="2600" b="1" dirty="0">
              <a:cs typeface="B Mitra" panose="00000400000000000000" pitchFamily="2" charset="-78"/>
            </a:endParaRPr>
          </a:p>
          <a:p>
            <a:pPr algn="just" rtl="1">
              <a:lnSpc>
                <a:spcPct val="150000"/>
              </a:lnSpc>
            </a:pPr>
            <a:r>
              <a:rPr lang="fa-IR" sz="2600" b="1" dirty="0">
                <a:cs typeface="B Mitra" panose="00000400000000000000" pitchFamily="2" charset="-78"/>
              </a:rPr>
              <a:t>3- انجام خدمات آزمایشی و آموزشی قبل از انتصاب دائم؛</a:t>
            </a:r>
            <a:endParaRPr lang="en-US" sz="2600" b="1" dirty="0">
              <a:cs typeface="B Mitra" panose="00000400000000000000" pitchFamily="2" charset="-78"/>
            </a:endParaRPr>
          </a:p>
          <a:p>
            <a:pPr algn="just" rtl="1">
              <a:lnSpc>
                <a:spcPct val="150000"/>
              </a:lnSpc>
            </a:pPr>
            <a:r>
              <a:rPr lang="fa-IR" sz="2600" b="1" dirty="0">
                <a:cs typeface="B Mitra" panose="00000400000000000000" pitchFamily="2" charset="-78"/>
              </a:rPr>
              <a:t>4- سهمیه بندی انتصاب در پایتخت بر حسب جمعیت کشور برای مناطق اصلی. (هیوز، 1377، ص 40</a:t>
            </a:r>
            <a:r>
              <a:rPr lang="fa-IR" sz="2600" b="1" dirty="0" smtClean="0">
                <a:cs typeface="B Mitra" panose="00000400000000000000" pitchFamily="2" charset="-78"/>
              </a:rPr>
              <a:t>)</a:t>
            </a:r>
            <a:endParaRPr lang="en-US" sz="2600" b="1" dirty="0">
              <a:cs typeface="B Mitra" panose="00000400000000000000" pitchFamily="2" charset="-78"/>
            </a:endParaRPr>
          </a:p>
        </p:txBody>
      </p:sp>
    </p:spTree>
    <p:extLst>
      <p:ext uri="{BB962C8B-B14F-4D97-AF65-F5344CB8AC3E}">
        <p14:creationId xmlns:p14="http://schemas.microsoft.com/office/powerpoint/2010/main" val="361422352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sp>
        <p:nvSpPr>
          <p:cNvPr id="5" name="TextBox 4"/>
          <p:cNvSpPr txBox="1"/>
          <p:nvPr/>
        </p:nvSpPr>
        <p:spPr>
          <a:xfrm>
            <a:off x="838200" y="1048345"/>
            <a:ext cx="7801409" cy="1384995"/>
          </a:xfrm>
          <a:prstGeom prst="rect">
            <a:avLst/>
          </a:prstGeom>
          <a:noFill/>
        </p:spPr>
        <p:txBody>
          <a:bodyPr wrap="square" rtlCol="0">
            <a:spAutoFit/>
          </a:bodyPr>
          <a:lstStyle/>
          <a:p>
            <a:pPr algn="just" rtl="1"/>
            <a:r>
              <a:rPr lang="fa-IR" sz="2800" dirty="0" smtClean="0">
                <a:cs typeface="B Mitra" panose="00000400000000000000" pitchFamily="2" charset="-78"/>
              </a:rPr>
              <a:t>نتیجه </a:t>
            </a:r>
            <a:r>
              <a:rPr lang="fa-IR" sz="2800" dirty="0">
                <a:cs typeface="B Mitra" panose="00000400000000000000" pitchFamily="2" charset="-78"/>
              </a:rPr>
              <a:t>مشکلات اشاره شده و تغییرات بعد از آن، تولد بوروکراسی وبر در آلمان و نظریه سیاست و اداره ولیسون در آمریکا (الگوی سنتی مدیریت دولتی) بود که در زمان خود نعی اصلاحات در نظام ادرای به شمار می آید.</a:t>
            </a:r>
            <a:endParaRPr lang="en-US" sz="2800" dirty="0">
              <a:cs typeface="B Mitra" panose="000004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710984300"/>
              </p:ext>
            </p:extLst>
          </p:nvPr>
        </p:nvGraphicFramePr>
        <p:xfrm>
          <a:off x="1054100" y="3370580"/>
          <a:ext cx="7632700" cy="2194560"/>
        </p:xfrm>
        <a:graphic>
          <a:graphicData uri="http://schemas.openxmlformats.org/drawingml/2006/table">
            <a:tbl>
              <a:tblPr rtl="1" firstRow="1" firstCol="1" bandRow="1">
                <a:tableStyleId>{5940675A-B579-460E-94D1-54222C63F5DA}</a:tableStyleId>
              </a:tblPr>
              <a:tblGrid>
                <a:gridCol w="2258639"/>
                <a:gridCol w="5374061"/>
              </a:tblGrid>
              <a:tr h="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400" b="1">
                          <a:effectLst/>
                          <a:cs typeface="B Mitra" panose="00000400000000000000" pitchFamily="2" charset="-78"/>
                        </a:rPr>
                        <a:t>مشکلات موجود جامعه</a:t>
                      </a:r>
                      <a:endParaRPr lang="en-US" sz="1600" b="1">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400" b="1" dirty="0">
                          <a:effectLst/>
                          <a:cs typeface="B Mitra" panose="00000400000000000000" pitchFamily="2" charset="-78"/>
                        </a:rPr>
                        <a:t>- فساد و سوء استفاده از اداره برای عواید شخصی</a:t>
                      </a:r>
                      <a:endParaRPr lang="en-US" sz="1600" b="1" dirty="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fa-IR" sz="2400" b="1" dirty="0">
                          <a:effectLst/>
                          <a:cs typeface="B Mitra" panose="00000400000000000000" pitchFamily="2" charset="-78"/>
                        </a:rPr>
                        <a:t>- متوسل شدن به حامیان و خویشان برای استخدام و خرید مشاغل و مناصب</a:t>
                      </a:r>
                      <a:endParaRPr lang="en-US" sz="1600" b="1" dirty="0">
                        <a:effectLst/>
                        <a:cs typeface="B Mitra" panose="00000400000000000000" pitchFamily="2" charset="-78"/>
                      </a:endParaRPr>
                    </a:p>
                    <a:p>
                      <a:pPr algn="ctr" rtl="1">
                        <a:lnSpc>
                          <a:spcPct val="150000"/>
                        </a:lnSpc>
                        <a:spcAft>
                          <a:spcPts val="0"/>
                        </a:spcAft>
                        <a:tabLst>
                          <a:tab pos="178435" algn="r"/>
                          <a:tab pos="1168400" algn="r"/>
                          <a:tab pos="2338705" algn="r"/>
                          <a:tab pos="3599180" algn="r"/>
                          <a:tab pos="4229100" algn="r"/>
                          <a:tab pos="4679315" algn="r"/>
                          <a:tab pos="5128895" algn="r"/>
                        </a:tabLst>
                      </a:pPr>
                      <a:r>
                        <a:rPr lang="fa-IR" sz="2400" b="1" dirty="0">
                          <a:effectLst/>
                          <a:cs typeface="B Mitra" panose="00000400000000000000" pitchFamily="2" charset="-78"/>
                        </a:rPr>
                        <a:t>- سیستم تاراج (نظام غنائم جنگی)</a:t>
                      </a:r>
                      <a:endParaRPr lang="en-US" sz="1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7" name="Straight Arrow Connector 6"/>
          <p:cNvCxnSpPr/>
          <p:nvPr/>
        </p:nvCxnSpPr>
        <p:spPr>
          <a:xfrm>
            <a:off x="4953000" y="5702300"/>
            <a:ext cx="0" cy="9017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441014514"/>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7100" y="427789"/>
            <a:ext cx="3854383" cy="830997"/>
          </a:xfrm>
          <a:prstGeom prst="rect">
            <a:avLst/>
          </a:prstGeom>
          <a:noFill/>
        </p:spPr>
        <p:txBody>
          <a:bodyPr wrap="square" rtlCol="0">
            <a:spAutoFit/>
          </a:bodyPr>
          <a:lstStyle/>
          <a:p>
            <a:pPr algn="r"/>
            <a:r>
              <a:rPr lang="fa-IR" sz="2400" b="1" dirty="0">
                <a:cs typeface="B Titr" panose="00000700000000000000" pitchFamily="2" charset="-78"/>
              </a:rPr>
              <a:t>تکوین و تحول مدیریت دولتی</a:t>
            </a:r>
            <a:endParaRPr lang="en-US" sz="2400" dirty="0">
              <a:cs typeface="B Titr" panose="00000700000000000000" pitchFamily="2" charset="-78"/>
            </a:endParaRPr>
          </a:p>
          <a:p>
            <a:pPr algn="r"/>
            <a:endParaRPr lang="en-US" sz="2400" dirty="0">
              <a:cs typeface="B Titr" panose="00000700000000000000"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1416226008"/>
              </p:ext>
            </p:extLst>
          </p:nvPr>
        </p:nvGraphicFramePr>
        <p:xfrm>
          <a:off x="1231900" y="2057400"/>
          <a:ext cx="6642100" cy="3566160"/>
        </p:xfrm>
        <a:graphic>
          <a:graphicData uri="http://schemas.openxmlformats.org/drawingml/2006/table">
            <a:tbl>
              <a:tblPr rtl="1" firstRow="1" firstCol="1" bandRow="1">
                <a:tableStyleId>{5940675A-B579-460E-94D1-54222C63F5DA}</a:tableStyleId>
              </a:tblPr>
              <a:tblGrid>
                <a:gridCol w="1965504"/>
                <a:gridCol w="4676596"/>
              </a:tblGrid>
              <a:tr h="3535680">
                <a:tc>
                  <a:txBody>
                    <a:bodyPr/>
                    <a:lstStyle/>
                    <a:p>
                      <a:pPr algn="ct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الگوی سنتی مدیریت دولتی</a:t>
                      </a:r>
                      <a:endParaRPr lang="en-US" sz="2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nchor="ctr"/>
                </a:tc>
                <a:tc>
                  <a:txBody>
                    <a:bodyPr/>
                    <a:lstStyle/>
                    <a:p>
                      <a:pPr algn="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 غیر شخصی شدن امور</a:t>
                      </a:r>
                      <a:endParaRPr lang="en-US" sz="2600" b="1" dirty="0">
                        <a:effectLst/>
                        <a:cs typeface="B Mitra" panose="00000400000000000000" pitchFamily="2" charset="-78"/>
                      </a:endParaRPr>
                    </a:p>
                    <a:p>
                      <a:pPr algn="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 غیر سیاسی کردن انتصابات دولتی و جایگزین سیستم شایستگی</a:t>
                      </a:r>
                      <a:endParaRPr lang="en-US" sz="2600" b="1" dirty="0">
                        <a:effectLst/>
                        <a:cs typeface="B Mitra" panose="00000400000000000000" pitchFamily="2" charset="-78"/>
                      </a:endParaRPr>
                    </a:p>
                    <a:p>
                      <a:pPr algn="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 تفکیک سیاست و اداره</a:t>
                      </a:r>
                      <a:endParaRPr lang="en-US" sz="2600" b="1" dirty="0">
                        <a:effectLst/>
                        <a:cs typeface="B Mitra" panose="00000400000000000000" pitchFamily="2" charset="-78"/>
                      </a:endParaRPr>
                    </a:p>
                    <a:p>
                      <a:pPr algn="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 سلسله مراتب</a:t>
                      </a:r>
                      <a:endParaRPr lang="en-US" sz="2600" b="1" dirty="0">
                        <a:effectLst/>
                        <a:cs typeface="B Mitra" panose="00000400000000000000" pitchFamily="2" charset="-78"/>
                      </a:endParaRPr>
                    </a:p>
                    <a:p>
                      <a:pPr algn="r" rtl="1">
                        <a:lnSpc>
                          <a:spcPct val="150000"/>
                        </a:lnSpc>
                        <a:spcAft>
                          <a:spcPts val="0"/>
                        </a:spcAft>
                        <a:tabLst>
                          <a:tab pos="178435" algn="r"/>
                          <a:tab pos="1168400" algn="r"/>
                          <a:tab pos="2338705" algn="r"/>
                          <a:tab pos="3599180" algn="r"/>
                          <a:tab pos="4229100" algn="r"/>
                          <a:tab pos="4679315" algn="r"/>
                          <a:tab pos="5128895" algn="r"/>
                        </a:tabLst>
                      </a:pPr>
                      <a:r>
                        <a:rPr lang="fa-IR" sz="2600" b="1" dirty="0">
                          <a:effectLst/>
                          <a:cs typeface="B Mitra" panose="00000400000000000000" pitchFamily="2" charset="-78"/>
                        </a:rPr>
                        <a:t>- حاکمیت ضوابط به جای روابط</a:t>
                      </a:r>
                      <a:endParaRPr lang="en-US" sz="2600" b="1" dirty="0">
                        <a:effectLst/>
                        <a:latin typeface="Calibri" panose="020F0502020204030204" pitchFamily="34" charset="0"/>
                        <a:ea typeface="Calibri" panose="020F0502020204030204" pitchFamily="34" charset="0"/>
                        <a:cs typeface="B Mitra" panose="00000400000000000000" pitchFamily="2" charset="-78"/>
                      </a:endParaRPr>
                    </a:p>
                  </a:txBody>
                  <a:tcPr marL="68580" marR="68580" marT="0" marB="0"/>
                </a:tc>
              </a:tr>
            </a:tbl>
          </a:graphicData>
        </a:graphic>
      </p:graphicFrame>
      <p:sp>
        <p:nvSpPr>
          <p:cNvPr id="7" name="TextBox 6"/>
          <p:cNvSpPr txBox="1"/>
          <p:nvPr/>
        </p:nvSpPr>
        <p:spPr>
          <a:xfrm>
            <a:off x="787400" y="1251545"/>
            <a:ext cx="7801409" cy="523220"/>
          </a:xfrm>
          <a:prstGeom prst="rect">
            <a:avLst/>
          </a:prstGeom>
          <a:noFill/>
        </p:spPr>
        <p:txBody>
          <a:bodyPr wrap="square" rtlCol="0">
            <a:spAutoFit/>
          </a:bodyPr>
          <a:lstStyle/>
          <a:p>
            <a:pPr algn="ctr" rtl="1"/>
            <a:r>
              <a:rPr lang="fa-IR" sz="2800" b="1" dirty="0">
                <a:cs typeface="B Mitra" panose="00000400000000000000" pitchFamily="2" charset="-78"/>
              </a:rPr>
              <a:t>راه حل</a:t>
            </a:r>
            <a:endParaRPr lang="en-US" sz="2800" b="1" dirty="0">
              <a:cs typeface="B Mitra" panose="00000400000000000000" pitchFamily="2" charset="-78"/>
            </a:endParaRPr>
          </a:p>
        </p:txBody>
      </p:sp>
      <p:cxnSp>
        <p:nvCxnSpPr>
          <p:cNvPr id="9" name="Straight Arrow Connector 8"/>
          <p:cNvCxnSpPr/>
          <p:nvPr/>
        </p:nvCxnSpPr>
        <p:spPr>
          <a:xfrm>
            <a:off x="4826000" y="5740400"/>
            <a:ext cx="0" cy="8382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08027429"/>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38</TotalTime>
  <Words>4804</Words>
  <Application>Microsoft Office PowerPoint</Application>
  <PresentationFormat>On-screen Show (4:3)</PresentationFormat>
  <Paragraphs>203</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B Mitra</vt:lpstr>
      <vt:lpstr>B Titr</vt:lpstr>
      <vt:lpstr>Calibri</vt:lpstr>
      <vt:lpstr>Franklin Gothic Book</vt:lpstr>
      <vt:lpstr>Crop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با تشکر از توجه شما</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MRT www.Win2Farsi.com</cp:lastModifiedBy>
  <cp:revision>9</cp:revision>
  <dcterms:created xsi:type="dcterms:W3CDTF">2016-11-15T15:07:38Z</dcterms:created>
  <dcterms:modified xsi:type="dcterms:W3CDTF">2017-11-18T13:54:53Z</dcterms:modified>
</cp:coreProperties>
</file>