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93" r:id="rId2"/>
    <p:sldId id="299" r:id="rId3"/>
    <p:sldId id="333" r:id="rId4"/>
    <p:sldId id="336" r:id="rId5"/>
    <p:sldId id="274" r:id="rId6"/>
    <p:sldId id="326" r:id="rId7"/>
    <p:sldId id="334" r:id="rId8"/>
    <p:sldId id="335" r:id="rId9"/>
    <p:sldId id="328" r:id="rId10"/>
    <p:sldId id="329" r:id="rId11"/>
    <p:sldId id="332" r:id="rId12"/>
    <p:sldId id="325" r:id="rId13"/>
    <p:sldId id="294" r:id="rId14"/>
    <p:sldId id="320" r:id="rId15"/>
    <p:sldId id="302" r:id="rId16"/>
    <p:sldId id="306" r:id="rId17"/>
    <p:sldId id="305" r:id="rId18"/>
    <p:sldId id="262" r:id="rId19"/>
    <p:sldId id="264" r:id="rId20"/>
    <p:sldId id="307" r:id="rId21"/>
    <p:sldId id="311" r:id="rId22"/>
    <p:sldId id="308" r:id="rId23"/>
    <p:sldId id="273" r:id="rId24"/>
    <p:sldId id="276" r:id="rId25"/>
    <p:sldId id="337" r:id="rId26"/>
    <p:sldId id="265" r:id="rId27"/>
    <p:sldId id="286" r:id="rId28"/>
    <p:sldId id="310" r:id="rId29"/>
    <p:sldId id="312" r:id="rId30"/>
    <p:sldId id="321" r:id="rId31"/>
    <p:sldId id="318" r:id="rId32"/>
    <p:sldId id="315" r:id="rId33"/>
    <p:sldId id="338" r:id="rId34"/>
    <p:sldId id="288" r:id="rId35"/>
    <p:sldId id="268" r:id="rId36"/>
    <p:sldId id="340" r:id="rId37"/>
    <p:sldId id="361" r:id="rId38"/>
    <p:sldId id="341" r:id="rId39"/>
    <p:sldId id="313" r:id="rId40"/>
    <p:sldId id="342" r:id="rId41"/>
    <p:sldId id="316" r:id="rId42"/>
    <p:sldId id="343" r:id="rId43"/>
    <p:sldId id="330" r:id="rId44"/>
    <p:sldId id="358" r:id="rId45"/>
    <p:sldId id="359" r:id="rId46"/>
    <p:sldId id="360" r:id="rId47"/>
    <p:sldId id="344" r:id="rId48"/>
    <p:sldId id="295" r:id="rId49"/>
    <p:sldId id="345" r:id="rId50"/>
    <p:sldId id="297" r:id="rId51"/>
    <p:sldId id="346" r:id="rId52"/>
    <p:sldId id="298" r:id="rId53"/>
    <p:sldId id="349" r:id="rId54"/>
    <p:sldId id="350" r:id="rId55"/>
    <p:sldId id="353" r:id="rId56"/>
    <p:sldId id="352" r:id="rId57"/>
    <p:sldId id="354" r:id="rId58"/>
    <p:sldId id="348" r:id="rId59"/>
    <p:sldId id="347" r:id="rId60"/>
    <p:sldId id="357" r:id="rId61"/>
    <p:sldId id="356" r:id="rId62"/>
    <p:sldId id="275"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az-laptop" initials="S" lastIdx="1" clrIdx="0">
    <p:extLst>
      <p:ext uri="{19B8F6BF-5375-455C-9EA6-DF929625EA0E}">
        <p15:presenceInfo xmlns:p15="http://schemas.microsoft.com/office/powerpoint/2012/main" userId="Sanaz-lapt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6AE4A"/>
    <a:srgbClr val="20941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8" d="100"/>
          <a:sy n="108" d="100"/>
        </p:scale>
        <p:origin x="78"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2-10T18:32:22.529" idx="1">
    <p:pos x="10" y="10"/>
    <p:text/>
    <p:extLst>
      <p:ext uri="{C676402C-5697-4E1C-873F-D02D1690AC5C}">
        <p15:threadingInfo xmlns:p15="http://schemas.microsoft.com/office/powerpoint/2012/main" timeZoneBias="4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134245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08E7AAAF-7946-4A96-9BF7-C717D62AC8F6}" type="datetimeFigureOut">
              <a:rPr lang="en-US" smtClean="0"/>
              <a:t>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311732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1395939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16936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647976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71110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2401141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4008496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122730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259891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E7AAAF-7946-4A96-9BF7-C717D62AC8F6}"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1794712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E7AAAF-7946-4A96-9BF7-C717D62AC8F6}"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2436974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E7AAAF-7946-4A96-9BF7-C717D62AC8F6}" type="datetimeFigureOut">
              <a:rPr lang="en-US" smtClean="0"/>
              <a:t>12/5/2017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390908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E7AAAF-7946-4A96-9BF7-C717D62AC8F6}" type="datetimeFigureOut">
              <a:rPr lang="en-US" smtClean="0"/>
              <a:t>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1926661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7AAAF-7946-4A96-9BF7-C717D62AC8F6}" type="datetimeFigureOut">
              <a:rPr lang="en-US" smtClean="0"/>
              <a:t>12/5/2017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246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E7AAAF-7946-4A96-9BF7-C717D62AC8F6}"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247493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E7AAAF-7946-4A96-9BF7-C717D62AC8F6}" type="datetimeFigureOut">
              <a:rPr lang="en-US" smtClean="0"/>
              <a:t>12/5/2017</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F88B3AE1-BFB4-410F-8759-CEC8ED9F2C1A}" type="slidenum">
              <a:rPr lang="en-US" smtClean="0"/>
              <a:t>‹#›</a:t>
            </a:fld>
            <a:endParaRPr lang="en-US"/>
          </a:p>
        </p:txBody>
      </p:sp>
    </p:spTree>
    <p:extLst>
      <p:ext uri="{BB962C8B-B14F-4D97-AF65-F5344CB8AC3E}">
        <p14:creationId xmlns:p14="http://schemas.microsoft.com/office/powerpoint/2010/main" val="411427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tx1"/>
            </a:gs>
            <a:gs pos="99000">
              <a:srgbClr val="56AE4A"/>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8E7AAAF-7946-4A96-9BF7-C717D62AC8F6}" type="datetimeFigureOut">
              <a:rPr lang="en-US" smtClean="0"/>
              <a:t>12/5/2017</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F88B3AE1-BFB4-410F-8759-CEC8ED9F2C1A}" type="slidenum">
              <a:rPr lang="en-US" smtClean="0"/>
              <a:t>‹#›</a:t>
            </a:fld>
            <a:endParaRPr lang="en-US"/>
          </a:p>
        </p:txBody>
      </p:sp>
    </p:spTree>
    <p:extLst>
      <p:ext uri="{BB962C8B-B14F-4D97-AF65-F5344CB8AC3E}">
        <p14:creationId xmlns:p14="http://schemas.microsoft.com/office/powerpoint/2010/main" val="2333133705"/>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hyperlink" Target="http://www.atlasy.ir/atlas/?attachment_id=939" TargetMode="Externa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5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gif"/></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7913" y="2427231"/>
            <a:ext cx="6203942" cy="1107996"/>
          </a:xfrm>
          <a:prstGeom prst="rect">
            <a:avLst/>
          </a:prstGeom>
        </p:spPr>
        <p:txBody>
          <a:bodyPr wrap="none">
            <a:spAutoFit/>
          </a:bodyPr>
          <a:lstStyle/>
          <a:p>
            <a:r>
              <a:rPr lang="fa-IR" altLang="en-US" sz="6600" dirty="0">
                <a:solidFill>
                  <a:schemeClr val="bg1"/>
                </a:solidFill>
                <a:latin typeface="Arial" panose="020B0604020202020204" pitchFamily="34" charset="0"/>
                <a:cs typeface="B Nazanin" panose="00000400000000000000" pitchFamily="2" charset="-78"/>
              </a:rPr>
              <a:t>به نام زیبا خالق هستی</a:t>
            </a:r>
            <a:endParaRPr lang="en-US" altLang="en-US" sz="6600" dirty="0">
              <a:solidFill>
                <a:schemeClr val="bg1"/>
              </a:solidFill>
              <a:latin typeface="Arial" panose="020B0604020202020204" pitchFamily="34" charset="0"/>
              <a:cs typeface="B Nazanin" panose="00000400000000000000" pitchFamily="2" charset="-78"/>
            </a:endParaRPr>
          </a:p>
        </p:txBody>
      </p:sp>
      <p:sp>
        <p:nvSpPr>
          <p:cNvPr id="3" name="Frame 2"/>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34785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445" y="2212023"/>
            <a:ext cx="7716033" cy="4524315"/>
          </a:xfrm>
          <a:prstGeom prst="rect">
            <a:avLst/>
          </a:prstGeom>
        </p:spPr>
        <p:txBody>
          <a:bodyPr wrap="square">
            <a:spAutoFit/>
          </a:bodyPr>
          <a:lstStyle/>
          <a:p>
            <a:pPr algn="just" rtl="1"/>
            <a:r>
              <a:rPr lang="fa-IR" sz="2400" dirty="0">
                <a:solidFill>
                  <a:schemeClr val="bg1"/>
                </a:solidFill>
                <a:cs typeface="B Nazanin" panose="00000400000000000000" pitchFamily="2" charset="-78"/>
              </a:rPr>
              <a:t>بررسی تاریخی نشان می دهد رابطه انسان و طبیعت بر اساس میزان و چگونگی فهم انسان از طبیعت و تلاش وی برای شناخت طبیعت و نوع نگاه انسان به اموری چون انسان </a:t>
            </a:r>
            <a:r>
              <a:rPr lang="en-US" sz="2400" dirty="0">
                <a:solidFill>
                  <a:schemeClr val="bg1"/>
                </a:solidFill>
                <a:cs typeface="B Nazanin" panose="00000400000000000000" pitchFamily="2" charset="-78"/>
              </a:rPr>
              <a:t>,</a:t>
            </a:r>
            <a:r>
              <a:rPr lang="fa-IR" sz="2400" dirty="0">
                <a:solidFill>
                  <a:schemeClr val="bg1"/>
                </a:solidFill>
                <a:cs typeface="B Nazanin" panose="00000400000000000000" pitchFamily="2" charset="-78"/>
              </a:rPr>
              <a:t> خدا و جهان یعنی هستی متفاوت بوده است.</a:t>
            </a:r>
            <a:endParaRPr lang="en-US" sz="2400" dirty="0">
              <a:solidFill>
                <a:schemeClr val="bg1"/>
              </a:solidFill>
              <a:cs typeface="B Nazanin" panose="00000400000000000000" pitchFamily="2" charset="-78"/>
            </a:endParaRPr>
          </a:p>
          <a:p>
            <a:pPr algn="just" rtl="1"/>
            <a:r>
              <a:rPr lang="fa-IR" sz="2400" dirty="0">
                <a:solidFill>
                  <a:schemeClr val="bg1"/>
                </a:solidFill>
                <a:cs typeface="B Nazanin" panose="00000400000000000000" pitchFamily="2" charset="-78"/>
              </a:rPr>
              <a:t> </a:t>
            </a:r>
            <a:endParaRPr lang="fa-IR" sz="2400" dirty="0" smtClean="0">
              <a:solidFill>
                <a:schemeClr val="bg1"/>
              </a:solidFill>
              <a:cs typeface="B Nazanin" panose="00000400000000000000" pitchFamily="2" charset="-78"/>
            </a:endParaRPr>
          </a:p>
          <a:p>
            <a:pPr algn="just" rtl="1"/>
            <a:r>
              <a:rPr lang="fa-IR" sz="2400" dirty="0" smtClean="0">
                <a:solidFill>
                  <a:schemeClr val="bg1"/>
                </a:solidFill>
                <a:cs typeface="B Nazanin" panose="00000400000000000000" pitchFamily="2" charset="-78"/>
              </a:rPr>
              <a:t>در </a:t>
            </a:r>
            <a:r>
              <a:rPr lang="fa-IR" sz="2400" dirty="0">
                <a:solidFill>
                  <a:schemeClr val="bg1"/>
                </a:solidFill>
                <a:cs typeface="B Nazanin" panose="00000400000000000000" pitchFamily="2" charset="-78"/>
              </a:rPr>
              <a:t>واقع تمدن بشری با تلاش انسان برای فهم ارتباط با طبیعت آغاز شد.می توان گفت کل فرایند پیشرفت و تکامل بشری حاصل تعامل انسان با طبیعت بوده است . </a:t>
            </a:r>
            <a:endParaRPr lang="en-US" sz="2400" dirty="0">
              <a:solidFill>
                <a:schemeClr val="bg1"/>
              </a:solidFill>
              <a:cs typeface="B Nazanin" panose="00000400000000000000" pitchFamily="2" charset="-78"/>
            </a:endParaRPr>
          </a:p>
          <a:p>
            <a:pPr algn="just" rtl="1"/>
            <a:endParaRPr lang="fa-IR" sz="2400" dirty="0" smtClean="0">
              <a:solidFill>
                <a:schemeClr val="bg1"/>
              </a:solidFill>
              <a:cs typeface="B Nazanin" panose="00000400000000000000" pitchFamily="2" charset="-78"/>
            </a:endParaRPr>
          </a:p>
          <a:p>
            <a:pPr algn="just" rtl="1"/>
            <a:endParaRPr lang="en-US" sz="2400" dirty="0">
              <a:solidFill>
                <a:schemeClr val="bg1"/>
              </a:solidFill>
              <a:cs typeface="B Nazanin" panose="00000400000000000000" pitchFamily="2" charset="-78"/>
            </a:endParaRPr>
          </a:p>
          <a:p>
            <a:pPr algn="just" rtl="1"/>
            <a:r>
              <a:rPr lang="en-US" sz="2400" dirty="0">
                <a:solidFill>
                  <a:schemeClr val="bg1"/>
                </a:solidFill>
                <a:cs typeface="B Nazanin" panose="00000400000000000000" pitchFamily="2" charset="-78"/>
              </a:rPr>
              <a:t>                                                                                                                                                                                                                                                                               </a:t>
            </a:r>
          </a:p>
        </p:txBody>
      </p:sp>
      <p:sp>
        <p:nvSpPr>
          <p:cNvPr id="3" name="Rectangle 2"/>
          <p:cNvSpPr/>
          <p:nvPr/>
        </p:nvSpPr>
        <p:spPr>
          <a:xfrm>
            <a:off x="4180177" y="1267541"/>
            <a:ext cx="4434269" cy="584673"/>
          </a:xfrm>
          <a:prstGeom prst="rect">
            <a:avLst/>
          </a:prstGeom>
        </p:spPr>
        <p:txBody>
          <a:bodyPr wrap="square">
            <a:spAutoFit/>
          </a:bodyPr>
          <a:lstStyle/>
          <a:p>
            <a:r>
              <a:rPr lang="fa-IR" sz="3200" dirty="0">
                <a:solidFill>
                  <a:srgbClr val="209410"/>
                </a:solidFill>
                <a:cs typeface="B Nazanin" panose="00000400000000000000" pitchFamily="2" charset="-78"/>
              </a:rPr>
              <a:t>سیرتحول ارتباط انسان و </a:t>
            </a:r>
            <a:r>
              <a:rPr lang="fa-IR" sz="3200" dirty="0" smtClean="0">
                <a:solidFill>
                  <a:srgbClr val="209410"/>
                </a:solidFill>
                <a:cs typeface="B Nazanin" panose="00000400000000000000" pitchFamily="2" charset="-78"/>
              </a:rPr>
              <a:t>طبیعت</a:t>
            </a:r>
            <a:endParaRPr lang="en-US" sz="3200" dirty="0">
              <a:solidFill>
                <a:srgbClr val="209410"/>
              </a:solidFill>
              <a:cs typeface="B Nazanin" panose="00000400000000000000" pitchFamily="2" charset="-78"/>
            </a:endParaRPr>
          </a:p>
        </p:txBody>
      </p:sp>
      <p:sp>
        <p:nvSpPr>
          <p:cNvPr id="6" name="Rectangle 5"/>
          <p:cNvSpPr/>
          <p:nvPr/>
        </p:nvSpPr>
        <p:spPr>
          <a:xfrm>
            <a:off x="405448" y="6200470"/>
            <a:ext cx="1544012" cy="307777"/>
          </a:xfrm>
          <a:prstGeom prst="rect">
            <a:avLst/>
          </a:prstGeom>
        </p:spPr>
        <p:txBody>
          <a:bodyPr wrap="none">
            <a:spAutoFit/>
          </a:bodyPr>
          <a:lstStyle/>
          <a:p>
            <a:pPr algn="just" rtl="1"/>
            <a:r>
              <a:rPr lang="fa-IR" sz="1400" dirty="0">
                <a:solidFill>
                  <a:schemeClr val="bg1"/>
                </a:solidFill>
                <a:cs typeface="B Nazanin" panose="00000400000000000000" pitchFamily="2" charset="-78"/>
              </a:rPr>
              <a:t>(آنتونیادس,1383,405) </a:t>
            </a:r>
            <a:endParaRPr lang="en-US" sz="1400" dirty="0">
              <a:solidFill>
                <a:schemeClr val="bg1"/>
              </a:solidFill>
              <a:cs typeface="B Nazanin" panose="00000400000000000000" pitchFamily="2" charset="-78"/>
            </a:endParaRPr>
          </a:p>
        </p:txBody>
      </p:sp>
      <p:sp>
        <p:nvSpPr>
          <p:cNvPr id="7" name="Frame 6"/>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4285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883" y="711184"/>
            <a:ext cx="8434137" cy="2308324"/>
          </a:xfrm>
          <a:prstGeom prst="rect">
            <a:avLst/>
          </a:prstGeom>
        </p:spPr>
        <p:txBody>
          <a:bodyPr wrap="square">
            <a:spAutoFit/>
          </a:bodyPr>
          <a:lstStyle/>
          <a:p>
            <a:pPr lvl="0" algn="justLow" rtl="1"/>
            <a:r>
              <a:rPr lang="fa-IR" sz="2400" dirty="0">
                <a:solidFill>
                  <a:prstClr val="black"/>
                </a:solidFill>
                <a:cs typeface="B Nazanin" panose="00000400000000000000" pitchFamily="2" charset="-78"/>
              </a:rPr>
              <a:t>با بررسی رویکردهای مختلف معماری ارتباط مفهومی معماری و طبیعت را می توان شاهد بود.</a:t>
            </a:r>
          </a:p>
          <a:p>
            <a:pPr lvl="0" algn="justLow" rtl="1"/>
            <a:endParaRPr lang="fa-IR" sz="2400" dirty="0" smtClean="0">
              <a:solidFill>
                <a:prstClr val="black"/>
              </a:solidFill>
              <a:cs typeface="B Nazanin" panose="00000400000000000000" pitchFamily="2" charset="-78"/>
            </a:endParaRPr>
          </a:p>
          <a:p>
            <a:pPr lvl="0" algn="justLow" rtl="1"/>
            <a:r>
              <a:rPr lang="fa-IR" sz="2400" dirty="0" smtClean="0">
                <a:solidFill>
                  <a:prstClr val="black"/>
                </a:solidFill>
                <a:cs typeface="B Nazanin" panose="00000400000000000000" pitchFamily="2" charset="-78"/>
              </a:rPr>
              <a:t>به </a:t>
            </a:r>
            <a:r>
              <a:rPr lang="fa-IR" sz="2400" dirty="0">
                <a:solidFill>
                  <a:prstClr val="black"/>
                </a:solidFill>
                <a:cs typeface="B Nazanin" panose="00000400000000000000" pitchFamily="2" charset="-78"/>
              </a:rPr>
              <a:t>طوری که بررسی اصول و نوع نگاه متفاوت معماری های </a:t>
            </a:r>
            <a:r>
              <a:rPr lang="fa-IR" sz="2400" dirty="0">
                <a:solidFill>
                  <a:srgbClr val="209410"/>
                </a:solidFill>
                <a:cs typeface="B Nazanin" panose="00000400000000000000" pitchFamily="2" charset="-78"/>
              </a:rPr>
              <a:t>ارگانیک و بیونیک </a:t>
            </a:r>
            <a:r>
              <a:rPr lang="fa-IR" sz="2400" dirty="0">
                <a:solidFill>
                  <a:prstClr val="black"/>
                </a:solidFill>
                <a:cs typeface="B Nazanin" panose="00000400000000000000" pitchFamily="2" charset="-78"/>
              </a:rPr>
              <a:t>بخشی از چگونگی این نوع ارتباط را معرفی می کند.در واقع هر دو تفکر به دنبال یادگیری از طبیعت و مبانی طبیعی در تولید محصول نهایی است.</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958" y="3019508"/>
            <a:ext cx="3266574" cy="217771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228" y="4506411"/>
            <a:ext cx="2812057" cy="189764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101" y="3428582"/>
            <a:ext cx="2447925" cy="1866900"/>
          </a:xfrm>
          <a:prstGeom prst="rect">
            <a:avLst/>
          </a:prstGeom>
        </p:spPr>
      </p:pic>
      <p:sp>
        <p:nvSpPr>
          <p:cNvPr id="9" name="Frame 8"/>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65256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165" y="758660"/>
            <a:ext cx="8219940" cy="2677656"/>
          </a:xfrm>
          <a:prstGeom prst="rect">
            <a:avLst/>
          </a:prstGeom>
        </p:spPr>
        <p:txBody>
          <a:bodyPr wrap="square">
            <a:spAutoFit/>
          </a:bodyPr>
          <a:lstStyle/>
          <a:p>
            <a:pPr lvl="0" algn="just" rtl="1"/>
            <a:endParaRPr lang="fa-IR" sz="2400" dirty="0">
              <a:solidFill>
                <a:srgbClr val="209410"/>
              </a:solidFill>
              <a:cs typeface="B Nazanin" panose="00000400000000000000" pitchFamily="2" charset="-78"/>
            </a:endParaRPr>
          </a:p>
          <a:p>
            <a:pPr lvl="0" algn="just" rtl="1"/>
            <a:r>
              <a:rPr lang="fa-IR" sz="2400" dirty="0">
                <a:solidFill>
                  <a:srgbClr val="209410"/>
                </a:solidFill>
                <a:cs typeface="B Nazanin" panose="00000400000000000000" pitchFamily="2" charset="-78"/>
              </a:rPr>
              <a:t>1-  ریشه واژه بیونیک (</a:t>
            </a:r>
            <a:r>
              <a:rPr lang="en-US" sz="2400" dirty="0">
                <a:solidFill>
                  <a:srgbClr val="209410"/>
                </a:solidFill>
                <a:cs typeface="B Nazanin" panose="00000400000000000000" pitchFamily="2" charset="-78"/>
              </a:rPr>
              <a:t>Bionic</a:t>
            </a:r>
            <a:r>
              <a:rPr lang="fa-IR" sz="2400" dirty="0">
                <a:solidFill>
                  <a:srgbClr val="209410"/>
                </a:solidFill>
                <a:cs typeface="B Nazanin" panose="00000400000000000000" pitchFamily="2" charset="-78"/>
              </a:rPr>
              <a:t>)</a:t>
            </a:r>
          </a:p>
          <a:p>
            <a:pPr lvl="0" algn="just" rtl="1"/>
            <a:r>
              <a:rPr lang="fa-IR" sz="2400" dirty="0">
                <a:solidFill>
                  <a:prstClr val="black"/>
                </a:solidFill>
                <a:cs typeface="B Nazanin" panose="00000400000000000000" pitchFamily="2" charset="-78"/>
              </a:rPr>
              <a:t>واژه بیونیک ریشه یونانی دارد و از دو بخش (</a:t>
            </a:r>
            <a:r>
              <a:rPr lang="en-US" sz="2400" dirty="0" err="1">
                <a:solidFill>
                  <a:prstClr val="black"/>
                </a:solidFill>
                <a:cs typeface="B Nazanin" panose="00000400000000000000" pitchFamily="2" charset="-78"/>
              </a:rPr>
              <a:t>Biov</a:t>
            </a:r>
            <a:r>
              <a:rPr lang="fa-IR" sz="2400" dirty="0">
                <a:solidFill>
                  <a:prstClr val="black"/>
                </a:solidFill>
                <a:cs typeface="B Nazanin" panose="00000400000000000000" pitchFamily="2" charset="-78"/>
              </a:rPr>
              <a:t>) به معنی واحد زندگی و پسوند (</a:t>
            </a:r>
            <a:r>
              <a:rPr lang="en-US" sz="2400" dirty="0" err="1">
                <a:solidFill>
                  <a:prstClr val="black"/>
                </a:solidFill>
                <a:cs typeface="B Nazanin" panose="00000400000000000000" pitchFamily="2" charset="-78"/>
              </a:rPr>
              <a:t>ic</a:t>
            </a:r>
            <a:r>
              <a:rPr lang="fa-IR" sz="2400" dirty="0">
                <a:solidFill>
                  <a:prstClr val="black"/>
                </a:solidFill>
                <a:cs typeface="B Nazanin" panose="00000400000000000000" pitchFamily="2" charset="-78"/>
              </a:rPr>
              <a:t>) به معنی شبیه و مانند است وبه معنای مانند زندگی است.</a:t>
            </a:r>
          </a:p>
          <a:p>
            <a:pPr lvl="0" algn="just" rtl="1"/>
            <a:endParaRPr lang="fa-IR" sz="2400" dirty="0">
              <a:solidFill>
                <a:prstClr val="black"/>
              </a:solidFill>
              <a:cs typeface="B Nazanin" panose="00000400000000000000" pitchFamily="2" charset="-78"/>
            </a:endParaRPr>
          </a:p>
          <a:p>
            <a:pPr lvl="0" algn="just" rtl="1"/>
            <a:r>
              <a:rPr lang="fa-IR" sz="2400" dirty="0">
                <a:solidFill>
                  <a:srgbClr val="209410"/>
                </a:solidFill>
                <a:cs typeface="B Nazanin" panose="00000400000000000000" pitchFamily="2" charset="-78"/>
              </a:rPr>
              <a:t>2-  ریشه کلمه ارگانیک (</a:t>
            </a:r>
            <a:r>
              <a:rPr lang="en-US" sz="2400" dirty="0">
                <a:solidFill>
                  <a:srgbClr val="209410"/>
                </a:solidFill>
                <a:cs typeface="B Nazanin" panose="00000400000000000000" pitchFamily="2" charset="-78"/>
              </a:rPr>
              <a:t>Organic</a:t>
            </a:r>
            <a:r>
              <a:rPr lang="fa-IR" sz="2400" dirty="0">
                <a:solidFill>
                  <a:srgbClr val="209410"/>
                </a:solidFill>
                <a:cs typeface="B Nazanin" panose="00000400000000000000" pitchFamily="2" charset="-78"/>
              </a:rPr>
              <a:t>)</a:t>
            </a:r>
            <a:endParaRPr lang="en-US" sz="2400" dirty="0">
              <a:solidFill>
                <a:srgbClr val="209410"/>
              </a:solidFill>
              <a:cs typeface="B Nazanin" panose="00000400000000000000" pitchFamily="2" charset="-78"/>
            </a:endParaRPr>
          </a:p>
          <a:p>
            <a:pPr lvl="0" algn="just" rtl="1"/>
            <a:r>
              <a:rPr lang="fa-IR" sz="2400" dirty="0">
                <a:solidFill>
                  <a:prstClr val="black"/>
                </a:solidFill>
                <a:cs typeface="B Nazanin" panose="00000400000000000000" pitchFamily="2" charset="-78"/>
              </a:rPr>
              <a:t>(</a:t>
            </a:r>
            <a:r>
              <a:rPr lang="en-US" sz="2400" dirty="0">
                <a:solidFill>
                  <a:prstClr val="black"/>
                </a:solidFill>
                <a:cs typeface="B Nazanin" panose="00000400000000000000" pitchFamily="2" charset="-78"/>
              </a:rPr>
              <a:t>Organ</a:t>
            </a:r>
            <a:r>
              <a:rPr lang="fa-IR" sz="2400" dirty="0">
                <a:solidFill>
                  <a:prstClr val="black"/>
                </a:solidFill>
                <a:cs typeface="B Nazanin" panose="00000400000000000000" pitchFamily="2" charset="-78"/>
              </a:rPr>
              <a:t>) به معنای عنصری زنده با قابلیت رشد کردن است.</a:t>
            </a:r>
          </a:p>
        </p:txBody>
      </p:sp>
      <p:sp>
        <p:nvSpPr>
          <p:cNvPr id="3" name="Rectangle 2"/>
          <p:cNvSpPr/>
          <p:nvPr/>
        </p:nvSpPr>
        <p:spPr>
          <a:xfrm>
            <a:off x="276462" y="4338608"/>
            <a:ext cx="8190963" cy="830997"/>
          </a:xfrm>
          <a:prstGeom prst="rect">
            <a:avLst/>
          </a:prstGeom>
        </p:spPr>
        <p:txBody>
          <a:bodyPr wrap="square">
            <a:spAutoFit/>
          </a:bodyPr>
          <a:lstStyle/>
          <a:p>
            <a:pPr algn="just" rtl="1"/>
            <a:r>
              <a:rPr lang="fa-IR" sz="2400" dirty="0">
                <a:solidFill>
                  <a:schemeClr val="bg1"/>
                </a:solidFill>
                <a:cs typeface="B Nazanin" panose="00000400000000000000" pitchFamily="2" charset="-78"/>
              </a:rPr>
              <a:t>معماری </a:t>
            </a:r>
            <a:r>
              <a:rPr lang="fa-IR" sz="2400" dirty="0">
                <a:solidFill>
                  <a:srgbClr val="209410"/>
                </a:solidFill>
                <a:cs typeface="B Nazanin" panose="00000400000000000000" pitchFamily="2" charset="-78"/>
              </a:rPr>
              <a:t>بیونیک</a:t>
            </a:r>
            <a:r>
              <a:rPr lang="fa-IR" sz="2400" dirty="0">
                <a:solidFill>
                  <a:schemeClr val="bg1"/>
                </a:solidFill>
                <a:cs typeface="B Nazanin" panose="00000400000000000000" pitchFamily="2" charset="-78"/>
              </a:rPr>
              <a:t> دیدگاهی تکنولوژیک به طبیعت دارد در حالی که معماری</a:t>
            </a:r>
            <a:r>
              <a:rPr lang="fa-IR" sz="2400" dirty="0">
                <a:solidFill>
                  <a:srgbClr val="209410"/>
                </a:solidFill>
                <a:cs typeface="B Nazanin" panose="00000400000000000000" pitchFamily="2" charset="-78"/>
              </a:rPr>
              <a:t> ارگانیک </a:t>
            </a:r>
            <a:r>
              <a:rPr lang="fa-IR" sz="2400" dirty="0">
                <a:solidFill>
                  <a:schemeClr val="bg1"/>
                </a:solidFill>
                <a:cs typeface="B Nazanin" panose="00000400000000000000" pitchFamily="2" charset="-78"/>
              </a:rPr>
              <a:t>به دید رمانتیک به آن می نگرد</a:t>
            </a:r>
            <a:r>
              <a:rPr lang="fa-IR" sz="2400" dirty="0" smtClean="0">
                <a:solidFill>
                  <a:schemeClr val="bg1"/>
                </a:solidFill>
                <a:cs typeface="B Nazanin" panose="00000400000000000000" pitchFamily="2" charset="-78"/>
              </a:rPr>
              <a:t>.</a:t>
            </a:r>
            <a:endParaRPr lang="fa-IR" sz="2400" dirty="0">
              <a:solidFill>
                <a:schemeClr val="bg1"/>
              </a:solidFill>
              <a:cs typeface="B Nazanin" panose="00000400000000000000" pitchFamily="2" charset="-78"/>
            </a:endParaRPr>
          </a:p>
        </p:txBody>
      </p:sp>
      <p:sp>
        <p:nvSpPr>
          <p:cNvPr id="4" name="Frame 3"/>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5442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0211" y="1064664"/>
            <a:ext cx="2593980" cy="584775"/>
          </a:xfrm>
          <a:prstGeom prst="rect">
            <a:avLst/>
          </a:prstGeom>
        </p:spPr>
        <p:txBody>
          <a:bodyPr wrap="none">
            <a:spAutoFit/>
          </a:bodyPr>
          <a:lstStyle/>
          <a:p>
            <a:pPr algn="r">
              <a:defRPr/>
            </a:pPr>
            <a:r>
              <a:rPr lang="fa-IR" sz="3200" dirty="0">
                <a:solidFill>
                  <a:srgbClr val="209410"/>
                </a:solidFill>
                <a:cs typeface="B Nazanin" panose="00000400000000000000" pitchFamily="2" charset="-78"/>
              </a:rPr>
              <a:t>تعریف واژه ارگانیک</a:t>
            </a:r>
            <a:endParaRPr lang="en-US" sz="3200" kern="0" dirty="0">
              <a:solidFill>
                <a:srgbClr val="209410"/>
              </a:solidFill>
              <a:cs typeface="B Nazanin" panose="00000400000000000000" pitchFamily="2" charset="-78"/>
            </a:endParaRPr>
          </a:p>
        </p:txBody>
      </p:sp>
      <p:sp>
        <p:nvSpPr>
          <p:cNvPr id="6" name="Rectangle 5"/>
          <p:cNvSpPr/>
          <p:nvPr/>
        </p:nvSpPr>
        <p:spPr>
          <a:xfrm>
            <a:off x="544456" y="2026533"/>
            <a:ext cx="7909717" cy="461665"/>
          </a:xfrm>
          <a:prstGeom prst="rect">
            <a:avLst/>
          </a:prstGeom>
        </p:spPr>
        <p:txBody>
          <a:bodyPr wrap="square">
            <a:spAutoFit/>
          </a:bodyPr>
          <a:lstStyle/>
          <a:p>
            <a:pPr algn="r" rtl="1"/>
            <a:r>
              <a:rPr lang="fa-IR" sz="2400" dirty="0">
                <a:solidFill>
                  <a:srgbClr val="56AE4A"/>
                </a:solidFill>
                <a:cs typeface="B Nazanin" panose="00000400000000000000" pitchFamily="2" charset="-78"/>
              </a:rPr>
              <a:t>ارگانیگ </a:t>
            </a:r>
            <a:r>
              <a:rPr lang="fa-IR" sz="2400" dirty="0">
                <a:solidFill>
                  <a:schemeClr val="bg1"/>
                </a:solidFill>
                <a:cs typeface="B Nazanin" panose="00000400000000000000" pitchFamily="2" charset="-78"/>
              </a:rPr>
              <a:t>از نظر لغوی به معنای آلی -اندامواره ای-اندامی(دارای نظم ذاتی) می باشد. </a:t>
            </a:r>
            <a:endParaRPr lang="en-US" sz="2400" dirty="0">
              <a:solidFill>
                <a:schemeClr val="bg1"/>
              </a:solidFill>
              <a:cs typeface="B Nazanin" panose="00000400000000000000" pitchFamily="2" charset="-78"/>
            </a:endParaRPr>
          </a:p>
        </p:txBody>
      </p:sp>
      <p:sp>
        <p:nvSpPr>
          <p:cNvPr id="4" name="Rectangle 3"/>
          <p:cNvSpPr/>
          <p:nvPr/>
        </p:nvSpPr>
        <p:spPr>
          <a:xfrm>
            <a:off x="544456" y="3772582"/>
            <a:ext cx="7931245" cy="1200329"/>
          </a:xfrm>
          <a:prstGeom prst="rect">
            <a:avLst/>
          </a:prstGeom>
        </p:spPr>
        <p:txBody>
          <a:bodyPr wrap="square">
            <a:spAutoFit/>
          </a:bodyPr>
          <a:lstStyle/>
          <a:p>
            <a:pPr algn="r" rtl="1"/>
            <a:r>
              <a:rPr lang="fa-IR" sz="2400" dirty="0">
                <a:solidFill>
                  <a:schemeClr val="bg1"/>
                </a:solidFill>
                <a:cs typeface="B Nazanin" panose="00000400000000000000" pitchFamily="2" charset="-78"/>
              </a:rPr>
              <a:t>ظاهراً واژه‌ی</a:t>
            </a:r>
            <a:r>
              <a:rPr lang="fa-IR" sz="2400" dirty="0">
                <a:solidFill>
                  <a:srgbClr val="209410"/>
                </a:solidFill>
                <a:cs typeface="B Nazanin" panose="00000400000000000000" pitchFamily="2" charset="-78"/>
              </a:rPr>
              <a:t> </a:t>
            </a:r>
            <a:r>
              <a:rPr lang="fa-IR" sz="2400" dirty="0">
                <a:solidFill>
                  <a:srgbClr val="56AE4A"/>
                </a:solidFill>
                <a:cs typeface="B Nazanin" panose="00000400000000000000" pitchFamily="2" charset="-78"/>
              </a:rPr>
              <a:t>ارگانیک </a:t>
            </a:r>
            <a:r>
              <a:rPr lang="fa-IR" sz="2400" dirty="0">
                <a:solidFill>
                  <a:schemeClr val="bg1"/>
                </a:solidFill>
                <a:cs typeface="B Nazanin" panose="00000400000000000000" pitchFamily="2" charset="-78"/>
              </a:rPr>
              <a:t>در معماری برای اولین بار در کتاب گپ‌های کودکستانی اثر لویی سالیوان بیان شده است. این واژه را سال‌ها بعد از سالیوان، فرانک لوید رایت بسط داد و برای توصیف کارهای خویش بکار </a:t>
            </a:r>
            <a:r>
              <a:rPr lang="fa-IR" sz="2400" dirty="0" smtClean="0">
                <a:solidFill>
                  <a:schemeClr val="bg1"/>
                </a:solidFill>
                <a:cs typeface="B Nazanin" panose="00000400000000000000" pitchFamily="2" charset="-78"/>
              </a:rPr>
              <a:t>برد.</a:t>
            </a:r>
            <a:endParaRPr lang="en-US" sz="2400" dirty="0">
              <a:cs typeface="B Nazanin" panose="00000400000000000000" pitchFamily="2" charset="-78"/>
            </a:endParaRPr>
          </a:p>
        </p:txBody>
      </p:sp>
      <p:sp>
        <p:nvSpPr>
          <p:cNvPr id="8" name="Rectangle 7"/>
          <p:cNvSpPr/>
          <p:nvPr/>
        </p:nvSpPr>
        <p:spPr>
          <a:xfrm>
            <a:off x="655419" y="2803658"/>
            <a:ext cx="1263487" cy="307777"/>
          </a:xfrm>
          <a:prstGeom prst="rect">
            <a:avLst/>
          </a:prstGeom>
        </p:spPr>
        <p:txBody>
          <a:bodyPr wrap="none">
            <a:spAutoFit/>
          </a:bodyPr>
          <a:lstStyle/>
          <a:p>
            <a:r>
              <a:rPr lang="fa-IR" sz="1400" dirty="0">
                <a:solidFill>
                  <a:schemeClr val="bg1"/>
                </a:solidFill>
                <a:cs typeface="B Nazanin" panose="00000400000000000000" pitchFamily="2" charset="-78"/>
              </a:rPr>
              <a:t>فرهنگ لغات دهخدا</a:t>
            </a:r>
            <a:endParaRPr lang="en-US" sz="1400" dirty="0">
              <a:solidFill>
                <a:schemeClr val="bg1"/>
              </a:solidFill>
              <a:cs typeface="B Nazanin" panose="00000400000000000000" pitchFamily="2" charset="-78"/>
            </a:endParaRPr>
          </a:p>
        </p:txBody>
      </p:sp>
      <p:sp>
        <p:nvSpPr>
          <p:cNvPr id="9" name="Rectangle 8"/>
          <p:cNvSpPr/>
          <p:nvPr/>
        </p:nvSpPr>
        <p:spPr>
          <a:xfrm>
            <a:off x="540440" y="5922974"/>
            <a:ext cx="2800767" cy="307777"/>
          </a:xfrm>
          <a:prstGeom prst="rect">
            <a:avLst/>
          </a:prstGeom>
        </p:spPr>
        <p:txBody>
          <a:bodyPr wrap="none">
            <a:spAutoFit/>
          </a:bodyPr>
          <a:lstStyle/>
          <a:p>
            <a:r>
              <a:rPr lang="fa-IR" sz="1400" dirty="0">
                <a:solidFill>
                  <a:schemeClr val="bg1"/>
                </a:solidFill>
                <a:cs typeface="B Nazanin" panose="00000400000000000000" pitchFamily="2" charset="-78"/>
              </a:rPr>
              <a:t>(</a:t>
            </a:r>
            <a:r>
              <a:rPr lang="fa-IR" sz="1400" dirty="0" smtClean="0">
                <a:solidFill>
                  <a:schemeClr val="bg1"/>
                </a:solidFill>
                <a:cs typeface="B Nazanin" panose="00000400000000000000" pitchFamily="2" charset="-78"/>
              </a:rPr>
              <a:t>امیر </a:t>
            </a:r>
            <a:r>
              <a:rPr lang="fa-IR" sz="1400" dirty="0">
                <a:solidFill>
                  <a:schemeClr val="bg1"/>
                </a:solidFill>
                <a:cs typeface="B Nazanin" panose="00000400000000000000" pitchFamily="2" charset="-78"/>
              </a:rPr>
              <a:t>بانی </a:t>
            </a:r>
            <a:r>
              <a:rPr lang="fa-IR" sz="1400" dirty="0" smtClean="0">
                <a:solidFill>
                  <a:schemeClr val="bg1"/>
                </a:solidFill>
                <a:cs typeface="B Nazanin" panose="00000400000000000000" pitchFamily="2" charset="-78"/>
              </a:rPr>
              <a:t>مسعود -</a:t>
            </a:r>
            <a:r>
              <a:rPr lang="fa-IR" sz="1400" dirty="0">
                <a:solidFill>
                  <a:schemeClr val="bg1"/>
                </a:solidFill>
                <a:cs typeface="B Nazanin" panose="00000400000000000000" pitchFamily="2" charset="-78"/>
              </a:rPr>
              <a:t>صفحه </a:t>
            </a:r>
            <a:r>
              <a:rPr lang="fa-IR" sz="1400" dirty="0" smtClean="0">
                <a:solidFill>
                  <a:schemeClr val="bg1"/>
                </a:solidFill>
                <a:cs typeface="B Nazanin" panose="00000400000000000000" pitchFamily="2" charset="-78"/>
              </a:rPr>
              <a:t>249 - </a:t>
            </a:r>
            <a:r>
              <a:rPr lang="fa-IR" sz="1400" dirty="0">
                <a:solidFill>
                  <a:schemeClr val="bg1"/>
                </a:solidFill>
                <a:cs typeface="B Nazanin" panose="00000400000000000000" pitchFamily="2" charset="-78"/>
              </a:rPr>
              <a:t>معماری </a:t>
            </a:r>
            <a:r>
              <a:rPr lang="fa-IR" sz="1400" dirty="0" smtClean="0">
                <a:solidFill>
                  <a:schemeClr val="bg1"/>
                </a:solidFill>
                <a:cs typeface="B Nazanin" panose="00000400000000000000" pitchFamily="2" charset="-78"/>
              </a:rPr>
              <a:t>غرب) </a:t>
            </a:r>
            <a:endParaRPr lang="en-US" sz="1400" dirty="0">
              <a:cs typeface="B Nazanin" panose="00000400000000000000" pitchFamily="2" charset="-78"/>
            </a:endParaRPr>
          </a:p>
        </p:txBody>
      </p:sp>
      <p:sp>
        <p:nvSpPr>
          <p:cNvPr id="10" name="Frame 9"/>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7315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944" y="2485304"/>
            <a:ext cx="7976937" cy="1938992"/>
          </a:xfrm>
          <a:prstGeom prst="rect">
            <a:avLst/>
          </a:prstGeom>
        </p:spPr>
        <p:txBody>
          <a:bodyPr wrap="square">
            <a:spAutoFit/>
          </a:bodyPr>
          <a:lstStyle/>
          <a:p>
            <a:pPr algn="r" rtl="1"/>
            <a:r>
              <a:rPr lang="fa-IR" sz="2400" dirty="0">
                <a:solidFill>
                  <a:schemeClr val="bg1"/>
                </a:solidFill>
                <a:cs typeface="B Nazanin" panose="00000400000000000000" pitchFamily="2" charset="-78"/>
              </a:rPr>
              <a:t>معماری ارگانیک ترکیب ساختمان با طبیعت و نه تحمیل ساختمان بر طبیعت است.</a:t>
            </a:r>
          </a:p>
          <a:p>
            <a:pPr algn="r" rtl="1"/>
            <a:endParaRPr lang="en-US" sz="2400" dirty="0">
              <a:solidFill>
                <a:schemeClr val="bg1"/>
              </a:solidFill>
              <a:cs typeface="B Nazanin" panose="00000400000000000000" pitchFamily="2" charset="-78"/>
            </a:endParaRPr>
          </a:p>
          <a:p>
            <a:pPr algn="r" rtl="1"/>
            <a:r>
              <a:rPr lang="fa-IR" sz="2400" dirty="0">
                <a:solidFill>
                  <a:srgbClr val="209410"/>
                </a:solidFill>
                <a:cs typeface="B Nazanin" panose="00000400000000000000" pitchFamily="2" charset="-78"/>
              </a:rPr>
              <a:t>مفهوم سبک “‌ ارگانیک ” </a:t>
            </a:r>
            <a:endParaRPr lang="en-US" sz="2400" dirty="0">
              <a:solidFill>
                <a:srgbClr val="209410"/>
              </a:solidFill>
              <a:cs typeface="B Nazanin" panose="00000400000000000000" pitchFamily="2" charset="-78"/>
            </a:endParaRPr>
          </a:p>
          <a:p>
            <a:pPr algn="r" rtl="1"/>
            <a:r>
              <a:rPr lang="fa-IR" sz="2400" dirty="0" smtClean="0">
                <a:solidFill>
                  <a:schemeClr val="bg1"/>
                </a:solidFill>
                <a:cs typeface="B Nazanin" panose="00000400000000000000" pitchFamily="2" charset="-78"/>
              </a:rPr>
              <a:t>این </a:t>
            </a:r>
            <a:r>
              <a:rPr lang="fa-IR" sz="2400" dirty="0">
                <a:solidFill>
                  <a:schemeClr val="bg1"/>
                </a:solidFill>
                <a:cs typeface="B Nazanin" panose="00000400000000000000" pitchFamily="2" charset="-78"/>
              </a:rPr>
              <a:t>مفهوم ، روابط هماهنگ بین کل و جزء را در خود جای می دهد.اما همچنین با فرایندهایی طبیعی همچون تولد و رشد و مرگ ارتباط دارد . </a:t>
            </a:r>
          </a:p>
        </p:txBody>
      </p:sp>
      <p:sp>
        <p:nvSpPr>
          <p:cNvPr id="3" name="Rectangle 2"/>
          <p:cNvSpPr/>
          <p:nvPr/>
        </p:nvSpPr>
        <p:spPr>
          <a:xfrm>
            <a:off x="5230192" y="1639788"/>
            <a:ext cx="3097323" cy="584775"/>
          </a:xfrm>
          <a:prstGeom prst="rect">
            <a:avLst/>
          </a:prstGeom>
        </p:spPr>
        <p:txBody>
          <a:bodyPr wrap="none">
            <a:spAutoFit/>
          </a:bodyPr>
          <a:lstStyle/>
          <a:p>
            <a:r>
              <a:rPr lang="fa-IR" sz="3200" dirty="0">
                <a:solidFill>
                  <a:srgbClr val="209410"/>
                </a:solidFill>
                <a:latin typeface="Times New Roman" panose="02020603050405020304" pitchFamily="18" charset="0"/>
                <a:cs typeface="B Nazanin" panose="00000400000000000000" pitchFamily="2" charset="-78"/>
              </a:rPr>
              <a:t>تعریف معماری ارگانیک</a:t>
            </a:r>
            <a:endParaRPr lang="en-US" sz="3200" dirty="0">
              <a:solidFill>
                <a:srgbClr val="209410"/>
              </a:solidFill>
              <a:cs typeface="B Nazanin" panose="00000400000000000000" pitchFamily="2" charset="-78"/>
            </a:endParaRPr>
          </a:p>
        </p:txBody>
      </p:sp>
      <p:sp>
        <p:nvSpPr>
          <p:cNvPr id="4" name="Rectangle 3"/>
          <p:cNvSpPr/>
          <p:nvPr/>
        </p:nvSpPr>
        <p:spPr>
          <a:xfrm>
            <a:off x="405448" y="6200470"/>
            <a:ext cx="1544013" cy="307777"/>
          </a:xfrm>
          <a:prstGeom prst="rect">
            <a:avLst/>
          </a:prstGeom>
        </p:spPr>
        <p:txBody>
          <a:bodyPr wrap="none">
            <a:spAutoFit/>
          </a:bodyPr>
          <a:lstStyle/>
          <a:p>
            <a:pPr algn="just" rtl="1"/>
            <a:r>
              <a:rPr lang="fa-IR" sz="1400" dirty="0">
                <a:solidFill>
                  <a:schemeClr val="bg1"/>
                </a:solidFill>
                <a:cs typeface="B Nazanin" panose="00000400000000000000" pitchFamily="2" charset="-78"/>
              </a:rPr>
              <a:t>(</a:t>
            </a:r>
            <a:r>
              <a:rPr lang="fa-IR" sz="1400" dirty="0" smtClean="0">
                <a:solidFill>
                  <a:schemeClr val="bg1"/>
                </a:solidFill>
                <a:cs typeface="B Nazanin" panose="00000400000000000000" pitchFamily="2" charset="-78"/>
              </a:rPr>
              <a:t>آنتونیادس,1383,408) </a:t>
            </a:r>
            <a:endParaRPr lang="en-US" sz="1400" dirty="0">
              <a:solidFill>
                <a:schemeClr val="bg1"/>
              </a:solidFill>
              <a:cs typeface="B Nazanin" panose="00000400000000000000" pitchFamily="2" charset="-78"/>
            </a:endParaRPr>
          </a:p>
        </p:txBody>
      </p:sp>
      <p:sp>
        <p:nvSpPr>
          <p:cNvPr id="5" name="Frame 4"/>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38585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8073" y="1636683"/>
            <a:ext cx="6094268" cy="646331"/>
          </a:xfrm>
          <a:prstGeom prst="rect">
            <a:avLst/>
          </a:prstGeom>
        </p:spPr>
        <p:txBody>
          <a:bodyPr wrap="square">
            <a:spAutoFit/>
          </a:bodyPr>
          <a:lstStyle/>
          <a:p>
            <a:pPr algn="just" rtl="1">
              <a:lnSpc>
                <a:spcPct val="150000"/>
              </a:lnSpc>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بینش </a:t>
            </a:r>
            <a:r>
              <a:rPr lang="fa-IR" sz="2400" dirty="0">
                <a:solidFill>
                  <a:srgbClr val="209410"/>
                </a:solidFill>
                <a:latin typeface="Calibri" panose="020F0502020204030204" pitchFamily="34" charset="0"/>
                <a:ea typeface="Calibri" panose="020F0502020204030204" pitchFamily="34" charset="0"/>
                <a:cs typeface="B Nazanin" panose="00000400000000000000" pitchFamily="2" charset="-78"/>
              </a:rPr>
              <a:t>معماری ارگانیک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ریشه در فلسفه </a:t>
            </a:r>
            <a:r>
              <a:rPr lang="fa-IR" sz="2400" dirty="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رمانتیک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دارد.</a:t>
            </a:r>
            <a:endParaRPr lang="en-US" sz="2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9" name="Rectangle 8"/>
          <p:cNvSpPr/>
          <p:nvPr/>
        </p:nvSpPr>
        <p:spPr>
          <a:xfrm>
            <a:off x="517374" y="2607157"/>
            <a:ext cx="7794797" cy="830997"/>
          </a:xfrm>
          <a:prstGeom prst="rect">
            <a:avLst/>
          </a:prstGeom>
        </p:spPr>
        <p:txBody>
          <a:bodyPr wrap="square">
            <a:spAutoFit/>
          </a:bodyPr>
          <a:lstStyle/>
          <a:p>
            <a:pPr algn="r">
              <a:defRPr/>
            </a:pPr>
            <a:r>
              <a:rPr lang="fa-IR" sz="2400" kern="0" dirty="0">
                <a:solidFill>
                  <a:schemeClr val="accent6">
                    <a:lumMod val="60000"/>
                    <a:lumOff val="40000"/>
                  </a:schemeClr>
                </a:solidFill>
                <a:cs typeface="B Nazanin" panose="00000400000000000000" pitchFamily="2" charset="-78"/>
              </a:rPr>
              <a:t>رمانتیسم</a:t>
            </a:r>
            <a:r>
              <a:rPr lang="fa-IR" sz="2400" kern="0" dirty="0">
                <a:solidFill>
                  <a:schemeClr val="bg1"/>
                </a:solidFill>
                <a:cs typeface="B Nazanin" panose="00000400000000000000" pitchFamily="2" charset="-78"/>
              </a:rPr>
              <a:t> یک جنبش فلسفی و هنری و ادبی در اواخر قرن 18 و 19 میلادی در شمال غربی اروپا بودکه به سایر نقاط اروپا و آمریکا سرایت کرد.</a:t>
            </a:r>
          </a:p>
        </p:txBody>
      </p:sp>
      <p:sp>
        <p:nvSpPr>
          <p:cNvPr id="10" name="Rectangle 9"/>
          <p:cNvSpPr/>
          <p:nvPr/>
        </p:nvSpPr>
        <p:spPr>
          <a:xfrm>
            <a:off x="818165" y="4527653"/>
            <a:ext cx="7507197" cy="1200329"/>
          </a:xfrm>
          <a:prstGeom prst="rect">
            <a:avLst/>
          </a:prstGeom>
        </p:spPr>
        <p:txBody>
          <a:bodyPr wrap="square">
            <a:spAutoFit/>
          </a:bodyPr>
          <a:lstStyle/>
          <a:p>
            <a:pPr algn="justLow" rtl="1">
              <a:defRPr/>
            </a:pPr>
            <a:r>
              <a:rPr lang="fa-IR" sz="2400" kern="0" dirty="0">
                <a:solidFill>
                  <a:schemeClr val="accent6">
                    <a:lumMod val="60000"/>
                    <a:lumOff val="40000"/>
                  </a:schemeClr>
                </a:solidFill>
                <a:cs typeface="B Nazanin" panose="00000400000000000000" pitchFamily="2" charset="-78"/>
              </a:rPr>
              <a:t>رمانتیک ها </a:t>
            </a:r>
            <a:r>
              <a:rPr lang="fa-IR" sz="2400" kern="0" dirty="0">
                <a:solidFill>
                  <a:schemeClr val="bg1"/>
                </a:solidFill>
                <a:cs typeface="B Nazanin" panose="00000400000000000000" pitchFamily="2" charset="-78"/>
              </a:rPr>
              <a:t>همانند پیروان تفکرکلاسیک به ذهن انسان اعتقاد داشتند ولی به آن بخش از ذهن که بیشتر درباره احساس و عواطف بود در صورتی که برای فلسفه کلاسیک عقل و منطق اهمیت داشت.</a:t>
            </a:r>
          </a:p>
        </p:txBody>
      </p:sp>
      <p:sp>
        <p:nvSpPr>
          <p:cNvPr id="2" name="Rectangle 1"/>
          <p:cNvSpPr/>
          <p:nvPr/>
        </p:nvSpPr>
        <p:spPr>
          <a:xfrm>
            <a:off x="508426" y="3504009"/>
            <a:ext cx="7793373" cy="830997"/>
          </a:xfrm>
          <a:prstGeom prst="rect">
            <a:avLst/>
          </a:prstGeom>
        </p:spPr>
        <p:txBody>
          <a:bodyPr wrap="square">
            <a:spAutoFit/>
          </a:bodyPr>
          <a:lstStyle/>
          <a:p>
            <a:pPr algn="r">
              <a:defRPr/>
            </a:pPr>
            <a:r>
              <a:rPr lang="fa-IR" sz="2400" kern="0" dirty="0">
                <a:solidFill>
                  <a:schemeClr val="bg1"/>
                </a:solidFill>
                <a:cs typeface="B Nazanin" panose="00000400000000000000" pitchFamily="2" charset="-78"/>
              </a:rPr>
              <a:t>این جنبش واکنشی در مقابل خرد گرایی عقل مدرن </a:t>
            </a:r>
            <a:r>
              <a:rPr lang="fa-IR" sz="2400" kern="0" dirty="0" smtClean="0">
                <a:solidFill>
                  <a:schemeClr val="bg1"/>
                </a:solidFill>
                <a:cs typeface="B Nazanin" panose="00000400000000000000" pitchFamily="2" charset="-78"/>
              </a:rPr>
              <a:t>بود.گوته </a:t>
            </a:r>
            <a:r>
              <a:rPr lang="fa-IR" sz="2400" kern="0" dirty="0">
                <a:solidFill>
                  <a:schemeClr val="bg1"/>
                </a:solidFill>
                <a:cs typeface="B Nazanin" panose="00000400000000000000" pitchFamily="2" charset="-78"/>
              </a:rPr>
              <a:t>و شیلر واژه</a:t>
            </a:r>
            <a:r>
              <a:rPr lang="fa-IR" sz="2400" kern="0" dirty="0">
                <a:solidFill>
                  <a:schemeClr val="accent6">
                    <a:lumMod val="60000"/>
                    <a:lumOff val="40000"/>
                  </a:schemeClr>
                </a:solidFill>
                <a:cs typeface="B Nazanin" panose="00000400000000000000" pitchFamily="2" charset="-78"/>
              </a:rPr>
              <a:t> رمانتیک </a:t>
            </a:r>
            <a:r>
              <a:rPr lang="fa-IR" sz="2400" kern="0" dirty="0">
                <a:solidFill>
                  <a:schemeClr val="bg1"/>
                </a:solidFill>
                <a:cs typeface="B Nazanin" panose="00000400000000000000" pitchFamily="2" charset="-78"/>
              </a:rPr>
              <a:t>را در مقابل </a:t>
            </a:r>
            <a:r>
              <a:rPr lang="fa-IR" sz="2400" kern="0" dirty="0">
                <a:solidFill>
                  <a:schemeClr val="accent6">
                    <a:lumMod val="60000"/>
                    <a:lumOff val="40000"/>
                  </a:schemeClr>
                </a:solidFill>
                <a:cs typeface="B Nazanin" panose="00000400000000000000" pitchFamily="2" charset="-78"/>
              </a:rPr>
              <a:t>کلاسیک </a:t>
            </a:r>
            <a:r>
              <a:rPr lang="fa-IR" sz="2400" kern="0" dirty="0">
                <a:solidFill>
                  <a:schemeClr val="bg1"/>
                </a:solidFill>
                <a:cs typeface="B Nazanin" panose="00000400000000000000" pitchFamily="2" charset="-78"/>
              </a:rPr>
              <a:t> برای اولین بار به کار بردند.</a:t>
            </a:r>
          </a:p>
        </p:txBody>
      </p:sp>
      <p:sp>
        <p:nvSpPr>
          <p:cNvPr id="5" name="Rectangle 4"/>
          <p:cNvSpPr/>
          <p:nvPr/>
        </p:nvSpPr>
        <p:spPr>
          <a:xfrm>
            <a:off x="2791339" y="755930"/>
            <a:ext cx="5694481" cy="584775"/>
          </a:xfrm>
          <a:prstGeom prst="rect">
            <a:avLst/>
          </a:prstGeom>
        </p:spPr>
        <p:txBody>
          <a:bodyPr wrap="square">
            <a:spAutoFit/>
          </a:bodyPr>
          <a:lstStyle/>
          <a:p>
            <a:pPr algn="r" rtl="1"/>
            <a:r>
              <a:rPr lang="fa-IR" sz="3200" dirty="0">
                <a:solidFill>
                  <a:srgbClr val="209410"/>
                </a:solidFill>
                <a:cs typeface="B Nazanin" panose="00000400000000000000" pitchFamily="2" charset="-78"/>
              </a:rPr>
              <a:t>سیر اندیشه های معماری ارگانیک</a:t>
            </a:r>
            <a:endParaRPr lang="en-US" sz="3200" dirty="0">
              <a:solidFill>
                <a:srgbClr val="209410"/>
              </a:solidFill>
              <a:cs typeface="B Nazanin" panose="00000400000000000000" pitchFamily="2" charset="-78"/>
            </a:endParaRPr>
          </a:p>
        </p:txBody>
      </p:sp>
      <p:sp>
        <p:nvSpPr>
          <p:cNvPr id="11" name="Rectangle 10"/>
          <p:cNvSpPr/>
          <p:nvPr/>
        </p:nvSpPr>
        <p:spPr>
          <a:xfrm>
            <a:off x="280588" y="6086016"/>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88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2" name="Flowchart: Connector 11"/>
          <p:cNvSpPr/>
          <p:nvPr/>
        </p:nvSpPr>
        <p:spPr>
          <a:xfrm>
            <a:off x="8313842" y="1973174"/>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3" name="Flowchart: Connector 12"/>
          <p:cNvSpPr/>
          <p:nvPr/>
        </p:nvSpPr>
        <p:spPr>
          <a:xfrm>
            <a:off x="8302339" y="2804751"/>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4" name="Flowchart: Connector 13"/>
          <p:cNvSpPr/>
          <p:nvPr/>
        </p:nvSpPr>
        <p:spPr>
          <a:xfrm>
            <a:off x="8313842" y="3668387"/>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5" name="Flowchart: Connector 14"/>
          <p:cNvSpPr/>
          <p:nvPr/>
        </p:nvSpPr>
        <p:spPr>
          <a:xfrm>
            <a:off x="8313831" y="4715969"/>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6" name="Frame 15"/>
          <p:cNvSpPr/>
          <p:nvPr/>
        </p:nvSpPr>
        <p:spPr>
          <a:xfrm>
            <a:off x="192508" y="84222"/>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26799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1054" y="2127416"/>
            <a:ext cx="7682083" cy="1569660"/>
          </a:xfrm>
          <a:prstGeom prst="rect">
            <a:avLst/>
          </a:prstGeom>
        </p:spPr>
        <p:txBody>
          <a:bodyPr wrap="square">
            <a:spAutoFit/>
          </a:bodyPr>
          <a:lstStyle/>
          <a:p>
            <a:pPr algn="just" rtl="1">
              <a:spcBef>
                <a:spcPct val="0"/>
              </a:spcBef>
            </a:pPr>
            <a:endParaRPr lang="fa-IR" altLang="fa-IR" sz="2400" dirty="0">
              <a:solidFill>
                <a:schemeClr val="bg1"/>
              </a:solidFill>
              <a:latin typeface="Times New Roman" panose="02020603050405020304" pitchFamily="18" charset="0"/>
              <a:cs typeface="B Nazanin" panose="00000400000000000000" pitchFamily="2" charset="-78"/>
            </a:endParaRPr>
          </a:p>
          <a:p>
            <a:pPr algn="just" rtl="1">
              <a:spcBef>
                <a:spcPct val="0"/>
              </a:spcBef>
            </a:pPr>
            <a:r>
              <a:rPr lang="fa-IR" altLang="fa-IR" sz="2400" dirty="0">
                <a:solidFill>
                  <a:schemeClr val="accent6">
                    <a:lumMod val="60000"/>
                    <a:lumOff val="40000"/>
                  </a:schemeClr>
                </a:solidFill>
                <a:latin typeface="Times New Roman" panose="02020603050405020304" pitchFamily="18" charset="0"/>
                <a:cs typeface="B Nazanin" panose="00000400000000000000" pitchFamily="2" charset="-78"/>
              </a:rPr>
              <a:t>فردریش ویلهم شیلینگ </a:t>
            </a:r>
            <a:r>
              <a:rPr lang="fa-IR" altLang="fa-IR" sz="2400" dirty="0">
                <a:solidFill>
                  <a:schemeClr val="bg1"/>
                </a:solidFill>
                <a:latin typeface="Times New Roman" panose="02020603050405020304" pitchFamily="18" charset="0"/>
                <a:cs typeface="B Nazanin" panose="00000400000000000000" pitchFamily="2" charset="-78"/>
              </a:rPr>
              <a:t>که یکی از </a:t>
            </a:r>
            <a:r>
              <a:rPr lang="fa-IR" altLang="fa-IR" sz="2400" dirty="0">
                <a:solidFill>
                  <a:schemeClr val="accent6">
                    <a:lumMod val="60000"/>
                    <a:lumOff val="40000"/>
                  </a:schemeClr>
                </a:solidFill>
                <a:latin typeface="Times New Roman" panose="02020603050405020304" pitchFamily="18" charset="0"/>
                <a:cs typeface="B Nazanin" panose="00000400000000000000" pitchFamily="2" charset="-78"/>
              </a:rPr>
              <a:t>بنیانگذاران </a:t>
            </a:r>
            <a:r>
              <a:rPr lang="fa-IR" altLang="fa-IR" sz="2400" dirty="0">
                <a:solidFill>
                  <a:schemeClr val="bg1"/>
                </a:solidFill>
                <a:latin typeface="Times New Roman" panose="02020603050405020304" pitchFamily="18" charset="0"/>
                <a:cs typeface="B Nazanin" panose="00000400000000000000" pitchFamily="2" charset="-78"/>
              </a:rPr>
              <a:t>مهم فلسفه </a:t>
            </a:r>
            <a:r>
              <a:rPr lang="fa-IR" altLang="fa-IR" sz="2400" dirty="0">
                <a:solidFill>
                  <a:schemeClr val="accent6">
                    <a:lumMod val="60000"/>
                    <a:lumOff val="40000"/>
                  </a:schemeClr>
                </a:solidFill>
                <a:latin typeface="Times New Roman" panose="02020603050405020304" pitchFamily="18" charset="0"/>
                <a:cs typeface="B Nazanin" panose="00000400000000000000" pitchFamily="2" charset="-78"/>
              </a:rPr>
              <a:t>رمانتیک </a:t>
            </a:r>
            <a:r>
              <a:rPr lang="fa-IR" altLang="fa-IR" sz="2400" dirty="0">
                <a:solidFill>
                  <a:schemeClr val="bg1"/>
                </a:solidFill>
                <a:latin typeface="Times New Roman" panose="02020603050405020304" pitchFamily="18" charset="0"/>
                <a:cs typeface="B Nazanin" panose="00000400000000000000" pitchFamily="2" charset="-78"/>
              </a:rPr>
              <a:t>محسوب می شود ، معتقد بود که طبیعت جزئی از خود انسان است و بین انسان و طبیعت جدائی نیست .                  </a:t>
            </a:r>
          </a:p>
        </p:txBody>
      </p:sp>
      <p:sp>
        <p:nvSpPr>
          <p:cNvPr id="7" name="Rectangle 6"/>
          <p:cNvSpPr/>
          <p:nvPr/>
        </p:nvSpPr>
        <p:spPr>
          <a:xfrm>
            <a:off x="362451" y="1429728"/>
            <a:ext cx="8030847" cy="830997"/>
          </a:xfrm>
          <a:prstGeom prst="rect">
            <a:avLst/>
          </a:prstGeom>
        </p:spPr>
        <p:txBody>
          <a:bodyPr wrap="square">
            <a:spAutoFit/>
          </a:bodyPr>
          <a:lstStyle/>
          <a:p>
            <a:pPr algn="just" rtl="1">
              <a:spcBef>
                <a:spcPct val="0"/>
              </a:spcBef>
            </a:pPr>
            <a:endParaRPr lang="fa-IR" altLang="fa-IR" sz="2400" dirty="0">
              <a:latin typeface="Times New Roman" panose="02020603050405020304" pitchFamily="18" charset="0"/>
              <a:cs typeface="B Nazanin" panose="00000400000000000000" pitchFamily="2" charset="-78"/>
            </a:endParaRPr>
          </a:p>
          <a:p>
            <a:pPr algn="just" rtl="1">
              <a:spcBef>
                <a:spcPct val="0"/>
              </a:spcBef>
            </a:pPr>
            <a:r>
              <a:rPr lang="fa-IR" altLang="fa-IR" sz="2400" dirty="0">
                <a:solidFill>
                  <a:schemeClr val="accent6">
                    <a:lumMod val="60000"/>
                    <a:lumOff val="40000"/>
                  </a:schemeClr>
                </a:solidFill>
                <a:latin typeface="Times New Roman" panose="02020603050405020304" pitchFamily="18" charset="0"/>
                <a:cs typeface="B Nazanin" panose="00000400000000000000" pitchFamily="2" charset="-78"/>
              </a:rPr>
              <a:t>کلاسیک</a:t>
            </a:r>
            <a:r>
              <a:rPr lang="fa-IR" altLang="fa-IR" sz="2400" dirty="0">
                <a:solidFill>
                  <a:schemeClr val="bg1"/>
                </a:solidFill>
                <a:latin typeface="Times New Roman" panose="02020603050405020304" pitchFamily="18" charset="0"/>
                <a:cs typeface="B Nazanin" panose="00000400000000000000" pitchFamily="2" charset="-78"/>
              </a:rPr>
              <a:t> در پی سلطه بر طبیعت و رمانتیک در پی تحسین طبیعت </a:t>
            </a:r>
            <a:r>
              <a:rPr lang="fa-IR" altLang="fa-IR" sz="2400" dirty="0" smtClean="0">
                <a:solidFill>
                  <a:schemeClr val="bg1"/>
                </a:solidFill>
                <a:latin typeface="Times New Roman" panose="02020603050405020304" pitchFamily="18" charset="0"/>
                <a:cs typeface="B Nazanin" panose="00000400000000000000" pitchFamily="2" charset="-78"/>
              </a:rPr>
              <a:t>است.</a:t>
            </a:r>
            <a:endParaRPr lang="en-US" sz="2400" dirty="0">
              <a:solidFill>
                <a:schemeClr val="bg1"/>
              </a:solidFill>
              <a:cs typeface="B Nazanin" panose="00000400000000000000" pitchFamily="2" charset="-78"/>
            </a:endParaRPr>
          </a:p>
        </p:txBody>
      </p:sp>
      <p:sp>
        <p:nvSpPr>
          <p:cNvPr id="8" name="Rectangle 7"/>
          <p:cNvSpPr/>
          <p:nvPr/>
        </p:nvSpPr>
        <p:spPr>
          <a:xfrm>
            <a:off x="651055" y="1000226"/>
            <a:ext cx="7609886" cy="830997"/>
          </a:xfrm>
          <a:prstGeom prst="rect">
            <a:avLst/>
          </a:prstGeom>
        </p:spPr>
        <p:txBody>
          <a:bodyPr wrap="square">
            <a:spAutoFit/>
          </a:bodyPr>
          <a:lstStyle/>
          <a:p>
            <a:pPr algn="just" rtl="1">
              <a:spcBef>
                <a:spcPct val="0"/>
              </a:spcBef>
            </a:pPr>
            <a:r>
              <a:rPr lang="fa-IR" altLang="fa-IR" sz="2400" dirty="0">
                <a:solidFill>
                  <a:schemeClr val="bg1"/>
                </a:solidFill>
                <a:latin typeface="Times New Roman" panose="02020603050405020304" pitchFamily="18" charset="0"/>
                <a:cs typeface="B Nazanin" panose="00000400000000000000" pitchFamily="2" charset="-78"/>
              </a:rPr>
              <a:t>در اثار </a:t>
            </a:r>
            <a:r>
              <a:rPr lang="fa-IR" altLang="fa-IR" sz="2400" dirty="0">
                <a:solidFill>
                  <a:schemeClr val="accent6">
                    <a:lumMod val="60000"/>
                    <a:lumOff val="40000"/>
                  </a:schemeClr>
                </a:solidFill>
                <a:latin typeface="Times New Roman" panose="02020603050405020304" pitchFamily="18" charset="0"/>
                <a:cs typeface="B Nazanin" panose="00000400000000000000" pitchFamily="2" charset="-78"/>
              </a:rPr>
              <a:t>رمانتیک</a:t>
            </a:r>
            <a:r>
              <a:rPr lang="fa-IR" altLang="fa-IR" sz="2400" dirty="0">
                <a:solidFill>
                  <a:schemeClr val="bg1"/>
                </a:solidFill>
                <a:latin typeface="Times New Roman" panose="02020603050405020304" pitchFamily="18" charset="0"/>
                <a:cs typeface="B Nazanin" panose="00000400000000000000" pitchFamily="2" charset="-78"/>
              </a:rPr>
              <a:t> بر انگیختن احساس و هیجان و ایجاد ابهام و توهم و مناظر تماشایی طبیعی مورد نظر است.</a:t>
            </a:r>
          </a:p>
        </p:txBody>
      </p:sp>
      <p:sp>
        <p:nvSpPr>
          <p:cNvPr id="9" name="Rectangle 8"/>
          <p:cNvSpPr/>
          <p:nvPr/>
        </p:nvSpPr>
        <p:spPr>
          <a:xfrm>
            <a:off x="711213" y="3736939"/>
            <a:ext cx="7609882" cy="1200329"/>
          </a:xfrm>
          <a:prstGeom prst="rect">
            <a:avLst/>
          </a:prstGeom>
        </p:spPr>
        <p:txBody>
          <a:bodyPr wrap="square">
            <a:spAutoFit/>
          </a:bodyPr>
          <a:lstStyle/>
          <a:p>
            <a:pPr algn="just" rtl="1">
              <a:defRPr/>
            </a:pPr>
            <a:r>
              <a:rPr lang="fa-IR" sz="2400" kern="0" dirty="0">
                <a:solidFill>
                  <a:schemeClr val="accent6">
                    <a:lumMod val="60000"/>
                    <a:lumOff val="40000"/>
                  </a:schemeClr>
                </a:solidFill>
                <a:cs typeface="B Nazanin" panose="00000400000000000000" pitchFamily="2" charset="-78"/>
              </a:rPr>
              <a:t>رالف والدوامرسون </a:t>
            </a:r>
            <a:r>
              <a:rPr lang="fa-IR" sz="2400" kern="0" dirty="0">
                <a:solidFill>
                  <a:schemeClr val="bg1"/>
                </a:solidFill>
                <a:cs typeface="B Nazanin" panose="00000400000000000000" pitchFamily="2" charset="-78"/>
              </a:rPr>
              <a:t>نویسنده و شاعر وکشیش آمریکایی هنرمندان را تشویق می کرد که از طبیعت الهام بگیرند. او هنرمندان را برای یافتن رابطه بین فرم و عملکرد در طبیعت هدایت می کرد.</a:t>
            </a:r>
          </a:p>
        </p:txBody>
      </p:sp>
      <p:pic>
        <p:nvPicPr>
          <p:cNvPr id="11" name="Picture 6" descr="ralph waldo em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083689" y="4937268"/>
            <a:ext cx="1177252" cy="1512574"/>
          </a:xfrm>
          <a:prstGeom prst="rect">
            <a:avLst/>
          </a:prstGeom>
          <a:noFill/>
          <a:extLst>
            <a:ext uri="{909E8E84-426E-40DD-AFC4-6F175D3DCCD1}">
              <a14:hiddenFill xmlns:a14="http://schemas.microsoft.com/office/drawing/2010/main">
                <a:solidFill>
                  <a:srgbClr val="FFFFFF"/>
                </a:solidFill>
              </a14:hiddenFill>
            </a:ext>
          </a:extLst>
        </p:spPr>
      </p:pic>
      <p:sp>
        <p:nvSpPr>
          <p:cNvPr id="12" name="Flowchart: Connector 11"/>
          <p:cNvSpPr/>
          <p:nvPr/>
        </p:nvSpPr>
        <p:spPr>
          <a:xfrm>
            <a:off x="8327126" y="1180828"/>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4" name="Flowchart: Connector 13"/>
          <p:cNvSpPr/>
          <p:nvPr/>
        </p:nvSpPr>
        <p:spPr>
          <a:xfrm>
            <a:off x="8322378" y="1972305"/>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5" name="Flowchart: Connector 14"/>
          <p:cNvSpPr/>
          <p:nvPr/>
        </p:nvSpPr>
        <p:spPr>
          <a:xfrm>
            <a:off x="8322377" y="2672626"/>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6" name="Rectangle 15"/>
          <p:cNvSpPr/>
          <p:nvPr/>
        </p:nvSpPr>
        <p:spPr>
          <a:xfrm>
            <a:off x="352777" y="3366868"/>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88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7" name="Rectangle 16"/>
          <p:cNvSpPr/>
          <p:nvPr/>
        </p:nvSpPr>
        <p:spPr>
          <a:xfrm>
            <a:off x="376841" y="6086018"/>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89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8" name="Flowchart: Connector 17"/>
          <p:cNvSpPr/>
          <p:nvPr/>
        </p:nvSpPr>
        <p:spPr>
          <a:xfrm>
            <a:off x="8322376" y="3908386"/>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9" name="Frame 18"/>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636076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544" y="1074733"/>
            <a:ext cx="7628021" cy="4524315"/>
          </a:xfrm>
          <a:prstGeom prst="rect">
            <a:avLst/>
          </a:prstGeom>
        </p:spPr>
        <p:txBody>
          <a:bodyPr wrap="square">
            <a:spAutoFit/>
          </a:bodyPr>
          <a:lstStyle/>
          <a:p>
            <a:pPr algn="just" rtl="1">
              <a:defRPr/>
            </a:pPr>
            <a:endParaRPr lang="fa-IR" sz="2400" kern="0" dirty="0">
              <a:solidFill>
                <a:schemeClr val="bg1"/>
              </a:solidFill>
              <a:cs typeface="B Nazanin" panose="00000400000000000000" pitchFamily="2" charset="-78"/>
            </a:endParaRPr>
          </a:p>
          <a:p>
            <a:pPr algn="just" rtl="1">
              <a:defRPr/>
            </a:pPr>
            <a:endParaRPr lang="fa-IR" sz="2400" dirty="0" smtClean="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endParaRPr>
          </a:p>
          <a:p>
            <a:pPr algn="just" rtl="1">
              <a:defRPr/>
            </a:pPr>
            <a:r>
              <a:rPr lang="fa-IR" sz="2400" dirty="0" smtClean="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ساموئل </a:t>
            </a:r>
            <a:r>
              <a:rPr lang="fa-IR" sz="2400" dirty="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تیلور کولریج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شاعر ، ادیب و فیلسوف انگلیسی ، معتقد بود که « فرم ارگانیک همان گونه که او درون رشد می کند شکل می گیرد»</a:t>
            </a:r>
          </a:p>
          <a:p>
            <a:pPr algn="just" rtl="1">
              <a:defRPr/>
            </a:pPr>
            <a:endParaRPr lang="en-US" sz="2400" dirty="0">
              <a:solidFill>
                <a:schemeClr val="bg1"/>
              </a:solidFill>
              <a:cs typeface="B Nazanin" panose="00000400000000000000" pitchFamily="2" charset="-78"/>
            </a:endParaRPr>
          </a:p>
          <a:p>
            <a:pPr algn="just" rtl="1">
              <a:defRPr/>
            </a:pPr>
            <a:endParaRPr lang="fa-IR" sz="2400" kern="0" dirty="0">
              <a:solidFill>
                <a:schemeClr val="bg1"/>
              </a:solidFill>
              <a:cs typeface="B Nazanin" panose="00000400000000000000" pitchFamily="2" charset="-78"/>
            </a:endParaRPr>
          </a:p>
          <a:p>
            <a:pPr algn="just" rtl="1">
              <a:defRPr/>
            </a:pPr>
            <a:endParaRPr lang="fa-IR" sz="2400" kern="0" dirty="0" smtClean="0">
              <a:solidFill>
                <a:schemeClr val="accent6">
                  <a:lumMod val="60000"/>
                  <a:lumOff val="40000"/>
                </a:schemeClr>
              </a:solidFill>
              <a:cs typeface="B Nazanin" panose="00000400000000000000" pitchFamily="2" charset="-78"/>
            </a:endParaRPr>
          </a:p>
          <a:p>
            <a:pPr algn="just" rtl="1">
              <a:defRPr/>
            </a:pPr>
            <a:endParaRPr lang="fa-IR" sz="2400" kern="0" dirty="0" smtClean="0">
              <a:solidFill>
                <a:schemeClr val="accent6">
                  <a:lumMod val="60000"/>
                  <a:lumOff val="40000"/>
                </a:schemeClr>
              </a:solidFill>
              <a:cs typeface="B Nazanin" panose="00000400000000000000" pitchFamily="2" charset="-78"/>
            </a:endParaRPr>
          </a:p>
          <a:p>
            <a:pPr algn="just" rtl="1">
              <a:defRPr/>
            </a:pPr>
            <a:r>
              <a:rPr lang="fa-IR" sz="2400" kern="0" dirty="0" smtClean="0">
                <a:solidFill>
                  <a:schemeClr val="accent6">
                    <a:lumMod val="60000"/>
                    <a:lumOff val="40000"/>
                  </a:schemeClr>
                </a:solidFill>
                <a:cs typeface="B Nazanin" panose="00000400000000000000" pitchFamily="2" charset="-78"/>
              </a:rPr>
              <a:t>ویوله </a:t>
            </a:r>
            <a:r>
              <a:rPr lang="fa-IR" sz="2400" kern="0" dirty="0">
                <a:solidFill>
                  <a:schemeClr val="accent6">
                    <a:lumMod val="60000"/>
                    <a:lumOff val="40000"/>
                  </a:schemeClr>
                </a:solidFill>
                <a:cs typeface="B Nazanin" panose="00000400000000000000" pitchFamily="2" charset="-78"/>
              </a:rPr>
              <a:t>لودوک </a:t>
            </a:r>
            <a:r>
              <a:rPr lang="fa-IR" sz="2400" kern="0" dirty="0">
                <a:solidFill>
                  <a:schemeClr val="bg1"/>
                </a:solidFill>
                <a:cs typeface="B Nazanin" panose="00000400000000000000" pitchFamily="2" charset="-78"/>
              </a:rPr>
              <a:t>معمار فرانسوی معماران را ترغیب به کار گیریه قوانین طبیعی خلقت میکرد.</a:t>
            </a:r>
          </a:p>
          <a:p>
            <a:pPr algn="just" rtl="1">
              <a:defRPr/>
            </a:pPr>
            <a:endParaRPr lang="fa-IR" sz="2400" kern="0" dirty="0">
              <a:solidFill>
                <a:schemeClr val="bg1"/>
              </a:solidFill>
              <a:cs typeface="B Nazanin" panose="00000400000000000000" pitchFamily="2" charset="-78"/>
            </a:endParaRPr>
          </a:p>
          <a:p>
            <a:pPr algn="just" rtl="1">
              <a:defRPr/>
            </a:pPr>
            <a:endParaRPr lang="fa-IR" sz="2400" kern="0" dirty="0">
              <a:solidFill>
                <a:schemeClr val="bg1"/>
              </a:solidFill>
              <a:cs typeface="B Nazanin" panose="00000400000000000000" pitchFamily="2" charset="-78"/>
            </a:endParaRPr>
          </a:p>
        </p:txBody>
      </p:sp>
      <p:pic>
        <p:nvPicPr>
          <p:cNvPr id="5" name="Picture 7" descr="samuel-colerid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61743" y="2378770"/>
            <a:ext cx="986589" cy="1460098"/>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Connector 6"/>
          <p:cNvSpPr/>
          <p:nvPr/>
        </p:nvSpPr>
        <p:spPr>
          <a:xfrm>
            <a:off x="8268814" y="4190688"/>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9" name="Flowchart: Connector 8"/>
          <p:cNvSpPr/>
          <p:nvPr/>
        </p:nvSpPr>
        <p:spPr>
          <a:xfrm>
            <a:off x="8268815" y="2028507"/>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0" name="Rectangle 9"/>
          <p:cNvSpPr/>
          <p:nvPr/>
        </p:nvSpPr>
        <p:spPr>
          <a:xfrm>
            <a:off x="232460" y="6073986"/>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89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1" name="Frame 10"/>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961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995" y="3211720"/>
            <a:ext cx="7796098" cy="1154162"/>
          </a:xfrm>
          <a:prstGeom prst="rect">
            <a:avLst/>
          </a:prstGeom>
        </p:spPr>
        <p:txBody>
          <a:bodyPr wrap="square">
            <a:spAutoFit/>
          </a:bodyPr>
          <a:lstStyle/>
          <a:p>
            <a:pPr algn="just" rtl="1">
              <a:lnSpc>
                <a:spcPct val="150000"/>
              </a:lnSpc>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به اعتقاد</a:t>
            </a:r>
            <a:r>
              <a:rPr lang="fa-IR" sz="2400" dirty="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 فرنس</a:t>
            </a:r>
            <a:r>
              <a:rPr lang="en-US" sz="2400" dirty="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بر اساس نظریه ارگانیک ، همه فرم های طبیعی پویا ( دینامیک ) هستند. </a:t>
            </a:r>
            <a:endParaRPr lang="en-US" sz="2400" dirty="0">
              <a:solidFill>
                <a:schemeClr val="bg1"/>
              </a:solidFill>
              <a:cs typeface="B Nazanin" panose="00000400000000000000" pitchFamily="2" charset="-78"/>
            </a:endParaRPr>
          </a:p>
        </p:txBody>
      </p:sp>
      <p:sp>
        <p:nvSpPr>
          <p:cNvPr id="4" name="Rectangle 3"/>
          <p:cNvSpPr/>
          <p:nvPr/>
        </p:nvSpPr>
        <p:spPr>
          <a:xfrm>
            <a:off x="2382256" y="4314812"/>
            <a:ext cx="6027837" cy="1938992"/>
          </a:xfrm>
          <a:prstGeom prst="rect">
            <a:avLst/>
          </a:prstGeom>
        </p:spPr>
        <p:txBody>
          <a:bodyPr wrap="square">
            <a:spAutoFit/>
          </a:bodyPr>
          <a:lstStyle/>
          <a:p>
            <a:pPr algn="just" rtl="1">
              <a:defRPr/>
            </a:pPr>
            <a:r>
              <a:rPr lang="fa-IR" sz="2400" kern="0" dirty="0">
                <a:solidFill>
                  <a:schemeClr val="bg1"/>
                </a:solidFill>
                <a:cs typeface="B Nazanin" panose="00000400000000000000" pitchFamily="2" charset="-78"/>
              </a:rPr>
              <a:t>اگریک کار هنری بخواهد بیان کننده باشد باید به صورت ارگانیک ساخته شود و اجزای آن نمی تواند به صورت مجزا باشد بلکه باید در یک سیستم پویا و شکل پذیر در یکدیگر ادغام شده باشند.</a:t>
            </a:r>
          </a:p>
          <a:p>
            <a:pPr algn="just" rtl="1">
              <a:defRPr/>
            </a:pPr>
            <a:endParaRPr lang="fa-IR" sz="2400" kern="0" dirty="0">
              <a:solidFill>
                <a:schemeClr val="bg1"/>
              </a:solidFill>
              <a:cs typeface="B Nazanin" panose="00000400000000000000" pitchFamily="2" charset="-78"/>
            </a:endParaRPr>
          </a:p>
        </p:txBody>
      </p:sp>
      <p:sp>
        <p:nvSpPr>
          <p:cNvPr id="5" name="Rectangle 4"/>
          <p:cNvSpPr/>
          <p:nvPr/>
        </p:nvSpPr>
        <p:spPr>
          <a:xfrm>
            <a:off x="2488507" y="1331914"/>
            <a:ext cx="4572000" cy="300082"/>
          </a:xfrm>
          <a:prstGeom prst="rect">
            <a:avLst/>
          </a:prstGeom>
        </p:spPr>
        <p:txBody>
          <a:bodyPr>
            <a:spAutoFit/>
          </a:bodyPr>
          <a:lstStyle/>
          <a:p>
            <a:pPr algn="just" rtl="1">
              <a:defRPr/>
            </a:pPr>
            <a:endParaRPr lang="en-US" sz="1350" dirty="0">
              <a:solidFill>
                <a:schemeClr val="bg1"/>
              </a:solidFill>
            </a:endParaRPr>
          </a:p>
        </p:txBody>
      </p:sp>
      <p:sp>
        <p:nvSpPr>
          <p:cNvPr id="7" name="Rectangle 6"/>
          <p:cNvSpPr/>
          <p:nvPr/>
        </p:nvSpPr>
        <p:spPr>
          <a:xfrm>
            <a:off x="613995" y="512562"/>
            <a:ext cx="7796098" cy="1604995"/>
          </a:xfrm>
          <a:prstGeom prst="rect">
            <a:avLst/>
          </a:prstGeom>
        </p:spPr>
        <p:txBody>
          <a:bodyPr wrap="square">
            <a:spAutoFit/>
          </a:bodyPr>
          <a:lstStyle/>
          <a:p>
            <a:pPr algn="just" rtl="1">
              <a:defRPr/>
            </a:pPr>
            <a:endParaRPr lang="fa-IR" sz="2400" kern="0" dirty="0">
              <a:solidFill>
                <a:schemeClr val="bg1"/>
              </a:solidFill>
              <a:cs typeface="B Nazanin" panose="00000400000000000000" pitchFamily="2" charset="-78"/>
            </a:endParaRPr>
          </a:p>
          <a:p>
            <a:pPr algn="just" rtl="1">
              <a:defRPr/>
            </a:pPr>
            <a:r>
              <a:rPr lang="fa-IR" sz="2400"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معماری ارگانیک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در آمریکا در قرن 19 توسط </a:t>
            </a:r>
            <a:r>
              <a:rPr lang="fa-IR" sz="2400" dirty="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فرانک فرنس ولویی سالیوان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شکل گرفت. اوج شکوفایی این نظریه را می توان در نیمه اول قرن بیستم در نوشتارها و طرح های </a:t>
            </a:r>
            <a:r>
              <a:rPr lang="fa-IR" sz="2400" dirty="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فرانک لویدرایت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مشاهده کرد.</a:t>
            </a:r>
            <a:endParaRPr lang="en-US" sz="2400" dirty="0">
              <a:solidFill>
                <a:schemeClr val="bg1"/>
              </a:solidFill>
              <a:cs typeface="B Nazanin" panose="00000400000000000000" pitchFamily="2" charset="-78"/>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95" y="1694016"/>
            <a:ext cx="1213676" cy="155957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95" y="3787076"/>
            <a:ext cx="1624748" cy="2399212"/>
          </a:xfrm>
          <a:prstGeom prst="rect">
            <a:avLst/>
          </a:prstGeom>
        </p:spPr>
      </p:pic>
      <p:sp>
        <p:nvSpPr>
          <p:cNvPr id="10" name="Rectangle 9"/>
          <p:cNvSpPr/>
          <p:nvPr/>
        </p:nvSpPr>
        <p:spPr>
          <a:xfrm>
            <a:off x="1459546" y="3027759"/>
            <a:ext cx="1093569" cy="261610"/>
          </a:xfrm>
          <a:prstGeom prst="rect">
            <a:avLst/>
          </a:prstGeom>
        </p:spPr>
        <p:txBody>
          <a:bodyPr wrap="none">
            <a:spAutoFit/>
          </a:bodyPr>
          <a:lstStyle/>
          <a:p>
            <a:r>
              <a:rPr lang="fa-IR" sz="1100" b="1" dirty="0">
                <a:solidFill>
                  <a:schemeClr val="bg1"/>
                </a:solidFill>
              </a:rPr>
              <a:t>Frank </a:t>
            </a:r>
            <a:r>
              <a:rPr lang="fa-IR" sz="1100" b="1" dirty="0" smtClean="0">
                <a:solidFill>
                  <a:schemeClr val="bg1"/>
                </a:solidFill>
              </a:rPr>
              <a:t>Furness</a:t>
            </a:r>
            <a:endParaRPr lang="en-US" sz="1100" b="1" dirty="0">
              <a:solidFill>
                <a:schemeClr val="bg1"/>
              </a:solidFill>
            </a:endParaRPr>
          </a:p>
        </p:txBody>
      </p:sp>
      <p:sp>
        <p:nvSpPr>
          <p:cNvPr id="11" name="Rectangle 10"/>
          <p:cNvSpPr/>
          <p:nvPr/>
        </p:nvSpPr>
        <p:spPr>
          <a:xfrm>
            <a:off x="136204" y="6146178"/>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89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45" y="1697864"/>
            <a:ext cx="1200953" cy="1529213"/>
          </a:xfrm>
          <a:prstGeom prst="rect">
            <a:avLst/>
          </a:prstGeom>
        </p:spPr>
      </p:pic>
      <p:sp>
        <p:nvSpPr>
          <p:cNvPr id="13" name="Rectangle 12"/>
          <p:cNvSpPr/>
          <p:nvPr/>
        </p:nvSpPr>
        <p:spPr>
          <a:xfrm>
            <a:off x="1948830" y="5887252"/>
            <a:ext cx="689612" cy="261610"/>
          </a:xfrm>
          <a:prstGeom prst="rect">
            <a:avLst/>
          </a:prstGeom>
        </p:spPr>
        <p:txBody>
          <a:bodyPr wrap="none">
            <a:spAutoFit/>
          </a:bodyPr>
          <a:lstStyle/>
          <a:p>
            <a:r>
              <a:rPr lang="en-US" sz="1100" b="1" dirty="0" err="1" smtClean="0">
                <a:solidFill>
                  <a:schemeClr val="bg1"/>
                </a:solidFill>
              </a:rPr>
              <a:t>sullivan</a:t>
            </a:r>
            <a:endParaRPr lang="en-US" sz="1100" b="1" dirty="0">
              <a:solidFill>
                <a:schemeClr val="bg1"/>
              </a:solidFill>
            </a:endParaRPr>
          </a:p>
        </p:txBody>
      </p:sp>
      <p:sp>
        <p:nvSpPr>
          <p:cNvPr id="14" name="Rectangle 13"/>
          <p:cNvSpPr/>
          <p:nvPr/>
        </p:nvSpPr>
        <p:spPr>
          <a:xfrm>
            <a:off x="3882823" y="2991662"/>
            <a:ext cx="1340432" cy="261610"/>
          </a:xfrm>
          <a:prstGeom prst="rect">
            <a:avLst/>
          </a:prstGeom>
        </p:spPr>
        <p:txBody>
          <a:bodyPr wrap="none">
            <a:spAutoFit/>
          </a:bodyPr>
          <a:lstStyle/>
          <a:p>
            <a:r>
              <a:rPr lang="en-US" sz="1100" b="1" dirty="0">
                <a:solidFill>
                  <a:schemeClr val="bg1"/>
                </a:solidFill>
              </a:rPr>
              <a:t>frank </a:t>
            </a:r>
            <a:r>
              <a:rPr lang="en-US" sz="1100" b="1" dirty="0" err="1">
                <a:solidFill>
                  <a:schemeClr val="bg1"/>
                </a:solidFill>
              </a:rPr>
              <a:t>lloyd</a:t>
            </a:r>
            <a:r>
              <a:rPr lang="en-US" sz="1100" b="1" dirty="0">
                <a:solidFill>
                  <a:schemeClr val="bg1"/>
                </a:solidFill>
              </a:rPr>
              <a:t> wright</a:t>
            </a:r>
          </a:p>
        </p:txBody>
      </p:sp>
      <p:sp>
        <p:nvSpPr>
          <p:cNvPr id="15" name="Flowchart: Connector 14"/>
          <p:cNvSpPr/>
          <p:nvPr/>
        </p:nvSpPr>
        <p:spPr>
          <a:xfrm>
            <a:off x="8497411" y="1017847"/>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6" name="Flowchart: Connector 15"/>
          <p:cNvSpPr/>
          <p:nvPr/>
        </p:nvSpPr>
        <p:spPr>
          <a:xfrm>
            <a:off x="8497410" y="3496359"/>
            <a:ext cx="132341" cy="145722"/>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17" name="Frame 16"/>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10110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6256" y="347183"/>
            <a:ext cx="7467406" cy="1154162"/>
          </a:xfrm>
          <a:prstGeom prst="rect">
            <a:avLst/>
          </a:prstGeom>
        </p:spPr>
        <p:txBody>
          <a:bodyPr wrap="square">
            <a:spAutoFit/>
          </a:bodyPr>
          <a:lstStyle/>
          <a:p>
            <a:pPr algn="just" rtl="1">
              <a:lnSpc>
                <a:spcPct val="150000"/>
              </a:lnSpc>
            </a:pPr>
            <a:r>
              <a:rPr lang="fa-IR" sz="2400" dirty="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سالیوان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از پایه گذاران مکتب شیکاگو و معماری مردن در آمریکا بود. وی نیز اعتقاد بسیار زیاد به فرم های طبیعی و ارگانیک داشت.</a:t>
            </a:r>
            <a:endParaRPr lang="en-US" sz="2400" dirty="0">
              <a:solidFill>
                <a:schemeClr val="bg1"/>
              </a:solidFill>
              <a:cs typeface="B Nazanin" panose="00000400000000000000" pitchFamily="2" charset="-78"/>
            </a:endParaRPr>
          </a:p>
        </p:txBody>
      </p:sp>
      <p:sp>
        <p:nvSpPr>
          <p:cNvPr id="6" name="Rectangle 5"/>
          <p:cNvSpPr/>
          <p:nvPr/>
        </p:nvSpPr>
        <p:spPr>
          <a:xfrm>
            <a:off x="39948" y="6134146"/>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89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487" y="3881511"/>
            <a:ext cx="1674791" cy="238498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583" y="3881511"/>
            <a:ext cx="1471511" cy="1848611"/>
          </a:xfrm>
          <a:prstGeom prst="rect">
            <a:avLst/>
          </a:prstGeom>
        </p:spPr>
      </p:pic>
      <p:sp>
        <p:nvSpPr>
          <p:cNvPr id="11" name="Frame 10"/>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679" y="3881511"/>
            <a:ext cx="3276425" cy="2277664"/>
          </a:xfrm>
          <a:prstGeom prst="rect">
            <a:avLst/>
          </a:prstGeom>
        </p:spPr>
      </p:pic>
      <p:sp>
        <p:nvSpPr>
          <p:cNvPr id="13" name="Rectangle 12"/>
          <p:cNvSpPr/>
          <p:nvPr/>
        </p:nvSpPr>
        <p:spPr>
          <a:xfrm>
            <a:off x="956257" y="1501346"/>
            <a:ext cx="7467406" cy="2308324"/>
          </a:xfrm>
          <a:prstGeom prst="rect">
            <a:avLst/>
          </a:prstGeom>
        </p:spPr>
        <p:txBody>
          <a:bodyPr wrap="square">
            <a:spAutoFit/>
          </a:bodyPr>
          <a:lstStyle/>
          <a:p>
            <a:pPr algn="just" rtl="1">
              <a:lnSpc>
                <a:spcPct val="150000"/>
              </a:lnSpc>
            </a:pPr>
            <a:r>
              <a:rPr lang="fa-IR" sz="2400" dirty="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سالیوان</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 به روشی معتقد بود که مشابه پروسه به وجود آوردن در طبیعت بود . او برای اولین بار اصطلاح </a:t>
            </a:r>
            <a:r>
              <a:rPr lang="fa-IR" sz="2400" dirty="0">
                <a:solidFill>
                  <a:schemeClr val="accent6">
                    <a:lumMod val="60000"/>
                    <a:lumOff val="40000"/>
                  </a:schemeClr>
                </a:solidFill>
                <a:latin typeface="Calibri" panose="020F0502020204030204" pitchFamily="34" charset="0"/>
                <a:ea typeface="Calibri" panose="020F0502020204030204" pitchFamily="34" charset="0"/>
                <a:cs typeface="B Nazanin" panose="00000400000000000000" pitchFamily="2" charset="-78"/>
              </a:rPr>
              <a:t>فرم تابع عملکرد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را بیان نمود .</a:t>
            </a:r>
          </a:p>
          <a:p>
            <a:pPr algn="just" rtl="1">
              <a:lnSpc>
                <a:spcPct val="150000"/>
              </a:lnSpc>
            </a:pP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یعنی سالیوان فرم تابع عملکرد را در پروسه رشد و حرکت طبیعی می دید. </a:t>
            </a:r>
          </a:p>
          <a:p>
            <a:pPr algn="just" rtl="1">
              <a:lnSpc>
                <a:spcPct val="150000"/>
              </a:lnSpc>
            </a:pP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در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مورد مصالح می گوید « سنگ و ملات در ساختمان ارگانیک زنده می شود.»</a:t>
            </a:r>
            <a:endParaRPr lang="en-US" sz="2400" dirty="0">
              <a:solidFill>
                <a:schemeClr val="bg1"/>
              </a:solidFill>
              <a:cs typeface="B Nazanin" panose="00000400000000000000" pitchFamily="2" charset="-78"/>
            </a:endParaRPr>
          </a:p>
        </p:txBody>
      </p:sp>
    </p:spTree>
    <p:extLst>
      <p:ext uri="{BB962C8B-B14F-4D97-AF65-F5344CB8AC3E}">
        <p14:creationId xmlns:p14="http://schemas.microsoft.com/office/powerpoint/2010/main" val="576593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58786" y="1313252"/>
            <a:ext cx="6870031" cy="3330938"/>
          </a:xfrm>
        </p:spPr>
        <p:txBody>
          <a:bodyPr>
            <a:normAutofit/>
          </a:bodyPr>
          <a:lstStyle/>
          <a:p>
            <a:pPr algn="ctr">
              <a:buFont typeface="Wingdings" panose="05000000000000000000" pitchFamily="2" charset="2"/>
              <a:buNone/>
            </a:pPr>
            <a:r>
              <a:rPr lang="fa-IR" altLang="fa-IR" sz="3000" b="1" dirty="0">
                <a:solidFill>
                  <a:schemeClr val="bg1"/>
                </a:solidFill>
                <a:cs typeface="B Nazanin" panose="00000400000000000000" pitchFamily="2" charset="-78"/>
              </a:rPr>
              <a:t>نظریه و روش های طراحی</a:t>
            </a:r>
          </a:p>
          <a:p>
            <a:pPr algn="ctr">
              <a:buFont typeface="Wingdings" panose="05000000000000000000" pitchFamily="2" charset="2"/>
              <a:buNone/>
            </a:pPr>
            <a:r>
              <a:rPr lang="en-US" altLang="fa-IR" b="1" dirty="0" smtClean="0">
                <a:solidFill>
                  <a:schemeClr val="bg1"/>
                </a:solidFill>
                <a:cs typeface="B Nazanin" panose="00000400000000000000" pitchFamily="2" charset="-78"/>
              </a:rPr>
              <a:t> </a:t>
            </a:r>
            <a:endParaRPr lang="en-US" altLang="fa-IR" b="1" dirty="0">
              <a:solidFill>
                <a:schemeClr val="bg1"/>
              </a:solidFill>
              <a:cs typeface="B Nazanin" panose="00000400000000000000" pitchFamily="2" charset="-78"/>
            </a:endParaRPr>
          </a:p>
          <a:p>
            <a:pPr algn="ctr">
              <a:buFont typeface="Wingdings" panose="05000000000000000000" pitchFamily="2" charset="2"/>
              <a:buNone/>
            </a:pPr>
            <a:r>
              <a:rPr lang="fa-IR" altLang="fa-IR" b="1" dirty="0" smtClean="0">
                <a:solidFill>
                  <a:schemeClr val="bg1"/>
                </a:solidFill>
                <a:cs typeface="B Nazanin" panose="00000400000000000000" pitchFamily="2" charset="-78"/>
              </a:rPr>
              <a:t>موضوع : معماری </a:t>
            </a:r>
            <a:r>
              <a:rPr lang="fa-IR" altLang="fa-IR" b="1" dirty="0" smtClean="0">
                <a:solidFill>
                  <a:schemeClr val="bg1"/>
                </a:solidFill>
                <a:cs typeface="B Nazanin" panose="00000400000000000000" pitchFamily="2" charset="-78"/>
              </a:rPr>
              <a:t>ارگانیک</a:t>
            </a:r>
          </a:p>
        </p:txBody>
      </p:sp>
      <p:sp>
        <p:nvSpPr>
          <p:cNvPr id="6" name="Frame 5"/>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578392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164" y="1052966"/>
            <a:ext cx="8046075" cy="1569660"/>
          </a:xfrm>
          <a:prstGeom prst="rect">
            <a:avLst/>
          </a:prstGeom>
        </p:spPr>
        <p:txBody>
          <a:bodyPr wrap="square">
            <a:spAutoFit/>
          </a:bodyPr>
          <a:lstStyle/>
          <a:p>
            <a:pPr algn="justLow" rtl="1">
              <a:defRPr/>
            </a:pPr>
            <a:r>
              <a:rPr lang="fa-IR" altLang="fa-IR" sz="2400" kern="0" dirty="0">
                <a:solidFill>
                  <a:schemeClr val="accent6">
                    <a:lumMod val="60000"/>
                    <a:lumOff val="40000"/>
                  </a:schemeClr>
                </a:solidFill>
                <a:cs typeface="B Nazanin" panose="00000400000000000000" pitchFamily="2" charset="-78"/>
              </a:rPr>
              <a:t>فرانک لوید رایت </a:t>
            </a:r>
            <a:r>
              <a:rPr lang="fa-IR" altLang="fa-IR" sz="2400" kern="0" dirty="0">
                <a:solidFill>
                  <a:schemeClr val="bg1"/>
                </a:solidFill>
                <a:cs typeface="B Nazanin" panose="00000400000000000000" pitchFamily="2" charset="-78"/>
              </a:rPr>
              <a:t>به وضع دستور العمل هایی در خصوص چگونگی </a:t>
            </a:r>
            <a:br>
              <a:rPr lang="fa-IR" altLang="fa-IR" sz="2400" kern="0" dirty="0">
                <a:solidFill>
                  <a:schemeClr val="bg1"/>
                </a:solidFill>
                <a:cs typeface="B Nazanin" panose="00000400000000000000" pitchFamily="2" charset="-78"/>
              </a:rPr>
            </a:br>
            <a:r>
              <a:rPr lang="fa-IR" altLang="fa-IR" sz="2400" kern="0" dirty="0">
                <a:solidFill>
                  <a:schemeClr val="bg1"/>
                </a:solidFill>
                <a:cs typeface="B Nazanin" panose="00000400000000000000" pitchFamily="2" charset="-78"/>
              </a:rPr>
              <a:t>فضا های داخلی و خارجی بنا و استفاده از مصالح ساختمانی سازگار با طبیعت پیرامون پرداخت.به اعتقاد وی تکنولوژی وسیله ای است برای رسیدن به یک معماری </a:t>
            </a:r>
            <a:r>
              <a:rPr lang="fa-IR" altLang="fa-IR" sz="2400" kern="0" dirty="0" smtClean="0">
                <a:solidFill>
                  <a:schemeClr val="bg1"/>
                </a:solidFill>
                <a:cs typeface="B Nazanin" panose="00000400000000000000" pitchFamily="2" charset="-78"/>
              </a:rPr>
              <a:t>والاتر</a:t>
            </a:r>
            <a:r>
              <a:rPr lang="en-US" altLang="fa-IR" sz="2400" kern="0" dirty="0" smtClean="0">
                <a:solidFill>
                  <a:schemeClr val="bg1"/>
                </a:solidFill>
                <a:cs typeface="B Nazanin" panose="00000400000000000000" pitchFamily="2" charset="-78"/>
              </a:rPr>
              <a:t>,</a:t>
            </a:r>
            <a:r>
              <a:rPr lang="fa-IR" altLang="fa-IR" sz="2400" kern="0" dirty="0" smtClean="0">
                <a:solidFill>
                  <a:schemeClr val="bg1"/>
                </a:solidFill>
                <a:cs typeface="B Nazanin" panose="00000400000000000000" pitchFamily="2" charset="-78"/>
              </a:rPr>
              <a:t> </a:t>
            </a:r>
            <a:r>
              <a:rPr lang="fa-IR" altLang="fa-IR" sz="2400" kern="0" dirty="0">
                <a:solidFill>
                  <a:schemeClr val="bg1"/>
                </a:solidFill>
                <a:cs typeface="B Nazanin" panose="00000400000000000000" pitchFamily="2" charset="-78"/>
              </a:rPr>
              <a:t>که همان معماری ارگانیک </a:t>
            </a:r>
            <a:r>
              <a:rPr lang="fa-IR" altLang="fa-IR" sz="2400" kern="0" dirty="0" smtClean="0">
                <a:solidFill>
                  <a:schemeClr val="bg1"/>
                </a:solidFill>
                <a:cs typeface="B Nazanin" panose="00000400000000000000" pitchFamily="2" charset="-78"/>
              </a:rPr>
              <a:t>است</a:t>
            </a:r>
            <a:r>
              <a:rPr lang="fa-IR" altLang="fa-IR" sz="2400" kern="0" dirty="0">
                <a:solidFill>
                  <a:schemeClr val="bg1"/>
                </a:solidFill>
                <a:cs typeface="B Nazanin" panose="00000400000000000000" pitchFamily="2" charset="-78"/>
              </a:rPr>
              <a:t>.</a:t>
            </a:r>
            <a:r>
              <a:rPr lang="fa-IR" altLang="fa-IR" sz="2400" kern="0" dirty="0" smtClean="0">
                <a:cs typeface="B Nazanin" panose="00000400000000000000" pitchFamily="2" charset="-78"/>
              </a:rPr>
              <a:t>                                                  </a:t>
            </a:r>
            <a:endParaRPr lang="fa-IR" altLang="fa-IR" sz="2400" kern="0" dirty="0">
              <a:cs typeface="B Nazanin" panose="00000400000000000000" pitchFamily="2" charset="-78"/>
            </a:endParaRPr>
          </a:p>
        </p:txBody>
      </p:sp>
      <p:sp>
        <p:nvSpPr>
          <p:cNvPr id="3" name="Rectangle 2"/>
          <p:cNvSpPr/>
          <p:nvPr/>
        </p:nvSpPr>
        <p:spPr>
          <a:xfrm>
            <a:off x="2424449" y="2678207"/>
            <a:ext cx="6268791" cy="715581"/>
          </a:xfrm>
          <a:prstGeom prst="rect">
            <a:avLst/>
          </a:prstGeom>
        </p:spPr>
        <p:txBody>
          <a:bodyPr wrap="square">
            <a:spAutoFit/>
          </a:bodyPr>
          <a:lstStyle/>
          <a:p>
            <a:pPr algn="r" rtl="1"/>
            <a:r>
              <a:rPr lang="fa-IR" sz="1350" dirty="0"/>
              <a:t>بر خلاف لوئیس سالیوان که عشق او به طبیعت به نقش های تزئینی طبیعت گرا برروی ساختمان هایی ذاتا نا ملایم منجر شده است فرانک لوید رایت با ساختمان هایی که کاملا در وحدت هم زیستانه با طبیعت به سر می بردند معماری بر جسته تر ارائه داد.</a:t>
            </a:r>
            <a:endParaRPr lang="en-US" sz="135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164" y="2353355"/>
            <a:ext cx="3850105" cy="3850105"/>
          </a:xfrm>
          <a:prstGeom prst="rect">
            <a:avLst/>
          </a:prstGeom>
        </p:spPr>
      </p:pic>
      <p:sp>
        <p:nvSpPr>
          <p:cNvPr id="6" name="Frame 5"/>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925304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318" y="559977"/>
            <a:ext cx="8133008" cy="4855175"/>
          </a:xfrm>
          <a:prstGeom prst="rect">
            <a:avLst/>
          </a:prstGeom>
        </p:spPr>
        <p:txBody>
          <a:bodyPr wrap="square">
            <a:spAutoFit/>
          </a:bodyPr>
          <a:lstStyle/>
          <a:p>
            <a:pPr algn="justLow" rtl="1">
              <a:spcBef>
                <a:spcPct val="0"/>
              </a:spcBef>
              <a:buClrTx/>
              <a:buSzTx/>
              <a:buFontTx/>
              <a:buNone/>
            </a:pPr>
            <a:r>
              <a:rPr lang="fa-IR" altLang="en-US" sz="3200" dirty="0">
                <a:solidFill>
                  <a:srgbClr val="00B050"/>
                </a:solidFill>
                <a:latin typeface="Times New Roman" panose="02020603050405020304" pitchFamily="18" charset="0"/>
                <a:cs typeface="B Nazanin" panose="00000400000000000000" pitchFamily="2" charset="-78"/>
              </a:rPr>
              <a:t>مبانی نظری معماری </a:t>
            </a:r>
            <a:r>
              <a:rPr lang="fa-IR" altLang="en-US" sz="3200" dirty="0" smtClean="0">
                <a:solidFill>
                  <a:srgbClr val="00B050"/>
                </a:solidFill>
                <a:latin typeface="Times New Roman" panose="02020603050405020304" pitchFamily="18" charset="0"/>
                <a:cs typeface="B Nazanin" panose="00000400000000000000" pitchFamily="2" charset="-78"/>
              </a:rPr>
              <a:t>ارگانیک</a:t>
            </a:r>
            <a:endParaRPr lang="en-US" altLang="en-US" sz="3200" dirty="0">
              <a:solidFill>
                <a:srgbClr val="00B050"/>
              </a:solidFill>
              <a:latin typeface="Times New Roman" panose="02020603050405020304" pitchFamily="18" charset="0"/>
              <a:cs typeface="B Nazanin" panose="00000400000000000000" pitchFamily="2" charset="-78"/>
            </a:endParaRPr>
          </a:p>
          <a:p>
            <a:pPr algn="justLow" rtl="1">
              <a:spcBef>
                <a:spcPct val="0"/>
              </a:spcBef>
              <a:buClrTx/>
              <a:buSzTx/>
              <a:buFontTx/>
              <a:buNone/>
            </a:pPr>
            <a:endParaRPr lang="fa-IR" altLang="en-US" sz="1350" dirty="0">
              <a:solidFill>
                <a:schemeClr val="bg1"/>
              </a:solidFill>
              <a:latin typeface="Times New Roman" panose="02020603050405020304" pitchFamily="18" charset="0"/>
              <a:cs typeface="B Nazanin" panose="00000400000000000000" pitchFamily="2" charset="-78"/>
            </a:endParaRPr>
          </a:p>
          <a:p>
            <a:pPr algn="justLow" rtl="1">
              <a:spcBef>
                <a:spcPct val="0"/>
              </a:spcBef>
              <a:buClrTx/>
              <a:buSzTx/>
              <a:buFontTx/>
              <a:buNone/>
            </a:pPr>
            <a:r>
              <a:rPr lang="fa-IR" altLang="en-US" sz="2400" dirty="0">
                <a:solidFill>
                  <a:schemeClr val="bg1"/>
                </a:solidFill>
                <a:latin typeface="Times New Roman" panose="02020603050405020304" pitchFamily="18" charset="0"/>
                <a:cs typeface="B Nazanin" panose="00000400000000000000" pitchFamily="2" charset="-78"/>
              </a:rPr>
              <a:t>چیزی به عنوان یک مبنای نظری یکدست برای مجموعه معماری ارگانیک وجود </a:t>
            </a:r>
            <a:r>
              <a:rPr lang="fa-IR" altLang="en-US" sz="2400" dirty="0" smtClean="0">
                <a:solidFill>
                  <a:schemeClr val="bg1"/>
                </a:solidFill>
                <a:latin typeface="Times New Roman" panose="02020603050405020304" pitchFamily="18" charset="0"/>
                <a:cs typeface="B Nazanin" panose="00000400000000000000" pitchFamily="2" charset="-78"/>
              </a:rPr>
              <a:t>ندارد</a:t>
            </a:r>
            <a:endParaRPr lang="fa-IR" altLang="en-US" sz="2400" dirty="0">
              <a:solidFill>
                <a:schemeClr val="bg1"/>
              </a:solidFill>
              <a:latin typeface="Times New Roman" panose="02020603050405020304" pitchFamily="18" charset="0"/>
              <a:cs typeface="B Nazanin" panose="00000400000000000000" pitchFamily="2" charset="-78"/>
            </a:endParaRPr>
          </a:p>
          <a:p>
            <a:pPr algn="justLow" rtl="1">
              <a:spcBef>
                <a:spcPct val="0"/>
              </a:spcBef>
              <a:buClrTx/>
              <a:buSzTx/>
              <a:buFontTx/>
              <a:buNone/>
            </a:pPr>
            <a:r>
              <a:rPr lang="fa-IR" altLang="en-US" sz="2400" dirty="0">
                <a:solidFill>
                  <a:schemeClr val="bg1"/>
                </a:solidFill>
                <a:latin typeface="Times New Roman" panose="02020603050405020304" pitchFamily="18" charset="0"/>
                <a:cs typeface="B Nazanin" panose="00000400000000000000" pitchFamily="2" charset="-78"/>
              </a:rPr>
              <a:t> با این حال سه اصل یک طرح کلی ساده:</a:t>
            </a:r>
          </a:p>
          <a:p>
            <a:pPr algn="justLow" rtl="1">
              <a:spcBef>
                <a:spcPct val="0"/>
              </a:spcBef>
              <a:buClrTx/>
              <a:buSzTx/>
              <a:buFontTx/>
              <a:buNone/>
            </a:pPr>
            <a:endParaRPr lang="fa-IR" altLang="en-US" sz="2400" dirty="0">
              <a:solidFill>
                <a:schemeClr val="bg1"/>
              </a:solidFill>
              <a:latin typeface="Times New Roman" panose="02020603050405020304" pitchFamily="18" charset="0"/>
              <a:cs typeface="B Nazanin" panose="00000400000000000000" pitchFamily="2" charset="-78"/>
            </a:endParaRPr>
          </a:p>
          <a:p>
            <a:pPr algn="justLow" rtl="1">
              <a:spcBef>
                <a:spcPct val="0"/>
              </a:spcBef>
              <a:buClrTx/>
              <a:buSzTx/>
              <a:buFontTx/>
              <a:buNone/>
            </a:pPr>
            <a:r>
              <a:rPr lang="fa-IR" altLang="en-US" sz="2400" dirty="0">
                <a:solidFill>
                  <a:srgbClr val="00B050"/>
                </a:solidFill>
                <a:latin typeface="Times New Roman" panose="02020603050405020304" pitchFamily="18" charset="0"/>
                <a:cs typeface="B Nazanin" panose="00000400000000000000" pitchFamily="2" charset="-78"/>
              </a:rPr>
              <a:t>1:طبیعت به عنوان الگو:</a:t>
            </a:r>
            <a:r>
              <a:rPr lang="fa-IR" altLang="en-US" sz="2400" dirty="0">
                <a:solidFill>
                  <a:schemeClr val="bg1"/>
                </a:solidFill>
                <a:latin typeface="Times New Roman" panose="02020603050405020304" pitchFamily="18" charset="0"/>
                <a:cs typeface="B Nazanin" panose="00000400000000000000" pitchFamily="2" charset="-78"/>
              </a:rPr>
              <a:t>در نوعی گریز رمانتیک از شهرهای بزرگ و تمدن فنی ادعا این بود که طبیعت و قوانین آن تنهاراهنما و آموزگار است.</a:t>
            </a:r>
          </a:p>
          <a:p>
            <a:pPr algn="justLow" rtl="1">
              <a:spcBef>
                <a:spcPct val="0"/>
              </a:spcBef>
              <a:buClrTx/>
              <a:buSzTx/>
              <a:buFontTx/>
              <a:buNone/>
            </a:pPr>
            <a:endParaRPr lang="fa-IR" altLang="en-US" sz="2400" dirty="0">
              <a:solidFill>
                <a:schemeClr val="bg1"/>
              </a:solidFill>
              <a:latin typeface="Times New Roman" panose="02020603050405020304" pitchFamily="18" charset="0"/>
              <a:cs typeface="B Nazanin" panose="00000400000000000000" pitchFamily="2" charset="-78"/>
            </a:endParaRPr>
          </a:p>
          <a:p>
            <a:pPr algn="justLow" rtl="1">
              <a:spcBef>
                <a:spcPct val="0"/>
              </a:spcBef>
              <a:buClrTx/>
              <a:buSzTx/>
              <a:buFontTx/>
              <a:buNone/>
            </a:pPr>
            <a:r>
              <a:rPr lang="fa-IR" altLang="en-US" sz="2400" dirty="0">
                <a:solidFill>
                  <a:srgbClr val="00B050"/>
                </a:solidFill>
                <a:latin typeface="Times New Roman" panose="02020603050405020304" pitchFamily="18" charset="0"/>
                <a:cs typeface="B Nazanin" panose="00000400000000000000" pitchFamily="2" charset="-78"/>
              </a:rPr>
              <a:t>2:فرد گرایی:</a:t>
            </a:r>
            <a:r>
              <a:rPr lang="fa-IR" altLang="en-US" sz="2400" dirty="0">
                <a:solidFill>
                  <a:schemeClr val="bg1"/>
                </a:solidFill>
                <a:latin typeface="Times New Roman" panose="02020603050405020304" pitchFamily="18" charset="0"/>
                <a:cs typeface="B Nazanin" panose="00000400000000000000" pitchFamily="2" charset="-78"/>
              </a:rPr>
              <a:t>به</a:t>
            </a:r>
            <a:r>
              <a:rPr lang="fa-IR" altLang="en-US" sz="2400" dirty="0">
                <a:solidFill>
                  <a:srgbClr val="00B050"/>
                </a:solidFill>
                <a:latin typeface="Times New Roman" panose="02020603050405020304" pitchFamily="18" charset="0"/>
                <a:cs typeface="B Nazanin" panose="00000400000000000000" pitchFamily="2" charset="-78"/>
              </a:rPr>
              <a:t> </a:t>
            </a:r>
            <a:r>
              <a:rPr lang="fa-IR" altLang="en-US" sz="2400" dirty="0">
                <a:solidFill>
                  <a:schemeClr val="bg1"/>
                </a:solidFill>
                <a:latin typeface="Times New Roman" panose="02020603050405020304" pitchFamily="18" charset="0"/>
                <a:cs typeface="B Nazanin" panose="00000400000000000000" pitchFamily="2" charset="-78"/>
              </a:rPr>
              <a:t>کمک واسطه های روانشناختی خودمختاری فردی و شخصیت مستقل فردی ترغیب میشود.</a:t>
            </a:r>
          </a:p>
          <a:p>
            <a:pPr algn="justLow" rtl="1">
              <a:spcBef>
                <a:spcPct val="0"/>
              </a:spcBef>
              <a:buClrTx/>
              <a:buSzTx/>
              <a:buFontTx/>
              <a:buNone/>
            </a:pPr>
            <a:endParaRPr lang="fa-IR" altLang="en-US" sz="2400" dirty="0">
              <a:solidFill>
                <a:schemeClr val="bg1"/>
              </a:solidFill>
              <a:latin typeface="Times New Roman" panose="02020603050405020304" pitchFamily="18" charset="0"/>
              <a:cs typeface="B Nazanin" panose="00000400000000000000" pitchFamily="2" charset="-78"/>
            </a:endParaRPr>
          </a:p>
          <a:p>
            <a:pPr algn="justLow" rtl="1">
              <a:spcBef>
                <a:spcPct val="0"/>
              </a:spcBef>
              <a:buClrTx/>
              <a:buSzTx/>
              <a:buFontTx/>
              <a:buNone/>
            </a:pPr>
            <a:r>
              <a:rPr lang="fa-IR" altLang="en-US" sz="2400" dirty="0">
                <a:solidFill>
                  <a:srgbClr val="00B050"/>
                </a:solidFill>
                <a:latin typeface="Times New Roman" panose="02020603050405020304" pitchFamily="18" charset="0"/>
                <a:cs typeface="B Nazanin" panose="00000400000000000000" pitchFamily="2" charset="-78"/>
              </a:rPr>
              <a:t>3:ملی گرایی:</a:t>
            </a:r>
            <a:r>
              <a:rPr lang="fa-IR" altLang="en-US" sz="2400" dirty="0">
                <a:solidFill>
                  <a:schemeClr val="bg1"/>
                </a:solidFill>
                <a:latin typeface="Times New Roman" panose="02020603050405020304" pitchFamily="18" charset="0"/>
                <a:cs typeface="B Nazanin" panose="00000400000000000000" pitchFamily="2" charset="-78"/>
              </a:rPr>
              <a:t>همبستگی</a:t>
            </a:r>
            <a:r>
              <a:rPr lang="fa-IR" altLang="en-US" sz="2400" dirty="0">
                <a:solidFill>
                  <a:srgbClr val="00B050"/>
                </a:solidFill>
                <a:latin typeface="Times New Roman" panose="02020603050405020304" pitchFamily="18" charset="0"/>
                <a:cs typeface="B Nazanin" panose="00000400000000000000" pitchFamily="2" charset="-78"/>
              </a:rPr>
              <a:t> </a:t>
            </a:r>
            <a:r>
              <a:rPr lang="fa-IR" altLang="en-US" sz="2400" dirty="0">
                <a:solidFill>
                  <a:schemeClr val="bg1"/>
                </a:solidFill>
                <a:latin typeface="Times New Roman" panose="02020603050405020304" pitchFamily="18" charset="0"/>
                <a:cs typeface="B Nazanin" panose="00000400000000000000" pitchFamily="2" charset="-78"/>
              </a:rPr>
              <a:t>با کشور-  فرهنگ  - مذهب و سنتهای خود که در کناربینش جهان وطنی جنبش فردگرایی قرار گرفته </a:t>
            </a:r>
            <a:r>
              <a:rPr lang="fa-IR" altLang="en-US" sz="2400" dirty="0" smtClean="0">
                <a:solidFill>
                  <a:schemeClr val="bg1"/>
                </a:solidFill>
                <a:latin typeface="Times New Roman" panose="02020603050405020304" pitchFamily="18" charset="0"/>
                <a:cs typeface="B Nazanin" panose="00000400000000000000" pitchFamily="2" charset="-78"/>
              </a:rPr>
              <a:t>است.</a:t>
            </a:r>
            <a:r>
              <a:rPr lang="fa-IR" altLang="en-US" sz="1350" dirty="0">
                <a:latin typeface="Times New Roman" panose="02020603050405020304" pitchFamily="18" charset="0"/>
                <a:cs typeface="B Nazanin" panose="00000400000000000000" pitchFamily="2" charset="-78"/>
              </a:rPr>
              <a:t>	</a:t>
            </a:r>
          </a:p>
        </p:txBody>
      </p:sp>
      <p:sp>
        <p:nvSpPr>
          <p:cNvPr id="3" name="Rectangle 2"/>
          <p:cNvSpPr/>
          <p:nvPr/>
        </p:nvSpPr>
        <p:spPr>
          <a:xfrm>
            <a:off x="484456" y="6028206"/>
            <a:ext cx="4275530" cy="388568"/>
          </a:xfrm>
          <a:prstGeom prst="rect">
            <a:avLst/>
          </a:prstGeom>
        </p:spPr>
        <p:txBody>
          <a:bodyPr wrap="none">
            <a:spAutoFit/>
          </a:bodyPr>
          <a:lstStyle/>
          <a:p>
            <a:pPr algn="just" rtl="1">
              <a:lnSpc>
                <a:spcPct val="150000"/>
              </a:lnSpc>
              <a:spcAft>
                <a:spcPts val="600"/>
              </a:spcAft>
            </a:pP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80- معماری و شهرسازی در قرن بیستم /ویتوریو مانیا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گولامیونیانی)</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4" name="Frame 3"/>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0176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813" y="1280652"/>
            <a:ext cx="7956602" cy="461665"/>
          </a:xfrm>
          <a:prstGeom prst="rect">
            <a:avLst/>
          </a:prstGeom>
        </p:spPr>
        <p:txBody>
          <a:bodyPr wrap="square">
            <a:spAutoFit/>
          </a:bodyPr>
          <a:lstStyle/>
          <a:p>
            <a:pPr algn="justLow" rtl="1">
              <a:spcBef>
                <a:spcPct val="0"/>
              </a:spcBef>
              <a:buClrTx/>
              <a:buSzTx/>
              <a:buFontTx/>
              <a:buNone/>
            </a:pPr>
            <a:r>
              <a:rPr lang="fa-IR" altLang="en-US" sz="2400" dirty="0">
                <a:solidFill>
                  <a:srgbClr val="00B050"/>
                </a:solidFill>
                <a:latin typeface="Times New Roman" panose="02020603050405020304" pitchFamily="18" charset="0"/>
                <a:cs typeface="B Nazanin" panose="00000400000000000000" pitchFamily="2" charset="-78"/>
              </a:rPr>
              <a:t>ازاین اصول سه صفت و خاصیت اساسی معماری ارگانیک بیرون کشیده می شود:</a:t>
            </a:r>
          </a:p>
        </p:txBody>
      </p:sp>
      <p:sp>
        <p:nvSpPr>
          <p:cNvPr id="4" name="Rectangle 3"/>
          <p:cNvSpPr/>
          <p:nvPr/>
        </p:nvSpPr>
        <p:spPr>
          <a:xfrm>
            <a:off x="240428" y="6142536"/>
            <a:ext cx="4275530" cy="415498"/>
          </a:xfrm>
          <a:prstGeom prst="rect">
            <a:avLst/>
          </a:prstGeom>
        </p:spPr>
        <p:txBody>
          <a:bodyPr wrap="none">
            <a:spAutoFit/>
          </a:bodyPr>
          <a:lstStyle/>
          <a:p>
            <a:pPr algn="just" rtl="1">
              <a:lnSpc>
                <a:spcPct val="150000"/>
              </a:lnSpc>
              <a:spcAft>
                <a:spcPts val="600"/>
              </a:spcAft>
            </a:pP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81- معماری و شهرسازی در قرن بیستم /ویتوریو مانیا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گولامیونیانی)</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TextBox 4"/>
          <p:cNvSpPr txBox="1"/>
          <p:nvPr/>
        </p:nvSpPr>
        <p:spPr>
          <a:xfrm>
            <a:off x="1374620" y="2562726"/>
            <a:ext cx="7066795" cy="1938992"/>
          </a:xfrm>
          <a:prstGeom prst="rect">
            <a:avLst/>
          </a:prstGeom>
          <a:noFill/>
        </p:spPr>
        <p:txBody>
          <a:bodyPr wrap="square" rtlCol="0">
            <a:spAutoFit/>
          </a:bodyPr>
          <a:lstStyle/>
          <a:p>
            <a:pPr algn="r" rtl="1"/>
            <a:r>
              <a:rPr lang="fa-IR" sz="2400" dirty="0" smtClean="0">
                <a:solidFill>
                  <a:srgbClr val="00B050"/>
                </a:solidFill>
                <a:cs typeface="B Nazanin" panose="00000400000000000000" pitchFamily="2" charset="-78"/>
              </a:rPr>
              <a:t>1-</a:t>
            </a:r>
            <a:r>
              <a:rPr lang="fa-IR" sz="2400" dirty="0" smtClean="0">
                <a:solidFill>
                  <a:schemeClr val="bg1"/>
                </a:solidFill>
                <a:cs typeface="B Nazanin" panose="00000400000000000000" pitchFamily="2" charset="-78"/>
              </a:rPr>
              <a:t> ساختمان به مثابه یک عنصر طبیعی</a:t>
            </a:r>
          </a:p>
          <a:p>
            <a:pPr algn="r" rtl="1"/>
            <a:endParaRPr lang="fa-IR" sz="2400" dirty="0">
              <a:solidFill>
                <a:schemeClr val="bg1"/>
              </a:solidFill>
              <a:cs typeface="B Nazanin" panose="00000400000000000000" pitchFamily="2" charset="-78"/>
            </a:endParaRPr>
          </a:p>
          <a:p>
            <a:pPr algn="r" rtl="1"/>
            <a:r>
              <a:rPr lang="fa-IR" sz="2400" dirty="0" smtClean="0">
                <a:solidFill>
                  <a:srgbClr val="00B050"/>
                </a:solidFill>
                <a:cs typeface="B Nazanin" panose="00000400000000000000" pitchFamily="2" charset="-78"/>
              </a:rPr>
              <a:t>2- </a:t>
            </a:r>
            <a:r>
              <a:rPr lang="fa-IR" sz="2400" dirty="0" smtClean="0">
                <a:solidFill>
                  <a:schemeClr val="bg1"/>
                </a:solidFill>
                <a:cs typeface="B Nazanin" panose="00000400000000000000" pitchFamily="2" charset="-78"/>
              </a:rPr>
              <a:t>ساختمان به مثابه یک عنصر مشخص</a:t>
            </a:r>
          </a:p>
          <a:p>
            <a:pPr algn="r" rtl="1"/>
            <a:endParaRPr lang="fa-IR" sz="2400" dirty="0">
              <a:solidFill>
                <a:schemeClr val="bg1"/>
              </a:solidFill>
              <a:cs typeface="B Nazanin" panose="00000400000000000000" pitchFamily="2" charset="-78"/>
            </a:endParaRPr>
          </a:p>
          <a:p>
            <a:pPr algn="r" rtl="1"/>
            <a:r>
              <a:rPr lang="fa-IR" sz="2400" dirty="0" smtClean="0">
                <a:solidFill>
                  <a:srgbClr val="00B050"/>
                </a:solidFill>
                <a:cs typeface="B Nazanin" panose="00000400000000000000" pitchFamily="2" charset="-78"/>
              </a:rPr>
              <a:t>3- </a:t>
            </a:r>
            <a:r>
              <a:rPr lang="fa-IR" sz="2400" dirty="0" smtClean="0">
                <a:solidFill>
                  <a:schemeClr val="bg1"/>
                </a:solidFill>
                <a:cs typeface="B Nazanin" panose="00000400000000000000" pitchFamily="2" charset="-78"/>
              </a:rPr>
              <a:t>ساختمان به عنوان یک عنصر سنتی </a:t>
            </a:r>
            <a:endParaRPr lang="en-US" sz="2400" dirty="0">
              <a:solidFill>
                <a:schemeClr val="bg1"/>
              </a:solidFill>
              <a:cs typeface="B Nazanin"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95" y="2774166"/>
            <a:ext cx="3672505" cy="2166778"/>
          </a:xfrm>
          <a:prstGeom prst="rect">
            <a:avLst/>
          </a:prstGeom>
        </p:spPr>
      </p:pic>
      <p:sp>
        <p:nvSpPr>
          <p:cNvPr id="7" name="Frame 6"/>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392" y="4616279"/>
            <a:ext cx="2611454" cy="1734006"/>
          </a:xfrm>
          <a:prstGeom prst="rect">
            <a:avLst/>
          </a:prstGeom>
        </p:spPr>
      </p:pic>
    </p:spTree>
    <p:extLst>
      <p:ext uri="{BB962C8B-B14F-4D97-AF65-F5344CB8AC3E}">
        <p14:creationId xmlns:p14="http://schemas.microsoft.com/office/powerpoint/2010/main" val="2096093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2082163509"/>
              </p:ext>
            </p:extLst>
          </p:nvPr>
        </p:nvGraphicFramePr>
        <p:xfrm>
          <a:off x="601579" y="1348873"/>
          <a:ext cx="8193504" cy="4138250"/>
        </p:xfrm>
        <a:graphic>
          <a:graphicData uri="http://schemas.openxmlformats.org/drawingml/2006/table">
            <a:tbl>
              <a:tblPr firstRow="1" bandRow="1">
                <a:tableStyleId>{00A15C55-8517-42AA-B614-E9B94910E393}</a:tableStyleId>
              </a:tblPr>
              <a:tblGrid>
                <a:gridCol w="4096752"/>
                <a:gridCol w="4096752"/>
              </a:tblGrid>
              <a:tr h="484824">
                <a:tc>
                  <a:txBody>
                    <a:bodyPr/>
                    <a:lstStyle/>
                    <a:p>
                      <a:endParaRPr lang="en-US" dirty="0"/>
                    </a:p>
                  </a:txBody>
                  <a:tcPr/>
                </a:tc>
                <a:tc>
                  <a:txBody>
                    <a:bodyPr/>
                    <a:lstStyle/>
                    <a:p>
                      <a:endParaRPr lang="en-US"/>
                    </a:p>
                  </a:txBody>
                  <a:tcPr/>
                </a:tc>
              </a:tr>
              <a:tr h="380265">
                <a:tc>
                  <a:txBody>
                    <a:bodyPr/>
                    <a:lstStyle/>
                    <a:p>
                      <a:endParaRPr lang="en-US"/>
                    </a:p>
                  </a:txBody>
                  <a:tcPr/>
                </a:tc>
                <a:tc>
                  <a:txBody>
                    <a:bodyPr/>
                    <a:lstStyle/>
                    <a:p>
                      <a:endParaRPr lang="en-US"/>
                    </a:p>
                  </a:txBody>
                  <a:tcPr/>
                </a:tc>
              </a:tr>
              <a:tr h="373043">
                <a:tc>
                  <a:txBody>
                    <a:bodyPr/>
                    <a:lstStyle/>
                    <a:p>
                      <a:endParaRPr lang="en-US"/>
                    </a:p>
                  </a:txBody>
                  <a:tcPr/>
                </a:tc>
                <a:tc>
                  <a:txBody>
                    <a:bodyPr/>
                    <a:lstStyle/>
                    <a:p>
                      <a:endParaRPr lang="en-US"/>
                    </a:p>
                  </a:txBody>
                  <a:tcPr/>
                </a:tc>
              </a:tr>
              <a:tr h="385078">
                <a:tc>
                  <a:txBody>
                    <a:bodyPr/>
                    <a:lstStyle/>
                    <a:p>
                      <a:endParaRPr lang="en-US"/>
                    </a:p>
                  </a:txBody>
                  <a:tcPr/>
                </a:tc>
                <a:tc>
                  <a:txBody>
                    <a:bodyPr/>
                    <a:lstStyle/>
                    <a:p>
                      <a:endParaRPr lang="en-US"/>
                    </a:p>
                  </a:txBody>
                  <a:tcPr/>
                </a:tc>
              </a:tr>
              <a:tr h="589650">
                <a:tc>
                  <a:txBody>
                    <a:bodyPr/>
                    <a:lstStyle/>
                    <a:p>
                      <a:endParaRPr lang="en-US"/>
                    </a:p>
                  </a:txBody>
                  <a:tcPr/>
                </a:tc>
                <a:tc>
                  <a:txBody>
                    <a:bodyPr/>
                    <a:lstStyle/>
                    <a:p>
                      <a:endParaRPr lang="en-US"/>
                    </a:p>
                  </a:txBody>
                  <a:tcPr/>
                </a:tc>
              </a:tr>
              <a:tr h="421180">
                <a:tc>
                  <a:txBody>
                    <a:bodyPr/>
                    <a:lstStyle/>
                    <a:p>
                      <a:endParaRPr lang="en-US"/>
                    </a:p>
                  </a:txBody>
                  <a:tcPr/>
                </a:tc>
                <a:tc>
                  <a:txBody>
                    <a:bodyPr/>
                    <a:lstStyle/>
                    <a:p>
                      <a:endParaRPr lang="en-US"/>
                    </a:p>
                  </a:txBody>
                  <a:tcPr/>
                </a:tc>
              </a:tr>
              <a:tr h="373044">
                <a:tc>
                  <a:txBody>
                    <a:bodyPr/>
                    <a:lstStyle/>
                    <a:p>
                      <a:endParaRPr lang="en-US"/>
                    </a:p>
                  </a:txBody>
                  <a:tcPr/>
                </a:tc>
                <a:tc>
                  <a:txBody>
                    <a:bodyPr/>
                    <a:lstStyle/>
                    <a:p>
                      <a:endParaRPr lang="en-US"/>
                    </a:p>
                  </a:txBody>
                  <a:tcPr/>
                </a:tc>
              </a:tr>
              <a:tr h="373044">
                <a:tc>
                  <a:txBody>
                    <a:bodyPr/>
                    <a:lstStyle/>
                    <a:p>
                      <a:endParaRPr lang="en-US"/>
                    </a:p>
                  </a:txBody>
                  <a:tcPr/>
                </a:tc>
                <a:tc>
                  <a:txBody>
                    <a:bodyPr/>
                    <a:lstStyle/>
                    <a:p>
                      <a:endParaRPr lang="en-US"/>
                    </a:p>
                  </a:txBody>
                  <a:tcPr/>
                </a:tc>
              </a:tr>
              <a:tr h="365824">
                <a:tc>
                  <a:txBody>
                    <a:bodyPr/>
                    <a:lstStyle/>
                    <a:p>
                      <a:endParaRPr lang="en-US"/>
                    </a:p>
                  </a:txBody>
                  <a:tcPr/>
                </a:tc>
                <a:tc>
                  <a:txBody>
                    <a:bodyPr/>
                    <a:lstStyle/>
                    <a:p>
                      <a:endParaRPr lang="en-US" dirty="0"/>
                    </a:p>
                  </a:txBody>
                  <a:tcPr/>
                </a:tc>
              </a:tr>
              <a:tr h="392298">
                <a:tc>
                  <a:txBody>
                    <a:bodyPr/>
                    <a:lstStyle/>
                    <a:p>
                      <a:endParaRPr lang="en-US"/>
                    </a:p>
                  </a:txBody>
                  <a:tcPr/>
                </a:tc>
                <a:tc>
                  <a:txBody>
                    <a:bodyPr/>
                    <a:lstStyle/>
                    <a:p>
                      <a:endParaRPr lang="en-US" dirty="0"/>
                    </a:p>
                  </a:txBody>
                  <a:tcPr/>
                </a:tc>
              </a:tr>
            </a:tbl>
          </a:graphicData>
        </a:graphic>
      </p:graphicFrame>
      <p:sp>
        <p:nvSpPr>
          <p:cNvPr id="13" name="Rectangle 12"/>
          <p:cNvSpPr/>
          <p:nvPr/>
        </p:nvSpPr>
        <p:spPr>
          <a:xfrm>
            <a:off x="863277" y="517365"/>
            <a:ext cx="7570871" cy="4969758"/>
          </a:xfrm>
          <a:prstGeom prst="rect">
            <a:avLst/>
          </a:prstGeom>
        </p:spPr>
        <p:txBody>
          <a:bodyPr wrap="square">
            <a:spAutoFit/>
          </a:bodyPr>
          <a:lstStyle/>
          <a:p>
            <a:pPr algn="just" rtl="1">
              <a:lnSpc>
                <a:spcPct val="107000"/>
              </a:lnSpc>
              <a:spcAft>
                <a:spcPts val="600"/>
              </a:spcAft>
            </a:pPr>
            <a:r>
              <a:rPr lang="fa-IR" sz="2400"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مقایسه جهان مکانیکی با جهان </a:t>
            </a:r>
            <a:r>
              <a:rPr lang="fa-IR" sz="2400" b="1" dirty="0" smtClean="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ارگانیک</a:t>
            </a:r>
            <a:endParaRPr lang="en-US" sz="2400"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endParaRPr lang="en-US" sz="2100" b="1"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sz="2100" dirty="0">
                <a:solidFill>
                  <a:schemeClr val="bg1"/>
                </a:solidFill>
                <a:latin typeface="Calibri" panose="020F0502020204030204" pitchFamily="34" charset="0"/>
                <a:ea typeface="Calibri" panose="020F0502020204030204" pitchFamily="34" charset="0"/>
                <a:cs typeface="B Nazanin" panose="00000400000000000000" pitchFamily="2" charset="-78"/>
              </a:rPr>
              <a:t>جهان مکانیکی                                                                 جهان ارگانیک</a:t>
            </a:r>
            <a:endParaRPr lang="en-US" sz="21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ایستا – محدودشده                                                                         متحول – سیال</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فضای مطلق و زمان مطلق اجرا                                              فضا – زمان غیر قابل تفکیک</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قاب های فضا – زمان یکسان برای همه ناظران                            ناظر مشروط – وابسته </a:t>
            </a:r>
          </a:p>
          <a:p>
            <a:pPr rtl="1">
              <a:lnSpc>
                <a:spcPct val="107000"/>
              </a:lnSpc>
              <a:spcAft>
                <a:spcPts val="600"/>
              </a:spcAft>
            </a:pPr>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اجسام خنثی با مکان مشخص در فضا و زمان                                 </a:t>
            </a:r>
            <a:r>
              <a:rPr lang="fa-IR"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ارگانیسم </a:t>
            </a:r>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ها به صورت غیر محلی که متقابلاً با فضا – زمان درگیر است</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فضا – زمان                                                                                      فضا – زمان</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خطی – همجنس                                                        غیر خطی ، غیر همجنس ، چند بعدی</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دلایل محلی                                                                                دلایل غیر محلی </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خلق شده – غیر فعال                                                                    خلاق – فعال</a:t>
            </a:r>
            <a:endParaRPr lang="en-US"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و در نتیجه ناظر به صورت خنثی                                       درگیر بودن ناظر و نظارت شده </a:t>
            </a:r>
            <a:endParaRPr lang="en-US" dirty="0">
              <a:solidFill>
                <a:schemeClr val="bg1"/>
              </a:solidFill>
              <a:cs typeface="B Nazanin" panose="00000400000000000000" pitchFamily="2" charset="-78"/>
            </a:endParaRPr>
          </a:p>
        </p:txBody>
      </p:sp>
      <p:sp>
        <p:nvSpPr>
          <p:cNvPr id="14" name="Rectangle 13"/>
          <p:cNvSpPr/>
          <p:nvPr/>
        </p:nvSpPr>
        <p:spPr>
          <a:xfrm>
            <a:off x="244492" y="6025858"/>
            <a:ext cx="4580165" cy="41549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208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5" name="Frame 14"/>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97893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208" y="967988"/>
            <a:ext cx="5018810" cy="4893647"/>
          </a:xfrm>
          <a:prstGeom prst="rect">
            <a:avLst/>
          </a:prstGeom>
          <a:noFill/>
        </p:spPr>
        <p:txBody>
          <a:bodyPr wrap="square" rtlCol="0">
            <a:spAutoFit/>
          </a:bodyPr>
          <a:lstStyle/>
          <a:p>
            <a:pPr algn="r"/>
            <a:r>
              <a:rPr lang="fa-IR" sz="2400" b="1" dirty="0">
                <a:solidFill>
                  <a:schemeClr val="accent4">
                    <a:lumMod val="75000"/>
                  </a:schemeClr>
                </a:solidFill>
                <a:cs typeface="B Nazanin" panose="00000400000000000000" pitchFamily="2" charset="-78"/>
              </a:rPr>
              <a:t>معماران معروف سبک معماری </a:t>
            </a:r>
            <a:r>
              <a:rPr lang="fa-IR" sz="2400" b="1" dirty="0" smtClean="0">
                <a:solidFill>
                  <a:schemeClr val="accent4">
                    <a:lumMod val="75000"/>
                  </a:schemeClr>
                </a:solidFill>
                <a:cs typeface="B Nazanin" panose="00000400000000000000" pitchFamily="2" charset="-78"/>
              </a:rPr>
              <a:t>ارگانیک</a:t>
            </a:r>
            <a:endParaRPr lang="fa-IR" sz="2400" b="1" dirty="0">
              <a:solidFill>
                <a:schemeClr val="accent4">
                  <a:lumMod val="75000"/>
                </a:schemeClr>
              </a:solidFill>
              <a:cs typeface="B Nazanin" panose="00000400000000000000" pitchFamily="2" charset="-78"/>
            </a:endParaRPr>
          </a:p>
          <a:p>
            <a:pPr algn="r"/>
            <a:endParaRPr lang="fa-IR" sz="2400" b="1" dirty="0" smtClean="0">
              <a:solidFill>
                <a:schemeClr val="bg1"/>
              </a:solidFill>
              <a:cs typeface="B Nazanin" panose="00000400000000000000" pitchFamily="2" charset="-78"/>
            </a:endParaRP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الف والدو امرسون</a:t>
            </a: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هورایتوگرینو</a:t>
            </a: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ساموئل تیلور کولریج</a:t>
            </a: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فرانک فرنس</a:t>
            </a: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لویی هنری سالیوان</a:t>
            </a: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فرانک لویدرایت</a:t>
            </a: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هوگوهرینگ</a:t>
            </a: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آلوار آلتو</a:t>
            </a: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هانز شارون</a:t>
            </a:r>
          </a:p>
          <a:p>
            <a:pPr marL="342900" indent="-342900" algn="justLow" rtl="1">
              <a:buFont typeface="Wingdings" panose="05000000000000000000" pitchFamily="2" charset="2"/>
              <a:buChar char="§"/>
            </a:pPr>
            <a:r>
              <a:rPr lang="fa-IR" sz="2400" dirty="0" smtClean="0">
                <a:solidFill>
                  <a:schemeClr val="bg1"/>
                </a:solidFill>
                <a:cs typeface="B Nazanin" panose="00000400000000000000" pitchFamily="2" charset="-78"/>
              </a:rPr>
              <a:t>فی جونز</a:t>
            </a:r>
          </a:p>
          <a:p>
            <a:pPr algn="r"/>
            <a:r>
              <a:rPr lang="fa-IR" sz="2400" b="1" dirty="0" smtClean="0">
                <a:solidFill>
                  <a:schemeClr val="bg1"/>
                </a:solidFill>
                <a:cs typeface="B Nazanin" panose="00000400000000000000" pitchFamily="2" charset="-78"/>
              </a:rPr>
              <a:t> </a:t>
            </a:r>
            <a:endParaRPr lang="en-US" sz="2400" b="1" dirty="0">
              <a:solidFill>
                <a:schemeClr val="bg1"/>
              </a:solidFill>
              <a:cs typeface="B Nazanin" panose="00000400000000000000" pitchFamily="2" charset="-7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329" y="1124801"/>
            <a:ext cx="1549573" cy="229001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032" y="2895899"/>
            <a:ext cx="1371909" cy="174232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8701" y="4352340"/>
            <a:ext cx="1278505" cy="1509295"/>
          </a:xfrm>
          <a:prstGeom prst="rect">
            <a:avLst/>
          </a:prstGeom>
        </p:spPr>
      </p:pic>
      <p:sp>
        <p:nvSpPr>
          <p:cNvPr id="12" name="Frame 11"/>
          <p:cNvSpPr/>
          <p:nvPr/>
        </p:nvSpPr>
        <p:spPr>
          <a:xfrm>
            <a:off x="276724"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1669003" y="4639979"/>
            <a:ext cx="1217000" cy="338554"/>
          </a:xfrm>
          <a:prstGeom prst="rect">
            <a:avLst/>
          </a:prstGeom>
        </p:spPr>
        <p:txBody>
          <a:bodyPr wrap="none">
            <a:spAutoFit/>
          </a:bodyPr>
          <a:lstStyle/>
          <a:p>
            <a:r>
              <a:rPr lang="en-US" sz="1600" b="1" dirty="0">
                <a:solidFill>
                  <a:schemeClr val="bg1"/>
                </a:solidFill>
                <a:latin typeface="Arabic Typesetting" panose="03020402040406030203" pitchFamily="66" charset="-78"/>
                <a:cs typeface="Arabic Typesetting" panose="03020402040406030203" pitchFamily="66" charset="-78"/>
              </a:rPr>
              <a:t>frank </a:t>
            </a:r>
            <a:r>
              <a:rPr lang="en-US" sz="1600" b="1" dirty="0" err="1">
                <a:solidFill>
                  <a:schemeClr val="bg1"/>
                </a:solidFill>
                <a:latin typeface="Arabic Typesetting" panose="03020402040406030203" pitchFamily="66" charset="-78"/>
                <a:cs typeface="Arabic Typesetting" panose="03020402040406030203" pitchFamily="66" charset="-78"/>
              </a:rPr>
              <a:t>lloyd</a:t>
            </a:r>
            <a:r>
              <a:rPr lang="en-US" sz="1600" b="1" dirty="0">
                <a:solidFill>
                  <a:schemeClr val="bg1"/>
                </a:solidFill>
                <a:latin typeface="Arabic Typesetting" panose="03020402040406030203" pitchFamily="66" charset="-78"/>
                <a:cs typeface="Arabic Typesetting" panose="03020402040406030203" pitchFamily="66" charset="-78"/>
              </a:rPr>
              <a:t> wright</a:t>
            </a:r>
          </a:p>
        </p:txBody>
      </p:sp>
      <p:sp>
        <p:nvSpPr>
          <p:cNvPr id="15" name="Rectangle 14"/>
          <p:cNvSpPr/>
          <p:nvPr/>
        </p:nvSpPr>
        <p:spPr>
          <a:xfrm>
            <a:off x="2246528" y="5819081"/>
            <a:ext cx="1587294" cy="338554"/>
          </a:xfrm>
          <a:prstGeom prst="rect">
            <a:avLst/>
          </a:prstGeom>
        </p:spPr>
        <p:txBody>
          <a:bodyPr wrap="none">
            <a:spAutoFit/>
          </a:bodyPr>
          <a:lstStyle/>
          <a:p>
            <a:r>
              <a:rPr lang="en-US" sz="1600" b="1" dirty="0" smtClean="0">
                <a:solidFill>
                  <a:schemeClr val="bg1"/>
                </a:solidFill>
                <a:latin typeface="Arabic Typesetting" panose="03020402040406030203" pitchFamily="66" charset="-78"/>
                <a:cs typeface="Arabic Typesetting" panose="03020402040406030203" pitchFamily="66" charset="-78"/>
              </a:rPr>
              <a:t>Hugo </a:t>
            </a:r>
            <a:r>
              <a:rPr lang="en-US" sz="1600" b="1" dirty="0" err="1" smtClean="0">
                <a:solidFill>
                  <a:schemeClr val="bg1"/>
                </a:solidFill>
                <a:latin typeface="Arabic Typesetting" panose="03020402040406030203" pitchFamily="66" charset="-78"/>
                <a:cs typeface="Arabic Typesetting" panose="03020402040406030203" pitchFamily="66" charset="-78"/>
              </a:rPr>
              <a:t>Alvar</a:t>
            </a:r>
            <a:r>
              <a:rPr lang="en-US" sz="1600" b="1" dirty="0" smtClean="0">
                <a:solidFill>
                  <a:schemeClr val="bg1"/>
                </a:solidFill>
                <a:latin typeface="Arabic Typesetting" panose="03020402040406030203" pitchFamily="66" charset="-78"/>
                <a:cs typeface="Arabic Typesetting" panose="03020402040406030203" pitchFamily="66" charset="-78"/>
              </a:rPr>
              <a:t> Henrik Alto</a:t>
            </a:r>
            <a:endParaRPr lang="en-US" sz="1600" b="1" dirty="0">
              <a:solidFill>
                <a:schemeClr val="bg1"/>
              </a:solidFill>
              <a:latin typeface="Arabic Typesetting" panose="03020402040406030203" pitchFamily="66" charset="-78"/>
              <a:cs typeface="Arabic Typesetting" panose="03020402040406030203" pitchFamily="66" charset="-78"/>
            </a:endParaRPr>
          </a:p>
        </p:txBody>
      </p:sp>
      <p:sp>
        <p:nvSpPr>
          <p:cNvPr id="17" name="Rectangle 16"/>
          <p:cNvSpPr/>
          <p:nvPr/>
        </p:nvSpPr>
        <p:spPr>
          <a:xfrm>
            <a:off x="606213" y="3444841"/>
            <a:ext cx="989373" cy="338554"/>
          </a:xfrm>
          <a:prstGeom prst="rect">
            <a:avLst/>
          </a:prstGeom>
        </p:spPr>
        <p:txBody>
          <a:bodyPr wrap="none">
            <a:spAutoFit/>
          </a:bodyPr>
          <a:lstStyle/>
          <a:p>
            <a:r>
              <a:rPr lang="en-US" sz="1600" b="1" dirty="0" smtClean="0">
                <a:solidFill>
                  <a:schemeClr val="bg1"/>
                </a:solidFill>
                <a:latin typeface="Arabic Typesetting" panose="03020402040406030203" pitchFamily="66" charset="-78"/>
                <a:cs typeface="Arabic Typesetting" panose="03020402040406030203" pitchFamily="66" charset="-78"/>
              </a:rPr>
              <a:t>Louis Sullivan</a:t>
            </a:r>
            <a:endParaRPr lang="en-US" sz="1600" b="1"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45090211"/>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42" y="957581"/>
            <a:ext cx="4093747" cy="5342340"/>
          </a:xfrm>
          <a:prstGeom prst="rect">
            <a:avLst/>
          </a:prstGeom>
        </p:spPr>
      </p:pic>
      <p:sp>
        <p:nvSpPr>
          <p:cNvPr id="5" name="TextBox 4"/>
          <p:cNvSpPr txBox="1"/>
          <p:nvPr/>
        </p:nvSpPr>
        <p:spPr>
          <a:xfrm>
            <a:off x="4632160" y="974552"/>
            <a:ext cx="3215945" cy="830997"/>
          </a:xfrm>
          <a:prstGeom prst="rect">
            <a:avLst/>
          </a:prstGeom>
          <a:noFill/>
        </p:spPr>
        <p:txBody>
          <a:bodyPr wrap="none" rtlCol="0">
            <a:spAutoFit/>
          </a:bodyPr>
          <a:lstStyle/>
          <a:p>
            <a:r>
              <a:rPr lang="fa-IR" sz="4800" dirty="0" smtClean="0">
                <a:solidFill>
                  <a:schemeClr val="bg1"/>
                </a:solidFill>
                <a:cs typeface="B Nazanin" panose="00000400000000000000" pitchFamily="2" charset="-78"/>
              </a:rPr>
              <a:t>فرانک لوید رایت</a:t>
            </a:r>
            <a:endParaRPr lang="en-US" sz="4800" dirty="0">
              <a:solidFill>
                <a:schemeClr val="bg1"/>
              </a:solidFill>
              <a:cs typeface="B Nazanin" panose="00000400000000000000" pitchFamily="2" charset="-78"/>
            </a:endParaRPr>
          </a:p>
        </p:txBody>
      </p:sp>
      <p:sp>
        <p:nvSpPr>
          <p:cNvPr id="6" name="Rectangle 5"/>
          <p:cNvSpPr/>
          <p:nvPr/>
        </p:nvSpPr>
        <p:spPr>
          <a:xfrm>
            <a:off x="4881437" y="5662667"/>
            <a:ext cx="3013967" cy="769441"/>
          </a:xfrm>
          <a:prstGeom prst="rect">
            <a:avLst/>
          </a:prstGeom>
        </p:spPr>
        <p:txBody>
          <a:bodyPr wrap="none">
            <a:spAutoFit/>
          </a:bodyPr>
          <a:lstStyle/>
          <a:p>
            <a:r>
              <a:rPr lang="en-US" sz="4400" b="1" dirty="0">
                <a:solidFill>
                  <a:schemeClr val="bg1"/>
                </a:solidFill>
                <a:latin typeface="Arabic Typesetting" panose="03020402040406030203" pitchFamily="66" charset="-78"/>
                <a:cs typeface="Arabic Typesetting" panose="03020402040406030203" pitchFamily="66" charset="-78"/>
              </a:rPr>
              <a:t>frank </a:t>
            </a:r>
            <a:r>
              <a:rPr lang="en-US" sz="4400" b="1" dirty="0" err="1">
                <a:solidFill>
                  <a:schemeClr val="bg1"/>
                </a:solidFill>
                <a:latin typeface="Arabic Typesetting" panose="03020402040406030203" pitchFamily="66" charset="-78"/>
                <a:cs typeface="Arabic Typesetting" panose="03020402040406030203" pitchFamily="66" charset="-78"/>
              </a:rPr>
              <a:t>lloyd</a:t>
            </a:r>
            <a:r>
              <a:rPr lang="en-US" sz="4400" b="1" dirty="0">
                <a:solidFill>
                  <a:schemeClr val="bg1"/>
                </a:solidFill>
                <a:latin typeface="Arabic Typesetting" panose="03020402040406030203" pitchFamily="66" charset="-78"/>
                <a:cs typeface="Arabic Typesetting" panose="03020402040406030203" pitchFamily="66" charset="-78"/>
              </a:rPr>
              <a:t> wright</a:t>
            </a:r>
          </a:p>
        </p:txBody>
      </p:sp>
      <p:sp>
        <p:nvSpPr>
          <p:cNvPr id="7" name="Rectangle 6"/>
          <p:cNvSpPr/>
          <p:nvPr/>
        </p:nvSpPr>
        <p:spPr>
          <a:xfrm>
            <a:off x="4797217" y="1824602"/>
            <a:ext cx="2954655" cy="369332"/>
          </a:xfrm>
          <a:prstGeom prst="rect">
            <a:avLst/>
          </a:prstGeom>
        </p:spPr>
        <p:txBody>
          <a:bodyPr wrap="none">
            <a:spAutoFit/>
          </a:bodyPr>
          <a:lstStyle/>
          <a:p>
            <a:pPr algn="r" rtl="1"/>
            <a:r>
              <a:rPr lang="fa-IR" dirty="0">
                <a:solidFill>
                  <a:schemeClr val="bg1"/>
                </a:solidFill>
                <a:cs typeface="B Nazanin" panose="00000400000000000000" pitchFamily="2" charset="-78"/>
              </a:rPr>
              <a:t>(</a:t>
            </a:r>
            <a:r>
              <a:rPr lang="fa-IR" dirty="0" smtClean="0">
                <a:solidFill>
                  <a:schemeClr val="bg1"/>
                </a:solidFill>
                <a:cs typeface="B Nazanin" panose="00000400000000000000" pitchFamily="2" charset="-78"/>
              </a:rPr>
              <a:t>۱۸۶9_۱۹۵۶)اسطوره </a:t>
            </a:r>
            <a:r>
              <a:rPr lang="fa-IR" dirty="0">
                <a:solidFill>
                  <a:schemeClr val="bg1"/>
                </a:solidFill>
                <a:cs typeface="B Nazanin" panose="00000400000000000000" pitchFamily="2" charset="-78"/>
              </a:rPr>
              <a:t>معماری ارگانیک</a:t>
            </a:r>
          </a:p>
        </p:txBody>
      </p:sp>
      <p:sp>
        <p:nvSpPr>
          <p:cNvPr id="8" name="Frame 7"/>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7687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9547" y="997180"/>
            <a:ext cx="7801638" cy="4573447"/>
          </a:xfrm>
          <a:prstGeom prst="rect">
            <a:avLst/>
          </a:prstGeom>
        </p:spPr>
        <p:txBody>
          <a:bodyPr wrap="square">
            <a:spAutoFit/>
          </a:bodyPr>
          <a:lstStyle/>
          <a:p>
            <a:pPr algn="just" rtl="1">
              <a:lnSpc>
                <a:spcPct val="150000"/>
              </a:lnSpc>
            </a:pPr>
            <a:r>
              <a:rPr lang="fa-IR" sz="2400" dirty="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فرانک لویدرایت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یکی از مهم ترین و خلاق ترین معماران و نظریه پردازان قرن بیستم و</a:t>
            </a:r>
            <a:r>
              <a:rPr lang="fa-IR" sz="2400" dirty="0">
                <a:solidFill>
                  <a:schemeClr val="bg1"/>
                </a:solidFill>
                <a:cs typeface="B Nazanin" panose="00000400000000000000" pitchFamily="2" charset="-78"/>
              </a:rPr>
              <a:t>آمریکایی است که نه تنها در آمریکا بلکه در بسیاری از کشورهای اروپایی و آسیایی تأثیرات بیاد ماندنی از خود به جا گذاشته است</a:t>
            </a:r>
          </a:p>
          <a:p>
            <a:pPr algn="just" rtl="1">
              <a:lnSpc>
                <a:spcPct val="150000"/>
              </a:lnSpc>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او در سال </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1869میلادی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متولد شد. در طی 90 سال عمر پربار خود بیش از 60 سال فعالیت مستمر معماری داشته و حدود 560 ساختمان اجرا نموده است . خانه های اولیه رایت به نام خانه های دشت های مسطح معروف بودند ، زیرا این خانه ها که غالباً در حومه شهر شیکاگو ساخته شده بودند ، در تلفیق و هماهنگی با دشت های مسطح و سرسبز این نواحی طراحی شده بودند .</a:t>
            </a:r>
            <a:endParaRPr lang="en-US" sz="2400" dirty="0">
              <a:solidFill>
                <a:schemeClr val="bg1"/>
              </a:solidFill>
              <a:cs typeface="B Nazanin" panose="00000400000000000000" pitchFamily="2" charset="-78"/>
            </a:endParaRPr>
          </a:p>
        </p:txBody>
      </p:sp>
      <p:sp>
        <p:nvSpPr>
          <p:cNvPr id="9" name="Rectangle 8"/>
          <p:cNvSpPr/>
          <p:nvPr/>
        </p:nvSpPr>
        <p:spPr>
          <a:xfrm>
            <a:off x="471515" y="6089415"/>
            <a:ext cx="3289683" cy="403957"/>
          </a:xfrm>
          <a:prstGeom prst="rect">
            <a:avLst/>
          </a:prstGeom>
        </p:spPr>
        <p:txBody>
          <a:bodyPr wrap="none">
            <a:spAutoFit/>
          </a:bodyPr>
          <a:lstStyle/>
          <a:p>
            <a:pPr algn="just" rtl="1">
              <a:lnSpc>
                <a:spcPct val="150000"/>
              </a:lnSpc>
              <a:spcAft>
                <a:spcPts val="600"/>
              </a:spcAft>
            </a:pPr>
            <a:r>
              <a:rPr lang="fa-IR"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(صفحه113</a:t>
            </a:r>
            <a:r>
              <a:rPr lang="fa-IR" sz="1350" dirty="0">
                <a:solidFill>
                  <a:schemeClr val="bg1"/>
                </a:solidFill>
                <a:latin typeface="Calibri" panose="020F0502020204030204" pitchFamily="34" charset="0"/>
                <a:ea typeface="Calibri" panose="020F0502020204030204" pitchFamily="34" charset="0"/>
                <a:cs typeface="B Nazanin" panose="00000400000000000000" pitchFamily="2" charset="-78"/>
              </a:rPr>
              <a:t>– معماری مدرن از </a:t>
            </a:r>
            <a:r>
              <a:rPr lang="fa-IR"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1900/ویلیام.جی.آر.کرتیس)</a:t>
            </a:r>
            <a:endParaRPr lang="en-US" sz="135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0" name="Frame 9"/>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598244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7514" y="362767"/>
            <a:ext cx="7935931" cy="855314"/>
          </a:xfrm>
          <a:prstGeom prst="rect">
            <a:avLst/>
          </a:prstGeom>
        </p:spPr>
        <p:txBody>
          <a:bodyPr wrap="square">
            <a:spAutoFit/>
          </a:bodyPr>
          <a:lstStyle/>
          <a:p>
            <a:pPr algn="r" rtl="1"/>
            <a:r>
              <a:rPr lang="fa-IR" sz="2400" dirty="0">
                <a:solidFill>
                  <a:schemeClr val="accent4">
                    <a:lumMod val="60000"/>
                    <a:lumOff val="40000"/>
                  </a:schemeClr>
                </a:solidFill>
                <a:cs typeface="B Nazanin" panose="00000400000000000000" pitchFamily="2" charset="-78"/>
              </a:rPr>
              <a:t>اولین تجربه‌ی </a:t>
            </a:r>
            <a:r>
              <a:rPr lang="fa-IR" sz="2400" dirty="0">
                <a:solidFill>
                  <a:schemeClr val="bg1"/>
                </a:solidFill>
                <a:cs typeface="B Nazanin" panose="00000400000000000000" pitchFamily="2" charset="-78"/>
              </a:rPr>
              <a:t>رایت در حیطه‌ی </a:t>
            </a:r>
            <a:r>
              <a:rPr lang="fa-IR" sz="2400" dirty="0">
                <a:solidFill>
                  <a:schemeClr val="accent4">
                    <a:lumMod val="60000"/>
                    <a:lumOff val="40000"/>
                  </a:schemeClr>
                </a:solidFill>
                <a:cs typeface="B Nazanin" panose="00000400000000000000" pitchFamily="2" charset="-78"/>
              </a:rPr>
              <a:t>طراحی خانه‌های مسکونی در ریور فارست </a:t>
            </a:r>
            <a:r>
              <a:rPr lang="fa-IR" sz="2400" dirty="0">
                <a:solidFill>
                  <a:schemeClr val="bg1"/>
                </a:solidFill>
                <a:cs typeface="B Nazanin" panose="00000400000000000000" pitchFamily="2" charset="-78"/>
              </a:rPr>
              <a:t>درسال 1894 بود.</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044" y="2343571"/>
            <a:ext cx="2363664" cy="385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4693" y="2451854"/>
            <a:ext cx="2546998" cy="374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02009" y="6117850"/>
            <a:ext cx="2414444" cy="403957"/>
          </a:xfrm>
          <a:prstGeom prst="rect">
            <a:avLst/>
          </a:prstGeom>
        </p:spPr>
        <p:txBody>
          <a:bodyPr wrap="none">
            <a:spAutoFit/>
          </a:bodyPr>
          <a:lstStyle/>
          <a:p>
            <a:pPr algn="just" rtl="1">
              <a:lnSpc>
                <a:spcPct val="150000"/>
              </a:lnSpc>
              <a:spcAft>
                <a:spcPts val="600"/>
              </a:spcAft>
            </a:pPr>
            <a:r>
              <a:rPr lang="fa-IR" sz="1350" dirty="0">
                <a:solidFill>
                  <a:schemeClr val="bg1"/>
                </a:solidFill>
                <a:latin typeface="Calibri" panose="020F0502020204030204" pitchFamily="34" charset="0"/>
                <a:ea typeface="Calibri" panose="020F0502020204030204" pitchFamily="34" charset="0"/>
                <a:cs typeface="B Zar" panose="00000400000000000000" pitchFamily="2" charset="-78"/>
              </a:rPr>
              <a:t>صفحه 250- معماری غرب /امیر بانی مسعود</a:t>
            </a:r>
            <a:endParaRPr lang="en-US" sz="1350" dirty="0">
              <a:solidFill>
                <a:schemeClr val="bg1"/>
              </a:solidFill>
              <a:latin typeface="Calibri" panose="020F0502020204030204" pitchFamily="34" charset="0"/>
              <a:ea typeface="Calibri" panose="020F0502020204030204" pitchFamily="34" charset="0"/>
              <a:cs typeface="B Zar" panose="00000400000000000000" pitchFamily="2" charset="-78"/>
            </a:endParaRPr>
          </a:p>
        </p:txBody>
      </p:sp>
      <p:sp>
        <p:nvSpPr>
          <p:cNvPr id="5" name="Rectangle 4"/>
          <p:cNvSpPr/>
          <p:nvPr/>
        </p:nvSpPr>
        <p:spPr>
          <a:xfrm>
            <a:off x="577514" y="1080928"/>
            <a:ext cx="7921785" cy="1938992"/>
          </a:xfrm>
          <a:prstGeom prst="rect">
            <a:avLst/>
          </a:prstGeom>
        </p:spPr>
        <p:txBody>
          <a:bodyPr wrap="square">
            <a:spAutoFit/>
          </a:bodyPr>
          <a:lstStyle/>
          <a:p>
            <a:pPr algn="justLow" rtl="1"/>
            <a:r>
              <a:rPr lang="fa-IR" sz="2400" dirty="0">
                <a:solidFill>
                  <a:schemeClr val="bg1"/>
                </a:solidFill>
                <a:cs typeface="B Nazanin" panose="00000400000000000000" pitchFamily="2" charset="-78"/>
              </a:rPr>
              <a:t>در آن برای نخستین بار , جنبه های </a:t>
            </a:r>
            <a:r>
              <a:rPr lang="fa-IR" sz="2400" dirty="0" smtClean="0">
                <a:solidFill>
                  <a:schemeClr val="bg1"/>
                </a:solidFill>
                <a:cs typeface="B Nazanin" panose="00000400000000000000" pitchFamily="2" charset="-78"/>
              </a:rPr>
              <a:t>ویژه </a:t>
            </a:r>
            <a:r>
              <a:rPr lang="fa-IR" sz="2400" dirty="0">
                <a:solidFill>
                  <a:schemeClr val="bg1"/>
                </a:solidFill>
                <a:cs typeface="B Nazanin" panose="00000400000000000000" pitchFamily="2" charset="-78"/>
              </a:rPr>
              <a:t>سبک رایت </a:t>
            </a:r>
            <a:r>
              <a:rPr lang="fa-IR" sz="2400" dirty="0" smtClean="0">
                <a:solidFill>
                  <a:schemeClr val="bg1"/>
                </a:solidFill>
                <a:cs typeface="B Nazanin" panose="00000400000000000000" pitchFamily="2" charset="-78"/>
              </a:rPr>
              <a:t>, بامهای </a:t>
            </a:r>
            <a:r>
              <a:rPr lang="fa-IR" sz="2400" dirty="0">
                <a:solidFill>
                  <a:schemeClr val="bg1"/>
                </a:solidFill>
                <a:cs typeface="B Nazanin" panose="00000400000000000000" pitchFamily="2" charset="-78"/>
              </a:rPr>
              <a:t>بیرون زده , تاکید بر خطوط افقی و نمای غیر متقارن </a:t>
            </a:r>
            <a:r>
              <a:rPr lang="fa-IR" sz="2400" dirty="0" smtClean="0">
                <a:solidFill>
                  <a:schemeClr val="bg1"/>
                </a:solidFill>
                <a:cs typeface="B Nazanin" panose="00000400000000000000" pitchFamily="2" charset="-78"/>
              </a:rPr>
              <a:t>,پلان آزاد,حذف </a:t>
            </a:r>
            <a:r>
              <a:rPr lang="fa-IR" sz="2400" dirty="0">
                <a:solidFill>
                  <a:schemeClr val="bg1"/>
                </a:solidFill>
                <a:cs typeface="B Nazanin" panose="00000400000000000000" pitchFamily="2" charset="-78"/>
              </a:rPr>
              <a:t>فضاهای نمایشی و بی مورد و تاکید بر فضای اختصاص یافته به آتشگاه  و دودکش خانه هم در پلان و هم در </a:t>
            </a:r>
            <a:r>
              <a:rPr lang="fa-IR" sz="2400" dirty="0" smtClean="0">
                <a:solidFill>
                  <a:schemeClr val="bg1"/>
                </a:solidFill>
                <a:cs typeface="B Nazanin" panose="00000400000000000000" pitchFamily="2" charset="-78"/>
              </a:rPr>
              <a:t>نما مشاهده </a:t>
            </a:r>
            <a:r>
              <a:rPr lang="fa-IR" sz="2400" dirty="0">
                <a:solidFill>
                  <a:schemeClr val="bg1"/>
                </a:solidFill>
                <a:cs typeface="B Nazanin" panose="00000400000000000000" pitchFamily="2" charset="-78"/>
              </a:rPr>
              <a:t>می شوند .</a:t>
            </a:r>
          </a:p>
          <a:p>
            <a:pPr algn="justLow" rtl="1"/>
            <a:endParaRPr lang="en-US" sz="2400" dirty="0">
              <a:solidFill>
                <a:schemeClr val="bg1"/>
              </a:solidFill>
              <a:cs typeface="B Nazanin" panose="00000400000000000000" pitchFamily="2" charset="-78"/>
            </a:endParaRPr>
          </a:p>
        </p:txBody>
      </p:sp>
      <p:sp>
        <p:nvSpPr>
          <p:cNvPr id="6" name="Rectangle 5"/>
          <p:cNvSpPr/>
          <p:nvPr/>
        </p:nvSpPr>
        <p:spPr>
          <a:xfrm>
            <a:off x="607861" y="6113721"/>
            <a:ext cx="3879588" cy="403957"/>
          </a:xfrm>
          <a:prstGeom prst="rect">
            <a:avLst/>
          </a:prstGeom>
        </p:spPr>
        <p:txBody>
          <a:bodyPr wrap="none">
            <a:spAutoFit/>
          </a:bodyPr>
          <a:lstStyle/>
          <a:p>
            <a:pPr algn="just" rtl="1">
              <a:lnSpc>
                <a:spcPct val="150000"/>
              </a:lnSpc>
              <a:spcAft>
                <a:spcPts val="600"/>
              </a:spcAft>
            </a:pPr>
            <a:r>
              <a:rPr lang="fa-IR" sz="1350" dirty="0">
                <a:solidFill>
                  <a:schemeClr val="bg1"/>
                </a:solidFill>
                <a:latin typeface="Calibri" panose="020F0502020204030204" pitchFamily="34" charset="0"/>
                <a:ea typeface="Calibri" panose="020F0502020204030204" pitchFamily="34" charset="0"/>
                <a:cs typeface="B Zar" panose="00000400000000000000" pitchFamily="2" charset="-78"/>
              </a:rPr>
              <a:t>صفحه 83- معماری و شهرسازی در قرن بیستم /ویتوریو مانیا گولامیونیانی</a:t>
            </a:r>
            <a:endParaRPr lang="en-US" sz="1350" dirty="0">
              <a:solidFill>
                <a:schemeClr val="bg1"/>
              </a:solidFill>
              <a:latin typeface="Calibri" panose="020F0502020204030204" pitchFamily="34" charset="0"/>
              <a:ea typeface="Calibri" panose="020F0502020204030204" pitchFamily="34" charset="0"/>
              <a:cs typeface="B Zar" panose="00000400000000000000" pitchFamily="2" charset="-78"/>
            </a:endParaRPr>
          </a:p>
        </p:txBody>
      </p:sp>
      <p:sp>
        <p:nvSpPr>
          <p:cNvPr id="4" name="Rectangle 3"/>
          <p:cNvSpPr/>
          <p:nvPr/>
        </p:nvSpPr>
        <p:spPr>
          <a:xfrm>
            <a:off x="7127682" y="1218081"/>
            <a:ext cx="1234633" cy="461665"/>
          </a:xfrm>
          <a:prstGeom prst="rect">
            <a:avLst/>
          </a:prstGeom>
        </p:spPr>
        <p:txBody>
          <a:bodyPr wrap="none">
            <a:spAutoFit/>
          </a:bodyPr>
          <a:lstStyle/>
          <a:p>
            <a:pPr algn="r">
              <a:spcBef>
                <a:spcPct val="0"/>
              </a:spcBef>
            </a:pPr>
            <a:r>
              <a:rPr lang="fa-IR" altLang="fa-IR" sz="2400" dirty="0">
                <a:solidFill>
                  <a:srgbClr val="FFFFFF"/>
                </a:solidFill>
                <a:latin typeface="Times New Roman" panose="02020603050405020304" pitchFamily="18" charset="0"/>
                <a:cs typeface="B Mitra" panose="00000400000000000000" pitchFamily="2" charset="-78"/>
              </a:rPr>
              <a:t>خانه  وینسلو</a:t>
            </a:r>
          </a:p>
        </p:txBody>
      </p:sp>
      <p:sp>
        <p:nvSpPr>
          <p:cNvPr id="9" name="Frame 8"/>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7316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6224" y="628495"/>
            <a:ext cx="5535491" cy="646331"/>
          </a:xfrm>
          <a:prstGeom prst="rect">
            <a:avLst/>
          </a:prstGeom>
        </p:spPr>
        <p:txBody>
          <a:bodyPr wrap="none">
            <a:spAutoFit/>
          </a:bodyPr>
          <a:lstStyle/>
          <a:p>
            <a:pPr algn="r" rtl="1">
              <a:spcBef>
                <a:spcPct val="0"/>
              </a:spcBef>
              <a:buClrTx/>
              <a:buSzTx/>
              <a:buFontTx/>
              <a:buNone/>
            </a:pPr>
            <a:r>
              <a:rPr lang="fa-IR" altLang="en-US" sz="3600" dirty="0">
                <a:solidFill>
                  <a:schemeClr val="accent4">
                    <a:lumMod val="60000"/>
                    <a:lumOff val="40000"/>
                  </a:schemeClr>
                </a:solidFill>
                <a:latin typeface="Times New Roman" panose="02020603050405020304" pitchFamily="18" charset="0"/>
                <a:cs typeface="B Nazanin" panose="00000400000000000000" pitchFamily="2" charset="-78"/>
              </a:rPr>
              <a:t>تعریف معماری ارگانیک به عقیده رایت</a:t>
            </a:r>
          </a:p>
        </p:txBody>
      </p:sp>
      <p:sp>
        <p:nvSpPr>
          <p:cNvPr id="3" name="Rectangle 2"/>
          <p:cNvSpPr/>
          <p:nvPr/>
        </p:nvSpPr>
        <p:spPr>
          <a:xfrm>
            <a:off x="601579" y="1431761"/>
            <a:ext cx="7984846" cy="830997"/>
          </a:xfrm>
          <a:prstGeom prst="rect">
            <a:avLst/>
          </a:prstGeom>
        </p:spPr>
        <p:txBody>
          <a:bodyPr wrap="square">
            <a:spAutoFit/>
          </a:bodyPr>
          <a:lstStyle/>
          <a:p>
            <a:pPr algn="justLow" rtl="1">
              <a:spcBef>
                <a:spcPct val="0"/>
              </a:spcBef>
              <a:buClrTx/>
              <a:buSzTx/>
              <a:buFontTx/>
              <a:buNone/>
            </a:pPr>
            <a:r>
              <a:rPr lang="fa-IR" altLang="en-US" sz="2400" dirty="0">
                <a:solidFill>
                  <a:schemeClr val="accent4">
                    <a:lumMod val="60000"/>
                    <a:lumOff val="40000"/>
                  </a:schemeClr>
                </a:solidFill>
                <a:latin typeface="Times New Roman" panose="02020603050405020304" pitchFamily="18" charset="0"/>
                <a:cs typeface="B Nazanin" panose="00000400000000000000" pitchFamily="2" charset="-78"/>
              </a:rPr>
              <a:t>1- طبیعت : </a:t>
            </a:r>
            <a:r>
              <a:rPr lang="fa-IR" altLang="en-US" sz="2400" dirty="0">
                <a:solidFill>
                  <a:schemeClr val="bg1"/>
                </a:solidFill>
                <a:latin typeface="Times New Roman" panose="02020603050405020304" pitchFamily="18" charset="0"/>
                <a:cs typeface="B Nazanin" panose="00000400000000000000" pitchFamily="2" charset="-78"/>
              </a:rPr>
              <a:t>فقط شامل محیط خارج مانند ابرها درختان و حیوانات نمیشود بلکه شامل داخل بنا اجزا و مصالح آن نیز می باشد.</a:t>
            </a:r>
          </a:p>
        </p:txBody>
      </p:sp>
      <p:sp>
        <p:nvSpPr>
          <p:cNvPr id="4" name="Rectangle 3"/>
          <p:cNvSpPr/>
          <p:nvPr/>
        </p:nvSpPr>
        <p:spPr>
          <a:xfrm>
            <a:off x="601579" y="2707932"/>
            <a:ext cx="7984846" cy="466383"/>
          </a:xfrm>
          <a:prstGeom prst="rect">
            <a:avLst/>
          </a:prstGeom>
        </p:spPr>
        <p:txBody>
          <a:bodyPr wrap="square">
            <a:spAutoFit/>
          </a:bodyPr>
          <a:lstStyle/>
          <a:p>
            <a:pPr algn="justLow" rtl="1">
              <a:spcBef>
                <a:spcPct val="0"/>
              </a:spcBef>
            </a:pPr>
            <a:r>
              <a:rPr lang="fa-IR" altLang="fa-IR" sz="2400" dirty="0">
                <a:solidFill>
                  <a:schemeClr val="accent4">
                    <a:lumMod val="60000"/>
                    <a:lumOff val="40000"/>
                  </a:schemeClr>
                </a:solidFill>
                <a:latin typeface="Times New Roman" panose="02020603050405020304" pitchFamily="18" charset="0"/>
                <a:cs typeface="B Nazanin" panose="00000400000000000000" pitchFamily="2" charset="-78"/>
              </a:rPr>
              <a:t>2- ارگانیک : </a:t>
            </a:r>
            <a:r>
              <a:rPr lang="fa-IR" altLang="fa-IR" sz="2400" dirty="0">
                <a:solidFill>
                  <a:schemeClr val="bg1"/>
                </a:solidFill>
                <a:latin typeface="Times New Roman" panose="02020603050405020304" pitchFamily="18" charset="0"/>
                <a:cs typeface="B Nazanin" panose="00000400000000000000" pitchFamily="2" charset="-78"/>
              </a:rPr>
              <a:t>به معنای همگونی و تلفیق اجزا نسبت به کل و کل نسبت به اجزا است.</a:t>
            </a:r>
          </a:p>
        </p:txBody>
      </p:sp>
      <p:sp>
        <p:nvSpPr>
          <p:cNvPr id="5" name="Rectangle 4"/>
          <p:cNvSpPr/>
          <p:nvPr/>
        </p:nvSpPr>
        <p:spPr>
          <a:xfrm>
            <a:off x="601579" y="3620888"/>
            <a:ext cx="7984846" cy="830997"/>
          </a:xfrm>
          <a:prstGeom prst="rect">
            <a:avLst/>
          </a:prstGeom>
        </p:spPr>
        <p:txBody>
          <a:bodyPr wrap="square">
            <a:spAutoFit/>
          </a:bodyPr>
          <a:lstStyle/>
          <a:p>
            <a:pPr algn="justLow" rtl="1">
              <a:spcBef>
                <a:spcPct val="0"/>
              </a:spcBef>
            </a:pPr>
            <a:r>
              <a:rPr lang="fa-IR" altLang="fa-IR" sz="2400" dirty="0">
                <a:solidFill>
                  <a:schemeClr val="accent4">
                    <a:lumMod val="60000"/>
                    <a:lumOff val="40000"/>
                  </a:schemeClr>
                </a:solidFill>
                <a:latin typeface="Times New Roman" panose="02020603050405020304" pitchFamily="18" charset="0"/>
                <a:cs typeface="B Nazanin" panose="00000400000000000000" pitchFamily="2" charset="-78"/>
              </a:rPr>
              <a:t>3- شکل تابع عملکرد : </a:t>
            </a:r>
            <a:r>
              <a:rPr lang="fa-IR" altLang="fa-IR" sz="2400" dirty="0">
                <a:solidFill>
                  <a:schemeClr val="bg1"/>
                </a:solidFill>
                <a:latin typeface="Times New Roman" panose="02020603050405020304" pitchFamily="18" charset="0"/>
                <a:cs typeface="B Nazanin" panose="00000400000000000000" pitchFamily="2" charset="-78"/>
              </a:rPr>
              <a:t>عملکرد صرفا صحیح نمی باشد بلکه تلفیق فرم و عملکرد و استفاده از ابداع و قدرت تفکر انسان در رابطه با عملکرد ضروری </a:t>
            </a:r>
            <a:r>
              <a:rPr lang="fa-IR" altLang="fa-IR" sz="2400" dirty="0" smtClean="0">
                <a:solidFill>
                  <a:schemeClr val="bg1"/>
                </a:solidFill>
                <a:latin typeface="Times New Roman" panose="02020603050405020304" pitchFamily="18" charset="0"/>
                <a:cs typeface="B Nazanin" panose="00000400000000000000" pitchFamily="2" charset="-78"/>
              </a:rPr>
              <a:t>است.</a:t>
            </a:r>
            <a:endParaRPr lang="fa-IR" altLang="fa-IR" sz="2400" dirty="0">
              <a:solidFill>
                <a:schemeClr val="bg1"/>
              </a:solidFill>
              <a:latin typeface="Times New Roman" panose="02020603050405020304" pitchFamily="18" charset="0"/>
              <a:cs typeface="B Nazanin" panose="00000400000000000000" pitchFamily="2" charset="-78"/>
            </a:endParaRPr>
          </a:p>
        </p:txBody>
      </p:sp>
      <p:sp>
        <p:nvSpPr>
          <p:cNvPr id="6" name="Rectangle 5"/>
          <p:cNvSpPr/>
          <p:nvPr/>
        </p:nvSpPr>
        <p:spPr>
          <a:xfrm>
            <a:off x="613122" y="4698821"/>
            <a:ext cx="7984846" cy="1200329"/>
          </a:xfrm>
          <a:prstGeom prst="rect">
            <a:avLst/>
          </a:prstGeom>
        </p:spPr>
        <p:txBody>
          <a:bodyPr wrap="square">
            <a:spAutoFit/>
          </a:bodyPr>
          <a:lstStyle/>
          <a:p>
            <a:pPr algn="justLow" rtl="1"/>
            <a:r>
              <a:rPr lang="fa-IR" altLang="fa-IR" sz="2400" dirty="0">
                <a:solidFill>
                  <a:schemeClr val="accent4">
                    <a:lumMod val="60000"/>
                    <a:lumOff val="40000"/>
                  </a:schemeClr>
                </a:solidFill>
                <a:cs typeface="B Nazanin" panose="00000400000000000000" pitchFamily="2" charset="-78"/>
              </a:rPr>
              <a:t>4- لطافت : </a:t>
            </a:r>
            <a:r>
              <a:rPr lang="fa-IR" altLang="fa-IR" sz="2400" dirty="0">
                <a:solidFill>
                  <a:schemeClr val="bg1"/>
                </a:solidFill>
                <a:cs typeface="B Nazanin" panose="00000400000000000000" pitchFamily="2" charset="-78"/>
              </a:rPr>
              <a:t>تفکر و تخیل انسان باید مصالح و سازه ی سخت ساختمان را به صورت فرم های دلپذیر و انسانی شکل دهد.همان گونه که پوشش درخت و گل بوته ها شاخه های ان را تکمیل می کند.</a:t>
            </a:r>
            <a:endParaRPr lang="en-US" altLang="fa-IR" sz="2400" dirty="0">
              <a:solidFill>
                <a:schemeClr val="bg1"/>
              </a:solidFill>
              <a:cs typeface="B Nazanin" panose="00000400000000000000" pitchFamily="2" charset="-78"/>
            </a:endParaRPr>
          </a:p>
        </p:txBody>
      </p:sp>
      <p:sp>
        <p:nvSpPr>
          <p:cNvPr id="9" name="Rectangle 8"/>
          <p:cNvSpPr/>
          <p:nvPr/>
        </p:nvSpPr>
        <p:spPr>
          <a:xfrm>
            <a:off x="244492" y="6037890"/>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91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0" name="Frame 9"/>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6610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011" y="2999700"/>
            <a:ext cx="7931522" cy="830997"/>
          </a:xfrm>
          <a:prstGeom prst="rect">
            <a:avLst/>
          </a:prstGeom>
        </p:spPr>
        <p:txBody>
          <a:bodyPr wrap="square">
            <a:spAutoFit/>
          </a:bodyPr>
          <a:lstStyle/>
          <a:p>
            <a:pPr algn="r" rtl="1"/>
            <a:r>
              <a:rPr lang="fa-IR" altLang="fa-IR" sz="2400" dirty="0">
                <a:solidFill>
                  <a:schemeClr val="accent4">
                    <a:lumMod val="60000"/>
                    <a:lumOff val="40000"/>
                  </a:schemeClr>
                </a:solidFill>
                <a:cs typeface="B Nazanin" panose="00000400000000000000" pitchFamily="2" charset="-78"/>
              </a:rPr>
              <a:t>7- روح : </a:t>
            </a:r>
            <a:r>
              <a:rPr lang="fa-IR" altLang="fa-IR" sz="2400" dirty="0">
                <a:solidFill>
                  <a:schemeClr val="bg1"/>
                </a:solidFill>
                <a:cs typeface="B Nazanin" panose="00000400000000000000" pitchFamily="2" charset="-78"/>
              </a:rPr>
              <a:t>روح چیزی نیست که به ساختمان القا شود بلکه باید در درون آن وجود داشته باشد و ازداخل به خارج گسترش یابد.</a:t>
            </a:r>
            <a:endParaRPr lang="en-US" altLang="fa-IR" sz="2400" dirty="0">
              <a:solidFill>
                <a:schemeClr val="bg1"/>
              </a:solidFill>
              <a:cs typeface="B Nazanin" panose="00000400000000000000" pitchFamily="2" charset="-78"/>
            </a:endParaRPr>
          </a:p>
        </p:txBody>
      </p:sp>
      <p:sp>
        <p:nvSpPr>
          <p:cNvPr id="3" name="Rectangle 2"/>
          <p:cNvSpPr/>
          <p:nvPr/>
        </p:nvSpPr>
        <p:spPr>
          <a:xfrm>
            <a:off x="385011" y="4177787"/>
            <a:ext cx="7931522" cy="1200329"/>
          </a:xfrm>
          <a:prstGeom prst="rect">
            <a:avLst/>
          </a:prstGeom>
        </p:spPr>
        <p:txBody>
          <a:bodyPr wrap="square">
            <a:spAutoFit/>
          </a:bodyPr>
          <a:lstStyle/>
          <a:p>
            <a:pPr algn="r" rtl="1">
              <a:defRPr/>
            </a:pPr>
            <a:r>
              <a:rPr lang="fa-IR" altLang="fa-IR" sz="2400" kern="0" dirty="0">
                <a:solidFill>
                  <a:schemeClr val="accent4">
                    <a:lumMod val="60000"/>
                    <a:lumOff val="40000"/>
                  </a:schemeClr>
                </a:solidFill>
                <a:cs typeface="B Nazanin" panose="00000400000000000000" pitchFamily="2" charset="-78"/>
              </a:rPr>
              <a:t>8- بعد سوم : </a:t>
            </a:r>
            <a:r>
              <a:rPr lang="fa-IR" altLang="fa-IR" sz="2400" kern="0" dirty="0">
                <a:solidFill>
                  <a:schemeClr val="bg1"/>
                </a:solidFill>
                <a:cs typeface="B Nazanin" panose="00000400000000000000" pitchFamily="2" charset="-78"/>
              </a:rPr>
              <a:t>که یک حجم نیست بلکه عمق است .</a:t>
            </a:r>
          </a:p>
          <a:p>
            <a:pPr algn="r" rtl="1">
              <a:defRPr/>
            </a:pPr>
            <a:endParaRPr lang="fa-IR" altLang="fa-IR" sz="2400" kern="0" dirty="0">
              <a:solidFill>
                <a:schemeClr val="bg1"/>
              </a:solidFill>
              <a:cs typeface="B Nazanin" panose="00000400000000000000" pitchFamily="2" charset="-78"/>
            </a:endParaRPr>
          </a:p>
          <a:p>
            <a:pPr algn="r" rtl="1">
              <a:defRPr/>
            </a:pPr>
            <a:r>
              <a:rPr lang="fa-IR" altLang="fa-IR" sz="2400" kern="0" dirty="0">
                <a:solidFill>
                  <a:schemeClr val="accent4">
                    <a:lumMod val="60000"/>
                    <a:lumOff val="40000"/>
                  </a:schemeClr>
                </a:solidFill>
                <a:cs typeface="B Nazanin" panose="00000400000000000000" pitchFamily="2" charset="-78"/>
              </a:rPr>
              <a:t>9- فضا :  </a:t>
            </a:r>
            <a:r>
              <a:rPr lang="fa-IR" altLang="fa-IR" sz="2400" kern="0" dirty="0">
                <a:solidFill>
                  <a:schemeClr val="bg1"/>
                </a:solidFill>
                <a:cs typeface="B Nazanin" panose="00000400000000000000" pitchFamily="2" charset="-78"/>
              </a:rPr>
              <a:t>عنصری است که دائماً باید در حال گسترش باشد .                                                      </a:t>
            </a:r>
            <a:endParaRPr lang="en-US" altLang="fa-IR" sz="2400" kern="0" dirty="0">
              <a:solidFill>
                <a:schemeClr val="bg1"/>
              </a:solidFill>
              <a:cs typeface="B Nazanin" panose="00000400000000000000" pitchFamily="2" charset="-78"/>
            </a:endParaRPr>
          </a:p>
        </p:txBody>
      </p:sp>
      <p:sp>
        <p:nvSpPr>
          <p:cNvPr id="4" name="Rectangle 3"/>
          <p:cNvSpPr/>
          <p:nvPr/>
        </p:nvSpPr>
        <p:spPr>
          <a:xfrm>
            <a:off x="385011" y="1345061"/>
            <a:ext cx="7931522" cy="1200329"/>
          </a:xfrm>
          <a:prstGeom prst="rect">
            <a:avLst/>
          </a:prstGeom>
        </p:spPr>
        <p:txBody>
          <a:bodyPr wrap="square">
            <a:spAutoFit/>
          </a:bodyPr>
          <a:lstStyle/>
          <a:p>
            <a:pPr algn="r" rtl="1"/>
            <a:r>
              <a:rPr lang="fa-IR" altLang="fa-IR" sz="2400" dirty="0">
                <a:solidFill>
                  <a:schemeClr val="accent4">
                    <a:lumMod val="60000"/>
                    <a:lumOff val="40000"/>
                  </a:schemeClr>
                </a:solidFill>
                <a:cs typeface="B Nazanin" panose="00000400000000000000" pitchFamily="2" charset="-78"/>
              </a:rPr>
              <a:t>5- سنت : </a:t>
            </a:r>
            <a:r>
              <a:rPr lang="fa-IR" altLang="fa-IR" sz="2400" dirty="0">
                <a:solidFill>
                  <a:schemeClr val="bg1"/>
                </a:solidFill>
                <a:cs typeface="B Nazanin" panose="00000400000000000000" pitchFamily="2" charset="-78"/>
              </a:rPr>
              <a:t>تبعیت و نه تقلید از سنت اساس تفکر معماری ارگانیک است . </a:t>
            </a:r>
          </a:p>
          <a:p>
            <a:pPr algn="r" rtl="1"/>
            <a:endParaRPr lang="fa-IR" altLang="fa-IR" sz="2400" dirty="0">
              <a:solidFill>
                <a:schemeClr val="bg1"/>
              </a:solidFill>
              <a:cs typeface="B Nazanin" panose="00000400000000000000" pitchFamily="2" charset="-78"/>
            </a:endParaRPr>
          </a:p>
          <a:p>
            <a:pPr algn="r" rtl="1"/>
            <a:r>
              <a:rPr lang="fa-IR" altLang="fa-IR" sz="2400" dirty="0">
                <a:solidFill>
                  <a:schemeClr val="accent4">
                    <a:lumMod val="60000"/>
                    <a:lumOff val="40000"/>
                  </a:schemeClr>
                </a:solidFill>
                <a:cs typeface="B Nazanin" panose="00000400000000000000" pitchFamily="2" charset="-78"/>
              </a:rPr>
              <a:t>6- تزئینات : </a:t>
            </a:r>
            <a:r>
              <a:rPr lang="fa-IR" altLang="fa-IR" sz="2400" dirty="0">
                <a:solidFill>
                  <a:schemeClr val="bg1"/>
                </a:solidFill>
                <a:cs typeface="B Nazanin" panose="00000400000000000000" pitchFamily="2" charset="-78"/>
              </a:rPr>
              <a:t>رابطه ی تزئینات به معماری همانند گل ها به شاخه های  بوته است.                                 </a:t>
            </a:r>
          </a:p>
        </p:txBody>
      </p:sp>
      <p:sp>
        <p:nvSpPr>
          <p:cNvPr id="6" name="Rectangle 5"/>
          <p:cNvSpPr/>
          <p:nvPr/>
        </p:nvSpPr>
        <p:spPr>
          <a:xfrm>
            <a:off x="244492" y="6049922"/>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91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Frame 6"/>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4661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4812" y="578886"/>
            <a:ext cx="7137734" cy="1200329"/>
          </a:xfrm>
          <a:prstGeom prst="rect">
            <a:avLst/>
          </a:prstGeom>
        </p:spPr>
        <p:txBody>
          <a:bodyPr wrap="square">
            <a:spAutoFit/>
          </a:bodyPr>
          <a:lstStyle/>
          <a:p>
            <a:pPr algn="justLow" rtl="1">
              <a:defRPr/>
            </a:pPr>
            <a:r>
              <a:rPr lang="fa-IR" sz="2400" kern="0" dirty="0">
                <a:solidFill>
                  <a:schemeClr val="bg1"/>
                </a:solidFill>
                <a:cs typeface="B Nazanin" panose="00000400000000000000" pitchFamily="2" charset="-78"/>
              </a:rPr>
              <a:t>در حوزه معماری دیدگاه هایی مانند معماری </a:t>
            </a:r>
            <a:r>
              <a:rPr lang="fa-IR" sz="2400" kern="0" dirty="0" smtClean="0">
                <a:solidFill>
                  <a:schemeClr val="bg1"/>
                </a:solidFill>
                <a:cs typeface="B Nazanin" panose="00000400000000000000" pitchFamily="2" charset="-78"/>
              </a:rPr>
              <a:t>سبز-اکوتک-ارگانیک </a:t>
            </a:r>
            <a:r>
              <a:rPr lang="fa-IR" sz="2400" kern="0" dirty="0">
                <a:solidFill>
                  <a:schemeClr val="bg1"/>
                </a:solidFill>
                <a:cs typeface="B Nazanin" panose="00000400000000000000" pitchFamily="2" charset="-78"/>
              </a:rPr>
              <a:t>وبیونیک با رویکردی عمل گرایانه اصولی در ارتباط با طبیعت مطرح گردیده است.</a:t>
            </a:r>
          </a:p>
          <a:p>
            <a:pPr algn="justLow" rtl="1">
              <a:defRPr/>
            </a:pPr>
            <a:r>
              <a:rPr lang="fa-IR" sz="2400" kern="0" dirty="0">
                <a:solidFill>
                  <a:schemeClr val="bg1"/>
                </a:solidFill>
                <a:cs typeface="B Nazanin" panose="00000400000000000000" pitchFamily="2" charset="-78"/>
              </a:rPr>
              <a:t> </a:t>
            </a:r>
            <a:endParaRPr lang="en-US" sz="2400" kern="0" dirty="0">
              <a:solidFill>
                <a:schemeClr val="bg1"/>
              </a:solidFill>
              <a:cs typeface="B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376" y="4114019"/>
            <a:ext cx="3835547" cy="213086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187" y="4114019"/>
            <a:ext cx="2708388" cy="23187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679" y="1779215"/>
            <a:ext cx="3358968" cy="213190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223" y="1478613"/>
            <a:ext cx="4010269" cy="3007702"/>
          </a:xfrm>
          <a:prstGeom prst="rect">
            <a:avLst/>
          </a:prstGeom>
        </p:spPr>
      </p:pic>
      <p:sp>
        <p:nvSpPr>
          <p:cNvPr id="9" name="Frame 8"/>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1238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413" y="1134523"/>
            <a:ext cx="7942537" cy="3046988"/>
          </a:xfrm>
          <a:prstGeom prst="rect">
            <a:avLst/>
          </a:prstGeom>
        </p:spPr>
        <p:txBody>
          <a:bodyPr wrap="square">
            <a:spAutoFit/>
          </a:bodyPr>
          <a:lstStyle/>
          <a:p>
            <a:pPr algn="justLow" rtl="1"/>
            <a:r>
              <a:rPr lang="fa-IR" sz="2400" dirty="0">
                <a:solidFill>
                  <a:schemeClr val="bg1"/>
                </a:solidFill>
                <a:cs typeface="B Nazanin" panose="00000400000000000000" pitchFamily="2" charset="-78"/>
              </a:rPr>
              <a:t>رایت خود اصطلاح </a:t>
            </a:r>
            <a:r>
              <a:rPr lang="fa-IR" sz="2400" dirty="0">
                <a:solidFill>
                  <a:schemeClr val="accent4">
                    <a:lumMod val="60000"/>
                    <a:lumOff val="40000"/>
                  </a:schemeClr>
                </a:solidFill>
                <a:cs typeface="B Nazanin" panose="00000400000000000000" pitchFamily="2" charset="-78"/>
              </a:rPr>
              <a:t>« معماری ارگانیک » </a:t>
            </a:r>
            <a:r>
              <a:rPr lang="fa-IR" sz="2400" dirty="0">
                <a:solidFill>
                  <a:schemeClr val="bg1"/>
                </a:solidFill>
                <a:cs typeface="B Nazanin" panose="00000400000000000000" pitchFamily="2" charset="-78"/>
              </a:rPr>
              <a:t>را با واژه های دیگری نظیر پویا ، حیاتی ، جوهری و همه جانبه تعریف </a:t>
            </a:r>
            <a:r>
              <a:rPr lang="fa-IR" sz="2400" dirty="0" smtClean="0">
                <a:solidFill>
                  <a:schemeClr val="bg1"/>
                </a:solidFill>
                <a:cs typeface="B Nazanin" panose="00000400000000000000" pitchFamily="2" charset="-78"/>
              </a:rPr>
              <a:t>کرد</a:t>
            </a:r>
            <a:r>
              <a:rPr lang="en-US" sz="2400" dirty="0" smtClean="0">
                <a:solidFill>
                  <a:schemeClr val="bg1"/>
                </a:solidFill>
                <a:cs typeface="B Nazanin" panose="00000400000000000000" pitchFamily="2" charset="-78"/>
              </a:rPr>
              <a:t>.</a:t>
            </a:r>
            <a:endParaRPr lang="en-US" sz="2400" dirty="0">
              <a:cs typeface="B Nazanin" panose="00000400000000000000" pitchFamily="2" charset="-78"/>
            </a:endParaRPr>
          </a:p>
          <a:p>
            <a:pPr algn="justLow" rtl="1"/>
            <a:endParaRPr lang="fa-IR" sz="2400" dirty="0" smtClean="0">
              <a:solidFill>
                <a:schemeClr val="bg1"/>
              </a:solidFill>
              <a:cs typeface="B Nazanin" panose="00000400000000000000" pitchFamily="2" charset="-78"/>
            </a:endParaRPr>
          </a:p>
          <a:p>
            <a:pPr algn="justLow" rtl="1"/>
            <a:r>
              <a:rPr lang="fa-IR" sz="2400" dirty="0" smtClean="0">
                <a:solidFill>
                  <a:schemeClr val="accent4">
                    <a:lumMod val="60000"/>
                    <a:lumOff val="40000"/>
                  </a:schemeClr>
                </a:solidFill>
                <a:cs typeface="B Nazanin" panose="00000400000000000000" pitchFamily="2" charset="-78"/>
              </a:rPr>
              <a:t>برخی </a:t>
            </a:r>
            <a:r>
              <a:rPr lang="fa-IR" sz="2400" dirty="0">
                <a:solidFill>
                  <a:schemeClr val="accent4">
                    <a:lumMod val="60000"/>
                    <a:lumOff val="40000"/>
                  </a:schemeClr>
                </a:solidFill>
                <a:cs typeface="B Nazanin" panose="00000400000000000000" pitchFamily="2" charset="-78"/>
              </a:rPr>
              <a:t>از عناصر فرم و فضای معماری معرف طبیعت گرایی رایت :</a:t>
            </a:r>
          </a:p>
          <a:p>
            <a:pPr algn="justLow" rtl="1"/>
            <a:endParaRPr lang="fa-IR" sz="2400" dirty="0">
              <a:solidFill>
                <a:schemeClr val="bg1"/>
              </a:solidFill>
              <a:cs typeface="B Nazanin" panose="00000400000000000000" pitchFamily="2" charset="-78"/>
            </a:endParaRPr>
          </a:p>
          <a:p>
            <a:pPr algn="justLow" rtl="1"/>
            <a:r>
              <a:rPr lang="fa-IR" sz="2400" dirty="0" smtClean="0">
                <a:solidFill>
                  <a:schemeClr val="accent4">
                    <a:lumMod val="60000"/>
                    <a:lumOff val="40000"/>
                  </a:schemeClr>
                </a:solidFill>
                <a:cs typeface="B Nazanin" panose="00000400000000000000" pitchFamily="2" charset="-78"/>
              </a:rPr>
              <a:t>۱- </a:t>
            </a:r>
            <a:r>
              <a:rPr lang="fa-IR" sz="2400" dirty="0">
                <a:solidFill>
                  <a:schemeClr val="bg1"/>
                </a:solidFill>
                <a:cs typeface="B Nazanin" panose="00000400000000000000" pitchFamily="2" charset="-78"/>
              </a:rPr>
              <a:t>تبعیت فرم و فضای معماری ازویژگی های توپوگرافیکی </a:t>
            </a:r>
            <a:r>
              <a:rPr lang="fa-IR" sz="2400" dirty="0" smtClean="0">
                <a:solidFill>
                  <a:schemeClr val="bg1"/>
                </a:solidFill>
                <a:cs typeface="B Nazanin" panose="00000400000000000000" pitchFamily="2" charset="-78"/>
              </a:rPr>
              <a:t>زمین</a:t>
            </a:r>
            <a:endParaRPr lang="fa-IR" sz="2400" dirty="0">
              <a:solidFill>
                <a:schemeClr val="bg1"/>
              </a:solidFill>
              <a:cs typeface="B Nazanin" panose="00000400000000000000" pitchFamily="2" charset="-78"/>
            </a:endParaRPr>
          </a:p>
          <a:p>
            <a:pPr algn="justLow" rtl="1"/>
            <a:r>
              <a:rPr lang="fa-IR" sz="2400" dirty="0" smtClean="0">
                <a:solidFill>
                  <a:schemeClr val="accent4">
                    <a:lumMod val="60000"/>
                    <a:lumOff val="40000"/>
                  </a:schemeClr>
                </a:solidFill>
                <a:cs typeface="B Nazanin" panose="00000400000000000000" pitchFamily="2" charset="-78"/>
              </a:rPr>
              <a:t>۲-</a:t>
            </a:r>
            <a:r>
              <a:rPr lang="fa-IR" sz="2400" dirty="0" smtClean="0">
                <a:solidFill>
                  <a:schemeClr val="bg1"/>
                </a:solidFill>
                <a:cs typeface="B Nazanin" panose="00000400000000000000" pitchFamily="2" charset="-78"/>
              </a:rPr>
              <a:t> </a:t>
            </a:r>
            <a:r>
              <a:rPr lang="fa-IR" sz="2400" dirty="0">
                <a:solidFill>
                  <a:schemeClr val="bg1"/>
                </a:solidFill>
                <a:cs typeface="B Nazanin" panose="00000400000000000000" pitchFamily="2" charset="-78"/>
              </a:rPr>
              <a:t>استفاده از مصالح و مواد طبیعی به صورت ابتدایی و </a:t>
            </a:r>
            <a:r>
              <a:rPr lang="fa-IR" sz="2400" dirty="0" smtClean="0">
                <a:solidFill>
                  <a:schemeClr val="bg1"/>
                </a:solidFill>
                <a:cs typeface="B Nazanin" panose="00000400000000000000" pitchFamily="2" charset="-78"/>
              </a:rPr>
              <a:t>خام</a:t>
            </a:r>
            <a:endParaRPr lang="fa-IR" sz="2400" dirty="0">
              <a:solidFill>
                <a:schemeClr val="bg1"/>
              </a:solidFill>
              <a:cs typeface="B Nazanin" panose="00000400000000000000" pitchFamily="2" charset="-78"/>
            </a:endParaRPr>
          </a:p>
          <a:p>
            <a:pPr algn="justLow" rtl="1"/>
            <a:r>
              <a:rPr lang="fa-IR" sz="2400" dirty="0">
                <a:solidFill>
                  <a:schemeClr val="accent4">
                    <a:lumMod val="60000"/>
                    <a:lumOff val="40000"/>
                  </a:schemeClr>
                </a:solidFill>
                <a:cs typeface="B Nazanin" panose="00000400000000000000" pitchFamily="2" charset="-78"/>
              </a:rPr>
              <a:t>۳-</a:t>
            </a:r>
            <a:r>
              <a:rPr lang="fa-IR" sz="2400" dirty="0">
                <a:solidFill>
                  <a:schemeClr val="bg1"/>
                </a:solidFill>
                <a:cs typeface="B Nazanin" panose="00000400000000000000" pitchFamily="2" charset="-78"/>
              </a:rPr>
              <a:t> رها شدن در </a:t>
            </a:r>
            <a:r>
              <a:rPr lang="fa-IR" sz="2400" dirty="0" smtClean="0">
                <a:solidFill>
                  <a:schemeClr val="bg1"/>
                </a:solidFill>
                <a:cs typeface="B Nazanin" panose="00000400000000000000" pitchFamily="2" charset="-78"/>
              </a:rPr>
              <a:t>طبیعت</a:t>
            </a:r>
            <a:endParaRPr lang="en-US" sz="2400" dirty="0">
              <a:solidFill>
                <a:schemeClr val="bg1"/>
              </a:solidFill>
              <a:cs typeface="B Nazanin" panose="00000400000000000000" pitchFamily="2" charset="-78"/>
            </a:endParaRPr>
          </a:p>
        </p:txBody>
      </p:sp>
      <p:sp>
        <p:nvSpPr>
          <p:cNvPr id="3" name="Frame 2"/>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22891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384" y="735294"/>
            <a:ext cx="8111318" cy="4893647"/>
          </a:xfrm>
          <a:prstGeom prst="rect">
            <a:avLst/>
          </a:prstGeom>
        </p:spPr>
        <p:txBody>
          <a:bodyPr wrap="square">
            <a:spAutoFit/>
          </a:bodyPr>
          <a:lstStyle/>
          <a:p>
            <a:pPr algn="just" rtl="1"/>
            <a:r>
              <a:rPr lang="fa-IR" sz="2400" dirty="0">
                <a:solidFill>
                  <a:schemeClr val="accent4">
                    <a:lumMod val="60000"/>
                    <a:lumOff val="40000"/>
                  </a:schemeClr>
                </a:solidFill>
                <a:cs typeface="B Nazanin" panose="00000400000000000000" pitchFamily="2" charset="-78"/>
              </a:rPr>
              <a:t>از نظر رایت </a:t>
            </a:r>
            <a:r>
              <a:rPr lang="fa-IR" sz="2400" dirty="0">
                <a:solidFill>
                  <a:schemeClr val="bg1"/>
                </a:solidFill>
                <a:cs typeface="B Nazanin" panose="00000400000000000000" pitchFamily="2" charset="-78"/>
              </a:rPr>
              <a:t>ارگانیک یعنی تلفیق شدن کل مجموعه و در مورد ساختمان ارگانیک معتقد بود: ساخته شده توسط افراد از درون زمین با تمهیداتی که خود در نظرمی گیرند و با توجه به زمان مکان محیط و هدف. </a:t>
            </a:r>
          </a:p>
          <a:p>
            <a:pPr algn="just" rtl="1"/>
            <a:endParaRPr lang="fa-IR" sz="2400" dirty="0">
              <a:solidFill>
                <a:schemeClr val="bg1"/>
              </a:solidFill>
              <a:cs typeface="B Nazanin" panose="00000400000000000000" pitchFamily="2" charset="-78"/>
            </a:endParaRPr>
          </a:p>
          <a:p>
            <a:pPr algn="just" rtl="1"/>
            <a:r>
              <a:rPr lang="fa-IR" sz="2400" dirty="0">
                <a:solidFill>
                  <a:schemeClr val="accent4">
                    <a:lumMod val="60000"/>
                    <a:lumOff val="40000"/>
                  </a:schemeClr>
                </a:solidFill>
                <a:cs typeface="B Nazanin" panose="00000400000000000000" pitchFamily="2" charset="-78"/>
              </a:rPr>
              <a:t>از جمله معماران مطرح این </a:t>
            </a:r>
            <a:r>
              <a:rPr lang="fa-IR" sz="2400" dirty="0" smtClean="0">
                <a:solidFill>
                  <a:schemeClr val="accent4">
                    <a:lumMod val="60000"/>
                    <a:lumOff val="40000"/>
                  </a:schemeClr>
                </a:solidFill>
                <a:cs typeface="B Nazanin" panose="00000400000000000000" pitchFamily="2" charset="-78"/>
              </a:rPr>
              <a:t>سبک </a:t>
            </a:r>
            <a:r>
              <a:rPr lang="fa-IR" sz="2400" dirty="0" smtClean="0">
                <a:solidFill>
                  <a:schemeClr val="bg1"/>
                </a:solidFill>
                <a:cs typeface="B Nazanin" panose="00000400000000000000" pitchFamily="2" charset="-78"/>
              </a:rPr>
              <a:t>در آمریکا در حال حاضر </a:t>
            </a:r>
            <a:r>
              <a:rPr lang="fa-IR" sz="2400" dirty="0" smtClean="0">
                <a:solidFill>
                  <a:schemeClr val="accent4">
                    <a:lumMod val="60000"/>
                    <a:lumOff val="40000"/>
                  </a:schemeClr>
                </a:solidFill>
                <a:cs typeface="B Nazanin" panose="00000400000000000000" pitchFamily="2" charset="-78"/>
              </a:rPr>
              <a:t>فی جونز </a:t>
            </a:r>
            <a:r>
              <a:rPr lang="fa-IR" sz="2400" dirty="0" smtClean="0">
                <a:solidFill>
                  <a:schemeClr val="bg1"/>
                </a:solidFill>
                <a:cs typeface="B Nazanin" panose="00000400000000000000" pitchFamily="2" charset="-78"/>
              </a:rPr>
              <a:t>است.هرچند معماری ارگانیک بر خلاف کارهای میس و کوربوزیه صورتی جهانی به خود نگرفت ولی با این حال پیروانی در سایر کشورها پیدا کرد.</a:t>
            </a:r>
          </a:p>
          <a:p>
            <a:pPr algn="just" rtl="1"/>
            <a:endParaRPr lang="fa-IR" sz="2400" dirty="0" smtClean="0">
              <a:solidFill>
                <a:schemeClr val="bg1"/>
              </a:solidFill>
              <a:cs typeface="B Nazanin" panose="00000400000000000000" pitchFamily="2" charset="-78"/>
            </a:endParaRPr>
          </a:p>
          <a:p>
            <a:pPr algn="just" rtl="1"/>
            <a:r>
              <a:rPr lang="fa-IR" sz="2400" dirty="0" smtClean="0">
                <a:solidFill>
                  <a:schemeClr val="bg1"/>
                </a:solidFill>
                <a:cs typeface="B Nazanin" panose="00000400000000000000" pitchFamily="2" charset="-78"/>
              </a:rPr>
              <a:t>در اروپا می توان از هوگوهرینگ و هانز شارون آلمانی آلوار آلتو فنلاندی وگروه دیستیل در هلند نام برد.</a:t>
            </a:r>
          </a:p>
          <a:p>
            <a:pPr algn="just" rtl="1"/>
            <a:endParaRPr lang="fa-IR" sz="2400" dirty="0" smtClean="0">
              <a:solidFill>
                <a:schemeClr val="bg1"/>
              </a:solidFill>
              <a:cs typeface="B Nazanin" panose="00000400000000000000" pitchFamily="2" charset="-78"/>
            </a:endParaRPr>
          </a:p>
          <a:p>
            <a:pPr algn="just" rtl="1"/>
            <a:r>
              <a:rPr lang="fa-IR" sz="2400" dirty="0" smtClean="0">
                <a:solidFill>
                  <a:schemeClr val="accent4">
                    <a:lumMod val="60000"/>
                    <a:lumOff val="40000"/>
                  </a:schemeClr>
                </a:solidFill>
                <a:cs typeface="B Nazanin" panose="00000400000000000000" pitchFamily="2" charset="-78"/>
              </a:rPr>
              <a:t>در ایران </a:t>
            </a:r>
            <a:r>
              <a:rPr lang="fa-IR" sz="2400" dirty="0" smtClean="0">
                <a:solidFill>
                  <a:schemeClr val="bg1"/>
                </a:solidFill>
                <a:cs typeface="B Nazanin" panose="00000400000000000000" pitchFamily="2" charset="-78"/>
              </a:rPr>
              <a:t>هم می توان در کارهای مهندس هوشنگ سیحون – مهندس پاسبان – مهندس مهرداد ایروانیان نمونه هایی ازاصول طراحی معماری ارگانیک را مشاهده کرد.</a:t>
            </a:r>
            <a:endParaRPr lang="fa-IR" sz="2400" dirty="0">
              <a:solidFill>
                <a:schemeClr val="bg1"/>
              </a:solidFill>
              <a:cs typeface="B Nazanin" panose="00000400000000000000" pitchFamily="2" charset="-78"/>
            </a:endParaRPr>
          </a:p>
        </p:txBody>
      </p:sp>
      <p:sp>
        <p:nvSpPr>
          <p:cNvPr id="4" name="Rectangle 3"/>
          <p:cNvSpPr/>
          <p:nvPr/>
        </p:nvSpPr>
        <p:spPr>
          <a:xfrm>
            <a:off x="244492" y="6049922"/>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93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Frame 4"/>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1867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476" y="1438601"/>
            <a:ext cx="2216923" cy="16626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76" y="3810645"/>
            <a:ext cx="3223107" cy="24142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054" y="3957207"/>
            <a:ext cx="3381676" cy="2245644"/>
          </a:xfrm>
          <a:prstGeom prst="rect">
            <a:avLst/>
          </a:prstGeom>
        </p:spPr>
      </p:pic>
      <p:sp>
        <p:nvSpPr>
          <p:cNvPr id="10" name="Rectangle 9"/>
          <p:cNvSpPr/>
          <p:nvPr/>
        </p:nvSpPr>
        <p:spPr>
          <a:xfrm>
            <a:off x="5763141" y="1657940"/>
            <a:ext cx="2129589" cy="3046988"/>
          </a:xfrm>
          <a:prstGeom prst="rect">
            <a:avLst/>
          </a:prstGeom>
        </p:spPr>
        <p:txBody>
          <a:bodyPr wrap="square">
            <a:spAutoFit/>
          </a:bodyPr>
          <a:lstStyle/>
          <a:p>
            <a:pPr algn="r" rtl="1"/>
            <a:r>
              <a:rPr lang="fa-IR" sz="2400" b="1" dirty="0" smtClean="0">
                <a:solidFill>
                  <a:srgbClr val="209410"/>
                </a:solidFill>
                <a:cs typeface="B Nazanin" panose="00000400000000000000" pitchFamily="2" charset="-78"/>
              </a:rPr>
              <a:t>- </a:t>
            </a:r>
            <a:r>
              <a:rPr lang="fa-IR" sz="2400" b="1" dirty="0" smtClean="0">
                <a:solidFill>
                  <a:schemeClr val="bg1"/>
                </a:solidFill>
                <a:cs typeface="B Nazanin" panose="00000400000000000000" pitchFamily="2" charset="-78"/>
              </a:rPr>
              <a:t>خانه </a:t>
            </a:r>
            <a:r>
              <a:rPr lang="fa-IR" sz="2400" b="1" dirty="0">
                <a:solidFill>
                  <a:schemeClr val="bg1"/>
                </a:solidFill>
                <a:cs typeface="B Nazanin" panose="00000400000000000000" pitchFamily="2" charset="-78"/>
              </a:rPr>
              <a:t>آبشار</a:t>
            </a:r>
            <a:br>
              <a:rPr lang="fa-IR" sz="2400" b="1" dirty="0">
                <a:solidFill>
                  <a:schemeClr val="bg1"/>
                </a:solidFill>
                <a:cs typeface="B Nazanin" panose="00000400000000000000" pitchFamily="2" charset="-78"/>
              </a:rPr>
            </a:br>
            <a:r>
              <a:rPr lang="fa-IR" sz="2400" b="1" dirty="0" smtClean="0">
                <a:solidFill>
                  <a:srgbClr val="209410"/>
                </a:solidFill>
                <a:cs typeface="B Nazanin" panose="00000400000000000000" pitchFamily="2" charset="-78"/>
              </a:rPr>
              <a:t>- </a:t>
            </a:r>
            <a:r>
              <a:rPr lang="fa-IR" sz="2400" b="1" dirty="0" smtClean="0">
                <a:solidFill>
                  <a:schemeClr val="bg1"/>
                </a:solidFill>
                <a:cs typeface="B Nazanin" panose="00000400000000000000" pitchFamily="2" charset="-78"/>
              </a:rPr>
              <a:t>خانه </a:t>
            </a:r>
            <a:r>
              <a:rPr lang="fa-IR" sz="2400" b="1" dirty="0">
                <a:solidFill>
                  <a:schemeClr val="bg1"/>
                </a:solidFill>
                <a:cs typeface="B Nazanin" panose="00000400000000000000" pitchFamily="2" charset="-78"/>
              </a:rPr>
              <a:t>مارتین</a:t>
            </a:r>
            <a:br>
              <a:rPr lang="fa-IR" sz="2400" b="1" dirty="0">
                <a:solidFill>
                  <a:schemeClr val="bg1"/>
                </a:solidFill>
                <a:cs typeface="B Nazanin" panose="00000400000000000000" pitchFamily="2" charset="-78"/>
              </a:rPr>
            </a:br>
            <a:r>
              <a:rPr lang="fa-IR" sz="2400" b="1" dirty="0" smtClean="0">
                <a:solidFill>
                  <a:srgbClr val="209410"/>
                </a:solidFill>
                <a:cs typeface="B Nazanin" panose="00000400000000000000" pitchFamily="2" charset="-78"/>
              </a:rPr>
              <a:t>- </a:t>
            </a:r>
            <a:r>
              <a:rPr lang="fa-IR" sz="2400" b="1" dirty="0">
                <a:solidFill>
                  <a:schemeClr val="bg1"/>
                </a:solidFill>
                <a:cs typeface="B Nazanin" panose="00000400000000000000" pitchFamily="2" charset="-78"/>
              </a:rPr>
              <a:t>خانه روبی</a:t>
            </a:r>
            <a:br>
              <a:rPr lang="fa-IR" sz="2400" b="1" dirty="0">
                <a:solidFill>
                  <a:schemeClr val="bg1"/>
                </a:solidFill>
                <a:cs typeface="B Nazanin" panose="00000400000000000000" pitchFamily="2" charset="-78"/>
              </a:rPr>
            </a:br>
            <a:r>
              <a:rPr lang="fa-IR" sz="2400" b="1" dirty="0">
                <a:solidFill>
                  <a:srgbClr val="209410"/>
                </a:solidFill>
                <a:cs typeface="B Nazanin" panose="00000400000000000000" pitchFamily="2" charset="-78"/>
              </a:rPr>
              <a:t>- </a:t>
            </a:r>
            <a:r>
              <a:rPr lang="fa-IR" sz="2400" b="1" dirty="0">
                <a:solidFill>
                  <a:schemeClr val="bg1"/>
                </a:solidFill>
                <a:cs typeface="B Nazanin" panose="00000400000000000000" pitchFamily="2" charset="-78"/>
              </a:rPr>
              <a:t>خانه لارکین</a:t>
            </a:r>
            <a:br>
              <a:rPr lang="fa-IR" sz="2400" b="1" dirty="0">
                <a:solidFill>
                  <a:schemeClr val="bg1"/>
                </a:solidFill>
                <a:cs typeface="B Nazanin" panose="00000400000000000000" pitchFamily="2" charset="-78"/>
              </a:rPr>
            </a:br>
            <a:r>
              <a:rPr lang="fa-IR" sz="2400" b="1" dirty="0">
                <a:solidFill>
                  <a:srgbClr val="209410"/>
                </a:solidFill>
                <a:cs typeface="B Nazanin" panose="00000400000000000000" pitchFamily="2" charset="-78"/>
              </a:rPr>
              <a:t>-</a:t>
            </a:r>
            <a:r>
              <a:rPr lang="fa-IR" sz="2400" b="1" dirty="0">
                <a:solidFill>
                  <a:schemeClr val="bg1"/>
                </a:solidFill>
                <a:cs typeface="B Nazanin" panose="00000400000000000000" pitchFamily="2" charset="-78"/>
              </a:rPr>
              <a:t> معبد وحدت</a:t>
            </a:r>
            <a:br>
              <a:rPr lang="fa-IR" sz="2400" b="1" dirty="0">
                <a:solidFill>
                  <a:schemeClr val="bg1"/>
                </a:solidFill>
                <a:cs typeface="B Nazanin" panose="00000400000000000000" pitchFamily="2" charset="-78"/>
              </a:rPr>
            </a:br>
            <a:r>
              <a:rPr lang="fa-IR" sz="2400" b="1" dirty="0">
                <a:solidFill>
                  <a:srgbClr val="209410"/>
                </a:solidFill>
                <a:cs typeface="B Nazanin" panose="00000400000000000000" pitchFamily="2" charset="-78"/>
              </a:rPr>
              <a:t>- </a:t>
            </a:r>
            <a:r>
              <a:rPr lang="fa-IR" sz="2400" b="1" dirty="0">
                <a:solidFill>
                  <a:schemeClr val="bg1"/>
                </a:solidFill>
                <a:cs typeface="B Nazanin" panose="00000400000000000000" pitchFamily="2" charset="-78"/>
              </a:rPr>
              <a:t>باغهای میدوی</a:t>
            </a:r>
            <a:br>
              <a:rPr lang="fa-IR" sz="2400" b="1" dirty="0">
                <a:solidFill>
                  <a:schemeClr val="bg1"/>
                </a:solidFill>
                <a:cs typeface="B Nazanin" panose="00000400000000000000" pitchFamily="2" charset="-78"/>
              </a:rPr>
            </a:br>
            <a:r>
              <a:rPr lang="fa-IR" sz="2400" b="1" dirty="0">
                <a:solidFill>
                  <a:srgbClr val="209410"/>
                </a:solidFill>
                <a:cs typeface="B Nazanin" panose="00000400000000000000" pitchFamily="2" charset="-78"/>
              </a:rPr>
              <a:t>-</a:t>
            </a:r>
            <a:r>
              <a:rPr lang="fa-IR" sz="2400" b="1" dirty="0">
                <a:solidFill>
                  <a:schemeClr val="bg1"/>
                </a:solidFill>
                <a:cs typeface="B Nazanin" panose="00000400000000000000" pitchFamily="2" charset="-78"/>
              </a:rPr>
              <a:t> خانه </a:t>
            </a:r>
            <a:r>
              <a:rPr lang="fa-IR" sz="2400" b="1" dirty="0" smtClean="0">
                <a:solidFill>
                  <a:schemeClr val="bg1"/>
                </a:solidFill>
                <a:cs typeface="B Nazanin" panose="00000400000000000000" pitchFamily="2" charset="-78"/>
              </a:rPr>
              <a:t>هولی هوک</a:t>
            </a:r>
            <a:r>
              <a:rPr lang="fa-IR" sz="2400" b="1" dirty="0">
                <a:cs typeface="B Nazanin" panose="00000400000000000000" pitchFamily="2" charset="-78"/>
              </a:rPr>
              <a:t/>
            </a:r>
            <a:br>
              <a:rPr lang="fa-IR" sz="2400" b="1" dirty="0">
                <a:cs typeface="B Nazanin" panose="00000400000000000000" pitchFamily="2" charset="-78"/>
              </a:rPr>
            </a:br>
            <a:endParaRPr lang="en-US" sz="2400" dirty="0">
              <a:cs typeface="B Nazanin" panose="00000400000000000000" pitchFamily="2" charset="-78"/>
            </a:endParaRPr>
          </a:p>
        </p:txBody>
      </p:sp>
      <p:sp>
        <p:nvSpPr>
          <p:cNvPr id="11" name="Rectangle 10"/>
          <p:cNvSpPr/>
          <p:nvPr/>
        </p:nvSpPr>
        <p:spPr>
          <a:xfrm>
            <a:off x="2069460" y="1683375"/>
            <a:ext cx="3369859" cy="1938992"/>
          </a:xfrm>
          <a:prstGeom prst="rect">
            <a:avLst/>
          </a:prstGeom>
        </p:spPr>
        <p:txBody>
          <a:bodyPr wrap="square">
            <a:spAutoFit/>
          </a:bodyPr>
          <a:lstStyle/>
          <a:p>
            <a:pPr algn="r" rtl="1">
              <a:spcBef>
                <a:spcPct val="0"/>
              </a:spcBef>
              <a:buClrTx/>
              <a:buSzTx/>
              <a:buFontTx/>
              <a:buNone/>
            </a:pPr>
            <a:r>
              <a:rPr lang="fa-IR" altLang="en-US" sz="2400" b="1" dirty="0">
                <a:solidFill>
                  <a:srgbClr val="209410"/>
                </a:solidFill>
                <a:latin typeface="Times New Roman" panose="02020603050405020304" pitchFamily="18" charset="0"/>
                <a:cs typeface="B Nazanin" panose="00000400000000000000" pitchFamily="2" charset="-78"/>
              </a:rPr>
              <a:t>- </a:t>
            </a:r>
            <a:r>
              <a:rPr lang="fa-IR" altLang="en-US" sz="2400" b="1" dirty="0">
                <a:solidFill>
                  <a:schemeClr val="bg1"/>
                </a:solidFill>
                <a:latin typeface="Times New Roman" panose="02020603050405020304" pitchFamily="18" charset="0"/>
                <a:cs typeface="B Nazanin" panose="00000400000000000000" pitchFamily="2" charset="-78"/>
              </a:rPr>
              <a:t>خانه تالیسین</a:t>
            </a:r>
            <a:br>
              <a:rPr lang="fa-IR" altLang="en-US" sz="2400" b="1" dirty="0">
                <a:solidFill>
                  <a:schemeClr val="bg1"/>
                </a:solidFill>
                <a:latin typeface="Times New Roman" panose="02020603050405020304" pitchFamily="18" charset="0"/>
                <a:cs typeface="B Nazanin" panose="00000400000000000000" pitchFamily="2" charset="-78"/>
              </a:rPr>
            </a:br>
            <a:r>
              <a:rPr lang="fa-IR" altLang="en-US" sz="2400" b="1" dirty="0">
                <a:solidFill>
                  <a:srgbClr val="209410"/>
                </a:solidFill>
                <a:latin typeface="Times New Roman" panose="02020603050405020304" pitchFamily="18" charset="0"/>
                <a:cs typeface="B Nazanin" panose="00000400000000000000" pitchFamily="2" charset="-78"/>
              </a:rPr>
              <a:t>- </a:t>
            </a:r>
            <a:r>
              <a:rPr lang="fa-IR" altLang="en-US" sz="2400" b="1" dirty="0">
                <a:solidFill>
                  <a:schemeClr val="bg1"/>
                </a:solidFill>
                <a:latin typeface="Times New Roman" panose="02020603050405020304" pitchFamily="18" charset="0"/>
                <a:cs typeface="B Nazanin" panose="00000400000000000000" pitchFamily="2" charset="-78"/>
              </a:rPr>
              <a:t>برج پرایس</a:t>
            </a:r>
            <a:br>
              <a:rPr lang="fa-IR" altLang="en-US" sz="2400" b="1" dirty="0">
                <a:solidFill>
                  <a:schemeClr val="bg1"/>
                </a:solidFill>
                <a:latin typeface="Times New Roman" panose="02020603050405020304" pitchFamily="18" charset="0"/>
                <a:cs typeface="B Nazanin" panose="00000400000000000000" pitchFamily="2" charset="-78"/>
              </a:rPr>
            </a:br>
            <a:r>
              <a:rPr lang="fa-IR" altLang="en-US" sz="2400" b="1" dirty="0">
                <a:solidFill>
                  <a:srgbClr val="209410"/>
                </a:solidFill>
                <a:latin typeface="Times New Roman" panose="02020603050405020304" pitchFamily="18" charset="0"/>
                <a:cs typeface="B Nazanin" panose="00000400000000000000" pitchFamily="2" charset="-78"/>
              </a:rPr>
              <a:t>- </a:t>
            </a:r>
            <a:r>
              <a:rPr lang="fa-IR" altLang="en-US" sz="2400" b="1" dirty="0">
                <a:solidFill>
                  <a:schemeClr val="bg1"/>
                </a:solidFill>
                <a:latin typeface="Times New Roman" panose="02020603050405020304" pitchFamily="18" charset="0"/>
                <a:cs typeface="B Nazanin" panose="00000400000000000000" pitchFamily="2" charset="-78"/>
              </a:rPr>
              <a:t>معبد بث شالوم</a:t>
            </a:r>
            <a:br>
              <a:rPr lang="fa-IR" altLang="en-US" sz="2400" b="1" dirty="0">
                <a:solidFill>
                  <a:schemeClr val="bg1"/>
                </a:solidFill>
                <a:latin typeface="Times New Roman" panose="02020603050405020304" pitchFamily="18" charset="0"/>
                <a:cs typeface="B Nazanin" panose="00000400000000000000" pitchFamily="2" charset="-78"/>
              </a:rPr>
            </a:br>
            <a:r>
              <a:rPr lang="fa-IR" altLang="en-US" sz="2400" b="1" dirty="0">
                <a:solidFill>
                  <a:srgbClr val="209410"/>
                </a:solidFill>
                <a:latin typeface="Times New Roman" panose="02020603050405020304" pitchFamily="18" charset="0"/>
                <a:cs typeface="B Nazanin" panose="00000400000000000000" pitchFamily="2" charset="-78"/>
              </a:rPr>
              <a:t>- </a:t>
            </a:r>
            <a:r>
              <a:rPr lang="fa-IR" altLang="en-US" sz="2400" b="1" dirty="0">
                <a:solidFill>
                  <a:schemeClr val="bg1"/>
                </a:solidFill>
                <a:latin typeface="Times New Roman" panose="02020603050405020304" pitchFamily="18" charset="0"/>
                <a:cs typeface="B Nazanin" panose="00000400000000000000" pitchFamily="2" charset="-78"/>
              </a:rPr>
              <a:t>خانه ویلیتس</a:t>
            </a:r>
            <a:br>
              <a:rPr lang="fa-IR" altLang="en-US" sz="2400" b="1" dirty="0">
                <a:solidFill>
                  <a:schemeClr val="bg1"/>
                </a:solidFill>
                <a:latin typeface="Times New Roman" panose="02020603050405020304" pitchFamily="18" charset="0"/>
                <a:cs typeface="B Nazanin" panose="00000400000000000000" pitchFamily="2" charset="-78"/>
              </a:rPr>
            </a:br>
            <a:r>
              <a:rPr lang="fa-IR" altLang="en-US" sz="2400" b="1" dirty="0">
                <a:solidFill>
                  <a:srgbClr val="209410"/>
                </a:solidFill>
                <a:latin typeface="Times New Roman" panose="02020603050405020304" pitchFamily="18" charset="0"/>
                <a:cs typeface="B Nazanin" panose="00000400000000000000" pitchFamily="2" charset="-78"/>
              </a:rPr>
              <a:t>- </a:t>
            </a:r>
            <a:r>
              <a:rPr lang="fa-IR" altLang="en-US" sz="2400" b="1" dirty="0">
                <a:solidFill>
                  <a:schemeClr val="bg1"/>
                </a:solidFill>
                <a:latin typeface="Times New Roman" panose="02020603050405020304" pitchFamily="18" charset="0"/>
                <a:cs typeface="B Nazanin" panose="00000400000000000000" pitchFamily="2" charset="-78"/>
              </a:rPr>
              <a:t>آثارهانس شارون،و....</a:t>
            </a:r>
            <a:endParaRPr lang="en-US" altLang="en-US" sz="2400" b="1" dirty="0">
              <a:solidFill>
                <a:schemeClr val="bg1"/>
              </a:solidFill>
              <a:latin typeface="Times New Roman" panose="02020603050405020304" pitchFamily="18" charset="0"/>
              <a:cs typeface="B Nazanin" panose="00000400000000000000" pitchFamily="2" charset="-78"/>
            </a:endParaRPr>
          </a:p>
        </p:txBody>
      </p:sp>
      <p:sp>
        <p:nvSpPr>
          <p:cNvPr id="12" name="Rectangle 11"/>
          <p:cNvSpPr/>
          <p:nvPr/>
        </p:nvSpPr>
        <p:spPr>
          <a:xfrm>
            <a:off x="3044928" y="595378"/>
            <a:ext cx="4847802" cy="707886"/>
          </a:xfrm>
          <a:prstGeom prst="rect">
            <a:avLst/>
          </a:prstGeom>
        </p:spPr>
        <p:txBody>
          <a:bodyPr wrap="none">
            <a:spAutoFit/>
          </a:bodyPr>
          <a:lstStyle/>
          <a:p>
            <a:pPr algn="r" rtl="1">
              <a:defRPr/>
            </a:pPr>
            <a:r>
              <a:rPr lang="fa-IR" sz="4000" b="1" kern="0" dirty="0">
                <a:solidFill>
                  <a:srgbClr val="209410"/>
                </a:solidFill>
                <a:latin typeface="Times New Roman"/>
                <a:cs typeface="B Nazanin" panose="00000400000000000000" pitchFamily="2" charset="-78"/>
              </a:rPr>
              <a:t>آثاربرجسته سبک ارگانیک</a:t>
            </a:r>
            <a:endParaRPr lang="en-US" sz="4000" b="1" dirty="0">
              <a:solidFill>
                <a:srgbClr val="209410"/>
              </a:solidFill>
              <a:cs typeface="B Nazanin" panose="00000400000000000000" pitchFamily="2" charset="-78"/>
            </a:endParaRPr>
          </a:p>
        </p:txBody>
      </p:sp>
      <p:sp>
        <p:nvSpPr>
          <p:cNvPr id="13" name="Rectangle 12"/>
          <p:cNvSpPr/>
          <p:nvPr/>
        </p:nvSpPr>
        <p:spPr>
          <a:xfrm>
            <a:off x="653773" y="6123250"/>
            <a:ext cx="2701381" cy="415498"/>
          </a:xfrm>
          <a:prstGeom prst="rect">
            <a:avLst/>
          </a:prstGeom>
        </p:spPr>
        <p:txBody>
          <a:bodyPr wrap="none">
            <a:spAutoFit/>
          </a:bodyPr>
          <a:lstStyle/>
          <a:p>
            <a:pPr algn="just" rtl="1">
              <a:lnSpc>
                <a:spcPct val="150000"/>
              </a:lnSpc>
              <a:spcAft>
                <a:spcPts val="600"/>
              </a:spcAft>
            </a:pP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70- از زمان و معماری/منوچهر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مزینی)</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4" name="Frame 13"/>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04860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0288" y="1391475"/>
            <a:ext cx="3658374" cy="1631216"/>
          </a:xfrm>
          <a:prstGeom prst="rect">
            <a:avLst/>
          </a:prstGeom>
        </p:spPr>
        <p:txBody>
          <a:bodyPr wrap="none">
            <a:spAutoFit/>
          </a:bodyPr>
          <a:lstStyle/>
          <a:p>
            <a:pPr algn="ctr" rtl="1"/>
            <a:r>
              <a:rPr lang="fa-IR" sz="6000" b="1" dirty="0">
                <a:solidFill>
                  <a:schemeClr val="accent4">
                    <a:lumMod val="75000"/>
                  </a:schemeClr>
                </a:solidFill>
                <a:cs typeface="B Nazanin" panose="00000400000000000000" pitchFamily="2" charset="-78"/>
              </a:rPr>
              <a:t>خانه </a:t>
            </a:r>
            <a:r>
              <a:rPr lang="fa-IR" sz="6000" b="1" dirty="0" smtClean="0">
                <a:solidFill>
                  <a:schemeClr val="accent4">
                    <a:lumMod val="75000"/>
                  </a:schemeClr>
                </a:solidFill>
                <a:cs typeface="B Nazanin" panose="00000400000000000000" pitchFamily="2" charset="-78"/>
              </a:rPr>
              <a:t>آبشار</a:t>
            </a:r>
          </a:p>
          <a:p>
            <a:pPr algn="ctr" rtl="1"/>
            <a:r>
              <a:rPr lang="fa-IR" sz="4000" b="1" dirty="0" smtClean="0">
                <a:solidFill>
                  <a:schemeClr val="accent4">
                    <a:lumMod val="60000"/>
                    <a:lumOff val="40000"/>
                  </a:schemeClr>
                </a:solidFill>
                <a:cs typeface="B Nazanin" panose="00000400000000000000" pitchFamily="2" charset="-78"/>
              </a:rPr>
              <a:t>اثر فرانک لوید رایت</a:t>
            </a:r>
            <a:endParaRPr lang="en-US" sz="4000" dirty="0">
              <a:solidFill>
                <a:schemeClr val="accent4">
                  <a:lumMod val="60000"/>
                  <a:lumOff val="4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343" y="3680904"/>
            <a:ext cx="3536607" cy="232089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36" y="815045"/>
            <a:ext cx="4005951" cy="3131319"/>
          </a:xfrm>
          <a:prstGeom prst="rect">
            <a:avLst/>
          </a:prstGeom>
        </p:spPr>
      </p:pic>
      <p:sp>
        <p:nvSpPr>
          <p:cNvPr id="7" name="Frame 6"/>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4747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113" y="1107667"/>
            <a:ext cx="8121147" cy="2308324"/>
          </a:xfrm>
          <a:prstGeom prst="rect">
            <a:avLst/>
          </a:prstGeom>
        </p:spPr>
        <p:txBody>
          <a:bodyPr wrap="square">
            <a:spAutoFit/>
          </a:bodyPr>
          <a:lstStyle/>
          <a:p>
            <a:pPr algn="justLow" rtl="1"/>
            <a:r>
              <a:rPr lang="fa-IR" dirty="0" smtClean="0">
                <a:solidFill>
                  <a:schemeClr val="bg1"/>
                </a:solidFill>
                <a:cs typeface="B Nazanin" panose="00000400000000000000" pitchFamily="2" charset="-78"/>
              </a:rPr>
              <a:t>خانه‌آبشار </a:t>
            </a:r>
            <a:r>
              <a:rPr lang="fa-IR" dirty="0">
                <a:solidFill>
                  <a:schemeClr val="bg1"/>
                </a:solidFill>
                <a:cs typeface="B Nazanin" panose="00000400000000000000" pitchFamily="2" charset="-78"/>
              </a:rPr>
              <a:t>را می‌توان تندیسی در دل طبیعت و یا طبیعتی در دل یک تندیس نامید.</a:t>
            </a:r>
          </a:p>
          <a:p>
            <a:pPr algn="justLow" rtl="1"/>
            <a:r>
              <a:rPr lang="fa-IR" dirty="0">
                <a:solidFill>
                  <a:schemeClr val="bg1"/>
                </a:solidFill>
                <a:cs typeface="B Nazanin" panose="00000400000000000000" pitchFamily="2" charset="-78"/>
              </a:rPr>
              <a:t> آنچه در این ساختمان مهم می‌نماید رویش عناصر معماری با عوارض و پدیده‌های طبیعی است. </a:t>
            </a:r>
          </a:p>
          <a:p>
            <a:pPr algn="justLow" rtl="1"/>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فضای داخل خانه آبشار و با فضای بزرگ تری که طبیعت است تلفیق شده .</a:t>
            </a:r>
          </a:p>
          <a:p>
            <a:pPr algn="justLow" rtl="1"/>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 فرد در داخل این ساختمان خود را در فضای وسیع تری که همان بطن طبیعت است احساس می کند.</a:t>
            </a:r>
          </a:p>
          <a:p>
            <a:pPr algn="justLow" rtl="1"/>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هسته ی مرکزی خانه روی یک تخته سنگ قرار دارد و معماری خانه بر اساس یکسری المان  های عمودی و افقی طراحی شده.</a:t>
            </a:r>
          </a:p>
          <a:p>
            <a:pPr algn="justLow" rtl="1"/>
            <a:r>
              <a:rPr lang="fa-IR" dirty="0">
                <a:solidFill>
                  <a:schemeClr val="bg1"/>
                </a:solidFill>
                <a:latin typeface="Calibri" panose="020F0502020204030204" pitchFamily="34" charset="0"/>
                <a:ea typeface="Calibri" panose="020F0502020204030204" pitchFamily="34" charset="0"/>
                <a:cs typeface="B Nazanin" panose="00000400000000000000" pitchFamily="2" charset="-78"/>
              </a:rPr>
              <a:t>عناصر باربر عمودی کاملا از سنگ های طبیعی و عناصر افقی و سقف ها  بتن سازی شده و با اشکال مستطیلی یکی بر فراز دیگری و در سطوح مختلف ساخته شده است.</a:t>
            </a:r>
          </a:p>
        </p:txBody>
      </p:sp>
      <p:sp>
        <p:nvSpPr>
          <p:cNvPr id="4" name="Rectangle 3"/>
          <p:cNvSpPr/>
          <p:nvPr/>
        </p:nvSpPr>
        <p:spPr>
          <a:xfrm>
            <a:off x="552563" y="5625153"/>
            <a:ext cx="2797562" cy="403957"/>
          </a:xfrm>
          <a:prstGeom prst="rect">
            <a:avLst/>
          </a:prstGeom>
        </p:spPr>
        <p:txBody>
          <a:bodyPr wrap="none">
            <a:spAutoFit/>
          </a:bodyPr>
          <a:lstStyle/>
          <a:p>
            <a:pPr algn="just" rtl="1">
              <a:lnSpc>
                <a:spcPct val="150000"/>
              </a:lnSpc>
              <a:spcAft>
                <a:spcPts val="600"/>
              </a:spcAft>
            </a:pPr>
            <a:r>
              <a:rPr lang="fa-IR" sz="1350" dirty="0" smtClean="0">
                <a:solidFill>
                  <a:schemeClr val="bg1"/>
                </a:solidFill>
                <a:latin typeface="Calibri" panose="020F0502020204030204" pitchFamily="34" charset="0"/>
                <a:ea typeface="Calibri" panose="020F0502020204030204" pitchFamily="34" charset="0"/>
                <a:cs typeface="B Zar" panose="00000400000000000000" pitchFamily="2" charset="-78"/>
              </a:rPr>
              <a:t>(صفحه </a:t>
            </a:r>
            <a:r>
              <a:rPr lang="fa-IR" sz="1350" dirty="0">
                <a:solidFill>
                  <a:schemeClr val="bg1"/>
                </a:solidFill>
                <a:latin typeface="Calibri" panose="020F0502020204030204" pitchFamily="34" charset="0"/>
                <a:ea typeface="Calibri" panose="020F0502020204030204" pitchFamily="34" charset="0"/>
                <a:cs typeface="B Zar" panose="00000400000000000000" pitchFamily="2" charset="-78"/>
              </a:rPr>
              <a:t>252و253- معماری غرب /امیر بانی </a:t>
            </a:r>
            <a:r>
              <a:rPr lang="fa-IR" sz="1350" dirty="0" smtClean="0">
                <a:solidFill>
                  <a:schemeClr val="bg1"/>
                </a:solidFill>
                <a:latin typeface="Calibri" panose="020F0502020204030204" pitchFamily="34" charset="0"/>
                <a:ea typeface="Calibri" panose="020F0502020204030204" pitchFamily="34" charset="0"/>
                <a:cs typeface="B Zar" panose="00000400000000000000" pitchFamily="2" charset="-78"/>
              </a:rPr>
              <a:t>مسعود)</a:t>
            </a:r>
            <a:endParaRPr lang="en-US" sz="1350" dirty="0">
              <a:solidFill>
                <a:schemeClr val="bg1"/>
              </a:solidFill>
              <a:latin typeface="Calibri" panose="020F0502020204030204" pitchFamily="34" charset="0"/>
              <a:ea typeface="Calibri" panose="020F0502020204030204" pitchFamily="34" charset="0"/>
              <a:cs typeface="B Zar"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41" y="3290217"/>
            <a:ext cx="3177865" cy="23803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923" y="3639677"/>
            <a:ext cx="3740957" cy="2489437"/>
          </a:xfrm>
          <a:prstGeom prst="rect">
            <a:avLst/>
          </a:prstGeom>
        </p:spPr>
      </p:pic>
      <p:sp>
        <p:nvSpPr>
          <p:cNvPr id="7" name="Rectangle 6"/>
          <p:cNvSpPr/>
          <p:nvPr/>
        </p:nvSpPr>
        <p:spPr>
          <a:xfrm>
            <a:off x="835294" y="6136225"/>
            <a:ext cx="2512226" cy="403957"/>
          </a:xfrm>
          <a:prstGeom prst="rect">
            <a:avLst/>
          </a:prstGeom>
        </p:spPr>
        <p:txBody>
          <a:bodyPr wrap="none">
            <a:spAutoFit/>
          </a:bodyPr>
          <a:lstStyle/>
          <a:p>
            <a:pPr algn="just" rtl="1">
              <a:lnSpc>
                <a:spcPct val="150000"/>
              </a:lnSpc>
              <a:spcAft>
                <a:spcPts val="600"/>
              </a:spcAft>
            </a:pPr>
            <a:r>
              <a:rPr lang="fa-IR" sz="1350" dirty="0" smtClean="0">
                <a:solidFill>
                  <a:schemeClr val="bg1"/>
                </a:solidFill>
                <a:latin typeface="Calibri" panose="020F0502020204030204" pitchFamily="34" charset="0"/>
                <a:ea typeface="Calibri" panose="020F0502020204030204" pitchFamily="34" charset="0"/>
                <a:cs typeface="B Zar" panose="00000400000000000000" pitchFamily="2" charset="-78"/>
              </a:rPr>
              <a:t>(صفحه </a:t>
            </a:r>
            <a:r>
              <a:rPr lang="fa-IR" sz="1350" dirty="0">
                <a:solidFill>
                  <a:schemeClr val="bg1"/>
                </a:solidFill>
                <a:latin typeface="Calibri" panose="020F0502020204030204" pitchFamily="34" charset="0"/>
                <a:ea typeface="Calibri" panose="020F0502020204030204" pitchFamily="34" charset="0"/>
                <a:cs typeface="B Zar" panose="00000400000000000000" pitchFamily="2" charset="-78"/>
              </a:rPr>
              <a:t>63- خانه ی آبشار/فرانک لوید </a:t>
            </a:r>
            <a:r>
              <a:rPr lang="fa-IR" sz="1350" dirty="0" smtClean="0">
                <a:solidFill>
                  <a:schemeClr val="bg1"/>
                </a:solidFill>
                <a:latin typeface="Calibri" panose="020F0502020204030204" pitchFamily="34" charset="0"/>
                <a:ea typeface="Calibri" panose="020F0502020204030204" pitchFamily="34" charset="0"/>
                <a:cs typeface="B Zar" panose="00000400000000000000" pitchFamily="2" charset="-78"/>
              </a:rPr>
              <a:t>رایت)</a:t>
            </a:r>
            <a:endParaRPr lang="en-US" sz="1350" dirty="0">
              <a:solidFill>
                <a:schemeClr val="bg1"/>
              </a:solidFill>
              <a:latin typeface="Calibri" panose="020F0502020204030204" pitchFamily="34" charset="0"/>
              <a:ea typeface="Calibri" panose="020F0502020204030204" pitchFamily="34" charset="0"/>
              <a:cs typeface="B Zar" panose="00000400000000000000" pitchFamily="2" charset="-78"/>
            </a:endParaRPr>
          </a:p>
        </p:txBody>
      </p:sp>
      <p:sp>
        <p:nvSpPr>
          <p:cNvPr id="8" name="Rectangle 7"/>
          <p:cNvSpPr/>
          <p:nvPr/>
        </p:nvSpPr>
        <p:spPr>
          <a:xfrm>
            <a:off x="819762" y="5882614"/>
            <a:ext cx="2537874" cy="403957"/>
          </a:xfrm>
          <a:prstGeom prst="rect">
            <a:avLst/>
          </a:prstGeom>
        </p:spPr>
        <p:txBody>
          <a:bodyPr wrap="none">
            <a:spAutoFit/>
          </a:bodyPr>
          <a:lstStyle/>
          <a:p>
            <a:pPr algn="just" rtl="1">
              <a:lnSpc>
                <a:spcPct val="150000"/>
              </a:lnSpc>
              <a:spcAft>
                <a:spcPts val="600"/>
              </a:spcAft>
            </a:pPr>
            <a:r>
              <a:rPr lang="fa-IR" sz="1350" dirty="0" smtClean="0">
                <a:solidFill>
                  <a:schemeClr val="bg1"/>
                </a:solidFill>
                <a:latin typeface="Calibri" panose="020F0502020204030204" pitchFamily="34" charset="0"/>
                <a:ea typeface="Calibri" panose="020F0502020204030204" pitchFamily="34" charset="0"/>
                <a:cs typeface="B Zar" panose="00000400000000000000" pitchFamily="2" charset="-78"/>
              </a:rPr>
              <a:t>(صفحه </a:t>
            </a:r>
            <a:r>
              <a:rPr lang="fa-IR" sz="1350" dirty="0">
                <a:solidFill>
                  <a:schemeClr val="bg1"/>
                </a:solidFill>
                <a:latin typeface="Calibri" panose="020F0502020204030204" pitchFamily="34" charset="0"/>
                <a:ea typeface="Calibri" panose="020F0502020204030204" pitchFamily="34" charset="0"/>
                <a:cs typeface="B Zar" panose="00000400000000000000" pitchFamily="2" charset="-78"/>
              </a:rPr>
              <a:t>70- از زمان و معماری/منوچهر </a:t>
            </a:r>
            <a:r>
              <a:rPr lang="fa-IR" sz="1350" dirty="0" smtClean="0">
                <a:solidFill>
                  <a:schemeClr val="bg1"/>
                </a:solidFill>
                <a:latin typeface="Calibri" panose="020F0502020204030204" pitchFamily="34" charset="0"/>
                <a:ea typeface="Calibri" panose="020F0502020204030204" pitchFamily="34" charset="0"/>
                <a:cs typeface="B Zar" panose="00000400000000000000" pitchFamily="2" charset="-78"/>
              </a:rPr>
              <a:t>مزینی)</a:t>
            </a:r>
            <a:endParaRPr lang="en-US" sz="1350" dirty="0">
              <a:solidFill>
                <a:schemeClr val="bg1"/>
              </a:solidFill>
              <a:latin typeface="Calibri" panose="020F0502020204030204" pitchFamily="34" charset="0"/>
              <a:ea typeface="Calibri" panose="020F0502020204030204" pitchFamily="34" charset="0"/>
              <a:cs typeface="B Zar" panose="00000400000000000000" pitchFamily="2" charset="-78"/>
            </a:endParaRPr>
          </a:p>
        </p:txBody>
      </p:sp>
      <p:sp>
        <p:nvSpPr>
          <p:cNvPr id="3" name="Rectangle 2"/>
          <p:cNvSpPr/>
          <p:nvPr/>
        </p:nvSpPr>
        <p:spPr>
          <a:xfrm>
            <a:off x="7439431" y="875624"/>
            <a:ext cx="1029449" cy="461665"/>
          </a:xfrm>
          <a:prstGeom prst="rect">
            <a:avLst/>
          </a:prstGeom>
        </p:spPr>
        <p:txBody>
          <a:bodyPr wrap="none">
            <a:spAutoFit/>
          </a:bodyPr>
          <a:lstStyle/>
          <a:p>
            <a:pPr algn="r">
              <a:spcBef>
                <a:spcPct val="0"/>
              </a:spcBef>
            </a:pPr>
            <a:r>
              <a:rPr lang="fa-IR" altLang="fa-IR" sz="2400" dirty="0">
                <a:solidFill>
                  <a:srgbClr val="FFFFFF"/>
                </a:solidFill>
                <a:latin typeface="Times New Roman" panose="02020603050405020304" pitchFamily="18" charset="0"/>
                <a:cs typeface="B Mitra" panose="00000400000000000000" pitchFamily="2" charset="-78"/>
              </a:rPr>
              <a:t>خانه آبشار</a:t>
            </a:r>
            <a:endParaRPr lang="en-US" altLang="fa-IR" sz="2400" dirty="0">
              <a:solidFill>
                <a:srgbClr val="FFFFFF"/>
              </a:solidFill>
              <a:latin typeface="Times New Roman" panose="02020603050405020304" pitchFamily="18" charset="0"/>
              <a:cs typeface="B Mitra" panose="00000400000000000000" pitchFamily="2" charset="-78"/>
            </a:endParaRPr>
          </a:p>
        </p:txBody>
      </p:sp>
      <p:sp>
        <p:nvSpPr>
          <p:cNvPr id="9" name="Rectangle 8"/>
          <p:cNvSpPr/>
          <p:nvPr/>
        </p:nvSpPr>
        <p:spPr>
          <a:xfrm>
            <a:off x="1354286" y="426463"/>
            <a:ext cx="7165744" cy="473206"/>
          </a:xfrm>
          <a:prstGeom prst="rect">
            <a:avLst/>
          </a:prstGeom>
        </p:spPr>
        <p:txBody>
          <a:bodyPr wrap="none">
            <a:spAutoFit/>
          </a:bodyPr>
          <a:lstStyle/>
          <a:p>
            <a:pPr algn="just" rtl="1">
              <a:lnSpc>
                <a:spcPct val="150000"/>
              </a:lnSpc>
            </a:pPr>
            <a:r>
              <a:rPr lang="fa-IR" b="1" dirty="0">
                <a:solidFill>
                  <a:schemeClr val="accent4">
                    <a:lumMod val="60000"/>
                    <a:lumOff val="40000"/>
                  </a:schemeClr>
                </a:solidFill>
                <a:latin typeface="Calibri" panose="020F0502020204030204" pitchFamily="34" charset="0"/>
                <a:ea typeface="Calibri" panose="020F0502020204030204" pitchFamily="34" charset="0"/>
                <a:cs typeface="B Zar" panose="00000400000000000000" pitchFamily="2" charset="-78"/>
              </a:rPr>
              <a:t>این خانه به بهترین شکل ممکن عقاید رایت در مورد معماری ارگانیک را نشان می دهد</a:t>
            </a:r>
            <a:r>
              <a:rPr lang="fa-IR" sz="1350" b="1" dirty="0">
                <a:solidFill>
                  <a:schemeClr val="accent4">
                    <a:lumMod val="60000"/>
                    <a:lumOff val="40000"/>
                  </a:schemeClr>
                </a:solidFill>
                <a:latin typeface="Calibri" panose="020F0502020204030204" pitchFamily="34" charset="0"/>
                <a:ea typeface="Calibri" panose="020F0502020204030204" pitchFamily="34" charset="0"/>
                <a:cs typeface="B Zar" panose="00000400000000000000" pitchFamily="2" charset="-78"/>
              </a:rPr>
              <a:t>.</a:t>
            </a:r>
            <a:endParaRPr lang="en-US" sz="1350" b="1" dirty="0">
              <a:solidFill>
                <a:schemeClr val="accent4">
                  <a:lumMod val="60000"/>
                  <a:lumOff val="40000"/>
                </a:schemeClr>
              </a:solidFill>
            </a:endParaRPr>
          </a:p>
        </p:txBody>
      </p:sp>
      <p:sp>
        <p:nvSpPr>
          <p:cNvPr id="10" name="Frame 9"/>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681677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55" y="2301382"/>
            <a:ext cx="1877371" cy="133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55" y="4253725"/>
            <a:ext cx="2856019" cy="200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44492" y="6158210"/>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92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0" name="Rectangle 9"/>
          <p:cNvSpPr/>
          <p:nvPr/>
        </p:nvSpPr>
        <p:spPr>
          <a:xfrm>
            <a:off x="613611" y="360802"/>
            <a:ext cx="8002531" cy="5663089"/>
          </a:xfrm>
          <a:prstGeom prst="rect">
            <a:avLst/>
          </a:prstGeom>
        </p:spPr>
        <p:txBody>
          <a:bodyPr wrap="square">
            <a:spAutoFit/>
          </a:bodyPr>
          <a:lstStyle/>
          <a:p>
            <a:pPr algn="just" rtl="1">
              <a:spcAft>
                <a:spcPts val="600"/>
              </a:spcAft>
            </a:pPr>
            <a:r>
              <a:rPr lang="fa-IR" sz="2400" dirty="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موارد طراحی و اجرایی که رایت برای این خانه ویلایی در نظر گرفته </a:t>
            </a:r>
            <a:r>
              <a:rPr lang="fa-IR" sz="2400" dirty="0" smtClean="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بود</a:t>
            </a:r>
          </a:p>
          <a:p>
            <a:pPr algn="just" rtl="1">
              <a:spcAft>
                <a:spcPts val="600"/>
              </a:spcAft>
            </a:pPr>
            <a:endParaRPr lang="fa-IR" sz="2400" dirty="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endParaRPr>
          </a:p>
          <a:p>
            <a:pPr algn="just" rtl="1">
              <a:spcAft>
                <a:spcPts val="600"/>
              </a:spcAft>
            </a:pPr>
            <a:r>
              <a:rPr lang="fa-IR" sz="2400" dirty="0" smtClean="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1-</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حداقل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دخالت در محیط طبیعی</a:t>
            </a:r>
          </a:p>
          <a:p>
            <a:pPr algn="just"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2-</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تلفیق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حجم ساختمان با محیط طبیعی به گونه ای که هر یک مکمل دیگری </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باشد</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a:t>
            </a:r>
          </a:p>
          <a:p>
            <a:pPr algn="just" rtl="1">
              <a:spcAft>
                <a:spcPts val="600"/>
              </a:spcAft>
            </a:pPr>
            <a:r>
              <a:rPr lang="fa-IR" sz="2400" dirty="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3-</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ایجاد فضاهای خارجی بین ساختمان و محیط طبیعی </a:t>
            </a:r>
          </a:p>
          <a:p>
            <a:pPr algn="just"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4-</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تلفیق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فضای داخل با خارج</a:t>
            </a:r>
          </a:p>
          <a:p>
            <a:pPr algn="just"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5-</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نصب پنجره های سرتاسری و از بین بردن گوشه های اتاق</a:t>
            </a:r>
          </a:p>
          <a:p>
            <a:pPr algn="just"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6- </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استفاده از مصالح محیط طبیعی مانند صخره ها و گیاهان چه در داخل و چه در </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خارج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بنا</a:t>
            </a:r>
          </a:p>
          <a:p>
            <a:pPr algn="just"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7-</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نمایش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مصالح به همان گونه که </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هست چه سنگ </a:t>
            </a:r>
          </a:p>
          <a:p>
            <a:pPr algn="just" rtl="1">
              <a:spcAft>
                <a:spcPts val="600"/>
              </a:spcAft>
            </a:pP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چه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چوب و با آجر</a:t>
            </a:r>
          </a:p>
          <a:p>
            <a:pPr algn="just" rtl="1">
              <a:spcAft>
                <a:spcPts val="600"/>
              </a:spcAft>
            </a:pPr>
            <a:r>
              <a:rPr lang="fa-IR" sz="2400" dirty="0" smtClean="0">
                <a:solidFill>
                  <a:schemeClr val="accent4">
                    <a:lumMod val="60000"/>
                    <a:lumOff val="40000"/>
                  </a:schemeClr>
                </a:solidFill>
                <a:latin typeface="Calibri" panose="020F0502020204030204" pitchFamily="34" charset="0"/>
                <a:ea typeface="Calibri" panose="020F0502020204030204" pitchFamily="34" charset="0"/>
                <a:cs typeface="B Nazanin" panose="00000400000000000000" pitchFamily="2" charset="-78"/>
              </a:rPr>
              <a:t>8- </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استمرار </a:t>
            </a: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نمایش مصالح از داخل به خارج بنا .</a:t>
            </a:r>
            <a:endParaRPr lang="en-US" sz="2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11" name="Frame 10"/>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34935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fallingwater house\pictures\fall_still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51614" y="608180"/>
            <a:ext cx="5187950" cy="2916237"/>
          </a:xfrm>
          <a:prstGeom prst="rect">
            <a:avLst/>
          </a:prstGeom>
          <a:noFill/>
        </p:spPr>
      </p:pic>
      <p:pic>
        <p:nvPicPr>
          <p:cNvPr id="4" name="Picture 3" descr="H:\fallingwater house\pictures\fall_still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09404" y="3115344"/>
            <a:ext cx="4857207" cy="2731088"/>
          </a:xfrm>
          <a:prstGeom prst="rect">
            <a:avLst/>
          </a:prstGeom>
          <a:noFill/>
        </p:spPr>
      </p:pic>
      <p:pic>
        <p:nvPicPr>
          <p:cNvPr id="5" name="Picture 2" descr="H:\New folder (2)\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12" y="3666369"/>
            <a:ext cx="2894185" cy="20717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3" descr="http://images.persianblog.ir/628153_1021573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8343" y="1025588"/>
            <a:ext cx="2638268" cy="18648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ame 6"/>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8225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424" y="4192994"/>
            <a:ext cx="3795965" cy="20574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945" y="2635542"/>
            <a:ext cx="3197361" cy="248265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171" y="327855"/>
            <a:ext cx="3070020" cy="3633537"/>
          </a:xfrm>
          <a:prstGeom prst="rect">
            <a:avLst/>
          </a:prstGeom>
        </p:spPr>
      </p:pic>
      <p:sp>
        <p:nvSpPr>
          <p:cNvPr id="10" name="Rectangle 9"/>
          <p:cNvSpPr/>
          <p:nvPr/>
        </p:nvSpPr>
        <p:spPr>
          <a:xfrm>
            <a:off x="5326159" y="909064"/>
            <a:ext cx="2638864" cy="461665"/>
          </a:xfrm>
          <a:prstGeom prst="rect">
            <a:avLst/>
          </a:prstGeom>
        </p:spPr>
        <p:txBody>
          <a:bodyPr wrap="none">
            <a:spAutoFit/>
          </a:bodyPr>
          <a:lstStyle/>
          <a:p>
            <a:r>
              <a:rPr lang="fa-IR" sz="2400" b="1" dirty="0" smtClean="0">
                <a:solidFill>
                  <a:schemeClr val="accent4">
                    <a:lumMod val="75000"/>
                  </a:schemeClr>
                </a:solidFill>
                <a:cs typeface="B Nazanin" panose="00000400000000000000" pitchFamily="2" charset="-78"/>
              </a:rPr>
              <a:t>پلان و مقطع خانه آبشار</a:t>
            </a:r>
            <a:endParaRPr lang="en-US" sz="2400" b="1" dirty="0">
              <a:solidFill>
                <a:schemeClr val="accent4">
                  <a:lumMod val="75000"/>
                </a:schemeClr>
              </a:solidFill>
            </a:endParaRPr>
          </a:p>
        </p:txBody>
      </p:sp>
    </p:spTree>
    <p:extLst>
      <p:ext uri="{BB962C8B-B14F-4D97-AF65-F5344CB8AC3E}">
        <p14:creationId xmlns:p14="http://schemas.microsoft.com/office/powerpoint/2010/main" val="387461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Hamed\Desktop\hamed\pic\800px-Frank_Lloyd_Wright_-_Robie_Hous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964" y="860390"/>
            <a:ext cx="7920305" cy="5275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101963" y="1162881"/>
            <a:ext cx="3658374" cy="1631216"/>
          </a:xfrm>
          <a:prstGeom prst="rect">
            <a:avLst/>
          </a:prstGeom>
        </p:spPr>
        <p:txBody>
          <a:bodyPr wrap="none">
            <a:spAutoFit/>
          </a:bodyPr>
          <a:lstStyle/>
          <a:p>
            <a:pPr algn="ctr" rtl="1"/>
            <a:r>
              <a:rPr lang="fa-IR" sz="6000" b="1" dirty="0" smtClean="0">
                <a:solidFill>
                  <a:schemeClr val="accent4">
                    <a:lumMod val="75000"/>
                  </a:schemeClr>
                </a:solidFill>
                <a:cs typeface="B Nazanin" panose="00000400000000000000" pitchFamily="2" charset="-78"/>
              </a:rPr>
              <a:t>خانه روبی</a:t>
            </a:r>
          </a:p>
          <a:p>
            <a:pPr algn="ctr" rtl="1"/>
            <a:r>
              <a:rPr lang="fa-IR" sz="4000" b="1" dirty="0" smtClean="0">
                <a:solidFill>
                  <a:schemeClr val="accent4">
                    <a:lumMod val="60000"/>
                    <a:lumOff val="40000"/>
                  </a:schemeClr>
                </a:solidFill>
                <a:cs typeface="B Nazanin" panose="00000400000000000000" pitchFamily="2" charset="-78"/>
              </a:rPr>
              <a:t>اثر فرانک لوید رایت</a:t>
            </a:r>
            <a:endParaRPr lang="en-US" sz="4000" dirty="0">
              <a:solidFill>
                <a:schemeClr val="accent4">
                  <a:lumMod val="60000"/>
                  <a:lumOff val="40000"/>
                </a:schemeClr>
              </a:solidFill>
            </a:endParaRPr>
          </a:p>
        </p:txBody>
      </p:sp>
      <p:sp>
        <p:nvSpPr>
          <p:cNvPr id="6" name="Frame 5"/>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05629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87699" y="1117191"/>
            <a:ext cx="966931" cy="461665"/>
          </a:xfrm>
          <a:prstGeom prst="rect">
            <a:avLst/>
          </a:prstGeom>
        </p:spPr>
        <p:txBody>
          <a:bodyPr wrap="none">
            <a:spAutoFit/>
          </a:bodyPr>
          <a:lstStyle/>
          <a:p>
            <a:r>
              <a:rPr lang="fa-IR" altLang="fa-IR" sz="2400" dirty="0">
                <a:cs typeface="B Mitra" panose="00000400000000000000" pitchFamily="2" charset="-78"/>
              </a:rPr>
              <a:t>خانه رابی</a:t>
            </a:r>
            <a:endParaRPr lang="en-US" sz="2400" dirty="0"/>
          </a:p>
        </p:txBody>
      </p:sp>
      <p:sp>
        <p:nvSpPr>
          <p:cNvPr id="5" name="Rectangle 4"/>
          <p:cNvSpPr/>
          <p:nvPr/>
        </p:nvSpPr>
        <p:spPr>
          <a:xfrm>
            <a:off x="5848291" y="5537970"/>
            <a:ext cx="2581156" cy="388568"/>
          </a:xfrm>
          <a:prstGeom prst="rect">
            <a:avLst/>
          </a:prstGeom>
        </p:spPr>
        <p:txBody>
          <a:bodyPr wrap="none">
            <a:spAutoFit/>
          </a:bodyPr>
          <a:lstStyle/>
          <a:p>
            <a:pPr algn="just" rtl="1">
              <a:lnSpc>
                <a:spcPct val="150000"/>
              </a:lnSpc>
              <a:spcAft>
                <a:spcPts val="600"/>
              </a:spcAft>
            </a:pP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صفحه 250- معماری غرب /امیر بانی مسعود</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pic>
        <p:nvPicPr>
          <p:cNvPr id="8" name="Picture 3" descr="C:\Users\Hamed\Desktop\hamed\pic\800px-Frank_Lloyd_Wright_-_Robie_House_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660" y="3612450"/>
            <a:ext cx="4311925" cy="2752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Frame 10"/>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4231196" y="5808427"/>
            <a:ext cx="4172937" cy="388568"/>
          </a:xfrm>
          <a:prstGeom prst="rect">
            <a:avLst/>
          </a:prstGeom>
        </p:spPr>
        <p:txBody>
          <a:bodyPr wrap="none">
            <a:spAutoFit/>
          </a:bodyPr>
          <a:lstStyle/>
          <a:p>
            <a:pPr algn="just" rtl="1">
              <a:lnSpc>
                <a:spcPct val="150000"/>
              </a:lnSpc>
              <a:spcAft>
                <a:spcPts val="600"/>
              </a:spcAft>
            </a:pP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صفحه 83- معماری و شهرسازی در قرن بیستم /ویتوریو مانیا گولامیونیانی</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pic>
        <p:nvPicPr>
          <p:cNvPr id="13" name="Picture 1" descr="C:\Users\Hamed\Desktop\hamed\pic\800px-Frank_Lloyd_Wright_-_Robie_Hous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051" y="1949793"/>
            <a:ext cx="2170130" cy="1250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2051" y="597102"/>
            <a:ext cx="7700210" cy="3416320"/>
          </a:xfrm>
          <a:prstGeom prst="rect">
            <a:avLst/>
          </a:prstGeom>
        </p:spPr>
        <p:txBody>
          <a:bodyPr wrap="square">
            <a:spAutoFit/>
          </a:bodyPr>
          <a:lstStyle/>
          <a:p>
            <a:pPr algn="just" rtl="1"/>
            <a:r>
              <a:rPr lang="fa-IR" sz="2400" dirty="0">
                <a:solidFill>
                  <a:schemeClr val="bg1"/>
                </a:solidFill>
                <a:cs typeface="B Nazanin" panose="00000400000000000000" pitchFamily="2" charset="-78"/>
              </a:rPr>
              <a:t>این نمونه  از نوع ساختمانهای مستقر در محوطه های روستایی نبود , بلکه یک خانه شهری بود  هر چند که در اصل باغ وسیعی داشت. هم پلان همکف و هم طرح نمای خانه چنان طراحی شده که فضای بیرون به درون  راه یافته و فضای درونی به شکل چشمگیری به بیرون گسترش یافته است.</a:t>
            </a:r>
          </a:p>
          <a:p>
            <a:pPr algn="just" rtl="1"/>
            <a:r>
              <a:rPr lang="fa-IR" sz="2400" dirty="0">
                <a:solidFill>
                  <a:schemeClr val="bg1"/>
                </a:solidFill>
                <a:cs typeface="B Nazanin" panose="00000400000000000000" pitchFamily="2" charset="-78"/>
              </a:rPr>
              <a:t>پلان مفصل بندی شده خود را در حجم نشان می دهد.</a:t>
            </a:r>
          </a:p>
          <a:p>
            <a:pPr algn="just" rtl="1"/>
            <a:r>
              <a:rPr lang="fa-IR" sz="2400" dirty="0">
                <a:solidFill>
                  <a:schemeClr val="bg1"/>
                </a:solidFill>
                <a:cs typeface="B Nazanin" panose="00000400000000000000" pitchFamily="2" charset="-78"/>
              </a:rPr>
              <a:t>بام های ساختمان هماهنگی کامل با خطوط افقی حجم دارد.</a:t>
            </a:r>
          </a:p>
          <a:p>
            <a:pPr algn="just" rtl="1"/>
            <a:r>
              <a:rPr lang="fa-IR" sz="2400" dirty="0">
                <a:solidFill>
                  <a:schemeClr val="bg1"/>
                </a:solidFill>
                <a:cs typeface="B Nazanin" panose="00000400000000000000" pitchFamily="2" charset="-78"/>
              </a:rPr>
              <a:t>در این خانه اشکال مکعب و سطوح پیش آمده تلفیق شده است. </a:t>
            </a:r>
          </a:p>
          <a:p>
            <a:pPr algn="just" rtl="1"/>
            <a:r>
              <a:rPr lang="fa-IR" sz="2400" dirty="0">
                <a:solidFill>
                  <a:schemeClr val="bg1"/>
                </a:solidFill>
                <a:cs typeface="B Nazanin" panose="00000400000000000000" pitchFamily="2" charset="-78"/>
              </a:rPr>
              <a:t> جانمایی فضای داخلی بر محوریت شومینه  و اتاق های نشیمن  و غذا خوری  در دو طرف آن سامان یافته است.</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0615" y="3968527"/>
            <a:ext cx="2133974" cy="1600480"/>
          </a:xfrm>
          <a:prstGeom prst="rect">
            <a:avLst/>
          </a:prstGeom>
          <a:ln>
            <a:noFill/>
          </a:ln>
          <a:effectLst>
            <a:softEdge rad="112500"/>
          </a:effectLst>
        </p:spPr>
      </p:pic>
    </p:spTree>
    <p:extLst>
      <p:ext uri="{BB962C8B-B14F-4D97-AF65-F5344CB8AC3E}">
        <p14:creationId xmlns:p14="http://schemas.microsoft.com/office/powerpoint/2010/main" val="2024291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604788" y="594572"/>
            <a:ext cx="8144289" cy="5429526"/>
          </a:xfrm>
          <a:prstGeom prst="rect">
            <a:avLst/>
          </a:prstGeom>
          <a:effectLst>
            <a:glow rad="127000">
              <a:schemeClr val="accent1"/>
            </a:glow>
            <a:outerShdw algn="ctr" rotWithShape="0">
              <a:srgbClr val="000000"/>
            </a:outerShdw>
            <a:reflection endPos="0" dir="5400000" sy="-100000" algn="bl" rotWithShape="0"/>
            <a:softEdge rad="0"/>
          </a:effectLst>
        </p:spPr>
      </p:pic>
      <p:sp>
        <p:nvSpPr>
          <p:cNvPr id="6" name="Rectangle 5"/>
          <p:cNvSpPr/>
          <p:nvPr/>
        </p:nvSpPr>
        <p:spPr>
          <a:xfrm>
            <a:off x="640902" y="836053"/>
            <a:ext cx="4552849" cy="1015663"/>
          </a:xfrm>
          <a:prstGeom prst="rect">
            <a:avLst/>
          </a:prstGeom>
        </p:spPr>
        <p:txBody>
          <a:bodyPr wrap="none">
            <a:spAutoFit/>
          </a:bodyPr>
          <a:lstStyle/>
          <a:p>
            <a:r>
              <a:rPr lang="fa-IR" sz="6000" b="1" dirty="0">
                <a:cs typeface="B Nazanin" panose="00000400000000000000" pitchFamily="2" charset="-78"/>
              </a:rPr>
              <a:t>معماری ارگانیک </a:t>
            </a:r>
            <a:endParaRPr lang="en-US" sz="6000" b="1" dirty="0">
              <a:cs typeface="B Nazanin" panose="00000400000000000000" pitchFamily="2" charset="-78"/>
            </a:endParaRPr>
          </a:p>
        </p:txBody>
      </p:sp>
      <p:sp>
        <p:nvSpPr>
          <p:cNvPr id="7" name="Rectangle 5"/>
          <p:cNvSpPr txBox="1">
            <a:spLocks noChangeArrowheads="1"/>
          </p:cNvSpPr>
          <p:nvPr/>
        </p:nvSpPr>
        <p:spPr>
          <a:xfrm>
            <a:off x="1109349" y="1991469"/>
            <a:ext cx="3739376" cy="417847"/>
          </a:xfrm>
          <a:prstGeom prst="rect">
            <a:avLst/>
          </a:prstGeom>
        </p:spPr>
        <p:txBody>
          <a:bodyPr vert="horz" lIns="68580" tIns="34290" rIns="68580" bIns="3429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altLang="fa-IR" sz="2400" b="1" dirty="0">
                <a:solidFill>
                  <a:schemeClr val="tx1"/>
                </a:solidFill>
                <a:latin typeface="Arial" panose="020B0604020202020204" pitchFamily="34" charset="0"/>
                <a:cs typeface="Arial" panose="020B0604020202020204" pitchFamily="34" charset="0"/>
              </a:rPr>
              <a:t>Organic architecture</a:t>
            </a:r>
          </a:p>
        </p:txBody>
      </p:sp>
    </p:spTree>
    <p:extLst>
      <p:ext uri="{BB962C8B-B14F-4D97-AF65-F5344CB8AC3E}">
        <p14:creationId xmlns:p14="http://schemas.microsoft.com/office/powerpoint/2010/main" val="11822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162881"/>
            <a:ext cx="7116277" cy="4725653"/>
          </a:xfrm>
          <a:prstGeom prst="rect">
            <a:avLst/>
          </a:prstGeom>
        </p:spPr>
      </p:pic>
      <p:sp>
        <p:nvSpPr>
          <p:cNvPr id="5" name="Rectangle 4"/>
          <p:cNvSpPr/>
          <p:nvPr/>
        </p:nvSpPr>
        <p:spPr>
          <a:xfrm>
            <a:off x="877003" y="380829"/>
            <a:ext cx="3873176" cy="1631216"/>
          </a:xfrm>
          <a:prstGeom prst="rect">
            <a:avLst/>
          </a:prstGeom>
        </p:spPr>
        <p:txBody>
          <a:bodyPr wrap="none">
            <a:spAutoFit/>
          </a:bodyPr>
          <a:lstStyle/>
          <a:p>
            <a:pPr algn="ctr" rtl="1"/>
            <a:r>
              <a:rPr lang="fa-IR" sz="6000" b="1" dirty="0" smtClean="0">
                <a:solidFill>
                  <a:schemeClr val="accent4">
                    <a:lumMod val="75000"/>
                  </a:schemeClr>
                </a:solidFill>
                <a:cs typeface="B Nazanin" panose="00000400000000000000" pitchFamily="2" charset="-78"/>
              </a:rPr>
              <a:t>تالیسین غربی</a:t>
            </a:r>
          </a:p>
          <a:p>
            <a:pPr algn="ctr" rtl="1"/>
            <a:r>
              <a:rPr lang="fa-IR" sz="4000" b="1" dirty="0" smtClean="0">
                <a:solidFill>
                  <a:schemeClr val="accent4">
                    <a:lumMod val="60000"/>
                    <a:lumOff val="40000"/>
                  </a:schemeClr>
                </a:solidFill>
                <a:cs typeface="B Nazanin" panose="00000400000000000000" pitchFamily="2" charset="-78"/>
              </a:rPr>
              <a:t>اثر فرانک لوید رایت</a:t>
            </a:r>
            <a:endParaRPr lang="en-US" sz="4000" dirty="0">
              <a:solidFill>
                <a:schemeClr val="accent4">
                  <a:lumMod val="60000"/>
                  <a:lumOff val="40000"/>
                </a:schemeClr>
              </a:solidFill>
            </a:endParaRPr>
          </a:p>
        </p:txBody>
      </p:sp>
      <p:sp>
        <p:nvSpPr>
          <p:cNvPr id="6" name="Frame 5"/>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633320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48340" y="1242759"/>
            <a:ext cx="1651946" cy="369332"/>
          </a:xfrm>
          <a:prstGeom prst="rect">
            <a:avLst/>
          </a:prstGeom>
        </p:spPr>
        <p:txBody>
          <a:bodyPr wrap="square">
            <a:spAutoFit/>
          </a:bodyPr>
          <a:lstStyle/>
          <a:p>
            <a:r>
              <a:rPr lang="fa-IR" dirty="0"/>
              <a:t>تالیسین غربی</a:t>
            </a:r>
          </a:p>
        </p:txBody>
      </p:sp>
      <p:pic>
        <p:nvPicPr>
          <p:cNvPr id="3" name="Picture 2" descr="TAL3"/>
          <p:cNvPicPr>
            <a:picLocks noChangeAspect="1" noChangeArrowheads="1"/>
          </p:cNvPicPr>
          <p:nvPr/>
        </p:nvPicPr>
        <p:blipFill>
          <a:blip r:embed="rId2">
            <a:extLst>
              <a:ext uri="{28A0092B-C50C-407E-A947-70E740481C1C}">
                <a14:useLocalDpi xmlns:a14="http://schemas.microsoft.com/office/drawing/2010/main" val="0"/>
              </a:ext>
            </a:extLst>
          </a:blip>
          <a:srcRect r="27313" b="4921"/>
          <a:stretch>
            <a:fillRect/>
          </a:stretch>
        </p:blipFill>
        <p:spPr bwMode="auto">
          <a:xfrm>
            <a:off x="674245" y="2719542"/>
            <a:ext cx="2346209" cy="23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348" y="4181063"/>
            <a:ext cx="3470609" cy="215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0632" y="3049301"/>
            <a:ext cx="3554519" cy="197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094914" y="5546038"/>
            <a:ext cx="2412840" cy="403957"/>
          </a:xfrm>
          <a:prstGeom prst="rect">
            <a:avLst/>
          </a:prstGeom>
        </p:spPr>
        <p:txBody>
          <a:bodyPr wrap="none">
            <a:spAutoFit/>
          </a:bodyPr>
          <a:lstStyle/>
          <a:p>
            <a:pPr algn="just" rtl="1">
              <a:lnSpc>
                <a:spcPct val="150000"/>
              </a:lnSpc>
              <a:spcAft>
                <a:spcPts val="600"/>
              </a:spcAft>
            </a:pPr>
            <a:r>
              <a:rPr lang="fa-IR" sz="1350" dirty="0">
                <a:solidFill>
                  <a:schemeClr val="bg1"/>
                </a:solidFill>
                <a:latin typeface="Calibri" panose="020F0502020204030204" pitchFamily="34" charset="0"/>
                <a:ea typeface="Calibri" panose="020F0502020204030204" pitchFamily="34" charset="0"/>
                <a:cs typeface="B Zar" panose="00000400000000000000" pitchFamily="2" charset="-78"/>
              </a:rPr>
              <a:t>صفحه 69- خانه ی آبشار/فرانک لوید رایت</a:t>
            </a:r>
            <a:endParaRPr lang="en-US" sz="1350" dirty="0">
              <a:solidFill>
                <a:schemeClr val="bg1"/>
              </a:solidFill>
              <a:latin typeface="Calibri" panose="020F0502020204030204" pitchFamily="34" charset="0"/>
              <a:ea typeface="Calibri" panose="020F0502020204030204" pitchFamily="34" charset="0"/>
              <a:cs typeface="B Zar" panose="00000400000000000000" pitchFamily="2" charset="-78"/>
            </a:endParaRPr>
          </a:p>
        </p:txBody>
      </p:sp>
      <p:sp>
        <p:nvSpPr>
          <p:cNvPr id="8" name="Rectangle 7"/>
          <p:cNvSpPr/>
          <p:nvPr/>
        </p:nvSpPr>
        <p:spPr>
          <a:xfrm>
            <a:off x="4638090" y="5941603"/>
            <a:ext cx="3879588" cy="403957"/>
          </a:xfrm>
          <a:prstGeom prst="rect">
            <a:avLst/>
          </a:prstGeom>
        </p:spPr>
        <p:txBody>
          <a:bodyPr wrap="none">
            <a:spAutoFit/>
          </a:bodyPr>
          <a:lstStyle/>
          <a:p>
            <a:pPr algn="just" rtl="1">
              <a:lnSpc>
                <a:spcPct val="150000"/>
              </a:lnSpc>
              <a:spcAft>
                <a:spcPts val="600"/>
              </a:spcAft>
            </a:pPr>
            <a:r>
              <a:rPr lang="fa-IR" sz="1350" dirty="0">
                <a:solidFill>
                  <a:schemeClr val="bg1"/>
                </a:solidFill>
                <a:latin typeface="Calibri" panose="020F0502020204030204" pitchFamily="34" charset="0"/>
                <a:ea typeface="Calibri" panose="020F0502020204030204" pitchFamily="34" charset="0"/>
                <a:cs typeface="B Zar" panose="00000400000000000000" pitchFamily="2" charset="-78"/>
              </a:rPr>
              <a:t>صفحه 88- معماری و شهرسازی در قرن بیستم /ویتوریو مانیا گولامیونیانی</a:t>
            </a:r>
            <a:endParaRPr lang="en-US" sz="1350" dirty="0">
              <a:solidFill>
                <a:schemeClr val="bg1"/>
              </a:solidFill>
              <a:latin typeface="Calibri" panose="020F0502020204030204" pitchFamily="34" charset="0"/>
              <a:ea typeface="Calibri" panose="020F0502020204030204" pitchFamily="34" charset="0"/>
              <a:cs typeface="B Zar" panose="00000400000000000000" pitchFamily="2" charset="-78"/>
            </a:endParaRPr>
          </a:p>
        </p:txBody>
      </p:sp>
      <p:sp>
        <p:nvSpPr>
          <p:cNvPr id="9" name="Rectangle 8"/>
          <p:cNvSpPr/>
          <p:nvPr/>
        </p:nvSpPr>
        <p:spPr>
          <a:xfrm>
            <a:off x="818147" y="499608"/>
            <a:ext cx="7788016" cy="2616101"/>
          </a:xfrm>
          <a:prstGeom prst="rect">
            <a:avLst/>
          </a:prstGeom>
        </p:spPr>
        <p:txBody>
          <a:bodyPr wrap="square">
            <a:spAutoFit/>
          </a:bodyPr>
          <a:lstStyle/>
          <a:p>
            <a:pPr marL="257175" indent="-257175" algn="r" rtl="1">
              <a:lnSpc>
                <a:spcPct val="130000"/>
              </a:lnSpc>
              <a:spcBef>
                <a:spcPct val="20000"/>
              </a:spcBef>
              <a:buClr>
                <a:schemeClr val="hlink"/>
              </a:buClr>
              <a:buSzPct val="80000"/>
              <a:defRPr/>
            </a:pPr>
            <a:r>
              <a:rPr lang="fa-IR" sz="2000" dirty="0">
                <a:solidFill>
                  <a:schemeClr val="bg1"/>
                </a:solidFill>
                <a:cs typeface="B Nazanin" panose="00000400000000000000" pitchFamily="2" charset="-78"/>
              </a:rPr>
              <a:t>رایت تالیسین غربی را  به عنوان خانه زمستانی اش در پارادایزولی بنا کرد .</a:t>
            </a:r>
          </a:p>
          <a:p>
            <a:pPr marL="257175" indent="-257175" algn="r" rtl="1">
              <a:lnSpc>
                <a:spcPct val="130000"/>
              </a:lnSpc>
              <a:spcBef>
                <a:spcPct val="20000"/>
              </a:spcBef>
              <a:buClr>
                <a:schemeClr val="hlink"/>
              </a:buClr>
              <a:buSzPct val="80000"/>
              <a:defRPr/>
            </a:pPr>
            <a:r>
              <a:rPr lang="fa-IR" sz="2000" dirty="0">
                <a:solidFill>
                  <a:schemeClr val="bg1"/>
                </a:solidFill>
                <a:cs typeface="B Nazanin" panose="00000400000000000000" pitchFamily="2" charset="-78"/>
              </a:rPr>
              <a:t> او برای آفرینش یک قطعه مصنوع از طبیعت , از سنگ آهک محلی و چوب در ترکیبهای مورب و زاویه دار استفاده کرد و نیز قواعد هندسی ترکیب بندی را  به کار بست .</a:t>
            </a:r>
          </a:p>
          <a:p>
            <a:pPr marL="257175" indent="-257175" algn="r" rtl="1">
              <a:lnSpc>
                <a:spcPct val="130000"/>
              </a:lnSpc>
              <a:spcBef>
                <a:spcPct val="20000"/>
              </a:spcBef>
              <a:buClr>
                <a:schemeClr val="hlink"/>
              </a:buClr>
              <a:buSzPct val="80000"/>
              <a:defRPr/>
            </a:pPr>
            <a:r>
              <a:rPr lang="fa-IR" sz="2000" dirty="0">
                <a:solidFill>
                  <a:schemeClr val="bg1"/>
                </a:solidFill>
                <a:cs typeface="B Nazanin" panose="00000400000000000000" pitchFamily="2" charset="-78"/>
              </a:rPr>
              <a:t> دیواره های تنومند پی ها و سازه قابل رویت الواری و بامهای خیمه گون , موجب برقراری رابطه خانه با طبیعت روستایی پیرامون می شدند و به همین ترتیب داخل و خارج بنا را با هم مرتبط می ساختند . </a:t>
            </a:r>
            <a:endParaRPr lang="en-US" sz="2000" dirty="0">
              <a:cs typeface="B Nazanin" panose="00000400000000000000" pitchFamily="2" charset="-78"/>
            </a:endParaRPr>
          </a:p>
        </p:txBody>
      </p:sp>
      <p:sp>
        <p:nvSpPr>
          <p:cNvPr id="10" name="Frame 9"/>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655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66" y="815474"/>
            <a:ext cx="4295277" cy="5070642"/>
          </a:xfrm>
          <a:prstGeom prst="rect">
            <a:avLst/>
          </a:prstGeom>
        </p:spPr>
      </p:pic>
      <p:sp>
        <p:nvSpPr>
          <p:cNvPr id="3" name="Frame 2"/>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5895473" y="1263312"/>
            <a:ext cx="1744388" cy="830997"/>
          </a:xfrm>
          <a:prstGeom prst="rect">
            <a:avLst/>
          </a:prstGeom>
          <a:noFill/>
        </p:spPr>
        <p:txBody>
          <a:bodyPr wrap="none" rtlCol="0">
            <a:spAutoFit/>
          </a:bodyPr>
          <a:lstStyle/>
          <a:p>
            <a:r>
              <a:rPr lang="fa-IR" sz="4800" dirty="0" smtClean="0">
                <a:solidFill>
                  <a:schemeClr val="bg1"/>
                </a:solidFill>
                <a:cs typeface="B Nazanin" panose="00000400000000000000" pitchFamily="2" charset="-78"/>
              </a:rPr>
              <a:t>آلوار التو</a:t>
            </a:r>
            <a:endParaRPr lang="en-US" sz="4800" dirty="0">
              <a:solidFill>
                <a:schemeClr val="bg1"/>
              </a:solidFill>
              <a:cs typeface="B Nazanin" panose="00000400000000000000" pitchFamily="2" charset="-78"/>
            </a:endParaRPr>
          </a:p>
        </p:txBody>
      </p:sp>
      <p:sp>
        <p:nvSpPr>
          <p:cNvPr id="6" name="Rectangle 5"/>
          <p:cNvSpPr/>
          <p:nvPr/>
        </p:nvSpPr>
        <p:spPr>
          <a:xfrm>
            <a:off x="5037855" y="5145309"/>
            <a:ext cx="3685624" cy="707886"/>
          </a:xfrm>
          <a:prstGeom prst="rect">
            <a:avLst/>
          </a:prstGeom>
        </p:spPr>
        <p:txBody>
          <a:bodyPr wrap="none">
            <a:spAutoFit/>
          </a:bodyPr>
          <a:lstStyle/>
          <a:p>
            <a:r>
              <a:rPr lang="en-US" sz="4000" b="1" dirty="0" smtClean="0">
                <a:solidFill>
                  <a:schemeClr val="bg1"/>
                </a:solidFill>
                <a:latin typeface="Arabic Typesetting" panose="03020402040406030203" pitchFamily="66" charset="-78"/>
                <a:cs typeface="Arabic Typesetting" panose="03020402040406030203" pitchFamily="66" charset="-78"/>
              </a:rPr>
              <a:t>Hugo </a:t>
            </a:r>
            <a:r>
              <a:rPr lang="en-US" sz="4000" b="1" dirty="0" err="1" smtClean="0">
                <a:solidFill>
                  <a:schemeClr val="bg1"/>
                </a:solidFill>
                <a:latin typeface="Arabic Typesetting" panose="03020402040406030203" pitchFamily="66" charset="-78"/>
                <a:cs typeface="Arabic Typesetting" panose="03020402040406030203" pitchFamily="66" charset="-78"/>
              </a:rPr>
              <a:t>Alvar</a:t>
            </a:r>
            <a:r>
              <a:rPr lang="en-US" sz="4000" b="1" dirty="0" smtClean="0">
                <a:solidFill>
                  <a:schemeClr val="bg1"/>
                </a:solidFill>
                <a:latin typeface="Arabic Typesetting" panose="03020402040406030203" pitchFamily="66" charset="-78"/>
                <a:cs typeface="Arabic Typesetting" panose="03020402040406030203" pitchFamily="66" charset="-78"/>
              </a:rPr>
              <a:t> Henrik Alto</a:t>
            </a:r>
            <a:endParaRPr lang="en-US" sz="4000" b="1" dirty="0">
              <a:solidFill>
                <a:schemeClr val="bg1"/>
              </a:solidFill>
              <a:latin typeface="Arabic Typesetting" panose="03020402040406030203" pitchFamily="66" charset="-78"/>
              <a:cs typeface="Arabic Typesetting" panose="03020402040406030203" pitchFamily="66" charset="-78"/>
            </a:endParaRPr>
          </a:p>
        </p:txBody>
      </p:sp>
      <p:sp>
        <p:nvSpPr>
          <p:cNvPr id="7" name="Rectangle 6"/>
          <p:cNvSpPr/>
          <p:nvPr/>
        </p:nvSpPr>
        <p:spPr>
          <a:xfrm>
            <a:off x="6105807" y="2137426"/>
            <a:ext cx="1297150" cy="369332"/>
          </a:xfrm>
          <a:prstGeom prst="rect">
            <a:avLst/>
          </a:prstGeom>
        </p:spPr>
        <p:txBody>
          <a:bodyPr wrap="none">
            <a:spAutoFit/>
          </a:bodyPr>
          <a:lstStyle/>
          <a:p>
            <a:pPr algn="r" rtl="1"/>
            <a:r>
              <a:rPr lang="fa-IR" dirty="0">
                <a:solidFill>
                  <a:schemeClr val="bg1"/>
                </a:solidFill>
                <a:cs typeface="B Nazanin" panose="00000400000000000000" pitchFamily="2" charset="-78"/>
              </a:rPr>
              <a:t>(</a:t>
            </a:r>
            <a:r>
              <a:rPr lang="fa-IR" dirty="0" smtClean="0">
                <a:solidFill>
                  <a:schemeClr val="bg1"/>
                </a:solidFill>
                <a:cs typeface="B Nazanin" panose="00000400000000000000" pitchFamily="2" charset="-78"/>
              </a:rPr>
              <a:t>۱۸98_۱۹7۶)</a:t>
            </a:r>
            <a:endParaRPr lang="fa-IR" dirty="0">
              <a:solidFill>
                <a:schemeClr val="bg1"/>
              </a:solidFill>
              <a:cs typeface="B Nazanin" panose="00000400000000000000" pitchFamily="2" charset="-78"/>
            </a:endParaRPr>
          </a:p>
        </p:txBody>
      </p:sp>
    </p:spTree>
    <p:extLst>
      <p:ext uri="{BB962C8B-B14F-4D97-AF65-F5344CB8AC3E}">
        <p14:creationId xmlns:p14="http://schemas.microsoft.com/office/powerpoint/2010/main" val="9470431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6747" y="4114693"/>
            <a:ext cx="7158790" cy="1569660"/>
          </a:xfrm>
          <a:prstGeom prst="rect">
            <a:avLst/>
          </a:prstGeom>
        </p:spPr>
        <p:txBody>
          <a:bodyPr wrap="square">
            <a:spAutoFit/>
          </a:bodyPr>
          <a:lstStyle/>
          <a:p>
            <a:pPr algn="just" rtl="1"/>
            <a:r>
              <a:rPr lang="fa-IR" sz="2400" dirty="0">
                <a:solidFill>
                  <a:schemeClr val="bg1"/>
                </a:solidFill>
                <a:cs typeface="B Nazanin" panose="00000400000000000000" pitchFamily="2" charset="-78"/>
              </a:rPr>
              <a:t>فرهنگ ژاپنی و اسکاندیناوی از جمله فرهنگهایی هستند که رویکردی نسبتا مذهبی به طبیعت از خود نشان می دهند.فرانک لوید رایت متاثر از فرهنگ ژاپنی است در صورتی که آثار آلوار آلتو تجسم واقعی فرهنگ اسکاندیناوی است.</a:t>
            </a:r>
            <a:endParaRPr lang="en-US" sz="2400" dirty="0">
              <a:solidFill>
                <a:schemeClr val="bg1"/>
              </a:solidFill>
              <a:cs typeface="B Nazanin" panose="00000400000000000000" pitchFamily="2" charset="-78"/>
            </a:endParaRPr>
          </a:p>
        </p:txBody>
      </p:sp>
      <p:sp>
        <p:nvSpPr>
          <p:cNvPr id="3" name="Rectangle 2"/>
          <p:cNvSpPr/>
          <p:nvPr/>
        </p:nvSpPr>
        <p:spPr>
          <a:xfrm>
            <a:off x="593303" y="6103801"/>
            <a:ext cx="1526379" cy="307777"/>
          </a:xfrm>
          <a:prstGeom prst="rect">
            <a:avLst/>
          </a:prstGeom>
        </p:spPr>
        <p:txBody>
          <a:bodyPr wrap="none">
            <a:spAutoFit/>
          </a:bodyPr>
          <a:lstStyle/>
          <a:p>
            <a:pPr algn="r" rtl="1"/>
            <a:r>
              <a:rPr lang="fa-IR" sz="1400" dirty="0">
                <a:solidFill>
                  <a:schemeClr val="bg1"/>
                </a:solidFill>
                <a:cs typeface="B Nazanin" panose="00000400000000000000" pitchFamily="2" charset="-78"/>
              </a:rPr>
              <a:t>(آنتونیادس</a:t>
            </a:r>
            <a:r>
              <a:rPr lang="en-US" sz="1400" dirty="0">
                <a:solidFill>
                  <a:schemeClr val="bg1"/>
                </a:solidFill>
                <a:cs typeface="B Nazanin" panose="00000400000000000000" pitchFamily="2" charset="-78"/>
              </a:rPr>
              <a:t>,</a:t>
            </a:r>
            <a:r>
              <a:rPr lang="fa-IR" sz="1400" dirty="0">
                <a:solidFill>
                  <a:schemeClr val="bg1"/>
                </a:solidFill>
                <a:cs typeface="B Nazanin" panose="00000400000000000000" pitchFamily="2" charset="-78"/>
              </a:rPr>
              <a:t>1383</a:t>
            </a:r>
            <a:r>
              <a:rPr lang="en-US" sz="1400" dirty="0">
                <a:solidFill>
                  <a:schemeClr val="bg1"/>
                </a:solidFill>
                <a:cs typeface="B Nazanin" panose="00000400000000000000" pitchFamily="2" charset="-78"/>
              </a:rPr>
              <a:t>,</a:t>
            </a:r>
            <a:r>
              <a:rPr lang="fa-IR" sz="1400" dirty="0">
                <a:solidFill>
                  <a:schemeClr val="bg1"/>
                </a:solidFill>
                <a:cs typeface="B Nazanin" panose="00000400000000000000" pitchFamily="2" charset="-78"/>
              </a:rPr>
              <a:t>415)</a:t>
            </a:r>
            <a:endParaRPr lang="en-US" sz="1400" dirty="0">
              <a:solidFill>
                <a:schemeClr val="bg1"/>
              </a:solidFill>
              <a:cs typeface="B Nazanin" panose="00000400000000000000" pitchFamily="2" charset="-78"/>
            </a:endParaRPr>
          </a:p>
        </p:txBody>
      </p:sp>
      <p:sp>
        <p:nvSpPr>
          <p:cNvPr id="4" name="Rectangle 3"/>
          <p:cNvSpPr/>
          <p:nvPr/>
        </p:nvSpPr>
        <p:spPr>
          <a:xfrm>
            <a:off x="1046747" y="977721"/>
            <a:ext cx="7158790" cy="3046988"/>
          </a:xfrm>
          <a:prstGeom prst="rect">
            <a:avLst/>
          </a:prstGeom>
        </p:spPr>
        <p:txBody>
          <a:bodyPr wrap="square">
            <a:spAutoFit/>
          </a:bodyPr>
          <a:lstStyle/>
          <a:p>
            <a:pPr algn="just" rtl="1"/>
            <a:r>
              <a:rPr lang="fa-IR" sz="2400" dirty="0">
                <a:solidFill>
                  <a:schemeClr val="bg1"/>
                </a:solidFill>
                <a:latin typeface="Times New Roman" panose="02020603050405020304" pitchFamily="18" charset="0"/>
                <a:ea typeface="Calibri" panose="020F0502020204030204" pitchFamily="34" charset="0"/>
                <a:cs typeface="B Nazanin" panose="00000400000000000000" pitchFamily="2" charset="-78"/>
              </a:rPr>
              <a:t>اندیشه‌های آلتو در معماری را باید در یک همسویی خاص با مباحث معماری ارگانیک جستجو نمود. او به طبیعت همچون منبعی الهام‌بخش می‌نگریست که دارای ارگانیسمی زنده و پویا است. ولی آنچه که ما شاهد آن هستیم طبیعتی انتزاعی است که مشخصاً در کارهای او نمود یافته است. </a:t>
            </a:r>
            <a:endParaRPr lang="en-US" sz="2400" dirty="0">
              <a:solidFill>
                <a:schemeClr val="bg1"/>
              </a:solidFill>
              <a:latin typeface="Times New Roman" panose="02020603050405020304" pitchFamily="18" charset="0"/>
              <a:ea typeface="Calibri" panose="020F0502020204030204" pitchFamily="34" charset="0"/>
              <a:cs typeface="B Nazanin" panose="00000400000000000000" pitchFamily="2" charset="-78"/>
            </a:endParaRPr>
          </a:p>
          <a:p>
            <a:pPr algn="just" rtl="1"/>
            <a:r>
              <a:rPr lang="fa-IR" sz="2400" dirty="0">
                <a:solidFill>
                  <a:schemeClr val="bg1"/>
                </a:solidFill>
                <a:latin typeface="Times New Roman" panose="02020603050405020304" pitchFamily="18" charset="0"/>
                <a:ea typeface="Calibri" panose="020F0502020204030204" pitchFamily="34" charset="0"/>
                <a:cs typeface="B Nazanin" panose="00000400000000000000" pitchFamily="2" charset="-78"/>
              </a:rPr>
              <a:t>بر همین اساس منتقدین او را مدرنیستی بوم‌گرا می‌نامند. معماری آلتو را باید در یک سیر رو به رشد ملاحظه نمود. این معماری از کلاسیسم آغاز می‌شود و در سیر تحول خود با کارکردگرایی معماری ارگانیک و معماری مدرن به اوج خود می‌رسد. </a:t>
            </a:r>
            <a:endParaRPr lang="en-US" sz="2400" dirty="0">
              <a:solidFill>
                <a:schemeClr val="bg1"/>
              </a:solidFill>
              <a:latin typeface="Times New Roman" panose="02020603050405020304" pitchFamily="18" charset="0"/>
              <a:ea typeface="Calibri" panose="020F0502020204030204" pitchFamily="34" charset="0"/>
              <a:cs typeface="B Nazanin" panose="00000400000000000000" pitchFamily="2" charset="-78"/>
            </a:endParaRPr>
          </a:p>
        </p:txBody>
      </p:sp>
      <p:sp>
        <p:nvSpPr>
          <p:cNvPr id="6" name="Frame 5"/>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020818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552" y="1966694"/>
            <a:ext cx="7400206" cy="4129315"/>
          </a:xfrm>
          <a:prstGeom prst="rect">
            <a:avLst/>
          </a:prstGeom>
        </p:spPr>
      </p:pic>
      <p:sp>
        <p:nvSpPr>
          <p:cNvPr id="5" name="TextBox 4"/>
          <p:cNvSpPr txBox="1"/>
          <p:nvPr/>
        </p:nvSpPr>
        <p:spPr>
          <a:xfrm>
            <a:off x="3236489" y="421098"/>
            <a:ext cx="2626040" cy="1569660"/>
          </a:xfrm>
          <a:prstGeom prst="rect">
            <a:avLst/>
          </a:prstGeom>
          <a:noFill/>
        </p:spPr>
        <p:txBody>
          <a:bodyPr wrap="none" rtlCol="0">
            <a:spAutoFit/>
          </a:bodyPr>
          <a:lstStyle/>
          <a:p>
            <a:pPr algn="ctr"/>
            <a:r>
              <a:rPr lang="fa-IR" sz="4800" dirty="0" smtClean="0">
                <a:solidFill>
                  <a:schemeClr val="accent4">
                    <a:lumMod val="75000"/>
                  </a:schemeClr>
                </a:solidFill>
                <a:cs typeface="B Nazanin" panose="00000400000000000000" pitchFamily="2" charset="-78"/>
              </a:rPr>
              <a:t>ویلای مایره آ</a:t>
            </a:r>
          </a:p>
          <a:p>
            <a:pPr algn="ctr"/>
            <a:r>
              <a:rPr lang="fa-IR" sz="4800" dirty="0" smtClean="0">
                <a:solidFill>
                  <a:schemeClr val="accent4">
                    <a:lumMod val="60000"/>
                    <a:lumOff val="40000"/>
                  </a:schemeClr>
                </a:solidFill>
                <a:cs typeface="B Nazanin" panose="00000400000000000000" pitchFamily="2" charset="-78"/>
              </a:rPr>
              <a:t>اثر آلتو</a:t>
            </a:r>
            <a:endParaRPr lang="en-US" sz="4800" dirty="0">
              <a:solidFill>
                <a:schemeClr val="accent4">
                  <a:lumMod val="60000"/>
                  <a:lumOff val="40000"/>
                </a:schemeClr>
              </a:solidFill>
              <a:cs typeface="B Nazanin" panose="00000400000000000000" pitchFamily="2" charset="-78"/>
            </a:endParaRPr>
          </a:p>
        </p:txBody>
      </p:sp>
      <p:sp>
        <p:nvSpPr>
          <p:cNvPr id="6" name="Frame 5"/>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47574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208" y="2865770"/>
            <a:ext cx="2887203" cy="224614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38" y="430129"/>
            <a:ext cx="3238231" cy="25867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12" y="3988843"/>
            <a:ext cx="2399879" cy="1797593"/>
          </a:xfrm>
          <a:prstGeom prst="rect">
            <a:avLst/>
          </a:prstGeom>
        </p:spPr>
      </p:pic>
      <p:sp>
        <p:nvSpPr>
          <p:cNvPr id="7" name="TextBox 6"/>
          <p:cNvSpPr txBox="1"/>
          <p:nvPr/>
        </p:nvSpPr>
        <p:spPr>
          <a:xfrm>
            <a:off x="4573285" y="781722"/>
            <a:ext cx="3819872" cy="3170099"/>
          </a:xfrm>
          <a:prstGeom prst="rect">
            <a:avLst/>
          </a:prstGeom>
          <a:noFill/>
        </p:spPr>
        <p:txBody>
          <a:bodyPr wrap="square" rtlCol="0">
            <a:spAutoFit/>
          </a:bodyPr>
          <a:lstStyle/>
          <a:p>
            <a:pPr algn="r" rtl="1"/>
            <a:r>
              <a:rPr lang="fa-IR" sz="2000" dirty="0" smtClean="0">
                <a:solidFill>
                  <a:schemeClr val="accent4">
                    <a:lumMod val="60000"/>
                    <a:lumOff val="40000"/>
                  </a:schemeClr>
                </a:solidFill>
                <a:cs typeface="B Nazanin" panose="00000400000000000000" pitchFamily="2" charset="-78"/>
              </a:rPr>
              <a:t>ویلای مایره آ </a:t>
            </a:r>
            <a:r>
              <a:rPr lang="fa-IR" sz="2000" dirty="0" smtClean="0">
                <a:solidFill>
                  <a:schemeClr val="bg1"/>
                </a:solidFill>
                <a:cs typeface="B Nazanin" panose="00000400000000000000" pitchFamily="2" charset="-78"/>
              </a:rPr>
              <a:t>در شمار یکی از مهمترین اثار آلتو به شمار می رود.</a:t>
            </a:r>
          </a:p>
          <a:p>
            <a:pPr algn="r" rtl="1"/>
            <a:r>
              <a:rPr lang="fa-IR" sz="2000" dirty="0" smtClean="0">
                <a:solidFill>
                  <a:schemeClr val="bg1"/>
                </a:solidFill>
                <a:cs typeface="B Nazanin" panose="00000400000000000000" pitchFamily="2" charset="-78"/>
              </a:rPr>
              <a:t>سایت خانه بر راس تپه ای که درختان کاج در آن را احاطه کرده اند قرار دارد.</a:t>
            </a:r>
          </a:p>
          <a:p>
            <a:pPr algn="r" rtl="1"/>
            <a:r>
              <a:rPr lang="fa-IR" sz="2000" dirty="0" smtClean="0">
                <a:solidFill>
                  <a:schemeClr val="bg1"/>
                </a:solidFill>
                <a:cs typeface="B Nazanin" panose="00000400000000000000" pitchFamily="2" charset="-78"/>
              </a:rPr>
              <a:t>طرح ویلا بر اساس دگردیسی پلان آزاد لوکوربوزیه و جزئیات و روابط فضایی خانه آبشار رایت سامان گرفته است.</a:t>
            </a:r>
          </a:p>
          <a:p>
            <a:pPr algn="r" rtl="1"/>
            <a:r>
              <a:rPr lang="fa-IR" sz="2000" dirty="0" smtClean="0">
                <a:solidFill>
                  <a:schemeClr val="bg1"/>
                </a:solidFill>
                <a:cs typeface="B Nazanin" panose="00000400000000000000" pitchFamily="2" charset="-78"/>
              </a:rPr>
              <a:t>جزئیات خانه همگی حکایت از زبان </a:t>
            </a:r>
          </a:p>
          <a:p>
            <a:pPr algn="r" rtl="1"/>
            <a:r>
              <a:rPr lang="fa-IR" sz="2000" dirty="0" smtClean="0">
                <a:solidFill>
                  <a:schemeClr val="bg1"/>
                </a:solidFill>
                <a:cs typeface="B Nazanin" panose="00000400000000000000" pitchFamily="2" charset="-78"/>
              </a:rPr>
              <a:t>رمانتیک و ارگانیک آلتو دارد.</a:t>
            </a:r>
          </a:p>
          <a:p>
            <a:pPr algn="r" rtl="1"/>
            <a:endParaRPr lang="fa-IR" sz="2000" dirty="0" smtClean="0">
              <a:solidFill>
                <a:schemeClr val="bg1"/>
              </a:solidFill>
              <a:cs typeface="B Nazanin" panose="00000400000000000000" pitchFamily="2" charset="-78"/>
            </a:endParaRPr>
          </a:p>
        </p:txBody>
      </p:sp>
    </p:spTree>
    <p:extLst>
      <p:ext uri="{BB962C8B-B14F-4D97-AF65-F5344CB8AC3E}">
        <p14:creationId xmlns:p14="http://schemas.microsoft.com/office/powerpoint/2010/main" val="34724903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315" y="705780"/>
            <a:ext cx="5181441" cy="237222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828" y="3372999"/>
            <a:ext cx="4815021" cy="2682751"/>
          </a:xfrm>
          <a:prstGeom prst="rect">
            <a:avLst/>
          </a:prstGeom>
        </p:spPr>
      </p:pic>
      <p:sp>
        <p:nvSpPr>
          <p:cNvPr id="4" name="Frame 3"/>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824" y="3176337"/>
            <a:ext cx="3007003" cy="2019301"/>
          </a:xfrm>
          <a:prstGeom prst="rect">
            <a:avLst/>
          </a:prstGeom>
        </p:spPr>
      </p:pic>
      <p:sp>
        <p:nvSpPr>
          <p:cNvPr id="6" name="Rectangle 5"/>
          <p:cNvSpPr/>
          <p:nvPr/>
        </p:nvSpPr>
        <p:spPr>
          <a:xfrm>
            <a:off x="5434447" y="776712"/>
            <a:ext cx="2954655" cy="461665"/>
          </a:xfrm>
          <a:prstGeom prst="rect">
            <a:avLst/>
          </a:prstGeom>
        </p:spPr>
        <p:txBody>
          <a:bodyPr wrap="none">
            <a:spAutoFit/>
          </a:bodyPr>
          <a:lstStyle/>
          <a:p>
            <a:r>
              <a:rPr lang="fa-IR" sz="2400" b="1" dirty="0" smtClean="0">
                <a:solidFill>
                  <a:schemeClr val="accent4">
                    <a:lumMod val="75000"/>
                  </a:schemeClr>
                </a:solidFill>
                <a:cs typeface="B Nazanin" panose="00000400000000000000" pitchFamily="2" charset="-78"/>
              </a:rPr>
              <a:t>پلان و مقطع ویلای </a:t>
            </a:r>
            <a:r>
              <a:rPr lang="fa-IR" sz="2400" b="1" dirty="0">
                <a:solidFill>
                  <a:schemeClr val="accent4">
                    <a:lumMod val="75000"/>
                  </a:schemeClr>
                </a:solidFill>
                <a:cs typeface="B Nazanin" panose="00000400000000000000" pitchFamily="2" charset="-78"/>
              </a:rPr>
              <a:t>مایره آ </a:t>
            </a:r>
            <a:endParaRPr lang="en-US" sz="2400" b="1" dirty="0">
              <a:solidFill>
                <a:schemeClr val="accent4">
                  <a:lumMod val="75000"/>
                </a:schemeClr>
              </a:solidFill>
            </a:endParaRPr>
          </a:p>
        </p:txBody>
      </p:sp>
    </p:spTree>
    <p:extLst>
      <p:ext uri="{BB962C8B-B14F-4D97-AF65-F5344CB8AC3E}">
        <p14:creationId xmlns:p14="http://schemas.microsoft.com/office/powerpoint/2010/main" val="20279969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6606" y="2514601"/>
            <a:ext cx="5929828" cy="830997"/>
          </a:xfrm>
          <a:prstGeom prst="rect">
            <a:avLst/>
          </a:prstGeom>
          <a:noFill/>
        </p:spPr>
        <p:txBody>
          <a:bodyPr wrap="none" rtlCol="0">
            <a:spAutoFit/>
          </a:bodyPr>
          <a:lstStyle/>
          <a:p>
            <a:r>
              <a:rPr lang="fa-IR" sz="4800" dirty="0" smtClean="0">
                <a:solidFill>
                  <a:schemeClr val="accent4">
                    <a:lumMod val="75000"/>
                  </a:schemeClr>
                </a:solidFill>
                <a:cs typeface="B Nazanin" panose="00000400000000000000" pitchFamily="2" charset="-78"/>
              </a:rPr>
              <a:t>روند معماری ارگانیک در ایران </a:t>
            </a:r>
            <a:endParaRPr lang="en-US" sz="4800" dirty="0">
              <a:solidFill>
                <a:schemeClr val="accent4">
                  <a:lumMod val="75000"/>
                </a:schemeClr>
              </a:solidFill>
              <a:cs typeface="B Nazanin" panose="00000400000000000000" pitchFamily="2" charset="-78"/>
            </a:endParaRPr>
          </a:p>
        </p:txBody>
      </p:sp>
      <p:sp>
        <p:nvSpPr>
          <p:cNvPr id="3" name="Frame 2"/>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010268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453" y="5898059"/>
            <a:ext cx="4397359" cy="377989"/>
          </a:xfrm>
          <a:prstGeom prst="rect">
            <a:avLst/>
          </a:prstGeom>
        </p:spPr>
        <p:txBody>
          <a:bodyPr wrap="none">
            <a:spAutoFit/>
          </a:bodyPr>
          <a:lstStyle/>
          <a:p>
            <a:pPr algn="just" rtl="1">
              <a:lnSpc>
                <a:spcPct val="150000"/>
              </a:lnSpc>
              <a:spcAft>
                <a:spcPts val="600"/>
              </a:spcAft>
            </a:pPr>
            <a:r>
              <a:rPr lang="en-US"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a:t>
            </a:r>
            <a:r>
              <a:rPr lang="fa-IR" sz="1350" dirty="0">
                <a:solidFill>
                  <a:schemeClr val="bg1"/>
                </a:solidFill>
                <a:latin typeface="Calibri" panose="020F0502020204030204" pitchFamily="34" charset="0"/>
                <a:ea typeface="Calibri" panose="020F0502020204030204" pitchFamily="34" charset="0"/>
                <a:cs typeface="B Nazanin" panose="00000400000000000000" pitchFamily="2" charset="-78"/>
              </a:rPr>
              <a:t>– سبک شناسی و مبانی نظری در معماری معاصر </a:t>
            </a:r>
            <a:r>
              <a:rPr lang="fa-IR"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ایران</a:t>
            </a:r>
            <a:r>
              <a:rPr lang="en-US"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امیر </a:t>
            </a:r>
            <a:r>
              <a:rPr lang="fa-IR" sz="1350" dirty="0">
                <a:solidFill>
                  <a:schemeClr val="bg1"/>
                </a:solidFill>
                <a:latin typeface="Calibri" panose="020F0502020204030204" pitchFamily="34" charset="0"/>
                <a:ea typeface="Calibri" panose="020F0502020204030204" pitchFamily="34" charset="0"/>
                <a:cs typeface="B Nazanin" panose="00000400000000000000" pitchFamily="2" charset="-78"/>
              </a:rPr>
              <a:t>بانی </a:t>
            </a:r>
            <a:r>
              <a:rPr lang="fa-IR"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مسعود</a:t>
            </a:r>
            <a:r>
              <a:rPr lang="en-US"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35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812388" y="1472503"/>
            <a:ext cx="7621750" cy="3647152"/>
          </a:xfrm>
          <a:prstGeom prst="rect">
            <a:avLst/>
          </a:prstGeom>
        </p:spPr>
        <p:txBody>
          <a:bodyPr wrap="square">
            <a:spAutoFit/>
          </a:bodyPr>
          <a:lstStyle/>
          <a:p>
            <a:pPr algn="justLow"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در ایران از نیمه دوم دهه 1960 میلادی ساختمان ها و محوطه هایی به سبک ارگانیک احداث شد. </a:t>
            </a:r>
            <a:endParaRPr lang="en-US" sz="2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Low"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نمونه این نوع معماری را می توان در معماری بومی ایران مشاهده کرد.</a:t>
            </a:r>
            <a:endParaRPr lang="en-US" sz="2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Low"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 در دوره ی پهلوی اول هیچ ساختمان شاخصی به سبک ارگانیک در ایران مشاهده نشده است. . تنها می توان از باغ ملی در میدان مشق نام برد ، که طراحی محوطه آن به صورت تداخل کمان هایی از دایره بود. باغ ملی در سال 1307 احداث شد و  در سال 1312 تخریب شد.</a:t>
            </a:r>
          </a:p>
          <a:p>
            <a:pPr algn="justLow"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در دوره ی پهلوی دوم ، هفت پارک و بنای شاخص ، به سبک ارگانیک احداث گردید</a:t>
            </a:r>
            <a:r>
              <a:rPr lang="fa-IR" sz="2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2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005847" y="672982"/>
            <a:ext cx="3358613" cy="487506"/>
          </a:xfrm>
          <a:prstGeom prst="rect">
            <a:avLst/>
          </a:prstGeom>
        </p:spPr>
        <p:txBody>
          <a:bodyPr wrap="none">
            <a:spAutoFit/>
          </a:bodyPr>
          <a:lstStyle/>
          <a:p>
            <a:pPr algn="just" rtl="1">
              <a:lnSpc>
                <a:spcPct val="107000"/>
              </a:lnSpc>
              <a:spcAft>
                <a:spcPts val="600"/>
              </a:spcAft>
            </a:pPr>
            <a:r>
              <a:rPr lang="fa-IR" sz="2400"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معماری ارگانیک – عصر پهلوی</a:t>
            </a:r>
            <a:endParaRPr lang="en-US" sz="2400"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Frame 6"/>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021506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228273"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2"/>
          <a:stretch>
            <a:fillRect/>
          </a:stretch>
        </p:blipFill>
        <p:spPr>
          <a:xfrm>
            <a:off x="1591417" y="853916"/>
            <a:ext cx="5911729" cy="2470049"/>
          </a:xfrm>
          <a:prstGeom prst="rect">
            <a:avLst/>
          </a:prstGeom>
        </p:spPr>
      </p:pic>
      <p:sp>
        <p:nvSpPr>
          <p:cNvPr id="5" name="Rectangle 4"/>
          <p:cNvSpPr/>
          <p:nvPr/>
        </p:nvSpPr>
        <p:spPr>
          <a:xfrm>
            <a:off x="815541" y="4967437"/>
            <a:ext cx="7463482" cy="830997"/>
          </a:xfrm>
          <a:prstGeom prst="rect">
            <a:avLst/>
          </a:prstGeom>
        </p:spPr>
        <p:txBody>
          <a:bodyPr wrap="square">
            <a:spAutoFit/>
          </a:bodyPr>
          <a:lstStyle/>
          <a:p>
            <a:pPr algn="just" rtl="1">
              <a:spcAft>
                <a:spcPts val="600"/>
              </a:spcAft>
            </a:pPr>
            <a:r>
              <a:rPr lang="fa-IR" sz="2400" dirty="0">
                <a:solidFill>
                  <a:schemeClr val="bg1"/>
                </a:solidFill>
                <a:latin typeface="Calibri" panose="020F0502020204030204" pitchFamily="34" charset="0"/>
                <a:ea typeface="Calibri" panose="020F0502020204030204" pitchFamily="34" charset="0"/>
                <a:cs typeface="B Nazanin" panose="00000400000000000000" pitchFamily="2" charset="-78"/>
              </a:rPr>
              <a:t>در کارهای هوشنگ سیحون ، کامران دیبا و چند تن از معماران دیگر می توان نمونه هایی از طراحی ارگانیک مشاهده کرد. </a:t>
            </a:r>
            <a:endParaRPr lang="en-US" sz="2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TextBox 5"/>
          <p:cNvSpPr txBox="1"/>
          <p:nvPr/>
        </p:nvSpPr>
        <p:spPr>
          <a:xfrm>
            <a:off x="3373381" y="3323959"/>
            <a:ext cx="2501006" cy="584775"/>
          </a:xfrm>
          <a:prstGeom prst="rect">
            <a:avLst/>
          </a:prstGeom>
          <a:noFill/>
        </p:spPr>
        <p:txBody>
          <a:bodyPr wrap="none" rtlCol="0">
            <a:spAutoFit/>
          </a:bodyPr>
          <a:lstStyle/>
          <a:p>
            <a:r>
              <a:rPr lang="fa-IR" sz="3200" b="1" dirty="0" smtClean="0">
                <a:solidFill>
                  <a:schemeClr val="bg1"/>
                </a:solidFill>
                <a:cs typeface="B Nazanin" panose="00000400000000000000" pitchFamily="2" charset="-78"/>
              </a:rPr>
              <a:t>هوشنگ سیحون</a:t>
            </a:r>
            <a:endParaRPr lang="en-US" sz="3200" b="1" dirty="0">
              <a:solidFill>
                <a:schemeClr val="bg1"/>
              </a:solidFill>
              <a:cs typeface="B Nazanin" panose="00000400000000000000" pitchFamily="2" charset="-78"/>
            </a:endParaRPr>
          </a:p>
        </p:txBody>
      </p:sp>
      <p:sp>
        <p:nvSpPr>
          <p:cNvPr id="7" name="TextBox 6"/>
          <p:cNvSpPr txBox="1"/>
          <p:nvPr/>
        </p:nvSpPr>
        <p:spPr>
          <a:xfrm>
            <a:off x="3880012" y="3781166"/>
            <a:ext cx="1584088" cy="369332"/>
          </a:xfrm>
          <a:prstGeom prst="rect">
            <a:avLst/>
          </a:prstGeom>
          <a:noFill/>
        </p:spPr>
        <p:txBody>
          <a:bodyPr wrap="none" rtlCol="0">
            <a:spAutoFit/>
          </a:bodyPr>
          <a:lstStyle/>
          <a:p>
            <a:r>
              <a:rPr lang="fa-IR" dirty="0" smtClean="0">
                <a:solidFill>
                  <a:schemeClr val="bg1"/>
                </a:solidFill>
                <a:cs typeface="B Nazanin" panose="00000400000000000000" pitchFamily="2" charset="-78"/>
              </a:rPr>
              <a:t>(1299-1393ه.ش)</a:t>
            </a:r>
            <a:endParaRPr lang="en-US" dirty="0">
              <a:solidFill>
                <a:schemeClr val="bg1"/>
              </a:solidFill>
              <a:cs typeface="B Nazanin" panose="00000400000000000000" pitchFamily="2" charset="-78"/>
            </a:endParaRPr>
          </a:p>
        </p:txBody>
      </p:sp>
    </p:spTree>
    <p:extLst>
      <p:ext uri="{BB962C8B-B14F-4D97-AF65-F5344CB8AC3E}">
        <p14:creationId xmlns:p14="http://schemas.microsoft.com/office/powerpoint/2010/main" val="2908638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14006360"/>
              </p:ext>
            </p:extLst>
          </p:nvPr>
        </p:nvGraphicFramePr>
        <p:xfrm>
          <a:off x="1359564" y="772874"/>
          <a:ext cx="6569242" cy="4332154"/>
        </p:xfrm>
        <a:graphic>
          <a:graphicData uri="http://schemas.openxmlformats.org/drawingml/2006/table">
            <a:tbl>
              <a:tblPr rtl="1" firstRow="1" firstCol="1" bandRow="1">
                <a:tableStyleId>{5C22544A-7EE6-4342-B048-85BDC9FD1C3A}</a:tableStyleId>
              </a:tblPr>
              <a:tblGrid>
                <a:gridCol w="1636318"/>
                <a:gridCol w="4932924"/>
              </a:tblGrid>
              <a:tr h="706096">
                <a:tc>
                  <a:txBody>
                    <a:bodyPr/>
                    <a:lstStyle/>
                    <a:p>
                      <a:pPr algn="r" rtl="1">
                        <a:lnSpc>
                          <a:spcPct val="107000"/>
                        </a:lnSpc>
                        <a:spcAft>
                          <a:spcPts val="0"/>
                        </a:spcAft>
                      </a:pPr>
                      <a:r>
                        <a:rPr lang="fa-IR" sz="2100" dirty="0">
                          <a:effectLst/>
                          <a:cs typeface="B Zar" panose="00000400000000000000" pitchFamily="2" charset="-78"/>
                        </a:rPr>
                        <a:t>سبک معماری</a:t>
                      </a:r>
                      <a:endParaRPr lang="en-US" sz="2100" dirty="0">
                        <a:solidFill>
                          <a:schemeClr val="bg1"/>
                        </a:solidFill>
                        <a:effectLst/>
                        <a:latin typeface="Calibri" panose="020F0502020204030204" pitchFamily="34" charset="0"/>
                        <a:ea typeface="Calibri" panose="020F0502020204030204" pitchFamily="34" charset="0"/>
                        <a:cs typeface="B Zar" panose="00000400000000000000" pitchFamily="2" charset="-78"/>
                      </a:endParaRPr>
                    </a:p>
                  </a:txBody>
                  <a:tcPr marL="51435" marR="51435" marT="0" marB="0">
                    <a:solidFill>
                      <a:schemeClr val="accent4">
                        <a:lumMod val="50000"/>
                      </a:schemeClr>
                    </a:solidFill>
                  </a:tcPr>
                </a:tc>
                <a:tc>
                  <a:txBody>
                    <a:bodyPr/>
                    <a:lstStyle/>
                    <a:p>
                      <a:pPr algn="r" rtl="1">
                        <a:lnSpc>
                          <a:spcPct val="107000"/>
                        </a:lnSpc>
                        <a:spcAft>
                          <a:spcPts val="0"/>
                        </a:spcAft>
                      </a:pPr>
                      <a:r>
                        <a:rPr lang="fa-IR" sz="2100" dirty="0">
                          <a:solidFill>
                            <a:schemeClr val="bg1"/>
                          </a:solidFill>
                          <a:effectLst/>
                          <a:cs typeface="B Nazanin" panose="00000400000000000000" pitchFamily="2" charset="-78"/>
                        </a:rPr>
                        <a:t>معماری ارگانیک (1900-1960)</a:t>
                      </a:r>
                      <a:endParaRPr lang="en-US" sz="21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accent4">
                        <a:lumMod val="60000"/>
                        <a:lumOff val="40000"/>
                      </a:schemeClr>
                    </a:solidFill>
                  </a:tcPr>
                </a:tc>
              </a:tr>
              <a:tr h="353049">
                <a:tc>
                  <a:txBody>
                    <a:bodyPr/>
                    <a:lstStyle/>
                    <a:p>
                      <a:pPr algn="r" rtl="1">
                        <a:lnSpc>
                          <a:spcPct val="107000"/>
                        </a:lnSpc>
                        <a:spcAft>
                          <a:spcPts val="0"/>
                        </a:spcAft>
                      </a:pPr>
                      <a:r>
                        <a:rPr lang="fa-IR" sz="2100" dirty="0">
                          <a:effectLst/>
                          <a:cs typeface="B Nazanin" panose="00000400000000000000" pitchFamily="2" charset="-78"/>
                        </a:rPr>
                        <a:t>ایده</a:t>
                      </a:r>
                      <a:endParaRPr lang="en-US" sz="21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accent4">
                        <a:lumMod val="50000"/>
                      </a:schemeClr>
                    </a:solidFill>
                  </a:tcPr>
                </a:tc>
                <a:tc>
                  <a:txBody>
                    <a:bodyPr/>
                    <a:lstStyle/>
                    <a:p>
                      <a:pPr algn="r" rtl="1">
                        <a:lnSpc>
                          <a:spcPct val="107000"/>
                        </a:lnSpc>
                        <a:spcAft>
                          <a:spcPts val="0"/>
                        </a:spcAft>
                      </a:pPr>
                      <a:r>
                        <a:rPr lang="fa-IR" sz="2100" dirty="0">
                          <a:effectLst/>
                          <a:cs typeface="B Nazanin" panose="00000400000000000000" pitchFamily="2" charset="-78"/>
                        </a:rPr>
                        <a:t>تلفیق ( طبیعت – ساخته دست بشر)</a:t>
                      </a:r>
                      <a:endParaRPr lang="en-US" sz="21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accent4">
                        <a:lumMod val="60000"/>
                        <a:lumOff val="40000"/>
                      </a:schemeClr>
                    </a:solidFill>
                  </a:tcPr>
                </a:tc>
              </a:tr>
              <a:tr h="353049">
                <a:tc>
                  <a:txBody>
                    <a:bodyPr/>
                    <a:lstStyle/>
                    <a:p>
                      <a:pPr algn="r" rtl="1">
                        <a:lnSpc>
                          <a:spcPct val="107000"/>
                        </a:lnSpc>
                        <a:spcAft>
                          <a:spcPts val="0"/>
                        </a:spcAft>
                      </a:pPr>
                      <a:r>
                        <a:rPr lang="fa-IR" sz="2100" dirty="0">
                          <a:effectLst/>
                          <a:cs typeface="B Nazanin" panose="00000400000000000000" pitchFamily="2" charset="-78"/>
                        </a:rPr>
                        <a:t>خاستگاه</a:t>
                      </a:r>
                      <a:endParaRPr lang="en-US" sz="21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accent4">
                        <a:lumMod val="50000"/>
                      </a:schemeClr>
                    </a:solidFill>
                  </a:tcPr>
                </a:tc>
                <a:tc>
                  <a:txBody>
                    <a:bodyPr/>
                    <a:lstStyle/>
                    <a:p>
                      <a:pPr algn="r" rtl="1">
                        <a:lnSpc>
                          <a:spcPct val="107000"/>
                        </a:lnSpc>
                        <a:spcAft>
                          <a:spcPts val="0"/>
                        </a:spcAft>
                      </a:pPr>
                      <a:r>
                        <a:rPr lang="fa-IR" sz="2100">
                          <a:effectLst/>
                          <a:cs typeface="B Nazanin" panose="00000400000000000000" pitchFamily="2" charset="-78"/>
                        </a:rPr>
                        <a:t>شیکاگو – آمریکا</a:t>
                      </a:r>
                      <a:endParaRPr lang="en-US" sz="21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accent4">
                        <a:lumMod val="60000"/>
                        <a:lumOff val="40000"/>
                      </a:schemeClr>
                    </a:solidFill>
                  </a:tcPr>
                </a:tc>
              </a:tr>
              <a:tr h="2118288">
                <a:tc>
                  <a:txBody>
                    <a:bodyPr/>
                    <a:lstStyle/>
                    <a:p>
                      <a:pPr algn="r" rtl="1">
                        <a:lnSpc>
                          <a:spcPct val="107000"/>
                        </a:lnSpc>
                        <a:spcAft>
                          <a:spcPts val="0"/>
                        </a:spcAft>
                      </a:pPr>
                      <a:r>
                        <a:rPr lang="fa-IR" sz="2100" dirty="0">
                          <a:effectLst/>
                          <a:cs typeface="B Nazanin" panose="00000400000000000000" pitchFamily="2" charset="-78"/>
                        </a:rPr>
                        <a:t>لغات کلیدی</a:t>
                      </a:r>
                      <a:endParaRPr lang="en-US" sz="21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accent4">
                        <a:lumMod val="50000"/>
                      </a:schemeClr>
                    </a:solidFill>
                  </a:tcPr>
                </a:tc>
                <a:tc>
                  <a:txBody>
                    <a:bodyPr/>
                    <a:lstStyle/>
                    <a:p>
                      <a:pPr algn="r" rtl="1">
                        <a:lnSpc>
                          <a:spcPct val="107000"/>
                        </a:lnSpc>
                        <a:spcAft>
                          <a:spcPts val="0"/>
                        </a:spcAft>
                      </a:pPr>
                      <a:r>
                        <a:rPr lang="fa-IR" sz="2100" dirty="0">
                          <a:effectLst/>
                          <a:cs typeface="B Nazanin" panose="00000400000000000000" pitchFamily="2" charset="-78"/>
                        </a:rPr>
                        <a:t>حداقل دخالت در محیط طبیعی </a:t>
                      </a:r>
                      <a:endParaRPr lang="en-US" sz="2100" dirty="0">
                        <a:effectLst/>
                        <a:cs typeface="B Nazanin" panose="00000400000000000000" pitchFamily="2" charset="-78"/>
                      </a:endParaRPr>
                    </a:p>
                    <a:p>
                      <a:pPr algn="r" rtl="1">
                        <a:lnSpc>
                          <a:spcPct val="107000"/>
                        </a:lnSpc>
                        <a:spcAft>
                          <a:spcPts val="0"/>
                        </a:spcAft>
                      </a:pPr>
                      <a:r>
                        <a:rPr lang="fa-IR" sz="2100" dirty="0">
                          <a:effectLst/>
                          <a:cs typeface="B Nazanin" panose="00000400000000000000" pitchFamily="2" charset="-78"/>
                        </a:rPr>
                        <a:t>معماری بومی</a:t>
                      </a:r>
                      <a:endParaRPr lang="en-US" sz="2100" dirty="0">
                        <a:effectLst/>
                        <a:cs typeface="B Nazanin" panose="00000400000000000000" pitchFamily="2" charset="-78"/>
                      </a:endParaRPr>
                    </a:p>
                    <a:p>
                      <a:pPr algn="r" rtl="1">
                        <a:lnSpc>
                          <a:spcPct val="107000"/>
                        </a:lnSpc>
                        <a:spcAft>
                          <a:spcPts val="0"/>
                        </a:spcAft>
                      </a:pPr>
                      <a:r>
                        <a:rPr lang="fa-IR" sz="2100" dirty="0">
                          <a:effectLst/>
                          <a:cs typeface="B Nazanin" panose="00000400000000000000" pitchFamily="2" charset="-78"/>
                        </a:rPr>
                        <a:t>رشد</a:t>
                      </a:r>
                      <a:endParaRPr lang="en-US" sz="2100" dirty="0">
                        <a:effectLst/>
                        <a:cs typeface="B Nazanin" panose="00000400000000000000" pitchFamily="2" charset="-78"/>
                      </a:endParaRPr>
                    </a:p>
                    <a:p>
                      <a:pPr algn="r" rtl="1">
                        <a:lnSpc>
                          <a:spcPct val="107000"/>
                        </a:lnSpc>
                        <a:spcAft>
                          <a:spcPts val="0"/>
                        </a:spcAft>
                      </a:pPr>
                      <a:r>
                        <a:rPr lang="fa-IR" sz="2100" dirty="0">
                          <a:effectLst/>
                          <a:cs typeface="B Nazanin" panose="00000400000000000000" pitchFamily="2" charset="-78"/>
                        </a:rPr>
                        <a:t>گسترش از درون به برون</a:t>
                      </a:r>
                      <a:endParaRPr lang="en-US" sz="2100" dirty="0">
                        <a:effectLst/>
                        <a:cs typeface="B Nazanin" panose="00000400000000000000" pitchFamily="2" charset="-78"/>
                      </a:endParaRPr>
                    </a:p>
                    <a:p>
                      <a:pPr algn="r" rtl="1">
                        <a:lnSpc>
                          <a:spcPct val="107000"/>
                        </a:lnSpc>
                        <a:spcAft>
                          <a:spcPts val="0"/>
                        </a:spcAft>
                      </a:pPr>
                      <a:r>
                        <a:rPr lang="fa-IR" sz="2100" dirty="0">
                          <a:effectLst/>
                          <a:cs typeface="B Nazanin" panose="00000400000000000000" pitchFamily="2" charset="-78"/>
                        </a:rPr>
                        <a:t>نمایش ماهیت مصالح</a:t>
                      </a:r>
                      <a:endParaRPr lang="en-US" sz="2100" dirty="0">
                        <a:effectLst/>
                        <a:cs typeface="B Nazanin" panose="00000400000000000000" pitchFamily="2" charset="-78"/>
                      </a:endParaRPr>
                    </a:p>
                    <a:p>
                      <a:pPr algn="r" rtl="1">
                        <a:lnSpc>
                          <a:spcPct val="107000"/>
                        </a:lnSpc>
                        <a:spcAft>
                          <a:spcPts val="0"/>
                        </a:spcAft>
                      </a:pPr>
                      <a:r>
                        <a:rPr lang="fa-IR" sz="2100" dirty="0">
                          <a:effectLst/>
                          <a:cs typeface="B Nazanin" panose="00000400000000000000" pitchFamily="2" charset="-78"/>
                        </a:rPr>
                        <a:t>باغ شهر</a:t>
                      </a:r>
                      <a:endParaRPr lang="en-US" sz="21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accent4">
                        <a:lumMod val="60000"/>
                        <a:lumOff val="40000"/>
                      </a:schemeClr>
                    </a:solidFill>
                  </a:tcPr>
                </a:tc>
              </a:tr>
              <a:tr h="801672">
                <a:tc>
                  <a:txBody>
                    <a:bodyPr/>
                    <a:lstStyle/>
                    <a:p>
                      <a:pPr algn="r" rtl="1">
                        <a:lnSpc>
                          <a:spcPct val="107000"/>
                        </a:lnSpc>
                        <a:spcAft>
                          <a:spcPts val="0"/>
                        </a:spcAft>
                      </a:pPr>
                      <a:r>
                        <a:rPr lang="fa-IR" sz="2100" dirty="0">
                          <a:effectLst/>
                          <a:cs typeface="B Nazanin" panose="00000400000000000000" pitchFamily="2" charset="-78"/>
                        </a:rPr>
                        <a:t>ساختمان شاخص</a:t>
                      </a:r>
                      <a:endParaRPr lang="en-US" sz="2100"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5" marR="51435" marT="0" marB="0">
                    <a:solidFill>
                      <a:schemeClr val="accent4">
                        <a:lumMod val="50000"/>
                      </a:schemeClr>
                    </a:solidFill>
                  </a:tcPr>
                </a:tc>
                <a:tc>
                  <a:txBody>
                    <a:bodyPr/>
                    <a:lstStyle/>
                    <a:p>
                      <a:pPr algn="r" rtl="1">
                        <a:lnSpc>
                          <a:spcPct val="107000"/>
                        </a:lnSpc>
                        <a:spcAft>
                          <a:spcPts val="0"/>
                        </a:spcAft>
                      </a:pPr>
                      <a:r>
                        <a:rPr lang="fa-IR" sz="2100" dirty="0">
                          <a:effectLst/>
                          <a:cs typeface="B Nazanin" panose="00000400000000000000" pitchFamily="2" charset="-78"/>
                        </a:rPr>
                        <a:t>خانه آبشار ( 1935 – 1939 </a:t>
                      </a:r>
                      <a:r>
                        <a:rPr lang="fa-IR" sz="2100" dirty="0" smtClean="0">
                          <a:effectLst/>
                          <a:cs typeface="B Nazanin" panose="00000400000000000000" pitchFamily="2" charset="-78"/>
                        </a:rPr>
                        <a:t>)</a:t>
                      </a:r>
                    </a:p>
                    <a:p>
                      <a:pPr algn="r" rtl="1">
                        <a:lnSpc>
                          <a:spcPct val="107000"/>
                        </a:lnSpc>
                        <a:spcAft>
                          <a:spcPts val="0"/>
                        </a:spcAft>
                      </a:pPr>
                      <a:r>
                        <a:rPr lang="fa-IR" sz="2100" dirty="0" smtClean="0">
                          <a:effectLst/>
                          <a:cs typeface="B Nazanin" panose="00000400000000000000" pitchFamily="2" charset="-78"/>
                        </a:rPr>
                        <a:t>میل ران واقع</a:t>
                      </a:r>
                      <a:r>
                        <a:rPr lang="fa-IR" sz="2100" baseline="0" dirty="0" smtClean="0">
                          <a:effectLst/>
                          <a:cs typeface="B Nazanin" panose="00000400000000000000" pitchFamily="2" charset="-78"/>
                        </a:rPr>
                        <a:t> در پنسیلوینیا</a:t>
                      </a:r>
                      <a:endParaRPr lang="en-US" sz="2100" dirty="0">
                        <a:effectLst/>
                        <a:cs typeface="B Nazanin" panose="00000400000000000000" pitchFamily="2" charset="-78"/>
                      </a:endParaRPr>
                    </a:p>
                  </a:txBody>
                  <a:tcPr marL="51435" marR="51435" marT="0" marB="0">
                    <a:solidFill>
                      <a:schemeClr val="accent4">
                        <a:lumMod val="60000"/>
                        <a:lumOff val="40000"/>
                      </a:schemeClr>
                    </a:solidFill>
                  </a:tcPr>
                </a:tc>
              </a:tr>
            </a:tbl>
          </a:graphicData>
        </a:graphic>
      </p:graphicFrame>
      <p:sp>
        <p:nvSpPr>
          <p:cNvPr id="4" name="Rectangle 3"/>
          <p:cNvSpPr/>
          <p:nvPr/>
        </p:nvSpPr>
        <p:spPr>
          <a:xfrm>
            <a:off x="196359" y="6025861"/>
            <a:ext cx="4580165" cy="388568"/>
          </a:xfrm>
          <a:prstGeom prst="rect">
            <a:avLst/>
          </a:prstGeom>
        </p:spPr>
        <p:txBody>
          <a:bodyPr wrap="square">
            <a:spAutoFit/>
          </a:bodyPr>
          <a:lstStyle/>
          <a:p>
            <a:pPr algn="just" rtl="1">
              <a:lnSpc>
                <a:spcPct val="150000"/>
              </a:lnSpc>
              <a:spcAft>
                <a:spcPts val="600"/>
              </a:spcAft>
            </a:pP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دکتر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وحید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255</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مبانی </a:t>
            </a:r>
            <a:r>
              <a:rPr lang="fa-IR" sz="1400" dirty="0">
                <a:solidFill>
                  <a:schemeClr val="bg1"/>
                </a:solidFill>
                <a:latin typeface="Calibri" panose="020F0502020204030204" pitchFamily="34" charset="0"/>
                <a:ea typeface="Calibri" panose="020F0502020204030204" pitchFamily="34" charset="0"/>
                <a:cs typeface="B Nazanin" panose="00000400000000000000" pitchFamily="2" charset="-78"/>
              </a:rPr>
              <a:t>و مفاهیم در معماری معاصر غرب </a:t>
            </a:r>
            <a:r>
              <a:rPr lang="en-US" sz="14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en-US" sz="14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Frame 5"/>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11197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9945" y="359162"/>
            <a:ext cx="7603959" cy="3682226"/>
          </a:xfrm>
          <a:prstGeom prst="rect">
            <a:avLst/>
          </a:prstGeom>
        </p:spPr>
        <p:txBody>
          <a:bodyPr wrap="square">
            <a:spAutoFit/>
          </a:bodyPr>
          <a:lstStyle/>
          <a:p>
            <a:pPr algn="just" rtl="1">
              <a:lnSpc>
                <a:spcPct val="107000"/>
              </a:lnSpc>
              <a:spcAft>
                <a:spcPts val="600"/>
              </a:spcAft>
            </a:pPr>
            <a:r>
              <a:rPr lang="fa-IR" sz="2400"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منزل ییلاقی معمار در اوشان ( هوشنگ سیحون )</a:t>
            </a:r>
          </a:p>
          <a:p>
            <a:pPr algn="just" rtl="1">
              <a:lnSpc>
                <a:spcPct val="107000"/>
              </a:lnSpc>
              <a:spcAft>
                <a:spcPts val="600"/>
              </a:spcAft>
            </a:pPr>
            <a:endParaRPr lang="en-US" sz="20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sz="2000" dirty="0">
                <a:solidFill>
                  <a:schemeClr val="bg1"/>
                </a:solidFill>
                <a:latin typeface="Calibri" panose="020F0502020204030204" pitchFamily="34" charset="0"/>
                <a:ea typeface="Calibri" panose="020F0502020204030204" pitchFamily="34" charset="0"/>
                <a:cs typeface="B Nazanin" panose="00000400000000000000" pitchFamily="2" charset="-78"/>
              </a:rPr>
              <a:t>آن چیزی که طرح بنای ییلاقی سیحون را در بین ابنیه ی خصوصی ، شاخص می نماید برخورد ارگانیک و همزیستی ساختمان با طبیعت است . ساختمان هماهنگی خاصی با کوه طراحی شده که بخش عمده آن در فضایی نشیمن است. ایده ی  این طرح و نحوه برخورد آن با طبیعت شباهت خاصی با معماران ارگانیک به خصوص رایت دارد.</a:t>
            </a:r>
            <a:endParaRPr lang="en-US" sz="20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600"/>
              </a:spcAft>
            </a:pPr>
            <a:r>
              <a:rPr lang="fa-IR" sz="2000" dirty="0">
                <a:solidFill>
                  <a:schemeClr val="bg1"/>
                </a:solidFill>
                <a:latin typeface="Calibri" panose="020F0502020204030204" pitchFamily="34" charset="0"/>
                <a:ea typeface="Calibri" panose="020F0502020204030204" pitchFamily="34" charset="0"/>
                <a:cs typeface="B Nazanin" panose="00000400000000000000" pitchFamily="2" charset="-78"/>
              </a:rPr>
              <a:t>این ویلا  برفراز صخره های مرتفع ایجاد شده است. بخشی از بدنه ویلا دیواره های صخره ی طبیعی کوه است. بدنه های دیگر ویلا از سنگ لاشه تشکیل شده ، کف بنا بخاری دیواری و پیشخوان آشپزخانه ، سقف و بخشی از قاب پنجره ها با چوب طبیعی ساخته شده است. مبلمان آن نیز با طراحی داخل بنا و کل معماری بنا تلفیق شده است.</a:t>
            </a:r>
            <a:endParaRPr lang="en-US" sz="20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559" y="4119901"/>
            <a:ext cx="3571875" cy="175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029" y="4129265"/>
            <a:ext cx="3571875" cy="1664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ame 6"/>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240630" y="5983261"/>
            <a:ext cx="3266145" cy="523220"/>
          </a:xfrm>
          <a:prstGeom prst="rect">
            <a:avLst/>
          </a:prstGeom>
        </p:spPr>
        <p:txBody>
          <a:bodyPr wrap="square">
            <a:spAutoFit/>
          </a:bodyPr>
          <a:lstStyle/>
          <a:p>
            <a:pPr algn="r" rtl="1"/>
            <a:endParaRPr lang="fa-IR" sz="1400" dirty="0">
              <a:solidFill>
                <a:schemeClr val="bg1"/>
              </a:solidFill>
              <a:cs typeface="B Nazanin" panose="00000400000000000000" pitchFamily="2" charset="-78"/>
            </a:endParaRPr>
          </a:p>
          <a:p>
            <a:pPr algn="r" rtl="1"/>
            <a:r>
              <a:rPr lang="fa-IR" sz="1400" dirty="0" smtClean="0">
                <a:solidFill>
                  <a:schemeClr val="bg1"/>
                </a:solidFill>
                <a:cs typeface="B Nazanin" panose="00000400000000000000" pitchFamily="2" charset="-78"/>
              </a:rPr>
              <a:t>( </a:t>
            </a:r>
            <a:r>
              <a:rPr lang="fa-IR" sz="1400" dirty="0">
                <a:solidFill>
                  <a:schemeClr val="bg1"/>
                </a:solidFill>
                <a:cs typeface="B Nazanin" panose="00000400000000000000" pitchFamily="2" charset="-78"/>
              </a:rPr>
              <a:t>معماری معاصر ایران، </a:t>
            </a:r>
            <a:r>
              <a:rPr lang="fa-IR" sz="1400" dirty="0" smtClean="0">
                <a:solidFill>
                  <a:schemeClr val="bg1"/>
                </a:solidFill>
                <a:cs typeface="B Nazanin" panose="00000400000000000000" pitchFamily="2" charset="-78"/>
              </a:rPr>
              <a:t>امیر </a:t>
            </a:r>
            <a:r>
              <a:rPr lang="fa-IR" sz="1400" dirty="0">
                <a:solidFill>
                  <a:schemeClr val="bg1"/>
                </a:solidFill>
                <a:cs typeface="B Nazanin" panose="00000400000000000000" pitchFamily="2" charset="-78"/>
              </a:rPr>
              <a:t>بانی </a:t>
            </a:r>
            <a:r>
              <a:rPr lang="fa-IR" sz="1400" dirty="0" smtClean="0">
                <a:solidFill>
                  <a:schemeClr val="bg1"/>
                </a:solidFill>
                <a:cs typeface="B Nazanin" panose="00000400000000000000" pitchFamily="2" charset="-78"/>
              </a:rPr>
              <a:t>مسعود، </a:t>
            </a:r>
            <a:r>
              <a:rPr lang="fa-IR" sz="1400" dirty="0">
                <a:solidFill>
                  <a:schemeClr val="bg1"/>
                </a:solidFill>
                <a:cs typeface="B Nazanin" panose="00000400000000000000" pitchFamily="2" charset="-78"/>
              </a:rPr>
              <a:t>صفحه </a:t>
            </a:r>
            <a:r>
              <a:rPr lang="fa-IR" sz="1400" dirty="0" smtClean="0">
                <a:solidFill>
                  <a:schemeClr val="bg1"/>
                </a:solidFill>
                <a:cs typeface="B Nazanin" panose="00000400000000000000" pitchFamily="2" charset="-78"/>
              </a:rPr>
              <a:t>310)</a:t>
            </a:r>
            <a:endParaRPr lang="fa-IR" sz="1400" dirty="0">
              <a:solidFill>
                <a:schemeClr val="bg1"/>
              </a:solidFill>
              <a:cs typeface="B Nazanin" panose="00000400000000000000" pitchFamily="2" charset="-78"/>
            </a:endParaRPr>
          </a:p>
        </p:txBody>
      </p:sp>
    </p:spTree>
    <p:extLst>
      <p:ext uri="{BB962C8B-B14F-4D97-AF65-F5344CB8AC3E}">
        <p14:creationId xmlns:p14="http://schemas.microsoft.com/office/powerpoint/2010/main" val="11345862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94" y="643453"/>
            <a:ext cx="4061012" cy="2707342"/>
          </a:xfrm>
          <a:prstGeom prst="rect">
            <a:avLst/>
          </a:prstGeom>
        </p:spPr>
      </p:pic>
      <p:sp>
        <p:nvSpPr>
          <p:cNvPr id="3" name="Frame 2"/>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358" y="3585617"/>
            <a:ext cx="4177346" cy="278489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3215" y="1499913"/>
            <a:ext cx="3102359" cy="2678828"/>
          </a:xfrm>
          <a:prstGeom prst="rect">
            <a:avLst/>
          </a:prstGeom>
        </p:spPr>
      </p:pic>
    </p:spTree>
    <p:extLst>
      <p:ext uri="{BB962C8B-B14F-4D97-AF65-F5344CB8AC3E}">
        <p14:creationId xmlns:p14="http://schemas.microsoft.com/office/powerpoint/2010/main" val="8386051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601" y="581794"/>
            <a:ext cx="7525996" cy="3216265"/>
          </a:xfrm>
          <a:prstGeom prst="rect">
            <a:avLst/>
          </a:prstGeom>
        </p:spPr>
        <p:txBody>
          <a:bodyPr wrap="square">
            <a:spAutoFit/>
          </a:bodyPr>
          <a:lstStyle/>
          <a:p>
            <a:pPr algn="just" rtl="1">
              <a:spcAft>
                <a:spcPts val="600"/>
              </a:spcAft>
            </a:pPr>
            <a:r>
              <a:rPr lang="fa-IR" sz="2800"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کاخ مروارید</a:t>
            </a:r>
          </a:p>
          <a:p>
            <a:pPr algn="just" rtl="1">
              <a:spcAft>
                <a:spcPts val="600"/>
              </a:spcAft>
            </a:pPr>
            <a:r>
              <a:rPr lang="fa-IR" sz="2000" b="1"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fa-IR" sz="2000" dirty="0">
                <a:solidFill>
                  <a:schemeClr val="bg1"/>
                </a:solidFill>
                <a:latin typeface="Calibri" panose="020F0502020204030204" pitchFamily="34" charset="0"/>
                <a:ea typeface="Calibri" panose="020F0502020204030204" pitchFamily="34" charset="0"/>
                <a:cs typeface="B Nazanin" panose="00000400000000000000" pitchFamily="2" charset="-78"/>
              </a:rPr>
              <a:t>اگرچه فرانک لویدرایت هیچ گاه به ایران سفر نکرد و هیچ ساختمانی توسط او در ایران طراحی نشد ولی سه کاخ مهم توسط بنیاد فرانک لویدرایت برای شمس پهلوی طراحی شده است . هر سه کاخ جز ساختمان های ارگانیک در ایران محسوب می شوند.</a:t>
            </a:r>
            <a:endParaRPr lang="en-US" sz="20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spcAft>
                <a:spcPts val="600"/>
              </a:spcAft>
            </a:pPr>
            <a:r>
              <a:rPr lang="fa-IR" sz="20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این </a:t>
            </a:r>
            <a:r>
              <a:rPr lang="fa-IR" sz="2000" dirty="0">
                <a:solidFill>
                  <a:schemeClr val="bg1"/>
                </a:solidFill>
                <a:latin typeface="Calibri" panose="020F0502020204030204" pitchFamily="34" charset="0"/>
                <a:ea typeface="Calibri" panose="020F0502020204030204" pitchFamily="34" charset="0"/>
                <a:cs typeface="B Nazanin" panose="00000400000000000000" pitchFamily="2" charset="-78"/>
              </a:rPr>
              <a:t>کاخ توسط ویلیام و زلی پیترز و تومانس کیسی و دیگر مدیران تلیسین طراحی شد.</a:t>
            </a:r>
            <a:endParaRPr lang="en-US" sz="20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 rtl="1">
              <a:spcAft>
                <a:spcPts val="600"/>
              </a:spcAft>
            </a:pPr>
            <a:r>
              <a:rPr lang="fa-IR" sz="2000" dirty="0">
                <a:solidFill>
                  <a:schemeClr val="bg1"/>
                </a:solidFill>
                <a:latin typeface="Calibri" panose="020F0502020204030204" pitchFamily="34" charset="0"/>
                <a:ea typeface="Calibri" panose="020F0502020204030204" pitchFamily="34" charset="0"/>
                <a:cs typeface="B Nazanin" panose="00000400000000000000" pitchFamily="2" charset="-78"/>
              </a:rPr>
              <a:t>این کاخ در میان یک باغ بسیار وسیع و در مجاورت یک دریاچه قرار دارد. استفاده از مصالح طبیعی و فضای آزاد و حرکت فضا و تداخل فضا ها در یکدیگر در داخل بنا و همچنین استفاده از خطوط منحنی و دایره در این کاخ مشاهده می شود. در این ساختمان نمادهایی از معماری تاریخی ایران لحاظ شده که بارزترین آن زیگورات دوار بر بالای ساختمان است.</a:t>
            </a:r>
            <a:endParaRPr lang="en-US" sz="20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915" y="3798059"/>
            <a:ext cx="3629296" cy="230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5143" y="6098899"/>
            <a:ext cx="4229043" cy="377989"/>
          </a:xfrm>
          <a:prstGeom prst="rect">
            <a:avLst/>
          </a:prstGeom>
        </p:spPr>
        <p:txBody>
          <a:bodyPr wrap="none">
            <a:spAutoFit/>
          </a:bodyPr>
          <a:lstStyle/>
          <a:p>
            <a:pPr algn="just" rtl="1">
              <a:lnSpc>
                <a:spcPct val="150000"/>
              </a:lnSpc>
              <a:spcAft>
                <a:spcPts val="600"/>
              </a:spcAft>
            </a:pPr>
            <a:r>
              <a:rPr lang="fa-IR"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(صفحه </a:t>
            </a:r>
            <a:r>
              <a:rPr lang="fa-IR" sz="1350" dirty="0">
                <a:solidFill>
                  <a:schemeClr val="bg1"/>
                </a:solidFill>
                <a:latin typeface="Calibri" panose="020F0502020204030204" pitchFamily="34" charset="0"/>
                <a:ea typeface="Calibri" panose="020F0502020204030204" pitchFamily="34" charset="0"/>
                <a:cs typeface="B Nazanin" panose="00000400000000000000" pitchFamily="2" charset="-78"/>
              </a:rPr>
              <a:t>– سبک شناسی و مبانی نظری در معماری معاصر ایران/وحید </a:t>
            </a:r>
            <a:r>
              <a:rPr lang="fa-IR" sz="135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قبادیان)</a:t>
            </a:r>
            <a:endParaRPr lang="en-US" sz="135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Frame 4"/>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505301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240630" y="170395"/>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716692" y="369607"/>
            <a:ext cx="7574692" cy="3769902"/>
          </a:xfrm>
          <a:prstGeom prst="rect">
            <a:avLst/>
          </a:prstGeom>
        </p:spPr>
        <p:txBody>
          <a:bodyPr wrap="square">
            <a:spAutoFit/>
          </a:bodyPr>
          <a:lstStyle/>
          <a:p>
            <a:pPr algn="just" rtl="1"/>
            <a:r>
              <a:rPr lang="fa-IR" sz="2400" dirty="0">
                <a:solidFill>
                  <a:schemeClr val="bg1"/>
                </a:solidFill>
                <a:latin typeface="Arial" panose="020B0604020202020204" pitchFamily="34" charset="0"/>
                <a:cs typeface="B Nazanin" panose="00000400000000000000" pitchFamily="2" charset="-78"/>
              </a:rPr>
              <a:t>مهندس «پاسبان‌حضرت» از معماران دیگری است که نقش آثار ارگانیک تالیسین در آثار آن‌ها مشهود است. پاسبان‌حضرت از ابتدای همکاری خود در دفتر عزیزالله فرمانفرمایان به معماری ارگانیک علاقه‌مند بود و می‌توان در طرح‌هایش شباهت خطوط او به آثار ارگانیک را مشاهده کرد.</a:t>
            </a:r>
          </a:p>
          <a:p>
            <a:pPr algn="just" rtl="1"/>
            <a:r>
              <a:rPr lang="fa-IR" sz="2400" dirty="0">
                <a:solidFill>
                  <a:schemeClr val="bg1"/>
                </a:solidFill>
                <a:latin typeface="Arial" panose="020B0604020202020204" pitchFamily="34" charset="0"/>
                <a:cs typeface="B Nazanin" panose="00000400000000000000" pitchFamily="2" charset="-78"/>
              </a:rPr>
              <a:t>همکاری او با «حسین امانت» منجر به طرح برج آزادی شد. </a:t>
            </a:r>
            <a:r>
              <a:rPr lang="fa-IR" sz="2400" dirty="0" smtClean="0">
                <a:solidFill>
                  <a:schemeClr val="bg1"/>
                </a:solidFill>
                <a:latin typeface="Arial" panose="020B0604020202020204" pitchFamily="34" charset="0"/>
                <a:cs typeface="B Nazanin" panose="00000400000000000000" pitchFamily="2" charset="-78"/>
              </a:rPr>
              <a:t>پاسبان </a:t>
            </a:r>
            <a:r>
              <a:rPr lang="fa-IR" sz="2400" dirty="0">
                <a:solidFill>
                  <a:schemeClr val="bg1"/>
                </a:solidFill>
                <a:latin typeface="Arial" panose="020B0604020202020204" pitchFamily="34" charset="0"/>
                <a:cs typeface="B Nazanin" panose="00000400000000000000" pitchFamily="2" charset="-78"/>
              </a:rPr>
              <a:t>حضرت در پروژه‌های دیگر خود به خصوص پارک جمشیدیه تهران (</a:t>
            </a:r>
            <a:r>
              <a:rPr lang="fa-IR" sz="2400" dirty="0" smtClean="0">
                <a:solidFill>
                  <a:schemeClr val="bg1"/>
                </a:solidFill>
                <a:latin typeface="Arial" panose="020B0604020202020204" pitchFamily="34" charset="0"/>
                <a:cs typeface="B Nazanin" panose="00000400000000000000" pitchFamily="2" charset="-78"/>
              </a:rPr>
              <a:t>باغ </a:t>
            </a:r>
            <a:r>
              <a:rPr lang="fa-IR" sz="2400" dirty="0">
                <a:solidFill>
                  <a:schemeClr val="bg1"/>
                </a:solidFill>
                <a:latin typeface="Arial" panose="020B0604020202020204" pitchFamily="34" charset="0"/>
                <a:cs typeface="B Nazanin" panose="00000400000000000000" pitchFamily="2" charset="-78"/>
              </a:rPr>
              <a:t>فردوسی </a:t>
            </a:r>
            <a:r>
              <a:rPr lang="fa-IR" sz="2400" dirty="0" smtClean="0">
                <a:solidFill>
                  <a:schemeClr val="bg1"/>
                </a:solidFill>
                <a:latin typeface="Arial" panose="020B0604020202020204" pitchFamily="34" charset="0"/>
                <a:cs typeface="B Nazanin" panose="00000400000000000000" pitchFamily="2" charset="-78"/>
              </a:rPr>
              <a:t>تهران بخش </a:t>
            </a:r>
            <a:r>
              <a:rPr lang="fa-IR" sz="2400" dirty="0">
                <a:solidFill>
                  <a:schemeClr val="bg1"/>
                </a:solidFill>
                <a:latin typeface="Arial" panose="020B0604020202020204" pitchFamily="34" charset="0"/>
                <a:cs typeface="B Nazanin" panose="00000400000000000000" pitchFamily="2" charset="-78"/>
              </a:rPr>
              <a:t>الحاقی پارک جمشیدیه، برنده ی جایزه معماری بنیادآقاخان در سال </a:t>
            </a:r>
            <a:r>
              <a:rPr lang="fa-IR" sz="2400" dirty="0" smtClean="0">
                <a:solidFill>
                  <a:schemeClr val="bg1"/>
                </a:solidFill>
                <a:latin typeface="Arial" panose="020B0604020202020204" pitchFamily="34" charset="0"/>
                <a:cs typeface="B Nazanin" panose="00000400000000000000" pitchFamily="2" charset="-78"/>
              </a:rPr>
              <a:t>2001) وساختمان‌های </a:t>
            </a:r>
            <a:r>
              <a:rPr lang="fa-IR" sz="2400" dirty="0">
                <a:solidFill>
                  <a:schemeClr val="bg1"/>
                </a:solidFill>
                <a:latin typeface="Arial" panose="020B0604020202020204" pitchFamily="34" charset="0"/>
                <a:cs typeface="B Nazanin" panose="00000400000000000000" pitchFamily="2" charset="-78"/>
              </a:rPr>
              <a:t>درون آن تعلق خاطر ویژه خود را به معماری ارگانیک به نمایش گذاشته است. طرح‌هایی که از حجم تا نما و رابطه با طبیعت یکپارچه وام‌دار نگاه ارگانیک به معماری است. </a:t>
            </a:r>
            <a:endParaRPr lang="en-US" sz="2400" dirty="0">
              <a:solidFill>
                <a:schemeClr val="bg1"/>
              </a:solidFill>
              <a:latin typeface="Arial" panose="020B0604020202020204" pitchFamily="34" charset="0"/>
              <a:cs typeface="B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37" y="3767787"/>
            <a:ext cx="2962343" cy="22252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590" y="4185480"/>
            <a:ext cx="1354978" cy="1807541"/>
          </a:xfrm>
          <a:prstGeom prst="rect">
            <a:avLst/>
          </a:prstGeom>
        </p:spPr>
      </p:pic>
      <p:pic>
        <p:nvPicPr>
          <p:cNvPr id="7" name="Picture 6"/>
          <p:cNvPicPr>
            <a:picLocks noChangeAspect="1"/>
          </p:cNvPicPr>
          <p:nvPr/>
        </p:nvPicPr>
        <p:blipFill>
          <a:blip r:embed="rId4"/>
          <a:stretch>
            <a:fillRect/>
          </a:stretch>
        </p:blipFill>
        <p:spPr>
          <a:xfrm>
            <a:off x="5770278" y="4191942"/>
            <a:ext cx="2521106" cy="1801079"/>
          </a:xfrm>
          <a:prstGeom prst="rect">
            <a:avLst/>
          </a:prstGeom>
        </p:spPr>
      </p:pic>
      <p:sp>
        <p:nvSpPr>
          <p:cNvPr id="8" name="TextBox 7"/>
          <p:cNvSpPr txBox="1"/>
          <p:nvPr/>
        </p:nvSpPr>
        <p:spPr>
          <a:xfrm>
            <a:off x="7426410" y="5931238"/>
            <a:ext cx="974947" cy="338554"/>
          </a:xfrm>
          <a:prstGeom prst="rect">
            <a:avLst/>
          </a:prstGeom>
          <a:noFill/>
        </p:spPr>
        <p:txBody>
          <a:bodyPr wrap="none" rtlCol="0">
            <a:spAutoFit/>
          </a:bodyPr>
          <a:lstStyle/>
          <a:p>
            <a:r>
              <a:rPr lang="fa-IR" sz="1600" dirty="0" smtClean="0">
                <a:solidFill>
                  <a:schemeClr val="bg1"/>
                </a:solidFill>
                <a:cs typeface="B Nazanin" panose="00000400000000000000" pitchFamily="2" charset="-78"/>
              </a:rPr>
              <a:t>حسین امانت</a:t>
            </a:r>
            <a:endParaRPr lang="en-US" sz="1600" dirty="0">
              <a:solidFill>
                <a:schemeClr val="bg1"/>
              </a:solidFill>
              <a:cs typeface="B Nazanin" panose="00000400000000000000" pitchFamily="2" charset="-78"/>
            </a:endParaRPr>
          </a:p>
        </p:txBody>
      </p:sp>
      <p:sp>
        <p:nvSpPr>
          <p:cNvPr id="9" name="Rectangle 8"/>
          <p:cNvSpPr/>
          <p:nvPr/>
        </p:nvSpPr>
        <p:spPr>
          <a:xfrm>
            <a:off x="525545" y="5983261"/>
            <a:ext cx="2635239" cy="523220"/>
          </a:xfrm>
          <a:prstGeom prst="rect">
            <a:avLst/>
          </a:prstGeom>
        </p:spPr>
        <p:txBody>
          <a:bodyPr wrap="square">
            <a:spAutoFit/>
          </a:bodyPr>
          <a:lstStyle/>
          <a:p>
            <a:pPr algn="r" rtl="1"/>
            <a:endParaRPr lang="fa-IR" sz="1400" dirty="0">
              <a:solidFill>
                <a:schemeClr val="bg1"/>
              </a:solidFill>
              <a:cs typeface="B Nazanin" panose="00000400000000000000" pitchFamily="2" charset="-78"/>
            </a:endParaRPr>
          </a:p>
          <a:p>
            <a:pPr algn="r" rtl="1"/>
            <a:r>
              <a:rPr lang="fa-IR" sz="1400" dirty="0" smtClean="0">
                <a:solidFill>
                  <a:schemeClr val="bg1"/>
                </a:solidFill>
                <a:cs typeface="B Nazanin" panose="00000400000000000000" pitchFamily="2" charset="-78"/>
              </a:rPr>
              <a:t>( </a:t>
            </a:r>
            <a:r>
              <a:rPr lang="fa-IR" sz="1400" dirty="0">
                <a:solidFill>
                  <a:schemeClr val="bg1"/>
                </a:solidFill>
                <a:cs typeface="B Nazanin" panose="00000400000000000000" pitchFamily="2" charset="-78"/>
              </a:rPr>
              <a:t>معماری معاصر ایران، </a:t>
            </a:r>
            <a:r>
              <a:rPr lang="fa-IR" sz="1400" dirty="0" smtClean="0">
                <a:solidFill>
                  <a:schemeClr val="bg1"/>
                </a:solidFill>
                <a:cs typeface="B Nazanin" panose="00000400000000000000" pitchFamily="2" charset="-78"/>
              </a:rPr>
              <a:t>امیر </a:t>
            </a:r>
            <a:r>
              <a:rPr lang="fa-IR" sz="1400" dirty="0">
                <a:solidFill>
                  <a:schemeClr val="bg1"/>
                </a:solidFill>
                <a:cs typeface="B Nazanin" panose="00000400000000000000" pitchFamily="2" charset="-78"/>
              </a:rPr>
              <a:t>بانی </a:t>
            </a:r>
            <a:r>
              <a:rPr lang="fa-IR" sz="1400" dirty="0" smtClean="0">
                <a:solidFill>
                  <a:schemeClr val="bg1"/>
                </a:solidFill>
                <a:cs typeface="B Nazanin" panose="00000400000000000000" pitchFamily="2" charset="-78"/>
              </a:rPr>
              <a:t>مسعود،)</a:t>
            </a:r>
            <a:endParaRPr lang="fa-IR" sz="1400" dirty="0">
              <a:solidFill>
                <a:schemeClr val="bg1"/>
              </a:solidFill>
              <a:cs typeface="B Nazanin" panose="00000400000000000000" pitchFamily="2" charset="-78"/>
            </a:endParaRPr>
          </a:p>
        </p:txBody>
      </p:sp>
    </p:spTree>
    <p:extLst>
      <p:ext uri="{BB962C8B-B14F-4D97-AF65-F5344CB8AC3E}">
        <p14:creationId xmlns:p14="http://schemas.microsoft.com/office/powerpoint/2010/main" val="4030536707"/>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240630" y="170395"/>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1482792" y="840246"/>
            <a:ext cx="6253635" cy="584775"/>
          </a:xfrm>
          <a:prstGeom prst="rect">
            <a:avLst/>
          </a:prstGeom>
          <a:noFill/>
        </p:spPr>
        <p:txBody>
          <a:bodyPr wrap="none" rtlCol="0">
            <a:spAutoFit/>
          </a:bodyPr>
          <a:lstStyle/>
          <a:p>
            <a:r>
              <a:rPr lang="fa-IR" sz="3200" b="1" dirty="0" smtClean="0">
                <a:solidFill>
                  <a:schemeClr val="accent4">
                    <a:lumMod val="50000"/>
                  </a:schemeClr>
                </a:solidFill>
                <a:cs typeface="B Nazanin" panose="00000400000000000000" pitchFamily="2" charset="-78"/>
              </a:rPr>
              <a:t>معماری بومی ایران معماری همساز با طبیعت</a:t>
            </a:r>
            <a:endParaRPr lang="en-US" sz="3200" b="1" dirty="0">
              <a:solidFill>
                <a:schemeClr val="accent4">
                  <a:lumMod val="50000"/>
                </a:schemeClr>
              </a:solidFill>
              <a:cs typeface="B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939" y="1643429"/>
            <a:ext cx="5177481" cy="3842662"/>
          </a:xfrm>
          <a:prstGeom prst="rect">
            <a:avLst/>
          </a:prstGeom>
        </p:spPr>
      </p:pic>
      <p:sp>
        <p:nvSpPr>
          <p:cNvPr id="6" name="TextBox 5"/>
          <p:cNvSpPr txBox="1"/>
          <p:nvPr/>
        </p:nvSpPr>
        <p:spPr>
          <a:xfrm>
            <a:off x="2846156" y="5416374"/>
            <a:ext cx="3656770" cy="584775"/>
          </a:xfrm>
          <a:prstGeom prst="rect">
            <a:avLst/>
          </a:prstGeom>
          <a:noFill/>
        </p:spPr>
        <p:txBody>
          <a:bodyPr wrap="none" rtlCol="0">
            <a:spAutoFit/>
          </a:bodyPr>
          <a:lstStyle/>
          <a:p>
            <a:r>
              <a:rPr lang="fa-IR" sz="3200" b="1" dirty="0" smtClean="0">
                <a:solidFill>
                  <a:schemeClr val="accent4">
                    <a:lumMod val="60000"/>
                    <a:lumOff val="40000"/>
                  </a:schemeClr>
                </a:solidFill>
                <a:cs typeface="B Nazanin" panose="00000400000000000000" pitchFamily="2" charset="-78"/>
              </a:rPr>
              <a:t>معماری بومی شهر بوشهر</a:t>
            </a:r>
            <a:endParaRPr lang="en-US" sz="3200" b="1" dirty="0">
              <a:solidFill>
                <a:schemeClr val="accent4">
                  <a:lumMod val="60000"/>
                  <a:lumOff val="40000"/>
                </a:schemeClr>
              </a:solidFill>
              <a:cs typeface="B Nazanin" panose="00000400000000000000" pitchFamily="2" charset="-78"/>
            </a:endParaRPr>
          </a:p>
        </p:txBody>
      </p:sp>
    </p:spTree>
    <p:extLst>
      <p:ext uri="{BB962C8B-B14F-4D97-AF65-F5344CB8AC3E}">
        <p14:creationId xmlns:p14="http://schemas.microsoft.com/office/powerpoint/2010/main" val="856404006"/>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240630" y="170395"/>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420129" y="939113"/>
            <a:ext cx="8192529" cy="3231654"/>
          </a:xfrm>
          <a:prstGeom prst="rect">
            <a:avLst/>
          </a:prstGeom>
          <a:noFill/>
        </p:spPr>
        <p:txBody>
          <a:bodyPr wrap="square" rtlCol="0">
            <a:spAutoFit/>
          </a:bodyPr>
          <a:lstStyle/>
          <a:p>
            <a:pPr algn="r" rtl="1"/>
            <a:r>
              <a:rPr lang="fa-IR" sz="2400" dirty="0" smtClean="0">
                <a:solidFill>
                  <a:schemeClr val="accent4">
                    <a:lumMod val="60000"/>
                    <a:lumOff val="40000"/>
                  </a:schemeClr>
                </a:solidFill>
                <a:cs typeface="B Nazanin" panose="00000400000000000000" pitchFamily="2" charset="-78"/>
              </a:rPr>
              <a:t>معماری بومی شهر بوشهر</a:t>
            </a:r>
          </a:p>
          <a:p>
            <a:pPr algn="just" rtl="1"/>
            <a:r>
              <a:rPr lang="fa-IR" sz="2000" dirty="0" smtClean="0">
                <a:solidFill>
                  <a:schemeClr val="bg1"/>
                </a:solidFill>
                <a:cs typeface="B Nazanin" panose="00000400000000000000" pitchFamily="2" charset="-78"/>
              </a:rPr>
              <a:t>شهری که واجد ارزش,هویت معماری و شهر سازی و از نقاط شاخص سواحل خلیج فارس است و دقیقا منطبق با شرایط محیطی و اقلیمی بوده و دارای هویت خاص منطقه خود می باشد.</a:t>
            </a:r>
          </a:p>
          <a:p>
            <a:pPr algn="just" rtl="1"/>
            <a:endParaRPr lang="fa-IR" sz="2000" dirty="0">
              <a:solidFill>
                <a:schemeClr val="bg1"/>
              </a:solidFill>
              <a:cs typeface="B Nazanin" panose="00000400000000000000" pitchFamily="2" charset="-78"/>
            </a:endParaRPr>
          </a:p>
          <a:p>
            <a:pPr algn="just" rtl="1"/>
            <a:endParaRPr lang="fa-IR" sz="2000" dirty="0" smtClean="0">
              <a:solidFill>
                <a:schemeClr val="bg1"/>
              </a:solidFill>
              <a:cs typeface="B Nazanin" panose="00000400000000000000" pitchFamily="2" charset="-78"/>
            </a:endParaRPr>
          </a:p>
          <a:p>
            <a:pPr algn="just" rtl="1"/>
            <a:r>
              <a:rPr lang="fa-IR" sz="2000" dirty="0" smtClean="0">
                <a:solidFill>
                  <a:schemeClr val="accent4">
                    <a:lumMod val="60000"/>
                    <a:lumOff val="40000"/>
                  </a:schemeClr>
                </a:solidFill>
                <a:cs typeface="B Nazanin" panose="00000400000000000000" pitchFamily="2" charset="-78"/>
              </a:rPr>
              <a:t>ویژگی های اقلیمی سواحل خلیج فارس _ بوشهر</a:t>
            </a:r>
          </a:p>
          <a:p>
            <a:pPr algn="just" rtl="1"/>
            <a:r>
              <a:rPr lang="fa-IR" sz="2000" dirty="0" smtClean="0">
                <a:solidFill>
                  <a:schemeClr val="bg1"/>
                </a:solidFill>
                <a:cs typeface="B Nazanin" panose="00000400000000000000" pitchFamily="2" charset="-78"/>
              </a:rPr>
              <a:t>رطوبت بالا و پراکنده,تابستانهای بسیار گرم و مرطوب </a:t>
            </a:r>
          </a:p>
          <a:p>
            <a:pPr algn="just" rtl="1"/>
            <a:r>
              <a:rPr lang="fa-IR" sz="2000" dirty="0" smtClean="0">
                <a:solidFill>
                  <a:schemeClr val="bg1"/>
                </a:solidFill>
                <a:cs typeface="B Nazanin" panose="00000400000000000000" pitchFamily="2" charset="-78"/>
              </a:rPr>
              <a:t>و زمستانهای معتدل</a:t>
            </a:r>
          </a:p>
          <a:p>
            <a:pPr algn="just" rtl="1"/>
            <a:endParaRPr lang="fa-IR" sz="2000" dirty="0" smtClean="0">
              <a:solidFill>
                <a:schemeClr val="bg1"/>
              </a:solidFill>
              <a:cs typeface="B Nazanin" panose="00000400000000000000" pitchFamily="2" charset="-78"/>
            </a:endParaRPr>
          </a:p>
          <a:p>
            <a:pPr algn="r" rtl="1"/>
            <a:endParaRPr lang="fa-IR" sz="2000" dirty="0" smtClean="0">
              <a:solidFill>
                <a:schemeClr val="bg1"/>
              </a:solidFill>
              <a:cs typeface="B Nazanin"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34" y="2148587"/>
            <a:ext cx="2857500" cy="25527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938" y="3691138"/>
            <a:ext cx="1893669" cy="2272402"/>
          </a:xfrm>
          <a:prstGeom prst="rect">
            <a:avLst/>
          </a:prstGeom>
        </p:spPr>
      </p:pic>
    </p:spTree>
    <p:extLst>
      <p:ext uri="{BB962C8B-B14F-4D97-AF65-F5344CB8AC3E}">
        <p14:creationId xmlns:p14="http://schemas.microsoft.com/office/powerpoint/2010/main" val="13413531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74" y="962649"/>
            <a:ext cx="3819468" cy="22501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74" y="3488026"/>
            <a:ext cx="3819468" cy="2570205"/>
          </a:xfrm>
          <a:prstGeom prst="rect">
            <a:avLst/>
          </a:prstGeom>
        </p:spPr>
      </p:pic>
      <p:sp>
        <p:nvSpPr>
          <p:cNvPr id="4" name="Frame 3"/>
          <p:cNvSpPr/>
          <p:nvPr/>
        </p:nvSpPr>
        <p:spPr>
          <a:xfrm>
            <a:off x="240630" y="170395"/>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4681573" y="902042"/>
            <a:ext cx="3819872" cy="5201424"/>
          </a:xfrm>
          <a:prstGeom prst="rect">
            <a:avLst/>
          </a:prstGeom>
          <a:noFill/>
        </p:spPr>
        <p:txBody>
          <a:bodyPr wrap="square" rtlCol="0">
            <a:spAutoFit/>
          </a:bodyPr>
          <a:lstStyle/>
          <a:p>
            <a:pPr algn="r" rtl="1"/>
            <a:r>
              <a:rPr lang="fa-IR" sz="3200" dirty="0" smtClean="0">
                <a:solidFill>
                  <a:schemeClr val="accent4">
                    <a:lumMod val="60000"/>
                    <a:lumOff val="40000"/>
                  </a:schemeClr>
                </a:solidFill>
                <a:cs typeface="B Nazanin" panose="00000400000000000000" pitchFamily="2" charset="-78"/>
              </a:rPr>
              <a:t>بافت قدیم شهر بوشهر</a:t>
            </a:r>
          </a:p>
          <a:p>
            <a:pPr algn="r" rtl="1"/>
            <a:endParaRPr lang="fa-IR" sz="2000" dirty="0">
              <a:solidFill>
                <a:schemeClr val="bg1"/>
              </a:solidFill>
              <a:cs typeface="B Nazanin" panose="00000400000000000000" pitchFamily="2" charset="-78"/>
            </a:endParaRPr>
          </a:p>
          <a:p>
            <a:pPr algn="r" rtl="1"/>
            <a:r>
              <a:rPr lang="fa-IR" sz="2000" dirty="0" smtClean="0">
                <a:solidFill>
                  <a:schemeClr val="bg1"/>
                </a:solidFill>
                <a:cs typeface="B Nazanin" panose="00000400000000000000" pitchFamily="2" charset="-78"/>
              </a:rPr>
              <a:t>_ دارای بافت فشرده و پیوسته همراه با خالی بودن دور خانه ها به منظور گردش باد</a:t>
            </a:r>
          </a:p>
          <a:p>
            <a:pPr algn="r" rtl="1"/>
            <a:r>
              <a:rPr lang="fa-IR" sz="2000" dirty="0" smtClean="0">
                <a:solidFill>
                  <a:schemeClr val="bg1"/>
                </a:solidFill>
                <a:cs typeface="B Nazanin" panose="00000400000000000000" pitchFamily="2" charset="-78"/>
              </a:rPr>
              <a:t>_ برون گرایی و دارا بودن کمترین بدنه مشترک</a:t>
            </a:r>
          </a:p>
          <a:p>
            <a:pPr algn="r" rtl="1"/>
            <a:r>
              <a:rPr lang="fa-IR" sz="2000" dirty="0" smtClean="0">
                <a:solidFill>
                  <a:schemeClr val="bg1"/>
                </a:solidFill>
                <a:cs typeface="B Nazanin" panose="00000400000000000000" pitchFamily="2" charset="-78"/>
              </a:rPr>
              <a:t>_ وجود کوچه هایی تنگ و باریک با محصوریت بالا</a:t>
            </a:r>
          </a:p>
          <a:p>
            <a:pPr algn="r" rtl="1"/>
            <a:r>
              <a:rPr lang="fa-IR" sz="2000" dirty="0" smtClean="0">
                <a:solidFill>
                  <a:schemeClr val="bg1"/>
                </a:solidFill>
                <a:cs typeface="B Nazanin" panose="00000400000000000000" pitchFamily="2" charset="-78"/>
              </a:rPr>
              <a:t>_ قرارگیری شبکه راه ها با نظمی ارگانیک </a:t>
            </a:r>
          </a:p>
          <a:p>
            <a:pPr algn="r" rtl="1"/>
            <a:r>
              <a:rPr lang="fa-IR" sz="2000" dirty="0" smtClean="0">
                <a:solidFill>
                  <a:schemeClr val="bg1"/>
                </a:solidFill>
                <a:cs typeface="B Nazanin" panose="00000400000000000000" pitchFamily="2" charset="-78"/>
              </a:rPr>
              <a:t>_ نحوه شکل گیری معابر به منظور نفوذ بادهای غالب و مطلوب</a:t>
            </a:r>
          </a:p>
          <a:p>
            <a:pPr algn="r" rtl="1"/>
            <a:r>
              <a:rPr lang="fa-IR" sz="2000" dirty="0" smtClean="0">
                <a:solidFill>
                  <a:schemeClr val="bg1"/>
                </a:solidFill>
                <a:cs typeface="B Nazanin" panose="00000400000000000000" pitchFamily="2" charset="-78"/>
              </a:rPr>
              <a:t>_ وجود کوچه های کم عرض و پیچ در پیچ با بالکن های معلق و ایجاد فضای لازم همراه با کوران</a:t>
            </a:r>
          </a:p>
          <a:p>
            <a:pPr algn="r" rtl="1"/>
            <a:r>
              <a:rPr lang="fa-IR" sz="2000" dirty="0" smtClean="0">
                <a:solidFill>
                  <a:schemeClr val="bg1"/>
                </a:solidFill>
                <a:cs typeface="B Nazanin" panose="00000400000000000000" pitchFamily="2" charset="-78"/>
              </a:rPr>
              <a:t>_ سیمای یکپارچه و متراکم</a:t>
            </a:r>
          </a:p>
          <a:p>
            <a:pPr algn="r" rtl="1"/>
            <a:endParaRPr lang="fa-IR" sz="2000" dirty="0">
              <a:solidFill>
                <a:schemeClr val="bg1"/>
              </a:solidFill>
              <a:cs typeface="B Nazanin" panose="00000400000000000000" pitchFamily="2" charset="-78"/>
            </a:endParaRPr>
          </a:p>
          <a:p>
            <a:pPr algn="r" rtl="1"/>
            <a:endParaRPr lang="fa-IR" sz="2000" dirty="0" smtClean="0">
              <a:solidFill>
                <a:schemeClr val="bg1"/>
              </a:solidFill>
              <a:cs typeface="B Nazanin" panose="00000400000000000000" pitchFamily="2" charset="-78"/>
            </a:endParaRPr>
          </a:p>
        </p:txBody>
      </p:sp>
    </p:spTree>
    <p:extLst>
      <p:ext uri="{BB962C8B-B14F-4D97-AF65-F5344CB8AC3E}">
        <p14:creationId xmlns:p14="http://schemas.microsoft.com/office/powerpoint/2010/main" val="27076498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617" y="704724"/>
            <a:ext cx="3125971" cy="4167962"/>
          </a:xfrm>
          <a:prstGeom prst="rect">
            <a:avLst/>
          </a:prstGeom>
        </p:spPr>
      </p:pic>
      <p:sp>
        <p:nvSpPr>
          <p:cNvPr id="3" name="Frame 2"/>
          <p:cNvSpPr/>
          <p:nvPr/>
        </p:nvSpPr>
        <p:spPr>
          <a:xfrm>
            <a:off x="240630" y="170395"/>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684" y="3095886"/>
            <a:ext cx="4274745" cy="3206059"/>
          </a:xfrm>
          <a:prstGeom prst="rect">
            <a:avLst/>
          </a:prstGeom>
        </p:spPr>
      </p:pic>
      <p:sp>
        <p:nvSpPr>
          <p:cNvPr id="5" name="Rectangle 4"/>
          <p:cNvSpPr/>
          <p:nvPr/>
        </p:nvSpPr>
        <p:spPr>
          <a:xfrm>
            <a:off x="4003589" y="1536520"/>
            <a:ext cx="4572000" cy="646331"/>
          </a:xfrm>
          <a:prstGeom prst="rect">
            <a:avLst/>
          </a:prstGeom>
        </p:spPr>
        <p:txBody>
          <a:bodyPr>
            <a:spAutoFit/>
          </a:bodyPr>
          <a:lstStyle/>
          <a:p>
            <a:pPr algn="r" rtl="1"/>
            <a:r>
              <a:rPr lang="fa-IR" b="1" dirty="0">
                <a:solidFill>
                  <a:schemeClr val="accent4">
                    <a:lumMod val="75000"/>
                  </a:schemeClr>
                </a:solidFill>
                <a:cs typeface="B Nazanin" panose="00000400000000000000" pitchFamily="2" charset="-78"/>
              </a:rPr>
              <a:t>وجود کوچه های کم عرض و پیچ در پیچ با بالکن های معلق و ایجاد فضای لازم همراه با </a:t>
            </a:r>
            <a:r>
              <a:rPr lang="fa-IR" b="1" dirty="0" smtClean="0">
                <a:solidFill>
                  <a:schemeClr val="accent4">
                    <a:lumMod val="75000"/>
                  </a:schemeClr>
                </a:solidFill>
                <a:cs typeface="B Nazanin" panose="00000400000000000000" pitchFamily="2" charset="-78"/>
              </a:rPr>
              <a:t>کوران و سایه اندازی</a:t>
            </a:r>
            <a:endParaRPr lang="fa-IR" b="1" dirty="0">
              <a:solidFill>
                <a:schemeClr val="accent4">
                  <a:lumMod val="75000"/>
                </a:schemeClr>
              </a:solidFill>
              <a:cs typeface="B Nazanin" panose="00000400000000000000" pitchFamily="2" charset="-78"/>
            </a:endParaRPr>
          </a:p>
        </p:txBody>
      </p:sp>
    </p:spTree>
    <p:extLst>
      <p:ext uri="{BB962C8B-B14F-4D97-AF65-F5344CB8AC3E}">
        <p14:creationId xmlns:p14="http://schemas.microsoft.com/office/powerpoint/2010/main" val="42529234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252987" y="120967"/>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4015413" y="345977"/>
            <a:ext cx="4300677" cy="6124754"/>
          </a:xfrm>
          <a:prstGeom prst="rect">
            <a:avLst/>
          </a:prstGeom>
          <a:noFill/>
        </p:spPr>
        <p:txBody>
          <a:bodyPr wrap="square" rtlCol="0">
            <a:spAutoFit/>
          </a:bodyPr>
          <a:lstStyle/>
          <a:p>
            <a:pPr algn="r" rtl="1"/>
            <a:r>
              <a:rPr lang="fa-IR" sz="3200" dirty="0" smtClean="0">
                <a:solidFill>
                  <a:schemeClr val="accent4">
                    <a:lumMod val="60000"/>
                    <a:lumOff val="40000"/>
                  </a:schemeClr>
                </a:solidFill>
                <a:cs typeface="B Nazanin" panose="00000400000000000000" pitchFamily="2" charset="-78"/>
              </a:rPr>
              <a:t>بررسی معماری تک بنا</a:t>
            </a:r>
          </a:p>
          <a:p>
            <a:pPr algn="r" rtl="1"/>
            <a:endParaRPr lang="fa-IR" sz="2000" dirty="0">
              <a:solidFill>
                <a:schemeClr val="bg1"/>
              </a:solidFill>
              <a:cs typeface="B Nazanin" panose="00000400000000000000" pitchFamily="2" charset="-78"/>
            </a:endParaRPr>
          </a:p>
          <a:p>
            <a:pPr algn="r" rtl="1"/>
            <a:r>
              <a:rPr lang="fa-IR" sz="2000" dirty="0" smtClean="0">
                <a:solidFill>
                  <a:schemeClr val="accent4">
                    <a:lumMod val="60000"/>
                    <a:lumOff val="40000"/>
                  </a:schemeClr>
                </a:solidFill>
                <a:cs typeface="B Nazanin" panose="00000400000000000000" pitchFamily="2" charset="-78"/>
              </a:rPr>
              <a:t>1_ </a:t>
            </a:r>
            <a:r>
              <a:rPr lang="fa-IR" sz="2000" dirty="0" smtClean="0">
                <a:solidFill>
                  <a:schemeClr val="bg1"/>
                </a:solidFill>
                <a:cs typeface="B Nazanin" panose="00000400000000000000" pitchFamily="2" charset="-78"/>
              </a:rPr>
              <a:t>جهت بنا</a:t>
            </a:r>
          </a:p>
          <a:p>
            <a:pPr algn="r" rtl="1"/>
            <a:r>
              <a:rPr lang="fa-IR" sz="2000" dirty="0" smtClean="0">
                <a:solidFill>
                  <a:schemeClr val="accent4">
                    <a:lumMod val="60000"/>
                    <a:lumOff val="40000"/>
                  </a:schemeClr>
                </a:solidFill>
                <a:cs typeface="B Nazanin" panose="00000400000000000000" pitchFamily="2" charset="-78"/>
              </a:rPr>
              <a:t>2_ </a:t>
            </a:r>
            <a:r>
              <a:rPr lang="fa-IR" sz="2000" dirty="0" smtClean="0">
                <a:solidFill>
                  <a:schemeClr val="bg1"/>
                </a:solidFill>
                <a:cs typeface="B Nazanin" panose="00000400000000000000" pitchFamily="2" charset="-78"/>
              </a:rPr>
              <a:t>فرم و نحوه استقرار بنا</a:t>
            </a:r>
          </a:p>
          <a:p>
            <a:pPr algn="r" rtl="1"/>
            <a:r>
              <a:rPr lang="fa-IR" sz="2000" dirty="0" smtClean="0">
                <a:solidFill>
                  <a:schemeClr val="accent4">
                    <a:lumMod val="60000"/>
                    <a:lumOff val="40000"/>
                  </a:schemeClr>
                </a:solidFill>
                <a:cs typeface="B Nazanin" panose="00000400000000000000" pitchFamily="2" charset="-78"/>
              </a:rPr>
              <a:t>3_ </a:t>
            </a:r>
            <a:r>
              <a:rPr lang="fa-IR" sz="2000" dirty="0" smtClean="0">
                <a:solidFill>
                  <a:schemeClr val="bg1"/>
                </a:solidFill>
                <a:cs typeface="B Nazanin" panose="00000400000000000000" pitchFamily="2" charset="-78"/>
              </a:rPr>
              <a:t>سطوح سبز</a:t>
            </a:r>
          </a:p>
          <a:p>
            <a:pPr algn="r" rtl="1"/>
            <a:r>
              <a:rPr lang="fa-IR" sz="2000" dirty="0" smtClean="0">
                <a:solidFill>
                  <a:schemeClr val="accent4">
                    <a:lumMod val="60000"/>
                    <a:lumOff val="40000"/>
                  </a:schemeClr>
                </a:solidFill>
                <a:cs typeface="B Nazanin" panose="00000400000000000000" pitchFamily="2" charset="-78"/>
              </a:rPr>
              <a:t>4_ </a:t>
            </a:r>
            <a:r>
              <a:rPr lang="fa-IR" sz="2000" dirty="0" smtClean="0">
                <a:solidFill>
                  <a:schemeClr val="bg1"/>
                </a:solidFill>
                <a:cs typeface="B Nazanin" panose="00000400000000000000" pitchFamily="2" charset="-78"/>
              </a:rPr>
              <a:t>به کار گیری سیستم های غیر فعال(</a:t>
            </a:r>
            <a:r>
              <a:rPr lang="en-US" sz="2000" dirty="0" smtClean="0">
                <a:solidFill>
                  <a:schemeClr val="bg1"/>
                </a:solidFill>
                <a:cs typeface="B Nazanin" panose="00000400000000000000" pitchFamily="2" charset="-78"/>
              </a:rPr>
              <a:t>passive</a:t>
            </a:r>
            <a:r>
              <a:rPr lang="fa-IR" sz="2000" dirty="0" smtClean="0">
                <a:solidFill>
                  <a:schemeClr val="bg1"/>
                </a:solidFill>
                <a:cs typeface="B Nazanin" panose="00000400000000000000" pitchFamily="2" charset="-78"/>
              </a:rPr>
              <a:t>) با استفاده از عناصر معماری</a:t>
            </a:r>
          </a:p>
          <a:p>
            <a:pPr algn="r" rtl="1"/>
            <a:endParaRPr lang="fa-IR" sz="2000" dirty="0" smtClean="0">
              <a:solidFill>
                <a:schemeClr val="bg1"/>
              </a:solidFill>
              <a:cs typeface="B Nazanin" panose="00000400000000000000" pitchFamily="2" charset="-78"/>
            </a:endParaRPr>
          </a:p>
          <a:p>
            <a:pPr algn="r" rtl="1"/>
            <a:r>
              <a:rPr lang="fa-IR" sz="2000" dirty="0" smtClean="0">
                <a:solidFill>
                  <a:schemeClr val="accent4">
                    <a:lumMod val="60000"/>
                    <a:lumOff val="40000"/>
                  </a:schemeClr>
                </a:solidFill>
                <a:cs typeface="B Nazanin" panose="00000400000000000000" pitchFamily="2" charset="-78"/>
              </a:rPr>
              <a:t>4_1</a:t>
            </a:r>
            <a:r>
              <a:rPr lang="fa-IR" sz="2000" dirty="0">
                <a:solidFill>
                  <a:schemeClr val="accent4">
                    <a:lumMod val="60000"/>
                    <a:lumOff val="40000"/>
                  </a:schemeClr>
                </a:solidFill>
                <a:cs typeface="B Nazanin" panose="00000400000000000000" pitchFamily="2" charset="-78"/>
              </a:rPr>
              <a:t>_ </a:t>
            </a:r>
            <a:r>
              <a:rPr lang="fa-IR" sz="2000" dirty="0">
                <a:solidFill>
                  <a:schemeClr val="bg1"/>
                </a:solidFill>
                <a:cs typeface="B Nazanin" panose="00000400000000000000" pitchFamily="2" charset="-78"/>
              </a:rPr>
              <a:t>حیاط مرکزی</a:t>
            </a:r>
          </a:p>
          <a:p>
            <a:pPr algn="r" rtl="1"/>
            <a:r>
              <a:rPr lang="fa-IR" sz="2000" dirty="0">
                <a:solidFill>
                  <a:schemeClr val="accent4">
                    <a:lumMod val="60000"/>
                    <a:lumOff val="40000"/>
                  </a:schemeClr>
                </a:solidFill>
                <a:cs typeface="B Nazanin" panose="00000400000000000000" pitchFamily="2" charset="-78"/>
              </a:rPr>
              <a:t>4_2_ </a:t>
            </a:r>
            <a:r>
              <a:rPr lang="fa-IR" sz="2000" dirty="0" smtClean="0">
                <a:solidFill>
                  <a:schemeClr val="bg1"/>
                </a:solidFill>
                <a:cs typeface="B Nazanin" panose="00000400000000000000" pitchFamily="2" charset="-78"/>
              </a:rPr>
              <a:t>شناشی</a:t>
            </a:r>
            <a:r>
              <a:rPr lang="fa-IR" sz="2000" dirty="0">
                <a:solidFill>
                  <a:schemeClr val="bg1"/>
                </a:solidFill>
                <a:cs typeface="B Nazanin" panose="00000400000000000000" pitchFamily="2" charset="-78"/>
              </a:rPr>
              <a:t>ل</a:t>
            </a:r>
          </a:p>
          <a:p>
            <a:pPr algn="r" rtl="1"/>
            <a:r>
              <a:rPr lang="fa-IR" sz="2000" dirty="0">
                <a:solidFill>
                  <a:schemeClr val="accent4">
                    <a:lumMod val="60000"/>
                    <a:lumOff val="40000"/>
                  </a:schemeClr>
                </a:solidFill>
                <a:cs typeface="B Nazanin" panose="00000400000000000000" pitchFamily="2" charset="-78"/>
              </a:rPr>
              <a:t>4_3_ </a:t>
            </a:r>
            <a:r>
              <a:rPr lang="fa-IR" sz="2000" dirty="0">
                <a:solidFill>
                  <a:schemeClr val="bg1"/>
                </a:solidFill>
                <a:cs typeface="B Nazanin" panose="00000400000000000000" pitchFamily="2" charset="-78"/>
              </a:rPr>
              <a:t>تارمی</a:t>
            </a:r>
          </a:p>
          <a:p>
            <a:pPr algn="r" rtl="1"/>
            <a:r>
              <a:rPr lang="fa-IR" sz="2000" dirty="0">
                <a:solidFill>
                  <a:schemeClr val="accent4">
                    <a:lumMod val="60000"/>
                    <a:lumOff val="40000"/>
                  </a:schemeClr>
                </a:solidFill>
                <a:cs typeface="B Nazanin" panose="00000400000000000000" pitchFamily="2" charset="-78"/>
              </a:rPr>
              <a:t>4_4_ </a:t>
            </a:r>
            <a:r>
              <a:rPr lang="fa-IR" sz="2000" dirty="0">
                <a:solidFill>
                  <a:schemeClr val="bg1"/>
                </a:solidFill>
                <a:cs typeface="B Nazanin" panose="00000400000000000000" pitchFamily="2" charset="-78"/>
              </a:rPr>
              <a:t>فضای تک لایه</a:t>
            </a:r>
          </a:p>
          <a:p>
            <a:pPr algn="r" rtl="1"/>
            <a:r>
              <a:rPr lang="fa-IR" sz="2000" dirty="0">
                <a:solidFill>
                  <a:schemeClr val="accent4">
                    <a:lumMod val="60000"/>
                    <a:lumOff val="40000"/>
                  </a:schemeClr>
                </a:solidFill>
                <a:cs typeface="B Nazanin" panose="00000400000000000000" pitchFamily="2" charset="-78"/>
              </a:rPr>
              <a:t>4_5_ </a:t>
            </a:r>
            <a:r>
              <a:rPr lang="fa-IR" sz="2000" dirty="0">
                <a:solidFill>
                  <a:schemeClr val="bg1"/>
                </a:solidFill>
                <a:cs typeface="B Nazanin" panose="00000400000000000000" pitchFamily="2" charset="-78"/>
              </a:rPr>
              <a:t>پشت بام</a:t>
            </a:r>
          </a:p>
          <a:p>
            <a:pPr algn="r" rtl="1"/>
            <a:r>
              <a:rPr lang="fa-IR" sz="2000" dirty="0">
                <a:solidFill>
                  <a:schemeClr val="accent4">
                    <a:lumMod val="60000"/>
                    <a:lumOff val="40000"/>
                  </a:schemeClr>
                </a:solidFill>
                <a:cs typeface="B Nazanin" panose="00000400000000000000" pitchFamily="2" charset="-78"/>
              </a:rPr>
              <a:t>4_6_ </a:t>
            </a:r>
            <a:r>
              <a:rPr lang="fa-IR" sz="2000" dirty="0">
                <a:solidFill>
                  <a:schemeClr val="bg1"/>
                </a:solidFill>
                <a:cs typeface="B Nazanin" panose="00000400000000000000" pitchFamily="2" charset="-78"/>
              </a:rPr>
              <a:t>استفاده از مصلح با ظرفیت حرارتی کم</a:t>
            </a:r>
          </a:p>
          <a:p>
            <a:pPr algn="r" rtl="1"/>
            <a:endParaRPr lang="fa-IR" sz="2000" dirty="0" smtClean="0">
              <a:solidFill>
                <a:schemeClr val="bg1"/>
              </a:solidFill>
              <a:cs typeface="B Nazanin" panose="00000400000000000000" pitchFamily="2" charset="-78"/>
            </a:endParaRPr>
          </a:p>
          <a:p>
            <a:pPr algn="r" rtl="1"/>
            <a:endParaRPr lang="fa-IR" sz="2000" dirty="0" smtClean="0">
              <a:solidFill>
                <a:schemeClr val="bg1"/>
              </a:solidFill>
              <a:cs typeface="B Nazanin" panose="00000400000000000000" pitchFamily="2" charset="-78"/>
            </a:endParaRPr>
          </a:p>
          <a:p>
            <a:pPr algn="r" rtl="1"/>
            <a:r>
              <a:rPr lang="fa-IR" sz="2000" dirty="0" smtClean="0">
                <a:solidFill>
                  <a:schemeClr val="accent4">
                    <a:lumMod val="60000"/>
                    <a:lumOff val="40000"/>
                  </a:schemeClr>
                </a:solidFill>
                <a:cs typeface="B Nazanin" panose="00000400000000000000" pitchFamily="2" charset="-78"/>
              </a:rPr>
              <a:t>5_ </a:t>
            </a:r>
            <a:r>
              <a:rPr lang="fa-IR" sz="2000" dirty="0" smtClean="0">
                <a:solidFill>
                  <a:schemeClr val="bg1"/>
                </a:solidFill>
                <a:cs typeface="B Nazanin" panose="00000400000000000000" pitchFamily="2" charset="-78"/>
              </a:rPr>
              <a:t>بازیافت و استفاده از مصالح بوم آورد</a:t>
            </a:r>
          </a:p>
          <a:p>
            <a:pPr algn="r" rtl="1"/>
            <a:endParaRPr lang="fa-IR" sz="2000" dirty="0">
              <a:solidFill>
                <a:schemeClr val="bg1"/>
              </a:solidFill>
              <a:cs typeface="B Nazanin" panose="00000400000000000000" pitchFamily="2" charset="-78"/>
            </a:endParaRPr>
          </a:p>
          <a:p>
            <a:pPr algn="r" rtl="1"/>
            <a:endParaRPr lang="fa-IR" sz="2000" dirty="0" smtClean="0">
              <a:solidFill>
                <a:schemeClr val="bg1"/>
              </a:solidFill>
              <a:cs typeface="B Nazanin" panose="00000400000000000000" pitchFamily="2" charset="-78"/>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891" y="2520373"/>
            <a:ext cx="2664568" cy="181692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890" y="4337299"/>
            <a:ext cx="2664569" cy="1751510"/>
          </a:xfrm>
          <a:prstGeom prst="rect">
            <a:avLst/>
          </a:prstGeom>
        </p:spPr>
      </p:pic>
      <p:cxnSp>
        <p:nvCxnSpPr>
          <p:cNvPr id="16" name="Curved Connector 15"/>
          <p:cNvCxnSpPr/>
          <p:nvPr/>
        </p:nvCxnSpPr>
        <p:spPr>
          <a:xfrm rot="10800000">
            <a:off x="3702374" y="3781161"/>
            <a:ext cx="912063" cy="858145"/>
          </a:xfrm>
          <a:prstGeom prst="curvedConnector3">
            <a:avLst>
              <a:gd name="adj1" fmla="val 50000"/>
            </a:avLst>
          </a:prstGeom>
          <a:ln w="76200">
            <a:solidFill>
              <a:schemeClr val="accent4">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10800000">
            <a:off x="3744100" y="5276328"/>
            <a:ext cx="1346885" cy="333632"/>
          </a:xfrm>
          <a:prstGeom prst="curvedConnector3">
            <a:avLst>
              <a:gd name="adj1" fmla="val 50000"/>
            </a:avLst>
          </a:prstGeom>
          <a:ln w="76200">
            <a:solidFill>
              <a:schemeClr val="accent4">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rot="10800000" flipV="1">
            <a:off x="3896501" y="2545483"/>
            <a:ext cx="1972958" cy="782589"/>
          </a:xfrm>
          <a:prstGeom prst="curvedConnector3">
            <a:avLst>
              <a:gd name="adj1" fmla="val 50000"/>
            </a:avLst>
          </a:prstGeom>
          <a:ln w="76200">
            <a:solidFill>
              <a:schemeClr val="accent4">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0800000">
            <a:off x="3744099" y="1061898"/>
            <a:ext cx="3217414" cy="930594"/>
          </a:xfrm>
          <a:prstGeom prst="curvedConnector3">
            <a:avLst>
              <a:gd name="adj1" fmla="val 50000"/>
            </a:avLst>
          </a:prstGeom>
          <a:ln w="76200">
            <a:solidFill>
              <a:schemeClr val="accent4">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89" y="524060"/>
            <a:ext cx="2664570" cy="1996313"/>
          </a:xfrm>
          <a:prstGeom prst="rect">
            <a:avLst/>
          </a:prstGeom>
        </p:spPr>
      </p:pic>
    </p:spTree>
    <p:extLst>
      <p:ext uri="{BB962C8B-B14F-4D97-AF65-F5344CB8AC3E}">
        <p14:creationId xmlns:p14="http://schemas.microsoft.com/office/powerpoint/2010/main" val="3936180539"/>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329" y="437022"/>
            <a:ext cx="2779777" cy="2084833"/>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28" y="2423239"/>
            <a:ext cx="2779777" cy="2121821"/>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328" y="4404381"/>
            <a:ext cx="2779777" cy="1945844"/>
          </a:xfrm>
          <a:prstGeom prst="rect">
            <a:avLst/>
          </a:prstGeom>
        </p:spPr>
      </p:pic>
      <p:sp>
        <p:nvSpPr>
          <p:cNvPr id="20" name="TextBox 19"/>
          <p:cNvSpPr txBox="1"/>
          <p:nvPr/>
        </p:nvSpPr>
        <p:spPr>
          <a:xfrm>
            <a:off x="3534033" y="729043"/>
            <a:ext cx="4782058" cy="6124754"/>
          </a:xfrm>
          <a:prstGeom prst="rect">
            <a:avLst/>
          </a:prstGeom>
          <a:noFill/>
        </p:spPr>
        <p:txBody>
          <a:bodyPr wrap="square" rtlCol="0">
            <a:spAutoFit/>
          </a:bodyPr>
          <a:lstStyle/>
          <a:p>
            <a:pPr algn="r" rtl="1"/>
            <a:r>
              <a:rPr lang="fa-IR" sz="3200" dirty="0" smtClean="0">
                <a:solidFill>
                  <a:schemeClr val="accent4">
                    <a:lumMod val="60000"/>
                    <a:lumOff val="40000"/>
                  </a:schemeClr>
                </a:solidFill>
                <a:cs typeface="B Nazanin" panose="00000400000000000000" pitchFamily="2" charset="-78"/>
              </a:rPr>
              <a:t>نتیجه گیری</a:t>
            </a:r>
          </a:p>
          <a:p>
            <a:pPr algn="r" rtl="1"/>
            <a:endParaRPr lang="fa-IR" sz="2000" dirty="0">
              <a:solidFill>
                <a:schemeClr val="bg1"/>
              </a:solidFill>
              <a:cs typeface="B Nazanin" panose="00000400000000000000" pitchFamily="2" charset="-78"/>
            </a:endParaRPr>
          </a:p>
          <a:p>
            <a:pPr algn="r" rtl="1"/>
            <a:r>
              <a:rPr lang="fa-IR" sz="2000" dirty="0" smtClean="0">
                <a:solidFill>
                  <a:schemeClr val="bg1"/>
                </a:solidFill>
                <a:cs typeface="B Nazanin" panose="00000400000000000000" pitchFamily="2" charset="-78"/>
              </a:rPr>
              <a:t>بناهای بومی به دلیل استفاده از سوخت های غیر فسیلی و انژی های پاک و تجدید پذیر, رشد ارگانیک و طراحی همساز با سایت و اقلیم ,صرفه جویی,حفظ انرژی در ساخت ونگهداری,استفاده از مصالح بوم آورد واستفاده از سیستم های غیر فعال و... پایدار بوده وبه عنوان الگوی مناسب برای معماری امروز ما مطرح می شوند.</a:t>
            </a:r>
          </a:p>
          <a:p>
            <a:pPr algn="r" rtl="1"/>
            <a:r>
              <a:rPr lang="fa-IR" sz="2000" dirty="0" smtClean="0">
                <a:solidFill>
                  <a:schemeClr val="bg1"/>
                </a:solidFill>
                <a:cs typeface="B Nazanin" panose="00000400000000000000" pitchFamily="2" charset="-78"/>
              </a:rPr>
              <a:t>معماری سنتی با توجه به رابطه انسان و محیط وبا مقیاس انسانی شکل گرفته که باعث ایجاد حس تعلق به محیط طبیعی,علاقه مندی به محیط زندگی و حفظ محیط زیست توسط ساکنان می گردد.</a:t>
            </a:r>
          </a:p>
          <a:p>
            <a:pPr algn="r" rtl="1"/>
            <a:r>
              <a:rPr lang="fa-IR" sz="2000" dirty="0" smtClean="0">
                <a:solidFill>
                  <a:schemeClr val="bg1"/>
                </a:solidFill>
                <a:cs typeface="B Nazanin" panose="00000400000000000000" pitchFamily="2" charset="-78"/>
              </a:rPr>
              <a:t>ساختمانهای سنتی بناهای پویا (ارگانیک) به شمار می آیندو نه تنها با سایت و اقلیم خود سازگارند بلکه خود را در تغیرات محیط سهیم می دانند.در کل نگری هر جزئی بخشی از کل وکل در برگیرنده جز است ودر تعادلی پویا با آن به سر می برد. </a:t>
            </a:r>
          </a:p>
          <a:p>
            <a:pPr algn="r" rtl="1"/>
            <a:endParaRPr lang="fa-IR" sz="2000" dirty="0" smtClean="0">
              <a:solidFill>
                <a:schemeClr val="bg1"/>
              </a:solidFill>
              <a:cs typeface="B Nazanin" panose="00000400000000000000" pitchFamily="2" charset="-78"/>
            </a:endParaRPr>
          </a:p>
          <a:p>
            <a:pPr algn="r" rtl="1"/>
            <a:endParaRPr lang="fa-IR" sz="2000" dirty="0" smtClean="0">
              <a:solidFill>
                <a:schemeClr val="bg1"/>
              </a:solidFill>
              <a:cs typeface="B Nazanin" panose="00000400000000000000" pitchFamily="2" charset="-78"/>
            </a:endParaRPr>
          </a:p>
        </p:txBody>
      </p:sp>
    </p:spTree>
    <p:extLst>
      <p:ext uri="{BB962C8B-B14F-4D97-AF65-F5344CB8AC3E}">
        <p14:creationId xmlns:p14="http://schemas.microsoft.com/office/powerpoint/2010/main" val="145717426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36" y="5467850"/>
            <a:ext cx="8490398" cy="830997"/>
          </a:xfrm>
          <a:prstGeom prst="rect">
            <a:avLst/>
          </a:prstGeom>
        </p:spPr>
        <p:txBody>
          <a:bodyPr wrap="square">
            <a:spAutoFit/>
          </a:bodyPr>
          <a:lstStyle/>
          <a:p>
            <a:pPr algn="just" rtl="1"/>
            <a:r>
              <a:rPr lang="fa-IR" sz="2400" dirty="0">
                <a:solidFill>
                  <a:schemeClr val="bg1"/>
                </a:solidFill>
                <a:cs typeface="B Nazanin" panose="00000400000000000000" pitchFamily="2" charset="-78"/>
              </a:rPr>
              <a:t>مفهوم </a:t>
            </a:r>
            <a:r>
              <a:rPr lang="fa-IR" sz="2400" dirty="0" smtClean="0">
                <a:solidFill>
                  <a:schemeClr val="bg1"/>
                </a:solidFill>
                <a:cs typeface="B Nazanin" panose="00000400000000000000" pitchFamily="2" charset="-78"/>
              </a:rPr>
              <a:t>طبیعت علاوه </a:t>
            </a:r>
            <a:r>
              <a:rPr lang="fa-IR" sz="2400" dirty="0">
                <a:solidFill>
                  <a:schemeClr val="bg1"/>
                </a:solidFill>
                <a:cs typeface="B Nazanin" panose="00000400000000000000" pitchFamily="2" charset="-78"/>
              </a:rPr>
              <a:t>بر مفاهیم ملموس </a:t>
            </a:r>
            <a:r>
              <a:rPr lang="en-US" sz="2400" dirty="0">
                <a:solidFill>
                  <a:schemeClr val="bg1"/>
                </a:solidFill>
                <a:cs typeface="B Nazanin" panose="00000400000000000000" pitchFamily="2" charset="-78"/>
              </a:rPr>
              <a:t>,</a:t>
            </a:r>
            <a:r>
              <a:rPr lang="fa-IR" sz="2400" dirty="0">
                <a:solidFill>
                  <a:schemeClr val="bg1"/>
                </a:solidFill>
                <a:cs typeface="B Nazanin" panose="00000400000000000000" pitchFamily="2" charset="-78"/>
              </a:rPr>
              <a:t>مفاهیم معنوی وناملموس را شامل می شود.    </a:t>
            </a:r>
          </a:p>
          <a:p>
            <a:pPr algn="just" rtl="1"/>
            <a:endParaRPr lang="fa-IR" sz="2400" dirty="0">
              <a:solidFill>
                <a:schemeClr val="bg1"/>
              </a:solidFill>
              <a:cs typeface="B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320" y="1720516"/>
            <a:ext cx="5201990" cy="3467993"/>
          </a:xfrm>
          <a:prstGeom prst="rect">
            <a:avLst/>
          </a:prstGeom>
        </p:spPr>
      </p:pic>
      <p:sp>
        <p:nvSpPr>
          <p:cNvPr id="6" name="Rectangle 5"/>
          <p:cNvSpPr/>
          <p:nvPr/>
        </p:nvSpPr>
        <p:spPr>
          <a:xfrm>
            <a:off x="4331374" y="578999"/>
            <a:ext cx="4336170" cy="1569660"/>
          </a:xfrm>
          <a:prstGeom prst="rect">
            <a:avLst/>
          </a:prstGeom>
        </p:spPr>
        <p:txBody>
          <a:bodyPr wrap="square">
            <a:spAutoFit/>
          </a:bodyPr>
          <a:lstStyle/>
          <a:p>
            <a:pPr algn="just" rtl="1"/>
            <a:r>
              <a:rPr lang="fa-IR" sz="4800" dirty="0">
                <a:solidFill>
                  <a:schemeClr val="bg1"/>
                </a:solidFill>
                <a:cs typeface="B Nazanin" panose="00000400000000000000" pitchFamily="2" charset="-78"/>
              </a:rPr>
              <a:t>مفهوم </a:t>
            </a:r>
            <a:r>
              <a:rPr lang="fa-IR" sz="4800" dirty="0" smtClean="0">
                <a:solidFill>
                  <a:schemeClr val="bg1"/>
                </a:solidFill>
                <a:cs typeface="B Nazanin" panose="00000400000000000000" pitchFamily="2" charset="-78"/>
              </a:rPr>
              <a:t>طبیعت</a:t>
            </a:r>
            <a:endParaRPr lang="fa-IR" sz="4800" dirty="0">
              <a:solidFill>
                <a:schemeClr val="bg1"/>
              </a:solidFill>
              <a:cs typeface="B Nazanin" panose="00000400000000000000" pitchFamily="2" charset="-78"/>
            </a:endParaRPr>
          </a:p>
          <a:p>
            <a:pPr algn="just" rtl="1"/>
            <a:endParaRPr lang="fa-IR" sz="4800" dirty="0">
              <a:solidFill>
                <a:schemeClr val="bg1"/>
              </a:solidFill>
              <a:cs typeface="B Nazanin" panose="00000400000000000000" pitchFamily="2" charset="-78"/>
            </a:endParaRPr>
          </a:p>
        </p:txBody>
      </p:sp>
      <p:sp>
        <p:nvSpPr>
          <p:cNvPr id="7" name="Frame 6"/>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845360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28" y="1037972"/>
            <a:ext cx="2471352" cy="18535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228" y="2891486"/>
            <a:ext cx="2471352" cy="185351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04986" y="1346891"/>
            <a:ext cx="2471352" cy="185351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04986" y="3818243"/>
            <a:ext cx="2471352" cy="185351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803039" y="3818243"/>
            <a:ext cx="2471352" cy="1853514"/>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656553" y="3818243"/>
            <a:ext cx="2471352" cy="1853514"/>
          </a:xfrm>
          <a:prstGeom prst="rect">
            <a:avLst/>
          </a:prstGeom>
        </p:spPr>
      </p:pic>
      <p:sp>
        <p:nvSpPr>
          <p:cNvPr id="20" name="Frame 19"/>
          <p:cNvSpPr/>
          <p:nvPr/>
        </p:nvSpPr>
        <p:spPr>
          <a:xfrm>
            <a:off x="240630" y="170395"/>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7228698" y="803186"/>
            <a:ext cx="886781" cy="523220"/>
          </a:xfrm>
          <a:prstGeom prst="rect">
            <a:avLst/>
          </a:prstGeom>
          <a:noFill/>
        </p:spPr>
        <p:txBody>
          <a:bodyPr wrap="none" rtlCol="0">
            <a:spAutoFit/>
          </a:bodyPr>
          <a:lstStyle/>
          <a:p>
            <a:r>
              <a:rPr lang="fa-IR" sz="2800" b="1" dirty="0" smtClean="0">
                <a:solidFill>
                  <a:schemeClr val="bg1"/>
                </a:solidFill>
                <a:cs typeface="B Nazanin" panose="00000400000000000000" pitchFamily="2" charset="-78"/>
              </a:rPr>
              <a:t>منابع:</a:t>
            </a:r>
            <a:endParaRPr lang="en-US" sz="2800" b="1" dirty="0">
              <a:solidFill>
                <a:schemeClr val="bg1"/>
              </a:solidFill>
              <a:cs typeface="B Nazanin" panose="00000400000000000000" pitchFamily="2" charset="-78"/>
            </a:endParaRPr>
          </a:p>
        </p:txBody>
      </p:sp>
    </p:spTree>
    <p:extLst>
      <p:ext uri="{BB962C8B-B14F-4D97-AF65-F5344CB8AC3E}">
        <p14:creationId xmlns:p14="http://schemas.microsoft.com/office/powerpoint/2010/main" val="39650175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20091" y="1223337"/>
            <a:ext cx="2471352" cy="18535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0091" y="3694689"/>
            <a:ext cx="2471352" cy="185351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381095" y="1223335"/>
            <a:ext cx="2471352" cy="18535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381095" y="3694685"/>
            <a:ext cx="2471352" cy="185351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342099" y="1223334"/>
            <a:ext cx="2471352" cy="185351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342099" y="3694686"/>
            <a:ext cx="2471352" cy="1853514"/>
          </a:xfrm>
          <a:prstGeom prst="rect">
            <a:avLst/>
          </a:prstGeom>
        </p:spPr>
      </p:pic>
      <p:sp>
        <p:nvSpPr>
          <p:cNvPr id="8" name="Frame 7"/>
          <p:cNvSpPr/>
          <p:nvPr/>
        </p:nvSpPr>
        <p:spPr>
          <a:xfrm>
            <a:off x="240630" y="170395"/>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303102" y="1223333"/>
            <a:ext cx="2471352" cy="1853514"/>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303102" y="3694685"/>
            <a:ext cx="2471352" cy="1853514"/>
          </a:xfrm>
          <a:prstGeom prst="rect">
            <a:avLst/>
          </a:prstGeom>
        </p:spPr>
      </p:pic>
    </p:spTree>
    <p:extLst>
      <p:ext uri="{BB962C8B-B14F-4D97-AF65-F5344CB8AC3E}">
        <p14:creationId xmlns:p14="http://schemas.microsoft.com/office/powerpoint/2010/main" val="6757837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1621" y="2703688"/>
            <a:ext cx="4753841" cy="769441"/>
          </a:xfrm>
          <a:prstGeom prst="rect">
            <a:avLst/>
          </a:prstGeom>
          <a:noFill/>
        </p:spPr>
        <p:txBody>
          <a:bodyPr wrap="square" rtlCol="0">
            <a:spAutoFit/>
          </a:bodyPr>
          <a:lstStyle/>
          <a:p>
            <a:pPr algn="ctr"/>
            <a:r>
              <a:rPr lang="fa-IR" sz="4400" b="1" dirty="0" smtClean="0">
                <a:solidFill>
                  <a:schemeClr val="accent4">
                    <a:lumMod val="60000"/>
                    <a:lumOff val="40000"/>
                  </a:schemeClr>
                </a:solidFill>
                <a:cs typeface="B Nazanin" panose="00000400000000000000" pitchFamily="2" charset="-78"/>
              </a:rPr>
              <a:t>از توجه شما متشکریم</a:t>
            </a:r>
            <a:endParaRPr lang="en-US" sz="4400" b="1" dirty="0">
              <a:solidFill>
                <a:schemeClr val="accent4">
                  <a:lumMod val="60000"/>
                  <a:lumOff val="40000"/>
                </a:schemeClr>
              </a:solidFill>
              <a:cs typeface="B Nazanin" panose="00000400000000000000" pitchFamily="2" charset="-78"/>
            </a:endParaRPr>
          </a:p>
        </p:txBody>
      </p:sp>
      <p:sp>
        <p:nvSpPr>
          <p:cNvPr id="3" name="Frame 2"/>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3796328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6859" y="1838520"/>
            <a:ext cx="7899473" cy="1569660"/>
          </a:xfrm>
          <a:prstGeom prst="rect">
            <a:avLst/>
          </a:prstGeom>
        </p:spPr>
        <p:txBody>
          <a:bodyPr wrap="square">
            <a:spAutoFit/>
          </a:bodyPr>
          <a:lstStyle/>
          <a:p>
            <a:pPr lvl="0" algn="just" rtl="1"/>
            <a:endParaRPr lang="fa-IR" sz="2400" dirty="0">
              <a:solidFill>
                <a:prstClr val="black"/>
              </a:solidFill>
              <a:cs typeface="B Nazanin" panose="00000400000000000000" pitchFamily="2" charset="-78"/>
            </a:endParaRPr>
          </a:p>
          <a:p>
            <a:pPr lvl="0" algn="just" rtl="1"/>
            <a:r>
              <a:rPr lang="fa-IR" sz="2400" dirty="0">
                <a:solidFill>
                  <a:srgbClr val="209410"/>
                </a:solidFill>
                <a:cs typeface="B Nazanin" panose="00000400000000000000" pitchFamily="2" charset="-78"/>
              </a:rPr>
              <a:t>1- </a:t>
            </a:r>
            <a:r>
              <a:rPr lang="fa-IR" sz="2400" dirty="0">
                <a:solidFill>
                  <a:prstClr val="black"/>
                </a:solidFill>
                <a:cs typeface="B Nazanin" panose="00000400000000000000" pitchFamily="2" charset="-78"/>
              </a:rPr>
              <a:t>از این دیدگاه </a:t>
            </a:r>
            <a:r>
              <a:rPr lang="fa-IR" sz="2400" dirty="0">
                <a:solidFill>
                  <a:srgbClr val="209410"/>
                </a:solidFill>
                <a:cs typeface="B Nazanin" panose="00000400000000000000" pitchFamily="2" charset="-78"/>
              </a:rPr>
              <a:t>طبیعت</a:t>
            </a:r>
            <a:r>
              <a:rPr lang="fa-IR" sz="2400" dirty="0">
                <a:solidFill>
                  <a:prstClr val="black"/>
                </a:solidFill>
                <a:cs typeface="B Nazanin" panose="00000400000000000000" pitchFamily="2" charset="-78"/>
              </a:rPr>
              <a:t> به عنوان عناصر موجود در جهان یعنی اشیا و امور و نیروهایی که توسط ادراکات انسانی قابل شناسایی است تفسیر می شود.این تعریف در حوزه امور ملموس محدود کرده و هرگونه امر فرا ادراکی را نفی می کند.                              </a:t>
            </a:r>
          </a:p>
        </p:txBody>
      </p:sp>
      <p:sp>
        <p:nvSpPr>
          <p:cNvPr id="5" name="Rectangle 4"/>
          <p:cNvSpPr/>
          <p:nvPr/>
        </p:nvSpPr>
        <p:spPr>
          <a:xfrm>
            <a:off x="2177712" y="610825"/>
            <a:ext cx="6320308" cy="1323439"/>
          </a:xfrm>
          <a:prstGeom prst="rect">
            <a:avLst/>
          </a:prstGeom>
        </p:spPr>
        <p:txBody>
          <a:bodyPr wrap="square">
            <a:spAutoFit/>
          </a:bodyPr>
          <a:lstStyle/>
          <a:p>
            <a:pPr lvl="0" algn="just" rtl="1"/>
            <a:r>
              <a:rPr lang="fa-IR" sz="3200" dirty="0">
                <a:solidFill>
                  <a:srgbClr val="209410"/>
                </a:solidFill>
                <a:cs typeface="B Nazanin" panose="00000400000000000000" pitchFamily="2" charset="-78"/>
              </a:rPr>
              <a:t>اصطلاح طبیعت از دیدگاه های </a:t>
            </a:r>
            <a:r>
              <a:rPr lang="fa-IR" sz="3200" dirty="0" smtClean="0">
                <a:solidFill>
                  <a:srgbClr val="209410"/>
                </a:solidFill>
                <a:cs typeface="B Nazanin" panose="00000400000000000000" pitchFamily="2" charset="-78"/>
              </a:rPr>
              <a:t>مختلف</a:t>
            </a:r>
            <a:endParaRPr lang="fa-IR" sz="2400" dirty="0">
              <a:solidFill>
                <a:prstClr val="black"/>
              </a:solidFill>
              <a:cs typeface="B Nazanin" panose="00000400000000000000" pitchFamily="2" charset="-78"/>
            </a:endParaRPr>
          </a:p>
          <a:p>
            <a:pPr lvl="0" algn="just" rtl="1"/>
            <a:endParaRPr lang="fa-IR" sz="2400" dirty="0" smtClean="0">
              <a:solidFill>
                <a:prstClr val="black"/>
              </a:solidFill>
              <a:cs typeface="B Nazanin" panose="00000400000000000000" pitchFamily="2" charset="-78"/>
            </a:endParaRPr>
          </a:p>
          <a:p>
            <a:pPr lvl="0" algn="just" rtl="1"/>
            <a:r>
              <a:rPr lang="fa-IR" sz="2400" dirty="0" smtClean="0">
                <a:solidFill>
                  <a:srgbClr val="209410"/>
                </a:solidFill>
                <a:cs typeface="B Nazanin" panose="00000400000000000000" pitchFamily="2" charset="-78"/>
              </a:rPr>
              <a:t>1-</a:t>
            </a:r>
            <a:r>
              <a:rPr lang="fa-IR" sz="2400" dirty="0" smtClean="0">
                <a:solidFill>
                  <a:prstClr val="black"/>
                </a:solidFill>
                <a:cs typeface="B Nazanin" panose="00000400000000000000" pitchFamily="2" charset="-78"/>
              </a:rPr>
              <a:t>جهان </a:t>
            </a:r>
            <a:r>
              <a:rPr lang="fa-IR" sz="2400" dirty="0">
                <a:solidFill>
                  <a:prstClr val="black"/>
                </a:solidFill>
                <a:cs typeface="B Nazanin" panose="00000400000000000000" pitchFamily="2" charset="-78"/>
              </a:rPr>
              <a:t>قابل ادراک        </a:t>
            </a:r>
            <a:r>
              <a:rPr lang="fa-IR" sz="2400" dirty="0">
                <a:solidFill>
                  <a:srgbClr val="209410"/>
                </a:solidFill>
                <a:cs typeface="B Nazanin" panose="00000400000000000000" pitchFamily="2" charset="-78"/>
              </a:rPr>
              <a:t> 2-</a:t>
            </a:r>
            <a:r>
              <a:rPr lang="fa-IR" sz="2400" dirty="0">
                <a:solidFill>
                  <a:prstClr val="black"/>
                </a:solidFill>
                <a:cs typeface="B Nazanin" panose="00000400000000000000" pitchFamily="2" charset="-78"/>
              </a:rPr>
              <a:t>ذات          </a:t>
            </a:r>
            <a:r>
              <a:rPr lang="fa-IR" sz="2400" dirty="0">
                <a:solidFill>
                  <a:srgbClr val="209410"/>
                </a:solidFill>
                <a:cs typeface="B Nazanin" panose="00000400000000000000" pitchFamily="2" charset="-78"/>
              </a:rPr>
              <a:t> 3-</a:t>
            </a:r>
            <a:r>
              <a:rPr lang="fa-IR" sz="2400" dirty="0">
                <a:solidFill>
                  <a:prstClr val="black"/>
                </a:solidFill>
                <a:cs typeface="B Nazanin" panose="00000400000000000000" pitchFamily="2" charset="-78"/>
              </a:rPr>
              <a:t>سرمنشاء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368" y="3636788"/>
            <a:ext cx="3195119" cy="2770870"/>
          </a:xfrm>
          <a:prstGeom prst="rect">
            <a:avLst/>
          </a:prstGeom>
        </p:spPr>
      </p:pic>
      <p:sp>
        <p:nvSpPr>
          <p:cNvPr id="10" name="Frame 9"/>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3771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4131" y="5042515"/>
            <a:ext cx="7939825" cy="830997"/>
          </a:xfrm>
          <a:prstGeom prst="rect">
            <a:avLst/>
          </a:prstGeom>
        </p:spPr>
        <p:txBody>
          <a:bodyPr wrap="square">
            <a:spAutoFit/>
          </a:bodyPr>
          <a:lstStyle/>
          <a:p>
            <a:pPr algn="r" rtl="1"/>
            <a:r>
              <a:rPr lang="fa-IR" sz="2400" dirty="0">
                <a:solidFill>
                  <a:srgbClr val="209410"/>
                </a:solidFill>
                <a:cs typeface="B Nazanin" panose="00000400000000000000" pitchFamily="2" charset="-78"/>
              </a:rPr>
              <a:t>3-</a:t>
            </a:r>
            <a:r>
              <a:rPr lang="fa-IR" sz="2400" dirty="0">
                <a:solidFill>
                  <a:schemeClr val="bg1"/>
                </a:solidFill>
                <a:cs typeface="B Nazanin" panose="00000400000000000000" pitchFamily="2" charset="-78"/>
              </a:rPr>
              <a:t> اشیا و امور در جهان و نیروی حاکم بر جهان هستی که جایگاه هرچه در هستی است و چگونگی بودنش را تعیین و حفظ می کند نیز آمده است.</a:t>
            </a:r>
          </a:p>
        </p:txBody>
      </p:sp>
      <p:sp>
        <p:nvSpPr>
          <p:cNvPr id="3" name="Rectangle 2"/>
          <p:cNvSpPr/>
          <p:nvPr/>
        </p:nvSpPr>
        <p:spPr>
          <a:xfrm>
            <a:off x="501041" y="859347"/>
            <a:ext cx="8105267" cy="1569660"/>
          </a:xfrm>
          <a:prstGeom prst="rect">
            <a:avLst/>
          </a:prstGeom>
        </p:spPr>
        <p:txBody>
          <a:bodyPr wrap="square">
            <a:spAutoFit/>
          </a:bodyPr>
          <a:lstStyle/>
          <a:p>
            <a:pPr algn="just" rtl="1"/>
            <a:r>
              <a:rPr lang="fa-IR" sz="2400" dirty="0">
                <a:solidFill>
                  <a:srgbClr val="209410"/>
                </a:solidFill>
                <a:cs typeface="B Nazanin" panose="00000400000000000000" pitchFamily="2" charset="-78"/>
              </a:rPr>
              <a:t>2-</a:t>
            </a:r>
            <a:r>
              <a:rPr lang="fa-IR" sz="2400" dirty="0">
                <a:solidFill>
                  <a:schemeClr val="bg1"/>
                </a:solidFill>
                <a:cs typeface="B Nazanin" panose="00000400000000000000" pitchFamily="2" charset="-78"/>
              </a:rPr>
              <a:t>فرهنگ وبستر:سرشت یا ماهیت نهادی یک شخص یا یک شی.</a:t>
            </a:r>
          </a:p>
          <a:p>
            <a:pPr algn="just" rtl="1"/>
            <a:endParaRPr lang="fa-IR" sz="2400" dirty="0">
              <a:solidFill>
                <a:schemeClr val="bg1"/>
              </a:solidFill>
              <a:cs typeface="B Nazanin" panose="00000400000000000000" pitchFamily="2" charset="-78"/>
            </a:endParaRPr>
          </a:p>
          <a:p>
            <a:pPr algn="just" rtl="1"/>
            <a:r>
              <a:rPr lang="fa-IR" sz="2400" dirty="0">
                <a:solidFill>
                  <a:srgbClr val="209410"/>
                </a:solidFill>
                <a:cs typeface="B Nazanin" panose="00000400000000000000" pitchFamily="2" charset="-78"/>
              </a:rPr>
              <a:t>ارسطو:</a:t>
            </a:r>
            <a:r>
              <a:rPr lang="fa-IR" sz="2400" dirty="0">
                <a:solidFill>
                  <a:schemeClr val="bg1"/>
                </a:solidFill>
                <a:cs typeface="B Nazanin" panose="00000400000000000000" pitchFamily="2" charset="-78"/>
              </a:rPr>
              <a:t>به نسبت طبیعت و ذات معتقد است که به هر ذاتی طبیعت گفته می شود و طبیعت اولیه همان ذات است.</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859" y="2373861"/>
            <a:ext cx="3011743" cy="16951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695" y="2767525"/>
            <a:ext cx="3646571" cy="2047289"/>
          </a:xfrm>
          <a:prstGeom prst="rect">
            <a:avLst/>
          </a:prstGeom>
        </p:spPr>
      </p:pic>
      <p:sp>
        <p:nvSpPr>
          <p:cNvPr id="6" name="Frame 5"/>
          <p:cNvSpPr/>
          <p:nvPr/>
        </p:nvSpPr>
        <p:spPr>
          <a:xfrm>
            <a:off x="240630" y="96253"/>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4424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562" y="316716"/>
            <a:ext cx="8289768" cy="3785652"/>
          </a:xfrm>
          <a:prstGeom prst="rect">
            <a:avLst/>
          </a:prstGeom>
        </p:spPr>
        <p:txBody>
          <a:bodyPr wrap="square">
            <a:spAutoFit/>
          </a:bodyPr>
          <a:lstStyle/>
          <a:p>
            <a:pPr algn="justLow" rtl="1"/>
            <a:endParaRPr lang="fa-IR" sz="2400" dirty="0">
              <a:solidFill>
                <a:schemeClr val="bg1"/>
              </a:solidFill>
              <a:cs typeface="B Nazanin" panose="00000400000000000000" pitchFamily="2" charset="-78"/>
            </a:endParaRPr>
          </a:p>
          <a:p>
            <a:pPr algn="justLow" rtl="1"/>
            <a:endParaRPr lang="fa-IR" sz="2400" dirty="0">
              <a:solidFill>
                <a:schemeClr val="bg1"/>
              </a:solidFill>
              <a:cs typeface="B Nazanin" panose="00000400000000000000" pitchFamily="2" charset="-78"/>
            </a:endParaRPr>
          </a:p>
          <a:p>
            <a:pPr algn="justLow" rtl="1"/>
            <a:r>
              <a:rPr lang="fa-IR" sz="2400" dirty="0">
                <a:solidFill>
                  <a:schemeClr val="bg1"/>
                </a:solidFill>
                <a:cs typeface="B Nazanin" panose="00000400000000000000" pitchFamily="2" charset="-78"/>
              </a:rPr>
              <a:t>فرهنگ آکسفورد :واژه ی </a:t>
            </a:r>
            <a:r>
              <a:rPr lang="en-US" sz="2400" dirty="0">
                <a:solidFill>
                  <a:srgbClr val="209410"/>
                </a:solidFill>
                <a:cs typeface="B Nazanin" panose="00000400000000000000" pitchFamily="2" charset="-78"/>
              </a:rPr>
              <a:t>Nature  </a:t>
            </a:r>
            <a:r>
              <a:rPr lang="fa-IR" sz="2400" dirty="0">
                <a:solidFill>
                  <a:srgbClr val="209410"/>
                </a:solidFill>
                <a:cs typeface="B Nazanin" panose="00000400000000000000" pitchFamily="2" charset="-78"/>
              </a:rPr>
              <a:t> </a:t>
            </a:r>
            <a:r>
              <a:rPr lang="fa-IR" sz="2400" dirty="0">
                <a:solidFill>
                  <a:schemeClr val="bg1"/>
                </a:solidFill>
                <a:cs typeface="B Nazanin" panose="00000400000000000000" pitchFamily="2" charset="-78"/>
              </a:rPr>
              <a:t>را به نیرویی که اتفاقات جهان ماده و فیزیکی را کنترل می </a:t>
            </a:r>
            <a:r>
              <a:rPr lang="fa-IR" sz="2400" dirty="0" smtClean="0">
                <a:solidFill>
                  <a:schemeClr val="bg1"/>
                </a:solidFill>
                <a:cs typeface="B Nazanin" panose="00000400000000000000" pitchFamily="2" charset="-78"/>
              </a:rPr>
              <a:t>کند معنا کرده است.</a:t>
            </a:r>
          </a:p>
          <a:p>
            <a:pPr algn="justLow" rtl="1"/>
            <a:endParaRPr lang="fa-IR" sz="2400" dirty="0">
              <a:solidFill>
                <a:schemeClr val="bg1"/>
              </a:solidFill>
              <a:cs typeface="B Nazanin" panose="00000400000000000000" pitchFamily="2" charset="-78"/>
            </a:endParaRPr>
          </a:p>
          <a:p>
            <a:pPr algn="justLow" rtl="1"/>
            <a:r>
              <a:rPr lang="fa-IR" sz="2400" dirty="0" smtClean="0">
                <a:solidFill>
                  <a:schemeClr val="bg1"/>
                </a:solidFill>
                <a:cs typeface="B Nazanin" panose="00000400000000000000" pitchFamily="2" charset="-78"/>
              </a:rPr>
              <a:t>فرهنگ </a:t>
            </a:r>
            <a:r>
              <a:rPr lang="fa-IR" sz="2400" dirty="0">
                <a:solidFill>
                  <a:schemeClr val="bg1"/>
                </a:solidFill>
                <a:cs typeface="B Nazanin" panose="00000400000000000000" pitchFamily="2" charset="-78"/>
              </a:rPr>
              <a:t>وبستر:آن را به نیروی خلاق و کنترل کننده کیهان معنا کرده است .</a:t>
            </a:r>
          </a:p>
          <a:p>
            <a:pPr algn="justLow" rtl="1"/>
            <a:endParaRPr lang="fa-IR" sz="2400" dirty="0" smtClean="0">
              <a:solidFill>
                <a:schemeClr val="bg1"/>
              </a:solidFill>
              <a:cs typeface="B Nazanin" panose="00000400000000000000" pitchFamily="2" charset="-78"/>
            </a:endParaRPr>
          </a:p>
          <a:p>
            <a:pPr algn="justLow" rtl="1"/>
            <a:endParaRPr lang="fa-IR" sz="2400" dirty="0">
              <a:solidFill>
                <a:schemeClr val="bg1"/>
              </a:solidFill>
              <a:cs typeface="B Nazanin" panose="00000400000000000000" pitchFamily="2" charset="-78"/>
            </a:endParaRPr>
          </a:p>
          <a:p>
            <a:pPr algn="justLow" rtl="1"/>
            <a:r>
              <a:rPr lang="fa-IR" sz="2400" dirty="0" smtClean="0">
                <a:solidFill>
                  <a:schemeClr val="bg1"/>
                </a:solidFill>
                <a:cs typeface="B Nazanin" panose="00000400000000000000" pitchFamily="2" charset="-78"/>
              </a:rPr>
              <a:t>ابن </a:t>
            </a:r>
            <a:r>
              <a:rPr lang="fa-IR" sz="2400" dirty="0">
                <a:solidFill>
                  <a:schemeClr val="bg1"/>
                </a:solidFill>
                <a:cs typeface="B Nazanin" panose="00000400000000000000" pitchFamily="2" charset="-78"/>
              </a:rPr>
              <a:t>سینا نیز معتقد بود که هر حرکت و سکونی در هستی در حاکمیت طبیعت </a:t>
            </a:r>
            <a:r>
              <a:rPr lang="fa-IR" sz="2400" dirty="0" smtClean="0">
                <a:solidFill>
                  <a:schemeClr val="bg1"/>
                </a:solidFill>
                <a:cs typeface="B Nazanin" panose="00000400000000000000" pitchFamily="2" charset="-78"/>
              </a:rPr>
              <a:t>است</a:t>
            </a:r>
            <a:endParaRPr lang="en-US" sz="2400" dirty="0">
              <a:solidFill>
                <a:schemeClr val="bg1"/>
              </a:solidFill>
              <a:cs typeface="B Nazanin" panose="00000400000000000000" pitchFamily="2" charset="-78"/>
            </a:endParaRPr>
          </a:p>
          <a:p>
            <a:pPr algn="justLow" rtl="1"/>
            <a:r>
              <a:rPr lang="fa-IR" sz="2400" dirty="0" smtClean="0">
                <a:solidFill>
                  <a:schemeClr val="bg1"/>
                </a:solidFill>
                <a:cs typeface="B Nazanin" panose="00000400000000000000" pitchFamily="2" charset="-78"/>
              </a:rPr>
              <a:t> </a:t>
            </a:r>
            <a:endParaRPr lang="en-US" sz="2400" dirty="0">
              <a:solidFill>
                <a:schemeClr val="bg1"/>
              </a:solidFill>
              <a:cs typeface="B Nazanin" panose="00000400000000000000" pitchFamily="2" charset="-78"/>
            </a:endParaRPr>
          </a:p>
        </p:txBody>
      </p:sp>
      <p:sp>
        <p:nvSpPr>
          <p:cNvPr id="4" name="Rectangle 3"/>
          <p:cNvSpPr/>
          <p:nvPr/>
        </p:nvSpPr>
        <p:spPr>
          <a:xfrm>
            <a:off x="467762" y="6266227"/>
            <a:ext cx="797013" cy="307777"/>
          </a:xfrm>
          <a:prstGeom prst="rect">
            <a:avLst/>
          </a:prstGeom>
        </p:spPr>
        <p:txBody>
          <a:bodyPr wrap="none">
            <a:spAutoFit/>
          </a:bodyPr>
          <a:lstStyle/>
          <a:p>
            <a:pPr lvl="0" algn="justLow" rtl="1"/>
            <a:r>
              <a:rPr lang="fa-IR" sz="1400" dirty="0" smtClean="0">
                <a:solidFill>
                  <a:prstClr val="black"/>
                </a:solidFill>
                <a:cs typeface="B Nazanin" panose="00000400000000000000" pitchFamily="2" charset="-78"/>
              </a:rPr>
              <a:t>(</a:t>
            </a:r>
            <a:r>
              <a:rPr lang="fa-IR" sz="1400" dirty="0">
                <a:solidFill>
                  <a:prstClr val="black"/>
                </a:solidFill>
                <a:cs typeface="B Nazanin" panose="00000400000000000000" pitchFamily="2" charset="-78"/>
              </a:rPr>
              <a:t>همان</a:t>
            </a:r>
            <a:r>
              <a:rPr lang="en-US" sz="1400" dirty="0">
                <a:solidFill>
                  <a:prstClr val="black"/>
                </a:solidFill>
                <a:cs typeface="B Nazanin" panose="00000400000000000000" pitchFamily="2" charset="-78"/>
              </a:rPr>
              <a:t>,</a:t>
            </a:r>
            <a:r>
              <a:rPr lang="fa-IR" sz="1400" dirty="0">
                <a:solidFill>
                  <a:prstClr val="black"/>
                </a:solidFill>
                <a:cs typeface="B Nazanin" panose="00000400000000000000" pitchFamily="2" charset="-78"/>
              </a:rPr>
              <a:t>83)</a:t>
            </a:r>
            <a:endParaRPr lang="en-US" sz="1400" dirty="0">
              <a:solidFill>
                <a:prstClr val="black"/>
              </a:solidFill>
              <a:cs typeface="B Nazanin" panose="00000400000000000000" pitchFamily="2" charset="-78"/>
            </a:endParaRPr>
          </a:p>
        </p:txBody>
      </p:sp>
      <p:sp>
        <p:nvSpPr>
          <p:cNvPr id="5" name="Flowchart: Connector 4"/>
          <p:cNvSpPr/>
          <p:nvPr/>
        </p:nvSpPr>
        <p:spPr>
          <a:xfrm>
            <a:off x="8590554" y="1218096"/>
            <a:ext cx="180474" cy="184327"/>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6" name="Flowchart: Connector 5"/>
          <p:cNvSpPr/>
          <p:nvPr/>
        </p:nvSpPr>
        <p:spPr>
          <a:xfrm>
            <a:off x="8590554" y="2280233"/>
            <a:ext cx="180474" cy="184327"/>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sp>
        <p:nvSpPr>
          <p:cNvPr id="8" name="Flowchart: Connector 7"/>
          <p:cNvSpPr/>
          <p:nvPr/>
        </p:nvSpPr>
        <p:spPr>
          <a:xfrm>
            <a:off x="8590554" y="3402427"/>
            <a:ext cx="180474" cy="184327"/>
          </a:xfrm>
          <a:prstGeom prst="flowChartConnector">
            <a:avLst/>
          </a:prstGeom>
          <a:solidFill>
            <a:srgbClr val="20941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9410"/>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271" y="3751674"/>
            <a:ext cx="1863115" cy="2605754"/>
          </a:xfrm>
          <a:prstGeom prst="rect">
            <a:avLst/>
          </a:prstGeom>
        </p:spPr>
      </p:pic>
      <p:sp>
        <p:nvSpPr>
          <p:cNvPr id="12" name="Frame 11"/>
          <p:cNvSpPr/>
          <p:nvPr/>
        </p:nvSpPr>
        <p:spPr>
          <a:xfrm>
            <a:off x="216566" y="120317"/>
            <a:ext cx="8722895" cy="6509084"/>
          </a:xfrm>
          <a:prstGeom prst="frame">
            <a:avLst>
              <a:gd name="adj1" fmla="val 855"/>
            </a:avLst>
          </a:prstGeom>
          <a:solidFill>
            <a:schemeClr val="accent4">
              <a:lumMod val="40000"/>
              <a:lumOff val="6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18056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2526</TotalTime>
  <Words>4033</Words>
  <Application>Microsoft Office PowerPoint</Application>
  <PresentationFormat>On-screen Show (4:3)</PresentationFormat>
  <Paragraphs>331</Paragraphs>
  <Slides>62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Arabic Typesetting</vt:lpstr>
      <vt:lpstr>Arial</vt:lpstr>
      <vt:lpstr>B Mitra</vt:lpstr>
      <vt:lpstr>B Nazanin</vt:lpstr>
      <vt:lpstr>B Zar</vt:lpstr>
      <vt:lpstr>Calibri</vt:lpstr>
      <vt:lpstr>Century Gothic</vt:lpstr>
      <vt:lpstr>Tahoma</vt:lpstr>
      <vt:lpstr>Times New Roman</vt:lpstr>
      <vt:lpstr>Wingdings</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baran</dc:creator>
  <cp:lastModifiedBy>MRT www.Win2Farsi.com</cp:lastModifiedBy>
  <cp:revision>258</cp:revision>
  <dcterms:created xsi:type="dcterms:W3CDTF">2016-12-05T16:14:20Z</dcterms:created>
  <dcterms:modified xsi:type="dcterms:W3CDTF">2017-12-05T06:27:54Z</dcterms:modified>
</cp:coreProperties>
</file>