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86"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6" r:id="rId19"/>
    <p:sldId id="272" r:id="rId20"/>
    <p:sldId id="273" r:id="rId21"/>
    <p:sldId id="274" r:id="rId22"/>
    <p:sldId id="275" r:id="rId23"/>
    <p:sldId id="281" r:id="rId24"/>
    <p:sldId id="277" r:id="rId25"/>
    <p:sldId id="278" r:id="rId26"/>
    <p:sldId id="279" r:id="rId27"/>
    <p:sldId id="280" r:id="rId28"/>
    <p:sldId id="282" r:id="rId29"/>
    <p:sldId id="283" r:id="rId30"/>
    <p:sldId id="284"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336"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CEA3F7F-C58F-438F-8EAD-E31E78890A26}" type="datetimeFigureOut">
              <a:rPr lang="en-US" smtClean="0"/>
              <a:t>12/6/2015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E126952E-439E-4344-B52F-FAB2D7FBBBA7}"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EA3F7F-C58F-438F-8EAD-E31E78890A26}" type="datetimeFigureOut">
              <a:rPr lang="en-US" smtClean="0"/>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EA3F7F-C58F-438F-8EAD-E31E78890A26}" type="datetimeFigureOut">
              <a:rPr lang="en-US" smtClean="0"/>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EA3F7F-C58F-438F-8EAD-E31E78890A26}" type="datetimeFigureOut">
              <a:rPr lang="en-US" smtClean="0"/>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EA3F7F-C58F-438F-8EAD-E31E78890A26}" type="datetimeFigureOut">
              <a:rPr lang="en-US" smtClean="0"/>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E126952E-439E-4344-B52F-FAB2D7FBBBA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EA3F7F-C58F-438F-8EAD-E31E78890A26}" type="datetimeFigureOut">
              <a:rPr lang="en-US" smtClean="0"/>
              <a:t>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CEA3F7F-C58F-438F-8EAD-E31E78890A26}" type="datetimeFigureOut">
              <a:rPr lang="en-US" smtClean="0"/>
              <a:t>12/6/2015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CEA3F7F-C58F-438F-8EAD-E31E78890A26}" type="datetimeFigureOut">
              <a:rPr lang="en-US" smtClean="0"/>
              <a:t>12/6/2015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EA3F7F-C58F-438F-8EAD-E31E78890A26}" type="datetimeFigureOut">
              <a:rPr lang="en-US" smtClean="0"/>
              <a:t>12/6/2015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EA3F7F-C58F-438F-8EAD-E31E78890A26}" type="datetimeFigureOut">
              <a:rPr lang="en-US" smtClean="0"/>
              <a:t>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CEA3F7F-C58F-438F-8EAD-E31E78890A26}" type="datetimeFigureOut">
              <a:rPr lang="en-US" smtClean="0"/>
              <a:t>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6952E-439E-4344-B52F-FAB2D7FBBBA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CEA3F7F-C58F-438F-8EAD-E31E78890A26}" type="datetimeFigureOut">
              <a:rPr lang="en-US" smtClean="0"/>
              <a:t>12/6/2015</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126952E-439E-4344-B52F-FAB2D7FBBBA7}"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fa.wikipedia.org/wiki/%D9%87%D9%88%D8%A7%D8%B4%D9%86%D8%A7%D8%B3%DB%8C" TargetMode="External"/><Relationship Id="rId13" Type="http://schemas.openxmlformats.org/officeDocument/2006/relationships/hyperlink" Target="https://fa.wikipedia.org/wiki/%D8%B2%D9%85%DB%8C%D9%86_%D8%B4%D9%86%D8%A7%D8%B3%DB%8C" TargetMode="External"/><Relationship Id="rId3" Type="http://schemas.openxmlformats.org/officeDocument/2006/relationships/hyperlink" Target="https://fa.wikipedia.org/wiki/%D9%86%D9%82%D8%B4%D9%87_%DA%A9%D8%B4%DB%8C" TargetMode="External"/><Relationship Id="rId7" Type="http://schemas.openxmlformats.org/officeDocument/2006/relationships/hyperlink" Target="https://fa.wikipedia.org/wiki/%D8%B3%D9%86%D8%AC%D8%B4_%D8%A7%D8%B2_%D8%AF%D9%88%D8%B1" TargetMode="External"/><Relationship Id="rId12" Type="http://schemas.openxmlformats.org/officeDocument/2006/relationships/hyperlink" Target="https://fa.wikipedia.org/wiki/%DA%A9%D8%B4%D8%A7%D9%88%D8%B1%D8%B2%DB%8C_%D8%AF%D9%82%DB%8C%D9%82" TargetMode="External"/><Relationship Id="rId2" Type="http://schemas.openxmlformats.org/officeDocument/2006/relationships/hyperlink" Target="https://fa.wikipedia.org/wiki/%D8%AC%D8%BA%D8%B1%D8%A7%D9%81%DB%8C%D8%A7" TargetMode="External"/><Relationship Id="rId1" Type="http://schemas.openxmlformats.org/officeDocument/2006/relationships/slideLayout" Target="../slideLayouts/slideLayout2.xml"/><Relationship Id="rId6" Type="http://schemas.openxmlformats.org/officeDocument/2006/relationships/hyperlink" Target="https://fa.wikipedia.org/wiki/%D9%85%D9%86%D8%A7%D8%A8%D8%B9_%D8%B7%D8%A8%DB%8C%D8%B9%DB%8C" TargetMode="External"/><Relationship Id="rId11" Type="http://schemas.openxmlformats.org/officeDocument/2006/relationships/hyperlink" Target="https://fa.wikipedia.org/wiki/%D8%B4%D9%87%D8%B1%D8%B3%D8%A7%D8%B2%DB%8C" TargetMode="External"/><Relationship Id="rId5" Type="http://schemas.openxmlformats.org/officeDocument/2006/relationships/hyperlink" Target="https://fa.wikipedia.org/wiki/%D9%85%D9%87%D9%86%D8%AF%D8%B3%DB%8C_%D9%85%D8%B9%D8%AF%D9%86" TargetMode="External"/><Relationship Id="rId10" Type="http://schemas.openxmlformats.org/officeDocument/2006/relationships/hyperlink" Target="https://fa.wikipedia.org/wiki/%D9%85%D8%AE%D8%A7%D8%A8%D8%B1%D8%A7%D8%AA" TargetMode="External"/><Relationship Id="rId4" Type="http://schemas.openxmlformats.org/officeDocument/2006/relationships/hyperlink" Target="https://fa.wikipedia.org/wiki/%D9%86%D9%82%D8%B4%D9%87_%D8%A8%D8%B1%D8%AF%D8%A7%D8%B1%DB%8C" TargetMode="External"/><Relationship Id="rId9" Type="http://schemas.openxmlformats.org/officeDocument/2006/relationships/hyperlink" Target="https://fa.wikipedia.org/wiki/%D9%85%D8%AD%DB%8C%D8%B7_%D8%B2%DB%8C%D8%B3%D8%AA"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www.cs.wisc.edu/~dbbook" TargetMode="External"/><Relationship Id="rId3" Type="http://schemas.openxmlformats.org/officeDocument/2006/relationships/hyperlink" Target="http://www.ngdir.com/GeoportalInfo/PSubjectInfoDetail.asp?PID=147&amp;index=7" TargetMode="External"/><Relationship Id="rId7" Type="http://schemas.openxmlformats.org/officeDocument/2006/relationships/hyperlink" Target="http://www.amazon.com/gp/product/1558609016/ref=nosim/103-3650806-1542240?camp=2025&amp;dev-t=D26XECQVNV6NDQ&amp;link_code=xm2&amp;n=283155" TargetMode="External"/><Relationship Id="rId2" Type="http://schemas.openxmlformats.org/officeDocument/2006/relationships/hyperlink" Target="http://www.ngdir.com/GeoportalInfo/PSubjectInfoDetail.asp?PID=147&amp;index=1" TargetMode="External"/><Relationship Id="rId1" Type="http://schemas.openxmlformats.org/officeDocument/2006/relationships/slideLayout" Target="../slideLayouts/slideLayout2.xml"/><Relationship Id="rId6" Type="http://schemas.openxmlformats.org/officeDocument/2006/relationships/hyperlink" Target="http://codex.cs.yale.edu/avi/db-book/slide-dir/index.html" TargetMode="External"/><Relationship Id="rId5" Type="http://schemas.openxmlformats.org/officeDocument/2006/relationships/hyperlink" Target="http://www.hamshahrionline.ir/News/?id=30049" TargetMode="External"/><Relationship Id="rId4" Type="http://schemas.openxmlformats.org/officeDocument/2006/relationships/hyperlink" Target="http://news.tavanir.org.ir/news/news_detail.php?id=6908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92500" lnSpcReduction="20000"/>
          </a:bodyPr>
          <a:lstStyle/>
          <a:p>
            <a:pPr marL="137160" indent="0">
              <a:buNone/>
            </a:pPr>
            <a:endParaRPr lang="en-US" dirty="0" smtClean="0"/>
          </a:p>
          <a:p>
            <a:pPr marL="137160" indent="0">
              <a:buNone/>
            </a:pPr>
            <a:endParaRPr lang="en-US" dirty="0"/>
          </a:p>
          <a:p>
            <a:pPr marL="137160" indent="0">
              <a:buNone/>
            </a:pPr>
            <a:endParaRPr lang="en-US" dirty="0" smtClean="0"/>
          </a:p>
          <a:p>
            <a:pPr marL="137160" indent="0">
              <a:buNone/>
            </a:pPr>
            <a:endParaRPr lang="en-US" dirty="0" smtClean="0"/>
          </a:p>
          <a:p>
            <a:pPr marL="137160" indent="0" algn="ctr">
              <a:buNone/>
            </a:pPr>
            <a:endParaRPr lang="fa-IR" dirty="0" smtClean="0">
              <a:cs typeface="B Nazanin" pitchFamily="2" charset="-78"/>
            </a:endParaRPr>
          </a:p>
          <a:p>
            <a:pPr marL="137160" indent="0" algn="ctr">
              <a:buNone/>
            </a:pPr>
            <a:endParaRPr lang="fa-IR" dirty="0" smtClean="0">
              <a:cs typeface="B Nazanin" pitchFamily="2" charset="-78"/>
            </a:endParaRPr>
          </a:p>
          <a:p>
            <a:pPr marL="137160" indent="0" algn="ctr">
              <a:buNone/>
            </a:pPr>
            <a:r>
              <a:rPr lang="en-US" dirty="0" smtClean="0">
                <a:cs typeface="B Nazanin" pitchFamily="2" charset="-78"/>
              </a:rPr>
              <a:t>GIS</a:t>
            </a:r>
            <a:r>
              <a:rPr lang="fa-IR" dirty="0" smtClean="0">
                <a:cs typeface="B Nazanin" pitchFamily="2" charset="-78"/>
              </a:rPr>
              <a:t>عنوان تحقیق:</a:t>
            </a:r>
          </a:p>
          <a:p>
            <a:pPr marL="137160" indent="0" algn="ctr">
              <a:buNone/>
            </a:pPr>
            <a:endParaRPr lang="fa-IR" dirty="0" smtClean="0">
              <a:cs typeface="B Nazanin" pitchFamily="2" charset="-78"/>
            </a:endParaRPr>
          </a:p>
          <a:p>
            <a:pPr marL="137160" indent="0" algn="ctr">
              <a:buNone/>
            </a:pPr>
            <a:r>
              <a:rPr lang="fa-IR" dirty="0" smtClean="0">
                <a:cs typeface="B Nazanin" pitchFamily="2" charset="-78"/>
              </a:rPr>
              <a:t>استاد مربوطه: جناب آقای دکتر میرزایی</a:t>
            </a:r>
          </a:p>
          <a:p>
            <a:pPr marL="137160" indent="0" algn="ctr">
              <a:buNone/>
            </a:pPr>
            <a:endParaRPr lang="fa-IR" dirty="0">
              <a:cs typeface="B Nazanin" pitchFamily="2" charset="-78"/>
            </a:endParaRPr>
          </a:p>
          <a:p>
            <a:pPr marL="137160" indent="0" algn="ctr" rtl="1">
              <a:buNone/>
            </a:pPr>
            <a:r>
              <a:rPr lang="fa-IR" dirty="0" smtClean="0">
                <a:cs typeface="B Nazanin" pitchFamily="2" charset="-78"/>
              </a:rPr>
              <a:t>دانشجو:محمد حمزه نژاد</a:t>
            </a:r>
            <a:endParaRPr lang="en-US" dirty="0" smtClean="0">
              <a:cs typeface="B Nazanin" pitchFamily="2" charset="-78"/>
            </a:endParaRPr>
          </a:p>
          <a:p>
            <a:pPr marL="137160" indent="0" algn="ctr" rtl="1">
              <a:buNone/>
            </a:pPr>
            <a:endParaRPr lang="fa-IR" dirty="0" smtClean="0"/>
          </a:p>
          <a:p>
            <a:pPr marL="137160" indent="0" algn="ctr" rtl="1">
              <a:buNone/>
            </a:pPr>
            <a:endParaRPr lang="fa-IR" dirty="0" smtClean="0"/>
          </a:p>
          <a:p>
            <a:pPr marL="137160" indent="0" algn="ctr" rtl="1">
              <a:buNone/>
            </a:pPr>
            <a:endParaRPr lang="en-US" dirty="0"/>
          </a:p>
          <a:p>
            <a:pPr marL="137160" indent="0" algn="ctr" rtl="1">
              <a:buNone/>
            </a:pPr>
            <a:r>
              <a:rPr lang="fa-IR" sz="2400" dirty="0" smtClean="0">
                <a:cs typeface="B Nazanin" pitchFamily="2" charset="-78"/>
              </a:rPr>
              <a:t>پاییز 94</a:t>
            </a:r>
            <a:endParaRPr lang="en-US" sz="2400" dirty="0">
              <a:cs typeface="B Nazanin"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2375" y="381000"/>
            <a:ext cx="1487737" cy="1724025"/>
          </a:xfrm>
          <a:prstGeom prst="rect">
            <a:avLst/>
          </a:prstGeom>
        </p:spPr>
      </p:pic>
    </p:spTree>
    <p:extLst>
      <p:ext uri="{BB962C8B-B14F-4D97-AF65-F5344CB8AC3E}">
        <p14:creationId xmlns:p14="http://schemas.microsoft.com/office/powerpoint/2010/main" val="2054850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normAutofit lnSpcReduction="10000"/>
          </a:bodyPr>
          <a:lstStyle/>
          <a:p>
            <a:pPr marL="137160" indent="0" algn="r" rtl="1">
              <a:buNone/>
            </a:pPr>
            <a:r>
              <a:rPr lang="ar-SA" dirty="0">
                <a:solidFill>
                  <a:schemeClr val="tx1">
                    <a:lumMod val="95000"/>
                  </a:schemeClr>
                </a:solidFill>
                <a:latin typeface="Calibri"/>
                <a:ea typeface="Calibri"/>
                <a:cs typeface="B Nazanin" pitchFamily="2" charset="-78"/>
              </a:rPr>
              <a:t> </a:t>
            </a:r>
            <a:r>
              <a:rPr lang="ar-SA" b="1" dirty="0">
                <a:solidFill>
                  <a:schemeClr val="tx1">
                    <a:lumMod val="95000"/>
                  </a:schemeClr>
                </a:solidFill>
                <a:latin typeface="Calibri"/>
                <a:ea typeface="Calibri"/>
                <a:cs typeface="B Nazanin" pitchFamily="2" charset="-78"/>
              </a:rPr>
              <a:t>كاربردها و توانایی‌های سیستم‌های اطلاعات </a:t>
            </a:r>
            <a:r>
              <a:rPr lang="ar-SA" b="1" dirty="0" smtClean="0">
                <a:solidFill>
                  <a:schemeClr val="tx1">
                    <a:lumMod val="95000"/>
                  </a:schemeClr>
                </a:solidFill>
                <a:latin typeface="Calibri"/>
                <a:ea typeface="Calibri"/>
                <a:cs typeface="B Nazanin" pitchFamily="2" charset="-78"/>
              </a:rPr>
              <a:t>جغرافیایی</a:t>
            </a:r>
            <a:endParaRPr lang="en-US" b="1" dirty="0" smtClean="0">
              <a:solidFill>
                <a:schemeClr val="tx1">
                  <a:lumMod val="95000"/>
                </a:schemeClr>
              </a:solidFill>
              <a:latin typeface="Calibri"/>
              <a:ea typeface="Calibri"/>
              <a:cs typeface="B Nazanin" pitchFamily="2" charset="-78"/>
            </a:endParaRPr>
          </a:p>
          <a:p>
            <a:pPr marL="137160" indent="0" algn="r" rtl="1">
              <a:buNone/>
            </a:pPr>
            <a:r>
              <a:rPr lang="ar-SA" b="1" dirty="0">
                <a:solidFill>
                  <a:schemeClr val="tx1">
                    <a:lumMod val="95000"/>
                  </a:schemeClr>
                </a:solidFill>
                <a:latin typeface="Calibri"/>
                <a:ea typeface="Calibri"/>
                <a:cs typeface="B Nazanin" pitchFamily="2" charset="-78"/>
              </a:rPr>
              <a:t/>
            </a:r>
            <a:br>
              <a:rPr lang="ar-SA" b="1" dirty="0">
                <a:solidFill>
                  <a:schemeClr val="tx1">
                    <a:lumMod val="95000"/>
                  </a:schemeClr>
                </a:solidFill>
                <a:latin typeface="Calibri"/>
                <a:ea typeface="Calibri"/>
                <a:cs typeface="B Nazanin" pitchFamily="2" charset="-78"/>
              </a:rPr>
            </a:br>
            <a:r>
              <a:rPr lang="ar-SA" dirty="0">
                <a:solidFill>
                  <a:schemeClr val="tx1">
                    <a:lumMod val="95000"/>
                  </a:schemeClr>
                </a:solidFill>
                <a:latin typeface="Calibri"/>
                <a:ea typeface="Calibri"/>
                <a:cs typeface="B Nazanin" pitchFamily="2" charset="-78"/>
              </a:rPr>
              <a:t>بطور اجمال قابلیت‌های </a:t>
            </a:r>
            <a:r>
              <a:rPr lang="en-US" dirty="0">
                <a:solidFill>
                  <a:schemeClr val="tx1">
                    <a:lumMod val="95000"/>
                  </a:schemeClr>
                </a:solidFill>
                <a:latin typeface="Calibri"/>
                <a:ea typeface="Calibri"/>
                <a:cs typeface="B Nazanin" pitchFamily="2" charset="-78"/>
              </a:rPr>
              <a:t>GIS</a:t>
            </a:r>
            <a:r>
              <a:rPr lang="ar-SA" dirty="0">
                <a:solidFill>
                  <a:schemeClr val="tx1">
                    <a:lumMod val="95000"/>
                  </a:schemeClr>
                </a:solidFill>
                <a:latin typeface="Calibri"/>
                <a:ea typeface="Calibri"/>
                <a:cs typeface="B Nazanin" pitchFamily="2" charset="-78"/>
              </a:rPr>
              <a:t> نسبت به سیستم‌های اطلاعاتی مشابه و روش‌های دستی را می‌توان به شرح زیر بیان داشت:</a:t>
            </a:r>
            <a:br>
              <a:rPr lang="ar-SA" dirty="0">
                <a:solidFill>
                  <a:schemeClr val="tx1">
                    <a:lumMod val="95000"/>
                  </a:schemeClr>
                </a:solidFill>
                <a:latin typeface="Calibri"/>
                <a:ea typeface="Calibri"/>
                <a:cs typeface="B Nazanin" pitchFamily="2" charset="-78"/>
              </a:rPr>
            </a:br>
            <a:r>
              <a:rPr lang="ar-SA" dirty="0">
                <a:solidFill>
                  <a:schemeClr val="tx1">
                    <a:lumMod val="95000"/>
                  </a:schemeClr>
                </a:solidFill>
                <a:latin typeface="Calibri"/>
                <a:ea typeface="Calibri"/>
                <a:cs typeface="B Nazanin" pitchFamily="2" charset="-78"/>
              </a:rPr>
              <a:t/>
            </a:r>
            <a:br>
              <a:rPr lang="ar-SA" dirty="0">
                <a:solidFill>
                  <a:schemeClr val="tx1">
                    <a:lumMod val="95000"/>
                  </a:schemeClr>
                </a:solidFill>
                <a:latin typeface="Calibri"/>
                <a:ea typeface="Calibri"/>
                <a:cs typeface="B Nazanin" pitchFamily="2" charset="-78"/>
              </a:rPr>
            </a:br>
            <a:r>
              <a:rPr lang="ar-SA" dirty="0">
                <a:solidFill>
                  <a:schemeClr val="tx1">
                    <a:lumMod val="95000"/>
                  </a:schemeClr>
                </a:solidFill>
                <a:latin typeface="Calibri"/>
                <a:ea typeface="Calibri"/>
                <a:cs typeface="B Nazanin" pitchFamily="2" charset="-78"/>
              </a:rPr>
              <a:t>●  قابلیت جمع‌آوری، ذخیره، بازیابی و تجزیه و تحلیل اطلاعات با حجم </a:t>
            </a:r>
            <a:r>
              <a:rPr lang="ar-SA" dirty="0" smtClean="0">
                <a:solidFill>
                  <a:schemeClr val="tx1">
                    <a:lumMod val="95000"/>
                  </a:schemeClr>
                </a:solidFill>
                <a:latin typeface="Calibri"/>
                <a:ea typeface="Calibri"/>
                <a:cs typeface="B Nazanin" pitchFamily="2" charset="-78"/>
              </a:rPr>
              <a:t>زیاد</a:t>
            </a:r>
            <a:r>
              <a:rPr lang="en-US" dirty="0" smtClean="0">
                <a:solidFill>
                  <a:schemeClr val="tx1">
                    <a:lumMod val="95000"/>
                  </a:schemeClr>
                </a:solidFill>
                <a:latin typeface="Calibri"/>
                <a:ea typeface="Calibri"/>
                <a:cs typeface="B Nazanin" pitchFamily="2" charset="-78"/>
              </a:rPr>
              <a:t>.</a:t>
            </a:r>
            <a:r>
              <a:rPr lang="ar-SA" dirty="0">
                <a:solidFill>
                  <a:schemeClr val="tx1">
                    <a:lumMod val="95000"/>
                  </a:schemeClr>
                </a:solidFill>
                <a:latin typeface="Calibri"/>
                <a:ea typeface="Calibri"/>
                <a:cs typeface="B Nazanin" pitchFamily="2" charset="-78"/>
              </a:rPr>
              <a:t/>
            </a:r>
            <a:br>
              <a:rPr lang="ar-SA" dirty="0">
                <a:solidFill>
                  <a:schemeClr val="tx1">
                    <a:lumMod val="95000"/>
                  </a:schemeClr>
                </a:solidFill>
                <a:latin typeface="Calibri"/>
                <a:ea typeface="Calibri"/>
                <a:cs typeface="B Nazanin" pitchFamily="2" charset="-78"/>
              </a:rPr>
            </a:br>
            <a:r>
              <a:rPr lang="ar-SA" dirty="0">
                <a:solidFill>
                  <a:schemeClr val="tx1">
                    <a:lumMod val="95000"/>
                  </a:schemeClr>
                </a:solidFill>
                <a:latin typeface="Calibri"/>
                <a:ea typeface="Calibri"/>
                <a:cs typeface="B Nazanin" pitchFamily="2" charset="-78"/>
              </a:rPr>
              <a:t>● قابلیت برقراری ارتباط بین اطلاعات جغرافیایی (نقشه) و اطلاعات غیرجغرافیایی(جداول اطلاعاتی) و ایجاد امكانات تجزیه و تحلیل اطلاعات جغرافیایی با استفاده از اطلاعات غیرجغرافیایی و </a:t>
            </a:r>
            <a:r>
              <a:rPr lang="ar-SA" dirty="0" smtClean="0">
                <a:solidFill>
                  <a:schemeClr val="tx1">
                    <a:lumMod val="95000"/>
                  </a:schemeClr>
                </a:solidFill>
                <a:latin typeface="Calibri"/>
                <a:ea typeface="Calibri"/>
                <a:cs typeface="B Nazanin" pitchFamily="2" charset="-78"/>
              </a:rPr>
              <a:t>بالعكس</a:t>
            </a:r>
            <a:r>
              <a:rPr lang="en-US" dirty="0" smtClean="0">
                <a:solidFill>
                  <a:schemeClr val="tx1">
                    <a:lumMod val="95000"/>
                  </a:schemeClr>
                </a:solidFill>
                <a:latin typeface="Calibri"/>
                <a:ea typeface="Calibri"/>
                <a:cs typeface="B Nazanin" pitchFamily="2" charset="-78"/>
              </a:rPr>
              <a:t>.</a:t>
            </a:r>
            <a:endParaRPr lang="fa-IR" dirty="0" smtClean="0">
              <a:solidFill>
                <a:schemeClr val="tx1">
                  <a:lumMod val="95000"/>
                </a:schemeClr>
              </a:solidFill>
              <a:latin typeface="Calibri"/>
              <a:ea typeface="Calibri"/>
              <a:cs typeface="B Nazanin" pitchFamily="2" charset="-78"/>
            </a:endParaRPr>
          </a:p>
          <a:p>
            <a:pPr marL="137160" indent="0" algn="r" rtl="1">
              <a:buNone/>
            </a:pPr>
            <a:r>
              <a:rPr lang="ar-SA" dirty="0">
                <a:solidFill>
                  <a:schemeClr val="tx1">
                    <a:lumMod val="95000"/>
                  </a:schemeClr>
                </a:solidFill>
                <a:latin typeface="Calibri"/>
                <a:ea typeface="Calibri"/>
                <a:cs typeface="B Nazanin" pitchFamily="2" charset="-78"/>
              </a:rPr>
              <a:t>● داشتن دقت، كارآیی، سرعت عمل زیاد و سهولت در بهنگام‌سازی </a:t>
            </a:r>
            <a:r>
              <a:rPr lang="ar-SA" dirty="0" smtClean="0">
                <a:solidFill>
                  <a:schemeClr val="tx1">
                    <a:lumMod val="95000"/>
                  </a:schemeClr>
                </a:solidFill>
                <a:latin typeface="Calibri"/>
                <a:ea typeface="Calibri"/>
                <a:cs typeface="B Nazanin" pitchFamily="2" charset="-78"/>
              </a:rPr>
              <a:t>داده‌ها</a:t>
            </a:r>
            <a:r>
              <a:rPr lang="en-US" dirty="0" smtClean="0">
                <a:solidFill>
                  <a:schemeClr val="tx1">
                    <a:lumMod val="95000"/>
                  </a:schemeClr>
                </a:solidFill>
                <a:latin typeface="Calibri"/>
                <a:ea typeface="Calibri"/>
                <a:cs typeface="B Nazanin" pitchFamily="2" charset="-78"/>
              </a:rPr>
              <a:t>.</a:t>
            </a:r>
            <a:r>
              <a:rPr lang="ar-SA" dirty="0">
                <a:solidFill>
                  <a:schemeClr val="tx1">
                    <a:lumMod val="95000"/>
                  </a:schemeClr>
                </a:solidFill>
                <a:latin typeface="Calibri"/>
                <a:ea typeface="Calibri"/>
                <a:cs typeface="B Nazanin" pitchFamily="2" charset="-78"/>
              </a:rPr>
              <a:t/>
            </a:r>
            <a:br>
              <a:rPr lang="ar-SA" dirty="0">
                <a:solidFill>
                  <a:schemeClr val="tx1">
                    <a:lumMod val="95000"/>
                  </a:schemeClr>
                </a:solidFill>
                <a:latin typeface="Calibri"/>
                <a:ea typeface="Calibri"/>
                <a:cs typeface="B Nazanin" pitchFamily="2" charset="-78"/>
              </a:rPr>
            </a:br>
            <a:endParaRPr lang="en-US" dirty="0">
              <a:solidFill>
                <a:schemeClr val="tx1">
                  <a:lumMod val="95000"/>
                </a:schemeClr>
              </a:solidFill>
              <a:cs typeface="B Nazanin" pitchFamily="2" charset="-78"/>
            </a:endParaRPr>
          </a:p>
        </p:txBody>
      </p:sp>
    </p:spTree>
    <p:extLst>
      <p:ext uri="{BB962C8B-B14F-4D97-AF65-F5344CB8AC3E}">
        <p14:creationId xmlns:p14="http://schemas.microsoft.com/office/powerpoint/2010/main" val="4171138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077200" cy="5242560"/>
          </a:xfrm>
        </p:spPr>
        <p:txBody>
          <a:bodyPr/>
          <a:lstStyle/>
          <a:p>
            <a:pPr marL="0" marR="0" indent="0" algn="r" rtl="1">
              <a:buNone/>
            </a:pPr>
            <a:r>
              <a:rPr lang="ar-SA" dirty="0">
                <a:solidFill>
                  <a:schemeClr val="tx1">
                    <a:lumMod val="95000"/>
                  </a:schemeClr>
                </a:solidFill>
                <a:latin typeface="Times New Roman"/>
                <a:ea typeface="Times New Roman"/>
                <a:cs typeface="B Nazanin" pitchFamily="2" charset="-78"/>
              </a:rPr>
              <a:t>●  توانایی انجام طیف وسیعی از تحلیل‌ها مانند: روی هم قراردادن لایه‌ها، پیداكردن اشیای مختلف با استفاده از خاصیت نزدیكی آن‌ها به یك شی‌ء خاص، شبیه‌سازی، محاسبه تعداد دفعات وقوع یك حادثه در فاصله مشخص از نقطه یا نقاط معین، و ...؛</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  توانایی انجام محاسبات آماری مانند محاسبه مساحت و محیط پدیده‌های مشخص شده؛</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  قابلیت ردیابی و بررسی تغییرات مكان‌های جغرافیایی در طول زمان؛</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 قابلیت استفاده برای مكان‌یابی پروژه‌های مختلف.</a:t>
            </a:r>
            <a:endParaRPr lang="en-US" dirty="0">
              <a:solidFill>
                <a:schemeClr val="tx1">
                  <a:lumMod val="95000"/>
                </a:schemeClr>
              </a:solidFill>
              <a:latin typeface="Times New Roman"/>
              <a:ea typeface="Times New Roman"/>
              <a:cs typeface="B Nazanin" pitchFamily="2" charset="-78"/>
            </a:endParaRPr>
          </a:p>
          <a:p>
            <a:pPr marL="137160" indent="0">
              <a:buNone/>
            </a:pPr>
            <a:endParaRPr lang="en-US" dirty="0">
              <a:solidFill>
                <a:schemeClr val="tx1">
                  <a:lumMod val="95000"/>
                </a:schemeClr>
              </a:solidFill>
              <a:cs typeface="B Nazanin" pitchFamily="2" charset="-78"/>
            </a:endParaRPr>
          </a:p>
        </p:txBody>
      </p:sp>
    </p:spTree>
    <p:extLst>
      <p:ext uri="{BB962C8B-B14F-4D97-AF65-F5344CB8AC3E}">
        <p14:creationId xmlns:p14="http://schemas.microsoft.com/office/powerpoint/2010/main" val="3018290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001000" cy="5775960"/>
          </a:xfrm>
        </p:spPr>
        <p:txBody>
          <a:bodyPr>
            <a:normAutofit fontScale="92500"/>
          </a:bodyPr>
          <a:lstStyle/>
          <a:p>
            <a:pPr marL="0" marR="0" indent="0" algn="ctr" rtl="1">
              <a:buNone/>
            </a:pPr>
            <a:r>
              <a:rPr lang="ar-SA" sz="3000" b="1" dirty="0">
                <a:solidFill>
                  <a:schemeClr val="tx1">
                    <a:lumMod val="85000"/>
                  </a:schemeClr>
                </a:solidFill>
                <a:latin typeface="Times New Roman"/>
                <a:ea typeface="Times New Roman"/>
                <a:cs typeface="B Nazanin" pitchFamily="2" charset="-78"/>
              </a:rPr>
              <a:t>گردآوری </a:t>
            </a:r>
            <a:r>
              <a:rPr lang="ar-SA" sz="3000" b="1" dirty="0" smtClean="0">
                <a:solidFill>
                  <a:schemeClr val="tx1">
                    <a:lumMod val="85000"/>
                  </a:schemeClr>
                </a:solidFill>
                <a:latin typeface="Times New Roman"/>
                <a:ea typeface="Times New Roman"/>
                <a:cs typeface="B Nazanin" pitchFamily="2" charset="-78"/>
              </a:rPr>
              <a:t>اطلاعات</a:t>
            </a:r>
            <a:endParaRPr lang="en-US" sz="3000" b="1" dirty="0" smtClean="0">
              <a:solidFill>
                <a:schemeClr val="tx1">
                  <a:lumMod val="85000"/>
                </a:schemeClr>
              </a:solidFill>
              <a:latin typeface="Times New Roman"/>
              <a:ea typeface="Times New Roman"/>
              <a:cs typeface="B Nazanin" pitchFamily="2" charset="-78"/>
            </a:endParaRPr>
          </a:p>
          <a:p>
            <a:pPr marL="0" marR="0" indent="0" algn="ctr" rtl="1">
              <a:buNone/>
            </a:pPr>
            <a:endParaRPr lang="en-US" b="1" dirty="0" smtClean="0">
              <a:solidFill>
                <a:schemeClr val="tx1">
                  <a:lumMod val="85000"/>
                </a:schemeClr>
              </a:solidFill>
              <a:latin typeface="Times New Roman"/>
              <a:ea typeface="Times New Roman"/>
              <a:cs typeface="B Nazanin" pitchFamily="2" charset="-78"/>
            </a:endParaRPr>
          </a:p>
          <a:p>
            <a:pPr marL="0" marR="0" indent="0" algn="r" rtl="1">
              <a:buNone/>
            </a:pPr>
            <a:r>
              <a:rPr lang="ar-SA" dirty="0" smtClean="0">
                <a:solidFill>
                  <a:schemeClr val="tx1">
                    <a:lumMod val="85000"/>
                  </a:schemeClr>
                </a:solidFill>
                <a:latin typeface="Times New Roman"/>
                <a:ea typeface="Times New Roman"/>
                <a:cs typeface="B Nazanin" pitchFamily="2" charset="-78"/>
              </a:rPr>
              <a:t>داده‌هایی </a:t>
            </a:r>
            <a:r>
              <a:rPr lang="ar-SA" dirty="0">
                <a:solidFill>
                  <a:schemeClr val="tx1">
                    <a:lumMod val="85000"/>
                  </a:schemeClr>
                </a:solidFill>
                <a:latin typeface="Times New Roman"/>
                <a:ea typeface="Times New Roman"/>
                <a:cs typeface="B Nazanin" pitchFamily="2" charset="-78"/>
              </a:rPr>
              <a:t>كه باید در یك </a:t>
            </a:r>
            <a:r>
              <a:rPr lang="en-US" dirty="0">
                <a:solidFill>
                  <a:schemeClr val="tx1">
                    <a:lumMod val="85000"/>
                  </a:schemeClr>
                </a:solidFill>
                <a:latin typeface="Times New Roman"/>
                <a:ea typeface="Times New Roman"/>
                <a:cs typeface="B Nazanin" pitchFamily="2" charset="-78"/>
              </a:rPr>
              <a:t>GIS</a:t>
            </a:r>
            <a:r>
              <a:rPr lang="ar-SA" dirty="0">
                <a:solidFill>
                  <a:schemeClr val="tx1">
                    <a:lumMod val="85000"/>
                  </a:schemeClr>
                </a:solidFill>
                <a:latin typeface="Times New Roman"/>
                <a:ea typeface="Times New Roman"/>
                <a:cs typeface="B Nazanin" pitchFamily="2" charset="-78"/>
              </a:rPr>
              <a:t> وارد شوند دو نوع هستند:</a:t>
            </a:r>
            <a:br>
              <a:rPr lang="ar-SA"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
            </a:r>
            <a:br>
              <a:rPr lang="ar-SA"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1. داده‌های توصیفی كه بیانگر ویژگی‌ها و خصوصیات عوارض هستند،</a:t>
            </a:r>
            <a:br>
              <a:rPr lang="ar-SA"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2. داده‌های مكانی كه نشان‌دهنده موقعیت و شكل عوارض می‌باشند</a:t>
            </a:r>
            <a:r>
              <a:rPr lang="ar-SA" dirty="0" smtClean="0">
                <a:solidFill>
                  <a:schemeClr val="tx1">
                    <a:lumMod val="85000"/>
                  </a:schemeClr>
                </a:solidFill>
                <a:latin typeface="Times New Roman"/>
                <a:ea typeface="Times New Roman"/>
                <a:cs typeface="B Nazanin" pitchFamily="2" charset="-78"/>
              </a:rPr>
              <a:t>.</a:t>
            </a:r>
            <a:endParaRPr lang="en-US" dirty="0" smtClean="0">
              <a:solidFill>
                <a:schemeClr val="tx1">
                  <a:lumMod val="85000"/>
                </a:schemeClr>
              </a:solidFill>
              <a:latin typeface="Times New Roman"/>
              <a:ea typeface="Times New Roman"/>
              <a:cs typeface="B Nazanin" pitchFamily="2" charset="-78"/>
            </a:endParaRPr>
          </a:p>
          <a:p>
            <a:pPr marL="0" marR="0" indent="0" algn="r" rtl="1">
              <a:buNone/>
            </a:pPr>
            <a:endParaRPr lang="en-US" dirty="0" smtClean="0">
              <a:solidFill>
                <a:schemeClr val="tx1">
                  <a:lumMod val="85000"/>
                </a:schemeClr>
              </a:solidFill>
              <a:latin typeface="Times New Roman"/>
              <a:ea typeface="Times New Roman"/>
              <a:cs typeface="B Nazanin" pitchFamily="2" charset="-78"/>
            </a:endParaRPr>
          </a:p>
          <a:p>
            <a:pPr marL="0" marR="0" indent="0" algn="ctr" rtl="1">
              <a:buNone/>
            </a:pPr>
            <a:r>
              <a:rPr lang="ar-SA" sz="3000" b="1" dirty="0">
                <a:solidFill>
                  <a:schemeClr val="tx1">
                    <a:lumMod val="85000"/>
                  </a:schemeClr>
                </a:solidFill>
                <a:latin typeface="Calibri"/>
                <a:ea typeface="Calibri"/>
                <a:cs typeface="Arial"/>
              </a:rPr>
              <a:t>محصولات </a:t>
            </a:r>
            <a:r>
              <a:rPr lang="ar-SA" sz="3000" b="1" dirty="0" smtClean="0">
                <a:solidFill>
                  <a:schemeClr val="tx1">
                    <a:lumMod val="85000"/>
                  </a:schemeClr>
                </a:solidFill>
                <a:latin typeface="Calibri"/>
                <a:ea typeface="Calibri"/>
                <a:cs typeface="Arial"/>
              </a:rPr>
              <a:t>خروجی</a:t>
            </a:r>
            <a:endParaRPr lang="en-US" sz="3000" b="1" dirty="0" smtClean="0">
              <a:solidFill>
                <a:schemeClr val="tx1">
                  <a:lumMod val="85000"/>
                </a:schemeClr>
              </a:solidFill>
              <a:latin typeface="Calibri"/>
              <a:ea typeface="Calibri"/>
              <a:cs typeface="Arial"/>
            </a:endParaRPr>
          </a:p>
          <a:p>
            <a:pPr marL="0" marR="0" indent="0" algn="justLow" rtl="1">
              <a:buNone/>
            </a:pPr>
            <a:r>
              <a:rPr lang="ar-SA" b="1" dirty="0">
                <a:solidFill>
                  <a:schemeClr val="tx1">
                    <a:lumMod val="85000"/>
                  </a:schemeClr>
                </a:solidFill>
                <a:latin typeface="Calibri"/>
                <a:ea typeface="Calibri"/>
                <a:cs typeface="Arial"/>
              </a:rPr>
              <a:t/>
            </a:r>
            <a:br>
              <a:rPr lang="ar-SA" b="1" dirty="0">
                <a:solidFill>
                  <a:schemeClr val="tx1">
                    <a:lumMod val="85000"/>
                  </a:schemeClr>
                </a:solidFill>
                <a:latin typeface="Calibri"/>
                <a:ea typeface="Calibri"/>
                <a:cs typeface="Arial"/>
              </a:rPr>
            </a:br>
            <a:r>
              <a:rPr lang="ar-SA" dirty="0">
                <a:solidFill>
                  <a:schemeClr val="tx1">
                    <a:lumMod val="85000"/>
                  </a:schemeClr>
                </a:solidFill>
                <a:latin typeface="Calibri"/>
                <a:ea typeface="Calibri"/>
                <a:cs typeface="Arial"/>
              </a:rPr>
              <a:t>یك سیستم اطلاعات جغرافیایی باید شامل نرم‌افزار لازم برای نمایش نقشه‌ها، نمودارها و جداول مختلف به صورت‌‌های گوناگون باشد. فنون نقشه نگاشتی باید این زمینه را فراهم كنند تا بتوان انواع نقشه‌هایی را كه مبین توزیع فضایی پدیده‌های مختلف هستند، به سادگی تولید كرد.</a:t>
            </a:r>
            <a:endParaRPr lang="en-US" dirty="0">
              <a:solidFill>
                <a:schemeClr val="tx1">
                  <a:lumMod val="85000"/>
                </a:schemeClr>
              </a:solidFill>
              <a:latin typeface="Times New Roman"/>
              <a:ea typeface="Times New Roman"/>
              <a:cs typeface="B Nazanin" pitchFamily="2" charset="-78"/>
            </a:endParaRPr>
          </a:p>
          <a:p>
            <a:pPr marL="137160" indent="0" algn="r">
              <a:buNone/>
            </a:pP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3038152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5852160"/>
          </a:xfrm>
        </p:spPr>
        <p:txBody>
          <a:bodyPr>
            <a:noAutofit/>
          </a:bodyPr>
          <a:lstStyle/>
          <a:p>
            <a:pPr marL="137160" lvl="0" indent="0" algn="justLow" rtl="1">
              <a:buClr>
                <a:prstClr val="white">
                  <a:shade val="95000"/>
                </a:prstClr>
              </a:buClr>
              <a:buNone/>
            </a:pPr>
            <a:r>
              <a:rPr lang="ar-SA" dirty="0" smtClean="0">
                <a:solidFill>
                  <a:schemeClr val="tx1">
                    <a:lumMod val="85000"/>
                  </a:schemeClr>
                </a:solidFill>
                <a:latin typeface="Calibri"/>
                <a:ea typeface="Calibri"/>
                <a:cs typeface="B Nazanin" pitchFamily="2" charset="-78"/>
              </a:rPr>
              <a:t>انتخاب نوع نمایش این خروجی‌ها به عوامل مختلفی وابسته است كه عبارت‌اند از: طبیعت خود داده‌ها، توان تفكیك و مقیاس مورد نیاز، محدودیت‌های سخت‌افزاری و نرم‌افزاری و همچنین تعداد متقاضیان محصولات خروجی. علاوه بر این ما باید قادر باشیم محصولات غیرگرافیكی را نیز در خروجی یك سیستم اطلاعات جغرافیایی تولید كنیم. چنین خروجی‌هایی برای انتقال اطلاعات بین سیستم‌های مختلف پردازشگر و همچنین برای نگهداری اطلاعات به مدت طولانی به كار می‌روند.</a:t>
            </a:r>
            <a:endParaRPr lang="en-US" dirty="0" smtClean="0">
              <a:solidFill>
                <a:schemeClr val="tx1">
                  <a:lumMod val="85000"/>
                </a:schemeClr>
              </a:solidFill>
              <a:latin typeface="Calibri"/>
              <a:ea typeface="Calibri"/>
              <a:cs typeface="B Nazanin" pitchFamily="2" charset="-78"/>
            </a:endParaRPr>
          </a:p>
          <a:p>
            <a:pPr marL="0" marR="0" indent="0" algn="justLow" rtl="1">
              <a:lnSpc>
                <a:spcPct val="150000"/>
              </a:lnSpc>
              <a:spcBef>
                <a:spcPts val="0"/>
              </a:spcBef>
              <a:spcAft>
                <a:spcPts val="0"/>
              </a:spcAft>
              <a:buNone/>
            </a:pPr>
            <a:r>
              <a:rPr lang="ar-SA" dirty="0" smtClean="0">
                <a:solidFill>
                  <a:schemeClr val="tx1">
                    <a:lumMod val="85000"/>
                  </a:schemeClr>
                </a:solidFill>
                <a:latin typeface="Times New Roman"/>
                <a:ea typeface="Times New Roman"/>
                <a:cs typeface="B Nazanin" pitchFamily="2" charset="-78"/>
              </a:rPr>
              <a:t>در حالت كلی، خروجی‌ها به دو دسته تقسیم می‌شوند: </a:t>
            </a:r>
            <a:endParaRPr lang="en-US" dirty="0" smtClean="0">
              <a:solidFill>
                <a:schemeClr val="tx1">
                  <a:lumMod val="85000"/>
                </a:schemeClr>
              </a:solidFill>
              <a:latin typeface="Times New Roman"/>
              <a:ea typeface="Times New Roman"/>
              <a:cs typeface="B Nazanin" pitchFamily="2" charset="-78"/>
            </a:endParaRPr>
          </a:p>
          <a:p>
            <a:pPr marL="0" marR="0" indent="0" algn="justLow" rtl="1">
              <a:buNone/>
            </a:pPr>
            <a:r>
              <a:rPr lang="ar-SA" dirty="0" smtClean="0">
                <a:solidFill>
                  <a:schemeClr val="tx1">
                    <a:lumMod val="85000"/>
                  </a:schemeClr>
                </a:solidFill>
                <a:latin typeface="Times New Roman"/>
                <a:ea typeface="Times New Roman"/>
                <a:cs typeface="B Nazanin" pitchFamily="2" charset="-78"/>
              </a:rPr>
              <a:t>1</a:t>
            </a:r>
            <a:r>
              <a:rPr lang="ar-SA" dirty="0">
                <a:solidFill>
                  <a:schemeClr val="tx1">
                    <a:lumMod val="85000"/>
                  </a:schemeClr>
                </a:solidFill>
                <a:latin typeface="Times New Roman"/>
                <a:ea typeface="Times New Roman"/>
                <a:cs typeface="B Nazanin" pitchFamily="2" charset="-78"/>
              </a:rPr>
              <a:t>. خروجی‌های كاغذی از قبیل نقشه‌های موضوعی، نمودارها، جداول و گزارش‌های آماری كه از طریق چاپگر یا پلاتر تهیه می‌شوند، </a:t>
            </a:r>
            <a:br>
              <a:rPr lang="ar-SA"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2. خروجی‌های غیركاغذی كه در آن، اطلاعات تولیدشده بر روی صفحه نمایش دیده می‌شود. این نوع خروجی برای استفاده از آخرین پردازش‌ها و تحلیل‌ها مورد استفاده قرار می‌گیرد.</a:t>
            </a:r>
            <a:br>
              <a:rPr lang="ar-SA"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 </a:t>
            </a:r>
            <a:endParaRPr lang="en-US" dirty="0">
              <a:solidFill>
                <a:schemeClr val="tx1">
                  <a:lumMod val="85000"/>
                </a:schemeClr>
              </a:solidFill>
              <a:latin typeface="Times New Roman"/>
              <a:ea typeface="Times New Roman"/>
              <a:cs typeface="B Nazanin" pitchFamily="2" charset="-78"/>
            </a:endParaRPr>
          </a:p>
          <a:p>
            <a:pPr marL="137160" indent="0" algn="justLow" rtl="1">
              <a:buNone/>
            </a:pPr>
            <a:endParaRPr lang="en-US" dirty="0" smtClean="0">
              <a:solidFill>
                <a:schemeClr val="tx1">
                  <a:lumMod val="85000"/>
                </a:schemeClr>
              </a:solidFill>
              <a:latin typeface="Calibri"/>
              <a:ea typeface="Calibri"/>
              <a:cs typeface="B Nazanin" pitchFamily="2" charset="-78"/>
            </a:endParaRPr>
          </a:p>
          <a:p>
            <a:pPr marL="137160" indent="0" algn="justLow" rtl="1">
              <a:buNone/>
            </a:pP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3310665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52160"/>
          </a:xfrm>
        </p:spPr>
        <p:txBody>
          <a:bodyPr/>
          <a:lstStyle/>
          <a:p>
            <a:pPr marL="137160" indent="0" algn="ctr" rtl="1">
              <a:buNone/>
            </a:pPr>
            <a:r>
              <a:rPr lang="fa-IR" b="1" dirty="0" smtClean="0">
                <a:solidFill>
                  <a:schemeClr val="tx1">
                    <a:lumMod val="85000"/>
                  </a:schemeClr>
                </a:solidFill>
                <a:latin typeface="Calibri"/>
                <a:ea typeface="Calibri"/>
                <a:cs typeface="B Nazanin" pitchFamily="2" charset="-78"/>
              </a:rPr>
              <a:t>1.</a:t>
            </a:r>
            <a:r>
              <a:rPr lang="ar-SA" b="1" dirty="0" smtClean="0">
                <a:solidFill>
                  <a:schemeClr val="tx1">
                    <a:lumMod val="85000"/>
                  </a:schemeClr>
                </a:solidFill>
                <a:latin typeface="Calibri"/>
                <a:ea typeface="Calibri"/>
                <a:cs typeface="B Nazanin" pitchFamily="2" charset="-78"/>
              </a:rPr>
              <a:t> </a:t>
            </a:r>
            <a:r>
              <a:rPr lang="ar-SA" b="1" dirty="0">
                <a:solidFill>
                  <a:schemeClr val="tx1">
                    <a:lumMod val="85000"/>
                  </a:schemeClr>
                </a:solidFill>
                <a:latin typeface="Calibri"/>
                <a:ea typeface="Calibri"/>
                <a:cs typeface="B Nazanin" pitchFamily="2" charset="-78"/>
              </a:rPr>
              <a:t>نقشه‌های </a:t>
            </a:r>
            <a:r>
              <a:rPr lang="ar-SA" b="1" dirty="0" smtClean="0">
                <a:solidFill>
                  <a:schemeClr val="tx1">
                    <a:lumMod val="85000"/>
                  </a:schemeClr>
                </a:solidFill>
                <a:latin typeface="Calibri"/>
                <a:ea typeface="Calibri"/>
                <a:cs typeface="B Nazanin" pitchFamily="2" charset="-78"/>
              </a:rPr>
              <a:t>موضوعی</a:t>
            </a:r>
            <a:endParaRPr lang="en-US" b="1" dirty="0" smtClean="0">
              <a:solidFill>
                <a:schemeClr val="tx1">
                  <a:lumMod val="85000"/>
                </a:schemeClr>
              </a:solidFill>
              <a:latin typeface="Calibri"/>
              <a:ea typeface="Calibri"/>
              <a:cs typeface="B Nazanin" pitchFamily="2" charset="-78"/>
            </a:endParaRPr>
          </a:p>
          <a:p>
            <a:pPr marL="137160" indent="0" algn="justLow" rtl="1">
              <a:buNone/>
            </a:pPr>
            <a:r>
              <a:rPr lang="ar-SA" b="1" dirty="0">
                <a:solidFill>
                  <a:schemeClr val="tx1">
                    <a:lumMod val="85000"/>
                  </a:schemeClr>
                </a:solidFill>
                <a:latin typeface="Calibri"/>
                <a:ea typeface="Calibri"/>
                <a:cs typeface="B Nazanin" pitchFamily="2" charset="-78"/>
              </a:rPr>
              <a:t/>
            </a:r>
            <a:br>
              <a:rPr lang="ar-SA" b="1"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در نقشه‌های موضوعی ساختار یك توزیع داده كه ویژگی داده‌ها را به عنوان تشكیل‌دهنده روابط درونی بین قسمت‌های مختلف آن‌ها نشان می‌دهد، ترسیم می‌شود. نقشه‌های موضوعی را می‌توان برای توصیف محدوده وسیعی از پدیده‌های مختلف مورد استفاده قرار داد. از جمله نقشه‌های موضوعی، می‌توان به نقشه‌هایی كه پراكندگی نوع خاصی از داده‌ها را نشان می‌دهند، اشاره نمود. </a:t>
            </a:r>
            <a:br>
              <a:rPr lang="ar-SA"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در این پژوهش، توزیع پراكندگی جغرافیایی انواع مدارك مرتبط با علوم زمین برحسب پارامترهای مختلف را می‌توان به صورت همزمان در كلیه استان‌های كشور یا به تفكیك در هر یك از استان‌ها نمایش داد. </a:t>
            </a:r>
            <a:br>
              <a:rPr lang="ar-SA" dirty="0">
                <a:solidFill>
                  <a:schemeClr val="tx1">
                    <a:lumMod val="85000"/>
                  </a:schemeClr>
                </a:solidFill>
                <a:latin typeface="Calibri"/>
                <a:ea typeface="Calibri"/>
                <a:cs typeface="B Nazanin" pitchFamily="2" charset="-78"/>
              </a:rPr>
            </a:b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40213669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Autofit/>
          </a:bodyPr>
          <a:lstStyle/>
          <a:p>
            <a:pPr marL="0" marR="0" indent="0" algn="r" rtl="1">
              <a:lnSpc>
                <a:spcPct val="115000"/>
              </a:lnSpc>
              <a:spcBef>
                <a:spcPts val="0"/>
              </a:spcBef>
              <a:spcAft>
                <a:spcPts val="1000"/>
              </a:spcAft>
              <a:buNone/>
            </a:pPr>
            <a:r>
              <a:rPr lang="ar-SA" sz="2400" b="1" dirty="0" smtClean="0">
                <a:solidFill>
                  <a:schemeClr val="tx1">
                    <a:lumMod val="85000"/>
                  </a:schemeClr>
                </a:solidFill>
                <a:latin typeface="Calibri"/>
                <a:ea typeface="Calibri"/>
                <a:cs typeface="B Nazanin" pitchFamily="2" charset="-78"/>
              </a:rPr>
              <a:t>.</a:t>
            </a:r>
            <a:r>
              <a:rPr lang="fa-IR" sz="2400" b="1" dirty="0" smtClean="0">
                <a:solidFill>
                  <a:schemeClr val="tx1">
                    <a:lumMod val="85000"/>
                  </a:schemeClr>
                </a:solidFill>
                <a:latin typeface="Calibri"/>
                <a:ea typeface="Calibri"/>
                <a:cs typeface="B Nazanin" pitchFamily="2" charset="-78"/>
              </a:rPr>
              <a:t>2</a:t>
            </a:r>
            <a:r>
              <a:rPr lang="ar-SA" sz="2400" b="1" dirty="0" smtClean="0">
                <a:solidFill>
                  <a:schemeClr val="tx1">
                    <a:lumMod val="85000"/>
                  </a:schemeClr>
                </a:solidFill>
                <a:latin typeface="Calibri"/>
                <a:ea typeface="Calibri"/>
                <a:cs typeface="B Nazanin" pitchFamily="2" charset="-78"/>
              </a:rPr>
              <a:t> </a:t>
            </a:r>
            <a:r>
              <a:rPr lang="ar-SA" b="1" dirty="0">
                <a:solidFill>
                  <a:schemeClr val="tx1">
                    <a:lumMod val="85000"/>
                  </a:schemeClr>
                </a:solidFill>
                <a:latin typeface="Calibri"/>
                <a:ea typeface="Calibri"/>
                <a:cs typeface="B Nazanin" pitchFamily="2" charset="-78"/>
              </a:rPr>
              <a:t>نمودارها</a:t>
            </a:r>
            <a:r>
              <a:rPr lang="ar-SA" sz="2400" b="1" dirty="0">
                <a:solidFill>
                  <a:schemeClr val="tx1">
                    <a:lumMod val="85000"/>
                  </a:schemeClr>
                </a:solidFill>
                <a:latin typeface="Calibri"/>
                <a:ea typeface="Calibri"/>
                <a:cs typeface="B Nazanin" pitchFamily="2" charset="-78"/>
              </a:rPr>
              <a:t/>
            </a:r>
            <a:br>
              <a:rPr lang="ar-SA" sz="2400" b="1"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نتایج تجزیه و تحلیل‌های یك سیستم اطلاعات جغرافیایی را می‌توان به نحو مؤثرتری به وسیله گرافیك‌های غیرنقشه‌ای نشان داد. هدف كلی گرافیك، ایجاد رابطه‌ای است كه اطلاعات را به صورت ساده‌تری برای مخاطبان به تصویر بكشد.</a:t>
            </a:r>
            <a:br>
              <a:rPr lang="ar-SA"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اطلاعات كم‍ّی (عددی) كه در بانك اطلاعاتی موجود است را می‌توان به گراف‌های متفاوت و متنوعی تبدیل نمود. از انواع نمودارهای این سیستم می‌توان به نمودارهای میله‌ای و دایره‌ای اشاره كرد. از نمودار میله‌ای برای نمایش اختلافات موجود در یك مشخصه در بین گروه‌های مختلف استفاده می‌شود. این نمودار را می‌توان هم به صورت عمودی و هم افقی رسم نمود. نمودار دایره‌ای، اطلاعات را با تقسیم یك دایره به قطاع‌های مختلف نشان می‌دهد و با این روش، نسبت آن‌ها را به كل مشخص می‌كند. علاوه بر این می‌توان یك قسمت دلخواه را از بقیه قسمت‌ها جداكرد و برجسته نمود</a:t>
            </a:r>
            <a:endParaRPr lang="en-US" dirty="0">
              <a:solidFill>
                <a:schemeClr val="tx1">
                  <a:lumMod val="85000"/>
                </a:schemeClr>
              </a:solidFill>
              <a:latin typeface="Calibri"/>
              <a:ea typeface="Calibri"/>
              <a:cs typeface="B Nazanin" pitchFamily="2" charset="-78"/>
            </a:endParaRPr>
          </a:p>
          <a:p>
            <a:pPr marL="0" marR="0" indent="0" algn="l" rtl="1">
              <a:lnSpc>
                <a:spcPct val="115000"/>
              </a:lnSpc>
              <a:spcBef>
                <a:spcPts val="0"/>
              </a:spcBef>
              <a:spcAft>
                <a:spcPts val="1000"/>
              </a:spcAft>
              <a:buNone/>
            </a:pPr>
            <a:endParaRPr lang="en-US" sz="2400" dirty="0">
              <a:solidFill>
                <a:schemeClr val="tx1">
                  <a:lumMod val="85000"/>
                </a:schemeClr>
              </a:solidFill>
              <a:latin typeface="Calibri"/>
              <a:ea typeface="Calibri"/>
              <a:cs typeface="B Nazanin" pitchFamily="2" charset="-78"/>
            </a:endParaRPr>
          </a:p>
          <a:p>
            <a:pPr marL="137160" indent="0" algn="l" rtl="1">
              <a:buNone/>
            </a:pPr>
            <a:endParaRPr lang="en-US" sz="2400" dirty="0">
              <a:solidFill>
                <a:schemeClr val="tx1">
                  <a:lumMod val="85000"/>
                </a:schemeClr>
              </a:solidFill>
              <a:cs typeface="B Nazanin" pitchFamily="2" charset="-78"/>
            </a:endParaRPr>
          </a:p>
        </p:txBody>
      </p:sp>
    </p:spTree>
    <p:extLst>
      <p:ext uri="{BB962C8B-B14F-4D97-AF65-F5344CB8AC3E}">
        <p14:creationId xmlns:p14="http://schemas.microsoft.com/office/powerpoint/2010/main" val="263382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lstStyle/>
          <a:p>
            <a:pPr marL="137160" indent="0" algn="r" rtl="1">
              <a:buNone/>
            </a:pPr>
            <a:r>
              <a:rPr lang="fa-IR" b="1" dirty="0" smtClean="0">
                <a:solidFill>
                  <a:schemeClr val="tx1">
                    <a:lumMod val="85000"/>
                  </a:schemeClr>
                </a:solidFill>
                <a:latin typeface="Calibri"/>
                <a:ea typeface="Calibri"/>
                <a:cs typeface="B Nazanin" pitchFamily="2" charset="-78"/>
              </a:rPr>
              <a:t>3</a:t>
            </a:r>
            <a:r>
              <a:rPr lang="ar-SA" b="1" dirty="0" smtClean="0">
                <a:solidFill>
                  <a:schemeClr val="tx1">
                    <a:lumMod val="85000"/>
                  </a:schemeClr>
                </a:solidFill>
                <a:latin typeface="Calibri"/>
                <a:ea typeface="Calibri"/>
                <a:cs typeface="B Nazanin" pitchFamily="2" charset="-78"/>
              </a:rPr>
              <a:t>جداول</a:t>
            </a:r>
            <a:r>
              <a:rPr lang="ar-SA" b="1" dirty="0">
                <a:solidFill>
                  <a:schemeClr val="tx1">
                    <a:lumMod val="85000"/>
                  </a:schemeClr>
                </a:solidFill>
                <a:latin typeface="Calibri"/>
                <a:ea typeface="Calibri"/>
                <a:cs typeface="B Nazanin" pitchFamily="2" charset="-78"/>
              </a:rPr>
              <a:t/>
            </a:r>
            <a:br>
              <a:rPr lang="ar-SA" b="1"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تهیه جداول از هر یك از مشخصه‌ها و داده‌های توصیفی، یا جداولی از كلیه اطلاعات توصیفی، از دیگر خروجی‌های یك سیستم اطلاعات جغرافیایی است. همچنین می‌توان با استفاده از تابع جستجو، داده‌هایی خاص را انتخاب و جداول مختلفی را برای نمایش یا تهیه خروجی، ایجاد نمود.</a:t>
            </a:r>
            <a:br>
              <a:rPr lang="ar-SA" dirty="0">
                <a:solidFill>
                  <a:schemeClr val="tx1">
                    <a:lumMod val="85000"/>
                  </a:schemeClr>
                </a:solidFill>
                <a:latin typeface="Calibri"/>
                <a:ea typeface="Calibri"/>
                <a:cs typeface="B Nazanin" pitchFamily="2" charset="-78"/>
              </a:rPr>
            </a:br>
            <a:r>
              <a:rPr lang="fa-IR" dirty="0" smtClean="0">
                <a:solidFill>
                  <a:schemeClr val="tx1">
                    <a:lumMod val="85000"/>
                  </a:schemeClr>
                </a:solidFill>
                <a:latin typeface="Calibri"/>
                <a:ea typeface="Calibri"/>
                <a:cs typeface="B Nazanin" pitchFamily="2" charset="-78"/>
              </a:rPr>
              <a:t>4</a:t>
            </a:r>
            <a:r>
              <a:rPr lang="ar-SA" b="1" dirty="0" smtClean="0">
                <a:solidFill>
                  <a:schemeClr val="tx1">
                    <a:lumMod val="85000"/>
                  </a:schemeClr>
                </a:solidFill>
                <a:latin typeface="Calibri"/>
                <a:ea typeface="Calibri"/>
                <a:cs typeface="B Nazanin" pitchFamily="2" charset="-78"/>
              </a:rPr>
              <a:t>خروجی‌های </a:t>
            </a:r>
            <a:r>
              <a:rPr lang="ar-SA" b="1" dirty="0">
                <a:solidFill>
                  <a:schemeClr val="tx1">
                    <a:lumMod val="85000"/>
                  </a:schemeClr>
                </a:solidFill>
                <a:latin typeface="Calibri"/>
                <a:ea typeface="Calibri"/>
                <a:cs typeface="B Nazanin" pitchFamily="2" charset="-78"/>
              </a:rPr>
              <a:t>دیگر</a:t>
            </a:r>
            <a:br>
              <a:rPr lang="ar-SA" b="1"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همانگونه كه قبلاً عنوان گردید، دیگر داده‌های خروجی ممكن است به صورت پردازش تصویری و نمایش بر روی نمایشگرهای رنگی نیز ارائه گردند. نوع اخیر خروجی برای كاربرانی كه به صورت روزمره از سیستم استفاده می‌كنند، بسیار مناسب می‌باشد. همچنین اطلاعات در محیط‌های مختلفی همچون دیسك، سی دی، و... هم قابل عرضه می‌باشد.</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1474981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686800" cy="5928360"/>
          </a:xfrm>
        </p:spPr>
        <p:txBody>
          <a:bodyPr>
            <a:noAutofit/>
          </a:bodyPr>
          <a:lstStyle/>
          <a:p>
            <a:pPr marL="137160" indent="0" algn="r" rtl="1">
              <a:buNone/>
            </a:pPr>
            <a:r>
              <a:rPr lang="ar-SA" b="1" dirty="0">
                <a:solidFill>
                  <a:schemeClr val="tx1">
                    <a:lumMod val="85000"/>
                  </a:schemeClr>
                </a:solidFill>
                <a:ea typeface="Times New Roman"/>
                <a:cs typeface="B Nazanin" pitchFamily="2" charset="-78"/>
              </a:rPr>
              <a:t>اجزاء</a:t>
            </a:r>
            <a:r>
              <a:rPr lang="en-US" b="1" dirty="0">
                <a:solidFill>
                  <a:schemeClr val="tx1">
                    <a:lumMod val="85000"/>
                  </a:schemeClr>
                </a:solidFill>
                <a:latin typeface="Times New Roman"/>
                <a:ea typeface="Times New Roman"/>
                <a:cs typeface="B Nazanin" pitchFamily="2" charset="-78"/>
              </a:rPr>
              <a:t> GIS</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سیستم اطلاعات جغرافیائی از سه جزء اصلی تشکیل شده است که عبارتند از</a:t>
            </a:r>
            <a:r>
              <a:rPr lang="en-US" dirty="0">
                <a:solidFill>
                  <a:schemeClr val="tx1">
                    <a:lumMod val="85000"/>
                  </a:schemeClr>
                </a:solidFill>
                <a:latin typeface="Times New Roman"/>
                <a:ea typeface="Times New Roman"/>
                <a:cs typeface="B Nazanin" pitchFamily="2" charset="-78"/>
              </a:rPr>
              <a:t>:</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الف) نیروی متخصص</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نیروی متخصص وظیفه طراحی وپیاده سازی وهمچنین بهنگام سازی داده ها و اطلاعات رابرعهده دارد ، در واقع این نیروی متخصص و آموزش دیده است که می تواند از توانایی های سیستم بهترین استفاده را انجام دهد</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ب) کامپیوتر</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کامپیوتر شامل سخت افزار ونرم افزار مناسب است که جهت ذخیره سازی ، بهنگام سازی ، تجزیه وتحلیل داده ها و بلاخره نشان دادن گزارشات موردی مورد استفاده قرار می گیرد</a:t>
            </a:r>
            <a:r>
              <a:rPr lang="en-US" dirty="0">
                <a:solidFill>
                  <a:schemeClr val="tx1">
                    <a:lumMod val="85000"/>
                  </a:schemeClr>
                </a:solidFill>
                <a:latin typeface="Times New Roman"/>
                <a:ea typeface="Times New Roman"/>
                <a:cs typeface="B Nazanin" pitchFamily="2" charset="-78"/>
              </a:rPr>
              <a:t>.</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ج) داده</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منظور از داده، داده های مکانی و داده های توصیفی می باشد که برای استفاده از هر سیستمی باید یک سری اطلاعات وارد آن شود تا سیستم بتواند روی آنها عملیات انجام دهد</a:t>
            </a:r>
            <a:r>
              <a:rPr lang="en-US" dirty="0">
                <a:solidFill>
                  <a:schemeClr val="tx1">
                    <a:lumMod val="85000"/>
                  </a:schemeClr>
                </a:solidFill>
                <a:latin typeface="Times New Roman"/>
                <a:ea typeface="Times New Roman"/>
                <a:cs typeface="B Nazanin" pitchFamily="2" charset="-78"/>
              </a:rPr>
              <a:t>.</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1627352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394960"/>
          </a:xfrm>
        </p:spPr>
        <p:txBody>
          <a:bodyPr/>
          <a:lstStyle/>
          <a:p>
            <a:pPr marL="137160" indent="0" algn="r" rtl="1">
              <a:buNone/>
            </a:pPr>
            <a:r>
              <a:rPr lang="ar-SA" b="1" dirty="0">
                <a:solidFill>
                  <a:schemeClr val="tx1">
                    <a:lumMod val="85000"/>
                  </a:schemeClr>
                </a:solidFill>
                <a:ea typeface="Times New Roman"/>
                <a:cs typeface="B Nazanin" pitchFamily="2" charset="-78"/>
              </a:rPr>
              <a:t>منابع تأمین کننده داده های مکانی مورد نیاز</a:t>
            </a:r>
            <a:r>
              <a:rPr lang="ar-SA" dirty="0">
                <a:solidFill>
                  <a:schemeClr val="tx1">
                    <a:lumMod val="85000"/>
                  </a:schemeClr>
                </a:solidFill>
                <a:ea typeface="Times New Roman"/>
                <a:cs typeface="B Nazanin" pitchFamily="2" charset="-78"/>
              </a:rPr>
              <a:t> </a:t>
            </a:r>
            <a:endParaRPr lang="fa-IR" dirty="0" smtClean="0">
              <a:solidFill>
                <a:schemeClr val="tx1">
                  <a:lumMod val="85000"/>
                </a:schemeClr>
              </a:solidFill>
              <a:ea typeface="Times New Roman"/>
              <a:cs typeface="B Nazanin" pitchFamily="2" charset="-78"/>
            </a:endParaRPr>
          </a:p>
          <a:p>
            <a:pPr marL="137160" indent="0" algn="r" rtl="1">
              <a:buNone/>
            </a:pPr>
            <a:endParaRPr lang="fa-IR" dirty="0" smtClean="0">
              <a:solidFill>
                <a:schemeClr val="tx1">
                  <a:lumMod val="85000"/>
                </a:schemeClr>
              </a:solidFill>
              <a:ea typeface="Times New Roman"/>
              <a:cs typeface="B Nazanin" pitchFamily="2" charset="-78"/>
            </a:endParaRPr>
          </a:p>
          <a:p>
            <a:pPr marL="137160" indent="0" algn="r" rtl="1">
              <a:buNone/>
            </a:pPr>
            <a:r>
              <a:rPr lang="ar-SA" dirty="0" smtClean="0">
                <a:solidFill>
                  <a:schemeClr val="tx1">
                    <a:lumMod val="85000"/>
                  </a:schemeClr>
                </a:solidFill>
                <a:ea typeface="Times New Roman"/>
                <a:cs typeface="B Nazanin" pitchFamily="2" charset="-78"/>
              </a:rPr>
              <a:t>داده </a:t>
            </a:r>
            <a:r>
              <a:rPr lang="ar-SA" dirty="0">
                <a:solidFill>
                  <a:schemeClr val="tx1">
                    <a:lumMod val="85000"/>
                  </a:schemeClr>
                </a:solidFill>
                <a:ea typeface="Times New Roman"/>
                <a:cs typeface="B Nazanin" pitchFamily="2" charset="-78"/>
              </a:rPr>
              <a:t>های مکانی مورد نیاز یک سیستم اطلاعات جغرافیائی می تواند از منابع مختلفی از جمله موارد زیر جمع آوری وتأمین شود</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 </a:t>
            </a:r>
            <a:r>
              <a:rPr lang="ar-SA" dirty="0">
                <a:solidFill>
                  <a:schemeClr val="tx1">
                    <a:lumMod val="85000"/>
                  </a:schemeClr>
                </a:solidFill>
                <a:latin typeface="Times New Roman"/>
                <a:ea typeface="Times New Roman"/>
                <a:cs typeface="B Nazanin" pitchFamily="2" charset="-78"/>
              </a:rPr>
              <a:t>اسناد ، مدارک ونقشه های موجود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 </a:t>
            </a:r>
            <a:r>
              <a:rPr lang="ar-SA" dirty="0">
                <a:solidFill>
                  <a:schemeClr val="tx1">
                    <a:lumMod val="85000"/>
                  </a:schemeClr>
                </a:solidFill>
                <a:latin typeface="Times New Roman"/>
                <a:ea typeface="Times New Roman"/>
                <a:cs typeface="B Nazanin" pitchFamily="2" charset="-78"/>
              </a:rPr>
              <a:t>نقشه برداری زمینی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 </a:t>
            </a:r>
            <a:r>
              <a:rPr lang="ar-SA" dirty="0">
                <a:solidFill>
                  <a:schemeClr val="tx1">
                    <a:lumMod val="85000"/>
                  </a:schemeClr>
                </a:solidFill>
                <a:latin typeface="Times New Roman"/>
                <a:ea typeface="Times New Roman"/>
                <a:cs typeface="B Nazanin" pitchFamily="2" charset="-78"/>
              </a:rPr>
              <a:t>سیستم تعیین موقعیت جهانی</a:t>
            </a:r>
            <a:r>
              <a:rPr lang="en-US" dirty="0">
                <a:solidFill>
                  <a:schemeClr val="tx1">
                    <a:lumMod val="85000"/>
                  </a:schemeClr>
                </a:solidFill>
                <a:latin typeface="Times New Roman"/>
                <a:ea typeface="Times New Roman"/>
                <a:cs typeface="B Nazanin" pitchFamily="2" charset="-78"/>
              </a:rPr>
              <a:t>(GPS)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 </a:t>
            </a:r>
            <a:r>
              <a:rPr lang="ar-SA" dirty="0">
                <a:solidFill>
                  <a:schemeClr val="tx1">
                    <a:lumMod val="85000"/>
                  </a:schemeClr>
                </a:solidFill>
                <a:latin typeface="Times New Roman"/>
                <a:ea typeface="Times New Roman"/>
                <a:cs typeface="B Nazanin" pitchFamily="2" charset="-78"/>
              </a:rPr>
              <a:t>عکسهای هـوائی (تکنیک </a:t>
            </a:r>
            <a:r>
              <a:rPr lang="ar-SA" dirty="0" smtClean="0">
                <a:solidFill>
                  <a:schemeClr val="tx1">
                    <a:lumMod val="85000"/>
                  </a:schemeClr>
                </a:solidFill>
                <a:latin typeface="Times New Roman"/>
                <a:ea typeface="Times New Roman"/>
                <a:cs typeface="B Nazanin" pitchFamily="2" charset="-78"/>
              </a:rPr>
              <a:t>فتوگرامتری</a:t>
            </a:r>
            <a:r>
              <a:rPr lang="fa-IR" dirty="0" smtClean="0">
                <a:solidFill>
                  <a:schemeClr val="tx1">
                    <a:lumMod val="85000"/>
                  </a:schemeClr>
                </a:solidFill>
                <a:latin typeface="Times New Roman"/>
                <a:ea typeface="Times New Roman"/>
                <a:cs typeface="B Nazanin" pitchFamily="2" charset="-78"/>
              </a:rPr>
              <a:t>)</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 </a:t>
            </a:r>
            <a:r>
              <a:rPr lang="ar-SA" dirty="0">
                <a:solidFill>
                  <a:schemeClr val="tx1">
                    <a:lumMod val="85000"/>
                  </a:schemeClr>
                </a:solidFill>
                <a:latin typeface="Times New Roman"/>
                <a:ea typeface="Times New Roman"/>
                <a:cs typeface="B Nazanin" pitchFamily="2" charset="-78"/>
              </a:rPr>
              <a:t>تصاویر ماهـواره ای (سنجش از </a:t>
            </a:r>
            <a:r>
              <a:rPr lang="ar-SA" dirty="0" smtClean="0">
                <a:solidFill>
                  <a:schemeClr val="tx1">
                    <a:lumMod val="85000"/>
                  </a:schemeClr>
                </a:solidFill>
                <a:latin typeface="Times New Roman"/>
                <a:ea typeface="Times New Roman"/>
                <a:cs typeface="B Nazanin" pitchFamily="2" charset="-78"/>
              </a:rPr>
              <a:t>دور</a:t>
            </a:r>
            <a:r>
              <a:rPr lang="fa-IR" dirty="0" smtClean="0">
                <a:solidFill>
                  <a:schemeClr val="tx1">
                    <a:lumMod val="85000"/>
                  </a:schemeClr>
                </a:solidFill>
                <a:latin typeface="Times New Roman"/>
                <a:ea typeface="Times New Roman"/>
                <a:cs typeface="B Nazanin" pitchFamily="2" charset="-78"/>
              </a:rPr>
              <a:t>)</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1366702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763000" cy="5699760"/>
          </a:xfrm>
        </p:spPr>
        <p:txBody>
          <a:bodyPr>
            <a:normAutofit/>
          </a:bodyPr>
          <a:lstStyle/>
          <a:p>
            <a:pPr marL="137160" indent="0" algn="r" rtl="1">
              <a:buNone/>
            </a:pPr>
            <a:r>
              <a:rPr lang="ar-SA" b="1" dirty="0">
                <a:solidFill>
                  <a:schemeClr val="tx1">
                    <a:lumMod val="85000"/>
                  </a:schemeClr>
                </a:solidFill>
                <a:ea typeface="Times New Roman"/>
                <a:cs typeface="B Nazanin" pitchFamily="2" charset="-78"/>
              </a:rPr>
              <a:t>تمایز سیستم اطلاعات جغرافیایی با سایر برنامه های آماری و </a:t>
            </a:r>
            <a:r>
              <a:rPr lang="ar-SA" b="1" dirty="0" smtClean="0">
                <a:solidFill>
                  <a:schemeClr val="tx1">
                    <a:lumMod val="85000"/>
                  </a:schemeClr>
                </a:solidFill>
                <a:ea typeface="Times New Roman"/>
                <a:cs typeface="B Nazanin" pitchFamily="2" charset="-78"/>
              </a:rPr>
              <a:t>اطلاعاتی</a:t>
            </a:r>
            <a:endParaRPr lang="fa-IR" b="1" dirty="0" smtClean="0">
              <a:solidFill>
                <a:schemeClr val="tx1">
                  <a:lumMod val="85000"/>
                </a:schemeClr>
              </a:solidFill>
              <a:ea typeface="Times New Roman"/>
              <a:cs typeface="B Nazanin" pitchFamily="2" charset="-78"/>
            </a:endParaRPr>
          </a:p>
          <a:p>
            <a:pPr marL="137160" indent="0" algn="just" rtl="1">
              <a:buNone/>
            </a:pP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در یک نگاه گذرا می توان این گونه تصور کرد که شاید</a:t>
            </a:r>
            <a:r>
              <a:rPr lang="en-US" dirty="0">
                <a:solidFill>
                  <a:schemeClr val="tx1">
                    <a:lumMod val="85000"/>
                  </a:schemeClr>
                </a:solidFill>
                <a:latin typeface="Times New Roman"/>
                <a:ea typeface="Times New Roman"/>
                <a:cs typeface="B Nazanin" pitchFamily="2" charset="-78"/>
              </a:rPr>
              <a:t> GIS </a:t>
            </a:r>
            <a:r>
              <a:rPr lang="ar-SA" dirty="0">
                <a:solidFill>
                  <a:schemeClr val="tx1">
                    <a:lumMod val="85000"/>
                  </a:schemeClr>
                </a:solidFill>
                <a:latin typeface="Times New Roman"/>
                <a:ea typeface="Times New Roman"/>
                <a:cs typeface="B Nazanin" pitchFamily="2" charset="-78"/>
              </a:rPr>
              <a:t>همانند دیگر برنامه های بانک اطلاعاتی عمل می کند اما در حقیقت بعلت تلفیق مناسب و کارامد نرم افزار و سخت افزار وهمچنین گستردگی ی داده های مورد نظر در این سیستم از نظر محتوا از نظر گزارش دهی بسیار قدرتمند شده است از سوی دیگر در راستای اجرای پروژه های مدیریتی بسیار سود مند می باشد و یکی از وجوه تمایز بسیار آشکار آن استفاده از نقشه جهت نشان دادن آمار هاست؛ در حالی که بیشتر برنامهای بانک اطلاعات یک سو نگر و شاید دست و پایگاه بسیج مسجد و مجتمع فرهنگی امام محمد باقر گیرهستند و جهت نشان دادن داده های دریافتی پردازش شده بصورت فراگیر مطلوبیت لازم را </a:t>
            </a:r>
            <a:r>
              <a:rPr lang="ar-SA" dirty="0" smtClean="0">
                <a:solidFill>
                  <a:schemeClr val="tx1">
                    <a:lumMod val="85000"/>
                  </a:schemeClr>
                </a:solidFill>
                <a:latin typeface="Times New Roman"/>
                <a:ea typeface="Times New Roman"/>
                <a:cs typeface="B Nazanin" pitchFamily="2" charset="-78"/>
              </a:rPr>
              <a:t>ندارند</a:t>
            </a:r>
            <a:r>
              <a:rPr lang="fa-IR" dirty="0" smtClean="0">
                <a:solidFill>
                  <a:schemeClr val="tx1">
                    <a:lumMod val="85000"/>
                  </a:schemeClr>
                </a:solidFill>
                <a:latin typeface="Times New Roman"/>
                <a:ea typeface="Times New Roman"/>
                <a:cs typeface="B Nazanin" pitchFamily="2" charset="-78"/>
              </a:rPr>
              <a:t>.</a:t>
            </a:r>
            <a:r>
              <a:rPr lang="ar-SA" dirty="0" smtClean="0">
                <a:solidFill>
                  <a:schemeClr val="tx1">
                    <a:lumMod val="85000"/>
                  </a:schemeClr>
                </a:solidFill>
                <a:latin typeface="Times New Roman"/>
                <a:ea typeface="Times New Roman"/>
                <a:cs typeface="B Nazanin" pitchFamily="2" charset="-78"/>
              </a:rPr>
              <a:t> </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2254015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609600"/>
            <a:ext cx="8534400" cy="6019800"/>
          </a:xfrm>
        </p:spPr>
        <p:txBody>
          <a:bodyPr>
            <a:normAutofit/>
          </a:bodyPr>
          <a:lstStyle/>
          <a:p>
            <a:pPr rtl="1">
              <a:lnSpc>
                <a:spcPct val="115000"/>
              </a:lnSpc>
              <a:spcBef>
                <a:spcPts val="0"/>
              </a:spcBef>
              <a:spcAft>
                <a:spcPts val="750"/>
              </a:spcAft>
            </a:pPr>
            <a:r>
              <a:rPr lang="fa-IR" b="1" dirty="0">
                <a:solidFill>
                  <a:schemeClr val="tx1">
                    <a:lumMod val="85000"/>
                  </a:schemeClr>
                </a:solidFill>
                <a:ea typeface="Times New Roman"/>
                <a:cs typeface="Times New Roman"/>
              </a:rPr>
              <a:t>ت</a:t>
            </a:r>
            <a:r>
              <a:rPr lang="ar-SA" b="1" dirty="0" smtClean="0">
                <a:solidFill>
                  <a:schemeClr val="tx1">
                    <a:lumMod val="85000"/>
                  </a:schemeClr>
                </a:solidFill>
                <a:ea typeface="Times New Roman"/>
                <a:cs typeface="Times New Roman"/>
              </a:rPr>
              <a:t>عریف </a:t>
            </a:r>
            <a:r>
              <a:rPr lang="ar-SA" b="1" dirty="0">
                <a:solidFill>
                  <a:schemeClr val="tx1">
                    <a:lumMod val="85000"/>
                  </a:schemeClr>
                </a:solidFill>
                <a:ea typeface="Times New Roman"/>
                <a:cs typeface="Times New Roman"/>
              </a:rPr>
              <a:t>سیستم اطلاعات جغرافیائی</a:t>
            </a:r>
            <a:r>
              <a:rPr lang="en-US" b="1" dirty="0" smtClean="0">
                <a:solidFill>
                  <a:schemeClr val="tx1">
                    <a:lumMod val="85000"/>
                  </a:schemeClr>
                </a:solidFill>
                <a:effectLst/>
                <a:latin typeface="Times New Roman"/>
                <a:ea typeface="Times New Roman"/>
                <a:cs typeface="Arial"/>
              </a:rPr>
              <a:t>(GIS)</a:t>
            </a:r>
            <a:r>
              <a:rPr lang="en-US" dirty="0" smtClean="0">
                <a:solidFill>
                  <a:schemeClr val="tx1">
                    <a:lumMod val="85000"/>
                  </a:schemeClr>
                </a:solidFill>
                <a:effectLst/>
                <a:latin typeface="Times New Roman"/>
                <a:ea typeface="Times New Roman"/>
                <a:cs typeface="Arial"/>
              </a:rPr>
              <a:t> </a:t>
            </a:r>
            <a:endParaRPr lang="fa-IR" dirty="0" smtClean="0">
              <a:solidFill>
                <a:schemeClr val="tx1">
                  <a:lumMod val="85000"/>
                </a:schemeClr>
              </a:solidFill>
              <a:effectLst/>
              <a:latin typeface="Times New Roman"/>
              <a:ea typeface="Times New Roman"/>
              <a:cs typeface="Arial"/>
            </a:endParaRPr>
          </a:p>
          <a:p>
            <a:pPr lvl="0" algn="just" rtl="1">
              <a:buClr>
                <a:prstClr val="white">
                  <a:shade val="95000"/>
                </a:prstClr>
              </a:buClr>
            </a:pPr>
            <a:r>
              <a:rPr lang="ar-SA" sz="2800" dirty="0" smtClean="0">
                <a:solidFill>
                  <a:schemeClr val="tx1">
                    <a:lumMod val="85000"/>
                  </a:schemeClr>
                </a:solidFill>
                <a:ea typeface="Calibri"/>
                <a:cs typeface="B Nazanin" pitchFamily="2" charset="-78"/>
              </a:rPr>
              <a:t>سیستم </a:t>
            </a:r>
            <a:r>
              <a:rPr lang="ar-SA" sz="2800" dirty="0">
                <a:solidFill>
                  <a:schemeClr val="tx1">
                    <a:lumMod val="85000"/>
                  </a:schemeClr>
                </a:solidFill>
                <a:ea typeface="Calibri"/>
                <a:cs typeface="B Nazanin" pitchFamily="2" charset="-78"/>
              </a:rPr>
              <a:t>اطلاعات جغرافیایی، </a:t>
            </a:r>
            <a:r>
              <a:rPr lang="ar-SA" sz="2800" dirty="0" smtClean="0">
                <a:solidFill>
                  <a:schemeClr val="tx1">
                    <a:lumMod val="85000"/>
                  </a:schemeClr>
                </a:solidFill>
                <a:ea typeface="Calibri"/>
                <a:cs typeface="B Nazanin" pitchFamily="2" charset="-78"/>
              </a:rPr>
              <a:t>سامانه </a:t>
            </a:r>
            <a:r>
              <a:rPr lang="ar-SA" sz="2800" dirty="0">
                <a:solidFill>
                  <a:schemeClr val="tx1">
                    <a:lumMod val="85000"/>
                  </a:schemeClr>
                </a:solidFill>
                <a:ea typeface="Calibri"/>
                <a:cs typeface="B Nazanin" pitchFamily="2" charset="-78"/>
              </a:rPr>
              <a:t>اطلاعات مکانی، یا جی‌آی‌اس </a:t>
            </a:r>
            <a:r>
              <a:rPr lang="en-US" sz="2800" dirty="0" smtClean="0">
                <a:solidFill>
                  <a:schemeClr val="tx1">
                    <a:lumMod val="85000"/>
                  </a:schemeClr>
                </a:solidFill>
                <a:ea typeface="Calibri"/>
                <a:cs typeface="B Nazanin" pitchFamily="2" charset="-78"/>
              </a:rPr>
              <a:t>Geographic </a:t>
            </a:r>
            <a:r>
              <a:rPr lang="en-US" sz="2800" dirty="0">
                <a:solidFill>
                  <a:schemeClr val="tx1">
                    <a:lumMod val="85000"/>
                  </a:schemeClr>
                </a:solidFill>
                <a:ea typeface="Calibri"/>
                <a:cs typeface="B Nazanin" pitchFamily="2" charset="-78"/>
              </a:rPr>
              <a:t>Information System - GIS) </a:t>
            </a:r>
            <a:r>
              <a:rPr lang="fa-IR" sz="2800" dirty="0" smtClean="0">
                <a:solidFill>
                  <a:schemeClr val="tx1">
                    <a:lumMod val="85000"/>
                  </a:schemeClr>
                </a:solidFill>
                <a:ea typeface="Calibri"/>
                <a:cs typeface="B Nazanin" pitchFamily="2" charset="-78"/>
              </a:rPr>
              <a:t>)</a:t>
            </a:r>
            <a:r>
              <a:rPr lang="ar-SA" sz="2800" dirty="0" smtClean="0">
                <a:solidFill>
                  <a:schemeClr val="tx1">
                    <a:lumMod val="85000"/>
                  </a:schemeClr>
                </a:solidFill>
                <a:ea typeface="Calibri"/>
                <a:cs typeface="B Nazanin" pitchFamily="2" charset="-78"/>
              </a:rPr>
              <a:t>یک </a:t>
            </a:r>
            <a:r>
              <a:rPr lang="fa-IR" sz="2800" dirty="0" smtClean="0">
                <a:solidFill>
                  <a:schemeClr val="tx1">
                    <a:lumMod val="85000"/>
                  </a:schemeClr>
                </a:solidFill>
                <a:ea typeface="Calibri"/>
                <a:cs typeface="B Nazanin" pitchFamily="2" charset="-78"/>
              </a:rPr>
              <a:t>سیستم اطلاعاتی</a:t>
            </a:r>
            <a:r>
              <a:rPr lang="en-US" sz="2800" dirty="0" smtClean="0">
                <a:solidFill>
                  <a:schemeClr val="tx1">
                    <a:lumMod val="85000"/>
                  </a:schemeClr>
                </a:solidFill>
                <a:ea typeface="Calibri"/>
                <a:cs typeface="B Nazanin" pitchFamily="2" charset="-78"/>
              </a:rPr>
              <a:t> </a:t>
            </a:r>
            <a:r>
              <a:rPr lang="en-US" sz="2800" dirty="0">
                <a:solidFill>
                  <a:schemeClr val="tx1">
                    <a:lumMod val="85000"/>
                  </a:schemeClr>
                </a:solidFill>
                <a:ea typeface="Calibri"/>
                <a:cs typeface="B Nazanin" pitchFamily="2" charset="-78"/>
              </a:rPr>
              <a:t>)</a:t>
            </a:r>
            <a:r>
              <a:rPr lang="ar-SA" sz="2800" dirty="0">
                <a:solidFill>
                  <a:schemeClr val="tx1">
                    <a:lumMod val="85000"/>
                  </a:schemeClr>
                </a:solidFill>
                <a:ea typeface="Calibri"/>
                <a:cs typeface="B Nazanin" pitchFamily="2" charset="-78"/>
              </a:rPr>
              <a:t>معمولاً کامپیوتری) </a:t>
            </a:r>
            <a:r>
              <a:rPr lang="fa-IR" sz="2800" dirty="0" smtClean="0">
                <a:solidFill>
                  <a:schemeClr val="tx1">
                    <a:lumMod val="85000"/>
                  </a:schemeClr>
                </a:solidFill>
                <a:effectLst/>
                <a:ea typeface="Times New Roman"/>
                <a:cs typeface="B Nazanin" pitchFamily="2" charset="-78"/>
              </a:rPr>
              <a:t>و</a:t>
            </a:r>
            <a:r>
              <a:rPr lang="ar-SA" sz="2800" dirty="0" smtClean="0">
                <a:solidFill>
                  <a:schemeClr val="tx1">
                    <a:lumMod val="85000"/>
                  </a:schemeClr>
                </a:solidFill>
                <a:effectLst/>
                <a:ea typeface="Times New Roman"/>
                <a:cs typeface="B Nazanin" pitchFamily="2" charset="-78"/>
              </a:rPr>
              <a:t>مجموعه ای سازمان یافته از سخت افزار ، نرم افزارهای کامپیوتری ، داده های </a:t>
            </a:r>
            <a:r>
              <a:rPr lang="ar-SA" sz="2800" dirty="0" smtClean="0">
                <a:solidFill>
                  <a:schemeClr val="tx1">
                    <a:lumMod val="85000"/>
                  </a:schemeClr>
                </a:solidFill>
                <a:effectLst/>
                <a:ea typeface="Times New Roman"/>
                <a:cs typeface="Times New Roman"/>
              </a:rPr>
              <a:t>مکان مرجع شامل : داده های توصیفی ومکانی ، افراد متخصص والگوریتم هاست که به منظور گردآوری ، ذخیره سازی ، پردازش، بازیافت ، تجزیه وتحلیل وارائه شکلهای مختلف اطلاعات مکان مرجع ، طراحی وایجاد شده وبه بیان مشخصات وویژگی های جغرافیائی داده ها</a:t>
            </a:r>
            <a:r>
              <a:rPr lang="fa-IR" sz="2800" dirty="0" smtClean="0">
                <a:solidFill>
                  <a:schemeClr val="tx1">
                    <a:lumMod val="85000"/>
                  </a:schemeClr>
                </a:solidFill>
                <a:ea typeface="Calibri"/>
              </a:rPr>
              <a:t> </a:t>
            </a:r>
            <a:r>
              <a:rPr lang="ar-SA" sz="2800" dirty="0" smtClean="0">
                <a:solidFill>
                  <a:schemeClr val="tx1">
                    <a:lumMod val="85000"/>
                  </a:schemeClr>
                </a:solidFill>
                <a:ea typeface="Calibri"/>
              </a:rPr>
              <a:t>و </a:t>
            </a:r>
            <a:r>
              <a:rPr lang="ar-SA" sz="2800" dirty="0">
                <a:solidFill>
                  <a:schemeClr val="tx1">
                    <a:lumMod val="85000"/>
                  </a:schemeClr>
                </a:solidFill>
                <a:ea typeface="Calibri"/>
              </a:rPr>
              <a:t>مدیریت اطلاعات جغرافیایی</a:t>
            </a:r>
            <a:r>
              <a:rPr lang="ar-SA" sz="2800" dirty="0" smtClean="0">
                <a:solidFill>
                  <a:schemeClr val="tx1">
                    <a:lumMod val="85000"/>
                  </a:schemeClr>
                </a:solidFill>
                <a:effectLst/>
                <a:ea typeface="Calibri"/>
                <a:cs typeface="Calibri"/>
              </a:rPr>
              <a:t> </a:t>
            </a:r>
            <a:r>
              <a:rPr lang="en-US" sz="2800" dirty="0" smtClean="0">
                <a:solidFill>
                  <a:schemeClr val="tx1">
                    <a:lumMod val="85000"/>
                  </a:schemeClr>
                </a:solidFill>
                <a:ea typeface="Calibri"/>
                <a:cs typeface="Arial"/>
              </a:rPr>
              <a:t>)</a:t>
            </a:r>
            <a:r>
              <a:rPr lang="fa-IR" sz="2800" dirty="0" smtClean="0">
                <a:solidFill>
                  <a:schemeClr val="tx1">
                    <a:lumMod val="85000"/>
                  </a:schemeClr>
                </a:solidFill>
                <a:ea typeface="Calibri"/>
              </a:rPr>
              <a:t>اطلاعات مکانی</a:t>
            </a:r>
            <a:r>
              <a:rPr lang="en-US" sz="2800" dirty="0" smtClean="0">
                <a:solidFill>
                  <a:schemeClr val="tx1">
                    <a:lumMod val="85000"/>
                  </a:schemeClr>
                </a:solidFill>
                <a:ea typeface="Calibri"/>
                <a:cs typeface="Arial"/>
              </a:rPr>
              <a:t>( </a:t>
            </a:r>
            <a:r>
              <a:rPr lang="ar-SA" sz="2800" dirty="0">
                <a:solidFill>
                  <a:schemeClr val="tx1">
                    <a:lumMod val="85000"/>
                  </a:schemeClr>
                </a:solidFill>
                <a:ea typeface="Calibri"/>
              </a:rPr>
              <a:t>می‌پردازد</a:t>
            </a:r>
            <a:r>
              <a:rPr lang="ar-SA" sz="2800" dirty="0" smtClean="0">
                <a:solidFill>
                  <a:schemeClr val="tx1">
                    <a:lumMod val="85000"/>
                  </a:schemeClr>
                </a:solidFill>
                <a:ea typeface="Calibri"/>
              </a:rPr>
              <a:t>.</a:t>
            </a:r>
            <a:r>
              <a:rPr lang="ar-SA" dirty="0">
                <a:solidFill>
                  <a:prstClr val="white">
                    <a:lumMod val="85000"/>
                  </a:prstClr>
                </a:solidFill>
                <a:ea typeface="Calibri"/>
                <a:cs typeface="B Nazanin" pitchFamily="2" charset="-78"/>
              </a:rPr>
              <a:t> هدف نهایی یک سیستم اطلاعات جغرافیایی، پشتیبانی جهت تصمیم‌گیری‌های پایه‌گذاری‌شده بر اساس داده‌های مکانی می‌باشد و عملکرد اساسی آن بدست آوردن اطلاعاتی است که از ترکیب لایه‌های متفاوت داده‌ها با روش‌های مختلف و با دیدگاه‌های گوناگون بدست می‌آیند</a:t>
            </a:r>
            <a:r>
              <a:rPr lang="en-US" dirty="0">
                <a:solidFill>
                  <a:prstClr val="white">
                    <a:lumMod val="85000"/>
                  </a:prstClr>
                </a:solidFill>
                <a:ea typeface="Calibri"/>
                <a:cs typeface="B Nazanin" pitchFamily="2" charset="-78"/>
              </a:rPr>
              <a:t>.</a:t>
            </a:r>
            <a:endParaRPr lang="en-US" dirty="0">
              <a:solidFill>
                <a:prstClr val="white">
                  <a:lumMod val="85000"/>
                </a:prstClr>
              </a:solidFill>
              <a:cs typeface="B Nazanin" pitchFamily="2" charset="-78"/>
            </a:endParaRPr>
          </a:p>
          <a:p>
            <a:endParaRPr lang="en-US" dirty="0">
              <a:cs typeface="B Nazanin" pitchFamily="2" charset="-78"/>
            </a:endParaRPr>
          </a:p>
          <a:p>
            <a:pPr algn="just" rtl="1"/>
            <a:endParaRPr lang="en-US" sz="2800" dirty="0">
              <a:solidFill>
                <a:schemeClr val="tx1">
                  <a:lumMod val="85000"/>
                </a:schemeClr>
              </a:solidFill>
              <a:cs typeface="B Nazanin" pitchFamily="2" charset="-78"/>
            </a:endParaRPr>
          </a:p>
        </p:txBody>
      </p:sp>
    </p:spTree>
    <p:extLst>
      <p:ext uri="{BB962C8B-B14F-4D97-AF65-F5344CB8AC3E}">
        <p14:creationId xmlns:p14="http://schemas.microsoft.com/office/powerpoint/2010/main" val="3529449449"/>
      </p:ext>
    </p:extLst>
  </p:cSld>
  <p:clrMapOvr>
    <a:masterClrMapping/>
  </p:clrMapOvr>
  <p:transition spd="slow">
    <p:push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05800" cy="5699760"/>
          </a:xfrm>
        </p:spPr>
        <p:txBody>
          <a:bodyPr>
            <a:normAutofit/>
          </a:bodyPr>
          <a:lstStyle/>
          <a:p>
            <a:pPr marL="137160" indent="0" algn="just" rtl="1">
              <a:buNone/>
            </a:pPr>
            <a:r>
              <a:rPr lang="ar-SA" dirty="0">
                <a:solidFill>
                  <a:schemeClr val="tx1">
                    <a:lumMod val="85000"/>
                  </a:schemeClr>
                </a:solidFill>
                <a:ea typeface="Times New Roman"/>
                <a:cs typeface="B Nazanin" pitchFamily="2" charset="-78"/>
              </a:rPr>
              <a:t>شاید بتوان گفت سیستم اطلاعات جغرافیایی با یک نگاه چند جانبه و عمق دار و در اختیار قرار دادن راه های مختلف جهت تصمیم گیری و استفاده در سطوح مختلف مدیریت مخصوصا مدیریت منابع چه در زمینه مدیریت منابع انسانی و چه طبیعی بهترین گزینه است همچنین سرعت گزارش گیری بعد از تجمیع اطلاعات بسیار بالا خواهد رفت اما این نکته نیز گفتنی است که متاسفانه در کشور ما به دلیل بها ندادن به مسایل آماری گذر از مرحلیه آماری بسیار وقت گیر خواهد بود مگر اینکه روی کرد جدیدی در سیاست های مسئولین صورت گیرد</a:t>
            </a:r>
            <a:r>
              <a:rPr lang="en-US" dirty="0" smtClean="0">
                <a:solidFill>
                  <a:schemeClr val="tx1">
                    <a:lumMod val="85000"/>
                  </a:schemeClr>
                </a:solidFill>
                <a:latin typeface="Times New Roman"/>
                <a:ea typeface="Times New Roman"/>
                <a:cs typeface="B Nazanin" pitchFamily="2" charset="-78"/>
              </a:rPr>
              <a:t>.</a:t>
            </a:r>
            <a:r>
              <a:rPr lang="ar-SA" dirty="0">
                <a:solidFill>
                  <a:schemeClr val="tx1">
                    <a:lumMod val="85000"/>
                  </a:schemeClr>
                </a:solidFill>
                <a:ea typeface="Times New Roman"/>
                <a:cs typeface="B Nazanin" pitchFamily="2" charset="-78"/>
              </a:rPr>
              <a:t> در واقع شما با در اختیار داشتن در مرتبه نخست آمار گرداوری شده و بعد از آن استفاده از این نرم آفزار و یا بهتر بگوییم سیستم اطلاعات جغرافیایی می توانید دنیا را آن گونه که باید باشد ببینید واقعیات آن را بصورت جزء به جزء مورد برسی قرار دهید و با ساختن الگو و مدل با دقت فوق العاده بالا برای درک بهتر آن و شرح ان برای دیگران عملیات انجام </a:t>
            </a:r>
            <a:r>
              <a:rPr lang="ar-SA" dirty="0" smtClean="0">
                <a:solidFill>
                  <a:schemeClr val="tx1">
                    <a:lumMod val="85000"/>
                  </a:schemeClr>
                </a:solidFill>
                <a:ea typeface="Times New Roman"/>
                <a:cs typeface="B Nazanin" pitchFamily="2" charset="-78"/>
              </a:rPr>
              <a:t>دهید</a:t>
            </a:r>
            <a:r>
              <a:rPr lang="en-US" dirty="0" smtClean="0">
                <a:solidFill>
                  <a:schemeClr val="tx1">
                    <a:lumMod val="85000"/>
                  </a:schemeClr>
                </a:solidFill>
                <a:ea typeface="Times New Roman"/>
                <a:cs typeface="B Nazanin" pitchFamily="2" charset="-78"/>
              </a:rPr>
              <a:t>.</a:t>
            </a:r>
            <a:r>
              <a:rPr lang="ar-SA" dirty="0" smtClean="0">
                <a:solidFill>
                  <a:schemeClr val="tx1">
                    <a:lumMod val="85000"/>
                  </a:schemeClr>
                </a:solidFill>
                <a:ea typeface="Times New Roman"/>
                <a:cs typeface="B Nazanin" pitchFamily="2" charset="-78"/>
              </a:rPr>
              <a:t> </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629774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lstStyle/>
          <a:p>
            <a:pPr marL="137160" indent="0" algn="r" rtl="1">
              <a:buNone/>
            </a:pPr>
            <a:r>
              <a:rPr lang="ar-SA" b="1" dirty="0">
                <a:solidFill>
                  <a:schemeClr val="tx1">
                    <a:lumMod val="85000"/>
                  </a:schemeClr>
                </a:solidFill>
                <a:ea typeface="Times New Roman"/>
                <a:cs typeface="B Nazanin" pitchFamily="2" charset="-78"/>
              </a:rPr>
              <a:t>انجام عملیات </a:t>
            </a:r>
            <a:r>
              <a:rPr lang="ar-SA" b="1" dirty="0" smtClean="0">
                <a:solidFill>
                  <a:schemeClr val="tx1">
                    <a:lumMod val="85000"/>
                  </a:schemeClr>
                </a:solidFill>
                <a:ea typeface="Times New Roman"/>
                <a:cs typeface="B Nazanin" pitchFamily="2" charset="-78"/>
              </a:rPr>
              <a:t>فضایی</a:t>
            </a:r>
            <a:endParaRPr lang="fa-IR" b="1" dirty="0" smtClean="0">
              <a:solidFill>
                <a:schemeClr val="tx1">
                  <a:lumMod val="85000"/>
                </a:schemeClr>
              </a:solidFill>
              <a:ea typeface="Times New Roman"/>
              <a:cs typeface="B Nazanin" pitchFamily="2" charset="-78"/>
            </a:endParaRPr>
          </a:p>
          <a:p>
            <a:pPr marL="137160" indent="0" algn="r" rtl="1">
              <a:buNone/>
            </a:pP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در یک سیستم اطلاعات جغرافیایی امکان تحلیل همگانی و فضایی عوارض و روابط میان آنها، براساس مختصات جغرافیایی وجود دارد</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ارتباط و پیوند انواع اطلاعات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در یک سیستم جغرافیایی امکان پیوند میان مجموعه های گوناگونی از اطلاعات جغرافیایی با اهداف مختلف تحلیلی وجود دارد</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امکان ارتباط با انواع تکنولوژی های روز از قبیل</a:t>
            </a:r>
            <a:r>
              <a:rPr lang="en-US" dirty="0">
                <a:solidFill>
                  <a:schemeClr val="tx1">
                    <a:lumMod val="85000"/>
                  </a:schemeClr>
                </a:solidFill>
                <a:latin typeface="Times New Roman"/>
                <a:ea typeface="Times New Roman"/>
                <a:cs typeface="B Nazanin" pitchFamily="2" charset="-78"/>
              </a:rPr>
              <a:t> GPS </a:t>
            </a:r>
            <a:r>
              <a:rPr lang="ar-SA" dirty="0">
                <a:solidFill>
                  <a:schemeClr val="tx1">
                    <a:lumMod val="85000"/>
                  </a:schemeClr>
                </a:solidFill>
                <a:latin typeface="Times New Roman"/>
                <a:ea typeface="Times New Roman"/>
                <a:cs typeface="B Nazanin" pitchFamily="2" charset="-78"/>
              </a:rPr>
              <a:t>و تصاویر ماهواره ای از قابلیت های دیگر است</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ذخیره اطلاعات نقشه ای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در این سیستم، امکان ذخیره انواع نقشه های شماتیک به شکل فایل های کامپیوتری وجود دارد به طوری که قابل استفاده برای تلفیق و تحلیل کامپیوتری می باشند</a:t>
            </a:r>
            <a:r>
              <a:rPr lang="en-US" dirty="0">
                <a:solidFill>
                  <a:schemeClr val="tx1">
                    <a:lumMod val="85000"/>
                  </a:schemeClr>
                </a:solidFill>
                <a:latin typeface="Times New Roman"/>
                <a:ea typeface="Times New Roman"/>
                <a:cs typeface="B Nazanin" pitchFamily="2" charset="-78"/>
              </a:rPr>
              <a:t>. </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2908637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rmAutofit/>
          </a:bodyPr>
          <a:lstStyle/>
          <a:p>
            <a:pPr marL="137160" indent="0" algn="r" rtl="1">
              <a:buNone/>
            </a:pPr>
            <a:r>
              <a:rPr lang="ar-SA" b="1" dirty="0">
                <a:solidFill>
                  <a:schemeClr val="tx1">
                    <a:lumMod val="85000"/>
                  </a:schemeClr>
                </a:solidFill>
                <a:ea typeface="Times New Roman"/>
                <a:cs typeface="B Nazanin" pitchFamily="2" charset="-78"/>
              </a:rPr>
              <a:t>کاربردهای</a:t>
            </a:r>
            <a:r>
              <a:rPr lang="en-US" b="1" dirty="0">
                <a:solidFill>
                  <a:schemeClr val="tx1">
                    <a:lumMod val="85000"/>
                  </a:schemeClr>
                </a:solidFill>
                <a:latin typeface="Times New Roman"/>
                <a:ea typeface="Times New Roman"/>
                <a:cs typeface="B Nazanin" pitchFamily="2" charset="-78"/>
              </a:rPr>
              <a:t> GIS</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کاربرد</a:t>
            </a:r>
            <a:r>
              <a:rPr lang="en-US" dirty="0">
                <a:solidFill>
                  <a:schemeClr val="tx1">
                    <a:lumMod val="85000"/>
                  </a:schemeClr>
                </a:solidFill>
                <a:latin typeface="Times New Roman"/>
                <a:ea typeface="Times New Roman"/>
                <a:cs typeface="B Nazanin" pitchFamily="2" charset="-78"/>
              </a:rPr>
              <a:t> GIS </a:t>
            </a:r>
            <a:r>
              <a:rPr lang="ar-SA" dirty="0">
                <a:solidFill>
                  <a:schemeClr val="tx1">
                    <a:lumMod val="85000"/>
                  </a:schemeClr>
                </a:solidFill>
                <a:latin typeface="Times New Roman"/>
                <a:ea typeface="Times New Roman"/>
                <a:cs typeface="B Nazanin" pitchFamily="2" charset="-78"/>
              </a:rPr>
              <a:t>بسته به نیازهای هر منطقه یا کشور در بخشهای مختلفی توسعه یافته است، به طوری که در ابتدا در اروپا ازاین سیستم در پایگاه های اطلاعات ثبت اسناد و املاک، محیط زیست، نگهداری نقشه های توپوگرافی، در کانادا، در برنامه ریزی جنگل ها، حجم درختان وچوب قابل برداشت، شناسائی راههای دسترسی به جنگل، در چین و ژاپن، نظارت و مدل سازی تغییرات زیست محیطی و در آمریکا، در رشته های گوناگونی از جمله در برنامه ریزی شهری و شهرداری ها از این سیستم استفاده شده است و با گذشت زمان و توسعه سیستم ها استفاده از آن به کلیه بخش های مرتبط با زمین گسترش یافته است</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استفاده ازاین سیستم درکلیه رشته هائی که به نحوی از انحاء با زمین، نقشه وبه طورکلی با اطلاعات جغرافیائی مکان دار و تحلیل های فضائی ارتباط دارند، امکان پذیر می باشد</a:t>
            </a:r>
            <a:r>
              <a:rPr lang="en-US" dirty="0">
                <a:solidFill>
                  <a:schemeClr val="tx1">
                    <a:lumMod val="85000"/>
                  </a:schemeClr>
                </a:solidFill>
                <a:latin typeface="Times New Roman"/>
                <a:ea typeface="Times New Roman"/>
                <a:cs typeface="B Nazanin" pitchFamily="2" charset="-78"/>
              </a:rPr>
              <a:t>. </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908318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382000" cy="6477000"/>
          </a:xfrm>
        </p:spPr>
        <p:txBody>
          <a:bodyPr>
            <a:noAutofit/>
          </a:bodyPr>
          <a:lstStyle/>
          <a:p>
            <a:pPr marL="0" marR="0" indent="0" algn="r" rtl="1">
              <a:lnSpc>
                <a:spcPct val="115000"/>
              </a:lnSpc>
              <a:spcBef>
                <a:spcPts val="0"/>
              </a:spcBef>
              <a:spcAft>
                <a:spcPts val="1000"/>
              </a:spcAft>
              <a:buNone/>
            </a:pPr>
            <a:r>
              <a:rPr lang="ar-SA" sz="2400" dirty="0" smtClean="0">
                <a:latin typeface="Calibri"/>
                <a:ea typeface="Times New Roman"/>
                <a:cs typeface="B Nazanin" pitchFamily="2" charset="-78"/>
              </a:rPr>
              <a:t>از </a:t>
            </a:r>
            <a:r>
              <a:rPr lang="ar-SA" sz="2400" dirty="0">
                <a:latin typeface="Calibri"/>
                <a:ea typeface="Times New Roman"/>
                <a:cs typeface="B Nazanin" pitchFamily="2" charset="-78"/>
              </a:rPr>
              <a:t>دیگر زمینه‌های کاربرد سامانه‌های اطلاعات مکانی می‌توان به موارد زیر اشاره کرد</a:t>
            </a:r>
            <a:r>
              <a:rPr lang="en-US" sz="2400" dirty="0" smtClean="0">
                <a:latin typeface="Times New Roman"/>
                <a:ea typeface="Times New Roman"/>
                <a:cs typeface="B Nazanin" pitchFamily="2" charset="-78"/>
              </a:rPr>
              <a:t>:</a:t>
            </a:r>
            <a:endParaRPr lang="fa-IR" sz="2400" dirty="0" smtClean="0">
              <a:latin typeface="Times New Roman"/>
              <a:ea typeface="Times New Roman"/>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2" tooltip="جغرافیا"/>
              </a:rPr>
              <a:t>جغرافیا</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3" tooltip="نقشه کشی"/>
              </a:rPr>
              <a:t>نقشه کشی</a:t>
            </a:r>
            <a:r>
              <a:rPr lang="en-US" sz="2400" dirty="0">
                <a:latin typeface="Times New Roman"/>
                <a:ea typeface="Times New Roman"/>
                <a:cs typeface="B Nazanin" pitchFamily="2" charset="-78"/>
              </a:rPr>
              <a:t> </a:t>
            </a:r>
            <a:r>
              <a:rPr lang="ar-SA" sz="2400" dirty="0">
                <a:latin typeface="Calibri"/>
                <a:ea typeface="Times New Roman"/>
                <a:cs typeface="B Nazanin" pitchFamily="2" charset="-78"/>
              </a:rPr>
              <a:t>و </a:t>
            </a:r>
            <a:r>
              <a:rPr lang="ar-SA" sz="2400" u="sng" dirty="0">
                <a:solidFill>
                  <a:srgbClr val="0000FF"/>
                </a:solidFill>
                <a:latin typeface="Calibri"/>
                <a:ea typeface="Times New Roman"/>
                <a:cs typeface="B Nazanin" pitchFamily="2" charset="-78"/>
                <a:hlinkClick r:id="rId4" tooltip="نقشه برداری"/>
              </a:rPr>
              <a:t>نقشه برداری</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5" tooltip="مهندسی معدن"/>
              </a:rPr>
              <a:t>مهندسی معدن</a:t>
            </a:r>
            <a:r>
              <a:rPr lang="en-US" sz="2400" dirty="0">
                <a:latin typeface="Times New Roman"/>
                <a:ea typeface="Times New Roman"/>
                <a:cs typeface="B Nazanin" pitchFamily="2" charset="-78"/>
              </a:rPr>
              <a:t> </a:t>
            </a:r>
            <a:r>
              <a:rPr lang="ar-SA" sz="2400" dirty="0">
                <a:latin typeface="Calibri"/>
                <a:ea typeface="Times New Roman"/>
                <a:cs typeface="B Nazanin" pitchFamily="2" charset="-78"/>
              </a:rPr>
              <a:t>مسائل اکتشاف معادن، تهیه نقشه و مدل از ذخایر معدنی و محاسبات آن </a:t>
            </a:r>
            <a:r>
              <a:rPr lang="ar-SA" sz="2400" dirty="0" smtClean="0">
                <a:latin typeface="Calibri"/>
                <a:ea typeface="Times New Roman"/>
                <a:cs typeface="B Nazanin" pitchFamily="2" charset="-78"/>
              </a:rPr>
              <a:t>و</a:t>
            </a:r>
            <a:r>
              <a:rPr lang="fa-IR" sz="2400" dirty="0" smtClean="0">
                <a:latin typeface="Calibri"/>
                <a:ea typeface="Times New Roman"/>
                <a:cs typeface="B Nazanin" pitchFamily="2" charset="-78"/>
              </a:rPr>
              <a:t>...</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6" tooltip="منابع طبیعی"/>
              </a:rPr>
              <a:t>منابع طبیعی</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7" tooltip="سنجش از دور"/>
              </a:rPr>
              <a:t>سنجش از دور</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8" tooltip="هواشناسی"/>
              </a:rPr>
              <a:t>هواشناسی</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9" tooltip="محیط زیست"/>
              </a:rPr>
              <a:t>محیط زیست</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10" tooltip="مخابرات"/>
              </a:rPr>
              <a:t>مخابرات</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11" tooltip="شهرسازی"/>
              </a:rPr>
              <a:t>شهرسازی</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12" tooltip="کشاورزی دقیق"/>
              </a:rPr>
              <a:t>کشاورزی دقیق</a:t>
            </a:r>
            <a:endParaRPr lang="en-US" sz="2400" dirty="0">
              <a:latin typeface="Calibri"/>
              <a:ea typeface="Calibri"/>
              <a:cs typeface="B Nazanin" pitchFamily="2" charset="-78"/>
            </a:endParaRPr>
          </a:p>
          <a:p>
            <a:pPr marL="0" marR="0" lvl="0" indent="0" algn="r" rtl="1">
              <a:spcBef>
                <a:spcPts val="0"/>
              </a:spcBef>
              <a:spcAft>
                <a:spcPts val="1000"/>
              </a:spcAft>
              <a:buSzPts val="1000"/>
              <a:buNone/>
              <a:tabLst>
                <a:tab pos="457200" algn="l"/>
              </a:tabLst>
            </a:pPr>
            <a:r>
              <a:rPr lang="ar-SA" sz="2400" u="sng" dirty="0">
                <a:solidFill>
                  <a:srgbClr val="0000FF"/>
                </a:solidFill>
                <a:latin typeface="Calibri"/>
                <a:ea typeface="Times New Roman"/>
                <a:cs typeface="B Nazanin" pitchFamily="2" charset="-78"/>
                <a:hlinkClick r:id="rId13" tooltip="زمین شناسی"/>
              </a:rPr>
              <a:t>زمین شناسی</a:t>
            </a:r>
            <a:endParaRPr lang="en-US" sz="2400" dirty="0">
              <a:latin typeface="Calibri"/>
              <a:ea typeface="Calibri"/>
              <a:cs typeface="B Nazanin" pitchFamily="2" charset="-78"/>
            </a:endParaRPr>
          </a:p>
          <a:p>
            <a:pPr marL="0" marR="0" indent="0" algn="r" rtl="1">
              <a:lnSpc>
                <a:spcPct val="115000"/>
              </a:lnSpc>
              <a:spcBef>
                <a:spcPts val="0"/>
              </a:spcBef>
              <a:spcAft>
                <a:spcPts val="1000"/>
              </a:spcAft>
              <a:buNone/>
            </a:pPr>
            <a:endParaRPr lang="en-US" sz="2400" dirty="0">
              <a:effectLst/>
              <a:latin typeface="Calibri"/>
              <a:ea typeface="Calibri"/>
              <a:cs typeface="B Nazanin" pitchFamily="2" charset="-78"/>
            </a:endParaRPr>
          </a:p>
        </p:txBody>
      </p:sp>
    </p:spTree>
    <p:extLst>
      <p:ext uri="{BB962C8B-B14F-4D97-AF65-F5344CB8AC3E}">
        <p14:creationId xmlns:p14="http://schemas.microsoft.com/office/powerpoint/2010/main" val="4085384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52160"/>
          </a:xfrm>
        </p:spPr>
        <p:txBody>
          <a:bodyPr/>
          <a:lstStyle/>
          <a:p>
            <a:pPr marL="137160" indent="0" algn="r" rtl="1">
              <a:buNone/>
            </a:pPr>
            <a:r>
              <a:rPr lang="ar-SA" b="1" dirty="0">
                <a:solidFill>
                  <a:schemeClr val="tx1">
                    <a:lumMod val="85000"/>
                  </a:schemeClr>
                </a:solidFill>
                <a:ea typeface="Times New Roman"/>
                <a:cs typeface="B Nazanin" pitchFamily="2" charset="-78"/>
              </a:rPr>
              <a:t>ویژگیهای یک سیستم اطلاعات جغرافیایی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GIS </a:t>
            </a:r>
            <a:r>
              <a:rPr lang="ar-SA" dirty="0">
                <a:solidFill>
                  <a:schemeClr val="tx1">
                    <a:lumMod val="85000"/>
                  </a:schemeClr>
                </a:solidFill>
                <a:latin typeface="Times New Roman"/>
                <a:ea typeface="Times New Roman"/>
                <a:cs typeface="B Nazanin" pitchFamily="2" charset="-78"/>
              </a:rPr>
              <a:t>به سادگی یک سیستم کامپیوتری صرفاً برای تولید نقشه نیست گرچه قادر به تولید انواع نقشه ها در مقیاس های مختلف و در سیستم های تصویر متفاوت و با رنگهای متنوع می باشد</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GIS </a:t>
            </a:r>
            <a:r>
              <a:rPr lang="ar-SA" dirty="0">
                <a:solidFill>
                  <a:schemeClr val="tx1">
                    <a:lumMod val="85000"/>
                  </a:schemeClr>
                </a:solidFill>
                <a:latin typeface="Times New Roman"/>
                <a:ea typeface="Times New Roman"/>
                <a:cs typeface="B Nazanin" pitchFamily="2" charset="-78"/>
              </a:rPr>
              <a:t>یک ابزار تحلیلی اطلاعات فضائی است. مهمترین ویژگی این سیستم اینست که امکان شناسائی روابط فضائی میان عوارض مختلف روی نقشه را فراهم می </a:t>
            </a:r>
            <a:r>
              <a:rPr lang="ar-SA" dirty="0" smtClean="0">
                <a:solidFill>
                  <a:schemeClr val="tx1">
                    <a:lumMod val="85000"/>
                  </a:schemeClr>
                </a:solidFill>
                <a:latin typeface="Times New Roman"/>
                <a:ea typeface="Times New Roman"/>
                <a:cs typeface="B Nazanin" pitchFamily="2" charset="-78"/>
              </a:rPr>
              <a:t>سازد</a:t>
            </a:r>
            <a:r>
              <a:rPr lang="fa-IR" dirty="0" smtClean="0">
                <a:solidFill>
                  <a:schemeClr val="tx1">
                    <a:lumMod val="85000"/>
                  </a:schemeClr>
                </a:solidFill>
                <a:latin typeface="Times New Roman"/>
                <a:ea typeface="Times New Roman"/>
                <a:cs typeface="B Nazanin" pitchFamily="2" charset="-78"/>
              </a:rPr>
              <a:t>.</a:t>
            </a:r>
            <a:r>
              <a:rPr lang="en-US" dirty="0" smtClean="0">
                <a:solidFill>
                  <a:schemeClr val="tx1">
                    <a:lumMod val="85000"/>
                  </a:schemeClr>
                </a:solidFill>
                <a:latin typeface="Times New Roman"/>
                <a:ea typeface="Times New Roman"/>
                <a:cs typeface="B Nazanin" pitchFamily="2" charset="-78"/>
              </a:rPr>
              <a:t>.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en-US" dirty="0">
                <a:solidFill>
                  <a:schemeClr val="tx1">
                    <a:lumMod val="85000"/>
                  </a:schemeClr>
                </a:solidFill>
                <a:latin typeface="Times New Roman"/>
                <a:ea typeface="Times New Roman"/>
                <a:cs typeface="B Nazanin" pitchFamily="2" charset="-78"/>
              </a:rPr>
              <a:t>GIS </a:t>
            </a:r>
            <a:r>
              <a:rPr lang="ar-SA" dirty="0">
                <a:solidFill>
                  <a:schemeClr val="tx1">
                    <a:lumMod val="85000"/>
                  </a:schemeClr>
                </a:solidFill>
                <a:latin typeface="Times New Roman"/>
                <a:ea typeface="Times New Roman"/>
                <a:cs typeface="B Nazanin" pitchFamily="2" charset="-78"/>
              </a:rPr>
              <a:t>صرفاً وسیله ای برای ذخیره و نگهداری نقشه نیست (ثبت اسناد نقشه </a:t>
            </a:r>
            <a:r>
              <a:rPr lang="ar-SA" dirty="0" smtClean="0">
                <a:solidFill>
                  <a:schemeClr val="tx1">
                    <a:lumMod val="85000"/>
                  </a:schemeClr>
                </a:solidFill>
                <a:latin typeface="Times New Roman"/>
                <a:ea typeface="Times New Roman"/>
                <a:cs typeface="B Nazanin" pitchFamily="2" charset="-78"/>
              </a:rPr>
              <a:t>ای</a:t>
            </a:r>
            <a:r>
              <a:rPr lang="fa-IR" dirty="0" smtClean="0">
                <a:solidFill>
                  <a:schemeClr val="tx1">
                    <a:lumMod val="85000"/>
                  </a:schemeClr>
                </a:solidFill>
                <a:latin typeface="Times New Roman"/>
                <a:ea typeface="Times New Roman"/>
                <a:cs typeface="B Nazanin" pitchFamily="2" charset="-78"/>
              </a:rPr>
              <a:t>)</a:t>
            </a:r>
            <a:r>
              <a:rPr lang="ar-SA" dirty="0" smtClean="0">
                <a:solidFill>
                  <a:schemeClr val="tx1">
                    <a:lumMod val="85000"/>
                  </a:schemeClr>
                </a:solidFill>
                <a:latin typeface="Times New Roman"/>
                <a:ea typeface="Times New Roman"/>
                <a:cs typeface="B Nazanin" pitchFamily="2" charset="-78"/>
              </a:rPr>
              <a:t>، </a:t>
            </a:r>
            <a:r>
              <a:rPr lang="ar-SA" dirty="0">
                <a:solidFill>
                  <a:schemeClr val="tx1">
                    <a:lumMod val="85000"/>
                  </a:schemeClr>
                </a:solidFill>
                <a:latin typeface="Times New Roman"/>
                <a:ea typeface="Times New Roman"/>
                <a:cs typeface="B Nazanin" pitchFamily="2" charset="-78"/>
              </a:rPr>
              <a:t>بلکه ابزاری است که برای اهداف خاصی، اطلاعات را نیز ذخیره می سازد</a:t>
            </a:r>
            <a:r>
              <a:rPr lang="en-US" dirty="0" smtClean="0">
                <a:solidFill>
                  <a:schemeClr val="tx1">
                    <a:lumMod val="85000"/>
                  </a:schemeClr>
                </a:solidFill>
                <a:latin typeface="Times New Roman"/>
                <a:ea typeface="Times New Roman"/>
                <a:cs typeface="B Nazanin" pitchFamily="2" charset="-78"/>
              </a:rPr>
              <a:t>.</a:t>
            </a:r>
            <a:endParaRPr lang="fa-IR" dirty="0" smtClean="0">
              <a:solidFill>
                <a:schemeClr val="tx1">
                  <a:lumMod val="85000"/>
                </a:schemeClr>
              </a:solidFill>
              <a:latin typeface="Times New Roman"/>
              <a:ea typeface="Times New Roman"/>
              <a:cs typeface="B Nazanin" pitchFamily="2" charset="-78"/>
            </a:endParaRPr>
          </a:p>
          <a:p>
            <a:pPr marL="137160" indent="0" algn="r" rtl="1">
              <a:buNone/>
            </a:pPr>
            <a:r>
              <a:rPr lang="en-US" dirty="0">
                <a:solidFill>
                  <a:schemeClr val="tx1">
                    <a:lumMod val="85000"/>
                  </a:schemeClr>
                </a:solidFill>
                <a:latin typeface="Times New Roman"/>
                <a:ea typeface="Times New Roman"/>
                <a:cs typeface="B Nazanin" pitchFamily="2" charset="-78"/>
              </a:rPr>
              <a:t>GIS </a:t>
            </a:r>
            <a:r>
              <a:rPr lang="ar-SA" dirty="0">
                <a:solidFill>
                  <a:schemeClr val="tx1">
                    <a:lumMod val="85000"/>
                  </a:schemeClr>
                </a:solidFill>
                <a:latin typeface="Times New Roman"/>
                <a:ea typeface="Times New Roman"/>
                <a:cs typeface="B Nazanin" pitchFamily="2" charset="-78"/>
              </a:rPr>
              <a:t>اطلاعات مکان دار فضائی را با اطلاعات جغرافیائی یک پدیده خاص روی نقشه مرتبط می سازد. </a:t>
            </a: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27083293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normAutofit/>
          </a:bodyPr>
          <a:lstStyle/>
          <a:p>
            <a:pPr marL="137160" indent="0" algn="just" rtl="1">
              <a:buNone/>
            </a:pPr>
            <a:r>
              <a:rPr lang="ar-SA" dirty="0">
                <a:solidFill>
                  <a:schemeClr val="tx1">
                    <a:lumMod val="85000"/>
                  </a:schemeClr>
                </a:solidFill>
                <a:ea typeface="Times New Roman"/>
                <a:cs typeface="B Nazanin" pitchFamily="2" charset="-78"/>
              </a:rPr>
              <a:t>اطلاعات به شکل عوارض جغرافیائی در کامپیوتر ذخیره می شود.مثلاً شبکه راهها بایک سری خطوط روی نقشه مشخص می گردد که به تنهائی اطلاعات چندانی راجع به جاده ارائه نمی کند. برای دستیابی به اطلاعات مربوط به جاده ها مانند عرض جاده، نوع جاده، طول جاده، سال احداث و غیره بایستی به پایگاه اطلاعاتی مربوطه مراجعه نمود و سپس با تلفیقی از این دو نوع اطلاعات، نقشه جدیدی با اطلاعات بیشتر تولید نمود</a:t>
            </a:r>
            <a:r>
              <a:rPr lang="en-US" dirty="0">
                <a:solidFill>
                  <a:schemeClr val="tx1">
                    <a:lumMod val="85000"/>
                  </a:schemeClr>
                </a:solidFill>
                <a:latin typeface="Times New Roman"/>
                <a:ea typeface="Times New Roman"/>
                <a:cs typeface="B Nazanin" pitchFamily="2" charset="-78"/>
              </a:rPr>
              <a:t>.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به عبارت ساده، یک</a:t>
            </a:r>
            <a:r>
              <a:rPr lang="en-US" dirty="0">
                <a:solidFill>
                  <a:schemeClr val="tx1">
                    <a:lumMod val="85000"/>
                  </a:schemeClr>
                </a:solidFill>
                <a:latin typeface="Times New Roman"/>
                <a:ea typeface="Times New Roman"/>
                <a:cs typeface="B Nazanin" pitchFamily="2" charset="-78"/>
              </a:rPr>
              <a:t> GIS </a:t>
            </a:r>
            <a:r>
              <a:rPr lang="ar-SA" dirty="0">
                <a:solidFill>
                  <a:schemeClr val="tx1">
                    <a:lumMod val="85000"/>
                  </a:schemeClr>
                </a:solidFill>
                <a:latin typeface="Times New Roman"/>
                <a:ea typeface="Times New Roman"/>
                <a:cs typeface="B Nazanin" pitchFamily="2" charset="-78"/>
              </a:rPr>
              <a:t>صرفاً نقشه با عکس ها را نگهداری نمی کند، بلکه یک پایگاه اطلاعاتی با توجه به کلیه اصول و معیارهای فنی و علمی آن ایجاد می نماید. مفهوم پایگاه اطلاعاتی در یک</a:t>
            </a:r>
            <a:r>
              <a:rPr lang="en-US" dirty="0">
                <a:solidFill>
                  <a:schemeClr val="tx1">
                    <a:lumMod val="85000"/>
                  </a:schemeClr>
                </a:solidFill>
                <a:latin typeface="Times New Roman"/>
                <a:ea typeface="Times New Roman"/>
                <a:cs typeface="B Nazanin" pitchFamily="2" charset="-78"/>
              </a:rPr>
              <a:t> GIS </a:t>
            </a:r>
            <a:r>
              <a:rPr lang="ar-SA" dirty="0">
                <a:solidFill>
                  <a:schemeClr val="tx1">
                    <a:lumMod val="85000"/>
                  </a:schemeClr>
                </a:solidFill>
                <a:latin typeface="Times New Roman"/>
                <a:ea typeface="Times New Roman"/>
                <a:cs typeface="B Nazanin" pitchFamily="2" charset="-78"/>
              </a:rPr>
              <a:t>بسیار مهم است و آن را از یک سیستم ساده یا کامپیوتری نقشه کشی متفاوت می سازد. در</a:t>
            </a:r>
            <a:r>
              <a:rPr lang="en-US" dirty="0">
                <a:solidFill>
                  <a:schemeClr val="tx1">
                    <a:lumMod val="85000"/>
                  </a:schemeClr>
                </a:solidFill>
                <a:latin typeface="Times New Roman"/>
                <a:ea typeface="Times New Roman"/>
                <a:cs typeface="B Nazanin" pitchFamily="2" charset="-78"/>
              </a:rPr>
              <a:t> GIS </a:t>
            </a:r>
            <a:r>
              <a:rPr lang="ar-SA" dirty="0">
                <a:solidFill>
                  <a:schemeClr val="tx1">
                    <a:lumMod val="85000"/>
                  </a:schemeClr>
                </a:solidFill>
                <a:latin typeface="Times New Roman"/>
                <a:ea typeface="Times New Roman"/>
                <a:cs typeface="B Nazanin" pitchFamily="2" charset="-78"/>
              </a:rPr>
              <a:t>سیستم مدیریت اطلاعات نیز به صورت جزء پیوسته آن در آمده است</a:t>
            </a:r>
            <a:r>
              <a:rPr lang="en-US" dirty="0">
                <a:solidFill>
                  <a:schemeClr val="tx1">
                    <a:lumMod val="85000"/>
                  </a:schemeClr>
                </a:solidFill>
                <a:latin typeface="Times New Roman"/>
                <a:ea typeface="Times New Roman"/>
                <a:cs typeface="B Nazanin" pitchFamily="2" charset="-78"/>
              </a:rPr>
              <a:t>.</a:t>
            </a:r>
            <a:br>
              <a:rPr lang="en-US" dirty="0">
                <a:solidFill>
                  <a:schemeClr val="tx1">
                    <a:lumMod val="85000"/>
                  </a:schemeClr>
                </a:solidFill>
                <a:latin typeface="Times New Roman"/>
                <a:ea typeface="Times New Roman"/>
                <a:cs typeface="B Nazanin" pitchFamily="2" charset="-78"/>
              </a:rPr>
            </a:b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3283800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067800" cy="5715000"/>
          </a:xfrm>
        </p:spPr>
        <p:txBody>
          <a:bodyPr>
            <a:noAutofit/>
          </a:bodyPr>
          <a:lstStyle/>
          <a:p>
            <a:pPr marL="137160" indent="0" algn="r" rtl="1">
              <a:buNone/>
            </a:pPr>
            <a:r>
              <a:rPr lang="ar-SA" b="1" dirty="0">
                <a:solidFill>
                  <a:schemeClr val="tx1">
                    <a:lumMod val="85000"/>
                  </a:schemeClr>
                </a:solidFill>
                <a:ea typeface="Times New Roman"/>
                <a:cs typeface="B Nazanin" pitchFamily="2" charset="-78"/>
              </a:rPr>
              <a:t>عوارض مکان دار جغرافیائی ثبت شده در کامپیوتر باید دارای ویژگیهایی باشد که عبارتند از</a:t>
            </a:r>
            <a:r>
              <a:rPr lang="en-US" b="1" dirty="0">
                <a:solidFill>
                  <a:schemeClr val="tx1">
                    <a:lumMod val="85000"/>
                  </a:schemeClr>
                </a:solidFill>
                <a:latin typeface="Times New Roman"/>
                <a:ea typeface="Times New Roman"/>
                <a:cs typeface="B Nazanin" pitchFamily="2" charset="-78"/>
              </a:rPr>
              <a:t>: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الف) نام یا نوع هر پدیده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ب) مکان استقرار آن </a:t>
            </a:r>
            <a:r>
              <a:rPr lang="en-US" dirty="0">
                <a:solidFill>
                  <a:schemeClr val="tx1">
                    <a:lumMod val="85000"/>
                  </a:schemeClr>
                </a:solidFill>
                <a:latin typeface="Times New Roman"/>
                <a:ea typeface="Times New Roman"/>
                <a:cs typeface="B Nazanin" pitchFamily="2" charset="-78"/>
              </a:rPr>
              <a:t/>
            </a:r>
            <a:br>
              <a:rPr lang="en-US" dirty="0">
                <a:solidFill>
                  <a:schemeClr val="tx1">
                    <a:lumMod val="85000"/>
                  </a:schemeClr>
                </a:solidFill>
                <a:latin typeface="Times New Roman"/>
                <a:ea typeface="Times New Roman"/>
                <a:cs typeface="B Nazanin" pitchFamily="2" charset="-78"/>
              </a:rPr>
            </a:br>
            <a:r>
              <a:rPr lang="ar-SA" dirty="0">
                <a:solidFill>
                  <a:schemeClr val="tx1">
                    <a:lumMod val="85000"/>
                  </a:schemeClr>
                </a:solidFill>
                <a:latin typeface="Times New Roman"/>
                <a:ea typeface="Times New Roman"/>
                <a:cs typeface="B Nazanin" pitchFamily="2" charset="-78"/>
              </a:rPr>
              <a:t>ج) ارتباط آن با سایر پدیده ها یا عوارض </a:t>
            </a:r>
            <a:endParaRPr lang="fa-IR" dirty="0" smtClean="0">
              <a:solidFill>
                <a:schemeClr val="tx1">
                  <a:lumMod val="85000"/>
                </a:schemeClr>
              </a:solidFill>
              <a:latin typeface="Times New Roman"/>
              <a:ea typeface="Times New Roman"/>
              <a:cs typeface="B Nazanin" pitchFamily="2" charset="-78"/>
            </a:endParaRPr>
          </a:p>
          <a:p>
            <a:pPr marL="137160" indent="0" algn="r" rtl="1">
              <a:buNone/>
            </a:pPr>
            <a:endParaRPr lang="fa-IR" dirty="0">
              <a:solidFill>
                <a:schemeClr val="tx1">
                  <a:lumMod val="85000"/>
                </a:schemeClr>
              </a:solidFill>
              <a:latin typeface="Times New Roman"/>
              <a:ea typeface="Times New Roman"/>
              <a:cs typeface="B Nazanin" pitchFamily="2" charset="-78"/>
            </a:endParaRPr>
          </a:p>
          <a:p>
            <a:pPr marL="0" marR="0" indent="0" algn="r" rtl="1">
              <a:lnSpc>
                <a:spcPct val="115000"/>
              </a:lnSpc>
              <a:spcBef>
                <a:spcPts val="0"/>
              </a:spcBef>
              <a:spcAft>
                <a:spcPts val="1000"/>
              </a:spcAft>
              <a:buNone/>
            </a:pPr>
            <a:r>
              <a:rPr lang="ar-SA" b="1" dirty="0">
                <a:solidFill>
                  <a:schemeClr val="tx1">
                    <a:lumMod val="85000"/>
                  </a:schemeClr>
                </a:solidFill>
                <a:latin typeface="Calibri"/>
                <a:ea typeface="Times New Roman"/>
                <a:cs typeface="B Nazanin" pitchFamily="2" charset="-78"/>
              </a:rPr>
              <a:t>ابزارهای مطرح</a:t>
            </a:r>
            <a:r>
              <a:rPr lang="en-US" b="1" dirty="0">
                <a:solidFill>
                  <a:schemeClr val="tx1">
                    <a:lumMod val="85000"/>
                  </a:schemeClr>
                </a:solidFill>
                <a:latin typeface="Times New Roman"/>
                <a:ea typeface="Times New Roman"/>
                <a:cs typeface="B Nazanin" pitchFamily="2" charset="-78"/>
              </a:rPr>
              <a:t> GIS</a:t>
            </a:r>
            <a:endParaRPr lang="en-US" dirty="0">
              <a:solidFill>
                <a:schemeClr val="tx1">
                  <a:lumMod val="85000"/>
                </a:schemeClr>
              </a:solidFill>
              <a:latin typeface="Calibri"/>
              <a:ea typeface="Calibri"/>
              <a:cs typeface="B Nazanin" pitchFamily="2" charset="-78"/>
            </a:endParaRPr>
          </a:p>
          <a:p>
            <a:pPr marL="0" marR="0" indent="0" algn="r" rtl="1">
              <a:lnSpc>
                <a:spcPct val="115000"/>
              </a:lnSpc>
              <a:spcBef>
                <a:spcPts val="0"/>
              </a:spcBef>
              <a:spcAft>
                <a:spcPts val="1000"/>
              </a:spcAft>
              <a:buNone/>
            </a:pPr>
            <a:r>
              <a:rPr lang="ar-SA" dirty="0">
                <a:solidFill>
                  <a:schemeClr val="tx1">
                    <a:lumMod val="85000"/>
                  </a:schemeClr>
                </a:solidFill>
                <a:latin typeface="Calibri"/>
                <a:ea typeface="Times New Roman"/>
                <a:cs typeface="B Nazanin" pitchFamily="2" charset="-78"/>
              </a:rPr>
              <a:t>نرم‌افزارهای معروف</a:t>
            </a:r>
            <a:r>
              <a:rPr lang="ar-SA" dirty="0" smtClean="0">
                <a:solidFill>
                  <a:schemeClr val="tx1">
                    <a:lumMod val="85000"/>
                  </a:schemeClr>
                </a:solidFill>
                <a:latin typeface="Calibri"/>
                <a:ea typeface="Times New Roman"/>
                <a:cs typeface="B Nazanin" pitchFamily="2" charset="-78"/>
              </a:rPr>
              <a:t>: </a:t>
            </a:r>
            <a:r>
              <a:rPr lang="ar-SA" dirty="0">
                <a:solidFill>
                  <a:schemeClr val="tx1">
                    <a:lumMod val="85000"/>
                  </a:schemeClr>
                </a:solidFill>
                <a:latin typeface="Calibri"/>
                <a:ea typeface="Times New Roman"/>
                <a:cs typeface="B Nazanin" pitchFamily="2" charset="-78"/>
              </a:rPr>
              <a:t>فهرست برخی از معروف‌ترین نرم‌افزارهای مطرح در زمینه </a:t>
            </a:r>
            <a:r>
              <a:rPr lang="en-US" dirty="0" smtClean="0">
                <a:solidFill>
                  <a:schemeClr val="tx1">
                    <a:lumMod val="85000"/>
                  </a:schemeClr>
                </a:solidFill>
                <a:latin typeface="Calibri"/>
                <a:ea typeface="Times New Roman"/>
                <a:cs typeface="B Nazanin" pitchFamily="2" charset="-78"/>
              </a:rPr>
              <a:t>GIS</a:t>
            </a:r>
            <a:r>
              <a:rPr lang="ar-SA" dirty="0" smtClean="0">
                <a:solidFill>
                  <a:schemeClr val="tx1">
                    <a:lumMod val="85000"/>
                  </a:schemeClr>
                </a:solidFill>
                <a:latin typeface="Calibri"/>
                <a:ea typeface="Times New Roman"/>
                <a:cs typeface="B Nazanin" pitchFamily="2" charset="-78"/>
              </a:rPr>
              <a:t> از </a:t>
            </a:r>
            <a:r>
              <a:rPr lang="ar-SA" dirty="0">
                <a:solidFill>
                  <a:schemeClr val="tx1">
                    <a:lumMod val="85000"/>
                  </a:schemeClr>
                </a:solidFill>
                <a:latin typeface="Calibri"/>
                <a:ea typeface="Times New Roman"/>
                <a:cs typeface="B Nazanin" pitchFamily="2" charset="-78"/>
              </a:rPr>
              <a:t>این قرار است</a:t>
            </a:r>
            <a:r>
              <a:rPr lang="en-US" dirty="0" smtClean="0">
                <a:solidFill>
                  <a:schemeClr val="tx1">
                    <a:lumMod val="85000"/>
                  </a:schemeClr>
                </a:solidFill>
                <a:latin typeface="Times New Roman"/>
                <a:ea typeface="Times New Roman"/>
                <a:cs typeface="B Nazanin" pitchFamily="2" charset="-78"/>
              </a:rPr>
              <a:t>:</a:t>
            </a:r>
            <a:endParaRPr lang="fa-IR" dirty="0" smtClean="0">
              <a:solidFill>
                <a:schemeClr val="tx1">
                  <a:lumMod val="85000"/>
                </a:schemeClr>
              </a:solidFill>
              <a:latin typeface="Times New Roman"/>
              <a:ea typeface="Times New Roman"/>
              <a:cs typeface="B Nazanin" pitchFamily="2" charset="-78"/>
            </a:endParaRPr>
          </a:p>
          <a:p>
            <a:pPr marL="0" marR="0" lvl="0" indent="0" algn="r" rtl="1">
              <a:lnSpc>
                <a:spcPct val="115000"/>
              </a:lnSpc>
              <a:spcBef>
                <a:spcPts val="0"/>
              </a:spcBef>
              <a:spcAft>
                <a:spcPts val="1000"/>
              </a:spcAft>
              <a:buSzPts val="1000"/>
              <a:buNone/>
              <a:tabLst>
                <a:tab pos="457200" algn="l"/>
              </a:tabLst>
            </a:pPr>
            <a:r>
              <a:rPr lang="en-US" dirty="0" smtClean="0">
                <a:solidFill>
                  <a:schemeClr val="tx1">
                    <a:lumMod val="85000"/>
                  </a:schemeClr>
                </a:solidFill>
                <a:latin typeface="Times New Roman"/>
                <a:ea typeface="Calibri"/>
                <a:cs typeface="Arial"/>
              </a:rPr>
              <a:t>Arc View</a:t>
            </a:r>
            <a:endParaRPr lang="en-US" dirty="0">
              <a:solidFill>
                <a:schemeClr val="tx1">
                  <a:lumMod val="85000"/>
                </a:schemeClr>
              </a:solidFill>
              <a:latin typeface="Calibri"/>
              <a:ea typeface="Calibri"/>
              <a:cs typeface="Arial"/>
            </a:endParaRPr>
          </a:p>
          <a:p>
            <a:pPr marL="0" marR="0" lvl="0" indent="0" algn="r" rtl="1">
              <a:lnSpc>
                <a:spcPct val="115000"/>
              </a:lnSpc>
              <a:spcBef>
                <a:spcPts val="0"/>
              </a:spcBef>
              <a:spcAft>
                <a:spcPts val="1000"/>
              </a:spcAft>
              <a:buSzPts val="1000"/>
              <a:buNone/>
              <a:tabLst>
                <a:tab pos="457200" algn="l"/>
              </a:tabLst>
            </a:pPr>
            <a:r>
              <a:rPr lang="en-US" dirty="0" err="1" smtClean="0">
                <a:solidFill>
                  <a:schemeClr val="tx1">
                    <a:lumMod val="85000"/>
                  </a:schemeClr>
                </a:solidFill>
                <a:latin typeface="Times New Roman"/>
                <a:ea typeface="Times New Roman"/>
                <a:cs typeface="Arial"/>
              </a:rPr>
              <a:t>Arcgis</a:t>
            </a:r>
            <a:endParaRPr lang="en-US" dirty="0" smtClean="0">
              <a:solidFill>
                <a:schemeClr val="tx1">
                  <a:lumMod val="85000"/>
                </a:schemeClr>
              </a:solidFill>
              <a:latin typeface="Times New Roman"/>
              <a:ea typeface="Times New Roman"/>
              <a:cs typeface="Arial"/>
            </a:endParaRPr>
          </a:p>
          <a:p>
            <a:pPr marL="0" marR="0" lvl="0" indent="0" algn="r" rtl="1">
              <a:lnSpc>
                <a:spcPct val="115000"/>
              </a:lnSpc>
              <a:spcBef>
                <a:spcPts val="0"/>
              </a:spcBef>
              <a:spcAft>
                <a:spcPts val="1000"/>
              </a:spcAft>
              <a:buSzPts val="1000"/>
              <a:buNone/>
              <a:tabLst>
                <a:tab pos="457200" algn="l"/>
              </a:tabLst>
            </a:pPr>
            <a:endParaRPr lang="en-US" dirty="0">
              <a:solidFill>
                <a:schemeClr val="tx1">
                  <a:lumMod val="85000"/>
                </a:schemeClr>
              </a:solidFill>
              <a:latin typeface="Calibri"/>
              <a:ea typeface="Calibri"/>
              <a:cs typeface="Arial"/>
            </a:endParaRPr>
          </a:p>
          <a:p>
            <a:pPr marL="0" marR="0" indent="0" algn="r" rtl="1">
              <a:lnSpc>
                <a:spcPct val="115000"/>
              </a:lnSpc>
              <a:spcBef>
                <a:spcPts val="0"/>
              </a:spcBef>
              <a:spcAft>
                <a:spcPts val="1000"/>
              </a:spcAft>
              <a:buNone/>
            </a:pPr>
            <a:endParaRPr lang="en-US" dirty="0">
              <a:solidFill>
                <a:schemeClr val="tx1">
                  <a:lumMod val="85000"/>
                </a:schemeClr>
              </a:solidFill>
              <a:latin typeface="Calibri"/>
              <a:ea typeface="Calibri"/>
              <a:cs typeface="B Nazanin" pitchFamily="2" charset="-78"/>
            </a:endParaRPr>
          </a:p>
          <a:p>
            <a:pPr marL="137160" indent="0" algn="r" rtl="1">
              <a:buNone/>
            </a:pPr>
            <a:endParaRPr lang="fa-IR" dirty="0" smtClean="0">
              <a:solidFill>
                <a:schemeClr val="tx1">
                  <a:lumMod val="85000"/>
                </a:schemeClr>
              </a:solidFill>
              <a:latin typeface="Times New Roman"/>
              <a:ea typeface="Times New Roman"/>
              <a:cs typeface="B Nazanin" pitchFamily="2" charset="-78"/>
            </a:endParaRPr>
          </a:p>
          <a:p>
            <a:pPr marL="137160" indent="0" algn="r" rtl="1">
              <a:buNone/>
            </a:pPr>
            <a:endParaRPr lang="fa-IR" dirty="0">
              <a:solidFill>
                <a:schemeClr val="tx1">
                  <a:lumMod val="85000"/>
                </a:schemeClr>
              </a:solidFill>
              <a:latin typeface="Times New Roman"/>
              <a:ea typeface="Times New Roman"/>
              <a:cs typeface="B Nazanin" pitchFamily="2" charset="-78"/>
            </a:endParaRPr>
          </a:p>
          <a:p>
            <a:pPr marL="137160" indent="0" algn="r" rtl="1">
              <a:buNone/>
            </a:pPr>
            <a:endParaRPr lang="fa-IR" dirty="0" smtClean="0">
              <a:solidFill>
                <a:schemeClr val="tx1">
                  <a:lumMod val="85000"/>
                </a:schemeClr>
              </a:solidFill>
              <a:latin typeface="Times New Roman"/>
              <a:ea typeface="Times New Roman"/>
              <a:cs typeface="B Nazanin" pitchFamily="2" charset="-78"/>
            </a:endParaRPr>
          </a:p>
          <a:p>
            <a:pPr marL="137160" indent="0" algn="r" rtl="1">
              <a:buNone/>
            </a:pP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38913523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23560"/>
          </a:xfrm>
        </p:spPr>
        <p:txBody>
          <a:bodyPr/>
          <a:lstStyle/>
          <a:p>
            <a:pPr algn="r" rtl="1">
              <a:lnSpc>
                <a:spcPct val="150000"/>
              </a:lnSpc>
              <a:buFont typeface="Wingdings" panose="05000000000000000000" pitchFamily="2" charset="2"/>
              <a:buChar char="Ø"/>
            </a:pPr>
            <a:r>
              <a:rPr lang="en-US" dirty="0" smtClean="0"/>
              <a:t>IL </a:t>
            </a:r>
            <a:r>
              <a:rPr lang="en-US" dirty="0" err="1" smtClean="0"/>
              <a:t>Wis</a:t>
            </a:r>
            <a:endParaRPr lang="en-US" dirty="0" smtClean="0"/>
          </a:p>
          <a:p>
            <a:pPr algn="r" rtl="1">
              <a:lnSpc>
                <a:spcPct val="150000"/>
              </a:lnSpc>
              <a:buFont typeface="Wingdings" panose="05000000000000000000" pitchFamily="2" charset="2"/>
              <a:buChar char="Ø"/>
            </a:pPr>
            <a:r>
              <a:rPr lang="en-US" dirty="0" err="1" smtClean="0"/>
              <a:t>Carls</a:t>
            </a:r>
            <a:endParaRPr lang="en-US" dirty="0" smtClean="0"/>
          </a:p>
          <a:p>
            <a:pPr algn="r" rtl="1">
              <a:lnSpc>
                <a:spcPct val="150000"/>
              </a:lnSpc>
              <a:buFont typeface="Wingdings" panose="05000000000000000000" pitchFamily="2" charset="2"/>
              <a:buChar char="Ø"/>
            </a:pPr>
            <a:r>
              <a:rPr lang="en-US" dirty="0" err="1" smtClean="0"/>
              <a:t>Idrisi</a:t>
            </a:r>
            <a:endParaRPr lang="en-US" dirty="0" smtClean="0"/>
          </a:p>
          <a:p>
            <a:pPr algn="r" rtl="1">
              <a:lnSpc>
                <a:spcPct val="150000"/>
              </a:lnSpc>
              <a:buFont typeface="Wingdings" panose="05000000000000000000" pitchFamily="2" charset="2"/>
              <a:buChar char="Ø"/>
            </a:pPr>
            <a:r>
              <a:rPr lang="en-US" dirty="0" err="1" smtClean="0"/>
              <a:t>Landserf</a:t>
            </a:r>
            <a:endParaRPr lang="en-US" dirty="0" smtClean="0"/>
          </a:p>
          <a:p>
            <a:pPr algn="r" rtl="1">
              <a:lnSpc>
                <a:spcPct val="150000"/>
              </a:lnSpc>
              <a:buFont typeface="Wingdings" panose="05000000000000000000" pitchFamily="2" charset="2"/>
              <a:buChar char="Ø"/>
            </a:pPr>
            <a:r>
              <a:rPr lang="fa-IR" dirty="0" smtClean="0"/>
              <a:t>ساگا(ابهام زدایی)</a:t>
            </a:r>
          </a:p>
          <a:p>
            <a:pPr algn="r" rtl="1">
              <a:lnSpc>
                <a:spcPct val="150000"/>
              </a:lnSpc>
              <a:buFont typeface="Wingdings" panose="05000000000000000000" pitchFamily="2" charset="2"/>
              <a:buChar char="Ø"/>
            </a:pPr>
            <a:r>
              <a:rPr lang="en-US" dirty="0" err="1" smtClean="0"/>
              <a:t>Samt</a:t>
            </a:r>
            <a:endParaRPr lang="en-US" dirty="0" smtClean="0"/>
          </a:p>
          <a:p>
            <a:pPr algn="r" rtl="1">
              <a:lnSpc>
                <a:spcPct val="150000"/>
              </a:lnSpc>
              <a:buFont typeface="Wingdings" panose="05000000000000000000" pitchFamily="2" charset="2"/>
              <a:buChar char="Ø"/>
            </a:pPr>
            <a:r>
              <a:rPr lang="en-US" dirty="0" err="1" smtClean="0"/>
              <a:t>Qgis</a:t>
            </a:r>
            <a:endParaRPr lang="en-US" dirty="0"/>
          </a:p>
        </p:txBody>
      </p:sp>
    </p:spTree>
    <p:extLst>
      <p:ext uri="{BB962C8B-B14F-4D97-AF65-F5344CB8AC3E}">
        <p14:creationId xmlns:p14="http://schemas.microsoft.com/office/powerpoint/2010/main" val="2335743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rmAutofit/>
          </a:bodyPr>
          <a:lstStyle/>
          <a:p>
            <a:pPr marL="0" marR="0" indent="0" algn="r" rtl="1">
              <a:lnSpc>
                <a:spcPct val="115000"/>
              </a:lnSpc>
              <a:spcBef>
                <a:spcPts val="0"/>
              </a:spcBef>
              <a:spcAft>
                <a:spcPts val="1000"/>
              </a:spcAft>
              <a:buNone/>
            </a:pPr>
            <a:r>
              <a:rPr lang="ar-SA" b="1" dirty="0">
                <a:solidFill>
                  <a:schemeClr val="tx1">
                    <a:lumMod val="85000"/>
                  </a:schemeClr>
                </a:solidFill>
                <a:latin typeface="Calibri"/>
                <a:ea typeface="Times New Roman"/>
              </a:rPr>
              <a:t>لزوم استفاده از سیستم اطلاعات جغرافیایی</a:t>
            </a:r>
            <a:endParaRPr lang="en-US" dirty="0">
              <a:solidFill>
                <a:schemeClr val="tx1">
                  <a:lumMod val="85000"/>
                </a:schemeClr>
              </a:solidFill>
              <a:latin typeface="Calibri"/>
              <a:ea typeface="Calibri"/>
              <a:cs typeface="Arial"/>
            </a:endParaRPr>
          </a:p>
          <a:p>
            <a:pPr marL="137160" indent="0" algn="just" rtl="1">
              <a:buNone/>
            </a:pPr>
            <a:r>
              <a:rPr lang="ar-SA" dirty="0">
                <a:solidFill>
                  <a:schemeClr val="tx1">
                    <a:lumMod val="85000"/>
                  </a:schemeClr>
                </a:solidFill>
                <a:ea typeface="Times New Roman"/>
              </a:rPr>
              <a:t>سیستم اطلاعات جغرافیایی ابزاری قدرتمند برای كار با داده های مكانی می باشد. در </a:t>
            </a:r>
            <a:r>
              <a:rPr lang="en-US" dirty="0">
                <a:solidFill>
                  <a:schemeClr val="tx1">
                    <a:lumMod val="85000"/>
                  </a:schemeClr>
                </a:solidFill>
                <a:latin typeface="Times New Roman"/>
                <a:ea typeface="Times New Roman"/>
              </a:rPr>
              <a:t>GIS </a:t>
            </a:r>
            <a:r>
              <a:rPr lang="ar-SA" dirty="0">
                <a:solidFill>
                  <a:schemeClr val="tx1">
                    <a:lumMod val="85000"/>
                  </a:schemeClr>
                </a:solidFill>
                <a:latin typeface="Times New Roman"/>
                <a:ea typeface="Times New Roman"/>
              </a:rPr>
              <a:t>داده ها بصورت رقومی نگهداری می شوند لذا از نظر فیزیكی حجم كمتری را نسبت به روش های سنتی (مانند نقشه های كاغذی) اشغال می كنند.در یك</a:t>
            </a:r>
            <a:r>
              <a:rPr lang="en-US" dirty="0">
                <a:solidFill>
                  <a:schemeClr val="tx1">
                    <a:lumMod val="85000"/>
                  </a:schemeClr>
                </a:solidFill>
                <a:latin typeface="Times New Roman"/>
                <a:ea typeface="Times New Roman"/>
              </a:rPr>
              <a:t> GIS </a:t>
            </a:r>
            <a:r>
              <a:rPr lang="ar-SA" dirty="0">
                <a:solidFill>
                  <a:schemeClr val="tx1">
                    <a:lumMod val="85000"/>
                  </a:schemeClr>
                </a:solidFill>
                <a:latin typeface="Times New Roman"/>
                <a:ea typeface="Times New Roman"/>
              </a:rPr>
              <a:t>با استفاده از توانایی های كامپیوتر مقادیر بسیار عظیمی از داده ها را می توان با سرعت زیاد و هزینه نسبتاً كم نگهداری و بازیابی نمود. قابلیت كار كردن با داده های مكانی و اطلاعات توصیفی مربوط به آنها و تركیب انواع مختلف داده ها در یك آنالیز و با سرعت زیاد، با روش های دستی سازگار نمی باشد.توانایی اجرای آنالیزهای مكانی پیچیده، مزیت های كمی و كیفی را برای </a:t>
            </a:r>
            <a:r>
              <a:rPr lang="en-US" dirty="0">
                <a:solidFill>
                  <a:schemeClr val="tx1">
                    <a:lumMod val="85000"/>
                  </a:schemeClr>
                </a:solidFill>
                <a:latin typeface="Times New Roman"/>
                <a:ea typeface="Times New Roman"/>
              </a:rPr>
              <a:t>GIS </a:t>
            </a:r>
            <a:r>
              <a:rPr lang="ar-SA" dirty="0">
                <a:solidFill>
                  <a:schemeClr val="tx1">
                    <a:lumMod val="85000"/>
                  </a:schemeClr>
                </a:solidFill>
                <a:latin typeface="Times New Roman"/>
                <a:ea typeface="Times New Roman"/>
              </a:rPr>
              <a:t>فراهم می كند.</a:t>
            </a:r>
            <a:endParaRPr lang="en-US" dirty="0">
              <a:solidFill>
                <a:schemeClr val="tx1">
                  <a:lumMod val="85000"/>
                </a:schemeClr>
              </a:solidFill>
            </a:endParaRPr>
          </a:p>
        </p:txBody>
      </p:sp>
    </p:spTree>
    <p:extLst>
      <p:ext uri="{BB962C8B-B14F-4D97-AF65-F5344CB8AC3E}">
        <p14:creationId xmlns:p14="http://schemas.microsoft.com/office/powerpoint/2010/main" val="838531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normAutofit/>
          </a:bodyPr>
          <a:lstStyle/>
          <a:p>
            <a:pPr marL="137160" indent="0" algn="just" rtl="1">
              <a:buNone/>
            </a:pPr>
            <a:r>
              <a:rPr lang="ar-SA" dirty="0">
                <a:solidFill>
                  <a:schemeClr val="tx1">
                    <a:lumMod val="85000"/>
                  </a:schemeClr>
                </a:solidFill>
                <a:ea typeface="Times New Roman"/>
              </a:rPr>
              <a:t>انجام پردازش های تكراری با در نظر گرفتن شرایط مختلف برای دستیابی به نتیجه بهینه،تنها توسط كامپیوتر امكان پذیر می باشد كه می تواند اینگونه عملیات را با سرعت زیاد و هزینه نسبتا كم انجام دهد. این توانایی تجزیه و تحلیل داده های مكانی است كه</a:t>
            </a:r>
            <a:r>
              <a:rPr lang="en-US" dirty="0">
                <a:solidFill>
                  <a:schemeClr val="tx1">
                    <a:lumMod val="85000"/>
                  </a:schemeClr>
                </a:solidFill>
                <a:latin typeface="Times New Roman"/>
                <a:ea typeface="Times New Roman"/>
              </a:rPr>
              <a:t> GIS </a:t>
            </a:r>
            <a:r>
              <a:rPr lang="ar-SA" dirty="0">
                <a:solidFill>
                  <a:schemeClr val="tx1">
                    <a:lumMod val="85000"/>
                  </a:schemeClr>
                </a:solidFill>
                <a:latin typeface="Times New Roman"/>
                <a:ea typeface="Times New Roman"/>
              </a:rPr>
              <a:t>را از دیگر سیستم های گرافیكی كامپیوتری</a:t>
            </a:r>
            <a:r>
              <a:rPr lang="en-US" dirty="0">
                <a:solidFill>
                  <a:schemeClr val="tx1">
                    <a:lumMod val="85000"/>
                  </a:schemeClr>
                </a:solidFill>
                <a:latin typeface="Times New Roman"/>
                <a:ea typeface="Times New Roman"/>
              </a:rPr>
              <a:t> (computer aided design) </a:t>
            </a:r>
            <a:r>
              <a:rPr lang="ar-SA" dirty="0">
                <a:solidFill>
                  <a:schemeClr val="tx1">
                    <a:lumMod val="85000"/>
                  </a:schemeClr>
                </a:solidFill>
                <a:latin typeface="Times New Roman"/>
                <a:ea typeface="Times New Roman"/>
              </a:rPr>
              <a:t>مجزا می سازد.امكان انجام آنالیزهای پیچیده با مجموعه داده های مختلف مكانی</a:t>
            </a:r>
            <a:r>
              <a:rPr lang="en-US" dirty="0">
                <a:solidFill>
                  <a:schemeClr val="tx1">
                    <a:lumMod val="85000"/>
                  </a:schemeClr>
                </a:solidFill>
                <a:latin typeface="Times New Roman"/>
                <a:ea typeface="Times New Roman"/>
              </a:rPr>
              <a:t> (spatial) </a:t>
            </a:r>
            <a:r>
              <a:rPr lang="ar-SA" dirty="0">
                <a:solidFill>
                  <a:schemeClr val="tx1">
                    <a:lumMod val="85000"/>
                  </a:schemeClr>
                </a:solidFill>
                <a:latin typeface="Times New Roman"/>
                <a:ea typeface="Times New Roman"/>
              </a:rPr>
              <a:t>و غیرمكانی </a:t>
            </a:r>
            <a:r>
              <a:rPr lang="en-US" dirty="0">
                <a:solidFill>
                  <a:schemeClr val="tx1">
                    <a:lumMod val="85000"/>
                  </a:schemeClr>
                </a:solidFill>
                <a:latin typeface="Times New Roman"/>
                <a:ea typeface="Times New Roman"/>
              </a:rPr>
              <a:t>(non spatial) </a:t>
            </a:r>
            <a:r>
              <a:rPr lang="ar-SA" dirty="0">
                <a:solidFill>
                  <a:schemeClr val="tx1">
                    <a:lumMod val="85000"/>
                  </a:schemeClr>
                </a:solidFill>
                <a:latin typeface="Times New Roman"/>
                <a:ea typeface="Times New Roman"/>
              </a:rPr>
              <a:t>بصورت توأم، مهمترین قابلیت</a:t>
            </a:r>
            <a:r>
              <a:rPr lang="en-US" dirty="0">
                <a:solidFill>
                  <a:schemeClr val="tx1">
                    <a:lumMod val="85000"/>
                  </a:schemeClr>
                </a:solidFill>
                <a:latin typeface="Times New Roman"/>
                <a:ea typeface="Times New Roman"/>
              </a:rPr>
              <a:t> GIS </a:t>
            </a:r>
            <a:r>
              <a:rPr lang="ar-SA" dirty="0">
                <a:solidFill>
                  <a:schemeClr val="tx1">
                    <a:lumMod val="85000"/>
                  </a:schemeClr>
                </a:solidFill>
                <a:latin typeface="Times New Roman"/>
                <a:ea typeface="Times New Roman"/>
              </a:rPr>
              <a:t>می باشد كه نمی توان آن را با روش های دیگر مثل روش های آنالوگ انجام داد.توانایی تجزیه و تحلیل توأم داده های مختلف، امكان ایجاد و استفاده از اطلاعات زمین مرجع را به شكلی كاملاً متفاوت با گذشته را فراهم می سازد</a:t>
            </a:r>
            <a:r>
              <a:rPr lang="ar-SA" dirty="0" smtClean="0">
                <a:solidFill>
                  <a:schemeClr val="tx1">
                    <a:lumMod val="85000"/>
                  </a:schemeClr>
                </a:solidFill>
                <a:latin typeface="Times New Roman"/>
                <a:ea typeface="Times New Roman"/>
              </a:rPr>
              <a:t>.</a:t>
            </a:r>
            <a:endParaRPr lang="en-US" dirty="0" smtClean="0">
              <a:solidFill>
                <a:schemeClr val="tx1">
                  <a:lumMod val="85000"/>
                </a:schemeClr>
              </a:solidFill>
              <a:latin typeface="Times New Roman"/>
              <a:ea typeface="Times New Roman"/>
            </a:endParaRPr>
          </a:p>
          <a:p>
            <a:pPr marL="137160" indent="0" algn="just" rtl="1">
              <a:buNone/>
            </a:pPr>
            <a:endParaRPr lang="en-US" dirty="0">
              <a:solidFill>
                <a:schemeClr val="tx1">
                  <a:lumMod val="85000"/>
                </a:schemeClr>
              </a:solidFill>
            </a:endParaRPr>
          </a:p>
        </p:txBody>
      </p:sp>
    </p:spTree>
    <p:extLst>
      <p:ext uri="{BB962C8B-B14F-4D97-AF65-F5344CB8AC3E}">
        <p14:creationId xmlns:p14="http://schemas.microsoft.com/office/powerpoint/2010/main" val="2441925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34400" cy="5471160"/>
          </a:xfrm>
        </p:spPr>
        <p:txBody>
          <a:bodyPr>
            <a:normAutofit fontScale="92500" lnSpcReduction="20000"/>
          </a:bodyPr>
          <a:lstStyle/>
          <a:p>
            <a:pPr marL="137160" indent="0" algn="ctr" rtl="1">
              <a:buNone/>
            </a:pPr>
            <a:r>
              <a:rPr lang="ar-SA" sz="3000" b="1" dirty="0"/>
              <a:t>تاریخچه ایجاد </a:t>
            </a:r>
            <a:r>
              <a:rPr lang="en-US" sz="3000" b="1" dirty="0"/>
              <a:t>GIS </a:t>
            </a:r>
            <a:endParaRPr lang="fa-IR" sz="3000" b="1" dirty="0"/>
          </a:p>
          <a:p>
            <a:pPr marL="137160" indent="0" algn="justLow" rtl="1">
              <a:buNone/>
            </a:pPr>
            <a:r>
              <a:rPr lang="ar-SA" sz="3000" b="1" dirty="0"/>
              <a:t/>
            </a:r>
            <a:br>
              <a:rPr lang="ar-SA" sz="3000" b="1" dirty="0"/>
            </a:br>
            <a:r>
              <a:rPr lang="ar-SA" sz="3000" dirty="0">
                <a:cs typeface="B Nazanin" pitchFamily="2" charset="-78"/>
              </a:rPr>
              <a:t>اولین نمونه از یك جی ‌آی ‌اس ملّی، جی ‌آی ‌اس كانادا است كه از اواخر1960 به این طرف ‌به صورت پیوسته مورد استفاده قرار گرفته است. در دهه‌های 1970 و1980 میلادی پیشرفت‌های قابل ملاحظه‌ای در فناوری </a:t>
            </a:r>
            <a:r>
              <a:rPr lang="en-US" sz="3000" dirty="0">
                <a:cs typeface="B Nazanin" pitchFamily="2" charset="-78"/>
              </a:rPr>
              <a:t>GIS</a:t>
            </a:r>
            <a:r>
              <a:rPr lang="ar-SA" sz="3000" dirty="0">
                <a:cs typeface="B Nazanin" pitchFamily="2" charset="-78"/>
              </a:rPr>
              <a:t> به وجود آمد، به طوری كه عبارت «سیستم اطلاعات جغرافیایی» در مورد مجموعه ابزارهایی برای تحلیل و نمایش نقشه‌ها و ادغام فنون و شیوه‌های آماری و نقشه‌ای و كاربرد فراگیرتر آن، بویژه برای تحلیل تأثیرات وخط مشی‌های دولتی به كارگرفته شد. در حالی‌كه سابقه فناوری </a:t>
            </a:r>
            <a:r>
              <a:rPr lang="en-US" sz="3000" dirty="0">
                <a:cs typeface="B Nazanin" pitchFamily="2" charset="-78"/>
              </a:rPr>
              <a:t>GIS</a:t>
            </a:r>
            <a:r>
              <a:rPr lang="ar-SA" sz="3000" dirty="0">
                <a:cs typeface="B Nazanin" pitchFamily="2" charset="-78"/>
              </a:rPr>
              <a:t> دركشورهای غربی ازجمله كانادا وآمریكا به بیش از40 سال می‌رسد، فناوری </a:t>
            </a:r>
            <a:r>
              <a:rPr lang="en-US" sz="3000" dirty="0">
                <a:cs typeface="B Nazanin" pitchFamily="2" charset="-78"/>
              </a:rPr>
              <a:t>GIS</a:t>
            </a:r>
            <a:r>
              <a:rPr lang="ar-SA" sz="3000" dirty="0">
                <a:cs typeface="B Nazanin" pitchFamily="2" charset="-78"/>
              </a:rPr>
              <a:t> در اغلب كشورهای جهان سوم بسیار جوان می‌باشد. از ویژگی‌های </a:t>
            </a:r>
            <a:r>
              <a:rPr lang="en-US" sz="3000" dirty="0">
                <a:cs typeface="B Nazanin" pitchFamily="2" charset="-78"/>
              </a:rPr>
              <a:t>GIS</a:t>
            </a:r>
            <a:r>
              <a:rPr lang="ar-SA" sz="3000" dirty="0">
                <a:cs typeface="B Nazanin" pitchFamily="2" charset="-78"/>
              </a:rPr>
              <a:t> در كشورهای غربی هماهنگی بین فناوری و آموزش وكاربرد آن است، درحالی كه دركشورهای جهان سوم، ورود فناوری قبل از آموزش و </a:t>
            </a:r>
            <a:r>
              <a:rPr lang="ar-SA" sz="3000" dirty="0" smtClean="0">
                <a:cs typeface="B Nazanin" pitchFamily="2" charset="-78"/>
              </a:rPr>
              <a:t>مهارت‌اندوز</a:t>
            </a:r>
            <a:r>
              <a:rPr lang="fa-IR" sz="3000" dirty="0" smtClean="0">
                <a:cs typeface="B Nazanin" pitchFamily="2" charset="-78"/>
              </a:rPr>
              <a:t>ی </a:t>
            </a:r>
            <a:r>
              <a:rPr lang="ar-SA" sz="3000" dirty="0" smtClean="0">
                <a:cs typeface="B Nazanin" pitchFamily="2" charset="-78"/>
              </a:rPr>
              <a:t>مربوط </a:t>
            </a:r>
            <a:r>
              <a:rPr lang="ar-SA" sz="3000" dirty="0">
                <a:cs typeface="B Nazanin" pitchFamily="2" charset="-78"/>
              </a:rPr>
              <a:t>به آن صورت</a:t>
            </a:r>
            <a:r>
              <a:rPr lang="fa-IR" sz="3000" dirty="0">
                <a:cs typeface="B Nazanin" pitchFamily="2" charset="-78"/>
              </a:rPr>
              <a:t> می گیرد.</a:t>
            </a:r>
            <a:r>
              <a:rPr lang="ar-SA" sz="3000" dirty="0">
                <a:cs typeface="B Nazanin" pitchFamily="2" charset="-78"/>
              </a:rPr>
              <a:t/>
            </a:r>
            <a:br>
              <a:rPr lang="ar-SA" sz="3000" dirty="0">
                <a:cs typeface="B Nazanin" pitchFamily="2" charset="-78"/>
              </a:rPr>
            </a:br>
            <a:endParaRPr lang="en-US" sz="3000" dirty="0">
              <a:cs typeface="B Nazanin" pitchFamily="2" charset="-78"/>
            </a:endParaRPr>
          </a:p>
        </p:txBody>
      </p:sp>
    </p:spTree>
    <p:extLst>
      <p:ext uri="{BB962C8B-B14F-4D97-AF65-F5344CB8AC3E}">
        <p14:creationId xmlns:p14="http://schemas.microsoft.com/office/powerpoint/2010/main" val="41919264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75960"/>
          </a:xfrm>
        </p:spPr>
        <p:txBody>
          <a:bodyPr/>
          <a:lstStyle/>
          <a:p>
            <a:pPr marL="0" marR="0" indent="0" algn="just" rtl="1">
              <a:lnSpc>
                <a:spcPct val="115000"/>
              </a:lnSpc>
              <a:spcBef>
                <a:spcPts val="0"/>
              </a:spcBef>
              <a:spcAft>
                <a:spcPts val="1000"/>
              </a:spcAft>
              <a:buNone/>
            </a:pPr>
            <a:r>
              <a:rPr lang="ar-SA" dirty="0">
                <a:solidFill>
                  <a:schemeClr val="tx1">
                    <a:lumMod val="85000"/>
                  </a:schemeClr>
                </a:solidFill>
                <a:ea typeface="Times New Roman"/>
              </a:rPr>
              <a:t>نه تنها امكان تركیب مجموعه داده های مختلف وجود دارد بلكه روش های مختلف را نیز می توان با یكدیگر تركیب نمود مثلاً روش های جمع آوری، رسیدگی و ممیزی و به روز رسانی داده ها را می توان با یكدیگر تركیب نمود</a:t>
            </a:r>
            <a:r>
              <a:rPr lang="ar-SA" dirty="0" smtClean="0">
                <a:solidFill>
                  <a:schemeClr val="tx1">
                    <a:lumMod val="85000"/>
                  </a:schemeClr>
                </a:solidFill>
                <a:ea typeface="Times New Roman"/>
              </a:rPr>
              <a:t>.</a:t>
            </a:r>
            <a:r>
              <a:rPr lang="ar-SA" dirty="0">
                <a:solidFill>
                  <a:schemeClr val="tx1">
                    <a:lumMod val="85000"/>
                  </a:schemeClr>
                </a:solidFill>
                <a:latin typeface="Calibri"/>
                <a:ea typeface="Times New Roman"/>
              </a:rPr>
              <a:t> مثلاً وقتی كه تغییری در كاربری یا مالكیت یك قطعه زمین وارد سیستم</a:t>
            </a:r>
            <a:r>
              <a:rPr lang="en-US" dirty="0">
                <a:solidFill>
                  <a:schemeClr val="tx1">
                    <a:lumMod val="85000"/>
                  </a:schemeClr>
                </a:solidFill>
                <a:latin typeface="Times New Roman"/>
                <a:ea typeface="Times New Roman"/>
                <a:cs typeface="Arial"/>
              </a:rPr>
              <a:t> GIS </a:t>
            </a:r>
            <a:r>
              <a:rPr lang="ar-SA" dirty="0">
                <a:solidFill>
                  <a:schemeClr val="tx1">
                    <a:lumMod val="85000"/>
                  </a:schemeClr>
                </a:solidFill>
                <a:latin typeface="Calibri"/>
                <a:ea typeface="Times New Roman"/>
              </a:rPr>
              <a:t>می شود، این سیستم می تواند دقت تغییرات را كنترل نموده و سپس نقشه و جداول مربوطه را به روز در آورد. بدین ترتیب كاربران </a:t>
            </a:r>
            <a:r>
              <a:rPr lang="en-US" dirty="0">
                <a:solidFill>
                  <a:schemeClr val="tx1">
                    <a:lumMod val="85000"/>
                  </a:schemeClr>
                </a:solidFill>
                <a:latin typeface="Times New Roman"/>
                <a:ea typeface="Times New Roman"/>
                <a:cs typeface="Arial"/>
              </a:rPr>
              <a:t>GIS </a:t>
            </a:r>
            <a:r>
              <a:rPr lang="ar-SA" dirty="0">
                <a:solidFill>
                  <a:schemeClr val="tx1">
                    <a:lumMod val="85000"/>
                  </a:schemeClr>
                </a:solidFill>
                <a:latin typeface="Calibri"/>
                <a:ea typeface="Times New Roman"/>
              </a:rPr>
              <a:t>می توانند اطلاعات جدیدتر را در اختیار داشته و با توجه به نیازهایشان آن را بكار گیرند</a:t>
            </a:r>
            <a:r>
              <a:rPr lang="en-US" dirty="0">
                <a:solidFill>
                  <a:schemeClr val="tx1">
                    <a:lumMod val="85000"/>
                  </a:schemeClr>
                </a:solidFill>
                <a:latin typeface="Times New Roman"/>
                <a:ea typeface="Times New Roman"/>
                <a:cs typeface="Arial"/>
              </a:rPr>
              <a:t>.</a:t>
            </a:r>
            <a:endParaRPr lang="en-US" sz="2400" dirty="0">
              <a:solidFill>
                <a:schemeClr val="tx1">
                  <a:lumMod val="85000"/>
                </a:schemeClr>
              </a:solidFill>
              <a:latin typeface="Calibri"/>
              <a:ea typeface="Calibri"/>
              <a:cs typeface="Arial"/>
            </a:endParaRPr>
          </a:p>
          <a:p>
            <a:pPr marL="137160" indent="0" algn="just" rtl="1">
              <a:buNone/>
            </a:pPr>
            <a:endParaRPr lang="en-US" dirty="0">
              <a:solidFill>
                <a:schemeClr val="tx1">
                  <a:lumMod val="85000"/>
                </a:schemeClr>
              </a:solidFill>
            </a:endParaRPr>
          </a:p>
        </p:txBody>
      </p:sp>
    </p:spTree>
    <p:extLst>
      <p:ext uri="{BB962C8B-B14F-4D97-AF65-F5344CB8AC3E}">
        <p14:creationId xmlns:p14="http://schemas.microsoft.com/office/powerpoint/2010/main" val="2731991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004560"/>
          </a:xfrm>
        </p:spPr>
        <p:txBody>
          <a:bodyPr>
            <a:noAutofit/>
          </a:bodyPr>
          <a:lstStyle/>
          <a:p>
            <a:pPr marL="0" marR="0" indent="0" algn="r" rtl="1">
              <a:lnSpc>
                <a:spcPct val="115000"/>
              </a:lnSpc>
              <a:spcBef>
                <a:spcPts val="0"/>
              </a:spcBef>
              <a:spcAft>
                <a:spcPts val="1000"/>
              </a:spcAft>
              <a:buNone/>
            </a:pPr>
            <a:r>
              <a:rPr lang="ar-SA" b="1" dirty="0">
                <a:solidFill>
                  <a:schemeClr val="tx1">
                    <a:lumMod val="85000"/>
                  </a:schemeClr>
                </a:solidFill>
                <a:latin typeface="Calibri"/>
                <a:ea typeface="Times New Roman"/>
              </a:rPr>
              <a:t>منابع</a:t>
            </a:r>
            <a:endParaRPr lang="en-US" dirty="0">
              <a:solidFill>
                <a:schemeClr val="tx1">
                  <a:lumMod val="85000"/>
                </a:schemeClr>
              </a:solidFill>
              <a:latin typeface="Calibri"/>
              <a:ea typeface="Calibri"/>
              <a:cs typeface="Arial"/>
            </a:endParaRPr>
          </a:p>
          <a:p>
            <a:pPr marL="0" marR="0" indent="0" algn="r" rtl="1">
              <a:lnSpc>
                <a:spcPct val="115000"/>
              </a:lnSpc>
              <a:spcBef>
                <a:spcPts val="0"/>
              </a:spcBef>
              <a:spcAft>
                <a:spcPts val="0"/>
              </a:spcAft>
              <a:buNone/>
            </a:pP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ar-SA" u="sng" dirty="0">
                <a:solidFill>
                  <a:schemeClr val="tx1">
                    <a:lumMod val="85000"/>
                  </a:schemeClr>
                </a:solidFill>
                <a:latin typeface="Times New Roman"/>
                <a:ea typeface="Times New Roman"/>
                <a:cs typeface="Arial"/>
                <a:hlinkClick r:id="rId2"/>
              </a:rPr>
              <a:t>سیستم اطلاعات جغرافیایی، پایگاه ملی داده‌های علوم زمین کشور</a:t>
            </a:r>
            <a:r>
              <a:rPr lang="en-US" dirty="0">
                <a:solidFill>
                  <a:schemeClr val="tx1">
                    <a:lumMod val="85000"/>
                  </a:schemeClr>
                </a:solidFill>
                <a:latin typeface="Times New Roman"/>
                <a:ea typeface="Times New Roman"/>
                <a:cs typeface="Arial"/>
              </a:rPr>
              <a:t> </a:t>
            </a:r>
            <a:endParaRPr lang="en-US" dirty="0">
              <a:solidFill>
                <a:schemeClr val="tx1">
                  <a:lumMod val="85000"/>
                </a:schemeClr>
              </a:solidFill>
              <a:latin typeface="Calibri"/>
              <a:ea typeface="Calibri"/>
              <a:cs typeface="Arial"/>
            </a:endParaRPr>
          </a:p>
          <a:p>
            <a:pPr marL="0" marR="0" indent="0" algn="r" rtl="1">
              <a:lnSpc>
                <a:spcPct val="115000"/>
              </a:lnSpc>
              <a:spcBef>
                <a:spcPts val="0"/>
              </a:spcBef>
              <a:spcAft>
                <a:spcPts val="0"/>
              </a:spcAft>
              <a:buNone/>
            </a:pP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ar-SA" u="sng" dirty="0">
                <a:solidFill>
                  <a:schemeClr val="tx1">
                    <a:lumMod val="85000"/>
                  </a:schemeClr>
                </a:solidFill>
                <a:latin typeface="Calibri"/>
                <a:ea typeface="Times New Roman"/>
                <a:hlinkClick r:id="rId3"/>
              </a:rPr>
              <a:t>سیستم اطلاعات جغرافیایی، پایگاه ملی داده‌های علوم زمین کشور</a:t>
            </a:r>
            <a:r>
              <a:rPr lang="en-US" dirty="0">
                <a:solidFill>
                  <a:schemeClr val="tx1">
                    <a:lumMod val="85000"/>
                  </a:schemeClr>
                </a:solidFill>
                <a:latin typeface="Times New Roman"/>
                <a:ea typeface="Times New Roman"/>
                <a:cs typeface="Arial"/>
              </a:rPr>
              <a:t> </a:t>
            </a:r>
            <a:endParaRPr lang="en-US" dirty="0">
              <a:solidFill>
                <a:schemeClr val="tx1">
                  <a:lumMod val="85000"/>
                </a:schemeClr>
              </a:solidFill>
              <a:latin typeface="Calibri"/>
              <a:ea typeface="Calibri"/>
              <a:cs typeface="Arial"/>
            </a:endParaRPr>
          </a:p>
          <a:p>
            <a:pPr marL="0" marR="0" indent="0" algn="r" rtl="1">
              <a:lnSpc>
                <a:spcPct val="115000"/>
              </a:lnSpc>
              <a:spcBef>
                <a:spcPts val="0"/>
              </a:spcBef>
              <a:spcAft>
                <a:spcPts val="0"/>
              </a:spcAft>
              <a:buNone/>
            </a:pP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ar-SA" dirty="0">
                <a:solidFill>
                  <a:schemeClr val="tx1">
                    <a:lumMod val="85000"/>
                  </a:schemeClr>
                </a:solidFill>
                <a:latin typeface="Calibri"/>
                <a:ea typeface="Times New Roman"/>
              </a:rPr>
              <a:t>کار گروه</a:t>
            </a:r>
            <a:r>
              <a:rPr lang="en-US" dirty="0">
                <a:solidFill>
                  <a:schemeClr val="tx1">
                    <a:lumMod val="85000"/>
                  </a:schemeClr>
                </a:solidFill>
                <a:latin typeface="Times New Roman"/>
                <a:ea typeface="Times New Roman"/>
                <a:cs typeface="Arial"/>
              </a:rPr>
              <a:t> GIS </a:t>
            </a:r>
            <a:r>
              <a:rPr lang="ar-SA" dirty="0">
                <a:solidFill>
                  <a:schemeClr val="tx1">
                    <a:lumMod val="85000"/>
                  </a:schemeClr>
                </a:solidFill>
                <a:latin typeface="Calibri"/>
                <a:ea typeface="Times New Roman"/>
              </a:rPr>
              <a:t>کمسیون نرم‌افزار سازمان نظان صنفی رایانه‌ای </a:t>
            </a:r>
            <a:endParaRPr lang="en-US" dirty="0">
              <a:solidFill>
                <a:schemeClr val="tx1">
                  <a:lumMod val="85000"/>
                </a:schemeClr>
              </a:solidFill>
              <a:latin typeface="Calibri"/>
              <a:ea typeface="Calibri"/>
              <a:cs typeface="Arial"/>
            </a:endParaRPr>
          </a:p>
          <a:p>
            <a:pPr marL="0" marR="0" indent="0" algn="r" rtl="1">
              <a:lnSpc>
                <a:spcPct val="115000"/>
              </a:lnSpc>
              <a:spcBef>
                <a:spcPts val="0"/>
              </a:spcBef>
              <a:spcAft>
                <a:spcPts val="0"/>
              </a:spcAft>
              <a:buNone/>
            </a:pP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en-US" u="sng" dirty="0">
                <a:solidFill>
                  <a:schemeClr val="tx1">
                    <a:lumMod val="85000"/>
                  </a:schemeClr>
                </a:solidFill>
                <a:latin typeface="Times New Roman"/>
                <a:ea typeface="Times New Roman"/>
                <a:cs typeface="Arial"/>
                <a:hlinkClick r:id="rId4"/>
              </a:rPr>
              <a:t>«</a:t>
            </a:r>
            <a:r>
              <a:rPr lang="ar-SA" u="sng" dirty="0">
                <a:solidFill>
                  <a:schemeClr val="tx1">
                    <a:lumMod val="85000"/>
                  </a:schemeClr>
                </a:solidFill>
                <a:latin typeface="Calibri"/>
                <a:ea typeface="Times New Roman"/>
                <a:hlinkClick r:id="rId4"/>
              </a:rPr>
              <a:t>تشریح عملکرد برق کهگیلویه و بویراحمد در زمینه</a:t>
            </a:r>
            <a:r>
              <a:rPr lang="en-US" u="sng" dirty="0">
                <a:solidFill>
                  <a:schemeClr val="tx1">
                    <a:lumMod val="85000"/>
                  </a:schemeClr>
                </a:solidFill>
                <a:latin typeface="Times New Roman"/>
                <a:ea typeface="Times New Roman"/>
                <a:cs typeface="Arial"/>
                <a:hlinkClick r:id="rId4"/>
              </a:rPr>
              <a:t> GIS»</a:t>
            </a:r>
            <a:r>
              <a:rPr lang="en-US" dirty="0">
                <a:solidFill>
                  <a:schemeClr val="tx1">
                    <a:lumMod val="85000"/>
                  </a:schemeClr>
                </a:solidFill>
                <a:latin typeface="Times New Roman"/>
                <a:ea typeface="Times New Roman"/>
                <a:cs typeface="Arial"/>
              </a:rPr>
              <a:t>. </a:t>
            </a:r>
            <a:r>
              <a:rPr lang="ar-SA" dirty="0">
                <a:solidFill>
                  <a:schemeClr val="tx1">
                    <a:lumMod val="85000"/>
                  </a:schemeClr>
                </a:solidFill>
                <a:latin typeface="Calibri"/>
                <a:ea typeface="Times New Roman"/>
              </a:rPr>
              <a:t>سایت خبری شرکت توانیر، </a:t>
            </a:r>
            <a:r>
              <a:rPr lang="fa-IR" dirty="0">
                <a:solidFill>
                  <a:schemeClr val="tx1">
                    <a:lumMod val="85000"/>
                  </a:schemeClr>
                </a:solidFill>
                <a:latin typeface="Calibri"/>
                <a:ea typeface="Times New Roman"/>
              </a:rPr>
              <a:t>۰۴</a:t>
            </a:r>
            <a:r>
              <a:rPr lang="ar-SA" dirty="0">
                <a:solidFill>
                  <a:schemeClr val="tx1">
                    <a:lumMod val="85000"/>
                  </a:schemeClr>
                </a:solidFill>
                <a:latin typeface="Calibri"/>
                <a:ea typeface="Times New Roman"/>
              </a:rPr>
              <a:t> خرداد </a:t>
            </a:r>
            <a:r>
              <a:rPr lang="fa-IR" dirty="0">
                <a:solidFill>
                  <a:schemeClr val="tx1">
                    <a:lumMod val="85000"/>
                  </a:schemeClr>
                </a:solidFill>
                <a:latin typeface="Calibri"/>
                <a:ea typeface="Times New Roman"/>
              </a:rPr>
              <a:t>۱۳۹۲</a:t>
            </a:r>
            <a:r>
              <a:rPr lang="en-US" dirty="0">
                <a:solidFill>
                  <a:schemeClr val="tx1">
                    <a:lumMod val="85000"/>
                  </a:schemeClr>
                </a:solidFill>
                <a:latin typeface="Times New Roman"/>
                <a:ea typeface="Times New Roman"/>
                <a:cs typeface="Arial"/>
              </a:rPr>
              <a:t>. </a:t>
            </a:r>
            <a:endParaRPr lang="en-US" dirty="0">
              <a:solidFill>
                <a:schemeClr val="tx1">
                  <a:lumMod val="85000"/>
                </a:schemeClr>
              </a:solidFill>
              <a:latin typeface="Calibri"/>
              <a:ea typeface="Calibri"/>
              <a:cs typeface="Arial"/>
            </a:endParaRPr>
          </a:p>
          <a:p>
            <a:pPr marL="0" marR="0" lvl="0" indent="0" algn="r" rtl="1">
              <a:lnSpc>
                <a:spcPct val="115000"/>
              </a:lnSpc>
              <a:spcBef>
                <a:spcPts val="0"/>
              </a:spcBef>
              <a:spcAft>
                <a:spcPts val="1000"/>
              </a:spcAft>
              <a:buNone/>
              <a:tabLst>
                <a:tab pos="457200" algn="l"/>
              </a:tabLst>
            </a:pPr>
            <a:r>
              <a:rPr lang="en-US" dirty="0">
                <a:solidFill>
                  <a:schemeClr val="tx1">
                    <a:lumMod val="85000"/>
                  </a:schemeClr>
                </a:solidFill>
                <a:latin typeface="Symbol"/>
                <a:ea typeface="Times New Roman"/>
                <a:cs typeface="Times New Roman"/>
              </a:rPr>
              <a:t>·</a:t>
            </a:r>
            <a:r>
              <a:rPr lang="en-US" dirty="0">
                <a:solidFill>
                  <a:schemeClr val="tx1">
                    <a:lumMod val="85000"/>
                  </a:schemeClr>
                </a:solidFill>
                <a:latin typeface="Times New Roman"/>
                <a:ea typeface="Times New Roman"/>
                <a:cs typeface="Arial"/>
              </a:rPr>
              <a:t>  </a:t>
            </a:r>
            <a:r>
              <a:rPr lang="fa-IR" u="sng" dirty="0">
                <a:solidFill>
                  <a:schemeClr val="tx1">
                    <a:lumMod val="85000"/>
                  </a:schemeClr>
                </a:solidFill>
                <a:latin typeface="Calibri"/>
                <a:ea typeface="Times New Roman"/>
                <a:hlinkClick r:id="rId5"/>
              </a:rPr>
              <a:t>۱ </a:t>
            </a:r>
            <a:r>
              <a:rPr lang="ar-SA" u="sng" dirty="0">
                <a:solidFill>
                  <a:schemeClr val="tx1">
                    <a:lumMod val="85000"/>
                  </a:schemeClr>
                </a:solidFill>
                <a:latin typeface="Calibri"/>
                <a:ea typeface="Times New Roman"/>
                <a:hlinkClick r:id="rId5"/>
              </a:rPr>
              <a:t>وب‌گاه روزنامهٔ همشهری</a:t>
            </a:r>
            <a:endParaRPr lang="en-US" dirty="0">
              <a:solidFill>
                <a:schemeClr val="tx1">
                  <a:lumMod val="85000"/>
                </a:schemeClr>
              </a:solidFill>
              <a:latin typeface="Calibri"/>
              <a:ea typeface="Calibri"/>
              <a:cs typeface="Arial"/>
            </a:endParaRPr>
          </a:p>
          <a:p>
            <a:pPr marL="0" marR="0" lvl="0" indent="0" algn="r" rtl="1">
              <a:lnSpc>
                <a:spcPct val="115000"/>
              </a:lnSpc>
              <a:spcBef>
                <a:spcPts val="0"/>
              </a:spcBef>
              <a:spcAft>
                <a:spcPts val="1000"/>
              </a:spcAft>
              <a:buSzPts val="1000"/>
              <a:buNone/>
              <a:tabLst>
                <a:tab pos="457200" algn="l"/>
              </a:tabLst>
            </a:pPr>
            <a:r>
              <a:rPr lang="en-US" dirty="0">
                <a:solidFill>
                  <a:schemeClr val="tx1">
                    <a:lumMod val="85000"/>
                  </a:schemeClr>
                </a:solidFill>
                <a:latin typeface="Calibri"/>
                <a:ea typeface="Calibri"/>
                <a:cs typeface="Arial"/>
              </a:rPr>
              <a:t>)</a:t>
            </a:r>
            <a:r>
              <a:rPr lang="ar-SA" u="sng" dirty="0">
                <a:solidFill>
                  <a:schemeClr val="tx1">
                    <a:lumMod val="85000"/>
                  </a:schemeClr>
                </a:solidFill>
                <a:latin typeface="Calibri"/>
                <a:ea typeface="Times New Roman"/>
                <a:hlinkClick r:id="rId6"/>
              </a:rPr>
              <a:t>مفاهیم مربوط به سامانه‌های مدیریت پایگاه داده‌ها</a:t>
            </a:r>
            <a:r>
              <a:rPr lang="en-US" dirty="0">
                <a:solidFill>
                  <a:schemeClr val="tx1">
                    <a:lumMod val="85000"/>
                  </a:schemeClr>
                </a:solidFill>
                <a:latin typeface="Times New Roman"/>
                <a:ea typeface="Times New Roman"/>
                <a:cs typeface="Arial"/>
              </a:rPr>
              <a:t> (</a:t>
            </a:r>
            <a:endParaRPr lang="en-US" dirty="0">
              <a:solidFill>
                <a:schemeClr val="tx1">
                  <a:lumMod val="85000"/>
                </a:schemeClr>
              </a:solidFill>
              <a:latin typeface="Calibri"/>
              <a:ea typeface="Calibri"/>
              <a:cs typeface="Arial"/>
            </a:endParaRPr>
          </a:p>
          <a:p>
            <a:pPr marL="0" marR="0" lvl="0" indent="0" algn="r" rtl="1">
              <a:lnSpc>
                <a:spcPct val="115000"/>
              </a:lnSpc>
              <a:spcBef>
                <a:spcPts val="0"/>
              </a:spcBef>
              <a:spcAft>
                <a:spcPts val="1000"/>
              </a:spcAft>
              <a:buSzPts val="1000"/>
              <a:buNone/>
              <a:tabLst>
                <a:tab pos="457200" algn="l"/>
              </a:tabLst>
            </a:pPr>
            <a:r>
              <a:rPr lang="en-US" dirty="0">
                <a:solidFill>
                  <a:schemeClr val="tx1">
                    <a:lumMod val="85000"/>
                  </a:schemeClr>
                </a:solidFill>
                <a:latin typeface="Calibri"/>
                <a:ea typeface="Calibri"/>
                <a:cs typeface="Arial"/>
              </a:rPr>
              <a:t>)</a:t>
            </a:r>
            <a:r>
              <a:rPr lang="ar-SA" u="sng" dirty="0">
                <a:solidFill>
                  <a:schemeClr val="tx1">
                    <a:lumMod val="85000"/>
                  </a:schemeClr>
                </a:solidFill>
                <a:latin typeface="Calibri"/>
                <a:ea typeface="Times New Roman"/>
                <a:hlinkClick r:id="rId7"/>
              </a:rPr>
              <a:t>کاوش در داده‌ها: مفاهیم و تکنیک‌ها</a:t>
            </a:r>
            <a:r>
              <a:rPr lang="en-US" dirty="0">
                <a:solidFill>
                  <a:schemeClr val="tx1">
                    <a:lumMod val="85000"/>
                  </a:schemeClr>
                </a:solidFill>
                <a:latin typeface="Times New Roman"/>
                <a:ea typeface="Times New Roman"/>
                <a:cs typeface="Arial"/>
              </a:rPr>
              <a:t> - </a:t>
            </a:r>
            <a:r>
              <a:rPr lang="ar-SA" dirty="0">
                <a:solidFill>
                  <a:schemeClr val="tx1">
                    <a:lumMod val="85000"/>
                  </a:schemeClr>
                </a:solidFill>
                <a:latin typeface="Calibri"/>
                <a:ea typeface="Times New Roman"/>
              </a:rPr>
              <a:t>چاپ دوم </a:t>
            </a:r>
            <a:r>
              <a:rPr lang="en-US" b="1" dirty="0">
                <a:solidFill>
                  <a:schemeClr val="tx1">
                    <a:lumMod val="85000"/>
                  </a:schemeClr>
                </a:solidFill>
                <a:latin typeface="Times New Roman"/>
                <a:ea typeface="Times New Roman"/>
                <a:cs typeface="Arial"/>
              </a:rPr>
              <a:t>(</a:t>
            </a:r>
            <a:endParaRPr lang="en-US" dirty="0">
              <a:solidFill>
                <a:schemeClr val="tx1">
                  <a:lumMod val="85000"/>
                </a:schemeClr>
              </a:solidFill>
              <a:latin typeface="Calibri"/>
              <a:ea typeface="Calibri"/>
              <a:cs typeface="Arial"/>
            </a:endParaRPr>
          </a:p>
          <a:p>
            <a:pPr marL="0" marR="0" lvl="0" indent="0" algn="r" rtl="1">
              <a:lnSpc>
                <a:spcPct val="115000"/>
              </a:lnSpc>
              <a:spcBef>
                <a:spcPts val="0"/>
              </a:spcBef>
              <a:spcAft>
                <a:spcPts val="1000"/>
              </a:spcAft>
              <a:buSzPts val="1000"/>
              <a:buNone/>
              <a:tabLst>
                <a:tab pos="457200" algn="l"/>
              </a:tabLst>
            </a:pPr>
            <a:r>
              <a:rPr lang="en-US" dirty="0">
                <a:solidFill>
                  <a:schemeClr val="tx1">
                    <a:lumMod val="85000"/>
                  </a:schemeClr>
                </a:solidFill>
                <a:latin typeface="Calibri"/>
                <a:ea typeface="Calibri"/>
                <a:cs typeface="Arial"/>
              </a:rPr>
              <a:t>)</a:t>
            </a:r>
            <a:r>
              <a:rPr lang="ar-SA" u="sng" dirty="0">
                <a:solidFill>
                  <a:schemeClr val="tx1">
                    <a:lumMod val="85000"/>
                  </a:schemeClr>
                </a:solidFill>
                <a:latin typeface="Calibri"/>
                <a:ea typeface="Times New Roman"/>
                <a:hlinkClick r:id="rId6"/>
              </a:rPr>
              <a:t>مفاهیم مربوط به سامانه‌های مدیریت پایگاه داده‌ها</a:t>
            </a:r>
            <a:r>
              <a:rPr lang="en-US" dirty="0">
                <a:solidFill>
                  <a:schemeClr val="tx1">
                    <a:lumMod val="85000"/>
                  </a:schemeClr>
                </a:solidFill>
                <a:latin typeface="Times New Roman"/>
                <a:ea typeface="Times New Roman"/>
                <a:cs typeface="Arial"/>
              </a:rPr>
              <a:t> </a:t>
            </a:r>
            <a:r>
              <a:rPr lang="en-US" b="1" dirty="0">
                <a:solidFill>
                  <a:schemeClr val="tx1">
                    <a:lumMod val="85000"/>
                  </a:schemeClr>
                </a:solidFill>
                <a:latin typeface="Times New Roman"/>
                <a:ea typeface="Times New Roman"/>
                <a:cs typeface="Arial"/>
              </a:rPr>
              <a:t>(</a:t>
            </a:r>
            <a:endParaRPr lang="en-US" dirty="0">
              <a:solidFill>
                <a:schemeClr val="tx1">
                  <a:lumMod val="85000"/>
                </a:schemeClr>
              </a:solidFill>
              <a:latin typeface="Calibri"/>
              <a:ea typeface="Calibri"/>
              <a:cs typeface="Arial"/>
            </a:endParaRPr>
          </a:p>
          <a:p>
            <a:pPr marL="137160" indent="0" algn="r" rtl="1">
              <a:buNone/>
            </a:pPr>
            <a:r>
              <a:rPr lang="en-US" dirty="0">
                <a:solidFill>
                  <a:schemeClr val="tx1">
                    <a:lumMod val="85000"/>
                  </a:schemeClr>
                </a:solidFill>
                <a:latin typeface="Calibri"/>
                <a:ea typeface="Calibri"/>
                <a:cs typeface="Arial"/>
              </a:rPr>
              <a:t>)</a:t>
            </a:r>
            <a:r>
              <a:rPr lang="ar-SA" u="sng" dirty="0">
                <a:solidFill>
                  <a:schemeClr val="tx1">
                    <a:lumMod val="85000"/>
                  </a:schemeClr>
                </a:solidFill>
                <a:latin typeface="Calibri"/>
                <a:ea typeface="Times New Roman"/>
                <a:hlinkClick r:id="rId8"/>
              </a:rPr>
              <a:t>سامانه‌های مدیریّت پایگاه داده‌ها</a:t>
            </a:r>
            <a:r>
              <a:rPr lang="en-US" dirty="0">
                <a:solidFill>
                  <a:schemeClr val="tx1">
                    <a:lumMod val="85000"/>
                  </a:schemeClr>
                </a:solidFill>
                <a:latin typeface="Times New Roman"/>
                <a:ea typeface="Times New Roman"/>
              </a:rPr>
              <a:t> </a:t>
            </a:r>
            <a:r>
              <a:rPr lang="en-US" b="1" dirty="0">
                <a:solidFill>
                  <a:schemeClr val="tx1">
                    <a:lumMod val="85000"/>
                  </a:schemeClr>
                </a:solidFill>
                <a:latin typeface="Times New Roman"/>
                <a:ea typeface="Times New Roman"/>
              </a:rPr>
              <a:t>(</a:t>
            </a:r>
            <a:endParaRPr lang="en-US" dirty="0">
              <a:solidFill>
                <a:schemeClr val="tx1">
                  <a:lumMod val="85000"/>
                </a:schemeClr>
              </a:solidFill>
            </a:endParaRPr>
          </a:p>
        </p:txBody>
      </p:sp>
    </p:spTree>
    <p:extLst>
      <p:ext uri="{BB962C8B-B14F-4D97-AF65-F5344CB8AC3E}">
        <p14:creationId xmlns:p14="http://schemas.microsoft.com/office/powerpoint/2010/main" val="1811109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534400" cy="5775960"/>
          </a:xfrm>
        </p:spPr>
        <p:txBody>
          <a:bodyPr>
            <a:noAutofit/>
          </a:bodyPr>
          <a:lstStyle/>
          <a:p>
            <a:pPr marL="137160" indent="0" algn="justLow" rtl="1">
              <a:buNone/>
            </a:pPr>
            <a:r>
              <a:rPr lang="ar-SA" dirty="0">
                <a:cs typeface="B Nazanin" pitchFamily="2" charset="-78"/>
              </a:rPr>
              <a:t>در ایران، اولین مركزی كه به طور رسمی استفاده از سیستم اطلاعات جغرافیایی را در كشور آغاز كرد سازمان نقشه‌برداری كشور بود كه در سال 1369 براساس مصوبه مجلس شورای اسلامی، عهده‌دار طرح به كارگیری این سیستم شد. این سازمان در حال حاضر مشغول تهیه نقشه‌های توپوگرافی 1:25000 از عكس‌های هوایی با مقیاس 1:40000 می‌باشد و این فرصتی است برای تبدیل این نقشه‌ها به ساختارهای رقومی و تأسیس پایگاه توپوگرافی ملی كه نیازهای كاربران را در زمینه </a:t>
            </a:r>
            <a:r>
              <a:rPr lang="en-US" dirty="0">
                <a:cs typeface="B Nazanin" pitchFamily="2" charset="-78"/>
              </a:rPr>
              <a:t>GIS</a:t>
            </a:r>
            <a:r>
              <a:rPr lang="ar-SA" dirty="0">
                <a:cs typeface="B Nazanin" pitchFamily="2" charset="-78"/>
              </a:rPr>
              <a:t>  برآورده می‌كند.</a:t>
            </a:r>
            <a:br>
              <a:rPr lang="ar-SA" dirty="0">
                <a:cs typeface="B Nazanin" pitchFamily="2" charset="-78"/>
              </a:rPr>
            </a:br>
            <a:r>
              <a:rPr lang="ar-SA" dirty="0">
                <a:cs typeface="B Nazanin" pitchFamily="2" charset="-78"/>
              </a:rPr>
              <a:t>در همین راستا «شورای ملی كاربران سیستم‌های اطلاعات جغرافیایی» به منظور سیاست‌گذاری، برنامه‌ریزی و هماهنگ‌سازی فعالیت‌ها در زمینه </a:t>
            </a:r>
            <a:r>
              <a:rPr lang="en-US" dirty="0">
                <a:cs typeface="B Nazanin" pitchFamily="2" charset="-78"/>
              </a:rPr>
              <a:t>GIS</a:t>
            </a:r>
            <a:r>
              <a:rPr lang="ar-SA" dirty="0">
                <a:cs typeface="B Nazanin" pitchFamily="2" charset="-78"/>
              </a:rPr>
              <a:t>، تحلیل نیازمندی‌ها و همچنین بهره‌برداری شایسته از كلیه ظرفیت‌های علمی، فنی و نیروی انسانی در راستای ایجاد و به كار‌گیری </a:t>
            </a:r>
            <a:r>
              <a:rPr lang="en-US" dirty="0">
                <a:cs typeface="B Nazanin" pitchFamily="2" charset="-78"/>
              </a:rPr>
              <a:t>GIS</a:t>
            </a:r>
            <a:r>
              <a:rPr lang="ar-SA" dirty="0">
                <a:cs typeface="B Nazanin" pitchFamily="2" charset="-78"/>
              </a:rPr>
              <a:t> و با توجه به وظایف سازمان نقشه‌برداری كشور در خصوص تدوین و ایجاد سیستم‌های اطلاعات جغرافیایی ملی، در دی ماه 1372 تأسیس گردیده است.</a:t>
            </a:r>
            <a:br>
              <a:rPr lang="ar-SA" dirty="0">
                <a:cs typeface="B Nazanin" pitchFamily="2" charset="-78"/>
              </a:rPr>
            </a:br>
            <a:r>
              <a:rPr lang="ar-SA" dirty="0">
                <a:cs typeface="B Nazanin" pitchFamily="2" charset="-78"/>
              </a:rPr>
              <a:t> </a:t>
            </a:r>
            <a:endParaRPr lang="en-US" dirty="0">
              <a:cs typeface="B Nazanin" pitchFamily="2" charset="-78"/>
            </a:endParaRPr>
          </a:p>
        </p:txBody>
      </p:sp>
    </p:spTree>
    <p:extLst>
      <p:ext uri="{BB962C8B-B14F-4D97-AF65-F5344CB8AC3E}">
        <p14:creationId xmlns:p14="http://schemas.microsoft.com/office/powerpoint/2010/main" val="205957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382000" cy="5867400"/>
          </a:xfrm>
        </p:spPr>
        <p:txBody>
          <a:bodyPr/>
          <a:lstStyle/>
          <a:p>
            <a:pPr marL="137160" lvl="0" indent="0" algn="justLow" rtl="1">
              <a:buClr>
                <a:prstClr val="white">
                  <a:shade val="95000"/>
                </a:prstClr>
              </a:buClr>
              <a:buNone/>
            </a:pPr>
            <a:r>
              <a:rPr lang="ar-SA" dirty="0">
                <a:solidFill>
                  <a:schemeClr val="tx1">
                    <a:lumMod val="85000"/>
                  </a:schemeClr>
                </a:solidFill>
                <a:cs typeface="B Nazanin" pitchFamily="2" charset="-78"/>
              </a:rPr>
              <a:t>فعالیت‌های اجرایی پروژه ایجاد سیستم اطلاعات جغرافیایی در وزارت صنایع و معادن، از فروردین 1371 آغاز گردید و هم‌اكنون از این سیستم به طور گسترده در ارتباط با فعالیت‌های آن استفاده می‌گردد</a:t>
            </a:r>
            <a:r>
              <a:rPr lang="ar-SA" dirty="0" smtClean="0">
                <a:solidFill>
                  <a:schemeClr val="tx1">
                    <a:lumMod val="85000"/>
                  </a:schemeClr>
                </a:solidFill>
                <a:cs typeface="B Nazanin" pitchFamily="2" charset="-78"/>
              </a:rPr>
              <a:t>.</a:t>
            </a:r>
            <a:endParaRPr lang="fa-IR" dirty="0" smtClean="0">
              <a:solidFill>
                <a:schemeClr val="tx1">
                  <a:lumMod val="85000"/>
                </a:schemeClr>
              </a:solidFill>
              <a:cs typeface="B Nazanin" pitchFamily="2" charset="-78"/>
            </a:endParaRPr>
          </a:p>
          <a:p>
            <a:pPr marL="137160" lvl="0" indent="0" algn="justLow" rtl="1">
              <a:buClr>
                <a:prstClr val="white">
                  <a:shade val="95000"/>
                </a:prstClr>
              </a:buClr>
              <a:buNone/>
            </a:pPr>
            <a:r>
              <a:rPr lang="ar-SA" dirty="0">
                <a:solidFill>
                  <a:schemeClr val="tx1">
                    <a:lumMod val="85000"/>
                  </a:schemeClr>
                </a:solidFill>
                <a:latin typeface="Calibri"/>
                <a:ea typeface="Calibri"/>
                <a:cs typeface="B Nazanin" pitchFamily="2" charset="-78"/>
              </a:rPr>
              <a:t>از دیگر مؤسساتی كه در زمینه این سیستم فعالیت می‌كنند می‌توان شهرداری تهران، وزارت مسكن و شهرسازی، وزارت جهاد كشاورزی، مؤسسه بین‌المللی زلزله‌شناسی و مهندسی زلزله، و سازمان جنگل‌ها و مراتع را نام برد. در دانشگاه‌های كشور تاكنون از این سیستم، چنان كه باید، به عنوان یك فناوری با قابلیت بسیار بالا برای در اختیار قراردادن طراحی پروژه‌ها و كاربرد آن در رشته‌های مختلف استفاده نگردیده است.</a:t>
            </a:r>
            <a:br>
              <a:rPr lang="ar-SA" dirty="0">
                <a:solidFill>
                  <a:schemeClr val="tx1">
                    <a:lumMod val="85000"/>
                  </a:schemeClr>
                </a:solidFill>
                <a:latin typeface="Calibri"/>
                <a:ea typeface="Calibri"/>
                <a:cs typeface="B Nazanin" pitchFamily="2" charset="-78"/>
              </a:rPr>
            </a:br>
            <a:endParaRPr lang="en-US" dirty="0">
              <a:solidFill>
                <a:schemeClr val="tx1">
                  <a:lumMod val="85000"/>
                </a:schemeClr>
              </a:solidFill>
              <a:cs typeface="B Nazanin" pitchFamily="2" charset="-78"/>
            </a:endParaRPr>
          </a:p>
          <a:p>
            <a:pPr marL="137160" indent="0">
              <a:buNone/>
            </a:pP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3222154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lstStyle/>
          <a:p>
            <a:pPr marL="137160" indent="0" algn="r" rtl="1">
              <a:buNone/>
            </a:pPr>
            <a:r>
              <a:rPr lang="ar-SA" b="1" dirty="0">
                <a:solidFill>
                  <a:schemeClr val="tx1">
                    <a:lumMod val="85000"/>
                  </a:schemeClr>
                </a:solidFill>
                <a:latin typeface="Calibri"/>
                <a:ea typeface="Calibri"/>
                <a:cs typeface="B Nazanin" pitchFamily="2" charset="-78"/>
              </a:rPr>
              <a:t>عناصراصلی تشكیل دهنده سیستم‌های اطلاعات </a:t>
            </a:r>
            <a:r>
              <a:rPr lang="ar-SA" b="1" dirty="0" smtClean="0">
                <a:solidFill>
                  <a:schemeClr val="tx1">
                    <a:lumMod val="85000"/>
                  </a:schemeClr>
                </a:solidFill>
                <a:latin typeface="Calibri"/>
                <a:ea typeface="Calibri"/>
                <a:cs typeface="B Nazanin" pitchFamily="2" charset="-78"/>
              </a:rPr>
              <a:t>جغرافیایی</a:t>
            </a:r>
            <a:endParaRPr lang="fa-IR" b="1" dirty="0" smtClean="0">
              <a:solidFill>
                <a:schemeClr val="tx1">
                  <a:lumMod val="85000"/>
                </a:schemeClr>
              </a:solidFill>
              <a:latin typeface="Calibri"/>
              <a:ea typeface="Calibri"/>
              <a:cs typeface="B Nazanin" pitchFamily="2" charset="-78"/>
            </a:endParaRPr>
          </a:p>
          <a:p>
            <a:pPr marL="137160" indent="0" algn="r" rtl="1">
              <a:buNone/>
            </a:pPr>
            <a:r>
              <a:rPr lang="ar-SA" b="1" dirty="0">
                <a:solidFill>
                  <a:schemeClr val="tx1">
                    <a:lumMod val="85000"/>
                  </a:schemeClr>
                </a:solidFill>
                <a:latin typeface="Calibri"/>
                <a:ea typeface="Calibri"/>
                <a:cs typeface="B Nazanin" pitchFamily="2" charset="-78"/>
              </a:rPr>
              <a:t/>
            </a:r>
            <a:br>
              <a:rPr lang="ar-SA" b="1" dirty="0">
                <a:solidFill>
                  <a:schemeClr val="tx1">
                    <a:lumMod val="85000"/>
                  </a:schemeClr>
                </a:solidFill>
                <a:latin typeface="Calibri"/>
                <a:ea typeface="Calibri"/>
                <a:cs typeface="B Nazanin" pitchFamily="2" charset="-78"/>
              </a:rPr>
            </a:br>
            <a:r>
              <a:rPr lang="en-US" dirty="0">
                <a:solidFill>
                  <a:schemeClr val="tx1">
                    <a:lumMod val="85000"/>
                  </a:schemeClr>
                </a:solidFill>
                <a:latin typeface="Calibri"/>
                <a:ea typeface="Calibri"/>
                <a:cs typeface="B Nazanin" pitchFamily="2" charset="-78"/>
              </a:rPr>
              <a:t>GIS</a:t>
            </a:r>
            <a:r>
              <a:rPr lang="ar-SA" dirty="0">
                <a:solidFill>
                  <a:schemeClr val="tx1">
                    <a:lumMod val="85000"/>
                  </a:schemeClr>
                </a:solidFill>
                <a:latin typeface="Calibri"/>
                <a:ea typeface="Calibri"/>
                <a:cs typeface="B Nazanin" pitchFamily="2" charset="-78"/>
              </a:rPr>
              <a:t> بر روی هرمی با چهار طبقه زیربنایی ساخته شده است:</a:t>
            </a:r>
            <a:br>
              <a:rPr lang="ar-SA"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
            </a:r>
            <a:br>
              <a:rPr lang="ar-SA"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 سخت‌افزار: با توجه به مرحله‌ای كه مطالعات در آن قرار دارد، كاربران می‌توانند از سخت‌افزارهای موجود در دسته‌بندی زیر استفاده نمایند:</a:t>
            </a:r>
            <a:br>
              <a:rPr lang="ar-SA"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 سخت‌افزارهای مرتبط با ورود اطلاعات (صفحه كلید، رقومی‌كننده، اسكنر، و ...) </a:t>
            </a:r>
            <a:br>
              <a:rPr lang="ar-SA"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 سخت افزارهای مرتبط با مدیریت اطلاعات (سخت‌افزارهای جانبی رایانه‌ها مانند ماوس، ...) </a:t>
            </a:r>
            <a:br>
              <a:rPr lang="ar-SA" dirty="0">
                <a:solidFill>
                  <a:schemeClr val="tx1">
                    <a:lumMod val="85000"/>
                  </a:schemeClr>
                </a:solidFill>
                <a:latin typeface="Calibri"/>
                <a:ea typeface="Calibri"/>
                <a:cs typeface="B Nazanin" pitchFamily="2" charset="-78"/>
              </a:rPr>
            </a:br>
            <a:r>
              <a:rPr lang="ar-SA" dirty="0">
                <a:solidFill>
                  <a:schemeClr val="tx1">
                    <a:lumMod val="85000"/>
                  </a:schemeClr>
                </a:solidFill>
                <a:latin typeface="Calibri"/>
                <a:ea typeface="Calibri"/>
                <a:cs typeface="B Nazanin" pitchFamily="2" charset="-78"/>
              </a:rPr>
              <a:t>٭ سخت‌افزارهای مرتبط با خروج نتایج (چاپگرها، رسام‌ها، و ...) </a:t>
            </a:r>
            <a:br>
              <a:rPr lang="ar-SA" dirty="0">
                <a:solidFill>
                  <a:schemeClr val="tx1">
                    <a:lumMod val="85000"/>
                  </a:schemeClr>
                </a:solidFill>
                <a:latin typeface="Calibri"/>
                <a:ea typeface="Calibri"/>
                <a:cs typeface="B Nazanin" pitchFamily="2" charset="-78"/>
              </a:rPr>
            </a:br>
            <a:endParaRPr lang="en-US" dirty="0">
              <a:solidFill>
                <a:schemeClr val="tx1">
                  <a:lumMod val="85000"/>
                </a:schemeClr>
              </a:solidFill>
              <a:cs typeface="B Nazanin" pitchFamily="2" charset="-78"/>
            </a:endParaRPr>
          </a:p>
        </p:txBody>
      </p:sp>
    </p:spTree>
    <p:extLst>
      <p:ext uri="{BB962C8B-B14F-4D97-AF65-F5344CB8AC3E}">
        <p14:creationId xmlns:p14="http://schemas.microsoft.com/office/powerpoint/2010/main" val="807708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772400" cy="5623560"/>
          </a:xfrm>
        </p:spPr>
        <p:txBody>
          <a:bodyPr>
            <a:normAutofit fontScale="92500" lnSpcReduction="20000"/>
          </a:bodyPr>
          <a:lstStyle/>
          <a:p>
            <a:pPr marL="137160" indent="0" algn="justLow" rtl="1">
              <a:buNone/>
            </a:pPr>
            <a:r>
              <a:rPr lang="ar-SA" dirty="0" smtClean="0">
                <a:solidFill>
                  <a:schemeClr val="tx1">
                    <a:lumMod val="95000"/>
                  </a:schemeClr>
                </a:solidFill>
                <a:latin typeface="Calibri"/>
                <a:ea typeface="Calibri"/>
                <a:cs typeface="B Nazanin" pitchFamily="2" charset="-78"/>
              </a:rPr>
              <a:t>- </a:t>
            </a:r>
            <a:r>
              <a:rPr lang="ar-SA" b="1" dirty="0" smtClean="0">
                <a:solidFill>
                  <a:schemeClr val="tx1">
                    <a:lumMod val="95000"/>
                  </a:schemeClr>
                </a:solidFill>
                <a:latin typeface="Calibri"/>
                <a:ea typeface="Calibri"/>
                <a:cs typeface="B Nazanin" pitchFamily="2" charset="-78"/>
              </a:rPr>
              <a:t>نرم </a:t>
            </a:r>
            <a:r>
              <a:rPr lang="ar-SA" b="1" dirty="0">
                <a:solidFill>
                  <a:schemeClr val="tx1">
                    <a:lumMod val="95000"/>
                  </a:schemeClr>
                </a:solidFill>
                <a:latin typeface="Calibri"/>
                <a:ea typeface="Calibri"/>
                <a:cs typeface="B Nazanin" pitchFamily="2" charset="-78"/>
              </a:rPr>
              <a:t>افزار : </a:t>
            </a:r>
            <a:endParaRPr lang="fa-IR" b="1" dirty="0" smtClean="0">
              <a:solidFill>
                <a:schemeClr val="tx1">
                  <a:lumMod val="95000"/>
                </a:schemeClr>
              </a:solidFill>
              <a:latin typeface="Calibri"/>
              <a:ea typeface="Calibri"/>
              <a:cs typeface="B Nazanin" pitchFamily="2" charset="-78"/>
            </a:endParaRPr>
          </a:p>
          <a:p>
            <a:pPr marL="137160" indent="0" algn="justLow" rtl="1">
              <a:buNone/>
            </a:pPr>
            <a:r>
              <a:rPr lang="ar-SA" dirty="0" smtClean="0">
                <a:solidFill>
                  <a:schemeClr val="tx1">
                    <a:lumMod val="95000"/>
                  </a:schemeClr>
                </a:solidFill>
                <a:latin typeface="Calibri"/>
                <a:ea typeface="Calibri"/>
                <a:cs typeface="B Nazanin" pitchFamily="2" charset="-78"/>
              </a:rPr>
              <a:t>برای </a:t>
            </a:r>
            <a:r>
              <a:rPr lang="ar-SA" dirty="0">
                <a:solidFill>
                  <a:schemeClr val="tx1">
                    <a:lumMod val="95000"/>
                  </a:schemeClr>
                </a:solidFill>
                <a:latin typeface="Calibri"/>
                <a:ea typeface="Calibri"/>
                <a:cs typeface="B Nazanin" pitchFamily="2" charset="-78"/>
              </a:rPr>
              <a:t>راه اندازی </a:t>
            </a:r>
            <a:r>
              <a:rPr lang="en-US" dirty="0">
                <a:solidFill>
                  <a:schemeClr val="tx1">
                    <a:lumMod val="95000"/>
                  </a:schemeClr>
                </a:solidFill>
                <a:latin typeface="Calibri"/>
                <a:ea typeface="Calibri"/>
                <a:cs typeface="B Nazanin" pitchFamily="2" charset="-78"/>
              </a:rPr>
              <a:t>GIS</a:t>
            </a:r>
            <a:r>
              <a:rPr lang="ar-SA" dirty="0">
                <a:solidFill>
                  <a:schemeClr val="tx1">
                    <a:lumMod val="95000"/>
                  </a:schemeClr>
                </a:solidFill>
                <a:latin typeface="Calibri"/>
                <a:ea typeface="Calibri"/>
                <a:cs typeface="B Nazanin" pitchFamily="2" charset="-78"/>
              </a:rPr>
              <a:t> برنامه رایانه‌ای لازم است. از معروف‌ترین آن‌ها می‌توان به «آرك اینفو»، «آرك ویو»، «اسپانز»، «مپ اینفو» اشاره نمود كه دارای توابع عملیاتی متعدد در جهت تجزیه و تحلیل مسائل و محاسبات آماری هستند و عمدتاً توسط شركت‌های بزرگ رایانه‌ای تولید می‌گردند. هر یك از این نرم‌افزارها برای مطالعات خاصی برنامه‌ریزی شده و دارای محدودیت‌ها و محاسن خاص خود می‌باشند</a:t>
            </a:r>
            <a:r>
              <a:rPr lang="ar-SA" dirty="0" smtClean="0">
                <a:solidFill>
                  <a:schemeClr val="tx1">
                    <a:lumMod val="95000"/>
                  </a:schemeClr>
                </a:solidFill>
                <a:latin typeface="Calibri"/>
                <a:ea typeface="Calibri"/>
                <a:cs typeface="B Nazanin" pitchFamily="2" charset="-78"/>
              </a:rPr>
              <a:t>.</a:t>
            </a:r>
            <a:endParaRPr lang="fa-IR" dirty="0" smtClean="0">
              <a:solidFill>
                <a:schemeClr val="tx1">
                  <a:lumMod val="95000"/>
                </a:schemeClr>
              </a:solidFill>
              <a:latin typeface="Calibri"/>
              <a:ea typeface="Calibri"/>
              <a:cs typeface="B Nazanin" pitchFamily="2" charset="-78"/>
            </a:endParaRPr>
          </a:p>
          <a:p>
            <a:pPr marL="137160" indent="0" algn="justLow" rtl="1">
              <a:buNone/>
            </a:pPr>
            <a:r>
              <a:rPr lang="ar-SA" dirty="0" smtClean="0">
                <a:solidFill>
                  <a:schemeClr val="tx1">
                    <a:lumMod val="95000"/>
                  </a:schemeClr>
                </a:solidFill>
                <a:latin typeface="Calibri"/>
                <a:ea typeface="Calibri"/>
                <a:cs typeface="B Nazanin" pitchFamily="2" charset="-78"/>
              </a:rPr>
              <a:t> </a:t>
            </a:r>
            <a:r>
              <a:rPr lang="ar-SA" dirty="0">
                <a:solidFill>
                  <a:schemeClr val="tx1">
                    <a:lumMod val="95000"/>
                  </a:schemeClr>
                </a:solidFill>
                <a:latin typeface="Calibri"/>
                <a:ea typeface="Calibri"/>
                <a:cs typeface="B Nazanin" pitchFamily="2" charset="-78"/>
              </a:rPr>
              <a:t/>
            </a:r>
            <a:br>
              <a:rPr lang="ar-SA" dirty="0">
                <a:solidFill>
                  <a:schemeClr val="tx1">
                    <a:lumMod val="95000"/>
                  </a:schemeClr>
                </a:solidFill>
                <a:latin typeface="Calibri"/>
                <a:ea typeface="Calibri"/>
                <a:cs typeface="B Nazanin" pitchFamily="2" charset="-78"/>
              </a:rPr>
            </a:br>
            <a:r>
              <a:rPr lang="ar-SA" dirty="0">
                <a:solidFill>
                  <a:schemeClr val="tx1">
                    <a:lumMod val="95000"/>
                  </a:schemeClr>
                </a:solidFill>
                <a:latin typeface="Calibri"/>
                <a:ea typeface="Calibri"/>
                <a:cs typeface="B Nazanin" pitchFamily="2" charset="-78"/>
              </a:rPr>
              <a:t>- </a:t>
            </a:r>
            <a:r>
              <a:rPr lang="ar-SA" b="1" dirty="0">
                <a:solidFill>
                  <a:schemeClr val="tx1">
                    <a:lumMod val="95000"/>
                  </a:schemeClr>
                </a:solidFill>
                <a:latin typeface="Calibri"/>
                <a:ea typeface="Calibri"/>
                <a:cs typeface="B Nazanin" pitchFamily="2" charset="-78"/>
              </a:rPr>
              <a:t>اطلاعات </a:t>
            </a:r>
            <a:r>
              <a:rPr lang="ar-SA" b="1" dirty="0" smtClean="0">
                <a:solidFill>
                  <a:schemeClr val="tx1">
                    <a:lumMod val="95000"/>
                  </a:schemeClr>
                </a:solidFill>
                <a:latin typeface="Calibri"/>
                <a:ea typeface="Calibri"/>
                <a:cs typeface="B Nazanin" pitchFamily="2" charset="-78"/>
              </a:rPr>
              <a:t>:</a:t>
            </a:r>
            <a:endParaRPr lang="en-US" b="1" dirty="0" smtClean="0">
              <a:solidFill>
                <a:schemeClr val="tx1">
                  <a:lumMod val="95000"/>
                </a:schemeClr>
              </a:solidFill>
              <a:latin typeface="Calibri"/>
              <a:ea typeface="Calibri"/>
              <a:cs typeface="B Nazanin" pitchFamily="2" charset="-78"/>
            </a:endParaRPr>
          </a:p>
          <a:p>
            <a:pPr marL="137160" indent="0" algn="justLow" rtl="1">
              <a:buNone/>
            </a:pPr>
            <a:r>
              <a:rPr lang="ar-SA" dirty="0" smtClean="0">
                <a:solidFill>
                  <a:schemeClr val="tx1">
                    <a:lumMod val="95000"/>
                  </a:schemeClr>
                </a:solidFill>
                <a:latin typeface="Calibri"/>
                <a:ea typeface="Calibri"/>
                <a:cs typeface="B Nazanin" pitchFamily="2" charset="-78"/>
              </a:rPr>
              <a:t> </a:t>
            </a:r>
            <a:r>
              <a:rPr lang="ar-SA" dirty="0">
                <a:solidFill>
                  <a:schemeClr val="tx1">
                    <a:lumMod val="95000"/>
                  </a:schemeClr>
                </a:solidFill>
                <a:latin typeface="Calibri"/>
                <a:ea typeface="Calibri"/>
                <a:cs typeface="B Nazanin" pitchFamily="2" charset="-78"/>
              </a:rPr>
              <a:t>بدون اطلاعات نه هدفی وجود دارد و نه پیشنهادی. در واقع اكثر فعالیت‌ها برای اطلاعات انجام می‌شود، زیرا اطلاعات قلب </a:t>
            </a:r>
            <a:r>
              <a:rPr lang="en-US" dirty="0">
                <a:solidFill>
                  <a:schemeClr val="tx1">
                    <a:lumMod val="95000"/>
                  </a:schemeClr>
                </a:solidFill>
                <a:latin typeface="Calibri"/>
                <a:ea typeface="Calibri"/>
                <a:cs typeface="B Nazanin" pitchFamily="2" charset="-78"/>
              </a:rPr>
              <a:t>GIS</a:t>
            </a:r>
            <a:r>
              <a:rPr lang="ar-SA" dirty="0">
                <a:solidFill>
                  <a:schemeClr val="tx1">
                    <a:lumMod val="95000"/>
                  </a:schemeClr>
                </a:solidFill>
                <a:latin typeface="Calibri"/>
                <a:ea typeface="Calibri"/>
                <a:cs typeface="B Nazanin" pitchFamily="2" charset="-78"/>
              </a:rPr>
              <a:t> را تشكیل می‌دهد. كیفیت اطلاعات یكی از مهم‌ترین موضوعات قابل توجه و اساسی می‌باشد. كیفیت اطلاعات در ارتباط مستقیم با دقت، صراحت، مبانی علمی، تركیب اطلاعات، تحلیل و مدلسازی است.</a:t>
            </a:r>
            <a:br>
              <a:rPr lang="ar-SA" dirty="0">
                <a:solidFill>
                  <a:schemeClr val="tx1">
                    <a:lumMod val="95000"/>
                  </a:schemeClr>
                </a:solidFill>
                <a:latin typeface="Calibri"/>
                <a:ea typeface="Calibri"/>
                <a:cs typeface="B Nazanin" pitchFamily="2" charset="-78"/>
              </a:rPr>
            </a:br>
            <a:endParaRPr lang="en-US" dirty="0">
              <a:solidFill>
                <a:schemeClr val="tx1">
                  <a:lumMod val="95000"/>
                </a:schemeClr>
              </a:solidFill>
              <a:cs typeface="B Nazanin" pitchFamily="2" charset="-78"/>
            </a:endParaRPr>
          </a:p>
        </p:txBody>
      </p:sp>
    </p:spTree>
    <p:extLst>
      <p:ext uri="{BB962C8B-B14F-4D97-AF65-F5344CB8AC3E}">
        <p14:creationId xmlns:p14="http://schemas.microsoft.com/office/powerpoint/2010/main" val="1517478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7772400" cy="5394960"/>
          </a:xfrm>
        </p:spPr>
        <p:txBody>
          <a:bodyPr/>
          <a:lstStyle/>
          <a:p>
            <a:pPr marL="457200" marR="0" indent="-457200" algn="justLow" rtl="1">
              <a:buFontTx/>
              <a:buChar char="-"/>
            </a:pPr>
            <a:r>
              <a:rPr lang="ar-SA" b="1" dirty="0" smtClean="0">
                <a:solidFill>
                  <a:schemeClr val="tx1">
                    <a:lumMod val="95000"/>
                  </a:schemeClr>
                </a:solidFill>
                <a:latin typeface="Times New Roman"/>
                <a:ea typeface="Times New Roman"/>
                <a:cs typeface="B Nazanin" pitchFamily="2" charset="-78"/>
              </a:rPr>
              <a:t>سازمان </a:t>
            </a:r>
            <a:r>
              <a:rPr lang="ar-SA" b="1" dirty="0">
                <a:solidFill>
                  <a:schemeClr val="tx1">
                    <a:lumMod val="95000"/>
                  </a:schemeClr>
                </a:solidFill>
                <a:latin typeface="Times New Roman"/>
                <a:ea typeface="Times New Roman"/>
                <a:cs typeface="B Nazanin" pitchFamily="2" charset="-78"/>
              </a:rPr>
              <a:t>و نیروی انسانی </a:t>
            </a:r>
            <a:r>
              <a:rPr lang="ar-SA" b="1" dirty="0" smtClean="0">
                <a:solidFill>
                  <a:schemeClr val="tx1">
                    <a:lumMod val="95000"/>
                  </a:schemeClr>
                </a:solidFill>
                <a:latin typeface="Times New Roman"/>
                <a:ea typeface="Times New Roman"/>
                <a:cs typeface="B Nazanin" pitchFamily="2" charset="-78"/>
              </a:rPr>
              <a:t>:</a:t>
            </a:r>
            <a:endParaRPr lang="en-US" b="1" dirty="0" smtClean="0">
              <a:solidFill>
                <a:schemeClr val="tx1">
                  <a:lumMod val="95000"/>
                </a:schemeClr>
              </a:solidFill>
              <a:latin typeface="Times New Roman"/>
              <a:ea typeface="Times New Roman"/>
              <a:cs typeface="B Nazanin" pitchFamily="2" charset="-78"/>
            </a:endParaRPr>
          </a:p>
          <a:p>
            <a:pPr marL="457200" marR="0" indent="-457200" algn="justLow" rtl="1">
              <a:buFontTx/>
              <a:buChar char="-"/>
            </a:pPr>
            <a:r>
              <a:rPr lang="ar-SA" dirty="0" smtClean="0">
                <a:solidFill>
                  <a:schemeClr val="tx1">
                    <a:lumMod val="95000"/>
                  </a:schemeClr>
                </a:solidFill>
                <a:latin typeface="Times New Roman"/>
                <a:ea typeface="Times New Roman"/>
                <a:cs typeface="B Nazanin" pitchFamily="2" charset="-78"/>
              </a:rPr>
              <a:t> </a:t>
            </a:r>
            <a:r>
              <a:rPr lang="ar-SA" dirty="0">
                <a:solidFill>
                  <a:schemeClr val="tx1">
                    <a:lumMod val="95000"/>
                  </a:schemeClr>
                </a:solidFill>
                <a:latin typeface="Times New Roman"/>
                <a:ea typeface="Times New Roman"/>
                <a:cs typeface="B Nazanin" pitchFamily="2" charset="-78"/>
              </a:rPr>
              <a:t>مهم‌ترین بخش تشكیل‌دهنده </a:t>
            </a:r>
            <a:r>
              <a:rPr lang="en-US" dirty="0">
                <a:solidFill>
                  <a:schemeClr val="tx1">
                    <a:lumMod val="95000"/>
                  </a:schemeClr>
                </a:solidFill>
                <a:latin typeface="Times New Roman"/>
                <a:ea typeface="Times New Roman"/>
                <a:cs typeface="B Nazanin" pitchFamily="2" charset="-78"/>
              </a:rPr>
              <a:t>GIS</a:t>
            </a:r>
            <a:r>
              <a:rPr lang="ar-SA" dirty="0">
                <a:solidFill>
                  <a:schemeClr val="tx1">
                    <a:lumMod val="95000"/>
                  </a:schemeClr>
                </a:solidFill>
                <a:latin typeface="Times New Roman"/>
                <a:ea typeface="Times New Roman"/>
                <a:cs typeface="B Nazanin" pitchFamily="2" charset="-78"/>
              </a:rPr>
              <a:t> می‌باشد، زیرا سازمان و نیروی انسانی است كه عملیات </a:t>
            </a:r>
            <a:r>
              <a:rPr lang="en-US" dirty="0">
                <a:solidFill>
                  <a:schemeClr val="tx1">
                    <a:lumMod val="95000"/>
                  </a:schemeClr>
                </a:solidFill>
                <a:latin typeface="Times New Roman"/>
                <a:ea typeface="Times New Roman"/>
                <a:cs typeface="B Nazanin" pitchFamily="2" charset="-78"/>
              </a:rPr>
              <a:t>GIS</a:t>
            </a:r>
            <a:r>
              <a:rPr lang="ar-SA" dirty="0">
                <a:solidFill>
                  <a:schemeClr val="tx1">
                    <a:lumMod val="95000"/>
                  </a:schemeClr>
                </a:solidFill>
                <a:latin typeface="Times New Roman"/>
                <a:ea typeface="Times New Roman"/>
                <a:cs typeface="B Nazanin" pitchFamily="2" charset="-78"/>
              </a:rPr>
              <a:t> را كنترل می‌كند. سخت‌افزارها و نرم‌افزارهای بسیار قوی </a:t>
            </a:r>
            <a:r>
              <a:rPr lang="en-US" dirty="0">
                <a:solidFill>
                  <a:schemeClr val="tx1">
                    <a:lumMod val="95000"/>
                  </a:schemeClr>
                </a:solidFill>
                <a:latin typeface="Times New Roman"/>
                <a:ea typeface="Times New Roman"/>
                <a:cs typeface="B Nazanin" pitchFamily="2" charset="-78"/>
              </a:rPr>
              <a:t>GIS</a:t>
            </a:r>
            <a:r>
              <a:rPr lang="ar-SA" dirty="0">
                <a:solidFill>
                  <a:schemeClr val="tx1">
                    <a:lumMod val="95000"/>
                  </a:schemeClr>
                </a:solidFill>
                <a:latin typeface="Times New Roman"/>
                <a:ea typeface="Times New Roman"/>
                <a:cs typeface="B Nazanin" pitchFamily="2" charset="-78"/>
              </a:rPr>
              <a:t> بدون پشتیباتی كادر متبحر، به كارآیی مناسب نخواهند رسید.  برای اجرای موفق سیستم، سازماندهی نیروهای متخصص و كارآمد كه در جهت اجرا، بهینه نمودن و نهایتاً رهبری سیستم‌ها نقش‌های گوناگونی را ایفا می‌نمایند، الزامی است.</a:t>
            </a:r>
            <a:endParaRPr lang="en-US" dirty="0">
              <a:solidFill>
                <a:schemeClr val="tx1">
                  <a:lumMod val="95000"/>
                </a:schemeClr>
              </a:solidFill>
              <a:latin typeface="Times New Roman"/>
              <a:ea typeface="Times New Roman"/>
              <a:cs typeface="B Nazanin" pitchFamily="2" charset="-78"/>
            </a:endParaRPr>
          </a:p>
          <a:p>
            <a:pPr marL="137160" indent="0" algn="justLow">
              <a:buNone/>
            </a:pPr>
            <a:endParaRPr lang="en-US" dirty="0">
              <a:solidFill>
                <a:schemeClr val="tx1">
                  <a:lumMod val="95000"/>
                </a:schemeClr>
              </a:solidFill>
              <a:cs typeface="B Nazanin" pitchFamily="2" charset="-78"/>
            </a:endParaRPr>
          </a:p>
        </p:txBody>
      </p:sp>
    </p:spTree>
    <p:extLst>
      <p:ext uri="{BB962C8B-B14F-4D97-AF65-F5344CB8AC3E}">
        <p14:creationId xmlns:p14="http://schemas.microsoft.com/office/powerpoint/2010/main" val="865722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305800" cy="5471160"/>
          </a:xfrm>
        </p:spPr>
        <p:txBody>
          <a:bodyPr/>
          <a:lstStyle/>
          <a:p>
            <a:pPr marL="0" marR="0" indent="0" algn="r" rtl="1">
              <a:buNone/>
            </a:pPr>
            <a:r>
              <a:rPr lang="ar-SA" b="1" dirty="0">
                <a:solidFill>
                  <a:schemeClr val="tx1">
                    <a:lumMod val="95000"/>
                  </a:schemeClr>
                </a:solidFill>
                <a:latin typeface="Times New Roman"/>
                <a:ea typeface="Times New Roman"/>
                <a:cs typeface="B Nazanin" pitchFamily="2" charset="-78"/>
              </a:rPr>
              <a:t>فرآیند تحلیل اطلاعات در سیستم اطلاعات </a:t>
            </a:r>
            <a:r>
              <a:rPr lang="ar-SA" b="1" dirty="0" smtClean="0">
                <a:solidFill>
                  <a:schemeClr val="tx1">
                    <a:lumMod val="95000"/>
                  </a:schemeClr>
                </a:solidFill>
                <a:latin typeface="Times New Roman"/>
                <a:ea typeface="Times New Roman"/>
                <a:cs typeface="B Nazanin" pitchFamily="2" charset="-78"/>
              </a:rPr>
              <a:t>جغرافیایی</a:t>
            </a:r>
            <a:endParaRPr lang="fa-IR" b="1" dirty="0" smtClean="0">
              <a:solidFill>
                <a:schemeClr val="tx1">
                  <a:lumMod val="95000"/>
                </a:schemeClr>
              </a:solidFill>
              <a:latin typeface="Times New Roman"/>
              <a:ea typeface="Times New Roman"/>
              <a:cs typeface="B Nazanin" pitchFamily="2" charset="-78"/>
            </a:endParaRPr>
          </a:p>
          <a:p>
            <a:pPr marL="0" marR="0" indent="0" algn="r" rtl="1">
              <a:buNone/>
            </a:pPr>
            <a:r>
              <a:rPr lang="ar-SA" b="1" dirty="0">
                <a:solidFill>
                  <a:schemeClr val="tx1">
                    <a:lumMod val="95000"/>
                  </a:schemeClr>
                </a:solidFill>
                <a:latin typeface="Times New Roman"/>
                <a:ea typeface="Times New Roman"/>
                <a:cs typeface="B Nazanin" pitchFamily="2" charset="-78"/>
              </a:rPr>
              <a:t/>
            </a:r>
            <a:br>
              <a:rPr lang="ar-SA" b="1"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     </a:t>
            </a:r>
            <a:r>
              <a:rPr lang="en-US" dirty="0">
                <a:solidFill>
                  <a:schemeClr val="tx1">
                    <a:lumMod val="95000"/>
                  </a:schemeClr>
                </a:solidFill>
                <a:latin typeface="Times New Roman"/>
                <a:ea typeface="Times New Roman"/>
                <a:cs typeface="B Nazanin" pitchFamily="2" charset="-78"/>
              </a:rPr>
              <a:t>GIS</a:t>
            </a:r>
            <a:r>
              <a:rPr lang="ar-SA" dirty="0">
                <a:solidFill>
                  <a:schemeClr val="tx1">
                    <a:lumMod val="95000"/>
                  </a:schemeClr>
                </a:solidFill>
                <a:latin typeface="Times New Roman"/>
                <a:ea typeface="Times New Roman"/>
                <a:cs typeface="B Nazanin" pitchFamily="2" charset="-78"/>
              </a:rPr>
              <a:t> یك سیستم رایانه‌ای است كه چهار قابلیت اساسی را در رابطه با </a:t>
            </a:r>
            <a:r>
              <a:rPr lang="fa-IR" dirty="0" smtClean="0">
                <a:solidFill>
                  <a:schemeClr val="tx1">
                    <a:lumMod val="95000"/>
                  </a:schemeClr>
                </a:solidFill>
                <a:latin typeface="Times New Roman"/>
                <a:ea typeface="Times New Roman"/>
                <a:cs typeface="B Nazanin" pitchFamily="2" charset="-78"/>
              </a:rPr>
              <a:t>     </a:t>
            </a:r>
            <a:r>
              <a:rPr lang="ar-SA" dirty="0" smtClean="0">
                <a:solidFill>
                  <a:schemeClr val="tx1">
                    <a:lumMod val="95000"/>
                  </a:schemeClr>
                </a:solidFill>
                <a:latin typeface="Times New Roman"/>
                <a:ea typeface="Times New Roman"/>
                <a:cs typeface="B Nazanin" pitchFamily="2" charset="-78"/>
              </a:rPr>
              <a:t>داده‌های </a:t>
            </a:r>
            <a:r>
              <a:rPr lang="ar-SA" dirty="0">
                <a:solidFill>
                  <a:schemeClr val="tx1">
                    <a:lumMod val="95000"/>
                  </a:schemeClr>
                </a:solidFill>
                <a:latin typeface="Times New Roman"/>
                <a:ea typeface="Times New Roman"/>
                <a:cs typeface="B Nazanin" pitchFamily="2" charset="-78"/>
              </a:rPr>
              <a:t>زمین مرجع فراهم می‌آورد.</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1.       ورودی داده‌ها</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2.       مدیریت داده‌ ها</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3.       پردازش و تحلیل داده‌ها</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4.       خروجی داده‌ها</a:t>
            </a:r>
            <a:br>
              <a:rPr lang="ar-SA" dirty="0">
                <a:solidFill>
                  <a:schemeClr val="tx1">
                    <a:lumMod val="95000"/>
                  </a:schemeClr>
                </a:solidFill>
                <a:latin typeface="Times New Roman"/>
                <a:ea typeface="Times New Roman"/>
                <a:cs typeface="B Nazanin" pitchFamily="2" charset="-78"/>
              </a:rPr>
            </a:br>
            <a:r>
              <a:rPr lang="ar-SA" dirty="0">
                <a:solidFill>
                  <a:schemeClr val="tx1">
                    <a:lumMod val="95000"/>
                  </a:schemeClr>
                </a:solidFill>
                <a:latin typeface="Times New Roman"/>
                <a:ea typeface="Times New Roman"/>
                <a:cs typeface="B Nazanin" pitchFamily="2" charset="-78"/>
              </a:rPr>
              <a:t> </a:t>
            </a:r>
            <a:endParaRPr lang="en-US" dirty="0">
              <a:solidFill>
                <a:schemeClr val="tx1">
                  <a:lumMod val="95000"/>
                </a:schemeClr>
              </a:solidFill>
              <a:latin typeface="Times New Roman"/>
              <a:ea typeface="Times New Roman"/>
              <a:cs typeface="B Nazanin" pitchFamily="2" charset="-78"/>
            </a:endParaRPr>
          </a:p>
          <a:p>
            <a:pPr marL="137160" indent="0">
              <a:buNone/>
            </a:pPr>
            <a:endParaRPr lang="en-US" dirty="0">
              <a:solidFill>
                <a:schemeClr val="tx1">
                  <a:lumMod val="95000"/>
                </a:schemeClr>
              </a:solidFill>
              <a:cs typeface="B Nazanin" pitchFamily="2" charset="-78"/>
            </a:endParaRPr>
          </a:p>
        </p:txBody>
      </p:sp>
    </p:spTree>
    <p:extLst>
      <p:ext uri="{BB962C8B-B14F-4D97-AF65-F5344CB8AC3E}">
        <p14:creationId xmlns:p14="http://schemas.microsoft.com/office/powerpoint/2010/main" val="146782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251</TotalTime>
  <Words>1467</Words>
  <Application>Microsoft Office PowerPoint</Application>
  <PresentationFormat>On-screen Show (4:3)</PresentationFormat>
  <Paragraphs>105</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Apex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Yazdani</dc:creator>
  <cp:lastModifiedBy>Yazdani</cp:lastModifiedBy>
  <cp:revision>35</cp:revision>
  <dcterms:created xsi:type="dcterms:W3CDTF">2015-11-30T07:41:19Z</dcterms:created>
  <dcterms:modified xsi:type="dcterms:W3CDTF">2015-12-06T15:00:17Z</dcterms:modified>
</cp:coreProperties>
</file>