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30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2" r:id="rId45"/>
  </p:sldIdLst>
  <p:sldSz cx="12192000" cy="6858000"/>
  <p:notesSz cx="6858000" cy="9144000"/>
  <p:embeddedFontLst>
    <p:embeddedFont>
      <p:font typeface="Calibri Light" panose="020F0302020204030204" pitchFamily="34" charset="0"/>
      <p:regular r:id="rId47"/>
      <p:italic r:id="rId48"/>
    </p:embeddedFont>
    <p:embeddedFont>
      <p:font typeface="B Nazanin" panose="00000400000000000000" pitchFamily="2" charset="-78"/>
      <p:regular r:id="rId49"/>
      <p:bold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B6832-8C76-412D-9B18-9EF2DC2ADE2D}" type="datetimeFigureOut">
              <a:rPr lang="en-US" smtClean="0"/>
              <a:pPr/>
              <a:t>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7967-D838-4B0F-BAFD-071437840853}" type="slidenum">
              <a:rPr lang="en-US" smtClean="0"/>
              <a:pPr/>
              <a:t>‹#›</a:t>
            </a:fld>
            <a:endParaRPr lang="en-US"/>
          </a:p>
        </p:txBody>
      </p:sp>
    </p:spTree>
    <p:extLst>
      <p:ext uri="{BB962C8B-B14F-4D97-AF65-F5344CB8AC3E}">
        <p14:creationId xmlns:p14="http://schemas.microsoft.com/office/powerpoint/2010/main" val="166488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33330-A7A0-4369-A03A-9220635AAFC7}" type="slidenum">
              <a:rPr lang="en-US"/>
              <a:pPr/>
              <a:t>1</a:t>
            </a:fld>
            <a:endParaRPr lang="en-US"/>
          </a:p>
        </p:txBody>
      </p:sp>
    </p:spTree>
    <p:extLst>
      <p:ext uri="{BB962C8B-B14F-4D97-AF65-F5344CB8AC3E}">
        <p14:creationId xmlns:p14="http://schemas.microsoft.com/office/powerpoint/2010/main" val="332773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5DA8C6-16E5-4C3F-9418-6B12661D4FDF}"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318435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5DA8C6-16E5-4C3F-9418-6B12661D4FDF}"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156759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5DA8C6-16E5-4C3F-9418-6B12661D4FDF}"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246975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5DA8C6-16E5-4C3F-9418-6B12661D4FDF}"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428029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DA8C6-16E5-4C3F-9418-6B12661D4FDF}"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30798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5DA8C6-16E5-4C3F-9418-6B12661D4FDF}"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204603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5DA8C6-16E5-4C3F-9418-6B12661D4FDF}" type="datetimeFigureOut">
              <a:rPr lang="en-US" smtClean="0"/>
              <a:pPr/>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117849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5DA8C6-16E5-4C3F-9418-6B12661D4FDF}" type="datetimeFigureOut">
              <a:rPr lang="en-US" smtClean="0"/>
              <a:pPr/>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54727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DA8C6-16E5-4C3F-9418-6B12661D4FDF}" type="datetimeFigureOut">
              <a:rPr lang="en-US" smtClean="0"/>
              <a:pPr/>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247255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DA8C6-16E5-4C3F-9418-6B12661D4FDF}"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3029444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DA8C6-16E5-4C3F-9418-6B12661D4FDF}"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847F9-D3A7-48DD-A621-B8923E697527}" type="slidenum">
              <a:rPr lang="en-US" smtClean="0"/>
              <a:pPr/>
              <a:t>‹#›</a:t>
            </a:fld>
            <a:endParaRPr lang="en-US"/>
          </a:p>
        </p:txBody>
      </p:sp>
    </p:spTree>
    <p:extLst>
      <p:ext uri="{BB962C8B-B14F-4D97-AF65-F5344CB8AC3E}">
        <p14:creationId xmlns:p14="http://schemas.microsoft.com/office/powerpoint/2010/main" val="372164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DA8C6-16E5-4C3F-9418-6B12661D4FDF}" type="datetimeFigureOut">
              <a:rPr lang="en-US" smtClean="0"/>
              <a:pPr/>
              <a:t>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847F9-D3A7-48DD-A621-B8923E697527}" type="slidenum">
              <a:rPr lang="en-US" smtClean="0"/>
              <a:pPr/>
              <a:t>‹#›</a:t>
            </a:fld>
            <a:endParaRPr lang="en-US"/>
          </a:p>
        </p:txBody>
      </p:sp>
    </p:spTree>
    <p:extLst>
      <p:ext uri="{BB962C8B-B14F-4D97-AF65-F5344CB8AC3E}">
        <p14:creationId xmlns:p14="http://schemas.microsoft.com/office/powerpoint/2010/main" val="11314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musclesused.com/deltoid-muscles/" TargetMode="External"/><Relationship Id="rId3" Type="http://schemas.openxmlformats.org/officeDocument/2006/relationships/hyperlink" Target="http://www.teachpe.com/anatomy/muscles/sartorius.php" TargetMode="External"/><Relationship Id="rId7" Type="http://schemas.openxmlformats.org/officeDocument/2006/relationships/hyperlink" Target="http://www.massagetherapy.com/articles/index.php/article_id/748/Shoulder-Series-2:-Supraspinatus-Tendinitis" TargetMode="External"/><Relationship Id="rId2" Type="http://schemas.openxmlformats.org/officeDocument/2006/relationships/hyperlink" Target="http://www.dailybandha.com/" TargetMode="External"/><Relationship Id="rId1" Type="http://schemas.openxmlformats.org/officeDocument/2006/relationships/slideLayout" Target="../slideLayouts/slideLayout2.xml"/><Relationship Id="rId6" Type="http://schemas.openxmlformats.org/officeDocument/2006/relationships/hyperlink" Target="http://www.mainstreetphysio.ca/blog/health-wellness/patient-study-physiotherapy-on-fractured-distal-fibula-and-tibia/" TargetMode="External"/><Relationship Id="rId5" Type="http://schemas.openxmlformats.org/officeDocument/2006/relationships/hyperlink" Target="http://www.eorthopod.com/hamstring-injuries/topic/62" TargetMode="External"/><Relationship Id="rId4" Type="http://schemas.openxmlformats.org/officeDocument/2006/relationships/hyperlink" Target="http://www.musclesused.com/quadriceps/" TargetMode="External"/><Relationship Id="rId9" Type="http://schemas.openxmlformats.org/officeDocument/2006/relationships/hyperlink" Target="http://www.myweightlifting.com/latissimus-dorsi-muscle.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5" name="Title 1"/>
          <p:cNvSpPr>
            <a:spLocks noGrp="1"/>
          </p:cNvSpPr>
          <p:nvPr>
            <p:ph type="ctrTitle"/>
          </p:nvPr>
        </p:nvSpPr>
        <p:spPr>
          <a:xfrm>
            <a:off x="4178456" y="1749402"/>
            <a:ext cx="4352925" cy="755650"/>
          </a:xfrm>
        </p:spPr>
        <p:txBody>
          <a:bodyPr/>
          <a:lstStyle/>
          <a:p>
            <a:r>
              <a:rPr lang="fa-IR" sz="3400" b="1" dirty="0" smtClean="0">
                <a:cs typeface="B Nazanin" panose="00000400000000000000" pitchFamily="2" charset="-78"/>
              </a:rPr>
              <a:t>تحلیل آناتومیکی ضربه کرنر</a:t>
            </a:r>
            <a:endParaRPr lang="en-US" sz="3400" dirty="0">
              <a:cs typeface="B Nazanin" panose="00000400000000000000" pitchFamily="2" charset="-78"/>
            </a:endParaRPr>
          </a:p>
        </p:txBody>
      </p:sp>
      <p:sp>
        <p:nvSpPr>
          <p:cNvPr id="3078" name="TextBox 3"/>
          <p:cNvSpPr txBox="1">
            <a:spLocks noChangeArrowheads="1"/>
          </p:cNvSpPr>
          <p:nvPr/>
        </p:nvSpPr>
        <p:spPr bwMode="auto">
          <a:xfrm>
            <a:off x="4724401" y="176214"/>
            <a:ext cx="2657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fa-IR" sz="2400">
                <a:solidFill>
                  <a:srgbClr val="FFFFFF"/>
                </a:solidFill>
                <a:cs typeface="B Nazanin" panose="00000400000000000000" pitchFamily="2" charset="-78"/>
              </a:rPr>
              <a:t>«بسم الله الرحمن الرحیم»</a:t>
            </a:r>
            <a:endParaRPr lang="en-US" sz="2400">
              <a:solidFill>
                <a:srgbClr val="FFFFFF"/>
              </a:solidFill>
              <a:cs typeface="B Nazanin" panose="00000400000000000000" pitchFamily="2" charset="-78"/>
            </a:endParaRPr>
          </a:p>
          <a:p>
            <a:pPr algn="ctr" rtl="1"/>
            <a:endParaRPr lang="en-US">
              <a:cs typeface="B Nazanin" panose="00000400000000000000" pitchFamily="2" charset="-78"/>
            </a:endParaRPr>
          </a:p>
        </p:txBody>
      </p:sp>
      <p:sp>
        <p:nvSpPr>
          <p:cNvPr id="3079" name="TextBox 13"/>
          <p:cNvSpPr txBox="1">
            <a:spLocks noChangeArrowheads="1"/>
          </p:cNvSpPr>
          <p:nvPr/>
        </p:nvSpPr>
        <p:spPr bwMode="auto">
          <a:xfrm>
            <a:off x="5693426" y="6296784"/>
            <a:ext cx="157368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sz="2000" b="1" dirty="0" smtClean="0">
                <a:solidFill>
                  <a:schemeClr val="bg1"/>
                </a:solidFill>
                <a:cs typeface="B Nazanin" panose="00000400000000000000" pitchFamily="2" charset="-78"/>
              </a:rPr>
              <a:t>زمستان 96</a:t>
            </a:r>
            <a:endParaRPr lang="en-US" sz="2000" b="1" dirty="0">
              <a:solidFill>
                <a:schemeClr val="bg1"/>
              </a:solidFill>
              <a:cs typeface="B Nazanin" panose="00000400000000000000" pitchFamily="2" charset="-78"/>
            </a:endParaRPr>
          </a:p>
        </p:txBody>
      </p:sp>
      <p:sp>
        <p:nvSpPr>
          <p:cNvPr id="3080" name="TextBox 8"/>
          <p:cNvSpPr txBox="1">
            <a:spLocks noChangeArrowheads="1"/>
          </p:cNvSpPr>
          <p:nvPr/>
        </p:nvSpPr>
        <p:spPr bwMode="auto">
          <a:xfrm>
            <a:off x="4281488" y="4799013"/>
            <a:ext cx="3790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fa-IR" sz="2400" b="1" dirty="0">
                <a:solidFill>
                  <a:schemeClr val="bg1"/>
                </a:solidFill>
                <a:cs typeface="B Nazanin" panose="00000400000000000000" pitchFamily="2" charset="-78"/>
              </a:rPr>
              <a:t>گردآورنده</a:t>
            </a:r>
            <a:r>
              <a:rPr lang="fa-IR" sz="2400" b="1" dirty="0" smtClean="0">
                <a:solidFill>
                  <a:schemeClr val="bg1"/>
                </a:solidFill>
                <a:cs typeface="B Nazanin" panose="00000400000000000000" pitchFamily="2" charset="-78"/>
              </a:rPr>
              <a:t>:</a:t>
            </a:r>
          </a:p>
          <a:p>
            <a:pPr algn="ctr" rtl="1"/>
            <a:r>
              <a:rPr lang="fa-IR" sz="2400" b="1" dirty="0" smtClean="0">
                <a:solidFill>
                  <a:schemeClr val="bg1"/>
                </a:solidFill>
                <a:cs typeface="B Nazanin" panose="00000400000000000000" pitchFamily="2" charset="-78"/>
              </a:rPr>
              <a:t>محمد محمودآبادی</a:t>
            </a:r>
            <a:endParaRPr lang="fa-IR" sz="2400" b="1" dirty="0">
              <a:solidFill>
                <a:schemeClr val="bg1"/>
              </a:solidFill>
              <a:cs typeface="B Nazanin" panose="00000400000000000000" pitchFamily="2" charset="-78"/>
            </a:endParaRPr>
          </a:p>
        </p:txBody>
      </p:sp>
      <p:sp>
        <p:nvSpPr>
          <p:cNvPr id="3081" name="TextBox 9"/>
          <p:cNvSpPr txBox="1">
            <a:spLocks noChangeArrowheads="1"/>
          </p:cNvSpPr>
          <p:nvPr/>
        </p:nvSpPr>
        <p:spPr bwMode="auto">
          <a:xfrm>
            <a:off x="5026715" y="3541158"/>
            <a:ext cx="2138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fa-IR" sz="2400" b="1" dirty="0" smtClean="0">
                <a:solidFill>
                  <a:schemeClr val="bg1"/>
                </a:solidFill>
                <a:cs typeface="B Nazanin" panose="00000400000000000000" pitchFamily="2" charset="-78"/>
              </a:rPr>
              <a:t>استاد:</a:t>
            </a:r>
            <a:endParaRPr lang="fa-IR" sz="2400" b="1" dirty="0">
              <a:solidFill>
                <a:schemeClr val="bg1"/>
              </a:solidFill>
              <a:cs typeface="B Nazanin" panose="00000400000000000000" pitchFamily="2" charset="-78"/>
            </a:endParaRPr>
          </a:p>
          <a:p>
            <a:pPr algn="ctr" rtl="1"/>
            <a:r>
              <a:rPr lang="fa-IR" sz="2400" b="1" dirty="0" smtClean="0">
                <a:solidFill>
                  <a:schemeClr val="bg1"/>
                </a:solidFill>
                <a:cs typeface="B Nazanin" panose="00000400000000000000" pitchFamily="2" charset="-78"/>
              </a:rPr>
              <a:t>دکتر</a:t>
            </a:r>
            <a:r>
              <a:rPr lang="fa-IR" sz="2400" b="1" dirty="0" smtClean="0">
                <a:solidFill>
                  <a:schemeClr val="bg1"/>
                </a:solidFill>
                <a:cs typeface="B Nazanin" panose="00000400000000000000" pitchFamily="2" charset="-78"/>
              </a:rPr>
              <a:t>اصغر حدیدی</a:t>
            </a:r>
            <a:endParaRPr lang="en-US" sz="24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17451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a:solidFill>
                  <a:srgbClr val="FF0000"/>
                </a:solidFill>
                <a:cs typeface="B Nazanin" panose="00000400000000000000" pitchFamily="2" charset="-78"/>
              </a:rPr>
              <a:t>فلکشن زانوی تکیه گاه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چهارسر رانی</a:t>
            </a:r>
            <a:endParaRPr lang="en-US" sz="2000" b="1" dirty="0"/>
          </a:p>
        </p:txBody>
      </p:sp>
      <p:pic>
        <p:nvPicPr>
          <p:cNvPr id="1026" name="Picture 2" descr="C:\Users\mohammadamin\Desktop\Quadriceps_Osteoarthritis.png"/>
          <p:cNvPicPr>
            <a:picLocks noChangeAspect="1" noChangeArrowheads="1"/>
          </p:cNvPicPr>
          <p:nvPr/>
        </p:nvPicPr>
        <p:blipFill>
          <a:blip r:embed="rId2" cstate="print"/>
          <a:srcRect/>
          <a:stretch>
            <a:fillRect/>
          </a:stretch>
        </p:blipFill>
        <p:spPr bwMode="auto">
          <a:xfrm>
            <a:off x="8433754" y="2848293"/>
            <a:ext cx="3505698" cy="3505698"/>
          </a:xfrm>
          <a:prstGeom prst="rect">
            <a:avLst/>
          </a:prstGeom>
          <a:noFill/>
        </p:spPr>
      </p:pic>
    </p:spTree>
    <p:extLst>
      <p:ext uri="{BB962C8B-B14F-4D97-AF65-F5344CB8AC3E}">
        <p14:creationId xmlns:p14="http://schemas.microsoft.com/office/powerpoint/2010/main" val="3087865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زانوی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4981850" y="1766326"/>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زانو (لقمه ای)</a:t>
            </a:r>
            <a:endParaRPr lang="en-US" sz="2000" b="1" dirty="0">
              <a:cs typeface="B Nazanin" panose="00000400000000000000" pitchFamily="2" charset="-78"/>
            </a:endParaRPr>
          </a:p>
        </p:txBody>
      </p:sp>
      <p:sp>
        <p:nvSpPr>
          <p:cNvPr id="15" name="Rectangle 14"/>
          <p:cNvSpPr/>
          <p:nvPr/>
        </p:nvSpPr>
        <p:spPr>
          <a:xfrm>
            <a:off x="4832354"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تیبیا و فیبولا</a:t>
            </a:r>
            <a:endParaRPr lang="en-US" sz="2000" b="1" dirty="0">
              <a:cs typeface="B Nazanin" panose="00000400000000000000" pitchFamily="2" charset="-78"/>
            </a:endParaRPr>
          </a:p>
        </p:txBody>
      </p:sp>
      <p:sp>
        <p:nvSpPr>
          <p:cNvPr id="16" name="Rectangle 15"/>
          <p:cNvSpPr/>
          <p:nvPr/>
        </p:nvSpPr>
        <p:spPr>
          <a:xfrm>
            <a:off x="1109907" y="3090926"/>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11" name="Picture 4" descr="knee_joint-compresse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304" y="3780686"/>
            <a:ext cx="4229100" cy="307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758" y="3947742"/>
            <a:ext cx="2148840" cy="2743200"/>
          </a:xfrm>
          <a:prstGeom prst="rect">
            <a:avLst/>
          </a:prstGeom>
        </p:spPr>
      </p:pic>
    </p:spTree>
    <p:extLst>
      <p:ext uri="{BB962C8B-B14F-4D97-AF65-F5344CB8AC3E}">
        <p14:creationId xmlns:p14="http://schemas.microsoft.com/office/powerpoint/2010/main" val="422278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دورسی فلکشن مچ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آگونیست:</a:t>
            </a:r>
          </a:p>
        </p:txBody>
      </p:sp>
      <p:sp>
        <p:nvSpPr>
          <p:cNvPr id="9" name="Down Arrow Callout 8"/>
          <p:cNvSpPr/>
          <p:nvPr/>
        </p:nvSpPr>
        <p:spPr>
          <a:xfrm>
            <a:off x="4819476"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نازک نئی طرفی</a:t>
            </a:r>
            <a:endParaRPr lang="en-US" sz="2000" b="1" dirty="0"/>
          </a:p>
        </p:txBody>
      </p:sp>
      <p:sp>
        <p:nvSpPr>
          <p:cNvPr id="10" name="Down Arrow Callout 9"/>
          <p:cNvSpPr/>
          <p:nvPr/>
        </p:nvSpPr>
        <p:spPr>
          <a:xfrm>
            <a:off x="1259403" y="1723509"/>
            <a:ext cx="2140620"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بازکننده بلند انگشتان</a:t>
            </a:r>
            <a:endParaRPr lang="en-US" sz="2000" b="1" dirty="0"/>
          </a:p>
        </p:txBody>
      </p:sp>
      <p:sp>
        <p:nvSpPr>
          <p:cNvPr id="15" name="Down Arrow Callout 14"/>
          <p:cNvSpPr/>
          <p:nvPr/>
        </p:nvSpPr>
        <p:spPr>
          <a:xfrm>
            <a:off x="9124229"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ساقی قدامی</a:t>
            </a:r>
            <a:endParaRPr lang="en-US" sz="2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850" y="2821330"/>
            <a:ext cx="2280950" cy="38359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887" y="2635937"/>
            <a:ext cx="2964252" cy="40652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403" y="2635937"/>
            <a:ext cx="1854558" cy="4021369"/>
          </a:xfrm>
          <a:prstGeom prst="rect">
            <a:avLst/>
          </a:prstGeom>
        </p:spPr>
      </p:pic>
    </p:spTree>
    <p:extLst>
      <p:ext uri="{BB962C8B-B14F-4D97-AF65-F5344CB8AC3E}">
        <p14:creationId xmlns:p14="http://schemas.microsoft.com/office/powerpoint/2010/main" val="536083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a:solidFill>
                  <a:srgbClr val="FF0000"/>
                </a:solidFill>
                <a:cs typeface="B Nazanin" panose="00000400000000000000" pitchFamily="2" charset="-78"/>
              </a:rPr>
              <a:t>دورسی فلکشن مچ تکیه گاه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دوقلو</a:t>
            </a:r>
            <a:endParaRPr lang="en-US" sz="2000" b="1" dirty="0"/>
          </a:p>
        </p:txBody>
      </p:sp>
      <p:sp>
        <p:nvSpPr>
          <p:cNvPr id="9" name="Down Arrow Callout 8"/>
          <p:cNvSpPr/>
          <p:nvPr/>
        </p:nvSpPr>
        <p:spPr>
          <a:xfrm>
            <a:off x="5079419"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نعلی</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نازک نئی طویل</a:t>
            </a:r>
            <a:endParaRPr lang="en-US" sz="20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403" y="2653048"/>
            <a:ext cx="2332716" cy="42049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909" y="2653048"/>
            <a:ext cx="2215167" cy="40459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9842" y="2737680"/>
            <a:ext cx="1254321" cy="3961308"/>
          </a:xfrm>
          <a:prstGeom prst="rect">
            <a:avLst/>
          </a:prstGeom>
        </p:spPr>
      </p:pic>
    </p:spTree>
    <p:extLst>
      <p:ext uri="{BB962C8B-B14F-4D97-AF65-F5344CB8AC3E}">
        <p14:creationId xmlns:p14="http://schemas.microsoft.com/office/powerpoint/2010/main" val="3879651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706" y="3683354"/>
            <a:ext cx="3467436" cy="3177517"/>
          </a:xfrm>
          <a:prstGeom prst="rect">
            <a:avLst/>
          </a:prstGeom>
        </p:spPr>
      </p:pic>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دورسی فلکشن مچ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4981850" y="1766326"/>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مچ (قرقره ای)</a:t>
            </a:r>
            <a:endParaRPr lang="en-US" sz="2000" b="1" dirty="0">
              <a:cs typeface="B Nazanin" panose="00000400000000000000" pitchFamily="2" charset="-78"/>
            </a:endParaRPr>
          </a:p>
        </p:txBody>
      </p:sp>
      <p:sp>
        <p:nvSpPr>
          <p:cNvPr id="15" name="Rectangle 14"/>
          <p:cNvSpPr/>
          <p:nvPr/>
        </p:nvSpPr>
        <p:spPr>
          <a:xfrm>
            <a:off x="4832354"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تیبیا و فیبولا و تالوس</a:t>
            </a:r>
            <a:endParaRPr lang="en-US" sz="2000" b="1" dirty="0">
              <a:cs typeface="B Nazanin" panose="00000400000000000000" pitchFamily="2" charset="-78"/>
            </a:endParaRPr>
          </a:p>
        </p:txBody>
      </p:sp>
      <p:sp>
        <p:nvSpPr>
          <p:cNvPr id="16" name="Rectangle 15"/>
          <p:cNvSpPr/>
          <p:nvPr/>
        </p:nvSpPr>
        <p:spPr>
          <a:xfrm>
            <a:off x="1109907" y="3090926"/>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12" name="Picture 6" descr="ankle_impingement_anat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717" y="3947742"/>
            <a:ext cx="401228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32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smtClean="0">
                <a:solidFill>
                  <a:srgbClr val="FF0000"/>
                </a:solidFill>
                <a:cs typeface="B Nazanin" panose="00000400000000000000" pitchFamily="2" charset="-78"/>
              </a:rPr>
              <a:t>اکستنشن آرنج سمت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آگونیست:</a:t>
            </a:r>
          </a:p>
        </p:txBody>
      </p:sp>
      <p:sp>
        <p:nvSpPr>
          <p:cNvPr id="9" name="Down Arrow Callout 8"/>
          <p:cNvSpPr/>
          <p:nvPr/>
        </p:nvSpPr>
        <p:spPr>
          <a:xfrm>
            <a:off x="1934608"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سه گوش آرنجی</a:t>
            </a:r>
            <a:endParaRPr lang="en-US" sz="2000" b="1" dirty="0">
              <a:cs typeface="B Nazanin" panose="00000400000000000000" pitchFamily="2" charset="-78"/>
            </a:endParaRPr>
          </a:p>
        </p:txBody>
      </p:sp>
      <p:sp>
        <p:nvSpPr>
          <p:cNvPr id="15" name="Down Arrow Callout 14"/>
          <p:cNvSpPr/>
          <p:nvPr/>
        </p:nvSpPr>
        <p:spPr>
          <a:xfrm>
            <a:off x="8634832"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سه سر بازویی</a:t>
            </a:r>
            <a:endParaRPr lang="en-US"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448" y="2692400"/>
            <a:ext cx="3822700" cy="4165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608" y="2692400"/>
            <a:ext cx="2946486" cy="3981569"/>
          </a:xfrm>
          <a:prstGeom prst="rect">
            <a:avLst/>
          </a:prstGeom>
        </p:spPr>
      </p:pic>
    </p:spTree>
    <p:extLst>
      <p:ext uri="{BB962C8B-B14F-4D97-AF65-F5344CB8AC3E}">
        <p14:creationId xmlns:p14="http://schemas.microsoft.com/office/powerpoint/2010/main" val="2661179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اکستنشن آرنج سمت تکیه گاه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دوسر بازویی</a:t>
            </a:r>
            <a:endParaRPr lang="en-US" sz="2000" b="1" dirty="0"/>
          </a:p>
        </p:txBody>
      </p:sp>
      <p:sp>
        <p:nvSpPr>
          <p:cNvPr id="9" name="Down Arrow Callout 8"/>
          <p:cNvSpPr/>
          <p:nvPr/>
        </p:nvSpPr>
        <p:spPr>
          <a:xfrm>
            <a:off x="5079419"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بازویی قدامی</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بازویی زند اعلایی</a:t>
            </a:r>
            <a:endParaRPr lang="en-US" sz="2000" b="1"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4183" y="2897746"/>
            <a:ext cx="2380019" cy="369984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779" y="2897746"/>
            <a:ext cx="2113211" cy="36957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670" y="2897746"/>
            <a:ext cx="2281200" cy="3584899"/>
          </a:xfrm>
          <a:prstGeom prst="rect">
            <a:avLst/>
          </a:prstGeom>
        </p:spPr>
      </p:pic>
    </p:spTree>
    <p:extLst>
      <p:ext uri="{BB962C8B-B14F-4D97-AF65-F5344CB8AC3E}">
        <p14:creationId xmlns:p14="http://schemas.microsoft.com/office/powerpoint/2010/main" val="127039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اکستنشن آرنج سمت تکیه گاه</a:t>
            </a:r>
            <a:r>
              <a:rPr lang="en-US" sz="3200" b="1" dirty="0">
                <a:solidFill>
                  <a:srgbClr val="FF0000"/>
                </a:solidFill>
                <a:cs typeface="B Nazanin" panose="00000400000000000000" pitchFamily="2" charset="-78"/>
              </a:rPr>
              <a:t>:</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4981850" y="1766326"/>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آرنج (لولایی)</a:t>
            </a:r>
            <a:endParaRPr lang="en-US" sz="2000" b="1" dirty="0">
              <a:cs typeface="B Nazanin" panose="00000400000000000000" pitchFamily="2" charset="-78"/>
            </a:endParaRPr>
          </a:p>
        </p:txBody>
      </p:sp>
      <p:sp>
        <p:nvSpPr>
          <p:cNvPr id="15" name="Rectangle 14"/>
          <p:cNvSpPr/>
          <p:nvPr/>
        </p:nvSpPr>
        <p:spPr>
          <a:xfrm>
            <a:off x="4832354"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رادیوس، اولنا</a:t>
            </a:r>
            <a:endParaRPr lang="en-US" sz="2000" b="1" dirty="0">
              <a:cs typeface="B Nazanin" panose="00000400000000000000" pitchFamily="2" charset="-78"/>
            </a:endParaRPr>
          </a:p>
        </p:txBody>
      </p:sp>
      <p:sp>
        <p:nvSpPr>
          <p:cNvPr id="16" name="Rectangle 15"/>
          <p:cNvSpPr/>
          <p:nvPr/>
        </p:nvSpPr>
        <p:spPr>
          <a:xfrm>
            <a:off x="1109907" y="3090926"/>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اول</a:t>
            </a:r>
            <a:endParaRPr lang="en-US" sz="2000" b="1"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4468" y="3822876"/>
            <a:ext cx="3219450" cy="30351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447" y="3683354"/>
            <a:ext cx="3480737" cy="3174646"/>
          </a:xfrm>
          <a:prstGeom prst="rect">
            <a:avLst/>
          </a:prstGeom>
        </p:spPr>
      </p:pic>
    </p:spTree>
    <p:extLst>
      <p:ext uri="{BB962C8B-B14F-4D97-AF65-F5344CB8AC3E}">
        <p14:creationId xmlns:p14="http://schemas.microsoft.com/office/powerpoint/2010/main" val="143704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ابداکشن بازو سمت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آگونیست:</a:t>
            </a:r>
          </a:p>
        </p:txBody>
      </p:sp>
      <p:sp>
        <p:nvSpPr>
          <p:cNvPr id="9" name="Down Arrow Callout 8"/>
          <p:cNvSpPr/>
          <p:nvPr/>
        </p:nvSpPr>
        <p:spPr>
          <a:xfrm>
            <a:off x="1277786"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فوق خاری</a:t>
            </a:r>
            <a:endParaRPr lang="en-US" sz="2000" b="1" dirty="0">
              <a:cs typeface="B Nazanin" panose="00000400000000000000" pitchFamily="2" charset="-78"/>
            </a:endParaRPr>
          </a:p>
        </p:txBody>
      </p:sp>
      <p:sp>
        <p:nvSpPr>
          <p:cNvPr id="15" name="Down Arrow Callout 14"/>
          <p:cNvSpPr/>
          <p:nvPr/>
        </p:nvSpPr>
        <p:spPr>
          <a:xfrm>
            <a:off x="8734653"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دلتوئید میانی</a:t>
            </a:r>
            <a:endParaRPr lang="en-US" sz="2000" b="1" dirty="0"/>
          </a:p>
        </p:txBody>
      </p:sp>
      <p:sp>
        <p:nvSpPr>
          <p:cNvPr id="10" name="Down Arrow Callout 9"/>
          <p:cNvSpPr/>
          <p:nvPr/>
        </p:nvSpPr>
        <p:spPr>
          <a:xfrm>
            <a:off x="5021875"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سردراز دوسر بازو</a:t>
            </a:r>
            <a:endParaRPr lang="en-US" sz="2000" b="1" dirty="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197" y="2768958"/>
            <a:ext cx="2625287" cy="398654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10" y="2931003"/>
            <a:ext cx="3372139" cy="36624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1115" y="2931004"/>
            <a:ext cx="3579686" cy="3748276"/>
          </a:xfrm>
          <a:prstGeom prst="rect">
            <a:avLst/>
          </a:prstGeom>
        </p:spPr>
      </p:pic>
    </p:spTree>
    <p:extLst>
      <p:ext uri="{BB962C8B-B14F-4D97-AF65-F5344CB8AC3E}">
        <p14:creationId xmlns:p14="http://schemas.microsoft.com/office/powerpoint/2010/main" val="2672280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a:solidFill>
                  <a:srgbClr val="FF0000"/>
                </a:solidFill>
                <a:cs typeface="B Nazanin" panose="00000400000000000000" pitchFamily="2" charset="-78"/>
              </a:rPr>
              <a:t>ابداکشن بازو سمت تکیه گاه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پشتی بزرگ</a:t>
            </a:r>
            <a:endParaRPr lang="en-US" sz="2000" b="1" dirty="0"/>
          </a:p>
        </p:txBody>
      </p:sp>
      <p:sp>
        <p:nvSpPr>
          <p:cNvPr id="9" name="Down Arrow Callout 8"/>
          <p:cNvSpPr/>
          <p:nvPr/>
        </p:nvSpPr>
        <p:spPr>
          <a:xfrm>
            <a:off x="5079419"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گرد بزرگ</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سینه ای بزرگ</a:t>
            </a:r>
            <a:endParaRPr lang="en-US" sz="20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2927" y="2717443"/>
            <a:ext cx="3354916" cy="38303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988" y="3139082"/>
            <a:ext cx="2884290" cy="34087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0433" y="2717443"/>
            <a:ext cx="2087519" cy="4021441"/>
          </a:xfrm>
          <a:prstGeom prst="rect">
            <a:avLst/>
          </a:prstGeom>
        </p:spPr>
      </p:pic>
    </p:spTree>
    <p:extLst>
      <p:ext uri="{BB962C8B-B14F-4D97-AF65-F5344CB8AC3E}">
        <p14:creationId xmlns:p14="http://schemas.microsoft.com/office/powerpoint/2010/main" val="2046458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2914"/>
          </a:xfrm>
        </p:spPr>
        <p:txBody>
          <a:bodyPr/>
          <a:lstStyle/>
          <a:p>
            <a:pPr algn="r" rtl="1"/>
            <a:r>
              <a:rPr lang="fa-IR" b="1" dirty="0" smtClean="0">
                <a:solidFill>
                  <a:srgbClr val="FF0000"/>
                </a:solidFill>
                <a:cs typeface="B Nazanin" panose="00000400000000000000" pitchFamily="2" charset="-78"/>
              </a:rPr>
              <a:t>ضربه کرنر:</a:t>
            </a:r>
            <a:endParaRPr lang="en-US"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5422006" y="1825625"/>
            <a:ext cx="5931794" cy="4351338"/>
          </a:xfrm>
        </p:spPr>
        <p:txBody>
          <a:bodyPr/>
          <a:lstStyle/>
          <a:p>
            <a:pPr algn="just" rtl="1">
              <a:buFont typeface="Wingdings" panose="05000000000000000000" pitchFamily="2" charset="2"/>
              <a:buChar char="v"/>
            </a:pPr>
            <a:r>
              <a:rPr lang="fa-IR" dirty="0" smtClean="0">
                <a:cs typeface="B Nazanin" panose="00000400000000000000" pitchFamily="2" charset="-78"/>
              </a:rPr>
              <a:t>   ضربه کرنر ضربه ای برای شروع مجدد بازی فوتبال است و هنگامی اعلام میشود که توپ آخرین بار توسط بازیکن مدافع لمس شده و از خط عرضی زمین غیر از خط دروازه عبور کرده باشد.</a:t>
            </a:r>
          </a:p>
          <a:p>
            <a:pPr algn="just" rtl="1">
              <a:buFont typeface="Wingdings" panose="05000000000000000000" pitchFamily="2" charset="2"/>
              <a:buChar char="v"/>
            </a:pPr>
            <a:endParaRPr lang="fa-IR" dirty="0" smtClean="0">
              <a:cs typeface="B Nazanin" panose="00000400000000000000" pitchFamily="2" charset="-78"/>
            </a:endParaRPr>
          </a:p>
          <a:p>
            <a:pPr algn="just" rtl="1">
              <a:buFont typeface="Wingdings" panose="05000000000000000000" pitchFamily="2" charset="2"/>
              <a:buChar char="v"/>
            </a:pPr>
            <a:r>
              <a:rPr lang="fa-IR" dirty="0" smtClean="0">
                <a:cs typeface="B Nazanin" panose="00000400000000000000" pitchFamily="2" charset="-78"/>
              </a:rPr>
              <a:t>   از سال 1849 که اولین قوانین حمل نکردن توپ تدوین شد ضربه کرنر به قوانین بازی فوتبال اضافه گردید.</a:t>
            </a:r>
            <a:endParaRPr lang="en-US"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896" y="1378040"/>
            <a:ext cx="4583806" cy="4320236"/>
          </a:xfrm>
          <a:prstGeom prst="rect">
            <a:avLst/>
          </a:prstGeom>
        </p:spPr>
      </p:pic>
    </p:spTree>
    <p:extLst>
      <p:ext uri="{BB962C8B-B14F-4D97-AF65-F5344CB8AC3E}">
        <p14:creationId xmlns:p14="http://schemas.microsoft.com/office/powerpoint/2010/main" val="2914079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a:solidFill>
                  <a:srgbClr val="FF0000"/>
                </a:solidFill>
                <a:cs typeface="B Nazanin" panose="00000400000000000000" pitchFamily="2" charset="-78"/>
              </a:rPr>
              <a:t>ابداکشن بازو سمت تکیه گاه</a:t>
            </a:r>
            <a:r>
              <a:rPr lang="en-US" sz="3200" b="1" dirty="0">
                <a:solidFill>
                  <a:srgbClr val="FF0000"/>
                </a:solidFill>
                <a:cs typeface="B Nazanin" panose="00000400000000000000" pitchFamily="2" charset="-78"/>
              </a:rPr>
              <a:t>:</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519296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10990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شانه (کروی)</a:t>
            </a:r>
            <a:endParaRPr lang="en-US" sz="2000" b="1" dirty="0">
              <a:cs typeface="B Nazanin" panose="00000400000000000000" pitchFamily="2" charset="-78"/>
            </a:endParaRPr>
          </a:p>
        </p:txBody>
      </p:sp>
      <p:sp>
        <p:nvSpPr>
          <p:cNvPr id="15" name="Rectangle 14"/>
          <p:cNvSpPr/>
          <p:nvPr/>
        </p:nvSpPr>
        <p:spPr>
          <a:xfrm>
            <a:off x="5043467" y="3090924"/>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هومروس</a:t>
            </a:r>
            <a:endParaRPr lang="en-US" sz="2000" b="1" dirty="0">
              <a:cs typeface="B Nazanin" panose="00000400000000000000" pitchFamily="2" charset="-78"/>
            </a:endParaRPr>
          </a:p>
        </p:txBody>
      </p:sp>
      <p:sp>
        <p:nvSpPr>
          <p:cNvPr id="16" name="Rectangle 15"/>
          <p:cNvSpPr/>
          <p:nvPr/>
        </p:nvSpPr>
        <p:spPr>
          <a:xfrm>
            <a:off x="960411"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11" name="Picture 7" descr="joint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047" y="4005330"/>
            <a:ext cx="3238033" cy="26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4237" y="3850783"/>
            <a:ext cx="3759383" cy="2804997"/>
          </a:xfrm>
          <a:prstGeom prst="rect">
            <a:avLst/>
          </a:prstGeom>
        </p:spPr>
      </p:pic>
    </p:spTree>
    <p:extLst>
      <p:ext uri="{BB962C8B-B14F-4D97-AF65-F5344CB8AC3E}">
        <p14:creationId xmlns:p14="http://schemas.microsoft.com/office/powerpoint/2010/main" val="2372100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smtClean="0">
                <a:solidFill>
                  <a:srgbClr val="FF0000"/>
                </a:solidFill>
                <a:cs typeface="B Nazanin" panose="00000400000000000000" pitchFamily="2" charset="-78"/>
              </a:rPr>
              <a:t>هایپراکستنشن ران ضربه زننده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آگونیست:</a:t>
            </a:r>
          </a:p>
        </p:txBody>
      </p:sp>
      <p:sp>
        <p:nvSpPr>
          <p:cNvPr id="9" name="Down Arrow Callout 8"/>
          <p:cNvSpPr/>
          <p:nvPr/>
        </p:nvSpPr>
        <p:spPr>
          <a:xfrm>
            <a:off x="1277786"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نزدیک کننده بزرگ</a:t>
            </a:r>
            <a:endParaRPr lang="en-US" sz="2000" b="1" dirty="0">
              <a:cs typeface="B Nazanin" panose="00000400000000000000" pitchFamily="2" charset="-78"/>
            </a:endParaRPr>
          </a:p>
        </p:txBody>
      </p:sp>
      <p:sp>
        <p:nvSpPr>
          <p:cNvPr id="15" name="Down Arrow Callout 14"/>
          <p:cNvSpPr/>
          <p:nvPr/>
        </p:nvSpPr>
        <p:spPr>
          <a:xfrm>
            <a:off x="8734653"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سرینی بزرگ</a:t>
            </a:r>
            <a:endParaRPr lang="en-US" sz="2000" b="1" dirty="0"/>
          </a:p>
        </p:txBody>
      </p:sp>
      <p:sp>
        <p:nvSpPr>
          <p:cNvPr id="10" name="Down Arrow Callout 9"/>
          <p:cNvSpPr/>
          <p:nvPr/>
        </p:nvSpPr>
        <p:spPr>
          <a:xfrm>
            <a:off x="5021875"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همسترینگ</a:t>
            </a:r>
            <a:endParaRPr lang="en-US" sz="2000" b="1" dirty="0">
              <a:cs typeface="B Nazanin" panose="00000400000000000000" pitchFamily="2" charset="-78"/>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152" y="2665928"/>
            <a:ext cx="3991378" cy="399137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6013" y="3039416"/>
            <a:ext cx="2319212" cy="29095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497" y="2715247"/>
            <a:ext cx="2274510" cy="4062601"/>
          </a:xfrm>
          <a:prstGeom prst="rect">
            <a:avLst/>
          </a:prstGeom>
        </p:spPr>
      </p:pic>
    </p:spTree>
    <p:extLst>
      <p:ext uri="{BB962C8B-B14F-4D97-AF65-F5344CB8AC3E}">
        <p14:creationId xmlns:p14="http://schemas.microsoft.com/office/powerpoint/2010/main" val="3550351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هایپراکستنشن ران ضربه زننده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9" name="Down Arrow Callout 8"/>
          <p:cNvSpPr/>
          <p:nvPr/>
        </p:nvSpPr>
        <p:spPr>
          <a:xfrm>
            <a:off x="6875172" y="1693573"/>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خیاطه</a:t>
            </a:r>
            <a:endParaRPr lang="en-US" sz="2000" b="1" dirty="0"/>
          </a:p>
        </p:txBody>
      </p:sp>
      <p:sp>
        <p:nvSpPr>
          <p:cNvPr id="10" name="Down Arrow Callout 9"/>
          <p:cNvSpPr/>
          <p:nvPr/>
        </p:nvSpPr>
        <p:spPr>
          <a:xfrm>
            <a:off x="4063478"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شانه ای</a:t>
            </a:r>
            <a:endParaRPr lang="en-US" sz="2000" b="1" dirty="0">
              <a:cs typeface="B Nazanin" panose="00000400000000000000" pitchFamily="2" charset="-7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166" y="2863295"/>
            <a:ext cx="2167944" cy="36496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418" y="2730323"/>
            <a:ext cx="2366051" cy="369964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21" y="2823132"/>
            <a:ext cx="3470627" cy="3689797"/>
          </a:xfrm>
          <a:prstGeom prst="rect">
            <a:avLst/>
          </a:prstGeom>
        </p:spPr>
      </p:pic>
      <p:sp>
        <p:nvSpPr>
          <p:cNvPr id="14" name="Down Arrow Callout 13"/>
          <p:cNvSpPr/>
          <p:nvPr/>
        </p:nvSpPr>
        <p:spPr>
          <a:xfrm>
            <a:off x="866546"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000" b="1" dirty="0">
                <a:cs typeface="B Nazanin" panose="00000400000000000000" pitchFamily="2" charset="-78"/>
              </a:rPr>
              <a:t>سوئز خاصره ای</a:t>
            </a:r>
            <a:endParaRPr lang="en-US" sz="2000" b="1" dirty="0">
              <a:cs typeface="B Nazanin" panose="00000400000000000000" pitchFamily="2" charset="-78"/>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4807" y="2823132"/>
            <a:ext cx="2035601" cy="3848128"/>
          </a:xfrm>
          <a:prstGeom prst="rect">
            <a:avLst/>
          </a:prstGeom>
        </p:spPr>
      </p:pic>
      <p:sp>
        <p:nvSpPr>
          <p:cNvPr id="16" name="Down Arrow Callout 15"/>
          <p:cNvSpPr/>
          <p:nvPr/>
        </p:nvSpPr>
        <p:spPr>
          <a:xfrm>
            <a:off x="9672914" y="1693573"/>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a:cs typeface="B Nazanin" panose="00000400000000000000" pitchFamily="2" charset="-78"/>
              </a:rPr>
              <a:t>کشنده پهن نیام</a:t>
            </a:r>
            <a:endParaRPr lang="en-US" sz="2000" b="1" dirty="0"/>
          </a:p>
        </p:txBody>
      </p:sp>
    </p:spTree>
    <p:extLst>
      <p:ext uri="{BB962C8B-B14F-4D97-AF65-F5344CB8AC3E}">
        <p14:creationId xmlns:p14="http://schemas.microsoft.com/office/powerpoint/2010/main" val="1335244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هایپراکستنشن ران ضربه زننده</a:t>
            </a:r>
            <a:r>
              <a:rPr lang="en-US" sz="3200" b="1" dirty="0">
                <a:solidFill>
                  <a:srgbClr val="FF0000"/>
                </a:solidFill>
                <a:cs typeface="B Nazanin" panose="00000400000000000000" pitchFamily="2" charset="-78"/>
              </a:rPr>
              <a:t>:</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519296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10990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ران (کروی)</a:t>
            </a:r>
            <a:endParaRPr lang="en-US" sz="2000" b="1" dirty="0">
              <a:cs typeface="B Nazanin" panose="00000400000000000000" pitchFamily="2" charset="-78"/>
            </a:endParaRPr>
          </a:p>
        </p:txBody>
      </p:sp>
      <p:sp>
        <p:nvSpPr>
          <p:cNvPr id="15" name="Rectangle 14"/>
          <p:cNvSpPr/>
          <p:nvPr/>
        </p:nvSpPr>
        <p:spPr>
          <a:xfrm>
            <a:off x="5043467" y="3090924"/>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فمور</a:t>
            </a:r>
            <a:endParaRPr lang="en-US" sz="2000" b="1" dirty="0">
              <a:cs typeface="B Nazanin" panose="00000400000000000000" pitchFamily="2" charset="-78"/>
            </a:endParaRPr>
          </a:p>
        </p:txBody>
      </p:sp>
      <p:sp>
        <p:nvSpPr>
          <p:cNvPr id="16" name="Rectangle 15"/>
          <p:cNvSpPr/>
          <p:nvPr/>
        </p:nvSpPr>
        <p:spPr>
          <a:xfrm>
            <a:off x="960411"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12" name="Picture 8" descr="196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326" y="4069724"/>
            <a:ext cx="3521803" cy="257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630" y="3879604"/>
            <a:ext cx="2114371" cy="2954226"/>
          </a:xfrm>
          <a:prstGeom prst="rect">
            <a:avLst/>
          </a:prstGeom>
        </p:spPr>
      </p:pic>
    </p:spTree>
    <p:extLst>
      <p:ext uri="{BB962C8B-B14F-4D97-AF65-F5344CB8AC3E}">
        <p14:creationId xmlns:p14="http://schemas.microsoft.com/office/powerpoint/2010/main" val="4061133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زانو ضربه زننده:</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913809" y="2120718"/>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5" name="TextBox 4"/>
          <p:cNvSpPr txBox="1"/>
          <p:nvPr/>
        </p:nvSpPr>
        <p:spPr>
          <a:xfrm>
            <a:off x="1918952" y="1105907"/>
            <a:ext cx="6572303" cy="646331"/>
          </a:xfrm>
          <a:prstGeom prst="rect">
            <a:avLst/>
          </a:prstGeom>
          <a:noFill/>
        </p:spPr>
        <p:txBody>
          <a:bodyPr wrap="square" rtlCol="0">
            <a:spAutoFit/>
          </a:bodyPr>
          <a:lstStyle/>
          <a:p>
            <a:pPr algn="r" rtl="1"/>
            <a:r>
              <a:rPr lang="fa-IR" b="1" dirty="0" smtClean="0">
                <a:cs typeface="B Nazanin" panose="00000400000000000000" pitchFamily="2" charset="-78"/>
              </a:rPr>
              <a:t>خیاطه - همسترینگ - راست </a:t>
            </a:r>
            <a:r>
              <a:rPr lang="fa-IR" b="1" dirty="0">
                <a:cs typeface="B Nazanin" panose="00000400000000000000" pitchFamily="2" charset="-78"/>
              </a:rPr>
              <a:t>داخلی</a:t>
            </a:r>
            <a:endParaRPr lang="en-US" b="1" dirty="0"/>
          </a:p>
          <a:p>
            <a:pPr algn="r" rtl="1"/>
            <a:endParaRPr lang="en-US" dirty="0"/>
          </a:p>
        </p:txBody>
      </p:sp>
      <p:sp>
        <p:nvSpPr>
          <p:cNvPr id="11" name="Content Placeholder 2"/>
          <p:cNvSpPr txBox="1">
            <a:spLocks/>
          </p:cNvSpPr>
          <p:nvPr/>
        </p:nvSpPr>
        <p:spPr>
          <a:xfrm>
            <a:off x="6913809" y="1133452"/>
            <a:ext cx="4592392" cy="742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b="1" smtClean="0">
                <a:solidFill>
                  <a:srgbClr val="C00000"/>
                </a:solidFill>
                <a:cs typeface="B Nazanin" panose="00000400000000000000" pitchFamily="2" charset="-78"/>
              </a:rPr>
              <a:t>عضلات آگونیست:</a:t>
            </a:r>
            <a:endParaRPr lang="fa-IR" b="1" dirty="0" smtClean="0">
              <a:solidFill>
                <a:srgbClr val="C00000"/>
              </a:solidFill>
              <a:cs typeface="B Nazanin" panose="00000400000000000000" pitchFamily="2" charset="-78"/>
            </a:endParaRPr>
          </a:p>
        </p:txBody>
      </p:sp>
      <p:sp>
        <p:nvSpPr>
          <p:cNvPr id="12" name="TextBox 11"/>
          <p:cNvSpPr txBox="1"/>
          <p:nvPr/>
        </p:nvSpPr>
        <p:spPr>
          <a:xfrm>
            <a:off x="1918952" y="2120718"/>
            <a:ext cx="6572303" cy="369332"/>
          </a:xfrm>
          <a:prstGeom prst="rect">
            <a:avLst/>
          </a:prstGeom>
          <a:noFill/>
        </p:spPr>
        <p:txBody>
          <a:bodyPr wrap="square" rtlCol="0">
            <a:spAutoFit/>
          </a:bodyPr>
          <a:lstStyle/>
          <a:p>
            <a:pPr algn="r" rtl="1"/>
            <a:r>
              <a:rPr lang="fa-IR" b="1" dirty="0" smtClean="0">
                <a:cs typeface="B Nazanin" panose="00000400000000000000" pitchFamily="2" charset="-78"/>
              </a:rPr>
              <a:t>کوادریسپس</a:t>
            </a:r>
            <a:endParaRPr lang="en-US" dirty="0"/>
          </a:p>
        </p:txBody>
      </p:sp>
      <p:sp>
        <p:nvSpPr>
          <p:cNvPr id="17" name="Down Arrow Callout 16"/>
          <p:cNvSpPr/>
          <p:nvPr/>
        </p:nvSpPr>
        <p:spPr>
          <a:xfrm>
            <a:off x="9262372" y="3539430"/>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18" name="Down Arrow Callout 17"/>
          <p:cNvSpPr/>
          <p:nvPr/>
        </p:nvSpPr>
        <p:spPr>
          <a:xfrm>
            <a:off x="5020995" y="3582247"/>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9" name="Down Arrow Callout 18"/>
          <p:cNvSpPr/>
          <p:nvPr/>
        </p:nvSpPr>
        <p:spPr>
          <a:xfrm>
            <a:off x="1298548" y="3539430"/>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20" name="Rectangle 19"/>
          <p:cNvSpPr/>
          <p:nvPr/>
        </p:nvSpPr>
        <p:spPr>
          <a:xfrm>
            <a:off x="9112876" y="4906850"/>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زانو (لقمه ای)</a:t>
            </a:r>
            <a:endParaRPr lang="en-US" sz="2000" b="1" dirty="0">
              <a:cs typeface="B Nazanin" panose="00000400000000000000" pitchFamily="2" charset="-78"/>
            </a:endParaRPr>
          </a:p>
        </p:txBody>
      </p:sp>
      <p:sp>
        <p:nvSpPr>
          <p:cNvPr id="21" name="Rectangle 20"/>
          <p:cNvSpPr/>
          <p:nvPr/>
        </p:nvSpPr>
        <p:spPr>
          <a:xfrm>
            <a:off x="4871499" y="4906846"/>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تیبیا و فیبولا</a:t>
            </a:r>
            <a:endParaRPr lang="en-US" sz="2000" b="1" dirty="0">
              <a:cs typeface="B Nazanin" panose="00000400000000000000" pitchFamily="2" charset="-78"/>
            </a:endParaRPr>
          </a:p>
        </p:txBody>
      </p:sp>
      <p:sp>
        <p:nvSpPr>
          <p:cNvPr id="22" name="Rectangle 21"/>
          <p:cNvSpPr/>
          <p:nvPr/>
        </p:nvSpPr>
        <p:spPr>
          <a:xfrm>
            <a:off x="1149052" y="4906847"/>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23" name="Picture 9" descr="kne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583" y="373682"/>
            <a:ext cx="2963279" cy="253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005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پلانتار فلکشن مچ ضربه زننده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913809" y="2120718"/>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5" name="TextBox 4"/>
          <p:cNvSpPr txBox="1"/>
          <p:nvPr/>
        </p:nvSpPr>
        <p:spPr>
          <a:xfrm>
            <a:off x="1918952" y="1105907"/>
            <a:ext cx="6572303" cy="646331"/>
          </a:xfrm>
          <a:prstGeom prst="rect">
            <a:avLst/>
          </a:prstGeom>
          <a:noFill/>
        </p:spPr>
        <p:txBody>
          <a:bodyPr wrap="square" rtlCol="0">
            <a:spAutoFit/>
          </a:bodyPr>
          <a:lstStyle/>
          <a:p>
            <a:pPr algn="r" rtl="1"/>
            <a:r>
              <a:rPr lang="fa-IR" b="1" dirty="0" smtClean="0">
                <a:cs typeface="B Nazanin" panose="00000400000000000000" pitchFamily="2" charset="-78"/>
              </a:rPr>
              <a:t>دوقلو – نعلی - </a:t>
            </a:r>
            <a:r>
              <a:rPr lang="fa-IR" b="1" dirty="0">
                <a:cs typeface="B Nazanin" panose="00000400000000000000" pitchFamily="2" charset="-78"/>
              </a:rPr>
              <a:t>نازک نئی طویل</a:t>
            </a:r>
            <a:endParaRPr lang="en-US" b="1" dirty="0">
              <a:cs typeface="B Nazanin" panose="00000400000000000000" pitchFamily="2" charset="-78"/>
            </a:endParaRPr>
          </a:p>
          <a:p>
            <a:pPr algn="r" rtl="1"/>
            <a:endParaRPr lang="en-US" dirty="0"/>
          </a:p>
        </p:txBody>
      </p:sp>
      <p:sp>
        <p:nvSpPr>
          <p:cNvPr id="11" name="Content Placeholder 2"/>
          <p:cNvSpPr txBox="1">
            <a:spLocks/>
          </p:cNvSpPr>
          <p:nvPr/>
        </p:nvSpPr>
        <p:spPr>
          <a:xfrm>
            <a:off x="6913809" y="1133452"/>
            <a:ext cx="4592392" cy="742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b="1" smtClean="0">
                <a:solidFill>
                  <a:srgbClr val="C00000"/>
                </a:solidFill>
                <a:cs typeface="B Nazanin" panose="00000400000000000000" pitchFamily="2" charset="-78"/>
              </a:rPr>
              <a:t>عضلات آگونیست:</a:t>
            </a:r>
            <a:endParaRPr lang="fa-IR" b="1" dirty="0" smtClean="0">
              <a:solidFill>
                <a:srgbClr val="C00000"/>
              </a:solidFill>
              <a:cs typeface="B Nazanin" panose="00000400000000000000" pitchFamily="2" charset="-78"/>
            </a:endParaRPr>
          </a:p>
        </p:txBody>
      </p:sp>
      <p:sp>
        <p:nvSpPr>
          <p:cNvPr id="12" name="TextBox 11"/>
          <p:cNvSpPr txBox="1"/>
          <p:nvPr/>
        </p:nvSpPr>
        <p:spPr>
          <a:xfrm>
            <a:off x="1918952" y="2120718"/>
            <a:ext cx="6572303" cy="646331"/>
          </a:xfrm>
          <a:prstGeom prst="rect">
            <a:avLst/>
          </a:prstGeom>
          <a:noFill/>
        </p:spPr>
        <p:txBody>
          <a:bodyPr wrap="square" rtlCol="0">
            <a:spAutoFit/>
          </a:bodyPr>
          <a:lstStyle/>
          <a:p>
            <a:pPr algn="r" rtl="1"/>
            <a:r>
              <a:rPr lang="fa-IR" b="1" dirty="0" smtClean="0">
                <a:cs typeface="B Nazanin" panose="00000400000000000000" pitchFamily="2" charset="-78"/>
              </a:rPr>
              <a:t>ساقی قدامی- </a:t>
            </a:r>
            <a:r>
              <a:rPr lang="fa-IR" b="1" dirty="0">
                <a:cs typeface="B Nazanin" panose="00000400000000000000" pitchFamily="2" charset="-78"/>
              </a:rPr>
              <a:t>نازک نئی </a:t>
            </a:r>
            <a:r>
              <a:rPr lang="fa-IR" b="1" dirty="0" smtClean="0">
                <a:cs typeface="B Nazanin" panose="00000400000000000000" pitchFamily="2" charset="-78"/>
              </a:rPr>
              <a:t>طرفی - بازکننده </a:t>
            </a:r>
            <a:r>
              <a:rPr lang="fa-IR" b="1" dirty="0">
                <a:cs typeface="B Nazanin" panose="00000400000000000000" pitchFamily="2" charset="-78"/>
              </a:rPr>
              <a:t>بلند انگشتان</a:t>
            </a:r>
            <a:endParaRPr lang="en-US" b="1" dirty="0"/>
          </a:p>
          <a:p>
            <a:pPr algn="r" rtl="1"/>
            <a:r>
              <a:rPr lang="fa-IR" b="1" dirty="0" smtClean="0">
                <a:cs typeface="B Nazanin" panose="00000400000000000000" pitchFamily="2" charset="-78"/>
              </a:rPr>
              <a:t> </a:t>
            </a:r>
            <a:endParaRPr lang="en-US" b="1" dirty="0"/>
          </a:p>
        </p:txBody>
      </p:sp>
      <p:pic>
        <p:nvPicPr>
          <p:cNvPr id="14" name="Picture 6" descr="ankle_impingement_anat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98" y="504309"/>
            <a:ext cx="349476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Callout 14"/>
          <p:cNvSpPr/>
          <p:nvPr/>
        </p:nvSpPr>
        <p:spPr>
          <a:xfrm>
            <a:off x="8927012" y="3849107"/>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16" name="Down Arrow Callout 15"/>
          <p:cNvSpPr/>
          <p:nvPr/>
        </p:nvSpPr>
        <p:spPr>
          <a:xfrm>
            <a:off x="4685635" y="3891924"/>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24" name="Down Arrow Callout 23"/>
          <p:cNvSpPr/>
          <p:nvPr/>
        </p:nvSpPr>
        <p:spPr>
          <a:xfrm>
            <a:off x="963188" y="3849107"/>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25" name="Rectangle 24"/>
          <p:cNvSpPr/>
          <p:nvPr/>
        </p:nvSpPr>
        <p:spPr>
          <a:xfrm>
            <a:off x="8777516" y="5216527"/>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مچ (قرقره ای)</a:t>
            </a:r>
            <a:endParaRPr lang="en-US" sz="2000" b="1" dirty="0">
              <a:cs typeface="B Nazanin" panose="00000400000000000000" pitchFamily="2" charset="-78"/>
            </a:endParaRPr>
          </a:p>
        </p:txBody>
      </p:sp>
      <p:sp>
        <p:nvSpPr>
          <p:cNvPr id="26" name="Rectangle 25"/>
          <p:cNvSpPr/>
          <p:nvPr/>
        </p:nvSpPr>
        <p:spPr>
          <a:xfrm>
            <a:off x="4536139" y="5216523"/>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تیبیا و فیبولا و تالوس</a:t>
            </a:r>
            <a:endParaRPr lang="en-US" sz="2000" b="1" dirty="0">
              <a:cs typeface="B Nazanin" panose="00000400000000000000" pitchFamily="2" charset="-78"/>
            </a:endParaRPr>
          </a:p>
        </p:txBody>
      </p:sp>
      <p:sp>
        <p:nvSpPr>
          <p:cNvPr id="27" name="Rectangle 26"/>
          <p:cNvSpPr/>
          <p:nvPr/>
        </p:nvSpPr>
        <p:spPr>
          <a:xfrm>
            <a:off x="813692" y="5216524"/>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spTree>
    <p:extLst>
      <p:ext uri="{BB962C8B-B14F-4D97-AF65-F5344CB8AC3E}">
        <p14:creationId xmlns:p14="http://schemas.microsoft.com/office/powerpoint/2010/main" val="1427083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آرنج سمت ضربه:</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913809" y="2120718"/>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5" name="TextBox 4"/>
          <p:cNvSpPr txBox="1"/>
          <p:nvPr/>
        </p:nvSpPr>
        <p:spPr>
          <a:xfrm>
            <a:off x="1918952" y="1105907"/>
            <a:ext cx="6572303" cy="646331"/>
          </a:xfrm>
          <a:prstGeom prst="rect">
            <a:avLst/>
          </a:prstGeom>
          <a:noFill/>
        </p:spPr>
        <p:txBody>
          <a:bodyPr wrap="square" rtlCol="0">
            <a:spAutoFit/>
          </a:bodyPr>
          <a:lstStyle/>
          <a:p>
            <a:pPr algn="r" rtl="1"/>
            <a:r>
              <a:rPr lang="fa-IR" b="1" dirty="0" smtClean="0">
                <a:cs typeface="B Nazanin" panose="00000400000000000000" pitchFamily="2" charset="-78"/>
              </a:rPr>
              <a:t>دوسر بازویی – بازویی قدامی - </a:t>
            </a:r>
            <a:r>
              <a:rPr lang="fa-IR" b="1" dirty="0">
                <a:cs typeface="B Nazanin" panose="00000400000000000000" pitchFamily="2" charset="-78"/>
              </a:rPr>
              <a:t>بازویی زند اعلایی</a:t>
            </a:r>
            <a:endParaRPr lang="en-US" b="1" dirty="0">
              <a:cs typeface="B Nazanin" panose="00000400000000000000" pitchFamily="2" charset="-78"/>
            </a:endParaRPr>
          </a:p>
          <a:p>
            <a:pPr algn="r" rtl="1"/>
            <a:endParaRPr lang="en-US" dirty="0"/>
          </a:p>
        </p:txBody>
      </p:sp>
      <p:sp>
        <p:nvSpPr>
          <p:cNvPr id="11" name="Content Placeholder 2"/>
          <p:cNvSpPr txBox="1">
            <a:spLocks/>
          </p:cNvSpPr>
          <p:nvPr/>
        </p:nvSpPr>
        <p:spPr>
          <a:xfrm>
            <a:off x="6913809" y="1133452"/>
            <a:ext cx="4592392" cy="742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fa-IR" b="1" smtClean="0">
                <a:solidFill>
                  <a:srgbClr val="C00000"/>
                </a:solidFill>
                <a:cs typeface="B Nazanin" panose="00000400000000000000" pitchFamily="2" charset="-78"/>
              </a:rPr>
              <a:t>عضلات آگونیست:</a:t>
            </a:r>
            <a:endParaRPr lang="fa-IR" b="1" dirty="0" smtClean="0">
              <a:solidFill>
                <a:srgbClr val="C00000"/>
              </a:solidFill>
              <a:cs typeface="B Nazanin" panose="00000400000000000000" pitchFamily="2" charset="-78"/>
            </a:endParaRPr>
          </a:p>
        </p:txBody>
      </p:sp>
      <p:sp>
        <p:nvSpPr>
          <p:cNvPr id="12" name="TextBox 11"/>
          <p:cNvSpPr txBox="1"/>
          <p:nvPr/>
        </p:nvSpPr>
        <p:spPr>
          <a:xfrm>
            <a:off x="1918952" y="2120718"/>
            <a:ext cx="6572303" cy="646331"/>
          </a:xfrm>
          <a:prstGeom prst="rect">
            <a:avLst/>
          </a:prstGeom>
          <a:noFill/>
        </p:spPr>
        <p:txBody>
          <a:bodyPr wrap="square" rtlCol="0">
            <a:spAutoFit/>
          </a:bodyPr>
          <a:lstStyle/>
          <a:p>
            <a:pPr algn="r" rtl="1"/>
            <a:r>
              <a:rPr lang="fa-IR" b="1" dirty="0" smtClean="0">
                <a:cs typeface="B Nazanin" panose="00000400000000000000" pitchFamily="2" charset="-78"/>
              </a:rPr>
              <a:t>سه سر بازویی - </a:t>
            </a:r>
            <a:r>
              <a:rPr lang="fa-IR" b="1" dirty="0">
                <a:cs typeface="B Nazanin" panose="00000400000000000000" pitchFamily="2" charset="-78"/>
              </a:rPr>
              <a:t>سه گوش آرنجی</a:t>
            </a:r>
            <a:endParaRPr lang="en-US" b="1" dirty="0">
              <a:cs typeface="B Nazanin" panose="00000400000000000000" pitchFamily="2" charset="-78"/>
            </a:endParaRPr>
          </a:p>
          <a:p>
            <a:pPr algn="r" rtl="1"/>
            <a:endParaRPr lang="en-US" b="1" dirty="0"/>
          </a:p>
        </p:txBody>
      </p:sp>
      <p:sp>
        <p:nvSpPr>
          <p:cNvPr id="17" name="Down Arrow Callout 16"/>
          <p:cNvSpPr/>
          <p:nvPr/>
        </p:nvSpPr>
        <p:spPr>
          <a:xfrm>
            <a:off x="9107317" y="4028827"/>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18" name="Down Arrow Callout 17"/>
          <p:cNvSpPr/>
          <p:nvPr/>
        </p:nvSpPr>
        <p:spPr>
          <a:xfrm>
            <a:off x="4865940" y="4071644"/>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9" name="Down Arrow Callout 18"/>
          <p:cNvSpPr/>
          <p:nvPr/>
        </p:nvSpPr>
        <p:spPr>
          <a:xfrm>
            <a:off x="1143493" y="4028827"/>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20" name="Rectangle 19"/>
          <p:cNvSpPr/>
          <p:nvPr/>
        </p:nvSpPr>
        <p:spPr>
          <a:xfrm>
            <a:off x="8957821" y="5396247"/>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آرنج (لولایی)</a:t>
            </a:r>
            <a:endParaRPr lang="en-US" sz="2000" b="1" dirty="0">
              <a:cs typeface="B Nazanin" panose="00000400000000000000" pitchFamily="2" charset="-78"/>
            </a:endParaRPr>
          </a:p>
        </p:txBody>
      </p:sp>
      <p:sp>
        <p:nvSpPr>
          <p:cNvPr id="21" name="Rectangle 20"/>
          <p:cNvSpPr/>
          <p:nvPr/>
        </p:nvSpPr>
        <p:spPr>
          <a:xfrm>
            <a:off x="4716444" y="5396243"/>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رادیوس، اولنا</a:t>
            </a:r>
            <a:endParaRPr lang="en-US" sz="2000" b="1" dirty="0">
              <a:cs typeface="B Nazanin" panose="00000400000000000000" pitchFamily="2" charset="-78"/>
            </a:endParaRPr>
          </a:p>
        </p:txBody>
      </p:sp>
      <p:sp>
        <p:nvSpPr>
          <p:cNvPr id="22" name="Rectangle 21"/>
          <p:cNvSpPr/>
          <p:nvPr/>
        </p:nvSpPr>
        <p:spPr>
          <a:xfrm>
            <a:off x="993997" y="5396244"/>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23" name="Picture 5" descr="elbow_anatomy0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404813"/>
            <a:ext cx="3887787"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682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smtClean="0">
                <a:solidFill>
                  <a:srgbClr val="FF0000"/>
                </a:solidFill>
                <a:cs typeface="B Nazanin" panose="00000400000000000000" pitchFamily="2" charset="-78"/>
              </a:rPr>
              <a:t>هایپراکستنشن بازو ضربه زننده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آگونیست:</a:t>
            </a:r>
          </a:p>
        </p:txBody>
      </p:sp>
      <p:sp>
        <p:nvSpPr>
          <p:cNvPr id="11" name="Down Arrow Callout 10"/>
          <p:cNvSpPr/>
          <p:nvPr/>
        </p:nvSpPr>
        <p:spPr>
          <a:xfrm>
            <a:off x="8634832"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سه سر بازویی</a:t>
            </a:r>
            <a:endParaRPr lang="en-US" sz="2000"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5677" y="2928255"/>
            <a:ext cx="3128123" cy="3408719"/>
          </a:xfrm>
          <a:prstGeom prst="rect">
            <a:avLst/>
          </a:prstGeom>
        </p:spPr>
      </p:pic>
      <p:sp>
        <p:nvSpPr>
          <p:cNvPr id="16" name="Down Arrow Callout 15"/>
          <p:cNvSpPr/>
          <p:nvPr/>
        </p:nvSpPr>
        <p:spPr>
          <a:xfrm>
            <a:off x="4907386"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گرد بزرگ</a:t>
            </a:r>
            <a:endParaRPr lang="en-US" sz="20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228" y="2715183"/>
            <a:ext cx="3354916" cy="3830345"/>
          </a:xfrm>
          <a:prstGeom prst="rect">
            <a:avLst/>
          </a:prstGeom>
        </p:spPr>
      </p:pic>
      <p:sp>
        <p:nvSpPr>
          <p:cNvPr id="18" name="Down Arrow Callout 17"/>
          <p:cNvSpPr/>
          <p:nvPr/>
        </p:nvSpPr>
        <p:spPr>
          <a:xfrm>
            <a:off x="1179940" y="172124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پشتی بزرگ</a:t>
            </a:r>
            <a:endParaRPr lang="en-US" sz="2000" b="1"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146" y="2715183"/>
            <a:ext cx="2087519" cy="4021441"/>
          </a:xfrm>
          <a:prstGeom prst="rect">
            <a:avLst/>
          </a:prstGeom>
        </p:spPr>
      </p:pic>
    </p:spTree>
    <p:extLst>
      <p:ext uri="{BB962C8B-B14F-4D97-AF65-F5344CB8AC3E}">
        <p14:creationId xmlns:p14="http://schemas.microsoft.com/office/powerpoint/2010/main" val="153234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هایپراکستنشن بازو ضربه زننده</a:t>
            </a:r>
            <a:r>
              <a:rPr lang="en-US" sz="3200" b="1" dirty="0">
                <a:solidFill>
                  <a:srgbClr val="FF0000"/>
                </a:solidFill>
                <a:cs typeface="B Nazanin" panose="00000400000000000000" pitchFamily="2" charset="-78"/>
              </a:rPr>
              <a:t>:</a:t>
            </a: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17" name="Down Arrow Callout 16"/>
          <p:cNvSpPr/>
          <p:nvPr/>
        </p:nvSpPr>
        <p:spPr>
          <a:xfrm>
            <a:off x="9294261" y="1991698"/>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دلتوئید قدامی</a:t>
            </a:r>
            <a:endParaRPr lang="en-US" sz="2000" b="1" dirty="0"/>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64123"/>
          <a:stretch/>
        </p:blipFill>
        <p:spPr>
          <a:xfrm>
            <a:off x="9031577" y="3464416"/>
            <a:ext cx="3134395" cy="1751527"/>
          </a:xfrm>
          <a:prstGeom prst="rect">
            <a:avLst/>
          </a:prstGeom>
        </p:spPr>
      </p:pic>
      <p:sp>
        <p:nvSpPr>
          <p:cNvPr id="19" name="Down Arrow Callout 18"/>
          <p:cNvSpPr/>
          <p:nvPr/>
        </p:nvSpPr>
        <p:spPr>
          <a:xfrm>
            <a:off x="583805" y="1991698"/>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سینه ای بزرگ</a:t>
            </a:r>
            <a:endParaRPr lang="en-US" sz="2000" b="1" dirty="0">
              <a:cs typeface="B Nazanin" panose="00000400000000000000" pitchFamily="2" charset="-78"/>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08" y="3259146"/>
            <a:ext cx="2227594" cy="2632610"/>
          </a:xfrm>
          <a:prstGeom prst="rect">
            <a:avLst/>
          </a:prstGeom>
        </p:spPr>
      </p:pic>
      <p:sp>
        <p:nvSpPr>
          <p:cNvPr id="21" name="Down Arrow Callout 20"/>
          <p:cNvSpPr/>
          <p:nvPr/>
        </p:nvSpPr>
        <p:spPr>
          <a:xfrm>
            <a:off x="6356432" y="2007971"/>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سرکوتاه دوسر بازو</a:t>
            </a:r>
            <a:endParaRPr lang="en-US" sz="2000" b="1" dirty="0">
              <a:cs typeface="B Nazanin" panose="00000400000000000000" pitchFamily="2" charset="-78"/>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872" y="3117479"/>
            <a:ext cx="2463054" cy="331360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7956" y="3259146"/>
            <a:ext cx="2543176" cy="2382593"/>
          </a:xfrm>
          <a:prstGeom prst="rect">
            <a:avLst/>
          </a:prstGeom>
        </p:spPr>
      </p:pic>
      <p:sp>
        <p:nvSpPr>
          <p:cNvPr id="23" name="Down Arrow Callout 22"/>
          <p:cNvSpPr/>
          <p:nvPr/>
        </p:nvSpPr>
        <p:spPr>
          <a:xfrm>
            <a:off x="3418603" y="2007971"/>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غرابی بازویی</a:t>
            </a:r>
            <a:endParaRPr lang="en-US" sz="2000" b="1" dirty="0">
              <a:cs typeface="B Nazanin" panose="00000400000000000000" pitchFamily="2" charset="-78"/>
            </a:endParaRPr>
          </a:p>
        </p:txBody>
      </p:sp>
    </p:spTree>
    <p:extLst>
      <p:ext uri="{BB962C8B-B14F-4D97-AF65-F5344CB8AC3E}">
        <p14:creationId xmlns:p14="http://schemas.microsoft.com/office/powerpoint/2010/main" val="3487726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fontScale="90000"/>
          </a:bodyPr>
          <a:lstStyle/>
          <a:p>
            <a:pPr algn="r" rtl="1"/>
            <a:r>
              <a:rPr lang="fa-IR" sz="3200" b="1" dirty="0">
                <a:solidFill>
                  <a:srgbClr val="FF0000"/>
                </a:solidFill>
                <a:cs typeface="B Nazanin" panose="00000400000000000000" pitchFamily="2" charset="-78"/>
              </a:rPr>
              <a:t>هایپراکستنشن بازو ضربه زننده</a:t>
            </a:r>
            <a:r>
              <a:rPr lang="en-US" sz="3200" b="1" dirty="0">
                <a:solidFill>
                  <a:srgbClr val="FF0000"/>
                </a:solidFill>
                <a:cs typeface="B Nazanin" panose="00000400000000000000" pitchFamily="2" charset="-78"/>
              </a:rPr>
              <a:t>:</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519296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10990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شانه (کروی)</a:t>
            </a:r>
            <a:endParaRPr lang="en-US" sz="2000" b="1" dirty="0">
              <a:cs typeface="B Nazanin" panose="00000400000000000000" pitchFamily="2" charset="-78"/>
            </a:endParaRPr>
          </a:p>
        </p:txBody>
      </p:sp>
      <p:sp>
        <p:nvSpPr>
          <p:cNvPr id="15" name="Rectangle 14"/>
          <p:cNvSpPr/>
          <p:nvPr/>
        </p:nvSpPr>
        <p:spPr>
          <a:xfrm>
            <a:off x="5043467" y="3090924"/>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هومروس</a:t>
            </a:r>
            <a:endParaRPr lang="en-US" sz="2000" b="1" dirty="0">
              <a:cs typeface="B Nazanin" panose="00000400000000000000" pitchFamily="2" charset="-78"/>
            </a:endParaRPr>
          </a:p>
        </p:txBody>
      </p:sp>
      <p:sp>
        <p:nvSpPr>
          <p:cNvPr id="16" name="Rectangle 15"/>
          <p:cNvSpPr/>
          <p:nvPr/>
        </p:nvSpPr>
        <p:spPr>
          <a:xfrm>
            <a:off x="960411"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17" name="Picture 7" descr="joint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6047" y="4005330"/>
            <a:ext cx="3238033" cy="26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948" y="3828019"/>
            <a:ext cx="3005071" cy="3005071"/>
          </a:xfrm>
          <a:prstGeom prst="rect">
            <a:avLst/>
          </a:prstGeom>
        </p:spPr>
      </p:pic>
    </p:spTree>
    <p:extLst>
      <p:ext uri="{BB962C8B-B14F-4D97-AF65-F5344CB8AC3E}">
        <p14:creationId xmlns:p14="http://schemas.microsoft.com/office/powerpoint/2010/main" val="3892428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911225"/>
          </a:xfrm>
        </p:spPr>
        <p:txBody>
          <a:bodyPr>
            <a:normAutofit/>
          </a:bodyPr>
          <a:lstStyle/>
          <a:p>
            <a:pPr algn="r" rtl="1"/>
            <a:r>
              <a:rPr lang="fa-IR" sz="3200" dirty="0" smtClean="0">
                <a:solidFill>
                  <a:srgbClr val="FF0000"/>
                </a:solidFill>
                <a:cs typeface="B Nazanin" panose="00000400000000000000" pitchFamily="2" charset="-78"/>
              </a:rPr>
              <a:t>وضعیت قرارگیری پاها به هنگام زدن ضربه کرنر:</a:t>
            </a:r>
            <a:endParaRPr lang="en-US" sz="3200" dirty="0">
              <a:solidFill>
                <a:srgbClr val="FF0000"/>
              </a:solidFill>
              <a:cs typeface="B Nazanin" panose="00000400000000000000" pitchFamily="2" charset="-78"/>
            </a:endParaRPr>
          </a:p>
        </p:txBody>
      </p:sp>
      <p:sp>
        <p:nvSpPr>
          <p:cNvPr id="3" name="Content Placeholder 2"/>
          <p:cNvSpPr>
            <a:spLocks noGrp="1"/>
          </p:cNvSpPr>
          <p:nvPr>
            <p:ph idx="1"/>
          </p:nvPr>
        </p:nvSpPr>
        <p:spPr>
          <a:xfrm>
            <a:off x="1082898" y="1014256"/>
            <a:ext cx="10515600" cy="4351338"/>
          </a:xfrm>
        </p:spPr>
        <p:txBody>
          <a:bodyPr>
            <a:normAutofit fontScale="92500" lnSpcReduction="10000"/>
          </a:bodyPr>
          <a:lstStyle/>
          <a:p>
            <a:pPr marL="0" indent="0" algn="just" rtl="1">
              <a:buNone/>
            </a:pPr>
            <a:r>
              <a:rPr lang="fa-IR" dirty="0" smtClean="0">
                <a:solidFill>
                  <a:srgbClr val="C00000"/>
                </a:solidFill>
                <a:cs typeface="B Nazanin" panose="00000400000000000000" pitchFamily="2" charset="-78"/>
              </a:rPr>
              <a:t>پای تکیه گاه:</a:t>
            </a:r>
          </a:p>
          <a:p>
            <a:pPr marL="0" indent="0" algn="just" rtl="1">
              <a:buNone/>
            </a:pPr>
            <a:r>
              <a:rPr lang="fa-IR" dirty="0" smtClean="0">
                <a:cs typeface="B Nazanin" panose="00000400000000000000" pitchFamily="2" charset="-78"/>
              </a:rPr>
              <a:t>- کف پای تکیه گاه را به فاصله 15 الی 25 سانتی متر به موازات توپ طوری قرار می دهیم که پنجه پا روبروی هدف و هنگام زدن ضربه زانو به جلو خم شود.</a:t>
            </a:r>
          </a:p>
          <a:p>
            <a:pPr marL="0" indent="0" algn="just" rtl="1">
              <a:buNone/>
            </a:pPr>
            <a:r>
              <a:rPr lang="fa-IR" dirty="0" smtClean="0">
                <a:solidFill>
                  <a:srgbClr val="C00000"/>
                </a:solidFill>
                <a:cs typeface="B Nazanin" panose="00000400000000000000" pitchFamily="2" charset="-78"/>
              </a:rPr>
              <a:t>پای عمل کننده:</a:t>
            </a:r>
          </a:p>
          <a:p>
            <a:pPr algn="just" rtl="1">
              <a:buFontTx/>
              <a:buChar char="-"/>
            </a:pPr>
            <a:r>
              <a:rPr lang="fa-IR" dirty="0" smtClean="0">
                <a:cs typeface="B Nazanin" panose="00000400000000000000" pitchFamily="2" charset="-78"/>
              </a:rPr>
              <a:t>پای عمل کننده را از انتهای ران به طرف عقب برده لحظه ای که بخواهیم پا را به توپ نزدیک کنیم با ایجاد یک قوس کوتاه و سریع به پا خصوصا از ساق به طرف پایین باعث ایجاد مسیر قوس میشویم.</a:t>
            </a:r>
          </a:p>
          <a:p>
            <a:pPr algn="just" rtl="1">
              <a:buFontTx/>
              <a:buChar char="-"/>
            </a:pPr>
            <a:endParaRPr lang="fa-IR" dirty="0" smtClean="0">
              <a:cs typeface="B Nazanin" panose="00000400000000000000" pitchFamily="2" charset="-78"/>
            </a:endParaRPr>
          </a:p>
          <a:p>
            <a:pPr marL="0" indent="0" algn="just" rtl="1">
              <a:buNone/>
            </a:pPr>
            <a:r>
              <a:rPr lang="fa-IR" dirty="0" smtClean="0">
                <a:solidFill>
                  <a:srgbClr val="C00000"/>
                </a:solidFill>
                <a:cs typeface="B Nazanin" panose="00000400000000000000" pitchFamily="2" charset="-78"/>
              </a:rPr>
              <a:t>محل برخورد پا با توپ:</a:t>
            </a:r>
          </a:p>
          <a:p>
            <a:pPr algn="just" rtl="1">
              <a:buFontTx/>
              <a:buChar char="-"/>
            </a:pPr>
            <a:r>
              <a:rPr lang="fa-IR" dirty="0" smtClean="0">
                <a:cs typeface="B Nazanin" panose="00000400000000000000" pitchFamily="2" charset="-78"/>
              </a:rPr>
              <a:t>با قسمت داخلی بغل پا که دقیقا محل برجستگی </a:t>
            </a:r>
          </a:p>
          <a:p>
            <a:pPr marL="0" indent="0" algn="just" rtl="1">
              <a:buNone/>
            </a:pPr>
            <a:r>
              <a:rPr lang="fa-IR" dirty="0" smtClean="0">
                <a:cs typeface="B Nazanin" panose="00000400000000000000" pitchFamily="2" charset="-78"/>
              </a:rPr>
              <a:t>گودی بغل پا میباشد به توپ ضربه میزنیم.</a:t>
            </a:r>
            <a:endParaRPr lang="en-US"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808" y="3439917"/>
            <a:ext cx="4223198" cy="3418083"/>
          </a:xfrm>
          <a:prstGeom prst="rect">
            <a:avLst/>
          </a:prstGeom>
        </p:spPr>
      </p:pic>
    </p:spTree>
    <p:extLst>
      <p:ext uri="{BB962C8B-B14F-4D97-AF65-F5344CB8AC3E}">
        <p14:creationId xmlns:p14="http://schemas.microsoft.com/office/powerpoint/2010/main" val="246000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7255783"/>
              </p:ext>
            </p:extLst>
          </p:nvPr>
        </p:nvGraphicFramePr>
        <p:xfrm>
          <a:off x="0" y="553792"/>
          <a:ext cx="12192000" cy="5305078"/>
        </p:xfrm>
        <a:graphic>
          <a:graphicData uri="http://schemas.openxmlformats.org/drawingml/2006/table">
            <a:tbl>
              <a:tblPr firstRow="1" bandRow="1">
                <a:tableStyleId>{E8B1032C-EA38-4F05-BA0D-38AFFFC7BED3}</a:tableStyleId>
              </a:tblPr>
              <a:tblGrid>
                <a:gridCol w="2032000"/>
                <a:gridCol w="2032000"/>
                <a:gridCol w="2032000"/>
                <a:gridCol w="2032000"/>
                <a:gridCol w="2032000"/>
                <a:gridCol w="2032000"/>
              </a:tblGrid>
              <a:tr h="366539">
                <a:tc rowSpan="2">
                  <a:txBody>
                    <a:bodyPr/>
                    <a:lstStyle/>
                    <a:p>
                      <a:pPr algn="ctr"/>
                      <a:r>
                        <a:rPr lang="fa-IR" sz="1800" b="1" dirty="0" smtClean="0">
                          <a:solidFill>
                            <a:schemeClr val="bg1"/>
                          </a:solidFill>
                          <a:cs typeface="B Nazanin" panose="00000400000000000000" pitchFamily="2" charset="-78"/>
                        </a:rPr>
                        <a:t>نوع اهرم</a:t>
                      </a:r>
                      <a:endParaRPr lang="en-US" sz="1800" b="1" dirty="0">
                        <a:solidFill>
                          <a:schemeClr val="bg1"/>
                        </a:solidFill>
                        <a:cs typeface="B Nazanin" panose="00000400000000000000" pitchFamily="2" charset="-78"/>
                      </a:endParaRPr>
                    </a:p>
                  </a:txBody>
                  <a:tcPr anchor="ctr">
                    <a:solidFill>
                      <a:schemeClr val="tx1">
                        <a:lumMod val="50000"/>
                        <a:lumOff val="50000"/>
                      </a:schemeClr>
                    </a:solidFill>
                  </a:tcPr>
                </a:tc>
                <a:tc rowSpan="2">
                  <a:txBody>
                    <a:bodyPr/>
                    <a:lstStyle/>
                    <a:p>
                      <a:pPr algn="ctr"/>
                      <a:r>
                        <a:rPr lang="fa-IR" sz="1800" b="1" dirty="0" smtClean="0">
                          <a:solidFill>
                            <a:schemeClr val="bg1"/>
                          </a:solidFill>
                          <a:cs typeface="B Nazanin" panose="00000400000000000000" pitchFamily="2" charset="-78"/>
                        </a:rPr>
                        <a:t>استخوان</a:t>
                      </a:r>
                      <a:endParaRPr lang="en-US" sz="1800" b="1" dirty="0">
                        <a:solidFill>
                          <a:schemeClr val="bg1"/>
                        </a:solidFill>
                        <a:cs typeface="B Nazanin" panose="00000400000000000000" pitchFamily="2" charset="-78"/>
                      </a:endParaRPr>
                    </a:p>
                  </a:txBody>
                  <a:tcPr anchor="ctr">
                    <a:solidFill>
                      <a:schemeClr val="tx1">
                        <a:lumMod val="50000"/>
                        <a:lumOff val="50000"/>
                      </a:schemeClr>
                    </a:solidFill>
                  </a:tcPr>
                </a:tc>
                <a:tc rowSpan="2">
                  <a:txBody>
                    <a:bodyPr/>
                    <a:lstStyle/>
                    <a:p>
                      <a:pPr algn="ctr"/>
                      <a:r>
                        <a:rPr lang="fa-IR" sz="1800" b="1" dirty="0" smtClean="0">
                          <a:solidFill>
                            <a:schemeClr val="bg1"/>
                          </a:solidFill>
                          <a:cs typeface="B Nazanin" panose="00000400000000000000" pitchFamily="2" charset="-78"/>
                        </a:rPr>
                        <a:t>مفصل</a:t>
                      </a:r>
                      <a:endParaRPr lang="en-US" sz="1800" b="1" dirty="0">
                        <a:solidFill>
                          <a:schemeClr val="bg1"/>
                        </a:solidFill>
                        <a:cs typeface="B Nazanin" panose="00000400000000000000" pitchFamily="2" charset="-78"/>
                      </a:endParaRPr>
                    </a:p>
                  </a:txBody>
                  <a:tcPr anchor="ctr">
                    <a:solidFill>
                      <a:schemeClr val="tx1">
                        <a:lumMod val="50000"/>
                        <a:lumOff val="50000"/>
                      </a:schemeClr>
                    </a:solidFill>
                  </a:tcPr>
                </a:tc>
                <a:tc gridSpan="2">
                  <a:txBody>
                    <a:bodyPr/>
                    <a:lstStyle/>
                    <a:p>
                      <a:pPr algn="ctr" rtl="1"/>
                      <a:r>
                        <a:rPr lang="fa-IR" sz="1800" b="1" dirty="0" smtClean="0">
                          <a:solidFill>
                            <a:schemeClr val="bg1"/>
                          </a:solidFill>
                          <a:cs typeface="B Nazanin" panose="00000400000000000000" pitchFamily="2" charset="-78"/>
                        </a:rPr>
                        <a:t>عضلات</a:t>
                      </a:r>
                      <a:endParaRPr lang="en-US" sz="1800" b="1" dirty="0">
                        <a:solidFill>
                          <a:schemeClr val="bg1"/>
                        </a:solidFill>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algn="r" rtl="1"/>
                      <a:endParaRPr lang="en-US" dirty="0"/>
                    </a:p>
                  </a:txBody>
                  <a:tcPr/>
                </a:tc>
                <a:tc rowSpan="2">
                  <a:txBody>
                    <a:bodyPr/>
                    <a:lstStyle/>
                    <a:p>
                      <a:pPr algn="ctr" rtl="1"/>
                      <a:r>
                        <a:rPr lang="fa-IR" sz="1800" b="1" dirty="0" smtClean="0">
                          <a:solidFill>
                            <a:schemeClr val="bg1"/>
                          </a:solidFill>
                          <a:cs typeface="B Nazanin" panose="00000400000000000000" pitchFamily="2" charset="-78"/>
                        </a:rPr>
                        <a:t>نوع حرکت در حین ضربه</a:t>
                      </a:r>
                      <a:endParaRPr lang="en-US" sz="1800" b="1" dirty="0">
                        <a:solidFill>
                          <a:schemeClr val="bg1"/>
                        </a:solidFill>
                        <a:cs typeface="B Nazanin" panose="00000400000000000000" pitchFamily="2" charset="-78"/>
                      </a:endParaRPr>
                    </a:p>
                  </a:txBody>
                  <a:tcPr anchor="ctr">
                    <a:solidFill>
                      <a:schemeClr val="tx1">
                        <a:lumMod val="50000"/>
                        <a:lumOff val="50000"/>
                      </a:schemeClr>
                    </a:solidFill>
                  </a:tcPr>
                </a:tc>
              </a:tr>
              <a:tr h="366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fa-IR" sz="1800" b="1" dirty="0" smtClean="0">
                          <a:cs typeface="B Nazanin" panose="00000400000000000000" pitchFamily="2" charset="-78"/>
                        </a:rPr>
                        <a:t>آنتاگونیست</a:t>
                      </a:r>
                      <a:endParaRPr lang="en-US" sz="18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alpha val="20000"/>
                      </a:srgbClr>
                    </a:solidFill>
                  </a:tcPr>
                </a:tc>
                <a:tc>
                  <a:txBody>
                    <a:bodyPr/>
                    <a:lstStyle/>
                    <a:p>
                      <a:pPr algn="ctr" rtl="1"/>
                      <a:r>
                        <a:rPr lang="fa-IR" sz="1800" b="1" dirty="0" smtClean="0">
                          <a:cs typeface="B Nazanin" panose="00000400000000000000" pitchFamily="2" charset="-78"/>
                        </a:rPr>
                        <a:t>آگونیست</a:t>
                      </a:r>
                      <a:endParaRPr lang="en-US" sz="18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alpha val="20000"/>
                      </a:srgbClr>
                    </a:solidFill>
                  </a:tcPr>
                </a:tc>
                <a:tc vMerge="1">
                  <a:txBody>
                    <a:bodyPr/>
                    <a:lstStyle/>
                    <a:p>
                      <a:endParaRPr lang="en-US"/>
                    </a:p>
                  </a:txBody>
                  <a:tcP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بازو</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شانه کروی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تحت</a:t>
                      </a:r>
                      <a:r>
                        <a:rPr lang="fa-IR" sz="1800" b="1" baseline="0" dirty="0" smtClean="0">
                          <a:cs typeface="B Nazanin" panose="00000400000000000000" pitchFamily="2" charset="-78"/>
                        </a:rPr>
                        <a:t> کتفی-سینه ای بزرگ</a:t>
                      </a:r>
                    </a:p>
                    <a:p>
                      <a:pPr algn="ctr"/>
                      <a:r>
                        <a:rPr lang="fa-IR" sz="1800" b="1" baseline="0" dirty="0" smtClean="0">
                          <a:cs typeface="B Nazanin" panose="00000400000000000000" pitchFamily="2" charset="-78"/>
                        </a:rPr>
                        <a:t>دلتوئید قدامی-غرابی بازویی</a:t>
                      </a:r>
                      <a:endParaRPr lang="en-US" sz="18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tcPr>
                </a:tc>
                <a:tc>
                  <a:txBody>
                    <a:bodyPr/>
                    <a:lstStyle/>
                    <a:p>
                      <a:pPr algn="ctr"/>
                      <a:r>
                        <a:rPr lang="fa-IR" sz="1800" b="1" dirty="0" smtClean="0">
                          <a:cs typeface="B Nazanin" panose="00000400000000000000" pitchFamily="2" charset="-78"/>
                        </a:rPr>
                        <a:t>دلتوئید خلفی میانی</a:t>
                      </a:r>
                    </a:p>
                    <a:p>
                      <a:pPr algn="ctr"/>
                      <a:r>
                        <a:rPr lang="fa-IR" sz="1800" b="1" dirty="0" smtClean="0">
                          <a:cs typeface="B Nazanin" panose="00000400000000000000" pitchFamily="2" charset="-78"/>
                        </a:rPr>
                        <a:t>گرد کوچک-تحت خاری</a:t>
                      </a:r>
                      <a:endParaRPr lang="en-US" sz="18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tcPr>
                </a:tc>
                <a:tc>
                  <a:txBody>
                    <a:bodyPr/>
                    <a:lstStyle/>
                    <a:p>
                      <a:pPr algn="ctr"/>
                      <a:r>
                        <a:rPr lang="fa-IR" sz="1800" b="1" dirty="0" smtClean="0">
                          <a:cs typeface="B Nazanin" panose="00000400000000000000" pitchFamily="2" charset="-78"/>
                        </a:rPr>
                        <a:t>اکستنشن</a:t>
                      </a:r>
                      <a:r>
                        <a:rPr lang="fa-IR" sz="1800" b="1" baseline="0" dirty="0" smtClean="0">
                          <a:cs typeface="B Nazanin" panose="00000400000000000000" pitchFamily="2" charset="-78"/>
                        </a:rPr>
                        <a:t> افقی بازو سمت تکیه گاه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رادیوس و اولنا</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آرنج لولایی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سه سربازویی-سه</a:t>
                      </a:r>
                      <a:r>
                        <a:rPr lang="fa-IR" sz="1800" b="1" baseline="0" dirty="0" smtClean="0">
                          <a:cs typeface="B Nazanin" panose="00000400000000000000" pitchFamily="2" charset="-78"/>
                        </a:rPr>
                        <a:t> گوش ارنجی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دوسربازویی-بازویی</a:t>
                      </a:r>
                      <a:r>
                        <a:rPr lang="fa-IR" sz="1800" b="1" baseline="0" dirty="0" smtClean="0">
                          <a:cs typeface="B Nazanin" panose="00000400000000000000" pitchFamily="2" charset="-78"/>
                        </a:rPr>
                        <a:t> قدامی</a:t>
                      </a:r>
                    </a:p>
                    <a:p>
                      <a:pPr algn="ctr"/>
                      <a:r>
                        <a:rPr lang="fa-IR" sz="1800" b="1" baseline="0" dirty="0" smtClean="0">
                          <a:cs typeface="B Nazanin" panose="00000400000000000000" pitchFamily="2" charset="-78"/>
                        </a:rPr>
                        <a:t>بازویی زنداعلایی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فلکشن آرنج سمت تکیه گاه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فمور</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ران کروی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کشنده پهن نیام-خیاط</a:t>
                      </a:r>
                    </a:p>
                    <a:p>
                      <a:pPr algn="ctr"/>
                      <a:r>
                        <a:rPr lang="fa-IR" sz="1800" b="1" dirty="0" smtClean="0">
                          <a:cs typeface="B Nazanin" panose="00000400000000000000" pitchFamily="2" charset="-78"/>
                        </a:rPr>
                        <a:t>شانه</a:t>
                      </a:r>
                      <a:r>
                        <a:rPr lang="fa-IR" sz="1800" b="1" baseline="0" dirty="0" smtClean="0">
                          <a:cs typeface="B Nazanin" panose="00000400000000000000" pitchFamily="2" charset="-78"/>
                        </a:rPr>
                        <a:t> ای-سوئز خاصره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سرینی بزرگ-همسترینگ</a:t>
                      </a:r>
                    </a:p>
                    <a:p>
                      <a:pPr algn="ctr"/>
                      <a:r>
                        <a:rPr lang="fa-IR" sz="1800" b="1" dirty="0" smtClean="0">
                          <a:cs typeface="B Nazanin" panose="00000400000000000000" pitchFamily="2" charset="-78"/>
                        </a:rPr>
                        <a:t>نزدیک</a:t>
                      </a:r>
                      <a:r>
                        <a:rPr lang="fa-IR" sz="1800" b="1" baseline="0" dirty="0" smtClean="0">
                          <a:cs typeface="B Nazanin" panose="00000400000000000000" pitchFamily="2" charset="-78"/>
                        </a:rPr>
                        <a:t> کننده بزرگ</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اکستنشن ران پای تکیه گاه</a:t>
                      </a:r>
                      <a:endParaRPr lang="en-US" sz="1800" b="1" dirty="0" smtClean="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تیبیا،</a:t>
                      </a:r>
                      <a:r>
                        <a:rPr lang="fa-IR" sz="1800" b="1" baseline="0" dirty="0" smtClean="0">
                          <a:cs typeface="B Nazanin" panose="00000400000000000000" pitchFamily="2" charset="-78"/>
                        </a:rPr>
                        <a:t> فیبولا</a:t>
                      </a:r>
                      <a:endParaRPr lang="en-US"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زانو لقمه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همسترینگ-خیاطه</a:t>
                      </a:r>
                    </a:p>
                    <a:p>
                      <a:pPr algn="ctr"/>
                      <a:r>
                        <a:rPr lang="fa-IR" sz="1800" b="1" dirty="0" smtClean="0">
                          <a:cs typeface="B Nazanin" panose="00000400000000000000" pitchFamily="2" charset="-78"/>
                        </a:rPr>
                        <a:t>راست داخلی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چهارسر رانی</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اکستنشن زانوی پای تکیه گاه</a:t>
                      </a:r>
                      <a:endParaRPr lang="en-US" sz="1800" b="1" dirty="0" smtClean="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درشت</a:t>
                      </a:r>
                      <a:r>
                        <a:rPr lang="fa-IR" sz="1800" b="1" baseline="0" dirty="0" smtClean="0">
                          <a:cs typeface="B Nazanin" panose="00000400000000000000" pitchFamily="2" charset="-78"/>
                        </a:rPr>
                        <a:t> نی</a:t>
                      </a:r>
                    </a:p>
                    <a:p>
                      <a:pPr algn="ctr"/>
                      <a:r>
                        <a:rPr lang="fa-IR" sz="1800" b="1" baseline="0" dirty="0" smtClean="0">
                          <a:cs typeface="B Nazanin" panose="00000400000000000000" pitchFamily="2" charset="-78"/>
                        </a:rPr>
                        <a:t>نازک نی</a:t>
                      </a:r>
                    </a:p>
                    <a:p>
                      <a:pPr algn="ctr"/>
                      <a:r>
                        <a:rPr lang="fa-IR" sz="1800" b="1" baseline="0" dirty="0" smtClean="0">
                          <a:cs typeface="B Nazanin" panose="00000400000000000000" pitchFamily="2" charset="-78"/>
                        </a:rPr>
                        <a:t>قاپ</a:t>
                      </a:r>
                      <a:endParaRPr lang="fa-IR"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مچ قرقره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دوقلو-نعلی</a:t>
                      </a:r>
                    </a:p>
                    <a:p>
                      <a:pPr algn="ctr"/>
                      <a:r>
                        <a:rPr lang="fa-IR" sz="1800" b="1" dirty="0" smtClean="0">
                          <a:cs typeface="B Nazanin" panose="00000400000000000000" pitchFamily="2" charset="-78"/>
                        </a:rPr>
                        <a:t>نازک نئی طویل</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ساقی</a:t>
                      </a:r>
                      <a:r>
                        <a:rPr lang="fa-IR" sz="1800" b="1" baseline="0" dirty="0" smtClean="0">
                          <a:cs typeface="B Nazanin" panose="00000400000000000000" pitchFamily="2" charset="-78"/>
                        </a:rPr>
                        <a:t> قدامی-نازک نئی طرفی-بازکننده بلند انگشتان</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دورسی فلکشن پای تکیه گاه</a:t>
                      </a:r>
                      <a:endParaRPr lang="en-US" sz="1800" b="1" dirty="0" smtClean="0">
                        <a:cs typeface="B Nazanin" panose="00000400000000000000" pitchFamily="2" charset="-78"/>
                      </a:endParaRPr>
                    </a:p>
                  </a:txBody>
                  <a:tcPr anchor="ctr"/>
                </a:tc>
              </a:tr>
            </a:tbl>
          </a:graphicData>
        </a:graphic>
      </p:graphicFrame>
      <p:sp>
        <p:nvSpPr>
          <p:cNvPr id="2" name="TextBox 1"/>
          <p:cNvSpPr txBox="1"/>
          <p:nvPr/>
        </p:nvSpPr>
        <p:spPr>
          <a:xfrm>
            <a:off x="5743978" y="6323527"/>
            <a:ext cx="1111202" cy="369332"/>
          </a:xfrm>
          <a:prstGeom prst="rect">
            <a:avLst/>
          </a:prstGeom>
          <a:noFill/>
        </p:spPr>
        <p:txBody>
          <a:bodyPr wrap="none" rtlCol="0">
            <a:spAutoFit/>
          </a:bodyPr>
          <a:lstStyle/>
          <a:p>
            <a:r>
              <a:rPr lang="fa-IR" dirty="0" smtClean="0">
                <a:solidFill>
                  <a:srgbClr val="FF0000"/>
                </a:solidFill>
                <a:cs typeface="B Nazanin" panose="00000400000000000000" pitchFamily="2" charset="-78"/>
              </a:rPr>
              <a:t>ادامه در ادامه</a:t>
            </a:r>
            <a:endParaRPr lang="en-US" dirty="0">
              <a:solidFill>
                <a:srgbClr val="FF0000"/>
              </a:solidFill>
              <a:cs typeface="B Nazanin" panose="00000400000000000000" pitchFamily="2" charset="-78"/>
            </a:endParaRPr>
          </a:p>
        </p:txBody>
      </p:sp>
    </p:spTree>
    <p:extLst>
      <p:ext uri="{BB962C8B-B14F-4D97-AF65-F5344CB8AC3E}">
        <p14:creationId xmlns:p14="http://schemas.microsoft.com/office/powerpoint/2010/main" val="4052885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2490286"/>
              </p:ext>
            </p:extLst>
          </p:nvPr>
        </p:nvGraphicFramePr>
        <p:xfrm>
          <a:off x="0" y="743800"/>
          <a:ext cx="12192000" cy="6035040"/>
        </p:xfrm>
        <a:graphic>
          <a:graphicData uri="http://schemas.openxmlformats.org/drawingml/2006/table">
            <a:tbl>
              <a:tblPr firstRow="1" bandRow="1">
                <a:tableStyleId>{E8B1032C-EA38-4F05-BA0D-38AFFFC7BED3}</a:tableStyleId>
              </a:tblPr>
              <a:tblGrid>
                <a:gridCol w="2032000"/>
                <a:gridCol w="2032000"/>
                <a:gridCol w="2032000"/>
                <a:gridCol w="2032000"/>
                <a:gridCol w="2032000"/>
                <a:gridCol w="2032000"/>
              </a:tblGrid>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هومروس</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شانه کروی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سه سربازویی</a:t>
                      </a:r>
                    </a:p>
                    <a:p>
                      <a:pPr algn="ctr"/>
                      <a:r>
                        <a:rPr lang="fa-IR" sz="1800" b="1" dirty="0" smtClean="0">
                          <a:cs typeface="B Nazanin" panose="00000400000000000000" pitchFamily="2" charset="-78"/>
                        </a:rPr>
                        <a:t>پشتی</a:t>
                      </a:r>
                      <a:r>
                        <a:rPr lang="fa-IR" sz="1800" b="1" baseline="0" dirty="0" smtClean="0">
                          <a:cs typeface="B Nazanin" panose="00000400000000000000" pitchFamily="2" charset="-78"/>
                        </a:rPr>
                        <a:t> بزرگ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دلتوئید قدامی-سینه ای بزرگ-</a:t>
                      </a:r>
                    </a:p>
                    <a:p>
                      <a:pPr algn="ctr"/>
                      <a:r>
                        <a:rPr lang="fa-IR" sz="1800" b="1" dirty="0" smtClean="0">
                          <a:cs typeface="B Nazanin" panose="00000400000000000000" pitchFamily="2" charset="-78"/>
                        </a:rPr>
                        <a:t>بازویی زنداعلایی</a:t>
                      </a:r>
                    </a:p>
                    <a:p>
                      <a:pPr algn="ctr"/>
                      <a:r>
                        <a:rPr lang="fa-IR" sz="1800" b="1" dirty="0" smtClean="0">
                          <a:cs typeface="B Nazanin" panose="00000400000000000000" pitchFamily="2" charset="-78"/>
                        </a:rPr>
                        <a:t>سرکوتاه دوسر</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فلکشن بازوی سمت ضربه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رادیوس</a:t>
                      </a:r>
                    </a:p>
                    <a:p>
                      <a:pPr algn="ctr"/>
                      <a:r>
                        <a:rPr lang="fa-IR" sz="1800" b="1" dirty="0" smtClean="0">
                          <a:cs typeface="B Nazanin" panose="00000400000000000000" pitchFamily="2" charset="-78"/>
                        </a:rPr>
                        <a:t>اولنا</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آرنج لولایی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سه سربازویی</a:t>
                      </a:r>
                    </a:p>
                    <a:p>
                      <a:pPr algn="ctr"/>
                      <a:r>
                        <a:rPr lang="fa-IR" sz="1800" b="1" dirty="0" smtClean="0">
                          <a:cs typeface="B Nazanin" panose="00000400000000000000" pitchFamily="2" charset="-78"/>
                        </a:rPr>
                        <a:t>سه گوش آرنجی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دوسربازویی-بازویی</a:t>
                      </a:r>
                      <a:r>
                        <a:rPr lang="fa-IR" sz="1800" b="1" baseline="0" dirty="0" smtClean="0">
                          <a:cs typeface="B Nazanin" panose="00000400000000000000" pitchFamily="2" charset="-78"/>
                        </a:rPr>
                        <a:t> قدامی</a:t>
                      </a:r>
                    </a:p>
                    <a:p>
                      <a:pPr algn="ctr"/>
                      <a:r>
                        <a:rPr lang="fa-IR" sz="1800" b="1" baseline="0" dirty="0" smtClean="0">
                          <a:cs typeface="B Nazanin" panose="00000400000000000000" pitchFamily="2" charset="-78"/>
                        </a:rPr>
                        <a:t>بازویی زنداعلایی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فلکشن آرنج سمت ضربه</a:t>
                      </a:r>
                      <a:endParaRPr lang="en-US" sz="1800" b="1" dirty="0">
                        <a:cs typeface="B Nazanin" panose="00000400000000000000" pitchFamily="2" charset="-78"/>
                      </a:endParaRPr>
                    </a:p>
                  </a:txBody>
                  <a:tcPr anchor="ctr"/>
                </a:tc>
              </a:tr>
              <a:tr h="387788">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 کروی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سرینی بزرگ-همسترینگ</a:t>
                      </a:r>
                    </a:p>
                    <a:p>
                      <a:pPr algn="ctr"/>
                      <a:r>
                        <a:rPr lang="fa-IR" sz="1800" b="1" dirty="0" smtClean="0">
                          <a:cs typeface="B Nazanin" panose="00000400000000000000" pitchFamily="2" charset="-78"/>
                        </a:rPr>
                        <a:t>نزدیک کننده بزرگ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کشنده</a:t>
                      </a:r>
                      <a:r>
                        <a:rPr lang="fa-IR" sz="1800" b="1" baseline="0" dirty="0" smtClean="0">
                          <a:cs typeface="B Nazanin" panose="00000400000000000000" pitchFamily="2" charset="-78"/>
                        </a:rPr>
                        <a:t> پهن نیام-خیاطه</a:t>
                      </a:r>
                    </a:p>
                    <a:p>
                      <a:pPr algn="ctr"/>
                      <a:r>
                        <a:rPr lang="fa-IR" sz="1800" b="1" baseline="0" dirty="0" smtClean="0">
                          <a:cs typeface="B Nazanin" panose="00000400000000000000" pitchFamily="2" charset="-78"/>
                        </a:rPr>
                        <a:t>شانه ای-سوئزخاصره ای</a:t>
                      </a:r>
                    </a:p>
                  </a:txBody>
                  <a:tcPr anchor="ctr"/>
                </a:tc>
                <a:tc>
                  <a:txBody>
                    <a:bodyPr/>
                    <a:lstStyle/>
                    <a:p>
                      <a:pPr algn="ctr"/>
                      <a:r>
                        <a:rPr lang="fa-IR" sz="1800" b="1" dirty="0" smtClean="0">
                          <a:cs typeface="B Nazanin" panose="00000400000000000000" pitchFamily="2" charset="-78"/>
                        </a:rPr>
                        <a:t>فلکشن ران سمت ضربه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فیبولا- تیبیا</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زانو لقمه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همسترینگ-خیاطه</a:t>
                      </a:r>
                    </a:p>
                    <a:p>
                      <a:pPr algn="ctr"/>
                      <a:r>
                        <a:rPr lang="fa-IR" sz="1800" b="1" dirty="0" smtClean="0">
                          <a:cs typeface="B Nazanin" panose="00000400000000000000" pitchFamily="2" charset="-78"/>
                        </a:rPr>
                        <a:t>راست</a:t>
                      </a:r>
                      <a:r>
                        <a:rPr lang="fa-IR" sz="1800" b="1" baseline="0" dirty="0" smtClean="0">
                          <a:cs typeface="B Nazanin" panose="00000400000000000000" pitchFamily="2" charset="-78"/>
                        </a:rPr>
                        <a:t> داخلی</a:t>
                      </a:r>
                      <a:endParaRPr lang="fa-IR"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چهارسر رانی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اکستنشن زانو ضربه زننده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درشت</a:t>
                      </a:r>
                      <a:r>
                        <a:rPr lang="fa-IR" sz="1800" b="1" baseline="0" dirty="0" smtClean="0">
                          <a:cs typeface="B Nazanin" panose="00000400000000000000" pitchFamily="2" charset="-78"/>
                        </a:rPr>
                        <a:t> نی</a:t>
                      </a:r>
                    </a:p>
                    <a:p>
                      <a:pPr algn="ctr"/>
                      <a:r>
                        <a:rPr lang="fa-IR" sz="1800" b="1" baseline="0" dirty="0" smtClean="0">
                          <a:cs typeface="B Nazanin" panose="00000400000000000000" pitchFamily="2" charset="-78"/>
                        </a:rPr>
                        <a:t>نازک نی</a:t>
                      </a:r>
                    </a:p>
                    <a:p>
                      <a:pPr algn="ctr"/>
                      <a:r>
                        <a:rPr lang="fa-IR" sz="1800" b="1" baseline="0" dirty="0" smtClean="0">
                          <a:cs typeface="B Nazanin" panose="00000400000000000000" pitchFamily="2" charset="-78"/>
                        </a:rPr>
                        <a:t>قاپ</a:t>
                      </a:r>
                      <a:endParaRPr lang="fa-IR" sz="1800" b="1" dirty="0" smtClean="0">
                        <a:cs typeface="B Nazanin" panose="00000400000000000000" pitchFamily="2" charset="-78"/>
                      </a:endParaRPr>
                    </a:p>
                    <a:p>
                      <a:pPr algn="ct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مچ قرقره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ساقی قدامی-نازک نئی طرفی-بازکننده</a:t>
                      </a:r>
                      <a:r>
                        <a:rPr lang="fa-IR" sz="1800" b="1" baseline="0" dirty="0" smtClean="0">
                          <a:cs typeface="B Nazanin" panose="00000400000000000000" pitchFamily="2" charset="-78"/>
                        </a:rPr>
                        <a:t> بلند انگشتان</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دوقلو-نعلی</a:t>
                      </a:r>
                    </a:p>
                    <a:p>
                      <a:pPr algn="ctr"/>
                      <a:r>
                        <a:rPr lang="fa-IR" sz="1800" b="1" dirty="0" smtClean="0">
                          <a:cs typeface="B Nazanin" panose="00000400000000000000" pitchFamily="2" charset="-78"/>
                        </a:rPr>
                        <a:t>نازک نئی بلند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پلانتار فلکشن مچ ضربه زننده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فمور</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 کروی</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سرینی بزرگ و کوچک</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نزدیک کننده بزرگ</a:t>
                      </a:r>
                    </a:p>
                    <a:p>
                      <a:pPr algn="ctr"/>
                      <a:r>
                        <a:rPr lang="fa-IR" sz="1800" b="1" dirty="0" smtClean="0">
                          <a:cs typeface="B Nazanin" panose="00000400000000000000" pitchFamily="2" charset="-78"/>
                        </a:rPr>
                        <a:t>نزدیک کننده کوچک</a:t>
                      </a:r>
                    </a:p>
                    <a:p>
                      <a:pPr algn="ctr"/>
                      <a:r>
                        <a:rPr lang="fa-IR" sz="1800" b="1" dirty="0" smtClean="0">
                          <a:cs typeface="B Nazanin" panose="00000400000000000000" pitchFamily="2" charset="-78"/>
                        </a:rPr>
                        <a:t>نزدیک کننده</a:t>
                      </a:r>
                      <a:r>
                        <a:rPr lang="fa-IR" sz="1800" b="1" baseline="0" dirty="0" smtClean="0">
                          <a:cs typeface="B Nazanin" panose="00000400000000000000" pitchFamily="2" charset="-78"/>
                        </a:rPr>
                        <a:t> طویل</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اداکشن</a:t>
                      </a:r>
                      <a:r>
                        <a:rPr lang="fa-IR" sz="1800" b="1" baseline="0" dirty="0" smtClean="0">
                          <a:cs typeface="B Nazanin" panose="00000400000000000000" pitchFamily="2" charset="-78"/>
                        </a:rPr>
                        <a:t> ران سمت ضربه زننده</a:t>
                      </a:r>
                      <a:endParaRPr lang="en-US" sz="1800" b="1" dirty="0">
                        <a:cs typeface="B Nazanin" panose="00000400000000000000" pitchFamily="2" charset="-78"/>
                      </a:endParaRPr>
                    </a:p>
                  </a:txBody>
                  <a:tcPr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05876679"/>
              </p:ext>
            </p:extLst>
          </p:nvPr>
        </p:nvGraphicFramePr>
        <p:xfrm>
          <a:off x="0" y="0"/>
          <a:ext cx="12192000" cy="733078"/>
        </p:xfrm>
        <a:graphic>
          <a:graphicData uri="http://schemas.openxmlformats.org/drawingml/2006/table">
            <a:tbl>
              <a:tblPr firstRow="1" bandRow="1">
                <a:tableStyleId>{E8B1032C-EA38-4F05-BA0D-38AFFFC7BED3}</a:tableStyleId>
              </a:tblPr>
              <a:tblGrid>
                <a:gridCol w="2032000"/>
                <a:gridCol w="2032000"/>
                <a:gridCol w="2032000"/>
                <a:gridCol w="2032000"/>
                <a:gridCol w="2032000"/>
                <a:gridCol w="2032000"/>
              </a:tblGrid>
              <a:tr h="366539">
                <a:tc rowSpan="2">
                  <a:txBody>
                    <a:bodyPr/>
                    <a:lstStyle/>
                    <a:p>
                      <a:pPr algn="ctr"/>
                      <a:r>
                        <a:rPr lang="fa-IR" sz="1700" dirty="0" smtClean="0">
                          <a:solidFill>
                            <a:schemeClr val="bg1"/>
                          </a:solidFill>
                          <a:cs typeface="B Nazanin" panose="00000400000000000000" pitchFamily="2" charset="-78"/>
                        </a:rPr>
                        <a:t>نوع اهرم</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c rowSpan="2">
                  <a:txBody>
                    <a:bodyPr/>
                    <a:lstStyle/>
                    <a:p>
                      <a:pPr algn="ctr"/>
                      <a:r>
                        <a:rPr lang="fa-IR" sz="1700" dirty="0" smtClean="0">
                          <a:solidFill>
                            <a:schemeClr val="bg1"/>
                          </a:solidFill>
                          <a:cs typeface="B Nazanin" panose="00000400000000000000" pitchFamily="2" charset="-78"/>
                        </a:rPr>
                        <a:t>استخوان</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c rowSpan="2">
                  <a:txBody>
                    <a:bodyPr/>
                    <a:lstStyle/>
                    <a:p>
                      <a:pPr algn="ctr"/>
                      <a:r>
                        <a:rPr lang="fa-IR" sz="1700" dirty="0" smtClean="0">
                          <a:solidFill>
                            <a:schemeClr val="bg1"/>
                          </a:solidFill>
                          <a:cs typeface="B Nazanin" panose="00000400000000000000" pitchFamily="2" charset="-78"/>
                        </a:rPr>
                        <a:t>مفصل</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c gridSpan="2">
                  <a:txBody>
                    <a:bodyPr/>
                    <a:lstStyle/>
                    <a:p>
                      <a:pPr algn="ctr" rtl="1"/>
                      <a:r>
                        <a:rPr lang="fa-IR" sz="1700" dirty="0" smtClean="0">
                          <a:solidFill>
                            <a:schemeClr val="bg1"/>
                          </a:solidFill>
                          <a:cs typeface="B Nazanin" panose="00000400000000000000" pitchFamily="2" charset="-78"/>
                        </a:rPr>
                        <a:t>عضلات</a:t>
                      </a:r>
                      <a:endParaRPr lang="en-US" sz="1700" dirty="0">
                        <a:solidFill>
                          <a:schemeClr val="bg1"/>
                        </a:solidFill>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algn="r" rtl="1"/>
                      <a:endParaRPr lang="en-US" dirty="0"/>
                    </a:p>
                  </a:txBody>
                  <a:tcPr/>
                </a:tc>
                <a:tc rowSpan="2">
                  <a:txBody>
                    <a:bodyPr/>
                    <a:lstStyle/>
                    <a:p>
                      <a:pPr algn="ctr" rtl="1"/>
                      <a:r>
                        <a:rPr lang="fa-IR" sz="1700" dirty="0" smtClean="0">
                          <a:solidFill>
                            <a:schemeClr val="bg1"/>
                          </a:solidFill>
                          <a:cs typeface="B Nazanin" panose="00000400000000000000" pitchFamily="2" charset="-78"/>
                        </a:rPr>
                        <a:t>نوع حرکت در حین ضربه</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r>
              <a:tr h="366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fa-IR" sz="1700" dirty="0" smtClean="0">
                          <a:cs typeface="B Nazanin" panose="00000400000000000000" pitchFamily="2" charset="-78"/>
                        </a:rPr>
                        <a:t>آنتاگونیست</a:t>
                      </a:r>
                      <a:endParaRPr lang="en-US" sz="1700"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alpha val="20000"/>
                      </a:srgbClr>
                    </a:solidFill>
                  </a:tcPr>
                </a:tc>
                <a:tc>
                  <a:txBody>
                    <a:bodyPr/>
                    <a:lstStyle/>
                    <a:p>
                      <a:pPr algn="ctr" rtl="1"/>
                      <a:r>
                        <a:rPr lang="fa-IR" sz="1700" dirty="0" smtClean="0">
                          <a:cs typeface="B Nazanin" panose="00000400000000000000" pitchFamily="2" charset="-78"/>
                        </a:rPr>
                        <a:t>آگونیست</a:t>
                      </a:r>
                      <a:endParaRPr lang="en-US" sz="17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alpha val="20000"/>
                      </a:srgbClr>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440880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3872326"/>
              </p:ext>
            </p:extLst>
          </p:nvPr>
        </p:nvGraphicFramePr>
        <p:xfrm>
          <a:off x="0" y="0"/>
          <a:ext cx="12192000" cy="6217920"/>
        </p:xfrm>
        <a:graphic>
          <a:graphicData uri="http://schemas.openxmlformats.org/drawingml/2006/table">
            <a:tbl>
              <a:tblPr firstRow="1" bandRow="1">
                <a:tableStyleId>{ED083AE6-46FA-4A59-8FB0-9F97EB10719F}</a:tableStyleId>
              </a:tblPr>
              <a:tblGrid>
                <a:gridCol w="2032000"/>
                <a:gridCol w="2032000"/>
                <a:gridCol w="2032000"/>
                <a:gridCol w="2032000"/>
                <a:gridCol w="2032000"/>
                <a:gridCol w="2032000"/>
              </a:tblGrid>
              <a:tr h="358250">
                <a:tc rowSpan="2">
                  <a:txBody>
                    <a:bodyPr/>
                    <a:lstStyle/>
                    <a:p>
                      <a:pPr algn="ctr"/>
                      <a:r>
                        <a:rPr lang="fa-IR" sz="1800" b="1" dirty="0" smtClean="0">
                          <a:solidFill>
                            <a:schemeClr val="bg1"/>
                          </a:solidFill>
                          <a:cs typeface="B Nazanin" panose="00000400000000000000" pitchFamily="2" charset="-78"/>
                        </a:rPr>
                        <a:t>نوع اهرم</a:t>
                      </a:r>
                      <a:endParaRPr lang="en-US" sz="1800" b="1" dirty="0">
                        <a:solidFill>
                          <a:schemeClr val="bg1"/>
                        </a:solidFill>
                        <a:cs typeface="B Nazanin" panose="00000400000000000000" pitchFamily="2" charset="-78"/>
                      </a:endParaRPr>
                    </a:p>
                  </a:txBody>
                  <a:tcPr anchor="ctr">
                    <a:solidFill>
                      <a:schemeClr val="bg1">
                        <a:lumMod val="50000"/>
                      </a:schemeClr>
                    </a:solidFill>
                  </a:tcPr>
                </a:tc>
                <a:tc rowSpan="2">
                  <a:txBody>
                    <a:bodyPr/>
                    <a:lstStyle/>
                    <a:p>
                      <a:pPr algn="ctr"/>
                      <a:r>
                        <a:rPr lang="fa-IR" sz="1800" b="1" dirty="0" smtClean="0">
                          <a:solidFill>
                            <a:schemeClr val="bg1"/>
                          </a:solidFill>
                          <a:cs typeface="B Nazanin" panose="00000400000000000000" pitchFamily="2" charset="-78"/>
                        </a:rPr>
                        <a:t>استخوان</a:t>
                      </a:r>
                      <a:endParaRPr lang="en-US" sz="1800" b="1" dirty="0">
                        <a:solidFill>
                          <a:schemeClr val="bg1"/>
                        </a:solidFill>
                        <a:cs typeface="B Nazanin" panose="00000400000000000000" pitchFamily="2" charset="-78"/>
                      </a:endParaRPr>
                    </a:p>
                  </a:txBody>
                  <a:tcPr anchor="ctr">
                    <a:solidFill>
                      <a:schemeClr val="bg1">
                        <a:lumMod val="50000"/>
                      </a:schemeClr>
                    </a:solidFill>
                  </a:tcPr>
                </a:tc>
                <a:tc rowSpan="2">
                  <a:txBody>
                    <a:bodyPr/>
                    <a:lstStyle/>
                    <a:p>
                      <a:pPr algn="ctr"/>
                      <a:r>
                        <a:rPr lang="fa-IR" sz="1800" b="1" dirty="0" smtClean="0">
                          <a:solidFill>
                            <a:schemeClr val="bg1"/>
                          </a:solidFill>
                          <a:cs typeface="B Nazanin" panose="00000400000000000000" pitchFamily="2" charset="-78"/>
                        </a:rPr>
                        <a:t>مفصل</a:t>
                      </a:r>
                      <a:endParaRPr lang="en-US" sz="1800" b="1" dirty="0">
                        <a:solidFill>
                          <a:schemeClr val="bg1"/>
                        </a:solidFill>
                        <a:cs typeface="B Nazanin" panose="00000400000000000000" pitchFamily="2" charset="-78"/>
                      </a:endParaRPr>
                    </a:p>
                  </a:txBody>
                  <a:tcPr anchor="ctr">
                    <a:solidFill>
                      <a:schemeClr val="bg1">
                        <a:lumMod val="50000"/>
                      </a:schemeClr>
                    </a:solidFill>
                  </a:tcPr>
                </a:tc>
                <a:tc gridSpan="2">
                  <a:txBody>
                    <a:bodyPr/>
                    <a:lstStyle/>
                    <a:p>
                      <a:pPr algn="ctr" rtl="1"/>
                      <a:r>
                        <a:rPr lang="fa-IR" sz="1800" b="1" dirty="0" smtClean="0">
                          <a:solidFill>
                            <a:schemeClr val="bg1"/>
                          </a:solidFill>
                          <a:cs typeface="B Nazanin" panose="00000400000000000000" pitchFamily="2" charset="-78"/>
                        </a:rPr>
                        <a:t>عضلات</a:t>
                      </a:r>
                      <a:endParaRPr lang="en-US" sz="1800" b="1" dirty="0">
                        <a:solidFill>
                          <a:schemeClr val="bg1"/>
                        </a:solidFill>
                        <a:cs typeface="B Nazanin" panose="00000400000000000000" pitchFamily="2" charset="-78"/>
                      </a:endParaRPr>
                    </a:p>
                  </a:txBody>
                  <a:tcPr anchor="ctr">
                    <a:solidFill>
                      <a:schemeClr val="bg1">
                        <a:lumMod val="50000"/>
                      </a:schemeClr>
                    </a:solidFill>
                  </a:tcPr>
                </a:tc>
                <a:tc hMerge="1">
                  <a:txBody>
                    <a:bodyPr/>
                    <a:lstStyle/>
                    <a:p>
                      <a:pPr algn="r" rtl="1"/>
                      <a:endParaRPr lang="en-US" dirty="0"/>
                    </a:p>
                  </a:txBody>
                  <a:tcPr/>
                </a:tc>
                <a:tc rowSpan="2">
                  <a:txBody>
                    <a:bodyPr/>
                    <a:lstStyle/>
                    <a:p>
                      <a:pPr algn="ctr" rtl="1"/>
                      <a:r>
                        <a:rPr lang="fa-IR" sz="1800" b="1" dirty="0" smtClean="0">
                          <a:solidFill>
                            <a:schemeClr val="bg1"/>
                          </a:solidFill>
                          <a:cs typeface="B Nazanin" panose="00000400000000000000" pitchFamily="2" charset="-78"/>
                        </a:rPr>
                        <a:t>نوع حرکت پس</a:t>
                      </a:r>
                      <a:r>
                        <a:rPr lang="fa-IR" sz="1800" b="1" baseline="0" dirty="0" smtClean="0">
                          <a:solidFill>
                            <a:schemeClr val="bg1"/>
                          </a:solidFill>
                          <a:cs typeface="B Nazanin" panose="00000400000000000000" pitchFamily="2" charset="-78"/>
                        </a:rPr>
                        <a:t> از</a:t>
                      </a:r>
                      <a:r>
                        <a:rPr lang="fa-IR" sz="1800" b="1" dirty="0" smtClean="0">
                          <a:solidFill>
                            <a:schemeClr val="bg1"/>
                          </a:solidFill>
                          <a:cs typeface="B Nazanin" panose="00000400000000000000" pitchFamily="2" charset="-78"/>
                        </a:rPr>
                        <a:t> ضربه</a:t>
                      </a:r>
                      <a:endParaRPr lang="en-US" sz="1800" b="1" dirty="0">
                        <a:solidFill>
                          <a:schemeClr val="bg1"/>
                        </a:solidFill>
                        <a:cs typeface="B Nazanin" panose="00000400000000000000" pitchFamily="2" charset="-78"/>
                      </a:endParaRPr>
                    </a:p>
                  </a:txBody>
                  <a:tcPr anchor="ctr">
                    <a:solidFill>
                      <a:schemeClr val="bg1">
                        <a:lumMod val="50000"/>
                      </a:schemeClr>
                    </a:solidFill>
                  </a:tcPr>
                </a:tc>
              </a:tr>
              <a:tr h="3582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fa-IR" sz="1800" b="1" dirty="0" smtClean="0">
                          <a:cs typeface="B Nazanin" panose="00000400000000000000" pitchFamily="2" charset="-78"/>
                        </a:rPr>
                        <a:t>آنتاگونیست</a:t>
                      </a:r>
                      <a:endParaRPr lang="en-US" sz="1800" b="1" dirty="0">
                        <a:cs typeface="B Nazanin" panose="00000400000000000000" pitchFamily="2" charset="-78"/>
                      </a:endParaRPr>
                    </a:p>
                  </a:txBody>
                  <a:tcPr anchor="ctr">
                    <a:solidFill>
                      <a:srgbClr val="FF0000">
                        <a:alpha val="20000"/>
                      </a:srgbClr>
                    </a:solidFill>
                  </a:tcPr>
                </a:tc>
                <a:tc>
                  <a:txBody>
                    <a:bodyPr/>
                    <a:lstStyle/>
                    <a:p>
                      <a:pPr algn="ctr" rtl="1"/>
                      <a:r>
                        <a:rPr lang="fa-IR" sz="1800" b="1" dirty="0" smtClean="0">
                          <a:cs typeface="B Nazanin" panose="00000400000000000000" pitchFamily="2" charset="-78"/>
                        </a:rPr>
                        <a:t>آگونیست</a:t>
                      </a:r>
                      <a:endParaRPr lang="en-US" sz="1800" b="1" dirty="0">
                        <a:cs typeface="B Nazanin" panose="00000400000000000000" pitchFamily="2" charset="-78"/>
                      </a:endParaRPr>
                    </a:p>
                  </a:txBody>
                  <a:tcPr anchor="ctr">
                    <a:solidFill>
                      <a:srgbClr val="FF0000">
                        <a:alpha val="20000"/>
                      </a:srgbClr>
                    </a:solidFill>
                  </a:tcPr>
                </a:tc>
                <a:tc vMerge="1">
                  <a:txBody>
                    <a:bodyPr/>
                    <a:lstStyle/>
                    <a:p>
                      <a:endParaRPr lang="en-US"/>
                    </a:p>
                  </a:txBody>
                  <a:tcPr/>
                </a:tc>
              </a:tr>
              <a:tr h="625605">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بازو</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شانه کروی</a:t>
                      </a:r>
                      <a:endParaRPr lang="en-US" sz="1800" b="1" dirty="0">
                        <a:cs typeface="B Nazanin" panose="00000400000000000000" pitchFamily="2" charset="-78"/>
                      </a:endParaRPr>
                    </a:p>
                  </a:txBody>
                  <a:tcPr anchor="ctr"/>
                </a:tc>
                <a:tc>
                  <a:txBody>
                    <a:bodyPr/>
                    <a:lstStyle/>
                    <a:p>
                      <a:pPr algn="ctr"/>
                      <a:r>
                        <a:rPr lang="fa-IR" sz="1800" b="1" baseline="0" dirty="0" smtClean="0">
                          <a:cs typeface="B Nazanin" panose="00000400000000000000" pitchFamily="2" charset="-78"/>
                        </a:rPr>
                        <a:t>سینه ای بزرگ</a:t>
                      </a:r>
                    </a:p>
                    <a:p>
                      <a:pPr algn="ctr"/>
                      <a:r>
                        <a:rPr lang="fa-IR" sz="1800" b="1" baseline="0" dirty="0" smtClean="0">
                          <a:cs typeface="B Nazanin" panose="00000400000000000000" pitchFamily="2" charset="-78"/>
                        </a:rPr>
                        <a:t>دلتوئید قدامی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دلتوئید خلفی</a:t>
                      </a:r>
                    </a:p>
                    <a:p>
                      <a:pPr algn="ctr"/>
                      <a:r>
                        <a:rPr lang="fa-IR" sz="1800" b="1" dirty="0" smtClean="0">
                          <a:cs typeface="B Nazanin" panose="00000400000000000000" pitchFamily="2" charset="-78"/>
                        </a:rPr>
                        <a:t>پشتی بزرگ-گرد بزرگ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هایپراکستنشن بازو سمت تکیه گاه</a:t>
                      </a:r>
                      <a:endParaRPr lang="en-US" sz="1800" b="1" dirty="0">
                        <a:cs typeface="B Nazanin" panose="00000400000000000000" pitchFamily="2" charset="-78"/>
                      </a:endParaRPr>
                    </a:p>
                  </a:txBody>
                  <a:tcPr anchor="ctr"/>
                </a:tc>
              </a:tr>
              <a:tr h="893721">
                <a:tc>
                  <a:txBody>
                    <a:bodyPr/>
                    <a:lstStyle/>
                    <a:p>
                      <a:pPr algn="ctr"/>
                      <a:r>
                        <a:rPr lang="fa-IR" sz="1800" b="1" dirty="0" smtClean="0">
                          <a:cs typeface="B Nazanin" panose="00000400000000000000" pitchFamily="2" charset="-78"/>
                        </a:rPr>
                        <a:t>اول</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رادیوس، اولنا</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آرنج لولایی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دوسربازویی</a:t>
                      </a:r>
                    </a:p>
                    <a:p>
                      <a:pPr algn="ctr"/>
                      <a:r>
                        <a:rPr lang="fa-IR" sz="1800" b="1" dirty="0" smtClean="0">
                          <a:cs typeface="B Nazanin" panose="00000400000000000000" pitchFamily="2" charset="-78"/>
                        </a:rPr>
                        <a:t>بازویی قدامی</a:t>
                      </a:r>
                    </a:p>
                    <a:p>
                      <a:pPr algn="ctr"/>
                      <a:r>
                        <a:rPr lang="fa-IR" sz="1800" b="1" dirty="0" smtClean="0">
                          <a:cs typeface="B Nazanin" panose="00000400000000000000" pitchFamily="2" charset="-78"/>
                        </a:rPr>
                        <a:t>بازویی زنداعلایی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سه سربازویی</a:t>
                      </a:r>
                    </a:p>
                    <a:p>
                      <a:pPr algn="ctr"/>
                      <a:r>
                        <a:rPr lang="fa-IR" sz="1800" b="1" dirty="0" smtClean="0">
                          <a:cs typeface="B Nazanin" panose="00000400000000000000" pitchFamily="2" charset="-78"/>
                        </a:rPr>
                        <a:t>سه</a:t>
                      </a:r>
                      <a:r>
                        <a:rPr lang="fa-IR" sz="1800" b="1" baseline="0" dirty="0" smtClean="0">
                          <a:cs typeface="B Nazanin" panose="00000400000000000000" pitchFamily="2" charset="-78"/>
                        </a:rPr>
                        <a:t> گوش ارنجی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اکستنشن آرنج سمت تکیه گاه</a:t>
                      </a:r>
                      <a:endParaRPr lang="en-US" sz="1800" b="1" dirty="0">
                        <a:cs typeface="B Nazanin" panose="00000400000000000000" pitchFamily="2" charset="-78"/>
                      </a:endParaRPr>
                    </a:p>
                  </a:txBody>
                  <a:tcPr anchor="ctr"/>
                </a:tc>
              </a:tr>
              <a:tr h="893721">
                <a:tc>
                  <a:txBody>
                    <a:bodyPr/>
                    <a:lstStyle/>
                    <a:p>
                      <a:pPr algn="ctr"/>
                      <a:r>
                        <a:rPr lang="fa-IR" sz="1800" b="1"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فمور</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مفصل ران کروی</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کشنده پهن نیام-خیاط</a:t>
                      </a:r>
                    </a:p>
                    <a:p>
                      <a:pPr algn="ctr"/>
                      <a:r>
                        <a:rPr lang="fa-IR" sz="1800" b="1" smtClean="0">
                          <a:cs typeface="B Nazanin" panose="00000400000000000000" pitchFamily="2" charset="-78"/>
                        </a:rPr>
                        <a:t>شانه</a:t>
                      </a:r>
                      <a:r>
                        <a:rPr lang="fa-IR" sz="1800" b="1" baseline="0" smtClean="0">
                          <a:cs typeface="B Nazanin" panose="00000400000000000000" pitchFamily="2" charset="-78"/>
                        </a:rPr>
                        <a:t> ای-سوئز خاصره ای</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سرینی بزرگ-همسترینگ</a:t>
                      </a:r>
                    </a:p>
                    <a:p>
                      <a:pPr algn="ctr"/>
                      <a:r>
                        <a:rPr lang="fa-IR" sz="1800" b="1" smtClean="0">
                          <a:cs typeface="B Nazanin" panose="00000400000000000000" pitchFamily="2" charset="-78"/>
                        </a:rPr>
                        <a:t>نزدیک</a:t>
                      </a:r>
                      <a:r>
                        <a:rPr lang="fa-IR" sz="1800" b="1" baseline="0" smtClean="0">
                          <a:cs typeface="B Nazanin" panose="00000400000000000000" pitchFamily="2" charset="-78"/>
                        </a:rPr>
                        <a:t> کننده بزرگ</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اکستنشن ران پای تکیه گاه</a:t>
                      </a:r>
                      <a:endParaRPr lang="en-US" sz="1800" b="1" dirty="0" smtClean="0">
                        <a:cs typeface="B Nazanin" panose="00000400000000000000" pitchFamily="2" charset="-78"/>
                      </a:endParaRPr>
                    </a:p>
                  </a:txBody>
                  <a:tcPr anchor="ctr"/>
                </a:tc>
              </a:tr>
              <a:tr h="625605">
                <a:tc>
                  <a:txBody>
                    <a:bodyPr/>
                    <a:lstStyle/>
                    <a:p>
                      <a:pPr algn="ctr"/>
                      <a:r>
                        <a:rPr lang="fa-IR" sz="1800" b="1"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تیبیا</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زانو لقمه ای</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همسترینگ-خیاطه</a:t>
                      </a:r>
                    </a:p>
                    <a:p>
                      <a:pPr algn="ctr"/>
                      <a:r>
                        <a:rPr lang="fa-IR" sz="1800" b="1" smtClean="0">
                          <a:cs typeface="B Nazanin" panose="00000400000000000000" pitchFamily="2" charset="-78"/>
                        </a:rPr>
                        <a:t>راست داخلی</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چهارسر رانی</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اکستنشن زانوی سمت تکیه گاه</a:t>
                      </a:r>
                      <a:endParaRPr lang="en-US" sz="1800" b="1" dirty="0" smtClean="0">
                        <a:cs typeface="B Nazanin" panose="00000400000000000000" pitchFamily="2" charset="-78"/>
                      </a:endParaRPr>
                    </a:p>
                  </a:txBody>
                  <a:tcPr anchor="ctr"/>
                </a:tc>
              </a:tr>
              <a:tr h="893721">
                <a:tc>
                  <a:txBody>
                    <a:bodyPr/>
                    <a:lstStyle/>
                    <a:p>
                      <a:pPr algn="ctr"/>
                      <a:r>
                        <a:rPr lang="fa-IR" sz="1800" b="1" dirty="0" smtClean="0">
                          <a:cs typeface="B Nazanin" panose="00000400000000000000" pitchFamily="2" charset="-78"/>
                        </a:rPr>
                        <a:t>دوم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درشت</a:t>
                      </a:r>
                      <a:r>
                        <a:rPr lang="fa-IR" sz="1800" b="1" baseline="0" dirty="0" smtClean="0">
                          <a:cs typeface="B Nazanin" panose="00000400000000000000" pitchFamily="2" charset="-78"/>
                        </a:rPr>
                        <a:t> نی</a:t>
                      </a:r>
                    </a:p>
                    <a:p>
                      <a:pPr algn="ctr"/>
                      <a:r>
                        <a:rPr lang="fa-IR" sz="1800" b="1" baseline="0" dirty="0" smtClean="0">
                          <a:cs typeface="B Nazanin" panose="00000400000000000000" pitchFamily="2" charset="-78"/>
                        </a:rPr>
                        <a:t>نازک نی</a:t>
                      </a:r>
                    </a:p>
                    <a:p>
                      <a:pPr algn="ctr"/>
                      <a:r>
                        <a:rPr lang="fa-IR" sz="1800" b="1" baseline="0" dirty="0" smtClean="0">
                          <a:cs typeface="B Nazanin" panose="00000400000000000000" pitchFamily="2" charset="-78"/>
                        </a:rPr>
                        <a:t>قاپ</a:t>
                      </a:r>
                      <a:endParaRPr lang="fa-IR"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مچ قرقره ای</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ساقی</a:t>
                      </a:r>
                      <a:r>
                        <a:rPr lang="fa-IR" sz="1800" b="1" baseline="0" dirty="0" smtClean="0">
                          <a:cs typeface="B Nazanin" panose="00000400000000000000" pitchFamily="2" charset="-78"/>
                        </a:rPr>
                        <a:t> قدامی</a:t>
                      </a: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1" baseline="0" dirty="0" smtClean="0">
                          <a:cs typeface="B Nazanin" panose="00000400000000000000" pitchFamily="2" charset="-78"/>
                        </a:rPr>
                        <a:t>نازک نئی طرفی</a:t>
                      </a: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1" baseline="0" dirty="0" smtClean="0">
                          <a:cs typeface="B Nazanin" panose="00000400000000000000" pitchFamily="2" charset="-78"/>
                        </a:rPr>
                        <a:t>بازکننده بلند انگشتان</a:t>
                      </a:r>
                      <a:endParaRPr lang="en-US"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دوقلو</a:t>
                      </a:r>
                    </a:p>
                    <a:p>
                      <a:pPr algn="ctr"/>
                      <a:r>
                        <a:rPr lang="fa-IR" sz="1800" b="1" dirty="0" smtClean="0">
                          <a:cs typeface="B Nazanin" panose="00000400000000000000" pitchFamily="2" charset="-78"/>
                        </a:rPr>
                        <a:t>نعلی</a:t>
                      </a:r>
                    </a:p>
                    <a:p>
                      <a:pPr algn="ctr"/>
                      <a:r>
                        <a:rPr lang="fa-IR" sz="1800" b="1" dirty="0" smtClean="0">
                          <a:cs typeface="B Nazanin" panose="00000400000000000000" pitchFamily="2" charset="-78"/>
                        </a:rPr>
                        <a:t>نازک نئی بلند</a:t>
                      </a: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پلانتار فلکشن مچ سمت تکیه گاه</a:t>
                      </a:r>
                      <a:endParaRPr lang="en-US" sz="1800" b="1" dirty="0" smtClean="0">
                        <a:cs typeface="B Nazanin" panose="00000400000000000000" pitchFamily="2" charset="-78"/>
                      </a:endParaRPr>
                    </a:p>
                  </a:txBody>
                  <a:tcPr anchor="ctr"/>
                </a:tc>
              </a:tr>
              <a:tr h="14299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سوم</a:t>
                      </a:r>
                      <a:endParaRPr lang="en-US" sz="1800" b="1" dirty="0" smtClean="0">
                        <a:cs typeface="B Nazanin" panose="00000400000000000000" pitchFamily="2" charset="-78"/>
                      </a:endParaRPr>
                    </a:p>
                    <a:p>
                      <a:pPr algn="ct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هومروس</a:t>
                      </a:r>
                      <a:endParaRPr lang="en-US" sz="1800" b="1" dirty="0" smtClean="0">
                        <a:cs typeface="B Nazanin" panose="00000400000000000000" pitchFamily="2" charset="-78"/>
                      </a:endParaRPr>
                    </a:p>
                    <a:p>
                      <a:pPr algn="ct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شانه کروی</a:t>
                      </a:r>
                      <a:endParaRPr lang="en-US" sz="1800" b="1" dirty="0" smtClean="0">
                        <a:cs typeface="B Nazanin" panose="00000400000000000000" pitchFamily="2" charset="-78"/>
                      </a:endParaRPr>
                    </a:p>
                    <a:p>
                      <a:pPr algn="ct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سه سربازویی</a:t>
                      </a:r>
                    </a:p>
                    <a:p>
                      <a:pPr algn="ctr"/>
                      <a:r>
                        <a:rPr lang="fa-IR" sz="1800" b="1" dirty="0" smtClean="0">
                          <a:cs typeface="B Nazanin" panose="00000400000000000000" pitchFamily="2" charset="-78"/>
                        </a:rPr>
                        <a:t>پشتی</a:t>
                      </a:r>
                      <a:r>
                        <a:rPr lang="fa-IR" sz="1800" b="1" baseline="0" dirty="0" smtClean="0">
                          <a:cs typeface="B Nazanin" panose="00000400000000000000" pitchFamily="2" charset="-78"/>
                        </a:rPr>
                        <a:t> بزرگ</a:t>
                      </a:r>
                      <a:endParaRPr lang="en-US" sz="1800" b="1" dirty="0" smtClean="0">
                        <a:cs typeface="B Nazanin" panose="00000400000000000000"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دلتوئید قدامی-سینه ای بزرگ-</a:t>
                      </a:r>
                    </a:p>
                    <a:p>
                      <a:pPr algn="ctr"/>
                      <a:r>
                        <a:rPr lang="fa-IR" sz="1800" b="1" dirty="0" smtClean="0">
                          <a:cs typeface="B Nazanin" panose="00000400000000000000" pitchFamily="2" charset="-78"/>
                        </a:rPr>
                        <a:t>بازویی زنداعلایی</a:t>
                      </a:r>
                    </a:p>
                    <a:p>
                      <a:pPr algn="ctr"/>
                      <a:r>
                        <a:rPr lang="fa-IR" sz="1800" b="1" dirty="0" smtClean="0">
                          <a:cs typeface="B Nazanin" panose="00000400000000000000" pitchFamily="2" charset="-78"/>
                        </a:rPr>
                        <a:t>سرکوتاه دوسر</a:t>
                      </a:r>
                      <a:endParaRPr lang="en-US" sz="1800" b="1" dirty="0" smtClean="0">
                        <a:cs typeface="B Nazanin" panose="00000400000000000000" pitchFamily="2" charset="-78"/>
                      </a:endParaRPr>
                    </a:p>
                    <a:p>
                      <a:pPr algn="ctr"/>
                      <a:endParaRPr lang="en-US" sz="1800" b="1" dirty="0">
                        <a:cs typeface="B Nazanin" panose="00000400000000000000"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b="1" dirty="0" smtClean="0">
                          <a:cs typeface="B Nazanin" panose="00000400000000000000" pitchFamily="2" charset="-78"/>
                        </a:rPr>
                        <a:t>چرخش خارجی</a:t>
                      </a:r>
                      <a:r>
                        <a:rPr lang="fa-IR" sz="1800" b="1" baseline="0" dirty="0" smtClean="0">
                          <a:cs typeface="B Nazanin" panose="00000400000000000000" pitchFamily="2" charset="-78"/>
                        </a:rPr>
                        <a:t> ران سمت تکیه گاه</a:t>
                      </a:r>
                      <a:endParaRPr lang="en-US" sz="1800" b="1" dirty="0" smtClean="0">
                        <a:cs typeface="B Nazanin" panose="00000400000000000000" pitchFamily="2" charset="-78"/>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cs typeface="B Nazanin" panose="00000400000000000000" pitchFamily="2" charset="-78"/>
                      </a:endParaRPr>
                    </a:p>
                  </a:txBody>
                  <a:tcPr anchor="ctr"/>
                </a:tc>
              </a:tr>
            </a:tbl>
          </a:graphicData>
        </a:graphic>
      </p:graphicFrame>
      <p:sp>
        <p:nvSpPr>
          <p:cNvPr id="2" name="TextBox 1"/>
          <p:cNvSpPr txBox="1"/>
          <p:nvPr/>
        </p:nvSpPr>
        <p:spPr>
          <a:xfrm>
            <a:off x="5743978" y="6323527"/>
            <a:ext cx="1111202" cy="369332"/>
          </a:xfrm>
          <a:prstGeom prst="rect">
            <a:avLst/>
          </a:prstGeom>
          <a:noFill/>
        </p:spPr>
        <p:txBody>
          <a:bodyPr wrap="none" rtlCol="0">
            <a:spAutoFit/>
          </a:bodyPr>
          <a:lstStyle/>
          <a:p>
            <a:r>
              <a:rPr lang="fa-IR" dirty="0" smtClean="0">
                <a:solidFill>
                  <a:srgbClr val="FF0000"/>
                </a:solidFill>
                <a:cs typeface="B Nazanin" panose="00000400000000000000" pitchFamily="2" charset="-78"/>
              </a:rPr>
              <a:t>ادامه در ادامه</a:t>
            </a:r>
            <a:endParaRPr lang="en-US" dirty="0">
              <a:solidFill>
                <a:srgbClr val="FF0000"/>
              </a:solidFill>
              <a:cs typeface="B Nazanin" panose="00000400000000000000" pitchFamily="2" charset="-78"/>
            </a:endParaRPr>
          </a:p>
        </p:txBody>
      </p:sp>
    </p:spTree>
    <p:extLst>
      <p:ext uri="{BB962C8B-B14F-4D97-AF65-F5344CB8AC3E}">
        <p14:creationId xmlns:p14="http://schemas.microsoft.com/office/powerpoint/2010/main" val="1198476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97719428"/>
              </p:ext>
            </p:extLst>
          </p:nvPr>
        </p:nvGraphicFramePr>
        <p:xfrm>
          <a:off x="0" y="743800"/>
          <a:ext cx="12192000" cy="5486400"/>
        </p:xfrm>
        <a:graphic>
          <a:graphicData uri="http://schemas.openxmlformats.org/drawingml/2006/table">
            <a:tbl>
              <a:tblPr firstRow="1" bandRow="1">
                <a:tableStyleId>{ED083AE6-46FA-4A59-8FB0-9F97EB10719F}</a:tableStyleId>
              </a:tblPr>
              <a:tblGrid>
                <a:gridCol w="2032000"/>
                <a:gridCol w="2032000"/>
                <a:gridCol w="2032000"/>
                <a:gridCol w="2032000"/>
                <a:gridCol w="2032000"/>
                <a:gridCol w="2032000"/>
              </a:tblGrid>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بازو</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آرنج (لولایی)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سه سربازویی</a:t>
                      </a:r>
                    </a:p>
                    <a:p>
                      <a:pPr algn="ctr"/>
                      <a:r>
                        <a:rPr lang="fa-IR" sz="1800" b="1" dirty="0" smtClean="0">
                          <a:cs typeface="B Nazanin" panose="00000400000000000000" pitchFamily="2" charset="-78"/>
                        </a:rPr>
                        <a:t>سه گوش آرنجی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دوسربازویی-بازویی</a:t>
                      </a:r>
                      <a:r>
                        <a:rPr lang="fa-IR" sz="1800" b="1" baseline="0" dirty="0" smtClean="0">
                          <a:cs typeface="B Nazanin" panose="00000400000000000000" pitchFamily="2" charset="-78"/>
                        </a:rPr>
                        <a:t> قدامی</a:t>
                      </a:r>
                    </a:p>
                    <a:p>
                      <a:pPr algn="ctr"/>
                      <a:r>
                        <a:rPr lang="fa-IR" sz="1800" b="1" baseline="0" dirty="0" smtClean="0">
                          <a:cs typeface="B Nazanin" panose="00000400000000000000" pitchFamily="2" charset="-78"/>
                        </a:rPr>
                        <a:t>بازویی زنداعلایی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فلکشن افقی بازو سمت ضربه</a:t>
                      </a:r>
                      <a:endParaRPr lang="en-US" sz="1800" b="1" dirty="0">
                        <a:cs typeface="B Nazanin" panose="00000400000000000000" pitchFamily="2" charset="-78"/>
                      </a:endParaRPr>
                    </a:p>
                  </a:txBody>
                  <a:tcPr anchor="ctr"/>
                </a:tc>
              </a:tr>
              <a:tr h="387788">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 (کروی)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سرینی بزرگ-همسترینگ</a:t>
                      </a:r>
                    </a:p>
                    <a:p>
                      <a:pPr algn="ctr"/>
                      <a:r>
                        <a:rPr lang="fa-IR" sz="1800" b="1" dirty="0" smtClean="0">
                          <a:cs typeface="B Nazanin" panose="00000400000000000000" pitchFamily="2" charset="-78"/>
                        </a:rPr>
                        <a:t>نزدیک کننده بزرگ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کشنده</a:t>
                      </a:r>
                      <a:r>
                        <a:rPr lang="fa-IR" sz="1800" b="1" baseline="0" dirty="0" smtClean="0">
                          <a:cs typeface="B Nazanin" panose="00000400000000000000" pitchFamily="2" charset="-78"/>
                        </a:rPr>
                        <a:t> پهن نیام-خیاطه</a:t>
                      </a:r>
                    </a:p>
                    <a:p>
                      <a:pPr algn="ctr"/>
                      <a:r>
                        <a:rPr lang="fa-IR" sz="1800" b="1" baseline="0" dirty="0" smtClean="0">
                          <a:cs typeface="B Nazanin" panose="00000400000000000000" pitchFamily="2" charset="-78"/>
                        </a:rPr>
                        <a:t>شانه ای-سوئزخاصره ای</a:t>
                      </a:r>
                    </a:p>
                  </a:txBody>
                  <a:tcPr anchor="ctr"/>
                </a:tc>
                <a:tc>
                  <a:txBody>
                    <a:bodyPr/>
                    <a:lstStyle/>
                    <a:p>
                      <a:pPr algn="ctr"/>
                      <a:r>
                        <a:rPr lang="fa-IR" sz="1800" b="1" dirty="0" smtClean="0">
                          <a:cs typeface="B Nazanin" panose="00000400000000000000" pitchFamily="2" charset="-78"/>
                        </a:rPr>
                        <a:t>فلکشن ران سمت ضربه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زانو (لقمه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همسترینگ-خیاطه</a:t>
                      </a:r>
                    </a:p>
                    <a:p>
                      <a:pPr algn="ctr"/>
                      <a:r>
                        <a:rPr lang="fa-IR" sz="1800" b="1" dirty="0" smtClean="0">
                          <a:cs typeface="B Nazanin" panose="00000400000000000000" pitchFamily="2" charset="-78"/>
                        </a:rPr>
                        <a:t>راست</a:t>
                      </a:r>
                      <a:r>
                        <a:rPr lang="fa-IR" sz="1800" b="1" baseline="0" dirty="0" smtClean="0">
                          <a:cs typeface="B Nazanin" panose="00000400000000000000" pitchFamily="2" charset="-78"/>
                        </a:rPr>
                        <a:t> داخلی</a:t>
                      </a:r>
                      <a:endParaRPr lang="fa-IR" sz="1800" b="1" dirty="0" smtClean="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چهارسر رانی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اداکشن ران ضربه زننده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مچ (قرقره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ساقی قدامی-نازک نئی طرفی-بازکننده</a:t>
                      </a:r>
                      <a:r>
                        <a:rPr lang="fa-IR" sz="1800" b="1" baseline="0" dirty="0" smtClean="0">
                          <a:cs typeface="B Nazanin" panose="00000400000000000000" pitchFamily="2" charset="-78"/>
                        </a:rPr>
                        <a:t> بلند انگشتان</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دوقلو-نعلی</a:t>
                      </a:r>
                    </a:p>
                    <a:p>
                      <a:pPr algn="ctr"/>
                      <a:r>
                        <a:rPr lang="fa-IR" sz="1800" b="1" dirty="0" smtClean="0">
                          <a:cs typeface="B Nazanin" panose="00000400000000000000" pitchFamily="2" charset="-78"/>
                        </a:rPr>
                        <a:t>نازک نئی بلند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چرخش داخلی ران سمت ضربه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تیبیا،</a:t>
                      </a:r>
                      <a:r>
                        <a:rPr lang="fa-IR" sz="1800" b="1" baseline="0" dirty="0" smtClean="0">
                          <a:cs typeface="B Nazanin" panose="00000400000000000000" pitchFamily="2" charset="-78"/>
                        </a:rPr>
                        <a:t> فیبولا</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ران (کروی)</a:t>
                      </a:r>
                      <a:endParaRPr lang="en-US" sz="1800" b="1" dirty="0">
                        <a:cs typeface="B Nazanin" panose="00000400000000000000" pitchFamily="2" charset="-78"/>
                      </a:endParaRPr>
                    </a:p>
                  </a:txBody>
                  <a:tcPr anchor="ctr"/>
                </a:tc>
                <a:tc>
                  <a:txBody>
                    <a:bodyPr/>
                    <a:lstStyle/>
                    <a:p>
                      <a:pPr algn="ctr"/>
                      <a:r>
                        <a:rPr lang="fa-IR" sz="1800" b="1" smtClean="0">
                          <a:cs typeface="B Nazanin" panose="00000400000000000000" pitchFamily="2" charset="-78"/>
                        </a:rPr>
                        <a:t>سرینی بزرگ و کوچک</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نزدیک کننده بزرگ</a:t>
                      </a:r>
                    </a:p>
                    <a:p>
                      <a:pPr algn="ctr"/>
                      <a:r>
                        <a:rPr lang="fa-IR" sz="1800" b="1" dirty="0" smtClean="0">
                          <a:cs typeface="B Nazanin" panose="00000400000000000000" pitchFamily="2" charset="-78"/>
                        </a:rPr>
                        <a:t>نزدیک کننده کوچک</a:t>
                      </a:r>
                    </a:p>
                    <a:p>
                      <a:pPr algn="ctr"/>
                      <a:r>
                        <a:rPr lang="fa-IR" sz="1800" b="1" dirty="0" smtClean="0">
                          <a:cs typeface="B Nazanin" panose="00000400000000000000" pitchFamily="2" charset="-78"/>
                        </a:rPr>
                        <a:t>نزدیک کننده</a:t>
                      </a:r>
                      <a:r>
                        <a:rPr lang="fa-IR" sz="1800" b="1" baseline="0" dirty="0" smtClean="0">
                          <a:cs typeface="B Nazanin" panose="00000400000000000000" pitchFamily="2" charset="-78"/>
                        </a:rPr>
                        <a:t> طویل</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فلکشن زانوی سمت ضربه</a:t>
                      </a:r>
                      <a:endParaRPr lang="en-US" sz="1800" b="1" dirty="0">
                        <a:cs typeface="B Nazanin" panose="00000400000000000000" pitchFamily="2" charset="-78"/>
                      </a:endParaRPr>
                    </a:p>
                  </a:txBody>
                  <a:tcPr anchor="ctr"/>
                </a:tc>
              </a:tr>
              <a:tr h="637459">
                <a:tc>
                  <a:txBody>
                    <a:bodyPr/>
                    <a:lstStyle/>
                    <a:p>
                      <a:pPr algn="ctr"/>
                      <a:r>
                        <a:rPr lang="fa-IR" sz="1800" b="1" dirty="0" smtClean="0">
                          <a:cs typeface="B Nazanin" panose="00000400000000000000" pitchFamily="2" charset="-78"/>
                        </a:rPr>
                        <a:t>سوم</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قاپی،درشت</a:t>
                      </a:r>
                      <a:r>
                        <a:rPr lang="fa-IR" sz="1800" b="1" baseline="0" dirty="0" smtClean="0">
                          <a:cs typeface="B Nazanin" panose="00000400000000000000" pitchFamily="2" charset="-78"/>
                        </a:rPr>
                        <a:t> نی،نازک نئی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مفصل مچ (قرقره ای)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ساقی قدامی</a:t>
                      </a:r>
                    </a:p>
                    <a:p>
                      <a:pPr algn="ctr"/>
                      <a:r>
                        <a:rPr lang="fa-IR" sz="1800" b="1" dirty="0" smtClean="0">
                          <a:cs typeface="B Nazanin" panose="00000400000000000000" pitchFamily="2" charset="-78"/>
                        </a:rPr>
                        <a:t>بازکننده بلند انگشتان</a:t>
                      </a:r>
                    </a:p>
                    <a:p>
                      <a:pPr algn="ctr"/>
                      <a:r>
                        <a:rPr lang="fa-IR" sz="1800" b="1" dirty="0" smtClean="0">
                          <a:cs typeface="B Nazanin" panose="00000400000000000000" pitchFamily="2" charset="-78"/>
                        </a:rPr>
                        <a:t>نازک نئی طرفی</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دوقلو-</a:t>
                      </a:r>
                      <a:r>
                        <a:rPr lang="fa-IR" sz="1800" b="1" baseline="0" dirty="0" smtClean="0">
                          <a:cs typeface="B Nazanin" panose="00000400000000000000" pitchFamily="2" charset="-78"/>
                        </a:rPr>
                        <a:t> نعلی</a:t>
                      </a:r>
                    </a:p>
                    <a:p>
                      <a:pPr algn="ctr"/>
                      <a:r>
                        <a:rPr lang="fa-IR" sz="1800" b="1" baseline="0" dirty="0" smtClean="0">
                          <a:cs typeface="B Nazanin" panose="00000400000000000000" pitchFamily="2" charset="-78"/>
                        </a:rPr>
                        <a:t>نازک نئی بلند</a:t>
                      </a:r>
                      <a:endParaRPr lang="en-US" sz="1800" b="1" dirty="0">
                        <a:cs typeface="B Nazanin" panose="00000400000000000000" pitchFamily="2" charset="-78"/>
                      </a:endParaRPr>
                    </a:p>
                  </a:txBody>
                  <a:tcPr anchor="ctr"/>
                </a:tc>
                <a:tc>
                  <a:txBody>
                    <a:bodyPr/>
                    <a:lstStyle/>
                    <a:p>
                      <a:pPr algn="ctr"/>
                      <a:r>
                        <a:rPr lang="fa-IR" sz="1800" b="1" dirty="0" smtClean="0">
                          <a:cs typeface="B Nazanin" panose="00000400000000000000" pitchFamily="2" charset="-78"/>
                        </a:rPr>
                        <a:t>پلانتارفلکشن مچ سمت ضربه</a:t>
                      </a:r>
                      <a:endParaRPr lang="en-US" sz="1800" b="1" dirty="0">
                        <a:cs typeface="B Nazanin" panose="00000400000000000000" pitchFamily="2" charset="-78"/>
                      </a:endParaRPr>
                    </a:p>
                  </a:txBody>
                  <a:tcPr anchor="ctr"/>
                </a:tc>
              </a:tr>
            </a:tbl>
          </a:graphicData>
        </a:graphic>
      </p:graphicFrame>
      <p:graphicFrame>
        <p:nvGraphicFramePr>
          <p:cNvPr id="5" name="Table 4"/>
          <p:cNvGraphicFramePr>
            <a:graphicFrameLocks noGrp="1"/>
          </p:cNvGraphicFramePr>
          <p:nvPr>
            <p:extLst/>
          </p:nvPr>
        </p:nvGraphicFramePr>
        <p:xfrm>
          <a:off x="0" y="0"/>
          <a:ext cx="12192000" cy="733078"/>
        </p:xfrm>
        <a:graphic>
          <a:graphicData uri="http://schemas.openxmlformats.org/drawingml/2006/table">
            <a:tbl>
              <a:tblPr firstRow="1" bandRow="1">
                <a:tableStyleId>{E8B1032C-EA38-4F05-BA0D-38AFFFC7BED3}</a:tableStyleId>
              </a:tblPr>
              <a:tblGrid>
                <a:gridCol w="2032000"/>
                <a:gridCol w="2032000"/>
                <a:gridCol w="2032000"/>
                <a:gridCol w="2032000"/>
                <a:gridCol w="2032000"/>
                <a:gridCol w="2032000"/>
              </a:tblGrid>
              <a:tr h="366539">
                <a:tc rowSpan="2">
                  <a:txBody>
                    <a:bodyPr/>
                    <a:lstStyle/>
                    <a:p>
                      <a:pPr algn="ctr"/>
                      <a:r>
                        <a:rPr lang="fa-IR" sz="1700" dirty="0" smtClean="0">
                          <a:solidFill>
                            <a:schemeClr val="bg1"/>
                          </a:solidFill>
                          <a:cs typeface="B Nazanin" panose="00000400000000000000" pitchFamily="2" charset="-78"/>
                        </a:rPr>
                        <a:t>نوع اهرم</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c rowSpan="2">
                  <a:txBody>
                    <a:bodyPr/>
                    <a:lstStyle/>
                    <a:p>
                      <a:pPr algn="ctr"/>
                      <a:r>
                        <a:rPr lang="fa-IR" sz="1700" dirty="0" smtClean="0">
                          <a:solidFill>
                            <a:schemeClr val="bg1"/>
                          </a:solidFill>
                          <a:cs typeface="B Nazanin" panose="00000400000000000000" pitchFamily="2" charset="-78"/>
                        </a:rPr>
                        <a:t>استخوان</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c rowSpan="2">
                  <a:txBody>
                    <a:bodyPr/>
                    <a:lstStyle/>
                    <a:p>
                      <a:pPr algn="ctr"/>
                      <a:r>
                        <a:rPr lang="fa-IR" sz="1700" dirty="0" smtClean="0">
                          <a:solidFill>
                            <a:schemeClr val="bg1"/>
                          </a:solidFill>
                          <a:cs typeface="B Nazanin" panose="00000400000000000000" pitchFamily="2" charset="-78"/>
                        </a:rPr>
                        <a:t>مفصل</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c gridSpan="2">
                  <a:txBody>
                    <a:bodyPr/>
                    <a:lstStyle/>
                    <a:p>
                      <a:pPr algn="ctr" rtl="1"/>
                      <a:r>
                        <a:rPr lang="fa-IR" sz="1700" dirty="0" smtClean="0">
                          <a:solidFill>
                            <a:schemeClr val="bg1"/>
                          </a:solidFill>
                          <a:cs typeface="B Nazanin" panose="00000400000000000000" pitchFamily="2" charset="-78"/>
                        </a:rPr>
                        <a:t>عضلات</a:t>
                      </a:r>
                      <a:endParaRPr lang="en-US" sz="1700" dirty="0">
                        <a:solidFill>
                          <a:schemeClr val="bg1"/>
                        </a:solidFill>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algn="r" rtl="1"/>
                      <a:endParaRPr lang="en-US" dirty="0"/>
                    </a:p>
                  </a:txBody>
                  <a:tcPr/>
                </a:tc>
                <a:tc rowSpan="2">
                  <a:txBody>
                    <a:bodyPr/>
                    <a:lstStyle/>
                    <a:p>
                      <a:pPr algn="ctr" rtl="1"/>
                      <a:r>
                        <a:rPr lang="fa-IR" sz="1700" dirty="0" smtClean="0">
                          <a:solidFill>
                            <a:schemeClr val="bg1"/>
                          </a:solidFill>
                          <a:cs typeface="B Nazanin" panose="00000400000000000000" pitchFamily="2" charset="-78"/>
                        </a:rPr>
                        <a:t>نوع حرکت در حین ضربه</a:t>
                      </a:r>
                      <a:endParaRPr lang="en-US" sz="1700" dirty="0">
                        <a:solidFill>
                          <a:schemeClr val="bg1"/>
                        </a:solidFill>
                        <a:cs typeface="B Nazanin" panose="00000400000000000000" pitchFamily="2" charset="-78"/>
                      </a:endParaRPr>
                    </a:p>
                  </a:txBody>
                  <a:tcPr anchor="ctr">
                    <a:solidFill>
                      <a:schemeClr val="tx1">
                        <a:lumMod val="50000"/>
                        <a:lumOff val="50000"/>
                      </a:schemeClr>
                    </a:solidFill>
                  </a:tcPr>
                </a:tc>
              </a:tr>
              <a:tr h="3665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fa-IR" sz="1700" dirty="0" smtClean="0">
                          <a:cs typeface="B Nazanin" panose="00000400000000000000" pitchFamily="2" charset="-78"/>
                        </a:rPr>
                        <a:t>آنتاگونیست</a:t>
                      </a:r>
                      <a:endParaRPr lang="en-US" sz="1700"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alpha val="20000"/>
                      </a:srgbClr>
                    </a:solidFill>
                  </a:tcPr>
                </a:tc>
                <a:tc>
                  <a:txBody>
                    <a:bodyPr/>
                    <a:lstStyle/>
                    <a:p>
                      <a:pPr algn="ctr" rtl="1"/>
                      <a:r>
                        <a:rPr lang="fa-IR" sz="1700" dirty="0" smtClean="0">
                          <a:cs typeface="B Nazanin" panose="00000400000000000000" pitchFamily="2" charset="-78"/>
                        </a:rPr>
                        <a:t>آگونیست</a:t>
                      </a:r>
                      <a:endParaRPr lang="en-US" sz="1700"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0000">
                        <a:alpha val="20000"/>
                      </a:srgbClr>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705369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p:spPr>
        <p:txBody>
          <a:bodyPr>
            <a:normAutofit/>
          </a:bodyPr>
          <a:lstStyle/>
          <a:p>
            <a:pPr algn="r" rtl="1"/>
            <a:r>
              <a:rPr lang="fa-IR" sz="3200" b="1" dirty="0" smtClean="0">
                <a:solidFill>
                  <a:srgbClr val="FF0000"/>
                </a:solidFill>
                <a:cs typeface="B Nazanin" panose="00000400000000000000" pitchFamily="2" charset="-78"/>
              </a:rPr>
              <a:t>نقش اثر مگنوس در ضربه کرنر:</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825625"/>
            <a:ext cx="10515600" cy="1754702"/>
          </a:xfrm>
        </p:spPr>
        <p:txBody>
          <a:bodyPr/>
          <a:lstStyle/>
          <a:p>
            <a:pPr marL="0" indent="0" algn="just" rtl="1">
              <a:buNone/>
            </a:pPr>
            <a:r>
              <a:rPr lang="fa-IR" dirty="0" smtClean="0">
                <a:cs typeface="B Nazanin" panose="00000400000000000000" pitchFamily="2" charset="-78"/>
              </a:rPr>
              <a:t>چرخشی که جسم بر اثر اختلاف فشار هوای دو طرف جسم میگیرد و باعث می شود که در نتیجه آن از مسیر خط راست منحرف و روی مسیر خمیده ای حرکت کند اثر مگنوس نام دارد.</a:t>
            </a:r>
            <a:endParaRPr lang="en-US"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258019"/>
            <a:ext cx="7315200" cy="3381375"/>
          </a:xfrm>
          <a:prstGeom prst="rect">
            <a:avLst/>
          </a:prstGeom>
        </p:spPr>
      </p:pic>
    </p:spTree>
    <p:extLst>
      <p:ext uri="{BB962C8B-B14F-4D97-AF65-F5344CB8AC3E}">
        <p14:creationId xmlns:p14="http://schemas.microsoft.com/office/powerpoint/2010/main" val="2157872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3750" y="888642"/>
            <a:ext cx="6574163" cy="4436224"/>
          </a:xfrm>
        </p:spPr>
      </p:pic>
    </p:spTree>
    <p:extLst>
      <p:ext uri="{BB962C8B-B14F-4D97-AF65-F5344CB8AC3E}">
        <p14:creationId xmlns:p14="http://schemas.microsoft.com/office/powerpoint/2010/main" val="109356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0348" y="365125"/>
            <a:ext cx="4373451" cy="755337"/>
          </a:xfrm>
        </p:spPr>
        <p:txBody>
          <a:bodyPr>
            <a:normAutofit/>
          </a:bodyPr>
          <a:lstStyle/>
          <a:p>
            <a:pPr algn="r" rtl="1"/>
            <a:r>
              <a:rPr lang="fa-IR" sz="2800" b="1" dirty="0" smtClean="0">
                <a:solidFill>
                  <a:srgbClr val="FF0000"/>
                </a:solidFill>
                <a:cs typeface="B Nazanin" panose="00000400000000000000" pitchFamily="2" charset="-78"/>
              </a:rPr>
              <a:t>نمودار تغییرات مرکز ثقل:</a:t>
            </a:r>
            <a:endParaRPr lang="en-US" sz="28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9587" y="1983347"/>
            <a:ext cx="6717486" cy="3353191"/>
          </a:xfrm>
        </p:spPr>
      </p:pic>
    </p:spTree>
    <p:extLst>
      <p:ext uri="{BB962C8B-B14F-4D97-AF65-F5344CB8AC3E}">
        <p14:creationId xmlns:p14="http://schemas.microsoft.com/office/powerpoint/2010/main" val="1906535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744" y="365126"/>
            <a:ext cx="4309056" cy="832610"/>
          </a:xfrm>
        </p:spPr>
        <p:txBody>
          <a:bodyPr>
            <a:normAutofit/>
          </a:bodyPr>
          <a:lstStyle/>
          <a:p>
            <a:pPr algn="r" rtl="1"/>
            <a:r>
              <a:rPr lang="fa-IR" sz="2800" b="1" dirty="0" smtClean="0">
                <a:solidFill>
                  <a:srgbClr val="FF0000"/>
                </a:solidFill>
                <a:cs typeface="B Nazanin" panose="00000400000000000000" pitchFamily="2" charset="-78"/>
              </a:rPr>
              <a:t>آسیب های رایج در ضربه کرنر:</a:t>
            </a:r>
            <a:endParaRPr lang="en-US" sz="28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3296992" y="1481070"/>
            <a:ext cx="8056808" cy="4695893"/>
          </a:xfrm>
        </p:spPr>
        <p:txBody>
          <a:bodyPr/>
          <a:lstStyle/>
          <a:p>
            <a:pPr marL="0" indent="0" algn="just" rtl="1">
              <a:buNone/>
            </a:pPr>
            <a:r>
              <a:rPr lang="fa-IR" b="1" dirty="0" smtClean="0">
                <a:solidFill>
                  <a:srgbClr val="C00000"/>
                </a:solidFill>
                <a:cs typeface="B Nazanin" panose="00000400000000000000" pitchFamily="2" charset="-78"/>
              </a:rPr>
              <a:t>التهاب عضله نزدیک کننده دراز ران</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بار اضافی روی عضله ناشی از ضربه های یک طرفه</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مکانیسم:</a:t>
            </a:r>
            <a:r>
              <a:rPr lang="fa-IR" dirty="0" smtClean="0">
                <a:cs typeface="B Nazanin" panose="00000400000000000000" pitchFamily="2" charset="-78"/>
              </a:rPr>
              <a:t> این عضله از عانه منشا گرفته و به ناحیه خلفی شفت میانی فمور میچسبد. اداکشن ران که با چرخش داخلی در ضربه کرنر همراه است باعث کشیدگی تاندونهای آن شده در محل چسبندگی التهاب ایجاد میکند.</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انجام تمرینات قدرتی و انعطاف پذیری</a:t>
            </a:r>
            <a:endParaRPr lang="en-US" dirty="0">
              <a:cs typeface="B Nazanin" panose="00000400000000000000" pitchFamily="2" charset="-7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850"/>
          <a:stretch/>
        </p:blipFill>
        <p:spPr>
          <a:xfrm>
            <a:off x="563047" y="888643"/>
            <a:ext cx="2189851" cy="5094346"/>
          </a:xfrm>
          <a:prstGeom prst="rect">
            <a:avLst/>
          </a:prstGeom>
        </p:spPr>
      </p:pic>
    </p:spTree>
    <p:extLst>
      <p:ext uri="{BB962C8B-B14F-4D97-AF65-F5344CB8AC3E}">
        <p14:creationId xmlns:p14="http://schemas.microsoft.com/office/powerpoint/2010/main" val="1208565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753" y="1339403"/>
            <a:ext cx="8056808" cy="2910626"/>
          </a:xfrm>
        </p:spPr>
        <p:txBody>
          <a:bodyPr/>
          <a:lstStyle/>
          <a:p>
            <a:pPr marL="0" indent="0" algn="just" rtl="1">
              <a:buNone/>
            </a:pPr>
            <a:r>
              <a:rPr lang="fa-IR" b="1" dirty="0">
                <a:solidFill>
                  <a:srgbClr val="C00000"/>
                </a:solidFill>
                <a:cs typeface="B Nazanin" panose="00000400000000000000" pitchFamily="2" charset="-78"/>
              </a:rPr>
              <a:t>التهاب عضله سوئز خاصره و کیسه زلالی زیر </a:t>
            </a:r>
            <a:r>
              <a:rPr lang="fa-IR" b="1" dirty="0" smtClean="0">
                <a:solidFill>
                  <a:srgbClr val="C00000"/>
                </a:solidFill>
                <a:cs typeface="B Nazanin" panose="00000400000000000000" pitchFamily="2" charset="-78"/>
              </a:rPr>
              <a:t>آن</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بار اضافی روی عضله ناشی پر کاری</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استفاده از کشاله بند – عدم انجام تمرین در هنگام خستگی</a:t>
            </a:r>
            <a:endParaRPr lang="en-US"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57" y="1442433"/>
            <a:ext cx="3587995" cy="3258356"/>
          </a:xfrm>
          <a:prstGeom prst="rect">
            <a:avLst/>
          </a:prstGeom>
        </p:spPr>
      </p:pic>
    </p:spTree>
    <p:extLst>
      <p:ext uri="{BB962C8B-B14F-4D97-AF65-F5344CB8AC3E}">
        <p14:creationId xmlns:p14="http://schemas.microsoft.com/office/powerpoint/2010/main" val="4076624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6992" y="1481070"/>
            <a:ext cx="8056808" cy="4695893"/>
          </a:xfrm>
        </p:spPr>
        <p:txBody>
          <a:bodyPr/>
          <a:lstStyle/>
          <a:p>
            <a:pPr marL="0" indent="0" algn="just" rtl="1">
              <a:buNone/>
            </a:pPr>
            <a:r>
              <a:rPr lang="fa-IR" b="1" dirty="0" smtClean="0">
                <a:solidFill>
                  <a:srgbClr val="C00000"/>
                </a:solidFill>
                <a:cs typeface="B Nazanin" panose="00000400000000000000" pitchFamily="2" charset="-78"/>
              </a:rPr>
              <a:t>التهاب بخش فوقانی عضله راست رانی</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زدن ضربات مکرر در تمرین</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مکانیسم:</a:t>
            </a:r>
            <a:r>
              <a:rPr lang="fa-IR" dirty="0" smtClean="0">
                <a:cs typeface="B Nazanin" panose="00000400000000000000" pitchFamily="2" charset="-78"/>
              </a:rPr>
              <a:t> پارگی مویرگهای اطراف تاندون و غلاف تاندونی</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گرم کردن مناسب</a:t>
            </a:r>
            <a:endParaRPr lang="en-US"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262" y="794063"/>
            <a:ext cx="3197472" cy="5382900"/>
          </a:xfrm>
          <a:prstGeom prst="rect">
            <a:avLst/>
          </a:prstGeom>
        </p:spPr>
      </p:pic>
    </p:spTree>
    <p:extLst>
      <p:ext uri="{BB962C8B-B14F-4D97-AF65-F5344CB8AC3E}">
        <p14:creationId xmlns:p14="http://schemas.microsoft.com/office/powerpoint/2010/main" val="159341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normAutofit/>
          </a:bodyPr>
          <a:lstStyle/>
          <a:p>
            <a:pPr algn="r" rtl="1"/>
            <a:r>
              <a:rPr lang="fa-IR" sz="3200" b="1" dirty="0" smtClean="0">
                <a:solidFill>
                  <a:srgbClr val="FF0000"/>
                </a:solidFill>
                <a:cs typeface="B Nazanin" panose="00000400000000000000" pitchFamily="2" charset="-78"/>
              </a:rPr>
              <a:t>مراحل اجرای ضربه کرنر:</a:t>
            </a:r>
            <a:endParaRPr lang="en-US" sz="3200" b="1" dirty="0">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9859" y="1700011"/>
            <a:ext cx="8744755" cy="4102689"/>
          </a:xfrm>
        </p:spPr>
      </p:pic>
    </p:spTree>
    <p:extLst>
      <p:ext uri="{BB962C8B-B14F-4D97-AF65-F5344CB8AC3E}">
        <p14:creationId xmlns:p14="http://schemas.microsoft.com/office/powerpoint/2010/main" val="2887676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18" y="531589"/>
            <a:ext cx="8378782" cy="4695893"/>
          </a:xfrm>
        </p:spPr>
        <p:txBody>
          <a:bodyPr/>
          <a:lstStyle/>
          <a:p>
            <a:pPr marL="0" indent="0" algn="just" rtl="1">
              <a:buNone/>
            </a:pPr>
            <a:r>
              <a:rPr lang="fa-IR" b="1" dirty="0" smtClean="0">
                <a:solidFill>
                  <a:srgbClr val="C00000"/>
                </a:solidFill>
                <a:cs typeface="B Nazanin" panose="00000400000000000000" pitchFamily="2" charset="-78"/>
              </a:rPr>
              <a:t>شکستگی ناشی از فشار در استخوانهای ساق</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استفاده بیش از اندازه</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مکانیسم: </a:t>
            </a:r>
            <a:r>
              <a:rPr lang="fa-IR" dirty="0" smtClean="0">
                <a:cs typeface="B Nazanin" panose="00000400000000000000" pitchFamily="2" charset="-78"/>
              </a:rPr>
              <a:t>در خلال تلاش های تکراری عضله قادر به ادامه حمایت از استخوان در برخورد پا به سطح زمین نیست. در این حالت فشار وارده به طور مستقیم به استخوان انتقال می یابد قدرت تحمل آن کاهش یافته شکستگی رخ خواهد داد.</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عدم انجام تمرین در هنگام خستگی</a:t>
            </a:r>
            <a:endParaRPr lang="en-US"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98" y="3681368"/>
            <a:ext cx="2230997" cy="260283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747" r="29717" b="26659"/>
          <a:stretch/>
        </p:blipFill>
        <p:spPr>
          <a:xfrm>
            <a:off x="285475" y="695459"/>
            <a:ext cx="2934242" cy="2446988"/>
          </a:xfrm>
          <a:prstGeom prst="rect">
            <a:avLst/>
          </a:prstGeom>
        </p:spPr>
      </p:pic>
    </p:spTree>
    <p:extLst>
      <p:ext uri="{BB962C8B-B14F-4D97-AF65-F5344CB8AC3E}">
        <p14:creationId xmlns:p14="http://schemas.microsoft.com/office/powerpoint/2010/main" val="3464596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572" y="531589"/>
            <a:ext cx="7618928" cy="4695893"/>
          </a:xfrm>
        </p:spPr>
        <p:txBody>
          <a:bodyPr>
            <a:normAutofit/>
          </a:bodyPr>
          <a:lstStyle/>
          <a:p>
            <a:pPr marL="0" indent="0" algn="just" rtl="1">
              <a:buNone/>
            </a:pPr>
            <a:r>
              <a:rPr lang="fa-IR" b="1" dirty="0" smtClean="0">
                <a:solidFill>
                  <a:srgbClr val="C00000"/>
                </a:solidFill>
                <a:cs typeface="B Nazanin" panose="00000400000000000000" pitchFamily="2" charset="-78"/>
              </a:rPr>
              <a:t>آسیب چرخش زانو بدون تماس بدنی</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گیرکردن استوک های کفش در چمن</a:t>
            </a:r>
          </a:p>
          <a:p>
            <a:pPr marL="0" indent="0" algn="just" rtl="1">
              <a:buNone/>
            </a:pPr>
            <a:r>
              <a:rPr lang="fa-IR" dirty="0">
                <a:cs typeface="B Nazanin" panose="00000400000000000000" pitchFamily="2" charset="-78"/>
              </a:rPr>
              <a:t> </a:t>
            </a:r>
            <a:r>
              <a:rPr lang="fa-IR" dirty="0" smtClean="0">
                <a:cs typeface="B Nazanin" panose="00000400000000000000" pitchFamily="2" charset="-78"/>
              </a:rPr>
              <a:t>       عدم استقرار مناسب پا بر روی زمین</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مکانیسم: </a:t>
            </a:r>
            <a:r>
              <a:rPr lang="fa-IR" dirty="0" smtClean="0">
                <a:cs typeface="B Nazanin" panose="00000400000000000000" pitchFamily="2" charset="-78"/>
              </a:rPr>
              <a:t>چرخش داخلی استخوان درشت نی هنگامی که پا در حالت تحمل وزن است و ران به سمت خارج در حال چرخش است.</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قرار دادن مناسب پای تکیه گاه</a:t>
            </a:r>
            <a:endParaRPr lang="en-US" dirty="0">
              <a:cs typeface="B Nazanin" panose="00000400000000000000" pitchFamily="2" charset="-78"/>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98" t="1567" r="50564" b="23011"/>
          <a:stretch/>
        </p:blipFill>
        <p:spPr>
          <a:xfrm>
            <a:off x="811370" y="1637013"/>
            <a:ext cx="2640168" cy="3295595"/>
          </a:xfrm>
          <a:prstGeom prst="rect">
            <a:avLst/>
          </a:prstGeom>
        </p:spPr>
      </p:pic>
    </p:spTree>
    <p:extLst>
      <p:ext uri="{BB962C8B-B14F-4D97-AF65-F5344CB8AC3E}">
        <p14:creationId xmlns:p14="http://schemas.microsoft.com/office/powerpoint/2010/main" val="2357019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482" y="531589"/>
            <a:ext cx="7503018" cy="4695893"/>
          </a:xfrm>
        </p:spPr>
        <p:txBody>
          <a:bodyPr>
            <a:normAutofit/>
          </a:bodyPr>
          <a:lstStyle/>
          <a:p>
            <a:pPr marL="0" indent="0" algn="just" rtl="1">
              <a:buNone/>
            </a:pPr>
            <a:r>
              <a:rPr lang="fa-IR" b="1" dirty="0" smtClean="0">
                <a:solidFill>
                  <a:srgbClr val="C00000"/>
                </a:solidFill>
                <a:cs typeface="B Nazanin" panose="00000400000000000000" pitchFamily="2" charset="-78"/>
              </a:rPr>
              <a:t>پیچ خوردگی مچ پای تکیه گاه به هنگام ضربه کرنر</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عدم استقرار مناسب پا- کمبودن اصطکاک</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مکانیسم: </a:t>
            </a:r>
            <a:r>
              <a:rPr lang="fa-IR" dirty="0" smtClean="0">
                <a:cs typeface="B Nazanin" panose="00000400000000000000" pitchFamily="2" charset="-78"/>
              </a:rPr>
              <a:t>بزرگتر بودن بازوی اهرمی نیروی سطح زمین نسبت به بازوی اهرمی رباط در نتیجه بزرگتر شدن نیروی رباط نسبت به نیروی وارده از سطح زمین</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استفاده از کفش مناسب- مچ بند طبی - قرار دادن مناسب پای تکیه گاه  </a:t>
            </a:r>
            <a:endParaRPr lang="en-US"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81" y="2176530"/>
            <a:ext cx="3625718" cy="2686251"/>
          </a:xfrm>
          <a:prstGeom prst="rect">
            <a:avLst/>
          </a:prstGeom>
        </p:spPr>
      </p:pic>
    </p:spTree>
    <p:extLst>
      <p:ext uri="{BB962C8B-B14F-4D97-AF65-F5344CB8AC3E}">
        <p14:creationId xmlns:p14="http://schemas.microsoft.com/office/powerpoint/2010/main" val="2200689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4880" y="1136896"/>
            <a:ext cx="7000742" cy="4695893"/>
          </a:xfrm>
        </p:spPr>
        <p:txBody>
          <a:bodyPr>
            <a:normAutofit/>
          </a:bodyPr>
          <a:lstStyle/>
          <a:p>
            <a:pPr marL="0" indent="0" algn="just" rtl="1">
              <a:buNone/>
            </a:pPr>
            <a:r>
              <a:rPr lang="fa-IR" b="1" dirty="0" smtClean="0">
                <a:solidFill>
                  <a:srgbClr val="C00000"/>
                </a:solidFill>
                <a:cs typeface="B Nazanin" panose="00000400000000000000" pitchFamily="2" charset="-78"/>
              </a:rPr>
              <a:t>سندرم انگشت پا در چمن مصنوعی</a:t>
            </a:r>
          </a:p>
          <a:p>
            <a:pPr marL="0" indent="0" algn="just" rtl="1">
              <a:buNone/>
            </a:pPr>
            <a:endParaRPr lang="en-US" b="1" dirty="0" smtClean="0">
              <a:solidFill>
                <a:srgbClr val="C00000"/>
              </a:solidFill>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علت: </a:t>
            </a:r>
            <a:r>
              <a:rPr lang="fa-IR" dirty="0" smtClean="0">
                <a:cs typeface="B Nazanin" panose="00000400000000000000" pitchFamily="2" charset="-78"/>
              </a:rPr>
              <a:t>توقف ناگهانی پا هنگام قرارگیری پای تکیه گاه بر روی زمین جهت نواختن ضربه کرنر</a:t>
            </a:r>
          </a:p>
          <a:p>
            <a:pPr marL="0" indent="0" algn="just" rtl="1">
              <a:buNone/>
            </a:pPr>
            <a:endParaRPr lang="fa-IR" dirty="0" smtClean="0">
              <a:cs typeface="B Nazanin" panose="00000400000000000000" pitchFamily="2" charset="-78"/>
            </a:endParaRPr>
          </a:p>
          <a:p>
            <a:pPr marL="0" indent="0" algn="just" rtl="1">
              <a:buNone/>
            </a:pPr>
            <a:r>
              <a:rPr lang="fa-IR" dirty="0" smtClean="0">
                <a:solidFill>
                  <a:srgbClr val="FF0000"/>
                </a:solidFill>
                <a:cs typeface="B Nazanin" panose="00000400000000000000" pitchFamily="2" charset="-78"/>
              </a:rPr>
              <a:t>مکانیسم: </a:t>
            </a:r>
            <a:r>
              <a:rPr lang="fa-IR" dirty="0" smtClean="0">
                <a:cs typeface="B Nazanin" panose="00000400000000000000" pitchFamily="2" charset="-78"/>
              </a:rPr>
              <a:t>با ثابت ماندن کفش روی زمین انگشتان پا به طرف جلو حرکت کرده و در نتیجه هنگام خم شدن انگشت بزرگ پا فشار زیادی بر آن وارد میشود رباط ها کشیده شده و به مفصل آسیب وارد میشود.</a:t>
            </a:r>
          </a:p>
          <a:p>
            <a:pPr marL="0" indent="0" algn="just" rtl="1">
              <a:buNone/>
            </a:pPr>
            <a:r>
              <a:rPr lang="fa-IR" dirty="0" smtClean="0">
                <a:solidFill>
                  <a:srgbClr val="FF0000"/>
                </a:solidFill>
                <a:cs typeface="B Nazanin" panose="00000400000000000000" pitchFamily="2" charset="-78"/>
              </a:rPr>
              <a:t>پیشگیری: </a:t>
            </a:r>
            <a:r>
              <a:rPr lang="fa-IR" dirty="0" smtClean="0">
                <a:cs typeface="B Nazanin" panose="00000400000000000000" pitchFamily="2" charset="-78"/>
              </a:rPr>
              <a:t>استفاده از کفش و جوراب مناسب</a:t>
            </a:r>
            <a:endParaRPr lang="en-US"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14" y="1596298"/>
            <a:ext cx="3777087" cy="3777087"/>
          </a:xfrm>
          <a:prstGeom prst="rect">
            <a:avLst/>
          </a:prstGeom>
        </p:spPr>
      </p:pic>
    </p:spTree>
    <p:extLst>
      <p:ext uri="{BB962C8B-B14F-4D97-AF65-F5344CB8AC3E}">
        <p14:creationId xmlns:p14="http://schemas.microsoft.com/office/powerpoint/2010/main" val="2006176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2321" y="467194"/>
            <a:ext cx="4218907" cy="5276783"/>
          </a:xfrm>
        </p:spPr>
        <p:txBody>
          <a:bodyPr>
            <a:normAutofit lnSpcReduction="10000"/>
          </a:bodyPr>
          <a:lstStyle/>
          <a:p>
            <a:pPr marL="0" indent="0" algn="just" rtl="1">
              <a:buNone/>
            </a:pPr>
            <a:r>
              <a:rPr lang="fa-IR" b="1" dirty="0" smtClean="0">
                <a:solidFill>
                  <a:srgbClr val="C00000"/>
                </a:solidFill>
                <a:cs typeface="B Nazanin" panose="00000400000000000000" pitchFamily="2" charset="-78"/>
              </a:rPr>
              <a:t>منابع:</a:t>
            </a:r>
          </a:p>
          <a:p>
            <a:pPr marL="0" indent="0" algn="just" rtl="1">
              <a:buNone/>
            </a:pPr>
            <a:endParaRPr lang="fa-IR" b="1" dirty="0" smtClean="0">
              <a:solidFill>
                <a:srgbClr val="C00000"/>
              </a:solidFill>
              <a:cs typeface="B Nazanin" panose="00000400000000000000" pitchFamily="2" charset="-78"/>
            </a:endParaRPr>
          </a:p>
          <a:p>
            <a:pPr marL="0" indent="0" algn="just" rtl="1">
              <a:buNone/>
            </a:pPr>
            <a:r>
              <a:rPr lang="fa-IR" sz="1800" dirty="0" smtClean="0">
                <a:cs typeface="B Nazanin" panose="00000400000000000000" pitchFamily="2" charset="-78"/>
              </a:rPr>
              <a:t>1. آموزش مهارتهای فوتبال، چالزهیوز، ترجمه احمد خداداد، تهران سازمان مطالعه و تدوین کتب علوم انسانی دانشگاه ها </a:t>
            </a:r>
          </a:p>
          <a:p>
            <a:pPr marL="0" indent="0" algn="just" rtl="1">
              <a:buNone/>
            </a:pPr>
            <a:r>
              <a:rPr lang="fa-IR" sz="1800" dirty="0" smtClean="0">
                <a:cs typeface="B Nazanin" panose="00000400000000000000" pitchFamily="2" charset="-78"/>
              </a:rPr>
              <a:t>2. حرکت شناسی، فریدون تندنویس، چاپ یازدهم، 1386</a:t>
            </a:r>
          </a:p>
          <a:p>
            <a:pPr marL="0" indent="0" algn="just" rtl="1">
              <a:buNone/>
            </a:pPr>
            <a:r>
              <a:rPr lang="fa-IR" sz="1800" dirty="0" smtClean="0">
                <a:cs typeface="B Nazanin" panose="00000400000000000000" pitchFamily="2" charset="-78"/>
              </a:rPr>
              <a:t>حرکت شناسی و بیومکانیک ورزشی، فرهاد دریانوش، انتشارات آزاده، 1383</a:t>
            </a:r>
          </a:p>
          <a:p>
            <a:pPr marL="0" indent="0" algn="just" rtl="1">
              <a:buNone/>
            </a:pPr>
            <a:r>
              <a:rPr lang="fa-IR" sz="1800" dirty="0" smtClean="0">
                <a:cs typeface="B Nazanin" panose="00000400000000000000" pitchFamily="2" charset="-78"/>
              </a:rPr>
              <a:t>3. حرکت شناسی، فرهاد دریانوش، انتشارات آزاده، 1383</a:t>
            </a:r>
          </a:p>
          <a:p>
            <a:pPr marL="0" indent="0" algn="just" rtl="1">
              <a:buNone/>
            </a:pPr>
            <a:r>
              <a:rPr lang="fa-IR" sz="1800" dirty="0" smtClean="0">
                <a:cs typeface="B Nazanin" panose="00000400000000000000" pitchFamily="2" charset="-78"/>
              </a:rPr>
              <a:t>مقدمات بیومکانیک، دکتر حیدر صادقی، انتشارات سمت، 1385</a:t>
            </a:r>
          </a:p>
          <a:p>
            <a:pPr marL="0" indent="0" algn="just" rtl="1">
              <a:buNone/>
            </a:pPr>
            <a:r>
              <a:rPr lang="fa-IR" sz="1800" dirty="0" smtClean="0">
                <a:cs typeface="B Nazanin" panose="00000400000000000000" pitchFamily="2" charset="-78"/>
              </a:rPr>
              <a:t>4. آسیب های ورزشی تشخیص و درمان، محمدرضا جهانی، شهریار باقری، هادی شیرزاد، محمدرضا میراحمدیان، انتشارات طاهریان، 1385</a:t>
            </a:r>
          </a:p>
          <a:p>
            <a:pPr marL="0" indent="0" algn="just" rtl="1">
              <a:buNone/>
            </a:pPr>
            <a:r>
              <a:rPr lang="fa-IR" sz="1800" dirty="0" smtClean="0">
                <a:cs typeface="B Nazanin" panose="00000400000000000000" pitchFamily="2" charset="-78"/>
              </a:rPr>
              <a:t>5. پیشگیری و درمان اسیب های ورزشی، رضا قرخانلو، حسن دانشمندی، انتشارات سمت،1386</a:t>
            </a:r>
          </a:p>
        </p:txBody>
      </p:sp>
      <p:sp>
        <p:nvSpPr>
          <p:cNvPr id="4" name="Content Placeholder 2"/>
          <p:cNvSpPr txBox="1">
            <a:spLocks/>
          </p:cNvSpPr>
          <p:nvPr/>
        </p:nvSpPr>
        <p:spPr>
          <a:xfrm>
            <a:off x="1478923" y="1278564"/>
            <a:ext cx="4218907" cy="46958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hlinkClick r:id="rId2"/>
              </a:rPr>
              <a:t>www.dailybandha.com</a:t>
            </a:r>
            <a:endParaRPr lang="en-US" sz="1800" dirty="0"/>
          </a:p>
          <a:p>
            <a:pPr marL="0" indent="0">
              <a:buNone/>
            </a:pPr>
            <a:r>
              <a:rPr lang="en-US" sz="1800" dirty="0">
                <a:hlinkClick r:id="rId3"/>
              </a:rPr>
              <a:t>http://www.teachpe.com/anatomy/muscles/sartorius.php</a:t>
            </a:r>
            <a:endParaRPr lang="en-US" sz="1800" dirty="0"/>
          </a:p>
          <a:p>
            <a:pPr marL="0" indent="0">
              <a:buNone/>
            </a:pPr>
            <a:r>
              <a:rPr lang="en-US" sz="1800" dirty="0">
                <a:hlinkClick r:id="rId4"/>
              </a:rPr>
              <a:t>http://www.musclesused.com/quadriceps/</a:t>
            </a:r>
            <a:endParaRPr lang="en-US" sz="1800" dirty="0"/>
          </a:p>
          <a:p>
            <a:pPr marL="0" indent="0">
              <a:buNone/>
            </a:pPr>
            <a:r>
              <a:rPr lang="en-US" sz="1800" dirty="0">
                <a:hlinkClick r:id="rId5"/>
              </a:rPr>
              <a:t>http://www.eorthopod.com/hamstring-injuries/topic/62</a:t>
            </a:r>
            <a:endParaRPr lang="en-US" sz="1800" dirty="0"/>
          </a:p>
          <a:p>
            <a:pPr marL="0" indent="0">
              <a:buNone/>
            </a:pPr>
            <a:r>
              <a:rPr lang="en-US" sz="1800" dirty="0">
                <a:hlinkClick r:id="rId6"/>
              </a:rPr>
              <a:t>http://www.mainstreetphysio.ca/blog/health-wellness/patient-study-physiotherapy-on-fractured-distal-fibula-and-tibia/</a:t>
            </a:r>
            <a:endParaRPr lang="en-US" sz="1800" dirty="0"/>
          </a:p>
          <a:p>
            <a:pPr marL="0" indent="0">
              <a:buNone/>
            </a:pPr>
            <a:r>
              <a:rPr lang="en-US" sz="1800" dirty="0">
                <a:hlinkClick r:id="rId7"/>
              </a:rPr>
              <a:t>http://www.massagetherapy.com/articles/index.php/article_id/748/Shoulder-Series-2%3A-Supraspinatus-Tendinitis</a:t>
            </a:r>
            <a:endParaRPr lang="en-US" sz="1800" dirty="0"/>
          </a:p>
          <a:p>
            <a:pPr marL="0" indent="0">
              <a:buNone/>
            </a:pPr>
            <a:r>
              <a:rPr lang="en-US" sz="1800" dirty="0">
                <a:hlinkClick r:id="rId8"/>
              </a:rPr>
              <a:t>http://www.musclesused.com/deltoid-muscles/</a:t>
            </a:r>
            <a:endParaRPr lang="en-US" sz="1800" dirty="0"/>
          </a:p>
          <a:p>
            <a:pPr marL="0" indent="0">
              <a:buNone/>
            </a:pPr>
            <a:r>
              <a:rPr lang="en-US" sz="1800" dirty="0">
                <a:hlinkClick r:id="rId9"/>
              </a:rPr>
              <a:t>http://</a:t>
            </a:r>
            <a:r>
              <a:rPr lang="en-US" sz="1800" dirty="0" smtClean="0">
                <a:hlinkClick r:id="rId9"/>
              </a:rPr>
              <a:t>www.myweightlifting.com/latissimus-dorsi-muscle.html</a:t>
            </a:r>
            <a:endParaRPr lang="en-US" sz="1800" dirty="0"/>
          </a:p>
        </p:txBody>
      </p:sp>
    </p:spTree>
    <p:extLst>
      <p:ext uri="{BB962C8B-B14F-4D97-AF65-F5344CB8AC3E}">
        <p14:creationId xmlns:p14="http://schemas.microsoft.com/office/powerpoint/2010/main" val="830143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58449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ران پای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9013093" y="981052"/>
            <a:ext cx="2340707" cy="742457"/>
          </a:xfrm>
        </p:spPr>
        <p:txBody>
          <a:bodyPr>
            <a:normAutofit fontScale="92500"/>
          </a:bodyPr>
          <a:lstStyle/>
          <a:p>
            <a:pPr marL="0" indent="0" algn="r" rtl="1">
              <a:buNone/>
            </a:pPr>
            <a:r>
              <a:rPr lang="fa-IR" b="1" dirty="0" smtClean="0">
                <a:solidFill>
                  <a:srgbClr val="C00000"/>
                </a:solidFill>
                <a:cs typeface="B Nazanin" panose="00000400000000000000" pitchFamily="2" charset="-78"/>
              </a:rPr>
              <a:t>عضلات آگونیست:</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5" y="2730323"/>
            <a:ext cx="3882497" cy="41276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458" y="2680645"/>
            <a:ext cx="2134107" cy="41773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233" y="2550016"/>
            <a:ext cx="2040967" cy="42547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0410" y="2550016"/>
            <a:ext cx="2366051" cy="3699643"/>
          </a:xfrm>
          <a:prstGeom prst="rect">
            <a:avLst/>
          </a:prstGeom>
        </p:spPr>
      </p:pic>
      <p:sp>
        <p:nvSpPr>
          <p:cNvPr id="8" name="Down Arrow Callout 7"/>
          <p:cNvSpPr/>
          <p:nvPr/>
        </p:nvSpPr>
        <p:spPr>
          <a:xfrm>
            <a:off x="10044340" y="1815918"/>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a:cs typeface="B Nazanin" panose="00000400000000000000" pitchFamily="2" charset="-78"/>
              </a:rPr>
              <a:t>کشنده پهن نیام</a:t>
            </a:r>
            <a:endParaRPr lang="en-US" sz="2000" b="1" dirty="0"/>
          </a:p>
        </p:txBody>
      </p:sp>
      <p:sp>
        <p:nvSpPr>
          <p:cNvPr id="9" name="Down Arrow Callout 8"/>
          <p:cNvSpPr/>
          <p:nvPr/>
        </p:nvSpPr>
        <p:spPr>
          <a:xfrm>
            <a:off x="7439559" y="1815918"/>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خیاطه</a:t>
            </a:r>
            <a:endParaRPr lang="en-US" sz="2000" b="1" dirty="0"/>
          </a:p>
        </p:txBody>
      </p:sp>
      <p:sp>
        <p:nvSpPr>
          <p:cNvPr id="10" name="Down Arrow Callout 9"/>
          <p:cNvSpPr/>
          <p:nvPr/>
        </p:nvSpPr>
        <p:spPr>
          <a:xfrm>
            <a:off x="4427606" y="1815918"/>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شانه ای</a:t>
            </a:r>
            <a:endParaRPr lang="en-US" sz="2000" b="1" dirty="0"/>
          </a:p>
        </p:txBody>
      </p:sp>
      <p:sp>
        <p:nvSpPr>
          <p:cNvPr id="11" name="Down Arrow Callout 10"/>
          <p:cNvSpPr/>
          <p:nvPr/>
        </p:nvSpPr>
        <p:spPr>
          <a:xfrm>
            <a:off x="922396" y="181213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000" b="1" dirty="0">
                <a:cs typeface="B Nazanin" panose="00000400000000000000" pitchFamily="2" charset="-78"/>
              </a:rPr>
              <a:t>سوئز خاصره ای</a:t>
            </a:r>
            <a:endParaRPr lang="en-US" sz="2000" b="1" dirty="0">
              <a:cs typeface="B Nazanin" panose="00000400000000000000" pitchFamily="2" charset="-78"/>
            </a:endParaRPr>
          </a:p>
        </p:txBody>
      </p:sp>
    </p:spTree>
    <p:extLst>
      <p:ext uri="{BB962C8B-B14F-4D97-AF65-F5344CB8AC3E}">
        <p14:creationId xmlns:p14="http://schemas.microsoft.com/office/powerpoint/2010/main" val="661119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ران پای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آنتاگونیست:</a:t>
            </a: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سرینی بزرگ</a:t>
            </a:r>
            <a:endParaRPr lang="en-US" sz="2000" b="1" dirty="0"/>
          </a:p>
        </p:txBody>
      </p:sp>
      <p:sp>
        <p:nvSpPr>
          <p:cNvPr id="9" name="Down Arrow Callout 8"/>
          <p:cNvSpPr/>
          <p:nvPr/>
        </p:nvSpPr>
        <p:spPr>
          <a:xfrm>
            <a:off x="4819476"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همسترینگ</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نزدیک کننده بزرگ</a:t>
            </a:r>
            <a:endParaRPr lang="en-US" sz="2000"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78" y="2500627"/>
            <a:ext cx="2224181" cy="435737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512" y="2665928"/>
            <a:ext cx="3991378" cy="39913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4588" y="2665928"/>
            <a:ext cx="2319212" cy="2909557"/>
          </a:xfrm>
          <a:prstGeom prst="rect">
            <a:avLst/>
          </a:prstGeom>
        </p:spPr>
      </p:pic>
    </p:spTree>
    <p:extLst>
      <p:ext uri="{BB962C8B-B14F-4D97-AF65-F5344CB8AC3E}">
        <p14:creationId xmlns:p14="http://schemas.microsoft.com/office/powerpoint/2010/main" val="1661095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ران پای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8" name="Down Arrow Callout 7"/>
          <p:cNvSpPr/>
          <p:nvPr/>
        </p:nvSpPr>
        <p:spPr>
          <a:xfrm>
            <a:off x="9223227"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مفصل</a:t>
            </a:r>
            <a:endParaRPr lang="en-US" sz="2000" b="1" dirty="0"/>
          </a:p>
        </p:txBody>
      </p:sp>
      <p:sp>
        <p:nvSpPr>
          <p:cNvPr id="9" name="Down Arrow Callout 8"/>
          <p:cNvSpPr/>
          <p:nvPr/>
        </p:nvSpPr>
        <p:spPr>
          <a:xfrm>
            <a:off x="4981850" y="1766326"/>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استخوان</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نوع اهرم</a:t>
            </a:r>
            <a:endParaRPr lang="en-US" sz="2000" b="1" dirty="0"/>
          </a:p>
        </p:txBody>
      </p:sp>
      <p:sp>
        <p:nvSpPr>
          <p:cNvPr id="5" name="Rectangle 4"/>
          <p:cNvSpPr/>
          <p:nvPr/>
        </p:nvSpPr>
        <p:spPr>
          <a:xfrm>
            <a:off x="9073731" y="3090929"/>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مفصل ران (کروی)</a:t>
            </a:r>
            <a:endParaRPr lang="en-US" sz="2000" b="1" dirty="0">
              <a:cs typeface="B Nazanin" panose="00000400000000000000" pitchFamily="2" charset="-78"/>
            </a:endParaRPr>
          </a:p>
        </p:txBody>
      </p:sp>
      <p:sp>
        <p:nvSpPr>
          <p:cNvPr id="15" name="Rectangle 14"/>
          <p:cNvSpPr/>
          <p:nvPr/>
        </p:nvSpPr>
        <p:spPr>
          <a:xfrm>
            <a:off x="4832354" y="3090925"/>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فمور</a:t>
            </a:r>
            <a:endParaRPr lang="en-US" sz="2000" b="1" dirty="0">
              <a:cs typeface="B Nazanin" panose="00000400000000000000" pitchFamily="2" charset="-78"/>
            </a:endParaRPr>
          </a:p>
        </p:txBody>
      </p:sp>
      <p:sp>
        <p:nvSpPr>
          <p:cNvPr id="16" name="Rectangle 15"/>
          <p:cNvSpPr/>
          <p:nvPr/>
        </p:nvSpPr>
        <p:spPr>
          <a:xfrm>
            <a:off x="1109907" y="3090926"/>
            <a:ext cx="2240924" cy="5924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000" b="1" dirty="0" smtClean="0">
                <a:cs typeface="B Nazanin" panose="00000400000000000000" pitchFamily="2" charset="-78"/>
              </a:rPr>
              <a:t>سوم</a:t>
            </a:r>
            <a:endParaRPr lang="en-US" sz="2000" b="1" dirty="0">
              <a:cs typeface="B Nazanin" panose="00000400000000000000" pitchFamily="2" charset="-78"/>
            </a:endParaRPr>
          </a:p>
        </p:txBody>
      </p:sp>
      <p:pic>
        <p:nvPicPr>
          <p:cNvPr id="17" name="Picture 8" descr="196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326" y="4069724"/>
            <a:ext cx="3521803" cy="257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630" y="3879604"/>
            <a:ext cx="2114371" cy="2954226"/>
          </a:xfrm>
          <a:prstGeom prst="rect">
            <a:avLst/>
          </a:prstGeom>
        </p:spPr>
      </p:pic>
    </p:spTree>
    <p:extLst>
      <p:ext uri="{BB962C8B-B14F-4D97-AF65-F5344CB8AC3E}">
        <p14:creationId xmlns:p14="http://schemas.microsoft.com/office/powerpoint/2010/main" val="327674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4896" y="274974"/>
            <a:ext cx="4218904" cy="613669"/>
          </a:xfrm>
        </p:spPr>
        <p:txBody>
          <a:bodyPr>
            <a:normAutofit/>
          </a:bodyPr>
          <a:lstStyle/>
          <a:p>
            <a:pPr algn="r" rtl="1"/>
            <a:r>
              <a:rPr lang="fa-IR" sz="3200" b="1" dirty="0" smtClean="0">
                <a:solidFill>
                  <a:srgbClr val="FF0000"/>
                </a:solidFill>
                <a:cs typeface="B Nazanin" panose="00000400000000000000" pitchFamily="2" charset="-78"/>
              </a:rPr>
              <a:t>فلکشن زانوی تکیه گاه</a:t>
            </a:r>
            <a:r>
              <a:rPr lang="en-US" sz="3200" b="1" dirty="0" smtClean="0">
                <a:solidFill>
                  <a:srgbClr val="FF0000"/>
                </a:solidFill>
                <a:cs typeface="B Nazanin" panose="00000400000000000000" pitchFamily="2" charset="-78"/>
              </a:rPr>
              <a:t>:</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761409" y="981052"/>
            <a:ext cx="4592392" cy="742457"/>
          </a:xfrm>
        </p:spPr>
        <p:txBody>
          <a:bodyPr>
            <a:normAutofit/>
          </a:bodyPr>
          <a:lstStyle/>
          <a:p>
            <a:pPr marL="0" indent="0" algn="r" rtl="1">
              <a:buNone/>
            </a:pPr>
            <a:r>
              <a:rPr lang="fa-IR" b="1" dirty="0" smtClean="0">
                <a:solidFill>
                  <a:srgbClr val="C00000"/>
                </a:solidFill>
                <a:cs typeface="B Nazanin" panose="00000400000000000000" pitchFamily="2" charset="-78"/>
              </a:rPr>
              <a:t>عضلات آگونیست:</a:t>
            </a:r>
          </a:p>
        </p:txBody>
      </p:sp>
      <p:sp>
        <p:nvSpPr>
          <p:cNvPr id="9" name="Down Arrow Callout 8"/>
          <p:cNvSpPr/>
          <p:nvPr/>
        </p:nvSpPr>
        <p:spPr>
          <a:xfrm>
            <a:off x="4819476"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همسترینگ</a:t>
            </a:r>
            <a:endParaRPr lang="en-US" sz="2000" b="1" dirty="0"/>
          </a:p>
        </p:txBody>
      </p:sp>
      <p:sp>
        <p:nvSpPr>
          <p:cNvPr id="10" name="Down Arrow Callout 9"/>
          <p:cNvSpPr/>
          <p:nvPr/>
        </p:nvSpPr>
        <p:spPr>
          <a:xfrm>
            <a:off x="1259403"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راست داخلی</a:t>
            </a:r>
            <a:endParaRPr lang="en-US" sz="2000" b="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3512" y="2665928"/>
            <a:ext cx="3991378" cy="39913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851" y="2457607"/>
            <a:ext cx="2167944" cy="4243589"/>
          </a:xfrm>
          <a:prstGeom prst="rect">
            <a:avLst/>
          </a:prstGeom>
        </p:spPr>
      </p:pic>
      <p:sp>
        <p:nvSpPr>
          <p:cNvPr id="15" name="Down Arrow Callout 14"/>
          <p:cNvSpPr/>
          <p:nvPr/>
        </p:nvSpPr>
        <p:spPr>
          <a:xfrm>
            <a:off x="9124229" y="1723509"/>
            <a:ext cx="1941933" cy="734098"/>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000" b="1" dirty="0" smtClean="0">
                <a:cs typeface="B Nazanin" panose="00000400000000000000" pitchFamily="2" charset="-78"/>
              </a:rPr>
              <a:t>خیاطه</a:t>
            </a:r>
            <a:endParaRPr lang="en-US" sz="20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068" y="2635936"/>
            <a:ext cx="2309484" cy="4065260"/>
          </a:xfrm>
          <a:prstGeom prst="rect">
            <a:avLst/>
          </a:prstGeom>
        </p:spPr>
      </p:pic>
    </p:spTree>
    <p:extLst>
      <p:ext uri="{BB962C8B-B14F-4D97-AF65-F5344CB8AC3E}">
        <p14:creationId xmlns:p14="http://schemas.microsoft.com/office/powerpoint/2010/main" val="1839012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1774</Words>
  <Application>Microsoft Office PowerPoint</Application>
  <PresentationFormat>Widescreen</PresentationFormat>
  <Paragraphs>462</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Wingdings</vt:lpstr>
      <vt:lpstr>Arial</vt:lpstr>
      <vt:lpstr>Calibri Light</vt:lpstr>
      <vt:lpstr>B Nazanin</vt:lpstr>
      <vt:lpstr>Calibri</vt:lpstr>
      <vt:lpstr>Office Theme</vt:lpstr>
      <vt:lpstr>تحلیل آناتومیکی ضربه کرنر</vt:lpstr>
      <vt:lpstr>ضربه کرنر:</vt:lpstr>
      <vt:lpstr>وضعیت قرارگیری پاها به هنگام زدن ضربه کرنر:</vt:lpstr>
      <vt:lpstr>مراحل اجرای ضربه کرنر:</vt:lpstr>
      <vt:lpstr>PowerPoint Presentation</vt:lpstr>
      <vt:lpstr>فلکشن ران پای تکیه گاه:</vt:lpstr>
      <vt:lpstr>فلکشن ران پای تکیه گاه:</vt:lpstr>
      <vt:lpstr>فلکشن ران پای تکیه گاه:</vt:lpstr>
      <vt:lpstr>فلکشن زانوی تکیه گاه:</vt:lpstr>
      <vt:lpstr>فلکشن زانوی تکیه گاه:</vt:lpstr>
      <vt:lpstr>فلکشن زانوی تکیه گاه:</vt:lpstr>
      <vt:lpstr>دورسی فلکشن مچ تکیه گاه:</vt:lpstr>
      <vt:lpstr>دورسی فلکشن مچ تکیه گاه:</vt:lpstr>
      <vt:lpstr>دورسی فلکشن مچ تکیه گاه:</vt:lpstr>
      <vt:lpstr>اکستنشن آرنج سمت تکیه گاه:</vt:lpstr>
      <vt:lpstr>اکستنشن آرنج سمت تکیه گاه:</vt:lpstr>
      <vt:lpstr>اکستنشن آرنج سمت تکیه گاه:</vt:lpstr>
      <vt:lpstr>ابداکشن بازو سمت تکیه گاه:</vt:lpstr>
      <vt:lpstr>ابداکشن بازو سمت تکیه گاه:</vt:lpstr>
      <vt:lpstr>ابداکشن بازو سمت تکیه گاه:</vt:lpstr>
      <vt:lpstr>هایپراکستنشن ران ضربه زننده:</vt:lpstr>
      <vt:lpstr>هایپراکستنشن ران ضربه زننده:</vt:lpstr>
      <vt:lpstr>هایپراکستنشن ران ضربه زننده:</vt:lpstr>
      <vt:lpstr>فلکشن زانو ضربه زننده:</vt:lpstr>
      <vt:lpstr>پلانتار فلکشن مچ ضربه زننده:</vt:lpstr>
      <vt:lpstr>فلکشن آرنج سمت ضربه:</vt:lpstr>
      <vt:lpstr>هایپراکستنشن بازو ضربه زننده:</vt:lpstr>
      <vt:lpstr>هایپراکستنشن بازو ضربه زننده:</vt:lpstr>
      <vt:lpstr>هایپراکستنشن بازو ضربه زننده:</vt:lpstr>
      <vt:lpstr>PowerPoint Presentation</vt:lpstr>
      <vt:lpstr>PowerPoint Presentation</vt:lpstr>
      <vt:lpstr>PowerPoint Presentation</vt:lpstr>
      <vt:lpstr>PowerPoint Presentation</vt:lpstr>
      <vt:lpstr>نقش اثر مگنوس در ضربه کرنر:</vt:lpstr>
      <vt:lpstr>PowerPoint Presentation</vt:lpstr>
      <vt:lpstr>نمودار تغییرات مرکز ثقل:</vt:lpstr>
      <vt:lpstr>آسیب های رایج در ضربه کرنر:</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ضربه کرنر:</dc:title>
  <dc:creator>MRT www.Win2Farsi.com</dc:creator>
  <cp:lastModifiedBy>MRT www.Win2Farsi.com</cp:lastModifiedBy>
  <cp:revision>109</cp:revision>
  <dcterms:created xsi:type="dcterms:W3CDTF">2014-12-14T10:59:14Z</dcterms:created>
  <dcterms:modified xsi:type="dcterms:W3CDTF">2018-01-27T13:47:50Z</dcterms:modified>
</cp:coreProperties>
</file>