
<file path=[Content_Types].xml><?xml version="1.0" encoding="utf-8"?>
<Types xmlns="http://schemas.openxmlformats.org/package/2006/content-types">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1" r:id="rId1"/>
  </p:sldMasterIdLst>
  <p:notesMasterIdLst>
    <p:notesMasterId r:id="rId27"/>
  </p:notesMasterIdLst>
  <p:sldIdLst>
    <p:sldId id="256" r:id="rId2"/>
    <p:sldId id="276" r:id="rId3"/>
    <p:sldId id="315" r:id="rId4"/>
    <p:sldId id="258" r:id="rId5"/>
    <p:sldId id="314" r:id="rId6"/>
    <p:sldId id="261" r:id="rId7"/>
    <p:sldId id="316" r:id="rId8"/>
    <p:sldId id="296" r:id="rId9"/>
    <p:sldId id="317" r:id="rId10"/>
    <p:sldId id="318" r:id="rId11"/>
    <p:sldId id="319" r:id="rId12"/>
    <p:sldId id="321" r:id="rId13"/>
    <p:sldId id="323" r:id="rId14"/>
    <p:sldId id="324" r:id="rId15"/>
    <p:sldId id="325" r:id="rId16"/>
    <p:sldId id="326" r:id="rId17"/>
    <p:sldId id="327" r:id="rId18"/>
    <p:sldId id="322" r:id="rId19"/>
    <p:sldId id="329" r:id="rId20"/>
    <p:sldId id="328" r:id="rId21"/>
    <p:sldId id="330" r:id="rId22"/>
    <p:sldId id="331" r:id="rId23"/>
    <p:sldId id="332" r:id="rId24"/>
    <p:sldId id="333" r:id="rId25"/>
    <p:sldId id="334" r:id="rId26"/>
  </p:sldIdLst>
  <p:sldSz cx="9144000" cy="5143500" type="screen16x9"/>
  <p:notesSz cx="6858000" cy="9144000"/>
  <p:embeddedFontLst>
    <p:embeddedFont>
      <p:font typeface="Roboto Slab Regular" panose="020B0604020202020204" charset="0"/>
      <p:regular r:id="rId28"/>
      <p:bold r:id="rId29"/>
    </p:embeddedFont>
    <p:embeddedFont>
      <p:font typeface="Lato Light" panose="020B0604020202020204" charset="0"/>
      <p:regular r:id="rId30"/>
      <p:bold r:id="rId31"/>
      <p:italic r:id="rId32"/>
      <p:boldItalic r:id="rId33"/>
    </p:embeddedFont>
    <p:embeddedFont>
      <p:font typeface="B Nazanin" panose="00000400000000000000" pitchFamily="2" charset="-78"/>
      <p:regular r:id="rId34"/>
      <p:bold r:id="rId35"/>
    </p:embeddedFont>
    <p:embeddedFont>
      <p:font typeface="Calibri" panose="020F0502020204030204" pitchFamily="34" charset="0"/>
      <p:regular r:id="rId36"/>
      <p:bold r:id="rId37"/>
      <p:italic r:id="rId38"/>
      <p:boldItalic r:id="rId39"/>
    </p:embeddedFont>
    <p:embeddedFont>
      <p:font typeface="B Zar" panose="00000400000000000000" pitchFamily="2" charset="-78"/>
      <p:regular r:id="rId40"/>
      <p:bold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FF"/>
    <a:srgbClr val="FC4067"/>
    <a:srgbClr val="FD6C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E225D28-81A1-47F6-B832-14334138A573}">
  <a:tblStyle styleId="{5E225D28-81A1-47F6-B832-14334138A573}"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C029A7E8-3C45-47D5-81E7-23AC33BA362D}"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343" autoAdjust="0"/>
  </p:normalViewPr>
  <p:slideViewPr>
    <p:cSldViewPr snapToGrid="0">
      <p:cViewPr varScale="1">
        <p:scale>
          <a:sx n="149" d="100"/>
          <a:sy n="149" d="100"/>
        </p:scale>
        <p:origin x="426" y="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120470941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7" name="Google Shape;38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573377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79345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212967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69890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73853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975247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865656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871806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992751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623122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43208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g35ed75ccf_0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8" name="Google Shape;588;g35ed75ccf_0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593795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674585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188712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93421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276360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786928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58630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g35ed75ccf_0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8" name="Google Shape;588;g35ed75ccf_0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8176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98772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897418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465743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10754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767387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705933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9"/>
        <p:cNvGrpSpPr/>
        <p:nvPr/>
      </p:nvGrpSpPr>
      <p:grpSpPr>
        <a:xfrm>
          <a:off x="0" y="0"/>
          <a:ext cx="0" cy="0"/>
          <a:chOff x="0" y="0"/>
          <a:chExt cx="0" cy="0"/>
        </a:xfrm>
      </p:grpSpPr>
      <p:sp>
        <p:nvSpPr>
          <p:cNvPr id="10" name="Google Shape;10;p2"/>
          <p:cNvSpPr/>
          <p:nvPr/>
        </p:nvSpPr>
        <p:spPr>
          <a:xfrm>
            <a:off x="2630450" y="630150"/>
            <a:ext cx="3883200" cy="38832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5430350" y="228600"/>
            <a:ext cx="1388100" cy="1388100"/>
          </a:xfrm>
          <a:prstGeom prst="ellipse">
            <a:avLst/>
          </a:prstGeom>
          <a:solidFill>
            <a:srgbClr val="FFB600">
              <a:alpha val="796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5908250" y="4660825"/>
            <a:ext cx="605400" cy="605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2706650" y="3872629"/>
            <a:ext cx="1097700" cy="1097700"/>
          </a:xfrm>
          <a:prstGeom prst="ellipse">
            <a:avLst/>
          </a:prstGeom>
          <a:solidFill>
            <a:srgbClr val="FC4540">
              <a:alpha val="78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2081694" y="771271"/>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6513651" y="1616690"/>
            <a:ext cx="413400" cy="413400"/>
          </a:xfrm>
          <a:prstGeom prst="ellipse">
            <a:avLst/>
          </a:prstGeom>
          <a:solidFill>
            <a:srgbClr val="FC4540">
              <a:alpha val="78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2420476" y="3612044"/>
            <a:ext cx="336900" cy="336900"/>
          </a:xfrm>
          <a:prstGeom prst="ellipse">
            <a:avLst/>
          </a:prstGeom>
          <a:solidFill>
            <a:srgbClr val="FF9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2362484" y="1670133"/>
            <a:ext cx="213000" cy="213000"/>
          </a:xfrm>
          <a:prstGeom prst="ellipse">
            <a:avLst/>
          </a:prstGeom>
          <a:solidFill>
            <a:srgbClr val="FFB6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6818461" y="1338692"/>
            <a:ext cx="93900" cy="93900"/>
          </a:xfrm>
          <a:prstGeom prst="ellipse">
            <a:avLst/>
          </a:prstGeom>
          <a:solidFill>
            <a:srgbClr val="02BD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2300611" y="990190"/>
            <a:ext cx="336767" cy="336767"/>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 name="Google Shape;21;p2"/>
          <p:cNvGrpSpPr/>
          <p:nvPr/>
        </p:nvGrpSpPr>
        <p:grpSpPr>
          <a:xfrm>
            <a:off x="3001075" y="4182123"/>
            <a:ext cx="508851" cy="478711"/>
            <a:chOff x="5972700" y="2330200"/>
            <a:chExt cx="411625" cy="387275"/>
          </a:xfrm>
        </p:grpSpPr>
        <p:sp>
          <p:nvSpPr>
            <p:cNvPr id="22" name="Google Shape;22;p2"/>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 name="Google Shape;24;p2"/>
          <p:cNvGrpSpPr/>
          <p:nvPr/>
        </p:nvGrpSpPr>
        <p:grpSpPr>
          <a:xfrm>
            <a:off x="5861768" y="506559"/>
            <a:ext cx="524975" cy="832145"/>
            <a:chOff x="6718575" y="2318625"/>
            <a:chExt cx="256950" cy="407375"/>
          </a:xfrm>
        </p:grpSpPr>
        <p:sp>
          <p:nvSpPr>
            <p:cNvPr id="25" name="Google Shape;25;p2"/>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26" name="Google Shape;26;p2"/>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27" name="Google Shape;27;p2"/>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28" name="Google Shape;28;p2"/>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29" name="Google Shape;29;p2"/>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30" name="Google Shape;30;p2"/>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31" name="Google Shape;31;p2"/>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32" name="Google Shape;32;p2"/>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grpSp>
      <p:sp>
        <p:nvSpPr>
          <p:cNvPr id="33" name="Google Shape;33;p2"/>
          <p:cNvSpPr txBox="1">
            <a:spLocks noGrp="1"/>
          </p:cNvSpPr>
          <p:nvPr>
            <p:ph type="ctrTitle"/>
          </p:nvPr>
        </p:nvSpPr>
        <p:spPr>
          <a:xfrm>
            <a:off x="2757250" y="961350"/>
            <a:ext cx="3629400" cy="3220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34" name="Google Shape;34;p2"/>
          <p:cNvSpPr/>
          <p:nvPr/>
        </p:nvSpPr>
        <p:spPr>
          <a:xfrm>
            <a:off x="2757247" y="861970"/>
            <a:ext cx="300900" cy="300900"/>
          </a:xfrm>
          <a:prstGeom prst="ellipse">
            <a:avLst/>
          </a:prstGeom>
          <a:solidFill>
            <a:srgbClr val="FF9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3509928" y="4757335"/>
            <a:ext cx="213000" cy="213000"/>
          </a:xfrm>
          <a:prstGeom prst="ellipse">
            <a:avLst/>
          </a:prstGeom>
          <a:solidFill>
            <a:srgbClr val="02BD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5494851" y="4374527"/>
            <a:ext cx="413400" cy="413400"/>
          </a:xfrm>
          <a:prstGeom prst="ellipse">
            <a:avLst/>
          </a:prstGeom>
          <a:solidFill>
            <a:srgbClr val="FC40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45"/>
        <p:cNvGrpSpPr/>
        <p:nvPr/>
      </p:nvGrpSpPr>
      <p:grpSpPr>
        <a:xfrm>
          <a:off x="0" y="0"/>
          <a:ext cx="0" cy="0"/>
          <a:chOff x="0" y="0"/>
          <a:chExt cx="0" cy="0"/>
        </a:xfrm>
      </p:grpSpPr>
      <p:sp>
        <p:nvSpPr>
          <p:cNvPr id="246" name="Google Shape;246;p10"/>
          <p:cNvSpPr/>
          <p:nvPr/>
        </p:nvSpPr>
        <p:spPr>
          <a:xfrm>
            <a:off x="407150" y="407075"/>
            <a:ext cx="8329800" cy="43293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10"/>
          <p:cNvSpPr/>
          <p:nvPr/>
        </p:nvSpPr>
        <p:spPr>
          <a:xfrm>
            <a:off x="-117275" y="847257"/>
            <a:ext cx="605400" cy="605400"/>
          </a:xfrm>
          <a:prstGeom prst="ellipse">
            <a:avLst/>
          </a:prstGeom>
          <a:solidFill>
            <a:srgbClr val="02BD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10"/>
          <p:cNvSpPr/>
          <p:nvPr/>
        </p:nvSpPr>
        <p:spPr>
          <a:xfrm>
            <a:off x="217850" y="171250"/>
            <a:ext cx="1054200" cy="1054200"/>
          </a:xfrm>
          <a:prstGeom prst="ellipse">
            <a:avLst/>
          </a:prstGeom>
          <a:solidFill>
            <a:srgbClr val="FFB600">
              <a:alpha val="796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10"/>
          <p:cNvSpPr/>
          <p:nvPr/>
        </p:nvSpPr>
        <p:spPr>
          <a:xfrm>
            <a:off x="1156976" y="-137274"/>
            <a:ext cx="398700" cy="398700"/>
          </a:xfrm>
          <a:prstGeom prst="ellipse">
            <a:avLst/>
          </a:prstGeom>
          <a:solidFill>
            <a:srgbClr val="FF9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10"/>
          <p:cNvSpPr/>
          <p:nvPr/>
        </p:nvSpPr>
        <p:spPr>
          <a:xfrm>
            <a:off x="1397225" y="337514"/>
            <a:ext cx="136800" cy="136800"/>
          </a:xfrm>
          <a:prstGeom prst="ellipse">
            <a:avLst/>
          </a:prstGeom>
          <a:solidFill>
            <a:srgbClr val="02BD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0"/>
          <p:cNvSpPr/>
          <p:nvPr/>
        </p:nvSpPr>
        <p:spPr>
          <a:xfrm>
            <a:off x="488128" y="1334485"/>
            <a:ext cx="213000" cy="213000"/>
          </a:xfrm>
          <a:prstGeom prst="ellipse">
            <a:avLst/>
          </a:prstGeom>
          <a:solidFill>
            <a:srgbClr val="FC40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0"/>
          <p:cNvSpPr/>
          <p:nvPr/>
        </p:nvSpPr>
        <p:spPr>
          <a:xfrm>
            <a:off x="7847950" y="4168079"/>
            <a:ext cx="1097700" cy="1097700"/>
          </a:xfrm>
          <a:prstGeom prst="ellipse">
            <a:avLst/>
          </a:prstGeom>
          <a:solidFill>
            <a:srgbClr val="02BD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0"/>
          <p:cNvSpPr/>
          <p:nvPr/>
        </p:nvSpPr>
        <p:spPr>
          <a:xfrm>
            <a:off x="8507494" y="2981146"/>
            <a:ext cx="774600" cy="774600"/>
          </a:xfrm>
          <a:prstGeom prst="ellipse">
            <a:avLst/>
          </a:prstGeom>
          <a:solidFill>
            <a:srgbClr val="FC40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0"/>
          <p:cNvSpPr/>
          <p:nvPr/>
        </p:nvSpPr>
        <p:spPr>
          <a:xfrm>
            <a:off x="8094101" y="3973940"/>
            <a:ext cx="413400" cy="413400"/>
          </a:xfrm>
          <a:prstGeom prst="ellipse">
            <a:avLst/>
          </a:prstGeom>
          <a:solidFill>
            <a:srgbClr val="FC4540">
              <a:alpha val="78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10"/>
          <p:cNvSpPr/>
          <p:nvPr/>
        </p:nvSpPr>
        <p:spPr>
          <a:xfrm>
            <a:off x="8622049" y="3872635"/>
            <a:ext cx="213000" cy="213000"/>
          </a:xfrm>
          <a:prstGeom prst="ellipse">
            <a:avLst/>
          </a:prstGeom>
          <a:solidFill>
            <a:srgbClr val="FF9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0"/>
          <p:cNvSpPr/>
          <p:nvPr/>
        </p:nvSpPr>
        <p:spPr>
          <a:xfrm>
            <a:off x="7550022" y="4801658"/>
            <a:ext cx="213000" cy="213000"/>
          </a:xfrm>
          <a:prstGeom prst="ellipse">
            <a:avLst/>
          </a:prstGeom>
          <a:solidFill>
            <a:srgbClr val="FFB6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0"/>
          <p:cNvSpPr/>
          <p:nvPr/>
        </p:nvSpPr>
        <p:spPr>
          <a:xfrm>
            <a:off x="7325661" y="4674667"/>
            <a:ext cx="93900" cy="93900"/>
          </a:xfrm>
          <a:prstGeom prst="ellipse">
            <a:avLst/>
          </a:prstGeom>
          <a:solidFill>
            <a:srgbClr val="02BD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0"/>
          <p:cNvSpPr/>
          <p:nvPr/>
        </p:nvSpPr>
        <p:spPr>
          <a:xfrm>
            <a:off x="258289" y="1577100"/>
            <a:ext cx="93900" cy="93900"/>
          </a:xfrm>
          <a:prstGeom prst="ellipse">
            <a:avLst/>
          </a:prstGeom>
          <a:solidFill>
            <a:srgbClr val="FFB6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0"/>
          <p:cNvSpPr/>
          <p:nvPr/>
        </p:nvSpPr>
        <p:spPr>
          <a:xfrm>
            <a:off x="8726411" y="3200065"/>
            <a:ext cx="336767" cy="336767"/>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FB6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0" name="Google Shape;260;p10"/>
          <p:cNvGrpSpPr/>
          <p:nvPr/>
        </p:nvGrpSpPr>
        <p:grpSpPr>
          <a:xfrm>
            <a:off x="8142375" y="4477573"/>
            <a:ext cx="508851" cy="478711"/>
            <a:chOff x="5972700" y="2330200"/>
            <a:chExt cx="411625" cy="387275"/>
          </a:xfrm>
        </p:grpSpPr>
        <p:sp>
          <p:nvSpPr>
            <p:cNvPr id="261" name="Google Shape;261;p10"/>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0"/>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3" name="Google Shape;263;p10"/>
          <p:cNvGrpSpPr/>
          <p:nvPr/>
        </p:nvGrpSpPr>
        <p:grpSpPr>
          <a:xfrm>
            <a:off x="545621" y="382390"/>
            <a:ext cx="398658" cy="631920"/>
            <a:chOff x="6718575" y="2318625"/>
            <a:chExt cx="256950" cy="407375"/>
          </a:xfrm>
        </p:grpSpPr>
        <p:sp>
          <p:nvSpPr>
            <p:cNvPr id="264" name="Google Shape;264;p10"/>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0"/>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0"/>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0"/>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0"/>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0"/>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10"/>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0"/>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2" name="Google Shape;272;p10"/>
          <p:cNvSpPr txBox="1">
            <a:spLocks noGrp="1"/>
          </p:cNvSpPr>
          <p:nvPr>
            <p:ph type="sldNum" idx="12"/>
          </p:nvPr>
        </p:nvSpPr>
        <p:spPr>
          <a:xfrm>
            <a:off x="8117984" y="418063"/>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Magenta">
  <p:cSld name="BLANK_1_1_1">
    <p:spTree>
      <p:nvGrpSpPr>
        <p:cNvPr id="1" name="Shape 357"/>
        <p:cNvGrpSpPr/>
        <p:nvPr/>
      </p:nvGrpSpPr>
      <p:grpSpPr>
        <a:xfrm>
          <a:off x="0" y="0"/>
          <a:ext cx="0" cy="0"/>
          <a:chOff x="0" y="0"/>
          <a:chExt cx="0" cy="0"/>
        </a:xfrm>
      </p:grpSpPr>
      <p:sp>
        <p:nvSpPr>
          <p:cNvPr id="358" name="Google Shape;358;p14"/>
          <p:cNvSpPr/>
          <p:nvPr/>
        </p:nvSpPr>
        <p:spPr>
          <a:xfrm>
            <a:off x="407150" y="407075"/>
            <a:ext cx="8329800" cy="43293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14"/>
          <p:cNvSpPr/>
          <p:nvPr/>
        </p:nvSpPr>
        <p:spPr>
          <a:xfrm>
            <a:off x="217850" y="171250"/>
            <a:ext cx="1054200" cy="1054200"/>
          </a:xfrm>
          <a:prstGeom prst="ellipse">
            <a:avLst/>
          </a:prstGeom>
          <a:solidFill>
            <a:srgbClr val="FFB6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14"/>
          <p:cNvSpPr/>
          <p:nvPr/>
        </p:nvSpPr>
        <p:spPr>
          <a:xfrm>
            <a:off x="1156976" y="-137274"/>
            <a:ext cx="398700" cy="398700"/>
          </a:xfrm>
          <a:prstGeom prst="ellipse">
            <a:avLst/>
          </a:prstGeom>
          <a:solidFill>
            <a:srgbClr val="FF9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14"/>
          <p:cNvSpPr/>
          <p:nvPr/>
        </p:nvSpPr>
        <p:spPr>
          <a:xfrm>
            <a:off x="1397225" y="337514"/>
            <a:ext cx="136800" cy="136800"/>
          </a:xfrm>
          <a:prstGeom prst="ellipse">
            <a:avLst/>
          </a:prstGeom>
          <a:solidFill>
            <a:srgbClr val="02BD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14"/>
          <p:cNvSpPr/>
          <p:nvPr/>
        </p:nvSpPr>
        <p:spPr>
          <a:xfrm>
            <a:off x="488128" y="1334485"/>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14"/>
          <p:cNvSpPr/>
          <p:nvPr/>
        </p:nvSpPr>
        <p:spPr>
          <a:xfrm>
            <a:off x="7847950" y="4168079"/>
            <a:ext cx="1097700" cy="1097700"/>
          </a:xfrm>
          <a:prstGeom prst="ellipse">
            <a:avLst/>
          </a:prstGeom>
          <a:solidFill>
            <a:srgbClr val="02BD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14"/>
          <p:cNvSpPr/>
          <p:nvPr/>
        </p:nvSpPr>
        <p:spPr>
          <a:xfrm>
            <a:off x="8507494" y="2981146"/>
            <a:ext cx="774600" cy="774600"/>
          </a:xfrm>
          <a:prstGeom prst="ellipse">
            <a:avLst/>
          </a:prstGeom>
          <a:solidFill>
            <a:srgbClr val="FFB6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14"/>
          <p:cNvSpPr/>
          <p:nvPr/>
        </p:nvSpPr>
        <p:spPr>
          <a:xfrm>
            <a:off x="8094101" y="3973940"/>
            <a:ext cx="413400" cy="413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14"/>
          <p:cNvSpPr/>
          <p:nvPr/>
        </p:nvSpPr>
        <p:spPr>
          <a:xfrm>
            <a:off x="8622049" y="3872635"/>
            <a:ext cx="213000" cy="213000"/>
          </a:xfrm>
          <a:prstGeom prst="ellipse">
            <a:avLst/>
          </a:prstGeom>
          <a:solidFill>
            <a:srgbClr val="FF97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14"/>
          <p:cNvSpPr/>
          <p:nvPr/>
        </p:nvSpPr>
        <p:spPr>
          <a:xfrm>
            <a:off x="7550022" y="4801658"/>
            <a:ext cx="213000" cy="213000"/>
          </a:xfrm>
          <a:prstGeom prst="ellipse">
            <a:avLst/>
          </a:prstGeom>
          <a:solidFill>
            <a:srgbClr val="FFB6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14"/>
          <p:cNvSpPr/>
          <p:nvPr/>
        </p:nvSpPr>
        <p:spPr>
          <a:xfrm>
            <a:off x="7325661" y="4674667"/>
            <a:ext cx="93900" cy="93900"/>
          </a:xfrm>
          <a:prstGeom prst="ellipse">
            <a:avLst/>
          </a:prstGeom>
          <a:solidFill>
            <a:srgbClr val="02BD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14"/>
          <p:cNvSpPr/>
          <p:nvPr/>
        </p:nvSpPr>
        <p:spPr>
          <a:xfrm>
            <a:off x="258289" y="1577100"/>
            <a:ext cx="93900" cy="93900"/>
          </a:xfrm>
          <a:prstGeom prst="ellipse">
            <a:avLst/>
          </a:prstGeom>
          <a:solidFill>
            <a:srgbClr val="FFB6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14"/>
          <p:cNvSpPr/>
          <p:nvPr/>
        </p:nvSpPr>
        <p:spPr>
          <a:xfrm>
            <a:off x="8726411" y="3200065"/>
            <a:ext cx="336767" cy="336767"/>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C406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1" name="Google Shape;371;p14"/>
          <p:cNvGrpSpPr/>
          <p:nvPr/>
        </p:nvGrpSpPr>
        <p:grpSpPr>
          <a:xfrm>
            <a:off x="8142375" y="4477573"/>
            <a:ext cx="508851" cy="478711"/>
            <a:chOff x="5972700" y="2330200"/>
            <a:chExt cx="411625" cy="387275"/>
          </a:xfrm>
        </p:grpSpPr>
        <p:sp>
          <p:nvSpPr>
            <p:cNvPr id="372" name="Google Shape;372;p14"/>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14"/>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4" name="Google Shape;374;p14"/>
          <p:cNvGrpSpPr/>
          <p:nvPr/>
        </p:nvGrpSpPr>
        <p:grpSpPr>
          <a:xfrm>
            <a:off x="545621" y="382390"/>
            <a:ext cx="398658" cy="631920"/>
            <a:chOff x="6718575" y="2318625"/>
            <a:chExt cx="256950" cy="407375"/>
          </a:xfrm>
        </p:grpSpPr>
        <p:sp>
          <p:nvSpPr>
            <p:cNvPr id="375" name="Google Shape;375;p14"/>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14"/>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14"/>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14"/>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14"/>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14"/>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14"/>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14"/>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3" name="Google Shape;383;p14"/>
          <p:cNvSpPr/>
          <p:nvPr/>
        </p:nvSpPr>
        <p:spPr>
          <a:xfrm>
            <a:off x="-117275" y="847257"/>
            <a:ext cx="605400" cy="605400"/>
          </a:xfrm>
          <a:prstGeom prst="ellipse">
            <a:avLst/>
          </a:prstGeom>
          <a:solidFill>
            <a:srgbClr val="02BD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14"/>
          <p:cNvSpPr txBox="1">
            <a:spLocks noGrp="1"/>
          </p:cNvSpPr>
          <p:nvPr>
            <p:ph type="sldNum" idx="12"/>
          </p:nvPr>
        </p:nvSpPr>
        <p:spPr>
          <a:xfrm>
            <a:off x="8117984" y="418063"/>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rgbClr val="FFFFFF"/>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body" idx="1"/>
          </p:nvPr>
        </p:nvSpPr>
        <p:spPr>
          <a:xfrm>
            <a:off x="2901875" y="1033400"/>
            <a:ext cx="5292300" cy="3267300"/>
          </a:xfrm>
          <a:prstGeom prst="rect">
            <a:avLst/>
          </a:prstGeom>
          <a:noFill/>
          <a:ln>
            <a:noFill/>
          </a:ln>
        </p:spPr>
        <p:txBody>
          <a:bodyPr spcFirstLastPara="1" wrap="square" lIns="91425" tIns="91425" rIns="91425" bIns="91425" anchor="t" anchorCtr="0">
            <a:noAutofit/>
          </a:bodyPr>
          <a:lstStyle>
            <a:lvl1pPr marL="457200" lvl="0" indent="-355600">
              <a:spcBef>
                <a:spcPts val="600"/>
              </a:spcBef>
              <a:spcAft>
                <a:spcPts val="0"/>
              </a:spcAft>
              <a:buClr>
                <a:schemeClr val="dk2"/>
              </a:buClr>
              <a:buSzPts val="2000"/>
              <a:buFont typeface="Lato Light"/>
              <a:buChar char="○"/>
              <a:defRPr sz="2000">
                <a:solidFill>
                  <a:schemeClr val="dk1"/>
                </a:solidFill>
                <a:latin typeface="Lato Light"/>
                <a:ea typeface="Lato Light"/>
                <a:cs typeface="Lato Light"/>
                <a:sym typeface="Lato Light"/>
              </a:defRPr>
            </a:lvl1pPr>
            <a:lvl2pPr marL="914400" lvl="1" indent="-355600">
              <a:spcBef>
                <a:spcPts val="1000"/>
              </a:spcBef>
              <a:spcAft>
                <a:spcPts val="0"/>
              </a:spcAft>
              <a:buClr>
                <a:schemeClr val="dk2"/>
              </a:buClr>
              <a:buSzPts val="2000"/>
              <a:buFont typeface="Lato Light"/>
              <a:buChar char="◦"/>
              <a:defRPr sz="2000">
                <a:solidFill>
                  <a:schemeClr val="dk1"/>
                </a:solidFill>
                <a:latin typeface="Lato Light"/>
                <a:ea typeface="Lato Light"/>
                <a:cs typeface="Lato Light"/>
                <a:sym typeface="Lato Light"/>
              </a:defRPr>
            </a:lvl2pPr>
            <a:lvl3pPr marL="1371600" lvl="2" indent="-355600">
              <a:spcBef>
                <a:spcPts val="1000"/>
              </a:spcBef>
              <a:spcAft>
                <a:spcPts val="0"/>
              </a:spcAft>
              <a:buClr>
                <a:schemeClr val="dk2"/>
              </a:buClr>
              <a:buSzPts val="2000"/>
              <a:buFont typeface="Lato Light"/>
              <a:buChar char="◦"/>
              <a:defRPr sz="2000">
                <a:solidFill>
                  <a:schemeClr val="dk1"/>
                </a:solidFill>
                <a:latin typeface="Lato Light"/>
                <a:ea typeface="Lato Light"/>
                <a:cs typeface="Lato Light"/>
                <a:sym typeface="Lato Light"/>
              </a:defRPr>
            </a:lvl3pPr>
            <a:lvl4pPr marL="1828800" lvl="3"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4pPr>
            <a:lvl5pPr marL="2286000" lvl="4"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5pPr>
            <a:lvl6pPr marL="2743200" lvl="5"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6pPr>
            <a:lvl7pPr marL="3200400" lvl="6"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7pPr>
            <a:lvl8pPr marL="3657600" lvl="7"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8pPr>
            <a:lvl9pPr marL="4114800" lvl="8" indent="-355600">
              <a:spcBef>
                <a:spcPts val="1000"/>
              </a:spcBef>
              <a:spcAft>
                <a:spcPts val="1000"/>
              </a:spcAft>
              <a:buClr>
                <a:schemeClr val="dk1"/>
              </a:buClr>
              <a:buSzPts val="2000"/>
              <a:buFont typeface="Lato Light"/>
              <a:buChar char="◦"/>
              <a:defRPr sz="2000">
                <a:solidFill>
                  <a:schemeClr val="dk1"/>
                </a:solidFill>
                <a:latin typeface="Lato Light"/>
                <a:ea typeface="Lato Light"/>
                <a:cs typeface="Lato Light"/>
                <a:sym typeface="Lato Light"/>
              </a:defRPr>
            </a:lvl9pPr>
          </a:lstStyle>
          <a:p>
            <a:endParaRPr/>
          </a:p>
        </p:txBody>
      </p:sp>
      <p:sp>
        <p:nvSpPr>
          <p:cNvPr id="7" name="Google Shape;7;p1"/>
          <p:cNvSpPr txBox="1">
            <a:spLocks noGrp="1"/>
          </p:cNvSpPr>
          <p:nvPr>
            <p:ph type="title"/>
          </p:nvPr>
        </p:nvSpPr>
        <p:spPr>
          <a:xfrm>
            <a:off x="144075" y="559475"/>
            <a:ext cx="2142000" cy="26304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1pPr>
            <a:lvl2pPr lvl="1">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2pPr>
            <a:lvl3pPr lvl="2">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3pPr>
            <a:lvl4pPr lvl="3">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4pPr>
            <a:lvl5pPr lvl="4">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5pPr>
            <a:lvl6pPr lvl="5">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6pPr>
            <a:lvl7pPr lvl="6">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7pPr>
            <a:lvl8pPr lvl="7">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8pPr>
            <a:lvl9pPr lvl="8">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9pPr>
          </a:lstStyle>
          <a:p>
            <a:endParaRPr/>
          </a:p>
        </p:txBody>
      </p:sp>
      <p:sp>
        <p:nvSpPr>
          <p:cNvPr id="8" name="Google Shape;8;p1"/>
          <p:cNvSpPr txBox="1">
            <a:spLocks noGrp="1"/>
          </p:cNvSpPr>
          <p:nvPr>
            <p:ph type="sldNum" idx="12"/>
          </p:nvPr>
        </p:nvSpPr>
        <p:spPr>
          <a:xfrm>
            <a:off x="8117984" y="418063"/>
            <a:ext cx="548700" cy="393600"/>
          </a:xfrm>
          <a:prstGeom prst="rect">
            <a:avLst/>
          </a:prstGeom>
          <a:noFill/>
          <a:ln>
            <a:noFill/>
          </a:ln>
        </p:spPr>
        <p:txBody>
          <a:bodyPr spcFirstLastPara="1" wrap="square" lIns="91425" tIns="91425" rIns="91425" bIns="91425" anchor="ctr" anchorCtr="0">
            <a:noAutofit/>
          </a:bodyPr>
          <a:lstStyle>
            <a:lvl1pPr lvl="0" algn="r">
              <a:buNone/>
              <a:defRPr sz="1200">
                <a:solidFill>
                  <a:schemeClr val="dk2"/>
                </a:solidFill>
                <a:latin typeface="Lato Light"/>
                <a:ea typeface="Lato Light"/>
                <a:cs typeface="Lato Light"/>
                <a:sym typeface="Lato Light"/>
              </a:defRPr>
            </a:lvl1pPr>
            <a:lvl2pPr lvl="1" algn="r">
              <a:buNone/>
              <a:defRPr sz="1200">
                <a:solidFill>
                  <a:schemeClr val="dk2"/>
                </a:solidFill>
                <a:latin typeface="Lato Light"/>
                <a:ea typeface="Lato Light"/>
                <a:cs typeface="Lato Light"/>
                <a:sym typeface="Lato Light"/>
              </a:defRPr>
            </a:lvl2pPr>
            <a:lvl3pPr lvl="2" algn="r">
              <a:buNone/>
              <a:defRPr sz="1200">
                <a:solidFill>
                  <a:schemeClr val="dk2"/>
                </a:solidFill>
                <a:latin typeface="Lato Light"/>
                <a:ea typeface="Lato Light"/>
                <a:cs typeface="Lato Light"/>
                <a:sym typeface="Lato Light"/>
              </a:defRPr>
            </a:lvl3pPr>
            <a:lvl4pPr lvl="3" algn="r">
              <a:buNone/>
              <a:defRPr sz="1200">
                <a:solidFill>
                  <a:schemeClr val="dk2"/>
                </a:solidFill>
                <a:latin typeface="Lato Light"/>
                <a:ea typeface="Lato Light"/>
                <a:cs typeface="Lato Light"/>
                <a:sym typeface="Lato Light"/>
              </a:defRPr>
            </a:lvl4pPr>
            <a:lvl5pPr lvl="4" algn="r">
              <a:buNone/>
              <a:defRPr sz="1200">
                <a:solidFill>
                  <a:schemeClr val="dk2"/>
                </a:solidFill>
                <a:latin typeface="Lato Light"/>
                <a:ea typeface="Lato Light"/>
                <a:cs typeface="Lato Light"/>
                <a:sym typeface="Lato Light"/>
              </a:defRPr>
            </a:lvl5pPr>
            <a:lvl6pPr lvl="5" algn="r">
              <a:buNone/>
              <a:defRPr sz="1200">
                <a:solidFill>
                  <a:schemeClr val="dk2"/>
                </a:solidFill>
                <a:latin typeface="Lato Light"/>
                <a:ea typeface="Lato Light"/>
                <a:cs typeface="Lato Light"/>
                <a:sym typeface="Lato Light"/>
              </a:defRPr>
            </a:lvl6pPr>
            <a:lvl7pPr lvl="6" algn="r">
              <a:buNone/>
              <a:defRPr sz="1200">
                <a:solidFill>
                  <a:schemeClr val="dk2"/>
                </a:solidFill>
                <a:latin typeface="Lato Light"/>
                <a:ea typeface="Lato Light"/>
                <a:cs typeface="Lato Light"/>
                <a:sym typeface="Lato Light"/>
              </a:defRPr>
            </a:lvl7pPr>
            <a:lvl8pPr lvl="7" algn="r">
              <a:buNone/>
              <a:defRPr sz="1200">
                <a:solidFill>
                  <a:schemeClr val="dk2"/>
                </a:solidFill>
                <a:latin typeface="Lato Light"/>
                <a:ea typeface="Lato Light"/>
                <a:cs typeface="Lato Light"/>
                <a:sym typeface="Lato Light"/>
              </a:defRPr>
            </a:lvl8pPr>
            <a:lvl9pPr lvl="8" algn="r">
              <a:buNone/>
              <a:defRPr sz="1200">
                <a:solidFill>
                  <a:schemeClr val="dk2"/>
                </a:solidFill>
                <a:latin typeface="Lato Light"/>
                <a:ea typeface="Lato Light"/>
                <a:cs typeface="Lato Light"/>
                <a:sym typeface="Lato Light"/>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6" r:id="rId2"/>
    <p:sldLayoutId id="2147483660" r:id="rId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15"/>
          <p:cNvSpPr txBox="1">
            <a:spLocks noGrp="1"/>
          </p:cNvSpPr>
          <p:nvPr>
            <p:ph type="ctrTitle"/>
          </p:nvPr>
        </p:nvSpPr>
        <p:spPr>
          <a:xfrm>
            <a:off x="2494638" y="846250"/>
            <a:ext cx="4117177" cy="3220800"/>
          </a:xfrm>
          <a:prstGeom prst="rect">
            <a:avLst/>
          </a:prstGeom>
        </p:spPr>
        <p:txBody>
          <a:bodyPr spcFirstLastPara="1" wrap="square" lIns="91425" tIns="91425" rIns="91425" bIns="91425" anchor="ctr" anchorCtr="0">
            <a:noAutofit/>
          </a:bodyPr>
          <a:lstStyle/>
          <a:p>
            <a:pPr lvl="0"/>
            <a:r>
              <a:rPr lang="en-US" sz="2800" dirty="0" smtClean="0">
                <a:latin typeface="Calibri" panose="020F0502020204030204" pitchFamily="34" charset="0"/>
                <a:cs typeface="Calibri" panose="020F0502020204030204" pitchFamily="34" charset="0"/>
              </a:rPr>
              <a:t>U</a:t>
            </a:r>
            <a:r>
              <a:rPr lang="en" sz="2800" dirty="0" smtClean="0">
                <a:latin typeface="Calibri" panose="020F0502020204030204" pitchFamily="34" charset="0"/>
                <a:cs typeface="Calibri" panose="020F0502020204030204" pitchFamily="34" charset="0"/>
              </a:rPr>
              <a:t>nit </a:t>
            </a:r>
            <a:r>
              <a:rPr lang="en" sz="2800" dirty="0" smtClean="0">
                <a:latin typeface="Calibri" panose="020F0502020204030204" pitchFamily="34" charset="0"/>
                <a:cs typeface="Calibri" panose="020F0502020204030204" pitchFamily="34" charset="0"/>
              </a:rPr>
              <a:t>16</a:t>
            </a:r>
            <a:r>
              <a:rPr lang="en" sz="2800" dirty="0" smtClean="0">
                <a:latin typeface="Calibri" panose="020F0502020204030204" pitchFamily="34" charset="0"/>
                <a:cs typeface="Calibri" panose="020F0502020204030204" pitchFamily="34" charset="0"/>
              </a:rPr>
              <a:t/>
            </a:r>
            <a:br>
              <a:rPr lang="en" sz="2800" dirty="0" smtClean="0">
                <a:latin typeface="Calibri" panose="020F0502020204030204" pitchFamily="34" charset="0"/>
                <a:cs typeface="Calibri" panose="020F0502020204030204" pitchFamily="34" charset="0"/>
              </a:rPr>
            </a:br>
            <a:r>
              <a:rPr lang="fa-IR" sz="2800" b="1" dirty="0" smtClean="0">
                <a:latin typeface="Calibri" panose="020F0502020204030204" pitchFamily="34" charset="0"/>
                <a:cs typeface="B Zar" panose="00000400000000000000" pitchFamily="2" charset="-78"/>
              </a:rPr>
              <a:t>درس 16</a:t>
            </a:r>
            <a:r>
              <a:rPr lang="fa-IR" sz="2800" dirty="0" smtClean="0">
                <a:latin typeface="Calibri" panose="020F0502020204030204" pitchFamily="34" charset="0"/>
                <a:cs typeface="Calibri" panose="020F0502020204030204" pitchFamily="34" charset="0"/>
              </a:rPr>
              <a:t/>
            </a:r>
            <a:br>
              <a:rPr lang="fa-IR" sz="2800" dirty="0" smtClean="0">
                <a:latin typeface="Calibri" panose="020F0502020204030204" pitchFamily="34" charset="0"/>
                <a:cs typeface="Calibri" panose="020F0502020204030204" pitchFamily="34" charset="0"/>
              </a:rPr>
            </a:br>
            <a:r>
              <a:rPr lang="en-US" sz="2800" dirty="0">
                <a:latin typeface="Calibri" panose="020F0502020204030204" pitchFamily="34" charset="0"/>
                <a:cs typeface="Calibri" panose="020F0502020204030204" pitchFamily="34" charset="0"/>
              </a:rPr>
              <a:t>The Internet and email </a:t>
            </a:r>
            <a:r>
              <a:rPr lang="en" sz="2800" dirty="0" smtClean="0">
                <a:latin typeface="Calibri" panose="020F0502020204030204" pitchFamily="34" charset="0"/>
                <a:cs typeface="Calibri" panose="020F0502020204030204" pitchFamily="34" charset="0"/>
              </a:rPr>
              <a:t/>
            </a:r>
            <a:br>
              <a:rPr lang="en" sz="2800" dirty="0" smtClean="0">
                <a:latin typeface="Calibri" panose="020F0502020204030204" pitchFamily="34" charset="0"/>
                <a:cs typeface="Calibri" panose="020F0502020204030204" pitchFamily="34" charset="0"/>
              </a:rPr>
            </a:br>
            <a:r>
              <a:rPr lang="fa-IR" sz="2400" b="1" dirty="0">
                <a:latin typeface="Calibri" panose="020F0502020204030204" pitchFamily="34" charset="0"/>
                <a:cs typeface="B Zar" panose="00000400000000000000" pitchFamily="2" charset="-78"/>
              </a:rPr>
              <a:t>اینترنت و ایمیل</a:t>
            </a:r>
            <a:endParaRPr sz="2400" b="1" dirty="0">
              <a:latin typeface="Calibri" panose="020F0502020204030204" pitchFamily="34" charset="0"/>
              <a:cs typeface="B Zar" panose="00000400000000000000"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10</a:t>
            </a:fld>
            <a:endParaRPr/>
          </a:p>
        </p:txBody>
      </p:sp>
      <p:sp>
        <p:nvSpPr>
          <p:cNvPr id="2" name="Rectangle 1"/>
          <p:cNvSpPr/>
          <p:nvPr/>
        </p:nvSpPr>
        <p:spPr>
          <a:xfrm>
            <a:off x="952767" y="999954"/>
            <a:ext cx="7497726" cy="3046988"/>
          </a:xfrm>
          <a:prstGeom prst="rect">
            <a:avLst/>
          </a:prstGeom>
        </p:spPr>
        <p:txBody>
          <a:bodyPr wrap="square">
            <a:spAutoFit/>
          </a:bodyPr>
          <a:lstStyle/>
          <a:p>
            <a:r>
              <a:rPr lang="en-US" sz="1200" b="1" dirty="0" smtClean="0"/>
              <a:t>How long has broadband existed?</a:t>
            </a:r>
            <a:r>
              <a:rPr lang="en-US" sz="1200" dirty="0" smtClean="0"/>
              <a:t> </a:t>
            </a:r>
          </a:p>
          <a:p>
            <a:r>
              <a:rPr lang="en-US" sz="1200" dirty="0" smtClean="0"/>
              <a:t>Since the late 1990s.</a:t>
            </a:r>
          </a:p>
          <a:p>
            <a:pPr algn="r" rtl="1"/>
            <a:r>
              <a:rPr lang="fa-IR" sz="1200" b="1" dirty="0" smtClean="0"/>
              <a:t>از چه سالی پهنای باند به وجود آمده است؟</a:t>
            </a:r>
            <a:endParaRPr lang="en-US" sz="1200" dirty="0" smtClean="0"/>
          </a:p>
          <a:p>
            <a:pPr algn="r" rtl="1"/>
            <a:r>
              <a:rPr lang="fa-IR" sz="1200" dirty="0" smtClean="0"/>
              <a:t>از اواخر دهه 1990 </a:t>
            </a:r>
            <a:endParaRPr lang="en-US" sz="1200" dirty="0" smtClean="0"/>
          </a:p>
          <a:p>
            <a:endParaRPr lang="en-US" sz="1200" dirty="0" smtClean="0"/>
          </a:p>
          <a:p>
            <a:r>
              <a:rPr lang="en-US" sz="1200" b="1" dirty="0" smtClean="0"/>
              <a:t>How much does broadband access cost?</a:t>
            </a:r>
            <a:r>
              <a:rPr lang="en-US" sz="1200" dirty="0" smtClean="0"/>
              <a:t> It depends on which company you choose. Nowadays, some companies even offer free broadband. </a:t>
            </a:r>
          </a:p>
          <a:p>
            <a:pPr algn="r" rtl="1"/>
            <a:r>
              <a:rPr lang="fa-IR" sz="1200" b="1" dirty="0" smtClean="0"/>
              <a:t>هزینه دستیابی به پهنای باند چه‌قدر است؟</a:t>
            </a:r>
            <a:endParaRPr lang="en-US" sz="1200" dirty="0" smtClean="0"/>
          </a:p>
          <a:p>
            <a:pPr algn="r" rtl="1"/>
            <a:r>
              <a:rPr lang="fa-IR" sz="1200" dirty="0" smtClean="0"/>
              <a:t>بستگی دارد که چه شرکتی را انتخاب می‌کنید. امروزه برخی از شرکت‌های به رایگان پهنای باند را در اختیار مردم قرار می‌دهند.</a:t>
            </a:r>
            <a:endParaRPr lang="en-US" sz="1200" dirty="0" smtClean="0"/>
          </a:p>
          <a:p>
            <a:endParaRPr lang="en-US" sz="1200" dirty="0" smtClean="0"/>
          </a:p>
          <a:p>
            <a:r>
              <a:rPr lang="en-US" sz="1200" b="1" dirty="0" smtClean="0"/>
              <a:t>Why do you need a modem?</a:t>
            </a:r>
            <a:r>
              <a:rPr lang="en-US" sz="1200" dirty="0" smtClean="0"/>
              <a:t> </a:t>
            </a:r>
          </a:p>
          <a:p>
            <a:r>
              <a:rPr lang="en-US" sz="1200" dirty="0" smtClean="0"/>
              <a:t>A modem (modulator/demodulator) converts digital signals into analogue signals so that data can be transmitted across the phone or cable network. </a:t>
            </a:r>
          </a:p>
          <a:p>
            <a:pPr algn="r" rtl="1"/>
            <a:r>
              <a:rPr lang="fa-IR" sz="1200" b="1" dirty="0" smtClean="0"/>
              <a:t>چرا به یک مودم نیاز دارید؟</a:t>
            </a:r>
            <a:endParaRPr lang="en-US" sz="1200" dirty="0" smtClean="0"/>
          </a:p>
          <a:p>
            <a:pPr algn="r" rtl="1"/>
            <a:r>
              <a:rPr lang="fa-IR" sz="1200" dirty="0" smtClean="0"/>
              <a:t>یک مودم (تعدیل‌کنند/ تفکیک‌کننده) سیگنال‌های دیجیتال را به سیگنال‌های آنالوگ تبدیل می‌کند بنابراین داده‌ها می‌توانند از میان تلفن یا کابل شبکه انتقال داده شوند.</a:t>
            </a:r>
            <a:endParaRPr lang="en-US" sz="1200" dirty="0"/>
          </a:p>
        </p:txBody>
      </p:sp>
    </p:spTree>
    <p:extLst>
      <p:ext uri="{BB962C8B-B14F-4D97-AF65-F5344CB8AC3E}">
        <p14:creationId xmlns:p14="http://schemas.microsoft.com/office/powerpoint/2010/main" val="31784423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11</a:t>
            </a:fld>
            <a:endParaRPr/>
          </a:p>
        </p:txBody>
      </p:sp>
      <p:sp>
        <p:nvSpPr>
          <p:cNvPr id="2" name="Rectangle 1"/>
          <p:cNvSpPr/>
          <p:nvPr/>
        </p:nvSpPr>
        <p:spPr>
          <a:xfrm>
            <a:off x="812090" y="811663"/>
            <a:ext cx="7497726" cy="4154984"/>
          </a:xfrm>
          <a:prstGeom prst="rect">
            <a:avLst/>
          </a:prstGeom>
        </p:spPr>
        <p:txBody>
          <a:bodyPr wrap="square">
            <a:spAutoFit/>
          </a:bodyPr>
          <a:lstStyle/>
          <a:p>
            <a:r>
              <a:rPr lang="en-US" sz="1200" b="1" dirty="0" smtClean="0"/>
              <a:t>Are </a:t>
            </a:r>
            <a:r>
              <a:rPr lang="en-US" sz="1200" b="1" dirty="0"/>
              <a:t>there other ways of accessing the Internet?</a:t>
            </a:r>
            <a:r>
              <a:rPr lang="en-US" sz="1200" dirty="0"/>
              <a:t> Other methods of internet access include Wi-Fi, satellite, mobile phones and TV sets equipped with a modem. Wi-Fi-enabled laptops or PDAs allow you to connect to the Net if you are near a wireless access point, in locations called hotspots (for example, a Wi-Fi café, park or campus). Satellite services are used in places where terrestrial access is not available (for example, on ships at sea). High-end mobile phones provide access through the phone network</a:t>
            </a:r>
            <a:r>
              <a:rPr lang="en-US" sz="1200" dirty="0" smtClean="0"/>
              <a:t>.</a:t>
            </a:r>
          </a:p>
          <a:p>
            <a:pPr algn="just" rtl="1"/>
            <a:r>
              <a:rPr lang="fa-IR" sz="1200" b="1" dirty="0"/>
              <a:t>تی سی پی (پروتکل کنترل انتقال)/ آی پی ( نشانی پروتکل اینترنت) چیست؟</a:t>
            </a:r>
            <a:endParaRPr lang="en-US" sz="1200" dirty="0"/>
          </a:p>
          <a:p>
            <a:pPr algn="just" rtl="1"/>
            <a:r>
              <a:rPr lang="fa-IR" sz="1200" dirty="0"/>
              <a:t>زبان استفاده شده برای انتقال داده‌ها در اینترنت به عنوان تی سی پی </a:t>
            </a:r>
            <a:r>
              <a:rPr lang="en-US" sz="1200" dirty="0"/>
              <a:t>TCP</a:t>
            </a:r>
            <a:r>
              <a:rPr lang="fa-IR" sz="1200" dirty="0"/>
              <a:t> یا آی پی</a:t>
            </a:r>
            <a:r>
              <a:rPr lang="en-US" sz="1200" dirty="0"/>
              <a:t> IP</a:t>
            </a:r>
            <a:r>
              <a:rPr lang="fa-IR" sz="1200" dirty="0"/>
              <a:t> شناخته می‌شود (پروتکل کنترل انتقال/ نشانی پروتکل اینترنت). این به مانند سیستم عامل اینترنت است. هر کامپیوتری که به شبکه متصل می‌شود به عنوان یک آی پی منحصر به فرد شناسایی می‌شود.</a:t>
            </a:r>
            <a:endParaRPr lang="en-US" sz="1200" dirty="0"/>
          </a:p>
          <a:p>
            <a:endParaRPr lang="en-US" sz="1200" dirty="0" smtClean="0"/>
          </a:p>
          <a:p>
            <a:r>
              <a:rPr lang="en-US" sz="1200" b="1" dirty="0"/>
              <a:t>Are there other ways of accessing the Internet?</a:t>
            </a:r>
            <a:r>
              <a:rPr lang="en-US" sz="1200" dirty="0"/>
              <a:t> Other methods of internet access include Wi-Fi, satellite, mobile phones and TV sets equipped with a modem. Wi-Fi-enabled laptops or PDAs allow you to connect to the Net if you are near a wireless access point, in locations called hotspots (for example, a Wi-Fi café, park or campus). Satellite services are used in places where terrestrial access is not available (for example, on ships at sea). High-end mobile phones provide access through the phone network</a:t>
            </a:r>
            <a:r>
              <a:rPr lang="en-US" sz="1200" dirty="0" smtClean="0"/>
              <a:t>.</a:t>
            </a:r>
          </a:p>
          <a:p>
            <a:pPr algn="just" rtl="1"/>
            <a:r>
              <a:rPr lang="fa-IR" sz="1200" b="1" dirty="0" smtClean="0"/>
              <a:t>آیا </a:t>
            </a:r>
            <a:r>
              <a:rPr lang="fa-IR" sz="1200" b="1" dirty="0"/>
              <a:t>راه‌های دیگری برای اتصال به اینترنت وجود دارد؟</a:t>
            </a:r>
            <a:endParaRPr lang="en-US" sz="1200" dirty="0"/>
          </a:p>
          <a:p>
            <a:pPr algn="just" rtl="1"/>
            <a:r>
              <a:rPr lang="fa-IR" sz="1200" dirty="0"/>
              <a:t>روش‌های دیگر برای اتصال به اینترنت وجود دارد که شامل این موارد هستند: وای فای، ماهواره، تلفن همراه و تلویزیون‌هایی که مجهز به مودم هستند. لپ‌تاپ‌های مجهز به وای فای یا رایانه‌های شخصی به شما این امکان را می‌دهد که اگر نزدیک به یک نقطه اتصال بی‌سیم هستید به شبکه متصل شوید، در مکان‌هایی که هات اسپات نامیده می‌شوند ( به عنوان مثال وای فای یک کافی‌شاپ، پارک یا یک محوطه باز). سرویس‌های ماهواره‌ای در مکان‌هایی استفاده می‌شوند که اتصال زمینی در دسترس نیستند (به عنوان مثال کشتی‌ها در دریا). تلفن‌همراه‌های مجهز، اتصال به اینترنت را از طریق شبکه تلفن فراهم می‌کنند.</a:t>
            </a:r>
            <a:endParaRPr lang="en-US" sz="1200" dirty="0"/>
          </a:p>
          <a:p>
            <a:endParaRPr lang="en-US" sz="1200" dirty="0"/>
          </a:p>
          <a:p>
            <a:endParaRPr lang="en-US" sz="1200" dirty="0"/>
          </a:p>
        </p:txBody>
      </p:sp>
    </p:spTree>
    <p:extLst>
      <p:ext uri="{BB962C8B-B14F-4D97-AF65-F5344CB8AC3E}">
        <p14:creationId xmlns:p14="http://schemas.microsoft.com/office/powerpoint/2010/main" val="11234117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12</a:t>
            </a:fld>
            <a:endParaRPr/>
          </a:p>
        </p:txBody>
      </p:sp>
      <p:sp>
        <p:nvSpPr>
          <p:cNvPr id="2" name="Rectangle 1"/>
          <p:cNvSpPr/>
          <p:nvPr/>
        </p:nvSpPr>
        <p:spPr>
          <a:xfrm>
            <a:off x="894608" y="811663"/>
            <a:ext cx="7497726" cy="3416320"/>
          </a:xfrm>
          <a:prstGeom prst="rect">
            <a:avLst/>
          </a:prstGeom>
        </p:spPr>
        <p:txBody>
          <a:bodyPr wrap="square">
            <a:spAutoFit/>
          </a:bodyPr>
          <a:lstStyle/>
          <a:p>
            <a:r>
              <a:rPr lang="en-US" sz="1200" dirty="0"/>
              <a:t>B: In pairs, discuss which of the internet systems (1-6) you would use to do the tasks (a-f). Then read Part 2 of the FAQs on page 81 and check your answers</a:t>
            </a:r>
            <a:r>
              <a:rPr lang="en-US" sz="1200" dirty="0" smtClean="0"/>
              <a:t>.</a:t>
            </a:r>
          </a:p>
          <a:p>
            <a:pPr algn="r"/>
            <a:r>
              <a:rPr lang="en-US" sz="1200" b="1" dirty="0"/>
              <a:t>B</a:t>
            </a:r>
            <a:r>
              <a:rPr lang="fa-IR" sz="1200" b="1" dirty="0"/>
              <a:t> در مورد این که از کدام یکی از سیستم‌های اینترنت (6-1) برای انجام کارهایتان استفاده می‌کنید (</a:t>
            </a:r>
            <a:r>
              <a:rPr lang="en-US" sz="1200" b="1" dirty="0"/>
              <a:t>a-f</a:t>
            </a:r>
            <a:r>
              <a:rPr lang="fa-IR" sz="1200" b="1" dirty="0"/>
              <a:t>) با دوستتان بحث کنید. سپس بخش دوم سوالات متداول اینترنت را در صفحه 81 بخوانید و جواب‌هایتان را چک کنید. </a:t>
            </a:r>
            <a:endParaRPr lang="en-US" sz="1200" dirty="0"/>
          </a:p>
          <a:p>
            <a:endParaRPr lang="en-US" sz="1200" dirty="0"/>
          </a:p>
          <a:p>
            <a:pPr lvl="0"/>
            <a:r>
              <a:rPr lang="en-US" sz="1200" dirty="0"/>
              <a:t>Email                                     a. transfer files from the Internet to your hard drive</a:t>
            </a:r>
          </a:p>
          <a:p>
            <a:pPr lvl="0"/>
            <a:r>
              <a:rPr lang="en-US" sz="1200" dirty="0"/>
              <a:t>The Web                               b. send a message to another person via the Internet</a:t>
            </a:r>
          </a:p>
          <a:p>
            <a:pPr lvl="0"/>
            <a:r>
              <a:rPr lang="en-US" sz="1200" dirty="0"/>
              <a:t>Newsgroup                           c. have a live conversation (usually typed) online</a:t>
            </a:r>
          </a:p>
          <a:p>
            <a:pPr lvl="0"/>
            <a:r>
              <a:rPr lang="en-US" sz="1200" dirty="0"/>
              <a:t>Chat and IM     d. connect to a remote computer by entering instructions, and run program on it </a:t>
            </a:r>
          </a:p>
          <a:p>
            <a:pPr lvl="0"/>
            <a:r>
              <a:rPr lang="en-US" sz="1200" dirty="0"/>
              <a:t>FTP                     e. take part in public discussion areas devoted to specific topics</a:t>
            </a:r>
          </a:p>
          <a:p>
            <a:pPr lvl="0"/>
            <a:r>
              <a:rPr lang="en-US" sz="1200" dirty="0"/>
              <a:t>Telnet                f. download and view documents published on the </a:t>
            </a:r>
            <a:r>
              <a:rPr lang="en-US" sz="1200" dirty="0" smtClean="0"/>
              <a:t>Internet</a:t>
            </a:r>
          </a:p>
          <a:p>
            <a:pPr lvl="0" algn="just" rtl="1"/>
            <a:r>
              <a:rPr lang="fa-IR" sz="1200" dirty="0" smtClean="0">
                <a:solidFill>
                  <a:schemeClr val="accent4">
                    <a:lumMod val="75000"/>
                  </a:schemeClr>
                </a:solidFill>
              </a:rPr>
              <a:t>1-ایمیل </a:t>
            </a:r>
            <a:r>
              <a:rPr lang="fa-IR" sz="1200" dirty="0" smtClean="0"/>
              <a:t>                                                         </a:t>
            </a:r>
            <a:r>
              <a:rPr lang="en-US" sz="1200" dirty="0"/>
              <a:t>a</a:t>
            </a:r>
            <a:r>
              <a:rPr lang="fa-IR" sz="1200" dirty="0"/>
              <a:t>: فایل‌ها را از اینترنت به هارد درایو (دیسک سخت) شما منتقل می‌کند </a:t>
            </a:r>
            <a:endParaRPr lang="en-US" sz="1200" dirty="0"/>
          </a:p>
          <a:p>
            <a:pPr lvl="0" algn="just" rtl="1"/>
            <a:r>
              <a:rPr lang="fa-IR" sz="1200" dirty="0" smtClean="0">
                <a:solidFill>
                  <a:srgbClr val="00B050"/>
                </a:solidFill>
              </a:rPr>
              <a:t>2- وب                                                          </a:t>
            </a:r>
            <a:r>
              <a:rPr lang="en-US" sz="1200" dirty="0">
                <a:solidFill>
                  <a:schemeClr val="accent4">
                    <a:lumMod val="75000"/>
                  </a:schemeClr>
                </a:solidFill>
              </a:rPr>
              <a:t>b</a:t>
            </a:r>
            <a:r>
              <a:rPr lang="fa-IR" sz="1200" dirty="0">
                <a:solidFill>
                  <a:schemeClr val="accent4">
                    <a:lumMod val="75000"/>
                  </a:schemeClr>
                </a:solidFill>
              </a:rPr>
              <a:t>: ارسال پیام به شخص دیگری از طریق اینترنت</a:t>
            </a:r>
            <a:endParaRPr lang="en-US" sz="1200" dirty="0">
              <a:solidFill>
                <a:schemeClr val="accent4">
                  <a:lumMod val="75000"/>
                </a:schemeClr>
              </a:solidFill>
            </a:endParaRPr>
          </a:p>
          <a:p>
            <a:pPr lvl="0" algn="just" rtl="1"/>
            <a:r>
              <a:rPr lang="fa-IR" sz="1200" dirty="0" smtClean="0">
                <a:solidFill>
                  <a:srgbClr val="7030A0"/>
                </a:solidFill>
              </a:rPr>
              <a:t>3- گروه‌های </a:t>
            </a:r>
            <a:r>
              <a:rPr lang="fa-IR" sz="1200" dirty="0">
                <a:solidFill>
                  <a:srgbClr val="7030A0"/>
                </a:solidFill>
              </a:rPr>
              <a:t>خبری                </a:t>
            </a:r>
            <a:r>
              <a:rPr lang="fa-IR" sz="1200" dirty="0" smtClean="0">
                <a:solidFill>
                  <a:srgbClr val="7030A0"/>
                </a:solidFill>
              </a:rPr>
              <a:t>                            </a:t>
            </a:r>
            <a:r>
              <a:rPr lang="en-US" sz="1200" dirty="0">
                <a:solidFill>
                  <a:srgbClr val="00B0F0"/>
                </a:solidFill>
              </a:rPr>
              <a:t>c</a:t>
            </a:r>
            <a:r>
              <a:rPr lang="fa-IR" sz="1200" dirty="0">
                <a:solidFill>
                  <a:srgbClr val="00B0F0"/>
                </a:solidFill>
              </a:rPr>
              <a:t>: داشتن مکالمه‌ای آنلاین (معمولا به صورت متنی) </a:t>
            </a:r>
            <a:endParaRPr lang="en-US" sz="1200" dirty="0">
              <a:solidFill>
                <a:srgbClr val="00B0F0"/>
              </a:solidFill>
            </a:endParaRPr>
          </a:p>
          <a:p>
            <a:pPr lvl="0" algn="just" rtl="1"/>
            <a:r>
              <a:rPr lang="fa-IR" sz="1200" dirty="0" smtClean="0">
                <a:solidFill>
                  <a:srgbClr val="00B0F0"/>
                </a:solidFill>
              </a:rPr>
              <a:t>4- چت </a:t>
            </a:r>
            <a:r>
              <a:rPr lang="fa-IR" sz="1200" dirty="0">
                <a:solidFill>
                  <a:srgbClr val="00B0F0"/>
                </a:solidFill>
              </a:rPr>
              <a:t>و آی ام (پیام فوری) </a:t>
            </a:r>
            <a:r>
              <a:rPr lang="fa-IR" sz="1200" dirty="0" smtClean="0">
                <a:solidFill>
                  <a:srgbClr val="00B0F0"/>
                </a:solidFill>
              </a:rPr>
              <a:t>            </a:t>
            </a:r>
            <a:r>
              <a:rPr lang="en-US" sz="1200" dirty="0" smtClean="0">
                <a:solidFill>
                  <a:schemeClr val="accent2">
                    <a:lumMod val="50000"/>
                  </a:schemeClr>
                </a:solidFill>
              </a:rPr>
              <a:t>d</a:t>
            </a:r>
            <a:r>
              <a:rPr lang="fa-IR" sz="1200" dirty="0">
                <a:solidFill>
                  <a:schemeClr val="accent2">
                    <a:lumMod val="50000"/>
                  </a:schemeClr>
                </a:solidFill>
              </a:rPr>
              <a:t>: اتصال به یک کامپیوتر راه دور به وسیله وارد کردن دستورالعمل‌ها و اجرای یک برنامه بر روی آن </a:t>
            </a:r>
            <a:endParaRPr lang="en-US" sz="1200" dirty="0">
              <a:solidFill>
                <a:schemeClr val="accent2">
                  <a:lumMod val="50000"/>
                </a:schemeClr>
              </a:solidFill>
            </a:endParaRPr>
          </a:p>
          <a:p>
            <a:pPr lvl="0" algn="just" rtl="1"/>
            <a:r>
              <a:rPr lang="fa-IR" sz="1200" dirty="0" smtClean="0"/>
              <a:t>5- پروتکل </a:t>
            </a:r>
            <a:r>
              <a:rPr lang="fa-IR" sz="1200" dirty="0"/>
              <a:t>انتقال فایل              </a:t>
            </a:r>
            <a:r>
              <a:rPr lang="fa-IR" sz="1200" dirty="0" smtClean="0"/>
              <a:t>     </a:t>
            </a:r>
            <a:r>
              <a:rPr lang="en-US" sz="1200" dirty="0">
                <a:solidFill>
                  <a:srgbClr val="7030A0"/>
                </a:solidFill>
              </a:rPr>
              <a:t>e</a:t>
            </a:r>
            <a:r>
              <a:rPr lang="fa-IR" sz="1200" dirty="0">
                <a:solidFill>
                  <a:srgbClr val="7030A0"/>
                </a:solidFill>
              </a:rPr>
              <a:t>: شرکت کردن در حوزه بحث‌های عمومی که به یک موضوع ویژه‌ای اختصاص داده می‌شود</a:t>
            </a:r>
            <a:endParaRPr lang="en-US" sz="1200" dirty="0">
              <a:solidFill>
                <a:srgbClr val="7030A0"/>
              </a:solidFill>
            </a:endParaRPr>
          </a:p>
          <a:p>
            <a:pPr lvl="0" algn="just" rtl="1"/>
            <a:r>
              <a:rPr lang="fa-IR" sz="1200" dirty="0" smtClean="0">
                <a:solidFill>
                  <a:schemeClr val="accent2">
                    <a:lumMod val="50000"/>
                  </a:schemeClr>
                </a:solidFill>
              </a:rPr>
              <a:t>6- یک </a:t>
            </a:r>
            <a:r>
              <a:rPr lang="fa-IR" sz="1200" dirty="0">
                <a:solidFill>
                  <a:schemeClr val="accent2">
                    <a:lumMod val="50000"/>
                  </a:schemeClr>
                </a:solidFill>
              </a:rPr>
              <a:t>پروتکل شبکه برای اتصال به کامپیوترهای دیگر شبکه           </a:t>
            </a:r>
            <a:r>
              <a:rPr lang="en-US" sz="1200" dirty="0">
                <a:solidFill>
                  <a:srgbClr val="00B050"/>
                </a:solidFill>
              </a:rPr>
              <a:t>f</a:t>
            </a:r>
            <a:r>
              <a:rPr lang="fa-IR" sz="1200" dirty="0">
                <a:solidFill>
                  <a:srgbClr val="00B050"/>
                </a:solidFill>
              </a:rPr>
              <a:t>: دانلود و تماشای فایل و مدارکی که در اینترنت منتشر شده‌اند</a:t>
            </a:r>
            <a:endParaRPr lang="en-US" sz="1200" dirty="0">
              <a:solidFill>
                <a:srgbClr val="00B050"/>
              </a:solidFill>
            </a:endParaRPr>
          </a:p>
          <a:p>
            <a:pPr lvl="0"/>
            <a:endParaRPr lang="en-US" sz="1200" dirty="0"/>
          </a:p>
        </p:txBody>
      </p:sp>
    </p:spTree>
    <p:extLst>
      <p:ext uri="{BB962C8B-B14F-4D97-AF65-F5344CB8AC3E}">
        <p14:creationId xmlns:p14="http://schemas.microsoft.com/office/powerpoint/2010/main" val="2410238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13</a:t>
            </a:fld>
            <a:endParaRPr/>
          </a:p>
        </p:txBody>
      </p:sp>
      <p:sp>
        <p:nvSpPr>
          <p:cNvPr id="2" name="Rectangle 1"/>
          <p:cNvSpPr/>
          <p:nvPr/>
        </p:nvSpPr>
        <p:spPr>
          <a:xfrm>
            <a:off x="952767" y="280927"/>
            <a:ext cx="7497726" cy="4154984"/>
          </a:xfrm>
          <a:prstGeom prst="rect">
            <a:avLst/>
          </a:prstGeom>
        </p:spPr>
        <p:txBody>
          <a:bodyPr wrap="square">
            <a:spAutoFit/>
          </a:bodyPr>
          <a:lstStyle/>
          <a:p>
            <a:r>
              <a:rPr lang="en-US" sz="1200" dirty="0"/>
              <a:t>Internet FAQs: Part 2</a:t>
            </a:r>
          </a:p>
          <a:p>
            <a:r>
              <a:rPr lang="en-US" sz="1200" b="1" dirty="0"/>
              <a:t>Email</a:t>
            </a:r>
            <a:endParaRPr lang="en-US" sz="1200" dirty="0"/>
          </a:p>
          <a:p>
            <a:r>
              <a:rPr lang="en-US" sz="1200" dirty="0"/>
              <a:t>Email lets you exchange messages with people all over the world. Optional attached files can include text, pictures and even audio and animation. A mailing list uses email to communicate messages to all its subscribers - that is, everyone that belongs to the list. </a:t>
            </a:r>
            <a:endParaRPr lang="fa-IR" sz="1200" dirty="0" smtClean="0"/>
          </a:p>
          <a:p>
            <a:pPr algn="just" rtl="1"/>
            <a:r>
              <a:rPr lang="fa-IR" sz="1200" b="1" dirty="0"/>
              <a:t>ایمیل</a:t>
            </a:r>
            <a:endParaRPr lang="en-US" sz="1200" dirty="0"/>
          </a:p>
          <a:p>
            <a:pPr algn="just" rtl="1"/>
            <a:r>
              <a:rPr lang="fa-IR" sz="1200" dirty="0"/>
              <a:t>ایمیل به شما این امکان را می‌دهد که پیام‌هایتان را با دیگر مردم در سرتاسر جهان به اشتراک بگذارید. مواردی که می‌توانید در ایمیل‌تان پیوست کنید شامل: متن، تصویر و حتی صدا و تصاویر متحرک است. یک فهرست پستی از ایمیل استفاده می‌کند تا پیام‌ها را به تمامی اعانه‌دهنده‌ها بفرستد_ بدین معنا که هرکسی که به این لیست تعلق دارد.</a:t>
            </a:r>
            <a:endParaRPr lang="en-US" sz="1200" dirty="0"/>
          </a:p>
          <a:p>
            <a:endParaRPr lang="en-US" sz="1200" dirty="0"/>
          </a:p>
          <a:p>
            <a:r>
              <a:rPr lang="en-US" sz="1200" b="1" dirty="0"/>
              <a:t>Which email program is the best? </a:t>
            </a:r>
            <a:endParaRPr lang="en-US" sz="1200" dirty="0"/>
          </a:p>
          <a:p>
            <a:r>
              <a:rPr lang="en-US" sz="1200" dirty="0"/>
              <a:t>Outlook Express is a popular program, but many users use web-based email accounts such as Hotmail</a:t>
            </a:r>
            <a:r>
              <a:rPr lang="en-US" sz="1200" dirty="0" smtClean="0"/>
              <a:t>.</a:t>
            </a:r>
            <a:endParaRPr lang="fa-IR" sz="1200" dirty="0" smtClean="0"/>
          </a:p>
          <a:p>
            <a:pPr algn="just" rtl="1"/>
            <a:r>
              <a:rPr lang="fa-IR" sz="1200" b="1" dirty="0"/>
              <a:t>کدام برنامه‌ی ایمیل از همه بهتر است؟</a:t>
            </a:r>
            <a:endParaRPr lang="en-US" sz="1200" dirty="0"/>
          </a:p>
          <a:p>
            <a:pPr algn="just" rtl="1"/>
            <a:r>
              <a:rPr lang="en-US" sz="1200" dirty="0"/>
              <a:t>Outlook Express</a:t>
            </a:r>
            <a:r>
              <a:rPr lang="fa-IR" sz="1200" dirty="0"/>
              <a:t> برنامه‌ی محبوبی است. اما بسیاری از کاربران از اکانت‌های ایمیل وب بنیاد مانند </a:t>
            </a:r>
            <a:r>
              <a:rPr lang="en-US" sz="1200" dirty="0"/>
              <a:t>Hotmail</a:t>
            </a:r>
            <a:r>
              <a:rPr lang="fa-IR" sz="1200" dirty="0"/>
              <a:t> استفاده می‌کنند.</a:t>
            </a:r>
            <a:endParaRPr lang="en-US" sz="1200" dirty="0"/>
          </a:p>
          <a:p>
            <a:endParaRPr lang="en-US" sz="1200" dirty="0"/>
          </a:p>
          <a:p>
            <a:r>
              <a:rPr lang="en-US" sz="1200" b="1" dirty="0"/>
              <a:t>The Web</a:t>
            </a:r>
            <a:endParaRPr lang="en-US" sz="1200" dirty="0"/>
          </a:p>
          <a:p>
            <a:r>
              <a:rPr lang="en-US" sz="1200" dirty="0"/>
              <a:t>The Web consists of billions of documents living on web servers that use the HTTP protocol. You navigate through the Web using a program called a web browser, which lets you search, view and print web pages. </a:t>
            </a:r>
            <a:endParaRPr lang="fa-IR" sz="1200" dirty="0" smtClean="0"/>
          </a:p>
          <a:p>
            <a:pPr algn="just" rtl="1"/>
            <a:r>
              <a:rPr lang="fa-IR" sz="1200" b="1" dirty="0"/>
              <a:t>وب (شبکه جهانی)</a:t>
            </a:r>
            <a:endParaRPr lang="en-US" sz="1200" dirty="0"/>
          </a:p>
          <a:p>
            <a:pPr algn="just" rtl="1"/>
            <a:r>
              <a:rPr lang="fa-IR" sz="1200" dirty="0"/>
              <a:t>وب شامل بیلیون‌ها فایل و مدارک موجود در سرویس‌های وب است که از پروتکل </a:t>
            </a:r>
            <a:r>
              <a:rPr lang="en-US" sz="1200" dirty="0"/>
              <a:t>HTTP</a:t>
            </a:r>
            <a:r>
              <a:rPr lang="fa-IR" sz="1200" dirty="0"/>
              <a:t> استفاده می‌کند. می‌توانید با استفاده از برنامه </a:t>
            </a:r>
            <a:r>
              <a:rPr lang="en-US" sz="1200" dirty="0"/>
              <a:t>Web Browser </a:t>
            </a:r>
            <a:r>
              <a:rPr lang="fa-IR" sz="1200" dirty="0"/>
              <a:t>به وب متصل شوید که به شما اجازه‌ی جست و جو، دیدن و پرینت گرفتن صفحات را می‌دهد.</a:t>
            </a:r>
            <a:endParaRPr lang="en-US" sz="1200" dirty="0"/>
          </a:p>
          <a:p>
            <a:endParaRPr lang="en-US" sz="1200" dirty="0"/>
          </a:p>
        </p:txBody>
      </p:sp>
    </p:spTree>
    <p:extLst>
      <p:ext uri="{BB962C8B-B14F-4D97-AF65-F5344CB8AC3E}">
        <p14:creationId xmlns:p14="http://schemas.microsoft.com/office/powerpoint/2010/main" val="39471363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14</a:t>
            </a:fld>
            <a:endParaRPr/>
          </a:p>
        </p:txBody>
      </p:sp>
      <p:sp>
        <p:nvSpPr>
          <p:cNvPr id="2" name="Rectangle 1"/>
          <p:cNvSpPr/>
          <p:nvPr/>
        </p:nvSpPr>
        <p:spPr>
          <a:xfrm>
            <a:off x="894608" y="229772"/>
            <a:ext cx="7497726" cy="5262979"/>
          </a:xfrm>
          <a:prstGeom prst="rect">
            <a:avLst/>
          </a:prstGeom>
        </p:spPr>
        <p:txBody>
          <a:bodyPr wrap="square">
            <a:spAutoFit/>
          </a:bodyPr>
          <a:lstStyle/>
          <a:p>
            <a:endParaRPr lang="en-US" sz="1200" dirty="0"/>
          </a:p>
          <a:p>
            <a:r>
              <a:rPr lang="en-US" sz="1200" b="1" dirty="0"/>
              <a:t>How often are web pages updated?</a:t>
            </a:r>
            <a:r>
              <a:rPr lang="en-US" sz="1200" dirty="0"/>
              <a:t> </a:t>
            </a:r>
          </a:p>
          <a:p>
            <a:r>
              <a:rPr lang="en-US" sz="1200" dirty="0"/>
              <a:t>It depends entirely on the page. Some are updated thousands of times a day.</a:t>
            </a:r>
            <a:endParaRPr lang="fa-IR" sz="1200" dirty="0"/>
          </a:p>
          <a:p>
            <a:pPr algn="just" rtl="1"/>
            <a:r>
              <a:rPr lang="fa-IR" sz="1200" b="1" dirty="0"/>
              <a:t>هرچند وقت یک‌بار صفحات وب بروز رسانی می‌شوند؟</a:t>
            </a:r>
            <a:endParaRPr lang="en-US" sz="1200" dirty="0"/>
          </a:p>
          <a:p>
            <a:pPr algn="just" rtl="1"/>
            <a:r>
              <a:rPr lang="fa-IR" sz="1200" dirty="0"/>
              <a:t>این موضوع کاملا به آن صفحات بستگی دارد. بعضی از صفحات هستند که هزاران بار در یک روز به روز رسانی می‌شوند.</a:t>
            </a:r>
            <a:endParaRPr lang="en-US" sz="1200" dirty="0"/>
          </a:p>
          <a:p>
            <a:r>
              <a:rPr lang="en-US" sz="1200" b="1" dirty="0"/>
              <a:t>Chat and Instant Messaging (IM) </a:t>
            </a:r>
            <a:endParaRPr lang="en-US" sz="1200" dirty="0"/>
          </a:p>
          <a:p>
            <a:r>
              <a:rPr lang="en-US" sz="1200" dirty="0"/>
              <a:t>Chat and Instant Messaging technologies allow you to have real-time conversations online, by typing messages at the keyboard.</a:t>
            </a:r>
            <a:endParaRPr lang="fa-IR" sz="1200" dirty="0"/>
          </a:p>
          <a:p>
            <a:pPr algn="just" rtl="1"/>
            <a:r>
              <a:rPr lang="fa-IR" sz="1200" b="1" dirty="0"/>
              <a:t>گفت و گو و پیام‌رسان فوری (</a:t>
            </a:r>
            <a:r>
              <a:rPr lang="en-US" sz="1200" b="1" dirty="0"/>
              <a:t>IM</a:t>
            </a:r>
            <a:r>
              <a:rPr lang="fa-IR" sz="1200" b="1" dirty="0"/>
              <a:t>)</a:t>
            </a:r>
            <a:endParaRPr lang="en-US" sz="1200" dirty="0"/>
          </a:p>
          <a:p>
            <a:pPr algn="just" rtl="1"/>
            <a:r>
              <a:rPr lang="fa-IR" sz="1200" dirty="0"/>
              <a:t>تکنولوژیِ گفت و گو و پیام‌رسان‌ فوری به شما این امکان را می‌دهد که مکالمه‌ای آنلاین به صورت سریع تنها با تایپ کردن بر روی کیبوردتان داشته باشید</a:t>
            </a:r>
            <a:r>
              <a:rPr lang="fa-IR" sz="1200" dirty="0" smtClean="0"/>
              <a:t>.</a:t>
            </a:r>
          </a:p>
          <a:p>
            <a:r>
              <a:rPr lang="en-US" sz="1200" b="1" dirty="0"/>
              <a:t>FTP</a:t>
            </a:r>
            <a:endParaRPr lang="en-US" sz="1200" dirty="0"/>
          </a:p>
          <a:p>
            <a:r>
              <a:rPr lang="en-US" sz="1200" dirty="0"/>
              <a:t>FTP, or file transfer protocol, is used to transfer files over a TCP/IP network. Nowadays, this feature is built into Web browsers. You can download programs, games and music files from a remote computer to your hard drive</a:t>
            </a:r>
            <a:r>
              <a:rPr lang="en-US" sz="1200" dirty="0" smtClean="0"/>
              <a:t>.</a:t>
            </a:r>
            <a:endParaRPr lang="fa-IR" sz="1200" dirty="0" smtClean="0"/>
          </a:p>
          <a:p>
            <a:endParaRPr lang="en-US" sz="1200" dirty="0"/>
          </a:p>
          <a:p>
            <a:pPr algn="r" rtl="1"/>
            <a:r>
              <a:rPr lang="en-US" sz="1200" dirty="0"/>
              <a:t> </a:t>
            </a:r>
            <a:r>
              <a:rPr lang="fa-IR" sz="1200" b="1" dirty="0"/>
              <a:t>پروتکل انتقال فایل (</a:t>
            </a:r>
            <a:r>
              <a:rPr lang="en-US" sz="1200" b="1" dirty="0"/>
              <a:t>FTP</a:t>
            </a:r>
            <a:r>
              <a:rPr lang="fa-IR" sz="1200" b="1" dirty="0"/>
              <a:t>)</a:t>
            </a:r>
            <a:endParaRPr lang="en-US" sz="1200" dirty="0"/>
          </a:p>
          <a:p>
            <a:pPr algn="r" rtl="1"/>
            <a:r>
              <a:rPr lang="fa-IR" sz="1200" dirty="0"/>
              <a:t>اف تی پی یا پروتکل انتقال فایل برای انتقال فایل‌ها از طریق یک شبکه </a:t>
            </a:r>
            <a:r>
              <a:rPr lang="en-US" sz="1200" dirty="0"/>
              <a:t>TCP</a:t>
            </a:r>
            <a:r>
              <a:rPr lang="fa-IR" sz="1200" dirty="0"/>
              <a:t> یا </a:t>
            </a:r>
            <a:r>
              <a:rPr lang="en-US" sz="1200" dirty="0"/>
              <a:t>IP</a:t>
            </a:r>
            <a:r>
              <a:rPr lang="fa-IR" sz="1200" dirty="0"/>
              <a:t> استفاده می‌شوند. امروزه این ویژگی در مرورگرهای اینترنت ساخته شده است. شما می‌توانید برنامه‌ها، بازی‌ها، موزیک‌ها را از یک کامپیوتر راه دور به هارد درایو خود دانلود کنید.</a:t>
            </a:r>
            <a:endParaRPr lang="en-US" sz="1200" dirty="0"/>
          </a:p>
          <a:p>
            <a:r>
              <a:rPr lang="en-US" sz="1200" b="1" dirty="0" smtClean="0"/>
              <a:t>Telnet</a:t>
            </a:r>
            <a:r>
              <a:rPr lang="en-US" sz="1200" dirty="0" smtClean="0"/>
              <a:t> </a:t>
            </a:r>
            <a:endParaRPr lang="en-US" sz="1200" dirty="0"/>
          </a:p>
          <a:p>
            <a:r>
              <a:rPr lang="en-US" sz="1200" dirty="0"/>
              <a:t>Telnet is a protocol and a program used to log onto remote computer systems. It enables you to enter commands that will be executed as if you were entering them directly on the remote server.</a:t>
            </a:r>
          </a:p>
          <a:p>
            <a:pPr algn="r"/>
            <a:r>
              <a:rPr lang="en-US" sz="1200" dirty="0"/>
              <a:t> </a:t>
            </a:r>
            <a:r>
              <a:rPr lang="fa-IR" sz="1200" b="1" dirty="0" smtClean="0"/>
              <a:t>تل‌نت </a:t>
            </a:r>
            <a:r>
              <a:rPr lang="fa-IR" sz="1200" b="1" dirty="0"/>
              <a:t>(پروتکل تحت شبکه)</a:t>
            </a:r>
            <a:endParaRPr lang="en-US" sz="1200" dirty="0"/>
          </a:p>
          <a:p>
            <a:pPr algn="r" rtl="1"/>
            <a:r>
              <a:rPr lang="fa-IR" sz="1200" dirty="0"/>
              <a:t>تل‌نت یک برنامه و یک پروتکل است که برای ورود به سیستم‌های کامپیوتر از راه دور استفاده می‌شوند. به شما این امکان را می‌دهد که دستورات را وارد نمایید که به گونه‌ای اجرا می‌شوند که گویا شما آن‌ها را مستقیما در سرور راه دور وارد کرده‌اید.</a:t>
            </a:r>
            <a:endParaRPr lang="en-US" sz="1200" dirty="0"/>
          </a:p>
          <a:p>
            <a:endParaRPr lang="en-US" sz="1200" dirty="0"/>
          </a:p>
          <a:p>
            <a:pPr algn="just" rtl="1"/>
            <a:endParaRPr lang="en-US" sz="1200" dirty="0"/>
          </a:p>
        </p:txBody>
      </p:sp>
    </p:spTree>
    <p:extLst>
      <p:ext uri="{BB962C8B-B14F-4D97-AF65-F5344CB8AC3E}">
        <p14:creationId xmlns:p14="http://schemas.microsoft.com/office/powerpoint/2010/main" val="7710643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15</a:t>
            </a:fld>
            <a:endParaRPr/>
          </a:p>
        </p:txBody>
      </p:sp>
      <p:sp>
        <p:nvSpPr>
          <p:cNvPr id="2" name="Rectangle 1"/>
          <p:cNvSpPr/>
          <p:nvPr/>
        </p:nvSpPr>
        <p:spPr>
          <a:xfrm>
            <a:off x="843452" y="479154"/>
            <a:ext cx="7497726" cy="4339650"/>
          </a:xfrm>
          <a:prstGeom prst="rect">
            <a:avLst/>
          </a:prstGeom>
        </p:spPr>
        <p:txBody>
          <a:bodyPr wrap="square">
            <a:spAutoFit/>
          </a:bodyPr>
          <a:lstStyle/>
          <a:p>
            <a:r>
              <a:rPr lang="en-US" sz="1200" b="1" dirty="0"/>
              <a:t>Newsgroups</a:t>
            </a:r>
            <a:endParaRPr lang="en-US" sz="1200" dirty="0"/>
          </a:p>
          <a:p>
            <a:r>
              <a:rPr lang="en-US" sz="1200" dirty="0"/>
              <a:t>Newsgroups are the public discussion areas which make up a system called Usenet. The contents are contributed by people who post articles or respond to articles, creating chains of related postings called message threads. You need a newsreader to subscribe to newsgroups and to read and post messages. The newsreader may be a stand-alone program or part of a web browser. </a:t>
            </a:r>
            <a:endParaRPr lang="fa-IR" sz="1200" dirty="0" smtClean="0"/>
          </a:p>
          <a:p>
            <a:pPr algn="r" rtl="1"/>
            <a:r>
              <a:rPr lang="fa-IR" sz="1200" b="1" dirty="0"/>
              <a:t>گروه‌های خبری</a:t>
            </a:r>
            <a:endParaRPr lang="en-US" sz="1200" dirty="0"/>
          </a:p>
          <a:p>
            <a:pPr algn="r" rtl="1"/>
            <a:r>
              <a:rPr lang="fa-IR" sz="1200" dirty="0"/>
              <a:t>گروه‌های خبری حوزه بحث‌های عمومی هستند که یک سیستمی را تشکیل می‌دهد که یوزنت نام دارد. اعضای این گروه را مردمی تشکیل می‌دهند که مقالاتی را به اشتراک می‌گذارند یا به مقالات عکس العمل (ری اکشن) نشان می‌دهند یا زنجیره‌ای مرتبط از پست‌هایی که توالی پیام‌ها نام دارند را ایجاد می‌کنند. برای عضویت در گروه‌های خبری و خواندن و ارسال پیام به یک خبرخوان نیاز دارید. خبرخوان ممکن است که خودش یک برنامه مستقل باشد یا بخشی از مرورگر اینترنت باشد.</a:t>
            </a:r>
            <a:endParaRPr lang="en-US" sz="1200" dirty="0"/>
          </a:p>
          <a:p>
            <a:r>
              <a:rPr lang="en-US" sz="1200" b="1" dirty="0" smtClean="0"/>
              <a:t>How </a:t>
            </a:r>
            <a:r>
              <a:rPr lang="en-US" sz="1200" b="1" dirty="0"/>
              <a:t>many newsgroups are there?</a:t>
            </a:r>
            <a:endParaRPr lang="en-US" sz="1200" dirty="0"/>
          </a:p>
          <a:p>
            <a:r>
              <a:rPr lang="en-US" sz="1200" dirty="0"/>
              <a:t>There are approximately 30,000 active newsgroups. </a:t>
            </a:r>
            <a:endParaRPr lang="fa-IR" sz="1200" dirty="0" smtClean="0"/>
          </a:p>
          <a:p>
            <a:pPr algn="r" rtl="1"/>
            <a:r>
              <a:rPr lang="fa-IR" sz="1200" b="1" dirty="0"/>
              <a:t>چند گروه خبری وجود دارد؟</a:t>
            </a:r>
            <a:endParaRPr lang="en-US" sz="1200" dirty="0"/>
          </a:p>
          <a:p>
            <a:pPr algn="r" rtl="1"/>
            <a:r>
              <a:rPr lang="fa-IR" sz="1200" dirty="0"/>
              <a:t>تقریبا </a:t>
            </a:r>
            <a:r>
              <a:rPr lang="en-US" sz="1200" dirty="0"/>
              <a:t>30,000</a:t>
            </a:r>
            <a:r>
              <a:rPr lang="fa-IR" sz="1200" dirty="0"/>
              <a:t> گروه خبری فعال وجود دارد.</a:t>
            </a:r>
            <a:endParaRPr lang="en-US" sz="1200" dirty="0"/>
          </a:p>
          <a:p>
            <a:r>
              <a:rPr lang="en-US" sz="1200" b="1" dirty="0" smtClean="0"/>
              <a:t>Where </a:t>
            </a:r>
            <a:r>
              <a:rPr lang="en-US" sz="1200" b="1" dirty="0"/>
              <a:t>can you find newsgroups?</a:t>
            </a:r>
            <a:endParaRPr lang="en-US" sz="1200" dirty="0"/>
          </a:p>
          <a:p>
            <a:r>
              <a:rPr lang="en-US" sz="1200" dirty="0"/>
              <a:t>Your newsreader may allow you to download the newsgroup addresses that your ISP has included on its news server. An alternative to using a newsreader is to visit web forums instead, which perform the same function but without the additional software</a:t>
            </a:r>
            <a:r>
              <a:rPr lang="en-US" sz="1200" dirty="0" smtClean="0"/>
              <a:t>.</a:t>
            </a:r>
            <a:endParaRPr lang="fa-IR" sz="1200" dirty="0" smtClean="0"/>
          </a:p>
          <a:p>
            <a:pPr algn="r" rtl="1"/>
            <a:r>
              <a:rPr lang="fa-IR" sz="1200" b="1" dirty="0" smtClean="0"/>
              <a:t>از </a:t>
            </a:r>
            <a:r>
              <a:rPr lang="fa-IR" sz="1200" b="1" dirty="0"/>
              <a:t>کجا می‌توانیم این گروه‌های خبری را پیدا کنیم؟</a:t>
            </a:r>
            <a:endParaRPr lang="en-US" sz="1200" dirty="0"/>
          </a:p>
          <a:p>
            <a:pPr algn="r" rtl="1"/>
            <a:r>
              <a:rPr lang="fa-IR" sz="1200" dirty="0"/>
              <a:t>خبرخوان‌تان ممکن است به شما اجازه‌ی دانلود آدرس گروه‌های خبری را بدهد که </a:t>
            </a:r>
            <a:r>
              <a:rPr lang="en-US" sz="1200" dirty="0"/>
              <a:t>ISP</a:t>
            </a:r>
            <a:r>
              <a:rPr lang="fa-IR" sz="1200" dirty="0"/>
              <a:t> شما را در سرور خبری خود قرار داده است. یک روش جایگزین برای استفاده از گروه‌های خبری، دیدن اتاق گفت و گوی اینترنتی هست که دقیقا همان کار را انجام می‌دهد اما هیچ نرم‌افزار اضافی ندارد.</a:t>
            </a:r>
            <a:endParaRPr lang="en-US" sz="1200" dirty="0"/>
          </a:p>
          <a:p>
            <a:pPr rtl="1"/>
            <a:r>
              <a:rPr lang="fa-IR" sz="1200" dirty="0"/>
              <a:t> </a:t>
            </a:r>
            <a:endParaRPr lang="en-US" sz="1200" dirty="0"/>
          </a:p>
          <a:p>
            <a:endParaRPr lang="en-US" sz="1200" dirty="0"/>
          </a:p>
        </p:txBody>
      </p:sp>
    </p:spTree>
    <p:extLst>
      <p:ext uri="{BB962C8B-B14F-4D97-AF65-F5344CB8AC3E}">
        <p14:creationId xmlns:p14="http://schemas.microsoft.com/office/powerpoint/2010/main" val="30997485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16</a:t>
            </a:fld>
            <a:endParaRPr/>
          </a:p>
        </p:txBody>
      </p:sp>
      <p:sp>
        <p:nvSpPr>
          <p:cNvPr id="2" name="Rectangle 1"/>
          <p:cNvSpPr/>
          <p:nvPr/>
        </p:nvSpPr>
        <p:spPr>
          <a:xfrm>
            <a:off x="894608" y="1310427"/>
            <a:ext cx="7497726" cy="2554545"/>
          </a:xfrm>
          <a:prstGeom prst="rect">
            <a:avLst/>
          </a:prstGeom>
        </p:spPr>
        <p:txBody>
          <a:bodyPr wrap="square">
            <a:spAutoFit/>
          </a:bodyPr>
          <a:lstStyle/>
          <a:p>
            <a:r>
              <a:rPr lang="en-US" sz="1200" b="1" dirty="0"/>
              <a:t>C Find words and phrases in Part 2 with the following meanings.</a:t>
            </a:r>
            <a:endParaRPr lang="en-US" sz="1200" dirty="0"/>
          </a:p>
          <a:p>
            <a:r>
              <a:rPr lang="en-US" sz="1200" dirty="0"/>
              <a:t>1. a system used to distribute email to many different subscribers at once (in Email paragraph)</a:t>
            </a:r>
          </a:p>
          <a:p>
            <a:r>
              <a:rPr lang="en-US" sz="1200" dirty="0"/>
              <a:t>2. a program used for displaying web pages (in The Web paragraph)</a:t>
            </a:r>
          </a:p>
          <a:p>
            <a:r>
              <a:rPr lang="en-US" sz="1200" dirty="0"/>
              <a:t>3. to connect to a computer by typing your username and password (in Telnet paragraph)</a:t>
            </a:r>
          </a:p>
          <a:p>
            <a:r>
              <a:rPr lang="en-US" sz="1200" dirty="0"/>
              <a:t>4. a series of interrelated messages on a given topic in Newsgroups paragraph)</a:t>
            </a:r>
          </a:p>
          <a:p>
            <a:r>
              <a:rPr lang="en-US" sz="1200" dirty="0"/>
              <a:t>5. a program for reading Usenet newsgroups (in Newsgroups paragraph</a:t>
            </a:r>
            <a:r>
              <a:rPr lang="en-US" sz="1200" dirty="0" smtClean="0"/>
              <a:t>)</a:t>
            </a:r>
            <a:endParaRPr lang="fa-IR" sz="1200" dirty="0" smtClean="0"/>
          </a:p>
          <a:p>
            <a:pPr algn="r" rtl="1"/>
            <a:r>
              <a:rPr lang="fa-IR" sz="1200" b="1" dirty="0"/>
              <a:t>کلمات و اصطلاحات بخش 2 را با معانی زیر پیدا کنید.</a:t>
            </a:r>
            <a:endParaRPr lang="en-US" sz="1200" dirty="0"/>
          </a:p>
          <a:p>
            <a:pPr lvl="0" algn="r" rtl="1"/>
            <a:r>
              <a:rPr lang="fa-IR" sz="1200" dirty="0"/>
              <a:t> سیستمی که برای به اشتراک‌گذاری یک ایمیل به افرادی مختلف به صورت همزمان استفاده می‌شود (در پاراگراف بخش ایمیل)</a:t>
            </a:r>
            <a:endParaRPr lang="en-US" sz="1200" dirty="0"/>
          </a:p>
          <a:p>
            <a:pPr lvl="0" algn="r" rtl="1"/>
            <a:r>
              <a:rPr lang="fa-IR" sz="1200" dirty="0"/>
              <a:t>یک برنامه که برای به نمایش دادن صفحات اینترنت استفاده می‌شود (در پاراگراف اینترنت (وب))</a:t>
            </a:r>
            <a:endParaRPr lang="en-US" sz="1200" dirty="0"/>
          </a:p>
          <a:p>
            <a:pPr lvl="0" algn="r" rtl="1"/>
            <a:r>
              <a:rPr lang="fa-IR" sz="1200" dirty="0"/>
              <a:t>برای اتصال به کامپیوترتان با وارد کردن نام کاربری و پسوردتان (در پاراگراف تل‌نت)</a:t>
            </a:r>
            <a:endParaRPr lang="en-US" sz="1200" dirty="0"/>
          </a:p>
          <a:p>
            <a:pPr lvl="0" algn="r" rtl="1"/>
            <a:r>
              <a:rPr lang="fa-IR" sz="1200" dirty="0"/>
              <a:t>توالی‌ای از پیام‌های بهم مرتبط که درباره‌ی یک موضوع هستند (در پاراگراف گروه‌ خبری)</a:t>
            </a:r>
            <a:endParaRPr lang="en-US" sz="1200" dirty="0"/>
          </a:p>
          <a:p>
            <a:pPr lvl="0" algn="r" rtl="1"/>
            <a:r>
              <a:rPr lang="fa-IR" sz="1200" dirty="0"/>
              <a:t>برنامه‌ای که برای خواندن گروه خبری یوزنت استفاده می‌شود (در پاراگراف گروه خبری)</a:t>
            </a:r>
            <a:endParaRPr lang="en-US" sz="1200" dirty="0"/>
          </a:p>
          <a:p>
            <a:endParaRPr lang="en-US" sz="1200" dirty="0"/>
          </a:p>
        </p:txBody>
      </p:sp>
    </p:spTree>
    <p:extLst>
      <p:ext uri="{BB962C8B-B14F-4D97-AF65-F5344CB8AC3E}">
        <p14:creationId xmlns:p14="http://schemas.microsoft.com/office/powerpoint/2010/main" val="17488016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17</a:t>
            </a:fld>
            <a:endParaRPr/>
          </a:p>
        </p:txBody>
      </p:sp>
      <p:sp>
        <p:nvSpPr>
          <p:cNvPr id="2" name="Rectangle 1"/>
          <p:cNvSpPr/>
          <p:nvPr/>
        </p:nvSpPr>
        <p:spPr>
          <a:xfrm>
            <a:off x="958552" y="755540"/>
            <a:ext cx="7497726" cy="3785652"/>
          </a:xfrm>
          <a:prstGeom prst="rect">
            <a:avLst/>
          </a:prstGeom>
        </p:spPr>
        <p:txBody>
          <a:bodyPr wrap="square">
            <a:spAutoFit/>
          </a:bodyPr>
          <a:lstStyle/>
          <a:p>
            <a:r>
              <a:rPr lang="en-US" sz="1200" b="1" dirty="0"/>
              <a:t>Language work: questions </a:t>
            </a:r>
            <a:endParaRPr lang="en-US" sz="1200" dirty="0"/>
          </a:p>
          <a:p>
            <a:r>
              <a:rPr lang="en-US" sz="1200" dirty="0"/>
              <a:t>A: look at the HELP box and then make a question about Sue Clarke for each of her answers.</a:t>
            </a:r>
          </a:p>
          <a:p>
            <a:pPr lvl="0"/>
            <a:r>
              <a:rPr lang="en-US" sz="1200" dirty="0" smtClean="0"/>
              <a:t>……………….</a:t>
            </a:r>
            <a:endParaRPr lang="fa-IR" sz="1200" dirty="0" smtClean="0"/>
          </a:p>
          <a:p>
            <a:pPr algn="r" rtl="1"/>
            <a:r>
              <a:rPr lang="fa-IR" sz="1200" dirty="0"/>
              <a:t>به جعبه‌ی کمک نگاه کنید و سپس سوالاتی درباره‌ی پاسخ‌های سو کلارک بسازید.</a:t>
            </a:r>
            <a:endParaRPr lang="en-US" sz="1200" dirty="0"/>
          </a:p>
          <a:p>
            <a:pPr lvl="0" algn="ctr" rtl="1"/>
            <a:r>
              <a:rPr lang="fa-IR" sz="1200" dirty="0"/>
              <a:t>1</a:t>
            </a:r>
            <a:r>
              <a:rPr lang="fa-IR" sz="1200" dirty="0" smtClean="0"/>
              <a:t>. چند </a:t>
            </a:r>
            <a:r>
              <a:rPr lang="fa-IR" sz="1200" dirty="0"/>
              <a:t>سال دارید</a:t>
            </a:r>
            <a:r>
              <a:rPr lang="fa-IR" sz="1200" dirty="0" smtClean="0"/>
              <a:t>؟</a:t>
            </a:r>
            <a:r>
              <a:rPr lang="en-US" sz="1200" dirty="0"/>
              <a:t> 1.	Mailing list </a:t>
            </a:r>
            <a:endParaRPr lang="en-US" sz="1200" dirty="0"/>
          </a:p>
          <a:p>
            <a:r>
              <a:rPr lang="en-US" sz="1200" dirty="0" smtClean="0"/>
              <a:t>I </a:t>
            </a:r>
            <a:r>
              <a:rPr lang="en-US" sz="1200" dirty="0"/>
              <a:t>am 23 years old</a:t>
            </a:r>
            <a:r>
              <a:rPr lang="en-US" sz="1200" dirty="0" smtClean="0"/>
              <a:t>.</a:t>
            </a:r>
            <a:endParaRPr lang="fa-IR" sz="1200" dirty="0" smtClean="0"/>
          </a:p>
          <a:p>
            <a:r>
              <a:rPr lang="fa-IR" sz="1200" dirty="0"/>
              <a:t>من 23 سال دارم.</a:t>
            </a:r>
            <a:endParaRPr lang="en-US" sz="1200" dirty="0"/>
          </a:p>
          <a:p>
            <a:pPr lvl="0" algn="ctr" rtl="1"/>
            <a:r>
              <a:rPr lang="fa-IR" sz="1200" dirty="0" smtClean="0"/>
              <a:t>2.چی کاره هستید؟/ شغل شما چیست؟</a:t>
            </a:r>
            <a:r>
              <a:rPr lang="en-US" sz="1200" dirty="0"/>
              <a:t> 2.	Web browser </a:t>
            </a:r>
            <a:endParaRPr lang="en-US" sz="1200" dirty="0" smtClean="0"/>
          </a:p>
          <a:p>
            <a:r>
              <a:rPr lang="en-US" sz="1200" dirty="0" smtClean="0"/>
              <a:t>I </a:t>
            </a:r>
            <a:r>
              <a:rPr lang="en-US" sz="1200" dirty="0"/>
              <a:t>am an online researcher</a:t>
            </a:r>
            <a:r>
              <a:rPr lang="en-US" sz="1200" dirty="0" smtClean="0"/>
              <a:t>.</a:t>
            </a:r>
            <a:endParaRPr lang="fa-IR" sz="1200" dirty="0" smtClean="0"/>
          </a:p>
          <a:p>
            <a:r>
              <a:rPr lang="fa-IR" sz="1200" dirty="0"/>
              <a:t>من یک محقق هستم که به صورت آنلاین فعالیت دارم.</a:t>
            </a:r>
            <a:endParaRPr lang="en-US" sz="1200" dirty="0"/>
          </a:p>
          <a:p>
            <a:pPr lvl="0" algn="r" rtl="1"/>
            <a:r>
              <a:rPr lang="fa-IR" sz="1200" dirty="0"/>
              <a:t>3</a:t>
            </a:r>
            <a:r>
              <a:rPr lang="fa-IR" sz="1200" dirty="0" smtClean="0"/>
              <a:t>. دقیقا </a:t>
            </a:r>
            <a:r>
              <a:rPr lang="fa-IR" sz="1200" dirty="0"/>
              <a:t>در شغل‌تان چه کاری انجام می‌دهید؟/ شغل شما شامل چه کارهایی می‌شود</a:t>
            </a:r>
            <a:r>
              <a:rPr lang="fa-IR" sz="1200" dirty="0" smtClean="0"/>
              <a:t>؟ </a:t>
            </a:r>
            <a:r>
              <a:rPr lang="en-US" sz="1200" dirty="0"/>
              <a:t>3.	Log into</a:t>
            </a:r>
            <a:endParaRPr lang="en-US" sz="1200" dirty="0"/>
          </a:p>
          <a:p>
            <a:r>
              <a:rPr lang="en-US" sz="1200" dirty="0"/>
              <a:t>I use the Internet to find information requested by clients</a:t>
            </a:r>
            <a:r>
              <a:rPr lang="en-US" sz="1200" dirty="0" smtClean="0"/>
              <a:t>.</a:t>
            </a:r>
            <a:endParaRPr lang="fa-IR" sz="1200" dirty="0" smtClean="0"/>
          </a:p>
          <a:p>
            <a:r>
              <a:rPr lang="fa-IR" sz="1200" dirty="0"/>
              <a:t>من از اینترنت برای پیدا کردن اطلاعات درخواستی مشتریان استفاده می‌کنم.</a:t>
            </a:r>
            <a:endParaRPr lang="en-US" sz="1200" dirty="0"/>
          </a:p>
          <a:p>
            <a:pPr lvl="0" algn="r" rtl="1"/>
            <a:r>
              <a:rPr lang="fa-IR" sz="1200" dirty="0" smtClean="0"/>
              <a:t>4.چه </a:t>
            </a:r>
            <a:r>
              <a:rPr lang="fa-IR" sz="1200" dirty="0"/>
              <a:t>مدت است که شما مشغول به انجام این کار هستید</a:t>
            </a:r>
            <a:r>
              <a:rPr lang="fa-IR" sz="1200" dirty="0" smtClean="0"/>
              <a:t>؟</a:t>
            </a:r>
            <a:r>
              <a:rPr lang="en-US" sz="1200" dirty="0"/>
              <a:t> 4.	Message thread </a:t>
            </a:r>
            <a:endParaRPr lang="en-US" sz="1200" dirty="0"/>
          </a:p>
          <a:p>
            <a:r>
              <a:rPr lang="en-US" sz="1200" dirty="0"/>
              <a:t>I have been doing this job for six months</a:t>
            </a:r>
            <a:r>
              <a:rPr lang="en-US" sz="1200" dirty="0" smtClean="0"/>
              <a:t>.</a:t>
            </a:r>
            <a:endParaRPr lang="fa-IR" sz="1200" dirty="0" smtClean="0"/>
          </a:p>
          <a:p>
            <a:r>
              <a:rPr lang="fa-IR" sz="1200" dirty="0"/>
              <a:t>به مدت 6 ماه است که مشغول به انجام این کار هستم.</a:t>
            </a:r>
            <a:endParaRPr lang="en-US" sz="1200" dirty="0"/>
          </a:p>
          <a:p>
            <a:pPr lvl="0" algn="r" rtl="1"/>
            <a:r>
              <a:rPr lang="fa-IR" sz="1200" dirty="0"/>
              <a:t>5</a:t>
            </a:r>
            <a:r>
              <a:rPr lang="fa-IR" sz="1200" dirty="0" smtClean="0"/>
              <a:t>. چه </a:t>
            </a:r>
            <a:r>
              <a:rPr lang="fa-IR" sz="1200" dirty="0"/>
              <a:t>زمانی از دانشگاه فارغ‌التحصیل شدید</a:t>
            </a:r>
            <a:r>
              <a:rPr lang="fa-IR" sz="1200" dirty="0" smtClean="0"/>
              <a:t>؟</a:t>
            </a:r>
            <a:r>
              <a:rPr lang="en-US" sz="1200" dirty="0"/>
              <a:t> 5.	Newsgroup</a:t>
            </a:r>
            <a:endParaRPr lang="en-US" sz="1200" dirty="0"/>
          </a:p>
          <a:p>
            <a:r>
              <a:rPr lang="en-US" sz="1200" dirty="0"/>
              <a:t>I graduated from university in 2006</a:t>
            </a:r>
            <a:r>
              <a:rPr lang="en-US" sz="1200" dirty="0" smtClean="0"/>
              <a:t>.</a:t>
            </a:r>
            <a:endParaRPr lang="fa-IR" sz="1200" dirty="0" smtClean="0"/>
          </a:p>
          <a:p>
            <a:r>
              <a:rPr lang="fa-IR" sz="1200" dirty="0"/>
              <a:t>در سال 2006 از دانشگاه فارغ‌التحصیل شدم.</a:t>
            </a:r>
            <a:endParaRPr lang="en-US" sz="1200" dirty="0"/>
          </a:p>
          <a:p>
            <a:endParaRPr lang="en-US" sz="1200" dirty="0"/>
          </a:p>
        </p:txBody>
      </p:sp>
    </p:spTree>
    <p:extLst>
      <p:ext uri="{BB962C8B-B14F-4D97-AF65-F5344CB8AC3E}">
        <p14:creationId xmlns:p14="http://schemas.microsoft.com/office/powerpoint/2010/main" val="38928743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18</a:t>
            </a:fld>
            <a:endParaRPr/>
          </a:p>
        </p:txBody>
      </p:sp>
      <p:sp>
        <p:nvSpPr>
          <p:cNvPr id="2" name="Rectangle 1"/>
          <p:cNvSpPr/>
          <p:nvPr/>
        </p:nvSpPr>
        <p:spPr>
          <a:xfrm>
            <a:off x="812090" y="811663"/>
            <a:ext cx="7497726" cy="276999"/>
          </a:xfrm>
          <a:prstGeom prst="rect">
            <a:avLst/>
          </a:prstGeom>
        </p:spPr>
        <p:txBody>
          <a:bodyPr wrap="square">
            <a:spAutoFit/>
          </a:bodyPr>
          <a:lstStyle/>
          <a:p>
            <a:endParaRPr lang="en-US" sz="1200" dirty="0"/>
          </a:p>
        </p:txBody>
      </p:sp>
      <p:sp>
        <p:nvSpPr>
          <p:cNvPr id="3" name="Rectangle 2"/>
          <p:cNvSpPr/>
          <p:nvPr/>
        </p:nvSpPr>
        <p:spPr>
          <a:xfrm>
            <a:off x="1323786" y="322147"/>
            <a:ext cx="6592488" cy="4413003"/>
          </a:xfrm>
          <a:prstGeom prst="rect">
            <a:avLst/>
          </a:prstGeom>
        </p:spPr>
        <p:txBody>
          <a:bodyPr wrap="square">
            <a:spAutoFit/>
          </a:bodyPr>
          <a:lstStyle/>
          <a:p>
            <a:pPr>
              <a:lnSpc>
                <a:spcPct val="107000"/>
              </a:lnSpc>
              <a:spcAft>
                <a:spcPts val="800"/>
              </a:spcAft>
            </a:pPr>
            <a:r>
              <a:rPr lang="en-US" sz="1200" dirty="0" smtClean="0">
                <a:latin typeface="Times New Roman" panose="02020603050405020304" pitchFamily="18" charset="0"/>
                <a:ea typeface="Calibri" panose="020F0502020204030204" pitchFamily="34" charset="0"/>
                <a:cs typeface="Times New Roman" panose="02020603050405020304" pitchFamily="18" charset="0"/>
              </a:rPr>
              <a:t> </a:t>
            </a:r>
          </a:p>
          <a:p>
            <a:pPr>
              <a:lnSpc>
                <a:spcPct val="107000"/>
              </a:lnSpc>
              <a:spcAft>
                <a:spcPts val="800"/>
              </a:spcAft>
            </a:pPr>
            <a:r>
              <a:rPr lang="en-US" sz="1200" dirty="0" smtClean="0">
                <a:latin typeface="Times New Roman" panose="02020603050405020304" pitchFamily="18" charset="0"/>
                <a:ea typeface="Calibri" panose="020F0502020204030204" pitchFamily="34" charset="0"/>
                <a:cs typeface="Times New Roman" panose="02020603050405020304" pitchFamily="18" charset="0"/>
              </a:rPr>
              <a:t>HELP BOX</a:t>
            </a:r>
          </a:p>
          <a:p>
            <a:pPr>
              <a:lnSpc>
                <a:spcPct val="107000"/>
              </a:lnSpc>
              <a:spcAft>
                <a:spcPts val="800"/>
              </a:spcAft>
            </a:pPr>
            <a:r>
              <a:rPr lang="en-US" sz="1200" dirty="0" smtClean="0">
                <a:latin typeface="Times New Roman" panose="02020603050405020304" pitchFamily="18" charset="0"/>
                <a:ea typeface="Calibri" panose="020F0502020204030204" pitchFamily="34" charset="0"/>
                <a:cs typeface="Times New Roman" panose="02020603050405020304" pitchFamily="18" charset="0"/>
              </a:rPr>
              <a:t>Questions</a:t>
            </a:r>
          </a:p>
          <a:p>
            <a:pPr marL="342900" lvl="0" indent="-342900">
              <a:lnSpc>
                <a:spcPct val="107000"/>
              </a:lnSpc>
              <a:spcAft>
                <a:spcPts val="800"/>
              </a:spcAft>
              <a:buFont typeface="Symbol" panose="05050102010706020507" pitchFamily="18" charset="2"/>
              <a:buChar char=""/>
            </a:pPr>
            <a:r>
              <a:rPr lang="en-US" sz="1200" dirty="0" smtClean="0">
                <a:latin typeface="Times New Roman" panose="02020603050405020304" pitchFamily="18" charset="0"/>
                <a:ea typeface="Calibri" panose="020F0502020204030204" pitchFamily="34" charset="0"/>
                <a:cs typeface="Times New Roman" panose="02020603050405020304" pitchFamily="18" charset="0"/>
              </a:rPr>
              <a:t>In questions, we normally place the auxiliary verb before the subject.</a:t>
            </a:r>
          </a:p>
          <a:p>
            <a:pPr algn="r" rtl="1"/>
            <a:r>
              <a:rPr lang="fa-IR" sz="1200" dirty="0" smtClean="0"/>
              <a:t>در </a:t>
            </a:r>
            <a:r>
              <a:rPr lang="fa-IR" sz="1200" dirty="0"/>
              <a:t>سوالات معمولا فعل کمکی را قبل از فاعل میاوریم.</a:t>
            </a:r>
            <a:endParaRPr lang="en-US" sz="1200" dirty="0"/>
          </a:p>
          <a:p>
            <a:pPr marL="342900" lvl="0" indent="-342900">
              <a:lnSpc>
                <a:spcPct val="107000"/>
              </a:lnSpc>
              <a:spcAft>
                <a:spcPts val="800"/>
              </a:spcAft>
              <a:buFont typeface="Symbol" panose="05050102010706020507" pitchFamily="18" charset="2"/>
              <a:buChar char=""/>
            </a:pPr>
            <a:endParaRPr lang="en-US" sz="1200" dirty="0" smtClean="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07000"/>
              </a:lnSpc>
              <a:spcAft>
                <a:spcPts val="800"/>
              </a:spcAft>
            </a:pPr>
            <a:r>
              <a:rPr lang="en-US" sz="1200" dirty="0" smtClean="0">
                <a:latin typeface="Times New Roman" panose="02020603050405020304" pitchFamily="18" charset="0"/>
                <a:ea typeface="Calibri" panose="020F0502020204030204" pitchFamily="34" charset="0"/>
                <a:cs typeface="Times New Roman" panose="02020603050405020304" pitchFamily="18" charset="0"/>
              </a:rPr>
              <a:t>Are other ways of accessing the Internet?</a:t>
            </a:r>
          </a:p>
          <a:p>
            <a:pPr marL="228600" algn="r">
              <a:lnSpc>
                <a:spcPct val="107000"/>
              </a:lnSpc>
              <a:spcAft>
                <a:spcPts val="800"/>
              </a:spcAft>
            </a:pPr>
            <a:r>
              <a:rPr lang="fa-IR" sz="1200" dirty="0"/>
              <a:t>آیا راه‌های دیگری برای دسترسی به اینترنت وجود دارد؟</a:t>
            </a:r>
            <a:endParaRPr lang="en-US" sz="1200" dirty="0"/>
          </a:p>
          <a:p>
            <a:pPr marL="342900" lvl="0" indent="-342900">
              <a:lnSpc>
                <a:spcPct val="107000"/>
              </a:lnSpc>
              <a:spcAft>
                <a:spcPts val="800"/>
              </a:spcAft>
              <a:buFont typeface="Symbol" panose="05050102010706020507" pitchFamily="18" charset="2"/>
              <a:buChar char=""/>
            </a:pPr>
            <a:r>
              <a:rPr lang="en-US" sz="1200" dirty="0" smtClean="0">
                <a:latin typeface="Times New Roman" panose="02020603050405020304" pitchFamily="18" charset="0"/>
                <a:ea typeface="Calibri" panose="020F0502020204030204" pitchFamily="34" charset="0"/>
                <a:cs typeface="Times New Roman" panose="02020603050405020304" pitchFamily="18" charset="0"/>
              </a:rPr>
              <a:t>If there is no other auxiliary verb, we use do/ does (simple present) or did (simple past).</a:t>
            </a:r>
          </a:p>
          <a:p>
            <a:pPr marL="228600">
              <a:lnSpc>
                <a:spcPct val="107000"/>
              </a:lnSpc>
              <a:spcAft>
                <a:spcPts val="800"/>
              </a:spcAft>
            </a:pPr>
            <a:r>
              <a:rPr lang="en-US" sz="1200" dirty="0" smtClean="0">
                <a:latin typeface="Times New Roman" panose="02020603050405020304" pitchFamily="18" charset="0"/>
                <a:ea typeface="Calibri" panose="020F0502020204030204" pitchFamily="34" charset="0"/>
                <a:cs typeface="Times New Roman" panose="02020603050405020304" pitchFamily="18" charset="0"/>
              </a:rPr>
              <a:t>Did the Internet become popular quickly?</a:t>
            </a:r>
          </a:p>
          <a:p>
            <a:pPr algn="r" rtl="1"/>
            <a:r>
              <a:rPr lang="fa-IR" sz="1200" dirty="0"/>
              <a:t>اگر هیچ فعل کمکی‌ای نداشتیم، از </a:t>
            </a:r>
            <a:r>
              <a:rPr lang="en-US" sz="1200" dirty="0"/>
              <a:t>do/does</a:t>
            </a:r>
            <a:r>
              <a:rPr lang="fa-IR" sz="1200" dirty="0"/>
              <a:t> (حال ساده) یا </a:t>
            </a:r>
            <a:r>
              <a:rPr lang="en-US" sz="1200" dirty="0"/>
              <a:t>did</a:t>
            </a:r>
            <a:r>
              <a:rPr lang="fa-IR" sz="1200" dirty="0"/>
              <a:t> (گذشته ساده) استفاده می‌کنیم.</a:t>
            </a:r>
            <a:endParaRPr lang="en-US" sz="1200" dirty="0"/>
          </a:p>
          <a:p>
            <a:pPr algn="r" rtl="1"/>
            <a:r>
              <a:rPr lang="fa-IR" sz="1200" dirty="0"/>
              <a:t>آیا اینترنت به صورت در میان مردم محبوب شد؟</a:t>
            </a:r>
            <a:endParaRPr lang="en-US" sz="1200" dirty="0"/>
          </a:p>
          <a:p>
            <a:pPr marL="342900" lvl="0" indent="-342900">
              <a:lnSpc>
                <a:spcPct val="107000"/>
              </a:lnSpc>
              <a:spcAft>
                <a:spcPts val="800"/>
              </a:spcAft>
              <a:buFont typeface="Symbol" panose="05050102010706020507" pitchFamily="18" charset="2"/>
              <a:buChar char=""/>
            </a:pPr>
            <a:r>
              <a:rPr lang="en-US" sz="1200" dirty="0" smtClean="0">
                <a:latin typeface="Times New Roman" panose="02020603050405020304" pitchFamily="18" charset="0"/>
                <a:ea typeface="Calibri" panose="020F0502020204030204" pitchFamily="34" charset="0"/>
                <a:cs typeface="Times New Roman" panose="02020603050405020304" pitchFamily="18" charset="0"/>
              </a:rPr>
              <a:t>There are many question words in English which we use to find out more information than just yes and no.</a:t>
            </a:r>
          </a:p>
          <a:p>
            <a:pPr algn="r" rtl="1"/>
            <a:r>
              <a:rPr lang="fa-IR" sz="1200" dirty="0"/>
              <a:t> </a:t>
            </a:r>
            <a:r>
              <a:rPr lang="fa-IR" sz="1200" dirty="0" smtClean="0"/>
              <a:t>کلمات </a:t>
            </a:r>
            <a:r>
              <a:rPr lang="fa-IR" sz="1200" dirty="0"/>
              <a:t>سوالی زیادی در زبان انگلیسی وجود دارد که می‌توانیم با استفاده از آنان به اطلاعات بیشتری از </a:t>
            </a:r>
            <a:r>
              <a:rPr lang="fa-IR" sz="1200" u="sng" dirty="0"/>
              <a:t>بله و خیر</a:t>
            </a:r>
            <a:r>
              <a:rPr lang="fa-IR" sz="1200" dirty="0"/>
              <a:t> دست پیدا کنیم.</a:t>
            </a:r>
            <a:endParaRPr lang="en-US" sz="1200" dirty="0"/>
          </a:p>
          <a:p>
            <a:pPr algn="r" rtl="1"/>
            <a:r>
              <a:rPr lang="fa-IR" sz="1200" dirty="0"/>
              <a:t> </a:t>
            </a:r>
            <a:endParaRPr lang="en-US" sz="1200" dirty="0"/>
          </a:p>
          <a:p>
            <a:pPr marL="342900" lvl="0" indent="-342900">
              <a:lnSpc>
                <a:spcPct val="107000"/>
              </a:lnSpc>
              <a:spcAft>
                <a:spcPts val="800"/>
              </a:spcAft>
              <a:buFont typeface="Symbol" panose="05050102010706020507" pitchFamily="18" charset="2"/>
              <a:buChar char=""/>
            </a:pP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797752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19</a:t>
            </a:fld>
            <a:endParaRPr/>
          </a:p>
        </p:txBody>
      </p:sp>
      <p:sp>
        <p:nvSpPr>
          <p:cNvPr id="2" name="Rectangle 1"/>
          <p:cNvSpPr/>
          <p:nvPr/>
        </p:nvSpPr>
        <p:spPr>
          <a:xfrm>
            <a:off x="812090" y="811663"/>
            <a:ext cx="7497726" cy="276999"/>
          </a:xfrm>
          <a:prstGeom prst="rect">
            <a:avLst/>
          </a:prstGeom>
        </p:spPr>
        <p:txBody>
          <a:bodyPr wrap="square">
            <a:spAutoFit/>
          </a:bodyPr>
          <a:lstStyle/>
          <a:p>
            <a:endParaRPr lang="en-US" sz="1200" dirty="0"/>
          </a:p>
        </p:txBody>
      </p:sp>
      <p:sp>
        <p:nvSpPr>
          <p:cNvPr id="3" name="Rectangle 2"/>
          <p:cNvSpPr/>
          <p:nvPr/>
        </p:nvSpPr>
        <p:spPr>
          <a:xfrm>
            <a:off x="1002539" y="693023"/>
            <a:ext cx="6592488" cy="4093428"/>
          </a:xfrm>
          <a:prstGeom prst="rect">
            <a:avLst/>
          </a:prstGeom>
        </p:spPr>
        <p:txBody>
          <a:bodyPr wrap="square">
            <a:spAutoFit/>
          </a:bodyPr>
          <a:lstStyle/>
          <a:p>
            <a:r>
              <a:rPr lang="en-US" sz="1200" b="1" dirty="0"/>
              <a:t>People </a:t>
            </a:r>
            <a:endParaRPr lang="en-US" sz="1200" dirty="0"/>
          </a:p>
          <a:p>
            <a:r>
              <a:rPr lang="en-US" sz="1200" u="sng" dirty="0"/>
              <a:t>Who</a:t>
            </a:r>
            <a:r>
              <a:rPr lang="en-US" sz="1200" dirty="0"/>
              <a:t> created the Internet?</a:t>
            </a:r>
          </a:p>
          <a:p>
            <a:r>
              <a:rPr lang="en-US" sz="1200" b="1" dirty="0"/>
              <a:t>Things </a:t>
            </a:r>
            <a:endParaRPr lang="en-US" sz="1200" dirty="0"/>
          </a:p>
          <a:p>
            <a:r>
              <a:rPr lang="en-US" sz="1200" u="sng" dirty="0"/>
              <a:t>What</a:t>
            </a:r>
            <a:r>
              <a:rPr lang="en-US" sz="1200" dirty="0"/>
              <a:t> does TCP/ IP mean?</a:t>
            </a:r>
          </a:p>
          <a:p>
            <a:r>
              <a:rPr lang="en-US" sz="1200" u="sng" dirty="0"/>
              <a:t>Which</a:t>
            </a:r>
            <a:r>
              <a:rPr lang="en-US" sz="1200" dirty="0"/>
              <a:t> email program is the best?</a:t>
            </a:r>
          </a:p>
          <a:p>
            <a:r>
              <a:rPr lang="en-US" sz="1200" b="1" dirty="0"/>
              <a:t>Place</a:t>
            </a:r>
            <a:endParaRPr lang="en-US" sz="1200" dirty="0"/>
          </a:p>
          <a:p>
            <a:r>
              <a:rPr lang="en-US" sz="1200" u="sng" dirty="0"/>
              <a:t>Where</a:t>
            </a:r>
            <a:r>
              <a:rPr lang="en-US" sz="1200" dirty="0"/>
              <a:t> can you find newsgroup?</a:t>
            </a:r>
          </a:p>
          <a:p>
            <a:r>
              <a:rPr lang="en-US" sz="1200" b="1" dirty="0"/>
              <a:t>Time</a:t>
            </a:r>
            <a:endParaRPr lang="en-US" sz="1200" dirty="0"/>
          </a:p>
          <a:p>
            <a:r>
              <a:rPr lang="en-US" sz="1200" u="sng" dirty="0"/>
              <a:t>When</a:t>
            </a:r>
            <a:r>
              <a:rPr lang="en-US" sz="1200" dirty="0"/>
              <a:t> was it created?</a:t>
            </a:r>
          </a:p>
          <a:p>
            <a:r>
              <a:rPr lang="en-US" sz="1200" u="sng" dirty="0"/>
              <a:t>How often</a:t>
            </a:r>
            <a:r>
              <a:rPr lang="en-US" sz="1200" dirty="0"/>
              <a:t> are web pages updates?</a:t>
            </a:r>
          </a:p>
          <a:p>
            <a:r>
              <a:rPr lang="en-US" sz="1200" u="sng" dirty="0"/>
              <a:t>How long</a:t>
            </a:r>
            <a:r>
              <a:rPr lang="en-US" sz="1200" dirty="0"/>
              <a:t> has broadband existed?</a:t>
            </a:r>
          </a:p>
          <a:p>
            <a:r>
              <a:rPr lang="en-US" sz="1200" b="1" dirty="0"/>
              <a:t>Reason</a:t>
            </a:r>
            <a:endParaRPr lang="en-US" sz="1200" dirty="0"/>
          </a:p>
          <a:p>
            <a:r>
              <a:rPr lang="en-US" sz="1200" u="sng" dirty="0"/>
              <a:t>Why</a:t>
            </a:r>
            <a:r>
              <a:rPr lang="en-US" sz="1200" dirty="0"/>
              <a:t> do you need a modem?</a:t>
            </a:r>
          </a:p>
          <a:p>
            <a:r>
              <a:rPr lang="en-US" sz="1200" b="1" dirty="0"/>
              <a:t>Quantity </a:t>
            </a:r>
            <a:endParaRPr lang="en-US" sz="1200" dirty="0"/>
          </a:p>
          <a:p>
            <a:r>
              <a:rPr lang="en-US" sz="1200" u="sng" dirty="0"/>
              <a:t>How much</a:t>
            </a:r>
            <a:r>
              <a:rPr lang="en-US" sz="1200" dirty="0"/>
              <a:t> does broadband access cost?</a:t>
            </a:r>
          </a:p>
          <a:p>
            <a:r>
              <a:rPr lang="en-US" sz="1200" u="sng" dirty="0"/>
              <a:t>How many </a:t>
            </a:r>
            <a:r>
              <a:rPr lang="en-US" sz="1200" dirty="0"/>
              <a:t>newsgroup are there</a:t>
            </a:r>
            <a:r>
              <a:rPr lang="en-US" sz="1200" dirty="0" smtClean="0"/>
              <a:t>?</a:t>
            </a:r>
          </a:p>
          <a:p>
            <a:r>
              <a:rPr lang="en-US" sz="1200" b="1" dirty="0"/>
              <a:t>Manner</a:t>
            </a:r>
            <a:endParaRPr lang="en-US" sz="1200" dirty="0"/>
          </a:p>
          <a:p>
            <a:r>
              <a:rPr lang="en-US" sz="1200" u="sng" dirty="0"/>
              <a:t>How</a:t>
            </a:r>
            <a:r>
              <a:rPr lang="en-US" sz="1200" dirty="0"/>
              <a:t> do you get online?</a:t>
            </a:r>
          </a:p>
          <a:p>
            <a:r>
              <a:rPr lang="en-US" sz="1200" b="1" dirty="0"/>
              <a:t>Others</a:t>
            </a:r>
            <a:endParaRPr lang="en-US" sz="1200" dirty="0"/>
          </a:p>
          <a:p>
            <a:r>
              <a:rPr lang="en-US" sz="1200" u="sng" dirty="0"/>
              <a:t>How fast</a:t>
            </a:r>
            <a:r>
              <a:rPr lang="en-US" sz="1200" dirty="0"/>
              <a:t> are today's internet connections?</a:t>
            </a:r>
          </a:p>
          <a:p>
            <a:endParaRPr lang="en-US" sz="1200" dirty="0"/>
          </a:p>
        </p:txBody>
      </p:sp>
      <p:sp>
        <p:nvSpPr>
          <p:cNvPr id="4" name="Rectangle 3"/>
          <p:cNvSpPr/>
          <p:nvPr/>
        </p:nvSpPr>
        <p:spPr>
          <a:xfrm>
            <a:off x="2754534" y="693023"/>
            <a:ext cx="4572000" cy="3046988"/>
          </a:xfrm>
          <a:prstGeom prst="rect">
            <a:avLst/>
          </a:prstGeom>
        </p:spPr>
        <p:txBody>
          <a:bodyPr>
            <a:spAutoFit/>
          </a:bodyPr>
          <a:lstStyle/>
          <a:p>
            <a:pPr algn="r" rtl="1"/>
            <a:r>
              <a:rPr lang="fa-IR" sz="1200" b="1" dirty="0">
                <a:latin typeface="Calibri" panose="020F0502020204030204" pitchFamily="34" charset="0"/>
                <a:ea typeface="Calibri" panose="020F0502020204030204" pitchFamily="34" charset="0"/>
                <a:cs typeface="B Nazanin" panose="00000400000000000000" pitchFamily="2" charset="-78"/>
              </a:rPr>
              <a:t>آدم‌ها</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r>
              <a:rPr lang="fa-IR" sz="1200" dirty="0">
                <a:latin typeface="Calibri" panose="020F0502020204030204" pitchFamily="34" charset="0"/>
                <a:ea typeface="Calibri" panose="020F0502020204030204" pitchFamily="34" charset="0"/>
                <a:cs typeface="B Nazanin" panose="00000400000000000000" pitchFamily="2" charset="-78"/>
              </a:rPr>
              <a:t>خالق اینترنت چه کسی است؟</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r>
              <a:rPr lang="fa-IR" sz="1200" b="1" dirty="0">
                <a:latin typeface="Calibri" panose="020F0502020204030204" pitchFamily="34" charset="0"/>
                <a:ea typeface="Calibri" panose="020F0502020204030204" pitchFamily="34" charset="0"/>
                <a:cs typeface="B Nazanin" panose="00000400000000000000" pitchFamily="2" charset="-78"/>
              </a:rPr>
              <a:t>اشیا</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r>
              <a:rPr lang="en-US" sz="1200" dirty="0">
                <a:latin typeface="Calibri" panose="020F0502020204030204" pitchFamily="34" charset="0"/>
                <a:ea typeface="Calibri" panose="020F0502020204030204" pitchFamily="34" charset="0"/>
                <a:cs typeface="B Nazanin" panose="00000400000000000000" pitchFamily="2" charset="-78"/>
              </a:rPr>
              <a:t>TCP/IP</a:t>
            </a:r>
            <a:r>
              <a:rPr lang="fa-IR" sz="1200" dirty="0">
                <a:latin typeface="Calibri" panose="020F0502020204030204" pitchFamily="34" charset="0"/>
                <a:ea typeface="Calibri" panose="020F0502020204030204" pitchFamily="34" charset="0"/>
                <a:cs typeface="B Nazanin" panose="00000400000000000000" pitchFamily="2" charset="-78"/>
              </a:rPr>
              <a:t> به چه معناست؟</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r>
              <a:rPr lang="fa-IR" sz="1200" dirty="0">
                <a:latin typeface="Calibri" panose="020F0502020204030204" pitchFamily="34" charset="0"/>
                <a:ea typeface="Calibri" panose="020F0502020204030204" pitchFamily="34" charset="0"/>
                <a:cs typeface="B Nazanin" panose="00000400000000000000" pitchFamily="2" charset="-78"/>
              </a:rPr>
              <a:t>کدام یک از برنامه‌های ایمیل بهتر است؟</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r>
              <a:rPr lang="fa-IR" sz="1200" b="1" dirty="0">
                <a:latin typeface="Calibri" panose="020F0502020204030204" pitchFamily="34" charset="0"/>
                <a:ea typeface="Calibri" panose="020F0502020204030204" pitchFamily="34" charset="0"/>
                <a:cs typeface="B Nazanin" panose="00000400000000000000" pitchFamily="2" charset="-78"/>
              </a:rPr>
              <a:t>مکان</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r>
              <a:rPr lang="fa-IR" sz="1200" dirty="0">
                <a:latin typeface="Calibri" panose="020F0502020204030204" pitchFamily="34" charset="0"/>
                <a:ea typeface="Calibri" panose="020F0502020204030204" pitchFamily="34" charset="0"/>
                <a:cs typeface="B Nazanin" panose="00000400000000000000" pitchFamily="2" charset="-78"/>
              </a:rPr>
              <a:t>از کجا می‌توانیم گروه‌های خبری را پیدا کنیم؟</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r>
              <a:rPr lang="fa-IR" sz="1200" b="1" dirty="0">
                <a:latin typeface="Calibri" panose="020F0502020204030204" pitchFamily="34" charset="0"/>
                <a:ea typeface="Calibri" panose="020F0502020204030204" pitchFamily="34" charset="0"/>
                <a:cs typeface="B Nazanin" panose="00000400000000000000" pitchFamily="2" charset="-78"/>
              </a:rPr>
              <a:t>زمان</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r>
              <a:rPr lang="fa-IR" sz="1200" dirty="0">
                <a:latin typeface="Calibri" panose="020F0502020204030204" pitchFamily="34" charset="0"/>
                <a:ea typeface="Calibri" panose="020F0502020204030204" pitchFamily="34" charset="0"/>
                <a:cs typeface="B Nazanin" panose="00000400000000000000" pitchFamily="2" charset="-78"/>
              </a:rPr>
              <a:t>چه زمانی اینترنت ابداع شد؟</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r>
              <a:rPr lang="fa-IR" sz="1200" dirty="0">
                <a:latin typeface="Calibri" panose="020F0502020204030204" pitchFamily="34" charset="0"/>
                <a:ea typeface="Calibri" panose="020F0502020204030204" pitchFamily="34" charset="0"/>
                <a:cs typeface="B Nazanin" panose="00000400000000000000" pitchFamily="2" charset="-78"/>
              </a:rPr>
              <a:t>هرچند وقت یک‌بار صفحات اینترنت به روز رسانی می‌شود؟</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r>
              <a:rPr lang="fa-IR" sz="1200" dirty="0">
                <a:latin typeface="Calibri" panose="020F0502020204030204" pitchFamily="34" charset="0"/>
                <a:ea typeface="Calibri" panose="020F0502020204030204" pitchFamily="34" charset="0"/>
                <a:cs typeface="B Nazanin" panose="00000400000000000000" pitchFamily="2" charset="-78"/>
              </a:rPr>
              <a:t>از چه مدتی است که پهنای باند وجود داشته؟</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r>
              <a:rPr lang="fa-IR" sz="1200" b="1" dirty="0">
                <a:latin typeface="Calibri" panose="020F0502020204030204" pitchFamily="34" charset="0"/>
                <a:ea typeface="Calibri" panose="020F0502020204030204" pitchFamily="34" charset="0"/>
                <a:cs typeface="B Nazanin" panose="00000400000000000000" pitchFamily="2" charset="-78"/>
              </a:rPr>
              <a:t>دلیل</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r>
              <a:rPr lang="fa-IR" sz="1200" dirty="0">
                <a:latin typeface="Calibri" panose="020F0502020204030204" pitchFamily="34" charset="0"/>
                <a:ea typeface="Calibri" panose="020F0502020204030204" pitchFamily="34" charset="0"/>
                <a:cs typeface="B Nazanin" panose="00000400000000000000" pitchFamily="2" charset="-78"/>
              </a:rPr>
              <a:t>چرا به یک مودم نیاز دارید؟</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r>
              <a:rPr lang="fa-IR" sz="1200" b="1" dirty="0">
                <a:latin typeface="Calibri" panose="020F0502020204030204" pitchFamily="34" charset="0"/>
                <a:ea typeface="Calibri" panose="020F0502020204030204" pitchFamily="34" charset="0"/>
                <a:cs typeface="B Nazanin" panose="00000400000000000000" pitchFamily="2" charset="-78"/>
              </a:rPr>
              <a:t>کمیت</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r>
              <a:rPr lang="fa-IR" sz="1200" dirty="0">
                <a:latin typeface="Calibri" panose="020F0502020204030204" pitchFamily="34" charset="0"/>
                <a:ea typeface="Calibri" panose="020F0502020204030204" pitchFamily="34" charset="0"/>
                <a:cs typeface="B Nazanin" panose="00000400000000000000" pitchFamily="2" charset="-78"/>
              </a:rPr>
              <a:t>دسترسی به پهنای باند چه‌قدر هزینه در بردارد؟</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r>
              <a:rPr lang="fa-IR" sz="1200" dirty="0">
                <a:latin typeface="Calibri" panose="020F0502020204030204" pitchFamily="34" charset="0"/>
                <a:ea typeface="Calibri" panose="020F0502020204030204" pitchFamily="34" charset="0"/>
                <a:cs typeface="B Nazanin" panose="00000400000000000000" pitchFamily="2" charset="-78"/>
              </a:rPr>
              <a:t>چندتا گروه‌ه خبری وجود دارد؟</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 name="Rectangle 4"/>
          <p:cNvSpPr/>
          <p:nvPr/>
        </p:nvSpPr>
        <p:spPr>
          <a:xfrm>
            <a:off x="2754534" y="3625371"/>
            <a:ext cx="4572000" cy="816890"/>
          </a:xfrm>
          <a:prstGeom prst="rect">
            <a:avLst/>
          </a:prstGeom>
        </p:spPr>
        <p:txBody>
          <a:bodyPr>
            <a:spAutoFit/>
          </a:bodyPr>
          <a:lstStyle/>
          <a:p>
            <a:pPr algn="r" rtl="1">
              <a:lnSpc>
                <a:spcPct val="107000"/>
              </a:lnSpc>
            </a:pPr>
            <a:r>
              <a:rPr lang="fa-IR" sz="1100" b="1" dirty="0">
                <a:latin typeface="Calibri" panose="020F0502020204030204" pitchFamily="34" charset="0"/>
                <a:ea typeface="Calibri" panose="020F0502020204030204" pitchFamily="34" charset="0"/>
                <a:cs typeface="B Nazanin" panose="00000400000000000000" pitchFamily="2" charset="-78"/>
              </a:rPr>
              <a:t>حالت</a:t>
            </a:r>
            <a:endParaRPr lang="en-US" sz="1100" b="1"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pPr>
            <a:r>
              <a:rPr lang="fa-IR" sz="1100" dirty="0">
                <a:latin typeface="Calibri" panose="020F0502020204030204" pitchFamily="34" charset="0"/>
                <a:ea typeface="Calibri" panose="020F0502020204030204" pitchFamily="34" charset="0"/>
                <a:cs typeface="B Nazanin" panose="00000400000000000000" pitchFamily="2" charset="-78"/>
              </a:rPr>
              <a:t>شما از چه طریقی آنلاین می‌شوید؟</a:t>
            </a:r>
            <a:endParaRPr lang="en-US" sz="11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pPr>
            <a:r>
              <a:rPr lang="fa-IR" sz="1100" b="1" dirty="0">
                <a:latin typeface="Calibri" panose="020F0502020204030204" pitchFamily="34" charset="0"/>
                <a:ea typeface="Calibri" panose="020F0502020204030204" pitchFamily="34" charset="0"/>
                <a:cs typeface="B Nazanin" panose="00000400000000000000" pitchFamily="2" charset="-78"/>
              </a:rPr>
              <a:t>بقیه موارد</a:t>
            </a:r>
            <a:endParaRPr lang="en-US" sz="11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pPr>
            <a:r>
              <a:rPr lang="fa-IR" sz="1100" dirty="0">
                <a:latin typeface="Calibri" panose="020F0502020204030204" pitchFamily="34" charset="0"/>
                <a:ea typeface="Calibri" panose="020F0502020204030204" pitchFamily="34" charset="0"/>
                <a:cs typeface="B Nazanin" panose="00000400000000000000" pitchFamily="2" charset="-78"/>
              </a:rPr>
              <a:t>سرعت اینترنت در جهان امروزی چه‌قدر است</a:t>
            </a:r>
            <a:r>
              <a:rPr lang="fa-IR" sz="1050" dirty="0" smtClean="0">
                <a:latin typeface="Calibri" panose="020F0502020204030204" pitchFamily="34" charset="0"/>
                <a:ea typeface="Calibri" panose="020F0502020204030204" pitchFamily="34" charset="0"/>
                <a:cs typeface="B Nazanin" panose="00000400000000000000" pitchFamily="2" charset="-78"/>
              </a:rPr>
              <a:t>؟</a:t>
            </a:r>
            <a:endParaRPr lang="en-US" sz="1050"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45411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10" name="Text Placeholder 1"/>
          <p:cNvSpPr txBox="1">
            <a:spLocks/>
          </p:cNvSpPr>
          <p:nvPr/>
        </p:nvSpPr>
        <p:spPr>
          <a:xfrm>
            <a:off x="1278880" y="354119"/>
            <a:ext cx="6674935" cy="274114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lvl="0" indent="-342900">
              <a:lnSpc>
                <a:spcPct val="107000"/>
              </a:lnSpc>
              <a:spcAft>
                <a:spcPts val="800"/>
              </a:spcAft>
              <a:buFont typeface="+mj-lt"/>
              <a:buAutoNum type="arabicPeriod"/>
            </a:pPr>
            <a:r>
              <a:rPr lang="en-US" sz="1900" dirty="0">
                <a:latin typeface="Calibri" panose="020F0502020204030204" pitchFamily="34" charset="0"/>
                <a:ea typeface="Calibri" panose="020F0502020204030204" pitchFamily="34" charset="0"/>
                <a:cs typeface="Arial" panose="020B0604020202020204" pitchFamily="34" charset="0"/>
              </a:rPr>
              <a:t>Internet </a:t>
            </a:r>
            <a:r>
              <a:rPr lang="en-US" sz="1900" dirty="0" smtClean="0">
                <a:latin typeface="Calibri" panose="020F0502020204030204" pitchFamily="34" charset="0"/>
                <a:ea typeface="Calibri" panose="020F0502020204030204" pitchFamily="34" charset="0"/>
                <a:cs typeface="Arial" panose="020B0604020202020204" pitchFamily="34" charset="0"/>
              </a:rPr>
              <a:t>basics</a:t>
            </a:r>
          </a:p>
          <a:p>
            <a:pPr lvl="0" algn="r" rtl="1"/>
            <a:r>
              <a:rPr lang="ar-SA" sz="1900" b="1" dirty="0"/>
              <a:t>اصول اولیه اینترنت </a:t>
            </a:r>
            <a:endParaRPr lang="en-US" sz="1900" dirty="0"/>
          </a:p>
          <a:p>
            <a:pPr>
              <a:lnSpc>
                <a:spcPct val="107000"/>
              </a:lnSpc>
              <a:spcAft>
                <a:spcPts val="800"/>
              </a:spcAft>
            </a:pPr>
            <a:r>
              <a:rPr lang="en-US" sz="1900" dirty="0" smtClean="0">
                <a:latin typeface="Calibri" panose="020F0502020204030204" pitchFamily="34" charset="0"/>
                <a:ea typeface="Calibri" panose="020F0502020204030204" pitchFamily="34" charset="0"/>
                <a:cs typeface="Arial" panose="020B0604020202020204" pitchFamily="34" charset="0"/>
              </a:rPr>
              <a:t>A</a:t>
            </a:r>
            <a:r>
              <a:rPr lang="en-US" sz="1900" dirty="0">
                <a:latin typeface="Calibri" panose="020F0502020204030204" pitchFamily="34" charset="0"/>
                <a:ea typeface="Calibri" panose="020F0502020204030204" pitchFamily="34" charset="0"/>
                <a:cs typeface="Arial" panose="020B0604020202020204" pitchFamily="34" charset="0"/>
              </a:rPr>
              <a:t>: In pair, discuss how you would define the Internet</a:t>
            </a:r>
            <a:r>
              <a:rPr lang="en-US" sz="1900" dirty="0" smtClean="0">
                <a:latin typeface="Calibri" panose="020F0502020204030204" pitchFamily="34" charset="0"/>
                <a:ea typeface="Calibri" panose="020F0502020204030204" pitchFamily="34" charset="0"/>
                <a:cs typeface="Arial" panose="020B0604020202020204" pitchFamily="34" charset="0"/>
              </a:rPr>
              <a:t>.</a:t>
            </a:r>
          </a:p>
          <a:p>
            <a:pPr algn="r" rtl="1">
              <a:lnSpc>
                <a:spcPct val="107000"/>
              </a:lnSpc>
              <a:spcAft>
                <a:spcPts val="800"/>
              </a:spcAft>
            </a:pPr>
            <a:r>
              <a:rPr lang="en-US" sz="1900" dirty="0"/>
              <a:t>A</a:t>
            </a:r>
            <a:r>
              <a:rPr lang="ar-SA" sz="1900" dirty="0"/>
              <a:t>: با یکی از دوستان‌تان درباره‌ی توصیف‌تان از اینترنت بحث کنید.</a:t>
            </a:r>
            <a:endParaRPr lang="en-US" sz="1900" dirty="0"/>
          </a:p>
          <a:p>
            <a:pPr>
              <a:lnSpc>
                <a:spcPct val="107000"/>
              </a:lnSpc>
              <a:spcAft>
                <a:spcPts val="800"/>
              </a:spcAft>
            </a:pPr>
            <a:r>
              <a:rPr lang="en-US" sz="1900" dirty="0" smtClean="0">
                <a:latin typeface="Calibri" panose="020F0502020204030204" pitchFamily="34" charset="0"/>
                <a:ea typeface="Calibri" panose="020F0502020204030204" pitchFamily="34" charset="0"/>
                <a:cs typeface="Arial" panose="020B0604020202020204" pitchFamily="34" charset="0"/>
              </a:rPr>
              <a:t>B</a:t>
            </a:r>
            <a:r>
              <a:rPr lang="en-US" sz="1900" dirty="0">
                <a:latin typeface="Calibri" panose="020F0502020204030204" pitchFamily="34" charset="0"/>
                <a:ea typeface="Calibri" panose="020F0502020204030204" pitchFamily="34" charset="0"/>
                <a:cs typeface="Arial" panose="020B0604020202020204" pitchFamily="34" charset="0"/>
              </a:rPr>
              <a:t>: Make a list of all things you can use the Internet for</a:t>
            </a:r>
            <a:r>
              <a:rPr lang="en-US" sz="1900" dirty="0" smtClean="0">
                <a:latin typeface="Calibri" panose="020F0502020204030204" pitchFamily="34" charset="0"/>
                <a:ea typeface="Calibri" panose="020F0502020204030204" pitchFamily="34" charset="0"/>
                <a:cs typeface="Arial" panose="020B0604020202020204" pitchFamily="34" charset="0"/>
              </a:rPr>
              <a:t>.</a:t>
            </a:r>
          </a:p>
          <a:p>
            <a:pPr algn="r" rtl="1">
              <a:lnSpc>
                <a:spcPct val="107000"/>
              </a:lnSpc>
              <a:spcAft>
                <a:spcPts val="800"/>
              </a:spcAft>
            </a:pPr>
            <a:r>
              <a:rPr lang="en-US" sz="1900" dirty="0"/>
              <a:t>B</a:t>
            </a:r>
            <a:r>
              <a:rPr lang="ar-SA" sz="1900" dirty="0"/>
              <a:t>: از کارهایی که برای انجام آن‌ها از اینترنت استفاده می‌کنید، یک لیست تهیه کنید</a:t>
            </a:r>
            <a:endParaRPr lang="en-US" sz="1900" dirty="0"/>
          </a:p>
          <a:p>
            <a:pPr>
              <a:lnSpc>
                <a:spcPct val="107000"/>
              </a:lnSpc>
              <a:spcAft>
                <a:spcPts val="800"/>
              </a:spcAft>
            </a:pPr>
            <a:r>
              <a:rPr lang="en-US" sz="1900" dirty="0" smtClean="0">
                <a:latin typeface="Calibri" panose="020F0502020204030204" pitchFamily="34" charset="0"/>
                <a:ea typeface="Calibri" panose="020F0502020204030204" pitchFamily="34" charset="0"/>
                <a:cs typeface="Arial" panose="020B0604020202020204" pitchFamily="34" charset="0"/>
              </a:rPr>
              <a:t>C</a:t>
            </a:r>
            <a:r>
              <a:rPr lang="en-US" sz="1900" dirty="0">
                <a:latin typeface="Calibri" panose="020F0502020204030204" pitchFamily="34" charset="0"/>
                <a:ea typeface="Calibri" panose="020F0502020204030204" pitchFamily="34" charset="0"/>
                <a:cs typeface="Arial" panose="020B0604020202020204" pitchFamily="34" charset="0"/>
              </a:rPr>
              <a:t>: Listen to a conversation between a customer buying a PC and a sales assistant. Why do you think the sales assistant has to explain so much about the Internet</a:t>
            </a:r>
            <a:r>
              <a:rPr lang="en-US" sz="1900" dirty="0" smtClean="0">
                <a:latin typeface="Calibri" panose="020F0502020204030204" pitchFamily="34" charset="0"/>
                <a:ea typeface="Calibri" panose="020F0502020204030204" pitchFamily="34" charset="0"/>
                <a:cs typeface="Arial" panose="020B0604020202020204" pitchFamily="34" charset="0"/>
              </a:rPr>
              <a:t>?</a:t>
            </a:r>
          </a:p>
          <a:p>
            <a:pPr algn="r" rtl="1">
              <a:lnSpc>
                <a:spcPct val="107000"/>
              </a:lnSpc>
              <a:spcAft>
                <a:spcPts val="800"/>
              </a:spcAft>
            </a:pPr>
            <a:r>
              <a:rPr lang="en-US" sz="1900" dirty="0"/>
              <a:t>C</a:t>
            </a:r>
            <a:r>
              <a:rPr lang="ar-SA" sz="1900" dirty="0"/>
              <a:t>: به مکالمه </a:t>
            </a:r>
            <a:r>
              <a:rPr lang="fa-IR" sz="1900" dirty="0"/>
              <a:t>میان</a:t>
            </a:r>
            <a:r>
              <a:rPr lang="ar-SA" sz="1900" dirty="0"/>
              <a:t> فروشنده و مشتری‌ای که قصد خریداری یک دستگاه کامپیوتر را دارد گوش دهید. فکر می‌کنید که چرا فروشنده این‌قدر درباره‌ی اینترنت توضیح می‌دهد؟</a:t>
            </a:r>
            <a:endParaRPr lang="en-US" sz="1900" dirty="0"/>
          </a:p>
          <a:p>
            <a:pPr>
              <a:lnSpc>
                <a:spcPct val="107000"/>
              </a:lnSpc>
              <a:spcAft>
                <a:spcPts val="800"/>
              </a:spcAft>
            </a:pPr>
            <a:endParaRPr lang="en-US" sz="19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2" name="Google Shape;406;p17"/>
          <p:cNvSpPr txBox="1">
            <a:spLocks noGrp="1"/>
          </p:cNvSpPr>
          <p:nvPr>
            <p:ph type="sldNum" idx="12"/>
          </p:nvPr>
        </p:nvSpPr>
        <p:spPr>
          <a:xfrm>
            <a:off x="8117984" y="418063"/>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a:t>
            </a:fld>
            <a:endParaRP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20</a:t>
            </a:fld>
            <a:endParaRPr/>
          </a:p>
        </p:txBody>
      </p:sp>
      <p:sp>
        <p:nvSpPr>
          <p:cNvPr id="2" name="Rectangle 1"/>
          <p:cNvSpPr/>
          <p:nvPr/>
        </p:nvSpPr>
        <p:spPr>
          <a:xfrm>
            <a:off x="799301" y="1020853"/>
            <a:ext cx="7497726" cy="276999"/>
          </a:xfrm>
          <a:prstGeom prst="rect">
            <a:avLst/>
          </a:prstGeom>
        </p:spPr>
        <p:txBody>
          <a:bodyPr wrap="square">
            <a:spAutoFit/>
          </a:bodyPr>
          <a:lstStyle/>
          <a:p>
            <a:endParaRPr lang="en-US" sz="1200" dirty="0"/>
          </a:p>
        </p:txBody>
      </p:sp>
      <p:sp>
        <p:nvSpPr>
          <p:cNvPr id="3" name="Rectangle 2"/>
          <p:cNvSpPr/>
          <p:nvPr/>
        </p:nvSpPr>
        <p:spPr>
          <a:xfrm>
            <a:off x="593297" y="1639396"/>
            <a:ext cx="6592488" cy="2677656"/>
          </a:xfrm>
          <a:prstGeom prst="rect">
            <a:avLst/>
          </a:prstGeom>
        </p:spPr>
        <p:txBody>
          <a:bodyPr wrap="square">
            <a:spAutoFit/>
          </a:bodyPr>
          <a:lstStyle/>
          <a:p>
            <a:r>
              <a:rPr lang="en-US" sz="1200" u="sng" dirty="0"/>
              <a:t>How old</a:t>
            </a:r>
            <a:r>
              <a:rPr lang="en-US" sz="1200" dirty="0"/>
              <a:t> is the Internet?</a:t>
            </a:r>
          </a:p>
          <a:p>
            <a:r>
              <a:rPr lang="en-US" sz="1200" dirty="0"/>
              <a:t> </a:t>
            </a:r>
            <a:r>
              <a:rPr lang="en-US" sz="1200" dirty="0" smtClean="0"/>
              <a:t>B </a:t>
            </a:r>
            <a:r>
              <a:rPr lang="en-US" sz="1200" dirty="0"/>
              <a:t>In pair, make questions using these prompts. Then </a:t>
            </a:r>
            <a:r>
              <a:rPr lang="en-US" sz="1200" dirty="0" err="1"/>
              <a:t>practise</a:t>
            </a:r>
            <a:r>
              <a:rPr lang="en-US" sz="1200" dirty="0"/>
              <a:t> asking and answering the questions.</a:t>
            </a:r>
          </a:p>
          <a:p>
            <a:r>
              <a:rPr lang="en-US" sz="1200" dirty="0"/>
              <a:t>Example: When/first / use the Internet When did you first use the Internet? </a:t>
            </a:r>
          </a:p>
          <a:p>
            <a:pPr marL="228600" lvl="0" indent="-228600">
              <a:buFont typeface="+mj-lt"/>
              <a:buAutoNum type="arabicPeriod"/>
            </a:pPr>
            <a:r>
              <a:rPr lang="en-US" sz="1200" dirty="0"/>
              <a:t>What type of internet connection / have at home? </a:t>
            </a:r>
          </a:p>
          <a:p>
            <a:pPr marL="228600" lvl="0" indent="-228600">
              <a:buFont typeface="+mj-lt"/>
              <a:buAutoNum type="arabicPeriod"/>
            </a:pPr>
            <a:r>
              <a:rPr lang="en-US" sz="1200" dirty="0"/>
              <a:t>How fast / your internet connection? </a:t>
            </a:r>
          </a:p>
          <a:p>
            <a:pPr marL="228600" lvl="0" indent="-228600">
              <a:buFont typeface="+mj-lt"/>
              <a:buAutoNum type="arabicPeriod"/>
            </a:pPr>
            <a:r>
              <a:rPr lang="en-US" sz="1200" dirty="0"/>
              <a:t>How much / pay for broadband access? </a:t>
            </a:r>
          </a:p>
          <a:p>
            <a:pPr marL="228600" lvl="0" indent="-228600">
              <a:buFont typeface="+mj-lt"/>
              <a:buAutoNum type="arabicPeriod"/>
            </a:pPr>
            <a:r>
              <a:rPr lang="en-US" sz="1200" dirty="0"/>
              <a:t>How often/access the Internet? </a:t>
            </a:r>
          </a:p>
          <a:p>
            <a:pPr marL="228600" lvl="0" indent="-228600">
              <a:buFont typeface="+mj-lt"/>
              <a:buAutoNum type="arabicPeriod"/>
            </a:pPr>
            <a:r>
              <a:rPr lang="en-US" sz="1200" dirty="0"/>
              <a:t>Which email program/use? </a:t>
            </a:r>
          </a:p>
          <a:p>
            <a:pPr marL="228600" lvl="0" indent="-228600">
              <a:buFont typeface="+mj-lt"/>
              <a:buAutoNum type="arabicPeriod"/>
            </a:pPr>
            <a:r>
              <a:rPr lang="en-US" sz="1200" dirty="0"/>
              <a:t>Who / send email to?</a:t>
            </a:r>
          </a:p>
          <a:p>
            <a:pPr marL="228600" lvl="0" indent="-228600">
              <a:buFont typeface="+mj-lt"/>
              <a:buAutoNum type="arabicPeriod"/>
            </a:pPr>
            <a:r>
              <a:rPr lang="en-US" sz="1200" dirty="0"/>
              <a:t>Do / use your mobile phone to access the Internet? </a:t>
            </a:r>
          </a:p>
          <a:p>
            <a:pPr marL="228600" lvl="0" indent="-228600">
              <a:buFont typeface="+mj-lt"/>
              <a:buAutoNum type="arabicPeriod"/>
            </a:pPr>
            <a:r>
              <a:rPr lang="en-US" sz="1200" dirty="0"/>
              <a:t>Do / use the Internet in public spaces using Wi-Fi? </a:t>
            </a:r>
          </a:p>
          <a:p>
            <a:pPr marL="228600" lvl="0" indent="-228600">
              <a:buFont typeface="+mj-lt"/>
              <a:buAutoNum type="arabicPeriod"/>
            </a:pPr>
            <a:r>
              <a:rPr lang="en-US" sz="1200" dirty="0"/>
              <a:t>Do / play games online? </a:t>
            </a:r>
          </a:p>
          <a:p>
            <a:pPr marL="228600" lvl="0" indent="-228600">
              <a:buFont typeface="+mj-lt"/>
              <a:buAutoNum type="arabicPeriod"/>
            </a:pPr>
            <a:r>
              <a:rPr lang="en-US" sz="1200" dirty="0"/>
              <a:t>How many newsgroups / subscribe to?</a:t>
            </a:r>
          </a:p>
        </p:txBody>
      </p:sp>
      <p:sp>
        <p:nvSpPr>
          <p:cNvPr id="5" name="Rectangle 4"/>
          <p:cNvSpPr/>
          <p:nvPr/>
        </p:nvSpPr>
        <p:spPr>
          <a:xfrm>
            <a:off x="3820334" y="2350212"/>
            <a:ext cx="4572000" cy="1969770"/>
          </a:xfrm>
          <a:prstGeom prst="rect">
            <a:avLst/>
          </a:prstGeom>
        </p:spPr>
        <p:txBody>
          <a:bodyPr>
            <a:spAutoFit/>
          </a:bodyPr>
          <a:lstStyle/>
          <a:p>
            <a:pPr marL="228600" lvl="0" indent="-228600" algn="r" rtl="1">
              <a:buFont typeface="+mj-lt"/>
              <a:buAutoNum type="arabicPeriod"/>
            </a:pPr>
            <a:r>
              <a:rPr lang="fa-IR" sz="1200" dirty="0"/>
              <a:t>چه نوع اتصالی از اینترنت/ در خانه دارید؟</a:t>
            </a:r>
            <a:endParaRPr lang="en-US" sz="1200" dirty="0"/>
          </a:p>
          <a:p>
            <a:pPr marL="228600" lvl="0" indent="-228600" algn="r" rtl="1">
              <a:buFont typeface="+mj-lt"/>
              <a:buAutoNum type="arabicPeriod"/>
            </a:pPr>
            <a:r>
              <a:rPr lang="fa-IR" sz="1200" dirty="0"/>
              <a:t>سرعت/ اینترنت شما چقدر است؟</a:t>
            </a:r>
            <a:endParaRPr lang="en-US" sz="1200" dirty="0"/>
          </a:p>
          <a:p>
            <a:pPr marL="228600" lvl="0" indent="-228600" algn="r" rtl="1">
              <a:buFont typeface="+mj-lt"/>
              <a:buAutoNum type="arabicPeriod"/>
            </a:pPr>
            <a:r>
              <a:rPr lang="fa-IR" sz="1200" dirty="0"/>
              <a:t>چه‌مقدار/ برای دسترسی به پهنای باند می‌پردازید؟</a:t>
            </a:r>
            <a:endParaRPr lang="en-US" sz="1200" dirty="0"/>
          </a:p>
          <a:p>
            <a:pPr marL="228600" lvl="0" indent="-228600" algn="r" rtl="1">
              <a:buFont typeface="+mj-lt"/>
              <a:buAutoNum type="arabicPeriod"/>
            </a:pPr>
            <a:r>
              <a:rPr lang="fa-IR" sz="1200" dirty="0"/>
              <a:t>هرچند وقت یک‌بار/ به اینترنت دسترسی پیدا می‌کنید؟</a:t>
            </a:r>
            <a:endParaRPr lang="en-US" sz="1200" dirty="0"/>
          </a:p>
          <a:p>
            <a:pPr marL="228600" lvl="0" indent="-228600" algn="r" rtl="1">
              <a:buFont typeface="+mj-lt"/>
              <a:buAutoNum type="arabicPeriod"/>
            </a:pPr>
            <a:r>
              <a:rPr lang="fa-IR" sz="1200" dirty="0"/>
              <a:t>کدام از برنامه‌های ایمیل را/ استفاده می‌کنید؟</a:t>
            </a:r>
            <a:endParaRPr lang="en-US" sz="1200" dirty="0"/>
          </a:p>
          <a:p>
            <a:pPr marL="228600" lvl="0" indent="-228600" algn="r" rtl="1">
              <a:buFont typeface="+mj-lt"/>
              <a:buAutoNum type="arabicPeriod"/>
            </a:pPr>
            <a:r>
              <a:rPr lang="fa-IR" sz="1200" dirty="0"/>
              <a:t>به چه کسی/ ایمیل می‌فرستید؟</a:t>
            </a:r>
            <a:endParaRPr lang="en-US" sz="1200" dirty="0"/>
          </a:p>
          <a:p>
            <a:pPr marL="228600" lvl="0" indent="-228600" algn="r" rtl="1">
              <a:buFont typeface="+mj-lt"/>
              <a:buAutoNum type="arabicPeriod"/>
            </a:pPr>
            <a:r>
              <a:rPr lang="fa-IR" sz="1200" dirty="0"/>
              <a:t>آیا/ از تلفن همراه‌تان برای دسترسی به اینترنت استفاده می‌کنید؟</a:t>
            </a:r>
            <a:endParaRPr lang="en-US" sz="1200" dirty="0"/>
          </a:p>
          <a:p>
            <a:pPr marL="228600" lvl="0" indent="-228600" algn="r" rtl="1">
              <a:buFont typeface="+mj-lt"/>
              <a:buAutoNum type="arabicPeriod"/>
            </a:pPr>
            <a:r>
              <a:rPr lang="fa-IR" sz="1200" dirty="0"/>
              <a:t>آیا/ از وای فای مکان‌های عمومی برای دسترسی به اینترنت استفاده می‌کنید؟</a:t>
            </a:r>
            <a:endParaRPr lang="en-US" sz="1200" dirty="0"/>
          </a:p>
          <a:p>
            <a:pPr marL="228600" lvl="0" indent="-228600" algn="r" rtl="1">
              <a:buFont typeface="+mj-lt"/>
              <a:buAutoNum type="arabicPeriod"/>
            </a:pPr>
            <a:r>
              <a:rPr lang="fa-IR" sz="1200" dirty="0"/>
              <a:t>آیا/ بازی‌های آنلاین انجام می‌دهید؟</a:t>
            </a:r>
            <a:endParaRPr lang="en-US" sz="1200" dirty="0"/>
          </a:p>
          <a:p>
            <a:pPr marL="228600" lvl="0" indent="-228600" algn="r" rtl="1">
              <a:buFont typeface="+mj-lt"/>
              <a:buAutoNum type="arabicPeriod"/>
            </a:pPr>
            <a:r>
              <a:rPr lang="fa-IR" sz="1200" dirty="0"/>
              <a:t>چندتا گروه‌ خبری/ را دنبال می‌کنید؟</a:t>
            </a:r>
            <a:endParaRPr lang="en-US" sz="1200" dirty="0"/>
          </a:p>
        </p:txBody>
      </p:sp>
      <p:sp>
        <p:nvSpPr>
          <p:cNvPr id="6" name="Rectangle 5"/>
          <p:cNvSpPr/>
          <p:nvPr/>
        </p:nvSpPr>
        <p:spPr>
          <a:xfrm>
            <a:off x="1470713" y="988907"/>
            <a:ext cx="6921621" cy="590162"/>
          </a:xfrm>
          <a:prstGeom prst="rect">
            <a:avLst/>
          </a:prstGeom>
        </p:spPr>
        <p:txBody>
          <a:bodyPr wrap="square">
            <a:spAutoFit/>
          </a:bodyPr>
          <a:lstStyle/>
          <a:p>
            <a:pPr algn="r" rtl="1">
              <a:lnSpc>
                <a:spcPct val="107000"/>
              </a:lnSpc>
              <a:spcAft>
                <a:spcPts val="800"/>
              </a:spcAft>
            </a:pPr>
            <a:r>
              <a:rPr lang="en-US" sz="1200" b="1" dirty="0">
                <a:latin typeface="Calibri" panose="020F0502020204030204" pitchFamily="34" charset="0"/>
                <a:ea typeface="Calibri" panose="020F0502020204030204" pitchFamily="34" charset="0"/>
                <a:cs typeface="B Nazanin" panose="00000400000000000000" pitchFamily="2" charset="-78"/>
              </a:rPr>
              <a:t>B</a:t>
            </a:r>
            <a:r>
              <a:rPr lang="en-US" sz="1200" b="1" dirty="0">
                <a:latin typeface="B Nazanin" panose="00000400000000000000" pitchFamily="2" charset="-78"/>
                <a:ea typeface="Calibri" panose="020F0502020204030204" pitchFamily="34" charset="0"/>
                <a:cs typeface="Arial" panose="020B0604020202020204" pitchFamily="34" charset="0"/>
              </a:rPr>
              <a:t> </a:t>
            </a:r>
            <a:r>
              <a:rPr lang="fa-IR" sz="1200" b="1" dirty="0">
                <a:latin typeface="B Nazanin" panose="00000400000000000000" pitchFamily="2" charset="-78"/>
                <a:ea typeface="Calibri" panose="020F0502020204030204" pitchFamily="34" charset="0"/>
                <a:cs typeface="Arial" panose="020B0604020202020204" pitchFamily="34" charset="0"/>
              </a:rPr>
              <a:t>با استفاده از این کلمات آورده‌شده به همراه دوست‌تان سوالاتی بسازید. سپس سوالات و جواب‌ها را با یک‌دیگر تمرین کنید.</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1200" dirty="0">
                <a:latin typeface="Calibri" panose="020F0502020204030204" pitchFamily="34" charset="0"/>
                <a:ea typeface="Calibri" panose="020F0502020204030204" pitchFamily="34" charset="0"/>
                <a:cs typeface="B Nazanin" panose="00000400000000000000" pitchFamily="2" charset="-78"/>
              </a:rPr>
              <a:t>مثال: چه زمانی/ اولین/ استفاده از </a:t>
            </a:r>
            <a:r>
              <a:rPr lang="fa-IR" sz="1200" dirty="0" smtClean="0">
                <a:latin typeface="Calibri" panose="020F0502020204030204" pitchFamily="34" charset="0"/>
                <a:ea typeface="Calibri" panose="020F0502020204030204" pitchFamily="34" charset="0"/>
                <a:cs typeface="B Nazanin" panose="00000400000000000000" pitchFamily="2" charset="-78"/>
              </a:rPr>
              <a:t>اینترنت/ اولین </a:t>
            </a:r>
            <a:r>
              <a:rPr lang="fa-IR" sz="1200" dirty="0">
                <a:latin typeface="Calibri" panose="020F0502020204030204" pitchFamily="34" charset="0"/>
                <a:ea typeface="Calibri" panose="020F0502020204030204" pitchFamily="34" charset="0"/>
                <a:cs typeface="B Nazanin" panose="00000400000000000000" pitchFamily="2" charset="-78"/>
              </a:rPr>
              <a:t>بار چه زمانی از اینترنت استفاده کردید؟</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422019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21</a:t>
            </a:fld>
            <a:endParaRPr/>
          </a:p>
        </p:txBody>
      </p:sp>
      <p:sp>
        <p:nvSpPr>
          <p:cNvPr id="2" name="Rectangle 1"/>
          <p:cNvSpPr/>
          <p:nvPr/>
        </p:nvSpPr>
        <p:spPr>
          <a:xfrm>
            <a:off x="799301" y="1020853"/>
            <a:ext cx="7497726" cy="276999"/>
          </a:xfrm>
          <a:prstGeom prst="rect">
            <a:avLst/>
          </a:prstGeom>
        </p:spPr>
        <p:txBody>
          <a:bodyPr wrap="square">
            <a:spAutoFit/>
          </a:bodyPr>
          <a:lstStyle/>
          <a:p>
            <a:endParaRPr lang="en-US" sz="1200" dirty="0"/>
          </a:p>
        </p:txBody>
      </p:sp>
      <p:sp>
        <p:nvSpPr>
          <p:cNvPr id="5" name="Rectangle 4"/>
          <p:cNvSpPr/>
          <p:nvPr/>
        </p:nvSpPr>
        <p:spPr>
          <a:xfrm>
            <a:off x="3820334" y="2049675"/>
            <a:ext cx="4572000" cy="1969770"/>
          </a:xfrm>
          <a:prstGeom prst="rect">
            <a:avLst/>
          </a:prstGeom>
        </p:spPr>
        <p:txBody>
          <a:bodyPr>
            <a:spAutoFit/>
          </a:bodyPr>
          <a:lstStyle/>
          <a:p>
            <a:pPr marL="228600" lvl="0" indent="-228600" algn="r" rtl="1">
              <a:buFont typeface="+mj-lt"/>
              <a:buAutoNum type="arabicPeriod"/>
            </a:pPr>
            <a:r>
              <a:rPr lang="fa-IR" sz="1200" dirty="0"/>
              <a:t>چه نوع اتصال اینترنتی را در خانه دارید؟</a:t>
            </a:r>
            <a:endParaRPr lang="en-US" sz="1200" dirty="0"/>
          </a:p>
          <a:p>
            <a:pPr marL="228600" lvl="0" indent="-228600" algn="r" rtl="1">
              <a:buFont typeface="+mj-lt"/>
              <a:buAutoNum type="arabicPeriod"/>
            </a:pPr>
            <a:r>
              <a:rPr lang="fa-IR" sz="1200" dirty="0"/>
              <a:t>سرعت اتصال اینترنت‌تان چقدر است؟</a:t>
            </a:r>
            <a:endParaRPr lang="en-US" sz="1200" dirty="0"/>
          </a:p>
          <a:p>
            <a:pPr marL="228600" lvl="0" indent="-228600" algn="r" rtl="1">
              <a:buFont typeface="+mj-lt"/>
              <a:buAutoNum type="arabicPeriod"/>
            </a:pPr>
            <a:r>
              <a:rPr lang="fa-IR" sz="1200" dirty="0"/>
              <a:t>چه‌مقدار برای دسترسی به پهنای باند پرداخت می‌کنید؟</a:t>
            </a:r>
            <a:endParaRPr lang="en-US" sz="1200" dirty="0"/>
          </a:p>
          <a:p>
            <a:pPr marL="228600" lvl="0" indent="-228600" algn="r" rtl="1">
              <a:buFont typeface="+mj-lt"/>
              <a:buAutoNum type="arabicPeriod"/>
            </a:pPr>
            <a:r>
              <a:rPr lang="fa-IR" sz="1200" dirty="0"/>
              <a:t>هرچند وقت یک‌بار به اینترنت دسترسی پیدا می‌کنید؟</a:t>
            </a:r>
            <a:endParaRPr lang="en-US" sz="1200" dirty="0"/>
          </a:p>
          <a:p>
            <a:pPr marL="228600" lvl="0" indent="-228600" algn="r" rtl="1">
              <a:buFont typeface="+mj-lt"/>
              <a:buAutoNum type="arabicPeriod"/>
            </a:pPr>
            <a:r>
              <a:rPr lang="fa-IR" sz="1200" dirty="0"/>
              <a:t>از چه برنامه‌ی ایمیل استفاده می‌کنید؟</a:t>
            </a:r>
            <a:endParaRPr lang="en-US" sz="1200" dirty="0"/>
          </a:p>
          <a:p>
            <a:pPr marL="228600" lvl="0" indent="-228600" algn="r" rtl="1">
              <a:buFont typeface="+mj-lt"/>
              <a:buAutoNum type="arabicPeriod"/>
            </a:pPr>
            <a:r>
              <a:rPr lang="fa-IR" sz="1200" dirty="0"/>
              <a:t>به چه کسی ایمیل می‌فرستید؟</a:t>
            </a:r>
            <a:endParaRPr lang="en-US" sz="1200" dirty="0"/>
          </a:p>
          <a:p>
            <a:pPr marL="228600" lvl="0" indent="-228600" algn="r" rtl="1">
              <a:buFont typeface="+mj-lt"/>
              <a:buAutoNum type="arabicPeriod"/>
            </a:pPr>
            <a:r>
              <a:rPr lang="fa-IR" sz="1200" dirty="0"/>
              <a:t>آیا از تلفن همراه برای اتصال به اینترنت استفاده می‌کنید؟</a:t>
            </a:r>
            <a:endParaRPr lang="en-US" sz="1200" dirty="0"/>
          </a:p>
          <a:p>
            <a:pPr marL="228600" lvl="0" indent="-228600" algn="r" rtl="1">
              <a:buFont typeface="+mj-lt"/>
              <a:buAutoNum type="arabicPeriod"/>
            </a:pPr>
            <a:r>
              <a:rPr lang="fa-IR" sz="1200" dirty="0"/>
              <a:t>آیا از وای فای مکان‌های عمومی استفاده می‌کنید؟</a:t>
            </a:r>
            <a:endParaRPr lang="en-US" sz="1200" dirty="0"/>
          </a:p>
          <a:p>
            <a:pPr marL="228600" lvl="0" indent="-228600" algn="r" rtl="1">
              <a:buFont typeface="+mj-lt"/>
              <a:buAutoNum type="arabicPeriod"/>
            </a:pPr>
            <a:r>
              <a:rPr lang="fa-IR" sz="1200" dirty="0"/>
              <a:t>آیا بازی آنلاین انجام می‌دهید؟</a:t>
            </a:r>
            <a:endParaRPr lang="en-US" sz="1200" dirty="0"/>
          </a:p>
          <a:p>
            <a:pPr marL="228600" lvl="0" indent="-228600" algn="r" rtl="1">
              <a:buFont typeface="+mj-lt"/>
              <a:buAutoNum type="arabicPeriod"/>
            </a:pPr>
            <a:r>
              <a:rPr lang="fa-IR" sz="1200" dirty="0"/>
              <a:t> چندتا گروه خبری را دنبال می‌کنید؟</a:t>
            </a:r>
            <a:endParaRPr lang="en-US" sz="1200" dirty="0"/>
          </a:p>
        </p:txBody>
      </p:sp>
      <p:sp>
        <p:nvSpPr>
          <p:cNvPr id="6" name="Rectangle 5"/>
          <p:cNvSpPr/>
          <p:nvPr/>
        </p:nvSpPr>
        <p:spPr>
          <a:xfrm>
            <a:off x="1470713" y="988907"/>
            <a:ext cx="6921621" cy="590162"/>
          </a:xfrm>
          <a:prstGeom prst="rect">
            <a:avLst/>
          </a:prstGeom>
        </p:spPr>
        <p:txBody>
          <a:bodyPr wrap="square">
            <a:spAutoFit/>
          </a:bodyPr>
          <a:lstStyle/>
          <a:p>
            <a:pPr algn="r" rtl="1">
              <a:lnSpc>
                <a:spcPct val="107000"/>
              </a:lnSpc>
              <a:spcAft>
                <a:spcPts val="800"/>
              </a:spcAft>
            </a:pPr>
            <a:r>
              <a:rPr lang="en-US" sz="1200" b="1" dirty="0">
                <a:latin typeface="Calibri" panose="020F0502020204030204" pitchFamily="34" charset="0"/>
                <a:ea typeface="Calibri" panose="020F0502020204030204" pitchFamily="34" charset="0"/>
                <a:cs typeface="B Nazanin" panose="00000400000000000000" pitchFamily="2" charset="-78"/>
              </a:rPr>
              <a:t>B</a:t>
            </a:r>
            <a:r>
              <a:rPr lang="en-US" sz="1200" b="1" dirty="0">
                <a:latin typeface="B Nazanin" panose="00000400000000000000" pitchFamily="2" charset="-78"/>
                <a:ea typeface="Calibri" panose="020F0502020204030204" pitchFamily="34" charset="0"/>
                <a:cs typeface="Arial" panose="020B0604020202020204" pitchFamily="34" charset="0"/>
              </a:rPr>
              <a:t> </a:t>
            </a:r>
            <a:r>
              <a:rPr lang="fa-IR" sz="1200" b="1" dirty="0">
                <a:latin typeface="B Nazanin" panose="00000400000000000000" pitchFamily="2" charset="-78"/>
                <a:ea typeface="Calibri" panose="020F0502020204030204" pitchFamily="34" charset="0"/>
                <a:cs typeface="Arial" panose="020B0604020202020204" pitchFamily="34" charset="0"/>
              </a:rPr>
              <a:t>با استفاده از این کلمات آورده‌شده به همراه دوست‌تان سوالاتی بسازید. سپس سوالات و جواب‌ها را با یک‌دیگر تمرین کنید.</a:t>
            </a:r>
            <a:endParaRPr lang="en-US" sz="120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spcAft>
                <a:spcPts val="800"/>
              </a:spcAft>
            </a:pPr>
            <a:r>
              <a:rPr lang="fa-IR" sz="1200" dirty="0">
                <a:latin typeface="Calibri" panose="020F0502020204030204" pitchFamily="34" charset="0"/>
                <a:ea typeface="Calibri" panose="020F0502020204030204" pitchFamily="34" charset="0"/>
                <a:cs typeface="B Nazanin" panose="00000400000000000000" pitchFamily="2" charset="-78"/>
              </a:rPr>
              <a:t>مثال: چه زمانی/ اولین/ استفاده از </a:t>
            </a:r>
            <a:r>
              <a:rPr lang="fa-IR" sz="1200" dirty="0" smtClean="0">
                <a:latin typeface="Calibri" panose="020F0502020204030204" pitchFamily="34" charset="0"/>
                <a:ea typeface="Calibri" panose="020F0502020204030204" pitchFamily="34" charset="0"/>
                <a:cs typeface="B Nazanin" panose="00000400000000000000" pitchFamily="2" charset="-78"/>
              </a:rPr>
              <a:t>اینترنت/ اولین </a:t>
            </a:r>
            <a:r>
              <a:rPr lang="fa-IR" sz="1200" dirty="0">
                <a:latin typeface="Calibri" panose="020F0502020204030204" pitchFamily="34" charset="0"/>
                <a:ea typeface="Calibri" panose="020F0502020204030204" pitchFamily="34" charset="0"/>
                <a:cs typeface="B Nazanin" panose="00000400000000000000" pitchFamily="2" charset="-78"/>
              </a:rPr>
              <a:t>بار چه زمانی از اینترنت استفاده کردید؟</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Rectangle 3"/>
          <p:cNvSpPr/>
          <p:nvPr/>
        </p:nvSpPr>
        <p:spPr>
          <a:xfrm>
            <a:off x="709780" y="2049675"/>
            <a:ext cx="4572000" cy="2059795"/>
          </a:xfrm>
          <a:prstGeom prst="rect">
            <a:avLst/>
          </a:prstGeom>
        </p:spPr>
        <p:txBody>
          <a:bodyPr>
            <a:spAutoFit/>
          </a:bodyPr>
          <a:lstStyle/>
          <a:p>
            <a:pPr marL="342900" lvl="0" indent="-342900">
              <a:lnSpc>
                <a:spcPct val="107000"/>
              </a:lnSpc>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 What type of internet connection do you have at home? </a:t>
            </a:r>
          </a:p>
          <a:p>
            <a:pPr marL="342900" lvl="0" indent="-342900">
              <a:lnSpc>
                <a:spcPct val="107000"/>
              </a:lnSpc>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How fast is your internet connection?</a:t>
            </a:r>
          </a:p>
          <a:p>
            <a:pPr marL="342900" lvl="0" indent="-342900">
              <a:lnSpc>
                <a:spcPct val="107000"/>
              </a:lnSpc>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How much do you pay for broadband access? </a:t>
            </a:r>
          </a:p>
          <a:p>
            <a:pPr marL="342900" lvl="0" indent="-342900">
              <a:lnSpc>
                <a:spcPct val="107000"/>
              </a:lnSpc>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How often do you access the Internet? </a:t>
            </a:r>
          </a:p>
          <a:p>
            <a:pPr marL="342900" lvl="0" indent="-342900">
              <a:lnSpc>
                <a:spcPct val="107000"/>
              </a:lnSpc>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Which email program do you use? </a:t>
            </a:r>
          </a:p>
          <a:p>
            <a:pPr marL="342900" lvl="0" indent="-342900">
              <a:lnSpc>
                <a:spcPct val="107000"/>
              </a:lnSpc>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Who do you send email to?</a:t>
            </a:r>
          </a:p>
          <a:p>
            <a:pPr marL="342900" lvl="0" indent="-342900">
              <a:lnSpc>
                <a:spcPct val="107000"/>
              </a:lnSpc>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Do you use a mobile phone to access the Internet? </a:t>
            </a:r>
          </a:p>
          <a:p>
            <a:pPr marL="342900" lvl="0" indent="-342900">
              <a:lnSpc>
                <a:spcPct val="107000"/>
              </a:lnSpc>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Do you use the Internet in public spaces using Wi-Fi? </a:t>
            </a:r>
          </a:p>
          <a:p>
            <a:pPr marL="342900" lvl="0" indent="-342900">
              <a:lnSpc>
                <a:spcPct val="107000"/>
              </a:lnSpc>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Do you play games online? </a:t>
            </a:r>
          </a:p>
          <a:p>
            <a:pPr marL="342900" lvl="0" indent="-342900">
              <a:lnSpc>
                <a:spcPct val="107000"/>
              </a:lnSpc>
              <a:spcAft>
                <a:spcPts val="800"/>
              </a:spcAft>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 How many newsgroups do you subscribe to?</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889650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22</a:t>
            </a:fld>
            <a:endParaRPr/>
          </a:p>
        </p:txBody>
      </p:sp>
      <p:sp>
        <p:nvSpPr>
          <p:cNvPr id="2" name="Rectangle 1"/>
          <p:cNvSpPr/>
          <p:nvPr/>
        </p:nvSpPr>
        <p:spPr>
          <a:xfrm>
            <a:off x="799301" y="1020853"/>
            <a:ext cx="7497726" cy="276999"/>
          </a:xfrm>
          <a:prstGeom prst="rect">
            <a:avLst/>
          </a:prstGeom>
        </p:spPr>
        <p:txBody>
          <a:bodyPr wrap="square">
            <a:spAutoFit/>
          </a:bodyPr>
          <a:lstStyle/>
          <a:p>
            <a:endParaRPr lang="en-US" sz="1200" dirty="0"/>
          </a:p>
        </p:txBody>
      </p:sp>
      <p:sp>
        <p:nvSpPr>
          <p:cNvPr id="3" name="Rectangle 2"/>
          <p:cNvSpPr/>
          <p:nvPr/>
        </p:nvSpPr>
        <p:spPr>
          <a:xfrm>
            <a:off x="310129" y="1242479"/>
            <a:ext cx="5553541" cy="2376292"/>
          </a:xfrm>
          <a:prstGeom prst="rect">
            <a:avLst/>
          </a:prstGeom>
        </p:spPr>
        <p:txBody>
          <a:bodyPr wrap="square">
            <a:spAutoFit/>
          </a:bodyPr>
          <a:lstStyle/>
          <a:p>
            <a:pPr marL="228600">
              <a:lnSpc>
                <a:spcPct val="107000"/>
              </a:lnSpc>
              <a:spcAft>
                <a:spcPts val="800"/>
              </a:spcAft>
            </a:pPr>
            <a:r>
              <a:rPr lang="en-US" sz="1200" dirty="0">
                <a:latin typeface="Times New Roman" panose="02020603050405020304" pitchFamily="18" charset="0"/>
                <a:ea typeface="Calibri" panose="020F0502020204030204" pitchFamily="34" charset="0"/>
                <a:cs typeface="Times New Roman" panose="02020603050405020304" pitchFamily="18" charset="0"/>
              </a:rPr>
              <a:t> </a:t>
            </a:r>
          </a:p>
          <a:p>
            <a:pPr marL="228600">
              <a:lnSpc>
                <a:spcPct val="107000"/>
              </a:lnSpc>
              <a:spcAft>
                <a:spcPts val="800"/>
              </a:spcAft>
            </a:pPr>
            <a:r>
              <a:rPr lang="en-US" sz="1200" b="1" dirty="0">
                <a:latin typeface="Times New Roman" panose="02020603050405020304" pitchFamily="18" charset="0"/>
                <a:ea typeface="Calibri" panose="020F0502020204030204" pitchFamily="34" charset="0"/>
                <a:cs typeface="Times New Roman" panose="02020603050405020304" pitchFamily="18" charset="0"/>
              </a:rPr>
              <a:t>4 Email features</a:t>
            </a:r>
            <a:endParaRPr lang="en-US" sz="1200" dirty="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07000"/>
              </a:lnSpc>
              <a:spcAft>
                <a:spcPts val="800"/>
              </a:spcAft>
            </a:pPr>
            <a:r>
              <a:rPr lang="en-US" sz="1200" dirty="0">
                <a:latin typeface="Times New Roman" panose="02020603050405020304" pitchFamily="18" charset="0"/>
                <a:ea typeface="Calibri" panose="020F0502020204030204" pitchFamily="34" charset="0"/>
                <a:cs typeface="Times New Roman" panose="02020603050405020304" pitchFamily="18" charset="0"/>
              </a:rPr>
              <a:t>A: Read the text and find the following. </a:t>
            </a:r>
          </a:p>
          <a:p>
            <a:pPr marL="342900" lvl="0" indent="-342900">
              <a:lnSpc>
                <a:spcPct val="107000"/>
              </a:lnSpc>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the place where your ISP stores your emails </a:t>
            </a:r>
          </a:p>
          <a:p>
            <a:pPr marL="342900" lvl="0" indent="-342900">
              <a:lnSpc>
                <a:spcPct val="107000"/>
              </a:lnSpc>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the type of program used to read and send email from a computer </a:t>
            </a:r>
          </a:p>
          <a:p>
            <a:pPr marL="342900" lvl="0" indent="-342900">
              <a:lnSpc>
                <a:spcPct val="107000"/>
              </a:lnSpc>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the part of an email address that identifies the user of the service </a:t>
            </a:r>
          </a:p>
          <a:p>
            <a:pPr marL="342900" lvl="0" indent="-342900">
              <a:lnSpc>
                <a:spcPct val="107000"/>
              </a:lnSpc>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the line that describes the content of an email </a:t>
            </a:r>
          </a:p>
          <a:p>
            <a:pPr marL="342900" lvl="0" indent="-342900">
              <a:lnSpc>
                <a:spcPct val="107000"/>
              </a:lnSpc>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the computer file which is sent along with an email message</a:t>
            </a:r>
          </a:p>
          <a:p>
            <a:pPr marL="342900" lvl="0" indent="-342900">
              <a:lnSpc>
                <a:spcPct val="107000"/>
              </a:lnSpc>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facial symbols used to indicate an emotion or attitude</a:t>
            </a:r>
          </a:p>
          <a:p>
            <a:pPr marL="342900" lvl="0" indent="-342900">
              <a:lnSpc>
                <a:spcPct val="107000"/>
              </a:lnSpc>
              <a:spcAft>
                <a:spcPts val="800"/>
              </a:spcAft>
              <a:buFont typeface="+mj-lt"/>
              <a:buAutoNum type="arabicPeriod"/>
            </a:pPr>
            <a:r>
              <a:rPr lang="en-US" sz="1200" dirty="0">
                <a:latin typeface="Times New Roman" panose="02020603050405020304" pitchFamily="18" charset="0"/>
                <a:ea typeface="Calibri" panose="020F0502020204030204" pitchFamily="34" charset="0"/>
                <a:cs typeface="Times New Roman" panose="02020603050405020304" pitchFamily="18" charset="0"/>
              </a:rPr>
              <a:t>the name given to junk mail</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Rectangle 6"/>
          <p:cNvSpPr/>
          <p:nvPr/>
        </p:nvSpPr>
        <p:spPr>
          <a:xfrm>
            <a:off x="3903784" y="1297852"/>
            <a:ext cx="4572000" cy="2397451"/>
          </a:xfrm>
          <a:prstGeom prst="rect">
            <a:avLst/>
          </a:prstGeom>
        </p:spPr>
        <p:txBody>
          <a:bodyPr>
            <a:spAutoFit/>
          </a:bodyPr>
          <a:lstStyle/>
          <a:p>
            <a:pPr algn="r" rtl="1">
              <a:lnSpc>
                <a:spcPct val="107000"/>
              </a:lnSpc>
            </a:pPr>
            <a:r>
              <a:rPr lang="fa-IR" sz="1350" b="1" dirty="0">
                <a:latin typeface="Calibri" panose="020F0502020204030204" pitchFamily="34" charset="0"/>
                <a:ea typeface="Calibri" panose="020F0502020204030204" pitchFamily="34" charset="0"/>
                <a:cs typeface="B Nazanin" panose="00000400000000000000" pitchFamily="2" charset="-78"/>
              </a:rPr>
              <a:t>ویژگی‌های ایمیل</a:t>
            </a:r>
            <a:endParaRPr lang="en-US" sz="1350" dirty="0">
              <a:latin typeface="Calibri" panose="020F0502020204030204" pitchFamily="34" charset="0"/>
              <a:ea typeface="Calibri" panose="020F0502020204030204" pitchFamily="34" charset="0"/>
              <a:cs typeface="Arial" panose="020B0604020202020204" pitchFamily="34" charset="0"/>
            </a:endParaRPr>
          </a:p>
          <a:p>
            <a:pPr algn="r" rtl="1">
              <a:lnSpc>
                <a:spcPct val="107000"/>
              </a:lnSpc>
            </a:pPr>
            <a:r>
              <a:rPr lang="fa-IR" sz="1350" dirty="0">
                <a:latin typeface="Calibri" panose="020F0502020204030204" pitchFamily="34" charset="0"/>
                <a:ea typeface="Calibri" panose="020F0502020204030204" pitchFamily="34" charset="0"/>
                <a:cs typeface="B Nazanin" panose="00000400000000000000" pitchFamily="2" charset="-78"/>
              </a:rPr>
              <a:t>متن را بخوانید و موارد زیر را پیدا کنید.</a:t>
            </a:r>
            <a:endParaRPr lang="en-US" sz="1350" dirty="0">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buFont typeface="+mj-lt"/>
              <a:buAutoNum type="arabicPeriod"/>
            </a:pPr>
            <a:r>
              <a:rPr lang="fa-IR" sz="1350" dirty="0">
                <a:latin typeface="Calibri" panose="020F0502020204030204" pitchFamily="34" charset="0"/>
                <a:ea typeface="Calibri" panose="020F0502020204030204" pitchFamily="34" charset="0"/>
                <a:cs typeface="B Nazanin" panose="00000400000000000000" pitchFamily="2" charset="-78"/>
              </a:rPr>
              <a:t>جایی که </a:t>
            </a:r>
            <a:r>
              <a:rPr lang="en-US" sz="1350" dirty="0">
                <a:latin typeface="Calibri" panose="020F0502020204030204" pitchFamily="34" charset="0"/>
                <a:ea typeface="Calibri" panose="020F0502020204030204" pitchFamily="34" charset="0"/>
                <a:cs typeface="B Nazanin" panose="00000400000000000000" pitchFamily="2" charset="-78"/>
              </a:rPr>
              <a:t>ISP</a:t>
            </a:r>
            <a:r>
              <a:rPr lang="fa-IR" sz="1350" dirty="0">
                <a:latin typeface="Calibri" panose="020F0502020204030204" pitchFamily="34" charset="0"/>
                <a:ea typeface="Calibri" panose="020F0502020204030204" pitchFamily="34" charset="0"/>
                <a:cs typeface="B Nazanin" panose="00000400000000000000" pitchFamily="2" charset="-78"/>
              </a:rPr>
              <a:t> شما ایمیل‌هایتان را ذخیره می‌کند.</a:t>
            </a:r>
            <a:endParaRPr lang="en-US" sz="1350" dirty="0">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buFont typeface="+mj-lt"/>
              <a:buAutoNum type="arabicPeriod"/>
            </a:pPr>
            <a:r>
              <a:rPr lang="fa-IR" sz="1350" dirty="0">
                <a:latin typeface="Calibri" panose="020F0502020204030204" pitchFamily="34" charset="0"/>
                <a:ea typeface="Calibri" panose="020F0502020204030204" pitchFamily="34" charset="0"/>
                <a:cs typeface="B Nazanin" panose="00000400000000000000" pitchFamily="2" charset="-78"/>
              </a:rPr>
              <a:t>برنامه‌ای که ایمیل‌هایتان را می‌خوانید و آن‌ها را از طریق کامپیوترتان می‌فرستید.</a:t>
            </a:r>
            <a:endParaRPr lang="en-US" sz="1350" dirty="0">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buFont typeface="+mj-lt"/>
              <a:buAutoNum type="arabicPeriod"/>
            </a:pPr>
            <a:r>
              <a:rPr lang="fa-IR" sz="1350" dirty="0">
                <a:latin typeface="Calibri" panose="020F0502020204030204" pitchFamily="34" charset="0"/>
                <a:ea typeface="Calibri" panose="020F0502020204030204" pitchFamily="34" charset="0"/>
                <a:cs typeface="B Nazanin" panose="00000400000000000000" pitchFamily="2" charset="-78"/>
              </a:rPr>
              <a:t>بخشی از آدرس ایمیل که کاربر سرویس را شناسایی می‌کند.</a:t>
            </a:r>
            <a:endParaRPr lang="en-US" sz="1350" dirty="0">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buFont typeface="+mj-lt"/>
              <a:buAutoNum type="arabicPeriod"/>
            </a:pPr>
            <a:r>
              <a:rPr lang="fa-IR" sz="1350" dirty="0">
                <a:latin typeface="Calibri" panose="020F0502020204030204" pitchFamily="34" charset="0"/>
                <a:ea typeface="Calibri" panose="020F0502020204030204" pitchFamily="34" charset="0"/>
                <a:cs typeface="B Nazanin" panose="00000400000000000000" pitchFamily="2" charset="-78"/>
              </a:rPr>
              <a:t>خطی که محتوای یک ایمیل را توصیف می‌کند.</a:t>
            </a:r>
            <a:endParaRPr lang="en-US" sz="1350" dirty="0">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buFont typeface="+mj-lt"/>
              <a:buAutoNum type="arabicPeriod"/>
            </a:pPr>
            <a:r>
              <a:rPr lang="fa-IR" sz="1350" dirty="0">
                <a:latin typeface="Calibri" panose="020F0502020204030204" pitchFamily="34" charset="0"/>
                <a:ea typeface="Calibri" panose="020F0502020204030204" pitchFamily="34" charset="0"/>
                <a:cs typeface="B Nazanin" panose="00000400000000000000" pitchFamily="2" charset="-78"/>
              </a:rPr>
              <a:t>فایل کامپیوتری که همراه با یک پیام ایمیل ارسال می‌شود.</a:t>
            </a:r>
            <a:endParaRPr lang="en-US" sz="1350" dirty="0">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buFont typeface="+mj-lt"/>
              <a:buAutoNum type="arabicPeriod"/>
            </a:pPr>
            <a:r>
              <a:rPr lang="fa-IR" sz="1350" dirty="0">
                <a:latin typeface="Calibri" panose="020F0502020204030204" pitchFamily="34" charset="0"/>
                <a:ea typeface="Calibri" panose="020F0502020204030204" pitchFamily="34" charset="0"/>
                <a:cs typeface="B Nazanin" panose="00000400000000000000" pitchFamily="2" charset="-78"/>
              </a:rPr>
              <a:t>نمادهای ظاهری که برای نشان دادن حالت یا نگرش استفاده می‌شود.</a:t>
            </a:r>
            <a:endParaRPr lang="en-US" sz="1350" dirty="0">
              <a:latin typeface="Calibri" panose="020F0502020204030204" pitchFamily="34" charset="0"/>
              <a:ea typeface="Calibri" panose="020F0502020204030204" pitchFamily="34" charset="0"/>
              <a:cs typeface="Arial" panose="020B0604020202020204" pitchFamily="34" charset="0"/>
            </a:endParaRPr>
          </a:p>
          <a:p>
            <a:pPr marL="342900" lvl="0" indent="-342900" algn="r" rtl="1">
              <a:lnSpc>
                <a:spcPct val="107000"/>
              </a:lnSpc>
              <a:buFont typeface="+mj-lt"/>
              <a:buAutoNum type="arabicPeriod"/>
            </a:pPr>
            <a:r>
              <a:rPr lang="fa-IR" sz="1350" dirty="0">
                <a:latin typeface="Calibri" panose="020F0502020204030204" pitchFamily="34" charset="0"/>
                <a:ea typeface="Calibri" panose="020F0502020204030204" pitchFamily="34" charset="0"/>
                <a:cs typeface="B Nazanin" panose="00000400000000000000" pitchFamily="2" charset="-78"/>
              </a:rPr>
              <a:t>نام داده شده به پیام‌های ناخواسته ایمیل (زرد نامه) است.</a:t>
            </a:r>
            <a:endParaRPr lang="en-US" sz="135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575133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23</a:t>
            </a:fld>
            <a:endParaRPr/>
          </a:p>
        </p:txBody>
      </p:sp>
      <p:sp>
        <p:nvSpPr>
          <p:cNvPr id="5" name="Rectangle 4"/>
          <p:cNvSpPr/>
          <p:nvPr/>
        </p:nvSpPr>
        <p:spPr>
          <a:xfrm>
            <a:off x="553116" y="1406557"/>
            <a:ext cx="4572000" cy="2372124"/>
          </a:xfrm>
          <a:prstGeom prst="rect">
            <a:avLst/>
          </a:prstGeom>
        </p:spPr>
        <p:txBody>
          <a:bodyPr>
            <a:spAutoFit/>
          </a:bodyPr>
          <a:lstStyle/>
          <a:p>
            <a:pPr marL="228600">
              <a:lnSpc>
                <a:spcPct val="107000"/>
              </a:lnSpc>
              <a:spcAft>
                <a:spcPts val="800"/>
              </a:spcAft>
            </a:pPr>
            <a:r>
              <a:rPr lang="en-US" dirty="0" smtClean="0">
                <a:latin typeface="Times New Roman" panose="02020603050405020304" pitchFamily="18" charset="0"/>
                <a:ea typeface="Calibri" panose="020F0502020204030204" pitchFamily="34" charset="0"/>
                <a:cs typeface="Times New Roman" panose="02020603050405020304" pitchFamily="18" charset="0"/>
              </a:rPr>
              <a:t>4-Email</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marL="228600">
              <a:lnSpc>
                <a:spcPct val="107000"/>
              </a:lnSpc>
              <a:spcAft>
                <a:spcPts val="800"/>
              </a:spcAft>
            </a:pPr>
            <a:r>
              <a:rPr lang="en-US" dirty="0">
                <a:latin typeface="Times New Roman" panose="02020603050405020304" pitchFamily="18" charset="0"/>
                <a:ea typeface="Calibri" panose="020F0502020204030204" pitchFamily="34" charset="0"/>
                <a:cs typeface="Times New Roman" panose="02020603050405020304" pitchFamily="18" charset="0"/>
              </a:rPr>
              <a:t>A</a:t>
            </a:r>
          </a:p>
          <a:p>
            <a:pPr marL="342900" lvl="0" indent="-342900">
              <a:lnSpc>
                <a:spcPct val="107000"/>
              </a:lnSpc>
              <a:buFont typeface="+mj-lt"/>
              <a:buAutoNum type="arabicPeriod"/>
            </a:pPr>
            <a:r>
              <a:rPr lang="en-US" dirty="0">
                <a:latin typeface="Times New Roman" panose="02020603050405020304" pitchFamily="18" charset="0"/>
                <a:ea typeface="Calibri" panose="020F0502020204030204" pitchFamily="34" charset="0"/>
                <a:cs typeface="Times New Roman" panose="02020603050405020304" pitchFamily="18" charset="0"/>
              </a:rPr>
              <a:t>mail server  </a:t>
            </a:r>
          </a:p>
          <a:p>
            <a:pPr marL="342900" lvl="0" indent="-342900">
              <a:lnSpc>
                <a:spcPct val="107000"/>
              </a:lnSpc>
              <a:buFont typeface="+mj-lt"/>
              <a:buAutoNum type="arabicPeriod"/>
            </a:pPr>
            <a:r>
              <a:rPr lang="en-US" dirty="0">
                <a:latin typeface="Times New Roman" panose="02020603050405020304" pitchFamily="18" charset="0"/>
                <a:ea typeface="Calibri" panose="020F0502020204030204" pitchFamily="34" charset="0"/>
                <a:cs typeface="Times New Roman" panose="02020603050405020304" pitchFamily="18" charset="0"/>
              </a:rPr>
              <a:t>email client / mail program </a:t>
            </a:r>
          </a:p>
          <a:p>
            <a:pPr marL="342900" lvl="0" indent="-342900">
              <a:lnSpc>
                <a:spcPct val="107000"/>
              </a:lnSpc>
              <a:buFont typeface="+mj-lt"/>
              <a:buAutoNum type="arabicPeriod"/>
            </a:pPr>
            <a:r>
              <a:rPr lang="en-US" dirty="0">
                <a:latin typeface="Times New Roman" panose="02020603050405020304" pitchFamily="18" charset="0"/>
                <a:ea typeface="Calibri" panose="020F0502020204030204" pitchFamily="34" charset="0"/>
                <a:cs typeface="Times New Roman" panose="02020603050405020304" pitchFamily="18" charset="0"/>
              </a:rPr>
              <a:t>username </a:t>
            </a:r>
          </a:p>
          <a:p>
            <a:pPr marL="342900" lvl="0" indent="-342900">
              <a:lnSpc>
                <a:spcPct val="107000"/>
              </a:lnSpc>
              <a:buFont typeface="+mj-lt"/>
              <a:buAutoNum type="arabicPeriod"/>
            </a:pPr>
            <a:r>
              <a:rPr lang="en-US" dirty="0">
                <a:latin typeface="Times New Roman" panose="02020603050405020304" pitchFamily="18" charset="0"/>
                <a:ea typeface="Calibri" panose="020F0502020204030204" pitchFamily="34" charset="0"/>
                <a:cs typeface="Times New Roman" panose="02020603050405020304" pitchFamily="18" charset="0"/>
              </a:rPr>
              <a:t>Subject </a:t>
            </a:r>
          </a:p>
          <a:p>
            <a:pPr marL="342900" lvl="0" indent="-342900">
              <a:lnSpc>
                <a:spcPct val="107000"/>
              </a:lnSpc>
              <a:buFont typeface="+mj-lt"/>
              <a:buAutoNum type="arabicPeriod"/>
            </a:pPr>
            <a:r>
              <a:rPr lang="en-US" dirty="0">
                <a:latin typeface="Times New Roman" panose="02020603050405020304" pitchFamily="18" charset="0"/>
                <a:ea typeface="Calibri" panose="020F0502020204030204" pitchFamily="34" charset="0"/>
                <a:cs typeface="Times New Roman" panose="02020603050405020304" pitchFamily="18" charset="0"/>
              </a:rPr>
              <a:t>attachment </a:t>
            </a:r>
          </a:p>
          <a:p>
            <a:pPr marL="342900" lvl="0" indent="-342900">
              <a:lnSpc>
                <a:spcPct val="107000"/>
              </a:lnSpc>
              <a:buFont typeface="+mj-lt"/>
              <a:buAutoNum type="arabicPeriod"/>
            </a:pPr>
            <a:r>
              <a:rPr lang="en-US" dirty="0">
                <a:latin typeface="Times New Roman" panose="02020603050405020304" pitchFamily="18" charset="0"/>
                <a:ea typeface="Calibri" panose="020F0502020204030204" pitchFamily="34" charset="0"/>
                <a:cs typeface="Times New Roman" panose="02020603050405020304" pitchFamily="18" charset="0"/>
              </a:rPr>
              <a:t>emoticons or smileys </a:t>
            </a:r>
          </a:p>
          <a:p>
            <a:pPr marL="342900" lvl="0" indent="-342900">
              <a:lnSpc>
                <a:spcPct val="107000"/>
              </a:lnSpc>
              <a:spcAft>
                <a:spcPts val="800"/>
              </a:spcAft>
              <a:buFont typeface="+mj-lt"/>
              <a:buAutoNum type="arabicPeriod"/>
            </a:pPr>
            <a:r>
              <a:rPr lang="en-US" dirty="0">
                <a:latin typeface="Times New Roman" panose="02020603050405020304" pitchFamily="18" charset="0"/>
                <a:ea typeface="Calibri" panose="020F0502020204030204" pitchFamily="34" charset="0"/>
                <a:cs typeface="Times New Roman" panose="02020603050405020304" pitchFamily="18" charset="0"/>
              </a:rPr>
              <a:t>spam</a:t>
            </a: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Rectangle 5"/>
          <p:cNvSpPr/>
          <p:nvPr/>
        </p:nvSpPr>
        <p:spPr>
          <a:xfrm>
            <a:off x="3264344" y="1653408"/>
            <a:ext cx="4572000" cy="2031325"/>
          </a:xfrm>
          <a:prstGeom prst="rect">
            <a:avLst/>
          </a:prstGeom>
        </p:spPr>
        <p:txBody>
          <a:bodyPr>
            <a:spAutoFit/>
          </a:bodyPr>
          <a:lstStyle/>
          <a:p>
            <a:pPr marL="228600" algn="r" rtl="1"/>
            <a:r>
              <a:rPr lang="fa-IR" b="1" dirty="0">
                <a:latin typeface="Calibri" panose="020F0502020204030204" pitchFamily="34" charset="0"/>
                <a:ea typeface="Calibri" panose="020F0502020204030204" pitchFamily="34" charset="0"/>
                <a:cs typeface="B Nazanin" panose="00000400000000000000" pitchFamily="2" charset="-78"/>
              </a:rPr>
              <a:t>4 ایمیل</a:t>
            </a:r>
            <a:endParaRPr lang="en-US" sz="1100" dirty="0">
              <a:latin typeface="Calibri" panose="020F0502020204030204" pitchFamily="34" charset="0"/>
              <a:ea typeface="Calibri" panose="020F0502020204030204" pitchFamily="34" charset="0"/>
              <a:cs typeface="Arial" panose="020B0604020202020204" pitchFamily="34" charset="0"/>
            </a:endParaRPr>
          </a:p>
          <a:p>
            <a:pPr marL="228600" algn="r" rtl="1"/>
            <a:r>
              <a:rPr lang="en-US" dirty="0">
                <a:latin typeface="Calibri" panose="020F0502020204030204" pitchFamily="34" charset="0"/>
                <a:ea typeface="Calibri" panose="020F0502020204030204" pitchFamily="34" charset="0"/>
                <a:cs typeface="B Nazanin" panose="00000400000000000000" pitchFamily="2" charset="-78"/>
              </a:rPr>
              <a:t>A</a:t>
            </a:r>
            <a:endParaRPr lang="en-US" sz="1100" dirty="0">
              <a:latin typeface="Calibri" panose="020F0502020204030204" pitchFamily="34" charset="0"/>
              <a:ea typeface="Calibri" panose="020F0502020204030204" pitchFamily="34" charset="0"/>
              <a:cs typeface="Arial" panose="020B0604020202020204" pitchFamily="34" charset="0"/>
            </a:endParaRPr>
          </a:p>
          <a:p>
            <a:pPr marL="342900" lvl="0" indent="-342900" algn="r" rtl="1">
              <a:buFont typeface="+mj-lt"/>
              <a:buAutoNum type="arabicPeriod"/>
            </a:pPr>
            <a:r>
              <a:rPr lang="fa-IR" dirty="0">
                <a:latin typeface="Calibri" panose="020F0502020204030204" pitchFamily="34" charset="0"/>
                <a:ea typeface="Calibri" panose="020F0502020204030204" pitchFamily="34" charset="0"/>
                <a:cs typeface="B Nazanin" panose="00000400000000000000" pitchFamily="2" charset="-78"/>
              </a:rPr>
              <a:t>ایمیل سرور</a:t>
            </a:r>
            <a:endParaRPr lang="en-US" sz="1100" dirty="0">
              <a:latin typeface="Calibri" panose="020F0502020204030204" pitchFamily="34" charset="0"/>
              <a:ea typeface="Calibri" panose="020F0502020204030204" pitchFamily="34" charset="0"/>
              <a:cs typeface="Arial" panose="020B0604020202020204" pitchFamily="34" charset="0"/>
            </a:endParaRPr>
          </a:p>
          <a:p>
            <a:pPr marL="342900" lvl="0" indent="-342900" algn="r" rtl="1">
              <a:buFont typeface="+mj-lt"/>
              <a:buAutoNum type="arabicPeriod"/>
            </a:pPr>
            <a:r>
              <a:rPr lang="fa-IR" dirty="0">
                <a:latin typeface="Calibri" panose="020F0502020204030204" pitchFamily="34" charset="0"/>
                <a:ea typeface="Calibri" panose="020F0502020204030204" pitchFamily="34" charset="0"/>
                <a:cs typeface="B Nazanin" panose="00000400000000000000" pitchFamily="2" charset="-78"/>
              </a:rPr>
              <a:t>رایانامه خوان/ برنامه ایمیل</a:t>
            </a:r>
            <a:endParaRPr lang="en-US" sz="1100" dirty="0">
              <a:latin typeface="Calibri" panose="020F0502020204030204" pitchFamily="34" charset="0"/>
              <a:ea typeface="Calibri" panose="020F0502020204030204" pitchFamily="34" charset="0"/>
              <a:cs typeface="Arial" panose="020B0604020202020204" pitchFamily="34" charset="0"/>
            </a:endParaRPr>
          </a:p>
          <a:p>
            <a:pPr marL="342900" lvl="0" indent="-342900" algn="r" rtl="1">
              <a:buFont typeface="+mj-lt"/>
              <a:buAutoNum type="arabicPeriod"/>
            </a:pPr>
            <a:r>
              <a:rPr lang="fa-IR" dirty="0">
                <a:latin typeface="Calibri" panose="020F0502020204030204" pitchFamily="34" charset="0"/>
                <a:ea typeface="Calibri" panose="020F0502020204030204" pitchFamily="34" charset="0"/>
                <a:cs typeface="B Nazanin" panose="00000400000000000000" pitchFamily="2" charset="-78"/>
              </a:rPr>
              <a:t>نام کاربری</a:t>
            </a:r>
            <a:endParaRPr lang="en-US" sz="1100" dirty="0">
              <a:latin typeface="Calibri" panose="020F0502020204030204" pitchFamily="34" charset="0"/>
              <a:ea typeface="Calibri" panose="020F0502020204030204" pitchFamily="34" charset="0"/>
              <a:cs typeface="Arial" panose="020B0604020202020204" pitchFamily="34" charset="0"/>
            </a:endParaRPr>
          </a:p>
          <a:p>
            <a:pPr marL="342900" lvl="0" indent="-342900" algn="r" rtl="1">
              <a:buFont typeface="+mj-lt"/>
              <a:buAutoNum type="arabicPeriod"/>
            </a:pPr>
            <a:r>
              <a:rPr lang="fa-IR" dirty="0">
                <a:latin typeface="Calibri" panose="020F0502020204030204" pitchFamily="34" charset="0"/>
                <a:ea typeface="Calibri" panose="020F0502020204030204" pitchFamily="34" charset="0"/>
                <a:cs typeface="B Nazanin" panose="00000400000000000000" pitchFamily="2" charset="-78"/>
              </a:rPr>
              <a:t>موضوع</a:t>
            </a:r>
            <a:endParaRPr lang="en-US" sz="1100" dirty="0">
              <a:latin typeface="Calibri" panose="020F0502020204030204" pitchFamily="34" charset="0"/>
              <a:ea typeface="Calibri" panose="020F0502020204030204" pitchFamily="34" charset="0"/>
              <a:cs typeface="Arial" panose="020B0604020202020204" pitchFamily="34" charset="0"/>
            </a:endParaRPr>
          </a:p>
          <a:p>
            <a:pPr marL="342900" lvl="0" indent="-342900" algn="r" rtl="1">
              <a:buFont typeface="+mj-lt"/>
              <a:buAutoNum type="arabicPeriod"/>
            </a:pPr>
            <a:r>
              <a:rPr lang="fa-IR" dirty="0">
                <a:latin typeface="Calibri" panose="020F0502020204030204" pitchFamily="34" charset="0"/>
                <a:ea typeface="Calibri" panose="020F0502020204030204" pitchFamily="34" charset="0"/>
                <a:cs typeface="B Nazanin" panose="00000400000000000000" pitchFamily="2" charset="-78"/>
              </a:rPr>
              <a:t>پیوست</a:t>
            </a:r>
            <a:endParaRPr lang="en-US" sz="1100" dirty="0">
              <a:latin typeface="Calibri" panose="020F0502020204030204" pitchFamily="34" charset="0"/>
              <a:ea typeface="Calibri" panose="020F0502020204030204" pitchFamily="34" charset="0"/>
              <a:cs typeface="Arial" panose="020B0604020202020204" pitchFamily="34" charset="0"/>
            </a:endParaRPr>
          </a:p>
          <a:p>
            <a:pPr marL="342900" lvl="0" indent="-342900" algn="r" rtl="1">
              <a:buFont typeface="+mj-lt"/>
              <a:buAutoNum type="arabicPeriod"/>
            </a:pPr>
            <a:r>
              <a:rPr lang="fa-IR" dirty="0">
                <a:latin typeface="Calibri" panose="020F0502020204030204" pitchFamily="34" charset="0"/>
                <a:ea typeface="Calibri" panose="020F0502020204030204" pitchFamily="34" charset="0"/>
                <a:cs typeface="B Nazanin" panose="00000400000000000000" pitchFamily="2" charset="-78"/>
              </a:rPr>
              <a:t>شکلک‌ها یا شکلک‌های خنده</a:t>
            </a:r>
            <a:endParaRPr lang="en-US" sz="1100" dirty="0">
              <a:latin typeface="Calibri" panose="020F0502020204030204" pitchFamily="34" charset="0"/>
              <a:ea typeface="Calibri" panose="020F0502020204030204" pitchFamily="34" charset="0"/>
              <a:cs typeface="Arial" panose="020B0604020202020204" pitchFamily="34" charset="0"/>
            </a:endParaRPr>
          </a:p>
          <a:p>
            <a:pPr marL="342900" lvl="0" indent="-342900" algn="r" rtl="1">
              <a:buFont typeface="+mj-lt"/>
              <a:buAutoNum type="arabicPeriod"/>
            </a:pPr>
            <a:r>
              <a:rPr lang="fa-IR" dirty="0">
                <a:latin typeface="Calibri" panose="020F0502020204030204" pitchFamily="34" charset="0"/>
                <a:ea typeface="Calibri" panose="020F0502020204030204" pitchFamily="34" charset="0"/>
                <a:cs typeface="B Nazanin" panose="00000400000000000000" pitchFamily="2" charset="-78"/>
              </a:rPr>
              <a:t>اسپم (هرزنامه)</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8" name="Rectangle 7"/>
          <p:cNvSpPr/>
          <p:nvPr/>
        </p:nvSpPr>
        <p:spPr>
          <a:xfrm>
            <a:off x="492616" y="4025532"/>
            <a:ext cx="3196709" cy="307777"/>
          </a:xfrm>
          <a:prstGeom prst="rect">
            <a:avLst/>
          </a:prstGeom>
        </p:spPr>
        <p:txBody>
          <a:bodyPr wrap="none">
            <a:spAutoFit/>
          </a:bodyPr>
          <a:lstStyle/>
          <a:p>
            <a:r>
              <a:rPr lang="en-US" b="1" dirty="0">
                <a:latin typeface="Times New Roman" panose="02020603050405020304" pitchFamily="18" charset="0"/>
                <a:cs typeface="Times New Roman" panose="02020603050405020304" pitchFamily="18" charset="0"/>
              </a:rPr>
              <a:t>B: Write a reply to Celia's email below.</a:t>
            </a:r>
            <a:endParaRPr lang="en-US" dirty="0">
              <a:latin typeface="Times New Roman" panose="02020603050405020304" pitchFamily="18" charset="0"/>
              <a:cs typeface="Times New Roman" panose="02020603050405020304" pitchFamily="18" charset="0"/>
            </a:endParaRPr>
          </a:p>
        </p:txBody>
      </p:sp>
      <p:sp>
        <p:nvSpPr>
          <p:cNvPr id="9" name="Rectangle 8"/>
          <p:cNvSpPr/>
          <p:nvPr/>
        </p:nvSpPr>
        <p:spPr>
          <a:xfrm>
            <a:off x="4278960" y="4010464"/>
            <a:ext cx="3557384" cy="322845"/>
          </a:xfrm>
          <a:prstGeom prst="rect">
            <a:avLst/>
          </a:prstGeom>
        </p:spPr>
        <p:txBody>
          <a:bodyPr wrap="none">
            <a:spAutoFit/>
          </a:bodyPr>
          <a:lstStyle/>
          <a:p>
            <a:pPr marL="228600" algn="just" rtl="1">
              <a:lnSpc>
                <a:spcPct val="107000"/>
              </a:lnSpc>
            </a:pPr>
            <a:r>
              <a:rPr lang="fa-IR" b="1" dirty="0">
                <a:latin typeface="Calibri" panose="020F0502020204030204" pitchFamily="34" charset="0"/>
                <a:ea typeface="Calibri" panose="020F0502020204030204" pitchFamily="34" charset="0"/>
                <a:cs typeface="B Nazanin" panose="00000400000000000000" pitchFamily="2" charset="-78"/>
              </a:rPr>
              <a:t>پاسخی به ایمیل سلیا که در زیر آمده است بنویسید.</a:t>
            </a:r>
            <a:endParaRPr lang="en-US" dirty="0">
              <a:latin typeface="Calibri" panose="020F0502020204030204" pitchFamily="34" charset="0"/>
              <a:ea typeface="Calibri" panose="020F0502020204030204" pitchFamily="34" charset="0"/>
              <a:cs typeface="Arial" panose="020B0604020202020204" pitchFamily="34" charset="0"/>
            </a:endParaRPr>
          </a:p>
        </p:txBody>
      </p:sp>
      <p:sp>
        <p:nvSpPr>
          <p:cNvPr id="10" name="Rectangle 9"/>
          <p:cNvSpPr/>
          <p:nvPr/>
        </p:nvSpPr>
        <p:spPr>
          <a:xfrm>
            <a:off x="6846594" y="4333309"/>
            <a:ext cx="946092" cy="322845"/>
          </a:xfrm>
          <a:prstGeom prst="rect">
            <a:avLst/>
          </a:prstGeom>
        </p:spPr>
        <p:txBody>
          <a:bodyPr wrap="none">
            <a:spAutoFit/>
          </a:bodyPr>
          <a:lstStyle/>
          <a:p>
            <a:pPr marL="228600" algn="r" rtl="1">
              <a:lnSpc>
                <a:spcPct val="107000"/>
              </a:lnSpc>
              <a:spcAft>
                <a:spcPts val="800"/>
              </a:spcAft>
            </a:pPr>
            <a:r>
              <a:rPr lang="fa-IR" smtClean="0">
                <a:latin typeface="Calibri" panose="020F0502020204030204" pitchFamily="34" charset="0"/>
                <a:ea typeface="Calibri" panose="020F0502020204030204" pitchFamily="34" charset="0"/>
                <a:cs typeface="B Nazanin" panose="00000400000000000000" pitchFamily="2" charset="-78"/>
              </a:rPr>
              <a:t>فرایند باز </a:t>
            </a:r>
            <a:endParaRPr lang="en-US" sz="1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 name="Rectangle 10"/>
          <p:cNvSpPr/>
          <p:nvPr/>
        </p:nvSpPr>
        <p:spPr>
          <a:xfrm>
            <a:off x="553116" y="4333309"/>
            <a:ext cx="922047" cy="322845"/>
          </a:xfrm>
          <a:prstGeom prst="rect">
            <a:avLst/>
          </a:prstGeom>
        </p:spPr>
        <p:txBody>
          <a:bodyPr wrap="none">
            <a:spAutoFit/>
          </a:bodyPr>
          <a:lstStyle/>
          <a:p>
            <a:pPr>
              <a:lnSpc>
                <a:spcPct val="107000"/>
              </a:lnSpc>
              <a:spcAft>
                <a:spcPts val="800"/>
              </a:spcAft>
            </a:pPr>
            <a:r>
              <a:rPr lang="en-US" dirty="0">
                <a:latin typeface="Calibri" panose="020F0502020204030204" pitchFamily="34" charset="0"/>
                <a:ea typeface="Calibri" panose="020F0502020204030204" pitchFamily="34" charset="0"/>
                <a:cs typeface="Arial" panose="020B0604020202020204" pitchFamily="34" charset="0"/>
              </a:rPr>
              <a:t>Open task</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6229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24</a:t>
            </a:fld>
            <a:endParaRPr/>
          </a:p>
        </p:txBody>
      </p:sp>
      <p:sp>
        <p:nvSpPr>
          <p:cNvPr id="5" name="Rectangle 4"/>
          <p:cNvSpPr/>
          <p:nvPr/>
        </p:nvSpPr>
        <p:spPr>
          <a:xfrm>
            <a:off x="649033" y="907794"/>
            <a:ext cx="7523018" cy="1938992"/>
          </a:xfrm>
          <a:prstGeom prst="rect">
            <a:avLst/>
          </a:prstGeom>
        </p:spPr>
        <p:txBody>
          <a:bodyPr wrap="square">
            <a:spAutoFit/>
          </a:bodyPr>
          <a:lstStyle/>
          <a:p>
            <a:r>
              <a:rPr lang="en-US" sz="1200" dirty="0" smtClean="0">
                <a:latin typeface="Times New Roman" panose="02020603050405020304" pitchFamily="18" charset="0"/>
                <a:cs typeface="Times New Roman" panose="02020603050405020304" pitchFamily="18" charset="0"/>
              </a:rPr>
              <a:t>Email </a:t>
            </a:r>
            <a:r>
              <a:rPr lang="en-US" sz="1200" dirty="0">
                <a:latin typeface="Times New Roman" panose="02020603050405020304" pitchFamily="18" charset="0"/>
                <a:cs typeface="Times New Roman" panose="02020603050405020304" pitchFamily="18" charset="0"/>
              </a:rPr>
              <a:t>features</a:t>
            </a:r>
          </a:p>
          <a:p>
            <a:r>
              <a:rPr lang="en-US" sz="1200" dirty="0">
                <a:latin typeface="Times New Roman" panose="02020603050405020304" pitchFamily="18" charset="0"/>
                <a:cs typeface="Times New Roman" panose="02020603050405020304" pitchFamily="18" charset="0"/>
              </a:rPr>
              <a:t>When you set up an account with an Internet Service Provider, you are given an email address and a password. The mail you receive is stored on the mail server of your ISP - in a simulated mailbox - until you next connect and download it to your hard drive.</a:t>
            </a:r>
          </a:p>
          <a:p>
            <a:r>
              <a:rPr lang="en-US" sz="1200" dirty="0">
                <a:latin typeface="Times New Roman" panose="02020603050405020304" pitchFamily="18" charset="0"/>
                <a:cs typeface="Times New Roman" panose="02020603050405020304" pitchFamily="18" charset="0"/>
              </a:rPr>
              <a:t>There are two ways to get email over the Internet. One is by using a mail program (known as an email client) installed on your computer, for example Eudora or Outlook Express. The other way is to use web-based email, accessible from any web browser. Hotmail and Gmail are good examples. </a:t>
            </a:r>
          </a:p>
          <a:p>
            <a:r>
              <a:rPr lang="en-US" sz="1200" dirty="0">
                <a:latin typeface="Times New Roman" panose="02020603050405020304" pitchFamily="18" charset="0"/>
                <a:cs typeface="Times New Roman" panose="02020603050405020304" pitchFamily="18" charset="0"/>
              </a:rPr>
              <a:t>You can make the message more expressive by including emoticons, also called smileys. For example, :-) for wink, :-) for happy :-o for surprised, :-D for laughing, etc. You may also like to add a signature file, a pre-written text file appended to the end of the message. The name given to unsolicited email messages is spam.</a:t>
            </a:r>
          </a:p>
        </p:txBody>
      </p:sp>
      <p:sp>
        <p:nvSpPr>
          <p:cNvPr id="2" name="Rectangle 1"/>
          <p:cNvSpPr/>
          <p:nvPr/>
        </p:nvSpPr>
        <p:spPr>
          <a:xfrm>
            <a:off x="601074" y="2720585"/>
            <a:ext cx="7791260" cy="1673279"/>
          </a:xfrm>
          <a:prstGeom prst="rect">
            <a:avLst/>
          </a:prstGeom>
        </p:spPr>
        <p:txBody>
          <a:bodyPr wrap="square">
            <a:spAutoFit/>
          </a:bodyPr>
          <a:lstStyle/>
          <a:p>
            <a:pPr marL="228600" algn="just" rtl="1">
              <a:lnSpc>
                <a:spcPct val="107000"/>
              </a:lnSpc>
            </a:pPr>
            <a:r>
              <a:rPr lang="fa-IR" sz="1200" b="1" dirty="0" smtClean="0">
                <a:latin typeface="Calibri" panose="020F0502020204030204" pitchFamily="34" charset="0"/>
                <a:ea typeface="Calibri" panose="020F0502020204030204" pitchFamily="34" charset="0"/>
                <a:cs typeface="B Nazanin" panose="00000400000000000000" pitchFamily="2" charset="-78"/>
              </a:rPr>
              <a:t>ویژگی‌های ایمیل</a:t>
            </a:r>
            <a:endParaRPr lang="en-US" sz="1200" dirty="0" smtClean="0">
              <a:latin typeface="Calibri" panose="020F0502020204030204" pitchFamily="34" charset="0"/>
              <a:ea typeface="Calibri" panose="020F0502020204030204" pitchFamily="34" charset="0"/>
              <a:cs typeface="Arial" panose="020B0604020202020204" pitchFamily="34" charset="0"/>
            </a:endParaRPr>
          </a:p>
          <a:p>
            <a:pPr marL="228600" algn="just" rtl="1">
              <a:lnSpc>
                <a:spcPct val="107000"/>
              </a:lnSpc>
            </a:pPr>
            <a:r>
              <a:rPr lang="fa-IR" sz="1200" dirty="0" smtClean="0">
                <a:latin typeface="Calibri" panose="020F0502020204030204" pitchFamily="34" charset="0"/>
                <a:ea typeface="Calibri" panose="020F0502020204030204" pitchFamily="34" charset="0"/>
                <a:cs typeface="B Nazanin" panose="00000400000000000000" pitchFamily="2" charset="-78"/>
              </a:rPr>
              <a:t>زمانی که شما یک اکانت به همراه یک </a:t>
            </a:r>
            <a:r>
              <a:rPr lang="en-US" sz="1200" dirty="0" smtClean="0">
                <a:latin typeface="Calibri" panose="020F0502020204030204" pitchFamily="34" charset="0"/>
                <a:ea typeface="Calibri" panose="020F0502020204030204" pitchFamily="34" charset="0"/>
                <a:cs typeface="B Nazanin" panose="00000400000000000000" pitchFamily="2" charset="-78"/>
              </a:rPr>
              <a:t>ISP</a:t>
            </a:r>
            <a:r>
              <a:rPr lang="fa-IR" sz="1200" dirty="0" smtClean="0">
                <a:latin typeface="Calibri" panose="020F0502020204030204" pitchFamily="34" charset="0"/>
                <a:ea typeface="Calibri" panose="020F0502020204030204" pitchFamily="34" charset="0"/>
                <a:cs typeface="B Nazanin" panose="00000400000000000000" pitchFamily="2" charset="-78"/>
              </a:rPr>
              <a:t> (تأمین کننده‌ی خدمات اینترنت) راه‌اندازی می‌کنید به شما یک </a:t>
            </a:r>
            <a:r>
              <a:rPr lang="fa-IR" sz="1200" b="1" dirty="0" smtClean="0">
                <a:latin typeface="Calibri" panose="020F0502020204030204" pitchFamily="34" charset="0"/>
                <a:ea typeface="Calibri" panose="020F0502020204030204" pitchFamily="34" charset="0"/>
                <a:cs typeface="B Nazanin" panose="00000400000000000000" pitchFamily="2" charset="-78"/>
              </a:rPr>
              <a:t>آدرس ایمیل</a:t>
            </a:r>
            <a:r>
              <a:rPr lang="fa-IR" sz="1200" dirty="0" smtClean="0">
                <a:latin typeface="Calibri" panose="020F0502020204030204" pitchFamily="34" charset="0"/>
                <a:ea typeface="Calibri" panose="020F0502020204030204" pitchFamily="34" charset="0"/>
                <a:cs typeface="B Nazanin" panose="00000400000000000000" pitchFamily="2" charset="-78"/>
              </a:rPr>
              <a:t> و یک </a:t>
            </a:r>
            <a:r>
              <a:rPr lang="fa-IR" sz="1200" b="1" dirty="0" smtClean="0">
                <a:latin typeface="Calibri" panose="020F0502020204030204" pitchFamily="34" charset="0"/>
                <a:ea typeface="Calibri" panose="020F0502020204030204" pitchFamily="34" charset="0"/>
                <a:cs typeface="B Nazanin" panose="00000400000000000000" pitchFamily="2" charset="-78"/>
              </a:rPr>
              <a:t>پسورد</a:t>
            </a:r>
            <a:r>
              <a:rPr lang="fa-IR" sz="1200" dirty="0" smtClean="0">
                <a:latin typeface="Calibri" panose="020F0502020204030204" pitchFamily="34" charset="0"/>
                <a:ea typeface="Calibri" panose="020F0502020204030204" pitchFamily="34" charset="0"/>
                <a:cs typeface="B Nazanin" panose="00000400000000000000" pitchFamily="2" charset="-78"/>
              </a:rPr>
              <a:t> داده می‌شود. ایمیلی که دریافت می‌کنید در </a:t>
            </a:r>
            <a:r>
              <a:rPr lang="fa-IR" sz="1200" b="1" dirty="0" smtClean="0">
                <a:latin typeface="Calibri" panose="020F0502020204030204" pitchFamily="34" charset="0"/>
                <a:ea typeface="Calibri" panose="020F0502020204030204" pitchFamily="34" charset="0"/>
                <a:cs typeface="B Nazanin" panose="00000400000000000000" pitchFamily="2" charset="-78"/>
              </a:rPr>
              <a:t>سرور ایمیل</a:t>
            </a:r>
            <a:r>
              <a:rPr lang="fa-IR" sz="1200" dirty="0" smtClean="0">
                <a:latin typeface="Calibri" panose="020F0502020204030204" pitchFamily="34" charset="0"/>
                <a:ea typeface="Calibri" panose="020F0502020204030204" pitchFamily="34" charset="0"/>
                <a:cs typeface="B Nazanin" panose="00000400000000000000" pitchFamily="2" charset="-78"/>
              </a:rPr>
              <a:t> </a:t>
            </a:r>
            <a:r>
              <a:rPr lang="en-US" sz="1200" dirty="0" smtClean="0">
                <a:latin typeface="Calibri" panose="020F0502020204030204" pitchFamily="34" charset="0"/>
                <a:ea typeface="Calibri" panose="020F0502020204030204" pitchFamily="34" charset="0"/>
                <a:cs typeface="B Nazanin" panose="00000400000000000000" pitchFamily="2" charset="-78"/>
              </a:rPr>
              <a:t>ISP</a:t>
            </a:r>
            <a:r>
              <a:rPr lang="fa-IR" sz="1200" dirty="0" smtClean="0">
                <a:latin typeface="Calibri" panose="020F0502020204030204" pitchFamily="34" charset="0"/>
                <a:ea typeface="Calibri" panose="020F0502020204030204" pitchFamily="34" charset="0"/>
                <a:cs typeface="B Nazanin" panose="00000400000000000000" pitchFamily="2" charset="-78"/>
              </a:rPr>
              <a:t> شما ذخیره می‌شود _در جعبه‌ای شبیه‌سازی شده_ تا زمانی که دوباره متصل شوید و آن را در هارد درایوتان دانلود کنید.</a:t>
            </a:r>
            <a:endParaRPr lang="en-US" sz="1200" dirty="0" smtClean="0">
              <a:latin typeface="Calibri" panose="020F0502020204030204" pitchFamily="34" charset="0"/>
              <a:ea typeface="Calibri" panose="020F0502020204030204" pitchFamily="34" charset="0"/>
              <a:cs typeface="Arial" panose="020B0604020202020204" pitchFamily="34" charset="0"/>
            </a:endParaRPr>
          </a:p>
          <a:p>
            <a:pPr marL="228600" algn="just" rtl="1">
              <a:lnSpc>
                <a:spcPct val="107000"/>
              </a:lnSpc>
            </a:pPr>
            <a:r>
              <a:rPr lang="fa-IR" sz="1200" dirty="0" smtClean="0">
                <a:latin typeface="Calibri" panose="020F0502020204030204" pitchFamily="34" charset="0"/>
                <a:ea typeface="Calibri" panose="020F0502020204030204" pitchFamily="34" charset="0"/>
                <a:cs typeface="B Nazanin" panose="00000400000000000000" pitchFamily="2" charset="-78"/>
              </a:rPr>
              <a:t>دو راه وجود دارد که بتوانید از طریق اینترنت ایمیل دریافت کنید. اولی با استفاده از برنامه ایمیل است ( که به عنوان رایانامه‌خوان شناخته می‌شود) که بر روی کامپیوترتان نصب می‌کنید، به عنوان مثال </a:t>
            </a:r>
            <a:r>
              <a:rPr lang="en-US" sz="1200" dirty="0" smtClean="0">
                <a:latin typeface="Calibri" panose="020F0502020204030204" pitchFamily="34" charset="0"/>
                <a:ea typeface="Calibri" panose="020F0502020204030204" pitchFamily="34" charset="0"/>
                <a:cs typeface="B Nazanin" panose="00000400000000000000" pitchFamily="2" charset="-78"/>
              </a:rPr>
              <a:t>Eudora</a:t>
            </a:r>
            <a:r>
              <a:rPr lang="fa-IR" sz="1200" dirty="0" smtClean="0">
                <a:latin typeface="Calibri" panose="020F0502020204030204" pitchFamily="34" charset="0"/>
                <a:ea typeface="Calibri" panose="020F0502020204030204" pitchFamily="34" charset="0"/>
                <a:cs typeface="B Nazanin" panose="00000400000000000000" pitchFamily="2" charset="-78"/>
              </a:rPr>
              <a:t> یا </a:t>
            </a:r>
            <a:r>
              <a:rPr lang="en-US" sz="1200" dirty="0" smtClean="0">
                <a:latin typeface="Calibri" panose="020F0502020204030204" pitchFamily="34" charset="0"/>
                <a:ea typeface="Calibri" panose="020F0502020204030204" pitchFamily="34" charset="0"/>
                <a:cs typeface="B Nazanin" panose="00000400000000000000" pitchFamily="2" charset="-78"/>
              </a:rPr>
              <a:t>Outlook Express</a:t>
            </a:r>
            <a:r>
              <a:rPr lang="fa-IR" sz="1200" dirty="0" smtClean="0">
                <a:latin typeface="Calibri" panose="020F0502020204030204" pitchFamily="34" charset="0"/>
                <a:ea typeface="Calibri" panose="020F0502020204030204" pitchFamily="34" charset="0"/>
                <a:cs typeface="B Nazanin" panose="00000400000000000000" pitchFamily="2" charset="-78"/>
              </a:rPr>
              <a:t>. راه دیگر استفاده از خود وب سایت ایمیل است که در همه مرورگرها قابل دسترس است.</a:t>
            </a:r>
            <a:r>
              <a:rPr lang="en-US" sz="1200" dirty="0" smtClean="0">
                <a:latin typeface="Calibri" panose="020F0502020204030204" pitchFamily="34" charset="0"/>
                <a:ea typeface="Calibri" panose="020F0502020204030204" pitchFamily="34" charset="0"/>
                <a:cs typeface="B Nazanin" panose="00000400000000000000" pitchFamily="2" charset="-78"/>
              </a:rPr>
              <a:t> Hotmail </a:t>
            </a:r>
            <a:r>
              <a:rPr lang="fa-IR" sz="1200" dirty="0" smtClean="0">
                <a:latin typeface="Calibri" panose="020F0502020204030204" pitchFamily="34" charset="0"/>
                <a:ea typeface="Calibri" panose="020F0502020204030204" pitchFamily="34" charset="0"/>
                <a:cs typeface="B Nazanin" panose="00000400000000000000" pitchFamily="2" charset="-78"/>
              </a:rPr>
              <a:t> و </a:t>
            </a:r>
            <a:r>
              <a:rPr lang="en-US" sz="1200" dirty="0" smtClean="0">
                <a:latin typeface="Calibri" panose="020F0502020204030204" pitchFamily="34" charset="0"/>
                <a:ea typeface="Calibri" panose="020F0502020204030204" pitchFamily="34" charset="0"/>
                <a:cs typeface="B Nazanin" panose="00000400000000000000" pitchFamily="2" charset="-78"/>
              </a:rPr>
              <a:t>Gmail</a:t>
            </a:r>
            <a:r>
              <a:rPr lang="fa-IR" sz="1200" dirty="0" smtClean="0">
                <a:latin typeface="Calibri" panose="020F0502020204030204" pitchFamily="34" charset="0"/>
                <a:ea typeface="Calibri" panose="020F0502020204030204" pitchFamily="34" charset="0"/>
                <a:cs typeface="B Nazanin" panose="00000400000000000000" pitchFamily="2" charset="-78"/>
              </a:rPr>
              <a:t> مثال‌های خوبی هستند.</a:t>
            </a:r>
            <a:endParaRPr lang="en-US" sz="1200" dirty="0" smtClean="0">
              <a:latin typeface="Calibri" panose="020F0502020204030204" pitchFamily="34" charset="0"/>
              <a:ea typeface="Calibri" panose="020F0502020204030204" pitchFamily="34" charset="0"/>
              <a:cs typeface="Arial" panose="020B0604020202020204" pitchFamily="34" charset="0"/>
            </a:endParaRPr>
          </a:p>
          <a:p>
            <a:pPr marL="228600" algn="just" rtl="1">
              <a:lnSpc>
                <a:spcPct val="107000"/>
              </a:lnSpc>
            </a:pPr>
            <a:r>
              <a:rPr lang="fa-IR" sz="1200" dirty="0" smtClean="0">
                <a:latin typeface="Calibri" panose="020F0502020204030204" pitchFamily="34" charset="0"/>
                <a:ea typeface="Calibri" panose="020F0502020204030204" pitchFamily="34" charset="0"/>
                <a:cs typeface="B Nazanin" panose="00000400000000000000" pitchFamily="2" charset="-78"/>
              </a:rPr>
              <a:t>برای این که پیام‌های معنادارتری بنویسید می‌توانید از شکلک‌ها استفاده کنید ( مانند شکلک لبخند، چشمک، شاد بودن، سوپرایز شدن، خندیدن و ....). همچنین شاید بخواهید که یک فایل امضا یا یک متنی که از قبل نوشته شده است است را به آخر ایمیل‌تان پیوست کنید. اسپم نام داده شده به پیام‌های ناخواسته است. </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641295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25</a:t>
            </a:fld>
            <a:endParaRPr/>
          </a:p>
        </p:txBody>
      </p:sp>
      <p:sp>
        <p:nvSpPr>
          <p:cNvPr id="5" name="Rectangle 4"/>
          <p:cNvSpPr/>
          <p:nvPr/>
        </p:nvSpPr>
        <p:spPr>
          <a:xfrm>
            <a:off x="533933" y="869427"/>
            <a:ext cx="3775896" cy="4154984"/>
          </a:xfrm>
          <a:prstGeom prst="rect">
            <a:avLst/>
          </a:prstGeom>
        </p:spPr>
        <p:txBody>
          <a:bodyPr wrap="square">
            <a:spAutoFit/>
          </a:bodyPr>
          <a:lstStyle/>
          <a:p>
            <a:r>
              <a:rPr lang="en-US" sz="1100" b="1" dirty="0"/>
              <a:t>The anatomy of an email</a:t>
            </a:r>
            <a:endParaRPr lang="en-US" sz="1100" dirty="0"/>
          </a:p>
          <a:p>
            <a:r>
              <a:rPr lang="en-US" sz="1100" dirty="0"/>
              <a:t>The @sign, which means at</a:t>
            </a:r>
          </a:p>
          <a:p>
            <a:r>
              <a:rPr lang="en-US" sz="1100" dirty="0"/>
              <a:t>The domain name or network address - that is, the mail server where the account is located. The final part adds information about it, for example com = company, UK= United Kingdom, FR= France, etc.</a:t>
            </a:r>
          </a:p>
          <a:p>
            <a:r>
              <a:rPr lang="en-US" sz="1100" dirty="0"/>
              <a:t>The username: (a person's name or nickname)</a:t>
            </a:r>
          </a:p>
          <a:p>
            <a:r>
              <a:rPr lang="en-US" sz="1100" dirty="0"/>
              <a:t>The header To: name and address of the recipient </a:t>
            </a:r>
          </a:p>
          <a:p>
            <a:r>
              <a:rPr lang="en-US" sz="1100" dirty="0"/>
              <a:t>From: name and address of the sender </a:t>
            </a:r>
          </a:p>
          <a:p>
            <a:r>
              <a:rPr lang="en-US" sz="1100" dirty="0"/>
              <a:t>Cc: carbon copy sent to another person </a:t>
            </a:r>
          </a:p>
          <a:p>
            <a:r>
              <a:rPr lang="en-US" sz="1100" dirty="0" err="1"/>
              <a:t>Bcc:blind</a:t>
            </a:r>
            <a:r>
              <a:rPr lang="en-US" sz="1100" dirty="0"/>
              <a:t> carbon copy </a:t>
            </a:r>
          </a:p>
          <a:p>
            <a:r>
              <a:rPr lang="en-US" sz="1100" dirty="0"/>
              <a:t>Subject: topic of the message </a:t>
            </a:r>
          </a:p>
          <a:p>
            <a:r>
              <a:rPr lang="en-US" sz="1100" dirty="0"/>
              <a:t>Attachment: files added to the message</a:t>
            </a:r>
          </a:p>
          <a:p>
            <a:r>
              <a:rPr lang="en-US" sz="1100" dirty="0"/>
              <a:t>The body: contains the message itself</a:t>
            </a:r>
          </a:p>
          <a:p>
            <a:r>
              <a:rPr lang="en-US" sz="1100" dirty="0"/>
              <a:t> </a:t>
            </a:r>
          </a:p>
          <a:p>
            <a:r>
              <a:rPr lang="en-US" sz="1100" dirty="0"/>
              <a:t>Hi John,</a:t>
            </a:r>
          </a:p>
          <a:p>
            <a:r>
              <a:rPr lang="en-US" sz="1100" dirty="0"/>
              <a:t>I have to prepare a project for my English class about the history of the Internet and how it's used in our day-to-day lives. Do you have any thoughts about what I should include? I've included my first thoughts here as an attachment. Could you send me some more ideas?</a:t>
            </a:r>
          </a:p>
          <a:p>
            <a:r>
              <a:rPr lang="en-US" sz="1100" dirty="0"/>
              <a:t>The body contains the message itself</a:t>
            </a:r>
          </a:p>
          <a:p>
            <a:r>
              <a:rPr lang="en-US" sz="1100" dirty="0"/>
              <a:t>All the best</a:t>
            </a:r>
          </a:p>
          <a:p>
            <a:r>
              <a:rPr lang="en-US" sz="1100" dirty="0"/>
              <a:t>Celia</a:t>
            </a:r>
          </a:p>
        </p:txBody>
      </p:sp>
      <p:sp>
        <p:nvSpPr>
          <p:cNvPr id="3" name="Rectangle 2"/>
          <p:cNvSpPr/>
          <p:nvPr/>
        </p:nvSpPr>
        <p:spPr>
          <a:xfrm>
            <a:off x="4376038" y="811663"/>
            <a:ext cx="4160494" cy="4044697"/>
          </a:xfrm>
          <a:prstGeom prst="rect">
            <a:avLst/>
          </a:prstGeom>
        </p:spPr>
        <p:txBody>
          <a:bodyPr wrap="square">
            <a:spAutoFit/>
          </a:bodyPr>
          <a:lstStyle/>
          <a:p>
            <a:pPr marL="228600" algn="r" rtl="1">
              <a:lnSpc>
                <a:spcPct val="107000"/>
              </a:lnSpc>
            </a:pPr>
            <a:r>
              <a:rPr lang="fa-IR" sz="1200" b="1" dirty="0">
                <a:latin typeface="Calibri" panose="020F0502020204030204" pitchFamily="34" charset="0"/>
                <a:ea typeface="Calibri" panose="020F0502020204030204" pitchFamily="34" charset="0"/>
                <a:cs typeface="B Nazanin" panose="00000400000000000000" pitchFamily="2" charset="-78"/>
              </a:rPr>
              <a:t>شکل کلی یک ایمیل</a:t>
            </a:r>
            <a:endParaRPr lang="en-US" sz="1200" dirty="0">
              <a:latin typeface="Calibri" panose="020F0502020204030204" pitchFamily="34" charset="0"/>
              <a:ea typeface="Calibri" panose="020F0502020204030204" pitchFamily="34" charset="0"/>
              <a:cs typeface="Arial" panose="020B0604020202020204" pitchFamily="34" charset="0"/>
            </a:endParaRPr>
          </a:p>
          <a:p>
            <a:pPr marL="228600" algn="r" rtl="1">
              <a:lnSpc>
                <a:spcPct val="107000"/>
              </a:lnSpc>
            </a:pPr>
            <a:r>
              <a:rPr lang="en-US" sz="1200" dirty="0">
                <a:latin typeface="Calibri" panose="020F0502020204030204" pitchFamily="34" charset="0"/>
                <a:ea typeface="Calibri" panose="020F0502020204030204" pitchFamily="34" charset="0"/>
                <a:cs typeface="B Nazanin" panose="00000400000000000000" pitchFamily="2" charset="-78"/>
              </a:rPr>
              <a:t>To</a:t>
            </a:r>
            <a:r>
              <a:rPr lang="fa-IR" sz="1200" dirty="0">
                <a:latin typeface="Calibri" panose="020F0502020204030204" pitchFamily="34" charset="0"/>
                <a:ea typeface="Calibri" panose="020F0502020204030204" pitchFamily="34" charset="0"/>
                <a:cs typeface="B Nazanin" panose="00000400000000000000" pitchFamily="2" charset="-78"/>
              </a:rPr>
              <a:t>: نام کاربری (نام شخص یا لقب وی)</a:t>
            </a:r>
            <a:endParaRPr lang="en-US" sz="1200" dirty="0">
              <a:latin typeface="Calibri" panose="020F0502020204030204" pitchFamily="34" charset="0"/>
              <a:ea typeface="Calibri" panose="020F0502020204030204" pitchFamily="34" charset="0"/>
              <a:cs typeface="Arial" panose="020B0604020202020204" pitchFamily="34" charset="0"/>
            </a:endParaRPr>
          </a:p>
          <a:p>
            <a:pPr marL="228600" algn="r" rtl="1">
              <a:lnSpc>
                <a:spcPct val="107000"/>
              </a:lnSpc>
            </a:pPr>
            <a:r>
              <a:rPr lang="fa-IR" sz="1200" dirty="0">
                <a:latin typeface="Calibri" panose="020F0502020204030204" pitchFamily="34" charset="0"/>
                <a:ea typeface="Calibri" panose="020F0502020204030204" pitchFamily="34" charset="0"/>
                <a:cs typeface="B Nazanin" panose="00000400000000000000" pitchFamily="2" charset="-78"/>
              </a:rPr>
              <a:t>@: علامت انحصاری ایمیل است</a:t>
            </a:r>
            <a:endParaRPr lang="en-US" sz="1200" dirty="0">
              <a:latin typeface="Calibri" panose="020F0502020204030204" pitchFamily="34" charset="0"/>
              <a:ea typeface="Calibri" panose="020F0502020204030204" pitchFamily="34" charset="0"/>
              <a:cs typeface="Arial" panose="020B0604020202020204" pitchFamily="34" charset="0"/>
            </a:endParaRPr>
          </a:p>
          <a:p>
            <a:pPr marL="228600" algn="r" rtl="1">
              <a:lnSpc>
                <a:spcPct val="107000"/>
              </a:lnSpc>
            </a:pPr>
            <a:r>
              <a:rPr lang="en-US" sz="1200" dirty="0">
                <a:latin typeface="Calibri" panose="020F0502020204030204" pitchFamily="34" charset="0"/>
                <a:ea typeface="Calibri" panose="020F0502020204030204" pitchFamily="34" charset="0"/>
                <a:cs typeface="B Nazanin" panose="00000400000000000000" pitchFamily="2" charset="-78"/>
              </a:rPr>
              <a:t>Com</a:t>
            </a:r>
            <a:r>
              <a:rPr lang="fa-IR" sz="1200" dirty="0">
                <a:latin typeface="Calibri" panose="020F0502020204030204" pitchFamily="34" charset="0"/>
                <a:ea typeface="Calibri" panose="020F0502020204030204" pitchFamily="34" charset="0"/>
                <a:cs typeface="B Nazanin" panose="00000400000000000000" pitchFamily="2" charset="-78"/>
              </a:rPr>
              <a:t>: اسم دامنه یا آدرس شبکه است_ که سرور پست الکترونیکی که اکانت در آن قرار دارد. در بخش آخر اطلاعات درباره‌ی آن افزوده می‌شود به عنوان مثال </a:t>
            </a:r>
            <a:r>
              <a:rPr lang="en-US" sz="1200" dirty="0">
                <a:latin typeface="Calibri" panose="020F0502020204030204" pitchFamily="34" charset="0"/>
                <a:ea typeface="Calibri" panose="020F0502020204030204" pitchFamily="34" charset="0"/>
                <a:cs typeface="B Nazanin" panose="00000400000000000000" pitchFamily="2" charset="-78"/>
              </a:rPr>
              <a:t>com</a:t>
            </a:r>
            <a:r>
              <a:rPr lang="fa-IR" sz="1200" dirty="0">
                <a:latin typeface="Calibri" panose="020F0502020204030204" pitchFamily="34" charset="0"/>
                <a:ea typeface="Calibri" panose="020F0502020204030204" pitchFamily="34" charset="0"/>
                <a:cs typeface="B Nazanin" panose="00000400000000000000" pitchFamily="2" charset="-78"/>
              </a:rPr>
              <a:t> به معنای شرکت، </a:t>
            </a:r>
            <a:r>
              <a:rPr lang="en-US" sz="1200" dirty="0" err="1">
                <a:latin typeface="Calibri" panose="020F0502020204030204" pitchFamily="34" charset="0"/>
                <a:ea typeface="Calibri" panose="020F0502020204030204" pitchFamily="34" charset="0"/>
                <a:cs typeface="B Nazanin" panose="00000400000000000000" pitchFamily="2" charset="-78"/>
              </a:rPr>
              <a:t>uk</a:t>
            </a:r>
            <a:r>
              <a:rPr lang="fa-IR" sz="1200" dirty="0">
                <a:latin typeface="Calibri" panose="020F0502020204030204" pitchFamily="34" charset="0"/>
                <a:ea typeface="Calibri" panose="020F0502020204030204" pitchFamily="34" charset="0"/>
                <a:cs typeface="B Nazanin" panose="00000400000000000000" pitchFamily="2" charset="-78"/>
              </a:rPr>
              <a:t> به معنای ایالات متحده بریتانیا یا </a:t>
            </a:r>
            <a:r>
              <a:rPr lang="en-US" sz="1200" dirty="0" err="1">
                <a:latin typeface="Calibri" panose="020F0502020204030204" pitchFamily="34" charset="0"/>
                <a:ea typeface="Calibri" panose="020F0502020204030204" pitchFamily="34" charset="0"/>
                <a:cs typeface="B Nazanin" panose="00000400000000000000" pitchFamily="2" charset="-78"/>
              </a:rPr>
              <a:t>fr</a:t>
            </a:r>
            <a:r>
              <a:rPr lang="fa-IR" sz="1200" dirty="0">
                <a:latin typeface="Calibri" panose="020F0502020204030204" pitchFamily="34" charset="0"/>
                <a:ea typeface="Calibri" panose="020F0502020204030204" pitchFamily="34" charset="0"/>
                <a:cs typeface="B Nazanin" panose="00000400000000000000" pitchFamily="2" charset="-78"/>
              </a:rPr>
              <a:t> به معنای فرانسه و... .</a:t>
            </a:r>
            <a:endParaRPr lang="en-US" sz="1200" dirty="0">
              <a:latin typeface="Calibri" panose="020F0502020204030204" pitchFamily="34" charset="0"/>
              <a:ea typeface="Calibri" panose="020F0502020204030204" pitchFamily="34" charset="0"/>
              <a:cs typeface="Arial" panose="020B0604020202020204" pitchFamily="34" charset="0"/>
            </a:endParaRPr>
          </a:p>
          <a:p>
            <a:pPr marL="228600" algn="r" rtl="1">
              <a:lnSpc>
                <a:spcPct val="107000"/>
              </a:lnSpc>
            </a:pPr>
            <a:r>
              <a:rPr lang="en-US" sz="1200" dirty="0">
                <a:latin typeface="Calibri" panose="020F0502020204030204" pitchFamily="34" charset="0"/>
                <a:ea typeface="Calibri" panose="020F0502020204030204" pitchFamily="34" charset="0"/>
                <a:cs typeface="B Nazanin" panose="00000400000000000000" pitchFamily="2" charset="-78"/>
              </a:rPr>
              <a:t>Form</a:t>
            </a:r>
            <a:r>
              <a:rPr lang="fa-IR" sz="1200" dirty="0">
                <a:latin typeface="Calibri" panose="020F0502020204030204" pitchFamily="34" charset="0"/>
                <a:ea typeface="Calibri" panose="020F0502020204030204" pitchFamily="34" charset="0"/>
                <a:cs typeface="B Nazanin" panose="00000400000000000000" pitchFamily="2" charset="-78"/>
              </a:rPr>
              <a:t>: نام و آدرس فرستنده </a:t>
            </a:r>
            <a:endParaRPr lang="en-US" sz="1200" dirty="0">
              <a:latin typeface="Calibri" panose="020F0502020204030204" pitchFamily="34" charset="0"/>
              <a:ea typeface="Calibri" panose="020F0502020204030204" pitchFamily="34" charset="0"/>
              <a:cs typeface="Arial" panose="020B0604020202020204" pitchFamily="34" charset="0"/>
            </a:endParaRPr>
          </a:p>
          <a:p>
            <a:pPr marL="228600" algn="r" rtl="1">
              <a:lnSpc>
                <a:spcPct val="107000"/>
              </a:lnSpc>
            </a:pPr>
            <a:r>
              <a:rPr lang="en-US" sz="1200" dirty="0">
                <a:latin typeface="Calibri" panose="020F0502020204030204" pitchFamily="34" charset="0"/>
                <a:ea typeface="Calibri" panose="020F0502020204030204" pitchFamily="34" charset="0"/>
                <a:cs typeface="B Nazanin" panose="00000400000000000000" pitchFamily="2" charset="-78"/>
              </a:rPr>
              <a:t>Bcc</a:t>
            </a:r>
            <a:r>
              <a:rPr lang="fa-IR" sz="1200" dirty="0">
                <a:latin typeface="Calibri" panose="020F0502020204030204" pitchFamily="34" charset="0"/>
                <a:ea typeface="Calibri" panose="020F0502020204030204" pitchFamily="34" charset="0"/>
                <a:cs typeface="B Nazanin" panose="00000400000000000000" pitchFamily="2" charset="-78"/>
              </a:rPr>
              <a:t>: رونوشت محرمانه</a:t>
            </a:r>
            <a:endParaRPr lang="en-US" sz="1200" dirty="0">
              <a:latin typeface="Calibri" panose="020F0502020204030204" pitchFamily="34" charset="0"/>
              <a:ea typeface="Calibri" panose="020F0502020204030204" pitchFamily="34" charset="0"/>
              <a:cs typeface="Arial" panose="020B0604020202020204" pitchFamily="34" charset="0"/>
            </a:endParaRPr>
          </a:p>
          <a:p>
            <a:pPr marL="228600" algn="r" rtl="1">
              <a:lnSpc>
                <a:spcPct val="107000"/>
              </a:lnSpc>
            </a:pPr>
            <a:r>
              <a:rPr lang="en-US" sz="1200" dirty="0">
                <a:latin typeface="Calibri" panose="020F0502020204030204" pitchFamily="34" charset="0"/>
                <a:ea typeface="Calibri" panose="020F0502020204030204" pitchFamily="34" charset="0"/>
                <a:cs typeface="B Nazanin" panose="00000400000000000000" pitchFamily="2" charset="-78"/>
              </a:rPr>
              <a:t>Subject</a:t>
            </a:r>
            <a:r>
              <a:rPr lang="fa-IR" sz="1200" dirty="0">
                <a:latin typeface="Calibri" panose="020F0502020204030204" pitchFamily="34" charset="0"/>
                <a:ea typeface="Calibri" panose="020F0502020204030204" pitchFamily="34" charset="0"/>
                <a:cs typeface="B Nazanin" panose="00000400000000000000" pitchFamily="2" charset="-78"/>
              </a:rPr>
              <a:t>: موضوع اصلی پیام</a:t>
            </a:r>
            <a:endParaRPr lang="en-US" sz="1200" dirty="0">
              <a:latin typeface="Calibri" panose="020F0502020204030204" pitchFamily="34" charset="0"/>
              <a:ea typeface="Calibri" panose="020F0502020204030204" pitchFamily="34" charset="0"/>
              <a:cs typeface="Arial" panose="020B0604020202020204" pitchFamily="34" charset="0"/>
            </a:endParaRPr>
          </a:p>
          <a:p>
            <a:pPr marL="228600" algn="r" rtl="1">
              <a:lnSpc>
                <a:spcPct val="107000"/>
              </a:lnSpc>
            </a:pPr>
            <a:r>
              <a:rPr lang="en-US" sz="1200" dirty="0">
                <a:latin typeface="Calibri" panose="020F0502020204030204" pitchFamily="34" charset="0"/>
                <a:ea typeface="Calibri" panose="020F0502020204030204" pitchFamily="34" charset="0"/>
                <a:cs typeface="B Nazanin" panose="00000400000000000000" pitchFamily="2" charset="-78"/>
              </a:rPr>
              <a:t>Attachment</a:t>
            </a:r>
            <a:r>
              <a:rPr lang="fa-IR" sz="1200" dirty="0">
                <a:latin typeface="Calibri" panose="020F0502020204030204" pitchFamily="34" charset="0"/>
                <a:ea typeface="Calibri" panose="020F0502020204030204" pitchFamily="34" charset="0"/>
                <a:cs typeface="B Nazanin" panose="00000400000000000000" pitchFamily="2" charset="-78"/>
              </a:rPr>
              <a:t>: فایل‌هایی که به ایمیل پیوست می‌شوند</a:t>
            </a:r>
            <a:endParaRPr lang="en-US" sz="1200" dirty="0">
              <a:latin typeface="Calibri" panose="020F0502020204030204" pitchFamily="34" charset="0"/>
              <a:ea typeface="Calibri" panose="020F0502020204030204" pitchFamily="34" charset="0"/>
              <a:cs typeface="Arial" panose="020B0604020202020204" pitchFamily="34" charset="0"/>
            </a:endParaRPr>
          </a:p>
          <a:p>
            <a:pPr marL="228600" algn="r" rtl="1">
              <a:lnSpc>
                <a:spcPct val="107000"/>
              </a:lnSpc>
            </a:pPr>
            <a:r>
              <a:rPr lang="en-US" sz="1200" dirty="0">
                <a:latin typeface="Calibri" panose="020F0502020204030204" pitchFamily="34" charset="0"/>
                <a:ea typeface="Calibri" panose="020F0502020204030204" pitchFamily="34" charset="0"/>
                <a:cs typeface="B Nazanin" panose="00000400000000000000" pitchFamily="2" charset="-78"/>
              </a:rPr>
              <a:t>The body</a:t>
            </a:r>
            <a:r>
              <a:rPr lang="fa-IR" sz="1200" dirty="0">
                <a:latin typeface="Calibri" panose="020F0502020204030204" pitchFamily="34" charset="0"/>
                <a:ea typeface="Calibri" panose="020F0502020204030204" pitchFamily="34" charset="0"/>
                <a:cs typeface="B Nazanin" panose="00000400000000000000" pitchFamily="2" charset="-78"/>
              </a:rPr>
              <a:t>: که محتوای اصلی پیام را در برمی‌گیرد</a:t>
            </a:r>
            <a:endParaRPr lang="en-US" sz="1200" dirty="0">
              <a:latin typeface="Calibri" panose="020F0502020204030204" pitchFamily="34" charset="0"/>
              <a:ea typeface="Calibri" panose="020F0502020204030204" pitchFamily="34" charset="0"/>
              <a:cs typeface="Arial" panose="020B0604020202020204" pitchFamily="34" charset="0"/>
            </a:endParaRPr>
          </a:p>
          <a:p>
            <a:pPr marL="228600" algn="r" rtl="1">
              <a:lnSpc>
                <a:spcPct val="107000"/>
              </a:lnSpc>
            </a:pPr>
            <a:r>
              <a:rPr lang="fa-IR" sz="1200" b="1" dirty="0">
                <a:latin typeface="Calibri" panose="020F0502020204030204" pitchFamily="34" charset="0"/>
                <a:ea typeface="Calibri" panose="020F0502020204030204" pitchFamily="34" charset="0"/>
                <a:cs typeface="B Nazanin" panose="00000400000000000000" pitchFamily="2" charset="-78"/>
              </a:rPr>
              <a:t>متن ایمیل:</a:t>
            </a:r>
            <a:endParaRPr lang="en-US" sz="1200" dirty="0">
              <a:latin typeface="Calibri" panose="020F0502020204030204" pitchFamily="34" charset="0"/>
              <a:ea typeface="Calibri" panose="020F0502020204030204" pitchFamily="34" charset="0"/>
              <a:cs typeface="Arial" panose="020B0604020202020204" pitchFamily="34" charset="0"/>
            </a:endParaRPr>
          </a:p>
          <a:p>
            <a:pPr marL="228600" algn="r" rtl="1">
              <a:lnSpc>
                <a:spcPct val="107000"/>
              </a:lnSpc>
            </a:pPr>
            <a:r>
              <a:rPr lang="fa-IR" sz="1200" dirty="0">
                <a:latin typeface="Calibri" panose="020F0502020204030204" pitchFamily="34" charset="0"/>
                <a:ea typeface="Calibri" panose="020F0502020204030204" pitchFamily="34" charset="0"/>
                <a:cs typeface="B Nazanin" panose="00000400000000000000" pitchFamily="2" charset="-78"/>
              </a:rPr>
              <a:t>سلام جان</a:t>
            </a:r>
            <a:endParaRPr lang="en-US" sz="1200" dirty="0">
              <a:latin typeface="Calibri" panose="020F0502020204030204" pitchFamily="34" charset="0"/>
              <a:ea typeface="Calibri" panose="020F0502020204030204" pitchFamily="34" charset="0"/>
              <a:cs typeface="Arial" panose="020B0604020202020204" pitchFamily="34" charset="0"/>
            </a:endParaRPr>
          </a:p>
          <a:p>
            <a:pPr marL="228600" algn="r" rtl="1">
              <a:lnSpc>
                <a:spcPct val="107000"/>
              </a:lnSpc>
            </a:pPr>
            <a:r>
              <a:rPr lang="fa-IR" sz="1200" dirty="0">
                <a:latin typeface="Calibri" panose="020F0502020204030204" pitchFamily="34" charset="0"/>
                <a:ea typeface="Calibri" panose="020F0502020204030204" pitchFamily="34" charset="0"/>
                <a:cs typeface="B Nazanin" panose="00000400000000000000" pitchFamily="2" charset="-78"/>
              </a:rPr>
              <a:t>من باید برای کلاس انگلیسی درباره‌ی تاریخچه اینترنت و کاربرد آن در زندگی روزمره انسان‌ها یک پروژه تهیه کنم. آیا تو ایده‌ای داری از این که من باید درباره‌ی چه چیزهایی تحقیق جمع‌آوری کنم؟ من اولین ایده خودم را در این ایمیل برایت پیوست می‌کنم. ممکن است که تو هم ایده‌های بیشتری برایم ارسال کنی؟</a:t>
            </a:r>
            <a:endParaRPr lang="en-US" sz="1200" dirty="0">
              <a:latin typeface="Calibri" panose="020F0502020204030204" pitchFamily="34" charset="0"/>
              <a:ea typeface="Calibri" panose="020F0502020204030204" pitchFamily="34" charset="0"/>
              <a:cs typeface="Arial" panose="020B0604020202020204" pitchFamily="34" charset="0"/>
            </a:endParaRPr>
          </a:p>
          <a:p>
            <a:pPr marL="228600" algn="r" rtl="1">
              <a:lnSpc>
                <a:spcPct val="107000"/>
              </a:lnSpc>
            </a:pPr>
            <a:r>
              <a:rPr lang="fa-IR" sz="1200" dirty="0">
                <a:latin typeface="Calibri" panose="020F0502020204030204" pitchFamily="34" charset="0"/>
                <a:ea typeface="Calibri" panose="020F0502020204030204" pitchFamily="34" charset="0"/>
                <a:cs typeface="B Nazanin" panose="00000400000000000000" pitchFamily="2" charset="-78"/>
              </a:rPr>
              <a:t>موفق باشی بدرود</a:t>
            </a:r>
            <a:endParaRPr lang="en-US" sz="1200" dirty="0">
              <a:latin typeface="Calibri" panose="020F0502020204030204" pitchFamily="34" charset="0"/>
              <a:ea typeface="Calibri" panose="020F0502020204030204" pitchFamily="34" charset="0"/>
              <a:cs typeface="Arial" panose="020B0604020202020204" pitchFamily="34" charset="0"/>
            </a:endParaRPr>
          </a:p>
          <a:p>
            <a:pPr marL="228600" algn="r" rtl="1">
              <a:lnSpc>
                <a:spcPct val="107000"/>
              </a:lnSpc>
            </a:pPr>
            <a:r>
              <a:rPr lang="fa-IR" sz="1200" dirty="0">
                <a:latin typeface="Calibri" panose="020F0502020204030204" pitchFamily="34" charset="0"/>
                <a:ea typeface="Calibri" panose="020F0502020204030204" pitchFamily="34" charset="0"/>
                <a:cs typeface="B Nazanin" panose="00000400000000000000" pitchFamily="2" charset="-78"/>
              </a:rPr>
              <a:t>سلیا</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909026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10" name="Text Placeholder 1"/>
          <p:cNvSpPr txBox="1">
            <a:spLocks/>
          </p:cNvSpPr>
          <p:nvPr/>
        </p:nvSpPr>
        <p:spPr>
          <a:xfrm>
            <a:off x="1278880" y="354119"/>
            <a:ext cx="6674935" cy="274114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07000"/>
              </a:lnSpc>
              <a:spcAft>
                <a:spcPts val="800"/>
              </a:spcAft>
            </a:pPr>
            <a:endParaRPr lang="en-US" sz="19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22" name="Google Shape;406;p17"/>
          <p:cNvSpPr txBox="1">
            <a:spLocks noGrp="1"/>
          </p:cNvSpPr>
          <p:nvPr>
            <p:ph type="sldNum" idx="12"/>
          </p:nvPr>
        </p:nvSpPr>
        <p:spPr>
          <a:xfrm>
            <a:off x="8117984" y="418063"/>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a:t>
            </a:fld>
            <a:endParaRPr dirty="0"/>
          </a:p>
        </p:txBody>
      </p:sp>
      <p:sp>
        <p:nvSpPr>
          <p:cNvPr id="2" name="Rectangle 1"/>
          <p:cNvSpPr/>
          <p:nvPr/>
        </p:nvSpPr>
        <p:spPr>
          <a:xfrm>
            <a:off x="920794" y="1001288"/>
            <a:ext cx="7257651" cy="2976520"/>
          </a:xfrm>
          <a:prstGeom prst="rect">
            <a:avLst/>
          </a:prstGeom>
        </p:spPr>
        <p:txBody>
          <a:bodyPr wrap="square">
            <a:spAutoFit/>
          </a:bodyPr>
          <a:lstStyle/>
          <a:p>
            <a:pPr marL="228600" algn="just" rtl="1">
              <a:lnSpc>
                <a:spcPct val="107000"/>
              </a:lnSpc>
              <a:spcAft>
                <a:spcPts val="800"/>
              </a:spcAft>
            </a:pPr>
            <a:r>
              <a:rPr lang="en-US" sz="1600" b="1" dirty="0" smtClean="0">
                <a:latin typeface="Calibri" panose="020F0502020204030204" pitchFamily="34" charset="0"/>
                <a:ea typeface="Calibri" panose="020F0502020204030204" pitchFamily="34" charset="0"/>
                <a:cs typeface="B Nazanin" panose="00000400000000000000" pitchFamily="2" charset="-78"/>
              </a:rPr>
              <a:t>A</a:t>
            </a:r>
            <a:r>
              <a:rPr lang="en-US" sz="1600" b="1" dirty="0" smtClean="0">
                <a:latin typeface="B Nazanin" panose="00000400000000000000" pitchFamily="2" charset="-78"/>
                <a:ea typeface="Calibri" panose="020F0502020204030204" pitchFamily="34" charset="0"/>
                <a:cs typeface="Arial" panose="020B0604020202020204" pitchFamily="34" charset="0"/>
              </a:rPr>
              <a:t> </a:t>
            </a:r>
            <a:r>
              <a:rPr lang="fa-IR" sz="1600" b="1" dirty="0" smtClean="0">
                <a:latin typeface="B Nazanin" panose="00000400000000000000" pitchFamily="2" charset="-78"/>
                <a:ea typeface="Calibri" panose="020F0502020204030204" pitchFamily="34" charset="0"/>
                <a:cs typeface="Arial" panose="020B0604020202020204" pitchFamily="34" charset="0"/>
              </a:rPr>
              <a:t>جواب‌های احتمالی</a:t>
            </a:r>
            <a:endParaRPr lang="en-US" sz="1600" dirty="0" smtClean="0">
              <a:latin typeface="Calibri" panose="020F0502020204030204" pitchFamily="34" charset="0"/>
              <a:ea typeface="Calibri" panose="020F0502020204030204" pitchFamily="34" charset="0"/>
              <a:cs typeface="Arial" panose="020B0604020202020204" pitchFamily="34" charset="0"/>
            </a:endParaRPr>
          </a:p>
          <a:p>
            <a:pPr marL="228600" algn="just" rtl="1">
              <a:lnSpc>
                <a:spcPct val="107000"/>
              </a:lnSpc>
              <a:spcAft>
                <a:spcPts val="800"/>
              </a:spcAft>
            </a:pPr>
            <a:r>
              <a:rPr lang="fa-IR" sz="1600" dirty="0" smtClean="0">
                <a:latin typeface="Calibri" panose="020F0502020204030204" pitchFamily="34" charset="0"/>
                <a:ea typeface="Calibri" panose="020F0502020204030204" pitchFamily="34" charset="0"/>
                <a:cs typeface="B Nazanin" panose="00000400000000000000" pitchFamily="2" charset="-78"/>
              </a:rPr>
              <a:t>اینترنت یا نت یک شبکه‌ی جهانی از شبکه‌های کامپیوتری است که به سازمان‌ها و افراد این امکان را می‌دهد که تمامی انواع اطلاعات و منابع کامپیوتر را به اشتراک بگذارند. </a:t>
            </a:r>
            <a:endParaRPr lang="en-US" sz="1600" dirty="0" smtClean="0">
              <a:latin typeface="Calibri" panose="020F0502020204030204" pitchFamily="34" charset="0"/>
              <a:ea typeface="Calibri" panose="020F0502020204030204" pitchFamily="34" charset="0"/>
              <a:cs typeface="Arial" panose="020B0604020202020204" pitchFamily="34" charset="0"/>
            </a:endParaRPr>
          </a:p>
          <a:p>
            <a:pPr marL="228600" algn="just" rtl="1">
              <a:lnSpc>
                <a:spcPct val="107000"/>
              </a:lnSpc>
              <a:spcAft>
                <a:spcPts val="800"/>
              </a:spcAft>
            </a:pPr>
            <a:r>
              <a:rPr lang="en-US" sz="1600" b="1" dirty="0" smtClean="0">
                <a:latin typeface="Calibri" panose="020F0502020204030204" pitchFamily="34" charset="0"/>
                <a:ea typeface="Calibri" panose="020F0502020204030204" pitchFamily="34" charset="0"/>
                <a:cs typeface="B Nazanin" panose="00000400000000000000" pitchFamily="2" charset="-78"/>
              </a:rPr>
              <a:t>B</a:t>
            </a:r>
            <a:r>
              <a:rPr lang="fa-IR" sz="1600" b="1" dirty="0" smtClean="0">
                <a:latin typeface="Calibri" panose="020F0502020204030204" pitchFamily="34" charset="0"/>
                <a:ea typeface="Calibri" panose="020F0502020204030204" pitchFamily="34" charset="0"/>
                <a:cs typeface="B Nazanin" panose="00000400000000000000" pitchFamily="2" charset="-78"/>
              </a:rPr>
              <a:t> جواب‌های احتمالی</a:t>
            </a:r>
            <a:endParaRPr lang="en-US" sz="1600" dirty="0" smtClean="0">
              <a:latin typeface="Calibri" panose="020F0502020204030204" pitchFamily="34" charset="0"/>
              <a:ea typeface="Calibri" panose="020F0502020204030204" pitchFamily="34" charset="0"/>
              <a:cs typeface="Arial" panose="020B0604020202020204" pitchFamily="34" charset="0"/>
            </a:endParaRPr>
          </a:p>
          <a:p>
            <a:pPr marL="228600" algn="just" rtl="1">
              <a:lnSpc>
                <a:spcPct val="107000"/>
              </a:lnSpc>
              <a:spcAft>
                <a:spcPts val="800"/>
              </a:spcAft>
            </a:pPr>
            <a:r>
              <a:rPr lang="fa-IR" sz="1600" dirty="0" smtClean="0">
                <a:latin typeface="Calibri" panose="020F0502020204030204" pitchFamily="34" charset="0"/>
                <a:ea typeface="Calibri" panose="020F0502020204030204" pitchFamily="34" charset="0"/>
                <a:cs typeface="B Nazanin" panose="00000400000000000000" pitchFamily="2" charset="-78"/>
              </a:rPr>
              <a:t>شما می‌توانید ایمیل بفرستید و دریافت کنید، وب‌گردی کنید، فایل‌ها را انتقال دهید، مکالمه آنلاین داشته باشید، در گروه‌های خبری شرکت کنید، بازی، موزیک و فیلم دانلود کنید، به صورت آنلاین خرید کنید، اطلاعات موردنیاز را جست و جو کنید و.... .</a:t>
            </a:r>
            <a:endParaRPr lang="en-US" sz="1600" dirty="0" smtClean="0">
              <a:latin typeface="Calibri" panose="020F0502020204030204" pitchFamily="34" charset="0"/>
              <a:ea typeface="Calibri" panose="020F0502020204030204" pitchFamily="34" charset="0"/>
              <a:cs typeface="Arial" panose="020B0604020202020204" pitchFamily="34" charset="0"/>
            </a:endParaRPr>
          </a:p>
          <a:p>
            <a:pPr marL="228600" algn="just" rtl="1">
              <a:lnSpc>
                <a:spcPct val="107000"/>
              </a:lnSpc>
              <a:spcAft>
                <a:spcPts val="800"/>
              </a:spcAft>
            </a:pPr>
            <a:r>
              <a:rPr lang="en-US" sz="1600" b="1" dirty="0" smtClean="0">
                <a:latin typeface="Calibri" panose="020F0502020204030204" pitchFamily="34" charset="0"/>
                <a:ea typeface="Calibri" panose="020F0502020204030204" pitchFamily="34" charset="0"/>
                <a:cs typeface="B Nazanin" panose="00000400000000000000" pitchFamily="2" charset="-78"/>
              </a:rPr>
              <a:t>C</a:t>
            </a:r>
            <a:r>
              <a:rPr lang="fa-IR" sz="1600" b="1" dirty="0" smtClean="0">
                <a:latin typeface="Calibri" panose="020F0502020204030204" pitchFamily="34" charset="0"/>
                <a:ea typeface="Calibri" panose="020F0502020204030204" pitchFamily="34" charset="0"/>
                <a:cs typeface="B Nazanin" panose="00000400000000000000" pitchFamily="2" charset="-78"/>
              </a:rPr>
              <a:t> جواب‌های احتمالی</a:t>
            </a:r>
            <a:endParaRPr lang="en-US" sz="1600" dirty="0" smtClean="0">
              <a:latin typeface="Calibri" panose="020F0502020204030204" pitchFamily="34" charset="0"/>
              <a:ea typeface="Calibri" panose="020F0502020204030204" pitchFamily="34" charset="0"/>
              <a:cs typeface="Arial" panose="020B0604020202020204" pitchFamily="34" charset="0"/>
            </a:endParaRPr>
          </a:p>
          <a:p>
            <a:pPr marL="228600" algn="just" rtl="1">
              <a:lnSpc>
                <a:spcPct val="107000"/>
              </a:lnSpc>
              <a:spcAft>
                <a:spcPts val="800"/>
              </a:spcAft>
            </a:pPr>
            <a:r>
              <a:rPr lang="fa-IR" sz="1600" dirty="0" smtClean="0">
                <a:latin typeface="Calibri" panose="020F0502020204030204" pitchFamily="34" charset="0"/>
                <a:ea typeface="Calibri" panose="020F0502020204030204" pitchFamily="34" charset="0"/>
                <a:cs typeface="B Nazanin" panose="00000400000000000000" pitchFamily="2" charset="-78"/>
              </a:rPr>
              <a:t>به نظر می‌رسد که زن اطلاعات عمومی کافی درباره اینترنت یا کامپیوتر ندارد.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704501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4" name="Google Shape;404;p17"/>
          <p:cNvSpPr txBox="1">
            <a:spLocks noGrp="1"/>
          </p:cNvSpPr>
          <p:nvPr>
            <p:ph type="subTitle" idx="4294967295"/>
          </p:nvPr>
        </p:nvSpPr>
        <p:spPr>
          <a:xfrm>
            <a:off x="872611" y="946796"/>
            <a:ext cx="7710949" cy="1769700"/>
          </a:xfrm>
          <a:prstGeom prst="rect">
            <a:avLst/>
          </a:prstGeom>
        </p:spPr>
        <p:txBody>
          <a:bodyPr spcFirstLastPara="1" wrap="square" lIns="91425" tIns="91425" rIns="91425" bIns="91425" anchor="t" anchorCtr="0">
            <a:noAutofit/>
          </a:bodyPr>
          <a:lstStyle/>
          <a:p>
            <a:pPr>
              <a:spcAft>
                <a:spcPts val="800"/>
              </a:spcAft>
            </a:pPr>
            <a:r>
              <a:rPr lang="en-US" sz="14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To connect the Internet from home, I need:</a:t>
            </a:r>
          </a:p>
          <a:p>
            <a:pPr>
              <a:spcAft>
                <a:spcPts val="800"/>
              </a:spcAft>
            </a:pPr>
            <a:r>
              <a:rPr lang="en-US" sz="14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1)a ….. and 2) a…. also need an account with an 3)……. ( a company that offers the connection for a monthly fee).</a:t>
            </a:r>
          </a:p>
          <a:p>
            <a:pPr>
              <a:spcAft>
                <a:spcPts val="800"/>
              </a:spcAft>
            </a:pPr>
            <a:r>
              <a:rPr lang="en-US" sz="14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If you want to connect a lots of computers without using cables, you can use a 4) …… router.</a:t>
            </a:r>
          </a:p>
          <a:p>
            <a:pPr>
              <a:spcAft>
                <a:spcPts val="800"/>
              </a:spcAft>
            </a:pPr>
            <a:r>
              <a:rPr lang="en-US" sz="14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Wi-Fi uses 5)……. Waves to send data over medium range distances.</a:t>
            </a:r>
          </a:p>
          <a:p>
            <a:pPr>
              <a:spcAft>
                <a:spcPts val="800"/>
              </a:spcAft>
            </a:pPr>
            <a:r>
              <a:rPr lang="en-US" sz="14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Things you can do on the Internet:</a:t>
            </a:r>
          </a:p>
          <a:p>
            <a:pPr>
              <a:spcAft>
                <a:spcPts val="800"/>
              </a:spcAft>
            </a:pPr>
            <a:r>
              <a:rPr lang="en-US" sz="14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6)………………….</a:t>
            </a:r>
          </a:p>
          <a:p>
            <a:pPr>
              <a:spcAft>
                <a:spcPts val="800"/>
              </a:spcAft>
            </a:pPr>
            <a:r>
              <a:rPr lang="en-US" sz="14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“Web” or “Internet”? The Web: huge collection of 7)…………. Stored on computers all over the world. The internet: the network which connects all computers.</a:t>
            </a:r>
            <a:endParaRPr lang="en-US" sz="14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06" name="Google Shape;406;p17"/>
          <p:cNvSpPr txBox="1">
            <a:spLocks noGrp="1"/>
          </p:cNvSpPr>
          <p:nvPr>
            <p:ph type="sldNum" idx="12"/>
          </p:nvPr>
        </p:nvSpPr>
        <p:spPr>
          <a:xfrm>
            <a:off x="8117984" y="418063"/>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a:t>
            </a:fld>
            <a:endParaRP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4" name="Google Shape;404;p17"/>
          <p:cNvSpPr txBox="1">
            <a:spLocks noGrp="1"/>
          </p:cNvSpPr>
          <p:nvPr>
            <p:ph type="subTitle" idx="4294967295"/>
          </p:nvPr>
        </p:nvSpPr>
        <p:spPr>
          <a:xfrm>
            <a:off x="872611" y="946796"/>
            <a:ext cx="7710949" cy="1769700"/>
          </a:xfrm>
          <a:prstGeom prst="rect">
            <a:avLst/>
          </a:prstGeom>
        </p:spPr>
        <p:txBody>
          <a:bodyPr spcFirstLastPara="1" wrap="square" lIns="91425" tIns="91425" rIns="91425" bIns="91425" anchor="t" anchorCtr="0">
            <a:noAutofit/>
          </a:bodyPr>
          <a:lstStyle/>
          <a:p>
            <a:pPr algn="just" rtl="1"/>
            <a:r>
              <a:rPr lang="ar-SA" sz="1600" dirty="0">
                <a:solidFill>
                  <a:schemeClr val="bg1"/>
                </a:solidFill>
                <a:cs typeface="B Nazanin" panose="00000400000000000000" pitchFamily="2" charset="-78"/>
              </a:rPr>
              <a:t>برای این‌که بتوانم از خانه به اینترنت وصل بشم، نیاز دارم که: </a:t>
            </a:r>
            <a:endParaRPr lang="en-US" sz="1600" dirty="0">
              <a:solidFill>
                <a:schemeClr val="bg1"/>
              </a:solidFill>
              <a:cs typeface="B Nazanin" panose="00000400000000000000" pitchFamily="2" charset="-78"/>
            </a:endParaRPr>
          </a:p>
          <a:p>
            <a:pPr lvl="0" algn="just" rtl="1"/>
            <a:r>
              <a:rPr lang="ar-SA" sz="1600" dirty="0">
                <a:solidFill>
                  <a:schemeClr val="bg1"/>
                </a:solidFill>
                <a:cs typeface="B Nazanin" panose="00000400000000000000" pitchFamily="2" charset="-78"/>
              </a:rPr>
              <a:t>یک </a:t>
            </a:r>
            <a:r>
              <a:rPr lang="fa-IR" sz="1600" dirty="0" smtClean="0">
                <a:solidFill>
                  <a:srgbClr val="FFFF00"/>
                </a:solidFill>
                <a:cs typeface="B Nazanin" panose="00000400000000000000" pitchFamily="2" charset="-78"/>
              </a:rPr>
              <a:t>کامپیوتر</a:t>
            </a:r>
            <a:r>
              <a:rPr lang="fa-IR" sz="1600" dirty="0" smtClean="0">
                <a:solidFill>
                  <a:schemeClr val="bg1"/>
                </a:solidFill>
                <a:cs typeface="B Nazanin" panose="00000400000000000000" pitchFamily="2" charset="-78"/>
              </a:rPr>
              <a:t> </a:t>
            </a:r>
            <a:r>
              <a:rPr lang="ar-SA" sz="1600" dirty="0" smtClean="0">
                <a:solidFill>
                  <a:schemeClr val="bg1"/>
                </a:solidFill>
                <a:cs typeface="B Nazanin" panose="00000400000000000000" pitchFamily="2" charset="-78"/>
              </a:rPr>
              <a:t>و </a:t>
            </a:r>
            <a:r>
              <a:rPr lang="ar-SA" sz="1600" dirty="0">
                <a:solidFill>
                  <a:schemeClr val="bg1"/>
                </a:solidFill>
                <a:cs typeface="B Nazanin" panose="00000400000000000000" pitchFamily="2" charset="-78"/>
              </a:rPr>
              <a:t>2 یک </a:t>
            </a:r>
            <a:r>
              <a:rPr lang="fa-IR" sz="1600" dirty="0" smtClean="0">
                <a:solidFill>
                  <a:srgbClr val="FFFF00"/>
                </a:solidFill>
                <a:cs typeface="B Nazanin" panose="00000400000000000000" pitchFamily="2" charset="-78"/>
              </a:rPr>
              <a:t>مودم</a:t>
            </a:r>
            <a:r>
              <a:rPr lang="ar-SA" sz="1600" dirty="0" smtClean="0">
                <a:solidFill>
                  <a:schemeClr val="bg1"/>
                </a:solidFill>
                <a:cs typeface="B Nazanin" panose="00000400000000000000" pitchFamily="2" charset="-78"/>
              </a:rPr>
              <a:t>.</a:t>
            </a:r>
            <a:endParaRPr lang="en-US" sz="1600" dirty="0">
              <a:solidFill>
                <a:schemeClr val="bg1"/>
              </a:solidFill>
              <a:cs typeface="B Nazanin" panose="00000400000000000000" pitchFamily="2" charset="-78"/>
            </a:endParaRPr>
          </a:p>
          <a:p>
            <a:pPr algn="just" rtl="1"/>
            <a:r>
              <a:rPr lang="ar-SA" sz="1600" dirty="0">
                <a:solidFill>
                  <a:schemeClr val="bg1"/>
                </a:solidFill>
                <a:cs typeface="B Nazanin" panose="00000400000000000000" pitchFamily="2" charset="-78"/>
              </a:rPr>
              <a:t>و همچنین به یک اکانت با یک 3 </a:t>
            </a:r>
            <a:r>
              <a:rPr lang="ar-SA" sz="1600" dirty="0">
                <a:solidFill>
                  <a:srgbClr val="FFFF00"/>
                </a:solidFill>
                <a:cs typeface="B Nazanin" panose="00000400000000000000" pitchFamily="2" charset="-78"/>
              </a:rPr>
              <a:t>تامین‌کننده‌ی خدمات </a:t>
            </a:r>
            <a:r>
              <a:rPr lang="ar-SA" sz="1600" dirty="0" smtClean="0">
                <a:solidFill>
                  <a:srgbClr val="FFFF00"/>
                </a:solidFill>
                <a:cs typeface="B Nazanin" panose="00000400000000000000" pitchFamily="2" charset="-78"/>
              </a:rPr>
              <a:t>اینترنت</a:t>
            </a:r>
            <a:r>
              <a:rPr lang="fa-IR" sz="1600" dirty="0" smtClean="0">
                <a:solidFill>
                  <a:schemeClr val="bg1"/>
                </a:solidFill>
                <a:cs typeface="B Nazanin" panose="00000400000000000000" pitchFamily="2" charset="-78"/>
              </a:rPr>
              <a:t> </a:t>
            </a:r>
            <a:r>
              <a:rPr lang="ar-SA" sz="1600" dirty="0" smtClean="0">
                <a:solidFill>
                  <a:schemeClr val="bg1"/>
                </a:solidFill>
                <a:cs typeface="B Nazanin" panose="00000400000000000000" pitchFamily="2" charset="-78"/>
              </a:rPr>
              <a:t>نیاز </a:t>
            </a:r>
            <a:r>
              <a:rPr lang="ar-SA" sz="1600" dirty="0">
                <a:solidFill>
                  <a:schemeClr val="bg1"/>
                </a:solidFill>
                <a:cs typeface="B Nazanin" panose="00000400000000000000" pitchFamily="2" charset="-78"/>
              </a:rPr>
              <a:t>دارم (شرکتی که هزینه اینترنت را به صورت ماهانه پیشنهاد می‌دهد) </a:t>
            </a:r>
            <a:endParaRPr lang="en-US" sz="1600" dirty="0">
              <a:solidFill>
                <a:schemeClr val="bg1"/>
              </a:solidFill>
              <a:cs typeface="B Nazanin" panose="00000400000000000000" pitchFamily="2" charset="-78"/>
            </a:endParaRPr>
          </a:p>
          <a:p>
            <a:pPr algn="just" rtl="1"/>
            <a:r>
              <a:rPr lang="ar-SA" sz="1600" dirty="0">
                <a:solidFill>
                  <a:schemeClr val="bg1"/>
                </a:solidFill>
                <a:cs typeface="B Nazanin" panose="00000400000000000000" pitchFamily="2" charset="-78"/>
              </a:rPr>
              <a:t>اگر می‌خواهید که بدون استفاده از کابل به کامپیوترهای زیادی متصل شوید، می‌توانید از یک رهیاب (مسیریاب) 4 </a:t>
            </a:r>
            <a:r>
              <a:rPr lang="fa-IR" sz="1600" dirty="0" smtClean="0">
                <a:solidFill>
                  <a:srgbClr val="FFFF00"/>
                </a:solidFill>
                <a:cs typeface="B Nazanin" panose="00000400000000000000" pitchFamily="2" charset="-78"/>
              </a:rPr>
              <a:t>بی سیم </a:t>
            </a:r>
            <a:r>
              <a:rPr lang="ar-SA" sz="1600" dirty="0" smtClean="0">
                <a:solidFill>
                  <a:schemeClr val="bg1"/>
                </a:solidFill>
                <a:cs typeface="B Nazanin" panose="00000400000000000000" pitchFamily="2" charset="-78"/>
              </a:rPr>
              <a:t>استفاده </a:t>
            </a:r>
            <a:r>
              <a:rPr lang="ar-SA" sz="1600" dirty="0">
                <a:solidFill>
                  <a:schemeClr val="bg1"/>
                </a:solidFill>
                <a:cs typeface="B Nazanin" panose="00000400000000000000" pitchFamily="2" charset="-78"/>
              </a:rPr>
              <a:t>کنید. </a:t>
            </a:r>
            <a:endParaRPr lang="en-US" sz="1600" dirty="0">
              <a:solidFill>
                <a:schemeClr val="bg1"/>
              </a:solidFill>
              <a:cs typeface="B Nazanin" panose="00000400000000000000" pitchFamily="2" charset="-78"/>
            </a:endParaRPr>
          </a:p>
          <a:p>
            <a:pPr algn="just" rtl="1"/>
            <a:r>
              <a:rPr lang="ar-SA" sz="1600" dirty="0">
                <a:solidFill>
                  <a:schemeClr val="bg1"/>
                </a:solidFill>
                <a:cs typeface="B Nazanin" panose="00000400000000000000" pitchFamily="2" charset="-78"/>
              </a:rPr>
              <a:t>وای فای از امواج 5 </a:t>
            </a:r>
            <a:r>
              <a:rPr lang="fa-IR" sz="1600" dirty="0" smtClean="0">
                <a:solidFill>
                  <a:srgbClr val="FFFF00"/>
                </a:solidFill>
                <a:cs typeface="B Nazanin" panose="00000400000000000000" pitchFamily="2" charset="-78"/>
              </a:rPr>
              <a:t>رادیو</a:t>
            </a:r>
            <a:r>
              <a:rPr lang="fa-IR" sz="1600" dirty="0" smtClean="0">
                <a:solidFill>
                  <a:schemeClr val="bg1"/>
                </a:solidFill>
                <a:cs typeface="B Nazanin" panose="00000400000000000000" pitchFamily="2" charset="-78"/>
              </a:rPr>
              <a:t> </a:t>
            </a:r>
            <a:r>
              <a:rPr lang="ar-SA" sz="1600" dirty="0" smtClean="0">
                <a:solidFill>
                  <a:schemeClr val="bg1"/>
                </a:solidFill>
                <a:cs typeface="B Nazanin" panose="00000400000000000000" pitchFamily="2" charset="-78"/>
              </a:rPr>
              <a:t>استفاده </a:t>
            </a:r>
            <a:r>
              <a:rPr lang="ar-SA" sz="1600" dirty="0">
                <a:solidFill>
                  <a:schemeClr val="bg1"/>
                </a:solidFill>
                <a:cs typeface="B Nazanin" panose="00000400000000000000" pitchFamily="2" charset="-78"/>
              </a:rPr>
              <a:t>می‌کند تا داده‌ها را در فواصل میان‌برد متوسط ارسال کند.</a:t>
            </a:r>
            <a:endParaRPr lang="en-US" sz="1600" dirty="0">
              <a:solidFill>
                <a:schemeClr val="bg1"/>
              </a:solidFill>
              <a:cs typeface="B Nazanin" panose="00000400000000000000" pitchFamily="2" charset="-78"/>
            </a:endParaRPr>
          </a:p>
          <a:p>
            <a:pPr algn="just" rtl="1"/>
            <a:r>
              <a:rPr lang="ar-SA" sz="1600" dirty="0">
                <a:solidFill>
                  <a:schemeClr val="bg1"/>
                </a:solidFill>
                <a:cs typeface="B Nazanin" panose="00000400000000000000" pitchFamily="2" charset="-78"/>
              </a:rPr>
              <a:t>کارهایی که می‌توانید در اینترنت انجام دهید:</a:t>
            </a:r>
            <a:endParaRPr lang="en-US" sz="1600" dirty="0">
              <a:solidFill>
                <a:schemeClr val="bg1"/>
              </a:solidFill>
              <a:cs typeface="B Nazanin" panose="00000400000000000000" pitchFamily="2" charset="-78"/>
            </a:endParaRPr>
          </a:p>
          <a:p>
            <a:pPr algn="just" rtl="1"/>
            <a:r>
              <a:rPr lang="ar-SA" sz="1600" dirty="0">
                <a:solidFill>
                  <a:schemeClr val="bg1"/>
                </a:solidFill>
                <a:cs typeface="B Nazanin" panose="00000400000000000000" pitchFamily="2" charset="-78"/>
              </a:rPr>
              <a:t>6 </a:t>
            </a:r>
            <a:r>
              <a:rPr lang="ar-SA" sz="1600" dirty="0">
                <a:solidFill>
                  <a:srgbClr val="FFFF00"/>
                </a:solidFill>
                <a:cs typeface="B Nazanin" panose="00000400000000000000" pitchFamily="2" charset="-78"/>
              </a:rPr>
              <a:t>ایمیل، انتقال فایل، گروه‌های خبری، گفت و گوی واقعی، پیام فوری، جست و جو برای اطلاعات در صفحات اینترنت</a:t>
            </a:r>
            <a:endParaRPr lang="en-US" sz="1600" dirty="0">
              <a:solidFill>
                <a:srgbClr val="FFFF00"/>
              </a:solidFill>
              <a:cs typeface="B Nazanin" panose="00000400000000000000" pitchFamily="2" charset="-78"/>
            </a:endParaRPr>
          </a:p>
          <a:p>
            <a:pPr algn="just" rtl="1"/>
            <a:r>
              <a:rPr lang="ar-SA" sz="1600" dirty="0">
                <a:solidFill>
                  <a:schemeClr val="bg1"/>
                </a:solidFill>
                <a:cs typeface="B Nazanin" panose="00000400000000000000" pitchFamily="2" charset="-78"/>
              </a:rPr>
              <a:t>وب یا اینترنت؟ وب مجموعه‌ی بزرگی از 7 </a:t>
            </a:r>
            <a:r>
              <a:rPr lang="fa-IR" sz="1600" dirty="0" smtClean="0">
                <a:solidFill>
                  <a:srgbClr val="FFFF00"/>
                </a:solidFill>
                <a:cs typeface="B Nazanin" panose="00000400000000000000" pitchFamily="2" charset="-78"/>
              </a:rPr>
              <a:t>صفحات</a:t>
            </a:r>
            <a:r>
              <a:rPr lang="fa-IR" sz="1600" dirty="0" smtClean="0">
                <a:solidFill>
                  <a:schemeClr val="bg1"/>
                </a:solidFill>
                <a:cs typeface="B Nazanin" panose="00000400000000000000" pitchFamily="2" charset="-78"/>
              </a:rPr>
              <a:t> </a:t>
            </a:r>
            <a:r>
              <a:rPr lang="ar-SA" sz="1600" dirty="0" smtClean="0">
                <a:solidFill>
                  <a:schemeClr val="bg1"/>
                </a:solidFill>
                <a:cs typeface="B Nazanin" panose="00000400000000000000" pitchFamily="2" charset="-78"/>
              </a:rPr>
              <a:t>است </a:t>
            </a:r>
            <a:r>
              <a:rPr lang="ar-SA" sz="1600" dirty="0">
                <a:solidFill>
                  <a:schemeClr val="bg1"/>
                </a:solidFill>
                <a:cs typeface="B Nazanin" panose="00000400000000000000" pitchFamily="2" charset="-78"/>
              </a:rPr>
              <a:t>که در تمامی کامپیوترها ذخیره می‌شوند. اینترنت: شبکه ارتباطی‌ای است که تمامی کامپیوترها را به یک‌دیگر متصل می‌کنند. </a:t>
            </a:r>
            <a:endParaRPr lang="en-US" sz="1600" dirty="0">
              <a:solidFill>
                <a:schemeClr val="bg1"/>
              </a:solidFill>
              <a:cs typeface="B Nazanin" panose="00000400000000000000" pitchFamily="2" charset="-78"/>
            </a:endParaRPr>
          </a:p>
        </p:txBody>
      </p:sp>
      <p:sp>
        <p:nvSpPr>
          <p:cNvPr id="406" name="Google Shape;406;p17"/>
          <p:cNvSpPr txBox="1">
            <a:spLocks noGrp="1"/>
          </p:cNvSpPr>
          <p:nvPr>
            <p:ph type="sldNum" idx="12"/>
          </p:nvPr>
        </p:nvSpPr>
        <p:spPr>
          <a:xfrm>
            <a:off x="8117984" y="418063"/>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a:t>
            </a:fld>
            <a:endParaRPr dirty="0"/>
          </a:p>
        </p:txBody>
      </p:sp>
    </p:spTree>
    <p:extLst>
      <p:ext uri="{BB962C8B-B14F-4D97-AF65-F5344CB8AC3E}">
        <p14:creationId xmlns:p14="http://schemas.microsoft.com/office/powerpoint/2010/main" val="22080127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a:t>
            </a:fld>
            <a:endParaRPr/>
          </a:p>
        </p:txBody>
      </p:sp>
      <p:sp>
        <p:nvSpPr>
          <p:cNvPr id="2" name="Rectangle 1"/>
          <p:cNvSpPr/>
          <p:nvPr/>
        </p:nvSpPr>
        <p:spPr>
          <a:xfrm>
            <a:off x="773941" y="1179299"/>
            <a:ext cx="7037112" cy="3323987"/>
          </a:xfrm>
          <a:prstGeom prst="rect">
            <a:avLst/>
          </a:prstGeom>
        </p:spPr>
        <p:txBody>
          <a:bodyPr wrap="square">
            <a:spAutoFit/>
          </a:bodyPr>
          <a:lstStyle/>
          <a:p>
            <a:pPr algn="just"/>
            <a:r>
              <a:rPr lang="en-US" dirty="0"/>
              <a:t>2 Internet FAQ's </a:t>
            </a:r>
          </a:p>
          <a:p>
            <a:pPr algn="just"/>
            <a:r>
              <a:rPr lang="en-US" dirty="0"/>
              <a:t>A: Read part 1 of the Internet FAQs on the page 80 and choose the correct answers.</a:t>
            </a:r>
          </a:p>
          <a:p>
            <a:pPr lvl="0" algn="just"/>
            <a:r>
              <a:rPr lang="en-US" dirty="0"/>
              <a:t>The internet </a:t>
            </a:r>
            <a:r>
              <a:rPr lang="en-US" dirty="0" smtClean="0"/>
              <a:t>was</a:t>
            </a:r>
            <a:endParaRPr lang="fa-IR" dirty="0" smtClean="0"/>
          </a:p>
          <a:p>
            <a:pPr algn="just" rtl="1"/>
            <a:r>
              <a:rPr lang="en-US" dirty="0">
                <a:solidFill>
                  <a:schemeClr val="accent4">
                    <a:lumMod val="75000"/>
                  </a:schemeClr>
                </a:solidFill>
              </a:rPr>
              <a:t>a</a:t>
            </a:r>
            <a:r>
              <a:rPr lang="fa-IR" dirty="0">
                <a:solidFill>
                  <a:schemeClr val="accent4">
                    <a:lumMod val="75000"/>
                  </a:schemeClr>
                </a:solidFill>
              </a:rPr>
              <a:t>: در اواسط دهه 90 اختراع شد </a:t>
            </a:r>
            <a:r>
              <a:rPr lang="en-US" dirty="0" smtClean="0"/>
              <a:t>b </a:t>
            </a:r>
            <a:r>
              <a:rPr lang="fa-IR" dirty="0" smtClean="0"/>
              <a:t>: </a:t>
            </a:r>
            <a:r>
              <a:rPr lang="fa-IR" dirty="0"/>
              <a:t>در دهه 1960 در میان مردم محبوب شد </a:t>
            </a:r>
            <a:r>
              <a:rPr lang="en-US" dirty="0"/>
              <a:t>c</a:t>
            </a:r>
            <a:r>
              <a:rPr lang="fa-IR" dirty="0"/>
              <a:t>: </a:t>
            </a:r>
            <a:r>
              <a:rPr lang="fa-IR" dirty="0">
                <a:solidFill>
                  <a:schemeClr val="accent4">
                    <a:lumMod val="75000"/>
                  </a:schemeClr>
                </a:solidFill>
              </a:rPr>
              <a:t>احتمالا در آمریکا ابداع شد</a:t>
            </a:r>
            <a:endParaRPr lang="en-US" dirty="0">
              <a:solidFill>
                <a:schemeClr val="accent4">
                  <a:lumMod val="75000"/>
                </a:schemeClr>
              </a:solidFill>
            </a:endParaRPr>
          </a:p>
          <a:p>
            <a:pPr lvl="0" algn="just"/>
            <a:endParaRPr lang="en-US" dirty="0"/>
          </a:p>
          <a:p>
            <a:pPr algn="just"/>
            <a:r>
              <a:rPr lang="en-US" dirty="0"/>
              <a:t>A: invented in the mid-90s.  B: popular in the 1960s   C: probably created in the US.</a:t>
            </a:r>
          </a:p>
          <a:p>
            <a:pPr lvl="0" algn="just"/>
            <a:r>
              <a:rPr lang="en-US" dirty="0"/>
              <a:t>Which terms describes any fast, high band-width connection</a:t>
            </a:r>
            <a:r>
              <a:rPr lang="en-US" dirty="0" smtClean="0"/>
              <a:t>?</a:t>
            </a:r>
            <a:endParaRPr lang="fa-IR" dirty="0" smtClean="0"/>
          </a:p>
          <a:p>
            <a:pPr lvl="0" algn="just" rtl="1"/>
            <a:r>
              <a:rPr lang="fa-IR" dirty="0"/>
              <a:t>کدام ی از تعاریف زیر هرگونه اتصال سریع، دامنه بالا را توصیف می‌کند؟</a:t>
            </a:r>
            <a:endParaRPr lang="en-US" dirty="0"/>
          </a:p>
          <a:p>
            <a:pPr algn="just" rtl="1"/>
            <a:r>
              <a:rPr lang="en-US" dirty="0">
                <a:solidFill>
                  <a:schemeClr val="accent4">
                    <a:lumMod val="75000"/>
                  </a:schemeClr>
                </a:solidFill>
              </a:rPr>
              <a:t>a</a:t>
            </a:r>
            <a:r>
              <a:rPr lang="fa-IR" dirty="0">
                <a:solidFill>
                  <a:schemeClr val="accent4">
                    <a:lumMod val="75000"/>
                  </a:schemeClr>
                </a:solidFill>
              </a:rPr>
              <a:t>: پهنای باند </a:t>
            </a:r>
            <a:r>
              <a:rPr lang="en-US" dirty="0"/>
              <a:t>b</a:t>
            </a:r>
            <a:r>
              <a:rPr lang="fa-IR" dirty="0"/>
              <a:t>: اتصال دیال آپ (از راه شماره‌گیری) </a:t>
            </a:r>
            <a:r>
              <a:rPr lang="en-US" dirty="0"/>
              <a:t>c</a:t>
            </a:r>
            <a:r>
              <a:rPr lang="fa-IR" dirty="0"/>
              <a:t>: اتصال وای فای </a:t>
            </a:r>
            <a:endParaRPr lang="en-US" dirty="0"/>
          </a:p>
          <a:p>
            <a:pPr lvl="0" algn="just"/>
            <a:endParaRPr lang="en-US" dirty="0"/>
          </a:p>
          <a:p>
            <a:pPr algn="just"/>
            <a:r>
              <a:rPr lang="en-US" dirty="0"/>
              <a:t>A: broadband     B: dial-up connection   C: Wi-Fi connection</a:t>
            </a:r>
          </a:p>
          <a:p>
            <a:pPr lvl="0" algn="just"/>
            <a:r>
              <a:rPr lang="en-US" dirty="0"/>
              <a:t>The power-line internet provides broadband access through </a:t>
            </a:r>
            <a:endParaRPr lang="fa-IR" dirty="0" smtClean="0"/>
          </a:p>
          <a:p>
            <a:pPr lvl="0" algn="just" rtl="1"/>
            <a:r>
              <a:rPr lang="fa-IR" dirty="0"/>
              <a:t>اینترنت کابل برق (پاور لاین) دسترسی پهنای باند را از طریق .... فراهم می‌نماید.</a:t>
            </a:r>
            <a:endParaRPr lang="en-US" dirty="0"/>
          </a:p>
          <a:p>
            <a:pPr algn="just" rtl="1"/>
            <a:r>
              <a:rPr lang="en-US" dirty="0"/>
              <a:t>a</a:t>
            </a:r>
            <a:r>
              <a:rPr lang="fa-IR" dirty="0"/>
              <a:t>: خطوط تلفن </a:t>
            </a:r>
            <a:r>
              <a:rPr lang="en-US" dirty="0"/>
              <a:t>b</a:t>
            </a:r>
            <a:r>
              <a:rPr lang="fa-IR" dirty="0"/>
              <a:t>: ماهواره‌ها </a:t>
            </a:r>
            <a:r>
              <a:rPr lang="en-US" dirty="0">
                <a:solidFill>
                  <a:schemeClr val="accent4">
                    <a:lumMod val="75000"/>
                  </a:schemeClr>
                </a:solidFill>
              </a:rPr>
              <a:t>c</a:t>
            </a:r>
            <a:r>
              <a:rPr lang="fa-IR" dirty="0">
                <a:solidFill>
                  <a:schemeClr val="accent4">
                    <a:lumMod val="75000"/>
                  </a:schemeClr>
                </a:solidFill>
              </a:rPr>
              <a:t>: خطوط جریان قوی الکتریکی</a:t>
            </a:r>
            <a:endParaRPr lang="en-US" dirty="0">
              <a:solidFill>
                <a:schemeClr val="accent4">
                  <a:lumMod val="75000"/>
                </a:schemeClr>
              </a:solidFill>
            </a:endParaRPr>
          </a:p>
          <a:p>
            <a:pPr lvl="0" algn="just"/>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a:t>
            </a:fld>
            <a:endParaRPr/>
          </a:p>
        </p:txBody>
      </p:sp>
      <p:sp>
        <p:nvSpPr>
          <p:cNvPr id="2" name="Rectangle 1"/>
          <p:cNvSpPr/>
          <p:nvPr/>
        </p:nvSpPr>
        <p:spPr>
          <a:xfrm>
            <a:off x="949500" y="686928"/>
            <a:ext cx="7037112" cy="4185761"/>
          </a:xfrm>
          <a:prstGeom prst="rect">
            <a:avLst/>
          </a:prstGeom>
        </p:spPr>
        <p:txBody>
          <a:bodyPr wrap="square">
            <a:spAutoFit/>
          </a:bodyPr>
          <a:lstStyle/>
          <a:p>
            <a:pPr algn="just"/>
            <a:r>
              <a:rPr lang="en-US" dirty="0">
                <a:cs typeface="B Nazanin" panose="00000400000000000000" pitchFamily="2" charset="-78"/>
              </a:rPr>
              <a:t>A: telephone lines   B: satellites   C: electrical power-lines</a:t>
            </a:r>
          </a:p>
          <a:p>
            <a:pPr lvl="0" algn="just"/>
            <a:r>
              <a:rPr lang="en-US" dirty="0">
                <a:cs typeface="B Nazanin" panose="00000400000000000000" pitchFamily="2" charset="-78"/>
              </a:rPr>
              <a:t>Which device converts computer data into a form that can be transmitted over phone lines</a:t>
            </a:r>
            <a:r>
              <a:rPr lang="en-US" dirty="0" smtClean="0">
                <a:cs typeface="B Nazanin" panose="00000400000000000000" pitchFamily="2" charset="-78"/>
              </a:rPr>
              <a:t>?</a:t>
            </a:r>
            <a:endParaRPr lang="fa-IR" dirty="0" smtClean="0">
              <a:cs typeface="B Nazanin" panose="00000400000000000000" pitchFamily="2" charset="-78"/>
            </a:endParaRPr>
          </a:p>
          <a:p>
            <a:pPr algn="just"/>
            <a:r>
              <a:rPr lang="en-US" dirty="0">
                <a:cs typeface="B Nazanin" panose="00000400000000000000" pitchFamily="2" charset="-78"/>
              </a:rPr>
              <a:t>A: ADSL   B: a mobile phone   C: a modem </a:t>
            </a:r>
          </a:p>
          <a:p>
            <a:pPr lvl="0" algn="just"/>
            <a:endParaRPr lang="fa-IR" dirty="0" smtClean="0">
              <a:cs typeface="B Nazanin" panose="00000400000000000000" pitchFamily="2" charset="-78"/>
            </a:endParaRPr>
          </a:p>
          <a:p>
            <a:pPr lvl="0" algn="just" rtl="1"/>
            <a:r>
              <a:rPr lang="fa-IR" dirty="0">
                <a:cs typeface="B Nazanin" panose="00000400000000000000" pitchFamily="2" charset="-78"/>
              </a:rPr>
              <a:t>کدام یک از دستگاه‌ها داده‌های کامپیوتر را به یک فرمی تبدیل می‌کند که می‌تواند از طریق خطوط تلفن انتقال داده شود؟</a:t>
            </a:r>
            <a:endParaRPr lang="en-US" dirty="0">
              <a:cs typeface="B Nazanin" panose="00000400000000000000" pitchFamily="2" charset="-78"/>
            </a:endParaRPr>
          </a:p>
          <a:p>
            <a:pPr algn="just" rtl="1"/>
            <a:r>
              <a:rPr lang="en-US" dirty="0">
                <a:cs typeface="B Nazanin" panose="00000400000000000000" pitchFamily="2" charset="-78"/>
              </a:rPr>
              <a:t>a</a:t>
            </a:r>
            <a:r>
              <a:rPr lang="fa-IR" dirty="0">
                <a:cs typeface="B Nazanin" panose="00000400000000000000" pitchFamily="2" charset="-78"/>
              </a:rPr>
              <a:t>: اینترنت </a:t>
            </a:r>
            <a:r>
              <a:rPr lang="en-US" dirty="0">
                <a:cs typeface="B Nazanin" panose="00000400000000000000" pitchFamily="2" charset="-78"/>
              </a:rPr>
              <a:t>ADSL</a:t>
            </a:r>
            <a:r>
              <a:rPr lang="fa-IR" dirty="0">
                <a:cs typeface="B Nazanin" panose="00000400000000000000" pitchFamily="2" charset="-78"/>
              </a:rPr>
              <a:t> ای دی اس ال </a:t>
            </a:r>
            <a:r>
              <a:rPr lang="en-US" dirty="0">
                <a:cs typeface="B Nazanin" panose="00000400000000000000" pitchFamily="2" charset="-78"/>
              </a:rPr>
              <a:t>b</a:t>
            </a:r>
            <a:r>
              <a:rPr lang="fa-IR" dirty="0">
                <a:cs typeface="B Nazanin" panose="00000400000000000000" pitchFamily="2" charset="-78"/>
              </a:rPr>
              <a:t>: یک تلفن همراه </a:t>
            </a:r>
            <a:r>
              <a:rPr lang="en-US" dirty="0">
                <a:solidFill>
                  <a:schemeClr val="accent4">
                    <a:lumMod val="75000"/>
                  </a:schemeClr>
                </a:solidFill>
                <a:cs typeface="B Nazanin" panose="00000400000000000000" pitchFamily="2" charset="-78"/>
              </a:rPr>
              <a:t>c</a:t>
            </a:r>
            <a:r>
              <a:rPr lang="fa-IR" dirty="0">
                <a:solidFill>
                  <a:schemeClr val="accent4">
                    <a:lumMod val="75000"/>
                  </a:schemeClr>
                </a:solidFill>
                <a:cs typeface="B Nazanin" panose="00000400000000000000" pitchFamily="2" charset="-78"/>
              </a:rPr>
              <a:t>: یک مودم</a:t>
            </a:r>
            <a:endParaRPr lang="en-US" dirty="0">
              <a:solidFill>
                <a:schemeClr val="accent4">
                  <a:lumMod val="75000"/>
                </a:schemeClr>
              </a:solidFill>
              <a:cs typeface="B Nazanin" panose="00000400000000000000" pitchFamily="2" charset="-78"/>
            </a:endParaRPr>
          </a:p>
          <a:p>
            <a:pPr lvl="0" algn="just"/>
            <a:endParaRPr lang="en-US" dirty="0">
              <a:cs typeface="B Nazanin" panose="00000400000000000000" pitchFamily="2" charset="-78"/>
            </a:endParaRPr>
          </a:p>
          <a:p>
            <a:pPr lvl="0" algn="just"/>
            <a:r>
              <a:rPr lang="en-US" dirty="0" smtClean="0">
                <a:cs typeface="B Nazanin" panose="00000400000000000000" pitchFamily="2" charset="-78"/>
              </a:rPr>
              <a:t>The </a:t>
            </a:r>
            <a:r>
              <a:rPr lang="en-US" dirty="0">
                <a:cs typeface="B Nazanin" panose="00000400000000000000" pitchFamily="2" charset="-78"/>
              </a:rPr>
              <a:t>standard protocol that allows computers to communicate over the Internet is </a:t>
            </a:r>
            <a:r>
              <a:rPr lang="en-US" dirty="0" smtClean="0">
                <a:cs typeface="B Nazanin" panose="00000400000000000000" pitchFamily="2" charset="-78"/>
              </a:rPr>
              <a:t>called</a:t>
            </a:r>
          </a:p>
          <a:p>
            <a:pPr algn="just"/>
            <a:r>
              <a:rPr lang="en-US" dirty="0" smtClean="0">
                <a:cs typeface="B Nazanin" panose="00000400000000000000" pitchFamily="2" charset="-78"/>
              </a:rPr>
              <a:t>A</a:t>
            </a:r>
            <a:r>
              <a:rPr lang="en-US" dirty="0">
                <a:cs typeface="B Nazanin" panose="00000400000000000000" pitchFamily="2" charset="-78"/>
              </a:rPr>
              <a:t>: an IP address  B: TCP/ IP   C: </a:t>
            </a:r>
            <a:r>
              <a:rPr lang="en-US" dirty="0" smtClean="0">
                <a:cs typeface="B Nazanin" panose="00000400000000000000" pitchFamily="2" charset="-78"/>
              </a:rPr>
              <a:t>HTTP</a:t>
            </a:r>
            <a:endParaRPr lang="fa-IR" dirty="0" smtClean="0">
              <a:cs typeface="B Nazanin" panose="00000400000000000000" pitchFamily="2" charset="-78"/>
            </a:endParaRPr>
          </a:p>
          <a:p>
            <a:pPr lvl="0" algn="just" rtl="1"/>
            <a:r>
              <a:rPr lang="fa-IR" dirty="0">
                <a:cs typeface="B Nazanin" panose="00000400000000000000" pitchFamily="2" charset="-78"/>
              </a:rPr>
              <a:t>پروتکل استانداردی که به کامپیوترها اجازه برقراری ارتباط با اینترنت را می‌دهد .... نام دارد.</a:t>
            </a:r>
            <a:endParaRPr lang="en-US" dirty="0">
              <a:cs typeface="B Nazanin" panose="00000400000000000000" pitchFamily="2" charset="-78"/>
            </a:endParaRPr>
          </a:p>
          <a:p>
            <a:pPr algn="just" rtl="1"/>
            <a:r>
              <a:rPr lang="en-US" dirty="0">
                <a:cs typeface="B Nazanin" panose="00000400000000000000" pitchFamily="2" charset="-78"/>
              </a:rPr>
              <a:t>a</a:t>
            </a:r>
            <a:r>
              <a:rPr lang="fa-IR" dirty="0">
                <a:cs typeface="B Nazanin" panose="00000400000000000000" pitchFamily="2" charset="-78"/>
              </a:rPr>
              <a:t>: یک آدرس  </a:t>
            </a:r>
            <a:r>
              <a:rPr lang="en-US" dirty="0">
                <a:cs typeface="B Nazanin" panose="00000400000000000000" pitchFamily="2" charset="-78"/>
              </a:rPr>
              <a:t> IP</a:t>
            </a:r>
            <a:r>
              <a:rPr lang="fa-IR" dirty="0">
                <a:cs typeface="B Nazanin" panose="00000400000000000000" pitchFamily="2" charset="-78"/>
              </a:rPr>
              <a:t>آی پی </a:t>
            </a:r>
            <a:r>
              <a:rPr lang="en-US" dirty="0">
                <a:solidFill>
                  <a:schemeClr val="accent4">
                    <a:lumMod val="75000"/>
                  </a:schemeClr>
                </a:solidFill>
                <a:cs typeface="B Nazanin" panose="00000400000000000000" pitchFamily="2" charset="-78"/>
              </a:rPr>
              <a:t>b</a:t>
            </a:r>
            <a:r>
              <a:rPr lang="fa-IR" dirty="0">
                <a:solidFill>
                  <a:schemeClr val="accent4">
                    <a:lumMod val="75000"/>
                  </a:schemeClr>
                </a:solidFill>
                <a:cs typeface="B Nazanin" panose="00000400000000000000" pitchFamily="2" charset="-78"/>
              </a:rPr>
              <a:t>: </a:t>
            </a:r>
            <a:r>
              <a:rPr lang="en-US" dirty="0">
                <a:solidFill>
                  <a:schemeClr val="accent4">
                    <a:lumMod val="75000"/>
                  </a:schemeClr>
                </a:solidFill>
                <a:cs typeface="B Nazanin" panose="00000400000000000000" pitchFamily="2" charset="-78"/>
              </a:rPr>
              <a:t>TCP </a:t>
            </a:r>
            <a:r>
              <a:rPr lang="fa-IR" dirty="0">
                <a:solidFill>
                  <a:schemeClr val="accent4">
                    <a:lumMod val="75000"/>
                  </a:schemeClr>
                </a:solidFill>
                <a:cs typeface="B Nazanin" panose="00000400000000000000" pitchFamily="2" charset="-78"/>
              </a:rPr>
              <a:t>تی سی پی (پروتکل کنترل انتقال)/ آی پی </a:t>
            </a:r>
            <a:r>
              <a:rPr lang="en-US" dirty="0">
                <a:cs typeface="B Nazanin" panose="00000400000000000000" pitchFamily="2" charset="-78"/>
              </a:rPr>
              <a:t>c</a:t>
            </a:r>
            <a:r>
              <a:rPr lang="fa-IR" dirty="0">
                <a:cs typeface="B Nazanin" panose="00000400000000000000" pitchFamily="2" charset="-78"/>
              </a:rPr>
              <a:t>: </a:t>
            </a:r>
            <a:r>
              <a:rPr lang="en-US" dirty="0" smtClean="0">
                <a:cs typeface="B Nazanin" panose="00000400000000000000" pitchFamily="2" charset="-78"/>
              </a:rPr>
              <a:t> HTTP </a:t>
            </a:r>
            <a:r>
              <a:rPr lang="fa-IR" dirty="0">
                <a:cs typeface="B Nazanin" panose="00000400000000000000" pitchFamily="2" charset="-78"/>
              </a:rPr>
              <a:t>اچ تی تی پی (پروتکل انتقال ابر متن)</a:t>
            </a:r>
            <a:endParaRPr lang="en-US" dirty="0">
              <a:cs typeface="B Nazanin" panose="00000400000000000000" pitchFamily="2" charset="-78"/>
            </a:endParaRPr>
          </a:p>
          <a:p>
            <a:pPr algn="just"/>
            <a:endParaRPr lang="en-US" dirty="0">
              <a:cs typeface="B Nazanin" panose="00000400000000000000" pitchFamily="2" charset="-78"/>
            </a:endParaRPr>
          </a:p>
          <a:p>
            <a:pPr lvl="0" algn="just"/>
            <a:r>
              <a:rPr lang="en-US" dirty="0">
                <a:cs typeface="B Nazanin" panose="00000400000000000000" pitchFamily="2" charset="-78"/>
              </a:rPr>
              <a:t>The geographical region covered by one or several access points is called a </a:t>
            </a:r>
          </a:p>
          <a:p>
            <a:pPr algn="just"/>
            <a:r>
              <a:rPr lang="en-US" dirty="0">
                <a:cs typeface="B Nazanin" panose="00000400000000000000" pitchFamily="2" charset="-78"/>
              </a:rPr>
              <a:t>A: wireless access point  B: hotspot   C: wireless network </a:t>
            </a:r>
            <a:r>
              <a:rPr lang="en-US" dirty="0" smtClean="0">
                <a:cs typeface="B Nazanin" panose="00000400000000000000" pitchFamily="2" charset="-78"/>
              </a:rPr>
              <a:t>device</a:t>
            </a:r>
            <a:endParaRPr lang="fa-IR" dirty="0" smtClean="0">
              <a:cs typeface="B Nazanin" panose="00000400000000000000" pitchFamily="2" charset="-78"/>
            </a:endParaRPr>
          </a:p>
          <a:p>
            <a:pPr lvl="0" algn="just" rtl="1"/>
            <a:r>
              <a:rPr lang="fa-IR" dirty="0" smtClean="0">
                <a:cs typeface="B Nazanin" panose="00000400000000000000" pitchFamily="2" charset="-78"/>
              </a:rPr>
              <a:t>منطقه </a:t>
            </a:r>
            <a:r>
              <a:rPr lang="fa-IR" dirty="0">
                <a:cs typeface="B Nazanin" panose="00000400000000000000" pitchFamily="2" charset="-78"/>
              </a:rPr>
              <a:t>جغرافیایی که توسط یک یا چند نقطه اتصال پوشش داده شود .... نام دارد.</a:t>
            </a:r>
            <a:endParaRPr lang="en-US" dirty="0">
              <a:cs typeface="B Nazanin" panose="00000400000000000000" pitchFamily="2" charset="-78"/>
            </a:endParaRPr>
          </a:p>
          <a:p>
            <a:pPr algn="just" rtl="1"/>
            <a:r>
              <a:rPr lang="en-US" dirty="0">
                <a:cs typeface="B Nazanin" panose="00000400000000000000" pitchFamily="2" charset="-78"/>
              </a:rPr>
              <a:t>a</a:t>
            </a:r>
            <a:r>
              <a:rPr lang="fa-IR" dirty="0">
                <a:cs typeface="B Nazanin" panose="00000400000000000000" pitchFamily="2" charset="-78"/>
              </a:rPr>
              <a:t>: نقطه اتصال وایرلس (بی‌سیم) </a:t>
            </a:r>
            <a:r>
              <a:rPr lang="en-US" dirty="0">
                <a:solidFill>
                  <a:schemeClr val="accent4">
                    <a:lumMod val="75000"/>
                  </a:schemeClr>
                </a:solidFill>
                <a:cs typeface="B Nazanin" panose="00000400000000000000" pitchFamily="2" charset="-78"/>
              </a:rPr>
              <a:t>b</a:t>
            </a:r>
            <a:r>
              <a:rPr lang="fa-IR" dirty="0">
                <a:solidFill>
                  <a:schemeClr val="accent4">
                    <a:lumMod val="75000"/>
                  </a:schemeClr>
                </a:solidFill>
                <a:cs typeface="B Nazanin" panose="00000400000000000000" pitchFamily="2" charset="-78"/>
              </a:rPr>
              <a:t>: هات اسپات </a:t>
            </a:r>
            <a:r>
              <a:rPr lang="en-US" dirty="0">
                <a:cs typeface="B Nazanin" panose="00000400000000000000" pitchFamily="2" charset="-78"/>
              </a:rPr>
              <a:t>c</a:t>
            </a:r>
            <a:r>
              <a:rPr lang="fa-IR" dirty="0">
                <a:cs typeface="B Nazanin" panose="00000400000000000000" pitchFamily="2" charset="-78"/>
              </a:rPr>
              <a:t>: دستگاه شبکه وایرلس (بی‌سیم)</a:t>
            </a:r>
            <a:endParaRPr lang="en-US" dirty="0">
              <a:cs typeface="B Nazanin" panose="00000400000000000000" pitchFamily="2" charset="-78"/>
            </a:endParaRPr>
          </a:p>
          <a:p>
            <a:pPr algn="just"/>
            <a:endParaRPr lang="en-US" dirty="0">
              <a:cs typeface="B Nazanin" panose="00000400000000000000" pitchFamily="2" charset="-78"/>
            </a:endParaRPr>
          </a:p>
        </p:txBody>
      </p:sp>
    </p:spTree>
    <p:extLst>
      <p:ext uri="{BB962C8B-B14F-4D97-AF65-F5344CB8AC3E}">
        <p14:creationId xmlns:p14="http://schemas.microsoft.com/office/powerpoint/2010/main" val="23524889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a:t>
            </a:fld>
            <a:endParaRPr/>
          </a:p>
        </p:txBody>
      </p:sp>
      <p:sp>
        <p:nvSpPr>
          <p:cNvPr id="2" name="Rectangle 1"/>
          <p:cNvSpPr/>
          <p:nvPr/>
        </p:nvSpPr>
        <p:spPr>
          <a:xfrm>
            <a:off x="1361696" y="418063"/>
            <a:ext cx="6641188" cy="4616648"/>
          </a:xfrm>
          <a:prstGeom prst="rect">
            <a:avLst/>
          </a:prstGeom>
        </p:spPr>
        <p:txBody>
          <a:bodyPr wrap="square">
            <a:spAutoFit/>
          </a:bodyPr>
          <a:lstStyle/>
          <a:p>
            <a:r>
              <a:rPr lang="en-US" b="1" dirty="0"/>
              <a:t>How old is the Internet (the Net)? When was it created?</a:t>
            </a:r>
            <a:endParaRPr lang="en-US" dirty="0"/>
          </a:p>
          <a:p>
            <a:r>
              <a:rPr lang="en-US" dirty="0"/>
              <a:t>It's hard to say exactly. The research that led to what we now know as the Internet was begun in the 1960s. </a:t>
            </a:r>
            <a:endParaRPr lang="en-US" dirty="0" smtClean="0"/>
          </a:p>
          <a:p>
            <a:pPr algn="r" rtl="1"/>
            <a:r>
              <a:rPr lang="fa-IR" b="1" dirty="0"/>
              <a:t>اینترنت (نت) چند ساله است؟ چه زمانی به وجود آمد؟</a:t>
            </a:r>
            <a:endParaRPr lang="en-US" dirty="0"/>
          </a:p>
          <a:p>
            <a:pPr algn="r" rtl="1"/>
            <a:r>
              <a:rPr lang="fa-IR" dirty="0"/>
              <a:t>سخت است اگر بخواهیم به طور دقیق بگیم که چه زمانی اینترنت به وجود آمد. اما طبق تحقیقات صورت گرفته و آن‌چیزی که ما امروزه آن را به عنوان اینترنت می‌شناسیم در سال 1960 به وجود آمد.</a:t>
            </a:r>
            <a:endParaRPr lang="en-US" dirty="0"/>
          </a:p>
          <a:p>
            <a:endParaRPr lang="en-US" dirty="0"/>
          </a:p>
          <a:p>
            <a:r>
              <a:rPr lang="en-US" b="1" dirty="0"/>
              <a:t>Who created the Internet?</a:t>
            </a:r>
            <a:r>
              <a:rPr lang="en-US" dirty="0"/>
              <a:t> Again, it's hard to say exactly who created it. The initial research was carried out by the Advanced Research Projects Agency in America, funded by the US government. </a:t>
            </a:r>
            <a:endParaRPr lang="en-US" dirty="0" smtClean="0"/>
          </a:p>
          <a:p>
            <a:pPr algn="r" rtl="1"/>
            <a:r>
              <a:rPr lang="fa-IR" b="1" dirty="0"/>
              <a:t>خالق اینترنت چه کسی است؟</a:t>
            </a:r>
            <a:endParaRPr lang="en-US" dirty="0"/>
          </a:p>
          <a:p>
            <a:pPr algn="r" rtl="1"/>
            <a:r>
              <a:rPr lang="fa-IR" dirty="0"/>
              <a:t>دوباره، گفتن این موضوع که دقیقا چه کسی آن را خلق کرد سخت است. تحقیقات اولیه توسط آژانس پروژه‌های تحقیقاتی پیشرفته در آمریکا صورت گرفت و توسط دولت آمریکا کشف شد.</a:t>
            </a:r>
            <a:endParaRPr lang="en-US" dirty="0"/>
          </a:p>
          <a:p>
            <a:endParaRPr lang="en-US" dirty="0"/>
          </a:p>
          <a:p>
            <a:r>
              <a:rPr lang="en-US" b="1" dirty="0"/>
              <a:t>Did the Internet become popular quickly?</a:t>
            </a:r>
            <a:r>
              <a:rPr lang="en-US" dirty="0"/>
              <a:t> It took many years for the Internet to become popular around the world. It's only really since the mid-90s that the Internet has been a part of our daily lives</a:t>
            </a:r>
            <a:r>
              <a:rPr lang="en-US" dirty="0" smtClean="0"/>
              <a:t>.</a:t>
            </a:r>
          </a:p>
          <a:p>
            <a:pPr algn="r" rtl="1"/>
            <a:r>
              <a:rPr lang="fa-IR" b="1" dirty="0"/>
              <a:t>آیا اینترنت به سرعت در میان مردم محبوب شد؟</a:t>
            </a:r>
            <a:endParaRPr lang="en-US" dirty="0"/>
          </a:p>
          <a:p>
            <a:pPr algn="r" rtl="1"/>
            <a:r>
              <a:rPr lang="fa-IR" dirty="0"/>
              <a:t>چندین سال طول کشید تا اینترنت در میان مردم در سرتاسر جهان محبوب شود. در واقع در اواسط دهه 90 بود که اینترنت به بخشی از زندگی روزانه انسان‌ها تبدیل شد.</a:t>
            </a:r>
            <a:endParaRPr lang="en-US" dirty="0"/>
          </a:p>
          <a:p>
            <a:endParaRPr lang="en-US" dirty="0"/>
          </a:p>
        </p:txBody>
      </p:sp>
    </p:spTree>
    <p:extLst>
      <p:ext uri="{BB962C8B-B14F-4D97-AF65-F5344CB8AC3E}">
        <p14:creationId xmlns:p14="http://schemas.microsoft.com/office/powerpoint/2010/main" val="11335731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5" name="Google Shape;425;p20"/>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9</a:t>
            </a:fld>
            <a:endParaRPr/>
          </a:p>
        </p:txBody>
      </p:sp>
      <p:sp>
        <p:nvSpPr>
          <p:cNvPr id="2" name="Rectangle 1"/>
          <p:cNvSpPr/>
          <p:nvPr/>
        </p:nvSpPr>
        <p:spPr>
          <a:xfrm>
            <a:off x="894608" y="811663"/>
            <a:ext cx="7497726" cy="3785652"/>
          </a:xfrm>
          <a:prstGeom prst="rect">
            <a:avLst/>
          </a:prstGeom>
        </p:spPr>
        <p:txBody>
          <a:bodyPr wrap="square">
            <a:spAutoFit/>
          </a:bodyPr>
          <a:lstStyle/>
          <a:p>
            <a:r>
              <a:rPr lang="en-US" sz="1200" b="1" dirty="0"/>
              <a:t>How do you get online?</a:t>
            </a:r>
            <a:r>
              <a:rPr lang="en-US" sz="1200" dirty="0"/>
              <a:t> To get connected, you need a computer, the right connection software and a modem connected to the phone line. You also need an account with an Internet Service Provider (ISP), which acts as a gateway between your PC and the rest of the Net</a:t>
            </a:r>
            <a:r>
              <a:rPr lang="en-US" sz="1200" dirty="0" smtClean="0"/>
              <a:t>.</a:t>
            </a:r>
          </a:p>
          <a:p>
            <a:pPr algn="r" rtl="1"/>
            <a:r>
              <a:rPr lang="fa-IR" sz="1200" b="1" dirty="0"/>
              <a:t>شما چطور از اینترنت استفاده می‌کنید و آنلاین می‌شوید؟</a:t>
            </a:r>
            <a:endParaRPr lang="en-US" sz="1200" dirty="0"/>
          </a:p>
          <a:p>
            <a:pPr algn="r" rtl="1"/>
            <a:r>
              <a:rPr lang="fa-IR" sz="1200" dirty="0"/>
              <a:t>برای متصل شدن، شما به یک کامپیوتر، اتصال درست نرم‌افزار و یک مودم که به خط تلفن وصل شود نیاز دارید و هم‌چنین به یک اکانت با یک رساننده‌ی خدمات اینترنتی (</a:t>
            </a:r>
            <a:r>
              <a:rPr lang="en-US" sz="1200" dirty="0"/>
              <a:t>ISP</a:t>
            </a:r>
            <a:r>
              <a:rPr lang="fa-IR" sz="1200" dirty="0"/>
              <a:t>) نیاز دارید که عنوان یک ورودی میان کامپیوتر شما و باقی شبکه عمل کند. </a:t>
            </a:r>
            <a:endParaRPr lang="en-US" sz="1200" dirty="0"/>
          </a:p>
          <a:p>
            <a:r>
              <a:rPr lang="en-US" sz="1200" dirty="0" smtClean="0"/>
              <a:t> </a:t>
            </a:r>
            <a:endParaRPr lang="en-US" sz="1200" dirty="0"/>
          </a:p>
          <a:p>
            <a:r>
              <a:rPr lang="en-US" sz="1200" b="1" dirty="0"/>
              <a:t>How fast are today's internet connections?</a:t>
            </a:r>
            <a:r>
              <a:rPr lang="en-US" sz="1200" dirty="0"/>
              <a:t> Today, ISPs offer a broadband, high-speed connection. The most common types are cable - offered by local cable TV companies - and ADSL (Asymmetric Digital Subscriber Line), which works through phone lines. They are both faster than the traditional dial-up telephone connection. Broadband access is also offered by some electricity networks. This competing technology, known as power-line Internet, provides low-cost access via the power plug, but is still in development</a:t>
            </a:r>
            <a:r>
              <a:rPr lang="en-US" sz="1200" dirty="0" smtClean="0"/>
              <a:t>.</a:t>
            </a:r>
          </a:p>
          <a:p>
            <a:pPr algn="r" rtl="1"/>
            <a:r>
              <a:rPr lang="fa-IR" sz="1200" b="1" dirty="0"/>
              <a:t>سرعت امروزه‌ی اینترنت چقدر سریع است؟</a:t>
            </a:r>
            <a:endParaRPr lang="en-US" sz="1200" dirty="0"/>
          </a:p>
          <a:p>
            <a:pPr algn="r" rtl="1"/>
            <a:r>
              <a:rPr lang="fa-IR" sz="1200" dirty="0"/>
              <a:t>امروزه </a:t>
            </a:r>
            <a:r>
              <a:rPr lang="en-US" sz="1200" dirty="0"/>
              <a:t>ISP</a:t>
            </a:r>
            <a:r>
              <a:rPr lang="fa-IR" sz="1200" dirty="0"/>
              <a:t>ها یک پهنای باند را پیشنهاد می‌دهند که سرعت اتصال بالایی دارند. معمول‌ترین انواع آن‌ها کابل‌ها هستند که شرکت‌های تلویزیون کابلی محلی و </a:t>
            </a:r>
            <a:r>
              <a:rPr lang="en-US" sz="1200" dirty="0"/>
              <a:t>ADSL</a:t>
            </a:r>
            <a:r>
              <a:rPr lang="fa-IR" sz="1200" dirty="0"/>
              <a:t> (خط رقمی مشترک نامتقارن) پیشنهاد می‌شوند که از طریق خطوط تلفن عمل می‌کنند. هردوی این‌ها از اتصال سنتی دیال آپ سریع‌تر هستند. دسترسی پهنای باند توسط چندین شبکه الکتریکی پیشنهاد داده می‌شوند. این رقابت تکنولوژی به عنوان اینترنت کابل برق شناخته می‌شوند که برای اتصال به دو شاخه برق هزینه کمی را در برمی‌گیرد اما این تکنولوژی هم‌چنان رو به ارتقا است.</a:t>
            </a:r>
            <a:endParaRPr lang="en-US" sz="1200" dirty="0"/>
          </a:p>
          <a:p>
            <a:endParaRPr lang="en-US" sz="1200" dirty="0"/>
          </a:p>
          <a:p>
            <a:endParaRPr lang="en-US" sz="1200" dirty="0"/>
          </a:p>
        </p:txBody>
      </p:sp>
    </p:spTree>
    <p:extLst>
      <p:ext uri="{BB962C8B-B14F-4D97-AF65-F5344CB8AC3E}">
        <p14:creationId xmlns:p14="http://schemas.microsoft.com/office/powerpoint/2010/main" val="382684793"/>
      </p:ext>
    </p:extLst>
  </p:cSld>
  <p:clrMapOvr>
    <a:masterClrMapping/>
  </p:clrMapOvr>
  <p:timing>
    <p:tnLst>
      <p:par>
        <p:cTn id="1" dur="indefinite" restart="never" nodeType="tmRoot"/>
      </p:par>
    </p:tnLst>
  </p:timing>
</p:sld>
</file>

<file path=ppt/theme/theme1.xml><?xml version="1.0" encoding="utf-8"?>
<a:theme xmlns:a="http://schemas.openxmlformats.org/drawingml/2006/main" name="Kent template">
  <a:themeElements>
    <a:clrScheme name="Custom 347">
      <a:dk1>
        <a:srgbClr val="4A5C65"/>
      </a:dk1>
      <a:lt1>
        <a:srgbClr val="FFFFFF"/>
      </a:lt1>
      <a:dk2>
        <a:srgbClr val="A6BCC9"/>
      </a:dk2>
      <a:lt2>
        <a:srgbClr val="DEE9F2"/>
      </a:lt2>
      <a:accent1>
        <a:srgbClr val="02BDC7"/>
      </a:accent1>
      <a:accent2>
        <a:srgbClr val="FFB600"/>
      </a:accent2>
      <a:accent3>
        <a:srgbClr val="FF9755"/>
      </a:accent3>
      <a:accent4>
        <a:srgbClr val="FD6C68"/>
      </a:accent4>
      <a:accent5>
        <a:srgbClr val="FC4067"/>
      </a:accent5>
      <a:accent6>
        <a:srgbClr val="A6BCC9"/>
      </a:accent6>
      <a:hlink>
        <a:srgbClr val="02BDC7"/>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742</TotalTime>
  <Words>4595</Words>
  <Application>Microsoft Office PowerPoint</Application>
  <PresentationFormat>On-screen Show (16:9)</PresentationFormat>
  <Paragraphs>397</Paragraphs>
  <Slides>25</Slides>
  <Notes>25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Times New Roman</vt:lpstr>
      <vt:lpstr>Roboto Slab Regular</vt:lpstr>
      <vt:lpstr>Arial</vt:lpstr>
      <vt:lpstr>Lato Light</vt:lpstr>
      <vt:lpstr>Symbol</vt:lpstr>
      <vt:lpstr>B Nazanin</vt:lpstr>
      <vt:lpstr>Calibri</vt:lpstr>
      <vt:lpstr>B Zar</vt:lpstr>
      <vt:lpstr>Kent template</vt:lpstr>
      <vt:lpstr>Unit 16 درس 16 The Internet and email  اینترنت و ایمیل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  living in a digital age</dc:title>
  <dc:creator>Somayeh As</dc:creator>
  <cp:lastModifiedBy>MRT www.Win2Farsi.com</cp:lastModifiedBy>
  <cp:revision>60</cp:revision>
  <dcterms:modified xsi:type="dcterms:W3CDTF">2022-04-19T07:00:30Z</dcterms:modified>
</cp:coreProperties>
</file>