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BA0DCC9-D9BC-42C0-BE59-399A64EDED5F}" type="datetimeFigureOut">
              <a:rPr lang="en-US" smtClean="0"/>
              <a:t>6/11/2016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E7E18C2-A0D0-4070-93C3-0252E997159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A0DCC9-D9BC-42C0-BE59-399A64EDED5F}"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A0DCC9-D9BC-42C0-BE59-399A64EDED5F}"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A0DCC9-D9BC-42C0-BE59-399A64EDED5F}"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A0DCC9-D9BC-42C0-BE59-399A64EDED5F}"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E7E18C2-A0D0-4070-93C3-0252E997159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A0DCC9-D9BC-42C0-BE59-399A64EDED5F}"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A0DCC9-D9BC-42C0-BE59-399A64EDED5F}"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A0DCC9-D9BC-42C0-BE59-399A64EDED5F}"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0DCC9-D9BC-42C0-BE59-399A64EDED5F}"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A0DCC9-D9BC-42C0-BE59-399A64EDED5F}"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A0DCC9-D9BC-42C0-BE59-399A64EDED5F}"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18C2-A0D0-4070-93C3-0252E99715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A0DCC9-D9BC-42C0-BE59-399A64EDED5F}" type="datetimeFigureOut">
              <a:rPr lang="en-US" smtClean="0"/>
              <a:t>6/11/2016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7E18C2-A0D0-4070-93C3-0252E997159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fa.wikipedia.org/wiki/%D9%81%D8%A7%DB%8C%D8%A8%D8%B1_%DA%AF%D9%84%D8%A7%D8%B3"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fa.wikipedia.org/wiki/%D8%A8%D8%AA%D9%86_%D9%85%D8%B3%D9%84%D8%AD" TargetMode="External"/><Relationship Id="rId2" Type="http://schemas.openxmlformats.org/officeDocument/2006/relationships/hyperlink" Target="https://fa.wikipedia.org/w/index.php?title=%D8%AD%D9%84%D9%82%D9%87_%D9%81%D8%B4%D8%A7%D8%B1%DB%8C&amp;action=edit&amp;redlink=1"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hyperlink" Target="https://fa.wikipedia.org/wiki/%D9%86%D9%88%D8%B1_%D8%AE%D9%88%D8%B1%D8%B4%DB%8C%D8%A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524000"/>
            <a:ext cx="578008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105400"/>
          </a:xfrm>
        </p:spPr>
        <p:txBody>
          <a:bodyPr>
            <a:normAutofit fontScale="90000"/>
          </a:bodyPr>
          <a:lstStyle/>
          <a:p>
            <a:pPr algn="r"/>
            <a:r>
              <a:rPr lang="fa-IR" sz="3100" dirty="0" smtClean="0">
                <a:solidFill>
                  <a:srgbClr val="FFFF00"/>
                </a:solidFill>
              </a:rPr>
              <a:t>1.بارهای </a:t>
            </a:r>
            <a:r>
              <a:rPr lang="fa-IR" sz="3100" dirty="0">
                <a:solidFill>
                  <a:srgbClr val="FFFF00"/>
                </a:solidFill>
              </a:rPr>
              <a:t>مرده</a:t>
            </a:r>
            <a:r>
              <a:rPr lang="fa-IR" sz="2200" dirty="0"/>
              <a:t/>
            </a:r>
            <a:br>
              <a:rPr lang="fa-IR" sz="2200" dirty="0"/>
            </a:br>
            <a:r>
              <a:rPr lang="fa-IR" sz="2200" dirty="0">
                <a:solidFill>
                  <a:schemeClr val="tx1"/>
                </a:solidFill>
              </a:rPr>
              <a:t>این بار (بار وزن) در پوسته‌های قابل انعطاف (پارچه)، قابل چشم پوشی است. اما اگر مصالح مقاوم تر برای سازه‌هایی که در آینده ساخته می‌شوند، به کار رود، در آن صورت وزن پوسته باید در نظر گرفته </a:t>
            </a:r>
            <a:r>
              <a:rPr lang="fa-IR" sz="2200" dirty="0" smtClean="0">
                <a:solidFill>
                  <a:schemeClr val="tx1"/>
                </a:solidFill>
              </a:rPr>
              <a:t>شود.</a:t>
            </a:r>
            <a:r>
              <a:rPr lang="fa-IR" sz="2200" dirty="0">
                <a:solidFill>
                  <a:schemeClr val="tx1"/>
                </a:solidFill>
              </a:rPr>
              <a:t/>
            </a:r>
            <a:br>
              <a:rPr lang="fa-IR" sz="2200" dirty="0">
                <a:solidFill>
                  <a:schemeClr val="tx1"/>
                </a:solidFill>
              </a:rPr>
            </a:br>
            <a:r>
              <a:rPr lang="fa-IR" sz="3100" dirty="0" smtClean="0">
                <a:solidFill>
                  <a:srgbClr val="FFFF00"/>
                </a:solidFill>
              </a:rPr>
              <a:t>2. </a:t>
            </a:r>
            <a:r>
              <a:rPr lang="fa-IR" sz="3100" dirty="0">
                <a:solidFill>
                  <a:srgbClr val="FFFF00"/>
                </a:solidFill>
              </a:rPr>
              <a:t>بارهای زنده</a:t>
            </a:r>
            <a:r>
              <a:rPr lang="fa-IR" sz="2200" dirty="0"/>
              <a:t/>
            </a:r>
            <a:br>
              <a:rPr lang="fa-IR" sz="2200" dirty="0"/>
            </a:br>
            <a:r>
              <a:rPr lang="fa-IR" sz="2200" dirty="0">
                <a:solidFill>
                  <a:schemeClr val="tx1"/>
                </a:solidFill>
              </a:rPr>
              <a:t>تجمع برف به علاوهٔ بار یکنواخت و قابل پیش بینی نسبی ناشی از انباشته شدن برف، مسالهٔ مهمی برای سازه‌های متکی بر هواست. به خصوص هنگامی که خیز منحنی کم باشد (خصوصاً در دهانه‌های طولانی</a:t>
            </a:r>
            <a:r>
              <a:rPr lang="fa-IR" sz="2200" dirty="0" smtClean="0">
                <a:solidFill>
                  <a:schemeClr val="tx1"/>
                </a:solidFill>
              </a:rPr>
              <a:t>).</a:t>
            </a:r>
            <a:br>
              <a:rPr lang="fa-IR" sz="2200" dirty="0" smtClean="0">
                <a:solidFill>
                  <a:schemeClr val="tx1"/>
                </a:solidFill>
              </a:rPr>
            </a:br>
            <a:r>
              <a:rPr lang="fa-IR" sz="2200" dirty="0" smtClean="0">
                <a:solidFill>
                  <a:schemeClr val="tx1"/>
                </a:solidFill>
              </a:rPr>
              <a:t> </a:t>
            </a:r>
            <a:r>
              <a:rPr lang="fa-IR" sz="2200" dirty="0">
                <a:solidFill>
                  <a:schemeClr val="tx1"/>
                </a:solidFill>
              </a:rPr>
              <a:t>بار ناشی از نیروی باد امری مهم در سازه‌های متکی بر هواست. در سازه‌ای با خیز تند، فشار باد بر بخش پایین‌تر گنبد در جهت مقابل باد تمایل به متعادل کردن فشار تکیه گاهی داخلی دارد و سبب فروریختن داخلی در اثر فشاری که متعادل شده است در هر جهت </a:t>
            </a:r>
            <a:r>
              <a:rPr lang="fa-IR" sz="2200" dirty="0" smtClean="0">
                <a:solidFill>
                  <a:schemeClr val="tx1"/>
                </a:solidFill>
              </a:rPr>
              <a:t>می‌گردد.</a:t>
            </a:r>
            <a:r>
              <a:rPr lang="fa-IR" sz="2200" dirty="0">
                <a:solidFill>
                  <a:schemeClr val="tx1"/>
                </a:solidFill>
              </a:rPr>
              <a:t/>
            </a:r>
            <a:br>
              <a:rPr lang="fa-IR" sz="2200" dirty="0">
                <a:solidFill>
                  <a:schemeClr val="tx1"/>
                </a:solidFill>
              </a:rPr>
            </a:br>
            <a:endParaRPr lang="en-US" sz="2200" dirty="0">
              <a:solidFill>
                <a:schemeClr val="tx1"/>
              </a:solidFill>
            </a:endParaRPr>
          </a:p>
        </p:txBody>
      </p:sp>
    </p:spTree>
    <p:extLst>
      <p:ext uri="{BB962C8B-B14F-4D97-AF65-F5344CB8AC3E}">
        <p14:creationId xmlns:p14="http://schemas.microsoft.com/office/powerpoint/2010/main" val="5676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3200400"/>
          </a:xfrm>
        </p:spPr>
        <p:txBody>
          <a:bodyPr>
            <a:normAutofit fontScale="90000"/>
          </a:bodyPr>
          <a:lstStyle/>
          <a:p>
            <a:pPr algn="r"/>
            <a:r>
              <a:rPr lang="fa-IR" sz="3100" dirty="0" smtClean="0">
                <a:solidFill>
                  <a:srgbClr val="FFFF00"/>
                </a:solidFill>
              </a:rPr>
              <a:t>3. </a:t>
            </a:r>
            <a:r>
              <a:rPr lang="fa-IR" sz="3100" dirty="0">
                <a:solidFill>
                  <a:srgbClr val="FFFF00"/>
                </a:solidFill>
              </a:rPr>
              <a:t>بارهای ناشی از فشار هوا</a:t>
            </a:r>
            <a:r>
              <a:rPr lang="fa-IR" sz="2000" dirty="0"/>
              <a:t/>
            </a:r>
            <a:br>
              <a:rPr lang="fa-IR" sz="2000" dirty="0"/>
            </a:br>
            <a:r>
              <a:rPr lang="fa-IR" sz="2200" dirty="0">
                <a:solidFill>
                  <a:schemeClr val="tx1"/>
                </a:solidFill>
              </a:rPr>
              <a:t>این بار به صورت عمود و به طور یکنواخت بر پوسته عمل می‌نمایند. برای شرایط بارگذاری بدون بار برف، فشار واقعی مورد نیاز برای نگهداری چنین سازهٔ سبک وزنی تقریباً ۱۰٫۵ نیوتن بر متر مربع است. فشار هوای داخل به وسیلهٔ پمپ‌های مکانیکی هوا تامین می‌شود. هزینه چنین پمپ‌هایی تقریباً برابر هزینهٔ دستگاه تهویه مطبوع در آب و هوای یکسان می‌باشد. در بعضی از سازه‌ها از نیروی باد جهت تنظیم فشار داخل استفاده کرده‌اند. شیوهٔ دیگر تنظیم فشار هوای داخل به کار گیری تفاوت دمای درون و بیرون </a:t>
            </a:r>
            <a:r>
              <a:rPr lang="fa-IR" sz="2200" dirty="0" smtClean="0">
                <a:solidFill>
                  <a:schemeClr val="tx1"/>
                </a:solidFill>
              </a:rPr>
              <a:t>است.</a:t>
            </a:r>
            <a:r>
              <a:rPr lang="fa-IR" sz="2200" dirty="0">
                <a:solidFill>
                  <a:schemeClr val="tx1"/>
                </a:solidFill>
              </a:rPr>
              <a:t/>
            </a:r>
            <a:br>
              <a:rPr lang="fa-IR" sz="2200" dirty="0">
                <a:solidFill>
                  <a:schemeClr val="tx1"/>
                </a:solidFill>
              </a:rPr>
            </a:br>
            <a:endParaRPr lang="en-US" sz="2200" dirty="0">
              <a:solidFill>
                <a:schemeClr val="tx1"/>
              </a:solidFill>
            </a:endParaRPr>
          </a:p>
        </p:txBody>
      </p:sp>
    </p:spTree>
    <p:extLst>
      <p:ext uri="{BB962C8B-B14F-4D97-AF65-F5344CB8AC3E}">
        <p14:creationId xmlns:p14="http://schemas.microsoft.com/office/powerpoint/2010/main" val="325085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fa-IR" dirty="0" smtClean="0">
                <a:solidFill>
                  <a:srgbClr val="FF0000"/>
                </a:solidFill>
              </a:rPr>
              <a:t>بازشوهای دسترسی</a:t>
            </a:r>
            <a:endParaRPr lang="en-US"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6" y="3848100"/>
            <a:ext cx="56388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10599"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0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wheel(1)">
                                      <p:cBhvr>
                                        <p:cTn id="13" dur="2000"/>
                                        <p:tgtEl>
                                          <p:spTgt spid="921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wheel(1)">
                                      <p:cBhvr>
                                        <p:cTn id="18"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16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wheel(1)">
                                      <p:cBhvr>
                                        <p:cTn id="13"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مصالح</a:t>
            </a:r>
            <a:endParaRPr lang="en-US" dirty="0">
              <a:solidFill>
                <a:srgbClr val="FF0000"/>
              </a:solidFill>
            </a:endParaRPr>
          </a:p>
        </p:txBody>
      </p:sp>
      <p:sp>
        <p:nvSpPr>
          <p:cNvPr id="3" name="Rectangle 2"/>
          <p:cNvSpPr/>
          <p:nvPr/>
        </p:nvSpPr>
        <p:spPr>
          <a:xfrm>
            <a:off x="228600" y="1828800"/>
            <a:ext cx="8534400" cy="3108543"/>
          </a:xfrm>
          <a:prstGeom prst="rect">
            <a:avLst/>
          </a:prstGeom>
        </p:spPr>
        <p:txBody>
          <a:bodyPr wrap="square">
            <a:spAutoFit/>
          </a:bodyPr>
          <a:lstStyle/>
          <a:p>
            <a:pPr algn="r"/>
            <a:r>
              <a:rPr lang="fa-IR" sz="2800" dirty="0"/>
              <a:t>در عین این که </a:t>
            </a:r>
            <a:r>
              <a:rPr lang="fa-IR" sz="2800" dirty="0" smtClean="0"/>
              <a:t>استفاده از </a:t>
            </a:r>
            <a:r>
              <a:rPr lang="fa-IR" sz="2800" dirty="0"/>
              <a:t>پوسته‌های قابل ارتجاع برای مدل‌های مطالعاتی مفید است، در واقعیت تمامی سازه‌های بزرگ پوسته‌ای از مصالح با حداقل کشش در زیر بار ساخته می‌شوند. </a:t>
            </a:r>
            <a:endParaRPr lang="fa-IR" sz="2800" dirty="0" smtClean="0"/>
          </a:p>
          <a:p>
            <a:pPr algn="r"/>
            <a:r>
              <a:rPr lang="fa-IR" sz="2800" dirty="0" smtClean="0"/>
              <a:t>شکل </a:t>
            </a:r>
            <a:r>
              <a:rPr lang="fa-IR" sz="2800" dirty="0"/>
              <a:t>نهایی به وسیلهٔ شکل گیری پانل‌های پارچه‌ای یک لایه قبل از ساخت، تقریباً با همان حالتی که چادرها شکل می‌گیرند، تعیین می‌گردد. از سال ۱۹۷۴، سازه‌های هوای فشرده بزرگ از پوستهٔ </a:t>
            </a:r>
            <a:r>
              <a:rPr lang="fa-IR" sz="2800" dirty="0">
                <a:hlinkClick r:id="rId2" tooltip="فایبر گلاس"/>
              </a:rPr>
              <a:t>فایبر گلاس</a:t>
            </a:r>
            <a:r>
              <a:rPr lang="fa-IR" sz="2800" dirty="0"/>
              <a:t> با پوشش تفلون ساخته شده‌اند.</a:t>
            </a:r>
            <a:endParaRPr lang="en-US" sz="2800" dirty="0"/>
          </a:p>
        </p:txBody>
      </p:sp>
    </p:spTree>
    <p:extLst>
      <p:ext uri="{BB962C8B-B14F-4D97-AF65-F5344CB8AC3E}">
        <p14:creationId xmlns:p14="http://schemas.microsoft.com/office/powerpoint/2010/main" val="119964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a-IR" dirty="0" smtClean="0">
                <a:solidFill>
                  <a:srgbClr val="FF0000"/>
                </a:solidFill>
              </a:rPr>
              <a:t>کنترل افت فشار</a:t>
            </a:r>
            <a:endParaRPr lang="en-US"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799"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3819525"/>
            <a:ext cx="49530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43337"/>
            <a:ext cx="3733799"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4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heel(1)">
                                      <p:cBhvr>
                                        <p:cTn id="13" dur="20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wheel(1)">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animEffect transition="in" filter="wheel(1)">
                                      <p:cBhvr>
                                        <p:cTn id="23"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dirty="0" smtClean="0">
                <a:solidFill>
                  <a:srgbClr val="FF0000"/>
                </a:solidFill>
              </a:rPr>
              <a:t>راه حل</a:t>
            </a:r>
            <a:endParaRPr lang="en-US"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57300"/>
            <a:ext cx="8534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8534400"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wheel(1)">
                                      <p:cBhvr>
                                        <p:cTn id="13" dur="20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wheel(1)">
                                      <p:cBhvr>
                                        <p:cTn id="18"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
            <a:ext cx="8229600" cy="990600"/>
          </a:xfrm>
        </p:spPr>
        <p:txBody>
          <a:bodyPr/>
          <a:lstStyle/>
          <a:p>
            <a:r>
              <a:rPr lang="fa-IR" dirty="0" smtClean="0">
                <a:solidFill>
                  <a:srgbClr val="FF0000"/>
                </a:solidFill>
              </a:rPr>
              <a:t>تکیه گاه</a:t>
            </a:r>
            <a:endParaRPr lang="en-US" dirty="0">
              <a:solidFill>
                <a:srgbClr val="FF0000"/>
              </a:solidFill>
            </a:endParaRPr>
          </a:p>
        </p:txBody>
      </p:sp>
      <p:sp>
        <p:nvSpPr>
          <p:cNvPr id="3" name="Rectangle 2"/>
          <p:cNvSpPr/>
          <p:nvPr/>
        </p:nvSpPr>
        <p:spPr>
          <a:xfrm>
            <a:off x="152400" y="1676400"/>
            <a:ext cx="8686800" cy="3108543"/>
          </a:xfrm>
          <a:prstGeom prst="rect">
            <a:avLst/>
          </a:prstGeom>
        </p:spPr>
        <p:txBody>
          <a:bodyPr wrap="square">
            <a:spAutoFit/>
          </a:bodyPr>
          <a:lstStyle/>
          <a:p>
            <a:pPr algn="r"/>
            <a:r>
              <a:rPr lang="fa-IR" sz="2800" dirty="0"/>
              <a:t>به علت این که پوسته‌های متکی بر هوا فقط نیروی کششی را منتقل می‌نماید، نیروی رانشی داخلی قابل ملاحظه‌ای ایجاد می‌شود و باید در برابر آن نیروی مقاومی وجود داشته باشد. در ساختمان کوچک، در برابر چنین خمشی می‌توان با مهار کردن پیرامون ساختمان به زمین، مقاومت کرد. در ساختمان‌های بزرگ تر از یک </a:t>
            </a:r>
            <a:r>
              <a:rPr lang="fa-IR" sz="2800" dirty="0">
                <a:hlinkClick r:id="rId2" tooltip="حلقه فشاری (صفحه وجود ندارد)"/>
              </a:rPr>
              <a:t>حلقه فشاری</a:t>
            </a:r>
            <a:r>
              <a:rPr lang="fa-IR" sz="2800" dirty="0"/>
              <a:t> از</a:t>
            </a:r>
            <a:r>
              <a:rPr lang="fa-IR" sz="2800" dirty="0">
                <a:hlinkClick r:id="rId3" tooltip="بتن مسلح"/>
              </a:rPr>
              <a:t>بتن مسلح</a:t>
            </a:r>
            <a:r>
              <a:rPr lang="fa-IR" sz="2800" dirty="0"/>
              <a:t> برای مقاومت در برابر نیروی رانش داخلی استفاده می‌شود. به همین دلیل، پلان چنین ساختمان‌هایی به شکل دایره یا بیضی است</a:t>
            </a:r>
            <a:endParaRPr lang="en-US" sz="2800" dirty="0"/>
          </a:p>
        </p:txBody>
      </p:sp>
    </p:spTree>
    <p:extLst>
      <p:ext uri="{BB962C8B-B14F-4D97-AF65-F5344CB8AC3E}">
        <p14:creationId xmlns:p14="http://schemas.microsoft.com/office/powerpoint/2010/main" val="29529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6213"/>
            <a:ext cx="44196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6214"/>
            <a:ext cx="411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3505200"/>
            <a:ext cx="8763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2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heel(1)">
                                      <p:cBhvr>
                                        <p:cTn id="12" dur="20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heel(1)">
                                      <p:cBhvr>
                                        <p:cTn id="1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نمونه ها</a:t>
            </a:r>
            <a:endParaRPr lang="en-US" dirty="0">
              <a:solidFill>
                <a:srgbClr val="FF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7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91200"/>
            <a:ext cx="2362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7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heel(1)">
                                      <p:cBhvr>
                                        <p:cTn id="13" dur="2000"/>
                                        <p:tgtEl>
                                          <p:spTgt spid="153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3"/>
                                        </p:tgtEl>
                                        <p:attrNameLst>
                                          <p:attrName>style.visibility</p:attrName>
                                        </p:attrNameLst>
                                      </p:cBhvr>
                                      <p:to>
                                        <p:strVal val="visible"/>
                                      </p:to>
                                    </p:set>
                                    <p:anim calcmode="lin" valueType="num">
                                      <p:cBhvr additive="base">
                                        <p:cTn id="18" dur="500" fill="hold"/>
                                        <p:tgtEl>
                                          <p:spTgt spid="15363"/>
                                        </p:tgtEl>
                                        <p:attrNameLst>
                                          <p:attrName>ppt_x</p:attrName>
                                        </p:attrNameLst>
                                      </p:cBhvr>
                                      <p:tavLst>
                                        <p:tav tm="0">
                                          <p:val>
                                            <p:strVal val="#ppt_x"/>
                                          </p:val>
                                        </p:tav>
                                        <p:tav tm="100000">
                                          <p:val>
                                            <p:strVal val="#ppt_x"/>
                                          </p:val>
                                        </p:tav>
                                      </p:tavLst>
                                    </p:anim>
                                    <p:anim calcmode="lin" valueType="num">
                                      <p:cBhvr additive="base">
                                        <p:cTn id="19"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fa-IR" sz="4800" dirty="0" smtClean="0">
                <a:solidFill>
                  <a:srgbClr val="FF0000"/>
                </a:solidFill>
              </a:rPr>
              <a:t>سازه های هوافشرده</a:t>
            </a:r>
            <a:br>
              <a:rPr lang="fa-IR" sz="4800" dirty="0" smtClean="0">
                <a:solidFill>
                  <a:srgbClr val="FF0000"/>
                </a:solidFill>
              </a:rPr>
            </a:br>
            <a:r>
              <a:rPr lang="fa-IR" sz="4800" dirty="0" smtClean="0">
                <a:solidFill>
                  <a:srgbClr val="FF0000"/>
                </a:solidFill>
              </a:rPr>
              <a:t>(سازه بادی)</a:t>
            </a:r>
            <a:endParaRPr lang="en-US" sz="4800" dirty="0">
              <a:solidFill>
                <a:srgbClr val="FF0000"/>
              </a:solidFill>
            </a:endParaRPr>
          </a:p>
        </p:txBody>
      </p:sp>
      <p:pic>
        <p:nvPicPr>
          <p:cNvPr id="1026" name="Picture 2" descr="C:\Users\lenovo\Desktop\thO92T1H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90788"/>
            <a:ext cx="7010400" cy="391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9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enovo\Desktop\1024px-Tokyo_Dome_20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012"/>
            <a:ext cx="8610600" cy="5767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5867400"/>
            <a:ext cx="1828800" cy="461665"/>
          </a:xfrm>
          <a:prstGeom prst="rect">
            <a:avLst/>
          </a:prstGeom>
        </p:spPr>
        <p:txBody>
          <a:bodyPr wrap="square">
            <a:spAutoFit/>
          </a:bodyPr>
          <a:lstStyle/>
          <a:p>
            <a:r>
              <a:rPr lang="fa-IR" sz="2400" dirty="0">
                <a:solidFill>
                  <a:schemeClr val="bg1"/>
                </a:solidFill>
              </a:rPr>
              <a:t>گنبد توکیو </a:t>
            </a:r>
            <a:endParaRPr lang="en-US" sz="2400" dirty="0">
              <a:solidFill>
                <a:schemeClr val="bg1"/>
              </a:solidFill>
            </a:endParaRPr>
          </a:p>
        </p:txBody>
      </p:sp>
    </p:spTree>
    <p:extLst>
      <p:ext uri="{BB962C8B-B14F-4D97-AF65-F5344CB8AC3E}">
        <p14:creationId xmlns:p14="http://schemas.microsoft.com/office/powerpoint/2010/main" val="31654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heel(1)">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fa-IR" dirty="0" smtClean="0">
                <a:solidFill>
                  <a:schemeClr val="bg1"/>
                </a:solidFill>
              </a:rPr>
              <a:t>سازه های پرشده از هوا</a:t>
            </a:r>
            <a:endParaRPr lang="en-US" dirty="0">
              <a:solidFill>
                <a:schemeClr val="bg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838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143000"/>
            <a:ext cx="8153400" cy="1938992"/>
          </a:xfrm>
          <a:prstGeom prst="rect">
            <a:avLst/>
          </a:prstGeom>
        </p:spPr>
        <p:txBody>
          <a:bodyPr wrap="square">
            <a:spAutoFit/>
          </a:bodyPr>
          <a:lstStyle/>
          <a:p>
            <a:pPr algn="r"/>
            <a:r>
              <a:rPr lang="fa-IR" sz="2400" dirty="0"/>
              <a:t>این نوع سازه‌ها، اجزای سازه‌ای پر شده از هوا را (قوس، تیر، دیوار، ستون) یکی می‌کند. فقط اجزا، دارای فشار تنظیم شده می‌باشند. این امر دارای دو مزیت است: یکی این که نیاز به هوابندی‌هایی که در سازه‌های متکی بر هوا مورد نیاز است، حذف می‌شود. به علاوه، اگر یکی از اجزای پرشده از هوا خالی شود، بخش‌های مجاور مقاومت کافی برای جلوگیری از ریزش ساختمان را </a:t>
            </a:r>
            <a:r>
              <a:rPr lang="fa-IR" sz="2400" dirty="0" smtClean="0"/>
              <a:t>دارند.</a:t>
            </a:r>
            <a:endParaRPr lang="en-US" sz="2400" dirty="0"/>
          </a:p>
        </p:txBody>
      </p:sp>
    </p:spTree>
    <p:extLst>
      <p:ext uri="{BB962C8B-B14F-4D97-AF65-F5344CB8AC3E}">
        <p14:creationId xmlns:p14="http://schemas.microsoft.com/office/powerpoint/2010/main" val="6503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7410"/>
                                        </p:tgtEl>
                                        <p:attrNameLst>
                                          <p:attrName>style.visibility</p:attrName>
                                        </p:attrNameLst>
                                      </p:cBhvr>
                                      <p:to>
                                        <p:strVal val="visible"/>
                                      </p:to>
                                    </p:set>
                                    <p:animEffect transition="in" filter="wheel(1)">
                                      <p:cBhvr>
                                        <p:cTn id="18"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rgbClr val="FF0000"/>
                </a:solidFill>
              </a:rPr>
              <a:t>انواع سازه های پر شده از هوا</a:t>
            </a:r>
            <a:endParaRPr lang="en-US" sz="3600"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76388"/>
            <a:ext cx="8458199"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781300"/>
            <a:ext cx="44958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2781300"/>
            <a:ext cx="3962398"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7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wheel(1)">
                                      <p:cBhvr>
                                        <p:cTn id="13" dur="20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wheel(1)">
                                      <p:cBhvr>
                                        <p:cTn id="18" dur="2000"/>
                                        <p:tgtEl>
                                          <p:spTgt spid="1843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wheel(1)">
                                      <p:cBhvr>
                                        <p:cTn id="23"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رفتار سازه ایی</a:t>
            </a:r>
            <a:endParaRPr lang="en-US" dirty="0">
              <a:solidFill>
                <a:srgbClr val="FF000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10599"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86250"/>
            <a:ext cx="44958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86250"/>
            <a:ext cx="4114799"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7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wheel(1)">
                                      <p:cBhvr>
                                        <p:cTn id="13" dur="2000"/>
                                        <p:tgtEl>
                                          <p:spTgt spid="1945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wheel(1)">
                                      <p:cBhvr>
                                        <p:cTn id="18" dur="2000"/>
                                        <p:tgtEl>
                                          <p:spTgt spid="1945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wheel(1)">
                                      <p:cBhvr>
                                        <p:cTn id="23"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74" y="152400"/>
            <a:ext cx="4495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55" y="152400"/>
            <a:ext cx="4259519" cy="33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55" y="3505200"/>
            <a:ext cx="425951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0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1)">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wheel(1)">
                                      <p:cBhvr>
                                        <p:cTn id="12" dur="20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wheel(1)">
                                      <p:cBhvr>
                                        <p:cTn id="1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dirty="0" smtClean="0">
                <a:solidFill>
                  <a:srgbClr val="FF0000"/>
                </a:solidFill>
              </a:rPr>
              <a:t>تاثیر ارتفاع</a:t>
            </a:r>
            <a:endParaRPr lang="en-US" dirty="0">
              <a:solidFill>
                <a:srgbClr val="FF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295401"/>
            <a:ext cx="45148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886200"/>
            <a:ext cx="451485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6" y="1295401"/>
            <a:ext cx="4386263" cy="541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1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wheel(1)">
                                      <p:cBhvr>
                                        <p:cTn id="13" dur="2000"/>
                                        <p:tgtEl>
                                          <p:spTgt spid="2150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1506"/>
                                        </p:tgtEl>
                                        <p:attrNameLst>
                                          <p:attrName>style.visibility</p:attrName>
                                        </p:attrNameLst>
                                      </p:cBhvr>
                                      <p:to>
                                        <p:strVal val="visible"/>
                                      </p:to>
                                    </p:set>
                                    <p:animEffect transition="in" filter="wheel(1)">
                                      <p:cBhvr>
                                        <p:cTn id="18" dur="2000"/>
                                        <p:tgtEl>
                                          <p:spTgt spid="2150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1507"/>
                                        </p:tgtEl>
                                        <p:attrNameLst>
                                          <p:attrName>style.visibility</p:attrName>
                                        </p:attrNameLst>
                                      </p:cBhvr>
                                      <p:to>
                                        <p:strVal val="visible"/>
                                      </p:to>
                                    </p:set>
                                    <p:animEffect transition="in" filter="wheel(1)">
                                      <p:cBhvr>
                                        <p:cTn id="23"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287"/>
            <a:ext cx="8229600" cy="914400"/>
          </a:xfrm>
        </p:spPr>
        <p:txBody>
          <a:bodyPr>
            <a:normAutofit/>
          </a:bodyPr>
          <a:lstStyle/>
          <a:p>
            <a:r>
              <a:rPr lang="fa-IR" sz="3600" dirty="0" smtClean="0">
                <a:solidFill>
                  <a:srgbClr val="FF0000"/>
                </a:solidFill>
              </a:rPr>
              <a:t>اهمیت توزیع بار</a:t>
            </a:r>
            <a:endParaRPr lang="en-US" sz="3600" dirty="0">
              <a:solidFill>
                <a:srgbClr val="FF0000"/>
              </a:solidFill>
            </a:endParaRPr>
          </a:p>
        </p:txBody>
      </p:sp>
      <p:sp>
        <p:nvSpPr>
          <p:cNvPr id="3" name="Subtitle 2"/>
          <p:cNvSpPr>
            <a:spLocks noGrp="1"/>
          </p:cNvSpPr>
          <p:nvPr>
            <p:ph type="subTitle" idx="1"/>
          </p:nvPr>
        </p:nvSpPr>
        <p:spPr>
          <a:xfrm>
            <a:off x="1371600" y="3048000"/>
            <a:ext cx="6400800" cy="859302"/>
          </a:xfrm>
        </p:spPr>
        <p:txBody>
          <a:bodyPr>
            <a:normAutofit/>
          </a:bodyPr>
          <a:lstStyle/>
          <a:p>
            <a:r>
              <a:rPr lang="fa-IR" sz="3600" dirty="0" smtClean="0">
                <a:solidFill>
                  <a:srgbClr val="FF0000"/>
                </a:solidFill>
              </a:rPr>
              <a:t>گسیختگی پوسته</a:t>
            </a:r>
            <a:endParaRPr lang="en-US" sz="3600" dirty="0">
              <a:solidFill>
                <a:srgbClr val="FF0000"/>
              </a:solidFill>
            </a:endParaRPr>
          </a:p>
        </p:txBody>
      </p:sp>
      <p:sp>
        <p:nvSpPr>
          <p:cNvPr id="4" name="Rectangle 3"/>
          <p:cNvSpPr/>
          <p:nvPr/>
        </p:nvSpPr>
        <p:spPr>
          <a:xfrm>
            <a:off x="304800" y="1245869"/>
            <a:ext cx="8001000" cy="1569660"/>
          </a:xfrm>
          <a:prstGeom prst="rect">
            <a:avLst/>
          </a:prstGeom>
        </p:spPr>
        <p:txBody>
          <a:bodyPr wrap="square">
            <a:spAutoFit/>
          </a:bodyPr>
          <a:lstStyle/>
          <a:p>
            <a:pPr algn="r"/>
            <a:r>
              <a:rPr lang="fa-IR" sz="2400" dirty="0"/>
              <a:t>بارهای متمرکز عمود بر پوسته سبب شکست ناحیه‌ای و کاهش ارتفاع موثر می‌شوند. بنابراین باعث تضعیف عضو پر شده از هوا می‌گردند. به این دلیل، بارهای متمرکز و تکیه گاه‌ها برای توزیع نیرو روی سطح بزرگ و به حداقل رساندن شکستگی ناحیه‌ای باید به دقت طراحی شوند</a:t>
            </a:r>
            <a:endParaRPr lang="en-US" sz="2400" dirty="0"/>
          </a:p>
        </p:txBody>
      </p:sp>
      <p:sp>
        <p:nvSpPr>
          <p:cNvPr id="5" name="Rectangle 4"/>
          <p:cNvSpPr/>
          <p:nvPr/>
        </p:nvSpPr>
        <p:spPr>
          <a:xfrm>
            <a:off x="685800" y="3962400"/>
            <a:ext cx="7620000" cy="1938992"/>
          </a:xfrm>
          <a:prstGeom prst="rect">
            <a:avLst/>
          </a:prstGeom>
        </p:spPr>
        <p:txBody>
          <a:bodyPr wrap="square">
            <a:spAutoFit/>
          </a:bodyPr>
          <a:lstStyle/>
          <a:p>
            <a:pPr algn="r"/>
            <a:r>
              <a:rPr lang="fa-IR" sz="2400" dirty="0"/>
              <a:t>گسیختگی پوسته ممکن است در کشش (از هم پاشیدن) در اثر فشار بیش از اندازه یا بارگذاری مفرط روی دیوارها و ستون‌هایی که به اندازه‌ای کوتاه می‌باشند که در ابتدا شکست در آن‌ها اتفاق نمی‌افتد، رخ دهد. عوامل دیگر که می‌تواند باعث گسیختگی پوسته شود </a:t>
            </a:r>
            <a:r>
              <a:rPr lang="fa-IR" sz="2400" dirty="0">
                <a:hlinkClick r:id="rId2" tooltip="نور خورشید"/>
              </a:rPr>
              <a:t>نور خورشید</a:t>
            </a:r>
            <a:r>
              <a:rPr lang="fa-IR" sz="2400" dirty="0"/>
              <a:t> و فرسودگی می‌باشند که باعث تکرار خم شدگی، سایش و سوراخ شدن می‌گردند</a:t>
            </a:r>
            <a:endParaRPr lang="en-US" sz="2400" dirty="0"/>
          </a:p>
        </p:txBody>
      </p:sp>
    </p:spTree>
    <p:extLst>
      <p:ext uri="{BB962C8B-B14F-4D97-AF65-F5344CB8AC3E}">
        <p14:creationId xmlns:p14="http://schemas.microsoft.com/office/powerpoint/2010/main" val="41201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نمونه ها</a:t>
            </a:r>
            <a:endParaRPr lang="en-US" dirty="0">
              <a:solidFill>
                <a:srgbClr val="FF000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26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3243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25" y="5943600"/>
            <a:ext cx="36385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3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wheel(1)">
                                      <p:cBhvr>
                                        <p:cTn id="13" dur="20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wheel(1)">
                                      <p:cBhvr>
                                        <p:cTn id="18" dur="2000"/>
                                        <p:tgtEl>
                                          <p:spTgt spid="225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532"/>
                                        </p:tgtEl>
                                        <p:attrNameLst>
                                          <p:attrName>style.visibility</p:attrName>
                                        </p:attrNameLst>
                                      </p:cBhvr>
                                      <p:to>
                                        <p:strVal val="visible"/>
                                      </p:to>
                                    </p:set>
                                    <p:anim calcmode="lin" valueType="num">
                                      <p:cBhvr additive="base">
                                        <p:cTn id="23" dur="500" fill="hold"/>
                                        <p:tgtEl>
                                          <p:spTgt spid="22532"/>
                                        </p:tgtEl>
                                        <p:attrNameLst>
                                          <p:attrName>ppt_x</p:attrName>
                                        </p:attrNameLst>
                                      </p:cBhvr>
                                      <p:tavLst>
                                        <p:tav tm="0">
                                          <p:val>
                                            <p:strVal val="#ppt_x"/>
                                          </p:val>
                                        </p:tav>
                                        <p:tav tm="100000">
                                          <p:val>
                                            <p:strVal val="#ppt_x"/>
                                          </p:val>
                                        </p:tav>
                                      </p:tavLst>
                                    </p:anim>
                                    <p:anim calcmode="lin" valueType="num">
                                      <p:cBhvr additive="base">
                                        <p:cTn id="2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منابع</a:t>
            </a:r>
            <a:endParaRPr lang="en-US" dirty="0">
              <a:solidFill>
                <a:srgbClr val="FFFF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26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wheel(1)">
                                      <p:cBhvr>
                                        <p:cTn id="13"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057400"/>
            <a:ext cx="8229600" cy="3886200"/>
          </a:xfrm>
        </p:spPr>
        <p:txBody>
          <a:bodyPr>
            <a:normAutofit/>
          </a:bodyPr>
          <a:lstStyle/>
          <a:p>
            <a:pPr algn="r"/>
            <a:r>
              <a:rPr lang="fa-IR" sz="2400" dirty="0" smtClean="0">
                <a:solidFill>
                  <a:schemeClr val="tx1"/>
                </a:solidFill>
              </a:rPr>
              <a:t>پذیرش پروژه و فایل های درخواستی</a:t>
            </a:r>
          </a:p>
          <a:p>
            <a:pPr algn="r"/>
            <a:r>
              <a:rPr lang="fa-IR" sz="2400" dirty="0" smtClean="0">
                <a:solidFill>
                  <a:schemeClr val="tx1"/>
                </a:solidFill>
              </a:rPr>
              <a:t>                                         (در کمترین زمان با قیمت مناسب)</a:t>
            </a:r>
          </a:p>
          <a:p>
            <a:pPr algn="r"/>
            <a:endParaRPr lang="fa-IR" sz="2400" dirty="0">
              <a:solidFill>
                <a:schemeClr val="tx1"/>
              </a:solidFill>
            </a:endParaRPr>
          </a:p>
          <a:p>
            <a:pPr algn="r"/>
            <a:endParaRPr lang="fa-IR" sz="2400" dirty="0" smtClean="0">
              <a:solidFill>
                <a:schemeClr val="tx1"/>
              </a:solidFill>
            </a:endParaRPr>
          </a:p>
          <a:p>
            <a:r>
              <a:rPr lang="en-US" sz="2400" dirty="0" smtClean="0">
                <a:solidFill>
                  <a:srgbClr val="FF0000"/>
                </a:solidFill>
              </a:rPr>
              <a:t>Omid.mahmudi90@gmail.com</a:t>
            </a:r>
            <a:endParaRPr lang="fa-IR" sz="2400" dirty="0" smtClean="0">
              <a:solidFill>
                <a:srgbClr val="FF0000"/>
              </a:solidFill>
            </a:endParaRPr>
          </a:p>
        </p:txBody>
      </p:sp>
      <p:sp>
        <p:nvSpPr>
          <p:cNvPr id="3" name="Title 2"/>
          <p:cNvSpPr>
            <a:spLocks noGrp="1"/>
          </p:cNvSpPr>
          <p:nvPr>
            <p:ph type="ctrTitle"/>
          </p:nvPr>
        </p:nvSpPr>
        <p:spPr>
          <a:xfrm>
            <a:off x="762000" y="533400"/>
            <a:ext cx="7772400" cy="963313"/>
          </a:xfrm>
        </p:spPr>
        <p:txBody>
          <a:bodyPr/>
          <a:lstStyle/>
          <a:p>
            <a:r>
              <a:rPr lang="fa-IR" sz="3600" dirty="0" smtClean="0">
                <a:solidFill>
                  <a:srgbClr val="FFFF00"/>
                </a:solidFill>
              </a:rPr>
              <a:t>با تشکر از حسن انتخاب شما</a:t>
            </a:r>
            <a:endParaRPr lang="en-US" sz="3600" dirty="0">
              <a:solidFill>
                <a:srgbClr val="FFFF00"/>
              </a:solidFill>
            </a:endParaRPr>
          </a:p>
        </p:txBody>
      </p:sp>
    </p:spTree>
    <p:extLst>
      <p:ext uri="{BB962C8B-B14F-4D97-AF65-F5344CB8AC3E}">
        <p14:creationId xmlns:p14="http://schemas.microsoft.com/office/powerpoint/2010/main" val="48928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heel(1)">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fa-IR" dirty="0" smtClean="0">
                <a:solidFill>
                  <a:srgbClr val="FFFF00"/>
                </a:solidFill>
              </a:rPr>
              <a:t>معرفی سیستم</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97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a:bodyPr>
          <a:lstStyle/>
          <a:p>
            <a:r>
              <a:rPr lang="fa-IR" sz="4800" dirty="0" smtClean="0">
                <a:solidFill>
                  <a:srgbClr val="00B0F0"/>
                </a:solidFill>
              </a:rPr>
              <a:t>پایان</a:t>
            </a:r>
            <a:endParaRPr lang="en-US" sz="4800" dirty="0">
              <a:solidFill>
                <a:srgbClr val="00B0F0"/>
              </a:solidFill>
            </a:endParaRPr>
          </a:p>
        </p:txBody>
      </p:sp>
    </p:spTree>
    <p:extLst>
      <p:ext uri="{BB962C8B-B14F-4D97-AF65-F5344CB8AC3E}">
        <p14:creationId xmlns:p14="http://schemas.microsoft.com/office/powerpoint/2010/main" val="30081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838200"/>
          </a:xfrm>
        </p:spPr>
        <p:txBody>
          <a:bodyPr/>
          <a:lstStyle/>
          <a:p>
            <a:r>
              <a:rPr lang="fa-IR" dirty="0" smtClean="0">
                <a:solidFill>
                  <a:srgbClr val="FFFF00"/>
                </a:solidFill>
              </a:rPr>
              <a:t>انواع سازه ها</a:t>
            </a:r>
            <a:endParaRPr lang="en-US" dirty="0">
              <a:solidFill>
                <a:srgbClr val="FFFF00"/>
              </a:solidFill>
            </a:endParaRPr>
          </a:p>
        </p:txBody>
      </p:sp>
      <p:sp>
        <p:nvSpPr>
          <p:cNvPr id="3" name="Subtitle 2"/>
          <p:cNvSpPr>
            <a:spLocks noGrp="1"/>
          </p:cNvSpPr>
          <p:nvPr>
            <p:ph type="subTitle" idx="1"/>
          </p:nvPr>
        </p:nvSpPr>
        <p:spPr>
          <a:xfrm>
            <a:off x="1371600" y="1447800"/>
            <a:ext cx="6400800" cy="1752600"/>
          </a:xfrm>
        </p:spPr>
        <p:txBody>
          <a:bodyPr/>
          <a:lstStyle/>
          <a:p>
            <a:r>
              <a:rPr lang="fa-IR" sz="3200" dirty="0" smtClean="0">
                <a:solidFill>
                  <a:schemeClr val="bg1"/>
                </a:solidFill>
              </a:rPr>
              <a:t>سازه های متکی به هوا</a:t>
            </a:r>
          </a:p>
          <a:p>
            <a:r>
              <a:rPr lang="fa-IR" sz="3200" dirty="0" smtClean="0">
                <a:solidFill>
                  <a:schemeClr val="bg1"/>
                </a:solidFill>
              </a:rPr>
              <a:t>سازه های پرشده از هوا</a:t>
            </a:r>
            <a:endParaRPr lang="en-US" sz="32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00337"/>
            <a:ext cx="4648199"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43434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1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1)">
                                      <p:cBhvr>
                                        <p:cTn id="25" dur="20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wheel(1)">
                                      <p:cBhvr>
                                        <p:cTn id="3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838200"/>
          </a:xfrm>
        </p:spPr>
        <p:txBody>
          <a:bodyPr>
            <a:normAutofit/>
          </a:bodyPr>
          <a:lstStyle/>
          <a:p>
            <a:r>
              <a:rPr lang="fa-IR" sz="3600" dirty="0" smtClean="0">
                <a:solidFill>
                  <a:schemeClr val="bg1"/>
                </a:solidFill>
              </a:rPr>
              <a:t>سازه های متکی به هوا</a:t>
            </a:r>
            <a:endParaRPr lang="en-US" sz="3600" dirty="0">
              <a:solidFill>
                <a:schemeClr val="bg1"/>
              </a:solidFill>
            </a:endParaRPr>
          </a:p>
        </p:txBody>
      </p:sp>
      <p:sp>
        <p:nvSpPr>
          <p:cNvPr id="3" name="Subtitle 2"/>
          <p:cNvSpPr>
            <a:spLocks noGrp="1"/>
          </p:cNvSpPr>
          <p:nvPr>
            <p:ph type="subTitle" idx="1"/>
          </p:nvPr>
        </p:nvSpPr>
        <p:spPr>
          <a:xfrm>
            <a:off x="9525" y="1524000"/>
            <a:ext cx="8686800" cy="1752600"/>
          </a:xfrm>
        </p:spPr>
        <p:txBody>
          <a:bodyPr>
            <a:normAutofit lnSpcReduction="10000"/>
          </a:bodyPr>
          <a:lstStyle/>
          <a:p>
            <a:pPr algn="r"/>
            <a:r>
              <a:rPr lang="fa-IR" dirty="0"/>
              <a:t>تمامی سازه‌های متکی بر هوا تمایل به شکل نیمکره دارند انحنای آن‌ها باید حداقل در یک جهت محدب باشد. معمولاً بیشتر اشکال از طریق دوران یک فرم خطی حول یک محور به دست می‌آیند با پوسته‌ای متکی بر هوا که شکل نهایی آن را می‌سازد</a:t>
            </a:r>
            <a:r>
              <a:rPr lang="fa-IR"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830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heel(1)">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762000"/>
          </a:xfrm>
        </p:spPr>
        <p:txBody>
          <a:bodyPr>
            <a:normAutofit/>
          </a:bodyPr>
          <a:lstStyle/>
          <a:p>
            <a:r>
              <a:rPr lang="fa-IR" sz="3600" dirty="0" smtClean="0">
                <a:solidFill>
                  <a:srgbClr val="FF0000"/>
                </a:solidFill>
              </a:rPr>
              <a:t>اشکال مختلف سازه متکی  به هوا</a:t>
            </a:r>
            <a:endParaRPr lang="en-US" sz="3600" dirty="0">
              <a:solidFill>
                <a:srgbClr val="FF0000"/>
              </a:solidFill>
            </a:endParaRPr>
          </a:p>
        </p:txBody>
      </p:sp>
      <p:sp>
        <p:nvSpPr>
          <p:cNvPr id="3" name="Subtitle 2"/>
          <p:cNvSpPr>
            <a:spLocks noGrp="1"/>
          </p:cNvSpPr>
          <p:nvPr>
            <p:ph type="subTitle" idx="1"/>
          </p:nvPr>
        </p:nvSpPr>
        <p:spPr>
          <a:xfrm>
            <a:off x="685800" y="1600200"/>
            <a:ext cx="8001000" cy="4724400"/>
          </a:xfrm>
        </p:spPr>
        <p:txBody>
          <a:bodyPr/>
          <a:lstStyle/>
          <a:p>
            <a:pPr algn="r"/>
            <a:r>
              <a:rPr lang="fa-IR" dirty="0" smtClean="0"/>
              <a:t>نیمکره</a:t>
            </a:r>
          </a:p>
          <a:p>
            <a:pPr algn="r"/>
            <a:r>
              <a:rPr lang="fa-IR" dirty="0" smtClean="0"/>
              <a:t>ربع کره</a:t>
            </a:r>
          </a:p>
          <a:p>
            <a:pPr algn="r"/>
            <a:r>
              <a:rPr lang="fa-IR" dirty="0" smtClean="0"/>
              <a:t>سه چهارم کره</a:t>
            </a:r>
          </a:p>
          <a:p>
            <a:pPr algn="r"/>
            <a:r>
              <a:rPr lang="fa-IR" dirty="0" smtClean="0"/>
              <a:t>زین اسبی دوران یافته</a:t>
            </a:r>
          </a:p>
          <a:p>
            <a:pPr algn="r"/>
            <a:r>
              <a:rPr lang="fa-IR" dirty="0" smtClean="0"/>
              <a:t>بیضی دوران یافته</a:t>
            </a:r>
          </a:p>
          <a:p>
            <a:pPr algn="r"/>
            <a:r>
              <a:rPr lang="fa-IR" dirty="0" smtClean="0"/>
              <a:t>مستطیل با گوشه های دوار</a:t>
            </a:r>
            <a:endParaRPr lang="en-US" dirty="0"/>
          </a:p>
        </p:txBody>
      </p:sp>
    </p:spTree>
    <p:extLst>
      <p:ext uri="{BB962C8B-B14F-4D97-AF65-F5344CB8AC3E}">
        <p14:creationId xmlns:p14="http://schemas.microsoft.com/office/powerpoint/2010/main" val="39636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574"/>
            <a:ext cx="31242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575"/>
            <a:ext cx="3124199"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6" y="4526752"/>
            <a:ext cx="3152776"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2135980"/>
            <a:ext cx="3109912"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6" y="2135980"/>
            <a:ext cx="3128963"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510" y="4498178"/>
            <a:ext cx="3124201" cy="227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6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wheel(1)">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wheel(1)">
                                      <p:cBhvr>
                                        <p:cTn id="22" dur="20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heel(1)">
                                      <p:cBhvr>
                                        <p:cTn id="27" dur="20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wheel(1)">
                                      <p:cBhvr>
                                        <p:cTn id="32"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a-IR" dirty="0" smtClean="0">
                <a:solidFill>
                  <a:srgbClr val="FF0000"/>
                </a:solidFill>
              </a:rPr>
              <a:t>شرایط بارگذاری</a:t>
            </a:r>
            <a:endParaRPr lang="en-US" dirty="0">
              <a:solidFill>
                <a:srgbClr val="FF0000"/>
              </a:solidFill>
            </a:endParaRPr>
          </a:p>
        </p:txBody>
      </p:sp>
      <p:sp>
        <p:nvSpPr>
          <p:cNvPr id="3" name="Rectangle 2"/>
          <p:cNvSpPr/>
          <p:nvPr/>
        </p:nvSpPr>
        <p:spPr>
          <a:xfrm>
            <a:off x="228600" y="1637169"/>
            <a:ext cx="8610600" cy="1569660"/>
          </a:xfrm>
          <a:prstGeom prst="rect">
            <a:avLst/>
          </a:prstGeom>
        </p:spPr>
        <p:txBody>
          <a:bodyPr wrap="square">
            <a:spAutoFit/>
          </a:bodyPr>
          <a:lstStyle/>
          <a:p>
            <a:pPr algn="r"/>
            <a:r>
              <a:rPr lang="fa-IR" sz="2400" dirty="0"/>
              <a:t>در سازه‌های متکی بر هوا بارهای مرده (وزن پوسته و بارهای دایمی معلق از پوسته) و بارهای زنده (بار برف، باران، بادو بارهای وارده موقت ارزیابی می‌شوند. علاوه بر این سازه برای بارهای ناشی از فشار هوا که برای باقی‌ماندن پوسته در کشش ذخیره </a:t>
            </a:r>
            <a:r>
              <a:rPr lang="fa-IR" sz="2400" dirty="0" smtClean="0"/>
              <a:t>می‌گردد </a:t>
            </a:r>
            <a:r>
              <a:rPr lang="fa-IR" sz="2400" dirty="0"/>
              <a:t>و بارهای مرده و زنده را نگاه می‌دارد نیز تحت بررسی قرار </a:t>
            </a:r>
            <a:r>
              <a:rPr lang="fa-IR" sz="2400" dirty="0" smtClean="0"/>
              <a:t>می‌گیرد.</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3505200"/>
            <a:ext cx="42291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3505200"/>
            <a:ext cx="4210050" cy="296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wheel(1)">
                                      <p:cBhvr>
                                        <p:cTn id="18" dur="2000"/>
                                        <p:tgtEl>
                                          <p:spTgt spid="717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1)">
                                      <p:cBhvr>
                                        <p:cTn id="2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77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3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592</Words>
  <Application>Microsoft Office PowerPoint</Application>
  <PresentationFormat>On-screen Show (4:3)</PresentationFormat>
  <Paragraphs>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PowerPoint Presentation</vt:lpstr>
      <vt:lpstr>سازه های هوافشرده (سازه بادی)</vt:lpstr>
      <vt:lpstr>معرفی سیستم</vt:lpstr>
      <vt:lpstr>انواع سازه ها</vt:lpstr>
      <vt:lpstr>سازه های متکی به هوا</vt:lpstr>
      <vt:lpstr>اشکال مختلف سازه متکی  به هوا</vt:lpstr>
      <vt:lpstr>PowerPoint Presentation</vt:lpstr>
      <vt:lpstr>شرایط بارگذاری</vt:lpstr>
      <vt:lpstr>PowerPoint Presentation</vt:lpstr>
      <vt:lpstr>1.بارهای مرده این بار (بار وزن) در پوسته‌های قابل انعطاف (پارچه)، قابل چشم پوشی است. اما اگر مصالح مقاوم تر برای سازه‌هایی که در آینده ساخته می‌شوند، به کار رود، در آن صورت وزن پوسته باید در نظر گرفته شود. 2. بارهای زنده تجمع برف به علاوهٔ بار یکنواخت و قابل پیش بینی نسبی ناشی از انباشته شدن برف، مسالهٔ مهمی برای سازه‌های متکی بر هواست. به خصوص هنگامی که خیز منحنی کم باشد (خصوصاً در دهانه‌های طولانی).  بار ناشی از نیروی باد امری مهم در سازه‌های متکی بر هواست. در سازه‌ای با خیز تند، فشار باد بر بخش پایین‌تر گنبد در جهت مقابل باد تمایل به متعادل کردن فشار تکیه گاهی داخلی دارد و سبب فروریختن داخلی در اثر فشاری که متعادل شده است در هر جهت می‌گردد. </vt:lpstr>
      <vt:lpstr>3. بارهای ناشی از فشار هوا این بار به صورت عمود و به طور یکنواخت بر پوسته عمل می‌نمایند. برای شرایط بارگذاری بدون بار برف، فشار واقعی مورد نیاز برای نگهداری چنین سازهٔ سبک وزنی تقریباً ۱۰٫۵ نیوتن بر متر مربع است. فشار هوای داخل به وسیلهٔ پمپ‌های مکانیکی هوا تامین می‌شود. هزینه چنین پمپ‌هایی تقریباً برابر هزینهٔ دستگاه تهویه مطبوع در آب و هوای یکسان می‌باشد. در بعضی از سازه‌ها از نیروی باد جهت تنظیم فشار داخل استفاده کرده‌اند. شیوهٔ دیگر تنظیم فشار هوای داخل به کار گیری تفاوت دمای درون و بیرون است. </vt:lpstr>
      <vt:lpstr>بازشوهای دسترسی</vt:lpstr>
      <vt:lpstr>PowerPoint Presentation</vt:lpstr>
      <vt:lpstr>مصالح</vt:lpstr>
      <vt:lpstr>کنترل افت فشار</vt:lpstr>
      <vt:lpstr>راه حل</vt:lpstr>
      <vt:lpstr>تکیه گاه</vt:lpstr>
      <vt:lpstr>PowerPoint Presentation</vt:lpstr>
      <vt:lpstr>نمونه ها</vt:lpstr>
      <vt:lpstr>PowerPoint Presentation</vt:lpstr>
      <vt:lpstr>سازه های پرشده از هوا</vt:lpstr>
      <vt:lpstr>انواع سازه های پر شده از هوا</vt:lpstr>
      <vt:lpstr>رفتار سازه ایی</vt:lpstr>
      <vt:lpstr>PowerPoint Presentation</vt:lpstr>
      <vt:lpstr>تاثیر ارتفاع</vt:lpstr>
      <vt:lpstr>اهمیت توزیع بار</vt:lpstr>
      <vt:lpstr>نمونه ها</vt:lpstr>
      <vt:lpstr>منابع</vt:lpstr>
      <vt:lpstr>با تشکر از حسن انتخاب شما</vt:lpstr>
      <vt:lpstr>پایان</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24 DVDs</dc:creator>
  <cp:lastModifiedBy>MRT Pack 24 DVDs</cp:lastModifiedBy>
  <cp:revision>11</cp:revision>
  <dcterms:created xsi:type="dcterms:W3CDTF">2016-06-06T12:07:57Z</dcterms:created>
  <dcterms:modified xsi:type="dcterms:W3CDTF">2016-06-11T14:01:23Z</dcterms:modified>
</cp:coreProperties>
</file>