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57"/>
  </p:notesMasterIdLst>
  <p:sldIdLst>
    <p:sldId id="258" r:id="rId2"/>
    <p:sldId id="257" r:id="rId3"/>
    <p:sldId id="271" r:id="rId4"/>
    <p:sldId id="344" r:id="rId5"/>
    <p:sldId id="345" r:id="rId6"/>
    <p:sldId id="356" r:id="rId7"/>
    <p:sldId id="346" r:id="rId8"/>
    <p:sldId id="347" r:id="rId9"/>
    <p:sldId id="322" r:id="rId10"/>
    <p:sldId id="348" r:id="rId11"/>
    <p:sldId id="349" r:id="rId12"/>
    <p:sldId id="373" r:id="rId13"/>
    <p:sldId id="358" r:id="rId14"/>
    <p:sldId id="352" r:id="rId15"/>
    <p:sldId id="351" r:id="rId16"/>
    <p:sldId id="353" r:id="rId17"/>
    <p:sldId id="354" r:id="rId18"/>
    <p:sldId id="359" r:id="rId19"/>
    <p:sldId id="361" r:id="rId20"/>
    <p:sldId id="362" r:id="rId21"/>
    <p:sldId id="363" r:id="rId22"/>
    <p:sldId id="364" r:id="rId23"/>
    <p:sldId id="365" r:id="rId24"/>
    <p:sldId id="367" r:id="rId25"/>
    <p:sldId id="366" r:id="rId26"/>
    <p:sldId id="368" r:id="rId27"/>
    <p:sldId id="360" r:id="rId28"/>
    <p:sldId id="355" r:id="rId29"/>
    <p:sldId id="323" r:id="rId30"/>
    <p:sldId id="350" r:id="rId31"/>
    <p:sldId id="324" r:id="rId32"/>
    <p:sldId id="325" r:id="rId33"/>
    <p:sldId id="326" r:id="rId34"/>
    <p:sldId id="327" r:id="rId35"/>
    <p:sldId id="372" r:id="rId36"/>
    <p:sldId id="328" r:id="rId37"/>
    <p:sldId id="371" r:id="rId38"/>
    <p:sldId id="369" r:id="rId39"/>
    <p:sldId id="329" r:id="rId40"/>
    <p:sldId id="331" r:id="rId41"/>
    <p:sldId id="330" r:id="rId42"/>
    <p:sldId id="339" r:id="rId43"/>
    <p:sldId id="370" r:id="rId44"/>
    <p:sldId id="332" r:id="rId45"/>
    <p:sldId id="333" r:id="rId46"/>
    <p:sldId id="334" r:id="rId47"/>
    <p:sldId id="335" r:id="rId48"/>
    <p:sldId id="340" r:id="rId49"/>
    <p:sldId id="342" r:id="rId50"/>
    <p:sldId id="341" r:id="rId51"/>
    <p:sldId id="343" r:id="rId52"/>
    <p:sldId id="336" r:id="rId53"/>
    <p:sldId id="337" r:id="rId54"/>
    <p:sldId id="374" r:id="rId55"/>
    <p:sldId id="375" r:id="rId5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103" autoAdjust="0"/>
    <p:restoredTop sz="94660"/>
  </p:normalViewPr>
  <p:slideViewPr>
    <p:cSldViewPr>
      <p:cViewPr>
        <p:scale>
          <a:sx n="76" d="100"/>
          <a:sy n="76" d="100"/>
        </p:scale>
        <p:origin x="-39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FF36EB9-7961-4BBF-B84D-D7A8BA1B7547}" type="datetimeFigureOut">
              <a:rPr lang="fa-IR" smtClean="0"/>
              <a:pPr/>
              <a:t>1438/03/27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4696D2C-1ADC-458A-B04C-6038919281EA}" type="slidenum">
              <a:rPr lang="fa-IR" smtClean="0"/>
              <a:pPr/>
              <a:t>‹#›</a:t>
            </a:fld>
            <a:endParaRPr lang="fa-IR"/>
          </a:p>
        </p:txBody>
      </p:sp>
    </p:spTree>
    <p:extLst>
      <p:ext uri="{BB962C8B-B14F-4D97-AF65-F5344CB8AC3E}">
        <p14:creationId xmlns:p14="http://schemas.microsoft.com/office/powerpoint/2010/main" val="176586521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38851C5-3E0F-4287-906C-DFCA3B7DB52E}" type="slidenum">
              <a:rPr lang="fa-IR" smtClean="0"/>
              <a:pPr/>
              <a:t>1</a:t>
            </a:fld>
            <a:endParaRPr lang="fa-I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04696D2C-1ADC-458A-B04C-6038919281EA}" type="slidenum">
              <a:rPr lang="fa-IR" smtClean="0"/>
              <a:pPr/>
              <a:t>10</a:t>
            </a:fld>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04696D2C-1ADC-458A-B04C-6038919281EA}" type="slidenum">
              <a:rPr lang="fa-IR" smtClean="0"/>
              <a:pPr/>
              <a:t>54</a:t>
            </a:fld>
            <a:endParaRPr lang="fa-I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04696D2C-1ADC-458A-B04C-6038919281EA}" type="slidenum">
              <a:rPr lang="fa-IR" smtClean="0"/>
              <a:pPr/>
              <a:t>55</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C4A7D29-D3B7-45E7-B009-676BD5B1086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12D0FFDD-3469-46BE-A162-1D1B129FB01E}" type="datetime8">
              <a:rPr lang="fa-IR" smtClean="0"/>
              <a:t>16/دسامبر/26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69B7827-21F9-45B0-A4AE-9C4056D84C07}" type="datetime8">
              <a:rPr lang="fa-IR" smtClean="0"/>
              <a:t>16/دسامبر/26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7A279ABE-515E-4960-84CB-A965C66AF41E}" type="datetime8">
              <a:rPr lang="fa-IR" smtClean="0"/>
              <a:t>16/دسامبر/26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71F0FDF-BE62-4BDF-A75B-0756715080EE}" type="datetime8">
              <a:rPr lang="fa-IR" smtClean="0"/>
              <a:t>16/دسامبر/26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3B726E-DB67-473F-9118-98816F034AE1}" type="datetime8">
              <a:rPr lang="fa-IR" smtClean="0"/>
              <a:t>16/دسامبر/26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3C64489E-012C-489F-BA4D-92C9AE200535}" type="datetime8">
              <a:rPr lang="fa-IR" smtClean="0"/>
              <a:t>16/دسامبر/26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9F9A2096-6F58-42D5-8FBC-F41255BBFFFE}" type="datetime8">
              <a:rPr lang="fa-IR" smtClean="0"/>
              <a:t>16/دسامبر/26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442DA020-CE5B-4CBA-90D8-82CC70AD8E36}" type="datetime8">
              <a:rPr lang="fa-IR" smtClean="0"/>
              <a:t>16/دسامبر/26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4678BA-F660-4AD3-B122-56C1A1049312}" type="datetime8">
              <a:rPr lang="fa-IR" smtClean="0"/>
              <a:t>16/دسامبر/26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1889B8-09F9-4748-A073-E7D1F81EFAF0}" type="datetime8">
              <a:rPr lang="fa-IR" smtClean="0"/>
              <a:t>16/دسامبر/26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7AE6AE-F1F0-4834-AAEC-8CA5B729D434}" type="datetime8">
              <a:rPr lang="fa-IR" smtClean="0"/>
              <a:t>16/دسامبر/26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7F4C8AD-E55C-42AC-982A-63491E9A436D}"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8FC7208-0796-4B82-A704-2BD73A076804}" type="datetime8">
              <a:rPr lang="fa-IR" smtClean="0"/>
              <a:t>16/دسامبر/26</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7F4C8AD-E55C-42AC-982A-63491E9A436D}"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6977" name="Rectangle 1"/>
          <p:cNvSpPr>
            <a:spLocks noChangeArrowheads="1"/>
          </p:cNvSpPr>
          <p:nvPr/>
        </p:nvSpPr>
        <p:spPr bwMode="auto">
          <a:xfrm>
            <a:off x="0" y="-95211"/>
            <a:ext cx="3657600" cy="6986528"/>
          </a:xfrm>
          <a:prstGeom prst="rect">
            <a:avLst/>
          </a:prstGeom>
          <a:solidFill>
            <a:schemeClr val="accent1">
              <a:lumMod val="20000"/>
              <a:lumOff val="80000"/>
            </a:schemeClr>
          </a:solidFill>
          <a:ln w="9525">
            <a:noFill/>
            <a:miter lim="800000"/>
            <a:headEnd/>
            <a:tailEnd/>
          </a:ln>
          <a:effectLst>
            <a:outerShdw blurRad="50800" dist="76200" dir="2400000" algn="ctr" rotWithShape="0">
              <a:schemeClr val="accent1">
                <a:lumMod val="75000"/>
                <a:alpha val="98000"/>
              </a:schemeClr>
            </a:outerShdw>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fa-IR" sz="2000" b="0" i="0" u="none" strike="noStrike" cap="none" normalizeH="0" baseline="0" dirty="0" smtClean="0">
              <a:ln>
                <a:noFill/>
              </a:ln>
              <a:solidFill>
                <a:schemeClr val="tx1"/>
              </a:solidFill>
              <a:effectLst/>
              <a:latin typeface="B Lotus" pitchFamily="2" charset="-78"/>
              <a:ea typeface="Times New Roman" pitchFamily="18" charset="0"/>
              <a:cs typeface="B Mitra"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endParaRPr lang="fa-IR" sz="2000" dirty="0" smtClean="0">
              <a:latin typeface="B Lotus" pitchFamily="2" charset="-78"/>
              <a:ea typeface="Times New Roman" pitchFamily="18" charset="0"/>
              <a:cs typeface="B Mitra"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fa-IR" sz="1600" b="1" i="0" u="none" strike="noStrike" cap="none" normalizeH="0" baseline="0" dirty="0" smtClean="0">
                <a:ln>
                  <a:noFill/>
                </a:ln>
                <a:solidFill>
                  <a:schemeClr val="tx1"/>
                </a:solidFill>
                <a:effectLst/>
                <a:latin typeface="B Lotus" pitchFamily="2" charset="-78"/>
                <a:ea typeface="Times New Roman" pitchFamily="18" charset="0"/>
                <a:cs typeface="B Badr" pitchFamily="2" charset="-78"/>
              </a:rPr>
              <a:t>به نام خدا</a:t>
            </a:r>
          </a:p>
          <a:p>
            <a:pPr marL="0" marR="0" lvl="0" indent="0" algn="ctr" defTabSz="914400" rtl="1"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B Mitra"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endParaRPr kumimoji="0" lang="fa-IR" sz="3200" b="1" i="0" u="none" strike="noStrike" cap="none" normalizeH="0" baseline="0" dirty="0" smtClean="0">
              <a:ln>
                <a:noFill/>
              </a:ln>
              <a:solidFill>
                <a:schemeClr val="tx1"/>
              </a:solidFill>
              <a:effectLst/>
              <a:latin typeface="B Lotus" pitchFamily="2" charset="-78"/>
              <a:ea typeface="Times New Roman" pitchFamily="18" charset="0"/>
              <a:cs typeface="B Mitra"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endParaRPr kumimoji="0" lang="fa-IR" sz="3200" b="1" i="0" u="none" strike="noStrike" cap="none" normalizeH="0" baseline="0" dirty="0" smtClean="0">
              <a:ln>
                <a:noFill/>
              </a:ln>
              <a:solidFill>
                <a:schemeClr val="tx1"/>
              </a:solidFill>
              <a:effectLst/>
              <a:latin typeface="B Lotus" pitchFamily="2" charset="-78"/>
              <a:ea typeface="Times New Roman" pitchFamily="18" charset="0"/>
              <a:cs typeface="B Mitra"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endParaRPr kumimoji="0" lang="fa-IR" sz="3200" b="1" i="0" u="none" strike="noStrike" cap="none" normalizeH="0" baseline="0" dirty="0" smtClean="0">
              <a:ln>
                <a:noFill/>
              </a:ln>
              <a:solidFill>
                <a:schemeClr val="tx1"/>
              </a:solidFill>
              <a:effectLst/>
              <a:latin typeface="B Lotus" pitchFamily="2" charset="-78"/>
              <a:ea typeface="Times New Roman" pitchFamily="18" charset="0"/>
              <a:cs typeface="B Mitra" pitchFamily="2" charset="-78"/>
            </a:endParaRPr>
          </a:p>
          <a:p>
            <a:pPr algn="ctr"/>
            <a:endParaRPr lang="en-US" sz="2000" b="1" dirty="0" smtClean="0">
              <a:solidFill>
                <a:srgbClr val="0070C0"/>
              </a:solidFill>
              <a:effectLst>
                <a:outerShdw blurRad="38100" dist="38100" dir="2700000" algn="tl">
                  <a:srgbClr val="000000">
                    <a:alpha val="43137"/>
                  </a:srgbClr>
                </a:outerShdw>
              </a:effectLst>
              <a:cs typeface="B Badr" pitchFamily="2" charset="-78"/>
            </a:endParaRPr>
          </a:p>
          <a:p>
            <a:pPr algn="ctr"/>
            <a:r>
              <a:rPr lang="fa-IR" sz="2000" b="1" dirty="0" smtClean="0">
                <a:solidFill>
                  <a:srgbClr val="0070C0"/>
                </a:solidFill>
                <a:effectLst>
                  <a:outerShdw blurRad="38100" dist="38100" dir="2700000" algn="tl">
                    <a:srgbClr val="000000">
                      <a:alpha val="43137"/>
                    </a:srgbClr>
                  </a:outerShdw>
                </a:effectLst>
                <a:cs typeface="B Badr" pitchFamily="2" charset="-78"/>
              </a:rPr>
              <a:t>طراحی معماری در زمینه و بافت</a:t>
            </a:r>
            <a:endParaRPr lang="en-US" sz="2000" b="1" dirty="0" smtClean="0">
              <a:solidFill>
                <a:srgbClr val="0070C0"/>
              </a:solidFill>
              <a:effectLst>
                <a:outerShdw blurRad="38100" dist="38100" dir="2700000" algn="tl">
                  <a:srgbClr val="000000">
                    <a:alpha val="43137"/>
                  </a:srgbClr>
                </a:outerShdw>
              </a:effectLst>
              <a:cs typeface="B Badr"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cs typeface="B Badr"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r>
              <a:rPr lang="fa-IR" b="1" dirty="0" smtClean="0">
                <a:effectLst>
                  <a:outerShdw blurRad="38100" dist="38100" dir="2700000" algn="tl">
                    <a:srgbClr val="000000">
                      <a:alpha val="43137"/>
                    </a:srgbClr>
                  </a:outerShdw>
                </a:effectLst>
                <a:latin typeface="Arial" pitchFamily="34" charset="0"/>
                <a:cs typeface="B Badr" pitchFamily="2" charset="-78"/>
              </a:rPr>
              <a:t>سازگاری بناهای جدید با قدیم</a:t>
            </a:r>
          </a:p>
          <a:p>
            <a:pPr marL="0" marR="0" lvl="0" indent="0" algn="ctr" defTabSz="914400" rtl="1" eaLnBrk="0" fontAlgn="base" latinLnBrk="0" hangingPunct="0">
              <a:lnSpc>
                <a:spcPct val="100000"/>
              </a:lnSpc>
              <a:spcBef>
                <a:spcPct val="0"/>
              </a:spcBef>
              <a:spcAft>
                <a:spcPct val="0"/>
              </a:spcAft>
              <a:buClrTx/>
              <a:buSzTx/>
              <a:buFontTx/>
              <a:buNone/>
              <a:tabLst/>
            </a:pPr>
            <a:endParaRPr lang="fa-IR" sz="2400" dirty="0" smtClean="0">
              <a:latin typeface="Arial" pitchFamily="34" charset="0"/>
              <a:cs typeface="B Mitra"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chemeClr val="tx1"/>
              </a:solidFill>
              <a:effectLst/>
              <a:latin typeface="Arial" pitchFamily="34" charset="0"/>
              <a:cs typeface="B Mitra"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endParaRPr kumimoji="0" lang="fa-IR" sz="1600" i="0" u="none" strike="noStrike" cap="none" normalizeH="0" baseline="0" dirty="0" smtClean="0">
              <a:ln>
                <a:noFill/>
              </a:ln>
              <a:solidFill>
                <a:schemeClr val="tx1"/>
              </a:solidFill>
              <a:effectLst>
                <a:outerShdw blurRad="38100" dist="38100" dir="2700000" algn="tl">
                  <a:srgbClr val="000000">
                    <a:alpha val="43137"/>
                  </a:srgbClr>
                </a:outerShdw>
              </a:effectLst>
              <a:latin typeface="B Lotus" pitchFamily="2" charset="-78"/>
              <a:ea typeface="Times New Roman" pitchFamily="18" charset="0"/>
              <a:cs typeface="B Mitra"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endParaRPr kumimoji="0" lang="fa-IR" sz="1600" i="0" u="none" strike="noStrike" cap="none" normalizeH="0" baseline="0" dirty="0" smtClean="0">
              <a:ln>
                <a:noFill/>
              </a:ln>
              <a:solidFill>
                <a:schemeClr val="tx1"/>
              </a:solidFill>
              <a:effectLst>
                <a:outerShdw blurRad="38100" dist="38100" dir="2700000" algn="tl">
                  <a:srgbClr val="000000">
                    <a:alpha val="43137"/>
                  </a:srgbClr>
                </a:outerShdw>
              </a:effectLst>
              <a:latin typeface="B Lotus" pitchFamily="2" charset="-78"/>
              <a:ea typeface="Times New Roman" pitchFamily="18" charset="0"/>
              <a:cs typeface="B Mitra"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endParaRPr kumimoji="0" lang="fa-IR" sz="1600" i="0" u="none" strike="noStrike" cap="none" normalizeH="0" baseline="0" dirty="0" smtClean="0">
              <a:ln>
                <a:noFill/>
              </a:ln>
              <a:solidFill>
                <a:schemeClr val="tx1"/>
              </a:solidFill>
              <a:effectLst>
                <a:outerShdw blurRad="38100" dist="38100" dir="2700000" algn="tl">
                  <a:srgbClr val="000000">
                    <a:alpha val="43137"/>
                  </a:srgbClr>
                </a:outerShdw>
              </a:effectLst>
              <a:latin typeface="B Lotus" pitchFamily="2" charset="-78"/>
              <a:ea typeface="Times New Roman" pitchFamily="18" charset="0"/>
              <a:cs typeface="B Mitra"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endParaRPr kumimoji="0" lang="fa-IR" sz="1600" i="0" u="none" strike="noStrike" cap="none" normalizeH="0" baseline="0" dirty="0" smtClean="0">
              <a:ln>
                <a:noFill/>
              </a:ln>
              <a:solidFill>
                <a:schemeClr val="tx1"/>
              </a:solidFill>
              <a:effectLst>
                <a:outerShdw blurRad="38100" dist="38100" dir="2700000" algn="tl">
                  <a:srgbClr val="000000">
                    <a:alpha val="43137"/>
                  </a:srgbClr>
                </a:outerShdw>
              </a:effectLst>
              <a:latin typeface="B Lotus" pitchFamily="2" charset="-78"/>
              <a:ea typeface="Times New Roman" pitchFamily="18" charset="0"/>
              <a:cs typeface="B Mitra"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endParaRPr kumimoji="0" lang="fa-IR" sz="1600" i="0" u="none" strike="noStrike" cap="none" normalizeH="0" baseline="0" dirty="0" smtClean="0">
              <a:ln>
                <a:noFill/>
              </a:ln>
              <a:solidFill>
                <a:schemeClr val="tx1"/>
              </a:solidFill>
              <a:effectLst>
                <a:outerShdw blurRad="38100" dist="38100" dir="2700000" algn="tl">
                  <a:srgbClr val="000000">
                    <a:alpha val="43137"/>
                  </a:srgbClr>
                </a:outerShdw>
              </a:effectLst>
              <a:latin typeface="B Lotus" pitchFamily="2" charset="-78"/>
              <a:ea typeface="Times New Roman" pitchFamily="18" charset="0"/>
              <a:cs typeface="B Mitra"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endParaRPr kumimoji="0" lang="fa-IR" sz="160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Mitra"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endParaRPr lang="fa-IR" sz="1600" dirty="0" smtClean="0">
              <a:effectLst>
                <a:outerShdw blurRad="38100" dist="38100" dir="2700000" algn="tl">
                  <a:srgbClr val="000000">
                    <a:alpha val="43137"/>
                  </a:srgbClr>
                </a:outerShdw>
              </a:effectLst>
              <a:latin typeface="Arial" pitchFamily="34" charset="0"/>
              <a:cs typeface="B Mitra" pitchFamily="2" charset="-78"/>
            </a:endParaRPr>
          </a:p>
        </p:txBody>
      </p:sp>
      <p:sp>
        <p:nvSpPr>
          <p:cNvPr id="3" name="TextBox 2"/>
          <p:cNvSpPr txBox="1"/>
          <p:nvPr/>
        </p:nvSpPr>
        <p:spPr>
          <a:xfrm>
            <a:off x="3962400" y="1847671"/>
            <a:ext cx="4800600" cy="1815882"/>
          </a:xfrm>
          <a:prstGeom prst="rect">
            <a:avLst/>
          </a:prstGeom>
        </p:spPr>
        <p:style>
          <a:lnRef idx="1">
            <a:schemeClr val="dk1"/>
          </a:lnRef>
          <a:fillRef idx="2">
            <a:schemeClr val="dk1"/>
          </a:fillRef>
          <a:effectRef idx="1">
            <a:schemeClr val="dk1"/>
          </a:effectRef>
          <a:fontRef idx="minor">
            <a:schemeClr val="dk1"/>
          </a:fontRef>
        </p:style>
        <p:txBody>
          <a:bodyPr wrap="square" rtlCol="1">
            <a:spAutoFit/>
          </a:bodyPr>
          <a:lstStyle/>
          <a:p>
            <a:pPr algn="ctr"/>
            <a:endParaRPr lang="en-US" sz="2400" b="1" dirty="0" smtClean="0">
              <a:solidFill>
                <a:schemeClr val="accent1">
                  <a:lumMod val="75000"/>
                </a:schemeClr>
              </a:solidFill>
              <a:effectLst>
                <a:outerShdw blurRad="38100" dist="38100" dir="2700000" algn="tl">
                  <a:srgbClr val="000000">
                    <a:alpha val="43137"/>
                  </a:srgbClr>
                </a:outerShdw>
              </a:effectLst>
              <a:cs typeface="B Nazanin" pitchFamily="2" charset="-78"/>
            </a:endParaRPr>
          </a:p>
          <a:p>
            <a:pPr algn="ctr"/>
            <a:r>
              <a:rPr lang="fa-IR" sz="3200" b="1" dirty="0" smtClean="0">
                <a:solidFill>
                  <a:schemeClr val="accent1">
                    <a:lumMod val="75000"/>
                  </a:schemeClr>
                </a:solidFill>
                <a:effectLst>
                  <a:outerShdw blurRad="38100" dist="38100" dir="2700000" algn="tl">
                    <a:srgbClr val="000000">
                      <a:alpha val="43137"/>
                    </a:srgbClr>
                  </a:outerShdw>
                </a:effectLst>
                <a:cs typeface="B Mitra" pitchFamily="2" charset="-78"/>
              </a:rPr>
              <a:t>معماری زمینه گرا</a:t>
            </a:r>
          </a:p>
          <a:p>
            <a:pPr algn="ctr"/>
            <a:r>
              <a:rPr lang="en-US" sz="2800" dirty="0" smtClean="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Architecture in </a:t>
            </a:r>
            <a:r>
              <a:rPr lang="en-US" sz="2800" dirty="0" smtClean="0">
                <a:solidFill>
                  <a:schemeClr val="accent1">
                    <a:lumMod val="75000"/>
                  </a:schemeClr>
                </a:solidFill>
                <a:effectLst>
                  <a:outerShdw blurRad="38100" dist="38100" dir="2700000" algn="tl">
                    <a:srgbClr val="000000">
                      <a:alpha val="43137"/>
                    </a:srgbClr>
                  </a:outerShdw>
                </a:effectLst>
                <a:latin typeface="Book Antiqua" pitchFamily="18" charset="0"/>
                <a:cs typeface="Times New Roman" pitchFamily="18" charset="0"/>
              </a:rPr>
              <a:t>Context</a:t>
            </a:r>
            <a:endParaRPr lang="fa-IR" sz="2800" dirty="0" smtClean="0">
              <a:solidFill>
                <a:schemeClr val="accent1">
                  <a:lumMod val="75000"/>
                </a:schemeClr>
              </a:solidFill>
              <a:effectLst>
                <a:outerShdw blurRad="38100" dist="38100" dir="2700000" algn="tl">
                  <a:srgbClr val="000000">
                    <a:alpha val="43137"/>
                  </a:srgbClr>
                </a:outerShdw>
              </a:effectLst>
              <a:latin typeface="Book Antiqua" pitchFamily="18" charset="0"/>
              <a:cs typeface="Times New Roman" pitchFamily="18" charset="0"/>
            </a:endParaRPr>
          </a:p>
          <a:p>
            <a:pPr algn="ctr"/>
            <a:endParaRPr lang="fa-IR" sz="2400" b="1" dirty="0">
              <a:solidFill>
                <a:srgbClr val="FF0000"/>
              </a:solidFill>
              <a:effectLst>
                <a:outerShdw blurRad="38100" dist="38100" dir="2700000" algn="tl">
                  <a:srgbClr val="000000">
                    <a:alpha val="43137"/>
                  </a:srgbClr>
                </a:outerShdw>
              </a:effectLst>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1</a:t>
            </a:fld>
            <a:endParaRPr lang="fa-I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 Box 15"/>
          <p:cNvSpPr txBox="1">
            <a:spLocks noChangeArrowheads="1"/>
          </p:cNvSpPr>
          <p:nvPr/>
        </p:nvSpPr>
        <p:spPr bwMode="auto">
          <a:xfrm>
            <a:off x="685800" y="5486400"/>
            <a:ext cx="5334000" cy="46166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algn="ctr" rtl="0" fontAlgn="base">
              <a:spcBef>
                <a:spcPct val="0"/>
              </a:spcBef>
              <a:spcAft>
                <a:spcPct val="0"/>
              </a:spcAft>
            </a:pPr>
            <a:r>
              <a:rPr lang="fa-IR" sz="2400" b="1" dirty="0" smtClean="0">
                <a:solidFill>
                  <a:srgbClr val="0070C0"/>
                </a:solidFill>
                <a:latin typeface="Tahoma" pitchFamily="34" charset="0"/>
                <a:ea typeface="Times New Roman" pitchFamily="18" charset="0"/>
                <a:cs typeface="B Nazanin" pitchFamily="2" charset="-78"/>
              </a:rPr>
              <a:t>راهبردهای تصمیم سازی و طراحی زمینه گرا</a:t>
            </a:r>
            <a:endParaRPr lang="en-US" sz="2400" b="1" dirty="0">
              <a:solidFill>
                <a:srgbClr val="0070C0"/>
              </a:solidFill>
              <a:effectLst>
                <a:outerShdw blurRad="38100" dist="38100" dir="2700000" algn="tl">
                  <a:srgbClr val="000000"/>
                </a:outerShdw>
              </a:effectLst>
              <a:latin typeface="Arial" pitchFamily="34" charset="0"/>
              <a:cs typeface="B Nazanin" pitchFamily="2" charset="-78"/>
            </a:endParaRPr>
          </a:p>
        </p:txBody>
      </p:sp>
      <p:sp>
        <p:nvSpPr>
          <p:cNvPr id="3" name="Slide Number Placeholder 2"/>
          <p:cNvSpPr>
            <a:spLocks noGrp="1"/>
          </p:cNvSpPr>
          <p:nvPr>
            <p:ph type="sldNum" sz="quarter" idx="12"/>
          </p:nvPr>
        </p:nvSpPr>
        <p:spPr/>
        <p:txBody>
          <a:bodyPr/>
          <a:lstStyle/>
          <a:p>
            <a:fld id="{A7F4C8AD-E55C-42AC-982A-63491E9A436D}" type="slidenum">
              <a:rPr lang="fa-IR" smtClean="0"/>
              <a:pPr/>
              <a:t>10</a:t>
            </a:fld>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برنامه دهی معماری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1143745"/>
            <a:ext cx="6019800" cy="823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2000" b="1" dirty="0" smtClean="0">
                <a:solidFill>
                  <a:srgbClr val="FF0000"/>
                </a:solidFill>
                <a:cs typeface="B Mitra" pitchFamily="2" charset="-78"/>
              </a:rPr>
              <a:t>راهبردهای برنامه دهی و طراحی: </a:t>
            </a:r>
            <a:endParaRPr lang="en-US" sz="2000" b="1" dirty="0" smtClean="0">
              <a:solidFill>
                <a:srgbClr val="FF0000"/>
              </a:solidFill>
              <a:cs typeface="B Mitra" pitchFamily="2" charset="-78"/>
            </a:endParaRPr>
          </a:p>
          <a:p>
            <a:pPr marL="0" marR="0" lvl="0" indent="0" algn="justLow" defTabSz="914400" rtl="1" eaLnBrk="1" fontAlgn="base" latinLnBrk="0" hangingPunct="1">
              <a:lnSpc>
                <a:spcPct val="150000"/>
              </a:lnSpc>
              <a:spcBef>
                <a:spcPct val="0"/>
              </a:spcBef>
              <a:spcAft>
                <a:spcPct val="0"/>
              </a:spcAft>
              <a:buClrTx/>
              <a:buSzTx/>
              <a:buFontTx/>
              <a:buNone/>
              <a:tabLst/>
            </a:pPr>
            <a:endParaRPr kumimoji="0" lang="fa-IR" sz="20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1256056"/>
            <a:ext cx="6019800" cy="59708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spcAft>
                <a:spcPts val="1000"/>
              </a:spcAft>
            </a:pPr>
            <a:endParaRPr lang="fa-IR" sz="1600" b="1" dirty="0" smtClean="0">
              <a:cs typeface="B Mitra" pitchFamily="2" charset="-78"/>
            </a:endParaRPr>
          </a:p>
          <a:p>
            <a:pPr lvl="0"/>
            <a:r>
              <a:rPr lang="fa-IR" b="1" dirty="0" smtClean="0">
                <a:solidFill>
                  <a:srgbClr val="0070C0"/>
                </a:solidFill>
                <a:cs typeface="B Mitra" pitchFamily="2" charset="-78"/>
              </a:rPr>
              <a:t>برنامه دهی معماری (تصمیم سازی و تصمیم گیری)</a:t>
            </a:r>
          </a:p>
          <a:p>
            <a:pPr lvl="0"/>
            <a:endParaRPr lang="en-US" sz="1600" b="1" dirty="0" smtClean="0"/>
          </a:p>
          <a:p>
            <a:r>
              <a:rPr lang="fa-IR" sz="1600" b="1" dirty="0" smtClean="0">
                <a:cs typeface="B Mitra" pitchFamily="2" charset="-78"/>
              </a:rPr>
              <a:t>پرسش ها:</a:t>
            </a:r>
          </a:p>
          <a:p>
            <a:pPr algn="just"/>
            <a:r>
              <a:rPr lang="fa-IR" sz="1600" b="1" dirty="0" smtClean="0">
                <a:cs typeface="B Mitra" pitchFamily="2" charset="-78"/>
              </a:rPr>
              <a:t>رسالت بنای جدید چیست؟ (بنای جدید با کارکردی جدید؛ الحاقی؛ تکمیل و توسعه بنای موجود؛ و یا حفظ بافت تاریخی و تداوم روح بافت)</a:t>
            </a:r>
          </a:p>
          <a:p>
            <a:pPr lvl="0"/>
            <a:endParaRPr lang="en-US" sz="1600" b="1" dirty="0" smtClean="0">
              <a:cs typeface="B Mitra" pitchFamily="2" charset="-78"/>
            </a:endParaRPr>
          </a:p>
          <a:p>
            <a:pPr lvl="0" algn="just"/>
            <a:r>
              <a:rPr lang="fa-IR" sz="1600" b="1" dirty="0" smtClean="0">
                <a:cs typeface="B Mitra" pitchFamily="2" charset="-78"/>
              </a:rPr>
              <a:t>چه بنا و کارکردی مناسب است؟ چه پیشنهادهایی به کارفرما می توان داد که ابعاد اقتصادی؛ و ... در جهت ارتقای کیفیت بافت شهری مؤثر باشد؟</a:t>
            </a:r>
          </a:p>
          <a:p>
            <a:pPr lvl="0"/>
            <a:endParaRPr lang="fa-IR" sz="1600" b="1" dirty="0" smtClean="0">
              <a:cs typeface="B Mitra" pitchFamily="2" charset="-78"/>
            </a:endParaRPr>
          </a:p>
          <a:p>
            <a:r>
              <a:rPr lang="fa-IR" sz="1600" b="1" dirty="0" smtClean="0">
                <a:cs typeface="B Mitra" pitchFamily="2" charset="-78"/>
              </a:rPr>
              <a:t>(</a:t>
            </a:r>
            <a:r>
              <a:rPr lang="fa-IR" sz="1600" b="1" dirty="0" smtClean="0">
                <a:solidFill>
                  <a:srgbClr val="FF0000"/>
                </a:solidFill>
                <a:cs typeface="B Mitra" pitchFamily="2" charset="-78"/>
              </a:rPr>
              <a:t>تحلیل وضع موجود</a:t>
            </a:r>
            <a:r>
              <a:rPr lang="fa-IR" sz="1600" b="1" dirty="0" smtClean="0">
                <a:cs typeface="B Mitra" pitchFamily="2" charset="-78"/>
              </a:rPr>
              <a:t>) : قدمت ، ارزش بنا به چه میزان است؟ </a:t>
            </a:r>
            <a:endParaRPr lang="en-US" sz="1600" b="1" dirty="0" smtClean="0">
              <a:cs typeface="B Mitra" pitchFamily="2" charset="-78"/>
            </a:endParaRPr>
          </a:p>
          <a:p>
            <a:pPr algn="just">
              <a:spcAft>
                <a:spcPts val="500"/>
              </a:spcAft>
              <a:buFont typeface="Arial" pitchFamily="34" charset="0"/>
              <a:buChar char="•"/>
            </a:pPr>
            <a:r>
              <a:rPr lang="fa-IR" sz="1600" dirty="0" smtClean="0">
                <a:cs typeface="B Mitra" pitchFamily="2" charset="-78"/>
              </a:rPr>
              <a:t>در چه مرحله ای شما برای زمینه ارزش قایل می شوید؟ این نخستین نکته تصمیم گیری است؛ تصمیمی که باید به طور مشترک توسط معمار، کارفرما و ساکنین محله اتخاذ شود. ضوابط و راهنمای چنین تصمیمی باید بر اساس میراث فرهنگی، اهمیت تاریخی، جذابیت و میزان همگونی بصری تدوین شود.</a:t>
            </a:r>
          </a:p>
          <a:p>
            <a:pPr marL="342900" indent="-342900" algn="just">
              <a:spcAft>
                <a:spcPts val="500"/>
              </a:spcAft>
              <a:buFont typeface="+mj-lt"/>
              <a:buAutoNum type="arabicPeriod"/>
            </a:pPr>
            <a:r>
              <a:rPr lang="fa-IR" sz="1600" dirty="0" smtClean="0">
                <a:cs typeface="B Mitra" pitchFamily="2" charset="-78"/>
              </a:rPr>
              <a:t> اگر زمینه باارزش است؛ بایستی با درنظر گرفتن ویژگیهای بصری آن طراحی کنید، حال این امر ممکن است به صورت </a:t>
            </a:r>
            <a:r>
              <a:rPr lang="fa-IR" sz="1600" b="1" dirty="0" smtClean="0">
                <a:cs typeface="B Mitra" pitchFamily="2" charset="-78"/>
              </a:rPr>
              <a:t>تقلید کامل </a:t>
            </a:r>
            <a:r>
              <a:rPr lang="fa-IR" sz="1600" dirty="0" smtClean="0">
                <a:cs typeface="B Mitra" pitchFamily="2" charset="-78"/>
              </a:rPr>
              <a:t>و یا خلق </a:t>
            </a:r>
            <a:r>
              <a:rPr lang="fa-IR" sz="1600" b="1" dirty="0" smtClean="0">
                <a:cs typeface="B Mitra" pitchFamily="2" charset="-78"/>
              </a:rPr>
              <a:t>طراحی نوآورانه </a:t>
            </a:r>
            <a:r>
              <a:rPr lang="fa-IR" sz="1600" dirty="0" smtClean="0">
                <a:cs typeface="B Mitra" pitchFamily="2" charset="-78"/>
              </a:rPr>
              <a:t>باشد.</a:t>
            </a:r>
          </a:p>
          <a:p>
            <a:pPr marL="342900" indent="-342900" algn="just">
              <a:buFont typeface="+mj-lt"/>
              <a:buAutoNum type="arabicPeriod"/>
            </a:pPr>
            <a:r>
              <a:rPr lang="fa-IR" sz="1600" dirty="0" smtClean="0">
                <a:cs typeface="B Mitra" pitchFamily="2" charset="-78"/>
              </a:rPr>
              <a:t>اگر معلوم شد زمینۀ موجود بی ارزش است، باید </a:t>
            </a:r>
            <a:r>
              <a:rPr lang="fa-IR" sz="1600" b="1" dirty="0" smtClean="0">
                <a:cs typeface="B Mitra" pitchFamily="2" charset="-78"/>
              </a:rPr>
              <a:t>سنت منطقه </a:t>
            </a:r>
            <a:r>
              <a:rPr lang="fa-IR" sz="1600" dirty="0" smtClean="0">
                <a:cs typeface="B Mitra" pitchFamily="2" charset="-78"/>
              </a:rPr>
              <a:t>را در نظر گرفت. ولی اگر منطقه نیز فاقد سنتی ارزشمند بود، شما خود تصمیم گیرنده هستید. </a:t>
            </a:r>
          </a:p>
          <a:p>
            <a:pPr marL="342900" indent="-342900" algn="just">
              <a:buFont typeface="+mj-lt"/>
              <a:buAutoNum type="arabicPeriod"/>
            </a:pPr>
            <a:endParaRPr lang="fa-IR" sz="1600" b="1" dirty="0" smtClean="0">
              <a:cs typeface="B Mitra" pitchFamily="2" charset="-78"/>
            </a:endParaRPr>
          </a:p>
          <a:p>
            <a:pPr marL="342900" indent="-342900" algn="just"/>
            <a:r>
              <a:rPr lang="fa-IR" sz="1600" b="1" dirty="0" smtClean="0">
                <a:cs typeface="B Mitra" pitchFamily="2" charset="-78"/>
              </a:rPr>
              <a:t>بررسی و تحلیل  ویژگیهای بافت و زمینه موجود</a:t>
            </a:r>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11</a:t>
            </a:fld>
            <a:endParaRPr lang="fa-I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304800" y="8382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rtl="1"/>
            <a:r>
              <a:rPr lang="fa-IR" sz="2000" b="1" dirty="0" smtClean="0">
                <a:solidFill>
                  <a:srgbClr val="3366CC"/>
                </a:solidFill>
                <a:latin typeface="Palatia" pitchFamily="34" charset="0"/>
                <a:cs typeface="Andalus" pitchFamily="2" charset="-78"/>
              </a:rPr>
              <a:t>فرایند طراحی</a:t>
            </a:r>
            <a:endParaRPr lang="en-US" sz="2000" b="1" dirty="0">
              <a:solidFill>
                <a:srgbClr val="3366CC"/>
              </a:solidFill>
              <a:latin typeface="Palatia" pitchFamily="34" charset="0"/>
              <a:cs typeface="Andalus"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35841" name="Rectangle 1"/>
          <p:cNvSpPr>
            <a:spLocks noChangeArrowheads="1"/>
          </p:cNvSpPr>
          <p:nvPr/>
        </p:nvSpPr>
        <p:spPr bwMode="auto">
          <a:xfrm>
            <a:off x="457200" y="745659"/>
            <a:ext cx="6172200" cy="64171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 typeface="Wingdings" pitchFamily="2" charset="2"/>
              <a:buChar char="q"/>
              <a:tabLst>
                <a:tab pos="457200" algn="l"/>
              </a:tabLst>
            </a:pPr>
            <a:r>
              <a:rPr kumimoji="0" lang="fa-IR" b="1" i="0" u="none" strike="noStrike" cap="none" normalizeH="0" baseline="0" dirty="0" smtClean="0">
                <a:ln>
                  <a:noFill/>
                </a:ln>
                <a:solidFill>
                  <a:srgbClr val="0070C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rPr>
              <a:t>فرایند برنامه دهی </a:t>
            </a:r>
            <a:r>
              <a:rPr lang="fa-IR" b="1" dirty="0" smtClean="0">
                <a:solidFill>
                  <a:srgbClr val="0070C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rPr>
              <a:t>موضوع محور</a:t>
            </a:r>
            <a:endParaRPr kumimoji="0" lang="en-US" b="0" i="0" u="none" strike="noStrike" cap="none" normalizeH="0" baseline="0" dirty="0" smtClean="0">
              <a:ln>
                <a:noFill/>
              </a:ln>
              <a:solidFill>
                <a:srgbClr val="0070C0"/>
              </a:solidFill>
              <a:effectLst>
                <a:outerShdw blurRad="38100" dist="38100" dir="2700000" algn="tl">
                  <a:srgbClr val="000000">
                    <a:alpha val="43137"/>
                  </a:srgbClr>
                </a:outerShdw>
              </a:effectLst>
              <a:latin typeface="Arial" pitchFamily="34" charset="0"/>
              <a:cs typeface="B Mitra" pitchFamily="2" charset="-78"/>
            </a:endParaRPr>
          </a:p>
          <a:p>
            <a:pPr marL="0" marR="0" lvl="0" indent="0" algn="justLow" defTabSz="914400" rtl="1" eaLnBrk="0" fontAlgn="base" latinLnBrk="0" hangingPunct="0">
              <a:lnSpc>
                <a:spcPct val="150000"/>
              </a:lnSpc>
              <a:spcBef>
                <a:spcPct val="0"/>
              </a:spcBef>
              <a:spcAft>
                <a:spcPct val="0"/>
              </a:spcAft>
              <a:buClrTx/>
              <a:buSzTx/>
              <a:buFontTx/>
              <a:buNone/>
              <a:tabLst>
                <a:tab pos="457200" algn="l"/>
              </a:tabLst>
            </a:pPr>
            <a:endPar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endParaRPr>
          </a:p>
          <a:p>
            <a:pPr marL="0" marR="0" lvl="0" indent="0" algn="justLow" defTabSz="914400" rtl="1" eaLnBrk="0" fontAlgn="base" latinLnBrk="0" hangingPunct="0">
              <a:lnSpc>
                <a:spcPct val="150000"/>
              </a:lnSpc>
              <a:spcBef>
                <a:spcPct val="0"/>
              </a:spcBef>
              <a:spcAft>
                <a:spcPct val="0"/>
              </a:spcAft>
              <a:buClrTx/>
              <a:buSzTx/>
              <a:buFontTx/>
              <a:buNone/>
              <a:tabLst>
                <a:tab pos="457200" algn="l"/>
              </a:tabLst>
            </a:pPr>
            <a:r>
              <a:rPr kumimoji="0" lang="fa-IR" sz="1600" b="1" i="0" u="none" strike="noStrike" cap="none" normalizeH="0" baseline="0" dirty="0" smtClean="0">
                <a:ln>
                  <a:noFill/>
                </a:ln>
                <a:solidFill>
                  <a:srgbClr val="C00000"/>
                </a:solidFill>
                <a:effectLst/>
                <a:latin typeface="Arial" pitchFamily="34" charset="0"/>
                <a:ea typeface="Times New Roman" pitchFamily="18" charset="0"/>
                <a:cs typeface="B Mitra" pitchFamily="2" charset="-78"/>
              </a:rPr>
              <a:t>تحلیل کردن وضع موجود</a:t>
            </a:r>
            <a:endParaRPr kumimoji="0" lang="en-US" sz="1600" b="0" i="0" u="none" strike="noStrike" cap="none" normalizeH="0" baseline="0" dirty="0" smtClean="0">
              <a:ln>
                <a:noFill/>
              </a:ln>
              <a:solidFill>
                <a:srgbClr val="C00000"/>
              </a:solidFill>
              <a:effectLst/>
              <a:latin typeface="Arial" pitchFamily="34" charset="0"/>
              <a:cs typeface="B Mitra" pitchFamily="2" charset="-78"/>
            </a:endParaRPr>
          </a:p>
          <a:p>
            <a:pPr lvl="1" algn="justLow" eaLnBrk="0" fontAlgn="base" hangingPunct="0">
              <a:lnSpc>
                <a:spcPct val="150000"/>
              </a:lnSpc>
              <a:spcBef>
                <a:spcPct val="0"/>
              </a:spcBef>
              <a:spcAft>
                <a:spcPct val="0"/>
              </a:spcAft>
              <a:tabLst>
                <a:tab pos="457200" algn="l"/>
              </a:tabLst>
            </a:pPr>
            <a:r>
              <a:rPr lang="fa-IR" sz="1600" dirty="0" smtClean="0">
                <a:latin typeface="Arial" pitchFamily="34" charset="0"/>
                <a:ea typeface="Times New Roman" pitchFamily="18" charset="0"/>
                <a:cs typeface="B Mitra" pitchFamily="2" charset="-78"/>
              </a:rPr>
              <a:t>عناصر کالبدی: فرم، ارتفاع، پر و خالی، بازشوها، مصالح و .... </a:t>
            </a:r>
          </a:p>
          <a:p>
            <a:pPr lvl="1" algn="justLow" eaLnBrk="0" fontAlgn="base" hangingPunct="0">
              <a:lnSpc>
                <a:spcPct val="150000"/>
              </a:lnSpc>
              <a:spcBef>
                <a:spcPct val="0"/>
              </a:spcBef>
              <a:spcAft>
                <a:spcPct val="0"/>
              </a:spcAft>
              <a:tabLst>
                <a:tab pos="457200" algn="l"/>
              </a:tabLst>
            </a:pPr>
            <a:r>
              <a:rPr lang="fa-IR" sz="1600" dirty="0" smtClean="0">
                <a:latin typeface="Arial" pitchFamily="34" charset="0"/>
                <a:ea typeface="Times New Roman" pitchFamily="18" charset="0"/>
                <a:cs typeface="B Mitra" pitchFamily="2" charset="-78"/>
              </a:rPr>
              <a:t>تحلیل عناصر هویت بخش: آرایه ها، ساختار سازه ، و ...</a:t>
            </a:r>
          </a:p>
          <a:p>
            <a:pPr lvl="1" algn="justLow" eaLnBrk="0" fontAlgn="base" hangingPunct="0">
              <a:lnSpc>
                <a:spcPct val="150000"/>
              </a:lnSpc>
              <a:spcBef>
                <a:spcPct val="0"/>
              </a:spcBef>
              <a:spcAft>
                <a:spcPct val="0"/>
              </a:spcAft>
              <a:buFontTx/>
              <a:buChar char="•"/>
              <a:tabLst>
                <a:tab pos="457200" algn="l"/>
              </a:tabLst>
            </a:pPr>
            <a:r>
              <a:rPr lang="fa-IR" sz="1600" dirty="0" smtClean="0">
                <a:latin typeface="Arial" pitchFamily="34" charset="0"/>
                <a:ea typeface="Times New Roman" pitchFamily="18" charset="0"/>
                <a:cs typeface="B Mitra" pitchFamily="2" charset="-78"/>
              </a:rPr>
              <a:t> </a:t>
            </a:r>
            <a:r>
              <a:rPr lang="fa-IR" sz="1600" b="1" dirty="0" smtClean="0">
                <a:solidFill>
                  <a:srgbClr val="C00000"/>
                </a:solidFill>
                <a:latin typeface="Arial" pitchFamily="34" charset="0"/>
                <a:ea typeface="Times New Roman" pitchFamily="18" charset="0"/>
                <a:cs typeface="B Mitra" pitchFamily="2" charset="-78"/>
              </a:rPr>
              <a:t>طرح وضعيت آينده</a:t>
            </a:r>
            <a:endParaRPr lang="en-US" sz="1600" b="1" dirty="0" smtClean="0">
              <a:solidFill>
                <a:srgbClr val="C00000"/>
              </a:solidFill>
              <a:latin typeface="Arial" pitchFamily="34" charset="0"/>
              <a:ea typeface="Times New Roman" pitchFamily="18" charset="0"/>
              <a:cs typeface="B Mitra" pitchFamily="2" charset="-78"/>
            </a:endParaRPr>
          </a:p>
          <a:p>
            <a:pPr lvl="1" algn="justLow" eaLnBrk="0" fontAlgn="base" hangingPunct="0">
              <a:lnSpc>
                <a:spcPct val="150000"/>
              </a:lnSpc>
              <a:spcBef>
                <a:spcPct val="0"/>
              </a:spcBef>
              <a:spcAft>
                <a:spcPct val="0"/>
              </a:spcAft>
              <a:tabLst>
                <a:tab pos="457200" algn="l"/>
              </a:tabLst>
            </a:pP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مجموعه اي از معيارهاست که طراح بايد آنها را درنظرگرفته باشد تا بتواند رسالت (</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mission</a:t>
            </a: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 اهداف(</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goals</a:t>
            </a: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 و معيارهاي تحقق پذيري(</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performance requirements</a:t>
            </a: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 </a:t>
            </a:r>
            <a:r>
              <a:rPr lang="fa-IR" sz="1600" dirty="0" smtClean="0">
                <a:latin typeface="Arial" pitchFamily="34" charset="0"/>
                <a:ea typeface="Times New Roman" pitchFamily="18" charset="0"/>
                <a:cs typeface="B Mitra" pitchFamily="2" charset="-78"/>
              </a:rPr>
              <a:t>و راه حل های معمارانه (</a:t>
            </a:r>
            <a:r>
              <a:rPr lang="en-US" sz="1600" dirty="0" smtClean="0">
                <a:latin typeface="Arial" pitchFamily="34" charset="0"/>
                <a:ea typeface="Times New Roman" pitchFamily="18" charset="0"/>
                <a:cs typeface="B Mitra" pitchFamily="2" charset="-78"/>
              </a:rPr>
              <a:t>Concepts</a:t>
            </a:r>
            <a:r>
              <a:rPr lang="fa-IR" sz="1600" dirty="0" smtClean="0">
                <a:latin typeface="Arial" pitchFamily="34" charset="0"/>
                <a:ea typeface="Times New Roman" pitchFamily="18" charset="0"/>
                <a:cs typeface="B Mitra" pitchFamily="2" charset="-78"/>
              </a:rPr>
              <a:t>) </a:t>
            </a: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Mitra" pitchFamily="2" charset="-78"/>
              </a:rPr>
              <a:t>را دربر بگيرد</a:t>
            </a: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a:t>
            </a:r>
          </a:p>
          <a:p>
            <a:pPr lvl="1" algn="justLow" eaLnBrk="0" fontAlgn="base" hangingPunct="0">
              <a:lnSpc>
                <a:spcPct val="150000"/>
              </a:lnSpc>
              <a:spcBef>
                <a:spcPct val="0"/>
              </a:spcBef>
              <a:spcAft>
                <a:spcPct val="0"/>
              </a:spcAft>
              <a:tabLst>
                <a:tab pos="457200" algn="l"/>
              </a:tabLst>
            </a:pPr>
            <a:endPar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endParaRPr>
          </a:p>
          <a:p>
            <a:pPr lvl="0" algn="justLow" fontAlgn="base">
              <a:lnSpc>
                <a:spcPct val="150000"/>
              </a:lnSpc>
              <a:spcBef>
                <a:spcPct val="0"/>
              </a:spcBef>
              <a:spcAft>
                <a:spcPct val="0"/>
              </a:spcAft>
              <a:buFontTx/>
              <a:buChar char="•"/>
              <a:tabLst>
                <a:tab pos="323850" algn="l"/>
              </a:tabLst>
            </a:pPr>
            <a:r>
              <a:rPr lang="fa-IR" sz="1600" dirty="0" smtClean="0">
                <a:latin typeface="Arial" pitchFamily="34" charset="0"/>
                <a:ea typeface="Times New Roman" pitchFamily="18" charset="0"/>
                <a:cs typeface="B Nazanin" pitchFamily="2" charset="-78"/>
              </a:rPr>
              <a:t>شناسايي موضوعات و ارزشهاي زير بنايي</a:t>
            </a:r>
            <a:endParaRPr lang="en-US" sz="1600" dirty="0" smtClean="0">
              <a:latin typeface="Arial" pitchFamily="34" charset="0"/>
              <a:cs typeface="Arial" pitchFamily="34" charset="0"/>
            </a:endParaRPr>
          </a:p>
          <a:p>
            <a:pPr lvl="0" algn="justLow" eaLnBrk="0" fontAlgn="base" hangingPunct="0">
              <a:lnSpc>
                <a:spcPct val="150000"/>
              </a:lnSpc>
              <a:spcBef>
                <a:spcPct val="0"/>
              </a:spcBef>
              <a:spcAft>
                <a:spcPct val="0"/>
              </a:spcAft>
              <a:buFontTx/>
              <a:buChar char="•"/>
              <a:tabLst>
                <a:tab pos="323850" algn="l"/>
              </a:tabLst>
            </a:pPr>
            <a:r>
              <a:rPr lang="fa-IR" sz="1600" dirty="0" smtClean="0">
                <a:latin typeface="Arial" pitchFamily="34" charset="0"/>
                <a:ea typeface="Times New Roman" pitchFamily="18" charset="0"/>
                <a:cs typeface="B Nazanin" pitchFamily="2" charset="-78"/>
              </a:rPr>
              <a:t>منظم كردن اطلاعات و تظیم اولويت ها</a:t>
            </a:r>
            <a:endParaRPr lang="en-US" sz="1600" dirty="0" smtClean="0">
              <a:latin typeface="Arial" pitchFamily="34" charset="0"/>
              <a:cs typeface="Arial" pitchFamily="34" charset="0"/>
            </a:endParaRPr>
          </a:p>
          <a:p>
            <a:pPr lvl="0" algn="justLow" eaLnBrk="0" fontAlgn="base" hangingPunct="0">
              <a:lnSpc>
                <a:spcPct val="150000"/>
              </a:lnSpc>
              <a:spcBef>
                <a:spcPct val="0"/>
              </a:spcBef>
              <a:spcAft>
                <a:spcPct val="0"/>
              </a:spcAft>
              <a:buFontTx/>
              <a:buChar char="•"/>
              <a:tabLst>
                <a:tab pos="323850" algn="l"/>
              </a:tabLst>
            </a:pPr>
            <a:r>
              <a:rPr lang="fa-IR" sz="1600" dirty="0" smtClean="0">
                <a:latin typeface="Arial" pitchFamily="34" charset="0"/>
                <a:ea typeface="Times New Roman" pitchFamily="18" charset="0"/>
                <a:cs typeface="B Nazanin" pitchFamily="2" charset="-78"/>
              </a:rPr>
              <a:t>دسته بندي اطلاعات</a:t>
            </a:r>
            <a:endParaRPr lang="en-US" sz="1600" dirty="0" smtClean="0">
              <a:latin typeface="Arial" pitchFamily="34" charset="0"/>
              <a:cs typeface="Arial" pitchFamily="34" charset="0"/>
            </a:endParaRPr>
          </a:p>
          <a:p>
            <a:pPr lvl="0" algn="justLow" eaLnBrk="0" fontAlgn="base" hangingPunct="0">
              <a:lnSpc>
                <a:spcPct val="150000"/>
              </a:lnSpc>
              <a:spcBef>
                <a:spcPct val="0"/>
              </a:spcBef>
              <a:spcAft>
                <a:spcPct val="0"/>
              </a:spcAft>
              <a:buFontTx/>
              <a:buChar char="•"/>
              <a:tabLst>
                <a:tab pos="323850" algn="l"/>
              </a:tabLst>
            </a:pPr>
            <a:r>
              <a:rPr lang="fa-IR" sz="1600" dirty="0" smtClean="0">
                <a:latin typeface="Arial" pitchFamily="34" charset="0"/>
                <a:ea typeface="Times New Roman" pitchFamily="18" charset="0"/>
                <a:cs typeface="B Nazanin" pitchFamily="2" charset="-78"/>
              </a:rPr>
              <a:t>توسعه اهداف پروژه، معيارهاي تحقق پذيري</a:t>
            </a:r>
            <a:endParaRPr lang="en-US" sz="1600" dirty="0" smtClean="0">
              <a:latin typeface="Arial" pitchFamily="34" charset="0"/>
              <a:cs typeface="Arial" pitchFamily="34" charset="0"/>
            </a:endParaRPr>
          </a:p>
          <a:p>
            <a:pPr lvl="0" algn="justLow" eaLnBrk="0" fontAlgn="base" hangingPunct="0">
              <a:lnSpc>
                <a:spcPct val="150000"/>
              </a:lnSpc>
              <a:spcBef>
                <a:spcPct val="0"/>
              </a:spcBef>
              <a:spcAft>
                <a:spcPct val="0"/>
              </a:spcAft>
              <a:buFontTx/>
              <a:buChar char="•"/>
              <a:tabLst>
                <a:tab pos="323850" algn="l"/>
              </a:tabLst>
            </a:pPr>
            <a:r>
              <a:rPr lang="fa-IR" sz="1600" dirty="0" smtClean="0">
                <a:latin typeface="Arial" pitchFamily="34" charset="0"/>
                <a:ea typeface="Times New Roman" pitchFamily="18" charset="0"/>
                <a:cs typeface="B Nazanin" pitchFamily="2" charset="-78"/>
              </a:rPr>
              <a:t>تهیه فهرست كاري برای ارزیابی روند انجام</a:t>
            </a:r>
            <a:endParaRPr lang="en-US" sz="1600" dirty="0" smtClean="0">
              <a:latin typeface="Arial" pitchFamily="34" charset="0"/>
              <a:cs typeface="Arial" pitchFamily="34" charset="0"/>
            </a:endParaRPr>
          </a:p>
          <a:p>
            <a:pPr lvl="0" algn="justLow" eaLnBrk="0" fontAlgn="base" hangingPunct="0">
              <a:lnSpc>
                <a:spcPct val="150000"/>
              </a:lnSpc>
              <a:spcBef>
                <a:spcPct val="0"/>
              </a:spcBef>
              <a:spcAft>
                <a:spcPct val="0"/>
              </a:spcAft>
              <a:buFontTx/>
              <a:buChar char="•"/>
              <a:tabLst>
                <a:tab pos="323850" algn="l"/>
              </a:tabLst>
            </a:pPr>
            <a:r>
              <a:rPr lang="fa-IR" sz="1600" dirty="0" smtClean="0">
                <a:latin typeface="Arial" pitchFamily="34" charset="0"/>
                <a:ea typeface="Times New Roman" pitchFamily="18" charset="0"/>
                <a:cs typeface="B Nazanin" pitchFamily="2" charset="-78"/>
              </a:rPr>
              <a:t>تهیه گزارش </a:t>
            </a:r>
            <a:endParaRPr lang="fa-IR" sz="1600" dirty="0" smtClean="0">
              <a:latin typeface="Arial" pitchFamily="34" charset="0"/>
              <a:cs typeface="Arial" pitchFamily="34" charset="0"/>
            </a:endParaRPr>
          </a:p>
          <a:p>
            <a:pPr lvl="1" algn="justLow" eaLnBrk="0" fontAlgn="base" hangingPunct="0">
              <a:lnSpc>
                <a:spcPct val="150000"/>
              </a:lnSpc>
              <a:spcBef>
                <a:spcPct val="0"/>
              </a:spcBef>
              <a:spcAft>
                <a:spcPct val="0"/>
              </a:spcAft>
              <a:tabLst>
                <a:tab pos="457200" algn="l"/>
              </a:tabLst>
            </a:pPr>
            <a:endParaRPr kumimoji="0" lang="fa-IR"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برنامه دهی</a:t>
            </a:r>
            <a:endParaRPr lang="en-US" sz="1600" b="1" dirty="0">
              <a:solidFill>
                <a:schemeClr val="accent2"/>
              </a:solidFill>
              <a:effectLst>
                <a:outerShdw blurRad="38100" dist="38100" dir="2700000" algn="tl">
                  <a:srgbClr val="000000"/>
                </a:outerShdw>
              </a:effectLst>
              <a:latin typeface="Arial" pitchFamily="34" charset="0"/>
              <a:cs typeface="B Nazanin" pitchFamily="2" charset="-78"/>
            </a:endParaRPr>
          </a:p>
        </p:txBody>
      </p:sp>
      <p:sp>
        <p:nvSpPr>
          <p:cNvPr id="11" name="Rectangle 10"/>
          <p:cNvSpPr/>
          <p:nvPr/>
        </p:nvSpPr>
        <p:spPr>
          <a:xfrm>
            <a:off x="6789025" y="1676400"/>
            <a:ext cx="1653017" cy="338554"/>
          </a:xfrm>
          <a:prstGeom prst="rect">
            <a:avLst/>
          </a:prstGeom>
        </p:spPr>
        <p:txBody>
          <a:bodyPr wrap="none">
            <a:spAutoFit/>
          </a:bodyPr>
          <a:lstStyle/>
          <a:p>
            <a:r>
              <a:rPr lang="fa-IR" sz="1600" b="1" dirty="0" smtClean="0">
                <a:latin typeface="Arial" pitchFamily="34" charset="0"/>
                <a:ea typeface="Times New Roman" pitchFamily="18" charset="0"/>
                <a:cs typeface="B Mitra" pitchFamily="2" charset="-78"/>
              </a:rPr>
              <a:t>- تحلیل وضع موجود</a:t>
            </a:r>
            <a:endParaRPr lang="fa-IR" sz="1600" dirty="0">
              <a:cs typeface="B Mitra" pitchFamily="2" charset="-78"/>
            </a:endParaRPr>
          </a:p>
        </p:txBody>
      </p:sp>
      <p:sp>
        <p:nvSpPr>
          <p:cNvPr id="12" name="Rectangle 11"/>
          <p:cNvSpPr/>
          <p:nvPr/>
        </p:nvSpPr>
        <p:spPr>
          <a:xfrm>
            <a:off x="6858000" y="1938754"/>
            <a:ext cx="1651414" cy="430887"/>
          </a:xfrm>
          <a:prstGeom prst="rect">
            <a:avLst/>
          </a:prstGeom>
        </p:spPr>
        <p:txBody>
          <a:bodyPr wrap="none">
            <a:spAutoFit/>
          </a:bodyPr>
          <a:lstStyle/>
          <a:p>
            <a:pPr algn="justLow" eaLnBrk="0" fontAlgn="base" hangingPunct="0">
              <a:lnSpc>
                <a:spcPct val="150000"/>
              </a:lnSpc>
              <a:spcBef>
                <a:spcPct val="0"/>
              </a:spcBef>
              <a:spcAft>
                <a:spcPct val="0"/>
              </a:spcAft>
              <a:tabLst>
                <a:tab pos="457200" algn="l"/>
              </a:tabLst>
            </a:pPr>
            <a:r>
              <a:rPr lang="fa-IR" sz="1600" b="1" dirty="0" smtClean="0">
                <a:latin typeface="Arial" pitchFamily="34" charset="0"/>
                <a:ea typeface="Times New Roman" pitchFamily="18" charset="0"/>
                <a:cs typeface="B Mitra" pitchFamily="2" charset="-78"/>
              </a:rPr>
              <a:t>- طرح وضعيت آينده</a:t>
            </a:r>
            <a:endParaRPr lang="en-US" sz="1600" b="1" dirty="0" smtClean="0">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12</a:t>
            </a:fld>
            <a:endParaRPr lang="fa-I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76517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pic>
        <p:nvPicPr>
          <p:cNvPr id="9" name="Picture 8" descr="F:\phd class\my articles\education\photo\p.2\IMG_0692.JPG"/>
          <p:cNvPicPr/>
          <p:nvPr/>
        </p:nvPicPr>
        <p:blipFill>
          <a:blip r:embed="rId3" cstate="print"/>
          <a:srcRect b="10240"/>
          <a:stretch>
            <a:fillRect/>
          </a:stretch>
        </p:blipFill>
        <p:spPr bwMode="auto">
          <a:xfrm>
            <a:off x="228600" y="2209800"/>
            <a:ext cx="8839200" cy="4419600"/>
          </a:xfrm>
          <a:prstGeom prst="rect">
            <a:avLst/>
          </a:prstGeom>
          <a:noFill/>
          <a:ln w="9525">
            <a:noFill/>
            <a:miter lim="800000"/>
            <a:headEnd/>
            <a:tailEnd/>
          </a:ln>
        </p:spPr>
      </p:pic>
      <p:sp>
        <p:nvSpPr>
          <p:cNvPr id="10" name="Rectangle 9"/>
          <p:cNvSpPr/>
          <p:nvPr/>
        </p:nvSpPr>
        <p:spPr>
          <a:xfrm>
            <a:off x="2895600" y="762000"/>
            <a:ext cx="3565344" cy="40011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p>
            <a:r>
              <a:rPr lang="fa-IR" sz="2000" b="1" dirty="0" smtClean="0">
                <a:solidFill>
                  <a:srgbClr val="FF0000"/>
                </a:solidFill>
                <a:cs typeface="B Mitra" pitchFamily="2" charset="-78"/>
              </a:rPr>
              <a:t>راهبردهای برنامه دهی و طراحی: </a:t>
            </a:r>
            <a:endParaRPr lang="en-US" sz="2000" b="1" dirty="0" smtClean="0">
              <a:solidFill>
                <a:srgbClr val="FF0000"/>
              </a:solidFill>
              <a:cs typeface="B Mitra" pitchFamily="2" charset="-78"/>
            </a:endParaRPr>
          </a:p>
        </p:txBody>
      </p:sp>
      <p:sp>
        <p:nvSpPr>
          <p:cNvPr id="11" name="Rectangle 10"/>
          <p:cNvSpPr/>
          <p:nvPr/>
        </p:nvSpPr>
        <p:spPr>
          <a:xfrm>
            <a:off x="457200" y="1905000"/>
            <a:ext cx="2514600" cy="430887"/>
          </a:xfrm>
          <a:prstGeom prst="rect">
            <a:avLst/>
          </a:prstGeom>
        </p:spPr>
        <p:txBody>
          <a:bodyPr wrap="square">
            <a:spAutoFit/>
          </a:bodyPr>
          <a:lstStyle/>
          <a:p>
            <a:pPr lvl="1" algn="justLow" eaLnBrk="0" fontAlgn="base" hangingPunct="0">
              <a:lnSpc>
                <a:spcPct val="150000"/>
              </a:lnSpc>
              <a:spcBef>
                <a:spcPct val="0"/>
              </a:spcBef>
              <a:spcAft>
                <a:spcPct val="0"/>
              </a:spcAft>
              <a:tabLst>
                <a:tab pos="457200" algn="l"/>
              </a:tabLst>
            </a:pPr>
            <a:r>
              <a:rPr lang="fa-IR" sz="1600" b="1" dirty="0" smtClean="0">
                <a:solidFill>
                  <a:srgbClr val="C00000"/>
                </a:solidFill>
                <a:latin typeface="Arial" pitchFamily="34" charset="0"/>
                <a:ea typeface="Times New Roman" pitchFamily="18" charset="0"/>
                <a:cs typeface="B Nazanin" pitchFamily="2" charset="-78"/>
              </a:rPr>
              <a:t>تحلیل وضع موجود</a:t>
            </a:r>
            <a:endParaRPr lang="en-US" sz="1600" dirty="0" smtClean="0">
              <a:solidFill>
                <a:srgbClr val="C00000"/>
              </a:solidFill>
              <a:latin typeface="Arial" pitchFamily="34" charset="0"/>
              <a:cs typeface="B Nazanin" pitchFamily="2" charset="-78"/>
            </a:endParaRPr>
          </a:p>
        </p:txBody>
      </p:sp>
      <p:sp>
        <p:nvSpPr>
          <p:cNvPr id="12" name="Rectangle 11"/>
          <p:cNvSpPr/>
          <p:nvPr/>
        </p:nvSpPr>
        <p:spPr>
          <a:xfrm>
            <a:off x="5334000" y="1828800"/>
            <a:ext cx="2362199" cy="430887"/>
          </a:xfrm>
          <a:prstGeom prst="rect">
            <a:avLst/>
          </a:prstGeom>
        </p:spPr>
        <p:txBody>
          <a:bodyPr wrap="square">
            <a:spAutoFit/>
          </a:bodyPr>
          <a:lstStyle/>
          <a:p>
            <a:pPr algn="justLow" eaLnBrk="0" fontAlgn="base" hangingPunct="0">
              <a:lnSpc>
                <a:spcPct val="150000"/>
              </a:lnSpc>
              <a:spcBef>
                <a:spcPct val="0"/>
              </a:spcBef>
              <a:spcAft>
                <a:spcPct val="0"/>
              </a:spcAft>
              <a:tabLst>
                <a:tab pos="457200" algn="l"/>
              </a:tabLst>
            </a:pPr>
            <a:r>
              <a:rPr lang="fa-IR" sz="1600" b="1" dirty="0" smtClean="0">
                <a:solidFill>
                  <a:srgbClr val="C00000"/>
                </a:solidFill>
                <a:latin typeface="Arial" pitchFamily="34" charset="0"/>
                <a:ea typeface="Times New Roman" pitchFamily="18" charset="0"/>
                <a:cs typeface="B Nazanin" pitchFamily="2" charset="-78"/>
              </a:rPr>
              <a:t> طرح وضعيت آينده</a:t>
            </a:r>
            <a:endParaRPr lang="en-US" sz="1600" b="1" dirty="0" smtClean="0">
              <a:solidFill>
                <a:srgbClr val="C00000"/>
              </a:solidFill>
              <a:latin typeface="Arial" pitchFamily="34" charset="0"/>
              <a:ea typeface="Times New Roman" pitchFamily="18" charset="0"/>
              <a:cs typeface="B Nazanin" pitchFamily="2" charset="-78"/>
            </a:endParaRPr>
          </a:p>
        </p:txBody>
      </p:sp>
      <p:cxnSp>
        <p:nvCxnSpPr>
          <p:cNvPr id="17" name="Straight Connector 16"/>
          <p:cNvCxnSpPr/>
          <p:nvPr/>
        </p:nvCxnSpPr>
        <p:spPr>
          <a:xfrm>
            <a:off x="3352800" y="2286000"/>
            <a:ext cx="55626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57200" y="2438400"/>
            <a:ext cx="3810000" cy="15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457200" y="2438400"/>
            <a:ext cx="3810000" cy="3733800"/>
          </a:xfrm>
          <a:prstGeom prst="rect">
            <a:avLst/>
          </a:prstGeom>
          <a:solidFill>
            <a:schemeClr val="accent1">
              <a:alpha val="2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Rectangle 23"/>
          <p:cNvSpPr/>
          <p:nvPr/>
        </p:nvSpPr>
        <p:spPr>
          <a:xfrm>
            <a:off x="3352800" y="2286000"/>
            <a:ext cx="5486400" cy="4038600"/>
          </a:xfrm>
          <a:prstGeom prst="rect">
            <a:avLst/>
          </a:prstGeom>
          <a:solidFill>
            <a:schemeClr val="accent1">
              <a:alpha val="29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A7F4C8AD-E55C-42AC-982A-63491E9A436D}" type="slidenum">
              <a:rPr lang="fa-IR" smtClean="0"/>
              <a:pPr/>
              <a:t>13</a:t>
            </a:fld>
            <a:endParaRPr lang="fa-I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برنامه دهی معماری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رهنمودهایی برای معماران</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989858"/>
            <a:ext cx="6019800" cy="11310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fa-IR" sz="2000" b="1" dirty="0" smtClean="0">
                <a:solidFill>
                  <a:srgbClr val="FF0000"/>
                </a:solidFill>
                <a:cs typeface="B Mitra" pitchFamily="2" charset="-78"/>
              </a:rPr>
              <a:t>تصمیم سازی در خصوص راهبردهای کلان و خرد طراحی</a:t>
            </a:r>
          </a:p>
          <a:p>
            <a:pPr lvl="0"/>
            <a:endParaRPr lang="en-US" sz="2000" b="1" dirty="0" smtClean="0">
              <a:solidFill>
                <a:srgbClr val="FF0000"/>
              </a:solidFill>
              <a:cs typeface="B Mitra" pitchFamily="2" charset="-78"/>
            </a:endParaRPr>
          </a:p>
          <a:p>
            <a:pPr marL="0" marR="0" lvl="0" indent="0" algn="justLow" defTabSz="914400" rtl="1" eaLnBrk="1" fontAlgn="base" latinLnBrk="0" hangingPunct="1">
              <a:lnSpc>
                <a:spcPct val="150000"/>
              </a:lnSpc>
              <a:spcBef>
                <a:spcPct val="0"/>
              </a:spcBef>
              <a:spcAft>
                <a:spcPct val="0"/>
              </a:spcAft>
              <a:buClrTx/>
              <a:buSzTx/>
              <a:buFontTx/>
              <a:buNone/>
              <a:tabLst/>
            </a:pPr>
            <a:endParaRPr kumimoji="0" lang="fa-IR" sz="20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1548776"/>
            <a:ext cx="6019800" cy="58118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spcAft>
                <a:spcPts val="1000"/>
              </a:spcAft>
            </a:pPr>
            <a:endParaRPr lang="fa-IR" sz="1600" b="1" dirty="0" smtClean="0">
              <a:cs typeface="B Mitra" pitchFamily="2" charset="-78"/>
            </a:endParaRPr>
          </a:p>
          <a:p>
            <a:pPr marL="342900" lvl="0" indent="-342900" algn="just"/>
            <a:endParaRPr lang="en-US" sz="1600" b="1" dirty="0" smtClean="0">
              <a:cs typeface="B Mitra" pitchFamily="2" charset="-78"/>
            </a:endParaRPr>
          </a:p>
          <a:p>
            <a:pPr marL="342900" lvl="0" indent="-342900" algn="just">
              <a:buFont typeface="+mj-lt"/>
              <a:buAutoNum type="arabicPeriod"/>
            </a:pPr>
            <a:r>
              <a:rPr lang="fa-IR" sz="1600" b="1" dirty="0" smtClean="0">
                <a:cs typeface="B Mitra" pitchFamily="2" charset="-78"/>
              </a:rPr>
              <a:t>باید توجه داشت بنای جدید به ملغمه ای ناساز از قدیم و جدید تبدیل نشود. کلیت، انسجام طرح بنا در عین ایجاد تصویر سازگار و منسجم با زمینه باید مورد نظر قرار گیرد.</a:t>
            </a:r>
          </a:p>
          <a:p>
            <a:pPr marL="342900" lvl="0" indent="-342900" algn="just">
              <a:buFont typeface="+mj-lt"/>
              <a:buAutoNum type="arabicPeriod"/>
            </a:pPr>
            <a:endParaRPr lang="fa-IR" sz="1600" b="1" dirty="0" smtClean="0">
              <a:cs typeface="B Mitra" pitchFamily="2" charset="-78"/>
            </a:endParaRPr>
          </a:p>
          <a:p>
            <a:pPr marL="342900" indent="-342900" algn="just">
              <a:buFont typeface="+mj-lt"/>
              <a:buAutoNum type="arabicPeriod"/>
            </a:pPr>
            <a:r>
              <a:rPr lang="fa-IR" sz="1600" b="1" dirty="0" smtClean="0">
                <a:cs typeface="B Mitra" pitchFamily="2" charset="-78"/>
              </a:rPr>
              <a:t>زمینه طرح اعم از بنای قدیمی یا معاصر (باارزش) و یا غیر مصنوع مورد تحلیل قرار گیرد. بنا و محیط خود می توانند برخی مواقع زمینه های خلق ایده جدید را به طراح بدهند. به بیان دیگر زمینۀ (خاص)، خود یک منبع معتبر، اساسی و حتی الهام بخش در طراحی است.</a:t>
            </a:r>
          </a:p>
          <a:p>
            <a:pPr marL="342900" indent="-342900" algn="just">
              <a:buFont typeface="+mj-lt"/>
              <a:buAutoNum type="arabicPeriod"/>
            </a:pPr>
            <a:endParaRPr lang="fa-IR" sz="1600" b="1" dirty="0" smtClean="0">
              <a:cs typeface="B Mitra" pitchFamily="2" charset="-78"/>
            </a:endParaRPr>
          </a:p>
          <a:p>
            <a:pPr marL="342900" lvl="0" indent="-342900" algn="just">
              <a:buFont typeface="+mj-lt"/>
              <a:buAutoNum type="arabicPeriod"/>
            </a:pPr>
            <a:r>
              <a:rPr lang="fa-IR" sz="1600" b="1" dirty="0" smtClean="0">
                <a:cs typeface="B Mitra" pitchFamily="2" charset="-78"/>
              </a:rPr>
              <a:t>آیا باید فرمی و یا جزییاتی را دقیقاً کپی نمود و یا به شیوۀ دیگر اشتراک در ویژگیهای بصری ابداع نمود؟</a:t>
            </a:r>
          </a:p>
          <a:p>
            <a:pPr marL="342900" lvl="0" indent="-342900" algn="just">
              <a:buFont typeface="+mj-lt"/>
              <a:buAutoNum type="arabicPeriod"/>
            </a:pPr>
            <a:endParaRPr lang="fa-IR" sz="1600" b="1" dirty="0" smtClean="0">
              <a:cs typeface="B Mitra" pitchFamily="2" charset="-78"/>
            </a:endParaRPr>
          </a:p>
          <a:p>
            <a:pPr marL="342900" indent="-342900" algn="just">
              <a:buFont typeface="+mj-lt"/>
              <a:buAutoNum type="arabicPeriod"/>
            </a:pPr>
            <a:r>
              <a:rPr lang="fa-IR" sz="1600" b="1" dirty="0" smtClean="0">
                <a:cs typeface="B Mitra" pitchFamily="2" charset="-78"/>
              </a:rPr>
              <a:t>آیا باید کاملا هماهنگ بود و یا سازگاری کافی است؟ با توجه به زمینه موردی جواب متفاوت است.</a:t>
            </a:r>
            <a:endParaRPr lang="en-US" sz="1600" b="1" dirty="0" smtClean="0">
              <a:cs typeface="B Mitra" pitchFamily="2" charset="-78"/>
            </a:endParaRPr>
          </a:p>
          <a:p>
            <a:pPr marL="342900" lvl="0" indent="-342900" algn="just">
              <a:buFont typeface="+mj-lt"/>
              <a:buAutoNum type="arabicPeriod"/>
            </a:pPr>
            <a:endParaRPr lang="en-US" sz="1600" b="1" dirty="0" smtClean="0">
              <a:cs typeface="B Mitra" pitchFamily="2" charset="-78"/>
            </a:endParaRPr>
          </a:p>
          <a:p>
            <a:pPr marL="342900" indent="-342900" algn="just">
              <a:buFont typeface="+mj-lt"/>
              <a:buAutoNum type="arabicPeriod"/>
            </a:pPr>
            <a:endParaRPr lang="fa-IR" sz="1600" b="1" dirty="0" smtClean="0">
              <a:cs typeface="B Mitra" pitchFamily="2" charset="-78"/>
            </a:endParaRPr>
          </a:p>
          <a:p>
            <a:pPr marL="342900" indent="-342900" algn="just">
              <a:buFont typeface="+mj-lt"/>
              <a:buAutoNum type="arabicPeriod"/>
            </a:pPr>
            <a:endParaRPr lang="en-US" sz="1600" b="1" dirty="0" smtClean="0">
              <a:cs typeface="B Mitra" pitchFamily="2" charset="-78"/>
            </a:endParaRPr>
          </a:p>
          <a:p>
            <a:pPr marL="342900" lvl="0" indent="-342900" algn="just">
              <a:buFont typeface="+mj-lt"/>
              <a:buAutoNum type="arabicPeriod"/>
            </a:pPr>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14</a:t>
            </a:fld>
            <a:endParaRPr lang="fa-I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طراحی معماری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1143745"/>
            <a:ext cx="6019800" cy="823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2000" b="1" dirty="0" smtClean="0">
                <a:solidFill>
                  <a:srgbClr val="FF0000"/>
                </a:solidFill>
                <a:cs typeface="B Mitra" pitchFamily="2" charset="-78"/>
              </a:rPr>
              <a:t>راهبردهای طراحی معماری: </a:t>
            </a:r>
            <a:endParaRPr lang="en-US" sz="2000" b="1" dirty="0" smtClean="0">
              <a:solidFill>
                <a:srgbClr val="FF0000"/>
              </a:solidFill>
              <a:cs typeface="B Mitra" pitchFamily="2" charset="-78"/>
            </a:endParaRPr>
          </a:p>
          <a:p>
            <a:pPr marL="0" marR="0" lvl="0" indent="0" algn="justLow" defTabSz="914400" rtl="1" eaLnBrk="1" fontAlgn="base" latinLnBrk="0" hangingPunct="1">
              <a:lnSpc>
                <a:spcPct val="150000"/>
              </a:lnSpc>
              <a:spcBef>
                <a:spcPct val="0"/>
              </a:spcBef>
              <a:spcAft>
                <a:spcPct val="0"/>
              </a:spcAft>
              <a:buClrTx/>
              <a:buSzTx/>
              <a:buFontTx/>
              <a:buNone/>
              <a:tabLst/>
            </a:pPr>
            <a:endParaRPr kumimoji="0" lang="fa-IR" sz="20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1585188"/>
            <a:ext cx="6019800" cy="69454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spcAft>
                <a:spcPts val="1000"/>
              </a:spcAft>
            </a:pPr>
            <a:endParaRPr lang="fa-IR" sz="1600" b="1" dirty="0" smtClean="0">
              <a:cs typeface="B Mitra" pitchFamily="2" charset="-78"/>
            </a:endParaRPr>
          </a:p>
          <a:p>
            <a:pPr lvl="0"/>
            <a:endParaRPr lang="en-US" sz="1600" b="1" dirty="0" smtClean="0"/>
          </a:p>
          <a:p>
            <a:pPr marL="342900" lvl="0" indent="-342900" algn="just">
              <a:spcAft>
                <a:spcPts val="500"/>
              </a:spcAft>
            </a:pPr>
            <a:r>
              <a:rPr lang="fa-IR" sz="1600" b="1" dirty="0" smtClean="0">
                <a:cs typeface="B Mitra" pitchFamily="2" charset="-78"/>
              </a:rPr>
              <a:t>1. استراتژی کلی طراحی فرم و نما (سلسله مراتب و میزان تزیینات): </a:t>
            </a:r>
          </a:p>
          <a:p>
            <a:pPr marL="342900" lvl="0" indent="-342900" algn="just"/>
            <a:r>
              <a:rPr lang="fa-IR" sz="1600" dirty="0" smtClean="0">
                <a:cs typeface="B Mitra" pitchFamily="2" charset="-78"/>
              </a:rPr>
              <a:t>         شباهت های کلی مانند ارتفاع (یا ارتفاع طبقات)، مصالح و احجام مشابه. </a:t>
            </a:r>
          </a:p>
          <a:p>
            <a:pPr marL="342900" lvl="0" indent="-342900" algn="just">
              <a:spcAft>
                <a:spcPts val="1000"/>
              </a:spcAft>
            </a:pPr>
            <a:r>
              <a:rPr lang="fa-IR" sz="1600" dirty="0" smtClean="0">
                <a:cs typeface="B Mitra" pitchFamily="2" charset="-78"/>
              </a:rPr>
              <a:t>         تبصره: با این وجود نمونه های تاریخی نشان داده اند که شباهت های کلی در ایجاد ارتباط سازگار ممکن است کمتر از آنچه ما فکر می کنیم، اهمیت داشته باشند.</a:t>
            </a:r>
          </a:p>
          <a:p>
            <a:pPr marL="342900" indent="-342900" algn="just">
              <a:spcAft>
                <a:spcPts val="1000"/>
              </a:spcAft>
            </a:pPr>
            <a:r>
              <a:rPr lang="fa-IR" sz="1600" b="1" dirty="0" smtClean="0">
                <a:cs typeface="B Mitra" pitchFamily="2" charset="-78"/>
              </a:rPr>
              <a:t>2. نسبت فضای(سطوح) پر و خالی(میزان توده و فضا) </a:t>
            </a:r>
          </a:p>
          <a:p>
            <a:pPr marL="342900" lvl="0" indent="-342900" algn="just">
              <a:spcAft>
                <a:spcPts val="1000"/>
              </a:spcAft>
            </a:pPr>
            <a:r>
              <a:rPr lang="fa-IR" sz="1600" b="1" dirty="0" smtClean="0">
                <a:cs typeface="B Mitra" pitchFamily="2" charset="-78"/>
              </a:rPr>
              <a:t>3. ساماندهی کلی عناصر (ورودی؛ فضای نیمه باز؛ و ...)</a:t>
            </a:r>
          </a:p>
          <a:p>
            <a:pPr marL="342900" indent="-342900" algn="just">
              <a:spcAft>
                <a:spcPts val="500"/>
              </a:spcAft>
            </a:pPr>
            <a:r>
              <a:rPr lang="fa-IR" sz="1600" b="1" dirty="0" smtClean="0">
                <a:cs typeface="B Mitra" pitchFamily="2" charset="-78"/>
              </a:rPr>
              <a:t>4. صورت(هندسه) نما</a:t>
            </a:r>
          </a:p>
          <a:p>
            <a:pPr lvl="0" algn="just">
              <a:buFont typeface="Arial" pitchFamily="34" charset="0"/>
              <a:buChar char="•"/>
            </a:pPr>
            <a:r>
              <a:rPr lang="fa-IR" sz="1600" dirty="0" smtClean="0">
                <a:cs typeface="B Mitra" pitchFamily="2" charset="-78"/>
              </a:rPr>
              <a:t>تحلیل هندسی نمای قدیم</a:t>
            </a:r>
            <a:endParaRPr lang="en-US" sz="1600" b="1" dirty="0" smtClean="0">
              <a:cs typeface="B Mitra" pitchFamily="2" charset="-78"/>
            </a:endParaRPr>
          </a:p>
          <a:p>
            <a:pPr lvl="0" algn="just">
              <a:buFont typeface="Arial" pitchFamily="34" charset="0"/>
              <a:buChar char="•"/>
            </a:pPr>
            <a:r>
              <a:rPr lang="fa-IR" sz="1600" dirty="0" smtClean="0">
                <a:cs typeface="B Mitra" pitchFamily="2" charset="-78"/>
              </a:rPr>
              <a:t>خطوط کلی و جزیی نما</a:t>
            </a:r>
            <a:endParaRPr lang="en-US" sz="1600" b="1" dirty="0" smtClean="0">
              <a:cs typeface="B Mitra" pitchFamily="2" charset="-78"/>
            </a:endParaRPr>
          </a:p>
          <a:p>
            <a:pPr lvl="0" algn="just">
              <a:buFont typeface="Arial" pitchFamily="34" charset="0"/>
              <a:buChar char="•"/>
            </a:pPr>
            <a:r>
              <a:rPr lang="fa-IR" sz="1600" dirty="0" smtClean="0">
                <a:cs typeface="B Mitra" pitchFamily="2" charset="-78"/>
              </a:rPr>
              <a:t>بازشوها (هندسه؛ تناسبات، نسبت پر و خالی؛ تداوم بصری، ریتم و ...)</a:t>
            </a:r>
            <a:endParaRPr lang="en-US" sz="1600" b="1" dirty="0" smtClean="0">
              <a:cs typeface="B Mitra" pitchFamily="2" charset="-78"/>
            </a:endParaRPr>
          </a:p>
          <a:p>
            <a:pPr lvl="0" algn="just">
              <a:spcAft>
                <a:spcPts val="1000"/>
              </a:spcAft>
              <a:buFont typeface="Arial" pitchFamily="34" charset="0"/>
              <a:buChar char="•"/>
            </a:pPr>
            <a:r>
              <a:rPr lang="fa-IR" sz="1600" dirty="0" smtClean="0">
                <a:cs typeface="B Mitra" pitchFamily="2" charset="-78"/>
              </a:rPr>
              <a:t>مصالح، بافت، رنگ و جزییات (سلسله مراتب جزییات): چشم به جزییات و نکات کوچک توجه کرده و تجمع همین پیامها در حافظۀ بصری ما، حس همگونی و مکانی قوی را به وجود می آورد. </a:t>
            </a: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15</a:t>
            </a:fld>
            <a:endParaRPr lang="fa-I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1355341"/>
            <a:ext cx="6019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2000" b="1" dirty="0" smtClean="0">
                <a:solidFill>
                  <a:srgbClr val="FF0000"/>
                </a:solidFill>
                <a:cs typeface="B Mitra" pitchFamily="2" charset="-78"/>
              </a:rPr>
              <a:t>معیارهای طراحی و  ارزیابی طرح  قبل از اجرا</a:t>
            </a:r>
            <a:endParaRPr kumimoji="0" lang="fa-IR" sz="20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2362200"/>
            <a:ext cx="6019800" cy="67326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1. تداوم و انسجام بصری: </a:t>
            </a:r>
          </a:p>
          <a:p>
            <a:pPr marL="342900" lvl="0" indent="-342900" algn="just"/>
            <a:r>
              <a:rPr lang="fa-IR" sz="1600" dirty="0" smtClean="0">
                <a:cs typeface="B Mitra" pitchFamily="2" charset="-78"/>
              </a:rPr>
              <a:t>         این عامل دلیل موفقیت طرحهایی شده است که به نظر  زیبا می آیند.</a:t>
            </a:r>
          </a:p>
          <a:p>
            <a:pPr marL="342900" indent="-342900" algn="just"/>
            <a:r>
              <a:rPr lang="fa-IR" sz="1600" dirty="0" smtClean="0">
                <a:cs typeface="B Mitra" pitchFamily="2" charset="-78"/>
              </a:rPr>
              <a:t>         پیشنهاد مناسب نوعی انتخاب روشنفکرانۀ التقاطی نیست که سبکی را بدون توجه به محیط پیرامون آن برگزیند. بلکه «نگاهی وابسته تر» به ویژگیهای بصری است تا در انتخاب به طراح کمک کند. یک روش طراحی، که به دلیل الهام از « روحیۀ مکان»، موجب تقویت هویت محله شود. </a:t>
            </a:r>
            <a:endParaRPr lang="en-US" sz="1600" dirty="0" smtClean="0">
              <a:cs typeface="B Mitra" pitchFamily="2" charset="-78"/>
            </a:endParaRPr>
          </a:p>
          <a:p>
            <a:pPr marL="342900" lvl="0" indent="-342900" algn="just"/>
            <a:endParaRPr lang="fa-IR" sz="1600" dirty="0" smtClean="0">
              <a:cs typeface="B Mitra" pitchFamily="2" charset="-78"/>
            </a:endParaRPr>
          </a:p>
          <a:p>
            <a:pPr marL="342900" indent="-342900" algn="just"/>
            <a:r>
              <a:rPr lang="fa-IR" sz="1600" b="1" dirty="0" smtClean="0">
                <a:cs typeface="B Mitra" pitchFamily="2" charset="-78"/>
              </a:rPr>
              <a:t>2. نقش آرایه ها و جزییات: </a:t>
            </a:r>
          </a:p>
          <a:p>
            <a:pPr marL="342900" indent="-342900" algn="just">
              <a:spcAft>
                <a:spcPts val="500"/>
              </a:spcAft>
              <a:buFont typeface="Arial" pitchFamily="34" charset="0"/>
              <a:buChar char="•"/>
            </a:pPr>
            <a:r>
              <a:rPr lang="fa-IR" sz="1600" dirty="0" smtClean="0">
                <a:cs typeface="B Mitra" pitchFamily="2" charset="-78"/>
              </a:rPr>
              <a:t>        نمونه های تاریخی نشان داده اند که شباهت های کلی در ایجاد ارتباط سازگار ممکن است کمتر از آنچه پنداشته می شود، اهمیت داشته باشد. به نظر می­رسد که آرایه ها، بافت بصری و تداعی حاصل از آنها غالبا روش مطمئن تری برای ایجاد رابطۀ بصری سازگار میان ساختمانها است.</a:t>
            </a:r>
          </a:p>
          <a:p>
            <a:pPr marL="342900" lvl="0" indent="-342900" algn="just">
              <a:buFont typeface="Arial" pitchFamily="34" charset="0"/>
              <a:buChar char="•"/>
            </a:pPr>
            <a:r>
              <a:rPr lang="fa-IR" sz="1600" dirty="0" smtClean="0">
                <a:cs typeface="B Mitra" pitchFamily="2" charset="-78"/>
              </a:rPr>
              <a:t>        هرچه ساختمانی از ساختمانهای مجاور خود به لحاظ مصالح، مقیاس، تناسبات، ارتفاع و موارد مشابه دیگر تقلید بیشتری کند، حذف آرایه های خاص ساختمان مجاور در ساختمان جدید کاری نابجاتر بوده، به طوری که ساختمان جدید عریان به نظر می­رسد.</a:t>
            </a:r>
            <a:endParaRPr lang="en-US" sz="1600" dirty="0" smtClean="0">
              <a:cs typeface="B Mitra" pitchFamily="2" charset="-78"/>
            </a:endParaRPr>
          </a:p>
          <a:p>
            <a:pPr marL="342900" indent="-342900" algn="just"/>
            <a:endParaRPr lang="en-US" sz="1600" b="1" dirty="0" smtClean="0">
              <a:cs typeface="B Mitra" pitchFamily="2" charset="-78"/>
            </a:endParaRP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16</a:t>
            </a:fld>
            <a:endParaRPr lang="fa-I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1355341"/>
            <a:ext cx="6019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2000" b="1" dirty="0" smtClean="0">
                <a:solidFill>
                  <a:srgbClr val="FF0000"/>
                </a:solidFill>
                <a:cs typeface="B Mitra" pitchFamily="2" charset="-78"/>
              </a:rPr>
              <a:t>معیارهای طراحی و  ارزیابی طرح قبل از اجرا</a:t>
            </a:r>
            <a:endParaRPr lang="fa-IR" sz="2000" b="1" i="1" dirty="0" smtClean="0">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2174867"/>
            <a:ext cx="6019800" cy="5897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b="1" dirty="0" smtClean="0">
                <a:cs typeface="B Mitra" pitchFamily="2" charset="-78"/>
              </a:rPr>
              <a:t>3. تشابه خانوادگی: </a:t>
            </a:r>
          </a:p>
          <a:p>
            <a:pPr marL="342900" lvl="0" indent="-342900" algn="just">
              <a:spcAft>
                <a:spcPts val="500"/>
              </a:spcAft>
            </a:pPr>
            <a:r>
              <a:rPr lang="fa-IR" dirty="0" smtClean="0">
                <a:cs typeface="B Mitra" pitchFamily="2" charset="-78"/>
              </a:rPr>
              <a:t>        تاریخ نشان داده است که سبکهای مختلف معماری می توانند در کنار یکدیگر شکل گرفته و در عین حال، هویت خاص زیبایی شناسی خود را نیز حفظ کنند. این امر تنها مستلزم ارزیابی آگاهانه و دقیق علائم بصری زمینه و وجود طراحانی است که از مهارت برای خلق ساختمانهای سازگار و پاسخگو بهره جویند. اینکه این امر آیا با کپی برداری معمولی انجام شده و یا از آخرین ابتکارات معماری جدید برخوردار است، نبایستی موضوع مورد توجه باشد. آنچه اهمیت دارد «تشابه خانوادگی» است. چشم بایستی حس کند که پدیده ای متجانس به محیط افزوده شده است. </a:t>
            </a:r>
          </a:p>
          <a:p>
            <a:pPr marL="342900" lvl="0" indent="-342900" algn="just">
              <a:spcAft>
                <a:spcPts val="900"/>
              </a:spcAft>
            </a:pPr>
            <a:r>
              <a:rPr lang="fa-IR" dirty="0" smtClean="0">
                <a:cs typeface="B Mitra" pitchFamily="2" charset="-78"/>
              </a:rPr>
              <a:t>        هرچند نیل به این تشابه خانوادگی، بویژه هنگامی که طراح محدود به فرهنگ لغات مدرنیسم است، دشوار می شود.</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17</a:t>
            </a:fld>
            <a:endParaRPr lang="fa-I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1026" name="Picture 2" descr="D:\Current\DIFFERENT\سازمان نظام مهندسی\Architecture in Context\Pic\IMG_7714.jpg"/>
          <p:cNvPicPr>
            <a:picLocks noChangeAspect="1" noChangeArrowheads="1"/>
          </p:cNvPicPr>
          <p:nvPr/>
        </p:nvPicPr>
        <p:blipFill>
          <a:blip r:embed="rId4" cstate="print"/>
          <a:srcRect/>
          <a:stretch>
            <a:fillRect/>
          </a:stretch>
        </p:blipFill>
        <p:spPr bwMode="auto">
          <a:xfrm>
            <a:off x="736600" y="1828800"/>
            <a:ext cx="5486400" cy="41148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18</a:t>
            </a:fld>
            <a:endParaRPr lang="fa-I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2050" name="Picture 2" descr="D:\Current\DIFFERENT\سازمان نظام مهندسی\Architecture in Context\Pic\IMG_7722.jpg"/>
          <p:cNvPicPr>
            <a:picLocks noChangeAspect="1" noChangeArrowheads="1"/>
          </p:cNvPicPr>
          <p:nvPr/>
        </p:nvPicPr>
        <p:blipFill>
          <a:blip r:embed="rId4" cstate="print"/>
          <a:srcRect/>
          <a:stretch>
            <a:fillRect/>
          </a:stretch>
        </p:blipFill>
        <p:spPr bwMode="auto">
          <a:xfrm>
            <a:off x="457200" y="1752600"/>
            <a:ext cx="5892800" cy="44196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19</a:t>
            </a:fld>
            <a:endParaRPr lang="fa-I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76517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201341"/>
            <a:ext cx="5410200" cy="1846659"/>
          </a:xfrm>
          <a:prstGeom prst="rect">
            <a:avLst/>
          </a:prstGeom>
        </p:spPr>
        <p:txBody>
          <a:bodyPr wrap="square">
            <a:spAutoFit/>
          </a:bodyPr>
          <a:lstStyle/>
          <a:p>
            <a:pPr>
              <a:buFont typeface="Arial" pitchFamily="34" charset="0"/>
              <a:buChar char="•"/>
            </a:pPr>
            <a:r>
              <a:rPr lang="ar-SA" b="1" dirty="0" smtClean="0">
                <a:solidFill>
                  <a:srgbClr val="C00000"/>
                </a:solidFill>
                <a:cs typeface="B Mitra" pitchFamily="2" charset="-78"/>
              </a:rPr>
              <a:t>زمینه گرایی (</a:t>
            </a:r>
            <a:r>
              <a:rPr lang="en-US" b="1" dirty="0" err="1" smtClean="0">
                <a:solidFill>
                  <a:srgbClr val="C00000"/>
                </a:solidFill>
                <a:cs typeface="B Mitra" pitchFamily="2" charset="-78"/>
              </a:rPr>
              <a:t>contextualism</a:t>
            </a:r>
            <a:r>
              <a:rPr lang="ar-SA" b="1" dirty="0" smtClean="0">
                <a:solidFill>
                  <a:srgbClr val="C00000"/>
                </a:solidFill>
                <a:cs typeface="B Mitra" pitchFamily="2" charset="-78"/>
              </a:rPr>
              <a:t>)</a:t>
            </a:r>
            <a:r>
              <a:rPr lang="fa-IR" b="1" dirty="0" smtClean="0">
                <a:solidFill>
                  <a:srgbClr val="C00000"/>
                </a:solidFill>
                <a:cs typeface="B Mitra" pitchFamily="2" charset="-78"/>
              </a:rPr>
              <a:t>: </a:t>
            </a:r>
            <a:r>
              <a:rPr lang="ar-SA" b="1" dirty="0" smtClean="0">
                <a:solidFill>
                  <a:srgbClr val="C00000"/>
                </a:solidFill>
                <a:cs typeface="B Mitra" pitchFamily="2" charset="-78"/>
              </a:rPr>
              <a:t> </a:t>
            </a:r>
            <a:endParaRPr lang="fa-IR" b="1" dirty="0" smtClean="0">
              <a:solidFill>
                <a:srgbClr val="C00000"/>
              </a:solidFill>
              <a:cs typeface="B Mitra" pitchFamily="2" charset="-78"/>
            </a:endParaRPr>
          </a:p>
          <a:p>
            <a:pPr algn="just">
              <a:buFont typeface="Arial" pitchFamily="34" charset="0"/>
              <a:buChar char="•"/>
            </a:pPr>
            <a:endParaRPr lang="fa-IR" sz="1600" dirty="0" smtClean="0">
              <a:cs typeface="B Mitra" pitchFamily="2" charset="-78"/>
            </a:endParaRPr>
          </a:p>
          <a:p>
            <a:pPr algn="just"/>
            <a:r>
              <a:rPr lang="fa-IR" sz="1600" dirty="0" smtClean="0">
                <a:cs typeface="B Mitra" pitchFamily="2" charset="-78"/>
              </a:rPr>
              <a:t>(</a:t>
            </a:r>
            <a:r>
              <a:rPr lang="en-US" sz="1600" dirty="0" smtClean="0">
                <a:cs typeface="B Mitra" pitchFamily="2" charset="-78"/>
              </a:rPr>
              <a:t>context</a:t>
            </a:r>
            <a:r>
              <a:rPr lang="fa-IR" sz="1600" dirty="0" smtClean="0">
                <a:cs typeface="B Mitra" pitchFamily="2" charset="-78"/>
              </a:rPr>
              <a:t>) به معانی بافت، زمینه و متن از واژۀ لاتین </a:t>
            </a:r>
            <a:r>
              <a:rPr lang="en-US" sz="1600" dirty="0" err="1" smtClean="0">
                <a:cs typeface="B Mitra" pitchFamily="2" charset="-78"/>
              </a:rPr>
              <a:t>contextus</a:t>
            </a:r>
            <a:r>
              <a:rPr lang="fa-IR" sz="1600" dirty="0" smtClean="0">
                <a:cs typeface="B Mitra" pitchFamily="2" charset="-78"/>
              </a:rPr>
              <a:t> ریشه گرفته که اشاره به ارتباط میان کلمات و انسجام میان آنها دارد. فعل آن </a:t>
            </a:r>
            <a:r>
              <a:rPr lang="en-US" sz="1600" dirty="0" err="1" smtClean="0">
                <a:cs typeface="B Mitra" pitchFamily="2" charset="-78"/>
              </a:rPr>
              <a:t>contexere</a:t>
            </a:r>
            <a:r>
              <a:rPr lang="fa-IR" sz="1600" dirty="0" smtClean="0">
                <a:cs typeface="B Mitra" pitchFamily="2" charset="-78"/>
              </a:rPr>
              <a:t> است که به معنای درهم بافتن و در هم تافتن است. از این رو، </a:t>
            </a:r>
            <a:r>
              <a:rPr lang="en-US" sz="1600" dirty="0" smtClean="0">
                <a:cs typeface="B Mitra" pitchFamily="2" charset="-78"/>
              </a:rPr>
              <a:t>context</a:t>
            </a:r>
            <a:r>
              <a:rPr lang="fa-IR" sz="1600" dirty="0" smtClean="0">
                <a:cs typeface="B Mitra" pitchFamily="2" charset="-78"/>
              </a:rPr>
              <a:t> ارتباط، اتصال، هم نشینی و هم بافی میان اجزا است. در بستر شهر، به گونه ای قیاسی، می توان </a:t>
            </a:r>
            <a:r>
              <a:rPr lang="en-US" sz="1600" dirty="0" smtClean="0">
                <a:cs typeface="B Mitra" pitchFamily="2" charset="-78"/>
              </a:rPr>
              <a:t>context</a:t>
            </a:r>
            <a:r>
              <a:rPr lang="fa-IR" sz="1600" dirty="0" smtClean="0">
                <a:cs typeface="B Mitra" pitchFamily="2" charset="-78"/>
              </a:rPr>
              <a:t> را اتصال و هم نشینی میان بناها خواند. (شيرازی)</a:t>
            </a:r>
            <a:endParaRPr lang="fa-IR" sz="1600" b="1" dirty="0" smtClean="0">
              <a:cs typeface="B Mitra" pitchFamily="2" charset="-78"/>
            </a:endParaRPr>
          </a:p>
        </p:txBody>
      </p:sp>
      <p:sp>
        <p:nvSpPr>
          <p:cNvPr id="16" name="Rectangle 15"/>
          <p:cNvSpPr/>
          <p:nvPr/>
        </p:nvSpPr>
        <p:spPr>
          <a:xfrm>
            <a:off x="914400" y="3962162"/>
            <a:ext cx="5638800" cy="1600438"/>
          </a:xfrm>
          <a:prstGeom prst="rect">
            <a:avLst/>
          </a:prstGeom>
        </p:spPr>
        <p:txBody>
          <a:bodyPr wrap="square">
            <a:spAutoFit/>
          </a:bodyPr>
          <a:lstStyle/>
          <a:p>
            <a:r>
              <a:rPr lang="fa-IR" b="1" dirty="0" smtClean="0">
                <a:solidFill>
                  <a:srgbClr val="C00000"/>
                </a:solidFill>
                <a:cs typeface="B Mitra" pitchFamily="2" charset="-78"/>
              </a:rPr>
              <a:t>مقیاس زمینه گرایی</a:t>
            </a:r>
          </a:p>
          <a:p>
            <a:pPr algn="just"/>
            <a:r>
              <a:rPr lang="fa-IR" sz="1600" dirty="0" smtClean="0">
                <a:cs typeface="B Mitra" pitchFamily="2" charset="-78"/>
              </a:rPr>
              <a:t>هر چند واحد زمینه گرایی را محله می دانند. اما زمینه گرایی در دو مقیاس کلان و خرد بسط می یابد. </a:t>
            </a:r>
          </a:p>
          <a:p>
            <a:pPr algn="just"/>
            <a:r>
              <a:rPr lang="fa-IR" sz="1600" dirty="0" smtClean="0">
                <a:cs typeface="B Mitra" pitchFamily="2" charset="-78"/>
              </a:rPr>
              <a:t>زمینه گرایی در مقیاس کلان به منطقه گرایی</a:t>
            </a:r>
            <a:r>
              <a:rPr lang="ar-SA" sz="1600" b="1" dirty="0" smtClean="0">
                <a:cs typeface="B Mitra" pitchFamily="2" charset="-78"/>
              </a:rPr>
              <a:t>(</a:t>
            </a:r>
            <a:r>
              <a:rPr lang="en-US" sz="1600" dirty="0" smtClean="0">
                <a:cs typeface="B Mitra" pitchFamily="2" charset="-78"/>
              </a:rPr>
              <a:t>regionalism</a:t>
            </a:r>
            <a:r>
              <a:rPr lang="ar-SA" sz="1600" b="1" dirty="0" smtClean="0">
                <a:cs typeface="B Mitra" pitchFamily="2" charset="-78"/>
              </a:rPr>
              <a:t>)</a:t>
            </a:r>
            <a:r>
              <a:rPr lang="fa-IR" sz="1600" dirty="0" smtClean="0">
                <a:cs typeface="B Mitra" pitchFamily="2" charset="-78"/>
              </a:rPr>
              <a:t> می رسد، و در مقیاس خرد به بنا. </a:t>
            </a:r>
          </a:p>
          <a:p>
            <a:pPr algn="just"/>
            <a:endParaRPr lang="fa-IR" sz="1600" dirty="0" smtClean="0">
              <a:cs typeface="B Mitra" pitchFamily="2" charset="-78"/>
            </a:endParaRPr>
          </a:p>
          <a:p>
            <a:pPr algn="just"/>
            <a:endParaRPr lang="fa-IR" sz="1600" dirty="0" smtClean="0">
              <a:cs typeface="B Mitra" pitchFamily="2" charset="-78"/>
            </a:endParaRPr>
          </a:p>
        </p:txBody>
      </p:sp>
      <p:sp>
        <p:nvSpPr>
          <p:cNvPr id="18" name="Text Box 15"/>
          <p:cNvSpPr txBox="1">
            <a:spLocks noChangeArrowheads="1"/>
          </p:cNvSpPr>
          <p:nvPr/>
        </p:nvSpPr>
        <p:spPr bwMode="auto">
          <a:xfrm>
            <a:off x="7010400" y="1230868"/>
            <a:ext cx="1903412" cy="615553"/>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b="1" dirty="0" smtClean="0">
                <a:solidFill>
                  <a:schemeClr val="accent2"/>
                </a:solidFill>
                <a:effectLst>
                  <a:outerShdw blurRad="38100" dist="38100" dir="2700000" algn="tl">
                    <a:srgbClr val="000000"/>
                  </a:outerShdw>
                </a:effectLst>
                <a:latin typeface="Arial" pitchFamily="34" charset="0"/>
                <a:cs typeface="B Nazanin" pitchFamily="2" charset="-78"/>
              </a:rPr>
              <a:t>تعاریف</a:t>
            </a:r>
          </a:p>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مسألۀ زمینه گرایی</a:t>
            </a:r>
          </a:p>
        </p:txBody>
      </p:sp>
      <p:sp>
        <p:nvSpPr>
          <p:cNvPr id="2" name="Slide Number Placeholder 1"/>
          <p:cNvSpPr>
            <a:spLocks noGrp="1"/>
          </p:cNvSpPr>
          <p:nvPr>
            <p:ph type="sldNum" sz="quarter" idx="12"/>
          </p:nvPr>
        </p:nvSpPr>
        <p:spPr/>
        <p:txBody>
          <a:bodyPr/>
          <a:lstStyle/>
          <a:p>
            <a:fld id="{A7F4C8AD-E55C-42AC-982A-63491E9A436D}" type="slidenum">
              <a:rPr lang="fa-IR" smtClean="0"/>
              <a:pPr/>
              <a:t>2</a:t>
            </a:fld>
            <a:endParaRPr lang="fa-I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3075" name="Picture 3" descr="D:\Current\DIFFERENT\سازمان نظام مهندسی\Architecture in Context\Pic\IMG_7794.jpg"/>
          <p:cNvPicPr>
            <a:picLocks noChangeAspect="1" noChangeArrowheads="1"/>
          </p:cNvPicPr>
          <p:nvPr/>
        </p:nvPicPr>
        <p:blipFill>
          <a:blip r:embed="rId4" cstate="print"/>
          <a:srcRect/>
          <a:stretch>
            <a:fillRect/>
          </a:stretch>
        </p:blipFill>
        <p:spPr bwMode="auto">
          <a:xfrm>
            <a:off x="533400" y="1905000"/>
            <a:ext cx="5791200" cy="43434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20</a:t>
            </a:fld>
            <a:endParaRPr lang="fa-I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r>
              <a:rPr lang="fa-IR" sz="1600" dirty="0" smtClean="0">
                <a:cs typeface="B Mitra" pitchFamily="2" charset="-78"/>
              </a:rPr>
              <a:t>تشابه در جزییات و خطوط لبه ها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4098" name="Picture 2" descr="D:\Current\DIFFERENT\سازمان نظام مهندسی\Architecture in Context\Pic\IMG_7802.jpg"/>
          <p:cNvPicPr>
            <a:picLocks noChangeAspect="1" noChangeArrowheads="1"/>
          </p:cNvPicPr>
          <p:nvPr/>
        </p:nvPicPr>
        <p:blipFill>
          <a:blip r:embed="rId4" cstate="print"/>
          <a:srcRect/>
          <a:stretch>
            <a:fillRect/>
          </a:stretch>
        </p:blipFill>
        <p:spPr bwMode="auto">
          <a:xfrm>
            <a:off x="558800" y="1828800"/>
            <a:ext cx="5765800" cy="432435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21</a:t>
            </a:fld>
            <a:endParaRPr lang="fa-I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5122" name="Picture 2" descr="D:\Current\DIFFERENT\سازمان نظام مهندسی\Architecture in Context\Pic\IMG_7817.jpg"/>
          <p:cNvPicPr>
            <a:picLocks noChangeAspect="1" noChangeArrowheads="1"/>
          </p:cNvPicPr>
          <p:nvPr/>
        </p:nvPicPr>
        <p:blipFill>
          <a:blip r:embed="rId4" cstate="print"/>
          <a:srcRect/>
          <a:stretch>
            <a:fillRect/>
          </a:stretch>
        </p:blipFill>
        <p:spPr bwMode="auto">
          <a:xfrm>
            <a:off x="533400" y="1828800"/>
            <a:ext cx="5791200" cy="43434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22</a:t>
            </a:fld>
            <a:endParaRPr lang="fa-I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a:t>
            </a:r>
            <a:r>
              <a:rPr lang="fa-IR" sz="1600" dirty="0" smtClean="0">
                <a:cs typeface="B Mitra" pitchFamily="2" charset="-78"/>
              </a:rPr>
              <a:t> تشابه بیشتر در جزییات</a:t>
            </a:r>
            <a:endParaRPr lang="fa-IR" sz="1600" b="1" dirty="0" smtClean="0">
              <a:cs typeface="B Mitra" pitchFamily="2" charset="-78"/>
            </a:endParaRP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6146" name="Picture 2" descr="D:\Current\DIFFERENT\سازمان نظام مهندسی\Architecture in Context\Pic\IMG_7820.jpg"/>
          <p:cNvPicPr>
            <a:picLocks noChangeAspect="1" noChangeArrowheads="1"/>
          </p:cNvPicPr>
          <p:nvPr/>
        </p:nvPicPr>
        <p:blipFill>
          <a:blip r:embed="rId4" cstate="print"/>
          <a:srcRect/>
          <a:stretch>
            <a:fillRect/>
          </a:stretch>
        </p:blipFill>
        <p:spPr bwMode="auto">
          <a:xfrm>
            <a:off x="457200" y="1752600"/>
            <a:ext cx="5867400" cy="440055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23</a:t>
            </a:fld>
            <a:endParaRPr lang="fa-I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r>
              <a:rPr lang="fa-IR" sz="1600" dirty="0" smtClean="0">
                <a:cs typeface="B Mitra" pitchFamily="2" charset="-78"/>
              </a:rPr>
              <a:t>تشابه از کل تا جزء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8194" name="Picture 2" descr="D:\Current\DIFFERENT\سازمان نظام مهندسی\Architecture in Context\Pic\IMG_7823.jpg"/>
          <p:cNvPicPr>
            <a:picLocks noChangeAspect="1" noChangeArrowheads="1"/>
          </p:cNvPicPr>
          <p:nvPr/>
        </p:nvPicPr>
        <p:blipFill>
          <a:blip r:embed="rId4" cstate="print"/>
          <a:srcRect/>
          <a:stretch>
            <a:fillRect/>
          </a:stretch>
        </p:blipFill>
        <p:spPr bwMode="auto">
          <a:xfrm>
            <a:off x="457200" y="1676400"/>
            <a:ext cx="5943600" cy="44577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24</a:t>
            </a:fld>
            <a:endParaRPr lang="fa-I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8763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7170" name="Picture 2" descr="D:\Current\DIFFERENT\سازمان نظام مهندسی\Architecture in Context\Pic\Carissa Schively Slotterback.jpg"/>
          <p:cNvPicPr>
            <a:picLocks noChangeAspect="1" noChangeArrowheads="1"/>
          </p:cNvPicPr>
          <p:nvPr/>
        </p:nvPicPr>
        <p:blipFill>
          <a:blip r:embed="rId4" cstate="print"/>
          <a:srcRect/>
          <a:stretch>
            <a:fillRect/>
          </a:stretch>
        </p:blipFill>
        <p:spPr bwMode="auto">
          <a:xfrm>
            <a:off x="537677" y="1828800"/>
            <a:ext cx="5786923" cy="43434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25</a:t>
            </a:fld>
            <a:endParaRPr lang="fa-I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1" name="Rectangle 1"/>
          <p:cNvSpPr>
            <a:spLocks noChangeArrowheads="1"/>
          </p:cNvSpPr>
          <p:nvPr/>
        </p:nvSpPr>
        <p:spPr bwMode="auto">
          <a:xfrm>
            <a:off x="533400" y="990600"/>
            <a:ext cx="6019800" cy="32213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r>
              <a:rPr lang="fa-IR" sz="1600" b="1" dirty="0" smtClean="0">
                <a:cs typeface="B Mitra" pitchFamily="2" charset="-78"/>
              </a:rPr>
              <a:t>3. تشابه خانوادگی: </a:t>
            </a:r>
            <a:r>
              <a:rPr lang="fa-IR" sz="1600" dirty="0" smtClean="0">
                <a:cs typeface="B Mitra" pitchFamily="2" charset="-78"/>
              </a:rPr>
              <a:t>تشابه ای بسیار، که منجر به یکنواختی شده است. </a:t>
            </a: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pic>
        <p:nvPicPr>
          <p:cNvPr id="9218" name="Picture 2" descr="D:\Current\DIFFERENT\سازمان نظام مهندسی\Architecture in Context\Pic\Westminster, Colorado.jpg"/>
          <p:cNvPicPr>
            <a:picLocks noChangeAspect="1" noChangeArrowheads="1"/>
          </p:cNvPicPr>
          <p:nvPr/>
        </p:nvPicPr>
        <p:blipFill>
          <a:blip r:embed="rId4" cstate="print"/>
          <a:srcRect/>
          <a:stretch>
            <a:fillRect/>
          </a:stretch>
        </p:blipFill>
        <p:spPr bwMode="auto">
          <a:xfrm>
            <a:off x="533400" y="2362200"/>
            <a:ext cx="5895354" cy="3387182"/>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26</a:t>
            </a:fld>
            <a:endParaRPr lang="fa-I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1355341"/>
            <a:ext cx="6019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2000" b="1" dirty="0" smtClean="0">
                <a:solidFill>
                  <a:srgbClr val="FF0000"/>
                </a:solidFill>
                <a:cs typeface="B Mitra" pitchFamily="2" charset="-78"/>
              </a:rPr>
              <a:t>معیارهای طراحی و  ارزیابی طرح قبل از اجرا</a:t>
            </a:r>
            <a:endParaRPr lang="fa-IR" sz="2000" b="1" i="1" dirty="0" smtClean="0">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2133600"/>
            <a:ext cx="6019800" cy="52552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lgn="just">
              <a:spcAft>
                <a:spcPts val="500"/>
              </a:spcAft>
            </a:pPr>
            <a:r>
              <a:rPr lang="fa-IR" sz="1600" b="1" dirty="0" smtClean="0">
                <a:cs typeface="B Mitra" pitchFamily="2" charset="-78"/>
              </a:rPr>
              <a:t>4. بررسی عناصر مؤثر بر هویت معماری زمینه</a:t>
            </a:r>
          </a:p>
          <a:p>
            <a:pPr lvl="0"/>
            <a:r>
              <a:rPr lang="fa-IR" sz="1600" dirty="0" smtClean="0">
                <a:cs typeface="B Mitra" pitchFamily="2" charset="-78"/>
              </a:rPr>
              <a:t>برای پیوندی مستحکم با ساختمانها مجاور؛ اقتباس از مایۀ اصلی یا فرمها اجتناب ناپذیر است. این ارتباط می تواند به چند روش انجام شود:</a:t>
            </a:r>
            <a:endParaRPr lang="en-US" sz="1600" dirty="0" smtClean="0">
              <a:cs typeface="B Mitra" pitchFamily="2" charset="-78"/>
            </a:endParaRPr>
          </a:p>
          <a:p>
            <a:pPr lvl="0" algn="just">
              <a:lnSpc>
                <a:spcPct val="150000"/>
              </a:lnSpc>
              <a:buFont typeface="Arial" pitchFamily="34" charset="0"/>
              <a:buChar char="•"/>
            </a:pPr>
            <a:r>
              <a:rPr lang="fa-IR" sz="1600" dirty="0" smtClean="0">
                <a:cs typeface="B Mitra" pitchFamily="2" charset="-78"/>
              </a:rPr>
              <a:t>کپی برداری نزدیک از مضمون اصلی طرح موجود.</a:t>
            </a:r>
            <a:endParaRPr lang="en-US" sz="1600" b="1" dirty="0" smtClean="0">
              <a:cs typeface="B Mitra" pitchFamily="2" charset="-78"/>
            </a:endParaRPr>
          </a:p>
          <a:p>
            <a:pPr lvl="0" algn="just">
              <a:lnSpc>
                <a:spcPct val="150000"/>
              </a:lnSpc>
              <a:buFont typeface="Arial" pitchFamily="34" charset="0"/>
              <a:buChar char="•"/>
            </a:pPr>
            <a:r>
              <a:rPr lang="fa-IR" sz="1600" dirty="0" smtClean="0">
                <a:cs typeface="B Mitra" pitchFamily="2" charset="-78"/>
              </a:rPr>
              <a:t>استفاده از اساس فرمهای مشابه ولی با چیدمانی جدید.</a:t>
            </a:r>
            <a:endParaRPr lang="en-US" sz="1600" b="1" dirty="0" smtClean="0">
              <a:cs typeface="B Mitra" pitchFamily="2" charset="-78"/>
            </a:endParaRPr>
          </a:p>
          <a:p>
            <a:pPr lvl="0" algn="just">
              <a:lnSpc>
                <a:spcPct val="150000"/>
              </a:lnSpc>
              <a:buFont typeface="Arial" pitchFamily="34" charset="0"/>
              <a:buChar char="•"/>
            </a:pPr>
            <a:r>
              <a:rPr lang="fa-IR" sz="1600" dirty="0" smtClean="0">
                <a:cs typeface="B Mitra" pitchFamily="2" charset="-78"/>
              </a:rPr>
              <a:t>ابداع فرمهای جدیدی با همان تأثیر بصری فرمهای قدیمی.</a:t>
            </a:r>
            <a:endParaRPr lang="en-US" sz="1600" b="1" dirty="0" smtClean="0">
              <a:cs typeface="B Mitra" pitchFamily="2" charset="-78"/>
            </a:endParaRPr>
          </a:p>
          <a:p>
            <a:pPr lvl="0" algn="just">
              <a:lnSpc>
                <a:spcPct val="150000"/>
              </a:lnSpc>
              <a:buFont typeface="Arial" pitchFamily="34" charset="0"/>
              <a:buChar char="•"/>
            </a:pPr>
            <a:r>
              <a:rPr lang="fa-IR" sz="1600" dirty="0" smtClean="0">
                <a:cs typeface="B Mitra" pitchFamily="2" charset="-78"/>
              </a:rPr>
              <a:t>انتزاع فرمهای اولیه</a:t>
            </a:r>
            <a:endParaRPr lang="en-US" sz="1600" b="1" dirty="0" smtClean="0">
              <a:cs typeface="B Mitra" pitchFamily="2" charset="-78"/>
            </a:endParaRPr>
          </a:p>
          <a:p>
            <a:pPr marL="342900" lvl="0" indent="-342900" algn="just">
              <a:buAutoNum type="arabicPeriod"/>
            </a:pPr>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27</a:t>
            </a:fld>
            <a:endParaRPr lang="fa-I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r>
              <a:rPr lang="fa-IR" b="1" dirty="0" smtClean="0">
                <a:solidFill>
                  <a:srgbClr val="0070C0"/>
                </a:solidFill>
                <a:cs typeface="B Mitra" pitchFamily="2" charset="-78"/>
              </a:rPr>
              <a:t>     درسهایی برای طراحی</a:t>
            </a:r>
          </a:p>
          <a:p>
            <a:r>
              <a:rPr lang="fa-IR" b="1" dirty="0" smtClean="0">
                <a:solidFill>
                  <a:srgbClr val="0070C0"/>
                </a:solidFill>
                <a:cs typeface="B Mitra" pitchFamily="2" charset="-78"/>
              </a:rPr>
              <a:t>         معماری زمینه گرا </a:t>
            </a:r>
            <a:endParaRPr lang="fa-IR" dirty="0"/>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راهبردها</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1355341"/>
            <a:ext cx="6019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2000" b="1" dirty="0" smtClean="0">
                <a:solidFill>
                  <a:srgbClr val="FF0000"/>
                </a:solidFill>
                <a:cs typeface="B Mitra" pitchFamily="2" charset="-78"/>
              </a:rPr>
              <a:t>معیارهای طراحی و  ارزیابی طرح قبل از اجرا</a:t>
            </a:r>
            <a:endParaRPr kumimoji="0" lang="fa-IR" sz="20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2605221"/>
            <a:ext cx="6019800" cy="40241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just">
              <a:spcAft>
                <a:spcPts val="500"/>
              </a:spcAft>
            </a:pPr>
            <a:r>
              <a:rPr lang="fa-IR" sz="1600" b="1" dirty="0" smtClean="0">
                <a:cs typeface="B Mitra" pitchFamily="2" charset="-78"/>
              </a:rPr>
              <a:t>5 : تعامل و ارتباط دست اندرکاران </a:t>
            </a:r>
          </a:p>
          <a:p>
            <a:pPr lvl="0" algn="just"/>
            <a:r>
              <a:rPr lang="fa-IR" sz="1600" dirty="0" smtClean="0">
                <a:cs typeface="B Mitra" pitchFamily="2" charset="-78"/>
              </a:rPr>
              <a:t>ارتباط نزدیکتر معمار با کاربران ساختمان و کارفرما، با به کارگیری نمادهای آشنای فرهنگی نیز، بخشی اساسی از طراحی یک زمینۀ خاص است. </a:t>
            </a:r>
          </a:p>
          <a:p>
            <a:pPr lvl="0" algn="just"/>
            <a:endParaRPr lang="en-US" sz="1600" b="1" dirty="0" smtClean="0">
              <a:cs typeface="B Mitra" pitchFamily="2" charset="-78"/>
            </a:endParaRPr>
          </a:p>
          <a:p>
            <a:pPr marL="342900" lvl="0" indent="-342900" algn="just"/>
            <a:endParaRPr lang="en-US" sz="1600" b="1" dirty="0" smtClean="0">
              <a:cs typeface="B Mitra" pitchFamily="2" charset="-78"/>
            </a:endParaRPr>
          </a:p>
          <a:p>
            <a:pPr algn="just"/>
            <a:endParaRPr lang="en-US" sz="1600" b="1" dirty="0" smtClean="0">
              <a:cs typeface="B Mitra" pitchFamily="2" charset="-78"/>
            </a:endParaRPr>
          </a:p>
          <a:p>
            <a:pPr lvl="0" algn="just">
              <a:buFont typeface="Arial" pitchFamily="34" charset="0"/>
              <a:buChar char="•"/>
            </a:pPr>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b="1" dirty="0" smtClean="0">
              <a:cs typeface="B Mitra" pitchFamily="2" charset="-78"/>
            </a:endParaRPr>
          </a:p>
          <a:p>
            <a:pPr marL="342900" indent="-342900" algn="just"/>
            <a:endParaRPr lang="en-US" sz="1600" b="1" dirty="0" smtClean="0">
              <a:cs typeface="B Mitra" pitchFamily="2" charset="-78"/>
            </a:endParaRPr>
          </a:p>
          <a:p>
            <a:pPr marL="342900" lvl="0" indent="-342900" algn="just"/>
            <a:endParaRPr lang="en-US" sz="1600" dirty="0" smtClean="0">
              <a:cs typeface="B Mitra" pitchFamily="2" charset="-78"/>
            </a:endParaRPr>
          </a:p>
          <a:p>
            <a:pPr lvl="0"/>
            <a:endParaRPr lang="fa-IR" sz="1600" b="1" dirty="0" smtClean="0">
              <a:cs typeface="B Mitra" pitchFamily="2" charset="-78"/>
            </a:endParaRPr>
          </a:p>
          <a:p>
            <a:pPr lvl="0"/>
            <a:endParaRPr lang="en-US" sz="1600" b="1" dirty="0" smtClean="0">
              <a:cs typeface="B Mitra" pitchFamily="2" charset="-78"/>
            </a:endParaRPr>
          </a:p>
          <a:p>
            <a:pPr lvl="0" algn="just">
              <a:spcAft>
                <a:spcPts val="1000"/>
              </a:spcAft>
            </a:pPr>
            <a:endParaRPr lang="fa-IR" sz="14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28</a:t>
            </a:fld>
            <a:endParaRPr lang="fa-I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5432256"/>
          </a:xfrm>
          <a:prstGeom prst="rect">
            <a:avLst/>
          </a:prstGeom>
        </p:spPr>
        <p:txBody>
          <a:bodyPr wrap="square">
            <a:spAutoFit/>
          </a:bodyPr>
          <a:lstStyle/>
          <a:p>
            <a:pPr>
              <a:buFont typeface="Arial" pitchFamily="34" charset="0"/>
              <a:buChar char="•"/>
            </a:pPr>
            <a:r>
              <a:rPr lang="fa-IR" b="1" dirty="0" smtClean="0">
                <a:solidFill>
                  <a:srgbClr val="C00000"/>
                </a:solidFill>
                <a:cs typeface="B Mitra" pitchFamily="2" charset="-78"/>
              </a:rPr>
              <a:t>روشهای ایجابی و سلبی</a:t>
            </a:r>
          </a:p>
          <a:p>
            <a:pPr algn="just">
              <a:buFont typeface="Arial" pitchFamily="34" charset="0"/>
              <a:buChar char="•"/>
            </a:pPr>
            <a:endParaRPr lang="fa-IR" sz="1600" dirty="0" smtClean="0">
              <a:cs typeface="B Mitra" pitchFamily="2" charset="-78"/>
            </a:endParaRPr>
          </a:p>
          <a:p>
            <a:pPr algn="just"/>
            <a:endParaRPr lang="en-US" sz="1400" b="1" dirty="0" smtClean="0">
              <a:cs typeface="B Mitra" pitchFamily="2" charset="-78"/>
            </a:endParaRPr>
          </a:p>
          <a:p>
            <a:pPr lvl="0" algn="just"/>
            <a:endParaRPr lang="fa-IR" sz="1600" dirty="0" smtClean="0">
              <a:cs typeface="B Mitra" pitchFamily="2" charset="-78"/>
            </a:endParaRPr>
          </a:p>
          <a:p>
            <a:pPr marL="342900" lvl="0" indent="-342900" algn="just">
              <a:lnSpc>
                <a:spcPct val="150000"/>
              </a:lnSpc>
              <a:buFont typeface="+mj-lt"/>
              <a:buAutoNum type="arabicPeriod"/>
            </a:pPr>
            <a:r>
              <a:rPr lang="fa-IR" sz="1500" b="1" dirty="0" smtClean="0">
                <a:cs typeface="B Mitra" pitchFamily="2" charset="-78"/>
              </a:rPr>
              <a:t>هماهنگ با زمینه تاریخی</a:t>
            </a:r>
          </a:p>
          <a:p>
            <a:pPr marL="342900" indent="-342900" algn="just">
              <a:lnSpc>
                <a:spcPct val="150000"/>
              </a:lnSpc>
              <a:buFont typeface="+mj-lt"/>
              <a:buAutoNum type="arabicPeriod"/>
            </a:pPr>
            <a:r>
              <a:rPr lang="fa-IR" sz="1500" b="1" dirty="0" smtClean="0">
                <a:cs typeface="B Mitra" pitchFamily="2" charset="-78"/>
              </a:rPr>
              <a:t>اتصال و عقب نشینی</a:t>
            </a:r>
          </a:p>
          <a:p>
            <a:pPr marL="342900" lvl="0" indent="-342900" algn="just">
              <a:lnSpc>
                <a:spcPct val="150000"/>
              </a:lnSpc>
              <a:buFont typeface="+mj-lt"/>
              <a:buAutoNum type="arabicPeriod"/>
            </a:pPr>
            <a:r>
              <a:rPr lang="fa-IR" sz="1500" b="1" dirty="0" smtClean="0">
                <a:cs typeface="B Mitra" pitchFamily="2" charset="-78"/>
              </a:rPr>
              <a:t>جداگزینی و جداسازی</a:t>
            </a:r>
          </a:p>
          <a:p>
            <a:pPr marL="342900" indent="-342900" algn="just">
              <a:lnSpc>
                <a:spcPct val="150000"/>
              </a:lnSpc>
              <a:buFont typeface="+mj-lt"/>
              <a:buAutoNum type="arabicPeriod"/>
            </a:pPr>
            <a:r>
              <a:rPr lang="fa-IR" sz="1500" b="1" dirty="0" smtClean="0">
                <a:cs typeface="B Mitra" pitchFamily="2" charset="-78"/>
              </a:rPr>
              <a:t>غیر قابل رویت(شفافیت)</a:t>
            </a:r>
            <a:endParaRPr lang="en-US" sz="1500" b="1" dirty="0" smtClean="0">
              <a:cs typeface="B Mitra" pitchFamily="2" charset="-78"/>
            </a:endParaRPr>
          </a:p>
          <a:p>
            <a:pPr marL="342900" lvl="0" indent="-342900" algn="just">
              <a:lnSpc>
                <a:spcPct val="150000"/>
              </a:lnSpc>
              <a:buFont typeface="+mj-lt"/>
              <a:buAutoNum type="arabicPeriod"/>
            </a:pPr>
            <a:r>
              <a:rPr lang="fa-IR" sz="1500" b="1" dirty="0" smtClean="0">
                <a:cs typeface="B Mitra" pitchFamily="2" charset="-78"/>
              </a:rPr>
              <a:t>تلفیق تدریجی حجم و نما</a:t>
            </a:r>
          </a:p>
          <a:p>
            <a:pPr marL="342900" indent="-342900" algn="just">
              <a:lnSpc>
                <a:spcPct val="150000"/>
              </a:lnSpc>
              <a:buFont typeface="+mj-lt"/>
              <a:buAutoNum type="arabicPeriod"/>
            </a:pPr>
            <a:r>
              <a:rPr lang="fa-IR" sz="1500" b="1" dirty="0" smtClean="0">
                <a:cs typeface="B Mitra" pitchFamily="2" charset="-78"/>
              </a:rPr>
              <a:t>نقاشی بر روی دیوار بنای شهری (نقاشی دیواری)</a:t>
            </a:r>
          </a:p>
          <a:p>
            <a:pPr marL="342900" indent="-342900" algn="just">
              <a:lnSpc>
                <a:spcPct val="150000"/>
              </a:lnSpc>
              <a:buFont typeface="+mj-lt"/>
              <a:buAutoNum type="arabicPeriod"/>
            </a:pPr>
            <a:r>
              <a:rPr lang="fa-IR" sz="1500" b="1" dirty="0" smtClean="0">
                <a:cs typeface="B Mitra" pitchFamily="2" charset="-78"/>
              </a:rPr>
              <a:t>استتار </a:t>
            </a:r>
            <a:endParaRPr lang="en-US" sz="1500" b="1" dirty="0" smtClean="0">
              <a:cs typeface="B Mitra" pitchFamily="2" charset="-78"/>
            </a:endParaRPr>
          </a:p>
          <a:p>
            <a:pPr marL="342900" indent="-342900" algn="just">
              <a:lnSpc>
                <a:spcPct val="150000"/>
              </a:lnSpc>
              <a:buFont typeface="+mj-lt"/>
              <a:buAutoNum type="arabicPeriod"/>
            </a:pPr>
            <a:r>
              <a:rPr lang="fa-IR" sz="1500" b="1" dirty="0" smtClean="0">
                <a:cs typeface="B Mitra" pitchFamily="2" charset="-78"/>
              </a:rPr>
              <a:t>انتخاب ساختار سازه ای مناسب</a:t>
            </a:r>
          </a:p>
          <a:p>
            <a:endParaRPr lang="fa-IR" sz="1600" dirty="0" smtClean="0"/>
          </a:p>
          <a:p>
            <a:pPr>
              <a:buFont typeface="Arial" pitchFamily="34" charset="0"/>
              <a:buChar char="•"/>
            </a:pPr>
            <a:endParaRPr lang="en-US" sz="1600" b="1" dirty="0" smtClean="0"/>
          </a:p>
          <a:p>
            <a:pPr lvl="0">
              <a:buFont typeface="Arial" pitchFamily="34" charset="0"/>
              <a:buChar char="•"/>
            </a:pPr>
            <a:endParaRPr lang="en-US" sz="1600" b="1" dirty="0" smtClean="0"/>
          </a:p>
          <a:p>
            <a:pPr>
              <a:buFont typeface="Arial" pitchFamily="34" charset="0"/>
              <a:buChar char="•"/>
            </a:pPr>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sp>
        <p:nvSpPr>
          <p:cNvPr id="2" name="Slide Number Placeholder 1"/>
          <p:cNvSpPr>
            <a:spLocks noGrp="1"/>
          </p:cNvSpPr>
          <p:nvPr>
            <p:ph type="sldNum" sz="quarter" idx="12"/>
          </p:nvPr>
        </p:nvSpPr>
        <p:spPr/>
        <p:txBody>
          <a:bodyPr/>
          <a:lstStyle/>
          <a:p>
            <a:fld id="{A7F4C8AD-E55C-42AC-982A-63491E9A436D}" type="slidenum">
              <a:rPr lang="fa-IR" smtClean="0"/>
              <a:pPr/>
              <a:t>29</a:t>
            </a:fld>
            <a:endParaRPr lang="fa-I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28600" y="6096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a:solidFill>
                  <a:schemeClr val="accent2"/>
                </a:solidFill>
                <a:effectLst>
                  <a:outerShdw blurRad="38100" dist="38100" dir="2700000" algn="tl">
                    <a:srgbClr val="000000"/>
                  </a:outerShdw>
                </a:effectLst>
                <a:latin typeface="Arial" pitchFamily="34" charset="0"/>
                <a:cs typeface="B Nazanin" pitchFamily="2" charset="-78"/>
              </a:rPr>
              <a:t>طرح </a:t>
            </a: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مساله</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515292"/>
            <a:ext cx="6019800" cy="27238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Tx/>
              <a:buNone/>
              <a:tabLst/>
            </a:pPr>
            <a:r>
              <a:rPr kumimoji="0" lang="fa-IR" sz="20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rPr>
              <a:t>مسأله:</a:t>
            </a:r>
          </a:p>
          <a:p>
            <a:pPr lvl="1" algn="justLow" fontAlgn="base">
              <a:lnSpc>
                <a:spcPct val="150000"/>
              </a:lnSpc>
              <a:spcBef>
                <a:spcPct val="0"/>
              </a:spcBef>
              <a:spcAft>
                <a:spcPct val="0"/>
              </a:spcAft>
              <a:buFont typeface="Wingdings" pitchFamily="2" charset="2"/>
              <a:buChar char="q"/>
            </a:pPr>
            <a:r>
              <a:rPr kumimoji="0" lang="fa-IR" sz="1400" b="1" u="none" strike="noStrike" cap="none" normalizeH="0" baseline="0" dirty="0" smtClean="0">
                <a:ln>
                  <a:noFill/>
                </a:ln>
                <a:solidFill>
                  <a:schemeClr val="tx1"/>
                </a:solidFill>
                <a:latin typeface="Arial" pitchFamily="34" charset="0"/>
                <a:ea typeface="Times New Roman" pitchFamily="18" charset="0"/>
                <a:cs typeface="B Mitra" pitchFamily="2" charset="-78"/>
              </a:rPr>
              <a:t> </a:t>
            </a:r>
            <a:r>
              <a:rPr lang="fa-IR" sz="1400" b="1" dirty="0" smtClean="0">
                <a:cs typeface="B Mitra" pitchFamily="2" charset="-78"/>
              </a:rPr>
              <a:t>شهرها و محیط کالبدی امروزی عرصۀ تقابلها شده و در نتیجه به جای زیبایی، اغتشاش و سردرگمی به وجود آمده است.</a:t>
            </a:r>
          </a:p>
          <a:p>
            <a:pPr lvl="1" algn="justLow" fontAlgn="base">
              <a:lnSpc>
                <a:spcPct val="150000"/>
              </a:lnSpc>
              <a:spcBef>
                <a:spcPct val="0"/>
              </a:spcBef>
              <a:spcAft>
                <a:spcPct val="0"/>
              </a:spcAft>
              <a:buFont typeface="Wingdings" pitchFamily="2" charset="2"/>
              <a:buChar char="q"/>
            </a:pPr>
            <a:r>
              <a:rPr lang="fa-IR" sz="1400" b="1" dirty="0" smtClean="0">
                <a:cs typeface="B Mitra" pitchFamily="2" charset="-78"/>
              </a:rPr>
              <a:t> هویت چند پاره و عدم انسجام و تداوم بصری سیمای شهر</a:t>
            </a:r>
            <a:endParaRPr lang="en-US" sz="1400" b="1" dirty="0" smtClean="0">
              <a:cs typeface="B Mitra" pitchFamily="2" charset="-78"/>
            </a:endParaRPr>
          </a:p>
          <a:p>
            <a:pPr lvl="1" algn="justLow" fontAlgn="base">
              <a:lnSpc>
                <a:spcPct val="150000"/>
              </a:lnSpc>
              <a:spcBef>
                <a:spcPct val="0"/>
              </a:spcBef>
              <a:spcAft>
                <a:spcPct val="0"/>
              </a:spcAft>
              <a:buFont typeface="Wingdings" pitchFamily="2" charset="2"/>
              <a:buChar char="q"/>
            </a:pPr>
            <a:r>
              <a:rPr lang="fa-IR" sz="1400" b="1" dirty="0" smtClean="0">
                <a:cs typeface="B Mitra" pitchFamily="2" charset="-78"/>
              </a:rPr>
              <a:t> مداخله و  از بین رفتن بافتهای تاریخی به عنوان ارکان فرهنگی و هویت بخش جامعه</a:t>
            </a:r>
          </a:p>
          <a:p>
            <a:pPr lvl="1" algn="justLow" fontAlgn="base">
              <a:lnSpc>
                <a:spcPct val="150000"/>
              </a:lnSpc>
              <a:spcBef>
                <a:spcPct val="0"/>
              </a:spcBef>
              <a:spcAft>
                <a:spcPct val="0"/>
              </a:spcAft>
              <a:buFont typeface="Wingdings" pitchFamily="2" charset="2"/>
              <a:buChar char="q"/>
            </a:pPr>
            <a:endParaRPr lang="fa-IR" sz="1600" b="1" dirty="0" smtClean="0">
              <a:cs typeface="B Mitra"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fa-IR" b="1" u="none" strike="noStrike" cap="none" normalizeH="0" baseline="0" dirty="0" smtClean="0">
                <a:ln>
                  <a:noFill/>
                </a:ln>
                <a:solidFill>
                  <a:srgbClr val="002060"/>
                </a:solidFill>
                <a:latin typeface="Arial" pitchFamily="34" charset="0"/>
                <a:cs typeface="B Nazanin" pitchFamily="2" charset="-78"/>
              </a:rPr>
              <a:t>چگونه</a:t>
            </a:r>
            <a:r>
              <a:rPr kumimoji="0" lang="fa-IR" b="1" u="none" strike="noStrike" cap="none" normalizeH="0" dirty="0" smtClean="0">
                <a:ln>
                  <a:noFill/>
                </a:ln>
                <a:solidFill>
                  <a:srgbClr val="002060"/>
                </a:solidFill>
                <a:latin typeface="Arial" pitchFamily="34" charset="0"/>
                <a:cs typeface="B Nazanin" pitchFamily="2" charset="-78"/>
              </a:rPr>
              <a:t> می توان به حفظ و تداوم (بصری) بافت دست یافت؟</a:t>
            </a:r>
            <a:endParaRPr kumimoji="0" lang="en-US" b="1" u="none" strike="noStrike" cap="none" normalizeH="0" baseline="0" dirty="0" smtClean="0">
              <a:ln>
                <a:noFill/>
              </a:ln>
              <a:solidFill>
                <a:srgbClr val="002060"/>
              </a:solidFill>
              <a:latin typeface="Arial" pitchFamily="34" charset="0"/>
              <a:cs typeface="B Nazanin" pitchFamily="2" charset="-78"/>
            </a:endParaRPr>
          </a:p>
        </p:txBody>
      </p:sp>
      <p:sp>
        <p:nvSpPr>
          <p:cNvPr id="10" name="Rectangle 9"/>
          <p:cNvSpPr/>
          <p:nvPr/>
        </p:nvSpPr>
        <p:spPr>
          <a:xfrm>
            <a:off x="685800" y="3503474"/>
            <a:ext cx="5715000"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a-IR" sz="2000" b="1" i="1" dirty="0" smtClean="0">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rPr>
              <a:t>پیشنهاد: </a:t>
            </a:r>
          </a:p>
          <a:p>
            <a:pPr algn="ctr"/>
            <a:r>
              <a:rPr lang="fa-IR" b="1" dirty="0" smtClean="0">
                <a:solidFill>
                  <a:schemeClr val="tx2">
                    <a:lumMod val="75000"/>
                  </a:schemeClr>
                </a:solidFill>
                <a:effectLst>
                  <a:outerShdw blurRad="38100" dist="38100" dir="2700000" algn="tl">
                    <a:srgbClr val="000000">
                      <a:alpha val="43137"/>
                    </a:srgbClr>
                  </a:outerShdw>
                </a:effectLst>
                <a:cs typeface="B Nazanin" pitchFamily="2" charset="-78"/>
              </a:rPr>
              <a:t>طراحی معماری در پیوند و ارتباط با زمینه</a:t>
            </a:r>
          </a:p>
          <a:p>
            <a:endParaRPr lang="fa-IR" sz="2000" b="1" dirty="0" smtClean="0">
              <a:solidFill>
                <a:schemeClr val="tx2">
                  <a:lumMod val="75000"/>
                </a:schemeClr>
              </a:solidFill>
              <a:effectLst>
                <a:outerShdw blurRad="38100" dist="38100" dir="2700000" algn="tl">
                  <a:srgbClr val="000000">
                    <a:alpha val="43137"/>
                  </a:srgbClr>
                </a:outerShdw>
              </a:effectLst>
              <a:cs typeface="B Nazanin" pitchFamily="2" charset="-78"/>
            </a:endParaRPr>
          </a:p>
          <a:p>
            <a:pPr lvl="0" algn="just"/>
            <a:r>
              <a:rPr lang="fa-IR" sz="1600" dirty="0" smtClean="0">
                <a:solidFill>
                  <a:schemeClr val="tx1"/>
                </a:solidFill>
                <a:cs typeface="B Mitra" pitchFamily="2" charset="-78"/>
              </a:rPr>
              <a:t>معماری زمینه گرا به مقولۀ سبکهای معماری و چگونگی ایجاد هماهنگی میان ساختمانهای مجاور مربوط یه دوره های زمانی و یا سبک های مختلف و به طور کلی به ضرورت توجه به محیط کالبدی می پردازد.</a:t>
            </a:r>
            <a:endParaRPr lang="en-US" sz="1600" dirty="0" smtClean="0">
              <a:solidFill>
                <a:schemeClr val="tx1"/>
              </a:solidFill>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3</a:t>
            </a:fld>
            <a:endParaRPr lang="fa-I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169825"/>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هماهنگی با زمینه تاریخی</a:t>
            </a:r>
            <a:r>
              <a:rPr lang="fa-IR" sz="1600" dirty="0" smtClean="0">
                <a:cs typeface="B Mitra" pitchFamily="2" charset="-78"/>
              </a:rPr>
              <a:t>:</a:t>
            </a:r>
          </a:p>
          <a:p>
            <a:pPr lvl="0" algn="just">
              <a:buFont typeface="Arial" pitchFamily="34" charset="0"/>
              <a:buChar char="•"/>
            </a:pPr>
            <a:r>
              <a:rPr lang="fa-IR" sz="1600" dirty="0" smtClean="0">
                <a:cs typeface="B Mitra" pitchFamily="2" charset="-78"/>
              </a:rPr>
              <a:t> تواضع و عدم رقابت در بنای جدید؛ هماهنگی در ویژگیهای بصری و یا الگوهای مشابه</a:t>
            </a:r>
          </a:p>
          <a:p>
            <a:pPr algn="ctr"/>
            <a:r>
              <a:rPr lang="fa-IR" sz="1600" dirty="0" smtClean="0">
                <a:cs typeface="B Mitra" pitchFamily="2" charset="-78"/>
              </a:rPr>
              <a:t>بخارا: مرمت و احیاء شهر قدیمی (1975)</a:t>
            </a:r>
          </a:p>
          <a:p>
            <a:pPr>
              <a:buFont typeface="Arial" pitchFamily="34" charset="0"/>
              <a:buChar char="•"/>
            </a:pPr>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2050" name="Picture 2"/>
          <p:cNvPicPr>
            <a:picLocks noChangeAspect="1" noChangeArrowheads="1"/>
          </p:cNvPicPr>
          <p:nvPr/>
        </p:nvPicPr>
        <p:blipFill>
          <a:blip r:embed="rId4" cstate="print"/>
          <a:srcRect/>
          <a:stretch>
            <a:fillRect/>
          </a:stretch>
        </p:blipFill>
        <p:spPr bwMode="auto">
          <a:xfrm>
            <a:off x="609600" y="2667000"/>
            <a:ext cx="5715000" cy="3810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30</a:t>
            </a:fld>
            <a:endParaRPr lang="fa-I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169825"/>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هماهنگی با زمینه تاریخی</a:t>
            </a:r>
            <a:r>
              <a:rPr lang="fa-IR" sz="1600" dirty="0" smtClean="0">
                <a:cs typeface="B Mitra" pitchFamily="2" charset="-78"/>
              </a:rPr>
              <a:t>:</a:t>
            </a:r>
          </a:p>
          <a:p>
            <a:pPr lvl="0" algn="just">
              <a:buFont typeface="Arial" pitchFamily="34" charset="0"/>
              <a:buChar char="•"/>
            </a:pPr>
            <a:r>
              <a:rPr lang="fa-IR" sz="1600" dirty="0" smtClean="0">
                <a:cs typeface="B Mitra" pitchFamily="2" charset="-78"/>
              </a:rPr>
              <a:t> تواضع و عدم رقابت در بنای جدید؛ هماهنگی در ویژگیهای بصری و یا الگوهای مشابه</a:t>
            </a:r>
          </a:p>
          <a:p>
            <a:pPr algn="ctr"/>
            <a:r>
              <a:rPr lang="fa-IR" sz="1600" dirty="0" smtClean="0">
                <a:cs typeface="B Mitra" pitchFamily="2" charset="-78"/>
              </a:rPr>
              <a:t>تونس: نوسازی بافت قدیمی</a:t>
            </a:r>
          </a:p>
          <a:p>
            <a:pPr>
              <a:buFont typeface="Arial" pitchFamily="34" charset="0"/>
              <a:buChar char="•"/>
            </a:pPr>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026" name="Picture 2" descr="C:\Users\J\Desktop\Tunis2.jpg"/>
          <p:cNvPicPr>
            <a:picLocks noChangeAspect="1" noChangeArrowheads="1"/>
          </p:cNvPicPr>
          <p:nvPr/>
        </p:nvPicPr>
        <p:blipFill>
          <a:blip r:embed="rId4" cstate="print"/>
          <a:srcRect/>
          <a:stretch>
            <a:fillRect/>
          </a:stretch>
        </p:blipFill>
        <p:spPr bwMode="auto">
          <a:xfrm>
            <a:off x="838200" y="2438400"/>
            <a:ext cx="5448300" cy="36322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31</a:t>
            </a:fld>
            <a:endParaRPr lang="fa-I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169825"/>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هماهنگی با زمینه تاریخی</a:t>
            </a:r>
            <a:r>
              <a:rPr lang="fa-IR" sz="1600" dirty="0" smtClean="0">
                <a:cs typeface="B Mitra" pitchFamily="2" charset="-78"/>
              </a:rPr>
              <a:t>:</a:t>
            </a:r>
          </a:p>
          <a:p>
            <a:pPr lvl="0" algn="just">
              <a:buFont typeface="Arial" pitchFamily="34" charset="0"/>
              <a:buChar char="•"/>
            </a:pPr>
            <a:r>
              <a:rPr lang="fa-IR" sz="1600" dirty="0" smtClean="0">
                <a:cs typeface="B Mitra" pitchFamily="2" charset="-78"/>
              </a:rPr>
              <a:t> (تواضع و عدم رقابت در بنای جدید؛ هماهنگی در ویژگیهای بصری و یا الگوهای مشابه)</a:t>
            </a:r>
          </a:p>
          <a:p>
            <a:pPr algn="ctr"/>
            <a:r>
              <a:rPr lang="fa-IR" sz="1600" dirty="0" smtClean="0">
                <a:cs typeface="B Mitra" pitchFamily="2" charset="-78"/>
              </a:rPr>
              <a:t>تونس: نوسازی بافت قدیمی</a:t>
            </a:r>
          </a:p>
          <a:p>
            <a:pPr>
              <a:buFont typeface="Arial" pitchFamily="34" charset="0"/>
              <a:buChar char="•"/>
            </a:pPr>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2050" name="Picture 2" descr="C:\Users\J\Desktop\Tunis1.jpg"/>
          <p:cNvPicPr>
            <a:picLocks noChangeAspect="1" noChangeArrowheads="1"/>
          </p:cNvPicPr>
          <p:nvPr/>
        </p:nvPicPr>
        <p:blipFill>
          <a:blip r:embed="rId4" cstate="print"/>
          <a:srcRect/>
          <a:stretch>
            <a:fillRect/>
          </a:stretch>
        </p:blipFill>
        <p:spPr bwMode="auto">
          <a:xfrm>
            <a:off x="990600" y="2590800"/>
            <a:ext cx="5257800" cy="35052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32</a:t>
            </a:fld>
            <a:endParaRPr lang="fa-I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169825"/>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هماهنگی با زمینه تاریخی</a:t>
            </a:r>
            <a:r>
              <a:rPr lang="fa-IR" sz="1600" dirty="0" smtClean="0">
                <a:cs typeface="B Mitra" pitchFamily="2" charset="-78"/>
              </a:rPr>
              <a:t>:</a:t>
            </a:r>
          </a:p>
          <a:p>
            <a:pPr lvl="0" algn="just">
              <a:buFont typeface="Arial" pitchFamily="34" charset="0"/>
              <a:buChar char="•"/>
            </a:pPr>
            <a:r>
              <a:rPr lang="fa-IR" sz="1600" dirty="0" smtClean="0">
                <a:cs typeface="B Mitra" pitchFamily="2" charset="-78"/>
              </a:rPr>
              <a:t> (تواضع و عدم رقابت در بنای جدید؛ هماهنگی در ویژگیهای بصری و یا الگوهای مشابه)</a:t>
            </a:r>
          </a:p>
          <a:p>
            <a:pPr algn="ctr"/>
            <a:r>
              <a:rPr lang="fa-IR" sz="1600" dirty="0" smtClean="0">
                <a:cs typeface="B Mitra" pitchFamily="2" charset="-78"/>
              </a:rPr>
              <a:t>تونس: نوسازی بافت قدیمی</a:t>
            </a:r>
          </a:p>
          <a:p>
            <a:pPr>
              <a:buFont typeface="Arial" pitchFamily="34" charset="0"/>
              <a:buChar char="•"/>
            </a:pPr>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3074" name="Picture 2" descr="C:\Users\J\Desktop\Tunis3.jpg"/>
          <p:cNvPicPr>
            <a:picLocks noChangeAspect="1" noChangeArrowheads="1"/>
          </p:cNvPicPr>
          <p:nvPr/>
        </p:nvPicPr>
        <p:blipFill>
          <a:blip r:embed="rId4" cstate="print"/>
          <a:srcRect/>
          <a:stretch>
            <a:fillRect/>
          </a:stretch>
        </p:blipFill>
        <p:spPr bwMode="auto">
          <a:xfrm>
            <a:off x="762000" y="2667000"/>
            <a:ext cx="5486400" cy="36576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33</a:t>
            </a:fld>
            <a:endParaRPr lang="fa-I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908489"/>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اتصال و عقب نشینی: </a:t>
            </a:r>
          </a:p>
          <a:p>
            <a:pPr algn="just">
              <a:buFont typeface="Arial" pitchFamily="34" charset="0"/>
              <a:buChar char="•"/>
            </a:pPr>
            <a:r>
              <a:rPr lang="fa-IR" sz="1600" dirty="0" smtClean="0">
                <a:cs typeface="B Mitra" pitchFamily="2" charset="-78"/>
              </a:rPr>
              <a:t>اتصال هم یک عقب نشینی واقعی از نمای موجود و یک عقب نشینی نمادین از گذشته است.</a:t>
            </a:r>
          </a:p>
          <a:p>
            <a:pPr lvl="0" algn="just">
              <a:buFont typeface="Arial" pitchFamily="34" charset="0"/>
              <a:buChar char="•"/>
            </a:pPr>
            <a:r>
              <a:rPr lang="fa-IR" sz="1600" dirty="0" smtClean="0">
                <a:cs typeface="B Mitra" pitchFamily="2" charset="-78"/>
              </a:rPr>
              <a:t>برای بازآموزی مهارتهای طراحی سازگار با زمینه، اولین قدم حذف «اتصال» از زبان معماری امروز می باشد. نخست باید مشکل بصری ارتباط مستقیم با وضع موجود را حل کنیم. (برولین)</a:t>
            </a:r>
            <a:endParaRPr lang="en-US" sz="1600" dirty="0" smtClean="0">
              <a:cs typeface="B Mitra" pitchFamily="2" charset="-78"/>
            </a:endParaRPr>
          </a:p>
          <a:p>
            <a:pPr algn="just">
              <a:buFont typeface="Arial" pitchFamily="34" charset="0"/>
              <a:buChar char="•"/>
            </a:pPr>
            <a:endParaRPr lang="fa-IR" sz="1600" dirty="0" smtClean="0">
              <a:cs typeface="B Mitra" pitchFamily="2" charset="-78"/>
            </a:endParaRPr>
          </a:p>
          <a:p>
            <a:pPr algn="just">
              <a:buFont typeface="Arial" pitchFamily="34" charset="0"/>
              <a:buChar char="•"/>
            </a:pPr>
            <a:endParaRPr lang="fa-IR" sz="1600" dirty="0" smtClean="0">
              <a:cs typeface="B Mitra" pitchFamily="2" charset="-78"/>
            </a:endParaRPr>
          </a:p>
          <a:p>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4098" name="Picture 2"/>
          <p:cNvPicPr>
            <a:picLocks noChangeAspect="1" noChangeArrowheads="1"/>
          </p:cNvPicPr>
          <p:nvPr/>
        </p:nvPicPr>
        <p:blipFill>
          <a:blip r:embed="rId4" cstate="print"/>
          <a:srcRect/>
          <a:stretch>
            <a:fillRect/>
          </a:stretch>
        </p:blipFill>
        <p:spPr bwMode="auto">
          <a:xfrm>
            <a:off x="1143000" y="2667000"/>
            <a:ext cx="4730396" cy="3907307"/>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34</a:t>
            </a:fld>
            <a:endParaRPr lang="fa-I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662267"/>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اتصال و عقب نشینی: </a:t>
            </a:r>
          </a:p>
          <a:p>
            <a:pPr algn="just">
              <a:buFont typeface="Arial" pitchFamily="34" charset="0"/>
              <a:buChar char="•"/>
            </a:pPr>
            <a:r>
              <a:rPr lang="fa-IR" sz="1600" dirty="0" smtClean="0">
                <a:cs typeface="B Mitra" pitchFamily="2" charset="-78"/>
              </a:rPr>
              <a:t>اتصال بخش الحاقی؛ شفافیت</a:t>
            </a:r>
          </a:p>
          <a:p>
            <a:pPr algn="just">
              <a:buFont typeface="Arial" pitchFamily="34" charset="0"/>
              <a:buChar char="•"/>
            </a:pPr>
            <a:r>
              <a:rPr lang="fa-IR" sz="1600" dirty="0" smtClean="0">
                <a:cs typeface="B Mitra" pitchFamily="2" charset="-78"/>
              </a:rPr>
              <a:t>پاویلیون واترلوو؛ لندن</a:t>
            </a:r>
            <a:endParaRPr lang="en-US" sz="1600" dirty="0" smtClean="0">
              <a:cs typeface="B Mitra" pitchFamily="2" charset="-78"/>
            </a:endParaRPr>
          </a:p>
          <a:p>
            <a:pPr algn="just">
              <a:buFont typeface="Arial" pitchFamily="34" charset="0"/>
              <a:buChar char="•"/>
            </a:pPr>
            <a:endParaRPr lang="fa-IR" sz="1600" dirty="0" smtClean="0">
              <a:cs typeface="B Mitra" pitchFamily="2" charset="-78"/>
            </a:endParaRPr>
          </a:p>
          <a:p>
            <a:pPr algn="just">
              <a:buFont typeface="Arial" pitchFamily="34" charset="0"/>
              <a:buChar char="•"/>
            </a:pPr>
            <a:endParaRPr lang="fa-IR" sz="1600" dirty="0" smtClean="0">
              <a:cs typeface="B Mitra" pitchFamily="2" charset="-78"/>
            </a:endParaRPr>
          </a:p>
          <a:p>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3314" name="Picture 2"/>
          <p:cNvPicPr>
            <a:picLocks noChangeAspect="1" noChangeArrowheads="1"/>
          </p:cNvPicPr>
          <p:nvPr/>
        </p:nvPicPr>
        <p:blipFill>
          <a:blip r:embed="rId4" cstate="print"/>
          <a:srcRect/>
          <a:stretch>
            <a:fillRect/>
          </a:stretch>
        </p:blipFill>
        <p:spPr bwMode="auto">
          <a:xfrm>
            <a:off x="655983" y="2362200"/>
            <a:ext cx="5516217" cy="41148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35</a:t>
            </a:fld>
            <a:endParaRPr lang="fa-I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477601"/>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جداگزینی و جداسازی: </a:t>
            </a:r>
          </a:p>
          <a:p>
            <a:pPr lvl="0" algn="just">
              <a:buFont typeface="Arial" pitchFamily="34" charset="0"/>
              <a:buChar char="•"/>
            </a:pPr>
            <a:r>
              <a:rPr lang="fa-IR" sz="1600" dirty="0" smtClean="0">
                <a:cs typeface="B Mitra" pitchFamily="2" charset="-78"/>
              </a:rPr>
              <a:t>بنای جدید به عنوان پس زمینه بنای قدیم</a:t>
            </a:r>
          </a:p>
          <a:p>
            <a:pPr lvl="0" algn="just">
              <a:buFont typeface="Arial" pitchFamily="34" charset="0"/>
              <a:buChar char="•"/>
            </a:pPr>
            <a:r>
              <a:rPr lang="fa-IR" sz="1600" dirty="0" smtClean="0">
                <a:cs typeface="B Mitra" pitchFamily="2" charset="-78"/>
              </a:rPr>
              <a:t>پارلمان رایشتاک (آلمان): در این طرح هویت اصلی بنای رایشتاک به جامانده و سازه جدیدی در آن قرار گرفته است.</a:t>
            </a:r>
          </a:p>
          <a:p>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5122" name="Picture 2" descr="C:\Users\J\Desktop\New folder\رایشتاک.jpg"/>
          <p:cNvPicPr>
            <a:picLocks noChangeAspect="1" noChangeArrowheads="1"/>
          </p:cNvPicPr>
          <p:nvPr/>
        </p:nvPicPr>
        <p:blipFill>
          <a:blip r:embed="rId4" cstate="print"/>
          <a:srcRect/>
          <a:stretch>
            <a:fillRect/>
          </a:stretch>
        </p:blipFill>
        <p:spPr bwMode="auto">
          <a:xfrm>
            <a:off x="1066800" y="2590800"/>
            <a:ext cx="4673600" cy="3505200"/>
          </a:xfrm>
          <a:prstGeom prst="rect">
            <a:avLst/>
          </a:prstGeom>
          <a:noFill/>
        </p:spPr>
      </p:pic>
      <p:pic>
        <p:nvPicPr>
          <p:cNvPr id="13" name="Picture 22" descr="686_P1A"/>
          <p:cNvPicPr>
            <a:picLocks noChangeAspect="1" noChangeArrowheads="1"/>
          </p:cNvPicPr>
          <p:nvPr/>
        </p:nvPicPr>
        <p:blipFill>
          <a:blip r:embed="rId5" cstate="print"/>
          <a:srcRect/>
          <a:stretch>
            <a:fillRect/>
          </a:stretch>
        </p:blipFill>
        <p:spPr>
          <a:xfrm>
            <a:off x="5257800" y="3962400"/>
            <a:ext cx="3240087" cy="2579687"/>
          </a:xfrm>
          <a:prstGeom prst="rect">
            <a:avLst/>
          </a:prstGeom>
          <a:noFill/>
          <a:ln/>
        </p:spPr>
      </p:pic>
      <p:sp>
        <p:nvSpPr>
          <p:cNvPr id="2" name="Slide Number Placeholder 1"/>
          <p:cNvSpPr>
            <a:spLocks noGrp="1"/>
          </p:cNvSpPr>
          <p:nvPr>
            <p:ph type="sldNum" sz="quarter" idx="12"/>
          </p:nvPr>
        </p:nvSpPr>
        <p:spPr/>
        <p:txBody>
          <a:bodyPr/>
          <a:lstStyle/>
          <a:p>
            <a:fld id="{A7F4C8AD-E55C-42AC-982A-63491E9A436D}" type="slidenum">
              <a:rPr lang="fa-IR" smtClean="0"/>
              <a:pPr/>
              <a:t>36</a:t>
            </a:fld>
            <a:endParaRPr lang="fa-I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923604"/>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جداگزینی و جداسازی: </a:t>
            </a:r>
          </a:p>
          <a:p>
            <a:pPr lvl="0" algn="just">
              <a:buFont typeface="Arial" pitchFamily="34" charset="0"/>
              <a:buChar char="•"/>
            </a:pPr>
            <a:r>
              <a:rPr lang="fa-IR" sz="1600" dirty="0" smtClean="0">
                <a:cs typeface="B Mitra" pitchFamily="2" charset="-78"/>
              </a:rPr>
              <a:t>بنای جدید به عنوان پس زمینه بنای قدیم با تشابه ارتفاعی و مصالح</a:t>
            </a:r>
          </a:p>
          <a:p>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2290" name="Picture 2"/>
          <p:cNvPicPr>
            <a:picLocks noChangeAspect="1" noChangeArrowheads="1"/>
          </p:cNvPicPr>
          <p:nvPr/>
        </p:nvPicPr>
        <p:blipFill>
          <a:blip r:embed="rId4" cstate="print"/>
          <a:srcRect/>
          <a:stretch>
            <a:fillRect/>
          </a:stretch>
        </p:blipFill>
        <p:spPr bwMode="auto">
          <a:xfrm>
            <a:off x="609600" y="2209800"/>
            <a:ext cx="5653087" cy="4294837"/>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37</a:t>
            </a:fld>
            <a:endParaRPr lang="fa-I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923604"/>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جداگزینی و جداسازی: </a:t>
            </a:r>
          </a:p>
          <a:p>
            <a:pPr lvl="0" algn="just">
              <a:buFont typeface="Arial" pitchFamily="34" charset="0"/>
              <a:buChar char="•"/>
            </a:pPr>
            <a:r>
              <a:rPr lang="fa-IR" sz="1600" dirty="0" smtClean="0">
                <a:cs typeface="B Mitra" pitchFamily="2" charset="-78"/>
              </a:rPr>
              <a:t>بنای جدید به عنوان پس زمینه بنای قدیم</a:t>
            </a:r>
          </a:p>
          <a:p>
            <a:endParaRPr lang="en-US"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0242" name="Picture 2" descr="C:\Users\J\Desktop\New folder\MUSEUM2 _024_jpg.jpg"/>
          <p:cNvPicPr>
            <a:picLocks noChangeAspect="1" noChangeArrowheads="1"/>
          </p:cNvPicPr>
          <p:nvPr/>
        </p:nvPicPr>
        <p:blipFill>
          <a:blip r:embed="rId4" cstate="print"/>
          <a:srcRect/>
          <a:stretch>
            <a:fillRect/>
          </a:stretch>
        </p:blipFill>
        <p:spPr bwMode="auto">
          <a:xfrm>
            <a:off x="685800" y="2209800"/>
            <a:ext cx="5356712" cy="4289183"/>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38</a:t>
            </a:fld>
            <a:endParaRPr lang="fa-I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139047"/>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غیر قابل رویت(شفافیت): </a:t>
            </a:r>
          </a:p>
          <a:p>
            <a:pPr algn="just"/>
            <a:r>
              <a:rPr lang="fa-IR" sz="1600" dirty="0" smtClean="0">
                <a:cs typeface="B Mitra" pitchFamily="2" charset="-78"/>
              </a:rPr>
              <a:t>در این شیوه اصالت به بناهای موجود در محیط های تاریخی داده میشود و طراحان </a:t>
            </a:r>
            <a:r>
              <a:rPr lang="fa-IR" sz="1600" b="1" dirty="0" smtClean="0">
                <a:cs typeface="B Mitra" pitchFamily="2" charset="-78"/>
              </a:rPr>
              <a:t>سعی دارند </a:t>
            </a:r>
            <a:r>
              <a:rPr lang="fa-IR" sz="1600" dirty="0" smtClean="0">
                <a:cs typeface="B Mitra" pitchFamily="2" charset="-78"/>
              </a:rPr>
              <a:t>ساختار جدید را به نحوی از دید ناظران </a:t>
            </a:r>
            <a:r>
              <a:rPr lang="fa-IR" sz="1600" b="1" dirty="0" smtClean="0">
                <a:cs typeface="B Mitra" pitchFamily="2" charset="-78"/>
              </a:rPr>
              <a:t>مخفی</a:t>
            </a:r>
            <a:r>
              <a:rPr lang="fa-IR" sz="1600" dirty="0" smtClean="0">
                <a:cs typeface="B Mitra" pitchFamily="2" charset="-78"/>
              </a:rPr>
              <a:t> کنند. </a:t>
            </a:r>
            <a:endParaRPr lang="en-US" sz="1600" dirty="0" smtClean="0">
              <a:cs typeface="B Mitra" pitchFamily="2" charset="-78"/>
            </a:endParaRPr>
          </a:p>
          <a:p>
            <a:pPr algn="just"/>
            <a:r>
              <a:rPr lang="fa-IR" sz="1600" dirty="0" smtClean="0">
                <a:cs typeface="B Mitra" pitchFamily="2" charset="-78"/>
              </a:rPr>
              <a:t>یکی از مشکلات ورودی لوور جدید کورشدن سطوح شفاف هرم شیشه ای در شرایط خاص آب و هوایی و نیاز به شستشوی شیشه ها توسط کوهنوردان است.</a:t>
            </a:r>
            <a:endParaRPr lang="en-US" sz="1600" dirty="0" smtClean="0">
              <a:cs typeface="B Mitra" pitchFamily="2" charset="-78"/>
            </a:endParaRPr>
          </a:p>
          <a:p>
            <a:pPr>
              <a:buFont typeface="Arial" pitchFamily="34" charset="0"/>
              <a:buChar char="•"/>
            </a:pPr>
            <a:r>
              <a:rPr lang="fa-IR" sz="1400" dirty="0" smtClean="0">
                <a:cs typeface="B Mitra" pitchFamily="2" charset="-78"/>
              </a:rPr>
              <a:t>موزه لوور جدید: آی ام پای</a:t>
            </a:r>
            <a:endParaRPr lang="en-US" sz="14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6146" name="Picture 2" descr="C:\Users\J\Desktop\New folder\800px-Last_Minute_Vacations-Inside_the_Pyramid-Louvre_museum.jpg"/>
          <p:cNvPicPr>
            <a:picLocks noChangeAspect="1" noChangeArrowheads="1"/>
          </p:cNvPicPr>
          <p:nvPr/>
        </p:nvPicPr>
        <p:blipFill>
          <a:blip r:embed="rId4" cstate="print"/>
          <a:srcRect/>
          <a:stretch>
            <a:fillRect/>
          </a:stretch>
        </p:blipFill>
        <p:spPr bwMode="auto">
          <a:xfrm>
            <a:off x="1143000" y="2770188"/>
            <a:ext cx="5232650" cy="3478212"/>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39</a:t>
            </a:fld>
            <a:endParaRPr lang="fa-I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76517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236583"/>
            <a:ext cx="5410200" cy="1600438"/>
          </a:xfrm>
          <a:prstGeom prst="rect">
            <a:avLst/>
          </a:prstGeom>
        </p:spPr>
        <p:txBody>
          <a:bodyPr wrap="square">
            <a:spAutoFit/>
          </a:bodyPr>
          <a:lstStyle/>
          <a:p>
            <a:pPr>
              <a:buFont typeface="Arial" pitchFamily="34" charset="0"/>
              <a:buChar char="•"/>
            </a:pPr>
            <a:r>
              <a:rPr lang="fa-IR" b="1" dirty="0" smtClean="0">
                <a:solidFill>
                  <a:srgbClr val="C00000"/>
                </a:solidFill>
                <a:cs typeface="B Mitra" pitchFamily="2" charset="-78"/>
              </a:rPr>
              <a:t>تولد معماری </a:t>
            </a:r>
            <a:r>
              <a:rPr lang="ar-SA" b="1" dirty="0" smtClean="0">
                <a:solidFill>
                  <a:srgbClr val="C00000"/>
                </a:solidFill>
                <a:cs typeface="B Mitra" pitchFamily="2" charset="-78"/>
              </a:rPr>
              <a:t>زمینه گرا</a:t>
            </a:r>
            <a:endParaRPr lang="fa-IR" b="1" dirty="0" smtClean="0">
              <a:solidFill>
                <a:srgbClr val="C00000"/>
              </a:solidFill>
              <a:cs typeface="B Mitra" pitchFamily="2" charset="-78"/>
            </a:endParaRPr>
          </a:p>
          <a:p>
            <a:pPr algn="just">
              <a:buFont typeface="Arial" pitchFamily="34" charset="0"/>
              <a:buChar char="•"/>
            </a:pPr>
            <a:endParaRPr lang="fa-IR" sz="1600" dirty="0" smtClean="0">
              <a:cs typeface="B Mitra" pitchFamily="2" charset="-78"/>
            </a:endParaRPr>
          </a:p>
          <a:p>
            <a:pPr>
              <a:buFont typeface="Arial" pitchFamily="34" charset="0"/>
              <a:buChar char="•"/>
            </a:pPr>
            <a:r>
              <a:rPr lang="fa-IR" sz="1600" dirty="0" smtClean="0">
                <a:cs typeface="B Mitra" pitchFamily="2" charset="-78"/>
              </a:rPr>
              <a:t>زمینه گرایی از اواخر 1960 تبدیل به پارادایمی مهم در تفکر شهری و معماری گردید.</a:t>
            </a:r>
            <a:endParaRPr lang="en-US" sz="1600" dirty="0" smtClean="0">
              <a:cs typeface="B Mitra" pitchFamily="2" charset="-78"/>
            </a:endParaRPr>
          </a:p>
          <a:p>
            <a:pPr>
              <a:buFont typeface="Arial" pitchFamily="34" charset="0"/>
              <a:buChar char="•"/>
            </a:pPr>
            <a:r>
              <a:rPr lang="fa-IR" sz="1600" dirty="0" smtClean="0">
                <a:cs typeface="B Mitra" pitchFamily="2" charset="-78"/>
              </a:rPr>
              <a:t> تداعی معانی تاریخی در معماری مورد توجه قرار گرفت. </a:t>
            </a:r>
            <a:endParaRPr lang="en-US" sz="1600" dirty="0" smtClean="0">
              <a:cs typeface="B Mitra" pitchFamily="2" charset="-78"/>
            </a:endParaRPr>
          </a:p>
          <a:p>
            <a:pPr>
              <a:buFont typeface="Arial" pitchFamily="34" charset="0"/>
              <a:buChar char="•"/>
            </a:pPr>
            <a:r>
              <a:rPr lang="fa-IR" sz="1600" dirty="0" smtClean="0">
                <a:cs typeface="B Mitra" pitchFamily="2" charset="-78"/>
              </a:rPr>
              <a:t>زمینه گرایی (بعضاً تقلید های سطحی و صوری همراه با اشارات تاریخی صریح) یکی از برجسته ترین شعارها و آمال معماری پسامدرن شد. </a:t>
            </a:r>
            <a:endParaRPr lang="en-US" sz="1600" dirty="0" smtClean="0">
              <a:cs typeface="B Mitra" pitchFamily="2" charset="-78"/>
            </a:endParaRPr>
          </a:p>
        </p:txBody>
      </p:sp>
      <p:sp>
        <p:nvSpPr>
          <p:cNvPr id="16" name="Rectangle 15"/>
          <p:cNvSpPr/>
          <p:nvPr/>
        </p:nvSpPr>
        <p:spPr>
          <a:xfrm>
            <a:off x="914400" y="2807256"/>
            <a:ext cx="5638800" cy="3108543"/>
          </a:xfrm>
          <a:prstGeom prst="rect">
            <a:avLst/>
          </a:prstGeom>
        </p:spPr>
        <p:txBody>
          <a:bodyPr wrap="square">
            <a:spAutoFit/>
          </a:bodyPr>
          <a:lstStyle/>
          <a:p>
            <a:endParaRPr lang="en-US" b="1" dirty="0" smtClean="0">
              <a:solidFill>
                <a:srgbClr val="C00000"/>
              </a:solidFill>
              <a:cs typeface="B Mitra" pitchFamily="2" charset="-78"/>
            </a:endParaRPr>
          </a:p>
          <a:p>
            <a:r>
              <a:rPr lang="fa-IR" b="1" dirty="0" smtClean="0">
                <a:solidFill>
                  <a:srgbClr val="C00000"/>
                </a:solidFill>
                <a:cs typeface="B Mitra" pitchFamily="2" charset="-78"/>
              </a:rPr>
              <a:t>مدرنیسم و زمینه گرایی</a:t>
            </a:r>
          </a:p>
          <a:p>
            <a:pPr algn="just"/>
            <a:endParaRPr lang="fa-IR" sz="1600" dirty="0" smtClean="0">
              <a:cs typeface="B Mitra" pitchFamily="2" charset="-78"/>
            </a:endParaRPr>
          </a:p>
          <a:p>
            <a:pPr algn="just">
              <a:buFont typeface="Arial" pitchFamily="34" charset="0"/>
              <a:buChar char="•"/>
            </a:pPr>
            <a:r>
              <a:rPr lang="fa-IR" sz="1600" dirty="0" smtClean="0">
                <a:cs typeface="B Mitra" pitchFamily="2" charset="-78"/>
              </a:rPr>
              <a:t>فرمهای مدرن حاصل مکتبی است که به شدت با تلفیق ساختمانهای جدید با زمینه های موجود معماری مخالفت می ورزد. برای مدرنیست ها به چالش خواندن زمینۀ موجود و نفی آن معیار خلاقیت بوده است. </a:t>
            </a:r>
          </a:p>
          <a:p>
            <a:pPr algn="just"/>
            <a:endParaRPr lang="fa-IR" sz="1600" dirty="0" smtClean="0">
              <a:cs typeface="B Mitra" pitchFamily="2" charset="-78"/>
            </a:endParaRPr>
          </a:p>
          <a:p>
            <a:pPr lvl="0" algn="just">
              <a:buFont typeface="Arial" pitchFamily="34" charset="0"/>
              <a:buChar char="•"/>
            </a:pPr>
            <a:r>
              <a:rPr lang="fa-IR" sz="1600" dirty="0" smtClean="0">
                <a:cs typeface="B Mitra" pitchFamily="2" charset="-78"/>
              </a:rPr>
              <a:t>در دورۀ مدرن ابتکار معیار سنجش و ارزیابی و موفقیت هنرمند شناخته می شد. ابتکار جایگزین معیار قبلی یعنی توجه به کیفیت ارایۀ هنری شد. تأکید بر مقولۀ ابتکار (و نفی گذشته) باعث از بین رفتن تداوم بصری محیط کالبدی شده است. در دورۀ مدرن نسبت به امروز ایجاد رابطه ای سازگار با زمینه، جزء معیارهای ارزیابی نبوغ معماری به حساب نمی آمد. </a:t>
            </a:r>
            <a:endParaRPr lang="en-US" sz="1600"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615553"/>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b="1" dirty="0" smtClean="0">
                <a:solidFill>
                  <a:schemeClr val="accent2"/>
                </a:solidFill>
                <a:effectLst>
                  <a:outerShdw blurRad="38100" dist="38100" dir="2700000" algn="tl">
                    <a:srgbClr val="000000"/>
                  </a:outerShdw>
                </a:effectLst>
                <a:latin typeface="Arial" pitchFamily="34" charset="0"/>
                <a:cs typeface="B Nazanin" pitchFamily="2" charset="-78"/>
              </a:rPr>
              <a:t>پیشینه</a:t>
            </a:r>
          </a:p>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مسألۀ معماری زمینه گرا</a:t>
            </a:r>
          </a:p>
        </p:txBody>
      </p:sp>
      <p:sp>
        <p:nvSpPr>
          <p:cNvPr id="2" name="Slide Number Placeholder 1"/>
          <p:cNvSpPr>
            <a:spLocks noGrp="1"/>
          </p:cNvSpPr>
          <p:nvPr>
            <p:ph type="sldNum" sz="quarter" idx="12"/>
          </p:nvPr>
        </p:nvSpPr>
        <p:spPr/>
        <p:txBody>
          <a:bodyPr/>
          <a:lstStyle/>
          <a:p>
            <a:fld id="{A7F4C8AD-E55C-42AC-982A-63491E9A436D}" type="slidenum">
              <a:rPr lang="fa-IR" smtClean="0"/>
              <a:pPr/>
              <a:t>4</a:t>
            </a:fld>
            <a:endParaRPr lang="fa-I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304800" y="8382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184940"/>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غیر قابل رویت(شفافیت): </a:t>
            </a:r>
          </a:p>
          <a:p>
            <a:pPr algn="just"/>
            <a:r>
              <a:rPr lang="fa-IR" sz="1600" dirty="0" smtClean="0">
                <a:cs typeface="B Mitra" pitchFamily="2" charset="-78"/>
              </a:rPr>
              <a:t>موزه لوور جدید: آی ام پای</a:t>
            </a: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8194" name="Picture 2" descr="C:\Users\J\Desktop\New folder\1982. 800px-Paris_July_2011-27a.jpg"/>
          <p:cNvPicPr>
            <a:picLocks noChangeAspect="1" noChangeArrowheads="1"/>
          </p:cNvPicPr>
          <p:nvPr/>
        </p:nvPicPr>
        <p:blipFill>
          <a:blip r:embed="rId4" cstate="print"/>
          <a:srcRect/>
          <a:stretch>
            <a:fillRect/>
          </a:stretch>
        </p:blipFill>
        <p:spPr bwMode="auto">
          <a:xfrm>
            <a:off x="533400" y="3124200"/>
            <a:ext cx="8237838" cy="30480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40</a:t>
            </a:fld>
            <a:endParaRPr lang="fa-I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662267"/>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سادگی و غلبۀ توده در فرم (تضاد و تباین)</a:t>
            </a:r>
          </a:p>
          <a:p>
            <a:pPr algn="just"/>
            <a:r>
              <a:rPr lang="fa-IR" sz="1600" dirty="0" smtClean="0">
                <a:cs typeface="B Mitra" pitchFamily="2" charset="-78"/>
              </a:rPr>
              <a:t>احجام و نماهای بسیار ساده (در مقابل بناهای قدیمی برونگر) بر عکس تصور، بیشتر خودنمایی می کنند.</a:t>
            </a:r>
            <a:endParaRPr lang="en-US" sz="1600" dirty="0" smtClean="0">
              <a:cs typeface="B Mitra" pitchFamily="2" charset="-78"/>
            </a:endParaRPr>
          </a:p>
          <a:p>
            <a:r>
              <a:rPr lang="fa-IR" sz="1600" b="1" dirty="0" smtClean="0"/>
              <a:t>    </a:t>
            </a:r>
          </a:p>
          <a:p>
            <a:r>
              <a:rPr lang="fa-IR" sz="1600" dirty="0" smtClean="0">
                <a:cs typeface="B Mitra" pitchFamily="2" charset="-78"/>
              </a:rPr>
              <a:t>گالری هنر واشنگتن: </a:t>
            </a:r>
          </a:p>
          <a:p>
            <a:r>
              <a:rPr lang="fa-IR" sz="1600" dirty="0" smtClean="0">
                <a:cs typeface="B Mitra" pitchFamily="2" charset="-78"/>
              </a:rPr>
              <a:t>آی ام پای</a:t>
            </a:r>
            <a:endParaRPr lang="en-US" sz="1600" dirty="0" smtClean="0">
              <a:cs typeface="B Mitra" pitchFamily="2" charset="-78"/>
            </a:endParaRPr>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7170" name="Picture 2" descr="C:\Users\J\Desktop\New folder\arcnowv.jpg"/>
          <p:cNvPicPr>
            <a:picLocks noChangeAspect="1" noChangeArrowheads="1"/>
          </p:cNvPicPr>
          <p:nvPr/>
        </p:nvPicPr>
        <p:blipFill>
          <a:blip r:embed="rId4" cstate="print"/>
          <a:srcRect/>
          <a:stretch>
            <a:fillRect/>
          </a:stretch>
        </p:blipFill>
        <p:spPr bwMode="auto">
          <a:xfrm>
            <a:off x="1066800" y="2286000"/>
            <a:ext cx="3429000" cy="4047344"/>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41</a:t>
            </a:fld>
            <a:endParaRPr lang="fa-I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923604"/>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سادگی و غلبۀ توده در فرم (تضاد و تباین)</a:t>
            </a:r>
          </a:p>
          <a:p>
            <a:pPr algn="just"/>
            <a:r>
              <a:rPr lang="fa-IR" sz="1600" dirty="0" smtClean="0">
                <a:cs typeface="B Mitra" pitchFamily="2" charset="-78"/>
              </a:rPr>
              <a:t>نکته: احجام و نماهای بسیار ساده (در مقابل بناهای قدیمی برونگر) بر عکس تصور، بیشتر خودنمایی می کنند.</a:t>
            </a:r>
            <a:endParaRPr lang="en-US" sz="1600" dirty="0" smtClean="0">
              <a:cs typeface="B Mitra" pitchFamily="2" charset="-78"/>
            </a:endParaRPr>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2" name="Picture 11" descr="http://vsmwsg.bay.livefilestore.com/y1pP4h30lFHVVySetnh91l4cM6dqil3lpgrape3s6OOQZZMKkfSt9lng_kGL9lN_8CK9AHjjauKvaA/05.JPG"/>
          <p:cNvPicPr/>
          <p:nvPr/>
        </p:nvPicPr>
        <p:blipFill>
          <a:blip r:embed="rId4" cstate="print"/>
          <a:srcRect/>
          <a:stretch>
            <a:fillRect/>
          </a:stretch>
        </p:blipFill>
        <p:spPr bwMode="auto">
          <a:xfrm>
            <a:off x="1143000" y="2209800"/>
            <a:ext cx="4038600" cy="44196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42</a:t>
            </a:fld>
            <a:endParaRPr lang="fa-I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677382"/>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سادگی و غلبۀ توده در فرم (تضاد و تباین)</a:t>
            </a:r>
          </a:p>
          <a:p>
            <a:pPr algn="just"/>
            <a:r>
              <a:rPr lang="fa-IR" sz="1600" dirty="0" smtClean="0">
                <a:cs typeface="B Mitra" pitchFamily="2" charset="-78"/>
              </a:rPr>
              <a:t>نکته: احجام و نماهای بسیار ساده (در مقابل بناهای قدیمی برونگر) بر عکس تصور، بیشتر خودنمایی می کنند.</a:t>
            </a:r>
            <a:endParaRPr lang="en-US" sz="1600" dirty="0" smtClean="0">
              <a:cs typeface="B Mitra" pitchFamily="2" charset="-78"/>
            </a:endParaRPr>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1266" name="Picture 2"/>
          <p:cNvPicPr>
            <a:picLocks noChangeAspect="1" noChangeArrowheads="1"/>
          </p:cNvPicPr>
          <p:nvPr/>
        </p:nvPicPr>
        <p:blipFill>
          <a:blip r:embed="rId4" cstate="print"/>
          <a:srcRect/>
          <a:stretch>
            <a:fillRect/>
          </a:stretch>
        </p:blipFill>
        <p:spPr bwMode="auto">
          <a:xfrm>
            <a:off x="609600" y="2590800"/>
            <a:ext cx="4858353" cy="3961063"/>
          </a:xfrm>
          <a:prstGeom prst="rect">
            <a:avLst/>
          </a:prstGeom>
          <a:noFill/>
          <a:ln w="9525">
            <a:noFill/>
            <a:miter lim="800000"/>
            <a:headEnd/>
            <a:tailEnd/>
          </a:ln>
        </p:spPr>
      </p:pic>
      <p:pic>
        <p:nvPicPr>
          <p:cNvPr id="11267" name="Picture 3"/>
          <p:cNvPicPr>
            <a:picLocks noChangeAspect="1" noChangeArrowheads="1"/>
          </p:cNvPicPr>
          <p:nvPr/>
        </p:nvPicPr>
        <p:blipFill>
          <a:blip r:embed="rId5" cstate="print"/>
          <a:srcRect/>
          <a:stretch>
            <a:fillRect/>
          </a:stretch>
        </p:blipFill>
        <p:spPr bwMode="auto">
          <a:xfrm>
            <a:off x="5181600" y="2819400"/>
            <a:ext cx="3200400" cy="246697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43</a:t>
            </a:fld>
            <a:endParaRPr lang="fa-I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677382"/>
          </a:xfrm>
          <a:prstGeom prst="rect">
            <a:avLst/>
          </a:prstGeom>
        </p:spPr>
        <p:txBody>
          <a:bodyPr wrap="square">
            <a:spAutoFit/>
          </a:bodyPr>
          <a:lstStyle/>
          <a:p>
            <a:pPr lvl="0" algn="just">
              <a:buFont typeface="Arial" pitchFamily="34" charset="0"/>
              <a:buChar char="•"/>
            </a:pPr>
            <a:r>
              <a:rPr lang="fa-IR" sz="1600" b="1" dirty="0" smtClean="0">
                <a:cs typeface="B Mitra" pitchFamily="2" charset="-78"/>
              </a:rPr>
              <a:t>تلفیق تدریجی حجم و نما</a:t>
            </a:r>
          </a:p>
          <a:p>
            <a:r>
              <a:rPr lang="fa-IR" sz="1600" b="1" dirty="0" smtClean="0"/>
              <a:t>    </a:t>
            </a:r>
            <a:r>
              <a:rPr lang="en-US" sz="1600" b="1" dirty="0" smtClean="0"/>
              <a:t>Québec   </a:t>
            </a:r>
            <a:endParaRPr lang="fa-IR"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9218" name="Picture 2" descr="C:\Users\J\Desktop\New folder\IMG_7827.jpg"/>
          <p:cNvPicPr>
            <a:picLocks noChangeAspect="1" noChangeArrowheads="1"/>
          </p:cNvPicPr>
          <p:nvPr/>
        </p:nvPicPr>
        <p:blipFill>
          <a:blip r:embed="rId4" cstate="print"/>
          <a:srcRect/>
          <a:stretch>
            <a:fillRect/>
          </a:stretch>
        </p:blipFill>
        <p:spPr bwMode="auto">
          <a:xfrm>
            <a:off x="1219200" y="2438400"/>
            <a:ext cx="4775200" cy="35814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44</a:t>
            </a:fld>
            <a:endParaRPr lang="fa-I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677382"/>
          </a:xfrm>
          <a:prstGeom prst="rect">
            <a:avLst/>
          </a:prstGeom>
        </p:spPr>
        <p:txBody>
          <a:bodyPr wrap="square">
            <a:spAutoFit/>
          </a:bodyPr>
          <a:lstStyle/>
          <a:p>
            <a:pPr algn="just">
              <a:buFont typeface="Arial" pitchFamily="34" charset="0"/>
              <a:buChar char="•"/>
            </a:pPr>
            <a:r>
              <a:rPr lang="fa-IR" sz="1600" b="1" dirty="0" smtClean="0">
                <a:cs typeface="B Mitra" pitchFamily="2" charset="-78"/>
              </a:rPr>
              <a:t>نقاشی بر روی دیوار بنای شهری (نقاشی دیواری)</a:t>
            </a:r>
          </a:p>
          <a:p>
            <a:r>
              <a:rPr lang="fa-IR" sz="1600" b="1" dirty="0" smtClean="0"/>
              <a:t> </a:t>
            </a:r>
            <a:r>
              <a:rPr lang="en-US" sz="1600" b="1" dirty="0" smtClean="0"/>
              <a:t>Québec</a:t>
            </a:r>
            <a:endParaRPr lang="fa-IR"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0242" name="Picture 2" descr="C:\Users\J\Desktop\New folder\IMG_7821.jpg"/>
          <p:cNvPicPr>
            <a:picLocks noChangeAspect="1" noChangeArrowheads="1"/>
          </p:cNvPicPr>
          <p:nvPr/>
        </p:nvPicPr>
        <p:blipFill>
          <a:blip r:embed="rId4" cstate="print"/>
          <a:srcRect/>
          <a:stretch>
            <a:fillRect/>
          </a:stretch>
        </p:blipFill>
        <p:spPr bwMode="auto">
          <a:xfrm>
            <a:off x="1905000" y="1981200"/>
            <a:ext cx="3486150" cy="46482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45</a:t>
            </a:fld>
            <a:endParaRPr lang="fa-I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1677382"/>
          </a:xfrm>
          <a:prstGeom prst="rect">
            <a:avLst/>
          </a:prstGeom>
        </p:spPr>
        <p:txBody>
          <a:bodyPr wrap="square">
            <a:spAutoFit/>
          </a:bodyPr>
          <a:lstStyle/>
          <a:p>
            <a:pPr algn="just">
              <a:buFont typeface="Arial" pitchFamily="34" charset="0"/>
              <a:buChar char="•"/>
            </a:pPr>
            <a:r>
              <a:rPr lang="fa-IR" sz="1600" b="1" dirty="0" smtClean="0">
                <a:cs typeface="B Mitra" pitchFamily="2" charset="-78"/>
              </a:rPr>
              <a:t>نقاشی بر روی دیوار بنای شهری (نقاشی دیواری)</a:t>
            </a:r>
          </a:p>
          <a:p>
            <a:r>
              <a:rPr lang="fa-IR" sz="1600" b="1" dirty="0" smtClean="0"/>
              <a:t> </a:t>
            </a:r>
            <a:r>
              <a:rPr lang="en-US" sz="1600" b="1" dirty="0" smtClean="0"/>
              <a:t>Québec</a:t>
            </a:r>
            <a:endParaRPr lang="fa-IR"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1266" name="Picture 2" descr="C:\Users\J\Desktop\New folder\IMG_7822.jpg"/>
          <p:cNvPicPr>
            <a:picLocks noChangeAspect="1" noChangeArrowheads="1"/>
          </p:cNvPicPr>
          <p:nvPr/>
        </p:nvPicPr>
        <p:blipFill>
          <a:blip r:embed="rId4" cstate="print"/>
          <a:srcRect/>
          <a:stretch>
            <a:fillRect/>
          </a:stretch>
        </p:blipFill>
        <p:spPr bwMode="auto">
          <a:xfrm>
            <a:off x="1219200" y="2362200"/>
            <a:ext cx="4775200" cy="35814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46</a:t>
            </a:fld>
            <a:endParaRPr lang="fa-I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gn="just">
              <a:buFont typeface="+mj-lt"/>
              <a:buAutoNum type="arabicPeriod"/>
            </a:pPr>
            <a:r>
              <a:rPr lang="fa-IR" b="1" dirty="0" smtClean="0">
                <a:solidFill>
                  <a:srgbClr val="FF0000"/>
                </a:solidFill>
                <a:cs typeface="B Mitra" pitchFamily="2" charset="-78"/>
              </a:rPr>
              <a:t>استتار با درختان</a:t>
            </a:r>
          </a:p>
          <a:p>
            <a:pPr marL="342900" indent="-342900" algn="just">
              <a:buFont typeface="+mj-lt"/>
              <a:buAutoNum type="arabicPeriod"/>
            </a:pPr>
            <a:r>
              <a:rPr lang="fa-IR" b="1" dirty="0" smtClean="0">
                <a:cs typeface="B Mitra" pitchFamily="2" charset="-78"/>
              </a:rPr>
              <a:t>ساختن در زیر زمین</a:t>
            </a:r>
          </a:p>
          <a:p>
            <a:pPr marL="342900" indent="-342900" algn="just">
              <a:buFont typeface="+mj-lt"/>
              <a:buAutoNum type="arabicPeriod"/>
            </a:pPr>
            <a:r>
              <a:rPr lang="fa-IR" b="1" dirty="0" smtClean="0">
                <a:cs typeface="B Mitra" pitchFamily="2" charset="-78"/>
              </a:rPr>
              <a:t>استتار با آینه</a:t>
            </a:r>
          </a:p>
          <a:p>
            <a:pPr marL="342900" indent="-342900" algn="just">
              <a:buFont typeface="+mj-lt"/>
              <a:buAutoNum type="arabicPeriod"/>
            </a:pPr>
            <a:r>
              <a:rPr lang="fa-IR" b="1" dirty="0" smtClean="0">
                <a:cs typeface="B Mitra" pitchFamily="2" charset="-78"/>
              </a:rPr>
              <a:t>استتار با پوسته نما</a:t>
            </a:r>
            <a:endParaRPr lang="en-US" b="1" dirty="0" smtClean="0">
              <a:cs typeface="B Mitra" pitchFamily="2" charset="-78"/>
            </a:endParaRPr>
          </a:p>
          <a:p>
            <a:pPr marL="342900" indent="-342900" algn="just"/>
            <a:endParaRPr lang="en-US" b="1" dirty="0" smtClean="0">
              <a:cs typeface="B Mitra" pitchFamily="2" charset="-78"/>
            </a:endParaRP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990600"/>
            <a:ext cx="5410200" cy="2646878"/>
          </a:xfrm>
          <a:prstGeom prst="rect">
            <a:avLst/>
          </a:prstGeom>
        </p:spPr>
        <p:txBody>
          <a:bodyPr wrap="square">
            <a:spAutoFit/>
          </a:bodyPr>
          <a:lstStyle/>
          <a:p>
            <a:pPr algn="just">
              <a:spcAft>
                <a:spcPts val="1000"/>
              </a:spcAft>
              <a:buFont typeface="Arial" pitchFamily="34" charset="0"/>
              <a:buChar char="•"/>
            </a:pPr>
            <a:r>
              <a:rPr lang="fa-IR" b="1" dirty="0" smtClean="0">
                <a:cs typeface="B Mitra" pitchFamily="2" charset="-78"/>
              </a:rPr>
              <a:t>استتار: با در ختان</a:t>
            </a:r>
          </a:p>
          <a:p>
            <a:pPr algn="just">
              <a:spcAft>
                <a:spcPts val="1000"/>
              </a:spcAft>
              <a:buFont typeface="Arial" pitchFamily="34" charset="0"/>
              <a:buChar char="•"/>
            </a:pPr>
            <a:r>
              <a:rPr lang="fa-IR" dirty="0" smtClean="0">
                <a:cs typeface="B Mitra" pitchFamily="2" charset="-78"/>
              </a:rPr>
              <a:t>اشکال عمده این روش با وجود درختان برگ ریز آشکار می شود.</a:t>
            </a:r>
          </a:p>
          <a:p>
            <a:pPr algn="just">
              <a:spcAft>
                <a:spcPts val="1000"/>
              </a:spcAft>
              <a:buFont typeface="Arial" pitchFamily="34" charset="0"/>
              <a:buChar char="•"/>
            </a:pPr>
            <a:endParaRPr lang="fa-IR" b="1" dirty="0" smtClean="0">
              <a:cs typeface="B Mitra" pitchFamily="2" charset="-78"/>
            </a:endParaRPr>
          </a:p>
          <a:p>
            <a:r>
              <a:rPr lang="fa-IR" sz="1600" b="1" dirty="0" smtClean="0"/>
              <a:t> </a:t>
            </a:r>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1" name="Picture 10" descr="http://vsmwsg.bay.livefilestore.com/y1pP4h30lFHVVyN8R253AQY-wydHd7yWjuQvMMHAPWphzafG2E46y45tWnca8mPnVc8bCBZ9seABdw/02.JPG"/>
          <p:cNvPicPr/>
          <p:nvPr/>
        </p:nvPicPr>
        <p:blipFill>
          <a:blip r:embed="rId4" cstate="print"/>
          <a:srcRect/>
          <a:stretch>
            <a:fillRect/>
          </a:stretch>
        </p:blipFill>
        <p:spPr bwMode="auto">
          <a:xfrm>
            <a:off x="1143000" y="2286000"/>
            <a:ext cx="4876800" cy="42672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47</a:t>
            </a:fld>
            <a:endParaRPr lang="fa-I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gn="just">
              <a:buFont typeface="+mj-lt"/>
              <a:buAutoNum type="arabicPeriod"/>
            </a:pPr>
            <a:r>
              <a:rPr lang="fa-IR" b="1" dirty="0" smtClean="0">
                <a:cs typeface="B Mitra" pitchFamily="2" charset="-78"/>
              </a:rPr>
              <a:t>استتار با درختان</a:t>
            </a:r>
          </a:p>
          <a:p>
            <a:pPr marL="342900" indent="-342900" algn="just">
              <a:buFont typeface="+mj-lt"/>
              <a:buAutoNum type="arabicPeriod"/>
            </a:pPr>
            <a:r>
              <a:rPr lang="fa-IR" b="1" dirty="0" smtClean="0">
                <a:solidFill>
                  <a:srgbClr val="FF0000"/>
                </a:solidFill>
                <a:cs typeface="B Mitra" pitchFamily="2" charset="-78"/>
              </a:rPr>
              <a:t>ساختن در زیر زمین</a:t>
            </a:r>
          </a:p>
          <a:p>
            <a:pPr marL="342900" indent="-342900" algn="just">
              <a:buFont typeface="+mj-lt"/>
              <a:buAutoNum type="arabicPeriod"/>
            </a:pPr>
            <a:r>
              <a:rPr lang="fa-IR" b="1" dirty="0" smtClean="0">
                <a:cs typeface="B Mitra" pitchFamily="2" charset="-78"/>
              </a:rPr>
              <a:t>استتار با آینه</a:t>
            </a:r>
          </a:p>
          <a:p>
            <a:pPr marL="342900" indent="-342900" algn="just">
              <a:buFont typeface="+mj-lt"/>
              <a:buAutoNum type="arabicPeriod"/>
            </a:pPr>
            <a:r>
              <a:rPr lang="fa-IR" b="1" dirty="0" smtClean="0">
                <a:cs typeface="B Mitra" pitchFamily="2" charset="-78"/>
              </a:rPr>
              <a:t>استتار با پوسته نما</a:t>
            </a:r>
            <a:endParaRPr lang="en-US" b="1" dirty="0" smtClean="0">
              <a:cs typeface="B Mitra" pitchFamily="2" charset="-78"/>
            </a:endParaRPr>
          </a:p>
          <a:p>
            <a:pPr marL="342900" indent="-342900" algn="just"/>
            <a:endParaRPr lang="en-US" b="1" dirty="0" smtClean="0">
              <a:cs typeface="B Mitra" pitchFamily="2" charset="-78"/>
            </a:endParaRP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3452227"/>
          </a:xfrm>
          <a:prstGeom prst="rect">
            <a:avLst/>
          </a:prstGeom>
        </p:spPr>
        <p:txBody>
          <a:bodyPr wrap="square">
            <a:spAutoFit/>
          </a:bodyPr>
          <a:lstStyle/>
          <a:p>
            <a:pPr algn="just">
              <a:spcAft>
                <a:spcPts val="1000"/>
              </a:spcAft>
              <a:buFont typeface="Arial" pitchFamily="34" charset="0"/>
              <a:buChar char="•"/>
            </a:pPr>
            <a:r>
              <a:rPr lang="fa-IR" b="1" dirty="0" smtClean="0">
                <a:cs typeface="B Mitra" pitchFamily="2" charset="-78"/>
              </a:rPr>
              <a:t>استتار: </a:t>
            </a:r>
            <a:r>
              <a:rPr lang="fa-IR" sz="1600" b="1" dirty="0" smtClean="0">
                <a:cs typeface="B Mitra" pitchFamily="2" charset="-78"/>
              </a:rPr>
              <a:t>ساختن در زیر زمین</a:t>
            </a:r>
          </a:p>
          <a:p>
            <a:pPr algn="just">
              <a:spcAft>
                <a:spcPts val="1000"/>
              </a:spcAft>
              <a:buFont typeface="Arial" pitchFamily="34" charset="0"/>
              <a:buChar char="•"/>
            </a:pPr>
            <a:r>
              <a:rPr lang="fa-IR" sz="1600" dirty="0" smtClean="0">
                <a:cs typeface="B Mitra" pitchFamily="2" charset="-78"/>
              </a:rPr>
              <a:t>برای محیطهای تاریخی ایران که اکثر بناهای تاریخی آن دارای یک طبقه هستند کاربرد این شیوه می تواند به معرفی بیشتر بناهای مستقر در منطقه منجر شود؛بزرگترین مزیت کاربرد این شیوه حفظ سیمای بافت تاریخی در عین حال تامین عملکردهای جدید است.</a:t>
            </a:r>
          </a:p>
          <a:p>
            <a:pPr algn="just">
              <a:spcAft>
                <a:spcPts val="1000"/>
              </a:spcAft>
              <a:buFont typeface="Arial" pitchFamily="34" charset="0"/>
              <a:buChar char="•"/>
            </a:pPr>
            <a:r>
              <a:rPr lang="fa-IR" sz="1600" dirty="0" smtClean="0">
                <a:cs typeface="B Mitra" pitchFamily="2" charset="-78"/>
              </a:rPr>
              <a:t>فرهنگسرای نگارستان (موزه قرآن): تهران</a:t>
            </a:r>
          </a:p>
          <a:p>
            <a:pPr algn="just">
              <a:spcAft>
                <a:spcPts val="1000"/>
              </a:spcAft>
              <a:buFont typeface="Arial" pitchFamily="34" charset="0"/>
              <a:buChar char="•"/>
            </a:pPr>
            <a:endParaRPr lang="fa-IR" sz="1600" b="1" dirty="0" smtClean="0">
              <a:cs typeface="B Mitra" pitchFamily="2" charset="-78"/>
            </a:endParaRPr>
          </a:p>
          <a:p>
            <a:r>
              <a:rPr lang="fa-IR" sz="1600" b="1" dirty="0" smtClean="0"/>
              <a:t> </a:t>
            </a:r>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1" name="Picture 10" descr="1377-Quran museum-final09.jpg"/>
          <p:cNvPicPr>
            <a:picLocks noChangeAspect="1"/>
          </p:cNvPicPr>
          <p:nvPr/>
        </p:nvPicPr>
        <p:blipFill>
          <a:blip r:embed="rId4" cstate="print"/>
          <a:stretch>
            <a:fillRect/>
          </a:stretch>
        </p:blipFill>
        <p:spPr>
          <a:xfrm>
            <a:off x="1219200" y="3124200"/>
            <a:ext cx="4598532" cy="3276600"/>
          </a:xfrm>
          <a:prstGeom prst="rect">
            <a:avLst/>
          </a:prstGeom>
        </p:spPr>
      </p:pic>
      <p:sp>
        <p:nvSpPr>
          <p:cNvPr id="2" name="Slide Number Placeholder 1"/>
          <p:cNvSpPr>
            <a:spLocks noGrp="1"/>
          </p:cNvSpPr>
          <p:nvPr>
            <p:ph type="sldNum" sz="quarter" idx="12"/>
          </p:nvPr>
        </p:nvSpPr>
        <p:spPr/>
        <p:txBody>
          <a:bodyPr/>
          <a:lstStyle/>
          <a:p>
            <a:fld id="{A7F4C8AD-E55C-42AC-982A-63491E9A436D}" type="slidenum">
              <a:rPr lang="fa-IR" smtClean="0"/>
              <a:pPr/>
              <a:t>48</a:t>
            </a:fld>
            <a:endParaRPr lang="fa-I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gn="just">
              <a:buFont typeface="+mj-lt"/>
              <a:buAutoNum type="arabicPeriod"/>
            </a:pPr>
            <a:r>
              <a:rPr lang="fa-IR" b="1" dirty="0" smtClean="0">
                <a:cs typeface="B Mitra" pitchFamily="2" charset="-78"/>
              </a:rPr>
              <a:t>استتار با درختان</a:t>
            </a:r>
          </a:p>
          <a:p>
            <a:pPr marL="342900" indent="-342900" algn="just">
              <a:buFont typeface="+mj-lt"/>
              <a:buAutoNum type="arabicPeriod"/>
            </a:pPr>
            <a:r>
              <a:rPr lang="fa-IR" b="1" dirty="0" smtClean="0">
                <a:solidFill>
                  <a:srgbClr val="FF0000"/>
                </a:solidFill>
                <a:cs typeface="B Mitra" pitchFamily="2" charset="-78"/>
              </a:rPr>
              <a:t>ساختن در زیر زمین</a:t>
            </a:r>
          </a:p>
          <a:p>
            <a:pPr marL="342900" indent="-342900" algn="just">
              <a:buFont typeface="+mj-lt"/>
              <a:buAutoNum type="arabicPeriod"/>
            </a:pPr>
            <a:r>
              <a:rPr lang="fa-IR" b="1" dirty="0" smtClean="0">
                <a:cs typeface="B Mitra" pitchFamily="2" charset="-78"/>
              </a:rPr>
              <a:t>استتار با آینه</a:t>
            </a:r>
          </a:p>
          <a:p>
            <a:pPr marL="342900" indent="-342900" algn="just">
              <a:buFont typeface="+mj-lt"/>
              <a:buAutoNum type="arabicPeriod"/>
            </a:pPr>
            <a:r>
              <a:rPr lang="fa-IR" b="1" dirty="0" smtClean="0">
                <a:cs typeface="B Mitra" pitchFamily="2" charset="-78"/>
              </a:rPr>
              <a:t>استتار با پوسته نما</a:t>
            </a:r>
            <a:endParaRPr lang="en-US" b="1" dirty="0" smtClean="0">
              <a:cs typeface="B Mitra" pitchFamily="2" charset="-78"/>
            </a:endParaRPr>
          </a:p>
          <a:p>
            <a:pPr marL="342900" indent="-342900" algn="just"/>
            <a:endParaRPr lang="en-US" b="1" dirty="0" smtClean="0">
              <a:cs typeface="B Mitra" pitchFamily="2" charset="-78"/>
            </a:endParaRP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3452227"/>
          </a:xfrm>
          <a:prstGeom prst="rect">
            <a:avLst/>
          </a:prstGeom>
        </p:spPr>
        <p:txBody>
          <a:bodyPr wrap="square">
            <a:spAutoFit/>
          </a:bodyPr>
          <a:lstStyle/>
          <a:p>
            <a:pPr algn="just">
              <a:spcAft>
                <a:spcPts val="1000"/>
              </a:spcAft>
              <a:buFont typeface="Arial" pitchFamily="34" charset="0"/>
              <a:buChar char="•"/>
            </a:pPr>
            <a:r>
              <a:rPr lang="fa-IR" b="1" dirty="0" smtClean="0">
                <a:cs typeface="B Mitra" pitchFamily="2" charset="-78"/>
              </a:rPr>
              <a:t>استتار: </a:t>
            </a:r>
            <a:r>
              <a:rPr lang="fa-IR" sz="1600" b="1" dirty="0" smtClean="0">
                <a:cs typeface="B Mitra" pitchFamily="2" charset="-78"/>
              </a:rPr>
              <a:t>ساختن در زیر زمین</a:t>
            </a:r>
          </a:p>
          <a:p>
            <a:pPr algn="just">
              <a:spcAft>
                <a:spcPts val="1000"/>
              </a:spcAft>
              <a:buFont typeface="Arial" pitchFamily="34" charset="0"/>
              <a:buChar char="•"/>
            </a:pPr>
            <a:r>
              <a:rPr lang="fa-IR" sz="1600" dirty="0" smtClean="0">
                <a:cs typeface="B Mitra" pitchFamily="2" charset="-78"/>
              </a:rPr>
              <a:t>برای محیطهای تاریخی ایران که اکثر بناهای تاریخی آن دارای یک طبقه هستند کاربرد این شیوه می تواند به معرفی بیشتر بناهای مستقر در منطقه منجر شود؛بزرگترین مزیت کاربرد این شیوه حفظ سیمای بافت تاریخی در عین حال تامین عملکردهای جدید است.</a:t>
            </a:r>
          </a:p>
          <a:p>
            <a:pPr algn="just">
              <a:spcAft>
                <a:spcPts val="1000"/>
              </a:spcAft>
              <a:buFont typeface="Arial" pitchFamily="34" charset="0"/>
              <a:buChar char="•"/>
            </a:pPr>
            <a:r>
              <a:rPr lang="fa-IR" sz="1600" dirty="0" smtClean="0">
                <a:cs typeface="B Mitra" pitchFamily="2" charset="-78"/>
              </a:rPr>
              <a:t>فرهنگسرای نگارستان (موزه قرآن): تهران</a:t>
            </a:r>
          </a:p>
          <a:p>
            <a:pPr algn="just">
              <a:spcAft>
                <a:spcPts val="1000"/>
              </a:spcAft>
              <a:buFont typeface="Arial" pitchFamily="34" charset="0"/>
              <a:buChar char="•"/>
            </a:pPr>
            <a:endParaRPr lang="fa-IR" sz="1600" b="1" dirty="0" smtClean="0">
              <a:cs typeface="B Mitra" pitchFamily="2" charset="-78"/>
            </a:endParaRPr>
          </a:p>
          <a:p>
            <a:r>
              <a:rPr lang="fa-IR" sz="1600" b="1" dirty="0" smtClean="0"/>
              <a:t> </a:t>
            </a:r>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2" name="Picture 11" descr="1377-Quran museum-final10.jpg"/>
          <p:cNvPicPr>
            <a:picLocks noChangeAspect="1"/>
          </p:cNvPicPr>
          <p:nvPr/>
        </p:nvPicPr>
        <p:blipFill>
          <a:blip r:embed="rId4" cstate="print"/>
          <a:stretch>
            <a:fillRect/>
          </a:stretch>
        </p:blipFill>
        <p:spPr>
          <a:xfrm>
            <a:off x="1066800" y="3057549"/>
            <a:ext cx="4953000" cy="3529170"/>
          </a:xfrm>
          <a:prstGeom prst="rect">
            <a:avLst/>
          </a:prstGeom>
        </p:spPr>
      </p:pic>
      <p:sp>
        <p:nvSpPr>
          <p:cNvPr id="2" name="Slide Number Placeholder 1"/>
          <p:cNvSpPr>
            <a:spLocks noGrp="1"/>
          </p:cNvSpPr>
          <p:nvPr>
            <p:ph type="sldNum" sz="quarter" idx="12"/>
          </p:nvPr>
        </p:nvSpPr>
        <p:spPr/>
        <p:txBody>
          <a:bodyPr/>
          <a:lstStyle/>
          <a:p>
            <a:fld id="{A7F4C8AD-E55C-42AC-982A-63491E9A436D}" type="slidenum">
              <a:rPr lang="fa-IR" smtClean="0"/>
              <a:pPr/>
              <a:t>49</a:t>
            </a:fld>
            <a:endParaRPr lang="fa-I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nSpc>
                <a:spcPct val="150000"/>
              </a:lnSpc>
              <a:buFont typeface="+mj-lt"/>
              <a:buAutoNum type="arabicPeriod"/>
            </a:pPr>
            <a:r>
              <a:rPr lang="fa-IR" b="1" dirty="0" smtClean="0">
                <a:solidFill>
                  <a:srgbClr val="FF0000"/>
                </a:solidFill>
                <a:cs typeface="B Mitra" pitchFamily="2" charset="-78"/>
              </a:rPr>
              <a:t>کل (شهر)</a:t>
            </a:r>
          </a:p>
          <a:p>
            <a:pPr marL="342900" indent="-342900">
              <a:lnSpc>
                <a:spcPct val="150000"/>
              </a:lnSpc>
              <a:buFont typeface="+mj-lt"/>
              <a:buAutoNum type="arabicPeriod"/>
            </a:pPr>
            <a:r>
              <a:rPr lang="fa-IR" b="1" dirty="0" smtClean="0">
                <a:cs typeface="B Mitra" pitchFamily="2" charset="-78"/>
              </a:rPr>
              <a:t>میانه (بافت)</a:t>
            </a:r>
          </a:p>
          <a:p>
            <a:pPr marL="342900" indent="-342900">
              <a:lnSpc>
                <a:spcPct val="150000"/>
              </a:lnSpc>
              <a:buFont typeface="+mj-lt"/>
              <a:buAutoNum type="arabicPeriod"/>
            </a:pPr>
            <a:r>
              <a:rPr lang="fa-IR" b="1" dirty="0" smtClean="0">
                <a:cs typeface="B Mitra" pitchFamily="2" charset="-78"/>
              </a:rPr>
              <a:t>جزء (بنا)</a:t>
            </a:r>
            <a:endParaRPr lang="en-US" b="1" dirty="0" smtClean="0">
              <a:cs typeface="B Mitra" pitchFamily="2" charset="-78"/>
            </a:endParaRPr>
          </a:p>
        </p:txBody>
      </p:sp>
      <p:sp>
        <p:nvSpPr>
          <p:cNvPr id="86019" name="Rectangle 3"/>
          <p:cNvSpPr>
            <a:spLocks noChangeArrowheads="1"/>
          </p:cNvSpPr>
          <p:nvPr/>
        </p:nvSpPr>
        <p:spPr bwMode="auto">
          <a:xfrm>
            <a:off x="250825" y="76517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236583"/>
            <a:ext cx="5410200" cy="1723549"/>
          </a:xfrm>
          <a:prstGeom prst="rect">
            <a:avLst/>
          </a:prstGeom>
        </p:spPr>
        <p:txBody>
          <a:bodyPr wrap="square">
            <a:spAutoFit/>
          </a:bodyPr>
          <a:lstStyle/>
          <a:p>
            <a:pPr>
              <a:buFont typeface="Arial" pitchFamily="34" charset="0"/>
              <a:buChar char="•"/>
            </a:pPr>
            <a:r>
              <a:rPr lang="fa-IR" b="1" dirty="0" smtClean="0">
                <a:solidFill>
                  <a:srgbClr val="C00000"/>
                </a:solidFill>
                <a:cs typeface="B Mitra" pitchFamily="2" charset="-78"/>
              </a:rPr>
              <a:t>اقدام در بافتهای تاریخی اروپا</a:t>
            </a:r>
          </a:p>
          <a:p>
            <a:pPr algn="just">
              <a:buFont typeface="Arial" pitchFamily="34" charset="0"/>
              <a:buChar char="•"/>
            </a:pPr>
            <a:endParaRPr lang="fa-IR" sz="1600" dirty="0" smtClean="0">
              <a:cs typeface="B Mitra" pitchFamily="2" charset="-78"/>
            </a:endParaRPr>
          </a:p>
          <a:p>
            <a:pPr marL="342900" indent="-342900">
              <a:lnSpc>
                <a:spcPct val="150000"/>
              </a:lnSpc>
              <a:buFont typeface="+mj-lt"/>
              <a:buAutoNum type="arabicPeriod"/>
            </a:pPr>
            <a:r>
              <a:rPr lang="fa-IR" sz="1600" b="1" dirty="0" smtClean="0">
                <a:cs typeface="B Mitra" pitchFamily="2" charset="-78"/>
              </a:rPr>
              <a:t>کل (شهر)</a:t>
            </a:r>
          </a:p>
          <a:p>
            <a:pPr marL="342900" indent="-342900">
              <a:lnSpc>
                <a:spcPct val="150000"/>
              </a:lnSpc>
              <a:buFont typeface="+mj-lt"/>
              <a:buAutoNum type="arabicPeriod"/>
            </a:pPr>
            <a:r>
              <a:rPr lang="fa-IR" sz="1600" b="1" dirty="0" smtClean="0">
                <a:cs typeface="B Mitra" pitchFamily="2" charset="-78"/>
              </a:rPr>
              <a:t>میانه (بافت)</a:t>
            </a:r>
          </a:p>
          <a:p>
            <a:pPr marL="342900" indent="-342900">
              <a:lnSpc>
                <a:spcPct val="150000"/>
              </a:lnSpc>
              <a:buFont typeface="+mj-lt"/>
              <a:buAutoNum type="arabicPeriod"/>
            </a:pPr>
            <a:r>
              <a:rPr lang="fa-IR" sz="1600" b="1" dirty="0" smtClean="0">
                <a:cs typeface="B Mitra" pitchFamily="2" charset="-78"/>
              </a:rPr>
              <a:t>جزء (بنا)</a:t>
            </a:r>
            <a:endParaRPr lang="en-US" sz="1600" b="1" dirty="0" smtClean="0">
              <a:cs typeface="B Mitra" pitchFamily="2" charset="-78"/>
            </a:endParaRPr>
          </a:p>
        </p:txBody>
      </p:sp>
      <p:sp>
        <p:nvSpPr>
          <p:cNvPr id="16" name="Rectangle 15"/>
          <p:cNvSpPr/>
          <p:nvPr/>
        </p:nvSpPr>
        <p:spPr>
          <a:xfrm>
            <a:off x="914400" y="2971800"/>
            <a:ext cx="5638800" cy="3821559"/>
          </a:xfrm>
          <a:prstGeom prst="rect">
            <a:avLst/>
          </a:prstGeom>
        </p:spPr>
        <p:txBody>
          <a:bodyPr wrap="square">
            <a:spAutoFit/>
          </a:bodyPr>
          <a:lstStyle/>
          <a:p>
            <a:pPr algn="just"/>
            <a:r>
              <a:rPr lang="ar-SA" dirty="0" smtClean="0">
                <a:cs typeface="B Mitra" pitchFamily="2" charset="-78"/>
              </a:rPr>
              <a:t> در سطوح </a:t>
            </a:r>
            <a:r>
              <a:rPr lang="fa-IR" dirty="0" smtClean="0">
                <a:cs typeface="B Mitra" pitchFamily="2" charset="-78"/>
              </a:rPr>
              <a:t>اقدام </a:t>
            </a:r>
            <a:r>
              <a:rPr lang="ar-SA" dirty="0" smtClean="0">
                <a:cs typeface="B Mitra" pitchFamily="2" charset="-78"/>
              </a:rPr>
              <a:t>کل نگر سعی بر تعریف محدوده تاریخی بوده و هدف ایجاد ساختاری معقول برای ارتباط بین بافت تاریخی و مدرن بوده است. در بسیاری از این بافتها جهت ارتباط بر محور تاریخی</a:t>
            </a:r>
            <a:r>
              <a:rPr lang="en-US" dirty="0" smtClean="0">
                <a:cs typeface="B Mitra" pitchFamily="2" charset="-78"/>
              </a:rPr>
              <a:t> </a:t>
            </a:r>
            <a:r>
              <a:rPr lang="fa-IR" dirty="0" smtClean="0">
                <a:cs typeface="B Mitra" pitchFamily="2" charset="-78"/>
              </a:rPr>
              <a:t> با نقش عملکردی</a:t>
            </a:r>
            <a:r>
              <a:rPr lang="ar-SA" dirty="0" smtClean="0">
                <a:cs typeface="B Mitra" pitchFamily="2" charset="-78"/>
              </a:rPr>
              <a:t> تاکید شده </a:t>
            </a:r>
            <a:r>
              <a:rPr lang="fa-IR" dirty="0" smtClean="0">
                <a:cs typeface="B Mitra" pitchFamily="2" charset="-78"/>
              </a:rPr>
              <a:t>است. </a:t>
            </a:r>
          </a:p>
          <a:p>
            <a:pPr algn="just"/>
            <a:endParaRPr lang="fa-IR" dirty="0" smtClean="0">
              <a:cs typeface="B Mitra" pitchFamily="2" charset="-78"/>
            </a:endParaRPr>
          </a:p>
          <a:p>
            <a:pPr algn="just">
              <a:spcAft>
                <a:spcPts val="500"/>
              </a:spcAft>
            </a:pPr>
            <a:r>
              <a:rPr lang="ar-SA" b="1" dirty="0" smtClean="0">
                <a:cs typeface="B Mitra" pitchFamily="2" charset="-78"/>
              </a:rPr>
              <a:t>نحوه همجواری بافت ها </a:t>
            </a:r>
            <a:endParaRPr lang="fa-IR" b="1" dirty="0" smtClean="0">
              <a:cs typeface="B Mitra" pitchFamily="2" charset="-78"/>
            </a:endParaRPr>
          </a:p>
          <a:p>
            <a:pPr algn="just">
              <a:buFont typeface="Arial" pitchFamily="34" charset="0"/>
              <a:buChar char="•"/>
            </a:pPr>
            <a:r>
              <a:rPr lang="ar-SA" dirty="0" smtClean="0">
                <a:cs typeface="B Mitra" pitchFamily="2" charset="-78"/>
              </a:rPr>
              <a:t>سیاست های کلان</a:t>
            </a:r>
            <a:r>
              <a:rPr lang="fa-IR" dirty="0" smtClean="0">
                <a:cs typeface="B Mitra" pitchFamily="2" charset="-78"/>
              </a:rPr>
              <a:t> آینده </a:t>
            </a:r>
            <a:r>
              <a:rPr lang="ar-SA" dirty="0" smtClean="0">
                <a:cs typeface="B Mitra" pitchFamily="2" charset="-78"/>
              </a:rPr>
              <a:t>یک شهر </a:t>
            </a:r>
            <a:endParaRPr lang="fa-IR" dirty="0" smtClean="0">
              <a:cs typeface="B Mitra" pitchFamily="2" charset="-78"/>
            </a:endParaRPr>
          </a:p>
          <a:p>
            <a:pPr algn="just">
              <a:spcAft>
                <a:spcPts val="500"/>
              </a:spcAft>
              <a:buFont typeface="Arial" pitchFamily="34" charset="0"/>
              <a:buChar char="•"/>
            </a:pPr>
            <a:r>
              <a:rPr lang="ar-SA" dirty="0" smtClean="0">
                <a:cs typeface="B Mitra" pitchFamily="2" charset="-78"/>
              </a:rPr>
              <a:t>تاریخ و پیشینه هر شهر </a:t>
            </a:r>
            <a:endParaRPr lang="fa-IR" dirty="0" smtClean="0">
              <a:cs typeface="B Mitra" pitchFamily="2" charset="-78"/>
            </a:endParaRPr>
          </a:p>
          <a:p>
            <a:pPr algn="just"/>
            <a:r>
              <a:rPr lang="ar-SA" dirty="0" smtClean="0">
                <a:cs typeface="B Mitra" pitchFamily="2" charset="-78"/>
              </a:rPr>
              <a:t>به عنوان مثال در شهرهای بارسلون و والنسیا سیاست کلی بر توسعه مدرن شهر بوده و بافت تاریخی توسط یک کمربند خیابانی از بقیه بافت که به صورت شطرنجی و مدرن است جدا شده و بافت تاریخی به عنوان یک هسته حفظ شده است</a:t>
            </a:r>
            <a:r>
              <a:rPr lang="fa-IR" dirty="0" smtClean="0">
                <a:cs typeface="B Mitra" pitchFamily="2" charset="-78"/>
              </a:rPr>
              <a:t>. </a:t>
            </a:r>
            <a:r>
              <a:rPr lang="ar-SA" dirty="0" smtClean="0">
                <a:cs typeface="B Mitra" pitchFamily="2" charset="-78"/>
              </a:rPr>
              <a:t>اما در شهرهای گرانادا و  کوردوبا بافت تاریخی با بافت جدید که از فرم قدیمی تبعیت کرده تلفیق شده است.(فاطمی)</a:t>
            </a:r>
            <a:endParaRPr lang="en-US" dirty="0" smtClean="0">
              <a:cs typeface="B Mitra" pitchFamily="2" charset="-78"/>
            </a:endParaRPr>
          </a:p>
          <a:p>
            <a:pPr algn="just"/>
            <a:endParaRPr lang="en-US" dirty="0" smtClean="0">
              <a:cs typeface="B Mitra" pitchFamily="2" charset="-78"/>
            </a:endParaRPr>
          </a:p>
        </p:txBody>
      </p:sp>
      <p:sp>
        <p:nvSpPr>
          <p:cNvPr id="18" name="Text Box 15"/>
          <p:cNvSpPr txBox="1">
            <a:spLocks noChangeArrowheads="1"/>
          </p:cNvSpPr>
          <p:nvPr/>
        </p:nvSpPr>
        <p:spPr bwMode="auto">
          <a:xfrm>
            <a:off x="7010400" y="1230868"/>
            <a:ext cx="1903412" cy="615553"/>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b="1" dirty="0" smtClean="0">
                <a:solidFill>
                  <a:schemeClr val="accent2"/>
                </a:solidFill>
                <a:effectLst>
                  <a:outerShdw blurRad="38100" dist="38100" dir="2700000" algn="tl">
                    <a:srgbClr val="000000"/>
                  </a:outerShdw>
                </a:effectLst>
                <a:latin typeface="Arial" pitchFamily="34" charset="0"/>
                <a:cs typeface="B Nazanin" pitchFamily="2" charset="-78"/>
              </a:rPr>
              <a:t>پیشینه</a:t>
            </a:r>
          </a:p>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مسألۀ معماری زمینه گرا</a:t>
            </a:r>
          </a:p>
        </p:txBody>
      </p:sp>
      <p:sp>
        <p:nvSpPr>
          <p:cNvPr id="2" name="Slide Number Placeholder 1"/>
          <p:cNvSpPr>
            <a:spLocks noGrp="1"/>
          </p:cNvSpPr>
          <p:nvPr>
            <p:ph type="sldNum" sz="quarter" idx="12"/>
          </p:nvPr>
        </p:nvSpPr>
        <p:spPr/>
        <p:txBody>
          <a:bodyPr/>
          <a:lstStyle/>
          <a:p>
            <a:fld id="{A7F4C8AD-E55C-42AC-982A-63491E9A436D}" type="slidenum">
              <a:rPr lang="fa-IR" smtClean="0"/>
              <a:pPr/>
              <a:t>5</a:t>
            </a:fld>
            <a:endParaRPr lang="fa-I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gn="just">
              <a:buFont typeface="+mj-lt"/>
              <a:buAutoNum type="arabicPeriod"/>
            </a:pPr>
            <a:r>
              <a:rPr lang="fa-IR" b="1" dirty="0" smtClean="0">
                <a:cs typeface="B Mitra" pitchFamily="2" charset="-78"/>
              </a:rPr>
              <a:t>استتار با درختان</a:t>
            </a:r>
          </a:p>
          <a:p>
            <a:pPr marL="342900" indent="-342900" algn="just">
              <a:buFont typeface="+mj-lt"/>
              <a:buAutoNum type="arabicPeriod"/>
            </a:pPr>
            <a:r>
              <a:rPr lang="fa-IR" b="1" dirty="0" smtClean="0">
                <a:cs typeface="B Mitra" pitchFamily="2" charset="-78"/>
              </a:rPr>
              <a:t>ساختن در زیر زمین</a:t>
            </a:r>
          </a:p>
          <a:p>
            <a:pPr marL="342900" indent="-342900" algn="just">
              <a:buFont typeface="+mj-lt"/>
              <a:buAutoNum type="arabicPeriod"/>
            </a:pPr>
            <a:r>
              <a:rPr lang="fa-IR" b="1" dirty="0" smtClean="0">
                <a:solidFill>
                  <a:srgbClr val="FF0000"/>
                </a:solidFill>
                <a:cs typeface="B Mitra" pitchFamily="2" charset="-78"/>
              </a:rPr>
              <a:t>استتار با آینه</a:t>
            </a:r>
          </a:p>
          <a:p>
            <a:pPr marL="342900" indent="-342900" algn="just">
              <a:buFont typeface="+mj-lt"/>
              <a:buAutoNum type="arabicPeriod"/>
            </a:pPr>
            <a:r>
              <a:rPr lang="fa-IR" b="1" dirty="0" smtClean="0">
                <a:cs typeface="B Mitra" pitchFamily="2" charset="-78"/>
              </a:rPr>
              <a:t>استتار با پوسته نما</a:t>
            </a:r>
            <a:endParaRPr lang="en-US" b="1" dirty="0" smtClean="0">
              <a:cs typeface="B Mitra" pitchFamily="2" charset="-78"/>
            </a:endParaRP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3867725"/>
          </a:xfrm>
          <a:prstGeom prst="rect">
            <a:avLst/>
          </a:prstGeom>
        </p:spPr>
        <p:txBody>
          <a:bodyPr wrap="square">
            <a:spAutoFit/>
          </a:bodyPr>
          <a:lstStyle/>
          <a:p>
            <a:pPr algn="just">
              <a:spcAft>
                <a:spcPts val="1000"/>
              </a:spcAft>
              <a:buFont typeface="Arial" pitchFamily="34" charset="0"/>
              <a:buChar char="•"/>
            </a:pPr>
            <a:r>
              <a:rPr lang="fa-IR" b="1" dirty="0" smtClean="0">
                <a:cs typeface="B Mitra" pitchFamily="2" charset="-78"/>
              </a:rPr>
              <a:t>استتار: با آینه</a:t>
            </a:r>
          </a:p>
          <a:p>
            <a:r>
              <a:rPr lang="fa-IR" dirty="0" smtClean="0">
                <a:cs typeface="B Mitra" pitchFamily="2" charset="-78"/>
              </a:rPr>
              <a:t>شرکت بیمه فیبر توماس:</a:t>
            </a:r>
          </a:p>
          <a:p>
            <a:r>
              <a:rPr lang="fa-IR" dirty="0" smtClean="0">
                <a:cs typeface="B Mitra" pitchFamily="2" charset="-78"/>
              </a:rPr>
              <a:t> نورمن فاستر</a:t>
            </a:r>
            <a:endParaRPr lang="en-US" dirty="0" smtClean="0">
              <a:cs typeface="B Mitra" pitchFamily="2" charset="-78"/>
            </a:endParaRPr>
          </a:p>
          <a:p>
            <a:endParaRPr lang="fa-IR" sz="1600" b="1" dirty="0" smtClean="0"/>
          </a:p>
          <a:p>
            <a:r>
              <a:rPr lang="fa-IR" sz="1600" b="1" dirty="0" smtClean="0"/>
              <a:t> </a:t>
            </a:r>
            <a:r>
              <a:rPr lang="fa-IR" sz="1600" dirty="0" smtClean="0">
                <a:cs typeface="B Mitra" pitchFamily="2" charset="-78"/>
              </a:rPr>
              <a:t>استفاده از آیینه: در این شیوه</a:t>
            </a:r>
          </a:p>
          <a:p>
            <a:r>
              <a:rPr lang="fa-IR" sz="1600" dirty="0" smtClean="0">
                <a:cs typeface="B Mitra" pitchFamily="2" charset="-78"/>
              </a:rPr>
              <a:t> به کار گیری شیشه های</a:t>
            </a:r>
          </a:p>
          <a:p>
            <a:r>
              <a:rPr lang="fa-IR" sz="1600" dirty="0" smtClean="0">
                <a:cs typeface="B Mitra" pitchFamily="2" charset="-78"/>
              </a:rPr>
              <a:t> آیینه ای (یا آیینه)</a:t>
            </a:r>
          </a:p>
          <a:p>
            <a:r>
              <a:rPr lang="fa-IR" sz="1600" dirty="0" smtClean="0">
                <a:cs typeface="B Mitra" pitchFamily="2" charset="-78"/>
              </a:rPr>
              <a:t> در بنای جدید انعکاس دهنده</a:t>
            </a:r>
          </a:p>
          <a:p>
            <a:r>
              <a:rPr lang="fa-IR" sz="1600" dirty="0" smtClean="0">
                <a:cs typeface="B Mitra" pitchFamily="2" charset="-78"/>
              </a:rPr>
              <a:t> بنای تاریخی هم جوار </a:t>
            </a:r>
          </a:p>
          <a:p>
            <a:r>
              <a:rPr lang="fa-IR" sz="1600" dirty="0" smtClean="0">
                <a:cs typeface="B Mitra" pitchFamily="2" charset="-78"/>
              </a:rPr>
              <a:t>قرار میگیرد.</a:t>
            </a:r>
            <a:endParaRPr lang="fa-IR"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1" name="Picture 12" descr="102_P2A"/>
          <p:cNvPicPr>
            <a:picLocks noChangeAspect="1" noChangeArrowheads="1"/>
          </p:cNvPicPr>
          <p:nvPr/>
        </p:nvPicPr>
        <p:blipFill>
          <a:blip r:embed="rId4" cstate="print"/>
          <a:srcRect/>
          <a:stretch>
            <a:fillRect/>
          </a:stretch>
        </p:blipFill>
        <p:spPr>
          <a:xfrm>
            <a:off x="533400" y="1828800"/>
            <a:ext cx="4191000" cy="4191000"/>
          </a:xfrm>
          <a:prstGeom prst="rect">
            <a:avLst/>
          </a:prstGeom>
          <a:noFill/>
          <a:ln/>
        </p:spPr>
      </p:pic>
      <p:sp>
        <p:nvSpPr>
          <p:cNvPr id="2" name="Slide Number Placeholder 1"/>
          <p:cNvSpPr>
            <a:spLocks noGrp="1"/>
          </p:cNvSpPr>
          <p:nvPr>
            <p:ph type="sldNum" sz="quarter" idx="12"/>
          </p:nvPr>
        </p:nvSpPr>
        <p:spPr/>
        <p:txBody>
          <a:bodyPr/>
          <a:lstStyle/>
          <a:p>
            <a:fld id="{A7F4C8AD-E55C-42AC-982A-63491E9A436D}" type="slidenum">
              <a:rPr lang="fa-IR" smtClean="0"/>
              <a:pPr/>
              <a:t>50</a:t>
            </a:fld>
            <a:endParaRPr lang="fa-I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gn="just">
              <a:buFont typeface="+mj-lt"/>
              <a:buAutoNum type="arabicPeriod"/>
            </a:pPr>
            <a:r>
              <a:rPr lang="fa-IR" b="1" dirty="0" smtClean="0">
                <a:cs typeface="B Mitra" pitchFamily="2" charset="-78"/>
              </a:rPr>
              <a:t>استتار با درختان</a:t>
            </a:r>
          </a:p>
          <a:p>
            <a:pPr marL="342900" indent="-342900" algn="just">
              <a:buFont typeface="+mj-lt"/>
              <a:buAutoNum type="arabicPeriod"/>
            </a:pPr>
            <a:r>
              <a:rPr lang="fa-IR" b="1" dirty="0" smtClean="0">
                <a:cs typeface="B Mitra" pitchFamily="2" charset="-78"/>
              </a:rPr>
              <a:t>ساختن در زیر زمین</a:t>
            </a:r>
          </a:p>
          <a:p>
            <a:pPr marL="342900" indent="-342900" algn="just">
              <a:buFont typeface="+mj-lt"/>
              <a:buAutoNum type="arabicPeriod"/>
            </a:pPr>
            <a:r>
              <a:rPr lang="fa-IR" b="1" dirty="0" smtClean="0">
                <a:cs typeface="B Mitra" pitchFamily="2" charset="-78"/>
              </a:rPr>
              <a:t>استتار با آینه</a:t>
            </a:r>
          </a:p>
          <a:p>
            <a:pPr marL="342900" indent="-342900" algn="just">
              <a:buFont typeface="+mj-lt"/>
              <a:buAutoNum type="arabicPeriod"/>
            </a:pPr>
            <a:r>
              <a:rPr lang="fa-IR" b="1" dirty="0" smtClean="0">
                <a:solidFill>
                  <a:srgbClr val="FF0000"/>
                </a:solidFill>
                <a:cs typeface="B Mitra" pitchFamily="2" charset="-78"/>
              </a:rPr>
              <a:t>استتار با پوسته نما</a:t>
            </a:r>
            <a:endParaRPr lang="en-US" b="1" dirty="0" smtClean="0">
              <a:solidFill>
                <a:srgbClr val="FF0000"/>
              </a:solidFill>
              <a:cs typeface="B Mitra" pitchFamily="2" charset="-78"/>
            </a:endParaRP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805896"/>
          </a:xfrm>
          <a:prstGeom prst="rect">
            <a:avLst/>
          </a:prstGeom>
        </p:spPr>
        <p:txBody>
          <a:bodyPr wrap="square">
            <a:spAutoFit/>
          </a:bodyPr>
          <a:lstStyle/>
          <a:p>
            <a:pPr algn="just">
              <a:spcAft>
                <a:spcPts val="1000"/>
              </a:spcAft>
              <a:buFont typeface="Arial" pitchFamily="34" charset="0"/>
              <a:buChar char="•"/>
            </a:pPr>
            <a:r>
              <a:rPr lang="fa-IR" b="1" dirty="0" smtClean="0">
                <a:cs typeface="B Mitra" pitchFamily="2" charset="-78"/>
              </a:rPr>
              <a:t>استتار با پوسته خارجی نما</a:t>
            </a:r>
          </a:p>
          <a:p>
            <a:pPr algn="just">
              <a:spcAft>
                <a:spcPts val="1000"/>
              </a:spcAft>
            </a:pPr>
            <a:r>
              <a:rPr lang="fa-IR" b="1" dirty="0" smtClean="0">
                <a:cs typeface="B Mitra" pitchFamily="2" charset="-78"/>
              </a:rPr>
              <a:t>حفظ نما (</a:t>
            </a:r>
            <a:r>
              <a:rPr lang="en-US" b="1" dirty="0" err="1" smtClean="0"/>
              <a:t>facadism</a:t>
            </a:r>
            <a:r>
              <a:rPr lang="en-US" b="1" dirty="0" smtClean="0"/>
              <a:t>:</a:t>
            </a:r>
            <a:r>
              <a:rPr lang="fa-IR" b="1" dirty="0" smtClean="0"/>
              <a:t>)</a:t>
            </a:r>
            <a:endParaRPr lang="fa-IR" b="1" dirty="0" smtClean="0">
              <a:cs typeface="B Mitra" pitchFamily="2" charset="-78"/>
            </a:endParaRPr>
          </a:p>
          <a:p>
            <a:pPr algn="just">
              <a:spcAft>
                <a:spcPts val="1000"/>
              </a:spcAft>
              <a:buFont typeface="Arial" pitchFamily="34" charset="0"/>
              <a:buChar char="•"/>
            </a:pPr>
            <a:r>
              <a:rPr lang="fa-IR" dirty="0" smtClean="0">
                <a:cs typeface="B Mitra" pitchFamily="2" charset="-78"/>
              </a:rPr>
              <a:t>(بانک ملی: میدان حسن آباد تهران)</a:t>
            </a:r>
            <a:endParaRPr lang="en-US" dirty="0" smtClean="0">
              <a:cs typeface="B Mitra" pitchFamily="2" charset="-78"/>
            </a:endParaRPr>
          </a:p>
          <a:p>
            <a:pPr algn="just">
              <a:spcAft>
                <a:spcPts val="1000"/>
              </a:spcAft>
              <a:buFont typeface="Arial" pitchFamily="34" charset="0"/>
              <a:buChar char="•"/>
            </a:pPr>
            <a:endParaRPr lang="fa-IR" b="1" dirty="0" smtClean="0">
              <a:cs typeface="B Mitra" pitchFamily="2" charset="-78"/>
            </a:endParaRPr>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026" name="Picture 2" descr="F:\Tehran_Hasanabad.jpg"/>
          <p:cNvPicPr>
            <a:picLocks noChangeAspect="1" noChangeArrowheads="1"/>
          </p:cNvPicPr>
          <p:nvPr/>
        </p:nvPicPr>
        <p:blipFill>
          <a:blip r:embed="rId4" cstate="print"/>
          <a:srcRect/>
          <a:stretch>
            <a:fillRect/>
          </a:stretch>
        </p:blipFill>
        <p:spPr bwMode="auto">
          <a:xfrm>
            <a:off x="457200" y="1524000"/>
            <a:ext cx="3405424" cy="49530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51</a:t>
            </a:fld>
            <a:endParaRPr lang="fa-I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908489"/>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انتخاب ساختار سازه ای مناسب: </a:t>
            </a:r>
          </a:p>
          <a:p>
            <a:pPr algn="just">
              <a:buFont typeface="Arial" pitchFamily="34" charset="0"/>
              <a:buChar char="•"/>
            </a:pPr>
            <a:r>
              <a:rPr lang="fa-IR" sz="1600" dirty="0" smtClean="0">
                <a:cs typeface="B Mitra" pitchFamily="2" charset="-78"/>
              </a:rPr>
              <a:t>حس کلی سازه های تیر و ستونی در نما می تواند تباین چشمگیری با ساختارهای دیوار باربر ایجاد کند. برخی طرح ها درصدد چشم پوشی کردن و یا صرفنظر کردن کامل زمینه است.</a:t>
            </a:r>
          </a:p>
          <a:p>
            <a:pPr algn="just"/>
            <a:r>
              <a:rPr lang="fa-IR" sz="1600" dirty="0" smtClean="0">
                <a:cs typeface="B Mitra" pitchFamily="2" charset="-78"/>
              </a:rPr>
              <a:t> مرکز ژرژپمپیدو زمینه را رد می کند، و به محیط بی توجه است.،  حتی برای خود "زمینه" می سازد. </a:t>
            </a:r>
          </a:p>
          <a:p>
            <a:r>
              <a:rPr lang="fa-IR" sz="1600" dirty="0" smtClean="0">
                <a:cs typeface="B Mitra" pitchFamily="2" charset="-78"/>
              </a:rPr>
              <a:t>       مرکز ژرژپمپیدو- پاریس</a:t>
            </a:r>
            <a:endParaRPr lang="en-US" sz="1600" dirty="0" smtClean="0">
              <a:cs typeface="B Mitra" pitchFamily="2" charset="-78"/>
            </a:endParaRPr>
          </a:p>
          <a:p>
            <a:endParaRPr lang="fa-IR"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2290" name="Picture 2" descr="C:\Users\J\Desktop\New folder\cid_aj2105_b.jpg"/>
          <p:cNvPicPr>
            <a:picLocks noChangeAspect="1" noChangeArrowheads="1"/>
          </p:cNvPicPr>
          <p:nvPr/>
        </p:nvPicPr>
        <p:blipFill>
          <a:blip r:embed="rId4" cstate="print"/>
          <a:srcRect/>
          <a:stretch>
            <a:fillRect/>
          </a:stretch>
        </p:blipFill>
        <p:spPr bwMode="auto">
          <a:xfrm>
            <a:off x="913134" y="3048000"/>
            <a:ext cx="5259066" cy="35814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52</a:t>
            </a:fld>
            <a:endParaRPr lang="fa-I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50825" y="87312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465183"/>
            <a:ext cx="5410200" cy="2662267"/>
          </a:xfrm>
          <a:prstGeom prst="rect">
            <a:avLst/>
          </a:prstGeom>
        </p:spPr>
        <p:txBody>
          <a:bodyPr wrap="square">
            <a:spAutoFit/>
          </a:bodyPr>
          <a:lstStyle/>
          <a:p>
            <a:pPr algn="just">
              <a:buFont typeface="Arial" pitchFamily="34" charset="0"/>
              <a:buChar char="•"/>
            </a:pPr>
            <a:r>
              <a:rPr lang="fa-IR" sz="1600" b="1" dirty="0" smtClean="0">
                <a:cs typeface="B Mitra" pitchFamily="2" charset="-78"/>
              </a:rPr>
              <a:t>انتخاب ساختار سازه ای مناسب: </a:t>
            </a:r>
          </a:p>
          <a:p>
            <a:pPr algn="just">
              <a:buFont typeface="Arial" pitchFamily="34" charset="0"/>
              <a:buChar char="•"/>
            </a:pPr>
            <a:r>
              <a:rPr lang="fa-IR" sz="1600" dirty="0" smtClean="0">
                <a:cs typeface="B Mitra" pitchFamily="2" charset="-78"/>
              </a:rPr>
              <a:t>مرکز ژرج پمپید(اوایل دهه 70) بر این اساس طراحی شد تا به صورت یک مکان هنری نشان دهندۀ برخورد میان جنبش های مختلف فرهنگی و هنری زمان باشد. در آن زمان انتقادهای بسیاری بر این طرح وارد شد.      </a:t>
            </a:r>
          </a:p>
          <a:p>
            <a:pPr algn="just">
              <a:buFont typeface="Arial" pitchFamily="34" charset="0"/>
              <a:buChar char="•"/>
            </a:pPr>
            <a:r>
              <a:rPr lang="fa-IR" sz="1600" dirty="0" smtClean="0">
                <a:cs typeface="B Mitra" pitchFamily="2" charset="-78"/>
              </a:rPr>
              <a:t>مرکز ژرژپمپیدو- پاریس</a:t>
            </a:r>
            <a:endParaRPr lang="en-US" sz="1600" dirty="0" smtClean="0">
              <a:cs typeface="B Mitra" pitchFamily="2" charset="-78"/>
            </a:endParaRPr>
          </a:p>
          <a:p>
            <a:endParaRPr lang="fa-IR" sz="1600" b="1" dirty="0" smtClean="0"/>
          </a:p>
          <a:p>
            <a:pPr lvl="0" algn="ctr"/>
            <a:endParaRPr lang="en-US" sz="1600" b="1" dirty="0" smtClean="0"/>
          </a:p>
          <a:p>
            <a:endParaRPr lang="en-US" sz="1600" dirty="0" smtClean="0">
              <a:cs typeface="B Mitra" pitchFamily="2" charset="-78"/>
            </a:endParaRPr>
          </a:p>
          <a:p>
            <a:pPr lvl="0">
              <a:buFont typeface="Arial" pitchFamily="34" charset="0"/>
              <a:buChar char="•"/>
            </a:pPr>
            <a:endParaRPr lang="en-US" sz="1300" b="1" dirty="0" smtClean="0">
              <a:cs typeface="B Mitra" pitchFamily="2" charset="-78"/>
            </a:endParaRPr>
          </a:p>
          <a:p>
            <a:pPr>
              <a:buFont typeface="Arial" pitchFamily="34" charset="0"/>
              <a:buChar char="•"/>
            </a:pPr>
            <a:endParaRPr lang="en-US" sz="1300" b="1" dirty="0" smtClean="0">
              <a:cs typeface="B Mitra" pitchFamily="2" charset="-78"/>
            </a:endParaRPr>
          </a:p>
          <a:p>
            <a:pPr lvl="0">
              <a:buFont typeface="Arial" pitchFamily="34" charset="0"/>
              <a:buChar char="•"/>
            </a:pPr>
            <a:endParaRPr lang="en-US" sz="1300" b="1" dirty="0" smtClean="0">
              <a:cs typeface="B Mitra" pitchFamily="2" charset="-78"/>
            </a:endParaRPr>
          </a:p>
        </p:txBody>
      </p:sp>
      <p:sp>
        <p:nvSpPr>
          <p:cNvPr id="16" name="Rectangle 15"/>
          <p:cNvSpPr/>
          <p:nvPr/>
        </p:nvSpPr>
        <p:spPr>
          <a:xfrm>
            <a:off x="914400" y="5621685"/>
            <a:ext cx="5638800" cy="784830"/>
          </a:xfrm>
          <a:prstGeom prst="rect">
            <a:avLst/>
          </a:prstGeom>
        </p:spPr>
        <p:txBody>
          <a:bodyPr wrap="square">
            <a:spAutoFit/>
          </a:bodyPr>
          <a:lstStyle/>
          <a:p>
            <a:pPr algn="just"/>
            <a:endParaRPr lang="fa-IR" sz="1600" dirty="0" smtClean="0">
              <a:cs typeface="B Mitra" pitchFamily="2" charset="-78"/>
            </a:endParaRPr>
          </a:p>
          <a:p>
            <a:pPr algn="just"/>
            <a:endParaRPr lang="fa-IR" sz="1300" b="1" dirty="0" smtClean="0">
              <a:cs typeface="B Mitra" pitchFamily="2" charset="-78"/>
            </a:endParaRPr>
          </a:p>
          <a:p>
            <a:pPr algn="just"/>
            <a:endParaRPr lang="en-US" sz="1600" dirty="0" smtClean="0">
              <a:cs typeface="B Mitra" pitchFamily="2" charset="-78"/>
            </a:endParaRPr>
          </a:p>
        </p:txBody>
      </p:sp>
      <p:sp>
        <p:nvSpPr>
          <p:cNvPr id="18" name="Text Box 15"/>
          <p:cNvSpPr txBox="1">
            <a:spLocks noChangeArrowheads="1"/>
          </p:cNvSpPr>
          <p:nvPr/>
        </p:nvSpPr>
        <p:spPr bwMode="auto">
          <a:xfrm>
            <a:off x="7010400" y="1230868"/>
            <a:ext cx="1903412" cy="584775"/>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روشهای عمومی      زمینه گرایی</a:t>
            </a:r>
          </a:p>
        </p:txBody>
      </p:sp>
      <p:pic>
        <p:nvPicPr>
          <p:cNvPr id="13314" name="Picture 2" descr="C:\Users\J\Desktop\New folder\pompidou01.jpg"/>
          <p:cNvPicPr>
            <a:picLocks noChangeAspect="1" noChangeArrowheads="1"/>
          </p:cNvPicPr>
          <p:nvPr/>
        </p:nvPicPr>
        <p:blipFill>
          <a:blip r:embed="rId4" cstate="print"/>
          <a:srcRect/>
          <a:stretch>
            <a:fillRect/>
          </a:stretch>
        </p:blipFill>
        <p:spPr bwMode="auto">
          <a:xfrm>
            <a:off x="1143000" y="2819400"/>
            <a:ext cx="4876800" cy="3657600"/>
          </a:xfrm>
          <a:prstGeom prst="rect">
            <a:avLst/>
          </a:prstGeom>
          <a:noFill/>
        </p:spPr>
      </p:pic>
      <p:sp>
        <p:nvSpPr>
          <p:cNvPr id="2" name="Slide Number Placeholder 1"/>
          <p:cNvSpPr>
            <a:spLocks noGrp="1"/>
          </p:cNvSpPr>
          <p:nvPr>
            <p:ph type="sldNum" sz="quarter" idx="12"/>
          </p:nvPr>
        </p:nvSpPr>
        <p:spPr/>
        <p:txBody>
          <a:bodyPr/>
          <a:lstStyle/>
          <a:p>
            <a:fld id="{A7F4C8AD-E55C-42AC-982A-63491E9A436D}" type="slidenum">
              <a:rPr lang="fa-IR" smtClean="0"/>
              <a:pPr/>
              <a:t>53</a:t>
            </a:fld>
            <a:endParaRPr lang="fa-I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 Box 15"/>
          <p:cNvSpPr txBox="1">
            <a:spLocks noChangeArrowheads="1"/>
          </p:cNvSpPr>
          <p:nvPr/>
        </p:nvSpPr>
        <p:spPr bwMode="auto">
          <a:xfrm>
            <a:off x="1066800" y="1676400"/>
            <a:ext cx="6934200" cy="327782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marL="342900" lvl="0" indent="-342900" algn="ctr"/>
            <a:r>
              <a:rPr lang="fa-IR" sz="2300" b="1" dirty="0" smtClean="0">
                <a:solidFill>
                  <a:srgbClr val="0070C0"/>
                </a:solidFill>
                <a:cs typeface="B Mitra" pitchFamily="2" charset="-78"/>
              </a:rPr>
              <a:t>  </a:t>
            </a:r>
            <a:endParaRPr lang="en-US" sz="2300" b="1" dirty="0" smtClean="0">
              <a:solidFill>
                <a:srgbClr val="0070C0"/>
              </a:solidFill>
              <a:cs typeface="B Mitra" pitchFamily="2" charset="-78"/>
            </a:endParaRPr>
          </a:p>
          <a:p>
            <a:pPr marL="342900" lvl="0" indent="-342900" algn="ctr"/>
            <a:r>
              <a:rPr lang="fa-IR" sz="2300" b="1" dirty="0" smtClean="0">
                <a:solidFill>
                  <a:srgbClr val="0070C0"/>
                </a:solidFill>
                <a:cs typeface="B Mitra" pitchFamily="2" charset="-78"/>
              </a:rPr>
              <a:t>   </a:t>
            </a:r>
            <a:r>
              <a:rPr lang="fa-IR" sz="2300" b="1" dirty="0" smtClean="0">
                <a:solidFill>
                  <a:srgbClr val="0070C0"/>
                </a:solidFill>
                <a:cs typeface="B Badr" pitchFamily="2" charset="-78"/>
              </a:rPr>
              <a:t>میزان موفقیت طرح در پیوند سازگار با محیط امری نسبی است و در موقعیتهای مختلف متفاوت است.</a:t>
            </a:r>
          </a:p>
          <a:p>
            <a:pPr marL="342900" lvl="0" indent="-342900" algn="ctr"/>
            <a:endParaRPr lang="fa-IR" sz="2300" b="1" dirty="0" smtClean="0">
              <a:solidFill>
                <a:srgbClr val="0070C0"/>
              </a:solidFill>
              <a:cs typeface="B Badr" pitchFamily="2" charset="-78"/>
            </a:endParaRPr>
          </a:p>
          <a:p>
            <a:pPr marL="342900" lvl="0" indent="-342900" algn="ctr"/>
            <a:r>
              <a:rPr lang="fa-IR" sz="2300" b="1" dirty="0" smtClean="0">
                <a:solidFill>
                  <a:srgbClr val="0070C0"/>
                </a:solidFill>
                <a:cs typeface="B Badr" pitchFamily="2" charset="-78"/>
              </a:rPr>
              <a:t>     </a:t>
            </a:r>
            <a:endParaRPr lang="en-US" sz="2300" b="1" dirty="0" smtClean="0">
              <a:solidFill>
                <a:srgbClr val="0070C0"/>
              </a:solidFill>
              <a:cs typeface="B Badr" pitchFamily="2" charset="-78"/>
            </a:endParaRPr>
          </a:p>
          <a:p>
            <a:pPr marL="342900" lvl="0" indent="-342900" algn="ctr"/>
            <a:r>
              <a:rPr lang="fa-IR" sz="2300" b="1" dirty="0" smtClean="0">
                <a:solidFill>
                  <a:srgbClr val="0070C0"/>
                </a:solidFill>
                <a:cs typeface="B Badr" pitchFamily="2" charset="-78"/>
              </a:rPr>
              <a:t>به طور کلی تقریبا هیچ قانونی تقدس ندارد و با مهارت و فراست می توان به سازگاری مورد نظر دست یافت.</a:t>
            </a:r>
          </a:p>
          <a:p>
            <a:pPr marL="342900" lvl="0" indent="-342900" algn="ctr"/>
            <a:endParaRPr lang="fa-IR" sz="2300" b="1" dirty="0" smtClean="0">
              <a:solidFill>
                <a:srgbClr val="0070C0"/>
              </a:solidFill>
              <a:cs typeface="B Badr" pitchFamily="2" charset="-78"/>
            </a:endParaRPr>
          </a:p>
          <a:p>
            <a:pPr marL="342900" lvl="0" indent="-342900" algn="ctr"/>
            <a:endParaRPr lang="fa-IR" sz="2300" b="1" dirty="0" smtClean="0">
              <a:solidFill>
                <a:srgbClr val="0070C0"/>
              </a:solidFill>
              <a:cs typeface="B Badr" pitchFamily="2" charset="-78"/>
            </a:endParaRPr>
          </a:p>
        </p:txBody>
      </p:sp>
      <p:sp>
        <p:nvSpPr>
          <p:cNvPr id="3" name="Slide Number Placeholder 2"/>
          <p:cNvSpPr>
            <a:spLocks noGrp="1"/>
          </p:cNvSpPr>
          <p:nvPr>
            <p:ph type="sldNum" sz="quarter" idx="12"/>
          </p:nvPr>
        </p:nvSpPr>
        <p:spPr/>
        <p:txBody>
          <a:bodyPr/>
          <a:lstStyle/>
          <a:p>
            <a:fld id="{A7F4C8AD-E55C-42AC-982A-63491E9A436D}" type="slidenum">
              <a:rPr lang="fa-IR" smtClean="0"/>
              <a:pPr/>
              <a:t>54</a:t>
            </a:fld>
            <a:endParaRPr lang="fa-I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 Box 15"/>
          <p:cNvSpPr txBox="1">
            <a:spLocks noChangeArrowheads="1"/>
          </p:cNvSpPr>
          <p:nvPr/>
        </p:nvSpPr>
        <p:spPr bwMode="auto">
          <a:xfrm>
            <a:off x="1066800" y="2209800"/>
            <a:ext cx="6934200" cy="27546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ctr"/>
            <a:endParaRPr lang="en-US" sz="5000" dirty="0" smtClean="0">
              <a:solidFill>
                <a:schemeClr val="tx2"/>
              </a:solidFill>
              <a:latin typeface="IranNastaliq" pitchFamily="18" charset="0"/>
              <a:cs typeface="IranNastaliq" pitchFamily="18" charset="0"/>
            </a:endParaRPr>
          </a:p>
          <a:p>
            <a:pPr marL="342900" indent="-342900" algn="ctr"/>
            <a:r>
              <a:rPr lang="en-US" sz="5000" dirty="0" smtClean="0">
                <a:solidFill>
                  <a:schemeClr val="tx2"/>
                </a:solidFill>
                <a:latin typeface="IranNastaliq" pitchFamily="18" charset="0"/>
                <a:cs typeface="IranNastaliq" pitchFamily="18" charset="0"/>
              </a:rPr>
              <a:t>                  </a:t>
            </a:r>
            <a:r>
              <a:rPr lang="fa-IR" sz="5000" dirty="0" smtClean="0">
                <a:solidFill>
                  <a:schemeClr val="tx2"/>
                </a:solidFill>
                <a:latin typeface="IranNastaliq" pitchFamily="18" charset="0"/>
                <a:cs typeface="IranNastaliq" pitchFamily="18" charset="0"/>
              </a:rPr>
              <a:t>معماری زمینه گرا  کنسرت موسیقی است که مدام گوشِ چشمانمان را</a:t>
            </a:r>
            <a:r>
              <a:rPr lang="en-US" sz="5000" dirty="0" smtClean="0">
                <a:solidFill>
                  <a:schemeClr val="tx2"/>
                </a:solidFill>
                <a:latin typeface="IranNastaliq" pitchFamily="18" charset="0"/>
                <a:cs typeface="IranNastaliq" pitchFamily="18" charset="0"/>
              </a:rPr>
              <a:t>             </a:t>
            </a:r>
            <a:r>
              <a:rPr lang="fa-IR" sz="5000" dirty="0" smtClean="0">
                <a:solidFill>
                  <a:schemeClr val="tx2"/>
                </a:solidFill>
                <a:latin typeface="IranNastaliq" pitchFamily="18" charset="0"/>
                <a:cs typeface="IranNastaliq" pitchFamily="18" charset="0"/>
              </a:rPr>
              <a:t> </a:t>
            </a:r>
            <a:r>
              <a:rPr lang="en-US" sz="5000" dirty="0" smtClean="0">
                <a:solidFill>
                  <a:schemeClr val="tx2"/>
                </a:solidFill>
                <a:latin typeface="IranNastaliq" pitchFamily="18" charset="0"/>
                <a:cs typeface="IranNastaliq" pitchFamily="18" charset="0"/>
              </a:rPr>
              <a:t>    </a:t>
            </a:r>
            <a:r>
              <a:rPr lang="fa-IR" sz="5000" dirty="0" smtClean="0">
                <a:solidFill>
                  <a:schemeClr val="tx2"/>
                </a:solidFill>
                <a:latin typeface="IranNastaliq" pitchFamily="18" charset="0"/>
                <a:cs typeface="IranNastaliq" pitchFamily="18" charset="0"/>
              </a:rPr>
              <a:t>می نوازد. کنسرتی با نواهای مختلف و نغمه ای موزون و چشم نواز.   </a:t>
            </a:r>
            <a:endParaRPr lang="en-US" sz="5000" dirty="0" smtClean="0">
              <a:solidFill>
                <a:schemeClr val="tx2"/>
              </a:solidFill>
              <a:latin typeface="IranNastaliq" pitchFamily="18" charset="0"/>
              <a:cs typeface="IranNastaliq" pitchFamily="18" charset="0"/>
            </a:endParaRPr>
          </a:p>
          <a:p>
            <a:pPr marL="342900" lvl="0" indent="-342900" algn="ctr"/>
            <a:endParaRPr lang="fa-IR" sz="2300" dirty="0" smtClean="0">
              <a:solidFill>
                <a:srgbClr val="0070C0"/>
              </a:solidFill>
              <a:cs typeface="B Badr" pitchFamily="2" charset="-78"/>
            </a:endParaRPr>
          </a:p>
        </p:txBody>
      </p:sp>
      <p:sp>
        <p:nvSpPr>
          <p:cNvPr id="3" name="Slide Number Placeholder 2"/>
          <p:cNvSpPr>
            <a:spLocks noGrp="1"/>
          </p:cNvSpPr>
          <p:nvPr>
            <p:ph type="sldNum" sz="quarter" idx="12"/>
          </p:nvPr>
        </p:nvSpPr>
        <p:spPr/>
        <p:txBody>
          <a:bodyPr/>
          <a:lstStyle/>
          <a:p>
            <a:fld id="{A7F4C8AD-E55C-42AC-982A-63491E9A436D}" type="slidenum">
              <a:rPr lang="fa-IR" smtClean="0"/>
              <a:pPr/>
              <a:t>55</a:t>
            </a:fld>
            <a:endParaRPr lang="fa-I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nSpc>
                <a:spcPct val="150000"/>
              </a:lnSpc>
              <a:buFont typeface="+mj-lt"/>
              <a:buAutoNum type="arabicPeriod"/>
            </a:pPr>
            <a:r>
              <a:rPr lang="fa-IR" b="1" dirty="0" smtClean="0">
                <a:solidFill>
                  <a:srgbClr val="FF0000"/>
                </a:solidFill>
                <a:cs typeface="B Mitra" pitchFamily="2" charset="-78"/>
              </a:rPr>
              <a:t>کل (شهر)</a:t>
            </a:r>
          </a:p>
          <a:p>
            <a:pPr marL="342900" indent="-342900">
              <a:lnSpc>
                <a:spcPct val="150000"/>
              </a:lnSpc>
              <a:buFont typeface="+mj-lt"/>
              <a:buAutoNum type="arabicPeriod"/>
            </a:pPr>
            <a:r>
              <a:rPr lang="fa-IR" b="1" dirty="0" smtClean="0">
                <a:cs typeface="B Mitra" pitchFamily="2" charset="-78"/>
              </a:rPr>
              <a:t>میانه (بافت)</a:t>
            </a:r>
          </a:p>
          <a:p>
            <a:pPr marL="342900" indent="-342900">
              <a:lnSpc>
                <a:spcPct val="150000"/>
              </a:lnSpc>
              <a:buFont typeface="+mj-lt"/>
              <a:buAutoNum type="arabicPeriod"/>
            </a:pPr>
            <a:r>
              <a:rPr lang="fa-IR" b="1" dirty="0" smtClean="0">
                <a:cs typeface="B Mitra" pitchFamily="2" charset="-78"/>
              </a:rPr>
              <a:t>جزء (بنا)</a:t>
            </a:r>
            <a:endParaRPr lang="en-US" b="1" dirty="0" smtClean="0">
              <a:cs typeface="B Mitra" pitchFamily="2" charset="-78"/>
            </a:endParaRPr>
          </a:p>
        </p:txBody>
      </p:sp>
      <p:sp>
        <p:nvSpPr>
          <p:cNvPr id="86019" name="Rectangle 3"/>
          <p:cNvSpPr>
            <a:spLocks noChangeArrowheads="1"/>
          </p:cNvSpPr>
          <p:nvPr/>
        </p:nvSpPr>
        <p:spPr bwMode="auto">
          <a:xfrm>
            <a:off x="250825" y="76517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236583"/>
            <a:ext cx="5410200" cy="615553"/>
          </a:xfrm>
          <a:prstGeom prst="rect">
            <a:avLst/>
          </a:prstGeom>
        </p:spPr>
        <p:txBody>
          <a:bodyPr wrap="square">
            <a:spAutoFit/>
          </a:bodyPr>
          <a:lstStyle/>
          <a:p>
            <a:pPr>
              <a:buFont typeface="Arial" pitchFamily="34" charset="0"/>
              <a:buChar char="•"/>
            </a:pPr>
            <a:r>
              <a:rPr lang="fa-IR" b="1" dirty="0" smtClean="0">
                <a:solidFill>
                  <a:srgbClr val="C00000"/>
                </a:solidFill>
                <a:cs typeface="B Mitra" pitchFamily="2" charset="-78"/>
              </a:rPr>
              <a:t>اقدام در بافتهای تاریخی اروپا</a:t>
            </a:r>
          </a:p>
          <a:p>
            <a:pPr algn="just">
              <a:buFont typeface="Arial" pitchFamily="34" charset="0"/>
              <a:buChar char="•"/>
            </a:pPr>
            <a:endParaRPr lang="fa-IR" sz="1600" dirty="0" smtClean="0">
              <a:cs typeface="B Mitra" pitchFamily="2" charset="-78"/>
            </a:endParaRPr>
          </a:p>
        </p:txBody>
      </p:sp>
      <p:sp>
        <p:nvSpPr>
          <p:cNvPr id="18" name="Text Box 15"/>
          <p:cNvSpPr txBox="1">
            <a:spLocks noChangeArrowheads="1"/>
          </p:cNvSpPr>
          <p:nvPr/>
        </p:nvSpPr>
        <p:spPr bwMode="auto">
          <a:xfrm>
            <a:off x="7010400" y="1230868"/>
            <a:ext cx="1903412" cy="615553"/>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b="1" dirty="0" smtClean="0">
                <a:solidFill>
                  <a:schemeClr val="accent2"/>
                </a:solidFill>
                <a:effectLst>
                  <a:outerShdw blurRad="38100" dist="38100" dir="2700000" algn="tl">
                    <a:srgbClr val="000000"/>
                  </a:outerShdw>
                </a:effectLst>
                <a:latin typeface="Arial" pitchFamily="34" charset="0"/>
                <a:cs typeface="B Nazanin" pitchFamily="2" charset="-78"/>
              </a:rPr>
              <a:t>پیشینه</a:t>
            </a:r>
          </a:p>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مسألۀ معماری زمینه گرا</a:t>
            </a:r>
          </a:p>
        </p:txBody>
      </p:sp>
      <p:pic>
        <p:nvPicPr>
          <p:cNvPr id="12" name="Picture 11" descr="http://vsmwsg.bay.livefilestore.com/y1pP4h30lFHVVyxF87kEERG-OkYf-H-KJqG9uz9MEDLT66sOVRWHGK41HX-23R8wKonRrp5GwvUk9c/01.jpg"/>
          <p:cNvPicPr/>
          <p:nvPr/>
        </p:nvPicPr>
        <p:blipFill>
          <a:blip r:embed="rId4" cstate="print"/>
          <a:srcRect/>
          <a:stretch>
            <a:fillRect/>
          </a:stretch>
        </p:blipFill>
        <p:spPr bwMode="auto">
          <a:xfrm>
            <a:off x="914400" y="2209800"/>
            <a:ext cx="5105400" cy="3429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7F4C8AD-E55C-42AC-982A-63491E9A436D}" type="slidenum">
              <a:rPr lang="fa-IR" smtClean="0"/>
              <a:pPr/>
              <a:t>6</a:t>
            </a:fld>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nSpc>
                <a:spcPct val="150000"/>
              </a:lnSpc>
              <a:buFont typeface="+mj-lt"/>
              <a:buAutoNum type="arabicPeriod"/>
            </a:pPr>
            <a:r>
              <a:rPr lang="fa-IR" b="1" dirty="0" smtClean="0">
                <a:cs typeface="B Mitra" pitchFamily="2" charset="-78"/>
              </a:rPr>
              <a:t>کل (شهر)</a:t>
            </a:r>
          </a:p>
          <a:p>
            <a:pPr marL="342900" indent="-342900">
              <a:lnSpc>
                <a:spcPct val="150000"/>
              </a:lnSpc>
              <a:buFont typeface="+mj-lt"/>
              <a:buAutoNum type="arabicPeriod"/>
            </a:pPr>
            <a:r>
              <a:rPr lang="fa-IR" b="1" dirty="0" smtClean="0">
                <a:solidFill>
                  <a:srgbClr val="FF0000"/>
                </a:solidFill>
                <a:cs typeface="B Mitra" pitchFamily="2" charset="-78"/>
              </a:rPr>
              <a:t>میانه (بافت)</a:t>
            </a:r>
          </a:p>
          <a:p>
            <a:pPr marL="342900" indent="-342900">
              <a:lnSpc>
                <a:spcPct val="150000"/>
              </a:lnSpc>
              <a:buFont typeface="+mj-lt"/>
              <a:buAutoNum type="arabicPeriod"/>
            </a:pPr>
            <a:r>
              <a:rPr lang="fa-IR" b="1" dirty="0" smtClean="0">
                <a:cs typeface="B Mitra" pitchFamily="2" charset="-78"/>
              </a:rPr>
              <a:t>جزء (بنا)</a:t>
            </a:r>
            <a:endParaRPr lang="en-US" b="1" dirty="0" smtClean="0">
              <a:cs typeface="B Mitra" pitchFamily="2" charset="-78"/>
            </a:endParaRPr>
          </a:p>
        </p:txBody>
      </p:sp>
      <p:sp>
        <p:nvSpPr>
          <p:cNvPr id="86019" name="Rectangle 3"/>
          <p:cNvSpPr>
            <a:spLocks noChangeArrowheads="1"/>
          </p:cNvSpPr>
          <p:nvPr/>
        </p:nvSpPr>
        <p:spPr bwMode="auto">
          <a:xfrm>
            <a:off x="250825" y="76517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236583"/>
            <a:ext cx="5410200" cy="1723549"/>
          </a:xfrm>
          <a:prstGeom prst="rect">
            <a:avLst/>
          </a:prstGeom>
        </p:spPr>
        <p:txBody>
          <a:bodyPr wrap="square">
            <a:spAutoFit/>
          </a:bodyPr>
          <a:lstStyle/>
          <a:p>
            <a:pPr>
              <a:buFont typeface="Arial" pitchFamily="34" charset="0"/>
              <a:buChar char="•"/>
            </a:pPr>
            <a:r>
              <a:rPr lang="fa-IR" b="1" dirty="0" smtClean="0">
                <a:solidFill>
                  <a:srgbClr val="C00000"/>
                </a:solidFill>
                <a:cs typeface="B Mitra" pitchFamily="2" charset="-78"/>
              </a:rPr>
              <a:t>اقدام در بافتهای تاریخی اروپا</a:t>
            </a:r>
          </a:p>
          <a:p>
            <a:pPr algn="just">
              <a:buFont typeface="Arial" pitchFamily="34" charset="0"/>
              <a:buChar char="•"/>
            </a:pPr>
            <a:endParaRPr lang="fa-IR" sz="1600" dirty="0" smtClean="0">
              <a:cs typeface="B Mitra" pitchFamily="2" charset="-78"/>
            </a:endParaRPr>
          </a:p>
          <a:p>
            <a:pPr marL="342900" indent="-342900">
              <a:lnSpc>
                <a:spcPct val="150000"/>
              </a:lnSpc>
              <a:buFont typeface="+mj-lt"/>
              <a:buAutoNum type="arabicPeriod"/>
            </a:pPr>
            <a:r>
              <a:rPr lang="fa-IR" sz="1600" b="1" dirty="0" smtClean="0">
                <a:cs typeface="B Mitra" pitchFamily="2" charset="-78"/>
              </a:rPr>
              <a:t>کل (شهر)</a:t>
            </a:r>
          </a:p>
          <a:p>
            <a:pPr marL="342900" indent="-342900">
              <a:lnSpc>
                <a:spcPct val="150000"/>
              </a:lnSpc>
              <a:buFont typeface="+mj-lt"/>
              <a:buAutoNum type="arabicPeriod"/>
            </a:pPr>
            <a:r>
              <a:rPr lang="fa-IR" sz="1600" b="1" dirty="0" smtClean="0">
                <a:cs typeface="B Mitra" pitchFamily="2" charset="-78"/>
              </a:rPr>
              <a:t>میانه (بافت)</a:t>
            </a:r>
          </a:p>
          <a:p>
            <a:pPr marL="342900" indent="-342900">
              <a:lnSpc>
                <a:spcPct val="150000"/>
              </a:lnSpc>
              <a:buFont typeface="+mj-lt"/>
              <a:buAutoNum type="arabicPeriod"/>
            </a:pPr>
            <a:r>
              <a:rPr lang="fa-IR" sz="1600" b="1" dirty="0" smtClean="0">
                <a:cs typeface="B Mitra" pitchFamily="2" charset="-78"/>
              </a:rPr>
              <a:t>جزء (بنا)</a:t>
            </a:r>
            <a:endParaRPr lang="en-US" sz="1600" b="1" dirty="0" smtClean="0">
              <a:cs typeface="B Mitra" pitchFamily="2" charset="-78"/>
            </a:endParaRPr>
          </a:p>
        </p:txBody>
      </p:sp>
      <p:sp>
        <p:nvSpPr>
          <p:cNvPr id="16" name="Rectangle 15"/>
          <p:cNvSpPr/>
          <p:nvPr/>
        </p:nvSpPr>
        <p:spPr>
          <a:xfrm>
            <a:off x="914400" y="3416856"/>
            <a:ext cx="5638800" cy="1754326"/>
          </a:xfrm>
          <a:prstGeom prst="rect">
            <a:avLst/>
          </a:prstGeom>
        </p:spPr>
        <p:txBody>
          <a:bodyPr wrap="square">
            <a:spAutoFit/>
          </a:bodyPr>
          <a:lstStyle/>
          <a:p>
            <a:pPr algn="just"/>
            <a:r>
              <a:rPr lang="ar-SA" dirty="0" smtClean="0">
                <a:cs typeface="B Mitra" pitchFamily="2" charset="-78"/>
              </a:rPr>
              <a:t>در مقیاسهای میانه نگر که مداخلات در محدوده بافت انجام می شود با اعمال سیاستهای بالا دست در ساخت و سازها منظر و نمای بافت ثابت نگه داشته می شود. در این سیاستها ضوابطی برای ارتفاع، رنگ و مصالح ساختمانها در نظر گرفته می شود تا روحیه تاریخی بافت حفظ شود. در بعضی موارد نیز با جسارتی خاص ابنیه تاریخی دارای ارزش به عنوان یک مونومان شهری در میادین و یا فضاهای شهری قرار می گیرند و به عنوان یک عنصر نشانه در شهر مطرح می گردند.</a:t>
            </a:r>
            <a:r>
              <a:rPr lang="fa-IR" dirty="0" smtClean="0">
                <a:cs typeface="B Mitra" pitchFamily="2" charset="-78"/>
              </a:rPr>
              <a:t> (فاطمی)</a:t>
            </a:r>
            <a:endParaRPr lang="en-US" b="1" dirty="0">
              <a:cs typeface="B Mitra" pitchFamily="2" charset="-78"/>
            </a:endParaRPr>
          </a:p>
        </p:txBody>
      </p:sp>
      <p:sp>
        <p:nvSpPr>
          <p:cNvPr id="18" name="Text Box 15"/>
          <p:cNvSpPr txBox="1">
            <a:spLocks noChangeArrowheads="1"/>
          </p:cNvSpPr>
          <p:nvPr/>
        </p:nvSpPr>
        <p:spPr bwMode="auto">
          <a:xfrm>
            <a:off x="7010400" y="1230868"/>
            <a:ext cx="1903412" cy="615553"/>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b="1" dirty="0" smtClean="0">
                <a:solidFill>
                  <a:schemeClr val="accent2"/>
                </a:solidFill>
                <a:effectLst>
                  <a:outerShdw blurRad="38100" dist="38100" dir="2700000" algn="tl">
                    <a:srgbClr val="000000"/>
                  </a:outerShdw>
                </a:effectLst>
                <a:latin typeface="Arial" pitchFamily="34" charset="0"/>
                <a:cs typeface="B Nazanin" pitchFamily="2" charset="-78"/>
              </a:rPr>
              <a:t>پیشینه</a:t>
            </a:r>
          </a:p>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مسألۀ معماری زمینه گرا</a:t>
            </a:r>
          </a:p>
        </p:txBody>
      </p:sp>
      <p:sp>
        <p:nvSpPr>
          <p:cNvPr id="2" name="Slide Number Placeholder 1"/>
          <p:cNvSpPr>
            <a:spLocks noGrp="1"/>
          </p:cNvSpPr>
          <p:nvPr>
            <p:ph type="sldNum" sz="quarter" idx="12"/>
          </p:nvPr>
        </p:nvSpPr>
        <p:spPr/>
        <p:txBody>
          <a:bodyPr/>
          <a:lstStyle/>
          <a:p>
            <a:fld id="{A7F4C8AD-E55C-42AC-982A-63491E9A436D}" type="slidenum">
              <a:rPr lang="fa-IR" smtClean="0"/>
              <a:pPr/>
              <a:t>7</a:t>
            </a:fld>
            <a:endParaRPr lang="fa-I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pPr marL="342900" indent="-342900">
              <a:lnSpc>
                <a:spcPct val="150000"/>
              </a:lnSpc>
              <a:buFont typeface="+mj-lt"/>
              <a:buAutoNum type="arabicPeriod"/>
            </a:pPr>
            <a:r>
              <a:rPr lang="fa-IR" b="1" dirty="0" smtClean="0">
                <a:cs typeface="B Mitra" pitchFamily="2" charset="-78"/>
              </a:rPr>
              <a:t>کل (شهر)</a:t>
            </a:r>
          </a:p>
          <a:p>
            <a:pPr marL="342900" indent="-342900">
              <a:lnSpc>
                <a:spcPct val="150000"/>
              </a:lnSpc>
              <a:buFont typeface="+mj-lt"/>
              <a:buAutoNum type="arabicPeriod"/>
            </a:pPr>
            <a:r>
              <a:rPr lang="fa-IR" b="1" dirty="0" smtClean="0">
                <a:cs typeface="B Mitra" pitchFamily="2" charset="-78"/>
              </a:rPr>
              <a:t>میانه (بافت)</a:t>
            </a:r>
          </a:p>
          <a:p>
            <a:pPr marL="342900" indent="-342900">
              <a:lnSpc>
                <a:spcPct val="150000"/>
              </a:lnSpc>
              <a:buFont typeface="+mj-lt"/>
              <a:buAutoNum type="arabicPeriod"/>
            </a:pPr>
            <a:r>
              <a:rPr lang="fa-IR" b="1" dirty="0" smtClean="0">
                <a:solidFill>
                  <a:srgbClr val="FF0000"/>
                </a:solidFill>
                <a:cs typeface="B Mitra" pitchFamily="2" charset="-78"/>
              </a:rPr>
              <a:t>جزء (بنا)</a:t>
            </a:r>
            <a:endParaRPr lang="en-US" b="1" dirty="0" smtClean="0">
              <a:solidFill>
                <a:srgbClr val="FF0000"/>
              </a:solidFill>
              <a:cs typeface="B Mitra" pitchFamily="2" charset="-78"/>
            </a:endParaRPr>
          </a:p>
        </p:txBody>
      </p:sp>
      <p:sp>
        <p:nvSpPr>
          <p:cNvPr id="86019" name="Rectangle 3"/>
          <p:cNvSpPr>
            <a:spLocks noChangeArrowheads="1"/>
          </p:cNvSpPr>
          <p:nvPr/>
        </p:nvSpPr>
        <p:spPr bwMode="auto">
          <a:xfrm>
            <a:off x="250825" y="765175"/>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15" name="Rectangle 14"/>
          <p:cNvSpPr/>
          <p:nvPr/>
        </p:nvSpPr>
        <p:spPr>
          <a:xfrm>
            <a:off x="1066800" y="1236583"/>
            <a:ext cx="5410200" cy="1723549"/>
          </a:xfrm>
          <a:prstGeom prst="rect">
            <a:avLst/>
          </a:prstGeom>
        </p:spPr>
        <p:txBody>
          <a:bodyPr wrap="square">
            <a:spAutoFit/>
          </a:bodyPr>
          <a:lstStyle/>
          <a:p>
            <a:pPr>
              <a:buFont typeface="Arial" pitchFamily="34" charset="0"/>
              <a:buChar char="•"/>
            </a:pPr>
            <a:r>
              <a:rPr lang="fa-IR" b="1" dirty="0" smtClean="0">
                <a:solidFill>
                  <a:srgbClr val="C00000"/>
                </a:solidFill>
                <a:cs typeface="B Mitra" pitchFamily="2" charset="-78"/>
              </a:rPr>
              <a:t>اقدام در بافتهای تاریخی اروپا</a:t>
            </a:r>
          </a:p>
          <a:p>
            <a:pPr algn="just">
              <a:buFont typeface="Arial" pitchFamily="34" charset="0"/>
              <a:buChar char="•"/>
            </a:pPr>
            <a:endParaRPr lang="fa-IR" sz="1600" dirty="0" smtClean="0">
              <a:cs typeface="B Mitra" pitchFamily="2" charset="-78"/>
            </a:endParaRPr>
          </a:p>
          <a:p>
            <a:pPr marL="342900" indent="-342900">
              <a:lnSpc>
                <a:spcPct val="150000"/>
              </a:lnSpc>
              <a:buFont typeface="+mj-lt"/>
              <a:buAutoNum type="arabicPeriod"/>
            </a:pPr>
            <a:r>
              <a:rPr lang="fa-IR" sz="1600" b="1" dirty="0" smtClean="0">
                <a:cs typeface="B Mitra" pitchFamily="2" charset="-78"/>
              </a:rPr>
              <a:t>کل (شهر)</a:t>
            </a:r>
          </a:p>
          <a:p>
            <a:pPr marL="342900" indent="-342900">
              <a:lnSpc>
                <a:spcPct val="150000"/>
              </a:lnSpc>
              <a:buFont typeface="+mj-lt"/>
              <a:buAutoNum type="arabicPeriod"/>
            </a:pPr>
            <a:r>
              <a:rPr lang="fa-IR" sz="1600" b="1" dirty="0" smtClean="0">
                <a:cs typeface="B Mitra" pitchFamily="2" charset="-78"/>
              </a:rPr>
              <a:t>میانه (بافت)</a:t>
            </a:r>
          </a:p>
          <a:p>
            <a:pPr marL="342900" indent="-342900">
              <a:lnSpc>
                <a:spcPct val="150000"/>
              </a:lnSpc>
              <a:buFont typeface="+mj-lt"/>
              <a:buAutoNum type="arabicPeriod"/>
            </a:pPr>
            <a:r>
              <a:rPr lang="fa-IR" sz="1600" b="1" dirty="0" smtClean="0">
                <a:cs typeface="B Mitra" pitchFamily="2" charset="-78"/>
              </a:rPr>
              <a:t>جزء (بنا)</a:t>
            </a:r>
            <a:endParaRPr lang="en-US" sz="1600" b="1" dirty="0" smtClean="0">
              <a:cs typeface="B Mitra" pitchFamily="2" charset="-78"/>
            </a:endParaRPr>
          </a:p>
        </p:txBody>
      </p:sp>
      <p:sp>
        <p:nvSpPr>
          <p:cNvPr id="16" name="Rectangle 15"/>
          <p:cNvSpPr/>
          <p:nvPr/>
        </p:nvSpPr>
        <p:spPr>
          <a:xfrm>
            <a:off x="914400" y="3416856"/>
            <a:ext cx="5638800" cy="1200329"/>
          </a:xfrm>
          <a:prstGeom prst="rect">
            <a:avLst/>
          </a:prstGeom>
        </p:spPr>
        <p:txBody>
          <a:bodyPr wrap="square">
            <a:spAutoFit/>
          </a:bodyPr>
          <a:lstStyle/>
          <a:p>
            <a:r>
              <a:rPr lang="ar-SA" dirty="0" smtClean="0">
                <a:cs typeface="B Mitra" pitchFamily="2" charset="-78"/>
              </a:rPr>
              <a:t>در مقیاسهای جزء نگر، مداخله در بافت به اندازه یک بنا انجام می شود. در این نوع مداخله بسته به سیاست های اتخاذ شده در ایجاد آن بنا یا فرم و مصالح از بافت تبعیت می کند و یا یک بنای مدرن با کاربری متفاوت برای باز زنده سازی بافت در آن ایجاد می شود.</a:t>
            </a:r>
            <a:r>
              <a:rPr lang="fa-IR" dirty="0" smtClean="0">
                <a:cs typeface="B Mitra" pitchFamily="2" charset="-78"/>
              </a:rPr>
              <a:t> (فاطمی)</a:t>
            </a:r>
            <a:endParaRPr lang="en-US" b="1" dirty="0">
              <a:cs typeface="B Mitra" pitchFamily="2" charset="-78"/>
            </a:endParaRPr>
          </a:p>
        </p:txBody>
      </p:sp>
      <p:sp>
        <p:nvSpPr>
          <p:cNvPr id="18" name="Text Box 15"/>
          <p:cNvSpPr txBox="1">
            <a:spLocks noChangeArrowheads="1"/>
          </p:cNvSpPr>
          <p:nvPr/>
        </p:nvSpPr>
        <p:spPr bwMode="auto">
          <a:xfrm>
            <a:off x="7010400" y="1230868"/>
            <a:ext cx="1903412" cy="615553"/>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b="1" dirty="0" smtClean="0">
                <a:solidFill>
                  <a:schemeClr val="accent2"/>
                </a:solidFill>
                <a:effectLst>
                  <a:outerShdw blurRad="38100" dist="38100" dir="2700000" algn="tl">
                    <a:srgbClr val="000000"/>
                  </a:outerShdw>
                </a:effectLst>
                <a:latin typeface="Arial" pitchFamily="34" charset="0"/>
                <a:cs typeface="B Nazanin" pitchFamily="2" charset="-78"/>
              </a:rPr>
              <a:t>پیشینه</a:t>
            </a:r>
          </a:p>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مسألۀ معماری زمینه گرا</a:t>
            </a:r>
          </a:p>
        </p:txBody>
      </p:sp>
      <p:sp>
        <p:nvSpPr>
          <p:cNvPr id="2" name="Slide Number Placeholder 1"/>
          <p:cNvSpPr>
            <a:spLocks noGrp="1"/>
          </p:cNvSpPr>
          <p:nvPr>
            <p:ph type="sldNum" sz="quarter" idx="12"/>
          </p:nvPr>
        </p:nvSpPr>
        <p:spPr/>
        <p:txBody>
          <a:bodyPr/>
          <a:lstStyle/>
          <a:p>
            <a:fld id="{A7F4C8AD-E55C-42AC-982A-63491E9A436D}" type="slidenum">
              <a:rPr lang="fa-IR" smtClean="0"/>
              <a:pPr/>
              <a:t>8</a:t>
            </a:fld>
            <a:endParaRPr lang="fa-I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732588" y="0"/>
            <a:ext cx="2411412" cy="6858000"/>
          </a:xfrm>
          <a:prstGeom prst="rect">
            <a:avLst/>
          </a:prstGeom>
          <a:pattFill prst="lgGrid">
            <a:fgClr>
              <a:srgbClr val="EAEAEA">
                <a:alpha val="32001"/>
              </a:srgbClr>
            </a:fgClr>
            <a:bgClr>
              <a:srgbClr val="FFFFFF">
                <a:alpha val="32001"/>
              </a:srgbClr>
            </a:bgClr>
          </a:pattFill>
          <a:ln w="9525">
            <a:solidFill>
              <a:srgbClr val="C0C0C0"/>
            </a:solidFill>
            <a:miter lim="800000"/>
            <a:headEnd/>
            <a:tailEnd/>
          </a:ln>
          <a:effectLst/>
        </p:spPr>
        <p:txBody>
          <a:bodyPr wrap="none" anchor="ctr"/>
          <a:lstStyle/>
          <a:p>
            <a:endParaRPr lang="fa-IR"/>
          </a:p>
        </p:txBody>
      </p:sp>
      <p:sp>
        <p:nvSpPr>
          <p:cNvPr id="86019" name="Rectangle 3"/>
          <p:cNvSpPr>
            <a:spLocks noChangeArrowheads="1"/>
          </p:cNvSpPr>
          <p:nvPr/>
        </p:nvSpPr>
        <p:spPr bwMode="auto">
          <a:xfrm>
            <a:off x="228600" y="762000"/>
            <a:ext cx="6337300" cy="5832475"/>
          </a:xfrm>
          <a:prstGeom prst="rect">
            <a:avLst/>
          </a:prstGeom>
          <a:gradFill rotWithShape="0">
            <a:gsLst>
              <a:gs pos="0">
                <a:schemeClr val="bg1">
                  <a:gamma/>
                  <a:shade val="72157"/>
                  <a:invGamma/>
                </a:schemeClr>
              </a:gs>
              <a:gs pos="100000">
                <a:schemeClr val="bg1"/>
              </a:gs>
            </a:gsLst>
            <a:lin ang="18900000" scaled="1"/>
          </a:gradFill>
          <a:ln w="3175">
            <a:solidFill>
              <a:srgbClr val="EAEAEA"/>
            </a:solidFill>
            <a:miter lim="800000"/>
            <a:headEnd/>
            <a:tailEnd/>
          </a:ln>
          <a:effectLst/>
        </p:spPr>
        <p:txBody>
          <a:bodyPr wrap="none" anchor="ctr"/>
          <a:lstStyle/>
          <a:p>
            <a:pPr algn="ctr"/>
            <a:endParaRPr lang="fa-IR" dirty="0">
              <a:solidFill>
                <a:srgbClr val="3366CC"/>
              </a:solidFill>
            </a:endParaRPr>
          </a:p>
        </p:txBody>
      </p:sp>
      <p:sp>
        <p:nvSpPr>
          <p:cNvPr id="86021" name="Rectangle 5"/>
          <p:cNvSpPr>
            <a:spLocks noChangeArrowheads="1"/>
          </p:cNvSpPr>
          <p:nvPr/>
        </p:nvSpPr>
        <p:spPr bwMode="auto">
          <a:xfrm>
            <a:off x="7019925" y="0"/>
            <a:ext cx="1801813" cy="473075"/>
          </a:xfrm>
          <a:prstGeom prst="rect">
            <a:avLst/>
          </a:prstGeom>
          <a:noFill/>
          <a:ln w="9525">
            <a:noFill/>
            <a:miter lim="800000"/>
            <a:headEnd/>
            <a:tailEnd/>
          </a:ln>
          <a:effectLst/>
        </p:spPr>
        <p:txBody>
          <a:bodyPr>
            <a:spAutoFit/>
          </a:bodyPr>
          <a:lstStyle/>
          <a:p>
            <a:pPr algn="ctr" rtl="1"/>
            <a:endParaRPr lang="en-US" sz="500" b="1" dirty="0" smtClean="0">
              <a:solidFill>
                <a:srgbClr val="3366CC"/>
              </a:solidFill>
              <a:latin typeface="Palatia" pitchFamily="34" charset="0"/>
              <a:cs typeface="Andalus" pitchFamily="2" charset="-78"/>
            </a:endParaRPr>
          </a:p>
          <a:p>
            <a:pPr algn="ctr"/>
            <a:r>
              <a:rPr lang="fa-IR" sz="2000" b="1" dirty="0" smtClean="0">
                <a:solidFill>
                  <a:srgbClr val="3366CC"/>
                </a:solidFill>
                <a:latin typeface="Palatia" pitchFamily="34" charset="0"/>
                <a:cs typeface="B Mitra" pitchFamily="2" charset="-78"/>
              </a:rPr>
              <a:t>معماری زمینه گرا</a:t>
            </a:r>
            <a:endParaRPr lang="en-US" sz="2000" b="1" dirty="0">
              <a:solidFill>
                <a:srgbClr val="3366CC"/>
              </a:solidFill>
              <a:latin typeface="Palatia" pitchFamily="34" charset="0"/>
              <a:cs typeface="B Mitra" pitchFamily="2" charset="-78"/>
            </a:endParaRPr>
          </a:p>
        </p:txBody>
      </p:sp>
      <p:sp>
        <p:nvSpPr>
          <p:cNvPr id="86022" name="Line 6"/>
          <p:cNvSpPr>
            <a:spLocks noChangeShapeType="1"/>
          </p:cNvSpPr>
          <p:nvPr/>
        </p:nvSpPr>
        <p:spPr bwMode="auto">
          <a:xfrm flipH="1">
            <a:off x="0" y="620713"/>
            <a:ext cx="9144000" cy="0"/>
          </a:xfrm>
          <a:prstGeom prst="line">
            <a:avLst/>
          </a:prstGeom>
          <a:noFill/>
          <a:ln w="88900" cmpd="thinThick">
            <a:solidFill>
              <a:srgbClr val="C0C0C0"/>
            </a:solidFill>
            <a:round/>
            <a:headEnd/>
            <a:tailEnd/>
          </a:ln>
          <a:effectLst/>
        </p:spPr>
        <p:txBody>
          <a:bodyPr/>
          <a:lstStyle/>
          <a:p>
            <a:endParaRPr lang="fa-IR"/>
          </a:p>
        </p:txBody>
      </p:sp>
      <p:sp>
        <p:nvSpPr>
          <p:cNvPr id="86030" name="Text Box 14"/>
          <p:cNvSpPr txBox="1">
            <a:spLocks noChangeArrowheads="1"/>
          </p:cNvSpPr>
          <p:nvPr/>
        </p:nvSpPr>
        <p:spPr bwMode="auto">
          <a:xfrm>
            <a:off x="323850" y="66675"/>
            <a:ext cx="6264275" cy="466725"/>
          </a:xfrm>
          <a:prstGeom prst="rect">
            <a:avLst/>
          </a:prstGeom>
          <a:gradFill rotWithShape="1">
            <a:gsLst>
              <a:gs pos="0">
                <a:srgbClr val="F5F5F5">
                  <a:gamma/>
                  <a:shade val="79216"/>
                  <a:invGamma/>
                </a:srgbClr>
              </a:gs>
              <a:gs pos="100000">
                <a:srgbClr val="F5F5F5"/>
              </a:gs>
            </a:gsLst>
            <a:lin ang="0" scaled="1"/>
          </a:gradFill>
          <a:ln w="9525">
            <a:solidFill>
              <a:srgbClr val="C0C0C0"/>
            </a:solidFill>
            <a:miter lim="800000"/>
            <a:headEnd/>
            <a:tailEnd/>
          </a:ln>
          <a:effectLst/>
        </p:spPr>
        <p:txBody>
          <a:bodyPr>
            <a:spAutoFit/>
          </a:bodyPr>
          <a:lstStyle/>
          <a:p>
            <a:pPr algn="r" rtl="1">
              <a:spcBef>
                <a:spcPct val="50000"/>
              </a:spcBef>
            </a:pPr>
            <a:endParaRPr lang="en-US" sz="2400" b="1" dirty="0">
              <a:solidFill>
                <a:schemeClr val="accent2"/>
              </a:solidFill>
              <a:effectLst>
                <a:outerShdw blurRad="38100" dist="38100" dir="2700000" algn="tl">
                  <a:srgbClr val="C0C0C0"/>
                </a:outerShdw>
              </a:effectLst>
              <a:ea typeface="Arial Unicode MS" pitchFamily="34" charset="-128"/>
              <a:cs typeface="Arial Unicode MS" pitchFamily="34" charset="-128"/>
            </a:endParaRPr>
          </a:p>
        </p:txBody>
      </p:sp>
      <p:sp>
        <p:nvSpPr>
          <p:cNvPr id="86031" name="Text Box 15"/>
          <p:cNvSpPr txBox="1">
            <a:spLocks noChangeArrowheads="1"/>
          </p:cNvSpPr>
          <p:nvPr/>
        </p:nvSpPr>
        <p:spPr bwMode="auto">
          <a:xfrm>
            <a:off x="7010400" y="1219200"/>
            <a:ext cx="1903412" cy="338554"/>
          </a:xfrm>
          <a:prstGeom prst="rect">
            <a:avLst/>
          </a:prstGeom>
          <a:blipFill dpi="0" rotWithShape="0">
            <a:blip r:embed="rId3" cstate="print"/>
            <a:srcRect/>
            <a:tile tx="0" ty="0" sx="100000" sy="100000" flip="none" algn="tl"/>
          </a:blipFill>
          <a:ln w="9525">
            <a:solidFill>
              <a:srgbClr val="FFCC99"/>
            </a:solidFill>
            <a:miter lim="800000"/>
            <a:headEnd/>
            <a:tailEnd/>
          </a:ln>
          <a:effectLst/>
        </p:spPr>
        <p:txBody>
          <a:bodyPr>
            <a:spAutoFit/>
          </a:bodyPr>
          <a:lstStyle/>
          <a:p>
            <a:pPr algn="ctr" rtl="0" fontAlgn="base">
              <a:spcBef>
                <a:spcPct val="0"/>
              </a:spcBef>
              <a:spcAft>
                <a:spcPct val="0"/>
              </a:spcAft>
            </a:pPr>
            <a:r>
              <a:rPr lang="fa-IR" sz="1600" b="1" dirty="0" smtClean="0">
                <a:solidFill>
                  <a:schemeClr val="accent2"/>
                </a:solidFill>
                <a:effectLst>
                  <a:outerShdw blurRad="38100" dist="38100" dir="2700000" algn="tl">
                    <a:srgbClr val="000000"/>
                  </a:outerShdw>
                </a:effectLst>
                <a:latin typeface="Arial" pitchFamily="34" charset="0"/>
                <a:cs typeface="B Nazanin" pitchFamily="2" charset="-78"/>
              </a:rPr>
              <a:t>اهداف</a:t>
            </a:r>
          </a:p>
        </p:txBody>
      </p:sp>
      <p:sp>
        <p:nvSpPr>
          <p:cNvPr id="19" name="Line 37"/>
          <p:cNvSpPr>
            <a:spLocks noChangeShapeType="1"/>
          </p:cNvSpPr>
          <p:nvPr/>
        </p:nvSpPr>
        <p:spPr bwMode="auto">
          <a:xfrm flipH="1">
            <a:off x="6588125" y="1371600"/>
            <a:ext cx="360363" cy="0"/>
          </a:xfrm>
          <a:prstGeom prst="line">
            <a:avLst/>
          </a:prstGeom>
          <a:noFill/>
          <a:ln w="76200" cmpd="thickThin">
            <a:solidFill>
              <a:srgbClr val="C0C0C0"/>
            </a:solidFill>
            <a:round/>
            <a:headEnd/>
            <a:tailEnd type="triangle" w="lg" len="sm"/>
          </a:ln>
          <a:effectLst/>
        </p:spPr>
        <p:txBody>
          <a:bodyPr/>
          <a:lstStyle/>
          <a:p>
            <a:endParaRPr lang="fa-IR"/>
          </a:p>
        </p:txBody>
      </p:sp>
      <p:sp>
        <p:nvSpPr>
          <p:cNvPr id="4097" name="Rectangle 1"/>
          <p:cNvSpPr>
            <a:spLocks noChangeArrowheads="1"/>
          </p:cNvSpPr>
          <p:nvPr/>
        </p:nvSpPr>
        <p:spPr bwMode="auto">
          <a:xfrm>
            <a:off x="381000" y="1066800"/>
            <a:ext cx="6019800" cy="9771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Tx/>
              <a:buNone/>
              <a:tabLst/>
            </a:pPr>
            <a:r>
              <a:rPr kumimoji="0" lang="fa-IR" sz="2000" b="1" i="1"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rPr>
              <a:t>اهداف معماری زمینه گرا</a:t>
            </a:r>
          </a:p>
          <a:p>
            <a:pPr marL="0" marR="0" lvl="0" indent="0" algn="justLow" defTabSz="914400" rtl="1" eaLnBrk="1" fontAlgn="base" latinLnBrk="0" hangingPunct="1">
              <a:lnSpc>
                <a:spcPct val="150000"/>
              </a:lnSpc>
              <a:spcBef>
                <a:spcPct val="0"/>
              </a:spcBef>
              <a:spcAft>
                <a:spcPct val="0"/>
              </a:spcAft>
              <a:buClrTx/>
              <a:buSzTx/>
              <a:buFontTx/>
              <a:buNone/>
              <a:tabLst/>
            </a:pPr>
            <a:endParaRPr kumimoji="0" lang="fa-IR" sz="20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Nazanin" pitchFamily="2" charset="-78"/>
            </a:endParaRPr>
          </a:p>
        </p:txBody>
      </p:sp>
      <p:sp>
        <p:nvSpPr>
          <p:cNvPr id="11" name="Rectangle 1"/>
          <p:cNvSpPr>
            <a:spLocks noChangeArrowheads="1"/>
          </p:cNvSpPr>
          <p:nvPr/>
        </p:nvSpPr>
        <p:spPr bwMode="auto">
          <a:xfrm>
            <a:off x="533400" y="1625730"/>
            <a:ext cx="6019800" cy="53809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spcAft>
                <a:spcPts val="1000"/>
              </a:spcAft>
            </a:pPr>
            <a:endParaRPr lang="fa-IR" sz="1600" b="1" dirty="0" smtClean="0">
              <a:cs typeface="B Mitra" pitchFamily="2" charset="-78"/>
            </a:endParaRPr>
          </a:p>
          <a:p>
            <a:pPr lvl="0" algn="just">
              <a:spcAft>
                <a:spcPts val="1000"/>
              </a:spcAft>
            </a:pPr>
            <a:r>
              <a:rPr lang="fa-IR" sz="1600" b="1" dirty="0" smtClean="0">
                <a:cs typeface="B Mitra" pitchFamily="2" charset="-78"/>
              </a:rPr>
              <a:t>اهداف کلان:</a:t>
            </a:r>
          </a:p>
          <a:p>
            <a:pPr lvl="0" algn="just">
              <a:spcAft>
                <a:spcPts val="1000"/>
              </a:spcAft>
              <a:buFont typeface="Arial" pitchFamily="34" charset="0"/>
              <a:buChar char="•"/>
            </a:pPr>
            <a:r>
              <a:rPr lang="fa-IR" sz="1300" b="1" dirty="0" smtClean="0">
                <a:cs typeface="B Mitra" pitchFamily="2" charset="-78"/>
              </a:rPr>
              <a:t>بهسازی و باز زنده سازی بافتهای تاریخی برای مقاصد گردشگری و اقتصادی</a:t>
            </a:r>
          </a:p>
          <a:p>
            <a:pPr lvl="0" algn="just">
              <a:spcAft>
                <a:spcPts val="1000"/>
              </a:spcAft>
              <a:buFont typeface="Arial" pitchFamily="34" charset="0"/>
              <a:buChar char="•"/>
            </a:pPr>
            <a:r>
              <a:rPr lang="fa-IR" sz="1300" b="1" dirty="0" smtClean="0">
                <a:cs typeface="B Mitra" pitchFamily="2" charset="-78"/>
              </a:rPr>
              <a:t>حفظ بافت تاریخی و تداوم روح بافت</a:t>
            </a:r>
          </a:p>
          <a:p>
            <a:pPr lvl="0" algn="just">
              <a:spcAft>
                <a:spcPts val="1000"/>
              </a:spcAft>
              <a:buFont typeface="Arial" pitchFamily="34" charset="0"/>
              <a:buChar char="•"/>
            </a:pPr>
            <a:r>
              <a:rPr lang="fa-IR" sz="1300" b="1" dirty="0" smtClean="0">
                <a:cs typeface="B Mitra" pitchFamily="2" charset="-78"/>
              </a:rPr>
              <a:t>آشنایی با روشهای ایجاد ارتباط بصری سازگار میان ساختمانها</a:t>
            </a:r>
            <a:endParaRPr lang="en-US" sz="1300" b="1" dirty="0" smtClean="0">
              <a:cs typeface="B Mitra" pitchFamily="2" charset="-78"/>
            </a:endParaRPr>
          </a:p>
          <a:p>
            <a:pPr lvl="0" algn="just">
              <a:spcAft>
                <a:spcPts val="1000"/>
              </a:spcAft>
              <a:buFont typeface="Arial" pitchFamily="34" charset="0"/>
              <a:buChar char="•"/>
            </a:pPr>
            <a:r>
              <a:rPr lang="fa-IR" sz="1300" b="1" dirty="0" smtClean="0">
                <a:cs typeface="B Mitra" pitchFamily="2" charset="-78"/>
              </a:rPr>
              <a:t>حفظ و تداوم هویت پیشین (خاطره های ساکنین و ...)</a:t>
            </a:r>
            <a:endParaRPr lang="en-US" sz="1300" b="1" dirty="0" smtClean="0">
              <a:cs typeface="B Mitra" pitchFamily="2" charset="-78"/>
            </a:endParaRPr>
          </a:p>
          <a:p>
            <a:pPr lvl="0" algn="just">
              <a:spcAft>
                <a:spcPts val="1000"/>
              </a:spcAft>
              <a:buFont typeface="Arial" pitchFamily="34" charset="0"/>
              <a:buChar char="•"/>
            </a:pPr>
            <a:r>
              <a:rPr lang="fa-IR" sz="1300" b="1" dirty="0" smtClean="0">
                <a:cs typeface="B Mitra" pitchFamily="2" charset="-78"/>
              </a:rPr>
              <a:t>آگاهی طراحان در هر سبکی و یا شیوه ای که کار می کنند از اینکه حاصل کار آنها به عنوان بخشی از یک زمینۀ کلی تر مورد سنجش و ارزیابی قرار می گیرد. </a:t>
            </a:r>
          </a:p>
          <a:p>
            <a:pPr lvl="0" algn="just">
              <a:spcAft>
                <a:spcPts val="1000"/>
              </a:spcAft>
              <a:buFont typeface="Arial" pitchFamily="34" charset="0"/>
              <a:buChar char="•"/>
            </a:pPr>
            <a:r>
              <a:rPr lang="fa-IR" sz="1300" b="1" dirty="0" smtClean="0">
                <a:cs typeface="B Mitra" pitchFamily="2" charset="-78"/>
              </a:rPr>
              <a:t>آگاهی بیشتر نسبت به زمینه و درک موضوع تداوم بصری.</a:t>
            </a:r>
          </a:p>
          <a:p>
            <a:pPr lvl="0" algn="just">
              <a:spcAft>
                <a:spcPts val="1000"/>
              </a:spcAft>
            </a:pPr>
            <a:endParaRPr lang="fa-IR" sz="1400" b="1" dirty="0" smtClean="0">
              <a:cs typeface="B Mitra" pitchFamily="2" charset="-78"/>
            </a:endParaRPr>
          </a:p>
          <a:p>
            <a:pPr algn="just">
              <a:spcAft>
                <a:spcPts val="1000"/>
              </a:spcAft>
              <a:buFont typeface="Arial" pitchFamily="34" charset="0"/>
              <a:buChar char="•"/>
            </a:pPr>
            <a:r>
              <a:rPr lang="fa-IR" sz="1600" b="1" dirty="0" smtClean="0">
                <a:cs typeface="B Mitra" pitchFamily="2" charset="-78"/>
              </a:rPr>
              <a:t>اهداف خرد:</a:t>
            </a:r>
          </a:p>
          <a:p>
            <a:pPr lvl="0" algn="just">
              <a:spcAft>
                <a:spcPts val="1000"/>
              </a:spcAft>
              <a:buFont typeface="Arial" pitchFamily="34" charset="0"/>
              <a:buChar char="•"/>
            </a:pPr>
            <a:r>
              <a:rPr lang="fa-IR" sz="1300" b="1" dirty="0" smtClean="0">
                <a:cs typeface="B Mitra" pitchFamily="2" charset="-78"/>
              </a:rPr>
              <a:t>اصول زیبایی خاصی که توسط طراحان ارایه می شود باید تابع هدف بزرگتر و عالیتر، یعنی خلق سیمای شهری مطلوب، و منسجم بصری(نه لزوماً با سبک همگون) باشد. به طوری که بدون توجه به اصوب خاص زیبایی شناختی جدید، معماری مدرن به شکلی سازگار با معماری قدیم تلفیق شده باشد.</a:t>
            </a:r>
            <a:endParaRPr lang="en-US" sz="1300" b="1" dirty="0" smtClean="0">
              <a:cs typeface="B Mitra" pitchFamily="2" charset="-78"/>
            </a:endParaRPr>
          </a:p>
          <a:p>
            <a:pPr lvl="0" algn="just">
              <a:buFont typeface="Arial" pitchFamily="34" charset="0"/>
              <a:buChar char="•"/>
            </a:pPr>
            <a:r>
              <a:rPr lang="fa-IR" sz="1300" b="1" dirty="0" smtClean="0">
                <a:cs typeface="B Mitra" pitchFamily="2" charset="-78"/>
              </a:rPr>
              <a:t>هدف نه احیای سبکهای تاریخی، بلکه احیای یک نگرش عمیق به کل زمینۀ معماری و تغییراتی که در محیط می دهیم است. از سویی معماری زمینه گرا خواستار حفظ وضع موجود نیست. هرچند در مواردی این امر مطلوب باشد.</a:t>
            </a:r>
            <a:endParaRPr lang="en-US" sz="1300" b="1" dirty="0" smtClean="0">
              <a:cs typeface="B Mitra" pitchFamily="2" charset="-78"/>
            </a:endParaRPr>
          </a:p>
          <a:p>
            <a:pPr marL="0" marR="0" lvl="0" indent="0" algn="just" defTabSz="914400" rtl="1" eaLnBrk="1" fontAlgn="base" latinLnBrk="0" hangingPunct="1">
              <a:lnSpc>
                <a:spcPct val="150000"/>
              </a:lnSpc>
              <a:spcBef>
                <a:spcPct val="0"/>
              </a:spcBef>
              <a:spcAft>
                <a:spcPct val="0"/>
              </a:spcAft>
              <a:buClrTx/>
              <a:buSzTx/>
              <a:buFont typeface="Arial" pitchFamily="34" charset="0"/>
              <a:buChar char="•"/>
              <a:tabLst/>
            </a:pPr>
            <a:endParaRPr kumimoji="0" lang="fa-IR" sz="1400" b="1" i="1" u="none" strike="noStrike" cap="none" normalizeH="0" baseline="0" dirty="0" smtClean="0">
              <a:ln>
                <a:noFill/>
              </a:ln>
              <a:solidFill>
                <a:srgbClr val="FF0000"/>
              </a:solidFill>
              <a:effectLst>
                <a:outerShdw blurRad="38100" dist="38100" dir="2700000" algn="tl">
                  <a:srgbClr val="000000">
                    <a:alpha val="43137"/>
                  </a:srgbClr>
                </a:outerShdw>
              </a:effectLst>
              <a:latin typeface="Arial" pitchFamily="34" charset="0"/>
              <a:ea typeface="Times New Roman" pitchFamily="18" charset="0"/>
              <a:cs typeface="B Mitra" pitchFamily="2" charset="-78"/>
            </a:endParaRPr>
          </a:p>
        </p:txBody>
      </p:sp>
      <p:sp>
        <p:nvSpPr>
          <p:cNvPr id="2" name="Slide Number Placeholder 1"/>
          <p:cNvSpPr>
            <a:spLocks noGrp="1"/>
          </p:cNvSpPr>
          <p:nvPr>
            <p:ph type="sldNum" sz="quarter" idx="12"/>
          </p:nvPr>
        </p:nvSpPr>
        <p:spPr/>
        <p:txBody>
          <a:bodyPr/>
          <a:lstStyle/>
          <a:p>
            <a:fld id="{A7F4C8AD-E55C-42AC-982A-63491E9A436D}" type="slidenum">
              <a:rPr lang="fa-IR" smtClean="0"/>
              <a:pPr/>
              <a:t>9</a:t>
            </a:fld>
            <a:endParaRPr lang="fa-I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3669</TotalTime>
  <Words>3724</Words>
  <Application>Microsoft Office PowerPoint</Application>
  <PresentationFormat>On-screen Show (4:3)</PresentationFormat>
  <Paragraphs>846</Paragraphs>
  <Slides>55</Slides>
  <Notes>55</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DELL</dc:creator>
  <cp:lastModifiedBy>MRT</cp:lastModifiedBy>
  <cp:revision>672</cp:revision>
  <dcterms:created xsi:type="dcterms:W3CDTF">2009-03-11T17:02:57Z</dcterms:created>
  <dcterms:modified xsi:type="dcterms:W3CDTF">2016-12-26T20:25:38Z</dcterms:modified>
</cp:coreProperties>
</file>