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sldIdLst>
    <p:sldId id="264" r:id="rId2"/>
    <p:sldId id="256" r:id="rId3"/>
    <p:sldId id="257" r:id="rId4"/>
    <p:sldId id="258" r:id="rId5"/>
    <p:sldId id="259" r:id="rId6"/>
    <p:sldId id="260" r:id="rId7"/>
    <p:sldId id="261" r:id="rId8"/>
    <p:sldId id="262" r:id="rId9"/>
    <p:sldId id="265" r:id="rId10"/>
    <p:sldId id="269" r:id="rId11"/>
    <p:sldId id="270" r:id="rId12"/>
    <p:sldId id="266"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3"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18T08:04:00.990"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553F3-BDB6-46C1-9899-3BFD98E62487}"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80963-D4C0-4605-9A28-76135798B9BB}" type="slidenum">
              <a:rPr lang="en-US" smtClean="0"/>
              <a:t>‹#›</a:t>
            </a:fld>
            <a:endParaRPr lang="en-US"/>
          </a:p>
        </p:txBody>
      </p:sp>
    </p:spTree>
    <p:extLst>
      <p:ext uri="{BB962C8B-B14F-4D97-AF65-F5344CB8AC3E}">
        <p14:creationId xmlns:p14="http://schemas.microsoft.com/office/powerpoint/2010/main" val="180511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D7C31-6051-4ED5-98B5-E390986664F2}" type="slidenum">
              <a:rPr lang="en-US" smtClean="0"/>
              <a:t>46</a:t>
            </a:fld>
            <a:endParaRPr lang="en-US"/>
          </a:p>
        </p:txBody>
      </p:sp>
    </p:spTree>
    <p:extLst>
      <p:ext uri="{BB962C8B-B14F-4D97-AF65-F5344CB8AC3E}">
        <p14:creationId xmlns:p14="http://schemas.microsoft.com/office/powerpoint/2010/main" val="290976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smtClean="0"/>
          </a:p>
          <a:p>
            <a:endParaRPr lang="fa-IR" dirty="0" smtClean="0"/>
          </a:p>
          <a:p>
            <a:endParaRPr lang="en-US" dirty="0"/>
          </a:p>
        </p:txBody>
      </p:sp>
      <p:sp>
        <p:nvSpPr>
          <p:cNvPr id="4" name="Slide Number Placeholder 3"/>
          <p:cNvSpPr>
            <a:spLocks noGrp="1"/>
          </p:cNvSpPr>
          <p:nvPr>
            <p:ph type="sldNum" sz="quarter" idx="10"/>
          </p:nvPr>
        </p:nvSpPr>
        <p:spPr/>
        <p:txBody>
          <a:bodyPr/>
          <a:lstStyle/>
          <a:p>
            <a:fld id="{6ECD7C31-6051-4ED5-98B5-E390986664F2}" type="slidenum">
              <a:rPr lang="en-US" smtClean="0"/>
              <a:t>47</a:t>
            </a:fld>
            <a:endParaRPr lang="en-US"/>
          </a:p>
        </p:txBody>
      </p:sp>
    </p:spTree>
    <p:extLst>
      <p:ext uri="{BB962C8B-B14F-4D97-AF65-F5344CB8AC3E}">
        <p14:creationId xmlns:p14="http://schemas.microsoft.com/office/powerpoint/2010/main" val="396159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04A0420-04EF-4112-92AB-72CC02E83769}" type="datetimeFigureOut">
              <a:rPr lang="fa-IR" smtClean="0"/>
              <a:t>03/04/1439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26652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04A0420-04EF-4112-92AB-72CC02E83769}" type="datetimeFigureOut">
              <a:rPr lang="fa-IR" smtClean="0"/>
              <a:t>03/04/1439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355307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04A0420-04EF-4112-92AB-72CC02E83769}" type="datetimeFigureOut">
              <a:rPr lang="fa-IR" smtClean="0"/>
              <a:t>03/04/1439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44685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04A0420-04EF-4112-92AB-72CC02E83769}" type="datetimeFigureOut">
              <a:rPr lang="fa-IR" smtClean="0"/>
              <a:t>03/04/1439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393102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A0420-04EF-4112-92AB-72CC02E83769}" type="datetimeFigureOut">
              <a:rPr lang="fa-IR" smtClean="0"/>
              <a:t>03/04/1439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36077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04A0420-04EF-4112-92AB-72CC02E83769}" type="datetimeFigureOut">
              <a:rPr lang="fa-IR" smtClean="0"/>
              <a:t>03/04/1439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33271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04A0420-04EF-4112-92AB-72CC02E83769}" type="datetimeFigureOut">
              <a:rPr lang="fa-IR" smtClean="0"/>
              <a:t>03/04/1439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236715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04A0420-04EF-4112-92AB-72CC02E83769}" type="datetimeFigureOut">
              <a:rPr lang="fa-IR" smtClean="0"/>
              <a:t>03/04/1439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188014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A0420-04EF-4112-92AB-72CC02E83769}" type="datetimeFigureOut">
              <a:rPr lang="fa-IR" smtClean="0"/>
              <a:t>03/04/1439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47572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0420-04EF-4112-92AB-72CC02E83769}" type="datetimeFigureOut">
              <a:rPr lang="fa-IR" smtClean="0"/>
              <a:t>03/04/1439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158782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0420-04EF-4112-92AB-72CC02E83769}" type="datetimeFigureOut">
              <a:rPr lang="fa-IR" smtClean="0"/>
              <a:t>03/04/1439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A73B1C-4316-433C-AA9B-905F497D89CB}" type="slidenum">
              <a:rPr lang="fa-IR" smtClean="0"/>
              <a:t>‹#›</a:t>
            </a:fld>
            <a:endParaRPr lang="fa-IR"/>
          </a:p>
        </p:txBody>
      </p:sp>
    </p:spTree>
    <p:extLst>
      <p:ext uri="{BB962C8B-B14F-4D97-AF65-F5344CB8AC3E}">
        <p14:creationId xmlns:p14="http://schemas.microsoft.com/office/powerpoint/2010/main" val="22940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4A0420-04EF-4112-92AB-72CC02E83769}" type="datetimeFigureOut">
              <a:rPr lang="fa-IR" smtClean="0"/>
              <a:t>03/04/1439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CA73B1C-4316-433C-AA9B-905F497D89CB}" type="slidenum">
              <a:rPr lang="fa-IR" smtClean="0"/>
              <a:t>‹#›</a:t>
            </a:fld>
            <a:endParaRPr lang="fa-IR"/>
          </a:p>
        </p:txBody>
      </p:sp>
    </p:spTree>
    <p:extLst>
      <p:ext uri="{BB962C8B-B14F-4D97-AF65-F5344CB8AC3E}">
        <p14:creationId xmlns:p14="http://schemas.microsoft.com/office/powerpoint/2010/main" val="403960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bzaran.com/instrumentation/manometer.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bzaran.com/instrumentation/manometer/pressure_switch/PressureSwitch-188.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bzaran.com/instrumentation/thermometer/thermocoupl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bzaran.com/instrumentation/recorder/pc_base_sale/m-system_rz.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bzaran.com/instrumentation/manometer/pressure_calibrator/pgs700.ph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bzaran.com/test-instrument/inspection/stroboscope/shimpo-DT-315A.ph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bzaran.com/instrumentation/valve/actuator/motorized_actuator-1384.ph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bzaran.com/automation/controller.ph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icesi.ir/what-is-inver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audio" Target="../media/audio1.wav"/><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7284" y="1416676"/>
            <a:ext cx="8925059" cy="3953813"/>
          </a:xfrm>
          <a:prstGeom prst="rect">
            <a:avLst/>
          </a:prstGeom>
          <a:noFill/>
        </p:spPr>
      </p:pic>
    </p:spTree>
    <p:extLst>
      <p:ext uri="{BB962C8B-B14F-4D97-AF65-F5344CB8AC3E}">
        <p14:creationId xmlns:p14="http://schemas.microsoft.com/office/powerpoint/2010/main" val="4121669749"/>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کنترل کننده:</a:t>
            </a:r>
            <a:endParaRPr lang="fa-IR" dirty="0">
              <a:cs typeface="+mn-cs"/>
            </a:endParaRPr>
          </a:p>
        </p:txBody>
      </p:sp>
      <p:sp>
        <p:nvSpPr>
          <p:cNvPr id="3" name="Content Placeholder 2"/>
          <p:cNvSpPr>
            <a:spLocks noGrp="1"/>
          </p:cNvSpPr>
          <p:nvPr>
            <p:ph idx="1"/>
          </p:nvPr>
        </p:nvSpPr>
        <p:spPr/>
        <p:txBody>
          <a:bodyPr/>
          <a:lstStyle/>
          <a:p>
            <a:r>
              <a:rPr lang="fa-IR" dirty="0"/>
              <a:t>کنترل‌کننده: </a:t>
            </a:r>
            <a:r>
              <a:rPr lang="fa-IR" dirty="0" smtClean="0"/>
              <a:t>کنترل </a:t>
            </a:r>
            <a:r>
              <a:rPr lang="fa-IR" dirty="0"/>
              <a:t>عبارتست از سوق و نگهداری یک یا چند فرایند به وضعیت یا وضعیت‌های مطلوب یا مورد نظر. این مفهوم در </a:t>
            </a:r>
            <a:r>
              <a:rPr lang="fa-IR" dirty="0" smtClean="0"/>
              <a:t>برگیرنده </a:t>
            </a:r>
            <a:r>
              <a:rPr lang="fa-IR" dirty="0"/>
              <a:t>کنترل کمی، کیفی، حفظ ایمنی و محیط زیست می‌باشد که اهداف اساسی کنترل می‌باشند. </a:t>
            </a:r>
          </a:p>
        </p:txBody>
      </p:sp>
    </p:spTree>
    <p:extLst>
      <p:ext uri="{BB962C8B-B14F-4D97-AF65-F5344CB8AC3E}">
        <p14:creationId xmlns:p14="http://schemas.microsoft.com/office/powerpoint/2010/main" val="66778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محرک ها:</a:t>
            </a:r>
            <a:endParaRPr lang="fa-IR" dirty="0">
              <a:cs typeface="+mn-cs"/>
            </a:endParaRPr>
          </a:p>
        </p:txBody>
      </p:sp>
      <p:sp>
        <p:nvSpPr>
          <p:cNvPr id="3" name="Content Placeholder 2"/>
          <p:cNvSpPr>
            <a:spLocks noGrp="1"/>
          </p:cNvSpPr>
          <p:nvPr>
            <p:ph idx="1"/>
          </p:nvPr>
        </p:nvSpPr>
        <p:spPr/>
        <p:txBody>
          <a:bodyPr/>
          <a:lstStyle/>
          <a:p>
            <a:r>
              <a:rPr lang="fa-IR" dirty="0"/>
              <a:t>محرک‌ها: محرک‌ها ادواتی هستند که سیگنال خروجی را از قسمت کنترل‌کننده گرفته و متناسب با این سیگنال‌ها عمل می‌کنند. از عمده ادوات خروجی می‌توان به شیرهای کنترل و الکتروموتورها اشاره کرد. این ادوات با عملکرد خود باعث کنترل پارامترهای اندازه‌گیری شده در مقدار مطلوب و مورد نظر می‌شوند. </a:t>
            </a:r>
            <a:r>
              <a:rPr lang="fa-IR" dirty="0" smtClean="0"/>
              <a:t> </a:t>
            </a:r>
            <a:endParaRPr lang="fa-IR" dirty="0"/>
          </a:p>
        </p:txBody>
      </p:sp>
    </p:spTree>
    <p:extLst>
      <p:ext uri="{BB962C8B-B14F-4D97-AF65-F5344CB8AC3E}">
        <p14:creationId xmlns:p14="http://schemas.microsoft.com/office/powerpoint/2010/main" val="184595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سنسور:</a:t>
            </a:r>
            <a:endParaRPr lang="fa-IR" dirty="0">
              <a:cs typeface="+mn-cs"/>
            </a:endParaRPr>
          </a:p>
        </p:txBody>
      </p:sp>
      <p:sp>
        <p:nvSpPr>
          <p:cNvPr id="3" name="Content Placeholder 2"/>
          <p:cNvSpPr>
            <a:spLocks noGrp="1"/>
          </p:cNvSpPr>
          <p:nvPr>
            <p:ph idx="1"/>
          </p:nvPr>
        </p:nvSpPr>
        <p:spPr/>
        <p:txBody>
          <a:bodyPr/>
          <a:lstStyle/>
          <a:p>
            <a:r>
              <a:rPr lang="fa-IR" dirty="0"/>
              <a:t>سنسور (</a:t>
            </a:r>
            <a:r>
              <a:rPr lang="en-US" dirty="0"/>
              <a:t>Sensor</a:t>
            </a:r>
            <a:r>
              <a:rPr lang="fa-IR" dirty="0" smtClean="0"/>
              <a:t>): قطعه‌ای </a:t>
            </a:r>
            <a:r>
              <a:rPr lang="fa-IR" dirty="0"/>
              <a:t>است که به پارامترهای فیزیکی نظیر حرکت، حرارت، نور، فشار، الکتریسیته، مغناطیس و دیگر حالات انرژی حساس است و در هنگام تحریک آنها از خود عکس العمل نشان می‌دهد و برای این عکس العمل نیاز به انرژی خارجی ندارد. </a:t>
            </a:r>
          </a:p>
        </p:txBody>
      </p:sp>
    </p:spTree>
    <p:extLst>
      <p:ext uri="{BB962C8B-B14F-4D97-AF65-F5344CB8AC3E}">
        <p14:creationId xmlns:p14="http://schemas.microsoft.com/office/powerpoint/2010/main" val="420512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ترانسدیوسر:</a:t>
            </a:r>
            <a:endParaRPr lang="fa-IR" dirty="0">
              <a:cs typeface="+mn-cs"/>
            </a:endParaRPr>
          </a:p>
        </p:txBody>
      </p:sp>
      <p:sp>
        <p:nvSpPr>
          <p:cNvPr id="3" name="Content Placeholder 2"/>
          <p:cNvSpPr>
            <a:spLocks noGrp="1"/>
          </p:cNvSpPr>
          <p:nvPr>
            <p:ph idx="1"/>
          </p:nvPr>
        </p:nvSpPr>
        <p:spPr/>
        <p:txBody>
          <a:bodyPr/>
          <a:lstStyle/>
          <a:p>
            <a:r>
              <a:rPr lang="fa-IR" dirty="0"/>
              <a:t>ترانسدیوسر (</a:t>
            </a:r>
            <a:r>
              <a:rPr lang="en-US" dirty="0"/>
              <a:t>Transducer</a:t>
            </a:r>
            <a:r>
              <a:rPr lang="fa-IR" dirty="0" smtClean="0"/>
              <a:t>):  </a:t>
            </a:r>
            <a:r>
              <a:rPr lang="fa-IR" dirty="0"/>
              <a:t>قطعه‌ای است که وظیفه تبدیل حالات انرژی به یکدیگر را برعهده دارد، سنسور پارامتر مورد اندازه‌گیری را به ترانسدیوسر تحویل می‌دهد، سپس ترانسدیوسر آن را به یک سیگنال قابل درک برای کنترلر تبدیل می‌کند لذا برای انجام این تبدیل نیاز به یک منبع انرژی خارجی دارد. </a:t>
            </a:r>
          </a:p>
        </p:txBody>
      </p:sp>
    </p:spTree>
    <p:extLst>
      <p:ext uri="{BB962C8B-B14F-4D97-AF65-F5344CB8AC3E}">
        <p14:creationId xmlns:p14="http://schemas.microsoft.com/office/powerpoint/2010/main" val="44250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ترانسمیتر:</a:t>
            </a:r>
            <a:endParaRPr lang="fa-IR" dirty="0">
              <a:cs typeface="+mn-cs"/>
            </a:endParaRPr>
          </a:p>
        </p:txBody>
      </p:sp>
      <p:sp>
        <p:nvSpPr>
          <p:cNvPr id="3" name="Content Placeholder 2"/>
          <p:cNvSpPr>
            <a:spLocks noGrp="1"/>
          </p:cNvSpPr>
          <p:nvPr>
            <p:ph idx="1"/>
          </p:nvPr>
        </p:nvSpPr>
        <p:spPr/>
        <p:txBody>
          <a:bodyPr/>
          <a:lstStyle/>
          <a:p>
            <a:r>
              <a:rPr lang="fa-IR" dirty="0"/>
              <a:t>ترانسمیتر (</a:t>
            </a:r>
            <a:r>
              <a:rPr lang="en-US" dirty="0"/>
              <a:t>Transmitter</a:t>
            </a:r>
            <a:r>
              <a:rPr lang="fa-IR" dirty="0" smtClean="0"/>
              <a:t>): وسیله‌ای </a:t>
            </a:r>
            <a:r>
              <a:rPr lang="fa-IR" dirty="0"/>
              <a:t>است که یک سیگنال خروجی ترانسدیوسر را به سیگنال استاندارد قابل انتقال تبدیل می‌نماید. از معروفترین استانداردهای ترانسمیترها می‌توان به استاندارد ۴ تا ۲۰ میلی‌آمپر و ۰ تا ۱۰ ولت اشاره نمود. </a:t>
            </a:r>
          </a:p>
        </p:txBody>
      </p:sp>
    </p:spTree>
    <p:extLst>
      <p:ext uri="{BB962C8B-B14F-4D97-AF65-F5344CB8AC3E}">
        <p14:creationId xmlns:p14="http://schemas.microsoft.com/office/powerpoint/2010/main" val="156449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انواع مختلف ابزارهای اتوماسیون</a:t>
            </a:r>
            <a:r>
              <a:rPr lang="fa-IR" dirty="0" smtClean="0">
                <a:cs typeface="B Nazanin" panose="00000400000000000000" pitchFamily="2" charset="-78"/>
              </a:rPr>
              <a:t>:</a:t>
            </a:r>
            <a:endParaRPr lang="fa-IR" dirty="0">
              <a:cs typeface="B Nazanin" panose="00000400000000000000" pitchFamily="2" charset="-78"/>
            </a:endParaRPr>
          </a:p>
        </p:txBody>
      </p:sp>
      <p:sp>
        <p:nvSpPr>
          <p:cNvPr id="3" name="Content Placeholder 2"/>
          <p:cNvSpPr>
            <a:spLocks noGrp="1"/>
          </p:cNvSpPr>
          <p:nvPr>
            <p:ph idx="1"/>
          </p:nvPr>
        </p:nvSpPr>
        <p:spPr>
          <a:xfrm>
            <a:off x="516228" y="2189408"/>
            <a:ext cx="10611118" cy="4451195"/>
          </a:xfrm>
        </p:spPr>
        <p:txBody>
          <a:bodyPr>
            <a:normAutofit fontScale="92500" lnSpcReduction="20000"/>
          </a:bodyPr>
          <a:lstStyle/>
          <a:p>
            <a:pPr marL="514350" indent="-514350">
              <a:buFont typeface="+mj-lt"/>
              <a:buAutoNum type="arabicPeriod"/>
            </a:pPr>
            <a:r>
              <a:rPr lang="en-US" dirty="0" smtClean="0">
                <a:cs typeface="B Nazanin" panose="00000400000000000000" pitchFamily="2" charset="-78"/>
              </a:rPr>
              <a:t>ANN</a:t>
            </a:r>
            <a:r>
              <a:rPr lang="fa-IR" dirty="0" smtClean="0"/>
              <a:t>: شبکه ی عصبی مصنوعی </a:t>
            </a:r>
            <a:r>
              <a:rPr lang="en-US" dirty="0" smtClean="0"/>
              <a:t> </a:t>
            </a:r>
            <a:endParaRPr lang="en-US" dirty="0"/>
          </a:p>
          <a:p>
            <a:pPr marL="514350" indent="-514350">
              <a:buFont typeface="+mj-lt"/>
              <a:buAutoNum type="arabicPeriod"/>
            </a:pPr>
            <a:r>
              <a:rPr lang="en-US" dirty="0"/>
              <a:t>HMI</a:t>
            </a:r>
            <a:r>
              <a:rPr lang="fa-IR" dirty="0"/>
              <a:t> </a:t>
            </a:r>
            <a:r>
              <a:rPr lang="fa-IR" dirty="0" smtClean="0"/>
              <a:t>: </a:t>
            </a:r>
            <a:r>
              <a:rPr lang="fa-IR" dirty="0"/>
              <a:t>رابط انسان و ماشین </a:t>
            </a:r>
            <a:endParaRPr lang="en-US" dirty="0"/>
          </a:p>
          <a:p>
            <a:pPr marL="514350" indent="-514350">
              <a:buFont typeface="+mj-lt"/>
              <a:buAutoNum type="arabicPeriod"/>
            </a:pPr>
            <a:r>
              <a:rPr lang="en-US" dirty="0" smtClean="0"/>
              <a:t>DCS</a:t>
            </a:r>
            <a:r>
              <a:rPr lang="fa-IR" dirty="0" smtClean="0"/>
              <a:t>: سیستم کنترل توزیع شده</a:t>
            </a:r>
            <a:r>
              <a:rPr lang="en-US" dirty="0" smtClean="0"/>
              <a:t> </a:t>
            </a:r>
            <a:endParaRPr lang="en-US" dirty="0"/>
          </a:p>
          <a:p>
            <a:pPr marL="514350" indent="-514350">
              <a:buFont typeface="+mj-lt"/>
              <a:buAutoNum type="arabicPeriod"/>
            </a:pPr>
            <a:r>
              <a:rPr lang="en-US" dirty="0" smtClean="0"/>
              <a:t>SCADA</a:t>
            </a:r>
            <a:r>
              <a:rPr lang="fa-IR" dirty="0" smtClean="0"/>
              <a:t>: سامانه های کنترل سرپرستی و گردآوری اطلاعات </a:t>
            </a:r>
          </a:p>
          <a:p>
            <a:pPr marL="514350" indent="-514350">
              <a:buFont typeface="+mj-lt"/>
              <a:buAutoNum type="arabicPeriod"/>
            </a:pPr>
            <a:r>
              <a:rPr lang="fa-IR" dirty="0" smtClean="0"/>
              <a:t> </a:t>
            </a:r>
            <a:r>
              <a:rPr lang="en-US" dirty="0" smtClean="0"/>
              <a:t>PLC</a:t>
            </a:r>
            <a:r>
              <a:rPr lang="fa-IR" dirty="0" smtClean="0"/>
              <a:t>:کنترل کننده منطقی قابل برنامه ریزی</a:t>
            </a:r>
            <a:r>
              <a:rPr lang="en-US" dirty="0" smtClean="0"/>
              <a:t> </a:t>
            </a:r>
            <a:endParaRPr lang="en-US" dirty="0"/>
          </a:p>
          <a:p>
            <a:pPr marL="514350" indent="-514350">
              <a:buFont typeface="+mj-lt"/>
              <a:buAutoNum type="arabicPeriod"/>
            </a:pPr>
            <a:r>
              <a:rPr lang="en-US" dirty="0"/>
              <a:t>PAC</a:t>
            </a:r>
            <a:r>
              <a:rPr lang="fa-IR" dirty="0"/>
              <a:t> </a:t>
            </a:r>
            <a:r>
              <a:rPr lang="fa-IR" dirty="0" smtClean="0"/>
              <a:t>: </a:t>
            </a:r>
            <a:r>
              <a:rPr lang="fa-IR" dirty="0"/>
              <a:t>کنترل‌کننده خودکار قابل برنامه‌ریزی </a:t>
            </a:r>
            <a:endParaRPr lang="en-US" dirty="0"/>
          </a:p>
          <a:p>
            <a:pPr marL="514350" indent="-514350">
              <a:buFont typeface="+mj-lt"/>
              <a:buAutoNum type="arabicPeriod"/>
            </a:pPr>
            <a:r>
              <a:rPr lang="en-US" dirty="0"/>
              <a:t>machine vision</a:t>
            </a:r>
            <a:r>
              <a:rPr lang="fa-IR" dirty="0"/>
              <a:t> &amp; </a:t>
            </a:r>
            <a:r>
              <a:rPr lang="en-US" dirty="0"/>
              <a:t>image </a:t>
            </a:r>
            <a:r>
              <a:rPr lang="en-US" dirty="0" smtClean="0"/>
              <a:t>processing</a:t>
            </a:r>
            <a:r>
              <a:rPr lang="fa-IR" dirty="0" smtClean="0"/>
              <a:t>:سیستم های مبتنی بر بینایی ماشین و پردازش تصویر</a:t>
            </a:r>
            <a:r>
              <a:rPr lang="en-US" dirty="0" smtClean="0"/>
              <a:t> </a:t>
            </a:r>
          </a:p>
          <a:p>
            <a:pPr marL="514350" indent="-514350">
              <a:buFont typeface="+mj-lt"/>
              <a:buAutoNum type="arabicPeriod"/>
            </a:pPr>
            <a:r>
              <a:rPr lang="fa-IR" dirty="0" smtClean="0"/>
              <a:t>ابزاردقیق</a:t>
            </a:r>
          </a:p>
          <a:p>
            <a:pPr marL="514350" indent="-514350">
              <a:buFont typeface="+mj-lt"/>
              <a:buAutoNum type="arabicPeriod"/>
            </a:pPr>
            <a:r>
              <a:rPr lang="fa-IR" dirty="0" smtClean="0"/>
              <a:t>کنترل حرکت</a:t>
            </a:r>
            <a:endParaRPr lang="en-US" dirty="0" smtClean="0"/>
          </a:p>
          <a:p>
            <a:pPr marL="514350" indent="-514350">
              <a:buFont typeface="+mj-lt"/>
              <a:buAutoNum type="arabicPeriod"/>
            </a:pPr>
            <a:r>
              <a:rPr lang="fa-IR" dirty="0" smtClean="0"/>
              <a:t>رباتیک</a:t>
            </a:r>
            <a:endParaRPr lang="fa-IR" dirty="0"/>
          </a:p>
        </p:txBody>
      </p:sp>
    </p:spTree>
    <p:extLst>
      <p:ext uri="{BB962C8B-B14F-4D97-AF65-F5344CB8AC3E}">
        <p14:creationId xmlns:p14="http://schemas.microsoft.com/office/powerpoint/2010/main" val="45062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ابزاردقیق</a:t>
            </a:r>
            <a:endParaRPr lang="fa-IR" dirty="0"/>
          </a:p>
        </p:txBody>
      </p:sp>
      <p:pic>
        <p:nvPicPr>
          <p:cNvPr id="4" name="Content Placeholder 3" descr="http://azhman.com/Administrator/files/ArticlePic/Azhman.com-Instrument-LOG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352" y="2150772"/>
            <a:ext cx="7006107" cy="3928057"/>
          </a:xfrm>
          <a:prstGeom prst="rect">
            <a:avLst/>
          </a:prstGeom>
          <a:noFill/>
          <a:ln>
            <a:noFill/>
          </a:ln>
        </p:spPr>
      </p:pic>
    </p:spTree>
    <p:extLst>
      <p:ext uri="{BB962C8B-B14F-4D97-AF65-F5344CB8AC3E}">
        <p14:creationId xmlns:p14="http://schemas.microsoft.com/office/powerpoint/2010/main" val="118317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تعریف:</a:t>
            </a:r>
            <a:endParaRPr lang="fa-IR" dirty="0">
              <a:cs typeface="+mn-cs"/>
            </a:endParaRPr>
          </a:p>
        </p:txBody>
      </p:sp>
      <p:sp>
        <p:nvSpPr>
          <p:cNvPr id="3" name="Content Placeholder 2"/>
          <p:cNvSpPr>
            <a:spLocks noGrp="1"/>
          </p:cNvSpPr>
          <p:nvPr>
            <p:ph idx="1"/>
          </p:nvPr>
        </p:nvSpPr>
        <p:spPr/>
        <p:txBody>
          <a:bodyPr/>
          <a:lstStyle/>
          <a:p>
            <a:r>
              <a:rPr lang="fa-IR" dirty="0" smtClean="0"/>
              <a:t>ابزاردقیق </a:t>
            </a:r>
            <a:r>
              <a:rPr lang="fa-IR" dirty="0"/>
              <a:t>ادواتی هستند که بر حسب نوع کمیت مورد نیاز واحد تحت کنترل ، اعم از فشار ، دما ، دبی ، سطح و … با توجه به شرایط و استانداردهای تعین شده ، انتخاب و مورد استفاده قرار می گیرند. ابزار دقیق در حقیقت زیر ساخت یک سیستم کنترل و اتوماسیون را تشکیل میدهند و شامل ابزاری نظیر: </a:t>
            </a:r>
            <a:r>
              <a:rPr lang="fa-IR" dirty="0" smtClean="0"/>
              <a:t>انواع سنسور، </a:t>
            </a:r>
            <a:r>
              <a:rPr lang="fa-IR" dirty="0"/>
              <a:t>انواع کنترلر، نشاندهنده، ترانسمیتر، رکوردر و... میباشند که این ابزار وظیفه اندازه گیری، انتقال، نمایش، ثبت و کنترل پارامترهای مهم فیزیکی را در پروسه های صنعتی به شکلی دقیق بر دوش دارند.</a:t>
            </a:r>
            <a:endParaRPr lang="en-US" dirty="0"/>
          </a:p>
          <a:p>
            <a:endParaRPr lang="fa-IR" dirty="0"/>
          </a:p>
        </p:txBody>
      </p:sp>
    </p:spTree>
    <p:extLst>
      <p:ext uri="{BB962C8B-B14F-4D97-AF65-F5344CB8AC3E}">
        <p14:creationId xmlns:p14="http://schemas.microsoft.com/office/powerpoint/2010/main" val="146288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ابزار دقیق از نظر نوع عملکرد:</a:t>
            </a:r>
            <a:endParaRPr lang="fa-IR" dirty="0">
              <a:cs typeface="+mn-cs"/>
            </a:endParaRPr>
          </a:p>
        </p:txBody>
      </p:sp>
      <p:sp>
        <p:nvSpPr>
          <p:cNvPr id="3" name="Content Placeholder 2"/>
          <p:cNvSpPr>
            <a:spLocks noGrp="1"/>
          </p:cNvSpPr>
          <p:nvPr>
            <p:ph idx="1"/>
          </p:nvPr>
        </p:nvSpPr>
        <p:spPr/>
        <p:txBody>
          <a:bodyPr/>
          <a:lstStyle/>
          <a:p>
            <a:r>
              <a:rPr lang="fa-IR" dirty="0"/>
              <a:t>ابزاری که عمل کنترل دما یا فشار و رطوبت و یا سطح را بر عهده دارند به كنترلر مشهورند و به همین ترتیب ابزار نمایش این مقادیر که به ایندیکیتور یا نمایشگر معروفند و ابزار انتقال اطلاعات مقادیر به صورت سیگنال های استاندارد که  ترانسميتر یا منتقل کننده نامیده </a:t>
            </a:r>
            <a:r>
              <a:rPr lang="fa-IR" dirty="0" smtClean="0"/>
              <a:t>میشوند</a:t>
            </a:r>
            <a:endParaRPr lang="fa-IR" dirty="0"/>
          </a:p>
        </p:txBody>
      </p:sp>
    </p:spTree>
    <p:extLst>
      <p:ext uri="{BB962C8B-B14F-4D97-AF65-F5344CB8AC3E}">
        <p14:creationId xmlns:p14="http://schemas.microsoft.com/office/powerpoint/2010/main" val="364926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ابزاردقیق از نظر پارامتری که باید روی آن عملیات انجام دهد:</a:t>
            </a:r>
            <a:endParaRPr lang="fa-IR" dirty="0">
              <a:cs typeface="+mn-cs"/>
            </a:endParaRPr>
          </a:p>
        </p:txBody>
      </p:sp>
      <p:sp>
        <p:nvSpPr>
          <p:cNvPr id="3" name="Content Placeholder 2"/>
          <p:cNvSpPr>
            <a:spLocks noGrp="1"/>
          </p:cNvSpPr>
          <p:nvPr>
            <p:ph idx="1"/>
          </p:nvPr>
        </p:nvSpPr>
        <p:spPr/>
        <p:txBody>
          <a:bodyPr/>
          <a:lstStyle/>
          <a:p>
            <a:r>
              <a:rPr lang="fa-IR" dirty="0"/>
              <a:t> بخشهای ابزار دقیق مربوط به دما نظیر کنترلر دما، ترانسمیتر دما و ترمومتر یا نمایشگر دما، ابزار اندازه گیری و کنترل دقیق فشار، فلومتر یا سنجش جریان سیالات و انتقال مقادیر فلو یا کنترل فلو، ابزار سطح سنجی یا اندازه گیری سطح مواد درون مخازن و کنترل دقیق آنها و ابزار سرعت سنجی، ابزار رطوبت سنجی و ....</a:t>
            </a:r>
          </a:p>
        </p:txBody>
      </p:sp>
    </p:spTree>
    <p:extLst>
      <p:ext uri="{BB962C8B-B14F-4D97-AF65-F5344CB8AC3E}">
        <p14:creationId xmlns:p14="http://schemas.microsoft.com/office/powerpoint/2010/main" val="371207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8012"/>
            <a:ext cx="9307132" cy="2664026"/>
          </a:xfrm>
        </p:spPr>
        <p:txBody>
          <a:bodyPr/>
          <a:lstStyle/>
          <a:p>
            <a:r>
              <a:rPr lang="fa-IR" dirty="0" smtClean="0">
                <a:cs typeface="+mn-cs"/>
              </a:rPr>
              <a:t>اتوماسیون صنعتی و ابزار دقیق</a:t>
            </a:r>
            <a:endParaRPr lang="fa-IR" dirty="0">
              <a:cs typeface="+mn-cs"/>
            </a:endParaRPr>
          </a:p>
        </p:txBody>
      </p:sp>
    </p:spTree>
    <p:extLst>
      <p:ext uri="{BB962C8B-B14F-4D97-AF65-F5344CB8AC3E}">
        <p14:creationId xmlns:p14="http://schemas.microsoft.com/office/powerpoint/2010/main" val="127914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قسمت های تشکیل دهنده ابزار دقیق:</a:t>
            </a:r>
            <a:endParaRPr lang="fa-IR" dirty="0">
              <a:cs typeface="+mn-cs"/>
            </a:endParaRPr>
          </a:p>
        </p:txBody>
      </p:sp>
      <p:sp>
        <p:nvSpPr>
          <p:cNvPr id="3" name="Content Placeholder 2"/>
          <p:cNvSpPr>
            <a:spLocks noGrp="1"/>
          </p:cNvSpPr>
          <p:nvPr>
            <p:ph idx="1"/>
          </p:nvPr>
        </p:nvSpPr>
        <p:spPr/>
        <p:txBody>
          <a:bodyPr>
            <a:normAutofit/>
          </a:bodyPr>
          <a:lstStyle/>
          <a:p>
            <a:r>
              <a:rPr lang="fa-IR" b="1" dirty="0"/>
              <a:t>ابزار دقیق</a:t>
            </a:r>
            <a:r>
              <a:rPr lang="fa-IR" dirty="0"/>
              <a:t> از سه قسمت اساسی زیر تشکیل شده است که عبارتد از:</a:t>
            </a:r>
            <a:endParaRPr lang="en-US" dirty="0"/>
          </a:p>
          <a:p>
            <a:pPr marL="742950" indent="-742950">
              <a:buFont typeface="+mj-lt"/>
              <a:buAutoNum type="arabicPeriod"/>
            </a:pPr>
            <a:r>
              <a:rPr lang="fa-IR" sz="3600" dirty="0" smtClean="0"/>
              <a:t>اندازه گیری</a:t>
            </a:r>
            <a:endParaRPr lang="en-US" sz="3600" dirty="0"/>
          </a:p>
          <a:p>
            <a:pPr marL="742950" indent="-742950">
              <a:buFont typeface="+mj-lt"/>
              <a:buAutoNum type="arabicPeriod"/>
            </a:pPr>
            <a:r>
              <a:rPr lang="fa-IR" sz="3600" dirty="0"/>
              <a:t> </a:t>
            </a:r>
            <a:r>
              <a:rPr lang="fa-IR" sz="3600" dirty="0" smtClean="0"/>
              <a:t>کنترل</a:t>
            </a:r>
            <a:endParaRPr lang="en-US" sz="3600" dirty="0"/>
          </a:p>
          <a:p>
            <a:pPr marL="742950" indent="-742950">
              <a:buFont typeface="+mj-lt"/>
              <a:buAutoNum type="arabicPeriod"/>
            </a:pPr>
            <a:r>
              <a:rPr lang="fa-IR" sz="3600" dirty="0"/>
              <a:t> </a:t>
            </a:r>
            <a:r>
              <a:rPr lang="fa-IR" sz="3600" dirty="0" smtClean="0"/>
              <a:t>محرکها </a:t>
            </a:r>
            <a:r>
              <a:rPr lang="fa-IR" sz="3600" dirty="0"/>
              <a:t>(ادوات خروجی)</a:t>
            </a:r>
            <a:endParaRPr lang="en-US" sz="3600" dirty="0"/>
          </a:p>
          <a:p>
            <a:r>
              <a:rPr lang="fa-IR" dirty="0"/>
              <a:t>این سه مجموعه در کنار یکدیگر مکمل یک سیستمی به نام سیستمهای کنترل اتوماتیک </a:t>
            </a:r>
            <a:r>
              <a:rPr lang="fa-IR" dirty="0" smtClean="0"/>
              <a:t>   می </a:t>
            </a:r>
            <a:r>
              <a:rPr lang="fa-IR" dirty="0"/>
              <a:t>باشند که این سیستم کنترل اتوماتیک وظیفه انجام کنترل فرایندی را در یک مجموعه عملیاتی بر عهده دارد .</a:t>
            </a:r>
            <a:endParaRPr lang="en-US" dirty="0"/>
          </a:p>
          <a:p>
            <a:endParaRPr lang="fa-IR" dirty="0"/>
          </a:p>
        </p:txBody>
      </p:sp>
    </p:spTree>
    <p:extLst>
      <p:ext uri="{BB962C8B-B14F-4D97-AF65-F5344CB8AC3E}">
        <p14:creationId xmlns:p14="http://schemas.microsoft.com/office/powerpoint/2010/main" val="404575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اندازه گیرها:</a:t>
            </a:r>
            <a:endParaRPr lang="fa-IR" dirty="0"/>
          </a:p>
        </p:txBody>
      </p:sp>
      <p:pic>
        <p:nvPicPr>
          <p:cNvPr id="4" name="Content Placeholder 3" descr="Instrument-Measurme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986" y="1825624"/>
            <a:ext cx="7650051" cy="4716843"/>
          </a:xfrm>
          <a:prstGeom prst="rect">
            <a:avLst/>
          </a:prstGeom>
          <a:noFill/>
          <a:ln>
            <a:noFill/>
          </a:ln>
        </p:spPr>
      </p:pic>
    </p:spTree>
    <p:extLst>
      <p:ext uri="{BB962C8B-B14F-4D97-AF65-F5344CB8AC3E}">
        <p14:creationId xmlns:p14="http://schemas.microsoft.com/office/powerpoint/2010/main" val="258149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اندازه گیرها:</a:t>
            </a:r>
            <a:endParaRPr lang="fa-IR" dirty="0">
              <a:cs typeface="+mn-cs"/>
            </a:endParaRPr>
          </a:p>
        </p:txBody>
      </p:sp>
      <p:sp>
        <p:nvSpPr>
          <p:cNvPr id="3" name="Content Placeholder 2"/>
          <p:cNvSpPr>
            <a:spLocks noGrp="1"/>
          </p:cNvSpPr>
          <p:nvPr>
            <p:ph idx="1"/>
          </p:nvPr>
        </p:nvSpPr>
        <p:spPr/>
        <p:txBody>
          <a:bodyPr>
            <a:normAutofit/>
          </a:bodyPr>
          <a:lstStyle/>
          <a:p>
            <a:r>
              <a:rPr lang="fa-IR" dirty="0"/>
              <a:t>قسمت اندازه گیر مقدار واقعی عنصر مورد نظر را اندازه گیری می کند. پارامترهای مختلفی در صنایع برای کنترل اندازه گیری می شود. مهمترین پارامترهایی که در صنعت برای کنترل اندازه گیری می شوند عبارتند از :</a:t>
            </a:r>
            <a:endParaRPr lang="en-US" dirty="0"/>
          </a:p>
          <a:p>
            <a:pPr marL="514350" indent="-514350">
              <a:buFont typeface="+mj-lt"/>
              <a:buAutoNum type="arabicPeriod"/>
            </a:pPr>
            <a:r>
              <a:rPr lang="fa-IR" dirty="0"/>
              <a:t>اندازه گیری فشار </a:t>
            </a:r>
            <a:r>
              <a:rPr lang="en-US" dirty="0"/>
              <a:t>measurement of the pressure</a:t>
            </a:r>
          </a:p>
          <a:p>
            <a:pPr marL="514350" indent="-514350">
              <a:buFont typeface="+mj-lt"/>
              <a:buAutoNum type="arabicPeriod"/>
            </a:pPr>
            <a:r>
              <a:rPr lang="fa-IR" dirty="0"/>
              <a:t>اندازه گیری درجه حرارت  </a:t>
            </a:r>
            <a:r>
              <a:rPr lang="en-US" dirty="0"/>
              <a:t>measurement of the temperature</a:t>
            </a:r>
          </a:p>
          <a:p>
            <a:pPr marL="514350" indent="-514350">
              <a:buFont typeface="+mj-lt"/>
              <a:buAutoNum type="arabicPeriod"/>
            </a:pPr>
            <a:r>
              <a:rPr lang="fa-IR" dirty="0"/>
              <a:t>اندازه گیری جریانات سیالات </a:t>
            </a:r>
            <a:r>
              <a:rPr lang="en-US" dirty="0"/>
              <a:t>measurement of the flow</a:t>
            </a:r>
          </a:p>
          <a:p>
            <a:pPr marL="514350" indent="-514350">
              <a:buFont typeface="+mj-lt"/>
              <a:buAutoNum type="arabicPeriod"/>
            </a:pPr>
            <a:r>
              <a:rPr lang="fa-IR" dirty="0"/>
              <a:t>اندازه گیری ارتفاع مایعات </a:t>
            </a:r>
            <a:r>
              <a:rPr lang="en-US" dirty="0"/>
              <a:t>measurement of the level</a:t>
            </a:r>
          </a:p>
          <a:p>
            <a:endParaRPr lang="fa-IR" dirty="0"/>
          </a:p>
        </p:txBody>
      </p:sp>
    </p:spTree>
    <p:extLst>
      <p:ext uri="{BB962C8B-B14F-4D97-AF65-F5344CB8AC3E}">
        <p14:creationId xmlns:p14="http://schemas.microsoft.com/office/powerpoint/2010/main" val="375721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کنترل کننده ها:</a:t>
            </a:r>
            <a:endParaRPr lang="fa-IR" dirty="0">
              <a:cs typeface="+mn-cs"/>
            </a:endParaRPr>
          </a:p>
        </p:txBody>
      </p:sp>
      <p:sp>
        <p:nvSpPr>
          <p:cNvPr id="3" name="Content Placeholder 2"/>
          <p:cNvSpPr>
            <a:spLocks noGrp="1"/>
          </p:cNvSpPr>
          <p:nvPr>
            <p:ph idx="1"/>
          </p:nvPr>
        </p:nvSpPr>
        <p:spPr/>
        <p:txBody>
          <a:bodyPr>
            <a:normAutofit/>
          </a:bodyPr>
          <a:lstStyle/>
          <a:p>
            <a:r>
              <a:rPr lang="fa-IR" dirty="0"/>
              <a:t>بخش دوم ابزار دقیق بخش کنترل می باشد در ابتدای شروع صنعت که کنترل بصورت امروزی نبود کنترل بوسیله عوامل انسانی انجام می شد سپس با پیشرفت علم سیستم کنترل اتوماتیک با بوجود آمدن ادوات </a:t>
            </a:r>
            <a:r>
              <a:rPr lang="fa-IR" dirty="0" smtClean="0"/>
              <a:t>پنوماتیکی </a:t>
            </a:r>
            <a:r>
              <a:rPr lang="fa-IR" dirty="0"/>
              <a:t>(بادی) وارد مرحله جدیدی شد. بعد از مدتی با اختراع ترانزیستور استفاده از کارتهای الکترونیکی برای کنترل آغاز شد با بوجود آمدن این قطعات کنترلی استفاده از عوامل انسانی برای کنترل کمتر می شد. در ادامه پیشرفت علم کامپیوترهای صنعتی با نام </a:t>
            </a:r>
            <a:r>
              <a:rPr lang="en-US" dirty="0" err="1"/>
              <a:t>plc</a:t>
            </a:r>
            <a:r>
              <a:rPr lang="fa-IR" dirty="0"/>
              <a:t> وارد صنعت شدند بوسیله این </a:t>
            </a:r>
            <a:r>
              <a:rPr lang="en-US" dirty="0" err="1"/>
              <a:t>plc</a:t>
            </a:r>
            <a:r>
              <a:rPr lang="fa-IR" dirty="0"/>
              <a:t> ها واحدها به آسانی کنترل می شدند و تغییرات نیز به آسانی در واحدها انجام می گرفت.</a:t>
            </a:r>
            <a:br>
              <a:rPr lang="fa-IR" dirty="0"/>
            </a:br>
            <a:endParaRPr lang="fa-IR" dirty="0"/>
          </a:p>
        </p:txBody>
      </p:sp>
    </p:spTree>
    <p:extLst>
      <p:ext uri="{BB962C8B-B14F-4D97-AF65-F5344CB8AC3E}">
        <p14:creationId xmlns:p14="http://schemas.microsoft.com/office/powerpoint/2010/main" val="4294359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محرک ها(ادوات خروجی):</a:t>
            </a:r>
            <a:endParaRPr lang="fa-IR" dirty="0">
              <a:cs typeface="+mn-cs"/>
            </a:endParaRPr>
          </a:p>
        </p:txBody>
      </p:sp>
      <p:sp>
        <p:nvSpPr>
          <p:cNvPr id="3" name="Content Placeholder 2"/>
          <p:cNvSpPr>
            <a:spLocks noGrp="1"/>
          </p:cNvSpPr>
          <p:nvPr>
            <p:ph idx="1"/>
          </p:nvPr>
        </p:nvSpPr>
        <p:spPr/>
        <p:txBody>
          <a:bodyPr/>
          <a:lstStyle/>
          <a:p>
            <a:r>
              <a:rPr lang="fa-IR" dirty="0"/>
              <a:t>محرکها ادواتی هستند که سیگنال خروجی را از قسمت کنترل کننده می گیرد و متناسب با این سیگنالها عمل می کند. از عمده ادوات خروجی می توان به شیرهای کنترل و الکتروموتورها اشاره کرد. این ادوات با عملکرد خود باعث کنترل پارامترهای اندازه گیری </a:t>
            </a:r>
            <a:r>
              <a:rPr lang="fa-IR" dirty="0" smtClean="0"/>
              <a:t>در </a:t>
            </a:r>
            <a:r>
              <a:rPr lang="fa-IR" dirty="0"/>
              <a:t>مقدار مطلوب و مورد نظر می شوند . این ادوات گستره </a:t>
            </a:r>
            <a:r>
              <a:rPr lang="fa-IR" dirty="0" smtClean="0"/>
              <a:t>تنوع </a:t>
            </a:r>
            <a:r>
              <a:rPr lang="fa-IR" dirty="0"/>
              <a:t>زیادی دارند.</a:t>
            </a:r>
            <a:endParaRPr lang="en-US" dirty="0"/>
          </a:p>
          <a:p>
            <a:endParaRPr lang="fa-IR" dirty="0"/>
          </a:p>
        </p:txBody>
      </p:sp>
    </p:spTree>
    <p:extLst>
      <p:ext uri="{BB962C8B-B14F-4D97-AF65-F5344CB8AC3E}">
        <p14:creationId xmlns:p14="http://schemas.microsoft.com/office/powerpoint/2010/main" val="2049941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mn-cs"/>
              </a:rPr>
              <a:t>مهندسی ابزار دقیق</a:t>
            </a:r>
            <a:r>
              <a:rPr lang="fa-IR" dirty="0">
                <a:cs typeface="+mn-cs"/>
              </a:rPr>
              <a:t>  </a:t>
            </a:r>
            <a:r>
              <a:rPr lang="en-US" dirty="0">
                <a:cs typeface="+mn-cs"/>
              </a:rPr>
              <a:t>Instrumentation engineerin</a:t>
            </a:r>
            <a:r>
              <a:rPr lang="en-US" dirty="0"/>
              <a:t>g</a:t>
            </a:r>
            <a:endParaRPr lang="fa-IR" dirty="0"/>
          </a:p>
        </p:txBody>
      </p:sp>
      <p:sp>
        <p:nvSpPr>
          <p:cNvPr id="3" name="Content Placeholder 2"/>
          <p:cNvSpPr>
            <a:spLocks noGrp="1"/>
          </p:cNvSpPr>
          <p:nvPr>
            <p:ph idx="1"/>
          </p:nvPr>
        </p:nvSpPr>
        <p:spPr/>
        <p:txBody>
          <a:bodyPr/>
          <a:lstStyle/>
          <a:p>
            <a:r>
              <a:rPr lang="fa-IR" dirty="0"/>
              <a:t>علمی میان رشته‌ای است که با اندازه گیری کمیت‌های فیزیکی فشار، دما، سطح مواد در </a:t>
            </a:r>
            <a:r>
              <a:rPr lang="fa-IR" dirty="0" smtClean="0"/>
              <a:t>مخازن </a:t>
            </a:r>
            <a:r>
              <a:rPr lang="fa-IR" dirty="0"/>
              <a:t>و فلو و … و کنترل آنها سرو کار دارد. مهندسی ابزار دقیق به دلیل وجود سنسورهای الکتریکی با رشته مهندسی برق و الکترونیک ارتباط بسیار نزدیکی دارد.</a:t>
            </a:r>
            <a:endParaRPr lang="en-US" dirty="0"/>
          </a:p>
          <a:p>
            <a:r>
              <a:rPr lang="fa-IR" dirty="0"/>
              <a:t>این گرایش بطور گسترده به طراحی و کنترل سیستمهای صنعتی میپردازد. سنسورها، ترانسمیترها، دستگاه های اندازه گیری و کنترل کننده های نوین نقش بسیار پر اهمیتی در این گرایش دارند.</a:t>
            </a:r>
            <a:endParaRPr lang="en-US" dirty="0"/>
          </a:p>
          <a:p>
            <a:endParaRPr lang="fa-IR" dirty="0"/>
          </a:p>
        </p:txBody>
      </p:sp>
    </p:spTree>
    <p:extLst>
      <p:ext uri="{BB962C8B-B14F-4D97-AF65-F5344CB8AC3E}">
        <p14:creationId xmlns:p14="http://schemas.microsoft.com/office/powerpoint/2010/main" val="408551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5811838"/>
          </a:xfrm>
        </p:spPr>
        <p:txBody>
          <a:bodyPr>
            <a:normAutofit/>
          </a:bodyPr>
          <a:lstStyle/>
          <a:p>
            <a:pPr algn="ctr"/>
            <a:r>
              <a:rPr lang="fa-IR" sz="7200" dirty="0" smtClean="0">
                <a:cs typeface="+mn-cs"/>
              </a:rPr>
              <a:t>ابزاردقیق صنعتی</a:t>
            </a:r>
            <a:endParaRPr lang="fa-IR" sz="7200" dirty="0">
              <a:cs typeface="+mn-cs"/>
            </a:endParaRPr>
          </a:p>
        </p:txBody>
      </p:sp>
      <p:sp>
        <p:nvSpPr>
          <p:cNvPr id="3" name="Content Placeholder 2"/>
          <p:cNvSpPr>
            <a:spLocks noGrp="1"/>
          </p:cNvSpPr>
          <p:nvPr>
            <p:ph idx="1"/>
          </p:nvPr>
        </p:nvSpPr>
        <p:spPr>
          <a:xfrm flipV="1">
            <a:off x="838200" y="6176960"/>
            <a:ext cx="45719" cy="45719"/>
          </a:xfrm>
        </p:spPr>
        <p:txBody>
          <a:bodyPr>
            <a:normAutofit fontScale="25000" lnSpcReduction="20000"/>
          </a:bodyPr>
          <a:lstStyle/>
          <a:p>
            <a:endParaRPr lang="fa-IR"/>
          </a:p>
        </p:txBody>
      </p:sp>
    </p:spTree>
    <p:extLst>
      <p:ext uri="{BB962C8B-B14F-4D97-AF65-F5344CB8AC3E}">
        <p14:creationId xmlns:p14="http://schemas.microsoft.com/office/powerpoint/2010/main" val="104162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سطح سنج ها:</a:t>
            </a:r>
            <a:endParaRPr lang="fa-IR" dirty="0">
              <a:cs typeface="+mn-cs"/>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fa-IR" dirty="0" smtClean="0"/>
              <a:t>لول </a:t>
            </a:r>
            <a:r>
              <a:rPr lang="fa-IR" dirty="0"/>
              <a:t>متر هیدروستاتیک</a:t>
            </a:r>
          </a:p>
          <a:p>
            <a:pPr marL="514350" indent="-514350">
              <a:buFont typeface="+mj-lt"/>
              <a:buAutoNum type="arabicPeriod"/>
            </a:pPr>
            <a:r>
              <a:rPr lang="fa-IR" dirty="0" smtClean="0"/>
              <a:t>سطح </a:t>
            </a:r>
            <a:r>
              <a:rPr lang="fa-IR" dirty="0"/>
              <a:t>سنج اولتراسونيك</a:t>
            </a:r>
          </a:p>
          <a:p>
            <a:pPr marL="514350" indent="-514350">
              <a:buFont typeface="+mj-lt"/>
              <a:buAutoNum type="arabicPeriod"/>
            </a:pPr>
            <a:r>
              <a:rPr lang="fa-IR" dirty="0" smtClean="0"/>
              <a:t>سطح </a:t>
            </a:r>
            <a:r>
              <a:rPr lang="fa-IR" dirty="0"/>
              <a:t>سنج شناوری</a:t>
            </a:r>
          </a:p>
          <a:p>
            <a:pPr marL="514350" indent="-514350">
              <a:buFont typeface="+mj-lt"/>
              <a:buAutoNum type="arabicPeriod"/>
            </a:pPr>
            <a:r>
              <a:rPr lang="fa-IR" dirty="0" smtClean="0"/>
              <a:t>لول </a:t>
            </a:r>
            <a:r>
              <a:rPr lang="fa-IR" dirty="0"/>
              <a:t>سوئیچ دیافراگمی</a:t>
            </a:r>
          </a:p>
          <a:p>
            <a:pPr marL="514350" indent="-514350">
              <a:buFont typeface="+mj-lt"/>
              <a:buAutoNum type="arabicPeriod"/>
            </a:pPr>
            <a:r>
              <a:rPr lang="fa-IR" dirty="0" smtClean="0"/>
              <a:t>لول </a:t>
            </a:r>
            <a:r>
              <a:rPr lang="fa-IR" dirty="0"/>
              <a:t>سوئیچ لرزشی</a:t>
            </a:r>
          </a:p>
          <a:p>
            <a:pPr marL="514350" indent="-514350">
              <a:buFont typeface="+mj-lt"/>
              <a:buAutoNum type="arabicPeriod"/>
            </a:pPr>
            <a:r>
              <a:rPr lang="fa-IR" dirty="0" smtClean="0"/>
              <a:t>لول </a:t>
            </a:r>
            <a:r>
              <a:rPr lang="fa-IR" dirty="0"/>
              <a:t>سوئیچ پره ای</a:t>
            </a:r>
          </a:p>
          <a:p>
            <a:pPr marL="514350" indent="-514350">
              <a:buFont typeface="+mj-lt"/>
              <a:buAutoNum type="arabicPeriod"/>
            </a:pPr>
            <a:r>
              <a:rPr lang="fa-IR" dirty="0" smtClean="0"/>
              <a:t>سطح </a:t>
            </a:r>
            <a:r>
              <a:rPr lang="fa-IR" dirty="0"/>
              <a:t>سنج راداری</a:t>
            </a:r>
          </a:p>
          <a:p>
            <a:pPr marL="514350" indent="-514350">
              <a:buFont typeface="+mj-lt"/>
              <a:buAutoNum type="arabicPeriod"/>
            </a:pPr>
            <a:r>
              <a:rPr lang="fa-IR" dirty="0" smtClean="0"/>
              <a:t>سطح </a:t>
            </a:r>
            <a:r>
              <a:rPr lang="fa-IR" dirty="0"/>
              <a:t>سنج خازنی</a:t>
            </a:r>
          </a:p>
          <a:p>
            <a:pPr marL="514350" indent="-514350">
              <a:buFont typeface="+mj-lt"/>
              <a:buAutoNum type="arabicPeriod"/>
            </a:pPr>
            <a:r>
              <a:rPr lang="fa-IR" dirty="0" smtClean="0"/>
              <a:t>سطح </a:t>
            </a:r>
            <a:r>
              <a:rPr lang="fa-IR" dirty="0"/>
              <a:t>سنجی با فشار</a:t>
            </a:r>
          </a:p>
          <a:p>
            <a:endParaRPr lang="fa-IR" dirty="0"/>
          </a:p>
        </p:txBody>
      </p:sp>
    </p:spTree>
    <p:extLst>
      <p:ext uri="{BB962C8B-B14F-4D97-AF65-F5344CB8AC3E}">
        <p14:creationId xmlns:p14="http://schemas.microsoft.com/office/powerpoint/2010/main" val="195241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فشارسنج ها:</a:t>
            </a:r>
            <a:endParaRPr lang="fa-IR" dirty="0">
              <a:cs typeface="+mn-cs"/>
            </a:endParaRPr>
          </a:p>
        </p:txBody>
      </p:sp>
      <p:sp>
        <p:nvSpPr>
          <p:cNvPr id="3" name="Content Placeholder 2"/>
          <p:cNvSpPr>
            <a:spLocks noGrp="1"/>
          </p:cNvSpPr>
          <p:nvPr>
            <p:ph idx="1"/>
          </p:nvPr>
        </p:nvSpPr>
        <p:spPr/>
        <p:txBody>
          <a:bodyPr/>
          <a:lstStyle/>
          <a:p>
            <a:pPr marL="514350" indent="-514350">
              <a:buFont typeface="+mj-lt"/>
              <a:buAutoNum type="arabicPeriod"/>
            </a:pPr>
            <a:r>
              <a:rPr lang="fa-IR" dirty="0" smtClean="0"/>
              <a:t>ترانسميتر </a:t>
            </a:r>
            <a:r>
              <a:rPr lang="fa-IR" dirty="0"/>
              <a:t>اختلاف فشار</a:t>
            </a:r>
          </a:p>
          <a:p>
            <a:pPr marL="514350" indent="-514350">
              <a:buFont typeface="+mj-lt"/>
              <a:buAutoNum type="arabicPeriod"/>
            </a:pPr>
            <a:r>
              <a:rPr lang="fa-IR" dirty="0" smtClean="0"/>
              <a:t>فشار </a:t>
            </a:r>
            <a:r>
              <a:rPr lang="fa-IR" dirty="0"/>
              <a:t>سنج تفاضلی</a:t>
            </a:r>
          </a:p>
          <a:p>
            <a:pPr marL="514350" indent="-514350">
              <a:buFont typeface="+mj-lt"/>
              <a:buAutoNum type="arabicPeriod"/>
            </a:pPr>
            <a:r>
              <a:rPr lang="fa-IR" dirty="0" smtClean="0"/>
              <a:t>فشار </a:t>
            </a:r>
            <a:r>
              <a:rPr lang="fa-IR" dirty="0"/>
              <a:t>سنج ديجيتال</a:t>
            </a:r>
          </a:p>
          <a:p>
            <a:pPr marL="514350" indent="-514350">
              <a:buFont typeface="+mj-lt"/>
              <a:buAutoNum type="arabicPeriod"/>
            </a:pPr>
            <a:r>
              <a:rPr lang="fa-IR" dirty="0" smtClean="0"/>
              <a:t>گیج </a:t>
            </a:r>
            <a:r>
              <a:rPr lang="fa-IR" dirty="0"/>
              <a:t>فشار آنالوگ</a:t>
            </a:r>
          </a:p>
          <a:p>
            <a:pPr marL="514350" indent="-514350">
              <a:buFont typeface="+mj-lt"/>
              <a:buAutoNum type="arabicPeriod"/>
            </a:pPr>
            <a:r>
              <a:rPr lang="fa-IR" dirty="0" smtClean="0"/>
              <a:t>ترانسمیتر </a:t>
            </a:r>
            <a:r>
              <a:rPr lang="fa-IR" dirty="0"/>
              <a:t>فشار</a:t>
            </a:r>
          </a:p>
          <a:p>
            <a:pPr marL="514350" indent="-514350">
              <a:buFont typeface="+mj-lt"/>
              <a:buAutoNum type="arabicPeriod"/>
            </a:pPr>
            <a:r>
              <a:rPr lang="fa-IR" dirty="0" smtClean="0"/>
              <a:t>كاليبراتور </a:t>
            </a:r>
            <a:r>
              <a:rPr lang="fa-IR" dirty="0"/>
              <a:t>فشار</a:t>
            </a:r>
          </a:p>
          <a:p>
            <a:pPr marL="514350" indent="-514350">
              <a:buFont typeface="+mj-lt"/>
              <a:buAutoNum type="arabicPeriod"/>
            </a:pPr>
            <a:r>
              <a:rPr lang="fa-IR" dirty="0" smtClean="0"/>
              <a:t>پرشر </a:t>
            </a:r>
            <a:r>
              <a:rPr lang="fa-IR" dirty="0"/>
              <a:t>سوئیچ</a:t>
            </a:r>
          </a:p>
          <a:p>
            <a:endParaRPr lang="fa-IR" dirty="0"/>
          </a:p>
        </p:txBody>
      </p:sp>
    </p:spTree>
    <p:extLst>
      <p:ext uri="{BB962C8B-B14F-4D97-AF65-F5344CB8AC3E}">
        <p14:creationId xmlns:p14="http://schemas.microsoft.com/office/powerpoint/2010/main" val="227537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210579"/>
            <a:ext cx="10515600" cy="1325563"/>
          </a:xfrm>
        </p:spPr>
        <p:txBody>
          <a:bodyPr/>
          <a:lstStyle/>
          <a:p>
            <a:pPr algn="ctr"/>
            <a:r>
              <a:rPr lang="fa-IR" dirty="0" smtClean="0">
                <a:cs typeface="+mn-cs"/>
              </a:rPr>
              <a:t>دماسنج ها:</a:t>
            </a:r>
            <a:endParaRPr lang="fa-IR" dirty="0">
              <a:cs typeface="+mn-cs"/>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fa-IR" dirty="0" smtClean="0"/>
              <a:t>ترمومتر </a:t>
            </a:r>
            <a:r>
              <a:rPr lang="fa-IR" dirty="0"/>
              <a:t>مادون قرمز</a:t>
            </a:r>
          </a:p>
          <a:p>
            <a:pPr marL="514350" indent="-514350">
              <a:buFont typeface="+mj-lt"/>
              <a:buAutoNum type="arabicPeriod"/>
            </a:pPr>
            <a:r>
              <a:rPr lang="fa-IR" dirty="0" smtClean="0"/>
              <a:t>ترمومتر </a:t>
            </a:r>
            <a:r>
              <a:rPr lang="fa-IR" dirty="0"/>
              <a:t>عقربه ای</a:t>
            </a:r>
          </a:p>
          <a:p>
            <a:pPr marL="514350" indent="-514350">
              <a:buFont typeface="+mj-lt"/>
              <a:buAutoNum type="arabicPeriod"/>
            </a:pPr>
            <a:r>
              <a:rPr lang="fa-IR" dirty="0" smtClean="0"/>
              <a:t>ترمومتر </a:t>
            </a:r>
            <a:r>
              <a:rPr lang="fa-IR" dirty="0"/>
              <a:t>دنباله دار</a:t>
            </a:r>
          </a:p>
          <a:p>
            <a:pPr marL="514350" indent="-514350">
              <a:buFont typeface="+mj-lt"/>
              <a:buAutoNum type="arabicPeriod"/>
            </a:pPr>
            <a:r>
              <a:rPr lang="fa-IR" dirty="0" smtClean="0"/>
              <a:t>ترمومتر </a:t>
            </a:r>
            <a:r>
              <a:rPr lang="fa-IR" dirty="0"/>
              <a:t>دیجیتال</a:t>
            </a:r>
          </a:p>
          <a:p>
            <a:pPr marL="514350" indent="-514350">
              <a:buFont typeface="+mj-lt"/>
              <a:buAutoNum type="arabicPeriod"/>
            </a:pPr>
            <a:r>
              <a:rPr lang="fa-IR" dirty="0" smtClean="0"/>
              <a:t>ترمومتر </a:t>
            </a:r>
            <a:r>
              <a:rPr lang="fa-IR" dirty="0"/>
              <a:t>لیزری</a:t>
            </a:r>
          </a:p>
          <a:p>
            <a:pPr marL="514350" indent="-514350">
              <a:buFont typeface="+mj-lt"/>
              <a:buAutoNum type="arabicPeriod"/>
            </a:pPr>
            <a:r>
              <a:rPr lang="fa-IR" dirty="0" smtClean="0"/>
              <a:t>دماسنج </a:t>
            </a:r>
            <a:r>
              <a:rPr lang="fa-IR" dirty="0"/>
              <a:t>محیط</a:t>
            </a:r>
          </a:p>
          <a:p>
            <a:pPr marL="514350" indent="-514350">
              <a:buFont typeface="+mj-lt"/>
              <a:buAutoNum type="arabicPeriod"/>
            </a:pPr>
            <a:r>
              <a:rPr lang="fa-IR" dirty="0" smtClean="0"/>
              <a:t>ترمورزيستنس</a:t>
            </a:r>
            <a:endParaRPr lang="fa-IR" dirty="0"/>
          </a:p>
          <a:p>
            <a:pPr marL="514350" indent="-514350">
              <a:buFont typeface="+mj-lt"/>
              <a:buAutoNum type="arabicPeriod"/>
            </a:pPr>
            <a:r>
              <a:rPr lang="fa-IR" dirty="0" smtClean="0"/>
              <a:t>كاليبراتور </a:t>
            </a:r>
            <a:r>
              <a:rPr lang="fa-IR" dirty="0"/>
              <a:t>دما</a:t>
            </a:r>
          </a:p>
          <a:p>
            <a:pPr marL="514350" indent="-514350">
              <a:buFont typeface="+mj-lt"/>
              <a:buAutoNum type="arabicPeriod"/>
            </a:pPr>
            <a:r>
              <a:rPr lang="fa-IR" dirty="0" smtClean="0"/>
              <a:t>ترانسميتر </a:t>
            </a:r>
            <a:r>
              <a:rPr lang="fa-IR" dirty="0"/>
              <a:t>دما</a:t>
            </a:r>
          </a:p>
          <a:p>
            <a:pPr marL="514350" indent="-514350">
              <a:buFont typeface="+mj-lt"/>
              <a:buAutoNum type="arabicPeriod"/>
            </a:pPr>
            <a:r>
              <a:rPr lang="fa-IR" dirty="0" smtClean="0"/>
              <a:t>لوازم </a:t>
            </a:r>
            <a:r>
              <a:rPr lang="fa-IR" dirty="0"/>
              <a:t>جانبي</a:t>
            </a:r>
          </a:p>
          <a:p>
            <a:pPr marL="514350" indent="-514350">
              <a:buFont typeface="+mj-lt"/>
              <a:buAutoNum type="arabicPeriod"/>
            </a:pPr>
            <a:r>
              <a:rPr lang="fa-IR" dirty="0" smtClean="0"/>
              <a:t>ترموكوپل</a:t>
            </a:r>
            <a:endParaRPr lang="fa-IR" dirty="0"/>
          </a:p>
          <a:p>
            <a:pPr marL="514350" indent="-514350">
              <a:buFont typeface="+mj-lt"/>
              <a:buAutoNum type="arabicPeriod"/>
            </a:pPr>
            <a:r>
              <a:rPr lang="fa-IR" dirty="0" smtClean="0"/>
              <a:t>كنترلر </a:t>
            </a:r>
            <a:r>
              <a:rPr lang="fa-IR" dirty="0"/>
              <a:t>دما</a:t>
            </a:r>
          </a:p>
          <a:p>
            <a:endParaRPr lang="fa-IR" dirty="0"/>
          </a:p>
        </p:txBody>
      </p:sp>
    </p:spTree>
    <p:extLst>
      <p:ext uri="{BB962C8B-B14F-4D97-AF65-F5344CB8AC3E}">
        <p14:creationId xmlns:p14="http://schemas.microsoft.com/office/powerpoint/2010/main" val="20258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اتوماسیون صنعتی:</a:t>
            </a:r>
            <a:endParaRPr lang="fa-IR" dirty="0">
              <a:cs typeface="+mn-cs"/>
            </a:endParaRPr>
          </a:p>
        </p:txBody>
      </p:sp>
      <p:sp>
        <p:nvSpPr>
          <p:cNvPr id="3" name="Content Placeholder 2"/>
          <p:cNvSpPr>
            <a:spLocks noGrp="1"/>
          </p:cNvSpPr>
          <p:nvPr>
            <p:ph idx="1"/>
          </p:nvPr>
        </p:nvSpPr>
        <p:spPr/>
        <p:txBody>
          <a:bodyPr>
            <a:normAutofit/>
          </a:bodyPr>
          <a:lstStyle/>
          <a:p>
            <a:r>
              <a:rPr lang="fa-IR" b="1" dirty="0"/>
              <a:t>خودکارسازی</a:t>
            </a:r>
            <a:r>
              <a:rPr lang="fa-IR" dirty="0"/>
              <a:t> (اتوماسیون) (</a:t>
            </a:r>
            <a:r>
              <a:rPr lang="en-US" dirty="0"/>
              <a:t>automation</a:t>
            </a:r>
            <a:r>
              <a:rPr lang="fa-IR" dirty="0"/>
              <a:t>)در زبان یونان باستان به معنی خود فرمان است. رباتیزه کردن یا اتوماسیون صنعتی(</a:t>
            </a:r>
            <a:r>
              <a:rPr lang="en-US" dirty="0"/>
              <a:t>Industrial Automation</a:t>
            </a:r>
            <a:r>
              <a:rPr lang="fa-IR" dirty="0"/>
              <a:t>) به معنی استفاده از ابزارهای کنترلی (مثلاً کامپیوتر) به منظور هدایت و کنترل ماشین آلات صنعتی و پروسه‌های تولید </a:t>
            </a:r>
            <a:r>
              <a:rPr lang="fa-IR" dirty="0" smtClean="0"/>
              <a:t>است. </a:t>
            </a:r>
            <a:r>
              <a:rPr lang="fa-IR" dirty="0"/>
              <a:t>اتوماسیون به بهره‌گیری از سامانه‌های کنترل (مثل کنترل عددی، کنترل منطقی قابل برنامه‌ریزی، و دیگر سیستم‌های کنترل صنعتی)، </a:t>
            </a:r>
            <a:r>
              <a:rPr lang="fa-IR" dirty="0" smtClean="0"/>
              <a:t>مکانیکی، الکترونیکی </a:t>
            </a:r>
            <a:r>
              <a:rPr lang="fa-IR" dirty="0"/>
              <a:t>به کمک </a:t>
            </a:r>
            <a:r>
              <a:rPr lang="fa-IR" dirty="0" smtClean="0"/>
              <a:t>رایانه ها </a:t>
            </a:r>
            <a:r>
              <a:rPr lang="fa-IR" dirty="0"/>
              <a:t>[</a:t>
            </a:r>
            <a:r>
              <a:rPr lang="en-US" dirty="0"/>
              <a:t>CAM, CAD, CAX</a:t>
            </a:r>
            <a:r>
              <a:rPr lang="fa-IR" dirty="0"/>
              <a:t>] برای پایش (کنترل) </a:t>
            </a:r>
            <a:r>
              <a:rPr lang="fa-IR" dirty="0" smtClean="0"/>
              <a:t>خط تولید </a:t>
            </a:r>
            <a:r>
              <a:rPr lang="fa-IR" dirty="0"/>
              <a:t>گفته می‌شود، که در آن هدف، کاهش نیاز به دخالت انسان است. خودکارسازی یک گام فراتر از </a:t>
            </a:r>
            <a:r>
              <a:rPr lang="fa-IR" dirty="0" smtClean="0"/>
              <a:t>مکانیزه </a:t>
            </a:r>
            <a:r>
              <a:rPr lang="fa-IR" dirty="0"/>
              <a:t>کردن است. مکانیزه کردن به معنی فراهم کردن متصدیان انسانی با ابزار و دستگاه‌هایی است که ایشان را برای انجام بهتر کارشان یاری می‌رساند. نمایان‌ترین و شناخته‌شده‌ترین بخش خودکارسازی </a:t>
            </a:r>
            <a:r>
              <a:rPr lang="fa-IR" dirty="0" smtClean="0"/>
              <a:t>رباتهای </a:t>
            </a:r>
            <a:r>
              <a:rPr lang="fa-IR" dirty="0"/>
              <a:t>صنعتی هستند. </a:t>
            </a:r>
            <a:endParaRPr lang="en-US" dirty="0"/>
          </a:p>
          <a:p>
            <a:endParaRPr lang="fa-IR" dirty="0"/>
          </a:p>
        </p:txBody>
      </p:sp>
    </p:spTree>
    <p:extLst>
      <p:ext uri="{BB962C8B-B14F-4D97-AF65-F5344CB8AC3E}">
        <p14:creationId xmlns:p14="http://schemas.microsoft.com/office/powerpoint/2010/main" val="194364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فلومترها:</a:t>
            </a:r>
            <a:endParaRPr lang="fa-IR" dirty="0">
              <a:cs typeface="+mn-cs"/>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fa-IR" dirty="0" smtClean="0"/>
              <a:t>فلومتر </a:t>
            </a:r>
            <a:r>
              <a:rPr lang="fa-IR" dirty="0"/>
              <a:t>الکترومغناطیسی</a:t>
            </a:r>
          </a:p>
          <a:p>
            <a:pPr marL="514350" indent="-514350">
              <a:buFont typeface="+mj-lt"/>
              <a:buAutoNum type="arabicPeriod"/>
            </a:pPr>
            <a:r>
              <a:rPr lang="fa-IR" dirty="0" smtClean="0"/>
              <a:t>فلومتر </a:t>
            </a:r>
            <a:r>
              <a:rPr lang="fa-IR" dirty="0"/>
              <a:t>آلتراسونیک</a:t>
            </a:r>
          </a:p>
          <a:p>
            <a:pPr marL="514350" indent="-514350">
              <a:buFont typeface="+mj-lt"/>
              <a:buAutoNum type="arabicPeriod"/>
            </a:pPr>
            <a:r>
              <a:rPr lang="fa-IR" dirty="0" smtClean="0"/>
              <a:t>فلومتر </a:t>
            </a:r>
            <a:r>
              <a:rPr lang="fa-IR" dirty="0"/>
              <a:t>کانال باز</a:t>
            </a:r>
          </a:p>
          <a:p>
            <a:pPr marL="514350" indent="-514350">
              <a:buFont typeface="+mj-lt"/>
              <a:buAutoNum type="arabicPeriod"/>
            </a:pPr>
            <a:r>
              <a:rPr lang="fa-IR" dirty="0" smtClean="0"/>
              <a:t>فلومتر </a:t>
            </a:r>
            <a:r>
              <a:rPr lang="fa-IR" dirty="0"/>
              <a:t>دنده ای</a:t>
            </a:r>
          </a:p>
          <a:p>
            <a:pPr marL="514350" indent="-514350">
              <a:buFont typeface="+mj-lt"/>
              <a:buAutoNum type="arabicPeriod"/>
            </a:pPr>
            <a:r>
              <a:rPr lang="fa-IR" dirty="0" smtClean="0"/>
              <a:t>فلومتر </a:t>
            </a:r>
            <a:r>
              <a:rPr lang="fa-IR" dirty="0"/>
              <a:t>کوریالیس</a:t>
            </a:r>
          </a:p>
          <a:p>
            <a:pPr marL="514350" indent="-514350">
              <a:buFont typeface="+mj-lt"/>
              <a:buAutoNum type="arabicPeriod"/>
            </a:pPr>
            <a:r>
              <a:rPr lang="fa-IR" dirty="0" smtClean="0"/>
              <a:t>فلومتر </a:t>
            </a:r>
            <a:r>
              <a:rPr lang="fa-IR" dirty="0"/>
              <a:t>ورتکس</a:t>
            </a:r>
          </a:p>
          <a:p>
            <a:pPr marL="514350" indent="-514350">
              <a:buFont typeface="+mj-lt"/>
              <a:buAutoNum type="arabicPeriod"/>
            </a:pPr>
            <a:r>
              <a:rPr lang="fa-IR" dirty="0" smtClean="0"/>
              <a:t>فلومتر </a:t>
            </a:r>
            <a:r>
              <a:rPr lang="fa-IR" dirty="0"/>
              <a:t>توربینی</a:t>
            </a:r>
          </a:p>
          <a:p>
            <a:pPr marL="514350" indent="-514350">
              <a:buFont typeface="+mj-lt"/>
              <a:buAutoNum type="arabicPeriod"/>
            </a:pPr>
            <a:r>
              <a:rPr lang="fa-IR" dirty="0" smtClean="0"/>
              <a:t>فلومتر </a:t>
            </a:r>
            <a:r>
              <a:rPr lang="fa-IR" dirty="0"/>
              <a:t>پیتوت</a:t>
            </a:r>
          </a:p>
          <a:p>
            <a:pPr marL="514350" indent="-514350">
              <a:buFont typeface="+mj-lt"/>
              <a:buAutoNum type="arabicPeriod"/>
            </a:pPr>
            <a:r>
              <a:rPr lang="fa-IR" dirty="0" smtClean="0"/>
              <a:t>اورفیس </a:t>
            </a:r>
            <a:r>
              <a:rPr lang="fa-IR" dirty="0"/>
              <a:t>پلیت</a:t>
            </a:r>
          </a:p>
          <a:p>
            <a:pPr marL="514350" indent="-514350">
              <a:buFont typeface="+mj-lt"/>
              <a:buAutoNum type="arabicPeriod"/>
            </a:pPr>
            <a:r>
              <a:rPr lang="fa-IR" dirty="0" smtClean="0"/>
              <a:t>مس </a:t>
            </a:r>
            <a:r>
              <a:rPr lang="fa-IR" dirty="0"/>
              <a:t>فلومتر</a:t>
            </a:r>
          </a:p>
          <a:p>
            <a:pPr marL="514350" indent="-514350">
              <a:buFont typeface="+mj-lt"/>
              <a:buAutoNum type="arabicPeriod"/>
            </a:pPr>
            <a:r>
              <a:rPr lang="fa-IR" dirty="0" smtClean="0"/>
              <a:t>فلو </a:t>
            </a:r>
            <a:r>
              <a:rPr lang="fa-IR" dirty="0"/>
              <a:t>سوئيچ</a:t>
            </a:r>
          </a:p>
          <a:p>
            <a:pPr marL="514350" indent="-514350">
              <a:buFont typeface="+mj-lt"/>
              <a:buAutoNum type="arabicPeriod"/>
            </a:pPr>
            <a:r>
              <a:rPr lang="fa-IR" dirty="0" smtClean="0"/>
              <a:t>روتامتر</a:t>
            </a:r>
            <a:endParaRPr lang="fa-IR" dirty="0"/>
          </a:p>
          <a:p>
            <a:endParaRPr lang="fa-IR" dirty="0"/>
          </a:p>
        </p:txBody>
      </p:sp>
    </p:spTree>
    <p:extLst>
      <p:ext uri="{BB962C8B-B14F-4D97-AF65-F5344CB8AC3E}">
        <p14:creationId xmlns:p14="http://schemas.microsoft.com/office/powerpoint/2010/main" val="240660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ترموکوپل ها:</a:t>
            </a:r>
            <a:endParaRPr lang="fa-IR" dirty="0">
              <a:cs typeface="+mn-cs"/>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fa-IR" dirty="0" smtClean="0"/>
              <a:t>غلاف </a:t>
            </a:r>
            <a:r>
              <a:rPr lang="fa-IR" dirty="0"/>
              <a:t>سرامیکی آلسینت</a:t>
            </a:r>
          </a:p>
          <a:p>
            <a:pPr marL="514350" indent="-514350">
              <a:buFont typeface="+mj-lt"/>
              <a:buAutoNum type="arabicPeriod"/>
            </a:pPr>
            <a:r>
              <a:rPr lang="fa-IR" dirty="0" smtClean="0"/>
              <a:t>غلاف </a:t>
            </a:r>
            <a:r>
              <a:rPr lang="fa-IR" dirty="0"/>
              <a:t>ترموکوپل/ترمول</a:t>
            </a:r>
          </a:p>
          <a:p>
            <a:pPr marL="514350" indent="-514350">
              <a:buFont typeface="+mj-lt"/>
              <a:buAutoNum type="arabicPeriod"/>
            </a:pPr>
            <a:r>
              <a:rPr lang="fa-IR" dirty="0" smtClean="0"/>
              <a:t>سیم </a:t>
            </a:r>
            <a:r>
              <a:rPr lang="fa-IR" dirty="0"/>
              <a:t>جبران ترموکوپل</a:t>
            </a:r>
          </a:p>
          <a:p>
            <a:pPr marL="514350" indent="-514350">
              <a:buFont typeface="+mj-lt"/>
              <a:buAutoNum type="arabicPeriod"/>
            </a:pPr>
            <a:r>
              <a:rPr lang="fa-IR" dirty="0" smtClean="0"/>
              <a:t>ترمینال </a:t>
            </a:r>
            <a:r>
              <a:rPr lang="fa-IR" dirty="0"/>
              <a:t>هد ترموکوپل</a:t>
            </a:r>
          </a:p>
          <a:p>
            <a:pPr marL="514350" indent="-514350">
              <a:buFont typeface="+mj-lt"/>
              <a:buAutoNum type="arabicPeriod"/>
            </a:pPr>
            <a:r>
              <a:rPr lang="fa-IR" dirty="0" smtClean="0"/>
              <a:t>سرامیک </a:t>
            </a:r>
            <a:r>
              <a:rPr lang="fa-IR" dirty="0"/>
              <a:t>پیتوگراس</a:t>
            </a:r>
          </a:p>
          <a:p>
            <a:pPr marL="514350" indent="-514350">
              <a:buFont typeface="+mj-lt"/>
              <a:buAutoNum type="arabicPeriod"/>
            </a:pPr>
            <a:r>
              <a:rPr lang="fa-IR" dirty="0" smtClean="0"/>
              <a:t>ترانسمیتر </a:t>
            </a:r>
            <a:r>
              <a:rPr lang="fa-IR" dirty="0"/>
              <a:t>ترموکوپل</a:t>
            </a:r>
          </a:p>
          <a:p>
            <a:pPr marL="514350" indent="-514350">
              <a:buFont typeface="+mj-lt"/>
              <a:buAutoNum type="arabicPeriod"/>
            </a:pPr>
            <a:r>
              <a:rPr lang="fa-IR" dirty="0" smtClean="0"/>
              <a:t>ترموکوپل </a:t>
            </a:r>
            <a:r>
              <a:rPr lang="fa-IR" dirty="0"/>
              <a:t>تیپ اس</a:t>
            </a:r>
          </a:p>
          <a:p>
            <a:pPr marL="514350" indent="-514350">
              <a:buFont typeface="+mj-lt"/>
              <a:buAutoNum type="arabicPeriod"/>
            </a:pPr>
            <a:r>
              <a:rPr lang="fa-IR" dirty="0" smtClean="0"/>
              <a:t>ترموکوپل </a:t>
            </a:r>
            <a:r>
              <a:rPr lang="fa-IR" dirty="0"/>
              <a:t>تیپ کا</a:t>
            </a:r>
          </a:p>
          <a:p>
            <a:pPr marL="514350" indent="-514350">
              <a:buFont typeface="+mj-lt"/>
              <a:buAutoNum type="arabicPeriod"/>
            </a:pPr>
            <a:r>
              <a:rPr lang="fa-IR" dirty="0" smtClean="0"/>
              <a:t>کانکتور/سوکت </a:t>
            </a:r>
            <a:endParaRPr lang="fa-IR" dirty="0"/>
          </a:p>
          <a:p>
            <a:pPr marL="514350" indent="-514350">
              <a:buFont typeface="+mj-lt"/>
              <a:buAutoNum type="arabicPeriod"/>
            </a:pPr>
            <a:r>
              <a:rPr lang="fa-IR" dirty="0" smtClean="0"/>
              <a:t>پروب </a:t>
            </a:r>
            <a:r>
              <a:rPr lang="fa-IR" dirty="0"/>
              <a:t>دما</a:t>
            </a:r>
          </a:p>
          <a:p>
            <a:endParaRPr lang="fa-IR" dirty="0"/>
          </a:p>
        </p:txBody>
      </p:sp>
    </p:spTree>
    <p:extLst>
      <p:ext uri="{BB962C8B-B14F-4D97-AF65-F5344CB8AC3E}">
        <p14:creationId xmlns:p14="http://schemas.microsoft.com/office/powerpoint/2010/main" val="86680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لودسل ها:</a:t>
            </a:r>
            <a:endParaRPr lang="fa-IR" dirty="0">
              <a:cs typeface="+mn-cs"/>
            </a:endParaRPr>
          </a:p>
        </p:txBody>
      </p:sp>
      <p:sp>
        <p:nvSpPr>
          <p:cNvPr id="3" name="Content Placeholder 2"/>
          <p:cNvSpPr>
            <a:spLocks noGrp="1"/>
          </p:cNvSpPr>
          <p:nvPr>
            <p:ph idx="1"/>
          </p:nvPr>
        </p:nvSpPr>
        <p:spPr/>
        <p:txBody>
          <a:bodyPr/>
          <a:lstStyle/>
          <a:p>
            <a:r>
              <a:rPr lang="fa-IR" dirty="0" smtClean="0"/>
              <a:t>لودسل </a:t>
            </a:r>
            <a:r>
              <a:rPr lang="fa-IR" dirty="0"/>
              <a:t>کششی فشاری</a:t>
            </a:r>
          </a:p>
          <a:p>
            <a:r>
              <a:rPr lang="fa-IR" dirty="0" smtClean="0"/>
              <a:t>لودسل </a:t>
            </a:r>
            <a:r>
              <a:rPr lang="fa-IR" dirty="0"/>
              <a:t>خمشی ، برشی</a:t>
            </a:r>
          </a:p>
          <a:p>
            <a:r>
              <a:rPr lang="fa-IR" dirty="0" smtClean="0"/>
              <a:t>لودسل </a:t>
            </a:r>
            <a:r>
              <a:rPr lang="fa-IR" dirty="0"/>
              <a:t>تک نقطه ای</a:t>
            </a:r>
          </a:p>
          <a:p>
            <a:r>
              <a:rPr lang="fa-IR" dirty="0" smtClean="0"/>
              <a:t>لودسل </a:t>
            </a:r>
            <a:r>
              <a:rPr lang="fa-IR" dirty="0"/>
              <a:t>کششی </a:t>
            </a:r>
            <a:r>
              <a:rPr lang="en-US" dirty="0"/>
              <a:t>S </a:t>
            </a:r>
            <a:r>
              <a:rPr lang="fa-IR" dirty="0"/>
              <a:t>تایپ</a:t>
            </a:r>
          </a:p>
          <a:p>
            <a:r>
              <a:rPr lang="fa-IR" dirty="0" smtClean="0"/>
              <a:t>ترانسمیتر </a:t>
            </a:r>
            <a:r>
              <a:rPr lang="fa-IR" dirty="0"/>
              <a:t>لودسل</a:t>
            </a:r>
          </a:p>
          <a:p>
            <a:r>
              <a:rPr lang="fa-IR" dirty="0" smtClean="0"/>
              <a:t>نمایشگر </a:t>
            </a:r>
            <a:r>
              <a:rPr lang="fa-IR" dirty="0"/>
              <a:t>لودسل</a:t>
            </a:r>
          </a:p>
          <a:p>
            <a:r>
              <a:rPr lang="fa-IR" dirty="0" smtClean="0"/>
              <a:t>کنترلر </a:t>
            </a:r>
            <a:r>
              <a:rPr lang="fa-IR" dirty="0"/>
              <a:t>لودسل</a:t>
            </a:r>
          </a:p>
          <a:p>
            <a:r>
              <a:rPr lang="fa-IR" dirty="0" smtClean="0"/>
              <a:t>استرین </a:t>
            </a:r>
            <a:r>
              <a:rPr lang="fa-IR" dirty="0"/>
              <a:t>گیج</a:t>
            </a:r>
          </a:p>
          <a:p>
            <a:endParaRPr lang="fa-IR" dirty="0"/>
          </a:p>
        </p:txBody>
      </p:sp>
    </p:spTree>
    <p:extLst>
      <p:ext uri="{BB962C8B-B14F-4D97-AF65-F5344CB8AC3E}">
        <p14:creationId xmlns:p14="http://schemas.microsoft.com/office/powerpoint/2010/main" val="3185732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کنترلرها:</a:t>
            </a:r>
            <a:endParaRPr lang="fa-IR" dirty="0">
              <a:cs typeface="+mn-cs"/>
            </a:endParaRPr>
          </a:p>
        </p:txBody>
      </p:sp>
      <p:sp>
        <p:nvSpPr>
          <p:cNvPr id="3" name="Content Placeholder 2"/>
          <p:cNvSpPr>
            <a:spLocks noGrp="1"/>
          </p:cNvSpPr>
          <p:nvPr>
            <p:ph idx="1"/>
          </p:nvPr>
        </p:nvSpPr>
        <p:spPr/>
        <p:txBody>
          <a:bodyPr/>
          <a:lstStyle/>
          <a:p>
            <a:pPr marL="514350" indent="-514350">
              <a:buFont typeface="+mj-lt"/>
              <a:buAutoNum type="arabicPeriod"/>
            </a:pPr>
            <a:r>
              <a:rPr lang="fa-IR" dirty="0" smtClean="0"/>
              <a:t>کنترلر </a:t>
            </a:r>
            <a:r>
              <a:rPr lang="fa-IR" dirty="0"/>
              <a:t>رطوبت</a:t>
            </a:r>
          </a:p>
          <a:p>
            <a:pPr marL="514350" indent="-514350">
              <a:buFont typeface="+mj-lt"/>
              <a:buAutoNum type="arabicPeriod"/>
            </a:pPr>
            <a:r>
              <a:rPr lang="fa-IR" dirty="0" smtClean="0"/>
              <a:t>کنترلر </a:t>
            </a:r>
            <a:r>
              <a:rPr lang="fa-IR" dirty="0"/>
              <a:t>فشار</a:t>
            </a:r>
          </a:p>
          <a:p>
            <a:pPr marL="514350" indent="-514350">
              <a:buFont typeface="+mj-lt"/>
              <a:buAutoNum type="arabicPeriod"/>
            </a:pPr>
            <a:r>
              <a:rPr lang="fa-IR" dirty="0" smtClean="0"/>
              <a:t>کنترلر </a:t>
            </a:r>
            <a:r>
              <a:rPr lang="fa-IR" dirty="0"/>
              <a:t>سطح</a:t>
            </a:r>
          </a:p>
          <a:p>
            <a:pPr marL="514350" indent="-514350">
              <a:buFont typeface="+mj-lt"/>
              <a:buAutoNum type="arabicPeriod"/>
            </a:pPr>
            <a:r>
              <a:rPr lang="fa-IR" dirty="0" smtClean="0"/>
              <a:t>کنترلر </a:t>
            </a:r>
            <a:r>
              <a:rPr lang="fa-IR" dirty="0"/>
              <a:t>دما</a:t>
            </a:r>
          </a:p>
          <a:p>
            <a:pPr marL="514350" indent="-514350">
              <a:buFont typeface="+mj-lt"/>
              <a:buAutoNum type="arabicPeriod"/>
            </a:pPr>
            <a:r>
              <a:rPr lang="fa-IR" dirty="0" smtClean="0"/>
              <a:t>کنترلر </a:t>
            </a:r>
            <a:r>
              <a:rPr lang="fa-IR" dirty="0"/>
              <a:t>فلو</a:t>
            </a:r>
          </a:p>
          <a:p>
            <a:pPr marL="514350" indent="-514350">
              <a:buFont typeface="+mj-lt"/>
              <a:buAutoNum type="arabicPeriod"/>
            </a:pPr>
            <a:r>
              <a:rPr lang="fa-IR" dirty="0" smtClean="0"/>
              <a:t>کنترلر </a:t>
            </a:r>
            <a:r>
              <a:rPr lang="en-US" dirty="0"/>
              <a:t>PLC</a:t>
            </a:r>
          </a:p>
          <a:p>
            <a:endParaRPr lang="fa-IR" dirty="0"/>
          </a:p>
        </p:txBody>
      </p:sp>
    </p:spTree>
    <p:extLst>
      <p:ext uri="{BB962C8B-B14F-4D97-AF65-F5344CB8AC3E}">
        <p14:creationId xmlns:p14="http://schemas.microsoft.com/office/powerpoint/2010/main" val="46069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ترانسمیترها:</a:t>
            </a:r>
            <a:endParaRPr lang="fa-IR" dirty="0">
              <a:cs typeface="+mn-cs"/>
            </a:endParaRPr>
          </a:p>
        </p:txBody>
      </p:sp>
      <p:sp>
        <p:nvSpPr>
          <p:cNvPr id="3" name="Content Placeholder 2"/>
          <p:cNvSpPr>
            <a:spLocks noGrp="1"/>
          </p:cNvSpPr>
          <p:nvPr>
            <p:ph idx="1"/>
          </p:nvPr>
        </p:nvSpPr>
        <p:spPr/>
        <p:txBody>
          <a:bodyPr/>
          <a:lstStyle/>
          <a:p>
            <a:pPr marL="514350" indent="-514350">
              <a:buFont typeface="+mj-lt"/>
              <a:buAutoNum type="arabicPeriod"/>
            </a:pPr>
            <a:r>
              <a:rPr lang="fa-IR" dirty="0" smtClean="0"/>
              <a:t>ترانسمیتر </a:t>
            </a:r>
            <a:r>
              <a:rPr lang="fa-IR" dirty="0"/>
              <a:t>اختلاف فشار</a:t>
            </a:r>
          </a:p>
          <a:p>
            <a:pPr marL="514350" indent="-514350">
              <a:buFont typeface="+mj-lt"/>
              <a:buAutoNum type="arabicPeriod"/>
            </a:pPr>
            <a:r>
              <a:rPr lang="fa-IR" dirty="0" smtClean="0"/>
              <a:t>ترانسمیتر </a:t>
            </a:r>
            <a:r>
              <a:rPr lang="fa-IR" dirty="0"/>
              <a:t>سطح مخزن</a:t>
            </a:r>
          </a:p>
          <a:p>
            <a:pPr marL="514350" indent="-514350">
              <a:buFont typeface="+mj-lt"/>
              <a:buAutoNum type="arabicPeriod"/>
            </a:pPr>
            <a:r>
              <a:rPr lang="fa-IR" dirty="0" smtClean="0"/>
              <a:t>ترانسمیتر </a:t>
            </a:r>
            <a:r>
              <a:rPr lang="fa-IR" dirty="0"/>
              <a:t>لودسل</a:t>
            </a:r>
          </a:p>
          <a:p>
            <a:pPr marL="514350" indent="-514350">
              <a:buFont typeface="+mj-lt"/>
              <a:buAutoNum type="arabicPeriod"/>
            </a:pPr>
            <a:r>
              <a:rPr lang="fa-IR" dirty="0" smtClean="0"/>
              <a:t>ترانسمیتر </a:t>
            </a:r>
            <a:r>
              <a:rPr lang="fa-IR" dirty="0"/>
              <a:t>رطوبت</a:t>
            </a:r>
          </a:p>
          <a:p>
            <a:pPr marL="514350" indent="-514350">
              <a:buFont typeface="+mj-lt"/>
              <a:buAutoNum type="arabicPeriod"/>
            </a:pPr>
            <a:r>
              <a:rPr lang="fa-IR" dirty="0" smtClean="0"/>
              <a:t>ترانسمیتر </a:t>
            </a:r>
            <a:r>
              <a:rPr lang="fa-IR" dirty="0"/>
              <a:t>لرزش</a:t>
            </a:r>
          </a:p>
          <a:p>
            <a:pPr marL="514350" indent="-514350">
              <a:buFont typeface="+mj-lt"/>
              <a:buAutoNum type="arabicPeriod"/>
            </a:pPr>
            <a:r>
              <a:rPr lang="fa-IR" dirty="0" smtClean="0"/>
              <a:t>ترانسمیتر </a:t>
            </a:r>
            <a:r>
              <a:rPr lang="fa-IR" dirty="0"/>
              <a:t>فشار</a:t>
            </a:r>
          </a:p>
          <a:p>
            <a:pPr marL="514350" indent="-514350">
              <a:buFont typeface="+mj-lt"/>
              <a:buAutoNum type="arabicPeriod"/>
            </a:pPr>
            <a:r>
              <a:rPr lang="fa-IR" dirty="0" smtClean="0"/>
              <a:t>ترانسمیتر </a:t>
            </a:r>
            <a:r>
              <a:rPr lang="fa-IR" dirty="0"/>
              <a:t>دما</a:t>
            </a:r>
          </a:p>
          <a:p>
            <a:endParaRPr lang="fa-IR" dirty="0"/>
          </a:p>
        </p:txBody>
      </p:sp>
    </p:spTree>
    <p:extLst>
      <p:ext uri="{BB962C8B-B14F-4D97-AF65-F5344CB8AC3E}">
        <p14:creationId xmlns:p14="http://schemas.microsoft.com/office/powerpoint/2010/main" val="370271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سنسورها:</a:t>
            </a:r>
            <a:endParaRPr lang="fa-IR" dirty="0">
              <a:cs typeface="+mn-cs"/>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fa-IR" dirty="0" smtClean="0"/>
              <a:t>سنسور </a:t>
            </a:r>
            <a:r>
              <a:rPr lang="fa-IR" dirty="0"/>
              <a:t>دما</a:t>
            </a:r>
          </a:p>
          <a:p>
            <a:pPr marL="514350" indent="-514350">
              <a:buFont typeface="+mj-lt"/>
              <a:buAutoNum type="arabicPeriod"/>
            </a:pPr>
            <a:r>
              <a:rPr lang="fa-IR" dirty="0" smtClean="0"/>
              <a:t>سنسور </a:t>
            </a:r>
            <a:r>
              <a:rPr lang="fa-IR" dirty="0"/>
              <a:t>وزن</a:t>
            </a:r>
          </a:p>
          <a:p>
            <a:pPr marL="514350" indent="-514350">
              <a:buFont typeface="+mj-lt"/>
              <a:buAutoNum type="arabicPeriod"/>
            </a:pPr>
            <a:r>
              <a:rPr lang="fa-IR" dirty="0" smtClean="0"/>
              <a:t>سنسور </a:t>
            </a:r>
            <a:r>
              <a:rPr lang="fa-IR" dirty="0"/>
              <a:t>نیرو</a:t>
            </a:r>
          </a:p>
          <a:p>
            <a:pPr marL="514350" indent="-514350">
              <a:buFont typeface="+mj-lt"/>
              <a:buAutoNum type="arabicPeriod"/>
            </a:pPr>
            <a:r>
              <a:rPr lang="fa-IR" dirty="0" smtClean="0"/>
              <a:t>سنسور </a:t>
            </a:r>
            <a:r>
              <a:rPr lang="fa-IR" dirty="0"/>
              <a:t>فشار</a:t>
            </a:r>
          </a:p>
          <a:p>
            <a:pPr marL="514350" indent="-514350">
              <a:buFont typeface="+mj-lt"/>
              <a:buAutoNum type="arabicPeriod"/>
            </a:pPr>
            <a:r>
              <a:rPr lang="fa-IR" dirty="0" smtClean="0"/>
              <a:t>سنسور </a:t>
            </a:r>
            <a:r>
              <a:rPr lang="fa-IR" dirty="0"/>
              <a:t>القائی</a:t>
            </a:r>
          </a:p>
          <a:p>
            <a:pPr marL="514350" indent="-514350">
              <a:buFont typeface="+mj-lt"/>
              <a:buAutoNum type="arabicPeriod"/>
            </a:pPr>
            <a:r>
              <a:rPr lang="fa-IR" dirty="0" smtClean="0"/>
              <a:t>شفت </a:t>
            </a:r>
            <a:r>
              <a:rPr lang="fa-IR" dirty="0"/>
              <a:t>اینکودر</a:t>
            </a:r>
          </a:p>
          <a:p>
            <a:pPr marL="514350" indent="-514350">
              <a:buFont typeface="+mj-lt"/>
              <a:buAutoNum type="arabicPeriod"/>
            </a:pPr>
            <a:r>
              <a:rPr lang="fa-IR" dirty="0" smtClean="0"/>
              <a:t>سنسور </a:t>
            </a:r>
            <a:r>
              <a:rPr lang="fa-IR" dirty="0"/>
              <a:t>نوري</a:t>
            </a:r>
          </a:p>
          <a:p>
            <a:pPr marL="514350" indent="-514350">
              <a:buFont typeface="+mj-lt"/>
              <a:buAutoNum type="arabicPeriod"/>
            </a:pPr>
            <a:r>
              <a:rPr lang="fa-IR" dirty="0" smtClean="0"/>
              <a:t>سنسور </a:t>
            </a:r>
            <a:r>
              <a:rPr lang="fa-IR" dirty="0"/>
              <a:t>خازنی</a:t>
            </a:r>
          </a:p>
          <a:p>
            <a:pPr marL="514350" indent="-514350">
              <a:buFont typeface="+mj-lt"/>
              <a:buAutoNum type="arabicPeriod"/>
            </a:pPr>
            <a:r>
              <a:rPr lang="fa-IR" dirty="0" smtClean="0"/>
              <a:t>سنسور </a:t>
            </a:r>
            <a:r>
              <a:rPr lang="fa-IR" dirty="0"/>
              <a:t>لیزری</a:t>
            </a:r>
          </a:p>
          <a:p>
            <a:pPr marL="514350" indent="-514350">
              <a:buFont typeface="+mj-lt"/>
              <a:buAutoNum type="arabicPeriod"/>
            </a:pPr>
            <a:r>
              <a:rPr lang="fa-IR" dirty="0" smtClean="0"/>
              <a:t>سنسور </a:t>
            </a:r>
            <a:r>
              <a:rPr lang="fa-IR" dirty="0"/>
              <a:t>گشتاور</a:t>
            </a:r>
          </a:p>
          <a:p>
            <a:pPr marL="514350" indent="-514350">
              <a:buFont typeface="+mj-lt"/>
              <a:buAutoNum type="arabicPeriod"/>
            </a:pPr>
            <a:r>
              <a:rPr lang="fa-IR" dirty="0" smtClean="0"/>
              <a:t>سنسور </a:t>
            </a:r>
            <a:r>
              <a:rPr lang="fa-IR" dirty="0"/>
              <a:t>مغناطیسی</a:t>
            </a:r>
          </a:p>
          <a:p>
            <a:pPr marL="514350" indent="-514350">
              <a:buFont typeface="+mj-lt"/>
              <a:buAutoNum type="arabicPeriod"/>
            </a:pPr>
            <a:r>
              <a:rPr lang="fa-IR" dirty="0" smtClean="0"/>
              <a:t>سنسور </a:t>
            </a:r>
            <a:r>
              <a:rPr lang="fa-IR" dirty="0"/>
              <a:t>آلتراسونیک</a:t>
            </a:r>
          </a:p>
          <a:p>
            <a:endParaRPr lang="fa-IR" dirty="0"/>
          </a:p>
        </p:txBody>
      </p:sp>
    </p:spTree>
    <p:extLst>
      <p:ext uri="{BB962C8B-B14F-4D97-AF65-F5344CB8AC3E}">
        <p14:creationId xmlns:p14="http://schemas.microsoft.com/office/powerpoint/2010/main" val="30719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کالیبراتورها:</a:t>
            </a:r>
            <a:endParaRPr lang="fa-IR" dirty="0">
              <a:cs typeface="+mn-cs"/>
            </a:endParaRPr>
          </a:p>
        </p:txBody>
      </p:sp>
      <p:sp>
        <p:nvSpPr>
          <p:cNvPr id="3" name="Content Placeholder 2"/>
          <p:cNvSpPr>
            <a:spLocks noGrp="1"/>
          </p:cNvSpPr>
          <p:nvPr>
            <p:ph idx="1"/>
          </p:nvPr>
        </p:nvSpPr>
        <p:spPr/>
        <p:txBody>
          <a:bodyPr/>
          <a:lstStyle/>
          <a:p>
            <a:pPr marL="514350" indent="-514350">
              <a:buFont typeface="+mj-lt"/>
              <a:buAutoNum type="arabicPeriod"/>
            </a:pPr>
            <a:r>
              <a:rPr lang="fa-IR" dirty="0" smtClean="0"/>
              <a:t>مولتی </a:t>
            </a:r>
            <a:r>
              <a:rPr lang="fa-IR" dirty="0"/>
              <a:t>فانکشن کالیبراتور</a:t>
            </a:r>
          </a:p>
          <a:p>
            <a:pPr marL="514350" indent="-514350">
              <a:buFont typeface="+mj-lt"/>
              <a:buAutoNum type="arabicPeriod"/>
            </a:pPr>
            <a:r>
              <a:rPr lang="fa-IR" dirty="0" smtClean="0"/>
              <a:t>کالیبراتور </a:t>
            </a:r>
            <a:r>
              <a:rPr lang="fa-IR" dirty="0"/>
              <a:t>فشار</a:t>
            </a:r>
          </a:p>
          <a:p>
            <a:pPr marL="514350" indent="-514350">
              <a:buFont typeface="+mj-lt"/>
              <a:buAutoNum type="arabicPeriod"/>
            </a:pPr>
            <a:r>
              <a:rPr lang="fa-IR" dirty="0" smtClean="0"/>
              <a:t>کالیبراتور </a:t>
            </a:r>
            <a:r>
              <a:rPr lang="fa-IR" dirty="0"/>
              <a:t>دما</a:t>
            </a:r>
          </a:p>
          <a:p>
            <a:pPr marL="514350" indent="-514350">
              <a:buFont typeface="+mj-lt"/>
              <a:buAutoNum type="arabicPeriod"/>
            </a:pPr>
            <a:r>
              <a:rPr lang="fa-IR" dirty="0" smtClean="0"/>
              <a:t>کالیبراتور </a:t>
            </a:r>
            <a:r>
              <a:rPr lang="fa-IR" dirty="0"/>
              <a:t>صوت</a:t>
            </a:r>
          </a:p>
          <a:p>
            <a:endParaRPr lang="fa-IR" dirty="0"/>
          </a:p>
        </p:txBody>
      </p:sp>
    </p:spTree>
    <p:extLst>
      <p:ext uri="{BB962C8B-B14F-4D97-AF65-F5344CB8AC3E}">
        <p14:creationId xmlns:p14="http://schemas.microsoft.com/office/powerpoint/2010/main" val="69724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ابزارهای دقیق(عکسها)</a:t>
            </a:r>
            <a:endParaRPr lang="fa-IR" dirty="0"/>
          </a:p>
        </p:txBody>
      </p:sp>
      <p:pic>
        <p:nvPicPr>
          <p:cNvPr id="4" name="Content Placeholder 3" descr="ابزار دقيق ، ترانسميتر فشار و دما ">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6535" y="2292439"/>
            <a:ext cx="6581103" cy="3747753"/>
          </a:xfrm>
          <a:prstGeom prst="rect">
            <a:avLst/>
          </a:prstGeom>
          <a:noFill/>
          <a:ln>
            <a:noFill/>
          </a:ln>
        </p:spPr>
      </p:pic>
    </p:spTree>
    <p:extLst>
      <p:ext uri="{BB962C8B-B14F-4D97-AF65-F5344CB8AC3E}">
        <p14:creationId xmlns:p14="http://schemas.microsoft.com/office/powerpoint/2010/main" val="354889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پرشر سوئیچ ضدانفجار</a:t>
            </a:r>
            <a:endParaRPr lang="fa-IR" dirty="0"/>
          </a:p>
        </p:txBody>
      </p:sp>
      <p:pic>
        <p:nvPicPr>
          <p:cNvPr id="4" name="Content Placeholder 3" descr="پرشر سوئیچ ضد انفجار">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485623"/>
            <a:ext cx="3271234" cy="3670478"/>
          </a:xfrm>
          <a:prstGeom prst="rect">
            <a:avLst/>
          </a:prstGeom>
          <a:noFill/>
          <a:ln>
            <a:noFill/>
          </a:ln>
        </p:spPr>
      </p:pic>
    </p:spTree>
    <p:extLst>
      <p:ext uri="{BB962C8B-B14F-4D97-AF65-F5344CB8AC3E}">
        <p14:creationId xmlns:p14="http://schemas.microsoft.com/office/powerpoint/2010/main" val="229356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انواع ترموکوپل صنعتی</a:t>
            </a:r>
            <a:endParaRPr lang="fa-IR" dirty="0"/>
          </a:p>
        </p:txBody>
      </p:sp>
      <p:pic>
        <p:nvPicPr>
          <p:cNvPr id="4" name="Content Placeholder 3" descr="انواع ترموکوپل">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95482" y="2717443"/>
            <a:ext cx="4314422" cy="3284112"/>
          </a:xfrm>
          <a:prstGeom prst="rect">
            <a:avLst/>
          </a:prstGeom>
          <a:noFill/>
          <a:ln>
            <a:noFill/>
          </a:ln>
        </p:spPr>
      </p:pic>
    </p:spTree>
    <p:extLst>
      <p:ext uri="{BB962C8B-B14F-4D97-AF65-F5344CB8AC3E}">
        <p14:creationId xmlns:p14="http://schemas.microsoft.com/office/powerpoint/2010/main" val="354366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معایب و مزایای اتوماسیون</a:t>
            </a:r>
            <a:r>
              <a:rPr lang="fa-IR" dirty="0" smtClean="0">
                <a:cs typeface="B Nazanin" panose="00000400000000000000" pitchFamily="2" charset="-78"/>
              </a:rPr>
              <a:t>:</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r>
              <a:rPr lang="fa-IR" b="1" dirty="0"/>
              <a:t>معایب:</a:t>
            </a:r>
            <a:endParaRPr lang="en-US" dirty="0"/>
          </a:p>
          <a:p>
            <a:pPr marL="514350" lvl="0" indent="-514350">
              <a:buFont typeface="+mj-lt"/>
              <a:buAutoNum type="arabicPeriod"/>
            </a:pPr>
            <a:r>
              <a:rPr lang="fa-IR" dirty="0"/>
              <a:t>جای‌گزینی انسان با دستگاه</a:t>
            </a:r>
            <a:endParaRPr lang="en-US" dirty="0"/>
          </a:p>
          <a:p>
            <a:pPr marL="514350" lvl="0" indent="-514350">
              <a:buFont typeface="+mj-lt"/>
              <a:buAutoNum type="arabicPeriod"/>
            </a:pPr>
            <a:r>
              <a:rPr lang="fa-IR" dirty="0"/>
              <a:t>کاهش نیروی کار و افزایش بی‌کاری</a:t>
            </a:r>
            <a:endParaRPr lang="en-US" dirty="0"/>
          </a:p>
          <a:p>
            <a:pPr marL="514350" lvl="0" indent="-514350">
              <a:buFont typeface="+mj-lt"/>
              <a:buAutoNum type="arabicPeriod"/>
            </a:pPr>
            <a:r>
              <a:rPr lang="fa-IR" dirty="0"/>
              <a:t>کاهش قدرت خرید به دلیل افزایش بی‌کاری</a:t>
            </a:r>
            <a:endParaRPr lang="en-US" dirty="0"/>
          </a:p>
          <a:p>
            <a:pPr marL="514350" lvl="0" indent="-514350">
              <a:buFont typeface="+mj-lt"/>
              <a:buAutoNum type="arabicPeriod"/>
            </a:pPr>
            <a:r>
              <a:rPr lang="fa-IR" dirty="0"/>
              <a:t>هزینه‌های اولیه بالا</a:t>
            </a:r>
            <a:endParaRPr lang="en-US" dirty="0"/>
          </a:p>
          <a:p>
            <a:endParaRPr lang="en-US" dirty="0"/>
          </a:p>
          <a:p>
            <a:endParaRPr lang="fa-IR" dirty="0"/>
          </a:p>
        </p:txBody>
      </p:sp>
    </p:spTree>
    <p:extLst>
      <p:ext uri="{BB962C8B-B14F-4D97-AF65-F5344CB8AC3E}">
        <p14:creationId xmlns:p14="http://schemas.microsoft.com/office/powerpoint/2010/main" val="4253482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رکوردر بدون کاغذ 12کانال ورودی یونیورسال</a:t>
            </a:r>
            <a:endParaRPr lang="fa-IR" dirty="0"/>
          </a:p>
        </p:txBody>
      </p:sp>
      <p:pic>
        <p:nvPicPr>
          <p:cNvPr id="4" name="Content Placeholder 3" descr="http://www.abzaran.com/image/thumb/rzm.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43965" y="2331077"/>
            <a:ext cx="4584879" cy="3271234"/>
          </a:xfrm>
          <a:prstGeom prst="rect">
            <a:avLst/>
          </a:prstGeom>
          <a:noFill/>
          <a:ln>
            <a:noFill/>
          </a:ln>
        </p:spPr>
      </p:pic>
    </p:spTree>
    <p:extLst>
      <p:ext uri="{BB962C8B-B14F-4D97-AF65-F5344CB8AC3E}">
        <p14:creationId xmlns:p14="http://schemas.microsoft.com/office/powerpoint/2010/main" val="939769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هند پمپ کالیبراتور700بار</a:t>
            </a:r>
            <a:endParaRPr lang="fa-IR" dirty="0"/>
          </a:p>
        </p:txBody>
      </p:sp>
      <p:pic>
        <p:nvPicPr>
          <p:cNvPr id="4" name="Content Placeholder 3" descr="پرشر سوئیچ ضد انفجار">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9725" y="2112135"/>
            <a:ext cx="4417452" cy="3709115"/>
          </a:xfrm>
          <a:prstGeom prst="rect">
            <a:avLst/>
          </a:prstGeom>
          <a:noFill/>
          <a:ln>
            <a:noFill/>
          </a:ln>
        </p:spPr>
      </p:pic>
    </p:spTree>
    <p:extLst>
      <p:ext uri="{BB962C8B-B14F-4D97-AF65-F5344CB8AC3E}">
        <p14:creationId xmlns:p14="http://schemas.microsoft.com/office/powerpoint/2010/main" val="1429896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دورسنج استروبوسکوپ صنعتی با فلاش قوی </a:t>
            </a:r>
          </a:p>
        </p:txBody>
      </p:sp>
      <p:pic>
        <p:nvPicPr>
          <p:cNvPr id="4" name="Content Placeholder 3" descr="استروبوسکوپ یا دورسنج">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1696" y="2884868"/>
            <a:ext cx="3567448" cy="2537138"/>
          </a:xfrm>
          <a:prstGeom prst="rect">
            <a:avLst/>
          </a:prstGeom>
          <a:noFill/>
          <a:ln>
            <a:noFill/>
          </a:ln>
        </p:spPr>
      </p:pic>
    </p:spTree>
    <p:extLst>
      <p:ext uri="{BB962C8B-B14F-4D97-AF65-F5344CB8AC3E}">
        <p14:creationId xmlns:p14="http://schemas.microsoft.com/office/powerpoint/2010/main" val="4447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اکچوئتور موتوری یا برقی</a:t>
            </a:r>
          </a:p>
        </p:txBody>
      </p:sp>
      <p:pic>
        <p:nvPicPr>
          <p:cNvPr id="4" name="Content Placeholder 3" descr="اکچوئیتور">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27302" y="2537138"/>
            <a:ext cx="4095482" cy="3219718"/>
          </a:xfrm>
          <a:prstGeom prst="rect">
            <a:avLst/>
          </a:prstGeom>
          <a:noFill/>
          <a:ln>
            <a:noFill/>
          </a:ln>
        </p:spPr>
      </p:pic>
    </p:spTree>
    <p:extLst>
      <p:ext uri="{BB962C8B-B14F-4D97-AF65-F5344CB8AC3E}">
        <p14:creationId xmlns:p14="http://schemas.microsoft.com/office/powerpoint/2010/main" val="554626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ترانسمیتر</a:t>
            </a:r>
            <a:endParaRPr lang="fa-IR" dirty="0"/>
          </a:p>
        </p:txBody>
      </p:sp>
      <p:pic>
        <p:nvPicPr>
          <p:cNvPr id="4" name="Content Placeholder 3" descr="http://www.abzaran.com/image/thumb/controller.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15177" y="2859111"/>
            <a:ext cx="4649273" cy="2369712"/>
          </a:xfrm>
          <a:prstGeom prst="rect">
            <a:avLst/>
          </a:prstGeom>
          <a:noFill/>
          <a:ln>
            <a:noFill/>
          </a:ln>
        </p:spPr>
      </p:pic>
    </p:spTree>
    <p:extLst>
      <p:ext uri="{BB962C8B-B14F-4D97-AF65-F5344CB8AC3E}">
        <p14:creationId xmlns:p14="http://schemas.microsoft.com/office/powerpoint/2010/main" val="22614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4002"/>
          </a:xfrm>
        </p:spPr>
        <p:txBody>
          <a:bodyPr>
            <a:normAutofit/>
          </a:bodyPr>
          <a:lstStyle/>
          <a:p>
            <a:pPr algn="ctr"/>
            <a:r>
              <a:rPr lang="fa-IR" sz="4000" dirty="0" smtClean="0"/>
              <a:t>ارتباط ابزار دقیق در اتوماسیون صنعتی</a:t>
            </a:r>
            <a:endParaRPr lang="en-US" sz="4000" dirty="0"/>
          </a:p>
        </p:txBody>
      </p:sp>
      <p:sp>
        <p:nvSpPr>
          <p:cNvPr id="3" name="Content Placeholder 2"/>
          <p:cNvSpPr>
            <a:spLocks noGrp="1"/>
          </p:cNvSpPr>
          <p:nvPr>
            <p:ph idx="1"/>
          </p:nvPr>
        </p:nvSpPr>
        <p:spPr>
          <a:xfrm>
            <a:off x="1366233" y="1168802"/>
            <a:ext cx="10515600" cy="4351338"/>
          </a:xfrm>
        </p:spPr>
        <p:txBody>
          <a:bodyPr/>
          <a:lstStyle/>
          <a:p>
            <a:pPr marL="0" indent="0">
              <a:buNone/>
            </a:pPr>
            <a:r>
              <a:rPr lang="fa-IR" dirty="0" smtClean="0"/>
              <a:t> </a:t>
            </a:r>
            <a:endParaRPr lang="en-US" dirty="0"/>
          </a:p>
        </p:txBody>
      </p:sp>
    </p:spTree>
    <p:extLst>
      <p:ext uri="{BB962C8B-B14F-4D97-AF65-F5344CB8AC3E}">
        <p14:creationId xmlns:p14="http://schemas.microsoft.com/office/powerpoint/2010/main" val="2028623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3602037"/>
            <a:ext cx="10076597" cy="2855913"/>
          </a:xfrm>
        </p:spPr>
        <p:txBody>
          <a:bodyPr>
            <a:normAutofit/>
          </a:bodyPr>
          <a:lstStyle/>
          <a:p>
            <a:r>
              <a:rPr lang="fa-IR" b="1" dirty="0"/>
              <a:t>انکودر چیست و کجا کاربرد دارد</a:t>
            </a:r>
          </a:p>
          <a:p>
            <a:r>
              <a:rPr lang="fa-IR" dirty="0"/>
              <a:t>به احتمال زیاد شاید این سوال هم برای شما پیش آمده باشد که انکودر چیست ؟ به طور کلی انکودر به تجهیزی گفته می شود که یک حرکت مکانیکی (خطی و دورانی) را به سیگنال الکتریکی تبدیل کرده تا بتوان مشخصه های متفاوتی را از آن سیگنال مورد استفاده قرار داد، یا به طور ساده تر انکودرها وسیله ای هستند که حرکت دورانی یا خطی را به سیگنال دیجیتالی ۰ یا ۱ تبدیل می کنند البته نا گفته نماند که بعضی از انکودر ها خروجی آنالوگ (۰ تا ۱۰ ولت و یا ۴ تا ۲۰میلی آمپر) دارند.</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436728"/>
            <a:ext cx="9734549" cy="3073234"/>
          </a:xfrm>
          <a:prstGeom prst="rect">
            <a:avLst/>
          </a:prstGeom>
        </p:spPr>
      </p:pic>
    </p:spTree>
    <p:extLst>
      <p:ext uri="{BB962C8B-B14F-4D97-AF65-F5344CB8AC3E}">
        <p14:creationId xmlns:p14="http://schemas.microsoft.com/office/powerpoint/2010/main" val="573552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 </a:t>
            </a:r>
            <a:endParaRPr lang="en-US" dirty="0"/>
          </a:p>
        </p:txBody>
      </p:sp>
      <p:sp>
        <p:nvSpPr>
          <p:cNvPr id="3" name="Content Placeholder 2"/>
          <p:cNvSpPr>
            <a:spLocks noGrp="1"/>
          </p:cNvSpPr>
          <p:nvPr>
            <p:ph idx="1"/>
          </p:nvPr>
        </p:nvSpPr>
        <p:spPr>
          <a:xfrm>
            <a:off x="838200" y="365125"/>
            <a:ext cx="10515600" cy="5811837"/>
          </a:xfrm>
        </p:spPr>
        <p:txBody>
          <a:bodyPr>
            <a:normAutofit/>
          </a:bodyPr>
          <a:lstStyle/>
          <a:p>
            <a:endParaRPr lang="fa-IR" dirty="0" smtClean="0"/>
          </a:p>
          <a:p>
            <a:endParaRPr lang="fa-IR" dirty="0"/>
          </a:p>
          <a:p>
            <a:pPr algn="r"/>
            <a:r>
              <a:rPr lang="fa-IR" dirty="0" smtClean="0"/>
              <a:t>یک مثال ساده از انکودر چیست ؟</a:t>
            </a:r>
          </a:p>
          <a:p>
            <a:pPr marL="0" indent="0" algn="r">
              <a:buNone/>
            </a:pPr>
            <a:r>
              <a:rPr lang="fa-IR" dirty="0" smtClean="0"/>
              <a:t> کاربرد انکودرها در سرو موتور ها مثال ساده و فراوان این کاربرد می باشد که خروجی انکودر به </a:t>
            </a:r>
            <a:r>
              <a:rPr lang="fa-IR" dirty="0" smtClean="0">
                <a:hlinkClick r:id="rId3"/>
              </a:rPr>
              <a:t>اینورتر </a:t>
            </a:r>
            <a:r>
              <a:rPr lang="fa-IR" dirty="0" smtClean="0"/>
              <a:t>مخصوص سرو منتقل میشود.در اتوماسیون صنعتی از انکودر استفاده های بسیاری می شود و تا جایی این کاربرد در اتوماسیون مهم بوده که در صنایع بسته بندی و دستگاههای صنعتی که نیاز به اندازه گیری سرعت و موقعیت است از انکودر های مختلف استفاده می کنند.</a:t>
            </a:r>
          </a:p>
          <a:p>
            <a:pPr algn="r"/>
            <a:endParaRPr lang="en-US" dirty="0" smtClean="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en-US" dirty="0"/>
          </a:p>
        </p:txBody>
      </p:sp>
    </p:spTree>
    <p:extLst>
      <p:ext uri="{BB962C8B-B14F-4D97-AF65-F5344CB8AC3E}">
        <p14:creationId xmlns:p14="http://schemas.microsoft.com/office/powerpoint/2010/main" val="435535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838200" y="365125"/>
            <a:ext cx="10515600" cy="6016555"/>
          </a:xfrm>
        </p:spPr>
        <p:txBody>
          <a:bodyPr>
            <a:normAutofit/>
          </a:bodyPr>
          <a:lstStyle/>
          <a:p>
            <a:pPr marL="0" indent="0" algn="r">
              <a:buNone/>
            </a:pPr>
            <a:r>
              <a:rPr lang="fa-IR" dirty="0" smtClean="0"/>
              <a:t>   </a:t>
            </a:r>
            <a:r>
              <a:rPr lang="fa-IR" b="1" dirty="0"/>
              <a:t>معرفی انواع انکودرها</a:t>
            </a:r>
            <a:br>
              <a:rPr lang="fa-IR" b="1" dirty="0"/>
            </a:br>
            <a:endParaRPr lang="fa-IR" b="1" dirty="0"/>
          </a:p>
          <a:p>
            <a:pPr marL="0" indent="0" algn="r">
              <a:buNone/>
            </a:pPr>
            <a:r>
              <a:rPr lang="fa-IR" b="1" dirty="0"/>
              <a:t>۱-انکودر از لحاظ ساختمان به ۲ مدل تقسیم می شوند :</a:t>
            </a:r>
            <a:endParaRPr lang="fa-IR" dirty="0"/>
          </a:p>
          <a:p>
            <a:pPr marL="0" indent="0" algn="r">
              <a:buNone/>
            </a:pPr>
            <a:r>
              <a:rPr lang="fa-IR" dirty="0"/>
              <a:t>انکودر های خطی</a:t>
            </a:r>
          </a:p>
          <a:p>
            <a:pPr marL="0" indent="0" algn="r">
              <a:buNone/>
            </a:pPr>
            <a:r>
              <a:rPr lang="fa-IR" dirty="0"/>
              <a:t>انکودر های چرخشی و یا دورانی</a:t>
            </a:r>
          </a:p>
          <a:p>
            <a:pPr marL="0" indent="0" algn="r">
              <a:buNone/>
            </a:pPr>
            <a:r>
              <a:rPr lang="fa-IR" b="1" dirty="0"/>
              <a:t>۲-انکودر  ها از لحاظ عملکرد و ساختمان داخلی به ۳ دسته تقسیم می شوند:</a:t>
            </a:r>
            <a:endParaRPr lang="fa-IR" dirty="0"/>
          </a:p>
          <a:p>
            <a:pPr marL="0" indent="0" algn="r">
              <a:buNone/>
            </a:pPr>
            <a:r>
              <a:rPr lang="fa-IR" dirty="0"/>
              <a:t>نوری</a:t>
            </a:r>
          </a:p>
          <a:p>
            <a:pPr marL="0" indent="0" algn="r">
              <a:buNone/>
            </a:pPr>
            <a:r>
              <a:rPr lang="fa-IR" dirty="0"/>
              <a:t>مغناطیسی</a:t>
            </a:r>
          </a:p>
          <a:p>
            <a:pPr marL="0" indent="0" algn="r">
              <a:buNone/>
            </a:pPr>
            <a:r>
              <a:rPr lang="fa-IR" dirty="0"/>
              <a:t>خازنی</a:t>
            </a:r>
          </a:p>
          <a:p>
            <a:pPr marL="0" indent="0" algn="r">
              <a:buNone/>
            </a:pPr>
            <a:r>
              <a:rPr lang="fa-IR" b="1" dirty="0"/>
              <a:t>۳-انکودرها از نظر نوع خروجی سیگنال به ۲ دسته تقسیم می شوند:</a:t>
            </a:r>
            <a:endParaRPr lang="fa-IR" dirty="0"/>
          </a:p>
          <a:p>
            <a:pPr marL="0" indent="0" algn="r">
              <a:buNone/>
            </a:pPr>
            <a:r>
              <a:rPr lang="fa-IR" dirty="0"/>
              <a:t>الف:مطلق</a:t>
            </a:r>
          </a:p>
          <a:p>
            <a:pPr marL="0" indent="0" algn="r">
              <a:buNone/>
            </a:pPr>
            <a:r>
              <a:rPr lang="fa-IR" dirty="0"/>
              <a:t>ب:افزایشی</a:t>
            </a:r>
          </a:p>
          <a:p>
            <a:pPr marL="0" indent="0" algn="r">
              <a:buNone/>
            </a:pPr>
            <a:endParaRPr lang="en-US" dirty="0"/>
          </a:p>
        </p:txBody>
      </p:sp>
    </p:spTree>
    <p:extLst>
      <p:ext uri="{BB962C8B-B14F-4D97-AF65-F5344CB8AC3E}">
        <p14:creationId xmlns:p14="http://schemas.microsoft.com/office/powerpoint/2010/main" val="2162571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838200" y="365124"/>
            <a:ext cx="10515600" cy="6492875"/>
          </a:xfrm>
        </p:spPr>
        <p:txBody>
          <a:bodyPr>
            <a:normAutofit fontScale="92500" lnSpcReduction="20000"/>
          </a:bodyPr>
          <a:lstStyle/>
          <a:p>
            <a:pPr marL="0" indent="0" algn="r">
              <a:buNone/>
            </a:pPr>
            <a:r>
              <a:rPr lang="fa-IR" b="1" dirty="0"/>
              <a:t>کاربرد انکودر </a:t>
            </a:r>
            <a:r>
              <a:rPr lang="fa-IR" b="1" dirty="0" smtClean="0"/>
              <a:t>چیست؟</a:t>
            </a:r>
            <a:endParaRPr lang="fa-IR" b="1" dirty="0"/>
          </a:p>
          <a:p>
            <a:pPr marL="0" indent="0" algn="r">
              <a:buNone/>
            </a:pPr>
            <a:r>
              <a:rPr lang="fa-IR" dirty="0"/>
              <a:t>انکدر ها معمولا در سیستم های اتوماسیون و کنترلی در قسمتی نصب می شوند که بتوانند از خروجی فیدبک را برای کنترلر ارسال کنند و پارارمترهای زیر را مشخص کند:</a:t>
            </a:r>
          </a:p>
          <a:p>
            <a:pPr marL="0" indent="0" algn="r" rtl="1">
              <a:buNone/>
            </a:pPr>
            <a:r>
              <a:rPr lang="fa-IR" dirty="0" smtClean="0"/>
              <a:t>  -اندازه </a:t>
            </a:r>
            <a:r>
              <a:rPr lang="fa-IR" dirty="0"/>
              <a:t>گیری </a:t>
            </a:r>
            <a:r>
              <a:rPr lang="fa-IR" dirty="0" smtClean="0"/>
              <a:t>سرعت</a:t>
            </a:r>
            <a:endParaRPr lang="fa-IR" dirty="0"/>
          </a:p>
          <a:p>
            <a:pPr marL="0" indent="0" algn="r">
              <a:buNone/>
            </a:pPr>
            <a:r>
              <a:rPr lang="fa-IR" dirty="0" smtClean="0"/>
              <a:t>  -اندازه </a:t>
            </a:r>
            <a:r>
              <a:rPr lang="fa-IR" dirty="0"/>
              <a:t>گیری و کنترل </a:t>
            </a:r>
            <a:r>
              <a:rPr lang="fa-IR" dirty="0" smtClean="0"/>
              <a:t>موقعیت  </a:t>
            </a:r>
            <a:endParaRPr lang="fa-IR" dirty="0"/>
          </a:p>
          <a:p>
            <a:pPr marL="0" indent="0" algn="r">
              <a:buNone/>
            </a:pPr>
            <a:r>
              <a:rPr lang="fa-IR" dirty="0" smtClean="0"/>
              <a:t>  -جهت </a:t>
            </a:r>
            <a:r>
              <a:rPr lang="fa-IR" dirty="0"/>
              <a:t>چرخش </a:t>
            </a:r>
            <a:r>
              <a:rPr lang="fa-IR" dirty="0" smtClean="0"/>
              <a:t>شفت </a:t>
            </a:r>
            <a:endParaRPr lang="fa-IR" dirty="0"/>
          </a:p>
          <a:p>
            <a:pPr marL="0" indent="0" algn="r">
              <a:buNone/>
            </a:pPr>
            <a:r>
              <a:rPr lang="fa-IR" dirty="0"/>
              <a:t>شما تصور کنید که قصد کنترل سرعت یک موتور الکتریکی را دارید ،اگر شما فرمان های موتور را از یک اینورتر به آن اعمال کنید و سرعت را کم و یا زیاد نمایید توانسته اید تا سرعت موتور را کنترل کنید ولی مشکل اصلی زمانی پیش می آید که شما قصد داشته باشید تا سرعت موتور را روی سرعت خاص به صورت دقیق و ثابت نگه دارید در این حالت شما نیاز به گرفتن فیدبک از موتور هستید اما این سوال پیش می آید که آیا سرعت دقیق موتور همان عددی که شما به آن اعمال کرده اید هست یا نه؟،پس یکی دیگر از کاربرد های انکدر اندازه گیری سرعت موتور ها می باشد.</a:t>
            </a:r>
          </a:p>
          <a:p>
            <a:pPr marL="0" indent="0" algn="r">
              <a:buNone/>
            </a:pPr>
            <a:r>
              <a:rPr lang="fa-IR" dirty="0"/>
              <a:t>مواردی پیش می آید که شما می خواهید نوار نقاله مورد نظرتان به اندازه ای مشخص حرکت کند و در آن نقطه توقف کند که این موضوع یکی از پرکاربردترین نوع استفاده از انکدر در صنعت مخصوصا در ماشین آلات بسته بندی و پرکن های صنعتی به کار گرفته می شود. برای این کار شما خروجی انکدر را اندازه گیری می کنید و با در نظر گرفتن ضرایب گیربکس و کوپلینگ ها مسافت طی شده را به دست می آورید ، این کار به اصطلاح کنترل موقعیت نامیده می شود.</a:t>
            </a:r>
          </a:p>
          <a:p>
            <a:pPr marL="0" indent="0" algn="r">
              <a:buNone/>
            </a:pPr>
            <a:endParaRPr lang="en-US" dirty="0"/>
          </a:p>
        </p:txBody>
      </p:sp>
    </p:spTree>
    <p:extLst>
      <p:ext uri="{BB962C8B-B14F-4D97-AF65-F5344CB8AC3E}">
        <p14:creationId xmlns:p14="http://schemas.microsoft.com/office/powerpoint/2010/main" val="206312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mn-cs"/>
              </a:rPr>
              <a:t>مزایا:</a:t>
            </a:r>
            <a:endParaRPr lang="fa-IR" dirty="0">
              <a:cs typeface="+mn-cs"/>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ü"/>
            </a:pPr>
            <a:r>
              <a:rPr lang="fa-IR" dirty="0" smtClean="0"/>
              <a:t>افزایش </a:t>
            </a:r>
            <a:r>
              <a:rPr lang="fa-IR" dirty="0"/>
              <a:t>تولید</a:t>
            </a:r>
            <a:endParaRPr lang="en-US" dirty="0"/>
          </a:p>
          <a:p>
            <a:pPr lvl="0">
              <a:buFont typeface="Wingdings" panose="05000000000000000000" pitchFamily="2" charset="2"/>
              <a:buChar char="ü"/>
            </a:pPr>
            <a:r>
              <a:rPr lang="fa-IR" dirty="0"/>
              <a:t>کاهش </a:t>
            </a:r>
            <a:r>
              <a:rPr lang="fa-IR" dirty="0" smtClean="0"/>
              <a:t>هزینه </a:t>
            </a:r>
            <a:r>
              <a:rPr lang="fa-IR" dirty="0"/>
              <a:t>اپراتوری</a:t>
            </a:r>
            <a:endParaRPr lang="en-US" dirty="0"/>
          </a:p>
          <a:p>
            <a:pPr lvl="0">
              <a:buFont typeface="Wingdings" panose="05000000000000000000" pitchFamily="2" charset="2"/>
              <a:buChar char="ü"/>
            </a:pPr>
            <a:r>
              <a:rPr lang="fa-IR" dirty="0"/>
              <a:t>رفع مشکل کمبود نیروی متخصص</a:t>
            </a:r>
            <a:endParaRPr lang="en-US" dirty="0"/>
          </a:p>
          <a:p>
            <a:pPr lvl="0">
              <a:buFont typeface="Wingdings" panose="05000000000000000000" pitchFamily="2" charset="2"/>
              <a:buChar char="ü"/>
            </a:pPr>
            <a:r>
              <a:rPr lang="fa-IR" dirty="0"/>
              <a:t>انتقال نیروی کار به سمت کارهای خدماتی</a:t>
            </a:r>
            <a:endParaRPr lang="en-US" dirty="0"/>
          </a:p>
          <a:p>
            <a:pPr lvl="0">
              <a:buFont typeface="Wingdings" panose="05000000000000000000" pitchFamily="2" charset="2"/>
              <a:buChar char="ü"/>
            </a:pPr>
            <a:r>
              <a:rPr lang="fa-IR" dirty="0"/>
              <a:t>بهبود ایمنی: جایگزین شدن با انسان‌ها در انجام کارهایی است که باید در محیط‌های خطرناک انجام شود (یعنی آتش، فضا، آتشفشان، تأسیسات هسته‌ای، زیر آب، و غیره)</a:t>
            </a:r>
            <a:endParaRPr lang="en-US" dirty="0"/>
          </a:p>
          <a:p>
            <a:pPr lvl="0">
              <a:buFont typeface="Wingdings" panose="05000000000000000000" pitchFamily="2" charset="2"/>
              <a:buChar char="ü"/>
            </a:pPr>
            <a:r>
              <a:rPr lang="fa-IR" dirty="0"/>
              <a:t>افزایش کیفیت کالا</a:t>
            </a:r>
            <a:endParaRPr lang="en-US" dirty="0"/>
          </a:p>
          <a:p>
            <a:pPr lvl="0">
              <a:buFont typeface="Wingdings" panose="05000000000000000000" pitchFamily="2" charset="2"/>
              <a:buChar char="ü"/>
            </a:pPr>
            <a:r>
              <a:rPr lang="fa-IR" dirty="0"/>
              <a:t>کاهش زمان تولید</a:t>
            </a:r>
            <a:endParaRPr lang="en-US" dirty="0"/>
          </a:p>
        </p:txBody>
      </p:sp>
    </p:spTree>
    <p:extLst>
      <p:ext uri="{BB962C8B-B14F-4D97-AF65-F5344CB8AC3E}">
        <p14:creationId xmlns:p14="http://schemas.microsoft.com/office/powerpoint/2010/main" val="2889821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10844"/>
            <a:ext cx="10515600" cy="1414781"/>
          </a:xfrm>
        </p:spPr>
        <p:txBody>
          <a:bodyPr>
            <a:normAutofit/>
          </a:bodyPr>
          <a:lstStyle/>
          <a:p>
            <a:r>
              <a:rPr lang="fa-IR" dirty="0" smtClean="0"/>
              <a:t>  </a:t>
            </a:r>
            <a:endParaRPr lang="en-US" dirty="0"/>
          </a:p>
        </p:txBody>
      </p:sp>
      <p:sp>
        <p:nvSpPr>
          <p:cNvPr id="3" name="Content Placeholder 2"/>
          <p:cNvSpPr>
            <a:spLocks noGrp="1"/>
          </p:cNvSpPr>
          <p:nvPr>
            <p:ph idx="1"/>
          </p:nvPr>
        </p:nvSpPr>
        <p:spPr>
          <a:xfrm>
            <a:off x="838200" y="2060812"/>
            <a:ext cx="10515600" cy="4116151"/>
          </a:xfrm>
        </p:spPr>
        <p:txBody>
          <a:bodyPr/>
          <a:lstStyle/>
          <a:p>
            <a:pPr algn="r"/>
            <a:r>
              <a:rPr lang="fa-IR" b="1" dirty="0"/>
              <a:t>قسمت داخلی انکدرها</a:t>
            </a:r>
          </a:p>
          <a:p>
            <a:pPr marL="0" indent="0" algn="r">
              <a:buNone/>
            </a:pPr>
            <a:r>
              <a:rPr lang="fa-IR" dirty="0"/>
              <a:t>انکدرهای نوری در واقع یک فرستنده و گیرنده </a:t>
            </a:r>
            <a:r>
              <a:rPr lang="en-US" dirty="0"/>
              <a:t>LED </a:t>
            </a:r>
            <a:r>
              <a:rPr lang="fa-IR" dirty="0"/>
              <a:t>هستند که با قطع نور به ازای چرخش شفت انکدر در خروجی تولید پالس های الکتریکی می کنند که از همین قانون برای انکدر های خازنی و مغناطیسی هم استفاده می شود.</a:t>
            </a:r>
          </a:p>
          <a:p>
            <a:pPr algn="r"/>
            <a:endParaRPr lang="en-US" dirty="0"/>
          </a:p>
        </p:txBody>
      </p:sp>
    </p:spTree>
    <p:extLst>
      <p:ext uri="{BB962C8B-B14F-4D97-AF65-F5344CB8AC3E}">
        <p14:creationId xmlns:p14="http://schemas.microsoft.com/office/powerpoint/2010/main" val="2616296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9287" y="215000"/>
            <a:ext cx="5238750" cy="3714750"/>
          </a:xfrm>
        </p:spPr>
      </p:pic>
      <p:sp>
        <p:nvSpPr>
          <p:cNvPr id="6" name="TextBox 5"/>
          <p:cNvSpPr txBox="1"/>
          <p:nvPr/>
        </p:nvSpPr>
        <p:spPr>
          <a:xfrm>
            <a:off x="504967" y="4244454"/>
            <a:ext cx="11027391" cy="2031325"/>
          </a:xfrm>
          <a:prstGeom prst="rect">
            <a:avLst/>
          </a:prstGeom>
          <a:noFill/>
        </p:spPr>
        <p:txBody>
          <a:bodyPr wrap="square" rtlCol="0">
            <a:spAutoFit/>
          </a:bodyPr>
          <a:lstStyle/>
          <a:p>
            <a:pPr algn="r"/>
            <a:r>
              <a:rPr lang="fa-IR" b="1" dirty="0"/>
              <a:t>اتصال انکودرهای افزایشی به کنترلر</a:t>
            </a:r>
          </a:p>
          <a:p>
            <a:pPr algn="r"/>
            <a:r>
              <a:rPr lang="fa-IR" dirty="0"/>
              <a:t>انکودرهای افزایشی تنهای یک مدل از انکودر ها بوده است ، تصور کنید که قصد راه اندازی یک پروژه اتوماسیون صنعتی را دارید که در آن نیاز به اندازه گیری سرعت،زاویه و موقعیت حرکت یک نوار نقاله،بازوی روباتهای صنعتی،موقعیت حرکت لیفتراک های صنعتی،ماشین های </a:t>
            </a:r>
            <a:r>
              <a:rPr lang="en-US" dirty="0" err="1"/>
              <a:t>cnc</a:t>
            </a:r>
            <a:r>
              <a:rPr lang="en-US" dirty="0"/>
              <a:t>  ، </a:t>
            </a:r>
            <a:r>
              <a:rPr lang="fa-IR" dirty="0"/>
              <a:t>آسانسورها، ماشین های بسته بندی،ماشین های چاپ و بی نهایت پروژه و نیاز های متفاوت در صنعت که در هرکدام استفاده های متفاوتی از انکودر می شود، انکودرهای افزایشی یکی از چند مدل انکودرهای موجود در صنعت می باشد که در این آموزش در مورد اتصال این نوع به کنترلر ها صحبت خواهیم کرد.</a:t>
            </a:r>
          </a:p>
          <a:p>
            <a:endParaRPr lang="en-US" dirty="0"/>
          </a:p>
        </p:txBody>
      </p:sp>
    </p:spTree>
    <p:extLst>
      <p:ext uri="{BB962C8B-B14F-4D97-AF65-F5344CB8AC3E}">
        <p14:creationId xmlns:p14="http://schemas.microsoft.com/office/powerpoint/2010/main" val="2312165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838200" y="365125"/>
            <a:ext cx="10515600" cy="5811838"/>
          </a:xfrm>
        </p:spPr>
        <p:txBody>
          <a:bodyPr>
            <a:normAutofit fontScale="85000" lnSpcReduction="20000"/>
          </a:bodyPr>
          <a:lstStyle/>
          <a:p>
            <a:pPr marL="0" indent="0" algn="r">
              <a:buNone/>
            </a:pPr>
            <a:r>
              <a:rPr lang="fa-IR" b="1" dirty="0"/>
              <a:t>خروجی های انکودرها </a:t>
            </a:r>
          </a:p>
          <a:p>
            <a:pPr marL="0" indent="0" algn="r">
              <a:buNone/>
            </a:pPr>
            <a:r>
              <a:rPr lang="fa-IR" dirty="0"/>
              <a:t>معمولا این تجهیزات با خروجی های مختلفی ساخته می شوند:</a:t>
            </a:r>
          </a:p>
          <a:p>
            <a:pPr marL="0" indent="0" algn="r">
              <a:buNone/>
            </a:pPr>
            <a:r>
              <a:rPr lang="en-US" dirty="0"/>
              <a:t>TTL</a:t>
            </a:r>
          </a:p>
          <a:p>
            <a:pPr marL="0" indent="0" algn="r">
              <a:buNone/>
            </a:pPr>
            <a:r>
              <a:rPr lang="en-US" dirty="0"/>
              <a:t>HTL</a:t>
            </a:r>
          </a:p>
          <a:p>
            <a:pPr marL="0" indent="0" algn="r">
              <a:buNone/>
            </a:pPr>
            <a:r>
              <a:rPr lang="en-US" dirty="0"/>
              <a:t>Sin/Cos</a:t>
            </a:r>
          </a:p>
          <a:p>
            <a:pPr marL="0" indent="0" algn="r">
              <a:buNone/>
            </a:pPr>
            <a:r>
              <a:rPr lang="en-US" dirty="0" err="1"/>
              <a:t>CANopen</a:t>
            </a:r>
            <a:endParaRPr lang="en-US" dirty="0"/>
          </a:p>
          <a:p>
            <a:pPr marL="0" indent="0" algn="r">
              <a:buNone/>
            </a:pPr>
            <a:r>
              <a:rPr lang="en-US" dirty="0"/>
              <a:t>SSI</a:t>
            </a:r>
          </a:p>
          <a:p>
            <a:pPr marL="0" indent="0" algn="r">
              <a:buNone/>
            </a:pPr>
            <a:r>
              <a:rPr lang="en-US" dirty="0"/>
              <a:t>Gray/binary</a:t>
            </a:r>
          </a:p>
          <a:p>
            <a:pPr marL="0" indent="0" algn="r">
              <a:buNone/>
            </a:pPr>
            <a:r>
              <a:rPr lang="en-US" dirty="0"/>
              <a:t> </a:t>
            </a:r>
            <a:r>
              <a:rPr lang="en-US" dirty="0" err="1"/>
              <a:t>EtherNet</a:t>
            </a:r>
            <a:r>
              <a:rPr lang="en-US" dirty="0"/>
              <a:t>/IP</a:t>
            </a:r>
          </a:p>
          <a:p>
            <a:pPr marL="0" indent="0" algn="r">
              <a:buNone/>
            </a:pPr>
            <a:r>
              <a:rPr lang="en-US" dirty="0"/>
              <a:t> PROFINET</a:t>
            </a:r>
          </a:p>
          <a:p>
            <a:pPr marL="0" indent="0" algn="r">
              <a:buNone/>
            </a:pPr>
            <a:r>
              <a:rPr lang="en-US" dirty="0" err="1"/>
              <a:t>EtherCAT</a:t>
            </a:r>
            <a:endParaRPr lang="en-US" dirty="0"/>
          </a:p>
          <a:p>
            <a:pPr marL="0" indent="0" algn="r">
              <a:buNone/>
            </a:pPr>
            <a:r>
              <a:rPr lang="en-US" dirty="0"/>
              <a:t>PROFIBUS</a:t>
            </a:r>
          </a:p>
          <a:p>
            <a:pPr marL="0" indent="0" algn="r">
              <a:buNone/>
            </a:pPr>
            <a:r>
              <a:rPr lang="en-US" dirty="0" err="1"/>
              <a:t>DeviceNet</a:t>
            </a:r>
            <a:endParaRPr lang="en-US" dirty="0"/>
          </a:p>
          <a:p>
            <a:pPr marL="0" indent="0" algn="r">
              <a:buNone/>
            </a:pPr>
            <a:r>
              <a:rPr lang="en-US" dirty="0"/>
              <a:t>Analog 4-20 mA</a:t>
            </a:r>
          </a:p>
          <a:p>
            <a:pPr marL="0" indent="0" algn="r">
              <a:buNone/>
            </a:pPr>
            <a:r>
              <a:rPr lang="en-US" dirty="0"/>
              <a:t>Analog 0-10 V</a:t>
            </a:r>
          </a:p>
          <a:p>
            <a:endParaRPr lang="en-US" dirty="0"/>
          </a:p>
        </p:txBody>
      </p:sp>
    </p:spTree>
    <p:extLst>
      <p:ext uri="{BB962C8B-B14F-4D97-AF65-F5344CB8AC3E}">
        <p14:creationId xmlns:p14="http://schemas.microsoft.com/office/powerpoint/2010/main" val="1157892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6" name="5de6b988d73ca767955e057898f026ad1407217__8543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9182" y="0"/>
            <a:ext cx="12082818" cy="4351338"/>
          </a:xfrm>
        </p:spPr>
      </p:pic>
      <p:sp>
        <p:nvSpPr>
          <p:cNvPr id="7" name="TextBox 6"/>
          <p:cNvSpPr txBox="1"/>
          <p:nvPr/>
        </p:nvSpPr>
        <p:spPr>
          <a:xfrm>
            <a:off x="776785" y="5158443"/>
            <a:ext cx="10577015" cy="523220"/>
          </a:xfrm>
          <a:prstGeom prst="rect">
            <a:avLst/>
          </a:prstGeom>
          <a:noFill/>
        </p:spPr>
        <p:txBody>
          <a:bodyPr wrap="square" rtlCol="0">
            <a:spAutoFit/>
          </a:bodyPr>
          <a:lstStyle/>
          <a:p>
            <a:pPr algn="ctr"/>
            <a:r>
              <a:rPr lang="fa-IR" sz="2800" b="1" dirty="0" smtClean="0"/>
              <a:t>ویدیو اندازه گیری طول با استفاده از انکودر و شمارنده اتونیکس</a:t>
            </a:r>
            <a:endParaRPr lang="en-US" sz="2800" b="1" dirty="0"/>
          </a:p>
        </p:txBody>
      </p:sp>
      <p:sp>
        <p:nvSpPr>
          <p:cNvPr id="8" name="Action Button: Beginning 7">
            <a:hlinkClick r:id="" action="ppaction://hlinkshowjump?jump=firstslide" highlightClick="1"/>
          </p:cNvPr>
          <p:cNvSpPr/>
          <p:nvPr/>
        </p:nvSpPr>
        <p:spPr>
          <a:xfrm>
            <a:off x="1392072" y="4898845"/>
            <a:ext cx="723331" cy="782818"/>
          </a:xfrm>
          <a:prstGeom prst="actionButtonBeginning">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Sound 8">
            <a:hlinkClick r:id="" action="ppaction://noaction" highlightClick="1">
              <a:snd r:embed="rId5" name="applause.wav"/>
            </a:hlinkClick>
          </p:cNvPr>
          <p:cNvSpPr/>
          <p:nvPr/>
        </p:nvSpPr>
        <p:spPr>
          <a:xfrm>
            <a:off x="10029968" y="4898845"/>
            <a:ext cx="873456" cy="799131"/>
          </a:xfrm>
          <a:prstGeom prst="actionButtonSoun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292153" y="4934711"/>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460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1783" y="218365"/>
            <a:ext cx="5238750" cy="3234519"/>
          </a:xfrm>
        </p:spPr>
      </p:pic>
      <p:sp>
        <p:nvSpPr>
          <p:cNvPr id="6" name="TextBox 5"/>
          <p:cNvSpPr txBox="1"/>
          <p:nvPr/>
        </p:nvSpPr>
        <p:spPr>
          <a:xfrm>
            <a:off x="436728" y="3599644"/>
            <a:ext cx="10917072" cy="2123658"/>
          </a:xfrm>
          <a:prstGeom prst="rect">
            <a:avLst/>
          </a:prstGeom>
          <a:noFill/>
        </p:spPr>
        <p:txBody>
          <a:bodyPr wrap="square" rtlCol="0">
            <a:spAutoFit/>
          </a:bodyPr>
          <a:lstStyle/>
          <a:p>
            <a:pPr algn="ctr"/>
            <a:r>
              <a:rPr lang="fa-IR" sz="2400" b="1" dirty="0"/>
              <a:t>پایرومتر تجهیزی برای اندازه گیری دما</a:t>
            </a:r>
          </a:p>
          <a:p>
            <a:pPr algn="r"/>
            <a:r>
              <a:rPr lang="fa-IR" b="1" dirty="0"/>
              <a:t> نگاهی به پایرومتر</a:t>
            </a:r>
          </a:p>
          <a:p>
            <a:pPr algn="r"/>
            <a:r>
              <a:rPr lang="fa-IR" dirty="0"/>
              <a:t>پایرومتر یکی از تجهیزات اندازه گیری دما به صورت غیر مستقیم می باشد که در صنایع فولاد،ذوب آهن و صنایعی که دمای آنها بالای ۱۰۰۰ درجه می باشد کاربرد دارد،می دانیم که بسیاری از سنسورهای اندازه گیری دما در تماس مستقيم با سيال فرآيندي، دما را اندازه گيري مي كنند.اما در مواردی تماس اندازه گير با فرايند غیرممکن است برای مثال هنگامي كه دماي آن بسيار بالاست بگونهاي كه هرگونه تماس موجب ذوب شدن و از بین رفتن اندازه گير مي شود و يا هنگاميكه فرايند داراي مواد زيانبار و مخربی هستند نمیتوان از سنسورهای تماسی استفاده نمود.</a:t>
            </a:r>
          </a:p>
          <a:p>
            <a:pPr algn="r"/>
            <a:endParaRPr lang="en-US" dirty="0"/>
          </a:p>
        </p:txBody>
      </p:sp>
    </p:spTree>
    <p:extLst>
      <p:ext uri="{BB962C8B-B14F-4D97-AF65-F5344CB8AC3E}">
        <p14:creationId xmlns:p14="http://schemas.microsoft.com/office/powerpoint/2010/main" val="2351572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150125"/>
            <a:ext cx="10515600" cy="6026838"/>
          </a:xfrm>
        </p:spPr>
        <p:txBody>
          <a:bodyPr/>
          <a:lstStyle/>
          <a:p>
            <a:pPr marL="0" indent="0" algn="r">
              <a:buNone/>
            </a:pPr>
            <a:r>
              <a:rPr lang="fa-IR" b="1" dirty="0"/>
              <a:t>کاربرد پایرومتر</a:t>
            </a:r>
          </a:p>
          <a:p>
            <a:pPr marL="0" indent="0" algn="r">
              <a:buNone/>
            </a:pPr>
            <a:r>
              <a:rPr lang="fa-IR" dirty="0"/>
              <a:t>نمونه هاي فراواني از اين گونه موارد را در صنايع ريخته گري، فولاد،صنايع چيني، سراميك و نيز صنايع شيميايي می توان از نزدیک مشاهده کرد.اما پايرومترها سنسورهاي تشعشعي دمايي هستند كه به کمک آنها  مي توانید دماهای بسیار بالا را نیز بدون تماس مستقیم  فرآيند ،مورد اندازه گيري قرار دهید. اين سنسورها قادر به اندازه گيري دماهاي بسيار بالا تا حدود ۴۰۰۰ درجه سلسيوس مي باشند.</a:t>
            </a:r>
          </a:p>
          <a:p>
            <a:pPr marL="0" indent="0" algn="r">
              <a:buNone/>
            </a:pPr>
            <a:r>
              <a:rPr lang="fa-IR" dirty="0"/>
              <a:t>اصل فيزيكي مورد استفاده در اندازه گيري تشعشعي دما بدین صورت است كه وقتی اجسام در دماهاي بالاتر از صفر مطلق قرار می گیرند از خود انرژي آزاد مي كنند اين انرژي متناسب با توان چهارم دماي جسم مي باشد که  به صورت امواج الكترومغناطيسي متشکل از بسته هاي كوچكي به نام فوتون می باشند.</a:t>
            </a:r>
          </a:p>
          <a:p>
            <a:pPr marL="0" indent="0" algn="r">
              <a:buNone/>
            </a:pPr>
            <a:endParaRPr lang="en-US" dirty="0"/>
          </a:p>
        </p:txBody>
      </p:sp>
    </p:spTree>
    <p:extLst>
      <p:ext uri="{BB962C8B-B14F-4D97-AF65-F5344CB8AC3E}">
        <p14:creationId xmlns:p14="http://schemas.microsoft.com/office/powerpoint/2010/main" val="1962571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71182" y="2506662"/>
            <a:ext cx="10515600" cy="4351338"/>
          </a:xfrm>
        </p:spPr>
        <p:txBody>
          <a:bodyPr>
            <a:normAutofit lnSpcReduction="10000"/>
          </a:bodyPr>
          <a:lstStyle/>
          <a:p>
            <a:pPr marL="0" indent="0" algn="r">
              <a:buNone/>
            </a:pPr>
            <a:r>
              <a:rPr lang="fa-IR" b="1" dirty="0"/>
              <a:t>مزایای پایرومتر</a:t>
            </a:r>
          </a:p>
          <a:p>
            <a:pPr marL="0" indent="0" algn="r">
              <a:buNone/>
            </a:pPr>
            <a:r>
              <a:rPr lang="fa-IR" dirty="0"/>
              <a:t>سنسورهاي تشعشعي دما، انرژي تابشي اجسام را به شكل فوتون دريافت كرده و بر اساس آن دماي جسم را تعيين مي كنند.با این تجهیزات می توان  دماهايي كه سایر تجهیزات اندازه گیری دما مانند ترموكوپل ها و ترمومترهاي مقاومتي قادر به اندازه گيري آن نيستند را به راحتی اندازه گیری کرد.</a:t>
            </a:r>
          </a:p>
          <a:p>
            <a:pPr marL="0" indent="0" algn="r">
              <a:buNone/>
            </a:pPr>
            <a:r>
              <a:rPr lang="fa-IR" dirty="0"/>
              <a:t>همين طور دمای محيط هايي كه وسيله سنجش را معمولا نمی توان درتماس مستقيم با آن قرار داد, مثل داخل كور هها يا رو ي شعله و يا دماي اجسام متحرك و دماي متوسط سطوحي كه توزيع دمايي دارند، پایرومترها این مزیت جاگزینی را دارند، اما با اين توصيف اين وسايل معايبي هم دارند. به عنوان مثال قيمت بالاتر آنها نسبت به اغلب وسايل مذكور و نياز به كاليبراسيون مجدد براي هر ماده خاص ، از موارد ضعف اين وسايل مي باشد.</a:t>
            </a:r>
          </a:p>
          <a:p>
            <a:pPr marL="0" indent="0" algn="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152" y="204642"/>
            <a:ext cx="5623660" cy="2195729"/>
          </a:xfrm>
          <a:prstGeom prst="rect">
            <a:avLst/>
          </a:prstGeom>
        </p:spPr>
      </p:pic>
    </p:spTree>
    <p:extLst>
      <p:ext uri="{BB962C8B-B14F-4D97-AF65-F5344CB8AC3E}">
        <p14:creationId xmlns:p14="http://schemas.microsoft.com/office/powerpoint/2010/main" val="214084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a:t>
            </a:r>
            <a:endParaRPr lang="fa-IR" dirty="0"/>
          </a:p>
        </p:txBody>
      </p:sp>
      <p:sp>
        <p:nvSpPr>
          <p:cNvPr id="3" name="Content Placeholder 2"/>
          <p:cNvSpPr>
            <a:spLocks noGrp="1"/>
          </p:cNvSpPr>
          <p:nvPr>
            <p:ph idx="1"/>
          </p:nvPr>
        </p:nvSpPr>
        <p:spPr>
          <a:xfrm>
            <a:off x="838200" y="1838503"/>
            <a:ext cx="10515600" cy="4351338"/>
          </a:xfrm>
        </p:spPr>
        <p:txBody>
          <a:bodyPr/>
          <a:lstStyle/>
          <a:p>
            <a:pPr lvl="0">
              <a:buFont typeface="Wingdings" panose="05000000000000000000" pitchFamily="2" charset="2"/>
              <a:buChar char="ü"/>
            </a:pPr>
            <a:r>
              <a:rPr lang="fa-IR" dirty="0"/>
              <a:t>کاهش انبارهای موقت</a:t>
            </a:r>
            <a:endParaRPr lang="en-US" dirty="0"/>
          </a:p>
          <a:p>
            <a:pPr lvl="0">
              <a:buFont typeface="Wingdings" panose="05000000000000000000" pitchFamily="2" charset="2"/>
              <a:buChar char="ü"/>
            </a:pPr>
            <a:r>
              <a:rPr lang="fa-IR" dirty="0"/>
              <a:t>تکرارپذیری</a:t>
            </a:r>
            <a:endParaRPr lang="en-US" dirty="0"/>
          </a:p>
          <a:p>
            <a:pPr lvl="0">
              <a:buFont typeface="Wingdings" panose="05000000000000000000" pitchFamily="2" charset="2"/>
              <a:buChar char="ü"/>
            </a:pPr>
            <a:r>
              <a:rPr lang="fa-IR" dirty="0"/>
              <a:t>کنترل </a:t>
            </a:r>
            <a:r>
              <a:rPr lang="fa-IR" dirty="0" smtClean="0"/>
              <a:t>کیفیت </a:t>
            </a:r>
            <a:r>
              <a:rPr lang="fa-IR" dirty="0"/>
              <a:t>دقیق‌تر</a:t>
            </a:r>
            <a:endParaRPr lang="en-US" dirty="0"/>
          </a:p>
          <a:p>
            <a:pPr lvl="0">
              <a:buFont typeface="Wingdings" panose="05000000000000000000" pitchFamily="2" charset="2"/>
              <a:buChar char="ü"/>
            </a:pPr>
            <a:r>
              <a:rPr lang="fa-IR" dirty="0"/>
              <a:t>کاهش </a:t>
            </a:r>
            <a:r>
              <a:rPr lang="fa-IR" dirty="0" smtClean="0"/>
              <a:t>پسماندها </a:t>
            </a:r>
            <a:r>
              <a:rPr lang="fa-IR" dirty="0"/>
              <a:t>(ضایعات)</a:t>
            </a:r>
            <a:endParaRPr lang="en-US" dirty="0"/>
          </a:p>
          <a:p>
            <a:pPr lvl="0">
              <a:buFont typeface="Wingdings" panose="05000000000000000000" pitchFamily="2" charset="2"/>
              <a:buChar char="ü"/>
            </a:pPr>
            <a:r>
              <a:rPr lang="fa-IR" dirty="0" smtClean="0"/>
              <a:t>برهمکنش بهتر </a:t>
            </a:r>
            <a:r>
              <a:rPr lang="fa-IR" dirty="0"/>
              <a:t>با سامانه‌های بازرگانی</a:t>
            </a:r>
            <a:endParaRPr lang="en-US" dirty="0"/>
          </a:p>
          <a:p>
            <a:pPr lvl="0">
              <a:buFont typeface="Wingdings" panose="05000000000000000000" pitchFamily="2" charset="2"/>
              <a:buChar char="ü"/>
            </a:pPr>
            <a:r>
              <a:rPr lang="fa-IR" dirty="0" smtClean="0"/>
              <a:t>بهره وری </a:t>
            </a:r>
            <a:r>
              <a:rPr lang="fa-IR" dirty="0"/>
              <a:t>بالا و کاهش فشار کار</a:t>
            </a:r>
            <a:endParaRPr lang="en-US" dirty="0"/>
          </a:p>
          <a:p>
            <a:pPr lvl="0">
              <a:buFont typeface="Wingdings" panose="05000000000000000000" pitchFamily="2" charset="2"/>
              <a:buChar char="ü"/>
            </a:pPr>
            <a:r>
              <a:rPr lang="fa-IR" dirty="0"/>
              <a:t>جایگزینی اپراتورهای انسانی در انجام وظایف خسته کننده.</a:t>
            </a:r>
            <a:endParaRPr lang="en-US" dirty="0"/>
          </a:p>
          <a:p>
            <a:endParaRPr lang="fa-IR" dirty="0"/>
          </a:p>
        </p:txBody>
      </p:sp>
    </p:spTree>
    <p:extLst>
      <p:ext uri="{BB962C8B-B14F-4D97-AF65-F5344CB8AC3E}">
        <p14:creationId xmlns:p14="http://schemas.microsoft.com/office/powerpoint/2010/main" val="70799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mn-cs"/>
              </a:rPr>
              <a:t>مزایا:</a:t>
            </a:r>
            <a:endParaRPr lang="fa-IR" dirty="0">
              <a:cs typeface="+mn-cs"/>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ü"/>
            </a:pPr>
            <a:r>
              <a:rPr lang="fa-IR" dirty="0"/>
              <a:t>انجام کارهایی که فراتر از توانایی‌های بشر است، مانند حمل بارهای بسیار سنگین، اشیاء خیلی بزرگ، خیلی داغ یا خیلی سرد یا مواد مورد نیاز به چیزهایی بیش از حد سریع یا بیش از حد آهسته‌است.</a:t>
            </a:r>
            <a:endParaRPr lang="en-US" dirty="0"/>
          </a:p>
          <a:p>
            <a:pPr lvl="0">
              <a:buFont typeface="Wingdings" panose="05000000000000000000" pitchFamily="2" charset="2"/>
              <a:buChar char="ü"/>
            </a:pPr>
            <a:r>
              <a:rPr lang="fa-IR" dirty="0"/>
              <a:t>بهبود اقتصاد: گاهی اوقات و برخی از انواع اتوماسیون، اقتصاد سازمانها، جامعه، و بسیاری از انسانها را بهبود می‌بخشد؛ برای مثال، وقتی که تشکیلاتی اقتصادی سرمایه‌گذاری در فن‌آوری‌های اتوماسیون خود را بهبود می‌بخشد یا هنگامی که یک ایالت یا دولت به واسطه اتوماسیون درآمدها را افزایش می‌دهند (مانند آلمان یا ژاپن در قرن ۲۰ام) یا زمانی که انسان از اینترنت استفاده می‌کند، که به نوبه خود استفاده از ماهواره‌ها و سایر موتورهای خودکار را شامل می‌شود.</a:t>
            </a:r>
            <a:endParaRPr lang="en-US" dirty="0"/>
          </a:p>
          <a:p>
            <a:endParaRPr lang="fa-IR" dirty="0"/>
          </a:p>
        </p:txBody>
      </p:sp>
    </p:spTree>
    <p:extLst>
      <p:ext uri="{BB962C8B-B14F-4D97-AF65-F5344CB8AC3E}">
        <p14:creationId xmlns:p14="http://schemas.microsoft.com/office/powerpoint/2010/main" val="84727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قسمت های اساسی اتوماسیون:</a:t>
            </a:r>
            <a:endParaRPr lang="fa-IR" dirty="0">
              <a:cs typeface="+mn-cs"/>
            </a:endParaRPr>
          </a:p>
        </p:txBody>
      </p:sp>
      <p:sp>
        <p:nvSpPr>
          <p:cNvPr id="3" name="Content Placeholder 2"/>
          <p:cNvSpPr>
            <a:spLocks noGrp="1"/>
          </p:cNvSpPr>
          <p:nvPr>
            <p:ph idx="1"/>
          </p:nvPr>
        </p:nvSpPr>
        <p:spPr>
          <a:xfrm>
            <a:off x="819955" y="1819477"/>
            <a:ext cx="10515600" cy="4486274"/>
          </a:xfrm>
        </p:spPr>
        <p:txBody>
          <a:bodyPr/>
          <a:lstStyle/>
          <a:p>
            <a:r>
              <a:rPr lang="fa-IR" dirty="0"/>
              <a:t>اتوماسیون (خودکاری) از سه قسمت اساسی تشکیل شده‌است که عبارتند از: </a:t>
            </a:r>
            <a:endParaRPr lang="en-US" dirty="0"/>
          </a:p>
          <a:p>
            <a:pPr marL="742950" lvl="0" indent="-742950">
              <a:buFont typeface="+mj-lt"/>
              <a:buAutoNum type="arabicPeriod"/>
            </a:pPr>
            <a:r>
              <a:rPr lang="fa-IR" sz="3600" dirty="0"/>
              <a:t>اندازه‌گیرها</a:t>
            </a:r>
            <a:endParaRPr lang="en-US" sz="3600" dirty="0"/>
          </a:p>
          <a:p>
            <a:pPr marL="742950" lvl="0" indent="-742950">
              <a:buFont typeface="+mj-lt"/>
              <a:buAutoNum type="arabicPeriod"/>
            </a:pPr>
            <a:r>
              <a:rPr lang="fa-IR" sz="3600" dirty="0"/>
              <a:t>کنترل‌کننده</a:t>
            </a:r>
            <a:endParaRPr lang="en-US" sz="3600" dirty="0"/>
          </a:p>
          <a:p>
            <a:pPr marL="742950" lvl="0" indent="-742950">
              <a:buFont typeface="+mj-lt"/>
              <a:buAutoNum type="arabicPeriod"/>
            </a:pPr>
            <a:r>
              <a:rPr lang="fa-IR" sz="3600" dirty="0"/>
              <a:t>محرک‌ها</a:t>
            </a:r>
            <a:endParaRPr lang="en-US" sz="3600" dirty="0"/>
          </a:p>
          <a:p>
            <a:endParaRPr lang="fa-IR" dirty="0"/>
          </a:p>
        </p:txBody>
      </p:sp>
    </p:spTree>
    <p:extLst>
      <p:ext uri="{BB962C8B-B14F-4D97-AF65-F5344CB8AC3E}">
        <p14:creationId xmlns:p14="http://schemas.microsoft.com/office/powerpoint/2010/main" val="5223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mn-cs"/>
              </a:rPr>
              <a:t>اندازه گیرها:</a:t>
            </a:r>
            <a:endParaRPr lang="fa-IR" dirty="0">
              <a:cs typeface="+mn-cs"/>
            </a:endParaRPr>
          </a:p>
        </p:txBody>
      </p:sp>
      <p:sp>
        <p:nvSpPr>
          <p:cNvPr id="3" name="Content Placeholder 2"/>
          <p:cNvSpPr>
            <a:spLocks noGrp="1"/>
          </p:cNvSpPr>
          <p:nvPr>
            <p:ph idx="1"/>
          </p:nvPr>
        </p:nvSpPr>
        <p:spPr/>
        <p:txBody>
          <a:bodyPr/>
          <a:lstStyle/>
          <a:p>
            <a:r>
              <a:rPr lang="fa-IR" dirty="0"/>
              <a:t>اندازه‌گیرها در واقع چشم سیستم‌های کنترل محسوب می‌شوند و با کمی سازی مقادیر فرایندی کنترل‌کننده را از وضعیت موجود در فرایند آگاه ساخته و در نتیجه کنترل‌کننده فرمان مورد نیاز را به محرک جهت کنترل فرایند و رسیدن به </a:t>
            </a:r>
            <a:r>
              <a:rPr lang="fa-IR" dirty="0" smtClean="0"/>
              <a:t>نقطه </a:t>
            </a:r>
            <a:r>
              <a:rPr lang="fa-IR" dirty="0"/>
              <a:t>تنظیم مورد نظر ارسال می‌نماید. هر دستگاه اندازه‌گیری شامل سه جزء اساسی سنسور، ترانسدیوسر و ترانسمیتر </a:t>
            </a:r>
            <a:r>
              <a:rPr lang="fa-IR" dirty="0" smtClean="0"/>
              <a:t>می‌باشد. </a:t>
            </a:r>
            <a:endParaRPr lang="en-US" dirty="0"/>
          </a:p>
          <a:p>
            <a:endParaRPr lang="fa-IR" dirty="0"/>
          </a:p>
        </p:txBody>
      </p:sp>
    </p:spTree>
    <p:extLst>
      <p:ext uri="{BB962C8B-B14F-4D97-AF65-F5344CB8AC3E}">
        <p14:creationId xmlns:p14="http://schemas.microsoft.com/office/powerpoint/2010/main" val="2188576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2017</Words>
  <Application>Microsoft Office PowerPoint</Application>
  <PresentationFormat>Widescreen</PresentationFormat>
  <Paragraphs>298</Paragraphs>
  <Slides>56</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B Nazanin</vt:lpstr>
      <vt:lpstr>Calibri</vt:lpstr>
      <vt:lpstr>Calibri Light</vt:lpstr>
      <vt:lpstr>Times New Roman</vt:lpstr>
      <vt:lpstr>Wingdings</vt:lpstr>
      <vt:lpstr>Office Theme</vt:lpstr>
      <vt:lpstr>PowerPoint Presentation</vt:lpstr>
      <vt:lpstr>اتوماسیون صنعتی و ابزار دقیق</vt:lpstr>
      <vt:lpstr>اتوماسیون صنعتی:</vt:lpstr>
      <vt:lpstr>معایب و مزایای اتوماسیون:</vt:lpstr>
      <vt:lpstr>مزایا:</vt:lpstr>
      <vt:lpstr>مزایا:</vt:lpstr>
      <vt:lpstr>مزایا:</vt:lpstr>
      <vt:lpstr>قسمت های اساسی اتوماسیون:</vt:lpstr>
      <vt:lpstr>اندازه گیرها:</vt:lpstr>
      <vt:lpstr>کنترل کننده:</vt:lpstr>
      <vt:lpstr>محرک ها:</vt:lpstr>
      <vt:lpstr>سنسور:</vt:lpstr>
      <vt:lpstr>ترانسدیوسر:</vt:lpstr>
      <vt:lpstr>ترانسمیتر:</vt:lpstr>
      <vt:lpstr>انواع مختلف ابزارهای اتوماسیون:</vt:lpstr>
      <vt:lpstr>ابزاردقیق</vt:lpstr>
      <vt:lpstr>تعریف:</vt:lpstr>
      <vt:lpstr>ابزار دقیق از نظر نوع عملکرد:</vt:lpstr>
      <vt:lpstr>ابزاردقیق از نظر پارامتری که باید روی آن عملیات انجام دهد:</vt:lpstr>
      <vt:lpstr>قسمت های تشکیل دهنده ابزار دقیق:</vt:lpstr>
      <vt:lpstr>اندازه گیرها:</vt:lpstr>
      <vt:lpstr>اندازه گیرها:</vt:lpstr>
      <vt:lpstr>کنترل کننده ها:</vt:lpstr>
      <vt:lpstr>محرک ها(ادوات خروجی):</vt:lpstr>
      <vt:lpstr>مهندسی ابزار دقیق  Instrumentation engineering</vt:lpstr>
      <vt:lpstr>ابزاردقیق صنعتی</vt:lpstr>
      <vt:lpstr>سطح سنج ها:</vt:lpstr>
      <vt:lpstr>فشارسنج ها:</vt:lpstr>
      <vt:lpstr>دماسنج ها:</vt:lpstr>
      <vt:lpstr>فلومترها:</vt:lpstr>
      <vt:lpstr>ترموکوپل ها:</vt:lpstr>
      <vt:lpstr>لودسل ها:</vt:lpstr>
      <vt:lpstr>کنترلرها:</vt:lpstr>
      <vt:lpstr>ترانسمیترها:</vt:lpstr>
      <vt:lpstr>سنسورها:</vt:lpstr>
      <vt:lpstr>کالیبراتورها:</vt:lpstr>
      <vt:lpstr>ابزارهای دقیق(عکسها)</vt:lpstr>
      <vt:lpstr>پرشر سوئیچ ضدانفجار</vt:lpstr>
      <vt:lpstr>انواع ترموکوپل صنعتی</vt:lpstr>
      <vt:lpstr>رکوردر بدون کاغذ 12کانال ورودی یونیورسال</vt:lpstr>
      <vt:lpstr>هند پمپ کالیبراتور700بار</vt:lpstr>
      <vt:lpstr>دورسنج استروبوسکوپ صنعتی با فلاش قوی </vt:lpstr>
      <vt:lpstr>اکچوئتور موتوری یا برقی</vt:lpstr>
      <vt:lpstr>ترانسمیتر</vt:lpstr>
      <vt:lpstr>ارتباط ابزار دقیق در اتوماسیون صنعتی</vt:lpstr>
      <vt:lpstr>PowerPoint Presentation</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اتوماسیون صنعتی و ابزار دقیق:</dc:title>
  <dc:creator>Rasa Rayaneh</dc:creator>
  <cp:lastModifiedBy>ADMIN</cp:lastModifiedBy>
  <cp:revision>36</cp:revision>
  <dcterms:created xsi:type="dcterms:W3CDTF">2017-11-28T17:29:36Z</dcterms:created>
  <dcterms:modified xsi:type="dcterms:W3CDTF">2017-12-21T19:47:49Z</dcterms:modified>
</cp:coreProperties>
</file>