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3" d="100"/>
          <a:sy n="113" d="100"/>
        </p:scale>
        <p:origin x="145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30A6016-2212-46BC-88F6-A2223B17BF46}" type="datetimeFigureOut">
              <a:rPr lang="en-US" smtClean="0"/>
              <a:t>2/29/2024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3AFB79-F61A-4930-BDBF-85BC7B5E7DB0}"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603324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30A6016-2212-46BC-88F6-A2223B17BF46}" type="datetimeFigureOut">
              <a:rPr lang="en-US" smtClean="0"/>
              <a:t>2/29/2024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3AFB79-F61A-4930-BDBF-85BC7B5E7DB0}" type="slidenum">
              <a:rPr lang="en-US" smtClean="0"/>
              <a:t>‹#›</a:t>
            </a:fld>
            <a:endParaRPr lang="en-US"/>
          </a:p>
        </p:txBody>
      </p:sp>
    </p:spTree>
    <p:extLst>
      <p:ext uri="{BB962C8B-B14F-4D97-AF65-F5344CB8AC3E}">
        <p14:creationId xmlns:p14="http://schemas.microsoft.com/office/powerpoint/2010/main" val="3074017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30A6016-2212-46BC-88F6-A2223B17BF46}" type="datetimeFigureOut">
              <a:rPr lang="en-US" smtClean="0"/>
              <a:t>2/29/2024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3AFB79-F61A-4930-BDBF-85BC7B5E7DB0}" type="slidenum">
              <a:rPr lang="en-US" smtClean="0"/>
              <a:t>‹#›</a:t>
            </a:fld>
            <a:endParaRPr lang="en-US"/>
          </a:p>
        </p:txBody>
      </p:sp>
    </p:spTree>
    <p:extLst>
      <p:ext uri="{BB962C8B-B14F-4D97-AF65-F5344CB8AC3E}">
        <p14:creationId xmlns:p14="http://schemas.microsoft.com/office/powerpoint/2010/main" val="27063203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30A6016-2212-46BC-88F6-A2223B17BF46}" type="datetimeFigureOut">
              <a:rPr lang="en-US" smtClean="0"/>
              <a:t>2/29/2024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3AFB79-F61A-4930-BDBF-85BC7B5E7DB0}" type="slidenum">
              <a:rPr lang="en-US" smtClean="0"/>
              <a:t>‹#›</a:t>
            </a:fld>
            <a:endParaRPr lang="en-US"/>
          </a:p>
        </p:txBody>
      </p:sp>
    </p:spTree>
    <p:extLst>
      <p:ext uri="{BB962C8B-B14F-4D97-AF65-F5344CB8AC3E}">
        <p14:creationId xmlns:p14="http://schemas.microsoft.com/office/powerpoint/2010/main" val="7252814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30A6016-2212-46BC-88F6-A2223B17BF46}" type="datetimeFigureOut">
              <a:rPr lang="en-US" smtClean="0"/>
              <a:t>2/29/2024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3AFB79-F61A-4930-BDBF-85BC7B5E7DB0}"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13671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30A6016-2212-46BC-88F6-A2223B17BF46}" type="datetimeFigureOut">
              <a:rPr lang="en-US" smtClean="0"/>
              <a:t>2/29/2024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3AFB79-F61A-4930-BDBF-85BC7B5E7DB0}" type="slidenum">
              <a:rPr lang="en-US" smtClean="0"/>
              <a:t>‹#›</a:t>
            </a:fld>
            <a:endParaRPr lang="en-US"/>
          </a:p>
        </p:txBody>
      </p:sp>
    </p:spTree>
    <p:extLst>
      <p:ext uri="{BB962C8B-B14F-4D97-AF65-F5344CB8AC3E}">
        <p14:creationId xmlns:p14="http://schemas.microsoft.com/office/powerpoint/2010/main" val="4573413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30A6016-2212-46BC-88F6-A2223B17BF46}" type="datetimeFigureOut">
              <a:rPr lang="en-US" smtClean="0"/>
              <a:t>2/29/2024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13AFB79-F61A-4930-BDBF-85BC7B5E7DB0}" type="slidenum">
              <a:rPr lang="en-US" smtClean="0"/>
              <a:t>‹#›</a:t>
            </a:fld>
            <a:endParaRPr lang="en-US"/>
          </a:p>
        </p:txBody>
      </p:sp>
    </p:spTree>
    <p:extLst>
      <p:ext uri="{BB962C8B-B14F-4D97-AF65-F5344CB8AC3E}">
        <p14:creationId xmlns:p14="http://schemas.microsoft.com/office/powerpoint/2010/main" val="2828101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30A6016-2212-46BC-88F6-A2223B17BF46}" type="datetimeFigureOut">
              <a:rPr lang="en-US" smtClean="0"/>
              <a:t>2/29/2024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13AFB79-F61A-4930-BDBF-85BC7B5E7DB0}" type="slidenum">
              <a:rPr lang="en-US" smtClean="0"/>
              <a:t>‹#›</a:t>
            </a:fld>
            <a:endParaRPr lang="en-US"/>
          </a:p>
        </p:txBody>
      </p:sp>
    </p:spTree>
    <p:extLst>
      <p:ext uri="{BB962C8B-B14F-4D97-AF65-F5344CB8AC3E}">
        <p14:creationId xmlns:p14="http://schemas.microsoft.com/office/powerpoint/2010/main" val="10436916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D30A6016-2212-46BC-88F6-A2223B17BF46}" type="datetimeFigureOut">
              <a:rPr lang="en-US" smtClean="0"/>
              <a:t>2/29/2024</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513AFB79-F61A-4930-BDBF-85BC7B5E7DB0}" type="slidenum">
              <a:rPr lang="en-US" smtClean="0"/>
              <a:t>‹#›</a:t>
            </a:fld>
            <a:endParaRPr lang="en-US"/>
          </a:p>
        </p:txBody>
      </p:sp>
    </p:spTree>
    <p:extLst>
      <p:ext uri="{BB962C8B-B14F-4D97-AF65-F5344CB8AC3E}">
        <p14:creationId xmlns:p14="http://schemas.microsoft.com/office/powerpoint/2010/main" val="2702307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D30A6016-2212-46BC-88F6-A2223B17BF46}" type="datetimeFigureOut">
              <a:rPr lang="en-US" smtClean="0"/>
              <a:t>2/29/2024</a:t>
            </a:fld>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13AFB79-F61A-4930-BDBF-85BC7B5E7DB0}" type="slidenum">
              <a:rPr lang="en-US" smtClean="0"/>
              <a:t>‹#›</a:t>
            </a:fld>
            <a:endParaRPr lang="en-US"/>
          </a:p>
        </p:txBody>
      </p:sp>
    </p:spTree>
    <p:extLst>
      <p:ext uri="{BB962C8B-B14F-4D97-AF65-F5344CB8AC3E}">
        <p14:creationId xmlns:p14="http://schemas.microsoft.com/office/powerpoint/2010/main" val="21184390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0A6016-2212-46BC-88F6-A2223B17BF46}" type="datetimeFigureOut">
              <a:rPr lang="en-US" smtClean="0"/>
              <a:t>2/29/2024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3AFB79-F61A-4930-BDBF-85BC7B5E7DB0}" type="slidenum">
              <a:rPr lang="en-US" smtClean="0"/>
              <a:t>‹#›</a:t>
            </a:fld>
            <a:endParaRPr lang="en-US"/>
          </a:p>
        </p:txBody>
      </p:sp>
    </p:spTree>
    <p:extLst>
      <p:ext uri="{BB962C8B-B14F-4D97-AF65-F5344CB8AC3E}">
        <p14:creationId xmlns:p14="http://schemas.microsoft.com/office/powerpoint/2010/main" val="16959792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D30A6016-2212-46BC-88F6-A2223B17BF46}" type="datetimeFigureOut">
              <a:rPr lang="en-US" smtClean="0"/>
              <a:t>2/29/2024</a:t>
            </a:fld>
            <a:endParaRPr lang="en-US"/>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513AFB79-F61A-4930-BDBF-85BC7B5E7DB0}" type="slidenum">
              <a:rPr lang="en-US" smtClean="0"/>
              <a:t>‹#›</a:t>
            </a:fld>
            <a:endParaRPr lang="en-US"/>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008318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Counter Pressing</a:t>
            </a:r>
            <a:endParaRPr lang="en-US" dirty="0"/>
          </a:p>
        </p:txBody>
      </p:sp>
      <p:sp>
        <p:nvSpPr>
          <p:cNvPr id="3" name="Subtitle 2"/>
          <p:cNvSpPr>
            <a:spLocks noGrp="1"/>
          </p:cNvSpPr>
          <p:nvPr>
            <p:ph type="subTitle" idx="1"/>
          </p:nvPr>
        </p:nvSpPr>
        <p:spPr/>
        <p:txBody>
          <a:bodyPr>
            <a:normAutofit/>
          </a:bodyPr>
          <a:lstStyle/>
          <a:p>
            <a:pPr algn="ctr"/>
            <a:r>
              <a:rPr lang="fa-IR" sz="3600" dirty="0" smtClean="0">
                <a:solidFill>
                  <a:schemeClr val="tx1"/>
                </a:solidFill>
                <a:cs typeface="B Titr" panose="00000700000000000000" pitchFamily="2" charset="-78"/>
              </a:rPr>
              <a:t>فشار </a:t>
            </a:r>
            <a:r>
              <a:rPr lang="fa-IR" sz="3200" dirty="0" smtClean="0">
                <a:solidFill>
                  <a:schemeClr val="tx1"/>
                </a:solidFill>
                <a:cs typeface="B Titr" panose="00000700000000000000" pitchFamily="2" charset="-78"/>
              </a:rPr>
              <a:t>متقابل</a:t>
            </a:r>
            <a:endParaRPr lang="en-US" sz="3200" dirty="0">
              <a:solidFill>
                <a:schemeClr val="tx1"/>
              </a:solidFill>
              <a:cs typeface="B Titr" panose="00000700000000000000" pitchFamily="2" charset="-78"/>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98987" y="628443"/>
            <a:ext cx="4391746" cy="2470357"/>
          </a:xfrm>
          <a:prstGeom prst="rect">
            <a:avLst/>
          </a:prstGeom>
        </p:spPr>
      </p:pic>
    </p:spTree>
    <p:extLst>
      <p:ext uri="{BB962C8B-B14F-4D97-AF65-F5344CB8AC3E}">
        <p14:creationId xmlns:p14="http://schemas.microsoft.com/office/powerpoint/2010/main" val="463811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4866" y="624726"/>
            <a:ext cx="8305799" cy="4849597"/>
          </a:xfrm>
          <a:prstGeom prst="rect">
            <a:avLst/>
          </a:prstGeom>
        </p:spPr>
        <p:txBody>
          <a:bodyPr wrap="square">
            <a:spAutoFit/>
          </a:bodyPr>
          <a:lstStyle/>
          <a:p>
            <a:pPr algn="just" rtl="1">
              <a:lnSpc>
                <a:spcPct val="107000"/>
              </a:lnSpc>
              <a:spcAft>
                <a:spcPts val="800"/>
              </a:spcAft>
            </a:pPr>
            <a:r>
              <a:rPr lang="fa-IR" sz="2400" b="1" dirty="0" smtClean="0">
                <a:solidFill>
                  <a:srgbClr val="FF0000"/>
                </a:solidFill>
                <a:effectLst/>
                <a:latin typeface="Calibri" panose="020F0502020204030204" pitchFamily="34" charset="0"/>
                <a:ea typeface="Calibri" panose="020F0502020204030204" pitchFamily="34" charset="0"/>
                <a:cs typeface="B Nazanin" panose="00000400000000000000" pitchFamily="2" charset="-78"/>
              </a:rPr>
              <a:t>فشار متقابل چیست؟</a:t>
            </a:r>
            <a:endParaRPr lang="en-US" b="1" dirty="0" smtClean="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fa-IR" sz="2400" dirty="0" smtClean="0">
                <a:effectLst/>
                <a:latin typeface="Calibri" panose="020F0502020204030204" pitchFamily="34" charset="0"/>
                <a:ea typeface="Calibri" panose="020F0502020204030204" pitchFamily="34" charset="0"/>
                <a:cs typeface="B Nazanin" panose="00000400000000000000" pitchFamily="2" charset="-78"/>
              </a:rPr>
              <a:t>ضد پرسینگ یک استراتژی است که برای برهم زدن حریف به محض از دست دادن مالکیت - نقطه انتقال دفاعی - استفاده می شود. این شامل فشار دادن تهاجمی توپ و حریفان نزدیک به توپ با چندین بازیکن است. هدف این است که هر چه سریعتر مالکیت توپ را به دست آوریم، قبل از اینکه حریف بتواند روی توپ مستقر شود</a:t>
            </a:r>
            <a:r>
              <a:rPr lang="en-US" sz="2400" dirty="0" smtClean="0">
                <a:effectLst/>
                <a:latin typeface="Calibri" panose="020F0502020204030204" pitchFamily="34" charset="0"/>
                <a:ea typeface="Calibri" panose="020F0502020204030204" pitchFamily="34" charset="0"/>
                <a:cs typeface="B Nazanin" panose="00000400000000000000" pitchFamily="2" charset="-78"/>
              </a:rPr>
              <a:t>.</a:t>
            </a:r>
            <a:endParaRPr lang="en-US" dirty="0" smtClean="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en-US" sz="2400" dirty="0" smtClean="0">
                <a:effectLst/>
                <a:latin typeface="Calibri" panose="020F0502020204030204" pitchFamily="34" charset="0"/>
                <a:ea typeface="Calibri" panose="020F0502020204030204" pitchFamily="34" charset="0"/>
                <a:cs typeface="B Nazanin" panose="00000400000000000000" pitchFamily="2" charset="-78"/>
              </a:rPr>
              <a:t> </a:t>
            </a:r>
            <a:endParaRPr lang="en-US" dirty="0" smtClean="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fa-IR" sz="2400" b="1" dirty="0" smtClean="0">
                <a:solidFill>
                  <a:srgbClr val="FF0000"/>
                </a:solidFill>
                <a:effectLst/>
                <a:latin typeface="Calibri" panose="020F0502020204030204" pitchFamily="34" charset="0"/>
                <a:ea typeface="Calibri" panose="020F0502020204030204" pitchFamily="34" charset="0"/>
                <a:cs typeface="B Nazanin" panose="00000400000000000000" pitchFamily="2" charset="-78"/>
              </a:rPr>
              <a:t>اصطلاح "ضد فشار" از کجا سرچشمه می گیرد؟</a:t>
            </a:r>
            <a:endParaRPr lang="en-US" b="1" dirty="0" smtClean="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fa-IR" sz="2400" dirty="0" smtClean="0">
                <a:effectLst/>
                <a:latin typeface="Calibri" panose="020F0502020204030204" pitchFamily="34" charset="0"/>
                <a:ea typeface="Calibri" panose="020F0502020204030204" pitchFamily="34" charset="0"/>
                <a:cs typeface="B Nazanin" panose="00000400000000000000" pitchFamily="2" charset="-78"/>
              </a:rPr>
              <a:t>پرس یا اعمال فشار بر روی توپ یکی از پنج اصل دفاعی بازی است و از زمان اختراع فوتبال یکی از جنبه های بازی بوده است. از دهه 1960 به بعد، زمانی که بازیکنانی مانند ویکتور ماسلوف، ارنست هاپل، رینوس میشلز، والری لوبانوفسکی و آریگو ساکی، همه تیم‌هایشان مطبوعات تهاجمی را اتخاذ کردند، به شهرت رسید</a:t>
            </a:r>
            <a:r>
              <a:rPr lang="en-US" sz="2400" dirty="0" smtClean="0">
                <a:effectLst/>
                <a:latin typeface="Calibri" panose="020F0502020204030204" pitchFamily="34" charset="0"/>
                <a:ea typeface="Calibri" panose="020F0502020204030204" pitchFamily="34" charset="0"/>
                <a:cs typeface="B Nazanin" panose="00000400000000000000" pitchFamily="2" charset="-78"/>
              </a:rPr>
              <a:t>.</a:t>
            </a:r>
            <a:endParaRPr lang="en-US"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893198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4866" y="624726"/>
            <a:ext cx="8305799" cy="5632311"/>
          </a:xfrm>
          <a:prstGeom prst="rect">
            <a:avLst/>
          </a:prstGeom>
        </p:spPr>
        <p:txBody>
          <a:bodyPr wrap="square">
            <a:spAutoFit/>
          </a:bodyPr>
          <a:lstStyle/>
          <a:p>
            <a:pPr algn="just" rtl="1"/>
            <a:r>
              <a:rPr lang="fa-IR" sz="2400" dirty="0" smtClean="0">
                <a:cs typeface="B Nazanin" panose="00000400000000000000" pitchFamily="2" charset="-78"/>
              </a:rPr>
              <a:t>به طور خاص تر، ضد پرس ترجمه از کلمه آلمانی</a:t>
            </a:r>
            <a:r>
              <a:rPr lang="en-US" sz="2400" dirty="0" smtClean="0">
                <a:cs typeface="B Nazanin" panose="00000400000000000000" pitchFamily="2" charset="-78"/>
              </a:rPr>
              <a:t> "</a:t>
            </a:r>
            <a:r>
              <a:rPr lang="en-US" sz="2400" dirty="0" err="1" smtClean="0">
                <a:cs typeface="B Nazanin" panose="00000400000000000000" pitchFamily="2" charset="-78"/>
              </a:rPr>
              <a:t>gegenpress</a:t>
            </a:r>
            <a:r>
              <a:rPr lang="en-US" sz="2400" dirty="0" smtClean="0">
                <a:cs typeface="B Nazanin" panose="00000400000000000000" pitchFamily="2" charset="-78"/>
              </a:rPr>
              <a:t>" </a:t>
            </a:r>
            <a:r>
              <a:rPr lang="fa-IR" sz="2400" dirty="0" smtClean="0">
                <a:cs typeface="B Nazanin" panose="00000400000000000000" pitchFamily="2" charset="-78"/>
              </a:rPr>
              <a:t>است. بسیاری از مربیان آلمانی از جمله ولفگانگ فرانک، رالف رانگنیک، یورگن کلوپ، توماس توخل و یولیان ناگلزمن این استراتژی را در باشگاه های مختلف توسعه داده و از آنها استفاده کرده اند</a:t>
            </a:r>
            <a:r>
              <a:rPr lang="en-US" sz="2400" dirty="0" smtClean="0">
                <a:cs typeface="B Nazanin" panose="00000400000000000000" pitchFamily="2" charset="-78"/>
              </a:rPr>
              <a:t>.</a:t>
            </a:r>
          </a:p>
          <a:p>
            <a:pPr algn="just" rtl="1"/>
            <a:r>
              <a:rPr lang="fa-IR" sz="2400" dirty="0" smtClean="0">
                <a:cs typeface="B Nazanin" panose="00000400000000000000" pitchFamily="2" charset="-78"/>
              </a:rPr>
              <a:t> </a:t>
            </a:r>
            <a:endParaRPr lang="en-US" sz="2400" dirty="0" smtClean="0">
              <a:cs typeface="B Nazanin" panose="00000400000000000000" pitchFamily="2" charset="-78"/>
            </a:endParaRPr>
          </a:p>
          <a:p>
            <a:pPr algn="just" rtl="1"/>
            <a:r>
              <a:rPr lang="fa-IR" sz="2400" b="1" dirty="0" smtClean="0">
                <a:solidFill>
                  <a:srgbClr val="FF0000"/>
                </a:solidFill>
                <a:cs typeface="B Nazanin" panose="00000400000000000000" pitchFamily="2" charset="-78"/>
              </a:rPr>
              <a:t>هنگام اتخاذ یک استراتژی ضد پرسینگ، بازیکنان هنگام مالکیت توپ چه می کنند؟</a:t>
            </a:r>
            <a:endParaRPr lang="en-US" sz="2400" b="1" dirty="0" smtClean="0">
              <a:solidFill>
                <a:srgbClr val="FF0000"/>
              </a:solidFill>
              <a:cs typeface="B Nazanin" panose="00000400000000000000" pitchFamily="2" charset="-78"/>
            </a:endParaRPr>
          </a:p>
          <a:p>
            <a:pPr algn="just" rtl="1"/>
            <a:r>
              <a:rPr lang="fa-IR" sz="2400" dirty="0" smtClean="0">
                <a:cs typeface="B Nazanin" panose="00000400000000000000" pitchFamily="2" charset="-78"/>
              </a:rPr>
              <a:t>به طور کلی، تیم ها با قرار دادن بازیکنان در سرتاسر زمین، زمین را تا جایی که ممکن است در اختیار دارند، بزرگ می کنند. هدف افزایش فضای بازی و مسافت هایی است که حریف باید هنگام دفاع طی کند.</a:t>
            </a:r>
            <a:endParaRPr lang="en-US" sz="2400" dirty="0" smtClean="0">
              <a:cs typeface="B Nazanin" panose="00000400000000000000" pitchFamily="2" charset="-78"/>
            </a:endParaRPr>
          </a:p>
          <a:p>
            <a:pPr algn="just" rtl="1"/>
            <a:r>
              <a:rPr lang="en-US" sz="2400" dirty="0" smtClean="0">
                <a:cs typeface="B Nazanin" panose="00000400000000000000" pitchFamily="2" charset="-78"/>
              </a:rPr>
              <a:t> </a:t>
            </a:r>
          </a:p>
          <a:p>
            <a:pPr algn="just" rtl="1"/>
            <a:r>
              <a:rPr lang="fa-IR" sz="2400" dirty="0" smtClean="0">
                <a:cs typeface="B Nazanin" panose="00000400000000000000" pitchFamily="2" charset="-78"/>
              </a:rPr>
              <a:t>با این حال، اگر یک تیم بخواهد ضد پرس کند، زمانی که توپ را در اختیار داشته باشد، این به فکر آنها خواهد بود. مهاجمان باید به اندازه کافی به توپ نزدیک باشند تا در صورت برگرداندن توپ، فورا آماده فشار باشند. تعادلی که باید در اینجا ایجاد شود اغلب به نحوه حمله یک تیم و سرعت ضد پرس بستگی دارد.</a:t>
            </a:r>
            <a:endParaRPr lang="en-US" sz="2400" dirty="0">
              <a:cs typeface="B Nazanin" panose="00000400000000000000" pitchFamily="2" charset="-78"/>
            </a:endParaRPr>
          </a:p>
        </p:txBody>
      </p:sp>
    </p:spTree>
    <p:extLst>
      <p:ext uri="{BB962C8B-B14F-4D97-AF65-F5344CB8AC3E}">
        <p14:creationId xmlns:p14="http://schemas.microsoft.com/office/powerpoint/2010/main" val="4103026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4866" y="624726"/>
            <a:ext cx="8305799" cy="4893647"/>
          </a:xfrm>
          <a:prstGeom prst="rect">
            <a:avLst/>
          </a:prstGeom>
        </p:spPr>
        <p:txBody>
          <a:bodyPr wrap="square">
            <a:spAutoFit/>
          </a:bodyPr>
          <a:lstStyle/>
          <a:p>
            <a:pPr algn="just" rtl="1"/>
            <a:r>
              <a:rPr lang="fa-IR" sz="2400" b="1" dirty="0" smtClean="0">
                <a:solidFill>
                  <a:srgbClr val="FF0000"/>
                </a:solidFill>
                <a:cs typeface="B Nazanin" panose="00000400000000000000" pitchFamily="2" charset="-78"/>
              </a:rPr>
              <a:t>هنگام اتخاذ یک استراتژی ضد پرسینگ، بازیکنان در زمان خارج از مالکیت چه می کنند؟</a:t>
            </a:r>
          </a:p>
          <a:p>
            <a:pPr algn="just" rtl="1"/>
            <a:r>
              <a:rPr lang="fa-IR" sz="2400" dirty="0" smtClean="0">
                <a:cs typeface="B Nazanin" panose="00000400000000000000" pitchFamily="2" charset="-78"/>
              </a:rPr>
              <a:t>موفقیت ضد پرس یک تیم اغلب به توانایی بازیکنان برای واکنش سریعتر از حریف بستگی دارد. هنگامی که یک انتقال دفاعی رخ داد، بازیکنان در سریع ترین زمان ممکن با حامل توپ درگیر خواهند شد. هدف این است که بلافاصله از طریق تکل ها، مهار توپ ها و دوئل های انفرادی دوباره مالکیت توپ را به دست آوریم.</a:t>
            </a:r>
          </a:p>
          <a:p>
            <a:pPr algn="just" rtl="1"/>
            <a:endParaRPr lang="fa-IR" sz="2400" dirty="0" smtClean="0">
              <a:cs typeface="B Nazanin" panose="00000400000000000000" pitchFamily="2" charset="-78"/>
            </a:endParaRPr>
          </a:p>
          <a:p>
            <a:pPr algn="just" rtl="1"/>
            <a:r>
              <a:rPr lang="fa-IR" sz="2400" dirty="0" smtClean="0">
                <a:cs typeface="B Nazanin" panose="00000400000000000000" pitchFamily="2" charset="-78"/>
              </a:rPr>
              <a:t>سپس سایر هم تیمی ها دور توپ جمع می شوند و فضایی را که حریف باید بازی کند متراکم می کند و ساختار فشرده ای را تشکیل می دهد. این هم‌تیمی‌ها یا به‌طور محکم علامت‌گذاری می‌کنند، در صورت دریافت پاس، آماده پرس می‌شوند و حریف مستقیم خود را درگیر می‌کنند، یا به صورت منطقه‌ای علامت‌گذاری می‌کنند و خطوط عبوری بین حریفان را می‌پوشانند تا توپ را قطع کنند. گزینه سوم این است که بازیکنان ترکیبی از این دو رویکرد را انجام دهند.</a:t>
            </a:r>
          </a:p>
        </p:txBody>
      </p:sp>
    </p:spTree>
    <p:extLst>
      <p:ext uri="{BB962C8B-B14F-4D97-AF65-F5344CB8AC3E}">
        <p14:creationId xmlns:p14="http://schemas.microsoft.com/office/powerpoint/2010/main" val="41381038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82600" y="260659"/>
            <a:ext cx="8305799" cy="3046988"/>
          </a:xfrm>
          <a:prstGeom prst="rect">
            <a:avLst/>
          </a:prstGeom>
        </p:spPr>
        <p:txBody>
          <a:bodyPr wrap="square">
            <a:spAutoFit/>
          </a:bodyPr>
          <a:lstStyle/>
          <a:p>
            <a:pPr algn="just" rtl="1"/>
            <a:r>
              <a:rPr lang="fa-IR" sz="2400" b="1" dirty="0" smtClean="0">
                <a:solidFill>
                  <a:srgbClr val="FF0000"/>
                </a:solidFill>
                <a:cs typeface="B Nazanin" panose="00000400000000000000" pitchFamily="2" charset="-78"/>
              </a:rPr>
              <a:t>کدام تیم ها و مربیان در ضد پرسینگ بهترین هستند؟</a:t>
            </a:r>
          </a:p>
          <a:p>
            <a:pPr algn="just" rtl="1"/>
            <a:r>
              <a:rPr lang="fa-IR" sz="2400" dirty="0" smtClean="0">
                <a:cs typeface="B Nazanin" panose="00000400000000000000" pitchFamily="2" charset="-78"/>
              </a:rPr>
              <a:t>یورگن کلوپ</a:t>
            </a:r>
          </a:p>
          <a:p>
            <a:pPr algn="just" rtl="1"/>
            <a:r>
              <a:rPr lang="fa-IR" sz="2400" dirty="0" smtClean="0">
                <a:cs typeface="B Nazanin" panose="00000400000000000000" pitchFamily="2" charset="-78"/>
              </a:rPr>
              <a:t>این بازیکن آلمانی با موفقیت زیادی در بروسیا دورتموند از ضدپرسینگ تهاجمی استفاده کرد. این کار در بیشتر بازی های داخلی در بالای زمین و در یک سوم میانی زمین در برابر تیم های قوی تر در رقابت های اروپایی انجام می شد. اخیرا، تیم لیورپول او به دلیل ضد پرسینگ خفه کننده خود در تمام مناطق زمین شناخته شده است (در زیر). با این حال، آنها با گذشت زمان کمتر به مقابله با مطبوعات آمده اند و به سمت دیگری تبدیل شده اند.</a:t>
            </a:r>
          </a:p>
        </p:txBody>
      </p:sp>
      <p:pic>
        <p:nvPicPr>
          <p:cNvPr id="3" name="Picture 2" descr="C:\Users\Apple1\Desktop\webpc-passthru.jpg"/>
          <p:cNvPicPr/>
          <p:nvPr/>
        </p:nvPicPr>
        <p:blipFill>
          <a:blip r:embed="rId2">
            <a:extLst>
              <a:ext uri="{28A0092B-C50C-407E-A947-70E740481C1C}">
                <a14:useLocalDpi xmlns:a14="http://schemas.microsoft.com/office/drawing/2010/main" val="0"/>
              </a:ext>
            </a:extLst>
          </a:blip>
          <a:srcRect/>
          <a:stretch>
            <a:fillRect/>
          </a:stretch>
        </p:blipFill>
        <p:spPr bwMode="auto">
          <a:xfrm>
            <a:off x="1532466" y="3222730"/>
            <a:ext cx="5943600" cy="3342005"/>
          </a:xfrm>
          <a:prstGeom prst="rect">
            <a:avLst/>
          </a:prstGeom>
          <a:noFill/>
          <a:ln>
            <a:noFill/>
          </a:ln>
        </p:spPr>
      </p:pic>
    </p:spTree>
    <p:extLst>
      <p:ext uri="{BB962C8B-B14F-4D97-AF65-F5344CB8AC3E}">
        <p14:creationId xmlns:p14="http://schemas.microsoft.com/office/powerpoint/2010/main" val="4932626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82600" y="260659"/>
            <a:ext cx="8305799" cy="3416320"/>
          </a:xfrm>
          <a:prstGeom prst="rect">
            <a:avLst/>
          </a:prstGeom>
        </p:spPr>
        <p:txBody>
          <a:bodyPr wrap="square">
            <a:spAutoFit/>
          </a:bodyPr>
          <a:lstStyle/>
          <a:p>
            <a:pPr algn="just" rtl="1"/>
            <a:r>
              <a:rPr lang="fa-IR" sz="2400" b="1" dirty="0" smtClean="0">
                <a:solidFill>
                  <a:srgbClr val="FF0000"/>
                </a:solidFill>
                <a:cs typeface="B Nazanin" panose="00000400000000000000" pitchFamily="2" charset="-78"/>
              </a:rPr>
              <a:t>کدام تیم ها و مربیان در ضد پرسینگ بهترین هستند؟</a:t>
            </a:r>
          </a:p>
          <a:p>
            <a:pPr algn="just" rtl="1"/>
            <a:r>
              <a:rPr lang="fa-IR" sz="2400" dirty="0" smtClean="0">
                <a:cs typeface="B Nazanin" panose="00000400000000000000" pitchFamily="2" charset="-78"/>
              </a:rPr>
              <a:t>پپ گواردیولا</a:t>
            </a:r>
          </a:p>
          <a:p>
            <a:pPr algn="just" rtl="1"/>
            <a:r>
              <a:rPr lang="fa-IR" sz="2400" dirty="0" smtClean="0">
                <a:cs typeface="B Nazanin" panose="00000400000000000000" pitchFamily="2" charset="-78"/>
              </a:rPr>
              <a:t>گواردیولا ضدپرسینگ تهاجمی را با سبک بازی مبتنی بر مالکیت خود ادغام کرده است. استفاده از مدافعان کناری که به داخل زمین حرکت می کنند، یک 9 کاذب و وینگرهای وارونه به این معنی است که تیم های او بدنه اضافی در موقعیت های مرکزی دارند که پس از انتقال دفاعی آماده مقابله با پرس هستند. تیم بارسلونا او روی مهار و پوشش فضاها تمرکز داشت، در حالی که تیم مبارز او بایرن مونیخ به صورت انفرادی دوئل کرد و مرد به مرد (پایین) پیش رفت. در همین حال، با منچسترسیتی، ترکیبی چشمگیر از این دو وجود داشته است.</a:t>
            </a:r>
          </a:p>
        </p:txBody>
      </p:sp>
      <p:pic>
        <p:nvPicPr>
          <p:cNvPr id="5" name="Picture 4" descr="C:\Users\Apple1\Desktop\webpc-passthru (1).jpg"/>
          <p:cNvPicPr/>
          <p:nvPr/>
        </p:nvPicPr>
        <p:blipFill>
          <a:blip r:embed="rId2">
            <a:extLst>
              <a:ext uri="{28A0092B-C50C-407E-A947-70E740481C1C}">
                <a14:useLocalDpi xmlns:a14="http://schemas.microsoft.com/office/drawing/2010/main" val="0"/>
              </a:ext>
            </a:extLst>
          </a:blip>
          <a:srcRect/>
          <a:stretch>
            <a:fillRect/>
          </a:stretch>
        </p:blipFill>
        <p:spPr bwMode="auto">
          <a:xfrm>
            <a:off x="482600" y="3366664"/>
            <a:ext cx="5943600" cy="3342005"/>
          </a:xfrm>
          <a:prstGeom prst="rect">
            <a:avLst/>
          </a:prstGeom>
          <a:noFill/>
          <a:ln>
            <a:noFill/>
          </a:ln>
        </p:spPr>
      </p:pic>
    </p:spTree>
    <p:extLst>
      <p:ext uri="{BB962C8B-B14F-4D97-AF65-F5344CB8AC3E}">
        <p14:creationId xmlns:p14="http://schemas.microsoft.com/office/powerpoint/2010/main" val="1160760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82600" y="260659"/>
            <a:ext cx="8305799" cy="3046988"/>
          </a:xfrm>
          <a:prstGeom prst="rect">
            <a:avLst/>
          </a:prstGeom>
        </p:spPr>
        <p:txBody>
          <a:bodyPr wrap="square">
            <a:spAutoFit/>
          </a:bodyPr>
          <a:lstStyle/>
          <a:p>
            <a:pPr algn="just" rtl="1"/>
            <a:r>
              <a:rPr lang="fa-IR" sz="2400" b="1" dirty="0" smtClean="0">
                <a:solidFill>
                  <a:srgbClr val="FF0000"/>
                </a:solidFill>
                <a:cs typeface="B Nazanin" panose="00000400000000000000" pitchFamily="2" charset="-78"/>
              </a:rPr>
              <a:t>کدام تیم ها و مربیان در ضد پرسینگ بهترین هستند؟</a:t>
            </a:r>
          </a:p>
          <a:p>
            <a:pPr algn="just" rtl="1"/>
            <a:r>
              <a:rPr lang="fa-IR" sz="2400" dirty="0" smtClean="0">
                <a:cs typeface="B Nazanin" panose="00000400000000000000" pitchFamily="2" charset="-78"/>
              </a:rPr>
              <a:t>مارسلو بیلسا</a:t>
            </a:r>
          </a:p>
          <a:p>
            <a:pPr algn="just" rtl="1"/>
            <a:r>
              <a:rPr lang="fa-IR" sz="2400" dirty="0" smtClean="0">
                <a:cs typeface="B Nazanin" panose="00000400000000000000" pitchFamily="2" charset="-78"/>
              </a:rPr>
              <a:t>سرمربی سابق لیدز یونایتد از تیم‌هایش می‌خواهد که در سراسر زمین به شدت ضد پرس باشند. بازیکنان او زمانی که مالکیت توپ را در اختیار دارند، به طور مداوم موقعیت‌های خود را می‌چرخانند و آزادند تا در سراسر زمین حرکت کنند. سپس بیلسا به بازیکنان نزدیک به توپ تکیه می کند تا به طور تهاجمی در اطراف حامل توپ (زیر) ازدحام کنند. او از بازیکنانش می‌خواهد که هنگام فشار، با اقدامات دفاعی زیادی به شکل تکل‌های تلاشی، دوئل و بلوک‌ها، علامت‌گذاری کنند.</a:t>
            </a:r>
          </a:p>
        </p:txBody>
      </p:sp>
      <p:pic>
        <p:nvPicPr>
          <p:cNvPr id="6" name="Picture 5" descr="C:\Users\Apple1\Desktop\webpc-passthru (2)یییی.jpg"/>
          <p:cNvPicPr/>
          <p:nvPr/>
        </p:nvPicPr>
        <p:blipFill>
          <a:blip r:embed="rId2">
            <a:extLst>
              <a:ext uri="{28A0092B-C50C-407E-A947-70E740481C1C}">
                <a14:useLocalDpi xmlns:a14="http://schemas.microsoft.com/office/drawing/2010/main" val="0"/>
              </a:ext>
            </a:extLst>
          </a:blip>
          <a:srcRect/>
          <a:stretch>
            <a:fillRect/>
          </a:stretch>
        </p:blipFill>
        <p:spPr bwMode="auto">
          <a:xfrm>
            <a:off x="1490133" y="3400530"/>
            <a:ext cx="5943600" cy="3342005"/>
          </a:xfrm>
          <a:prstGeom prst="rect">
            <a:avLst/>
          </a:prstGeom>
          <a:noFill/>
          <a:ln>
            <a:noFill/>
          </a:ln>
        </p:spPr>
      </p:pic>
    </p:spTree>
    <p:extLst>
      <p:ext uri="{BB962C8B-B14F-4D97-AF65-F5344CB8AC3E}">
        <p14:creationId xmlns:p14="http://schemas.microsoft.com/office/powerpoint/2010/main" val="4012269621"/>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9</TotalTime>
  <Words>624</Words>
  <Application>Microsoft Office PowerPoint</Application>
  <PresentationFormat>On-screen Show (4:3)</PresentationFormat>
  <Paragraphs>26</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B Nazanin</vt:lpstr>
      <vt:lpstr>B Titr</vt:lpstr>
      <vt:lpstr>Calibri</vt:lpstr>
      <vt:lpstr>Calibri Light</vt:lpstr>
      <vt:lpstr>Retrospect</vt:lpstr>
      <vt:lpstr>Counter Pressing</vt:lpstr>
      <vt:lpstr>PowerPoint Presentation</vt:lpstr>
      <vt:lpstr>PowerPoint Presentation</vt:lpstr>
      <vt:lpstr>PowerPoint Presentation</vt:lpstr>
      <vt:lpstr>PowerPoint Presentation</vt:lpstr>
      <vt:lpstr>PowerPoint Presentation</vt:lpstr>
      <vt:lpstr>PowerPoint Presentation</vt:lpstr>
    </vt:vector>
  </TitlesOfParts>
  <Company>Moorche 30 DVDs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Counter Pressing</dc:title>
  <dc:creator>MRT www.Win2Farsi.com</dc:creator>
  <cp:lastModifiedBy>MRT www.Win2Farsi.com</cp:lastModifiedBy>
  <cp:revision>2</cp:revision>
  <dcterms:created xsi:type="dcterms:W3CDTF">2024-02-29T17:02:26Z</dcterms:created>
  <dcterms:modified xsi:type="dcterms:W3CDTF">2024-02-29T17:12:08Z</dcterms:modified>
</cp:coreProperties>
</file>