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60" r:id="rId1"/>
  </p:sldMasterIdLst>
  <p:sldIdLst>
    <p:sldId id="273" r:id="rId2"/>
    <p:sldId id="272" r:id="rId3"/>
    <p:sldId id="256" r:id="rId4"/>
    <p:sldId id="257" r:id="rId5"/>
    <p:sldId id="258" r:id="rId6"/>
    <p:sldId id="259" r:id="rId7"/>
    <p:sldId id="260" r:id="rId8"/>
    <p:sldId id="264" r:id="rId9"/>
    <p:sldId id="261" r:id="rId10"/>
    <p:sldId id="263" r:id="rId11"/>
    <p:sldId id="262" r:id="rId12"/>
    <p:sldId id="274" r:id="rId13"/>
    <p:sldId id="275" r:id="rId14"/>
    <p:sldId id="276" r:id="rId15"/>
    <p:sldId id="277" r:id="rId16"/>
    <p:sldId id="278" r:id="rId17"/>
    <p:sldId id="279" r:id="rId18"/>
    <p:sldId id="280" r:id="rId19"/>
    <p:sldId id="281" r:id="rId20"/>
    <p:sldId id="282" r:id="rId21"/>
    <p:sldId id="283" r:id="rId22"/>
    <p:sldId id="285" r:id="rId23"/>
    <p:sldId id="284" r:id="rId24"/>
    <p:sldId id="288" r:id="rId25"/>
    <p:sldId id="287" r:id="rId26"/>
    <p:sldId id="286" r:id="rId27"/>
    <p:sldId id="289" r:id="rId28"/>
    <p:sldId id="290" r:id="rId29"/>
    <p:sldId id="291" r:id="rId30"/>
    <p:sldId id="292" r:id="rId31"/>
    <p:sldId id="293" r:id="rId32"/>
    <p:sldId id="296" r:id="rId33"/>
    <p:sldId id="295" r:id="rId34"/>
    <p:sldId id="294" r:id="rId35"/>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521" autoAdjust="0"/>
    <p:restoredTop sz="94660"/>
  </p:normalViewPr>
  <p:slideViewPr>
    <p:cSldViewPr snapToGrid="0">
      <p:cViewPr varScale="1">
        <p:scale>
          <a:sx n="108" d="100"/>
          <a:sy n="108" d="100"/>
        </p:scale>
        <p:origin x="96" y="10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448091" y="3085765"/>
            <a:ext cx="8240108" cy="33048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ctrTitle"/>
          </p:nvPr>
        </p:nvSpPr>
        <p:spPr>
          <a:xfrm>
            <a:off x="581192" y="990600"/>
            <a:ext cx="7989752" cy="1504844"/>
          </a:xfrm>
          <a:effectLst/>
        </p:spPr>
        <p:txBody>
          <a:bodyPr anchor="b">
            <a:normAutofit/>
          </a:bodyPr>
          <a:lstStyle>
            <a:lvl1pPr>
              <a:defRPr sz="3600">
                <a:solidFill>
                  <a:schemeClr val="accent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581192" y="2495444"/>
            <a:ext cx="7989752" cy="590321"/>
          </a:xfrm>
        </p:spPr>
        <p:txBody>
          <a:bodyPr anchor="t">
            <a:normAutofit/>
          </a:bodyPr>
          <a:lstStyle>
            <a:lvl1pPr marL="0" indent="0" algn="l">
              <a:buNone/>
              <a:defRPr sz="1600" cap="all">
                <a:solidFill>
                  <a:schemeClr val="accent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lvl1pPr>
              <a:defRPr>
                <a:solidFill>
                  <a:schemeClr val="accent1">
                    <a:lumMod val="75000"/>
                    <a:lumOff val="25000"/>
                  </a:schemeClr>
                </a:solidFill>
              </a:defRPr>
            </a:lvl1pPr>
          </a:lstStyle>
          <a:p>
            <a:fld id="{B61BEF0D-F0BB-DE4B-95CE-6DB70DBA9567}" type="datetimeFigureOut">
              <a:rPr lang="en-US" smtClean="0"/>
              <a:pPr/>
              <a:t>4/22/2018</a:t>
            </a:fld>
            <a:endParaRPr lang="en-US" dirty="0"/>
          </a:p>
        </p:txBody>
      </p:sp>
      <p:sp>
        <p:nvSpPr>
          <p:cNvPr id="5" name="Footer Placeholder 4"/>
          <p:cNvSpPr>
            <a:spLocks noGrp="1"/>
          </p:cNvSpPr>
          <p:nvPr>
            <p:ph type="ftr" sz="quarter" idx="11"/>
          </p:nvPr>
        </p:nvSpPr>
        <p:spPr/>
        <p:txBody>
          <a:bodyPr/>
          <a:lstStyle>
            <a:lvl1pPr>
              <a:defRPr>
                <a:solidFill>
                  <a:schemeClr val="accent1">
                    <a:lumMod val="75000"/>
                    <a:lumOff val="25000"/>
                  </a:schemeClr>
                </a:solidFill>
              </a:defRPr>
            </a:lvl1pPr>
          </a:lstStyle>
          <a:p>
            <a:endParaRPr lang="en-US" dirty="0"/>
          </a:p>
        </p:txBody>
      </p:sp>
      <p:sp>
        <p:nvSpPr>
          <p:cNvPr id="6" name="Slide Number Placeholder 5"/>
          <p:cNvSpPr>
            <a:spLocks noGrp="1"/>
          </p:cNvSpPr>
          <p:nvPr>
            <p:ph type="sldNum" sz="quarter" idx="12"/>
          </p:nvPr>
        </p:nvSpPr>
        <p:spPr/>
        <p:txBody>
          <a:bodyPr/>
          <a:lstStyle>
            <a:lvl1pPr>
              <a:defRPr>
                <a:solidFill>
                  <a:schemeClr val="accent1">
                    <a:lumMod val="75000"/>
                    <a:lumOff val="25000"/>
                  </a:schemeClr>
                </a:solidFill>
              </a:defRPr>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20802111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7" name="Rectangle 6"/>
          <p:cNvSpPr>
            <a:spLocks noChangeAspect="1"/>
          </p:cNvSpPr>
          <p:nvPr/>
        </p:nvSpPr>
        <p:spPr>
          <a:xfrm>
            <a:off x="448092" y="599725"/>
            <a:ext cx="8238707"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lvl1pPr algn="l">
              <a:defRPr/>
            </a:lvl1pPr>
            <a:lvl2pPr algn="l">
              <a:defRPr/>
            </a:lvl2pPr>
            <a:lvl3pPr algn="l">
              <a:defRPr/>
            </a:lvl3pPr>
            <a:lvl4pPr algn="l">
              <a:defRPr/>
            </a:lvl4pPr>
            <a:lvl5pPr algn="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4/22/2018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61955707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7" name="Rectangle 6"/>
          <p:cNvSpPr>
            <a:spLocks noChangeAspect="1"/>
          </p:cNvSpPr>
          <p:nvPr/>
        </p:nvSpPr>
        <p:spPr>
          <a:xfrm>
            <a:off x="6629400" y="599725"/>
            <a:ext cx="2057399" cy="581695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Vertical Title 1"/>
          <p:cNvSpPr>
            <a:spLocks noGrp="1"/>
          </p:cNvSpPr>
          <p:nvPr>
            <p:ph type="title" orient="vert"/>
          </p:nvPr>
        </p:nvSpPr>
        <p:spPr>
          <a:xfrm>
            <a:off x="6629400" y="675725"/>
            <a:ext cx="1503123" cy="5183073"/>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581192" y="675725"/>
            <a:ext cx="5922209" cy="5183073"/>
          </a:xfrm>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a:xfrm>
            <a:off x="6745255" y="5956136"/>
            <a:ext cx="947672" cy="365125"/>
          </a:xfrm>
        </p:spPr>
        <p:txBody>
          <a:bodyPr/>
          <a:lstStyle>
            <a:lvl1pPr>
              <a:defRPr>
                <a:solidFill>
                  <a:schemeClr val="accent1">
                    <a:lumMod val="75000"/>
                    <a:lumOff val="25000"/>
                  </a:schemeClr>
                </a:solidFill>
              </a:defRPr>
            </a:lvl1pPr>
          </a:lstStyle>
          <a:p>
            <a:fld id="{B61BEF0D-F0BB-DE4B-95CE-6DB70DBA9567}" type="datetimeFigureOut">
              <a:rPr lang="en-US" smtClean="0"/>
              <a:pPr/>
              <a:t>4/22/2018</a:t>
            </a:fld>
            <a:endParaRPr lang="en-US" dirty="0"/>
          </a:p>
        </p:txBody>
      </p:sp>
      <p:sp>
        <p:nvSpPr>
          <p:cNvPr id="5" name="Footer Placeholder 4"/>
          <p:cNvSpPr>
            <a:spLocks noGrp="1"/>
          </p:cNvSpPr>
          <p:nvPr>
            <p:ph type="ftr" sz="quarter" idx="11"/>
          </p:nvPr>
        </p:nvSpPr>
        <p:spPr>
          <a:xfrm>
            <a:off x="581192" y="5951810"/>
            <a:ext cx="5922209" cy="365125"/>
          </a:xfrm>
        </p:spPr>
        <p:txBody>
          <a:bodyPr/>
          <a:lstStyle/>
          <a:p>
            <a:endParaRPr lang="en-US" dirty="0"/>
          </a:p>
        </p:txBody>
      </p:sp>
      <p:sp>
        <p:nvSpPr>
          <p:cNvPr id="6" name="Slide Number Placeholder 5"/>
          <p:cNvSpPr>
            <a:spLocks noGrp="1"/>
          </p:cNvSpPr>
          <p:nvPr>
            <p:ph type="sldNum" sz="quarter" idx="12"/>
          </p:nvPr>
        </p:nvSpPr>
        <p:spPr/>
        <p:txBody>
          <a:bodyPr/>
          <a:lstStyle>
            <a:lvl1pPr>
              <a:defRPr>
                <a:solidFill>
                  <a:schemeClr val="accent1">
                    <a:lumMod val="75000"/>
                    <a:lumOff val="25000"/>
                  </a:schemeClr>
                </a:solidFill>
              </a:defRPr>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0700045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7" name="Rectangle 6"/>
          <p:cNvSpPr>
            <a:spLocks noChangeAspect="1"/>
          </p:cNvSpPr>
          <p:nvPr/>
        </p:nvSpPr>
        <p:spPr>
          <a:xfrm>
            <a:off x="448092" y="599725"/>
            <a:ext cx="8238707"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a:xfrm>
            <a:off x="581192" y="2228003"/>
            <a:ext cx="7989752" cy="363079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4/22/2018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9737160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8" name="Rectangle 7"/>
          <p:cNvSpPr>
            <a:spLocks noChangeAspect="1"/>
          </p:cNvSpPr>
          <p:nvPr/>
        </p:nvSpPr>
        <p:spPr>
          <a:xfrm>
            <a:off x="452646" y="5141973"/>
            <a:ext cx="8238707"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3036573"/>
            <a:ext cx="7989751" cy="1504844"/>
          </a:xfrm>
        </p:spPr>
        <p:txBody>
          <a:bodyPr anchor="b">
            <a:normAutofit/>
          </a:bodyPr>
          <a:lstStyle>
            <a:lvl1pPr algn="l">
              <a:defRPr sz="3600" b="0" cap="all">
                <a:solidFill>
                  <a:schemeClr val="accent1"/>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581193" y="4541417"/>
            <a:ext cx="7989751" cy="600556"/>
          </a:xfrm>
        </p:spPr>
        <p:txBody>
          <a:bodyPr anchor="t">
            <a:normAutofit/>
          </a:bodyPr>
          <a:lstStyle>
            <a:lvl1pPr marL="0" indent="0" algn="l">
              <a:buNone/>
              <a:defRPr sz="1800" cap="all">
                <a:solidFill>
                  <a:schemeClr val="accent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solidFill>
                  <a:schemeClr val="accent1">
                    <a:lumMod val="75000"/>
                    <a:lumOff val="25000"/>
                  </a:schemeClr>
                </a:solidFill>
              </a:defRPr>
            </a:lvl1pPr>
          </a:lstStyle>
          <a:p>
            <a:fld id="{B61BEF0D-F0BB-DE4B-95CE-6DB70DBA9567}" type="datetimeFigureOut">
              <a:rPr lang="en-US" smtClean="0"/>
              <a:pPr/>
              <a:t>4/22/2018</a:t>
            </a:fld>
            <a:endParaRPr lang="en-US" dirty="0"/>
          </a:p>
        </p:txBody>
      </p:sp>
      <p:sp>
        <p:nvSpPr>
          <p:cNvPr id="5" name="Footer Placeholder 4"/>
          <p:cNvSpPr>
            <a:spLocks noGrp="1"/>
          </p:cNvSpPr>
          <p:nvPr>
            <p:ph type="ftr" sz="quarter" idx="11"/>
          </p:nvPr>
        </p:nvSpPr>
        <p:spPr/>
        <p:txBody>
          <a:bodyPr/>
          <a:lstStyle>
            <a:lvl1pPr>
              <a:defRPr>
                <a:solidFill>
                  <a:schemeClr val="accent1">
                    <a:lumMod val="75000"/>
                    <a:lumOff val="25000"/>
                  </a:schemeClr>
                </a:solidFill>
              </a:defRPr>
            </a:lvl1pPr>
          </a:lstStyle>
          <a:p>
            <a:endParaRPr lang="en-US" dirty="0"/>
          </a:p>
        </p:txBody>
      </p:sp>
      <p:sp>
        <p:nvSpPr>
          <p:cNvPr id="6" name="Slide Number Placeholder 5"/>
          <p:cNvSpPr>
            <a:spLocks noGrp="1"/>
          </p:cNvSpPr>
          <p:nvPr>
            <p:ph type="sldNum" sz="quarter" idx="12"/>
          </p:nvPr>
        </p:nvSpPr>
        <p:spPr/>
        <p:txBody>
          <a:bodyPr/>
          <a:lstStyle>
            <a:lvl1pPr>
              <a:defRPr>
                <a:solidFill>
                  <a:schemeClr val="accent1">
                    <a:lumMod val="75000"/>
                    <a:lumOff val="25000"/>
                  </a:schemeClr>
                </a:solidFill>
              </a:defRPr>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54312725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Rectangle 7"/>
          <p:cNvSpPr>
            <a:spLocks noChangeAspect="1"/>
          </p:cNvSpPr>
          <p:nvPr/>
        </p:nvSpPr>
        <p:spPr>
          <a:xfrm>
            <a:off x="448092" y="599725"/>
            <a:ext cx="8238707"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581192" y="2228002"/>
            <a:ext cx="3899527" cy="363304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63282" y="2228003"/>
            <a:ext cx="3907662" cy="363304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smtClean="0"/>
              <a:pPr/>
              <a:t>4/22/2018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3436620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Rectangle 9"/>
          <p:cNvSpPr>
            <a:spLocks noChangeAspect="1"/>
          </p:cNvSpPr>
          <p:nvPr/>
        </p:nvSpPr>
        <p:spPr>
          <a:xfrm>
            <a:off x="448092" y="599725"/>
            <a:ext cx="8238707"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887219" y="2228003"/>
            <a:ext cx="3593500" cy="576262"/>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581192" y="2926051"/>
            <a:ext cx="3899527" cy="2934999"/>
          </a:xfrm>
        </p:spPr>
        <p:txBody>
          <a:bodyPr anchor="t">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969308" y="2228003"/>
            <a:ext cx="3601635" cy="576262"/>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63282" y="2926051"/>
            <a:ext cx="3907662" cy="2934999"/>
          </a:xfrm>
        </p:spPr>
        <p:txBody>
          <a:bodyPr anchor="t">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smtClean="0"/>
              <a:pPr/>
              <a:t>4/22/2018</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0682147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Rectangle 5"/>
          <p:cNvSpPr>
            <a:spLocks noChangeAspect="1"/>
          </p:cNvSpPr>
          <p:nvPr/>
        </p:nvSpPr>
        <p:spPr>
          <a:xfrm>
            <a:off x="448092" y="599725"/>
            <a:ext cx="8238707"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smtClean="0"/>
              <a:pPr/>
              <a:t>4/22/2018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8070678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smtClean="0"/>
              <a:pPr/>
              <a:t>4/22/2018</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0640508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9" name="Rectangle 8"/>
          <p:cNvSpPr>
            <a:spLocks noChangeAspect="1"/>
          </p:cNvSpPr>
          <p:nvPr/>
        </p:nvSpPr>
        <p:spPr>
          <a:xfrm>
            <a:off x="452646" y="5141973"/>
            <a:ext cx="8238707" cy="1274702"/>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352" y="5262296"/>
            <a:ext cx="3536625" cy="689514"/>
          </a:xfrm>
        </p:spPr>
        <p:txBody>
          <a:bodyPr anchor="ctr"/>
          <a:lstStyle>
            <a:lvl1pPr algn="l">
              <a:defRPr sz="2000" b="0">
                <a:solidFill>
                  <a:schemeClr val="accent1">
                    <a:lumMod val="75000"/>
                    <a:lumOff val="25000"/>
                  </a:schemeClr>
                </a:solidFill>
              </a:defRPr>
            </a:lvl1pPr>
          </a:lstStyle>
          <a:p>
            <a:r>
              <a:rPr lang="en-US" smtClean="0"/>
              <a:t>Click to edit Master title style</a:t>
            </a:r>
            <a:endParaRPr lang="en-US" dirty="0"/>
          </a:p>
        </p:txBody>
      </p:sp>
      <p:sp>
        <p:nvSpPr>
          <p:cNvPr id="3" name="Content Placeholder 2"/>
          <p:cNvSpPr>
            <a:spLocks noGrp="1"/>
          </p:cNvSpPr>
          <p:nvPr>
            <p:ph idx="1"/>
          </p:nvPr>
        </p:nvSpPr>
        <p:spPr>
          <a:xfrm>
            <a:off x="446399" y="601200"/>
            <a:ext cx="8240400" cy="4204800"/>
          </a:xfrm>
        </p:spPr>
        <p:txBody>
          <a:bodyPr anchor="ctr">
            <a:normAutofit/>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vl6pPr>
              <a:defRPr sz="1400">
                <a:solidFill>
                  <a:schemeClr val="tx2"/>
                </a:solidFill>
              </a:defRPr>
            </a:lvl6pPr>
            <a:lvl7pPr>
              <a:defRPr sz="1400">
                <a:solidFill>
                  <a:schemeClr val="tx2"/>
                </a:solidFill>
              </a:defRPr>
            </a:lvl7pPr>
            <a:lvl8pPr>
              <a:defRPr sz="1400">
                <a:solidFill>
                  <a:schemeClr val="tx2"/>
                </a:solidFill>
              </a:defRPr>
            </a:lvl8pPr>
            <a:lvl9pPr>
              <a:defRPr sz="1400">
                <a:solidFill>
                  <a:schemeClr val="tx2"/>
                </a:solidFill>
              </a:defRPr>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305617" y="5262295"/>
            <a:ext cx="4265327" cy="689515"/>
          </a:xfrm>
        </p:spPr>
        <p:txBody>
          <a:bodyPr anchor="ctr">
            <a:normAutofit/>
          </a:bodyPr>
          <a:lstStyle>
            <a:lvl1pPr marL="0" indent="0" algn="r">
              <a:buNone/>
              <a:defRPr sz="1100">
                <a:solidFill>
                  <a:schemeClr val="bg1"/>
                </a:solidFill>
              </a:defRPr>
            </a:lvl1pPr>
            <a:lvl2pPr marL="457200" indent="0">
              <a:buNone/>
              <a:defRPr sz="11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solidFill>
                  <a:schemeClr val="accent1">
                    <a:lumMod val="75000"/>
                    <a:lumOff val="25000"/>
                  </a:schemeClr>
                </a:solidFill>
              </a:defRPr>
            </a:lvl1pPr>
          </a:lstStyle>
          <a:p>
            <a:fld id="{B61BEF0D-F0BB-DE4B-95CE-6DB70DBA9567}" type="datetimeFigureOut">
              <a:rPr lang="en-US" smtClean="0"/>
              <a:pPr/>
              <a:t>4/22/2018</a:t>
            </a:fld>
            <a:endParaRPr lang="en-US" dirty="0"/>
          </a:p>
        </p:txBody>
      </p:sp>
      <p:sp>
        <p:nvSpPr>
          <p:cNvPr id="6" name="Footer Placeholder 5"/>
          <p:cNvSpPr>
            <a:spLocks noGrp="1"/>
          </p:cNvSpPr>
          <p:nvPr>
            <p:ph type="ftr" sz="quarter" idx="11"/>
          </p:nvPr>
        </p:nvSpPr>
        <p:spPr/>
        <p:txBody>
          <a:bodyPr/>
          <a:lstStyle>
            <a:lvl1pPr>
              <a:defRPr>
                <a:solidFill>
                  <a:schemeClr val="accent1">
                    <a:lumMod val="75000"/>
                    <a:lumOff val="25000"/>
                  </a:schemeClr>
                </a:solidFill>
              </a:defRPr>
            </a:lvl1pPr>
          </a:lstStyle>
          <a:p>
            <a:endParaRPr lang="en-US" dirty="0"/>
          </a:p>
        </p:txBody>
      </p:sp>
      <p:sp>
        <p:nvSpPr>
          <p:cNvPr id="7" name="Slide Number Placeholder 6"/>
          <p:cNvSpPr>
            <a:spLocks noGrp="1"/>
          </p:cNvSpPr>
          <p:nvPr>
            <p:ph type="sldNum" sz="quarter" idx="12"/>
          </p:nvPr>
        </p:nvSpPr>
        <p:spPr/>
        <p:txBody>
          <a:bodyPr/>
          <a:lstStyle>
            <a:lvl1pPr>
              <a:defRPr>
                <a:solidFill>
                  <a:schemeClr val="accent1">
                    <a:lumMod val="75000"/>
                    <a:lumOff val="25000"/>
                  </a:schemeClr>
                </a:solidFill>
              </a:defRPr>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20888330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1192" y="4693389"/>
            <a:ext cx="7989752" cy="566738"/>
          </a:xfrm>
        </p:spPr>
        <p:txBody>
          <a:bodyPr anchor="b">
            <a:normAutofit/>
          </a:bodyPr>
          <a:lstStyle>
            <a:lvl1pPr algn="l">
              <a:defRPr sz="2400" b="0">
                <a:solidFill>
                  <a:schemeClr val="accent1"/>
                </a:solidFill>
              </a:defRPr>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448093" y="599725"/>
            <a:ext cx="8238706" cy="3557252"/>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581192" y="5260126"/>
            <a:ext cx="7989752" cy="598671"/>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smtClean="0"/>
              <a:pPr/>
              <a:t>4/22/2018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1189746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81192" y="687474"/>
            <a:ext cx="7989752" cy="1083329"/>
          </a:xfrm>
          <a:prstGeom prst="rect">
            <a:avLst/>
          </a:prstGeom>
        </p:spPr>
        <p:txBody>
          <a:bodyPr vert="horz" lIns="91440" tIns="45720" rIns="91440" bIns="45720" rtlCol="0" anchor="b">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581192" y="2228003"/>
            <a:ext cx="7989752" cy="3630794"/>
          </a:xfrm>
          <a:prstGeom prst="rect">
            <a:avLst/>
          </a:prstGeom>
        </p:spPr>
        <p:txBody>
          <a:bodyPr vert="horz" lIns="91440" tIns="45720" rIns="91440" bIns="45720" rtlCol="0" anchor="ct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5559327" y="5956136"/>
            <a:ext cx="2133600" cy="365125"/>
          </a:xfrm>
          <a:prstGeom prst="rect">
            <a:avLst/>
          </a:prstGeom>
        </p:spPr>
        <p:txBody>
          <a:bodyPr vert="horz" lIns="91440" tIns="45720" rIns="91440" bIns="45720" rtlCol="0" anchor="ctr"/>
          <a:lstStyle>
            <a:lvl1pPr algn="r">
              <a:defRPr sz="900">
                <a:solidFill>
                  <a:schemeClr val="accent2"/>
                </a:solidFill>
              </a:defRPr>
            </a:lvl1pPr>
          </a:lstStyle>
          <a:p>
            <a:fld id="{B61BEF0D-F0BB-DE4B-95CE-6DB70DBA9567}" type="datetimeFigureOut">
              <a:rPr lang="en-US" smtClean="0"/>
              <a:pPr/>
              <a:t>4/22/2018</a:t>
            </a:fld>
            <a:endParaRPr lang="en-US" dirty="0"/>
          </a:p>
        </p:txBody>
      </p:sp>
      <p:sp>
        <p:nvSpPr>
          <p:cNvPr id="5" name="Footer Placeholder 4"/>
          <p:cNvSpPr>
            <a:spLocks noGrp="1"/>
          </p:cNvSpPr>
          <p:nvPr>
            <p:ph type="ftr" sz="quarter" idx="3"/>
          </p:nvPr>
        </p:nvSpPr>
        <p:spPr>
          <a:xfrm>
            <a:off x="581192" y="5951810"/>
            <a:ext cx="4870585" cy="365125"/>
          </a:xfrm>
          <a:prstGeom prst="rect">
            <a:avLst/>
          </a:prstGeom>
        </p:spPr>
        <p:txBody>
          <a:bodyPr vert="horz" lIns="91440" tIns="45720" rIns="91440" bIns="45720" rtlCol="0" anchor="ctr"/>
          <a:lstStyle>
            <a:lvl1pPr algn="l">
              <a:defRPr sz="900" cap="all">
                <a:solidFill>
                  <a:schemeClr val="accent2"/>
                </a:solidFill>
              </a:defRPr>
            </a:lvl1pPr>
          </a:lstStyle>
          <a:p>
            <a:endParaRPr lang="en-US" dirty="0"/>
          </a:p>
        </p:txBody>
      </p:sp>
      <p:sp>
        <p:nvSpPr>
          <p:cNvPr id="6" name="Slide Number Placeholder 5"/>
          <p:cNvSpPr>
            <a:spLocks noGrp="1"/>
          </p:cNvSpPr>
          <p:nvPr>
            <p:ph type="sldNum" sz="quarter" idx="4"/>
          </p:nvPr>
        </p:nvSpPr>
        <p:spPr>
          <a:xfrm>
            <a:off x="7800476" y="5956136"/>
            <a:ext cx="770468" cy="365125"/>
          </a:xfrm>
          <a:prstGeom prst="rect">
            <a:avLst/>
          </a:prstGeom>
        </p:spPr>
        <p:txBody>
          <a:bodyPr vert="horz" lIns="91440" tIns="45720" rIns="91440" bIns="45720" rtlCol="0" anchor="ctr"/>
          <a:lstStyle>
            <a:lvl1pPr algn="r">
              <a:defRPr sz="900">
                <a:solidFill>
                  <a:schemeClr val="accent2"/>
                </a:solidFill>
              </a:defRPr>
            </a:lvl1pPr>
          </a:lstStyle>
          <a:p>
            <a:fld id="{D57F1E4F-1CFF-5643-939E-217C01CDF565}" type="slidenum">
              <a:rPr lang="en-US" smtClean="0"/>
              <a:pPr/>
              <a:t>‹#›</a:t>
            </a:fld>
            <a:endParaRPr lang="en-US" dirty="0"/>
          </a:p>
        </p:txBody>
      </p:sp>
      <p:sp>
        <p:nvSpPr>
          <p:cNvPr id="9" name="Rectangle 8"/>
          <p:cNvSpPr/>
          <p:nvPr/>
        </p:nvSpPr>
        <p:spPr>
          <a:xfrm>
            <a:off x="448091" y="441325"/>
            <a:ext cx="2719909" cy="1080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a:xfrm>
            <a:off x="5976001" y="441325"/>
            <a:ext cx="2710800" cy="108000"/>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a:xfrm>
            <a:off x="3216601" y="441325"/>
            <a:ext cx="2710800" cy="10800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sp>
    </p:spTree>
    <p:extLst>
      <p:ext uri="{BB962C8B-B14F-4D97-AF65-F5344CB8AC3E}">
        <p14:creationId xmlns:p14="http://schemas.microsoft.com/office/powerpoint/2010/main" val="363351930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457200" rtl="0" eaLnBrk="1" latinLnBrk="0" hangingPunct="1">
        <a:spcBef>
          <a:spcPct val="0"/>
        </a:spcBef>
        <a:buNone/>
        <a:defRPr sz="2800" b="0" kern="1200" cap="all">
          <a:solidFill>
            <a:schemeClr val="bg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06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800" kern="1200">
          <a:solidFill>
            <a:schemeClr val="tx2"/>
          </a:solidFill>
          <a:latin typeface="+mn-lt"/>
          <a:ea typeface="+mn-ea"/>
          <a:cs typeface="+mn-cs"/>
        </a:defRPr>
      </a:lvl1pPr>
      <a:lvl2pPr marL="630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600" kern="1200">
          <a:solidFill>
            <a:schemeClr val="tx2"/>
          </a:solidFill>
          <a:latin typeface="+mn-lt"/>
          <a:ea typeface="+mn-ea"/>
          <a:cs typeface="+mn-cs"/>
        </a:defRPr>
      </a:lvl2pPr>
      <a:lvl3pPr marL="900000" indent="-270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400" kern="1200">
          <a:solidFill>
            <a:schemeClr val="tx2"/>
          </a:solidFill>
          <a:latin typeface="+mn-lt"/>
          <a:ea typeface="+mn-ea"/>
          <a:cs typeface="+mn-cs"/>
        </a:defRPr>
      </a:lvl3pPr>
      <a:lvl4pPr marL="124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4pPr>
      <a:lvl5pPr marL="160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image" Target="../media/image5.emf"/><Relationship Id="rId1" Type="http://schemas.openxmlformats.org/officeDocument/2006/relationships/slideLayout" Target="../slideLayouts/slideLayout2.xml"/><Relationship Id="rId4" Type="http://schemas.openxmlformats.org/officeDocument/2006/relationships/image" Target="../media/image7.emf"/></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126"/>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431762" y="1333943"/>
            <a:ext cx="3741857" cy="4011055"/>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a:extLs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84471386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r>
              <a:rPr lang="ar-SA" dirty="0">
                <a:cs typeface="B Titr" panose="00000700000000000000" pitchFamily="2" charset="-78"/>
              </a:rPr>
              <a:t>مروري بر الگوريتم هاي زمانبندي موجود</a:t>
            </a:r>
            <a:endParaRPr lang="en-US" dirty="0">
              <a:cs typeface="B Titr" panose="00000700000000000000" pitchFamily="2" charset="-78"/>
            </a:endParaRPr>
          </a:p>
        </p:txBody>
      </p:sp>
      <p:sp>
        <p:nvSpPr>
          <p:cNvPr id="3" name="TextBox 2"/>
          <p:cNvSpPr txBox="1"/>
          <p:nvPr/>
        </p:nvSpPr>
        <p:spPr>
          <a:xfrm>
            <a:off x="581192" y="2234153"/>
            <a:ext cx="7827517" cy="3108543"/>
          </a:xfrm>
          <a:prstGeom prst="rect">
            <a:avLst/>
          </a:prstGeom>
          <a:noFill/>
        </p:spPr>
        <p:txBody>
          <a:bodyPr wrap="square" rtlCol="0">
            <a:spAutoFit/>
          </a:bodyPr>
          <a:lstStyle/>
          <a:p>
            <a:pPr algn="just" rtl="1"/>
            <a:r>
              <a:rPr lang="ar-SA" sz="2800" dirty="0">
                <a:cs typeface="B Nazanin" panose="00000400000000000000" pitchFamily="2" charset="-78"/>
              </a:rPr>
              <a:t>بـراي كـاهش ايـن سـربار زمانبندي الگوريتم </a:t>
            </a:r>
            <a:r>
              <a:rPr lang="en-US" sz="2800" dirty="0">
                <a:cs typeface="B Nazanin" panose="00000400000000000000" pitchFamily="2" charset="-78"/>
              </a:rPr>
              <a:t>Chunk Scheduling </a:t>
            </a:r>
            <a:r>
              <a:rPr lang="ar-SA" sz="2800" dirty="0">
                <a:cs typeface="B Nazanin" panose="00000400000000000000" pitchFamily="2" charset="-78"/>
              </a:rPr>
              <a:t>پيشـنهاد شـده اسـت . ايـن الگوريـتم هر بار تعداد ثابتي از كارها را به هر پردازنده انتساب ميدهد . بنابراين تعداد دسترسي هاي پردازنده ها به صـف كـار كـاهش مـييـابد. بخاطر تعداد زياد كارهايي كه هر بار به پردازنده ها انتسـاب داده مـيشـود اين الگوريتم بيشتر از</a:t>
            </a:r>
            <a:r>
              <a:rPr lang="en-US" sz="2800" dirty="0">
                <a:cs typeface="B Nazanin" panose="00000400000000000000" pitchFamily="2" charset="-78"/>
              </a:rPr>
              <a:t> SS </a:t>
            </a:r>
            <a:r>
              <a:rPr lang="ar-SA" sz="2800" dirty="0">
                <a:cs typeface="B Nazanin" panose="00000400000000000000" pitchFamily="2" charset="-78"/>
              </a:rPr>
              <a:t>مستعد عدم توازن بار است. زيرا ممكن است زمان پردازش كارها بصورت صعودي يا نزولي كاهش يا افزايش پيدا كـند</a:t>
            </a:r>
            <a:r>
              <a:rPr lang="en-US" sz="2800" dirty="0">
                <a:cs typeface="B Nazanin" panose="00000400000000000000" pitchFamily="2" charset="-78"/>
              </a:rPr>
              <a:t>.</a:t>
            </a:r>
          </a:p>
        </p:txBody>
      </p:sp>
    </p:spTree>
    <p:extLst>
      <p:ext uri="{BB962C8B-B14F-4D97-AF65-F5344CB8AC3E}">
        <p14:creationId xmlns:p14="http://schemas.microsoft.com/office/powerpoint/2010/main" val="428876882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r>
              <a:rPr lang="ar-SA" dirty="0">
                <a:cs typeface="B Titr" panose="00000700000000000000" pitchFamily="2" charset="-78"/>
              </a:rPr>
              <a:t>مروري بر الگوريتم هاي زمانبندي موجود</a:t>
            </a:r>
            <a:endParaRPr lang="en-US" dirty="0">
              <a:cs typeface="B Titr" panose="00000700000000000000" pitchFamily="2" charset="-78"/>
            </a:endParaRPr>
          </a:p>
        </p:txBody>
      </p:sp>
      <p:sp>
        <p:nvSpPr>
          <p:cNvPr id="3" name="TextBox 2"/>
          <p:cNvSpPr txBox="1"/>
          <p:nvPr/>
        </p:nvSpPr>
        <p:spPr>
          <a:xfrm>
            <a:off x="662309" y="2498104"/>
            <a:ext cx="7827517" cy="3416320"/>
          </a:xfrm>
          <a:prstGeom prst="rect">
            <a:avLst/>
          </a:prstGeom>
          <a:noFill/>
        </p:spPr>
        <p:txBody>
          <a:bodyPr wrap="square" rtlCol="0">
            <a:spAutoFit/>
          </a:bodyPr>
          <a:lstStyle/>
          <a:p>
            <a:pPr algn="just" rtl="1"/>
            <a:r>
              <a:rPr lang="ar-SA" sz="2400" dirty="0">
                <a:cs typeface="B Nazanin" panose="00000400000000000000" pitchFamily="2" charset="-78"/>
              </a:rPr>
              <a:t>بـه مـنظور كاهش عدم توازن بار همزمان با پايين نگهداشتن سربار زمانبندي الگوريتم هاي </a:t>
            </a:r>
            <a:r>
              <a:rPr lang="en-US" sz="2400" dirty="0">
                <a:cs typeface="B Nazanin" panose="00000400000000000000" pitchFamily="2" charset="-78"/>
              </a:rPr>
              <a:t>Guided Self Scheduling</a:t>
            </a:r>
            <a:r>
              <a:rPr lang="ar-SA" sz="2400" dirty="0">
                <a:cs typeface="B Nazanin" panose="00000400000000000000" pitchFamily="2" charset="-78"/>
              </a:rPr>
              <a:t> و </a:t>
            </a:r>
            <a:r>
              <a:rPr lang="en-US" sz="2400" dirty="0">
                <a:cs typeface="B Nazanin" panose="00000400000000000000" pitchFamily="2" charset="-78"/>
              </a:rPr>
              <a:t>Factoring</a:t>
            </a:r>
            <a:r>
              <a:rPr lang="ar-SA" sz="2400" dirty="0">
                <a:cs typeface="B Nazanin" panose="00000400000000000000" pitchFamily="2" charset="-78"/>
              </a:rPr>
              <a:t> پیشنهاد شد.</a:t>
            </a:r>
            <a:endParaRPr lang="en-US" sz="2400" dirty="0">
              <a:cs typeface="B Nazanin" panose="00000400000000000000" pitchFamily="2" charset="-78"/>
            </a:endParaRPr>
          </a:p>
          <a:p>
            <a:pPr algn="just" rtl="1"/>
            <a:r>
              <a:rPr lang="ar-SA" sz="2400" dirty="0">
                <a:cs typeface="B Nazanin" panose="00000400000000000000" pitchFamily="2" charset="-78"/>
              </a:rPr>
              <a:t>ايـن الگوريـتمها مانند </a:t>
            </a:r>
            <a:r>
              <a:rPr lang="en-US" sz="2400" dirty="0" err="1">
                <a:cs typeface="B Nazanin" panose="00000400000000000000" pitchFamily="2" charset="-78"/>
              </a:rPr>
              <a:t>cs</a:t>
            </a:r>
            <a:r>
              <a:rPr lang="en-US" sz="2400" dirty="0">
                <a:cs typeface="B Nazanin" panose="00000400000000000000" pitchFamily="2" charset="-78"/>
              </a:rPr>
              <a:t> </a:t>
            </a:r>
            <a:r>
              <a:rPr lang="ar-SA" sz="2400" dirty="0">
                <a:cs typeface="B Nazanin" panose="00000400000000000000" pitchFamily="2" charset="-78"/>
              </a:rPr>
              <a:t>هر بار گروهي از كارها را به پردازنده ها تخصـيص ميدهند. تعداد كارهاي گروه كارها بصورت غيرخطي كاهش مييابد</a:t>
            </a:r>
            <a:r>
              <a:rPr lang="en-US" sz="2400" dirty="0">
                <a:cs typeface="B Nazanin" panose="00000400000000000000" pitchFamily="2" charset="-78"/>
              </a:rPr>
              <a:t> .</a:t>
            </a:r>
            <a:r>
              <a:rPr lang="ar-SA" sz="2400" dirty="0">
                <a:cs typeface="B Nazanin" panose="00000400000000000000" pitchFamily="2" charset="-78"/>
              </a:rPr>
              <a:t> همـانطور كـه تعـداد تكـرارهاي باقيمانده كاهش مييابد، اندازه دسته هاي كار نيز كوچـك مـيشـود بهميـن علـت بـار روي پـردازنده هـا نسبت به الگوريتم قبلي مـتوازنتـر مـيگـردد.</a:t>
            </a:r>
            <a:r>
              <a:rPr lang="en-US" sz="2400" dirty="0" err="1">
                <a:cs typeface="B Nazanin" panose="00000400000000000000" pitchFamily="2" charset="-78"/>
              </a:rPr>
              <a:t>traipzoid</a:t>
            </a:r>
            <a:r>
              <a:rPr lang="en-US" sz="2400" dirty="0">
                <a:cs typeface="B Nazanin" panose="00000400000000000000" pitchFamily="2" charset="-78"/>
              </a:rPr>
              <a:t> self scheduling  </a:t>
            </a:r>
            <a:r>
              <a:rPr lang="ar-SA" sz="2400" dirty="0">
                <a:cs typeface="B Nazanin" panose="00000400000000000000" pitchFamily="2" charset="-78"/>
              </a:rPr>
              <a:t>انـدازه دسته هاي كار بصورت خطي كاهش ميدهد در مقايسه با استراتژي هاي غير خطي توازن بهتري بين سربار زمانبندي بار كاري پردازنده ها ايجاد ميكند.</a:t>
            </a:r>
            <a:endParaRPr lang="en-US" sz="2400" dirty="0">
              <a:cs typeface="B Nazanin" panose="00000400000000000000" pitchFamily="2" charset="-78"/>
            </a:endParaRPr>
          </a:p>
        </p:txBody>
      </p:sp>
    </p:spTree>
    <p:extLst>
      <p:ext uri="{BB962C8B-B14F-4D97-AF65-F5344CB8AC3E}">
        <p14:creationId xmlns:p14="http://schemas.microsoft.com/office/powerpoint/2010/main" val="279661279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r>
              <a:rPr lang="ar-SA" b="1" dirty="0">
                <a:cs typeface="B Titr" panose="00000700000000000000" pitchFamily="2" charset="-78"/>
              </a:rPr>
              <a:t>الگوریتمهای زمانبندی دینامیکی متمرکز</a:t>
            </a:r>
            <a:endParaRPr lang="en-US" dirty="0">
              <a:cs typeface="B Titr" panose="00000700000000000000" pitchFamily="2" charset="-78"/>
            </a:endParaRPr>
          </a:p>
        </p:txBody>
      </p:sp>
      <p:sp>
        <p:nvSpPr>
          <p:cNvPr id="3" name="TextBox 2"/>
          <p:cNvSpPr txBox="1"/>
          <p:nvPr/>
        </p:nvSpPr>
        <p:spPr>
          <a:xfrm>
            <a:off x="581192" y="1960776"/>
            <a:ext cx="7827517" cy="4493538"/>
          </a:xfrm>
          <a:prstGeom prst="rect">
            <a:avLst/>
          </a:prstGeom>
          <a:noFill/>
        </p:spPr>
        <p:txBody>
          <a:bodyPr wrap="square" rtlCol="0">
            <a:spAutoFit/>
          </a:bodyPr>
          <a:lstStyle/>
          <a:p>
            <a:pPr algn="just" rtl="1" hangingPunct="0"/>
            <a:r>
              <a:rPr lang="fa-IR" sz="2200" dirty="0" smtClean="0">
                <a:cs typeface="B Nazanin" panose="00000400000000000000" pitchFamily="2" charset="-78"/>
              </a:rPr>
              <a:t>پردازنده </a:t>
            </a:r>
            <a:r>
              <a:rPr lang="ar-SA" sz="2200" dirty="0" smtClean="0">
                <a:cs typeface="B Nazanin" panose="00000400000000000000" pitchFamily="2" charset="-78"/>
              </a:rPr>
              <a:t>زمانبند </a:t>
            </a:r>
            <a:r>
              <a:rPr lang="ar-SA" sz="2200" dirty="0">
                <a:cs typeface="B Nazanin" panose="00000400000000000000" pitchFamily="2" charset="-78"/>
              </a:rPr>
              <a:t>در الگوریتم </a:t>
            </a:r>
            <a:r>
              <a:rPr lang="en-US" sz="2200" b="1" dirty="0">
                <a:cs typeface="B Nazanin" panose="00000400000000000000" pitchFamily="2" charset="-78"/>
              </a:rPr>
              <a:t>Myopic</a:t>
            </a:r>
            <a:r>
              <a:rPr lang="ar-SA" sz="2200" dirty="0">
                <a:cs typeface="B Nazanin" panose="00000400000000000000" pitchFamily="2" charset="-78"/>
              </a:rPr>
              <a:t> در </a:t>
            </a:r>
            <a:r>
              <a:rPr lang="fa-IR" sz="2200" dirty="0" smtClean="0">
                <a:cs typeface="B Nazanin" panose="00000400000000000000" pitchFamily="2" charset="-78"/>
              </a:rPr>
              <a:t>شروع </a:t>
            </a:r>
            <a:r>
              <a:rPr lang="ar-SA" sz="2200" dirty="0" smtClean="0">
                <a:cs typeface="B Nazanin" panose="00000400000000000000" pitchFamily="2" charset="-78"/>
              </a:rPr>
              <a:t>زمانبندی</a:t>
            </a:r>
            <a:r>
              <a:rPr lang="ar-SA" sz="2200" dirty="0">
                <a:cs typeface="B Nazanin" panose="00000400000000000000" pitchFamily="2" charset="-78"/>
              </a:rPr>
              <a:t>، صف کارها را بـر اسـاس طـول عمـر آنهـا بصورت صعودی مرتب </a:t>
            </a:r>
            <a:r>
              <a:rPr lang="ar-SA" sz="2200" dirty="0" smtClean="0">
                <a:cs typeface="B Nazanin" panose="00000400000000000000" pitchFamily="2" charset="-78"/>
              </a:rPr>
              <a:t>م</a:t>
            </a:r>
            <a:r>
              <a:rPr lang="fa-IR" sz="2200" dirty="0" smtClean="0">
                <a:cs typeface="B Nazanin" panose="00000400000000000000" pitchFamily="2" charset="-78"/>
              </a:rPr>
              <a:t>یکند</a:t>
            </a:r>
            <a:r>
              <a:rPr lang="ar-SA" sz="2200" dirty="0" smtClean="0">
                <a:cs typeface="B Nazanin" panose="00000400000000000000" pitchFamily="2" charset="-78"/>
              </a:rPr>
              <a:t>. </a:t>
            </a:r>
            <a:r>
              <a:rPr lang="ar-SA" sz="2200" dirty="0">
                <a:cs typeface="B Nazanin" panose="00000400000000000000" pitchFamily="2" charset="-78"/>
              </a:rPr>
              <a:t>برای پیدا کردن یک زمانبـندی امکان پذیر از یک درخت جستجو استفاده میشود. ریشه درخت بعنوان یـک زمانبندی تهی در نظر گرفته می شود. الگوریتم هر بار با بکار بردن یک تابع روی بخشـی از صـف کار، کاری که کوچکترین مقدار را برای تابع از خود نشان دهـد انـتخاب می کند. این تابع هر بار برای یک پردازنده بکار گرفته می شود و با خصوصـیات آن پردازنده مطابقت دارد. سپس کار انتخاب شده به پردازنده مزبور انتسـاب داده مـی شـود و ایـن انتسـاب به عنوان یک گره به درخت جستجو اضافه می شود. هر یک از گره های درخت دارای فرزندانی به تعداد پردازنده های سیستم اسـت. پـس از انتساب یک کار به پردازنده ای، درخت توسط گره نشان دهنده آن پـردازنده توسعه داده می شود. هرگاه الگوریتم زمانبندی به گره ای برسد که دیگر قـادر بـه ادامـه توسـعه درخت نباشد، یک مرحله به عقب برگشته و کار را مجددا شـروع مـی کـند تا زمانی که به انتهای صف کار یا پایان فاز زمانبندی برسد و یا به جایی برسد که دیگر امکان زمانبندی هیچ کار دیگری وجود نداشته باشد</a:t>
            </a:r>
            <a:r>
              <a:rPr lang="en-US" sz="2200" dirty="0" smtClean="0">
                <a:cs typeface="B Nazanin" panose="00000400000000000000" pitchFamily="2" charset="-78"/>
              </a:rPr>
              <a:t>.</a:t>
            </a:r>
            <a:endParaRPr lang="en-US" sz="2200" dirty="0">
              <a:cs typeface="B Nazanin" panose="00000400000000000000" pitchFamily="2" charset="-78"/>
            </a:endParaRPr>
          </a:p>
        </p:txBody>
      </p:sp>
    </p:spTree>
    <p:extLst>
      <p:ext uri="{BB962C8B-B14F-4D97-AF65-F5344CB8AC3E}">
        <p14:creationId xmlns:p14="http://schemas.microsoft.com/office/powerpoint/2010/main" val="369447981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r>
              <a:rPr lang="ar-SA" b="1" dirty="0">
                <a:cs typeface="B Titr" panose="00000700000000000000" pitchFamily="2" charset="-78"/>
              </a:rPr>
              <a:t>الگوریتمهای زمانبندی دینامیکی متمرکز</a:t>
            </a:r>
            <a:endParaRPr lang="en-US" dirty="0">
              <a:cs typeface="B Titr" panose="00000700000000000000" pitchFamily="2" charset="-78"/>
            </a:endParaRPr>
          </a:p>
        </p:txBody>
      </p:sp>
      <p:sp>
        <p:nvSpPr>
          <p:cNvPr id="3" name="TextBox 2"/>
          <p:cNvSpPr txBox="1"/>
          <p:nvPr/>
        </p:nvSpPr>
        <p:spPr>
          <a:xfrm>
            <a:off x="581192" y="2149312"/>
            <a:ext cx="7827517" cy="3046988"/>
          </a:xfrm>
          <a:prstGeom prst="rect">
            <a:avLst/>
          </a:prstGeom>
          <a:noFill/>
        </p:spPr>
        <p:txBody>
          <a:bodyPr wrap="square" rtlCol="0">
            <a:spAutoFit/>
          </a:bodyPr>
          <a:lstStyle/>
          <a:p>
            <a:pPr algn="just" rtl="1"/>
            <a:r>
              <a:rPr lang="ar-SA" sz="2400" dirty="0">
                <a:latin typeface="Times New Roman" panose="02020603050405020304" pitchFamily="18" charset="0"/>
                <a:cs typeface="B Nazanin" panose="00000400000000000000" pitchFamily="2" charset="-78"/>
              </a:rPr>
              <a:t>الگوریــتمهــای</a:t>
            </a:r>
            <a:r>
              <a:rPr lang="ar-SA" sz="1050" dirty="0">
                <a:latin typeface="Times New Roman" panose="02020603050405020304" pitchFamily="18" charset="0"/>
                <a:cs typeface="B Nazanin" panose="00000400000000000000" pitchFamily="2" charset="-78"/>
              </a:rPr>
              <a:t> </a:t>
            </a:r>
            <a:r>
              <a:rPr lang="ar-SA" sz="2400" dirty="0">
                <a:latin typeface="Times New Roman" panose="02020603050405020304" pitchFamily="18" charset="0"/>
                <a:cs typeface="B Nazanin" panose="00000400000000000000" pitchFamily="2" charset="-78"/>
              </a:rPr>
              <a:t>گــروه</a:t>
            </a:r>
            <a:r>
              <a:rPr lang="ar-SA" sz="1050" dirty="0">
                <a:latin typeface="Times New Roman" panose="02020603050405020304" pitchFamily="18" charset="0"/>
                <a:cs typeface="B Nazanin" panose="00000400000000000000" pitchFamily="2" charset="-78"/>
              </a:rPr>
              <a:t> </a:t>
            </a:r>
            <a:r>
              <a:rPr lang="en-US" sz="2400" dirty="0">
                <a:latin typeface="Times New Roman" panose="02020603050405020304" pitchFamily="18" charset="0"/>
                <a:cs typeface="B Nazanin" panose="00000400000000000000" pitchFamily="2" charset="-78"/>
              </a:rPr>
              <a:t>SAS</a:t>
            </a:r>
            <a:r>
              <a:rPr lang="en-US" sz="2400" dirty="0" smtClean="0">
                <a:latin typeface="Times New Roman" panose="02020603050405020304" pitchFamily="18" charset="0"/>
                <a:cs typeface="B Nazanin" panose="00000400000000000000" pitchFamily="2" charset="-78"/>
              </a:rPr>
              <a:t>, SADS, RT_SADS,)</a:t>
            </a:r>
            <a:r>
              <a:rPr lang="en-US" sz="400" dirty="0" smtClean="0">
                <a:latin typeface="Times New Roman" panose="02020603050405020304" pitchFamily="18" charset="0"/>
                <a:cs typeface="B Nazanin" panose="00000400000000000000" pitchFamily="2" charset="-78"/>
              </a:rPr>
              <a:t> </a:t>
            </a:r>
            <a:r>
              <a:rPr lang="en-US" sz="2400" b="1" dirty="0" smtClean="0">
                <a:latin typeface="Times New Roman" panose="02020603050405020304" pitchFamily="18" charset="0"/>
                <a:cs typeface="B Nazanin" panose="00000400000000000000" pitchFamily="2" charset="-78"/>
              </a:rPr>
              <a:t>SADS</a:t>
            </a:r>
            <a:r>
              <a:rPr lang="en-US" sz="2400" dirty="0">
                <a:latin typeface="Times New Roman" panose="02020603050405020304" pitchFamily="18" charset="0"/>
                <a:cs typeface="B Nazanin" panose="00000400000000000000" pitchFamily="2" charset="-78"/>
              </a:rPr>
              <a:t/>
            </a:r>
            <a:br>
              <a:rPr lang="en-US" sz="2400" dirty="0">
                <a:latin typeface="Times New Roman" panose="02020603050405020304" pitchFamily="18" charset="0"/>
                <a:cs typeface="B Nazanin" panose="00000400000000000000" pitchFamily="2" charset="-78"/>
              </a:rPr>
            </a:br>
            <a:r>
              <a:rPr lang="en-US" sz="2400" dirty="0">
                <a:latin typeface="Times New Roman" panose="02020603050405020304" pitchFamily="18" charset="0"/>
                <a:cs typeface="B Nazanin" panose="00000400000000000000" pitchFamily="2" charset="-78"/>
              </a:rPr>
              <a:t>(MESADS, …</a:t>
            </a:r>
            <a:r>
              <a:rPr lang="ar-SA" sz="2400" dirty="0">
                <a:latin typeface="Times New Roman" panose="02020603050405020304" pitchFamily="18" charset="0"/>
                <a:cs typeface="B Nazanin" panose="00000400000000000000" pitchFamily="2" charset="-78"/>
              </a:rPr>
              <a:t> </a:t>
            </a:r>
            <a:r>
              <a:rPr lang="ar-SA" sz="2400" dirty="0" smtClean="0">
                <a:latin typeface="Times New Roman" panose="02020603050405020304" pitchFamily="18" charset="0"/>
                <a:cs typeface="B Nazanin" panose="00000400000000000000" pitchFamily="2" charset="-78"/>
              </a:rPr>
              <a:t>اسـتراتژیهای </a:t>
            </a:r>
            <a:r>
              <a:rPr lang="ar-SA" sz="2400" dirty="0">
                <a:latin typeface="Times New Roman" panose="02020603050405020304" pitchFamily="18" charset="0"/>
                <a:cs typeface="B Nazanin" panose="00000400000000000000" pitchFamily="2" charset="-78"/>
              </a:rPr>
              <a:t>زمانبندی متمرکزی هستند که از طریق تکنیک انشعاب و حد</a:t>
            </a:r>
            <a:r>
              <a:rPr lang="ar-SA" sz="2400" baseline="30000" dirty="0">
                <a:latin typeface="Times New Roman" panose="02020603050405020304" pitchFamily="18" charset="0"/>
                <a:cs typeface="B Nazanin" panose="00000400000000000000" pitchFamily="2" charset="-78"/>
              </a:rPr>
              <a:t>١</a:t>
            </a:r>
            <a:r>
              <a:rPr lang="ar-SA" sz="2400" dirty="0">
                <a:latin typeface="Times New Roman" panose="02020603050405020304" pitchFamily="18" charset="0"/>
                <a:cs typeface="B Nazanin" panose="00000400000000000000" pitchFamily="2" charset="-78"/>
              </a:rPr>
              <a:t> و با توجه به میزان وابستگی کار به پردازنده، به تخصیص کارها به پـردازنده ها می پردازند. </a:t>
            </a:r>
            <a:r>
              <a:rPr lang="en-US" sz="2400" dirty="0">
                <a:latin typeface="Times New Roman" panose="02020603050405020304" pitchFamily="18" charset="0"/>
                <a:cs typeface="B Nazanin" panose="00000400000000000000" pitchFamily="2" charset="-78"/>
              </a:rPr>
              <a:t>SADS</a:t>
            </a:r>
            <a:r>
              <a:rPr lang="ar-SA" sz="2400" dirty="0">
                <a:latin typeface="Times New Roman" panose="02020603050405020304" pitchFamily="18" charset="0"/>
                <a:cs typeface="B Nazanin" panose="00000400000000000000" pitchFamily="2" charset="-78"/>
              </a:rPr>
              <a:t> با همپوشانی زمانبندی و اجرای کارها می کوشد تـا زمـان اجرای کل برنامه را کاهش دهد. در این مکانیزم قبل از انتساب یک کار بـه پـردازنده ای، پـردازنده هـا بـر اسـاس بـار جاری خود به ترتیب صعودی مرتب مـی شـوند. کـار به پردازنده ای انتساب داده می شود که کمترین میزان بار را داشته باشد. پس از هر انتساب بار پردازنده ها بهنگام میشود</a:t>
            </a:r>
            <a:r>
              <a:rPr lang="en-US" sz="2400" dirty="0">
                <a:latin typeface="Times New Roman" panose="02020603050405020304" pitchFamily="18" charset="0"/>
                <a:cs typeface="B Nazanin" panose="00000400000000000000" pitchFamily="2" charset="-78"/>
              </a:rPr>
              <a:t>.[2,3]</a:t>
            </a:r>
          </a:p>
        </p:txBody>
      </p:sp>
    </p:spTree>
    <p:extLst>
      <p:ext uri="{BB962C8B-B14F-4D97-AF65-F5344CB8AC3E}">
        <p14:creationId xmlns:p14="http://schemas.microsoft.com/office/powerpoint/2010/main" val="191357775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r" rtl="1"/>
            <a:r>
              <a:rPr lang="ar-SA" sz="3600" b="1" dirty="0">
                <a:cs typeface="B Titr" panose="00000700000000000000" pitchFamily="2" charset="-78"/>
              </a:rPr>
              <a:t>مدل محاسباتی </a:t>
            </a:r>
            <a:r>
              <a:rPr lang="en-US" sz="3600" dirty="0">
                <a:cs typeface="B Titr" panose="00000700000000000000" pitchFamily="2" charset="-78"/>
              </a:rPr>
              <a:t>BSP</a:t>
            </a:r>
          </a:p>
        </p:txBody>
      </p:sp>
      <p:sp>
        <p:nvSpPr>
          <p:cNvPr id="3" name="TextBox 2"/>
          <p:cNvSpPr txBox="1"/>
          <p:nvPr/>
        </p:nvSpPr>
        <p:spPr>
          <a:xfrm>
            <a:off x="581192" y="2149312"/>
            <a:ext cx="7827517" cy="4093428"/>
          </a:xfrm>
          <a:prstGeom prst="rect">
            <a:avLst/>
          </a:prstGeom>
          <a:noFill/>
        </p:spPr>
        <p:txBody>
          <a:bodyPr wrap="square" rtlCol="0">
            <a:spAutoFit/>
          </a:bodyPr>
          <a:lstStyle/>
          <a:p>
            <a:pPr algn="just" rtl="1" hangingPunct="0"/>
            <a:r>
              <a:rPr lang="ar-SA" sz="2000" dirty="0">
                <a:cs typeface="B Nazanin" panose="00000400000000000000" pitchFamily="2" charset="-78"/>
              </a:rPr>
              <a:t>مـدل </a:t>
            </a:r>
            <a:r>
              <a:rPr lang="en-US" sz="2000" dirty="0">
                <a:cs typeface="B Nazanin" panose="00000400000000000000" pitchFamily="2" charset="-78"/>
              </a:rPr>
              <a:t>BSP</a:t>
            </a:r>
            <a:r>
              <a:rPr lang="ar-SA" sz="2000" dirty="0">
                <a:cs typeface="B Nazanin" panose="00000400000000000000" pitchFamily="2" charset="-78"/>
              </a:rPr>
              <a:t> تعمیمـی از مـدل </a:t>
            </a:r>
            <a:r>
              <a:rPr lang="en-US" sz="2000" dirty="0">
                <a:cs typeface="B Nazanin" panose="00000400000000000000" pitchFamily="2" charset="-78"/>
              </a:rPr>
              <a:t>PRAM</a:t>
            </a:r>
            <a:r>
              <a:rPr lang="ar-SA" sz="2000" dirty="0">
                <a:cs typeface="B Nazanin" panose="00000400000000000000" pitchFamily="2" charset="-78"/>
              </a:rPr>
              <a:t> اسـت کـه توسـط پروفسـور </a:t>
            </a:r>
            <a:r>
              <a:rPr lang="en-US" sz="2000" dirty="0">
                <a:cs typeface="B Nazanin" panose="00000400000000000000" pitchFamily="2" charset="-78"/>
              </a:rPr>
              <a:t>L. G. Valiant</a:t>
            </a:r>
            <a:r>
              <a:rPr lang="ar-SA" sz="2000" dirty="0">
                <a:cs typeface="B Nazanin" panose="00000400000000000000" pitchFamily="2" charset="-78"/>
              </a:rPr>
              <a:t> از هـاروارد در سـال </a:t>
            </a:r>
            <a:r>
              <a:rPr lang="fa-IR" sz="2000" dirty="0">
                <a:cs typeface="B Nazanin" panose="00000400000000000000" pitchFamily="2" charset="-78"/>
              </a:rPr>
              <a:t>۰۹۹۱</a:t>
            </a:r>
            <a:r>
              <a:rPr lang="ar-SA" sz="2000" dirty="0">
                <a:cs typeface="B Nazanin" panose="00000400000000000000" pitchFamily="2" charset="-78"/>
              </a:rPr>
              <a:t> بعـنوان یک مدل پل برای محاسبات موازی پیشنهاد شده است. در طول سالهای گذشته این مدل بوسیله پروفسور </a:t>
            </a:r>
            <a:r>
              <a:rPr lang="en-US" sz="2000" dirty="0">
                <a:cs typeface="B Nazanin" panose="00000400000000000000" pitchFamily="2" charset="-78"/>
              </a:rPr>
              <a:t>McCall</a:t>
            </a:r>
            <a:r>
              <a:rPr lang="ar-SA" sz="2000" dirty="0">
                <a:cs typeface="B Nazanin" panose="00000400000000000000" pitchFamily="2" charset="-78"/>
              </a:rPr>
              <a:t> و </a:t>
            </a:r>
            <a:r>
              <a:rPr lang="en-US" sz="2000" dirty="0">
                <a:cs typeface="B Nazanin" panose="00000400000000000000" pitchFamily="2" charset="-78"/>
              </a:rPr>
              <a:t>Valiant</a:t>
            </a:r>
            <a:r>
              <a:rPr lang="ar-SA" sz="2000" dirty="0">
                <a:cs typeface="B Nazanin" panose="00000400000000000000" pitchFamily="2" charset="-78"/>
              </a:rPr>
              <a:t> توسعه یافته است</a:t>
            </a:r>
            <a:r>
              <a:rPr lang="en-US" sz="2000" dirty="0">
                <a:cs typeface="B Nazanin" panose="00000400000000000000" pitchFamily="2" charset="-78"/>
              </a:rPr>
              <a:t>.[6]</a:t>
            </a:r>
          </a:p>
          <a:p>
            <a:pPr algn="just" rtl="1"/>
            <a:r>
              <a:rPr lang="ar-SA" sz="2000" dirty="0">
                <a:cs typeface="B Nazanin" panose="00000400000000000000" pitchFamily="2" charset="-78"/>
              </a:rPr>
              <a:t>مدل </a:t>
            </a:r>
            <a:r>
              <a:rPr lang="en-US" sz="2000" dirty="0">
                <a:cs typeface="B Nazanin" panose="00000400000000000000" pitchFamily="2" charset="-78"/>
              </a:rPr>
              <a:t>BSP</a:t>
            </a:r>
            <a:r>
              <a:rPr lang="ar-SA" sz="2000" dirty="0">
                <a:cs typeface="B Nazanin" panose="00000400000000000000" pitchFamily="2" charset="-78"/>
              </a:rPr>
              <a:t> شامل بخشهای زیر است:</a:t>
            </a:r>
            <a:endParaRPr lang="en-US" sz="2000" dirty="0">
              <a:cs typeface="B Nazanin" panose="00000400000000000000" pitchFamily="2" charset="-78"/>
            </a:endParaRPr>
          </a:p>
          <a:p>
            <a:pPr algn="just"/>
            <a:r>
              <a:rPr lang="en-US" sz="2000" dirty="0">
                <a:cs typeface="B Nazanin" panose="00000400000000000000" pitchFamily="2" charset="-78"/>
              </a:rPr>
              <a:t> </a:t>
            </a:r>
          </a:p>
          <a:p>
            <a:pPr marL="342900" lvl="0" indent="-342900" algn="just" rtl="1" hangingPunct="0">
              <a:buFont typeface="Wingdings" panose="05000000000000000000" pitchFamily="2" charset="2"/>
              <a:buChar char="Ø"/>
            </a:pPr>
            <a:r>
              <a:rPr lang="ar-SA" sz="2000" dirty="0">
                <a:cs typeface="B Nazanin" panose="00000400000000000000" pitchFamily="2" charset="-78"/>
              </a:rPr>
              <a:t>مجموعهای از کامپیوترها که هر یک دارای حافظه محلی میباشند.</a:t>
            </a:r>
            <a:endParaRPr lang="en-US" sz="2000" dirty="0">
              <a:cs typeface="B Nazanin" panose="00000400000000000000" pitchFamily="2" charset="-78"/>
            </a:endParaRPr>
          </a:p>
          <a:p>
            <a:pPr marL="342900" indent="-342900" algn="just" rtl="1">
              <a:buFont typeface="Wingdings" panose="05000000000000000000" pitchFamily="2" charset="2"/>
              <a:buChar char="Ø"/>
            </a:pPr>
            <a:r>
              <a:rPr lang="ar-SA" sz="2000" dirty="0">
                <a:cs typeface="B Nazanin" panose="00000400000000000000" pitchFamily="2" charset="-78"/>
              </a:rPr>
              <a:t> </a:t>
            </a:r>
            <a:r>
              <a:rPr lang="ar-SA" sz="2000" dirty="0" smtClean="0">
                <a:cs typeface="B Nazanin" panose="00000400000000000000" pitchFamily="2" charset="-78"/>
              </a:rPr>
              <a:t>یک </a:t>
            </a:r>
            <a:r>
              <a:rPr lang="ar-SA" sz="2000" dirty="0">
                <a:cs typeface="B Nazanin" panose="00000400000000000000" pitchFamily="2" charset="-78"/>
              </a:rPr>
              <a:t>شبکه ارتباطی که پیامها را از نقطهای به نقطه دیگر انتقال میدهد.</a:t>
            </a:r>
            <a:endParaRPr lang="en-US" sz="2000" dirty="0">
              <a:cs typeface="B Nazanin" panose="00000400000000000000" pitchFamily="2" charset="-78"/>
            </a:endParaRPr>
          </a:p>
          <a:p>
            <a:pPr marL="342900" indent="-342900" algn="just" rtl="1">
              <a:buFont typeface="Wingdings" panose="05000000000000000000" pitchFamily="2" charset="2"/>
              <a:buChar char="Ø"/>
            </a:pPr>
            <a:r>
              <a:rPr lang="ar-SA" sz="2000" dirty="0">
                <a:cs typeface="B Nazanin" panose="00000400000000000000" pitchFamily="2" charset="-78"/>
              </a:rPr>
              <a:t> </a:t>
            </a:r>
            <a:r>
              <a:rPr lang="ar-SA" sz="2000" dirty="0" smtClean="0">
                <a:cs typeface="B Nazanin" panose="00000400000000000000" pitchFamily="2" charset="-78"/>
              </a:rPr>
              <a:t>مکانیزمی </a:t>
            </a:r>
            <a:r>
              <a:rPr lang="ar-SA" sz="2000" dirty="0">
                <a:cs typeface="B Nazanin" panose="00000400000000000000" pitchFamily="2" charset="-78"/>
              </a:rPr>
              <a:t>برای همزمانسازی همه یا گروهی از پردازنده ها.</a:t>
            </a:r>
            <a:endParaRPr lang="en-US" sz="2000" dirty="0">
              <a:cs typeface="B Nazanin" panose="00000400000000000000" pitchFamily="2" charset="-78"/>
            </a:endParaRPr>
          </a:p>
          <a:p>
            <a:pPr algn="just"/>
            <a:r>
              <a:rPr lang="en-US" sz="2000" dirty="0">
                <a:cs typeface="B Nazanin" panose="00000400000000000000" pitchFamily="2" charset="-78"/>
              </a:rPr>
              <a:t> </a:t>
            </a:r>
          </a:p>
          <a:p>
            <a:pPr algn="just" rtl="1" hangingPunct="0"/>
            <a:r>
              <a:rPr lang="ar-SA" sz="2000" dirty="0">
                <a:cs typeface="B Nazanin" panose="00000400000000000000" pitchFamily="2" charset="-78"/>
              </a:rPr>
              <a:t>بـرنامه هـای </a:t>
            </a:r>
            <a:r>
              <a:rPr lang="en-US" sz="2000" dirty="0">
                <a:cs typeface="B Nazanin" panose="00000400000000000000" pitchFamily="2" charset="-78"/>
              </a:rPr>
              <a:t>BSP</a:t>
            </a:r>
            <a:r>
              <a:rPr lang="ar-SA" sz="2000" dirty="0">
                <a:cs typeface="B Nazanin" panose="00000400000000000000" pitchFamily="2" charset="-78"/>
              </a:rPr>
              <a:t> بصـورت یـک رشته از ابرگام ها نوشته می شوند. هر ابرگام متشکل از سه بخش است: محاسبات روی داده های محلی، ارسال و دریافت پیغام بـه مـنظور دسترسـی به داده های غیر محلی و همگامسازی سدی</a:t>
            </a:r>
            <a:r>
              <a:rPr lang="ar-SA" sz="2000" baseline="30000" dirty="0">
                <a:cs typeface="B Nazanin" panose="00000400000000000000" pitchFamily="2" charset="-78"/>
              </a:rPr>
              <a:t>٢</a:t>
            </a:r>
            <a:r>
              <a:rPr lang="ar-SA" sz="2000" dirty="0">
                <a:cs typeface="B Nazanin" panose="00000400000000000000" pitchFamily="2" charset="-78"/>
              </a:rPr>
              <a:t> به منظور تکمیل همـه عملـیات ارتباطـی و از سرگیری محاسبات روی داده های محلی یا داده هایی که از طریق تبادل پیام به یک پردازنده </a:t>
            </a:r>
            <a:r>
              <a:rPr lang="ar-SA" sz="2000" dirty="0" smtClean="0">
                <a:cs typeface="B Nazanin" panose="00000400000000000000" pitchFamily="2" charset="-78"/>
              </a:rPr>
              <a:t>رسیده</a:t>
            </a:r>
            <a:r>
              <a:rPr lang="en-US" sz="2000" dirty="0" smtClean="0">
                <a:cs typeface="B Nazanin" panose="00000400000000000000" pitchFamily="2" charset="-78"/>
              </a:rPr>
              <a:t> </a:t>
            </a:r>
            <a:r>
              <a:rPr lang="ar-SA" sz="2000" dirty="0" smtClean="0">
                <a:cs typeface="B Nazanin" panose="00000400000000000000" pitchFamily="2" charset="-78"/>
              </a:rPr>
              <a:t>اند</a:t>
            </a:r>
            <a:r>
              <a:rPr lang="ar-SA" sz="2000" dirty="0">
                <a:cs typeface="B Nazanin" panose="00000400000000000000" pitchFamily="2" charset="-78"/>
              </a:rPr>
              <a:t>.</a:t>
            </a:r>
            <a:endParaRPr lang="en-US" sz="2000" dirty="0">
              <a:cs typeface="B Nazanin" panose="00000400000000000000" pitchFamily="2" charset="-78"/>
            </a:endParaRPr>
          </a:p>
        </p:txBody>
      </p:sp>
    </p:spTree>
    <p:extLst>
      <p:ext uri="{BB962C8B-B14F-4D97-AF65-F5344CB8AC3E}">
        <p14:creationId xmlns:p14="http://schemas.microsoft.com/office/powerpoint/2010/main" val="428537041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r" rtl="1"/>
            <a:r>
              <a:rPr lang="ar-SA" sz="3600" b="1" dirty="0">
                <a:cs typeface="B Titr" panose="00000700000000000000" pitchFamily="2" charset="-78"/>
              </a:rPr>
              <a:t>مدل محاسباتی </a:t>
            </a:r>
            <a:r>
              <a:rPr lang="en-US" sz="3600" dirty="0">
                <a:cs typeface="B Titr" panose="00000700000000000000" pitchFamily="2" charset="-78"/>
              </a:rPr>
              <a:t>BSP</a:t>
            </a:r>
          </a:p>
        </p:txBody>
      </p:sp>
      <p:sp>
        <p:nvSpPr>
          <p:cNvPr id="3" name="TextBox 2"/>
          <p:cNvSpPr txBox="1"/>
          <p:nvPr/>
        </p:nvSpPr>
        <p:spPr>
          <a:xfrm>
            <a:off x="581192" y="2092751"/>
            <a:ext cx="7827517" cy="4247317"/>
          </a:xfrm>
          <a:prstGeom prst="rect">
            <a:avLst/>
          </a:prstGeom>
          <a:noFill/>
        </p:spPr>
        <p:txBody>
          <a:bodyPr wrap="square" rtlCol="0">
            <a:spAutoFit/>
          </a:bodyPr>
          <a:lstStyle/>
          <a:p>
            <a:pPr algn="just" rtl="1" hangingPunct="0"/>
            <a:r>
              <a:rPr lang="ar-SA" dirty="0">
                <a:cs typeface="B Nazanin" panose="00000400000000000000" pitchFamily="2" charset="-78"/>
              </a:rPr>
              <a:t>ارتـباطات در مـدل </a:t>
            </a:r>
            <a:r>
              <a:rPr lang="en-US" dirty="0">
                <a:cs typeface="B Nazanin" panose="00000400000000000000" pitchFamily="2" charset="-78"/>
              </a:rPr>
              <a:t>BSP</a:t>
            </a:r>
            <a:r>
              <a:rPr lang="ar-SA" dirty="0">
                <a:cs typeface="B Nazanin" panose="00000400000000000000" pitchFamily="2" charset="-78"/>
              </a:rPr>
              <a:t> بـه دو شـکل مـی توانـد صورت پذیرد: دسترسی به حافظـه دور بصـورت مسـتقیم یـا </a:t>
            </a:r>
            <a:r>
              <a:rPr lang="en-US" baseline="30000" dirty="0">
                <a:cs typeface="B Nazanin" panose="00000400000000000000" pitchFamily="2" charset="-78"/>
              </a:rPr>
              <a:t>3</a:t>
            </a:r>
            <a:r>
              <a:rPr lang="en-US" dirty="0">
                <a:cs typeface="B Nazanin" panose="00000400000000000000" pitchFamily="2" charset="-78"/>
              </a:rPr>
              <a:t>DRMA</a:t>
            </a:r>
            <a:r>
              <a:rPr lang="ar-SA" dirty="0">
                <a:cs typeface="B Nazanin" panose="00000400000000000000" pitchFamily="2" charset="-78"/>
              </a:rPr>
              <a:t> و دسترسـی بـه حافظه دور از طریق تـبادل پـیام یـا </a:t>
            </a:r>
            <a:r>
              <a:rPr lang="en-US" dirty="0">
                <a:cs typeface="B Nazanin" panose="00000400000000000000" pitchFamily="2" charset="-78"/>
              </a:rPr>
              <a:t>BSMP</a:t>
            </a:r>
            <a:r>
              <a:rPr lang="ar-SA" baseline="30000" dirty="0">
                <a:cs typeface="B Nazanin" panose="00000400000000000000" pitchFamily="2" charset="-78"/>
              </a:rPr>
              <a:t>٤</a:t>
            </a:r>
            <a:r>
              <a:rPr lang="ar-SA" dirty="0">
                <a:cs typeface="B Nazanin" panose="00000400000000000000" pitchFamily="2" charset="-78"/>
              </a:rPr>
              <a:t>. ارتـباطات در مدل </a:t>
            </a:r>
            <a:r>
              <a:rPr lang="en-US" dirty="0">
                <a:cs typeface="B Nazanin" panose="00000400000000000000" pitchFamily="2" charset="-78"/>
              </a:rPr>
              <a:t>BSP</a:t>
            </a:r>
            <a:r>
              <a:rPr lang="ar-SA" dirty="0">
                <a:cs typeface="B Nazanin" panose="00000400000000000000" pitchFamily="2" charset="-78"/>
              </a:rPr>
              <a:t> نه کاملا بازدارنده</a:t>
            </a:r>
            <a:r>
              <a:rPr lang="ar-SA" baseline="30000" dirty="0">
                <a:cs typeface="B Nazanin" panose="00000400000000000000" pitchFamily="2" charset="-78"/>
              </a:rPr>
              <a:t>٥</a:t>
            </a:r>
            <a:r>
              <a:rPr lang="ar-SA" dirty="0">
                <a:cs typeface="B Nazanin" panose="00000400000000000000" pitchFamily="2" charset="-78"/>
              </a:rPr>
              <a:t> است و نه کـاملا غیر بازدارنده</a:t>
            </a:r>
            <a:r>
              <a:rPr lang="ar-SA" baseline="30000" dirty="0">
                <a:cs typeface="B Nazanin" panose="00000400000000000000" pitchFamily="2" charset="-78"/>
              </a:rPr>
              <a:t>٦</a:t>
            </a:r>
            <a:r>
              <a:rPr lang="ar-SA" dirty="0">
                <a:cs typeface="B Nazanin" panose="00000400000000000000" pitchFamily="2" charset="-78"/>
              </a:rPr>
              <a:t>. پردازنده ها می توانند محاسبات خود را فورا بعد از برقراری ارتـباط ادامـه دهـند(غـیر بـازدارنده)، امـا باید منتظر شوند تا همه ارتباطات قبل از شروع ابرگام جدید انجام شوند(بازدارنده).</a:t>
            </a:r>
            <a:endParaRPr lang="en-US" dirty="0">
              <a:cs typeface="B Nazanin" panose="00000400000000000000" pitchFamily="2" charset="-78"/>
            </a:endParaRPr>
          </a:p>
          <a:p>
            <a:pPr algn="just" rtl="1" hangingPunct="0"/>
            <a:r>
              <a:rPr lang="ar-SA" dirty="0" smtClean="0">
                <a:cs typeface="B Nazanin" panose="00000400000000000000" pitchFamily="2" charset="-78"/>
              </a:rPr>
              <a:t>مـدل </a:t>
            </a:r>
            <a:r>
              <a:rPr lang="ar-SA" dirty="0">
                <a:cs typeface="B Nazanin" panose="00000400000000000000" pitchFamily="2" charset="-78"/>
              </a:rPr>
              <a:t>کارایـی </a:t>
            </a:r>
            <a:r>
              <a:rPr lang="en-US" dirty="0">
                <a:cs typeface="B Nazanin" panose="00000400000000000000" pitchFamily="2" charset="-78"/>
              </a:rPr>
              <a:t>BSP</a:t>
            </a:r>
            <a:r>
              <a:rPr lang="ar-SA" dirty="0">
                <a:cs typeface="B Nazanin" panose="00000400000000000000" pitchFamily="2" charset="-78"/>
              </a:rPr>
              <a:t> دارای چهـار پارامـتر اسـت کـه از آنهـا مـی تـوان بـرای پـیش بینـی زمان اجرای یک الگوریتم طراحی شده تحت </a:t>
            </a:r>
            <a:r>
              <a:rPr lang="en-US" dirty="0">
                <a:cs typeface="B Nazanin" panose="00000400000000000000" pitchFamily="2" charset="-78"/>
              </a:rPr>
              <a:t>BSP</a:t>
            </a:r>
            <a:r>
              <a:rPr lang="ar-SA" dirty="0">
                <a:cs typeface="B Nazanin" panose="00000400000000000000" pitchFamily="2" charset="-78"/>
              </a:rPr>
              <a:t> استفاده کرد. این چهار پارامتر را میتوان بصورت زیر تعریف کرد:</a:t>
            </a:r>
            <a:endParaRPr lang="en-US" dirty="0">
              <a:cs typeface="B Nazanin" panose="00000400000000000000" pitchFamily="2" charset="-78"/>
            </a:endParaRPr>
          </a:p>
          <a:p>
            <a:pPr algn="just" rtl="1"/>
            <a:r>
              <a:rPr lang="en-US" dirty="0">
                <a:cs typeface="B Nazanin" panose="00000400000000000000" pitchFamily="2" charset="-78"/>
              </a:rPr>
              <a:t>:p</a:t>
            </a:r>
            <a:r>
              <a:rPr lang="ar-SA" dirty="0">
                <a:cs typeface="B Nazanin" panose="00000400000000000000" pitchFamily="2" charset="-78"/>
              </a:rPr>
              <a:t> تعـداد پردازنده ها، </a:t>
            </a:r>
            <a:r>
              <a:rPr lang="en-US" dirty="0">
                <a:cs typeface="B Nazanin" panose="00000400000000000000" pitchFamily="2" charset="-78"/>
              </a:rPr>
              <a:t>:s</a:t>
            </a:r>
            <a:r>
              <a:rPr lang="ar-SA" dirty="0">
                <a:cs typeface="B Nazanin" panose="00000400000000000000" pitchFamily="2" charset="-78"/>
              </a:rPr>
              <a:t> سرعت پردازنده،</a:t>
            </a:r>
            <a:r>
              <a:rPr lang="en-US" dirty="0">
                <a:cs typeface="B Nazanin" panose="00000400000000000000" pitchFamily="2" charset="-78"/>
              </a:rPr>
              <a:t>:l</a:t>
            </a:r>
            <a:r>
              <a:rPr lang="ar-SA" dirty="0">
                <a:cs typeface="B Nazanin" panose="00000400000000000000" pitchFamily="2" charset="-78"/>
              </a:rPr>
              <a:t> تأخیر شبکه و به معنی کمترین </a:t>
            </a:r>
            <a:r>
              <a:rPr lang="ar-SA" dirty="0" smtClean="0">
                <a:cs typeface="B Nazanin" panose="00000400000000000000" pitchFamily="2" charset="-78"/>
              </a:rPr>
              <a:t>تعداد</a:t>
            </a:r>
            <a:r>
              <a:rPr lang="en-US" dirty="0" smtClean="0">
                <a:cs typeface="B Nazanin" panose="00000400000000000000" pitchFamily="2" charset="-78"/>
              </a:rPr>
              <a:t> </a:t>
            </a:r>
            <a:r>
              <a:rPr lang="ar-SA" dirty="0">
                <a:cs typeface="B Nazanin" panose="00000400000000000000" pitchFamily="2" charset="-78"/>
              </a:rPr>
              <a:t>ممکـن از گامهـای زمانی بین عملیات همزمانی است، </a:t>
            </a:r>
            <a:r>
              <a:rPr lang="en-US" dirty="0">
                <a:cs typeface="B Nazanin" panose="00000400000000000000" pitchFamily="2" charset="-78"/>
              </a:rPr>
              <a:t>:g</a:t>
            </a:r>
            <a:r>
              <a:rPr lang="ar-SA" dirty="0">
                <a:cs typeface="B Nazanin" panose="00000400000000000000" pitchFamily="2" charset="-78"/>
              </a:rPr>
              <a:t> نرخ راندمان ارتباطات و بعـبارت دیگر تعداد کل عملیات محلی انجام شده بوسیله همه پردازنده ها در یک ثانـیه، تقسـیم بـر تعدادکـل کلمـات انتقال داده شده توسط شبکه ارتباطی در یک ثانـیه اسـت. </a:t>
            </a:r>
            <a:r>
              <a:rPr lang="en-US" dirty="0">
                <a:cs typeface="B Nazanin" panose="00000400000000000000" pitchFamily="2" charset="-78"/>
              </a:rPr>
              <a:t>l</a:t>
            </a:r>
            <a:r>
              <a:rPr lang="ar-SA" dirty="0">
                <a:cs typeface="B Nazanin" panose="00000400000000000000" pitchFamily="2" charset="-78"/>
              </a:rPr>
              <a:t> و </a:t>
            </a:r>
            <a:r>
              <a:rPr lang="en-US" dirty="0">
                <a:cs typeface="B Nazanin" panose="00000400000000000000" pitchFamily="2" charset="-78"/>
              </a:rPr>
              <a:t>g</a:t>
            </a:r>
            <a:r>
              <a:rPr lang="ar-SA" dirty="0">
                <a:cs typeface="B Nazanin" panose="00000400000000000000" pitchFamily="2" charset="-78"/>
              </a:rPr>
              <a:t> تابعـی از پارامـتر </a:t>
            </a:r>
            <a:r>
              <a:rPr lang="en-US" dirty="0">
                <a:cs typeface="B Nazanin" panose="00000400000000000000" pitchFamily="2" charset="-78"/>
              </a:rPr>
              <a:t>p</a:t>
            </a:r>
            <a:r>
              <a:rPr lang="ar-SA" dirty="0">
                <a:cs typeface="B Nazanin" panose="00000400000000000000" pitchFamily="2" charset="-78"/>
              </a:rPr>
              <a:t> هسـتند. برای شرح این پارامترها بایستی </a:t>
            </a:r>
            <a:r>
              <a:rPr lang="en-US" dirty="0">
                <a:cs typeface="B Nazanin" panose="00000400000000000000" pitchFamily="2" charset="-78"/>
              </a:rPr>
              <a:t>h-relation</a:t>
            </a:r>
            <a:r>
              <a:rPr lang="ar-SA" dirty="0">
                <a:cs typeface="B Nazanin" panose="00000400000000000000" pitchFamily="2" charset="-78"/>
              </a:rPr>
              <a:t> معرفی شود. یک </a:t>
            </a:r>
            <a:r>
              <a:rPr lang="en-US" dirty="0">
                <a:cs typeface="B Nazanin" panose="00000400000000000000" pitchFamily="2" charset="-78"/>
              </a:rPr>
              <a:t>h-relation</a:t>
            </a:r>
            <a:r>
              <a:rPr lang="ar-SA" dirty="0">
                <a:cs typeface="B Nazanin" panose="00000400000000000000" pitchFamily="2" charset="-78"/>
              </a:rPr>
              <a:t> یک الگوی ارتباطی سراسری است به ایـن معـنا کـه هـر پردازنده می تواند حداکثر </a:t>
            </a:r>
            <a:r>
              <a:rPr lang="en-US" dirty="0">
                <a:cs typeface="B Nazanin" panose="00000400000000000000" pitchFamily="2" charset="-78"/>
              </a:rPr>
              <a:t>h</a:t>
            </a:r>
            <a:r>
              <a:rPr lang="ar-SA" dirty="0">
                <a:cs typeface="B Nazanin" panose="00000400000000000000" pitchFamily="2" charset="-78"/>
              </a:rPr>
              <a:t> واحد داده بفرستد یا دریافت کند. واحدهـا مـی توانند لغات یا پیامها باشند. هزینه انجام یک </a:t>
            </a:r>
            <a:r>
              <a:rPr lang="en-US" dirty="0">
                <a:cs typeface="B Nazanin" panose="00000400000000000000" pitchFamily="2" charset="-78"/>
              </a:rPr>
              <a:t>h-relation</a:t>
            </a:r>
            <a:r>
              <a:rPr lang="ar-SA" dirty="0">
                <a:cs typeface="B Nazanin" panose="00000400000000000000" pitchFamily="2" charset="-78"/>
              </a:rPr>
              <a:t> ، بصورت </a:t>
            </a:r>
            <a:r>
              <a:rPr lang="en-US" dirty="0" err="1">
                <a:cs typeface="B Nazanin" panose="00000400000000000000" pitchFamily="2" charset="-78"/>
              </a:rPr>
              <a:t>gh</a:t>
            </a:r>
            <a:r>
              <a:rPr lang="ar-SA" dirty="0">
                <a:cs typeface="B Nazanin" panose="00000400000000000000" pitchFamily="2" charset="-78"/>
              </a:rPr>
              <a:t> تعـریف شـده اسـت. تعـریف هزیـنه به این صورت بیان می شود که فرقی بین فرسـتادن </a:t>
            </a:r>
            <a:r>
              <a:rPr lang="en-US" dirty="0">
                <a:cs typeface="B Nazanin" panose="00000400000000000000" pitchFamily="2" charset="-78"/>
              </a:rPr>
              <a:t>m</a:t>
            </a:r>
            <a:r>
              <a:rPr lang="ar-SA" dirty="0">
                <a:cs typeface="B Nazanin" panose="00000400000000000000" pitchFamily="2" charset="-78"/>
              </a:rPr>
              <a:t> پـیام شـامل </a:t>
            </a:r>
            <a:r>
              <a:rPr lang="fa-IR" dirty="0">
                <a:cs typeface="B Nazanin" panose="00000400000000000000" pitchFamily="2" charset="-78"/>
              </a:rPr>
              <a:t>۱</a:t>
            </a:r>
            <a:r>
              <a:rPr lang="ar-SA" dirty="0">
                <a:cs typeface="B Nazanin" panose="00000400000000000000" pitchFamily="2" charset="-78"/>
              </a:rPr>
              <a:t> واحد داده، یا </a:t>
            </a:r>
            <a:r>
              <a:rPr lang="fa-IR" dirty="0">
                <a:cs typeface="B Nazanin" panose="00000400000000000000" pitchFamily="2" charset="-78"/>
              </a:rPr>
              <a:t>۱</a:t>
            </a:r>
            <a:r>
              <a:rPr lang="ar-SA" dirty="0">
                <a:cs typeface="B Nazanin" panose="00000400000000000000" pitchFamily="2" charset="-78"/>
              </a:rPr>
              <a:t> پیام شامل </a:t>
            </a:r>
            <a:r>
              <a:rPr lang="en-US" dirty="0">
                <a:cs typeface="B Nazanin" panose="00000400000000000000" pitchFamily="2" charset="-78"/>
              </a:rPr>
              <a:t>m</a:t>
            </a:r>
            <a:r>
              <a:rPr lang="ar-SA" dirty="0">
                <a:cs typeface="B Nazanin" panose="00000400000000000000" pitchFamily="2" charset="-78"/>
              </a:rPr>
              <a:t> واحد داده وجود ندارد. هزینه در هر دو حالت </a:t>
            </a:r>
            <a:r>
              <a:rPr lang="en-US" dirty="0" err="1">
                <a:cs typeface="B Nazanin" panose="00000400000000000000" pitchFamily="2" charset="-78"/>
              </a:rPr>
              <a:t>mgh</a:t>
            </a:r>
            <a:r>
              <a:rPr lang="ar-SA" dirty="0">
                <a:cs typeface="B Nazanin" panose="00000400000000000000" pitchFamily="2" charset="-78"/>
              </a:rPr>
              <a:t> است</a:t>
            </a:r>
            <a:r>
              <a:rPr lang="en-US" dirty="0" smtClean="0">
                <a:cs typeface="B Nazanin" panose="00000400000000000000" pitchFamily="2" charset="-78"/>
              </a:rPr>
              <a:t>.</a:t>
            </a:r>
            <a:endParaRPr lang="en-US" dirty="0">
              <a:cs typeface="B Nazanin" panose="00000400000000000000" pitchFamily="2" charset="-78"/>
            </a:endParaRPr>
          </a:p>
        </p:txBody>
      </p:sp>
    </p:spTree>
    <p:extLst>
      <p:ext uri="{BB962C8B-B14F-4D97-AF65-F5344CB8AC3E}">
        <p14:creationId xmlns:p14="http://schemas.microsoft.com/office/powerpoint/2010/main" val="86782572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r" rtl="1"/>
            <a:r>
              <a:rPr lang="ar-SA" sz="3600" b="1" dirty="0">
                <a:cs typeface="B Titr" panose="00000700000000000000" pitchFamily="2" charset="-78"/>
              </a:rPr>
              <a:t>مدل محاسباتی </a:t>
            </a:r>
            <a:r>
              <a:rPr lang="en-US" sz="3600" dirty="0">
                <a:cs typeface="B Titr" panose="00000700000000000000" pitchFamily="2" charset="-78"/>
              </a:rPr>
              <a:t>BSP</a:t>
            </a:r>
          </a:p>
        </p:txBody>
      </p:sp>
      <p:sp>
        <p:nvSpPr>
          <p:cNvPr id="3" name="TextBox 2"/>
          <p:cNvSpPr txBox="1"/>
          <p:nvPr/>
        </p:nvSpPr>
        <p:spPr>
          <a:xfrm>
            <a:off x="461914" y="1979629"/>
            <a:ext cx="7946796" cy="4708981"/>
          </a:xfrm>
          <a:prstGeom prst="rect">
            <a:avLst/>
          </a:prstGeom>
          <a:noFill/>
        </p:spPr>
        <p:txBody>
          <a:bodyPr wrap="square" rtlCol="0">
            <a:spAutoFit/>
          </a:bodyPr>
          <a:lstStyle/>
          <a:p>
            <a:pPr algn="just" rtl="1" hangingPunct="0"/>
            <a:r>
              <a:rPr lang="ar-SA" sz="2000" dirty="0">
                <a:cs typeface="B Nazanin" panose="00000400000000000000" pitchFamily="2" charset="-78"/>
              </a:rPr>
              <a:t>هزینه یک برنامه </a:t>
            </a:r>
            <a:r>
              <a:rPr lang="en-US" sz="2000" dirty="0">
                <a:cs typeface="B Nazanin" panose="00000400000000000000" pitchFamily="2" charset="-78"/>
              </a:rPr>
              <a:t>BSP</a:t>
            </a:r>
            <a:r>
              <a:rPr lang="ar-SA" sz="2000" dirty="0">
                <a:cs typeface="B Nazanin" panose="00000400000000000000" pitchFamily="2" charset="-78"/>
              </a:rPr>
              <a:t> می تواند با استفاده از پارامترهای توصیف شده در بالا و برخـی اطلاعـات اضـافی پـیش بینـی شـود. یـک مـدل هزینه ساده در محاسبات موازی میتواند بصورت زیر بیان شود</a:t>
            </a:r>
            <a:r>
              <a:rPr lang="en-US" sz="2000" dirty="0">
                <a:cs typeface="B Nazanin" panose="00000400000000000000" pitchFamily="2" charset="-78"/>
              </a:rPr>
              <a:t>:[6]</a:t>
            </a:r>
          </a:p>
          <a:p>
            <a:pPr algn="ctr" rtl="1"/>
            <a:r>
              <a:rPr lang="en-US" sz="2000" dirty="0">
                <a:cs typeface="B Nazanin" panose="00000400000000000000" pitchFamily="2" charset="-78"/>
              </a:rPr>
              <a:t>C</a:t>
            </a:r>
            <a:r>
              <a:rPr lang="en-US" sz="2000" baseline="-25000" dirty="0">
                <a:cs typeface="B Nazanin" panose="00000400000000000000" pitchFamily="2" charset="-78"/>
              </a:rPr>
              <a:t>s</a:t>
            </a:r>
            <a:r>
              <a:rPr lang="en-US" sz="2000" dirty="0">
                <a:cs typeface="B Nazanin" panose="00000400000000000000" pitchFamily="2" charset="-78"/>
              </a:rPr>
              <a:t> = max { </a:t>
            </a:r>
            <a:r>
              <a:rPr lang="en-US" sz="2000" dirty="0" err="1">
                <a:cs typeface="B Nazanin" panose="00000400000000000000" pitchFamily="2" charset="-78"/>
              </a:rPr>
              <a:t>w</a:t>
            </a:r>
            <a:r>
              <a:rPr lang="en-US" sz="2000" baseline="-25000" dirty="0" err="1">
                <a:cs typeface="B Nazanin" panose="00000400000000000000" pitchFamily="2" charset="-78"/>
              </a:rPr>
              <a:t>i</a:t>
            </a:r>
            <a:r>
              <a:rPr lang="en-US" sz="2000" dirty="0">
                <a:cs typeface="B Nazanin" panose="00000400000000000000" pitchFamily="2" charset="-78"/>
              </a:rPr>
              <a:t> } + max { </a:t>
            </a:r>
            <a:r>
              <a:rPr lang="en-US" sz="2000" dirty="0" err="1">
                <a:cs typeface="B Nazanin" panose="00000400000000000000" pitchFamily="2" charset="-78"/>
              </a:rPr>
              <a:t>h</a:t>
            </a:r>
            <a:r>
              <a:rPr lang="en-US" sz="2000" baseline="-25000" dirty="0" err="1">
                <a:cs typeface="B Nazanin" panose="00000400000000000000" pitchFamily="2" charset="-78"/>
              </a:rPr>
              <a:t>i</a:t>
            </a:r>
            <a:r>
              <a:rPr lang="en-US" sz="2000" dirty="0" err="1">
                <a:cs typeface="B Nazanin" panose="00000400000000000000" pitchFamily="2" charset="-78"/>
              </a:rPr>
              <a:t>g</a:t>
            </a:r>
            <a:r>
              <a:rPr lang="en-US" sz="2000" dirty="0">
                <a:cs typeface="B Nazanin" panose="00000400000000000000" pitchFamily="2" charset="-78"/>
              </a:rPr>
              <a:t> } + l</a:t>
            </a:r>
          </a:p>
          <a:p>
            <a:pPr algn="just" rtl="1"/>
            <a:r>
              <a:rPr lang="fa-IR" sz="2000" b="1" dirty="0" smtClean="0">
                <a:cs typeface="B Nazanin" panose="00000400000000000000" pitchFamily="2" charset="-78"/>
              </a:rPr>
              <a:t>که</a:t>
            </a:r>
            <a:r>
              <a:rPr lang="ar-SA" sz="2000" b="1" dirty="0" smtClean="0">
                <a:cs typeface="B Nazanin" panose="00000400000000000000" pitchFamily="2" charset="-78"/>
              </a:rPr>
              <a:t> </a:t>
            </a:r>
            <a:r>
              <a:rPr lang="en-US" sz="2000" dirty="0">
                <a:cs typeface="B Nazanin" panose="00000400000000000000" pitchFamily="2" charset="-78"/>
              </a:rPr>
              <a:t>C</a:t>
            </a:r>
            <a:r>
              <a:rPr lang="en-US" sz="2000" baseline="-25000" dirty="0">
                <a:cs typeface="B Nazanin" panose="00000400000000000000" pitchFamily="2" charset="-78"/>
              </a:rPr>
              <a:t>s</a:t>
            </a:r>
            <a:r>
              <a:rPr lang="en-US" sz="2000" b="1" dirty="0">
                <a:cs typeface="B Nazanin" panose="00000400000000000000" pitchFamily="2" charset="-78"/>
              </a:rPr>
              <a:t> </a:t>
            </a:r>
            <a:r>
              <a:rPr lang="ar-SA" sz="2000" dirty="0">
                <a:cs typeface="B Nazanin" panose="00000400000000000000" pitchFamily="2" charset="-78"/>
              </a:rPr>
              <a:t>هزینه یک ابرگام و</a:t>
            </a:r>
            <a:r>
              <a:rPr lang="ar-SA" sz="2000" b="1" dirty="0">
                <a:cs typeface="B Nazanin" panose="00000400000000000000" pitchFamily="2" charset="-78"/>
              </a:rPr>
              <a:t> </a:t>
            </a:r>
            <a:r>
              <a:rPr lang="en-US" sz="2000" dirty="0" err="1">
                <a:cs typeface="B Nazanin" panose="00000400000000000000" pitchFamily="2" charset="-78"/>
              </a:rPr>
              <a:t>w</a:t>
            </a:r>
            <a:r>
              <a:rPr lang="en-US" sz="2000" baseline="-25000" dirty="0" err="1">
                <a:cs typeface="B Nazanin" panose="00000400000000000000" pitchFamily="2" charset="-78"/>
              </a:rPr>
              <a:t>i</a:t>
            </a:r>
            <a:r>
              <a:rPr lang="en-US" sz="2000" b="1" dirty="0">
                <a:cs typeface="B Nazanin" panose="00000400000000000000" pitchFamily="2" charset="-78"/>
              </a:rPr>
              <a:t> </a:t>
            </a:r>
            <a:r>
              <a:rPr lang="ar-SA" sz="2000" dirty="0">
                <a:cs typeface="B Nazanin" panose="00000400000000000000" pitchFamily="2" charset="-78"/>
              </a:rPr>
              <a:t>زمان محاسبات پردازنده</a:t>
            </a:r>
            <a:r>
              <a:rPr lang="ar-SA" sz="2000" b="1" dirty="0">
                <a:cs typeface="B Nazanin" panose="00000400000000000000" pitchFamily="2" charset="-78"/>
              </a:rPr>
              <a:t> </a:t>
            </a:r>
            <a:r>
              <a:rPr lang="en-US" sz="2000" dirty="0" err="1">
                <a:cs typeface="B Nazanin" panose="00000400000000000000" pitchFamily="2" charset="-78"/>
              </a:rPr>
              <a:t>i</a:t>
            </a:r>
            <a:r>
              <a:rPr lang="en-US" sz="2000" b="1" dirty="0">
                <a:cs typeface="B Nazanin" panose="00000400000000000000" pitchFamily="2" charset="-78"/>
              </a:rPr>
              <a:t> </a:t>
            </a:r>
            <a:r>
              <a:rPr lang="ar-SA" sz="2000" dirty="0">
                <a:cs typeface="B Nazanin" panose="00000400000000000000" pitchFamily="2" charset="-78"/>
              </a:rPr>
              <a:t>در ابرگام است.</a:t>
            </a:r>
            <a:r>
              <a:rPr lang="ar-SA" sz="2000" b="1" dirty="0">
                <a:cs typeface="B Nazanin" panose="00000400000000000000" pitchFamily="2" charset="-78"/>
              </a:rPr>
              <a:t> </a:t>
            </a:r>
            <a:r>
              <a:rPr lang="en-US" sz="2000" dirty="0">
                <a:cs typeface="B Nazanin" panose="00000400000000000000" pitchFamily="2" charset="-78"/>
              </a:rPr>
              <a:t>h</a:t>
            </a:r>
            <a:r>
              <a:rPr lang="en-US" sz="2000" baseline="-25000" dirty="0">
                <a:cs typeface="B Nazanin" panose="00000400000000000000" pitchFamily="2" charset="-78"/>
              </a:rPr>
              <a:t>i</a:t>
            </a:r>
            <a:endParaRPr lang="en-US" sz="2000" dirty="0">
              <a:cs typeface="B Nazanin" panose="00000400000000000000" pitchFamily="2" charset="-78"/>
            </a:endParaRPr>
          </a:p>
          <a:p>
            <a:pPr algn="just" rtl="1"/>
            <a:r>
              <a:rPr lang="ar-SA" sz="2000" dirty="0" smtClean="0">
                <a:cs typeface="B Nazanin" panose="00000400000000000000" pitchFamily="2" charset="-78"/>
              </a:rPr>
              <a:t>تعـداد </a:t>
            </a:r>
            <a:r>
              <a:rPr lang="ar-SA" sz="2000" dirty="0">
                <a:cs typeface="B Nazanin" panose="00000400000000000000" pitchFamily="2" charset="-78"/>
              </a:rPr>
              <a:t>واحدهـای داده که پردازنده </a:t>
            </a:r>
            <a:r>
              <a:rPr lang="en-US" sz="2000" dirty="0" err="1">
                <a:cs typeface="B Nazanin" panose="00000400000000000000" pitchFamily="2" charset="-78"/>
              </a:rPr>
              <a:t>i</a:t>
            </a:r>
            <a:r>
              <a:rPr lang="ar-SA" sz="2000" dirty="0">
                <a:cs typeface="B Nazanin" panose="00000400000000000000" pitchFamily="2" charset="-78"/>
              </a:rPr>
              <a:t> در طول ابرگام میفرستد یا دریافت میکند.</a:t>
            </a:r>
            <a:endParaRPr lang="en-US" sz="2000" dirty="0">
              <a:cs typeface="B Nazanin" panose="00000400000000000000" pitchFamily="2" charset="-78"/>
            </a:endParaRPr>
          </a:p>
          <a:p>
            <a:pPr algn="just" rtl="1"/>
            <a:r>
              <a:rPr lang="en-US" sz="2000" dirty="0">
                <a:cs typeface="B Nazanin" panose="00000400000000000000" pitchFamily="2" charset="-78"/>
              </a:rPr>
              <a:t> </a:t>
            </a:r>
            <a:r>
              <a:rPr lang="ar-SA" sz="2000" dirty="0" smtClean="0">
                <a:cs typeface="B Nazanin" panose="00000400000000000000" pitchFamily="2" charset="-78"/>
              </a:rPr>
              <a:t>پارامـترهای </a:t>
            </a:r>
            <a:r>
              <a:rPr lang="en-US" sz="2000" dirty="0">
                <a:cs typeface="B Nazanin" panose="00000400000000000000" pitchFamily="2" charset="-78"/>
              </a:rPr>
              <a:t>w</a:t>
            </a:r>
            <a:r>
              <a:rPr lang="ar-SA" sz="2000" dirty="0">
                <a:cs typeface="B Nazanin" panose="00000400000000000000" pitchFamily="2" charset="-78"/>
              </a:rPr>
              <a:t> و </a:t>
            </a:r>
            <a:r>
              <a:rPr lang="en-US" sz="2000" dirty="0">
                <a:cs typeface="B Nazanin" panose="00000400000000000000" pitchFamily="2" charset="-78"/>
              </a:rPr>
              <a:t>g</a:t>
            </a:r>
            <a:r>
              <a:rPr lang="ar-SA" sz="2000" dirty="0">
                <a:cs typeface="B Nazanin" panose="00000400000000000000" pitchFamily="2" charset="-78"/>
              </a:rPr>
              <a:t> و </a:t>
            </a:r>
            <a:r>
              <a:rPr lang="en-US" sz="2000" dirty="0">
                <a:cs typeface="B Nazanin" panose="00000400000000000000" pitchFamily="2" charset="-78"/>
              </a:rPr>
              <a:t>l</a:t>
            </a:r>
            <a:r>
              <a:rPr lang="ar-SA" sz="2000" dirty="0">
                <a:cs typeface="B Nazanin" panose="00000400000000000000" pitchFamily="2" charset="-78"/>
              </a:rPr>
              <a:t> باید برحسب </a:t>
            </a:r>
            <a:r>
              <a:rPr lang="en-US" sz="2000" dirty="0">
                <a:cs typeface="B Nazanin" panose="00000400000000000000" pitchFamily="2" charset="-78"/>
              </a:rPr>
              <a:t>s</a:t>
            </a:r>
            <a:r>
              <a:rPr lang="ar-SA" sz="2000" dirty="0">
                <a:cs typeface="B Nazanin" panose="00000400000000000000" pitchFamily="2" charset="-78"/>
              </a:rPr>
              <a:t> (سرعت پردازنده) بیان شوند. مقادیر </a:t>
            </a:r>
            <a:r>
              <a:rPr lang="en-US" sz="2000" dirty="0" err="1">
                <a:cs typeface="B Nazanin" panose="00000400000000000000" pitchFamily="2" charset="-78"/>
              </a:rPr>
              <a:t>w</a:t>
            </a:r>
            <a:r>
              <a:rPr lang="en-US" sz="2000" baseline="-25000" dirty="0" err="1">
                <a:cs typeface="B Nazanin" panose="00000400000000000000" pitchFamily="2" charset="-78"/>
              </a:rPr>
              <a:t>i</a:t>
            </a:r>
            <a:r>
              <a:rPr lang="ar-SA" sz="2000" dirty="0">
                <a:cs typeface="B Nazanin" panose="00000400000000000000" pitchFamily="2" charset="-78"/>
              </a:rPr>
              <a:t> و </a:t>
            </a:r>
            <a:r>
              <a:rPr lang="en-US" sz="2000" dirty="0">
                <a:cs typeface="B Nazanin" panose="00000400000000000000" pitchFamily="2" charset="-78"/>
              </a:rPr>
              <a:t>h</a:t>
            </a:r>
            <a:r>
              <a:rPr lang="en-US" sz="2000" baseline="-25000" dirty="0">
                <a:cs typeface="B Nazanin" panose="00000400000000000000" pitchFamily="2" charset="-78"/>
              </a:rPr>
              <a:t>i</a:t>
            </a:r>
            <a:r>
              <a:rPr lang="ar-SA" sz="2000" dirty="0">
                <a:cs typeface="B Nazanin" panose="00000400000000000000" pitchFamily="2" charset="-78"/>
              </a:rPr>
              <a:t> مـی توانـند بـا انـدازه گـیری زمـان اسـتفاده شـده و تعـداد بایتهای فرستاده شده محاسـبه شـوند. همانطور که از رابطه بالا مشخص است، هزینه یک ابرگام بستگی به کندترین پردازنده، بیشترین میزان دادهای که یک پردازنده میفرستد یا دریافت مـی کـند و هزینه همگام سازی دارد. هزینه یک برنامه کامل </a:t>
            </a:r>
            <a:r>
              <a:rPr lang="en-US" sz="2000" dirty="0">
                <a:cs typeface="B Nazanin" panose="00000400000000000000" pitchFamily="2" charset="-78"/>
              </a:rPr>
              <a:t>BSP</a:t>
            </a:r>
            <a:r>
              <a:rPr lang="ar-SA" sz="2000" dirty="0">
                <a:cs typeface="B Nazanin" panose="00000400000000000000" pitchFamily="2" charset="-78"/>
              </a:rPr>
              <a:t> برابر با مجموع هزیـنه همـه ابـرگام هـا در بـرنامه است. با توجه با فرمول فوق مشخص می شود که فاکتورهایی که در ایجاد و طراحی برنامه های </a:t>
            </a:r>
            <a:r>
              <a:rPr lang="en-US" sz="2000" dirty="0">
                <a:cs typeface="B Nazanin" panose="00000400000000000000" pitchFamily="2" charset="-78"/>
              </a:rPr>
              <a:t>BSP</a:t>
            </a:r>
            <a:r>
              <a:rPr lang="ar-SA" sz="2000" dirty="0">
                <a:cs typeface="B Nazanin" panose="00000400000000000000" pitchFamily="2" charset="-78"/>
              </a:rPr>
              <a:t> مهم هستند، عبارتند از</a:t>
            </a:r>
            <a:r>
              <a:rPr lang="en-US" sz="2000" dirty="0" smtClean="0">
                <a:cs typeface="B Nazanin" panose="00000400000000000000" pitchFamily="2" charset="-78"/>
              </a:rPr>
              <a:t>:[5]</a:t>
            </a:r>
            <a:endParaRPr lang="en-US" sz="2000" dirty="0">
              <a:cs typeface="B Nazanin" panose="00000400000000000000" pitchFamily="2" charset="-78"/>
            </a:endParaRPr>
          </a:p>
          <a:p>
            <a:pPr algn="just" rtl="1"/>
            <a:r>
              <a:rPr lang="en-US" sz="2000" dirty="0">
                <a:cs typeface="B Nazanin" panose="00000400000000000000" pitchFamily="2" charset="-78"/>
              </a:rPr>
              <a:t> </a:t>
            </a:r>
            <a:r>
              <a:rPr lang="ar-SA" sz="2000" dirty="0" smtClean="0">
                <a:cs typeface="B Nazanin" panose="00000400000000000000" pitchFamily="2" charset="-78"/>
              </a:rPr>
              <a:t>محاسبات </a:t>
            </a:r>
            <a:r>
              <a:rPr lang="ar-SA" sz="2000" dirty="0">
                <a:cs typeface="B Nazanin" panose="00000400000000000000" pitchFamily="2" charset="-78"/>
              </a:rPr>
              <a:t>در هر ابرگام باید بین پردازنده ها متوازن باشد</a:t>
            </a:r>
            <a:r>
              <a:rPr lang="ar-SA" sz="2000" dirty="0" smtClean="0">
                <a:cs typeface="B Nazanin" panose="00000400000000000000" pitchFamily="2" charset="-78"/>
              </a:rPr>
              <a:t>.</a:t>
            </a:r>
            <a:endParaRPr lang="en-US" sz="2000" dirty="0">
              <a:cs typeface="B Nazanin" panose="00000400000000000000" pitchFamily="2" charset="-78"/>
            </a:endParaRPr>
          </a:p>
          <a:p>
            <a:pPr algn="just" rtl="1"/>
            <a:r>
              <a:rPr lang="ar-SA" sz="2000" dirty="0">
                <a:cs typeface="B Nazanin" panose="00000400000000000000" pitchFamily="2" charset="-78"/>
              </a:rPr>
              <a:t> </a:t>
            </a:r>
            <a:r>
              <a:rPr lang="ar-SA" sz="2000" dirty="0" smtClean="0">
                <a:cs typeface="B Nazanin" panose="00000400000000000000" pitchFamily="2" charset="-78"/>
              </a:rPr>
              <a:t>ارتـباطات </a:t>
            </a:r>
            <a:r>
              <a:rPr lang="ar-SA" sz="2000" dirty="0">
                <a:cs typeface="B Nazanin" panose="00000400000000000000" pitchFamily="2" charset="-78"/>
              </a:rPr>
              <a:t>بیـن همه پردازنده ها باید متوازن باشد تا از اختلافات </a:t>
            </a:r>
            <a:r>
              <a:rPr lang="ar-SA" sz="2000" dirty="0" smtClean="0">
                <a:cs typeface="B Nazanin" panose="00000400000000000000" pitchFamily="2" charset="-78"/>
              </a:rPr>
              <a:t>بزرگ</a:t>
            </a:r>
            <a:r>
              <a:rPr lang="fa-IR" sz="2000" dirty="0" smtClean="0">
                <a:cs typeface="B Nazanin" panose="00000400000000000000" pitchFamily="2" charset="-78"/>
              </a:rPr>
              <a:t> </a:t>
            </a:r>
            <a:r>
              <a:rPr lang="en-US" sz="2000" dirty="0" smtClean="0">
                <a:cs typeface="B Nazanin" panose="00000400000000000000" pitchFamily="2" charset="-78"/>
              </a:rPr>
              <a:t>h</a:t>
            </a:r>
            <a:r>
              <a:rPr lang="en-US" sz="2000" baseline="-25000" dirty="0" smtClean="0">
                <a:cs typeface="B Nazanin" panose="00000400000000000000" pitchFamily="2" charset="-78"/>
              </a:rPr>
              <a:t>i</a:t>
            </a:r>
            <a:r>
              <a:rPr lang="ar-SA" sz="2000" dirty="0" smtClean="0">
                <a:cs typeface="B Nazanin" panose="00000400000000000000" pitchFamily="2" charset="-78"/>
              </a:rPr>
              <a:t> </a:t>
            </a:r>
            <a:r>
              <a:rPr lang="ar-SA" sz="2000" dirty="0">
                <a:cs typeface="B Nazanin" panose="00000400000000000000" pitchFamily="2" charset="-78"/>
              </a:rPr>
              <a:t>اجتناب شود.</a:t>
            </a:r>
            <a:endParaRPr lang="en-US" sz="2000" dirty="0">
              <a:cs typeface="B Nazanin" panose="00000400000000000000" pitchFamily="2" charset="-78"/>
            </a:endParaRPr>
          </a:p>
          <a:p>
            <a:pPr algn="just" rtl="1"/>
            <a:r>
              <a:rPr lang="en-US" sz="2000" dirty="0">
                <a:cs typeface="B Nazanin" panose="00000400000000000000" pitchFamily="2" charset="-78"/>
              </a:rPr>
              <a:t> </a:t>
            </a:r>
            <a:r>
              <a:rPr lang="ar-SA" sz="2000" dirty="0" smtClean="0">
                <a:cs typeface="B Nazanin" panose="00000400000000000000" pitchFamily="2" charset="-78"/>
              </a:rPr>
              <a:t>بخاطر </a:t>
            </a:r>
            <a:r>
              <a:rPr lang="ar-SA" sz="2000" dirty="0">
                <a:cs typeface="B Nazanin" panose="00000400000000000000" pitchFamily="2" charset="-78"/>
              </a:rPr>
              <a:t>هزینه بالای همزمانی، تعداد ابرگامها باید به حداقل برسد.</a:t>
            </a:r>
            <a:endParaRPr lang="en-US" sz="2000" dirty="0">
              <a:cs typeface="B Nazanin" panose="00000400000000000000" pitchFamily="2" charset="-78"/>
            </a:endParaRPr>
          </a:p>
        </p:txBody>
      </p:sp>
    </p:spTree>
    <p:extLst>
      <p:ext uri="{BB962C8B-B14F-4D97-AF65-F5344CB8AC3E}">
        <p14:creationId xmlns:p14="http://schemas.microsoft.com/office/powerpoint/2010/main" val="204409355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r" rtl="1"/>
            <a:r>
              <a:rPr lang="ar-SA" sz="3600" b="1" dirty="0">
                <a:cs typeface="B Titr" panose="00000700000000000000" pitchFamily="2" charset="-78"/>
              </a:rPr>
              <a:t>الگوریتم پیشنهادی</a:t>
            </a:r>
            <a:endParaRPr lang="en-US" sz="3600" dirty="0">
              <a:cs typeface="B Titr" panose="00000700000000000000" pitchFamily="2" charset="-78"/>
            </a:endParaRPr>
          </a:p>
        </p:txBody>
      </p:sp>
      <p:sp>
        <p:nvSpPr>
          <p:cNvPr id="3" name="TextBox 2"/>
          <p:cNvSpPr txBox="1"/>
          <p:nvPr/>
        </p:nvSpPr>
        <p:spPr>
          <a:xfrm>
            <a:off x="461914" y="1979629"/>
            <a:ext cx="7946796" cy="400110"/>
          </a:xfrm>
          <a:prstGeom prst="rect">
            <a:avLst/>
          </a:prstGeom>
          <a:noFill/>
        </p:spPr>
        <p:txBody>
          <a:bodyPr wrap="square" rtlCol="0">
            <a:spAutoFit/>
          </a:bodyPr>
          <a:lstStyle/>
          <a:p>
            <a:pPr algn="ctr" rtl="1" hangingPunct="0"/>
            <a:r>
              <a:rPr lang="ar-SA" sz="2000" dirty="0" smtClean="0">
                <a:cs typeface="B Nazanin" panose="00000400000000000000" pitchFamily="2" charset="-78"/>
              </a:rPr>
              <a:t>در </a:t>
            </a:r>
            <a:r>
              <a:rPr lang="ar-SA" sz="2000" dirty="0">
                <a:cs typeface="B Nazanin" panose="00000400000000000000" pitchFamily="2" charset="-78"/>
              </a:rPr>
              <a:t>ایـن بخش یک زمانبند دینامیکی متمرکز برای مدل موازی </a:t>
            </a:r>
            <a:r>
              <a:rPr lang="en-US" sz="2000" dirty="0">
                <a:cs typeface="B Nazanin" panose="00000400000000000000" pitchFamily="2" charset="-78"/>
              </a:rPr>
              <a:t>BSP</a:t>
            </a:r>
            <a:r>
              <a:rPr lang="ar-SA" sz="2000" dirty="0">
                <a:cs typeface="B Nazanin" panose="00000400000000000000" pitchFamily="2" charset="-78"/>
              </a:rPr>
              <a:t> طراحی میگردد.</a:t>
            </a:r>
            <a:endParaRPr lang="en-US" sz="2000" dirty="0">
              <a:cs typeface="B Nazanin" panose="00000400000000000000" pitchFamily="2" charset="-78"/>
            </a:endParaRPr>
          </a:p>
        </p:txBody>
      </p:sp>
      <p:sp>
        <p:nvSpPr>
          <p:cNvPr id="7" name="TextBox 6"/>
          <p:cNvSpPr txBox="1"/>
          <p:nvPr/>
        </p:nvSpPr>
        <p:spPr>
          <a:xfrm>
            <a:off x="216816" y="2507531"/>
            <a:ext cx="8285515" cy="4493538"/>
          </a:xfrm>
          <a:prstGeom prst="rect">
            <a:avLst/>
          </a:prstGeom>
          <a:noFill/>
        </p:spPr>
        <p:txBody>
          <a:bodyPr wrap="square" rtlCol="0">
            <a:spAutoFit/>
          </a:bodyPr>
          <a:lstStyle/>
          <a:p>
            <a:pPr algn="just" rtl="1"/>
            <a:r>
              <a:rPr lang="ar-SA" sz="2200" b="1" dirty="0">
                <a:cs typeface="B Nazanin" panose="00000400000000000000" pitchFamily="2" charset="-78"/>
              </a:rPr>
              <a:t>مدل کارها</a:t>
            </a:r>
            <a:endParaRPr lang="en-US" sz="2200" dirty="0">
              <a:cs typeface="B Nazanin" panose="00000400000000000000" pitchFamily="2" charset="-78"/>
            </a:endParaRPr>
          </a:p>
          <a:p>
            <a:pPr algn="just" rtl="1"/>
            <a:r>
              <a:rPr lang="en-US" sz="2200" dirty="0">
                <a:cs typeface="B Nazanin" panose="00000400000000000000" pitchFamily="2" charset="-78"/>
              </a:rPr>
              <a:t> </a:t>
            </a:r>
            <a:r>
              <a:rPr lang="ar-SA" sz="2200" dirty="0" smtClean="0">
                <a:cs typeface="B Nazanin" panose="00000400000000000000" pitchFamily="2" charset="-78"/>
              </a:rPr>
              <a:t>سیستمی </a:t>
            </a:r>
            <a:r>
              <a:rPr lang="ar-SA" sz="2200" dirty="0">
                <a:cs typeface="B Nazanin" panose="00000400000000000000" pitchFamily="2" charset="-78"/>
              </a:rPr>
              <a:t>که الگوریتم پیشنهادی برای آن طراحی میشود دارای یک مجموعه از کارهـای نامتـناوب</a:t>
            </a:r>
            <a:r>
              <a:rPr lang="ar-SA" sz="2200" baseline="30000" dirty="0">
                <a:cs typeface="B Nazanin" panose="00000400000000000000" pitchFamily="2" charset="-78"/>
              </a:rPr>
              <a:t>١</a:t>
            </a:r>
            <a:r>
              <a:rPr lang="ar-SA" sz="2200" dirty="0">
                <a:cs typeface="B Nazanin" panose="00000400000000000000" pitchFamily="2" charset="-78"/>
              </a:rPr>
              <a:t>، مستقل، قبضه نشدنی و بلادرنگ با طول عمر مؤکد است</a:t>
            </a:r>
            <a:r>
              <a:rPr lang="ar-SA" sz="2200" dirty="0" smtClean="0">
                <a:cs typeface="B Nazanin" panose="00000400000000000000" pitchFamily="2" charset="-78"/>
              </a:rPr>
              <a:t>.</a:t>
            </a:r>
            <a:r>
              <a:rPr lang="en-US" sz="2200" dirty="0" smtClean="0">
                <a:cs typeface="B Nazanin" panose="00000400000000000000" pitchFamily="2" charset="-78"/>
              </a:rPr>
              <a:t> </a:t>
            </a:r>
            <a:r>
              <a:rPr lang="ar-SA" sz="2200" dirty="0" smtClean="0">
                <a:cs typeface="B Nazanin" panose="00000400000000000000" pitchFamily="2" charset="-78"/>
              </a:rPr>
              <a:t>منظور </a:t>
            </a:r>
            <a:r>
              <a:rPr lang="ar-SA" sz="2200" dirty="0">
                <a:cs typeface="B Nazanin" panose="00000400000000000000" pitchFamily="2" charset="-78"/>
              </a:rPr>
              <a:t>از کارهای نامتناوب، کارهای است که زمان ورود تصادفی دارند. </a:t>
            </a:r>
            <a:r>
              <a:rPr lang="ar-SA" sz="2200" dirty="0" smtClean="0">
                <a:cs typeface="B Nazanin" panose="00000400000000000000" pitchFamily="2" charset="-78"/>
              </a:rPr>
              <a:t>کارهای</a:t>
            </a:r>
            <a:r>
              <a:rPr lang="fa-IR" sz="2200" dirty="0" smtClean="0">
                <a:cs typeface="B Nazanin" panose="00000400000000000000" pitchFamily="2" charset="-78"/>
              </a:rPr>
              <a:t> </a:t>
            </a:r>
            <a:r>
              <a:rPr lang="ar-SA" sz="2200" dirty="0">
                <a:cs typeface="B Nazanin" panose="00000400000000000000" pitchFamily="2" charset="-78"/>
              </a:rPr>
              <a:t>تشـکیل دهـنده یـک برنامه ممکن است مستقل یا وابسته باشند. زمانبندی کارهای مسـتقل راحـت تـر اسـت، چـون اجـرای هـر کار تأثیری روی سایر کارها ندارد و کارهـا بـه هـر ترتیبـی مـیتوانـند اجـرا شوند. اما در کارهای وابسته ترتیب اجرای کارهـا در نتیجه کل سیستم مؤثر است، زیرا خروجی هر کار معمولا ورودی یک یـا چـند کـار دیگـر را تشکیل میدهد. کارهای سیستم از نوع قبضه نشدنی هستند یعنـی زمانـی که کاری شروع به اجرا کرد تا هنگامی که پایان نیافته و یا با وقفهای مواجـه نشـده، کنـترل پـردازنده را از دسـت نخواهد داد. کارهای اکیدا بلادرنگ کارهایـی هسـتند کـه اگر در مهلت مقرر اجرا نشوند، در کارایی کل سیستم تأثیر منفی بجا خواهند گذاشت.</a:t>
            </a:r>
            <a:endParaRPr lang="en-US" sz="2200" dirty="0">
              <a:cs typeface="B Nazanin" panose="00000400000000000000" pitchFamily="2" charset="-78"/>
            </a:endParaRPr>
          </a:p>
          <a:p>
            <a:pPr algn="just" rtl="1"/>
            <a:endParaRPr lang="en-US" sz="2200" dirty="0">
              <a:cs typeface="B Nazanin" panose="00000400000000000000" pitchFamily="2" charset="-78"/>
            </a:endParaRPr>
          </a:p>
          <a:p>
            <a:pPr algn="just" rtl="1"/>
            <a:endParaRPr lang="en-US" sz="2200" dirty="0">
              <a:cs typeface="B Nazanin" panose="00000400000000000000" pitchFamily="2" charset="-78"/>
            </a:endParaRPr>
          </a:p>
        </p:txBody>
      </p:sp>
    </p:spTree>
    <p:extLst>
      <p:ext uri="{BB962C8B-B14F-4D97-AF65-F5344CB8AC3E}">
        <p14:creationId xmlns:p14="http://schemas.microsoft.com/office/powerpoint/2010/main" val="423063689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r" rtl="1"/>
            <a:r>
              <a:rPr lang="fa-IR" sz="3600" b="1" dirty="0" smtClean="0">
                <a:cs typeface="B Titr" panose="00000700000000000000" pitchFamily="2" charset="-78"/>
              </a:rPr>
              <a:t>طراحی الگوریتم </a:t>
            </a:r>
            <a:endParaRPr lang="en-US" sz="3600" dirty="0">
              <a:cs typeface="B Titr" panose="00000700000000000000" pitchFamily="2" charset="-78"/>
            </a:endParaRPr>
          </a:p>
        </p:txBody>
      </p:sp>
      <p:sp>
        <p:nvSpPr>
          <p:cNvPr id="7" name="TextBox 6"/>
          <p:cNvSpPr txBox="1"/>
          <p:nvPr/>
        </p:nvSpPr>
        <p:spPr>
          <a:xfrm>
            <a:off x="285429" y="1941923"/>
            <a:ext cx="8285515" cy="4708981"/>
          </a:xfrm>
          <a:prstGeom prst="rect">
            <a:avLst/>
          </a:prstGeom>
          <a:noFill/>
        </p:spPr>
        <p:txBody>
          <a:bodyPr wrap="square" rtlCol="0">
            <a:spAutoFit/>
          </a:bodyPr>
          <a:lstStyle/>
          <a:p>
            <a:pPr algn="just" rtl="1"/>
            <a:r>
              <a:rPr lang="ar-SA" sz="2000" dirty="0">
                <a:cs typeface="B Nazanin" panose="00000400000000000000" pitchFamily="2" charset="-78"/>
              </a:rPr>
              <a:t>در طراحی الگوریتم از ایده های بکار گرفته شده در الگوریتم های </a:t>
            </a:r>
            <a:r>
              <a:rPr lang="en-US" sz="2000" dirty="0">
                <a:cs typeface="B Nazanin" panose="00000400000000000000" pitchFamily="2" charset="-78"/>
              </a:rPr>
              <a:t>Myopic</a:t>
            </a:r>
          </a:p>
          <a:p>
            <a:pPr algn="just" rtl="1"/>
            <a:r>
              <a:rPr lang="en-US" sz="2000" dirty="0">
                <a:cs typeface="B Nazanin" panose="00000400000000000000" pitchFamily="2" charset="-78"/>
              </a:rPr>
              <a:t> </a:t>
            </a:r>
            <a:r>
              <a:rPr lang="ar-SA" sz="2000" dirty="0" smtClean="0">
                <a:cs typeface="B Nazanin" panose="00000400000000000000" pitchFamily="2" charset="-78"/>
              </a:rPr>
              <a:t>(</a:t>
            </a:r>
            <a:r>
              <a:rPr lang="ar-SA" sz="2000" dirty="0">
                <a:cs typeface="B Nazanin" panose="00000400000000000000" pitchFamily="2" charset="-78"/>
              </a:rPr>
              <a:t>در نظـر گرفتـن تعـدادی محـدود کـار در هـر بررسـی بـرای تخصـیص کـار بـه پـردازنده) و الگوریـتمهـای گـروه </a:t>
            </a:r>
            <a:r>
              <a:rPr lang="en-US" sz="2000" dirty="0">
                <a:cs typeface="B Nazanin" panose="00000400000000000000" pitchFamily="2" charset="-78"/>
              </a:rPr>
              <a:t>SADS</a:t>
            </a:r>
            <a:r>
              <a:rPr lang="ar-SA" sz="2000" dirty="0">
                <a:cs typeface="B Nazanin" panose="00000400000000000000" pitchFamily="2" charset="-78"/>
              </a:rPr>
              <a:t> (بکارگیری تابع تخصیص کار روی پـردازنده هـا بجـای کارهـا) و نـیز الگوریـتم هـای زمانبـندی توزیع شده(تخصیص تعـدادی کـار در هـر گـام زمانبندی به پردازنده ها بجای تخصیص یک </a:t>
            </a:r>
            <a:r>
              <a:rPr lang="ar-SA" sz="2000" dirty="0" smtClean="0">
                <a:cs typeface="B Nazanin" panose="00000400000000000000" pitchFamily="2" charset="-78"/>
              </a:rPr>
              <a:t>کار</a:t>
            </a:r>
            <a:r>
              <a:rPr lang="ar-SA" sz="2000" dirty="0">
                <a:cs typeface="B Nazanin" panose="00000400000000000000" pitchFamily="2" charset="-78"/>
              </a:rPr>
              <a:t>) بهره گرفته شده است.</a:t>
            </a:r>
            <a:endParaRPr lang="en-US" sz="2000" dirty="0">
              <a:cs typeface="B Nazanin" panose="00000400000000000000" pitchFamily="2" charset="-78"/>
            </a:endParaRPr>
          </a:p>
          <a:p>
            <a:pPr algn="just" rtl="1"/>
            <a:r>
              <a:rPr lang="en-US" sz="2000" dirty="0">
                <a:cs typeface="B Nazanin" panose="00000400000000000000" pitchFamily="2" charset="-78"/>
              </a:rPr>
              <a:t> </a:t>
            </a:r>
            <a:r>
              <a:rPr lang="ar-SA" sz="2000" dirty="0" smtClean="0">
                <a:cs typeface="B Nazanin" panose="00000400000000000000" pitchFamily="2" charset="-78"/>
              </a:rPr>
              <a:t>بـا </a:t>
            </a:r>
            <a:r>
              <a:rPr lang="ar-SA" sz="2000" dirty="0">
                <a:cs typeface="B Nazanin" panose="00000400000000000000" pitchFamily="2" charset="-78"/>
              </a:rPr>
              <a:t>شـروع کـار سیسـتم، کارهـای تشـکیل دهنده برنامه ایجاد شده و به ترتیب ورود به سیستم وارد صف کار پردازنده زمانبند میشود. برای هر کار زمان اجرا و داده های مورد نیاز بطور تصادفی انتخاب می شوند. برای پیدا کردن یک زمانبندی امکانپذیر، از یک درخت جستجو و تکنیک انشعاب و حد استفاده میشود. روند پـیدا کـردن زمانبـندی بدیـن صـورت است که ابتدا بخشی از کارهای موجود در صـف کـار (مثلا </a:t>
            </a:r>
            <a:r>
              <a:rPr lang="en-US" sz="2000" dirty="0">
                <a:cs typeface="B Nazanin" panose="00000400000000000000" pitchFamily="2" charset="-78"/>
              </a:rPr>
              <a:t>K</a:t>
            </a:r>
            <a:r>
              <a:rPr lang="ar-SA" sz="2000" dirty="0">
                <a:cs typeface="B Nazanin" panose="00000400000000000000" pitchFamily="2" charset="-78"/>
              </a:rPr>
              <a:t> کار اول) بر اساس سه مشخصه زمان ورود، طول عمر و زمان پردازش (فرض می شود که پردازنده زمانبند هر سه زمان مورد نیاز را برای هر کار از طـریق پـیش پـردازش مـی دانـد) با استفاده از رابطه زیر بصورت صعودی مرتب میشوند.</a:t>
            </a:r>
            <a:endParaRPr lang="en-US" sz="2000" dirty="0">
              <a:cs typeface="B Nazanin" panose="00000400000000000000" pitchFamily="2" charset="-78"/>
            </a:endParaRPr>
          </a:p>
          <a:p>
            <a:pPr algn="just" rtl="1"/>
            <a:r>
              <a:rPr lang="en-US" sz="2000" dirty="0">
                <a:cs typeface="B Nazanin" panose="00000400000000000000" pitchFamily="2" charset="-78"/>
              </a:rPr>
              <a:t> </a:t>
            </a:r>
            <a:r>
              <a:rPr lang="ar-SA" sz="2000" dirty="0" smtClean="0">
                <a:cs typeface="B Nazanin" panose="00000400000000000000" pitchFamily="2" charset="-78"/>
              </a:rPr>
              <a:t>(</a:t>
            </a:r>
            <a:r>
              <a:rPr lang="ar-SA" sz="2000" dirty="0">
                <a:cs typeface="B Nazanin" panose="00000400000000000000" pitchFamily="2" charset="-78"/>
              </a:rPr>
              <a:t>زمان پردازش </a:t>
            </a:r>
            <a:r>
              <a:rPr lang="en-US" sz="2000" dirty="0">
                <a:cs typeface="B Nazanin" panose="00000400000000000000" pitchFamily="2" charset="-78"/>
              </a:rPr>
              <a:t>+</a:t>
            </a:r>
            <a:r>
              <a:rPr lang="ar-SA" sz="2000" dirty="0">
                <a:cs typeface="B Nazanin" panose="00000400000000000000" pitchFamily="2" charset="-78"/>
              </a:rPr>
              <a:t> زمان ورود)- طول عمر علـت ایـنکه </a:t>
            </a:r>
            <a:r>
              <a:rPr lang="en-US" sz="2000" dirty="0">
                <a:cs typeface="B Nazanin" panose="00000400000000000000" pitchFamily="2" charset="-78"/>
              </a:rPr>
              <a:t>K</a:t>
            </a:r>
            <a:r>
              <a:rPr lang="ar-SA" sz="2000" dirty="0">
                <a:cs typeface="B Nazanin" panose="00000400000000000000" pitchFamily="2" charset="-78"/>
              </a:rPr>
              <a:t> کـار برای مرتب شدن انتخاب می شوند این است که در یک فـاز زمانبـندی تعداد محدودی کار می توانند زمانبندی شوند. بنابراین نیازی نیست کـه همـه کارهـا مرتـب شـوند. تعـداد کارهـا بـا توجـه بـه تعداد پردازنده ها </a:t>
            </a:r>
            <a:r>
              <a:rPr lang="ar-SA" sz="2000" dirty="0" smtClean="0">
                <a:cs typeface="B Nazanin" panose="00000400000000000000" pitchFamily="2" charset="-78"/>
              </a:rPr>
              <a:t>تعیین</a:t>
            </a:r>
            <a:r>
              <a:rPr lang="en-US" sz="2000" dirty="0" smtClean="0">
                <a:cs typeface="B Nazanin" panose="00000400000000000000" pitchFamily="2" charset="-78"/>
              </a:rPr>
              <a:t> </a:t>
            </a:r>
            <a:r>
              <a:rPr lang="ar-SA" sz="2000" dirty="0" smtClean="0">
                <a:cs typeface="B Nazanin" panose="00000400000000000000" pitchFamily="2" charset="-78"/>
              </a:rPr>
              <a:t>میشود</a:t>
            </a:r>
            <a:r>
              <a:rPr lang="ar-SA" sz="2000" dirty="0">
                <a:cs typeface="B Nazanin" panose="00000400000000000000" pitchFamily="2" charset="-78"/>
              </a:rPr>
              <a:t>.</a:t>
            </a:r>
            <a:endParaRPr lang="en-US" sz="2000" dirty="0">
              <a:cs typeface="B Nazanin" panose="00000400000000000000" pitchFamily="2" charset="-78"/>
            </a:endParaRPr>
          </a:p>
        </p:txBody>
      </p:sp>
    </p:spTree>
    <p:extLst>
      <p:ext uri="{BB962C8B-B14F-4D97-AF65-F5344CB8AC3E}">
        <p14:creationId xmlns:p14="http://schemas.microsoft.com/office/powerpoint/2010/main" val="185252714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r" rtl="1"/>
            <a:r>
              <a:rPr lang="fa-IR" sz="3600" b="1" dirty="0" smtClean="0">
                <a:cs typeface="B Titr" panose="00000700000000000000" pitchFamily="2" charset="-78"/>
              </a:rPr>
              <a:t>طراحی الگوریتم </a:t>
            </a:r>
            <a:endParaRPr lang="en-US" sz="3600" dirty="0">
              <a:cs typeface="B Titr" panose="00000700000000000000" pitchFamily="2" charset="-78"/>
            </a:endParaRPr>
          </a:p>
        </p:txBody>
      </p:sp>
      <p:sp>
        <p:nvSpPr>
          <p:cNvPr id="7" name="TextBox 6"/>
          <p:cNvSpPr txBox="1"/>
          <p:nvPr/>
        </p:nvSpPr>
        <p:spPr>
          <a:xfrm>
            <a:off x="433310" y="2055045"/>
            <a:ext cx="8285515" cy="4493538"/>
          </a:xfrm>
          <a:prstGeom prst="rect">
            <a:avLst/>
          </a:prstGeom>
          <a:noFill/>
        </p:spPr>
        <p:txBody>
          <a:bodyPr wrap="square" rtlCol="0">
            <a:spAutoFit/>
          </a:bodyPr>
          <a:lstStyle/>
          <a:p>
            <a:pPr algn="just" rtl="1" hangingPunct="0"/>
            <a:r>
              <a:rPr lang="ar-SA" sz="2200" dirty="0">
                <a:cs typeface="B Nazanin" panose="00000400000000000000" pitchFamily="2" charset="-78"/>
              </a:rPr>
              <a:t>بـرای هر پردازنده اجرایی، در حافظه محلی پردازنده زمانبند یک آرایه هزینه در نظـر گرفـته مـی شود. همچنین جدولی از داده های موجود در حافظه محلی هر پـردازنده، در حافظـه پـردازنده زمانبـند وجـود دارد. در اولین فاز زمانبندی، آرایه هزینه برای همه پردازنده های اجرایی مقدار صفر دارد. با تخصیص هر کار به یک پـردازنده، آرایـه هزیـنه بـرای آن پـردازنده بهنگام می شود. برای تخصیص کار به پردازنده، زمان اجرای کار روی همه پردازنده ها از رابطه زیر محاسبه میشود</a:t>
            </a:r>
            <a:r>
              <a:rPr lang="ar-SA" sz="2200" dirty="0" smtClean="0">
                <a:cs typeface="B Nazanin" panose="00000400000000000000" pitchFamily="2" charset="-78"/>
              </a:rPr>
              <a:t>.</a:t>
            </a:r>
            <a:r>
              <a:rPr lang="ar-SA" sz="2200" dirty="0">
                <a:cs typeface="B Nazanin" panose="00000400000000000000" pitchFamily="2" charset="-78"/>
              </a:rPr>
              <a:t> آن تخصیص داده میشود. اگر هنگام بررسی کاری برای تخصیص به یک پردازنده، هیچ یک از پردازنده ها نتوانند آن کار را در موعد مقرر اجرا نمایند، تخصیص کار به پردازنده یک مرحله به عقب برمیگردد و کار قبلی به پردازنده دیگری که دومین زمان بهینه را برای اجرای کار داشته باشد، تخصیص داده و مراحل قبل مجددا دنبال میشوند. مسئله دیگری که باید به آن پرداخته شود مدت زمان گام زمانبندی است. یک گام زمانبندی به چند روش ممکن خاتمه پیدا کند.</a:t>
            </a:r>
            <a:endParaRPr lang="en-US" sz="2200" dirty="0">
              <a:cs typeface="B Nazanin" panose="00000400000000000000" pitchFamily="2" charset="-78"/>
            </a:endParaRPr>
          </a:p>
          <a:p>
            <a:pPr algn="just" rtl="1"/>
            <a:r>
              <a:rPr lang="en-US" sz="2200" dirty="0">
                <a:cs typeface="B Nazanin" panose="00000400000000000000" pitchFamily="2" charset="-78"/>
              </a:rPr>
              <a:t> </a:t>
            </a:r>
            <a:r>
              <a:rPr lang="ar-SA" sz="2200" dirty="0" smtClean="0">
                <a:cs typeface="B Nazanin" panose="00000400000000000000" pitchFamily="2" charset="-78"/>
              </a:rPr>
              <a:t>در </a:t>
            </a:r>
            <a:r>
              <a:rPr lang="ar-SA" sz="2200" dirty="0">
                <a:cs typeface="B Nazanin" panose="00000400000000000000" pitchFamily="2" charset="-78"/>
              </a:rPr>
              <a:t>درجه اول یک گام زمانبندی ممکن است با رسیدن به انتهای صف کارها به پایان برسد. دومین علت برای خاتمه گام زمانبندی تمام شدن زمان تخصیص داده شده به زمانبندی است. </a:t>
            </a:r>
            <a:endParaRPr lang="en-US" sz="2200" dirty="0">
              <a:cs typeface="B Nazanin" panose="00000400000000000000" pitchFamily="2" charset="-78"/>
            </a:endParaRPr>
          </a:p>
        </p:txBody>
      </p:sp>
    </p:spTree>
    <p:extLst>
      <p:ext uri="{BB962C8B-B14F-4D97-AF65-F5344CB8AC3E}">
        <p14:creationId xmlns:p14="http://schemas.microsoft.com/office/powerpoint/2010/main" val="322517527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81192" y="2261497"/>
            <a:ext cx="7989752" cy="1504844"/>
          </a:xfrm>
        </p:spPr>
        <p:txBody>
          <a:bodyPr>
            <a:noAutofit/>
          </a:bodyPr>
          <a:lstStyle/>
          <a:p>
            <a:pPr algn="ctr" rtl="1"/>
            <a:r>
              <a:rPr lang="fa-IR" sz="2800" b="1" dirty="0" smtClean="0">
                <a:cs typeface="B Nazanin" panose="00000400000000000000" pitchFamily="2" charset="-78"/>
              </a:rPr>
              <a:t>موضوع :</a:t>
            </a:r>
            <a:br>
              <a:rPr lang="fa-IR" sz="2800" b="1" dirty="0" smtClean="0">
                <a:cs typeface="B Nazanin" panose="00000400000000000000" pitchFamily="2" charset="-78"/>
              </a:rPr>
            </a:br>
            <a:r>
              <a:rPr lang="fa-IR" sz="2800" b="1" dirty="0" smtClean="0">
                <a:cs typeface="B Nazanin" panose="00000400000000000000" pitchFamily="2" charset="-78"/>
              </a:rPr>
              <a:t>طراحی و پیاده سازی یک مکانیزم زمانبندی توسعه پذیر برای مدل </a:t>
            </a:r>
            <a:r>
              <a:rPr lang="en-US" sz="2800" b="1" dirty="0" smtClean="0">
                <a:cs typeface="B Nazanin" panose="00000400000000000000" pitchFamily="2" charset="-78"/>
              </a:rPr>
              <a:t>BSP</a:t>
            </a:r>
            <a:br>
              <a:rPr lang="en-US" sz="2800" b="1" dirty="0" smtClean="0">
                <a:cs typeface="B Nazanin" panose="00000400000000000000" pitchFamily="2" charset="-78"/>
              </a:rPr>
            </a:br>
            <a:r>
              <a:rPr lang="en-US" b="1" dirty="0" smtClean="0">
                <a:cs typeface="B Nazanin" panose="00000400000000000000" pitchFamily="2" charset="-78"/>
              </a:rPr>
              <a:t/>
            </a:r>
            <a:br>
              <a:rPr lang="en-US" b="1" dirty="0" smtClean="0">
                <a:cs typeface="B Nazanin" panose="00000400000000000000" pitchFamily="2" charset="-78"/>
              </a:rPr>
            </a:br>
            <a:r>
              <a:rPr lang="en-US" b="1" dirty="0">
                <a:cs typeface="B Nazanin" panose="00000400000000000000" pitchFamily="2" charset="-78"/>
              </a:rPr>
              <a:t/>
            </a:r>
            <a:br>
              <a:rPr lang="en-US" b="1" dirty="0">
                <a:cs typeface="B Nazanin" panose="00000400000000000000" pitchFamily="2" charset="-78"/>
              </a:rPr>
            </a:br>
            <a:endParaRPr lang="en-US" dirty="0">
              <a:cs typeface="B Nazanin" panose="00000400000000000000" pitchFamily="2" charset="-78"/>
            </a:endParaRPr>
          </a:p>
        </p:txBody>
      </p:sp>
      <p:sp>
        <p:nvSpPr>
          <p:cNvPr id="3" name="Subtitle 2"/>
          <p:cNvSpPr>
            <a:spLocks noGrp="1"/>
          </p:cNvSpPr>
          <p:nvPr>
            <p:ph type="subTitle" idx="1"/>
          </p:nvPr>
        </p:nvSpPr>
        <p:spPr>
          <a:xfrm>
            <a:off x="581192" y="3249588"/>
            <a:ext cx="7989752" cy="590321"/>
          </a:xfrm>
        </p:spPr>
        <p:txBody>
          <a:bodyPr>
            <a:noAutofit/>
          </a:bodyPr>
          <a:lstStyle/>
          <a:p>
            <a:pPr algn="ctr"/>
            <a:r>
              <a:rPr lang="fa-IR" sz="2400" dirty="0" smtClean="0">
                <a:solidFill>
                  <a:schemeClr val="bg1"/>
                </a:solidFill>
                <a:cs typeface="B Titr" panose="00000700000000000000" pitchFamily="2" charset="-78"/>
              </a:rPr>
              <a:t>استاد : </a:t>
            </a:r>
          </a:p>
          <a:p>
            <a:pPr algn="ctr"/>
            <a:endParaRPr lang="en-US" sz="2400" dirty="0" smtClean="0">
              <a:solidFill>
                <a:schemeClr val="bg1"/>
              </a:solidFill>
              <a:cs typeface="B Titr" panose="00000700000000000000" pitchFamily="2" charset="-78"/>
            </a:endParaRPr>
          </a:p>
          <a:p>
            <a:pPr algn="ctr"/>
            <a:endParaRPr lang="en-US" sz="2400" dirty="0">
              <a:solidFill>
                <a:schemeClr val="bg1"/>
              </a:solidFill>
              <a:cs typeface="B Titr" panose="00000700000000000000" pitchFamily="2" charset="-78"/>
            </a:endParaRPr>
          </a:p>
          <a:p>
            <a:pPr algn="ctr"/>
            <a:r>
              <a:rPr lang="fa-IR" sz="2400" dirty="0" smtClean="0">
                <a:solidFill>
                  <a:schemeClr val="bg1"/>
                </a:solidFill>
                <a:cs typeface="B Titr" panose="00000700000000000000" pitchFamily="2" charset="-78"/>
              </a:rPr>
              <a:t>دانشجو </a:t>
            </a:r>
            <a:r>
              <a:rPr lang="fa-IR" sz="2400" dirty="0" smtClean="0">
                <a:solidFill>
                  <a:schemeClr val="bg1"/>
                </a:solidFill>
                <a:cs typeface="B Titr" panose="00000700000000000000" pitchFamily="2" charset="-78"/>
              </a:rPr>
              <a:t>یان : </a:t>
            </a:r>
          </a:p>
          <a:p>
            <a:pPr algn="ctr"/>
            <a:endParaRPr lang="fa-IR" sz="2400" dirty="0" smtClean="0">
              <a:solidFill>
                <a:schemeClr val="bg1"/>
              </a:solidFill>
              <a:cs typeface="B Titr" panose="00000700000000000000" pitchFamily="2" charset="-78"/>
            </a:endParaRPr>
          </a:p>
        </p:txBody>
      </p:sp>
    </p:spTree>
    <p:extLst>
      <p:ext uri="{BB962C8B-B14F-4D97-AF65-F5344CB8AC3E}">
        <p14:creationId xmlns:p14="http://schemas.microsoft.com/office/powerpoint/2010/main" val="653463822"/>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r" rtl="1"/>
            <a:r>
              <a:rPr lang="fa-IR" sz="3600" b="1" dirty="0" smtClean="0">
                <a:cs typeface="B Titr" panose="00000700000000000000" pitchFamily="2" charset="-78"/>
              </a:rPr>
              <a:t>طراحی الگوریتم </a:t>
            </a:r>
            <a:endParaRPr lang="en-US" sz="3600" dirty="0">
              <a:cs typeface="B Titr" panose="00000700000000000000" pitchFamily="2" charset="-78"/>
            </a:endParaRPr>
          </a:p>
        </p:txBody>
      </p:sp>
      <p:sp>
        <p:nvSpPr>
          <p:cNvPr id="7" name="TextBox 6"/>
          <p:cNvSpPr txBox="1"/>
          <p:nvPr/>
        </p:nvSpPr>
        <p:spPr>
          <a:xfrm>
            <a:off x="433310" y="2055045"/>
            <a:ext cx="8285515" cy="4493538"/>
          </a:xfrm>
          <a:prstGeom prst="rect">
            <a:avLst/>
          </a:prstGeom>
          <a:noFill/>
        </p:spPr>
        <p:txBody>
          <a:bodyPr wrap="square" rtlCol="0">
            <a:spAutoFit/>
          </a:bodyPr>
          <a:lstStyle/>
          <a:p>
            <a:pPr algn="just" rtl="1" hangingPunct="0"/>
            <a:r>
              <a:rPr lang="ar-SA" sz="2200" dirty="0">
                <a:cs typeface="B Nazanin" panose="00000400000000000000" pitchFamily="2" charset="-78"/>
              </a:rPr>
              <a:t>این زمان با توجه به نرخ ورود کارها به سیستم، متوسط زمان پردازش آنها، بار روی پردازنده ها، کوتاهترین زمان بین اجرای کارهایی که در مرحله قبل زمانبندی شدهاند، تا اجرای کارهای جدید و کمترین زمان ممکن از لحظه ورود یک کار به صف کار پردازندهای تا آماده شدن آن کار برای اجرا، تعیین میشود. میتوان گفت این زمان برابر است با:</a:t>
            </a:r>
            <a:endParaRPr lang="en-US" sz="2200" dirty="0">
              <a:cs typeface="B Nazanin" panose="00000400000000000000" pitchFamily="2" charset="-78"/>
            </a:endParaRPr>
          </a:p>
          <a:p>
            <a:pPr algn="just" rtl="1"/>
            <a:r>
              <a:rPr lang="en-US" sz="2200" dirty="0">
                <a:cs typeface="B Nazanin" panose="00000400000000000000" pitchFamily="2" charset="-78"/>
              </a:rPr>
              <a:t>Q</a:t>
            </a:r>
            <a:r>
              <a:rPr lang="en-US" sz="2200" baseline="-25000" dirty="0">
                <a:cs typeface="B Nazanin" panose="00000400000000000000" pitchFamily="2" charset="-78"/>
              </a:rPr>
              <a:t>s</a:t>
            </a:r>
            <a:r>
              <a:rPr lang="en-US" sz="2200" dirty="0">
                <a:cs typeface="B Nazanin" panose="00000400000000000000" pitchFamily="2" charset="-78"/>
              </a:rPr>
              <a:t>(j) &lt;= Min [Max [min-slack, min-load], k/λ ]</a:t>
            </a:r>
          </a:p>
          <a:p>
            <a:pPr algn="just" rtl="1"/>
            <a:r>
              <a:rPr lang="ar-SA" sz="2200" dirty="0">
                <a:cs typeface="B Nazanin" panose="00000400000000000000" pitchFamily="2" charset="-78"/>
              </a:rPr>
              <a:t>که</a:t>
            </a:r>
            <a:endParaRPr lang="en-US" sz="2200" dirty="0">
              <a:cs typeface="B Nazanin" panose="00000400000000000000" pitchFamily="2" charset="-78"/>
            </a:endParaRPr>
          </a:p>
          <a:p>
            <a:pPr algn="just" rtl="1"/>
            <a:r>
              <a:rPr lang="en-US" sz="2200" dirty="0">
                <a:cs typeface="B Nazanin" panose="00000400000000000000" pitchFamily="2" charset="-78"/>
              </a:rPr>
              <a:t> </a:t>
            </a:r>
            <a:r>
              <a:rPr lang="en-US" sz="2200" dirty="0" smtClean="0">
                <a:cs typeface="B Nazanin" panose="00000400000000000000" pitchFamily="2" charset="-78"/>
              </a:rPr>
              <a:t>Q</a:t>
            </a:r>
            <a:r>
              <a:rPr lang="en-US" sz="2200" baseline="-25000" dirty="0" smtClean="0">
                <a:cs typeface="B Nazanin" panose="00000400000000000000" pitchFamily="2" charset="-78"/>
              </a:rPr>
              <a:t>s</a:t>
            </a:r>
            <a:r>
              <a:rPr lang="en-US" sz="2200" dirty="0" smtClean="0">
                <a:cs typeface="B Nazanin" panose="00000400000000000000" pitchFamily="2" charset="-78"/>
              </a:rPr>
              <a:t>(j</a:t>
            </a:r>
            <a:r>
              <a:rPr lang="en-US" sz="2200" dirty="0">
                <a:cs typeface="B Nazanin" panose="00000400000000000000" pitchFamily="2" charset="-78"/>
              </a:rPr>
              <a:t>)</a:t>
            </a:r>
            <a:r>
              <a:rPr lang="ar-SA" sz="2200" dirty="0">
                <a:cs typeface="B Nazanin" panose="00000400000000000000" pitchFamily="2" charset="-78"/>
              </a:rPr>
              <a:t> مدت زمان گام زمانبندی </a:t>
            </a:r>
            <a:r>
              <a:rPr lang="en-US" sz="2200" dirty="0">
                <a:cs typeface="B Nazanin" panose="00000400000000000000" pitchFamily="2" charset="-78"/>
              </a:rPr>
              <a:t>j</a:t>
            </a:r>
            <a:r>
              <a:rPr lang="ar-SA" sz="2200" dirty="0">
                <a:cs typeface="B Nazanin" panose="00000400000000000000" pitchFamily="2" charset="-78"/>
              </a:rPr>
              <a:t> ،</a:t>
            </a:r>
            <a:r>
              <a:rPr lang="en-US" sz="2200" dirty="0">
                <a:cs typeface="B Nazanin" panose="00000400000000000000" pitchFamily="2" charset="-78"/>
              </a:rPr>
              <a:t>k</a:t>
            </a:r>
            <a:r>
              <a:rPr lang="ar-SA" sz="2200" dirty="0">
                <a:cs typeface="B Nazanin" panose="00000400000000000000" pitchFamily="2" charset="-78"/>
              </a:rPr>
              <a:t> میانگین تعداد کارهای وارد شده در هر گام زمانبـندی، </a:t>
            </a:r>
            <a:r>
              <a:rPr lang="en-US" sz="2200" dirty="0">
                <a:cs typeface="B Nazanin" panose="00000400000000000000" pitchFamily="2" charset="-78"/>
              </a:rPr>
              <a:t>λ</a:t>
            </a:r>
            <a:r>
              <a:rPr lang="ar-SA" sz="2200" dirty="0">
                <a:cs typeface="B Nazanin" panose="00000400000000000000" pitchFamily="2" charset="-78"/>
              </a:rPr>
              <a:t> نـرخ ورود کارها به سیستم، </a:t>
            </a:r>
            <a:r>
              <a:rPr lang="en-US" sz="2200" dirty="0">
                <a:cs typeface="B Nazanin" panose="00000400000000000000" pitchFamily="2" charset="-78"/>
              </a:rPr>
              <a:t>min-load</a:t>
            </a:r>
            <a:r>
              <a:rPr lang="ar-SA" sz="2200" dirty="0">
                <a:cs typeface="B Nazanin" panose="00000400000000000000" pitchFamily="2" charset="-78"/>
              </a:rPr>
              <a:t> کمترین زمان ممکن برای پـردازنده هـا قـبل از اجـرای کارهـای جدید و </a:t>
            </a:r>
            <a:r>
              <a:rPr lang="en-US" sz="2200" dirty="0">
                <a:cs typeface="B Nazanin" panose="00000400000000000000" pitchFamily="2" charset="-78"/>
              </a:rPr>
              <a:t>min-slack</a:t>
            </a:r>
            <a:r>
              <a:rPr lang="ar-SA" sz="2200" dirty="0">
                <a:cs typeface="B Nazanin" panose="00000400000000000000" pitchFamily="2" charset="-78"/>
              </a:rPr>
              <a:t> کمترین زمان پس از انتساب یک کار به پردازندهای تا آماده شدن آن کار برای اجرا است. فاکتور </a:t>
            </a:r>
            <a:r>
              <a:rPr lang="en-US" sz="2200" dirty="0">
                <a:cs typeface="B Nazanin" panose="00000400000000000000" pitchFamily="2" charset="-78"/>
              </a:rPr>
              <a:t>/λ k</a:t>
            </a:r>
            <a:r>
              <a:rPr lang="ar-SA" sz="2200" dirty="0">
                <a:cs typeface="B Nazanin" panose="00000400000000000000" pitchFamily="2" charset="-78"/>
              </a:rPr>
              <a:t> بـرای وقتـی اسـت که تعداد زیادی کار بطور ناگهانی وارد سیستم می شوند. در چنیـن حالتـی </a:t>
            </a:r>
            <a:r>
              <a:rPr lang="en-US" sz="2200" dirty="0">
                <a:cs typeface="B Nazanin" panose="00000400000000000000" pitchFamily="2" charset="-78"/>
              </a:rPr>
              <a:t>λ</a:t>
            </a:r>
            <a:r>
              <a:rPr lang="ar-SA" sz="2200" dirty="0">
                <a:cs typeface="B Nazanin" panose="00000400000000000000" pitchFamily="2" charset="-78"/>
              </a:rPr>
              <a:t> افـزایش یافته و </a:t>
            </a:r>
            <a:r>
              <a:rPr lang="en-US" sz="2200" dirty="0">
                <a:cs typeface="B Nazanin" panose="00000400000000000000" pitchFamily="2" charset="-78"/>
              </a:rPr>
              <a:t>k</a:t>
            </a:r>
            <a:r>
              <a:rPr lang="ar-SA" sz="2200" dirty="0">
                <a:cs typeface="B Nazanin" panose="00000400000000000000" pitchFamily="2" charset="-78"/>
              </a:rPr>
              <a:t> ثابت است. بنابراین طول فاز زمانبندی کاهش مییابد تا کارها سریعتر به پردازنده ها اختصاص یابند.</a:t>
            </a:r>
            <a:endParaRPr lang="en-US" sz="2200" dirty="0">
              <a:cs typeface="B Nazanin" panose="00000400000000000000" pitchFamily="2" charset="-78"/>
            </a:endParaRPr>
          </a:p>
          <a:p>
            <a:pPr algn="just" rtl="1"/>
            <a:r>
              <a:rPr lang="en-US" sz="2200" dirty="0">
                <a:cs typeface="B Nazanin" panose="00000400000000000000" pitchFamily="2" charset="-78"/>
              </a:rPr>
              <a:t> </a:t>
            </a:r>
            <a:endParaRPr lang="en-US" sz="2200" dirty="0" smtClean="0">
              <a:cs typeface="B Nazanin" panose="00000400000000000000" pitchFamily="2" charset="-78"/>
            </a:endParaRPr>
          </a:p>
        </p:txBody>
      </p:sp>
    </p:spTree>
    <p:extLst>
      <p:ext uri="{BB962C8B-B14F-4D97-AF65-F5344CB8AC3E}">
        <p14:creationId xmlns:p14="http://schemas.microsoft.com/office/powerpoint/2010/main" val="60455091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r" rtl="1"/>
            <a:r>
              <a:rPr lang="fa-IR" sz="3600" b="1" dirty="0" smtClean="0">
                <a:cs typeface="B Titr" panose="00000700000000000000" pitchFamily="2" charset="-78"/>
              </a:rPr>
              <a:t>طراحی الگوریتم </a:t>
            </a:r>
            <a:endParaRPr lang="en-US" sz="3600" dirty="0">
              <a:cs typeface="B Titr" panose="00000700000000000000" pitchFamily="2" charset="-78"/>
            </a:endParaRPr>
          </a:p>
        </p:txBody>
      </p:sp>
      <p:sp>
        <p:nvSpPr>
          <p:cNvPr id="7" name="TextBox 6"/>
          <p:cNvSpPr txBox="1"/>
          <p:nvPr/>
        </p:nvSpPr>
        <p:spPr>
          <a:xfrm>
            <a:off x="423883" y="2026765"/>
            <a:ext cx="8285515" cy="4493538"/>
          </a:xfrm>
          <a:prstGeom prst="rect">
            <a:avLst/>
          </a:prstGeom>
          <a:noFill/>
        </p:spPr>
        <p:txBody>
          <a:bodyPr wrap="square" rtlCol="0">
            <a:spAutoFit/>
          </a:bodyPr>
          <a:lstStyle/>
          <a:p>
            <a:pPr algn="just" rtl="1"/>
            <a:r>
              <a:rPr lang="ar-SA" sz="2200" dirty="0">
                <a:cs typeface="B Nazanin" panose="00000400000000000000" pitchFamily="2" charset="-78"/>
              </a:rPr>
              <a:t>وقتی نرخ ورود کارهـا به سیستـم کم باشد، طول فاز زمانبنـدی برابر با </a:t>
            </a:r>
            <a:r>
              <a:rPr lang="en-US" sz="2200" dirty="0">
                <a:cs typeface="B Nazanin" panose="00000400000000000000" pitchFamily="2" charset="-78"/>
              </a:rPr>
              <a:t>min-slack</a:t>
            </a:r>
            <a:r>
              <a:rPr lang="ar-SA" sz="2200" dirty="0">
                <a:cs typeface="B Nazanin" panose="00000400000000000000" pitchFamily="2" charset="-78"/>
              </a:rPr>
              <a:t> یـا </a:t>
            </a:r>
            <a:r>
              <a:rPr lang="en-US" sz="2200" dirty="0">
                <a:cs typeface="B Nazanin" panose="00000400000000000000" pitchFamily="2" charset="-78"/>
              </a:rPr>
              <a:t>min-load</a:t>
            </a:r>
            <a:r>
              <a:rPr lang="ar-SA" sz="2200" dirty="0">
                <a:cs typeface="B Nazanin" panose="00000400000000000000" pitchFamily="2" charset="-78"/>
              </a:rPr>
              <a:t> خواهـد شـد. </a:t>
            </a:r>
            <a:r>
              <a:rPr lang="en-US" sz="2200" dirty="0">
                <a:cs typeface="B Nazanin" panose="00000400000000000000" pitchFamily="2" charset="-78"/>
              </a:rPr>
              <a:t>min-slack</a:t>
            </a:r>
            <a:r>
              <a:rPr lang="ar-SA" sz="2200" dirty="0">
                <a:cs typeface="B Nazanin" panose="00000400000000000000" pitchFamily="2" charset="-78"/>
              </a:rPr>
              <a:t> بـرای محدود کردن طول فاز زمانبندی است به این منظور که هیچ یک از کارها طول عمر خود را بخاطر هزینه زمانبـندی از دسـت ندهـد. اگـر مـی نـیمم زمـان انـتظار بیـن پردازنده های اجرایی </a:t>
            </a:r>
            <a:r>
              <a:rPr lang="en-US" sz="2200" dirty="0">
                <a:cs typeface="B Nazanin" panose="00000400000000000000" pitchFamily="2" charset="-78"/>
              </a:rPr>
              <a:t>(min-load)</a:t>
            </a:r>
            <a:r>
              <a:rPr lang="ar-SA" sz="2200" dirty="0">
                <a:cs typeface="B Nazanin" panose="00000400000000000000" pitchFamily="2" charset="-78"/>
              </a:rPr>
              <a:t> بزرگـتر از زمـان آمـاده شـدن کارهـا </a:t>
            </a:r>
            <a:r>
              <a:rPr lang="en-US" sz="2200" dirty="0">
                <a:cs typeface="B Nazanin" panose="00000400000000000000" pitchFamily="2" charset="-78"/>
              </a:rPr>
              <a:t>(slack)</a:t>
            </a:r>
            <a:r>
              <a:rPr lang="ar-SA" sz="2200" dirty="0">
                <a:cs typeface="B Nazanin" panose="00000400000000000000" pitchFamily="2" charset="-78"/>
              </a:rPr>
              <a:t> باشـد، در هر حال طـول عمـر برخی از کارها از دست می رود. در این حالت طول فاز زمانبندی برابر با </a:t>
            </a:r>
            <a:r>
              <a:rPr lang="en-US" sz="2200" dirty="0">
                <a:cs typeface="B Nazanin" panose="00000400000000000000" pitchFamily="2" charset="-78"/>
              </a:rPr>
              <a:t>min-load</a:t>
            </a:r>
            <a:r>
              <a:rPr lang="ar-SA" sz="2200" dirty="0">
                <a:cs typeface="B Nazanin" panose="00000400000000000000" pitchFamily="2" charset="-78"/>
              </a:rPr>
              <a:t> می شود تا زمان بیشتری به فاز زمانبندی اختصاص یابد. اگر </a:t>
            </a:r>
            <a:r>
              <a:rPr lang="en-US" sz="2200" dirty="0">
                <a:cs typeface="B Nazanin" panose="00000400000000000000" pitchFamily="2" charset="-78"/>
              </a:rPr>
              <a:t>min-slack</a:t>
            </a:r>
            <a:r>
              <a:rPr lang="ar-SA" sz="2200" dirty="0">
                <a:cs typeface="B Nazanin" panose="00000400000000000000" pitchFamily="2" charset="-78"/>
              </a:rPr>
              <a:t> بزرگـتر از </a:t>
            </a:r>
            <a:r>
              <a:rPr lang="en-US" sz="2200" dirty="0">
                <a:cs typeface="B Nazanin" panose="00000400000000000000" pitchFamily="2" charset="-78"/>
              </a:rPr>
              <a:t>min-load</a:t>
            </a:r>
            <a:r>
              <a:rPr lang="ar-SA" sz="2200" dirty="0">
                <a:cs typeface="B Nazanin" panose="00000400000000000000" pitchFamily="2" charset="-78"/>
              </a:rPr>
              <a:t> باشـد، اگـرچه برخـی از پـردازنده ها ممکن است مدتی را بیکار بمانند، زمان اختصاص داده شده به زمانبندی برابر با </a:t>
            </a:r>
            <a:r>
              <a:rPr lang="en-US" sz="2200" dirty="0">
                <a:cs typeface="B Nazanin" panose="00000400000000000000" pitchFamily="2" charset="-78"/>
              </a:rPr>
              <a:t>min-slack</a:t>
            </a:r>
            <a:r>
              <a:rPr lang="fa-IR" sz="2200" dirty="0">
                <a:cs typeface="B Nazanin" panose="00000400000000000000" pitchFamily="2" charset="-78"/>
              </a:rPr>
              <a:t> خواهد شد</a:t>
            </a:r>
            <a:r>
              <a:rPr lang="fa-IR" sz="2200" dirty="0" smtClean="0">
                <a:cs typeface="B Nazanin" panose="00000400000000000000" pitchFamily="2" charset="-78"/>
              </a:rPr>
              <a:t>.</a:t>
            </a:r>
            <a:endParaRPr lang="en-US" sz="2200" dirty="0" smtClean="0">
              <a:cs typeface="B Nazanin" panose="00000400000000000000" pitchFamily="2" charset="-78"/>
            </a:endParaRPr>
          </a:p>
          <a:p>
            <a:pPr algn="r" rtl="1" hangingPunct="0"/>
            <a:r>
              <a:rPr lang="ar-SA" sz="2200" dirty="0">
                <a:cs typeface="B Nazanin" panose="00000400000000000000" pitchFamily="2" charset="-78"/>
              </a:rPr>
              <a:t>سـومین روش بـرای خاتمـه یـک گـام زمانبـندی، درخواسـت یـک پردازنده اجرایی از زمانبند برای ارسال کارهای جدید است.</a:t>
            </a:r>
            <a:endParaRPr lang="en-US" sz="2200" dirty="0">
              <a:cs typeface="B Nazanin" panose="00000400000000000000" pitchFamily="2" charset="-78"/>
            </a:endParaRPr>
          </a:p>
          <a:p>
            <a:pPr algn="r" rtl="1" hangingPunct="0"/>
            <a:r>
              <a:rPr lang="ar-SA" sz="2200" dirty="0">
                <a:cs typeface="B Nazanin" panose="00000400000000000000" pitchFamily="2" charset="-78"/>
              </a:rPr>
              <a:t>کـد صـوری پـردازنده زمانبـند در شـکل </a:t>
            </a:r>
            <a:r>
              <a:rPr lang="fa-IR" sz="2200" dirty="0">
                <a:cs typeface="B Nazanin" panose="00000400000000000000" pitchFamily="2" charset="-78"/>
              </a:rPr>
              <a:t>۱</a:t>
            </a:r>
            <a:r>
              <a:rPr lang="ar-SA" sz="2200" dirty="0">
                <a:cs typeface="B Nazanin" panose="00000400000000000000" pitchFamily="2" charset="-78"/>
              </a:rPr>
              <a:t> و کد صوری پردازنده های اجرایی در شکل </a:t>
            </a:r>
            <a:r>
              <a:rPr lang="fa-IR" sz="2200" dirty="0">
                <a:cs typeface="B Nazanin" panose="00000400000000000000" pitchFamily="2" charset="-78"/>
              </a:rPr>
              <a:t>۲</a:t>
            </a:r>
            <a:r>
              <a:rPr lang="ar-SA" sz="2200" dirty="0">
                <a:cs typeface="B Nazanin" panose="00000400000000000000" pitchFamily="2" charset="-78"/>
              </a:rPr>
              <a:t> آمده است.</a:t>
            </a:r>
            <a:endParaRPr lang="en-US" sz="2200" dirty="0">
              <a:cs typeface="B Nazanin" panose="00000400000000000000" pitchFamily="2" charset="-78"/>
            </a:endParaRPr>
          </a:p>
          <a:p>
            <a:pPr algn="just" rtl="1"/>
            <a:endParaRPr lang="en-US" sz="2200" dirty="0">
              <a:cs typeface="B Nazanin" panose="00000400000000000000" pitchFamily="2" charset="-78"/>
            </a:endParaRPr>
          </a:p>
        </p:txBody>
      </p:sp>
    </p:spTree>
    <p:extLst>
      <p:ext uri="{BB962C8B-B14F-4D97-AF65-F5344CB8AC3E}">
        <p14:creationId xmlns:p14="http://schemas.microsoft.com/office/powerpoint/2010/main" val="136864908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r" rtl="1"/>
            <a:r>
              <a:rPr lang="fa-IR" sz="3600" b="1" dirty="0" smtClean="0">
                <a:cs typeface="B Titr" panose="00000700000000000000" pitchFamily="2" charset="-78"/>
              </a:rPr>
              <a:t>طراحی الگوریتم </a:t>
            </a:r>
            <a:endParaRPr lang="en-US" sz="3600" dirty="0">
              <a:cs typeface="B Titr" panose="00000700000000000000" pitchFamily="2" charset="-78"/>
            </a:endParaRPr>
          </a:p>
        </p:txBody>
      </p:sp>
      <p:pic>
        <p:nvPicPr>
          <p:cNvPr id="3" name="Picture 2"/>
          <p:cNvPicPr>
            <a:picLocks noChangeAspect="1"/>
          </p:cNvPicPr>
          <p:nvPr/>
        </p:nvPicPr>
        <p:blipFill rotWithShape="1">
          <a:blip r:embed="rId2"/>
          <a:srcRect l="11093" t="15820" r="52969" b="8789"/>
          <a:stretch/>
        </p:blipFill>
        <p:spPr>
          <a:xfrm>
            <a:off x="581192" y="687474"/>
            <a:ext cx="3337205" cy="5600700"/>
          </a:xfrm>
          <a:prstGeom prst="rect">
            <a:avLst/>
          </a:prstGeom>
        </p:spPr>
      </p:pic>
    </p:spTree>
    <p:extLst>
      <p:ext uri="{BB962C8B-B14F-4D97-AF65-F5344CB8AC3E}">
        <p14:creationId xmlns:p14="http://schemas.microsoft.com/office/powerpoint/2010/main" val="120492283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r" rtl="1"/>
            <a:r>
              <a:rPr lang="fa-IR" sz="3600" b="1" dirty="0" smtClean="0">
                <a:cs typeface="B Titr" panose="00000700000000000000" pitchFamily="2" charset="-78"/>
              </a:rPr>
              <a:t>طراحی الگوریتم </a:t>
            </a:r>
            <a:endParaRPr lang="en-US" sz="3600" dirty="0">
              <a:cs typeface="B Titr" panose="00000700000000000000" pitchFamily="2" charset="-78"/>
            </a:endParaRPr>
          </a:p>
        </p:txBody>
      </p:sp>
      <p:pic>
        <p:nvPicPr>
          <p:cNvPr id="11" name="Picture 10"/>
          <p:cNvPicPr>
            <a:picLocks noChangeAspect="1"/>
          </p:cNvPicPr>
          <p:nvPr/>
        </p:nvPicPr>
        <p:blipFill rotWithShape="1">
          <a:blip r:embed="rId2"/>
          <a:srcRect l="4532" t="36328" r="53281" b="16992"/>
          <a:stretch/>
        </p:blipFill>
        <p:spPr>
          <a:xfrm>
            <a:off x="581192" y="1924050"/>
            <a:ext cx="5143500" cy="4552950"/>
          </a:xfrm>
          <a:prstGeom prst="rect">
            <a:avLst/>
          </a:prstGeom>
        </p:spPr>
      </p:pic>
    </p:spTree>
    <p:extLst>
      <p:ext uri="{BB962C8B-B14F-4D97-AF65-F5344CB8AC3E}">
        <p14:creationId xmlns:p14="http://schemas.microsoft.com/office/powerpoint/2010/main" val="401405127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r" rtl="1"/>
            <a:r>
              <a:rPr lang="ar-SA" sz="3600" b="1" dirty="0">
                <a:cs typeface="B Titr" panose="00000700000000000000" pitchFamily="2" charset="-78"/>
              </a:rPr>
              <a:t>پیادهسازی الگوریتم زمانبندی پیشنهادی روی مدل </a:t>
            </a:r>
            <a:r>
              <a:rPr lang="en-US" sz="3600" dirty="0">
                <a:cs typeface="B Titr" panose="00000700000000000000" pitchFamily="2" charset="-78"/>
              </a:rPr>
              <a:t>BSP</a:t>
            </a:r>
          </a:p>
        </p:txBody>
      </p:sp>
      <p:sp>
        <p:nvSpPr>
          <p:cNvPr id="7" name="TextBox 6"/>
          <p:cNvSpPr txBox="1"/>
          <p:nvPr/>
        </p:nvSpPr>
        <p:spPr>
          <a:xfrm>
            <a:off x="433310" y="2207740"/>
            <a:ext cx="8285515" cy="3416320"/>
          </a:xfrm>
          <a:prstGeom prst="rect">
            <a:avLst/>
          </a:prstGeom>
          <a:noFill/>
        </p:spPr>
        <p:txBody>
          <a:bodyPr wrap="square" rtlCol="0">
            <a:spAutoFit/>
          </a:bodyPr>
          <a:lstStyle/>
          <a:p>
            <a:pPr algn="just" rtl="1" hangingPunct="0"/>
            <a:r>
              <a:rPr lang="ar-SA" sz="2400" dirty="0">
                <a:cs typeface="B Nazanin" panose="00000400000000000000" pitchFamily="2" charset="-78"/>
              </a:rPr>
              <a:t>علـیرغم وجـود کـتابخانه هـا و شـبیه سـازهایی بـرای مدل </a:t>
            </a:r>
            <a:r>
              <a:rPr lang="en-US" sz="2400" dirty="0">
                <a:cs typeface="B Nazanin" panose="00000400000000000000" pitchFamily="2" charset="-78"/>
              </a:rPr>
              <a:t>BSP</a:t>
            </a:r>
            <a:r>
              <a:rPr lang="ar-SA" sz="2400" dirty="0">
                <a:cs typeface="B Nazanin" panose="00000400000000000000" pitchFamily="2" charset="-78"/>
              </a:rPr>
              <a:t> که غالبا توسط دانشـگاه آکسفورد معرفی شده اند، در این تحقیق مدل </a:t>
            </a:r>
            <a:r>
              <a:rPr lang="en-US" sz="2400" dirty="0">
                <a:cs typeface="B Nazanin" panose="00000400000000000000" pitchFamily="2" charset="-78"/>
              </a:rPr>
              <a:t>BSP</a:t>
            </a:r>
            <a:r>
              <a:rPr lang="ar-SA" sz="2400" dirty="0">
                <a:cs typeface="B Nazanin" panose="00000400000000000000" pitchFamily="2" charset="-78"/>
              </a:rPr>
              <a:t> شبیه سازی شده است.</a:t>
            </a:r>
            <a:endParaRPr lang="en-US" sz="2400" dirty="0">
              <a:cs typeface="B Nazanin" panose="00000400000000000000" pitchFamily="2" charset="-78"/>
            </a:endParaRPr>
          </a:p>
          <a:p>
            <a:pPr algn="just" rtl="1"/>
            <a:r>
              <a:rPr lang="ar-SA" sz="2400" dirty="0">
                <a:cs typeface="B Nazanin" panose="00000400000000000000" pitchFamily="2" charset="-78"/>
              </a:rPr>
              <a:t>بـه ایـن مـنظور همگـام سـازی سدی با استفاده از ساختار درختی پیاده سازی گردید.</a:t>
            </a:r>
            <a:endParaRPr lang="en-US" sz="2400" dirty="0">
              <a:cs typeface="B Nazanin" panose="00000400000000000000" pitchFamily="2" charset="-78"/>
            </a:endParaRPr>
          </a:p>
          <a:p>
            <a:pPr algn="just" rtl="1"/>
            <a:r>
              <a:rPr lang="en-US" sz="2400" dirty="0">
                <a:cs typeface="B Nazanin" panose="00000400000000000000" pitchFamily="2" charset="-78"/>
              </a:rPr>
              <a:t> </a:t>
            </a:r>
            <a:r>
              <a:rPr lang="ar-SA" sz="2400" dirty="0" smtClean="0">
                <a:cs typeface="B Nazanin" panose="00000400000000000000" pitchFamily="2" charset="-78"/>
              </a:rPr>
              <a:t>همگام </a:t>
            </a:r>
            <a:r>
              <a:rPr lang="ar-SA" sz="2400" dirty="0">
                <a:cs typeface="B Nazanin" panose="00000400000000000000" pitchFamily="2" charset="-78"/>
              </a:rPr>
              <a:t>سازی سدی شامل دو فاز کاهش و پخش گروهی است. در فاز کاهش، همه پـردازنده هـا پیغامهایی را به گره پدر خود می فرستند. وقتی گره پدر پیام ها را از همه فـرزندان خـود دریافت کرد، یک پیغام به گره پدر خود می فرستد. هنگامی که گره ریشه پیام ها را از همه فرزندان خود دریافت نمود، یک پیغام به گره ریشه می فرستد.</a:t>
            </a:r>
            <a:endParaRPr lang="en-US" sz="2400" dirty="0">
              <a:cs typeface="B Nazanin" panose="00000400000000000000" pitchFamily="2" charset="-78"/>
            </a:endParaRPr>
          </a:p>
          <a:p>
            <a:pPr algn="just" rtl="1"/>
            <a:r>
              <a:rPr lang="en-US" sz="2400" dirty="0">
                <a:cs typeface="B Nazanin" panose="00000400000000000000" pitchFamily="2" charset="-78"/>
              </a:rPr>
              <a:t> </a:t>
            </a:r>
            <a:r>
              <a:rPr lang="ar-SA" sz="2400" dirty="0" smtClean="0">
                <a:cs typeface="B Nazanin" panose="00000400000000000000" pitchFamily="2" charset="-78"/>
              </a:rPr>
              <a:t>هنگامـی </a:t>
            </a:r>
            <a:r>
              <a:rPr lang="ar-SA" sz="2400" dirty="0">
                <a:cs typeface="B Nazanin" panose="00000400000000000000" pitchFamily="2" charset="-78"/>
              </a:rPr>
              <a:t>کـه گره ریشه پیام ها را از همه فرزندان خود دریافت نماید، آنگاه شروع به پخش گروهی پیغام مینماید. شکل </a:t>
            </a:r>
            <a:r>
              <a:rPr lang="fa-IR" sz="2400" dirty="0">
                <a:cs typeface="B Nazanin" panose="00000400000000000000" pitchFamily="2" charset="-78"/>
              </a:rPr>
              <a:t>۳</a:t>
            </a:r>
            <a:r>
              <a:rPr lang="ar-SA" sz="2400" dirty="0">
                <a:cs typeface="B Nazanin" panose="00000400000000000000" pitchFamily="2" charset="-78"/>
              </a:rPr>
              <a:t> بیانگراین ساختار است.</a:t>
            </a:r>
            <a:endParaRPr lang="en-US" sz="2400" dirty="0">
              <a:cs typeface="B Nazanin" panose="00000400000000000000" pitchFamily="2" charset="-78"/>
            </a:endParaRPr>
          </a:p>
        </p:txBody>
      </p:sp>
    </p:spTree>
    <p:extLst>
      <p:ext uri="{BB962C8B-B14F-4D97-AF65-F5344CB8AC3E}">
        <p14:creationId xmlns:p14="http://schemas.microsoft.com/office/powerpoint/2010/main" val="413969879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r" rtl="1"/>
            <a:r>
              <a:rPr lang="ar-SA" sz="3600" b="1" dirty="0">
                <a:cs typeface="B Titr" panose="00000700000000000000" pitchFamily="2" charset="-78"/>
              </a:rPr>
              <a:t>پیادهسازی الگوریتم زمانبندی پیشنهادی روی مدل </a:t>
            </a:r>
            <a:r>
              <a:rPr lang="en-US" sz="3600" dirty="0">
                <a:cs typeface="B Titr" panose="00000700000000000000" pitchFamily="2" charset="-78"/>
              </a:rPr>
              <a:t>BSP</a:t>
            </a:r>
          </a:p>
        </p:txBody>
      </p:sp>
      <p:pic>
        <p:nvPicPr>
          <p:cNvPr id="3" name="Picture 2"/>
          <p:cNvPicPr>
            <a:picLocks noChangeAspect="1"/>
          </p:cNvPicPr>
          <p:nvPr/>
        </p:nvPicPr>
        <p:blipFill rotWithShape="1">
          <a:blip r:embed="rId2"/>
          <a:srcRect l="35469" t="30468" r="12656" b="45899"/>
          <a:stretch/>
        </p:blipFill>
        <p:spPr>
          <a:xfrm>
            <a:off x="1413768" y="2476500"/>
            <a:ext cx="6324600" cy="2305050"/>
          </a:xfrm>
          <a:prstGeom prst="rect">
            <a:avLst/>
          </a:prstGeom>
        </p:spPr>
      </p:pic>
      <p:sp>
        <p:nvSpPr>
          <p:cNvPr id="4" name="Rectangle 3"/>
          <p:cNvSpPr/>
          <p:nvPr/>
        </p:nvSpPr>
        <p:spPr>
          <a:xfrm>
            <a:off x="3509109" y="5302581"/>
            <a:ext cx="2345514" cy="400110"/>
          </a:xfrm>
          <a:prstGeom prst="rect">
            <a:avLst/>
          </a:prstGeom>
        </p:spPr>
        <p:txBody>
          <a:bodyPr wrap="none">
            <a:spAutoFit/>
          </a:bodyPr>
          <a:lstStyle/>
          <a:p>
            <a:r>
              <a:rPr lang="ar-SA" sz="2000" b="1" dirty="0">
                <a:latin typeface="Times New Roman" panose="02020603050405020304" pitchFamily="18" charset="0"/>
                <a:ea typeface="Times New Roman" panose="02020603050405020304" pitchFamily="18" charset="0"/>
                <a:cs typeface="Arial" panose="020B0604020202020204" pitchFamily="34" charset="0"/>
              </a:rPr>
              <a:t>پیاده سازی همگام سازی </a:t>
            </a:r>
            <a:endParaRPr lang="en-US" sz="2000" dirty="0"/>
          </a:p>
        </p:txBody>
      </p:sp>
    </p:spTree>
    <p:extLst>
      <p:ext uri="{BB962C8B-B14F-4D97-AF65-F5344CB8AC3E}">
        <p14:creationId xmlns:p14="http://schemas.microsoft.com/office/powerpoint/2010/main" val="298529717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r" rtl="1"/>
            <a:r>
              <a:rPr lang="ar-SA" sz="3600" b="1" dirty="0">
                <a:cs typeface="B Titr" panose="00000700000000000000" pitchFamily="2" charset="-78"/>
              </a:rPr>
              <a:t>پیادهسازی الگوریتم زمانبندی پیشنهادی روی مدل </a:t>
            </a:r>
            <a:r>
              <a:rPr lang="en-US" sz="3600" dirty="0">
                <a:cs typeface="B Titr" panose="00000700000000000000" pitchFamily="2" charset="-78"/>
              </a:rPr>
              <a:t>BSP</a:t>
            </a:r>
          </a:p>
        </p:txBody>
      </p:sp>
      <p:sp>
        <p:nvSpPr>
          <p:cNvPr id="7" name="TextBox 6"/>
          <p:cNvSpPr txBox="1"/>
          <p:nvPr/>
        </p:nvSpPr>
        <p:spPr>
          <a:xfrm>
            <a:off x="433310" y="2093440"/>
            <a:ext cx="8285515" cy="4616648"/>
          </a:xfrm>
          <a:prstGeom prst="rect">
            <a:avLst/>
          </a:prstGeom>
          <a:noFill/>
        </p:spPr>
        <p:txBody>
          <a:bodyPr wrap="square" rtlCol="0">
            <a:spAutoFit/>
          </a:bodyPr>
          <a:lstStyle/>
          <a:p>
            <a:pPr algn="just" rtl="1" hangingPunct="0"/>
            <a:r>
              <a:rPr lang="ar-SA" sz="2100" dirty="0">
                <a:cs typeface="B Nazanin" panose="00000400000000000000" pitchFamily="2" charset="-78"/>
              </a:rPr>
              <a:t>الگـوی بـرنامه نویسی که مدل </a:t>
            </a:r>
            <a:r>
              <a:rPr lang="en-US" sz="2100" dirty="0">
                <a:cs typeface="B Nazanin" panose="00000400000000000000" pitchFamily="2" charset="-78"/>
              </a:rPr>
              <a:t>BSP</a:t>
            </a:r>
            <a:r>
              <a:rPr lang="ar-SA" sz="2100" dirty="0">
                <a:cs typeface="B Nazanin" panose="00000400000000000000" pitchFamily="2" charset="-78"/>
              </a:rPr>
              <a:t> ارائه می دهد بر مبنای ابرگام است. به عـبارت دیگـر، بـرنامه نویـس برنامه خود را تحت یک رشته از ابرگام ها تنظیم مـی کند. لذا الگوریتم زمانبندی نیز بایستی از چنین الگویی حمایت کند. بهمین منظور هر فاز زمانبندی یک ابرگام در نظر گرفته می شود. در اولین ابرگام فقط پـردازنده زمانبند فعال است و کارها را به سایر پردازنده ها تخصیص می دهد.</a:t>
            </a:r>
            <a:endParaRPr lang="en-US" sz="2100" dirty="0">
              <a:cs typeface="B Nazanin" panose="00000400000000000000" pitchFamily="2" charset="-78"/>
            </a:endParaRPr>
          </a:p>
          <a:p>
            <a:pPr algn="just" rtl="1"/>
            <a:r>
              <a:rPr lang="en-US" sz="2100" dirty="0">
                <a:cs typeface="B Nazanin" panose="00000400000000000000" pitchFamily="2" charset="-78"/>
              </a:rPr>
              <a:t> </a:t>
            </a:r>
            <a:r>
              <a:rPr lang="ar-SA" sz="2100" dirty="0" smtClean="0">
                <a:cs typeface="B Nazanin" panose="00000400000000000000" pitchFamily="2" charset="-78"/>
              </a:rPr>
              <a:t>در </a:t>
            </a:r>
            <a:r>
              <a:rPr lang="ar-SA" sz="2100" dirty="0">
                <a:cs typeface="B Nazanin" panose="00000400000000000000" pitchFamily="2" charset="-78"/>
              </a:rPr>
              <a:t>انـتهای ایـن گـام یـک همگام سازی سدی انجام میشود. بدینوسیله زمانبند کارهـای تخصـیص داده شـده بـه هـر پردازنده را به آن ارسال میکند. پس از اینکه پردازنده ها کارهای خود را دریافت نمودند، ابرگام بعدی شروع می شود.</a:t>
            </a:r>
            <a:endParaRPr lang="en-US" sz="2100" dirty="0">
              <a:cs typeface="B Nazanin" panose="00000400000000000000" pitchFamily="2" charset="-78"/>
            </a:endParaRPr>
          </a:p>
          <a:p>
            <a:pPr algn="just" rtl="1"/>
            <a:r>
              <a:rPr lang="en-US" sz="2100" dirty="0">
                <a:cs typeface="B Nazanin" panose="00000400000000000000" pitchFamily="2" charset="-78"/>
              </a:rPr>
              <a:t> </a:t>
            </a:r>
            <a:r>
              <a:rPr lang="ar-SA" sz="2100" dirty="0" smtClean="0">
                <a:cs typeface="B Nazanin" panose="00000400000000000000" pitchFamily="2" charset="-78"/>
              </a:rPr>
              <a:t>در </a:t>
            </a:r>
            <a:r>
              <a:rPr lang="ar-SA" sz="2100" dirty="0">
                <a:cs typeface="B Nazanin" panose="00000400000000000000" pitchFamily="2" charset="-78"/>
              </a:rPr>
              <a:t>سـایر ابرگام ها، زمانبند به زمانبندی کارها و پردازنده های اجرایی به اجرای کارهـا مـی پـردازند. پـردازنده هـای اجرایی در طول یک ابرگام می توانند برای دریافـت اطلاعـات بـا یکدیگـر ارتـباط برقرار کنند. اما زمانبند فقط در انتهای زمانبندی به ارسال پیغامها میپردازد.</a:t>
            </a:r>
            <a:endParaRPr lang="en-US" sz="2100" dirty="0">
              <a:cs typeface="B Nazanin" panose="00000400000000000000" pitchFamily="2" charset="-78"/>
            </a:endParaRPr>
          </a:p>
          <a:p>
            <a:pPr algn="just" rtl="1"/>
            <a:r>
              <a:rPr lang="ar-SA" sz="2100" dirty="0">
                <a:cs typeface="B Nazanin" panose="00000400000000000000" pitchFamily="2" charset="-78"/>
              </a:rPr>
              <a:t>حـال بـه چگونگـی همگـام سـازی پـردازنده ها پرداخته می شود. اگر درخواست همگـام سازی از طرف پردازنده زمانبند باشد، یعنی صف کارهای زمانبند خالی شده باشـد یـا زمـان تخصـیص داده شده به زمانبندی به پایان رسیده باشد، این پردازنده با ارسـال پیغامـی بـه سـایر پـردازنده به آنها اعلام میکند که آماده همگامسازی سدی شـوند. </a:t>
            </a:r>
            <a:endParaRPr lang="en-US" sz="2100" dirty="0">
              <a:cs typeface="B Nazanin" panose="00000400000000000000" pitchFamily="2" charset="-78"/>
            </a:endParaRPr>
          </a:p>
        </p:txBody>
      </p:sp>
    </p:spTree>
    <p:extLst>
      <p:ext uri="{BB962C8B-B14F-4D97-AF65-F5344CB8AC3E}">
        <p14:creationId xmlns:p14="http://schemas.microsoft.com/office/powerpoint/2010/main" val="286338511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r" rtl="1"/>
            <a:r>
              <a:rPr lang="ar-SA" sz="3600" b="1" dirty="0">
                <a:cs typeface="B Titr" panose="00000700000000000000" pitchFamily="2" charset="-78"/>
              </a:rPr>
              <a:t>پیادهسازی الگوریتم زمانبندی پیشنهادی روی مدل </a:t>
            </a:r>
            <a:r>
              <a:rPr lang="en-US" sz="3600" dirty="0">
                <a:cs typeface="B Titr" panose="00000700000000000000" pitchFamily="2" charset="-78"/>
              </a:rPr>
              <a:t>BSP</a:t>
            </a:r>
          </a:p>
        </p:txBody>
      </p:sp>
      <p:sp>
        <p:nvSpPr>
          <p:cNvPr id="7" name="TextBox 6"/>
          <p:cNvSpPr txBox="1"/>
          <p:nvPr/>
        </p:nvSpPr>
        <p:spPr>
          <a:xfrm>
            <a:off x="433310" y="2093440"/>
            <a:ext cx="8285515" cy="3816429"/>
          </a:xfrm>
          <a:prstGeom prst="rect">
            <a:avLst/>
          </a:prstGeom>
          <a:noFill/>
        </p:spPr>
        <p:txBody>
          <a:bodyPr wrap="square" rtlCol="0">
            <a:spAutoFit/>
          </a:bodyPr>
          <a:lstStyle/>
          <a:p>
            <a:pPr algn="just" rtl="1" hangingPunct="0"/>
            <a:r>
              <a:rPr lang="ar-SA" sz="2200" dirty="0">
                <a:cs typeface="B Nazanin" panose="00000400000000000000" pitchFamily="2" charset="-78"/>
              </a:rPr>
              <a:t>بـا توجـه بـه اینکه پردازنده های اجرایی در حال اجرای کارهای قبضه نشدنی هسـتند باید تا پایان اجرای کار جاری خود که شامل محاسبات و ارتباطات به منظور بدسـت آوردن داده، صـبر کنـند و سـپس پیغامـی به پردازنده زمانبند ارسال کرده و آمادگـی خـود را بـرای همگـام سـازی سـدی اعـلام نمایـند. پس از اینکه زمانبند </a:t>
            </a:r>
            <a:r>
              <a:rPr lang="ar-SA" sz="2200" dirty="0" smtClean="0">
                <a:cs typeface="B Nazanin" panose="00000400000000000000" pitchFamily="2" charset="-78"/>
              </a:rPr>
              <a:t>از</a:t>
            </a:r>
            <a:r>
              <a:rPr lang="ar-SA" sz="2200" dirty="0">
                <a:cs typeface="B Nazanin" panose="00000400000000000000" pitchFamily="2" charset="-78"/>
              </a:rPr>
              <a:t>آمادگـی کلـیه پـردازنده هـا برای همگامی اطمینان حاصل کرد، ابرگام بعدی شروع می شود. در این روش پیغام ارسالی از طرف زمانبند به پردازنده های اجرایی می تواند کارهـای تخصـیص داده شده به آنها باشد. از آنجاییکه پردازنده زمانبند برای مرحله بعـدی زمانبـندی بـه بـار موجـود روی پـردازنده هـا نـیاز دارد، پیغام ارسالی از طرف پردازنده های اجرایی به زمانبند، میتواند بار فعلی روی پردازنده ها باشد.</a:t>
            </a:r>
            <a:endParaRPr lang="en-US" sz="2200" dirty="0">
              <a:cs typeface="B Nazanin" panose="00000400000000000000" pitchFamily="2" charset="-78"/>
            </a:endParaRPr>
          </a:p>
          <a:p>
            <a:pPr algn="just" rtl="1"/>
            <a:r>
              <a:rPr lang="en-US" sz="2200" dirty="0">
                <a:cs typeface="B Nazanin" panose="00000400000000000000" pitchFamily="2" charset="-78"/>
              </a:rPr>
              <a:t> </a:t>
            </a:r>
            <a:r>
              <a:rPr lang="ar-SA" sz="2200" dirty="0" smtClean="0">
                <a:cs typeface="B Nazanin" panose="00000400000000000000" pitchFamily="2" charset="-78"/>
              </a:rPr>
              <a:t>اگـر </a:t>
            </a:r>
            <a:r>
              <a:rPr lang="ar-SA" sz="2200" dirty="0">
                <a:cs typeface="B Nazanin" panose="00000400000000000000" pitchFamily="2" charset="-78"/>
              </a:rPr>
              <a:t>درخواسـت همگام سازی سدی از طرف پردازنده اجرایی باشد، به این معنا که پردازنده همه کارهای تخصیص داده شده را اجرا کرده است، برای همگامسازی بصـورت زیر عمل می شود. ابتدا پردازنده ای که درخواست همگام سازی سدی دارد پیغامـی بـه پـردازنده زمانبند ارسال می کند. </a:t>
            </a:r>
            <a:endParaRPr lang="en-US" sz="2200" dirty="0">
              <a:cs typeface="B Nazanin" panose="00000400000000000000" pitchFamily="2" charset="-78"/>
            </a:endParaRPr>
          </a:p>
        </p:txBody>
      </p:sp>
    </p:spTree>
    <p:extLst>
      <p:ext uri="{BB962C8B-B14F-4D97-AF65-F5344CB8AC3E}">
        <p14:creationId xmlns:p14="http://schemas.microsoft.com/office/powerpoint/2010/main" val="235380001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r" rtl="1"/>
            <a:r>
              <a:rPr lang="ar-SA" sz="3600" b="1" dirty="0">
                <a:cs typeface="B Titr" panose="00000700000000000000" pitchFamily="2" charset="-78"/>
              </a:rPr>
              <a:t>پیادهسازی الگوریتم زمانبندی پیشنهادی روی مدل </a:t>
            </a:r>
            <a:r>
              <a:rPr lang="en-US" sz="3600" dirty="0">
                <a:cs typeface="B Titr" panose="00000700000000000000" pitchFamily="2" charset="-78"/>
              </a:rPr>
              <a:t>BSP</a:t>
            </a:r>
          </a:p>
        </p:txBody>
      </p:sp>
      <p:sp>
        <p:nvSpPr>
          <p:cNvPr id="7" name="TextBox 6"/>
          <p:cNvSpPr txBox="1"/>
          <p:nvPr/>
        </p:nvSpPr>
        <p:spPr>
          <a:xfrm>
            <a:off x="433310" y="2093440"/>
            <a:ext cx="8285515" cy="3416320"/>
          </a:xfrm>
          <a:prstGeom prst="rect">
            <a:avLst/>
          </a:prstGeom>
          <a:noFill/>
        </p:spPr>
        <p:txBody>
          <a:bodyPr wrap="square" rtlCol="0">
            <a:spAutoFit/>
          </a:bodyPr>
          <a:lstStyle/>
          <a:p>
            <a:pPr algn="just" rtl="1" hangingPunct="0"/>
            <a:r>
              <a:rPr lang="ar-SA" sz="2400" dirty="0">
                <a:cs typeface="B Nazanin" panose="00000400000000000000" pitchFamily="2" charset="-78"/>
              </a:rPr>
              <a:t>در الگوریتم زمانبندی دیدیم که زمانبند پـس از تخصـیص هـر کـار جدیـد بـه پـردازندهای، بررسی میکند که آیا پیغامی از طرف پردازنده های اجرایی دریافت کرده یا نه. چنانچه زمانبند پیغامی دریافت کرده باشد که حاوی درخواست همگامسازی باشد به کار زمانبندی خاتمه داده و با ارسال پیغامـی از سـایر پـردازنده هـا مـی خواهـد بـرای همگام سازی سدی آماده شوند. بقیه مراحل مانند حالت قبل است.</a:t>
            </a:r>
            <a:endParaRPr lang="en-US" sz="2400" dirty="0">
              <a:cs typeface="B Nazanin" panose="00000400000000000000" pitchFamily="2" charset="-78"/>
            </a:endParaRPr>
          </a:p>
          <a:p>
            <a:pPr algn="just" rtl="1"/>
            <a:r>
              <a:rPr lang="en-US" sz="2400" dirty="0">
                <a:cs typeface="B Nazanin" panose="00000400000000000000" pitchFamily="2" charset="-78"/>
              </a:rPr>
              <a:t> </a:t>
            </a:r>
          </a:p>
          <a:p>
            <a:pPr algn="just" rtl="1"/>
            <a:r>
              <a:rPr lang="ar-SA" sz="2400" dirty="0">
                <a:cs typeface="B Nazanin" panose="00000400000000000000" pitchFamily="2" charset="-78"/>
              </a:rPr>
              <a:t>بنابرایـن انـتهای یک ابرگام یا توسط زمانبند، در حالتی که زمانبند دیگر قادر به زمانبـندی کـار جدیدی نباشد، مشخص می شود و یا توسط پردازنده های اجرایی در صورتیکه همه کارهای محول شده را اجرا کرده باشند.</a:t>
            </a:r>
            <a:endParaRPr lang="en-US" sz="2400" dirty="0">
              <a:cs typeface="B Nazanin" panose="00000400000000000000" pitchFamily="2" charset="-78"/>
            </a:endParaRPr>
          </a:p>
        </p:txBody>
      </p:sp>
    </p:spTree>
    <p:extLst>
      <p:ext uri="{BB962C8B-B14F-4D97-AF65-F5344CB8AC3E}">
        <p14:creationId xmlns:p14="http://schemas.microsoft.com/office/powerpoint/2010/main" val="20571373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r" rtl="1"/>
            <a:r>
              <a:rPr lang="ar-SA" sz="3600" b="1" dirty="0">
                <a:cs typeface="B Titr" panose="00000700000000000000" pitchFamily="2" charset="-78"/>
              </a:rPr>
              <a:t>تجزیه و تحلیل الگوریتم زمانبندی پیشنهادی</a:t>
            </a:r>
            <a:endParaRPr lang="en-US" sz="3600" dirty="0">
              <a:cs typeface="B Titr" panose="00000700000000000000" pitchFamily="2" charset="-78"/>
            </a:endParaRPr>
          </a:p>
        </p:txBody>
      </p:sp>
      <p:sp>
        <p:nvSpPr>
          <p:cNvPr id="7" name="TextBox 6"/>
          <p:cNvSpPr txBox="1"/>
          <p:nvPr/>
        </p:nvSpPr>
        <p:spPr>
          <a:xfrm>
            <a:off x="433310" y="2093440"/>
            <a:ext cx="8285515" cy="4893647"/>
          </a:xfrm>
          <a:prstGeom prst="rect">
            <a:avLst/>
          </a:prstGeom>
          <a:noFill/>
        </p:spPr>
        <p:txBody>
          <a:bodyPr wrap="square" rtlCol="0">
            <a:spAutoFit/>
          </a:bodyPr>
          <a:lstStyle/>
          <a:p>
            <a:pPr algn="just" rtl="1" hangingPunct="0"/>
            <a:r>
              <a:rPr lang="ar-SA" sz="2400" dirty="0">
                <a:cs typeface="B Nazanin" panose="00000400000000000000" pitchFamily="2" charset="-78"/>
              </a:rPr>
              <a:t>ایـن بخـش بـه بررسی و تحلیل نتایج حاصله از شبیه سازی الگوریتم زمانبندی پیشـنهادی می پردازد. از آنجاییکه اغلب الگوریتم های زمانبندی برای مدل موازی</a:t>
            </a:r>
            <a:endParaRPr lang="en-US" sz="2400" dirty="0">
              <a:cs typeface="B Nazanin" panose="00000400000000000000" pitchFamily="2" charset="-78"/>
            </a:endParaRPr>
          </a:p>
          <a:p>
            <a:pPr algn="just" rtl="1"/>
            <a:r>
              <a:rPr lang="en-US" sz="2400" dirty="0">
                <a:cs typeface="B Nazanin" panose="00000400000000000000" pitchFamily="2" charset="-78"/>
              </a:rPr>
              <a:t> </a:t>
            </a:r>
            <a:r>
              <a:rPr lang="en-US" sz="2400" dirty="0" smtClean="0">
                <a:cs typeface="B Nazanin" panose="00000400000000000000" pitchFamily="2" charset="-78"/>
              </a:rPr>
              <a:t>PRAM</a:t>
            </a:r>
            <a:r>
              <a:rPr lang="ar-SA" sz="2400" dirty="0" smtClean="0">
                <a:cs typeface="B Nazanin" panose="00000400000000000000" pitchFamily="2" charset="-78"/>
              </a:rPr>
              <a:t> </a:t>
            </a:r>
            <a:r>
              <a:rPr lang="ar-SA" sz="2400" dirty="0">
                <a:cs typeface="B Nazanin" panose="00000400000000000000" pitchFamily="2" charset="-78"/>
              </a:rPr>
              <a:t>طراحـی شـده انـد و هـیچ الگوریـتم زمانبندی برای مدل </a:t>
            </a:r>
            <a:r>
              <a:rPr lang="en-US" sz="2400" dirty="0">
                <a:cs typeface="B Nazanin" panose="00000400000000000000" pitchFamily="2" charset="-78"/>
              </a:rPr>
              <a:t>BSP</a:t>
            </a:r>
            <a:r>
              <a:rPr lang="ar-SA" sz="2400" dirty="0">
                <a:cs typeface="B Nazanin" panose="00000400000000000000" pitchFamily="2" charset="-78"/>
              </a:rPr>
              <a:t> پیشنهاد نشـده اسـت، لذا مقایسه ای بین این الگوریتم و سایر الگوریتم هایی که در بخش </a:t>
            </a:r>
            <a:r>
              <a:rPr lang="fa-IR" sz="2400" dirty="0">
                <a:cs typeface="B Nazanin" panose="00000400000000000000" pitchFamily="2" charset="-78"/>
              </a:rPr>
              <a:t>۲</a:t>
            </a:r>
            <a:r>
              <a:rPr lang="ar-SA" sz="2400" dirty="0">
                <a:cs typeface="B Nazanin" panose="00000400000000000000" pitchFamily="2" charset="-78"/>
              </a:rPr>
              <a:t> معرفی شدند صورت نگرفته است و معیارهای دیگری همچون جریمه ارتباطات و میزان وابستگی کار به پردازنده برای بررسی الگوریتم استفاده شده است.</a:t>
            </a:r>
            <a:endParaRPr lang="en-US" sz="2400" dirty="0">
              <a:cs typeface="B Nazanin" panose="00000400000000000000" pitchFamily="2" charset="-78"/>
            </a:endParaRPr>
          </a:p>
          <a:p>
            <a:pPr algn="just" rtl="1"/>
            <a:r>
              <a:rPr lang="en-US" sz="2400" dirty="0">
                <a:cs typeface="B Nazanin" panose="00000400000000000000" pitchFamily="2" charset="-78"/>
              </a:rPr>
              <a:t> </a:t>
            </a:r>
            <a:r>
              <a:rPr lang="ar-SA" sz="2400" dirty="0" smtClean="0">
                <a:cs typeface="B Nazanin" panose="00000400000000000000" pitchFamily="2" charset="-78"/>
              </a:rPr>
              <a:t>در </a:t>
            </a:r>
            <a:r>
              <a:rPr lang="ar-SA" sz="2400" dirty="0">
                <a:cs typeface="B Nazanin" panose="00000400000000000000" pitchFamily="2" charset="-78"/>
              </a:rPr>
              <a:t>زمـان اجـرای برنامه، تعدادی کار تولید میشود. کارها زمان ورود و زمان اجـرای تصـادفی دارنـد. هـر کـار به یک داده نیاز دارد. وابستگی کار به پردازنده بصورت زیر در نظر گرفته شده است. در حالت وابستگی کم به هر پردازنده فقط یک داده تخصیص داده شده است. بنابراین داده مورد نیاز هر کار فقط روی یک پـردازنده وجـود دارد. برای وابستگی متوسط هر پردازنده دارای نیمی از داده های مـورد نـیاز کارها است و در نتیجه داده مورد نیاز هر کار روی نیمی از پردازنده ها وجـود دارد. در وابسـتگی بـالا، همه پردازنده ها، همه داده های مورد نیاز کارها را دارا میباشند.</a:t>
            </a:r>
            <a:endParaRPr lang="en-US" sz="2400" dirty="0">
              <a:cs typeface="B Nazanin" panose="00000400000000000000" pitchFamily="2" charset="-78"/>
            </a:endParaRPr>
          </a:p>
        </p:txBody>
      </p:sp>
    </p:spTree>
    <p:extLst>
      <p:ext uri="{BB962C8B-B14F-4D97-AF65-F5344CB8AC3E}">
        <p14:creationId xmlns:p14="http://schemas.microsoft.com/office/powerpoint/2010/main" val="117310793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pPr algn="ctr" rtl="1"/>
            <a:r>
              <a:rPr lang="fa-IR" b="1" dirty="0">
                <a:cs typeface="B Nazanin" panose="00000400000000000000" pitchFamily="2" charset="-78"/>
              </a:rPr>
              <a:t>یک مکانیزم زمانبندی دینامیکی برای مدل موازی </a:t>
            </a:r>
            <a:r>
              <a:rPr lang="en-US" b="1" dirty="0">
                <a:cs typeface="B Nazanin" panose="00000400000000000000" pitchFamily="2" charset="-78"/>
              </a:rPr>
              <a:t>BSP</a:t>
            </a:r>
            <a:br>
              <a:rPr lang="en-US" b="1" dirty="0">
                <a:cs typeface="B Nazanin" panose="00000400000000000000" pitchFamily="2" charset="-78"/>
              </a:rPr>
            </a:br>
            <a:endParaRPr lang="en-US" dirty="0">
              <a:cs typeface="B Nazanin" panose="00000400000000000000" pitchFamily="2" charset="-78"/>
            </a:endParaRPr>
          </a:p>
        </p:txBody>
      </p:sp>
      <p:sp>
        <p:nvSpPr>
          <p:cNvPr id="3" name="Subtitle 2"/>
          <p:cNvSpPr>
            <a:spLocks noGrp="1"/>
          </p:cNvSpPr>
          <p:nvPr>
            <p:ph type="subTitle" idx="1"/>
          </p:nvPr>
        </p:nvSpPr>
        <p:spPr/>
        <p:txBody>
          <a:bodyPr/>
          <a:lstStyle/>
          <a:p>
            <a:endParaRPr lang="en-US"/>
          </a:p>
        </p:txBody>
      </p:sp>
    </p:spTree>
    <p:extLst>
      <p:ext uri="{BB962C8B-B14F-4D97-AF65-F5344CB8AC3E}">
        <p14:creationId xmlns:p14="http://schemas.microsoft.com/office/powerpoint/2010/main" val="1161629141"/>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r" rtl="1"/>
            <a:r>
              <a:rPr lang="ar-SA" sz="3600" b="1" dirty="0">
                <a:cs typeface="B Titr" panose="00000700000000000000" pitchFamily="2" charset="-78"/>
              </a:rPr>
              <a:t>زمان اجرا برحسب جریمه ارتباطات</a:t>
            </a:r>
            <a:endParaRPr lang="en-US" sz="3600" dirty="0">
              <a:cs typeface="B Titr" panose="00000700000000000000" pitchFamily="2" charset="-78"/>
            </a:endParaRPr>
          </a:p>
        </p:txBody>
      </p:sp>
      <p:sp>
        <p:nvSpPr>
          <p:cNvPr id="7" name="TextBox 6"/>
          <p:cNvSpPr txBox="1"/>
          <p:nvPr/>
        </p:nvSpPr>
        <p:spPr>
          <a:xfrm>
            <a:off x="433310" y="2042640"/>
            <a:ext cx="8285515" cy="4832092"/>
          </a:xfrm>
          <a:prstGeom prst="rect">
            <a:avLst/>
          </a:prstGeom>
          <a:noFill/>
        </p:spPr>
        <p:txBody>
          <a:bodyPr wrap="square" rtlCol="0">
            <a:spAutoFit/>
          </a:bodyPr>
          <a:lstStyle/>
          <a:p>
            <a:pPr algn="just" rtl="1"/>
            <a:r>
              <a:rPr lang="en-US" sz="2200" dirty="0">
                <a:cs typeface="B Nazanin" panose="00000400000000000000" pitchFamily="2" charset="-78"/>
              </a:rPr>
              <a:t> </a:t>
            </a:r>
            <a:r>
              <a:rPr lang="ar-SA" sz="2200" dirty="0" smtClean="0">
                <a:cs typeface="B Nazanin" panose="00000400000000000000" pitchFamily="2" charset="-78"/>
              </a:rPr>
              <a:t>ایـن </a:t>
            </a:r>
            <a:r>
              <a:rPr lang="ar-SA" sz="2200" dirty="0">
                <a:cs typeface="B Nazanin" panose="00000400000000000000" pitchFamily="2" charset="-78"/>
              </a:rPr>
              <a:t>ارزیابـی بـه مـنظور بدسـت آوردن زمـان اجـرای کل برنامه در دو حالت اولویت با وابستگی کار به پردازنده، اولویت با بار روی پردازنده ها صورت گرفته است. در این آزمایش </a:t>
            </a:r>
            <a:r>
              <a:rPr lang="fa-IR" sz="2200" dirty="0">
                <a:cs typeface="B Nazanin" panose="00000400000000000000" pitchFamily="2" charset="-78"/>
              </a:rPr>
              <a:t>۰۰۵</a:t>
            </a:r>
            <a:r>
              <a:rPr lang="ar-SA" sz="2200" dirty="0">
                <a:cs typeface="B Nazanin" panose="00000400000000000000" pitchFamily="2" charset="-78"/>
              </a:rPr>
              <a:t> کار با وابستگی کم به پردازنده ها تولید شده اند. </a:t>
            </a:r>
            <a:r>
              <a:rPr lang="ar-SA" sz="2200" dirty="0" smtClean="0">
                <a:cs typeface="B Nazanin" panose="00000400000000000000" pitchFamily="2" charset="-78"/>
              </a:rPr>
              <a:t>تعداد</a:t>
            </a:r>
            <a:r>
              <a:rPr lang="en-US" sz="2200" dirty="0" smtClean="0">
                <a:cs typeface="B Nazanin" panose="00000400000000000000" pitchFamily="2" charset="-78"/>
              </a:rPr>
              <a:t>  </a:t>
            </a:r>
            <a:r>
              <a:rPr lang="ar-SA" sz="2200" dirty="0">
                <a:cs typeface="B Nazanin" panose="00000400000000000000" pitchFamily="2" charset="-78"/>
              </a:rPr>
              <a:t>پـردازنده هـای اجرایـی </a:t>
            </a:r>
            <a:r>
              <a:rPr lang="fa-IR" sz="2200" dirty="0">
                <a:cs typeface="B Nazanin" panose="00000400000000000000" pitchFamily="2" charset="-78"/>
              </a:rPr>
              <a:t>۵۱</a:t>
            </a:r>
            <a:r>
              <a:rPr lang="ar-SA" sz="2200" dirty="0">
                <a:cs typeface="B Nazanin" panose="00000400000000000000" pitchFamily="2" charset="-78"/>
              </a:rPr>
              <a:t> و متوسـط عملیاتـی کـه هـر کـار انجـام میدهد </a:t>
            </a:r>
            <a:r>
              <a:rPr lang="fa-IR" sz="2200" dirty="0" smtClean="0">
                <a:cs typeface="B Nazanin" panose="00000400000000000000" pitchFamily="2" charset="-78"/>
              </a:rPr>
              <a:t>۰۰۰۱ </a:t>
            </a:r>
            <a:r>
              <a:rPr lang="ar-SA" sz="2200" dirty="0" smtClean="0">
                <a:cs typeface="B Nazanin" panose="00000400000000000000" pitchFamily="2" charset="-78"/>
              </a:rPr>
              <a:t>عملـیات </a:t>
            </a:r>
            <a:r>
              <a:rPr lang="ar-SA" sz="2200" dirty="0">
                <a:cs typeface="B Nazanin" panose="00000400000000000000" pitchFamily="2" charset="-78"/>
              </a:rPr>
              <a:t>اعشـاری با واریانس </a:t>
            </a:r>
            <a:r>
              <a:rPr lang="fa-IR" sz="2200" dirty="0">
                <a:cs typeface="B Nazanin" panose="00000400000000000000" pitchFamily="2" charset="-78"/>
              </a:rPr>
              <a:t>۰۰۱</a:t>
            </a:r>
            <a:r>
              <a:rPr lang="ar-SA" sz="2200" dirty="0">
                <a:cs typeface="B Nazanin" panose="00000400000000000000" pitchFamily="2" charset="-78"/>
              </a:rPr>
              <a:t> میباشد. شکل </a:t>
            </a:r>
            <a:r>
              <a:rPr lang="fa-IR" sz="2200" dirty="0">
                <a:cs typeface="B Nazanin" panose="00000400000000000000" pitchFamily="2" charset="-78"/>
              </a:rPr>
              <a:t>۱</a:t>
            </a:r>
            <a:r>
              <a:rPr lang="ar-SA" sz="2200" dirty="0">
                <a:cs typeface="B Nazanin" panose="00000400000000000000" pitchFamily="2" charset="-78"/>
              </a:rPr>
              <a:t> نتیجه حاصل از این بررسی را نشـان می دهد. همانطور که در شکل مشاهده می شود وقتی جریمه ارتباطات صفر در نظـر گرفـته شـود، زمان اجرا بسیار زیاد می شود چون زمانبند فقط بر اساس بار پـردازنده هـا، زمانبـندی را انجـام مـی دهـد و از وابستگی کار به پردازنده صرفنظر مـی کـند. وقتی جریمه ارتباطات افزایش مییابد، زمانبند سعی می کند کارها را به پـردازنده هایـی کـه به آنها وابستگی دارند تخصیص دهد. پس تعداد ارتباطات در هـر ابرگام کم میشود و بنابراین زمان اجرای کل برنامه کاهش مییابد. با افزایش بیشـتر جـریمه ارتـباطات بـاز هم زمان اجرای برنامه افزایش پیدا می کند، چون در ایـن حالـت زمانبـند بیشـتر روی وابسـتگی کـار بـه پـردازنده تأکـید می کند و بار پردازنده ها بندرت مورد توجه قرار می گیرد. بنابراین عدم توازن بار بوجود میآید و زمان اجرای کل افزایش پیدا میکند.</a:t>
            </a:r>
            <a:endParaRPr lang="en-US" sz="2200" dirty="0">
              <a:cs typeface="B Nazanin" panose="00000400000000000000" pitchFamily="2" charset="-78"/>
            </a:endParaRPr>
          </a:p>
          <a:p>
            <a:pPr algn="just" rtl="1"/>
            <a:endParaRPr lang="en-US" sz="2200" dirty="0">
              <a:cs typeface="B Nazanin" panose="00000400000000000000" pitchFamily="2" charset="-78"/>
            </a:endParaRPr>
          </a:p>
        </p:txBody>
      </p:sp>
    </p:spTree>
    <p:extLst>
      <p:ext uri="{BB962C8B-B14F-4D97-AF65-F5344CB8AC3E}">
        <p14:creationId xmlns:p14="http://schemas.microsoft.com/office/powerpoint/2010/main" val="161835557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r" rtl="1"/>
            <a:r>
              <a:rPr lang="ar-SA" b="1" dirty="0">
                <a:cs typeface="B Titr" panose="00000700000000000000" pitchFamily="2" charset="-78"/>
              </a:rPr>
              <a:t>زمان اجرای برنامه با توجه به افزایش تعدادپردازنده ها</a:t>
            </a:r>
            <a:endParaRPr lang="en-US" dirty="0">
              <a:cs typeface="B Titr" panose="00000700000000000000" pitchFamily="2" charset="-78"/>
            </a:endParaRPr>
          </a:p>
        </p:txBody>
      </p:sp>
      <p:sp>
        <p:nvSpPr>
          <p:cNvPr id="7" name="TextBox 6"/>
          <p:cNvSpPr txBox="1"/>
          <p:nvPr/>
        </p:nvSpPr>
        <p:spPr>
          <a:xfrm>
            <a:off x="433310" y="2042640"/>
            <a:ext cx="8285515" cy="2816156"/>
          </a:xfrm>
          <a:prstGeom prst="rect">
            <a:avLst/>
          </a:prstGeom>
          <a:noFill/>
        </p:spPr>
        <p:txBody>
          <a:bodyPr wrap="square" rtlCol="0">
            <a:spAutoFit/>
          </a:bodyPr>
          <a:lstStyle/>
          <a:p>
            <a:pPr algn="just" rtl="1" hangingPunct="0">
              <a:lnSpc>
                <a:spcPct val="150000"/>
              </a:lnSpc>
            </a:pPr>
            <a:r>
              <a:rPr lang="ar-SA" sz="2400" dirty="0">
                <a:cs typeface="B Nazanin" panose="00000400000000000000" pitchFamily="2" charset="-78"/>
              </a:rPr>
              <a:t>در ایـن بررسی نیز تعداد کارها و خصوصیات محیط مانند تجربه قبلی است. زمان اجـرای بـرنامه در سـه حالـت وابستگی کم کارها به پردازنده ، وابستگی متوسط و وابسـتگی بـالا بـرای تعـداد پـردازنده های </a:t>
            </a:r>
            <a:r>
              <a:rPr lang="fa-IR" sz="2400" dirty="0">
                <a:cs typeface="B Nazanin" panose="00000400000000000000" pitchFamily="2" charset="-78"/>
              </a:rPr>
              <a:t>۲</a:t>
            </a:r>
            <a:r>
              <a:rPr lang="ar-SA" sz="2400" dirty="0">
                <a:cs typeface="B Nazanin" panose="00000400000000000000" pitchFamily="2" charset="-78"/>
              </a:rPr>
              <a:t> تا </a:t>
            </a:r>
            <a:r>
              <a:rPr lang="fa-IR" sz="2400" dirty="0">
                <a:cs typeface="B Nazanin" panose="00000400000000000000" pitchFamily="2" charset="-78"/>
              </a:rPr>
              <a:t>۴۱</a:t>
            </a:r>
            <a:r>
              <a:rPr lang="ar-SA" sz="2400" dirty="0">
                <a:cs typeface="B Nazanin" panose="00000400000000000000" pitchFamily="2" charset="-78"/>
              </a:rPr>
              <a:t> بدست آمده است. همانطور که انـتظار می رود در حالت وابستگی بالا کمترین زمان اجرا را خواهیم داشت. در هر سـه حالت با افزایش تعداد پردازنده ها، زمان اجرای برنامه کاهش مییابد. شکل </a:t>
            </a:r>
            <a:r>
              <a:rPr lang="fa-IR" sz="2400" dirty="0">
                <a:cs typeface="B Nazanin" panose="00000400000000000000" pitchFamily="2" charset="-78"/>
              </a:rPr>
              <a:t>۵</a:t>
            </a:r>
            <a:r>
              <a:rPr lang="ar-SA" sz="2400" dirty="0">
                <a:cs typeface="B Nazanin" panose="00000400000000000000" pitchFamily="2" charset="-78"/>
              </a:rPr>
              <a:t> بیانگر این موضوع است.</a:t>
            </a:r>
            <a:endParaRPr lang="en-US" sz="2400" dirty="0">
              <a:cs typeface="B Nazanin" panose="00000400000000000000" pitchFamily="2" charset="-78"/>
            </a:endParaRPr>
          </a:p>
        </p:txBody>
      </p:sp>
    </p:spTree>
    <p:extLst>
      <p:ext uri="{BB962C8B-B14F-4D97-AF65-F5344CB8AC3E}">
        <p14:creationId xmlns:p14="http://schemas.microsoft.com/office/powerpoint/2010/main" val="390760103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81191" y="344574"/>
            <a:ext cx="7989752" cy="1083329"/>
          </a:xfrm>
        </p:spPr>
        <p:txBody>
          <a:bodyPr>
            <a:normAutofit/>
          </a:bodyPr>
          <a:lstStyle/>
          <a:p>
            <a:pPr algn="r" rtl="1"/>
            <a:r>
              <a:rPr lang="ar-SA" sz="2400" dirty="0">
                <a:cs typeface="B Titr" panose="00000700000000000000" pitchFamily="2" charset="-78"/>
              </a:rPr>
              <a:t>اثر تعداد کارهای زمانبندی شده در هر گام زمانبندی </a:t>
            </a:r>
            <a:r>
              <a:rPr lang="ar-SA" sz="2400" dirty="0" smtClean="0">
                <a:cs typeface="B Titr" panose="00000700000000000000" pitchFamily="2" charset="-78"/>
              </a:rPr>
              <a:t>بر</a:t>
            </a:r>
            <a:r>
              <a:rPr lang="en-US" sz="2400" dirty="0">
                <a:cs typeface="B Titr" panose="00000700000000000000" pitchFamily="2" charset="-78"/>
              </a:rPr>
              <a:t> </a:t>
            </a:r>
            <a:r>
              <a:rPr lang="ar-SA" sz="2400" dirty="0" smtClean="0">
                <a:cs typeface="B Titr" panose="00000700000000000000" pitchFamily="2" charset="-78"/>
              </a:rPr>
              <a:t>زمان </a:t>
            </a:r>
            <a:r>
              <a:rPr lang="ar-SA" sz="2400" dirty="0">
                <a:cs typeface="B Titr" panose="00000700000000000000" pitchFamily="2" charset="-78"/>
              </a:rPr>
              <a:t>اجرای کل</a:t>
            </a:r>
            <a:endParaRPr lang="en-US" sz="2400" dirty="0">
              <a:cs typeface="B Titr" panose="00000700000000000000" pitchFamily="2" charset="-78"/>
            </a:endParaRPr>
          </a:p>
        </p:txBody>
      </p:sp>
      <p:sp>
        <p:nvSpPr>
          <p:cNvPr id="7" name="TextBox 6"/>
          <p:cNvSpPr txBox="1"/>
          <p:nvPr/>
        </p:nvSpPr>
        <p:spPr>
          <a:xfrm>
            <a:off x="433310" y="2042640"/>
            <a:ext cx="8285515" cy="4493538"/>
          </a:xfrm>
          <a:prstGeom prst="rect">
            <a:avLst/>
          </a:prstGeom>
          <a:noFill/>
        </p:spPr>
        <p:txBody>
          <a:bodyPr wrap="square" rtlCol="0">
            <a:spAutoFit/>
          </a:bodyPr>
          <a:lstStyle/>
          <a:p>
            <a:pPr algn="just" rtl="1" hangingPunct="0"/>
            <a:r>
              <a:rPr lang="ar-SA" sz="2200" dirty="0">
                <a:cs typeface="B Nazanin" panose="00000400000000000000" pitchFamily="2" charset="-78"/>
              </a:rPr>
              <a:t>در این آزمایش تعداد </a:t>
            </a:r>
            <a:r>
              <a:rPr lang="fa-IR" sz="2200" dirty="0">
                <a:cs typeface="B Nazanin" panose="00000400000000000000" pitchFamily="2" charset="-78"/>
              </a:rPr>
              <a:t>۰۱</a:t>
            </a:r>
            <a:r>
              <a:rPr lang="ar-SA" sz="2200" dirty="0">
                <a:cs typeface="B Nazanin" panose="00000400000000000000" pitchFamily="2" charset="-78"/>
              </a:rPr>
              <a:t> پردازنده در نظر گرفته شده و متوسط دستورات هر کـار </a:t>
            </a:r>
            <a:r>
              <a:rPr lang="fa-IR" sz="2200" dirty="0">
                <a:cs typeface="B Nazanin" panose="00000400000000000000" pitchFamily="2" charset="-78"/>
              </a:rPr>
              <a:t>۰۰۲۱</a:t>
            </a:r>
            <a:r>
              <a:rPr lang="ar-SA" sz="2200" dirty="0">
                <a:cs typeface="B Nazanin" panose="00000400000000000000" pitchFamily="2" charset="-78"/>
              </a:rPr>
              <a:t> تا </a:t>
            </a:r>
            <a:r>
              <a:rPr lang="fa-IR" sz="2200" dirty="0">
                <a:cs typeface="B Nazanin" panose="00000400000000000000" pitchFamily="2" charset="-78"/>
              </a:rPr>
              <a:t>۰۰۳۱</a:t>
            </a:r>
            <a:r>
              <a:rPr lang="ar-SA" sz="2200" dirty="0">
                <a:cs typeface="B Nazanin" panose="00000400000000000000" pitchFamily="2" charset="-78"/>
              </a:rPr>
              <a:t> دستورالعمل اعشاری است. خاتمه فاز زمانبندی با خالی شدن صـف کارهـا مشـخص مـی شـود. اگر تعداد کارهایی که در هر مرحله، زمانبندی مـی شـود خیلـی کم باشد زمان اجرای کل برنامه زیاد میشود. زیرا تعداد گامهای زمانبـندی بیشـتر شـده و در نتـیجه تعـداد عملـیات همگام سازی، که دارای هزینه بالایـی مـی باشـد، افـزایش می یابد و همین امر باعث افزایش زمان اجرا می شود. با افـزایش بیشـتر تعـداد کارهـا، زمـان اجـرا بـاز هم افزایش می یابد(شکل </a:t>
            </a:r>
            <a:r>
              <a:rPr lang="fa-IR" sz="2200" dirty="0">
                <a:cs typeface="B Nazanin" panose="00000400000000000000" pitchFamily="2" charset="-78"/>
              </a:rPr>
              <a:t>۶</a:t>
            </a:r>
            <a:r>
              <a:rPr lang="ar-SA" sz="2200" dirty="0">
                <a:cs typeface="B Nazanin" panose="00000400000000000000" pitchFamily="2" charset="-78"/>
              </a:rPr>
              <a:t>). چون همانطوریکـه در الگوریـتم هـای دینامیکـی مـورد بررسـی در بخـش </a:t>
            </a:r>
            <a:r>
              <a:rPr lang="fa-IR" sz="2200" dirty="0">
                <a:cs typeface="B Nazanin" panose="00000400000000000000" pitchFamily="2" charset="-78"/>
              </a:rPr>
              <a:t>۲</a:t>
            </a:r>
            <a:r>
              <a:rPr lang="ar-SA" sz="2200" dirty="0">
                <a:cs typeface="B Nazanin" panose="00000400000000000000" pitchFamily="2" charset="-78"/>
              </a:rPr>
              <a:t> دیدیم، در درجـه اول عدم توازن بار بوجود می آید و در ضمن وقتی تعداد کارهایی که باید زمانبـندی شـوند زیـاد باشد زمان بیشتری باید صرف زمانبندی شود و ممکن است برخـی از پـردازنده هـای اجرایی پیش از این زمان اجرای کارهای خود را به اتمام رسـانیـده باشـند و بـاید مدتــی را در انـتظار بـرای دریافـت کارهـای جدید بیکار بمانـند. وقتـی تعـداد کارها از حد معینی بیشتر شود، پردازنده زمانبند دیگر قادر به ارسـال کارهـا بـه پـردازنده هـا نخواهد بود. زیرا حجم اطلاعاتی که یک پردازنده میتواند ارسال یا دریافت کند محدود است.</a:t>
            </a:r>
            <a:endParaRPr lang="en-US" sz="2200" dirty="0">
              <a:cs typeface="B Nazanin" panose="00000400000000000000" pitchFamily="2" charset="-78"/>
            </a:endParaRPr>
          </a:p>
        </p:txBody>
      </p:sp>
    </p:spTree>
    <p:extLst>
      <p:ext uri="{BB962C8B-B14F-4D97-AF65-F5344CB8AC3E}">
        <p14:creationId xmlns:p14="http://schemas.microsoft.com/office/powerpoint/2010/main" val="387589289"/>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81191" y="344574"/>
            <a:ext cx="7989752" cy="1083329"/>
          </a:xfrm>
        </p:spPr>
        <p:txBody>
          <a:bodyPr>
            <a:normAutofit/>
          </a:bodyPr>
          <a:lstStyle/>
          <a:p>
            <a:pPr algn="r" rtl="1"/>
            <a:r>
              <a:rPr lang="ar-SA" sz="2400" dirty="0">
                <a:cs typeface="B Titr" panose="00000700000000000000" pitchFamily="2" charset="-78"/>
              </a:rPr>
              <a:t>اثر تعداد کارهای زمانبندی شده در هر گام زمانبندی </a:t>
            </a:r>
            <a:r>
              <a:rPr lang="ar-SA" sz="2400" dirty="0" smtClean="0">
                <a:cs typeface="B Titr" panose="00000700000000000000" pitchFamily="2" charset="-78"/>
              </a:rPr>
              <a:t>بر</a:t>
            </a:r>
            <a:r>
              <a:rPr lang="en-US" sz="2400" dirty="0">
                <a:cs typeface="B Titr" panose="00000700000000000000" pitchFamily="2" charset="-78"/>
              </a:rPr>
              <a:t> </a:t>
            </a:r>
            <a:r>
              <a:rPr lang="ar-SA" sz="2400" dirty="0" smtClean="0">
                <a:cs typeface="B Titr" panose="00000700000000000000" pitchFamily="2" charset="-78"/>
              </a:rPr>
              <a:t>زمان </a:t>
            </a:r>
            <a:r>
              <a:rPr lang="ar-SA" sz="2400" dirty="0">
                <a:cs typeface="B Titr" panose="00000700000000000000" pitchFamily="2" charset="-78"/>
              </a:rPr>
              <a:t>اجرای کل</a:t>
            </a:r>
            <a:endParaRPr lang="en-US" sz="2400" dirty="0">
              <a:cs typeface="B Titr" panose="00000700000000000000" pitchFamily="2" charset="-78"/>
            </a:endParaRPr>
          </a:p>
        </p:txBody>
      </p:sp>
      <p:pic>
        <p:nvPicPr>
          <p:cNvPr id="819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84164" y="2571750"/>
            <a:ext cx="2595906" cy="2571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195"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111500" y="2571750"/>
            <a:ext cx="2974118" cy="2571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196"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353206" y="2679700"/>
            <a:ext cx="2599643" cy="2463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Rectangle 2"/>
          <p:cNvSpPr/>
          <p:nvPr/>
        </p:nvSpPr>
        <p:spPr>
          <a:xfrm>
            <a:off x="152078" y="5289034"/>
            <a:ext cx="2985113" cy="369332"/>
          </a:xfrm>
          <a:prstGeom prst="rect">
            <a:avLst/>
          </a:prstGeom>
        </p:spPr>
        <p:txBody>
          <a:bodyPr wrap="none">
            <a:spAutoFit/>
          </a:bodyPr>
          <a:lstStyle/>
          <a:p>
            <a:r>
              <a:rPr lang="ar-SA" b="1" dirty="0">
                <a:latin typeface="Times New Roman" panose="02020603050405020304" pitchFamily="18" charset="0"/>
                <a:ea typeface="Times New Roman" panose="02020603050405020304" pitchFamily="18" charset="0"/>
                <a:cs typeface="B Titr" panose="00000700000000000000" pitchFamily="2" charset="-78"/>
              </a:rPr>
              <a:t>رابطه جریمه ارتباطات و زمان اجرا</a:t>
            </a:r>
            <a:endParaRPr lang="en-US" dirty="0">
              <a:cs typeface="B Titr" panose="00000700000000000000" pitchFamily="2" charset="-78"/>
            </a:endParaRPr>
          </a:p>
        </p:txBody>
      </p:sp>
      <p:sp>
        <p:nvSpPr>
          <p:cNvPr id="4" name="Rectangle 3"/>
          <p:cNvSpPr/>
          <p:nvPr/>
        </p:nvSpPr>
        <p:spPr>
          <a:xfrm>
            <a:off x="3438870" y="5335200"/>
            <a:ext cx="1951175" cy="646331"/>
          </a:xfrm>
          <a:prstGeom prst="rect">
            <a:avLst/>
          </a:prstGeom>
        </p:spPr>
        <p:txBody>
          <a:bodyPr wrap="none">
            <a:spAutoFit/>
          </a:bodyPr>
          <a:lstStyle/>
          <a:p>
            <a:r>
              <a:rPr lang="ar-SA" b="1" dirty="0">
                <a:latin typeface="Times New Roman" panose="02020603050405020304" pitchFamily="18" charset="0"/>
                <a:ea typeface="Times New Roman" panose="02020603050405020304" pitchFamily="18" charset="0"/>
                <a:cs typeface="B Titr" panose="00000700000000000000" pitchFamily="2" charset="-78"/>
              </a:rPr>
              <a:t>رابطه وابستگی کار </a:t>
            </a:r>
            <a:r>
              <a:rPr lang="ar-SA" b="1" dirty="0" smtClean="0">
                <a:latin typeface="Times New Roman" panose="02020603050405020304" pitchFamily="18" charset="0"/>
                <a:ea typeface="Times New Roman" panose="02020603050405020304" pitchFamily="18" charset="0"/>
                <a:cs typeface="B Titr" panose="00000700000000000000" pitchFamily="2" charset="-78"/>
              </a:rPr>
              <a:t>به</a:t>
            </a:r>
            <a:endParaRPr lang="en-US" b="1" dirty="0" smtClean="0">
              <a:latin typeface="Times New Roman" panose="02020603050405020304" pitchFamily="18" charset="0"/>
              <a:ea typeface="Times New Roman" panose="02020603050405020304" pitchFamily="18" charset="0"/>
              <a:cs typeface="B Titr" panose="00000700000000000000" pitchFamily="2" charset="-78"/>
            </a:endParaRPr>
          </a:p>
          <a:p>
            <a:r>
              <a:rPr lang="ar-SA" b="1" dirty="0" smtClean="0">
                <a:latin typeface="Times New Roman" panose="02020603050405020304" pitchFamily="18" charset="0"/>
                <a:ea typeface="Times New Roman" panose="02020603050405020304" pitchFamily="18" charset="0"/>
                <a:cs typeface="B Titr" panose="00000700000000000000" pitchFamily="2" charset="-78"/>
              </a:rPr>
              <a:t> </a:t>
            </a:r>
            <a:r>
              <a:rPr lang="ar-SA" b="1" dirty="0">
                <a:latin typeface="Times New Roman" panose="02020603050405020304" pitchFamily="18" charset="0"/>
                <a:ea typeface="Times New Roman" panose="02020603050405020304" pitchFamily="18" charset="0"/>
                <a:cs typeface="B Titr" panose="00000700000000000000" pitchFamily="2" charset="-78"/>
              </a:rPr>
              <a:t>پردازنده و زمان اجرا</a:t>
            </a:r>
            <a:endParaRPr lang="en-US" dirty="0">
              <a:cs typeface="B Titr" panose="00000700000000000000" pitchFamily="2" charset="-78"/>
            </a:endParaRPr>
          </a:p>
        </p:txBody>
      </p:sp>
      <p:sp>
        <p:nvSpPr>
          <p:cNvPr id="5" name="Rectangle 4"/>
          <p:cNvSpPr/>
          <p:nvPr/>
        </p:nvSpPr>
        <p:spPr>
          <a:xfrm>
            <a:off x="5969401" y="5289034"/>
            <a:ext cx="3031599" cy="646331"/>
          </a:xfrm>
          <a:prstGeom prst="rect">
            <a:avLst/>
          </a:prstGeom>
        </p:spPr>
        <p:txBody>
          <a:bodyPr wrap="none">
            <a:spAutoFit/>
          </a:bodyPr>
          <a:lstStyle/>
          <a:p>
            <a:pPr algn="ctr"/>
            <a:r>
              <a:rPr lang="ar-SA" b="1" dirty="0">
                <a:latin typeface="Times New Roman" panose="02020603050405020304" pitchFamily="18" charset="0"/>
                <a:ea typeface="Times New Roman" panose="02020603050405020304" pitchFamily="18" charset="0"/>
                <a:cs typeface="B Titr" panose="00000700000000000000" pitchFamily="2" charset="-78"/>
              </a:rPr>
              <a:t>رابطه تعداد کارهای زمانبندی </a:t>
            </a:r>
            <a:r>
              <a:rPr lang="ar-SA" b="1" dirty="0" smtClean="0">
                <a:latin typeface="Times New Roman" panose="02020603050405020304" pitchFamily="18" charset="0"/>
                <a:ea typeface="Times New Roman" panose="02020603050405020304" pitchFamily="18" charset="0"/>
                <a:cs typeface="B Titr" panose="00000700000000000000" pitchFamily="2" charset="-78"/>
              </a:rPr>
              <a:t>شده </a:t>
            </a:r>
            <a:endParaRPr lang="en-US" b="1" dirty="0" smtClean="0">
              <a:latin typeface="Times New Roman" panose="02020603050405020304" pitchFamily="18" charset="0"/>
              <a:ea typeface="Times New Roman" panose="02020603050405020304" pitchFamily="18" charset="0"/>
              <a:cs typeface="B Titr" panose="00000700000000000000" pitchFamily="2" charset="-78"/>
            </a:endParaRPr>
          </a:p>
          <a:p>
            <a:pPr algn="ctr"/>
            <a:r>
              <a:rPr lang="ar-SA" b="1" dirty="0" smtClean="0">
                <a:latin typeface="Times New Roman" panose="02020603050405020304" pitchFamily="18" charset="0"/>
                <a:ea typeface="Times New Roman" panose="02020603050405020304" pitchFamily="18" charset="0"/>
                <a:cs typeface="B Titr" panose="00000700000000000000" pitchFamily="2" charset="-78"/>
              </a:rPr>
              <a:t>و </a:t>
            </a:r>
            <a:r>
              <a:rPr lang="ar-SA" b="1" dirty="0">
                <a:latin typeface="Times New Roman" panose="02020603050405020304" pitchFamily="18" charset="0"/>
                <a:ea typeface="Times New Roman" panose="02020603050405020304" pitchFamily="18" charset="0"/>
                <a:cs typeface="B Titr" panose="00000700000000000000" pitchFamily="2" charset="-78"/>
              </a:rPr>
              <a:t>زمان اجرا</a:t>
            </a:r>
            <a:endParaRPr lang="en-US" dirty="0">
              <a:cs typeface="B Titr" panose="00000700000000000000" pitchFamily="2" charset="-78"/>
            </a:endParaRPr>
          </a:p>
        </p:txBody>
      </p:sp>
    </p:spTree>
    <p:extLst>
      <p:ext uri="{BB962C8B-B14F-4D97-AF65-F5344CB8AC3E}">
        <p14:creationId xmlns:p14="http://schemas.microsoft.com/office/powerpoint/2010/main" val="1502634849"/>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81191" y="344574"/>
            <a:ext cx="7989752" cy="1083329"/>
          </a:xfrm>
        </p:spPr>
        <p:txBody>
          <a:bodyPr>
            <a:normAutofit/>
          </a:bodyPr>
          <a:lstStyle/>
          <a:p>
            <a:pPr algn="r" rtl="1"/>
            <a:r>
              <a:rPr lang="ar-SA" sz="2400" b="1" dirty="0">
                <a:cs typeface="B Titr" panose="00000700000000000000" pitchFamily="2" charset="-78"/>
              </a:rPr>
              <a:t>جمع</a:t>
            </a:r>
            <a:r>
              <a:rPr lang="ar-SA" sz="2400" dirty="0">
                <a:cs typeface="B Titr" panose="00000700000000000000" pitchFamily="2" charset="-78"/>
              </a:rPr>
              <a:t> </a:t>
            </a:r>
            <a:r>
              <a:rPr lang="ar-SA" sz="2400" b="1" dirty="0">
                <a:cs typeface="B Titr" panose="00000700000000000000" pitchFamily="2" charset="-78"/>
              </a:rPr>
              <a:t>بندی</a:t>
            </a:r>
            <a:endParaRPr lang="en-US" sz="2400" dirty="0">
              <a:cs typeface="B Titr" panose="00000700000000000000" pitchFamily="2" charset="-78"/>
            </a:endParaRPr>
          </a:p>
        </p:txBody>
      </p:sp>
      <p:sp>
        <p:nvSpPr>
          <p:cNvPr id="7" name="TextBox 6"/>
          <p:cNvSpPr txBox="1"/>
          <p:nvPr/>
        </p:nvSpPr>
        <p:spPr>
          <a:xfrm>
            <a:off x="433310" y="2042640"/>
            <a:ext cx="8285515" cy="4832092"/>
          </a:xfrm>
          <a:prstGeom prst="rect">
            <a:avLst/>
          </a:prstGeom>
          <a:noFill/>
        </p:spPr>
        <p:txBody>
          <a:bodyPr wrap="square" rtlCol="0">
            <a:spAutoFit/>
          </a:bodyPr>
          <a:lstStyle/>
          <a:p>
            <a:pPr algn="just" rtl="1" hangingPunct="0"/>
            <a:r>
              <a:rPr lang="ar-SA" sz="2200" dirty="0">
                <a:cs typeface="B Nazanin" panose="00000400000000000000" pitchFamily="2" charset="-78"/>
              </a:rPr>
              <a:t>نـتایج حاصـل از شـبیه سـازی الگوریـتم نشان داد که در زمانبندی کارها روی مـدل </a:t>
            </a:r>
            <a:r>
              <a:rPr lang="en-US" sz="2200" dirty="0">
                <a:cs typeface="B Nazanin" panose="00000400000000000000" pitchFamily="2" charset="-78"/>
              </a:rPr>
              <a:t>BSP</a:t>
            </a:r>
            <a:r>
              <a:rPr lang="ar-SA" sz="2200" dirty="0">
                <a:cs typeface="B Nazanin" panose="00000400000000000000" pitchFamily="2" charset="-78"/>
              </a:rPr>
              <a:t>، اولیـن ملاک برای تعیین طول زمان گام زمانبندی، تعداد پردازنده ها اسـت. در یـک سیسـتم با تعداد پردازنده های کم، زمانبند می تواند به هر پردازنده تعـداد بیشـتری کـار انتسـاب دهـد. بـا افـزایش تعـداد پـردازنده ها، تعداد کارهای تخصـیص یافته به هر پردازنده در یک گام زمانبندی کاهش مییابد. علت این امر همـانطور که در بخش </a:t>
            </a:r>
            <a:r>
              <a:rPr lang="fa-IR" sz="2200" dirty="0">
                <a:cs typeface="B Nazanin" panose="00000400000000000000" pitchFamily="2" charset="-78"/>
              </a:rPr>
              <a:t>۳</a:t>
            </a:r>
            <a:r>
              <a:rPr lang="ar-SA" sz="2200" dirty="0">
                <a:cs typeface="B Nazanin" panose="00000400000000000000" pitchFamily="2" charset="-78"/>
              </a:rPr>
              <a:t> بیان شد، آن است که در</a:t>
            </a:r>
            <a:r>
              <a:rPr lang="en-US" sz="2200" dirty="0">
                <a:cs typeface="B Nazanin" panose="00000400000000000000" pitchFamily="2" charset="-78"/>
              </a:rPr>
              <a:t>BSP</a:t>
            </a:r>
            <a:r>
              <a:rPr lang="ar-SA" sz="2200" dirty="0">
                <a:cs typeface="B Nazanin" panose="00000400000000000000" pitchFamily="2" charset="-78"/>
              </a:rPr>
              <a:t> که مدلی با حافظه توزیع شده است پردازنده زمانبند باید کارها را توسط ارسال پیام به پردازنده های اجرایی انـتقال دهـد. تعـداد و طـول پـیغام هـای ارسالی و دریافتی دارای محدودیت است.</a:t>
            </a:r>
            <a:endParaRPr lang="en-US" sz="2200" dirty="0">
              <a:cs typeface="B Nazanin" panose="00000400000000000000" pitchFamily="2" charset="-78"/>
            </a:endParaRPr>
          </a:p>
          <a:p>
            <a:pPr algn="just" rtl="1"/>
            <a:r>
              <a:rPr lang="en-US" sz="2200" dirty="0">
                <a:cs typeface="B Nazanin" panose="00000400000000000000" pitchFamily="2" charset="-78"/>
              </a:rPr>
              <a:t> </a:t>
            </a:r>
            <a:r>
              <a:rPr lang="ar-SA" sz="2200" dirty="0" smtClean="0">
                <a:cs typeface="B Nazanin" panose="00000400000000000000" pitchFamily="2" charset="-78"/>
              </a:rPr>
              <a:t>یعنی </a:t>
            </a:r>
            <a:r>
              <a:rPr lang="ar-SA" sz="2200" dirty="0">
                <a:cs typeface="B Nazanin" panose="00000400000000000000" pitchFamily="2" charset="-78"/>
              </a:rPr>
              <a:t>اگر تعداد پیغامها افزایش پیدا کند، باید طول آنها کاهش یابد.</a:t>
            </a:r>
            <a:endParaRPr lang="en-US" sz="2200" dirty="0">
              <a:cs typeface="B Nazanin" panose="00000400000000000000" pitchFamily="2" charset="-78"/>
            </a:endParaRPr>
          </a:p>
          <a:p>
            <a:pPr algn="just" rtl="1"/>
            <a:r>
              <a:rPr lang="en-US" sz="2200" dirty="0">
                <a:cs typeface="B Nazanin" panose="00000400000000000000" pitchFamily="2" charset="-78"/>
              </a:rPr>
              <a:t> </a:t>
            </a:r>
            <a:r>
              <a:rPr lang="ar-SA" sz="2200" dirty="0" smtClean="0">
                <a:cs typeface="B Nazanin" panose="00000400000000000000" pitchFamily="2" charset="-78"/>
              </a:rPr>
              <a:t>همـانطور </a:t>
            </a:r>
            <a:r>
              <a:rPr lang="ar-SA" sz="2200" dirty="0">
                <a:cs typeface="B Nazanin" panose="00000400000000000000" pitchFamily="2" charset="-78"/>
              </a:rPr>
              <a:t>کـه انـتظار مـی رود بـا افزایش تعداد پردازنده ها، زمان اجرای کل برنامه کـاهش مـی یـابد. بـرای تخصـیص کـار بـه پـردازنده دو عامل جریمه ارتباطات و وابسـتگی کـار بـه پـردازنده مورد توجه قرار میگیرد. الگوریتم زمانبندی باید بین ایـن دو عامل توازن برقرار نماید. زیرا چنانچه هر یک از دو عامل بیش از دیگری مورد توجه قرار گیرد زمان اجرای کارها افزایش خواهد یافت. تعداد کارهایی که در هر گام زمانبندی مرتب میشوند با افزایش تعداد پردازنده ها باید </a:t>
            </a:r>
            <a:r>
              <a:rPr lang="ar-SA" sz="2200" dirty="0" smtClean="0">
                <a:cs typeface="B Nazanin" panose="00000400000000000000" pitchFamily="2" charset="-78"/>
              </a:rPr>
              <a:t>کاهش</a:t>
            </a:r>
            <a:r>
              <a:rPr lang="en-US" sz="2200" dirty="0" smtClean="0">
                <a:cs typeface="B Nazanin" panose="00000400000000000000" pitchFamily="2" charset="-78"/>
              </a:rPr>
              <a:t> </a:t>
            </a:r>
            <a:r>
              <a:rPr lang="ar-SA" sz="2200" dirty="0" smtClean="0">
                <a:cs typeface="B Nazanin" panose="00000400000000000000" pitchFamily="2" charset="-78"/>
              </a:rPr>
              <a:t>یابد</a:t>
            </a:r>
            <a:r>
              <a:rPr lang="ar-SA" sz="2200" dirty="0">
                <a:cs typeface="B Nazanin" panose="00000400000000000000" pitchFamily="2" charset="-78"/>
              </a:rPr>
              <a:t>.</a:t>
            </a:r>
            <a:endParaRPr lang="en-US" sz="2200" dirty="0">
              <a:cs typeface="B Nazanin" panose="00000400000000000000" pitchFamily="2" charset="-78"/>
            </a:endParaRPr>
          </a:p>
        </p:txBody>
      </p:sp>
    </p:spTree>
    <p:extLst>
      <p:ext uri="{BB962C8B-B14F-4D97-AF65-F5344CB8AC3E}">
        <p14:creationId xmlns:p14="http://schemas.microsoft.com/office/powerpoint/2010/main" val="365388847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rtl="1"/>
            <a:r>
              <a:rPr lang="fa-IR" b="1" dirty="0">
                <a:cs typeface="B Nazanin" panose="00000400000000000000" pitchFamily="2" charset="-78"/>
              </a:rPr>
              <a:t>یک مکانیزم زمانبندی دینامیکی برای مدل موازی </a:t>
            </a:r>
            <a:r>
              <a:rPr lang="en-US" b="1" dirty="0">
                <a:cs typeface="B Nazanin" panose="00000400000000000000" pitchFamily="2" charset="-78"/>
              </a:rPr>
              <a:t>BSP</a:t>
            </a:r>
            <a:br>
              <a:rPr lang="en-US" b="1" dirty="0">
                <a:cs typeface="B Nazanin" panose="00000400000000000000" pitchFamily="2" charset="-78"/>
              </a:rPr>
            </a:br>
            <a:endParaRPr lang="en-US" dirty="0"/>
          </a:p>
        </p:txBody>
      </p:sp>
      <p:sp>
        <p:nvSpPr>
          <p:cNvPr id="4" name="TextBox 3"/>
          <p:cNvSpPr txBox="1"/>
          <p:nvPr/>
        </p:nvSpPr>
        <p:spPr>
          <a:xfrm>
            <a:off x="300431" y="2171257"/>
            <a:ext cx="8417491" cy="4893647"/>
          </a:xfrm>
          <a:prstGeom prst="rect">
            <a:avLst/>
          </a:prstGeom>
          <a:noFill/>
        </p:spPr>
        <p:txBody>
          <a:bodyPr wrap="square" rtlCol="0">
            <a:spAutoFit/>
          </a:bodyPr>
          <a:lstStyle/>
          <a:p>
            <a:pPr algn="just" rtl="1"/>
            <a:r>
              <a:rPr lang="ar-SA" sz="2400" dirty="0">
                <a:cs typeface="B Nazanin" panose="00000400000000000000" pitchFamily="2" charset="-78"/>
              </a:rPr>
              <a:t>زمانبندي انتساب كارها بصورت كارا از مسائل مهم در طراحي سيستمهاي موازي به شمار ميآيد . اما بخاطر پيچيدگي سيستمها  تعداد زياد كارها، پيدا كردن يـك اهحل بهينه معمولا كار بسيار دشواري است . در اين مقاله يك الگوريتم زمانبندي ديناميكي براي مدل موازي</a:t>
            </a:r>
            <a:r>
              <a:rPr lang="en-US" sz="2400" dirty="0">
                <a:cs typeface="B Nazanin" panose="00000400000000000000" pitchFamily="2" charset="-78"/>
              </a:rPr>
              <a:t> BSP </a:t>
            </a:r>
            <a:r>
              <a:rPr lang="ar-SA" sz="2400" dirty="0">
                <a:cs typeface="B Nazanin" panose="00000400000000000000" pitchFamily="2" charset="-78"/>
              </a:rPr>
              <a:t>پيشنهاد پيشنهاد شده است. اين مدل متشكل از تعـدادي واحـد پـردازنده /حافظـه اسـت كـه از طـريق يـك شـبكه ارتباطـي با يكديگر ارتباط برقرار ميكنند . الگوريتم زمانبندي پيشنهادي بصورت يك رشته از ابـرگامهـا نوشـته شـده اسـت . در هـر ابرگام پردازنده زمانبند به زمانبندي كارها ساير پردازندهها به اجراي كارها ميپردازند . نتايج بدست آمده از اين الگوريتم تحت مدل شبيه سازي شده</a:t>
            </a:r>
            <a:r>
              <a:rPr lang="en-US" sz="2400" dirty="0">
                <a:cs typeface="B Nazanin" panose="00000400000000000000" pitchFamily="2" charset="-78"/>
              </a:rPr>
              <a:t> (Parallel Synchronous Bulk(BSP </a:t>
            </a:r>
            <a:r>
              <a:rPr lang="fa-IR" sz="2400" dirty="0" smtClean="0">
                <a:cs typeface="B Nazanin" panose="00000400000000000000" pitchFamily="2" charset="-78"/>
              </a:rPr>
              <a:t> </a:t>
            </a:r>
            <a:r>
              <a:rPr lang="ar-SA" sz="2400" dirty="0" smtClean="0">
                <a:cs typeface="B Nazanin" panose="00000400000000000000" pitchFamily="2" charset="-78"/>
              </a:rPr>
              <a:t>نشان </a:t>
            </a:r>
            <a:r>
              <a:rPr lang="ar-SA" sz="2400" dirty="0">
                <a:cs typeface="B Nazanin" panose="00000400000000000000" pitchFamily="2" charset="-78"/>
              </a:rPr>
              <a:t>ميدهد كه ميزان توجه به بار روي پر ازنده ها جريمه ارتباطات بايد متوازن باشد تـا كارهـا بـه شـكل مناسـبي روي پـردازنده هـا توزيع شوند . برخلاف اكثرالگوريتمهاي زمانبندي مدت زمان فاز زمانبندي تنها به نرخ ورود زمان اجراي كارها بستگي ندارد. بلكه مؤثرترين عامل تعداد پردازنده هاست</a:t>
            </a:r>
            <a:r>
              <a:rPr lang="en-US" sz="2400" dirty="0">
                <a:cs typeface="B Nazanin" panose="00000400000000000000" pitchFamily="2" charset="-78"/>
              </a:rPr>
              <a:t>.</a:t>
            </a:r>
          </a:p>
          <a:p>
            <a:pPr algn="just" rtl="1"/>
            <a:endParaRPr lang="en-US" sz="2400" dirty="0">
              <a:cs typeface="B Nazanin" panose="00000400000000000000" pitchFamily="2" charset="-78"/>
            </a:endParaRPr>
          </a:p>
        </p:txBody>
      </p:sp>
    </p:spTree>
    <p:extLst>
      <p:ext uri="{BB962C8B-B14F-4D97-AF65-F5344CB8AC3E}">
        <p14:creationId xmlns:p14="http://schemas.microsoft.com/office/powerpoint/2010/main" val="75290007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rtl="1"/>
            <a:r>
              <a:rPr lang="ar-SA" dirty="0">
                <a:cs typeface="B Titr" panose="00000700000000000000" pitchFamily="2" charset="-78"/>
              </a:rPr>
              <a:t>مدل موازي</a:t>
            </a:r>
            <a:r>
              <a:rPr lang="en-US" dirty="0">
                <a:cs typeface="B Titr" panose="00000700000000000000" pitchFamily="2" charset="-78"/>
              </a:rPr>
              <a:t> BSP </a:t>
            </a:r>
            <a:r>
              <a:rPr lang="ar-SA" dirty="0">
                <a:cs typeface="B Titr" panose="00000700000000000000" pitchFamily="2" charset="-78"/>
              </a:rPr>
              <a:t>الگوريتم زمانبندي ديناميكي</a:t>
            </a:r>
            <a:r>
              <a:rPr lang="en-US" dirty="0">
                <a:cs typeface="B Titr" panose="00000700000000000000" pitchFamily="2" charset="-78"/>
              </a:rPr>
              <a:t/>
            </a:r>
            <a:br>
              <a:rPr lang="en-US" dirty="0">
                <a:cs typeface="B Titr" panose="00000700000000000000" pitchFamily="2" charset="-78"/>
              </a:rPr>
            </a:br>
            <a:endParaRPr lang="en-US" dirty="0">
              <a:cs typeface="B Titr" panose="00000700000000000000" pitchFamily="2" charset="-78"/>
            </a:endParaRPr>
          </a:p>
        </p:txBody>
      </p:sp>
      <p:sp>
        <p:nvSpPr>
          <p:cNvPr id="3" name="TextBox 2"/>
          <p:cNvSpPr txBox="1"/>
          <p:nvPr/>
        </p:nvSpPr>
        <p:spPr>
          <a:xfrm>
            <a:off x="581192" y="2281287"/>
            <a:ext cx="7827517" cy="3139321"/>
          </a:xfrm>
          <a:prstGeom prst="rect">
            <a:avLst/>
          </a:prstGeom>
          <a:noFill/>
        </p:spPr>
        <p:txBody>
          <a:bodyPr wrap="square" rtlCol="0">
            <a:spAutoFit/>
          </a:bodyPr>
          <a:lstStyle/>
          <a:p>
            <a:pPr algn="just" rtl="1"/>
            <a:r>
              <a:rPr lang="ar-SA" sz="2200" dirty="0">
                <a:cs typeface="B Nazanin" panose="00000400000000000000" pitchFamily="2" charset="-78"/>
              </a:rPr>
              <a:t>سـالهاي اخـير شـاهد اسـتفاده روزافـزون از كامپيوترهاي موازي توزيع شده اسـت. در ايـنگونه سيسـتم هـا ايـن مسـئله بوجـود مـيآيـد كـه چطـور كارها بين پـردازنده هـا توزيـع شـوند تا در كمترين زمان ممكن اجرا شوند . اين مسئله بعنوان مسـئله زمانبـندي شـناخته مـي شـود . زمانبـندي كارهـا روي پـردازنده هـا ميتواند بصـورت اسـتاتيكي يـا دينامیكـي انجـام شود. در الگوريتمهاي استاتيكي، انتساب كارهـا بـه پـردازنده ها در زمان كامپايل مشخص ميشود . الگوريتمهاي استاتيكي، اغلـب بـراي زمانبـندي كارهـاي دورهاي بـا طـول عمـر مؤكـد اسـتفاده ميشود</a:t>
            </a:r>
            <a:r>
              <a:rPr lang="en-US" sz="2200" dirty="0">
                <a:cs typeface="B Nazanin" panose="00000400000000000000" pitchFamily="2" charset="-78"/>
              </a:rPr>
              <a:t>. </a:t>
            </a:r>
            <a:r>
              <a:rPr lang="ar-SA" sz="2200" dirty="0">
                <a:cs typeface="B Nazanin" panose="00000400000000000000" pitchFamily="2" charset="-78"/>
              </a:rPr>
              <a:t>الگوريـتمهـاي اسـتاتيكي در همـه بـرنامه هـا قـابل اسـتفاده نيسـتند . در سيستمهاي بلادرنـگ كارها در زمان جراي برنامه پديد مي آيند بنابراين مشخصات وتعداد آنهـا در زمـان كامـپايل مشـخص نيسـت . </a:t>
            </a:r>
            <a:endParaRPr lang="en-US" sz="2200" dirty="0">
              <a:cs typeface="B Nazanin" panose="00000400000000000000" pitchFamily="2" charset="-78"/>
            </a:endParaRPr>
          </a:p>
        </p:txBody>
      </p:sp>
    </p:spTree>
    <p:extLst>
      <p:ext uri="{BB962C8B-B14F-4D97-AF65-F5344CB8AC3E}">
        <p14:creationId xmlns:p14="http://schemas.microsoft.com/office/powerpoint/2010/main" val="200833536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r>
              <a:rPr lang="ar-SA" dirty="0">
                <a:cs typeface="B Titr" panose="00000700000000000000" pitchFamily="2" charset="-78"/>
              </a:rPr>
              <a:t>مدل موازي</a:t>
            </a:r>
            <a:r>
              <a:rPr lang="en-US" dirty="0">
                <a:cs typeface="B Titr" panose="00000700000000000000" pitchFamily="2" charset="-78"/>
              </a:rPr>
              <a:t> BSP </a:t>
            </a:r>
            <a:r>
              <a:rPr lang="ar-SA" dirty="0">
                <a:cs typeface="B Titr" panose="00000700000000000000" pitchFamily="2" charset="-78"/>
              </a:rPr>
              <a:t>الگوريتم زمانبندي ديناميكي</a:t>
            </a:r>
            <a:r>
              <a:rPr lang="en-US" dirty="0">
                <a:cs typeface="B Titr" panose="00000700000000000000" pitchFamily="2" charset="-78"/>
              </a:rPr>
              <a:t/>
            </a:r>
            <a:br>
              <a:rPr lang="en-US" dirty="0">
                <a:cs typeface="B Titr" panose="00000700000000000000" pitchFamily="2" charset="-78"/>
              </a:rPr>
            </a:br>
            <a:endParaRPr lang="en-US" dirty="0">
              <a:cs typeface="B Titr" panose="00000700000000000000" pitchFamily="2" charset="-78"/>
            </a:endParaRPr>
          </a:p>
        </p:txBody>
      </p:sp>
      <p:sp>
        <p:nvSpPr>
          <p:cNvPr id="3" name="TextBox 2"/>
          <p:cNvSpPr txBox="1"/>
          <p:nvPr/>
        </p:nvSpPr>
        <p:spPr>
          <a:xfrm>
            <a:off x="581192" y="2234153"/>
            <a:ext cx="7827517" cy="3416320"/>
          </a:xfrm>
          <a:prstGeom prst="rect">
            <a:avLst/>
          </a:prstGeom>
          <a:noFill/>
        </p:spPr>
        <p:txBody>
          <a:bodyPr wrap="square" rtlCol="0">
            <a:spAutoFit/>
          </a:bodyPr>
          <a:lstStyle/>
          <a:p>
            <a:pPr algn="just" rtl="1"/>
            <a:r>
              <a:rPr lang="ar-SA" sz="2400" dirty="0">
                <a:cs typeface="B Nazanin" panose="00000400000000000000" pitchFamily="2" charset="-78"/>
              </a:rPr>
              <a:t>بنابرايـن زمانبـندي تخصيص كارها به پـردازنده هـا بـايد در زمـان جـراي بـرنامه بصـورت ديناميكـي صـورت پذيـرد</a:t>
            </a:r>
            <a:r>
              <a:rPr lang="en-US" sz="2400" dirty="0">
                <a:cs typeface="B Nazanin" panose="00000400000000000000" pitchFamily="2" charset="-78"/>
              </a:rPr>
              <a:t>. </a:t>
            </a:r>
            <a:r>
              <a:rPr lang="ar-SA" sz="2400" dirty="0">
                <a:cs typeface="B Nazanin" panose="00000400000000000000" pitchFamily="2" charset="-78"/>
              </a:rPr>
              <a:t>الگوريـتمهـاي دينامیكـي خـود بـه دو گـروه الگو ريـتمهـاي زمانبـندي ديناميكي مـتمركز توزيـع شـده تقسيم ميشوند. در الگوريتمهاي توزيع شده، پردازنده هاي بـيكار بـه يـك صف كار كزي يا توزيع شده مراجعه كرده كار يا كارهايي را بخـود تخصـيص داده اجرا ميكنند . در استراتژي متمركز، یكي از پردازنده هاي سيسـتم بعـنوان زمانبند در نظر گرفته ميشود. فقط پردازنده زمانبند به صف كارها دسترسـي دارد كارهـا را با توجه به بار روي پردازنده ها اطلاعاتي كه در زمان اجـرا از كارهـا پـردازنده هـا بدست مي آورد، بين پردازند ها توزيع مينمايد</a:t>
            </a:r>
            <a:r>
              <a:rPr lang="en-US" sz="2400" dirty="0">
                <a:cs typeface="B Nazanin" panose="00000400000000000000" pitchFamily="2" charset="-78"/>
              </a:rPr>
              <a:t> . </a:t>
            </a:r>
          </a:p>
        </p:txBody>
      </p:sp>
    </p:spTree>
    <p:extLst>
      <p:ext uri="{BB962C8B-B14F-4D97-AF65-F5344CB8AC3E}">
        <p14:creationId xmlns:p14="http://schemas.microsoft.com/office/powerpoint/2010/main" val="211934890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r>
              <a:rPr lang="ar-SA" dirty="0">
                <a:cs typeface="B Titr" panose="00000700000000000000" pitchFamily="2" charset="-78"/>
              </a:rPr>
              <a:t>مدل موازي</a:t>
            </a:r>
            <a:r>
              <a:rPr lang="en-US" dirty="0">
                <a:cs typeface="B Titr" panose="00000700000000000000" pitchFamily="2" charset="-78"/>
              </a:rPr>
              <a:t> BSP </a:t>
            </a:r>
            <a:r>
              <a:rPr lang="ar-SA" dirty="0">
                <a:cs typeface="B Titr" panose="00000700000000000000" pitchFamily="2" charset="-78"/>
              </a:rPr>
              <a:t>الگوريتم زمانبندي ديناميكي</a:t>
            </a:r>
            <a:r>
              <a:rPr lang="en-US" dirty="0">
                <a:cs typeface="B Titr" panose="00000700000000000000" pitchFamily="2" charset="-78"/>
              </a:rPr>
              <a:t/>
            </a:r>
            <a:br>
              <a:rPr lang="en-US" dirty="0">
                <a:cs typeface="B Titr" panose="00000700000000000000" pitchFamily="2" charset="-78"/>
              </a:rPr>
            </a:br>
            <a:endParaRPr lang="en-US" dirty="0">
              <a:cs typeface="B Titr" panose="00000700000000000000" pitchFamily="2" charset="-78"/>
            </a:endParaRPr>
          </a:p>
        </p:txBody>
      </p:sp>
      <p:sp>
        <p:nvSpPr>
          <p:cNvPr id="3" name="TextBox 2"/>
          <p:cNvSpPr txBox="1"/>
          <p:nvPr/>
        </p:nvSpPr>
        <p:spPr>
          <a:xfrm>
            <a:off x="581192" y="2281287"/>
            <a:ext cx="7827517" cy="4154984"/>
          </a:xfrm>
          <a:prstGeom prst="rect">
            <a:avLst/>
          </a:prstGeom>
          <a:noFill/>
        </p:spPr>
        <p:txBody>
          <a:bodyPr wrap="square" rtlCol="0">
            <a:spAutoFit/>
          </a:bodyPr>
          <a:lstStyle/>
          <a:p>
            <a:pPr algn="just" rtl="1"/>
            <a:r>
              <a:rPr lang="ar-SA" sz="2400" dirty="0">
                <a:cs typeface="B Nazanin" panose="00000400000000000000" pitchFamily="2" charset="-78"/>
              </a:rPr>
              <a:t>در زمانبندي ديناميكي بخاطر تخصيص يك پردازنده به زمانبندي قدرت محاسباتی حـدودي كاهش مييابد در ضمن چون اطلاعات مربوط به زمانبندي با ستي در زمـان اجـرا جمـع آوري شود، كلي بنام سربار زمانبندي بوجود مي آيد . چنانچه سيستمهاي موازي داراي حافظه مشترك سراسري باشند، استفاده از الگوريتمهاي زمانبندي توزيع شده راحتتر است. اما اگر حافظه سيستم موازي از نوع توزيع شده باشـد، اسـتفاده از الگوريـتمهاي زمانبندي ديناميكي متمركز اجتناب ناپذير است</a:t>
            </a:r>
            <a:r>
              <a:rPr lang="en-US" sz="2400" dirty="0">
                <a:cs typeface="B Nazanin" panose="00000400000000000000" pitchFamily="2" charset="-78"/>
              </a:rPr>
              <a:t> . </a:t>
            </a:r>
            <a:r>
              <a:rPr lang="ar-SA" sz="2400" dirty="0">
                <a:cs typeface="B Nazanin" panose="00000400000000000000" pitchFamily="2" charset="-78"/>
              </a:rPr>
              <a:t>هـدف از اين تحقيق طراحي يك الگوريتم زمانبندي ديناميكي متمركزبراي كي از مدلهـاي مـوازي مطـرح موسـوم به مدل</a:t>
            </a:r>
            <a:r>
              <a:rPr lang="en-US" sz="2400" dirty="0">
                <a:cs typeface="B Nazanin" panose="00000400000000000000" pitchFamily="2" charset="-78"/>
              </a:rPr>
              <a:t> BSP </a:t>
            </a:r>
            <a:r>
              <a:rPr lang="ar-SA" sz="2400" dirty="0">
                <a:cs typeface="B Nazanin" panose="00000400000000000000" pitchFamily="2" charset="-78"/>
              </a:rPr>
              <a:t>است. در مدل</a:t>
            </a:r>
            <a:r>
              <a:rPr lang="en-US" sz="2400" dirty="0">
                <a:cs typeface="B Nazanin" panose="00000400000000000000" pitchFamily="2" charset="-78"/>
              </a:rPr>
              <a:t> BSP </a:t>
            </a:r>
            <a:r>
              <a:rPr lang="ar-SA" sz="2400" dirty="0">
                <a:cs typeface="B Nazanin" panose="00000400000000000000" pitchFamily="2" charset="-78"/>
              </a:rPr>
              <a:t>سيستم از تعدادي واحد پردازنده/حافظه تشكيل شده است پردازندهها از طريق يك شبكه تباطي با يكديگربه مبادله اطلاعات ميپردازند</a:t>
            </a:r>
            <a:r>
              <a:rPr lang="en-US" sz="2400" dirty="0">
                <a:cs typeface="B Nazanin" panose="00000400000000000000" pitchFamily="2" charset="-78"/>
              </a:rPr>
              <a:t>.</a:t>
            </a:r>
            <a:r>
              <a:rPr lang="ar-SA" sz="2400" dirty="0">
                <a:cs typeface="B Nazanin" panose="00000400000000000000" pitchFamily="2" charset="-78"/>
              </a:rPr>
              <a:t> ادامـه ايـن مقاله بصورت زير سازماندهي شده است </a:t>
            </a:r>
            <a:r>
              <a:rPr lang="ar-SA" sz="2400" dirty="0" smtClean="0">
                <a:cs typeface="B Nazanin" panose="00000400000000000000" pitchFamily="2" charset="-78"/>
              </a:rPr>
              <a:t>.</a:t>
            </a:r>
            <a:endParaRPr lang="en-US" sz="2400" dirty="0">
              <a:cs typeface="B Nazanin" panose="00000400000000000000" pitchFamily="2" charset="-78"/>
            </a:endParaRPr>
          </a:p>
        </p:txBody>
      </p:sp>
    </p:spTree>
    <p:extLst>
      <p:ext uri="{BB962C8B-B14F-4D97-AF65-F5344CB8AC3E}">
        <p14:creationId xmlns:p14="http://schemas.microsoft.com/office/powerpoint/2010/main" val="94775056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r>
              <a:rPr lang="ar-SA" dirty="0">
                <a:cs typeface="B Titr" panose="00000700000000000000" pitchFamily="2" charset="-78"/>
              </a:rPr>
              <a:t>مدل موازي</a:t>
            </a:r>
            <a:r>
              <a:rPr lang="en-US" dirty="0">
                <a:cs typeface="B Titr" panose="00000700000000000000" pitchFamily="2" charset="-78"/>
              </a:rPr>
              <a:t> BSP </a:t>
            </a:r>
            <a:r>
              <a:rPr lang="ar-SA" dirty="0">
                <a:cs typeface="B Titr" panose="00000700000000000000" pitchFamily="2" charset="-78"/>
              </a:rPr>
              <a:t>الگوريتم زمانبندي ديناميكي</a:t>
            </a:r>
            <a:r>
              <a:rPr lang="en-US" dirty="0">
                <a:cs typeface="B Titr" panose="00000700000000000000" pitchFamily="2" charset="-78"/>
              </a:rPr>
              <a:t/>
            </a:r>
            <a:br>
              <a:rPr lang="en-US" dirty="0">
                <a:cs typeface="B Titr" panose="00000700000000000000" pitchFamily="2" charset="-78"/>
              </a:rPr>
            </a:br>
            <a:endParaRPr lang="en-US" dirty="0">
              <a:cs typeface="B Titr" panose="00000700000000000000" pitchFamily="2" charset="-78"/>
            </a:endParaRPr>
          </a:p>
        </p:txBody>
      </p:sp>
      <p:sp>
        <p:nvSpPr>
          <p:cNvPr id="3" name="TextBox 2"/>
          <p:cNvSpPr txBox="1"/>
          <p:nvPr/>
        </p:nvSpPr>
        <p:spPr>
          <a:xfrm>
            <a:off x="581192" y="2281287"/>
            <a:ext cx="7827517" cy="3108543"/>
          </a:xfrm>
          <a:prstGeom prst="rect">
            <a:avLst/>
          </a:prstGeom>
          <a:noFill/>
        </p:spPr>
        <p:txBody>
          <a:bodyPr wrap="square" rtlCol="0">
            <a:spAutoFit/>
          </a:bodyPr>
          <a:lstStyle/>
          <a:p>
            <a:pPr algn="just" rtl="1"/>
            <a:r>
              <a:rPr lang="ar-SA" sz="2800" dirty="0">
                <a:cs typeface="B Nazanin" panose="00000400000000000000" pitchFamily="2" charset="-78"/>
              </a:rPr>
              <a:t> بخش 2 به بررسي برخي از الگوريـتمهـاي زمانبندي ديناميكي متمركز توزيع شده مي پردازد. در بخش 3 برخـي از مفاهـيم اصـلي مـدل</a:t>
            </a:r>
            <a:r>
              <a:rPr lang="en-US" sz="2800" dirty="0">
                <a:cs typeface="B Nazanin" panose="00000400000000000000" pitchFamily="2" charset="-78"/>
              </a:rPr>
              <a:t> BSP </a:t>
            </a:r>
            <a:r>
              <a:rPr lang="ar-SA" sz="2800" dirty="0">
                <a:cs typeface="B Nazanin" panose="00000400000000000000" pitchFamily="2" charset="-78"/>
              </a:rPr>
              <a:t>كه در طراحي الگوريتم زمانبندي پيشنهادي مـورد اسـتفاده قـرار گرفـته انـد، مطـرح شـده اسـت</a:t>
            </a:r>
            <a:r>
              <a:rPr lang="ar-SA" sz="900" dirty="0">
                <a:cs typeface="B Nazanin" panose="00000400000000000000" pitchFamily="2" charset="-78"/>
              </a:rPr>
              <a:t> </a:t>
            </a:r>
            <a:r>
              <a:rPr lang="ar-SA" sz="2800" dirty="0">
                <a:cs typeface="B Nazanin" panose="00000400000000000000" pitchFamily="2" charset="-78"/>
              </a:rPr>
              <a:t>.</a:t>
            </a:r>
            <a:r>
              <a:rPr lang="ar-SA" sz="1400" dirty="0">
                <a:cs typeface="B Nazanin" panose="00000400000000000000" pitchFamily="2" charset="-78"/>
              </a:rPr>
              <a:t> </a:t>
            </a:r>
            <a:r>
              <a:rPr lang="ar-SA" sz="2800" dirty="0">
                <a:cs typeface="B Nazanin" panose="00000400000000000000" pitchFamily="2" charset="-78"/>
              </a:rPr>
              <a:t>بخـش</a:t>
            </a:r>
            <a:r>
              <a:rPr lang="ar-SA" sz="1600" dirty="0">
                <a:cs typeface="B Nazanin" panose="00000400000000000000" pitchFamily="2" charset="-78"/>
              </a:rPr>
              <a:t> </a:t>
            </a:r>
            <a:r>
              <a:rPr lang="ar-SA" sz="2800" dirty="0">
                <a:cs typeface="B Nazanin" panose="00000400000000000000" pitchFamily="2" charset="-78"/>
              </a:rPr>
              <a:t>4 به طراحي الگوريتم پیشـنهادي نحـوه پياده سازي آن روي مدل</a:t>
            </a:r>
            <a:r>
              <a:rPr lang="en-US" sz="2800" dirty="0">
                <a:cs typeface="B Nazanin" panose="00000400000000000000" pitchFamily="2" charset="-78"/>
              </a:rPr>
              <a:t> BSP </a:t>
            </a:r>
            <a:r>
              <a:rPr lang="ar-SA" sz="2800" dirty="0">
                <a:cs typeface="B Nazanin" panose="00000400000000000000" pitchFamily="2" charset="-78"/>
              </a:rPr>
              <a:t>اختصاص يافته است. بخش 5 بـه ارزيابي زمانبند ميپردازد و نهایتا نتایج وپيشنهادات جهت كار آينده در بخش 6 ارائه شده است</a:t>
            </a:r>
            <a:r>
              <a:rPr lang="en-US" sz="2800" dirty="0">
                <a:cs typeface="B Nazanin" panose="00000400000000000000" pitchFamily="2" charset="-78"/>
              </a:rPr>
              <a:t>.</a:t>
            </a:r>
          </a:p>
        </p:txBody>
      </p:sp>
    </p:spTree>
    <p:extLst>
      <p:ext uri="{BB962C8B-B14F-4D97-AF65-F5344CB8AC3E}">
        <p14:creationId xmlns:p14="http://schemas.microsoft.com/office/powerpoint/2010/main" val="43774679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r>
              <a:rPr lang="ar-SA" dirty="0">
                <a:cs typeface="B Titr" panose="00000700000000000000" pitchFamily="2" charset="-78"/>
              </a:rPr>
              <a:t>مروري بر الگوريتم هاي زمانبندي موجود</a:t>
            </a:r>
            <a:endParaRPr lang="en-US" dirty="0">
              <a:cs typeface="B Titr" panose="00000700000000000000" pitchFamily="2" charset="-78"/>
            </a:endParaRPr>
          </a:p>
        </p:txBody>
      </p:sp>
      <p:sp>
        <p:nvSpPr>
          <p:cNvPr id="3" name="TextBox 2"/>
          <p:cNvSpPr txBox="1"/>
          <p:nvPr/>
        </p:nvSpPr>
        <p:spPr>
          <a:xfrm>
            <a:off x="581192" y="2215299"/>
            <a:ext cx="7827517" cy="3785652"/>
          </a:xfrm>
          <a:prstGeom prst="rect">
            <a:avLst/>
          </a:prstGeom>
          <a:noFill/>
        </p:spPr>
        <p:txBody>
          <a:bodyPr wrap="square" rtlCol="0">
            <a:spAutoFit/>
          </a:bodyPr>
          <a:lstStyle/>
          <a:p>
            <a:pPr algn="just" rtl="1"/>
            <a:r>
              <a:rPr lang="ar-SA" sz="2400" dirty="0">
                <a:cs typeface="B Nazanin" panose="00000400000000000000" pitchFamily="2" charset="-78"/>
              </a:rPr>
              <a:t>همانطوريكه گفته شد الگوريتمهاي زمانبندي ديناميكي به دو گروه متمركز توزيـعشـده تقسيم ميشوند . در اين بخش برخي از الگوريتمهاي طراحي شده در هـر دو گـروه، كـه از ايده هاي مطرح شده در آنها در طراحي الگوريتم پيشنهادي استفاده شده است، بطور مختصر معرفي ميگردند</a:t>
            </a:r>
            <a:r>
              <a:rPr lang="en-US" sz="2400" dirty="0">
                <a:cs typeface="B Nazanin" panose="00000400000000000000" pitchFamily="2" charset="-78"/>
              </a:rPr>
              <a:t>.</a:t>
            </a:r>
          </a:p>
          <a:p>
            <a:pPr algn="just" rtl="1"/>
            <a:r>
              <a:rPr lang="en-US" sz="2400" dirty="0">
                <a:cs typeface="B Nazanin" panose="00000400000000000000" pitchFamily="2" charset="-78"/>
              </a:rPr>
              <a:t>Self Scheduling </a:t>
            </a:r>
            <a:r>
              <a:rPr lang="ar-SA" sz="2400" dirty="0">
                <a:cs typeface="B Nazanin" panose="00000400000000000000" pitchFamily="2" charset="-78"/>
              </a:rPr>
              <a:t>ســاده تريــن شــكل زمانبــندي اســت. در ايــن الگوريـتم، هـر پـردازنده بـيكار يـك تكرار از حلقه كارها را از طر يق دسترسي به صـف مشـترك كارهـا بخـود اختصـاص داده اجـرا مـيكـند . به علت اينكه هر پـردازنده، هـر بـار فقـط يـك كـار را بخـود تخصيص مي دهد، اين الگوريتم بار كـاري را بخوبـي بيـن پردازندهها متوازن ميكند ولي بهمين علت سربار زمانبندي زيـادي تولـيد مـيكـند. </a:t>
            </a:r>
            <a:endParaRPr lang="en-US" sz="2400" dirty="0">
              <a:cs typeface="B Nazanin" panose="00000400000000000000" pitchFamily="2" charset="-78"/>
            </a:endParaRPr>
          </a:p>
        </p:txBody>
      </p:sp>
    </p:spTree>
    <p:extLst>
      <p:ext uri="{BB962C8B-B14F-4D97-AF65-F5344CB8AC3E}">
        <p14:creationId xmlns:p14="http://schemas.microsoft.com/office/powerpoint/2010/main" val="423187843"/>
      </p:ext>
    </p:extLst>
  </p:cSld>
  <p:clrMapOvr>
    <a:masterClrMapping/>
  </p:clrMapOvr>
  <p:timing>
    <p:tnLst>
      <p:par>
        <p:cTn id="1" dur="indefinite" restart="never" nodeType="tmRoot"/>
      </p:par>
    </p:tnLst>
  </p:timing>
</p:sld>
</file>

<file path=ppt/theme/theme1.xml><?xml version="1.0" encoding="utf-8"?>
<a:theme xmlns:a="http://schemas.openxmlformats.org/drawingml/2006/main" name="Dividend">
  <a:themeElements>
    <a:clrScheme name="Dividend">
      <a:dk1>
        <a:sysClr val="windowText" lastClr="000000"/>
      </a:dk1>
      <a:lt1>
        <a:sysClr val="window" lastClr="FFFFFF"/>
      </a:lt1>
      <a:dk2>
        <a:srgbClr val="3D3D3D"/>
      </a:dk2>
      <a:lt2>
        <a:srgbClr val="EBEBEB"/>
      </a:lt2>
      <a:accent1>
        <a:srgbClr val="4D1434"/>
      </a:accent1>
      <a:accent2>
        <a:srgbClr val="903163"/>
      </a:accent2>
      <a:accent3>
        <a:srgbClr val="B2324B"/>
      </a:accent3>
      <a:accent4>
        <a:srgbClr val="969FA7"/>
      </a:accent4>
      <a:accent5>
        <a:srgbClr val="66B1CE"/>
      </a:accent5>
      <a:accent6>
        <a:srgbClr val="40619D"/>
      </a:accent6>
      <a:hlink>
        <a:srgbClr val="828282"/>
      </a:hlink>
      <a:folHlink>
        <a:srgbClr val="A5A5A5"/>
      </a:folHlink>
    </a:clrScheme>
    <a:fontScheme name="Dividend">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ividend">
      <a:fillStyleLst>
        <a:solidFill>
          <a:schemeClr val="phClr"/>
        </a:solidFill>
        <a:gradFill rotWithShape="1">
          <a:gsLst>
            <a:gs pos="0">
              <a:schemeClr val="phClr">
                <a:tint val="68000"/>
                <a:alpha val="90000"/>
                <a:lumMod val="100000"/>
              </a:schemeClr>
            </a:gs>
            <a:gs pos="100000">
              <a:schemeClr val="phClr">
                <a:tint val="90000"/>
                <a:lumMod val="95000"/>
              </a:schemeClr>
            </a:gs>
          </a:gsLst>
          <a:lin ang="5400000" scaled="1"/>
        </a:gradFill>
        <a:gradFill rotWithShape="1">
          <a:gsLst>
            <a:gs pos="0">
              <a:schemeClr val="phClr">
                <a:tint val="98000"/>
                <a:lumMod val="110000"/>
              </a:schemeClr>
            </a:gs>
            <a:gs pos="84000">
              <a:schemeClr val="phClr">
                <a:shade val="90000"/>
                <a:lumMod val="88000"/>
              </a:schemeClr>
            </a:gs>
          </a:gsLst>
          <a:lin ang="5400000" scaled="0"/>
        </a:gradFill>
      </a:fillStyleLst>
      <a:lnStyleLst>
        <a:ln w="12700" cap="rnd" cmpd="sng" algn="ctr">
          <a:solidFill>
            <a:schemeClr val="phClr">
              <a:lumMod val="90000"/>
            </a:schemeClr>
          </a:solidFill>
          <a:prstDash val="solid"/>
        </a:ln>
        <a:ln w="22225"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55000"/>
              </a:srgbClr>
            </a:outerShdw>
          </a:effectLst>
        </a:effectStyle>
        <a:effectStyle>
          <a:effectLst>
            <a:outerShdw blurRad="88900" dist="38100" dir="5040000" rotWithShape="0">
              <a:srgbClr val="000000">
                <a:alpha val="60000"/>
              </a:srgbClr>
            </a:outerShdw>
          </a:effectLst>
          <a:scene3d>
            <a:camera prst="orthographicFront">
              <a:rot lat="0" lon="0" rev="0"/>
            </a:camera>
            <a:lightRig rig="threePt" dir="tl">
              <a:rot lat="0" lon="0" rev="1200000"/>
            </a:lightRig>
          </a:scene3d>
          <a:sp3d>
            <a:bevelT w="38100" h="50800"/>
          </a:sp3d>
        </a:effectStyle>
      </a:effectStyleLst>
      <a:bgFillStyleLst>
        <a:solidFill>
          <a:schemeClr val="phClr"/>
        </a:solidFill>
        <a:gradFill rotWithShape="1">
          <a:gsLst>
            <a:gs pos="0">
              <a:schemeClr val="phClr">
                <a:tint val="90000"/>
                <a:lumMod val="110000"/>
              </a:schemeClr>
            </a:gs>
            <a:gs pos="88000">
              <a:schemeClr val="phClr">
                <a:shade val="94000"/>
                <a:satMod val="110000"/>
                <a:lumMod val="88000"/>
              </a:schemeClr>
            </a:gs>
          </a:gsLst>
          <a:lin ang="5400000" scaled="0"/>
        </a:gradFill>
        <a:gradFill rotWithShape="1">
          <a:gsLst>
            <a:gs pos="0">
              <a:schemeClr val="phClr">
                <a:tint val="90000"/>
                <a:lumMod val="110000"/>
              </a:schemeClr>
            </a:gs>
            <a:gs pos="100000">
              <a:schemeClr val="phClr">
                <a:shade val="98000"/>
                <a:satMod val="110000"/>
                <a:lumMod val="8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Dividend" id="{9697A71B-4AB7-4A1A-BD5B-BB2D22835B57}" vid="{C21699FF-00E4-43C8-BBCC-D7E5536C3717}"/>
    </a:ext>
  </a:extLst>
</a:theme>
</file>

<file path=docProps/app.xml><?xml version="1.0" encoding="utf-8"?>
<Properties xmlns="http://schemas.openxmlformats.org/officeDocument/2006/extended-properties" xmlns:vt="http://schemas.openxmlformats.org/officeDocument/2006/docPropsVTypes">
  <Template>TM03457464[[fn=Dividend]]</Template>
  <TotalTime>63</TotalTime>
  <Words>2970</Words>
  <Application>Microsoft Office PowerPoint</Application>
  <PresentationFormat>On-screen Show (4:3)</PresentationFormat>
  <Paragraphs>113</Paragraphs>
  <Slides>34</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34</vt:i4>
      </vt:variant>
    </vt:vector>
  </HeadingPairs>
  <TitlesOfParts>
    <vt:vector size="42" baseType="lpstr">
      <vt:lpstr>Arial</vt:lpstr>
      <vt:lpstr>B Nazanin</vt:lpstr>
      <vt:lpstr>B Titr</vt:lpstr>
      <vt:lpstr>Gill Sans MT</vt:lpstr>
      <vt:lpstr>Times New Roman</vt:lpstr>
      <vt:lpstr>Wingdings</vt:lpstr>
      <vt:lpstr>Wingdings 2</vt:lpstr>
      <vt:lpstr>Dividend</vt:lpstr>
      <vt:lpstr>PowerPoint Presentation</vt:lpstr>
      <vt:lpstr>موضوع : طراحی و پیاده سازی یک مکانیزم زمانبندی توسعه پذیر برای مدل BSP   </vt:lpstr>
      <vt:lpstr>یک مکانیزم زمانبندی دینامیکی برای مدل موازی BSP </vt:lpstr>
      <vt:lpstr>یک مکانیزم زمانبندی دینامیکی برای مدل موازی BSP </vt:lpstr>
      <vt:lpstr>مدل موازي BSP الگوريتم زمانبندي ديناميكي </vt:lpstr>
      <vt:lpstr>مدل موازي BSP الگوريتم زمانبندي ديناميكي </vt:lpstr>
      <vt:lpstr>مدل موازي BSP الگوريتم زمانبندي ديناميكي </vt:lpstr>
      <vt:lpstr>مدل موازي BSP الگوريتم زمانبندي ديناميكي </vt:lpstr>
      <vt:lpstr>مروري بر الگوريتم هاي زمانبندي موجود</vt:lpstr>
      <vt:lpstr>مروري بر الگوريتم هاي زمانبندي موجود</vt:lpstr>
      <vt:lpstr>مروري بر الگوريتم هاي زمانبندي موجود</vt:lpstr>
      <vt:lpstr>الگوریتمهای زمانبندی دینامیکی متمرکز</vt:lpstr>
      <vt:lpstr>الگوریتمهای زمانبندی دینامیکی متمرکز</vt:lpstr>
      <vt:lpstr>مدل محاسباتی BSP</vt:lpstr>
      <vt:lpstr>مدل محاسباتی BSP</vt:lpstr>
      <vt:lpstr>مدل محاسباتی BSP</vt:lpstr>
      <vt:lpstr>الگوریتم پیشنهادی</vt:lpstr>
      <vt:lpstr>طراحی الگوریتم </vt:lpstr>
      <vt:lpstr>طراحی الگوریتم </vt:lpstr>
      <vt:lpstr>طراحی الگوریتم </vt:lpstr>
      <vt:lpstr>طراحی الگوریتم </vt:lpstr>
      <vt:lpstr>طراحی الگوریتم </vt:lpstr>
      <vt:lpstr>طراحی الگوریتم </vt:lpstr>
      <vt:lpstr>پیادهسازی الگوریتم زمانبندی پیشنهادی روی مدل BSP</vt:lpstr>
      <vt:lpstr>پیادهسازی الگوریتم زمانبندی پیشنهادی روی مدل BSP</vt:lpstr>
      <vt:lpstr>پیادهسازی الگوریتم زمانبندی پیشنهادی روی مدل BSP</vt:lpstr>
      <vt:lpstr>پیادهسازی الگوریتم زمانبندی پیشنهادی روی مدل BSP</vt:lpstr>
      <vt:lpstr>پیادهسازی الگوریتم زمانبندی پیشنهادی روی مدل BSP</vt:lpstr>
      <vt:lpstr>تجزیه و تحلیل الگوریتم زمانبندی پیشنهادی</vt:lpstr>
      <vt:lpstr>زمان اجرا برحسب جریمه ارتباطات</vt:lpstr>
      <vt:lpstr>زمان اجرای برنامه با توجه به افزایش تعدادپردازنده ها</vt:lpstr>
      <vt:lpstr>اثر تعداد کارهای زمانبندی شده در هر گام زمانبندی بر زمان اجرای کل</vt:lpstr>
      <vt:lpstr>اثر تعداد کارهای زمانبندی شده در هر گام زمانبندی بر زمان اجرای کل</vt:lpstr>
      <vt:lpstr>جمع بندی</vt:lpstr>
    </vt:vector>
  </TitlesOfParts>
  <Company>Moorche 30 DVDs</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یک مکانیزم زمانبندی دینامیکی برای مدل موازی BSP</dc:title>
  <dc:creator>MRT www.Win2Farsi.com</dc:creator>
  <cp:lastModifiedBy>MRT www.Win2Farsi.com</cp:lastModifiedBy>
  <cp:revision>10</cp:revision>
  <dcterms:created xsi:type="dcterms:W3CDTF">2017-10-31T07:43:51Z</dcterms:created>
  <dcterms:modified xsi:type="dcterms:W3CDTF">2018-04-22T11:53:44Z</dcterms:modified>
</cp:coreProperties>
</file>