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64" r:id="rId6"/>
    <p:sldId id="265" r:id="rId7"/>
    <p:sldId id="266" r:id="rId8"/>
    <p:sldId id="267" r:id="rId9"/>
    <p:sldId id="268" r:id="rId10"/>
    <p:sldId id="304"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05" r:id="rId29"/>
    <p:sldId id="287" r:id="rId30"/>
    <p:sldId id="288" r:id="rId31"/>
    <p:sldId id="306" r:id="rId32"/>
    <p:sldId id="308" r:id="rId33"/>
    <p:sldId id="309" r:id="rId34"/>
    <p:sldId id="310" r:id="rId35"/>
    <p:sldId id="311" r:id="rId36"/>
    <p:sldId id="390" r:id="rId37"/>
    <p:sldId id="312" r:id="rId38"/>
    <p:sldId id="313" r:id="rId39"/>
    <p:sldId id="326" r:id="rId40"/>
    <p:sldId id="315" r:id="rId41"/>
    <p:sldId id="316" r:id="rId42"/>
    <p:sldId id="317" r:id="rId43"/>
    <p:sldId id="318" r:id="rId44"/>
    <p:sldId id="319" r:id="rId45"/>
    <p:sldId id="320" r:id="rId46"/>
    <p:sldId id="327" r:id="rId47"/>
    <p:sldId id="321" r:id="rId48"/>
    <p:sldId id="322" r:id="rId49"/>
    <p:sldId id="323" r:id="rId50"/>
    <p:sldId id="328" r:id="rId51"/>
    <p:sldId id="324" r:id="rId52"/>
    <p:sldId id="325" r:id="rId53"/>
    <p:sldId id="290" r:id="rId54"/>
    <p:sldId id="291" r:id="rId55"/>
    <p:sldId id="329" r:id="rId56"/>
    <p:sldId id="292" r:id="rId57"/>
    <p:sldId id="293" r:id="rId58"/>
    <p:sldId id="294" r:id="rId59"/>
    <p:sldId id="295" r:id="rId60"/>
    <p:sldId id="330" r:id="rId61"/>
    <p:sldId id="331" r:id="rId62"/>
    <p:sldId id="332" r:id="rId63"/>
    <p:sldId id="346" r:id="rId64"/>
    <p:sldId id="333" r:id="rId65"/>
    <p:sldId id="334" r:id="rId66"/>
    <p:sldId id="335" r:id="rId67"/>
    <p:sldId id="336" r:id="rId68"/>
    <p:sldId id="337" r:id="rId69"/>
    <p:sldId id="338" r:id="rId70"/>
    <p:sldId id="339" r:id="rId71"/>
    <p:sldId id="340" r:id="rId72"/>
    <p:sldId id="341" r:id="rId73"/>
    <p:sldId id="342" r:id="rId74"/>
    <p:sldId id="344" r:id="rId75"/>
    <p:sldId id="361" r:id="rId76"/>
    <p:sldId id="343" r:id="rId77"/>
    <p:sldId id="362" r:id="rId78"/>
    <p:sldId id="347" r:id="rId79"/>
    <p:sldId id="348" r:id="rId80"/>
    <p:sldId id="349" r:id="rId81"/>
    <p:sldId id="350" r:id="rId82"/>
    <p:sldId id="351" r:id="rId83"/>
    <p:sldId id="352" r:id="rId84"/>
    <p:sldId id="353" r:id="rId85"/>
    <p:sldId id="363" r:id="rId86"/>
    <p:sldId id="354" r:id="rId87"/>
    <p:sldId id="355" r:id="rId88"/>
    <p:sldId id="356" r:id="rId89"/>
    <p:sldId id="391" r:id="rId90"/>
    <p:sldId id="357" r:id="rId91"/>
    <p:sldId id="358" r:id="rId92"/>
    <p:sldId id="364" r:id="rId93"/>
    <p:sldId id="359" r:id="rId94"/>
    <p:sldId id="360" r:id="rId95"/>
    <p:sldId id="345" r:id="rId96"/>
    <p:sldId id="365" r:id="rId97"/>
    <p:sldId id="366" r:id="rId98"/>
    <p:sldId id="367" r:id="rId99"/>
    <p:sldId id="368" r:id="rId100"/>
    <p:sldId id="369" r:id="rId101"/>
    <p:sldId id="373" r:id="rId102"/>
    <p:sldId id="370" r:id="rId103"/>
    <p:sldId id="371" r:id="rId104"/>
    <p:sldId id="372" r:id="rId105"/>
    <p:sldId id="296" r:id="rId106"/>
    <p:sldId id="374" r:id="rId107"/>
    <p:sldId id="375" r:id="rId108"/>
    <p:sldId id="376" r:id="rId109"/>
    <p:sldId id="377" r:id="rId110"/>
    <p:sldId id="378" r:id="rId111"/>
    <p:sldId id="379" r:id="rId112"/>
    <p:sldId id="388" r:id="rId113"/>
    <p:sldId id="380" r:id="rId114"/>
    <p:sldId id="381" r:id="rId115"/>
    <p:sldId id="382" r:id="rId116"/>
    <p:sldId id="383" r:id="rId117"/>
    <p:sldId id="389" r:id="rId118"/>
    <p:sldId id="384" r:id="rId119"/>
    <p:sldId id="385" r:id="rId120"/>
    <p:sldId id="386" r:id="rId121"/>
    <p:sldId id="387" r:id="rId122"/>
    <p:sldId id="297" r:id="rId123"/>
    <p:sldId id="298" r:id="rId124"/>
    <p:sldId id="299" r:id="rId125"/>
    <p:sldId id="263"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80"/>
    <a:srgbClr val="00CC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625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schemeClr val="tx1"/>
              </a:solidFill>
            </a:endParaRPr>
          </a:p>
        </p:txBody>
      </p:sp>
      <p:sp>
        <p:nvSpPr>
          <p:cNvPr id="3" name="Rectangle 2"/>
          <p:cNvSpPr/>
          <p:nvPr/>
        </p:nvSpPr>
        <p:spPr>
          <a:xfrm>
            <a:off x="2557040" y="2554905"/>
            <a:ext cx="4087978" cy="2123658"/>
          </a:xfrm>
          <a:prstGeom prst="rect">
            <a:avLst/>
          </a:prstGeom>
        </p:spPr>
        <p:txBody>
          <a:bodyPr wrap="none">
            <a:spAutoFit/>
          </a:bodyPr>
          <a:lstStyle/>
          <a:p>
            <a:pPr algn="ctr" rtl="1">
              <a:lnSpc>
                <a:spcPct val="150000"/>
              </a:lnSpc>
            </a:pPr>
            <a:r>
              <a:rPr lang="fa-IR" sz="4400" b="1" dirty="0">
                <a:solidFill>
                  <a:schemeClr val="accent3">
                    <a:lumMod val="75000"/>
                  </a:schemeClr>
                </a:solidFill>
                <a:cs typeface="B Titr" pitchFamily="2" charset="-78"/>
              </a:rPr>
              <a:t>فصل 2«خانواده ها</a:t>
            </a:r>
            <a:r>
              <a:rPr lang="fa-IR" sz="4400" b="1" dirty="0" smtClean="0">
                <a:solidFill>
                  <a:schemeClr val="accent3">
                    <a:lumMod val="75000"/>
                  </a:schemeClr>
                </a:solidFill>
                <a:cs typeface="B Titr" pitchFamily="2" charset="-78"/>
              </a:rPr>
              <a:t>»</a:t>
            </a:r>
          </a:p>
          <a:p>
            <a:pPr algn="ctr" rtl="1">
              <a:lnSpc>
                <a:spcPct val="150000"/>
              </a:lnSpc>
            </a:pPr>
            <a:r>
              <a:rPr lang="en-US" sz="4400" b="1" dirty="0" smtClean="0">
                <a:solidFill>
                  <a:schemeClr val="accent3">
                    <a:lumMod val="75000"/>
                  </a:schemeClr>
                </a:solidFill>
                <a:cs typeface="B Titr" pitchFamily="2" charset="-78"/>
              </a:rPr>
              <a:t>Families</a:t>
            </a:r>
            <a:endParaRPr lang="en-US" sz="4400" dirty="0">
              <a:solidFill>
                <a:schemeClr val="accent3">
                  <a:lumMod val="75000"/>
                </a:schemeClr>
              </a:solidFill>
              <a:cs typeface="B Titr" pitchFamily="2" charset="-78"/>
            </a:endParaRPr>
          </a:p>
        </p:txBody>
      </p:sp>
    </p:spTree>
    <p:extLst>
      <p:ext uri="{BB962C8B-B14F-4D97-AF65-F5344CB8AC3E}">
        <p14:creationId xmlns:p14="http://schemas.microsoft.com/office/powerpoint/2010/main" val="2762626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278781"/>
            <a:ext cx="8610600" cy="5078313"/>
          </a:xfrm>
          <a:prstGeom prst="rect">
            <a:avLst/>
          </a:prstGeom>
        </p:spPr>
        <p:txBody>
          <a:bodyPr wrap="square">
            <a:spAutoFit/>
          </a:bodyPr>
          <a:lstStyle/>
          <a:p>
            <a:pPr algn="just" rtl="1">
              <a:lnSpc>
                <a:spcPct val="150000"/>
              </a:lnSpc>
            </a:pPr>
            <a:r>
              <a:rPr lang="fa-IR" sz="2400" dirty="0">
                <a:solidFill>
                  <a:srgbClr val="800080"/>
                </a:solidFill>
                <a:cs typeface="B Nazanin" pitchFamily="2" charset="-78"/>
              </a:rPr>
              <a:t>در نهایت همگامی نگارنده با سخنان ناخدا مالت در میثاق باشگاه هویت را مشاهده می کنیم که اشاره </a:t>
            </a:r>
            <a:r>
              <a:rPr lang="fa-IR" sz="2400" dirty="0" err="1">
                <a:solidFill>
                  <a:srgbClr val="800080"/>
                </a:solidFill>
                <a:cs typeface="B Nazanin" pitchFamily="2" charset="-78"/>
              </a:rPr>
              <a:t>مـی</a:t>
            </a:r>
            <a:r>
              <a:rPr lang="fa-IR" sz="2400" dirty="0">
                <a:solidFill>
                  <a:srgbClr val="800080"/>
                </a:solidFill>
                <a:cs typeface="B Nazanin" pitchFamily="2" charset="-78"/>
              </a:rPr>
              <a:t> کند؛" چه لزومی دارد با عضوی از باشگاه دیگر </a:t>
            </a:r>
            <a:r>
              <a:rPr lang="fa-IR" sz="2400" dirty="0" err="1">
                <a:solidFill>
                  <a:srgbClr val="800080"/>
                </a:solidFill>
                <a:cs typeface="B Nazanin" pitchFamily="2" charset="-78"/>
              </a:rPr>
              <a:t>جرو</a:t>
            </a:r>
            <a:r>
              <a:rPr lang="fa-IR" sz="2400" dirty="0">
                <a:solidFill>
                  <a:srgbClr val="800080"/>
                </a:solidFill>
                <a:cs typeface="B Nazanin" pitchFamily="2" charset="-78"/>
              </a:rPr>
              <a:t> بحث کنید وقتی می دانید که هم او و هم شما چنان با یکدیگر اختلاف نظر دارید که حتی </a:t>
            </a:r>
            <a:r>
              <a:rPr lang="fa-IR" sz="2400" dirty="0" err="1">
                <a:solidFill>
                  <a:srgbClr val="800080"/>
                </a:solidFill>
                <a:cs typeface="B Nazanin" pitchFamily="2" charset="-78"/>
              </a:rPr>
              <a:t>شاهرگ</a:t>
            </a:r>
            <a:r>
              <a:rPr lang="fa-IR" sz="2400" dirty="0">
                <a:solidFill>
                  <a:srgbClr val="800080"/>
                </a:solidFill>
                <a:cs typeface="B Nazanin" pitchFamily="2" charset="-78"/>
              </a:rPr>
              <a:t> تان را هم بزنند حاضر به پذیرش نظر مخالف نیستید.... </a:t>
            </a:r>
            <a:r>
              <a:rPr lang="fa-IR" sz="2400" dirty="0" err="1">
                <a:solidFill>
                  <a:srgbClr val="800080"/>
                </a:solidFill>
                <a:cs typeface="B Nazanin" pitchFamily="2" charset="-78"/>
              </a:rPr>
              <a:t>درایـن</a:t>
            </a:r>
            <a:r>
              <a:rPr lang="fa-IR" sz="2400" dirty="0">
                <a:solidFill>
                  <a:srgbClr val="800080"/>
                </a:solidFill>
                <a:cs typeface="B Nazanin" pitchFamily="2" charset="-78"/>
              </a:rPr>
              <a:t> باشگاه ما به بیماران آن هویتی را می </a:t>
            </a:r>
            <a:r>
              <a:rPr lang="fa-IR" sz="2400" dirty="0" err="1">
                <a:solidFill>
                  <a:srgbClr val="800080"/>
                </a:solidFill>
                <a:cs typeface="B Nazanin" pitchFamily="2" charset="-78"/>
              </a:rPr>
              <a:t>بخشیم</a:t>
            </a:r>
            <a:r>
              <a:rPr lang="fa-IR" sz="2400" dirty="0">
                <a:solidFill>
                  <a:srgbClr val="800080"/>
                </a:solidFill>
                <a:cs typeface="B Nazanin" pitchFamily="2" charset="-78"/>
              </a:rPr>
              <a:t> که می توانند از آن به بهترین نحو استفاده </a:t>
            </a:r>
            <a:r>
              <a:rPr lang="fa-IR" sz="2400" dirty="0" err="1">
                <a:solidFill>
                  <a:srgbClr val="800080"/>
                </a:solidFill>
                <a:cs typeface="B Nazanin" pitchFamily="2" charset="-78"/>
              </a:rPr>
              <a:t>کنند.ما</a:t>
            </a:r>
            <a:r>
              <a:rPr lang="fa-IR" sz="2400" dirty="0">
                <a:solidFill>
                  <a:srgbClr val="800080"/>
                </a:solidFill>
                <a:cs typeface="B Nazanin" pitchFamily="2" charset="-78"/>
              </a:rPr>
              <a:t> قادریم هر نوع هویتی را- از هویت فرویدی و پسر عروسکی گرفته تا مارکسیست و مسیحی به دیگران ببخشیم" و" برخود می </a:t>
            </a:r>
            <a:r>
              <a:rPr lang="fa-IR" sz="2400" dirty="0" err="1">
                <a:solidFill>
                  <a:srgbClr val="800080"/>
                </a:solidFill>
                <a:cs typeface="B Nazanin" pitchFamily="2" charset="-78"/>
              </a:rPr>
              <a:t>بالیم</a:t>
            </a:r>
            <a:r>
              <a:rPr lang="fa-IR" sz="2400" dirty="0">
                <a:solidFill>
                  <a:srgbClr val="800080"/>
                </a:solidFill>
                <a:cs typeface="B Nazanin" pitchFamily="2" charset="-78"/>
              </a:rPr>
              <a:t> که پیشگام پیشرفت نوینی بوده ایم که می </a:t>
            </a:r>
            <a:r>
              <a:rPr lang="fa-IR" sz="2400" dirty="0" err="1">
                <a:solidFill>
                  <a:srgbClr val="800080"/>
                </a:solidFill>
                <a:cs typeface="B Nazanin" pitchFamily="2" charset="-78"/>
              </a:rPr>
              <a:t>توانمی</a:t>
            </a:r>
            <a:r>
              <a:rPr lang="fa-IR" sz="2400" dirty="0">
                <a:solidFill>
                  <a:srgbClr val="800080"/>
                </a:solidFill>
                <a:cs typeface="B Nazanin" pitchFamily="2" charset="-78"/>
              </a:rPr>
              <a:t> </a:t>
            </a:r>
            <a:r>
              <a:rPr lang="fa-IR" sz="2400" dirty="0" err="1">
                <a:solidFill>
                  <a:srgbClr val="800080"/>
                </a:solidFill>
                <a:cs typeface="B Nazanin" pitchFamily="2" charset="-78"/>
              </a:rPr>
              <a:t>هرکمیت</a:t>
            </a:r>
            <a:r>
              <a:rPr lang="fa-IR" sz="2400" dirty="0">
                <a:solidFill>
                  <a:srgbClr val="800080"/>
                </a:solidFill>
                <a:cs typeface="B Nazanin" pitchFamily="2" charset="-78"/>
              </a:rPr>
              <a:t> نامعلومی را به خویشتن </a:t>
            </a:r>
            <a:r>
              <a:rPr lang="fa-IR" sz="2400" dirty="0" err="1">
                <a:solidFill>
                  <a:srgbClr val="800080"/>
                </a:solidFill>
                <a:cs typeface="B Nazanin" pitchFamily="2" charset="-78"/>
              </a:rPr>
              <a:t>تثبـت</a:t>
            </a:r>
            <a:r>
              <a:rPr lang="fa-IR" sz="2400" dirty="0">
                <a:solidFill>
                  <a:srgbClr val="800080"/>
                </a:solidFill>
                <a:cs typeface="B Nazanin" pitchFamily="2" charset="-78"/>
              </a:rPr>
              <a:t> شده ای(ثابتی) </a:t>
            </a:r>
            <a:r>
              <a:rPr lang="fa-IR" sz="2400" dirty="0" err="1">
                <a:solidFill>
                  <a:srgbClr val="800080"/>
                </a:solidFill>
                <a:cs typeface="B Nazanin" pitchFamily="2" charset="-78"/>
              </a:rPr>
              <a:t>مبدلکنیم</a:t>
            </a:r>
            <a:r>
              <a:rPr lang="fa-IR" sz="2400" dirty="0">
                <a:solidFill>
                  <a:srgbClr val="800080"/>
                </a:solidFill>
                <a:cs typeface="B Nazanin" pitchFamily="2" charset="-78"/>
              </a:rPr>
              <a:t> و هیچوقت اجباری </a:t>
            </a:r>
            <a:r>
              <a:rPr lang="fa-IR" sz="2400" dirty="0" err="1">
                <a:solidFill>
                  <a:srgbClr val="800080"/>
                </a:solidFill>
                <a:cs typeface="B Nazanin" pitchFamily="2" charset="-78"/>
              </a:rPr>
              <a:t>نمی</a:t>
            </a:r>
            <a:r>
              <a:rPr lang="fa-IR" sz="2400" dirty="0">
                <a:solidFill>
                  <a:srgbClr val="800080"/>
                </a:solidFill>
                <a:cs typeface="B Nazanin" pitchFamily="2" charset="-78"/>
              </a:rPr>
              <a:t> بینیم که در دام تزویر </a:t>
            </a:r>
            <a:r>
              <a:rPr lang="fa-IR" sz="2400" dirty="0" err="1">
                <a:solidFill>
                  <a:srgbClr val="800080"/>
                </a:solidFill>
                <a:cs typeface="B Nazanin" pitchFamily="2" charset="-78"/>
              </a:rPr>
              <a:t>افتیم</a:t>
            </a:r>
            <a:r>
              <a:rPr lang="fa-IR" sz="2400" dirty="0">
                <a:solidFill>
                  <a:srgbClr val="800080"/>
                </a:solidFill>
                <a:cs typeface="B Nazanin" pitchFamily="2" charset="-78"/>
              </a:rPr>
              <a:t> و چنین وانمود </a:t>
            </a:r>
            <a:r>
              <a:rPr lang="fa-IR" sz="2400" dirty="0" err="1">
                <a:solidFill>
                  <a:srgbClr val="800080"/>
                </a:solidFill>
                <a:cs typeface="B Nazanin" pitchFamily="2" charset="-78"/>
              </a:rPr>
              <a:t>کنـیم</a:t>
            </a:r>
            <a:r>
              <a:rPr lang="fa-IR" sz="2400" dirty="0">
                <a:solidFill>
                  <a:srgbClr val="800080"/>
                </a:solidFill>
                <a:cs typeface="B Nazanin" pitchFamily="2" charset="-78"/>
              </a:rPr>
              <a:t> </a:t>
            </a:r>
            <a:r>
              <a:rPr lang="fa-IR" sz="2400" dirty="0" err="1">
                <a:solidFill>
                  <a:srgbClr val="800080"/>
                </a:solidFill>
                <a:cs typeface="B Nazanin" pitchFamily="2" charset="-78"/>
              </a:rPr>
              <a:t>کـه</a:t>
            </a:r>
            <a:r>
              <a:rPr lang="fa-IR" sz="2400" dirty="0">
                <a:solidFill>
                  <a:srgbClr val="800080"/>
                </a:solidFill>
                <a:cs typeface="B Nazanin" pitchFamily="2" charset="-78"/>
              </a:rPr>
              <a:t> از </a:t>
            </a:r>
            <a:r>
              <a:rPr lang="fa-IR" sz="2400" dirty="0" err="1">
                <a:solidFill>
                  <a:srgbClr val="800080"/>
                </a:solidFill>
                <a:cs typeface="B Nazanin" pitchFamily="2" charset="-78"/>
              </a:rPr>
              <a:t>پابرهنگان</a:t>
            </a:r>
            <a:r>
              <a:rPr lang="fa-IR" sz="2400" dirty="0">
                <a:solidFill>
                  <a:srgbClr val="800080"/>
                </a:solidFill>
                <a:cs typeface="B Nazanin" pitchFamily="2" charset="-78"/>
              </a:rPr>
              <a:t> هستیم"...</a:t>
            </a:r>
            <a:endParaRPr lang="en-US" sz="2400" dirty="0">
              <a:solidFill>
                <a:srgbClr val="800080"/>
              </a:solidFill>
              <a:cs typeface="B Nazanin" pitchFamily="2" charset="-78"/>
            </a:endParaRPr>
          </a:p>
        </p:txBody>
      </p:sp>
    </p:spTree>
    <p:extLst>
      <p:ext uri="{BB962C8B-B14F-4D97-AF65-F5344CB8AC3E}">
        <p14:creationId xmlns:p14="http://schemas.microsoft.com/office/powerpoint/2010/main" val="1148745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695681" y="3066974"/>
            <a:ext cx="3425938" cy="1023357"/>
          </a:xfrm>
          <a:prstGeom prst="rect">
            <a:avLst/>
          </a:prstGeom>
        </p:spPr>
        <p:txBody>
          <a:bodyPr wrap="none">
            <a:spAutoFit/>
          </a:bodyPr>
          <a:lstStyle/>
          <a:p>
            <a:pPr algn="ctr" rtl="1">
              <a:lnSpc>
                <a:spcPct val="150000"/>
              </a:lnSpc>
            </a:pPr>
            <a:r>
              <a:rPr lang="fa-IR" sz="4400" b="1" dirty="0">
                <a:solidFill>
                  <a:srgbClr val="00B0F0"/>
                </a:solidFill>
                <a:cs typeface="B Titr" pitchFamily="2" charset="-78"/>
              </a:rPr>
              <a:t>فصل 13 سازه ها</a:t>
            </a:r>
            <a:endParaRPr lang="en-US" sz="4400" dirty="0">
              <a:solidFill>
                <a:srgbClr val="00B0F0"/>
              </a:solidFill>
              <a:cs typeface="B Titr" pitchFamily="2" charset="-78"/>
            </a:endParaRPr>
          </a:p>
        </p:txBody>
      </p:sp>
    </p:spTree>
    <p:extLst>
      <p:ext uri="{BB962C8B-B14F-4D97-AF65-F5344CB8AC3E}">
        <p14:creationId xmlns:p14="http://schemas.microsoft.com/office/powerpoint/2010/main" val="3146246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609600"/>
            <a:ext cx="7315200" cy="5632311"/>
          </a:xfrm>
          <a:prstGeom prst="rect">
            <a:avLst/>
          </a:prstGeom>
        </p:spPr>
        <p:txBody>
          <a:bodyPr wrap="square">
            <a:spAutoFit/>
          </a:bodyPr>
          <a:lstStyle/>
          <a:p>
            <a:pPr algn="just" rtl="1"/>
            <a:r>
              <a:rPr lang="fa-IR" sz="2400" dirty="0">
                <a:solidFill>
                  <a:schemeClr val="accent4">
                    <a:lumMod val="75000"/>
                  </a:schemeClr>
                </a:solidFill>
                <a:cs typeface="B Nazanin" pitchFamily="2" charset="-78"/>
              </a:rPr>
              <a:t>خانواده با سازماندهی </a:t>
            </a:r>
            <a:r>
              <a:rPr lang="fa-IR" sz="2400" dirty="0" err="1">
                <a:solidFill>
                  <a:schemeClr val="accent4">
                    <a:lumMod val="75000"/>
                  </a:schemeClr>
                </a:solidFill>
                <a:cs typeface="B Nazanin" pitchFamily="2" charset="-78"/>
              </a:rPr>
              <a:t>واقعیات</a:t>
            </a:r>
            <a:r>
              <a:rPr lang="fa-IR" sz="2400" dirty="0">
                <a:solidFill>
                  <a:schemeClr val="accent4">
                    <a:lumMod val="75000"/>
                  </a:schemeClr>
                </a:solidFill>
                <a:cs typeface="B Nazanin" pitchFamily="2" charset="-78"/>
              </a:rPr>
              <a:t> به طریقی که آرایش نهادینه </a:t>
            </a:r>
            <a:r>
              <a:rPr lang="fa-IR" sz="2400" dirty="0" err="1">
                <a:solidFill>
                  <a:schemeClr val="accent4">
                    <a:lumMod val="75000"/>
                  </a:schemeClr>
                </a:solidFill>
                <a:cs typeface="B Nazanin" pitchFamily="2" charset="-78"/>
              </a:rPr>
              <a:t>اش</a:t>
            </a:r>
            <a:r>
              <a:rPr lang="fa-IR" sz="2400" dirty="0">
                <a:solidFill>
                  <a:schemeClr val="accent4">
                    <a:lumMod val="75000"/>
                  </a:schemeClr>
                </a:solidFill>
                <a:cs typeface="B Nazanin" pitchFamily="2" charset="-78"/>
              </a:rPr>
              <a:t> را حفظ </a:t>
            </a:r>
            <a:r>
              <a:rPr lang="fa-IR" sz="2400" dirty="0" err="1">
                <a:solidFill>
                  <a:schemeClr val="accent4">
                    <a:lumMod val="75000"/>
                  </a:schemeClr>
                </a:solidFill>
                <a:cs typeface="B Nazanin" pitchFamily="2" charset="-78"/>
              </a:rPr>
              <a:t>کند،واقعیت</a:t>
            </a:r>
            <a:r>
              <a:rPr lang="fa-IR" sz="2400" dirty="0">
                <a:solidFill>
                  <a:schemeClr val="accent4">
                    <a:lumMod val="75000"/>
                  </a:schemeClr>
                </a:solidFill>
                <a:cs typeface="B Nazanin" pitchFamily="2" charset="-78"/>
              </a:rPr>
              <a:t> کنونی خود را </a:t>
            </a:r>
            <a:r>
              <a:rPr lang="fa-IR" sz="2400" dirty="0" err="1">
                <a:solidFill>
                  <a:schemeClr val="accent4">
                    <a:lumMod val="75000"/>
                  </a:schemeClr>
                </a:solidFill>
                <a:cs typeface="B Nazanin" pitchFamily="2" charset="-78"/>
              </a:rPr>
              <a:t>سـاخته</a:t>
            </a:r>
            <a:r>
              <a:rPr lang="fa-IR" sz="2400" dirty="0">
                <a:solidFill>
                  <a:schemeClr val="accent4">
                    <a:lumMod val="75000"/>
                  </a:schemeClr>
                </a:solidFill>
                <a:cs typeface="B Nazanin" pitchFamily="2" charset="-78"/>
              </a:rPr>
              <a:t> (به وجود آورده ) </a:t>
            </a:r>
            <a:r>
              <a:rPr lang="fa-IR" sz="2400" dirty="0" err="1">
                <a:solidFill>
                  <a:schemeClr val="accent4">
                    <a:lumMod val="75000"/>
                  </a:schemeClr>
                </a:solidFill>
                <a:cs typeface="B Nazanin" pitchFamily="2" charset="-78"/>
              </a:rPr>
              <a:t>است.راههای</a:t>
            </a:r>
            <a:r>
              <a:rPr lang="fa-IR" sz="2400" dirty="0">
                <a:solidFill>
                  <a:schemeClr val="accent4">
                    <a:lumMod val="75000"/>
                  </a:schemeClr>
                </a:solidFill>
                <a:cs typeface="B Nazanin" pitchFamily="2" charset="-78"/>
              </a:rPr>
              <a:t> دیگری نیز برای مشاهده وجود دارند اما خانواده ترجیحا </a:t>
            </a:r>
            <a:r>
              <a:rPr lang="fa-IR" sz="2400" dirty="0" err="1">
                <a:solidFill>
                  <a:schemeClr val="accent4">
                    <a:lumMod val="75000"/>
                  </a:schemeClr>
                </a:solidFill>
                <a:cs typeface="B Nazanin" pitchFamily="2" charset="-78"/>
              </a:rPr>
              <a:t>الگوهـای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تبیینـی</a:t>
            </a:r>
            <a:r>
              <a:rPr lang="fa-IR" sz="2400" dirty="0">
                <a:solidFill>
                  <a:schemeClr val="accent4">
                    <a:lumMod val="75000"/>
                  </a:schemeClr>
                </a:solidFill>
                <a:cs typeface="B Nazanin" pitchFamily="2" charset="-78"/>
              </a:rPr>
              <a:t> خاصی را </a:t>
            </a:r>
            <a:r>
              <a:rPr lang="fa-IR" sz="2400" dirty="0" err="1">
                <a:solidFill>
                  <a:schemeClr val="accent4">
                    <a:lumMod val="75000"/>
                  </a:schemeClr>
                </a:solidFill>
                <a:cs typeface="B Nazanin" pitchFamily="2" charset="-78"/>
              </a:rPr>
              <a:t>برمی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گزیند.لذا</a:t>
            </a:r>
            <a:r>
              <a:rPr lang="fa-IR" sz="2400" dirty="0">
                <a:solidFill>
                  <a:schemeClr val="accent4">
                    <a:lumMod val="75000"/>
                  </a:schemeClr>
                </a:solidFill>
                <a:cs typeface="B Nazanin" pitchFamily="2" charset="-78"/>
              </a:rPr>
              <a:t> باید در این الگو در افتاد و با تغییر و اصلاح آن </a:t>
            </a:r>
            <a:r>
              <a:rPr lang="fa-IR" sz="2400" dirty="0" err="1">
                <a:solidFill>
                  <a:schemeClr val="accent4">
                    <a:lumMod val="75000"/>
                  </a:schemeClr>
                </a:solidFill>
                <a:cs typeface="B Nazanin" pitchFamily="2" charset="-78"/>
              </a:rPr>
              <a:t>شـیوه</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هـای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ارتبـاطی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نـوینی</a:t>
            </a:r>
            <a:r>
              <a:rPr lang="fa-IR" sz="2400" dirty="0">
                <a:solidFill>
                  <a:schemeClr val="accent4">
                    <a:lumMod val="75000"/>
                  </a:schemeClr>
                </a:solidFill>
                <a:cs typeface="B Nazanin" pitchFamily="2" charset="-78"/>
              </a:rPr>
              <a:t> در خانواده ایجاد نمود.</a:t>
            </a:r>
            <a:endParaRPr lang="en-US" sz="2400" dirty="0">
              <a:solidFill>
                <a:schemeClr val="accent4">
                  <a:lumMod val="75000"/>
                </a:schemeClr>
              </a:solidFill>
              <a:cs typeface="B Nazanin" pitchFamily="2" charset="-78"/>
            </a:endParaRPr>
          </a:p>
          <a:p>
            <a:pPr algn="just" rtl="1"/>
            <a:r>
              <a:rPr lang="fa-IR" sz="2400" dirty="0" err="1" smtClean="0">
                <a:solidFill>
                  <a:schemeClr val="accent4">
                    <a:lumMod val="75000"/>
                  </a:schemeClr>
                </a:solidFill>
                <a:cs typeface="B Nazanin" pitchFamily="2" charset="-78"/>
              </a:rPr>
              <a:t>درمانگر</a:t>
            </a:r>
            <a:r>
              <a:rPr lang="fa-IR" sz="2400" dirty="0" smtClean="0">
                <a:solidFill>
                  <a:schemeClr val="accent4">
                    <a:lumMod val="75000"/>
                  </a:schemeClr>
                </a:solidFill>
                <a:cs typeface="B Nazanin" pitchFamily="2" charset="-78"/>
              </a:rPr>
              <a:t> کار خود را با </a:t>
            </a:r>
            <a:r>
              <a:rPr lang="fa-IR" sz="2400" dirty="0" err="1" smtClean="0">
                <a:solidFill>
                  <a:schemeClr val="accent4">
                    <a:lumMod val="75000"/>
                  </a:schemeClr>
                </a:solidFill>
                <a:cs typeface="B Nazanin" pitchFamily="2" charset="-78"/>
              </a:rPr>
              <a:t>تکانیدن</a:t>
            </a:r>
            <a:r>
              <a:rPr lang="fa-IR" sz="2400" dirty="0" smtClean="0">
                <a:solidFill>
                  <a:schemeClr val="accent4">
                    <a:lumMod val="75000"/>
                  </a:schemeClr>
                </a:solidFill>
                <a:cs typeface="B Nazanin" pitchFamily="2" charset="-78"/>
              </a:rPr>
              <a:t> خشکی </a:t>
            </a:r>
            <a:r>
              <a:rPr lang="fa-IR" sz="2400" dirty="0" err="1" smtClean="0">
                <a:solidFill>
                  <a:schemeClr val="accent4">
                    <a:lumMod val="75000"/>
                  </a:schemeClr>
                </a:solidFill>
                <a:cs typeface="B Nazanin" pitchFamily="2" charset="-78"/>
              </a:rPr>
              <a:t>الگویی</a:t>
            </a:r>
            <a:r>
              <a:rPr lang="fa-IR" sz="2400" dirty="0" smtClean="0">
                <a:solidFill>
                  <a:schemeClr val="accent4">
                    <a:lumMod val="75000"/>
                  </a:schemeClr>
                </a:solidFill>
                <a:cs typeface="B Nazanin" pitchFamily="2" charset="-78"/>
              </a:rPr>
              <a:t> که مطلوب خانواده </a:t>
            </a:r>
            <a:r>
              <a:rPr lang="fa-IR" sz="2400" dirty="0" err="1" smtClean="0">
                <a:solidFill>
                  <a:schemeClr val="accent4">
                    <a:lumMod val="75000"/>
                  </a:schemeClr>
                </a:solidFill>
                <a:cs typeface="B Nazanin" pitchFamily="2" charset="-78"/>
              </a:rPr>
              <a:t>شـده</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است،شـروع</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میکنـد.او</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همچنـین</a:t>
            </a:r>
            <a:r>
              <a:rPr lang="fa-IR" sz="2400" dirty="0" smtClean="0">
                <a:solidFill>
                  <a:schemeClr val="accent4">
                    <a:lumMod val="75000"/>
                  </a:schemeClr>
                </a:solidFill>
                <a:cs typeface="B Nazanin" pitchFamily="2" charset="-78"/>
              </a:rPr>
              <a:t> بسیاری از حقایقی را که خانواده عرضه </a:t>
            </a:r>
            <a:r>
              <a:rPr lang="fa-IR" sz="2400" dirty="0" err="1" smtClean="0">
                <a:solidFill>
                  <a:schemeClr val="accent4">
                    <a:lumMod val="75000"/>
                  </a:schemeClr>
                </a:solidFill>
                <a:cs typeface="B Nazanin" pitchFamily="2" charset="-78"/>
              </a:rPr>
              <a:t>میکند،نادیده</a:t>
            </a:r>
            <a:r>
              <a:rPr lang="fa-IR" sz="2400" dirty="0" smtClean="0">
                <a:solidFill>
                  <a:schemeClr val="accent4">
                    <a:lumMod val="75000"/>
                  </a:schemeClr>
                </a:solidFill>
                <a:cs typeface="B Nazanin" pitchFamily="2" charset="-78"/>
              </a:rPr>
              <a:t> انگاشته و بر اساس هدف </a:t>
            </a:r>
            <a:r>
              <a:rPr lang="fa-IR" sz="2400" dirty="0" err="1" smtClean="0">
                <a:solidFill>
                  <a:schemeClr val="accent4">
                    <a:lumMod val="75000"/>
                  </a:schemeClr>
                </a:solidFill>
                <a:cs typeface="B Nazanin" pitchFamily="2" charset="-78"/>
              </a:rPr>
              <a:t>درمـانی</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خـویش</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واقعیـت</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درمانبخشی</a:t>
            </a:r>
            <a:r>
              <a:rPr lang="fa-IR" sz="2400" dirty="0" smtClean="0">
                <a:solidFill>
                  <a:schemeClr val="accent4">
                    <a:lumMod val="75000"/>
                  </a:schemeClr>
                </a:solidFill>
                <a:cs typeface="B Nazanin" pitchFamily="2" charset="-78"/>
              </a:rPr>
              <a:t>» را </a:t>
            </a:r>
            <a:r>
              <a:rPr lang="fa-IR" sz="2400" dirty="0" err="1" smtClean="0">
                <a:solidFill>
                  <a:schemeClr val="accent4">
                    <a:lumMod val="75000"/>
                  </a:schemeClr>
                </a:solidFill>
                <a:cs typeface="B Nazanin" pitchFamily="2" charset="-78"/>
              </a:rPr>
              <a:t>برمی</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گزیند.این</a:t>
            </a:r>
            <a:r>
              <a:rPr lang="fa-IR" sz="2400" dirty="0" smtClean="0">
                <a:solidFill>
                  <a:schemeClr val="accent4">
                    <a:lumMod val="75000"/>
                  </a:schemeClr>
                </a:solidFill>
                <a:cs typeface="B Nazanin" pitchFamily="2" charset="-78"/>
              </a:rPr>
              <a:t> مسئولیت خطیری است زیرا </a:t>
            </a:r>
            <a:r>
              <a:rPr lang="fa-IR" sz="2400" dirty="0" err="1" smtClean="0">
                <a:solidFill>
                  <a:schemeClr val="accent4">
                    <a:lumMod val="75000"/>
                  </a:schemeClr>
                </a:solidFill>
                <a:cs typeface="B Nazanin" pitchFamily="2" charset="-78"/>
              </a:rPr>
              <a:t>درمانگر</a:t>
            </a:r>
            <a:r>
              <a:rPr lang="fa-IR" sz="2400" dirty="0" smtClean="0">
                <a:solidFill>
                  <a:schemeClr val="accent4">
                    <a:lumMod val="75000"/>
                  </a:schemeClr>
                </a:solidFill>
                <a:cs typeface="B Nazanin" pitchFamily="2" charset="-78"/>
              </a:rPr>
              <a:t> باید تشخیص دهد که داده </a:t>
            </a:r>
            <a:r>
              <a:rPr lang="fa-IR" sz="2400" dirty="0" err="1" smtClean="0">
                <a:solidFill>
                  <a:schemeClr val="accent4">
                    <a:lumMod val="75000"/>
                  </a:schemeClr>
                </a:solidFill>
                <a:cs typeface="B Nazanin" pitchFamily="2" charset="-78"/>
              </a:rPr>
              <a:t>هایش</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بـه</a:t>
            </a:r>
            <a:r>
              <a:rPr lang="fa-IR" sz="2400" dirty="0" smtClean="0">
                <a:solidFill>
                  <a:schemeClr val="accent4">
                    <a:lumMod val="75000"/>
                  </a:schemeClr>
                </a:solidFill>
                <a:cs typeface="B Nazanin" pitchFamily="2" charset="-78"/>
              </a:rPr>
              <a:t> حیطه مداخله سامان می دهد و ممکن است برداشت خانواده را از واقعیت خود </a:t>
            </a:r>
            <a:r>
              <a:rPr lang="fa-IR" sz="2400" dirty="0" err="1" smtClean="0">
                <a:solidFill>
                  <a:schemeClr val="accent4">
                    <a:lumMod val="75000"/>
                  </a:schemeClr>
                </a:solidFill>
                <a:cs typeface="B Nazanin" pitchFamily="2" charset="-78"/>
              </a:rPr>
              <a:t>تغییـر</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دهـد.مفهوم</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تفسـیر</a:t>
            </a:r>
            <a:r>
              <a:rPr lang="fa-IR" sz="2400" dirty="0" smtClean="0">
                <a:solidFill>
                  <a:schemeClr val="accent4">
                    <a:lumMod val="75000"/>
                  </a:schemeClr>
                </a:solidFill>
                <a:cs typeface="B Nazanin" pitchFamily="2" charset="-78"/>
              </a:rPr>
              <a:t> پیرامون این مسئولیت دور می زند، و چارچوب کار </a:t>
            </a:r>
            <a:r>
              <a:rPr lang="fa-IR" sz="2400" dirty="0" err="1" smtClean="0">
                <a:solidFill>
                  <a:schemeClr val="accent4">
                    <a:lumMod val="75000"/>
                  </a:schemeClr>
                </a:solidFill>
                <a:cs typeface="B Nazanin" pitchFamily="2" charset="-78"/>
              </a:rPr>
              <a:t>درمانگر</a:t>
            </a:r>
            <a:r>
              <a:rPr lang="fa-IR" sz="2400" dirty="0" smtClean="0">
                <a:solidFill>
                  <a:schemeClr val="accent4">
                    <a:lumMod val="75000"/>
                  </a:schemeClr>
                </a:solidFill>
                <a:cs typeface="B Nazanin" pitchFamily="2" charset="-78"/>
              </a:rPr>
              <a:t> را طوری </a:t>
            </a:r>
            <a:r>
              <a:rPr lang="fa-IR" sz="2400" dirty="0" err="1" smtClean="0">
                <a:solidFill>
                  <a:schemeClr val="accent4">
                    <a:lumMod val="75000"/>
                  </a:schemeClr>
                </a:solidFill>
                <a:cs typeface="B Nazanin" pitchFamily="2" charset="-78"/>
              </a:rPr>
              <a:t>کـه</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فقـط</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بـه</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دنبـال</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یـافتن</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حقـایق</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باشد،تعیین</a:t>
            </a:r>
            <a:r>
              <a:rPr lang="fa-IR" sz="2400" dirty="0" smtClean="0">
                <a:solidFill>
                  <a:schemeClr val="accent4">
                    <a:lumMod val="75000"/>
                  </a:schemeClr>
                </a:solidFill>
                <a:cs typeface="B Nazanin" pitchFamily="2" charset="-78"/>
              </a:rPr>
              <a:t> می </a:t>
            </a:r>
            <a:r>
              <a:rPr lang="fa-IR" sz="2400" dirty="0" err="1" smtClean="0">
                <a:solidFill>
                  <a:schemeClr val="accent4">
                    <a:lumMod val="75000"/>
                  </a:schemeClr>
                </a:solidFill>
                <a:cs typeface="B Nazanin" pitchFamily="2" charset="-78"/>
              </a:rPr>
              <a:t>کند.اما</a:t>
            </a:r>
            <a:r>
              <a:rPr lang="fa-IR" sz="2400" dirty="0" smtClean="0">
                <a:solidFill>
                  <a:schemeClr val="accent4">
                    <a:lumMod val="75000"/>
                  </a:schemeClr>
                </a:solidFill>
                <a:cs typeface="B Nazanin" pitchFamily="2" charset="-78"/>
              </a:rPr>
              <a:t> وقتی موقعیت </a:t>
            </a:r>
            <a:r>
              <a:rPr lang="fa-IR" sz="2400" dirty="0" err="1" smtClean="0">
                <a:solidFill>
                  <a:schemeClr val="accent4">
                    <a:lumMod val="75000"/>
                  </a:schemeClr>
                </a:solidFill>
                <a:cs typeface="B Nazanin" pitchFamily="2" charset="-78"/>
              </a:rPr>
              <a:t>درمانگر</a:t>
            </a:r>
            <a:r>
              <a:rPr lang="fa-IR" sz="2400" dirty="0" smtClean="0">
                <a:solidFill>
                  <a:schemeClr val="accent4">
                    <a:lumMod val="75000"/>
                  </a:schemeClr>
                </a:solidFill>
                <a:cs typeface="B Nazanin" pitchFamily="2" charset="-78"/>
              </a:rPr>
              <a:t> در درون منظومه </a:t>
            </a:r>
            <a:r>
              <a:rPr lang="fa-IR" sz="2400" dirty="0" err="1" smtClean="0">
                <a:solidFill>
                  <a:schemeClr val="accent4">
                    <a:lumMod val="75000"/>
                  </a:schemeClr>
                </a:solidFill>
                <a:cs typeface="B Nazanin" pitchFamily="2" charset="-78"/>
              </a:rPr>
              <a:t>درمـان</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وارسـی</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مـی</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شـود،این</a:t>
            </a:r>
            <a:r>
              <a:rPr lang="fa-IR" sz="2400" dirty="0" smtClean="0">
                <a:solidFill>
                  <a:schemeClr val="accent4">
                    <a:lumMod val="75000"/>
                  </a:schemeClr>
                </a:solidFill>
                <a:cs typeface="B Nazanin" pitchFamily="2" charset="-78"/>
              </a:rPr>
              <a:t> </a:t>
            </a:r>
            <a:r>
              <a:rPr lang="fa-IR" sz="2400" dirty="0" err="1" smtClean="0">
                <a:solidFill>
                  <a:schemeClr val="accent4">
                    <a:lumMod val="75000"/>
                  </a:schemeClr>
                </a:solidFill>
                <a:cs typeface="B Nazanin" pitchFamily="2" charset="-78"/>
              </a:rPr>
              <a:t>چـارچوب</a:t>
            </a:r>
            <a:r>
              <a:rPr lang="fa-IR" sz="2400" dirty="0" smtClean="0">
                <a:solidFill>
                  <a:schemeClr val="accent4">
                    <a:lumMod val="75000"/>
                  </a:schemeClr>
                </a:solidFill>
                <a:cs typeface="B Nazanin" pitchFamily="2" charset="-78"/>
              </a:rPr>
              <a:t> (ساختار) سازی تسلی بخش دیگه میسر </a:t>
            </a:r>
            <a:r>
              <a:rPr lang="fa-IR" sz="2400" dirty="0" err="1" smtClean="0">
                <a:solidFill>
                  <a:schemeClr val="accent4">
                    <a:lumMod val="75000"/>
                  </a:schemeClr>
                </a:solidFill>
                <a:cs typeface="B Nazanin" pitchFamily="2" charset="-78"/>
              </a:rPr>
              <a:t>نیست.واقعیت</a:t>
            </a:r>
            <a:r>
              <a:rPr lang="fa-IR" sz="2400" dirty="0" smtClean="0">
                <a:solidFill>
                  <a:schemeClr val="accent4">
                    <a:lumMod val="75000"/>
                  </a:schemeClr>
                </a:solidFill>
                <a:cs typeface="B Nazanin" pitchFamily="2" charset="-78"/>
              </a:rPr>
              <a:t> خانواده همان ساخت </a:t>
            </a:r>
            <a:r>
              <a:rPr lang="fa-IR" sz="2400" dirty="0" err="1" smtClean="0">
                <a:solidFill>
                  <a:schemeClr val="accent4">
                    <a:lumMod val="75000"/>
                  </a:schemeClr>
                </a:solidFill>
                <a:cs typeface="B Nazanin" pitchFamily="2" charset="-78"/>
              </a:rPr>
              <a:t>درمانبخش</a:t>
            </a:r>
            <a:r>
              <a:rPr lang="fa-IR" sz="2400" dirty="0" smtClean="0">
                <a:solidFill>
                  <a:schemeClr val="accent4">
                    <a:lumMod val="75000"/>
                  </a:schemeClr>
                </a:solidFill>
                <a:cs typeface="B Nazanin" pitchFamily="2" charset="-78"/>
              </a:rPr>
              <a:t> است.</a:t>
            </a:r>
            <a:endParaRPr lang="en-US" sz="2400" dirty="0">
              <a:solidFill>
                <a:schemeClr val="accent4">
                  <a:lumMod val="75000"/>
                </a:schemeClr>
              </a:solidFill>
              <a:cs typeface="B Nazanin" pitchFamily="2" charset="-78"/>
            </a:endParaRPr>
          </a:p>
        </p:txBody>
      </p:sp>
    </p:spTree>
    <p:extLst>
      <p:ext uri="{BB962C8B-B14F-4D97-AF65-F5344CB8AC3E}">
        <p14:creationId xmlns:p14="http://schemas.microsoft.com/office/powerpoint/2010/main" val="428190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219200"/>
            <a:ext cx="8305800" cy="5170646"/>
          </a:xfrm>
          <a:prstGeom prst="rect">
            <a:avLst/>
          </a:prstGeom>
        </p:spPr>
        <p:txBody>
          <a:bodyPr wrap="square">
            <a:spAutoFit/>
          </a:bodyPr>
          <a:lstStyle/>
          <a:p>
            <a:pPr algn="just" rtl="1"/>
            <a:r>
              <a:rPr lang="fa-IR" sz="2200" dirty="0">
                <a:solidFill>
                  <a:schemeClr val="accent3">
                    <a:lumMod val="75000"/>
                  </a:schemeClr>
                </a:solidFill>
                <a:cs typeface="B Nazanin" pitchFamily="2" charset="-78"/>
              </a:rPr>
              <a:t>آزادی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به عنوان ساخت دهنده(سازنده) </a:t>
            </a:r>
            <a:r>
              <a:rPr lang="fa-IR" sz="2200" dirty="0" err="1">
                <a:solidFill>
                  <a:schemeClr val="accent3">
                    <a:lumMod val="75000"/>
                  </a:schemeClr>
                </a:solidFill>
                <a:cs typeface="B Nazanin" pitchFamily="2" charset="-78"/>
              </a:rPr>
              <a:t>واقعیات</a:t>
            </a:r>
            <a:r>
              <a:rPr lang="fa-IR" sz="2200" dirty="0">
                <a:solidFill>
                  <a:schemeClr val="accent3">
                    <a:lumMod val="75000"/>
                  </a:schemeClr>
                </a:solidFill>
                <a:cs typeface="B Nazanin" pitchFamily="2" charset="-78"/>
              </a:rPr>
              <a:t> با توجه به شرح حال خاص خود همراه با </a:t>
            </a:r>
            <a:r>
              <a:rPr lang="fa-IR" sz="2200" dirty="0" err="1">
                <a:solidFill>
                  <a:schemeClr val="accent3">
                    <a:lumMod val="75000"/>
                  </a:schemeClr>
                </a:solidFill>
                <a:cs typeface="B Nazanin" pitchFamily="2" charset="-78"/>
              </a:rPr>
              <a:t>واقعیـت</a:t>
            </a:r>
            <a:r>
              <a:rPr lang="fa-IR" sz="2200" dirty="0">
                <a:solidFill>
                  <a:schemeClr val="accent3">
                    <a:lumMod val="75000"/>
                  </a:schemeClr>
                </a:solidFill>
                <a:cs typeface="B Nazanin" pitchFamily="2" charset="-78"/>
              </a:rPr>
              <a:t> محدود موجود پیرامون ساخت خانواده و با روش </a:t>
            </a:r>
            <a:r>
              <a:rPr lang="fa-IR" sz="2200" dirty="0" err="1">
                <a:solidFill>
                  <a:schemeClr val="accent3">
                    <a:lumMod val="75000"/>
                  </a:schemeClr>
                </a:solidFill>
                <a:cs typeface="B Nazanin" pitchFamily="2" charset="-78"/>
              </a:rPr>
              <a:t>خاصـی</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کـه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خـانواده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بـه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توسـعه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سـاخت</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خـویش</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مـی</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پردازد،محدود</a:t>
            </a:r>
            <a:r>
              <a:rPr lang="fa-IR" sz="2200" dirty="0">
                <a:solidFill>
                  <a:schemeClr val="accent3">
                    <a:lumMod val="75000"/>
                  </a:schemeClr>
                </a:solidFill>
                <a:cs typeface="B Nazanin" pitchFamily="2" charset="-78"/>
              </a:rPr>
              <a:t> می </a:t>
            </a:r>
            <a:r>
              <a:rPr lang="fa-IR" sz="2200" dirty="0" err="1">
                <a:solidFill>
                  <a:schemeClr val="accent3">
                    <a:lumMod val="75000"/>
                  </a:schemeClr>
                </a:solidFill>
                <a:cs typeface="B Nazanin" pitchFamily="2" charset="-78"/>
              </a:rPr>
              <a:t>شود.لذا</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یک </a:t>
            </a:r>
            <a:r>
              <a:rPr lang="fa-IR" sz="2200" dirty="0" err="1">
                <a:solidFill>
                  <a:schemeClr val="accent3">
                    <a:lumMod val="75000"/>
                  </a:schemeClr>
                </a:solidFill>
                <a:cs typeface="B Nazanin" pitchFamily="2" charset="-78"/>
              </a:rPr>
              <a:t>مُصلحِ</a:t>
            </a:r>
            <a:r>
              <a:rPr lang="fa-IR" sz="2200" dirty="0">
                <a:solidFill>
                  <a:schemeClr val="accent3">
                    <a:lumMod val="75000"/>
                  </a:schemeClr>
                </a:solidFill>
                <a:cs typeface="B Nazanin" pitchFamily="2" charset="-78"/>
              </a:rPr>
              <a:t> دربند تلقی می </a:t>
            </a:r>
            <a:r>
              <a:rPr lang="fa-IR" sz="2200" dirty="0" err="1">
                <a:solidFill>
                  <a:schemeClr val="accent3">
                    <a:lumMod val="75000"/>
                  </a:schemeClr>
                </a:solidFill>
                <a:cs typeface="B Nazanin" pitchFamily="2" charset="-78"/>
              </a:rPr>
              <a:t>شود.خانواده</a:t>
            </a:r>
            <a:r>
              <a:rPr lang="fa-IR" sz="2200" dirty="0">
                <a:solidFill>
                  <a:schemeClr val="accent3">
                    <a:lumMod val="75000"/>
                  </a:schemeClr>
                </a:solidFill>
                <a:cs typeface="B Nazanin" pitchFamily="2" charset="-78"/>
              </a:rPr>
              <a:t> قادر است با استفاده از </a:t>
            </a:r>
            <a:r>
              <a:rPr lang="fa-IR" sz="2200" dirty="0" err="1">
                <a:solidFill>
                  <a:schemeClr val="accent3">
                    <a:lumMod val="75000"/>
                  </a:schemeClr>
                </a:solidFill>
                <a:cs typeface="B Nazanin" pitchFamily="2" charset="-78"/>
              </a:rPr>
              <a:t>تعیـین</a:t>
            </a:r>
            <a:r>
              <a:rPr lang="fa-IR" sz="2200" dirty="0">
                <a:solidFill>
                  <a:schemeClr val="accent3">
                    <a:lumMod val="75000"/>
                  </a:schemeClr>
                </a:solidFill>
                <a:cs typeface="B Nazanin" pitchFamily="2" charset="-78"/>
              </a:rPr>
              <a:t> پاسخ های مکمل </a:t>
            </a:r>
            <a:r>
              <a:rPr lang="fa-IR" sz="2200" dirty="0" err="1">
                <a:solidFill>
                  <a:schemeClr val="accent3">
                    <a:lumMod val="75000"/>
                  </a:schemeClr>
                </a:solidFill>
                <a:cs typeface="B Nazanin" pitchFamily="2" charset="-78"/>
              </a:rPr>
              <a:t>وی،بر</a:t>
            </a:r>
            <a:r>
              <a:rPr lang="fa-IR" sz="2200" dirty="0">
                <a:solidFill>
                  <a:schemeClr val="accent3">
                    <a:lumMod val="75000"/>
                  </a:schemeClr>
                </a:solidFill>
                <a:cs typeface="B Nazanin" pitchFamily="2" charset="-78"/>
              </a:rPr>
              <a:t> او اعمال نفوذ داشته </a:t>
            </a:r>
            <a:r>
              <a:rPr lang="fa-IR" sz="2200" dirty="0" err="1">
                <a:solidFill>
                  <a:schemeClr val="accent3">
                    <a:lumMod val="75000"/>
                  </a:schemeClr>
                </a:solidFill>
                <a:cs typeface="B Nazanin" pitchFamily="2" charset="-78"/>
              </a:rPr>
              <a:t>باشد.همچنین،خانواده</a:t>
            </a:r>
            <a:r>
              <a:rPr lang="fa-IR" sz="2200" dirty="0">
                <a:solidFill>
                  <a:schemeClr val="accent3">
                    <a:lumMod val="75000"/>
                  </a:schemeClr>
                </a:solidFill>
                <a:cs typeface="B Nazanin" pitchFamily="2" charset="-78"/>
              </a:rPr>
              <a:t> ممکن است او را وادار کند که از واقعیت خانواده حمایت </a:t>
            </a:r>
            <a:r>
              <a:rPr lang="fa-IR" sz="2200" dirty="0" err="1">
                <a:solidFill>
                  <a:schemeClr val="accent3">
                    <a:lumMod val="75000"/>
                  </a:schemeClr>
                </a:solidFill>
                <a:cs typeface="B Nazanin" pitchFamily="2" charset="-78"/>
              </a:rPr>
              <a:t>کند.با</a:t>
            </a:r>
            <a:r>
              <a:rPr lang="fa-IR" sz="2200" dirty="0">
                <a:solidFill>
                  <a:schemeClr val="accent3">
                    <a:lumMod val="75000"/>
                  </a:schemeClr>
                </a:solidFill>
                <a:cs typeface="B Nazanin" pitchFamily="2" charset="-78"/>
              </a:rPr>
              <a:t> این حال(در غیر این صورت)،اطلاعات وی عاملی در روشن سازی و تعریف این حیطه است.</a:t>
            </a:r>
            <a:endParaRPr lang="en-US" sz="2200" dirty="0">
              <a:solidFill>
                <a:schemeClr val="accent3">
                  <a:lumMod val="75000"/>
                </a:schemeClr>
              </a:solidFill>
              <a:cs typeface="B Nazanin" pitchFamily="2" charset="-78"/>
            </a:endParaRPr>
          </a:p>
          <a:p>
            <a:pPr algn="just" rtl="1"/>
            <a:r>
              <a:rPr lang="fa-IR" sz="2200" dirty="0">
                <a:solidFill>
                  <a:schemeClr val="accent3">
                    <a:lumMod val="75000"/>
                  </a:schemeClr>
                </a:solidFill>
                <a:cs typeface="B Nazanin" pitchFamily="2" charset="-78"/>
              </a:rPr>
              <a:t>برای انتقال(بیان) این پیام که خانواده ها و اعضای آنها در مقایسه با شیوه ارتباطی مطلوب از راه چاره </a:t>
            </a:r>
            <a:r>
              <a:rPr lang="fa-IR" sz="2200" dirty="0" err="1">
                <a:solidFill>
                  <a:schemeClr val="accent3">
                    <a:lumMod val="75000"/>
                  </a:schemeClr>
                </a:solidFill>
                <a:cs typeface="B Nazanin" pitchFamily="2" charset="-78"/>
              </a:rPr>
              <a:t>هـای</a:t>
            </a:r>
            <a:r>
              <a:rPr lang="fa-IR" sz="2200" dirty="0">
                <a:solidFill>
                  <a:schemeClr val="accent3">
                    <a:lumMod val="75000"/>
                  </a:schemeClr>
                </a:solidFill>
                <a:cs typeface="B Nazanin" pitchFamily="2" charset="-78"/>
              </a:rPr>
              <a:t> نسبتا بیشتری </a:t>
            </a:r>
            <a:r>
              <a:rPr lang="fa-IR" sz="2200" dirty="0" err="1">
                <a:solidFill>
                  <a:schemeClr val="accent3">
                    <a:lumMod val="75000"/>
                  </a:schemeClr>
                </a:solidFill>
                <a:cs typeface="B Nazanin" pitchFamily="2" charset="-78"/>
              </a:rPr>
              <a:t>برخوردارند،فنون</a:t>
            </a:r>
            <a:r>
              <a:rPr lang="fa-IR" sz="2200" dirty="0">
                <a:solidFill>
                  <a:schemeClr val="accent3">
                    <a:lumMod val="75000"/>
                  </a:schemeClr>
                </a:solidFill>
                <a:cs typeface="B Nazanin" pitchFamily="2" charset="-78"/>
              </a:rPr>
              <a:t> مختلفی وجود </a:t>
            </a:r>
            <a:r>
              <a:rPr lang="fa-IR" sz="2200" dirty="0" err="1">
                <a:solidFill>
                  <a:schemeClr val="accent3">
                    <a:lumMod val="75000"/>
                  </a:schemeClr>
                </a:solidFill>
                <a:cs typeface="B Nazanin" pitchFamily="2" charset="-78"/>
              </a:rPr>
              <a:t>دارد.هدف</a:t>
            </a:r>
            <a:r>
              <a:rPr lang="fa-IR" sz="2200" dirty="0">
                <a:solidFill>
                  <a:schemeClr val="accent3">
                    <a:lumMod val="75000"/>
                  </a:schemeClr>
                </a:solidFill>
                <a:cs typeface="B Nazanin" pitchFamily="2" charset="-78"/>
              </a:rPr>
              <a:t> همواره عبارت است از: دگرگون کردن خانواده [و آشنا ساختن آن] با یک جهان بینی متفاوت یعنی جهان بینی (طرز تلقی) که مستلزم نشانه مرضی نیست و آشنا ساختن آن با دیدگاهی که انعطاف </a:t>
            </a:r>
            <a:r>
              <a:rPr lang="fa-IR" sz="2200" dirty="0" err="1">
                <a:solidFill>
                  <a:schemeClr val="accent3">
                    <a:lumMod val="75000"/>
                  </a:schemeClr>
                </a:solidFill>
                <a:cs typeface="B Nazanin" pitchFamily="2" charset="-78"/>
              </a:rPr>
              <a:t>پذیرتر</a:t>
            </a:r>
            <a:r>
              <a:rPr lang="fa-IR" sz="2200" dirty="0">
                <a:solidFill>
                  <a:schemeClr val="accent3">
                    <a:lumMod val="75000"/>
                  </a:schemeClr>
                </a:solidFill>
                <a:cs typeface="B Nazanin" pitchFamily="2" charset="-78"/>
              </a:rPr>
              <a:t> و جمع گرایانه تر از واقعیت می باشد </a:t>
            </a:r>
            <a:r>
              <a:rPr lang="fa-IR" sz="2200" dirty="0" err="1">
                <a:solidFill>
                  <a:schemeClr val="accent3">
                    <a:lumMod val="75000"/>
                  </a:schemeClr>
                </a:solidFill>
                <a:cs typeface="B Nazanin" pitchFamily="2" charset="-78"/>
              </a:rPr>
              <a:t>یعنـی</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دیـدگاهی</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کـه</a:t>
            </a:r>
            <a:r>
              <a:rPr lang="fa-IR" sz="2200" dirty="0">
                <a:solidFill>
                  <a:schemeClr val="accent3">
                    <a:lumMod val="75000"/>
                  </a:schemeClr>
                </a:solidFill>
                <a:cs typeface="B Nazanin" pitchFamily="2" charset="-78"/>
              </a:rPr>
              <a:t> امکان تنوع را به دنیای پیچیده تر نمادین ارزانی می </a:t>
            </a:r>
            <a:r>
              <a:rPr lang="fa-IR" sz="2200" dirty="0" err="1">
                <a:solidFill>
                  <a:schemeClr val="accent3">
                    <a:lumMod val="75000"/>
                  </a:schemeClr>
                </a:solidFill>
                <a:cs typeface="B Nazanin" pitchFamily="2" charset="-78"/>
              </a:rPr>
              <a:t>دارد.فنون</a:t>
            </a:r>
            <a:r>
              <a:rPr lang="fa-IR" sz="2200" dirty="0">
                <a:solidFill>
                  <a:schemeClr val="accent3">
                    <a:lumMod val="75000"/>
                  </a:schemeClr>
                </a:solidFill>
                <a:cs typeface="B Nazanin" pitchFamily="2" charset="-78"/>
              </a:rPr>
              <a:t> تغییر دادن </a:t>
            </a:r>
            <a:r>
              <a:rPr lang="fa-IR" sz="2200" dirty="0" err="1">
                <a:solidFill>
                  <a:schemeClr val="accent3">
                    <a:lumMod val="75000"/>
                  </a:schemeClr>
                </a:solidFill>
                <a:cs typeface="B Nazanin" pitchFamily="2" charset="-78"/>
              </a:rPr>
              <a:t>واقیت</a:t>
            </a:r>
            <a:r>
              <a:rPr lang="fa-IR" sz="2200" dirty="0">
                <a:solidFill>
                  <a:schemeClr val="accent3">
                    <a:lumMod val="75000"/>
                  </a:schemeClr>
                </a:solidFill>
                <a:cs typeface="B Nazanin" pitchFamily="2" charset="-78"/>
              </a:rPr>
              <a:t> خانواده </a:t>
            </a:r>
            <a:r>
              <a:rPr lang="fa-IR" sz="2200" dirty="0" err="1">
                <a:solidFill>
                  <a:schemeClr val="accent3">
                    <a:lumMod val="75000"/>
                  </a:schemeClr>
                </a:solidFill>
                <a:cs typeface="B Nazanin" pitchFamily="2" charset="-78"/>
              </a:rPr>
              <a:t>بـه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سـه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دسـته</a:t>
            </a:r>
            <a:r>
              <a:rPr lang="fa-IR" sz="2200" dirty="0">
                <a:solidFill>
                  <a:schemeClr val="accent3">
                    <a:lumMod val="75000"/>
                  </a:schemeClr>
                </a:solidFill>
                <a:cs typeface="B Nazanin" pitchFamily="2" charset="-78"/>
              </a:rPr>
              <a:t> (مقوله) اصلی تقسیم می شوند: </a:t>
            </a:r>
            <a:endParaRPr lang="en-US" sz="2200" dirty="0">
              <a:solidFill>
                <a:schemeClr val="accent3">
                  <a:lumMod val="75000"/>
                </a:schemeClr>
              </a:solidFill>
              <a:cs typeface="B Nazanin" pitchFamily="2" charset="-78"/>
            </a:endParaRPr>
          </a:p>
          <a:p>
            <a:pPr algn="just" rtl="1"/>
            <a:r>
              <a:rPr lang="fa-IR" sz="2200" dirty="0">
                <a:solidFill>
                  <a:schemeClr val="accent3">
                    <a:lumMod val="75000"/>
                  </a:schemeClr>
                </a:solidFill>
                <a:cs typeface="B Nazanin" pitchFamily="2" charset="-78"/>
              </a:rPr>
              <a:t>1- استفاده از نمادهای جهان شمول</a:t>
            </a:r>
            <a:endParaRPr lang="en-US" sz="2200" dirty="0">
              <a:solidFill>
                <a:schemeClr val="accent3">
                  <a:lumMod val="75000"/>
                </a:schemeClr>
              </a:solidFill>
              <a:cs typeface="B Nazanin" pitchFamily="2" charset="-78"/>
            </a:endParaRPr>
          </a:p>
          <a:p>
            <a:pPr algn="just" rtl="1"/>
            <a:r>
              <a:rPr lang="fa-IR" sz="2200" dirty="0">
                <a:solidFill>
                  <a:schemeClr val="accent3">
                    <a:lumMod val="75000"/>
                  </a:schemeClr>
                </a:solidFill>
                <a:cs typeface="B Nazanin" pitchFamily="2" charset="-78"/>
              </a:rPr>
              <a:t>2-حقـایق </a:t>
            </a:r>
            <a:r>
              <a:rPr lang="fa-IR" sz="2200" dirty="0" err="1">
                <a:solidFill>
                  <a:schemeClr val="accent3">
                    <a:lumMod val="75000"/>
                  </a:schemeClr>
                </a:solidFill>
                <a:cs typeface="B Nazanin" pitchFamily="2" charset="-78"/>
              </a:rPr>
              <a:t>خـانواده</a:t>
            </a:r>
            <a:r>
              <a:rPr lang="fa-IR" sz="2200" dirty="0">
                <a:solidFill>
                  <a:schemeClr val="accent3">
                    <a:lumMod val="75000"/>
                  </a:schemeClr>
                </a:solidFill>
                <a:cs typeface="B Nazanin" pitchFamily="2" charset="-78"/>
              </a:rPr>
              <a:t> </a:t>
            </a:r>
            <a:endParaRPr lang="en-US" sz="2200" dirty="0">
              <a:solidFill>
                <a:schemeClr val="accent3">
                  <a:lumMod val="75000"/>
                </a:schemeClr>
              </a:solidFill>
              <a:cs typeface="B Nazanin" pitchFamily="2" charset="-78"/>
            </a:endParaRPr>
          </a:p>
          <a:p>
            <a:pPr algn="just" rtl="1"/>
            <a:r>
              <a:rPr lang="fa-IR" sz="2200" dirty="0">
                <a:solidFill>
                  <a:schemeClr val="accent3">
                    <a:lumMod val="75000"/>
                  </a:schemeClr>
                </a:solidFill>
                <a:cs typeface="B Nazanin" pitchFamily="2" charset="-78"/>
              </a:rPr>
              <a:t>3- </a:t>
            </a:r>
            <a:r>
              <a:rPr lang="fa-IR" sz="2200" dirty="0" err="1">
                <a:solidFill>
                  <a:schemeClr val="accent3">
                    <a:lumMod val="75000"/>
                  </a:schemeClr>
                </a:solidFill>
                <a:cs typeface="B Nazanin" pitchFamily="2" charset="-78"/>
              </a:rPr>
              <a:t>توصـیه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هـای</a:t>
            </a:r>
            <a:r>
              <a:rPr lang="fa-IR" sz="2200" dirty="0">
                <a:solidFill>
                  <a:schemeClr val="accent3">
                    <a:lumMod val="75000"/>
                  </a:schemeClr>
                </a:solidFill>
                <a:cs typeface="B Nazanin" pitchFamily="2" charset="-78"/>
              </a:rPr>
              <a:t> کارشناسانه</a:t>
            </a:r>
            <a:endParaRPr lang="en-US" sz="22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1148745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533400"/>
            <a:ext cx="7467600" cy="5509200"/>
          </a:xfrm>
          <a:prstGeom prst="rect">
            <a:avLst/>
          </a:prstGeom>
        </p:spPr>
        <p:txBody>
          <a:bodyPr wrap="square">
            <a:spAutoFit/>
          </a:bodyPr>
          <a:lstStyle/>
          <a:p>
            <a:pPr algn="just" rtl="1"/>
            <a:r>
              <a:rPr lang="fa-IR" sz="2200" b="1" dirty="0">
                <a:solidFill>
                  <a:srgbClr val="002060"/>
                </a:solidFill>
                <a:cs typeface="B Nazanin" pitchFamily="2" charset="-78"/>
              </a:rPr>
              <a:t>نمادهای جهانشمول</a:t>
            </a:r>
            <a:endParaRPr lang="en-US" sz="2200" dirty="0">
              <a:solidFill>
                <a:srgbClr val="002060"/>
              </a:solidFill>
              <a:cs typeface="B Nazanin" pitchFamily="2" charset="-78"/>
            </a:endParaRPr>
          </a:p>
          <a:p>
            <a:pPr algn="just" rtl="1"/>
            <a:r>
              <a:rPr lang="fa-IR" sz="2200" dirty="0" err="1">
                <a:solidFill>
                  <a:srgbClr val="002060"/>
                </a:solidFill>
                <a:cs typeface="B Nazanin" pitchFamily="2" charset="-78"/>
              </a:rPr>
              <a:t>درمانگر</a:t>
            </a:r>
            <a:r>
              <a:rPr lang="fa-IR" sz="2200" dirty="0">
                <a:solidFill>
                  <a:srgbClr val="002060"/>
                </a:solidFill>
                <a:cs typeface="B Nazanin" pitchFamily="2" charset="-78"/>
              </a:rPr>
              <a:t> به کمک این فن به گونه ای دست به مداخله می زند گو اینکه نهاد یا </a:t>
            </a:r>
            <a:r>
              <a:rPr lang="fa-IR" sz="2200" dirty="0" err="1">
                <a:solidFill>
                  <a:srgbClr val="002060"/>
                </a:solidFill>
                <a:cs typeface="B Nazanin" pitchFamily="2" charset="-78"/>
              </a:rPr>
              <a:t>تشـکل</a:t>
            </a:r>
            <a:r>
              <a:rPr lang="fa-IR" sz="2200" dirty="0">
                <a:solidFill>
                  <a:srgbClr val="002060"/>
                </a:solidFill>
                <a:cs typeface="B Nazanin" pitchFamily="2" charset="-78"/>
              </a:rPr>
              <a:t> </a:t>
            </a:r>
            <a:r>
              <a:rPr lang="fa-IR" sz="2200" dirty="0" err="1">
                <a:solidFill>
                  <a:srgbClr val="002060"/>
                </a:solidFill>
                <a:cs typeface="B Nazanin" pitchFamily="2" charset="-78"/>
              </a:rPr>
              <a:t>بزرگتـری</a:t>
            </a:r>
            <a:r>
              <a:rPr lang="fa-IR" sz="2200" dirty="0">
                <a:solidFill>
                  <a:srgbClr val="002060"/>
                </a:solidFill>
                <a:cs typeface="B Nazanin" pitchFamily="2" charset="-78"/>
              </a:rPr>
              <a:t> از </a:t>
            </a:r>
            <a:r>
              <a:rPr lang="fa-IR" sz="2200" dirty="0" err="1">
                <a:solidFill>
                  <a:srgbClr val="002060"/>
                </a:solidFill>
                <a:cs typeface="B Nazanin" pitchFamily="2" charset="-78"/>
              </a:rPr>
              <a:t>خـانواده</a:t>
            </a:r>
            <a:r>
              <a:rPr lang="fa-IR" sz="2200" dirty="0">
                <a:solidFill>
                  <a:srgbClr val="002060"/>
                </a:solidFill>
                <a:cs typeface="B Nazanin" pitchFamily="2" charset="-78"/>
              </a:rPr>
              <a:t> حمایت می </a:t>
            </a:r>
            <a:r>
              <a:rPr lang="fa-IR" sz="2200" dirty="0" err="1">
                <a:solidFill>
                  <a:srgbClr val="002060"/>
                </a:solidFill>
                <a:cs typeface="B Nazanin" pitchFamily="2" charset="-78"/>
              </a:rPr>
              <a:t>کند.بنابراین</a:t>
            </a:r>
            <a:r>
              <a:rPr lang="fa-IR" sz="2200" dirty="0">
                <a:solidFill>
                  <a:srgbClr val="002060"/>
                </a:solidFill>
                <a:cs typeface="B Nazanin" pitchFamily="2" charset="-78"/>
              </a:rPr>
              <a:t> چنین به نظر می رسد که او با یک واقعیت عینی و ملموس سرو کار دارد.</a:t>
            </a:r>
            <a:endParaRPr lang="en-US" sz="2200" dirty="0">
              <a:solidFill>
                <a:srgbClr val="002060"/>
              </a:solidFill>
              <a:cs typeface="B Nazanin" pitchFamily="2" charset="-78"/>
            </a:endParaRPr>
          </a:p>
          <a:p>
            <a:pPr algn="just" rtl="1"/>
            <a:r>
              <a:rPr lang="fa-IR" sz="2200" dirty="0">
                <a:solidFill>
                  <a:srgbClr val="002060"/>
                </a:solidFill>
                <a:cs typeface="B Nazanin" pitchFamily="2" charset="-78"/>
              </a:rPr>
              <a:t>در برخی خانواده ها می توان حکم داد که یک نظم </a:t>
            </a:r>
            <a:r>
              <a:rPr lang="fa-IR" sz="2200" dirty="0" smtClean="0">
                <a:solidFill>
                  <a:srgbClr val="002060"/>
                </a:solidFill>
                <a:cs typeface="B Nazanin" pitchFamily="2" charset="-78"/>
              </a:rPr>
              <a:t>اخلاقی</a:t>
            </a:r>
            <a:r>
              <a:rPr lang="en-US" sz="2200" dirty="0" smtClean="0">
                <a:solidFill>
                  <a:srgbClr val="002060"/>
                </a:solidFill>
                <a:cs typeface="B Nazanin" pitchFamily="2" charset="-78"/>
              </a:rPr>
              <a:t> - </a:t>
            </a:r>
            <a:r>
              <a:rPr lang="fa-IR" sz="2200" dirty="0" smtClean="0">
                <a:solidFill>
                  <a:srgbClr val="002060"/>
                </a:solidFill>
                <a:cs typeface="B Nazanin" pitchFamily="2" charset="-78"/>
              </a:rPr>
              <a:t>یعنی </a:t>
            </a:r>
            <a:r>
              <a:rPr lang="fa-IR" sz="2200" dirty="0" err="1">
                <a:solidFill>
                  <a:srgbClr val="002060"/>
                </a:solidFill>
                <a:cs typeface="B Nazanin" pitchFamily="2" charset="-78"/>
              </a:rPr>
              <a:t>خدا،جامعه،نجابت،یا</a:t>
            </a:r>
            <a:r>
              <a:rPr lang="fa-IR" sz="2200" dirty="0">
                <a:solidFill>
                  <a:srgbClr val="002060"/>
                </a:solidFill>
                <a:cs typeface="B Nazanin" pitchFamily="2" charset="-78"/>
              </a:rPr>
              <a:t> هر چیز </a:t>
            </a:r>
            <a:r>
              <a:rPr lang="fa-IR" sz="2200" dirty="0" err="1">
                <a:solidFill>
                  <a:srgbClr val="002060"/>
                </a:solidFill>
                <a:cs typeface="B Nazanin" pitchFamily="2" charset="-78"/>
              </a:rPr>
              <a:t>دیگـری</a:t>
            </a:r>
            <a:r>
              <a:rPr lang="fa-IR" sz="2200" dirty="0">
                <a:solidFill>
                  <a:srgbClr val="002060"/>
                </a:solidFill>
                <a:cs typeface="B Nazanin" pitchFamily="2" charset="-78"/>
              </a:rPr>
              <a:t> راه راست را از قبل توصیه می </a:t>
            </a:r>
            <a:r>
              <a:rPr lang="fa-IR" sz="2200" dirty="0" err="1">
                <a:solidFill>
                  <a:srgbClr val="002060"/>
                </a:solidFill>
                <a:cs typeface="B Nazanin" pitchFamily="2" charset="-78"/>
              </a:rPr>
              <a:t>کند.یافته</a:t>
            </a:r>
            <a:r>
              <a:rPr lang="fa-IR" sz="2200" dirty="0">
                <a:solidFill>
                  <a:srgbClr val="002060"/>
                </a:solidFill>
                <a:cs typeface="B Nazanin" pitchFamily="2" charset="-78"/>
              </a:rPr>
              <a:t> ایوان </a:t>
            </a:r>
            <a:r>
              <a:rPr lang="fa-IR" sz="2200" dirty="0" err="1">
                <a:solidFill>
                  <a:srgbClr val="002060"/>
                </a:solidFill>
                <a:cs typeface="B Nazanin" pitchFamily="2" charset="-78"/>
              </a:rPr>
              <a:t>ناگی</a:t>
            </a:r>
            <a:r>
              <a:rPr lang="fa-IR" sz="2200" dirty="0">
                <a:solidFill>
                  <a:srgbClr val="002060"/>
                </a:solidFill>
                <a:cs typeface="B Nazanin" pitchFamily="2" charset="-78"/>
              </a:rPr>
              <a:t> درباره تعهد دو جانبه بین اعضای خانواده در این </a:t>
            </a:r>
            <a:r>
              <a:rPr lang="fa-IR" sz="2200" dirty="0" err="1">
                <a:solidFill>
                  <a:srgbClr val="002060"/>
                </a:solidFill>
                <a:cs typeface="B Nazanin" pitchFamily="2" charset="-78"/>
              </a:rPr>
              <a:t>مقولـه</a:t>
            </a:r>
            <a:r>
              <a:rPr lang="fa-IR" sz="2200" dirty="0">
                <a:solidFill>
                  <a:srgbClr val="002060"/>
                </a:solidFill>
                <a:cs typeface="B Nazanin" pitchFamily="2" charset="-78"/>
              </a:rPr>
              <a:t> از مداخله جا می </a:t>
            </a:r>
            <a:r>
              <a:rPr lang="fa-IR" sz="2200" dirty="0" err="1">
                <a:solidFill>
                  <a:srgbClr val="002060"/>
                </a:solidFill>
                <a:cs typeface="B Nazanin" pitchFamily="2" charset="-78"/>
              </a:rPr>
              <a:t>گیرد،که</a:t>
            </a:r>
            <a:r>
              <a:rPr lang="fa-IR" sz="2200" dirty="0">
                <a:solidFill>
                  <a:srgbClr val="002060"/>
                </a:solidFill>
                <a:cs typeface="B Nazanin" pitchFamily="2" charset="-78"/>
              </a:rPr>
              <a:t> </a:t>
            </a:r>
            <a:r>
              <a:rPr lang="fa-IR" sz="2200" dirty="0" err="1">
                <a:solidFill>
                  <a:srgbClr val="002060"/>
                </a:solidFill>
                <a:cs typeface="B Nazanin" pitchFamily="2" charset="-78"/>
              </a:rPr>
              <a:t>درمانگر</a:t>
            </a:r>
            <a:r>
              <a:rPr lang="fa-IR" sz="2200" dirty="0">
                <a:solidFill>
                  <a:srgbClr val="002060"/>
                </a:solidFill>
                <a:cs typeface="B Nazanin" pitchFamily="2" charset="-78"/>
              </a:rPr>
              <a:t> بدان وسیله یک وضعیت اخلاقی را به تصویر می کشد و نماینده </a:t>
            </a:r>
            <a:r>
              <a:rPr lang="fa-IR" sz="2200" dirty="0" err="1">
                <a:solidFill>
                  <a:srgbClr val="002060"/>
                </a:solidFill>
                <a:cs typeface="B Nazanin" pitchFamily="2" charset="-78"/>
              </a:rPr>
              <a:t>اخلاقیـات</a:t>
            </a:r>
            <a:r>
              <a:rPr lang="fa-IR" sz="2200" dirty="0">
                <a:solidFill>
                  <a:srgbClr val="002060"/>
                </a:solidFill>
                <a:cs typeface="B Nazanin" pitchFamily="2" charset="-78"/>
              </a:rPr>
              <a:t> می شود</a:t>
            </a:r>
            <a:r>
              <a:rPr lang="fa-IR" sz="2200" dirty="0" smtClean="0">
                <a:solidFill>
                  <a:srgbClr val="002060"/>
                </a:solidFill>
                <a:cs typeface="B Nazanin" pitchFamily="2" charset="-78"/>
              </a:rPr>
              <a:t>.</a:t>
            </a:r>
          </a:p>
          <a:p>
            <a:pPr algn="just" rtl="1"/>
            <a:r>
              <a:rPr lang="fa-IR" sz="2200" dirty="0">
                <a:solidFill>
                  <a:srgbClr val="002060"/>
                </a:solidFill>
                <a:cs typeface="B Nazanin" pitchFamily="2" charset="-78"/>
              </a:rPr>
              <a:t>در خانواده </a:t>
            </a:r>
            <a:r>
              <a:rPr lang="fa-IR" sz="2200" dirty="0" err="1">
                <a:solidFill>
                  <a:srgbClr val="002060"/>
                </a:solidFill>
                <a:cs typeface="B Nazanin" pitchFamily="2" charset="-78"/>
              </a:rPr>
              <a:t>وست</a:t>
            </a:r>
            <a:r>
              <a:rPr lang="fa-IR" sz="2200" dirty="0">
                <a:solidFill>
                  <a:srgbClr val="002060"/>
                </a:solidFill>
                <a:cs typeface="B Nazanin" pitchFamily="2" charset="-78"/>
              </a:rPr>
              <a:t>، علت مراجعه برای درمان آن بود که پدر خانواده که فردی روحانی است در اعمال </a:t>
            </a:r>
            <a:r>
              <a:rPr lang="fa-IR" sz="2200" dirty="0" err="1">
                <a:solidFill>
                  <a:srgbClr val="002060"/>
                </a:solidFill>
                <a:cs typeface="B Nazanin" pitchFamily="2" charset="-78"/>
              </a:rPr>
              <a:t>کنتـرل</a:t>
            </a:r>
            <a:r>
              <a:rPr lang="fa-IR" sz="2200" dirty="0">
                <a:solidFill>
                  <a:srgbClr val="002060"/>
                </a:solidFill>
                <a:cs typeface="B Nazanin" pitchFamily="2" charset="-78"/>
              </a:rPr>
              <a:t> بر دو دختر </a:t>
            </a:r>
            <a:r>
              <a:rPr lang="fa-IR" sz="2200" dirty="0" err="1">
                <a:solidFill>
                  <a:srgbClr val="002060"/>
                </a:solidFill>
                <a:cs typeface="B Nazanin" pitchFamily="2" charset="-78"/>
              </a:rPr>
              <a:t>نوجوانش</a:t>
            </a:r>
            <a:r>
              <a:rPr lang="fa-IR" sz="2200" dirty="0">
                <a:solidFill>
                  <a:srgbClr val="002060"/>
                </a:solidFill>
                <a:cs typeface="B Nazanin" pitchFamily="2" charset="-78"/>
              </a:rPr>
              <a:t> مشکل </a:t>
            </a:r>
            <a:r>
              <a:rPr lang="fa-IR" sz="2200" dirty="0" err="1">
                <a:solidFill>
                  <a:srgbClr val="002060"/>
                </a:solidFill>
                <a:cs typeface="B Nazanin" pitchFamily="2" charset="-78"/>
              </a:rPr>
              <a:t>داشت،یعنی</a:t>
            </a:r>
            <a:r>
              <a:rPr lang="fa-IR" sz="2200" dirty="0">
                <a:solidFill>
                  <a:srgbClr val="002060"/>
                </a:solidFill>
                <a:cs typeface="B Nazanin" pitchFamily="2" charset="-78"/>
              </a:rPr>
              <a:t> آقای </a:t>
            </a:r>
            <a:r>
              <a:rPr lang="fa-IR" sz="2200" dirty="0" err="1">
                <a:solidFill>
                  <a:srgbClr val="002060"/>
                </a:solidFill>
                <a:cs typeface="B Nazanin" pitchFamily="2" charset="-78"/>
              </a:rPr>
              <a:t>وسـت</a:t>
            </a:r>
            <a:r>
              <a:rPr lang="fa-IR" sz="2200" dirty="0">
                <a:solidFill>
                  <a:srgbClr val="002060"/>
                </a:solidFill>
                <a:cs typeface="B Nazanin" pitchFamily="2" charset="-78"/>
              </a:rPr>
              <a:t> </a:t>
            </a:r>
            <a:r>
              <a:rPr lang="fa-IR" sz="2200" dirty="0" err="1">
                <a:solidFill>
                  <a:srgbClr val="002060"/>
                </a:solidFill>
                <a:cs typeface="B Nazanin" pitchFamily="2" charset="-78"/>
              </a:rPr>
              <a:t>بـه</a:t>
            </a:r>
            <a:r>
              <a:rPr lang="fa-IR" sz="2200" dirty="0">
                <a:solidFill>
                  <a:srgbClr val="002060"/>
                </a:solidFill>
                <a:cs typeface="B Nazanin" pitchFamily="2" charset="-78"/>
              </a:rPr>
              <a:t> زن و </a:t>
            </a:r>
            <a:r>
              <a:rPr lang="fa-IR" sz="2200" dirty="0" err="1">
                <a:solidFill>
                  <a:srgbClr val="002060"/>
                </a:solidFill>
                <a:cs typeface="B Nazanin" pitchFamily="2" charset="-78"/>
              </a:rPr>
              <a:t>دختـرانش</a:t>
            </a:r>
            <a:r>
              <a:rPr lang="fa-IR" sz="2200" dirty="0">
                <a:solidFill>
                  <a:srgbClr val="002060"/>
                </a:solidFill>
                <a:cs typeface="B Nazanin" pitchFamily="2" charset="-78"/>
              </a:rPr>
              <a:t> </a:t>
            </a:r>
            <a:r>
              <a:rPr lang="fa-IR" sz="2200" dirty="0" err="1">
                <a:solidFill>
                  <a:srgbClr val="002060"/>
                </a:solidFill>
                <a:cs typeface="B Nazanin" pitchFamily="2" charset="-78"/>
              </a:rPr>
              <a:t>بـه</a:t>
            </a:r>
            <a:r>
              <a:rPr lang="fa-IR" sz="2200" dirty="0">
                <a:solidFill>
                  <a:srgbClr val="002060"/>
                </a:solidFill>
                <a:cs typeface="B Nazanin" pitchFamily="2" charset="-78"/>
              </a:rPr>
              <a:t> </a:t>
            </a:r>
            <a:r>
              <a:rPr lang="fa-IR" sz="2200" dirty="0" err="1">
                <a:solidFill>
                  <a:srgbClr val="002060"/>
                </a:solidFill>
                <a:cs typeface="B Nazanin" pitchFamily="2" charset="-78"/>
              </a:rPr>
              <a:t>چشـم</a:t>
            </a:r>
            <a:r>
              <a:rPr lang="fa-IR" sz="2200" dirty="0">
                <a:solidFill>
                  <a:srgbClr val="002060"/>
                </a:solidFill>
                <a:cs typeface="B Nazanin" pitchFamily="2" charset="-78"/>
              </a:rPr>
              <a:t> «</a:t>
            </a:r>
            <a:r>
              <a:rPr lang="fa-IR" sz="2200" dirty="0" err="1">
                <a:solidFill>
                  <a:srgbClr val="002060"/>
                </a:solidFill>
                <a:cs typeface="B Nazanin" pitchFamily="2" charset="-78"/>
              </a:rPr>
              <a:t>سـه</a:t>
            </a:r>
            <a:r>
              <a:rPr lang="fa-IR" sz="2200" dirty="0">
                <a:solidFill>
                  <a:srgbClr val="002060"/>
                </a:solidFill>
                <a:cs typeface="B Nazanin" pitchFamily="2" charset="-78"/>
              </a:rPr>
              <a:t> </a:t>
            </a:r>
            <a:r>
              <a:rPr lang="fa-IR" sz="2200" dirty="0" err="1">
                <a:solidFill>
                  <a:srgbClr val="002060"/>
                </a:solidFill>
                <a:cs typeface="B Nazanin" pitchFamily="2" charset="-78"/>
              </a:rPr>
              <a:t>دختـر</a:t>
            </a:r>
            <a:r>
              <a:rPr lang="fa-IR" sz="2200" dirty="0">
                <a:solidFill>
                  <a:srgbClr val="002060"/>
                </a:solidFill>
                <a:cs typeface="B Nazanin" pitchFamily="2" charset="-78"/>
              </a:rPr>
              <a:t>» </a:t>
            </a:r>
            <a:r>
              <a:rPr lang="fa-IR" sz="2200" dirty="0" err="1">
                <a:solidFill>
                  <a:srgbClr val="002060"/>
                </a:solidFill>
                <a:cs typeface="B Nazanin" pitchFamily="2" charset="-78"/>
              </a:rPr>
              <a:t>مـی</a:t>
            </a:r>
            <a:r>
              <a:rPr lang="fa-IR" sz="2200" dirty="0">
                <a:solidFill>
                  <a:srgbClr val="002060"/>
                </a:solidFill>
                <a:cs typeface="B Nazanin" pitchFamily="2" charset="-78"/>
              </a:rPr>
              <a:t> </a:t>
            </a:r>
            <a:r>
              <a:rPr lang="fa-IR" sz="2200" dirty="0" err="1">
                <a:solidFill>
                  <a:srgbClr val="002060"/>
                </a:solidFill>
                <a:cs typeface="B Nazanin" pitchFamily="2" charset="-78"/>
              </a:rPr>
              <a:t>نگریست.درمانگر</a:t>
            </a:r>
            <a:r>
              <a:rPr lang="fa-IR" sz="2200" dirty="0">
                <a:solidFill>
                  <a:srgbClr val="002060"/>
                </a:solidFill>
                <a:cs typeface="B Nazanin" pitchFamily="2" charset="-78"/>
              </a:rPr>
              <a:t> از جایش </a:t>
            </a:r>
            <a:r>
              <a:rPr lang="fa-IR" sz="2200" dirty="0" err="1">
                <a:solidFill>
                  <a:srgbClr val="002060"/>
                </a:solidFill>
                <a:cs typeface="B Nazanin" pitchFamily="2" charset="-78"/>
              </a:rPr>
              <a:t>برمی</a:t>
            </a:r>
            <a:r>
              <a:rPr lang="fa-IR" sz="2200" dirty="0">
                <a:solidFill>
                  <a:srgbClr val="002060"/>
                </a:solidFill>
                <a:cs typeface="B Nazanin" pitchFamily="2" charset="-78"/>
              </a:rPr>
              <a:t> خیزد و «در حالیکه ساعت را نگه می دارد» به این پند اخلاقی اشاره </a:t>
            </a:r>
            <a:r>
              <a:rPr lang="fa-IR" sz="2200" dirty="0" err="1">
                <a:solidFill>
                  <a:srgbClr val="002060"/>
                </a:solidFill>
                <a:cs typeface="B Nazanin" pitchFamily="2" charset="-78"/>
              </a:rPr>
              <a:t>مـی</a:t>
            </a:r>
            <a:r>
              <a:rPr lang="fa-IR" sz="2200" dirty="0">
                <a:solidFill>
                  <a:srgbClr val="002060"/>
                </a:solidFill>
                <a:cs typeface="B Nazanin" pitchFamily="2" charset="-78"/>
              </a:rPr>
              <a:t> کند: «شما بایستی در </a:t>
            </a:r>
            <a:r>
              <a:rPr lang="fa-IR" sz="2200" dirty="0" err="1">
                <a:solidFill>
                  <a:srgbClr val="002060"/>
                </a:solidFill>
                <a:cs typeface="B Nazanin" pitchFamily="2" charset="-78"/>
              </a:rPr>
              <a:t>روابطتان</a:t>
            </a:r>
            <a:r>
              <a:rPr lang="fa-IR" sz="2200" dirty="0">
                <a:solidFill>
                  <a:srgbClr val="002060"/>
                </a:solidFill>
                <a:cs typeface="B Nazanin" pitchFamily="2" charset="-78"/>
              </a:rPr>
              <a:t> با خدا هم دچار مشکل باشید چون </a:t>
            </a:r>
            <a:r>
              <a:rPr lang="fa-IR" sz="2200" dirty="0" err="1">
                <a:solidFill>
                  <a:srgbClr val="002060"/>
                </a:solidFill>
                <a:cs typeface="B Nazanin" pitchFamily="2" charset="-78"/>
              </a:rPr>
              <a:t>نمی</a:t>
            </a:r>
            <a:r>
              <a:rPr lang="fa-IR" sz="2200" dirty="0">
                <a:solidFill>
                  <a:srgbClr val="002060"/>
                </a:solidFill>
                <a:cs typeface="B Nazanin" pitchFamily="2" charset="-78"/>
              </a:rPr>
              <a:t> دانید </a:t>
            </a:r>
            <a:r>
              <a:rPr lang="fa-IR" sz="2200" dirty="0" err="1">
                <a:solidFill>
                  <a:srgbClr val="002060"/>
                </a:solidFill>
                <a:cs typeface="B Nazanin" pitchFamily="2" charset="-78"/>
              </a:rPr>
              <a:t>کـه</a:t>
            </a:r>
            <a:r>
              <a:rPr lang="fa-IR" sz="2200" dirty="0">
                <a:solidFill>
                  <a:srgbClr val="002060"/>
                </a:solidFill>
                <a:cs typeface="B Nazanin" pitchFamily="2" charset="-78"/>
              </a:rPr>
              <a:t> </a:t>
            </a:r>
            <a:r>
              <a:rPr lang="fa-IR" sz="2200" dirty="0" err="1">
                <a:solidFill>
                  <a:srgbClr val="002060"/>
                </a:solidFill>
                <a:cs typeface="B Nazanin" pitchFamily="2" charset="-78"/>
              </a:rPr>
              <a:t>اوسلسـله</a:t>
            </a:r>
            <a:r>
              <a:rPr lang="fa-IR" sz="2200" dirty="0">
                <a:solidFill>
                  <a:srgbClr val="002060"/>
                </a:solidFill>
                <a:cs typeface="B Nazanin" pitchFamily="2" charset="-78"/>
              </a:rPr>
              <a:t> </a:t>
            </a:r>
            <a:r>
              <a:rPr lang="fa-IR" sz="2200" dirty="0" err="1">
                <a:solidFill>
                  <a:srgbClr val="002060"/>
                </a:solidFill>
                <a:cs typeface="B Nazanin" pitchFamily="2" charset="-78"/>
              </a:rPr>
              <a:t>مراتـب</a:t>
            </a:r>
            <a:r>
              <a:rPr lang="fa-IR" sz="2200" dirty="0">
                <a:solidFill>
                  <a:srgbClr val="002060"/>
                </a:solidFill>
                <a:cs typeface="B Nazanin" pitchFamily="2" charset="-78"/>
              </a:rPr>
              <a:t> را در خانواده </a:t>
            </a:r>
            <a:r>
              <a:rPr lang="fa-IR" sz="2200" dirty="0" err="1">
                <a:solidFill>
                  <a:srgbClr val="002060"/>
                </a:solidFill>
                <a:cs typeface="B Nazanin" pitchFamily="2" charset="-78"/>
              </a:rPr>
              <a:t>آفریده،برای</a:t>
            </a:r>
            <a:r>
              <a:rPr lang="fa-IR" sz="2200" dirty="0">
                <a:solidFill>
                  <a:srgbClr val="002060"/>
                </a:solidFill>
                <a:cs typeface="B Nazanin" pitchFamily="2" charset="-78"/>
              </a:rPr>
              <a:t> والدین </a:t>
            </a:r>
            <a:r>
              <a:rPr lang="fa-IR" sz="2200" dirty="0" err="1">
                <a:solidFill>
                  <a:srgbClr val="002060"/>
                </a:solidFill>
                <a:cs typeface="B Nazanin" pitchFamily="2" charset="-78"/>
              </a:rPr>
              <a:t>شأن</a:t>
            </a:r>
            <a:r>
              <a:rPr lang="fa-IR" sz="2200" dirty="0">
                <a:solidFill>
                  <a:srgbClr val="002060"/>
                </a:solidFill>
                <a:cs typeface="B Nazanin" pitchFamily="2" charset="-78"/>
              </a:rPr>
              <a:t> خاصی قرار </a:t>
            </a:r>
            <a:r>
              <a:rPr lang="fa-IR" sz="2200" dirty="0" err="1">
                <a:solidFill>
                  <a:srgbClr val="002060"/>
                </a:solidFill>
                <a:cs typeface="B Nazanin" pitchFamily="2" charset="-78"/>
              </a:rPr>
              <a:t>داده،و</a:t>
            </a:r>
            <a:r>
              <a:rPr lang="fa-IR" sz="2200" dirty="0">
                <a:solidFill>
                  <a:srgbClr val="002060"/>
                </a:solidFill>
                <a:cs typeface="B Nazanin" pitchFamily="2" charset="-78"/>
              </a:rPr>
              <a:t> برای فرزندان هم همینطور.» </a:t>
            </a:r>
            <a:r>
              <a:rPr lang="fa-IR" sz="2200" dirty="0" err="1">
                <a:solidFill>
                  <a:srgbClr val="002060"/>
                </a:solidFill>
                <a:cs typeface="B Nazanin" pitchFamily="2" charset="-78"/>
              </a:rPr>
              <a:t>بـا</a:t>
            </a:r>
            <a:r>
              <a:rPr lang="fa-IR" sz="2200" dirty="0">
                <a:solidFill>
                  <a:srgbClr val="002060"/>
                </a:solidFill>
                <a:cs typeface="B Nazanin" pitchFamily="2" charset="-78"/>
              </a:rPr>
              <a:t> </a:t>
            </a:r>
            <a:r>
              <a:rPr lang="fa-IR" sz="2200" dirty="0" err="1">
                <a:solidFill>
                  <a:srgbClr val="002060"/>
                </a:solidFill>
                <a:cs typeface="B Nazanin" pitchFamily="2" charset="-78"/>
              </a:rPr>
              <a:t>اتخـاذ</a:t>
            </a:r>
            <a:r>
              <a:rPr lang="fa-IR" sz="2200" dirty="0">
                <a:solidFill>
                  <a:srgbClr val="002060"/>
                </a:solidFill>
                <a:cs typeface="B Nazanin" pitchFamily="2" charset="-78"/>
              </a:rPr>
              <a:t> </a:t>
            </a:r>
            <a:r>
              <a:rPr lang="fa-IR" sz="2200" dirty="0" err="1">
                <a:solidFill>
                  <a:srgbClr val="002060"/>
                </a:solidFill>
                <a:cs typeface="B Nazanin" pitchFamily="2" charset="-78"/>
              </a:rPr>
              <a:t>سـاخت</a:t>
            </a:r>
            <a:r>
              <a:rPr lang="fa-IR" sz="2200" dirty="0">
                <a:solidFill>
                  <a:srgbClr val="002060"/>
                </a:solidFill>
                <a:cs typeface="B Nazanin" pitchFamily="2" charset="-78"/>
              </a:rPr>
              <a:t> </a:t>
            </a:r>
            <a:r>
              <a:rPr lang="fa-IR" sz="2200" dirty="0" err="1">
                <a:solidFill>
                  <a:srgbClr val="002060"/>
                </a:solidFill>
                <a:cs typeface="B Nazanin" pitchFamily="2" charset="-78"/>
              </a:rPr>
              <a:t>هـای</a:t>
            </a:r>
            <a:r>
              <a:rPr lang="fa-IR" sz="2200" dirty="0">
                <a:solidFill>
                  <a:srgbClr val="002060"/>
                </a:solidFill>
                <a:cs typeface="B Nazanin" pitchFamily="2" charset="-78"/>
              </a:rPr>
              <a:t> </a:t>
            </a:r>
            <a:r>
              <a:rPr lang="fa-IR" sz="2200" dirty="0" err="1">
                <a:solidFill>
                  <a:srgbClr val="002060"/>
                </a:solidFill>
                <a:cs typeface="B Nazanin" pitchFamily="2" charset="-78"/>
              </a:rPr>
              <a:t>جهانشمولی</a:t>
            </a:r>
            <a:r>
              <a:rPr lang="fa-IR" sz="2200" dirty="0">
                <a:solidFill>
                  <a:srgbClr val="002060"/>
                </a:solidFill>
                <a:cs typeface="B Nazanin" pitchFamily="2" charset="-78"/>
              </a:rPr>
              <a:t> که متناسب با جهان بینی خانواده </a:t>
            </a:r>
            <a:r>
              <a:rPr lang="fa-IR" sz="2200" dirty="0" err="1">
                <a:solidFill>
                  <a:srgbClr val="002060"/>
                </a:solidFill>
                <a:cs typeface="B Nazanin" pitchFamily="2" charset="-78"/>
              </a:rPr>
              <a:t>است،درمانگر</a:t>
            </a:r>
            <a:r>
              <a:rPr lang="fa-IR" sz="2200" dirty="0">
                <a:solidFill>
                  <a:srgbClr val="002060"/>
                </a:solidFill>
                <a:cs typeface="B Nazanin" pitchFamily="2" charset="-78"/>
              </a:rPr>
              <a:t> به پیشنهاد </a:t>
            </a:r>
            <a:r>
              <a:rPr lang="fa-IR" sz="2200" dirty="0" err="1">
                <a:solidFill>
                  <a:srgbClr val="002060"/>
                </a:solidFill>
                <a:cs typeface="B Nazanin" pitchFamily="2" charset="-78"/>
              </a:rPr>
              <a:t>بازآرایی</a:t>
            </a:r>
            <a:r>
              <a:rPr lang="fa-IR" sz="2200" dirty="0">
                <a:solidFill>
                  <a:srgbClr val="002060"/>
                </a:solidFill>
                <a:cs typeface="B Nazanin" pitchFamily="2" charset="-78"/>
              </a:rPr>
              <a:t> (آرایش مجدد) واحدهای خانواده را پیشنهاد می دهد.</a:t>
            </a:r>
            <a:endParaRPr lang="en-US" sz="2200" dirty="0">
              <a:solidFill>
                <a:srgbClr val="002060"/>
              </a:solidFill>
              <a:cs typeface="B Nazanin" pitchFamily="2" charset="-78"/>
            </a:endParaRPr>
          </a:p>
        </p:txBody>
      </p:sp>
    </p:spTree>
    <p:extLst>
      <p:ext uri="{BB962C8B-B14F-4D97-AF65-F5344CB8AC3E}">
        <p14:creationId xmlns:p14="http://schemas.microsoft.com/office/powerpoint/2010/main" val="428190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371600"/>
            <a:ext cx="7848600" cy="4524315"/>
          </a:xfrm>
          <a:prstGeom prst="rect">
            <a:avLst/>
          </a:prstGeom>
        </p:spPr>
        <p:txBody>
          <a:bodyPr wrap="square">
            <a:spAutoFit/>
          </a:bodyPr>
          <a:lstStyle/>
          <a:p>
            <a:pPr algn="just" rtl="1"/>
            <a:r>
              <a:rPr lang="fa-IR" sz="2400" dirty="0" err="1">
                <a:solidFill>
                  <a:srgbClr val="FF00FF"/>
                </a:solidFill>
                <a:cs typeface="B Nazanin" pitchFamily="2" charset="-78"/>
              </a:rPr>
              <a:t>درمانگر</a:t>
            </a:r>
            <a:r>
              <a:rPr lang="fa-IR" sz="2400" dirty="0">
                <a:solidFill>
                  <a:srgbClr val="FF00FF"/>
                </a:solidFill>
                <a:cs typeface="B Nazanin" pitchFamily="2" charset="-78"/>
              </a:rPr>
              <a:t> می تواند همین کار را با به کارگیری معرفت عام یا تجربه همگانی انجام </a:t>
            </a:r>
            <a:r>
              <a:rPr lang="fa-IR" sz="2400" dirty="0" err="1">
                <a:solidFill>
                  <a:srgbClr val="FF00FF"/>
                </a:solidFill>
                <a:cs typeface="B Nazanin" pitchFamily="2" charset="-78"/>
              </a:rPr>
              <a:t>دهد.«همه</a:t>
            </a:r>
            <a:r>
              <a:rPr lang="fa-IR" sz="2400" dirty="0">
                <a:solidFill>
                  <a:srgbClr val="FF00FF"/>
                </a:solidFill>
                <a:cs typeface="B Nazanin" pitchFamily="2" charset="-78"/>
              </a:rPr>
              <a:t> می دانند که هر چیز شکل خاصی دارد و لزومی ندارد که برای تعیین شکل با هم مجادله </a:t>
            </a:r>
            <a:r>
              <a:rPr lang="fa-IR" sz="2400" dirty="0" err="1">
                <a:solidFill>
                  <a:srgbClr val="FF00FF"/>
                </a:solidFill>
                <a:cs typeface="B Nazanin" pitchFamily="2" charset="-78"/>
              </a:rPr>
              <a:t>نمـود</a:t>
            </a:r>
            <a:r>
              <a:rPr lang="fa-IR" sz="2400" dirty="0">
                <a:solidFill>
                  <a:srgbClr val="FF00FF"/>
                </a:solidFill>
                <a:cs typeface="B Nazanin" pitchFamily="2" charset="-78"/>
              </a:rPr>
              <a:t> و به توافق </a:t>
            </a:r>
            <a:r>
              <a:rPr lang="fa-IR" sz="2400" dirty="0" err="1">
                <a:solidFill>
                  <a:srgbClr val="FF00FF"/>
                </a:solidFill>
                <a:cs typeface="B Nazanin" pitchFamily="2" charset="-78"/>
              </a:rPr>
              <a:t>رسید.»کار</a:t>
            </a:r>
            <a:r>
              <a:rPr lang="fa-IR" sz="2400" dirty="0">
                <a:solidFill>
                  <a:srgbClr val="FF00FF"/>
                </a:solidFill>
                <a:cs typeface="B Nazanin" pitchFamily="2" charset="-78"/>
              </a:rPr>
              <a:t> و تفریح هر کدام زمان خاص خود را </a:t>
            </a:r>
            <a:r>
              <a:rPr lang="fa-IR" sz="2400" dirty="0" err="1">
                <a:solidFill>
                  <a:srgbClr val="FF00FF"/>
                </a:solidFill>
                <a:cs typeface="B Nazanin" pitchFamily="2" charset="-78"/>
              </a:rPr>
              <a:t>دارند.از</a:t>
            </a:r>
            <a:r>
              <a:rPr lang="fa-IR" sz="2400" dirty="0">
                <a:solidFill>
                  <a:srgbClr val="FF00FF"/>
                </a:solidFill>
                <a:cs typeface="B Nazanin" pitchFamily="2" charset="-78"/>
              </a:rPr>
              <a:t> کودکان بزرگتر بیش از </a:t>
            </a:r>
            <a:r>
              <a:rPr lang="fa-IR" sz="2400" dirty="0" err="1">
                <a:solidFill>
                  <a:srgbClr val="FF00FF"/>
                </a:solidFill>
                <a:cs typeface="B Nazanin" pitchFamily="2" charset="-78"/>
              </a:rPr>
              <a:t>کوچکترها</a:t>
            </a:r>
            <a:r>
              <a:rPr lang="fa-IR" sz="2400" dirty="0">
                <a:solidFill>
                  <a:srgbClr val="FF00FF"/>
                </a:solidFill>
                <a:cs typeface="B Nazanin" pitchFamily="2" charset="-78"/>
              </a:rPr>
              <a:t> </a:t>
            </a:r>
            <a:r>
              <a:rPr lang="fa-IR" sz="2400" dirty="0" err="1">
                <a:solidFill>
                  <a:srgbClr val="FF00FF"/>
                </a:solidFill>
                <a:cs typeface="B Nazanin" pitchFamily="2" charset="-78"/>
              </a:rPr>
              <a:t>انتظـار</a:t>
            </a:r>
            <a:r>
              <a:rPr lang="fa-IR" sz="2400" dirty="0">
                <a:solidFill>
                  <a:srgbClr val="FF00FF"/>
                </a:solidFill>
                <a:cs typeface="B Nazanin" pitchFamily="2" charset="-78"/>
              </a:rPr>
              <a:t> می رود که مسئولیت پذیر </a:t>
            </a:r>
            <a:r>
              <a:rPr lang="fa-IR" sz="2400" dirty="0" err="1">
                <a:solidFill>
                  <a:srgbClr val="FF00FF"/>
                </a:solidFill>
                <a:cs typeface="B Nazanin" pitchFamily="2" charset="-78"/>
              </a:rPr>
              <a:t>باشند.در</a:t>
            </a:r>
            <a:r>
              <a:rPr lang="fa-IR" sz="2400" dirty="0">
                <a:solidFill>
                  <a:srgbClr val="FF00FF"/>
                </a:solidFill>
                <a:cs typeface="B Nazanin" pitchFamily="2" charset="-78"/>
              </a:rPr>
              <a:t> برخی خانواده ها، اشاره به این نکته که »چون بزرگتر...کوچکتر...دختر بزرگ خانواده...نان آور...هستی...</a:t>
            </a:r>
            <a:r>
              <a:rPr lang="fa-IR" sz="2400" dirty="0" err="1">
                <a:solidFill>
                  <a:srgbClr val="FF00FF"/>
                </a:solidFill>
                <a:cs typeface="B Nazanin" pitchFamily="2" charset="-78"/>
              </a:rPr>
              <a:t>موظفی</a:t>
            </a:r>
            <a:r>
              <a:rPr lang="fa-IR" sz="2400" dirty="0">
                <a:solidFill>
                  <a:srgbClr val="FF00FF"/>
                </a:solidFill>
                <a:cs typeface="B Nazanin" pitchFamily="2" charset="-78"/>
              </a:rPr>
              <a:t>... و بقیه </a:t>
            </a:r>
            <a:r>
              <a:rPr lang="fa-IR" sz="2400" dirty="0" err="1">
                <a:solidFill>
                  <a:srgbClr val="FF00FF"/>
                </a:solidFill>
                <a:cs typeface="B Nazanin" pitchFamily="2" charset="-78"/>
              </a:rPr>
              <a:t>خـانواده</a:t>
            </a:r>
            <a:r>
              <a:rPr lang="fa-IR" sz="2400" dirty="0">
                <a:solidFill>
                  <a:srgbClr val="FF00FF"/>
                </a:solidFill>
                <a:cs typeface="B Nazanin" pitchFamily="2" charset="-78"/>
              </a:rPr>
              <a:t> </a:t>
            </a:r>
            <a:r>
              <a:rPr lang="fa-IR" sz="2400" dirty="0" err="1">
                <a:solidFill>
                  <a:srgbClr val="FF00FF"/>
                </a:solidFill>
                <a:cs typeface="B Nazanin" pitchFamily="2" charset="-78"/>
              </a:rPr>
              <a:t>موظفنـد</a:t>
            </a:r>
            <a:r>
              <a:rPr lang="fa-IR" sz="2400" dirty="0">
                <a:solidFill>
                  <a:srgbClr val="FF00FF"/>
                </a:solidFill>
                <a:cs typeface="B Nazanin" pitchFamily="2" charset="-78"/>
              </a:rPr>
              <a:t>...«،</a:t>
            </a:r>
            <a:r>
              <a:rPr lang="fa-IR" sz="2400" dirty="0" err="1">
                <a:solidFill>
                  <a:srgbClr val="FF00FF"/>
                </a:solidFill>
                <a:cs typeface="B Nazanin" pitchFamily="2" charset="-78"/>
              </a:rPr>
              <a:t>سـودمند</a:t>
            </a:r>
            <a:r>
              <a:rPr lang="fa-IR" sz="2400" dirty="0">
                <a:solidFill>
                  <a:srgbClr val="FF00FF"/>
                </a:solidFill>
                <a:cs typeface="B Nazanin" pitchFamily="2" charset="-78"/>
              </a:rPr>
              <a:t> </a:t>
            </a:r>
            <a:r>
              <a:rPr lang="fa-IR" sz="2400" dirty="0" err="1">
                <a:solidFill>
                  <a:srgbClr val="FF00FF"/>
                </a:solidFill>
                <a:cs typeface="B Nazanin" pitchFamily="2" charset="-78"/>
              </a:rPr>
              <a:t>اسـت.درمانگر</a:t>
            </a:r>
            <a:r>
              <a:rPr lang="fa-IR" sz="2400" dirty="0">
                <a:solidFill>
                  <a:srgbClr val="FF00FF"/>
                </a:solidFill>
                <a:cs typeface="B Nazanin" pitchFamily="2" charset="-78"/>
              </a:rPr>
              <a:t> از </a:t>
            </a:r>
            <a:r>
              <a:rPr lang="fa-IR" sz="2400" dirty="0" err="1">
                <a:solidFill>
                  <a:srgbClr val="FF00FF"/>
                </a:solidFill>
                <a:cs typeface="B Nazanin" pitchFamily="2" charset="-78"/>
              </a:rPr>
              <a:t>قـدرت</a:t>
            </a:r>
            <a:r>
              <a:rPr lang="fa-IR" sz="2400" dirty="0">
                <a:solidFill>
                  <a:srgbClr val="FF00FF"/>
                </a:solidFill>
                <a:cs typeface="B Nazanin" pitchFamily="2" charset="-78"/>
              </a:rPr>
              <a:t> ترغیب گروهی برای حمایت از </a:t>
            </a:r>
            <a:r>
              <a:rPr lang="fa-IR" sz="2400" dirty="0" err="1">
                <a:solidFill>
                  <a:srgbClr val="FF00FF"/>
                </a:solidFill>
                <a:cs typeface="B Nazanin" pitchFamily="2" charset="-78"/>
              </a:rPr>
              <a:t>عقایدش</a:t>
            </a:r>
            <a:r>
              <a:rPr lang="fa-IR" sz="2400" dirty="0">
                <a:solidFill>
                  <a:srgbClr val="FF00FF"/>
                </a:solidFill>
                <a:cs typeface="B Nazanin" pitchFamily="2" charset="-78"/>
              </a:rPr>
              <a:t> استفاده می کند.</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همچنین بهتر است حکم داد که سنت طریق خاصی را پیش روی می </a:t>
            </a:r>
            <a:r>
              <a:rPr lang="fa-IR" sz="2400" dirty="0" err="1">
                <a:solidFill>
                  <a:srgbClr val="FF00FF"/>
                </a:solidFill>
                <a:cs typeface="B Nazanin" pitchFamily="2" charset="-78"/>
              </a:rPr>
              <a:t>گذارد.تمام</a:t>
            </a:r>
            <a:r>
              <a:rPr lang="fa-IR" sz="2400" dirty="0">
                <a:solidFill>
                  <a:srgbClr val="FF00FF"/>
                </a:solidFill>
                <a:cs typeface="B Nazanin" pitchFamily="2" charset="-78"/>
              </a:rPr>
              <a:t> جوامع آحاد مردم را </a:t>
            </a:r>
            <a:r>
              <a:rPr lang="fa-IR" sz="2400" dirty="0" err="1">
                <a:solidFill>
                  <a:srgbClr val="FF00FF"/>
                </a:solidFill>
                <a:cs typeface="B Nazanin" pitchFamily="2" charset="-78"/>
              </a:rPr>
              <a:t>بـرای</a:t>
            </a:r>
            <a:r>
              <a:rPr lang="fa-IR" sz="2400" dirty="0">
                <a:solidFill>
                  <a:srgbClr val="FF00FF"/>
                </a:solidFill>
                <a:cs typeface="B Nazanin" pitchFamily="2" charset="-78"/>
              </a:rPr>
              <a:t> پاسخ به جادوی نظم درست، آموزش و تعلیم می دهند، و هر کسی در دوران زندگی </a:t>
            </a:r>
            <a:r>
              <a:rPr lang="fa-IR" sz="2400" dirty="0" err="1">
                <a:solidFill>
                  <a:srgbClr val="FF00FF"/>
                </a:solidFill>
                <a:cs typeface="B Nazanin" pitchFamily="2" charset="-78"/>
              </a:rPr>
              <a:t>اش</a:t>
            </a:r>
            <a:r>
              <a:rPr lang="fa-IR" sz="2400" dirty="0">
                <a:solidFill>
                  <a:srgbClr val="FF00FF"/>
                </a:solidFill>
                <a:cs typeface="B Nazanin" pitchFamily="2" charset="-78"/>
              </a:rPr>
              <a:t> شاهد نظم و ترتیب بوده </a:t>
            </a:r>
            <a:r>
              <a:rPr lang="fa-IR" sz="2400" dirty="0" err="1">
                <a:solidFill>
                  <a:srgbClr val="FF00FF"/>
                </a:solidFill>
                <a:cs typeface="B Nazanin" pitchFamily="2" charset="-78"/>
              </a:rPr>
              <a:t>است.بنابراین،سازه</a:t>
            </a:r>
            <a:r>
              <a:rPr lang="fa-IR" sz="2400" dirty="0">
                <a:solidFill>
                  <a:srgbClr val="FF00FF"/>
                </a:solidFill>
                <a:cs typeface="B Nazanin" pitchFamily="2" charset="-78"/>
              </a:rPr>
              <a:t> </a:t>
            </a:r>
            <a:r>
              <a:rPr lang="fa-IR" sz="2400" dirty="0" err="1">
                <a:solidFill>
                  <a:srgbClr val="FF00FF"/>
                </a:solidFill>
                <a:cs typeface="B Nazanin" pitchFamily="2" charset="-78"/>
              </a:rPr>
              <a:t>هایی</a:t>
            </a:r>
            <a:r>
              <a:rPr lang="fa-IR" sz="2400" dirty="0">
                <a:solidFill>
                  <a:srgbClr val="FF00FF"/>
                </a:solidFill>
                <a:cs typeface="B Nazanin" pitchFamily="2" charset="-78"/>
              </a:rPr>
              <a:t> که بر اساس آئین های معاصر بنیان گذارده می شوند ممکن </a:t>
            </a:r>
            <a:r>
              <a:rPr lang="fa-IR" sz="2400" dirty="0" err="1">
                <a:solidFill>
                  <a:srgbClr val="FF00FF"/>
                </a:solidFill>
                <a:cs typeface="B Nazanin" pitchFamily="2" charset="-78"/>
              </a:rPr>
              <a:t>اسـت</a:t>
            </a:r>
            <a:r>
              <a:rPr lang="fa-IR" sz="2400" dirty="0">
                <a:solidFill>
                  <a:srgbClr val="FF00FF"/>
                </a:solidFill>
                <a:cs typeface="B Nazanin" pitchFamily="2" charset="-78"/>
              </a:rPr>
              <a:t> در </a:t>
            </a:r>
            <a:r>
              <a:rPr lang="fa-IR" sz="2400" dirty="0" err="1">
                <a:solidFill>
                  <a:srgbClr val="FF00FF"/>
                </a:solidFill>
                <a:cs typeface="B Nazanin" pitchFamily="2" charset="-78"/>
              </a:rPr>
              <a:t>قـدرت</a:t>
            </a:r>
            <a:r>
              <a:rPr lang="fa-IR" sz="2400" dirty="0">
                <a:solidFill>
                  <a:srgbClr val="FF00FF"/>
                </a:solidFill>
                <a:cs typeface="B Nazanin" pitchFamily="2" charset="-78"/>
              </a:rPr>
              <a:t> جادو هنگام اثر گذاشتن </a:t>
            </a:r>
            <a:r>
              <a:rPr lang="fa-IR" sz="2400" dirty="0" err="1">
                <a:solidFill>
                  <a:srgbClr val="FF00FF"/>
                </a:solidFill>
                <a:cs typeface="B Nazanin" pitchFamily="2" charset="-78"/>
              </a:rPr>
              <a:t>بردگرگونی</a:t>
            </a:r>
            <a:r>
              <a:rPr lang="fa-IR" sz="2400" dirty="0">
                <a:solidFill>
                  <a:srgbClr val="FF00FF"/>
                </a:solidFill>
                <a:cs typeface="B Nazanin" pitchFamily="2" charset="-78"/>
              </a:rPr>
              <a:t> سهیم باشند .</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3320132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533400"/>
            <a:ext cx="7620000" cy="4524315"/>
          </a:xfrm>
          <a:prstGeom prst="rect">
            <a:avLst/>
          </a:prstGeom>
        </p:spPr>
        <p:txBody>
          <a:bodyPr wrap="square">
            <a:spAutoFit/>
          </a:bodyPr>
          <a:lstStyle/>
          <a:p>
            <a:pPr algn="just" rtl="1"/>
            <a:r>
              <a:rPr lang="fa-IR" sz="2400" dirty="0">
                <a:solidFill>
                  <a:schemeClr val="accent3">
                    <a:lumMod val="75000"/>
                  </a:schemeClr>
                </a:solidFill>
                <a:cs typeface="B Nazanin" pitchFamily="2" charset="-78"/>
              </a:rPr>
              <a:t>قدرت ساخت های جهانی دقیقا در این واقعیت نهفته است که آنها با اموری سر و کار دارند که «</a:t>
            </a:r>
            <a:r>
              <a:rPr lang="fa-IR" sz="2400" dirty="0" err="1">
                <a:solidFill>
                  <a:schemeClr val="accent3">
                    <a:lumMod val="75000"/>
                  </a:schemeClr>
                </a:solidFill>
                <a:cs typeface="B Nazanin" pitchFamily="2" charset="-78"/>
              </a:rPr>
              <a:t>همـه</a:t>
            </a:r>
            <a:r>
              <a:rPr lang="fa-IR" sz="2400" dirty="0">
                <a:solidFill>
                  <a:schemeClr val="accent3">
                    <a:lumMod val="75000"/>
                  </a:schemeClr>
                </a:solidFill>
                <a:cs typeface="B Nazanin" pitchFamily="2" charset="-78"/>
              </a:rPr>
              <a:t> از آن </a:t>
            </a:r>
            <a:r>
              <a:rPr lang="fa-IR" sz="2400" dirty="0" err="1">
                <a:solidFill>
                  <a:schemeClr val="accent3">
                    <a:lumMod val="75000"/>
                  </a:schemeClr>
                </a:solidFill>
                <a:cs typeface="B Nazanin" pitchFamily="2" charset="-78"/>
              </a:rPr>
              <a:t>آگاهند.»آنها</a:t>
            </a:r>
            <a:r>
              <a:rPr lang="fa-IR" sz="2400" dirty="0">
                <a:solidFill>
                  <a:schemeClr val="accent3">
                    <a:lumMod val="75000"/>
                  </a:schemeClr>
                </a:solidFill>
                <a:cs typeface="B Nazanin" pitchFamily="2" charset="-78"/>
              </a:rPr>
              <a:t> اطلاعات جدیدی به دست </a:t>
            </a:r>
            <a:r>
              <a:rPr lang="fa-IR" sz="2400" dirty="0" err="1">
                <a:solidFill>
                  <a:schemeClr val="accent3">
                    <a:lumMod val="75000"/>
                  </a:schemeClr>
                </a:solidFill>
                <a:cs typeface="B Nazanin" pitchFamily="2" charset="-78"/>
              </a:rPr>
              <a:t>نمی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دهند.این</a:t>
            </a:r>
            <a:r>
              <a:rPr lang="fa-IR" sz="2400" dirty="0">
                <a:solidFill>
                  <a:schemeClr val="accent3">
                    <a:lumMod val="75000"/>
                  </a:schemeClr>
                </a:solidFill>
                <a:cs typeface="B Nazanin" pitchFamily="2" charset="-78"/>
              </a:rPr>
              <a:t> ساخت ها فورا به عنوان واقعیتی عام </a:t>
            </a:r>
            <a:r>
              <a:rPr lang="fa-IR" sz="2400" dirty="0" err="1">
                <a:solidFill>
                  <a:schemeClr val="accent3">
                    <a:lumMod val="75000"/>
                  </a:schemeClr>
                </a:solidFill>
                <a:cs typeface="B Nazanin" pitchFamily="2" charset="-78"/>
              </a:rPr>
              <a:t>شـناخته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شوند.درمانگر</a:t>
            </a:r>
            <a:r>
              <a:rPr lang="fa-IR" sz="2400" dirty="0">
                <a:solidFill>
                  <a:schemeClr val="accent3">
                    <a:lumMod val="75000"/>
                  </a:schemeClr>
                </a:solidFill>
                <a:cs typeface="B Nazanin" pitchFamily="2" charset="-78"/>
              </a:rPr>
              <a:t> از این وفاق به منزله سکویی استفاده می کند که بر اساس آن واقعیت دیگری را برای خانواده بیافریند.</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در خانواده مان واقعیت خانواده از این قرار است که بیل پسر 28 ساله خانواده که در پنج سال گذشته خارج ار کشور کار می کرده است در حالی که دچار یک برهه روانی افسردگی تهییجی </a:t>
            </a:r>
            <a:r>
              <a:rPr lang="fa-IR" sz="2400" dirty="0" err="1">
                <a:solidFill>
                  <a:schemeClr val="accent3">
                    <a:lumMod val="75000"/>
                  </a:schemeClr>
                </a:solidFill>
                <a:cs typeface="B Nazanin" pitchFamily="2" charset="-78"/>
              </a:rPr>
              <a:t>اسـت</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خانـه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بـاز</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گردد.ظاهرا</a:t>
            </a:r>
            <a:r>
              <a:rPr lang="fa-IR" sz="2400" dirty="0">
                <a:solidFill>
                  <a:schemeClr val="accent3">
                    <a:lumMod val="75000"/>
                  </a:schemeClr>
                </a:solidFill>
                <a:cs typeface="B Nazanin" pitchFamily="2" charset="-78"/>
              </a:rPr>
              <a:t> رفتار یکی از دوستان بیل که ضمن یک </a:t>
            </a:r>
            <a:r>
              <a:rPr lang="fa-IR" sz="2400" dirty="0" err="1">
                <a:solidFill>
                  <a:schemeClr val="accent3">
                    <a:lumMod val="75000"/>
                  </a:schemeClr>
                </a:solidFill>
                <a:cs typeface="B Nazanin" pitchFamily="2" charset="-78"/>
              </a:rPr>
              <a:t>فریبکاری</a:t>
            </a:r>
            <a:r>
              <a:rPr lang="fa-IR" sz="2400" dirty="0">
                <a:solidFill>
                  <a:schemeClr val="accent3">
                    <a:lumMod val="75000"/>
                  </a:schemeClr>
                </a:solidFill>
                <a:cs typeface="B Nazanin" pitchFamily="2" charset="-78"/>
              </a:rPr>
              <a:t> ساده در معامله نفت با شیوخ عرب 1000 دلار سر او کلاه می گذارد موجب بروز این حالت در او شده </a:t>
            </a:r>
            <a:r>
              <a:rPr lang="fa-IR" sz="2400" dirty="0" err="1">
                <a:solidFill>
                  <a:schemeClr val="accent3">
                    <a:lumMod val="75000"/>
                  </a:schemeClr>
                </a:solidFill>
                <a:cs typeface="B Nazanin" pitchFamily="2" charset="-78"/>
              </a:rPr>
              <a:t>است.سایر</a:t>
            </a:r>
            <a:r>
              <a:rPr lang="fa-IR" sz="2400" dirty="0">
                <a:solidFill>
                  <a:schemeClr val="accent3">
                    <a:lumMod val="75000"/>
                  </a:schemeClr>
                </a:solidFill>
                <a:cs typeface="B Nazanin" pitchFamily="2" charset="-78"/>
              </a:rPr>
              <a:t> اعضای خانواده یعنی </a:t>
            </a:r>
            <a:r>
              <a:rPr lang="fa-IR" sz="2400" dirty="0" err="1">
                <a:solidFill>
                  <a:schemeClr val="accent3">
                    <a:lumMod val="75000"/>
                  </a:schemeClr>
                </a:solidFill>
                <a:cs typeface="B Nazanin" pitchFamily="2" charset="-78"/>
              </a:rPr>
              <a:t>والدین،پال</a:t>
            </a:r>
            <a:r>
              <a:rPr lang="fa-IR" sz="2400" dirty="0">
                <a:solidFill>
                  <a:schemeClr val="accent3">
                    <a:lumMod val="75000"/>
                  </a:schemeClr>
                </a:solidFill>
                <a:cs typeface="B Nazanin" pitchFamily="2" charset="-78"/>
              </a:rPr>
              <a:t> و ماری و برادر 23 ساله </a:t>
            </a:r>
            <a:r>
              <a:rPr lang="fa-IR" sz="2400" dirty="0" err="1">
                <a:solidFill>
                  <a:schemeClr val="accent3">
                    <a:lumMod val="75000"/>
                  </a:schemeClr>
                </a:solidFill>
                <a:cs typeface="B Nazanin" pitchFamily="2" charset="-78"/>
              </a:rPr>
              <a:t>بیل،راب</a:t>
            </a:r>
            <a:r>
              <a:rPr lang="fa-IR" sz="2400" dirty="0">
                <a:solidFill>
                  <a:schemeClr val="accent3">
                    <a:lumMod val="75000"/>
                  </a:schemeClr>
                </a:solidFill>
                <a:cs typeface="B Nazanin" pitchFamily="2" charset="-78"/>
              </a:rPr>
              <a:t>- با </a:t>
            </a:r>
            <a:r>
              <a:rPr lang="fa-IR" sz="2400" dirty="0" err="1">
                <a:solidFill>
                  <a:schemeClr val="accent3">
                    <a:lumMod val="75000"/>
                  </a:schemeClr>
                </a:solidFill>
                <a:cs typeface="B Nazanin" pitchFamily="2" charset="-78"/>
              </a:rPr>
              <a:t>نگرانی،حمایت</a:t>
            </a:r>
            <a:r>
              <a:rPr lang="fa-IR" sz="2400" dirty="0">
                <a:solidFill>
                  <a:schemeClr val="accent3">
                    <a:lumMod val="75000"/>
                  </a:schemeClr>
                </a:solidFill>
                <a:cs typeface="B Nazanin" pitchFamily="2" charset="-78"/>
              </a:rPr>
              <a:t>، و اضطراب به رفتار نابسامان این بیمار معلوم عکس </a:t>
            </a:r>
            <a:r>
              <a:rPr lang="fa-IR" sz="2400" dirty="0" err="1">
                <a:solidFill>
                  <a:schemeClr val="accent3">
                    <a:lumMod val="75000"/>
                  </a:schemeClr>
                </a:solidFill>
                <a:cs typeface="B Nazanin" pitchFamily="2" charset="-78"/>
              </a:rPr>
              <a:t>العمل</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نشـان</a:t>
            </a:r>
            <a:r>
              <a:rPr lang="fa-IR" sz="2400" dirty="0">
                <a:solidFill>
                  <a:schemeClr val="accent3">
                    <a:lumMod val="75000"/>
                  </a:schemeClr>
                </a:solidFill>
                <a:cs typeface="B Nazanin" pitchFamily="2" charset="-78"/>
              </a:rPr>
              <a:t> می دهند.</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447800"/>
            <a:ext cx="7924800" cy="4893647"/>
          </a:xfrm>
          <a:prstGeom prst="rect">
            <a:avLst/>
          </a:prstGeom>
        </p:spPr>
        <p:txBody>
          <a:bodyPr wrap="square">
            <a:spAutoFit/>
          </a:bodyPr>
          <a:lstStyle/>
          <a:p>
            <a:pPr algn="just" rtl="1"/>
            <a:r>
              <a:rPr lang="fa-IR" sz="2400" dirty="0">
                <a:solidFill>
                  <a:srgbClr val="0000CC"/>
                </a:solidFill>
                <a:cs typeface="B Nazanin" pitchFamily="2" charset="-78"/>
              </a:rPr>
              <a:t>در اینجا ساخت مختل عبارت است از قاطی شدن اعضای </a:t>
            </a:r>
            <a:r>
              <a:rPr lang="fa-IR" sz="2400" dirty="0" err="1">
                <a:solidFill>
                  <a:srgbClr val="0000CC"/>
                </a:solidFill>
                <a:cs typeface="B Nazanin" pitchFamily="2" charset="-78"/>
              </a:rPr>
              <a:t>خانواده،به</a:t>
            </a:r>
            <a:r>
              <a:rPr lang="fa-IR" sz="2400" dirty="0">
                <a:solidFill>
                  <a:srgbClr val="0000CC"/>
                </a:solidFill>
                <a:cs typeface="B Nazanin" pitchFamily="2" charset="-78"/>
              </a:rPr>
              <a:t> خصوص واحد دوتایی پدر-پسر ارشد. رفتار پسر با پدرش توام با </a:t>
            </a:r>
            <a:r>
              <a:rPr lang="fa-IR" sz="2400" dirty="0" err="1">
                <a:solidFill>
                  <a:srgbClr val="0000CC"/>
                </a:solidFill>
                <a:cs typeface="B Nazanin" pitchFamily="2" charset="-78"/>
              </a:rPr>
              <a:t>وفاداری</a:t>
            </a:r>
            <a:r>
              <a:rPr lang="fa-IR" sz="2400" dirty="0">
                <a:solidFill>
                  <a:srgbClr val="0000CC"/>
                </a:solidFill>
                <a:cs typeface="B Nazanin" pitchFamily="2" charset="-78"/>
              </a:rPr>
              <a:t> و احترامی آموخته با ترس اما </a:t>
            </a:r>
            <a:r>
              <a:rPr lang="fa-IR" sz="2400" dirty="0" err="1">
                <a:solidFill>
                  <a:srgbClr val="0000CC"/>
                </a:solidFill>
                <a:cs typeface="B Nazanin" pitchFamily="2" charset="-78"/>
              </a:rPr>
              <a:t>تنفری</a:t>
            </a:r>
            <a:r>
              <a:rPr lang="fa-IR" sz="2400" dirty="0">
                <a:solidFill>
                  <a:srgbClr val="0000CC"/>
                </a:solidFill>
                <a:cs typeface="B Nazanin" pitchFamily="2" charset="-78"/>
              </a:rPr>
              <a:t> عمیق و ناگفته </a:t>
            </a:r>
            <a:r>
              <a:rPr lang="fa-IR" sz="2400" dirty="0" err="1">
                <a:solidFill>
                  <a:srgbClr val="0000CC"/>
                </a:solidFill>
                <a:cs typeface="B Nazanin" pitchFamily="2" charset="-78"/>
              </a:rPr>
              <a:t>اسـت.مادر</a:t>
            </a:r>
            <a:r>
              <a:rPr lang="fa-IR" sz="2400" dirty="0">
                <a:solidFill>
                  <a:srgbClr val="0000CC"/>
                </a:solidFill>
                <a:cs typeface="B Nazanin" pitchFamily="2" charset="-78"/>
              </a:rPr>
              <a:t> و </a:t>
            </a:r>
            <a:r>
              <a:rPr lang="fa-IR" sz="2400" dirty="0" err="1">
                <a:solidFill>
                  <a:srgbClr val="0000CC"/>
                </a:solidFill>
                <a:cs typeface="B Nazanin" pitchFamily="2" charset="-78"/>
              </a:rPr>
              <a:t>پسـر</a:t>
            </a:r>
            <a:r>
              <a:rPr lang="fa-IR" sz="2400" dirty="0">
                <a:solidFill>
                  <a:srgbClr val="0000CC"/>
                </a:solidFill>
                <a:cs typeface="B Nazanin" pitchFamily="2" charset="-78"/>
              </a:rPr>
              <a:t> کوچکتر </a:t>
            </a:r>
            <a:r>
              <a:rPr lang="fa-IR" sz="2400" dirty="0" err="1">
                <a:solidFill>
                  <a:srgbClr val="0000CC"/>
                </a:solidFill>
                <a:cs typeface="B Nazanin" pitchFamily="2" charset="-78"/>
              </a:rPr>
              <a:t>نمی</a:t>
            </a:r>
            <a:r>
              <a:rPr lang="fa-IR" sz="2400" dirty="0">
                <a:solidFill>
                  <a:srgbClr val="0000CC"/>
                </a:solidFill>
                <a:cs typeface="B Nazanin" pitchFamily="2" charset="-78"/>
              </a:rPr>
              <a:t> توانند این واحد قاطی را اصلاح کنند یا عملا در آن شرکت جویند.</a:t>
            </a:r>
            <a:endParaRPr lang="en-US" sz="2400" dirty="0">
              <a:solidFill>
                <a:srgbClr val="0000CC"/>
              </a:solidFill>
              <a:cs typeface="B Nazanin" pitchFamily="2" charset="-78"/>
            </a:endParaRPr>
          </a:p>
          <a:p>
            <a:pPr algn="just" rtl="1"/>
            <a:r>
              <a:rPr lang="fa-IR" sz="2400" dirty="0">
                <a:solidFill>
                  <a:srgbClr val="0000CC"/>
                </a:solidFill>
                <a:cs typeface="B Nazanin" pitchFamily="2" charset="-78"/>
              </a:rPr>
              <a:t>سازه درمانی که در نخستین جلسه بدان دست یافتیم بر نشانه های حاد بیمار معلوم متمرکز </a:t>
            </a:r>
            <a:r>
              <a:rPr lang="fa-IR" sz="2400" dirty="0" err="1">
                <a:solidFill>
                  <a:srgbClr val="0000CC"/>
                </a:solidFill>
                <a:cs typeface="B Nazanin" pitchFamily="2" charset="-78"/>
              </a:rPr>
              <a:t>بود.درمانگر</a:t>
            </a:r>
            <a:r>
              <a:rPr lang="fa-IR" sz="2400" dirty="0">
                <a:solidFill>
                  <a:srgbClr val="0000CC"/>
                </a:solidFill>
                <a:cs typeface="B Nazanin" pitchFamily="2" charset="-78"/>
              </a:rPr>
              <a:t> </a:t>
            </a:r>
            <a:r>
              <a:rPr lang="fa-IR" sz="2400" dirty="0" err="1">
                <a:solidFill>
                  <a:srgbClr val="0000CC"/>
                </a:solidFill>
                <a:cs typeface="B Nazanin" pitchFamily="2" charset="-78"/>
              </a:rPr>
              <a:t>بـا</a:t>
            </a:r>
            <a:r>
              <a:rPr lang="fa-IR" sz="2400" dirty="0">
                <a:solidFill>
                  <a:srgbClr val="0000CC"/>
                </a:solidFill>
                <a:cs typeface="B Nazanin" pitchFamily="2" charset="-78"/>
              </a:rPr>
              <a:t> تشریح و توجیه رفتار بیمار به عنوان بخشی از مفهوم رشد و تکامل در سراسر جهان رفتار بیمار را </a:t>
            </a:r>
            <a:r>
              <a:rPr lang="fa-IR" sz="2400" dirty="0" err="1">
                <a:solidFill>
                  <a:srgbClr val="0000CC"/>
                </a:solidFill>
                <a:cs typeface="B Nazanin" pitchFamily="2" charset="-78"/>
              </a:rPr>
              <a:t>طبیعـی</a:t>
            </a:r>
            <a:r>
              <a:rPr lang="fa-IR" sz="2400" dirty="0">
                <a:solidFill>
                  <a:srgbClr val="0000CC"/>
                </a:solidFill>
                <a:cs typeface="B Nazanin" pitchFamily="2" charset="-78"/>
              </a:rPr>
              <a:t> جلوه می دهد و چاره اندیشی و مرگ ناتمام (نسبی) را بی اهمیت جلوه می </a:t>
            </a:r>
            <a:r>
              <a:rPr lang="fa-IR" sz="2400" dirty="0" err="1">
                <a:solidFill>
                  <a:srgbClr val="0000CC"/>
                </a:solidFill>
                <a:cs typeface="B Nazanin" pitchFamily="2" charset="-78"/>
              </a:rPr>
              <a:t>دهد.سپس</a:t>
            </a:r>
            <a:r>
              <a:rPr lang="fa-IR" sz="2400" dirty="0">
                <a:solidFill>
                  <a:srgbClr val="0000CC"/>
                </a:solidFill>
                <a:cs typeface="B Nazanin" pitchFamily="2" charset="-78"/>
              </a:rPr>
              <a:t> </a:t>
            </a:r>
            <a:r>
              <a:rPr lang="fa-IR" sz="2400" dirty="0" err="1">
                <a:solidFill>
                  <a:srgbClr val="0000CC"/>
                </a:solidFill>
                <a:cs typeface="B Nazanin" pitchFamily="2" charset="-78"/>
              </a:rPr>
              <a:t>پیشـنهاد</a:t>
            </a:r>
            <a:r>
              <a:rPr lang="fa-IR" sz="2400" dirty="0">
                <a:solidFill>
                  <a:srgbClr val="0000CC"/>
                </a:solidFill>
                <a:cs typeface="B Nazanin" pitchFamily="2" charset="-78"/>
              </a:rPr>
              <a:t> </a:t>
            </a:r>
            <a:r>
              <a:rPr lang="fa-IR" sz="2400" dirty="0" err="1">
                <a:solidFill>
                  <a:srgbClr val="0000CC"/>
                </a:solidFill>
                <a:cs typeface="B Nazanin" pitchFamily="2" charset="-78"/>
              </a:rPr>
              <a:t>برگـزاری</a:t>
            </a:r>
            <a:r>
              <a:rPr lang="fa-IR" sz="2400" dirty="0">
                <a:solidFill>
                  <a:srgbClr val="0000CC"/>
                </a:solidFill>
                <a:cs typeface="B Nazanin" pitchFamily="2" charset="-78"/>
              </a:rPr>
              <a:t> مراسم عزاداری برای دفن شخصیت پیشین و پذیرش واقعیت جدید به عنوان فرد بزرگتر را می </a:t>
            </a:r>
            <a:r>
              <a:rPr lang="fa-IR" sz="2400" dirty="0" err="1">
                <a:solidFill>
                  <a:srgbClr val="0000CC"/>
                </a:solidFill>
                <a:cs typeface="B Nazanin" pitchFamily="2" charset="-78"/>
              </a:rPr>
              <a:t>دهد.در</a:t>
            </a:r>
            <a:r>
              <a:rPr lang="fa-IR" sz="2400" dirty="0">
                <a:solidFill>
                  <a:srgbClr val="0000CC"/>
                </a:solidFill>
                <a:cs typeface="B Nazanin" pitchFamily="2" charset="-78"/>
              </a:rPr>
              <a:t> این مراسم وظایف خاصی به مادر و برادر کوچکتر محول می </a:t>
            </a:r>
            <a:r>
              <a:rPr lang="fa-IR" sz="2400" dirty="0" err="1">
                <a:solidFill>
                  <a:srgbClr val="0000CC"/>
                </a:solidFill>
                <a:cs typeface="B Nazanin" pitchFamily="2" charset="-78"/>
              </a:rPr>
              <a:t>شود.در</a:t>
            </a:r>
            <a:r>
              <a:rPr lang="fa-IR" sz="2400" dirty="0">
                <a:solidFill>
                  <a:srgbClr val="0000CC"/>
                </a:solidFill>
                <a:cs typeface="B Nazanin" pitchFamily="2" charset="-78"/>
              </a:rPr>
              <a:t> حالی که پدر را از آن دور نگه می </a:t>
            </a:r>
            <a:r>
              <a:rPr lang="fa-IR" sz="2400" dirty="0" err="1">
                <a:solidFill>
                  <a:srgbClr val="0000CC"/>
                </a:solidFill>
                <a:cs typeface="B Nazanin" pitchFamily="2" charset="-78"/>
              </a:rPr>
              <a:t>دارد.این</a:t>
            </a:r>
            <a:r>
              <a:rPr lang="fa-IR" sz="2400" dirty="0">
                <a:solidFill>
                  <a:srgbClr val="0000CC"/>
                </a:solidFill>
                <a:cs typeface="B Nazanin" pitchFamily="2" charset="-78"/>
              </a:rPr>
              <a:t> سازه از تغییر و اصلاح در ساخت خانواده حمایت می کند و متمایز سازی </a:t>
            </a:r>
            <a:r>
              <a:rPr lang="fa-IR" sz="2400" dirty="0" err="1">
                <a:solidFill>
                  <a:srgbClr val="0000CC"/>
                </a:solidFill>
                <a:cs typeface="B Nazanin" pitchFamily="2" charset="-78"/>
              </a:rPr>
              <a:t>پسـر</a:t>
            </a:r>
            <a:r>
              <a:rPr lang="fa-IR" sz="2400" dirty="0">
                <a:solidFill>
                  <a:srgbClr val="0000CC"/>
                </a:solidFill>
                <a:cs typeface="B Nazanin" pitchFamily="2" charset="-78"/>
              </a:rPr>
              <a:t> </a:t>
            </a:r>
            <a:r>
              <a:rPr lang="fa-IR" sz="2400" dirty="0" err="1">
                <a:solidFill>
                  <a:srgbClr val="0000CC"/>
                </a:solidFill>
                <a:cs typeface="B Nazanin" pitchFamily="2" charset="-78"/>
              </a:rPr>
              <a:t>ارشـد</a:t>
            </a:r>
            <a:r>
              <a:rPr lang="fa-IR" sz="2400" dirty="0">
                <a:solidFill>
                  <a:srgbClr val="0000CC"/>
                </a:solidFill>
                <a:cs typeface="B Nazanin" pitchFamily="2" charset="-78"/>
              </a:rPr>
              <a:t> و </a:t>
            </a:r>
            <a:r>
              <a:rPr lang="fa-IR" sz="2400" dirty="0" err="1">
                <a:solidFill>
                  <a:srgbClr val="0000CC"/>
                </a:solidFill>
                <a:cs typeface="B Nazanin" pitchFamily="2" charset="-78"/>
              </a:rPr>
              <a:t>توسـعه</a:t>
            </a:r>
            <a:r>
              <a:rPr lang="fa-IR" sz="2400" dirty="0">
                <a:solidFill>
                  <a:srgbClr val="0000CC"/>
                </a:solidFill>
                <a:cs typeface="B Nazanin" pitchFamily="2" charset="-78"/>
              </a:rPr>
              <a:t> </a:t>
            </a:r>
            <a:r>
              <a:rPr lang="fa-IR" sz="2400" dirty="0" err="1">
                <a:solidFill>
                  <a:srgbClr val="0000CC"/>
                </a:solidFill>
                <a:cs typeface="B Nazanin" pitchFamily="2" charset="-78"/>
              </a:rPr>
              <a:t>جـزء</a:t>
            </a:r>
            <a:r>
              <a:rPr lang="fa-IR" sz="2400" dirty="0">
                <a:solidFill>
                  <a:srgbClr val="0000CC"/>
                </a:solidFill>
                <a:cs typeface="B Nazanin" pitchFamily="2" charset="-78"/>
              </a:rPr>
              <a:t> </a:t>
            </a:r>
            <a:r>
              <a:rPr lang="fa-IR" sz="2400" dirty="0" err="1">
                <a:solidFill>
                  <a:srgbClr val="0000CC"/>
                </a:solidFill>
                <a:cs typeface="B Nazanin" pitchFamily="2" charset="-78"/>
              </a:rPr>
              <a:t>کـل</a:t>
            </a:r>
            <a:r>
              <a:rPr lang="fa-IR" sz="2400" dirty="0">
                <a:solidFill>
                  <a:srgbClr val="0000CC"/>
                </a:solidFill>
                <a:cs typeface="B Nazanin" pitchFamily="2" charset="-78"/>
              </a:rPr>
              <a:t> فرزندان و دور نگه داشتن پدر قاطی را تقویت می کند.</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0"/>
            <a:ext cx="7315200" cy="4154984"/>
          </a:xfrm>
          <a:prstGeom prst="rect">
            <a:avLst/>
          </a:prstGeom>
        </p:spPr>
        <p:txBody>
          <a:bodyPr wrap="square">
            <a:spAutoFit/>
          </a:bodyPr>
          <a:lstStyle/>
          <a:p>
            <a:pPr algn="just" rtl="1"/>
            <a:r>
              <a:rPr lang="fa-IR" sz="2400" b="1" dirty="0">
                <a:solidFill>
                  <a:srgbClr val="FF00FF"/>
                </a:solidFill>
                <a:cs typeface="B Nazanin" pitchFamily="2" charset="-78"/>
              </a:rPr>
              <a:t>حقایق خانواده</a:t>
            </a:r>
            <a:endParaRPr lang="en-US" sz="2400" dirty="0">
              <a:solidFill>
                <a:srgbClr val="FF00FF"/>
              </a:solidFill>
              <a:cs typeface="B Nazanin" pitchFamily="2" charset="-78"/>
            </a:endParaRPr>
          </a:p>
          <a:p>
            <a:pPr algn="just" rtl="1"/>
            <a:r>
              <a:rPr lang="fa-IR" sz="2400" dirty="0" err="1">
                <a:solidFill>
                  <a:srgbClr val="FF00FF"/>
                </a:solidFill>
                <a:cs typeface="B Nazanin" pitchFamily="2" charset="-78"/>
              </a:rPr>
              <a:t>درمانگر</a:t>
            </a:r>
            <a:r>
              <a:rPr lang="fa-IR" sz="2400" dirty="0">
                <a:solidFill>
                  <a:srgbClr val="FF00FF"/>
                </a:solidFill>
                <a:cs typeface="B Nazanin" pitchFamily="2" charset="-78"/>
              </a:rPr>
              <a:t> به توجیهات اعضای خانواده از مراوده </a:t>
            </a:r>
            <a:r>
              <a:rPr lang="fa-IR" sz="2400" dirty="0" err="1">
                <a:solidFill>
                  <a:srgbClr val="FF00FF"/>
                </a:solidFill>
                <a:cs typeface="B Nazanin" pitchFamily="2" charset="-78"/>
              </a:rPr>
              <a:t>هایی</a:t>
            </a:r>
            <a:r>
              <a:rPr lang="fa-IR" sz="2400" dirty="0">
                <a:solidFill>
                  <a:srgbClr val="FF00FF"/>
                </a:solidFill>
                <a:cs typeface="B Nazanin" pitchFamily="2" charset="-78"/>
              </a:rPr>
              <a:t> که با همدیگه </a:t>
            </a:r>
            <a:r>
              <a:rPr lang="fa-IR" sz="2400" dirty="0" err="1">
                <a:solidFill>
                  <a:srgbClr val="FF00FF"/>
                </a:solidFill>
                <a:cs typeface="B Nazanin" pitchFamily="2" charset="-78"/>
              </a:rPr>
              <a:t>دارند،توجـه</a:t>
            </a:r>
            <a:r>
              <a:rPr lang="fa-IR" sz="2400" dirty="0">
                <a:solidFill>
                  <a:srgbClr val="FF00FF"/>
                </a:solidFill>
                <a:cs typeface="B Nazanin" pitchFamily="2" charset="-78"/>
              </a:rPr>
              <a:t> </a:t>
            </a:r>
            <a:r>
              <a:rPr lang="fa-IR" sz="2400" dirty="0" err="1">
                <a:solidFill>
                  <a:srgbClr val="FF00FF"/>
                </a:solidFill>
                <a:cs typeface="B Nazanin" pitchFamily="2" charset="-78"/>
              </a:rPr>
              <a:t>مـی</a:t>
            </a:r>
            <a:r>
              <a:rPr lang="fa-IR" sz="2400" dirty="0">
                <a:solidFill>
                  <a:srgbClr val="FF00FF"/>
                </a:solidFill>
                <a:cs typeface="B Nazanin" pitchFamily="2" charset="-78"/>
              </a:rPr>
              <a:t> </a:t>
            </a:r>
            <a:r>
              <a:rPr lang="fa-IR" sz="2400" dirty="0" err="1">
                <a:solidFill>
                  <a:srgbClr val="FF00FF"/>
                </a:solidFill>
                <a:cs typeface="B Nazanin" pitchFamily="2" charset="-78"/>
              </a:rPr>
              <a:t>کنـد</a:t>
            </a:r>
            <a:r>
              <a:rPr lang="fa-IR" sz="2400" dirty="0">
                <a:solidFill>
                  <a:srgbClr val="FF00FF"/>
                </a:solidFill>
                <a:cs typeface="B Nazanin" pitchFamily="2" charset="-78"/>
              </a:rPr>
              <a:t> و </a:t>
            </a:r>
            <a:r>
              <a:rPr lang="fa-IR" sz="2400" dirty="0" err="1">
                <a:solidFill>
                  <a:srgbClr val="FF00FF"/>
                </a:solidFill>
                <a:cs typeface="B Nazanin" pitchFamily="2" charset="-78"/>
              </a:rPr>
              <a:t>بـرای</a:t>
            </a:r>
            <a:r>
              <a:rPr lang="fa-IR" sz="2400" dirty="0">
                <a:solidFill>
                  <a:srgbClr val="FF00FF"/>
                </a:solidFill>
                <a:cs typeface="B Nazanin" pitchFamily="2" charset="-78"/>
              </a:rPr>
              <a:t> </a:t>
            </a:r>
            <a:r>
              <a:rPr lang="fa-IR" sz="2400" dirty="0" err="1">
                <a:solidFill>
                  <a:srgbClr val="FF00FF"/>
                </a:solidFill>
                <a:cs typeface="B Nazanin" pitchFamily="2" charset="-78"/>
              </a:rPr>
              <a:t>افـزایش</a:t>
            </a:r>
            <a:r>
              <a:rPr lang="fa-IR" sz="2400" dirty="0">
                <a:solidFill>
                  <a:srgbClr val="FF00FF"/>
                </a:solidFill>
                <a:cs typeface="B Nazanin" pitchFamily="2" charset="-78"/>
              </a:rPr>
              <a:t> </a:t>
            </a:r>
            <a:r>
              <a:rPr lang="fa-IR" sz="2400" dirty="0" err="1">
                <a:solidFill>
                  <a:srgbClr val="FF00FF"/>
                </a:solidFill>
                <a:cs typeface="B Nazanin" pitchFamily="2" charset="-78"/>
              </a:rPr>
              <a:t>عملکردشان</a:t>
            </a:r>
            <a:r>
              <a:rPr lang="fa-IR" sz="2400" dirty="0">
                <a:solidFill>
                  <a:srgbClr val="FF00FF"/>
                </a:solidFill>
                <a:cs typeface="B Nazanin" pitchFamily="2" charset="-78"/>
              </a:rPr>
              <a:t> از جهان بینی(طرز تلقی) مشترک آنها استفاده می </a:t>
            </a:r>
            <a:r>
              <a:rPr lang="fa-IR" sz="2400" dirty="0" err="1">
                <a:solidFill>
                  <a:srgbClr val="FF00FF"/>
                </a:solidFill>
                <a:cs typeface="B Nazanin" pitchFamily="2" charset="-78"/>
              </a:rPr>
              <a:t>کند.این</a:t>
            </a:r>
            <a:r>
              <a:rPr lang="fa-IR" sz="2400" dirty="0">
                <a:solidFill>
                  <a:srgbClr val="FF00FF"/>
                </a:solidFill>
                <a:cs typeface="B Nazanin" pitchFamily="2" charset="-78"/>
              </a:rPr>
              <a:t> یک نوع </a:t>
            </a:r>
            <a:r>
              <a:rPr lang="fa-IR" sz="2400" dirty="0" err="1">
                <a:solidFill>
                  <a:srgbClr val="FF00FF"/>
                </a:solidFill>
                <a:cs typeface="B Nazanin" pitchFamily="2" charset="-78"/>
              </a:rPr>
              <a:t>آیکیدو</a:t>
            </a:r>
            <a:r>
              <a:rPr lang="fa-IR" sz="2400" dirty="0">
                <a:solidFill>
                  <a:srgbClr val="FF00FF"/>
                </a:solidFill>
                <a:cs typeface="B Nazanin" pitchFamily="2" charset="-78"/>
              </a:rPr>
              <a:t> </a:t>
            </a:r>
            <a:r>
              <a:rPr lang="fa-IR" sz="2400" dirty="0" err="1">
                <a:solidFill>
                  <a:srgbClr val="FF00FF"/>
                </a:solidFill>
                <a:cs typeface="B Nazanin" pitchFamily="2" charset="-78"/>
              </a:rPr>
              <a:t>اسـت</a:t>
            </a:r>
            <a:r>
              <a:rPr lang="fa-IR" sz="2400" dirty="0">
                <a:solidFill>
                  <a:srgbClr val="FF00FF"/>
                </a:solidFill>
                <a:cs typeface="B Nazanin" pitchFamily="2" charset="-78"/>
              </a:rPr>
              <a:t> </a:t>
            </a:r>
            <a:r>
              <a:rPr lang="fa-IR" sz="2400" dirty="0" err="1">
                <a:solidFill>
                  <a:srgbClr val="FF00FF"/>
                </a:solidFill>
                <a:cs typeface="B Nazanin" pitchFamily="2" charset="-78"/>
              </a:rPr>
              <a:t>کـه</a:t>
            </a:r>
            <a:r>
              <a:rPr lang="fa-IR" sz="2400" dirty="0">
                <a:solidFill>
                  <a:srgbClr val="FF00FF"/>
                </a:solidFill>
                <a:cs typeface="B Nazanin" pitchFamily="2" charset="-78"/>
              </a:rPr>
              <a:t> </a:t>
            </a:r>
            <a:r>
              <a:rPr lang="fa-IR" sz="2400" dirty="0" err="1">
                <a:solidFill>
                  <a:srgbClr val="FF00FF"/>
                </a:solidFill>
                <a:cs typeface="B Nazanin" pitchFamily="2" charset="-78"/>
              </a:rPr>
              <a:t>بـدان</a:t>
            </a:r>
            <a:r>
              <a:rPr lang="fa-IR" sz="2400" dirty="0">
                <a:solidFill>
                  <a:srgbClr val="FF00FF"/>
                </a:solidFill>
                <a:cs typeface="B Nazanin" pitchFamily="2" charset="-78"/>
              </a:rPr>
              <a:t> وسیله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از نیروی حرکت آنی برای خلق جهتی متفاوت سود می </a:t>
            </a:r>
            <a:r>
              <a:rPr lang="fa-IR" sz="2400" dirty="0" err="1">
                <a:solidFill>
                  <a:srgbClr val="FF00FF"/>
                </a:solidFill>
                <a:cs typeface="B Nazanin" pitchFamily="2" charset="-78"/>
              </a:rPr>
              <a:t>جوید:»چون</a:t>
            </a:r>
            <a:r>
              <a:rPr lang="fa-IR" sz="2400" dirty="0">
                <a:solidFill>
                  <a:srgbClr val="FF00FF"/>
                </a:solidFill>
                <a:cs typeface="B Nazanin" pitchFamily="2" charset="-78"/>
              </a:rPr>
              <a:t> </a:t>
            </a:r>
            <a:r>
              <a:rPr lang="fa-IR" sz="2400" dirty="0" err="1">
                <a:solidFill>
                  <a:srgbClr val="FF00FF"/>
                </a:solidFill>
                <a:cs typeface="B Nazanin" pitchFamily="2" charset="-78"/>
              </a:rPr>
              <a:t>شـما</a:t>
            </a:r>
            <a:r>
              <a:rPr lang="fa-IR" sz="2400" dirty="0">
                <a:solidFill>
                  <a:srgbClr val="FF00FF"/>
                </a:solidFill>
                <a:cs typeface="B Nazanin" pitchFamily="2" charset="-78"/>
              </a:rPr>
              <a:t> </a:t>
            </a:r>
            <a:r>
              <a:rPr lang="fa-IR" sz="2400" dirty="0" err="1">
                <a:solidFill>
                  <a:srgbClr val="FF00FF"/>
                </a:solidFill>
                <a:cs typeface="B Nazanin" pitchFamily="2" charset="-78"/>
              </a:rPr>
              <a:t>والـدین</a:t>
            </a:r>
            <a:r>
              <a:rPr lang="fa-IR" sz="2400" dirty="0">
                <a:solidFill>
                  <a:srgbClr val="FF00FF"/>
                </a:solidFill>
                <a:cs typeface="B Nazanin" pitchFamily="2" charset="-78"/>
              </a:rPr>
              <a:t> </a:t>
            </a:r>
            <a:r>
              <a:rPr lang="fa-IR" sz="2400" dirty="0" err="1">
                <a:solidFill>
                  <a:srgbClr val="FF00FF"/>
                </a:solidFill>
                <a:cs typeface="B Nazanin" pitchFamily="2" charset="-78"/>
              </a:rPr>
              <a:t>نگرانـی</a:t>
            </a:r>
            <a:r>
              <a:rPr lang="fa-IR" sz="2400" dirty="0">
                <a:solidFill>
                  <a:srgbClr val="FF00FF"/>
                </a:solidFill>
                <a:cs typeface="B Nazanin" pitchFamily="2" charset="-78"/>
              </a:rPr>
              <a:t> </a:t>
            </a:r>
            <a:r>
              <a:rPr lang="fa-IR" sz="2400" dirty="0" err="1">
                <a:solidFill>
                  <a:srgbClr val="FF00FF"/>
                </a:solidFill>
                <a:cs typeface="B Nazanin" pitchFamily="2" charset="-78"/>
              </a:rPr>
              <a:t>هستین،به</a:t>
            </a:r>
            <a:r>
              <a:rPr lang="fa-IR" sz="2400" dirty="0">
                <a:solidFill>
                  <a:srgbClr val="FF00FF"/>
                </a:solidFill>
                <a:cs typeface="B Nazanin" pitchFamily="2" charset="-78"/>
              </a:rPr>
              <a:t> بچه </a:t>
            </a:r>
            <a:r>
              <a:rPr lang="fa-IR" sz="2400" dirty="0" err="1">
                <a:solidFill>
                  <a:srgbClr val="FF00FF"/>
                </a:solidFill>
                <a:cs typeface="B Nazanin" pitchFamily="2" charset="-78"/>
              </a:rPr>
              <a:t>هاتون</a:t>
            </a:r>
            <a:r>
              <a:rPr lang="fa-IR" sz="2400" dirty="0">
                <a:solidFill>
                  <a:srgbClr val="FF00FF"/>
                </a:solidFill>
                <a:cs typeface="B Nazanin" pitchFamily="2" charset="-78"/>
              </a:rPr>
              <a:t> فضای رشد و نمو می </a:t>
            </a:r>
            <a:r>
              <a:rPr lang="fa-IR" sz="2400" dirty="0" err="1">
                <a:solidFill>
                  <a:srgbClr val="FF00FF"/>
                </a:solidFill>
                <a:cs typeface="B Nazanin" pitchFamily="2" charset="-78"/>
              </a:rPr>
              <a:t>دهید».«شما</a:t>
            </a:r>
            <a:r>
              <a:rPr lang="fa-IR" sz="2400" dirty="0">
                <a:solidFill>
                  <a:srgbClr val="FF00FF"/>
                </a:solidFill>
                <a:cs typeface="B Nazanin" pitchFamily="2" charset="-78"/>
              </a:rPr>
              <a:t> صدایش را از او </a:t>
            </a:r>
            <a:r>
              <a:rPr lang="fa-IR" sz="2400" dirty="0" err="1">
                <a:solidFill>
                  <a:srgbClr val="FF00FF"/>
                </a:solidFill>
                <a:cs typeface="B Nazanin" pitchFamily="2" charset="-78"/>
              </a:rPr>
              <a:t>نمیگیرید</a:t>
            </a:r>
            <a:r>
              <a:rPr lang="fa-IR" sz="2400" dirty="0">
                <a:solidFill>
                  <a:srgbClr val="FF00FF"/>
                </a:solidFill>
                <a:cs typeface="B Nazanin" pitchFamily="2" charset="-78"/>
              </a:rPr>
              <a:t>».«تو سیم </a:t>
            </a:r>
            <a:r>
              <a:rPr lang="fa-IR" sz="2400" dirty="0" err="1">
                <a:solidFill>
                  <a:srgbClr val="FF00FF"/>
                </a:solidFill>
                <a:cs typeface="B Nazanin" pitchFamily="2" charset="-78"/>
              </a:rPr>
              <a:t>هـای</a:t>
            </a:r>
            <a:r>
              <a:rPr lang="fa-IR" sz="2400" dirty="0">
                <a:solidFill>
                  <a:srgbClr val="FF00FF"/>
                </a:solidFill>
                <a:cs typeface="B Nazanin" pitchFamily="2" charset="-78"/>
              </a:rPr>
              <a:t> </a:t>
            </a:r>
            <a:r>
              <a:rPr lang="fa-IR" sz="2400" dirty="0" err="1">
                <a:solidFill>
                  <a:srgbClr val="FF00FF"/>
                </a:solidFill>
                <a:cs typeface="B Nazanin" pitchFamily="2" charset="-78"/>
              </a:rPr>
              <a:t>آنهـا</a:t>
            </a:r>
            <a:r>
              <a:rPr lang="fa-IR" sz="2400" dirty="0">
                <a:solidFill>
                  <a:srgbClr val="FF00FF"/>
                </a:solidFill>
                <a:cs typeface="B Nazanin" pitchFamily="2" charset="-78"/>
              </a:rPr>
              <a:t> را قطع </a:t>
            </a:r>
            <a:r>
              <a:rPr lang="fa-IR" sz="2400" dirty="0" err="1">
                <a:solidFill>
                  <a:srgbClr val="FF00FF"/>
                </a:solidFill>
                <a:cs typeface="B Nazanin" pitchFamily="2" charset="-78"/>
              </a:rPr>
              <a:t>میکنی».«تو</a:t>
            </a:r>
            <a:r>
              <a:rPr lang="fa-IR" sz="2400" dirty="0">
                <a:solidFill>
                  <a:srgbClr val="FF00FF"/>
                </a:solidFill>
                <a:cs typeface="B Nazanin" pitchFamily="2" charset="-78"/>
              </a:rPr>
              <a:t> گدای محبت و احترام هستی« و... زمانی که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استعاره </a:t>
            </a:r>
            <a:r>
              <a:rPr lang="fa-IR" sz="2400" dirty="0" err="1">
                <a:solidFill>
                  <a:srgbClr val="FF00FF"/>
                </a:solidFill>
                <a:cs typeface="B Nazanin" pitchFamily="2" charset="-78"/>
              </a:rPr>
              <a:t>هایی</a:t>
            </a:r>
            <a:r>
              <a:rPr lang="fa-IR" sz="2400" dirty="0">
                <a:solidFill>
                  <a:srgbClr val="FF00FF"/>
                </a:solidFill>
                <a:cs typeface="B Nazanin" pitchFamily="2" charset="-78"/>
              </a:rPr>
              <a:t> را که از فرهنگ </a:t>
            </a:r>
            <a:r>
              <a:rPr lang="fa-IR" sz="2400" dirty="0" err="1">
                <a:solidFill>
                  <a:srgbClr val="FF00FF"/>
                </a:solidFill>
                <a:cs typeface="B Nazanin" pitchFamily="2" charset="-78"/>
              </a:rPr>
              <a:t>خـاص</a:t>
            </a:r>
            <a:r>
              <a:rPr lang="fa-IR" sz="2400" dirty="0">
                <a:solidFill>
                  <a:srgbClr val="FF00FF"/>
                </a:solidFill>
                <a:cs typeface="B Nazanin" pitchFamily="2" charset="-78"/>
              </a:rPr>
              <a:t> خانواده گلچین می کند تا تنگناهای </a:t>
            </a:r>
            <a:r>
              <a:rPr lang="fa-IR" sz="2400" dirty="0" err="1">
                <a:solidFill>
                  <a:srgbClr val="FF00FF"/>
                </a:solidFill>
                <a:cs typeface="B Nazanin" pitchFamily="2" charset="-78"/>
              </a:rPr>
              <a:t>واقعیتشان</a:t>
            </a:r>
            <a:r>
              <a:rPr lang="fa-IR" sz="2400" dirty="0">
                <a:solidFill>
                  <a:srgbClr val="FF00FF"/>
                </a:solidFill>
                <a:cs typeface="B Nazanin" pitchFamily="2" charset="-78"/>
              </a:rPr>
              <a:t> </a:t>
            </a:r>
            <a:r>
              <a:rPr lang="fa-IR" sz="2400" dirty="0" err="1">
                <a:solidFill>
                  <a:srgbClr val="FF00FF"/>
                </a:solidFill>
                <a:cs typeface="B Nazanin" pitchFamily="2" charset="-78"/>
              </a:rPr>
              <a:t>رانمادسازی</a:t>
            </a:r>
            <a:r>
              <a:rPr lang="fa-IR" sz="2400" dirty="0">
                <a:solidFill>
                  <a:srgbClr val="FF00FF"/>
                </a:solidFill>
                <a:cs typeface="B Nazanin" pitchFamily="2" charset="-78"/>
              </a:rPr>
              <a:t> کند از آنها به عنوان سازه ای که هر وقت به کار گرفته یا مطرح می شوند به مثابه </a:t>
            </a:r>
            <a:r>
              <a:rPr lang="fa-IR" sz="2400" dirty="0" err="1">
                <a:solidFill>
                  <a:srgbClr val="FF00FF"/>
                </a:solidFill>
                <a:cs typeface="B Nazanin" pitchFamily="2" charset="-78"/>
              </a:rPr>
              <a:t>برچسبی</a:t>
            </a:r>
            <a:r>
              <a:rPr lang="fa-IR" sz="2400" dirty="0">
                <a:solidFill>
                  <a:srgbClr val="FF00FF"/>
                </a:solidFill>
                <a:cs typeface="B Nazanin" pitchFamily="2" charset="-78"/>
              </a:rPr>
              <a:t> که به واقعیت خانواده اشاره دارد استفاده می شود و سیر </a:t>
            </a:r>
            <a:r>
              <a:rPr lang="fa-IR" sz="2400" dirty="0" err="1">
                <a:solidFill>
                  <a:srgbClr val="FF00FF"/>
                </a:solidFill>
                <a:cs typeface="B Nazanin" pitchFamily="2" charset="-78"/>
              </a:rPr>
              <a:t>تغییـر</a:t>
            </a:r>
            <a:r>
              <a:rPr lang="fa-IR" sz="2400" dirty="0">
                <a:solidFill>
                  <a:srgbClr val="FF00FF"/>
                </a:solidFill>
                <a:cs typeface="B Nazanin" pitchFamily="2" charset="-78"/>
              </a:rPr>
              <a:t> را تعیین می کند.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447800"/>
            <a:ext cx="8153400" cy="4524315"/>
          </a:xfrm>
          <a:prstGeom prst="rect">
            <a:avLst/>
          </a:prstGeom>
        </p:spPr>
        <p:txBody>
          <a:bodyPr wrap="square">
            <a:spAutoFit/>
          </a:bodyPr>
          <a:lstStyle/>
          <a:p>
            <a:pPr algn="just" rtl="1"/>
            <a:r>
              <a:rPr lang="fa-IR" sz="2400" dirty="0">
                <a:solidFill>
                  <a:schemeClr val="accent3">
                    <a:lumMod val="75000"/>
                  </a:schemeClr>
                </a:solidFill>
                <a:cs typeface="B Nazanin" pitchFamily="2" charset="-78"/>
              </a:rPr>
              <a:t>در خانواده </a:t>
            </a:r>
            <a:r>
              <a:rPr lang="fa-IR" sz="2400" dirty="0" err="1">
                <a:solidFill>
                  <a:schemeClr val="accent3">
                    <a:lumMod val="75000"/>
                  </a:schemeClr>
                </a:solidFill>
                <a:cs typeface="B Nazanin" pitchFamily="2" charset="-78"/>
              </a:rPr>
              <a:t>اسکات،واقعیت</a:t>
            </a:r>
            <a:r>
              <a:rPr lang="fa-IR" sz="2400" dirty="0">
                <a:solidFill>
                  <a:schemeClr val="accent3">
                    <a:lumMod val="75000"/>
                  </a:schemeClr>
                </a:solidFill>
                <a:cs typeface="B Nazanin" pitchFamily="2" charset="-78"/>
              </a:rPr>
              <a:t> خانواده این است که جان پسر 17 ساله خانواده </a:t>
            </a:r>
            <a:r>
              <a:rPr lang="fa-IR" sz="2400" dirty="0" err="1">
                <a:solidFill>
                  <a:schemeClr val="accent3">
                    <a:lumMod val="75000"/>
                  </a:schemeClr>
                </a:solidFill>
                <a:cs typeface="B Nazanin" pitchFamily="2" charset="-78"/>
              </a:rPr>
              <a:t>بـدون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توجـه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کمـک</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و تنبیهی که آنان اعمال میکنند از مدرسه فرار می کند و از مغازه ها دزدی می </a:t>
            </a:r>
            <a:r>
              <a:rPr lang="fa-IR" sz="2400" dirty="0" err="1">
                <a:solidFill>
                  <a:schemeClr val="accent3">
                    <a:lumMod val="75000"/>
                  </a:schemeClr>
                </a:solidFill>
                <a:cs typeface="B Nazanin" pitchFamily="2" charset="-78"/>
              </a:rPr>
              <a:t>کند.آنها</a:t>
            </a:r>
            <a:r>
              <a:rPr lang="fa-IR" sz="2400" dirty="0">
                <a:solidFill>
                  <a:schemeClr val="accent3">
                    <a:lumMod val="75000"/>
                  </a:schemeClr>
                </a:solidFill>
                <a:cs typeface="B Nazanin" pitchFamily="2" charset="-78"/>
              </a:rPr>
              <a:t> حس می کنند </a:t>
            </a:r>
            <a:r>
              <a:rPr lang="fa-IR" sz="2400" dirty="0" err="1">
                <a:solidFill>
                  <a:schemeClr val="accent3">
                    <a:lumMod val="75000"/>
                  </a:schemeClr>
                </a:solidFill>
                <a:cs typeface="B Nazanin" pitchFamily="2" charset="-78"/>
              </a:rPr>
              <a:t>کـه</a:t>
            </a:r>
            <a:r>
              <a:rPr lang="fa-IR" sz="2400" dirty="0">
                <a:solidFill>
                  <a:schemeClr val="accent3">
                    <a:lumMod val="75000"/>
                  </a:schemeClr>
                </a:solidFill>
                <a:cs typeface="B Nazanin" pitchFamily="2" charset="-78"/>
              </a:rPr>
              <a:t> او ممکن است از نظر روحی منحرف </a:t>
            </a:r>
            <a:r>
              <a:rPr lang="fa-IR" sz="2400" dirty="0" err="1">
                <a:solidFill>
                  <a:schemeClr val="accent3">
                    <a:lumMod val="75000"/>
                  </a:schemeClr>
                </a:solidFill>
                <a:cs typeface="B Nazanin" pitchFamily="2" charset="-78"/>
              </a:rPr>
              <a:t>باشد،چون</a:t>
            </a:r>
            <a:r>
              <a:rPr lang="fa-IR" sz="2400" dirty="0">
                <a:solidFill>
                  <a:schemeClr val="accent3">
                    <a:lumMod val="75000"/>
                  </a:schemeClr>
                </a:solidFill>
                <a:cs typeface="B Nazanin" pitchFamily="2" charset="-78"/>
              </a:rPr>
              <a:t> هیچ کودک سالمی پس از آنکه او را با محروم کردن از </a:t>
            </a:r>
            <a:r>
              <a:rPr lang="fa-IR" sz="2400" dirty="0" err="1">
                <a:solidFill>
                  <a:schemeClr val="accent3">
                    <a:lumMod val="75000"/>
                  </a:schemeClr>
                </a:solidFill>
                <a:cs typeface="B Nazanin" pitchFamily="2" charset="-78"/>
              </a:rPr>
              <a:t>موتـور</a:t>
            </a:r>
            <a:r>
              <a:rPr lang="fa-IR" sz="2400" dirty="0">
                <a:solidFill>
                  <a:schemeClr val="accent3">
                    <a:lumMod val="75000"/>
                  </a:schemeClr>
                </a:solidFill>
                <a:cs typeface="B Nazanin" pitchFamily="2" charset="-78"/>
              </a:rPr>
              <a:t> سیکلت و ضبط صوتش تنبیه </a:t>
            </a:r>
            <a:r>
              <a:rPr lang="fa-IR" sz="2400" dirty="0" err="1">
                <a:solidFill>
                  <a:schemeClr val="accent3">
                    <a:lumMod val="75000"/>
                  </a:schemeClr>
                </a:solidFill>
                <a:cs typeface="B Nazanin" pitchFamily="2" charset="-78"/>
              </a:rPr>
              <a:t>کردند،دیگر</a:t>
            </a:r>
            <a:r>
              <a:rPr lang="fa-IR" sz="2400" dirty="0">
                <a:solidFill>
                  <a:schemeClr val="accent3">
                    <a:lumMod val="75000"/>
                  </a:schemeClr>
                </a:solidFill>
                <a:cs typeface="B Nazanin" pitchFamily="2" charset="-78"/>
              </a:rPr>
              <a:t> دست به دزدی از مغازه ها </a:t>
            </a:r>
            <a:r>
              <a:rPr lang="fa-IR" sz="2400" dirty="0" err="1">
                <a:solidFill>
                  <a:schemeClr val="accent3">
                    <a:lumMod val="75000"/>
                  </a:schemeClr>
                </a:solidFill>
                <a:cs typeface="B Nazanin" pitchFamily="2" charset="-78"/>
              </a:rPr>
              <a:t>نمی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زند.ساخت</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مختـل</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ایـن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چنین است که مادر و بچه ها-جان و برادر کوچکترش-جزء کلی را شکل می دهند که شامل خانواده پدر - که مشاور و راهنما است- </a:t>
            </a:r>
            <a:r>
              <a:rPr lang="fa-IR" sz="2400" dirty="0" err="1">
                <a:solidFill>
                  <a:schemeClr val="accent3">
                    <a:lumMod val="75000"/>
                  </a:schemeClr>
                </a:solidFill>
                <a:cs typeface="B Nazanin" pitchFamily="2" charset="-78"/>
              </a:rPr>
              <a:t>نمی</a:t>
            </a:r>
            <a:r>
              <a:rPr lang="fa-IR" sz="2400" dirty="0">
                <a:solidFill>
                  <a:schemeClr val="accent3">
                    <a:lumMod val="75000"/>
                  </a:schemeClr>
                </a:solidFill>
                <a:cs typeface="B Nazanin" pitchFamily="2" charset="-78"/>
              </a:rPr>
              <a:t> شود.</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در جلسه درمان تصویری که خانواده از پسر می سازد تا حد دو احتمال غیر قابل قبول محدود می شود: </a:t>
            </a:r>
            <a:r>
              <a:rPr lang="fa-IR" sz="2400" dirty="0" err="1">
                <a:solidFill>
                  <a:schemeClr val="accent3">
                    <a:lumMod val="75000"/>
                  </a:schemeClr>
                </a:solidFill>
                <a:cs typeface="B Nazanin" pitchFamily="2" charset="-78"/>
              </a:rPr>
              <a:t>یـا</a:t>
            </a:r>
            <a:r>
              <a:rPr lang="fa-IR" sz="2400" dirty="0">
                <a:solidFill>
                  <a:schemeClr val="accent3">
                    <a:lumMod val="75000"/>
                  </a:schemeClr>
                </a:solidFill>
                <a:cs typeface="B Nazanin" pitchFamily="2" charset="-78"/>
              </a:rPr>
              <a:t> اینکه او بزهکار است یا اینکه به </a:t>
            </a:r>
            <a:r>
              <a:rPr lang="fa-IR" sz="2400" dirty="0" err="1">
                <a:solidFill>
                  <a:schemeClr val="accent3">
                    <a:lumMod val="75000"/>
                  </a:schemeClr>
                </a:solidFill>
                <a:cs typeface="B Nazanin" pitchFamily="2" charset="-78"/>
              </a:rPr>
              <a:t>رفتارهایش</a:t>
            </a:r>
            <a:r>
              <a:rPr lang="fa-IR" sz="2400" dirty="0">
                <a:solidFill>
                  <a:schemeClr val="accent3">
                    <a:lumMod val="75000"/>
                  </a:schemeClr>
                </a:solidFill>
                <a:cs typeface="B Nazanin" pitchFamily="2" charset="-78"/>
              </a:rPr>
              <a:t> اشراف ندارد و دیوانه </a:t>
            </a:r>
            <a:r>
              <a:rPr lang="fa-IR" sz="2400" dirty="0" err="1">
                <a:solidFill>
                  <a:schemeClr val="accent3">
                    <a:lumMod val="75000"/>
                  </a:schemeClr>
                </a:solidFill>
                <a:cs typeface="B Nazanin" pitchFamily="2" charset="-78"/>
              </a:rPr>
              <a:t>است.وقتی</a:t>
            </a:r>
            <a:r>
              <a:rPr lang="fa-IR" sz="2400" dirty="0">
                <a:solidFill>
                  <a:schemeClr val="accent3">
                    <a:lumMod val="75000"/>
                  </a:schemeClr>
                </a:solidFill>
                <a:cs typeface="B Nazanin" pitchFamily="2" charset="-78"/>
              </a:rPr>
              <a:t> که مادر در </a:t>
            </a:r>
            <a:r>
              <a:rPr lang="fa-IR" sz="2400" dirty="0" err="1">
                <a:solidFill>
                  <a:schemeClr val="accent3">
                    <a:lumMod val="75000"/>
                  </a:schemeClr>
                </a:solidFill>
                <a:cs typeface="B Nazanin" pitchFamily="2" charset="-78"/>
              </a:rPr>
              <a:t>پـذیرش</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ایـن</a:t>
            </a:r>
            <a:r>
              <a:rPr lang="fa-IR" sz="2400" dirty="0">
                <a:solidFill>
                  <a:schemeClr val="accent3">
                    <a:lumMod val="75000"/>
                  </a:schemeClr>
                </a:solidFill>
                <a:cs typeface="B Nazanin" pitchFamily="2" charset="-78"/>
              </a:rPr>
              <a:t> دو احتمال امتناع می کند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احتمال دیگری را پیش می کشد و آن هم خواستن نظر پدر خانواده در </a:t>
            </a:r>
            <a:r>
              <a:rPr lang="fa-IR" sz="2400" dirty="0" err="1">
                <a:solidFill>
                  <a:schemeClr val="accent3">
                    <a:lumMod val="75000"/>
                  </a:schemeClr>
                </a:solidFill>
                <a:cs typeface="B Nazanin" pitchFamily="2" charset="-78"/>
              </a:rPr>
              <a:t>ایـن</a:t>
            </a:r>
            <a:r>
              <a:rPr lang="fa-IR" sz="2400" dirty="0">
                <a:solidFill>
                  <a:schemeClr val="accent3">
                    <a:lumMod val="75000"/>
                  </a:schemeClr>
                </a:solidFill>
                <a:cs typeface="B Nazanin" pitchFamily="2" charset="-78"/>
              </a:rPr>
              <a:t> مورد </a:t>
            </a:r>
            <a:r>
              <a:rPr lang="fa-IR" sz="2400" dirty="0" err="1">
                <a:solidFill>
                  <a:schemeClr val="accent3">
                    <a:lumMod val="75000"/>
                  </a:schemeClr>
                </a:solidFill>
                <a:cs typeface="B Nazanin" pitchFamily="2" charset="-78"/>
              </a:rPr>
              <a:t>است.در</a:t>
            </a:r>
            <a:r>
              <a:rPr lang="fa-IR" sz="2400" dirty="0">
                <a:solidFill>
                  <a:schemeClr val="accent3">
                    <a:lumMod val="75000"/>
                  </a:schemeClr>
                </a:solidFill>
                <a:cs typeface="B Nazanin" pitchFamily="2" charset="-78"/>
              </a:rPr>
              <a:t> این سازه امکان تغییر در ساخت خانواده و تحکیم وضعیت پدر در جزء کل برتر وجود دارد.</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609600"/>
            <a:ext cx="6477000" cy="4893647"/>
          </a:xfrm>
          <a:prstGeom prst="rect">
            <a:avLst/>
          </a:prstGeom>
        </p:spPr>
        <p:txBody>
          <a:bodyPr wrap="square">
            <a:spAutoFit/>
          </a:bodyPr>
          <a:lstStyle/>
          <a:p>
            <a:pPr algn="just" rtl="1"/>
            <a:r>
              <a:rPr lang="fa-IR" sz="2400" dirty="0">
                <a:solidFill>
                  <a:srgbClr val="002060"/>
                </a:solidFill>
                <a:cs typeface="B Nazanin" pitchFamily="2" charset="-78"/>
              </a:rPr>
              <a:t>در دنیای انسانها، ملحق شدن به منظور« با هم بودن» معمولاً به معنی نوعی تشکل </a:t>
            </a:r>
            <a:r>
              <a:rPr lang="fa-IR" sz="2400" dirty="0" err="1">
                <a:solidFill>
                  <a:srgbClr val="002060"/>
                </a:solidFill>
                <a:cs typeface="B Nazanin" pitchFamily="2" charset="-78"/>
              </a:rPr>
              <a:t>خـانوادگی</a:t>
            </a:r>
            <a:r>
              <a:rPr lang="fa-IR" sz="2400" dirty="0">
                <a:solidFill>
                  <a:srgbClr val="002060"/>
                </a:solidFill>
                <a:cs typeface="B Nazanin" pitchFamily="2" charset="-78"/>
              </a:rPr>
              <a:t> </a:t>
            </a:r>
            <a:r>
              <a:rPr lang="fa-IR" sz="2400" dirty="0" err="1">
                <a:solidFill>
                  <a:srgbClr val="002060"/>
                </a:solidFill>
                <a:cs typeface="B Nazanin" pitchFamily="2" charset="-78"/>
              </a:rPr>
              <a:t>اسـت</a:t>
            </a:r>
            <a:r>
              <a:rPr lang="fa-IR" sz="2400" dirty="0">
                <a:solidFill>
                  <a:srgbClr val="002060"/>
                </a:solidFill>
                <a:cs typeface="B Nazanin" pitchFamily="2" charset="-78"/>
              </a:rPr>
              <a:t>. </a:t>
            </a:r>
            <a:r>
              <a:rPr lang="fa-IR" sz="2400" dirty="0" err="1">
                <a:solidFill>
                  <a:srgbClr val="002060"/>
                </a:solidFill>
                <a:cs typeface="B Nazanin" pitchFamily="2" charset="-78"/>
              </a:rPr>
              <a:t>تشـکل</a:t>
            </a:r>
            <a:r>
              <a:rPr lang="fa-IR" sz="2400" dirty="0">
                <a:solidFill>
                  <a:srgbClr val="002060"/>
                </a:solidFill>
                <a:cs typeface="B Nazanin" pitchFamily="2" charset="-78"/>
              </a:rPr>
              <a:t> </a:t>
            </a:r>
            <a:r>
              <a:rPr lang="fa-IR" sz="2400" dirty="0" err="1">
                <a:solidFill>
                  <a:srgbClr val="002060"/>
                </a:solidFill>
                <a:cs typeface="B Nazanin" pitchFamily="2" charset="-78"/>
              </a:rPr>
              <a:t>طبیعـی</a:t>
            </a:r>
            <a:r>
              <a:rPr lang="fa-IR" sz="2400" dirty="0">
                <a:solidFill>
                  <a:srgbClr val="002060"/>
                </a:solidFill>
                <a:cs typeface="B Nazanin" pitchFamily="2" charset="-78"/>
              </a:rPr>
              <a:t> است که الگوهای </a:t>
            </a:r>
            <a:r>
              <a:rPr lang="fa-IR" sz="2400" dirty="0" err="1">
                <a:solidFill>
                  <a:srgbClr val="002060"/>
                </a:solidFill>
                <a:cs typeface="B Nazanin" pitchFamily="2" charset="-78"/>
              </a:rPr>
              <a:t>کوناگون</a:t>
            </a:r>
            <a:r>
              <a:rPr lang="fa-IR" sz="2400" dirty="0">
                <a:solidFill>
                  <a:srgbClr val="002060"/>
                </a:solidFill>
                <a:cs typeface="B Nazanin" pitchFamily="2" charset="-78"/>
              </a:rPr>
              <a:t> مراوده را در </a:t>
            </a:r>
            <a:r>
              <a:rPr lang="fa-IR" sz="2400" dirty="0" err="1">
                <a:solidFill>
                  <a:srgbClr val="002060"/>
                </a:solidFill>
                <a:cs typeface="B Nazanin" pitchFamily="2" charset="-78"/>
              </a:rPr>
              <a:t>گذرزمان</a:t>
            </a:r>
            <a:r>
              <a:rPr lang="fa-IR" sz="2400" dirty="0">
                <a:solidFill>
                  <a:srgbClr val="002060"/>
                </a:solidFill>
                <a:cs typeface="B Nazanin" pitchFamily="2" charset="-78"/>
              </a:rPr>
              <a:t> به خدمت </a:t>
            </a:r>
            <a:r>
              <a:rPr lang="fa-IR" sz="2400" dirty="0" err="1">
                <a:solidFill>
                  <a:srgbClr val="002060"/>
                </a:solidFill>
                <a:cs typeface="B Nazanin" pitchFamily="2" charset="-78"/>
              </a:rPr>
              <a:t>میی</a:t>
            </a:r>
            <a:r>
              <a:rPr lang="fa-IR" sz="2400" dirty="0">
                <a:solidFill>
                  <a:srgbClr val="002060"/>
                </a:solidFill>
                <a:cs typeface="B Nazanin" pitchFamily="2" charset="-78"/>
              </a:rPr>
              <a:t> گیرد.</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این </a:t>
            </a:r>
            <a:r>
              <a:rPr lang="fa-IR" sz="2400" dirty="0" err="1">
                <a:solidFill>
                  <a:srgbClr val="002060"/>
                </a:solidFill>
                <a:cs typeface="B Nazanin" pitchFamily="2" charset="-78"/>
              </a:rPr>
              <a:t>الگوها</a:t>
            </a:r>
            <a:r>
              <a:rPr lang="fa-IR" sz="2400" dirty="0">
                <a:solidFill>
                  <a:srgbClr val="002060"/>
                </a:solidFill>
                <a:cs typeface="B Nazanin" pitchFamily="2" charset="-78"/>
              </a:rPr>
              <a:t>، ساخت خانواده را شکل می دهند. برای اینکه وظایف اصلی خانواده ،یعنی حمایت از فردیت </a:t>
            </a:r>
            <a:r>
              <a:rPr lang="fa-IR" sz="2400" dirty="0" err="1">
                <a:solidFill>
                  <a:srgbClr val="002060"/>
                </a:solidFill>
                <a:cs typeface="B Nazanin" pitchFamily="2" charset="-78"/>
              </a:rPr>
              <a:t>یـابی</a:t>
            </a:r>
            <a:r>
              <a:rPr lang="fa-IR" sz="2400" dirty="0">
                <a:solidFill>
                  <a:srgbClr val="002060"/>
                </a:solidFill>
                <a:cs typeface="B Nazanin" pitchFamily="2" charset="-78"/>
              </a:rPr>
              <a:t> و در </a:t>
            </a:r>
            <a:r>
              <a:rPr lang="fa-IR" sz="2400" dirty="0" err="1">
                <a:solidFill>
                  <a:srgbClr val="002060"/>
                </a:solidFill>
                <a:cs typeface="B Nazanin" pitchFamily="2" charset="-78"/>
              </a:rPr>
              <a:t>عـین</a:t>
            </a:r>
            <a:r>
              <a:rPr lang="fa-IR" sz="2400" dirty="0">
                <a:solidFill>
                  <a:srgbClr val="002060"/>
                </a:solidFill>
                <a:cs typeface="B Nazanin" pitchFamily="2" charset="-78"/>
              </a:rPr>
              <a:t> حال بین اعضاء حس تعلق ایجاد شود، خانواده باید دارای ساخت </a:t>
            </a:r>
            <a:r>
              <a:rPr lang="fa-IR" sz="2400" dirty="0" err="1">
                <a:solidFill>
                  <a:srgbClr val="002060"/>
                </a:solidFill>
                <a:cs typeface="B Nazanin" pitchFamily="2" charset="-78"/>
              </a:rPr>
              <a:t>کارامـد</a:t>
            </a:r>
            <a:r>
              <a:rPr lang="fa-IR" sz="2400" dirty="0">
                <a:solidFill>
                  <a:srgbClr val="002060"/>
                </a:solidFill>
                <a:cs typeface="B Nazanin" pitchFamily="2" charset="-78"/>
              </a:rPr>
              <a:t> و </a:t>
            </a:r>
            <a:r>
              <a:rPr lang="fa-IR" sz="2400" dirty="0" err="1">
                <a:solidFill>
                  <a:srgbClr val="002060"/>
                </a:solidFill>
                <a:cs typeface="B Nazanin" pitchFamily="2" charset="-78"/>
              </a:rPr>
              <a:t>خودکفـایی</a:t>
            </a:r>
            <a:r>
              <a:rPr lang="fa-IR" sz="2400" dirty="0">
                <a:solidFill>
                  <a:srgbClr val="002060"/>
                </a:solidFill>
                <a:cs typeface="B Nazanin" pitchFamily="2" charset="-78"/>
              </a:rPr>
              <a:t> </a:t>
            </a:r>
            <a:r>
              <a:rPr lang="fa-IR" sz="2400" dirty="0" err="1">
                <a:solidFill>
                  <a:srgbClr val="002060"/>
                </a:solidFill>
                <a:cs typeface="B Nazanin" pitchFamily="2" charset="-78"/>
              </a:rPr>
              <a:t>باشـد</a:t>
            </a:r>
            <a:r>
              <a:rPr lang="fa-IR" sz="2400" dirty="0">
                <a:solidFill>
                  <a:srgbClr val="002060"/>
                </a:solidFill>
                <a:cs typeface="B Nazanin" pitchFamily="2" charset="-78"/>
              </a:rPr>
              <a:t>. </a:t>
            </a:r>
            <a:r>
              <a:rPr lang="fa-IR" sz="2400" dirty="0" err="1">
                <a:solidFill>
                  <a:srgbClr val="002060"/>
                </a:solidFill>
                <a:cs typeface="B Nazanin" pitchFamily="2" charset="-78"/>
              </a:rPr>
              <a:t>وقتـی</a:t>
            </a:r>
            <a:r>
              <a:rPr lang="fa-IR" sz="2400" dirty="0">
                <a:solidFill>
                  <a:srgbClr val="002060"/>
                </a:solidFill>
                <a:cs typeface="B Nazanin" pitchFamily="2" charset="-78"/>
              </a:rPr>
              <a:t> </a:t>
            </a:r>
            <a:r>
              <a:rPr lang="fa-IR" sz="2400" dirty="0" err="1">
                <a:solidFill>
                  <a:srgbClr val="002060"/>
                </a:solidFill>
                <a:cs typeface="B Nazanin" pitchFamily="2" charset="-78"/>
              </a:rPr>
              <a:t>کسـی</a:t>
            </a:r>
            <a:r>
              <a:rPr lang="fa-IR" sz="2400" dirty="0">
                <a:solidFill>
                  <a:srgbClr val="002060"/>
                </a:solidFill>
                <a:cs typeface="B Nazanin" pitchFamily="2" charset="-78"/>
              </a:rPr>
              <a:t> ای </a:t>
            </a:r>
            <a:r>
              <a:rPr lang="fa-IR" sz="2400" dirty="0" err="1">
                <a:solidFill>
                  <a:srgbClr val="002060"/>
                </a:solidFill>
                <a:cs typeface="B Nazanin" pitchFamily="2" charset="-78"/>
              </a:rPr>
              <a:t>اعضـای</a:t>
            </a:r>
            <a:r>
              <a:rPr lang="fa-IR" sz="2400" dirty="0">
                <a:solidFill>
                  <a:srgbClr val="002060"/>
                </a:solidFill>
                <a:cs typeface="B Nazanin" pitchFamily="2" charset="-78"/>
              </a:rPr>
              <a:t> خانواده ی خود مراوده می کند از زاویه ی دید خانواده با جغرافیای جهان آشنا می شود . بدین ترتیب پی می </a:t>
            </a:r>
            <a:r>
              <a:rPr lang="fa-IR" sz="2400" dirty="0" err="1">
                <a:solidFill>
                  <a:srgbClr val="002060"/>
                </a:solidFill>
                <a:cs typeface="B Nazanin" pitchFamily="2" charset="-78"/>
              </a:rPr>
              <a:t>بـرد</a:t>
            </a:r>
            <a:r>
              <a:rPr lang="fa-IR" sz="2400" dirty="0">
                <a:solidFill>
                  <a:srgbClr val="002060"/>
                </a:solidFill>
                <a:cs typeface="B Nazanin" pitchFamily="2" charset="-78"/>
              </a:rPr>
              <a:t> </a:t>
            </a:r>
            <a:r>
              <a:rPr lang="fa-IR" sz="2400" dirty="0" err="1">
                <a:solidFill>
                  <a:srgbClr val="002060"/>
                </a:solidFill>
                <a:cs typeface="B Nazanin" pitchFamily="2" charset="-78"/>
              </a:rPr>
              <a:t>کـه</a:t>
            </a:r>
            <a:r>
              <a:rPr lang="fa-IR" sz="2400" dirty="0">
                <a:solidFill>
                  <a:srgbClr val="002060"/>
                </a:solidFill>
                <a:cs typeface="B Nazanin" pitchFamily="2" charset="-78"/>
              </a:rPr>
              <a:t> برخی </a:t>
            </a:r>
            <a:r>
              <a:rPr lang="fa-IR" sz="2400" dirty="0" err="1">
                <a:solidFill>
                  <a:srgbClr val="002060"/>
                </a:solidFill>
                <a:cs typeface="B Nazanin" pitchFamily="2" charset="-78"/>
              </a:rPr>
              <a:t>قلمروها</a:t>
            </a:r>
            <a:r>
              <a:rPr lang="fa-IR" sz="2400" dirty="0">
                <a:solidFill>
                  <a:srgbClr val="002060"/>
                </a:solidFill>
                <a:cs typeface="B Nazanin" pitchFamily="2" charset="-78"/>
              </a:rPr>
              <a:t> به اصطلاح آزادند، و برخی مستلزم </a:t>
            </a:r>
            <a:r>
              <a:rPr lang="fa-IR" sz="2400" dirty="0" err="1">
                <a:solidFill>
                  <a:srgbClr val="002060"/>
                </a:solidFill>
                <a:cs typeface="B Nazanin" pitchFamily="2" charset="-78"/>
              </a:rPr>
              <a:t>احتیاطند</a:t>
            </a:r>
            <a:r>
              <a:rPr lang="fa-IR" sz="2400" dirty="0">
                <a:solidFill>
                  <a:srgbClr val="002060"/>
                </a:solidFill>
                <a:cs typeface="B Nazanin" pitchFamily="2" charset="-78"/>
              </a:rPr>
              <a:t> و عده ای نیز ممنوع می باشند. </a:t>
            </a:r>
            <a:r>
              <a:rPr lang="fa-IR" sz="2400" dirty="0" err="1">
                <a:solidFill>
                  <a:srgbClr val="002060"/>
                </a:solidFill>
                <a:cs typeface="B Nazanin" pitchFamily="2" charset="-78"/>
              </a:rPr>
              <a:t>تجـاوز</a:t>
            </a:r>
            <a:r>
              <a:rPr lang="fa-IR" sz="2400" dirty="0">
                <a:solidFill>
                  <a:srgbClr val="002060"/>
                </a:solidFill>
                <a:cs typeface="B Nazanin" pitchFamily="2" charset="-78"/>
              </a:rPr>
              <a:t> </a:t>
            </a:r>
            <a:r>
              <a:rPr lang="fa-IR" sz="2400" dirty="0" err="1">
                <a:solidFill>
                  <a:srgbClr val="002060"/>
                </a:solidFill>
                <a:cs typeface="B Nazanin" pitchFamily="2" charset="-78"/>
              </a:rPr>
              <a:t>بـه</a:t>
            </a:r>
            <a:r>
              <a:rPr lang="fa-IR" sz="2400" dirty="0">
                <a:solidFill>
                  <a:srgbClr val="002060"/>
                </a:solidFill>
                <a:cs typeface="B Nazanin" pitchFamily="2" charset="-78"/>
              </a:rPr>
              <a:t> </a:t>
            </a:r>
            <a:r>
              <a:rPr lang="fa-IR" sz="2400" dirty="0" err="1">
                <a:solidFill>
                  <a:srgbClr val="002060"/>
                </a:solidFill>
                <a:cs typeface="B Nazanin" pitchFamily="2" charset="-78"/>
              </a:rPr>
              <a:t>ایـن</a:t>
            </a:r>
            <a:r>
              <a:rPr lang="fa-IR" sz="2400" dirty="0">
                <a:solidFill>
                  <a:srgbClr val="002060"/>
                </a:solidFill>
                <a:cs typeface="B Nazanin" pitchFamily="2" charset="-78"/>
              </a:rPr>
              <a:t> </a:t>
            </a:r>
            <a:r>
              <a:rPr lang="fa-IR" sz="2400" dirty="0" err="1">
                <a:solidFill>
                  <a:srgbClr val="002060"/>
                </a:solidFill>
                <a:cs typeface="B Nazanin" pitchFamily="2" charset="-78"/>
              </a:rPr>
              <a:t>حـریم</a:t>
            </a:r>
            <a:r>
              <a:rPr lang="fa-IR" sz="2400" dirty="0">
                <a:solidFill>
                  <a:srgbClr val="002060"/>
                </a:solidFill>
                <a:cs typeface="B Nazanin" pitchFamily="2" charset="-78"/>
              </a:rPr>
              <a:t> </a:t>
            </a:r>
            <a:r>
              <a:rPr lang="fa-IR" sz="2400" dirty="0" err="1">
                <a:solidFill>
                  <a:srgbClr val="002060"/>
                </a:solidFill>
                <a:cs typeface="B Nazanin" pitchFamily="2" charset="-78"/>
              </a:rPr>
              <a:t>هـا</a:t>
            </a:r>
            <a:r>
              <a:rPr lang="fa-IR" sz="2400" dirty="0">
                <a:solidFill>
                  <a:srgbClr val="002060"/>
                </a:solidFill>
                <a:cs typeface="B Nazanin" pitchFamily="2" charset="-78"/>
              </a:rPr>
              <a:t> عواقب عاطفی شدید از جمله احساس گناه، </a:t>
            </a:r>
            <a:r>
              <a:rPr lang="fa-IR" sz="2400" dirty="0" err="1">
                <a:solidFill>
                  <a:srgbClr val="002060"/>
                </a:solidFill>
                <a:cs typeface="B Nazanin" pitchFamily="2" charset="-78"/>
              </a:rPr>
              <a:t>دلهره،طرد</a:t>
            </a:r>
            <a:r>
              <a:rPr lang="fa-IR" sz="2400" dirty="0">
                <a:solidFill>
                  <a:srgbClr val="002060"/>
                </a:solidFill>
                <a:cs typeface="B Nazanin" pitchFamily="2" charset="-78"/>
              </a:rPr>
              <a:t> و عذاب الهی را در پی خواهد داشت؛ بنابراین اعضای خانواده به جغرافیای حریم خود آشنا هستند.</a:t>
            </a:r>
            <a:endParaRPr lang="en-US" sz="2400" dirty="0">
              <a:solidFill>
                <a:srgbClr val="002060"/>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435129"/>
            <a:ext cx="7696200" cy="5632311"/>
          </a:xfrm>
          <a:prstGeom prst="rect">
            <a:avLst/>
          </a:prstGeom>
        </p:spPr>
        <p:txBody>
          <a:bodyPr wrap="square">
            <a:spAutoFit/>
          </a:bodyPr>
          <a:lstStyle/>
          <a:p>
            <a:pPr algn="just" rtl="1">
              <a:lnSpc>
                <a:spcPct val="150000"/>
              </a:lnSpc>
            </a:pPr>
            <a:r>
              <a:rPr lang="fa-IR" sz="2400" b="1" dirty="0">
                <a:solidFill>
                  <a:srgbClr val="0000CC"/>
                </a:solidFill>
                <a:cs typeface="B Nazanin" pitchFamily="2" charset="-78"/>
              </a:rPr>
              <a:t>توصیه کارشناسانه</a:t>
            </a:r>
            <a:endParaRPr lang="en-US" sz="2400" dirty="0">
              <a:solidFill>
                <a:srgbClr val="0000CC"/>
              </a:solidFill>
              <a:cs typeface="B Nazanin" pitchFamily="2" charset="-78"/>
            </a:endParaRPr>
          </a:p>
          <a:p>
            <a:pPr algn="just" rtl="1">
              <a:lnSpc>
                <a:spcPct val="150000"/>
              </a:lnSpc>
            </a:pPr>
            <a:r>
              <a:rPr lang="fa-IR" sz="2400" dirty="0" err="1">
                <a:solidFill>
                  <a:srgbClr val="0000CC"/>
                </a:solidFill>
                <a:cs typeface="B Nazanin" pitchFamily="2" charset="-78"/>
              </a:rPr>
              <a:t>درمانگر</a:t>
            </a:r>
            <a:r>
              <a:rPr lang="fa-IR" sz="2400" dirty="0">
                <a:solidFill>
                  <a:srgbClr val="0000CC"/>
                </a:solidFill>
                <a:cs typeface="B Nazanin" pitchFamily="2" charset="-78"/>
              </a:rPr>
              <a:t> با استفاده از این فن و بر اساس </a:t>
            </a:r>
            <a:r>
              <a:rPr lang="fa-IR" sz="2400" dirty="0" err="1">
                <a:solidFill>
                  <a:srgbClr val="0000CC"/>
                </a:solidFill>
                <a:cs typeface="B Nazanin" pitchFamily="2" charset="-78"/>
              </a:rPr>
              <a:t>تجربه،دانش</a:t>
            </a:r>
            <a:r>
              <a:rPr lang="fa-IR" sz="2400" dirty="0">
                <a:solidFill>
                  <a:srgbClr val="0000CC"/>
                </a:solidFill>
                <a:cs typeface="B Nazanin" pitchFamily="2" charset="-78"/>
              </a:rPr>
              <a:t> یا درایت و </a:t>
            </a:r>
            <a:r>
              <a:rPr lang="fa-IR" sz="2400" dirty="0" err="1">
                <a:solidFill>
                  <a:srgbClr val="0000CC"/>
                </a:solidFill>
                <a:cs typeface="B Nazanin" pitchFamily="2" charset="-78"/>
              </a:rPr>
              <a:t>فراسـت</a:t>
            </a:r>
            <a:r>
              <a:rPr lang="fa-IR" sz="2400" dirty="0">
                <a:solidFill>
                  <a:srgbClr val="0000CC"/>
                </a:solidFill>
                <a:cs typeface="B Nazanin" pitchFamily="2" charset="-78"/>
              </a:rPr>
              <a:t> </a:t>
            </a:r>
            <a:r>
              <a:rPr lang="fa-IR" sz="2400" dirty="0" err="1">
                <a:solidFill>
                  <a:srgbClr val="0000CC"/>
                </a:solidFill>
                <a:cs typeface="B Nazanin" pitchFamily="2" charset="-78"/>
              </a:rPr>
              <a:t>خـاص</a:t>
            </a:r>
            <a:r>
              <a:rPr lang="fa-IR" sz="2400" dirty="0">
                <a:solidFill>
                  <a:srgbClr val="0000CC"/>
                </a:solidFill>
                <a:cs typeface="B Nazanin" pitchFamily="2" charset="-78"/>
              </a:rPr>
              <a:t> </a:t>
            </a:r>
            <a:r>
              <a:rPr lang="fa-IR" sz="2400" dirty="0" err="1">
                <a:solidFill>
                  <a:srgbClr val="0000CC"/>
                </a:solidFill>
                <a:cs typeface="B Nazanin" pitchFamily="2" charset="-78"/>
              </a:rPr>
              <a:t>خـود</a:t>
            </a:r>
            <a:r>
              <a:rPr lang="fa-IR" sz="2400" dirty="0">
                <a:solidFill>
                  <a:srgbClr val="0000CC"/>
                </a:solidFill>
                <a:cs typeface="B Nazanin" pitchFamily="2" charset="-78"/>
              </a:rPr>
              <a:t> </a:t>
            </a:r>
            <a:r>
              <a:rPr lang="fa-IR" sz="2400" dirty="0" err="1">
                <a:solidFill>
                  <a:srgbClr val="0000CC"/>
                </a:solidFill>
                <a:cs typeface="B Nazanin" pitchFamily="2" charset="-78"/>
              </a:rPr>
              <a:t>تبیـین</a:t>
            </a:r>
            <a:r>
              <a:rPr lang="fa-IR" sz="2400" dirty="0">
                <a:solidFill>
                  <a:srgbClr val="0000CC"/>
                </a:solidFill>
                <a:cs typeface="B Nazanin" pitchFamily="2" charset="-78"/>
              </a:rPr>
              <a:t> </a:t>
            </a:r>
            <a:r>
              <a:rPr lang="fa-IR" sz="2400" dirty="0" err="1">
                <a:solidFill>
                  <a:srgbClr val="0000CC"/>
                </a:solidFill>
                <a:cs typeface="B Nazanin" pitchFamily="2" charset="-78"/>
              </a:rPr>
              <a:t>متفـاوتی</a:t>
            </a:r>
            <a:r>
              <a:rPr lang="fa-IR" sz="2400" dirty="0">
                <a:solidFill>
                  <a:srgbClr val="0000CC"/>
                </a:solidFill>
                <a:cs typeface="B Nazanin" pitchFamily="2" charset="-78"/>
              </a:rPr>
              <a:t> از واقعیت خانواده به دست می دهد:»</a:t>
            </a:r>
            <a:r>
              <a:rPr lang="fa-IR" sz="2400" dirty="0" err="1">
                <a:solidFill>
                  <a:srgbClr val="0000CC"/>
                </a:solidFill>
                <a:cs typeface="B Nazanin" pitchFamily="2" charset="-78"/>
              </a:rPr>
              <a:t>موردهای</a:t>
            </a:r>
            <a:r>
              <a:rPr lang="fa-IR" sz="2400" dirty="0">
                <a:solidFill>
                  <a:srgbClr val="0000CC"/>
                </a:solidFill>
                <a:cs typeface="B Nazanin" pitchFamily="2" charset="-78"/>
              </a:rPr>
              <a:t> دیگه ای رو دیدم که...«،»اگر پی به مطلب </a:t>
            </a:r>
            <a:r>
              <a:rPr lang="fa-IR" sz="2400" dirty="0" err="1">
                <a:solidFill>
                  <a:srgbClr val="0000CC"/>
                </a:solidFill>
                <a:cs typeface="B Nazanin" pitchFamily="2" charset="-78"/>
              </a:rPr>
              <a:t>ببری،متوجه</a:t>
            </a:r>
            <a:r>
              <a:rPr lang="fa-IR" sz="2400" dirty="0">
                <a:solidFill>
                  <a:srgbClr val="0000CC"/>
                </a:solidFill>
                <a:cs typeface="B Nazanin" pitchFamily="2" charset="-78"/>
              </a:rPr>
              <a:t> </a:t>
            </a:r>
            <a:r>
              <a:rPr lang="fa-IR" sz="2400" dirty="0" err="1">
                <a:solidFill>
                  <a:srgbClr val="0000CC"/>
                </a:solidFill>
                <a:cs typeface="B Nazanin" pitchFamily="2" charset="-78"/>
              </a:rPr>
              <a:t>میشـی</a:t>
            </a:r>
            <a:r>
              <a:rPr lang="fa-IR" sz="2400" dirty="0">
                <a:solidFill>
                  <a:srgbClr val="0000CC"/>
                </a:solidFill>
                <a:cs typeface="B Nazanin" pitchFamily="2" charset="-78"/>
              </a:rPr>
              <a:t> که....«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همچنین ممکن است وضعیت های </a:t>
            </a:r>
            <a:r>
              <a:rPr lang="fa-IR" sz="2400" dirty="0" err="1">
                <a:solidFill>
                  <a:srgbClr val="0000CC"/>
                </a:solidFill>
                <a:cs typeface="B Nazanin" pitchFamily="2" charset="-78"/>
              </a:rPr>
              <a:t>تبیینی</a:t>
            </a:r>
            <a:r>
              <a:rPr lang="fa-IR" sz="2400" dirty="0">
                <a:solidFill>
                  <a:srgbClr val="0000CC"/>
                </a:solidFill>
                <a:cs typeface="B Nazanin" pitchFamily="2" charset="-78"/>
              </a:rPr>
              <a:t> را تغییر دهد و با استفاده از موقعیت </a:t>
            </a:r>
            <a:r>
              <a:rPr lang="fa-IR" sz="2400" dirty="0" err="1">
                <a:solidFill>
                  <a:srgbClr val="0000CC"/>
                </a:solidFill>
                <a:cs typeface="B Nazanin" pitchFamily="2" charset="-78"/>
              </a:rPr>
              <a:t>خـویش</a:t>
            </a:r>
            <a:r>
              <a:rPr lang="fa-IR" sz="2400" dirty="0">
                <a:solidFill>
                  <a:srgbClr val="0000CC"/>
                </a:solidFill>
                <a:cs typeface="B Nazanin" pitchFamily="2" charset="-78"/>
              </a:rPr>
              <a:t> </a:t>
            </a:r>
            <a:r>
              <a:rPr lang="fa-IR" sz="2400" dirty="0" err="1">
                <a:solidFill>
                  <a:srgbClr val="0000CC"/>
                </a:solidFill>
                <a:cs typeface="B Nazanin" pitchFamily="2" charset="-78"/>
              </a:rPr>
              <a:t>بـه</a:t>
            </a:r>
            <a:r>
              <a:rPr lang="fa-IR" sz="2400" dirty="0">
                <a:solidFill>
                  <a:srgbClr val="0000CC"/>
                </a:solidFill>
                <a:cs typeface="B Nazanin" pitchFamily="2" charset="-78"/>
              </a:rPr>
              <a:t> عنوان رهبر سیستم درصدد مطرح کردن دیدگاه متفاوت یکی از اعضای خانواده و یا حرکت به سمت دیدگاه خانوادگی دیگری </a:t>
            </a:r>
            <a:r>
              <a:rPr lang="fa-IR" sz="2400" dirty="0" err="1">
                <a:solidFill>
                  <a:srgbClr val="0000CC"/>
                </a:solidFill>
                <a:cs typeface="B Nazanin" pitchFamily="2" charset="-78"/>
              </a:rPr>
              <a:t>برآید.از</a:t>
            </a:r>
            <a:r>
              <a:rPr lang="fa-IR" sz="2400" dirty="0">
                <a:solidFill>
                  <a:srgbClr val="0000CC"/>
                </a:solidFill>
                <a:cs typeface="B Nazanin" pitchFamily="2" charset="-78"/>
              </a:rPr>
              <a:t> این موضع او می تواند واقعیت اعضاء مختلف خانواده را تعبیر و تفسیر </a:t>
            </a:r>
            <a:r>
              <a:rPr lang="fa-IR" sz="2400" dirty="0" err="1">
                <a:solidFill>
                  <a:srgbClr val="0000CC"/>
                </a:solidFill>
                <a:cs typeface="B Nazanin" pitchFamily="2" charset="-78"/>
              </a:rPr>
              <a:t>کنـد</a:t>
            </a:r>
            <a:r>
              <a:rPr lang="fa-IR" sz="2400" dirty="0">
                <a:solidFill>
                  <a:srgbClr val="0000CC"/>
                </a:solidFill>
                <a:cs typeface="B Nazanin" pitchFamily="2" charset="-78"/>
              </a:rPr>
              <a:t> و از انحراف نه به عنوان ارتداد که به عنوان حق مسلم حمایت </a:t>
            </a:r>
            <a:r>
              <a:rPr lang="fa-IR" sz="2400" dirty="0" err="1">
                <a:solidFill>
                  <a:srgbClr val="0000CC"/>
                </a:solidFill>
                <a:cs typeface="B Nazanin" pitchFamily="2" charset="-78"/>
              </a:rPr>
              <a:t>کند.توصیه</a:t>
            </a:r>
            <a:r>
              <a:rPr lang="fa-IR" sz="2400" dirty="0">
                <a:solidFill>
                  <a:srgbClr val="0000CC"/>
                </a:solidFill>
                <a:cs typeface="B Nazanin" pitchFamily="2" charset="-78"/>
              </a:rPr>
              <a:t> های </a:t>
            </a:r>
            <a:r>
              <a:rPr lang="fa-IR" sz="2400" dirty="0" err="1">
                <a:solidFill>
                  <a:srgbClr val="0000CC"/>
                </a:solidFill>
                <a:cs typeface="B Nazanin" pitchFamily="2" charset="-78"/>
              </a:rPr>
              <a:t>درمانگری</a:t>
            </a:r>
            <a:r>
              <a:rPr lang="fa-IR" sz="2400" dirty="0">
                <a:solidFill>
                  <a:srgbClr val="0000CC"/>
                </a:solidFill>
                <a:cs typeface="B Nazanin" pitchFamily="2" charset="-78"/>
              </a:rPr>
              <a:t> که با اضداد سرو </a:t>
            </a:r>
            <a:r>
              <a:rPr lang="fa-IR" sz="2400" dirty="0" err="1">
                <a:solidFill>
                  <a:srgbClr val="0000CC"/>
                </a:solidFill>
                <a:cs typeface="B Nazanin" pitchFamily="2" charset="-78"/>
              </a:rPr>
              <a:t>کـار</a:t>
            </a:r>
            <a:r>
              <a:rPr lang="fa-IR" sz="2400" dirty="0">
                <a:solidFill>
                  <a:srgbClr val="0000CC"/>
                </a:solidFill>
                <a:cs typeface="B Nazanin" pitchFamily="2" charset="-78"/>
              </a:rPr>
              <a:t> دارد معمولا مبتنی بر موقعیت وی به عنوان فرد متخصص و صاحب نظر دارد.</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319480"/>
            <a:ext cx="8305800" cy="5170646"/>
          </a:xfrm>
          <a:prstGeom prst="rect">
            <a:avLst/>
          </a:prstGeom>
        </p:spPr>
        <p:txBody>
          <a:bodyPr wrap="square">
            <a:spAutoFit/>
          </a:bodyPr>
          <a:lstStyle/>
          <a:p>
            <a:pPr algn="just" rtl="1"/>
            <a:r>
              <a:rPr lang="fa-IR" sz="2200" dirty="0">
                <a:solidFill>
                  <a:srgbClr val="800080"/>
                </a:solidFill>
                <a:cs typeface="B Nazanin" pitchFamily="2" charset="-78"/>
              </a:rPr>
              <a:t>در خانواده </a:t>
            </a:r>
            <a:r>
              <a:rPr lang="fa-IR" sz="2200" dirty="0" err="1">
                <a:solidFill>
                  <a:srgbClr val="800080"/>
                </a:solidFill>
                <a:cs typeface="B Nazanin" pitchFamily="2" charset="-78"/>
              </a:rPr>
              <a:t>مولین</a:t>
            </a:r>
            <a:r>
              <a:rPr lang="fa-IR" sz="2200" dirty="0">
                <a:solidFill>
                  <a:srgbClr val="800080"/>
                </a:solidFill>
                <a:cs typeface="B Nazanin" pitchFamily="2" charset="-78"/>
              </a:rPr>
              <a:t> واقعیت خانواده این است که مادر خانواده دو سال پیش از شوهرش طلاق می گیرد تقریبا بلافاصله بعد از آن در کنترل دو دختر </a:t>
            </a:r>
            <a:r>
              <a:rPr lang="fa-IR" sz="2200" dirty="0" err="1">
                <a:solidFill>
                  <a:srgbClr val="800080"/>
                </a:solidFill>
                <a:cs typeface="B Nazanin" pitchFamily="2" charset="-78"/>
              </a:rPr>
              <a:t>نوجوانش</a:t>
            </a:r>
            <a:r>
              <a:rPr lang="fa-IR" sz="2200" dirty="0">
                <a:solidFill>
                  <a:srgbClr val="800080"/>
                </a:solidFill>
                <a:cs typeface="B Nazanin" pitchFamily="2" charset="-78"/>
              </a:rPr>
              <a:t> با مشکلاتی مواجه می </a:t>
            </a:r>
            <a:r>
              <a:rPr lang="fa-IR" sz="2200" dirty="0" err="1">
                <a:solidFill>
                  <a:srgbClr val="800080"/>
                </a:solidFill>
                <a:cs typeface="B Nazanin" pitchFamily="2" charset="-78"/>
              </a:rPr>
              <a:t>شود.بیمار</a:t>
            </a:r>
            <a:r>
              <a:rPr lang="fa-IR" sz="2200" dirty="0">
                <a:solidFill>
                  <a:srgbClr val="800080"/>
                </a:solidFill>
                <a:cs typeface="B Nazanin" pitchFamily="2" charset="-78"/>
              </a:rPr>
              <a:t> </a:t>
            </a:r>
            <a:r>
              <a:rPr lang="fa-IR" sz="2200" dirty="0" err="1">
                <a:solidFill>
                  <a:srgbClr val="800080"/>
                </a:solidFill>
                <a:cs typeface="B Nazanin" pitchFamily="2" charset="-78"/>
              </a:rPr>
              <a:t>معلـوم</a:t>
            </a:r>
            <a:r>
              <a:rPr lang="fa-IR" sz="2200" dirty="0">
                <a:solidFill>
                  <a:srgbClr val="800080"/>
                </a:solidFill>
                <a:cs typeface="B Nazanin" pitchFamily="2" charset="-78"/>
              </a:rPr>
              <a:t> </a:t>
            </a:r>
            <a:r>
              <a:rPr lang="fa-IR" sz="2200" dirty="0" err="1">
                <a:solidFill>
                  <a:srgbClr val="800080"/>
                </a:solidFill>
                <a:cs typeface="B Nazanin" pitchFamily="2" charset="-78"/>
              </a:rPr>
              <a:t>آلـیس</a:t>
            </a:r>
            <a:r>
              <a:rPr lang="fa-IR" sz="2200" dirty="0">
                <a:solidFill>
                  <a:srgbClr val="800080"/>
                </a:solidFill>
                <a:cs typeface="B Nazanin" pitchFamily="2" charset="-78"/>
              </a:rPr>
              <a:t> 15 </a:t>
            </a:r>
            <a:r>
              <a:rPr lang="fa-IR" sz="2200" dirty="0" err="1">
                <a:solidFill>
                  <a:srgbClr val="800080"/>
                </a:solidFill>
                <a:cs typeface="B Nazanin" pitchFamily="2" charset="-78"/>
              </a:rPr>
              <a:t>سـاله</a:t>
            </a:r>
            <a:r>
              <a:rPr lang="fa-IR" sz="2200" dirty="0">
                <a:solidFill>
                  <a:srgbClr val="800080"/>
                </a:solidFill>
                <a:cs typeface="B Nazanin" pitchFamily="2" charset="-78"/>
              </a:rPr>
              <a:t> است که علی رغم اینکه مدرسه از طریق کمکهای </a:t>
            </a:r>
            <a:r>
              <a:rPr lang="fa-IR" sz="2200" dirty="0" err="1">
                <a:solidFill>
                  <a:srgbClr val="800080"/>
                </a:solidFill>
                <a:cs typeface="B Nazanin" pitchFamily="2" charset="-78"/>
              </a:rPr>
              <a:t>آموزشـی</a:t>
            </a:r>
            <a:r>
              <a:rPr lang="fa-IR" sz="2200" dirty="0">
                <a:solidFill>
                  <a:srgbClr val="800080"/>
                </a:solidFill>
                <a:cs typeface="B Nazanin" pitchFamily="2" charset="-78"/>
              </a:rPr>
              <a:t> او را در </a:t>
            </a:r>
            <a:r>
              <a:rPr lang="fa-IR" sz="2200" dirty="0" err="1">
                <a:solidFill>
                  <a:srgbClr val="800080"/>
                </a:solidFill>
                <a:cs typeface="B Nazanin" pitchFamily="2" charset="-78"/>
              </a:rPr>
              <a:t>تکـالیفش</a:t>
            </a:r>
            <a:r>
              <a:rPr lang="fa-IR" sz="2200" dirty="0">
                <a:solidFill>
                  <a:srgbClr val="800080"/>
                </a:solidFill>
                <a:cs typeface="B Nazanin" pitchFamily="2" charset="-78"/>
              </a:rPr>
              <a:t> </a:t>
            </a:r>
            <a:r>
              <a:rPr lang="fa-IR" sz="2200" dirty="0" err="1">
                <a:solidFill>
                  <a:srgbClr val="800080"/>
                </a:solidFill>
                <a:cs typeface="B Nazanin" pitchFamily="2" charset="-78"/>
              </a:rPr>
              <a:t>کمـک</a:t>
            </a:r>
            <a:r>
              <a:rPr lang="fa-IR" sz="2200" dirty="0">
                <a:solidFill>
                  <a:srgbClr val="800080"/>
                </a:solidFill>
                <a:cs typeface="B Nazanin" pitchFamily="2" charset="-78"/>
              </a:rPr>
              <a:t> </a:t>
            </a:r>
            <a:r>
              <a:rPr lang="fa-IR" sz="2200" dirty="0" err="1">
                <a:solidFill>
                  <a:srgbClr val="800080"/>
                </a:solidFill>
                <a:cs typeface="B Nazanin" pitchFamily="2" charset="-78"/>
              </a:rPr>
              <a:t>مـی</a:t>
            </a:r>
            <a:r>
              <a:rPr lang="fa-IR" sz="2200" dirty="0">
                <a:solidFill>
                  <a:srgbClr val="800080"/>
                </a:solidFill>
                <a:cs typeface="B Nazanin" pitchFamily="2" charset="-78"/>
              </a:rPr>
              <a:t> </a:t>
            </a:r>
            <a:r>
              <a:rPr lang="fa-IR" sz="2200" dirty="0" err="1">
                <a:solidFill>
                  <a:srgbClr val="800080"/>
                </a:solidFill>
                <a:cs typeface="B Nazanin" pitchFamily="2" charset="-78"/>
              </a:rPr>
              <a:t>کنـد</a:t>
            </a:r>
            <a:r>
              <a:rPr lang="fa-IR" sz="2200" dirty="0">
                <a:solidFill>
                  <a:srgbClr val="800080"/>
                </a:solidFill>
                <a:cs typeface="B Nazanin" pitchFamily="2" charset="-78"/>
              </a:rPr>
              <a:t> </a:t>
            </a:r>
            <a:r>
              <a:rPr lang="fa-IR" sz="2200" dirty="0" err="1">
                <a:solidFill>
                  <a:srgbClr val="800080"/>
                </a:solidFill>
                <a:cs typeface="B Nazanin" pitchFamily="2" charset="-78"/>
              </a:rPr>
              <a:t>امـا</a:t>
            </a:r>
            <a:r>
              <a:rPr lang="fa-IR" sz="2200" dirty="0">
                <a:solidFill>
                  <a:srgbClr val="800080"/>
                </a:solidFill>
                <a:cs typeface="B Nazanin" pitchFamily="2" charset="-78"/>
              </a:rPr>
              <a:t> »در </a:t>
            </a:r>
            <a:r>
              <a:rPr lang="fa-IR" sz="2200" dirty="0" err="1">
                <a:solidFill>
                  <a:srgbClr val="800080"/>
                </a:solidFill>
                <a:cs typeface="B Nazanin" pitchFamily="2" charset="-78"/>
              </a:rPr>
              <a:t>درسهایش</a:t>
            </a:r>
            <a:r>
              <a:rPr lang="fa-IR" sz="2200" dirty="0">
                <a:solidFill>
                  <a:srgbClr val="800080"/>
                </a:solidFill>
                <a:cs typeface="B Nazanin" pitchFamily="2" charset="-78"/>
              </a:rPr>
              <a:t> مردود می شود.« کتی که 14 سال دارد موفق به اخذ نمره قبولی می شود اما </a:t>
            </a:r>
            <a:r>
              <a:rPr lang="fa-IR" sz="2200" dirty="0" err="1">
                <a:solidFill>
                  <a:srgbClr val="800080"/>
                </a:solidFill>
                <a:cs typeface="B Nazanin" pitchFamily="2" charset="-78"/>
              </a:rPr>
              <a:t>مـادر</a:t>
            </a:r>
            <a:r>
              <a:rPr lang="fa-IR" sz="2200" dirty="0">
                <a:solidFill>
                  <a:srgbClr val="800080"/>
                </a:solidFill>
                <a:cs typeface="B Nazanin" pitchFamily="2" charset="-78"/>
              </a:rPr>
              <a:t> </a:t>
            </a:r>
            <a:r>
              <a:rPr lang="fa-IR" sz="2200" dirty="0" err="1">
                <a:solidFill>
                  <a:srgbClr val="800080"/>
                </a:solidFill>
                <a:cs typeface="B Nazanin" pitchFamily="2" charset="-78"/>
              </a:rPr>
              <a:t>نگـران</a:t>
            </a:r>
            <a:r>
              <a:rPr lang="fa-IR" sz="2200" dirty="0">
                <a:solidFill>
                  <a:srgbClr val="800080"/>
                </a:solidFill>
                <a:cs typeface="B Nazanin" pitchFamily="2" charset="-78"/>
              </a:rPr>
              <a:t> </a:t>
            </a:r>
            <a:r>
              <a:rPr lang="fa-IR" sz="2200" dirty="0" err="1">
                <a:solidFill>
                  <a:srgbClr val="800080"/>
                </a:solidFill>
                <a:cs typeface="B Nazanin" pitchFamily="2" charset="-78"/>
              </a:rPr>
              <a:t>بـی</a:t>
            </a:r>
            <a:r>
              <a:rPr lang="fa-IR" sz="2200" dirty="0">
                <a:solidFill>
                  <a:srgbClr val="800080"/>
                </a:solidFill>
                <a:cs typeface="B Nazanin" pitchFamily="2" charset="-78"/>
              </a:rPr>
              <a:t> میلی و فقدان تلاش هر دو دختر </a:t>
            </a:r>
            <a:r>
              <a:rPr lang="fa-IR" sz="2200" dirty="0" err="1">
                <a:solidFill>
                  <a:srgbClr val="800080"/>
                </a:solidFill>
                <a:cs typeface="B Nazanin" pitchFamily="2" charset="-78"/>
              </a:rPr>
              <a:t>است.شک</a:t>
            </a:r>
            <a:r>
              <a:rPr lang="fa-IR" sz="2200" dirty="0">
                <a:solidFill>
                  <a:srgbClr val="800080"/>
                </a:solidFill>
                <a:cs typeface="B Nazanin" pitchFamily="2" charset="-78"/>
              </a:rPr>
              <a:t> و تردید مادر در مورد زندگی خودش منجر به تأکید مفرط وی بر نواقص خانواده شده است</a:t>
            </a:r>
            <a:r>
              <a:rPr lang="fa-IR" sz="2200" dirty="0" smtClean="0">
                <a:solidFill>
                  <a:srgbClr val="800080"/>
                </a:solidFill>
                <a:cs typeface="B Nazanin" pitchFamily="2" charset="-78"/>
              </a:rPr>
              <a:t>.</a:t>
            </a:r>
          </a:p>
          <a:p>
            <a:pPr algn="just" rtl="1"/>
            <a:r>
              <a:rPr lang="fa-IR" sz="2200" dirty="0">
                <a:solidFill>
                  <a:srgbClr val="800080"/>
                </a:solidFill>
                <a:cs typeface="B Nazanin" pitchFamily="2" charset="-78"/>
              </a:rPr>
              <a:t>این ساخت </a:t>
            </a:r>
            <a:r>
              <a:rPr lang="fa-IR" sz="2200" dirty="0" err="1">
                <a:solidFill>
                  <a:srgbClr val="800080"/>
                </a:solidFill>
                <a:cs typeface="B Nazanin" pitchFamily="2" charset="-78"/>
              </a:rPr>
              <a:t>ناکارساز</a:t>
            </a:r>
            <a:r>
              <a:rPr lang="fa-IR" sz="2200" dirty="0">
                <a:solidFill>
                  <a:srgbClr val="800080"/>
                </a:solidFill>
                <a:cs typeface="B Nazanin" pitchFamily="2" charset="-78"/>
              </a:rPr>
              <a:t> مربوط به تغییر سازماندهی در خانواده پس از طلاق می باشد که منتج به </a:t>
            </a:r>
            <a:r>
              <a:rPr lang="fa-IR" sz="2200" dirty="0" err="1">
                <a:solidFill>
                  <a:srgbClr val="800080"/>
                </a:solidFill>
                <a:cs typeface="B Nazanin" pitchFamily="2" charset="-78"/>
              </a:rPr>
              <a:t>شـکل</a:t>
            </a:r>
            <a:r>
              <a:rPr lang="fa-IR" sz="2200" dirty="0">
                <a:solidFill>
                  <a:srgbClr val="800080"/>
                </a:solidFill>
                <a:cs typeface="B Nazanin" pitchFamily="2" charset="-78"/>
              </a:rPr>
              <a:t> </a:t>
            </a:r>
            <a:r>
              <a:rPr lang="fa-IR" sz="2200" dirty="0" err="1">
                <a:solidFill>
                  <a:srgbClr val="800080"/>
                </a:solidFill>
                <a:cs typeface="B Nazanin" pitchFamily="2" charset="-78"/>
              </a:rPr>
              <a:t>گیـری</a:t>
            </a:r>
            <a:r>
              <a:rPr lang="fa-IR" sz="2200" dirty="0">
                <a:solidFill>
                  <a:srgbClr val="800080"/>
                </a:solidFill>
                <a:cs typeface="B Nazanin" pitchFamily="2" charset="-78"/>
              </a:rPr>
              <a:t> یک منظومه قاطی گردیده است و دائما بچه ها را زیر </a:t>
            </a:r>
            <a:r>
              <a:rPr lang="fa-IR" sz="2200" dirty="0" err="1">
                <a:solidFill>
                  <a:srgbClr val="800080"/>
                </a:solidFill>
                <a:cs typeface="B Nazanin" pitchFamily="2" charset="-78"/>
              </a:rPr>
              <a:t>نظـر</a:t>
            </a:r>
            <a:r>
              <a:rPr lang="fa-IR" sz="2200" dirty="0">
                <a:solidFill>
                  <a:srgbClr val="800080"/>
                </a:solidFill>
                <a:cs typeface="B Nazanin" pitchFamily="2" charset="-78"/>
              </a:rPr>
              <a:t> </a:t>
            </a:r>
            <a:r>
              <a:rPr lang="fa-IR" sz="2200" dirty="0" err="1">
                <a:solidFill>
                  <a:srgbClr val="800080"/>
                </a:solidFill>
                <a:cs typeface="B Nazanin" pitchFamily="2" charset="-78"/>
              </a:rPr>
              <a:t>دارد،و</a:t>
            </a:r>
            <a:r>
              <a:rPr lang="fa-IR" sz="2200" dirty="0">
                <a:solidFill>
                  <a:srgbClr val="800080"/>
                </a:solidFill>
                <a:cs typeface="B Nazanin" pitchFamily="2" charset="-78"/>
              </a:rPr>
              <a:t> </a:t>
            </a:r>
            <a:r>
              <a:rPr lang="fa-IR" sz="2200" dirty="0" err="1">
                <a:solidFill>
                  <a:srgbClr val="800080"/>
                </a:solidFill>
                <a:cs typeface="B Nazanin" pitchFamily="2" charset="-78"/>
              </a:rPr>
              <a:t>هنگـامی</a:t>
            </a:r>
            <a:r>
              <a:rPr lang="fa-IR" sz="2200" dirty="0">
                <a:solidFill>
                  <a:srgbClr val="800080"/>
                </a:solidFill>
                <a:cs typeface="B Nazanin" pitchFamily="2" charset="-78"/>
              </a:rPr>
              <a:t> </a:t>
            </a:r>
            <a:r>
              <a:rPr lang="fa-IR" sz="2200" dirty="0" err="1">
                <a:solidFill>
                  <a:srgbClr val="800080"/>
                </a:solidFill>
                <a:cs typeface="B Nazanin" pitchFamily="2" charset="-78"/>
              </a:rPr>
              <a:t>کـه</a:t>
            </a:r>
            <a:r>
              <a:rPr lang="fa-IR" sz="2200" dirty="0">
                <a:solidFill>
                  <a:srgbClr val="800080"/>
                </a:solidFill>
                <a:cs typeface="B Nazanin" pitchFamily="2" charset="-78"/>
              </a:rPr>
              <a:t> </a:t>
            </a:r>
            <a:r>
              <a:rPr lang="fa-IR" sz="2200" dirty="0" err="1">
                <a:solidFill>
                  <a:srgbClr val="800080"/>
                </a:solidFill>
                <a:cs typeface="B Nazanin" pitchFamily="2" charset="-78"/>
              </a:rPr>
              <a:t>آنهـا</a:t>
            </a:r>
            <a:r>
              <a:rPr lang="fa-IR" sz="2200" dirty="0">
                <a:solidFill>
                  <a:srgbClr val="800080"/>
                </a:solidFill>
                <a:cs typeface="B Nazanin" pitchFamily="2" charset="-78"/>
              </a:rPr>
              <a:t> </a:t>
            </a:r>
            <a:r>
              <a:rPr lang="fa-IR" sz="2200" dirty="0" err="1">
                <a:solidFill>
                  <a:srgbClr val="800080"/>
                </a:solidFill>
                <a:cs typeface="B Nazanin" pitchFamily="2" charset="-78"/>
              </a:rPr>
              <a:t>خواهـان</a:t>
            </a:r>
            <a:r>
              <a:rPr lang="fa-IR" sz="2200" dirty="0">
                <a:solidFill>
                  <a:srgbClr val="800080"/>
                </a:solidFill>
                <a:cs typeface="B Nazanin" pitchFamily="2" charset="-78"/>
              </a:rPr>
              <a:t> </a:t>
            </a:r>
            <a:r>
              <a:rPr lang="fa-IR" sz="2200" dirty="0" err="1">
                <a:solidFill>
                  <a:srgbClr val="800080"/>
                </a:solidFill>
                <a:cs typeface="B Nazanin" pitchFamily="2" charset="-78"/>
              </a:rPr>
              <a:t>اسـتقلال</a:t>
            </a:r>
            <a:r>
              <a:rPr lang="fa-IR" sz="2200" dirty="0">
                <a:solidFill>
                  <a:srgbClr val="800080"/>
                </a:solidFill>
                <a:cs typeface="B Nazanin" pitchFamily="2" charset="-78"/>
              </a:rPr>
              <a:t> و خودمختاری بیشتری هستند او کنترل بیشتری را اعمال می کند.</a:t>
            </a:r>
            <a:endParaRPr lang="en-US" sz="2200" dirty="0">
              <a:solidFill>
                <a:srgbClr val="800080"/>
              </a:solidFill>
              <a:cs typeface="B Nazanin" pitchFamily="2" charset="-78"/>
            </a:endParaRPr>
          </a:p>
          <a:p>
            <a:pPr algn="just" rtl="1"/>
            <a:r>
              <a:rPr lang="fa-IR" sz="2200" dirty="0">
                <a:solidFill>
                  <a:srgbClr val="800080"/>
                </a:solidFill>
                <a:cs typeface="B Nazanin" pitchFamily="2" charset="-78"/>
              </a:rPr>
              <a:t>در اینجا سازه درمان مبتنی بر پذیرفتن نگرانی مادر راجع به عدم پیشرفت دخترش و کشانیدن بحث به این موضوع است که دیگران باید از سطح کارکرد </a:t>
            </a:r>
            <a:r>
              <a:rPr lang="fa-IR" sz="2200" dirty="0" err="1">
                <a:solidFill>
                  <a:srgbClr val="800080"/>
                </a:solidFill>
                <a:cs typeface="B Nazanin" pitchFamily="2" charset="-78"/>
              </a:rPr>
              <a:t>مؤثرشان</a:t>
            </a:r>
            <a:r>
              <a:rPr lang="fa-IR" sz="2200" dirty="0">
                <a:solidFill>
                  <a:srgbClr val="800080"/>
                </a:solidFill>
                <a:cs typeface="B Nazanin" pitchFamily="2" charset="-78"/>
              </a:rPr>
              <a:t> آگاه </a:t>
            </a:r>
            <a:r>
              <a:rPr lang="fa-IR" sz="2200" dirty="0" err="1">
                <a:solidFill>
                  <a:srgbClr val="800080"/>
                </a:solidFill>
                <a:cs typeface="B Nazanin" pitchFamily="2" charset="-78"/>
              </a:rPr>
              <a:t>باشند.آلیس</a:t>
            </a:r>
            <a:r>
              <a:rPr lang="fa-IR" sz="2200" dirty="0">
                <a:solidFill>
                  <a:srgbClr val="800080"/>
                </a:solidFill>
                <a:cs typeface="B Nazanin" pitchFamily="2" charset="-78"/>
              </a:rPr>
              <a:t> فقط با تلاش برای نگرفتن کمک از دیگران و شاید شکست خوردن به نوع توانایی های خود پی خواهد </a:t>
            </a:r>
            <a:r>
              <a:rPr lang="fa-IR" sz="2200" dirty="0" err="1">
                <a:solidFill>
                  <a:srgbClr val="800080"/>
                </a:solidFill>
                <a:cs typeface="B Nazanin" pitchFamily="2" charset="-78"/>
              </a:rPr>
              <a:t>برد.او</a:t>
            </a:r>
            <a:r>
              <a:rPr lang="fa-IR" sz="2200" dirty="0">
                <a:solidFill>
                  <a:srgbClr val="800080"/>
                </a:solidFill>
                <a:cs typeface="B Nazanin" pitchFamily="2" charset="-78"/>
              </a:rPr>
              <a:t> باید خود مسئول شکست </a:t>
            </a:r>
            <a:r>
              <a:rPr lang="fa-IR" sz="2200" dirty="0" err="1">
                <a:solidFill>
                  <a:srgbClr val="800080"/>
                </a:solidFill>
                <a:cs typeface="B Nazanin" pitchFamily="2" charset="-78"/>
              </a:rPr>
              <a:t>هایش</a:t>
            </a:r>
            <a:r>
              <a:rPr lang="fa-IR" sz="2200" dirty="0">
                <a:solidFill>
                  <a:srgbClr val="800080"/>
                </a:solidFill>
                <a:cs typeface="B Nazanin" pitchFamily="2" charset="-78"/>
              </a:rPr>
              <a:t> </a:t>
            </a:r>
            <a:r>
              <a:rPr lang="fa-IR" sz="2200" dirty="0" err="1">
                <a:solidFill>
                  <a:srgbClr val="800080"/>
                </a:solidFill>
                <a:cs typeface="B Nazanin" pitchFamily="2" charset="-78"/>
              </a:rPr>
              <a:t>باشد.این</a:t>
            </a:r>
            <a:r>
              <a:rPr lang="fa-IR" sz="2200" dirty="0">
                <a:solidFill>
                  <a:srgbClr val="800080"/>
                </a:solidFill>
                <a:cs typeface="B Nazanin" pitchFamily="2" charset="-78"/>
              </a:rPr>
              <a:t> سازه از </a:t>
            </a:r>
            <a:r>
              <a:rPr lang="fa-IR" sz="2200" dirty="0" err="1">
                <a:solidFill>
                  <a:srgbClr val="800080"/>
                </a:solidFill>
                <a:cs typeface="B Nazanin" pitchFamily="2" charset="-78"/>
              </a:rPr>
              <a:t>واقعیتهای</a:t>
            </a:r>
            <a:r>
              <a:rPr lang="fa-IR" sz="2200" dirty="0">
                <a:solidFill>
                  <a:srgbClr val="800080"/>
                </a:solidFill>
                <a:cs typeface="B Nazanin" pitchFamily="2" charset="-78"/>
              </a:rPr>
              <a:t> مادر </a:t>
            </a:r>
            <a:r>
              <a:rPr lang="fa-IR" sz="2200" dirty="0" err="1">
                <a:solidFill>
                  <a:srgbClr val="800080"/>
                </a:solidFill>
                <a:cs typeface="B Nazanin" pitchFamily="2" charset="-78"/>
              </a:rPr>
              <a:t>ودختر</a:t>
            </a:r>
            <a:r>
              <a:rPr lang="fa-IR" sz="2200" dirty="0">
                <a:solidFill>
                  <a:srgbClr val="800080"/>
                </a:solidFill>
                <a:cs typeface="B Nazanin" pitchFamily="2" charset="-78"/>
              </a:rPr>
              <a:t> حمایت می کند و به عنوان مرز بین آنها عمل خواهد کرد.</a:t>
            </a:r>
            <a:endParaRPr lang="en-US" sz="2200" dirty="0">
              <a:solidFill>
                <a:srgbClr val="800080"/>
              </a:solidFill>
              <a:cs typeface="B Nazanin" pitchFamily="2" charset="-78"/>
            </a:endParaRPr>
          </a:p>
          <a:p>
            <a:pPr algn="just" rtl="1"/>
            <a:endParaRPr lang="en-US" sz="2200" dirty="0">
              <a:solidFill>
                <a:srgbClr val="800080"/>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614729" y="3066974"/>
            <a:ext cx="3587842" cy="1023357"/>
          </a:xfrm>
          <a:prstGeom prst="rect">
            <a:avLst/>
          </a:prstGeom>
        </p:spPr>
        <p:txBody>
          <a:bodyPr wrap="none">
            <a:spAutoFit/>
          </a:bodyPr>
          <a:lstStyle/>
          <a:p>
            <a:pPr algn="ctr" rtl="1">
              <a:lnSpc>
                <a:spcPct val="150000"/>
              </a:lnSpc>
            </a:pPr>
            <a:r>
              <a:rPr lang="fa-IR" sz="4400" b="1" dirty="0">
                <a:solidFill>
                  <a:srgbClr val="C00000"/>
                </a:solidFill>
                <a:cs typeface="B Titr" pitchFamily="2" charset="-78"/>
              </a:rPr>
              <a:t>فصل 14 (اضداد)</a:t>
            </a:r>
            <a:endParaRPr lang="en-US" sz="4400" dirty="0">
              <a:solidFill>
                <a:srgbClr val="C00000"/>
              </a:solidFill>
              <a:cs typeface="B Titr" pitchFamily="2" charset="-78"/>
            </a:endParaRPr>
          </a:p>
        </p:txBody>
      </p:sp>
    </p:spTree>
    <p:extLst>
      <p:ext uri="{BB962C8B-B14F-4D97-AF65-F5344CB8AC3E}">
        <p14:creationId xmlns:p14="http://schemas.microsoft.com/office/powerpoint/2010/main" val="879873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381000"/>
            <a:ext cx="7239000" cy="4524315"/>
          </a:xfrm>
          <a:prstGeom prst="rect">
            <a:avLst/>
          </a:prstGeom>
        </p:spPr>
        <p:txBody>
          <a:bodyPr wrap="square">
            <a:spAutoFit/>
          </a:bodyPr>
          <a:lstStyle/>
          <a:p>
            <a:pPr algn="just" rtl="1"/>
            <a:r>
              <a:rPr lang="fa-IR" sz="2400" dirty="0">
                <a:solidFill>
                  <a:srgbClr val="C00000"/>
                </a:solidFill>
                <a:cs typeface="B Nazanin" pitchFamily="2" charset="-78"/>
              </a:rPr>
              <a:t>این طرح توسط </a:t>
            </a:r>
            <a:r>
              <a:rPr lang="fa-IR" sz="2400" dirty="0" err="1">
                <a:solidFill>
                  <a:srgbClr val="C00000"/>
                </a:solidFill>
                <a:cs typeface="B Nazanin" pitchFamily="2" charset="-78"/>
              </a:rPr>
              <a:t>اکرمن</a:t>
            </a:r>
            <a:r>
              <a:rPr lang="fa-IR" sz="2400" dirty="0">
                <a:solidFill>
                  <a:srgbClr val="C00000"/>
                </a:solidFill>
                <a:cs typeface="B Nazanin" pitchFamily="2" charset="-78"/>
              </a:rPr>
              <a:t> زیر نظر </a:t>
            </a:r>
            <a:r>
              <a:rPr lang="fa-IR" sz="2400" dirty="0" err="1">
                <a:solidFill>
                  <a:srgbClr val="C00000"/>
                </a:solidFill>
                <a:cs typeface="B Nazanin" pitchFamily="2" charset="-78"/>
              </a:rPr>
              <a:t>الگاسیلور</a:t>
            </a:r>
            <a:r>
              <a:rPr lang="fa-IR" sz="2400" dirty="0">
                <a:solidFill>
                  <a:srgbClr val="C00000"/>
                </a:solidFill>
                <a:cs typeface="B Nazanin" pitchFamily="2" charset="-78"/>
              </a:rPr>
              <a:t> استاین در سال1974به منظور وارسی </a:t>
            </a:r>
            <a:r>
              <a:rPr lang="fa-IR" sz="2400" dirty="0" err="1">
                <a:solidFill>
                  <a:srgbClr val="C00000"/>
                </a:solidFill>
                <a:cs typeface="B Nazanin" pitchFamily="2" charset="-78"/>
              </a:rPr>
              <a:t>اضدادها</a:t>
            </a:r>
            <a:r>
              <a:rPr lang="fa-IR" sz="2400" dirty="0">
                <a:solidFill>
                  <a:srgbClr val="C00000"/>
                </a:solidFill>
                <a:cs typeface="B Nazanin" pitchFamily="2" charset="-78"/>
              </a:rPr>
              <a:t> در مداوای خانواده </a:t>
            </a:r>
            <a:r>
              <a:rPr lang="fa-IR" sz="2400" dirty="0" err="1">
                <a:solidFill>
                  <a:srgbClr val="C00000"/>
                </a:solidFill>
                <a:cs typeface="B Nazanin" pitchFamily="2" charset="-78"/>
              </a:rPr>
              <a:t>هایی</a:t>
            </a:r>
            <a:r>
              <a:rPr lang="fa-IR" sz="2400" dirty="0">
                <a:solidFill>
                  <a:srgbClr val="C00000"/>
                </a:solidFill>
                <a:cs typeface="B Nazanin" pitchFamily="2" charset="-78"/>
              </a:rPr>
              <a:t> که کودکان بیمار داشتند سازماندهی شد.</a:t>
            </a:r>
            <a:endParaRPr lang="en-US" sz="2400" dirty="0">
              <a:solidFill>
                <a:srgbClr val="C00000"/>
              </a:solidFill>
              <a:cs typeface="B Nazanin" pitchFamily="2" charset="-78"/>
            </a:endParaRPr>
          </a:p>
          <a:p>
            <a:pPr algn="just" rtl="1"/>
            <a:r>
              <a:rPr lang="fa-IR" sz="2400" b="1" dirty="0">
                <a:solidFill>
                  <a:srgbClr val="C00000"/>
                </a:solidFill>
                <a:cs typeface="B Nazanin" pitchFamily="2" charset="-78"/>
              </a:rPr>
              <a:t>بر اساس سه مفهوم از </a:t>
            </a:r>
            <a:r>
              <a:rPr lang="fa-IR" sz="2400" b="1" dirty="0" err="1">
                <a:solidFill>
                  <a:srgbClr val="C00000"/>
                </a:solidFill>
                <a:cs typeface="B Nazanin" pitchFamily="2" charset="-78"/>
              </a:rPr>
              <a:t>اضدادها</a:t>
            </a:r>
            <a:r>
              <a:rPr lang="fa-IR" sz="2400" b="1" dirty="0">
                <a:solidFill>
                  <a:srgbClr val="C00000"/>
                </a:solidFill>
                <a:cs typeface="B Nazanin" pitchFamily="2" charset="-78"/>
              </a:rPr>
              <a:t> در خانواده درمانی استفاده می شود: </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1-مفهـوم </a:t>
            </a:r>
            <a:r>
              <a:rPr lang="fa-IR" sz="2400" dirty="0" err="1">
                <a:solidFill>
                  <a:srgbClr val="C00000"/>
                </a:solidFill>
                <a:cs typeface="B Nazanin" pitchFamily="2" charset="-78"/>
              </a:rPr>
              <a:t>خـانواده</a:t>
            </a:r>
            <a:r>
              <a:rPr lang="fa-IR" sz="2400" dirty="0">
                <a:solidFill>
                  <a:srgbClr val="C00000"/>
                </a:solidFill>
                <a:cs typeface="B Nazanin" pitchFamily="2" charset="-78"/>
              </a:rPr>
              <a:t> </a:t>
            </a:r>
            <a:r>
              <a:rPr lang="fa-IR" sz="2400" dirty="0" err="1">
                <a:solidFill>
                  <a:srgbClr val="C00000"/>
                </a:solidFill>
                <a:cs typeface="B Nazanin" pitchFamily="2" charset="-78"/>
              </a:rPr>
              <a:t>بـه</a:t>
            </a:r>
            <a:r>
              <a:rPr lang="fa-IR" sz="2400" dirty="0">
                <a:solidFill>
                  <a:srgbClr val="C00000"/>
                </a:solidFill>
                <a:cs typeface="B Nazanin" pitchFamily="2" charset="-78"/>
              </a:rPr>
              <a:t> </a:t>
            </a:r>
            <a:r>
              <a:rPr lang="fa-IR" sz="2400" dirty="0" err="1">
                <a:solidFill>
                  <a:srgbClr val="C00000"/>
                </a:solidFill>
                <a:cs typeface="B Nazanin" pitchFamily="2" charset="-78"/>
              </a:rPr>
              <a:t>عنـوان</a:t>
            </a:r>
            <a:r>
              <a:rPr lang="fa-IR" sz="2400" dirty="0">
                <a:solidFill>
                  <a:srgbClr val="C00000"/>
                </a:solidFill>
                <a:cs typeface="B Nazanin" pitchFamily="2" charset="-78"/>
              </a:rPr>
              <a:t> </a:t>
            </a:r>
            <a:r>
              <a:rPr lang="fa-IR" sz="2400" dirty="0" err="1">
                <a:solidFill>
                  <a:srgbClr val="C00000"/>
                </a:solidFill>
                <a:cs typeface="B Nazanin" pitchFamily="2" charset="-78"/>
              </a:rPr>
              <a:t>یـک</a:t>
            </a:r>
            <a:r>
              <a:rPr lang="fa-IR" sz="2400" dirty="0">
                <a:solidFill>
                  <a:srgbClr val="C00000"/>
                </a:solidFill>
                <a:cs typeface="B Nazanin" pitchFamily="2" charset="-78"/>
              </a:rPr>
              <a:t> سیستم خود گردان </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2-مفهوم نشانه مرضی به عنوان نوعی مکانیزم - </a:t>
            </a:r>
            <a:r>
              <a:rPr lang="fa-IR" sz="2400" dirty="0" err="1">
                <a:solidFill>
                  <a:srgbClr val="C00000"/>
                </a:solidFill>
                <a:cs typeface="B Nazanin" pitchFamily="2" charset="-78"/>
              </a:rPr>
              <a:t>خـود</a:t>
            </a:r>
            <a:r>
              <a:rPr lang="fa-IR" sz="2400" dirty="0">
                <a:solidFill>
                  <a:srgbClr val="C00000"/>
                </a:solidFill>
                <a:cs typeface="B Nazanin" pitchFamily="2" charset="-78"/>
              </a:rPr>
              <a:t> </a:t>
            </a:r>
            <a:r>
              <a:rPr lang="fa-IR" sz="2400" dirty="0" err="1">
                <a:solidFill>
                  <a:srgbClr val="C00000"/>
                </a:solidFill>
                <a:cs typeface="B Nazanin" pitchFamily="2" charset="-78"/>
              </a:rPr>
              <a:t>گـردان</a:t>
            </a:r>
            <a:r>
              <a:rPr lang="fa-IR" sz="2400" dirty="0">
                <a:solidFill>
                  <a:srgbClr val="C00000"/>
                </a:solidFill>
                <a:cs typeface="B Nazanin" pitchFamily="2" charset="-78"/>
              </a:rPr>
              <a:t> </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3-مفهـوم </a:t>
            </a:r>
            <a:r>
              <a:rPr lang="fa-IR" sz="2400" dirty="0" err="1">
                <a:solidFill>
                  <a:srgbClr val="C00000"/>
                </a:solidFill>
                <a:cs typeface="B Nazanin" pitchFamily="2" charset="-78"/>
              </a:rPr>
              <a:t>مقاومـت</a:t>
            </a:r>
            <a:r>
              <a:rPr lang="fa-IR" sz="2400" dirty="0">
                <a:solidFill>
                  <a:srgbClr val="C00000"/>
                </a:solidFill>
                <a:cs typeface="B Nazanin" pitchFamily="2" charset="-78"/>
              </a:rPr>
              <a:t> سیستمی در برابر تغییر که ناشی </a:t>
            </a:r>
            <a:r>
              <a:rPr lang="fa-IR" sz="2400" dirty="0" err="1">
                <a:solidFill>
                  <a:srgbClr val="C00000"/>
                </a:solidFill>
                <a:cs typeface="B Nazanin" pitchFamily="2" charset="-78"/>
              </a:rPr>
              <a:t>ازدو</a:t>
            </a:r>
            <a:r>
              <a:rPr lang="fa-IR" sz="2400" dirty="0">
                <a:solidFill>
                  <a:srgbClr val="C00000"/>
                </a:solidFill>
                <a:cs typeface="B Nazanin" pitchFamily="2" charset="-78"/>
              </a:rPr>
              <a:t> مفهوم قبلی است.</a:t>
            </a:r>
            <a:endParaRPr lang="en-US" sz="2400" dirty="0">
              <a:solidFill>
                <a:srgbClr val="C00000"/>
              </a:solidFill>
              <a:cs typeface="B Nazanin" pitchFamily="2" charset="-78"/>
            </a:endParaRPr>
          </a:p>
          <a:p>
            <a:pPr algn="just" rtl="1"/>
            <a:r>
              <a:rPr lang="fa-IR" sz="2400" b="1" dirty="0">
                <a:solidFill>
                  <a:srgbClr val="C00000"/>
                </a:solidFill>
                <a:cs typeface="B Nazanin" pitchFamily="2" charset="-78"/>
              </a:rPr>
              <a:t>مداخله های </a:t>
            </a:r>
            <a:r>
              <a:rPr lang="fa-IR" sz="2400" b="1" dirty="0" err="1">
                <a:solidFill>
                  <a:srgbClr val="C00000"/>
                </a:solidFill>
                <a:cs typeface="B Nazanin" pitchFamily="2" charset="-78"/>
              </a:rPr>
              <a:t>مستقیم،مبتنی</a:t>
            </a:r>
            <a:r>
              <a:rPr lang="fa-IR" sz="2400" b="1" dirty="0">
                <a:solidFill>
                  <a:srgbClr val="C00000"/>
                </a:solidFill>
                <a:cs typeface="B Nazanin" pitchFamily="2" charset="-78"/>
              </a:rPr>
              <a:t> بر اطاعت:</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منظور از مداخلات مستقیم به کار گیری پند و اندرز ، توضیح و تبیین ، پیشنهاد ،تعبیر و تفسیر ، و </a:t>
            </a:r>
            <a:r>
              <a:rPr lang="fa-IR" sz="2400" dirty="0" err="1">
                <a:solidFill>
                  <a:srgbClr val="C00000"/>
                </a:solidFill>
                <a:cs typeface="B Nazanin" pitchFamily="2" charset="-78"/>
              </a:rPr>
              <a:t>تکالیفی</a:t>
            </a:r>
            <a:r>
              <a:rPr lang="fa-IR" sz="2400" dirty="0">
                <a:solidFill>
                  <a:srgbClr val="C00000"/>
                </a:solidFill>
                <a:cs typeface="B Nazanin" pitchFamily="2" charset="-78"/>
              </a:rPr>
              <a:t> است که باید طبق دستور مو به مو به اجرا گذاشته شود. هدف از این مداخلات ، تغییر مستقیم </a:t>
            </a:r>
            <a:r>
              <a:rPr lang="fa-IR" sz="2400" dirty="0" err="1">
                <a:solidFill>
                  <a:srgbClr val="C00000"/>
                </a:solidFill>
                <a:cs typeface="B Nazanin" pitchFamily="2" charset="-78"/>
              </a:rPr>
              <a:t>قـوانین</a:t>
            </a:r>
            <a:r>
              <a:rPr lang="fa-IR" sz="2400" dirty="0">
                <a:solidFill>
                  <a:srgbClr val="C00000"/>
                </a:solidFill>
                <a:cs typeface="B Nazanin" pitchFamily="2" charset="-78"/>
              </a:rPr>
              <a:t> </a:t>
            </a:r>
            <a:r>
              <a:rPr lang="fa-IR" sz="2400" dirty="0" err="1">
                <a:solidFill>
                  <a:srgbClr val="C00000"/>
                </a:solidFill>
                <a:cs typeface="B Nazanin" pitchFamily="2" charset="-78"/>
              </a:rPr>
              <a:t>یـا</a:t>
            </a:r>
            <a:r>
              <a:rPr lang="fa-IR" sz="2400" dirty="0">
                <a:solidFill>
                  <a:srgbClr val="C00000"/>
                </a:solidFill>
                <a:cs typeface="B Nazanin" pitchFamily="2" charset="-78"/>
              </a:rPr>
              <a:t> نقشهای خانواده است .</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219200"/>
            <a:ext cx="8458200" cy="5509200"/>
          </a:xfrm>
          <a:prstGeom prst="rect">
            <a:avLst/>
          </a:prstGeom>
        </p:spPr>
        <p:txBody>
          <a:bodyPr wrap="square">
            <a:spAutoFit/>
          </a:bodyPr>
          <a:lstStyle/>
          <a:p>
            <a:pPr algn="just" rtl="1"/>
            <a:r>
              <a:rPr lang="fa-IR" sz="2200" b="1" dirty="0">
                <a:solidFill>
                  <a:srgbClr val="00CC66"/>
                </a:solidFill>
                <a:cs typeface="B Nazanin" pitchFamily="2" charset="-78"/>
              </a:rPr>
              <a:t>مداخلات </a:t>
            </a:r>
            <a:r>
              <a:rPr lang="fa-IR" sz="2200" b="1" dirty="0" err="1">
                <a:solidFill>
                  <a:srgbClr val="00CC66"/>
                </a:solidFill>
                <a:cs typeface="B Nazanin" pitchFamily="2" charset="-78"/>
              </a:rPr>
              <a:t>اضدادی</a:t>
            </a:r>
            <a:r>
              <a:rPr lang="fa-IR" sz="2200" b="1" dirty="0">
                <a:solidFill>
                  <a:srgbClr val="00CC66"/>
                </a:solidFill>
                <a:cs typeface="B Nazanin" pitchFamily="2" charset="-78"/>
              </a:rPr>
              <a:t> ، مبتنی بر بی اعتنایی:</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نوعی مداخله است که در صورت پیگیری ، موفق به انجام کاری می شود که </a:t>
            </a:r>
            <a:r>
              <a:rPr lang="fa-IR" sz="2200" dirty="0" err="1">
                <a:solidFill>
                  <a:srgbClr val="00CC66"/>
                </a:solidFill>
                <a:cs typeface="B Nazanin" pitchFamily="2" charset="-78"/>
              </a:rPr>
              <a:t>ظاهراٌ</a:t>
            </a:r>
            <a:r>
              <a:rPr lang="fa-IR" sz="2200" dirty="0">
                <a:solidFill>
                  <a:srgbClr val="00CC66"/>
                </a:solidFill>
                <a:cs typeface="B Nazanin" pitchFamily="2" charset="-78"/>
              </a:rPr>
              <a:t> متضاد چیزی </a:t>
            </a:r>
            <a:r>
              <a:rPr lang="fa-IR" sz="2200" dirty="0" err="1">
                <a:solidFill>
                  <a:srgbClr val="00CC66"/>
                </a:solidFill>
                <a:cs typeface="B Nazanin" pitchFamily="2" charset="-78"/>
              </a:rPr>
              <a:t>اسـت</a:t>
            </a:r>
            <a:r>
              <a:rPr lang="fa-IR" sz="2200" dirty="0">
                <a:solidFill>
                  <a:srgbClr val="00CC66"/>
                </a:solidFill>
                <a:cs typeface="B Nazanin" pitchFamily="2" charset="-78"/>
              </a:rPr>
              <a:t> </a:t>
            </a:r>
            <a:r>
              <a:rPr lang="fa-IR" sz="2200" dirty="0" err="1">
                <a:solidFill>
                  <a:srgbClr val="00CC66"/>
                </a:solidFill>
                <a:cs typeface="B Nazanin" pitchFamily="2" charset="-78"/>
              </a:rPr>
              <a:t>کـه</a:t>
            </a:r>
            <a:r>
              <a:rPr lang="fa-IR" sz="2200" dirty="0">
                <a:solidFill>
                  <a:srgbClr val="00CC66"/>
                </a:solidFill>
                <a:cs typeface="B Nazanin" pitchFamily="2" charset="-78"/>
              </a:rPr>
              <a:t> قصد </a:t>
            </a:r>
            <a:r>
              <a:rPr lang="fa-IR" sz="2200" dirty="0" err="1">
                <a:solidFill>
                  <a:srgbClr val="00CC66"/>
                </a:solidFill>
                <a:cs typeface="B Nazanin" pitchFamily="2" charset="-78"/>
              </a:rPr>
              <a:t>انجامش</a:t>
            </a:r>
            <a:r>
              <a:rPr lang="fa-IR" sz="2200" dirty="0">
                <a:solidFill>
                  <a:srgbClr val="00CC66"/>
                </a:solidFill>
                <a:cs typeface="B Nazanin" pitchFamily="2" charset="-78"/>
              </a:rPr>
              <a:t> وجود داشت . موفقیت این </a:t>
            </a:r>
            <a:r>
              <a:rPr lang="fa-IR" sz="2200" dirty="0" err="1">
                <a:solidFill>
                  <a:srgbClr val="00CC66"/>
                </a:solidFill>
                <a:cs typeface="B Nazanin" pitchFamily="2" charset="-78"/>
              </a:rPr>
              <a:t>مـداخلات</a:t>
            </a:r>
            <a:r>
              <a:rPr lang="fa-IR" sz="2200" dirty="0">
                <a:solidFill>
                  <a:srgbClr val="00CC66"/>
                </a:solidFill>
                <a:cs typeface="B Nazanin" pitchFamily="2" charset="-78"/>
              </a:rPr>
              <a:t> </a:t>
            </a:r>
            <a:r>
              <a:rPr lang="fa-IR" sz="2200" dirty="0" err="1">
                <a:solidFill>
                  <a:srgbClr val="00CC66"/>
                </a:solidFill>
                <a:cs typeface="B Nazanin" pitchFamily="2" charset="-78"/>
              </a:rPr>
              <a:t>بسـتگی</a:t>
            </a:r>
            <a:r>
              <a:rPr lang="fa-IR" sz="2200" dirty="0">
                <a:solidFill>
                  <a:srgbClr val="00CC66"/>
                </a:solidFill>
                <a:cs typeface="B Nazanin" pitchFamily="2" charset="-78"/>
              </a:rPr>
              <a:t> </a:t>
            </a:r>
            <a:r>
              <a:rPr lang="fa-IR" sz="2200" dirty="0" err="1">
                <a:solidFill>
                  <a:srgbClr val="00CC66"/>
                </a:solidFill>
                <a:cs typeface="B Nazanin" pitchFamily="2" charset="-78"/>
              </a:rPr>
              <a:t>بـه</a:t>
            </a:r>
            <a:r>
              <a:rPr lang="fa-IR" sz="2200" dirty="0">
                <a:solidFill>
                  <a:srgbClr val="00CC66"/>
                </a:solidFill>
                <a:cs typeface="B Nazanin" pitchFamily="2" charset="-78"/>
              </a:rPr>
              <a:t> آن دارد </a:t>
            </a:r>
            <a:r>
              <a:rPr lang="fa-IR" sz="2200" dirty="0" err="1">
                <a:solidFill>
                  <a:srgbClr val="00CC66"/>
                </a:solidFill>
                <a:cs typeface="B Nazanin" pitchFamily="2" charset="-78"/>
              </a:rPr>
              <a:t>کـه</a:t>
            </a:r>
            <a:r>
              <a:rPr lang="fa-IR" sz="2200" dirty="0">
                <a:solidFill>
                  <a:srgbClr val="00CC66"/>
                </a:solidFill>
                <a:cs typeface="B Nazanin" pitchFamily="2" charset="-78"/>
              </a:rPr>
              <a:t> </a:t>
            </a:r>
            <a:r>
              <a:rPr lang="fa-IR" sz="2200" dirty="0" err="1">
                <a:solidFill>
                  <a:srgbClr val="00CC66"/>
                </a:solidFill>
                <a:cs typeface="B Nazanin" pitchFamily="2" charset="-78"/>
              </a:rPr>
              <a:t>خـانواده</a:t>
            </a:r>
            <a:r>
              <a:rPr lang="fa-IR" sz="2200" dirty="0">
                <a:solidFill>
                  <a:srgbClr val="00CC66"/>
                </a:solidFill>
                <a:cs typeface="B Nazanin" pitchFamily="2" charset="-78"/>
              </a:rPr>
              <a:t> </a:t>
            </a:r>
            <a:r>
              <a:rPr lang="fa-IR" sz="2200" dirty="0" err="1">
                <a:solidFill>
                  <a:srgbClr val="00CC66"/>
                </a:solidFill>
                <a:cs typeface="B Nazanin" pitchFamily="2" charset="-78"/>
              </a:rPr>
              <a:t>تـا</a:t>
            </a:r>
            <a:r>
              <a:rPr lang="fa-IR" sz="2200" dirty="0">
                <a:solidFill>
                  <a:srgbClr val="00CC66"/>
                </a:solidFill>
                <a:cs typeface="B Nazanin" pitchFamily="2" charset="-78"/>
              </a:rPr>
              <a:t> </a:t>
            </a:r>
            <a:r>
              <a:rPr lang="fa-IR" sz="2200" dirty="0" err="1">
                <a:solidFill>
                  <a:srgbClr val="00CC66"/>
                </a:solidFill>
                <a:cs typeface="B Nazanin" pitchFamily="2" charset="-78"/>
              </a:rPr>
              <a:t>چـه</a:t>
            </a:r>
            <a:r>
              <a:rPr lang="fa-IR" sz="2200" dirty="0">
                <a:solidFill>
                  <a:srgbClr val="00CC66"/>
                </a:solidFill>
                <a:cs typeface="B Nazanin" pitchFamily="2" charset="-78"/>
              </a:rPr>
              <a:t> </a:t>
            </a:r>
            <a:r>
              <a:rPr lang="fa-IR" sz="2200" dirty="0" err="1">
                <a:solidFill>
                  <a:srgbClr val="00CC66"/>
                </a:solidFill>
                <a:cs typeface="B Nazanin" pitchFamily="2" charset="-78"/>
              </a:rPr>
              <a:t>انـدازه</a:t>
            </a:r>
            <a:r>
              <a:rPr lang="fa-IR" sz="2200" dirty="0">
                <a:solidFill>
                  <a:srgbClr val="00CC66"/>
                </a:solidFill>
                <a:cs typeface="B Nazanin" pitchFamily="2" charset="-78"/>
              </a:rPr>
              <a:t> </a:t>
            </a:r>
            <a:r>
              <a:rPr lang="fa-IR" sz="2200" dirty="0" err="1">
                <a:solidFill>
                  <a:srgbClr val="00CC66"/>
                </a:solidFill>
                <a:cs typeface="B Nazanin" pitchFamily="2" charset="-78"/>
              </a:rPr>
              <a:t>بـا</a:t>
            </a:r>
            <a:r>
              <a:rPr lang="fa-IR" sz="2200" dirty="0">
                <a:solidFill>
                  <a:srgbClr val="00CC66"/>
                </a:solidFill>
                <a:cs typeface="B Nazanin" pitchFamily="2" charset="-78"/>
              </a:rPr>
              <a:t> دستورالعمل های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مخالفت کند </a:t>
            </a:r>
            <a:r>
              <a:rPr lang="fa-IR" sz="2200" dirty="0" err="1">
                <a:solidFill>
                  <a:srgbClr val="00CC66"/>
                </a:solidFill>
                <a:cs typeface="B Nazanin" pitchFamily="2" charset="-78"/>
              </a:rPr>
              <a:t>ویا</a:t>
            </a:r>
            <a:r>
              <a:rPr lang="fa-IR" sz="2200" dirty="0">
                <a:solidFill>
                  <a:srgbClr val="00CC66"/>
                </a:solidFill>
                <a:cs typeface="B Nazanin" pitchFamily="2" charset="-78"/>
              </a:rPr>
              <a:t> آنقدر از این </a:t>
            </a:r>
            <a:r>
              <a:rPr lang="fa-IR" sz="2200" dirty="0" err="1">
                <a:solidFill>
                  <a:srgbClr val="00CC66"/>
                </a:solidFill>
                <a:cs typeface="B Nazanin" pitchFamily="2" charset="-78"/>
              </a:rPr>
              <a:t>دستوراتپیروی</a:t>
            </a:r>
            <a:r>
              <a:rPr lang="fa-IR" sz="2200" dirty="0">
                <a:solidFill>
                  <a:srgbClr val="00CC66"/>
                </a:solidFill>
                <a:cs typeface="B Nazanin" pitchFamily="2" charset="-78"/>
              </a:rPr>
              <a:t> </a:t>
            </a:r>
            <a:r>
              <a:rPr lang="fa-IR" sz="2200" dirty="0" err="1">
                <a:solidFill>
                  <a:srgbClr val="00CC66"/>
                </a:solidFill>
                <a:cs typeface="B Nazanin" pitchFamily="2" charset="-78"/>
              </a:rPr>
              <a:t>کنـد</a:t>
            </a:r>
            <a:r>
              <a:rPr lang="fa-IR" sz="2200" dirty="0">
                <a:solidFill>
                  <a:srgbClr val="00CC66"/>
                </a:solidFill>
                <a:cs typeface="B Nazanin" pitchFamily="2" charset="-78"/>
              </a:rPr>
              <a:t> </a:t>
            </a:r>
            <a:r>
              <a:rPr lang="fa-IR" sz="2200" dirty="0" err="1">
                <a:solidFill>
                  <a:srgbClr val="00CC66"/>
                </a:solidFill>
                <a:cs typeface="B Nazanin" pitchFamily="2" charset="-78"/>
              </a:rPr>
              <a:t>کـه</a:t>
            </a:r>
            <a:r>
              <a:rPr lang="fa-IR" sz="2200" dirty="0">
                <a:solidFill>
                  <a:srgbClr val="00CC66"/>
                </a:solidFill>
                <a:cs typeface="B Nazanin" pitchFamily="2" charset="-78"/>
              </a:rPr>
              <a:t> </a:t>
            </a:r>
            <a:r>
              <a:rPr lang="fa-IR" sz="2200" dirty="0" err="1">
                <a:solidFill>
                  <a:srgbClr val="00CC66"/>
                </a:solidFill>
                <a:cs typeface="B Nazanin" pitchFamily="2" charset="-78"/>
              </a:rPr>
              <a:t>معنـی</a:t>
            </a:r>
            <a:r>
              <a:rPr lang="fa-IR" sz="2200" dirty="0">
                <a:solidFill>
                  <a:srgbClr val="00CC66"/>
                </a:solidFill>
                <a:cs typeface="B Nazanin" pitchFamily="2" charset="-78"/>
              </a:rPr>
              <a:t> </a:t>
            </a:r>
            <a:r>
              <a:rPr lang="fa-IR" sz="2200" dirty="0" err="1">
                <a:solidFill>
                  <a:srgbClr val="00CC66"/>
                </a:solidFill>
                <a:cs typeface="B Nazanin" pitchFamily="2" charset="-78"/>
              </a:rPr>
              <a:t>خـود</a:t>
            </a:r>
            <a:r>
              <a:rPr lang="fa-IR" sz="2200" dirty="0">
                <a:solidFill>
                  <a:srgbClr val="00CC66"/>
                </a:solidFill>
                <a:cs typeface="B Nazanin" pitchFamily="2" charset="-78"/>
              </a:rPr>
              <a:t> را از </a:t>
            </a:r>
            <a:r>
              <a:rPr lang="fa-IR" sz="2200" dirty="0" err="1">
                <a:solidFill>
                  <a:srgbClr val="00CC66"/>
                </a:solidFill>
                <a:cs typeface="B Nazanin" pitchFamily="2" charset="-78"/>
              </a:rPr>
              <a:t>دسـت</a:t>
            </a:r>
            <a:r>
              <a:rPr lang="fa-IR" sz="2200" dirty="0">
                <a:solidFill>
                  <a:srgbClr val="00CC66"/>
                </a:solidFill>
                <a:cs typeface="B Nazanin" pitchFamily="2" charset="-78"/>
              </a:rPr>
              <a:t> </a:t>
            </a:r>
            <a:r>
              <a:rPr lang="fa-IR" sz="2200" dirty="0" err="1">
                <a:solidFill>
                  <a:srgbClr val="00CC66"/>
                </a:solidFill>
                <a:cs typeface="B Nazanin" pitchFamily="2" charset="-78"/>
              </a:rPr>
              <a:t>بدهندو</a:t>
            </a:r>
            <a:r>
              <a:rPr lang="fa-IR" sz="2200" dirty="0">
                <a:solidFill>
                  <a:srgbClr val="00CC66"/>
                </a:solidFill>
                <a:cs typeface="B Nazanin" pitchFamily="2" charset="-78"/>
              </a:rPr>
              <a:t> موجب عقب نشینی و کنار کشیدن خانواده شود.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سه فن عمده ای که در طرح ریزی و کاربرد اضداد مدون بکار برده می </a:t>
            </a:r>
            <a:r>
              <a:rPr lang="fa-IR" sz="2200" dirty="0" err="1">
                <a:solidFill>
                  <a:srgbClr val="00CC66"/>
                </a:solidFill>
                <a:cs typeface="B Nazanin" pitchFamily="2" charset="-78"/>
              </a:rPr>
              <a:t>شوندعبارتند</a:t>
            </a:r>
            <a:r>
              <a:rPr lang="fa-IR" sz="2200" dirty="0">
                <a:solidFill>
                  <a:srgbClr val="00CC66"/>
                </a:solidFill>
                <a:cs typeface="B Nazanin" pitchFamily="2" charset="-78"/>
              </a:rPr>
              <a:t> از :</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1- تعریف مجدد </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2- تجویز( دستور </a:t>
            </a:r>
            <a:r>
              <a:rPr lang="fa-IR" sz="2200" dirty="0" err="1">
                <a:solidFill>
                  <a:srgbClr val="00CC66"/>
                </a:solidFill>
                <a:cs typeface="B Nazanin" pitchFamily="2" charset="-78"/>
              </a:rPr>
              <a:t>العمل</a:t>
            </a:r>
            <a:r>
              <a:rPr lang="fa-IR" sz="2200" dirty="0">
                <a:solidFill>
                  <a:srgbClr val="00CC66"/>
                </a:solidFill>
                <a:cs typeface="B Nazanin" pitchFamily="2" charset="-78"/>
              </a:rPr>
              <a:t>) </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3-مقید </a:t>
            </a:r>
            <a:r>
              <a:rPr lang="fa-IR" sz="2200" dirty="0" smtClean="0">
                <a:solidFill>
                  <a:srgbClr val="00CC66"/>
                </a:solidFill>
                <a:cs typeface="B Nazanin" pitchFamily="2" charset="-78"/>
              </a:rPr>
              <a:t>سازی</a:t>
            </a:r>
          </a:p>
          <a:p>
            <a:pPr algn="just" rtl="1"/>
            <a:r>
              <a:rPr lang="fa-IR" sz="2200" dirty="0">
                <a:solidFill>
                  <a:srgbClr val="00CC66"/>
                </a:solidFill>
                <a:cs typeface="B Nazanin" pitchFamily="2" charset="-78"/>
              </a:rPr>
              <a:t>-هدف از تعریف </a:t>
            </a:r>
            <a:r>
              <a:rPr lang="fa-IR" sz="2200" dirty="0" err="1">
                <a:solidFill>
                  <a:srgbClr val="00CC66"/>
                </a:solidFill>
                <a:cs typeface="B Nazanin" pitchFamily="2" charset="-78"/>
              </a:rPr>
              <a:t>مجددتغییر</a:t>
            </a:r>
            <a:r>
              <a:rPr lang="fa-IR" sz="2200" dirty="0">
                <a:solidFill>
                  <a:srgbClr val="00CC66"/>
                </a:solidFill>
                <a:cs typeface="B Nazanin" pitchFamily="2" charset="-78"/>
              </a:rPr>
              <a:t> در برداشت خانواده از مشکلی است که با آن </a:t>
            </a:r>
            <a:r>
              <a:rPr lang="fa-IR" sz="2200" dirty="0" err="1">
                <a:solidFill>
                  <a:srgbClr val="00CC66"/>
                </a:solidFill>
                <a:cs typeface="B Nazanin" pitchFamily="2" charset="-78"/>
              </a:rPr>
              <a:t>وبروست</a:t>
            </a:r>
            <a:r>
              <a:rPr lang="fa-IR" sz="2200" dirty="0">
                <a:solidFill>
                  <a:srgbClr val="00CC66"/>
                </a:solidFill>
                <a:cs typeface="B Nazanin" pitchFamily="2" charset="-78"/>
              </a:rPr>
              <a:t>. </a:t>
            </a:r>
            <a:r>
              <a:rPr lang="fa-IR" sz="2200" dirty="0" err="1">
                <a:solidFill>
                  <a:srgbClr val="00CC66"/>
                </a:solidFill>
                <a:cs typeface="B Nazanin" pitchFamily="2" charset="-78"/>
              </a:rPr>
              <a:t>مثلاٌ</a:t>
            </a:r>
            <a:r>
              <a:rPr lang="fa-IR" sz="2200" dirty="0">
                <a:solidFill>
                  <a:srgbClr val="00CC66"/>
                </a:solidFill>
                <a:cs typeface="B Nazanin" pitchFamily="2" charset="-78"/>
              </a:rPr>
              <a:t> </a:t>
            </a:r>
            <a:r>
              <a:rPr lang="fa-IR" sz="2200" dirty="0" err="1">
                <a:solidFill>
                  <a:srgbClr val="00CC66"/>
                </a:solidFill>
                <a:cs typeface="B Nazanin" pitchFamily="2" charset="-78"/>
              </a:rPr>
              <a:t>خشـم</a:t>
            </a:r>
            <a:r>
              <a:rPr lang="fa-IR" sz="2200" dirty="0">
                <a:solidFill>
                  <a:srgbClr val="00CC66"/>
                </a:solidFill>
                <a:cs typeface="B Nazanin" pitchFamily="2" charset="-78"/>
              </a:rPr>
              <a:t> به صورت اهمیت و عشق</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-چنانچه چرخه مراوده های بیمار ساز به صورت مثبت تبیین </a:t>
            </a:r>
            <a:r>
              <a:rPr lang="fa-IR" sz="2200" dirty="0" err="1">
                <a:solidFill>
                  <a:srgbClr val="00CC66"/>
                </a:solidFill>
                <a:cs typeface="B Nazanin" pitchFamily="2" charset="-78"/>
              </a:rPr>
              <a:t>گرددآنگاه</a:t>
            </a:r>
            <a:r>
              <a:rPr lang="fa-IR" sz="2200" dirty="0">
                <a:solidFill>
                  <a:srgbClr val="00CC66"/>
                </a:solidFill>
                <a:cs typeface="B Nazanin" pitchFamily="2" charset="-78"/>
              </a:rPr>
              <a:t> </a:t>
            </a:r>
            <a:r>
              <a:rPr lang="fa-IR" sz="2200" dirty="0" err="1">
                <a:solidFill>
                  <a:srgbClr val="00CC66"/>
                </a:solidFill>
                <a:cs typeface="B Nazanin" pitchFamily="2" charset="-78"/>
              </a:rPr>
              <a:t>منطـق</a:t>
            </a:r>
            <a:r>
              <a:rPr lang="fa-IR" sz="2200" dirty="0">
                <a:solidFill>
                  <a:srgbClr val="00CC66"/>
                </a:solidFill>
                <a:cs typeface="B Nazanin" pitchFamily="2" charset="-78"/>
              </a:rPr>
              <a:t> </a:t>
            </a:r>
            <a:r>
              <a:rPr lang="fa-IR" sz="2200" dirty="0" err="1">
                <a:solidFill>
                  <a:srgbClr val="00CC66"/>
                </a:solidFill>
                <a:cs typeface="B Nazanin" pitchFamily="2" charset="-78"/>
              </a:rPr>
              <a:t>خـاص</a:t>
            </a:r>
            <a:r>
              <a:rPr lang="fa-IR" sz="2200" dirty="0">
                <a:solidFill>
                  <a:srgbClr val="00CC66"/>
                </a:solidFill>
                <a:cs typeface="B Nazanin" pitchFamily="2" charset="-78"/>
              </a:rPr>
              <a:t> </a:t>
            </a:r>
            <a:r>
              <a:rPr lang="fa-IR" sz="2200" dirty="0" err="1">
                <a:solidFill>
                  <a:srgbClr val="00CC66"/>
                </a:solidFill>
                <a:cs typeface="B Nazanin" pitchFamily="2" charset="-78"/>
              </a:rPr>
              <a:t>خـانواده</a:t>
            </a:r>
            <a:r>
              <a:rPr lang="fa-IR" sz="2200" dirty="0">
                <a:solidFill>
                  <a:srgbClr val="00CC66"/>
                </a:solidFill>
                <a:cs typeface="B Nazanin" pitchFamily="2" charset="-78"/>
              </a:rPr>
              <a:t> تجویز می </a:t>
            </a:r>
            <a:r>
              <a:rPr lang="fa-IR" sz="2200" dirty="0" err="1">
                <a:solidFill>
                  <a:srgbClr val="00CC66"/>
                </a:solidFill>
                <a:cs typeface="B Nazanin" pitchFamily="2" charset="-78"/>
              </a:rPr>
              <a:t>شود.وقتی</a:t>
            </a:r>
            <a:r>
              <a:rPr lang="fa-IR" sz="2200" dirty="0">
                <a:solidFill>
                  <a:srgbClr val="00CC66"/>
                </a:solidFill>
                <a:cs typeface="B Nazanin" pitchFamily="2" charset="-78"/>
              </a:rPr>
              <a:t> چرخه ای که این نشانه مرضی را به وجود آورده ، </a:t>
            </a:r>
            <a:r>
              <a:rPr lang="fa-IR" sz="2200" dirty="0" err="1">
                <a:solidFill>
                  <a:srgbClr val="00CC66"/>
                </a:solidFill>
                <a:cs typeface="B Nazanin" pitchFamily="2" charset="-78"/>
              </a:rPr>
              <a:t>هوشیارانه</a:t>
            </a:r>
            <a:r>
              <a:rPr lang="fa-IR" sz="2200" dirty="0">
                <a:solidFill>
                  <a:srgbClr val="00CC66"/>
                </a:solidFill>
                <a:cs typeface="B Nazanin" pitchFamily="2" charset="-78"/>
              </a:rPr>
              <a:t> به اجرا در می آید قدرت خود را برای خلق نشانه مرضی از دست می دهد.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-اگر قرار باشد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طبق دو مرحله بالا پیش رود ، هر گاه خانواده علائم </a:t>
            </a:r>
            <a:r>
              <a:rPr lang="fa-IR" sz="2200" dirty="0" err="1">
                <a:solidFill>
                  <a:srgbClr val="00CC66"/>
                </a:solidFill>
                <a:cs typeface="B Nazanin" pitchFamily="2" charset="-78"/>
              </a:rPr>
              <a:t>تغییـر</a:t>
            </a:r>
            <a:r>
              <a:rPr lang="fa-IR" sz="2200" dirty="0">
                <a:solidFill>
                  <a:srgbClr val="00CC66"/>
                </a:solidFill>
                <a:cs typeface="B Nazanin" pitchFamily="2" charset="-78"/>
              </a:rPr>
              <a:t> را </a:t>
            </a:r>
            <a:r>
              <a:rPr lang="fa-IR" sz="2200" dirty="0" err="1">
                <a:solidFill>
                  <a:srgbClr val="00CC66"/>
                </a:solidFill>
                <a:cs typeface="B Nazanin" pitchFamily="2" charset="-78"/>
              </a:rPr>
              <a:t>نشـان</a:t>
            </a:r>
            <a:r>
              <a:rPr lang="fa-IR" sz="2200" dirty="0">
                <a:solidFill>
                  <a:srgbClr val="00CC66"/>
                </a:solidFill>
                <a:cs typeface="B Nazanin" pitchFamily="2" charset="-78"/>
              </a:rPr>
              <a:t> </a:t>
            </a:r>
            <a:r>
              <a:rPr lang="fa-IR" sz="2200" dirty="0" err="1">
                <a:solidFill>
                  <a:srgbClr val="00CC66"/>
                </a:solidFill>
                <a:cs typeface="B Nazanin" pitchFamily="2" charset="-78"/>
              </a:rPr>
              <a:t>مـی</a:t>
            </a:r>
            <a:r>
              <a:rPr lang="fa-IR" sz="2200" dirty="0">
                <a:solidFill>
                  <a:srgbClr val="00CC66"/>
                </a:solidFill>
                <a:cs typeface="B Nazanin" pitchFamily="2" charset="-78"/>
              </a:rPr>
              <a:t> دهد او بایستی مانع شود </a:t>
            </a:r>
            <a:r>
              <a:rPr lang="fa-IR" sz="2200" dirty="0" smtClean="0">
                <a:solidFill>
                  <a:srgbClr val="00CC66"/>
                </a:solidFill>
                <a:cs typeface="B Nazanin" pitchFamily="2" charset="-78"/>
              </a:rPr>
              <a:t>.</a:t>
            </a:r>
            <a:endParaRPr lang="en-US" sz="2200" dirty="0">
              <a:solidFill>
                <a:srgbClr val="00CC66"/>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609600"/>
            <a:ext cx="7467600" cy="4893647"/>
          </a:xfrm>
          <a:prstGeom prst="rect">
            <a:avLst/>
          </a:prstGeom>
        </p:spPr>
        <p:txBody>
          <a:bodyPr wrap="square">
            <a:spAutoFit/>
          </a:bodyPr>
          <a:lstStyle/>
          <a:p>
            <a:pPr algn="just" rtl="1"/>
            <a:r>
              <a:rPr lang="fa-IR" sz="2400" b="1" dirty="0">
                <a:solidFill>
                  <a:srgbClr val="C00000"/>
                </a:solidFill>
                <a:cs typeface="B Nazanin" pitchFamily="2" charset="-78"/>
              </a:rPr>
              <a:t>معکوس سازی های مبتنی </a:t>
            </a:r>
            <a:r>
              <a:rPr lang="fa-IR" sz="2400" b="1" dirty="0" err="1">
                <a:solidFill>
                  <a:srgbClr val="C00000"/>
                </a:solidFill>
                <a:cs typeface="B Nazanin" pitchFamily="2" charset="-78"/>
              </a:rPr>
              <a:t>براطاعت</a:t>
            </a:r>
            <a:r>
              <a:rPr lang="fa-IR" sz="2400" b="1" dirty="0">
                <a:solidFill>
                  <a:srgbClr val="C00000"/>
                </a:solidFill>
                <a:cs typeface="B Nazanin" pitchFamily="2" charset="-78"/>
              </a:rPr>
              <a:t> - بی اعتنایی :</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نوعی مداخله است که در </a:t>
            </a:r>
            <a:r>
              <a:rPr lang="fa-IR" sz="2400" dirty="0" err="1">
                <a:solidFill>
                  <a:srgbClr val="C00000"/>
                </a:solidFill>
                <a:cs typeface="B Nazanin" pitchFamily="2" charset="-78"/>
              </a:rPr>
              <a:t>مانگر</a:t>
            </a:r>
            <a:r>
              <a:rPr lang="fa-IR" sz="2400" dirty="0">
                <a:solidFill>
                  <a:srgbClr val="C00000"/>
                </a:solidFill>
                <a:cs typeface="B Nazanin" pitchFamily="2" charset="-78"/>
              </a:rPr>
              <a:t> با استفاده از آن یکی از افراد خانواده را به تغییر ( معکوس کردن) نگرش یا رفتار راجع به موضوع حساسی هدایت می کند به این امید که موجب ارائه پاسخ </a:t>
            </a:r>
            <a:r>
              <a:rPr lang="fa-IR" sz="2400" dirty="0" err="1">
                <a:solidFill>
                  <a:srgbClr val="C00000"/>
                </a:solidFill>
                <a:cs typeface="B Nazanin" pitchFamily="2" charset="-78"/>
              </a:rPr>
              <a:t>متضـاد</a:t>
            </a:r>
            <a:r>
              <a:rPr lang="fa-IR" sz="2400" dirty="0">
                <a:solidFill>
                  <a:srgbClr val="C00000"/>
                </a:solidFill>
                <a:cs typeface="B Nazanin" pitchFamily="2" charset="-78"/>
              </a:rPr>
              <a:t> ی از </a:t>
            </a:r>
            <a:r>
              <a:rPr lang="fa-IR" sz="2400" dirty="0" err="1">
                <a:solidFill>
                  <a:srgbClr val="C00000"/>
                </a:solidFill>
                <a:cs typeface="B Nazanin" pitchFamily="2" charset="-78"/>
              </a:rPr>
              <a:t>سـوی</a:t>
            </a:r>
            <a:r>
              <a:rPr lang="fa-IR" sz="2400" dirty="0">
                <a:solidFill>
                  <a:srgbClr val="C00000"/>
                </a:solidFill>
                <a:cs typeface="B Nazanin" pitchFamily="2" charset="-78"/>
              </a:rPr>
              <a:t> </a:t>
            </a:r>
            <a:r>
              <a:rPr lang="fa-IR" sz="2400" dirty="0" err="1">
                <a:solidFill>
                  <a:srgbClr val="C00000"/>
                </a:solidFill>
                <a:cs typeface="B Nazanin" pitchFamily="2" charset="-78"/>
              </a:rPr>
              <a:t>عضـو</a:t>
            </a:r>
            <a:r>
              <a:rPr lang="fa-IR" sz="2400" dirty="0">
                <a:solidFill>
                  <a:srgbClr val="C00000"/>
                </a:solidFill>
                <a:cs typeface="B Nazanin" pitchFamily="2" charset="-78"/>
              </a:rPr>
              <a:t> دیگری از خانواده گردد.</a:t>
            </a:r>
            <a:endParaRPr lang="en-US" sz="2400" dirty="0">
              <a:solidFill>
                <a:srgbClr val="C00000"/>
              </a:solidFill>
              <a:cs typeface="B Nazanin" pitchFamily="2" charset="-78"/>
            </a:endParaRPr>
          </a:p>
          <a:p>
            <a:pPr algn="just" rtl="1"/>
            <a:r>
              <a:rPr lang="fa-IR" sz="2400" b="1" dirty="0">
                <a:solidFill>
                  <a:srgbClr val="C00000"/>
                </a:solidFill>
                <a:cs typeface="B Nazanin" pitchFamily="2" charset="-78"/>
              </a:rPr>
              <a:t>گروه رایزن به عنوان هم </a:t>
            </a:r>
            <a:r>
              <a:rPr lang="fa-IR" sz="2400" b="1" dirty="0" err="1">
                <a:solidFill>
                  <a:srgbClr val="C00000"/>
                </a:solidFill>
                <a:cs typeface="B Nazanin" pitchFamily="2" charset="-78"/>
              </a:rPr>
              <a:t>آوازانرومی</a:t>
            </a:r>
            <a:r>
              <a:rPr lang="fa-IR" sz="2400" b="1" dirty="0">
                <a:solidFill>
                  <a:srgbClr val="C00000"/>
                </a:solidFill>
                <a:cs typeface="B Nazanin" pitchFamily="2" charset="-78"/>
              </a:rPr>
              <a:t> :</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این گروه مانند گروه کر عمل می کنند و گزارشهای پی </a:t>
            </a:r>
            <a:r>
              <a:rPr lang="fa-IR" sz="2400" dirty="0" err="1">
                <a:solidFill>
                  <a:srgbClr val="C00000"/>
                </a:solidFill>
                <a:cs typeface="B Nazanin" pitchFamily="2" charset="-78"/>
              </a:rPr>
              <a:t>دریی</a:t>
            </a:r>
            <a:r>
              <a:rPr lang="fa-IR" sz="2400" dirty="0">
                <a:solidFill>
                  <a:srgbClr val="C00000"/>
                </a:solidFill>
                <a:cs typeface="B Nazanin" pitchFamily="2" charset="-78"/>
              </a:rPr>
              <a:t> را در باره مراوده بین خانواده و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a:t>
            </a:r>
            <a:r>
              <a:rPr lang="fa-IR" sz="2400" dirty="0" err="1">
                <a:solidFill>
                  <a:srgbClr val="C00000"/>
                </a:solidFill>
                <a:cs typeface="B Nazanin" pitchFamily="2" charset="-78"/>
              </a:rPr>
              <a:t>ارائـه</a:t>
            </a:r>
            <a:r>
              <a:rPr lang="fa-IR" sz="2400" dirty="0">
                <a:solidFill>
                  <a:srgbClr val="C00000"/>
                </a:solidFill>
                <a:cs typeface="B Nazanin" pitchFamily="2" charset="-78"/>
              </a:rPr>
              <a:t> می دهند . سخن این گروه حکم کلام پیامبر خانواده را دارد که </a:t>
            </a:r>
            <a:r>
              <a:rPr lang="fa-IR" sz="2400" dirty="0" err="1">
                <a:solidFill>
                  <a:srgbClr val="C00000"/>
                </a:solidFill>
                <a:cs typeface="B Nazanin" pitchFamily="2" charset="-78"/>
              </a:rPr>
              <a:t>وتقعیات</a:t>
            </a:r>
            <a:r>
              <a:rPr lang="fa-IR" sz="2400" dirty="0">
                <a:solidFill>
                  <a:srgbClr val="C00000"/>
                </a:solidFill>
                <a:cs typeface="B Nazanin" pitchFamily="2" charset="-78"/>
              </a:rPr>
              <a:t> سیستمی را در خانواده اعلام </a:t>
            </a:r>
            <a:r>
              <a:rPr lang="fa-IR" sz="2400" dirty="0" err="1">
                <a:solidFill>
                  <a:srgbClr val="C00000"/>
                </a:solidFill>
                <a:cs typeface="B Nazanin" pitchFamily="2" charset="-78"/>
              </a:rPr>
              <a:t>مـی</a:t>
            </a:r>
            <a:r>
              <a:rPr lang="fa-IR" sz="2400" dirty="0">
                <a:solidFill>
                  <a:srgbClr val="C00000"/>
                </a:solidFill>
                <a:cs typeface="B Nazanin" pitchFamily="2" charset="-78"/>
              </a:rPr>
              <a:t> کند و سیر آتی وقایع را پیش بینی می </a:t>
            </a:r>
            <a:r>
              <a:rPr lang="fa-IR" sz="2400" dirty="0" err="1">
                <a:solidFill>
                  <a:srgbClr val="C00000"/>
                </a:solidFill>
                <a:cs typeface="B Nazanin" pitchFamily="2" charset="-78"/>
              </a:rPr>
              <a:t>کند.پیامهای</a:t>
            </a:r>
            <a:r>
              <a:rPr lang="fa-IR" sz="2400" dirty="0">
                <a:solidFill>
                  <a:srgbClr val="C00000"/>
                </a:solidFill>
                <a:cs typeface="B Nazanin" pitchFamily="2" charset="-78"/>
              </a:rPr>
              <a:t> مرتبی از جانب گروه ناظر براین رخدادها حاکی از اینکه چگونه این پدیده ها رخ می دهند ، پیامدهای آن چیست، چه کسی تحت تاثیر آن قرار می گیرد و </a:t>
            </a:r>
            <a:r>
              <a:rPr lang="fa-IR" sz="2400" dirty="0" err="1">
                <a:solidFill>
                  <a:srgbClr val="C00000"/>
                </a:solidFill>
                <a:cs typeface="B Nazanin" pitchFamily="2" charset="-78"/>
              </a:rPr>
              <a:t>چگونـه</a:t>
            </a:r>
            <a:r>
              <a:rPr lang="fa-IR" sz="2400" dirty="0">
                <a:solidFill>
                  <a:srgbClr val="C00000"/>
                </a:solidFill>
                <a:cs typeface="B Nazanin" pitchFamily="2" charset="-78"/>
              </a:rPr>
              <a:t> این کار انجام می شود و چه راه های دیگری وجود دارد به درون جلسه فرستاده می شود.</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447800"/>
            <a:ext cx="8077200" cy="5262979"/>
          </a:xfrm>
          <a:prstGeom prst="rect">
            <a:avLst/>
          </a:prstGeom>
        </p:spPr>
        <p:txBody>
          <a:bodyPr wrap="square">
            <a:spAutoFit/>
          </a:bodyPr>
          <a:lstStyle/>
          <a:p>
            <a:pPr algn="just" rtl="1"/>
            <a:r>
              <a:rPr lang="fa-IR" sz="2400" dirty="0">
                <a:solidFill>
                  <a:schemeClr val="accent5">
                    <a:lumMod val="75000"/>
                  </a:schemeClr>
                </a:solidFill>
                <a:cs typeface="B Nazanin" pitchFamily="2" charset="-78"/>
              </a:rPr>
              <a:t>در خانواده </a:t>
            </a:r>
            <a:r>
              <a:rPr lang="fa-IR" sz="2400" dirty="0" err="1">
                <a:solidFill>
                  <a:schemeClr val="accent5">
                    <a:lumMod val="75000"/>
                  </a:schemeClr>
                </a:solidFill>
                <a:cs typeface="B Nazanin" pitchFamily="2" charset="-78"/>
              </a:rPr>
              <a:t>هایی</a:t>
            </a:r>
            <a:r>
              <a:rPr lang="fa-IR" sz="2400" dirty="0">
                <a:solidFill>
                  <a:schemeClr val="accent5">
                    <a:lumMod val="75000"/>
                  </a:schemeClr>
                </a:solidFill>
                <a:cs typeface="B Nazanin" pitchFamily="2" charset="-78"/>
              </a:rPr>
              <a:t> که آزادی زنان از مباحث داغ روز است ، از نظر گروه به عنوان </a:t>
            </a:r>
            <a:r>
              <a:rPr lang="fa-IR" sz="2400" dirty="0" err="1">
                <a:solidFill>
                  <a:schemeClr val="accent5">
                    <a:lumMod val="75000"/>
                  </a:schemeClr>
                </a:solidFill>
                <a:cs typeface="B Nazanin" pitchFamily="2" charset="-78"/>
              </a:rPr>
              <a:t>عـاملی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بـرای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دفـع</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موانـع</a:t>
            </a:r>
            <a:r>
              <a:rPr lang="fa-IR" sz="2400" dirty="0">
                <a:solidFill>
                  <a:schemeClr val="accent5">
                    <a:lumMod val="75000"/>
                  </a:schemeClr>
                </a:solidFill>
                <a:cs typeface="B Nazanin" pitchFamily="2" charset="-78"/>
              </a:rPr>
              <a:t> استفاده می شود ، تصویر آینه ای از موارد اختلاف برانگیز در بین اعضا گروه ناظر تهیه می </a:t>
            </a:r>
            <a:r>
              <a:rPr lang="fa-IR" sz="2400" dirty="0" err="1">
                <a:solidFill>
                  <a:schemeClr val="accent5">
                    <a:lumMod val="75000"/>
                  </a:schemeClr>
                </a:solidFill>
                <a:cs typeface="B Nazanin" pitchFamily="2" charset="-78"/>
              </a:rPr>
              <a:t>شـود</a:t>
            </a:r>
            <a:r>
              <a:rPr lang="fa-IR" sz="2400" dirty="0">
                <a:solidFill>
                  <a:schemeClr val="accent5">
                    <a:lumMod val="75000"/>
                  </a:schemeClr>
                </a:solidFill>
                <a:cs typeface="B Nazanin" pitchFamily="2" charset="-78"/>
              </a:rPr>
              <a:t> و </a:t>
            </a:r>
            <a:r>
              <a:rPr lang="fa-IR" sz="2400" dirty="0" err="1">
                <a:solidFill>
                  <a:schemeClr val="accent5">
                    <a:lumMod val="75000"/>
                  </a:schemeClr>
                </a:solidFill>
                <a:cs typeface="B Nazanin" pitchFamily="2" charset="-78"/>
              </a:rPr>
              <a:t>سـپس</a:t>
            </a:r>
            <a:r>
              <a:rPr lang="fa-IR" sz="2400" dirty="0">
                <a:solidFill>
                  <a:schemeClr val="accent5">
                    <a:lumMod val="75000"/>
                  </a:schemeClr>
                </a:solidFill>
                <a:cs typeface="B Nazanin" pitchFamily="2" charset="-78"/>
              </a:rPr>
              <a:t> همان تصویر به خانواده باز خورد داده می شود .</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گروه آزاد است هر وقت که بخواهد جلسه را متوقف کند و برای گفتن </a:t>
            </a:r>
            <a:r>
              <a:rPr lang="fa-IR" sz="2400" dirty="0" err="1">
                <a:solidFill>
                  <a:schemeClr val="accent5">
                    <a:lumMod val="75000"/>
                  </a:schemeClr>
                </a:solidFill>
                <a:cs typeface="B Nazanin" pitchFamily="2" charset="-78"/>
              </a:rPr>
              <a:t>پیشـنهاداتش</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درمـانگر</a:t>
            </a:r>
            <a:r>
              <a:rPr lang="fa-IR" sz="2400" dirty="0">
                <a:solidFill>
                  <a:schemeClr val="accent5">
                    <a:lumMod val="75000"/>
                  </a:schemeClr>
                </a:solidFill>
                <a:cs typeface="B Nazanin" pitchFamily="2" charset="-78"/>
              </a:rPr>
              <a:t> را از </a:t>
            </a:r>
            <a:r>
              <a:rPr lang="fa-IR" sz="2400" dirty="0" err="1">
                <a:solidFill>
                  <a:schemeClr val="accent5">
                    <a:lumMod val="75000"/>
                  </a:schemeClr>
                </a:solidFill>
                <a:cs typeface="B Nazanin" pitchFamily="2" charset="-78"/>
              </a:rPr>
              <a:t>جلسـه</a:t>
            </a:r>
            <a:r>
              <a:rPr lang="fa-IR" sz="2400" dirty="0">
                <a:solidFill>
                  <a:schemeClr val="accent5">
                    <a:lumMod val="75000"/>
                  </a:schemeClr>
                </a:solidFill>
                <a:cs typeface="B Nazanin" pitchFamily="2" charset="-78"/>
              </a:rPr>
              <a:t> بیرون بکشد ، ممکن است گروه مشورت و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با قرار قبلی علامتی را معین کنند که با دیدن آن </a:t>
            </a:r>
            <a:r>
              <a:rPr lang="fa-IR" sz="2400" dirty="0" err="1">
                <a:solidFill>
                  <a:schemeClr val="accent5">
                    <a:lumMod val="75000"/>
                  </a:schemeClr>
                </a:solidFill>
                <a:cs typeface="B Nazanin" pitchFamily="2" charset="-78"/>
              </a:rPr>
              <a:t>گـروه</a:t>
            </a:r>
            <a:r>
              <a:rPr lang="fa-IR" sz="2400" dirty="0">
                <a:solidFill>
                  <a:schemeClr val="accent5">
                    <a:lumMod val="75000"/>
                  </a:schemeClr>
                </a:solidFill>
                <a:cs typeface="B Nazanin" pitchFamily="2" charset="-78"/>
              </a:rPr>
              <a:t> در زمان مشخصی جلسه را متوقف کندو پیام خاصی را ابلاغ نماید </a:t>
            </a:r>
            <a:r>
              <a:rPr lang="fa-IR" sz="2400" dirty="0" smtClean="0">
                <a:solidFill>
                  <a:schemeClr val="accent5">
                    <a:lumMod val="75000"/>
                  </a:schemeClr>
                </a:solidFill>
                <a:cs typeface="B Nazanin" pitchFamily="2" charset="-78"/>
              </a:rPr>
              <a:t>.</a:t>
            </a:r>
          </a:p>
          <a:p>
            <a:pPr algn="just" rtl="1"/>
            <a:r>
              <a:rPr lang="fa-IR" sz="2400" b="1" dirty="0">
                <a:solidFill>
                  <a:schemeClr val="accent5">
                    <a:lumMod val="75000"/>
                  </a:schemeClr>
                </a:solidFill>
                <a:cs typeface="B Nazanin" pitchFamily="2" charset="-78"/>
              </a:rPr>
              <a:t>پیگیری از طریق </a:t>
            </a:r>
            <a:r>
              <a:rPr lang="fa-IR" sz="2400" b="1" dirty="0" err="1">
                <a:solidFill>
                  <a:schemeClr val="accent5">
                    <a:lumMod val="75000"/>
                  </a:schemeClr>
                </a:solidFill>
                <a:cs typeface="B Nazanin" pitchFamily="2" charset="-78"/>
              </a:rPr>
              <a:t>اضدادسیستمی</a:t>
            </a:r>
            <a:r>
              <a:rPr lang="fa-IR" sz="2400" b="1" dirty="0">
                <a:solidFill>
                  <a:schemeClr val="accent5">
                    <a:lumMod val="75000"/>
                  </a:schemeClr>
                </a:solidFill>
                <a:cs typeface="B Nazanin" pitchFamily="2" charset="-78"/>
              </a:rPr>
              <a:t> :</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پس از تدوین و ارائه </a:t>
            </a:r>
            <a:r>
              <a:rPr lang="fa-IR" sz="2400" dirty="0" err="1">
                <a:solidFill>
                  <a:schemeClr val="accent5">
                    <a:lumMod val="75000"/>
                  </a:schemeClr>
                </a:solidFill>
                <a:cs typeface="B Nazanin" pitchFamily="2" charset="-78"/>
              </a:rPr>
              <a:t>اضدادی</a:t>
            </a:r>
            <a:r>
              <a:rPr lang="fa-IR" sz="2400" dirty="0">
                <a:solidFill>
                  <a:schemeClr val="accent5">
                    <a:lumMod val="75000"/>
                  </a:schemeClr>
                </a:solidFill>
                <a:cs typeface="B Nazanin" pitchFamily="2" charset="-78"/>
              </a:rPr>
              <a:t> سیستمی ، وظیفه دشوار پی گیری مطرح می شود . در خلال </a:t>
            </a:r>
            <a:r>
              <a:rPr lang="fa-IR" sz="2400" dirty="0" err="1">
                <a:solidFill>
                  <a:schemeClr val="accent5">
                    <a:lumMod val="75000"/>
                  </a:schemeClr>
                </a:solidFill>
                <a:cs typeface="B Nazanin" pitchFamily="2" charset="-78"/>
              </a:rPr>
              <a:t>جلسـه</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بعـدی</a:t>
            </a:r>
            <a:r>
              <a:rPr lang="fa-IR" sz="2400" dirty="0">
                <a:solidFill>
                  <a:schemeClr val="accent5">
                    <a:lumMod val="75000"/>
                  </a:schemeClr>
                </a:solidFill>
                <a:cs typeface="B Nazanin" pitchFamily="2" charset="-78"/>
              </a:rPr>
              <a:t> ، خانواده به احتمال زیاد به پیام اشاره ای نخواهد کرد . آنها روشهای ماهرانه ای برای </a:t>
            </a:r>
            <a:r>
              <a:rPr lang="fa-IR" sz="2400" dirty="0" err="1">
                <a:solidFill>
                  <a:schemeClr val="accent5">
                    <a:lumMod val="75000"/>
                  </a:schemeClr>
                </a:solidFill>
                <a:cs typeface="B Nazanin" pitchFamily="2" charset="-78"/>
              </a:rPr>
              <a:t>محـو</a:t>
            </a:r>
            <a:r>
              <a:rPr lang="fa-IR" sz="2400" dirty="0">
                <a:solidFill>
                  <a:schemeClr val="accent5">
                    <a:lumMod val="75000"/>
                  </a:schemeClr>
                </a:solidFill>
                <a:cs typeface="B Nazanin" pitchFamily="2" charset="-78"/>
              </a:rPr>
              <a:t> آن </a:t>
            </a:r>
            <a:r>
              <a:rPr lang="fa-IR" sz="2400" dirty="0" err="1">
                <a:solidFill>
                  <a:schemeClr val="accent5">
                    <a:lumMod val="75000"/>
                  </a:schemeClr>
                </a:solidFill>
                <a:cs typeface="B Nazanin" pitchFamily="2" charset="-78"/>
              </a:rPr>
              <a:t>بـه</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کـار</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مـی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برنداز</a:t>
            </a:r>
            <a:r>
              <a:rPr lang="fa-IR" sz="2400" dirty="0">
                <a:solidFill>
                  <a:schemeClr val="accent5">
                    <a:lumMod val="75000"/>
                  </a:schemeClr>
                </a:solidFill>
                <a:cs typeface="B Nazanin" pitchFamily="2" charset="-78"/>
              </a:rPr>
              <a:t> جمله : چشم پوشی از آن ، فراموش کردن آن ، کنار گذاشتن آن ، نادیده گرفتن ، انکار یا پرداختن به بحران جدیدی که هیچ ربطی به مشکل اصلی ندارد</a:t>
            </a:r>
            <a:r>
              <a:rPr lang="fa-IR" sz="2400" dirty="0" smtClean="0">
                <a:solidFill>
                  <a:schemeClr val="accent5">
                    <a:lumMod val="75000"/>
                  </a:schemeClr>
                </a:solidFill>
                <a:cs typeface="B Nazanin" pitchFamily="2" charset="-78"/>
              </a:rPr>
              <a:t>.</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517748" y="3066974"/>
            <a:ext cx="3781805" cy="1023357"/>
          </a:xfrm>
          <a:prstGeom prst="rect">
            <a:avLst/>
          </a:prstGeom>
        </p:spPr>
        <p:txBody>
          <a:bodyPr wrap="none">
            <a:spAutoFit/>
          </a:bodyPr>
          <a:lstStyle/>
          <a:p>
            <a:pPr algn="ctr" rtl="1">
              <a:lnSpc>
                <a:spcPct val="150000"/>
              </a:lnSpc>
            </a:pPr>
            <a:r>
              <a:rPr lang="fa-IR" sz="4400" b="1" dirty="0">
                <a:solidFill>
                  <a:srgbClr val="00B050"/>
                </a:solidFill>
                <a:cs typeface="B Titr" pitchFamily="2" charset="-78"/>
              </a:rPr>
              <a:t>فصل 15 </a:t>
            </a:r>
            <a:r>
              <a:rPr lang="fa-IR" sz="4400" b="1" dirty="0" err="1">
                <a:solidFill>
                  <a:srgbClr val="00B050"/>
                </a:solidFill>
                <a:cs typeface="B Titr" pitchFamily="2" charset="-78"/>
              </a:rPr>
              <a:t>نقات</a:t>
            </a:r>
            <a:r>
              <a:rPr lang="fa-IR" sz="4400" b="1" dirty="0">
                <a:solidFill>
                  <a:srgbClr val="00B050"/>
                </a:solidFill>
                <a:cs typeface="B Titr" pitchFamily="2" charset="-78"/>
              </a:rPr>
              <a:t> قوت</a:t>
            </a:r>
            <a:endParaRPr lang="en-US" sz="4400" dirty="0">
              <a:solidFill>
                <a:srgbClr val="00B050"/>
              </a:solidFill>
              <a:cs typeface="B Titr" pitchFamily="2" charset="-78"/>
            </a:endParaRPr>
          </a:p>
        </p:txBody>
      </p:sp>
    </p:spTree>
    <p:extLst>
      <p:ext uri="{BB962C8B-B14F-4D97-AF65-F5344CB8AC3E}">
        <p14:creationId xmlns:p14="http://schemas.microsoft.com/office/powerpoint/2010/main" val="1100536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609600"/>
            <a:ext cx="7315200" cy="6140142"/>
          </a:xfrm>
          <a:prstGeom prst="rect">
            <a:avLst/>
          </a:prstGeom>
        </p:spPr>
        <p:txBody>
          <a:bodyPr wrap="square">
            <a:spAutoFit/>
          </a:bodyPr>
          <a:lstStyle/>
          <a:p>
            <a:pPr algn="just" rtl="1">
              <a:lnSpc>
                <a:spcPct val="150000"/>
              </a:lnSpc>
            </a:pPr>
            <a:r>
              <a:rPr lang="fa-IR" sz="2400" dirty="0" err="1">
                <a:solidFill>
                  <a:srgbClr val="00CC66"/>
                </a:solidFill>
                <a:cs typeface="B Nazanin" pitchFamily="2" charset="-78"/>
              </a:rPr>
              <a:t>درمانگر</a:t>
            </a:r>
            <a:r>
              <a:rPr lang="fa-IR" sz="2400" dirty="0">
                <a:solidFill>
                  <a:srgbClr val="00CC66"/>
                </a:solidFill>
                <a:cs typeface="B Nazanin" pitchFamily="2" charset="-78"/>
              </a:rPr>
              <a:t> مشغول کار با خانواده </a:t>
            </a:r>
            <a:r>
              <a:rPr lang="fa-IR" sz="2400" dirty="0" err="1">
                <a:solidFill>
                  <a:srgbClr val="00CC66"/>
                </a:solidFill>
                <a:cs typeface="B Nazanin" pitchFamily="2" charset="-78"/>
              </a:rPr>
              <a:t>بائلو</a:t>
            </a:r>
            <a:r>
              <a:rPr lang="fa-IR" sz="2400" dirty="0">
                <a:solidFill>
                  <a:srgbClr val="00CC66"/>
                </a:solidFill>
                <a:cs typeface="B Nazanin" pitchFamily="2" charset="-78"/>
              </a:rPr>
              <a:t> است ,خانواده ای ویتنامی که شامل یک مادر بیوه که حدود سی </a:t>
            </a:r>
            <a:r>
              <a:rPr lang="fa-IR" sz="2400" dirty="0" err="1">
                <a:solidFill>
                  <a:srgbClr val="00CC66"/>
                </a:solidFill>
                <a:cs typeface="B Nazanin" pitchFamily="2" charset="-78"/>
              </a:rPr>
              <a:t>سـال</a:t>
            </a:r>
            <a:r>
              <a:rPr lang="fa-IR" sz="2400" dirty="0">
                <a:solidFill>
                  <a:srgbClr val="00CC66"/>
                </a:solidFill>
                <a:cs typeface="B Nazanin" pitchFamily="2" charset="-78"/>
              </a:rPr>
              <a:t> سن دارد و چار بچه </a:t>
            </a:r>
            <a:r>
              <a:rPr lang="fa-IR" sz="2400" dirty="0" err="1">
                <a:solidFill>
                  <a:srgbClr val="00CC66"/>
                </a:solidFill>
                <a:cs typeface="B Nazanin" pitchFamily="2" charset="-78"/>
              </a:rPr>
              <a:t>قدونیم</a:t>
            </a:r>
            <a:r>
              <a:rPr lang="fa-IR" sz="2400" dirty="0">
                <a:solidFill>
                  <a:srgbClr val="00CC66"/>
                </a:solidFill>
                <a:cs typeface="B Nazanin" pitchFamily="2" charset="-78"/>
              </a:rPr>
              <a:t> قد که چهار سال است در آمریکا زندگی میکنند . در این خانواده سلسله مراتب خانوادگی بهم خورده ,زیرا بچه ها در به کارگیری زبان انگلیسی ماهرتر از مادرشان شده </a:t>
            </a:r>
            <a:r>
              <a:rPr lang="fa-IR" sz="2400" dirty="0" err="1">
                <a:solidFill>
                  <a:srgbClr val="00CC66"/>
                </a:solidFill>
                <a:cs typeface="B Nazanin" pitchFamily="2" charset="-78"/>
              </a:rPr>
              <a:t>اند</a:t>
            </a:r>
            <a:r>
              <a:rPr lang="fa-IR" sz="2400" dirty="0">
                <a:solidFill>
                  <a:srgbClr val="00CC66"/>
                </a:solidFill>
                <a:cs typeface="B Nazanin" pitchFamily="2" charset="-78"/>
              </a:rPr>
              <a:t> .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,چی </a:t>
            </a:r>
            <a:r>
              <a:rPr lang="fa-IR" sz="2400" dirty="0" err="1">
                <a:solidFill>
                  <a:srgbClr val="00CC66"/>
                </a:solidFill>
                <a:cs typeface="B Nazanin" pitchFamily="2" charset="-78"/>
              </a:rPr>
              <a:t>لاپین</a:t>
            </a:r>
            <a:r>
              <a:rPr lang="fa-IR" sz="2400" dirty="0">
                <a:solidFill>
                  <a:srgbClr val="00CC66"/>
                </a:solidFill>
                <a:cs typeface="B Nazanin" pitchFamily="2" charset="-78"/>
              </a:rPr>
              <a:t> ,در پیدا کردن </a:t>
            </a:r>
            <a:r>
              <a:rPr lang="fa-IR" sz="2400" dirty="0" err="1">
                <a:solidFill>
                  <a:srgbClr val="00CC66"/>
                </a:solidFill>
                <a:cs typeface="B Nazanin" pitchFamily="2" charset="-78"/>
              </a:rPr>
              <a:t>نقات</a:t>
            </a:r>
            <a:r>
              <a:rPr lang="fa-IR" sz="2400" dirty="0">
                <a:solidFill>
                  <a:srgbClr val="00CC66"/>
                </a:solidFill>
                <a:cs typeface="B Nazanin" pitchFamily="2" charset="-78"/>
              </a:rPr>
              <a:t> قوتی در مادر که بتواند آنها را برجسته سازد با مشکل روبروست , زیرا </a:t>
            </a:r>
            <a:r>
              <a:rPr lang="fa-IR" sz="2400" dirty="0" err="1">
                <a:solidFill>
                  <a:srgbClr val="00CC66"/>
                </a:solidFill>
                <a:cs typeface="B Nazanin" pitchFamily="2" charset="-78"/>
              </a:rPr>
              <a:t>نـاتوانی</a:t>
            </a:r>
            <a:r>
              <a:rPr lang="fa-IR" sz="2400" dirty="0">
                <a:solidFill>
                  <a:srgbClr val="00CC66"/>
                </a:solidFill>
                <a:cs typeface="B Nazanin" pitchFamily="2" charset="-78"/>
              </a:rPr>
              <a:t> مادر در تکلم به زبان انگلیسی برقراری رابطه را محدود کرده است . این خانواده </a:t>
            </a:r>
            <a:r>
              <a:rPr lang="fa-IR" sz="2400" dirty="0" err="1">
                <a:solidFill>
                  <a:srgbClr val="00CC66"/>
                </a:solidFill>
                <a:cs typeface="B Nazanin" pitchFamily="2" charset="-78"/>
              </a:rPr>
              <a:t>یـک</a:t>
            </a:r>
            <a:r>
              <a:rPr lang="fa-IR" sz="2400" dirty="0">
                <a:solidFill>
                  <a:srgbClr val="00CC66"/>
                </a:solidFill>
                <a:cs typeface="B Nazanin" pitchFamily="2" charset="-78"/>
              </a:rPr>
              <a:t> </a:t>
            </a:r>
            <a:r>
              <a:rPr lang="fa-IR" sz="2400" dirty="0" err="1">
                <a:solidFill>
                  <a:srgbClr val="00CC66"/>
                </a:solidFill>
                <a:cs typeface="B Nazanin" pitchFamily="2" charset="-78"/>
              </a:rPr>
              <a:t>مطلـب</a:t>
            </a:r>
            <a:r>
              <a:rPr lang="fa-IR" sz="2400" dirty="0">
                <a:solidFill>
                  <a:srgbClr val="00CC66"/>
                </a:solidFill>
                <a:cs typeface="B Nazanin" pitchFamily="2" charset="-78"/>
              </a:rPr>
              <a:t> </a:t>
            </a:r>
            <a:r>
              <a:rPr lang="fa-IR" sz="2400" dirty="0" err="1">
                <a:solidFill>
                  <a:srgbClr val="00CC66"/>
                </a:solidFill>
                <a:cs typeface="B Nazanin" pitchFamily="2" charset="-78"/>
              </a:rPr>
              <a:t>اساسـی</a:t>
            </a:r>
            <a:r>
              <a:rPr lang="fa-IR" sz="2400" dirty="0">
                <a:solidFill>
                  <a:srgbClr val="00CC66"/>
                </a:solidFill>
                <a:cs typeface="B Nazanin" pitchFamily="2" charset="-78"/>
              </a:rPr>
              <a:t> </a:t>
            </a:r>
            <a:r>
              <a:rPr lang="fa-IR" sz="2400" dirty="0" err="1">
                <a:solidFill>
                  <a:srgbClr val="00CC66"/>
                </a:solidFill>
                <a:cs typeface="B Nazanin" pitchFamily="2" charset="-78"/>
              </a:rPr>
              <a:t>بـه</a:t>
            </a:r>
            <a:r>
              <a:rPr lang="fa-IR" sz="2400" dirty="0">
                <a:solidFill>
                  <a:srgbClr val="00CC66"/>
                </a:solidFill>
                <a:cs typeface="B Nazanin" pitchFamily="2" charset="-78"/>
              </a:rPr>
              <a:t>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می آموزد : و آن این است که هر خانواده ای از درون مایه های خاصی در </a:t>
            </a:r>
            <a:r>
              <a:rPr lang="fa-IR" sz="2400" dirty="0" err="1">
                <a:solidFill>
                  <a:srgbClr val="00CC66"/>
                </a:solidFill>
                <a:cs typeface="B Nazanin" pitchFamily="2" charset="-78"/>
              </a:rPr>
              <a:t>فرهـگ</a:t>
            </a:r>
            <a:r>
              <a:rPr lang="fa-IR" sz="2400" dirty="0">
                <a:solidFill>
                  <a:srgbClr val="00CC66"/>
                </a:solidFill>
                <a:cs typeface="B Nazanin" pitchFamily="2" charset="-78"/>
              </a:rPr>
              <a:t> </a:t>
            </a:r>
            <a:r>
              <a:rPr lang="fa-IR" sz="2400" dirty="0" err="1">
                <a:solidFill>
                  <a:srgbClr val="00CC66"/>
                </a:solidFill>
                <a:cs typeface="B Nazanin" pitchFamily="2" charset="-78"/>
              </a:rPr>
              <a:t>خـود</a:t>
            </a:r>
            <a:r>
              <a:rPr lang="fa-IR" sz="2400" dirty="0">
                <a:solidFill>
                  <a:srgbClr val="00CC66"/>
                </a:solidFill>
                <a:cs typeface="B Nazanin" pitchFamily="2" charset="-78"/>
              </a:rPr>
              <a:t> </a:t>
            </a:r>
            <a:r>
              <a:rPr lang="fa-IR" sz="2400" dirty="0" err="1">
                <a:solidFill>
                  <a:srgbClr val="00CC66"/>
                </a:solidFill>
                <a:cs typeface="B Nazanin" pitchFamily="2" charset="-78"/>
              </a:rPr>
              <a:t>برخـوردار</a:t>
            </a:r>
            <a:r>
              <a:rPr lang="fa-IR" sz="2400" dirty="0">
                <a:solidFill>
                  <a:srgbClr val="00CC66"/>
                </a:solidFill>
                <a:cs typeface="B Nazanin" pitchFamily="2" charset="-78"/>
              </a:rPr>
              <a:t> است . که اگر این عوامل به خوبی به کار گرفته شوند میتوانند مبدل به اهرم </a:t>
            </a:r>
            <a:r>
              <a:rPr lang="fa-IR" sz="2400" dirty="0" err="1">
                <a:solidFill>
                  <a:srgbClr val="00CC66"/>
                </a:solidFill>
                <a:cs typeface="B Nazanin" pitchFamily="2" charset="-78"/>
              </a:rPr>
              <a:t>هایی</a:t>
            </a:r>
            <a:r>
              <a:rPr lang="fa-IR" sz="2400" dirty="0">
                <a:solidFill>
                  <a:srgbClr val="00CC66"/>
                </a:solidFill>
                <a:cs typeface="B Nazanin" pitchFamily="2" charset="-78"/>
              </a:rPr>
              <a:t> گردند که </a:t>
            </a:r>
            <a:r>
              <a:rPr lang="fa-IR" sz="2400" dirty="0" err="1">
                <a:solidFill>
                  <a:srgbClr val="00CC66"/>
                </a:solidFill>
                <a:cs typeface="B Nazanin" pitchFamily="2" charset="-78"/>
              </a:rPr>
              <a:t>ذخائر</a:t>
            </a:r>
            <a:r>
              <a:rPr lang="fa-IR" sz="2400" dirty="0">
                <a:solidFill>
                  <a:srgbClr val="00CC66"/>
                </a:solidFill>
                <a:cs typeface="B Nazanin" pitchFamily="2" charset="-78"/>
              </a:rPr>
              <a:t> </a:t>
            </a:r>
            <a:r>
              <a:rPr lang="fa-IR" sz="2400" dirty="0" err="1">
                <a:solidFill>
                  <a:srgbClr val="00CC66"/>
                </a:solidFill>
                <a:cs typeface="B Nazanin" pitchFamily="2" charset="-78"/>
              </a:rPr>
              <a:t>رفتـاری</a:t>
            </a:r>
            <a:r>
              <a:rPr lang="fa-IR" sz="2400" dirty="0">
                <a:solidFill>
                  <a:srgbClr val="00CC66"/>
                </a:solidFill>
                <a:cs typeface="B Nazanin" pitchFamily="2" charset="-78"/>
              </a:rPr>
              <a:t> اعضای خانواده را </a:t>
            </a:r>
            <a:r>
              <a:rPr lang="fa-IR" sz="2400" dirty="0" err="1">
                <a:solidFill>
                  <a:srgbClr val="00CC66"/>
                </a:solidFill>
                <a:cs typeface="B Nazanin" pitchFamily="2" charset="-78"/>
              </a:rPr>
              <a:t>بلفعل</a:t>
            </a:r>
            <a:r>
              <a:rPr lang="fa-IR" sz="2400" dirty="0">
                <a:solidFill>
                  <a:srgbClr val="00CC66"/>
                </a:solidFill>
                <a:cs typeface="B Nazanin" pitchFamily="2" charset="-78"/>
              </a:rPr>
              <a:t> نماید و آن را بسط و گسترش دهد .</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447800"/>
            <a:ext cx="7924800" cy="5262979"/>
          </a:xfrm>
          <a:prstGeom prst="rect">
            <a:avLst/>
          </a:prstGeom>
        </p:spPr>
        <p:txBody>
          <a:bodyPr wrap="square">
            <a:spAutoFit/>
          </a:bodyPr>
          <a:lstStyle/>
          <a:p>
            <a:pPr algn="just" rtl="1"/>
            <a:r>
              <a:rPr lang="fa-IR" sz="2400" b="1" dirty="0">
                <a:solidFill>
                  <a:schemeClr val="accent6">
                    <a:lumMod val="75000"/>
                  </a:schemeClr>
                </a:solidFill>
                <a:cs typeface="B Nazanin" pitchFamily="2" charset="-78"/>
              </a:rPr>
              <a:t>نارسایی خانواده</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خانواده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میدانند که آدمی یک جزء کل است ,اما تا حدودی این حس تعلق که </a:t>
            </a:r>
            <a:r>
              <a:rPr lang="fa-IR" sz="2400" dirty="0" err="1">
                <a:solidFill>
                  <a:schemeClr val="accent6">
                    <a:lumMod val="75000"/>
                  </a:schemeClr>
                </a:solidFill>
                <a:cs typeface="B Nazanin" pitchFamily="2" charset="-78"/>
              </a:rPr>
              <a:t>بـرای</a:t>
            </a:r>
            <a:r>
              <a:rPr lang="fa-IR" sz="2400" dirty="0">
                <a:solidFill>
                  <a:schemeClr val="accent6">
                    <a:lumMod val="75000"/>
                  </a:schemeClr>
                </a:solidFill>
                <a:cs typeface="B Nazanin" pitchFamily="2" charset="-78"/>
              </a:rPr>
              <a:t> آن </a:t>
            </a:r>
            <a:r>
              <a:rPr lang="fa-IR" sz="2400" dirty="0" err="1">
                <a:solidFill>
                  <a:schemeClr val="accent6">
                    <a:lumMod val="75000"/>
                  </a:schemeClr>
                </a:solidFill>
                <a:cs typeface="B Nazanin" pitchFamily="2" charset="-78"/>
              </a:rPr>
              <a:t>جـزء</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کـل</a:t>
            </a:r>
            <a:r>
              <a:rPr lang="fa-IR" sz="2400" dirty="0">
                <a:solidFill>
                  <a:schemeClr val="accent6">
                    <a:lumMod val="75000"/>
                  </a:schemeClr>
                </a:solidFill>
                <a:cs typeface="B Nazanin" pitchFamily="2" charset="-78"/>
              </a:rPr>
              <a:t> ضروری است به مثابه نوعی شکست یعنی از دست رفتن خویشتن نوسازی میشود این </a:t>
            </a:r>
            <a:r>
              <a:rPr lang="fa-IR" sz="2400" dirty="0" err="1">
                <a:solidFill>
                  <a:schemeClr val="accent6">
                    <a:lumMod val="75000"/>
                  </a:schemeClr>
                </a:solidFill>
                <a:cs typeface="B Nazanin" pitchFamily="2" charset="-78"/>
              </a:rPr>
              <a:t>رجحـان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فرهنگـی</a:t>
            </a:r>
            <a:r>
              <a:rPr lang="fa-IR" sz="2400" dirty="0">
                <a:solidFill>
                  <a:schemeClr val="accent6">
                    <a:lumMod val="75000"/>
                  </a:schemeClr>
                </a:solidFill>
                <a:cs typeface="B Nazanin" pitchFamily="2" charset="-78"/>
              </a:rPr>
              <a:t> و زیباشناسی فرد به منزله کل در </a:t>
            </a:r>
            <a:r>
              <a:rPr lang="fa-IR" sz="2400" dirty="0" err="1">
                <a:solidFill>
                  <a:schemeClr val="accent6">
                    <a:lumMod val="75000"/>
                  </a:schemeClr>
                </a:solidFill>
                <a:cs typeface="B Nazanin" pitchFamily="2" charset="-78"/>
              </a:rPr>
              <a:t>منتهای</a:t>
            </a:r>
            <a:r>
              <a:rPr lang="fa-IR" sz="2400" dirty="0">
                <a:solidFill>
                  <a:schemeClr val="accent6">
                    <a:lumMod val="75000"/>
                  </a:schemeClr>
                </a:solidFill>
                <a:cs typeface="B Nazanin" pitchFamily="2" charset="-78"/>
              </a:rPr>
              <a:t> درجه خود خانواده را دشمن فرد تلقی میکند .</a:t>
            </a:r>
            <a:endParaRPr lang="en-US" sz="2400" dirty="0">
              <a:solidFill>
                <a:schemeClr val="accent6">
                  <a:lumMod val="75000"/>
                </a:schemeClr>
              </a:solidFill>
              <a:cs typeface="B Nazanin" pitchFamily="2" charset="-78"/>
            </a:endParaRPr>
          </a:p>
          <a:p>
            <a:pPr algn="just" rtl="1"/>
            <a:r>
              <a:rPr lang="fa-IR" sz="2400" dirty="0" err="1">
                <a:solidFill>
                  <a:schemeClr val="accent6">
                    <a:lumMod val="75000"/>
                  </a:schemeClr>
                </a:solidFill>
                <a:cs typeface="B Nazanin" pitchFamily="2" charset="-78"/>
              </a:rPr>
              <a:t>آشلی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مونتاگو</a:t>
            </a:r>
            <a:r>
              <a:rPr lang="fa-IR" sz="2400" dirty="0">
                <a:solidFill>
                  <a:schemeClr val="accent6">
                    <a:lumMod val="75000"/>
                  </a:schemeClr>
                </a:solidFill>
                <a:cs typeface="B Nazanin" pitchFamily="2" charset="-78"/>
              </a:rPr>
              <a:t> خانواده را "نهادی برای تولید نظام دار بیماری جسمی و روانی در </a:t>
            </a:r>
            <a:r>
              <a:rPr lang="fa-IR" sz="2400" dirty="0" err="1">
                <a:solidFill>
                  <a:schemeClr val="accent6">
                    <a:lumMod val="75000"/>
                  </a:schemeClr>
                </a:solidFill>
                <a:cs typeface="B Nazanin" pitchFamily="2" charset="-78"/>
              </a:rPr>
              <a:t>اعضا"در</a:t>
            </a:r>
            <a:r>
              <a:rPr lang="fa-IR" sz="2400" dirty="0">
                <a:solidFill>
                  <a:schemeClr val="accent6">
                    <a:lumMod val="75000"/>
                  </a:schemeClr>
                </a:solidFill>
                <a:cs typeface="B Nazanin" pitchFamily="2" charset="-78"/>
              </a:rPr>
              <a:t> نظر میگیرد.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سوزان </a:t>
            </a:r>
            <a:r>
              <a:rPr lang="fa-IR" sz="2400" dirty="0" err="1">
                <a:solidFill>
                  <a:schemeClr val="accent6">
                    <a:lumMod val="75000"/>
                  </a:schemeClr>
                </a:solidFill>
                <a:cs typeface="B Nazanin" pitchFamily="2" charset="-78"/>
              </a:rPr>
              <a:t>سونتاک</a:t>
            </a:r>
            <a:r>
              <a:rPr lang="fa-IR" sz="2400" dirty="0">
                <a:solidFill>
                  <a:schemeClr val="accent6">
                    <a:lumMod val="75000"/>
                  </a:schemeClr>
                </a:solidFill>
                <a:cs typeface="B Nazanin" pitchFamily="2" charset="-78"/>
              </a:rPr>
              <a:t> به خانواده هسته ای جدید به عنوان "فاجعه روانی و اخلاقی" مینگرد .</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انسان امروزی که در جامعه ای زندگی میکند که چندان قابل پیش بینی نیست . نزاع خود را </a:t>
            </a:r>
            <a:r>
              <a:rPr lang="fa-IR" sz="2400" dirty="0" err="1">
                <a:solidFill>
                  <a:schemeClr val="accent6">
                    <a:lumMod val="75000"/>
                  </a:schemeClr>
                </a:solidFill>
                <a:cs typeface="B Nazanin" pitchFamily="2" charset="-78"/>
              </a:rPr>
              <a:t>بـا</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جامعـه</a:t>
            </a:r>
            <a:r>
              <a:rPr lang="fa-IR" sz="2400" dirty="0">
                <a:solidFill>
                  <a:schemeClr val="accent6">
                    <a:lumMod val="75000"/>
                  </a:schemeClr>
                </a:solidFill>
                <a:cs typeface="B Nazanin" pitchFamily="2" charset="-78"/>
              </a:rPr>
              <a:t> در قالب رابطه </a:t>
            </a:r>
            <a:r>
              <a:rPr lang="fa-IR" sz="2400" dirty="0" err="1">
                <a:solidFill>
                  <a:schemeClr val="accent6">
                    <a:lumMod val="75000"/>
                  </a:schemeClr>
                </a:solidFill>
                <a:cs typeface="B Nazanin" pitchFamily="2" charset="-78"/>
              </a:rPr>
              <a:t>اش</a:t>
            </a:r>
            <a:r>
              <a:rPr lang="fa-IR" sz="2400" dirty="0">
                <a:solidFill>
                  <a:schemeClr val="accent6">
                    <a:lumMod val="75000"/>
                  </a:schemeClr>
                </a:solidFill>
                <a:cs typeface="B Nazanin" pitchFamily="2" charset="-78"/>
              </a:rPr>
              <a:t> در درون خانواده خود که نمونه کوچکی از کل جامعه است ,نشان میدهد.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آر ,دی , </a:t>
            </a:r>
            <a:r>
              <a:rPr lang="fa-IR" sz="2400" dirty="0" err="1">
                <a:solidFill>
                  <a:schemeClr val="accent6">
                    <a:lumMod val="75000"/>
                  </a:schemeClr>
                </a:solidFill>
                <a:cs typeface="B Nazanin" pitchFamily="2" charset="-78"/>
              </a:rPr>
              <a:t>لاینگ</a:t>
            </a:r>
            <a:r>
              <a:rPr lang="fa-IR" sz="2400" dirty="0">
                <a:solidFill>
                  <a:schemeClr val="accent6">
                    <a:lumMod val="75000"/>
                  </a:schemeClr>
                </a:solidFill>
                <a:cs typeface="B Nazanin" pitchFamily="2" charset="-78"/>
              </a:rPr>
              <a:t> , روانپزشک , نخستین عمل وحشیانه بر ضد کودک عادی نخستین بوسه مادرش است .</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1447800"/>
            <a:ext cx="7772400" cy="5262979"/>
          </a:xfrm>
          <a:prstGeom prst="rect">
            <a:avLst/>
          </a:prstGeom>
        </p:spPr>
        <p:txBody>
          <a:bodyPr wrap="square">
            <a:spAutoFit/>
          </a:bodyPr>
          <a:lstStyle/>
          <a:p>
            <a:pPr algn="just" rtl="1"/>
            <a:r>
              <a:rPr lang="fa-IR" sz="2400" dirty="0">
                <a:solidFill>
                  <a:schemeClr val="accent3">
                    <a:lumMod val="75000"/>
                  </a:schemeClr>
                </a:solidFill>
                <a:cs typeface="B Nazanin" pitchFamily="2" charset="-78"/>
              </a:rPr>
              <a:t>پذیرش این مطلب که انسان بخشی از هستی ذی شعور است بسی خوشایندتر </a:t>
            </a:r>
            <a:r>
              <a:rPr lang="fa-IR" sz="2400" dirty="0" err="1">
                <a:solidFill>
                  <a:schemeClr val="accent3">
                    <a:lumMod val="75000"/>
                  </a:schemeClr>
                </a:solidFill>
                <a:cs typeface="B Nazanin" pitchFamily="2" charset="-78"/>
              </a:rPr>
              <a:t>ازاین</a:t>
            </a:r>
            <a:r>
              <a:rPr lang="fa-IR" sz="2400" dirty="0">
                <a:solidFill>
                  <a:schemeClr val="accent3">
                    <a:lumMod val="75000"/>
                  </a:schemeClr>
                </a:solidFill>
                <a:cs typeface="B Nazanin" pitchFamily="2" charset="-78"/>
              </a:rPr>
              <a:t> است که او را بخشی از یک </a:t>
            </a:r>
            <a:r>
              <a:rPr lang="fa-IR" sz="2400" dirty="0" err="1">
                <a:solidFill>
                  <a:schemeClr val="accent3">
                    <a:lumMod val="75000"/>
                  </a:schemeClr>
                </a:solidFill>
                <a:cs typeface="B Nazanin" pitchFamily="2" charset="-78"/>
              </a:rPr>
              <a:t>شـبکه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خانوادی</a:t>
            </a:r>
            <a:r>
              <a:rPr lang="fa-IR" sz="2400" dirty="0">
                <a:solidFill>
                  <a:schemeClr val="accent3">
                    <a:lumMod val="75000"/>
                  </a:schemeClr>
                </a:solidFill>
                <a:cs typeface="B Nazanin" pitchFamily="2" charset="-78"/>
              </a:rPr>
              <a:t> بدانیم که پدیده زنده و ملموس تری برای ما در شمار می </a:t>
            </a:r>
            <a:r>
              <a:rPr lang="fa-IR" sz="2400" dirty="0" err="1">
                <a:solidFill>
                  <a:schemeClr val="accent3">
                    <a:lumMod val="75000"/>
                  </a:schemeClr>
                </a:solidFill>
                <a:cs typeface="B Nazanin" pitchFamily="2" charset="-78"/>
              </a:rPr>
              <a:t>آیـد</a:t>
            </a:r>
            <a:r>
              <a:rPr lang="fa-IR" sz="2400" dirty="0">
                <a:solidFill>
                  <a:schemeClr val="accent3">
                    <a:lumMod val="75000"/>
                  </a:schemeClr>
                </a:solidFill>
                <a:cs typeface="B Nazanin" pitchFamily="2" charset="-78"/>
              </a:rPr>
              <a:t>.«روابط </a:t>
            </a:r>
            <a:r>
              <a:rPr lang="fa-IR" sz="2400" dirty="0" err="1">
                <a:solidFill>
                  <a:schemeClr val="accent3">
                    <a:lumMod val="75000"/>
                  </a:schemeClr>
                </a:solidFill>
                <a:cs typeface="B Nazanin" pitchFamily="2" charset="-78"/>
              </a:rPr>
              <a:t>خـانوادگی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بـرای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رسـیدن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سـطح</a:t>
            </a:r>
            <a:r>
              <a:rPr lang="fa-IR" sz="2400" dirty="0">
                <a:solidFill>
                  <a:schemeClr val="accent3">
                    <a:lumMod val="75000"/>
                  </a:schemeClr>
                </a:solidFill>
                <a:cs typeface="B Nazanin" pitchFamily="2" charset="-78"/>
              </a:rPr>
              <a:t> فیزیولوژیکی از سطح رفتار فراتر میرود.</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دانشجو، خانواده را باید به عنوان </a:t>
            </a:r>
            <a:r>
              <a:rPr lang="fa-IR" sz="2400" dirty="0" err="1">
                <a:solidFill>
                  <a:schemeClr val="accent3">
                    <a:lumMod val="75000"/>
                  </a:schemeClr>
                </a:solidFill>
                <a:cs typeface="B Nazanin" pitchFamily="2" charset="-78"/>
              </a:rPr>
              <a:t>جانداری</a:t>
            </a:r>
            <a:r>
              <a:rPr lang="fa-IR" sz="2400" dirty="0">
                <a:solidFill>
                  <a:schemeClr val="accent3">
                    <a:lumMod val="75000"/>
                  </a:schemeClr>
                </a:solidFill>
                <a:cs typeface="B Nazanin" pitchFamily="2" charset="-78"/>
              </a:rPr>
              <a:t> بنگرد که پدیده ای برتر از ترکیب ساده ی چندین زیر منظومه ی </a:t>
            </a:r>
            <a:r>
              <a:rPr lang="fa-IR" sz="2400" dirty="0" err="1">
                <a:solidFill>
                  <a:schemeClr val="accent3">
                    <a:lumMod val="75000"/>
                  </a:schemeClr>
                </a:solidFill>
                <a:cs typeface="B Nazanin" pitchFamily="2" charset="-78"/>
              </a:rPr>
              <a:t>متفـاوت</a:t>
            </a:r>
            <a:r>
              <a:rPr lang="fa-IR" sz="2400" dirty="0">
                <a:solidFill>
                  <a:schemeClr val="accent3">
                    <a:lumMod val="75000"/>
                  </a:schemeClr>
                </a:solidFill>
                <a:cs typeface="B Nazanin" pitchFamily="2" charset="-78"/>
              </a:rPr>
              <a:t> و جدا </a:t>
            </a:r>
            <a:r>
              <a:rPr lang="fa-IR" sz="2400" dirty="0" err="1">
                <a:solidFill>
                  <a:schemeClr val="accent3">
                    <a:lumMod val="75000"/>
                  </a:schemeClr>
                </a:solidFill>
                <a:cs typeface="B Nazanin" pitchFamily="2" charset="-78"/>
              </a:rPr>
              <a:t>ازهم</a:t>
            </a:r>
            <a:r>
              <a:rPr lang="fa-IR" sz="2400" dirty="0">
                <a:solidFill>
                  <a:schemeClr val="accent3">
                    <a:lumMod val="75000"/>
                  </a:schemeClr>
                </a:solidFill>
                <a:cs typeface="B Nazanin" pitchFamily="2" charset="-78"/>
              </a:rPr>
              <a:t> می باشد. آستانه ی خانواده را در مورد کارهای شایسته و </a:t>
            </a:r>
            <a:r>
              <a:rPr lang="fa-IR" sz="2400" dirty="0" err="1">
                <a:solidFill>
                  <a:schemeClr val="accent3">
                    <a:lumMod val="75000"/>
                  </a:schemeClr>
                </a:solidFill>
                <a:cs typeface="B Nazanin" pitchFamily="2" charset="-78"/>
              </a:rPr>
              <a:t>ناشایست</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ومشـاجره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هـای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لفظـی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شناسـد</a:t>
            </a:r>
            <a:r>
              <a:rPr lang="fa-IR" sz="2400" dirty="0">
                <a:solidFill>
                  <a:schemeClr val="accent3">
                    <a:lumMod val="75000"/>
                  </a:schemeClr>
                </a:solidFill>
                <a:cs typeface="B Nazanin" pitchFamily="2" charset="-78"/>
              </a:rPr>
              <a:t> و از جهان بینی خانواده آگاه است</a:t>
            </a:r>
            <a:r>
              <a:rPr lang="fa-IR" sz="2400" dirty="0" smtClean="0">
                <a:solidFill>
                  <a:schemeClr val="accent3">
                    <a:lumMod val="75000"/>
                  </a:schemeClr>
                </a:solidFill>
                <a:cs typeface="B Nazanin" pitchFamily="2" charset="-78"/>
              </a:rPr>
              <a:t>.</a:t>
            </a:r>
          </a:p>
          <a:p>
            <a:pPr algn="just" rtl="1"/>
            <a:r>
              <a:rPr lang="fa-IR" sz="2400" dirty="0">
                <a:solidFill>
                  <a:schemeClr val="accent3">
                    <a:lumMod val="75000"/>
                  </a:schemeClr>
                </a:solidFill>
                <a:cs typeface="B Nazanin" pitchFamily="2" charset="-78"/>
              </a:rPr>
              <a:t>اصطلاح « هم ایستایی» یکی از واژه </a:t>
            </a:r>
            <a:r>
              <a:rPr lang="fa-IR" sz="2400" dirty="0" err="1">
                <a:solidFill>
                  <a:schemeClr val="accent3">
                    <a:lumMod val="75000"/>
                  </a:schemeClr>
                </a:solidFill>
                <a:cs typeface="B Nazanin" pitchFamily="2" charset="-78"/>
              </a:rPr>
              <a:t>هایی</a:t>
            </a:r>
            <a:r>
              <a:rPr lang="fa-IR" sz="2400" dirty="0">
                <a:solidFill>
                  <a:schemeClr val="accent3">
                    <a:lumMod val="75000"/>
                  </a:schemeClr>
                </a:solidFill>
                <a:cs typeface="B Nazanin" pitchFamily="2" charset="-78"/>
              </a:rPr>
              <a:t> است که در توصیف یک واحد </a:t>
            </a:r>
            <a:r>
              <a:rPr lang="fa-IR" sz="2400" dirty="0" err="1">
                <a:solidFill>
                  <a:schemeClr val="accent3">
                    <a:lumMod val="75000"/>
                  </a:schemeClr>
                </a:solidFill>
                <a:cs typeface="B Nazanin" pitchFamily="2" charset="-78"/>
              </a:rPr>
              <a:t>دونفری</a:t>
            </a:r>
            <a:r>
              <a:rPr lang="fa-IR" sz="2400" dirty="0">
                <a:solidFill>
                  <a:schemeClr val="accent3">
                    <a:lumMod val="75000"/>
                  </a:schemeClr>
                </a:solidFill>
                <a:cs typeface="B Nazanin" pitchFamily="2" charset="-78"/>
              </a:rPr>
              <a:t> استفاده می شود </a:t>
            </a:r>
            <a:r>
              <a:rPr lang="fa-IR" sz="2400" dirty="0" err="1">
                <a:solidFill>
                  <a:schemeClr val="accent3">
                    <a:lumMod val="75000"/>
                  </a:schemeClr>
                </a:solidFill>
                <a:cs typeface="B Nazanin" pitchFamily="2" charset="-78"/>
              </a:rPr>
              <a:t>کـه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اعضـای</a:t>
            </a:r>
            <a:r>
              <a:rPr lang="fa-IR" sz="2400" dirty="0">
                <a:solidFill>
                  <a:schemeClr val="accent3">
                    <a:lumMod val="75000"/>
                  </a:schemeClr>
                </a:solidFill>
                <a:cs typeface="B Nazanin" pitchFamily="2" charset="-78"/>
              </a:rPr>
              <a:t> آن </a:t>
            </a:r>
            <a:r>
              <a:rPr lang="fa-IR" sz="2400" dirty="0" err="1">
                <a:solidFill>
                  <a:schemeClr val="accent3">
                    <a:lumMod val="75000"/>
                  </a:schemeClr>
                </a:solidFill>
                <a:cs typeface="B Nazanin" pitchFamily="2" charset="-78"/>
              </a:rPr>
              <a:t>بـه</a:t>
            </a:r>
            <a:r>
              <a:rPr lang="fa-IR" sz="2400" dirty="0">
                <a:solidFill>
                  <a:schemeClr val="accent3">
                    <a:lumMod val="75000"/>
                  </a:schemeClr>
                </a:solidFill>
                <a:cs typeface="B Nazanin" pitchFamily="2" charset="-78"/>
              </a:rPr>
              <a:t> گفته ی </a:t>
            </a:r>
            <a:r>
              <a:rPr lang="fa-IR" sz="2400" dirty="0" err="1">
                <a:solidFill>
                  <a:schemeClr val="accent3">
                    <a:lumMod val="75000"/>
                  </a:schemeClr>
                </a:solidFill>
                <a:cs typeface="B Nazanin" pitchFamily="2" charset="-78"/>
              </a:rPr>
              <a:t>شیفلن</a:t>
            </a:r>
            <a:r>
              <a:rPr lang="fa-IR" sz="2400" dirty="0">
                <a:solidFill>
                  <a:schemeClr val="accent3">
                    <a:lumMod val="75000"/>
                  </a:schemeClr>
                </a:solidFill>
                <a:cs typeface="B Nazanin" pitchFamily="2" charset="-78"/>
              </a:rPr>
              <a:t>« خود را جزئی از کل می دانند و فاقد تجربه ی کافی برای بقا به مثابه یک واحد مستقل </a:t>
            </a:r>
            <a:r>
              <a:rPr lang="fa-IR" sz="2400" dirty="0" err="1">
                <a:solidFill>
                  <a:schemeClr val="accent3">
                    <a:lumMod val="75000"/>
                  </a:schemeClr>
                </a:solidFill>
                <a:cs typeface="B Nazanin" pitchFamily="2" charset="-78"/>
              </a:rPr>
              <a:t>هسـتند</a:t>
            </a:r>
            <a:r>
              <a:rPr lang="fa-IR" sz="2400" dirty="0">
                <a:solidFill>
                  <a:schemeClr val="accent3">
                    <a:lumMod val="75000"/>
                  </a:schemeClr>
                </a:solidFill>
                <a:cs typeface="B Nazanin" pitchFamily="2" charset="-78"/>
              </a:rPr>
              <a:t> و در قطع پیوند و ارتباط با ارگانیسم خانواده ممکن است دوره ی روان پریشی در </a:t>
            </a:r>
            <a:r>
              <a:rPr lang="fa-IR" sz="2400" dirty="0" err="1">
                <a:solidFill>
                  <a:schemeClr val="accent3">
                    <a:lumMod val="75000"/>
                  </a:schemeClr>
                </a:solidFill>
                <a:cs typeface="B Nazanin" pitchFamily="2" charset="-78"/>
              </a:rPr>
              <a:t>انها</a:t>
            </a:r>
            <a:r>
              <a:rPr lang="fa-IR" sz="2400" dirty="0">
                <a:solidFill>
                  <a:schemeClr val="accent3">
                    <a:lumMod val="75000"/>
                  </a:schemeClr>
                </a:solidFill>
                <a:cs typeface="B Nazanin" pitchFamily="2" charset="-78"/>
              </a:rPr>
              <a:t> رخ دهد.</a:t>
            </a:r>
            <a:endParaRPr lang="en-US" sz="2400" dirty="0">
              <a:solidFill>
                <a:schemeClr val="accent3">
                  <a:lumMod val="75000"/>
                </a:schemeClr>
              </a:solidFill>
              <a:cs typeface="B Nazanin" pitchFamily="2" charset="-78"/>
            </a:endParaRPr>
          </a:p>
          <a:p>
            <a:pPr algn="just" rtl="1"/>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1951986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504378"/>
            <a:ext cx="7162800" cy="5586145"/>
          </a:xfrm>
          <a:prstGeom prst="rect">
            <a:avLst/>
          </a:prstGeom>
        </p:spPr>
        <p:txBody>
          <a:bodyPr wrap="square">
            <a:spAutoFit/>
          </a:bodyPr>
          <a:lstStyle/>
          <a:p>
            <a:pPr algn="just" rtl="1">
              <a:lnSpc>
                <a:spcPct val="150000"/>
              </a:lnSpc>
            </a:pPr>
            <a:r>
              <a:rPr lang="fa-IR" sz="2400" b="1" dirty="0">
                <a:solidFill>
                  <a:schemeClr val="accent4">
                    <a:lumMod val="75000"/>
                  </a:schemeClr>
                </a:solidFill>
                <a:cs typeface="B Nazanin" pitchFamily="2" charset="-78"/>
              </a:rPr>
              <a:t>نقش خانواده</a:t>
            </a:r>
            <a:endParaRPr lang="en-US" sz="2400" dirty="0">
              <a:solidFill>
                <a:schemeClr val="accent4">
                  <a:lumMod val="75000"/>
                </a:schemeClr>
              </a:solidFill>
              <a:cs typeface="B Nazanin" pitchFamily="2" charset="-78"/>
            </a:endParaRPr>
          </a:p>
          <a:p>
            <a:pPr algn="just" rtl="1">
              <a:lnSpc>
                <a:spcPct val="150000"/>
              </a:lnSpc>
            </a:pPr>
            <a:r>
              <a:rPr lang="fa-IR" sz="2400" dirty="0">
                <a:solidFill>
                  <a:schemeClr val="accent4">
                    <a:lumMod val="75000"/>
                  </a:schemeClr>
                </a:solidFill>
                <a:cs typeface="B Nazanin" pitchFamily="2" charset="-78"/>
              </a:rPr>
              <a:t>در حال حاضر , خانواده درمانگران در حال </a:t>
            </a:r>
            <a:r>
              <a:rPr lang="fa-IR" sz="2400" dirty="0" err="1">
                <a:solidFill>
                  <a:schemeClr val="accent4">
                    <a:lumMod val="75000"/>
                  </a:schemeClr>
                </a:solidFill>
                <a:cs typeface="B Nazanin" pitchFamily="2" charset="-78"/>
              </a:rPr>
              <a:t>تغییـر</a:t>
            </a:r>
            <a:r>
              <a:rPr lang="fa-IR" sz="2400" dirty="0">
                <a:solidFill>
                  <a:schemeClr val="accent4">
                    <a:lumMod val="75000"/>
                  </a:schemeClr>
                </a:solidFill>
                <a:cs typeface="B Nazanin" pitchFamily="2" charset="-78"/>
              </a:rPr>
              <a:t> دادن </a:t>
            </a:r>
            <a:r>
              <a:rPr lang="fa-IR" sz="2400" dirty="0" err="1">
                <a:solidFill>
                  <a:schemeClr val="accent4">
                    <a:lumMod val="75000"/>
                  </a:schemeClr>
                </a:solidFill>
                <a:cs typeface="B Nazanin" pitchFamily="2" charset="-78"/>
              </a:rPr>
              <a:t>دیدگاهشـان</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هسـتند</a:t>
            </a:r>
            <a:r>
              <a:rPr lang="fa-IR" sz="2400" dirty="0">
                <a:solidFill>
                  <a:schemeClr val="accent4">
                    <a:lumMod val="75000"/>
                  </a:schemeClr>
                </a:solidFill>
                <a:cs typeface="B Nazanin" pitchFamily="2" charset="-78"/>
              </a:rPr>
              <a:t> و در </a:t>
            </a:r>
            <a:r>
              <a:rPr lang="fa-IR" sz="2400" dirty="0" err="1">
                <a:solidFill>
                  <a:schemeClr val="accent4">
                    <a:lumMod val="75000"/>
                  </a:schemeClr>
                </a:solidFill>
                <a:cs typeface="B Nazanin" pitchFamily="2" charset="-78"/>
              </a:rPr>
              <a:t>جسـتجوی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مشـارکت</a:t>
            </a:r>
            <a:r>
              <a:rPr lang="fa-IR" sz="2400" dirty="0">
                <a:solidFill>
                  <a:schemeClr val="accent4">
                    <a:lumMod val="75000"/>
                  </a:schemeClr>
                </a:solidFill>
                <a:cs typeface="B Nazanin" pitchFamily="2" charset="-78"/>
              </a:rPr>
              <a:t> خانواده میباشند زیرا این ویژگی های </a:t>
            </a:r>
            <a:r>
              <a:rPr lang="fa-IR" sz="2400" dirty="0" err="1">
                <a:solidFill>
                  <a:schemeClr val="accent4">
                    <a:lumMod val="75000"/>
                  </a:schemeClr>
                </a:solidFill>
                <a:cs typeface="B Nazanin" pitchFamily="2" charset="-78"/>
              </a:rPr>
              <a:t>ناسروده</a:t>
            </a:r>
            <a:r>
              <a:rPr lang="fa-IR" sz="2400" dirty="0">
                <a:solidFill>
                  <a:schemeClr val="accent4">
                    <a:lumMod val="75000"/>
                  </a:schemeClr>
                </a:solidFill>
                <a:cs typeface="B Nazanin" pitchFamily="2" charset="-78"/>
              </a:rPr>
              <a:t> خانواده ها یعنی پرورش ,مراقبت و تعاملات </a:t>
            </a:r>
            <a:r>
              <a:rPr lang="fa-IR" sz="2400" dirty="0" err="1">
                <a:solidFill>
                  <a:schemeClr val="accent4">
                    <a:lumMod val="75000"/>
                  </a:schemeClr>
                </a:solidFill>
                <a:cs typeface="B Nazanin" pitchFamily="2" charset="-78"/>
              </a:rPr>
              <a:t>حمایـت</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آمیـز</a:t>
            </a:r>
            <a:r>
              <a:rPr lang="fa-IR" sz="2400" dirty="0">
                <a:solidFill>
                  <a:schemeClr val="accent4">
                    <a:lumMod val="75000"/>
                  </a:schemeClr>
                </a:solidFill>
                <a:cs typeface="B Nazanin" pitchFamily="2" charset="-78"/>
              </a:rPr>
              <a:t> است که بقا و ادامه زندگی را در دنیای مرموز امروز تضمین میکند .</a:t>
            </a:r>
            <a:endParaRPr lang="en-US" sz="2400" dirty="0">
              <a:solidFill>
                <a:schemeClr val="accent4">
                  <a:lumMod val="75000"/>
                </a:schemeClr>
              </a:solidFill>
              <a:cs typeface="B Nazanin" pitchFamily="2" charset="-78"/>
            </a:endParaRPr>
          </a:p>
          <a:p>
            <a:pPr algn="just" rtl="1">
              <a:lnSpc>
                <a:spcPct val="150000"/>
              </a:lnSpc>
            </a:pPr>
            <a:r>
              <a:rPr lang="fa-IR" sz="2400" dirty="0">
                <a:solidFill>
                  <a:schemeClr val="accent4">
                    <a:lumMod val="75000"/>
                  </a:schemeClr>
                </a:solidFill>
                <a:cs typeface="B Nazanin" pitchFamily="2" charset="-78"/>
              </a:rPr>
              <a:t>در هر خانواده ای میتوان نکات مثبتی یافت این نکات میتواند از خانواده اصلی به خانواده ای جدید و از آنجا به نسل بعد منتقل شود.</a:t>
            </a:r>
            <a:endParaRPr lang="en-US" sz="2400" dirty="0">
              <a:solidFill>
                <a:schemeClr val="accent4">
                  <a:lumMod val="75000"/>
                </a:schemeClr>
              </a:solidFill>
              <a:cs typeface="B Nazanin" pitchFamily="2" charset="-78"/>
            </a:endParaRPr>
          </a:p>
          <a:p>
            <a:pPr algn="just" rtl="1">
              <a:lnSpc>
                <a:spcPct val="150000"/>
              </a:lnSpc>
            </a:pPr>
            <a:r>
              <a:rPr lang="fa-IR" sz="2400" dirty="0">
                <a:solidFill>
                  <a:schemeClr val="accent4">
                    <a:lumMod val="75000"/>
                  </a:schemeClr>
                </a:solidFill>
                <a:cs typeface="B Nazanin" pitchFamily="2" charset="-78"/>
              </a:rPr>
              <a:t>فن در افتادن با اعضای خانواده توسط کارل </a:t>
            </a:r>
            <a:r>
              <a:rPr lang="fa-IR" sz="2400" dirty="0" err="1">
                <a:solidFill>
                  <a:schemeClr val="accent4">
                    <a:lumMod val="75000"/>
                  </a:schemeClr>
                </a:solidFill>
                <a:cs typeface="B Nazanin" pitchFamily="2" charset="-78"/>
              </a:rPr>
              <a:t>ویته</a:t>
            </a:r>
            <a:r>
              <a:rPr lang="fa-IR" sz="2400" dirty="0">
                <a:solidFill>
                  <a:schemeClr val="accent4">
                    <a:lumMod val="75000"/>
                  </a:schemeClr>
                </a:solidFill>
                <a:cs typeface="B Nazanin" pitchFamily="2" charset="-78"/>
              </a:rPr>
              <a:t> کر و ایجاد اغتشاش نقش از این باور وی سرچشمه میگیرد که خارج از این اغتشاش , اعضای خانواده میتوانند نقاط قوت پنهان خود را کشف کنند.</a:t>
            </a:r>
            <a:endParaRPr lang="en-US" sz="2400" dirty="0">
              <a:solidFill>
                <a:schemeClr val="accent4">
                  <a:lumMod val="75000"/>
                </a:schemeClr>
              </a:solidFill>
              <a:cs typeface="B Nazanin" pitchFamily="2" charset="-78"/>
            </a:endParaRPr>
          </a:p>
        </p:txBody>
      </p:sp>
    </p:spTree>
    <p:extLst>
      <p:ext uri="{BB962C8B-B14F-4D97-AF65-F5344CB8AC3E}">
        <p14:creationId xmlns:p14="http://schemas.microsoft.com/office/powerpoint/2010/main" val="3812673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371600"/>
            <a:ext cx="8077200" cy="3970318"/>
          </a:xfrm>
          <a:prstGeom prst="rect">
            <a:avLst/>
          </a:prstGeom>
        </p:spPr>
        <p:txBody>
          <a:bodyPr wrap="square">
            <a:spAutoFit/>
          </a:bodyPr>
          <a:lstStyle/>
          <a:p>
            <a:pPr algn="just" rtl="1">
              <a:lnSpc>
                <a:spcPct val="150000"/>
              </a:lnSpc>
            </a:pPr>
            <a:r>
              <a:rPr lang="fa-IR" sz="2400" dirty="0">
                <a:solidFill>
                  <a:srgbClr val="0070C0"/>
                </a:solidFill>
                <a:cs typeface="B Nazanin" pitchFamily="2" charset="-78"/>
              </a:rPr>
              <a:t>راس و جوان </a:t>
            </a:r>
            <a:r>
              <a:rPr lang="fa-IR" sz="2400" dirty="0" err="1">
                <a:solidFill>
                  <a:srgbClr val="0070C0"/>
                </a:solidFill>
                <a:cs typeface="B Nazanin" pitchFamily="2" charset="-78"/>
              </a:rPr>
              <a:t>اسپک</a:t>
            </a:r>
            <a:r>
              <a:rPr lang="fa-IR" sz="2400" dirty="0">
                <a:solidFill>
                  <a:srgbClr val="0070C0"/>
                </a:solidFill>
                <a:cs typeface="B Nazanin" pitchFamily="2" charset="-78"/>
              </a:rPr>
              <a:t> با همکاری </a:t>
            </a:r>
            <a:r>
              <a:rPr lang="fa-IR" sz="2400" dirty="0" err="1">
                <a:solidFill>
                  <a:srgbClr val="0070C0"/>
                </a:solidFill>
                <a:cs typeface="B Nazanin" pitchFamily="2" charset="-78"/>
              </a:rPr>
              <a:t>وایس</a:t>
            </a:r>
            <a:r>
              <a:rPr lang="fa-IR" sz="2400" dirty="0">
                <a:solidFill>
                  <a:srgbClr val="0070C0"/>
                </a:solidFill>
                <a:cs typeface="B Nazanin" pitchFamily="2" charset="-78"/>
              </a:rPr>
              <a:t> درمورد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امکان ابتلا به سرطان یا بیماری قلبی </a:t>
            </a:r>
            <a:r>
              <a:rPr lang="fa-IR" sz="2400" dirty="0" err="1">
                <a:solidFill>
                  <a:srgbClr val="0070C0"/>
                </a:solidFill>
                <a:cs typeface="B Nazanin" pitchFamily="2" charset="-78"/>
              </a:rPr>
              <a:t>وجـود</a:t>
            </a:r>
            <a:r>
              <a:rPr lang="fa-IR" sz="2400" dirty="0">
                <a:solidFill>
                  <a:srgbClr val="0070C0"/>
                </a:solidFill>
                <a:cs typeface="B Nazanin" pitchFamily="2" charset="-78"/>
              </a:rPr>
              <a:t> دارد درمان شبکه ای را اعمال میکنند . </a:t>
            </a:r>
            <a:r>
              <a:rPr lang="fa-IR" sz="2400" dirty="0" err="1">
                <a:solidFill>
                  <a:srgbClr val="0070C0"/>
                </a:solidFill>
                <a:cs typeface="B Nazanin" pitchFamily="2" charset="-78"/>
              </a:rPr>
              <a:t>انان</a:t>
            </a:r>
            <a:r>
              <a:rPr lang="fa-IR" sz="2400" dirty="0">
                <a:solidFill>
                  <a:srgbClr val="0070C0"/>
                </a:solidFill>
                <a:cs typeface="B Nazanin" pitchFamily="2" charset="-78"/>
              </a:rPr>
              <a:t> معتقدند کار روی اندوه و ناراحتی خانوادگی میتواند پیوند بین افراد را محکم کند و عمر بیمار معلوم را طولانی سازد .</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خانواده ها زمانی به خانواده درمانگران مراجعه میکنند که در موقعیتی قرار گیرند </a:t>
            </a:r>
            <a:r>
              <a:rPr lang="fa-IR" sz="2400" dirty="0" err="1">
                <a:solidFill>
                  <a:srgbClr val="0070C0"/>
                </a:solidFill>
                <a:cs typeface="B Nazanin" pitchFamily="2" charset="-78"/>
              </a:rPr>
              <a:t>کـه</a:t>
            </a:r>
            <a:r>
              <a:rPr lang="fa-IR" sz="2400" dirty="0">
                <a:solidFill>
                  <a:srgbClr val="0070C0"/>
                </a:solidFill>
                <a:cs typeface="B Nazanin" pitchFamily="2" charset="-78"/>
              </a:rPr>
              <a:t> </a:t>
            </a:r>
            <a:r>
              <a:rPr lang="fa-IR" sz="2400" dirty="0" err="1">
                <a:solidFill>
                  <a:srgbClr val="0070C0"/>
                </a:solidFill>
                <a:cs typeface="B Nazanin" pitchFamily="2" charset="-78"/>
              </a:rPr>
              <a:t>مسـتلزم</a:t>
            </a:r>
            <a:r>
              <a:rPr lang="fa-IR" sz="2400" dirty="0">
                <a:solidFill>
                  <a:srgbClr val="0070C0"/>
                </a:solidFill>
                <a:cs typeface="B Nazanin" pitchFamily="2" charset="-78"/>
              </a:rPr>
              <a:t> </a:t>
            </a:r>
            <a:r>
              <a:rPr lang="fa-IR" sz="2400" dirty="0" err="1">
                <a:solidFill>
                  <a:srgbClr val="0070C0"/>
                </a:solidFill>
                <a:cs typeface="B Nazanin" pitchFamily="2" charset="-78"/>
              </a:rPr>
              <a:t>تغییراتـی</a:t>
            </a:r>
            <a:r>
              <a:rPr lang="fa-IR" sz="2400" dirty="0">
                <a:solidFill>
                  <a:srgbClr val="0070C0"/>
                </a:solidFill>
                <a:cs typeface="B Nazanin" pitchFamily="2" charset="-78"/>
              </a:rPr>
              <a:t> است که در گنجینه خانواده یافت نمیشود , در چنین حالتی تمام اعضای خانواده </a:t>
            </a:r>
            <a:r>
              <a:rPr lang="fa-IR" sz="2400" dirty="0" err="1">
                <a:solidFill>
                  <a:srgbClr val="0070C0"/>
                </a:solidFill>
                <a:cs typeface="B Nazanin" pitchFamily="2" charset="-78"/>
              </a:rPr>
              <a:t>پـیش</a:t>
            </a:r>
            <a:r>
              <a:rPr lang="fa-IR" sz="2400" dirty="0">
                <a:solidFill>
                  <a:srgbClr val="0070C0"/>
                </a:solidFill>
                <a:cs typeface="B Nazanin" pitchFamily="2" charset="-78"/>
              </a:rPr>
              <a:t> از ورود </a:t>
            </a:r>
            <a:r>
              <a:rPr lang="fa-IR" sz="2400" dirty="0" err="1">
                <a:solidFill>
                  <a:srgbClr val="0070C0"/>
                </a:solidFill>
                <a:cs typeface="B Nazanin" pitchFamily="2" charset="-78"/>
              </a:rPr>
              <a:t>بـه</a:t>
            </a:r>
            <a:r>
              <a:rPr lang="fa-IR" sz="2400" dirty="0">
                <a:solidFill>
                  <a:srgbClr val="0070C0"/>
                </a:solidFill>
                <a:cs typeface="B Nazanin" pitchFamily="2" charset="-78"/>
              </a:rPr>
              <a:t> </a:t>
            </a:r>
            <a:r>
              <a:rPr lang="fa-IR" sz="2400" dirty="0" err="1">
                <a:solidFill>
                  <a:srgbClr val="0070C0"/>
                </a:solidFill>
                <a:cs typeface="B Nazanin" pitchFamily="2" charset="-78"/>
              </a:rPr>
              <a:t>مطـب</a:t>
            </a:r>
            <a:r>
              <a:rPr lang="fa-IR" sz="2400" dirty="0">
                <a:solidFill>
                  <a:srgbClr val="0070C0"/>
                </a:solidFill>
                <a:cs typeface="B Nazanin" pitchFamily="2" charset="-78"/>
              </a:rPr>
              <a:t>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در صدد یافتن علت بیماری بوده </a:t>
            </a:r>
            <a:r>
              <a:rPr lang="fa-IR" sz="2400" dirty="0" err="1">
                <a:solidFill>
                  <a:srgbClr val="0070C0"/>
                </a:solidFill>
                <a:cs typeface="B Nazanin" pitchFamily="2" charset="-78"/>
              </a:rPr>
              <a:t>اند</a:t>
            </a:r>
            <a:r>
              <a:rPr lang="fa-IR" sz="2400" dirty="0">
                <a:solidFill>
                  <a:srgbClr val="0070C0"/>
                </a:solidFill>
                <a:cs typeface="B Nazanin" pitchFamily="2" charset="-78"/>
              </a:rPr>
              <a:t>.</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1458032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533400"/>
            <a:ext cx="7467600" cy="4893647"/>
          </a:xfrm>
          <a:prstGeom prst="rect">
            <a:avLst/>
          </a:prstGeom>
        </p:spPr>
        <p:txBody>
          <a:bodyPr wrap="square">
            <a:spAutoFit/>
          </a:bodyPr>
          <a:lstStyle/>
          <a:p>
            <a:pPr algn="just" rtl="1"/>
            <a:r>
              <a:rPr lang="fa-IR" sz="2400" b="1" dirty="0">
                <a:solidFill>
                  <a:schemeClr val="accent3">
                    <a:lumMod val="75000"/>
                  </a:schemeClr>
                </a:solidFill>
                <a:cs typeface="B Nazanin" pitchFamily="2" charset="-78"/>
              </a:rPr>
              <a:t>پاسخ به بیمار معلوم</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خانواده </a:t>
            </a:r>
            <a:r>
              <a:rPr lang="fa-IR" sz="2400" dirty="0" err="1">
                <a:solidFill>
                  <a:schemeClr val="accent3">
                    <a:lumMod val="75000"/>
                  </a:schemeClr>
                </a:solidFill>
                <a:cs typeface="B Nazanin" pitchFamily="2" charset="-78"/>
              </a:rPr>
              <a:t>هایی</a:t>
            </a:r>
            <a:r>
              <a:rPr lang="fa-IR" sz="2400" dirty="0">
                <a:solidFill>
                  <a:schemeClr val="accent3">
                    <a:lumMod val="75000"/>
                  </a:schemeClr>
                </a:solidFill>
                <a:cs typeface="B Nazanin" pitchFamily="2" charset="-78"/>
              </a:rPr>
              <a:t> که دارای فرزندان مبتلا به بیماری های مزمن میباشند , مایلند که </a:t>
            </a:r>
            <a:r>
              <a:rPr lang="fa-IR" sz="2400" dirty="0" err="1">
                <a:solidFill>
                  <a:schemeClr val="accent3">
                    <a:lumMod val="75000"/>
                  </a:schemeClr>
                </a:solidFill>
                <a:cs typeface="B Nazanin" pitchFamily="2" charset="-78"/>
              </a:rPr>
              <a:t>خودرا</a:t>
            </a:r>
            <a:r>
              <a:rPr lang="fa-IR" sz="2400" dirty="0">
                <a:solidFill>
                  <a:schemeClr val="accent3">
                    <a:lumMod val="75000"/>
                  </a:schemeClr>
                </a:solidFill>
                <a:cs typeface="B Nazanin" pitchFamily="2" charset="-78"/>
              </a:rPr>
              <a:t> حول و هوش </a:t>
            </a:r>
            <a:r>
              <a:rPr lang="fa-IR" sz="2400" dirty="0" err="1">
                <a:solidFill>
                  <a:schemeClr val="accent3">
                    <a:lumMod val="75000"/>
                  </a:schemeClr>
                </a:solidFill>
                <a:cs typeface="B Nazanin" pitchFamily="2" charset="-78"/>
              </a:rPr>
              <a:t>ضـعف</a:t>
            </a:r>
            <a:r>
              <a:rPr lang="fa-IR" sz="2400" dirty="0">
                <a:solidFill>
                  <a:schemeClr val="accent3">
                    <a:lumMod val="75000"/>
                  </a:schemeClr>
                </a:solidFill>
                <a:cs typeface="B Nazanin" pitchFamily="2" charset="-78"/>
              </a:rPr>
              <a:t> و ناتوانی کودک , و کوچک شمردن شایستگی و قابلیت وی سازمان دهند .</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تاکید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در لیاقت بیمار موجب تغییر شیوه ارتباط وی با سایر اعضای خانواده میشود تغییری </a:t>
            </a:r>
            <a:r>
              <a:rPr lang="fa-IR" sz="2400" dirty="0" err="1">
                <a:solidFill>
                  <a:schemeClr val="accent3">
                    <a:lumMod val="75000"/>
                  </a:schemeClr>
                </a:solidFill>
                <a:cs typeface="B Nazanin" pitchFamily="2" charset="-78"/>
              </a:rPr>
              <a:t>کـه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بـه</a:t>
            </a:r>
            <a:r>
              <a:rPr lang="fa-IR" sz="2400" dirty="0">
                <a:solidFill>
                  <a:schemeClr val="accent3">
                    <a:lumMod val="75000"/>
                  </a:schemeClr>
                </a:solidFill>
                <a:cs typeface="B Nazanin" pitchFamily="2" charset="-78"/>
              </a:rPr>
              <a:t> جای تاکید بر بیماری و نیاز به مواظبت بر شایستگی و قوت تاکید میکند .</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در چنین حالتی </a:t>
            </a:r>
            <a:r>
              <a:rPr lang="fa-IR" sz="2400" dirty="0" err="1">
                <a:solidFill>
                  <a:schemeClr val="accent3">
                    <a:lumMod val="75000"/>
                  </a:schemeClr>
                </a:solidFill>
                <a:cs typeface="B Nazanin" pitchFamily="2" charset="-78"/>
              </a:rPr>
              <a:t>اسکات</a:t>
            </a:r>
            <a:r>
              <a:rPr lang="fa-IR" sz="2400" dirty="0">
                <a:solidFill>
                  <a:schemeClr val="accent3">
                    <a:lumMod val="75000"/>
                  </a:schemeClr>
                </a:solidFill>
                <a:cs typeface="B Nazanin" pitchFamily="2" charset="-78"/>
              </a:rPr>
              <a:t> هر سک از کودکان معلول (یعنی ناشنوا) را مکلف میکند به عنوان معلم به خواهر و برادر و </a:t>
            </a:r>
            <a:r>
              <a:rPr lang="fa-IR" sz="2400" dirty="0" err="1">
                <a:solidFill>
                  <a:schemeClr val="accent3">
                    <a:lumMod val="75000"/>
                  </a:schemeClr>
                </a:solidFill>
                <a:cs typeface="B Nazanin" pitchFamily="2" charset="-78"/>
              </a:rPr>
              <a:t>والدینش</a:t>
            </a:r>
            <a:r>
              <a:rPr lang="fa-IR" sz="2400" dirty="0">
                <a:solidFill>
                  <a:schemeClr val="accent3">
                    <a:lumMod val="75000"/>
                  </a:schemeClr>
                </a:solidFill>
                <a:cs typeface="B Nazanin" pitchFamily="2" charset="-78"/>
              </a:rPr>
              <a:t> "ضمن </a:t>
            </a:r>
            <a:r>
              <a:rPr lang="fa-IR" sz="2400" dirty="0" err="1">
                <a:solidFill>
                  <a:schemeClr val="accent3">
                    <a:lumMod val="75000"/>
                  </a:schemeClr>
                </a:solidFill>
                <a:cs typeface="B Nazanin" pitchFamily="2" charset="-78"/>
              </a:rPr>
              <a:t>کلاسهایی</a:t>
            </a:r>
            <a:r>
              <a:rPr lang="fa-IR" sz="2400" dirty="0">
                <a:solidFill>
                  <a:schemeClr val="accent3">
                    <a:lumMod val="75000"/>
                  </a:schemeClr>
                </a:solidFill>
                <a:cs typeface="B Nazanin" pitchFamily="2" charset="-78"/>
              </a:rPr>
              <a:t> " نحوه برقراری ارتباط با کودک </a:t>
            </a:r>
            <a:r>
              <a:rPr lang="fa-IR" sz="2400" dirty="0" err="1">
                <a:solidFill>
                  <a:schemeClr val="accent3">
                    <a:lumMod val="75000"/>
                  </a:schemeClr>
                </a:solidFill>
                <a:cs typeface="B Nazanin" pitchFamily="2" charset="-78"/>
              </a:rPr>
              <a:t>بـا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اسـتفاده</a:t>
            </a:r>
            <a:r>
              <a:rPr lang="fa-IR" sz="2400" dirty="0">
                <a:solidFill>
                  <a:schemeClr val="accent3">
                    <a:lumMod val="75000"/>
                  </a:schemeClr>
                </a:solidFill>
                <a:cs typeface="B Nazanin" pitchFamily="2" charset="-78"/>
              </a:rPr>
              <a:t> از </a:t>
            </a:r>
            <a:r>
              <a:rPr lang="fa-IR" sz="2400" dirty="0" err="1">
                <a:solidFill>
                  <a:schemeClr val="accent3">
                    <a:lumMod val="75000"/>
                  </a:schemeClr>
                </a:solidFill>
                <a:cs typeface="B Nazanin" pitchFamily="2" charset="-78"/>
              </a:rPr>
              <a:t>زبـان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اشـاره</a:t>
            </a:r>
            <a:r>
              <a:rPr lang="fa-IR" sz="2400" dirty="0">
                <a:solidFill>
                  <a:schemeClr val="accent3">
                    <a:lumMod val="75000"/>
                  </a:schemeClr>
                </a:solidFill>
                <a:cs typeface="B Nazanin" pitchFamily="2" charset="-78"/>
              </a:rPr>
              <a:t> را </a:t>
            </a:r>
            <a:r>
              <a:rPr lang="fa-IR" sz="2400" dirty="0" err="1">
                <a:solidFill>
                  <a:schemeClr val="accent3">
                    <a:lumMod val="75000"/>
                  </a:schemeClr>
                </a:solidFill>
                <a:cs typeface="B Nazanin" pitchFamily="2" charset="-78"/>
              </a:rPr>
              <a:t>تعلـیم</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میدهند.تغییرکامل</a:t>
            </a:r>
            <a:r>
              <a:rPr lang="fa-IR" sz="2400" dirty="0">
                <a:solidFill>
                  <a:schemeClr val="accent3">
                    <a:lumMod val="75000"/>
                  </a:schemeClr>
                </a:solidFill>
                <a:cs typeface="B Nazanin" pitchFamily="2" charset="-78"/>
              </a:rPr>
              <a:t> موقعیت کودک معلول(ناشنوا) در خانواده تاثیر </a:t>
            </a:r>
            <a:r>
              <a:rPr lang="fa-IR" sz="2400" dirty="0" err="1">
                <a:solidFill>
                  <a:schemeClr val="accent3">
                    <a:lumMod val="75000"/>
                  </a:schemeClr>
                </a:solidFill>
                <a:cs typeface="B Nazanin" pitchFamily="2" charset="-78"/>
              </a:rPr>
              <a:t>ژزفی</a:t>
            </a:r>
            <a:r>
              <a:rPr lang="fa-IR" sz="2400" dirty="0">
                <a:solidFill>
                  <a:schemeClr val="accent3">
                    <a:lumMod val="75000"/>
                  </a:schemeClr>
                </a:solidFill>
                <a:cs typeface="B Nazanin" pitchFamily="2" charset="-78"/>
              </a:rPr>
              <a:t> بر </a:t>
            </a:r>
            <a:r>
              <a:rPr lang="fa-IR" sz="2400" dirty="0" err="1">
                <a:solidFill>
                  <a:schemeClr val="accent3">
                    <a:lumMod val="75000"/>
                  </a:schemeClr>
                </a:solidFill>
                <a:cs typeface="B Nazanin" pitchFamily="2" charset="-78"/>
              </a:rPr>
              <a:t>شیئه</a:t>
            </a:r>
            <a:r>
              <a:rPr lang="fa-IR" sz="2400" dirty="0">
                <a:solidFill>
                  <a:schemeClr val="accent3">
                    <a:lumMod val="75000"/>
                  </a:schemeClr>
                </a:solidFill>
                <a:cs typeface="B Nazanin" pitchFamily="2" charset="-78"/>
              </a:rPr>
              <a:t> کارکرد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بـر</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جـا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میگذارد.همین</a:t>
            </a:r>
            <a:r>
              <a:rPr lang="fa-IR" sz="2400" dirty="0">
                <a:solidFill>
                  <a:schemeClr val="accent3">
                    <a:lumMod val="75000"/>
                  </a:schemeClr>
                </a:solidFill>
                <a:cs typeface="B Nazanin" pitchFamily="2" charset="-78"/>
              </a:rPr>
              <a:t> شیوه جهت گیری برای کشف نقاط قوت اعضای خانواده زیربنای تمام فنون دیگر است.</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4090512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450768"/>
            <a:ext cx="7924800" cy="3785652"/>
          </a:xfrm>
          <a:prstGeom prst="rect">
            <a:avLst/>
          </a:prstGeom>
        </p:spPr>
        <p:txBody>
          <a:bodyPr wrap="square">
            <a:spAutoFit/>
          </a:bodyPr>
          <a:lstStyle/>
          <a:p>
            <a:pPr algn="just" rtl="1"/>
            <a:r>
              <a:rPr lang="fa-IR" sz="2400" b="1" dirty="0">
                <a:solidFill>
                  <a:srgbClr val="C00000"/>
                </a:solidFill>
                <a:cs typeface="B Nazanin" pitchFamily="2" charset="-78"/>
              </a:rPr>
              <a:t>مبادله کردن راه چاره ها</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اظهار نظر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بر این باور مبتنی است که خانواده به عنوان یک جاندار از توان بالقوه ای برای </a:t>
            </a:r>
            <a:r>
              <a:rPr lang="fa-IR" sz="2400" dirty="0" err="1">
                <a:solidFill>
                  <a:srgbClr val="C00000"/>
                </a:solidFill>
                <a:cs typeface="B Nazanin" pitchFamily="2" charset="-78"/>
              </a:rPr>
              <a:t>کـارکردی</a:t>
            </a:r>
            <a:r>
              <a:rPr lang="fa-IR" sz="2400" dirty="0">
                <a:solidFill>
                  <a:srgbClr val="C00000"/>
                </a:solidFill>
                <a:cs typeface="B Nazanin" pitchFamily="2" charset="-78"/>
              </a:rPr>
              <a:t> پیچیده تر از کارکردی که </a:t>
            </a:r>
            <a:r>
              <a:rPr lang="fa-IR" sz="2400" dirty="0" err="1">
                <a:solidFill>
                  <a:srgbClr val="C00000"/>
                </a:solidFill>
                <a:cs typeface="B Nazanin" pitchFamily="2" charset="-78"/>
              </a:rPr>
              <a:t>انها</a:t>
            </a:r>
            <a:r>
              <a:rPr lang="fa-IR" sz="2400" dirty="0">
                <a:solidFill>
                  <a:srgbClr val="C00000"/>
                </a:solidFill>
                <a:cs typeface="B Nazanin" pitchFamily="2" charset="-78"/>
              </a:rPr>
              <a:t> در این لحظه به نمایش میگذارند ,برخوردار است.</a:t>
            </a:r>
            <a:endParaRPr lang="en-US" sz="2400" dirty="0">
              <a:solidFill>
                <a:srgbClr val="C00000"/>
              </a:solidFill>
              <a:cs typeface="B Nazanin" pitchFamily="2" charset="-78"/>
            </a:endParaRPr>
          </a:p>
          <a:p>
            <a:pPr algn="just" rtl="1"/>
            <a:r>
              <a:rPr lang="fa-IR" sz="2400" dirty="0" err="1">
                <a:solidFill>
                  <a:srgbClr val="C00000"/>
                </a:solidFill>
                <a:cs typeface="B Nazanin" pitchFamily="2" charset="-78"/>
              </a:rPr>
              <a:t>درمانگر</a:t>
            </a:r>
            <a:r>
              <a:rPr lang="fa-IR" sz="2400" dirty="0">
                <a:solidFill>
                  <a:srgbClr val="C00000"/>
                </a:solidFill>
                <a:cs typeface="B Nazanin" pitchFamily="2" charset="-78"/>
              </a:rPr>
              <a:t> ممکن است حین جلسه مشاهده کند که رفتار اعضای خانواده </a:t>
            </a:r>
            <a:r>
              <a:rPr lang="fa-IR" sz="2400" dirty="0" err="1">
                <a:solidFill>
                  <a:srgbClr val="C00000"/>
                </a:solidFill>
                <a:cs typeface="B Nazanin" pitchFamily="2" charset="-78"/>
              </a:rPr>
              <a:t>عـادی</a:t>
            </a:r>
            <a:r>
              <a:rPr lang="fa-IR" sz="2400" dirty="0">
                <a:solidFill>
                  <a:srgbClr val="C00000"/>
                </a:solidFill>
                <a:cs typeface="B Nazanin" pitchFamily="2" charset="-78"/>
              </a:rPr>
              <a:t> </a:t>
            </a:r>
            <a:r>
              <a:rPr lang="fa-IR" sz="2400" dirty="0" err="1">
                <a:solidFill>
                  <a:srgbClr val="C00000"/>
                </a:solidFill>
                <a:cs typeface="B Nazanin" pitchFamily="2" charset="-78"/>
              </a:rPr>
              <a:t>اسـت</a:t>
            </a:r>
            <a:r>
              <a:rPr lang="fa-IR" sz="2400" dirty="0">
                <a:solidFill>
                  <a:srgbClr val="C00000"/>
                </a:solidFill>
                <a:cs typeface="B Nazanin" pitchFamily="2" charset="-78"/>
              </a:rPr>
              <a:t> , </a:t>
            </a:r>
            <a:r>
              <a:rPr lang="fa-IR" sz="2400" dirty="0" err="1">
                <a:solidFill>
                  <a:srgbClr val="C00000"/>
                </a:solidFill>
                <a:cs typeface="B Nazanin" pitchFamily="2" charset="-78"/>
              </a:rPr>
              <a:t>امـا</a:t>
            </a:r>
            <a:r>
              <a:rPr lang="fa-IR" sz="2400" dirty="0">
                <a:solidFill>
                  <a:srgbClr val="C00000"/>
                </a:solidFill>
                <a:cs typeface="B Nazanin" pitchFamily="2" charset="-78"/>
              </a:rPr>
              <a:t> </a:t>
            </a:r>
            <a:r>
              <a:rPr lang="fa-IR" sz="2400" dirty="0" err="1">
                <a:solidFill>
                  <a:srgbClr val="C00000"/>
                </a:solidFill>
                <a:cs typeface="B Nazanin" pitchFamily="2" charset="-78"/>
              </a:rPr>
              <a:t>بـه</a:t>
            </a:r>
            <a:r>
              <a:rPr lang="fa-IR" sz="2400" dirty="0">
                <a:solidFill>
                  <a:srgbClr val="C00000"/>
                </a:solidFill>
                <a:cs typeface="B Nazanin" pitchFamily="2" charset="-78"/>
              </a:rPr>
              <a:t> </a:t>
            </a:r>
            <a:r>
              <a:rPr lang="fa-IR" sz="2400" dirty="0" err="1">
                <a:solidFill>
                  <a:srgbClr val="C00000"/>
                </a:solidFill>
                <a:cs typeface="B Nazanin" pitchFamily="2" charset="-78"/>
              </a:rPr>
              <a:t>تعبیـر</a:t>
            </a:r>
            <a:r>
              <a:rPr lang="fa-IR" sz="2400" dirty="0">
                <a:solidFill>
                  <a:srgbClr val="C00000"/>
                </a:solidFill>
                <a:cs typeface="B Nazanin" pitchFamily="2" charset="-78"/>
              </a:rPr>
              <a:t> </a:t>
            </a:r>
            <a:r>
              <a:rPr lang="fa-IR" sz="2400" dirty="0" err="1">
                <a:solidFill>
                  <a:srgbClr val="C00000"/>
                </a:solidFill>
                <a:cs typeface="B Nazanin" pitchFamily="2" charset="-78"/>
              </a:rPr>
              <a:t>انهـا</a:t>
            </a:r>
            <a:r>
              <a:rPr lang="fa-IR" sz="2400" dirty="0">
                <a:solidFill>
                  <a:srgbClr val="C00000"/>
                </a:solidFill>
                <a:cs typeface="B Nazanin" pitchFamily="2" charset="-78"/>
              </a:rPr>
              <a:t> </a:t>
            </a:r>
            <a:r>
              <a:rPr lang="fa-IR" sz="2400" dirty="0" err="1">
                <a:solidFill>
                  <a:srgbClr val="C00000"/>
                </a:solidFill>
                <a:cs typeface="B Nazanin" pitchFamily="2" charset="-78"/>
              </a:rPr>
              <a:t>ناکارساز</a:t>
            </a:r>
            <a:r>
              <a:rPr lang="fa-IR" sz="2400" dirty="0">
                <a:solidFill>
                  <a:srgbClr val="C00000"/>
                </a:solidFill>
                <a:cs typeface="B Nazanin" pitchFamily="2" charset="-78"/>
              </a:rPr>
              <a:t> است.</a:t>
            </a:r>
            <a:endParaRPr lang="en-US" sz="2400" dirty="0">
              <a:solidFill>
                <a:srgbClr val="C00000"/>
              </a:solidFill>
              <a:cs typeface="B Nazanin" pitchFamily="2" charset="-78"/>
            </a:endParaRPr>
          </a:p>
          <a:p>
            <a:pPr algn="just" rtl="1"/>
            <a:r>
              <a:rPr lang="fa-IR" sz="2400" dirty="0">
                <a:solidFill>
                  <a:srgbClr val="C00000"/>
                </a:solidFill>
                <a:cs typeface="B Nazanin" pitchFamily="2" charset="-78"/>
              </a:rPr>
              <a:t>اگر خانواده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روان - آسیب شناس علاقه </a:t>
            </a:r>
            <a:r>
              <a:rPr lang="fa-IR" sz="2400" dirty="0" err="1">
                <a:solidFill>
                  <a:srgbClr val="C00000"/>
                </a:solidFill>
                <a:cs typeface="B Nazanin" pitchFamily="2" charset="-78"/>
              </a:rPr>
              <a:t>مندی</a:t>
            </a:r>
            <a:r>
              <a:rPr lang="fa-IR" sz="2400" dirty="0">
                <a:solidFill>
                  <a:srgbClr val="C00000"/>
                </a:solidFill>
                <a:cs typeface="B Nazanin" pitchFamily="2" charset="-78"/>
              </a:rPr>
              <a:t> باشد , به ان بخش از بیماری </a:t>
            </a:r>
            <a:r>
              <a:rPr lang="fa-IR" sz="2400" dirty="0" err="1">
                <a:solidFill>
                  <a:srgbClr val="C00000"/>
                </a:solidFill>
                <a:cs typeface="B Nazanin" pitchFamily="2" charset="-78"/>
              </a:rPr>
              <a:t>پاسـخ</a:t>
            </a:r>
            <a:r>
              <a:rPr lang="fa-IR" sz="2400" dirty="0">
                <a:solidFill>
                  <a:srgbClr val="C00000"/>
                </a:solidFill>
                <a:cs typeface="B Nazanin" pitchFamily="2" charset="-78"/>
              </a:rPr>
              <a:t> </a:t>
            </a:r>
            <a:r>
              <a:rPr lang="fa-IR" sz="2400" dirty="0" err="1">
                <a:solidFill>
                  <a:srgbClr val="C00000"/>
                </a:solidFill>
                <a:cs typeface="B Nazanin" pitchFamily="2" charset="-78"/>
              </a:rPr>
              <a:t>خواهـد</a:t>
            </a:r>
            <a:r>
              <a:rPr lang="fa-IR" sz="2400" dirty="0">
                <a:solidFill>
                  <a:srgbClr val="C00000"/>
                </a:solidFill>
                <a:cs typeface="B Nazanin" pitchFamily="2" charset="-78"/>
              </a:rPr>
              <a:t> داد </a:t>
            </a:r>
            <a:r>
              <a:rPr lang="fa-IR" sz="2400" dirty="0" err="1">
                <a:solidFill>
                  <a:srgbClr val="C00000"/>
                </a:solidFill>
                <a:cs typeface="B Nazanin" pitchFamily="2" charset="-78"/>
              </a:rPr>
              <a:t>کـه</a:t>
            </a:r>
            <a:r>
              <a:rPr lang="fa-IR" sz="2400" dirty="0">
                <a:solidFill>
                  <a:srgbClr val="C00000"/>
                </a:solidFill>
                <a:cs typeface="B Nazanin" pitchFamily="2" charset="-78"/>
              </a:rPr>
              <a:t> خانواده بروز میدهد و به </a:t>
            </a:r>
            <a:r>
              <a:rPr lang="fa-IR" sz="2400" dirty="0" err="1">
                <a:solidFill>
                  <a:srgbClr val="C00000"/>
                </a:solidFill>
                <a:cs typeface="B Nazanin" pitchFamily="2" charset="-78"/>
              </a:rPr>
              <a:t>غاط</a:t>
            </a:r>
            <a:r>
              <a:rPr lang="fa-IR" sz="2400" dirty="0">
                <a:solidFill>
                  <a:srgbClr val="C00000"/>
                </a:solidFill>
                <a:cs typeface="B Nazanin" pitchFamily="2" charset="-78"/>
              </a:rPr>
              <a:t> فقط بخشهای کم ظرفیت تر </a:t>
            </a:r>
            <a:r>
              <a:rPr lang="fa-IR" sz="2400" dirty="0" err="1">
                <a:solidFill>
                  <a:srgbClr val="C00000"/>
                </a:solidFill>
                <a:cs typeface="B Nazanin" pitchFamily="2" charset="-78"/>
              </a:rPr>
              <a:t>ارگانیزم</a:t>
            </a:r>
            <a:r>
              <a:rPr lang="fa-IR" sz="2400" dirty="0">
                <a:solidFill>
                  <a:srgbClr val="C00000"/>
                </a:solidFill>
                <a:cs typeface="B Nazanin" pitchFamily="2" charset="-78"/>
              </a:rPr>
              <a:t> خانواده </a:t>
            </a:r>
            <a:r>
              <a:rPr lang="fa-IR" sz="2400" dirty="0" err="1">
                <a:solidFill>
                  <a:srgbClr val="C00000"/>
                </a:solidFill>
                <a:cs typeface="B Nazanin" pitchFamily="2" charset="-78"/>
              </a:rPr>
              <a:t>رامشاهده</a:t>
            </a:r>
            <a:r>
              <a:rPr lang="fa-IR" sz="2400" dirty="0">
                <a:solidFill>
                  <a:srgbClr val="C00000"/>
                </a:solidFill>
                <a:cs typeface="B Nazanin" pitchFamily="2" charset="-78"/>
              </a:rPr>
              <a:t> خواهد کرد اما </a:t>
            </a:r>
            <a:r>
              <a:rPr lang="fa-IR" sz="2400" dirty="0" err="1">
                <a:solidFill>
                  <a:srgbClr val="C00000"/>
                </a:solidFill>
                <a:cs typeface="B Nazanin" pitchFamily="2" charset="-78"/>
              </a:rPr>
              <a:t>اگـر</a:t>
            </a:r>
            <a:r>
              <a:rPr lang="fa-IR" sz="2400" dirty="0">
                <a:solidFill>
                  <a:srgbClr val="C00000"/>
                </a:solidFill>
                <a:cs typeface="B Nazanin" pitchFamily="2" charset="-78"/>
              </a:rPr>
              <a:t> او دایره جستجو را وسیعتر کند , پی میبرد که خانواده دارای راه </a:t>
            </a:r>
            <a:r>
              <a:rPr lang="fa-IR" sz="2400" dirty="0" err="1">
                <a:solidFill>
                  <a:srgbClr val="C00000"/>
                </a:solidFill>
                <a:cs typeface="B Nazanin" pitchFamily="2" charset="-78"/>
              </a:rPr>
              <a:t>حلهایی</a:t>
            </a:r>
            <a:r>
              <a:rPr lang="fa-IR" sz="2400" dirty="0">
                <a:solidFill>
                  <a:srgbClr val="C00000"/>
                </a:solidFill>
                <a:cs typeface="B Nazanin" pitchFamily="2" charset="-78"/>
              </a:rPr>
              <a:t> است </a:t>
            </a:r>
            <a:r>
              <a:rPr lang="fa-IR" sz="2400" dirty="0" err="1">
                <a:solidFill>
                  <a:srgbClr val="C00000"/>
                </a:solidFill>
                <a:cs typeface="B Nazanin" pitchFamily="2" charset="-78"/>
              </a:rPr>
              <a:t>کـه</a:t>
            </a:r>
            <a:r>
              <a:rPr lang="fa-IR" sz="2400" dirty="0">
                <a:solidFill>
                  <a:srgbClr val="C00000"/>
                </a:solidFill>
                <a:cs typeface="B Nazanin" pitchFamily="2" charset="-78"/>
              </a:rPr>
              <a:t> </a:t>
            </a:r>
            <a:r>
              <a:rPr lang="fa-IR" sz="2400" dirty="0" err="1">
                <a:solidFill>
                  <a:srgbClr val="C00000"/>
                </a:solidFill>
                <a:cs typeface="B Nazanin" pitchFamily="2" charset="-78"/>
              </a:rPr>
              <a:t>میتـوان</a:t>
            </a:r>
            <a:r>
              <a:rPr lang="fa-IR" sz="2400" dirty="0">
                <a:solidFill>
                  <a:srgbClr val="C00000"/>
                </a:solidFill>
                <a:cs typeface="B Nazanin" pitchFamily="2" charset="-78"/>
              </a:rPr>
              <a:t> ان را </a:t>
            </a:r>
            <a:r>
              <a:rPr lang="fa-IR" sz="2400" dirty="0" err="1">
                <a:solidFill>
                  <a:srgbClr val="C00000"/>
                </a:solidFill>
                <a:cs typeface="B Nazanin" pitchFamily="2" charset="-78"/>
              </a:rPr>
              <a:t>بـه</a:t>
            </a:r>
            <a:r>
              <a:rPr lang="fa-IR" sz="2400" dirty="0">
                <a:solidFill>
                  <a:srgbClr val="C00000"/>
                </a:solidFill>
                <a:cs typeface="B Nazanin" pitchFamily="2" charset="-78"/>
              </a:rPr>
              <a:t> </a:t>
            </a:r>
            <a:r>
              <a:rPr lang="fa-IR" sz="2400" dirty="0" err="1">
                <a:solidFill>
                  <a:srgbClr val="C00000"/>
                </a:solidFill>
                <a:cs typeface="B Nazanin" pitchFamily="2" charset="-78"/>
              </a:rPr>
              <a:t>حرکـت</a:t>
            </a:r>
            <a:r>
              <a:rPr lang="fa-IR" sz="2400" dirty="0">
                <a:solidFill>
                  <a:srgbClr val="C00000"/>
                </a:solidFill>
                <a:cs typeface="B Nazanin" pitchFamily="2" charset="-78"/>
              </a:rPr>
              <a:t> </a:t>
            </a:r>
            <a:r>
              <a:rPr lang="fa-IR" sz="2400" dirty="0" err="1">
                <a:solidFill>
                  <a:srgbClr val="C00000"/>
                </a:solidFill>
                <a:cs typeface="B Nazanin" pitchFamily="2" charset="-78"/>
              </a:rPr>
              <a:t>واداشت</a:t>
            </a:r>
            <a:r>
              <a:rPr lang="fa-IR" sz="2400" dirty="0">
                <a:solidFill>
                  <a:srgbClr val="C00000"/>
                </a:solidFill>
                <a:cs typeface="B Nazanin" pitchFamily="2" charset="-78"/>
              </a:rPr>
              <a:t> .</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17399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0200" y="533400"/>
            <a:ext cx="7239000" cy="5632311"/>
          </a:xfrm>
          <a:prstGeom prst="rect">
            <a:avLst/>
          </a:prstGeom>
        </p:spPr>
        <p:txBody>
          <a:bodyPr wrap="square">
            <a:spAutoFit/>
          </a:bodyPr>
          <a:lstStyle/>
          <a:p>
            <a:pPr algn="just" rtl="1"/>
            <a:r>
              <a:rPr lang="fa-IR" sz="2400" dirty="0">
                <a:solidFill>
                  <a:srgbClr val="002060"/>
                </a:solidFill>
                <a:cs typeface="B Nazanin" pitchFamily="2" charset="-78"/>
              </a:rPr>
              <a:t>برای اعضای خانواده هیچ چیز تحریک کننده تر و گیج کننده تر از </a:t>
            </a:r>
            <a:r>
              <a:rPr lang="fa-IR" sz="2400" dirty="0" err="1">
                <a:solidFill>
                  <a:srgbClr val="002060"/>
                </a:solidFill>
                <a:cs typeface="B Nazanin" pitchFamily="2" charset="-78"/>
              </a:rPr>
              <a:t>درمانگری</a:t>
            </a:r>
            <a:r>
              <a:rPr lang="fa-IR" sz="2400" dirty="0">
                <a:solidFill>
                  <a:srgbClr val="002060"/>
                </a:solidFill>
                <a:cs typeface="B Nazanin" pitchFamily="2" charset="-78"/>
              </a:rPr>
              <a:t> نیست که از بیماری </a:t>
            </a:r>
            <a:r>
              <a:rPr lang="fa-IR" sz="2400" dirty="0" err="1">
                <a:solidFill>
                  <a:srgbClr val="002060"/>
                </a:solidFill>
                <a:cs typeface="B Nazanin" pitchFamily="2" charset="-78"/>
              </a:rPr>
              <a:t>انها</a:t>
            </a:r>
            <a:r>
              <a:rPr lang="fa-IR" sz="2400" dirty="0">
                <a:solidFill>
                  <a:srgbClr val="002060"/>
                </a:solidFill>
                <a:cs typeface="B Nazanin" pitchFamily="2" charset="-78"/>
              </a:rPr>
              <a:t> سؤال کند . </a:t>
            </a:r>
            <a:r>
              <a:rPr lang="fa-IR" sz="2400" dirty="0" err="1">
                <a:solidFill>
                  <a:srgbClr val="002060"/>
                </a:solidFill>
                <a:cs typeface="B Nazanin" pitchFamily="2" charset="-78"/>
              </a:rPr>
              <a:t>انها</a:t>
            </a:r>
            <a:r>
              <a:rPr lang="fa-IR" sz="2400" dirty="0">
                <a:solidFill>
                  <a:srgbClr val="002060"/>
                </a:solidFill>
                <a:cs typeface="B Nazanin" pitchFamily="2" charset="-78"/>
              </a:rPr>
              <a:t> خودشان توضیح میدهند و سعی دارند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را در </a:t>
            </a:r>
            <a:r>
              <a:rPr lang="fa-IR" sz="2400" dirty="0" err="1">
                <a:solidFill>
                  <a:srgbClr val="002060"/>
                </a:solidFill>
                <a:cs typeface="B Nazanin" pitchFamily="2" charset="-78"/>
              </a:rPr>
              <a:t>مکورد</a:t>
            </a:r>
            <a:r>
              <a:rPr lang="fa-IR" sz="2400" dirty="0">
                <a:solidFill>
                  <a:srgbClr val="002060"/>
                </a:solidFill>
                <a:cs typeface="B Nazanin" pitchFamily="2" charset="-78"/>
              </a:rPr>
              <a:t> محدودیت مراوده </a:t>
            </a:r>
            <a:r>
              <a:rPr lang="fa-IR" sz="2400" dirty="0" err="1">
                <a:solidFill>
                  <a:srgbClr val="002060"/>
                </a:solidFill>
                <a:cs typeface="B Nazanin" pitchFamily="2" charset="-78"/>
              </a:rPr>
              <a:t>هایشان</a:t>
            </a:r>
            <a:r>
              <a:rPr lang="fa-IR" sz="2400" dirty="0">
                <a:solidFill>
                  <a:srgbClr val="002060"/>
                </a:solidFill>
                <a:cs typeface="B Nazanin" pitchFamily="2" charset="-78"/>
              </a:rPr>
              <a:t> قانع سازند , و فقط در جریان درمان است که پی میبرند </a:t>
            </a:r>
            <a:r>
              <a:rPr lang="fa-IR" sz="2400" dirty="0" err="1">
                <a:solidFill>
                  <a:srgbClr val="002060"/>
                </a:solidFill>
                <a:cs typeface="B Nazanin" pitchFamily="2" charset="-78"/>
              </a:rPr>
              <a:t>اعمالشان</a:t>
            </a:r>
            <a:r>
              <a:rPr lang="fa-IR" sz="2400" dirty="0">
                <a:solidFill>
                  <a:srgbClr val="002060"/>
                </a:solidFill>
                <a:cs typeface="B Nazanin" pitchFamily="2" charset="-78"/>
              </a:rPr>
              <a:t> بسیار پیچیده است , که باید </a:t>
            </a:r>
            <a:r>
              <a:rPr lang="fa-IR" sz="2400" dirty="0" err="1">
                <a:solidFill>
                  <a:srgbClr val="002060"/>
                </a:solidFill>
                <a:cs typeface="B Nazanin" pitchFamily="2" charset="-78"/>
              </a:rPr>
              <a:t>ویژگـی</a:t>
            </a:r>
            <a:r>
              <a:rPr lang="fa-IR" sz="2400" dirty="0">
                <a:solidFill>
                  <a:srgbClr val="002060"/>
                </a:solidFill>
                <a:cs typeface="B Nazanin" pitchFamily="2" charset="-78"/>
              </a:rPr>
              <a:t> </a:t>
            </a:r>
            <a:r>
              <a:rPr lang="fa-IR" sz="2400" dirty="0" err="1">
                <a:solidFill>
                  <a:srgbClr val="002060"/>
                </a:solidFill>
                <a:cs typeface="B Nazanin" pitchFamily="2" charset="-78"/>
              </a:rPr>
              <a:t>هـای</a:t>
            </a:r>
            <a:r>
              <a:rPr lang="fa-IR" sz="2400" dirty="0">
                <a:solidFill>
                  <a:srgbClr val="002060"/>
                </a:solidFill>
                <a:cs typeface="B Nazanin" pitchFamily="2" charset="-78"/>
              </a:rPr>
              <a:t> </a:t>
            </a:r>
            <a:r>
              <a:rPr lang="fa-IR" sz="2400" dirty="0" err="1">
                <a:solidFill>
                  <a:srgbClr val="002060"/>
                </a:solidFill>
                <a:cs typeface="B Nazanin" pitchFamily="2" charset="-78"/>
              </a:rPr>
              <a:t>رفتـار</a:t>
            </a:r>
            <a:r>
              <a:rPr lang="fa-IR" sz="2400" dirty="0">
                <a:solidFill>
                  <a:srgbClr val="002060"/>
                </a:solidFill>
                <a:cs typeface="B Nazanin" pitchFamily="2" charset="-78"/>
              </a:rPr>
              <a:t> ماهرانه و هماهنگ را شناسایی </a:t>
            </a:r>
            <a:r>
              <a:rPr lang="fa-IR" sz="2400" dirty="0" err="1">
                <a:solidFill>
                  <a:srgbClr val="002060"/>
                </a:solidFill>
                <a:cs typeface="B Nazanin" pitchFamily="2" charset="-78"/>
              </a:rPr>
              <a:t>نمود.وبرای</a:t>
            </a:r>
            <a:r>
              <a:rPr lang="fa-IR" sz="2400" dirty="0">
                <a:solidFill>
                  <a:srgbClr val="002060"/>
                </a:solidFill>
                <a:cs typeface="B Nazanin" pitchFamily="2" charset="-78"/>
              </a:rPr>
              <a:t> توضیح تصویر کاملی که </a:t>
            </a:r>
            <a:r>
              <a:rPr lang="fa-IR" sz="2400" dirty="0" err="1">
                <a:solidFill>
                  <a:srgbClr val="002060"/>
                </a:solidFill>
                <a:cs typeface="B Nazanin" pitchFamily="2" charset="-78"/>
              </a:rPr>
              <a:t>خـانواده</a:t>
            </a:r>
            <a:r>
              <a:rPr lang="fa-IR" sz="2400" dirty="0">
                <a:solidFill>
                  <a:srgbClr val="002060"/>
                </a:solidFill>
                <a:cs typeface="B Nazanin" pitchFamily="2" charset="-78"/>
              </a:rPr>
              <a:t> </a:t>
            </a:r>
            <a:r>
              <a:rPr lang="fa-IR" sz="2400" dirty="0" err="1">
                <a:solidFill>
                  <a:srgbClr val="002060"/>
                </a:solidFill>
                <a:cs typeface="B Nazanin" pitchFamily="2" charset="-78"/>
              </a:rPr>
              <a:t>ارائـه</a:t>
            </a:r>
            <a:r>
              <a:rPr lang="fa-IR" sz="2400" dirty="0">
                <a:solidFill>
                  <a:srgbClr val="002060"/>
                </a:solidFill>
                <a:cs typeface="B Nazanin" pitchFamily="2" charset="-78"/>
              </a:rPr>
              <a:t> </a:t>
            </a:r>
            <a:r>
              <a:rPr lang="fa-IR" sz="2400" dirty="0" err="1">
                <a:solidFill>
                  <a:srgbClr val="002060"/>
                </a:solidFill>
                <a:cs typeface="B Nazanin" pitchFamily="2" charset="-78"/>
              </a:rPr>
              <a:t>میدهـد</a:t>
            </a:r>
            <a:r>
              <a:rPr lang="fa-IR" sz="2400" dirty="0">
                <a:solidFill>
                  <a:srgbClr val="002060"/>
                </a:solidFill>
                <a:cs typeface="B Nazanin" pitchFamily="2" charset="-78"/>
              </a:rPr>
              <a:t> </a:t>
            </a:r>
            <a:r>
              <a:rPr lang="fa-IR" sz="2400" dirty="0" err="1">
                <a:solidFill>
                  <a:srgbClr val="002060"/>
                </a:solidFill>
                <a:cs typeface="B Nazanin" pitchFamily="2" charset="-78"/>
              </a:rPr>
              <a:t>بیـان</a:t>
            </a:r>
            <a:r>
              <a:rPr lang="fa-IR" sz="2400" dirty="0">
                <a:solidFill>
                  <a:srgbClr val="002060"/>
                </a:solidFill>
                <a:cs typeface="B Nazanin" pitchFamily="2" charset="-78"/>
              </a:rPr>
              <a:t> </a:t>
            </a:r>
            <a:r>
              <a:rPr lang="fa-IR" sz="2400" dirty="0" err="1">
                <a:solidFill>
                  <a:srgbClr val="002060"/>
                </a:solidFill>
                <a:cs typeface="B Nazanin" pitchFamily="2" charset="-78"/>
              </a:rPr>
              <a:t>جمـلات</a:t>
            </a:r>
            <a:r>
              <a:rPr lang="fa-IR" sz="2400" dirty="0">
                <a:solidFill>
                  <a:srgbClr val="002060"/>
                </a:solidFill>
                <a:cs typeface="B Nazanin" pitchFamily="2" charset="-78"/>
              </a:rPr>
              <a:t> کنجکاوانه و معما برانگیز ازجمله روشهایی است که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بدان وسیله عدم </a:t>
            </a:r>
            <a:r>
              <a:rPr lang="fa-IR" sz="2400" dirty="0" err="1">
                <a:solidFill>
                  <a:srgbClr val="002060"/>
                </a:solidFill>
                <a:cs typeface="B Nazanin" pitchFamily="2" charset="-78"/>
              </a:rPr>
              <a:t>اعتقادش</a:t>
            </a:r>
            <a:r>
              <a:rPr lang="fa-IR" sz="2400" dirty="0">
                <a:solidFill>
                  <a:srgbClr val="002060"/>
                </a:solidFill>
                <a:cs typeface="B Nazanin" pitchFamily="2" charset="-78"/>
              </a:rPr>
              <a:t> را درباره </a:t>
            </a:r>
            <a:r>
              <a:rPr lang="fa-IR" sz="2400" dirty="0" err="1">
                <a:solidFill>
                  <a:srgbClr val="002060"/>
                </a:solidFill>
                <a:cs typeface="B Nazanin" pitchFamily="2" charset="-78"/>
              </a:rPr>
              <a:t>چهارچوبی</a:t>
            </a:r>
            <a:r>
              <a:rPr lang="fa-IR" sz="2400" dirty="0">
                <a:solidFill>
                  <a:srgbClr val="002060"/>
                </a:solidFill>
                <a:cs typeface="B Nazanin" pitchFamily="2" charset="-78"/>
              </a:rPr>
              <a:t> که خانواده ارائه میدهد , نشان میدهد .</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برای نمونه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ممکن است بگوید "</a:t>
            </a:r>
            <a:r>
              <a:rPr lang="fa-IR" sz="2400" dirty="0" err="1">
                <a:solidFill>
                  <a:srgbClr val="002060"/>
                </a:solidFill>
                <a:cs typeface="B Nazanin" pitchFamily="2" charset="-78"/>
              </a:rPr>
              <a:t>ایاغیرعادی</a:t>
            </a:r>
            <a:r>
              <a:rPr lang="fa-IR" sz="2400" dirty="0">
                <a:solidFill>
                  <a:srgbClr val="002060"/>
                </a:solidFill>
                <a:cs typeface="B Nazanin" pitchFamily="2" charset="-78"/>
              </a:rPr>
              <a:t> نیست که به نظر میرسد شما میتوانید فقط یک قسمت از </a:t>
            </a:r>
            <a:r>
              <a:rPr lang="fa-IR" sz="2400" dirty="0" err="1">
                <a:solidFill>
                  <a:srgbClr val="002060"/>
                </a:solidFill>
                <a:cs typeface="B Nazanin" pitchFamily="2" charset="-78"/>
              </a:rPr>
              <a:t>همسرتان</a:t>
            </a:r>
            <a:r>
              <a:rPr lang="fa-IR" sz="2400" dirty="0">
                <a:solidFill>
                  <a:srgbClr val="002060"/>
                </a:solidFill>
                <a:cs typeface="B Nazanin" pitchFamily="2" charset="-78"/>
              </a:rPr>
              <a:t> را ببینید"؟ یا " شگفت انگیز نیست که شما فقط میتوانید موجب بروز </a:t>
            </a:r>
            <a:r>
              <a:rPr lang="fa-IR" sz="2400" dirty="0" err="1">
                <a:solidFill>
                  <a:srgbClr val="002060"/>
                </a:solidFill>
                <a:cs typeface="B Nazanin" pitchFamily="2" charset="-78"/>
              </a:rPr>
              <a:t>خصائل</a:t>
            </a:r>
            <a:r>
              <a:rPr lang="fa-IR" sz="2400" dirty="0">
                <a:solidFill>
                  <a:srgbClr val="002060"/>
                </a:solidFill>
                <a:cs typeface="B Nazanin" pitchFamily="2" charset="-78"/>
              </a:rPr>
              <a:t> منفی و شیطان صفت در </a:t>
            </a:r>
            <a:r>
              <a:rPr lang="fa-IR" sz="2400" dirty="0" err="1">
                <a:solidFill>
                  <a:srgbClr val="002060"/>
                </a:solidFill>
                <a:cs typeface="B Nazanin" pitchFamily="2" charset="-78"/>
              </a:rPr>
              <a:t>فرزندتان</a:t>
            </a:r>
            <a:r>
              <a:rPr lang="fa-IR" sz="2400" dirty="0">
                <a:solidFill>
                  <a:srgbClr val="002060"/>
                </a:solidFill>
                <a:cs typeface="B Nazanin" pitchFamily="2" charset="-78"/>
              </a:rPr>
              <a:t> شوید ".</a:t>
            </a:r>
            <a:r>
              <a:rPr lang="fa-IR" sz="2400" dirty="0" err="1">
                <a:solidFill>
                  <a:srgbClr val="002060"/>
                </a:solidFill>
                <a:cs typeface="B Nazanin" pitchFamily="2" charset="-78"/>
              </a:rPr>
              <a:t>درحالیکه</a:t>
            </a:r>
            <a:r>
              <a:rPr lang="fa-IR" sz="2400" dirty="0">
                <a:solidFill>
                  <a:srgbClr val="002060"/>
                </a:solidFill>
                <a:cs typeface="B Nazanin" pitchFamily="2" charset="-78"/>
              </a:rPr>
              <a:t> به نظر میرسد که او فقط توانایی هوشی و شوخ طبعی در نگریست به زندگی را برای من , نمایش میگذارد ؟</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در نهایت باید دانست که فن هدف نیست . تنها با کنار گذاشتن فن است که میتوان به هدف رسید.</a:t>
            </a:r>
            <a:endParaRPr lang="en-US" sz="2400" dirty="0">
              <a:solidFill>
                <a:srgbClr val="002060"/>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6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639425"/>
            <a:ext cx="7010400" cy="4154984"/>
          </a:xfrm>
          <a:prstGeom prst="rect">
            <a:avLst/>
          </a:prstGeom>
        </p:spPr>
        <p:txBody>
          <a:bodyPr wrap="square">
            <a:spAutoFit/>
          </a:bodyPr>
          <a:lstStyle/>
          <a:p>
            <a:pPr algn="just" rtl="1"/>
            <a:r>
              <a:rPr lang="fa-IR" sz="2400" dirty="0" err="1" smtClean="0">
                <a:solidFill>
                  <a:schemeClr val="accent5">
                    <a:lumMod val="75000"/>
                  </a:schemeClr>
                </a:solidFill>
                <a:cs typeface="B Nazanin" pitchFamily="2" charset="-78"/>
              </a:rPr>
              <a:t>آرتورکوستلر</a:t>
            </a:r>
            <a:r>
              <a:rPr lang="fa-IR" sz="2400" dirty="0" smtClean="0">
                <a:solidFill>
                  <a:schemeClr val="accent5">
                    <a:lumMod val="75000"/>
                  </a:schemeClr>
                </a:solidFill>
                <a:cs typeface="B Nazanin" pitchFamily="2" charset="-78"/>
              </a:rPr>
              <a:t> </a:t>
            </a:r>
            <a:r>
              <a:rPr lang="fa-IR" sz="2400" dirty="0">
                <a:solidFill>
                  <a:schemeClr val="accent5">
                    <a:lumMod val="75000"/>
                  </a:schemeClr>
                </a:solidFill>
                <a:cs typeface="B Nazanin" pitchFamily="2" charset="-78"/>
              </a:rPr>
              <a:t>ضمن اشاره به برخی اشکالات مفهومی، برای تشخیص پدیده های در </a:t>
            </a:r>
            <a:r>
              <a:rPr lang="fa-IR" sz="2400" dirty="0" err="1">
                <a:solidFill>
                  <a:schemeClr val="accent5">
                    <a:lumMod val="75000"/>
                  </a:schemeClr>
                </a:solidFill>
                <a:cs typeface="B Nazanin" pitchFamily="2" charset="-78"/>
              </a:rPr>
              <a:t>منظـوره</a:t>
            </a:r>
            <a:r>
              <a:rPr lang="fa-IR" sz="2400" dirty="0">
                <a:solidFill>
                  <a:schemeClr val="accent5">
                    <a:lumMod val="75000"/>
                  </a:schemeClr>
                </a:solidFill>
                <a:cs typeface="B Nazanin" pitchFamily="2" charset="-78"/>
              </a:rPr>
              <a:t> در </a:t>
            </a:r>
            <a:r>
              <a:rPr lang="fa-IR" sz="2400" dirty="0" err="1">
                <a:solidFill>
                  <a:schemeClr val="accent5">
                    <a:lumMod val="75000"/>
                  </a:schemeClr>
                </a:solidFill>
                <a:cs typeface="B Nazanin" pitchFamily="2" charset="-78"/>
              </a:rPr>
              <a:t>سـطوح</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میـانین</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سلسـله</a:t>
            </a:r>
            <a:r>
              <a:rPr lang="fa-IR" sz="2400" dirty="0">
                <a:solidFill>
                  <a:schemeClr val="accent5">
                    <a:lumMod val="75000"/>
                  </a:schemeClr>
                </a:solidFill>
                <a:cs typeface="B Nazanin" pitchFamily="2" charset="-78"/>
              </a:rPr>
              <a:t> مراتب ، واژه ی جدیدی بنام جزء کل (</a:t>
            </a:r>
            <a:r>
              <a:rPr lang="en-US" sz="2400" dirty="0" err="1">
                <a:solidFill>
                  <a:schemeClr val="accent5">
                    <a:lumMod val="75000"/>
                  </a:schemeClr>
                </a:solidFill>
                <a:cs typeface="B Nazanin" pitchFamily="2" charset="-78"/>
              </a:rPr>
              <a:t>holon</a:t>
            </a:r>
            <a:r>
              <a:rPr lang="fa-IR" sz="2400" dirty="0">
                <a:solidFill>
                  <a:schemeClr val="accent5">
                    <a:lumMod val="75000"/>
                  </a:schemeClr>
                </a:solidFill>
                <a:cs typeface="B Nazanin" pitchFamily="2" charset="-78"/>
              </a:rPr>
              <a:t>) را مطرح نمود، در امر خانواده درمانی بسیار با ارزش است.</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واحد مداخله در خانواده درمانی همیشه دو عضوی است. جزء کل برای دستیابی به خود مختاری و خود </a:t>
            </a:r>
            <a:r>
              <a:rPr lang="fa-IR" sz="2400" dirty="0" err="1">
                <a:solidFill>
                  <a:schemeClr val="accent5">
                    <a:lumMod val="75000"/>
                  </a:schemeClr>
                </a:solidFill>
                <a:cs typeface="B Nazanin" pitchFamily="2" charset="-78"/>
              </a:rPr>
              <a:t>ابقایی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مانندیک</a:t>
            </a:r>
            <a:r>
              <a:rPr lang="fa-IR" sz="2400" dirty="0">
                <a:solidFill>
                  <a:schemeClr val="accent5">
                    <a:lumMod val="75000"/>
                  </a:schemeClr>
                </a:solidFill>
                <a:cs typeface="B Nazanin" pitchFamily="2" charset="-78"/>
              </a:rPr>
              <a:t> کل (کلیت) نیروی رقابت آمیزی را به </a:t>
            </a:r>
            <a:r>
              <a:rPr lang="fa-IR" sz="2400" dirty="0" err="1">
                <a:solidFill>
                  <a:schemeClr val="accent5">
                    <a:lumMod val="75000"/>
                  </a:schemeClr>
                </a:solidFill>
                <a:cs typeface="B Nazanin" pitchFamily="2" charset="-78"/>
              </a:rPr>
              <a:t>خدمتن</a:t>
            </a:r>
            <a:r>
              <a:rPr lang="fa-IR" sz="2400" dirty="0">
                <a:solidFill>
                  <a:schemeClr val="accent5">
                    <a:lumMod val="75000"/>
                  </a:schemeClr>
                </a:solidFill>
                <a:cs typeface="B Nazanin" pitchFamily="2" charset="-78"/>
              </a:rPr>
              <a:t> می گیرد و عنوان یک جزء نیز نیروی کمتری را صرف می کند</a:t>
            </a:r>
            <a:r>
              <a:rPr lang="fa-IR" sz="2400" dirty="0" smtClean="0">
                <a:solidFill>
                  <a:schemeClr val="accent5">
                    <a:lumMod val="75000"/>
                  </a:schemeClr>
                </a:solidFill>
                <a:cs typeface="B Nazanin" pitchFamily="2" charset="-78"/>
              </a:rPr>
              <a:t>.</a:t>
            </a:r>
          </a:p>
          <a:p>
            <a:pPr algn="just" rtl="1"/>
            <a:r>
              <a:rPr lang="fa-IR" sz="2400" dirty="0">
                <a:solidFill>
                  <a:schemeClr val="accent5">
                    <a:lumMod val="75000"/>
                  </a:schemeClr>
                </a:solidFill>
                <a:cs typeface="B Nazanin" pitchFamily="2" charset="-78"/>
              </a:rPr>
              <a:t>خانواده ی هسته ای، جزء کل خانواده گسترده تلقی می شود و خانواده ای گسترده به نوبه ی خود جزء کلی از اجتماع است. هر کلیتی، اجرایی دارد و هر جزء نیز دارای «برنامه ای» است که کل بر آن تحمیل می کند</a:t>
            </a:r>
            <a:r>
              <a:rPr lang="fa-IR" sz="2400" dirty="0" smtClean="0">
                <a:solidFill>
                  <a:schemeClr val="accent5">
                    <a:lumMod val="75000"/>
                  </a:schemeClr>
                </a:solidFill>
                <a:cs typeface="B Nazanin" pitchFamily="2" charset="-78"/>
              </a:rPr>
              <a:t>.</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98728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1524000"/>
            <a:ext cx="7848600" cy="4524315"/>
          </a:xfrm>
          <a:prstGeom prst="rect">
            <a:avLst/>
          </a:prstGeom>
        </p:spPr>
        <p:txBody>
          <a:bodyPr wrap="square">
            <a:spAutoFit/>
          </a:bodyPr>
          <a:lstStyle/>
          <a:p>
            <a:pPr algn="just" rtl="1">
              <a:lnSpc>
                <a:spcPct val="150000"/>
              </a:lnSpc>
            </a:pPr>
            <a:r>
              <a:rPr lang="fa-IR" sz="2400" b="1" dirty="0">
                <a:solidFill>
                  <a:srgbClr val="C00000"/>
                </a:solidFill>
                <a:cs typeface="B Nazanin" pitchFamily="2" charset="-78"/>
              </a:rPr>
              <a:t>جزء کل فردی</a:t>
            </a:r>
            <a:endParaRPr lang="en-US" sz="2400" dirty="0">
              <a:solidFill>
                <a:srgbClr val="C00000"/>
              </a:solidFill>
              <a:cs typeface="B Nazanin" pitchFamily="2" charset="-78"/>
            </a:endParaRPr>
          </a:p>
          <a:p>
            <a:pPr algn="just" rtl="1">
              <a:lnSpc>
                <a:spcPct val="150000"/>
              </a:lnSpc>
            </a:pPr>
            <a:r>
              <a:rPr lang="fa-IR" sz="2400" dirty="0">
                <a:solidFill>
                  <a:srgbClr val="C00000"/>
                </a:solidFill>
                <a:cs typeface="B Nazanin" pitchFamily="2" charset="-78"/>
              </a:rPr>
              <a:t>در </a:t>
            </a:r>
            <a:r>
              <a:rPr lang="fa-IR" sz="2400" dirty="0" err="1">
                <a:solidFill>
                  <a:srgbClr val="C00000"/>
                </a:solidFill>
                <a:cs typeface="B Nazanin" pitchFamily="2" charset="-78"/>
              </a:rPr>
              <a:t>نظرگرفتن</a:t>
            </a:r>
            <a:r>
              <a:rPr lang="fa-IR" sz="2400" dirty="0">
                <a:solidFill>
                  <a:srgbClr val="C00000"/>
                </a:solidFill>
                <a:cs typeface="B Nazanin" pitchFamily="2" charset="-78"/>
              </a:rPr>
              <a:t> فرد به عنوان جزء کل به ویژه برای تربیت </a:t>
            </a:r>
            <a:r>
              <a:rPr lang="fa-IR" sz="2400" dirty="0" err="1">
                <a:solidFill>
                  <a:srgbClr val="C00000"/>
                </a:solidFill>
                <a:cs typeface="B Nazanin" pitchFamily="2" charset="-78"/>
              </a:rPr>
              <a:t>یافتگان</a:t>
            </a:r>
            <a:r>
              <a:rPr lang="fa-IR" sz="2400" dirty="0">
                <a:solidFill>
                  <a:srgbClr val="C00000"/>
                </a:solidFill>
                <a:cs typeface="B Nazanin" pitchFamily="2" charset="-78"/>
              </a:rPr>
              <a:t> غرب دشوار و اداره ی آمار، فرد بالغ </a:t>
            </a:r>
            <a:r>
              <a:rPr lang="fa-IR" sz="2400" dirty="0" err="1">
                <a:solidFill>
                  <a:srgbClr val="C00000"/>
                </a:solidFill>
                <a:cs typeface="B Nazanin" pitchFamily="2" charset="-78"/>
              </a:rPr>
              <a:t>مجردی</a:t>
            </a:r>
            <a:r>
              <a:rPr lang="fa-IR" sz="2400" dirty="0">
                <a:solidFill>
                  <a:srgbClr val="C00000"/>
                </a:solidFill>
                <a:cs typeface="B Nazanin" pitchFamily="2" charset="-78"/>
              </a:rPr>
              <a:t> را که هیچ گونه دلبستگی به جای ندارد، طبق تعریف خانواده تلقی </a:t>
            </a:r>
            <a:r>
              <a:rPr lang="fa-IR" sz="2400" dirty="0" err="1">
                <a:solidFill>
                  <a:srgbClr val="C00000"/>
                </a:solidFill>
                <a:cs typeface="B Nazanin" pitchFamily="2" charset="-78"/>
              </a:rPr>
              <a:t>نمی</a:t>
            </a:r>
            <a:r>
              <a:rPr lang="fa-IR" sz="2400" dirty="0">
                <a:solidFill>
                  <a:srgbClr val="C00000"/>
                </a:solidFill>
                <a:cs typeface="B Nazanin" pitchFamily="2" charset="-78"/>
              </a:rPr>
              <a:t> کند(دیدگاه فردی نگر)</a:t>
            </a:r>
            <a:endParaRPr lang="en-US" sz="2400" dirty="0">
              <a:solidFill>
                <a:srgbClr val="C00000"/>
              </a:solidFill>
              <a:cs typeface="B Nazanin" pitchFamily="2" charset="-78"/>
            </a:endParaRPr>
          </a:p>
          <a:p>
            <a:pPr algn="just" rtl="1">
              <a:lnSpc>
                <a:spcPct val="150000"/>
              </a:lnSpc>
            </a:pPr>
            <a:r>
              <a:rPr lang="fa-IR" sz="2400" dirty="0">
                <a:solidFill>
                  <a:srgbClr val="C00000"/>
                </a:solidFill>
                <a:cs typeface="B Nazanin" pitchFamily="2" charset="-78"/>
              </a:rPr>
              <a:t>مفهوم سیاست خانواده که </a:t>
            </a:r>
            <a:r>
              <a:rPr lang="fa-IR" sz="2400" dirty="0" err="1">
                <a:solidFill>
                  <a:srgbClr val="C00000"/>
                </a:solidFill>
                <a:cs typeface="B Nazanin" pitchFamily="2" charset="-78"/>
              </a:rPr>
              <a:t>دونالدلینگ</a:t>
            </a:r>
            <a:r>
              <a:rPr lang="fa-IR" sz="2400" dirty="0">
                <a:solidFill>
                  <a:srgbClr val="C00000"/>
                </a:solidFill>
                <a:cs typeface="B Nazanin" pitchFamily="2" charset="-78"/>
              </a:rPr>
              <a:t> آن را مطرح </a:t>
            </a:r>
            <a:r>
              <a:rPr lang="fa-IR" sz="2400" dirty="0" err="1">
                <a:solidFill>
                  <a:srgbClr val="C00000"/>
                </a:solidFill>
                <a:cs typeface="B Nazanin" pitchFamily="2" charset="-78"/>
              </a:rPr>
              <a:t>نمـود</a:t>
            </a:r>
            <a:r>
              <a:rPr lang="fa-IR" sz="2400" dirty="0">
                <a:solidFill>
                  <a:srgbClr val="C00000"/>
                </a:solidFill>
                <a:cs typeface="B Nazanin" pitchFamily="2" charset="-78"/>
              </a:rPr>
              <a:t>، </a:t>
            </a:r>
            <a:r>
              <a:rPr lang="fa-IR" sz="2400" dirty="0" err="1">
                <a:solidFill>
                  <a:srgbClr val="C00000"/>
                </a:solidFill>
                <a:cs typeface="B Nazanin" pitchFamily="2" charset="-78"/>
              </a:rPr>
              <a:t>ایجـاب</a:t>
            </a:r>
            <a:r>
              <a:rPr lang="fa-IR" sz="2400" dirty="0">
                <a:solidFill>
                  <a:srgbClr val="C00000"/>
                </a:solidFill>
                <a:cs typeface="B Nazanin" pitchFamily="2" charset="-78"/>
              </a:rPr>
              <a:t> </a:t>
            </a:r>
            <a:r>
              <a:rPr lang="fa-IR" sz="2400" dirty="0" err="1">
                <a:solidFill>
                  <a:srgbClr val="C00000"/>
                </a:solidFill>
                <a:cs typeface="B Nazanin" pitchFamily="2" charset="-78"/>
              </a:rPr>
              <a:t>مـی</a:t>
            </a:r>
            <a:r>
              <a:rPr lang="fa-IR" sz="2400" dirty="0">
                <a:solidFill>
                  <a:srgbClr val="C00000"/>
                </a:solidFill>
                <a:cs typeface="B Nazanin" pitchFamily="2" charset="-78"/>
              </a:rPr>
              <a:t> </a:t>
            </a:r>
            <a:r>
              <a:rPr lang="fa-IR" sz="2400" dirty="0" err="1">
                <a:solidFill>
                  <a:srgbClr val="C00000"/>
                </a:solidFill>
                <a:cs typeface="B Nazanin" pitchFamily="2" charset="-78"/>
              </a:rPr>
              <a:t>کنـد</a:t>
            </a:r>
            <a:r>
              <a:rPr lang="fa-IR" sz="2400" dirty="0">
                <a:solidFill>
                  <a:srgbClr val="C00000"/>
                </a:solidFill>
                <a:cs typeface="B Nazanin" pitchFamily="2" charset="-78"/>
              </a:rPr>
              <a:t> </a:t>
            </a:r>
            <a:r>
              <a:rPr lang="fa-IR" sz="2400" dirty="0" err="1">
                <a:solidFill>
                  <a:srgbClr val="C00000"/>
                </a:solidFill>
                <a:cs typeface="B Nazanin" pitchFamily="2" charset="-78"/>
              </a:rPr>
              <a:t>کـه</a:t>
            </a:r>
            <a:r>
              <a:rPr lang="fa-IR" sz="2400" dirty="0">
                <a:solidFill>
                  <a:srgbClr val="C00000"/>
                </a:solidFill>
                <a:cs typeface="B Nazanin" pitchFamily="2" charset="-78"/>
              </a:rPr>
              <a:t> </a:t>
            </a:r>
            <a:r>
              <a:rPr lang="fa-IR" sz="2400" dirty="0" err="1">
                <a:solidFill>
                  <a:srgbClr val="C00000"/>
                </a:solidFill>
                <a:cs typeface="B Nazanin" pitchFamily="2" charset="-78"/>
              </a:rPr>
              <a:t>فـرد</a:t>
            </a:r>
            <a:r>
              <a:rPr lang="fa-IR" sz="2400" dirty="0">
                <a:solidFill>
                  <a:srgbClr val="C00000"/>
                </a:solidFill>
                <a:cs typeface="B Nazanin" pitchFamily="2" charset="-78"/>
              </a:rPr>
              <a:t> از </a:t>
            </a:r>
            <a:r>
              <a:rPr lang="fa-IR" sz="2400" dirty="0" err="1">
                <a:solidFill>
                  <a:srgbClr val="C00000"/>
                </a:solidFill>
                <a:cs typeface="B Nazanin" pitchFamily="2" charset="-78"/>
              </a:rPr>
              <a:t>قیـد</a:t>
            </a:r>
            <a:r>
              <a:rPr lang="fa-IR" sz="2400" dirty="0">
                <a:solidFill>
                  <a:srgbClr val="C00000"/>
                </a:solidFill>
                <a:cs typeface="B Nazanin" pitchFamily="2" charset="-78"/>
              </a:rPr>
              <a:t> و </a:t>
            </a:r>
            <a:r>
              <a:rPr lang="fa-IR" sz="2400" dirty="0" err="1">
                <a:solidFill>
                  <a:srgbClr val="C00000"/>
                </a:solidFill>
                <a:cs typeface="B Nazanin" pitchFamily="2" charset="-78"/>
              </a:rPr>
              <a:t>بنـدها</a:t>
            </a:r>
            <a:r>
              <a:rPr lang="fa-IR" sz="2400" dirty="0">
                <a:solidFill>
                  <a:srgbClr val="C00000"/>
                </a:solidFill>
                <a:cs typeface="B Nazanin" pitchFamily="2" charset="-78"/>
              </a:rPr>
              <a:t> ی </a:t>
            </a:r>
            <a:r>
              <a:rPr lang="fa-IR" sz="2400" dirty="0" err="1">
                <a:solidFill>
                  <a:srgbClr val="C00000"/>
                </a:solidFill>
                <a:cs typeface="B Nazanin" pitchFamily="2" charset="-78"/>
              </a:rPr>
              <a:t>زیـانبخش</a:t>
            </a:r>
            <a:r>
              <a:rPr lang="fa-IR" sz="2400" dirty="0">
                <a:solidFill>
                  <a:srgbClr val="C00000"/>
                </a:solidFill>
                <a:cs typeface="B Nazanin" pitchFamily="2" charset="-78"/>
              </a:rPr>
              <a:t> و ناخوشایند خانواده </a:t>
            </a:r>
            <a:r>
              <a:rPr lang="fa-IR" sz="2400" dirty="0" err="1">
                <a:solidFill>
                  <a:srgbClr val="C00000"/>
                </a:solidFill>
                <a:cs typeface="B Nazanin" pitchFamily="2" charset="-78"/>
              </a:rPr>
              <a:t>اش</a:t>
            </a:r>
            <a:r>
              <a:rPr lang="fa-IR" sz="2400" dirty="0">
                <a:solidFill>
                  <a:srgbClr val="C00000"/>
                </a:solidFill>
                <a:cs typeface="B Nazanin" pitchFamily="2" charset="-78"/>
              </a:rPr>
              <a:t> رها شود. از «مقیاس فردی تمایز </a:t>
            </a:r>
            <a:r>
              <a:rPr lang="fa-IR" sz="2400" dirty="0" err="1">
                <a:solidFill>
                  <a:srgbClr val="C00000"/>
                </a:solidFill>
                <a:cs typeface="B Nazanin" pitchFamily="2" charset="-78"/>
              </a:rPr>
              <a:t>یافتگی</a:t>
            </a:r>
            <a:r>
              <a:rPr lang="fa-IR" sz="2400" dirty="0">
                <a:solidFill>
                  <a:srgbClr val="C00000"/>
                </a:solidFill>
                <a:cs typeface="B Nazanin" pitchFamily="2" charset="-78"/>
              </a:rPr>
              <a:t>» که موری </a:t>
            </a:r>
            <a:r>
              <a:rPr lang="fa-IR" sz="2400" dirty="0" err="1">
                <a:solidFill>
                  <a:srgbClr val="C00000"/>
                </a:solidFill>
                <a:cs typeface="B Nazanin" pitchFamily="2" charset="-78"/>
              </a:rPr>
              <a:t>بوئن</a:t>
            </a:r>
            <a:r>
              <a:rPr lang="fa-IR" sz="2400" dirty="0">
                <a:solidFill>
                  <a:srgbClr val="C00000"/>
                </a:solidFill>
                <a:cs typeface="B Nazanin" pitchFamily="2" charset="-78"/>
              </a:rPr>
              <a:t> تهیه نموده </a:t>
            </a:r>
            <a:r>
              <a:rPr lang="fa-IR" sz="2400" dirty="0" err="1">
                <a:solidFill>
                  <a:srgbClr val="C00000"/>
                </a:solidFill>
                <a:cs typeface="B Nazanin" pitchFamily="2" charset="-78"/>
              </a:rPr>
              <a:t>اسـت</a:t>
            </a:r>
            <a:r>
              <a:rPr lang="fa-IR" sz="2400" dirty="0">
                <a:solidFill>
                  <a:srgbClr val="C00000"/>
                </a:solidFill>
                <a:cs typeface="B Nazanin" pitchFamily="2" charset="-78"/>
              </a:rPr>
              <a:t> </a:t>
            </a:r>
            <a:r>
              <a:rPr lang="fa-IR" sz="2400" dirty="0" err="1">
                <a:solidFill>
                  <a:srgbClr val="C00000"/>
                </a:solidFill>
                <a:cs typeface="B Nazanin" pitchFamily="2" charset="-78"/>
              </a:rPr>
              <a:t>بـرای</a:t>
            </a:r>
            <a:r>
              <a:rPr lang="fa-IR" sz="2400" dirty="0">
                <a:solidFill>
                  <a:srgbClr val="C00000"/>
                </a:solidFill>
                <a:cs typeface="B Nazanin" pitchFamily="2" charset="-78"/>
              </a:rPr>
              <a:t> </a:t>
            </a:r>
            <a:r>
              <a:rPr lang="fa-IR" sz="2400" dirty="0" err="1">
                <a:solidFill>
                  <a:srgbClr val="C00000"/>
                </a:solidFill>
                <a:cs typeface="B Nazanin" pitchFamily="2" charset="-78"/>
              </a:rPr>
              <a:t>تعیـین</a:t>
            </a:r>
            <a:r>
              <a:rPr lang="fa-IR" sz="2400" dirty="0">
                <a:solidFill>
                  <a:srgbClr val="C00000"/>
                </a:solidFill>
                <a:cs typeface="B Nazanin" pitchFamily="2" charset="-78"/>
              </a:rPr>
              <a:t> و </a:t>
            </a:r>
            <a:r>
              <a:rPr lang="fa-IR" sz="2400" dirty="0" err="1">
                <a:solidFill>
                  <a:srgbClr val="C00000"/>
                </a:solidFill>
                <a:cs typeface="B Nazanin" pitchFamily="2" charset="-78"/>
              </a:rPr>
              <a:t>بـر</a:t>
            </a:r>
            <a:r>
              <a:rPr lang="fa-IR" sz="2400" dirty="0">
                <a:solidFill>
                  <a:srgbClr val="C00000"/>
                </a:solidFill>
                <a:cs typeface="B Nazanin" pitchFamily="2" charset="-78"/>
              </a:rPr>
              <a:t> آورد میزان </a:t>
            </a:r>
            <a:r>
              <a:rPr lang="fa-IR" sz="2400" dirty="0" err="1">
                <a:solidFill>
                  <a:srgbClr val="C00000"/>
                </a:solidFill>
                <a:cs typeface="B Nazanin" pitchFamily="2" charset="-78"/>
              </a:rPr>
              <a:t>مصنویت</a:t>
            </a:r>
            <a:r>
              <a:rPr lang="fa-IR" sz="2400" dirty="0">
                <a:solidFill>
                  <a:srgbClr val="C00000"/>
                </a:solidFill>
                <a:cs typeface="B Nazanin" pitchFamily="2" charset="-78"/>
              </a:rPr>
              <a:t> «خویش فرد» از تأثیر گذاری روابط استفاده می شود.</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3320132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609600"/>
            <a:ext cx="7239000" cy="6001643"/>
          </a:xfrm>
          <a:prstGeom prst="rect">
            <a:avLst/>
          </a:prstGeom>
        </p:spPr>
        <p:txBody>
          <a:bodyPr wrap="square">
            <a:spAutoFit/>
          </a:bodyPr>
          <a:lstStyle/>
          <a:p>
            <a:pPr algn="just" rtl="1"/>
            <a:r>
              <a:rPr lang="fa-IR" sz="2400" dirty="0">
                <a:solidFill>
                  <a:schemeClr val="tx2">
                    <a:lumMod val="75000"/>
                  </a:schemeClr>
                </a:solidFill>
                <a:cs typeface="B Nazanin" pitchFamily="2" charset="-78"/>
              </a:rPr>
              <a:t>نوعی تسلسل، یعنی فرآیند مداوم </a:t>
            </a:r>
            <a:r>
              <a:rPr lang="fa-IR" sz="2400" dirty="0" err="1">
                <a:solidFill>
                  <a:schemeClr val="tx2">
                    <a:lumMod val="75000"/>
                  </a:schemeClr>
                </a:solidFill>
                <a:cs typeface="B Nazanin" pitchFamily="2" charset="-78"/>
              </a:rPr>
              <a:t>تأثیرگذاری</a:t>
            </a:r>
            <a:r>
              <a:rPr lang="fa-IR" sz="2400" dirty="0">
                <a:solidFill>
                  <a:schemeClr val="tx2">
                    <a:lumMod val="75000"/>
                  </a:schemeClr>
                </a:solidFill>
                <a:cs typeface="B Nazanin" pitchFamily="2" charset="-78"/>
              </a:rPr>
              <a:t> و تقویت متقابل که درصدد حفظ یک الگوی ثابت می باشد، وجود دارد و در عین حال باید بر این نکته واقف بود که فرد و بافت هر دو از قابلیت تغییر و انعطاف برخوردارند.</a:t>
            </a:r>
            <a:endParaRPr lang="en-US" sz="2400" dirty="0">
              <a:solidFill>
                <a:schemeClr val="tx2">
                  <a:lumMod val="75000"/>
                </a:schemeClr>
              </a:solidFill>
              <a:cs typeface="B Nazanin" pitchFamily="2" charset="-78"/>
            </a:endParaRPr>
          </a:p>
          <a:p>
            <a:pPr algn="just" rtl="1"/>
            <a:r>
              <a:rPr lang="fa-IR" sz="2400" dirty="0" err="1">
                <a:solidFill>
                  <a:schemeClr val="tx2">
                    <a:lumMod val="75000"/>
                  </a:schemeClr>
                </a:solidFill>
                <a:cs typeface="B Nazanin" pitchFamily="2" charset="-78"/>
              </a:rPr>
              <a:t>بایستس</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درنظر</a:t>
            </a:r>
            <a:r>
              <a:rPr lang="fa-IR" sz="2400" dirty="0">
                <a:solidFill>
                  <a:schemeClr val="tx2">
                    <a:lumMod val="75000"/>
                  </a:schemeClr>
                </a:solidFill>
                <a:cs typeface="B Nazanin" pitchFamily="2" charset="-78"/>
              </a:rPr>
              <a:t> داشت که گستره ی رفتارهای مجاز هم زیر نفوذ سازمان خانواده می باشد. وسعت گستره ی </a:t>
            </a:r>
            <a:r>
              <a:rPr lang="fa-IR" sz="2400" dirty="0" err="1">
                <a:solidFill>
                  <a:schemeClr val="tx2">
                    <a:lumMod val="75000"/>
                  </a:schemeClr>
                </a:solidFill>
                <a:cs typeface="B Nazanin" pitchFamily="2" charset="-78"/>
              </a:rPr>
              <a:t>رفتاریهایی</a:t>
            </a:r>
            <a:r>
              <a:rPr lang="fa-IR" sz="2400" dirty="0">
                <a:solidFill>
                  <a:schemeClr val="tx2">
                    <a:lumMod val="75000"/>
                  </a:schemeClr>
                </a:solidFill>
                <a:cs typeface="B Nazanin" pitchFamily="2" charset="-78"/>
              </a:rPr>
              <a:t> که در برنامه </a:t>
            </a:r>
            <a:r>
              <a:rPr lang="fa-IR" sz="2400" dirty="0" err="1">
                <a:solidFill>
                  <a:schemeClr val="tx2">
                    <a:lumMod val="75000"/>
                  </a:schemeClr>
                </a:solidFill>
                <a:cs typeface="B Nazanin" pitchFamily="2" charset="-78"/>
              </a:rPr>
              <a:t>یخانواده</a:t>
            </a:r>
            <a:r>
              <a:rPr lang="fa-IR" sz="2400" dirty="0">
                <a:solidFill>
                  <a:schemeClr val="tx2">
                    <a:lumMod val="75000"/>
                  </a:schemeClr>
                </a:solidFill>
                <a:cs typeface="B Nazanin" pitchFamily="2" charset="-78"/>
              </a:rPr>
              <a:t> گنجانده می شود بستگی به قابلیت و توانایی خانواده در جذب و بکارگیری توان و اطلاعات </a:t>
            </a:r>
            <a:r>
              <a:rPr lang="fa-IR" sz="2400" dirty="0" err="1">
                <a:solidFill>
                  <a:schemeClr val="tx2">
                    <a:lumMod val="75000"/>
                  </a:schemeClr>
                </a:solidFill>
                <a:cs typeface="B Nazanin" pitchFamily="2" charset="-78"/>
              </a:rPr>
              <a:t>بـرون</a:t>
            </a:r>
            <a:r>
              <a:rPr lang="fa-IR" sz="2400" dirty="0">
                <a:solidFill>
                  <a:schemeClr val="tx2">
                    <a:lumMod val="75000"/>
                  </a:schemeClr>
                </a:solidFill>
                <a:cs typeface="B Nazanin" pitchFamily="2" charset="-78"/>
              </a:rPr>
              <a:t> خانوادگی دارد. ظهور مراوده و تعامل ثابت در جزء کل های گوناگون و در زمانهای مختلف </a:t>
            </a:r>
            <a:r>
              <a:rPr lang="fa-IR" sz="2400" dirty="0" err="1">
                <a:solidFill>
                  <a:schemeClr val="tx2">
                    <a:lumMod val="75000"/>
                  </a:schemeClr>
                </a:solidFill>
                <a:cs typeface="B Nazanin" pitchFamily="2" charset="-78"/>
              </a:rPr>
              <a:t>مسـتلزم</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شـکوفایی</a:t>
            </a:r>
            <a:r>
              <a:rPr lang="fa-IR" sz="2400" dirty="0">
                <a:solidFill>
                  <a:schemeClr val="tx2">
                    <a:lumMod val="75000"/>
                  </a:schemeClr>
                </a:solidFill>
                <a:cs typeface="B Nazanin" pitchFamily="2" charset="-78"/>
              </a:rPr>
              <a:t> و </a:t>
            </a:r>
            <a:r>
              <a:rPr lang="fa-IR" sz="2400" dirty="0" err="1">
                <a:solidFill>
                  <a:schemeClr val="tx2">
                    <a:lumMod val="75000"/>
                  </a:schemeClr>
                </a:solidFill>
                <a:cs typeface="B Nazanin" pitchFamily="2" charset="-78"/>
              </a:rPr>
              <a:t>تحقـق</a:t>
            </a:r>
            <a:r>
              <a:rPr lang="fa-IR" sz="2400" dirty="0">
                <a:solidFill>
                  <a:schemeClr val="tx2">
                    <a:lumMod val="75000"/>
                  </a:schemeClr>
                </a:solidFill>
                <a:cs typeface="B Nazanin" pitchFamily="2" charset="-78"/>
              </a:rPr>
              <a:t> عمل اجراء مختلفی از خویشتن است.</a:t>
            </a:r>
            <a:endParaRPr lang="en-US" sz="2400" dirty="0">
              <a:solidFill>
                <a:schemeClr val="tx2">
                  <a:lumMod val="75000"/>
                </a:schemeClr>
              </a:solidFill>
              <a:cs typeface="B Nazanin" pitchFamily="2" charset="-78"/>
            </a:endParaRPr>
          </a:p>
          <a:p>
            <a:pPr algn="just" rtl="1"/>
            <a:r>
              <a:rPr lang="fa-IR" sz="2400" dirty="0">
                <a:solidFill>
                  <a:schemeClr val="tx2">
                    <a:lumMod val="75000"/>
                  </a:schemeClr>
                </a:solidFill>
                <a:cs typeface="B Nazanin" pitchFamily="2" charset="-78"/>
              </a:rPr>
              <a:t>بافت های گوناگون، شرایط خاص خود را دارند. بسط و گسترش بافت موجب ظهور </a:t>
            </a:r>
            <a:r>
              <a:rPr lang="fa-IR" sz="2400" dirty="0" err="1">
                <a:solidFill>
                  <a:schemeClr val="tx2">
                    <a:lumMod val="75000"/>
                  </a:schemeClr>
                </a:solidFill>
                <a:cs typeface="B Nazanin" pitchFamily="2" charset="-78"/>
              </a:rPr>
              <a:t>وامکانات</a:t>
            </a:r>
            <a:r>
              <a:rPr lang="fa-IR" sz="2400" dirty="0">
                <a:solidFill>
                  <a:schemeClr val="tx2">
                    <a:lumMod val="75000"/>
                  </a:schemeClr>
                </a:solidFill>
                <a:cs typeface="B Nazanin" pitchFamily="2" charset="-78"/>
              </a:rPr>
              <a:t> جدید می شود</a:t>
            </a:r>
            <a:r>
              <a:rPr lang="fa-IR" sz="2400" dirty="0" smtClean="0">
                <a:solidFill>
                  <a:schemeClr val="tx2">
                    <a:lumMod val="75000"/>
                  </a:schemeClr>
                </a:solidFill>
                <a:cs typeface="B Nazanin" pitchFamily="2" charset="-78"/>
              </a:rPr>
              <a:t>.</a:t>
            </a:r>
          </a:p>
          <a:p>
            <a:pPr algn="just" rtl="1"/>
            <a:r>
              <a:rPr lang="fa-IR" sz="2400" dirty="0">
                <a:solidFill>
                  <a:schemeClr val="tx2">
                    <a:lumMod val="75000"/>
                  </a:schemeClr>
                </a:solidFill>
                <a:cs typeface="B Nazanin" pitchFamily="2" charset="-78"/>
              </a:rPr>
              <a:t>در جزء کل خانواده علاوه بر واحد </a:t>
            </a:r>
            <a:r>
              <a:rPr lang="fa-IR" sz="2400" dirty="0" err="1">
                <a:solidFill>
                  <a:schemeClr val="tx2">
                    <a:lumMod val="75000"/>
                  </a:schemeClr>
                </a:solidFill>
                <a:cs typeface="B Nazanin" pitchFamily="2" charset="-78"/>
              </a:rPr>
              <a:t>فردی،سه</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واحـد</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دیگـر</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وجـود</a:t>
            </a:r>
            <a:r>
              <a:rPr lang="fa-IR" sz="2400" dirty="0">
                <a:solidFill>
                  <a:schemeClr val="tx2">
                    <a:lumMod val="75000"/>
                  </a:schemeClr>
                </a:solidFill>
                <a:cs typeface="B Nazanin" pitchFamily="2" charset="-78"/>
              </a:rPr>
              <a:t> دارد </a:t>
            </a:r>
            <a:r>
              <a:rPr lang="fa-IR" sz="2400" dirty="0" err="1">
                <a:solidFill>
                  <a:schemeClr val="tx2">
                    <a:lumMod val="75000"/>
                  </a:schemeClr>
                </a:solidFill>
                <a:cs typeface="B Nazanin" pitchFamily="2" charset="-78"/>
              </a:rPr>
              <a:t>کـه</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شـایان</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اهمیـت</a:t>
            </a:r>
            <a:r>
              <a:rPr lang="fa-IR" sz="2400" dirty="0">
                <a:solidFill>
                  <a:schemeClr val="tx2">
                    <a:lumMod val="75000"/>
                  </a:schemeClr>
                </a:solidFill>
                <a:cs typeface="B Nazanin" pitchFamily="2" charset="-78"/>
              </a:rPr>
              <a:t> </a:t>
            </a:r>
            <a:r>
              <a:rPr lang="fa-IR" sz="2400" dirty="0" err="1">
                <a:solidFill>
                  <a:schemeClr val="tx2">
                    <a:lumMod val="75000"/>
                  </a:schemeClr>
                </a:solidFill>
                <a:cs typeface="B Nazanin" pitchFamily="2" charset="-78"/>
              </a:rPr>
              <a:t>هسـتند</a:t>
            </a:r>
            <a:r>
              <a:rPr lang="fa-IR" sz="2400" dirty="0">
                <a:solidFill>
                  <a:schemeClr val="tx2">
                    <a:lumMod val="75000"/>
                  </a:schemeClr>
                </a:solidFill>
                <a:cs typeface="B Nazanin" pitchFamily="2" charset="-78"/>
              </a:rPr>
              <a:t> و </a:t>
            </a:r>
            <a:r>
              <a:rPr lang="fa-IR" sz="2400" dirty="0" err="1">
                <a:solidFill>
                  <a:schemeClr val="tx2">
                    <a:lumMod val="75000"/>
                  </a:schemeClr>
                </a:solidFill>
                <a:cs typeface="B Nazanin" pitchFamily="2" charset="-78"/>
              </a:rPr>
              <a:t>عبارتنـد</a:t>
            </a:r>
            <a:r>
              <a:rPr lang="fa-IR" sz="2400" dirty="0">
                <a:solidFill>
                  <a:schemeClr val="tx2">
                    <a:lumMod val="75000"/>
                  </a:schemeClr>
                </a:solidFill>
                <a:cs typeface="B Nazanin" pitchFamily="2" charset="-78"/>
              </a:rPr>
              <a:t> از : </a:t>
            </a:r>
            <a:endParaRPr lang="en-US" sz="2400" dirty="0">
              <a:solidFill>
                <a:schemeClr val="tx2">
                  <a:lumMod val="75000"/>
                </a:schemeClr>
              </a:solidFill>
              <a:cs typeface="B Nazanin" pitchFamily="2" charset="-78"/>
            </a:endParaRPr>
          </a:p>
          <a:p>
            <a:pPr algn="just" rtl="1"/>
            <a:r>
              <a:rPr lang="fa-IR" sz="2400" dirty="0">
                <a:solidFill>
                  <a:schemeClr val="tx2">
                    <a:lumMod val="75000"/>
                  </a:schemeClr>
                </a:solidFill>
                <a:cs typeface="B Nazanin" pitchFamily="2" charset="-78"/>
              </a:rPr>
              <a:t>1- </a:t>
            </a:r>
            <a:r>
              <a:rPr lang="fa-IR" sz="2400" dirty="0" err="1">
                <a:solidFill>
                  <a:schemeClr val="tx2">
                    <a:lumMod val="75000"/>
                  </a:schemeClr>
                </a:solidFill>
                <a:cs typeface="B Nazanin" pitchFamily="2" charset="-78"/>
              </a:rPr>
              <a:t>زیرمنظومه</a:t>
            </a:r>
            <a:r>
              <a:rPr lang="fa-IR" sz="2400" dirty="0">
                <a:solidFill>
                  <a:schemeClr val="tx2">
                    <a:lumMod val="75000"/>
                  </a:schemeClr>
                </a:solidFill>
                <a:cs typeface="B Nazanin" pitchFamily="2" charset="-78"/>
              </a:rPr>
              <a:t> ی زن و شوهری</a:t>
            </a:r>
            <a:endParaRPr lang="en-US" sz="2400" dirty="0">
              <a:solidFill>
                <a:schemeClr val="tx2">
                  <a:lumMod val="75000"/>
                </a:schemeClr>
              </a:solidFill>
              <a:cs typeface="B Nazanin" pitchFamily="2" charset="-78"/>
            </a:endParaRPr>
          </a:p>
          <a:p>
            <a:pPr algn="just" rtl="1"/>
            <a:r>
              <a:rPr lang="fa-IR" sz="2400" dirty="0">
                <a:solidFill>
                  <a:schemeClr val="tx2">
                    <a:lumMod val="75000"/>
                  </a:schemeClr>
                </a:solidFill>
                <a:cs typeface="B Nazanin" pitchFamily="2" charset="-78"/>
              </a:rPr>
              <a:t>2-زیر منظومه ی </a:t>
            </a:r>
            <a:r>
              <a:rPr lang="fa-IR" sz="2400" dirty="0" err="1">
                <a:solidFill>
                  <a:schemeClr val="tx2">
                    <a:lumMod val="75000"/>
                  </a:schemeClr>
                </a:solidFill>
                <a:cs typeface="B Nazanin" pitchFamily="2" charset="-78"/>
              </a:rPr>
              <a:t>والدینی</a:t>
            </a:r>
            <a:endParaRPr lang="en-US" sz="2400" dirty="0">
              <a:solidFill>
                <a:schemeClr val="tx2">
                  <a:lumMod val="75000"/>
                </a:schemeClr>
              </a:solidFill>
              <a:cs typeface="B Nazanin" pitchFamily="2" charset="-78"/>
            </a:endParaRPr>
          </a:p>
          <a:p>
            <a:pPr algn="just" rtl="1"/>
            <a:r>
              <a:rPr lang="fa-IR" sz="2400" dirty="0">
                <a:solidFill>
                  <a:schemeClr val="tx2">
                    <a:lumMod val="75000"/>
                  </a:schemeClr>
                </a:solidFill>
                <a:cs typeface="B Nazanin" pitchFamily="2" charset="-78"/>
              </a:rPr>
              <a:t>3-زیر منظومه ی خواهری و برادری</a:t>
            </a:r>
            <a:r>
              <a:rPr lang="fa-IR" sz="2400" dirty="0" smtClean="0">
                <a:solidFill>
                  <a:schemeClr val="tx2">
                    <a:lumMod val="75000"/>
                  </a:schemeClr>
                </a:solidFill>
                <a:cs typeface="B Nazanin" pitchFamily="2" charset="-78"/>
              </a:rPr>
              <a:t>.</a:t>
            </a:r>
            <a:endParaRPr lang="en-US" sz="2400" dirty="0">
              <a:solidFill>
                <a:schemeClr val="tx2">
                  <a:lumMod val="75000"/>
                </a:schemeClr>
              </a:solidFill>
              <a:cs typeface="B Nazanin" pitchFamily="2" charset="-78"/>
            </a:endParaRPr>
          </a:p>
        </p:txBody>
      </p:sp>
    </p:spTree>
    <p:extLst>
      <p:ext uri="{BB962C8B-B14F-4D97-AF65-F5344CB8AC3E}">
        <p14:creationId xmlns:p14="http://schemas.microsoft.com/office/powerpoint/2010/main" val="4090512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447800"/>
            <a:ext cx="8077200" cy="5078313"/>
          </a:xfrm>
          <a:prstGeom prst="rect">
            <a:avLst/>
          </a:prstGeom>
        </p:spPr>
        <p:txBody>
          <a:bodyPr wrap="square">
            <a:spAutoFit/>
          </a:bodyPr>
          <a:lstStyle/>
          <a:p>
            <a:pPr algn="just" rtl="1">
              <a:lnSpc>
                <a:spcPct val="150000"/>
              </a:lnSpc>
            </a:pPr>
            <a:r>
              <a:rPr lang="fa-IR" sz="2400" b="1" dirty="0">
                <a:solidFill>
                  <a:schemeClr val="accent6">
                    <a:lumMod val="75000"/>
                  </a:schemeClr>
                </a:solidFill>
                <a:cs typeface="B Nazanin" pitchFamily="2" charset="-78"/>
              </a:rPr>
              <a:t>جزء کل زن و شوهری</a:t>
            </a:r>
            <a:endParaRPr lang="en-US" sz="2400" dirty="0">
              <a:solidFill>
                <a:schemeClr val="accent6">
                  <a:lumMod val="75000"/>
                </a:schemeClr>
              </a:solidFill>
              <a:cs typeface="B Nazanin" pitchFamily="2" charset="-78"/>
            </a:endParaRPr>
          </a:p>
          <a:p>
            <a:pPr algn="just" rtl="1">
              <a:lnSpc>
                <a:spcPct val="150000"/>
              </a:lnSpc>
            </a:pPr>
            <a:r>
              <a:rPr lang="fa-IR" sz="2400" dirty="0">
                <a:solidFill>
                  <a:schemeClr val="accent6">
                    <a:lumMod val="75000"/>
                  </a:schemeClr>
                </a:solidFill>
                <a:cs typeface="B Nazanin" pitchFamily="2" charset="-78"/>
              </a:rPr>
              <a:t>در خانواده درمانی بهتر است نقطه آغاز شکل گیری خانواده را زمانی در نظر بگیریم که دو فرد </a:t>
            </a:r>
            <a:r>
              <a:rPr lang="fa-IR" sz="2400" dirty="0" err="1">
                <a:solidFill>
                  <a:schemeClr val="accent6">
                    <a:lumMod val="75000"/>
                  </a:schemeClr>
                </a:solidFill>
                <a:cs typeface="B Nazanin" pitchFamily="2" charset="-78"/>
              </a:rPr>
              <a:t>بـالغ</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یعنـی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یـک</a:t>
            </a:r>
            <a:r>
              <a:rPr lang="fa-IR" sz="2400" dirty="0">
                <a:solidFill>
                  <a:schemeClr val="accent6">
                    <a:lumMod val="75000"/>
                  </a:schemeClr>
                </a:solidFill>
                <a:cs typeface="B Nazanin" pitchFamily="2" charset="-78"/>
              </a:rPr>
              <a:t> زن و یک مرد- با هدف تشکیل خانواده </a:t>
            </a:r>
            <a:r>
              <a:rPr lang="fa-IR" sz="2400" dirty="0" err="1">
                <a:solidFill>
                  <a:schemeClr val="accent6">
                    <a:lumMod val="75000"/>
                  </a:schemeClr>
                </a:solidFill>
                <a:cs typeface="B Nazanin" pitchFamily="2" charset="-78"/>
              </a:rPr>
              <a:t>بـه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یکـدیگرمی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پیوندنـد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هریـک</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زوجـین</a:t>
            </a:r>
            <a:r>
              <a:rPr lang="fa-IR" sz="2400" dirty="0">
                <a:solidFill>
                  <a:schemeClr val="accent6">
                    <a:lumMod val="75000"/>
                  </a:schemeClr>
                </a:solidFill>
                <a:cs typeface="B Nazanin" pitchFamily="2" charset="-78"/>
              </a:rPr>
              <a:t> دارای ارزش </a:t>
            </a:r>
            <a:r>
              <a:rPr lang="fa-IR" sz="2400" dirty="0" err="1">
                <a:solidFill>
                  <a:schemeClr val="accent6">
                    <a:lumMod val="75000"/>
                  </a:schemeClr>
                </a:solidFill>
                <a:cs typeface="B Nazanin" pitchFamily="2" charset="-78"/>
              </a:rPr>
              <a:t>هـا</a:t>
            </a:r>
            <a:r>
              <a:rPr lang="fa-IR" sz="2400" dirty="0">
                <a:solidFill>
                  <a:schemeClr val="accent6">
                    <a:lumMod val="75000"/>
                  </a:schemeClr>
                </a:solidFill>
                <a:cs typeface="B Nazanin" pitchFamily="2" charset="-78"/>
              </a:rPr>
              <a:t> و </a:t>
            </a:r>
            <a:r>
              <a:rPr lang="fa-IR" sz="2400" dirty="0" err="1">
                <a:solidFill>
                  <a:schemeClr val="accent6">
                    <a:lumMod val="75000"/>
                  </a:schemeClr>
                </a:solidFill>
                <a:cs typeface="B Nazanin" pitchFamily="2" charset="-78"/>
              </a:rPr>
              <a:t>انتظـارات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مشـخص</a:t>
            </a:r>
            <a:r>
              <a:rPr lang="fa-IR" sz="2400" dirty="0">
                <a:solidFill>
                  <a:schemeClr val="accent6">
                    <a:lumMod val="75000"/>
                  </a:schemeClr>
                </a:solidFill>
                <a:cs typeface="B Nazanin" pitchFamily="2" charset="-78"/>
              </a:rPr>
              <a:t> و نامشخص هستند که در طول زمان بازبینی و ارزیابی می شوند تا ادامه زندگی مشترک امکان </a:t>
            </a:r>
            <a:r>
              <a:rPr lang="fa-IR" sz="2400" dirty="0" err="1">
                <a:solidFill>
                  <a:schemeClr val="accent6">
                    <a:lumMod val="75000"/>
                  </a:schemeClr>
                </a:solidFill>
                <a:cs typeface="B Nazanin" pitchFamily="2" charset="-78"/>
              </a:rPr>
              <a:t>پذیز</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گـردد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هرکـدام</a:t>
            </a:r>
            <a:r>
              <a:rPr lang="fa-IR" sz="2400" dirty="0">
                <a:solidFill>
                  <a:schemeClr val="accent6">
                    <a:lumMod val="75000"/>
                  </a:schemeClr>
                </a:solidFill>
                <a:cs typeface="B Nazanin" pitchFamily="2" charset="-78"/>
              </a:rPr>
              <a:t> ، از برخی خواسته ا و انتظارات خود چشم پوشی می کنند تا فردگرایی و </a:t>
            </a:r>
            <a:r>
              <a:rPr lang="fa-IR" sz="2400" dirty="0" err="1">
                <a:solidFill>
                  <a:schemeClr val="accent6">
                    <a:lumMod val="75000"/>
                  </a:schemeClr>
                </a:solidFill>
                <a:cs typeface="B Nazanin" pitchFamily="2" charset="-78"/>
              </a:rPr>
              <a:t>منیّت</a:t>
            </a:r>
            <a:r>
              <a:rPr lang="fa-IR" sz="2400" dirty="0">
                <a:solidFill>
                  <a:schemeClr val="accent6">
                    <a:lumMod val="75000"/>
                  </a:schemeClr>
                </a:solidFill>
                <a:cs typeface="B Nazanin" pitchFamily="2" charset="-78"/>
              </a:rPr>
              <a:t> را کنار بگذارند و خود را به </a:t>
            </a:r>
            <a:r>
              <a:rPr lang="fa-IR" sz="2400" dirty="0" err="1">
                <a:solidFill>
                  <a:schemeClr val="accent6">
                    <a:lumMod val="75000"/>
                  </a:schemeClr>
                </a:solidFill>
                <a:cs typeface="B Nazanin" pitchFamily="2" charset="-78"/>
              </a:rPr>
              <a:t>دیگـری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متعلـق</a:t>
            </a:r>
            <a:r>
              <a:rPr lang="fa-IR" sz="2400" dirty="0">
                <a:solidFill>
                  <a:schemeClr val="accent6">
                    <a:lumMod val="75000"/>
                  </a:schemeClr>
                </a:solidFill>
                <a:cs typeface="B Nazanin" pitchFamily="2" charset="-78"/>
              </a:rPr>
              <a:t> می داند و سیستم جدیدی شکل می گیرد. تصور بر این است که الگوهای </a:t>
            </a:r>
            <a:r>
              <a:rPr lang="fa-IR" sz="2400" dirty="0" err="1">
                <a:solidFill>
                  <a:schemeClr val="accent6">
                    <a:lumMod val="75000"/>
                  </a:schemeClr>
                </a:solidFill>
                <a:cs typeface="B Nazanin" pitchFamily="2" charset="-78"/>
              </a:rPr>
              <a:t>مـراوده</a:t>
            </a:r>
            <a:r>
              <a:rPr lang="fa-IR" sz="2400" dirty="0">
                <a:solidFill>
                  <a:schemeClr val="accent6">
                    <a:lumMod val="75000"/>
                  </a:schemeClr>
                </a:solidFill>
                <a:cs typeface="B Nazanin" pitchFamily="2" charset="-78"/>
              </a:rPr>
              <a:t> ای، </a:t>
            </a:r>
            <a:r>
              <a:rPr lang="fa-IR" sz="2400" dirty="0" err="1">
                <a:solidFill>
                  <a:schemeClr val="accent6">
                    <a:lumMod val="75000"/>
                  </a:schemeClr>
                </a:solidFill>
                <a:cs typeface="B Nazanin" pitchFamily="2" charset="-78"/>
              </a:rPr>
              <a:t>بخشـی</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ارکـان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اصـلی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زنـدگی</a:t>
            </a:r>
            <a:r>
              <a:rPr lang="fa-IR" sz="2400" dirty="0">
                <a:solidFill>
                  <a:schemeClr val="accent6">
                    <a:lumMod val="75000"/>
                  </a:schemeClr>
                </a:solidFill>
                <a:cs typeface="B Nazanin" pitchFamily="2" charset="-78"/>
              </a:rPr>
              <a:t> هستند.</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7399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533400"/>
            <a:ext cx="7315200" cy="4524315"/>
          </a:xfrm>
          <a:prstGeom prst="rect">
            <a:avLst/>
          </a:prstGeom>
        </p:spPr>
        <p:txBody>
          <a:bodyPr wrap="square">
            <a:spAutoFit/>
          </a:bodyPr>
          <a:lstStyle/>
          <a:p>
            <a:pPr algn="just" rtl="1"/>
            <a:r>
              <a:rPr lang="fa-IR" sz="2400" dirty="0">
                <a:solidFill>
                  <a:srgbClr val="00B050"/>
                </a:solidFill>
                <a:cs typeface="B Nazanin" pitchFamily="2" charset="-78"/>
              </a:rPr>
              <a:t>انحراف(تخطی) از الگوهای رایج مسبب احساس </a:t>
            </a:r>
            <a:r>
              <a:rPr lang="fa-IR" sz="2400" dirty="0" err="1">
                <a:solidFill>
                  <a:srgbClr val="00B050"/>
                </a:solidFill>
                <a:cs typeface="B Nazanin" pitchFamily="2" charset="-78"/>
              </a:rPr>
              <a:t>احساس</a:t>
            </a:r>
            <a:r>
              <a:rPr lang="fa-IR" sz="2400" dirty="0">
                <a:solidFill>
                  <a:srgbClr val="00B050"/>
                </a:solidFill>
                <a:cs typeface="B Nazanin" pitchFamily="2" charset="-78"/>
              </a:rPr>
              <a:t> خیانت بین زن و شوهر می شود حتی اگر از ماهیت مشکل اطلاعی نداشته </a:t>
            </a:r>
            <a:r>
              <a:rPr lang="fa-IR" sz="2400" dirty="0" err="1">
                <a:solidFill>
                  <a:srgbClr val="00B050"/>
                </a:solidFill>
                <a:cs typeface="B Nazanin" pitchFamily="2" charset="-78"/>
              </a:rPr>
              <a:t>باشند.یکی</a:t>
            </a:r>
            <a:r>
              <a:rPr lang="fa-IR" sz="2400" dirty="0">
                <a:solidFill>
                  <a:srgbClr val="00B050"/>
                </a:solidFill>
                <a:cs typeface="B Nazanin" pitchFamily="2" charset="-78"/>
              </a:rPr>
              <a:t> از وظایف مهم زیر منظومه ی زن و شوهری </a:t>
            </a:r>
            <a:r>
              <a:rPr lang="fa-IR" sz="2400" dirty="0" err="1">
                <a:solidFill>
                  <a:srgbClr val="00B050"/>
                </a:solidFill>
                <a:cs typeface="B Nazanin" pitchFamily="2" charset="-78"/>
              </a:rPr>
              <a:t>گسـتره</a:t>
            </a:r>
            <a:r>
              <a:rPr lang="fa-IR" sz="2400" dirty="0">
                <a:solidFill>
                  <a:srgbClr val="00B050"/>
                </a:solidFill>
                <a:cs typeface="B Nazanin" pitchFamily="2" charset="-78"/>
              </a:rPr>
              <a:t> </a:t>
            </a:r>
            <a:r>
              <a:rPr lang="fa-IR" sz="2400" dirty="0" err="1">
                <a:solidFill>
                  <a:srgbClr val="00B050"/>
                </a:solidFill>
                <a:cs typeface="B Nazanin" pitchFamily="2" charset="-78"/>
              </a:rPr>
              <a:t>بخشـی</a:t>
            </a:r>
            <a:r>
              <a:rPr lang="fa-IR" sz="2400" dirty="0">
                <a:solidFill>
                  <a:srgbClr val="00B050"/>
                </a:solidFill>
                <a:cs typeface="B Nazanin" pitchFamily="2" charset="-78"/>
              </a:rPr>
              <a:t> </a:t>
            </a:r>
            <a:r>
              <a:rPr lang="fa-IR" sz="2400" dirty="0" err="1">
                <a:solidFill>
                  <a:srgbClr val="00B050"/>
                </a:solidFill>
                <a:cs typeface="B Nazanin" pitchFamily="2" charset="-78"/>
              </a:rPr>
              <a:t>بـه</a:t>
            </a:r>
            <a:r>
              <a:rPr lang="fa-IR" sz="2400" dirty="0">
                <a:solidFill>
                  <a:srgbClr val="00B050"/>
                </a:solidFill>
                <a:cs typeface="B Nazanin" pitchFamily="2" charset="-78"/>
              </a:rPr>
              <a:t> </a:t>
            </a:r>
            <a:r>
              <a:rPr lang="fa-IR" sz="2400" dirty="0" err="1">
                <a:solidFill>
                  <a:srgbClr val="00B050"/>
                </a:solidFill>
                <a:cs typeface="B Nazanin" pitchFamily="2" charset="-78"/>
              </a:rPr>
              <a:t>مرزهـایی</a:t>
            </a:r>
            <a:r>
              <a:rPr lang="fa-IR" sz="2400" dirty="0">
                <a:solidFill>
                  <a:srgbClr val="00B050"/>
                </a:solidFill>
                <a:cs typeface="B Nazanin" pitchFamily="2" charset="-78"/>
              </a:rPr>
              <a:t> </a:t>
            </a:r>
            <a:r>
              <a:rPr lang="fa-IR" sz="2400" dirty="0" err="1">
                <a:solidFill>
                  <a:srgbClr val="00B050"/>
                </a:solidFill>
                <a:cs typeface="B Nazanin" pitchFamily="2" charset="-78"/>
              </a:rPr>
              <a:t>اسـت</a:t>
            </a:r>
            <a:r>
              <a:rPr lang="fa-IR" sz="2400" dirty="0">
                <a:solidFill>
                  <a:srgbClr val="00B050"/>
                </a:solidFill>
                <a:cs typeface="B Nazanin" pitchFamily="2" charset="-78"/>
              </a:rPr>
              <a:t> </a:t>
            </a:r>
            <a:r>
              <a:rPr lang="fa-IR" sz="2400" dirty="0" err="1">
                <a:solidFill>
                  <a:srgbClr val="00B050"/>
                </a:solidFill>
                <a:cs typeface="B Nazanin" pitchFamily="2" charset="-78"/>
              </a:rPr>
              <a:t>کـه</a:t>
            </a:r>
            <a:r>
              <a:rPr lang="fa-IR" sz="2400" dirty="0">
                <a:solidFill>
                  <a:srgbClr val="00B050"/>
                </a:solidFill>
                <a:cs typeface="B Nazanin" pitchFamily="2" charset="-78"/>
              </a:rPr>
              <a:t> </a:t>
            </a:r>
            <a:r>
              <a:rPr lang="fa-IR" sz="2400" dirty="0" err="1">
                <a:solidFill>
                  <a:srgbClr val="00B050"/>
                </a:solidFill>
                <a:cs typeface="B Nazanin" pitchFamily="2" charset="-78"/>
              </a:rPr>
              <a:t>ضـمن</a:t>
            </a:r>
            <a:r>
              <a:rPr lang="fa-IR" sz="2400" dirty="0">
                <a:solidFill>
                  <a:srgbClr val="00B050"/>
                </a:solidFill>
                <a:cs typeface="B Nazanin" pitchFamily="2" charset="-78"/>
              </a:rPr>
              <a:t> حمایت از </a:t>
            </a:r>
            <a:r>
              <a:rPr lang="fa-IR" sz="2400" dirty="0" err="1">
                <a:solidFill>
                  <a:srgbClr val="00B050"/>
                </a:solidFill>
                <a:cs typeface="B Nazanin" pitchFamily="2" charset="-78"/>
              </a:rPr>
              <a:t>زوجینف</a:t>
            </a:r>
            <a:r>
              <a:rPr lang="fa-IR" sz="2400" dirty="0">
                <a:solidFill>
                  <a:srgbClr val="00B050"/>
                </a:solidFill>
                <a:cs typeface="B Nazanin" pitchFamily="2" charset="-78"/>
              </a:rPr>
              <a:t> امکاناتی را در اختیار زن و شوهر </a:t>
            </a:r>
            <a:r>
              <a:rPr lang="fa-IR" sz="2400" dirty="0" err="1">
                <a:solidFill>
                  <a:srgbClr val="00B050"/>
                </a:solidFill>
                <a:cs typeface="B Nazanin" pitchFamily="2" charset="-78"/>
              </a:rPr>
              <a:t>قرارمی</a:t>
            </a:r>
            <a:r>
              <a:rPr lang="fa-IR" sz="2400" dirty="0">
                <a:solidFill>
                  <a:srgbClr val="00B050"/>
                </a:solidFill>
                <a:cs typeface="B Nazanin" pitchFamily="2" charset="-78"/>
              </a:rPr>
              <a:t> دهد که نیازهای فیزیولوژیکی شان را رفع کنند بدون هیچ </a:t>
            </a:r>
            <a:r>
              <a:rPr lang="fa-IR" sz="2400" dirty="0" err="1">
                <a:solidFill>
                  <a:srgbClr val="00B050"/>
                </a:solidFill>
                <a:cs typeface="B Nazanin" pitchFamily="2" charset="-78"/>
              </a:rPr>
              <a:t>دخالتی</a:t>
            </a:r>
            <a:r>
              <a:rPr lang="fa-IR" sz="2400" dirty="0">
                <a:solidFill>
                  <a:srgbClr val="00B050"/>
                </a:solidFill>
                <a:cs typeface="B Nazanin" pitchFamily="2" charset="-78"/>
              </a:rPr>
              <a:t> از جانب بستگان یا فرزندان، برای بهره بری بیشتر و بهتر از </a:t>
            </a:r>
            <a:r>
              <a:rPr lang="fa-IR" sz="2400" dirty="0" err="1">
                <a:solidFill>
                  <a:srgbClr val="00B050"/>
                </a:solidFill>
                <a:cs typeface="B Nazanin" pitchFamily="2" charset="-78"/>
              </a:rPr>
              <a:t>زیرمنظومه</a:t>
            </a:r>
            <a:r>
              <a:rPr lang="fa-IR" sz="2400" dirty="0">
                <a:solidFill>
                  <a:srgbClr val="00B050"/>
                </a:solidFill>
                <a:cs typeface="B Nazanin" pitchFamily="2" charset="-78"/>
              </a:rPr>
              <a:t> ی زن و شوهری، انعطاف در مورد قواعد آن لازم است، </a:t>
            </a:r>
            <a:r>
              <a:rPr lang="fa-IR" sz="2400" dirty="0" err="1">
                <a:solidFill>
                  <a:srgbClr val="00B050"/>
                </a:solidFill>
                <a:cs typeface="B Nazanin" pitchFamily="2" charset="-78"/>
              </a:rPr>
              <a:t>درغیر</a:t>
            </a:r>
            <a:r>
              <a:rPr lang="fa-IR" sz="2400" dirty="0">
                <a:solidFill>
                  <a:srgbClr val="00B050"/>
                </a:solidFill>
                <a:cs typeface="B Nazanin" pitchFamily="2" charset="-78"/>
              </a:rPr>
              <a:t> اینصورت، بلا استفاده می گردد و ارزش خود را به عنوان منبع رشد و تکامل کودک، حیاتی </a:t>
            </a:r>
            <a:r>
              <a:rPr lang="fa-IR" sz="2400" dirty="0" err="1">
                <a:solidFill>
                  <a:srgbClr val="00B050"/>
                </a:solidFill>
                <a:cs typeface="B Nazanin" pitchFamily="2" charset="-78"/>
              </a:rPr>
              <a:t>اسـت</a:t>
            </a:r>
            <a:r>
              <a:rPr lang="fa-IR" sz="2400" dirty="0">
                <a:solidFill>
                  <a:srgbClr val="00B050"/>
                </a:solidFill>
                <a:cs typeface="B Nazanin" pitchFamily="2" charset="-78"/>
              </a:rPr>
              <a:t>. این </a:t>
            </a:r>
            <a:r>
              <a:rPr lang="fa-IR" sz="2400" dirty="0" err="1">
                <a:solidFill>
                  <a:srgbClr val="00B050"/>
                </a:solidFill>
                <a:cs typeface="B Nazanin" pitchFamily="2" charset="-78"/>
              </a:rPr>
              <a:t>زیرمنظومه</a:t>
            </a:r>
            <a:r>
              <a:rPr lang="fa-IR" sz="2400" dirty="0">
                <a:solidFill>
                  <a:srgbClr val="00B050"/>
                </a:solidFill>
                <a:cs typeface="B Nazanin" pitchFamily="2" charset="-78"/>
              </a:rPr>
              <a:t>، الگوی خوبی برای تقلید کودک از رفتار والدین در </a:t>
            </a:r>
            <a:r>
              <a:rPr lang="fa-IR" sz="2400" dirty="0" err="1">
                <a:solidFill>
                  <a:srgbClr val="00B050"/>
                </a:solidFill>
                <a:cs typeface="B Nazanin" pitchFamily="2" charset="-78"/>
              </a:rPr>
              <a:t>خـلال</a:t>
            </a:r>
            <a:r>
              <a:rPr lang="fa-IR" sz="2400" dirty="0">
                <a:solidFill>
                  <a:srgbClr val="00B050"/>
                </a:solidFill>
                <a:cs typeface="B Nazanin" pitchFamily="2" charset="-78"/>
              </a:rPr>
              <a:t> </a:t>
            </a:r>
            <a:r>
              <a:rPr lang="fa-IR" sz="2400" dirty="0" err="1">
                <a:solidFill>
                  <a:srgbClr val="00B050"/>
                </a:solidFill>
                <a:cs typeface="B Nazanin" pitchFamily="2" charset="-78"/>
              </a:rPr>
              <a:t>مراودهـای</a:t>
            </a:r>
            <a:r>
              <a:rPr lang="fa-IR" sz="2400" dirty="0">
                <a:solidFill>
                  <a:srgbClr val="00B050"/>
                </a:solidFill>
                <a:cs typeface="B Nazanin" pitchFamily="2" charset="-78"/>
              </a:rPr>
              <a:t> </a:t>
            </a:r>
            <a:r>
              <a:rPr lang="fa-IR" sz="2400" dirty="0" err="1">
                <a:solidFill>
                  <a:srgbClr val="00B050"/>
                </a:solidFill>
                <a:cs typeface="B Nazanin" pitchFamily="2" charset="-78"/>
              </a:rPr>
              <a:t>روزانـه</a:t>
            </a:r>
            <a:r>
              <a:rPr lang="fa-IR" sz="2400" dirty="0">
                <a:solidFill>
                  <a:srgbClr val="00B050"/>
                </a:solidFill>
                <a:cs typeface="B Nazanin" pitchFamily="2" charset="-78"/>
              </a:rPr>
              <a:t> </a:t>
            </a:r>
            <a:r>
              <a:rPr lang="fa-IR" sz="2400" dirty="0" err="1">
                <a:solidFill>
                  <a:srgbClr val="00B050"/>
                </a:solidFill>
                <a:cs typeface="B Nazanin" pitchFamily="2" charset="-78"/>
              </a:rPr>
              <a:t>اسـت</a:t>
            </a:r>
            <a:r>
              <a:rPr lang="fa-IR" sz="2400" dirty="0">
                <a:solidFill>
                  <a:srgbClr val="00B050"/>
                </a:solidFill>
                <a:cs typeface="B Nazanin" pitchFamily="2" charset="-78"/>
              </a:rPr>
              <a:t>. در </a:t>
            </a:r>
            <a:r>
              <a:rPr lang="fa-IR" sz="2400" dirty="0" err="1">
                <a:solidFill>
                  <a:srgbClr val="00B050"/>
                </a:solidFill>
                <a:cs typeface="B Nazanin" pitchFamily="2" charset="-78"/>
              </a:rPr>
              <a:t>موقعیـت</a:t>
            </a:r>
            <a:r>
              <a:rPr lang="fa-IR" sz="2400" dirty="0">
                <a:solidFill>
                  <a:srgbClr val="00B050"/>
                </a:solidFill>
                <a:cs typeface="B Nazanin" pitchFamily="2" charset="-78"/>
              </a:rPr>
              <a:t> </a:t>
            </a:r>
            <a:r>
              <a:rPr lang="fa-IR" sz="2400" dirty="0" err="1">
                <a:solidFill>
                  <a:srgbClr val="00B050"/>
                </a:solidFill>
                <a:cs typeface="B Nazanin" pitchFamily="2" charset="-78"/>
              </a:rPr>
              <a:t>هـای</a:t>
            </a:r>
            <a:r>
              <a:rPr lang="fa-IR" sz="2400" dirty="0">
                <a:solidFill>
                  <a:srgbClr val="00B050"/>
                </a:solidFill>
                <a:cs typeface="B Nazanin" pitchFamily="2" charset="-78"/>
              </a:rPr>
              <a:t> ناسالم، ممکن است از کودک به عنوان سپر بلا استفاده شود و </a:t>
            </a:r>
            <a:r>
              <a:rPr lang="fa-IR" sz="2400" dirty="0" err="1">
                <a:solidFill>
                  <a:srgbClr val="00B050"/>
                </a:solidFill>
                <a:cs typeface="B Nazanin" pitchFamily="2" charset="-78"/>
              </a:rPr>
              <a:t>باوی</a:t>
            </a:r>
            <a:r>
              <a:rPr lang="fa-IR" sz="2400" dirty="0">
                <a:solidFill>
                  <a:srgbClr val="00B050"/>
                </a:solidFill>
                <a:cs typeface="B Nazanin" pitchFamily="2" charset="-78"/>
              </a:rPr>
              <a:t> علیه یکی از زوجین ائتلاف صورت گیرد که </a:t>
            </a:r>
            <a:r>
              <a:rPr lang="fa-IR" sz="2400" dirty="0" err="1">
                <a:solidFill>
                  <a:srgbClr val="00B050"/>
                </a:solidFill>
                <a:cs typeface="B Nazanin" pitchFamily="2" charset="-78"/>
              </a:rPr>
              <a:t>درمانگر</a:t>
            </a:r>
            <a:r>
              <a:rPr lang="fa-IR" sz="2400" dirty="0">
                <a:solidFill>
                  <a:srgbClr val="00B050"/>
                </a:solidFill>
                <a:cs typeface="B Nazanin" pitchFamily="2" charset="-78"/>
              </a:rPr>
              <a:t> باید مراقب این موارد باشد.</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362455"/>
            <a:ext cx="8077200" cy="4154984"/>
          </a:xfrm>
          <a:prstGeom prst="rect">
            <a:avLst/>
          </a:prstGeom>
        </p:spPr>
        <p:txBody>
          <a:bodyPr wrap="square">
            <a:spAutoFit/>
          </a:bodyPr>
          <a:lstStyle/>
          <a:p>
            <a:pPr algn="just" rtl="1"/>
            <a:r>
              <a:rPr lang="fa-IR" sz="2400" b="1" dirty="0">
                <a:solidFill>
                  <a:schemeClr val="accent5">
                    <a:lumMod val="75000"/>
                  </a:schemeClr>
                </a:solidFill>
                <a:cs typeface="B Nazanin" pitchFamily="2" charset="-78"/>
              </a:rPr>
              <a:t>جزء کل </a:t>
            </a:r>
            <a:r>
              <a:rPr lang="fa-IR" sz="2400" b="1" dirty="0" err="1">
                <a:solidFill>
                  <a:schemeClr val="accent5">
                    <a:lumMod val="75000"/>
                  </a:schemeClr>
                </a:solidFill>
                <a:cs typeface="B Nazanin" pitchFamily="2" charset="-78"/>
              </a:rPr>
              <a:t>والدینی</a:t>
            </a:r>
            <a:endParaRPr lang="en-US" sz="2400" dirty="0">
              <a:solidFill>
                <a:schemeClr val="accent5">
                  <a:lumMod val="75000"/>
                </a:schemeClr>
              </a:solidFill>
              <a:cs typeface="B Nazanin" pitchFamily="2" charset="-78"/>
            </a:endParaRPr>
          </a:p>
          <a:p>
            <a:pPr algn="just" rtl="1"/>
            <a:r>
              <a:rPr lang="fa-IR" sz="2400" dirty="0" err="1">
                <a:solidFill>
                  <a:schemeClr val="accent5">
                    <a:lumMod val="75000"/>
                  </a:schemeClr>
                </a:solidFill>
                <a:cs typeface="B Nazanin" pitchFamily="2" charset="-78"/>
              </a:rPr>
              <a:t>مراودهایی</a:t>
            </a:r>
            <a:r>
              <a:rPr lang="fa-IR" sz="2400" dirty="0">
                <a:solidFill>
                  <a:schemeClr val="accent5">
                    <a:lumMod val="75000"/>
                  </a:schemeClr>
                </a:solidFill>
                <a:cs typeface="B Nazanin" pitchFamily="2" charset="-78"/>
              </a:rPr>
              <a:t> که درون جزء کل والدین ی جریان دارد، شامل وظایف مشخصی مثل تربیت فرزند و آموزش آداب اجتماعی </a:t>
            </a:r>
            <a:r>
              <a:rPr lang="fa-IR" sz="2400" dirty="0" err="1">
                <a:solidFill>
                  <a:schemeClr val="accent5">
                    <a:lumMod val="75000"/>
                  </a:schemeClr>
                </a:solidFill>
                <a:cs typeface="B Nazanin" pitchFamily="2" charset="-78"/>
              </a:rPr>
              <a:t>اوست</a:t>
            </a:r>
            <a:r>
              <a:rPr lang="fa-IR" sz="2400" dirty="0">
                <a:solidFill>
                  <a:schemeClr val="accent5">
                    <a:lumMod val="75000"/>
                  </a:schemeClr>
                </a:solidFill>
                <a:cs typeface="B Nazanin" pitchFamily="2" charset="-78"/>
              </a:rPr>
              <a:t>. در اینجا کودک می </a:t>
            </a:r>
            <a:r>
              <a:rPr lang="fa-IR" sz="2400" dirty="0" err="1">
                <a:solidFill>
                  <a:schemeClr val="accent5">
                    <a:lumMod val="75000"/>
                  </a:schemeClr>
                </a:solidFill>
                <a:cs typeface="B Nazanin" pitchFamily="2" charset="-78"/>
              </a:rPr>
              <a:t>آمزد</a:t>
            </a:r>
            <a:r>
              <a:rPr lang="fa-IR" sz="2400" dirty="0">
                <a:solidFill>
                  <a:schemeClr val="accent5">
                    <a:lumMod val="75000"/>
                  </a:schemeClr>
                </a:solidFill>
                <a:cs typeface="B Nazanin" pitchFamily="2" charset="-78"/>
              </a:rPr>
              <a:t> که از سایر کسانی که از قدرت و منابع بیشتری برخوردارند چه انتظاری داشته </a:t>
            </a:r>
            <a:r>
              <a:rPr lang="fa-IR" sz="2400" dirty="0" err="1">
                <a:solidFill>
                  <a:schemeClr val="accent5">
                    <a:lumMod val="75000"/>
                  </a:schemeClr>
                </a:solidFill>
                <a:cs typeface="B Nazanin" pitchFamily="2" charset="-78"/>
              </a:rPr>
              <a:t>باشـد</a:t>
            </a:r>
            <a:r>
              <a:rPr lang="fa-IR" sz="2400" dirty="0">
                <a:solidFill>
                  <a:schemeClr val="accent5">
                    <a:lumMod val="75000"/>
                  </a:schemeClr>
                </a:solidFill>
                <a:cs typeface="B Nazanin" pitchFamily="2" charset="-78"/>
              </a:rPr>
              <a:t> و اقتدار را پدیده ای عقلانی یا اختیاری در نظر بگیرد، احساس شایستگی در او </a:t>
            </a:r>
            <a:r>
              <a:rPr lang="fa-IR" sz="2400" dirty="0" err="1">
                <a:solidFill>
                  <a:schemeClr val="accent5">
                    <a:lumMod val="75000"/>
                  </a:schemeClr>
                </a:solidFill>
                <a:cs typeface="B Nazanin" pitchFamily="2" charset="-78"/>
              </a:rPr>
              <a:t>باتوجه</a:t>
            </a:r>
            <a:r>
              <a:rPr lang="fa-IR" sz="2400" dirty="0">
                <a:solidFill>
                  <a:schemeClr val="accent5">
                    <a:lumMod val="75000"/>
                  </a:schemeClr>
                </a:solidFill>
                <a:cs typeface="B Nazanin" pitchFamily="2" charset="-78"/>
              </a:rPr>
              <a:t> به تعامل با وی شکل می گیرد.</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جزء کل </a:t>
            </a:r>
            <a:r>
              <a:rPr lang="fa-IR" sz="2400" dirty="0" err="1">
                <a:solidFill>
                  <a:schemeClr val="accent5">
                    <a:lumMod val="75000"/>
                  </a:schemeClr>
                </a:solidFill>
                <a:cs typeface="B Nazanin" pitchFamily="2" charset="-78"/>
              </a:rPr>
              <a:t>واتلدینی</a:t>
            </a:r>
            <a:r>
              <a:rPr lang="fa-IR" sz="2400" dirty="0">
                <a:solidFill>
                  <a:schemeClr val="accent5">
                    <a:lumMod val="75000"/>
                  </a:schemeClr>
                </a:solidFill>
                <a:cs typeface="B Nazanin" pitchFamily="2" charset="-78"/>
              </a:rPr>
              <a:t> ممکن است شامل پدربزرگ یا خاله و عمه باشد یا تنها یکی از والدین را شامل </a:t>
            </a:r>
            <a:r>
              <a:rPr lang="fa-IR" sz="2400" dirty="0" err="1">
                <a:solidFill>
                  <a:schemeClr val="accent5">
                    <a:lumMod val="75000"/>
                  </a:schemeClr>
                </a:solidFill>
                <a:cs typeface="B Nazanin" pitchFamily="2" charset="-78"/>
              </a:rPr>
              <a:t>گـردد</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ممکـن</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شـامل</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کودکولی</a:t>
            </a:r>
            <a:r>
              <a:rPr lang="fa-IR" sz="2400" dirty="0">
                <a:solidFill>
                  <a:schemeClr val="accent5">
                    <a:lumMod val="75000"/>
                  </a:schemeClr>
                </a:solidFill>
                <a:cs typeface="B Nazanin" pitchFamily="2" charset="-78"/>
              </a:rPr>
              <a:t> گونه گردد که اختیار مراقبت از برادرها و خواهرهایش را گرفته است.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باید بداند که </a:t>
            </a:r>
            <a:r>
              <a:rPr lang="fa-IR" sz="2400" dirty="0" err="1">
                <a:solidFill>
                  <a:schemeClr val="accent5">
                    <a:lumMod val="75000"/>
                  </a:schemeClr>
                </a:solidFill>
                <a:cs typeface="B Nazanin" pitchFamily="2" charset="-78"/>
              </a:rPr>
              <a:t>چکسانی</a:t>
            </a:r>
            <a:r>
              <a:rPr lang="fa-IR" sz="2400" dirty="0">
                <a:solidFill>
                  <a:schemeClr val="accent5">
                    <a:lumMod val="75000"/>
                  </a:schemeClr>
                </a:solidFill>
                <a:cs typeface="B Nazanin" pitchFamily="2" charset="-78"/>
              </a:rPr>
              <a:t> عضو این زیر منظومه </a:t>
            </a:r>
            <a:r>
              <a:rPr lang="fa-IR" sz="2400" dirty="0" err="1">
                <a:solidFill>
                  <a:schemeClr val="accent5">
                    <a:lumMod val="75000"/>
                  </a:schemeClr>
                </a:solidFill>
                <a:cs typeface="B Nazanin" pitchFamily="2" charset="-78"/>
              </a:rPr>
              <a:t>هستند.همچنانکه</a:t>
            </a:r>
            <a:r>
              <a:rPr lang="fa-IR" sz="2400" dirty="0">
                <a:solidFill>
                  <a:schemeClr val="accent5">
                    <a:lumMod val="75000"/>
                  </a:schemeClr>
                </a:solidFill>
                <a:cs typeface="B Nazanin" pitchFamily="2" charset="-78"/>
              </a:rPr>
              <a:t> کودک بزرگ می شود و </a:t>
            </a:r>
            <a:r>
              <a:rPr lang="fa-IR" sz="2400" dirty="0" err="1">
                <a:solidFill>
                  <a:schemeClr val="accent5">
                    <a:lumMod val="75000"/>
                  </a:schemeClr>
                </a:solidFill>
                <a:cs typeface="B Nazanin" pitchFamily="2" charset="-78"/>
              </a:rPr>
              <a:t>نیازهایش</a:t>
            </a:r>
            <a:r>
              <a:rPr lang="fa-IR" sz="2400" dirty="0">
                <a:solidFill>
                  <a:schemeClr val="accent5">
                    <a:lumMod val="75000"/>
                  </a:schemeClr>
                </a:solidFill>
                <a:cs typeface="B Nazanin" pitchFamily="2" charset="-78"/>
              </a:rPr>
              <a:t> تغییر می کند، زیر منظومه ی والدین </a:t>
            </a:r>
            <a:r>
              <a:rPr lang="fa-IR" sz="2400" dirty="0" err="1">
                <a:solidFill>
                  <a:schemeClr val="accent5">
                    <a:lumMod val="75000"/>
                  </a:schemeClr>
                </a:solidFill>
                <a:cs typeface="B Nazanin" pitchFamily="2" charset="-78"/>
              </a:rPr>
              <a:t>نیـز</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بایـد</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تغیـر</a:t>
            </a:r>
            <a:r>
              <a:rPr lang="fa-IR" sz="2400" dirty="0">
                <a:solidFill>
                  <a:schemeClr val="accent5">
                    <a:lumMod val="75000"/>
                  </a:schemeClr>
                </a:solidFill>
                <a:cs typeface="B Nazanin" pitchFamily="2" charset="-78"/>
              </a:rPr>
              <a:t> کند.</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1951986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609600"/>
            <a:ext cx="7162800" cy="5078313"/>
          </a:xfrm>
          <a:prstGeom prst="rect">
            <a:avLst/>
          </a:prstGeom>
        </p:spPr>
        <p:txBody>
          <a:bodyPr wrap="square">
            <a:spAutoFit/>
          </a:bodyPr>
          <a:lstStyle/>
          <a:p>
            <a:pPr algn="just" rtl="1">
              <a:lnSpc>
                <a:spcPct val="150000"/>
              </a:lnSpc>
            </a:pPr>
            <a:r>
              <a:rPr lang="fa-IR" sz="2400" dirty="0">
                <a:solidFill>
                  <a:srgbClr val="FF00FF"/>
                </a:solidFill>
                <a:cs typeface="B Nazanin" pitchFamily="2" charset="-78"/>
              </a:rPr>
              <a:t>وظایف بزرگسالان در زیر منظومه ی والدین مراقبت، حمایت از کودکان و تربیت </a:t>
            </a:r>
            <a:r>
              <a:rPr lang="fa-IR" sz="2400" dirty="0" err="1">
                <a:solidFill>
                  <a:srgbClr val="FF00FF"/>
                </a:solidFill>
                <a:cs typeface="B Nazanin" pitchFamily="2" charset="-78"/>
              </a:rPr>
              <a:t>اجتمـاعی</a:t>
            </a:r>
            <a:r>
              <a:rPr lang="fa-IR" sz="2400" dirty="0">
                <a:solidFill>
                  <a:srgbClr val="FF00FF"/>
                </a:solidFill>
                <a:cs typeface="B Nazanin" pitchFamily="2" charset="-78"/>
              </a:rPr>
              <a:t> </a:t>
            </a:r>
            <a:r>
              <a:rPr lang="fa-IR" sz="2400" dirty="0" err="1">
                <a:solidFill>
                  <a:srgbClr val="FF00FF"/>
                </a:solidFill>
                <a:cs typeface="B Nazanin" pitchFamily="2" charset="-78"/>
              </a:rPr>
              <a:t>آنهاسـت</a:t>
            </a:r>
            <a:r>
              <a:rPr lang="fa-IR" sz="2400" dirty="0">
                <a:solidFill>
                  <a:srgbClr val="FF00FF"/>
                </a:solidFill>
                <a:cs typeface="B Nazanin" pitchFamily="2" charset="-78"/>
              </a:rPr>
              <a:t> و </a:t>
            </a:r>
            <a:r>
              <a:rPr lang="fa-IR" sz="2400" dirty="0" err="1">
                <a:solidFill>
                  <a:srgbClr val="FF00FF"/>
                </a:solidFill>
                <a:cs typeface="B Nazanin" pitchFamily="2" charset="-78"/>
              </a:rPr>
              <a:t>بزرگسـالان</a:t>
            </a:r>
            <a:r>
              <a:rPr lang="fa-IR" sz="2400" dirty="0">
                <a:solidFill>
                  <a:srgbClr val="FF00FF"/>
                </a:solidFill>
                <a:cs typeface="B Nazanin" pitchFamily="2" charset="-78"/>
              </a:rPr>
              <a:t> </a:t>
            </a:r>
            <a:r>
              <a:rPr lang="fa-IR" sz="2400" dirty="0" err="1">
                <a:solidFill>
                  <a:srgbClr val="FF00FF"/>
                </a:solidFill>
                <a:cs typeface="B Nazanin" pitchFamily="2" charset="-78"/>
              </a:rPr>
              <a:t>نیـز</a:t>
            </a:r>
            <a:r>
              <a:rPr lang="fa-IR" sz="2400" dirty="0">
                <a:solidFill>
                  <a:srgbClr val="FF00FF"/>
                </a:solidFill>
                <a:cs typeface="B Nazanin" pitchFamily="2" charset="-78"/>
              </a:rPr>
              <a:t> حقوقی دارند. تصمیم گیری درباره بقای کل سیستم با آنان است.</a:t>
            </a:r>
            <a:endParaRPr lang="en-US" sz="2400" dirty="0">
              <a:solidFill>
                <a:srgbClr val="FF00FF"/>
              </a:solidFill>
              <a:cs typeface="B Nazanin" pitchFamily="2" charset="-78"/>
            </a:endParaRPr>
          </a:p>
          <a:p>
            <a:pPr algn="just" rtl="1">
              <a:lnSpc>
                <a:spcPct val="150000"/>
              </a:lnSpc>
            </a:pPr>
            <a:r>
              <a:rPr lang="fa-IR" sz="2400" dirty="0">
                <a:solidFill>
                  <a:srgbClr val="FF00FF"/>
                </a:solidFill>
                <a:cs typeface="B Nazanin" pitchFamily="2" charset="-78"/>
              </a:rPr>
              <a:t>در فرهنگ کودک سالار، سعی بر آن است که بر وظایف والدین تأکید گردد و کمتر به حقوق آنها توجه شود. </a:t>
            </a:r>
            <a:r>
              <a:rPr lang="fa-IR" sz="2400" dirty="0" err="1">
                <a:solidFill>
                  <a:srgbClr val="FF00FF"/>
                </a:solidFill>
                <a:cs typeface="B Nazanin" pitchFamily="2" charset="-78"/>
              </a:rPr>
              <a:t>مشـکلات</a:t>
            </a:r>
            <a:r>
              <a:rPr lang="fa-IR" sz="2400" dirty="0">
                <a:solidFill>
                  <a:srgbClr val="FF00FF"/>
                </a:solidFill>
                <a:cs typeface="B Nazanin" pitchFamily="2" charset="-78"/>
              </a:rPr>
              <a:t> مربوط به اعمال کنترل در جزء کل والدین رایج و همیشگی است و برخورد </a:t>
            </a:r>
            <a:r>
              <a:rPr lang="fa-IR" sz="2400" dirty="0" err="1">
                <a:solidFill>
                  <a:srgbClr val="FF00FF"/>
                </a:solidFill>
                <a:cs typeface="B Nazanin" pitchFamily="2" charset="-78"/>
              </a:rPr>
              <a:t>بـا</a:t>
            </a:r>
            <a:r>
              <a:rPr lang="fa-IR" sz="2400" dirty="0">
                <a:solidFill>
                  <a:srgbClr val="FF00FF"/>
                </a:solidFill>
                <a:cs typeface="B Nazanin" pitchFamily="2" charset="-78"/>
              </a:rPr>
              <a:t> </a:t>
            </a:r>
            <a:r>
              <a:rPr lang="fa-IR" sz="2400" dirty="0" err="1">
                <a:solidFill>
                  <a:srgbClr val="FF00FF"/>
                </a:solidFill>
                <a:cs typeface="B Nazanin" pitchFamily="2" charset="-78"/>
              </a:rPr>
              <a:t>ایـن</a:t>
            </a:r>
            <a:r>
              <a:rPr lang="fa-IR" sz="2400" dirty="0">
                <a:solidFill>
                  <a:srgbClr val="FF00FF"/>
                </a:solidFill>
                <a:cs typeface="B Nazanin" pitchFamily="2" charset="-78"/>
              </a:rPr>
              <a:t> </a:t>
            </a:r>
            <a:r>
              <a:rPr lang="fa-IR" sz="2400" dirty="0" err="1">
                <a:solidFill>
                  <a:srgbClr val="FF00FF"/>
                </a:solidFill>
                <a:cs typeface="B Nazanin" pitchFamily="2" charset="-78"/>
              </a:rPr>
              <a:t>مشـکلات</a:t>
            </a:r>
            <a:r>
              <a:rPr lang="fa-IR" sz="2400" dirty="0">
                <a:solidFill>
                  <a:srgbClr val="FF00FF"/>
                </a:solidFill>
                <a:cs typeface="B Nazanin" pitchFamily="2" charset="-78"/>
              </a:rPr>
              <a:t> از راه </a:t>
            </a:r>
            <a:r>
              <a:rPr lang="fa-IR" sz="2400" dirty="0" err="1">
                <a:solidFill>
                  <a:srgbClr val="FF00FF"/>
                </a:solidFill>
                <a:cs typeface="B Nazanin" pitchFamily="2" charset="-78"/>
              </a:rPr>
              <a:t>آزمـون</a:t>
            </a:r>
            <a:r>
              <a:rPr lang="fa-IR" sz="2400" dirty="0">
                <a:solidFill>
                  <a:srgbClr val="FF00FF"/>
                </a:solidFill>
                <a:cs typeface="B Nazanin" pitchFamily="2" charset="-78"/>
              </a:rPr>
              <a:t> </a:t>
            </a:r>
            <a:r>
              <a:rPr lang="fa-IR" sz="2400" dirty="0" err="1">
                <a:solidFill>
                  <a:srgbClr val="FF00FF"/>
                </a:solidFill>
                <a:cs typeface="B Nazanin" pitchFamily="2" charset="-78"/>
              </a:rPr>
              <a:t>وخطاسـت</a:t>
            </a:r>
            <a:r>
              <a:rPr lang="fa-IR" sz="2400" dirty="0">
                <a:solidFill>
                  <a:srgbClr val="FF00FF"/>
                </a:solidFill>
                <a:cs typeface="B Nazanin" pitchFamily="2" charset="-78"/>
              </a:rPr>
              <a:t>.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در این مواقع، ضروری است که به نقش تمامی افراد خانواده در </a:t>
            </a:r>
            <a:r>
              <a:rPr lang="fa-IR" sz="2400" dirty="0" err="1">
                <a:solidFill>
                  <a:srgbClr val="FF00FF"/>
                </a:solidFill>
                <a:cs typeface="B Nazanin" pitchFamily="2" charset="-78"/>
              </a:rPr>
              <a:t>اسـتمرار</a:t>
            </a:r>
            <a:r>
              <a:rPr lang="fa-IR" sz="2400" dirty="0">
                <a:solidFill>
                  <a:srgbClr val="FF00FF"/>
                </a:solidFill>
                <a:cs typeface="B Nazanin" pitchFamily="2" charset="-78"/>
              </a:rPr>
              <a:t> </a:t>
            </a:r>
            <a:r>
              <a:rPr lang="fa-IR" sz="2400" dirty="0" err="1">
                <a:solidFill>
                  <a:srgbClr val="FF00FF"/>
                </a:solidFill>
                <a:cs typeface="B Nazanin" pitchFamily="2" charset="-78"/>
              </a:rPr>
              <a:t>مـراوده</a:t>
            </a:r>
            <a:r>
              <a:rPr lang="fa-IR" sz="2400" dirty="0">
                <a:solidFill>
                  <a:srgbClr val="FF00FF"/>
                </a:solidFill>
                <a:cs typeface="B Nazanin" pitchFamily="2" charset="-78"/>
              </a:rPr>
              <a:t> </a:t>
            </a:r>
            <a:r>
              <a:rPr lang="fa-IR" sz="2400" dirty="0" err="1">
                <a:solidFill>
                  <a:srgbClr val="FF00FF"/>
                </a:solidFill>
                <a:cs typeface="B Nazanin" pitchFamily="2" charset="-78"/>
              </a:rPr>
              <a:t>ناکارسـاز</a:t>
            </a:r>
            <a:r>
              <a:rPr lang="fa-IR" sz="2400" dirty="0">
                <a:solidFill>
                  <a:srgbClr val="FF00FF"/>
                </a:solidFill>
                <a:cs typeface="B Nazanin" pitchFamily="2" charset="-78"/>
              </a:rPr>
              <a:t> و </a:t>
            </a:r>
            <a:r>
              <a:rPr lang="fa-IR" sz="2400" dirty="0" err="1">
                <a:solidFill>
                  <a:srgbClr val="FF00FF"/>
                </a:solidFill>
                <a:cs typeface="B Nazanin" pitchFamily="2" charset="-78"/>
              </a:rPr>
              <a:t>امکانـات</a:t>
            </a:r>
            <a:r>
              <a:rPr lang="fa-IR" sz="2400" dirty="0">
                <a:solidFill>
                  <a:srgbClr val="FF00FF"/>
                </a:solidFill>
                <a:cs typeface="B Nazanin" pitchFamily="2" charset="-78"/>
              </a:rPr>
              <a:t> و </a:t>
            </a:r>
            <a:r>
              <a:rPr lang="fa-IR" sz="2400" dirty="0" err="1">
                <a:solidFill>
                  <a:srgbClr val="FF00FF"/>
                </a:solidFill>
                <a:cs typeface="B Nazanin" pitchFamily="2" charset="-78"/>
              </a:rPr>
              <a:t>منـابع</a:t>
            </a:r>
            <a:r>
              <a:rPr lang="fa-IR" sz="2400" dirty="0">
                <a:solidFill>
                  <a:srgbClr val="FF00FF"/>
                </a:solidFill>
                <a:cs typeface="B Nazanin" pitchFamily="2" charset="-78"/>
              </a:rPr>
              <a:t> موجود برای حل مشکل توجه بیشتری نماید.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98728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6"/>
            <a:ext cx="9144000" cy="68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کادر متن 2"/>
          <p:cNvSpPr txBox="1"/>
          <p:nvPr/>
        </p:nvSpPr>
        <p:spPr>
          <a:xfrm>
            <a:off x="228600" y="1066800"/>
            <a:ext cx="3962400" cy="3970318"/>
          </a:xfrm>
          <a:prstGeom prst="rect">
            <a:avLst/>
          </a:prstGeom>
          <a:noFill/>
        </p:spPr>
        <p:txBody>
          <a:bodyPr wrap="square" rtlCol="1">
            <a:spAutoFit/>
          </a:bodyPr>
          <a:lstStyle/>
          <a:p>
            <a:pPr algn="ctr" rtl="1"/>
            <a:r>
              <a:rPr lang="fa-IR" sz="3600" dirty="0" smtClean="0">
                <a:solidFill>
                  <a:srgbClr val="FFFF00"/>
                </a:solidFill>
                <a:cs typeface="B Titr" pitchFamily="2" charset="-78"/>
              </a:rPr>
              <a:t>عنوان:</a:t>
            </a:r>
          </a:p>
          <a:p>
            <a:pPr algn="ctr" rtl="1"/>
            <a:r>
              <a:rPr lang="fa-IR" sz="3600" dirty="0">
                <a:solidFill>
                  <a:srgbClr val="FFFF00"/>
                </a:solidFill>
                <a:cs typeface="B Titr" pitchFamily="2" charset="-78"/>
              </a:rPr>
              <a:t>خلاصه کتاب فنون خانواده </a:t>
            </a:r>
            <a:r>
              <a:rPr lang="fa-IR" sz="3600" dirty="0" smtClean="0">
                <a:solidFill>
                  <a:srgbClr val="FFFF00"/>
                </a:solidFill>
                <a:cs typeface="B Titr" pitchFamily="2" charset="-78"/>
              </a:rPr>
              <a:t>درمانی</a:t>
            </a:r>
          </a:p>
          <a:p>
            <a:pPr algn="ctr" rtl="1"/>
            <a:endParaRPr lang="fa-IR" sz="3600" dirty="0">
              <a:solidFill>
                <a:srgbClr val="FFFF00"/>
              </a:solidFill>
              <a:cs typeface="B Titr" pitchFamily="2" charset="-78"/>
            </a:endParaRPr>
          </a:p>
          <a:p>
            <a:pPr algn="ctr" rtl="1"/>
            <a:r>
              <a:rPr lang="fa-IR" sz="3600" dirty="0" smtClean="0">
                <a:solidFill>
                  <a:srgbClr val="FFFF00"/>
                </a:solidFill>
                <a:cs typeface="B Titr" pitchFamily="2" charset="-78"/>
              </a:rPr>
              <a:t>دانشجو:</a:t>
            </a:r>
          </a:p>
          <a:p>
            <a:pPr algn="ctr" rtl="1"/>
            <a:endParaRPr lang="fa-IR" sz="3600" dirty="0">
              <a:solidFill>
                <a:srgbClr val="FFFF00"/>
              </a:solidFill>
              <a:cs typeface="B Titr" pitchFamily="2" charset="-78"/>
            </a:endParaRPr>
          </a:p>
          <a:p>
            <a:pPr algn="ctr" rtl="1"/>
            <a:r>
              <a:rPr lang="fa-IR" sz="3600" dirty="0" smtClean="0">
                <a:solidFill>
                  <a:srgbClr val="FFFF00"/>
                </a:solidFill>
                <a:cs typeface="B Titr" pitchFamily="2" charset="-78"/>
              </a:rPr>
              <a:t>زمستان 1398</a:t>
            </a:r>
            <a:endParaRPr lang="fa-IR" sz="3600" dirty="0">
              <a:solidFill>
                <a:srgbClr val="FFFF00"/>
              </a:solidFill>
              <a:cs typeface="B Titr" pitchFamily="2" charset="-78"/>
            </a:endParaRPr>
          </a:p>
        </p:txBody>
      </p:sp>
    </p:spTree>
    <p:extLst>
      <p:ext uri="{BB962C8B-B14F-4D97-AF65-F5344CB8AC3E}">
        <p14:creationId xmlns:p14="http://schemas.microsoft.com/office/powerpoint/2010/main" val="475639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371600"/>
            <a:ext cx="8229600" cy="5262979"/>
          </a:xfrm>
          <a:prstGeom prst="rect">
            <a:avLst/>
          </a:prstGeom>
        </p:spPr>
        <p:txBody>
          <a:bodyPr wrap="square">
            <a:spAutoFit/>
          </a:bodyPr>
          <a:lstStyle/>
          <a:p>
            <a:pPr algn="just" rtl="1"/>
            <a:r>
              <a:rPr lang="fa-IR" sz="2400" b="1" dirty="0">
                <a:solidFill>
                  <a:srgbClr val="00CC66"/>
                </a:solidFill>
                <a:cs typeface="B Nazanin" pitchFamily="2" charset="-78"/>
              </a:rPr>
              <a:t>جزء کل خواهری / برادری</a:t>
            </a:r>
            <a:endParaRPr lang="en-US" sz="2400" dirty="0">
              <a:solidFill>
                <a:srgbClr val="00CC66"/>
              </a:solidFill>
              <a:cs typeface="B Nazanin" pitchFamily="2" charset="-78"/>
            </a:endParaRPr>
          </a:p>
          <a:p>
            <a:pPr algn="just" rtl="1"/>
            <a:r>
              <a:rPr lang="fa-IR" sz="2400" dirty="0">
                <a:solidFill>
                  <a:srgbClr val="00CC66"/>
                </a:solidFill>
                <a:cs typeface="B Nazanin" pitchFamily="2" charset="-78"/>
              </a:rPr>
              <a:t>خواهرها و برادرها اولین گروه همتای کودک را تشکیل می دهند. آنها با استفاده از الگوهای مراوده ای خاص خود </a:t>
            </a:r>
            <a:r>
              <a:rPr lang="fa-IR" sz="2400" dirty="0" err="1">
                <a:solidFill>
                  <a:srgbClr val="00CC66"/>
                </a:solidFill>
                <a:cs typeface="B Nazanin" pitchFamily="2" charset="-78"/>
              </a:rPr>
              <a:t>انـواع</a:t>
            </a:r>
            <a:r>
              <a:rPr lang="fa-IR" sz="2400" dirty="0">
                <a:solidFill>
                  <a:srgbClr val="00CC66"/>
                </a:solidFill>
                <a:cs typeface="B Nazanin" pitchFamily="2" charset="-78"/>
              </a:rPr>
              <a:t> مذاکره و مشاجره و نیز، چگونگی آشتی و قهر و همچنین نشان دادن هویت به دیگران را می </a:t>
            </a:r>
            <a:r>
              <a:rPr lang="fa-IR" sz="2400" dirty="0" err="1">
                <a:solidFill>
                  <a:srgbClr val="00CC66"/>
                </a:solidFill>
                <a:cs typeface="B Nazanin" pitchFamily="2" charset="-78"/>
              </a:rPr>
              <a:t>آزموند</a:t>
            </a:r>
            <a:r>
              <a:rPr lang="fa-IR" sz="2400" dirty="0">
                <a:solidFill>
                  <a:srgbClr val="00CC66"/>
                </a:solidFill>
                <a:cs typeface="B Nazanin" pitchFamily="2" charset="-78"/>
              </a:rPr>
              <a:t>.</a:t>
            </a:r>
            <a:endParaRPr lang="en-US" sz="2400" dirty="0">
              <a:solidFill>
                <a:srgbClr val="00CC66"/>
              </a:solidFill>
              <a:cs typeface="B Nazanin" pitchFamily="2" charset="-78"/>
            </a:endParaRPr>
          </a:p>
          <a:p>
            <a:pPr algn="just" rtl="1"/>
            <a:r>
              <a:rPr lang="fa-IR" sz="2400" dirty="0">
                <a:solidFill>
                  <a:srgbClr val="00CC66"/>
                </a:solidFill>
                <a:cs typeface="B Nazanin" pitchFamily="2" charset="-78"/>
              </a:rPr>
              <a:t>به کار گیری زبان متناسب با مراحل مختلف رشد در کودکان و آشنایی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a:t>
            </a:r>
            <a:r>
              <a:rPr lang="fa-IR" sz="2400" dirty="0" err="1">
                <a:solidFill>
                  <a:srgbClr val="00CC66"/>
                </a:solidFill>
                <a:cs typeface="B Nazanin" pitchFamily="2" charset="-78"/>
              </a:rPr>
              <a:t>بـا</a:t>
            </a:r>
            <a:r>
              <a:rPr lang="fa-IR" sz="2400" dirty="0">
                <a:solidFill>
                  <a:srgbClr val="00CC66"/>
                </a:solidFill>
                <a:cs typeface="B Nazanin" pitchFamily="2" charset="-78"/>
              </a:rPr>
              <a:t> </a:t>
            </a:r>
            <a:r>
              <a:rPr lang="fa-IR" sz="2400" dirty="0" err="1">
                <a:solidFill>
                  <a:srgbClr val="00CC66"/>
                </a:solidFill>
                <a:cs typeface="B Nazanin" pitchFamily="2" charset="-78"/>
              </a:rPr>
              <a:t>نیازهـا</a:t>
            </a:r>
            <a:r>
              <a:rPr lang="fa-IR" sz="2400" dirty="0">
                <a:solidFill>
                  <a:srgbClr val="00CC66"/>
                </a:solidFill>
                <a:cs typeface="B Nazanin" pitchFamily="2" charset="-78"/>
              </a:rPr>
              <a:t> و </a:t>
            </a:r>
            <a:r>
              <a:rPr lang="fa-IR" sz="2400" dirty="0" err="1">
                <a:solidFill>
                  <a:srgbClr val="00CC66"/>
                </a:solidFill>
                <a:cs typeface="B Nazanin" pitchFamily="2" charset="-78"/>
              </a:rPr>
              <a:t>منـابع</a:t>
            </a:r>
            <a:r>
              <a:rPr lang="fa-IR" sz="2400" dirty="0">
                <a:solidFill>
                  <a:srgbClr val="00CC66"/>
                </a:solidFill>
                <a:cs typeface="B Nazanin" pitchFamily="2" charset="-78"/>
              </a:rPr>
              <a:t> </a:t>
            </a:r>
            <a:r>
              <a:rPr lang="fa-IR" sz="2400" dirty="0" err="1">
                <a:solidFill>
                  <a:srgbClr val="00CC66"/>
                </a:solidFill>
                <a:cs typeface="B Nazanin" pitchFamily="2" charset="-78"/>
              </a:rPr>
              <a:t>مختلـف</a:t>
            </a:r>
            <a:r>
              <a:rPr lang="fa-IR" sz="2400" dirty="0">
                <a:solidFill>
                  <a:srgbClr val="00CC66"/>
                </a:solidFill>
                <a:cs typeface="B Nazanin" pitchFamily="2" charset="-78"/>
              </a:rPr>
              <a:t> </a:t>
            </a:r>
            <a:r>
              <a:rPr lang="fa-IR" sz="2400" dirty="0" err="1">
                <a:solidFill>
                  <a:srgbClr val="00CC66"/>
                </a:solidFill>
                <a:cs typeface="B Nazanin" pitchFamily="2" charset="-78"/>
              </a:rPr>
              <a:t>آنهـا</a:t>
            </a:r>
            <a:r>
              <a:rPr lang="fa-IR" sz="2400" dirty="0">
                <a:solidFill>
                  <a:srgbClr val="00CC66"/>
                </a:solidFill>
                <a:cs typeface="B Nazanin" pitchFamily="2" charset="-78"/>
              </a:rPr>
              <a:t> </a:t>
            </a:r>
            <a:r>
              <a:rPr lang="fa-IR" sz="2400" dirty="0" err="1">
                <a:solidFill>
                  <a:srgbClr val="00CC66"/>
                </a:solidFill>
                <a:cs typeface="B Nazanin" pitchFamily="2" charset="-78"/>
              </a:rPr>
              <a:t>حـائز</a:t>
            </a:r>
            <a:r>
              <a:rPr lang="fa-IR" sz="2400" dirty="0">
                <a:solidFill>
                  <a:srgbClr val="00CC66"/>
                </a:solidFill>
                <a:cs typeface="B Nazanin" pitchFamily="2" charset="-78"/>
              </a:rPr>
              <a:t> اهمیت است.</a:t>
            </a:r>
            <a:endParaRPr lang="en-US" sz="2400" dirty="0">
              <a:solidFill>
                <a:srgbClr val="00CC66"/>
              </a:solidFill>
              <a:cs typeface="B Nazanin" pitchFamily="2" charset="-78"/>
            </a:endParaRPr>
          </a:p>
          <a:p>
            <a:pPr algn="just" rtl="1"/>
            <a:r>
              <a:rPr lang="fa-IR" sz="2400" dirty="0">
                <a:solidFill>
                  <a:srgbClr val="00CC66"/>
                </a:solidFill>
                <a:cs typeface="B Nazanin" pitchFamily="2" charset="-78"/>
              </a:rPr>
              <a:t>در </a:t>
            </a:r>
            <a:r>
              <a:rPr lang="fa-IR" sz="2400" dirty="0" err="1">
                <a:solidFill>
                  <a:srgbClr val="00CC66"/>
                </a:solidFill>
                <a:cs typeface="B Nazanin" pitchFamily="2" charset="-78"/>
              </a:rPr>
              <a:t>خانوادهایی</a:t>
            </a:r>
            <a:r>
              <a:rPr lang="fa-IR" sz="2400" dirty="0">
                <a:solidFill>
                  <a:srgbClr val="00CC66"/>
                </a:solidFill>
                <a:cs typeface="B Nazanin" pitchFamily="2" charset="-78"/>
              </a:rPr>
              <a:t> که والدین از یکدیگر طلاق گرفته </a:t>
            </a:r>
            <a:r>
              <a:rPr lang="fa-IR" sz="2400" dirty="0" err="1">
                <a:solidFill>
                  <a:srgbClr val="00CC66"/>
                </a:solidFill>
                <a:cs typeface="B Nazanin" pitchFamily="2" charset="-78"/>
              </a:rPr>
              <a:t>اند</a:t>
            </a:r>
            <a:r>
              <a:rPr lang="fa-IR" sz="2400" dirty="0">
                <a:solidFill>
                  <a:srgbClr val="00CC66"/>
                </a:solidFill>
                <a:cs typeface="B Nazanin" pitchFamily="2" charset="-78"/>
              </a:rPr>
              <a:t>، نشست </a:t>
            </a:r>
            <a:r>
              <a:rPr lang="fa-IR" sz="2400" dirty="0" err="1">
                <a:solidFill>
                  <a:srgbClr val="00CC66"/>
                </a:solidFill>
                <a:cs typeface="B Nazanin" pitchFamily="2" charset="-78"/>
              </a:rPr>
              <a:t>هایی</a:t>
            </a:r>
            <a:r>
              <a:rPr lang="fa-IR" sz="2400" dirty="0">
                <a:solidFill>
                  <a:srgbClr val="00CC66"/>
                </a:solidFill>
                <a:cs typeface="B Nazanin" pitchFamily="2" charset="-78"/>
              </a:rPr>
              <a:t> بین خواهران و برادران و والد جدا شده </a:t>
            </a:r>
            <a:r>
              <a:rPr lang="fa-IR" sz="2400" dirty="0" err="1">
                <a:solidFill>
                  <a:srgbClr val="00CC66"/>
                </a:solidFill>
                <a:cs typeface="B Nazanin" pitchFamily="2" charset="-78"/>
              </a:rPr>
              <a:t>بـه</a:t>
            </a:r>
            <a:r>
              <a:rPr lang="fa-IR" sz="2400" dirty="0">
                <a:solidFill>
                  <a:srgbClr val="00CC66"/>
                </a:solidFill>
                <a:cs typeface="B Nazanin" pitchFamily="2" charset="-78"/>
              </a:rPr>
              <a:t> </a:t>
            </a:r>
            <a:r>
              <a:rPr lang="fa-IR" sz="2400" dirty="0" err="1">
                <a:solidFill>
                  <a:srgbClr val="00CC66"/>
                </a:solidFill>
                <a:cs typeface="B Nazanin" pitchFamily="2" charset="-78"/>
              </a:rPr>
              <a:t>ویـژه</a:t>
            </a:r>
            <a:r>
              <a:rPr lang="fa-IR" sz="2400" dirty="0">
                <a:solidFill>
                  <a:srgbClr val="00CC66"/>
                </a:solidFill>
                <a:cs typeface="B Nazanin" pitchFamily="2" charset="-78"/>
              </a:rPr>
              <a:t> </a:t>
            </a:r>
            <a:r>
              <a:rPr lang="fa-IR" sz="2400" dirty="0" err="1">
                <a:solidFill>
                  <a:srgbClr val="00CC66"/>
                </a:solidFill>
                <a:cs typeface="B Nazanin" pitchFamily="2" charset="-78"/>
              </a:rPr>
              <a:t>بـه</a:t>
            </a:r>
            <a:r>
              <a:rPr lang="fa-IR" sz="2400" dirty="0">
                <a:solidFill>
                  <a:srgbClr val="00CC66"/>
                </a:solidFill>
                <a:cs typeface="B Nazanin" pitchFamily="2" charset="-78"/>
              </a:rPr>
              <a:t> عنوان </a:t>
            </a:r>
            <a:r>
              <a:rPr lang="fa-IR" sz="2400" dirty="0" err="1">
                <a:solidFill>
                  <a:srgbClr val="00CC66"/>
                </a:solidFill>
                <a:cs typeface="B Nazanin" pitchFamily="2" charset="-78"/>
              </a:rPr>
              <a:t>مکانیزمی</a:t>
            </a:r>
            <a:r>
              <a:rPr lang="fa-IR" sz="2400" dirty="0">
                <a:solidFill>
                  <a:srgbClr val="00CC66"/>
                </a:solidFill>
                <a:cs typeface="B Nazanin" pitchFamily="2" charset="-78"/>
              </a:rPr>
              <a:t> برای تسهیل عملکرد بهتر </a:t>
            </a:r>
            <a:r>
              <a:rPr lang="fa-IR" sz="2400" dirty="0" err="1">
                <a:solidFill>
                  <a:srgbClr val="00CC66"/>
                </a:solidFill>
                <a:cs typeface="B Nazanin" pitchFamily="2" charset="-78"/>
              </a:rPr>
              <a:t>این«ارگانیزم</a:t>
            </a:r>
            <a:r>
              <a:rPr lang="fa-IR" sz="2400" dirty="0">
                <a:solidFill>
                  <a:srgbClr val="00CC66"/>
                </a:solidFill>
                <a:cs typeface="B Nazanin" pitchFamily="2" charset="-78"/>
              </a:rPr>
              <a:t> مطلقه ی» پیچیده سودمند است</a:t>
            </a:r>
            <a:r>
              <a:rPr lang="fa-IR" sz="2400" dirty="0" smtClean="0">
                <a:solidFill>
                  <a:srgbClr val="00CC66"/>
                </a:solidFill>
                <a:cs typeface="B Nazanin" pitchFamily="2" charset="-78"/>
              </a:rPr>
              <a:t>.</a:t>
            </a:r>
          </a:p>
          <a:p>
            <a:pPr algn="just" rtl="1"/>
            <a:r>
              <a:rPr lang="fa-IR" sz="2400" dirty="0">
                <a:solidFill>
                  <a:srgbClr val="00CC66"/>
                </a:solidFill>
                <a:cs typeface="B Nazanin" pitchFamily="2" charset="-78"/>
              </a:rPr>
              <a:t>خانواده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موظفند با تمایل به پرداختن به </a:t>
            </a:r>
            <a:r>
              <a:rPr lang="fa-IR" sz="2400" dirty="0" err="1">
                <a:solidFill>
                  <a:srgbClr val="00CC66"/>
                </a:solidFill>
                <a:cs typeface="B Nazanin" pitchFamily="2" charset="-78"/>
              </a:rPr>
              <a:t>دخانواده</a:t>
            </a:r>
            <a:r>
              <a:rPr lang="fa-IR" sz="2400" dirty="0">
                <a:solidFill>
                  <a:srgbClr val="00CC66"/>
                </a:solidFill>
                <a:cs typeface="B Nazanin" pitchFamily="2" charset="-78"/>
              </a:rPr>
              <a:t> ی هسته ای مبارزه کنند و همچنین به یاد داشته باشند </a:t>
            </a:r>
            <a:r>
              <a:rPr lang="fa-IR" sz="2400" dirty="0" err="1">
                <a:solidFill>
                  <a:srgbClr val="00CC66"/>
                </a:solidFill>
                <a:cs typeface="B Nazanin" pitchFamily="2" charset="-78"/>
              </a:rPr>
              <a:t>کـه</a:t>
            </a:r>
            <a:r>
              <a:rPr lang="fa-IR" sz="2400" dirty="0">
                <a:solidFill>
                  <a:srgbClr val="00CC66"/>
                </a:solidFill>
                <a:cs typeface="B Nazanin" pitchFamily="2" charset="-78"/>
              </a:rPr>
              <a:t> خانواده ها جزء کل </a:t>
            </a:r>
            <a:r>
              <a:rPr lang="fa-IR" sz="2400" dirty="0" err="1">
                <a:solidFill>
                  <a:srgbClr val="00CC66"/>
                </a:solidFill>
                <a:cs typeface="B Nazanin" pitchFamily="2" charset="-78"/>
              </a:rPr>
              <a:t>هایی</a:t>
            </a:r>
            <a:r>
              <a:rPr lang="fa-IR" sz="2400" dirty="0">
                <a:solidFill>
                  <a:srgbClr val="00CC66"/>
                </a:solidFill>
                <a:cs typeface="B Nazanin" pitchFamily="2" charset="-78"/>
              </a:rPr>
              <a:t> هستند که در درون فرهنگ بزرگتری قرار دارند و وظیفه ی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این است که آنها را کمک کند تا با توجه به امکانات موجود در منظومه های فرهنگی و خانوادگی خاص </a:t>
            </a:r>
            <a:r>
              <a:rPr lang="fa-IR" sz="2400" dirty="0" err="1">
                <a:solidFill>
                  <a:srgbClr val="00CC66"/>
                </a:solidFill>
                <a:cs typeface="B Nazanin" pitchFamily="2" charset="-78"/>
              </a:rPr>
              <a:t>خـود</a:t>
            </a:r>
            <a:r>
              <a:rPr lang="fa-IR" sz="2400" dirty="0">
                <a:solidFill>
                  <a:srgbClr val="00CC66"/>
                </a:solidFill>
                <a:cs typeface="B Nazanin" pitchFamily="2" charset="-78"/>
              </a:rPr>
              <a:t>، از </a:t>
            </a:r>
            <a:r>
              <a:rPr lang="fa-IR" sz="2400" dirty="0" err="1">
                <a:solidFill>
                  <a:srgbClr val="00CC66"/>
                </a:solidFill>
                <a:cs typeface="B Nazanin" pitchFamily="2" charset="-78"/>
              </a:rPr>
              <a:t>شایسـتگی</a:t>
            </a:r>
            <a:r>
              <a:rPr lang="fa-IR" sz="2400" dirty="0">
                <a:solidFill>
                  <a:srgbClr val="00CC66"/>
                </a:solidFill>
                <a:cs typeface="B Nazanin" pitchFamily="2" charset="-78"/>
              </a:rPr>
              <a:t> </a:t>
            </a:r>
            <a:r>
              <a:rPr lang="fa-IR" sz="2400" dirty="0" err="1">
                <a:solidFill>
                  <a:srgbClr val="00CC66"/>
                </a:solidFill>
                <a:cs typeface="B Nazanin" pitchFamily="2" charset="-78"/>
              </a:rPr>
              <a:t>بیشـتری</a:t>
            </a:r>
            <a:r>
              <a:rPr lang="fa-IR" sz="2400" dirty="0">
                <a:solidFill>
                  <a:srgbClr val="00CC66"/>
                </a:solidFill>
                <a:cs typeface="B Nazanin" pitchFamily="2" charset="-78"/>
              </a:rPr>
              <a:t> </a:t>
            </a:r>
            <a:r>
              <a:rPr lang="fa-IR" sz="2400" dirty="0" err="1">
                <a:solidFill>
                  <a:srgbClr val="00CC66"/>
                </a:solidFill>
                <a:cs typeface="B Nazanin" pitchFamily="2" charset="-78"/>
              </a:rPr>
              <a:t>بهـره</a:t>
            </a:r>
            <a:r>
              <a:rPr lang="fa-IR" sz="2400" dirty="0">
                <a:solidFill>
                  <a:srgbClr val="00CC66"/>
                </a:solidFill>
                <a:cs typeface="B Nazanin" pitchFamily="2" charset="-78"/>
              </a:rPr>
              <a:t> </a:t>
            </a:r>
            <a:r>
              <a:rPr lang="fa-IR" sz="2400" dirty="0" err="1">
                <a:solidFill>
                  <a:srgbClr val="00CC66"/>
                </a:solidFill>
                <a:cs typeface="B Nazanin" pitchFamily="2" charset="-78"/>
              </a:rPr>
              <a:t>منـد</a:t>
            </a:r>
            <a:r>
              <a:rPr lang="fa-IR" sz="2400" dirty="0">
                <a:solidFill>
                  <a:srgbClr val="00CC66"/>
                </a:solidFill>
                <a:cs typeface="B Nazanin" pitchFamily="2" charset="-78"/>
              </a:rPr>
              <a:t> شوند</a:t>
            </a:r>
            <a:r>
              <a:rPr lang="fa-IR" sz="2400" dirty="0" smtClean="0">
                <a:solidFill>
                  <a:srgbClr val="00CC66"/>
                </a:solidFill>
                <a:cs typeface="B Nazanin" pitchFamily="2" charset="-78"/>
              </a:rPr>
              <a:t>.</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3320132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685800"/>
            <a:ext cx="7391400" cy="4154984"/>
          </a:xfrm>
          <a:prstGeom prst="rect">
            <a:avLst/>
          </a:prstGeom>
        </p:spPr>
        <p:txBody>
          <a:bodyPr wrap="square">
            <a:spAutoFit/>
          </a:bodyPr>
          <a:lstStyle/>
          <a:p>
            <a:pPr algn="just" rtl="1"/>
            <a:r>
              <a:rPr lang="fa-IR" sz="2400" b="1" dirty="0">
                <a:solidFill>
                  <a:srgbClr val="0070C0"/>
                </a:solidFill>
                <a:cs typeface="B Nazanin" pitchFamily="2" charset="-78"/>
              </a:rPr>
              <a:t>تحول و تغییر</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خانواده، «</a:t>
            </a:r>
            <a:r>
              <a:rPr lang="fa-IR" sz="2400" dirty="0" err="1">
                <a:solidFill>
                  <a:srgbClr val="0070C0"/>
                </a:solidFill>
                <a:cs typeface="B Nazanin" pitchFamily="2" charset="-78"/>
              </a:rPr>
              <a:t>جواهره</a:t>
            </a:r>
            <a:r>
              <a:rPr lang="fa-IR" sz="2400" dirty="0">
                <a:solidFill>
                  <a:srgbClr val="0070C0"/>
                </a:solidFill>
                <a:cs typeface="B Nazanin" pitchFamily="2" charset="-78"/>
              </a:rPr>
              <a:t> ای» ایستا و ساکن نیست، بلکه </a:t>
            </a:r>
            <a:r>
              <a:rPr lang="fa-IR" sz="2400" dirty="0" err="1">
                <a:solidFill>
                  <a:srgbClr val="0070C0"/>
                </a:solidFill>
                <a:cs typeface="B Nazanin" pitchFamily="2" charset="-78"/>
              </a:rPr>
              <a:t>هماننـد</a:t>
            </a:r>
            <a:r>
              <a:rPr lang="fa-IR" sz="2400" dirty="0">
                <a:solidFill>
                  <a:srgbClr val="0070C0"/>
                </a:solidFill>
                <a:cs typeface="B Nazanin" pitchFamily="2" charset="-78"/>
              </a:rPr>
              <a:t> </a:t>
            </a:r>
            <a:r>
              <a:rPr lang="fa-IR" sz="2400" dirty="0" err="1">
                <a:solidFill>
                  <a:srgbClr val="0070C0"/>
                </a:solidFill>
                <a:cs typeface="B Nazanin" pitchFamily="2" charset="-78"/>
              </a:rPr>
              <a:t>بافـت</a:t>
            </a:r>
            <a:r>
              <a:rPr lang="fa-IR" sz="2400" dirty="0">
                <a:solidFill>
                  <a:srgbClr val="0070C0"/>
                </a:solidFill>
                <a:cs typeface="B Nazanin" pitchFamily="2" charset="-78"/>
              </a:rPr>
              <a:t> </a:t>
            </a:r>
            <a:r>
              <a:rPr lang="fa-IR" sz="2400" dirty="0" err="1">
                <a:solidFill>
                  <a:srgbClr val="0070C0"/>
                </a:solidFill>
                <a:cs typeface="B Nazanin" pitchFamily="2" charset="-78"/>
              </a:rPr>
              <a:t>هـای</a:t>
            </a:r>
            <a:r>
              <a:rPr lang="fa-IR" sz="2400" dirty="0">
                <a:solidFill>
                  <a:srgbClr val="0070C0"/>
                </a:solidFill>
                <a:cs typeface="B Nazanin" pitchFamily="2" charset="-78"/>
              </a:rPr>
              <a:t> </a:t>
            </a:r>
            <a:r>
              <a:rPr lang="fa-IR" sz="2400" dirty="0" err="1">
                <a:solidFill>
                  <a:srgbClr val="0070C0"/>
                </a:solidFill>
                <a:cs typeface="B Nazanin" pitchFamily="2" charset="-78"/>
              </a:rPr>
              <a:t>دائمـی</a:t>
            </a:r>
            <a:r>
              <a:rPr lang="fa-IR" sz="2400" dirty="0">
                <a:solidFill>
                  <a:srgbClr val="0070C0"/>
                </a:solidFill>
                <a:cs typeface="B Nazanin" pitchFamily="2" charset="-78"/>
              </a:rPr>
              <a:t> </a:t>
            </a:r>
            <a:r>
              <a:rPr lang="fa-IR" sz="2400" dirty="0" err="1">
                <a:solidFill>
                  <a:srgbClr val="0070C0"/>
                </a:solidFill>
                <a:cs typeface="B Nazanin" pitchFamily="2" charset="-78"/>
              </a:rPr>
              <a:t>اش</a:t>
            </a:r>
            <a:r>
              <a:rPr lang="fa-IR" sz="2400" dirty="0">
                <a:solidFill>
                  <a:srgbClr val="0070C0"/>
                </a:solidFill>
                <a:cs typeface="B Nazanin" pitchFamily="2" charset="-78"/>
              </a:rPr>
              <a:t> </a:t>
            </a:r>
            <a:r>
              <a:rPr lang="fa-IR" sz="2400" dirty="0" err="1">
                <a:solidFill>
                  <a:srgbClr val="0070C0"/>
                </a:solidFill>
                <a:cs typeface="B Nazanin" pitchFamily="2" charset="-78"/>
              </a:rPr>
              <a:t>همـواره</a:t>
            </a:r>
            <a:r>
              <a:rPr lang="fa-IR" sz="2400" dirty="0">
                <a:solidFill>
                  <a:srgbClr val="0070C0"/>
                </a:solidFill>
                <a:cs typeface="B Nazanin" pitchFamily="2" charset="-78"/>
              </a:rPr>
              <a:t> در </a:t>
            </a:r>
            <a:r>
              <a:rPr lang="fa-IR" sz="2400" dirty="0" err="1">
                <a:solidFill>
                  <a:srgbClr val="0070C0"/>
                </a:solidFill>
                <a:cs typeface="B Nazanin" pitchFamily="2" charset="-78"/>
              </a:rPr>
              <a:t>جریـان</a:t>
            </a:r>
            <a:r>
              <a:rPr lang="fa-IR" sz="2400" dirty="0">
                <a:solidFill>
                  <a:srgbClr val="0070C0"/>
                </a:solidFill>
                <a:cs typeface="B Nazanin" pitchFamily="2" charset="-78"/>
              </a:rPr>
              <a:t> </a:t>
            </a:r>
            <a:r>
              <a:rPr lang="fa-IR" sz="2400" dirty="0" err="1">
                <a:solidFill>
                  <a:srgbClr val="0070C0"/>
                </a:solidFill>
                <a:cs typeface="B Nazanin" pitchFamily="2" charset="-78"/>
              </a:rPr>
              <a:t>تغییـر</a:t>
            </a:r>
            <a:r>
              <a:rPr lang="fa-IR" sz="2400" dirty="0">
                <a:solidFill>
                  <a:srgbClr val="0070C0"/>
                </a:solidFill>
                <a:cs typeface="B Nazanin" pitchFamily="2" charset="-78"/>
              </a:rPr>
              <a:t> و </a:t>
            </a:r>
            <a:r>
              <a:rPr lang="fa-IR" sz="2400" dirty="0" err="1">
                <a:solidFill>
                  <a:srgbClr val="0070C0"/>
                </a:solidFill>
                <a:cs typeface="B Nazanin" pitchFamily="2" charset="-78"/>
              </a:rPr>
              <a:t>تحـول</a:t>
            </a:r>
            <a:r>
              <a:rPr lang="fa-IR" sz="2400" dirty="0">
                <a:solidFill>
                  <a:srgbClr val="0070C0"/>
                </a:solidFill>
                <a:cs typeface="B Nazanin" pitchFamily="2" charset="-78"/>
              </a:rPr>
              <a:t> </a:t>
            </a:r>
            <a:r>
              <a:rPr lang="fa-IR" sz="2400" dirty="0" err="1">
                <a:solidFill>
                  <a:srgbClr val="0070C0"/>
                </a:solidFill>
                <a:cs typeface="B Nazanin" pitchFamily="2" charset="-78"/>
              </a:rPr>
              <a:t>است.درمانگران</a:t>
            </a:r>
            <a:r>
              <a:rPr lang="fa-IR" sz="2400" dirty="0">
                <a:solidFill>
                  <a:srgbClr val="0070C0"/>
                </a:solidFill>
                <a:cs typeface="B Nazanin" pitchFamily="2" charset="-78"/>
              </a:rPr>
              <a:t> </a:t>
            </a:r>
            <a:r>
              <a:rPr lang="fa-IR" sz="2400" dirty="0" err="1">
                <a:solidFill>
                  <a:srgbClr val="0070C0"/>
                </a:solidFill>
                <a:cs typeface="B Nazanin" pitchFamily="2" charset="-78"/>
              </a:rPr>
              <a:t>هنگامبررسی</a:t>
            </a:r>
            <a:r>
              <a:rPr lang="fa-IR" sz="2400" dirty="0">
                <a:solidFill>
                  <a:srgbClr val="0070C0"/>
                </a:solidFill>
                <a:cs typeface="B Nazanin" pitchFamily="2" charset="-78"/>
              </a:rPr>
              <a:t> خانواده ها زمان را متوقف می سازند، خانواده درمانی در پی </a:t>
            </a:r>
            <a:r>
              <a:rPr lang="fa-IR" sz="2400" dirty="0" err="1">
                <a:solidFill>
                  <a:srgbClr val="0070C0"/>
                </a:solidFill>
                <a:cs typeface="B Nazanin" pitchFamily="2" charset="-78"/>
              </a:rPr>
              <a:t>گشف</a:t>
            </a:r>
            <a:r>
              <a:rPr lang="fa-IR" sz="2400" dirty="0">
                <a:solidFill>
                  <a:srgbClr val="0070C0"/>
                </a:solidFill>
                <a:cs typeface="B Nazanin" pitchFamily="2" charset="-78"/>
              </a:rPr>
              <a:t> این واقعیت </a:t>
            </a:r>
            <a:r>
              <a:rPr lang="fa-IR" sz="2400" dirty="0" err="1">
                <a:solidFill>
                  <a:srgbClr val="0070C0"/>
                </a:solidFill>
                <a:cs typeface="B Nazanin" pitchFamily="2" charset="-78"/>
              </a:rPr>
              <a:t>اسـت</a:t>
            </a:r>
            <a:r>
              <a:rPr lang="fa-IR" sz="2400" dirty="0">
                <a:solidFill>
                  <a:srgbClr val="0070C0"/>
                </a:solidFill>
                <a:cs typeface="B Nazanin" pitchFamily="2" charset="-78"/>
              </a:rPr>
              <a:t> </a:t>
            </a:r>
            <a:r>
              <a:rPr lang="fa-IR" sz="2400" dirty="0" err="1">
                <a:solidFill>
                  <a:srgbClr val="0070C0"/>
                </a:solidFill>
                <a:cs typeface="B Nazanin" pitchFamily="2" charset="-78"/>
              </a:rPr>
              <a:t>کـه</a:t>
            </a:r>
            <a:r>
              <a:rPr lang="fa-IR" sz="2400" dirty="0">
                <a:solidFill>
                  <a:srgbClr val="0070C0"/>
                </a:solidFill>
                <a:cs typeface="B Nazanin" pitchFamily="2" charset="-78"/>
              </a:rPr>
              <a:t> خانواده ها در گذر زمان تغییر می کنند. علت این امر نیز می تواند جهت </a:t>
            </a:r>
            <a:r>
              <a:rPr lang="fa-IR" sz="2400" dirty="0" err="1">
                <a:solidFill>
                  <a:srgbClr val="0070C0"/>
                </a:solidFill>
                <a:cs typeface="B Nazanin" pitchFamily="2" charset="-78"/>
              </a:rPr>
              <a:t>گیری«کنونی</a:t>
            </a:r>
            <a:r>
              <a:rPr lang="fa-IR" sz="2400" dirty="0">
                <a:solidFill>
                  <a:srgbClr val="0070C0"/>
                </a:solidFill>
                <a:cs typeface="B Nazanin" pitchFamily="2" charset="-78"/>
              </a:rPr>
              <a:t>-اینجایی» خانواده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باشد که بر خلاف روان پویا است که درصدد کشف گذشته هستند.</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تغییر در زمان حال رخ می </a:t>
            </a:r>
            <a:r>
              <a:rPr lang="fa-IR" sz="2400" dirty="0" err="1">
                <a:solidFill>
                  <a:srgbClr val="0070C0"/>
                </a:solidFill>
                <a:cs typeface="B Nazanin" pitchFamily="2" charset="-78"/>
              </a:rPr>
              <a:t>دهداما</a:t>
            </a:r>
            <a:r>
              <a:rPr lang="fa-IR" sz="2400" dirty="0">
                <a:solidFill>
                  <a:srgbClr val="0070C0"/>
                </a:solidFill>
                <a:cs typeface="B Nazanin" pitchFamily="2" charset="-78"/>
              </a:rPr>
              <a:t> فقط در دراز مدت به ثبات و پایداری می رسد. خانواده، پیوسته از درون و </a:t>
            </a:r>
            <a:r>
              <a:rPr lang="fa-IR" sz="2400" dirty="0" err="1">
                <a:solidFill>
                  <a:srgbClr val="0070C0"/>
                </a:solidFill>
                <a:cs typeface="B Nazanin" pitchFamily="2" charset="-78"/>
              </a:rPr>
              <a:t>بـرون</a:t>
            </a:r>
            <a:r>
              <a:rPr lang="fa-IR" sz="2400" dirty="0">
                <a:solidFill>
                  <a:srgbClr val="0070C0"/>
                </a:solidFill>
                <a:cs typeface="B Nazanin" pitchFamily="2" charset="-78"/>
              </a:rPr>
              <a:t>، در معرض تقاضای تغییر است.</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منظومه خانواده نیز مانند موجودات زنده دیگر تمایل به ابقاء و تحول دارد. نیاز به تغییر ممکن است مکانیزم </a:t>
            </a:r>
            <a:r>
              <a:rPr lang="fa-IR" sz="2400" dirty="0" err="1">
                <a:solidFill>
                  <a:srgbClr val="0070C0"/>
                </a:solidFill>
                <a:cs typeface="B Nazanin" pitchFamily="2" charset="-78"/>
              </a:rPr>
              <a:t>هـای</a:t>
            </a:r>
            <a:r>
              <a:rPr lang="fa-IR" sz="2400" dirty="0">
                <a:solidFill>
                  <a:srgbClr val="0070C0"/>
                </a:solidFill>
                <a:cs typeface="B Nazanin" pitchFamily="2" charset="-78"/>
              </a:rPr>
              <a:t> </a:t>
            </a:r>
            <a:r>
              <a:rPr lang="fa-IR" sz="2400" dirty="0" err="1">
                <a:solidFill>
                  <a:srgbClr val="0070C0"/>
                </a:solidFill>
                <a:cs typeface="B Nazanin" pitchFamily="2" charset="-78"/>
              </a:rPr>
              <a:t>ضـد</a:t>
            </a:r>
            <a:r>
              <a:rPr lang="fa-IR" sz="2400" dirty="0">
                <a:solidFill>
                  <a:srgbClr val="0070C0"/>
                </a:solidFill>
                <a:cs typeface="B Nazanin" pitchFamily="2" charset="-78"/>
              </a:rPr>
              <a:t> انحراف را فعال سازد.</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090512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295400"/>
            <a:ext cx="8382000" cy="4620496"/>
          </a:xfrm>
          <a:prstGeom prst="rect">
            <a:avLst/>
          </a:prstGeom>
        </p:spPr>
        <p:txBody>
          <a:bodyPr wrap="square">
            <a:spAutoFit/>
          </a:bodyPr>
          <a:lstStyle/>
          <a:p>
            <a:pPr algn="just" rtl="1">
              <a:lnSpc>
                <a:spcPct val="150000"/>
              </a:lnSpc>
            </a:pPr>
            <a:r>
              <a:rPr lang="fa-IR" sz="2200" dirty="0">
                <a:solidFill>
                  <a:srgbClr val="FF00FF"/>
                </a:solidFill>
                <a:cs typeface="B Nazanin" pitchFamily="2" charset="-78"/>
              </a:rPr>
              <a:t>سیستم های زنده ای </a:t>
            </a:r>
            <a:r>
              <a:rPr lang="fa-IR" sz="2200" dirty="0" err="1">
                <a:solidFill>
                  <a:srgbClr val="FF00FF"/>
                </a:solidFill>
                <a:cs typeface="B Nazanin" pitchFamily="2" charset="-78"/>
              </a:rPr>
              <a:t>کـه</a:t>
            </a:r>
            <a:r>
              <a:rPr lang="fa-IR" sz="2200" dirty="0">
                <a:solidFill>
                  <a:srgbClr val="FF00FF"/>
                </a:solidFill>
                <a:cs typeface="B Nazanin" pitchFamily="2" charset="-78"/>
              </a:rPr>
              <a:t> </a:t>
            </a:r>
            <a:r>
              <a:rPr lang="fa-IR" sz="2200" dirty="0" err="1">
                <a:solidFill>
                  <a:srgbClr val="FF00FF"/>
                </a:solidFill>
                <a:cs typeface="B Nazanin" pitchFamily="2" charset="-78"/>
              </a:rPr>
              <a:t>چنـین</a:t>
            </a:r>
            <a:r>
              <a:rPr lang="fa-IR" sz="2200" dirty="0">
                <a:solidFill>
                  <a:srgbClr val="FF00FF"/>
                </a:solidFill>
                <a:cs typeface="B Nazanin" pitchFamily="2" charset="-78"/>
              </a:rPr>
              <a:t> </a:t>
            </a:r>
            <a:r>
              <a:rPr lang="fa-IR" sz="2200" dirty="0" err="1">
                <a:solidFill>
                  <a:srgbClr val="FF00FF"/>
                </a:solidFill>
                <a:cs typeface="B Nazanin" pitchFamily="2" charset="-78"/>
              </a:rPr>
              <a:t>خصوصـیاتی</a:t>
            </a:r>
            <a:r>
              <a:rPr lang="fa-IR" sz="2200" dirty="0">
                <a:solidFill>
                  <a:srgbClr val="FF00FF"/>
                </a:solidFill>
                <a:cs typeface="B Nazanin" pitchFamily="2" charset="-78"/>
              </a:rPr>
              <a:t> </a:t>
            </a:r>
            <a:r>
              <a:rPr lang="fa-IR" sz="2200" dirty="0" err="1">
                <a:solidFill>
                  <a:srgbClr val="FF00FF"/>
                </a:solidFill>
                <a:cs typeface="B Nazanin" pitchFamily="2" charset="-78"/>
              </a:rPr>
              <a:t>دارنـد</a:t>
            </a:r>
            <a:r>
              <a:rPr lang="fa-IR" sz="2200" dirty="0">
                <a:solidFill>
                  <a:srgbClr val="FF00FF"/>
                </a:solidFill>
                <a:cs typeface="B Nazanin" pitchFamily="2" charset="-78"/>
              </a:rPr>
              <a:t> </a:t>
            </a:r>
            <a:r>
              <a:rPr lang="fa-IR" sz="2200" dirty="0" err="1">
                <a:solidFill>
                  <a:srgbClr val="FF00FF"/>
                </a:solidFill>
                <a:cs typeface="B Nazanin" pitchFamily="2" charset="-78"/>
              </a:rPr>
              <a:t>بـرخلاف</a:t>
            </a:r>
            <a:r>
              <a:rPr lang="fa-IR" sz="2200" dirty="0">
                <a:solidFill>
                  <a:srgbClr val="FF00FF"/>
                </a:solidFill>
                <a:cs typeface="B Nazanin" pitchFamily="2" charset="-78"/>
              </a:rPr>
              <a:t> «</a:t>
            </a:r>
            <a:r>
              <a:rPr lang="fa-IR" sz="2200" dirty="0" err="1">
                <a:solidFill>
                  <a:srgbClr val="FF00FF"/>
                </a:solidFill>
                <a:cs typeface="B Nazanin" pitchFamily="2" charset="-78"/>
              </a:rPr>
              <a:t>سـاخت</a:t>
            </a:r>
            <a:r>
              <a:rPr lang="fa-IR" sz="2200" dirty="0">
                <a:solidFill>
                  <a:srgbClr val="FF00FF"/>
                </a:solidFill>
                <a:cs typeface="B Nazanin" pitchFamily="2" charset="-78"/>
              </a:rPr>
              <a:t> </a:t>
            </a:r>
            <a:r>
              <a:rPr lang="fa-IR" sz="2200" dirty="0" err="1">
                <a:solidFill>
                  <a:srgbClr val="FF00FF"/>
                </a:solidFill>
                <a:cs typeface="B Nazanin" pitchFamily="2" charset="-78"/>
              </a:rPr>
              <a:t>هـای</a:t>
            </a:r>
            <a:r>
              <a:rPr lang="fa-IR" sz="2200" dirty="0">
                <a:solidFill>
                  <a:srgbClr val="FF00FF"/>
                </a:solidFill>
                <a:cs typeface="B Nazanin" pitchFamily="2" charset="-78"/>
              </a:rPr>
              <a:t> </a:t>
            </a:r>
            <a:r>
              <a:rPr lang="fa-IR" sz="2200" dirty="0" err="1">
                <a:solidFill>
                  <a:srgbClr val="FF00FF"/>
                </a:solidFill>
                <a:cs typeface="B Nazanin" pitchFamily="2" charset="-78"/>
              </a:rPr>
              <a:t>متعـادل</a:t>
            </a:r>
            <a:r>
              <a:rPr lang="fa-IR" sz="2200" dirty="0">
                <a:solidFill>
                  <a:srgbClr val="FF00FF"/>
                </a:solidFill>
                <a:cs typeface="B Nazanin" pitchFamily="2" charset="-78"/>
              </a:rPr>
              <a:t>» و </a:t>
            </a:r>
            <a:r>
              <a:rPr lang="fa-IR" sz="2200" dirty="0" err="1">
                <a:solidFill>
                  <a:srgbClr val="FF00FF"/>
                </a:solidFill>
                <a:cs typeface="B Nazanin" pitchFamily="2" charset="-78"/>
              </a:rPr>
              <a:t>بسـته</a:t>
            </a:r>
            <a:r>
              <a:rPr lang="fa-IR" sz="2200" dirty="0">
                <a:solidFill>
                  <a:srgbClr val="FF00FF"/>
                </a:solidFill>
                <a:cs typeface="B Nazanin" pitchFamily="2" charset="-78"/>
              </a:rPr>
              <a:t> ای </a:t>
            </a:r>
            <a:r>
              <a:rPr lang="fa-IR" sz="2200" dirty="0" err="1">
                <a:solidFill>
                  <a:srgbClr val="FF00FF"/>
                </a:solidFill>
                <a:cs typeface="B Nazanin" pitchFamily="2" charset="-78"/>
              </a:rPr>
              <a:t>کـه</a:t>
            </a:r>
            <a:r>
              <a:rPr lang="fa-IR" sz="2200" dirty="0">
                <a:solidFill>
                  <a:srgbClr val="FF00FF"/>
                </a:solidFill>
                <a:cs typeface="B Nazanin" pitchFamily="2" charset="-78"/>
              </a:rPr>
              <a:t> در </a:t>
            </a:r>
            <a:r>
              <a:rPr lang="fa-IR" sz="2200" dirty="0" err="1">
                <a:solidFill>
                  <a:srgbClr val="FF00FF"/>
                </a:solidFill>
                <a:cs typeface="B Nazanin" pitchFamily="2" charset="-78"/>
              </a:rPr>
              <a:t>اصـوب-ترمودینامیک</a:t>
            </a:r>
            <a:r>
              <a:rPr lang="fa-IR" sz="2200" dirty="0">
                <a:solidFill>
                  <a:srgbClr val="FF00FF"/>
                </a:solidFill>
                <a:cs typeface="B Nazanin" pitchFamily="2" charset="-78"/>
              </a:rPr>
              <a:t> کلاسیک تعریف شده </a:t>
            </a:r>
            <a:r>
              <a:rPr lang="fa-IR" sz="2200" dirty="0" err="1">
                <a:solidFill>
                  <a:srgbClr val="FF00FF"/>
                </a:solidFill>
                <a:cs typeface="B Nazanin" pitchFamily="2" charset="-78"/>
              </a:rPr>
              <a:t>اند</a:t>
            </a:r>
            <a:r>
              <a:rPr lang="fa-IR" sz="2200" dirty="0">
                <a:solidFill>
                  <a:srgbClr val="FF00FF"/>
                </a:solidFill>
                <a:cs typeface="B Nazanin" pitchFamily="2" charset="-78"/>
              </a:rPr>
              <a:t>، </a:t>
            </a:r>
            <a:r>
              <a:rPr lang="fa-IR" sz="2200" dirty="0" err="1">
                <a:solidFill>
                  <a:srgbClr val="FF00FF"/>
                </a:solidFill>
                <a:cs typeface="B Nazanin" pitchFamily="2" charset="-78"/>
              </a:rPr>
              <a:t>اصطلاحاً</a:t>
            </a:r>
            <a:r>
              <a:rPr lang="fa-IR" sz="2200" dirty="0">
                <a:solidFill>
                  <a:srgbClr val="FF00FF"/>
                </a:solidFill>
                <a:cs typeface="B Nazanin" pitchFamily="2" charset="-78"/>
              </a:rPr>
              <a:t> سیستم های «باز» نامیده می شوند.</a:t>
            </a:r>
            <a:endParaRPr lang="en-US" sz="2200" dirty="0">
              <a:solidFill>
                <a:srgbClr val="FF00FF"/>
              </a:solidFill>
              <a:cs typeface="B Nazanin" pitchFamily="2" charset="-78"/>
            </a:endParaRPr>
          </a:p>
          <a:p>
            <a:pPr algn="just" rtl="1">
              <a:lnSpc>
                <a:spcPct val="150000"/>
              </a:lnSpc>
            </a:pPr>
            <a:r>
              <a:rPr lang="fa-IR" sz="2200" dirty="0">
                <a:solidFill>
                  <a:srgbClr val="FF00FF"/>
                </a:solidFill>
                <a:cs typeface="B Nazanin" pitchFamily="2" charset="-78"/>
              </a:rPr>
              <a:t>ساخت جدید همواره نتیجه ی وجود عدم تعادل است. در واقع ساخت جدید ناشی از نوسان درون سیستم می باشد. اگر چه نوسان معمولاً واکنشی در پی دارد که موجب بازگشت سیستم به حالت اولیه </a:t>
            </a:r>
            <a:r>
              <a:rPr lang="fa-IR" sz="2200" dirty="0" err="1">
                <a:solidFill>
                  <a:srgbClr val="FF00FF"/>
                </a:solidFill>
                <a:cs typeface="B Nazanin" pitchFamily="2" charset="-78"/>
              </a:rPr>
              <a:t>اش</a:t>
            </a:r>
            <a:r>
              <a:rPr lang="fa-IR" sz="2200" dirty="0">
                <a:solidFill>
                  <a:srgbClr val="FF00FF"/>
                </a:solidFill>
                <a:cs typeface="B Nazanin" pitchFamily="2" charset="-78"/>
              </a:rPr>
              <a:t> می گردد </a:t>
            </a:r>
            <a:r>
              <a:rPr lang="fa-IR" sz="2200" dirty="0" err="1">
                <a:solidFill>
                  <a:srgbClr val="FF00FF"/>
                </a:solidFill>
                <a:cs typeface="B Nazanin" pitchFamily="2" charset="-78"/>
              </a:rPr>
              <a:t>امـا</a:t>
            </a:r>
            <a:r>
              <a:rPr lang="fa-IR" sz="2200" dirty="0">
                <a:solidFill>
                  <a:srgbClr val="FF00FF"/>
                </a:solidFill>
                <a:cs typeface="B Nazanin" pitchFamily="2" charset="-78"/>
              </a:rPr>
              <a:t> در </a:t>
            </a:r>
            <a:r>
              <a:rPr lang="fa-IR" sz="2200" dirty="0" err="1">
                <a:solidFill>
                  <a:srgbClr val="FF00FF"/>
                </a:solidFill>
                <a:cs typeface="B Nazanin" pitchFamily="2" charset="-78"/>
              </a:rPr>
              <a:t>لحظـه</a:t>
            </a:r>
            <a:r>
              <a:rPr lang="fa-IR" sz="2200" dirty="0">
                <a:solidFill>
                  <a:srgbClr val="FF00FF"/>
                </a:solidFill>
                <a:cs typeface="B Nazanin" pitchFamily="2" charset="-78"/>
              </a:rPr>
              <a:t> ی </a:t>
            </a:r>
            <a:r>
              <a:rPr lang="fa-IR" sz="2200" dirty="0" err="1">
                <a:solidFill>
                  <a:srgbClr val="FF00FF"/>
                </a:solidFill>
                <a:cs typeface="B Nazanin" pitchFamily="2" charset="-78"/>
              </a:rPr>
              <a:t>شـکل</a:t>
            </a:r>
            <a:r>
              <a:rPr lang="fa-IR" sz="2200" dirty="0">
                <a:solidFill>
                  <a:srgbClr val="FF00FF"/>
                </a:solidFill>
                <a:cs typeface="B Nazanin" pitchFamily="2" charset="-78"/>
              </a:rPr>
              <a:t> گیری ساخت جدید نوسانات شدت بیشتری می گیرند و تقویت می شوند.</a:t>
            </a:r>
            <a:endParaRPr lang="en-US" sz="2200" dirty="0">
              <a:solidFill>
                <a:srgbClr val="FF00FF"/>
              </a:solidFill>
              <a:cs typeface="B Nazanin" pitchFamily="2" charset="-78"/>
            </a:endParaRPr>
          </a:p>
          <a:p>
            <a:pPr algn="just" rtl="1">
              <a:lnSpc>
                <a:spcPct val="150000"/>
              </a:lnSpc>
            </a:pPr>
            <a:r>
              <a:rPr lang="fa-IR" sz="2200" dirty="0">
                <a:solidFill>
                  <a:srgbClr val="FF00FF"/>
                </a:solidFill>
                <a:cs typeface="B Nazanin" pitchFamily="2" charset="-78"/>
              </a:rPr>
              <a:t>خانواده به عنوان یک سیستم ارزنده به </a:t>
            </a:r>
            <a:r>
              <a:rPr lang="fa-IR" sz="2200" dirty="0" err="1">
                <a:solidFill>
                  <a:srgbClr val="FF00FF"/>
                </a:solidFill>
                <a:cs typeface="B Nazanin" pitchFamily="2" charset="-78"/>
              </a:rPr>
              <a:t>مباذله</a:t>
            </a:r>
            <a:r>
              <a:rPr lang="fa-IR" sz="2200" dirty="0">
                <a:solidFill>
                  <a:srgbClr val="FF00FF"/>
                </a:solidFill>
                <a:cs typeface="B Nazanin" pitchFamily="2" charset="-78"/>
              </a:rPr>
              <a:t> ی اطلاعات و انرژی با محیط خارج می پردازد.</a:t>
            </a:r>
            <a:endParaRPr lang="en-US" sz="2200" dirty="0">
              <a:solidFill>
                <a:srgbClr val="FF00FF"/>
              </a:solidFill>
              <a:cs typeface="B Nazanin" pitchFamily="2" charset="-78"/>
            </a:endParaRPr>
          </a:p>
          <a:p>
            <a:pPr algn="just" rtl="1">
              <a:lnSpc>
                <a:spcPct val="150000"/>
              </a:lnSpc>
            </a:pPr>
            <a:r>
              <a:rPr lang="fa-IR" sz="2200" dirty="0" smtClean="0">
                <a:solidFill>
                  <a:srgbClr val="FF00FF"/>
                </a:solidFill>
                <a:cs typeface="B Nazanin" pitchFamily="2" charset="-78"/>
              </a:rPr>
              <a:t>بحران ناشی از درمان به دنبال رشد و تحول رخ می دهد.</a:t>
            </a:r>
            <a:endParaRPr lang="en-US" sz="2200" dirty="0">
              <a:solidFill>
                <a:srgbClr val="FF00FF"/>
              </a:solidFill>
              <a:cs typeface="B Nazanin" pitchFamily="2" charset="-78"/>
            </a:endParaRPr>
          </a:p>
        </p:txBody>
      </p:sp>
    </p:spTree>
    <p:extLst>
      <p:ext uri="{BB962C8B-B14F-4D97-AF65-F5344CB8AC3E}">
        <p14:creationId xmlns:p14="http://schemas.microsoft.com/office/powerpoint/2010/main" val="17399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685800"/>
            <a:ext cx="7391400" cy="5262979"/>
          </a:xfrm>
          <a:prstGeom prst="rect">
            <a:avLst/>
          </a:prstGeom>
        </p:spPr>
        <p:txBody>
          <a:bodyPr wrap="square">
            <a:spAutoFit/>
          </a:bodyPr>
          <a:lstStyle/>
          <a:p>
            <a:pPr algn="just" rtl="1"/>
            <a:r>
              <a:rPr lang="fa-IR" sz="2400" dirty="0">
                <a:solidFill>
                  <a:srgbClr val="002060"/>
                </a:solidFill>
                <a:cs typeface="B Nazanin" pitchFamily="2" charset="-78"/>
              </a:rPr>
              <a:t>تغییرات تحولی در فرد، خانواده را، متأثر می سازد </a:t>
            </a:r>
            <a:r>
              <a:rPr lang="fa-IR" sz="2400" dirty="0" err="1">
                <a:solidFill>
                  <a:srgbClr val="002060"/>
                </a:solidFill>
                <a:cs typeface="B Nazanin" pitchFamily="2" charset="-78"/>
              </a:rPr>
              <a:t>وتغییرات</a:t>
            </a:r>
            <a:r>
              <a:rPr lang="fa-IR" sz="2400" dirty="0">
                <a:solidFill>
                  <a:srgbClr val="002060"/>
                </a:solidFill>
                <a:cs typeface="B Nazanin" pitchFamily="2" charset="-78"/>
              </a:rPr>
              <a:t> حاصله، در جزء کل های خانوادگی و برون </a:t>
            </a:r>
            <a:r>
              <a:rPr lang="fa-IR" sz="2400" dirty="0" err="1">
                <a:solidFill>
                  <a:srgbClr val="002060"/>
                </a:solidFill>
                <a:cs typeface="B Nazanin" pitchFamily="2" charset="-78"/>
              </a:rPr>
              <a:t>خـانوادگی</a:t>
            </a:r>
            <a:r>
              <a:rPr lang="fa-IR" sz="2400" dirty="0">
                <a:solidFill>
                  <a:srgbClr val="002060"/>
                </a:solidFill>
                <a:cs typeface="B Nazanin" pitchFamily="2" charset="-78"/>
              </a:rPr>
              <a:t> </a:t>
            </a:r>
            <a:r>
              <a:rPr lang="fa-IR" sz="2400" dirty="0" err="1">
                <a:solidFill>
                  <a:srgbClr val="002060"/>
                </a:solidFill>
                <a:cs typeface="B Nazanin" pitchFamily="2" charset="-78"/>
              </a:rPr>
              <a:t>نیـز</a:t>
            </a:r>
            <a:r>
              <a:rPr lang="fa-IR" sz="2400" dirty="0">
                <a:solidFill>
                  <a:srgbClr val="002060"/>
                </a:solidFill>
                <a:cs typeface="B Nazanin" pitchFamily="2" charset="-78"/>
              </a:rPr>
              <a:t> جزء کل های فردی را </a:t>
            </a:r>
            <a:r>
              <a:rPr lang="fa-IR" sz="2400" dirty="0" err="1">
                <a:solidFill>
                  <a:srgbClr val="002060"/>
                </a:solidFill>
                <a:cs typeface="B Nazanin" pitchFamily="2" charset="-78"/>
              </a:rPr>
              <a:t>متأ</a:t>
            </a:r>
            <a:r>
              <a:rPr lang="fa-IR" sz="2400" dirty="0">
                <a:solidFill>
                  <a:srgbClr val="002060"/>
                </a:solidFill>
                <a:cs typeface="B Nazanin" pitchFamily="2" charset="-78"/>
              </a:rPr>
              <a:t> </a:t>
            </a:r>
            <a:r>
              <a:rPr lang="fa-IR" sz="2400" dirty="0" err="1">
                <a:solidFill>
                  <a:srgbClr val="002060"/>
                </a:solidFill>
                <a:cs typeface="B Nazanin" pitchFamily="2" charset="-78"/>
              </a:rPr>
              <a:t>ثر</a:t>
            </a:r>
            <a:r>
              <a:rPr lang="fa-IR" sz="2400" dirty="0">
                <a:solidFill>
                  <a:srgbClr val="002060"/>
                </a:solidFill>
                <a:cs typeface="B Nazanin" pitchFamily="2" charset="-78"/>
              </a:rPr>
              <a:t> می سازد، به بررسی جزء کل ها مبادلات می </a:t>
            </a:r>
            <a:r>
              <a:rPr lang="fa-IR" sz="2400" dirty="0" err="1">
                <a:solidFill>
                  <a:srgbClr val="002060"/>
                </a:solidFill>
                <a:cs typeface="B Nazanin" pitchFamily="2" charset="-78"/>
              </a:rPr>
              <a:t>ورزد</a:t>
            </a:r>
            <a:r>
              <a:rPr lang="fa-IR" sz="2400" dirty="0">
                <a:solidFill>
                  <a:srgbClr val="002060"/>
                </a:solidFill>
                <a:cs typeface="B Nazanin" pitchFamily="2" charset="-78"/>
              </a:rPr>
              <a:t>. تحول خانواده طی مراحلی که به مرور پیچیده تر صورت می گیرد. این مدل شامل دوره های تعادل و </a:t>
            </a:r>
            <a:r>
              <a:rPr lang="fa-IR" sz="2400" dirty="0" err="1">
                <a:solidFill>
                  <a:srgbClr val="002060"/>
                </a:solidFill>
                <a:cs typeface="B Nazanin" pitchFamily="2" charset="-78"/>
              </a:rPr>
              <a:t>برونسازی</a:t>
            </a:r>
            <a:r>
              <a:rPr lang="fa-IR" sz="2400" dirty="0">
                <a:solidFill>
                  <a:srgbClr val="002060"/>
                </a:solidFill>
                <a:cs typeface="B Nazanin" pitchFamily="2" charset="-78"/>
              </a:rPr>
              <a:t> است که مشخصه آن کسب مهارت مناسب در انجام وظایف و امور خاص است. </a:t>
            </a:r>
            <a:r>
              <a:rPr lang="fa-IR" sz="2400" dirty="0" err="1">
                <a:solidFill>
                  <a:srgbClr val="002060"/>
                </a:solidFill>
                <a:cs typeface="B Nazanin" pitchFamily="2" charset="-78"/>
              </a:rPr>
              <a:t>درکنار</a:t>
            </a:r>
            <a:r>
              <a:rPr lang="fa-IR" sz="2400" dirty="0">
                <a:solidFill>
                  <a:srgbClr val="002060"/>
                </a:solidFill>
                <a:cs typeface="B Nazanin" pitchFamily="2" charset="-78"/>
              </a:rPr>
              <a:t> دوره های تعادل، دوره های عدم تعادل که نای از بافت یا </a:t>
            </a:r>
            <a:r>
              <a:rPr lang="fa-IR" sz="2400" dirty="0" err="1">
                <a:solidFill>
                  <a:srgbClr val="002060"/>
                </a:solidFill>
                <a:cs typeface="B Nazanin" pitchFamily="2" charset="-78"/>
              </a:rPr>
              <a:t>فـرد</a:t>
            </a:r>
            <a:r>
              <a:rPr lang="fa-IR" sz="2400" dirty="0">
                <a:solidFill>
                  <a:srgbClr val="002060"/>
                </a:solidFill>
                <a:cs typeface="B Nazanin" pitchFamily="2" charset="-78"/>
              </a:rPr>
              <a:t> </a:t>
            </a:r>
            <a:r>
              <a:rPr lang="fa-IR" sz="2400" dirty="0" err="1">
                <a:solidFill>
                  <a:srgbClr val="002060"/>
                </a:solidFill>
                <a:cs typeface="B Nazanin" pitchFamily="2" charset="-78"/>
              </a:rPr>
              <a:t>مـی</a:t>
            </a:r>
            <a:r>
              <a:rPr lang="fa-IR" sz="2400" dirty="0">
                <a:solidFill>
                  <a:srgbClr val="002060"/>
                </a:solidFill>
                <a:cs typeface="B Nazanin" pitchFamily="2" charset="-78"/>
              </a:rPr>
              <a:t> </a:t>
            </a:r>
            <a:r>
              <a:rPr lang="fa-IR" sz="2400" dirty="0" err="1">
                <a:solidFill>
                  <a:srgbClr val="002060"/>
                </a:solidFill>
                <a:cs typeface="B Nazanin" pitchFamily="2" charset="-78"/>
              </a:rPr>
              <a:t>باشـد</a:t>
            </a:r>
            <a:r>
              <a:rPr lang="fa-IR" sz="2400" dirty="0">
                <a:solidFill>
                  <a:srgbClr val="002060"/>
                </a:solidFill>
                <a:cs typeface="B Nazanin" pitchFamily="2" charset="-78"/>
              </a:rPr>
              <a:t>، </a:t>
            </a:r>
            <a:r>
              <a:rPr lang="fa-IR" sz="2400" dirty="0" err="1">
                <a:solidFill>
                  <a:srgbClr val="002060"/>
                </a:solidFill>
                <a:cs typeface="B Nazanin" pitchFamily="2" charset="-78"/>
              </a:rPr>
              <a:t>نیـز</a:t>
            </a:r>
            <a:r>
              <a:rPr lang="fa-IR" sz="2400" dirty="0">
                <a:solidFill>
                  <a:srgbClr val="002060"/>
                </a:solidFill>
                <a:cs typeface="B Nazanin" pitchFamily="2" charset="-78"/>
              </a:rPr>
              <a:t> وجود دارد.</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مدل تحولی شامل چهار مرحله ی اصلی است که با در نظر گرفتن مراحل رشد کودکان تنظیم گردیده است:</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این مراحل عبارتند از : </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1- تشکیل واحد </a:t>
            </a:r>
            <a:r>
              <a:rPr lang="fa-IR" sz="2400" dirty="0" err="1">
                <a:solidFill>
                  <a:srgbClr val="002060"/>
                </a:solidFill>
                <a:cs typeface="B Nazanin" pitchFamily="2" charset="-78"/>
              </a:rPr>
              <a:t>دونفره</a:t>
            </a:r>
            <a:r>
              <a:rPr lang="fa-IR" sz="2400" dirty="0">
                <a:solidFill>
                  <a:srgbClr val="002060"/>
                </a:solidFill>
                <a:cs typeface="B Nazanin" pitchFamily="2" charset="-78"/>
              </a:rPr>
              <a:t> ز ن و شوهری </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2- خانواده های دارای فرزندان خردسال</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3- </a:t>
            </a:r>
            <a:r>
              <a:rPr lang="fa-IR" sz="2400" dirty="0" err="1">
                <a:solidFill>
                  <a:srgbClr val="002060"/>
                </a:solidFill>
                <a:cs typeface="B Nazanin" pitchFamily="2" charset="-78"/>
              </a:rPr>
              <a:t>خـانواده</a:t>
            </a:r>
            <a:r>
              <a:rPr lang="fa-IR" sz="2400" dirty="0">
                <a:solidFill>
                  <a:srgbClr val="002060"/>
                </a:solidFill>
                <a:cs typeface="B Nazanin" pitchFamily="2" charset="-78"/>
              </a:rPr>
              <a:t> </a:t>
            </a:r>
            <a:r>
              <a:rPr lang="fa-IR" sz="2400" dirty="0" err="1">
                <a:solidFill>
                  <a:srgbClr val="002060"/>
                </a:solidFill>
                <a:cs typeface="B Nazanin" pitchFamily="2" charset="-78"/>
              </a:rPr>
              <a:t>هـای</a:t>
            </a:r>
            <a:r>
              <a:rPr lang="fa-IR" sz="2400" dirty="0">
                <a:solidFill>
                  <a:srgbClr val="002060"/>
                </a:solidFill>
                <a:cs typeface="B Nazanin" pitchFamily="2" charset="-78"/>
              </a:rPr>
              <a:t> دارای فرزندان مدرسه رو / یا نوجوان</a:t>
            </a:r>
            <a:endParaRPr lang="en-US" sz="2400" dirty="0">
              <a:solidFill>
                <a:srgbClr val="002060"/>
              </a:solidFill>
              <a:cs typeface="B Nazanin" pitchFamily="2" charset="-78"/>
            </a:endParaRPr>
          </a:p>
          <a:p>
            <a:pPr algn="just" rtl="1"/>
            <a:r>
              <a:rPr lang="fa-IR" sz="2400" dirty="0">
                <a:solidFill>
                  <a:srgbClr val="002060"/>
                </a:solidFill>
                <a:cs typeface="B Nazanin" pitchFamily="2" charset="-78"/>
              </a:rPr>
              <a:t>4- خانواده های دارای فرزندان ارشد </a:t>
            </a:r>
            <a:r>
              <a:rPr lang="fa-IR" sz="2400" dirty="0" smtClean="0">
                <a:solidFill>
                  <a:srgbClr val="002060"/>
                </a:solidFill>
                <a:cs typeface="B Nazanin" pitchFamily="2" charset="-78"/>
              </a:rPr>
              <a:t>.</a:t>
            </a:r>
            <a:endParaRPr lang="en-US" sz="2400" dirty="0">
              <a:solidFill>
                <a:srgbClr val="002060"/>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447800"/>
            <a:ext cx="8001000" cy="3970318"/>
          </a:xfrm>
          <a:prstGeom prst="rect">
            <a:avLst/>
          </a:prstGeom>
        </p:spPr>
        <p:txBody>
          <a:bodyPr wrap="square">
            <a:spAutoFit/>
          </a:bodyPr>
          <a:lstStyle/>
          <a:p>
            <a:pPr algn="just" rtl="1">
              <a:lnSpc>
                <a:spcPct val="150000"/>
              </a:lnSpc>
            </a:pPr>
            <a:r>
              <a:rPr lang="fa-IR" sz="2400" b="1" dirty="0">
                <a:solidFill>
                  <a:schemeClr val="accent6">
                    <a:lumMod val="75000"/>
                  </a:schemeClr>
                </a:solidFill>
                <a:cs typeface="B Nazanin" pitchFamily="2" charset="-78"/>
              </a:rPr>
              <a:t>تشکیل خانواده</a:t>
            </a:r>
            <a:endParaRPr lang="en-US" sz="2400" dirty="0">
              <a:solidFill>
                <a:schemeClr val="accent6">
                  <a:lumMod val="75000"/>
                </a:schemeClr>
              </a:solidFill>
              <a:cs typeface="B Nazanin" pitchFamily="2" charset="-78"/>
            </a:endParaRPr>
          </a:p>
          <a:p>
            <a:pPr algn="just" rtl="1">
              <a:lnSpc>
                <a:spcPct val="150000"/>
              </a:lnSpc>
            </a:pPr>
            <a:r>
              <a:rPr lang="fa-IR" sz="2400" dirty="0">
                <a:solidFill>
                  <a:schemeClr val="accent6">
                    <a:lumMod val="75000"/>
                  </a:schemeClr>
                </a:solidFill>
                <a:cs typeface="B Nazanin" pitchFamily="2" charset="-78"/>
              </a:rPr>
              <a:t>در مرحله ی </a:t>
            </a:r>
            <a:r>
              <a:rPr lang="fa-IR" sz="2400" dirty="0" err="1">
                <a:solidFill>
                  <a:schemeClr val="accent6">
                    <a:lumMod val="75000"/>
                  </a:schemeClr>
                </a:solidFill>
                <a:cs typeface="B Nazanin" pitchFamily="2" charset="-78"/>
              </a:rPr>
              <a:t>نخشت</a:t>
            </a:r>
            <a:r>
              <a:rPr lang="fa-IR" sz="2400" dirty="0">
                <a:solidFill>
                  <a:schemeClr val="accent6">
                    <a:lumMod val="75000"/>
                  </a:schemeClr>
                </a:solidFill>
                <a:cs typeface="B Nazanin" pitchFamily="2" charset="-78"/>
              </a:rPr>
              <a:t> ،الگوهای مراوده ای که ساخت جزء کل زن و شوهری را تشکیل می دهند ، مطرح </a:t>
            </a:r>
            <a:r>
              <a:rPr lang="fa-IR" sz="2400" dirty="0" err="1">
                <a:solidFill>
                  <a:schemeClr val="accent6">
                    <a:lumMod val="75000"/>
                  </a:schemeClr>
                </a:solidFill>
                <a:cs typeface="B Nazanin" pitchFamily="2" charset="-78"/>
              </a:rPr>
              <a:t>مـی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شـوند</a:t>
            </a:r>
            <a:r>
              <a:rPr lang="fa-IR" sz="2400" dirty="0">
                <a:solidFill>
                  <a:schemeClr val="accent6">
                    <a:lumMod val="75000"/>
                  </a:schemeClr>
                </a:solidFill>
                <a:cs typeface="B Nazanin" pitchFamily="2" charset="-78"/>
              </a:rPr>
              <a:t> .در این مرحله ،بافت های مهمی چون دوستان ، محیط کار ، همسایه ها و ..... مورد بحث قرار می گیرد . </a:t>
            </a:r>
            <a:r>
              <a:rPr lang="fa-IR" sz="2400" dirty="0" err="1">
                <a:solidFill>
                  <a:schemeClr val="accent6">
                    <a:lumMod val="75000"/>
                  </a:schemeClr>
                </a:solidFill>
                <a:cs typeface="B Nazanin" pitchFamily="2" charset="-78"/>
              </a:rPr>
              <a:t>الگوعای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جدیـدی</a:t>
            </a:r>
            <a:r>
              <a:rPr lang="fa-IR" sz="2400" dirty="0">
                <a:solidFill>
                  <a:schemeClr val="accent6">
                    <a:lumMod val="75000"/>
                  </a:schemeClr>
                </a:solidFill>
                <a:cs typeface="B Nazanin" pitchFamily="2" charset="-78"/>
              </a:rPr>
              <a:t> ابداع می شوند . توسعه ی الگوهای پایدار و معتبر برای بیان اختلاف و حل مشاجره ها نقش حیاتی در این مرحله </a:t>
            </a:r>
            <a:r>
              <a:rPr lang="fa-IR" sz="2400" dirty="0" err="1">
                <a:solidFill>
                  <a:schemeClr val="accent6">
                    <a:lumMod val="75000"/>
                  </a:schemeClr>
                </a:solidFill>
                <a:cs typeface="B Nazanin" pitchFamily="2" charset="-78"/>
              </a:rPr>
              <a:t>ایفـاء</a:t>
            </a:r>
            <a:r>
              <a:rPr lang="fa-IR" sz="2400" dirty="0">
                <a:solidFill>
                  <a:schemeClr val="accent6">
                    <a:lumMod val="75000"/>
                  </a:schemeClr>
                </a:solidFill>
                <a:cs typeface="B Nazanin" pitchFamily="2" charset="-78"/>
              </a:rPr>
              <a:t> می کند . این مرحله ، در واقع ، مرحله ی ناپایدار است . در تشکیل خانواده ، </a:t>
            </a:r>
            <a:r>
              <a:rPr lang="fa-IR" sz="2400" dirty="0" err="1">
                <a:solidFill>
                  <a:schemeClr val="accent6">
                    <a:lumMod val="75000"/>
                  </a:schemeClr>
                </a:solidFill>
                <a:cs typeface="B Nazanin" pitchFamily="2" charset="-78"/>
              </a:rPr>
              <a:t>موضـوعاتی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مثـل</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کـل</a:t>
            </a:r>
            <a:r>
              <a:rPr lang="fa-IR" sz="2400" dirty="0">
                <a:solidFill>
                  <a:schemeClr val="accent6">
                    <a:lumMod val="75000"/>
                  </a:schemeClr>
                </a:solidFill>
                <a:cs typeface="B Nazanin" pitchFamily="2" charset="-78"/>
              </a:rPr>
              <a:t> و </a:t>
            </a:r>
            <a:r>
              <a:rPr lang="fa-IR" sz="2400" dirty="0" err="1">
                <a:solidFill>
                  <a:schemeClr val="accent6">
                    <a:lumMod val="75000"/>
                  </a:schemeClr>
                </a:solidFill>
                <a:cs typeface="B Nazanin" pitchFamily="2" charset="-78"/>
              </a:rPr>
              <a:t>جـزء</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اهمیـت</a:t>
            </a:r>
            <a:r>
              <a:rPr lang="fa-IR" sz="2400" dirty="0">
                <a:solidFill>
                  <a:schemeClr val="accent6">
                    <a:lumMod val="75000"/>
                  </a:schemeClr>
                </a:solidFill>
                <a:cs typeface="B Nazanin" pitchFamily="2" charset="-78"/>
              </a:rPr>
              <a:t> زیادی بر </a:t>
            </a:r>
            <a:r>
              <a:rPr lang="fa-IR" sz="2400" dirty="0" err="1">
                <a:solidFill>
                  <a:schemeClr val="accent6">
                    <a:lumMod val="75000"/>
                  </a:schemeClr>
                </a:solidFill>
                <a:cs typeface="B Nazanin" pitchFamily="2" charset="-78"/>
              </a:rPr>
              <a:t>خوردار</a:t>
            </a:r>
            <a:r>
              <a:rPr lang="fa-IR" sz="2400" dirty="0">
                <a:solidFill>
                  <a:schemeClr val="accent6">
                    <a:lumMod val="75000"/>
                  </a:schemeClr>
                </a:solidFill>
                <a:cs typeface="B Nazanin" pitchFamily="2" charset="-78"/>
              </a:rPr>
              <a:t> است .</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951986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533400"/>
            <a:ext cx="7543800" cy="5078313"/>
          </a:xfrm>
          <a:prstGeom prst="rect">
            <a:avLst/>
          </a:prstGeom>
        </p:spPr>
        <p:txBody>
          <a:bodyPr wrap="square">
            <a:spAutoFit/>
          </a:bodyPr>
          <a:lstStyle/>
          <a:p>
            <a:pPr algn="just" rtl="1">
              <a:lnSpc>
                <a:spcPct val="150000"/>
              </a:lnSpc>
            </a:pPr>
            <a:r>
              <a:rPr lang="fa-IR" sz="2400" b="1" dirty="0">
                <a:solidFill>
                  <a:srgbClr val="7030A0"/>
                </a:solidFill>
                <a:cs typeface="B Nazanin" pitchFamily="2" charset="-78"/>
              </a:rPr>
              <a:t>خانواده های دارای فرزندان خردسال</a:t>
            </a:r>
            <a:endParaRPr lang="en-US" sz="2400" dirty="0">
              <a:solidFill>
                <a:srgbClr val="7030A0"/>
              </a:solidFill>
              <a:cs typeface="B Nazanin" pitchFamily="2" charset="-78"/>
            </a:endParaRPr>
          </a:p>
          <a:p>
            <a:pPr algn="just" rtl="1">
              <a:lnSpc>
                <a:spcPct val="150000"/>
              </a:lnSpc>
            </a:pPr>
            <a:r>
              <a:rPr lang="fa-IR" sz="2400" dirty="0">
                <a:solidFill>
                  <a:srgbClr val="7030A0"/>
                </a:solidFill>
                <a:cs typeface="B Nazanin" pitchFamily="2" charset="-78"/>
              </a:rPr>
              <a:t>مرحله ی دوم پس از تولد اولین فرزند خانواده ، یعنی پس از تشکیل فوری جزء کل های جدید </a:t>
            </a:r>
            <a:r>
              <a:rPr lang="fa-IR" sz="2400" dirty="0" err="1">
                <a:solidFill>
                  <a:srgbClr val="7030A0"/>
                </a:solidFill>
                <a:cs typeface="B Nazanin" pitchFamily="2" charset="-78"/>
              </a:rPr>
              <a:t>والدینی</a:t>
            </a:r>
            <a:r>
              <a:rPr lang="fa-IR" sz="2400" dirty="0">
                <a:solidFill>
                  <a:srgbClr val="7030A0"/>
                </a:solidFill>
                <a:cs typeface="B Nazanin" pitchFamily="2" charset="-78"/>
              </a:rPr>
              <a:t> ، مادر -فرزند و پدر - فرزند آغاز می شود . در این مرحله جزء کل زن و شوهری باید برای انجام وظایف جدید از نو سازماندهی شود و مقررات جدیدی وضع گردد . این ساخت نیز ساخت </a:t>
            </a:r>
            <a:r>
              <a:rPr lang="fa-IR" sz="2400" dirty="0" err="1">
                <a:solidFill>
                  <a:srgbClr val="7030A0"/>
                </a:solidFill>
                <a:cs typeface="B Nazanin" pitchFamily="2" charset="-78"/>
              </a:rPr>
              <a:t>ناپایداری</a:t>
            </a:r>
            <a:r>
              <a:rPr lang="fa-IR" sz="2400" dirty="0">
                <a:solidFill>
                  <a:srgbClr val="7030A0"/>
                </a:solidFill>
                <a:cs typeface="B Nazanin" pitchFamily="2" charset="-78"/>
              </a:rPr>
              <a:t> است تا جایی که ممکن است کیان </a:t>
            </a:r>
            <a:r>
              <a:rPr lang="fa-IR" sz="2400" dirty="0" err="1">
                <a:solidFill>
                  <a:srgbClr val="7030A0"/>
                </a:solidFill>
                <a:cs typeface="B Nazanin" pitchFamily="2" charset="-78"/>
              </a:rPr>
              <a:t>خـانواده</a:t>
            </a:r>
            <a:r>
              <a:rPr lang="fa-IR" sz="2400" dirty="0">
                <a:solidFill>
                  <a:srgbClr val="7030A0"/>
                </a:solidFill>
                <a:cs typeface="B Nazanin" pitchFamily="2" charset="-78"/>
              </a:rPr>
              <a:t> را </a:t>
            </a:r>
            <a:r>
              <a:rPr lang="fa-IR" sz="2400" dirty="0" err="1">
                <a:solidFill>
                  <a:srgbClr val="7030A0"/>
                </a:solidFill>
                <a:cs typeface="B Nazanin" pitchFamily="2" charset="-78"/>
              </a:rPr>
              <a:t>بـه</a:t>
            </a:r>
            <a:r>
              <a:rPr lang="fa-IR" sz="2400" dirty="0">
                <a:solidFill>
                  <a:srgbClr val="7030A0"/>
                </a:solidFill>
                <a:cs typeface="B Nazanin" pitchFamily="2" charset="-78"/>
              </a:rPr>
              <a:t> </a:t>
            </a:r>
            <a:r>
              <a:rPr lang="fa-IR" sz="2400" dirty="0" err="1">
                <a:solidFill>
                  <a:srgbClr val="7030A0"/>
                </a:solidFill>
                <a:cs typeface="B Nazanin" pitchFamily="2" charset="-78"/>
              </a:rPr>
              <a:t>خطـر</a:t>
            </a:r>
            <a:r>
              <a:rPr lang="fa-IR" sz="2400" dirty="0">
                <a:solidFill>
                  <a:srgbClr val="7030A0"/>
                </a:solidFill>
                <a:cs typeface="B Nazanin" pitchFamily="2" charset="-78"/>
              </a:rPr>
              <a:t> اندازد . چنان چه مشکلات به خوبی حل نشده باشند ، امکان شکل گیری ائتلاف های بین نسلی وجود دارد .</a:t>
            </a:r>
            <a:endParaRPr lang="en-US" sz="2400" dirty="0">
              <a:solidFill>
                <a:srgbClr val="7030A0"/>
              </a:solidFill>
              <a:cs typeface="B Nazanin" pitchFamily="2" charset="-78"/>
            </a:endParaRPr>
          </a:p>
          <a:p>
            <a:pPr algn="just" rtl="1">
              <a:lnSpc>
                <a:spcPct val="150000"/>
              </a:lnSpc>
            </a:pPr>
            <a:r>
              <a:rPr lang="fa-IR" sz="2400" dirty="0">
                <a:solidFill>
                  <a:srgbClr val="7030A0"/>
                </a:solidFill>
                <a:cs typeface="B Nazanin" pitchFamily="2" charset="-78"/>
              </a:rPr>
              <a:t>با تولد فرزند دوم ، الگوهای پایداری که حول کودک اول شکل گرفته بودند ، بر هم می </a:t>
            </a:r>
            <a:r>
              <a:rPr lang="fa-IR" sz="2400" dirty="0" err="1">
                <a:solidFill>
                  <a:srgbClr val="7030A0"/>
                </a:solidFill>
                <a:cs typeface="B Nazanin" pitchFamily="2" charset="-78"/>
              </a:rPr>
              <a:t>خـورد</a:t>
            </a:r>
            <a:r>
              <a:rPr lang="fa-IR" sz="2400" dirty="0">
                <a:solidFill>
                  <a:srgbClr val="7030A0"/>
                </a:solidFill>
                <a:cs typeface="B Nazanin" pitchFamily="2" charset="-78"/>
              </a:rPr>
              <a:t> و </a:t>
            </a:r>
            <a:r>
              <a:rPr lang="fa-IR" sz="2400" dirty="0" err="1">
                <a:solidFill>
                  <a:srgbClr val="7030A0"/>
                </a:solidFill>
                <a:cs typeface="B Nazanin" pitchFamily="2" charset="-78"/>
              </a:rPr>
              <a:t>نقشـه</a:t>
            </a:r>
            <a:r>
              <a:rPr lang="fa-IR" sz="2400" dirty="0">
                <a:solidFill>
                  <a:srgbClr val="7030A0"/>
                </a:solidFill>
                <a:cs typeface="B Nazanin" pitchFamily="2" charset="-78"/>
              </a:rPr>
              <a:t> ی </a:t>
            </a:r>
            <a:r>
              <a:rPr lang="fa-IR" sz="2400" dirty="0" err="1">
                <a:solidFill>
                  <a:srgbClr val="7030A0"/>
                </a:solidFill>
                <a:cs typeface="B Nazanin" pitchFamily="2" charset="-78"/>
              </a:rPr>
              <a:t>پیچیـده</a:t>
            </a:r>
            <a:r>
              <a:rPr lang="fa-IR" sz="2400" dirty="0">
                <a:solidFill>
                  <a:srgbClr val="7030A0"/>
                </a:solidFill>
                <a:cs typeface="B Nazanin" pitchFamily="2" charset="-78"/>
              </a:rPr>
              <a:t> و الگوی جدید خواهر و </a:t>
            </a:r>
            <a:r>
              <a:rPr lang="fa-IR" sz="2400" dirty="0" err="1">
                <a:solidFill>
                  <a:srgbClr val="7030A0"/>
                </a:solidFill>
                <a:cs typeface="B Nazanin" pitchFamily="2" charset="-78"/>
              </a:rPr>
              <a:t>برادی</a:t>
            </a:r>
            <a:r>
              <a:rPr lang="fa-IR" sz="2400" dirty="0">
                <a:solidFill>
                  <a:srgbClr val="7030A0"/>
                </a:solidFill>
                <a:cs typeface="B Nazanin" pitchFamily="2" charset="-78"/>
              </a:rPr>
              <a:t> پدید می آید </a:t>
            </a:r>
            <a:r>
              <a:rPr lang="fa-IR" sz="2400" dirty="0" smtClean="0">
                <a:solidFill>
                  <a:srgbClr val="7030A0"/>
                </a:solidFill>
                <a:cs typeface="B Nazanin" pitchFamily="2" charset="-78"/>
              </a:rPr>
              <a:t>.</a:t>
            </a:r>
            <a:endParaRPr lang="en-US" sz="2400" dirty="0">
              <a:solidFill>
                <a:srgbClr val="7030A0"/>
              </a:solidFill>
              <a:cs typeface="B Nazanin" pitchFamily="2" charset="-78"/>
            </a:endParaRPr>
          </a:p>
        </p:txBody>
      </p:sp>
    </p:spTree>
    <p:extLst>
      <p:ext uri="{BB962C8B-B14F-4D97-AF65-F5344CB8AC3E}">
        <p14:creationId xmlns:p14="http://schemas.microsoft.com/office/powerpoint/2010/main" val="98728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1465282"/>
            <a:ext cx="7467600" cy="4154984"/>
          </a:xfrm>
          <a:prstGeom prst="rect">
            <a:avLst/>
          </a:prstGeom>
        </p:spPr>
        <p:txBody>
          <a:bodyPr wrap="square">
            <a:spAutoFit/>
          </a:bodyPr>
          <a:lstStyle/>
          <a:p>
            <a:pPr algn="just" rtl="1"/>
            <a:r>
              <a:rPr lang="fa-IR" sz="2400" b="1" dirty="0">
                <a:solidFill>
                  <a:schemeClr val="accent3">
                    <a:lumMod val="75000"/>
                  </a:schemeClr>
                </a:solidFill>
                <a:cs typeface="B Nazanin" pitchFamily="2" charset="-78"/>
              </a:rPr>
              <a:t>خانواده های دارای فرزندان مدرسه رو یا نوجوان</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تغییر سریعی که هنگام رفتن کودکان به مدرسه رخ می دهد آغاز مرحله ی سوم تحول را رقم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زنـد</a:t>
            </a:r>
            <a:r>
              <a:rPr lang="fa-IR" sz="2400" dirty="0">
                <a:solidFill>
                  <a:schemeClr val="accent3">
                    <a:lumMod val="75000"/>
                  </a:schemeClr>
                </a:solidFill>
                <a:cs typeface="B Nazanin" pitchFamily="2" charset="-78"/>
              </a:rPr>
              <a:t> . </a:t>
            </a:r>
            <a:r>
              <a:rPr lang="fa-IR" sz="2400" dirty="0" err="1">
                <a:solidFill>
                  <a:schemeClr val="accent3">
                    <a:lumMod val="75000"/>
                  </a:schemeClr>
                </a:solidFill>
                <a:cs typeface="B Nazanin" pitchFamily="2" charset="-78"/>
              </a:rPr>
              <a:t>تمـام</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افـراد</a:t>
            </a:r>
            <a:r>
              <a:rPr lang="fa-IR" sz="2400" dirty="0">
                <a:solidFill>
                  <a:schemeClr val="accent3">
                    <a:lumMod val="75000"/>
                  </a:schemeClr>
                </a:solidFill>
                <a:cs typeface="B Nazanin" pitchFamily="2" charset="-78"/>
              </a:rPr>
              <a:t> خانواده بایستی از الگوهای جدید </a:t>
            </a:r>
            <a:r>
              <a:rPr lang="fa-IR" sz="2400" dirty="0" err="1">
                <a:solidFill>
                  <a:schemeClr val="accent3">
                    <a:lumMod val="75000"/>
                  </a:schemeClr>
                </a:solidFill>
                <a:cs typeface="B Nazanin" pitchFamily="2" charset="-78"/>
              </a:rPr>
              <a:t>اسفاده</a:t>
            </a:r>
            <a:r>
              <a:rPr lang="fa-IR" sz="2400" dirty="0">
                <a:solidFill>
                  <a:schemeClr val="accent3">
                    <a:lumMod val="75000"/>
                  </a:schemeClr>
                </a:solidFill>
                <a:cs typeface="B Nazanin" pitchFamily="2" charset="-78"/>
              </a:rPr>
              <a:t> کنند . در رابطه با نوجوانان ، گروه همسالان نقش مهمتری </a:t>
            </a:r>
            <a:r>
              <a:rPr lang="fa-IR" sz="2400" dirty="0" err="1">
                <a:solidFill>
                  <a:schemeClr val="accent3">
                    <a:lumMod val="75000"/>
                  </a:schemeClr>
                </a:solidFill>
                <a:cs typeface="B Nazanin" pitchFamily="2" charset="-78"/>
              </a:rPr>
              <a:t>پیـدا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کننـد</a:t>
            </a:r>
            <a:r>
              <a:rPr lang="fa-IR" sz="2400" dirty="0">
                <a:solidFill>
                  <a:schemeClr val="accent3">
                    <a:lumMod val="75000"/>
                  </a:schemeClr>
                </a:solidFill>
                <a:cs typeface="B Nazanin" pitchFamily="2" charset="-78"/>
              </a:rPr>
              <a:t> . تغییر ، هم در کودکان و هم در بزرگسالان روی می دهد . وجود اندک عدم تعادل - که مستلزم </a:t>
            </a:r>
            <a:r>
              <a:rPr lang="fa-IR" sz="2400" dirty="0" err="1">
                <a:solidFill>
                  <a:schemeClr val="accent3">
                    <a:lumMod val="75000"/>
                  </a:schemeClr>
                </a:solidFill>
                <a:cs typeface="B Nazanin" pitchFamily="2" charset="-78"/>
              </a:rPr>
              <a:t>برونسـازی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باشـد</a:t>
            </a:r>
            <a:r>
              <a:rPr lang="fa-IR" sz="2400" dirty="0">
                <a:solidFill>
                  <a:schemeClr val="accent3">
                    <a:lumMod val="75000"/>
                  </a:schemeClr>
                </a:solidFill>
                <a:cs typeface="B Nazanin" pitchFamily="2" charset="-78"/>
              </a:rPr>
              <a:t> ویژگی خانواده </a:t>
            </a:r>
            <a:r>
              <a:rPr lang="fa-IR" sz="2400" dirty="0" err="1">
                <a:solidFill>
                  <a:schemeClr val="accent3">
                    <a:lumMod val="75000"/>
                  </a:schemeClr>
                </a:solidFill>
                <a:cs typeface="B Nazanin" pitchFamily="2" charset="-78"/>
              </a:rPr>
              <a:t>هایی</a:t>
            </a:r>
            <a:r>
              <a:rPr lang="fa-IR" sz="2400" dirty="0">
                <a:solidFill>
                  <a:schemeClr val="accent3">
                    <a:lumMod val="75000"/>
                  </a:schemeClr>
                </a:solidFill>
                <a:cs typeface="B Nazanin" pitchFamily="2" charset="-78"/>
              </a:rPr>
              <a:t> است که از این </a:t>
            </a:r>
            <a:r>
              <a:rPr lang="fa-IR" sz="2400" dirty="0" err="1">
                <a:solidFill>
                  <a:schemeClr val="accent3">
                    <a:lumMod val="75000"/>
                  </a:schemeClr>
                </a:solidFill>
                <a:cs typeface="B Nazanin" pitchFamily="2" charset="-78"/>
              </a:rPr>
              <a:t>مرخله</a:t>
            </a:r>
            <a:r>
              <a:rPr lang="fa-IR" sz="2400" dirty="0">
                <a:solidFill>
                  <a:schemeClr val="accent3">
                    <a:lumMod val="75000"/>
                  </a:schemeClr>
                </a:solidFill>
                <a:cs typeface="B Nazanin" pitchFamily="2" charset="-78"/>
              </a:rPr>
              <a:t> می گذرند . جریان « جدایی »در این مرحله از رشد آغاز می شود. </a:t>
            </a:r>
            <a:r>
              <a:rPr lang="fa-IR" sz="2400" dirty="0" err="1">
                <a:solidFill>
                  <a:schemeClr val="accent3">
                    <a:lumMod val="75000"/>
                  </a:schemeClr>
                </a:solidFill>
                <a:cs typeface="B Nazanin" pitchFamily="2" charset="-78"/>
              </a:rPr>
              <a:t>تمایـل</a:t>
            </a:r>
            <a:r>
              <a:rPr lang="fa-IR" sz="2400" dirty="0">
                <a:solidFill>
                  <a:schemeClr val="accent3">
                    <a:lumMod val="75000"/>
                  </a:schemeClr>
                </a:solidFill>
                <a:cs typeface="B Nazanin" pitchFamily="2" charset="-78"/>
              </a:rPr>
              <a:t> به باز آفرینی ساخت های </a:t>
            </a:r>
            <a:r>
              <a:rPr lang="fa-IR" sz="2400" dirty="0" err="1">
                <a:solidFill>
                  <a:schemeClr val="accent3">
                    <a:lumMod val="75000"/>
                  </a:schemeClr>
                </a:solidFill>
                <a:cs typeface="B Nazanin" pitchFamily="2" charset="-78"/>
              </a:rPr>
              <a:t>مأنوسی</a:t>
            </a:r>
            <a:r>
              <a:rPr lang="fa-IR" sz="2400" dirty="0">
                <a:solidFill>
                  <a:schemeClr val="accent3">
                    <a:lumMod val="75000"/>
                  </a:schemeClr>
                </a:solidFill>
                <a:cs typeface="B Nazanin" pitchFamily="2" charset="-78"/>
              </a:rPr>
              <a:t> که هدف ان کشانیدن عضو جدید </a:t>
            </a:r>
            <a:r>
              <a:rPr lang="fa-IR" sz="2400" dirty="0" err="1">
                <a:solidFill>
                  <a:schemeClr val="accent3">
                    <a:lumMod val="75000"/>
                  </a:schemeClr>
                </a:solidFill>
                <a:cs typeface="B Nazanin" pitchFamily="2" charset="-78"/>
              </a:rPr>
              <a:t>بهدرون</a:t>
            </a:r>
            <a:r>
              <a:rPr lang="fa-IR" sz="2400" dirty="0">
                <a:solidFill>
                  <a:schemeClr val="accent3">
                    <a:lumMod val="75000"/>
                  </a:schemeClr>
                </a:solidFill>
                <a:cs typeface="B Nazanin" pitchFamily="2" charset="-78"/>
              </a:rPr>
              <a:t> الگوی حاکم </a:t>
            </a:r>
            <a:r>
              <a:rPr lang="fa-IR" sz="2400" dirty="0" err="1">
                <a:solidFill>
                  <a:schemeClr val="accent3">
                    <a:lumMod val="75000"/>
                  </a:schemeClr>
                </a:solidFill>
                <a:cs typeface="B Nazanin" pitchFamily="2" charset="-78"/>
              </a:rPr>
              <a:t>قبلب</a:t>
            </a:r>
            <a:r>
              <a:rPr lang="fa-IR" sz="2400" dirty="0">
                <a:solidFill>
                  <a:schemeClr val="accent3">
                    <a:lumMod val="75000"/>
                  </a:schemeClr>
                </a:solidFill>
                <a:cs typeface="B Nazanin" pitchFamily="2" charset="-78"/>
              </a:rPr>
              <a:t> است ، بسیار زیاد است . وقوع چنین چیزی ممکن است بیانگر عدم توفیق در برون سازی با نیاز خانواده به انجام اصلاحات و تغییر باشد .</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3320132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762000"/>
            <a:ext cx="7543800" cy="5847755"/>
          </a:xfrm>
          <a:prstGeom prst="rect">
            <a:avLst/>
          </a:prstGeom>
        </p:spPr>
        <p:txBody>
          <a:bodyPr wrap="square">
            <a:spAutoFit/>
          </a:bodyPr>
          <a:lstStyle/>
          <a:p>
            <a:pPr algn="just" rtl="1"/>
            <a:r>
              <a:rPr lang="fa-IR" sz="2200" b="1" dirty="0">
                <a:solidFill>
                  <a:schemeClr val="accent6">
                    <a:lumMod val="75000"/>
                  </a:schemeClr>
                </a:solidFill>
                <a:cs typeface="B Nazanin" pitchFamily="2" charset="-78"/>
              </a:rPr>
              <a:t>خانواده های دارای فرزندان ارشد</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در اخرین و چهارمین مرحله ، فرزندان خانواده که اینک بزرگسال تلقی می شوند ، به تعهد </a:t>
            </a:r>
            <a:r>
              <a:rPr lang="fa-IR" sz="2200" dirty="0" err="1">
                <a:solidFill>
                  <a:schemeClr val="accent6">
                    <a:lumMod val="75000"/>
                  </a:schemeClr>
                </a:solidFill>
                <a:cs typeface="B Nazanin" pitchFamily="2" charset="-78"/>
              </a:rPr>
              <a:t>ات</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خـود</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دربـارهی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سـبک</a:t>
            </a:r>
            <a:r>
              <a:rPr lang="fa-IR" sz="2200" dirty="0">
                <a:solidFill>
                  <a:schemeClr val="accent6">
                    <a:lumMod val="75000"/>
                  </a:schemeClr>
                </a:solidFill>
                <a:cs typeface="B Nazanin" pitchFamily="2" charset="-78"/>
              </a:rPr>
              <a:t> زندگی ، شغل ، دوستان و بالاخره شریک زندگی داده </a:t>
            </a:r>
            <a:r>
              <a:rPr lang="fa-IR" sz="2200" dirty="0" err="1">
                <a:solidFill>
                  <a:schemeClr val="accent6">
                    <a:lumMod val="75000"/>
                  </a:schemeClr>
                </a:solidFill>
                <a:cs typeface="B Nazanin" pitchFamily="2" charset="-78"/>
              </a:rPr>
              <a:t>اند</a:t>
            </a:r>
            <a:r>
              <a:rPr lang="fa-IR" sz="2200" dirty="0">
                <a:solidFill>
                  <a:schemeClr val="accent6">
                    <a:lumMod val="75000"/>
                  </a:schemeClr>
                </a:solidFill>
                <a:cs typeface="B Nazanin" pitchFamily="2" charset="-78"/>
              </a:rPr>
              <a:t> . یک بار دیگر ،خانواده ی اصلی تبدیل به </a:t>
            </a:r>
            <a:r>
              <a:rPr lang="fa-IR" sz="2200" dirty="0" err="1">
                <a:solidFill>
                  <a:schemeClr val="accent6">
                    <a:lumMod val="75000"/>
                  </a:schemeClr>
                </a:solidFill>
                <a:cs typeface="B Nazanin" pitchFamily="2" charset="-78"/>
              </a:rPr>
              <a:t>یـک</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خـانواده</a:t>
            </a:r>
            <a:r>
              <a:rPr lang="fa-IR" sz="2200" dirty="0">
                <a:solidFill>
                  <a:schemeClr val="accent6">
                    <a:lumMod val="75000"/>
                  </a:schemeClr>
                </a:solidFill>
                <a:cs typeface="B Nazanin" pitchFamily="2" charset="-78"/>
              </a:rPr>
              <a:t> ی دو عضوی می شود . این دوره برخی مواقع دوره ی «آشیانه خالی » نامیده می شود . گاهی نیز دوره ی فقدان توصیف می شود ولی بر عکس ، می تواند به عنوان دوره ی پیشرفت های چشمگیر برای زن و شوهر در زمینه های فردی و مشترک قلمداد کرد . آنچه در درمان اهمیت دارد ، این واقعیت است که تغییر و استمرار ، شیوه ی هر سیستم زنده ای است .</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هنگامی که خانواده در صدد درمان </a:t>
            </a:r>
            <a:r>
              <a:rPr lang="fa-IR" sz="2200" dirty="0" err="1">
                <a:solidFill>
                  <a:schemeClr val="accent6">
                    <a:lumMod val="75000"/>
                  </a:schemeClr>
                </a:solidFill>
                <a:cs typeface="B Nazanin" pitchFamily="2" charset="-78"/>
              </a:rPr>
              <a:t>مشکلاتش</a:t>
            </a:r>
            <a:r>
              <a:rPr lang="fa-IR" sz="2200" dirty="0">
                <a:solidFill>
                  <a:schemeClr val="accent6">
                    <a:lumMod val="75000"/>
                  </a:schemeClr>
                </a:solidFill>
                <a:cs typeface="B Nazanin" pitchFamily="2" charset="-78"/>
              </a:rPr>
              <a:t> بر می آید </a:t>
            </a:r>
            <a:r>
              <a:rPr lang="fa-IR" sz="2200" dirty="0" err="1">
                <a:solidFill>
                  <a:schemeClr val="accent6">
                    <a:lumMod val="75000"/>
                  </a:schemeClr>
                </a:solidFill>
                <a:cs typeface="B Nazanin" pitchFamily="2" charset="-78"/>
              </a:rPr>
              <a:t>درمرحله</a:t>
            </a:r>
            <a:r>
              <a:rPr lang="fa-IR" sz="2200" dirty="0">
                <a:solidFill>
                  <a:schemeClr val="accent6">
                    <a:lumMod val="75000"/>
                  </a:schemeClr>
                </a:solidFill>
                <a:cs typeface="B Nazanin" pitchFamily="2" charset="-78"/>
              </a:rPr>
              <a:t> ی هم ایستایی (رکود) به سر می برد </a:t>
            </a:r>
            <a:r>
              <a:rPr lang="fa-IR" sz="2200" dirty="0" smtClean="0">
                <a:solidFill>
                  <a:schemeClr val="accent6">
                    <a:lumMod val="75000"/>
                  </a:schemeClr>
                </a:solidFill>
                <a:cs typeface="B Nazanin" pitchFamily="2" charset="-78"/>
              </a:rPr>
              <a:t>.</a:t>
            </a:r>
          </a:p>
          <a:p>
            <a:pPr algn="just" rtl="1"/>
            <a:r>
              <a:rPr lang="fa-IR" sz="2200" dirty="0">
                <a:solidFill>
                  <a:schemeClr val="accent6">
                    <a:lumMod val="75000"/>
                  </a:schemeClr>
                </a:solidFill>
                <a:cs typeface="B Nazanin" pitchFamily="2" charset="-78"/>
              </a:rPr>
              <a:t>یکی از اهداف در مان ، سوق دادن خانواده به مرحله ی </a:t>
            </a:r>
            <a:r>
              <a:rPr lang="fa-IR" sz="2200" dirty="0" err="1">
                <a:solidFill>
                  <a:schemeClr val="accent6">
                    <a:lumMod val="75000"/>
                  </a:schemeClr>
                </a:solidFill>
                <a:cs typeface="B Nazanin" pitchFamily="2" charset="-78"/>
              </a:rPr>
              <a:t>آشـفتگی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خلاقـی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اسـت</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کـه</a:t>
            </a:r>
            <a:r>
              <a:rPr lang="fa-IR" sz="2200" dirty="0">
                <a:solidFill>
                  <a:schemeClr val="accent6">
                    <a:lumMod val="75000"/>
                  </a:schemeClr>
                </a:solidFill>
                <a:cs typeface="B Nazanin" pitchFamily="2" charset="-78"/>
              </a:rPr>
              <a:t> در آن از </a:t>
            </a:r>
            <a:r>
              <a:rPr lang="fa-IR" sz="2200" dirty="0" err="1">
                <a:solidFill>
                  <a:schemeClr val="accent6">
                    <a:lumMod val="75000"/>
                  </a:schemeClr>
                </a:solidFill>
                <a:cs typeface="B Nazanin" pitchFamily="2" charset="-78"/>
              </a:rPr>
              <a:t>دسـت</a:t>
            </a:r>
            <a:r>
              <a:rPr lang="fa-IR" sz="2200" dirty="0">
                <a:solidFill>
                  <a:schemeClr val="accent6">
                    <a:lumMod val="75000"/>
                  </a:schemeClr>
                </a:solidFill>
                <a:cs typeface="B Nazanin" pitchFamily="2" charset="-78"/>
              </a:rPr>
              <a:t> دادن </a:t>
            </a:r>
            <a:r>
              <a:rPr lang="fa-IR" sz="2200" dirty="0" err="1">
                <a:solidFill>
                  <a:schemeClr val="accent6">
                    <a:lumMod val="75000"/>
                  </a:schemeClr>
                </a:solidFill>
                <a:cs typeface="B Nazanin" pitchFamily="2" charset="-78"/>
              </a:rPr>
              <a:t>هـر</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چیـزی</a:t>
            </a:r>
            <a:r>
              <a:rPr lang="fa-IR" sz="2200" dirty="0">
                <a:solidFill>
                  <a:schemeClr val="accent6">
                    <a:lumMod val="75000"/>
                  </a:schemeClr>
                </a:solidFill>
                <a:cs typeface="B Nazanin" pitchFamily="2" charset="-78"/>
              </a:rPr>
              <a:t> مستلزم جستجو برای پیدا کردن راه های جدید است . در مان عبارت از هنری است که از زندگی تقلید می کند . تحول طبیعی خانواده شامل نوسان ، دوره های بحران و دستیابی به سطح بالاتری از پیچیدگی است .</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درمان ، جریانی است که </a:t>
            </a:r>
            <a:r>
              <a:rPr lang="fa-IR" sz="2200" dirty="0" err="1">
                <a:solidFill>
                  <a:schemeClr val="accent6">
                    <a:lumMod val="75000"/>
                  </a:schemeClr>
                </a:solidFill>
                <a:cs typeface="B Nazanin" pitchFamily="2" charset="-78"/>
              </a:rPr>
              <a:t>درخلال</a:t>
            </a:r>
            <a:r>
              <a:rPr lang="fa-IR" sz="2200" dirty="0">
                <a:solidFill>
                  <a:schemeClr val="accent6">
                    <a:lumMod val="75000"/>
                  </a:schemeClr>
                </a:solidFill>
                <a:cs typeface="B Nazanin" pitchFamily="2" charset="-78"/>
              </a:rPr>
              <a:t> آن خانواده ای که در حال تحول است با خلق بحران به سمت تحول خاص خود سوق می یابد .</a:t>
            </a:r>
            <a:endParaRPr lang="en-US" sz="2200" dirty="0">
              <a:solidFill>
                <a:schemeClr val="accent6">
                  <a:lumMod val="75000"/>
                </a:schemeClr>
              </a:solidFill>
              <a:cs typeface="B Nazanin" pitchFamily="2" charset="-78"/>
            </a:endParaRPr>
          </a:p>
          <a:p>
            <a:pPr algn="just" rtl="1"/>
            <a:endParaRPr lang="en-US" sz="22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4090512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schemeClr val="tx1"/>
              </a:solidFill>
            </a:endParaRPr>
          </a:p>
        </p:txBody>
      </p:sp>
      <p:sp>
        <p:nvSpPr>
          <p:cNvPr id="3" name="Rectangle 2"/>
          <p:cNvSpPr/>
          <p:nvPr/>
        </p:nvSpPr>
        <p:spPr>
          <a:xfrm>
            <a:off x="2367594" y="2982635"/>
            <a:ext cx="4503156" cy="1023357"/>
          </a:xfrm>
          <a:prstGeom prst="rect">
            <a:avLst/>
          </a:prstGeom>
        </p:spPr>
        <p:txBody>
          <a:bodyPr wrap="none">
            <a:spAutoFit/>
          </a:bodyPr>
          <a:lstStyle/>
          <a:p>
            <a:pPr algn="ctr" rtl="1">
              <a:lnSpc>
                <a:spcPct val="150000"/>
              </a:lnSpc>
            </a:pPr>
            <a:r>
              <a:rPr lang="fa-IR" sz="4400" b="1" dirty="0">
                <a:solidFill>
                  <a:schemeClr val="accent6">
                    <a:lumMod val="75000"/>
                  </a:schemeClr>
                </a:solidFill>
                <a:cs typeface="B Titr" pitchFamily="2" charset="-78"/>
              </a:rPr>
              <a:t>فصل 3 (برنامه ریزی)</a:t>
            </a:r>
            <a:endParaRPr lang="en-US" sz="44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877013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335846"/>
            <a:ext cx="7086600" cy="6370975"/>
          </a:xfrm>
          <a:prstGeom prst="rect">
            <a:avLst/>
          </a:prstGeom>
        </p:spPr>
        <p:txBody>
          <a:bodyPr wrap="square">
            <a:spAutoFit/>
          </a:bodyPr>
          <a:lstStyle/>
          <a:p>
            <a:pPr algn="just" rtl="1"/>
            <a:r>
              <a:rPr lang="fa-IR" sz="2400" dirty="0">
                <a:solidFill>
                  <a:srgbClr val="0070C0"/>
                </a:solidFill>
                <a:cs typeface="B Nazanin" pitchFamily="2" charset="-78"/>
              </a:rPr>
              <a:t>به گفته ی </a:t>
            </a:r>
            <a:r>
              <a:rPr lang="fa-IR" sz="2400" dirty="0" err="1">
                <a:solidFill>
                  <a:srgbClr val="0070C0"/>
                </a:solidFill>
                <a:cs typeface="B Nazanin" pitchFamily="2" charset="-78"/>
              </a:rPr>
              <a:t>شرلوک</a:t>
            </a:r>
            <a:r>
              <a:rPr lang="fa-IR" sz="2400" dirty="0">
                <a:solidFill>
                  <a:srgbClr val="0070C0"/>
                </a:solidFill>
                <a:cs typeface="B Nazanin" pitchFamily="2" charset="-78"/>
              </a:rPr>
              <a:t> </a:t>
            </a:r>
            <a:r>
              <a:rPr lang="fa-IR" sz="2400" dirty="0" err="1">
                <a:solidFill>
                  <a:srgbClr val="0070C0"/>
                </a:solidFill>
                <a:cs typeface="B Nazanin" pitchFamily="2" charset="-78"/>
              </a:rPr>
              <a:t>هولمز</a:t>
            </a:r>
            <a:r>
              <a:rPr lang="fa-IR" sz="2400" dirty="0">
                <a:solidFill>
                  <a:srgbClr val="0070C0"/>
                </a:solidFill>
                <a:cs typeface="B Nazanin" pitchFamily="2" charset="-78"/>
              </a:rPr>
              <a:t> نظریه پردازی (</a:t>
            </a:r>
            <a:r>
              <a:rPr lang="fa-IR" sz="2400" dirty="0" err="1">
                <a:solidFill>
                  <a:srgbClr val="0070C0"/>
                </a:solidFill>
                <a:cs typeface="B Nazanin" pitchFamily="2" charset="-78"/>
              </a:rPr>
              <a:t>نتیجـه</a:t>
            </a:r>
            <a:r>
              <a:rPr lang="fa-IR" sz="2400" dirty="0">
                <a:solidFill>
                  <a:srgbClr val="0070C0"/>
                </a:solidFill>
                <a:cs typeface="B Nazanin" pitchFamily="2" charset="-78"/>
              </a:rPr>
              <a:t> </a:t>
            </a:r>
            <a:r>
              <a:rPr lang="fa-IR" sz="2400" dirty="0" err="1">
                <a:solidFill>
                  <a:srgbClr val="0070C0"/>
                </a:solidFill>
                <a:cs typeface="B Nazanin" pitchFamily="2" charset="-78"/>
              </a:rPr>
              <a:t>گیـری</a:t>
            </a:r>
            <a:r>
              <a:rPr lang="fa-IR" sz="2400" dirty="0">
                <a:solidFill>
                  <a:srgbClr val="0070C0"/>
                </a:solidFill>
                <a:cs typeface="B Nazanin" pitchFamily="2" charset="-78"/>
              </a:rPr>
              <a:t>) </a:t>
            </a:r>
            <a:r>
              <a:rPr lang="fa-IR" sz="2400" dirty="0" err="1">
                <a:solidFill>
                  <a:srgbClr val="0070C0"/>
                </a:solidFill>
                <a:cs typeface="B Nazanin" pitchFamily="2" charset="-78"/>
              </a:rPr>
              <a:t>پـیش</a:t>
            </a:r>
            <a:r>
              <a:rPr lang="fa-IR" sz="2400" dirty="0">
                <a:solidFill>
                  <a:srgbClr val="0070C0"/>
                </a:solidFill>
                <a:cs typeface="B Nazanin" pitchFamily="2" charset="-78"/>
              </a:rPr>
              <a:t> از </a:t>
            </a:r>
            <a:r>
              <a:rPr lang="fa-IR" sz="2400" dirty="0" err="1">
                <a:solidFill>
                  <a:srgbClr val="0070C0"/>
                </a:solidFill>
                <a:cs typeface="B Nazanin" pitchFamily="2" charset="-78"/>
              </a:rPr>
              <a:t>جمـع</a:t>
            </a:r>
            <a:r>
              <a:rPr lang="fa-IR" sz="2400" dirty="0">
                <a:solidFill>
                  <a:srgbClr val="0070C0"/>
                </a:solidFill>
                <a:cs typeface="B Nazanin" pitchFamily="2" charset="-78"/>
              </a:rPr>
              <a:t> آوری </a:t>
            </a:r>
            <a:r>
              <a:rPr lang="fa-IR" sz="2400" dirty="0" err="1">
                <a:solidFill>
                  <a:srgbClr val="0070C0"/>
                </a:solidFill>
                <a:cs typeface="B Nazanin" pitchFamily="2" charset="-78"/>
              </a:rPr>
              <a:t>اطلاعـات</a:t>
            </a:r>
            <a:r>
              <a:rPr lang="fa-IR" sz="2400" dirty="0">
                <a:solidFill>
                  <a:srgbClr val="0070C0"/>
                </a:solidFill>
                <a:cs typeface="B Nazanin" pitchFamily="2" charset="-78"/>
              </a:rPr>
              <a:t> </a:t>
            </a:r>
            <a:r>
              <a:rPr lang="fa-IR" sz="2400" dirty="0" err="1">
                <a:solidFill>
                  <a:srgbClr val="0070C0"/>
                </a:solidFill>
                <a:cs typeface="B Nazanin" pitchFamily="2" charset="-78"/>
              </a:rPr>
              <a:t>امـری</a:t>
            </a:r>
            <a:r>
              <a:rPr lang="fa-IR" sz="2400" dirty="0">
                <a:solidFill>
                  <a:srgbClr val="0070C0"/>
                </a:solidFill>
                <a:cs typeface="B Nazanin" pitchFamily="2" charset="-78"/>
              </a:rPr>
              <a:t> </a:t>
            </a:r>
            <a:r>
              <a:rPr lang="fa-IR" sz="2400" dirty="0" err="1">
                <a:solidFill>
                  <a:srgbClr val="0070C0"/>
                </a:solidFill>
                <a:cs typeface="B Nazanin" pitchFamily="2" charset="-78"/>
              </a:rPr>
              <a:t>نادرسـت</a:t>
            </a:r>
            <a:r>
              <a:rPr lang="fa-IR" sz="2400" dirty="0">
                <a:solidFill>
                  <a:srgbClr val="0070C0"/>
                </a:solidFill>
                <a:cs typeface="B Nazanin" pitchFamily="2" charset="-78"/>
              </a:rPr>
              <a:t> </a:t>
            </a:r>
            <a:r>
              <a:rPr lang="fa-IR" sz="2400" dirty="0" err="1">
                <a:solidFill>
                  <a:srgbClr val="0070C0"/>
                </a:solidFill>
                <a:cs typeface="B Nazanin" pitchFamily="2" charset="-78"/>
              </a:rPr>
              <a:t>است.برنامه</a:t>
            </a:r>
            <a:r>
              <a:rPr lang="fa-IR" sz="2400" dirty="0">
                <a:solidFill>
                  <a:srgbClr val="0070C0"/>
                </a:solidFill>
                <a:cs typeface="B Nazanin" pitchFamily="2" charset="-78"/>
              </a:rPr>
              <a:t> ریزی برای درمان فعالیتی است که اقدام به آن تنها با آگاهی نسبت به محدودیت های آن امکان پذیر است. خانواده درمان گران می </a:t>
            </a:r>
            <a:r>
              <a:rPr lang="fa-IR" sz="2400" dirty="0" err="1">
                <a:solidFill>
                  <a:srgbClr val="0070C0"/>
                </a:solidFill>
                <a:cs typeface="B Nazanin" pitchFamily="2" charset="-78"/>
              </a:rPr>
              <a:t>آموزند</a:t>
            </a:r>
            <a:r>
              <a:rPr lang="fa-IR" sz="2400" dirty="0">
                <a:solidFill>
                  <a:srgbClr val="0070C0"/>
                </a:solidFill>
                <a:cs typeface="B Nazanin" pitchFamily="2" charset="-78"/>
              </a:rPr>
              <a:t> که قبل از جمع آوری اطلاعات درباره </a:t>
            </a:r>
            <a:r>
              <a:rPr lang="fa-IR" sz="2400" dirty="0" err="1">
                <a:solidFill>
                  <a:srgbClr val="0070C0"/>
                </a:solidFill>
                <a:cs typeface="B Nazanin" pitchFamily="2" charset="-78"/>
              </a:rPr>
              <a:t>خـانواده</a:t>
            </a:r>
            <a:r>
              <a:rPr lang="fa-IR" sz="2400" dirty="0">
                <a:solidFill>
                  <a:srgbClr val="0070C0"/>
                </a:solidFill>
                <a:cs typeface="B Nazanin" pitchFamily="2" charset="-78"/>
              </a:rPr>
              <a:t> </a:t>
            </a:r>
            <a:r>
              <a:rPr lang="fa-IR" sz="2400" dirty="0" err="1">
                <a:solidFill>
                  <a:srgbClr val="0070C0"/>
                </a:solidFill>
                <a:cs typeface="B Nazanin" pitchFamily="2" charset="-78"/>
              </a:rPr>
              <a:t>اقـدام</a:t>
            </a:r>
            <a:r>
              <a:rPr lang="fa-IR" sz="2400" dirty="0">
                <a:solidFill>
                  <a:srgbClr val="0070C0"/>
                </a:solidFill>
                <a:cs typeface="B Nazanin" pitchFamily="2" charset="-78"/>
              </a:rPr>
              <a:t> </a:t>
            </a:r>
            <a:r>
              <a:rPr lang="fa-IR" sz="2400" dirty="0" err="1">
                <a:solidFill>
                  <a:srgbClr val="0070C0"/>
                </a:solidFill>
                <a:cs typeface="B Nazanin" pitchFamily="2" charset="-78"/>
              </a:rPr>
              <a:t>بـه</a:t>
            </a:r>
            <a:r>
              <a:rPr lang="fa-IR" sz="2400" dirty="0">
                <a:solidFill>
                  <a:srgbClr val="0070C0"/>
                </a:solidFill>
                <a:cs typeface="B Nazanin" pitchFamily="2" charset="-78"/>
              </a:rPr>
              <a:t> </a:t>
            </a:r>
            <a:r>
              <a:rPr lang="fa-IR" sz="2400" dirty="0" err="1">
                <a:solidFill>
                  <a:srgbClr val="0070C0"/>
                </a:solidFill>
                <a:cs typeface="B Nazanin" pitchFamily="2" charset="-78"/>
              </a:rPr>
              <a:t>طـرح</a:t>
            </a:r>
            <a:r>
              <a:rPr lang="fa-IR" sz="2400" dirty="0">
                <a:solidFill>
                  <a:srgbClr val="0070C0"/>
                </a:solidFill>
                <a:cs typeface="B Nazanin" pitchFamily="2" charset="-78"/>
              </a:rPr>
              <a:t> نظریه </a:t>
            </a:r>
            <a:r>
              <a:rPr lang="fa-IR" sz="2400" dirty="0" err="1">
                <a:solidFill>
                  <a:srgbClr val="0070C0"/>
                </a:solidFill>
                <a:cs typeface="B Nazanin" pitchFamily="2" charset="-78"/>
              </a:rPr>
              <a:t>نکنند.با</a:t>
            </a:r>
            <a:r>
              <a:rPr lang="fa-IR" sz="2400" dirty="0">
                <a:solidFill>
                  <a:srgbClr val="0070C0"/>
                </a:solidFill>
                <a:cs typeface="B Nazanin" pitchFamily="2" charset="-78"/>
              </a:rPr>
              <a:t> این وجود </a:t>
            </a:r>
            <a:r>
              <a:rPr lang="fa-IR" sz="2400" dirty="0" err="1">
                <a:solidFill>
                  <a:srgbClr val="0070C0"/>
                </a:solidFill>
                <a:cs typeface="B Nazanin" pitchFamily="2" charset="-78"/>
              </a:rPr>
              <a:t>برخوداری</a:t>
            </a:r>
            <a:r>
              <a:rPr lang="fa-IR" sz="2400" dirty="0">
                <a:solidFill>
                  <a:srgbClr val="0070C0"/>
                </a:solidFill>
                <a:cs typeface="B Nazanin" pitchFamily="2" charset="-78"/>
              </a:rPr>
              <a:t> از یک نظریه در ابتدای کار ارزش </a:t>
            </a:r>
            <a:r>
              <a:rPr lang="fa-IR" sz="2400" dirty="0" err="1">
                <a:solidFill>
                  <a:srgbClr val="0070C0"/>
                </a:solidFill>
                <a:cs typeface="B Nazanin" pitchFamily="2" charset="-78"/>
              </a:rPr>
              <a:t>گرانبهایی</a:t>
            </a:r>
            <a:r>
              <a:rPr lang="fa-IR" sz="2400" dirty="0">
                <a:solidFill>
                  <a:srgbClr val="0070C0"/>
                </a:solidFill>
                <a:cs typeface="B Nazanin" pitchFamily="2" charset="-78"/>
              </a:rPr>
              <a:t> برای درمان گر دارد.</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رایج ترین گونه های خانواده که یک درمان گر با آن روبه رو می شود </a:t>
            </a:r>
            <a:r>
              <a:rPr lang="fa-IR" sz="2400" dirty="0" err="1">
                <a:solidFill>
                  <a:srgbClr val="0070C0"/>
                </a:solidFill>
                <a:cs typeface="B Nazanin" pitchFamily="2" charset="-78"/>
              </a:rPr>
              <a:t>عبارتنـد</a:t>
            </a:r>
            <a:r>
              <a:rPr lang="fa-IR" sz="2400" dirty="0">
                <a:solidFill>
                  <a:srgbClr val="0070C0"/>
                </a:solidFill>
                <a:cs typeface="B Nazanin" pitchFamily="2" charset="-78"/>
              </a:rPr>
              <a:t> از: </a:t>
            </a:r>
            <a:r>
              <a:rPr lang="fa-IR" sz="2400" dirty="0" err="1">
                <a:solidFill>
                  <a:srgbClr val="0070C0"/>
                </a:solidFill>
                <a:cs typeface="B Nazanin" pitchFamily="2" charset="-78"/>
              </a:rPr>
              <a:t>خـانواده</a:t>
            </a:r>
            <a:r>
              <a:rPr lang="fa-IR" sz="2400" dirty="0">
                <a:solidFill>
                  <a:srgbClr val="0070C0"/>
                </a:solidFill>
                <a:cs typeface="B Nazanin" pitchFamily="2" charset="-78"/>
              </a:rPr>
              <a:t> </a:t>
            </a:r>
            <a:r>
              <a:rPr lang="fa-IR" sz="2400" dirty="0" err="1">
                <a:solidFill>
                  <a:srgbClr val="0070C0"/>
                </a:solidFill>
                <a:cs typeface="B Nazanin" pitchFamily="2" charset="-78"/>
              </a:rPr>
              <a:t>هـای</a:t>
            </a:r>
            <a:r>
              <a:rPr lang="fa-IR" sz="2400" dirty="0">
                <a:solidFill>
                  <a:srgbClr val="0070C0"/>
                </a:solidFill>
                <a:cs typeface="B Nazanin" pitchFamily="2" charset="-78"/>
              </a:rPr>
              <a:t> </a:t>
            </a:r>
            <a:r>
              <a:rPr lang="fa-IR" sz="2400" dirty="0" err="1">
                <a:solidFill>
                  <a:srgbClr val="0070C0"/>
                </a:solidFill>
                <a:cs typeface="B Nazanin" pitchFamily="2" charset="-78"/>
              </a:rPr>
              <a:t>دونفـره</a:t>
            </a:r>
            <a:r>
              <a:rPr lang="fa-IR" sz="2400" dirty="0">
                <a:solidFill>
                  <a:srgbClr val="0070C0"/>
                </a:solidFill>
                <a:cs typeface="B Nazanin" pitchFamily="2" charset="-78"/>
              </a:rPr>
              <a:t>، خانواده های سه نسلی، خانواده های دارای </a:t>
            </a:r>
            <a:r>
              <a:rPr lang="fa-IR" sz="2400" dirty="0" err="1">
                <a:solidFill>
                  <a:srgbClr val="0070C0"/>
                </a:solidFill>
                <a:cs typeface="B Nazanin" pitchFamily="2" charset="-78"/>
              </a:rPr>
              <a:t>فرزنـد</a:t>
            </a:r>
            <a:r>
              <a:rPr lang="fa-IR" sz="2400" dirty="0">
                <a:solidFill>
                  <a:srgbClr val="0070C0"/>
                </a:solidFill>
                <a:cs typeface="B Nazanin" pitchFamily="2" charset="-78"/>
              </a:rPr>
              <a:t> </a:t>
            </a:r>
            <a:r>
              <a:rPr lang="fa-IR" sz="2400" dirty="0" err="1">
                <a:solidFill>
                  <a:srgbClr val="0070C0"/>
                </a:solidFill>
                <a:cs typeface="B Nazanin" pitchFamily="2" charset="-78"/>
              </a:rPr>
              <a:t>ولـی</a:t>
            </a:r>
            <a:r>
              <a:rPr lang="fa-IR" sz="2400" dirty="0">
                <a:solidFill>
                  <a:srgbClr val="0070C0"/>
                </a:solidFill>
                <a:cs typeface="B Nazanin" pitchFamily="2" charset="-78"/>
              </a:rPr>
              <a:t> </a:t>
            </a:r>
            <a:r>
              <a:rPr lang="fa-IR" sz="2400" dirty="0" err="1">
                <a:solidFill>
                  <a:srgbClr val="0070C0"/>
                </a:solidFill>
                <a:cs typeface="B Nazanin" pitchFamily="2" charset="-78"/>
              </a:rPr>
              <a:t>گونـه،خانواده</a:t>
            </a:r>
            <a:r>
              <a:rPr lang="fa-IR" sz="2400" dirty="0">
                <a:solidFill>
                  <a:srgbClr val="0070C0"/>
                </a:solidFill>
                <a:cs typeface="B Nazanin" pitchFamily="2" charset="-78"/>
              </a:rPr>
              <a:t> </a:t>
            </a:r>
            <a:r>
              <a:rPr lang="fa-IR" sz="2400" dirty="0" err="1">
                <a:solidFill>
                  <a:srgbClr val="0070C0"/>
                </a:solidFill>
                <a:cs typeface="B Nazanin" pitchFamily="2" charset="-78"/>
              </a:rPr>
              <a:t>هـای</a:t>
            </a:r>
            <a:r>
              <a:rPr lang="fa-IR" sz="2400" dirty="0">
                <a:solidFill>
                  <a:srgbClr val="0070C0"/>
                </a:solidFill>
                <a:cs typeface="B Nazanin" pitchFamily="2" charset="-78"/>
              </a:rPr>
              <a:t> </a:t>
            </a:r>
            <a:r>
              <a:rPr lang="fa-IR" sz="2400" dirty="0" err="1">
                <a:solidFill>
                  <a:srgbClr val="0070C0"/>
                </a:solidFill>
                <a:cs typeface="B Nazanin" pitchFamily="2" charset="-78"/>
              </a:rPr>
              <a:t>تنـاوب</a:t>
            </a:r>
            <a:r>
              <a:rPr lang="fa-IR" sz="2400" dirty="0">
                <a:solidFill>
                  <a:srgbClr val="0070C0"/>
                </a:solidFill>
                <a:cs typeface="B Nazanin" pitchFamily="2" charset="-78"/>
              </a:rPr>
              <a:t> </a:t>
            </a:r>
            <a:r>
              <a:rPr lang="fa-IR" sz="2400" dirty="0" err="1">
                <a:solidFill>
                  <a:srgbClr val="0070C0"/>
                </a:solidFill>
                <a:cs typeface="B Nazanin" pitchFamily="2" charset="-78"/>
              </a:rPr>
              <a:t>غیبت،خـانواده</a:t>
            </a:r>
            <a:r>
              <a:rPr lang="fa-IR" sz="2400" dirty="0">
                <a:solidFill>
                  <a:srgbClr val="0070C0"/>
                </a:solidFill>
                <a:cs typeface="B Nazanin" pitchFamily="2" charset="-78"/>
              </a:rPr>
              <a:t> </a:t>
            </a:r>
            <a:r>
              <a:rPr lang="fa-IR" sz="2400" dirty="0" err="1">
                <a:solidFill>
                  <a:srgbClr val="0070C0"/>
                </a:solidFill>
                <a:cs typeface="B Nazanin" pitchFamily="2" charset="-78"/>
              </a:rPr>
              <a:t>هـای</a:t>
            </a:r>
            <a:r>
              <a:rPr lang="fa-IR" sz="2400" dirty="0">
                <a:solidFill>
                  <a:srgbClr val="0070C0"/>
                </a:solidFill>
                <a:cs typeface="B Nazanin" pitchFamily="2" charset="-78"/>
              </a:rPr>
              <a:t> سرگردان، خانواده های قیم خانواده های </a:t>
            </a:r>
            <a:r>
              <a:rPr lang="fa-IR" sz="2400" dirty="0" err="1">
                <a:solidFill>
                  <a:srgbClr val="0070C0"/>
                </a:solidFill>
                <a:cs typeface="B Nazanin" pitchFamily="2" charset="-78"/>
              </a:rPr>
              <a:t>دونفره</a:t>
            </a:r>
            <a:r>
              <a:rPr lang="fa-IR" sz="2400" dirty="0">
                <a:solidFill>
                  <a:srgbClr val="0070C0"/>
                </a:solidFill>
                <a:cs typeface="B Nazanin" pitchFamily="2" charset="-78"/>
              </a:rPr>
              <a:t>: </a:t>
            </a:r>
            <a:r>
              <a:rPr lang="fa-IR" sz="2400" dirty="0" err="1">
                <a:solidFill>
                  <a:srgbClr val="0070C0"/>
                </a:solidFill>
                <a:cs typeface="B Nazanin" pitchFamily="2" charset="-78"/>
              </a:rPr>
              <a:t>احتمالاَ</a:t>
            </a:r>
            <a:r>
              <a:rPr lang="fa-IR" sz="2400" dirty="0">
                <a:solidFill>
                  <a:srgbClr val="0070C0"/>
                </a:solidFill>
                <a:cs typeface="B Nazanin" pitchFamily="2" charset="-78"/>
              </a:rPr>
              <a:t> به یکدیگر بسیار متکی هستند اگر آنها مادر و </a:t>
            </a:r>
            <a:r>
              <a:rPr lang="fa-IR" sz="2400" dirty="0" err="1">
                <a:solidFill>
                  <a:srgbClr val="0070C0"/>
                </a:solidFill>
                <a:cs typeface="B Nazanin" pitchFamily="2" charset="-78"/>
              </a:rPr>
              <a:t>فرزنـد</a:t>
            </a:r>
            <a:r>
              <a:rPr lang="fa-IR" sz="2400" dirty="0">
                <a:solidFill>
                  <a:srgbClr val="0070C0"/>
                </a:solidFill>
                <a:cs typeface="B Nazanin" pitchFamily="2" charset="-78"/>
              </a:rPr>
              <a:t> </a:t>
            </a:r>
            <a:r>
              <a:rPr lang="fa-IR" sz="2400" dirty="0" err="1">
                <a:solidFill>
                  <a:srgbClr val="0070C0"/>
                </a:solidFill>
                <a:cs typeface="B Nazanin" pitchFamily="2" charset="-78"/>
              </a:rPr>
              <a:t>باشـند</a:t>
            </a:r>
            <a:r>
              <a:rPr lang="fa-IR" sz="2400" dirty="0">
                <a:solidFill>
                  <a:srgbClr val="0070C0"/>
                </a:solidFill>
                <a:cs typeface="B Nazanin" pitchFamily="2" charset="-78"/>
              </a:rPr>
              <a:t> </a:t>
            </a:r>
            <a:r>
              <a:rPr lang="fa-IR" sz="2400" dirty="0" err="1">
                <a:solidFill>
                  <a:srgbClr val="0070C0"/>
                </a:solidFill>
                <a:cs typeface="B Nazanin" pitchFamily="2" charset="-78"/>
              </a:rPr>
              <a:t>کـودک</a:t>
            </a:r>
            <a:r>
              <a:rPr lang="fa-IR" sz="2400" dirty="0">
                <a:solidFill>
                  <a:srgbClr val="0070C0"/>
                </a:solidFill>
                <a:cs typeface="B Nazanin" pitchFamily="2" charset="-78"/>
              </a:rPr>
              <a:t> </a:t>
            </a:r>
            <a:r>
              <a:rPr lang="fa-IR" sz="2400" dirty="0" err="1">
                <a:solidFill>
                  <a:srgbClr val="0070C0"/>
                </a:solidFill>
                <a:cs typeface="B Nazanin" pitchFamily="2" charset="-78"/>
              </a:rPr>
              <a:t>اوقـات</a:t>
            </a:r>
            <a:r>
              <a:rPr lang="fa-IR" sz="2400" dirty="0">
                <a:solidFill>
                  <a:srgbClr val="0070C0"/>
                </a:solidFill>
                <a:cs typeface="B Nazanin" pitchFamily="2" charset="-78"/>
              </a:rPr>
              <a:t> زیادی را </a:t>
            </a:r>
            <a:r>
              <a:rPr lang="fa-IR" sz="2400" dirty="0" err="1">
                <a:solidFill>
                  <a:srgbClr val="0070C0"/>
                </a:solidFill>
                <a:cs typeface="B Nazanin" pitchFamily="2" charset="-78"/>
              </a:rPr>
              <a:t>درکنار</a:t>
            </a:r>
            <a:r>
              <a:rPr lang="fa-IR" sz="2400" dirty="0">
                <a:solidFill>
                  <a:srgbClr val="0070C0"/>
                </a:solidFill>
                <a:cs typeface="B Nazanin" pitchFamily="2" charset="-78"/>
              </a:rPr>
              <a:t> بزرگسالان می گذراند، ممکن است در مهارت های کلامی </a:t>
            </a:r>
            <a:r>
              <a:rPr lang="fa-IR" sz="2400" dirty="0" err="1">
                <a:solidFill>
                  <a:srgbClr val="0070C0"/>
                </a:solidFill>
                <a:cs typeface="B Nazanin" pitchFamily="2" charset="-78"/>
              </a:rPr>
              <a:t>جلوافتاده</a:t>
            </a:r>
            <a:r>
              <a:rPr lang="fa-IR" sz="2400" dirty="0">
                <a:solidFill>
                  <a:srgbClr val="0070C0"/>
                </a:solidFill>
                <a:cs typeface="B Nazanin" pitchFamily="2" charset="-78"/>
              </a:rPr>
              <a:t> </a:t>
            </a:r>
            <a:r>
              <a:rPr lang="fa-IR" sz="2400" dirty="0" err="1">
                <a:solidFill>
                  <a:srgbClr val="0070C0"/>
                </a:solidFill>
                <a:cs typeface="B Nazanin" pitchFamily="2" charset="-78"/>
              </a:rPr>
              <a:t>باشـد</a:t>
            </a:r>
            <a:r>
              <a:rPr lang="fa-IR" sz="2400" dirty="0">
                <a:solidFill>
                  <a:srgbClr val="0070C0"/>
                </a:solidFill>
                <a:cs typeface="B Nazanin" pitchFamily="2" charset="-78"/>
              </a:rPr>
              <a:t>، </a:t>
            </a:r>
            <a:r>
              <a:rPr lang="fa-IR" sz="2400" dirty="0" err="1">
                <a:solidFill>
                  <a:srgbClr val="0070C0"/>
                </a:solidFill>
                <a:cs typeface="B Nazanin" pitchFamily="2" charset="-78"/>
              </a:rPr>
              <a:t>بـه</a:t>
            </a:r>
            <a:r>
              <a:rPr lang="fa-IR" sz="2400" dirty="0">
                <a:solidFill>
                  <a:srgbClr val="0070C0"/>
                </a:solidFill>
                <a:cs typeface="B Nazanin" pitchFamily="2" charset="-78"/>
              </a:rPr>
              <a:t> </a:t>
            </a:r>
            <a:r>
              <a:rPr lang="fa-IR" sz="2400" dirty="0" err="1">
                <a:solidFill>
                  <a:srgbClr val="0070C0"/>
                </a:solidFill>
                <a:cs typeface="B Nazanin" pitchFamily="2" charset="-78"/>
              </a:rPr>
              <a:t>موضـوعات</a:t>
            </a:r>
            <a:r>
              <a:rPr lang="fa-IR" sz="2400" dirty="0">
                <a:solidFill>
                  <a:srgbClr val="0070C0"/>
                </a:solidFill>
                <a:cs typeface="B Nazanin" pitchFamily="2" charset="-78"/>
              </a:rPr>
              <a:t> بزرگسالان </a:t>
            </a:r>
            <a:r>
              <a:rPr lang="fa-IR" sz="2400" dirty="0" err="1">
                <a:solidFill>
                  <a:srgbClr val="0070C0"/>
                </a:solidFill>
                <a:cs typeface="B Nazanin" pitchFamily="2" charset="-78"/>
              </a:rPr>
              <a:t>علاقمندتر</a:t>
            </a:r>
            <a:r>
              <a:rPr lang="fa-IR" sz="2400" dirty="0">
                <a:solidFill>
                  <a:srgbClr val="0070C0"/>
                </a:solidFill>
                <a:cs typeface="B Nazanin" pitchFamily="2" charset="-78"/>
              </a:rPr>
              <a:t> از موضوعات هم سن و </a:t>
            </a:r>
            <a:r>
              <a:rPr lang="fa-IR" sz="2400" dirty="0" err="1">
                <a:solidFill>
                  <a:srgbClr val="0070C0"/>
                </a:solidFill>
                <a:cs typeface="B Nazanin" pitchFamily="2" charset="-78"/>
              </a:rPr>
              <a:t>سالان</a:t>
            </a:r>
            <a:r>
              <a:rPr lang="fa-IR" sz="2400" dirty="0">
                <a:solidFill>
                  <a:srgbClr val="0070C0"/>
                </a:solidFill>
                <a:cs typeface="B Nazanin" pitchFamily="2" charset="-78"/>
              </a:rPr>
              <a:t> خود باشد </a:t>
            </a:r>
            <a:r>
              <a:rPr lang="fa-IR" sz="2400" dirty="0" err="1">
                <a:solidFill>
                  <a:srgbClr val="0070C0"/>
                </a:solidFill>
                <a:cs typeface="B Nazanin" pitchFamily="2" charset="-78"/>
              </a:rPr>
              <a:t>وبالغتر</a:t>
            </a:r>
            <a:r>
              <a:rPr lang="fa-IR" sz="2400" dirty="0">
                <a:solidFill>
                  <a:srgbClr val="0070C0"/>
                </a:solidFill>
                <a:cs typeface="B Nazanin" pitchFamily="2" charset="-78"/>
              </a:rPr>
              <a:t> </a:t>
            </a:r>
            <a:r>
              <a:rPr lang="fa-IR" sz="2400" dirty="0" err="1">
                <a:solidFill>
                  <a:srgbClr val="0070C0"/>
                </a:solidFill>
                <a:cs typeface="B Nazanin" pitchFamily="2" charset="-78"/>
              </a:rPr>
              <a:t>وبزرگتر</a:t>
            </a:r>
            <a:r>
              <a:rPr lang="fa-IR" sz="2400" dirty="0">
                <a:solidFill>
                  <a:srgbClr val="0070C0"/>
                </a:solidFill>
                <a:cs typeface="B Nazanin" pitchFamily="2" charset="-78"/>
              </a:rPr>
              <a:t> از هم </a:t>
            </a:r>
            <a:r>
              <a:rPr lang="fa-IR" sz="2400" dirty="0" err="1">
                <a:solidFill>
                  <a:srgbClr val="0070C0"/>
                </a:solidFill>
                <a:cs typeface="B Nazanin" pitchFamily="2" charset="-78"/>
              </a:rPr>
              <a:t>سالان</a:t>
            </a:r>
            <a:r>
              <a:rPr lang="fa-IR" sz="2400" dirty="0">
                <a:solidFill>
                  <a:srgbClr val="0070C0"/>
                </a:solidFill>
                <a:cs typeface="B Nazanin" pitchFamily="2" charset="-78"/>
              </a:rPr>
              <a:t> </a:t>
            </a:r>
            <a:r>
              <a:rPr lang="fa-IR" sz="2400" dirty="0" err="1">
                <a:solidFill>
                  <a:srgbClr val="0070C0"/>
                </a:solidFill>
                <a:cs typeface="B Nazanin" pitchFamily="2" charset="-78"/>
              </a:rPr>
              <a:t>خـود</a:t>
            </a:r>
            <a:r>
              <a:rPr lang="fa-IR" sz="2400" dirty="0">
                <a:solidFill>
                  <a:srgbClr val="0070C0"/>
                </a:solidFill>
                <a:cs typeface="B Nazanin" pitchFamily="2" charset="-78"/>
              </a:rPr>
              <a:t> </a:t>
            </a:r>
            <a:r>
              <a:rPr lang="fa-IR" sz="2400" dirty="0" err="1">
                <a:solidFill>
                  <a:srgbClr val="0070C0"/>
                </a:solidFill>
                <a:cs typeface="B Nazanin" pitchFamily="2" charset="-78"/>
              </a:rPr>
              <a:t>بـه</a:t>
            </a:r>
            <a:r>
              <a:rPr lang="fa-IR" sz="2400" dirty="0">
                <a:solidFill>
                  <a:srgbClr val="0070C0"/>
                </a:solidFill>
                <a:cs typeface="B Nazanin" pitchFamily="2" charset="-78"/>
              </a:rPr>
              <a:t> </a:t>
            </a:r>
            <a:r>
              <a:rPr lang="fa-IR" sz="2400" dirty="0" err="1">
                <a:solidFill>
                  <a:srgbClr val="0070C0"/>
                </a:solidFill>
                <a:cs typeface="B Nazanin" pitchFamily="2" charset="-78"/>
              </a:rPr>
              <a:t>نظـر</a:t>
            </a:r>
            <a:r>
              <a:rPr lang="fa-IR" sz="2400" dirty="0">
                <a:solidFill>
                  <a:srgbClr val="0070C0"/>
                </a:solidFill>
                <a:cs typeface="B Nazanin" pitchFamily="2" charset="-78"/>
              </a:rPr>
              <a:t> </a:t>
            </a:r>
            <a:r>
              <a:rPr lang="fa-IR" sz="2400" dirty="0" err="1">
                <a:solidFill>
                  <a:srgbClr val="0070C0"/>
                </a:solidFill>
                <a:cs typeface="B Nazanin" pitchFamily="2" charset="-78"/>
              </a:rPr>
              <a:t>آید.اما</a:t>
            </a:r>
            <a:r>
              <a:rPr lang="fa-IR" sz="2400" dirty="0">
                <a:solidFill>
                  <a:srgbClr val="0070C0"/>
                </a:solidFill>
                <a:cs typeface="B Nazanin" pitchFamily="2" charset="-78"/>
              </a:rPr>
              <a:t> در بازی های فیزیکی با افراد هم سن خود از وضعیت خوبی برخوردار نیست </a:t>
            </a:r>
            <a:r>
              <a:rPr lang="fa-IR" sz="2400" dirty="0" err="1">
                <a:solidFill>
                  <a:srgbClr val="0070C0"/>
                </a:solidFill>
                <a:cs typeface="B Nazanin" pitchFamily="2" charset="-78"/>
              </a:rPr>
              <a:t>درنتیجه</a:t>
            </a:r>
            <a:r>
              <a:rPr lang="fa-IR" sz="2400" dirty="0">
                <a:solidFill>
                  <a:srgbClr val="0070C0"/>
                </a:solidFill>
                <a:cs typeface="B Nazanin" pitchFamily="2" charset="-78"/>
              </a:rPr>
              <a:t> </a:t>
            </a:r>
            <a:r>
              <a:rPr lang="fa-IR" sz="2400" dirty="0" err="1">
                <a:solidFill>
                  <a:srgbClr val="0070C0"/>
                </a:solidFill>
                <a:cs typeface="B Nazanin" pitchFamily="2" charset="-78"/>
              </a:rPr>
              <a:t>رابطـه</a:t>
            </a:r>
            <a:r>
              <a:rPr lang="fa-IR" sz="2400" dirty="0">
                <a:solidFill>
                  <a:srgbClr val="0070C0"/>
                </a:solidFill>
                <a:cs typeface="B Nazanin" pitchFamily="2" charset="-78"/>
              </a:rPr>
              <a:t> ی </a:t>
            </a:r>
            <a:r>
              <a:rPr lang="fa-IR" sz="2400" dirty="0" err="1">
                <a:solidFill>
                  <a:srgbClr val="0070C0"/>
                </a:solidFill>
                <a:cs typeface="B Nazanin" pitchFamily="2" charset="-78"/>
              </a:rPr>
              <a:t>بـین</a:t>
            </a:r>
            <a:r>
              <a:rPr lang="fa-IR" sz="2400" dirty="0">
                <a:solidFill>
                  <a:srgbClr val="0070C0"/>
                </a:solidFill>
                <a:cs typeface="B Nazanin" pitchFamily="2" charset="-78"/>
              </a:rPr>
              <a:t> مادر و فرزند چنان شدید و درهم فشرده می شود که منجر به وابستگی </a:t>
            </a:r>
            <a:r>
              <a:rPr lang="fa-IR" sz="2400" dirty="0" err="1">
                <a:solidFill>
                  <a:srgbClr val="0070C0"/>
                </a:solidFill>
                <a:cs typeface="B Nazanin" pitchFamily="2" charset="-78"/>
              </a:rPr>
              <a:t>متقابـل</a:t>
            </a:r>
            <a:r>
              <a:rPr lang="fa-IR" sz="2400" dirty="0">
                <a:solidFill>
                  <a:srgbClr val="0070C0"/>
                </a:solidFill>
                <a:cs typeface="B Nazanin" pitchFamily="2" charset="-78"/>
              </a:rPr>
              <a:t> و در </a:t>
            </a:r>
            <a:r>
              <a:rPr lang="fa-IR" sz="2400" dirty="0" err="1">
                <a:solidFill>
                  <a:srgbClr val="0070C0"/>
                </a:solidFill>
                <a:cs typeface="B Nazanin" pitchFamily="2" charset="-78"/>
              </a:rPr>
              <a:t>عـین</a:t>
            </a:r>
            <a:r>
              <a:rPr lang="fa-IR" sz="2400" dirty="0">
                <a:solidFill>
                  <a:srgbClr val="0070C0"/>
                </a:solidFill>
                <a:cs typeface="B Nazanin" pitchFamily="2" charset="-78"/>
              </a:rPr>
              <a:t> </a:t>
            </a:r>
            <a:r>
              <a:rPr lang="fa-IR" sz="2400" dirty="0" err="1">
                <a:solidFill>
                  <a:srgbClr val="0070C0"/>
                </a:solidFill>
                <a:cs typeface="B Nazanin" pitchFamily="2" charset="-78"/>
              </a:rPr>
              <a:t>حـال</a:t>
            </a:r>
            <a:r>
              <a:rPr lang="fa-IR" sz="2400" dirty="0">
                <a:solidFill>
                  <a:srgbClr val="0070C0"/>
                </a:solidFill>
                <a:cs typeface="B Nazanin" pitchFamily="2" charset="-78"/>
              </a:rPr>
              <a:t> </a:t>
            </a:r>
            <a:r>
              <a:rPr lang="fa-IR" sz="2400" dirty="0" err="1">
                <a:solidFill>
                  <a:srgbClr val="0070C0"/>
                </a:solidFill>
                <a:cs typeface="B Nazanin" pitchFamily="2" charset="-78"/>
              </a:rPr>
              <a:t>خشـم</a:t>
            </a:r>
            <a:r>
              <a:rPr lang="fa-IR" sz="2400" dirty="0">
                <a:solidFill>
                  <a:srgbClr val="0070C0"/>
                </a:solidFill>
                <a:cs typeface="B Nazanin" pitchFamily="2" charset="-78"/>
              </a:rPr>
              <a:t> و بیزاری متقابل می گردد. </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281468"/>
            <a:ext cx="8229600" cy="5586145"/>
          </a:xfrm>
          <a:prstGeom prst="rect">
            <a:avLst/>
          </a:prstGeom>
        </p:spPr>
        <p:txBody>
          <a:bodyPr wrap="square">
            <a:spAutoFit/>
          </a:bodyPr>
          <a:lstStyle/>
          <a:p>
            <a:pPr algn="just" rtl="1">
              <a:lnSpc>
                <a:spcPct val="150000"/>
              </a:lnSpc>
            </a:pPr>
            <a:r>
              <a:rPr lang="fa-IR" sz="2400" b="1" dirty="0">
                <a:solidFill>
                  <a:schemeClr val="accent6">
                    <a:lumMod val="75000"/>
                  </a:schemeClr>
                </a:solidFill>
                <a:cs typeface="B Nazanin" pitchFamily="2" charset="-78"/>
              </a:rPr>
              <a:t>مقدمه:</a:t>
            </a:r>
            <a:endParaRPr lang="en-US" sz="2400" dirty="0">
              <a:solidFill>
                <a:schemeClr val="accent6">
                  <a:lumMod val="75000"/>
                </a:schemeClr>
              </a:solidFill>
              <a:cs typeface="B Nazanin" pitchFamily="2" charset="-78"/>
            </a:endParaRPr>
          </a:p>
          <a:p>
            <a:pPr algn="just" rtl="1">
              <a:lnSpc>
                <a:spcPct val="150000"/>
              </a:lnSpc>
            </a:pPr>
            <a:r>
              <a:rPr lang="fa-IR" sz="2400" dirty="0" err="1">
                <a:solidFill>
                  <a:schemeClr val="accent6">
                    <a:lumMod val="75000"/>
                  </a:schemeClr>
                </a:solidFill>
                <a:cs typeface="B Nazanin" pitchFamily="2" charset="-78"/>
              </a:rPr>
              <a:t>سالوادور</a:t>
            </a:r>
            <a:r>
              <a:rPr lang="fa-IR" sz="2400" dirty="0">
                <a:solidFill>
                  <a:schemeClr val="accent6">
                    <a:lumMod val="75000"/>
                  </a:schemeClr>
                </a:solidFill>
                <a:cs typeface="B Nazanin" pitchFamily="2" charset="-78"/>
              </a:rPr>
              <a:t> مینو چین از بنیان گذاران نافذ و خلاق مشاوره ی خانواده و یکی از قوی ترین نظریه پردازان دیدگاه سیستمی در مشاوره و روان درمانی خانواده است.</a:t>
            </a:r>
            <a:endParaRPr lang="en-US" sz="2400" dirty="0">
              <a:solidFill>
                <a:schemeClr val="accent6">
                  <a:lumMod val="75000"/>
                </a:schemeClr>
              </a:solidFill>
              <a:cs typeface="B Nazanin" pitchFamily="2" charset="-78"/>
            </a:endParaRPr>
          </a:p>
          <a:p>
            <a:pPr algn="just" rtl="1">
              <a:lnSpc>
                <a:spcPct val="150000"/>
              </a:lnSpc>
            </a:pPr>
            <a:r>
              <a:rPr lang="fa-IR" sz="2400" dirty="0">
                <a:solidFill>
                  <a:schemeClr val="accent6">
                    <a:lumMod val="75000"/>
                  </a:schemeClr>
                </a:solidFill>
                <a:cs typeface="B Nazanin" pitchFamily="2" charset="-78"/>
              </a:rPr>
              <a:t>درگیری های </a:t>
            </a:r>
            <a:r>
              <a:rPr lang="fa-IR" sz="2400" dirty="0" err="1">
                <a:solidFill>
                  <a:schemeClr val="accent6">
                    <a:lumMod val="75000"/>
                  </a:schemeClr>
                </a:solidFill>
                <a:cs typeface="B Nazanin" pitchFamily="2" charset="-78"/>
              </a:rPr>
              <a:t>مینوچین</a:t>
            </a:r>
            <a:r>
              <a:rPr lang="fa-IR" sz="2400" dirty="0">
                <a:solidFill>
                  <a:schemeClr val="accent6">
                    <a:lumMod val="75000"/>
                  </a:schemeClr>
                </a:solidFill>
                <a:cs typeface="B Nazanin" pitchFamily="2" charset="-78"/>
              </a:rPr>
              <a:t> و مباحث او با اعضای کلینیک راهنمایی کودک </a:t>
            </a:r>
            <a:r>
              <a:rPr lang="fa-IR" sz="2400" dirty="0" err="1">
                <a:solidFill>
                  <a:schemeClr val="accent6">
                    <a:lumMod val="75000"/>
                  </a:schemeClr>
                </a:solidFill>
                <a:cs typeface="B Nazanin" pitchFamily="2" charset="-78"/>
              </a:rPr>
              <a:t>فیلادلفیا</a:t>
            </a:r>
            <a:r>
              <a:rPr lang="fa-IR" sz="2400" dirty="0">
                <a:solidFill>
                  <a:schemeClr val="accent6">
                    <a:lumMod val="75000"/>
                  </a:schemeClr>
                </a:solidFill>
                <a:cs typeface="B Nazanin" pitchFamily="2" charset="-78"/>
              </a:rPr>
              <a:t> که قبل از وی توسط </a:t>
            </a:r>
            <a:r>
              <a:rPr lang="fa-IR" sz="2400" dirty="0" err="1">
                <a:solidFill>
                  <a:schemeClr val="accent6">
                    <a:lumMod val="75000"/>
                  </a:schemeClr>
                </a:solidFill>
                <a:cs typeface="B Nazanin" pitchFamily="2" charset="-78"/>
              </a:rPr>
              <a:t>فردآلن</a:t>
            </a:r>
            <a:r>
              <a:rPr lang="fa-IR" sz="2400" dirty="0">
                <a:solidFill>
                  <a:schemeClr val="accent6">
                    <a:lumMod val="75000"/>
                  </a:schemeClr>
                </a:solidFill>
                <a:cs typeface="B Nazanin" pitchFamily="2" charset="-78"/>
              </a:rPr>
              <a:t> اداره می شد، </a:t>
            </a:r>
            <a:r>
              <a:rPr lang="fa-IR" sz="2400" dirty="0" err="1">
                <a:solidFill>
                  <a:schemeClr val="accent6">
                    <a:lumMod val="75000"/>
                  </a:schemeClr>
                </a:solidFill>
                <a:cs typeface="B Nazanin" pitchFamily="2" charset="-78"/>
              </a:rPr>
              <a:t>ارحخیت</a:t>
            </a:r>
            <a:r>
              <a:rPr lang="fa-IR" sz="2400" dirty="0">
                <a:solidFill>
                  <a:schemeClr val="accent6">
                    <a:lumMod val="75000"/>
                  </a:schemeClr>
                </a:solidFill>
                <a:cs typeface="B Nazanin" pitchFamily="2" charset="-78"/>
              </a:rPr>
              <a:t> دیدگاه سیستمی بر دیدگاه درون فردی کلاسیک را تثبیت نمودند.</a:t>
            </a:r>
            <a:endParaRPr lang="en-US" sz="2400" dirty="0">
              <a:solidFill>
                <a:schemeClr val="accent6">
                  <a:lumMod val="75000"/>
                </a:schemeClr>
              </a:solidFill>
              <a:cs typeface="B Nazanin" pitchFamily="2" charset="-78"/>
            </a:endParaRPr>
          </a:p>
          <a:p>
            <a:pPr algn="just" rtl="1">
              <a:lnSpc>
                <a:spcPct val="150000"/>
              </a:lnSpc>
            </a:pPr>
            <a:r>
              <a:rPr lang="fa-IR" sz="2400" dirty="0">
                <a:solidFill>
                  <a:schemeClr val="accent6">
                    <a:lumMod val="75000"/>
                  </a:schemeClr>
                </a:solidFill>
                <a:cs typeface="B Nazanin" pitchFamily="2" charset="-78"/>
              </a:rPr>
              <a:t>کتاب حاضر، فنون درمانی کار </a:t>
            </a:r>
            <a:r>
              <a:rPr lang="fa-IR" sz="2400" dirty="0" err="1">
                <a:solidFill>
                  <a:schemeClr val="accent6">
                    <a:lumMod val="75000"/>
                  </a:schemeClr>
                </a:solidFill>
                <a:cs typeface="B Nazanin" pitchFamily="2" charset="-78"/>
              </a:rPr>
              <a:t>مینوچین</a:t>
            </a:r>
            <a:r>
              <a:rPr lang="fa-IR" sz="2400" dirty="0">
                <a:solidFill>
                  <a:schemeClr val="accent6">
                    <a:lumMod val="75000"/>
                  </a:schemeClr>
                </a:solidFill>
                <a:cs typeface="B Nazanin" pitchFamily="2" charset="-78"/>
              </a:rPr>
              <a:t> را به شکل زیبایی در سه بعد کلی مطرح می کند:</a:t>
            </a:r>
            <a:endParaRPr lang="en-US" sz="2400" dirty="0">
              <a:solidFill>
                <a:schemeClr val="accent6">
                  <a:lumMod val="75000"/>
                </a:schemeClr>
              </a:solidFill>
              <a:cs typeface="B Nazanin" pitchFamily="2" charset="-78"/>
            </a:endParaRPr>
          </a:p>
          <a:p>
            <a:pPr algn="just" rtl="1">
              <a:lnSpc>
                <a:spcPct val="150000"/>
              </a:lnSpc>
            </a:pPr>
            <a:r>
              <a:rPr lang="fa-IR" sz="2400" dirty="0" smtClean="0">
                <a:solidFill>
                  <a:schemeClr val="accent6">
                    <a:lumMod val="75000"/>
                  </a:schemeClr>
                </a:solidFill>
                <a:cs typeface="B Nazanin" pitchFamily="2" charset="-78"/>
              </a:rPr>
              <a:t>1 «افتادن </a:t>
            </a:r>
            <a:r>
              <a:rPr lang="fa-IR" sz="2400" dirty="0">
                <a:solidFill>
                  <a:schemeClr val="accent6">
                    <a:lumMod val="75000"/>
                  </a:schemeClr>
                </a:solidFill>
                <a:cs typeface="B Nazanin" pitchFamily="2" charset="-78"/>
              </a:rPr>
              <a:t>با نشانه ی مرضی»2«در افتادن با ساخت خانواده» و3 «در افتادن با واقعیت های خانواده»</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2968076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447800"/>
            <a:ext cx="7924800" cy="5170646"/>
          </a:xfrm>
          <a:prstGeom prst="rect">
            <a:avLst/>
          </a:prstGeom>
        </p:spPr>
        <p:txBody>
          <a:bodyPr wrap="square">
            <a:spAutoFit/>
          </a:bodyPr>
          <a:lstStyle/>
          <a:p>
            <a:pPr algn="just" rtl="1"/>
            <a:r>
              <a:rPr lang="fa-IR" sz="2200" dirty="0">
                <a:solidFill>
                  <a:schemeClr val="accent2">
                    <a:lumMod val="75000"/>
                  </a:schemeClr>
                </a:solidFill>
                <a:cs typeface="B Nazanin" pitchFamily="2" charset="-78"/>
              </a:rPr>
              <a:t>نمونه ی دیگری از خانواده های </a:t>
            </a:r>
            <a:r>
              <a:rPr lang="fa-IR" sz="2200" dirty="0" err="1">
                <a:solidFill>
                  <a:schemeClr val="accent2">
                    <a:lumMod val="75000"/>
                  </a:schemeClr>
                </a:solidFill>
                <a:cs typeface="B Nazanin" pitchFamily="2" charset="-78"/>
              </a:rPr>
              <a:t>دونفره</a:t>
            </a:r>
            <a:r>
              <a:rPr lang="fa-IR" sz="2200" dirty="0">
                <a:solidFill>
                  <a:schemeClr val="accent2">
                    <a:lumMod val="75000"/>
                  </a:schemeClr>
                </a:solidFill>
                <a:cs typeface="B Nazanin" pitchFamily="2" charset="-78"/>
              </a:rPr>
              <a:t> زوج های سالمندی است </a:t>
            </a:r>
            <a:r>
              <a:rPr lang="fa-IR" sz="2200" dirty="0" err="1">
                <a:solidFill>
                  <a:schemeClr val="accent2">
                    <a:lumMod val="75000"/>
                  </a:schemeClr>
                </a:solidFill>
                <a:cs typeface="B Nazanin" pitchFamily="2" charset="-78"/>
              </a:rPr>
              <a:t>کـه</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فزرندانشـان</a:t>
            </a:r>
            <a:r>
              <a:rPr lang="fa-IR" sz="2200" dirty="0">
                <a:solidFill>
                  <a:schemeClr val="accent2">
                    <a:lumMod val="75000"/>
                  </a:schemeClr>
                </a:solidFill>
                <a:cs typeface="B Nazanin" pitchFamily="2" charset="-78"/>
              </a:rPr>
              <a:t> جدا </a:t>
            </a:r>
            <a:r>
              <a:rPr lang="fa-IR" sz="2200" dirty="0" err="1">
                <a:solidFill>
                  <a:schemeClr val="accent2">
                    <a:lumMod val="75000"/>
                  </a:schemeClr>
                </a:solidFill>
                <a:cs typeface="B Nazanin" pitchFamily="2" charset="-78"/>
              </a:rPr>
              <a:t>ازآن</a:t>
            </a:r>
            <a:r>
              <a:rPr lang="fa-IR" sz="2200" dirty="0">
                <a:solidFill>
                  <a:schemeClr val="accent2">
                    <a:lumMod val="75000"/>
                  </a:schemeClr>
                </a:solidFill>
                <a:cs typeface="B Nazanin" pitchFamily="2" charset="-78"/>
              </a:rPr>
              <a:t> ها زندگی می </a:t>
            </a:r>
            <a:r>
              <a:rPr lang="fa-IR" sz="2200" dirty="0" err="1">
                <a:solidFill>
                  <a:schemeClr val="accent2">
                    <a:lumMod val="75000"/>
                  </a:schemeClr>
                </a:solidFill>
                <a:cs typeface="B Nazanin" pitchFamily="2" charset="-78"/>
              </a:rPr>
              <a:t>کنند،مبتلا</a:t>
            </a:r>
            <a:r>
              <a:rPr lang="fa-IR" sz="2200" dirty="0">
                <a:solidFill>
                  <a:schemeClr val="accent2">
                    <a:lumMod val="75000"/>
                  </a:schemeClr>
                </a:solidFill>
                <a:cs typeface="B Nazanin" pitchFamily="2" charset="-78"/>
              </a:rPr>
              <a:t> به سندروم آشیانه خالی </a:t>
            </a:r>
            <a:r>
              <a:rPr lang="fa-IR" sz="2200" dirty="0" err="1">
                <a:solidFill>
                  <a:schemeClr val="accent2">
                    <a:lumMod val="75000"/>
                  </a:schemeClr>
                </a:solidFill>
                <a:cs typeface="B Nazanin" pitchFamily="2" charset="-78"/>
              </a:rPr>
              <a:t>هستندو</a:t>
            </a:r>
            <a:r>
              <a:rPr lang="fa-IR" sz="2200" dirty="0">
                <a:solidFill>
                  <a:schemeClr val="accent2">
                    <a:lumMod val="75000"/>
                  </a:schemeClr>
                </a:solidFill>
                <a:cs typeface="B Nazanin" pitchFamily="2" charset="-78"/>
              </a:rPr>
              <a:t> نوع دیگر </a:t>
            </a:r>
            <a:r>
              <a:rPr lang="fa-IR" sz="2200" dirty="0" err="1">
                <a:solidFill>
                  <a:schemeClr val="accent2">
                    <a:lumMod val="75000"/>
                  </a:schemeClr>
                </a:solidFill>
                <a:cs typeface="B Nazanin" pitchFamily="2" charset="-78"/>
              </a:rPr>
              <a:t>شـامل</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والـد</a:t>
            </a:r>
            <a:r>
              <a:rPr lang="fa-IR" sz="2200" dirty="0">
                <a:solidFill>
                  <a:schemeClr val="accent2">
                    <a:lumMod val="75000"/>
                  </a:schemeClr>
                </a:solidFill>
                <a:cs typeface="B Nazanin" pitchFamily="2" charset="-78"/>
              </a:rPr>
              <a:t> و </a:t>
            </a:r>
            <a:r>
              <a:rPr lang="fa-IR" sz="2200" dirty="0" err="1">
                <a:solidFill>
                  <a:schemeClr val="accent2">
                    <a:lumMod val="75000"/>
                  </a:schemeClr>
                </a:solidFill>
                <a:cs typeface="B Nazanin" pitchFamily="2" charset="-78"/>
              </a:rPr>
              <a:t>فرزنـد</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بـالغ</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مجردی</a:t>
            </a:r>
            <a:r>
              <a:rPr lang="fa-IR" sz="2200" dirty="0">
                <a:solidFill>
                  <a:schemeClr val="accent2">
                    <a:lumMod val="75000"/>
                  </a:schemeClr>
                </a:solidFill>
                <a:cs typeface="B Nazanin" pitchFamily="2" charset="-78"/>
              </a:rPr>
              <a:t> است که تمام عمرشان را باهم زندگی کرده </a:t>
            </a:r>
            <a:r>
              <a:rPr lang="fa-IR" sz="2200" dirty="0" err="1">
                <a:solidFill>
                  <a:schemeClr val="accent2">
                    <a:lumMod val="75000"/>
                  </a:schemeClr>
                </a:solidFill>
                <a:cs typeface="B Nazanin" pitchFamily="2" charset="-78"/>
              </a:rPr>
              <a:t>اند.ساخت</a:t>
            </a:r>
            <a:r>
              <a:rPr lang="fa-IR" sz="2200" dirty="0">
                <a:solidFill>
                  <a:schemeClr val="accent2">
                    <a:lumMod val="75000"/>
                  </a:schemeClr>
                </a:solidFill>
                <a:cs typeface="B Nazanin" pitchFamily="2" charset="-78"/>
              </a:rPr>
              <a:t> خانواده ی دو نفره ممکن است شکل </a:t>
            </a:r>
            <a:r>
              <a:rPr lang="fa-IR" sz="2200" dirty="0" err="1">
                <a:solidFill>
                  <a:schemeClr val="accent2">
                    <a:lumMod val="75000"/>
                  </a:schemeClr>
                </a:solidFill>
                <a:cs typeface="B Nazanin" pitchFamily="2" charset="-78"/>
              </a:rPr>
              <a:t>گلسنگ</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مانندی</a:t>
            </a:r>
            <a:r>
              <a:rPr lang="fa-IR" sz="2200" dirty="0">
                <a:solidFill>
                  <a:schemeClr val="accent2">
                    <a:lumMod val="75000"/>
                  </a:schemeClr>
                </a:solidFill>
                <a:cs typeface="B Nazanin" pitchFamily="2" charset="-78"/>
              </a:rPr>
              <a:t> داشته باشد که افراد در آن به شکل هم ایستا به یکدیگر وابسته هستند. چنانچه مشاهدات </a:t>
            </a:r>
            <a:r>
              <a:rPr lang="fa-IR" sz="2200" dirty="0" err="1">
                <a:solidFill>
                  <a:schemeClr val="accent2">
                    <a:lumMod val="75000"/>
                  </a:schemeClr>
                </a:solidFill>
                <a:cs typeface="B Nazanin" pitchFamily="2" charset="-78"/>
              </a:rPr>
              <a:t>درمانگر</a:t>
            </a:r>
            <a:r>
              <a:rPr lang="fa-IR" sz="2200" dirty="0">
                <a:solidFill>
                  <a:schemeClr val="accent2">
                    <a:lumMod val="75000"/>
                  </a:schemeClr>
                </a:solidFill>
                <a:cs typeface="B Nazanin" pitchFamily="2" charset="-78"/>
              </a:rPr>
              <a:t> نشان دهد که این قاطی شدن توانایی عملکرد اعضای خانواده را محدود می کند، </a:t>
            </a:r>
            <a:r>
              <a:rPr lang="fa-IR" sz="2200" dirty="0" err="1">
                <a:solidFill>
                  <a:schemeClr val="accent2">
                    <a:lumMod val="75000"/>
                  </a:schemeClr>
                </a:solidFill>
                <a:cs typeface="B Nazanin" pitchFamily="2" charset="-78"/>
              </a:rPr>
              <a:t>شخصـاً</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طرحـی</a:t>
            </a:r>
            <a:r>
              <a:rPr lang="fa-IR" sz="2200" dirty="0">
                <a:solidFill>
                  <a:schemeClr val="accent2">
                    <a:lumMod val="75000"/>
                  </a:schemeClr>
                </a:solidFill>
                <a:cs typeface="B Nazanin" pitchFamily="2" charset="-78"/>
              </a:rPr>
              <a:t> را </a:t>
            </a:r>
            <a:r>
              <a:rPr lang="fa-IR" sz="2200" dirty="0" err="1">
                <a:solidFill>
                  <a:schemeClr val="accent2">
                    <a:lumMod val="75000"/>
                  </a:schemeClr>
                </a:solidFill>
                <a:cs typeface="B Nazanin" pitchFamily="2" charset="-78"/>
              </a:rPr>
              <a:t>بـرای</a:t>
            </a:r>
            <a:r>
              <a:rPr lang="fa-IR" sz="2200" dirty="0">
                <a:solidFill>
                  <a:schemeClr val="accent2">
                    <a:lumMod val="75000"/>
                  </a:schemeClr>
                </a:solidFill>
                <a:cs typeface="B Nazanin" pitchFamily="2" charset="-78"/>
              </a:rPr>
              <a:t> مداخله و ترسیم مرز بین دو نفر </a:t>
            </a:r>
            <a:r>
              <a:rPr lang="fa-IR" sz="2200" dirty="0" err="1">
                <a:solidFill>
                  <a:schemeClr val="accent2">
                    <a:lumMod val="75000"/>
                  </a:schemeClr>
                </a:solidFill>
                <a:cs typeface="B Nazanin" pitchFamily="2" charset="-78"/>
              </a:rPr>
              <a:t>وایجاد</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مرزهایی</a:t>
            </a:r>
            <a:r>
              <a:rPr lang="fa-IR" sz="2200" dirty="0">
                <a:solidFill>
                  <a:schemeClr val="accent2">
                    <a:lumMod val="75000"/>
                  </a:schemeClr>
                </a:solidFill>
                <a:cs typeface="B Nazanin" pitchFamily="2" charset="-78"/>
              </a:rPr>
              <a:t> که هریک از آنها را از سایر ارتباط ها جدا می سازد به اجرا در می آورد</a:t>
            </a:r>
            <a:r>
              <a:rPr lang="fa-IR" sz="2200" dirty="0" smtClean="0">
                <a:solidFill>
                  <a:schemeClr val="accent2">
                    <a:lumMod val="75000"/>
                  </a:schemeClr>
                </a:solidFill>
                <a:cs typeface="B Nazanin" pitchFamily="2" charset="-78"/>
              </a:rPr>
              <a:t>.</a:t>
            </a:r>
          </a:p>
          <a:p>
            <a:pPr algn="just" rtl="1"/>
            <a:r>
              <a:rPr lang="fa-IR" sz="2200" b="1" dirty="0">
                <a:solidFill>
                  <a:schemeClr val="accent2">
                    <a:lumMod val="75000"/>
                  </a:schemeClr>
                </a:solidFill>
                <a:cs typeface="B Nazanin" pitchFamily="2" charset="-78"/>
              </a:rPr>
              <a:t>خانواده های سه نسلی :</a:t>
            </a:r>
            <a:r>
              <a:rPr lang="fa-IR" sz="2200" dirty="0">
                <a:solidFill>
                  <a:schemeClr val="accent2">
                    <a:lumMod val="75000"/>
                  </a:schemeClr>
                </a:solidFill>
                <a:cs typeface="B Nazanin" pitchFamily="2" charset="-78"/>
              </a:rPr>
              <a:t> خانواده های گسترده که درآن افراد نسل های مختلف </a:t>
            </a:r>
            <a:r>
              <a:rPr lang="fa-IR" sz="2200" dirty="0" err="1">
                <a:solidFill>
                  <a:schemeClr val="accent2">
                    <a:lumMod val="75000"/>
                  </a:schemeClr>
                </a:solidFill>
                <a:cs typeface="B Nazanin" pitchFamily="2" charset="-78"/>
              </a:rPr>
              <a:t>درکنارهم</a:t>
            </a:r>
            <a:r>
              <a:rPr lang="fa-IR" sz="2200" dirty="0">
                <a:solidFill>
                  <a:schemeClr val="accent2">
                    <a:lumMod val="75000"/>
                  </a:schemeClr>
                </a:solidFill>
                <a:cs typeface="B Nazanin" pitchFamily="2" charset="-78"/>
              </a:rPr>
              <a:t> زندگی می </a:t>
            </a:r>
            <a:r>
              <a:rPr lang="fa-IR" sz="2200" dirty="0" err="1">
                <a:solidFill>
                  <a:schemeClr val="accent2">
                    <a:lumMod val="75000"/>
                  </a:schemeClr>
                </a:solidFill>
                <a:cs typeface="B Nazanin" pitchFamily="2" charset="-78"/>
              </a:rPr>
              <a:t>کننـد</a:t>
            </a:r>
            <a:r>
              <a:rPr lang="fa-IR" sz="2200" dirty="0">
                <a:solidFill>
                  <a:schemeClr val="accent2">
                    <a:lumMod val="75000"/>
                  </a:schemeClr>
                </a:solidFill>
                <a:cs typeface="B Nazanin" pitchFamily="2" charset="-78"/>
              </a:rPr>
              <a:t> احتمالاً رایج ترین شکل خانواده در سراسر دنیا است. در جوامع غربی اینگونه خانواده ها </a:t>
            </a:r>
            <a:r>
              <a:rPr lang="fa-IR" sz="2200" dirty="0" err="1">
                <a:solidFill>
                  <a:schemeClr val="accent2">
                    <a:lumMod val="75000"/>
                  </a:schemeClr>
                </a:solidFill>
                <a:cs typeface="B Nazanin" pitchFamily="2" charset="-78"/>
              </a:rPr>
              <a:t>بیشـتر</a:t>
            </a:r>
            <a:r>
              <a:rPr lang="fa-IR" sz="2200" dirty="0">
                <a:solidFill>
                  <a:schemeClr val="accent2">
                    <a:lumMod val="75000"/>
                  </a:schemeClr>
                </a:solidFill>
                <a:cs typeface="B Nazanin" pitchFamily="2" charset="-78"/>
              </a:rPr>
              <a:t> در </a:t>
            </a:r>
            <a:r>
              <a:rPr lang="fa-IR" sz="2200" dirty="0" err="1">
                <a:solidFill>
                  <a:schemeClr val="accent2">
                    <a:lumMod val="75000"/>
                  </a:schemeClr>
                </a:solidFill>
                <a:cs typeface="B Nazanin" pitchFamily="2" charset="-78"/>
              </a:rPr>
              <a:t>میـان</a:t>
            </a:r>
            <a:r>
              <a:rPr lang="fa-IR" sz="2200" dirty="0">
                <a:solidFill>
                  <a:schemeClr val="accent2">
                    <a:lumMod val="75000"/>
                  </a:schemeClr>
                </a:solidFill>
                <a:cs typeface="B Nazanin" pitchFamily="2" charset="-78"/>
              </a:rPr>
              <a:t> اقشار متوسط و ضعیف و گروه </a:t>
            </a:r>
            <a:r>
              <a:rPr lang="fa-IR" sz="2200" dirty="0" err="1">
                <a:solidFill>
                  <a:schemeClr val="accent2">
                    <a:lumMod val="75000"/>
                  </a:schemeClr>
                </a:solidFill>
                <a:cs typeface="B Nazanin" pitchFamily="2" charset="-78"/>
              </a:rPr>
              <a:t>هایی</a:t>
            </a:r>
            <a:r>
              <a:rPr lang="fa-IR" sz="2200" dirty="0">
                <a:solidFill>
                  <a:schemeClr val="accent2">
                    <a:lumMod val="75000"/>
                  </a:schemeClr>
                </a:solidFill>
                <a:cs typeface="B Nazanin" pitchFamily="2" charset="-78"/>
              </a:rPr>
              <a:t> که به لحاظ اجتماعی - اقتصادی فقیر می باشند دیده می شوند از </a:t>
            </a:r>
            <a:r>
              <a:rPr lang="fa-IR" sz="2200" dirty="0" err="1">
                <a:solidFill>
                  <a:schemeClr val="accent2">
                    <a:lumMod val="75000"/>
                  </a:schemeClr>
                </a:solidFill>
                <a:cs typeface="B Nazanin" pitchFamily="2" charset="-78"/>
              </a:rPr>
              <a:t>ایـن</a:t>
            </a:r>
            <a:r>
              <a:rPr lang="fa-IR" sz="2200" dirty="0">
                <a:solidFill>
                  <a:schemeClr val="accent2">
                    <a:lumMod val="75000"/>
                  </a:schemeClr>
                </a:solidFill>
                <a:cs typeface="B Nazanin" pitchFamily="2" charset="-78"/>
              </a:rPr>
              <a:t> رو هدف </a:t>
            </a:r>
            <a:r>
              <a:rPr lang="fa-IR" sz="2200" dirty="0" err="1">
                <a:solidFill>
                  <a:schemeClr val="accent2">
                    <a:lumMod val="75000"/>
                  </a:schemeClr>
                </a:solidFill>
                <a:cs typeface="B Nazanin" pitchFamily="2" charset="-78"/>
              </a:rPr>
              <a:t>درمانگر</a:t>
            </a:r>
            <a:r>
              <a:rPr lang="fa-IR" sz="2200" dirty="0">
                <a:solidFill>
                  <a:schemeClr val="accent2">
                    <a:lumMod val="75000"/>
                  </a:schemeClr>
                </a:solidFill>
                <a:cs typeface="B Nazanin" pitchFamily="2" charset="-78"/>
              </a:rPr>
              <a:t> از مطالعه اینگونه خانواده ها، پی بردن به کاستی های آنهاست نه جستجو برای پیدا کردن منابع قدرت سازگاری در این شکل خاص از خانواده ها . </a:t>
            </a:r>
            <a:r>
              <a:rPr lang="fa-IR" sz="2200" dirty="0" err="1">
                <a:solidFill>
                  <a:schemeClr val="accent2">
                    <a:lumMod val="75000"/>
                  </a:schemeClr>
                </a:solidFill>
                <a:cs typeface="B Nazanin" pitchFamily="2" charset="-78"/>
              </a:rPr>
              <a:t>درخانواده</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هایی</a:t>
            </a:r>
            <a:r>
              <a:rPr lang="fa-IR" sz="2200" dirty="0">
                <a:solidFill>
                  <a:schemeClr val="accent2">
                    <a:lumMod val="75000"/>
                  </a:schemeClr>
                </a:solidFill>
                <a:cs typeface="B Nazanin" pitchFamily="2" charset="-78"/>
              </a:rPr>
              <a:t> که دارای مادر، مادر </a:t>
            </a:r>
            <a:r>
              <a:rPr lang="fa-IR" sz="2200" dirty="0" err="1">
                <a:solidFill>
                  <a:schemeClr val="accent2">
                    <a:lumMod val="75000"/>
                  </a:schemeClr>
                </a:solidFill>
                <a:cs typeface="B Nazanin" pitchFamily="2" charset="-78"/>
              </a:rPr>
              <a:t>بـزرگ</a:t>
            </a:r>
            <a:r>
              <a:rPr lang="fa-IR" sz="2200" dirty="0">
                <a:solidFill>
                  <a:schemeClr val="accent2">
                    <a:lumMod val="75000"/>
                  </a:schemeClr>
                </a:solidFill>
                <a:cs typeface="B Nazanin" pitchFamily="2" charset="-78"/>
              </a:rPr>
              <a:t> و </a:t>
            </a:r>
            <a:r>
              <a:rPr lang="fa-IR" sz="2200" dirty="0" err="1">
                <a:solidFill>
                  <a:schemeClr val="accent2">
                    <a:lumMod val="75000"/>
                  </a:schemeClr>
                </a:solidFill>
                <a:cs typeface="B Nazanin" pitchFamily="2" charset="-78"/>
              </a:rPr>
              <a:t>نـوه</a:t>
            </a:r>
            <a:r>
              <a:rPr lang="fa-IR" sz="2200" dirty="0">
                <a:solidFill>
                  <a:schemeClr val="accent2">
                    <a:lumMod val="75000"/>
                  </a:schemeClr>
                </a:solidFill>
                <a:cs typeface="B Nazanin" pitchFamily="2" charset="-78"/>
              </a:rPr>
              <a:t> </a:t>
            </a:r>
            <a:r>
              <a:rPr lang="fa-IR" sz="2200" dirty="0" err="1">
                <a:solidFill>
                  <a:schemeClr val="accent2">
                    <a:lumMod val="75000"/>
                  </a:schemeClr>
                </a:solidFill>
                <a:cs typeface="B Nazanin" pitchFamily="2" charset="-78"/>
              </a:rPr>
              <a:t>است،نخستین</a:t>
            </a:r>
            <a:r>
              <a:rPr lang="fa-IR" sz="2200" dirty="0">
                <a:solidFill>
                  <a:schemeClr val="accent2">
                    <a:lumMod val="75000"/>
                  </a:schemeClr>
                </a:solidFill>
                <a:cs typeface="B Nazanin" pitchFamily="2" charset="-78"/>
              </a:rPr>
              <a:t> سوال خانواده </a:t>
            </a:r>
            <a:r>
              <a:rPr lang="fa-IR" sz="2200" dirty="0" err="1">
                <a:solidFill>
                  <a:schemeClr val="accent2">
                    <a:lumMod val="75000"/>
                  </a:schemeClr>
                </a:solidFill>
                <a:cs typeface="B Nazanin" pitchFamily="2" charset="-78"/>
              </a:rPr>
              <a:t>درمانگر</a:t>
            </a:r>
            <a:r>
              <a:rPr lang="fa-IR" sz="2200" dirty="0">
                <a:solidFill>
                  <a:schemeClr val="accent2">
                    <a:lumMod val="75000"/>
                  </a:schemeClr>
                </a:solidFill>
                <a:cs typeface="B Nazanin" pitchFamily="2" charset="-78"/>
              </a:rPr>
              <a:t> این است که بداند چه کسی برای کودک مادری می کند؟ پی بردن </a:t>
            </a:r>
            <a:r>
              <a:rPr lang="fa-IR" sz="2200" dirty="0" err="1" smtClean="0">
                <a:solidFill>
                  <a:schemeClr val="accent2">
                    <a:lumMod val="75000"/>
                  </a:schemeClr>
                </a:solidFill>
                <a:cs typeface="B Nazanin" pitchFamily="2" charset="-78"/>
              </a:rPr>
              <a:t>بـه</a:t>
            </a:r>
            <a:r>
              <a:rPr lang="fa-IR" sz="2200" dirty="0" smtClean="0">
                <a:solidFill>
                  <a:schemeClr val="accent2">
                    <a:lumMod val="75000"/>
                  </a:schemeClr>
                </a:solidFill>
                <a:cs typeface="B Nazanin" pitchFamily="2" charset="-78"/>
              </a:rPr>
              <a:t> آرایش </a:t>
            </a:r>
            <a:r>
              <a:rPr lang="fa-IR" sz="2200" dirty="0">
                <a:solidFill>
                  <a:schemeClr val="accent2">
                    <a:lumMod val="75000"/>
                  </a:schemeClr>
                </a:solidFill>
                <a:cs typeface="B Nazanin" pitchFamily="2" charset="-78"/>
              </a:rPr>
              <a:t>خاص هر </a:t>
            </a:r>
            <a:r>
              <a:rPr lang="fa-IR" sz="2200" dirty="0" err="1">
                <a:solidFill>
                  <a:schemeClr val="accent2">
                    <a:lumMod val="75000"/>
                  </a:schemeClr>
                </a:solidFill>
                <a:cs typeface="B Nazanin" pitchFamily="2" charset="-78"/>
              </a:rPr>
              <a:t>خانواده،از</a:t>
            </a:r>
            <a:r>
              <a:rPr lang="fa-IR" sz="2200" dirty="0">
                <a:solidFill>
                  <a:schemeClr val="accent2">
                    <a:lumMod val="75000"/>
                  </a:schemeClr>
                </a:solidFill>
                <a:cs typeface="B Nazanin" pitchFamily="2" charset="-78"/>
              </a:rPr>
              <a:t> نظر خانواده </a:t>
            </a:r>
            <a:r>
              <a:rPr lang="fa-IR" sz="2200" dirty="0" err="1">
                <a:solidFill>
                  <a:schemeClr val="accent2">
                    <a:lumMod val="75000"/>
                  </a:schemeClr>
                </a:solidFill>
                <a:cs typeface="B Nazanin" pitchFamily="2" charset="-78"/>
              </a:rPr>
              <a:t>درمانگر</a:t>
            </a:r>
            <a:r>
              <a:rPr lang="fa-IR" sz="2200" dirty="0">
                <a:solidFill>
                  <a:schemeClr val="accent2">
                    <a:lumMod val="75000"/>
                  </a:schemeClr>
                </a:solidFill>
                <a:cs typeface="B Nazanin" pitchFamily="2" charset="-78"/>
              </a:rPr>
              <a:t> اهمیت دارد</a:t>
            </a:r>
            <a:r>
              <a:rPr lang="fa-IR" sz="2200" dirty="0" smtClean="0">
                <a:solidFill>
                  <a:schemeClr val="accent2">
                    <a:lumMod val="75000"/>
                  </a:schemeClr>
                </a:solidFill>
                <a:cs typeface="B Nazanin" pitchFamily="2" charset="-78"/>
              </a:rPr>
              <a:t>.</a:t>
            </a:r>
            <a:endParaRPr lang="en-US" sz="2200"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1951986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295400"/>
            <a:ext cx="8077200" cy="5262979"/>
          </a:xfrm>
          <a:prstGeom prst="rect">
            <a:avLst/>
          </a:prstGeom>
        </p:spPr>
        <p:txBody>
          <a:bodyPr wrap="square">
            <a:spAutoFit/>
          </a:bodyPr>
          <a:lstStyle/>
          <a:p>
            <a:pPr algn="just" rtl="1"/>
            <a:r>
              <a:rPr lang="fa-IR" sz="2400" b="1" dirty="0">
                <a:solidFill>
                  <a:schemeClr val="accent3">
                    <a:lumMod val="75000"/>
                  </a:schemeClr>
                </a:solidFill>
                <a:cs typeface="B Nazanin" pitchFamily="2" charset="-78"/>
              </a:rPr>
              <a:t>خانواده های دارای فرزند ولی گونه :</a:t>
            </a:r>
            <a:r>
              <a:rPr lang="fa-IR" sz="2400" dirty="0">
                <a:solidFill>
                  <a:schemeClr val="accent3">
                    <a:lumMod val="75000"/>
                  </a:schemeClr>
                </a:solidFill>
                <a:cs typeface="B Nazanin" pitchFamily="2" charset="-78"/>
              </a:rPr>
              <a:t> در صورت وجود </a:t>
            </a:r>
            <a:r>
              <a:rPr lang="fa-IR" sz="2400" dirty="0" err="1">
                <a:solidFill>
                  <a:schemeClr val="accent3">
                    <a:lumMod val="75000"/>
                  </a:schemeClr>
                </a:solidFill>
                <a:cs typeface="B Nazanin" pitchFamily="2" charset="-78"/>
              </a:rPr>
              <a:t>ندچ</a:t>
            </a:r>
            <a:r>
              <a:rPr lang="fa-IR" sz="2400" dirty="0">
                <a:solidFill>
                  <a:schemeClr val="accent3">
                    <a:lumMod val="75000"/>
                  </a:schemeClr>
                </a:solidFill>
                <a:cs typeface="B Nazanin" pitchFamily="2" charset="-78"/>
              </a:rPr>
              <a:t> فرزند </a:t>
            </a:r>
            <a:r>
              <a:rPr lang="fa-IR" sz="2400" dirty="0" err="1">
                <a:solidFill>
                  <a:schemeClr val="accent3">
                    <a:lumMod val="75000"/>
                  </a:schemeClr>
                </a:solidFill>
                <a:cs typeface="B Nazanin" pitchFamily="2" charset="-78"/>
              </a:rPr>
              <a:t>درخـانواده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معمـولاً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یـک</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یـا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چنـد</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نفـر</a:t>
            </a:r>
            <a:r>
              <a:rPr lang="fa-IR" sz="2400" dirty="0">
                <a:solidFill>
                  <a:schemeClr val="accent3">
                    <a:lumMod val="75000"/>
                  </a:schemeClr>
                </a:solidFill>
                <a:cs typeface="B Nazanin" pitchFamily="2" charset="-78"/>
              </a:rPr>
              <a:t> از فرزندان بزرگتر وظایف </a:t>
            </a:r>
            <a:r>
              <a:rPr lang="fa-IR" sz="2400" dirty="0" err="1">
                <a:solidFill>
                  <a:schemeClr val="accent3">
                    <a:lumMod val="75000"/>
                  </a:schemeClr>
                </a:solidFill>
                <a:cs typeface="B Nazanin" pitchFamily="2" charset="-78"/>
              </a:rPr>
              <a:t>والدینی</a:t>
            </a:r>
            <a:r>
              <a:rPr lang="fa-IR" sz="2400" dirty="0">
                <a:solidFill>
                  <a:schemeClr val="accent3">
                    <a:lumMod val="75000"/>
                  </a:schemeClr>
                </a:solidFill>
                <a:cs typeface="B Nazanin" pitchFamily="2" charset="-78"/>
              </a:rPr>
              <a:t> را به عهده می گیرند این کودکان ولی گونه به جای والدین اصلی </a:t>
            </a:r>
            <a:r>
              <a:rPr lang="fa-IR" sz="2400" dirty="0" err="1">
                <a:solidFill>
                  <a:schemeClr val="accent3">
                    <a:lumMod val="75000"/>
                  </a:schemeClr>
                </a:solidFill>
                <a:cs typeface="B Nazanin" pitchFamily="2" charset="-78"/>
              </a:rPr>
              <a:t>مسـولیت</a:t>
            </a:r>
            <a:r>
              <a:rPr lang="fa-IR" sz="2400" dirty="0">
                <a:solidFill>
                  <a:schemeClr val="accent3">
                    <a:lumMod val="75000"/>
                  </a:schemeClr>
                </a:solidFill>
                <a:cs typeface="B Nazanin" pitchFamily="2" charset="-78"/>
              </a:rPr>
              <a:t> تربیت کودکان کوچکتر را به عهده می گیرد. این احتمال وجود دارد که کودکان ولی گونه زمانی که از عهده انجام وظایف محوله بر نیایند </a:t>
            </a:r>
            <a:r>
              <a:rPr lang="fa-IR" sz="2400" dirty="0" err="1">
                <a:solidFill>
                  <a:schemeClr val="accent3">
                    <a:lumMod val="75000"/>
                  </a:schemeClr>
                </a:solidFill>
                <a:cs typeface="B Nazanin" pitchFamily="2" charset="-78"/>
              </a:rPr>
              <a:t>ویا</a:t>
            </a:r>
            <a:r>
              <a:rPr lang="fa-IR" sz="2400" dirty="0">
                <a:solidFill>
                  <a:schemeClr val="accent3">
                    <a:lumMod val="75000"/>
                  </a:schemeClr>
                </a:solidFill>
                <a:cs typeface="B Nazanin" pitchFamily="2" charset="-78"/>
              </a:rPr>
              <a:t> قدرت کافی برای انجام </a:t>
            </a:r>
            <a:r>
              <a:rPr lang="fa-IR" sz="2400" dirty="0" err="1">
                <a:solidFill>
                  <a:schemeClr val="accent3">
                    <a:lumMod val="75000"/>
                  </a:schemeClr>
                </a:solidFill>
                <a:cs typeface="B Nazanin" pitchFamily="2" charset="-78"/>
              </a:rPr>
              <a:t>وظایفشان</a:t>
            </a:r>
            <a:r>
              <a:rPr lang="fa-IR" sz="2400" dirty="0">
                <a:solidFill>
                  <a:schemeClr val="accent3">
                    <a:lumMod val="75000"/>
                  </a:schemeClr>
                </a:solidFill>
                <a:cs typeface="B Nazanin" pitchFamily="2" charset="-78"/>
              </a:rPr>
              <a:t> را نداشته باشند نشانه </a:t>
            </a:r>
            <a:r>
              <a:rPr lang="fa-IR" sz="2400" dirty="0" err="1">
                <a:solidFill>
                  <a:schemeClr val="accent3">
                    <a:lumMod val="75000"/>
                  </a:schemeClr>
                </a:solidFill>
                <a:cs typeface="B Nazanin" pitchFamily="2" charset="-78"/>
              </a:rPr>
              <a:t>هـای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مرضـی</a:t>
            </a:r>
            <a:r>
              <a:rPr lang="fa-IR" sz="2400" dirty="0">
                <a:solidFill>
                  <a:schemeClr val="accent3">
                    <a:lumMod val="75000"/>
                  </a:schemeClr>
                </a:solidFill>
                <a:cs typeface="B Nazanin" pitchFamily="2" charset="-78"/>
              </a:rPr>
              <a:t> را ظاهر سازند به کارگیری فنون </a:t>
            </a:r>
            <a:r>
              <a:rPr lang="fa-IR" sz="2400" dirty="0" err="1">
                <a:solidFill>
                  <a:schemeClr val="accent3">
                    <a:lumMod val="75000"/>
                  </a:schemeClr>
                </a:solidFill>
                <a:cs typeface="B Nazanin" pitchFamily="2" charset="-78"/>
              </a:rPr>
              <a:t>مرزسازی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درسازماندهی</a:t>
            </a:r>
            <a:r>
              <a:rPr lang="fa-IR" sz="2400" dirty="0">
                <a:solidFill>
                  <a:schemeClr val="accent3">
                    <a:lumMod val="75000"/>
                  </a:schemeClr>
                </a:solidFill>
                <a:cs typeface="B Nazanin" pitchFamily="2" charset="-78"/>
              </a:rPr>
              <a:t> مجدد زیر منظومه </a:t>
            </a:r>
            <a:r>
              <a:rPr lang="fa-IR" sz="2400" dirty="0" err="1">
                <a:solidFill>
                  <a:schemeClr val="accent3">
                    <a:lumMod val="75000"/>
                  </a:schemeClr>
                </a:solidFill>
                <a:cs typeface="B Nazanin" pitchFamily="2" charset="-78"/>
              </a:rPr>
              <a:t>والدینی</a:t>
            </a:r>
            <a:r>
              <a:rPr lang="fa-IR" sz="2400" dirty="0">
                <a:solidFill>
                  <a:schemeClr val="accent3">
                    <a:lumMod val="75000"/>
                  </a:schemeClr>
                </a:solidFill>
                <a:cs typeface="B Nazanin" pitchFamily="2" charset="-78"/>
              </a:rPr>
              <a:t> بدون نیاز به کودکان ولی گونه و نیز برگزاری جلساتی که درآن موقعیت کودک ولی گونه در </a:t>
            </a:r>
            <a:r>
              <a:rPr lang="fa-IR" sz="2400" dirty="0" err="1">
                <a:solidFill>
                  <a:schemeClr val="accent3">
                    <a:lumMod val="75000"/>
                  </a:schemeClr>
                </a:solidFill>
                <a:cs typeface="B Nazanin" pitchFamily="2" charset="-78"/>
              </a:rPr>
              <a:t>زیرمنظومه</a:t>
            </a:r>
            <a:r>
              <a:rPr lang="fa-IR" sz="2400" dirty="0">
                <a:solidFill>
                  <a:schemeClr val="accent3">
                    <a:lumMod val="75000"/>
                  </a:schemeClr>
                </a:solidFill>
                <a:cs typeface="B Nazanin" pitchFamily="2" charset="-78"/>
              </a:rPr>
              <a:t> خواهر و برادران با حضور آنها مطرح و دوباره سازماندهی می شود </a:t>
            </a:r>
            <a:r>
              <a:rPr lang="fa-IR" sz="2400" dirty="0" err="1">
                <a:solidFill>
                  <a:schemeClr val="accent3">
                    <a:lumMod val="75000"/>
                  </a:schemeClr>
                </a:solidFill>
                <a:cs typeface="B Nazanin" pitchFamily="2" charset="-78"/>
              </a:rPr>
              <a:t>بسیارمفید</a:t>
            </a:r>
            <a:r>
              <a:rPr lang="fa-IR" sz="2400" dirty="0">
                <a:solidFill>
                  <a:schemeClr val="accent3">
                    <a:lumMod val="75000"/>
                  </a:schemeClr>
                </a:solidFill>
                <a:cs typeface="B Nazanin" pitchFamily="2" charset="-78"/>
              </a:rPr>
              <a:t> است</a:t>
            </a:r>
            <a:r>
              <a:rPr lang="fa-IR" sz="2400" dirty="0" smtClean="0">
                <a:solidFill>
                  <a:schemeClr val="accent3">
                    <a:lumMod val="75000"/>
                  </a:schemeClr>
                </a:solidFill>
                <a:cs typeface="B Nazanin" pitchFamily="2" charset="-78"/>
              </a:rPr>
              <a:t>.</a:t>
            </a:r>
          </a:p>
          <a:p>
            <a:pPr algn="just" rtl="1"/>
            <a:r>
              <a:rPr lang="fa-IR" sz="2400" b="1" dirty="0">
                <a:solidFill>
                  <a:schemeClr val="accent3">
                    <a:lumMod val="75000"/>
                  </a:schemeClr>
                </a:solidFill>
                <a:cs typeface="B Nazanin" pitchFamily="2" charset="-78"/>
              </a:rPr>
              <a:t>خانواده های دچار تناوب غیبت :</a:t>
            </a:r>
            <a:r>
              <a:rPr lang="fa-IR" sz="2400" dirty="0">
                <a:solidFill>
                  <a:schemeClr val="accent3">
                    <a:lumMod val="75000"/>
                  </a:schemeClr>
                </a:solidFill>
                <a:cs typeface="B Nazanin" pitchFamily="2" charset="-78"/>
              </a:rPr>
              <a:t> در این گونه خانواده ها یکی از والدین برای مدت </a:t>
            </a:r>
            <a:r>
              <a:rPr lang="fa-IR" sz="2400" dirty="0" err="1">
                <a:solidFill>
                  <a:schemeClr val="accent3">
                    <a:lumMod val="75000"/>
                  </a:schemeClr>
                </a:solidFill>
                <a:cs typeface="B Nazanin" pitchFamily="2" charset="-78"/>
              </a:rPr>
              <a:t>زمـان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مدیـدی</a:t>
            </a:r>
            <a:r>
              <a:rPr lang="fa-IR" sz="2400" dirty="0">
                <a:solidFill>
                  <a:schemeClr val="accent3">
                    <a:lumMod val="75000"/>
                  </a:schemeClr>
                </a:solidFill>
                <a:cs typeface="B Nazanin" pitchFamily="2" charset="-78"/>
              </a:rPr>
              <a:t> از </a:t>
            </a:r>
            <a:r>
              <a:rPr lang="fa-IR" sz="2400" dirty="0" err="1">
                <a:solidFill>
                  <a:schemeClr val="accent3">
                    <a:lumMod val="75000"/>
                  </a:schemeClr>
                </a:solidFill>
                <a:cs typeface="B Nazanin" pitchFamily="2" charset="-78"/>
              </a:rPr>
              <a:t>جمـع</a:t>
            </a:r>
            <a:r>
              <a:rPr lang="fa-IR" sz="2400" dirty="0">
                <a:solidFill>
                  <a:schemeClr val="accent3">
                    <a:lumMod val="75000"/>
                  </a:schemeClr>
                </a:solidFill>
                <a:cs typeface="B Nazanin" pitchFamily="2" charset="-78"/>
              </a:rPr>
              <a:t> خانواده دور است مانند یک خانواده نظامی .خانواده تناوب غیبت ممکن است زمانی به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مراجعه کند که والد دور از خانواده-سفر کرده-به جمع خانواده </a:t>
            </a:r>
            <a:r>
              <a:rPr lang="fa-IR" sz="2400" dirty="0" err="1">
                <a:solidFill>
                  <a:schemeClr val="accent3">
                    <a:lumMod val="75000"/>
                  </a:schemeClr>
                </a:solidFill>
                <a:cs typeface="B Nazanin" pitchFamily="2" charset="-78"/>
              </a:rPr>
              <a:t>بازگشته</a:t>
            </a:r>
            <a:r>
              <a:rPr lang="fa-IR" sz="2400" dirty="0">
                <a:solidFill>
                  <a:schemeClr val="accent3">
                    <a:lumMod val="75000"/>
                  </a:schemeClr>
                </a:solidFill>
                <a:cs typeface="B Nazanin" pitchFamily="2" charset="-78"/>
              </a:rPr>
              <a:t> و عنصر اصلی در خانواده شود. در اینجا ایجاب می کند که شیوه عملکرد </a:t>
            </a:r>
            <a:r>
              <a:rPr lang="fa-IR" sz="2400" dirty="0" err="1">
                <a:solidFill>
                  <a:schemeClr val="accent3">
                    <a:lumMod val="75000"/>
                  </a:schemeClr>
                </a:solidFill>
                <a:cs typeface="B Nazanin" pitchFamily="2" charset="-78"/>
              </a:rPr>
              <a:t>وانجام</a:t>
            </a:r>
            <a:r>
              <a:rPr lang="fa-IR" sz="2400" dirty="0">
                <a:solidFill>
                  <a:schemeClr val="accent3">
                    <a:lumMod val="75000"/>
                  </a:schemeClr>
                </a:solidFill>
                <a:cs typeface="B Nazanin" pitchFamily="2" charset="-78"/>
              </a:rPr>
              <a:t> وظایف افراد </a:t>
            </a:r>
            <a:r>
              <a:rPr lang="fa-IR" sz="2400" dirty="0" err="1">
                <a:solidFill>
                  <a:schemeClr val="accent3">
                    <a:lumMod val="75000"/>
                  </a:schemeClr>
                </a:solidFill>
                <a:cs typeface="B Nazanin" pitchFamily="2" charset="-78"/>
              </a:rPr>
              <a:t>درسازمان</a:t>
            </a:r>
            <a:r>
              <a:rPr lang="fa-IR" sz="2400" dirty="0">
                <a:solidFill>
                  <a:schemeClr val="accent3">
                    <a:lumMod val="75000"/>
                  </a:schemeClr>
                </a:solidFill>
                <a:cs typeface="B Nazanin" pitchFamily="2" charset="-78"/>
              </a:rPr>
              <a:t> خانواده تغییر کند</a:t>
            </a:r>
            <a:r>
              <a:rPr lang="fa-IR" sz="2400" dirty="0" smtClean="0">
                <a:solidFill>
                  <a:schemeClr val="accent3">
                    <a:lumMod val="75000"/>
                  </a:schemeClr>
                </a:solidFill>
                <a:cs typeface="B Nazanin" pitchFamily="2" charset="-78"/>
              </a:rPr>
              <a:t>.</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752600"/>
            <a:ext cx="8534400" cy="4893647"/>
          </a:xfrm>
          <a:prstGeom prst="rect">
            <a:avLst/>
          </a:prstGeom>
        </p:spPr>
        <p:txBody>
          <a:bodyPr wrap="square">
            <a:spAutoFit/>
          </a:bodyPr>
          <a:lstStyle/>
          <a:p>
            <a:pPr algn="just" rtl="1"/>
            <a:r>
              <a:rPr lang="fa-IR" sz="2400" b="1" dirty="0">
                <a:solidFill>
                  <a:srgbClr val="0000CC"/>
                </a:solidFill>
                <a:cs typeface="B Nazanin" pitchFamily="2" charset="-78"/>
              </a:rPr>
              <a:t>خانواده های سرگردان:</a:t>
            </a:r>
            <a:r>
              <a:rPr lang="fa-IR" sz="2400" dirty="0">
                <a:solidFill>
                  <a:srgbClr val="0000CC"/>
                </a:solidFill>
                <a:cs typeface="B Nazanin" pitchFamily="2" charset="-78"/>
              </a:rPr>
              <a:t> این گونه از خانواده ها </a:t>
            </a:r>
            <a:r>
              <a:rPr lang="fa-IR" sz="2400" dirty="0" err="1">
                <a:solidFill>
                  <a:srgbClr val="0000CC"/>
                </a:solidFill>
                <a:cs typeface="B Nazanin" pitchFamily="2" charset="-78"/>
              </a:rPr>
              <a:t>دایماً</a:t>
            </a:r>
            <a:r>
              <a:rPr lang="fa-IR" sz="2400" dirty="0">
                <a:solidFill>
                  <a:srgbClr val="0000CC"/>
                </a:solidFill>
                <a:cs typeface="B Nazanin" pitchFamily="2" charset="-78"/>
              </a:rPr>
              <a:t> از مکانی به مکان دیگر </a:t>
            </a:r>
            <a:r>
              <a:rPr lang="fa-IR" sz="2400" dirty="0" err="1">
                <a:solidFill>
                  <a:srgbClr val="0000CC"/>
                </a:solidFill>
                <a:cs typeface="B Nazanin" pitchFamily="2" charset="-78"/>
              </a:rPr>
              <a:t>نقـل</a:t>
            </a:r>
            <a:r>
              <a:rPr lang="fa-IR" sz="2400" dirty="0">
                <a:solidFill>
                  <a:srgbClr val="0000CC"/>
                </a:solidFill>
                <a:cs typeface="B Nazanin" pitchFamily="2" charset="-78"/>
              </a:rPr>
              <a:t> </a:t>
            </a:r>
            <a:r>
              <a:rPr lang="fa-IR" sz="2400" dirty="0" err="1">
                <a:solidFill>
                  <a:srgbClr val="0000CC"/>
                </a:solidFill>
                <a:cs typeface="B Nazanin" pitchFamily="2" charset="-78"/>
              </a:rPr>
              <a:t>مکـان</a:t>
            </a:r>
            <a:r>
              <a:rPr lang="fa-IR" sz="2400" dirty="0">
                <a:solidFill>
                  <a:srgbClr val="0000CC"/>
                </a:solidFill>
                <a:cs typeface="B Nazanin" pitchFamily="2" charset="-78"/>
              </a:rPr>
              <a:t> </a:t>
            </a:r>
            <a:r>
              <a:rPr lang="fa-IR" sz="2400" dirty="0" err="1">
                <a:solidFill>
                  <a:srgbClr val="0000CC"/>
                </a:solidFill>
                <a:cs typeface="B Nazanin" pitchFamily="2" charset="-78"/>
              </a:rPr>
              <a:t>مـی</a:t>
            </a:r>
            <a:r>
              <a:rPr lang="fa-IR" sz="2400" dirty="0">
                <a:solidFill>
                  <a:srgbClr val="0000CC"/>
                </a:solidFill>
                <a:cs typeface="B Nazanin" pitchFamily="2" charset="-78"/>
              </a:rPr>
              <a:t> </a:t>
            </a:r>
            <a:r>
              <a:rPr lang="fa-IR" sz="2400" dirty="0" err="1">
                <a:solidFill>
                  <a:srgbClr val="0000CC"/>
                </a:solidFill>
                <a:cs typeface="B Nazanin" pitchFamily="2" charset="-78"/>
              </a:rPr>
              <a:t>کننـد</a:t>
            </a:r>
            <a:r>
              <a:rPr lang="fa-IR" sz="2400" dirty="0">
                <a:solidFill>
                  <a:srgbClr val="0000CC"/>
                </a:solidFill>
                <a:cs typeface="B Nazanin" pitchFamily="2" charset="-78"/>
              </a:rPr>
              <a:t> </a:t>
            </a:r>
            <a:r>
              <a:rPr lang="fa-IR" sz="2400" dirty="0" err="1">
                <a:solidFill>
                  <a:srgbClr val="0000CC"/>
                </a:solidFill>
                <a:cs typeface="B Nazanin" pitchFamily="2" charset="-78"/>
              </a:rPr>
              <a:t>ماننـد</a:t>
            </a:r>
            <a:r>
              <a:rPr lang="fa-IR" sz="2400" dirty="0">
                <a:solidFill>
                  <a:srgbClr val="0000CC"/>
                </a:solidFill>
                <a:cs typeface="B Nazanin" pitchFamily="2" charset="-78"/>
              </a:rPr>
              <a:t> خانواده های محلات فقیر نشین یا افراد عالی رتبه شرکت های سهامی که از سوی شرکت مادر از </a:t>
            </a:r>
            <a:r>
              <a:rPr lang="fa-IR" sz="2400" dirty="0" err="1">
                <a:solidFill>
                  <a:srgbClr val="0000CC"/>
                </a:solidFill>
                <a:cs typeface="B Nazanin" pitchFamily="2" charset="-78"/>
              </a:rPr>
              <a:t>جـای</a:t>
            </a:r>
            <a:r>
              <a:rPr lang="fa-IR" sz="2400" dirty="0">
                <a:solidFill>
                  <a:srgbClr val="0000CC"/>
                </a:solidFill>
                <a:cs typeface="B Nazanin" pitchFamily="2" charset="-78"/>
              </a:rPr>
              <a:t> </a:t>
            </a:r>
            <a:r>
              <a:rPr lang="fa-IR" sz="2400" dirty="0" err="1">
                <a:solidFill>
                  <a:srgbClr val="0000CC"/>
                </a:solidFill>
                <a:cs typeface="B Nazanin" pitchFamily="2" charset="-78"/>
              </a:rPr>
              <a:t>بـه</a:t>
            </a:r>
            <a:r>
              <a:rPr lang="fa-IR" sz="2400" dirty="0">
                <a:solidFill>
                  <a:srgbClr val="0000CC"/>
                </a:solidFill>
                <a:cs typeface="B Nazanin" pitchFamily="2" charset="-78"/>
              </a:rPr>
              <a:t> جای دیگر منتقل می شوند اگر بافت دستخوش تغییر شامل افراد بزرگسال مهم خانواده باشد کسب پیشینه خانوادگی برای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شایان اهمیت است از این رو وظیفه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این است که خانواده را کمک </a:t>
            </a:r>
            <a:r>
              <a:rPr lang="fa-IR" sz="2400" dirty="0" err="1">
                <a:solidFill>
                  <a:srgbClr val="0000CC"/>
                </a:solidFill>
                <a:cs typeface="B Nazanin" pitchFamily="2" charset="-78"/>
              </a:rPr>
              <a:t>کنـد</a:t>
            </a:r>
            <a:r>
              <a:rPr lang="fa-IR" sz="2400" dirty="0">
                <a:solidFill>
                  <a:srgbClr val="0000CC"/>
                </a:solidFill>
                <a:cs typeface="B Nazanin" pitchFamily="2" charset="-78"/>
              </a:rPr>
              <a:t> </a:t>
            </a:r>
            <a:r>
              <a:rPr lang="fa-IR" sz="2400" dirty="0" err="1">
                <a:solidFill>
                  <a:srgbClr val="0000CC"/>
                </a:solidFill>
                <a:cs typeface="B Nazanin" pitchFamily="2" charset="-78"/>
              </a:rPr>
              <a:t>تـا</a:t>
            </a:r>
            <a:r>
              <a:rPr lang="fa-IR" sz="2400" dirty="0">
                <a:solidFill>
                  <a:srgbClr val="0000CC"/>
                </a:solidFill>
                <a:cs typeface="B Nazanin" pitchFamily="2" charset="-78"/>
              </a:rPr>
              <a:t> ساخت سازمانی خود را به وضوح تعریف کند اگر بافت دستخوش تغییر شامل موقعیت شود </a:t>
            </a:r>
            <a:r>
              <a:rPr lang="fa-IR" sz="2400" dirty="0" err="1">
                <a:solidFill>
                  <a:srgbClr val="0000CC"/>
                </a:solidFill>
                <a:cs typeface="B Nazanin" pitchFamily="2" charset="-78"/>
              </a:rPr>
              <a:t>سیسـتم</a:t>
            </a:r>
            <a:r>
              <a:rPr lang="fa-IR" sz="2400" dirty="0">
                <a:solidFill>
                  <a:srgbClr val="0000CC"/>
                </a:solidFill>
                <a:cs typeface="B Nazanin" pitchFamily="2" charset="-78"/>
              </a:rPr>
              <a:t> </a:t>
            </a:r>
            <a:r>
              <a:rPr lang="fa-IR" sz="2400" dirty="0" err="1">
                <a:solidFill>
                  <a:srgbClr val="0000CC"/>
                </a:solidFill>
                <a:cs typeface="B Nazanin" pitchFamily="2" charset="-78"/>
              </a:rPr>
              <a:t>هـای</a:t>
            </a:r>
            <a:r>
              <a:rPr lang="fa-IR" sz="2400" dirty="0">
                <a:solidFill>
                  <a:srgbClr val="0000CC"/>
                </a:solidFill>
                <a:cs typeface="B Nazanin" pitchFamily="2" charset="-78"/>
              </a:rPr>
              <a:t> حمایتی هم در خانواده و هم در جامعه از بین می رود و خانواده محروم </a:t>
            </a:r>
            <a:r>
              <a:rPr lang="fa-IR" sz="2400" dirty="0" err="1">
                <a:solidFill>
                  <a:srgbClr val="0000CC"/>
                </a:solidFill>
                <a:cs typeface="B Nazanin" pitchFamily="2" charset="-78"/>
              </a:rPr>
              <a:t>مـی</a:t>
            </a:r>
            <a:r>
              <a:rPr lang="fa-IR" sz="2400" dirty="0">
                <a:solidFill>
                  <a:srgbClr val="0000CC"/>
                </a:solidFill>
                <a:cs typeface="B Nazanin" pitchFamily="2" charset="-78"/>
              </a:rPr>
              <a:t> </a:t>
            </a:r>
            <a:r>
              <a:rPr lang="fa-IR" sz="2400" dirty="0" err="1">
                <a:solidFill>
                  <a:srgbClr val="0000CC"/>
                </a:solidFill>
                <a:cs typeface="B Nazanin" pitchFamily="2" charset="-78"/>
              </a:rPr>
              <a:t>مانـد</a:t>
            </a:r>
            <a:r>
              <a:rPr lang="fa-IR" sz="2400" dirty="0">
                <a:solidFill>
                  <a:srgbClr val="0000CC"/>
                </a:solidFill>
                <a:cs typeface="B Nazanin" pitchFamily="2" charset="-78"/>
              </a:rPr>
              <a:t>. </a:t>
            </a:r>
            <a:r>
              <a:rPr lang="fa-IR" sz="2400" dirty="0" err="1">
                <a:solidFill>
                  <a:srgbClr val="0000CC"/>
                </a:solidFill>
                <a:cs typeface="B Nazanin" pitchFamily="2" charset="-78"/>
              </a:rPr>
              <a:t>بچـه</a:t>
            </a:r>
            <a:r>
              <a:rPr lang="fa-IR" sz="2400" dirty="0">
                <a:solidFill>
                  <a:srgbClr val="0000CC"/>
                </a:solidFill>
                <a:cs typeface="B Nazanin" pitchFamily="2" charset="-78"/>
              </a:rPr>
              <a:t> </a:t>
            </a:r>
            <a:r>
              <a:rPr lang="fa-IR" sz="2400" dirty="0" err="1">
                <a:solidFill>
                  <a:srgbClr val="0000CC"/>
                </a:solidFill>
                <a:cs typeface="B Nazanin" pitchFamily="2" charset="-78"/>
              </a:rPr>
              <a:t>هـایی</a:t>
            </a:r>
            <a:r>
              <a:rPr lang="fa-IR" sz="2400" dirty="0">
                <a:solidFill>
                  <a:srgbClr val="0000CC"/>
                </a:solidFill>
                <a:cs typeface="B Nazanin" pitchFamily="2" charset="-78"/>
              </a:rPr>
              <a:t> </a:t>
            </a:r>
            <a:r>
              <a:rPr lang="fa-IR" sz="2400" dirty="0" err="1">
                <a:solidFill>
                  <a:srgbClr val="0000CC"/>
                </a:solidFill>
                <a:cs typeface="B Nazanin" pitchFamily="2" charset="-78"/>
              </a:rPr>
              <a:t>کـه</a:t>
            </a:r>
            <a:r>
              <a:rPr lang="fa-IR" sz="2400" dirty="0">
                <a:solidFill>
                  <a:srgbClr val="0000CC"/>
                </a:solidFill>
                <a:cs typeface="B Nazanin" pitchFamily="2" charset="-78"/>
              </a:rPr>
              <a:t> </a:t>
            </a:r>
            <a:r>
              <a:rPr lang="fa-IR" sz="2400" dirty="0" err="1">
                <a:solidFill>
                  <a:srgbClr val="0000CC"/>
                </a:solidFill>
                <a:cs typeface="B Nazanin" pitchFamily="2" charset="-78"/>
              </a:rPr>
              <a:t>شـبکه</a:t>
            </a:r>
            <a:r>
              <a:rPr lang="fa-IR" sz="2400" dirty="0">
                <a:solidFill>
                  <a:srgbClr val="0000CC"/>
                </a:solidFill>
                <a:cs typeface="B Nazanin" pitchFamily="2" charset="-78"/>
              </a:rPr>
              <a:t> دوستان </a:t>
            </a:r>
            <a:r>
              <a:rPr lang="fa-IR" sz="2400" dirty="0" err="1">
                <a:solidFill>
                  <a:srgbClr val="0000CC"/>
                </a:solidFill>
                <a:cs typeface="B Nazanin" pitchFamily="2" charset="-78"/>
              </a:rPr>
              <a:t>همسال</a:t>
            </a:r>
            <a:r>
              <a:rPr lang="fa-IR" sz="2400" dirty="0">
                <a:solidFill>
                  <a:srgbClr val="0000CC"/>
                </a:solidFill>
                <a:cs typeface="B Nazanin" pitchFamily="2" charset="-78"/>
              </a:rPr>
              <a:t> خود را از دست داده </a:t>
            </a:r>
            <a:r>
              <a:rPr lang="fa-IR" sz="2400" dirty="0" err="1">
                <a:solidFill>
                  <a:srgbClr val="0000CC"/>
                </a:solidFill>
                <a:cs typeface="B Nazanin" pitchFamily="2" charset="-78"/>
              </a:rPr>
              <a:t>اند</a:t>
            </a:r>
            <a:r>
              <a:rPr lang="fa-IR" sz="2400" dirty="0">
                <a:solidFill>
                  <a:srgbClr val="0000CC"/>
                </a:solidFill>
                <a:cs typeface="B Nazanin" pitchFamily="2" charset="-78"/>
              </a:rPr>
              <a:t> و باید وارد محیط آموزشی جدیدی شوند ممکن است خود را ناکار آمد تلقی کنند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باید متوجه باشد خانواده به علت جابجایی بافت خود را از دست می دهد </a:t>
            </a:r>
            <a:r>
              <a:rPr lang="fa-IR" sz="2400" dirty="0" err="1">
                <a:solidFill>
                  <a:srgbClr val="0000CC"/>
                </a:solidFill>
                <a:cs typeface="B Nazanin" pitchFamily="2" charset="-78"/>
              </a:rPr>
              <a:t>اعضـایش</a:t>
            </a:r>
            <a:r>
              <a:rPr lang="fa-IR" sz="2400" dirty="0">
                <a:solidFill>
                  <a:srgbClr val="0000CC"/>
                </a:solidFill>
                <a:cs typeface="B Nazanin" pitchFamily="2" charset="-78"/>
              </a:rPr>
              <a:t> دچار بحران شده و درصدد ایفای وظایف خود در سطح پایین تری از توانایی نسبت به </a:t>
            </a:r>
            <a:r>
              <a:rPr lang="fa-IR" sz="2400" dirty="0" err="1">
                <a:solidFill>
                  <a:srgbClr val="0000CC"/>
                </a:solidFill>
                <a:cs typeface="B Nazanin" pitchFamily="2" charset="-78"/>
              </a:rPr>
              <a:t>زمـانی</a:t>
            </a:r>
            <a:r>
              <a:rPr lang="fa-IR" sz="2400" dirty="0">
                <a:solidFill>
                  <a:srgbClr val="0000CC"/>
                </a:solidFill>
                <a:cs typeface="B Nazanin" pitchFamily="2" charset="-78"/>
              </a:rPr>
              <a:t> </a:t>
            </a:r>
            <a:r>
              <a:rPr lang="fa-IR" sz="2400" dirty="0" err="1">
                <a:solidFill>
                  <a:srgbClr val="0000CC"/>
                </a:solidFill>
                <a:cs typeface="B Nazanin" pitchFamily="2" charset="-78"/>
              </a:rPr>
              <a:t>هسـتند</a:t>
            </a:r>
            <a:r>
              <a:rPr lang="fa-IR" sz="2400" dirty="0">
                <a:solidFill>
                  <a:srgbClr val="0000CC"/>
                </a:solidFill>
                <a:cs typeface="B Nazanin" pitchFamily="2" charset="-78"/>
              </a:rPr>
              <a:t> </a:t>
            </a:r>
            <a:r>
              <a:rPr lang="fa-IR" sz="2400" dirty="0" err="1">
                <a:solidFill>
                  <a:srgbClr val="0000CC"/>
                </a:solidFill>
                <a:cs typeface="B Nazanin" pitchFamily="2" charset="-78"/>
              </a:rPr>
              <a:t>کـه</a:t>
            </a:r>
            <a:r>
              <a:rPr lang="fa-IR" sz="2400" dirty="0">
                <a:solidFill>
                  <a:srgbClr val="0000CC"/>
                </a:solidFill>
                <a:cs typeface="B Nazanin" pitchFamily="2" charset="-78"/>
              </a:rPr>
              <a:t> بافت برون خانوادگی نقش حمایت گرانه داشته است از اینرو ارزیابی و سنجش سطح توانایی خانواده </a:t>
            </a:r>
            <a:r>
              <a:rPr lang="fa-IR" sz="2400" dirty="0" err="1">
                <a:solidFill>
                  <a:srgbClr val="0000CC"/>
                </a:solidFill>
                <a:cs typeface="B Nazanin" pitchFamily="2" charset="-78"/>
              </a:rPr>
              <a:t>بعنوان</a:t>
            </a:r>
            <a:r>
              <a:rPr lang="fa-IR" sz="2400" dirty="0">
                <a:solidFill>
                  <a:srgbClr val="0000CC"/>
                </a:solidFill>
                <a:cs typeface="B Nazanin" pitchFamily="2" charset="-78"/>
              </a:rPr>
              <a:t> ارگانیسم </a:t>
            </a:r>
            <a:r>
              <a:rPr lang="fa-IR" sz="2400" dirty="0" err="1">
                <a:solidFill>
                  <a:srgbClr val="0000CC"/>
                </a:solidFill>
                <a:cs typeface="B Nazanin" pitchFamily="2" charset="-78"/>
              </a:rPr>
              <a:t>ویا</a:t>
            </a:r>
            <a:r>
              <a:rPr lang="fa-IR" sz="2400" dirty="0">
                <a:solidFill>
                  <a:srgbClr val="0000CC"/>
                </a:solidFill>
                <a:cs typeface="B Nazanin" pitchFamily="2" charset="-78"/>
              </a:rPr>
              <a:t> یک عضو موضوعی مناسب تلقی می شود.</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533400"/>
            <a:ext cx="7086600" cy="5262979"/>
          </a:xfrm>
          <a:prstGeom prst="rect">
            <a:avLst/>
          </a:prstGeom>
        </p:spPr>
        <p:txBody>
          <a:bodyPr wrap="square">
            <a:spAutoFit/>
          </a:bodyPr>
          <a:lstStyle/>
          <a:p>
            <a:pPr algn="just" rtl="1"/>
            <a:r>
              <a:rPr lang="fa-IR" sz="2400" b="1" dirty="0">
                <a:solidFill>
                  <a:srgbClr val="FF00FF"/>
                </a:solidFill>
                <a:cs typeface="B Nazanin" pitchFamily="2" charset="-78"/>
              </a:rPr>
              <a:t>خانواده های قیم :</a:t>
            </a:r>
            <a:r>
              <a:rPr lang="fa-IR" sz="2400" dirty="0">
                <a:solidFill>
                  <a:srgbClr val="FF00FF"/>
                </a:solidFill>
                <a:cs typeface="B Nazanin" pitchFamily="2" charset="-78"/>
              </a:rPr>
              <a:t> در تعریف ، بچه ی رضاعی ، عضو موقت خانواده </a:t>
            </a:r>
            <a:r>
              <a:rPr lang="fa-IR" sz="2400" dirty="0" err="1">
                <a:solidFill>
                  <a:srgbClr val="FF00FF"/>
                </a:solidFill>
                <a:cs typeface="B Nazanin" pitchFamily="2" charset="-78"/>
              </a:rPr>
              <a:t>است.کارکنان</a:t>
            </a:r>
            <a:r>
              <a:rPr lang="fa-IR" sz="2400" dirty="0">
                <a:solidFill>
                  <a:srgbClr val="FF00FF"/>
                </a:solidFill>
                <a:cs typeface="B Nazanin" pitchFamily="2" charset="-78"/>
              </a:rPr>
              <a:t> </a:t>
            </a:r>
            <a:r>
              <a:rPr lang="fa-IR" sz="2400" dirty="0" err="1">
                <a:solidFill>
                  <a:srgbClr val="FF00FF"/>
                </a:solidFill>
                <a:cs typeface="B Nazanin" pitchFamily="2" charset="-78"/>
              </a:rPr>
              <a:t>بنگـاه</a:t>
            </a:r>
            <a:r>
              <a:rPr lang="fa-IR" sz="2400" dirty="0">
                <a:solidFill>
                  <a:srgbClr val="FF00FF"/>
                </a:solidFill>
                <a:cs typeface="B Nazanin" pitchFamily="2" charset="-78"/>
              </a:rPr>
              <a:t> </a:t>
            </a:r>
            <a:r>
              <a:rPr lang="fa-IR" sz="2400" dirty="0" err="1">
                <a:solidFill>
                  <a:srgbClr val="FF00FF"/>
                </a:solidFill>
                <a:cs typeface="B Nazanin" pitchFamily="2" charset="-78"/>
              </a:rPr>
              <a:t>هـای</a:t>
            </a:r>
            <a:r>
              <a:rPr lang="fa-IR" sz="2400" dirty="0">
                <a:solidFill>
                  <a:srgbClr val="FF00FF"/>
                </a:solidFill>
                <a:cs typeface="B Nazanin" pitchFamily="2" charset="-78"/>
              </a:rPr>
              <a:t> </a:t>
            </a:r>
            <a:r>
              <a:rPr lang="fa-IR" sz="2400" dirty="0" err="1">
                <a:solidFill>
                  <a:srgbClr val="FF00FF"/>
                </a:solidFill>
                <a:cs typeface="B Nazanin" pitchFamily="2" charset="-78"/>
              </a:rPr>
              <a:t>فرزنـد</a:t>
            </a:r>
            <a:r>
              <a:rPr lang="fa-IR" sz="2400" dirty="0">
                <a:solidFill>
                  <a:srgbClr val="FF00FF"/>
                </a:solidFill>
                <a:cs typeface="B Nazanin" pitchFamily="2" charset="-78"/>
              </a:rPr>
              <a:t> </a:t>
            </a:r>
            <a:r>
              <a:rPr lang="fa-IR" sz="2400" dirty="0" err="1">
                <a:solidFill>
                  <a:srgbClr val="FF00FF"/>
                </a:solidFill>
                <a:cs typeface="B Nazanin" pitchFamily="2" charset="-78"/>
              </a:rPr>
              <a:t>یـابی</a:t>
            </a:r>
            <a:r>
              <a:rPr lang="fa-IR" sz="2400" dirty="0">
                <a:solidFill>
                  <a:srgbClr val="FF00FF"/>
                </a:solidFill>
                <a:cs typeface="B Nazanin" pitchFamily="2" charset="-78"/>
              </a:rPr>
              <a:t> تصریح می کنند که خانواده های قیم نباید به کودک دلبسته شوند </a:t>
            </a:r>
            <a:r>
              <a:rPr lang="fa-IR" sz="2400" dirty="0" err="1">
                <a:solidFill>
                  <a:srgbClr val="FF00FF"/>
                </a:solidFill>
                <a:cs typeface="B Nazanin" pitchFamily="2" charset="-78"/>
              </a:rPr>
              <a:t>واز</a:t>
            </a:r>
            <a:r>
              <a:rPr lang="fa-IR" sz="2400" dirty="0">
                <a:solidFill>
                  <a:srgbClr val="FF00FF"/>
                </a:solidFill>
                <a:cs typeface="B Nazanin" pitchFamily="2" charset="-78"/>
              </a:rPr>
              <a:t> شکل </a:t>
            </a:r>
            <a:r>
              <a:rPr lang="fa-IR" sz="2400" dirty="0" err="1">
                <a:solidFill>
                  <a:srgbClr val="FF00FF"/>
                </a:solidFill>
                <a:cs typeface="B Nazanin" pitchFamily="2" charset="-78"/>
              </a:rPr>
              <a:t>گیـری</a:t>
            </a:r>
            <a:r>
              <a:rPr lang="fa-IR" sz="2400" dirty="0">
                <a:solidFill>
                  <a:srgbClr val="FF00FF"/>
                </a:solidFill>
                <a:cs typeface="B Nazanin" pitchFamily="2" charset="-78"/>
              </a:rPr>
              <a:t> </a:t>
            </a:r>
            <a:r>
              <a:rPr lang="fa-IR" sz="2400" dirty="0" err="1">
                <a:solidFill>
                  <a:srgbClr val="FF00FF"/>
                </a:solidFill>
                <a:cs typeface="B Nazanin" pitchFamily="2" charset="-78"/>
              </a:rPr>
              <a:t>رابطـه</a:t>
            </a:r>
            <a:r>
              <a:rPr lang="fa-IR" sz="2400" dirty="0">
                <a:solidFill>
                  <a:srgbClr val="FF00FF"/>
                </a:solidFill>
                <a:cs typeface="B Nazanin" pitchFamily="2" charset="-78"/>
              </a:rPr>
              <a:t> </a:t>
            </a:r>
            <a:r>
              <a:rPr lang="fa-IR" sz="2400" dirty="0" err="1">
                <a:solidFill>
                  <a:srgbClr val="FF00FF"/>
                </a:solidFill>
                <a:cs typeface="B Nazanin" pitchFamily="2" charset="-78"/>
              </a:rPr>
              <a:t>والـد-کـودک</a:t>
            </a:r>
            <a:r>
              <a:rPr lang="fa-IR" sz="2400" dirty="0">
                <a:solidFill>
                  <a:srgbClr val="FF00FF"/>
                </a:solidFill>
                <a:cs typeface="B Nazanin" pitchFamily="2" charset="-78"/>
              </a:rPr>
              <a:t> اجتناب </a:t>
            </a:r>
            <a:r>
              <a:rPr lang="fa-IR" sz="2400" dirty="0" err="1">
                <a:solidFill>
                  <a:srgbClr val="FF00FF"/>
                </a:solidFill>
                <a:cs typeface="B Nazanin" pitchFamily="2" charset="-78"/>
              </a:rPr>
              <a:t>ورزند</a:t>
            </a:r>
            <a:r>
              <a:rPr lang="fa-IR" sz="2400" dirty="0">
                <a:solidFill>
                  <a:srgbClr val="FF00FF"/>
                </a:solidFill>
                <a:cs typeface="B Nazanin" pitchFamily="2" charset="-78"/>
              </a:rPr>
              <a:t> با این وجود اغلب بین والد و کودک پیوندهای محکمی شکل می گیرد </a:t>
            </a:r>
            <a:r>
              <a:rPr lang="fa-IR" sz="2400" dirty="0" err="1">
                <a:solidFill>
                  <a:srgbClr val="FF00FF"/>
                </a:solidFill>
                <a:cs typeface="B Nazanin" pitchFamily="2" charset="-78"/>
              </a:rPr>
              <a:t>وقتـی</a:t>
            </a:r>
            <a:r>
              <a:rPr lang="fa-IR" sz="2400" dirty="0">
                <a:solidFill>
                  <a:srgbClr val="FF00FF"/>
                </a:solidFill>
                <a:cs typeface="B Nazanin" pitchFamily="2" charset="-78"/>
              </a:rPr>
              <a:t> </a:t>
            </a:r>
            <a:r>
              <a:rPr lang="fa-IR" sz="2400" dirty="0" err="1">
                <a:solidFill>
                  <a:srgbClr val="FF00FF"/>
                </a:solidFill>
                <a:cs typeface="B Nazanin" pitchFamily="2" charset="-78"/>
              </a:rPr>
              <a:t>ایـن</a:t>
            </a:r>
            <a:r>
              <a:rPr lang="fa-IR" sz="2400" dirty="0">
                <a:solidFill>
                  <a:srgbClr val="FF00FF"/>
                </a:solidFill>
                <a:cs typeface="B Nazanin" pitchFamily="2" charset="-78"/>
              </a:rPr>
              <a:t> </a:t>
            </a:r>
            <a:r>
              <a:rPr lang="fa-IR" sz="2400" dirty="0" err="1">
                <a:solidFill>
                  <a:srgbClr val="FF00FF"/>
                </a:solidFill>
                <a:cs typeface="B Nazanin" pitchFamily="2" charset="-78"/>
              </a:rPr>
              <a:t>پیونـد</a:t>
            </a:r>
            <a:r>
              <a:rPr lang="fa-IR" sz="2400" dirty="0">
                <a:solidFill>
                  <a:srgbClr val="FF00FF"/>
                </a:solidFill>
                <a:cs typeface="B Nazanin" pitchFamily="2" charset="-78"/>
              </a:rPr>
              <a:t> و دلبستگی از بین می رود که کودک به خانواده ی دیگری منتقل می شود یا به خانواده اصلی بازگردانده </a:t>
            </a:r>
            <a:r>
              <a:rPr lang="fa-IR" sz="2400" dirty="0" err="1">
                <a:solidFill>
                  <a:srgbClr val="FF00FF"/>
                </a:solidFill>
                <a:cs typeface="B Nazanin" pitchFamily="2" charset="-78"/>
              </a:rPr>
              <a:t>مـی</a:t>
            </a:r>
            <a:r>
              <a:rPr lang="fa-IR" sz="2400" dirty="0">
                <a:solidFill>
                  <a:srgbClr val="FF00FF"/>
                </a:solidFill>
                <a:cs typeface="B Nazanin" pitchFamily="2" charset="-78"/>
              </a:rPr>
              <a:t> شود. مشکل بالقوه در این گونه از خانواده ها این است که گاهی </a:t>
            </a:r>
            <a:r>
              <a:rPr lang="fa-IR" sz="2400" dirty="0" err="1">
                <a:solidFill>
                  <a:srgbClr val="FF00FF"/>
                </a:solidFill>
                <a:cs typeface="B Nazanin" pitchFamily="2" charset="-78"/>
              </a:rPr>
              <a:t>اوقـات</a:t>
            </a:r>
            <a:r>
              <a:rPr lang="fa-IR" sz="2400" dirty="0">
                <a:solidFill>
                  <a:srgbClr val="FF00FF"/>
                </a:solidFill>
                <a:cs typeface="B Nazanin" pitchFamily="2" charset="-78"/>
              </a:rPr>
              <a:t> </a:t>
            </a:r>
            <a:r>
              <a:rPr lang="fa-IR" sz="2400" dirty="0" err="1">
                <a:solidFill>
                  <a:srgbClr val="FF00FF"/>
                </a:solidFill>
                <a:cs typeface="B Nazanin" pitchFamily="2" charset="-78"/>
              </a:rPr>
              <a:t>سـازمان</a:t>
            </a:r>
            <a:r>
              <a:rPr lang="fa-IR" sz="2400" dirty="0">
                <a:solidFill>
                  <a:srgbClr val="FF00FF"/>
                </a:solidFill>
                <a:cs typeface="B Nazanin" pitchFamily="2" charset="-78"/>
              </a:rPr>
              <a:t> </a:t>
            </a:r>
            <a:r>
              <a:rPr lang="fa-IR" sz="2400" dirty="0" err="1">
                <a:solidFill>
                  <a:srgbClr val="FF00FF"/>
                </a:solidFill>
                <a:cs typeface="B Nazanin" pitchFamily="2" charset="-78"/>
              </a:rPr>
              <a:t>خـانواده</a:t>
            </a:r>
            <a:r>
              <a:rPr lang="fa-IR" sz="2400" dirty="0">
                <a:solidFill>
                  <a:srgbClr val="FF00FF"/>
                </a:solidFill>
                <a:cs typeface="B Nazanin" pitchFamily="2" charset="-78"/>
              </a:rPr>
              <a:t> </a:t>
            </a:r>
            <a:r>
              <a:rPr lang="fa-IR" sz="2400" dirty="0" err="1">
                <a:solidFill>
                  <a:srgbClr val="FF00FF"/>
                </a:solidFill>
                <a:cs typeface="B Nazanin" pitchFamily="2" charset="-78"/>
              </a:rPr>
              <a:t>ماننـد</a:t>
            </a:r>
            <a:r>
              <a:rPr lang="fa-IR" sz="2400" dirty="0">
                <a:solidFill>
                  <a:srgbClr val="FF00FF"/>
                </a:solidFill>
                <a:cs typeface="B Nazanin" pitchFamily="2" charset="-78"/>
              </a:rPr>
              <a:t> </a:t>
            </a:r>
            <a:r>
              <a:rPr lang="fa-IR" sz="2400" dirty="0" err="1">
                <a:solidFill>
                  <a:srgbClr val="FF00FF"/>
                </a:solidFill>
                <a:cs typeface="B Nazanin" pitchFamily="2" charset="-78"/>
              </a:rPr>
              <a:t>سـازمان</a:t>
            </a:r>
            <a:r>
              <a:rPr lang="fa-IR" sz="2400" dirty="0">
                <a:solidFill>
                  <a:srgbClr val="FF00FF"/>
                </a:solidFill>
                <a:cs typeface="B Nazanin" pitchFamily="2" charset="-78"/>
              </a:rPr>
              <a:t> خانواده های غیر رضاعی است </a:t>
            </a:r>
            <a:r>
              <a:rPr lang="fa-IR" sz="2400" dirty="0" err="1">
                <a:solidFill>
                  <a:srgbClr val="FF00FF"/>
                </a:solidFill>
                <a:cs typeface="B Nazanin" pitchFamily="2" charset="-78"/>
              </a:rPr>
              <a:t>کودکدر</a:t>
            </a:r>
            <a:r>
              <a:rPr lang="fa-IR" sz="2400" dirty="0">
                <a:solidFill>
                  <a:srgbClr val="FF00FF"/>
                </a:solidFill>
                <a:cs typeface="B Nazanin" pitchFamily="2" charset="-78"/>
              </a:rPr>
              <a:t> درون سیستم خانواده پذیرفته می شود چنانچه بعداً به نشانه های مرضی مبتلا شود این نشانه ها احتمالاً ناشی از تنش های درون سازمان خانواده است اما </a:t>
            </a:r>
            <a:r>
              <a:rPr lang="fa-IR" sz="2400" dirty="0" err="1">
                <a:solidFill>
                  <a:srgbClr val="FF00FF"/>
                </a:solidFill>
                <a:cs typeface="B Nazanin" pitchFamily="2" charset="-78"/>
              </a:rPr>
              <a:t>ممکـن</a:t>
            </a:r>
            <a:r>
              <a:rPr lang="fa-IR" sz="2400" dirty="0">
                <a:solidFill>
                  <a:srgbClr val="FF00FF"/>
                </a:solidFill>
                <a:cs typeface="B Nazanin" pitchFamily="2" charset="-78"/>
              </a:rPr>
              <a:t> </a:t>
            </a:r>
            <a:r>
              <a:rPr lang="fa-IR" sz="2400" dirty="0" err="1">
                <a:solidFill>
                  <a:srgbClr val="FF00FF"/>
                </a:solidFill>
                <a:cs typeface="B Nazanin" pitchFamily="2" charset="-78"/>
              </a:rPr>
              <a:t>اسـت</a:t>
            </a:r>
            <a:r>
              <a:rPr lang="fa-IR" sz="2400" dirty="0">
                <a:solidFill>
                  <a:srgbClr val="FF00FF"/>
                </a:solidFill>
                <a:cs typeface="B Nazanin" pitchFamily="2" charset="-78"/>
              </a:rPr>
              <a:t> </a:t>
            </a:r>
            <a:r>
              <a:rPr lang="fa-IR" sz="2400" dirty="0" err="1">
                <a:solidFill>
                  <a:srgbClr val="FF00FF"/>
                </a:solidFill>
                <a:cs typeface="B Nazanin" pitchFamily="2" charset="-78"/>
              </a:rPr>
              <a:t>کـه</a:t>
            </a:r>
            <a:r>
              <a:rPr lang="fa-IR" sz="2400" dirty="0">
                <a:solidFill>
                  <a:srgbClr val="FF00FF"/>
                </a:solidFill>
                <a:cs typeface="B Nazanin" pitchFamily="2" charset="-78"/>
              </a:rPr>
              <a:t>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و خانواده ی قیم بپندارند که نشانه ی مرضی کودک مربوط به تجارب او پیش از ورود به این خانواده یا مربوط به پاتولوژی درونی شده در او باشد زیرا او بچه ی سر راهی است و </a:t>
            </a:r>
            <a:r>
              <a:rPr lang="fa-IR" sz="2400" dirty="0" err="1">
                <a:solidFill>
                  <a:srgbClr val="FF00FF"/>
                </a:solidFill>
                <a:cs typeface="B Nazanin" pitchFamily="2" charset="-78"/>
              </a:rPr>
              <a:t>اصطلاحاً</a:t>
            </a:r>
            <a:r>
              <a:rPr lang="fa-IR" sz="2400" dirty="0">
                <a:solidFill>
                  <a:srgbClr val="FF00FF"/>
                </a:solidFill>
                <a:cs typeface="B Nazanin" pitchFamily="2" charset="-78"/>
              </a:rPr>
              <a:t> عضو </a:t>
            </a:r>
            <a:r>
              <a:rPr lang="fa-IR" sz="2400" dirty="0" err="1">
                <a:solidFill>
                  <a:srgbClr val="FF00FF"/>
                </a:solidFill>
                <a:cs typeface="B Nazanin" pitchFamily="2" charset="-78"/>
              </a:rPr>
              <a:t>خـانواده</a:t>
            </a:r>
            <a:r>
              <a:rPr lang="fa-IR" sz="2400" dirty="0">
                <a:solidFill>
                  <a:srgbClr val="FF00FF"/>
                </a:solidFill>
                <a:cs typeface="B Nazanin" pitchFamily="2" charset="-78"/>
              </a:rPr>
              <a:t> </a:t>
            </a:r>
            <a:r>
              <a:rPr lang="fa-IR" sz="2400" dirty="0" err="1">
                <a:solidFill>
                  <a:srgbClr val="FF00FF"/>
                </a:solidFill>
                <a:cs typeface="B Nazanin" pitchFamily="2" charset="-78"/>
              </a:rPr>
              <a:t>تلقـی</a:t>
            </a:r>
            <a:r>
              <a:rPr lang="fa-IR" sz="2400" dirty="0">
                <a:solidFill>
                  <a:srgbClr val="FF00FF"/>
                </a:solidFill>
                <a:cs typeface="B Nazanin" pitchFamily="2" charset="-78"/>
              </a:rPr>
              <a:t> </a:t>
            </a:r>
            <a:r>
              <a:rPr lang="fa-IR" sz="2400" dirty="0" err="1">
                <a:solidFill>
                  <a:srgbClr val="FF00FF"/>
                </a:solidFill>
                <a:cs typeface="B Nazanin" pitchFamily="2" charset="-78"/>
              </a:rPr>
              <a:t>نمی</a:t>
            </a:r>
            <a:r>
              <a:rPr lang="fa-IR" sz="2400" dirty="0">
                <a:solidFill>
                  <a:srgbClr val="FF00FF"/>
                </a:solidFill>
                <a:cs typeface="B Nazanin" pitchFamily="2" charset="-78"/>
              </a:rPr>
              <a:t> شود.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371600"/>
            <a:ext cx="7848600" cy="5262979"/>
          </a:xfrm>
          <a:prstGeom prst="rect">
            <a:avLst/>
          </a:prstGeom>
        </p:spPr>
        <p:txBody>
          <a:bodyPr wrap="square">
            <a:spAutoFit/>
          </a:bodyPr>
          <a:lstStyle/>
          <a:p>
            <a:pPr algn="just" rtl="1"/>
            <a:r>
              <a:rPr lang="fa-IR" sz="2400" b="1" dirty="0">
                <a:solidFill>
                  <a:srgbClr val="0070C0"/>
                </a:solidFill>
                <a:cs typeface="B Nazanin" pitchFamily="2" charset="-78"/>
              </a:rPr>
              <a:t>خانواده های </a:t>
            </a:r>
            <a:r>
              <a:rPr lang="fa-IR" sz="2400" b="1" dirty="0" err="1">
                <a:solidFill>
                  <a:srgbClr val="0070C0"/>
                </a:solidFill>
                <a:cs typeface="B Nazanin" pitchFamily="2" charset="-78"/>
              </a:rPr>
              <a:t>ناپدری</a:t>
            </a:r>
            <a:r>
              <a:rPr lang="fa-IR" sz="2400" b="1" dirty="0">
                <a:solidFill>
                  <a:srgbClr val="0070C0"/>
                </a:solidFill>
                <a:cs typeface="B Nazanin" pitchFamily="2" charset="-78"/>
              </a:rPr>
              <a:t>-نامادری :</a:t>
            </a:r>
            <a:r>
              <a:rPr lang="fa-IR" sz="2400" dirty="0">
                <a:solidFill>
                  <a:srgbClr val="0070C0"/>
                </a:solidFill>
                <a:cs typeface="B Nazanin" pitchFamily="2" charset="-78"/>
              </a:rPr>
              <a:t> هنگامی که والد ناخوانده ای به واحد خانواده اضافه می شود باید روند ادغام را پشت سر گذارد تا ثابت شود که کمابیش موفق است </a:t>
            </a:r>
            <a:r>
              <a:rPr lang="fa-IR" sz="2400" dirty="0" err="1">
                <a:solidFill>
                  <a:srgbClr val="0070C0"/>
                </a:solidFill>
                <a:cs typeface="B Nazanin" pitchFamily="2" charset="-78"/>
              </a:rPr>
              <a:t>اوباید</a:t>
            </a:r>
            <a:r>
              <a:rPr lang="fa-IR" sz="2400" dirty="0">
                <a:solidFill>
                  <a:srgbClr val="0070C0"/>
                </a:solidFill>
                <a:cs typeface="B Nazanin" pitchFamily="2" charset="-78"/>
              </a:rPr>
              <a:t> درقبال خانواده </a:t>
            </a:r>
            <a:r>
              <a:rPr lang="fa-IR" sz="2400" dirty="0" err="1">
                <a:solidFill>
                  <a:srgbClr val="0070C0"/>
                </a:solidFill>
                <a:cs typeface="B Nazanin" pitchFamily="2" charset="-78"/>
              </a:rPr>
              <a:t>جدیـد</a:t>
            </a:r>
            <a:r>
              <a:rPr lang="fa-IR" sz="2400" dirty="0">
                <a:solidFill>
                  <a:srgbClr val="0070C0"/>
                </a:solidFill>
                <a:cs typeface="B Nazanin" pitchFamily="2" charset="-78"/>
              </a:rPr>
              <a:t> </a:t>
            </a:r>
            <a:r>
              <a:rPr lang="fa-IR" sz="2400" dirty="0" err="1">
                <a:solidFill>
                  <a:srgbClr val="0070C0"/>
                </a:solidFill>
                <a:cs typeface="B Nazanin" pitchFamily="2" charset="-78"/>
              </a:rPr>
              <a:t>کـاملاً</a:t>
            </a:r>
            <a:r>
              <a:rPr lang="fa-IR" sz="2400" dirty="0">
                <a:solidFill>
                  <a:srgbClr val="0070C0"/>
                </a:solidFill>
                <a:cs typeface="B Nazanin" pitchFamily="2" charset="-78"/>
              </a:rPr>
              <a:t> </a:t>
            </a:r>
            <a:r>
              <a:rPr lang="fa-IR" sz="2400" dirty="0" err="1">
                <a:solidFill>
                  <a:srgbClr val="0070C0"/>
                </a:solidFill>
                <a:cs typeface="B Nazanin" pitchFamily="2" charset="-78"/>
              </a:rPr>
              <a:t>متعهـد</a:t>
            </a:r>
            <a:r>
              <a:rPr lang="fa-IR" sz="2400" dirty="0">
                <a:solidFill>
                  <a:srgbClr val="0070C0"/>
                </a:solidFill>
                <a:cs typeface="B Nazanin" pitchFamily="2" charset="-78"/>
              </a:rPr>
              <a:t> </a:t>
            </a:r>
            <a:r>
              <a:rPr lang="fa-IR" sz="2400" dirty="0" err="1">
                <a:solidFill>
                  <a:srgbClr val="0070C0"/>
                </a:solidFill>
                <a:cs typeface="B Nazanin" pitchFamily="2" charset="-78"/>
              </a:rPr>
              <a:t>بمانـد</a:t>
            </a:r>
            <a:r>
              <a:rPr lang="fa-IR" sz="2400" dirty="0">
                <a:solidFill>
                  <a:srgbClr val="0070C0"/>
                </a:solidFill>
                <a:cs typeface="B Nazanin" pitchFamily="2" charset="-78"/>
              </a:rPr>
              <a:t> وظایف خود را به </a:t>
            </a:r>
            <a:r>
              <a:rPr lang="fa-IR" sz="2400" dirty="0" err="1">
                <a:solidFill>
                  <a:srgbClr val="0070C0"/>
                </a:solidFill>
                <a:cs typeface="B Nazanin" pitchFamily="2" charset="-78"/>
              </a:rPr>
              <a:t>طورکامل</a:t>
            </a:r>
            <a:r>
              <a:rPr lang="fa-IR" sz="2400" dirty="0">
                <a:solidFill>
                  <a:srgbClr val="0070C0"/>
                </a:solidFill>
                <a:cs typeface="B Nazanin" pitchFamily="2" charset="-78"/>
              </a:rPr>
              <a:t> انجام دهد </a:t>
            </a:r>
            <a:r>
              <a:rPr lang="fa-IR" sz="2400" dirty="0" err="1">
                <a:solidFill>
                  <a:srgbClr val="0070C0"/>
                </a:solidFill>
                <a:cs typeface="B Nazanin" pitchFamily="2" charset="-78"/>
              </a:rPr>
              <a:t>وگرنه</a:t>
            </a:r>
            <a:r>
              <a:rPr lang="fa-IR" sz="2400" dirty="0">
                <a:solidFill>
                  <a:srgbClr val="0070C0"/>
                </a:solidFill>
                <a:cs typeface="B Nazanin" pitchFamily="2" charset="-78"/>
              </a:rPr>
              <a:t> در حاشیه خانواده اصلی قرار می گیرد. فرهنگ </a:t>
            </a:r>
            <a:r>
              <a:rPr lang="fa-IR" sz="2400" dirty="0" err="1">
                <a:solidFill>
                  <a:srgbClr val="0070C0"/>
                </a:solidFill>
                <a:cs typeface="B Nazanin" pitchFamily="2" charset="-78"/>
              </a:rPr>
              <a:t>غـرب</a:t>
            </a:r>
            <a:r>
              <a:rPr lang="fa-IR" sz="2400" dirty="0">
                <a:solidFill>
                  <a:srgbClr val="0070C0"/>
                </a:solidFill>
                <a:cs typeface="B Nazanin" pitchFamily="2" charset="-78"/>
              </a:rPr>
              <a:t>، </a:t>
            </a:r>
            <a:r>
              <a:rPr lang="fa-IR" sz="2400" dirty="0" err="1">
                <a:solidFill>
                  <a:srgbClr val="0070C0"/>
                </a:solidFill>
                <a:cs typeface="B Nazanin" pitchFamily="2" charset="-78"/>
              </a:rPr>
              <a:t>شـکل</a:t>
            </a:r>
            <a:r>
              <a:rPr lang="fa-IR" sz="2400" dirty="0">
                <a:solidFill>
                  <a:srgbClr val="0070C0"/>
                </a:solidFill>
                <a:cs typeface="B Nazanin" pitchFamily="2" charset="-78"/>
              </a:rPr>
              <a:t> گیری خانواده ی فوری را فرض مسلم می داند.</a:t>
            </a:r>
            <a:endParaRPr lang="en-US" sz="2400" dirty="0">
              <a:solidFill>
                <a:srgbClr val="0070C0"/>
              </a:solidFill>
              <a:cs typeface="B Nazanin" pitchFamily="2" charset="-78"/>
            </a:endParaRPr>
          </a:p>
          <a:p>
            <a:pPr algn="just" rtl="1"/>
            <a:r>
              <a:rPr lang="fa-IR" sz="2400" b="1" dirty="0">
                <a:solidFill>
                  <a:srgbClr val="0070C0"/>
                </a:solidFill>
                <a:cs typeface="B Nazanin" pitchFamily="2" charset="-78"/>
              </a:rPr>
              <a:t>خانواده شبح دار :</a:t>
            </a:r>
            <a:r>
              <a:rPr lang="fa-IR" sz="2400" dirty="0">
                <a:solidFill>
                  <a:srgbClr val="0070C0"/>
                </a:solidFill>
                <a:cs typeface="B Nazanin" pitchFamily="2" charset="-78"/>
              </a:rPr>
              <a:t>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یکی از اعضای خود را از دست داده باشند یا اینکه آنها را </a:t>
            </a:r>
            <a:r>
              <a:rPr lang="fa-IR" sz="2400" dirty="0" err="1">
                <a:solidFill>
                  <a:srgbClr val="0070C0"/>
                </a:solidFill>
                <a:cs typeface="B Nazanin" pitchFamily="2" charset="-78"/>
              </a:rPr>
              <a:t>تـرک</a:t>
            </a:r>
            <a:r>
              <a:rPr lang="fa-IR" sz="2400" dirty="0">
                <a:solidFill>
                  <a:srgbClr val="0070C0"/>
                </a:solidFill>
                <a:cs typeface="B Nazanin" pitchFamily="2" charset="-78"/>
              </a:rPr>
              <a:t> </a:t>
            </a:r>
            <a:r>
              <a:rPr lang="fa-IR" sz="2400" dirty="0" err="1">
                <a:solidFill>
                  <a:srgbClr val="0070C0"/>
                </a:solidFill>
                <a:cs typeface="B Nazanin" pitchFamily="2" charset="-78"/>
              </a:rPr>
              <a:t>گفتـه</a:t>
            </a:r>
            <a:r>
              <a:rPr lang="fa-IR" sz="2400" dirty="0">
                <a:solidFill>
                  <a:srgbClr val="0070C0"/>
                </a:solidFill>
                <a:cs typeface="B Nazanin" pitchFamily="2" charset="-78"/>
              </a:rPr>
              <a:t> </a:t>
            </a:r>
            <a:r>
              <a:rPr lang="fa-IR" sz="2400" dirty="0" err="1">
                <a:solidFill>
                  <a:srgbClr val="0070C0"/>
                </a:solidFill>
                <a:cs typeface="B Nazanin" pitchFamily="2" charset="-78"/>
              </a:rPr>
              <a:t>باشد،در</a:t>
            </a:r>
            <a:r>
              <a:rPr lang="fa-IR" sz="2400" dirty="0">
                <a:solidFill>
                  <a:srgbClr val="0070C0"/>
                </a:solidFill>
                <a:cs typeface="B Nazanin" pitchFamily="2" charset="-78"/>
              </a:rPr>
              <a:t> تفویض مجدد وظایف عضو از دست رفته </a:t>
            </a:r>
            <a:r>
              <a:rPr lang="fa-IR" sz="2400" dirty="0" err="1">
                <a:solidFill>
                  <a:srgbClr val="0070C0"/>
                </a:solidFill>
                <a:cs typeface="B Nazanin" pitchFamily="2" charset="-78"/>
              </a:rPr>
              <a:t>بـا</a:t>
            </a:r>
            <a:r>
              <a:rPr lang="fa-IR" sz="2400" dirty="0">
                <a:solidFill>
                  <a:srgbClr val="0070C0"/>
                </a:solidFill>
                <a:cs typeface="B Nazanin" pitchFamily="2" charset="-78"/>
              </a:rPr>
              <a:t> </a:t>
            </a:r>
            <a:r>
              <a:rPr lang="fa-IR" sz="2400" dirty="0" err="1">
                <a:solidFill>
                  <a:srgbClr val="0070C0"/>
                </a:solidFill>
                <a:cs typeface="B Nazanin" pitchFamily="2" charset="-78"/>
              </a:rPr>
              <a:t>مشـکلاتی</a:t>
            </a:r>
            <a:r>
              <a:rPr lang="fa-IR" sz="2400" dirty="0">
                <a:solidFill>
                  <a:srgbClr val="0070C0"/>
                </a:solidFill>
                <a:cs typeface="B Nazanin" pitchFamily="2" charset="-78"/>
              </a:rPr>
              <a:t> </a:t>
            </a:r>
            <a:r>
              <a:rPr lang="fa-IR" sz="2400" dirty="0" err="1">
                <a:solidFill>
                  <a:srgbClr val="0070C0"/>
                </a:solidFill>
                <a:cs typeface="B Nazanin" pitchFamily="2" charset="-78"/>
              </a:rPr>
              <a:t>روبـه</a:t>
            </a:r>
            <a:r>
              <a:rPr lang="fa-IR" sz="2400" dirty="0">
                <a:solidFill>
                  <a:srgbClr val="0070C0"/>
                </a:solidFill>
                <a:cs typeface="B Nazanin" pitchFamily="2" charset="-78"/>
              </a:rPr>
              <a:t> رو </a:t>
            </a:r>
            <a:r>
              <a:rPr lang="fa-IR" sz="2400" dirty="0" err="1">
                <a:solidFill>
                  <a:srgbClr val="0070C0"/>
                </a:solidFill>
                <a:cs typeface="B Nazanin" pitchFamily="2" charset="-78"/>
              </a:rPr>
              <a:t>مـی</a:t>
            </a:r>
            <a:r>
              <a:rPr lang="fa-IR" sz="2400" dirty="0">
                <a:solidFill>
                  <a:srgbClr val="0070C0"/>
                </a:solidFill>
                <a:cs typeface="B Nazanin" pitchFamily="2" charset="-78"/>
              </a:rPr>
              <a:t> </a:t>
            </a:r>
            <a:r>
              <a:rPr lang="fa-IR" sz="2400" dirty="0" err="1">
                <a:solidFill>
                  <a:srgbClr val="0070C0"/>
                </a:solidFill>
                <a:cs typeface="B Nazanin" pitchFamily="2" charset="-78"/>
              </a:rPr>
              <a:t>شوند.نشـانه</a:t>
            </a:r>
            <a:r>
              <a:rPr lang="fa-IR" sz="2400" dirty="0">
                <a:solidFill>
                  <a:srgbClr val="0070C0"/>
                </a:solidFill>
                <a:cs typeface="B Nazanin" pitchFamily="2" charset="-78"/>
              </a:rPr>
              <a:t> </a:t>
            </a:r>
            <a:r>
              <a:rPr lang="fa-IR" sz="2400" dirty="0" err="1">
                <a:solidFill>
                  <a:srgbClr val="0070C0"/>
                </a:solidFill>
                <a:cs typeface="B Nazanin" pitchFamily="2" charset="-78"/>
              </a:rPr>
              <a:t>هـای</a:t>
            </a:r>
            <a:r>
              <a:rPr lang="fa-IR" sz="2400" dirty="0">
                <a:solidFill>
                  <a:srgbClr val="0070C0"/>
                </a:solidFill>
                <a:cs typeface="B Nazanin" pitchFamily="2" charset="-78"/>
              </a:rPr>
              <a:t> </a:t>
            </a:r>
            <a:r>
              <a:rPr lang="fa-IR" sz="2400" dirty="0" err="1">
                <a:solidFill>
                  <a:srgbClr val="0070C0"/>
                </a:solidFill>
                <a:cs typeface="B Nazanin" pitchFamily="2" charset="-78"/>
              </a:rPr>
              <a:t>مرضـی</a:t>
            </a:r>
            <a:r>
              <a:rPr lang="fa-IR" sz="2400" dirty="0">
                <a:solidFill>
                  <a:srgbClr val="0070C0"/>
                </a:solidFill>
                <a:cs typeface="B Nazanin" pitchFamily="2" charset="-78"/>
              </a:rPr>
              <a:t> </a:t>
            </a:r>
            <a:r>
              <a:rPr lang="fa-IR" sz="2400" dirty="0" err="1">
                <a:solidFill>
                  <a:srgbClr val="0070C0"/>
                </a:solidFill>
                <a:cs typeface="B Nazanin" pitchFamily="2" charset="-78"/>
              </a:rPr>
              <a:t>خاص،مبین</a:t>
            </a:r>
            <a:r>
              <a:rPr lang="fa-IR" sz="2400" dirty="0">
                <a:solidFill>
                  <a:srgbClr val="0070C0"/>
                </a:solidFill>
                <a:cs typeface="B Nazanin" pitchFamily="2" charset="-78"/>
              </a:rPr>
              <a:t> آرایش های خاص ساخت خانواده است </a:t>
            </a:r>
            <a:r>
              <a:rPr lang="fa-IR" sz="2400" dirty="0" smtClean="0">
                <a:solidFill>
                  <a:srgbClr val="0070C0"/>
                </a:solidFill>
                <a:cs typeface="B Nazanin" pitchFamily="2" charset="-78"/>
              </a:rPr>
              <a:t>.</a:t>
            </a:r>
          </a:p>
          <a:p>
            <a:pPr algn="just" rtl="1"/>
            <a:r>
              <a:rPr lang="fa-IR" sz="2400" b="1" dirty="0">
                <a:solidFill>
                  <a:srgbClr val="0070C0"/>
                </a:solidFill>
                <a:cs typeface="B Nazanin" pitchFamily="2" charset="-78"/>
              </a:rPr>
              <a:t>خانواده های خارج از کنترل :</a:t>
            </a:r>
            <a:r>
              <a:rPr lang="fa-IR" sz="2400" dirty="0">
                <a:solidFill>
                  <a:srgbClr val="0070C0"/>
                </a:solidFill>
                <a:cs typeface="B Nazanin" pitchFamily="2" charset="-78"/>
              </a:rPr>
              <a:t> در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یکی از اعضای آن نشانه های مرضی مربوط به </a:t>
            </a:r>
            <a:r>
              <a:rPr lang="fa-IR" sz="2400" dirty="0" err="1">
                <a:solidFill>
                  <a:srgbClr val="0070C0"/>
                </a:solidFill>
                <a:cs typeface="B Nazanin" pitchFamily="2" charset="-78"/>
              </a:rPr>
              <a:t>کنتـرل</a:t>
            </a:r>
            <a:r>
              <a:rPr lang="fa-IR" sz="2400" dirty="0">
                <a:solidFill>
                  <a:srgbClr val="0070C0"/>
                </a:solidFill>
                <a:cs typeface="B Nazanin" pitchFamily="2" charset="-78"/>
              </a:rPr>
              <a:t> را نشان می د هد،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می تواند فرض را برا ین بگذارد که این خانواده با مشکلات دیگری در یک یا چند زمینه مشخص دیگر از جمله : سازمان سلسله </a:t>
            </a:r>
            <a:r>
              <a:rPr lang="fa-IR" sz="2400" dirty="0" err="1">
                <a:solidFill>
                  <a:srgbClr val="0070C0"/>
                </a:solidFill>
                <a:cs typeface="B Nazanin" pitchFamily="2" charset="-78"/>
              </a:rPr>
              <a:t>مراتبی</a:t>
            </a:r>
            <a:r>
              <a:rPr lang="fa-IR" sz="2400" dirty="0">
                <a:solidFill>
                  <a:srgbClr val="0070C0"/>
                </a:solidFill>
                <a:cs typeface="B Nazanin" pitchFamily="2" charset="-78"/>
              </a:rPr>
              <a:t> </a:t>
            </a:r>
            <a:r>
              <a:rPr lang="fa-IR" sz="2400" dirty="0" err="1">
                <a:solidFill>
                  <a:srgbClr val="0070C0"/>
                </a:solidFill>
                <a:cs typeface="B Nazanin" pitchFamily="2" charset="-78"/>
              </a:rPr>
              <a:t>خانواده،اعمال</a:t>
            </a:r>
            <a:r>
              <a:rPr lang="fa-IR" sz="2400" dirty="0">
                <a:solidFill>
                  <a:srgbClr val="0070C0"/>
                </a:solidFill>
                <a:cs typeface="B Nazanin" pitchFamily="2" charset="-78"/>
              </a:rPr>
              <a:t> </a:t>
            </a:r>
            <a:r>
              <a:rPr lang="fa-IR" sz="2400" dirty="0" err="1">
                <a:solidFill>
                  <a:srgbClr val="0070C0"/>
                </a:solidFill>
                <a:cs typeface="B Nazanin" pitchFamily="2" charset="-78"/>
              </a:rPr>
              <a:t>وظـایف</a:t>
            </a:r>
            <a:r>
              <a:rPr lang="fa-IR" sz="2400" dirty="0">
                <a:solidFill>
                  <a:srgbClr val="0070C0"/>
                </a:solidFill>
                <a:cs typeface="B Nazanin" pitchFamily="2" charset="-78"/>
              </a:rPr>
              <a:t> </a:t>
            </a:r>
            <a:r>
              <a:rPr lang="fa-IR" sz="2400" dirty="0" err="1">
                <a:solidFill>
                  <a:srgbClr val="0070C0"/>
                </a:solidFill>
                <a:cs typeface="B Nazanin" pitchFamily="2" charset="-78"/>
              </a:rPr>
              <a:t>اجرایـی،در</a:t>
            </a:r>
            <a:r>
              <a:rPr lang="fa-IR" sz="2400" dirty="0">
                <a:solidFill>
                  <a:srgbClr val="0070C0"/>
                </a:solidFill>
                <a:cs typeface="B Nazanin" pitchFamily="2" charset="-78"/>
              </a:rPr>
              <a:t> </a:t>
            </a:r>
            <a:r>
              <a:rPr lang="fa-IR" sz="2400" dirty="0" err="1">
                <a:solidFill>
                  <a:srgbClr val="0070C0"/>
                </a:solidFill>
                <a:cs typeface="B Nazanin" pitchFamily="2" charset="-78"/>
              </a:rPr>
              <a:t>زیرمنظومـه</a:t>
            </a:r>
            <a:r>
              <a:rPr lang="fa-IR" sz="2400" dirty="0">
                <a:solidFill>
                  <a:srgbClr val="0070C0"/>
                </a:solidFill>
                <a:cs typeface="B Nazanin" pitchFamily="2" charset="-78"/>
              </a:rPr>
              <a:t> </a:t>
            </a:r>
            <a:r>
              <a:rPr lang="fa-IR" sz="2400" dirty="0" err="1">
                <a:solidFill>
                  <a:srgbClr val="0070C0"/>
                </a:solidFill>
                <a:cs typeface="B Nazanin" pitchFamily="2" charset="-78"/>
              </a:rPr>
              <a:t>والـدینی</a:t>
            </a:r>
            <a:r>
              <a:rPr lang="fa-IR" sz="2400" dirty="0">
                <a:solidFill>
                  <a:srgbClr val="0070C0"/>
                </a:solidFill>
                <a:cs typeface="B Nazanin" pitchFamily="2" charset="-78"/>
              </a:rPr>
              <a:t> و نزدیکی بین اعضای خانواده روبروست</a:t>
            </a:r>
            <a:r>
              <a:rPr lang="fa-IR" sz="2400" dirty="0" smtClean="0">
                <a:solidFill>
                  <a:srgbClr val="0070C0"/>
                </a:solidFill>
                <a:cs typeface="B Nazanin" pitchFamily="2" charset="-78"/>
              </a:rPr>
              <a:t>.</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228600"/>
            <a:ext cx="7315200" cy="6140142"/>
          </a:xfrm>
          <a:prstGeom prst="rect">
            <a:avLst/>
          </a:prstGeom>
        </p:spPr>
        <p:txBody>
          <a:bodyPr wrap="square">
            <a:spAutoFit/>
          </a:bodyPr>
          <a:lstStyle/>
          <a:p>
            <a:pPr algn="just" rtl="1">
              <a:lnSpc>
                <a:spcPct val="150000"/>
              </a:lnSpc>
            </a:pPr>
            <a:r>
              <a:rPr lang="fa-IR" sz="2400" dirty="0">
                <a:solidFill>
                  <a:srgbClr val="00B050"/>
                </a:solidFill>
                <a:cs typeface="B Nazanin" pitchFamily="2" charset="-78"/>
              </a:rPr>
              <a:t>یکی از رایجترین مشکلاتی که ویژه خانواده های دارای فرزندان کم سن و سال </a:t>
            </a:r>
            <a:r>
              <a:rPr lang="fa-IR" sz="2400" dirty="0" err="1">
                <a:solidFill>
                  <a:srgbClr val="00B050"/>
                </a:solidFill>
                <a:cs typeface="B Nazanin" pitchFamily="2" charset="-78"/>
              </a:rPr>
              <a:t>اسـت</a:t>
            </a:r>
            <a:r>
              <a:rPr lang="fa-IR" sz="2400" dirty="0">
                <a:solidFill>
                  <a:srgbClr val="00B050"/>
                </a:solidFill>
                <a:cs typeface="B Nazanin" pitchFamily="2" charset="-78"/>
              </a:rPr>
              <a:t> و </a:t>
            </a:r>
            <a:r>
              <a:rPr lang="fa-IR" sz="2400" dirty="0" err="1">
                <a:solidFill>
                  <a:srgbClr val="00B050"/>
                </a:solidFill>
                <a:cs typeface="B Nazanin" pitchFamily="2" charset="-78"/>
              </a:rPr>
              <a:t>منجـر</a:t>
            </a:r>
            <a:r>
              <a:rPr lang="fa-IR" sz="2400" dirty="0">
                <a:solidFill>
                  <a:srgbClr val="00B050"/>
                </a:solidFill>
                <a:cs typeface="B Nazanin" pitchFamily="2" charset="-78"/>
              </a:rPr>
              <a:t> </a:t>
            </a:r>
            <a:r>
              <a:rPr lang="fa-IR" sz="2400" dirty="0" err="1">
                <a:solidFill>
                  <a:srgbClr val="00B050"/>
                </a:solidFill>
                <a:cs typeface="B Nazanin" pitchFamily="2" charset="-78"/>
              </a:rPr>
              <a:t>بـه</a:t>
            </a:r>
            <a:r>
              <a:rPr lang="fa-IR" sz="2400" dirty="0">
                <a:solidFill>
                  <a:srgbClr val="00B050"/>
                </a:solidFill>
                <a:cs typeface="B Nazanin" pitchFamily="2" charset="-78"/>
              </a:rPr>
              <a:t> </a:t>
            </a:r>
            <a:r>
              <a:rPr lang="fa-IR" sz="2400" dirty="0" err="1">
                <a:solidFill>
                  <a:srgbClr val="00B050"/>
                </a:solidFill>
                <a:cs typeface="B Nazanin" pitchFamily="2" charset="-78"/>
              </a:rPr>
              <a:t>ارجـاع</a:t>
            </a:r>
            <a:r>
              <a:rPr lang="fa-IR" sz="2400" dirty="0">
                <a:solidFill>
                  <a:srgbClr val="00B050"/>
                </a:solidFill>
                <a:cs typeface="B Nazanin" pitchFamily="2" charset="-78"/>
              </a:rPr>
              <a:t> کودک به کلینیک راهنمایی کودک می شود مربوط به کودکان پیش دبستانی است که به </a:t>
            </a:r>
            <a:r>
              <a:rPr lang="fa-IR" sz="2400" dirty="0" err="1">
                <a:solidFill>
                  <a:srgbClr val="00B050"/>
                </a:solidFill>
                <a:cs typeface="B Nazanin" pitchFamily="2" charset="-78"/>
              </a:rPr>
              <a:t>قـول</a:t>
            </a:r>
            <a:r>
              <a:rPr lang="fa-IR" sz="2400" dirty="0">
                <a:solidFill>
                  <a:srgbClr val="00B050"/>
                </a:solidFill>
                <a:cs typeface="B Nazanin" pitchFamily="2" charset="-78"/>
              </a:rPr>
              <a:t> </a:t>
            </a:r>
            <a:r>
              <a:rPr lang="fa-IR" sz="2400" dirty="0" err="1">
                <a:solidFill>
                  <a:srgbClr val="00B050"/>
                </a:solidFill>
                <a:cs typeface="B Nazanin" pitchFamily="2" charset="-78"/>
              </a:rPr>
              <a:t>مادرانشـان</a:t>
            </a:r>
            <a:r>
              <a:rPr lang="fa-IR" sz="2400" dirty="0">
                <a:solidFill>
                  <a:srgbClr val="00B050"/>
                </a:solidFill>
                <a:cs typeface="B Nazanin" pitchFamily="2" charset="-78"/>
              </a:rPr>
              <a:t> </a:t>
            </a:r>
            <a:r>
              <a:rPr lang="fa-IR" sz="2400" dirty="0" err="1">
                <a:solidFill>
                  <a:srgbClr val="00B050"/>
                </a:solidFill>
                <a:cs typeface="B Nazanin" pitchFamily="2" charset="-78"/>
              </a:rPr>
              <a:t>هیولاهایی</a:t>
            </a:r>
            <a:r>
              <a:rPr lang="fa-IR" sz="2400" dirty="0">
                <a:solidFill>
                  <a:srgbClr val="00B050"/>
                </a:solidFill>
                <a:cs typeface="B Nazanin" pitchFamily="2" charset="-78"/>
              </a:rPr>
              <a:t> هستند که از هیچ قانونی تبعیت </a:t>
            </a:r>
            <a:r>
              <a:rPr lang="fa-IR" sz="2400" dirty="0" err="1">
                <a:solidFill>
                  <a:srgbClr val="00B050"/>
                </a:solidFill>
                <a:cs typeface="B Nazanin" pitchFamily="2" charset="-78"/>
              </a:rPr>
              <a:t>نمی</a:t>
            </a:r>
            <a:r>
              <a:rPr lang="fa-IR" sz="2400" dirty="0">
                <a:solidFill>
                  <a:srgbClr val="00B050"/>
                </a:solidFill>
                <a:cs typeface="B Nazanin" pitchFamily="2" charset="-78"/>
              </a:rPr>
              <a:t> کنند. وقتی فردی 25 کیلویی </a:t>
            </a:r>
            <a:r>
              <a:rPr lang="fa-IR" sz="2400" dirty="0" err="1">
                <a:solidFill>
                  <a:srgbClr val="00B050"/>
                </a:solidFill>
                <a:cs typeface="B Nazanin" pitchFamily="2" charset="-78"/>
              </a:rPr>
              <a:t>سکان</a:t>
            </a:r>
            <a:r>
              <a:rPr lang="fa-IR" sz="2400" dirty="0">
                <a:solidFill>
                  <a:srgbClr val="00B050"/>
                </a:solidFill>
                <a:cs typeface="B Nazanin" pitchFamily="2" charset="-78"/>
              </a:rPr>
              <a:t> خانواده را </a:t>
            </a:r>
            <a:r>
              <a:rPr lang="fa-IR" sz="2400" dirty="0" err="1">
                <a:solidFill>
                  <a:srgbClr val="00B050"/>
                </a:solidFill>
                <a:cs typeface="B Nazanin" pitchFamily="2" charset="-78"/>
              </a:rPr>
              <a:t>بـه</a:t>
            </a:r>
            <a:r>
              <a:rPr lang="fa-IR" sz="2400" dirty="0">
                <a:solidFill>
                  <a:srgbClr val="00B050"/>
                </a:solidFill>
                <a:cs typeface="B Nazanin" pitchFamily="2" charset="-78"/>
              </a:rPr>
              <a:t> </a:t>
            </a:r>
            <a:r>
              <a:rPr lang="fa-IR" sz="2400" dirty="0" err="1">
                <a:solidFill>
                  <a:srgbClr val="00B050"/>
                </a:solidFill>
                <a:cs typeface="B Nazanin" pitchFamily="2" charset="-78"/>
              </a:rPr>
              <a:t>دسـت</a:t>
            </a:r>
            <a:r>
              <a:rPr lang="fa-IR" sz="2400" dirty="0">
                <a:solidFill>
                  <a:srgbClr val="00B050"/>
                </a:solidFill>
                <a:cs typeface="B Nazanin" pitchFamily="2" charset="-78"/>
              </a:rPr>
              <a:t> می گیرد و کل خانواده را به وحشت می اندازد باید چنین پنداشت که در این کار </a:t>
            </a:r>
            <a:r>
              <a:rPr lang="fa-IR" sz="2400" dirty="0" err="1">
                <a:solidFill>
                  <a:srgbClr val="00B050"/>
                </a:solidFill>
                <a:cs typeface="B Nazanin" pitchFamily="2" charset="-78"/>
              </a:rPr>
              <a:t>حتماًشریک</a:t>
            </a:r>
            <a:r>
              <a:rPr lang="fa-IR" sz="2400" dirty="0">
                <a:solidFill>
                  <a:srgbClr val="00B050"/>
                </a:solidFill>
                <a:cs typeface="B Nazanin" pitchFamily="2" charset="-78"/>
              </a:rPr>
              <a:t> جرم هم دارد. برای اینکه یک آدم نیم </a:t>
            </a:r>
            <a:r>
              <a:rPr lang="fa-IR" sz="2400" dirty="0" err="1">
                <a:solidFill>
                  <a:srgbClr val="00B050"/>
                </a:solidFill>
                <a:cs typeface="B Nazanin" pitchFamily="2" charset="-78"/>
              </a:rPr>
              <a:t>وجبی</a:t>
            </a:r>
            <a:r>
              <a:rPr lang="fa-IR" sz="2400" dirty="0">
                <a:solidFill>
                  <a:srgbClr val="00B050"/>
                </a:solidFill>
                <a:cs typeface="B Nazanin" pitchFamily="2" charset="-78"/>
              </a:rPr>
              <a:t> بتواند بلندتر از سایر افراد خانواده باشد باید روی شانه </a:t>
            </a:r>
            <a:r>
              <a:rPr lang="fa-IR" sz="2400" dirty="0" err="1">
                <a:solidFill>
                  <a:srgbClr val="00B050"/>
                </a:solidFill>
                <a:cs typeface="B Nazanin" pitchFamily="2" charset="-78"/>
              </a:rPr>
              <a:t>هـای</a:t>
            </a:r>
            <a:r>
              <a:rPr lang="fa-IR" sz="2400" dirty="0">
                <a:solidFill>
                  <a:srgbClr val="00B050"/>
                </a:solidFill>
                <a:cs typeface="B Nazanin" pitchFamily="2" charset="-78"/>
              </a:rPr>
              <a:t> </a:t>
            </a:r>
            <a:r>
              <a:rPr lang="fa-IR" sz="2400" dirty="0" err="1">
                <a:solidFill>
                  <a:srgbClr val="00B050"/>
                </a:solidFill>
                <a:cs typeface="B Nazanin" pitchFamily="2" charset="-78"/>
              </a:rPr>
              <a:t>یکـی</a:t>
            </a:r>
            <a:r>
              <a:rPr lang="fa-IR" sz="2400" dirty="0">
                <a:solidFill>
                  <a:srgbClr val="00B050"/>
                </a:solidFill>
                <a:cs typeface="B Nazanin" pitchFamily="2" charset="-78"/>
              </a:rPr>
              <a:t> از </a:t>
            </a:r>
            <a:r>
              <a:rPr lang="fa-IR" sz="2400" dirty="0" err="1">
                <a:solidFill>
                  <a:srgbClr val="00B050"/>
                </a:solidFill>
                <a:cs typeface="B Nazanin" pitchFamily="2" charset="-78"/>
              </a:rPr>
              <a:t>افـراد</a:t>
            </a:r>
            <a:r>
              <a:rPr lang="fa-IR" sz="2400" dirty="0">
                <a:solidFill>
                  <a:srgbClr val="00B050"/>
                </a:solidFill>
                <a:cs typeface="B Nazanin" pitchFamily="2" charset="-78"/>
              </a:rPr>
              <a:t> بزرگسال خانواده سوار </a:t>
            </a:r>
            <a:r>
              <a:rPr lang="fa-IR" sz="2400" dirty="0" err="1">
                <a:solidFill>
                  <a:srgbClr val="00B050"/>
                </a:solidFill>
                <a:cs typeface="B Nazanin" pitchFamily="2" charset="-78"/>
              </a:rPr>
              <a:t>شود.درمانگر</a:t>
            </a:r>
            <a:r>
              <a:rPr lang="fa-IR" sz="2400" dirty="0">
                <a:solidFill>
                  <a:srgbClr val="00B050"/>
                </a:solidFill>
                <a:cs typeface="B Nazanin" pitchFamily="2" charset="-78"/>
              </a:rPr>
              <a:t> در تمام موارد با طیب </a:t>
            </a:r>
            <a:r>
              <a:rPr lang="fa-IR" sz="2400" dirty="0" err="1">
                <a:solidFill>
                  <a:srgbClr val="00B050"/>
                </a:solidFill>
                <a:cs typeface="B Nazanin" pitchFamily="2" charset="-78"/>
              </a:rPr>
              <a:t>خاطرفرض</a:t>
            </a:r>
            <a:r>
              <a:rPr lang="fa-IR" sz="2400" dirty="0">
                <a:solidFill>
                  <a:srgbClr val="00B050"/>
                </a:solidFill>
                <a:cs typeface="B Nazanin" pitchFamily="2" charset="-78"/>
              </a:rPr>
              <a:t> را بر این می </a:t>
            </a:r>
            <a:r>
              <a:rPr lang="fa-IR" sz="2400" dirty="0" err="1">
                <a:solidFill>
                  <a:srgbClr val="00B050"/>
                </a:solidFill>
                <a:cs typeface="B Nazanin" pitchFamily="2" charset="-78"/>
              </a:rPr>
              <a:t>گـذارد</a:t>
            </a:r>
            <a:r>
              <a:rPr lang="fa-IR" sz="2400" dirty="0">
                <a:solidFill>
                  <a:srgbClr val="00B050"/>
                </a:solidFill>
                <a:cs typeface="B Nazanin" pitchFamily="2" charset="-78"/>
              </a:rPr>
              <a:t> </a:t>
            </a:r>
            <a:r>
              <a:rPr lang="fa-IR" sz="2400" dirty="0" err="1">
                <a:solidFill>
                  <a:srgbClr val="00B050"/>
                </a:solidFill>
                <a:cs typeface="B Nazanin" pitchFamily="2" charset="-78"/>
              </a:rPr>
              <a:t>کـه</a:t>
            </a:r>
            <a:r>
              <a:rPr lang="fa-IR" sz="2400" dirty="0">
                <a:solidFill>
                  <a:srgbClr val="00B050"/>
                </a:solidFill>
                <a:cs typeface="B Nazanin" pitchFamily="2" charset="-78"/>
              </a:rPr>
              <a:t> </a:t>
            </a:r>
            <a:r>
              <a:rPr lang="fa-IR" sz="2400" dirty="0" err="1">
                <a:solidFill>
                  <a:srgbClr val="00B050"/>
                </a:solidFill>
                <a:cs typeface="B Nazanin" pitchFamily="2" charset="-78"/>
              </a:rPr>
              <a:t>وقتـی</a:t>
            </a:r>
            <a:r>
              <a:rPr lang="fa-IR" sz="2400" dirty="0">
                <a:solidFill>
                  <a:srgbClr val="00B050"/>
                </a:solidFill>
                <a:cs typeface="B Nazanin" pitchFamily="2" charset="-78"/>
              </a:rPr>
              <a:t> زن و شوهر از یکدیگر سلب صلاحیت می </a:t>
            </a:r>
            <a:r>
              <a:rPr lang="fa-IR" sz="2400" dirty="0" err="1">
                <a:solidFill>
                  <a:srgbClr val="00B050"/>
                </a:solidFill>
                <a:cs typeface="B Nazanin" pitchFamily="2" charset="-78"/>
              </a:rPr>
              <a:t>کنند،این</a:t>
            </a:r>
            <a:r>
              <a:rPr lang="fa-IR" sz="2400" dirty="0">
                <a:solidFill>
                  <a:srgbClr val="00B050"/>
                </a:solidFill>
                <a:cs typeface="B Nazanin" pitchFamily="2" charset="-78"/>
              </a:rPr>
              <a:t> امر موجب می شود که شخص </a:t>
            </a:r>
            <a:r>
              <a:rPr lang="fa-IR" sz="2400" dirty="0" err="1">
                <a:solidFill>
                  <a:srgbClr val="00B050"/>
                </a:solidFill>
                <a:cs typeface="B Nazanin" pitchFamily="2" charset="-78"/>
              </a:rPr>
              <a:t>ظالمی</a:t>
            </a:r>
            <a:r>
              <a:rPr lang="fa-IR" sz="2400" dirty="0">
                <a:solidFill>
                  <a:srgbClr val="00B050"/>
                </a:solidFill>
                <a:cs typeface="B Nazanin" pitchFamily="2" charset="-78"/>
              </a:rPr>
              <a:t> که در </a:t>
            </a:r>
            <a:r>
              <a:rPr lang="fa-IR" sz="2400" dirty="0" err="1">
                <a:solidFill>
                  <a:srgbClr val="00B050"/>
                </a:solidFill>
                <a:cs typeface="B Nazanin" pitchFamily="2" charset="-78"/>
              </a:rPr>
              <a:t>گوشـه</a:t>
            </a:r>
            <a:r>
              <a:rPr lang="fa-IR" sz="2400" dirty="0">
                <a:solidFill>
                  <a:srgbClr val="00B050"/>
                </a:solidFill>
                <a:cs typeface="B Nazanin" pitchFamily="2" charset="-78"/>
              </a:rPr>
              <a:t> ی </a:t>
            </a:r>
            <a:r>
              <a:rPr lang="fa-IR" sz="2400" dirty="0" err="1">
                <a:solidFill>
                  <a:srgbClr val="00B050"/>
                </a:solidFill>
                <a:cs typeface="B Nazanin" pitchFamily="2" charset="-78"/>
              </a:rPr>
              <a:t>مثلـث</a:t>
            </a:r>
            <a:r>
              <a:rPr lang="fa-IR" sz="2400" dirty="0">
                <a:solidFill>
                  <a:srgbClr val="00B050"/>
                </a:solidFill>
                <a:cs typeface="B Nazanin" pitchFamily="2" charset="-78"/>
              </a:rPr>
              <a:t> قرار دارد در موضع قدرت قرار می گیرد. </a:t>
            </a:r>
            <a:endParaRPr lang="fa-IR" sz="2400" dirty="0" smtClean="0">
              <a:solidFill>
                <a:srgbClr val="00B050"/>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228600"/>
            <a:ext cx="7315200" cy="4893647"/>
          </a:xfrm>
          <a:prstGeom prst="rect">
            <a:avLst/>
          </a:prstGeom>
        </p:spPr>
        <p:txBody>
          <a:bodyPr wrap="square">
            <a:spAutoFit/>
          </a:bodyPr>
          <a:lstStyle/>
          <a:p>
            <a:pPr algn="just" rtl="1"/>
            <a:r>
              <a:rPr lang="fa-IR" sz="2400" dirty="0" smtClean="0">
                <a:solidFill>
                  <a:schemeClr val="accent6">
                    <a:lumMod val="75000"/>
                  </a:schemeClr>
                </a:solidFill>
                <a:cs typeface="B Nazanin" pitchFamily="2" charset="-78"/>
              </a:rPr>
              <a:t>در </a:t>
            </a:r>
            <a:r>
              <a:rPr lang="fa-IR" sz="2400" dirty="0">
                <a:solidFill>
                  <a:schemeClr val="accent6">
                    <a:lumMod val="75000"/>
                  </a:schemeClr>
                </a:solidFill>
                <a:cs typeface="B Nazanin" pitchFamily="2" charset="-78"/>
              </a:rPr>
              <a:t>خانواده </a:t>
            </a:r>
            <a:r>
              <a:rPr lang="fa-IR" sz="2400" dirty="0" err="1">
                <a:solidFill>
                  <a:schemeClr val="accent6">
                    <a:lumMod val="75000"/>
                  </a:schemeClr>
                </a:solidFill>
                <a:cs typeface="B Nazanin" pitchFamily="2" charset="-78"/>
              </a:rPr>
              <a:t>هایی</a:t>
            </a:r>
            <a:r>
              <a:rPr lang="fa-IR" sz="2400" dirty="0">
                <a:solidFill>
                  <a:schemeClr val="accent6">
                    <a:lumMod val="75000"/>
                  </a:schemeClr>
                </a:solidFill>
                <a:cs typeface="B Nazanin" pitchFamily="2" charset="-78"/>
              </a:rPr>
              <a:t> که فرزند نوجوان دارند ،مسائل مربوط به </a:t>
            </a:r>
            <a:r>
              <a:rPr lang="fa-IR" sz="2400" dirty="0" err="1">
                <a:solidFill>
                  <a:schemeClr val="accent6">
                    <a:lumMod val="75000"/>
                  </a:schemeClr>
                </a:solidFill>
                <a:cs typeface="B Nazanin" pitchFamily="2" charset="-78"/>
              </a:rPr>
              <a:t>کنتـرل</a:t>
            </a:r>
            <a:r>
              <a:rPr lang="fa-IR" sz="2400" dirty="0">
                <a:solidFill>
                  <a:schemeClr val="accent6">
                    <a:lumMod val="75000"/>
                  </a:schemeClr>
                </a:solidFill>
                <a:cs typeface="B Nazanin" pitchFamily="2" charset="-78"/>
              </a:rPr>
              <a:t> ممکن است مربوط به ناتوانی والدین در گذشتن از مرحله ای که نگران فرزندان خود هستند </a:t>
            </a:r>
            <a:r>
              <a:rPr lang="fa-IR" sz="2400" dirty="0" err="1">
                <a:solidFill>
                  <a:schemeClr val="accent6">
                    <a:lumMod val="75000"/>
                  </a:schemeClr>
                </a:solidFill>
                <a:cs typeface="B Nazanin" pitchFamily="2" charset="-78"/>
              </a:rPr>
              <a:t>بـه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مرحلـه</a:t>
            </a:r>
            <a:r>
              <a:rPr lang="fa-IR" sz="2400" dirty="0">
                <a:solidFill>
                  <a:schemeClr val="accent6">
                    <a:lumMod val="75000"/>
                  </a:schemeClr>
                </a:solidFill>
                <a:cs typeface="B Nazanin" pitchFamily="2" charset="-78"/>
              </a:rPr>
              <a:t> ی </a:t>
            </a:r>
            <a:r>
              <a:rPr lang="fa-IR" sz="2400" dirty="0" err="1">
                <a:solidFill>
                  <a:schemeClr val="accent6">
                    <a:lumMod val="75000"/>
                  </a:schemeClr>
                </a:solidFill>
                <a:cs typeface="B Nazanin" pitchFamily="2" charset="-78"/>
              </a:rPr>
              <a:t>والدینی</a:t>
            </a:r>
            <a:r>
              <a:rPr lang="fa-IR" sz="2400" dirty="0">
                <a:solidFill>
                  <a:schemeClr val="accent6">
                    <a:lumMod val="75000"/>
                  </a:schemeClr>
                </a:solidFill>
                <a:cs typeface="B Nazanin" pitchFamily="2" charset="-78"/>
              </a:rPr>
              <a:t> که به فرزندان نوجوان خود اطمینان می کنند و به وی احترام می گذارند ،</a:t>
            </a:r>
            <a:r>
              <a:rPr lang="fa-IR" sz="2400" dirty="0" err="1">
                <a:solidFill>
                  <a:schemeClr val="accent6">
                    <a:lumMod val="75000"/>
                  </a:schemeClr>
                </a:solidFill>
                <a:cs typeface="B Nazanin" pitchFamily="2" charset="-78"/>
              </a:rPr>
              <a:t>باشد.به</a:t>
            </a:r>
            <a:r>
              <a:rPr lang="fa-IR" sz="2400" dirty="0">
                <a:solidFill>
                  <a:schemeClr val="accent6">
                    <a:lumMod val="75000"/>
                  </a:schemeClr>
                </a:solidFill>
                <a:cs typeface="B Nazanin" pitchFamily="2" charset="-78"/>
              </a:rPr>
              <a:t> طور کلی ،بهترین راه برای </a:t>
            </a:r>
            <a:r>
              <a:rPr lang="fa-IR" sz="2400" dirty="0" err="1">
                <a:solidFill>
                  <a:schemeClr val="accent6">
                    <a:lumMod val="75000"/>
                  </a:schemeClr>
                </a:solidFill>
                <a:cs typeface="B Nazanin" pitchFamily="2" charset="-78"/>
              </a:rPr>
              <a:t>درمانگری</a:t>
            </a:r>
            <a:r>
              <a:rPr lang="fa-IR" sz="2400" dirty="0">
                <a:solidFill>
                  <a:schemeClr val="accent6">
                    <a:lumMod val="75000"/>
                  </a:schemeClr>
                </a:solidFill>
                <a:cs typeface="B Nazanin" pitchFamily="2" charset="-78"/>
              </a:rPr>
              <a:t> که با خانواده های دارای فرزندان نوجوان که مدام بر سر و کله هم می زنند سرو کار دارد اینست که </a:t>
            </a:r>
            <a:r>
              <a:rPr lang="fa-IR" sz="2400" dirty="0" err="1">
                <a:solidFill>
                  <a:schemeClr val="accent6">
                    <a:lumMod val="75000"/>
                  </a:schemeClr>
                </a:solidFill>
                <a:cs typeface="B Nazanin" pitchFamily="2" charset="-78"/>
              </a:rPr>
              <a:t>تاحد</a:t>
            </a:r>
            <a:r>
              <a:rPr lang="fa-IR" sz="2400" dirty="0">
                <a:solidFill>
                  <a:schemeClr val="accent6">
                    <a:lumMod val="75000"/>
                  </a:schemeClr>
                </a:solidFill>
                <a:cs typeface="B Nazanin" pitchFamily="2" charset="-78"/>
              </a:rPr>
              <a:t> امکان و در </a:t>
            </a:r>
            <a:r>
              <a:rPr lang="fa-IR" sz="2400" dirty="0" err="1">
                <a:solidFill>
                  <a:schemeClr val="accent6">
                    <a:lumMod val="75000"/>
                  </a:schemeClr>
                </a:solidFill>
                <a:cs typeface="B Nazanin" pitchFamily="2" charset="-78"/>
              </a:rPr>
              <a:t>حدتوان</a:t>
            </a:r>
            <a:r>
              <a:rPr lang="fa-IR" sz="2400" dirty="0">
                <a:solidFill>
                  <a:schemeClr val="accent6">
                    <a:lumMod val="75000"/>
                  </a:schemeClr>
                </a:solidFill>
                <a:cs typeface="B Nazanin" pitchFamily="2" charset="-78"/>
              </a:rPr>
              <a:t> بینابین آنها حرکت کند. او باید از حقوق والدین برای برخی خواسته ها و نیز حفظ حرمت والدین ،حمایت کند. و در حین حال </a:t>
            </a:r>
            <a:r>
              <a:rPr lang="fa-IR" sz="2400" dirty="0" err="1">
                <a:solidFill>
                  <a:schemeClr val="accent6">
                    <a:lumMod val="75000"/>
                  </a:schemeClr>
                </a:solidFill>
                <a:cs typeface="B Nazanin" pitchFamily="2" charset="-78"/>
              </a:rPr>
              <a:t>ازخواسته</a:t>
            </a:r>
            <a:r>
              <a:rPr lang="fa-IR" sz="2400" dirty="0">
                <a:solidFill>
                  <a:schemeClr val="accent6">
                    <a:lumMod val="75000"/>
                  </a:schemeClr>
                </a:solidFill>
                <a:cs typeface="B Nazanin" pitchFamily="2" charset="-78"/>
              </a:rPr>
              <a:t> ی نوجوانان برای ایجاد تغییر نیز پشتیبانی نماید. در خانواده </a:t>
            </a:r>
            <a:r>
              <a:rPr lang="fa-IR" sz="2400" dirty="0" err="1">
                <a:solidFill>
                  <a:schemeClr val="accent6">
                    <a:lumMod val="75000"/>
                  </a:schemeClr>
                </a:solidFill>
                <a:cs typeface="B Nazanin" pitchFamily="2" charset="-78"/>
              </a:rPr>
              <a:t>هایی</a:t>
            </a:r>
            <a:r>
              <a:rPr lang="fa-IR" sz="2400" dirty="0">
                <a:solidFill>
                  <a:schemeClr val="accent6">
                    <a:lumMod val="75000"/>
                  </a:schemeClr>
                </a:solidFill>
                <a:cs typeface="B Nazanin" pitchFamily="2" charset="-78"/>
              </a:rPr>
              <a:t> که کودکان بزهکار دارند کنترل والدین به حضورشان بستگی دارد. قوانین </a:t>
            </a:r>
            <a:r>
              <a:rPr lang="fa-IR" sz="2400" dirty="0" err="1">
                <a:solidFill>
                  <a:schemeClr val="accent6">
                    <a:lumMod val="75000"/>
                  </a:schemeClr>
                </a:solidFill>
                <a:cs typeface="B Nazanin" pitchFamily="2" charset="-78"/>
              </a:rPr>
              <a:t>فقـط</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تـا</a:t>
            </a:r>
            <a:r>
              <a:rPr lang="fa-IR" sz="2400" dirty="0">
                <a:solidFill>
                  <a:schemeClr val="accent6">
                    <a:lumMod val="75000"/>
                  </a:schemeClr>
                </a:solidFill>
                <a:cs typeface="B Nazanin" pitchFamily="2" charset="-78"/>
              </a:rPr>
              <a:t> زمانی به قوت خود باقی هستند که والدین برای بکارگیری آنها حضور داشته باشند. </a:t>
            </a:r>
            <a:r>
              <a:rPr lang="fa-IR" sz="2400" dirty="0" err="1">
                <a:solidFill>
                  <a:schemeClr val="accent6">
                    <a:lumMod val="75000"/>
                  </a:schemeClr>
                </a:solidFill>
                <a:cs typeface="B Nazanin" pitchFamily="2" charset="-78"/>
              </a:rPr>
              <a:t>الگوهـای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ارتبـاطی</a:t>
            </a:r>
            <a:r>
              <a:rPr lang="fa-IR" sz="2400" dirty="0">
                <a:solidFill>
                  <a:schemeClr val="accent6">
                    <a:lumMod val="75000"/>
                  </a:schemeClr>
                </a:solidFill>
                <a:cs typeface="B Nazanin" pitchFamily="2" charset="-78"/>
              </a:rPr>
              <a:t> در اینگونه خانواده ها مغشوش است . اعضای این خانواده ها انتظار ندارند که کسی به حرفشان </a:t>
            </a:r>
            <a:r>
              <a:rPr lang="fa-IR" sz="2400" dirty="0" err="1">
                <a:solidFill>
                  <a:schemeClr val="accent6">
                    <a:lumMod val="75000"/>
                  </a:schemeClr>
                </a:solidFill>
                <a:cs typeface="B Nazanin" pitchFamily="2" charset="-78"/>
              </a:rPr>
              <a:t>گـوش</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کنـد</a:t>
            </a:r>
            <a:r>
              <a:rPr lang="fa-IR" sz="2400" dirty="0">
                <a:solidFill>
                  <a:schemeClr val="accent6">
                    <a:lumMod val="75000"/>
                  </a:schemeClr>
                </a:solidFill>
                <a:cs typeface="B Nazanin" pitchFamily="2" charset="-78"/>
              </a:rPr>
              <a:t> و پیامهای ارتباطی بیشتر از محتوا اهمیت دارند.</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2823939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295400"/>
            <a:ext cx="8153400" cy="4893647"/>
          </a:xfrm>
          <a:prstGeom prst="rect">
            <a:avLst/>
          </a:prstGeom>
        </p:spPr>
        <p:txBody>
          <a:bodyPr wrap="square">
            <a:spAutoFit/>
          </a:bodyPr>
          <a:lstStyle/>
          <a:p>
            <a:pPr algn="just" rtl="1"/>
            <a:r>
              <a:rPr lang="fa-IR" sz="2400" dirty="0">
                <a:solidFill>
                  <a:srgbClr val="0070C0"/>
                </a:solidFill>
                <a:cs typeface="B Nazanin" pitchFamily="2" charset="-78"/>
              </a:rPr>
              <a:t>در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از فرزندان سوء استفاده می </a:t>
            </a:r>
            <a:r>
              <a:rPr lang="fa-IR" sz="2400" dirty="0" err="1">
                <a:solidFill>
                  <a:srgbClr val="0070C0"/>
                </a:solidFill>
                <a:cs typeface="B Nazanin" pitchFamily="2" charset="-78"/>
              </a:rPr>
              <a:t>شود،سیستم</a:t>
            </a:r>
            <a:r>
              <a:rPr lang="fa-IR" sz="2400" dirty="0">
                <a:solidFill>
                  <a:srgbClr val="0070C0"/>
                </a:solidFill>
                <a:cs typeface="B Nazanin" pitchFamily="2" charset="-78"/>
              </a:rPr>
              <a:t> قادر نیست پاسخ های مخرب </a:t>
            </a:r>
            <a:r>
              <a:rPr lang="fa-IR" sz="2400" dirty="0" err="1">
                <a:solidFill>
                  <a:srgbClr val="0070C0"/>
                </a:solidFill>
                <a:cs typeface="B Nazanin" pitchFamily="2" charset="-78"/>
              </a:rPr>
              <a:t>والـدین</a:t>
            </a:r>
            <a:r>
              <a:rPr lang="fa-IR" sz="2400" dirty="0">
                <a:solidFill>
                  <a:srgbClr val="0070C0"/>
                </a:solidFill>
                <a:cs typeface="B Nazanin" pitchFamily="2" charset="-78"/>
              </a:rPr>
              <a:t> را </a:t>
            </a:r>
            <a:r>
              <a:rPr lang="fa-IR" sz="2400" dirty="0" err="1">
                <a:solidFill>
                  <a:srgbClr val="0070C0"/>
                </a:solidFill>
                <a:cs typeface="B Nazanin" pitchFamily="2" charset="-78"/>
              </a:rPr>
              <a:t>بـه</a:t>
            </a:r>
            <a:r>
              <a:rPr lang="fa-IR" sz="2400" dirty="0">
                <a:solidFill>
                  <a:srgbClr val="0070C0"/>
                </a:solidFill>
                <a:cs typeface="B Nazanin" pitchFamily="2" charset="-78"/>
              </a:rPr>
              <a:t> فرزندان مهار کند.</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غالباً والدین محروم از سیستم های </a:t>
            </a:r>
            <a:r>
              <a:rPr lang="fa-IR" sz="2400" dirty="0" err="1">
                <a:solidFill>
                  <a:srgbClr val="0070C0"/>
                </a:solidFill>
                <a:cs typeface="B Nazanin" pitchFamily="2" charset="-78"/>
              </a:rPr>
              <a:t>حمایتگر</a:t>
            </a:r>
            <a:r>
              <a:rPr lang="fa-IR" sz="2400" dirty="0">
                <a:solidFill>
                  <a:srgbClr val="0070C0"/>
                </a:solidFill>
                <a:cs typeface="B Nazanin" pitchFamily="2" charset="-78"/>
              </a:rPr>
              <a:t> می باشند . آنها طوری به فرزندان واکنش </a:t>
            </a:r>
            <a:r>
              <a:rPr lang="fa-IR" sz="2400" dirty="0" err="1">
                <a:solidFill>
                  <a:srgbClr val="0070C0"/>
                </a:solidFill>
                <a:cs typeface="B Nazanin" pitchFamily="2" charset="-78"/>
              </a:rPr>
              <a:t>نشـان</a:t>
            </a:r>
            <a:r>
              <a:rPr lang="fa-IR" sz="2400" dirty="0">
                <a:solidFill>
                  <a:srgbClr val="0070C0"/>
                </a:solidFill>
                <a:cs typeface="B Nazanin" pitchFamily="2" charset="-78"/>
              </a:rPr>
              <a:t> </a:t>
            </a:r>
            <a:r>
              <a:rPr lang="fa-IR" sz="2400" dirty="0" err="1">
                <a:solidFill>
                  <a:srgbClr val="0070C0"/>
                </a:solidFill>
                <a:cs typeface="B Nazanin" pitchFamily="2" charset="-78"/>
              </a:rPr>
              <a:t>مـی</a:t>
            </a:r>
            <a:r>
              <a:rPr lang="fa-IR" sz="2400" dirty="0">
                <a:solidFill>
                  <a:srgbClr val="0070C0"/>
                </a:solidFill>
                <a:cs typeface="B Nazanin" pitchFamily="2" charset="-78"/>
              </a:rPr>
              <a:t> </a:t>
            </a:r>
            <a:r>
              <a:rPr lang="fa-IR" sz="2400" dirty="0" err="1">
                <a:solidFill>
                  <a:srgbClr val="0070C0"/>
                </a:solidFill>
                <a:cs typeface="B Nazanin" pitchFamily="2" charset="-78"/>
              </a:rPr>
              <a:t>دهنـد</a:t>
            </a:r>
            <a:r>
              <a:rPr lang="fa-IR" sz="2400" dirty="0">
                <a:solidFill>
                  <a:srgbClr val="0070C0"/>
                </a:solidFill>
                <a:cs typeface="B Nazanin" pitchFamily="2" charset="-78"/>
              </a:rPr>
              <a:t> گویی که بچه ها صرفاً امتداد آنها می باشند. محیط خانواده به صورت تنها مکانی در می آید که والد </a:t>
            </a:r>
            <a:r>
              <a:rPr lang="fa-IR" sz="2400" dirty="0" err="1">
                <a:solidFill>
                  <a:srgbClr val="0070C0"/>
                </a:solidFill>
                <a:cs typeface="B Nazanin" pitchFamily="2" charset="-78"/>
              </a:rPr>
              <a:t>طـوری</a:t>
            </a:r>
            <a:r>
              <a:rPr lang="fa-IR" sz="2400" dirty="0">
                <a:solidFill>
                  <a:srgbClr val="0070C0"/>
                </a:solidFill>
                <a:cs typeface="B Nazanin" pitchFamily="2" charset="-78"/>
              </a:rPr>
              <a:t> قدرت و شایستگی خود را ابراز می کند که به صورت پرخاشگری جلوه می </a:t>
            </a:r>
            <a:r>
              <a:rPr lang="fa-IR" sz="2400" dirty="0" err="1">
                <a:solidFill>
                  <a:srgbClr val="0070C0"/>
                </a:solidFill>
                <a:cs typeface="B Nazanin" pitchFamily="2" charset="-78"/>
              </a:rPr>
              <a:t>کند.خانواده</a:t>
            </a:r>
            <a:r>
              <a:rPr lang="fa-IR" sz="2400" dirty="0">
                <a:solidFill>
                  <a:srgbClr val="0070C0"/>
                </a:solidFill>
                <a:cs typeface="B Nazanin" pitchFamily="2" charset="-78"/>
              </a:rPr>
              <a:t> دارای </a:t>
            </a:r>
            <a:r>
              <a:rPr lang="fa-IR" sz="2400" dirty="0" err="1">
                <a:solidFill>
                  <a:srgbClr val="0070C0"/>
                </a:solidFill>
                <a:cs typeface="B Nazanin" pitchFamily="2" charset="-78"/>
              </a:rPr>
              <a:t>نـوزادی</a:t>
            </a:r>
            <a:r>
              <a:rPr lang="fa-IR" sz="2400" dirty="0">
                <a:solidFill>
                  <a:srgbClr val="0070C0"/>
                </a:solidFill>
                <a:cs typeface="B Nazanin" pitchFamily="2" charset="-78"/>
              </a:rPr>
              <a:t> </a:t>
            </a:r>
            <a:r>
              <a:rPr lang="fa-IR" sz="2400" dirty="0" err="1">
                <a:solidFill>
                  <a:srgbClr val="0070C0"/>
                </a:solidFill>
                <a:cs typeface="B Nazanin" pitchFamily="2" charset="-78"/>
              </a:rPr>
              <a:t>کـه</a:t>
            </a:r>
            <a:r>
              <a:rPr lang="fa-IR" sz="2400" dirty="0">
                <a:solidFill>
                  <a:srgbClr val="0070C0"/>
                </a:solidFill>
                <a:cs typeface="B Nazanin" pitchFamily="2" charset="-78"/>
              </a:rPr>
              <a:t> رشد چشمگیری ندارد اغلب جزء خانواده های بهره کش از کودک دسته بندی می شوند زیرا در هر دو مورد امنیت جانی کودک در خطر می افتد.</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دو نوع خانواده وجود دارد که بچه </a:t>
            </a:r>
            <a:r>
              <a:rPr lang="fa-IR" sz="2400" dirty="0" err="1">
                <a:solidFill>
                  <a:srgbClr val="0070C0"/>
                </a:solidFill>
                <a:cs typeface="B Nazanin" pitchFamily="2" charset="-78"/>
              </a:rPr>
              <a:t>هایشان</a:t>
            </a:r>
            <a:r>
              <a:rPr lang="fa-IR" sz="2400" dirty="0">
                <a:solidFill>
                  <a:srgbClr val="0070C0"/>
                </a:solidFill>
                <a:cs typeface="B Nazanin" pitchFamily="2" charset="-78"/>
              </a:rPr>
              <a:t> دچار مدرسه هراسی می </a:t>
            </a:r>
            <a:r>
              <a:rPr lang="fa-IR" sz="2400" dirty="0" err="1">
                <a:solidFill>
                  <a:srgbClr val="0070C0"/>
                </a:solidFill>
                <a:cs typeface="B Nazanin" pitchFamily="2" charset="-78"/>
              </a:rPr>
              <a:t>شـوند</a:t>
            </a:r>
            <a:r>
              <a:rPr lang="fa-IR" sz="2400" dirty="0">
                <a:solidFill>
                  <a:srgbClr val="0070C0"/>
                </a:solidFill>
                <a:cs typeface="B Nazanin" pitchFamily="2" charset="-78"/>
              </a:rPr>
              <a:t> : در </a:t>
            </a:r>
            <a:r>
              <a:rPr lang="fa-IR" sz="2400" dirty="0" err="1">
                <a:solidFill>
                  <a:srgbClr val="0070C0"/>
                </a:solidFill>
                <a:cs typeface="B Nazanin" pitchFamily="2" charset="-78"/>
              </a:rPr>
              <a:t>یکـی</a:t>
            </a:r>
            <a:r>
              <a:rPr lang="fa-IR" sz="2400" dirty="0">
                <a:solidFill>
                  <a:srgbClr val="0070C0"/>
                </a:solidFill>
                <a:cs typeface="B Nazanin" pitchFamily="2" charset="-78"/>
              </a:rPr>
              <a:t> از </a:t>
            </a:r>
            <a:r>
              <a:rPr lang="fa-IR" sz="2400" dirty="0" err="1">
                <a:solidFill>
                  <a:srgbClr val="0070C0"/>
                </a:solidFill>
                <a:cs typeface="B Nazanin" pitchFamily="2" charset="-78"/>
              </a:rPr>
              <a:t>ایـن</a:t>
            </a:r>
            <a:r>
              <a:rPr lang="fa-IR" sz="2400" dirty="0">
                <a:solidFill>
                  <a:srgbClr val="0070C0"/>
                </a:solidFill>
                <a:cs typeface="B Nazanin" pitchFamily="2" charset="-78"/>
              </a:rPr>
              <a:t> </a:t>
            </a:r>
            <a:r>
              <a:rPr lang="fa-IR" sz="2400" dirty="0" err="1">
                <a:solidFill>
                  <a:srgbClr val="0070C0"/>
                </a:solidFill>
                <a:cs typeface="B Nazanin" pitchFamily="2" charset="-78"/>
              </a:rPr>
              <a:t>خـانواده</a:t>
            </a:r>
            <a:r>
              <a:rPr lang="fa-IR" sz="2400" dirty="0">
                <a:solidFill>
                  <a:srgbClr val="0070C0"/>
                </a:solidFill>
                <a:cs typeface="B Nazanin" pitchFamily="2" charset="-78"/>
              </a:rPr>
              <a:t> </a:t>
            </a:r>
            <a:r>
              <a:rPr lang="fa-IR" sz="2400" dirty="0" err="1">
                <a:solidFill>
                  <a:srgbClr val="0070C0"/>
                </a:solidFill>
                <a:cs typeface="B Nazanin" pitchFamily="2" charset="-78"/>
              </a:rPr>
              <a:t>هـا</a:t>
            </a:r>
            <a:r>
              <a:rPr lang="fa-IR" sz="2400" dirty="0">
                <a:solidFill>
                  <a:srgbClr val="0070C0"/>
                </a:solidFill>
                <a:cs typeface="B Nazanin" pitchFamily="2" charset="-78"/>
              </a:rPr>
              <a:t> مدرسه هراسی نشانه ی بارز سازمان شبه بزهکار پرور می باشد . </a:t>
            </a:r>
            <a:r>
              <a:rPr lang="fa-IR" sz="2400" dirty="0" err="1">
                <a:solidFill>
                  <a:srgbClr val="0070C0"/>
                </a:solidFill>
                <a:cs typeface="B Nazanin" pitchFamily="2" charset="-78"/>
              </a:rPr>
              <a:t>ودر</a:t>
            </a:r>
            <a:r>
              <a:rPr lang="fa-IR" sz="2400" dirty="0">
                <a:solidFill>
                  <a:srgbClr val="0070C0"/>
                </a:solidFill>
                <a:cs typeface="B Nazanin" pitchFamily="2" charset="-78"/>
              </a:rPr>
              <a:t> نوع دیگر سازمان خانواده </a:t>
            </a:r>
            <a:r>
              <a:rPr lang="fa-IR" sz="2400" dirty="0" err="1">
                <a:solidFill>
                  <a:srgbClr val="0070C0"/>
                </a:solidFill>
                <a:cs typeface="B Nazanin" pitchFamily="2" charset="-78"/>
              </a:rPr>
              <a:t>مشـابه</a:t>
            </a:r>
            <a:r>
              <a:rPr lang="fa-IR" sz="2400" dirty="0">
                <a:solidFill>
                  <a:srgbClr val="0070C0"/>
                </a:solidFill>
                <a:cs typeface="B Nazanin" pitchFamily="2" charset="-78"/>
              </a:rPr>
              <a:t> </a:t>
            </a:r>
            <a:r>
              <a:rPr lang="fa-IR" sz="2400" dirty="0" err="1">
                <a:solidFill>
                  <a:srgbClr val="0070C0"/>
                </a:solidFill>
                <a:cs typeface="B Nazanin" pitchFamily="2" charset="-78"/>
              </a:rPr>
              <a:t>بـا</a:t>
            </a:r>
            <a:r>
              <a:rPr lang="fa-IR" sz="2400" dirty="0">
                <a:solidFill>
                  <a:srgbClr val="0070C0"/>
                </a:solidFill>
                <a:cs typeface="B Nazanin" pitchFamily="2" charset="-78"/>
              </a:rPr>
              <a:t> سازمان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است که </a:t>
            </a:r>
            <a:r>
              <a:rPr lang="fa-IR" sz="2400" dirty="0" err="1">
                <a:solidFill>
                  <a:srgbClr val="0070C0"/>
                </a:solidFill>
                <a:cs typeface="B Nazanin" pitchFamily="2" charset="-78"/>
              </a:rPr>
              <a:t>فرزندانشان</a:t>
            </a:r>
            <a:r>
              <a:rPr lang="fa-IR" sz="2400" dirty="0">
                <a:solidFill>
                  <a:srgbClr val="0070C0"/>
                </a:solidFill>
                <a:cs typeface="B Nazanin" pitchFamily="2" charset="-78"/>
              </a:rPr>
              <a:t> دچار اختلالات روان تنی هستند در اینجا </a:t>
            </a:r>
            <a:r>
              <a:rPr lang="fa-IR" sz="2400" dirty="0" err="1">
                <a:solidFill>
                  <a:srgbClr val="0070C0"/>
                </a:solidFill>
                <a:cs typeface="B Nazanin" pitchFamily="2" charset="-78"/>
              </a:rPr>
              <a:t>کـودک</a:t>
            </a:r>
            <a:r>
              <a:rPr lang="fa-IR" sz="2400" dirty="0">
                <a:solidFill>
                  <a:srgbClr val="0070C0"/>
                </a:solidFill>
                <a:cs typeface="B Nazanin" pitchFamily="2" charset="-78"/>
              </a:rPr>
              <a:t> </a:t>
            </a:r>
            <a:r>
              <a:rPr lang="fa-IR" sz="2400" dirty="0" err="1">
                <a:solidFill>
                  <a:srgbClr val="0070C0"/>
                </a:solidFill>
                <a:cs typeface="B Nazanin" pitchFamily="2" charset="-78"/>
              </a:rPr>
              <a:t>بـا</a:t>
            </a:r>
            <a:r>
              <a:rPr lang="fa-IR" sz="2400" dirty="0">
                <a:solidFill>
                  <a:srgbClr val="0070C0"/>
                </a:solidFill>
                <a:cs typeface="B Nazanin" pitchFamily="2" charset="-78"/>
              </a:rPr>
              <a:t> </a:t>
            </a:r>
            <a:r>
              <a:rPr lang="fa-IR" sz="2400" dirty="0" err="1">
                <a:solidFill>
                  <a:srgbClr val="0070C0"/>
                </a:solidFill>
                <a:cs typeface="B Nazanin" pitchFamily="2" charset="-78"/>
              </a:rPr>
              <a:t>برخـی</a:t>
            </a:r>
            <a:r>
              <a:rPr lang="fa-IR" sz="2400" dirty="0">
                <a:solidFill>
                  <a:srgbClr val="0070C0"/>
                </a:solidFill>
                <a:cs typeface="B Nazanin" pitchFamily="2" charset="-78"/>
              </a:rPr>
              <a:t> از اعضای خانواده چنان قاطی می شود که او را به عنوان مونس و همدم فرد مذکور در خانه پایبند می کند.</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381000"/>
            <a:ext cx="7620000" cy="6740307"/>
          </a:xfrm>
          <a:prstGeom prst="rect">
            <a:avLst/>
          </a:prstGeom>
        </p:spPr>
        <p:txBody>
          <a:bodyPr wrap="square">
            <a:spAutoFit/>
          </a:bodyPr>
          <a:lstStyle/>
          <a:p>
            <a:pPr algn="just" rtl="1"/>
            <a:r>
              <a:rPr lang="fa-IR" sz="2400" b="1" dirty="0">
                <a:solidFill>
                  <a:srgbClr val="7030A0"/>
                </a:solidFill>
                <a:cs typeface="B Nazanin" pitchFamily="2" charset="-78"/>
              </a:rPr>
              <a:t>خانواده های روان تنی:</a:t>
            </a:r>
            <a:r>
              <a:rPr lang="fa-IR" sz="2400" dirty="0">
                <a:solidFill>
                  <a:srgbClr val="7030A0"/>
                </a:solidFill>
                <a:cs typeface="B Nazanin" pitchFamily="2" charset="-78"/>
              </a:rPr>
              <a:t> ساخت خانواده مذکور ، ساختی است که بر نقشهای </a:t>
            </a:r>
            <a:r>
              <a:rPr lang="fa-IR" sz="2400" dirty="0" err="1">
                <a:solidFill>
                  <a:srgbClr val="7030A0"/>
                </a:solidFill>
                <a:cs typeface="B Nazanin" pitchFamily="2" charset="-78"/>
              </a:rPr>
              <a:t>مراقبتـی</a:t>
            </a:r>
            <a:r>
              <a:rPr lang="fa-IR" sz="2400" dirty="0">
                <a:solidFill>
                  <a:srgbClr val="7030A0"/>
                </a:solidFill>
                <a:cs typeface="B Nazanin" pitchFamily="2" charset="-78"/>
              </a:rPr>
              <a:t> </a:t>
            </a:r>
            <a:r>
              <a:rPr lang="fa-IR" sz="2400" dirty="0" err="1">
                <a:solidFill>
                  <a:srgbClr val="7030A0"/>
                </a:solidFill>
                <a:cs typeface="B Nazanin" pitchFamily="2" charset="-78"/>
              </a:rPr>
              <a:t>تآکیـد</a:t>
            </a:r>
            <a:r>
              <a:rPr lang="fa-IR" sz="2400" dirty="0">
                <a:solidFill>
                  <a:srgbClr val="7030A0"/>
                </a:solidFill>
                <a:cs typeface="B Nazanin" pitchFamily="2" charset="-78"/>
              </a:rPr>
              <a:t> </a:t>
            </a:r>
            <a:r>
              <a:rPr lang="fa-IR" sz="2400" dirty="0" err="1">
                <a:solidFill>
                  <a:srgbClr val="7030A0"/>
                </a:solidFill>
                <a:cs typeface="B Nazanin" pitchFamily="2" charset="-78"/>
              </a:rPr>
              <a:t>بـیش</a:t>
            </a:r>
            <a:r>
              <a:rPr lang="fa-IR" sz="2400" dirty="0">
                <a:solidFill>
                  <a:srgbClr val="7030A0"/>
                </a:solidFill>
                <a:cs typeface="B Nazanin" pitchFamily="2" charset="-78"/>
              </a:rPr>
              <a:t> از </a:t>
            </a:r>
            <a:r>
              <a:rPr lang="fa-IR" sz="2400" dirty="0" err="1">
                <a:solidFill>
                  <a:srgbClr val="7030A0"/>
                </a:solidFill>
                <a:cs typeface="B Nazanin" pitchFamily="2" charset="-78"/>
              </a:rPr>
              <a:t>حـد</a:t>
            </a:r>
            <a:r>
              <a:rPr lang="fa-IR" sz="2400" dirty="0">
                <a:solidFill>
                  <a:srgbClr val="7030A0"/>
                </a:solidFill>
                <a:cs typeface="B Nazanin" pitchFamily="2" charset="-78"/>
              </a:rPr>
              <a:t> </a:t>
            </a:r>
            <a:r>
              <a:rPr lang="fa-IR" sz="2400" dirty="0" err="1">
                <a:solidFill>
                  <a:srgbClr val="7030A0"/>
                </a:solidFill>
                <a:cs typeface="B Nazanin" pitchFamily="2" charset="-78"/>
              </a:rPr>
              <a:t>دارد.این</a:t>
            </a:r>
            <a:r>
              <a:rPr lang="fa-IR" sz="2400" dirty="0">
                <a:solidFill>
                  <a:srgbClr val="7030A0"/>
                </a:solidFill>
                <a:cs typeface="B Nazanin" pitchFamily="2" charset="-78"/>
              </a:rPr>
              <a:t> خانواده ظاهراً زمانی بهترین عملکرد را دارد که یکی از اعضای آن مریض شود. ویژگیهای این گونه خانواده ها عبارتند از: حمایت بیش از حد ،درهم </a:t>
            </a:r>
            <a:r>
              <a:rPr lang="fa-IR" sz="2400" dirty="0" err="1">
                <a:solidFill>
                  <a:srgbClr val="7030A0"/>
                </a:solidFill>
                <a:cs typeface="B Nazanin" pitchFamily="2" charset="-78"/>
              </a:rPr>
              <a:t>تنیدگی</a:t>
            </a:r>
            <a:r>
              <a:rPr lang="fa-IR" sz="2400" dirty="0">
                <a:solidFill>
                  <a:srgbClr val="7030A0"/>
                </a:solidFill>
                <a:cs typeface="B Nazanin" pitchFamily="2" charset="-78"/>
              </a:rPr>
              <a:t> </a:t>
            </a:r>
            <a:r>
              <a:rPr lang="fa-IR" sz="2400" dirty="0" err="1">
                <a:solidFill>
                  <a:srgbClr val="7030A0"/>
                </a:solidFill>
                <a:cs typeface="B Nazanin" pitchFamily="2" charset="-78"/>
              </a:rPr>
              <a:t>اعضـای</a:t>
            </a:r>
            <a:r>
              <a:rPr lang="fa-IR" sz="2400" dirty="0">
                <a:solidFill>
                  <a:srgbClr val="7030A0"/>
                </a:solidFill>
                <a:cs typeface="B Nazanin" pitchFamily="2" charset="-78"/>
              </a:rPr>
              <a:t> </a:t>
            </a:r>
            <a:r>
              <a:rPr lang="fa-IR" sz="2400" dirty="0" err="1">
                <a:solidFill>
                  <a:srgbClr val="7030A0"/>
                </a:solidFill>
                <a:cs typeface="B Nazanin" pitchFamily="2" charset="-78"/>
              </a:rPr>
              <a:t>خـانواده</a:t>
            </a:r>
            <a:r>
              <a:rPr lang="fa-IR" sz="2400" dirty="0">
                <a:solidFill>
                  <a:srgbClr val="7030A0"/>
                </a:solidFill>
                <a:cs typeface="B Nazanin" pitchFamily="2" charset="-78"/>
              </a:rPr>
              <a:t> </a:t>
            </a:r>
            <a:r>
              <a:rPr lang="fa-IR" sz="2400" dirty="0" err="1">
                <a:solidFill>
                  <a:srgbClr val="7030A0"/>
                </a:solidFill>
                <a:cs typeface="B Nazanin" pitchFamily="2" charset="-78"/>
              </a:rPr>
              <a:t>بـه</a:t>
            </a:r>
            <a:r>
              <a:rPr lang="fa-IR" sz="2400" dirty="0">
                <a:solidFill>
                  <a:srgbClr val="7030A0"/>
                </a:solidFill>
                <a:cs typeface="B Nazanin" pitchFamily="2" charset="-78"/>
              </a:rPr>
              <a:t> </a:t>
            </a:r>
            <a:r>
              <a:rPr lang="fa-IR" sz="2400" dirty="0" err="1">
                <a:solidFill>
                  <a:srgbClr val="7030A0"/>
                </a:solidFill>
                <a:cs typeface="B Nazanin" pitchFamily="2" charset="-78"/>
              </a:rPr>
              <a:t>یکـدیگر</a:t>
            </a:r>
            <a:r>
              <a:rPr lang="fa-IR" sz="2400" dirty="0">
                <a:solidFill>
                  <a:srgbClr val="7030A0"/>
                </a:solidFill>
                <a:cs typeface="B Nazanin" pitchFamily="2" charset="-78"/>
              </a:rPr>
              <a:t> ،</a:t>
            </a:r>
            <a:r>
              <a:rPr lang="fa-IR" sz="2400" dirty="0" err="1">
                <a:solidFill>
                  <a:srgbClr val="7030A0"/>
                </a:solidFill>
                <a:cs typeface="B Nazanin" pitchFamily="2" charset="-78"/>
              </a:rPr>
              <a:t>نـاتوانی</a:t>
            </a:r>
            <a:r>
              <a:rPr lang="fa-IR" sz="2400" dirty="0">
                <a:solidFill>
                  <a:srgbClr val="7030A0"/>
                </a:solidFill>
                <a:cs typeface="B Nazanin" pitchFamily="2" charset="-78"/>
              </a:rPr>
              <a:t> در </a:t>
            </a:r>
            <a:r>
              <a:rPr lang="fa-IR" sz="2400" dirty="0" err="1">
                <a:solidFill>
                  <a:srgbClr val="7030A0"/>
                </a:solidFill>
                <a:cs typeface="B Nazanin" pitchFamily="2" charset="-78"/>
              </a:rPr>
              <a:t>حـل</a:t>
            </a:r>
            <a:r>
              <a:rPr lang="fa-IR" sz="2400" dirty="0">
                <a:solidFill>
                  <a:srgbClr val="7030A0"/>
                </a:solidFill>
                <a:cs typeface="B Nazanin" pitchFamily="2" charset="-78"/>
              </a:rPr>
              <a:t> اختلافات ،دلواپسی مفرط برای حفظ صلح و آرامش با اجتناب از اختلاف و کشمکش، عدم </a:t>
            </a:r>
            <a:r>
              <a:rPr lang="fa-IR" sz="2400" dirty="0" err="1">
                <a:solidFill>
                  <a:srgbClr val="7030A0"/>
                </a:solidFill>
                <a:cs typeface="B Nazanin" pitchFamily="2" charset="-78"/>
              </a:rPr>
              <a:t>انعطـاف</a:t>
            </a:r>
            <a:r>
              <a:rPr lang="fa-IR" sz="2400" dirty="0">
                <a:solidFill>
                  <a:srgbClr val="7030A0"/>
                </a:solidFill>
                <a:cs typeface="B Nazanin" pitchFamily="2" charset="-78"/>
              </a:rPr>
              <a:t> </a:t>
            </a:r>
            <a:r>
              <a:rPr lang="fa-IR" sz="2400" dirty="0" err="1">
                <a:solidFill>
                  <a:srgbClr val="7030A0"/>
                </a:solidFill>
                <a:cs typeface="B Nazanin" pitchFamily="2" charset="-78"/>
              </a:rPr>
              <a:t>بـیش</a:t>
            </a:r>
            <a:r>
              <a:rPr lang="fa-IR" sz="2400" dirty="0">
                <a:solidFill>
                  <a:srgbClr val="7030A0"/>
                </a:solidFill>
                <a:cs typeface="B Nazanin" pitchFamily="2" charset="-78"/>
              </a:rPr>
              <a:t> از حد. این خانواده ها همانند خانواده های معمولی و آمریکایی تمام عیار می باشند. </a:t>
            </a:r>
            <a:r>
              <a:rPr lang="fa-IR" sz="2400" dirty="0" err="1">
                <a:solidFill>
                  <a:srgbClr val="7030A0"/>
                </a:solidFill>
                <a:cs typeface="B Nazanin" pitchFamily="2" charset="-78"/>
              </a:rPr>
              <a:t>آنهـا</a:t>
            </a:r>
            <a:r>
              <a:rPr lang="fa-IR" sz="2400" dirty="0">
                <a:solidFill>
                  <a:srgbClr val="7030A0"/>
                </a:solidFill>
                <a:cs typeface="B Nazanin" pitchFamily="2" charset="-78"/>
              </a:rPr>
              <a:t> </a:t>
            </a:r>
            <a:r>
              <a:rPr lang="fa-IR" sz="2400" dirty="0" err="1">
                <a:solidFill>
                  <a:srgbClr val="7030A0"/>
                </a:solidFill>
                <a:cs typeface="B Nazanin" pitchFamily="2" charset="-78"/>
              </a:rPr>
              <a:t>همسـایه</a:t>
            </a:r>
            <a:r>
              <a:rPr lang="fa-IR" sz="2400" dirty="0">
                <a:solidFill>
                  <a:srgbClr val="7030A0"/>
                </a:solidFill>
                <a:cs typeface="B Nazanin" pitchFamily="2" charset="-78"/>
              </a:rPr>
              <a:t> </a:t>
            </a:r>
            <a:r>
              <a:rPr lang="fa-IR" sz="2400" dirty="0" err="1">
                <a:solidFill>
                  <a:srgbClr val="7030A0"/>
                </a:solidFill>
                <a:cs typeface="B Nazanin" pitchFamily="2" charset="-78"/>
              </a:rPr>
              <a:t>هـای</a:t>
            </a:r>
            <a:r>
              <a:rPr lang="fa-IR" sz="2400" dirty="0">
                <a:solidFill>
                  <a:srgbClr val="7030A0"/>
                </a:solidFill>
                <a:cs typeface="B Nazanin" pitchFamily="2" charset="-78"/>
              </a:rPr>
              <a:t> </a:t>
            </a:r>
            <a:r>
              <a:rPr lang="fa-IR" sz="2400" dirty="0" err="1">
                <a:solidFill>
                  <a:srgbClr val="7030A0"/>
                </a:solidFill>
                <a:cs typeface="B Nazanin" pitchFamily="2" charset="-78"/>
              </a:rPr>
              <a:t>بـی</a:t>
            </a:r>
            <a:r>
              <a:rPr lang="fa-IR" sz="2400" dirty="0">
                <a:solidFill>
                  <a:srgbClr val="7030A0"/>
                </a:solidFill>
                <a:cs typeface="B Nazanin" pitchFamily="2" charset="-78"/>
              </a:rPr>
              <a:t> آزاری هستند که جنگ و دعوا راه </a:t>
            </a:r>
            <a:r>
              <a:rPr lang="fa-IR" sz="2400" dirty="0" err="1">
                <a:solidFill>
                  <a:srgbClr val="7030A0"/>
                </a:solidFill>
                <a:cs typeface="B Nazanin" pitchFamily="2" charset="-78"/>
              </a:rPr>
              <a:t>نمی</a:t>
            </a:r>
            <a:r>
              <a:rPr lang="fa-IR" sz="2400" dirty="0">
                <a:solidFill>
                  <a:srgbClr val="7030A0"/>
                </a:solidFill>
                <a:cs typeface="B Nazanin" pitchFamily="2" charset="-78"/>
              </a:rPr>
              <a:t> اندازند ، بسیار وفادار و </a:t>
            </a:r>
            <a:r>
              <a:rPr lang="fa-IR" sz="2400" dirty="0" err="1">
                <a:solidFill>
                  <a:srgbClr val="7030A0"/>
                </a:solidFill>
                <a:cs typeface="B Nazanin" pitchFamily="2" charset="-78"/>
              </a:rPr>
              <a:t>حمایتگر</a:t>
            </a:r>
            <a:r>
              <a:rPr lang="fa-IR" sz="2400" dirty="0">
                <a:solidFill>
                  <a:srgbClr val="7030A0"/>
                </a:solidFill>
                <a:cs typeface="B Nazanin" pitchFamily="2" charset="-78"/>
              </a:rPr>
              <a:t> هستند در واقع </a:t>
            </a:r>
            <a:r>
              <a:rPr lang="fa-IR" sz="2400" dirty="0" err="1">
                <a:solidFill>
                  <a:srgbClr val="7030A0"/>
                </a:solidFill>
                <a:cs typeface="B Nazanin" pitchFamily="2" charset="-78"/>
              </a:rPr>
              <a:t>یـک</a:t>
            </a:r>
            <a:r>
              <a:rPr lang="fa-IR" sz="2400" dirty="0">
                <a:solidFill>
                  <a:srgbClr val="7030A0"/>
                </a:solidFill>
                <a:cs typeface="B Nazanin" pitchFamily="2" charset="-78"/>
              </a:rPr>
              <a:t> </a:t>
            </a:r>
            <a:r>
              <a:rPr lang="fa-IR" sz="2400" dirty="0" err="1">
                <a:solidFill>
                  <a:srgbClr val="7030A0"/>
                </a:solidFill>
                <a:cs typeface="B Nazanin" pitchFamily="2" charset="-78"/>
              </a:rPr>
              <a:t>خـانواده</a:t>
            </a:r>
            <a:r>
              <a:rPr lang="fa-IR" sz="2400" dirty="0">
                <a:solidFill>
                  <a:srgbClr val="7030A0"/>
                </a:solidFill>
                <a:cs typeface="B Nazanin" pitchFamily="2" charset="-78"/>
              </a:rPr>
              <a:t> ی دلخواه می باشند. یکی از مشکلاتی که این خانواده ها با درمانگران در میان می </a:t>
            </a:r>
            <a:r>
              <a:rPr lang="fa-IR" sz="2400" dirty="0" err="1">
                <a:solidFill>
                  <a:srgbClr val="7030A0"/>
                </a:solidFill>
                <a:cs typeface="B Nazanin" pitchFamily="2" charset="-78"/>
              </a:rPr>
              <a:t>گذارنـد</a:t>
            </a:r>
            <a:r>
              <a:rPr lang="fa-IR" sz="2400" dirty="0">
                <a:solidFill>
                  <a:srgbClr val="7030A0"/>
                </a:solidFill>
                <a:cs typeface="B Nazanin" pitchFamily="2" charset="-78"/>
              </a:rPr>
              <a:t> </a:t>
            </a:r>
            <a:r>
              <a:rPr lang="fa-IR" sz="2400" dirty="0" err="1">
                <a:solidFill>
                  <a:srgbClr val="7030A0"/>
                </a:solidFill>
                <a:cs typeface="B Nazanin" pitchFamily="2" charset="-78"/>
              </a:rPr>
              <a:t>اینسـت</a:t>
            </a:r>
            <a:r>
              <a:rPr lang="fa-IR" sz="2400" dirty="0">
                <a:solidFill>
                  <a:srgbClr val="7030A0"/>
                </a:solidFill>
                <a:cs typeface="B Nazanin" pitchFamily="2" charset="-78"/>
              </a:rPr>
              <a:t> </a:t>
            </a:r>
            <a:r>
              <a:rPr lang="fa-IR" sz="2400" dirty="0" err="1">
                <a:solidFill>
                  <a:srgbClr val="7030A0"/>
                </a:solidFill>
                <a:cs typeface="B Nazanin" pitchFamily="2" charset="-78"/>
              </a:rPr>
              <a:t>کـه</a:t>
            </a:r>
            <a:r>
              <a:rPr lang="fa-IR" sz="2400" dirty="0">
                <a:solidFill>
                  <a:srgbClr val="7030A0"/>
                </a:solidFill>
                <a:cs typeface="B Nazanin" pitchFamily="2" charset="-78"/>
              </a:rPr>
              <a:t> </a:t>
            </a:r>
            <a:r>
              <a:rPr lang="fa-IR" sz="2400" dirty="0" err="1">
                <a:solidFill>
                  <a:srgbClr val="7030A0"/>
                </a:solidFill>
                <a:cs typeface="B Nazanin" pitchFamily="2" charset="-78"/>
              </a:rPr>
              <a:t>آنهـا</a:t>
            </a:r>
            <a:r>
              <a:rPr lang="fa-IR" sz="2400" dirty="0">
                <a:solidFill>
                  <a:srgbClr val="7030A0"/>
                </a:solidFill>
                <a:cs typeface="B Nazanin" pitchFamily="2" charset="-78"/>
              </a:rPr>
              <a:t> خیلی خوش </a:t>
            </a:r>
            <a:r>
              <a:rPr lang="fa-IR" sz="2400" dirty="0" err="1">
                <a:solidFill>
                  <a:srgbClr val="7030A0"/>
                </a:solidFill>
                <a:cs typeface="B Nazanin" pitchFamily="2" charset="-78"/>
              </a:rPr>
              <a:t>مشرب</a:t>
            </a:r>
            <a:r>
              <a:rPr lang="fa-IR" sz="2400" dirty="0">
                <a:solidFill>
                  <a:srgbClr val="7030A0"/>
                </a:solidFill>
                <a:cs typeface="B Nazanin" pitchFamily="2" charset="-78"/>
              </a:rPr>
              <a:t> هستند و </a:t>
            </a:r>
            <a:r>
              <a:rPr lang="fa-IR" sz="2400" dirty="0" err="1">
                <a:solidFill>
                  <a:srgbClr val="7030A0"/>
                </a:solidFill>
                <a:cs typeface="B Nazanin" pitchFamily="2" charset="-78"/>
              </a:rPr>
              <a:t>مشتاقند</a:t>
            </a:r>
            <a:r>
              <a:rPr lang="fa-IR" sz="2400" dirty="0">
                <a:solidFill>
                  <a:srgbClr val="7030A0"/>
                </a:solidFill>
                <a:cs typeface="B Nazanin" pitchFamily="2" charset="-78"/>
              </a:rPr>
              <a:t> که پاسخگو باشند</a:t>
            </a:r>
            <a:r>
              <a:rPr lang="fa-IR" sz="2400" dirty="0" smtClean="0">
                <a:solidFill>
                  <a:srgbClr val="7030A0"/>
                </a:solidFill>
                <a:cs typeface="B Nazanin" pitchFamily="2" charset="-78"/>
              </a:rPr>
              <a:t>.</a:t>
            </a:r>
          </a:p>
          <a:p>
            <a:pPr algn="just" rtl="1"/>
            <a:r>
              <a:rPr lang="fa-IR" sz="2400" dirty="0" err="1">
                <a:solidFill>
                  <a:srgbClr val="7030A0"/>
                </a:solidFill>
                <a:cs typeface="B Nazanin" pitchFamily="2" charset="-78"/>
              </a:rPr>
              <a:t>درمانگر</a:t>
            </a:r>
            <a:r>
              <a:rPr lang="fa-IR" sz="2400" dirty="0">
                <a:solidFill>
                  <a:srgbClr val="7030A0"/>
                </a:solidFill>
                <a:cs typeface="B Nazanin" pitchFamily="2" charset="-78"/>
              </a:rPr>
              <a:t> نباید هرگز فراموش کند که </a:t>
            </a:r>
            <a:r>
              <a:rPr lang="fa-IR" sz="2400" dirty="0" err="1">
                <a:solidFill>
                  <a:srgbClr val="7030A0"/>
                </a:solidFill>
                <a:cs typeface="B Nazanin" pitchFamily="2" charset="-78"/>
              </a:rPr>
              <a:t>عملاًهنگام</a:t>
            </a:r>
            <a:r>
              <a:rPr lang="fa-IR" sz="2400" dirty="0">
                <a:solidFill>
                  <a:srgbClr val="7030A0"/>
                </a:solidFill>
                <a:cs typeface="B Nazanin" pitchFamily="2" charset="-78"/>
              </a:rPr>
              <a:t> جمع آوری اطلاعات او درون سیستمی که در حال بررسی و مطالعه ی آن است قرار می </a:t>
            </a:r>
            <a:r>
              <a:rPr lang="fa-IR" sz="2400" dirty="0" err="1">
                <a:solidFill>
                  <a:srgbClr val="7030A0"/>
                </a:solidFill>
                <a:cs typeface="B Nazanin" pitchFamily="2" charset="-78"/>
              </a:rPr>
              <a:t>گیرد،بعلاوه</a:t>
            </a:r>
            <a:r>
              <a:rPr lang="fa-IR" sz="2400" dirty="0">
                <a:solidFill>
                  <a:srgbClr val="7030A0"/>
                </a:solidFill>
                <a:cs typeface="B Nazanin" pitchFamily="2" charset="-78"/>
              </a:rPr>
              <a:t> باید به خاطر داشت که خانواده هرگز یک </a:t>
            </a:r>
            <a:r>
              <a:rPr lang="fa-IR" sz="2400" dirty="0" err="1">
                <a:solidFill>
                  <a:srgbClr val="7030A0"/>
                </a:solidFill>
                <a:cs typeface="B Nazanin" pitchFamily="2" charset="-78"/>
              </a:rPr>
              <a:t>تمامیـت</a:t>
            </a:r>
            <a:r>
              <a:rPr lang="fa-IR" sz="2400" dirty="0">
                <a:solidFill>
                  <a:srgbClr val="7030A0"/>
                </a:solidFill>
                <a:cs typeface="B Nazanin" pitchFamily="2" charset="-78"/>
              </a:rPr>
              <a:t> </a:t>
            </a:r>
            <a:r>
              <a:rPr lang="fa-IR" sz="2400" dirty="0" err="1">
                <a:solidFill>
                  <a:srgbClr val="7030A0"/>
                </a:solidFill>
                <a:cs typeface="B Nazanin" pitchFamily="2" charset="-78"/>
              </a:rPr>
              <a:t>راکـد</a:t>
            </a:r>
            <a:r>
              <a:rPr lang="fa-IR" sz="2400" dirty="0">
                <a:solidFill>
                  <a:srgbClr val="7030A0"/>
                </a:solidFill>
                <a:cs typeface="B Nazanin" pitchFamily="2" charset="-78"/>
              </a:rPr>
              <a:t> </a:t>
            </a:r>
            <a:r>
              <a:rPr lang="fa-IR" sz="2400" dirty="0" err="1">
                <a:solidFill>
                  <a:srgbClr val="7030A0"/>
                </a:solidFill>
                <a:cs typeface="B Nazanin" pitchFamily="2" charset="-78"/>
              </a:rPr>
              <a:t>نیسـت</a:t>
            </a:r>
            <a:r>
              <a:rPr lang="fa-IR" sz="2400" dirty="0">
                <a:solidFill>
                  <a:srgbClr val="7030A0"/>
                </a:solidFill>
                <a:cs typeface="B Nazanin" pitchFamily="2" charset="-78"/>
              </a:rPr>
              <a:t> و ماهیتی راکد </a:t>
            </a:r>
            <a:r>
              <a:rPr lang="fa-IR" sz="2400" dirty="0" err="1">
                <a:solidFill>
                  <a:srgbClr val="7030A0"/>
                </a:solidFill>
                <a:cs typeface="B Nazanin" pitchFamily="2" charset="-78"/>
              </a:rPr>
              <a:t>ندارد.تدوین</a:t>
            </a:r>
            <a:r>
              <a:rPr lang="fa-IR" sz="2400" dirty="0">
                <a:solidFill>
                  <a:srgbClr val="7030A0"/>
                </a:solidFill>
                <a:cs typeface="B Nazanin" pitchFamily="2" charset="-78"/>
              </a:rPr>
              <a:t> شکل خانواده با استفاده از اطلاعات اولیه فقط و فقط اولین قدم </a:t>
            </a:r>
            <a:r>
              <a:rPr lang="fa-IR" sz="2400" dirty="0" err="1">
                <a:solidFill>
                  <a:srgbClr val="7030A0"/>
                </a:solidFill>
                <a:cs typeface="B Nazanin" pitchFamily="2" charset="-78"/>
              </a:rPr>
              <a:t>مفیـد</a:t>
            </a:r>
            <a:r>
              <a:rPr lang="fa-IR" sz="2400" dirty="0">
                <a:solidFill>
                  <a:srgbClr val="7030A0"/>
                </a:solidFill>
                <a:cs typeface="B Nazanin" pitchFamily="2" charset="-78"/>
              </a:rPr>
              <a:t> </a:t>
            </a:r>
            <a:r>
              <a:rPr lang="fa-IR" sz="2400" dirty="0" err="1">
                <a:solidFill>
                  <a:srgbClr val="7030A0"/>
                </a:solidFill>
                <a:cs typeface="B Nazanin" pitchFamily="2" charset="-78"/>
              </a:rPr>
              <a:t>محسـوب</a:t>
            </a:r>
            <a:r>
              <a:rPr lang="fa-IR" sz="2400" dirty="0">
                <a:solidFill>
                  <a:srgbClr val="7030A0"/>
                </a:solidFill>
                <a:cs typeface="B Nazanin" pitchFamily="2" charset="-78"/>
              </a:rPr>
              <a:t> می شود.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باید بلا فاصله پا را از قدم اول فراتر بگذارد و به سوی رقص درمانی حرکت کند.</a:t>
            </a:r>
          </a:p>
          <a:p>
            <a:pPr algn="just" rtl="1"/>
            <a:endParaRPr lang="en-US" sz="2400" dirty="0">
              <a:solidFill>
                <a:srgbClr val="7030A0"/>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fa-IR">
              <a:solidFill>
                <a:schemeClr val="tx1"/>
              </a:solidFill>
            </a:endParaRPr>
          </a:p>
        </p:txBody>
      </p:sp>
      <p:sp>
        <p:nvSpPr>
          <p:cNvPr id="3" name="Rectangle 2"/>
          <p:cNvSpPr/>
          <p:nvPr/>
        </p:nvSpPr>
        <p:spPr>
          <a:xfrm>
            <a:off x="3291215" y="2554905"/>
            <a:ext cx="2619628" cy="1023357"/>
          </a:xfrm>
          <a:prstGeom prst="rect">
            <a:avLst/>
          </a:prstGeom>
        </p:spPr>
        <p:txBody>
          <a:bodyPr wrap="none">
            <a:spAutoFit/>
          </a:bodyPr>
          <a:lstStyle/>
          <a:p>
            <a:pPr algn="ctr" rtl="1">
              <a:lnSpc>
                <a:spcPct val="150000"/>
              </a:lnSpc>
            </a:pPr>
            <a:r>
              <a:rPr lang="fa-IR" sz="4400" b="1" dirty="0">
                <a:solidFill>
                  <a:srgbClr val="7030A0"/>
                </a:solidFill>
                <a:cs typeface="B Titr" pitchFamily="2" charset="-78"/>
              </a:rPr>
              <a:t>فصل 4 تغییر</a:t>
            </a:r>
            <a:endParaRPr lang="en-US" sz="4400" dirty="0">
              <a:solidFill>
                <a:srgbClr val="7030A0"/>
              </a:solidFill>
              <a:cs typeface="B Titr" pitchFamily="2" charset="-78"/>
            </a:endParaRPr>
          </a:p>
        </p:txBody>
      </p:sp>
    </p:spTree>
    <p:extLst>
      <p:ext uri="{BB962C8B-B14F-4D97-AF65-F5344CB8AC3E}">
        <p14:creationId xmlns:p14="http://schemas.microsoft.com/office/powerpoint/2010/main" val="4221496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3" name="Rectangle 2"/>
          <p:cNvSpPr/>
          <p:nvPr/>
        </p:nvSpPr>
        <p:spPr>
          <a:xfrm>
            <a:off x="2667647" y="2554905"/>
            <a:ext cx="3866764" cy="2123658"/>
          </a:xfrm>
          <a:prstGeom prst="rect">
            <a:avLst/>
          </a:prstGeom>
        </p:spPr>
        <p:txBody>
          <a:bodyPr wrap="none">
            <a:spAutoFit/>
          </a:bodyPr>
          <a:lstStyle/>
          <a:p>
            <a:pPr algn="ctr" rtl="1">
              <a:lnSpc>
                <a:spcPct val="150000"/>
              </a:lnSpc>
            </a:pPr>
            <a:r>
              <a:rPr lang="fa-IR" sz="4400" b="1" dirty="0">
                <a:solidFill>
                  <a:schemeClr val="accent5">
                    <a:lumMod val="75000"/>
                  </a:schemeClr>
                </a:solidFill>
                <a:cs typeface="B Titr" pitchFamily="2" charset="-78"/>
              </a:rPr>
              <a:t>فصل 1 خود </a:t>
            </a:r>
            <a:r>
              <a:rPr lang="fa-IR" sz="4400" b="1" dirty="0" smtClean="0">
                <a:solidFill>
                  <a:schemeClr val="accent5">
                    <a:lumMod val="75000"/>
                  </a:schemeClr>
                </a:solidFill>
                <a:cs typeface="B Titr" pitchFamily="2" charset="-78"/>
              </a:rPr>
              <a:t>جوشی</a:t>
            </a:r>
          </a:p>
          <a:p>
            <a:pPr algn="ctr" rtl="1">
              <a:lnSpc>
                <a:spcPct val="150000"/>
              </a:lnSpc>
            </a:pPr>
            <a:r>
              <a:rPr lang="fa-IR" sz="4400" b="1" dirty="0" smtClean="0">
                <a:solidFill>
                  <a:schemeClr val="accent5">
                    <a:lumMod val="75000"/>
                  </a:schemeClr>
                </a:solidFill>
                <a:cs typeface="B Titr" pitchFamily="2" charset="-78"/>
              </a:rPr>
              <a:t> </a:t>
            </a:r>
            <a:r>
              <a:rPr lang="en-US" sz="4400" b="1" dirty="0">
                <a:solidFill>
                  <a:schemeClr val="accent5">
                    <a:lumMod val="75000"/>
                  </a:schemeClr>
                </a:solidFill>
                <a:cs typeface="B Titr" pitchFamily="2" charset="-78"/>
              </a:rPr>
              <a:t>spontaneity</a:t>
            </a:r>
            <a:endParaRPr lang="en-US" sz="4400" dirty="0">
              <a:solidFill>
                <a:schemeClr val="accent5">
                  <a:lumMod val="75000"/>
                </a:schemeClr>
              </a:solidFill>
              <a:cs typeface="B Titr" pitchFamily="2" charset="-78"/>
            </a:endParaRPr>
          </a:p>
        </p:txBody>
      </p:sp>
    </p:spTree>
    <p:extLst>
      <p:ext uri="{BB962C8B-B14F-4D97-AF65-F5344CB8AC3E}">
        <p14:creationId xmlns:p14="http://schemas.microsoft.com/office/powerpoint/2010/main" val="2968076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685800"/>
            <a:ext cx="7086600" cy="5632311"/>
          </a:xfrm>
          <a:prstGeom prst="rect">
            <a:avLst/>
          </a:prstGeom>
        </p:spPr>
        <p:txBody>
          <a:bodyPr wrap="square">
            <a:spAutoFit/>
          </a:bodyPr>
          <a:lstStyle/>
          <a:p>
            <a:pPr algn="just" rtl="1"/>
            <a:r>
              <a:rPr lang="fa-IR" sz="2400" dirty="0">
                <a:solidFill>
                  <a:schemeClr val="accent6">
                    <a:lumMod val="75000"/>
                  </a:schemeClr>
                </a:solidFill>
                <a:cs typeface="B Nazanin" pitchFamily="2" charset="-78"/>
              </a:rPr>
              <a:t>تمامی خانواده درمانگران بر ضرورت </a:t>
            </a:r>
            <a:r>
              <a:rPr lang="fa-IR" sz="2400" dirty="0" err="1">
                <a:solidFill>
                  <a:schemeClr val="accent6">
                    <a:lumMod val="75000"/>
                  </a:schemeClr>
                </a:solidFill>
                <a:cs typeface="B Nazanin" pitchFamily="2" charset="-78"/>
              </a:rPr>
              <a:t>درافتادن</a:t>
            </a:r>
            <a:r>
              <a:rPr lang="fa-IR" sz="2400" dirty="0">
                <a:solidFill>
                  <a:schemeClr val="accent6">
                    <a:lumMod val="75000"/>
                  </a:schemeClr>
                </a:solidFill>
                <a:cs typeface="B Nazanin" pitchFamily="2" charset="-78"/>
              </a:rPr>
              <a:t> با جنبه های مختل ثبات خانواده هم رأی هستند.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درمانی که </a:t>
            </a:r>
            <a:r>
              <a:rPr lang="fa-IR" sz="2400" dirty="0" err="1">
                <a:solidFill>
                  <a:schemeClr val="accent6">
                    <a:lumMod val="75000"/>
                  </a:schemeClr>
                </a:solidFill>
                <a:cs typeface="B Nazanin" pitchFamily="2" charset="-78"/>
              </a:rPr>
              <a:t>ویته</a:t>
            </a:r>
            <a:r>
              <a:rPr lang="fa-IR" sz="2400" dirty="0">
                <a:solidFill>
                  <a:schemeClr val="accent6">
                    <a:lumMod val="75000"/>
                  </a:schemeClr>
                </a:solidFill>
                <a:cs typeface="B Nazanin" pitchFamily="2" charset="-78"/>
              </a:rPr>
              <a:t> کر ارایه می دهد با توجه به مداخلات وی خیره کننده است. او از شوخی، مزاح، جملات غیر مستقیم، </a:t>
            </a:r>
            <a:r>
              <a:rPr lang="fa-IR" sz="2400" dirty="0" err="1">
                <a:solidFill>
                  <a:schemeClr val="accent6">
                    <a:lumMod val="75000"/>
                  </a:schemeClr>
                </a:solidFill>
                <a:cs typeface="B Nazanin" pitchFamily="2" charset="-78"/>
              </a:rPr>
              <a:t>اغواگری</a:t>
            </a:r>
            <a:r>
              <a:rPr lang="fa-IR" sz="2400" dirty="0">
                <a:solidFill>
                  <a:schemeClr val="accent6">
                    <a:lumMod val="75000"/>
                  </a:schemeClr>
                </a:solidFill>
                <a:cs typeface="B Nazanin" pitchFamily="2" charset="-78"/>
              </a:rPr>
              <a:t>، خشم و غضب، </a:t>
            </a:r>
            <a:r>
              <a:rPr lang="fa-IR" sz="2400" dirty="0" err="1">
                <a:solidFill>
                  <a:schemeClr val="accent6">
                    <a:lumMod val="75000"/>
                  </a:schemeClr>
                </a:solidFill>
                <a:cs typeface="B Nazanin" pitchFamily="2" charset="-78"/>
              </a:rPr>
              <a:t>فراگرد</a:t>
            </a:r>
            <a:r>
              <a:rPr lang="fa-IR" sz="2400" dirty="0">
                <a:solidFill>
                  <a:schemeClr val="accent6">
                    <a:lumMod val="75000"/>
                  </a:schemeClr>
                </a:solidFill>
                <a:cs typeface="B Nazanin" pitchFamily="2" charset="-78"/>
              </a:rPr>
              <a:t> اولیه، بیزاری و ناخرسندی، و حتی خوابیدن به عنوان ابزاری که به یک اندازه مثمر </a:t>
            </a:r>
            <a:r>
              <a:rPr lang="fa-IR" sz="2400" dirty="0" err="1">
                <a:solidFill>
                  <a:schemeClr val="accent6">
                    <a:lumMod val="75000"/>
                  </a:schemeClr>
                </a:solidFill>
                <a:cs typeface="B Nazanin" pitchFamily="2" charset="-78"/>
              </a:rPr>
              <a:t>ثمرند</a:t>
            </a:r>
            <a:r>
              <a:rPr lang="fa-IR" sz="2400" dirty="0">
                <a:solidFill>
                  <a:schemeClr val="accent6">
                    <a:lumMod val="75000"/>
                  </a:schemeClr>
                </a:solidFill>
                <a:cs typeface="B Nazanin" pitchFamily="2" charset="-78"/>
              </a:rPr>
              <a:t> برای برقراری تماس و معارضه استفاده می </a:t>
            </a:r>
            <a:r>
              <a:rPr lang="fa-IR" sz="2400" dirty="0" err="1">
                <a:solidFill>
                  <a:schemeClr val="accent6">
                    <a:lumMod val="75000"/>
                  </a:schemeClr>
                </a:solidFill>
                <a:cs typeface="B Nazanin" pitchFamily="2" charset="-78"/>
              </a:rPr>
              <a:t>کنـد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فنـون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ویتـه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کـر</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فقـط</a:t>
            </a:r>
            <a:r>
              <a:rPr lang="fa-IR" sz="2400" dirty="0">
                <a:solidFill>
                  <a:schemeClr val="accent6">
                    <a:lumMod val="75000"/>
                  </a:schemeClr>
                </a:solidFill>
                <a:cs typeface="B Nazanin" pitchFamily="2" charset="-78"/>
              </a:rPr>
              <a:t> و </a:t>
            </a:r>
            <a:r>
              <a:rPr lang="fa-IR" sz="2400" dirty="0" err="1">
                <a:solidFill>
                  <a:schemeClr val="accent6">
                    <a:lumMod val="75000"/>
                  </a:schemeClr>
                </a:solidFill>
                <a:cs typeface="B Nazanin" pitchFamily="2" charset="-78"/>
              </a:rPr>
              <a:t>فقـط</a:t>
            </a:r>
            <a:r>
              <a:rPr lang="fa-IR" sz="2400" dirty="0">
                <a:solidFill>
                  <a:schemeClr val="accent6">
                    <a:lumMod val="75000"/>
                  </a:schemeClr>
                </a:solidFill>
                <a:cs typeface="B Nazanin" pitchFamily="2" charset="-78"/>
              </a:rPr>
              <a:t> در چارچوب نظری وی معنی می دهد. در این </a:t>
            </a:r>
            <a:r>
              <a:rPr lang="fa-IR" sz="2400" dirty="0" err="1">
                <a:solidFill>
                  <a:schemeClr val="accent6">
                    <a:lumMod val="75000"/>
                  </a:schemeClr>
                </a:solidFill>
                <a:cs typeface="B Nazanin" pitchFamily="2" charset="-78"/>
              </a:rPr>
              <a:t>فرموله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بنـدی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هـای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هسـتی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نگرانـه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درمـانگر</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مسـؤل</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ثبـت</a:t>
            </a:r>
            <a:r>
              <a:rPr lang="fa-IR" sz="2400" dirty="0">
                <a:solidFill>
                  <a:schemeClr val="accent6">
                    <a:lumMod val="75000"/>
                  </a:schemeClr>
                </a:solidFill>
                <a:cs typeface="B Nazanin" pitchFamily="2" charset="-78"/>
              </a:rPr>
              <a:t> و ضبط(نظارت و ارزیابی) ساخت های نوین نیست و هیچگونه </a:t>
            </a:r>
            <a:r>
              <a:rPr lang="fa-IR" sz="2400" dirty="0" err="1">
                <a:solidFill>
                  <a:schemeClr val="accent6">
                    <a:lumMod val="75000"/>
                  </a:schemeClr>
                </a:solidFill>
                <a:cs typeface="B Nazanin" pitchFamily="2" charset="-78"/>
              </a:rPr>
              <a:t>مسؤلیتی</a:t>
            </a:r>
            <a:r>
              <a:rPr lang="fa-IR" sz="2400" dirty="0">
                <a:solidFill>
                  <a:schemeClr val="accent6">
                    <a:lumMod val="75000"/>
                  </a:schemeClr>
                </a:solidFill>
                <a:cs typeface="B Nazanin" pitchFamily="2" charset="-78"/>
              </a:rPr>
              <a:t> نیز در عدم حضور آن ها ندارد</a:t>
            </a:r>
            <a:r>
              <a:rPr lang="fa-IR" sz="2400" dirty="0" smtClean="0">
                <a:solidFill>
                  <a:schemeClr val="accent6">
                    <a:lumMod val="75000"/>
                  </a:schemeClr>
                </a:solidFill>
                <a:cs typeface="B Nazanin" pitchFamily="2" charset="-78"/>
              </a:rPr>
              <a:t>.</a:t>
            </a:r>
          </a:p>
          <a:p>
            <a:pPr algn="just" rtl="1"/>
            <a:r>
              <a:rPr lang="fa-IR" sz="2400" dirty="0">
                <a:solidFill>
                  <a:schemeClr val="accent6">
                    <a:lumMod val="75000"/>
                  </a:schemeClr>
                </a:solidFill>
                <a:cs typeface="B Nazanin" pitchFamily="2" charset="-78"/>
              </a:rPr>
              <a:t>فرمول بندی </a:t>
            </a:r>
            <a:r>
              <a:rPr lang="fa-IR" sz="2400" dirty="0" err="1">
                <a:solidFill>
                  <a:schemeClr val="accent6">
                    <a:lumMod val="75000"/>
                  </a:schemeClr>
                </a:solidFill>
                <a:cs typeface="B Nazanin" pitchFamily="2" charset="-78"/>
              </a:rPr>
              <a:t>استراتژیکی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هلی</a:t>
            </a:r>
            <a:r>
              <a:rPr lang="fa-IR" sz="2400" dirty="0">
                <a:solidFill>
                  <a:schemeClr val="accent6">
                    <a:lumMod val="75000"/>
                  </a:schemeClr>
                </a:solidFill>
                <a:cs typeface="B Nazanin" pitchFamily="2" charset="-78"/>
              </a:rPr>
              <a:t> و </a:t>
            </a:r>
            <a:r>
              <a:rPr lang="fa-IR" sz="2400" dirty="0" err="1">
                <a:solidFill>
                  <a:schemeClr val="accent6">
                    <a:lumMod val="75000"/>
                  </a:schemeClr>
                </a:solidFill>
                <a:cs typeface="B Nazanin" pitchFamily="2" charset="-78"/>
              </a:rPr>
              <a:t>مادانس</a:t>
            </a:r>
            <a:r>
              <a:rPr lang="fa-IR" sz="2400" dirty="0">
                <a:solidFill>
                  <a:schemeClr val="accent6">
                    <a:lumMod val="75000"/>
                  </a:schemeClr>
                </a:solidFill>
                <a:cs typeface="B Nazanin" pitchFamily="2" charset="-78"/>
              </a:rPr>
              <a:t> به گونه ی چشمگیری با شیوه ی </a:t>
            </a:r>
            <a:r>
              <a:rPr lang="fa-IR" sz="2400" dirty="0" err="1">
                <a:solidFill>
                  <a:schemeClr val="accent6">
                    <a:lumMod val="75000"/>
                  </a:schemeClr>
                </a:solidFill>
                <a:cs typeface="B Nazanin" pitchFamily="2" charset="-78"/>
              </a:rPr>
              <a:t>ویته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کـر</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متفـاوت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اسـت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فنـون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استراتژیکی</a:t>
            </a:r>
            <a:r>
              <a:rPr lang="fa-IR" sz="2400" dirty="0">
                <a:solidFill>
                  <a:schemeClr val="accent6">
                    <a:lumMod val="75000"/>
                  </a:schemeClr>
                </a:solidFill>
                <a:cs typeface="B Nazanin" pitchFamily="2" charset="-78"/>
              </a:rPr>
              <a:t> آن ها، </a:t>
            </a:r>
            <a:r>
              <a:rPr lang="fa-IR" sz="2400" dirty="0" err="1">
                <a:solidFill>
                  <a:schemeClr val="accent6">
                    <a:lumMod val="75000"/>
                  </a:schemeClr>
                </a:solidFill>
                <a:cs typeface="B Nazanin" pitchFamily="2" charset="-78"/>
              </a:rPr>
              <a:t>فنونی</a:t>
            </a:r>
            <a:r>
              <a:rPr lang="fa-IR" sz="2400" dirty="0">
                <a:solidFill>
                  <a:schemeClr val="accent6">
                    <a:lumMod val="75000"/>
                  </a:schemeClr>
                </a:solidFill>
                <a:cs typeface="B Nazanin" pitchFamily="2" charset="-78"/>
              </a:rPr>
              <a:t> هدفمند و هدف از بکارگیری آن ها کاهش جنبه های </a:t>
            </a:r>
            <a:r>
              <a:rPr lang="fa-IR" sz="2400" dirty="0" err="1">
                <a:solidFill>
                  <a:schemeClr val="accent6">
                    <a:lumMod val="75000"/>
                  </a:schemeClr>
                </a:solidFill>
                <a:cs typeface="B Nazanin" pitchFamily="2" charset="-78"/>
              </a:rPr>
              <a:t>مختلی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اسـت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ویـژه</a:t>
            </a:r>
            <a:r>
              <a:rPr lang="fa-IR" sz="2400" dirty="0">
                <a:solidFill>
                  <a:schemeClr val="accent6">
                    <a:lumMod val="75000"/>
                  </a:schemeClr>
                </a:solidFill>
                <a:cs typeface="B Nazanin" pitchFamily="2" charset="-78"/>
              </a:rPr>
              <a:t> ی خانواده است. در این شیوه، وظیفه ی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مشاهده، نظارت و ارزیابی و ایجاد توسعه و بهبودی است</a:t>
            </a:r>
            <a:r>
              <a:rPr lang="fa-IR" sz="2400" dirty="0" smtClean="0">
                <a:solidFill>
                  <a:schemeClr val="accent6">
                    <a:lumMod val="75000"/>
                  </a:schemeClr>
                </a:solidFill>
                <a:cs typeface="B Nazanin" pitchFamily="2" charset="-78"/>
              </a:rPr>
              <a:t>.</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447800"/>
            <a:ext cx="7924800" cy="5078313"/>
          </a:xfrm>
          <a:prstGeom prst="rect">
            <a:avLst/>
          </a:prstGeom>
        </p:spPr>
        <p:txBody>
          <a:bodyPr wrap="square">
            <a:spAutoFit/>
          </a:bodyPr>
          <a:lstStyle/>
          <a:p>
            <a:pPr algn="just" rtl="1">
              <a:lnSpc>
                <a:spcPct val="150000"/>
              </a:lnSpc>
            </a:pPr>
            <a:r>
              <a:rPr lang="fa-IR" sz="2400" dirty="0">
                <a:solidFill>
                  <a:srgbClr val="00B050"/>
                </a:solidFill>
                <a:cs typeface="B Nazanin" pitchFamily="2" charset="-78"/>
              </a:rPr>
              <a:t>مکتب استراتژیک </a:t>
            </a:r>
            <a:r>
              <a:rPr lang="fa-IR" sz="2400" dirty="0" err="1">
                <a:solidFill>
                  <a:srgbClr val="00B050"/>
                </a:solidFill>
                <a:cs typeface="B Nazanin" pitchFamily="2" charset="-78"/>
              </a:rPr>
              <a:t>جزءکل</a:t>
            </a:r>
            <a:r>
              <a:rPr lang="fa-IR" sz="2400" dirty="0">
                <a:solidFill>
                  <a:srgbClr val="00B050"/>
                </a:solidFill>
                <a:cs typeface="B Nazanin" pitchFamily="2" charset="-78"/>
              </a:rPr>
              <a:t> نظارتی را کانون </a:t>
            </a:r>
            <a:r>
              <a:rPr lang="fa-IR" sz="2400" dirty="0" err="1">
                <a:solidFill>
                  <a:srgbClr val="00B050"/>
                </a:solidFill>
                <a:cs typeface="B Nazanin" pitchFamily="2" charset="-78"/>
              </a:rPr>
              <a:t>تفحصات</a:t>
            </a:r>
            <a:r>
              <a:rPr lang="fa-IR" sz="2400" dirty="0">
                <a:solidFill>
                  <a:srgbClr val="00B050"/>
                </a:solidFill>
                <a:cs typeface="B Nazanin" pitchFamily="2" charset="-78"/>
              </a:rPr>
              <a:t> خود در درمان قرار داده است. در </a:t>
            </a:r>
            <a:r>
              <a:rPr lang="fa-IR" sz="2400" dirty="0" err="1">
                <a:solidFill>
                  <a:srgbClr val="00B050"/>
                </a:solidFill>
                <a:cs typeface="B Nazanin" pitchFamily="2" charset="-78"/>
              </a:rPr>
              <a:t>کـار</a:t>
            </a:r>
            <a:r>
              <a:rPr lang="fa-IR" sz="2400" dirty="0">
                <a:solidFill>
                  <a:srgbClr val="00B050"/>
                </a:solidFill>
                <a:cs typeface="B Nazanin" pitchFamily="2" charset="-78"/>
              </a:rPr>
              <a:t> </a:t>
            </a:r>
            <a:r>
              <a:rPr lang="fa-IR" sz="2400" dirty="0" err="1">
                <a:solidFill>
                  <a:srgbClr val="00B050"/>
                </a:solidFill>
                <a:cs typeface="B Nazanin" pitchFamily="2" charset="-78"/>
              </a:rPr>
              <a:t>بـا</a:t>
            </a:r>
            <a:r>
              <a:rPr lang="fa-IR" sz="2400" dirty="0">
                <a:solidFill>
                  <a:srgbClr val="00B050"/>
                </a:solidFill>
                <a:cs typeface="B Nazanin" pitchFamily="2" charset="-78"/>
              </a:rPr>
              <a:t> </a:t>
            </a:r>
            <a:r>
              <a:rPr lang="fa-IR" sz="2400" dirty="0" err="1">
                <a:solidFill>
                  <a:srgbClr val="00B050"/>
                </a:solidFill>
                <a:cs typeface="B Nazanin" pitchFamily="2" charset="-78"/>
              </a:rPr>
              <a:t>بزرگسـالان</a:t>
            </a:r>
            <a:r>
              <a:rPr lang="fa-IR" sz="2400" dirty="0">
                <a:solidFill>
                  <a:srgbClr val="00B050"/>
                </a:solidFill>
                <a:cs typeface="B Nazanin" pitchFamily="2" charset="-78"/>
              </a:rPr>
              <a:t> جوان شدیداً آشفته، اصلی ترین فن آن ها توزیع مجدد قدرت </a:t>
            </a:r>
            <a:r>
              <a:rPr lang="fa-IR" sz="2400" dirty="0" err="1">
                <a:solidFill>
                  <a:srgbClr val="00B050"/>
                </a:solidFill>
                <a:cs typeface="B Nazanin" pitchFamily="2" charset="-78"/>
              </a:rPr>
              <a:t>کـاملاً</a:t>
            </a:r>
            <a:r>
              <a:rPr lang="fa-IR" sz="2400" dirty="0">
                <a:solidFill>
                  <a:srgbClr val="00B050"/>
                </a:solidFill>
                <a:cs typeface="B Nazanin" pitchFamily="2" charset="-78"/>
              </a:rPr>
              <a:t> </a:t>
            </a:r>
            <a:r>
              <a:rPr lang="fa-IR" sz="2400" dirty="0" err="1">
                <a:solidFill>
                  <a:srgbClr val="00B050"/>
                </a:solidFill>
                <a:cs typeface="B Nazanin" pitchFamily="2" charset="-78"/>
              </a:rPr>
              <a:t>جاافتـاده</a:t>
            </a:r>
            <a:r>
              <a:rPr lang="fa-IR" sz="2400" dirty="0">
                <a:solidFill>
                  <a:srgbClr val="00B050"/>
                </a:solidFill>
                <a:cs typeface="B Nazanin" pitchFamily="2" charset="-78"/>
              </a:rPr>
              <a:t> و </a:t>
            </a:r>
            <a:r>
              <a:rPr lang="fa-IR" sz="2400" dirty="0" err="1">
                <a:solidFill>
                  <a:srgbClr val="00B050"/>
                </a:solidFill>
                <a:cs typeface="B Nazanin" pitchFamily="2" charset="-78"/>
              </a:rPr>
              <a:t>روشـن</a:t>
            </a:r>
            <a:r>
              <a:rPr lang="fa-IR" sz="2400" dirty="0">
                <a:solidFill>
                  <a:srgbClr val="00B050"/>
                </a:solidFill>
                <a:cs typeface="B Nazanin" pitchFamily="2" charset="-78"/>
              </a:rPr>
              <a:t> در </a:t>
            </a:r>
            <a:r>
              <a:rPr lang="fa-IR" sz="2400" dirty="0" err="1">
                <a:solidFill>
                  <a:srgbClr val="00B050"/>
                </a:solidFill>
                <a:cs typeface="B Nazanin" pitchFamily="2" charset="-78"/>
              </a:rPr>
              <a:t>بـین</a:t>
            </a:r>
            <a:r>
              <a:rPr lang="fa-IR" sz="2400" dirty="0">
                <a:solidFill>
                  <a:srgbClr val="00B050"/>
                </a:solidFill>
                <a:cs typeface="B Nazanin" pitchFamily="2" charset="-78"/>
              </a:rPr>
              <a:t> </a:t>
            </a:r>
            <a:r>
              <a:rPr lang="fa-IR" sz="2400" dirty="0" err="1">
                <a:solidFill>
                  <a:srgbClr val="00B050"/>
                </a:solidFill>
                <a:cs typeface="B Nazanin" pitchFamily="2" charset="-78"/>
              </a:rPr>
              <a:t>اعضـای</a:t>
            </a:r>
            <a:r>
              <a:rPr lang="fa-IR" sz="2400" dirty="0">
                <a:solidFill>
                  <a:srgbClr val="00B050"/>
                </a:solidFill>
                <a:cs typeface="B Nazanin" pitchFamily="2" charset="-78"/>
              </a:rPr>
              <a:t> خانواده می باشد با سازماندهی </a:t>
            </a:r>
            <a:r>
              <a:rPr lang="fa-IR" sz="2400" dirty="0" err="1">
                <a:solidFill>
                  <a:srgbClr val="00B050"/>
                </a:solidFill>
                <a:cs typeface="B Nazanin" pitchFamily="2" charset="-78"/>
              </a:rPr>
              <a:t>جزءکل</a:t>
            </a:r>
            <a:r>
              <a:rPr lang="fa-IR" sz="2400" dirty="0">
                <a:solidFill>
                  <a:srgbClr val="00B050"/>
                </a:solidFill>
                <a:cs typeface="B Nazanin" pitchFamily="2" charset="-78"/>
              </a:rPr>
              <a:t> های خانوادگی طوری که هریک از آن ها از سلسله </a:t>
            </a:r>
            <a:r>
              <a:rPr lang="fa-IR" sz="2400" dirty="0" err="1">
                <a:solidFill>
                  <a:srgbClr val="00B050"/>
                </a:solidFill>
                <a:cs typeface="B Nazanin" pitchFamily="2" charset="-78"/>
              </a:rPr>
              <a:t>مراتـب</a:t>
            </a:r>
            <a:r>
              <a:rPr lang="fa-IR" sz="2400" dirty="0">
                <a:solidFill>
                  <a:srgbClr val="00B050"/>
                </a:solidFill>
                <a:cs typeface="B Nazanin" pitchFamily="2" charset="-78"/>
              </a:rPr>
              <a:t> </a:t>
            </a:r>
            <a:r>
              <a:rPr lang="fa-IR" sz="2400" dirty="0" err="1">
                <a:solidFill>
                  <a:srgbClr val="00B050"/>
                </a:solidFill>
                <a:cs typeface="B Nazanin" pitchFamily="2" charset="-78"/>
              </a:rPr>
              <a:t>معینـی</a:t>
            </a:r>
            <a:r>
              <a:rPr lang="fa-IR" sz="2400" dirty="0">
                <a:solidFill>
                  <a:srgbClr val="00B050"/>
                </a:solidFill>
                <a:cs typeface="B Nazanin" pitchFamily="2" charset="-78"/>
              </a:rPr>
              <a:t> برخوردار باشد و با تحت نظر گرفتن </a:t>
            </a:r>
            <a:r>
              <a:rPr lang="fa-IR" sz="2400" dirty="0" err="1">
                <a:solidFill>
                  <a:srgbClr val="00B050"/>
                </a:solidFill>
                <a:cs typeface="B Nazanin" pitchFamily="2" charset="-78"/>
              </a:rPr>
              <a:t>سـران</a:t>
            </a:r>
            <a:r>
              <a:rPr lang="fa-IR" sz="2400" dirty="0">
                <a:solidFill>
                  <a:srgbClr val="00B050"/>
                </a:solidFill>
                <a:cs typeface="B Nazanin" pitchFamily="2" charset="-78"/>
              </a:rPr>
              <a:t> </a:t>
            </a:r>
            <a:r>
              <a:rPr lang="fa-IR" sz="2400" dirty="0" err="1">
                <a:solidFill>
                  <a:srgbClr val="00B050"/>
                </a:solidFill>
                <a:cs typeface="B Nazanin" pitchFamily="2" charset="-78"/>
              </a:rPr>
              <a:t>جزءکـل</a:t>
            </a:r>
            <a:r>
              <a:rPr lang="fa-IR" sz="2400" dirty="0">
                <a:solidFill>
                  <a:srgbClr val="00B050"/>
                </a:solidFill>
                <a:cs typeface="B Nazanin" pitchFamily="2" charset="-78"/>
              </a:rPr>
              <a:t> </a:t>
            </a:r>
            <a:r>
              <a:rPr lang="fa-IR" sz="2400" dirty="0" err="1">
                <a:solidFill>
                  <a:srgbClr val="00B050"/>
                </a:solidFill>
                <a:cs typeface="B Nazanin" pitchFamily="2" charset="-78"/>
              </a:rPr>
              <a:t>هـای</a:t>
            </a:r>
            <a:r>
              <a:rPr lang="fa-IR" sz="2400" dirty="0">
                <a:solidFill>
                  <a:srgbClr val="00B050"/>
                </a:solidFill>
                <a:cs typeface="B Nazanin" pitchFamily="2" charset="-78"/>
              </a:rPr>
              <a:t> </a:t>
            </a:r>
            <a:r>
              <a:rPr lang="fa-IR" sz="2400" dirty="0" err="1">
                <a:solidFill>
                  <a:srgbClr val="00B050"/>
                </a:solidFill>
                <a:cs typeface="B Nazanin" pitchFamily="2" charset="-78"/>
              </a:rPr>
              <a:t>اجرایـی</a:t>
            </a:r>
            <a:r>
              <a:rPr lang="fa-IR" sz="2400" dirty="0">
                <a:solidFill>
                  <a:srgbClr val="00B050"/>
                </a:solidFill>
                <a:cs typeface="B Nazanin" pitchFamily="2" charset="-78"/>
              </a:rPr>
              <a:t>، </a:t>
            </a:r>
            <a:r>
              <a:rPr lang="fa-IR" sz="2400" dirty="0" err="1">
                <a:solidFill>
                  <a:srgbClr val="00B050"/>
                </a:solidFill>
                <a:cs typeface="B Nazanin" pitchFamily="2" charset="-78"/>
              </a:rPr>
              <a:t>محیطـی</a:t>
            </a:r>
            <a:r>
              <a:rPr lang="fa-IR" sz="2400" dirty="0">
                <a:solidFill>
                  <a:srgbClr val="00B050"/>
                </a:solidFill>
                <a:cs typeface="B Nazanin" pitchFamily="2" charset="-78"/>
              </a:rPr>
              <a:t> </a:t>
            </a:r>
            <a:r>
              <a:rPr lang="fa-IR" sz="2400" dirty="0" err="1">
                <a:solidFill>
                  <a:srgbClr val="00B050"/>
                </a:solidFill>
                <a:cs typeface="B Nazanin" pitchFamily="2" charset="-78"/>
              </a:rPr>
              <a:t>پدیـد</a:t>
            </a:r>
            <a:r>
              <a:rPr lang="fa-IR" sz="2400" dirty="0">
                <a:solidFill>
                  <a:srgbClr val="00B050"/>
                </a:solidFill>
                <a:cs typeface="B Nazanin" pitchFamily="2" charset="-78"/>
              </a:rPr>
              <a:t> </a:t>
            </a:r>
            <a:r>
              <a:rPr lang="fa-IR" sz="2400" dirty="0" err="1">
                <a:solidFill>
                  <a:srgbClr val="00B050"/>
                </a:solidFill>
                <a:cs typeface="B Nazanin" pitchFamily="2" charset="-78"/>
              </a:rPr>
              <a:t>مـی</a:t>
            </a:r>
            <a:r>
              <a:rPr lang="fa-IR" sz="2400" dirty="0">
                <a:solidFill>
                  <a:srgbClr val="00B050"/>
                </a:solidFill>
                <a:cs typeface="B Nazanin" pitchFamily="2" charset="-78"/>
              </a:rPr>
              <a:t> </a:t>
            </a:r>
            <a:r>
              <a:rPr lang="fa-IR" sz="2400" dirty="0" err="1">
                <a:solidFill>
                  <a:srgbClr val="00B050"/>
                </a:solidFill>
                <a:cs typeface="B Nazanin" pitchFamily="2" charset="-78"/>
              </a:rPr>
              <a:t>آیـد</a:t>
            </a:r>
            <a:r>
              <a:rPr lang="fa-IR" sz="2400" dirty="0">
                <a:solidFill>
                  <a:srgbClr val="00B050"/>
                </a:solidFill>
                <a:cs typeface="B Nazanin" pitchFamily="2" charset="-78"/>
              </a:rPr>
              <a:t> </a:t>
            </a:r>
            <a:r>
              <a:rPr lang="fa-IR" sz="2400" dirty="0" err="1">
                <a:solidFill>
                  <a:srgbClr val="00B050"/>
                </a:solidFill>
                <a:cs typeface="B Nazanin" pitchFamily="2" charset="-78"/>
              </a:rPr>
              <a:t>کـه</a:t>
            </a:r>
            <a:r>
              <a:rPr lang="fa-IR" sz="2400" dirty="0">
                <a:solidFill>
                  <a:srgbClr val="00B050"/>
                </a:solidFill>
                <a:cs typeface="B Nazanin" pitchFamily="2" charset="-78"/>
              </a:rPr>
              <a:t> در آن خودمختاری، مسؤلیت پذیری، و همکاری برقرار است.</a:t>
            </a:r>
            <a:endParaRPr lang="en-US" sz="2400" dirty="0">
              <a:solidFill>
                <a:srgbClr val="00B050"/>
              </a:solidFill>
              <a:cs typeface="B Nazanin" pitchFamily="2" charset="-78"/>
            </a:endParaRPr>
          </a:p>
          <a:p>
            <a:pPr algn="just" rtl="1">
              <a:lnSpc>
                <a:spcPct val="150000"/>
              </a:lnSpc>
            </a:pPr>
            <a:r>
              <a:rPr lang="fa-IR" sz="2400" dirty="0">
                <a:solidFill>
                  <a:srgbClr val="00B050"/>
                </a:solidFill>
                <a:cs typeface="B Nazanin" pitchFamily="2" charset="-78"/>
              </a:rPr>
              <a:t>سه استراتژی اصلی در خانواده درمانی ساختی وجود دارد که هریک از آن ها دارای فنون ویژه ای است. این سه استراتژی </a:t>
            </a:r>
            <a:r>
              <a:rPr lang="fa-IR" sz="2400" dirty="0" err="1">
                <a:solidFill>
                  <a:srgbClr val="00B050"/>
                </a:solidFill>
                <a:cs typeface="B Nazanin" pitchFamily="2" charset="-78"/>
              </a:rPr>
              <a:t>عباغرتند</a:t>
            </a:r>
            <a:r>
              <a:rPr lang="fa-IR" sz="2400" dirty="0">
                <a:solidFill>
                  <a:srgbClr val="00B050"/>
                </a:solidFill>
                <a:cs typeface="B Nazanin" pitchFamily="2" charset="-78"/>
              </a:rPr>
              <a:t> از: </a:t>
            </a:r>
            <a:r>
              <a:rPr lang="fa-IR" sz="2400" dirty="0" err="1">
                <a:solidFill>
                  <a:srgbClr val="00B050"/>
                </a:solidFill>
                <a:cs typeface="B Nazanin" pitchFamily="2" charset="-78"/>
              </a:rPr>
              <a:t>درافتادن</a:t>
            </a:r>
            <a:r>
              <a:rPr lang="fa-IR" sz="2400" dirty="0">
                <a:solidFill>
                  <a:srgbClr val="00B050"/>
                </a:solidFill>
                <a:cs typeface="B Nazanin" pitchFamily="2" charset="-78"/>
              </a:rPr>
              <a:t> با نشانه های مرضی، </a:t>
            </a:r>
            <a:r>
              <a:rPr lang="fa-IR" sz="2400" dirty="0" err="1">
                <a:solidFill>
                  <a:srgbClr val="00B050"/>
                </a:solidFill>
                <a:cs typeface="B Nazanin" pitchFamily="2" charset="-78"/>
              </a:rPr>
              <a:t>درافتادن</a:t>
            </a:r>
            <a:r>
              <a:rPr lang="fa-IR" sz="2400" dirty="0">
                <a:solidFill>
                  <a:srgbClr val="00B050"/>
                </a:solidFill>
                <a:cs typeface="B Nazanin" pitchFamily="2" charset="-78"/>
              </a:rPr>
              <a:t> با ساخت، و </a:t>
            </a:r>
            <a:r>
              <a:rPr lang="fa-IR" sz="2400" dirty="0" err="1">
                <a:solidFill>
                  <a:srgbClr val="00B050"/>
                </a:solidFill>
                <a:cs typeface="B Nazanin" pitchFamily="2" charset="-78"/>
              </a:rPr>
              <a:t>درافتادن</a:t>
            </a:r>
            <a:r>
              <a:rPr lang="fa-IR" sz="2400" dirty="0">
                <a:solidFill>
                  <a:srgbClr val="00B050"/>
                </a:solidFill>
                <a:cs typeface="B Nazanin" pitchFamily="2" charset="-78"/>
              </a:rPr>
              <a:t> با واقعیت خانواده.</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612845"/>
            <a:ext cx="7391400" cy="5632311"/>
          </a:xfrm>
          <a:prstGeom prst="rect">
            <a:avLst/>
          </a:prstGeom>
        </p:spPr>
        <p:txBody>
          <a:bodyPr wrap="square">
            <a:spAutoFit/>
          </a:bodyPr>
          <a:lstStyle/>
          <a:p>
            <a:pPr algn="just" rtl="1"/>
            <a:r>
              <a:rPr lang="fa-IR" sz="2400" b="1" dirty="0" err="1">
                <a:solidFill>
                  <a:srgbClr val="7030A0"/>
                </a:solidFill>
                <a:cs typeface="B Nazanin" pitchFamily="2" charset="-78"/>
              </a:rPr>
              <a:t>درافتادن</a:t>
            </a:r>
            <a:r>
              <a:rPr lang="fa-IR" sz="2400" b="1" dirty="0">
                <a:solidFill>
                  <a:srgbClr val="7030A0"/>
                </a:solidFill>
                <a:cs typeface="B Nazanin" pitchFamily="2" charset="-78"/>
              </a:rPr>
              <a:t> با نشانه های مرضی</a:t>
            </a:r>
            <a:endParaRPr lang="en-US" sz="2400" dirty="0">
              <a:solidFill>
                <a:srgbClr val="7030A0"/>
              </a:solidFill>
              <a:cs typeface="B Nazanin" pitchFamily="2" charset="-78"/>
            </a:endParaRPr>
          </a:p>
          <a:p>
            <a:pPr algn="just" rtl="1"/>
            <a:r>
              <a:rPr lang="fa-IR" sz="2400" dirty="0">
                <a:solidFill>
                  <a:srgbClr val="7030A0"/>
                </a:solidFill>
                <a:cs typeface="B Nazanin" pitchFamily="2" charset="-78"/>
              </a:rPr>
              <a:t>خانواده ها معمولاً پس از جدال طولانی که فرجام آن مشکل تلقی شدن یکی از اعضای خانواده می باشد، به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مراجعه می کنند. آن ها ضمن تشریح و </a:t>
            </a:r>
            <a:r>
              <a:rPr lang="fa-IR" sz="2400" dirty="0" err="1">
                <a:solidFill>
                  <a:srgbClr val="7030A0"/>
                </a:solidFill>
                <a:cs typeface="B Nazanin" pitchFamily="2" charset="-78"/>
              </a:rPr>
              <a:t>برملاکردن</a:t>
            </a:r>
            <a:r>
              <a:rPr lang="fa-IR" sz="2400" dirty="0">
                <a:solidFill>
                  <a:srgbClr val="7030A0"/>
                </a:solidFill>
                <a:cs typeface="B Nazanin" pitchFamily="2" charset="-78"/>
              </a:rPr>
              <a:t> جریان نبرد خود به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راه حل </a:t>
            </a:r>
            <a:r>
              <a:rPr lang="fa-IR" sz="2400" dirty="0" err="1">
                <a:solidFill>
                  <a:srgbClr val="7030A0"/>
                </a:solidFill>
                <a:cs typeface="B Nazanin" pitchFamily="2" charset="-78"/>
              </a:rPr>
              <a:t>هایی</a:t>
            </a:r>
            <a:r>
              <a:rPr lang="fa-IR" sz="2400" dirty="0">
                <a:solidFill>
                  <a:srgbClr val="7030A0"/>
                </a:solidFill>
                <a:cs typeface="B Nazanin" pitchFamily="2" charset="-78"/>
              </a:rPr>
              <a:t> را که برای حل مشکل بکار بسته </a:t>
            </a:r>
            <a:r>
              <a:rPr lang="fa-IR" sz="2400" dirty="0" err="1">
                <a:solidFill>
                  <a:srgbClr val="7030A0"/>
                </a:solidFill>
                <a:cs typeface="B Nazanin" pitchFamily="2" charset="-78"/>
              </a:rPr>
              <a:t>اند</a:t>
            </a:r>
            <a:r>
              <a:rPr lang="fa-IR" sz="2400" dirty="0">
                <a:solidFill>
                  <a:srgbClr val="7030A0"/>
                </a:solidFill>
                <a:cs typeface="B Nazanin" pitchFamily="2" charset="-78"/>
              </a:rPr>
              <a:t> و همچنین عدم توفیق خود را بازگو می کنند. اما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با </a:t>
            </a:r>
            <a:r>
              <a:rPr lang="fa-IR" sz="2400" dirty="0" err="1">
                <a:solidFill>
                  <a:srgbClr val="7030A0"/>
                </a:solidFill>
                <a:cs typeface="B Nazanin" pitchFamily="2" charset="-78"/>
              </a:rPr>
              <a:t>ایـن</a:t>
            </a:r>
            <a:r>
              <a:rPr lang="fa-IR" sz="2400" dirty="0">
                <a:solidFill>
                  <a:srgbClr val="7030A0"/>
                </a:solidFill>
                <a:cs typeface="B Nazanin" pitchFamily="2" charset="-78"/>
              </a:rPr>
              <a:t> </a:t>
            </a:r>
            <a:r>
              <a:rPr lang="fa-IR" sz="2400" dirty="0" err="1">
                <a:solidFill>
                  <a:srgbClr val="7030A0"/>
                </a:solidFill>
                <a:cs typeface="B Nazanin" pitchFamily="2" charset="-78"/>
              </a:rPr>
              <a:t>فـرض</a:t>
            </a:r>
            <a:r>
              <a:rPr lang="fa-IR" sz="2400" dirty="0">
                <a:solidFill>
                  <a:srgbClr val="7030A0"/>
                </a:solidFill>
                <a:cs typeface="B Nazanin" pitchFamily="2" charset="-78"/>
              </a:rPr>
              <a:t> </a:t>
            </a:r>
            <a:r>
              <a:rPr lang="fa-IR" sz="2400" dirty="0" err="1">
                <a:solidFill>
                  <a:srgbClr val="7030A0"/>
                </a:solidFill>
                <a:cs typeface="B Nazanin" pitchFamily="2" charset="-78"/>
              </a:rPr>
              <a:t>کـه</a:t>
            </a:r>
            <a:r>
              <a:rPr lang="fa-IR" sz="2400" dirty="0">
                <a:solidFill>
                  <a:srgbClr val="7030A0"/>
                </a:solidFill>
                <a:cs typeface="B Nazanin" pitchFamily="2" charset="-78"/>
              </a:rPr>
              <a:t> خانواده اشتباه می کند پا به عرصه ی درمان می گذارد. در اینجا، مشکل، وجود </a:t>
            </a:r>
            <a:r>
              <a:rPr lang="fa-IR" sz="2400" dirty="0" err="1">
                <a:solidFill>
                  <a:srgbClr val="7030A0"/>
                </a:solidFill>
                <a:cs typeface="B Nazanin" pitchFamily="2" charset="-78"/>
              </a:rPr>
              <a:t>بیمـارمعلوم</a:t>
            </a:r>
            <a:r>
              <a:rPr lang="fa-IR" sz="2400" dirty="0">
                <a:solidFill>
                  <a:srgbClr val="7030A0"/>
                </a:solidFill>
                <a:cs typeface="B Nazanin" pitchFamily="2" charset="-78"/>
              </a:rPr>
              <a:t> </a:t>
            </a:r>
            <a:r>
              <a:rPr lang="fa-IR" sz="2400" dirty="0" err="1">
                <a:solidFill>
                  <a:srgbClr val="7030A0"/>
                </a:solidFill>
                <a:cs typeface="B Nazanin" pitchFamily="2" charset="-78"/>
              </a:rPr>
              <a:t>نیسـت</a:t>
            </a:r>
            <a:r>
              <a:rPr lang="fa-IR" sz="2400" dirty="0">
                <a:solidFill>
                  <a:srgbClr val="7030A0"/>
                </a:solidFill>
                <a:cs typeface="B Nazanin" pitchFamily="2" charset="-78"/>
              </a:rPr>
              <a:t>، </a:t>
            </a:r>
            <a:r>
              <a:rPr lang="fa-IR" sz="2400" dirty="0" err="1">
                <a:solidFill>
                  <a:srgbClr val="7030A0"/>
                </a:solidFill>
                <a:cs typeface="B Nazanin" pitchFamily="2" charset="-78"/>
              </a:rPr>
              <a:t>بلکـه</a:t>
            </a:r>
            <a:r>
              <a:rPr lang="fa-IR" sz="2400" dirty="0">
                <a:solidFill>
                  <a:srgbClr val="7030A0"/>
                </a:solidFill>
                <a:cs typeface="B Nazanin" pitchFamily="2" charset="-78"/>
              </a:rPr>
              <a:t> ناشی از وجود برخی الگوهای مراوده ای خاص خانواده است. راه حل </a:t>
            </a:r>
            <a:r>
              <a:rPr lang="fa-IR" sz="2400" dirty="0" err="1">
                <a:solidFill>
                  <a:srgbClr val="7030A0"/>
                </a:solidFill>
                <a:cs typeface="B Nazanin" pitchFamily="2" charset="-78"/>
              </a:rPr>
              <a:t>هایی</a:t>
            </a:r>
            <a:r>
              <a:rPr lang="fa-IR" sz="2400" dirty="0">
                <a:solidFill>
                  <a:srgbClr val="7030A0"/>
                </a:solidFill>
                <a:cs typeface="B Nazanin" pitchFamily="2" charset="-78"/>
              </a:rPr>
              <a:t> که خانواده بکار </a:t>
            </a:r>
            <a:r>
              <a:rPr lang="fa-IR" sz="2400" dirty="0" err="1">
                <a:solidFill>
                  <a:srgbClr val="7030A0"/>
                </a:solidFill>
                <a:cs typeface="B Nazanin" pitchFamily="2" charset="-78"/>
              </a:rPr>
              <a:t>گرفتـه</a:t>
            </a:r>
            <a:r>
              <a:rPr lang="fa-IR" sz="2400" dirty="0">
                <a:solidFill>
                  <a:srgbClr val="7030A0"/>
                </a:solidFill>
                <a:cs typeface="B Nazanin" pitchFamily="2" charset="-78"/>
              </a:rPr>
              <a:t> </a:t>
            </a:r>
            <a:r>
              <a:rPr lang="fa-IR" sz="2400" dirty="0" err="1">
                <a:solidFill>
                  <a:srgbClr val="7030A0"/>
                </a:solidFill>
                <a:cs typeface="B Nazanin" pitchFamily="2" charset="-78"/>
              </a:rPr>
              <a:t>اسـت</a:t>
            </a:r>
            <a:r>
              <a:rPr lang="fa-IR" sz="2400" dirty="0">
                <a:solidFill>
                  <a:srgbClr val="7030A0"/>
                </a:solidFill>
                <a:cs typeface="B Nazanin" pitchFamily="2" charset="-78"/>
              </a:rPr>
              <a:t> در واقع تکرار همان مراوده های بی نتیجه ای است که فقط اثرات شدید را برجا می گذارد </a:t>
            </a:r>
            <a:r>
              <a:rPr lang="fa-IR" sz="2400" dirty="0" err="1">
                <a:solidFill>
                  <a:srgbClr val="7030A0"/>
                </a:solidFill>
                <a:cs typeface="B Nazanin" pitchFamily="2" charset="-78"/>
              </a:rPr>
              <a:t>بـی</a:t>
            </a:r>
            <a:r>
              <a:rPr lang="fa-IR" sz="2400" dirty="0">
                <a:solidFill>
                  <a:srgbClr val="7030A0"/>
                </a:solidFill>
                <a:cs typeface="B Nazanin" pitchFamily="2" charset="-78"/>
              </a:rPr>
              <a:t> آن </a:t>
            </a:r>
            <a:r>
              <a:rPr lang="fa-IR" sz="2400" dirty="0" err="1">
                <a:solidFill>
                  <a:srgbClr val="7030A0"/>
                </a:solidFill>
                <a:cs typeface="B Nazanin" pitchFamily="2" charset="-78"/>
              </a:rPr>
              <a:t>کـه</a:t>
            </a:r>
            <a:r>
              <a:rPr lang="fa-IR" sz="2400" dirty="0">
                <a:solidFill>
                  <a:srgbClr val="7030A0"/>
                </a:solidFill>
                <a:cs typeface="B Nazanin" pitchFamily="2" charset="-78"/>
              </a:rPr>
              <a:t> </a:t>
            </a:r>
            <a:r>
              <a:rPr lang="fa-IR" sz="2400" dirty="0" err="1">
                <a:solidFill>
                  <a:srgbClr val="7030A0"/>
                </a:solidFill>
                <a:cs typeface="B Nazanin" pitchFamily="2" charset="-78"/>
              </a:rPr>
              <a:t>موجـب</a:t>
            </a:r>
            <a:r>
              <a:rPr lang="fa-IR" sz="2400" dirty="0">
                <a:solidFill>
                  <a:srgbClr val="7030A0"/>
                </a:solidFill>
                <a:cs typeface="B Nazanin" pitchFamily="2" charset="-78"/>
              </a:rPr>
              <a:t> هرگونه تغییری گردد. از این رو وظیفه ی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این است که تعریفی را که خانواده از مشکل به دست می دهد و ماهیت واکنش های آنان را زیر سؤال ببرد. در اینجا هدف عبارت </a:t>
            </a:r>
            <a:r>
              <a:rPr lang="fa-IR" sz="2400" dirty="0" err="1">
                <a:solidFill>
                  <a:srgbClr val="7030A0"/>
                </a:solidFill>
                <a:cs typeface="B Nazanin" pitchFamily="2" charset="-78"/>
              </a:rPr>
              <a:t>اسـت</a:t>
            </a:r>
            <a:r>
              <a:rPr lang="fa-IR" sz="2400" dirty="0">
                <a:solidFill>
                  <a:srgbClr val="7030A0"/>
                </a:solidFill>
                <a:cs typeface="B Nazanin" pitchFamily="2" charset="-78"/>
              </a:rPr>
              <a:t> از </a:t>
            </a:r>
            <a:r>
              <a:rPr lang="fa-IR" sz="2400" dirty="0" err="1">
                <a:solidFill>
                  <a:srgbClr val="7030A0"/>
                </a:solidFill>
                <a:cs typeface="B Nazanin" pitchFamily="2" charset="-78"/>
              </a:rPr>
              <a:t>تعـویض</a:t>
            </a:r>
            <a:r>
              <a:rPr lang="fa-IR" sz="2400" dirty="0">
                <a:solidFill>
                  <a:srgbClr val="7030A0"/>
                </a:solidFill>
                <a:cs typeface="B Nazanin" pitchFamily="2" charset="-78"/>
              </a:rPr>
              <a:t> </a:t>
            </a:r>
            <a:r>
              <a:rPr lang="fa-IR" sz="2400" dirty="0" err="1">
                <a:solidFill>
                  <a:srgbClr val="7030A0"/>
                </a:solidFill>
                <a:cs typeface="B Nazanin" pitchFamily="2" charset="-78"/>
              </a:rPr>
              <a:t>چـارچوب</a:t>
            </a:r>
            <a:r>
              <a:rPr lang="fa-IR" sz="2400" dirty="0">
                <a:solidFill>
                  <a:srgbClr val="7030A0"/>
                </a:solidFill>
                <a:cs typeface="B Nazanin" pitchFamily="2" charset="-78"/>
              </a:rPr>
              <a:t> </a:t>
            </a:r>
            <a:r>
              <a:rPr lang="fa-IR" sz="2400" dirty="0" err="1">
                <a:solidFill>
                  <a:srgbClr val="7030A0"/>
                </a:solidFill>
                <a:cs typeface="B Nazanin" pitchFamily="2" charset="-78"/>
              </a:rPr>
              <a:t>دیـد</a:t>
            </a:r>
            <a:r>
              <a:rPr lang="fa-IR" sz="2400" dirty="0">
                <a:solidFill>
                  <a:srgbClr val="7030A0"/>
                </a:solidFill>
                <a:cs typeface="B Nazanin" pitchFamily="2" charset="-78"/>
              </a:rPr>
              <a:t> خانواده به مشکل و وادار ساختن خانواده به جستجوی پاسخ های رفتاری، </a:t>
            </a:r>
            <a:r>
              <a:rPr lang="fa-IR" sz="2400" dirty="0" err="1">
                <a:solidFill>
                  <a:srgbClr val="7030A0"/>
                </a:solidFill>
                <a:cs typeface="B Nazanin" pitchFamily="2" charset="-78"/>
              </a:rPr>
              <a:t>شـناختی</a:t>
            </a:r>
            <a:r>
              <a:rPr lang="fa-IR" sz="2400" dirty="0">
                <a:solidFill>
                  <a:srgbClr val="7030A0"/>
                </a:solidFill>
                <a:cs typeface="B Nazanin" pitchFamily="2" charset="-78"/>
              </a:rPr>
              <a:t> و </a:t>
            </a:r>
            <a:r>
              <a:rPr lang="fa-IR" sz="2400" dirty="0" err="1">
                <a:solidFill>
                  <a:srgbClr val="7030A0"/>
                </a:solidFill>
                <a:cs typeface="B Nazanin" pitchFamily="2" charset="-78"/>
              </a:rPr>
              <a:t>عـاطفی</a:t>
            </a:r>
            <a:r>
              <a:rPr lang="fa-IR" sz="2400" dirty="0">
                <a:solidFill>
                  <a:srgbClr val="7030A0"/>
                </a:solidFill>
                <a:cs typeface="B Nazanin" pitchFamily="2" charset="-78"/>
              </a:rPr>
              <a:t> </a:t>
            </a:r>
            <a:r>
              <a:rPr lang="fa-IR" sz="2400" dirty="0" err="1">
                <a:solidFill>
                  <a:srgbClr val="7030A0"/>
                </a:solidFill>
                <a:cs typeface="B Nazanin" pitchFamily="2" charset="-78"/>
              </a:rPr>
              <a:t>جـایگزین</a:t>
            </a:r>
            <a:r>
              <a:rPr lang="fa-IR" sz="2400" dirty="0">
                <a:solidFill>
                  <a:srgbClr val="7030A0"/>
                </a:solidFill>
                <a:cs typeface="B Nazanin" pitchFamily="2" charset="-78"/>
              </a:rPr>
              <a:t>. </a:t>
            </a:r>
            <a:r>
              <a:rPr lang="fa-IR" sz="2400" dirty="0" err="1">
                <a:solidFill>
                  <a:srgbClr val="7030A0"/>
                </a:solidFill>
                <a:cs typeface="B Nazanin" pitchFamily="2" charset="-78"/>
              </a:rPr>
              <a:t>فنونی</a:t>
            </a:r>
            <a:r>
              <a:rPr lang="fa-IR" sz="2400" dirty="0">
                <a:solidFill>
                  <a:srgbClr val="7030A0"/>
                </a:solidFill>
                <a:cs typeface="B Nazanin" pitchFamily="2" charset="-78"/>
              </a:rPr>
              <a:t> که در این استراتژی ها </a:t>
            </a:r>
            <a:r>
              <a:rPr lang="fa-IR" sz="2400" dirty="0" err="1">
                <a:solidFill>
                  <a:srgbClr val="7030A0"/>
                </a:solidFill>
                <a:cs typeface="B Nazanin" pitchFamily="2" charset="-78"/>
              </a:rPr>
              <a:t>دخیلند</a:t>
            </a:r>
            <a:r>
              <a:rPr lang="fa-IR" sz="2400" dirty="0">
                <a:solidFill>
                  <a:srgbClr val="7030A0"/>
                </a:solidFill>
                <a:cs typeface="B Nazanin" pitchFamily="2" charset="-78"/>
              </a:rPr>
              <a:t>، عبارتند از: فعال سازی، کانون سازی(متمرکز سازی)، و دستیابی </a:t>
            </a:r>
            <a:r>
              <a:rPr lang="fa-IR" sz="2400" dirty="0" err="1">
                <a:solidFill>
                  <a:srgbClr val="7030A0"/>
                </a:solidFill>
                <a:cs typeface="B Nazanin" pitchFamily="2" charset="-78"/>
              </a:rPr>
              <a:t>بـه</a:t>
            </a:r>
            <a:r>
              <a:rPr lang="fa-IR" sz="2400" dirty="0">
                <a:solidFill>
                  <a:srgbClr val="7030A0"/>
                </a:solidFill>
                <a:cs typeface="B Nazanin" pitchFamily="2" charset="-78"/>
              </a:rPr>
              <a:t> شدت.</a:t>
            </a:r>
            <a:endParaRPr lang="en-US" sz="2400" dirty="0">
              <a:solidFill>
                <a:srgbClr val="7030A0"/>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447800"/>
            <a:ext cx="8229600" cy="4524315"/>
          </a:xfrm>
          <a:prstGeom prst="rect">
            <a:avLst/>
          </a:prstGeom>
        </p:spPr>
        <p:txBody>
          <a:bodyPr wrap="square">
            <a:spAutoFit/>
          </a:bodyPr>
          <a:lstStyle/>
          <a:p>
            <a:pPr algn="just" rtl="1">
              <a:lnSpc>
                <a:spcPct val="150000"/>
              </a:lnSpc>
            </a:pPr>
            <a:r>
              <a:rPr lang="fa-IR" sz="2400" b="1" dirty="0" err="1">
                <a:solidFill>
                  <a:schemeClr val="accent6">
                    <a:lumMod val="75000"/>
                  </a:schemeClr>
                </a:solidFill>
                <a:cs typeface="B Nazanin" pitchFamily="2" charset="-78"/>
              </a:rPr>
              <a:t>درافتادن</a:t>
            </a:r>
            <a:r>
              <a:rPr lang="fa-IR" sz="2400" b="1" dirty="0">
                <a:solidFill>
                  <a:schemeClr val="accent6">
                    <a:lumMod val="75000"/>
                  </a:schemeClr>
                </a:solidFill>
                <a:cs typeface="B Nazanin" pitchFamily="2" charset="-78"/>
              </a:rPr>
              <a:t> با ساخت خانواده</a:t>
            </a:r>
            <a:endParaRPr lang="en-US" sz="2400" dirty="0">
              <a:solidFill>
                <a:schemeClr val="accent6">
                  <a:lumMod val="75000"/>
                </a:schemeClr>
              </a:solidFill>
              <a:cs typeface="B Nazanin" pitchFamily="2" charset="-78"/>
            </a:endParaRPr>
          </a:p>
          <a:p>
            <a:pPr algn="just" rtl="1">
              <a:lnSpc>
                <a:spcPct val="150000"/>
              </a:lnSpc>
            </a:pPr>
            <a:r>
              <a:rPr lang="fa-IR" sz="2400" dirty="0">
                <a:solidFill>
                  <a:schemeClr val="accent6">
                    <a:lumMod val="75000"/>
                  </a:schemeClr>
                </a:solidFill>
                <a:cs typeface="B Nazanin" pitchFamily="2" charset="-78"/>
              </a:rPr>
              <a:t>جهان بینی اعضای خانواده تا حد بسیار زیادی بستگی به موقعیت آن ها در </a:t>
            </a:r>
            <a:r>
              <a:rPr lang="fa-IR" sz="2400" dirty="0" err="1">
                <a:solidFill>
                  <a:schemeClr val="accent6">
                    <a:lumMod val="75000"/>
                  </a:schemeClr>
                </a:solidFill>
                <a:cs typeface="B Nazanin" pitchFamily="2" charset="-78"/>
              </a:rPr>
              <a:t>جزءکل</a:t>
            </a:r>
            <a:r>
              <a:rPr lang="fa-IR" sz="2400" dirty="0">
                <a:solidFill>
                  <a:schemeClr val="accent6">
                    <a:lumMod val="75000"/>
                  </a:schemeClr>
                </a:solidFill>
                <a:cs typeface="B Nazanin" pitchFamily="2" charset="-78"/>
              </a:rPr>
              <a:t> های </a:t>
            </a:r>
            <a:r>
              <a:rPr lang="fa-IR" sz="2400" dirty="0" err="1">
                <a:solidFill>
                  <a:schemeClr val="accent6">
                    <a:lumMod val="75000"/>
                  </a:schemeClr>
                </a:solidFill>
                <a:cs typeface="B Nazanin" pitchFamily="2" charset="-78"/>
              </a:rPr>
              <a:t>مختلـف</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خـانواده</a:t>
            </a:r>
            <a:r>
              <a:rPr lang="fa-IR" sz="2400" dirty="0">
                <a:solidFill>
                  <a:schemeClr val="accent6">
                    <a:lumMod val="75000"/>
                  </a:schemeClr>
                </a:solidFill>
                <a:cs typeface="B Nazanin" pitchFamily="2" charset="-78"/>
              </a:rPr>
              <a:t> دارد. اگر افراد بیش از حد خود را درگیر کنند، آزادی عمل آن ها به وسیله ی قواعد </a:t>
            </a:r>
            <a:r>
              <a:rPr lang="fa-IR" sz="2400" dirty="0" err="1">
                <a:solidFill>
                  <a:schemeClr val="accent6">
                    <a:lumMod val="75000"/>
                  </a:schemeClr>
                </a:solidFill>
                <a:cs typeface="B Nazanin" pitchFamily="2" charset="-78"/>
              </a:rPr>
              <a:t>جزءکـل</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محـدود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مـی</a:t>
            </a:r>
            <a:r>
              <a:rPr lang="fa-IR" sz="2400" dirty="0">
                <a:solidFill>
                  <a:schemeClr val="accent6">
                    <a:lumMod val="75000"/>
                  </a:schemeClr>
                </a:solidFill>
                <a:cs typeface="B Nazanin" pitchFamily="2" charset="-78"/>
              </a:rPr>
              <a:t> شود. اگر افراد کمتر از حد لازم </a:t>
            </a:r>
            <a:r>
              <a:rPr lang="fa-IR" sz="2400" dirty="0" err="1">
                <a:solidFill>
                  <a:schemeClr val="accent6">
                    <a:lumMod val="75000"/>
                  </a:schemeClr>
                </a:solidFill>
                <a:cs typeface="B Nazanin" pitchFamily="2" charset="-78"/>
              </a:rPr>
              <a:t>درگیرشوند</a:t>
            </a:r>
            <a:r>
              <a:rPr lang="fa-IR" sz="2400" dirty="0">
                <a:solidFill>
                  <a:schemeClr val="accent6">
                    <a:lumMod val="75000"/>
                  </a:schemeClr>
                </a:solidFill>
                <a:cs typeface="B Nazanin" pitchFamily="2" charset="-78"/>
              </a:rPr>
              <a:t>، ممکن است گوشه گیر شده، از حمایت دیگران محروم </a:t>
            </a:r>
            <a:r>
              <a:rPr lang="fa-IR" sz="2400" dirty="0" err="1">
                <a:solidFill>
                  <a:schemeClr val="accent6">
                    <a:lumMod val="75000"/>
                  </a:schemeClr>
                </a:solidFill>
                <a:cs typeface="B Nazanin" pitchFamily="2" charset="-78"/>
              </a:rPr>
              <a:t>شـوند</a:t>
            </a:r>
            <a:r>
              <a:rPr lang="fa-IR" sz="2400" dirty="0">
                <a:solidFill>
                  <a:schemeClr val="accent6">
                    <a:lumMod val="75000"/>
                  </a:schemeClr>
                </a:solidFill>
                <a:cs typeface="B Nazanin" pitchFamily="2" charset="-78"/>
              </a:rPr>
              <a:t>. کم و زیاد شدن فاصله بین اعضاء </a:t>
            </a:r>
            <a:r>
              <a:rPr lang="fa-IR" sz="2400" dirty="0" err="1">
                <a:solidFill>
                  <a:schemeClr val="accent6">
                    <a:lumMod val="75000"/>
                  </a:schemeClr>
                </a:solidFill>
                <a:cs typeface="B Nazanin" pitchFamily="2" charset="-78"/>
              </a:rPr>
              <a:t>جزءکل</a:t>
            </a:r>
            <a:r>
              <a:rPr lang="fa-IR" sz="2400" dirty="0">
                <a:solidFill>
                  <a:schemeClr val="accent6">
                    <a:lumMod val="75000"/>
                  </a:schemeClr>
                </a:solidFill>
                <a:cs typeface="B Nazanin" pitchFamily="2" charset="-78"/>
              </a:rPr>
              <a:t> های مهم </a:t>
            </a:r>
            <a:r>
              <a:rPr lang="fa-IR" sz="2400" dirty="0" err="1">
                <a:solidFill>
                  <a:schemeClr val="accent6">
                    <a:lumMod val="75000"/>
                  </a:schemeClr>
                </a:solidFill>
                <a:cs typeface="B Nazanin" pitchFamily="2" charset="-78"/>
              </a:rPr>
              <a:t>ممکـن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اسـت</a:t>
            </a:r>
            <a:r>
              <a:rPr lang="fa-IR" sz="2400" dirty="0">
                <a:solidFill>
                  <a:schemeClr val="accent6">
                    <a:lumMod val="75000"/>
                  </a:schemeClr>
                </a:solidFill>
                <a:cs typeface="B Nazanin" pitchFamily="2" charset="-78"/>
              </a:rPr>
              <a:t> روش </a:t>
            </a:r>
            <a:r>
              <a:rPr lang="fa-IR" sz="2400" dirty="0" err="1">
                <a:solidFill>
                  <a:schemeClr val="accent6">
                    <a:lumMod val="75000"/>
                  </a:schemeClr>
                </a:solidFill>
                <a:cs typeface="B Nazanin" pitchFamily="2" charset="-78"/>
              </a:rPr>
              <a:t>هـای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جـایگزین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دیگـری</a:t>
            </a:r>
            <a:r>
              <a:rPr lang="fa-IR" sz="2400" dirty="0">
                <a:solidFill>
                  <a:schemeClr val="accent6">
                    <a:lumMod val="75000"/>
                  </a:schemeClr>
                </a:solidFill>
                <a:cs typeface="B Nazanin" pitchFamily="2" charset="-78"/>
              </a:rPr>
              <a:t> را </a:t>
            </a:r>
            <a:r>
              <a:rPr lang="fa-IR" sz="2400" dirty="0" err="1">
                <a:solidFill>
                  <a:schemeClr val="accent6">
                    <a:lumMod val="75000"/>
                  </a:schemeClr>
                </a:solidFill>
                <a:cs typeface="B Nazanin" pitchFamily="2" charset="-78"/>
              </a:rPr>
              <a:t>بـرای</a:t>
            </a:r>
            <a:r>
              <a:rPr lang="fa-IR" sz="2400" dirty="0">
                <a:solidFill>
                  <a:schemeClr val="accent6">
                    <a:lumMod val="75000"/>
                  </a:schemeClr>
                </a:solidFill>
                <a:cs typeface="B Nazanin" pitchFamily="2" charset="-78"/>
              </a:rPr>
              <a:t> اندیشیدن، احساس کردن و عمل کردن پیش بکشد، که عضویت در </a:t>
            </a:r>
            <a:r>
              <a:rPr lang="fa-IR" sz="2400" dirty="0" err="1">
                <a:solidFill>
                  <a:schemeClr val="accent6">
                    <a:lumMod val="75000"/>
                  </a:schemeClr>
                </a:solidFill>
                <a:cs typeface="B Nazanin" pitchFamily="2" charset="-78"/>
              </a:rPr>
              <a:t>زیرمنظومه</a:t>
            </a:r>
            <a:r>
              <a:rPr lang="fa-IR" sz="2400" dirty="0">
                <a:solidFill>
                  <a:schemeClr val="accent6">
                    <a:lumMod val="75000"/>
                  </a:schemeClr>
                </a:solidFill>
                <a:cs typeface="B Nazanin" pitchFamily="2" charset="-78"/>
              </a:rPr>
              <a:t> مانع آن بوده است.</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484233"/>
            <a:ext cx="7467600" cy="5632311"/>
          </a:xfrm>
          <a:prstGeom prst="rect">
            <a:avLst/>
          </a:prstGeom>
        </p:spPr>
        <p:txBody>
          <a:bodyPr wrap="square">
            <a:spAutoFit/>
          </a:bodyPr>
          <a:lstStyle/>
          <a:p>
            <a:pPr algn="just" rtl="1"/>
            <a:r>
              <a:rPr lang="fa-IR" sz="2400" dirty="0">
                <a:solidFill>
                  <a:srgbClr val="00CC66"/>
                </a:solidFill>
                <a:cs typeface="B Nazanin" pitchFamily="2" charset="-78"/>
              </a:rPr>
              <a:t>هنگامی که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به خانواده ملحق می شود، تبدیل به یکی از اعضای سیستمی خانواده می </a:t>
            </a:r>
            <a:r>
              <a:rPr lang="fa-IR" sz="2400" dirty="0" err="1">
                <a:solidFill>
                  <a:srgbClr val="00CC66"/>
                </a:solidFill>
                <a:cs typeface="B Nazanin" pitchFamily="2" charset="-78"/>
              </a:rPr>
              <a:t>شـود</a:t>
            </a:r>
            <a:r>
              <a:rPr lang="fa-IR" sz="2400" dirty="0">
                <a:solidFill>
                  <a:srgbClr val="00CC66"/>
                </a:solidFill>
                <a:cs typeface="B Nazanin" pitchFamily="2" charset="-78"/>
              </a:rPr>
              <a:t> </a:t>
            </a:r>
            <a:r>
              <a:rPr lang="fa-IR" sz="2400" dirty="0" err="1">
                <a:solidFill>
                  <a:srgbClr val="00CC66"/>
                </a:solidFill>
                <a:cs typeface="B Nazanin" pitchFamily="2" charset="-78"/>
              </a:rPr>
              <a:t>کـه</a:t>
            </a:r>
            <a:r>
              <a:rPr lang="fa-IR" sz="2400" dirty="0">
                <a:solidFill>
                  <a:srgbClr val="00CC66"/>
                </a:solidFill>
                <a:cs typeface="B Nazanin" pitchFamily="2" charset="-78"/>
              </a:rPr>
              <a:t> در صدد تغییر آن است. وقتی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مراوده های خانواده را به تجربه در می آورد، به </a:t>
            </a:r>
            <a:r>
              <a:rPr lang="fa-IR" sz="2400" dirty="0" err="1">
                <a:solidFill>
                  <a:srgbClr val="00CC66"/>
                </a:solidFill>
                <a:cs typeface="B Nazanin" pitchFamily="2" charset="-78"/>
              </a:rPr>
              <a:t>یـک</a:t>
            </a:r>
            <a:r>
              <a:rPr lang="fa-IR" sz="2400" dirty="0">
                <a:solidFill>
                  <a:srgbClr val="00CC66"/>
                </a:solidFill>
                <a:cs typeface="B Nazanin" pitchFamily="2" charset="-78"/>
              </a:rPr>
              <a:t> </a:t>
            </a:r>
            <a:r>
              <a:rPr lang="fa-IR" sz="2400" dirty="0" err="1">
                <a:solidFill>
                  <a:srgbClr val="00CC66"/>
                </a:solidFill>
                <a:cs typeface="B Nazanin" pitchFamily="2" charset="-78"/>
              </a:rPr>
              <a:t>تشـخیص</a:t>
            </a:r>
            <a:r>
              <a:rPr lang="fa-IR" sz="2400" dirty="0">
                <a:solidFill>
                  <a:srgbClr val="00CC66"/>
                </a:solidFill>
                <a:cs typeface="B Nazanin" pitchFamily="2" charset="-78"/>
              </a:rPr>
              <a:t> </a:t>
            </a:r>
            <a:r>
              <a:rPr lang="fa-IR" sz="2400" dirty="0" err="1">
                <a:solidFill>
                  <a:srgbClr val="00CC66"/>
                </a:solidFill>
                <a:cs typeface="B Nazanin" pitchFamily="2" charset="-78"/>
              </a:rPr>
              <a:t>تجربـی</a:t>
            </a:r>
            <a:r>
              <a:rPr lang="fa-IR" sz="2400" dirty="0">
                <a:solidFill>
                  <a:srgbClr val="00CC66"/>
                </a:solidFill>
                <a:cs typeface="B Nazanin" pitchFamily="2" charset="-78"/>
              </a:rPr>
              <a:t> درباره ی عملکرد خانواده دست می یابد. این نقشه خانوادگی وضعیت اعضای خانواده را در </a:t>
            </a:r>
            <a:r>
              <a:rPr lang="fa-IR" sz="2400" dirty="0" err="1">
                <a:solidFill>
                  <a:srgbClr val="00CC66"/>
                </a:solidFill>
                <a:cs typeface="B Nazanin" pitchFamily="2" charset="-78"/>
              </a:rPr>
              <a:t>برابـر</a:t>
            </a:r>
            <a:r>
              <a:rPr lang="fa-IR" sz="2400" dirty="0">
                <a:solidFill>
                  <a:srgbClr val="00CC66"/>
                </a:solidFill>
                <a:cs typeface="B Nazanin" pitchFamily="2" charset="-78"/>
              </a:rPr>
              <a:t> </a:t>
            </a:r>
            <a:r>
              <a:rPr lang="fa-IR" sz="2400" dirty="0" err="1">
                <a:solidFill>
                  <a:srgbClr val="00CC66"/>
                </a:solidFill>
                <a:cs typeface="B Nazanin" pitchFamily="2" charset="-78"/>
              </a:rPr>
              <a:t>یکـدیگر</a:t>
            </a:r>
            <a:r>
              <a:rPr lang="fa-IR" sz="2400" dirty="0">
                <a:solidFill>
                  <a:srgbClr val="00CC66"/>
                </a:solidFill>
                <a:cs typeface="B Nazanin" pitchFamily="2" charset="-78"/>
              </a:rPr>
              <a:t> مشخص می سازد. این نقشه مبین ائتلاف ها، </a:t>
            </a:r>
            <a:r>
              <a:rPr lang="fa-IR" sz="2400" dirty="0" err="1">
                <a:solidFill>
                  <a:srgbClr val="00CC66"/>
                </a:solidFill>
                <a:cs typeface="B Nazanin" pitchFamily="2" charset="-78"/>
              </a:rPr>
              <a:t>اتحادها</a:t>
            </a:r>
            <a:r>
              <a:rPr lang="fa-IR" sz="2400" dirty="0">
                <a:solidFill>
                  <a:srgbClr val="00CC66"/>
                </a:solidFill>
                <a:cs typeface="B Nazanin" pitchFamily="2" charset="-78"/>
              </a:rPr>
              <a:t>، </a:t>
            </a:r>
            <a:r>
              <a:rPr lang="fa-IR" sz="2400" dirty="0" err="1">
                <a:solidFill>
                  <a:srgbClr val="00CC66"/>
                </a:solidFill>
                <a:cs typeface="B Nazanin" pitchFamily="2" charset="-78"/>
              </a:rPr>
              <a:t>تعارضات</a:t>
            </a:r>
            <a:r>
              <a:rPr lang="fa-IR" sz="2400" dirty="0">
                <a:solidFill>
                  <a:srgbClr val="00CC66"/>
                </a:solidFill>
                <a:cs typeface="B Nazanin" pitchFamily="2" charset="-78"/>
              </a:rPr>
              <a:t> پیدا و پنهان، و </a:t>
            </a:r>
            <a:r>
              <a:rPr lang="fa-IR" sz="2400" dirty="0" err="1">
                <a:solidFill>
                  <a:srgbClr val="00CC66"/>
                </a:solidFill>
                <a:cs typeface="B Nazanin" pitchFamily="2" charset="-78"/>
              </a:rPr>
              <a:t>طـرز</a:t>
            </a:r>
            <a:r>
              <a:rPr lang="fa-IR" sz="2400" dirty="0">
                <a:solidFill>
                  <a:srgbClr val="00CC66"/>
                </a:solidFill>
                <a:cs typeface="B Nazanin" pitchFamily="2" charset="-78"/>
              </a:rPr>
              <a:t> </a:t>
            </a:r>
            <a:r>
              <a:rPr lang="fa-IR" sz="2400" dirty="0" err="1">
                <a:solidFill>
                  <a:srgbClr val="00CC66"/>
                </a:solidFill>
                <a:cs typeface="B Nazanin" pitchFamily="2" charset="-78"/>
              </a:rPr>
              <a:t>دسـته</a:t>
            </a:r>
            <a:r>
              <a:rPr lang="fa-IR" sz="2400" dirty="0">
                <a:solidFill>
                  <a:srgbClr val="00CC66"/>
                </a:solidFill>
                <a:cs typeface="B Nazanin" pitchFamily="2" charset="-78"/>
              </a:rPr>
              <a:t> </a:t>
            </a:r>
            <a:r>
              <a:rPr lang="fa-IR" sz="2400" dirty="0" err="1">
                <a:solidFill>
                  <a:srgbClr val="00CC66"/>
                </a:solidFill>
                <a:cs typeface="B Nazanin" pitchFamily="2" charset="-78"/>
              </a:rPr>
              <a:t>بنـدی</a:t>
            </a:r>
            <a:r>
              <a:rPr lang="fa-IR" sz="2400" dirty="0">
                <a:solidFill>
                  <a:srgbClr val="00CC66"/>
                </a:solidFill>
                <a:cs typeface="B Nazanin" pitchFamily="2" charset="-78"/>
              </a:rPr>
              <a:t> </a:t>
            </a:r>
            <a:r>
              <a:rPr lang="fa-IR" sz="2400" dirty="0" err="1">
                <a:solidFill>
                  <a:srgbClr val="00CC66"/>
                </a:solidFill>
                <a:cs typeface="B Nazanin" pitchFamily="2" charset="-78"/>
              </a:rPr>
              <a:t>اعضـاء</a:t>
            </a:r>
            <a:r>
              <a:rPr lang="fa-IR" sz="2400" dirty="0">
                <a:solidFill>
                  <a:srgbClr val="00CC66"/>
                </a:solidFill>
                <a:cs typeface="B Nazanin" pitchFamily="2" charset="-78"/>
              </a:rPr>
              <a:t> خانواده را که در منازعات نقش بیراهه رو دارند و یا آن </a:t>
            </a:r>
            <a:r>
              <a:rPr lang="fa-IR" sz="2400" dirty="0" err="1">
                <a:solidFill>
                  <a:srgbClr val="00CC66"/>
                </a:solidFill>
                <a:cs typeface="B Nazanin" pitchFamily="2" charset="-78"/>
              </a:rPr>
              <a:t>هایی</a:t>
            </a:r>
            <a:r>
              <a:rPr lang="fa-IR" sz="2400" dirty="0">
                <a:solidFill>
                  <a:srgbClr val="00CC66"/>
                </a:solidFill>
                <a:cs typeface="B Nazanin" pitchFamily="2" charset="-78"/>
              </a:rPr>
              <a:t> که نقش اشخاص </a:t>
            </a:r>
            <a:r>
              <a:rPr lang="fa-IR" sz="2400" dirty="0" err="1">
                <a:solidFill>
                  <a:srgbClr val="00CC66"/>
                </a:solidFill>
                <a:cs typeface="B Nazanin" pitchFamily="2" charset="-78"/>
              </a:rPr>
              <a:t>محـوری</a:t>
            </a:r>
            <a:r>
              <a:rPr lang="fa-IR" sz="2400" dirty="0">
                <a:solidFill>
                  <a:srgbClr val="00CC66"/>
                </a:solidFill>
                <a:cs typeface="B Nazanin" pitchFamily="2" charset="-78"/>
              </a:rPr>
              <a:t> را </a:t>
            </a:r>
            <a:r>
              <a:rPr lang="fa-IR" sz="2400" dirty="0" err="1">
                <a:solidFill>
                  <a:srgbClr val="00CC66"/>
                </a:solidFill>
                <a:cs typeface="B Nazanin" pitchFamily="2" charset="-78"/>
              </a:rPr>
              <a:t>ایفـا</a:t>
            </a:r>
            <a:r>
              <a:rPr lang="fa-IR" sz="2400" dirty="0">
                <a:solidFill>
                  <a:srgbClr val="00CC66"/>
                </a:solidFill>
                <a:cs typeface="B Nazanin" pitchFamily="2" charset="-78"/>
              </a:rPr>
              <a:t> </a:t>
            </a:r>
            <a:r>
              <a:rPr lang="fa-IR" sz="2400" dirty="0" err="1">
                <a:solidFill>
                  <a:srgbClr val="00CC66"/>
                </a:solidFill>
                <a:cs typeface="B Nazanin" pitchFamily="2" charset="-78"/>
              </a:rPr>
              <a:t>مـی</a:t>
            </a:r>
            <a:r>
              <a:rPr lang="fa-IR" sz="2400" dirty="0">
                <a:solidFill>
                  <a:srgbClr val="00CC66"/>
                </a:solidFill>
                <a:cs typeface="B Nazanin" pitchFamily="2" charset="-78"/>
              </a:rPr>
              <a:t> </a:t>
            </a:r>
            <a:r>
              <a:rPr lang="fa-IR" sz="2400" dirty="0" err="1">
                <a:solidFill>
                  <a:srgbClr val="00CC66"/>
                </a:solidFill>
                <a:cs typeface="B Nazanin" pitchFamily="2" charset="-78"/>
              </a:rPr>
              <a:t>کننـد</a:t>
            </a:r>
            <a:r>
              <a:rPr lang="fa-IR" sz="2400" dirty="0">
                <a:solidFill>
                  <a:srgbClr val="00CC66"/>
                </a:solidFill>
                <a:cs typeface="B Nazanin" pitchFamily="2" charset="-78"/>
              </a:rPr>
              <a:t>، مشخص می کند. در این نقشه، افرادی که نقش مراقبت کننده، </a:t>
            </a:r>
            <a:r>
              <a:rPr lang="fa-IR" sz="2400" dirty="0" err="1">
                <a:solidFill>
                  <a:srgbClr val="00CC66"/>
                </a:solidFill>
                <a:cs typeface="B Nazanin" pitchFamily="2" charset="-78"/>
              </a:rPr>
              <a:t>شفادهنده</a:t>
            </a:r>
            <a:r>
              <a:rPr lang="fa-IR" sz="2400" dirty="0">
                <a:solidFill>
                  <a:srgbClr val="00CC66"/>
                </a:solidFill>
                <a:cs typeface="B Nazanin" pitchFamily="2" charset="-78"/>
              </a:rPr>
              <a:t>، و سپر بلا را برعهده دارند، معلوم می گردد. ترسیم مرزها بین زیر منظومه ها نشان دهنده ی نوع حرکت در درون منظومه ی خانواده </a:t>
            </a:r>
            <a:r>
              <a:rPr lang="fa-IR" sz="2400" dirty="0" err="1">
                <a:solidFill>
                  <a:srgbClr val="00CC66"/>
                </a:solidFill>
                <a:cs typeface="B Nazanin" pitchFamily="2" charset="-78"/>
              </a:rPr>
              <a:t>اسـت</a:t>
            </a:r>
            <a:r>
              <a:rPr lang="fa-IR" sz="2400" dirty="0">
                <a:solidFill>
                  <a:srgbClr val="00CC66"/>
                </a:solidFill>
                <a:cs typeface="B Nazanin" pitchFamily="2" charset="-78"/>
              </a:rPr>
              <a:t> و نقاط قوت یا </a:t>
            </a:r>
            <a:r>
              <a:rPr lang="fa-IR" sz="2400" dirty="0" err="1">
                <a:solidFill>
                  <a:srgbClr val="00CC66"/>
                </a:solidFill>
                <a:cs typeface="B Nazanin" pitchFamily="2" charset="-78"/>
              </a:rPr>
              <a:t>ناکارساز</a:t>
            </a:r>
            <a:r>
              <a:rPr lang="fa-IR" sz="2400" dirty="0">
                <a:solidFill>
                  <a:srgbClr val="00CC66"/>
                </a:solidFill>
                <a:cs typeface="B Nazanin" pitchFamily="2" charset="-78"/>
              </a:rPr>
              <a:t> احتمالی را نشان می دهد.</a:t>
            </a:r>
            <a:endParaRPr lang="en-US" sz="2400" dirty="0">
              <a:solidFill>
                <a:srgbClr val="00CC66"/>
              </a:solidFill>
              <a:cs typeface="B Nazanin" pitchFamily="2" charset="-78"/>
            </a:endParaRPr>
          </a:p>
          <a:p>
            <a:pPr algn="just" rtl="1"/>
            <a:r>
              <a:rPr lang="fa-IR" sz="2400" dirty="0" err="1">
                <a:solidFill>
                  <a:srgbClr val="00CC66"/>
                </a:solidFill>
                <a:cs typeface="B Nazanin" pitchFamily="2" charset="-78"/>
              </a:rPr>
              <a:t>قلمروهای</a:t>
            </a:r>
            <a:r>
              <a:rPr lang="fa-IR" sz="2400" dirty="0">
                <a:solidFill>
                  <a:srgbClr val="00CC66"/>
                </a:solidFill>
                <a:cs typeface="B Nazanin" pitchFamily="2" charset="-78"/>
              </a:rPr>
              <a:t> </a:t>
            </a:r>
            <a:r>
              <a:rPr lang="fa-IR" sz="2400" dirty="0" err="1">
                <a:solidFill>
                  <a:srgbClr val="00CC66"/>
                </a:solidFill>
                <a:cs typeface="B Nazanin" pitchFamily="2" charset="-78"/>
              </a:rPr>
              <a:t>ناکارساز</a:t>
            </a:r>
            <a:r>
              <a:rPr lang="fa-IR" sz="2400" dirty="0">
                <a:solidFill>
                  <a:srgbClr val="00CC66"/>
                </a:solidFill>
                <a:cs typeface="B Nazanin" pitchFamily="2" charset="-78"/>
              </a:rPr>
              <a:t> در خانواده اغلب شامل دلبستگی شدید یا ضعیف می باشد. از این رو درمان </a:t>
            </a:r>
            <a:r>
              <a:rPr lang="fa-IR" sz="2400" dirty="0" err="1">
                <a:solidFill>
                  <a:srgbClr val="00CC66"/>
                </a:solidFill>
                <a:cs typeface="B Nazanin" pitchFamily="2" charset="-78"/>
              </a:rPr>
              <a:t>مآلاً</a:t>
            </a:r>
            <a:r>
              <a:rPr lang="fa-IR" sz="2400" dirty="0">
                <a:solidFill>
                  <a:srgbClr val="00CC66"/>
                </a:solidFill>
                <a:cs typeface="B Nazanin" pitchFamily="2" charset="-78"/>
              </a:rPr>
              <a:t> به روند مشاهده و ارزیابی از مجاورت و فاصله اطلاق می شود. </a:t>
            </a:r>
            <a:r>
              <a:rPr lang="fa-IR" sz="2400" dirty="0" err="1">
                <a:solidFill>
                  <a:srgbClr val="00CC66"/>
                </a:solidFill>
                <a:cs typeface="B Nazanin" pitchFamily="2" charset="-78"/>
              </a:rPr>
              <a:t>فنونی</a:t>
            </a:r>
            <a:r>
              <a:rPr lang="fa-IR" sz="2400" dirty="0">
                <a:solidFill>
                  <a:srgbClr val="00CC66"/>
                </a:solidFill>
                <a:cs typeface="B Nazanin" pitchFamily="2" charset="-78"/>
              </a:rPr>
              <a:t> که در این استراتژی(طرح </a:t>
            </a:r>
            <a:r>
              <a:rPr lang="fa-IR" sz="2400" dirty="0" err="1">
                <a:solidFill>
                  <a:srgbClr val="00CC66"/>
                </a:solidFill>
                <a:cs typeface="B Nazanin" pitchFamily="2" charset="-78"/>
              </a:rPr>
              <a:t>عملیـاتی</a:t>
            </a:r>
            <a:r>
              <a:rPr lang="fa-IR" sz="2400" dirty="0">
                <a:solidFill>
                  <a:srgbClr val="00CC66"/>
                </a:solidFill>
                <a:cs typeface="B Nazanin" pitchFamily="2" charset="-78"/>
              </a:rPr>
              <a:t>) </a:t>
            </a:r>
            <a:r>
              <a:rPr lang="fa-IR" sz="2400" dirty="0" err="1">
                <a:solidFill>
                  <a:srgbClr val="00CC66"/>
                </a:solidFill>
                <a:cs typeface="B Nazanin" pitchFamily="2" charset="-78"/>
              </a:rPr>
              <a:t>بـه</a:t>
            </a:r>
            <a:r>
              <a:rPr lang="fa-IR" sz="2400" dirty="0">
                <a:solidFill>
                  <a:srgbClr val="00CC66"/>
                </a:solidFill>
                <a:cs typeface="B Nazanin" pitchFamily="2" charset="-78"/>
              </a:rPr>
              <a:t> </a:t>
            </a:r>
            <a:r>
              <a:rPr lang="fa-IR" sz="2400" dirty="0" err="1">
                <a:solidFill>
                  <a:srgbClr val="00CC66"/>
                </a:solidFill>
                <a:cs typeface="B Nazanin" pitchFamily="2" charset="-78"/>
              </a:rPr>
              <a:t>کـار</a:t>
            </a:r>
            <a:r>
              <a:rPr lang="fa-IR" sz="2400" dirty="0">
                <a:solidFill>
                  <a:srgbClr val="00CC66"/>
                </a:solidFill>
                <a:cs typeface="B Nazanin" pitchFamily="2" charset="-78"/>
              </a:rPr>
              <a:t> گرفته می شود، عبارتند از: مرز سازی، نامتعادل سازی، و آموزش </a:t>
            </a:r>
            <a:r>
              <a:rPr lang="fa-IR" sz="2400" dirty="0" err="1">
                <a:solidFill>
                  <a:srgbClr val="00CC66"/>
                </a:solidFill>
                <a:cs typeface="B Nazanin" pitchFamily="2" charset="-78"/>
              </a:rPr>
              <a:t>مکملیت</a:t>
            </a:r>
            <a:r>
              <a:rPr lang="fa-IR" sz="2400" dirty="0">
                <a:solidFill>
                  <a:srgbClr val="00CC66"/>
                </a:solidFill>
                <a:cs typeface="B Nazanin" pitchFamily="2" charset="-78"/>
              </a:rPr>
              <a:t>.</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295400"/>
            <a:ext cx="8229600" cy="4524315"/>
          </a:xfrm>
          <a:prstGeom prst="rect">
            <a:avLst/>
          </a:prstGeom>
        </p:spPr>
        <p:txBody>
          <a:bodyPr wrap="square">
            <a:spAutoFit/>
          </a:bodyPr>
          <a:lstStyle/>
          <a:p>
            <a:pPr algn="just" rtl="1"/>
            <a:r>
              <a:rPr lang="fa-IR" sz="2400" b="1" dirty="0" err="1">
                <a:solidFill>
                  <a:srgbClr val="800080"/>
                </a:solidFill>
                <a:cs typeface="B Nazanin" pitchFamily="2" charset="-78"/>
              </a:rPr>
              <a:t>درافتادن</a:t>
            </a:r>
            <a:r>
              <a:rPr lang="fa-IR" sz="2400" b="1" dirty="0">
                <a:solidFill>
                  <a:srgbClr val="800080"/>
                </a:solidFill>
                <a:cs typeface="B Nazanin" pitchFamily="2" charset="-78"/>
              </a:rPr>
              <a:t> با واقعیت خانواده</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بیماران زمانی به درمان روی می آورند که واقعیتی که آن ها خود به وجود آورده </a:t>
            </a:r>
            <a:r>
              <a:rPr lang="fa-IR" sz="2400" dirty="0" err="1">
                <a:solidFill>
                  <a:srgbClr val="800080"/>
                </a:solidFill>
                <a:cs typeface="B Nazanin" pitchFamily="2" charset="-78"/>
              </a:rPr>
              <a:t>اند</a:t>
            </a:r>
            <a:r>
              <a:rPr lang="fa-IR" sz="2400" dirty="0">
                <a:solidFill>
                  <a:srgbClr val="800080"/>
                </a:solidFill>
                <a:cs typeface="B Nazanin" pitchFamily="2" charset="-78"/>
              </a:rPr>
              <a:t> دیگر کارایی </a:t>
            </a:r>
            <a:r>
              <a:rPr lang="fa-IR" sz="2400" dirty="0" err="1">
                <a:solidFill>
                  <a:srgbClr val="800080"/>
                </a:solidFill>
                <a:cs typeface="B Nazanin" pitchFamily="2" charset="-78"/>
              </a:rPr>
              <a:t>خـود</a:t>
            </a:r>
            <a:r>
              <a:rPr lang="fa-IR" sz="2400" dirty="0">
                <a:solidFill>
                  <a:srgbClr val="800080"/>
                </a:solidFill>
                <a:cs typeface="B Nazanin" pitchFamily="2" charset="-78"/>
              </a:rPr>
              <a:t> را از دست داده باشد. از این رو هر نوع درمانی به شیوه ی در افتادن با این سازه ها بستگی دارد. در درمان روان پویا فرض بر این است که واقعیت آگاهانه ی بیمار بسیار ظریف است، و دنیای </a:t>
            </a:r>
            <a:r>
              <a:rPr lang="fa-IR" sz="2400" dirty="0" err="1">
                <a:solidFill>
                  <a:srgbClr val="800080"/>
                </a:solidFill>
                <a:cs typeface="B Nazanin" pitchFamily="2" charset="-78"/>
              </a:rPr>
              <a:t>ناخودآکاهی</a:t>
            </a:r>
            <a:r>
              <a:rPr lang="fa-IR" sz="2400" dirty="0">
                <a:solidFill>
                  <a:srgbClr val="800080"/>
                </a:solidFill>
                <a:cs typeface="B Nazanin" pitchFamily="2" charset="-78"/>
              </a:rPr>
              <a:t> </a:t>
            </a:r>
            <a:r>
              <a:rPr lang="fa-IR" sz="2400" dirty="0" err="1">
                <a:solidFill>
                  <a:srgbClr val="800080"/>
                </a:solidFill>
                <a:cs typeface="B Nazanin" pitchFamily="2" charset="-78"/>
              </a:rPr>
              <a:t>وجـود</a:t>
            </a:r>
            <a:r>
              <a:rPr lang="fa-IR" sz="2400" dirty="0">
                <a:solidFill>
                  <a:srgbClr val="800080"/>
                </a:solidFill>
                <a:cs typeface="B Nazanin" pitchFamily="2" charset="-78"/>
              </a:rPr>
              <a:t> دارد </a:t>
            </a:r>
            <a:r>
              <a:rPr lang="fa-IR" sz="2400" dirty="0" err="1">
                <a:solidFill>
                  <a:srgbClr val="800080"/>
                </a:solidFill>
                <a:cs typeface="B Nazanin" pitchFamily="2" charset="-78"/>
              </a:rPr>
              <a:t>کـه</a:t>
            </a:r>
            <a:r>
              <a:rPr lang="fa-IR" sz="2400" dirty="0">
                <a:solidFill>
                  <a:srgbClr val="800080"/>
                </a:solidFill>
                <a:cs typeface="B Nazanin" pitchFamily="2" charset="-78"/>
              </a:rPr>
              <a:t> وی باید آن را کاوش کند. به زعم رفتار درمانی بیمار جنبه های نحوه ی برخورد با بافت </a:t>
            </a:r>
            <a:r>
              <a:rPr lang="fa-IR" sz="2400" dirty="0" err="1">
                <a:solidFill>
                  <a:srgbClr val="800080"/>
                </a:solidFill>
                <a:cs typeface="B Nazanin" pitchFamily="2" charset="-78"/>
              </a:rPr>
              <a:t>هایش</a:t>
            </a:r>
            <a:r>
              <a:rPr lang="fa-IR" sz="2400" dirty="0">
                <a:solidFill>
                  <a:srgbClr val="800080"/>
                </a:solidFill>
                <a:cs typeface="B Nazanin" pitchFamily="2" charset="-78"/>
              </a:rPr>
              <a:t> را بد فهمیده است. خانواده درمانی چنین می </a:t>
            </a:r>
            <a:r>
              <a:rPr lang="fa-IR" sz="2400" dirty="0" err="1">
                <a:solidFill>
                  <a:srgbClr val="800080"/>
                </a:solidFill>
                <a:cs typeface="B Nazanin" pitchFamily="2" charset="-78"/>
              </a:rPr>
              <a:t>پندارد</a:t>
            </a:r>
            <a:r>
              <a:rPr lang="fa-IR" sz="2400" dirty="0">
                <a:solidFill>
                  <a:srgbClr val="800080"/>
                </a:solidFill>
                <a:cs typeface="B Nazanin" pitchFamily="2" charset="-78"/>
              </a:rPr>
              <a:t> که الگوهای مراوده ای مشتمل بر و وابسته به نحوه تجربه ی واقعیت</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از سوی افراد است. از این رو تغییر شیوه ی نگرش خانواده به واقعیت، مستلزم ایجاد روش های </a:t>
            </a:r>
            <a:r>
              <a:rPr lang="fa-IR" sz="2400" dirty="0" err="1">
                <a:solidFill>
                  <a:srgbClr val="800080"/>
                </a:solidFill>
                <a:cs typeface="B Nazanin" pitchFamily="2" charset="-78"/>
              </a:rPr>
              <a:t>جدیـدی</a:t>
            </a:r>
            <a:r>
              <a:rPr lang="fa-IR" sz="2400" dirty="0">
                <a:solidFill>
                  <a:srgbClr val="800080"/>
                </a:solidFill>
                <a:cs typeface="B Nazanin" pitchFamily="2" charset="-78"/>
              </a:rPr>
              <a:t> از مراوده های بین افراد خانواده می باشد. فنون به کار رفته در این استراتژی (</a:t>
            </a:r>
            <a:r>
              <a:rPr lang="fa-IR" sz="2400" dirty="0" err="1">
                <a:solidFill>
                  <a:srgbClr val="800080"/>
                </a:solidFill>
                <a:cs typeface="B Nazanin" pitchFamily="2" charset="-78"/>
              </a:rPr>
              <a:t>طـرح</a:t>
            </a:r>
            <a:r>
              <a:rPr lang="fa-IR" sz="2400" dirty="0">
                <a:solidFill>
                  <a:srgbClr val="800080"/>
                </a:solidFill>
                <a:cs typeface="B Nazanin" pitchFamily="2" charset="-78"/>
              </a:rPr>
              <a:t> </a:t>
            </a:r>
            <a:r>
              <a:rPr lang="fa-IR" sz="2400" dirty="0" err="1">
                <a:solidFill>
                  <a:srgbClr val="800080"/>
                </a:solidFill>
                <a:cs typeface="B Nazanin" pitchFamily="2" charset="-78"/>
              </a:rPr>
              <a:t>عملیـاتی</a:t>
            </a:r>
            <a:r>
              <a:rPr lang="fa-IR" sz="2400" dirty="0">
                <a:solidFill>
                  <a:srgbClr val="800080"/>
                </a:solidFill>
                <a:cs typeface="B Nazanin" pitchFamily="2" charset="-78"/>
              </a:rPr>
              <a:t>)، </a:t>
            </a:r>
            <a:r>
              <a:rPr lang="fa-IR" sz="2400" dirty="0" err="1">
                <a:solidFill>
                  <a:srgbClr val="800080"/>
                </a:solidFill>
                <a:cs typeface="B Nazanin" pitchFamily="2" charset="-78"/>
              </a:rPr>
              <a:t>عبارتنـد</a:t>
            </a:r>
            <a:r>
              <a:rPr lang="fa-IR" sz="2400" dirty="0">
                <a:solidFill>
                  <a:srgbClr val="800080"/>
                </a:solidFill>
                <a:cs typeface="B Nazanin" pitchFamily="2" charset="-78"/>
              </a:rPr>
              <a:t> از:</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سازه های شناختی، مداخله های </a:t>
            </a:r>
            <a:r>
              <a:rPr lang="fa-IR" sz="2400" dirty="0" err="1">
                <a:solidFill>
                  <a:srgbClr val="800080"/>
                </a:solidFill>
                <a:cs typeface="B Nazanin" pitchFamily="2" charset="-78"/>
              </a:rPr>
              <a:t>اضدادی</a:t>
            </a:r>
            <a:r>
              <a:rPr lang="fa-IR" sz="2400" dirty="0">
                <a:solidFill>
                  <a:srgbClr val="800080"/>
                </a:solidFill>
                <a:cs typeface="B Nazanin" pitchFamily="2" charset="-78"/>
              </a:rPr>
              <a:t>، و تأکید بر نقاط قوت.</a:t>
            </a:r>
            <a:endParaRPr lang="en-US" sz="2400" dirty="0">
              <a:solidFill>
                <a:srgbClr val="800080"/>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solidFill>
                <a:schemeClr val="tx1"/>
              </a:solidFill>
            </a:endParaRPr>
          </a:p>
        </p:txBody>
      </p:sp>
      <p:sp>
        <p:nvSpPr>
          <p:cNvPr id="3" name="Rectangle 2"/>
          <p:cNvSpPr/>
          <p:nvPr/>
        </p:nvSpPr>
        <p:spPr>
          <a:xfrm>
            <a:off x="3015499" y="2554905"/>
            <a:ext cx="3171061" cy="1023357"/>
          </a:xfrm>
          <a:prstGeom prst="rect">
            <a:avLst/>
          </a:prstGeom>
        </p:spPr>
        <p:txBody>
          <a:bodyPr wrap="none">
            <a:spAutoFit/>
          </a:bodyPr>
          <a:lstStyle/>
          <a:p>
            <a:pPr algn="ctr" rtl="1">
              <a:lnSpc>
                <a:spcPct val="150000"/>
              </a:lnSpc>
            </a:pPr>
            <a:r>
              <a:rPr lang="fa-IR" sz="4400" b="1" dirty="0" smtClean="0">
                <a:solidFill>
                  <a:srgbClr val="C00000"/>
                </a:solidFill>
                <a:cs typeface="B Titr" pitchFamily="2" charset="-78"/>
              </a:rPr>
              <a:t>فصل 5 </a:t>
            </a:r>
            <a:r>
              <a:rPr lang="fa-IR" sz="4400" b="1" dirty="0">
                <a:solidFill>
                  <a:srgbClr val="C00000"/>
                </a:solidFill>
                <a:cs typeface="B Titr" pitchFamily="2" charset="-78"/>
              </a:rPr>
              <a:t>نوسازی</a:t>
            </a:r>
            <a:endParaRPr lang="en-US" sz="4400" dirty="0">
              <a:solidFill>
                <a:srgbClr val="C00000"/>
              </a:solidFill>
              <a:cs typeface="B Titr" pitchFamily="2" charset="-78"/>
            </a:endParaRPr>
          </a:p>
        </p:txBody>
      </p:sp>
    </p:spTree>
    <p:extLst>
      <p:ext uri="{BB962C8B-B14F-4D97-AF65-F5344CB8AC3E}">
        <p14:creationId xmlns:p14="http://schemas.microsoft.com/office/powerpoint/2010/main" val="699818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639425"/>
            <a:ext cx="7924800" cy="5586145"/>
          </a:xfrm>
          <a:prstGeom prst="rect">
            <a:avLst/>
          </a:prstGeom>
        </p:spPr>
        <p:txBody>
          <a:bodyPr wrap="square">
            <a:spAutoFit/>
          </a:bodyPr>
          <a:lstStyle/>
          <a:p>
            <a:pPr algn="just" rtl="1">
              <a:lnSpc>
                <a:spcPct val="150000"/>
              </a:lnSpc>
            </a:pPr>
            <a:r>
              <a:rPr lang="fa-IR" sz="2400" dirty="0">
                <a:solidFill>
                  <a:srgbClr val="0070C0"/>
                </a:solidFill>
                <a:cs typeface="B Nazanin" pitchFamily="2" charset="-78"/>
              </a:rPr>
              <a:t>هر خانواده ای اعضاء خود را به گونه ای بی نظیر که گواه تعلق آنها به آن خانواده است نشان می گذارند . این انگاره به نظر برخی روانشناسان همان نقش افراد است ، انسان پیوسته توسط بافت ها و ویژگی های بر گرفته از آن بافت ها قالب ریزی می شوند .</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خانواده ها نیز مانند اعضاء خود دارای شمایل </a:t>
            </a:r>
            <a:r>
              <a:rPr lang="fa-IR" sz="2400" dirty="0" err="1">
                <a:solidFill>
                  <a:srgbClr val="0070C0"/>
                </a:solidFill>
                <a:cs typeface="B Nazanin" pitchFamily="2" charset="-78"/>
              </a:rPr>
              <a:t>پویائی</a:t>
            </a:r>
            <a:r>
              <a:rPr lang="fa-IR" sz="2400" dirty="0">
                <a:solidFill>
                  <a:srgbClr val="0070C0"/>
                </a:solidFill>
                <a:cs typeface="B Nazanin" pitchFamily="2" charset="-78"/>
              </a:rPr>
              <a:t> هستند که از پیشینه خاص </a:t>
            </a:r>
            <a:r>
              <a:rPr lang="fa-IR" sz="2400" dirty="0" err="1">
                <a:solidFill>
                  <a:srgbClr val="0070C0"/>
                </a:solidFill>
                <a:cs typeface="B Nazanin" pitchFamily="2" charset="-78"/>
              </a:rPr>
              <a:t>آنهـا</a:t>
            </a:r>
            <a:r>
              <a:rPr lang="fa-IR" sz="2400" dirty="0">
                <a:solidFill>
                  <a:srgbClr val="0070C0"/>
                </a:solidFill>
                <a:cs typeface="B Nazanin" pitchFamily="2" charset="-78"/>
              </a:rPr>
              <a:t> </a:t>
            </a:r>
            <a:r>
              <a:rPr lang="fa-IR" sz="2400" dirty="0" err="1">
                <a:solidFill>
                  <a:srgbClr val="0070C0"/>
                </a:solidFill>
                <a:cs typeface="B Nazanin" pitchFamily="2" charset="-78"/>
              </a:rPr>
              <a:t>سرچشـمه</a:t>
            </a:r>
            <a:r>
              <a:rPr lang="fa-IR" sz="2400" dirty="0">
                <a:solidFill>
                  <a:srgbClr val="0070C0"/>
                </a:solidFill>
                <a:cs typeface="B Nazanin" pitchFamily="2" charset="-78"/>
              </a:rPr>
              <a:t> </a:t>
            </a:r>
            <a:r>
              <a:rPr lang="fa-IR" sz="2400" dirty="0" err="1">
                <a:solidFill>
                  <a:srgbClr val="0070C0"/>
                </a:solidFill>
                <a:cs typeface="B Nazanin" pitchFamily="2" charset="-78"/>
              </a:rPr>
              <a:t>گرفتـه</a:t>
            </a:r>
            <a:r>
              <a:rPr lang="fa-IR" sz="2400" dirty="0">
                <a:solidFill>
                  <a:srgbClr val="0070C0"/>
                </a:solidFill>
                <a:cs typeface="B Nazanin" pitchFamily="2" charset="-78"/>
              </a:rPr>
              <a:t> و هویت شان را به عنوان ارگانیسم های اجتماعی شکل می دهد . زمانی که آنها پا به جلسه درمان می گذارند ، جغرافیای زندگی شان را همانگونه که تعریف می کنند با خود همراه می آورند . آنها مشکلات ، توانایی ها و امکانات خویش را به شیوه خاص خود ارزیابی کرده و از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می خواهند با توجه به </a:t>
            </a:r>
            <a:r>
              <a:rPr lang="fa-IR" sz="2400" dirty="0" err="1">
                <a:solidFill>
                  <a:srgbClr val="0070C0"/>
                </a:solidFill>
                <a:cs typeface="B Nazanin" pitchFamily="2" charset="-78"/>
              </a:rPr>
              <a:t>واقعیاتی</a:t>
            </a:r>
            <a:r>
              <a:rPr lang="fa-IR" sz="2400" dirty="0">
                <a:solidFill>
                  <a:srgbClr val="0070C0"/>
                </a:solidFill>
                <a:cs typeface="B Nazanin" pitchFamily="2" charset="-78"/>
              </a:rPr>
              <a:t> که بیان می کنند ، به آنها کمک کند .</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447800"/>
            <a:ext cx="8382000" cy="5170646"/>
          </a:xfrm>
          <a:prstGeom prst="rect">
            <a:avLst/>
          </a:prstGeom>
        </p:spPr>
        <p:txBody>
          <a:bodyPr wrap="square">
            <a:spAutoFit/>
          </a:bodyPr>
          <a:lstStyle/>
          <a:p>
            <a:pPr algn="just" rtl="1"/>
            <a:r>
              <a:rPr lang="fa-IR" sz="2200" dirty="0">
                <a:solidFill>
                  <a:schemeClr val="accent6">
                    <a:lumMod val="75000"/>
                  </a:schemeClr>
                </a:solidFill>
                <a:cs typeface="B Nazanin" pitchFamily="2" charset="-78"/>
              </a:rPr>
              <a:t>نخستین مشکل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در ملحق شدن به خانواده تعریف واقعیت درمان است . </a:t>
            </a:r>
            <a:r>
              <a:rPr lang="fa-IR" sz="2200" dirty="0" err="1">
                <a:solidFill>
                  <a:schemeClr val="accent6">
                    <a:lumMod val="75000"/>
                  </a:schemeClr>
                </a:solidFill>
                <a:cs typeface="B Nazanin" pitchFamily="2" charset="-78"/>
              </a:rPr>
              <a:t>درمـان</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اقـدام</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هدفمنـدی</a:t>
            </a:r>
            <a:r>
              <a:rPr lang="fa-IR" sz="2200" dirty="0">
                <a:solidFill>
                  <a:schemeClr val="accent6">
                    <a:lumMod val="75000"/>
                  </a:schemeClr>
                </a:solidFill>
                <a:cs typeface="B Nazanin" pitchFamily="2" charset="-78"/>
              </a:rPr>
              <a:t> است که همه </a:t>
            </a:r>
            <a:r>
              <a:rPr lang="fa-IR" sz="2200" dirty="0" err="1">
                <a:solidFill>
                  <a:schemeClr val="accent6">
                    <a:lumMod val="75000"/>
                  </a:schemeClr>
                </a:solidFill>
                <a:cs typeface="B Nazanin" pitchFamily="2" charset="-78"/>
              </a:rPr>
              <a:t>واقعیات</a:t>
            </a:r>
            <a:r>
              <a:rPr lang="fa-IR" sz="2200" dirty="0">
                <a:solidFill>
                  <a:schemeClr val="accent6">
                    <a:lumMod val="75000"/>
                  </a:schemeClr>
                </a:solidFill>
                <a:cs typeface="B Nazanin" pitchFamily="2" charset="-78"/>
              </a:rPr>
              <a:t> به آن ختم ( مربوط ) </a:t>
            </a:r>
            <a:r>
              <a:rPr lang="fa-IR" sz="2200" dirty="0" err="1">
                <a:solidFill>
                  <a:schemeClr val="accent6">
                    <a:lumMod val="75000"/>
                  </a:schemeClr>
                </a:solidFill>
                <a:cs typeface="B Nazanin" pitchFamily="2" charset="-78"/>
              </a:rPr>
              <a:t>نمی</a:t>
            </a:r>
            <a:r>
              <a:rPr lang="fa-IR" sz="2200" dirty="0">
                <a:solidFill>
                  <a:schemeClr val="accent6">
                    <a:lumMod val="75000"/>
                  </a:schemeClr>
                </a:solidFill>
                <a:cs typeface="B Nazanin" pitchFamily="2" charset="-78"/>
              </a:rPr>
              <a:t> شود .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با مشاهده مراوده </a:t>
            </a:r>
            <a:r>
              <a:rPr lang="fa-IR" sz="2200" dirty="0" err="1">
                <a:solidFill>
                  <a:schemeClr val="accent6">
                    <a:lumMod val="75000"/>
                  </a:schemeClr>
                </a:solidFill>
                <a:cs typeface="B Nazanin" pitchFamily="2" charset="-78"/>
              </a:rPr>
              <a:t>هایی</a:t>
            </a:r>
            <a:r>
              <a:rPr lang="fa-IR" sz="2200" dirty="0">
                <a:solidFill>
                  <a:schemeClr val="accent6">
                    <a:lumMod val="75000"/>
                  </a:schemeClr>
                </a:solidFill>
                <a:cs typeface="B Nazanin" pitchFamily="2" charset="-78"/>
              </a:rPr>
              <a:t> که اعضاء خانواده در سیستم درمانی نشان می دهند اطلاعاتی را بر می گزیند که حل مشکل را آسان میکند .</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لذا در شروع روند درمان همواره بین دو شیوه تدوین واقعیت </a:t>
            </a:r>
            <a:r>
              <a:rPr lang="fa-IR" sz="2200" dirty="0" err="1">
                <a:solidFill>
                  <a:schemeClr val="accent6">
                    <a:lumMod val="75000"/>
                  </a:schemeClr>
                </a:solidFill>
                <a:cs typeface="B Nazanin" pitchFamily="2" charset="-78"/>
              </a:rPr>
              <a:t>ازجانب</a:t>
            </a:r>
            <a:r>
              <a:rPr lang="fa-IR" sz="2200" dirty="0">
                <a:solidFill>
                  <a:schemeClr val="accent6">
                    <a:lumMod val="75000"/>
                  </a:schemeClr>
                </a:solidFill>
                <a:cs typeface="B Nazanin" pitchFamily="2" charset="-78"/>
              </a:rPr>
              <a:t> خانواده و </a:t>
            </a:r>
            <a:r>
              <a:rPr lang="fa-IR" sz="2200" dirty="0" err="1">
                <a:solidFill>
                  <a:schemeClr val="accent6">
                    <a:lumMod val="75000"/>
                  </a:schemeClr>
                </a:solidFill>
                <a:cs typeface="B Nazanin" pitchFamily="2" charset="-78"/>
              </a:rPr>
              <a:t>درمـانگر</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برخوردهـایی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بـه</a:t>
            </a:r>
            <a:r>
              <a:rPr lang="fa-IR" sz="2200" dirty="0">
                <a:solidFill>
                  <a:schemeClr val="accent6">
                    <a:lumMod val="75000"/>
                  </a:schemeClr>
                </a:solidFill>
                <a:cs typeface="B Nazanin" pitchFamily="2" charset="-78"/>
              </a:rPr>
              <a:t> وجود می آید</a:t>
            </a:r>
            <a:r>
              <a:rPr lang="fa-IR" sz="2200" dirty="0" smtClean="0">
                <a:solidFill>
                  <a:schemeClr val="accent6">
                    <a:lumMod val="75000"/>
                  </a:schemeClr>
                </a:solidFill>
                <a:cs typeface="B Nazanin" pitchFamily="2" charset="-78"/>
              </a:rPr>
              <a:t>.</a:t>
            </a:r>
            <a:r>
              <a:rPr lang="fa-IR" sz="2200" dirty="0">
                <a:solidFill>
                  <a:schemeClr val="accent6">
                    <a:lumMod val="75000"/>
                  </a:schemeClr>
                </a:solidFill>
                <a:cs typeface="B Nazanin" pitchFamily="2" charset="-78"/>
              </a:rPr>
              <a:t> نوسازی خانواده از واقعیت کمابیش به تداوم و ابقاء </a:t>
            </a:r>
            <a:r>
              <a:rPr lang="fa-IR" sz="2200" dirty="0" err="1">
                <a:solidFill>
                  <a:schemeClr val="accent6">
                    <a:lumMod val="75000"/>
                  </a:schemeClr>
                </a:solidFill>
                <a:cs typeface="B Nazanin" pitchFamily="2" charset="-78"/>
              </a:rPr>
              <a:t>ارگانیزم</a:t>
            </a:r>
            <a:r>
              <a:rPr lang="fa-IR" sz="2200" dirty="0">
                <a:solidFill>
                  <a:schemeClr val="accent6">
                    <a:lumMod val="75000"/>
                  </a:schemeClr>
                </a:solidFill>
                <a:cs typeface="B Nazanin" pitchFamily="2" charset="-78"/>
              </a:rPr>
              <a:t> ( موجودیت ) خانواده مربوط </a:t>
            </a:r>
            <a:r>
              <a:rPr lang="fa-IR" sz="2200" dirty="0" err="1">
                <a:solidFill>
                  <a:schemeClr val="accent6">
                    <a:lumMod val="75000"/>
                  </a:schemeClr>
                </a:solidFill>
                <a:cs typeface="B Nazanin" pitchFamily="2" charset="-78"/>
              </a:rPr>
              <a:t>مـی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شـود</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حـال</a:t>
            </a:r>
            <a:r>
              <a:rPr lang="fa-IR" sz="2200" dirty="0">
                <a:solidFill>
                  <a:schemeClr val="accent6">
                    <a:lumMod val="75000"/>
                  </a:schemeClr>
                </a:solidFill>
                <a:cs typeface="B Nazanin" pitchFamily="2" charset="-78"/>
              </a:rPr>
              <a:t> آنکه هدف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در نوسازی واقعیت آن است که خانواده را به سوی تمایز </a:t>
            </a:r>
            <a:r>
              <a:rPr lang="fa-IR" sz="2200" dirty="0" err="1">
                <a:solidFill>
                  <a:schemeClr val="accent6">
                    <a:lumMod val="75000"/>
                  </a:schemeClr>
                </a:solidFill>
                <a:cs typeface="B Nazanin" pitchFamily="2" charset="-78"/>
              </a:rPr>
              <a:t>یافتگی</a:t>
            </a:r>
            <a:r>
              <a:rPr lang="fa-IR" sz="2200" dirty="0">
                <a:solidFill>
                  <a:schemeClr val="accent6">
                    <a:lumMod val="75000"/>
                  </a:schemeClr>
                </a:solidFill>
                <a:cs typeface="B Nazanin" pitchFamily="2" charset="-78"/>
              </a:rPr>
              <a:t> بیشتر و شایسته </a:t>
            </a:r>
            <a:r>
              <a:rPr lang="fa-IR" sz="2200" dirty="0" err="1">
                <a:solidFill>
                  <a:schemeClr val="accent6">
                    <a:lumMod val="75000"/>
                  </a:schemeClr>
                </a:solidFill>
                <a:cs typeface="B Nazanin" pitchFamily="2" charset="-78"/>
              </a:rPr>
              <a:t>تـری</a:t>
            </a:r>
            <a:r>
              <a:rPr lang="fa-IR" sz="2200" dirty="0">
                <a:solidFill>
                  <a:schemeClr val="accent6">
                    <a:lumMod val="75000"/>
                  </a:schemeClr>
                </a:solidFill>
                <a:cs typeface="B Nazanin" pitchFamily="2" charset="-78"/>
              </a:rPr>
              <a:t> در رابطه با واقعیت مختل آنها سوق دهد .</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هر خانواده ای از حیث پیشینه های خاص خود با هم متفاوتند .</a:t>
            </a:r>
            <a:endParaRPr lang="en-US" sz="2200" dirty="0">
              <a:solidFill>
                <a:schemeClr val="accent6">
                  <a:lumMod val="75000"/>
                </a:schemeClr>
              </a:solidFill>
              <a:cs typeface="B Nazanin" pitchFamily="2" charset="-78"/>
            </a:endParaRPr>
          </a:p>
          <a:p>
            <a:pPr algn="just" rtl="1"/>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نوسازی خود را با توجه به آنچه برای خانواده مهم است ، آغاز می کند . اما شیوه وی در جمع آوری اطلاعات در حصار خانواده در واقع آنچه را که اعضاء خانواده به </a:t>
            </a:r>
            <a:r>
              <a:rPr lang="fa-IR" sz="2200" dirty="0" err="1">
                <a:solidFill>
                  <a:schemeClr val="accent6">
                    <a:lumMod val="75000"/>
                  </a:schemeClr>
                </a:solidFill>
                <a:cs typeface="B Nazanin" pitchFamily="2" charset="-78"/>
              </a:rPr>
              <a:t>شـیوه</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دیگـری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نوسـازی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میکننـد</a:t>
            </a:r>
            <a:r>
              <a:rPr lang="fa-IR" sz="2200" dirty="0">
                <a:solidFill>
                  <a:schemeClr val="accent6">
                    <a:lumMod val="75000"/>
                  </a:schemeClr>
                </a:solidFill>
                <a:cs typeface="B Nazanin" pitchFamily="2" charset="-78"/>
              </a:rPr>
              <a:t> ، در </a:t>
            </a:r>
            <a:r>
              <a:rPr lang="fa-IR" sz="2200" dirty="0" err="1">
                <a:solidFill>
                  <a:schemeClr val="accent6">
                    <a:lumMod val="75000"/>
                  </a:schemeClr>
                </a:solidFill>
                <a:cs typeface="B Nazanin" pitchFamily="2" charset="-78"/>
              </a:rPr>
              <a:t>بـر</a:t>
            </a:r>
            <a:r>
              <a:rPr lang="fa-IR" sz="2200" dirty="0">
                <a:solidFill>
                  <a:schemeClr val="accent6">
                    <a:lumMod val="75000"/>
                  </a:schemeClr>
                </a:solidFill>
                <a:cs typeface="B Nazanin" pitchFamily="2" charset="-78"/>
              </a:rPr>
              <a:t> میگیرد .</a:t>
            </a:r>
            <a:endParaRPr lang="en-US" sz="2200" dirty="0">
              <a:solidFill>
                <a:schemeClr val="accent6">
                  <a:lumMod val="75000"/>
                </a:schemeClr>
              </a:solidFill>
              <a:cs typeface="B Nazanin" pitchFamily="2" charset="-78"/>
            </a:endParaRPr>
          </a:p>
          <a:p>
            <a:pPr algn="just" rtl="1"/>
            <a:r>
              <a:rPr lang="fa-IR" sz="2200" dirty="0">
                <a:solidFill>
                  <a:schemeClr val="accent6">
                    <a:lumMod val="75000"/>
                  </a:schemeClr>
                </a:solidFill>
                <a:cs typeface="B Nazanin" pitchFamily="2" charset="-78"/>
              </a:rPr>
              <a:t>بنابراین وظیفه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این است که افراد خانواده را متقاعد سازد واقعیتی را که آنان به تصویر </a:t>
            </a:r>
            <a:r>
              <a:rPr lang="fa-IR" sz="2200" dirty="0" err="1">
                <a:solidFill>
                  <a:schemeClr val="accent6">
                    <a:lumMod val="75000"/>
                  </a:schemeClr>
                </a:solidFill>
                <a:cs typeface="B Nazanin" pitchFamily="2" charset="-78"/>
              </a:rPr>
              <a:t>میکشـند</a:t>
            </a:r>
            <a:r>
              <a:rPr lang="fa-IR" sz="2200" dirty="0">
                <a:solidFill>
                  <a:schemeClr val="accent6">
                    <a:lumMod val="75000"/>
                  </a:schemeClr>
                </a:solidFill>
                <a:cs typeface="B Nazanin" pitchFamily="2" charset="-78"/>
              </a:rPr>
              <a:t> ، قابل جرح و تعدیل است .</a:t>
            </a:r>
            <a:endParaRPr lang="en-US" sz="2200" dirty="0">
              <a:solidFill>
                <a:schemeClr val="accent6">
                  <a:lumMod val="75000"/>
                </a:schemeClr>
              </a:solidFill>
              <a:cs typeface="B Nazanin" pitchFamily="2" charset="-78"/>
            </a:endParaRPr>
          </a:p>
          <a:p>
            <a:pPr algn="just" rtl="1"/>
            <a:endParaRPr lang="en-US" sz="22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533400"/>
            <a:ext cx="7772400" cy="6186309"/>
          </a:xfrm>
          <a:prstGeom prst="rect">
            <a:avLst/>
          </a:prstGeom>
        </p:spPr>
        <p:txBody>
          <a:bodyPr wrap="square">
            <a:spAutoFit/>
          </a:bodyPr>
          <a:lstStyle/>
          <a:p>
            <a:pPr algn="just" rtl="1"/>
            <a:r>
              <a:rPr lang="fa-IR" sz="2200" b="1" dirty="0">
                <a:solidFill>
                  <a:schemeClr val="accent5">
                    <a:lumMod val="75000"/>
                  </a:schemeClr>
                </a:solidFill>
                <a:cs typeface="B Nazanin" pitchFamily="2" charset="-78"/>
              </a:rPr>
              <a:t>فنون</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1- فعال سازی ،</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2- کانون سازی ، و </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3- شدت بخشی همه و همه به نوسازی </a:t>
            </a:r>
            <a:r>
              <a:rPr lang="fa-IR" sz="2200" dirty="0" err="1">
                <a:solidFill>
                  <a:schemeClr val="accent5">
                    <a:lumMod val="75000"/>
                  </a:schemeClr>
                </a:solidFill>
                <a:cs typeface="B Nazanin" pitchFamily="2" charset="-78"/>
              </a:rPr>
              <a:t>درمـانی</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موفقیـت</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آمیـز</a:t>
            </a:r>
            <a:r>
              <a:rPr lang="fa-IR" sz="2200" dirty="0">
                <a:solidFill>
                  <a:schemeClr val="accent5">
                    <a:lumMod val="75000"/>
                  </a:schemeClr>
                </a:solidFill>
                <a:cs typeface="B Nazanin" pitchFamily="2" charset="-78"/>
              </a:rPr>
              <a:t> بستگی دارند.</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1- در فن فعال سازی ، </a:t>
            </a:r>
            <a:r>
              <a:rPr lang="fa-IR" sz="2200" dirty="0" err="1">
                <a:solidFill>
                  <a:schemeClr val="accent5">
                    <a:lumMod val="75000"/>
                  </a:schemeClr>
                </a:solidFill>
                <a:cs typeface="B Nazanin" pitchFamily="2" charset="-78"/>
              </a:rPr>
              <a:t>درمانگر</a:t>
            </a:r>
            <a:r>
              <a:rPr lang="fa-IR" sz="2200" dirty="0">
                <a:solidFill>
                  <a:schemeClr val="accent5">
                    <a:lumMod val="75000"/>
                  </a:schemeClr>
                </a:solidFill>
                <a:cs typeface="B Nazanin" pitchFamily="2" charset="-78"/>
              </a:rPr>
              <a:t> به اعضاء خانواده کمک می کند که در حضور وی با یکدیگر تبادل نظر کنند و واقعیت خانواده را آنطور که تعریف می کنند ، تجربه کنند . او سپس این داده ها را دوباره سازماندهی می کند ، برخی مفاهیم را تغییر و بر برخی تاکید نموده ، به طرح مو </a:t>
            </a:r>
            <a:r>
              <a:rPr lang="fa-IR" sz="2200" dirty="0" err="1">
                <a:solidFill>
                  <a:schemeClr val="accent5">
                    <a:lumMod val="75000"/>
                  </a:schemeClr>
                </a:solidFill>
                <a:cs typeface="B Nazanin" pitchFamily="2" charset="-78"/>
              </a:rPr>
              <a:t>لفه</a:t>
            </a:r>
            <a:r>
              <a:rPr lang="fa-IR" sz="2200" dirty="0">
                <a:solidFill>
                  <a:schemeClr val="accent5">
                    <a:lumMod val="75000"/>
                  </a:schemeClr>
                </a:solidFill>
                <a:cs typeface="B Nazanin" pitchFamily="2" charset="-78"/>
              </a:rPr>
              <a:t> های </a:t>
            </a:r>
            <a:r>
              <a:rPr lang="fa-IR" sz="2200" dirty="0" err="1">
                <a:solidFill>
                  <a:schemeClr val="accent5">
                    <a:lumMod val="75000"/>
                  </a:schemeClr>
                </a:solidFill>
                <a:cs typeface="B Nazanin" pitchFamily="2" charset="-78"/>
              </a:rPr>
              <a:t>دیگـر</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مـی</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پـردازد</a:t>
            </a:r>
            <a:r>
              <a:rPr lang="fa-IR" sz="2200" dirty="0">
                <a:solidFill>
                  <a:schemeClr val="accent5">
                    <a:lumMod val="75000"/>
                  </a:schemeClr>
                </a:solidFill>
                <a:cs typeface="B Nazanin" pitchFamily="2" charset="-78"/>
              </a:rPr>
              <a:t> و راه </a:t>
            </a:r>
            <a:r>
              <a:rPr lang="fa-IR" sz="2200" dirty="0" err="1">
                <a:solidFill>
                  <a:schemeClr val="accent5">
                    <a:lumMod val="75000"/>
                  </a:schemeClr>
                </a:solidFill>
                <a:cs typeface="B Nazanin" pitchFamily="2" charset="-78"/>
              </a:rPr>
              <a:t>کارهـای</a:t>
            </a:r>
            <a:r>
              <a:rPr lang="fa-IR" sz="2200" dirty="0">
                <a:solidFill>
                  <a:schemeClr val="accent5">
                    <a:lumMod val="75000"/>
                  </a:schemeClr>
                </a:solidFill>
                <a:cs typeface="B Nazanin" pitchFamily="2" charset="-78"/>
              </a:rPr>
              <a:t> دیگری را که در سیستم درمان امکان پذیر هستند برای مراوده و تبادل نظر پیشنهاد می دهد .</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2- در فن کانون سازی </a:t>
            </a:r>
            <a:r>
              <a:rPr lang="fa-IR" sz="2200" dirty="0" err="1">
                <a:solidFill>
                  <a:schemeClr val="accent5">
                    <a:lumMod val="75000"/>
                  </a:schemeClr>
                </a:solidFill>
                <a:cs typeface="B Nazanin" pitchFamily="2" charset="-78"/>
              </a:rPr>
              <a:t>درمانگر</a:t>
            </a:r>
            <a:r>
              <a:rPr lang="fa-IR" sz="2200" dirty="0">
                <a:solidFill>
                  <a:schemeClr val="accent5">
                    <a:lumMod val="75000"/>
                  </a:schemeClr>
                </a:solidFill>
                <a:cs typeface="B Nazanin" pitchFamily="2" charset="-78"/>
              </a:rPr>
              <a:t> با انتخاب عواملی که به نظر می آید برای تغییرات درمان بخش متناسب می باشند ، اطلاعات مربوط به مراوده های خانوادگی را پیرامون موضوع و محوری که معنای </a:t>
            </a:r>
            <a:r>
              <a:rPr lang="fa-IR" sz="2200" dirty="0" err="1">
                <a:solidFill>
                  <a:schemeClr val="accent5">
                    <a:lumMod val="75000"/>
                  </a:schemeClr>
                </a:solidFill>
                <a:cs typeface="B Nazanin" pitchFamily="2" charset="-78"/>
              </a:rPr>
              <a:t>جدیـدی</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بـه</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آنهـا</a:t>
            </a:r>
            <a:r>
              <a:rPr lang="fa-IR" sz="2200" dirty="0">
                <a:solidFill>
                  <a:schemeClr val="accent5">
                    <a:lumMod val="75000"/>
                  </a:schemeClr>
                </a:solidFill>
                <a:cs typeface="B Nazanin" pitchFamily="2" charset="-78"/>
              </a:rPr>
              <a:t> بدهد ، سازماندهی می کند .</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3- در فن شدت بخشی ، تاثیر پیام درمانی را بیشتر کرده و بر دفعات وقوع مراوده </a:t>
            </a:r>
            <a:r>
              <a:rPr lang="fa-IR" sz="2200" dirty="0" err="1">
                <a:solidFill>
                  <a:schemeClr val="accent5">
                    <a:lumMod val="75000"/>
                  </a:schemeClr>
                </a:solidFill>
                <a:cs typeface="B Nazanin" pitchFamily="2" charset="-78"/>
              </a:rPr>
              <a:t>هـای</a:t>
            </a:r>
            <a:r>
              <a:rPr lang="fa-IR" sz="2200" dirty="0">
                <a:solidFill>
                  <a:schemeClr val="accent5">
                    <a:lumMod val="75000"/>
                  </a:schemeClr>
                </a:solidFill>
                <a:cs typeface="B Nazanin" pitchFamily="2" charset="-78"/>
              </a:rPr>
              <a:t> </a:t>
            </a:r>
            <a:r>
              <a:rPr lang="fa-IR" sz="2200" dirty="0" err="1">
                <a:solidFill>
                  <a:schemeClr val="accent5">
                    <a:lumMod val="75000"/>
                  </a:schemeClr>
                </a:solidFill>
                <a:cs typeface="B Nazanin" pitchFamily="2" charset="-78"/>
              </a:rPr>
              <a:t>ناکارسـاز</a:t>
            </a:r>
            <a:r>
              <a:rPr lang="fa-IR" sz="2200" dirty="0">
                <a:solidFill>
                  <a:schemeClr val="accent5">
                    <a:lumMod val="75000"/>
                  </a:schemeClr>
                </a:solidFill>
                <a:cs typeface="B Nazanin" pitchFamily="2" charset="-78"/>
              </a:rPr>
              <a:t> ، </a:t>
            </a:r>
            <a:r>
              <a:rPr lang="fa-IR" sz="2200" dirty="0" err="1">
                <a:solidFill>
                  <a:schemeClr val="accent5">
                    <a:lumMod val="75000"/>
                  </a:schemeClr>
                </a:solidFill>
                <a:cs typeface="B Nazanin" pitchFamily="2" charset="-78"/>
              </a:rPr>
              <a:t>نحـوه</a:t>
            </a:r>
            <a:r>
              <a:rPr lang="fa-IR" sz="2200" dirty="0">
                <a:solidFill>
                  <a:schemeClr val="accent5">
                    <a:lumMod val="75000"/>
                  </a:schemeClr>
                </a:solidFill>
                <a:cs typeface="B Nazanin" pitchFamily="2" charset="-78"/>
              </a:rPr>
              <a:t> وقوع آنها ، و میزان نافذ بودن این مراوده ها در جزء کل های مختلف خانواده تا کید میکند .</a:t>
            </a:r>
            <a:endParaRPr lang="en-US" sz="2200" dirty="0">
              <a:solidFill>
                <a:schemeClr val="accent5">
                  <a:lumMod val="75000"/>
                </a:schemeClr>
              </a:solidFill>
              <a:cs typeface="B Nazanin" pitchFamily="2" charset="-78"/>
            </a:endParaRPr>
          </a:p>
          <a:p>
            <a:pPr algn="just" rtl="1"/>
            <a:r>
              <a:rPr lang="fa-IR" sz="2200" dirty="0">
                <a:solidFill>
                  <a:schemeClr val="accent5">
                    <a:lumMod val="75000"/>
                  </a:schemeClr>
                </a:solidFill>
                <a:cs typeface="B Nazanin" pitchFamily="2" charset="-78"/>
              </a:rPr>
              <a:t>شدت بخشی همانند کانون سازی و فعال سازی به ویژه با حمایت از تجربه واقعیت جدید درمانی </a:t>
            </a:r>
            <a:r>
              <a:rPr lang="fa-IR" sz="2200" dirty="0" err="1">
                <a:solidFill>
                  <a:schemeClr val="accent5">
                    <a:lumMod val="75000"/>
                  </a:schemeClr>
                </a:solidFill>
                <a:cs typeface="B Nazanin" pitchFamily="2" charset="-78"/>
              </a:rPr>
              <a:t>کـه</a:t>
            </a:r>
            <a:r>
              <a:rPr lang="fa-IR" sz="2200" dirty="0">
                <a:solidFill>
                  <a:schemeClr val="accent5">
                    <a:lumMod val="75000"/>
                  </a:schemeClr>
                </a:solidFill>
                <a:cs typeface="B Nazanin" pitchFamily="2" charset="-78"/>
              </a:rPr>
              <a:t> در آن علائم بیماری و وضع حامل نشانه مرضی در خانواده به چالش </a:t>
            </a:r>
            <a:r>
              <a:rPr lang="fa-IR" sz="2200" dirty="0" err="1">
                <a:solidFill>
                  <a:schemeClr val="accent5">
                    <a:lumMod val="75000"/>
                  </a:schemeClr>
                </a:solidFill>
                <a:cs typeface="B Nazanin" pitchFamily="2" charset="-78"/>
              </a:rPr>
              <a:t>کشانیده</a:t>
            </a:r>
            <a:r>
              <a:rPr lang="fa-IR" sz="2200" dirty="0">
                <a:solidFill>
                  <a:schemeClr val="accent5">
                    <a:lumMod val="75000"/>
                  </a:schemeClr>
                </a:solidFill>
                <a:cs typeface="B Nazanin" pitchFamily="2" charset="-78"/>
              </a:rPr>
              <a:t> می شود ، در ارتباط می باشد .</a:t>
            </a:r>
            <a:endParaRPr lang="en-US" sz="22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524000"/>
            <a:ext cx="8001000" cy="3785652"/>
          </a:xfrm>
          <a:prstGeom prst="rect">
            <a:avLst/>
          </a:prstGeom>
        </p:spPr>
        <p:txBody>
          <a:bodyPr wrap="square">
            <a:spAutoFit/>
          </a:bodyPr>
          <a:lstStyle/>
          <a:p>
            <a:pPr algn="just" rtl="1"/>
            <a:r>
              <a:rPr lang="fa-IR" sz="2400" dirty="0">
                <a:solidFill>
                  <a:schemeClr val="accent5">
                    <a:lumMod val="75000"/>
                  </a:schemeClr>
                </a:solidFill>
                <a:cs typeface="B Nazanin" pitchFamily="2" charset="-78"/>
              </a:rPr>
              <a:t>واژه ی «فن» به تخصیص و مهارتی نظیر توجه به </a:t>
            </a:r>
            <a:r>
              <a:rPr lang="fa-IR" sz="2400" dirty="0" err="1">
                <a:solidFill>
                  <a:schemeClr val="accent5">
                    <a:lumMod val="75000"/>
                  </a:schemeClr>
                </a:solidFill>
                <a:cs typeface="B Nazanin" pitchFamily="2" charset="-78"/>
              </a:rPr>
              <a:t>جزئیات،درنظر</a:t>
            </a:r>
            <a:r>
              <a:rPr lang="fa-IR" sz="2400" dirty="0">
                <a:solidFill>
                  <a:schemeClr val="accent5">
                    <a:lumMod val="75000"/>
                  </a:schemeClr>
                </a:solidFill>
                <a:cs typeface="B Nazanin" pitchFamily="2" charset="-78"/>
              </a:rPr>
              <a:t> داشتن دست آوردن </a:t>
            </a:r>
            <a:r>
              <a:rPr lang="fa-IR" sz="2400" dirty="0" err="1">
                <a:solidFill>
                  <a:schemeClr val="accent5">
                    <a:lumMod val="75000"/>
                  </a:schemeClr>
                </a:solidFill>
                <a:cs typeface="B Nazanin" pitchFamily="2" charset="-78"/>
              </a:rPr>
              <a:t>تـلاش</a:t>
            </a:r>
            <a:r>
              <a:rPr lang="fa-IR" sz="2400" dirty="0">
                <a:solidFill>
                  <a:schemeClr val="accent5">
                    <a:lumMod val="75000"/>
                  </a:schemeClr>
                </a:solidFill>
                <a:cs typeface="B Nazanin" pitchFamily="2" charset="-78"/>
              </a:rPr>
              <a:t> و </a:t>
            </a:r>
            <a:r>
              <a:rPr lang="fa-IR" sz="2400" dirty="0" err="1">
                <a:solidFill>
                  <a:schemeClr val="accent5">
                    <a:lumMod val="75000"/>
                  </a:schemeClr>
                </a:solidFill>
                <a:cs typeface="B Nazanin" pitchFamily="2" charset="-78"/>
              </a:rPr>
              <a:t>سـرمایه</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گـذاری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بـرای</a:t>
            </a:r>
            <a:r>
              <a:rPr lang="fa-IR" sz="2400" dirty="0">
                <a:solidFill>
                  <a:schemeClr val="accent5">
                    <a:lumMod val="75000"/>
                  </a:schemeClr>
                </a:solidFill>
                <a:cs typeface="B Nazanin" pitchFamily="2" charset="-78"/>
              </a:rPr>
              <a:t> نتایج اطلاق می شود.</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کار برد واژه ی «فن» آن هم در ترکیب «فنون خانواده درمانی» به آن مفهوم نیست که «فن» به خودی خود ضامن </a:t>
            </a:r>
            <a:r>
              <a:rPr lang="fa-IR" sz="2400" dirty="0" err="1">
                <a:solidFill>
                  <a:schemeClr val="accent5">
                    <a:lumMod val="75000"/>
                  </a:schemeClr>
                </a:solidFill>
                <a:cs typeface="B Nazanin" pitchFamily="2" charset="-78"/>
              </a:rPr>
              <a:t>کادآیی</a:t>
            </a:r>
            <a:r>
              <a:rPr lang="fa-IR" sz="2400" dirty="0">
                <a:solidFill>
                  <a:schemeClr val="accent5">
                    <a:lumMod val="75000"/>
                  </a:schemeClr>
                </a:solidFill>
                <a:cs typeface="B Nazanin" pitchFamily="2" charset="-78"/>
              </a:rPr>
              <a:t> باشد، بلکه باید به شکل آموزش </a:t>
            </a:r>
            <a:r>
              <a:rPr lang="fa-IR" sz="2400" dirty="0" err="1">
                <a:solidFill>
                  <a:schemeClr val="accent5">
                    <a:lumMod val="75000"/>
                  </a:schemeClr>
                </a:solidFill>
                <a:cs typeface="B Nazanin" pitchFamily="2" charset="-78"/>
              </a:rPr>
              <a:t>فنونی</a:t>
            </a:r>
            <a:r>
              <a:rPr lang="fa-IR" sz="2400" dirty="0">
                <a:solidFill>
                  <a:schemeClr val="accent5">
                    <a:lumMod val="75000"/>
                  </a:schemeClr>
                </a:solidFill>
                <a:cs typeface="B Nazanin" pitchFamily="2" charset="-78"/>
              </a:rPr>
              <a:t> باشد که جوهره ی آن به نحو احسن آموخته شده و </a:t>
            </a:r>
            <a:r>
              <a:rPr lang="fa-IR" sz="2400" dirty="0" err="1">
                <a:solidFill>
                  <a:schemeClr val="accent5">
                    <a:lumMod val="75000"/>
                  </a:schemeClr>
                </a:solidFill>
                <a:cs typeface="B Nazanin" pitchFamily="2" charset="-78"/>
              </a:rPr>
              <a:t>بـراین</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مهـارت</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فنـی</a:t>
            </a:r>
            <a:r>
              <a:rPr lang="fa-IR" sz="2400" dirty="0">
                <a:solidFill>
                  <a:schemeClr val="accent5">
                    <a:lumMod val="75000"/>
                  </a:schemeClr>
                </a:solidFill>
                <a:cs typeface="B Nazanin" pitchFamily="2" charset="-78"/>
              </a:rPr>
              <a:t> تسلط یابد و سپس بتواند آنها را بدست فراموشی بسپارد و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ماهری</a:t>
            </a:r>
            <a:r>
              <a:rPr lang="fa-IR" sz="2400" dirty="0">
                <a:solidFill>
                  <a:schemeClr val="accent5">
                    <a:lumMod val="75000"/>
                  </a:schemeClr>
                </a:solidFill>
                <a:cs typeface="B Nazanin" pitchFamily="2" charset="-78"/>
              </a:rPr>
              <a:t> باشد.</a:t>
            </a:r>
            <a:endParaRPr lang="en-US" sz="2400" dirty="0">
              <a:solidFill>
                <a:schemeClr val="accent5">
                  <a:lumMod val="75000"/>
                </a:schemeClr>
              </a:solidFill>
              <a:cs typeface="B Nazanin" pitchFamily="2" charset="-78"/>
            </a:endParaRPr>
          </a:p>
          <a:p>
            <a:pPr algn="just" rtl="1"/>
            <a:r>
              <a:rPr lang="fa-IR" sz="2400" dirty="0" smtClean="0">
                <a:solidFill>
                  <a:schemeClr val="accent5">
                    <a:lumMod val="75000"/>
                  </a:schemeClr>
                </a:solidFill>
                <a:cs typeface="B Nazanin" pitchFamily="2" charset="-78"/>
              </a:rPr>
              <a:t>هنر خانواده درمانی: پیوستن به جمع یک خانواده و تجربه ی واقعیت ها، آنگونه که اعضای آن خانواده، آن را تجربه می کند. هدف از این پیوستن نیز، سهیم شدن در فعالیتهای رایج در آن جمع به گونه ای است که از </a:t>
            </a:r>
            <a:r>
              <a:rPr lang="fa-IR" sz="2400" dirty="0" err="1" smtClean="0">
                <a:solidFill>
                  <a:schemeClr val="accent5">
                    <a:lumMod val="75000"/>
                  </a:schemeClr>
                </a:solidFill>
                <a:cs typeface="B Nazanin" pitchFamily="2" charset="-78"/>
              </a:rPr>
              <a:t>طریـق</a:t>
            </a:r>
            <a:r>
              <a:rPr lang="fa-IR" sz="2400" dirty="0" smtClean="0">
                <a:solidFill>
                  <a:schemeClr val="accent5">
                    <a:lumMod val="75000"/>
                  </a:schemeClr>
                </a:solidFill>
                <a:cs typeface="B Nazanin" pitchFamily="2" charset="-78"/>
              </a:rPr>
              <a:t> و </a:t>
            </a:r>
            <a:r>
              <a:rPr lang="fa-IR" sz="2400" dirty="0" err="1" smtClean="0">
                <a:solidFill>
                  <a:schemeClr val="accent5">
                    <a:lumMod val="75000"/>
                  </a:schemeClr>
                </a:solidFill>
                <a:cs typeface="B Nazanin" pitchFamily="2" charset="-78"/>
              </a:rPr>
              <a:t>مداخلـه</a:t>
            </a:r>
            <a:r>
              <a:rPr lang="fa-IR" sz="2400" dirty="0" smtClean="0">
                <a:solidFill>
                  <a:schemeClr val="accent5">
                    <a:lumMod val="75000"/>
                  </a:schemeClr>
                </a:solidFill>
                <a:cs typeface="B Nazanin" pitchFamily="2" charset="-78"/>
              </a:rPr>
              <a:t> </a:t>
            </a:r>
            <a:r>
              <a:rPr lang="fa-IR" sz="2400" dirty="0" err="1" smtClean="0">
                <a:solidFill>
                  <a:schemeClr val="accent5">
                    <a:lumMod val="75000"/>
                  </a:schemeClr>
                </a:solidFill>
                <a:cs typeface="B Nazanin" pitchFamily="2" charset="-78"/>
              </a:rPr>
              <a:t>بـه</a:t>
            </a:r>
            <a:r>
              <a:rPr lang="fa-IR" sz="2400" dirty="0" smtClean="0">
                <a:solidFill>
                  <a:schemeClr val="accent5">
                    <a:lumMod val="75000"/>
                  </a:schemeClr>
                </a:solidFill>
                <a:cs typeface="B Nazanin" pitchFamily="2" charset="-78"/>
              </a:rPr>
              <a:t> روش </a:t>
            </a:r>
            <a:r>
              <a:rPr lang="fa-IR" sz="2400" dirty="0" err="1" smtClean="0">
                <a:solidFill>
                  <a:schemeClr val="accent5">
                    <a:lumMod val="75000"/>
                  </a:schemeClr>
                </a:solidFill>
                <a:cs typeface="B Nazanin" pitchFamily="2" charset="-78"/>
              </a:rPr>
              <a:t>هایی</a:t>
            </a:r>
            <a:r>
              <a:rPr lang="fa-IR" sz="2400" dirty="0" smtClean="0">
                <a:solidFill>
                  <a:schemeClr val="accent5">
                    <a:lumMod val="75000"/>
                  </a:schemeClr>
                </a:solidFill>
                <a:cs typeface="B Nazanin" pitchFamily="2" charset="-78"/>
              </a:rPr>
              <a:t> </a:t>
            </a:r>
            <a:r>
              <a:rPr lang="fa-IR" sz="2400" dirty="0" err="1" smtClean="0">
                <a:solidFill>
                  <a:schemeClr val="accent5">
                    <a:lumMod val="75000"/>
                  </a:schemeClr>
                </a:solidFill>
                <a:cs typeface="B Nazanin" pitchFamily="2" charset="-78"/>
              </a:rPr>
              <a:t>کهخاص</a:t>
            </a:r>
            <a:r>
              <a:rPr lang="fa-IR" sz="2400" dirty="0" smtClean="0">
                <a:solidFill>
                  <a:schemeClr val="accent5">
                    <a:lumMod val="75000"/>
                  </a:schemeClr>
                </a:solidFill>
                <a:cs typeface="B Nazanin" pitchFamily="2" charset="-78"/>
              </a:rPr>
              <a:t> هر خانواده است، تغییراتی را ایجاد نماید.</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29308981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717894" y="2743200"/>
            <a:ext cx="3817071" cy="1023357"/>
          </a:xfrm>
          <a:prstGeom prst="rect">
            <a:avLst/>
          </a:prstGeom>
        </p:spPr>
        <p:txBody>
          <a:bodyPr wrap="none">
            <a:spAutoFit/>
          </a:bodyPr>
          <a:lstStyle/>
          <a:p>
            <a:pPr algn="ctr" rtl="1">
              <a:lnSpc>
                <a:spcPct val="150000"/>
              </a:lnSpc>
            </a:pPr>
            <a:r>
              <a:rPr lang="fa-IR" sz="4400" b="1" dirty="0">
                <a:solidFill>
                  <a:srgbClr val="00CC66"/>
                </a:solidFill>
                <a:cs typeface="B Titr" pitchFamily="2" charset="-78"/>
              </a:rPr>
              <a:t>فصل 6 فعال سازی</a:t>
            </a:r>
            <a:endParaRPr lang="en-US" sz="4400" dirty="0">
              <a:solidFill>
                <a:srgbClr val="00CC66"/>
              </a:solidFill>
              <a:cs typeface="B Titr" pitchFamily="2" charset="-78"/>
            </a:endParaRPr>
          </a:p>
        </p:txBody>
      </p:sp>
    </p:spTree>
    <p:extLst>
      <p:ext uri="{BB962C8B-B14F-4D97-AF65-F5344CB8AC3E}">
        <p14:creationId xmlns:p14="http://schemas.microsoft.com/office/powerpoint/2010/main" val="3501008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524000"/>
            <a:ext cx="8153400" cy="4524315"/>
          </a:xfrm>
          <a:prstGeom prst="rect">
            <a:avLst/>
          </a:prstGeom>
        </p:spPr>
        <p:txBody>
          <a:bodyPr wrap="square">
            <a:spAutoFit/>
          </a:bodyPr>
          <a:lstStyle/>
          <a:p>
            <a:pPr algn="just" rtl="1"/>
            <a:r>
              <a:rPr lang="fa-IR" sz="2400" dirty="0">
                <a:solidFill>
                  <a:srgbClr val="00CC66"/>
                </a:solidFill>
                <a:cs typeface="B Nazanin" pitchFamily="2" charset="-78"/>
              </a:rPr>
              <a:t>فعال سازی، فنی است که خانواده </a:t>
            </a:r>
            <a:r>
              <a:rPr lang="fa-IR" sz="2400" dirty="0" err="1">
                <a:solidFill>
                  <a:srgbClr val="00CC66"/>
                </a:solidFill>
                <a:cs typeface="B Nazanin" pitchFamily="2" charset="-78"/>
              </a:rPr>
              <a:t>درملنگر</a:t>
            </a:r>
            <a:r>
              <a:rPr lang="fa-IR" sz="2400" dirty="0">
                <a:solidFill>
                  <a:srgbClr val="00CC66"/>
                </a:solidFill>
                <a:cs typeface="B Nazanin" pitchFamily="2" charset="-78"/>
              </a:rPr>
              <a:t> با استفاده از آن از خانواده می خواهد در </a:t>
            </a:r>
            <a:r>
              <a:rPr lang="fa-IR" sz="2400" dirty="0" err="1">
                <a:solidFill>
                  <a:srgbClr val="00CC66"/>
                </a:solidFill>
                <a:cs typeface="B Nazanin" pitchFamily="2" charset="-78"/>
              </a:rPr>
              <a:t>حضـور</a:t>
            </a:r>
            <a:r>
              <a:rPr lang="fa-IR" sz="2400" dirty="0">
                <a:solidFill>
                  <a:srgbClr val="00CC66"/>
                </a:solidFill>
                <a:cs typeface="B Nazanin" pitchFamily="2" charset="-78"/>
              </a:rPr>
              <a:t> وی </a:t>
            </a:r>
            <a:r>
              <a:rPr lang="fa-IR" sz="2400" dirty="0" err="1">
                <a:solidFill>
                  <a:srgbClr val="00CC66"/>
                </a:solidFill>
                <a:cs typeface="B Nazanin" pitchFamily="2" charset="-78"/>
              </a:rPr>
              <a:t>بـه</a:t>
            </a:r>
            <a:r>
              <a:rPr lang="fa-IR" sz="2400" dirty="0">
                <a:solidFill>
                  <a:srgbClr val="00CC66"/>
                </a:solidFill>
                <a:cs typeface="B Nazanin" pitchFamily="2" charset="-78"/>
              </a:rPr>
              <a:t> </a:t>
            </a:r>
            <a:r>
              <a:rPr lang="fa-IR" sz="2400" dirty="0" err="1">
                <a:solidFill>
                  <a:srgbClr val="00CC66"/>
                </a:solidFill>
                <a:cs typeface="B Nazanin" pitchFamily="2" charset="-78"/>
              </a:rPr>
              <a:t>رقـص</a:t>
            </a:r>
            <a:r>
              <a:rPr lang="fa-IR" sz="2400" dirty="0">
                <a:solidFill>
                  <a:srgbClr val="00CC66"/>
                </a:solidFill>
                <a:cs typeface="B Nazanin" pitchFamily="2" charset="-78"/>
              </a:rPr>
              <a:t> درآیند.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در جلسه ی درمان فیلم نامه ای بین </a:t>
            </a:r>
            <a:r>
              <a:rPr lang="fa-IR" sz="2400" dirty="0" err="1">
                <a:solidFill>
                  <a:srgbClr val="00CC66"/>
                </a:solidFill>
                <a:cs typeface="B Nazanin" pitchFamily="2" charset="-78"/>
              </a:rPr>
              <a:t>الاشخاصی</a:t>
            </a:r>
            <a:r>
              <a:rPr lang="fa-IR" sz="2400" dirty="0">
                <a:solidFill>
                  <a:srgbClr val="00CC66"/>
                </a:solidFill>
                <a:cs typeface="B Nazanin" pitchFamily="2" charset="-78"/>
              </a:rPr>
              <a:t> را خلق می کند </a:t>
            </a:r>
            <a:r>
              <a:rPr lang="fa-IR" sz="2400" dirty="0" err="1">
                <a:solidFill>
                  <a:srgbClr val="00CC66"/>
                </a:solidFill>
                <a:cs typeface="B Nazanin" pitchFamily="2" charset="-78"/>
              </a:rPr>
              <a:t>کـه</a:t>
            </a:r>
            <a:r>
              <a:rPr lang="fa-IR" sz="2400" dirty="0">
                <a:solidFill>
                  <a:srgbClr val="00CC66"/>
                </a:solidFill>
                <a:cs typeface="B Nazanin" pitchFamily="2" charset="-78"/>
              </a:rPr>
              <a:t> در آن </a:t>
            </a:r>
            <a:r>
              <a:rPr lang="fa-IR" sz="2400" dirty="0" err="1">
                <a:solidFill>
                  <a:srgbClr val="00CC66"/>
                </a:solidFill>
                <a:cs typeface="B Nazanin" pitchFamily="2" charset="-78"/>
              </a:rPr>
              <a:t>مـراوده</a:t>
            </a:r>
            <a:r>
              <a:rPr lang="fa-IR" sz="2400" dirty="0">
                <a:solidFill>
                  <a:srgbClr val="00CC66"/>
                </a:solidFill>
                <a:cs typeface="B Nazanin" pitchFamily="2" charset="-78"/>
              </a:rPr>
              <a:t> </a:t>
            </a:r>
            <a:r>
              <a:rPr lang="fa-IR" sz="2400" dirty="0" err="1">
                <a:solidFill>
                  <a:srgbClr val="00CC66"/>
                </a:solidFill>
                <a:cs typeface="B Nazanin" pitchFamily="2" charset="-78"/>
              </a:rPr>
              <a:t>هـای</a:t>
            </a:r>
            <a:r>
              <a:rPr lang="fa-IR" sz="2400" dirty="0">
                <a:solidFill>
                  <a:srgbClr val="00CC66"/>
                </a:solidFill>
                <a:cs typeface="B Nazanin" pitchFamily="2" charset="-78"/>
              </a:rPr>
              <a:t> </a:t>
            </a:r>
            <a:r>
              <a:rPr lang="fa-IR" sz="2400" dirty="0" err="1">
                <a:solidFill>
                  <a:srgbClr val="00CC66"/>
                </a:solidFill>
                <a:cs typeface="B Nazanin" pitchFamily="2" charset="-78"/>
              </a:rPr>
              <a:t>ناکارساز</a:t>
            </a:r>
            <a:r>
              <a:rPr lang="fa-IR" sz="2400" dirty="0">
                <a:solidFill>
                  <a:srgbClr val="00CC66"/>
                </a:solidFill>
                <a:cs typeface="B Nazanin" pitchFamily="2" charset="-78"/>
              </a:rPr>
              <a:t> اعضای خانواده به نمایش گذارده می شود. این مراوده در بافت جلسه، در زمان حال، و در ارتباط با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رخ می دهد. او در عین حالی که می کوشد این مراوده را تسهیل کند به </a:t>
            </a:r>
            <a:r>
              <a:rPr lang="fa-IR" sz="2400" dirty="0" err="1">
                <a:solidFill>
                  <a:srgbClr val="00CC66"/>
                </a:solidFill>
                <a:cs typeface="B Nazanin" pitchFamily="2" charset="-78"/>
              </a:rPr>
              <a:t>مشـاهده</a:t>
            </a:r>
            <a:r>
              <a:rPr lang="fa-IR" sz="2400" dirty="0">
                <a:solidFill>
                  <a:srgbClr val="00CC66"/>
                </a:solidFill>
                <a:cs typeface="B Nazanin" pitchFamily="2" charset="-78"/>
              </a:rPr>
              <a:t> ی </a:t>
            </a:r>
            <a:r>
              <a:rPr lang="fa-IR" sz="2400" dirty="0" err="1">
                <a:solidFill>
                  <a:srgbClr val="00CC66"/>
                </a:solidFill>
                <a:cs typeface="B Nazanin" pitchFamily="2" charset="-78"/>
              </a:rPr>
              <a:t>مـراوده</a:t>
            </a:r>
            <a:r>
              <a:rPr lang="fa-IR" sz="2400" dirty="0">
                <a:solidFill>
                  <a:srgbClr val="00CC66"/>
                </a:solidFill>
                <a:cs typeface="B Nazanin" pitchFamily="2" charset="-78"/>
              </a:rPr>
              <a:t> </a:t>
            </a:r>
            <a:r>
              <a:rPr lang="fa-IR" sz="2400" dirty="0" err="1">
                <a:solidFill>
                  <a:srgbClr val="00CC66"/>
                </a:solidFill>
                <a:cs typeface="B Nazanin" pitchFamily="2" charset="-78"/>
              </a:rPr>
              <a:t>هـای</a:t>
            </a:r>
            <a:r>
              <a:rPr lang="fa-IR" sz="2400" dirty="0">
                <a:solidFill>
                  <a:srgbClr val="00CC66"/>
                </a:solidFill>
                <a:cs typeface="B Nazanin" pitchFamily="2" charset="-78"/>
              </a:rPr>
              <a:t> کلامی و غیر کلامی اعضای خانواده و نیز بررسی دامنه ی مراوده های قابل تحمل می پردازد. آن گاه او </a:t>
            </a:r>
            <a:r>
              <a:rPr lang="fa-IR" sz="2400" dirty="0" err="1">
                <a:solidFill>
                  <a:srgbClr val="00CC66"/>
                </a:solidFill>
                <a:cs typeface="B Nazanin" pitchFamily="2" charset="-78"/>
              </a:rPr>
              <a:t>مـی</a:t>
            </a:r>
            <a:r>
              <a:rPr lang="fa-IR" sz="2400" dirty="0">
                <a:solidFill>
                  <a:srgbClr val="00CC66"/>
                </a:solidFill>
                <a:cs typeface="B Nazanin" pitchFamily="2" charset="-78"/>
              </a:rPr>
              <a:t> تواند با افزودن بر شدت آن، طولانی تر کردن مراوده ها، سهیم کردن سایر اعضای خانواده، نشان دادن سایر مراوده های جایگزین، و ارایه ی شواهد تجربی که اطلاعاتی را در باره ی ماهیت مشکل و نیز انعطاف پذیری مراوده های خانواده در دستیابی به راه حل ها و احتمال وجود سایر شیوه های </a:t>
            </a:r>
            <a:r>
              <a:rPr lang="fa-IR" sz="2400" dirty="0" err="1">
                <a:solidFill>
                  <a:srgbClr val="00CC66"/>
                </a:solidFill>
                <a:cs typeface="B Nazanin" pitchFamily="2" charset="-78"/>
              </a:rPr>
              <a:t>جـایگزین</a:t>
            </a:r>
            <a:r>
              <a:rPr lang="fa-IR" sz="2400" dirty="0">
                <a:solidFill>
                  <a:srgbClr val="00CC66"/>
                </a:solidFill>
                <a:cs typeface="B Nazanin" pitchFamily="2" charset="-78"/>
              </a:rPr>
              <a:t> </a:t>
            </a:r>
            <a:r>
              <a:rPr lang="fa-IR" sz="2400" dirty="0" err="1">
                <a:solidFill>
                  <a:srgbClr val="00CC66"/>
                </a:solidFill>
                <a:cs typeface="B Nazanin" pitchFamily="2" charset="-78"/>
              </a:rPr>
              <a:t>بـرای</a:t>
            </a:r>
            <a:r>
              <a:rPr lang="fa-IR" sz="2400" dirty="0">
                <a:solidFill>
                  <a:srgbClr val="00CC66"/>
                </a:solidFill>
                <a:cs typeface="B Nazanin" pitchFamily="2" charset="-78"/>
              </a:rPr>
              <a:t> </a:t>
            </a:r>
            <a:r>
              <a:rPr lang="fa-IR" sz="2400" dirty="0" err="1">
                <a:solidFill>
                  <a:srgbClr val="00CC66"/>
                </a:solidFill>
                <a:cs typeface="B Nazanin" pitchFamily="2" charset="-78"/>
              </a:rPr>
              <a:t>مقابلـه</a:t>
            </a:r>
            <a:r>
              <a:rPr lang="fa-IR" sz="2400" dirty="0">
                <a:solidFill>
                  <a:srgbClr val="00CC66"/>
                </a:solidFill>
                <a:cs typeface="B Nazanin" pitchFamily="2" charset="-78"/>
              </a:rPr>
              <a:t> در چارچوب درمان را در اختیار خانواده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می گذارد، در این روند مداخله می کند.</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41759073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381000"/>
            <a:ext cx="7086600" cy="5262979"/>
          </a:xfrm>
          <a:prstGeom prst="rect">
            <a:avLst/>
          </a:prstGeom>
        </p:spPr>
        <p:txBody>
          <a:bodyPr wrap="square">
            <a:spAutoFit/>
          </a:bodyPr>
          <a:lstStyle/>
          <a:p>
            <a:pPr algn="just" rtl="1"/>
            <a:r>
              <a:rPr lang="fa-IR" sz="2400" dirty="0">
                <a:solidFill>
                  <a:schemeClr val="accent2">
                    <a:lumMod val="75000"/>
                  </a:schemeClr>
                </a:solidFill>
                <a:cs typeface="B Nazanin" pitchFamily="2" charset="-78"/>
              </a:rPr>
              <a:t>فن فعال سازی علاوه بر </a:t>
            </a:r>
            <a:r>
              <a:rPr lang="fa-IR" sz="2400" dirty="0" err="1">
                <a:solidFill>
                  <a:schemeClr val="accent2">
                    <a:lumMod val="75000"/>
                  </a:schemeClr>
                </a:solidFill>
                <a:cs typeface="B Nazanin" pitchFamily="2" charset="-78"/>
              </a:rPr>
              <a:t>بهبودبخشی</a:t>
            </a:r>
            <a:r>
              <a:rPr lang="fa-IR" sz="2400" dirty="0">
                <a:solidFill>
                  <a:schemeClr val="accent2">
                    <a:lumMod val="75000"/>
                  </a:schemeClr>
                </a:solidFill>
                <a:cs typeface="B Nazanin" pitchFamily="2" charset="-78"/>
              </a:rPr>
              <a:t> کمیت و کیفیت اطلاعات فراهم شده، دارای </a:t>
            </a:r>
            <a:r>
              <a:rPr lang="fa-IR" sz="2400" dirty="0" err="1">
                <a:solidFill>
                  <a:schemeClr val="accent2">
                    <a:lumMod val="75000"/>
                  </a:schemeClr>
                </a:solidFill>
                <a:cs typeface="B Nazanin" pitchFamily="2" charset="-78"/>
              </a:rPr>
              <a:t>مزایایی</a:t>
            </a:r>
            <a:r>
              <a:rPr lang="fa-IR" sz="2400" dirty="0">
                <a:solidFill>
                  <a:schemeClr val="accent2">
                    <a:lumMod val="75000"/>
                  </a:schemeClr>
                </a:solidFill>
                <a:cs typeface="B Nazanin" pitchFamily="2" charset="-78"/>
              </a:rPr>
              <a:t> درمانی دیگری نیز هست. </a:t>
            </a:r>
            <a:r>
              <a:rPr lang="fa-IR" sz="2400" dirty="0" err="1">
                <a:solidFill>
                  <a:schemeClr val="accent2">
                    <a:lumMod val="75000"/>
                  </a:schemeClr>
                </a:solidFill>
                <a:cs typeface="B Nazanin" pitchFamily="2" charset="-78"/>
              </a:rPr>
              <a:t>اولاً</a:t>
            </a:r>
            <a:r>
              <a:rPr lang="fa-IR" sz="2400" dirty="0">
                <a:solidFill>
                  <a:schemeClr val="accent2">
                    <a:lumMod val="75000"/>
                  </a:schemeClr>
                </a:solidFill>
                <a:cs typeface="B Nazanin" pitchFamily="2" charset="-78"/>
              </a:rPr>
              <a:t>، به کارگیری این فن شکل گیری سیستم درمان را تسهیل می </a:t>
            </a:r>
            <a:r>
              <a:rPr lang="fa-IR" sz="2400" dirty="0" err="1">
                <a:solidFill>
                  <a:schemeClr val="accent2">
                    <a:lumMod val="75000"/>
                  </a:schemeClr>
                </a:solidFill>
                <a:cs typeface="B Nazanin" pitchFamily="2" charset="-78"/>
              </a:rPr>
              <a:t>سـازد</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زیـرا</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اعضـای</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خـانواده</a:t>
            </a:r>
            <a:r>
              <a:rPr lang="fa-IR" sz="2400" dirty="0">
                <a:solidFill>
                  <a:schemeClr val="accent2">
                    <a:lumMod val="75000"/>
                  </a:schemeClr>
                </a:solidFill>
                <a:cs typeface="B Nazanin" pitchFamily="2" charset="-78"/>
              </a:rPr>
              <a:t> و </a:t>
            </a:r>
            <a:r>
              <a:rPr lang="fa-IR" sz="2400" dirty="0" err="1">
                <a:solidFill>
                  <a:schemeClr val="accent2">
                    <a:lumMod val="75000"/>
                  </a:schemeClr>
                </a:solidFill>
                <a:cs typeface="B Nazanin" pitchFamily="2" charset="-78"/>
              </a:rPr>
              <a:t>درمانگر</a:t>
            </a:r>
            <a:r>
              <a:rPr lang="fa-IR" sz="2400" dirty="0">
                <a:solidFill>
                  <a:schemeClr val="accent2">
                    <a:lumMod val="75000"/>
                  </a:schemeClr>
                </a:solidFill>
                <a:cs typeface="B Nazanin" pitchFamily="2" charset="-78"/>
              </a:rPr>
              <a:t> را سریع باهم درگیر می کند. اعضای خانواده رقص خود را در ارتباط با </a:t>
            </a:r>
            <a:r>
              <a:rPr lang="fa-IR" sz="2400" dirty="0" err="1">
                <a:solidFill>
                  <a:schemeClr val="accent2">
                    <a:lumMod val="75000"/>
                  </a:schemeClr>
                </a:solidFill>
                <a:cs typeface="B Nazanin" pitchFamily="2" charset="-78"/>
              </a:rPr>
              <a:t>درمانگر</a:t>
            </a:r>
            <a:r>
              <a:rPr lang="fa-IR" sz="2400" dirty="0">
                <a:solidFill>
                  <a:schemeClr val="accent2">
                    <a:lumMod val="75000"/>
                  </a:schemeClr>
                </a:solidFill>
                <a:cs typeface="B Nazanin" pitchFamily="2" charset="-78"/>
              </a:rPr>
              <a:t> اجرا می </a:t>
            </a:r>
            <a:r>
              <a:rPr lang="fa-IR" sz="2400" dirty="0" err="1">
                <a:solidFill>
                  <a:schemeClr val="accent2">
                    <a:lumMod val="75000"/>
                  </a:schemeClr>
                </a:solidFill>
                <a:cs typeface="B Nazanin" pitchFamily="2" charset="-78"/>
              </a:rPr>
              <a:t>کننـد</a:t>
            </a:r>
            <a:r>
              <a:rPr lang="fa-IR" sz="2400" dirty="0">
                <a:solidFill>
                  <a:schemeClr val="accent2">
                    <a:lumMod val="75000"/>
                  </a:schemeClr>
                </a:solidFill>
                <a:cs typeface="B Nazanin" pitchFamily="2" charset="-78"/>
              </a:rPr>
              <a:t> و در این میان، </a:t>
            </a:r>
            <a:r>
              <a:rPr lang="fa-IR" sz="2400" dirty="0" err="1">
                <a:solidFill>
                  <a:schemeClr val="accent2">
                    <a:lumMod val="75000"/>
                  </a:schemeClr>
                </a:solidFill>
                <a:cs typeface="B Nazanin" pitchFamily="2" charset="-78"/>
              </a:rPr>
              <a:t>درمانگر</a:t>
            </a:r>
            <a:r>
              <a:rPr lang="fa-IR" sz="2400" dirty="0">
                <a:solidFill>
                  <a:schemeClr val="accent2">
                    <a:lumMod val="75000"/>
                  </a:schemeClr>
                </a:solidFill>
                <a:cs typeface="B Nazanin" pitchFamily="2" charset="-78"/>
              </a:rPr>
              <a:t> نه تنها نظاره گر این رقص است، بلکه خود نیز نقش نوازنده و رقصنده را ایفا می کند.</a:t>
            </a:r>
            <a:endParaRPr lang="en-US" sz="2400" dirty="0">
              <a:solidFill>
                <a:schemeClr val="accent2">
                  <a:lumMod val="75000"/>
                </a:schemeClr>
              </a:solidFill>
              <a:cs typeface="B Nazanin" pitchFamily="2" charset="-78"/>
            </a:endParaRPr>
          </a:p>
          <a:p>
            <a:pPr algn="just" rtl="1"/>
            <a:r>
              <a:rPr lang="fa-IR" sz="2400" dirty="0">
                <a:solidFill>
                  <a:schemeClr val="accent2">
                    <a:lumMod val="75000"/>
                  </a:schemeClr>
                </a:solidFill>
                <a:cs typeface="B Nazanin" pitchFamily="2" charset="-78"/>
              </a:rPr>
              <a:t>ثانیاً، هنگامی که خانواده واقعیت خود را در بافت درمان به اجرا می گذارد همزمان این واقعیت زیر سؤال می رود. خانواده ها خود را در قالب منظومه ای که دارای بیماری معلوم و یک </a:t>
            </a:r>
            <a:r>
              <a:rPr lang="fa-IR" sz="2400" dirty="0" err="1">
                <a:solidFill>
                  <a:schemeClr val="accent2">
                    <a:lumMod val="75000"/>
                  </a:schemeClr>
                </a:solidFill>
                <a:cs typeface="B Nazanin" pitchFamily="2" charset="-78"/>
              </a:rPr>
              <a:t>مشـت</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یـاور</a:t>
            </a:r>
            <a:r>
              <a:rPr lang="fa-IR" sz="2400" dirty="0">
                <a:solidFill>
                  <a:schemeClr val="accent2">
                    <a:lumMod val="75000"/>
                  </a:schemeClr>
                </a:solidFill>
                <a:cs typeface="B Nazanin" pitchFamily="2" charset="-78"/>
              </a:rPr>
              <a:t> و </a:t>
            </a:r>
            <a:r>
              <a:rPr lang="fa-IR" sz="2400" dirty="0" err="1">
                <a:solidFill>
                  <a:schemeClr val="accent2">
                    <a:lumMod val="75000"/>
                  </a:schemeClr>
                </a:solidFill>
                <a:cs typeface="B Nazanin" pitchFamily="2" charset="-78"/>
              </a:rPr>
              <a:t>شـفا</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دهنـده</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مـی</a:t>
            </a:r>
            <a:r>
              <a:rPr lang="fa-IR" sz="2400" dirty="0">
                <a:solidFill>
                  <a:schemeClr val="accent2">
                    <a:lumMod val="75000"/>
                  </a:schemeClr>
                </a:solidFill>
                <a:cs typeface="B Nazanin" pitchFamily="2" charset="-78"/>
              </a:rPr>
              <a:t> باشند، نشان می دهند. اما وقتی به رقص در می آیند، این عدسی ها آنقدر باز می شوند که نه تنها یک بلکه دو یا چند عضو خانواده را در بر می گیرند و همین موجب می شود که واحد </a:t>
            </a:r>
            <a:r>
              <a:rPr lang="fa-IR" sz="2400" dirty="0" err="1">
                <a:solidFill>
                  <a:schemeClr val="accent2">
                    <a:lumMod val="75000"/>
                  </a:schemeClr>
                </a:solidFill>
                <a:cs typeface="B Nazanin" pitchFamily="2" charset="-78"/>
              </a:rPr>
              <a:t>مشـاهده</a:t>
            </a:r>
            <a:r>
              <a:rPr lang="fa-IR" sz="2400" dirty="0">
                <a:solidFill>
                  <a:schemeClr val="accent2">
                    <a:lumMod val="75000"/>
                  </a:schemeClr>
                </a:solidFill>
                <a:cs typeface="B Nazanin" pitchFamily="2" charset="-78"/>
              </a:rPr>
              <a:t> و </a:t>
            </a:r>
            <a:r>
              <a:rPr lang="fa-IR" sz="2400" dirty="0" err="1">
                <a:solidFill>
                  <a:schemeClr val="accent2">
                    <a:lumMod val="75000"/>
                  </a:schemeClr>
                </a:solidFill>
                <a:cs typeface="B Nazanin" pitchFamily="2" charset="-78"/>
              </a:rPr>
              <a:t>مداخلـه</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گسـترده</a:t>
            </a:r>
            <a:r>
              <a:rPr lang="fa-IR" sz="2400" dirty="0">
                <a:solidFill>
                  <a:schemeClr val="accent2">
                    <a:lumMod val="75000"/>
                  </a:schemeClr>
                </a:solidFill>
                <a:cs typeface="B Nazanin" pitchFamily="2" charset="-78"/>
              </a:rPr>
              <a:t> شود. در این جا، به عوض بیمار دارای پاتولوژی، خود خانواده در شرایط </a:t>
            </a:r>
            <a:r>
              <a:rPr lang="fa-IR" sz="2400" dirty="0" err="1">
                <a:solidFill>
                  <a:schemeClr val="accent2">
                    <a:lumMod val="75000"/>
                  </a:schemeClr>
                </a:solidFill>
                <a:cs typeface="B Nazanin" pitchFamily="2" charset="-78"/>
              </a:rPr>
              <a:t>ناکارساز</a:t>
            </a:r>
            <a:r>
              <a:rPr lang="fa-IR" sz="2400" dirty="0">
                <a:solidFill>
                  <a:schemeClr val="accent2">
                    <a:lumMod val="75000"/>
                  </a:schemeClr>
                </a:solidFill>
                <a:cs typeface="B Nazanin" pitchFamily="2" charset="-78"/>
              </a:rPr>
              <a:t> قرار می </a:t>
            </a:r>
            <a:r>
              <a:rPr lang="fa-IR" sz="2400" dirty="0" err="1">
                <a:solidFill>
                  <a:schemeClr val="accent2">
                    <a:lumMod val="75000"/>
                  </a:schemeClr>
                </a:solidFill>
                <a:cs typeface="B Nazanin" pitchFamily="2" charset="-78"/>
              </a:rPr>
              <a:t>گیـرد</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فـن</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فعـال</a:t>
            </a:r>
            <a:r>
              <a:rPr lang="fa-IR" sz="2400" dirty="0">
                <a:solidFill>
                  <a:schemeClr val="accent2">
                    <a:lumMod val="75000"/>
                  </a:schemeClr>
                </a:solidFill>
                <a:cs typeface="B Nazanin" pitchFamily="2" charset="-78"/>
              </a:rPr>
              <a:t> سازی با عقاید خانواده در باره ی مشکل در می افتد.</a:t>
            </a:r>
            <a:endParaRPr lang="en-US" sz="2400"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1176053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219200"/>
            <a:ext cx="8153400" cy="4893647"/>
          </a:xfrm>
          <a:prstGeom prst="rect">
            <a:avLst/>
          </a:prstGeom>
        </p:spPr>
        <p:txBody>
          <a:bodyPr wrap="square">
            <a:spAutoFit/>
          </a:bodyPr>
          <a:lstStyle/>
          <a:p>
            <a:pPr algn="just" rtl="1"/>
            <a:r>
              <a:rPr lang="fa-IR" sz="2400" dirty="0">
                <a:solidFill>
                  <a:srgbClr val="0070C0"/>
                </a:solidFill>
                <a:cs typeface="B Nazanin" pitchFamily="2" charset="-78"/>
              </a:rPr>
              <a:t>مزیت دیگری که فن فعال سازی دارد این است که چون اعضاء سیستم درمانی با یکدیگر و فقط </a:t>
            </a:r>
            <a:r>
              <a:rPr lang="fa-IR" sz="2400" dirty="0" err="1">
                <a:solidFill>
                  <a:srgbClr val="0070C0"/>
                </a:solidFill>
                <a:cs typeface="B Nazanin" pitchFamily="2" charset="-78"/>
              </a:rPr>
              <a:t>بـه</a:t>
            </a:r>
            <a:r>
              <a:rPr lang="fa-IR" sz="2400" dirty="0">
                <a:solidFill>
                  <a:srgbClr val="0070C0"/>
                </a:solidFill>
                <a:cs typeface="B Nazanin" pitchFamily="2" charset="-78"/>
              </a:rPr>
              <a:t> </a:t>
            </a:r>
            <a:r>
              <a:rPr lang="fa-IR" sz="2400" dirty="0" err="1">
                <a:solidFill>
                  <a:srgbClr val="0070C0"/>
                </a:solidFill>
                <a:cs typeface="B Nazanin" pitchFamily="2" charset="-78"/>
              </a:rPr>
              <a:t>حـرف</a:t>
            </a:r>
            <a:r>
              <a:rPr lang="fa-IR" sz="2400" dirty="0">
                <a:solidFill>
                  <a:srgbClr val="0070C0"/>
                </a:solidFill>
                <a:cs typeface="B Nazanin" pitchFamily="2" charset="-78"/>
              </a:rPr>
              <a:t> های یکدیگر گوش </a:t>
            </a:r>
            <a:r>
              <a:rPr lang="fa-IR" sz="2400" dirty="0" err="1">
                <a:solidFill>
                  <a:srgbClr val="0070C0"/>
                </a:solidFill>
                <a:cs typeface="B Nazanin" pitchFamily="2" charset="-78"/>
              </a:rPr>
              <a:t>نمی</a:t>
            </a:r>
            <a:r>
              <a:rPr lang="fa-IR" sz="2400" dirty="0">
                <a:solidFill>
                  <a:srgbClr val="0070C0"/>
                </a:solidFill>
                <a:cs typeface="B Nazanin" pitchFamily="2" charset="-78"/>
              </a:rPr>
              <a:t> دهند، لذا بافتی را برای تجربه اندوزی در موقعیت های واقعی را در اختیار آنان </a:t>
            </a:r>
            <a:r>
              <a:rPr lang="fa-IR" sz="2400" dirty="0" err="1">
                <a:solidFill>
                  <a:srgbClr val="0070C0"/>
                </a:solidFill>
                <a:cs typeface="B Nazanin" pitchFamily="2" charset="-78"/>
              </a:rPr>
              <a:t>مـی</a:t>
            </a:r>
            <a:r>
              <a:rPr lang="fa-IR" sz="2400" dirty="0">
                <a:solidFill>
                  <a:srgbClr val="0070C0"/>
                </a:solidFill>
                <a:cs typeface="B Nazanin" pitchFamily="2" charset="-78"/>
              </a:rPr>
              <a:t> گذارد. این بافت به ویژه در مورد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دارای فرزندان جوان هستند </a:t>
            </a:r>
            <a:r>
              <a:rPr lang="fa-IR" sz="2400" dirty="0" err="1">
                <a:solidFill>
                  <a:srgbClr val="0070C0"/>
                </a:solidFill>
                <a:cs typeface="B Nazanin" pitchFamily="2" charset="-78"/>
              </a:rPr>
              <a:t>یـا</a:t>
            </a:r>
            <a:r>
              <a:rPr lang="fa-IR" sz="2400" dirty="0">
                <a:solidFill>
                  <a:srgbClr val="0070C0"/>
                </a:solidFill>
                <a:cs typeface="B Nazanin" pitchFamily="2" charset="-78"/>
              </a:rPr>
              <a:t> </a:t>
            </a:r>
            <a:r>
              <a:rPr lang="fa-IR" sz="2400" dirty="0" err="1">
                <a:solidFill>
                  <a:srgbClr val="0070C0"/>
                </a:solidFill>
                <a:cs typeface="B Nazanin" pitchFamily="2" charset="-78"/>
              </a:rPr>
              <a:t>فرزندانشـان</a:t>
            </a:r>
            <a:r>
              <a:rPr lang="fa-IR" sz="2400" dirty="0">
                <a:solidFill>
                  <a:srgbClr val="0070C0"/>
                </a:solidFill>
                <a:cs typeface="B Nazanin" pitchFamily="2" charset="-78"/>
              </a:rPr>
              <a:t> در </a:t>
            </a:r>
            <a:r>
              <a:rPr lang="fa-IR" sz="2400" dirty="0" err="1">
                <a:solidFill>
                  <a:srgbClr val="0070C0"/>
                </a:solidFill>
                <a:cs typeface="B Nazanin" pitchFamily="2" charset="-78"/>
              </a:rPr>
              <a:t>مراحـل</a:t>
            </a:r>
            <a:r>
              <a:rPr lang="fa-IR" sz="2400" dirty="0">
                <a:solidFill>
                  <a:srgbClr val="0070C0"/>
                </a:solidFill>
                <a:cs typeface="B Nazanin" pitchFamily="2" charset="-78"/>
              </a:rPr>
              <a:t> مختلفی از رشد به سر می برند، و نیز در مورد خانواده </a:t>
            </a:r>
            <a:r>
              <a:rPr lang="fa-IR" sz="2400" dirty="0" err="1">
                <a:solidFill>
                  <a:srgbClr val="0070C0"/>
                </a:solidFill>
                <a:cs typeface="B Nazanin" pitchFamily="2" charset="-78"/>
              </a:rPr>
              <a:t>هایی</a:t>
            </a:r>
            <a:r>
              <a:rPr lang="fa-IR" sz="2400" dirty="0">
                <a:solidFill>
                  <a:srgbClr val="0070C0"/>
                </a:solidFill>
                <a:cs typeface="B Nazanin" pitchFamily="2" charset="-78"/>
              </a:rPr>
              <a:t> که </a:t>
            </a:r>
            <a:r>
              <a:rPr lang="fa-IR" sz="2400" dirty="0" err="1">
                <a:solidFill>
                  <a:srgbClr val="0070C0"/>
                </a:solidFill>
                <a:cs typeface="B Nazanin" pitchFamily="2" charset="-78"/>
              </a:rPr>
              <a:t>پیشـینه</a:t>
            </a:r>
            <a:r>
              <a:rPr lang="fa-IR" sz="2400" dirty="0">
                <a:solidFill>
                  <a:srgbClr val="0070C0"/>
                </a:solidFill>
                <a:cs typeface="B Nazanin" pitchFamily="2" charset="-78"/>
              </a:rPr>
              <a:t> ی </a:t>
            </a:r>
            <a:r>
              <a:rPr lang="fa-IR" sz="2400" dirty="0" err="1">
                <a:solidFill>
                  <a:srgbClr val="0070C0"/>
                </a:solidFill>
                <a:cs typeface="B Nazanin" pitchFamily="2" charset="-78"/>
              </a:rPr>
              <a:t>فرهنگـی</a:t>
            </a:r>
            <a:r>
              <a:rPr lang="fa-IR" sz="2400" dirty="0">
                <a:solidFill>
                  <a:srgbClr val="0070C0"/>
                </a:solidFill>
                <a:cs typeface="B Nazanin" pitchFamily="2" charset="-78"/>
              </a:rPr>
              <a:t> </a:t>
            </a:r>
            <a:r>
              <a:rPr lang="fa-IR" sz="2400" dirty="0" err="1">
                <a:solidFill>
                  <a:srgbClr val="0070C0"/>
                </a:solidFill>
                <a:cs typeface="B Nazanin" pitchFamily="2" charset="-78"/>
              </a:rPr>
              <a:t>آنـان</a:t>
            </a:r>
            <a:r>
              <a:rPr lang="fa-IR" sz="2400" dirty="0">
                <a:solidFill>
                  <a:srgbClr val="0070C0"/>
                </a:solidFill>
                <a:cs typeface="B Nazanin" pitchFamily="2" charset="-78"/>
              </a:rPr>
              <a:t> </a:t>
            </a:r>
            <a:r>
              <a:rPr lang="fa-IR" sz="2400" dirty="0" err="1">
                <a:solidFill>
                  <a:srgbClr val="0070C0"/>
                </a:solidFill>
                <a:cs typeface="B Nazanin" pitchFamily="2" charset="-78"/>
              </a:rPr>
              <a:t>بـا</a:t>
            </a:r>
            <a:r>
              <a:rPr lang="fa-IR" sz="2400" dirty="0">
                <a:solidFill>
                  <a:srgbClr val="0070C0"/>
                </a:solidFill>
                <a:cs typeface="B Nazanin" pitchFamily="2" charset="-78"/>
              </a:rPr>
              <a:t> </a:t>
            </a:r>
            <a:r>
              <a:rPr lang="fa-IR" sz="2400" dirty="0" err="1">
                <a:solidFill>
                  <a:srgbClr val="0070C0"/>
                </a:solidFill>
                <a:cs typeface="B Nazanin" pitchFamily="2" charset="-78"/>
              </a:rPr>
              <a:t>پیشـینه</a:t>
            </a:r>
            <a:r>
              <a:rPr lang="fa-IR" sz="2400" dirty="0">
                <a:solidFill>
                  <a:srgbClr val="0070C0"/>
                </a:solidFill>
                <a:cs typeface="B Nazanin" pitchFamily="2" charset="-78"/>
              </a:rPr>
              <a:t> ی فرهنگی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متفاوت است، مؤثر می باشد.</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اگرچه فن فعال سازی در ارتباط با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به وقوع می پیوندد، اما می تواند موجب سهولت </a:t>
            </a:r>
            <a:r>
              <a:rPr lang="fa-IR" sz="2400" dirty="0" err="1">
                <a:solidFill>
                  <a:srgbClr val="0070C0"/>
                </a:solidFill>
                <a:cs typeface="B Nazanin" pitchFamily="2" charset="-78"/>
              </a:rPr>
              <a:t>گسسـتگی</a:t>
            </a:r>
            <a:r>
              <a:rPr lang="fa-IR" sz="2400" dirty="0">
                <a:solidFill>
                  <a:srgbClr val="0070C0"/>
                </a:solidFill>
                <a:cs typeface="B Nazanin" pitchFamily="2" charset="-78"/>
              </a:rPr>
              <a:t> وی شود. خانواده ها قدرت زیادی در وادار ساختن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به گردن نهادن به قواعد خانواده دارند. آن ها ممکن است با او مثلث سازی کنند پای او را به وسط بکشند که شگردهای درمانی را از وی </a:t>
            </a:r>
            <a:r>
              <a:rPr lang="fa-IR" sz="2400" dirty="0" err="1">
                <a:solidFill>
                  <a:srgbClr val="0070C0"/>
                </a:solidFill>
                <a:cs typeface="B Nazanin" pitchFamily="2" charset="-78"/>
              </a:rPr>
              <a:t>سـلب</a:t>
            </a:r>
            <a:r>
              <a:rPr lang="fa-IR" sz="2400" dirty="0">
                <a:solidFill>
                  <a:srgbClr val="0070C0"/>
                </a:solidFill>
                <a:cs typeface="B Nazanin" pitchFamily="2" charset="-78"/>
              </a:rPr>
              <a:t> </a:t>
            </a:r>
            <a:r>
              <a:rPr lang="fa-IR" sz="2400" dirty="0" err="1">
                <a:solidFill>
                  <a:srgbClr val="0070C0"/>
                </a:solidFill>
                <a:cs typeface="B Nazanin" pitchFamily="2" charset="-78"/>
              </a:rPr>
              <a:t>کننـد</a:t>
            </a:r>
            <a:r>
              <a:rPr lang="fa-IR" sz="2400" dirty="0">
                <a:solidFill>
                  <a:srgbClr val="0070C0"/>
                </a:solidFill>
                <a:cs typeface="B Nazanin" pitchFamily="2" charset="-78"/>
              </a:rPr>
              <a:t>. </a:t>
            </a:r>
            <a:r>
              <a:rPr lang="fa-IR" sz="2400" dirty="0" err="1">
                <a:solidFill>
                  <a:srgbClr val="0070C0"/>
                </a:solidFill>
                <a:cs typeface="B Nazanin" pitchFamily="2" charset="-78"/>
              </a:rPr>
              <a:t>یکـی</a:t>
            </a:r>
            <a:r>
              <a:rPr lang="fa-IR" sz="2400" dirty="0">
                <a:solidFill>
                  <a:srgbClr val="0070C0"/>
                </a:solidFill>
                <a:cs typeface="B Nazanin" pitchFamily="2" charset="-78"/>
              </a:rPr>
              <a:t> از ساده ترین فنون برای فاصله گرفتن، پیشنهاد فعال سازی به اعضای خانواده می باشد. هنگامی که </a:t>
            </a:r>
            <a:r>
              <a:rPr lang="fa-IR" sz="2400" dirty="0" err="1">
                <a:solidFill>
                  <a:srgbClr val="0070C0"/>
                </a:solidFill>
                <a:cs typeface="B Nazanin" pitchFamily="2" charset="-78"/>
              </a:rPr>
              <a:t>اعضـای</a:t>
            </a:r>
            <a:r>
              <a:rPr lang="fa-IR" sz="2400" dirty="0">
                <a:solidFill>
                  <a:srgbClr val="0070C0"/>
                </a:solidFill>
                <a:cs typeface="B Nazanin" pitchFamily="2" charset="-78"/>
              </a:rPr>
              <a:t> خانواده با یکدیگر می </a:t>
            </a:r>
            <a:r>
              <a:rPr lang="fa-IR" sz="2400" dirty="0" err="1">
                <a:solidFill>
                  <a:srgbClr val="0070C0"/>
                </a:solidFill>
                <a:cs typeface="B Nazanin" pitchFamily="2" charset="-78"/>
              </a:rPr>
              <a:t>جوشند</a:t>
            </a:r>
            <a:r>
              <a:rPr lang="fa-IR" sz="2400" dirty="0">
                <a:solidFill>
                  <a:srgbClr val="0070C0"/>
                </a:solidFill>
                <a:cs typeface="B Nazanin" pitchFamily="2" charset="-78"/>
              </a:rPr>
              <a:t>،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می تواند خود را دور نگه دارد، و به مشاهده ی آنان بپردازد و بدین ترتیب </a:t>
            </a:r>
            <a:r>
              <a:rPr lang="fa-IR" sz="2400" dirty="0" err="1">
                <a:solidFill>
                  <a:srgbClr val="0070C0"/>
                </a:solidFill>
                <a:cs typeface="B Nazanin" pitchFamily="2" charset="-78"/>
              </a:rPr>
              <a:t>سکان</a:t>
            </a:r>
            <a:r>
              <a:rPr lang="fa-IR" sz="2400" dirty="0">
                <a:solidFill>
                  <a:srgbClr val="0070C0"/>
                </a:solidFill>
                <a:cs typeface="B Nazanin" pitchFamily="2" charset="-78"/>
              </a:rPr>
              <a:t> درمان را دوباره به دست بگیرد.</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3320132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435129"/>
            <a:ext cx="7772400" cy="3970318"/>
          </a:xfrm>
          <a:prstGeom prst="rect">
            <a:avLst/>
          </a:prstGeom>
        </p:spPr>
        <p:txBody>
          <a:bodyPr wrap="square">
            <a:spAutoFit/>
          </a:bodyPr>
          <a:lstStyle/>
          <a:p>
            <a:pPr algn="just" rtl="1">
              <a:lnSpc>
                <a:spcPct val="150000"/>
              </a:lnSpc>
            </a:pPr>
            <a:r>
              <a:rPr lang="fa-IR" sz="2400" dirty="0">
                <a:solidFill>
                  <a:srgbClr val="FF00FF"/>
                </a:solidFill>
                <a:cs typeface="B Nazanin" pitchFamily="2" charset="-78"/>
              </a:rPr>
              <a:t>فعال سازی را می توان نوعی رقص تلقی کرد که از سه حرکت تشکیل شده است. در حرکت اول،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به مشاده ی تعاملات خودجوش اعضای خانواده می پردازد و پی می برد که کدام حیطه ی </a:t>
            </a:r>
            <a:r>
              <a:rPr lang="fa-IR" sz="2400" dirty="0" err="1">
                <a:solidFill>
                  <a:srgbClr val="FF00FF"/>
                </a:solidFill>
                <a:cs typeface="B Nazanin" pitchFamily="2" charset="-78"/>
              </a:rPr>
              <a:t>ناکارساز</a:t>
            </a:r>
            <a:r>
              <a:rPr lang="fa-IR" sz="2400" dirty="0">
                <a:solidFill>
                  <a:srgbClr val="FF00FF"/>
                </a:solidFill>
                <a:cs typeface="B Nazanin" pitchFamily="2" charset="-78"/>
              </a:rPr>
              <a:t> را برجسته می سازد. در حرکت دوم،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a:t>
            </a:r>
            <a:r>
              <a:rPr lang="fa-IR" sz="2400" dirty="0" err="1">
                <a:solidFill>
                  <a:srgbClr val="FF00FF"/>
                </a:solidFill>
                <a:cs typeface="B Nazanin" pitchFamily="2" charset="-78"/>
              </a:rPr>
              <a:t>فـیلم</a:t>
            </a:r>
            <a:r>
              <a:rPr lang="fa-IR" sz="2400" dirty="0">
                <a:solidFill>
                  <a:srgbClr val="FF00FF"/>
                </a:solidFill>
                <a:cs typeface="B Nazanin" pitchFamily="2" charset="-78"/>
              </a:rPr>
              <a:t> </a:t>
            </a:r>
            <a:r>
              <a:rPr lang="fa-IR" sz="2400" dirty="0" err="1">
                <a:solidFill>
                  <a:srgbClr val="FF00FF"/>
                </a:solidFill>
                <a:cs typeface="B Nazanin" pitchFamily="2" charset="-78"/>
              </a:rPr>
              <a:t>نامـه</a:t>
            </a:r>
            <a:r>
              <a:rPr lang="fa-IR" sz="2400" dirty="0">
                <a:solidFill>
                  <a:srgbClr val="FF00FF"/>
                </a:solidFill>
                <a:cs typeface="B Nazanin" pitchFamily="2" charset="-78"/>
              </a:rPr>
              <a:t> ای را </a:t>
            </a:r>
            <a:r>
              <a:rPr lang="fa-IR" sz="2400" dirty="0" err="1">
                <a:solidFill>
                  <a:srgbClr val="FF00FF"/>
                </a:solidFill>
                <a:cs typeface="B Nazanin" pitchFamily="2" charset="-78"/>
              </a:rPr>
              <a:t>خلـق</a:t>
            </a:r>
            <a:r>
              <a:rPr lang="fa-IR" sz="2400" dirty="0">
                <a:solidFill>
                  <a:srgbClr val="FF00FF"/>
                </a:solidFill>
                <a:cs typeface="B Nazanin" pitchFamily="2" charset="-78"/>
              </a:rPr>
              <a:t> </a:t>
            </a:r>
            <a:r>
              <a:rPr lang="fa-IR" sz="2400" dirty="0" err="1">
                <a:solidFill>
                  <a:srgbClr val="FF00FF"/>
                </a:solidFill>
                <a:cs typeface="B Nazanin" pitchFamily="2" charset="-78"/>
              </a:rPr>
              <a:t>مـی</a:t>
            </a:r>
            <a:r>
              <a:rPr lang="fa-IR" sz="2400" dirty="0">
                <a:solidFill>
                  <a:srgbClr val="FF00FF"/>
                </a:solidFill>
                <a:cs typeface="B Nazanin" pitchFamily="2" charset="-78"/>
              </a:rPr>
              <a:t> </a:t>
            </a:r>
            <a:r>
              <a:rPr lang="fa-IR" sz="2400" dirty="0" err="1">
                <a:solidFill>
                  <a:srgbClr val="FF00FF"/>
                </a:solidFill>
                <a:cs typeface="B Nazanin" pitchFamily="2" charset="-78"/>
              </a:rPr>
              <a:t>کنـد</a:t>
            </a:r>
            <a:r>
              <a:rPr lang="fa-IR" sz="2400" dirty="0">
                <a:solidFill>
                  <a:srgbClr val="FF00FF"/>
                </a:solidFill>
                <a:cs typeface="B Nazanin" pitchFamily="2" charset="-78"/>
              </a:rPr>
              <a:t> </a:t>
            </a:r>
            <a:r>
              <a:rPr lang="fa-IR" sz="2400" dirty="0" err="1">
                <a:solidFill>
                  <a:srgbClr val="FF00FF"/>
                </a:solidFill>
                <a:cs typeface="B Nazanin" pitchFamily="2" charset="-78"/>
              </a:rPr>
              <a:t>کـه</a:t>
            </a:r>
            <a:r>
              <a:rPr lang="fa-IR" sz="2400" dirty="0">
                <a:solidFill>
                  <a:srgbClr val="FF00FF"/>
                </a:solidFill>
                <a:cs typeface="B Nazanin" pitchFamily="2" charset="-78"/>
              </a:rPr>
              <a:t> در آن </a:t>
            </a:r>
            <a:r>
              <a:rPr lang="fa-IR" sz="2400" dirty="0" err="1">
                <a:solidFill>
                  <a:srgbClr val="FF00FF"/>
                </a:solidFill>
                <a:cs typeface="B Nazanin" pitchFamily="2" charset="-78"/>
              </a:rPr>
              <a:t>اعضـای</a:t>
            </a:r>
            <a:r>
              <a:rPr lang="fa-IR" sz="2400" dirty="0">
                <a:solidFill>
                  <a:srgbClr val="FF00FF"/>
                </a:solidFill>
                <a:cs typeface="B Nazanin" pitchFamily="2" charset="-78"/>
              </a:rPr>
              <a:t> </a:t>
            </a:r>
            <a:r>
              <a:rPr lang="fa-IR" sz="2400" dirty="0" err="1">
                <a:solidFill>
                  <a:srgbClr val="FF00FF"/>
                </a:solidFill>
                <a:cs typeface="B Nazanin" pitchFamily="2" charset="-78"/>
              </a:rPr>
              <a:t>خـانواده</a:t>
            </a:r>
            <a:r>
              <a:rPr lang="fa-IR" sz="2400" dirty="0">
                <a:solidFill>
                  <a:srgbClr val="FF00FF"/>
                </a:solidFill>
                <a:cs typeface="B Nazanin" pitchFamily="2" charset="-78"/>
              </a:rPr>
              <a:t>، </a:t>
            </a:r>
            <a:r>
              <a:rPr lang="fa-IR" sz="2400" dirty="0" err="1">
                <a:solidFill>
                  <a:srgbClr val="FF00FF"/>
                </a:solidFill>
                <a:cs typeface="B Nazanin" pitchFamily="2" charset="-78"/>
              </a:rPr>
              <a:t>رقـص</a:t>
            </a:r>
            <a:r>
              <a:rPr lang="fa-IR" sz="2400" dirty="0">
                <a:solidFill>
                  <a:srgbClr val="FF00FF"/>
                </a:solidFill>
                <a:cs typeface="B Nazanin" pitchFamily="2" charset="-78"/>
              </a:rPr>
              <a:t> </a:t>
            </a:r>
            <a:r>
              <a:rPr lang="fa-IR" sz="2400" dirty="0" err="1">
                <a:solidFill>
                  <a:srgbClr val="FF00FF"/>
                </a:solidFill>
                <a:cs typeface="B Nazanin" pitchFamily="2" charset="-78"/>
              </a:rPr>
              <a:t>ناکارسازشان</a:t>
            </a:r>
            <a:r>
              <a:rPr lang="fa-IR" sz="2400" dirty="0">
                <a:solidFill>
                  <a:srgbClr val="FF00FF"/>
                </a:solidFill>
                <a:cs typeface="B Nazanin" pitchFamily="2" charset="-78"/>
              </a:rPr>
              <a:t> را در حضور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اجرا می کنند، </a:t>
            </a:r>
            <a:r>
              <a:rPr lang="fa-IR" sz="2400" dirty="0" err="1">
                <a:solidFill>
                  <a:srgbClr val="FF00FF"/>
                </a:solidFill>
                <a:cs typeface="B Nazanin" pitchFamily="2" charset="-78"/>
              </a:rPr>
              <a:t>وسرانجام</a:t>
            </a:r>
            <a:r>
              <a:rPr lang="fa-IR" sz="2400" dirty="0">
                <a:solidFill>
                  <a:srgbClr val="FF00FF"/>
                </a:solidFill>
                <a:cs typeface="B Nazanin" pitchFamily="2" charset="-78"/>
              </a:rPr>
              <a:t> در حرکت سوم،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به ارایه ی طرق مراوده می پردازد. این حرکت می تواند اطلاعات </a:t>
            </a:r>
            <a:r>
              <a:rPr lang="fa-IR" sz="2400" dirty="0" err="1">
                <a:solidFill>
                  <a:srgbClr val="FF00FF"/>
                </a:solidFill>
                <a:cs typeface="B Nazanin" pitchFamily="2" charset="-78"/>
              </a:rPr>
              <a:t>پیشایند</a:t>
            </a:r>
            <a:r>
              <a:rPr lang="fa-IR" sz="2400" dirty="0">
                <a:solidFill>
                  <a:srgbClr val="FF00FF"/>
                </a:solidFill>
                <a:cs typeface="B Nazanin" pitchFamily="2" charset="-78"/>
              </a:rPr>
              <a:t> را ارایه نموده، و خانواده را امیدوار سازد.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4090512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625970" y="2554905"/>
            <a:ext cx="3950120" cy="1023357"/>
          </a:xfrm>
          <a:prstGeom prst="rect">
            <a:avLst/>
          </a:prstGeom>
        </p:spPr>
        <p:txBody>
          <a:bodyPr wrap="none">
            <a:spAutoFit/>
          </a:bodyPr>
          <a:lstStyle/>
          <a:p>
            <a:pPr algn="ctr" rtl="1">
              <a:lnSpc>
                <a:spcPct val="150000"/>
              </a:lnSpc>
            </a:pPr>
            <a:r>
              <a:rPr lang="fa-IR" sz="4400" b="1" dirty="0">
                <a:solidFill>
                  <a:srgbClr val="7030A0"/>
                </a:solidFill>
                <a:cs typeface="B Titr" pitchFamily="2" charset="-78"/>
              </a:rPr>
              <a:t>فصل 7 کانون توجه</a:t>
            </a:r>
            <a:endParaRPr lang="en-US" sz="4400" dirty="0">
              <a:solidFill>
                <a:srgbClr val="7030A0"/>
              </a:solidFill>
              <a:cs typeface="B Titr" pitchFamily="2" charset="-78"/>
            </a:endParaRPr>
          </a:p>
        </p:txBody>
      </p:sp>
    </p:spTree>
    <p:extLst>
      <p:ext uri="{BB962C8B-B14F-4D97-AF65-F5344CB8AC3E}">
        <p14:creationId xmlns:p14="http://schemas.microsoft.com/office/powerpoint/2010/main" val="1509701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371600"/>
            <a:ext cx="8001000" cy="4524315"/>
          </a:xfrm>
          <a:prstGeom prst="rect">
            <a:avLst/>
          </a:prstGeom>
        </p:spPr>
        <p:txBody>
          <a:bodyPr wrap="square">
            <a:spAutoFit/>
          </a:bodyPr>
          <a:lstStyle/>
          <a:p>
            <a:pPr algn="just" rtl="1"/>
            <a:r>
              <a:rPr lang="fa-IR" sz="2400" dirty="0">
                <a:solidFill>
                  <a:srgbClr val="00B050"/>
                </a:solidFill>
                <a:cs typeface="B Nazanin" pitchFamily="2" charset="-78"/>
              </a:rPr>
              <a:t>در خانواده درمانی کانون توجه مشابه عمل مونتاژ در عکاسی </a:t>
            </a:r>
            <a:r>
              <a:rPr lang="fa-IR" sz="2400" dirty="0" err="1">
                <a:solidFill>
                  <a:srgbClr val="00B050"/>
                </a:solidFill>
                <a:cs typeface="B Nazanin" pitchFamily="2" charset="-78"/>
              </a:rPr>
              <a:t>است.مثلاً</a:t>
            </a:r>
            <a:r>
              <a:rPr lang="fa-IR" sz="2400" dirty="0">
                <a:solidFill>
                  <a:srgbClr val="00B050"/>
                </a:solidFill>
                <a:cs typeface="B Nazanin" pitchFamily="2" charset="-78"/>
              </a:rPr>
              <a:t> عکاس تصمیم میگیرد بدون </a:t>
            </a:r>
            <a:r>
              <a:rPr lang="fa-IR" sz="2400" dirty="0" err="1">
                <a:solidFill>
                  <a:srgbClr val="00B050"/>
                </a:solidFill>
                <a:cs typeface="B Nazanin" pitchFamily="2" charset="-78"/>
              </a:rPr>
              <a:t>توجـه</a:t>
            </a:r>
            <a:r>
              <a:rPr lang="fa-IR" sz="2400" dirty="0">
                <a:solidFill>
                  <a:srgbClr val="00B050"/>
                </a:solidFill>
                <a:cs typeface="B Nazanin" pitchFamily="2" charset="-78"/>
              </a:rPr>
              <a:t> به کل صحنه به جای تمرکز بر آسمان در یک دورنما فقط بر یک خانه در این میان توجه کند.</a:t>
            </a:r>
            <a:endParaRPr lang="en-US" sz="2400" dirty="0">
              <a:solidFill>
                <a:srgbClr val="00B050"/>
              </a:solidFill>
              <a:cs typeface="B Nazanin" pitchFamily="2" charset="-78"/>
            </a:endParaRPr>
          </a:p>
          <a:p>
            <a:pPr algn="just" rtl="1"/>
            <a:r>
              <a:rPr lang="fa-IR" sz="2400" dirty="0">
                <a:solidFill>
                  <a:srgbClr val="00B050"/>
                </a:solidFill>
                <a:cs typeface="B Nazanin" pitchFamily="2" charset="-78"/>
              </a:rPr>
              <a:t>در مشاهده خانواده، متخصص با انبوه از اطلاعات رو به </a:t>
            </a:r>
            <a:r>
              <a:rPr lang="fa-IR" sz="2400" dirty="0" err="1">
                <a:solidFill>
                  <a:srgbClr val="00B050"/>
                </a:solidFill>
                <a:cs typeface="B Nazanin" pitchFamily="2" charset="-78"/>
              </a:rPr>
              <a:t>روست.درمانگر</a:t>
            </a:r>
            <a:r>
              <a:rPr lang="fa-IR" sz="2400" dirty="0">
                <a:solidFill>
                  <a:srgbClr val="00B050"/>
                </a:solidFill>
                <a:cs typeface="B Nazanin" pitchFamily="2" charset="-78"/>
              </a:rPr>
              <a:t> ضمن دستچین کردن </a:t>
            </a:r>
            <a:r>
              <a:rPr lang="fa-IR" sz="2400" dirty="0" err="1">
                <a:solidFill>
                  <a:srgbClr val="00B050"/>
                </a:solidFill>
                <a:cs typeface="B Nazanin" pitchFamily="2" charset="-78"/>
              </a:rPr>
              <a:t>ایـن</a:t>
            </a:r>
            <a:r>
              <a:rPr lang="fa-IR" sz="2400" dirty="0">
                <a:solidFill>
                  <a:srgbClr val="00B050"/>
                </a:solidFill>
                <a:cs typeface="B Nazanin" pitchFamily="2" charset="-78"/>
              </a:rPr>
              <a:t> </a:t>
            </a:r>
            <a:r>
              <a:rPr lang="fa-IR" sz="2400" dirty="0" err="1">
                <a:solidFill>
                  <a:srgbClr val="00B050"/>
                </a:solidFill>
                <a:cs typeface="B Nazanin" pitchFamily="2" charset="-78"/>
              </a:rPr>
              <a:t>اطلاعـات</a:t>
            </a:r>
            <a:r>
              <a:rPr lang="fa-IR" sz="2400" dirty="0">
                <a:solidFill>
                  <a:srgbClr val="00B050"/>
                </a:solidFill>
                <a:cs typeface="B Nazanin" pitchFamily="2" charset="-78"/>
              </a:rPr>
              <a:t> </a:t>
            </a:r>
            <a:r>
              <a:rPr lang="fa-IR" sz="2400" dirty="0" err="1">
                <a:solidFill>
                  <a:srgbClr val="00B050"/>
                </a:solidFill>
                <a:cs typeface="B Nazanin" pitchFamily="2" charset="-78"/>
              </a:rPr>
              <a:t>آنهارا</a:t>
            </a:r>
            <a:r>
              <a:rPr lang="fa-IR" sz="2400" dirty="0">
                <a:solidFill>
                  <a:srgbClr val="00B050"/>
                </a:solidFill>
                <a:cs typeface="B Nazanin" pitchFamily="2" charset="-78"/>
              </a:rPr>
              <a:t> در چهارچوب معنی داری سازمان دهی و مرتب </a:t>
            </a:r>
            <a:r>
              <a:rPr lang="fa-IR" sz="2400" dirty="0" err="1">
                <a:solidFill>
                  <a:srgbClr val="00B050"/>
                </a:solidFill>
                <a:cs typeface="B Nazanin" pitchFamily="2" charset="-78"/>
              </a:rPr>
              <a:t>میکند.برای</a:t>
            </a:r>
            <a:r>
              <a:rPr lang="fa-IR" sz="2400" dirty="0">
                <a:solidFill>
                  <a:srgbClr val="00B050"/>
                </a:solidFill>
                <a:cs typeface="B Nazanin" pitchFamily="2" charset="-78"/>
              </a:rPr>
              <a:t> این کار </a:t>
            </a:r>
            <a:r>
              <a:rPr lang="fa-IR" sz="2400" dirty="0" err="1">
                <a:solidFill>
                  <a:srgbClr val="00B050"/>
                </a:solidFill>
                <a:cs typeface="B Nazanin" pitchFamily="2" charset="-78"/>
              </a:rPr>
              <a:t>درمانگر</a:t>
            </a:r>
            <a:r>
              <a:rPr lang="fa-IR" sz="2400" dirty="0">
                <a:solidFill>
                  <a:srgbClr val="00B050"/>
                </a:solidFill>
                <a:cs typeface="B Nazanin" pitchFamily="2" charset="-78"/>
              </a:rPr>
              <a:t> </a:t>
            </a:r>
            <a:r>
              <a:rPr lang="fa-IR" sz="2400" dirty="0" err="1">
                <a:solidFill>
                  <a:srgbClr val="00B050"/>
                </a:solidFill>
                <a:cs typeface="B Nazanin" pitchFamily="2" charset="-78"/>
              </a:rPr>
              <a:t>نخسـت</a:t>
            </a:r>
            <a:r>
              <a:rPr lang="fa-IR" sz="2400" dirty="0">
                <a:solidFill>
                  <a:srgbClr val="00B050"/>
                </a:solidFill>
                <a:cs typeface="B Nazanin" pitchFamily="2" charset="-78"/>
              </a:rPr>
              <a:t> </a:t>
            </a:r>
            <a:r>
              <a:rPr lang="fa-IR" sz="2400" dirty="0" err="1">
                <a:solidFill>
                  <a:srgbClr val="00B050"/>
                </a:solidFill>
                <a:cs typeface="B Nazanin" pitchFamily="2" charset="-78"/>
              </a:rPr>
              <a:t>بایـد</a:t>
            </a:r>
            <a:r>
              <a:rPr lang="fa-IR" sz="2400" dirty="0">
                <a:solidFill>
                  <a:srgbClr val="00B050"/>
                </a:solidFill>
                <a:cs typeface="B Nazanin" pitchFamily="2" charset="-78"/>
              </a:rPr>
              <a:t> </a:t>
            </a:r>
            <a:r>
              <a:rPr lang="fa-IR" sz="2400" dirty="0" err="1">
                <a:solidFill>
                  <a:srgbClr val="00B050"/>
                </a:solidFill>
                <a:cs typeface="B Nazanin" pitchFamily="2" charset="-78"/>
              </a:rPr>
              <a:t>کـانونی</a:t>
            </a:r>
            <a:r>
              <a:rPr lang="fa-IR" sz="2400" dirty="0">
                <a:solidFill>
                  <a:srgbClr val="00B050"/>
                </a:solidFill>
                <a:cs typeface="B Nazanin" pitchFamily="2" charset="-78"/>
              </a:rPr>
              <a:t> را انتخاب </a:t>
            </a:r>
            <a:r>
              <a:rPr lang="fa-IR" sz="2400" dirty="0" err="1">
                <a:solidFill>
                  <a:srgbClr val="00B050"/>
                </a:solidFill>
                <a:cs typeface="B Nazanin" pitchFamily="2" charset="-78"/>
              </a:rPr>
              <a:t>کند.سپس</a:t>
            </a:r>
            <a:r>
              <a:rPr lang="fa-IR" sz="2400" dirty="0">
                <a:solidFill>
                  <a:srgbClr val="00B050"/>
                </a:solidFill>
                <a:cs typeface="B Nazanin" pitchFamily="2" charset="-78"/>
              </a:rPr>
              <a:t> موضوع کار را مشخص </a:t>
            </a:r>
            <a:r>
              <a:rPr lang="fa-IR" sz="2400" dirty="0" err="1">
                <a:solidFill>
                  <a:srgbClr val="00B050"/>
                </a:solidFill>
                <a:cs typeface="B Nazanin" pitchFamily="2" charset="-78"/>
              </a:rPr>
              <a:t>سازد.طرح</a:t>
            </a:r>
            <a:r>
              <a:rPr lang="fa-IR" sz="2400" dirty="0">
                <a:solidFill>
                  <a:srgbClr val="00B050"/>
                </a:solidFill>
                <a:cs typeface="B Nazanin" pitchFamily="2" charset="-78"/>
              </a:rPr>
              <a:t> های مورد نظر </a:t>
            </a:r>
            <a:r>
              <a:rPr lang="fa-IR" sz="2400" dirty="0" err="1">
                <a:solidFill>
                  <a:srgbClr val="00B050"/>
                </a:solidFill>
                <a:cs typeface="B Nazanin" pitchFamily="2" charset="-78"/>
              </a:rPr>
              <a:t>درمانگر</a:t>
            </a:r>
            <a:r>
              <a:rPr lang="fa-IR" sz="2400" dirty="0">
                <a:solidFill>
                  <a:srgbClr val="00B050"/>
                </a:solidFill>
                <a:cs typeface="B Nazanin" pitchFamily="2" charset="-78"/>
              </a:rPr>
              <a:t> شامل هدف، ساخت و استراتژی دستیابی به آن هدف </a:t>
            </a:r>
            <a:r>
              <a:rPr lang="fa-IR" sz="2400" dirty="0" err="1">
                <a:solidFill>
                  <a:srgbClr val="00B050"/>
                </a:solidFill>
                <a:cs typeface="B Nazanin" pitchFamily="2" charset="-78"/>
              </a:rPr>
              <a:t>است.ما</a:t>
            </a:r>
            <a:r>
              <a:rPr lang="fa-IR" sz="2400" dirty="0">
                <a:solidFill>
                  <a:srgbClr val="00B050"/>
                </a:solidFill>
                <a:cs typeface="B Nazanin" pitchFamily="2" charset="-78"/>
              </a:rPr>
              <a:t> انسان ها تماماً محتوا پسند هستیم </a:t>
            </a:r>
            <a:r>
              <a:rPr lang="fa-IR" sz="2400" dirty="0" err="1">
                <a:solidFill>
                  <a:srgbClr val="00B050"/>
                </a:solidFill>
                <a:cs typeface="B Nazanin" pitchFamily="2" charset="-78"/>
              </a:rPr>
              <a:t>ودوست</a:t>
            </a:r>
            <a:r>
              <a:rPr lang="fa-IR" sz="2400" dirty="0">
                <a:solidFill>
                  <a:srgbClr val="00B050"/>
                </a:solidFill>
                <a:cs typeface="B Nazanin" pitchFamily="2" charset="-78"/>
              </a:rPr>
              <a:t> داریم از یک طرح پیروی </a:t>
            </a:r>
            <a:r>
              <a:rPr lang="fa-IR" sz="2400" dirty="0" err="1">
                <a:solidFill>
                  <a:srgbClr val="00B050"/>
                </a:solidFill>
                <a:cs typeface="B Nazanin" pitchFamily="2" charset="-78"/>
              </a:rPr>
              <a:t>کنـیم</a:t>
            </a:r>
            <a:r>
              <a:rPr lang="fa-IR" sz="2400" dirty="0">
                <a:solidFill>
                  <a:srgbClr val="00B050"/>
                </a:solidFill>
                <a:cs typeface="B Nazanin" pitchFamily="2" charset="-78"/>
              </a:rPr>
              <a:t> و </a:t>
            </a:r>
            <a:r>
              <a:rPr lang="fa-IR" sz="2400" dirty="0" err="1">
                <a:solidFill>
                  <a:srgbClr val="00B050"/>
                </a:solidFill>
                <a:cs typeface="B Nazanin" pitchFamily="2" charset="-78"/>
              </a:rPr>
              <a:t>مُتِرَصد</a:t>
            </a:r>
            <a:r>
              <a:rPr lang="fa-IR" sz="2400" dirty="0">
                <a:solidFill>
                  <a:srgbClr val="00B050"/>
                </a:solidFill>
                <a:cs typeface="B Nazanin" pitchFamily="2" charset="-78"/>
              </a:rPr>
              <a:t> پایان آن می </a:t>
            </a:r>
            <a:r>
              <a:rPr lang="fa-IR" sz="2400" dirty="0" err="1">
                <a:solidFill>
                  <a:srgbClr val="00B050"/>
                </a:solidFill>
                <a:cs typeface="B Nazanin" pitchFamily="2" charset="-78"/>
              </a:rPr>
              <a:t>مانیم.اما</a:t>
            </a:r>
            <a:r>
              <a:rPr lang="fa-IR" sz="2400" dirty="0">
                <a:solidFill>
                  <a:srgbClr val="00B050"/>
                </a:solidFill>
                <a:cs typeface="B Nazanin" pitchFamily="2" charset="-78"/>
              </a:rPr>
              <a:t> برعکس </a:t>
            </a:r>
            <a:r>
              <a:rPr lang="fa-IR" sz="2400" dirty="0" err="1">
                <a:solidFill>
                  <a:srgbClr val="00B050"/>
                </a:solidFill>
                <a:cs typeface="B Nazanin" pitchFamily="2" charset="-78"/>
              </a:rPr>
              <a:t>درمانگری</a:t>
            </a:r>
            <a:r>
              <a:rPr lang="fa-IR" sz="2400" dirty="0">
                <a:solidFill>
                  <a:srgbClr val="00B050"/>
                </a:solidFill>
                <a:cs typeface="B Nazanin" pitchFamily="2" charset="-78"/>
              </a:rPr>
              <a:t> که موضوع کار خود را مشخص میکند به عمق و ژرفای آن هرچند هم کوچک باشد پی </a:t>
            </a:r>
            <a:r>
              <a:rPr lang="fa-IR" sz="2400" dirty="0" err="1">
                <a:solidFill>
                  <a:srgbClr val="00B050"/>
                </a:solidFill>
                <a:cs typeface="B Nazanin" pitchFamily="2" charset="-78"/>
              </a:rPr>
              <a:t>میبرد.او</a:t>
            </a:r>
            <a:r>
              <a:rPr lang="fa-IR" sz="2400" dirty="0">
                <a:solidFill>
                  <a:srgbClr val="00B050"/>
                </a:solidFill>
                <a:cs typeface="B Nazanin" pitchFamily="2" charset="-78"/>
              </a:rPr>
              <a:t> به جای گریز زدن از طرحی به طرح دیگر ضمن </a:t>
            </a:r>
            <a:r>
              <a:rPr lang="fa-IR" sz="2400" dirty="0" err="1">
                <a:solidFill>
                  <a:srgbClr val="00B050"/>
                </a:solidFill>
                <a:cs typeface="B Nazanin" pitchFamily="2" charset="-78"/>
              </a:rPr>
              <a:t>پـی</a:t>
            </a:r>
            <a:r>
              <a:rPr lang="fa-IR" sz="2400" dirty="0">
                <a:solidFill>
                  <a:srgbClr val="00B050"/>
                </a:solidFill>
                <a:cs typeface="B Nazanin" pitchFamily="2" charset="-78"/>
              </a:rPr>
              <a:t> </a:t>
            </a:r>
            <a:r>
              <a:rPr lang="fa-IR" sz="2400" dirty="0" err="1">
                <a:solidFill>
                  <a:srgbClr val="00B050"/>
                </a:solidFill>
                <a:cs typeface="B Nazanin" pitchFamily="2" charset="-78"/>
              </a:rPr>
              <a:t>گیـری</a:t>
            </a:r>
            <a:r>
              <a:rPr lang="fa-IR" sz="2400" dirty="0">
                <a:solidFill>
                  <a:srgbClr val="00B050"/>
                </a:solidFill>
                <a:cs typeface="B Nazanin" pitchFamily="2" charset="-78"/>
              </a:rPr>
              <a:t> </a:t>
            </a:r>
            <a:r>
              <a:rPr lang="fa-IR" sz="2400" dirty="0" err="1">
                <a:solidFill>
                  <a:srgbClr val="00B050"/>
                </a:solidFill>
                <a:cs typeface="B Nazanin" pitchFamily="2" charset="-78"/>
              </a:rPr>
              <a:t>محتـوای</a:t>
            </a:r>
            <a:r>
              <a:rPr lang="fa-IR" sz="2400" dirty="0">
                <a:solidFill>
                  <a:srgbClr val="00B050"/>
                </a:solidFill>
                <a:cs typeface="B Nazanin" pitchFamily="2" charset="-78"/>
              </a:rPr>
              <a:t> خانواده، بخش کوچکی از تجارب خانواده را کانون توجه قرار میدهد.</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17399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717858"/>
            <a:ext cx="7467600" cy="4524315"/>
          </a:xfrm>
          <a:prstGeom prst="rect">
            <a:avLst/>
          </a:prstGeom>
        </p:spPr>
        <p:txBody>
          <a:bodyPr wrap="square">
            <a:spAutoFit/>
          </a:bodyPr>
          <a:lstStyle/>
          <a:p>
            <a:pPr algn="just" rtl="1">
              <a:lnSpc>
                <a:spcPct val="150000"/>
              </a:lnSpc>
            </a:pP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همچنین باید بداند که کانون توجه، </a:t>
            </a:r>
            <a:r>
              <a:rPr lang="fa-IR" sz="2400" dirty="0" err="1">
                <a:solidFill>
                  <a:schemeClr val="accent6">
                    <a:lumMod val="75000"/>
                  </a:schemeClr>
                </a:solidFill>
                <a:cs typeface="B Nazanin" pitchFamily="2" charset="-78"/>
              </a:rPr>
              <a:t>اورا</a:t>
            </a:r>
            <a:r>
              <a:rPr lang="fa-IR" sz="2400" dirty="0">
                <a:solidFill>
                  <a:schemeClr val="accent6">
                    <a:lumMod val="75000"/>
                  </a:schemeClr>
                </a:solidFill>
                <a:cs typeface="B Nazanin" pitchFamily="2" charset="-78"/>
              </a:rPr>
              <a:t> در معرض خطر قیاس قرار میدهد.</a:t>
            </a:r>
            <a:endParaRPr lang="en-US" sz="2400" dirty="0">
              <a:solidFill>
                <a:schemeClr val="accent6">
                  <a:lumMod val="75000"/>
                </a:schemeClr>
              </a:solidFill>
              <a:cs typeface="B Nazanin" pitchFamily="2" charset="-78"/>
            </a:endParaRPr>
          </a:p>
          <a:p>
            <a:pPr algn="just" rtl="1">
              <a:lnSpc>
                <a:spcPct val="150000"/>
              </a:lnSpc>
            </a:pP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اصرار میکند که والدین باید هر نوع تصمیمی را در این زمینه به تعویق اندازد زیرا هر سه نفر </a:t>
            </a:r>
            <a:r>
              <a:rPr lang="fa-IR" sz="2400" dirty="0" err="1">
                <a:solidFill>
                  <a:schemeClr val="accent6">
                    <a:lumMod val="75000"/>
                  </a:schemeClr>
                </a:solidFill>
                <a:cs typeface="B Nazanin" pitchFamily="2" charset="-78"/>
              </a:rPr>
              <a:t>آنهـا</a:t>
            </a:r>
            <a:r>
              <a:rPr lang="fa-IR" sz="2400" dirty="0">
                <a:solidFill>
                  <a:schemeClr val="accent6">
                    <a:lumMod val="75000"/>
                  </a:schemeClr>
                </a:solidFill>
                <a:cs typeface="B Nazanin" pitchFamily="2" charset="-78"/>
              </a:rPr>
              <a:t> به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مراجعه کرده </a:t>
            </a:r>
            <a:r>
              <a:rPr lang="fa-IR" sz="2400" dirty="0" err="1">
                <a:solidFill>
                  <a:schemeClr val="accent6">
                    <a:lumMod val="75000"/>
                  </a:schemeClr>
                </a:solidFill>
                <a:cs typeface="B Nazanin" pitchFamily="2" charset="-78"/>
              </a:rPr>
              <a:t>اند</a:t>
            </a:r>
            <a:r>
              <a:rPr lang="fa-IR" sz="2400" dirty="0">
                <a:solidFill>
                  <a:schemeClr val="accent6">
                    <a:lumMod val="75000"/>
                  </a:schemeClr>
                </a:solidFill>
                <a:cs typeface="B Nazanin" pitchFamily="2" charset="-78"/>
              </a:rPr>
              <a:t> تا به بیمار کمک کنند که بر </a:t>
            </a:r>
            <a:r>
              <a:rPr lang="fa-IR" sz="2400" dirty="0" err="1">
                <a:solidFill>
                  <a:schemeClr val="accent6">
                    <a:lumMod val="75000"/>
                  </a:schemeClr>
                </a:solidFill>
                <a:cs typeface="B Nazanin" pitchFamily="2" charset="-78"/>
              </a:rPr>
              <a:t>مشکلش</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بیماریش</a:t>
            </a:r>
            <a:r>
              <a:rPr lang="fa-IR" sz="2400" dirty="0">
                <a:solidFill>
                  <a:schemeClr val="accent6">
                    <a:lumMod val="75000"/>
                  </a:schemeClr>
                </a:solidFill>
                <a:cs typeface="B Nazanin" pitchFamily="2" charset="-78"/>
              </a:rPr>
              <a:t> غلبه </a:t>
            </a:r>
            <a:r>
              <a:rPr lang="fa-IR" sz="2400" dirty="0" err="1">
                <a:solidFill>
                  <a:schemeClr val="accent6">
                    <a:lumMod val="75000"/>
                  </a:schemeClr>
                </a:solidFill>
                <a:cs typeface="B Nazanin" pitchFamily="2" charset="-78"/>
              </a:rPr>
              <a:t>کند.از</a:t>
            </a:r>
            <a:r>
              <a:rPr lang="fa-IR" sz="2400" dirty="0">
                <a:solidFill>
                  <a:schemeClr val="accent6">
                    <a:lumMod val="75000"/>
                  </a:schemeClr>
                </a:solidFill>
                <a:cs typeface="B Nazanin" pitchFamily="2" charset="-78"/>
              </a:rPr>
              <a:t> آنجا که </a:t>
            </a:r>
            <a:r>
              <a:rPr lang="fa-IR" sz="2400" dirty="0" err="1">
                <a:solidFill>
                  <a:schemeClr val="accent6">
                    <a:lumMod val="75000"/>
                  </a:schemeClr>
                </a:solidFill>
                <a:cs typeface="B Nazanin" pitchFamily="2" charset="-78"/>
              </a:rPr>
              <a:t>درمـانگر</a:t>
            </a:r>
            <a:r>
              <a:rPr lang="fa-IR" sz="2400" dirty="0">
                <a:solidFill>
                  <a:schemeClr val="accent6">
                    <a:lumMod val="75000"/>
                  </a:schemeClr>
                </a:solidFill>
                <a:cs typeface="B Nazanin" pitchFamily="2" charset="-78"/>
              </a:rPr>
              <a:t> از طرح نظریه جی هی لی برای برخورد با معتادین پیروی میکند پس میتواند به جای تمرکز بر مشکلات </a:t>
            </a:r>
            <a:r>
              <a:rPr lang="fa-IR" sz="2400" dirty="0" err="1">
                <a:solidFill>
                  <a:schemeClr val="accent6">
                    <a:lumMod val="75000"/>
                  </a:schemeClr>
                </a:solidFill>
                <a:cs typeface="B Nazanin" pitchFamily="2" charset="-78"/>
              </a:rPr>
              <a:t>حـاد</a:t>
            </a:r>
            <a:r>
              <a:rPr lang="fa-IR" sz="2400" dirty="0">
                <a:solidFill>
                  <a:schemeClr val="accent6">
                    <a:lumMod val="75000"/>
                  </a:schemeClr>
                </a:solidFill>
                <a:cs typeface="B Nazanin" pitchFamily="2" charset="-78"/>
              </a:rPr>
              <a:t> بین زن و شوهر مشکلات ریشه دار مربوط به تعامل بین والد - فرزند کانون توجه قرار دهد.</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599168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143000"/>
            <a:ext cx="8229600" cy="5170646"/>
          </a:xfrm>
          <a:prstGeom prst="rect">
            <a:avLst/>
          </a:prstGeom>
        </p:spPr>
        <p:txBody>
          <a:bodyPr wrap="square">
            <a:spAutoFit/>
          </a:bodyPr>
          <a:lstStyle/>
          <a:p>
            <a:pPr algn="just" rtl="1"/>
            <a:r>
              <a:rPr lang="fa-IR" sz="2200" b="1" dirty="0">
                <a:solidFill>
                  <a:srgbClr val="0000CC"/>
                </a:solidFill>
                <a:cs typeface="B Nazanin" pitchFamily="2" charset="-78"/>
              </a:rPr>
              <a:t>پرتگاه ها :</a:t>
            </a:r>
            <a:endParaRPr lang="en-US" sz="2200" dirty="0">
              <a:solidFill>
                <a:srgbClr val="0000CC"/>
              </a:solidFill>
              <a:cs typeface="B Nazanin" pitchFamily="2" charset="-78"/>
            </a:endParaRPr>
          </a:p>
          <a:p>
            <a:pPr algn="just" rtl="1"/>
            <a:r>
              <a:rPr lang="fa-IR" sz="2200" dirty="0">
                <a:solidFill>
                  <a:srgbClr val="0000CC"/>
                </a:solidFill>
                <a:cs typeface="B Nazanin" pitchFamily="2" charset="-78"/>
              </a:rPr>
              <a:t>خانواده مارتین از طرف دادگاه به </a:t>
            </a:r>
            <a:r>
              <a:rPr lang="fa-IR" sz="2200" dirty="0" err="1">
                <a:solidFill>
                  <a:srgbClr val="0000CC"/>
                </a:solidFill>
                <a:cs typeface="B Nazanin" pitchFamily="2" charset="-78"/>
              </a:rPr>
              <a:t>درمانگر</a:t>
            </a:r>
            <a:r>
              <a:rPr lang="fa-IR" sz="2200" dirty="0">
                <a:solidFill>
                  <a:srgbClr val="0000CC"/>
                </a:solidFill>
                <a:cs typeface="B Nazanin" pitchFamily="2" charset="-78"/>
              </a:rPr>
              <a:t> ارجاع </a:t>
            </a:r>
            <a:r>
              <a:rPr lang="fa-IR" sz="2200" dirty="0" err="1">
                <a:solidFill>
                  <a:srgbClr val="0000CC"/>
                </a:solidFill>
                <a:cs typeface="B Nazanin" pitchFamily="2" charset="-78"/>
              </a:rPr>
              <a:t>گردید.زیرا</a:t>
            </a:r>
            <a:r>
              <a:rPr lang="fa-IR" sz="2200" dirty="0">
                <a:solidFill>
                  <a:srgbClr val="0000CC"/>
                </a:solidFill>
                <a:cs typeface="B Nazanin" pitchFamily="2" charset="-78"/>
              </a:rPr>
              <a:t> پدر خانواده که </a:t>
            </a:r>
            <a:r>
              <a:rPr lang="fa-IR" sz="2200" dirty="0" err="1">
                <a:solidFill>
                  <a:srgbClr val="0000CC"/>
                </a:solidFill>
                <a:cs typeface="B Nazanin" pitchFamily="2" charset="-78"/>
              </a:rPr>
              <a:t>فیزیکدان</a:t>
            </a:r>
            <a:r>
              <a:rPr lang="fa-IR" sz="2200" dirty="0">
                <a:solidFill>
                  <a:srgbClr val="0000CC"/>
                </a:solidFill>
                <a:cs typeface="B Nazanin" pitchFamily="2" charset="-78"/>
              </a:rPr>
              <a:t> هسته ای است مدت دو سال از پسر </a:t>
            </a:r>
            <a:r>
              <a:rPr lang="fa-IR" sz="2200" dirty="0" err="1">
                <a:solidFill>
                  <a:srgbClr val="0000CC"/>
                </a:solidFill>
                <a:cs typeface="B Nazanin" pitchFamily="2" charset="-78"/>
              </a:rPr>
              <a:t>بزگ</a:t>
            </a:r>
            <a:r>
              <a:rPr lang="fa-IR" sz="2200" dirty="0">
                <a:solidFill>
                  <a:srgbClr val="0000CC"/>
                </a:solidFill>
                <a:cs typeface="B Nazanin" pitchFamily="2" charset="-78"/>
              </a:rPr>
              <a:t> 15ساله </a:t>
            </a:r>
            <a:r>
              <a:rPr lang="fa-IR" sz="2200" dirty="0" err="1">
                <a:solidFill>
                  <a:srgbClr val="0000CC"/>
                </a:solidFill>
                <a:cs typeface="B Nazanin" pitchFamily="2" charset="-78"/>
              </a:rPr>
              <a:t>اش</a:t>
            </a:r>
            <a:r>
              <a:rPr lang="fa-IR" sz="2200" dirty="0">
                <a:solidFill>
                  <a:srgbClr val="0000CC"/>
                </a:solidFill>
                <a:cs typeface="B Nazanin" pitchFamily="2" charset="-78"/>
              </a:rPr>
              <a:t> سوء استفاده جنسی </a:t>
            </a:r>
            <a:r>
              <a:rPr lang="fa-IR" sz="2200" dirty="0" err="1">
                <a:solidFill>
                  <a:srgbClr val="0000CC"/>
                </a:solidFill>
                <a:cs typeface="B Nazanin" pitchFamily="2" charset="-78"/>
              </a:rPr>
              <a:t>میکرد.اگر</a:t>
            </a:r>
            <a:r>
              <a:rPr lang="fa-IR" sz="2200" dirty="0">
                <a:solidFill>
                  <a:srgbClr val="0000CC"/>
                </a:solidFill>
                <a:cs typeface="B Nazanin" pitchFamily="2" charset="-78"/>
              </a:rPr>
              <a:t> چه همسر وی که 16سـال </a:t>
            </a:r>
            <a:r>
              <a:rPr lang="fa-IR" sz="2200" dirty="0" err="1">
                <a:solidFill>
                  <a:srgbClr val="0000CC"/>
                </a:solidFill>
                <a:cs typeface="B Nazanin" pitchFamily="2" charset="-78"/>
              </a:rPr>
              <a:t>بـا</a:t>
            </a:r>
            <a:r>
              <a:rPr lang="fa-IR" sz="2200" dirty="0">
                <a:solidFill>
                  <a:srgbClr val="0000CC"/>
                </a:solidFill>
                <a:cs typeface="B Nazanin" pitchFamily="2" charset="-78"/>
              </a:rPr>
              <a:t> وی </a:t>
            </a:r>
            <a:r>
              <a:rPr lang="fa-IR" sz="2200" dirty="0" err="1">
                <a:solidFill>
                  <a:srgbClr val="0000CC"/>
                </a:solidFill>
                <a:cs typeface="B Nazanin" pitchFamily="2" charset="-78"/>
              </a:rPr>
              <a:t>زنـدگی</a:t>
            </a:r>
            <a:r>
              <a:rPr lang="fa-IR" sz="2200" dirty="0">
                <a:solidFill>
                  <a:srgbClr val="0000CC"/>
                </a:solidFill>
                <a:cs typeface="B Nazanin" pitchFamily="2" charset="-78"/>
              </a:rPr>
              <a:t> میکرد از </a:t>
            </a:r>
            <a:r>
              <a:rPr lang="fa-IR" sz="2200" dirty="0" err="1">
                <a:solidFill>
                  <a:srgbClr val="0000CC"/>
                </a:solidFill>
                <a:cs typeface="B Nazanin" pitchFamily="2" charset="-78"/>
              </a:rPr>
              <a:t>جزیان</a:t>
            </a:r>
            <a:r>
              <a:rPr lang="fa-IR" sz="2200" dirty="0">
                <a:solidFill>
                  <a:srgbClr val="0000CC"/>
                </a:solidFill>
                <a:cs typeface="B Nazanin" pitchFamily="2" charset="-78"/>
              </a:rPr>
              <a:t> کاملا با خبر بود اما هیچگاه با شوهرش در این مورد حرفی نزده بود.</a:t>
            </a:r>
            <a:endParaRPr lang="en-US" sz="2200" dirty="0">
              <a:solidFill>
                <a:srgbClr val="0000CC"/>
              </a:solidFill>
              <a:cs typeface="B Nazanin" pitchFamily="2" charset="-78"/>
            </a:endParaRPr>
          </a:p>
          <a:p>
            <a:pPr algn="just" rtl="1"/>
            <a:r>
              <a:rPr lang="fa-IR" sz="2200" dirty="0" err="1" smtClean="0">
                <a:solidFill>
                  <a:srgbClr val="0000CC"/>
                </a:solidFill>
                <a:cs typeface="B Nazanin" pitchFamily="2" charset="-78"/>
              </a:rPr>
              <a:t>درنتیجه</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درمانگر</a:t>
            </a:r>
            <a:r>
              <a:rPr lang="fa-IR" sz="2200" dirty="0" smtClean="0">
                <a:solidFill>
                  <a:srgbClr val="0000CC"/>
                </a:solidFill>
                <a:cs typeface="B Nazanin" pitchFamily="2" charset="-78"/>
              </a:rPr>
              <a:t> در ساعت نخست درمان به مشکلات زن و شوهر می </a:t>
            </a:r>
            <a:r>
              <a:rPr lang="fa-IR" sz="2200" dirty="0" err="1" smtClean="0">
                <a:solidFill>
                  <a:srgbClr val="0000CC"/>
                </a:solidFill>
                <a:cs typeface="B Nazanin" pitchFamily="2" charset="-78"/>
              </a:rPr>
              <a:t>پردازد.چون</a:t>
            </a:r>
            <a:r>
              <a:rPr lang="fa-IR" sz="2200" dirty="0" smtClean="0">
                <a:solidFill>
                  <a:srgbClr val="0000CC"/>
                </a:solidFill>
                <a:cs typeface="B Nazanin" pitchFamily="2" charset="-78"/>
              </a:rPr>
              <a:t> شیوه ی </a:t>
            </a:r>
            <a:r>
              <a:rPr lang="fa-IR" sz="2200" dirty="0" err="1" smtClean="0">
                <a:solidFill>
                  <a:srgbClr val="0000CC"/>
                </a:solidFill>
                <a:cs typeface="B Nazanin" pitchFamily="2" charset="-78"/>
              </a:rPr>
              <a:t>عمـل</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خـانواده</a:t>
            </a:r>
            <a:r>
              <a:rPr lang="fa-IR" sz="2200" dirty="0" smtClean="0">
                <a:solidFill>
                  <a:srgbClr val="0000CC"/>
                </a:solidFill>
                <a:cs typeface="B Nazanin" pitchFamily="2" charset="-78"/>
              </a:rPr>
              <a:t> طوری بوده است که انگار تجاوز جنسی در کار </a:t>
            </a:r>
            <a:r>
              <a:rPr lang="fa-IR" sz="2200" dirty="0" err="1" smtClean="0">
                <a:solidFill>
                  <a:srgbClr val="0000CC"/>
                </a:solidFill>
                <a:cs typeface="B Nazanin" pitchFamily="2" charset="-78"/>
              </a:rPr>
              <a:t>تبوده</a:t>
            </a:r>
            <a:r>
              <a:rPr lang="fa-IR" sz="2200" dirty="0" smtClean="0">
                <a:solidFill>
                  <a:srgbClr val="0000CC"/>
                </a:solidFill>
                <a:cs typeface="B Nazanin" pitchFamily="2" charset="-78"/>
              </a:rPr>
              <a:t> است و زوجین نیز کاملا خواهان کشف مشکلات </a:t>
            </a:r>
            <a:r>
              <a:rPr lang="fa-IR" sz="2200" dirty="0" err="1" smtClean="0">
                <a:solidFill>
                  <a:srgbClr val="0000CC"/>
                </a:solidFill>
                <a:cs typeface="B Nazanin" pitchFamily="2" charset="-78"/>
              </a:rPr>
              <a:t>خـود</a:t>
            </a:r>
            <a:r>
              <a:rPr lang="fa-IR" sz="2200" dirty="0" smtClean="0">
                <a:solidFill>
                  <a:srgbClr val="0000CC"/>
                </a:solidFill>
                <a:cs typeface="B Nazanin" pitchFamily="2" charset="-78"/>
              </a:rPr>
              <a:t> به عنوان </a:t>
            </a:r>
            <a:r>
              <a:rPr lang="fa-IR" sz="2200" dirty="0" err="1" smtClean="0">
                <a:solidFill>
                  <a:srgbClr val="0000CC"/>
                </a:solidFill>
                <a:cs typeface="B Nazanin" pitchFamily="2" charset="-78"/>
              </a:rPr>
              <a:t>مفرّی</a:t>
            </a:r>
            <a:r>
              <a:rPr lang="fa-IR" sz="2200" dirty="0" smtClean="0">
                <a:solidFill>
                  <a:srgbClr val="0000CC"/>
                </a:solidFill>
                <a:cs typeface="B Nazanin" pitchFamily="2" charset="-78"/>
              </a:rPr>
              <a:t> برای اجتناب از موضوع </a:t>
            </a:r>
            <a:r>
              <a:rPr lang="fa-IR" sz="2200" dirty="0" err="1" smtClean="0">
                <a:solidFill>
                  <a:srgbClr val="0000CC"/>
                </a:solidFill>
                <a:cs typeface="B Nazanin" pitchFamily="2" charset="-78"/>
              </a:rPr>
              <a:t>هستند.لذا</a:t>
            </a:r>
            <a:r>
              <a:rPr lang="fa-IR" sz="2200" dirty="0" smtClean="0">
                <a:solidFill>
                  <a:srgbClr val="0000CC"/>
                </a:solidFill>
                <a:cs typeface="B Nazanin" pitchFamily="2" charset="-78"/>
              </a:rPr>
              <a:t> چند جلسه اول درمان به تبیین مطالب جزئی و کمک به والدین برای </a:t>
            </a:r>
            <a:r>
              <a:rPr lang="fa-IR" sz="2200" dirty="0" err="1" smtClean="0">
                <a:solidFill>
                  <a:srgbClr val="0000CC"/>
                </a:solidFill>
                <a:cs typeface="B Nazanin" pitchFamily="2" charset="-78"/>
              </a:rPr>
              <a:t>پذیش</a:t>
            </a:r>
            <a:r>
              <a:rPr lang="fa-IR" sz="2200" dirty="0" smtClean="0">
                <a:solidFill>
                  <a:srgbClr val="0000CC"/>
                </a:solidFill>
                <a:cs typeface="B Nazanin" pitchFamily="2" charset="-78"/>
              </a:rPr>
              <a:t> آن اختصاص یافت. اینجا </a:t>
            </a:r>
            <a:r>
              <a:rPr lang="fa-IR" sz="2200" dirty="0" err="1" smtClean="0">
                <a:solidFill>
                  <a:srgbClr val="0000CC"/>
                </a:solidFill>
                <a:cs typeface="B Nazanin" pitchFamily="2" charset="-78"/>
              </a:rPr>
              <a:t>درمانگر</a:t>
            </a:r>
            <a:r>
              <a:rPr lang="fa-IR" sz="2200" dirty="0" smtClean="0">
                <a:solidFill>
                  <a:srgbClr val="0000CC"/>
                </a:solidFill>
                <a:cs typeface="B Nazanin" pitchFamily="2" charset="-78"/>
              </a:rPr>
              <a:t> و خانواده در </a:t>
            </a:r>
            <a:r>
              <a:rPr lang="fa-IR" sz="2200" dirty="0" err="1" smtClean="0">
                <a:solidFill>
                  <a:srgbClr val="0000CC"/>
                </a:solidFill>
                <a:cs typeface="B Nazanin" pitchFamily="2" charset="-78"/>
              </a:rPr>
              <a:t>حـالی</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کـه</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سـعی</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دارنـد</a:t>
            </a:r>
            <a:r>
              <a:rPr lang="fa-IR" sz="2200" dirty="0" smtClean="0">
                <a:solidFill>
                  <a:srgbClr val="0000CC"/>
                </a:solidFill>
                <a:cs typeface="B Nazanin" pitchFamily="2" charset="-78"/>
              </a:rPr>
              <a:t> روی </a:t>
            </a:r>
            <a:r>
              <a:rPr lang="fa-IR" sz="2200" dirty="0" err="1" smtClean="0">
                <a:solidFill>
                  <a:srgbClr val="0000CC"/>
                </a:solidFill>
                <a:cs typeface="B Nazanin" pitchFamily="2" charset="-78"/>
              </a:rPr>
              <a:t>اجتنـاب</a:t>
            </a:r>
            <a:r>
              <a:rPr lang="fa-IR" sz="2200" dirty="0" smtClean="0">
                <a:solidFill>
                  <a:srgbClr val="0000CC"/>
                </a:solidFill>
                <a:cs typeface="B Nazanin" pitchFamily="2" charset="-78"/>
              </a:rPr>
              <a:t> سرپوش بگذارند وارد عمل میشوند. بنابر این </a:t>
            </a:r>
            <a:r>
              <a:rPr lang="fa-IR" sz="2200" dirty="0" err="1" smtClean="0">
                <a:solidFill>
                  <a:srgbClr val="0000CC"/>
                </a:solidFill>
                <a:cs typeface="B Nazanin" pitchFamily="2" charset="-78"/>
              </a:rPr>
              <a:t>درمانگر</a:t>
            </a:r>
            <a:r>
              <a:rPr lang="fa-IR" sz="2200" dirty="0" smtClean="0">
                <a:solidFill>
                  <a:srgbClr val="0000CC"/>
                </a:solidFill>
                <a:cs typeface="B Nazanin" pitchFamily="2" charset="-78"/>
              </a:rPr>
              <a:t> وارد جلسه میشود و به والدین </a:t>
            </a:r>
            <a:r>
              <a:rPr lang="fa-IR" sz="2200" dirty="0" err="1" smtClean="0">
                <a:solidFill>
                  <a:srgbClr val="0000CC"/>
                </a:solidFill>
                <a:cs typeface="B Nazanin" pitchFamily="2" charset="-78"/>
              </a:rPr>
              <a:t>میگویـد</a:t>
            </a:r>
            <a:r>
              <a:rPr lang="fa-IR" sz="2200" dirty="0" smtClean="0">
                <a:solidFill>
                  <a:srgbClr val="0000CC"/>
                </a:solidFill>
                <a:cs typeface="B Nazanin" pitchFamily="2" charset="-78"/>
              </a:rPr>
              <a:t> : </a:t>
            </a:r>
            <a:r>
              <a:rPr lang="fa-IR" sz="2200" dirty="0" err="1" smtClean="0">
                <a:solidFill>
                  <a:srgbClr val="0000CC"/>
                </a:solidFill>
                <a:cs typeface="B Nazanin" pitchFamily="2" charset="-78"/>
              </a:rPr>
              <a:t>شـما</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یـک</a:t>
            </a:r>
            <a:r>
              <a:rPr lang="fa-IR" sz="2200" dirty="0" smtClean="0">
                <a:solidFill>
                  <a:srgbClr val="0000CC"/>
                </a:solidFill>
                <a:cs typeface="B Nazanin" pitchFamily="2" charset="-78"/>
              </a:rPr>
              <a:t> خانواده مخربی </a:t>
            </a:r>
            <a:r>
              <a:rPr lang="fa-IR" sz="2200" dirty="0" err="1" smtClean="0">
                <a:solidFill>
                  <a:srgbClr val="0000CC"/>
                </a:solidFill>
                <a:cs typeface="B Nazanin" pitchFamily="2" charset="-78"/>
              </a:rPr>
              <a:t>هستید.من</a:t>
            </a:r>
            <a:r>
              <a:rPr lang="fa-IR" sz="2200" dirty="0" smtClean="0">
                <a:solidFill>
                  <a:srgbClr val="0000CC"/>
                </a:solidFill>
                <a:cs typeface="B Nazanin" pitchFamily="2" charset="-78"/>
              </a:rPr>
              <a:t> فکر میکنم لازم است درباره ی اینکه قصد دارید با هم زندگی منید یا جدا شوید تصمیم بگیرید و بدین ترتیب این سوال موضوع اصلی جلسه </a:t>
            </a:r>
            <a:r>
              <a:rPr lang="fa-IR" sz="2200" dirty="0" err="1" smtClean="0">
                <a:solidFill>
                  <a:srgbClr val="0000CC"/>
                </a:solidFill>
                <a:cs typeface="B Nazanin" pitchFamily="2" charset="-78"/>
              </a:rPr>
              <a:t>میشود.اینک</a:t>
            </a:r>
            <a:r>
              <a:rPr lang="fa-IR" sz="2200" dirty="0" smtClean="0">
                <a:solidFill>
                  <a:srgbClr val="0000CC"/>
                </a:solidFill>
                <a:cs typeface="B Nazanin" pitchFamily="2" charset="-78"/>
              </a:rPr>
              <a:t> زوجین مجبورند برای اینکه ثابت کنند خانواده مخربی نیستند به هم نزدیک شوند و به این ترتیب به مشکل مربوط به پسر </a:t>
            </a:r>
            <a:r>
              <a:rPr lang="fa-IR" sz="2200" dirty="0" err="1" smtClean="0">
                <a:solidFill>
                  <a:srgbClr val="0000CC"/>
                </a:solidFill>
                <a:cs typeface="B Nazanin" pitchFamily="2" charset="-78"/>
              </a:rPr>
              <a:t>خـانواده</a:t>
            </a:r>
            <a:r>
              <a:rPr lang="fa-IR" sz="2200" dirty="0" smtClean="0">
                <a:solidFill>
                  <a:srgbClr val="0000CC"/>
                </a:solidFill>
                <a:cs typeface="B Nazanin" pitchFamily="2" charset="-78"/>
              </a:rPr>
              <a:t> </a:t>
            </a:r>
            <a:r>
              <a:rPr lang="fa-IR" sz="2200" dirty="0" err="1" smtClean="0">
                <a:solidFill>
                  <a:srgbClr val="0000CC"/>
                </a:solidFill>
                <a:cs typeface="B Nazanin" pitchFamily="2" charset="-78"/>
              </a:rPr>
              <a:t>طـوری</a:t>
            </a:r>
            <a:r>
              <a:rPr lang="fa-IR" sz="2200" dirty="0" smtClean="0">
                <a:solidFill>
                  <a:srgbClr val="0000CC"/>
                </a:solidFill>
                <a:cs typeface="B Nazanin" pitchFamily="2" charset="-78"/>
              </a:rPr>
              <a:t> توجه میشود که امکان تحکیم روابط والدین وی نیز فراهم میشود.</a:t>
            </a:r>
            <a:endParaRPr lang="en-US" sz="2200" dirty="0">
              <a:solidFill>
                <a:srgbClr val="0000CC"/>
              </a:solidFill>
              <a:cs typeface="B Nazanin" pitchFamily="2" charset="-78"/>
            </a:endParaRPr>
          </a:p>
        </p:txBody>
      </p:sp>
    </p:spTree>
    <p:extLst>
      <p:ext uri="{BB962C8B-B14F-4D97-AF65-F5344CB8AC3E}">
        <p14:creationId xmlns:p14="http://schemas.microsoft.com/office/powerpoint/2010/main" val="1951986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609600"/>
            <a:ext cx="6934200" cy="5262979"/>
          </a:xfrm>
          <a:prstGeom prst="rect">
            <a:avLst/>
          </a:prstGeom>
        </p:spPr>
        <p:txBody>
          <a:bodyPr wrap="square">
            <a:spAutoFit/>
          </a:bodyPr>
          <a:lstStyle/>
          <a:p>
            <a:pPr algn="just" rtl="1"/>
            <a:r>
              <a:rPr lang="fa-IR" sz="2400" b="1" dirty="0">
                <a:solidFill>
                  <a:schemeClr val="accent3">
                    <a:lumMod val="75000"/>
                  </a:schemeClr>
                </a:solidFill>
                <a:cs typeface="B Nazanin" pitchFamily="2" charset="-78"/>
              </a:rPr>
              <a:t>استفاده از تغییر:</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در خانواده ی کلات </a:t>
            </a:r>
            <a:r>
              <a:rPr lang="fa-IR" sz="2400" dirty="0" err="1">
                <a:solidFill>
                  <a:schemeClr val="accent3">
                    <a:lumMod val="75000"/>
                  </a:schemeClr>
                </a:solidFill>
                <a:cs typeface="B Nazanin" pitchFamily="2" charset="-78"/>
              </a:rPr>
              <a:t>ورتی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وهله </a:t>
            </a:r>
            <a:r>
              <a:rPr lang="fa-IR" sz="2400" dirty="0" err="1">
                <a:solidFill>
                  <a:schemeClr val="accent3">
                    <a:lumMod val="75000"/>
                  </a:schemeClr>
                </a:solidFill>
                <a:cs typeface="B Nazanin" pitchFamily="2" charset="-78"/>
              </a:rPr>
              <a:t>هارا</a:t>
            </a:r>
            <a:r>
              <a:rPr lang="fa-IR" sz="2400" dirty="0">
                <a:solidFill>
                  <a:schemeClr val="accent3">
                    <a:lumMod val="75000"/>
                  </a:schemeClr>
                </a:solidFill>
                <a:cs typeface="B Nazanin" pitchFamily="2" charset="-78"/>
              </a:rPr>
              <a:t> به </a:t>
            </a:r>
            <a:r>
              <a:rPr lang="fa-IR" sz="2400" dirty="0" err="1">
                <a:solidFill>
                  <a:schemeClr val="accent3">
                    <a:lumMod val="75000"/>
                  </a:schemeClr>
                </a:solidFill>
                <a:cs typeface="B Nazanin" pitchFamily="2" charset="-78"/>
              </a:rPr>
              <a:t>گونـه</a:t>
            </a:r>
            <a:r>
              <a:rPr lang="fa-IR" sz="2400" dirty="0">
                <a:solidFill>
                  <a:schemeClr val="accent3">
                    <a:lumMod val="75000"/>
                  </a:schemeClr>
                </a:solidFill>
                <a:cs typeface="B Nazanin" pitchFamily="2" charset="-78"/>
              </a:rPr>
              <a:t> ای </a:t>
            </a:r>
            <a:r>
              <a:rPr lang="fa-IR" sz="2400" dirty="0" err="1">
                <a:solidFill>
                  <a:schemeClr val="accent3">
                    <a:lumMod val="75000"/>
                  </a:schemeClr>
                </a:solidFill>
                <a:cs typeface="B Nazanin" pitchFamily="2" charset="-78"/>
              </a:rPr>
              <a:t>کنـار</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هـم</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میچینـد</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کـه</a:t>
            </a:r>
            <a:r>
              <a:rPr lang="fa-IR" sz="2400" dirty="0">
                <a:solidFill>
                  <a:schemeClr val="accent3">
                    <a:lumMod val="75000"/>
                  </a:schemeClr>
                </a:solidFill>
                <a:cs typeface="B Nazanin" pitchFamily="2" charset="-78"/>
              </a:rPr>
              <a:t> از او </a:t>
            </a:r>
            <a:r>
              <a:rPr lang="fa-IR" sz="2400" dirty="0" err="1">
                <a:solidFill>
                  <a:schemeClr val="accent3">
                    <a:lumMod val="75000"/>
                  </a:schemeClr>
                </a:solidFill>
                <a:cs typeface="B Nazanin" pitchFamily="2" charset="-78"/>
              </a:rPr>
              <a:t>موضـوعی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منسـجم</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بسازد.اعضای</a:t>
            </a:r>
            <a:r>
              <a:rPr lang="fa-IR" sz="2400" dirty="0">
                <a:solidFill>
                  <a:schemeClr val="accent3">
                    <a:lumMod val="75000"/>
                  </a:schemeClr>
                </a:solidFill>
                <a:cs typeface="B Nazanin" pitchFamily="2" charset="-78"/>
              </a:rPr>
              <a:t> این خانواده عبارتند از یک مادر مجرد (بیوه) و چهار فرزندش یعنی </a:t>
            </a:r>
            <a:r>
              <a:rPr lang="fa-IR" sz="2400" dirty="0" err="1">
                <a:solidFill>
                  <a:schemeClr val="accent3">
                    <a:lumMod val="75000"/>
                  </a:schemeClr>
                </a:solidFill>
                <a:cs typeface="B Nazanin" pitchFamily="2" charset="-78"/>
              </a:rPr>
              <a:t>میراندا</a:t>
            </a:r>
            <a:r>
              <a:rPr lang="fa-IR" sz="2400" dirty="0">
                <a:solidFill>
                  <a:schemeClr val="accent3">
                    <a:lumMod val="75000"/>
                  </a:schemeClr>
                </a:solidFill>
                <a:cs typeface="B Nazanin" pitchFamily="2" charset="-78"/>
              </a:rPr>
              <a:t> 13 ساله، </a:t>
            </a:r>
            <a:r>
              <a:rPr lang="fa-IR" sz="2400" dirty="0" err="1">
                <a:solidFill>
                  <a:schemeClr val="accent3">
                    <a:lumMod val="75000"/>
                  </a:schemeClr>
                </a:solidFill>
                <a:cs typeface="B Nazanin" pitchFamily="2" charset="-78"/>
              </a:rPr>
              <a:t>رابی</a:t>
            </a:r>
            <a:r>
              <a:rPr lang="fa-IR" sz="2400" dirty="0">
                <a:solidFill>
                  <a:schemeClr val="accent3">
                    <a:lumMod val="75000"/>
                  </a:schemeClr>
                </a:solidFill>
                <a:cs typeface="B Nazanin" pitchFamily="2" charset="-78"/>
              </a:rPr>
              <a:t> 12 ساله ، و </a:t>
            </a:r>
            <a:r>
              <a:rPr lang="fa-IR" sz="2400" dirty="0" err="1">
                <a:solidFill>
                  <a:schemeClr val="accent3">
                    <a:lumMod val="75000"/>
                  </a:schemeClr>
                </a:solidFill>
                <a:cs typeface="B Nazanin" pitchFamily="2" charset="-78"/>
              </a:rPr>
              <a:t>مت</a:t>
            </a:r>
            <a:r>
              <a:rPr lang="fa-IR" sz="2400" dirty="0">
                <a:solidFill>
                  <a:schemeClr val="accent3">
                    <a:lumMod val="75000"/>
                  </a:schemeClr>
                </a:solidFill>
                <a:cs typeface="B Nazanin" pitchFamily="2" charset="-78"/>
              </a:rPr>
              <a:t> م مارک که </a:t>
            </a:r>
            <a:r>
              <a:rPr lang="fa-IR" sz="2400" dirty="0" err="1">
                <a:solidFill>
                  <a:schemeClr val="accent3">
                    <a:lumMod val="75000"/>
                  </a:schemeClr>
                </a:solidFill>
                <a:cs typeface="B Nazanin" pitchFamily="2" charset="-78"/>
              </a:rPr>
              <a:t>دوقولو</a:t>
            </a:r>
            <a:r>
              <a:rPr lang="fa-IR" sz="2400" dirty="0">
                <a:solidFill>
                  <a:schemeClr val="accent3">
                    <a:lumMod val="75000"/>
                  </a:schemeClr>
                </a:solidFill>
                <a:cs typeface="B Nazanin" pitchFamily="2" charset="-78"/>
              </a:rPr>
              <a:t> های یازده ساله </a:t>
            </a:r>
            <a:r>
              <a:rPr lang="fa-IR" sz="2400" dirty="0" err="1">
                <a:solidFill>
                  <a:schemeClr val="accent3">
                    <a:lumMod val="75000"/>
                  </a:schemeClr>
                </a:solidFill>
                <a:cs typeface="B Nazanin" pitchFamily="2" charset="-78"/>
              </a:rPr>
              <a:t>میباشند.مارک</a:t>
            </a:r>
            <a:r>
              <a:rPr lang="fa-IR" sz="2400" dirty="0">
                <a:solidFill>
                  <a:schemeClr val="accent3">
                    <a:lumMod val="75000"/>
                  </a:schemeClr>
                </a:solidFill>
                <a:cs typeface="B Nazanin" pitchFamily="2" charset="-78"/>
              </a:rPr>
              <a:t> بیمار معلوم </a:t>
            </a:r>
            <a:r>
              <a:rPr lang="fa-IR" sz="2400" dirty="0" err="1">
                <a:solidFill>
                  <a:schemeClr val="accent3">
                    <a:lumMod val="75000"/>
                  </a:schemeClr>
                </a:solidFill>
                <a:cs typeface="B Nazanin" pitchFamily="2" charset="-78"/>
              </a:rPr>
              <a:t>است.هرچند</a:t>
            </a:r>
            <a:r>
              <a:rPr lang="fa-IR" sz="2400" dirty="0">
                <a:solidFill>
                  <a:schemeClr val="accent3">
                    <a:lumMod val="75000"/>
                  </a:schemeClr>
                </a:solidFill>
                <a:cs typeface="B Nazanin" pitchFamily="2" charset="-78"/>
              </a:rPr>
              <a:t> که </a:t>
            </a:r>
            <a:r>
              <a:rPr lang="fa-IR" sz="2400" dirty="0" err="1">
                <a:solidFill>
                  <a:schemeClr val="accent3">
                    <a:lumMod val="75000"/>
                  </a:schemeClr>
                </a:solidFill>
                <a:cs typeface="B Nazanin" pitchFamily="2" charset="-78"/>
              </a:rPr>
              <a:t>دوقولوها</a:t>
            </a:r>
            <a:r>
              <a:rPr lang="fa-IR" sz="2400" dirty="0">
                <a:solidFill>
                  <a:schemeClr val="accent3">
                    <a:lumMod val="75000"/>
                  </a:schemeClr>
                </a:solidFill>
                <a:cs typeface="B Nazanin" pitchFamily="2" charset="-78"/>
              </a:rPr>
              <a:t> هم به عنوان مشکل خانواده مطرح </a:t>
            </a:r>
            <a:r>
              <a:rPr lang="fa-IR" sz="2400" dirty="0" err="1">
                <a:solidFill>
                  <a:schemeClr val="accent3">
                    <a:lumMod val="75000"/>
                  </a:schemeClr>
                </a:solidFill>
                <a:cs typeface="B Nazanin" pitchFamily="2" charset="-78"/>
              </a:rPr>
              <a:t>میباشند.آنها</a:t>
            </a:r>
            <a:r>
              <a:rPr lang="fa-IR" sz="2400" dirty="0">
                <a:solidFill>
                  <a:schemeClr val="accent3">
                    <a:lumMod val="75000"/>
                  </a:schemeClr>
                </a:solidFill>
                <a:cs typeface="B Nazanin" pitchFamily="2" charset="-78"/>
              </a:rPr>
              <a:t> همیشه با هم دعوا </a:t>
            </a:r>
            <a:r>
              <a:rPr lang="fa-IR" sz="2400" dirty="0" err="1">
                <a:solidFill>
                  <a:schemeClr val="accent3">
                    <a:lumMod val="75000"/>
                  </a:schemeClr>
                </a:solidFill>
                <a:cs typeface="B Nazanin" pitchFamily="2" charset="-78"/>
              </a:rPr>
              <a:t>میکنند.مادر</a:t>
            </a:r>
            <a:r>
              <a:rPr lang="fa-IR" sz="2400" dirty="0">
                <a:solidFill>
                  <a:schemeClr val="accent3">
                    <a:lumMod val="75000"/>
                  </a:schemeClr>
                </a:solidFill>
                <a:cs typeface="B Nazanin" pitchFamily="2" charset="-78"/>
              </a:rPr>
              <a:t> آنها بیکار </a:t>
            </a:r>
            <a:r>
              <a:rPr lang="fa-IR" sz="2400" dirty="0" err="1">
                <a:solidFill>
                  <a:schemeClr val="accent3">
                    <a:lumMod val="75000"/>
                  </a:schemeClr>
                </a:solidFill>
                <a:cs typeface="B Nazanin" pitchFamily="2" charset="-78"/>
              </a:rPr>
              <a:t>ارای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نـاراحتی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کلیـه</a:t>
            </a:r>
            <a:r>
              <a:rPr lang="fa-IR" sz="2400" dirty="0">
                <a:solidFill>
                  <a:schemeClr val="accent3">
                    <a:lumMod val="75000"/>
                  </a:schemeClr>
                </a:solidFill>
                <a:cs typeface="B Nazanin" pitchFamily="2" charset="-78"/>
              </a:rPr>
              <a:t> و فشار خون </a:t>
            </a:r>
            <a:r>
              <a:rPr lang="fa-IR" sz="2400" dirty="0" err="1">
                <a:solidFill>
                  <a:schemeClr val="accent3">
                    <a:lumMod val="75000"/>
                  </a:schemeClr>
                </a:solidFill>
                <a:cs typeface="B Nazanin" pitchFamily="2" charset="-78"/>
              </a:rPr>
              <a:t>است.دوقولوها</a:t>
            </a:r>
            <a:r>
              <a:rPr lang="fa-IR" sz="2400" dirty="0">
                <a:solidFill>
                  <a:schemeClr val="accent3">
                    <a:lumMod val="75000"/>
                  </a:schemeClr>
                </a:solidFill>
                <a:cs typeface="B Nazanin" pitchFamily="2" charset="-78"/>
              </a:rPr>
              <a:t> دارای بی اختیاری ادرار </a:t>
            </a:r>
            <a:r>
              <a:rPr lang="fa-IR" sz="2400" dirty="0" err="1">
                <a:solidFill>
                  <a:schemeClr val="accent3">
                    <a:lumMod val="75000"/>
                  </a:schemeClr>
                </a:solidFill>
                <a:cs typeface="B Nazanin" pitchFamily="2" charset="-78"/>
              </a:rPr>
              <a:t>میباشند.تمام</a:t>
            </a:r>
            <a:r>
              <a:rPr lang="fa-IR" sz="2400" dirty="0">
                <a:solidFill>
                  <a:schemeClr val="accent3">
                    <a:lumMod val="75000"/>
                  </a:schemeClr>
                </a:solidFill>
                <a:cs typeface="B Nazanin" pitchFamily="2" charset="-78"/>
              </a:rPr>
              <a:t> فرزندان این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یـک</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یـا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چنـدبار</a:t>
            </a:r>
            <a:r>
              <a:rPr lang="fa-IR" sz="2400" dirty="0">
                <a:solidFill>
                  <a:schemeClr val="accent3">
                    <a:lumMod val="75000"/>
                  </a:schemeClr>
                </a:solidFill>
                <a:cs typeface="B Nazanin" pitchFamily="2" charset="-78"/>
              </a:rPr>
              <a:t> از مدرسه اخراج </a:t>
            </a:r>
            <a:r>
              <a:rPr lang="fa-IR" sz="2400" dirty="0" err="1">
                <a:solidFill>
                  <a:schemeClr val="accent3">
                    <a:lumMod val="75000"/>
                  </a:schemeClr>
                </a:solidFill>
                <a:cs typeface="B Nazanin" pitchFamily="2" charset="-78"/>
              </a:rPr>
              <a:t>شدند.مدرسه</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آنهارا</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مهارندشدنی</a:t>
            </a:r>
            <a:r>
              <a:rPr lang="fa-IR" sz="2400" dirty="0">
                <a:solidFill>
                  <a:schemeClr val="accent3">
                    <a:lumMod val="75000"/>
                  </a:schemeClr>
                </a:solidFill>
                <a:cs typeface="B Nazanin" pitchFamily="2" charset="-78"/>
              </a:rPr>
              <a:t> میداند.</a:t>
            </a:r>
            <a:endParaRPr lang="en-US" sz="2400" dirty="0">
              <a:solidFill>
                <a:schemeClr val="accent3">
                  <a:lumMod val="75000"/>
                </a:schemeClr>
              </a:solidFill>
              <a:cs typeface="B Nazanin" pitchFamily="2" charset="-78"/>
            </a:endParaRPr>
          </a:p>
          <a:p>
            <a:pPr algn="just" rtl="1"/>
            <a:r>
              <a:rPr lang="fa-IR" sz="2400" dirty="0">
                <a:solidFill>
                  <a:schemeClr val="accent3">
                    <a:lumMod val="75000"/>
                  </a:schemeClr>
                </a:solidFill>
                <a:cs typeface="B Nazanin" pitchFamily="2" charset="-78"/>
              </a:rPr>
              <a:t>ساخت مختل خانواده نتیجه ی یاس و درماندگی حاکم بر دنیای پر از فقر و فلاکت و بیماری جان کاه مادر ، و برداشت وی مبنی بر آن که قادر به تامین نیاز های زندگی </a:t>
            </a:r>
            <a:r>
              <a:rPr lang="fa-IR" sz="2400" dirty="0" err="1">
                <a:solidFill>
                  <a:schemeClr val="accent3">
                    <a:lumMod val="75000"/>
                  </a:schemeClr>
                </a:solidFill>
                <a:cs typeface="B Nazanin" pitchFamily="2" charset="-78"/>
              </a:rPr>
              <a:t>نیست.او</a:t>
            </a:r>
            <a:r>
              <a:rPr lang="fa-IR" sz="2400" dirty="0">
                <a:solidFill>
                  <a:schemeClr val="accent3">
                    <a:lumMod val="75000"/>
                  </a:schemeClr>
                </a:solidFill>
                <a:cs typeface="B Nazanin" pitchFamily="2" charset="-78"/>
              </a:rPr>
              <a:t> فکر میکند بچه </a:t>
            </a:r>
            <a:r>
              <a:rPr lang="fa-IR" sz="2400" dirty="0" err="1">
                <a:solidFill>
                  <a:schemeClr val="accent3">
                    <a:lumMod val="75000"/>
                  </a:schemeClr>
                </a:solidFill>
                <a:cs typeface="B Nazanin" pitchFamily="2" charset="-78"/>
              </a:rPr>
              <a:t>هـایش</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وبـال</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گـردن</a:t>
            </a:r>
            <a:r>
              <a:rPr lang="fa-IR" sz="2400" dirty="0">
                <a:solidFill>
                  <a:schemeClr val="accent3">
                    <a:lumMod val="75000"/>
                  </a:schemeClr>
                </a:solidFill>
                <a:cs typeface="B Nazanin" pitchFamily="2" charset="-78"/>
              </a:rPr>
              <a:t> او هستند.</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98728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838200"/>
            <a:ext cx="7086600" cy="5586145"/>
          </a:xfrm>
          <a:prstGeom prst="rect">
            <a:avLst/>
          </a:prstGeom>
        </p:spPr>
        <p:txBody>
          <a:bodyPr wrap="square">
            <a:spAutoFit/>
          </a:bodyPr>
          <a:lstStyle/>
          <a:p>
            <a:pPr algn="just" rtl="1">
              <a:lnSpc>
                <a:spcPct val="150000"/>
              </a:lnSpc>
            </a:pPr>
            <a:r>
              <a:rPr lang="fa-IR" sz="2400" b="1" dirty="0">
                <a:solidFill>
                  <a:srgbClr val="C00000"/>
                </a:solidFill>
                <a:cs typeface="B Nazanin" pitchFamily="2" charset="-78"/>
              </a:rPr>
              <a:t>خود جوشی </a:t>
            </a:r>
            <a:r>
              <a:rPr lang="fa-IR" sz="2400" b="1" dirty="0" err="1">
                <a:solidFill>
                  <a:srgbClr val="C00000"/>
                </a:solidFill>
                <a:cs typeface="B Nazanin" pitchFamily="2" charset="-78"/>
              </a:rPr>
              <a:t>درمانبخش</a:t>
            </a:r>
            <a:endParaRPr lang="en-US" sz="2400" dirty="0">
              <a:solidFill>
                <a:srgbClr val="C00000"/>
              </a:solidFill>
              <a:cs typeface="B Nazanin" pitchFamily="2" charset="-78"/>
            </a:endParaRPr>
          </a:p>
          <a:p>
            <a:pPr algn="just" rtl="1">
              <a:lnSpc>
                <a:spcPct val="150000"/>
              </a:lnSpc>
            </a:pPr>
            <a:r>
              <a:rPr lang="fa-IR" sz="2400" dirty="0">
                <a:solidFill>
                  <a:srgbClr val="C00000"/>
                </a:solidFill>
                <a:cs typeface="B Nazanin" pitchFamily="2" charset="-78"/>
              </a:rPr>
              <a:t>در خانواده درمانی استفاده از خویشتن ضروری است که برای خانواده </a:t>
            </a:r>
            <a:r>
              <a:rPr lang="fa-IR" sz="2400" dirty="0" err="1">
                <a:solidFill>
                  <a:srgbClr val="C00000"/>
                </a:solidFill>
                <a:cs typeface="B Nazanin" pitchFamily="2" charset="-78"/>
              </a:rPr>
              <a:t>درمانگر،کاربرد</a:t>
            </a:r>
            <a:r>
              <a:rPr lang="fa-IR" sz="2400" dirty="0">
                <a:solidFill>
                  <a:srgbClr val="C00000"/>
                </a:solidFill>
                <a:cs typeface="B Nazanin" pitchFamily="2" charset="-78"/>
              </a:rPr>
              <a:t> مشاهده و بررسی دارد؛ و در </a:t>
            </a:r>
            <a:r>
              <a:rPr lang="fa-IR" sz="2400" dirty="0" err="1">
                <a:solidFill>
                  <a:srgbClr val="C00000"/>
                </a:solidFill>
                <a:cs typeface="B Nazanin" pitchFamily="2" charset="-78"/>
              </a:rPr>
              <a:t>عـین</a:t>
            </a:r>
            <a:r>
              <a:rPr lang="fa-IR" sz="2400" dirty="0">
                <a:solidFill>
                  <a:srgbClr val="C00000"/>
                </a:solidFill>
                <a:cs typeface="B Nazanin" pitchFamily="2" charset="-78"/>
              </a:rPr>
              <a:t> حال از خویشتن در حد امکان بهره جویی ،این همان خود جوشی </a:t>
            </a:r>
            <a:r>
              <a:rPr lang="fa-IR" sz="2400" dirty="0" err="1">
                <a:solidFill>
                  <a:srgbClr val="C00000"/>
                </a:solidFill>
                <a:cs typeface="B Nazanin" pitchFamily="2" charset="-78"/>
              </a:rPr>
              <a:t>درمانبخشی</a:t>
            </a:r>
            <a:r>
              <a:rPr lang="fa-IR" sz="2400" dirty="0">
                <a:solidFill>
                  <a:srgbClr val="C00000"/>
                </a:solidFill>
                <a:cs typeface="B Nazanin" pitchFamily="2" charset="-78"/>
              </a:rPr>
              <a:t> نامیده می شود.</a:t>
            </a:r>
            <a:endParaRPr lang="en-US" sz="2400" dirty="0">
              <a:solidFill>
                <a:srgbClr val="C00000"/>
              </a:solidFill>
              <a:cs typeface="B Nazanin" pitchFamily="2" charset="-78"/>
            </a:endParaRPr>
          </a:p>
          <a:p>
            <a:pPr algn="just" rtl="1">
              <a:lnSpc>
                <a:spcPct val="150000"/>
              </a:lnSpc>
            </a:pPr>
            <a:r>
              <a:rPr lang="fa-IR" sz="2400" dirty="0">
                <a:solidFill>
                  <a:srgbClr val="C00000"/>
                </a:solidFill>
                <a:cs typeface="B Nazanin" pitchFamily="2" charset="-78"/>
              </a:rPr>
              <a:t>کلمه خود جوشی در عرف عام به منزله ی « بی برنامه» است، اما در </a:t>
            </a:r>
            <a:r>
              <a:rPr lang="fa-IR" sz="2400" dirty="0" err="1">
                <a:solidFill>
                  <a:srgbClr val="C00000"/>
                </a:solidFill>
                <a:cs typeface="B Nazanin" pitchFamily="2" charset="-78"/>
              </a:rPr>
              <a:t>وآزه</a:t>
            </a:r>
            <a:r>
              <a:rPr lang="fa-IR" sz="2400" dirty="0">
                <a:solidFill>
                  <a:srgbClr val="C00000"/>
                </a:solidFill>
                <a:cs typeface="B Nazanin" pitchFamily="2" charset="-78"/>
              </a:rPr>
              <a:t> نامه ی و </a:t>
            </a:r>
            <a:r>
              <a:rPr lang="fa-IR" sz="2400" dirty="0" err="1">
                <a:solidFill>
                  <a:srgbClr val="C00000"/>
                </a:solidFill>
                <a:cs typeface="B Nazanin" pitchFamily="2" charset="-78"/>
              </a:rPr>
              <a:t>بسـتر</a:t>
            </a:r>
            <a:r>
              <a:rPr lang="fa-IR" sz="2400" dirty="0">
                <a:solidFill>
                  <a:srgbClr val="C00000"/>
                </a:solidFill>
                <a:cs typeface="B Nazanin" pitchFamily="2" charset="-78"/>
              </a:rPr>
              <a:t> ، </a:t>
            </a:r>
            <a:r>
              <a:rPr lang="fa-IR" sz="2400" dirty="0" err="1">
                <a:solidFill>
                  <a:srgbClr val="C00000"/>
                </a:solidFill>
                <a:cs typeface="B Nazanin" pitchFamily="2" charset="-78"/>
              </a:rPr>
              <a:t>خودجوشـی</a:t>
            </a:r>
            <a:r>
              <a:rPr lang="fa-IR" sz="2400" dirty="0">
                <a:solidFill>
                  <a:srgbClr val="C00000"/>
                </a:solidFill>
                <a:cs typeface="B Nazanin" pitchFamily="2" charset="-78"/>
              </a:rPr>
              <a:t> </a:t>
            </a:r>
            <a:r>
              <a:rPr lang="fa-IR" sz="2400" dirty="0" err="1">
                <a:solidFill>
                  <a:srgbClr val="C00000"/>
                </a:solidFill>
                <a:cs typeface="B Nazanin" pitchFamily="2" charset="-78"/>
              </a:rPr>
              <a:t>بـه</a:t>
            </a:r>
            <a:r>
              <a:rPr lang="fa-IR" sz="2400" dirty="0">
                <a:solidFill>
                  <a:srgbClr val="C00000"/>
                </a:solidFill>
                <a:cs typeface="B Nazanin" pitchFamily="2" charset="-78"/>
              </a:rPr>
              <a:t> </a:t>
            </a:r>
            <a:r>
              <a:rPr lang="fa-IR" sz="2400" dirty="0" err="1">
                <a:solidFill>
                  <a:srgbClr val="C00000"/>
                </a:solidFill>
                <a:cs typeface="B Nazanin" pitchFamily="2" charset="-78"/>
              </a:rPr>
              <a:t>معنـی</a:t>
            </a:r>
            <a:r>
              <a:rPr lang="fa-IR" sz="2400" dirty="0">
                <a:solidFill>
                  <a:srgbClr val="C00000"/>
                </a:solidFill>
                <a:cs typeface="B Nazanin" pitchFamily="2" charset="-78"/>
              </a:rPr>
              <a:t> « تبدیل احساسات طبیعی به تمایلات ذاتی بدون </a:t>
            </a:r>
            <a:r>
              <a:rPr lang="fa-IR" sz="2400" dirty="0" err="1">
                <a:solidFill>
                  <a:srgbClr val="C00000"/>
                </a:solidFill>
                <a:cs typeface="B Nazanin" pitchFamily="2" charset="-78"/>
              </a:rPr>
              <a:t>محـدودیت</a:t>
            </a:r>
            <a:r>
              <a:rPr lang="fa-IR" sz="2400" dirty="0">
                <a:solidFill>
                  <a:srgbClr val="C00000"/>
                </a:solidFill>
                <a:cs typeface="B Nazanin" pitchFamily="2" charset="-78"/>
              </a:rPr>
              <a:t> </a:t>
            </a:r>
            <a:r>
              <a:rPr lang="fa-IR" sz="2400" dirty="0" err="1">
                <a:solidFill>
                  <a:srgbClr val="C00000"/>
                </a:solidFill>
                <a:cs typeface="B Nazanin" pitchFamily="2" charset="-78"/>
              </a:rPr>
              <a:t>خـارجی</a:t>
            </a:r>
            <a:r>
              <a:rPr lang="fa-IR" sz="2400" dirty="0">
                <a:solidFill>
                  <a:srgbClr val="C00000"/>
                </a:solidFill>
                <a:cs typeface="B Nazanin" pitchFamily="2" charset="-78"/>
              </a:rPr>
              <a:t> »</a:t>
            </a:r>
            <a:r>
              <a:rPr lang="fa-IR" sz="2400" dirty="0" err="1">
                <a:solidFill>
                  <a:srgbClr val="C00000"/>
                </a:solidFill>
                <a:cs typeface="B Nazanin" pitchFamily="2" charset="-78"/>
              </a:rPr>
              <a:t>اسـت</a:t>
            </a:r>
            <a:r>
              <a:rPr lang="fa-IR" sz="2400" dirty="0">
                <a:solidFill>
                  <a:srgbClr val="C00000"/>
                </a:solidFill>
                <a:cs typeface="B Nazanin" pitchFamily="2" charset="-78"/>
              </a:rPr>
              <a:t>. </a:t>
            </a:r>
            <a:r>
              <a:rPr lang="fa-IR" sz="2400" dirty="0" err="1">
                <a:solidFill>
                  <a:srgbClr val="C00000"/>
                </a:solidFill>
                <a:cs typeface="B Nazanin" pitchFamily="2" charset="-78"/>
              </a:rPr>
              <a:t>معنـای</a:t>
            </a:r>
            <a:r>
              <a:rPr lang="fa-IR" sz="2400" dirty="0">
                <a:solidFill>
                  <a:srgbClr val="C00000"/>
                </a:solidFill>
                <a:cs typeface="B Nazanin" pitchFamily="2" charset="-78"/>
              </a:rPr>
              <a:t> </a:t>
            </a:r>
            <a:r>
              <a:rPr lang="fa-IR" sz="2400" dirty="0" err="1">
                <a:solidFill>
                  <a:srgbClr val="C00000"/>
                </a:solidFill>
                <a:cs typeface="B Nazanin" pitchFamily="2" charset="-78"/>
              </a:rPr>
              <a:t>ریشـه</a:t>
            </a:r>
            <a:r>
              <a:rPr lang="fa-IR" sz="2400" dirty="0">
                <a:solidFill>
                  <a:srgbClr val="C00000"/>
                </a:solidFill>
                <a:cs typeface="B Nazanin" pitchFamily="2" charset="-78"/>
              </a:rPr>
              <a:t> ای آن ،«دارای </a:t>
            </a:r>
            <a:r>
              <a:rPr lang="fa-IR" sz="2400" dirty="0" err="1">
                <a:solidFill>
                  <a:srgbClr val="C00000"/>
                </a:solidFill>
                <a:cs typeface="B Nazanin" pitchFamily="2" charset="-78"/>
              </a:rPr>
              <a:t>حرکـت</a:t>
            </a:r>
            <a:r>
              <a:rPr lang="fa-IR" sz="2400" dirty="0">
                <a:solidFill>
                  <a:srgbClr val="C00000"/>
                </a:solidFill>
                <a:cs typeface="B Nazanin" pitchFamily="2" charset="-78"/>
              </a:rPr>
              <a:t> از </a:t>
            </a:r>
            <a:r>
              <a:rPr lang="fa-IR" sz="2400" dirty="0" err="1">
                <a:solidFill>
                  <a:srgbClr val="C00000"/>
                </a:solidFill>
                <a:cs typeface="B Nazanin" pitchFamily="2" charset="-78"/>
              </a:rPr>
              <a:t>خود»است</a:t>
            </a:r>
            <a:r>
              <a:rPr lang="fa-IR" sz="2400" dirty="0">
                <a:solidFill>
                  <a:srgbClr val="C00000"/>
                </a:solidFill>
                <a:cs typeface="B Nazanin" pitchFamily="2" charset="-78"/>
              </a:rPr>
              <a:t>. واژه </a:t>
            </a:r>
            <a:r>
              <a:rPr lang="fa-IR" sz="2400" dirty="0" err="1">
                <a:solidFill>
                  <a:srgbClr val="C00000"/>
                </a:solidFill>
                <a:cs typeface="B Nazanin" pitchFamily="2" charset="-78"/>
              </a:rPr>
              <a:t>خودجوشی</a:t>
            </a:r>
            <a:r>
              <a:rPr lang="fa-IR" sz="2400" dirty="0">
                <a:solidFill>
                  <a:srgbClr val="C00000"/>
                </a:solidFill>
                <a:cs typeface="B Nazanin" pitchFamily="2" charset="-78"/>
              </a:rPr>
              <a:t> </a:t>
            </a:r>
            <a:r>
              <a:rPr lang="fa-IR" sz="2400" dirty="0" err="1">
                <a:solidFill>
                  <a:srgbClr val="C00000"/>
                </a:solidFill>
                <a:cs typeface="B Nazanin" pitchFamily="2" charset="-78"/>
              </a:rPr>
              <a:t>غذلی</a:t>
            </a:r>
            <a:r>
              <a:rPr lang="fa-IR" sz="2400" dirty="0">
                <a:solidFill>
                  <a:srgbClr val="C00000"/>
                </a:solidFill>
                <a:cs typeface="B Nazanin" pitchFamily="2" charset="-78"/>
              </a:rPr>
              <a:t> خود را </a:t>
            </a:r>
            <a:r>
              <a:rPr lang="fa-IR" sz="2400" dirty="0" err="1">
                <a:solidFill>
                  <a:srgbClr val="C00000"/>
                </a:solidFill>
                <a:cs typeface="B Nazanin" pitchFamily="2" charset="-78"/>
              </a:rPr>
              <a:t>درارتباط</a:t>
            </a:r>
            <a:r>
              <a:rPr lang="fa-IR" sz="2400" dirty="0">
                <a:solidFill>
                  <a:srgbClr val="C00000"/>
                </a:solidFill>
                <a:cs typeface="B Nazanin" pitchFamily="2" charset="-78"/>
              </a:rPr>
              <a:t> با بافت به دست مس آورد. در انتزاعی ترین نقاشی های </a:t>
            </a:r>
            <a:r>
              <a:rPr lang="fa-IR" sz="2400" dirty="0" err="1">
                <a:solidFill>
                  <a:srgbClr val="C00000"/>
                </a:solidFill>
                <a:cs typeface="B Nazanin" pitchFamily="2" charset="-78"/>
              </a:rPr>
              <a:t>دوکتین</a:t>
            </a:r>
            <a:r>
              <a:rPr lang="fa-IR" sz="2400" dirty="0">
                <a:solidFill>
                  <a:srgbClr val="C00000"/>
                </a:solidFill>
                <a:cs typeface="B Nazanin" pitchFamily="2" charset="-78"/>
              </a:rPr>
              <a:t> نیز خطوط با یکدیگر در </a:t>
            </a:r>
            <a:r>
              <a:rPr lang="fa-IR" sz="2400" dirty="0" err="1">
                <a:solidFill>
                  <a:srgbClr val="C00000"/>
                </a:solidFill>
                <a:cs typeface="B Nazanin" pitchFamily="2" charset="-78"/>
              </a:rPr>
              <a:t>ارتباطند</a:t>
            </a:r>
            <a:r>
              <a:rPr lang="fa-IR" sz="2400" dirty="0">
                <a:solidFill>
                  <a:srgbClr val="C00000"/>
                </a:solidFill>
                <a:cs typeface="B Nazanin" pitchFamily="2" charset="-78"/>
              </a:rPr>
              <a:t>.</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379491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219200"/>
            <a:ext cx="7848600" cy="4893647"/>
          </a:xfrm>
          <a:prstGeom prst="rect">
            <a:avLst/>
          </a:prstGeom>
        </p:spPr>
        <p:txBody>
          <a:bodyPr wrap="square">
            <a:spAutoFit/>
          </a:bodyPr>
          <a:lstStyle/>
          <a:p>
            <a:pPr algn="just" rtl="1"/>
            <a:r>
              <a:rPr lang="fa-IR" sz="2400" dirty="0" err="1">
                <a:solidFill>
                  <a:srgbClr val="800080"/>
                </a:solidFill>
                <a:cs typeface="B Nazanin" pitchFamily="2" charset="-78"/>
              </a:rPr>
              <a:t>درمانگر</a:t>
            </a:r>
            <a:r>
              <a:rPr lang="fa-IR" sz="2400" dirty="0">
                <a:solidFill>
                  <a:srgbClr val="800080"/>
                </a:solidFill>
                <a:cs typeface="B Nazanin" pitchFamily="2" charset="-78"/>
              </a:rPr>
              <a:t> مصمم میشود که کانون توجه بر درمان را بر جنبه ی فرعی دیگری از واقعیت یعنی عنصر </a:t>
            </a:r>
            <a:r>
              <a:rPr lang="fa-IR" sz="2400" dirty="0" err="1">
                <a:solidFill>
                  <a:srgbClr val="800080"/>
                </a:solidFill>
                <a:cs typeface="B Nazanin" pitchFamily="2" charset="-78"/>
              </a:rPr>
              <a:t>لیاقـت</a:t>
            </a:r>
            <a:r>
              <a:rPr lang="fa-IR" sz="2400" dirty="0">
                <a:solidFill>
                  <a:srgbClr val="800080"/>
                </a:solidFill>
                <a:cs typeface="B Nazanin" pitchFamily="2" charset="-78"/>
              </a:rPr>
              <a:t> و شایستگی در این خانواده اختصاص </a:t>
            </a:r>
            <a:r>
              <a:rPr lang="fa-IR" sz="2400" dirty="0" err="1">
                <a:solidFill>
                  <a:srgbClr val="800080"/>
                </a:solidFill>
                <a:cs typeface="B Nazanin" pitchFamily="2" charset="-78"/>
              </a:rPr>
              <a:t>دهد.درمانگر</a:t>
            </a:r>
            <a:r>
              <a:rPr lang="fa-IR" sz="2400" dirty="0">
                <a:solidFill>
                  <a:srgbClr val="800080"/>
                </a:solidFill>
                <a:cs typeface="B Nazanin" pitchFamily="2" charset="-78"/>
              </a:rPr>
              <a:t> بعد از چند جلسه مشاوره یک بازی مکاشفه ای را </a:t>
            </a:r>
            <a:r>
              <a:rPr lang="fa-IR" sz="2400" dirty="0" err="1">
                <a:solidFill>
                  <a:srgbClr val="800080"/>
                </a:solidFill>
                <a:cs typeface="B Nazanin" pitchFamily="2" charset="-78"/>
              </a:rPr>
              <a:t>شـروع</a:t>
            </a:r>
            <a:r>
              <a:rPr lang="fa-IR" sz="2400" dirty="0">
                <a:solidFill>
                  <a:srgbClr val="800080"/>
                </a:solidFill>
                <a:cs typeface="B Nazanin" pitchFamily="2" charset="-78"/>
              </a:rPr>
              <a:t> </a:t>
            </a:r>
            <a:r>
              <a:rPr lang="fa-IR" sz="2400" dirty="0" err="1">
                <a:solidFill>
                  <a:srgbClr val="800080"/>
                </a:solidFill>
                <a:cs typeface="B Nazanin" pitchFamily="2" charset="-78"/>
              </a:rPr>
              <a:t>میکند.او</a:t>
            </a:r>
            <a:r>
              <a:rPr lang="fa-IR" sz="2400" dirty="0">
                <a:solidFill>
                  <a:srgbClr val="800080"/>
                </a:solidFill>
                <a:cs typeface="B Nazanin" pitchFamily="2" charset="-78"/>
              </a:rPr>
              <a:t> پشت آینه ی یک طرفه به بازی مکاشفه ای خود ادامه میدهد و با روشن و خاموش کردن چراغ به بچه ها نشان میدهد که چطور میتوان آینه ی یک طرفه را معکوس </a:t>
            </a:r>
            <a:r>
              <a:rPr lang="fa-IR" sz="2400" dirty="0" err="1">
                <a:solidFill>
                  <a:srgbClr val="800080"/>
                </a:solidFill>
                <a:cs typeface="B Nazanin" pitchFamily="2" charset="-78"/>
              </a:rPr>
              <a:t>کرد.پاسخ</a:t>
            </a:r>
            <a:r>
              <a:rPr lang="fa-IR" sz="2400" dirty="0">
                <a:solidFill>
                  <a:srgbClr val="800080"/>
                </a:solidFill>
                <a:cs typeface="B Nazanin" pitchFamily="2" charset="-78"/>
              </a:rPr>
              <a:t> بچه ها کنجکاوانه ، </a:t>
            </a:r>
            <a:r>
              <a:rPr lang="fa-IR" sz="2400" dirty="0" err="1">
                <a:solidFill>
                  <a:srgbClr val="800080"/>
                </a:solidFill>
                <a:cs typeface="B Nazanin" pitchFamily="2" charset="-78"/>
              </a:rPr>
              <a:t>هوشیارانه</a:t>
            </a:r>
            <a:r>
              <a:rPr lang="fa-IR" sz="2400" dirty="0">
                <a:solidFill>
                  <a:srgbClr val="800080"/>
                </a:solidFill>
                <a:cs typeface="B Nazanin" pitchFamily="2" charset="-78"/>
              </a:rPr>
              <a:t> همراه با علاقه و مشارکت آمیز </a:t>
            </a:r>
            <a:r>
              <a:rPr lang="fa-IR" sz="2400" dirty="0" err="1">
                <a:solidFill>
                  <a:srgbClr val="800080"/>
                </a:solidFill>
                <a:cs typeface="B Nazanin" pitchFamily="2" charset="-78"/>
              </a:rPr>
              <a:t>است.نظرشان</a:t>
            </a:r>
            <a:r>
              <a:rPr lang="fa-IR" sz="2400" dirty="0">
                <a:solidFill>
                  <a:srgbClr val="800080"/>
                </a:solidFill>
                <a:cs typeface="B Nazanin" pitchFamily="2" charset="-78"/>
              </a:rPr>
              <a:t> زیرکانه است چون هیچکدام از این ویژگی ها در توصیفی </a:t>
            </a:r>
            <a:r>
              <a:rPr lang="fa-IR" sz="2400" dirty="0" err="1">
                <a:solidFill>
                  <a:srgbClr val="800080"/>
                </a:solidFill>
                <a:cs typeface="B Nazanin" pitchFamily="2" charset="-78"/>
              </a:rPr>
              <a:t>کـه</a:t>
            </a:r>
            <a:r>
              <a:rPr lang="fa-IR" sz="2400" dirty="0">
                <a:solidFill>
                  <a:srgbClr val="800080"/>
                </a:solidFill>
                <a:cs typeface="B Nazanin" pitchFamily="2" charset="-78"/>
              </a:rPr>
              <a:t> خانواده از پسرها کرده بود وجود </a:t>
            </a:r>
            <a:r>
              <a:rPr lang="fa-IR" sz="2400" dirty="0" err="1">
                <a:solidFill>
                  <a:srgbClr val="800080"/>
                </a:solidFill>
                <a:cs typeface="B Nazanin" pitchFamily="2" charset="-78"/>
              </a:rPr>
              <a:t>نداشت.درمانگر</a:t>
            </a:r>
            <a:r>
              <a:rPr lang="fa-IR" sz="2400" dirty="0">
                <a:solidFill>
                  <a:srgbClr val="800080"/>
                </a:solidFill>
                <a:cs typeface="B Nazanin" pitchFamily="2" charset="-78"/>
              </a:rPr>
              <a:t> احساس میکند که ناچار از این بخش </a:t>
            </a:r>
            <a:r>
              <a:rPr lang="fa-IR" sz="2400" dirty="0" err="1">
                <a:solidFill>
                  <a:srgbClr val="800080"/>
                </a:solidFill>
                <a:cs typeface="B Nazanin" pitchFamily="2" charset="-78"/>
              </a:rPr>
              <a:t>مـورد</a:t>
            </a:r>
            <a:r>
              <a:rPr lang="fa-IR" sz="2400" dirty="0">
                <a:solidFill>
                  <a:srgbClr val="800080"/>
                </a:solidFill>
                <a:cs typeface="B Nazanin" pitchFamily="2" charset="-78"/>
              </a:rPr>
              <a:t> </a:t>
            </a:r>
            <a:r>
              <a:rPr lang="fa-IR" sz="2400" dirty="0" err="1">
                <a:solidFill>
                  <a:srgbClr val="800080"/>
                </a:solidFill>
                <a:cs typeface="B Nazanin" pitchFamily="2" charset="-78"/>
              </a:rPr>
              <a:t>غفلـت</a:t>
            </a:r>
            <a:r>
              <a:rPr lang="fa-IR" sz="2400" dirty="0">
                <a:solidFill>
                  <a:srgbClr val="800080"/>
                </a:solidFill>
                <a:cs typeface="B Nazanin" pitchFamily="2" charset="-78"/>
              </a:rPr>
              <a:t> </a:t>
            </a:r>
            <a:r>
              <a:rPr lang="fa-IR" sz="2400" dirty="0" err="1">
                <a:solidFill>
                  <a:srgbClr val="800080"/>
                </a:solidFill>
                <a:cs typeface="B Nazanin" pitchFamily="2" charset="-78"/>
              </a:rPr>
              <a:t>قـرار</a:t>
            </a:r>
            <a:r>
              <a:rPr lang="fa-IR" sz="2400" dirty="0">
                <a:solidFill>
                  <a:srgbClr val="800080"/>
                </a:solidFill>
                <a:cs typeface="B Nazanin" pitchFamily="2" charset="-78"/>
              </a:rPr>
              <a:t> گرفته از </a:t>
            </a:r>
            <a:r>
              <a:rPr lang="fa-IR" sz="2400" dirty="0" err="1">
                <a:solidFill>
                  <a:srgbClr val="800080"/>
                </a:solidFill>
                <a:cs typeface="B Nazanin" pitchFamily="2" charset="-78"/>
              </a:rPr>
              <a:t>رفتاشان</a:t>
            </a:r>
            <a:r>
              <a:rPr lang="fa-IR" sz="2400" dirty="0">
                <a:solidFill>
                  <a:srgbClr val="800080"/>
                </a:solidFill>
                <a:cs typeface="B Nazanin" pitchFamily="2" charset="-78"/>
              </a:rPr>
              <a:t> را کشف کند و اصرار مدرسه و </a:t>
            </a:r>
            <a:r>
              <a:rPr lang="fa-IR" sz="2400" dirty="0" err="1">
                <a:solidFill>
                  <a:srgbClr val="800080"/>
                </a:solidFill>
                <a:cs typeface="B Nazanin" pitchFamily="2" charset="-78"/>
              </a:rPr>
              <a:t>خـانواده</a:t>
            </a:r>
            <a:r>
              <a:rPr lang="fa-IR" sz="2400" dirty="0">
                <a:solidFill>
                  <a:srgbClr val="800080"/>
                </a:solidFill>
                <a:cs typeface="B Nazanin" pitchFamily="2" charset="-78"/>
              </a:rPr>
              <a:t> </a:t>
            </a:r>
            <a:r>
              <a:rPr lang="fa-IR" sz="2400" dirty="0" err="1">
                <a:solidFill>
                  <a:srgbClr val="800080"/>
                </a:solidFill>
                <a:cs typeface="B Nazanin" pitchFamily="2" charset="-78"/>
              </a:rPr>
              <a:t>مبنـی</a:t>
            </a:r>
            <a:r>
              <a:rPr lang="fa-IR" sz="2400" dirty="0">
                <a:solidFill>
                  <a:srgbClr val="800080"/>
                </a:solidFill>
                <a:cs typeface="B Nazanin" pitchFamily="2" charset="-78"/>
              </a:rPr>
              <a:t> </a:t>
            </a:r>
            <a:r>
              <a:rPr lang="fa-IR" sz="2400" dirty="0" err="1">
                <a:solidFill>
                  <a:srgbClr val="800080"/>
                </a:solidFill>
                <a:cs typeface="B Nazanin" pitchFamily="2" charset="-78"/>
              </a:rPr>
              <a:t>بـر</a:t>
            </a:r>
            <a:r>
              <a:rPr lang="fa-IR" sz="2400" dirty="0">
                <a:solidFill>
                  <a:srgbClr val="800080"/>
                </a:solidFill>
                <a:cs typeface="B Nazanin" pitchFamily="2" charset="-78"/>
              </a:rPr>
              <a:t> </a:t>
            </a:r>
            <a:r>
              <a:rPr lang="fa-IR" sz="2400" dirty="0" err="1">
                <a:solidFill>
                  <a:srgbClr val="800080"/>
                </a:solidFill>
                <a:cs typeface="B Nazanin" pitchFamily="2" charset="-78"/>
              </a:rPr>
              <a:t>خرابکـار</a:t>
            </a:r>
            <a:r>
              <a:rPr lang="fa-IR" sz="2400" dirty="0">
                <a:solidFill>
                  <a:srgbClr val="800080"/>
                </a:solidFill>
                <a:cs typeface="B Nazanin" pitchFamily="2" charset="-78"/>
              </a:rPr>
              <a:t> </a:t>
            </a:r>
            <a:r>
              <a:rPr lang="fa-IR" sz="2400" dirty="0" err="1">
                <a:solidFill>
                  <a:srgbClr val="800080"/>
                </a:solidFill>
                <a:cs typeface="B Nazanin" pitchFamily="2" charset="-78"/>
              </a:rPr>
              <a:t>بـودن</a:t>
            </a:r>
            <a:r>
              <a:rPr lang="fa-IR" sz="2400" dirty="0">
                <a:solidFill>
                  <a:srgbClr val="800080"/>
                </a:solidFill>
                <a:cs typeface="B Nazanin" pitchFamily="2" charset="-78"/>
              </a:rPr>
              <a:t> </a:t>
            </a:r>
            <a:r>
              <a:rPr lang="fa-IR" sz="2400" dirty="0" err="1">
                <a:solidFill>
                  <a:srgbClr val="800080"/>
                </a:solidFill>
                <a:cs typeface="B Nazanin" pitchFamily="2" charset="-78"/>
              </a:rPr>
              <a:t>آنهـا</a:t>
            </a:r>
            <a:r>
              <a:rPr lang="fa-IR" sz="2400" dirty="0">
                <a:solidFill>
                  <a:srgbClr val="800080"/>
                </a:solidFill>
                <a:cs typeface="B Nazanin" pitchFamily="2" charset="-78"/>
              </a:rPr>
              <a:t> را </a:t>
            </a:r>
            <a:r>
              <a:rPr lang="fa-IR" sz="2400" dirty="0" err="1">
                <a:solidFill>
                  <a:srgbClr val="800080"/>
                </a:solidFill>
                <a:cs typeface="B Nazanin" pitchFamily="2" charset="-78"/>
              </a:rPr>
              <a:t>زیـر</a:t>
            </a:r>
            <a:r>
              <a:rPr lang="fa-IR" sz="2400" dirty="0">
                <a:solidFill>
                  <a:srgbClr val="800080"/>
                </a:solidFill>
                <a:cs typeface="B Nazanin" pitchFamily="2" charset="-78"/>
              </a:rPr>
              <a:t> </a:t>
            </a:r>
            <a:r>
              <a:rPr lang="fa-IR" sz="2400" dirty="0" err="1">
                <a:solidFill>
                  <a:srgbClr val="800080"/>
                </a:solidFill>
                <a:cs typeface="B Nazanin" pitchFamily="2" charset="-78"/>
              </a:rPr>
              <a:t>سـوال</a:t>
            </a:r>
            <a:r>
              <a:rPr lang="fa-IR" sz="2400" dirty="0">
                <a:solidFill>
                  <a:srgbClr val="800080"/>
                </a:solidFill>
                <a:cs typeface="B Nazanin" pitchFamily="2" charset="-78"/>
              </a:rPr>
              <a:t> </a:t>
            </a:r>
            <a:r>
              <a:rPr lang="fa-IR" sz="2400" dirty="0" err="1">
                <a:solidFill>
                  <a:srgbClr val="800080"/>
                </a:solidFill>
                <a:cs typeface="B Nazanin" pitchFamily="2" charset="-78"/>
              </a:rPr>
              <a:t>میبرد.درمانگر</a:t>
            </a:r>
            <a:r>
              <a:rPr lang="fa-IR" sz="2400" dirty="0">
                <a:solidFill>
                  <a:srgbClr val="800080"/>
                </a:solidFill>
                <a:cs typeface="B Nazanin" pitchFamily="2" charset="-78"/>
              </a:rPr>
              <a:t> به بچه ها میگوید : شما بچه های </a:t>
            </a:r>
            <a:r>
              <a:rPr lang="fa-IR" sz="2400" dirty="0" err="1">
                <a:solidFill>
                  <a:srgbClr val="800080"/>
                </a:solidFill>
                <a:cs typeface="B Nazanin" pitchFamily="2" charset="-78"/>
              </a:rPr>
              <a:t>باهوشی</a:t>
            </a:r>
            <a:r>
              <a:rPr lang="fa-IR" sz="2400" dirty="0">
                <a:solidFill>
                  <a:srgbClr val="800080"/>
                </a:solidFill>
                <a:cs typeface="B Nazanin" pitchFamily="2" charset="-78"/>
              </a:rPr>
              <a:t> </a:t>
            </a:r>
            <a:r>
              <a:rPr lang="fa-IR" sz="2400" dirty="0" err="1">
                <a:solidFill>
                  <a:srgbClr val="800080"/>
                </a:solidFill>
                <a:cs typeface="B Nazanin" pitchFamily="2" charset="-78"/>
              </a:rPr>
              <a:t>هستید.من</a:t>
            </a:r>
            <a:r>
              <a:rPr lang="fa-IR" sz="2400" dirty="0">
                <a:solidFill>
                  <a:srgbClr val="800080"/>
                </a:solidFill>
                <a:cs typeface="B Nazanin" pitchFamily="2" charset="-78"/>
              </a:rPr>
              <a:t> می دیدم که شما </a:t>
            </a:r>
            <a:r>
              <a:rPr lang="fa-IR" sz="2400" dirty="0" err="1">
                <a:solidFill>
                  <a:srgbClr val="800080"/>
                </a:solidFill>
                <a:cs typeface="B Nazanin" pitchFamily="2" charset="-78"/>
              </a:rPr>
              <a:t>خـوب</a:t>
            </a:r>
            <a:r>
              <a:rPr lang="fa-IR" sz="2400" dirty="0">
                <a:solidFill>
                  <a:srgbClr val="800080"/>
                </a:solidFill>
                <a:cs typeface="B Nazanin" pitchFamily="2" charset="-78"/>
              </a:rPr>
              <a:t> و </a:t>
            </a:r>
            <a:r>
              <a:rPr lang="fa-IR" sz="2400" dirty="0" err="1">
                <a:solidFill>
                  <a:srgbClr val="800080"/>
                </a:solidFill>
                <a:cs typeface="B Nazanin" pitchFamily="2" charset="-78"/>
              </a:rPr>
              <a:t>مـودب</a:t>
            </a:r>
            <a:r>
              <a:rPr lang="fa-IR" sz="2400" dirty="0">
                <a:solidFill>
                  <a:srgbClr val="800080"/>
                </a:solidFill>
                <a:cs typeface="B Nazanin" pitchFamily="2" charset="-78"/>
              </a:rPr>
              <a:t> </a:t>
            </a:r>
            <a:r>
              <a:rPr lang="fa-IR" sz="2400" dirty="0" err="1">
                <a:solidFill>
                  <a:srgbClr val="800080"/>
                </a:solidFill>
                <a:cs typeface="B Nazanin" pitchFamily="2" charset="-78"/>
              </a:rPr>
              <a:t>وبـا</a:t>
            </a:r>
            <a:r>
              <a:rPr lang="fa-IR" sz="2400" dirty="0">
                <a:solidFill>
                  <a:srgbClr val="800080"/>
                </a:solidFill>
                <a:cs typeface="B Nazanin" pitchFamily="2" charset="-78"/>
              </a:rPr>
              <a:t> زیرکی و ملایمت با هم حرف </a:t>
            </a:r>
            <a:r>
              <a:rPr lang="fa-IR" sz="2400" dirty="0" err="1">
                <a:solidFill>
                  <a:srgbClr val="800080"/>
                </a:solidFill>
                <a:cs typeface="B Nazanin" pitchFamily="2" charset="-78"/>
              </a:rPr>
              <a:t>میزدین.پس</a:t>
            </a:r>
            <a:r>
              <a:rPr lang="fa-IR" sz="2400" dirty="0">
                <a:solidFill>
                  <a:srgbClr val="800080"/>
                </a:solidFill>
                <a:cs typeface="B Nazanin" pitchFamily="2" charset="-78"/>
              </a:rPr>
              <a:t> از خودم پرسیدم اشکال این خانواده چیست؟ </a:t>
            </a:r>
            <a:r>
              <a:rPr lang="fa-IR" sz="2400" dirty="0" err="1">
                <a:solidFill>
                  <a:srgbClr val="800080"/>
                </a:solidFill>
                <a:cs typeface="B Nazanin" pitchFamily="2" charset="-78"/>
              </a:rPr>
              <a:t>البتـه</a:t>
            </a:r>
            <a:r>
              <a:rPr lang="fa-IR" sz="2400" dirty="0">
                <a:solidFill>
                  <a:srgbClr val="800080"/>
                </a:solidFill>
                <a:cs typeface="B Nazanin" pitchFamily="2" charset="-78"/>
              </a:rPr>
              <a:t> </a:t>
            </a:r>
            <a:r>
              <a:rPr lang="fa-IR" sz="2400" dirty="0" err="1">
                <a:solidFill>
                  <a:srgbClr val="800080"/>
                </a:solidFill>
                <a:cs typeface="B Nazanin" pitchFamily="2" charset="-78"/>
              </a:rPr>
              <a:t>ممکنـه</a:t>
            </a:r>
            <a:r>
              <a:rPr lang="fa-IR" sz="2400" dirty="0">
                <a:solidFill>
                  <a:srgbClr val="800080"/>
                </a:solidFill>
                <a:cs typeface="B Nazanin" pitchFamily="2" charset="-78"/>
              </a:rPr>
              <a:t> </a:t>
            </a:r>
            <a:r>
              <a:rPr lang="fa-IR" sz="2400" dirty="0" err="1">
                <a:solidFill>
                  <a:srgbClr val="800080"/>
                </a:solidFill>
                <a:cs typeface="B Nazanin" pitchFamily="2" charset="-78"/>
              </a:rPr>
              <a:t>کـه</a:t>
            </a:r>
            <a:r>
              <a:rPr lang="fa-IR" sz="2400" dirty="0">
                <a:solidFill>
                  <a:srgbClr val="800080"/>
                </a:solidFill>
                <a:cs typeface="B Nazanin" pitchFamily="2" charset="-78"/>
              </a:rPr>
              <a:t> شماها طی چند ماه گذشته ای که در جلسات درمان شرکت کردین تغییر کرده </a:t>
            </a:r>
            <a:r>
              <a:rPr lang="fa-IR" sz="2400" dirty="0" err="1">
                <a:solidFill>
                  <a:srgbClr val="800080"/>
                </a:solidFill>
                <a:cs typeface="B Nazanin" pitchFamily="2" charset="-78"/>
              </a:rPr>
              <a:t>باشین</a:t>
            </a:r>
            <a:r>
              <a:rPr lang="fa-IR" sz="2400" dirty="0">
                <a:solidFill>
                  <a:srgbClr val="800080"/>
                </a:solidFill>
                <a:cs typeface="B Nazanin" pitchFamily="2" charset="-78"/>
              </a:rPr>
              <a:t>.</a:t>
            </a:r>
            <a:endParaRPr lang="en-US" sz="2400" dirty="0">
              <a:solidFill>
                <a:srgbClr val="800080"/>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2600" y="457200"/>
            <a:ext cx="6934200" cy="5078313"/>
          </a:xfrm>
          <a:prstGeom prst="rect">
            <a:avLst/>
          </a:prstGeom>
        </p:spPr>
        <p:txBody>
          <a:bodyPr wrap="square">
            <a:spAutoFit/>
          </a:bodyPr>
          <a:lstStyle/>
          <a:p>
            <a:pPr algn="just" rtl="1">
              <a:lnSpc>
                <a:spcPct val="150000"/>
              </a:lnSpc>
            </a:pPr>
            <a:r>
              <a:rPr lang="fa-IR" sz="2400" dirty="0">
                <a:solidFill>
                  <a:schemeClr val="accent5">
                    <a:lumMod val="75000"/>
                  </a:schemeClr>
                </a:solidFill>
                <a:cs typeface="B Nazanin" pitchFamily="2" charset="-78"/>
              </a:rPr>
              <a:t>در رفتار بچه ها که مودبانه و با شور و شوق است و لباس آنها که تمیز و ظاهر آراسته و </a:t>
            </a:r>
            <a:r>
              <a:rPr lang="fa-IR" sz="2400" dirty="0" err="1">
                <a:solidFill>
                  <a:schemeClr val="accent5">
                    <a:lumMod val="75000"/>
                  </a:schemeClr>
                </a:solidFill>
                <a:cs typeface="B Nazanin" pitchFamily="2" charset="-78"/>
              </a:rPr>
              <a:t>خوشـایند</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آنهـا</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بـا</a:t>
            </a:r>
            <a:r>
              <a:rPr lang="fa-IR" sz="2400" dirty="0">
                <a:solidFill>
                  <a:schemeClr val="accent5">
                    <a:lumMod val="75000"/>
                  </a:schemeClr>
                </a:solidFill>
                <a:cs typeface="B Nazanin" pitchFamily="2" charset="-78"/>
              </a:rPr>
              <a:t> برداشتی که از خود دارند و بر جوانب منفی تاکید دارد نوعی </a:t>
            </a:r>
            <a:r>
              <a:rPr lang="fa-IR" sz="2400" dirty="0" err="1">
                <a:solidFill>
                  <a:schemeClr val="accent5">
                    <a:lumMod val="75000"/>
                  </a:schemeClr>
                </a:solidFill>
                <a:cs typeface="B Nazanin" pitchFamily="2" charset="-78"/>
              </a:rPr>
              <a:t>ناهم</a:t>
            </a:r>
            <a:r>
              <a:rPr lang="fa-IR" sz="2400" dirty="0">
                <a:solidFill>
                  <a:schemeClr val="accent5">
                    <a:lumMod val="75000"/>
                  </a:schemeClr>
                </a:solidFill>
                <a:cs typeface="B Nazanin" pitchFamily="2" charset="-78"/>
              </a:rPr>
              <a:t> خوانی دیده </a:t>
            </a:r>
            <a:r>
              <a:rPr lang="fa-IR" sz="2400" dirty="0" err="1">
                <a:solidFill>
                  <a:schemeClr val="accent5">
                    <a:lumMod val="75000"/>
                  </a:schemeClr>
                </a:solidFill>
                <a:cs typeface="B Nazanin" pitchFamily="2" charset="-78"/>
              </a:rPr>
              <a:t>میشود.حتی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میراندا</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کـودک</a:t>
            </a:r>
            <a:r>
              <a:rPr lang="fa-IR" sz="2400" dirty="0">
                <a:solidFill>
                  <a:schemeClr val="accent5">
                    <a:lumMod val="75000"/>
                  </a:schemeClr>
                </a:solidFill>
                <a:cs typeface="B Nazanin" pitchFamily="2" charset="-78"/>
              </a:rPr>
              <a:t> ولی گونه ،که به علت بیماری مادرش بسیاری از مسئولیت </a:t>
            </a:r>
            <a:r>
              <a:rPr lang="fa-IR" sz="2400" dirty="0" err="1">
                <a:solidFill>
                  <a:schemeClr val="accent5">
                    <a:lumMod val="75000"/>
                  </a:schemeClr>
                </a:solidFill>
                <a:cs typeface="B Nazanin" pitchFamily="2" charset="-78"/>
              </a:rPr>
              <a:t>هارا</a:t>
            </a:r>
            <a:r>
              <a:rPr lang="fa-IR" sz="2400" dirty="0">
                <a:solidFill>
                  <a:schemeClr val="accent5">
                    <a:lumMod val="75000"/>
                  </a:schemeClr>
                </a:solidFill>
                <a:cs typeface="B Nazanin" pitchFamily="2" charset="-78"/>
              </a:rPr>
              <a:t> بر عهده </a:t>
            </a:r>
            <a:r>
              <a:rPr lang="fa-IR" sz="2400" dirty="0" err="1">
                <a:solidFill>
                  <a:schemeClr val="accent5">
                    <a:lumMod val="75000"/>
                  </a:schemeClr>
                </a:solidFill>
                <a:cs typeface="B Nazanin" pitchFamily="2" charset="-78"/>
              </a:rPr>
              <a:t>گرفتـه</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اسـت</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رفتـار</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مسـئولانه</a:t>
            </a:r>
            <a:r>
              <a:rPr lang="fa-IR" sz="2400" dirty="0">
                <a:solidFill>
                  <a:schemeClr val="accent5">
                    <a:lumMod val="75000"/>
                  </a:schemeClr>
                </a:solidFill>
                <a:cs typeface="B Nazanin" pitchFamily="2" charset="-78"/>
              </a:rPr>
              <a:t> ی </a:t>
            </a:r>
            <a:r>
              <a:rPr lang="fa-IR" sz="2400" dirty="0" err="1">
                <a:solidFill>
                  <a:schemeClr val="accent5">
                    <a:lumMod val="75000"/>
                  </a:schemeClr>
                </a:solidFill>
                <a:cs typeface="B Nazanin" pitchFamily="2" charset="-78"/>
              </a:rPr>
              <a:t>خودرا</a:t>
            </a:r>
            <a:r>
              <a:rPr lang="fa-IR" sz="2400" dirty="0">
                <a:solidFill>
                  <a:schemeClr val="accent5">
                    <a:lumMod val="75000"/>
                  </a:schemeClr>
                </a:solidFill>
                <a:cs typeface="B Nazanin" pitchFamily="2" charset="-78"/>
              </a:rPr>
              <a:t> در </a:t>
            </a:r>
            <a:r>
              <a:rPr lang="fa-IR" sz="2400" dirty="0" err="1">
                <a:solidFill>
                  <a:schemeClr val="accent5">
                    <a:lumMod val="75000"/>
                  </a:schemeClr>
                </a:solidFill>
                <a:cs typeface="B Nazanin" pitchFamily="2" charset="-78"/>
              </a:rPr>
              <a:t>چهارچوبی</a:t>
            </a:r>
            <a:r>
              <a:rPr lang="fa-IR" sz="2400" dirty="0">
                <a:solidFill>
                  <a:schemeClr val="accent5">
                    <a:lumMod val="75000"/>
                  </a:schemeClr>
                </a:solidFill>
                <a:cs typeface="B Nazanin" pitchFamily="2" charset="-78"/>
              </a:rPr>
              <a:t> منفی ارائه </a:t>
            </a:r>
            <a:r>
              <a:rPr lang="fa-IR" sz="2400" dirty="0" err="1">
                <a:solidFill>
                  <a:schemeClr val="accent5">
                    <a:lumMod val="75000"/>
                  </a:schemeClr>
                </a:solidFill>
                <a:cs typeface="B Nazanin" pitchFamily="2" charset="-78"/>
              </a:rPr>
              <a:t>میدهد.مادر</a:t>
            </a:r>
            <a:r>
              <a:rPr lang="fa-IR" sz="2400" dirty="0">
                <a:solidFill>
                  <a:schemeClr val="accent5">
                    <a:lumMod val="75000"/>
                  </a:schemeClr>
                </a:solidFill>
                <a:cs typeface="B Nazanin" pitchFamily="2" charset="-78"/>
              </a:rPr>
              <a:t> وظایف </a:t>
            </a:r>
            <a:r>
              <a:rPr lang="fa-IR" sz="2400" dirty="0" err="1">
                <a:solidFill>
                  <a:schemeClr val="accent5">
                    <a:lumMod val="75000"/>
                  </a:schemeClr>
                </a:solidFill>
                <a:cs typeface="B Nazanin" pitchFamily="2" charset="-78"/>
              </a:rPr>
              <a:t>والدینی</a:t>
            </a:r>
            <a:r>
              <a:rPr lang="fa-IR" sz="2400" dirty="0">
                <a:solidFill>
                  <a:schemeClr val="accent5">
                    <a:lumMod val="75000"/>
                  </a:schemeClr>
                </a:solidFill>
                <a:cs typeface="B Nazanin" pitchFamily="2" charset="-78"/>
              </a:rPr>
              <a:t> را به فرزند ارشد محول </a:t>
            </a:r>
            <a:r>
              <a:rPr lang="fa-IR" sz="2400" dirty="0" err="1">
                <a:solidFill>
                  <a:schemeClr val="accent5">
                    <a:lumMod val="75000"/>
                  </a:schemeClr>
                </a:solidFill>
                <a:cs typeface="B Nazanin" pitchFamily="2" charset="-78"/>
              </a:rPr>
              <a:t>کـرده</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اسـت.اما</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چـون</a:t>
            </a:r>
            <a:endParaRPr lang="en-US" sz="2400" dirty="0">
              <a:solidFill>
                <a:schemeClr val="accent5">
                  <a:lumMod val="75000"/>
                </a:schemeClr>
              </a:solidFill>
              <a:cs typeface="B Nazanin" pitchFamily="2" charset="-78"/>
            </a:endParaRPr>
          </a:p>
          <a:p>
            <a:pPr algn="just" rtl="1">
              <a:lnSpc>
                <a:spcPct val="150000"/>
              </a:lnSpc>
            </a:pPr>
            <a:r>
              <a:rPr lang="fa-IR" sz="2400" dirty="0">
                <a:solidFill>
                  <a:schemeClr val="accent5">
                    <a:lumMod val="75000"/>
                  </a:schemeClr>
                </a:solidFill>
                <a:cs typeface="B Nazanin" pitchFamily="2" charset="-78"/>
              </a:rPr>
              <a:t>حس میکند ارک درستی نیست و این تفویض اختیار موجب ناکامی وی در ارجاع نقش </a:t>
            </a:r>
            <a:r>
              <a:rPr lang="fa-IR" sz="2400" dirty="0" err="1">
                <a:solidFill>
                  <a:schemeClr val="accent5">
                    <a:lumMod val="75000"/>
                  </a:schemeClr>
                </a:solidFill>
                <a:cs typeface="B Nazanin" pitchFamily="2" charset="-78"/>
              </a:rPr>
              <a:t>مادریَش</a:t>
            </a:r>
            <a:r>
              <a:rPr lang="fa-IR" sz="2400" dirty="0">
                <a:solidFill>
                  <a:schemeClr val="accent5">
                    <a:lumMod val="75000"/>
                  </a:schemeClr>
                </a:solidFill>
                <a:cs typeface="B Nazanin" pitchFamily="2" charset="-78"/>
              </a:rPr>
              <a:t> میشود، </a:t>
            </a:r>
            <a:r>
              <a:rPr lang="fa-IR" sz="2400" dirty="0" err="1">
                <a:solidFill>
                  <a:schemeClr val="accent5">
                    <a:lumMod val="75000"/>
                  </a:schemeClr>
                </a:solidFill>
                <a:cs typeface="B Nazanin" pitchFamily="2" charset="-78"/>
              </a:rPr>
              <a:t>لـذا</a:t>
            </a:r>
            <a:r>
              <a:rPr lang="fa-IR" sz="2400" dirty="0">
                <a:solidFill>
                  <a:schemeClr val="accent5">
                    <a:lumMod val="75000"/>
                  </a:schemeClr>
                </a:solidFill>
                <a:cs typeface="B Nazanin" pitchFamily="2" charset="-78"/>
              </a:rPr>
              <a:t> عواطف منفی </a:t>
            </a:r>
            <a:r>
              <a:rPr lang="fa-IR" sz="2400" dirty="0" err="1">
                <a:solidFill>
                  <a:schemeClr val="accent5">
                    <a:lumMod val="75000"/>
                  </a:schemeClr>
                </a:solidFill>
                <a:cs typeface="B Nazanin" pitchFamily="2" charset="-78"/>
              </a:rPr>
              <a:t>اش</a:t>
            </a:r>
            <a:r>
              <a:rPr lang="fa-IR" sz="2400" dirty="0">
                <a:solidFill>
                  <a:schemeClr val="accent5">
                    <a:lumMod val="75000"/>
                  </a:schemeClr>
                </a:solidFill>
                <a:cs typeface="B Nazanin" pitchFamily="2" charset="-78"/>
              </a:rPr>
              <a:t> را در غالب یک </a:t>
            </a:r>
            <a:r>
              <a:rPr lang="fa-IR" sz="2400" dirty="0" err="1">
                <a:solidFill>
                  <a:schemeClr val="accent5">
                    <a:lumMod val="75000"/>
                  </a:schemeClr>
                </a:solidFill>
                <a:cs typeface="B Nazanin" pitchFamily="2" charset="-78"/>
              </a:rPr>
              <a:t>ساخ</a:t>
            </a:r>
            <a:r>
              <a:rPr lang="fa-IR" sz="2400" dirty="0">
                <a:solidFill>
                  <a:schemeClr val="accent5">
                    <a:lumMod val="75000"/>
                  </a:schemeClr>
                </a:solidFill>
                <a:cs typeface="B Nazanin" pitchFamily="2" charset="-78"/>
              </a:rPr>
              <a:t> منفی بروز میدهد.</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295400"/>
            <a:ext cx="8305800" cy="4893647"/>
          </a:xfrm>
          <a:prstGeom prst="rect">
            <a:avLst/>
          </a:prstGeom>
        </p:spPr>
        <p:txBody>
          <a:bodyPr wrap="square">
            <a:spAutoFit/>
          </a:bodyPr>
          <a:lstStyle/>
          <a:p>
            <a:pPr algn="just" rtl="1"/>
            <a:r>
              <a:rPr lang="fa-IR" sz="2400" b="1" dirty="0">
                <a:solidFill>
                  <a:srgbClr val="FF00FF"/>
                </a:solidFill>
                <a:cs typeface="B Nazanin" pitchFamily="2" charset="-78"/>
              </a:rPr>
              <a:t>مادر :</a:t>
            </a:r>
            <a:r>
              <a:rPr lang="fa-IR" sz="2400" dirty="0">
                <a:solidFill>
                  <a:srgbClr val="FF00FF"/>
                </a:solidFill>
                <a:cs typeface="B Nazanin" pitchFamily="2" charset="-78"/>
              </a:rPr>
              <a:t> خوب </a:t>
            </a:r>
            <a:r>
              <a:rPr lang="fa-IR" sz="2400" dirty="0" err="1">
                <a:solidFill>
                  <a:srgbClr val="FF00FF"/>
                </a:solidFill>
                <a:cs typeface="B Nazanin" pitchFamily="2" charset="-78"/>
              </a:rPr>
              <a:t>مت</a:t>
            </a:r>
            <a:r>
              <a:rPr lang="fa-IR" sz="2400" dirty="0">
                <a:solidFill>
                  <a:srgbClr val="FF00FF"/>
                </a:solidFill>
                <a:cs typeface="B Nazanin" pitchFamily="2" charset="-78"/>
              </a:rPr>
              <a:t> و مارک هر روز با م دعوا </a:t>
            </a:r>
            <a:r>
              <a:rPr lang="fa-IR" sz="2400" dirty="0" err="1">
                <a:solidFill>
                  <a:srgbClr val="FF00FF"/>
                </a:solidFill>
                <a:cs typeface="B Nazanin" pitchFamily="2" charset="-78"/>
              </a:rPr>
              <a:t>میکنند.حداقل</a:t>
            </a:r>
            <a:r>
              <a:rPr lang="fa-IR" sz="2400" dirty="0">
                <a:solidFill>
                  <a:srgbClr val="FF00FF"/>
                </a:solidFill>
                <a:cs typeface="B Nazanin" pitchFamily="2" charset="-78"/>
              </a:rPr>
              <a:t> ماهی یک بار از مدرسه اخراج میشوند.</a:t>
            </a:r>
            <a:endParaRPr lang="en-US" sz="2400" dirty="0">
              <a:solidFill>
                <a:srgbClr val="FF00FF"/>
              </a:solidFill>
              <a:cs typeface="B Nazanin" pitchFamily="2" charset="-78"/>
            </a:endParaRPr>
          </a:p>
          <a:p>
            <a:pPr algn="just" rtl="1"/>
            <a:r>
              <a:rPr lang="fa-IR" sz="2400" b="1" dirty="0" err="1">
                <a:solidFill>
                  <a:srgbClr val="FF00FF"/>
                </a:solidFill>
                <a:cs typeface="B Nazanin" pitchFamily="2" charset="-78"/>
              </a:rPr>
              <a:t>مت</a:t>
            </a:r>
            <a:r>
              <a:rPr lang="fa-IR" sz="2400" b="1" dirty="0">
                <a:solidFill>
                  <a:srgbClr val="FF00FF"/>
                </a:solidFill>
                <a:cs typeface="B Nazanin" pitchFamily="2" charset="-78"/>
              </a:rPr>
              <a:t> :</a:t>
            </a:r>
            <a:r>
              <a:rPr lang="fa-IR" sz="2400" dirty="0">
                <a:solidFill>
                  <a:srgbClr val="FF00FF"/>
                </a:solidFill>
                <a:cs typeface="B Nazanin" pitchFamily="2" charset="-78"/>
              </a:rPr>
              <a:t> من این ماه اصلا از مدرسه اخراج نشدم.</a:t>
            </a:r>
            <a:endParaRPr lang="en-US" sz="2400" dirty="0">
              <a:solidFill>
                <a:srgbClr val="FF00FF"/>
              </a:solidFill>
              <a:cs typeface="B Nazanin" pitchFamily="2" charset="-78"/>
            </a:endParaRPr>
          </a:p>
          <a:p>
            <a:pPr algn="just" rtl="1"/>
            <a:r>
              <a:rPr lang="fa-IR" sz="2400" b="1" dirty="0">
                <a:solidFill>
                  <a:srgbClr val="FF00FF"/>
                </a:solidFill>
                <a:cs typeface="B Nazanin" pitchFamily="2" charset="-78"/>
              </a:rPr>
              <a:t>مادر :</a:t>
            </a:r>
            <a:r>
              <a:rPr lang="fa-IR" sz="2400" dirty="0">
                <a:solidFill>
                  <a:srgbClr val="FF00FF"/>
                </a:solidFill>
                <a:cs typeface="B Nazanin" pitchFamily="2" charset="-78"/>
              </a:rPr>
              <a:t> به خاطر قایم شدن در توالت و به هم ریختن کلاس یک هفته ی تمام از مدرسه اخراج شد</a:t>
            </a:r>
            <a:endParaRPr lang="en-US" sz="2400" dirty="0">
              <a:solidFill>
                <a:srgbClr val="FF00FF"/>
              </a:solidFill>
              <a:cs typeface="B Nazanin" pitchFamily="2" charset="-78"/>
            </a:endParaRPr>
          </a:p>
          <a:p>
            <a:pPr algn="just" rtl="1"/>
            <a:r>
              <a:rPr lang="fa-IR" sz="2400" b="1" dirty="0" err="1">
                <a:solidFill>
                  <a:srgbClr val="FF00FF"/>
                </a:solidFill>
                <a:cs typeface="B Nazanin" pitchFamily="2" charset="-78"/>
              </a:rPr>
              <a:t>مت</a:t>
            </a:r>
            <a:r>
              <a:rPr lang="fa-IR" sz="2400" b="1" dirty="0">
                <a:solidFill>
                  <a:srgbClr val="FF00FF"/>
                </a:solidFill>
                <a:cs typeface="B Nazanin" pitchFamily="2" charset="-78"/>
              </a:rPr>
              <a:t> :</a:t>
            </a:r>
            <a:r>
              <a:rPr lang="fa-IR" sz="2400" dirty="0">
                <a:solidFill>
                  <a:srgbClr val="FF00FF"/>
                </a:solidFill>
                <a:cs typeface="B Nazanin" pitchFamily="2" charset="-78"/>
              </a:rPr>
              <a:t> اما من از مدرسه اخراج نشدم.</a:t>
            </a:r>
            <a:endParaRPr lang="en-US" sz="2400" dirty="0">
              <a:solidFill>
                <a:srgbClr val="FF00FF"/>
              </a:solidFill>
              <a:cs typeface="B Nazanin" pitchFamily="2" charset="-78"/>
            </a:endParaRPr>
          </a:p>
          <a:p>
            <a:pPr algn="just" rtl="1"/>
            <a:r>
              <a:rPr lang="fa-IR" sz="2400" b="1" dirty="0">
                <a:solidFill>
                  <a:srgbClr val="FF00FF"/>
                </a:solidFill>
                <a:cs typeface="B Nazanin" pitchFamily="2" charset="-78"/>
              </a:rPr>
              <a:t>مادر :</a:t>
            </a:r>
            <a:r>
              <a:rPr lang="fa-IR" sz="2400" dirty="0">
                <a:solidFill>
                  <a:srgbClr val="FF00FF"/>
                </a:solidFill>
                <a:cs typeface="B Nazanin" pitchFamily="2" charset="-78"/>
              </a:rPr>
              <a:t> مسئله اینه که اونا زبان چرب و نرمی </a:t>
            </a:r>
            <a:r>
              <a:rPr lang="fa-IR" sz="2400" dirty="0" err="1">
                <a:solidFill>
                  <a:srgbClr val="FF00FF"/>
                </a:solidFill>
                <a:cs typeface="B Nazanin" pitchFamily="2" charset="-78"/>
              </a:rPr>
              <a:t>دارند.اونا</a:t>
            </a:r>
            <a:r>
              <a:rPr lang="fa-IR" sz="2400" dirty="0">
                <a:solidFill>
                  <a:srgbClr val="FF00FF"/>
                </a:solidFill>
                <a:cs typeface="B Nazanin" pitchFamily="2" charset="-78"/>
              </a:rPr>
              <a:t> مقررات مدرسه را </a:t>
            </a:r>
            <a:r>
              <a:rPr lang="fa-IR" sz="2400" dirty="0" err="1">
                <a:solidFill>
                  <a:srgbClr val="FF00FF"/>
                </a:solidFill>
                <a:cs typeface="B Nazanin" pitchFamily="2" charset="-78"/>
              </a:rPr>
              <a:t>میدانند.کار</a:t>
            </a:r>
            <a:r>
              <a:rPr lang="fa-IR" sz="2400" dirty="0">
                <a:solidFill>
                  <a:srgbClr val="FF00FF"/>
                </a:solidFill>
                <a:cs typeface="B Nazanin" pitchFamily="2" charset="-78"/>
              </a:rPr>
              <a:t> </a:t>
            </a:r>
            <a:r>
              <a:rPr lang="fa-IR" sz="2400" dirty="0" err="1">
                <a:solidFill>
                  <a:srgbClr val="FF00FF"/>
                </a:solidFill>
                <a:cs typeface="B Nazanin" pitchFamily="2" charset="-78"/>
              </a:rPr>
              <a:t>هایی</a:t>
            </a:r>
            <a:r>
              <a:rPr lang="fa-IR" sz="2400" dirty="0">
                <a:solidFill>
                  <a:srgbClr val="FF00FF"/>
                </a:solidFill>
                <a:cs typeface="B Nazanin" pitchFamily="2" charset="-78"/>
              </a:rPr>
              <a:t> که مجازند </a:t>
            </a:r>
            <a:r>
              <a:rPr lang="fa-IR" sz="2400" dirty="0" err="1">
                <a:solidFill>
                  <a:srgbClr val="FF00FF"/>
                </a:solidFill>
                <a:cs typeface="B Nazanin" pitchFamily="2" charset="-78"/>
              </a:rPr>
              <a:t>انجـام</a:t>
            </a:r>
            <a:r>
              <a:rPr lang="fa-IR" sz="2400" dirty="0">
                <a:solidFill>
                  <a:srgbClr val="FF00FF"/>
                </a:solidFill>
                <a:cs typeface="B Nazanin" pitchFamily="2" charset="-78"/>
              </a:rPr>
              <a:t> بدهند یا مجاز نیستند به بهترین شکلی از اون به نفع </a:t>
            </a:r>
            <a:r>
              <a:rPr lang="fa-IR" sz="2400" dirty="0" err="1">
                <a:solidFill>
                  <a:srgbClr val="FF00FF"/>
                </a:solidFill>
                <a:cs typeface="B Nazanin" pitchFamily="2" charset="-78"/>
              </a:rPr>
              <a:t>خدشون</a:t>
            </a:r>
            <a:r>
              <a:rPr lang="fa-IR" sz="2400" dirty="0">
                <a:solidFill>
                  <a:srgbClr val="FF00FF"/>
                </a:solidFill>
                <a:cs typeface="B Nazanin" pitchFamily="2" charset="-78"/>
              </a:rPr>
              <a:t> استفاده میکنند.</a:t>
            </a:r>
            <a:endParaRPr lang="en-US" sz="2400" dirty="0">
              <a:solidFill>
                <a:srgbClr val="FF00FF"/>
              </a:solidFill>
              <a:cs typeface="B Nazanin" pitchFamily="2" charset="-78"/>
            </a:endParaRPr>
          </a:p>
          <a:p>
            <a:pPr algn="just" rtl="1"/>
            <a:r>
              <a:rPr lang="fa-IR" sz="2400" b="1" dirty="0">
                <a:solidFill>
                  <a:srgbClr val="FF00FF"/>
                </a:solidFill>
                <a:cs typeface="B Nazanin" pitchFamily="2" charset="-78"/>
              </a:rPr>
              <a:t>مینو چین :</a:t>
            </a:r>
            <a:r>
              <a:rPr lang="fa-IR" sz="2400" dirty="0">
                <a:solidFill>
                  <a:srgbClr val="FF00FF"/>
                </a:solidFill>
                <a:cs typeface="B Nazanin" pitchFamily="2" charset="-78"/>
              </a:rPr>
              <a:t> </a:t>
            </a:r>
            <a:r>
              <a:rPr lang="fa-IR" sz="2400" dirty="0" err="1">
                <a:solidFill>
                  <a:srgbClr val="FF00FF"/>
                </a:solidFill>
                <a:cs typeface="B Nazanin" pitchFamily="2" charset="-78"/>
              </a:rPr>
              <a:t>معنیش</a:t>
            </a:r>
            <a:r>
              <a:rPr lang="fa-IR" sz="2400" dirty="0">
                <a:solidFill>
                  <a:srgbClr val="FF00FF"/>
                </a:solidFill>
                <a:cs typeface="B Nazanin" pitchFamily="2" charset="-78"/>
              </a:rPr>
              <a:t> اینه که اونا خیلی </a:t>
            </a:r>
            <a:r>
              <a:rPr lang="fa-IR" sz="2400" dirty="0" err="1">
                <a:solidFill>
                  <a:srgbClr val="FF00FF"/>
                </a:solidFill>
                <a:cs typeface="B Nazanin" pitchFamily="2" charset="-78"/>
              </a:rPr>
              <a:t>باهوشند</a:t>
            </a:r>
            <a:r>
              <a:rPr lang="fa-IR" sz="2400" dirty="0">
                <a:solidFill>
                  <a:srgbClr val="FF00FF"/>
                </a:solidFill>
                <a:cs typeface="B Nazanin" pitchFamily="2" charset="-78"/>
              </a:rPr>
              <a:t>.</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در خاتمه این سه موضوع دکتر </a:t>
            </a:r>
            <a:r>
              <a:rPr lang="fa-IR" sz="2400" dirty="0" err="1">
                <a:solidFill>
                  <a:srgbClr val="FF00FF"/>
                </a:solidFill>
                <a:cs typeface="B Nazanin" pitchFamily="2" charset="-78"/>
              </a:rPr>
              <a:t>جکیل</a:t>
            </a:r>
            <a:r>
              <a:rPr lang="fa-IR" sz="2400" dirty="0">
                <a:solidFill>
                  <a:srgbClr val="FF00FF"/>
                </a:solidFill>
                <a:cs typeface="B Nazanin" pitchFamily="2" charset="-78"/>
              </a:rPr>
              <a:t> و آقای </a:t>
            </a:r>
            <a:r>
              <a:rPr lang="fa-IR" sz="2400" dirty="0" err="1">
                <a:solidFill>
                  <a:srgbClr val="FF00FF"/>
                </a:solidFill>
                <a:cs typeface="B Nazanin" pitchFamily="2" charset="-78"/>
              </a:rPr>
              <a:t>هاید</a:t>
            </a:r>
            <a:r>
              <a:rPr lang="fa-IR" sz="2400" dirty="0">
                <a:solidFill>
                  <a:srgbClr val="FF00FF"/>
                </a:solidFill>
                <a:cs typeface="B Nazanin" pitchFamily="2" charset="-78"/>
              </a:rPr>
              <a:t> از نظر خانواده به صورت جزئی از چهارچوب رفتار در می </a:t>
            </a:r>
            <a:r>
              <a:rPr lang="fa-IR" sz="2400" dirty="0" err="1">
                <a:solidFill>
                  <a:srgbClr val="FF00FF"/>
                </a:solidFill>
                <a:cs typeface="B Nazanin" pitchFamily="2" charset="-78"/>
              </a:rPr>
              <a:t>آید.درمانگر</a:t>
            </a:r>
            <a:r>
              <a:rPr lang="fa-IR" sz="2400" dirty="0">
                <a:solidFill>
                  <a:srgbClr val="FF00FF"/>
                </a:solidFill>
                <a:cs typeface="B Nazanin" pitchFamily="2" charset="-78"/>
              </a:rPr>
              <a:t> باید بعدا تمامی مطالب مهمی را که موجب حفظ مراوده های نا کارساز خانوادگی میشود بررسی کند و به سیستم درمانی قوام بخشد.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3135725" y="2554905"/>
            <a:ext cx="2930609" cy="1023357"/>
          </a:xfrm>
          <a:prstGeom prst="rect">
            <a:avLst/>
          </a:prstGeom>
        </p:spPr>
        <p:txBody>
          <a:bodyPr wrap="none">
            <a:spAutoFit/>
          </a:bodyPr>
          <a:lstStyle/>
          <a:p>
            <a:pPr algn="ctr" rtl="1">
              <a:lnSpc>
                <a:spcPct val="150000"/>
              </a:lnSpc>
            </a:pPr>
            <a:r>
              <a:rPr lang="fa-IR" sz="4400" b="1" dirty="0">
                <a:solidFill>
                  <a:srgbClr val="0070C0"/>
                </a:solidFill>
                <a:cs typeface="B Titr" pitchFamily="2" charset="-78"/>
              </a:rPr>
              <a:t>فصل 8 تشدید</a:t>
            </a:r>
            <a:endParaRPr lang="en-US" sz="4400" dirty="0">
              <a:solidFill>
                <a:srgbClr val="0070C0"/>
              </a:solidFill>
              <a:cs typeface="B Titr" pitchFamily="2" charset="-78"/>
            </a:endParaRPr>
          </a:p>
        </p:txBody>
      </p:sp>
    </p:spTree>
    <p:extLst>
      <p:ext uri="{BB962C8B-B14F-4D97-AF65-F5344CB8AC3E}">
        <p14:creationId xmlns:p14="http://schemas.microsoft.com/office/powerpoint/2010/main" val="846368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609600"/>
            <a:ext cx="7391400" cy="5032147"/>
          </a:xfrm>
          <a:prstGeom prst="rect">
            <a:avLst/>
          </a:prstGeom>
        </p:spPr>
        <p:txBody>
          <a:bodyPr wrap="square">
            <a:spAutoFit/>
          </a:bodyPr>
          <a:lstStyle/>
          <a:p>
            <a:pPr algn="just" rtl="1">
              <a:lnSpc>
                <a:spcPct val="150000"/>
              </a:lnSpc>
            </a:pPr>
            <a:r>
              <a:rPr lang="fa-IR" sz="2400" dirty="0">
                <a:solidFill>
                  <a:srgbClr val="7030A0"/>
                </a:solidFill>
                <a:cs typeface="B Nazanin" pitchFamily="2" charset="-78"/>
              </a:rPr>
              <a:t>مداخله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را می توان با یک تک خوانی مقایسه نمود. در اجرای تک خوانی نواختن نت ها به </a:t>
            </a:r>
            <a:r>
              <a:rPr lang="fa-IR" sz="2400" dirty="0" err="1">
                <a:solidFill>
                  <a:srgbClr val="7030A0"/>
                </a:solidFill>
                <a:cs typeface="B Nazanin" pitchFamily="2" charset="-78"/>
              </a:rPr>
              <a:t>تنهـایی</a:t>
            </a:r>
            <a:r>
              <a:rPr lang="fa-IR" sz="2400" dirty="0">
                <a:solidFill>
                  <a:srgbClr val="7030A0"/>
                </a:solidFill>
                <a:cs typeface="B Nazanin" pitchFamily="2" charset="-78"/>
              </a:rPr>
              <a:t> کافی نیست. تک خوانی بایستی فراتر از چهار ردیف اول شنوندگان شنیده شود. در خانواده درمانی ساختن صدا را با </a:t>
            </a:r>
            <a:r>
              <a:rPr lang="fa-IR" sz="2400" dirty="0" err="1">
                <a:solidFill>
                  <a:srgbClr val="7030A0"/>
                </a:solidFill>
                <a:cs typeface="B Nazanin" pitchFamily="2" charset="-78"/>
              </a:rPr>
              <a:t>دسی</a:t>
            </a:r>
            <a:r>
              <a:rPr lang="fa-IR" sz="2400" dirty="0">
                <a:solidFill>
                  <a:srgbClr val="7030A0"/>
                </a:solidFill>
                <a:cs typeface="B Nazanin" pitchFamily="2" charset="-78"/>
              </a:rPr>
              <a:t> بل </a:t>
            </a:r>
            <a:r>
              <a:rPr lang="fa-IR" sz="2400" dirty="0" err="1">
                <a:solidFill>
                  <a:srgbClr val="7030A0"/>
                </a:solidFill>
                <a:cs typeface="B Nazanin" pitchFamily="2" charset="-78"/>
              </a:rPr>
              <a:t>نمی</a:t>
            </a:r>
            <a:r>
              <a:rPr lang="fa-IR" sz="2400" dirty="0">
                <a:solidFill>
                  <a:srgbClr val="7030A0"/>
                </a:solidFill>
                <a:cs typeface="B Nazanin" pitchFamily="2" charset="-78"/>
              </a:rPr>
              <a:t> </a:t>
            </a:r>
            <a:r>
              <a:rPr lang="fa-IR" sz="2400" dirty="0" err="1">
                <a:solidFill>
                  <a:srgbClr val="7030A0"/>
                </a:solidFill>
                <a:cs typeface="B Nazanin" pitchFamily="2" charset="-78"/>
              </a:rPr>
              <a:t>سنجند</a:t>
            </a:r>
            <a:r>
              <a:rPr lang="fa-IR" sz="2400" dirty="0">
                <a:solidFill>
                  <a:srgbClr val="7030A0"/>
                </a:solidFill>
                <a:cs typeface="B Nazanin" pitchFamily="2" charset="-78"/>
              </a:rPr>
              <a:t> بلکه بر حسب شدت پیام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ارزیابی می کنند.</a:t>
            </a:r>
            <a:endParaRPr lang="en-US" sz="2400" dirty="0">
              <a:solidFill>
                <a:srgbClr val="7030A0"/>
              </a:solidFill>
              <a:cs typeface="B Nazanin" pitchFamily="2" charset="-78"/>
            </a:endParaRPr>
          </a:p>
          <a:p>
            <a:pPr algn="just" rtl="1">
              <a:lnSpc>
                <a:spcPct val="150000"/>
              </a:lnSpc>
            </a:pPr>
            <a:r>
              <a:rPr lang="fa-IR" sz="2400" dirty="0">
                <a:solidFill>
                  <a:srgbClr val="7030A0"/>
                </a:solidFill>
                <a:cs typeface="B Nazanin" pitchFamily="2" charset="-78"/>
              </a:rPr>
              <a:t>اعضای خانواده از یک حس شنوایی دقیق و </a:t>
            </a:r>
            <a:r>
              <a:rPr lang="fa-IR" sz="2400" dirty="0" err="1">
                <a:solidFill>
                  <a:srgbClr val="7030A0"/>
                </a:solidFill>
                <a:cs typeface="B Nazanin" pitchFamily="2" charset="-78"/>
              </a:rPr>
              <a:t>تمیزدهنده</a:t>
            </a:r>
            <a:r>
              <a:rPr lang="fa-IR" sz="2400" dirty="0">
                <a:solidFill>
                  <a:srgbClr val="7030A0"/>
                </a:solidFill>
                <a:cs typeface="B Nazanin" pitchFamily="2" charset="-78"/>
              </a:rPr>
              <a:t> همراه با نوعی کری انتخابی برخوردارند که با </a:t>
            </a:r>
            <a:r>
              <a:rPr lang="fa-IR" sz="2400" dirty="0" err="1">
                <a:solidFill>
                  <a:srgbClr val="7030A0"/>
                </a:solidFill>
                <a:cs typeface="B Nazanin" pitchFamily="2" charset="-78"/>
              </a:rPr>
              <a:t>توجـه</a:t>
            </a:r>
            <a:r>
              <a:rPr lang="fa-IR" sz="2400" dirty="0">
                <a:solidFill>
                  <a:srgbClr val="7030A0"/>
                </a:solidFill>
                <a:cs typeface="B Nazanin" pitchFamily="2" charset="-78"/>
              </a:rPr>
              <a:t> به پیشینه مشترک آنها تنظیم می شود. علاوه بر این تمام خانواده ها حتی خانواده </a:t>
            </a:r>
            <a:r>
              <a:rPr lang="fa-IR" sz="2400" dirty="0" err="1">
                <a:solidFill>
                  <a:srgbClr val="7030A0"/>
                </a:solidFill>
                <a:cs typeface="B Nazanin" pitchFamily="2" charset="-78"/>
              </a:rPr>
              <a:t>هایی</a:t>
            </a:r>
            <a:r>
              <a:rPr lang="fa-IR" sz="2400" dirty="0">
                <a:solidFill>
                  <a:srgbClr val="7030A0"/>
                </a:solidFill>
                <a:cs typeface="B Nazanin" pitchFamily="2" charset="-78"/>
              </a:rPr>
              <a:t> که </a:t>
            </a:r>
            <a:r>
              <a:rPr lang="fa-IR" sz="2400" dirty="0" err="1">
                <a:solidFill>
                  <a:srgbClr val="7030A0"/>
                </a:solidFill>
                <a:cs typeface="B Nazanin" pitchFamily="2" charset="-78"/>
              </a:rPr>
              <a:t>افـراد</a:t>
            </a:r>
            <a:r>
              <a:rPr lang="fa-IR" sz="2400" dirty="0">
                <a:solidFill>
                  <a:srgbClr val="7030A0"/>
                </a:solidFill>
                <a:cs typeface="B Nazanin" pitchFamily="2" charset="-78"/>
              </a:rPr>
              <a:t> آن </a:t>
            </a:r>
            <a:r>
              <a:rPr lang="fa-IR" sz="2400" dirty="0" err="1">
                <a:solidFill>
                  <a:srgbClr val="7030A0"/>
                </a:solidFill>
                <a:cs typeface="B Nazanin" pitchFamily="2" charset="-78"/>
              </a:rPr>
              <a:t>سـر</a:t>
            </a:r>
            <a:r>
              <a:rPr lang="fa-IR" sz="2400" dirty="0">
                <a:solidFill>
                  <a:srgbClr val="7030A0"/>
                </a:solidFill>
                <a:cs typeface="B Nazanin" pitchFamily="2" charset="-78"/>
              </a:rPr>
              <a:t> </a:t>
            </a:r>
            <a:r>
              <a:rPr lang="fa-IR" sz="2400" dirty="0" err="1">
                <a:solidFill>
                  <a:srgbClr val="7030A0"/>
                </a:solidFill>
                <a:cs typeface="B Nazanin" pitchFamily="2" charset="-78"/>
              </a:rPr>
              <a:t>پرشوری</a:t>
            </a:r>
            <a:r>
              <a:rPr lang="fa-IR" sz="2400" dirty="0">
                <a:solidFill>
                  <a:srgbClr val="7030A0"/>
                </a:solidFill>
                <a:cs typeface="B Nazanin" pitchFamily="2" charset="-78"/>
              </a:rPr>
              <a:t> دارند در محدوده خاصی عمل می کنند. از این رو ممکن است پیام </a:t>
            </a:r>
            <a:r>
              <a:rPr lang="fa-IR" sz="2400" dirty="0" err="1">
                <a:solidFill>
                  <a:srgbClr val="7030A0"/>
                </a:solidFill>
                <a:cs typeface="B Nazanin" pitchFamily="2" charset="-78"/>
              </a:rPr>
              <a:t>درمانگر</a:t>
            </a:r>
            <a:r>
              <a:rPr lang="fa-IR" sz="2400" dirty="0">
                <a:solidFill>
                  <a:srgbClr val="7030A0"/>
                </a:solidFill>
                <a:cs typeface="B Nazanin" pitchFamily="2" charset="-78"/>
              </a:rPr>
              <a:t> هیچ </a:t>
            </a:r>
            <a:r>
              <a:rPr lang="fa-IR" sz="2400" dirty="0" err="1">
                <a:solidFill>
                  <a:srgbClr val="7030A0"/>
                </a:solidFill>
                <a:cs typeface="B Nazanin" pitchFamily="2" charset="-78"/>
              </a:rPr>
              <a:t>وقـت</a:t>
            </a:r>
            <a:r>
              <a:rPr lang="fa-IR" sz="2400" dirty="0">
                <a:solidFill>
                  <a:srgbClr val="7030A0"/>
                </a:solidFill>
                <a:cs typeface="B Nazanin" pitchFamily="2" charset="-78"/>
              </a:rPr>
              <a:t> </a:t>
            </a:r>
            <a:r>
              <a:rPr lang="fa-IR" sz="2400" dirty="0" err="1">
                <a:solidFill>
                  <a:srgbClr val="7030A0"/>
                </a:solidFill>
                <a:cs typeface="B Nazanin" pitchFamily="2" charset="-78"/>
              </a:rPr>
              <a:t>بـه</a:t>
            </a:r>
            <a:r>
              <a:rPr lang="fa-IR" sz="2400" dirty="0">
                <a:solidFill>
                  <a:srgbClr val="7030A0"/>
                </a:solidFill>
                <a:cs typeface="B Nazanin" pitchFamily="2" charset="-78"/>
              </a:rPr>
              <a:t> </a:t>
            </a:r>
            <a:r>
              <a:rPr lang="fa-IR" sz="2400" dirty="0" err="1">
                <a:solidFill>
                  <a:srgbClr val="7030A0"/>
                </a:solidFill>
                <a:cs typeface="B Nazanin" pitchFamily="2" charset="-78"/>
              </a:rPr>
              <a:t>گـوش</a:t>
            </a:r>
            <a:r>
              <a:rPr lang="fa-IR" sz="2400" dirty="0">
                <a:solidFill>
                  <a:srgbClr val="7030A0"/>
                </a:solidFill>
                <a:cs typeface="B Nazanin" pitchFamily="2" charset="-78"/>
              </a:rPr>
              <a:t> نرسد و یا احتمالا حساسیتش را از دست بدهد. </a:t>
            </a:r>
            <a:endParaRPr lang="fa-IR" sz="2400" dirty="0">
              <a:solidFill>
                <a:srgbClr val="7030A0"/>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524000"/>
            <a:ext cx="7848600" cy="3970318"/>
          </a:xfrm>
          <a:prstGeom prst="rect">
            <a:avLst/>
          </a:prstGeom>
        </p:spPr>
        <p:txBody>
          <a:bodyPr wrap="square">
            <a:spAutoFit/>
          </a:bodyPr>
          <a:lstStyle/>
          <a:p>
            <a:pPr algn="just" rtl="1">
              <a:lnSpc>
                <a:spcPct val="150000"/>
              </a:lnSpc>
            </a:pP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باید اعضای خانواده را وادار به گوش کردن </a:t>
            </a:r>
            <a:r>
              <a:rPr lang="fa-IR" sz="2400" dirty="0" err="1">
                <a:solidFill>
                  <a:schemeClr val="accent3">
                    <a:lumMod val="75000"/>
                  </a:schemeClr>
                </a:solidFill>
                <a:cs typeface="B Nazanin" pitchFamily="2" charset="-78"/>
              </a:rPr>
              <a:t>بکنـد</a:t>
            </a:r>
            <a:r>
              <a:rPr lang="fa-IR" sz="2400" dirty="0">
                <a:solidFill>
                  <a:schemeClr val="accent3">
                    <a:lumMod val="75000"/>
                  </a:schemeClr>
                </a:solidFill>
                <a:cs typeface="B Nazanin" pitchFamily="2" charset="-78"/>
              </a:rPr>
              <a:t> و این خود ایجاب می کند که پیام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فراتر از آستانه عدم شنوای (کری) خانواده باشد. اعضای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ممکن است این پیام را به عنوان اطلاعات جدیدی در </a:t>
            </a:r>
            <a:r>
              <a:rPr lang="fa-IR" sz="2400" dirty="0" err="1">
                <a:solidFill>
                  <a:schemeClr val="accent3">
                    <a:lumMod val="75000"/>
                  </a:schemeClr>
                </a:solidFill>
                <a:cs typeface="B Nazanin" pitchFamily="2" charset="-78"/>
              </a:rPr>
              <a:t>طرحواره</a:t>
            </a:r>
            <a:r>
              <a:rPr lang="fa-IR" sz="2400" dirty="0">
                <a:solidFill>
                  <a:schemeClr val="accent3">
                    <a:lumMod val="75000"/>
                  </a:schemeClr>
                </a:solidFill>
                <a:cs typeface="B Nazanin" pitchFamily="2" charset="-78"/>
              </a:rPr>
              <a:t> شناختی </a:t>
            </a:r>
            <a:r>
              <a:rPr lang="fa-IR" sz="2400" dirty="0" err="1">
                <a:solidFill>
                  <a:schemeClr val="accent3">
                    <a:lumMod val="75000"/>
                  </a:schemeClr>
                </a:solidFill>
                <a:cs typeface="B Nazanin" pitchFamily="2" charset="-78"/>
              </a:rPr>
              <a:t>درونسازی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نکننـد</a:t>
            </a:r>
            <a:r>
              <a:rPr lang="fa-IR" sz="2400" dirty="0">
                <a:solidFill>
                  <a:schemeClr val="accent3">
                    <a:lumMod val="75000"/>
                  </a:schemeClr>
                </a:solidFill>
                <a:cs typeface="B Nazanin" pitchFamily="2" charset="-78"/>
              </a:rPr>
              <a:t> . </a:t>
            </a:r>
            <a:r>
              <a:rPr lang="fa-IR" sz="2400" dirty="0" err="1">
                <a:solidFill>
                  <a:schemeClr val="accent3">
                    <a:lumMod val="75000"/>
                  </a:schemeClr>
                </a:solidFill>
                <a:cs typeface="B Nazanin" pitchFamily="2" charset="-78"/>
              </a:rPr>
              <a:t>اگـر</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اطلاعـات</a:t>
            </a:r>
            <a:r>
              <a:rPr lang="fa-IR" sz="2400" dirty="0">
                <a:solidFill>
                  <a:schemeClr val="accent3">
                    <a:lumMod val="75000"/>
                  </a:schemeClr>
                </a:solidFill>
                <a:cs typeface="B Nazanin" pitchFamily="2" charset="-78"/>
              </a:rPr>
              <a:t> جدید نیازمند توجه به اختلاف باشد اعضای خانواده ممکن است آنچه را که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می گوید بشنوند، گویی حرف های </a:t>
            </a:r>
            <a:r>
              <a:rPr lang="fa-IR" sz="2400" dirty="0" err="1">
                <a:solidFill>
                  <a:schemeClr val="accent3">
                    <a:lumMod val="75000"/>
                  </a:schemeClr>
                </a:solidFill>
                <a:cs typeface="B Nazanin" pitchFamily="2" charset="-78"/>
              </a:rPr>
              <a:t>درمانگر</a:t>
            </a:r>
            <a:r>
              <a:rPr lang="fa-IR" sz="2400" dirty="0">
                <a:solidFill>
                  <a:schemeClr val="accent3">
                    <a:lumMod val="75000"/>
                  </a:schemeClr>
                </a:solidFill>
                <a:cs typeface="B Nazanin" pitchFamily="2" charset="-78"/>
              </a:rPr>
              <a:t> همانند حرف </a:t>
            </a:r>
            <a:r>
              <a:rPr lang="fa-IR" sz="2400" dirty="0" err="1">
                <a:solidFill>
                  <a:schemeClr val="accent3">
                    <a:lumMod val="75000"/>
                  </a:schemeClr>
                </a:solidFill>
                <a:cs typeface="B Nazanin" pitchFamily="2" charset="-78"/>
              </a:rPr>
              <a:t>هایی</a:t>
            </a:r>
            <a:r>
              <a:rPr lang="fa-IR" sz="2400" dirty="0">
                <a:solidFill>
                  <a:schemeClr val="accent3">
                    <a:lumMod val="75000"/>
                  </a:schemeClr>
                </a:solidFill>
                <a:cs typeface="B Nazanin" pitchFamily="2" charset="-78"/>
              </a:rPr>
              <a:t> است که آنها معمولا در خانه می شنوند . در نتیجه ممکن است توجه آنها را جلب کند و یا حتی ممکن است گفته های او را بشنوند اما به آن گوش نکنند.</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533400"/>
            <a:ext cx="7848600" cy="5632311"/>
          </a:xfrm>
          <a:prstGeom prst="rect">
            <a:avLst/>
          </a:prstGeom>
        </p:spPr>
        <p:txBody>
          <a:bodyPr wrap="square">
            <a:spAutoFit/>
          </a:bodyPr>
          <a:lstStyle/>
          <a:p>
            <a:pPr algn="just" rtl="1">
              <a:lnSpc>
                <a:spcPct val="150000"/>
              </a:lnSpc>
            </a:pPr>
            <a:r>
              <a:rPr lang="fa-IR" sz="2400" dirty="0">
                <a:solidFill>
                  <a:srgbClr val="C00000"/>
                </a:solidFill>
                <a:cs typeface="B Nazanin" pitchFamily="2" charset="-78"/>
              </a:rPr>
              <a:t>خانواده ها به میزانی که خواستار پایبندی به واقعیت خانواده هستند با هم متفاوتند و شدت پیام </a:t>
            </a:r>
            <a:r>
              <a:rPr lang="fa-IR" sz="2400" dirty="0" err="1">
                <a:solidFill>
                  <a:srgbClr val="C00000"/>
                </a:solidFill>
                <a:cs typeface="B Nazanin" pitchFamily="2" charset="-78"/>
              </a:rPr>
              <a:t>درمـانگر</a:t>
            </a:r>
            <a:r>
              <a:rPr lang="fa-IR" sz="2400" dirty="0">
                <a:solidFill>
                  <a:srgbClr val="C00000"/>
                </a:solidFill>
                <a:cs typeface="B Nazanin" pitchFamily="2" charset="-78"/>
              </a:rPr>
              <a:t> باید با توجه به آنچه که مورد چالش قرار می گیرد تغییر کند. گاه تبادل نظر های ساده به اندازه کافی شدید است حال آنکه برخی موقعیت ها مستلزم بحران با شدت زیاد هستند. ویژگی های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تغییر مهمی در توسعه شدت به شمار می آید. برخی درمانگران با استفاده از مداخله های </a:t>
            </a:r>
            <a:r>
              <a:rPr lang="fa-IR" sz="2400" dirty="0" err="1">
                <a:solidFill>
                  <a:srgbClr val="C00000"/>
                </a:solidFill>
                <a:cs typeface="B Nazanin" pitchFamily="2" charset="-78"/>
              </a:rPr>
              <a:t>بسـیار</a:t>
            </a:r>
            <a:r>
              <a:rPr lang="fa-IR" sz="2400" dirty="0">
                <a:solidFill>
                  <a:srgbClr val="C00000"/>
                </a:solidFill>
                <a:cs typeface="B Nazanin" pitchFamily="2" charset="-78"/>
              </a:rPr>
              <a:t> </a:t>
            </a:r>
            <a:r>
              <a:rPr lang="fa-IR" sz="2400" dirty="0" err="1">
                <a:solidFill>
                  <a:srgbClr val="C00000"/>
                </a:solidFill>
                <a:cs typeface="B Nazanin" pitchFamily="2" charset="-78"/>
              </a:rPr>
              <a:t>ملایـم</a:t>
            </a:r>
            <a:r>
              <a:rPr lang="fa-IR" sz="2400" dirty="0">
                <a:solidFill>
                  <a:srgbClr val="C00000"/>
                </a:solidFill>
                <a:cs typeface="B Nazanin" pitchFamily="2" charset="-78"/>
              </a:rPr>
              <a:t> </a:t>
            </a:r>
            <a:r>
              <a:rPr lang="fa-IR" sz="2400" dirty="0" err="1">
                <a:solidFill>
                  <a:srgbClr val="C00000"/>
                </a:solidFill>
                <a:cs typeface="B Nazanin" pitchFamily="2" charset="-78"/>
              </a:rPr>
              <a:t>قادرنـد</a:t>
            </a:r>
            <a:r>
              <a:rPr lang="fa-IR" sz="2400" dirty="0">
                <a:solidFill>
                  <a:srgbClr val="C00000"/>
                </a:solidFill>
                <a:cs typeface="B Nazanin" pitchFamily="2" charset="-78"/>
              </a:rPr>
              <a:t> </a:t>
            </a:r>
            <a:r>
              <a:rPr lang="fa-IR" sz="2400" dirty="0" err="1">
                <a:solidFill>
                  <a:srgbClr val="C00000"/>
                </a:solidFill>
                <a:cs typeface="B Nazanin" pitchFamily="2" charset="-78"/>
              </a:rPr>
              <a:t>تغییـرات</a:t>
            </a:r>
            <a:r>
              <a:rPr lang="fa-IR" sz="2400" dirty="0">
                <a:solidFill>
                  <a:srgbClr val="C00000"/>
                </a:solidFill>
                <a:cs typeface="B Nazanin" pitchFamily="2" charset="-78"/>
              </a:rPr>
              <a:t> چشمگیری را به وجود آورند اما برخی دیگر برای دستیابی به </a:t>
            </a:r>
            <a:r>
              <a:rPr lang="fa-IR" sz="2400" dirty="0" err="1">
                <a:solidFill>
                  <a:srgbClr val="C00000"/>
                </a:solidFill>
                <a:cs typeface="B Nazanin" pitchFamily="2" charset="-78"/>
              </a:rPr>
              <a:t>شـدت</a:t>
            </a:r>
            <a:r>
              <a:rPr lang="fa-IR" sz="2400" dirty="0">
                <a:solidFill>
                  <a:srgbClr val="C00000"/>
                </a:solidFill>
                <a:cs typeface="B Nazanin" pitchFamily="2" charset="-78"/>
              </a:rPr>
              <a:t> </a:t>
            </a:r>
            <a:r>
              <a:rPr lang="fa-IR" sz="2400" dirty="0" err="1">
                <a:solidFill>
                  <a:srgbClr val="C00000"/>
                </a:solidFill>
                <a:cs typeface="B Nazanin" pitchFamily="2" charset="-78"/>
              </a:rPr>
              <a:t>نیازمنـد</a:t>
            </a:r>
            <a:r>
              <a:rPr lang="fa-IR" sz="2400" dirty="0">
                <a:solidFill>
                  <a:srgbClr val="C00000"/>
                </a:solidFill>
                <a:cs typeface="B Nazanin" pitchFamily="2" charset="-78"/>
              </a:rPr>
              <a:t> </a:t>
            </a:r>
            <a:r>
              <a:rPr lang="fa-IR" sz="2400" dirty="0" err="1">
                <a:solidFill>
                  <a:srgbClr val="C00000"/>
                </a:solidFill>
                <a:cs typeface="B Nazanin" pitchFamily="2" charset="-78"/>
              </a:rPr>
              <a:t>مداخلـه</a:t>
            </a:r>
            <a:r>
              <a:rPr lang="fa-IR" sz="2400" dirty="0">
                <a:solidFill>
                  <a:srgbClr val="C00000"/>
                </a:solidFill>
                <a:cs typeface="B Nazanin" pitchFamily="2" charset="-78"/>
              </a:rPr>
              <a:t> و </a:t>
            </a:r>
            <a:r>
              <a:rPr lang="fa-IR" sz="2400" dirty="0" err="1">
                <a:solidFill>
                  <a:srgbClr val="C00000"/>
                </a:solidFill>
                <a:cs typeface="B Nazanin" pitchFamily="2" charset="-78"/>
              </a:rPr>
              <a:t>درگیـری</a:t>
            </a:r>
            <a:r>
              <a:rPr lang="fa-IR" sz="2400" dirty="0">
                <a:solidFill>
                  <a:srgbClr val="C00000"/>
                </a:solidFill>
                <a:cs typeface="B Nazanin" pitchFamily="2" charset="-78"/>
              </a:rPr>
              <a:t> </a:t>
            </a:r>
            <a:r>
              <a:rPr lang="fa-IR" sz="2400" dirty="0" err="1">
                <a:solidFill>
                  <a:srgbClr val="C00000"/>
                </a:solidFill>
                <a:cs typeface="B Nazanin" pitchFamily="2" charset="-78"/>
              </a:rPr>
              <a:t>بسـیار</a:t>
            </a:r>
            <a:r>
              <a:rPr lang="fa-IR" sz="2400" dirty="0">
                <a:solidFill>
                  <a:srgbClr val="C00000"/>
                </a:solidFill>
                <a:cs typeface="B Nazanin" pitchFamily="2" charset="-78"/>
              </a:rPr>
              <a:t> </a:t>
            </a:r>
            <a:r>
              <a:rPr lang="fa-IR" sz="2400" dirty="0" err="1">
                <a:solidFill>
                  <a:srgbClr val="C00000"/>
                </a:solidFill>
                <a:cs typeface="B Nazanin" pitchFamily="2" charset="-78"/>
              </a:rPr>
              <a:t>شدیدتری</a:t>
            </a:r>
            <a:r>
              <a:rPr lang="fa-IR" sz="2400" dirty="0">
                <a:solidFill>
                  <a:srgbClr val="C00000"/>
                </a:solidFill>
                <a:cs typeface="B Nazanin" pitchFamily="2" charset="-78"/>
              </a:rPr>
              <a:t> هستند. خانواده ها به شیوه های مختلفی به پیام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پاسخ می دهند. خانواده </a:t>
            </a:r>
            <a:r>
              <a:rPr lang="fa-IR" sz="2400" dirty="0" err="1">
                <a:solidFill>
                  <a:srgbClr val="C00000"/>
                </a:solidFill>
                <a:cs typeface="B Nazanin" pitchFamily="2" charset="-78"/>
              </a:rPr>
              <a:t>هایی</a:t>
            </a:r>
            <a:r>
              <a:rPr lang="fa-IR" sz="2400" dirty="0">
                <a:solidFill>
                  <a:srgbClr val="C00000"/>
                </a:solidFill>
                <a:cs typeface="B Nazanin" pitchFamily="2" charset="-78"/>
              </a:rPr>
              <a:t> که آماده دگرگونی هستند ممکن است راه </a:t>
            </a:r>
            <a:r>
              <a:rPr lang="fa-IR" sz="2400" dirty="0" err="1">
                <a:solidFill>
                  <a:srgbClr val="C00000"/>
                </a:solidFill>
                <a:cs typeface="B Nazanin" pitchFamily="2" charset="-78"/>
              </a:rPr>
              <a:t>حلی</a:t>
            </a:r>
            <a:r>
              <a:rPr lang="fa-IR" sz="2400" dirty="0">
                <a:solidFill>
                  <a:srgbClr val="C00000"/>
                </a:solidFill>
                <a:cs typeface="B Nazanin" pitchFamily="2" charset="-78"/>
              </a:rPr>
              <a:t> که </a:t>
            </a:r>
            <a:r>
              <a:rPr lang="fa-IR" sz="2400" dirty="0" err="1">
                <a:solidFill>
                  <a:srgbClr val="C00000"/>
                </a:solidFill>
                <a:cs typeface="B Nazanin" pitchFamily="2" charset="-78"/>
              </a:rPr>
              <a:t>درمانگر</a:t>
            </a:r>
            <a:r>
              <a:rPr lang="fa-IR" sz="2400" dirty="0">
                <a:solidFill>
                  <a:srgbClr val="C00000"/>
                </a:solidFill>
                <a:cs typeface="B Nazanin" pitchFamily="2" charset="-78"/>
              </a:rPr>
              <a:t> نشان می دهد به عنوان اعمال نفوذ </a:t>
            </a:r>
            <a:r>
              <a:rPr lang="fa-IR" sz="2400" dirty="0" err="1">
                <a:solidFill>
                  <a:srgbClr val="C00000"/>
                </a:solidFill>
                <a:cs typeface="B Nazanin" pitchFamily="2" charset="-78"/>
              </a:rPr>
              <a:t>حمایـت</a:t>
            </a:r>
            <a:r>
              <a:rPr lang="fa-IR" sz="2400" dirty="0">
                <a:solidFill>
                  <a:srgbClr val="C00000"/>
                </a:solidFill>
                <a:cs typeface="B Nazanin" pitchFamily="2" charset="-78"/>
              </a:rPr>
              <a:t> </a:t>
            </a:r>
            <a:r>
              <a:rPr lang="fa-IR" sz="2400" dirty="0" err="1">
                <a:solidFill>
                  <a:srgbClr val="C00000"/>
                </a:solidFill>
                <a:cs typeface="B Nazanin" pitchFamily="2" charset="-78"/>
              </a:rPr>
              <a:t>آمیـزی</a:t>
            </a:r>
            <a:r>
              <a:rPr lang="fa-IR" sz="2400" dirty="0">
                <a:solidFill>
                  <a:srgbClr val="C00000"/>
                </a:solidFill>
                <a:cs typeface="B Nazanin" pitchFamily="2" charset="-78"/>
              </a:rPr>
              <a:t> در مسیری که تمایل دارند در پیش بگیرند پذیرا باشند.</a:t>
            </a:r>
            <a:endParaRPr lang="en-US" sz="2400" dirty="0">
              <a:solidFill>
                <a:srgbClr val="C00000"/>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994229"/>
            <a:ext cx="8229600" cy="5262979"/>
          </a:xfrm>
          <a:prstGeom prst="rect">
            <a:avLst/>
          </a:prstGeom>
        </p:spPr>
        <p:txBody>
          <a:bodyPr wrap="square">
            <a:spAutoFit/>
          </a:bodyPr>
          <a:lstStyle/>
          <a:p>
            <a:pPr algn="just" rtl="1"/>
            <a:r>
              <a:rPr lang="fa-IR" sz="2400" dirty="0">
                <a:solidFill>
                  <a:srgbClr val="0000CC"/>
                </a:solidFill>
                <a:cs typeface="B Nazanin" pitchFamily="2" charset="-78"/>
              </a:rPr>
              <a:t>خانواده های دیگری ممکن است پیام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را به ظاهر بپذیرند اما در واقع آن پیام را </a:t>
            </a:r>
            <a:r>
              <a:rPr lang="fa-IR" sz="2400" dirty="0" err="1">
                <a:solidFill>
                  <a:srgbClr val="0000CC"/>
                </a:solidFill>
                <a:cs typeface="B Nazanin" pitchFamily="2" charset="-78"/>
              </a:rPr>
              <a:t>بـدون</a:t>
            </a:r>
            <a:r>
              <a:rPr lang="fa-IR" sz="2400" dirty="0">
                <a:solidFill>
                  <a:srgbClr val="0000CC"/>
                </a:solidFill>
                <a:cs typeface="B Nazanin" pitchFamily="2" charset="-78"/>
              </a:rPr>
              <a:t> </a:t>
            </a:r>
            <a:r>
              <a:rPr lang="fa-IR" sz="2400" dirty="0" err="1">
                <a:solidFill>
                  <a:srgbClr val="0000CC"/>
                </a:solidFill>
                <a:cs typeface="B Nazanin" pitchFamily="2" charset="-78"/>
              </a:rPr>
              <a:t>هـیچ</a:t>
            </a:r>
            <a:r>
              <a:rPr lang="fa-IR" sz="2400" dirty="0">
                <a:solidFill>
                  <a:srgbClr val="0000CC"/>
                </a:solidFill>
                <a:cs typeface="B Nazanin" pitchFamily="2" charset="-78"/>
              </a:rPr>
              <a:t> </a:t>
            </a:r>
            <a:r>
              <a:rPr lang="fa-IR" sz="2400" dirty="0" err="1">
                <a:solidFill>
                  <a:srgbClr val="0000CC"/>
                </a:solidFill>
                <a:cs typeface="B Nazanin" pitchFamily="2" charset="-78"/>
              </a:rPr>
              <a:t>گونـه</a:t>
            </a:r>
            <a:r>
              <a:rPr lang="fa-IR" sz="2400" dirty="0">
                <a:solidFill>
                  <a:srgbClr val="0000CC"/>
                </a:solidFill>
                <a:cs typeface="B Nazanin" pitchFamily="2" charset="-78"/>
              </a:rPr>
              <a:t> ایجاد تغییری در </a:t>
            </a:r>
            <a:r>
              <a:rPr lang="fa-IR" sz="2400" dirty="0" err="1">
                <a:solidFill>
                  <a:srgbClr val="0000CC"/>
                </a:solidFill>
                <a:cs typeface="B Nazanin" pitchFamily="2" charset="-78"/>
              </a:rPr>
              <a:t>طرحواره</a:t>
            </a:r>
            <a:r>
              <a:rPr lang="fa-IR" sz="2400" dirty="0">
                <a:solidFill>
                  <a:srgbClr val="0000CC"/>
                </a:solidFill>
                <a:cs typeface="B Nazanin" pitchFamily="2" charset="-78"/>
              </a:rPr>
              <a:t> های قبلی خود درون سازی کنند. این در حالی است که برخی از خانواده ها </a:t>
            </a:r>
            <a:r>
              <a:rPr lang="fa-IR" sz="2400" dirty="0" err="1">
                <a:solidFill>
                  <a:srgbClr val="0000CC"/>
                </a:solidFill>
                <a:cs typeface="B Nazanin" pitchFamily="2" charset="-78"/>
              </a:rPr>
              <a:t>هـم</a:t>
            </a:r>
            <a:r>
              <a:rPr lang="fa-IR" sz="2400" dirty="0">
                <a:solidFill>
                  <a:srgbClr val="0000CC"/>
                </a:solidFill>
                <a:cs typeface="B Nazanin" pitchFamily="2" charset="-78"/>
              </a:rPr>
              <a:t> آشکارا در برابر تغییر از خود مقاومت نشان می دهند. </a:t>
            </a:r>
            <a:r>
              <a:rPr lang="fa-IR" sz="2400" dirty="0" err="1">
                <a:solidFill>
                  <a:srgbClr val="0000CC"/>
                </a:solidFill>
                <a:cs typeface="B Nazanin" pitchFamily="2" charset="-78"/>
              </a:rPr>
              <a:t>درمانگری</a:t>
            </a:r>
            <a:r>
              <a:rPr lang="fa-IR" sz="2400" dirty="0">
                <a:solidFill>
                  <a:srgbClr val="0000CC"/>
                </a:solidFill>
                <a:cs typeface="B Nazanin" pitchFamily="2" charset="-78"/>
              </a:rPr>
              <a:t> که آموخته است تنها به محتوای </a:t>
            </a:r>
            <a:r>
              <a:rPr lang="fa-IR" sz="2400" dirty="0" err="1">
                <a:solidFill>
                  <a:srgbClr val="0000CC"/>
                </a:solidFill>
                <a:cs typeface="B Nazanin" pitchFamily="2" charset="-78"/>
              </a:rPr>
              <a:t>پیـام</a:t>
            </a:r>
            <a:r>
              <a:rPr lang="fa-IR" sz="2400" dirty="0">
                <a:solidFill>
                  <a:srgbClr val="0000CC"/>
                </a:solidFill>
                <a:cs typeface="B Nazanin" pitchFamily="2" charset="-78"/>
              </a:rPr>
              <a:t> </a:t>
            </a:r>
            <a:r>
              <a:rPr lang="fa-IR" sz="2400" dirty="0" err="1">
                <a:solidFill>
                  <a:srgbClr val="0000CC"/>
                </a:solidFill>
                <a:cs typeface="B Nazanin" pitchFamily="2" charset="-78"/>
              </a:rPr>
              <a:t>هـا</a:t>
            </a:r>
            <a:r>
              <a:rPr lang="fa-IR" sz="2400" dirty="0">
                <a:solidFill>
                  <a:srgbClr val="0000CC"/>
                </a:solidFill>
                <a:cs typeface="B Nazanin" pitchFamily="2" charset="-78"/>
              </a:rPr>
              <a:t> توجه کند ممکن است تحت تاثیر این حقیقت تعبیر و تفسیر خود قرار بگیرد که او در تشخیص این نکته که اعضای خانواده صرفا پیام او را بدون کسب اطلاعات جدید درون سازی یا </a:t>
            </a:r>
            <a:r>
              <a:rPr lang="fa-IR" sz="2400" dirty="0" err="1">
                <a:solidFill>
                  <a:srgbClr val="0000CC"/>
                </a:solidFill>
                <a:cs typeface="B Nazanin" pitchFamily="2" charset="-78"/>
              </a:rPr>
              <a:t>منحـرف</a:t>
            </a:r>
            <a:r>
              <a:rPr lang="fa-IR" sz="2400" dirty="0">
                <a:solidFill>
                  <a:srgbClr val="0000CC"/>
                </a:solidFill>
                <a:cs typeface="B Nazanin" pitchFamily="2" charset="-78"/>
              </a:rPr>
              <a:t> </a:t>
            </a:r>
            <a:r>
              <a:rPr lang="fa-IR" sz="2400" dirty="0" err="1">
                <a:solidFill>
                  <a:srgbClr val="0000CC"/>
                </a:solidFill>
                <a:cs typeface="B Nazanin" pitchFamily="2" charset="-78"/>
              </a:rPr>
              <a:t>نمـوده</a:t>
            </a:r>
            <a:r>
              <a:rPr lang="fa-IR" sz="2400" dirty="0">
                <a:solidFill>
                  <a:srgbClr val="0000CC"/>
                </a:solidFill>
                <a:cs typeface="B Nazanin" pitchFamily="2" charset="-78"/>
              </a:rPr>
              <a:t> </a:t>
            </a:r>
            <a:r>
              <a:rPr lang="fa-IR" sz="2400" dirty="0" err="1">
                <a:solidFill>
                  <a:srgbClr val="0000CC"/>
                </a:solidFill>
                <a:cs typeface="B Nazanin" pitchFamily="2" charset="-78"/>
              </a:rPr>
              <a:t>انـد</a:t>
            </a:r>
            <a:r>
              <a:rPr lang="fa-IR" sz="2400" dirty="0">
                <a:solidFill>
                  <a:srgbClr val="0000CC"/>
                </a:solidFill>
                <a:cs typeface="B Nazanin" pitchFamily="2" charset="-78"/>
              </a:rPr>
              <a:t>، </a:t>
            </a:r>
            <a:r>
              <a:rPr lang="fa-IR" sz="2400" dirty="0" err="1">
                <a:solidFill>
                  <a:srgbClr val="0000CC"/>
                </a:solidFill>
                <a:cs typeface="B Nazanin" pitchFamily="2" charset="-78"/>
              </a:rPr>
              <a:t>شکسـت</a:t>
            </a:r>
            <a:r>
              <a:rPr lang="fa-IR" sz="2400" dirty="0">
                <a:solidFill>
                  <a:srgbClr val="0000CC"/>
                </a:solidFill>
                <a:cs typeface="B Nazanin" pitchFamily="2" charset="-78"/>
              </a:rPr>
              <a:t> خورده است.</a:t>
            </a:r>
            <a:endParaRPr lang="en-US" sz="2400" dirty="0">
              <a:solidFill>
                <a:srgbClr val="0000CC"/>
              </a:solidFill>
              <a:cs typeface="B Nazanin" pitchFamily="2" charset="-78"/>
            </a:endParaRPr>
          </a:p>
          <a:p>
            <a:pPr algn="just" rtl="1"/>
            <a:r>
              <a:rPr lang="fa-IR" sz="2400" dirty="0" smtClean="0">
                <a:solidFill>
                  <a:srgbClr val="0000CC"/>
                </a:solidFill>
                <a:cs typeface="B Nazanin" pitchFamily="2" charset="-78"/>
              </a:rPr>
              <a:t>سازه های شناختی به ندرت برای شروع تغییر در خانواده به تنهایی کفایت می </a:t>
            </a:r>
            <a:r>
              <a:rPr lang="fa-IR" sz="2400" dirty="0" err="1" smtClean="0">
                <a:solidFill>
                  <a:srgbClr val="0000CC"/>
                </a:solidFill>
                <a:cs typeface="B Nazanin" pitchFamily="2" charset="-78"/>
              </a:rPr>
              <a:t>کننـد</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معهـذا</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درمـانگران</a:t>
            </a:r>
            <a:r>
              <a:rPr lang="fa-IR" sz="2400" dirty="0" smtClean="0">
                <a:solidFill>
                  <a:srgbClr val="0000CC"/>
                </a:solidFill>
                <a:cs typeface="B Nazanin" pitchFamily="2" charset="-78"/>
              </a:rPr>
              <a:t> اغلب مدعی هستند که صرف ارسال پیام به منزله دریافت آن است. اما نباید فراموش کرد که پیام درمان را باید اعضای خانواده تشخیص دهند یعنی پیام باید به شیوه ای دریافت شود که اعضای خانواده را به </a:t>
            </a:r>
            <a:r>
              <a:rPr lang="fa-IR" sz="2400" dirty="0" err="1" smtClean="0">
                <a:solidFill>
                  <a:srgbClr val="0000CC"/>
                </a:solidFill>
                <a:cs typeface="B Nazanin" pitchFamily="2" charset="-78"/>
              </a:rPr>
              <a:t>تجربـه</a:t>
            </a:r>
            <a:r>
              <a:rPr lang="fa-IR" sz="2400" dirty="0" smtClean="0">
                <a:solidFill>
                  <a:srgbClr val="0000CC"/>
                </a:solidFill>
                <a:cs typeface="B Nazanin" pitchFamily="2" charset="-78"/>
              </a:rPr>
              <a:t> اندوزی به گونه ای جدید ترغیب کند. درمانگران باید بیاموزند که فراتر از </a:t>
            </a:r>
            <a:r>
              <a:rPr lang="fa-IR" sz="2400" dirty="0" err="1" smtClean="0">
                <a:solidFill>
                  <a:srgbClr val="0000CC"/>
                </a:solidFill>
                <a:cs typeface="B Nazanin" pitchFamily="2" charset="-78"/>
              </a:rPr>
              <a:t>حقیقـت</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تعبیـر</a:t>
            </a:r>
            <a:r>
              <a:rPr lang="fa-IR" sz="2400" dirty="0" smtClean="0">
                <a:solidFill>
                  <a:srgbClr val="0000CC"/>
                </a:solidFill>
                <a:cs typeface="B Nazanin" pitchFamily="2" charset="-78"/>
              </a:rPr>
              <a:t> و </a:t>
            </a:r>
            <a:r>
              <a:rPr lang="fa-IR" sz="2400" dirty="0" err="1" smtClean="0">
                <a:solidFill>
                  <a:srgbClr val="0000CC"/>
                </a:solidFill>
                <a:cs typeface="B Nazanin" pitchFamily="2" charset="-78"/>
              </a:rPr>
              <a:t>تفسـیر</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قـدم</a:t>
            </a:r>
            <a:r>
              <a:rPr lang="fa-IR" sz="2400" dirty="0" smtClean="0">
                <a:solidFill>
                  <a:srgbClr val="0000CC"/>
                </a:solidFill>
                <a:cs typeface="B Nazanin" pitchFamily="2" charset="-78"/>
              </a:rPr>
              <a:t> بگذارند و به اثربخشی آن </a:t>
            </a:r>
            <a:r>
              <a:rPr lang="fa-IR" sz="2400" dirty="0" err="1" smtClean="0">
                <a:solidFill>
                  <a:srgbClr val="0000CC"/>
                </a:solidFill>
                <a:cs typeface="B Nazanin" pitchFamily="2" charset="-78"/>
              </a:rPr>
              <a:t>بیندیشند</a:t>
            </a:r>
            <a:r>
              <a:rPr lang="fa-IR" sz="2400" dirty="0" smtClean="0">
                <a:solidFill>
                  <a:srgbClr val="0000CC"/>
                </a:solidFill>
                <a:cs typeface="B Nazanin" pitchFamily="2" charset="-78"/>
              </a:rPr>
              <a:t>. لذا آنها باید عملا به مشاهده </a:t>
            </a:r>
            <a:r>
              <a:rPr lang="fa-IR" sz="2400" dirty="0" err="1" smtClean="0">
                <a:solidFill>
                  <a:srgbClr val="0000CC"/>
                </a:solidFill>
                <a:cs typeface="B Nazanin" pitchFamily="2" charset="-78"/>
              </a:rPr>
              <a:t>بـازخورد</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اعضـای</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خـانواده</a:t>
            </a:r>
            <a:r>
              <a:rPr lang="fa-IR" sz="2400" dirty="0" smtClean="0">
                <a:solidFill>
                  <a:srgbClr val="0000CC"/>
                </a:solidFill>
                <a:cs typeface="B Nazanin" pitchFamily="2" charset="-78"/>
              </a:rPr>
              <a:t> </a:t>
            </a:r>
            <a:r>
              <a:rPr lang="fa-IR" sz="2400" dirty="0" err="1" smtClean="0">
                <a:solidFill>
                  <a:srgbClr val="0000CC"/>
                </a:solidFill>
                <a:cs typeface="B Nazanin" pitchFamily="2" charset="-78"/>
              </a:rPr>
              <a:t>بپردازنـد</a:t>
            </a:r>
            <a:r>
              <a:rPr lang="fa-IR" sz="2400" dirty="0" smtClean="0">
                <a:solidFill>
                  <a:srgbClr val="0000CC"/>
                </a:solidFill>
                <a:cs typeface="B Nazanin" pitchFamily="2" charset="-78"/>
              </a:rPr>
              <a:t> و مشخص کنند که آیا اثر درمانی بر جای گذارده است؟</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474345"/>
            <a:ext cx="7391400" cy="6140142"/>
          </a:xfrm>
          <a:prstGeom prst="rect">
            <a:avLst/>
          </a:prstGeom>
        </p:spPr>
        <p:txBody>
          <a:bodyPr wrap="square">
            <a:spAutoFit/>
          </a:bodyPr>
          <a:lstStyle/>
          <a:p>
            <a:pPr algn="just" rtl="1">
              <a:lnSpc>
                <a:spcPct val="150000"/>
              </a:lnSpc>
            </a:pPr>
            <a:r>
              <a:rPr lang="fa-IR" sz="2400" dirty="0">
                <a:solidFill>
                  <a:schemeClr val="accent6">
                    <a:lumMod val="75000"/>
                  </a:schemeClr>
                </a:solidFill>
                <a:cs typeface="B Nazanin" pitchFamily="2" charset="-78"/>
              </a:rPr>
              <a:t>حتی زمانی که درمانگران به موثر نبودن مداخلات خود پی می برند و با افزودن بر شدت در صدد تغییر این مداخلات بر می آیند گاه به دلیل رعایت ادب و نزاکت کارایی خود را از دست می دهند . </a:t>
            </a:r>
            <a:r>
              <a:rPr lang="fa-IR" sz="2400" dirty="0" err="1">
                <a:solidFill>
                  <a:schemeClr val="accent6">
                    <a:lumMod val="75000"/>
                  </a:schemeClr>
                </a:solidFill>
                <a:cs typeface="B Nazanin" pitchFamily="2" charset="-78"/>
              </a:rPr>
              <a:t>بـه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عنـوان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مثـال</a:t>
            </a:r>
            <a:r>
              <a:rPr lang="fa-IR" sz="2400" dirty="0">
                <a:solidFill>
                  <a:schemeClr val="accent6">
                    <a:lumMod val="75000"/>
                  </a:schemeClr>
                </a:solidFill>
                <a:cs typeface="B Nazanin" pitchFamily="2" charset="-78"/>
              </a:rPr>
              <a:t> مراجعان از دوران طفولیت آموخته </a:t>
            </a:r>
            <a:r>
              <a:rPr lang="fa-IR" sz="2400" dirty="0" err="1">
                <a:solidFill>
                  <a:schemeClr val="accent6">
                    <a:lumMod val="75000"/>
                  </a:schemeClr>
                </a:solidFill>
                <a:cs typeface="B Nazanin" pitchFamily="2" charset="-78"/>
              </a:rPr>
              <a:t>اند</a:t>
            </a:r>
            <a:r>
              <a:rPr lang="fa-IR" sz="2400" dirty="0">
                <a:solidFill>
                  <a:schemeClr val="accent6">
                    <a:lumMod val="75000"/>
                  </a:schemeClr>
                </a:solidFill>
                <a:cs typeface="B Nazanin" pitchFamily="2" charset="-78"/>
              </a:rPr>
              <a:t> به دیگران پاسخ مناسب دهند، به </a:t>
            </a:r>
            <a:r>
              <a:rPr lang="fa-IR" sz="2400" dirty="0" err="1">
                <a:solidFill>
                  <a:schemeClr val="accent6">
                    <a:lumMod val="75000"/>
                  </a:schemeClr>
                </a:solidFill>
                <a:cs typeface="B Nazanin" pitchFamily="2" charset="-78"/>
              </a:rPr>
              <a:t>خصـایل</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شخصـی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آنـان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احتـرام</a:t>
            </a:r>
            <a:r>
              <a:rPr lang="fa-IR" sz="2400" dirty="0">
                <a:solidFill>
                  <a:schemeClr val="accent6">
                    <a:lumMod val="75000"/>
                  </a:schemeClr>
                </a:solidFill>
                <a:cs typeface="B Nazanin" pitchFamily="2" charset="-78"/>
              </a:rPr>
              <a:t> بگذارند و آن را بپذیرند. به علاوه درمانگران و اعضای خانواده از فرهنگ </a:t>
            </a:r>
            <a:r>
              <a:rPr lang="fa-IR" sz="2400" dirty="0" err="1">
                <a:solidFill>
                  <a:schemeClr val="accent6">
                    <a:lumMod val="75000"/>
                  </a:schemeClr>
                </a:solidFill>
                <a:cs typeface="B Nazanin" pitchFamily="2" charset="-78"/>
              </a:rPr>
              <a:t>مشـترکی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برخوردارنـد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آنهـا</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بـه</a:t>
            </a:r>
            <a:r>
              <a:rPr lang="fa-IR" sz="2400" dirty="0">
                <a:solidFill>
                  <a:schemeClr val="accent6">
                    <a:lumMod val="75000"/>
                  </a:schemeClr>
                </a:solidFill>
                <a:cs typeface="B Nazanin" pitchFamily="2" charset="-78"/>
              </a:rPr>
              <a:t> قواعد ناآشکار و ضمنی که سرنوشت اشخاص را با یکدیگر در شرایط مختلف رقم می </a:t>
            </a:r>
            <a:r>
              <a:rPr lang="fa-IR" sz="2400" dirty="0" err="1">
                <a:solidFill>
                  <a:schemeClr val="accent6">
                    <a:lumMod val="75000"/>
                  </a:schemeClr>
                </a:solidFill>
                <a:cs typeface="B Nazanin" pitchFamily="2" charset="-78"/>
              </a:rPr>
              <a:t>زننـد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عکـس</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العمـل</a:t>
            </a:r>
            <a:r>
              <a:rPr lang="fa-IR" sz="2400" dirty="0">
                <a:solidFill>
                  <a:schemeClr val="accent6">
                    <a:lumMod val="75000"/>
                  </a:schemeClr>
                </a:solidFill>
                <a:cs typeface="B Nazanin" pitchFamily="2" charset="-78"/>
              </a:rPr>
              <a:t> نشان می دهند. از این رو هنگامی که اعضای خانواده در نشست درمانی نشان می دهند که به رشد </a:t>
            </a:r>
            <a:r>
              <a:rPr lang="fa-IR" sz="2400" dirty="0" err="1">
                <a:solidFill>
                  <a:schemeClr val="accent6">
                    <a:lumMod val="75000"/>
                  </a:schemeClr>
                </a:solidFill>
                <a:cs typeface="B Nazanin" pitchFamily="2" charset="-78"/>
              </a:rPr>
              <a:t>عـاطفی</a:t>
            </a:r>
            <a:r>
              <a:rPr lang="fa-IR" sz="2400" dirty="0">
                <a:solidFill>
                  <a:schemeClr val="accent6">
                    <a:lumMod val="75000"/>
                  </a:schemeClr>
                </a:solidFill>
                <a:cs typeface="B Nazanin" pitchFamily="2" charset="-78"/>
              </a:rPr>
              <a:t> قابل قبولی رسیده </a:t>
            </a:r>
            <a:r>
              <a:rPr lang="fa-IR" sz="2400" dirty="0" err="1">
                <a:solidFill>
                  <a:schemeClr val="accent6">
                    <a:lumMod val="75000"/>
                  </a:schemeClr>
                </a:solidFill>
                <a:cs typeface="B Nazanin" pitchFamily="2" charset="-78"/>
              </a:rPr>
              <a:t>اند</a:t>
            </a:r>
            <a:r>
              <a:rPr lang="fa-IR" sz="2400" dirty="0">
                <a:solidFill>
                  <a:schemeClr val="accent6">
                    <a:lumMod val="75000"/>
                  </a:schemeClr>
                </a:solidFill>
                <a:cs typeface="B Nazanin" pitchFamily="2" charset="-78"/>
              </a:rPr>
              <a:t> و به نظر می رسد که بهتر است از سطح شدت هیجان کاسته شود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باید بتواند به رغم </a:t>
            </a:r>
            <a:r>
              <a:rPr lang="fa-IR" sz="2400" dirty="0" err="1">
                <a:solidFill>
                  <a:schemeClr val="accent6">
                    <a:lumMod val="75000"/>
                  </a:schemeClr>
                </a:solidFill>
                <a:cs typeface="B Nazanin" pitchFamily="2" charset="-78"/>
              </a:rPr>
              <a:t>تعالیمی</a:t>
            </a:r>
            <a:r>
              <a:rPr lang="fa-IR" sz="2400" dirty="0">
                <a:solidFill>
                  <a:schemeClr val="accent6">
                    <a:lumMod val="75000"/>
                  </a:schemeClr>
                </a:solidFill>
                <a:cs typeface="B Nazanin" pitchFamily="2" charset="-78"/>
              </a:rPr>
              <a:t> که طی سالیان سال دیده است به خواسته آنها پاسخ نگوید</a:t>
            </a:r>
            <a:r>
              <a:rPr lang="fa-IR" sz="2400" dirty="0" smtClean="0">
                <a:solidFill>
                  <a:schemeClr val="accent6">
                    <a:lumMod val="75000"/>
                  </a:schemeClr>
                </a:solidFill>
                <a:cs typeface="B Nazanin" pitchFamily="2" charset="-78"/>
              </a:rPr>
              <a:t>.</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447800"/>
            <a:ext cx="8229600" cy="4893647"/>
          </a:xfrm>
          <a:prstGeom prst="rect">
            <a:avLst/>
          </a:prstGeom>
        </p:spPr>
        <p:txBody>
          <a:bodyPr wrap="square">
            <a:spAutoFit/>
          </a:bodyPr>
          <a:lstStyle/>
          <a:p>
            <a:pPr algn="just" rtl="1"/>
            <a:r>
              <a:rPr lang="fa-IR" sz="2400" dirty="0">
                <a:solidFill>
                  <a:schemeClr val="accent5">
                    <a:lumMod val="75000"/>
                  </a:schemeClr>
                </a:solidFill>
                <a:cs typeface="B Nazanin" pitchFamily="2" charset="-78"/>
              </a:rPr>
              <a:t>پس از آنکه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مراودات خانواده را مشاهده کرد و با الگوهای رایج در آنها آشنا شد، </a:t>
            </a:r>
            <a:r>
              <a:rPr lang="fa-IR" sz="2400" dirty="0" err="1">
                <a:solidFill>
                  <a:schemeClr val="accent5">
                    <a:lumMod val="75000"/>
                  </a:schemeClr>
                </a:solidFill>
                <a:cs typeface="B Nazanin" pitchFamily="2" charset="-78"/>
              </a:rPr>
              <a:t>هـدف</a:t>
            </a:r>
            <a:r>
              <a:rPr lang="fa-IR" sz="2400" dirty="0">
                <a:solidFill>
                  <a:schemeClr val="accent5">
                    <a:lumMod val="75000"/>
                  </a:schemeClr>
                </a:solidFill>
                <a:cs typeface="B Nazanin" pitchFamily="2" charset="-78"/>
              </a:rPr>
              <a:t> وی </a:t>
            </a:r>
            <a:r>
              <a:rPr lang="fa-IR" sz="2400" dirty="0" err="1">
                <a:solidFill>
                  <a:schemeClr val="accent5">
                    <a:lumMod val="75000"/>
                  </a:schemeClr>
                </a:solidFill>
                <a:cs typeface="B Nazanin" pitchFamily="2" charset="-78"/>
              </a:rPr>
              <a:t>تجربـه</a:t>
            </a:r>
            <a:r>
              <a:rPr lang="fa-IR" sz="2400" dirty="0">
                <a:solidFill>
                  <a:schemeClr val="accent5">
                    <a:lumMod val="75000"/>
                  </a:schemeClr>
                </a:solidFill>
                <a:cs typeface="B Nazanin" pitchFamily="2" charset="-78"/>
              </a:rPr>
              <a:t> نحوه مراوده های خانوادگی به عنوان آغاز روندی است که منجر به تغییر می شود. </a:t>
            </a:r>
            <a:r>
              <a:rPr lang="fa-IR" sz="2400" dirty="0" err="1">
                <a:solidFill>
                  <a:schemeClr val="accent5">
                    <a:lumMod val="75000"/>
                  </a:schemeClr>
                </a:solidFill>
                <a:cs typeface="B Nazanin" pitchFamily="2" charset="-78"/>
              </a:rPr>
              <a:t>سـوال</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ایـن</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اسـت</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کـه</a:t>
            </a:r>
            <a:r>
              <a:rPr lang="fa-IR" sz="2400" dirty="0">
                <a:solidFill>
                  <a:schemeClr val="accent5">
                    <a:lumMod val="75000"/>
                  </a:schemeClr>
                </a:solidFill>
                <a:cs typeface="B Nazanin" pitchFamily="2" charset="-78"/>
              </a:rPr>
              <a:t> چگونه خانواده ها را وادار کنیم که پیام را بشنوند . فنون زیادی برای وادار کردن فرد به شنیدن وجود دارد.</a:t>
            </a:r>
            <a:endParaRPr lang="en-US" sz="2400" dirty="0">
              <a:solidFill>
                <a:schemeClr val="accent5">
                  <a:lumMod val="75000"/>
                </a:schemeClr>
              </a:solidFill>
              <a:cs typeface="B Nazanin" pitchFamily="2" charset="-78"/>
            </a:endParaRPr>
          </a:p>
          <a:p>
            <a:pPr algn="just" rtl="1"/>
            <a:r>
              <a:rPr lang="fa-IR" sz="2400" dirty="0" err="1" smtClean="0">
                <a:solidFill>
                  <a:schemeClr val="accent5">
                    <a:lumMod val="75000"/>
                  </a:schemeClr>
                </a:solidFill>
                <a:cs typeface="B Nazanin" pitchFamily="2" charset="-78"/>
              </a:rPr>
              <a:t>مداخلاتی</a:t>
            </a:r>
            <a:r>
              <a:rPr lang="fa-IR" sz="2400" dirty="0" smtClean="0">
                <a:solidFill>
                  <a:schemeClr val="accent5">
                    <a:lumMod val="75000"/>
                  </a:schemeClr>
                </a:solidFill>
                <a:cs typeface="B Nazanin" pitchFamily="2" charset="-78"/>
              </a:rPr>
              <a:t> </a:t>
            </a:r>
            <a:r>
              <a:rPr lang="fa-IR" sz="2400" dirty="0">
                <a:solidFill>
                  <a:schemeClr val="accent5">
                    <a:lumMod val="75000"/>
                  </a:schemeClr>
                </a:solidFill>
                <a:cs typeface="B Nazanin" pitchFamily="2" charset="-78"/>
              </a:rPr>
              <a:t>که به منظور تشدید پیام صورت می گیرد با توجه به میزان درگیر شدن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متفاوت است.</a:t>
            </a:r>
            <a:endParaRPr lang="en-US" sz="2400" dirty="0">
              <a:solidFill>
                <a:schemeClr val="accent5">
                  <a:lumMod val="75000"/>
                </a:schemeClr>
              </a:solidFill>
              <a:cs typeface="B Nazanin" pitchFamily="2" charset="-78"/>
            </a:endParaRPr>
          </a:p>
          <a:p>
            <a:pPr algn="just" rtl="1"/>
            <a:r>
              <a:rPr lang="fa-IR" sz="2400" dirty="0">
                <a:solidFill>
                  <a:schemeClr val="accent5">
                    <a:lumMod val="75000"/>
                  </a:schemeClr>
                </a:solidFill>
                <a:cs typeface="B Nazanin" pitchFamily="2" charset="-78"/>
              </a:rPr>
              <a:t>در پایین ترین سطح درگیری مداخلات مربوط به سازه های شناختی قرار دارند. در سطح بالاتری از درگیری </a:t>
            </a:r>
            <a:r>
              <a:rPr lang="fa-IR" sz="2400" dirty="0" err="1">
                <a:solidFill>
                  <a:schemeClr val="accent5">
                    <a:lumMod val="75000"/>
                  </a:schemeClr>
                </a:solidFill>
                <a:cs typeface="B Nazanin" pitchFamily="2" charset="-78"/>
              </a:rPr>
              <a:t>مداخلاتی</a:t>
            </a:r>
            <a:r>
              <a:rPr lang="fa-IR" sz="2400" dirty="0">
                <a:solidFill>
                  <a:schemeClr val="accent5">
                    <a:lumMod val="75000"/>
                  </a:schemeClr>
                </a:solidFill>
                <a:cs typeface="B Nazanin" pitchFamily="2" charset="-78"/>
              </a:rPr>
              <a:t> قرار دارند که در آن </a:t>
            </a:r>
            <a:r>
              <a:rPr lang="fa-IR" sz="2400" dirty="0" err="1">
                <a:solidFill>
                  <a:schemeClr val="accent5">
                    <a:lumMod val="75000"/>
                  </a:schemeClr>
                </a:solidFill>
                <a:cs typeface="B Nazanin" pitchFamily="2" charset="-78"/>
              </a:rPr>
              <a:t>درمانگر</a:t>
            </a:r>
            <a:r>
              <a:rPr lang="fa-IR" sz="2400" dirty="0">
                <a:solidFill>
                  <a:schemeClr val="accent5">
                    <a:lumMod val="75000"/>
                  </a:schemeClr>
                </a:solidFill>
                <a:cs typeface="B Nazanin" pitchFamily="2" charset="-78"/>
              </a:rPr>
              <a:t> برای کسب قدرت با خانواده رقابت می کند. در دوره </a:t>
            </a:r>
            <a:r>
              <a:rPr lang="fa-IR" sz="2400" dirty="0" err="1">
                <a:solidFill>
                  <a:schemeClr val="accent5">
                    <a:lumMod val="75000"/>
                  </a:schemeClr>
                </a:solidFill>
                <a:cs typeface="B Nazanin" pitchFamily="2" charset="-78"/>
              </a:rPr>
              <a:t>کـارآموزی</a:t>
            </a:r>
            <a:r>
              <a:rPr lang="fa-IR" sz="2400" dirty="0">
                <a:solidFill>
                  <a:schemeClr val="accent5">
                    <a:lumMod val="75000"/>
                  </a:schemeClr>
                </a:solidFill>
                <a:cs typeface="B Nazanin" pitchFamily="2" charset="-78"/>
              </a:rPr>
              <a:t> </a:t>
            </a:r>
            <a:r>
              <a:rPr lang="fa-IR" sz="2400" dirty="0" err="1">
                <a:solidFill>
                  <a:schemeClr val="accent5">
                    <a:lumMod val="75000"/>
                  </a:schemeClr>
                </a:solidFill>
                <a:cs typeface="B Nazanin" pitchFamily="2" charset="-78"/>
              </a:rPr>
              <a:t>بـر</a:t>
            </a:r>
            <a:r>
              <a:rPr lang="fa-IR" sz="2400" dirty="0">
                <a:solidFill>
                  <a:schemeClr val="accent5">
                    <a:lumMod val="75000"/>
                  </a:schemeClr>
                </a:solidFill>
                <a:cs typeface="B Nazanin" pitchFamily="2" charset="-78"/>
              </a:rPr>
              <a:t> سطوح میانی درگیری یعنی </a:t>
            </a:r>
            <a:r>
              <a:rPr lang="fa-IR" sz="2400" dirty="0" err="1">
                <a:solidFill>
                  <a:schemeClr val="accent5">
                    <a:lumMod val="75000"/>
                  </a:schemeClr>
                </a:solidFill>
                <a:cs typeface="B Nazanin" pitchFamily="2" charset="-78"/>
              </a:rPr>
              <a:t>فنونی</a:t>
            </a:r>
            <a:r>
              <a:rPr lang="fa-IR" sz="2400" dirty="0">
                <a:solidFill>
                  <a:schemeClr val="accent5">
                    <a:lumMod val="75000"/>
                  </a:schemeClr>
                </a:solidFill>
                <a:cs typeface="B Nazanin" pitchFamily="2" charset="-78"/>
              </a:rPr>
              <a:t> که موجب خلق </a:t>
            </a:r>
            <a:r>
              <a:rPr lang="fa-IR" sz="2400" dirty="0" err="1">
                <a:solidFill>
                  <a:schemeClr val="accent5">
                    <a:lumMod val="75000"/>
                  </a:schemeClr>
                </a:solidFill>
                <a:cs typeface="B Nazanin" pitchFamily="2" charset="-78"/>
              </a:rPr>
              <a:t>سناریوهایی</a:t>
            </a:r>
            <a:r>
              <a:rPr lang="fa-IR" sz="2400" dirty="0">
                <a:solidFill>
                  <a:schemeClr val="accent5">
                    <a:lumMod val="75000"/>
                  </a:schemeClr>
                </a:solidFill>
                <a:cs typeface="B Nazanin" pitchFamily="2" charset="-78"/>
              </a:rPr>
              <a:t> که عامل احساسی مراوده ها هستند </a:t>
            </a:r>
            <a:r>
              <a:rPr lang="fa-IR" sz="2400" dirty="0" err="1">
                <a:solidFill>
                  <a:schemeClr val="accent5">
                    <a:lumMod val="75000"/>
                  </a:schemeClr>
                </a:solidFill>
                <a:cs typeface="B Nazanin" pitchFamily="2" charset="-78"/>
              </a:rPr>
              <a:t>تاکیـد</a:t>
            </a:r>
            <a:r>
              <a:rPr lang="fa-IR" sz="2400" dirty="0">
                <a:solidFill>
                  <a:schemeClr val="accent5">
                    <a:lumMod val="75000"/>
                  </a:schemeClr>
                </a:solidFill>
                <a:cs typeface="B Nazanin" pitchFamily="2" charset="-78"/>
              </a:rPr>
              <a:t> می شود. این فنون می توانند شامل </a:t>
            </a:r>
            <a:r>
              <a:rPr lang="fa-IR" sz="2400" dirty="0" err="1">
                <a:solidFill>
                  <a:schemeClr val="accent5">
                    <a:lumMod val="75000"/>
                  </a:schemeClr>
                </a:solidFill>
                <a:cs typeface="B Nazanin" pitchFamily="2" charset="-78"/>
              </a:rPr>
              <a:t>مواردی</a:t>
            </a:r>
            <a:r>
              <a:rPr lang="fa-IR" sz="2400" dirty="0">
                <a:solidFill>
                  <a:schemeClr val="accent5">
                    <a:lumMod val="75000"/>
                  </a:schemeClr>
                </a:solidFill>
                <a:cs typeface="B Nazanin" pitchFamily="2" charset="-78"/>
              </a:rPr>
              <a:t> از جمله: تکرار پیام، تغییر فاصله میان افرادی که در </a:t>
            </a:r>
            <a:r>
              <a:rPr lang="fa-IR" sz="2400" dirty="0" err="1">
                <a:solidFill>
                  <a:schemeClr val="accent5">
                    <a:lumMod val="75000"/>
                  </a:schemeClr>
                </a:solidFill>
                <a:cs typeface="B Nazanin" pitchFamily="2" charset="-78"/>
              </a:rPr>
              <a:t>تعـاملات</a:t>
            </a:r>
            <a:r>
              <a:rPr lang="fa-IR" sz="2400" dirty="0">
                <a:solidFill>
                  <a:schemeClr val="accent5">
                    <a:lumMod val="75000"/>
                  </a:schemeClr>
                </a:solidFill>
                <a:cs typeface="B Nazanin" pitchFamily="2" charset="-78"/>
              </a:rPr>
              <a:t> شرکت دارند، مقاومت در برابر قدرت </a:t>
            </a:r>
            <a:r>
              <a:rPr lang="fa-IR" sz="2400" dirty="0" err="1">
                <a:solidFill>
                  <a:schemeClr val="accent5">
                    <a:lumMod val="75000"/>
                  </a:schemeClr>
                </a:solidFill>
                <a:cs typeface="B Nazanin" pitchFamily="2" charset="-78"/>
              </a:rPr>
              <a:t>گیرایی</a:t>
            </a:r>
            <a:r>
              <a:rPr lang="fa-IR" sz="2400" dirty="0">
                <a:solidFill>
                  <a:schemeClr val="accent5">
                    <a:lumMod val="75000"/>
                  </a:schemeClr>
                </a:solidFill>
                <a:cs typeface="B Nazanin" pitchFamily="2" charset="-78"/>
              </a:rPr>
              <a:t> الگوی </a:t>
            </a:r>
            <a:r>
              <a:rPr lang="fa-IR" sz="2400" dirty="0" err="1">
                <a:solidFill>
                  <a:schemeClr val="accent5">
                    <a:lumMod val="75000"/>
                  </a:schemeClr>
                </a:solidFill>
                <a:cs typeface="B Nazanin" pitchFamily="2" charset="-78"/>
              </a:rPr>
              <a:t>تعاملاتی</a:t>
            </a:r>
            <a:r>
              <a:rPr lang="fa-IR" sz="2400" dirty="0">
                <a:solidFill>
                  <a:schemeClr val="accent5">
                    <a:lumMod val="75000"/>
                  </a:schemeClr>
                </a:solidFill>
                <a:cs typeface="B Nazanin" pitchFamily="2" charset="-78"/>
              </a:rPr>
              <a:t> خانواده، تکرار پیام در مراوده های </a:t>
            </a:r>
            <a:r>
              <a:rPr lang="fa-IR" sz="2400" dirty="0" err="1">
                <a:solidFill>
                  <a:schemeClr val="accent5">
                    <a:lumMod val="75000"/>
                  </a:schemeClr>
                </a:solidFill>
                <a:cs typeface="B Nazanin" pitchFamily="2" charset="-78"/>
              </a:rPr>
              <a:t>همشـکل</a:t>
            </a:r>
            <a:r>
              <a:rPr lang="fa-IR" sz="2400" dirty="0">
                <a:solidFill>
                  <a:schemeClr val="accent5">
                    <a:lumMod val="75000"/>
                  </a:schemeClr>
                </a:solidFill>
                <a:cs typeface="B Nazanin" pitchFamily="2" charset="-78"/>
              </a:rPr>
              <a:t> و تغییر زمان مراوده های اعضای خانواده باشد.</a:t>
            </a:r>
            <a:endParaRPr lang="en-US" sz="2400" dirty="0">
              <a:solidFill>
                <a:schemeClr val="accent5">
                  <a:lumMod val="75000"/>
                </a:schemeClr>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500" y="1450766"/>
            <a:ext cx="8001000" cy="5032147"/>
          </a:xfrm>
          <a:prstGeom prst="rect">
            <a:avLst/>
          </a:prstGeom>
        </p:spPr>
        <p:txBody>
          <a:bodyPr wrap="square">
            <a:spAutoFit/>
          </a:bodyPr>
          <a:lstStyle/>
          <a:p>
            <a:pPr algn="just" rtl="1">
              <a:lnSpc>
                <a:spcPct val="150000"/>
              </a:lnSpc>
            </a:pPr>
            <a:r>
              <a:rPr lang="fa-IR" sz="2400" dirty="0" err="1">
                <a:solidFill>
                  <a:srgbClr val="002060"/>
                </a:solidFill>
                <a:cs typeface="B Nazanin" pitchFamily="2" charset="-78"/>
              </a:rPr>
              <a:t>درمانگر</a:t>
            </a:r>
            <a:r>
              <a:rPr lang="fa-IR" sz="2400" dirty="0">
                <a:solidFill>
                  <a:srgbClr val="002060"/>
                </a:solidFill>
                <a:cs typeface="B Nazanin" pitchFamily="2" charset="-78"/>
              </a:rPr>
              <a:t> که فردی اثر گذار و تغییر دهنده است، وقایع را </a:t>
            </a:r>
            <a:r>
              <a:rPr lang="fa-IR" sz="2400" dirty="0" err="1">
                <a:solidFill>
                  <a:srgbClr val="002060"/>
                </a:solidFill>
                <a:cs typeface="B Nazanin" pitchFamily="2" charset="-78"/>
              </a:rPr>
              <a:t>انظاره</a:t>
            </a:r>
            <a:r>
              <a:rPr lang="fa-IR" sz="2400" dirty="0">
                <a:solidFill>
                  <a:srgbClr val="002060"/>
                </a:solidFill>
                <a:cs typeface="B Nazanin" pitchFamily="2" charset="-78"/>
              </a:rPr>
              <a:t> می کند و بر آنها </a:t>
            </a:r>
            <a:r>
              <a:rPr lang="fa-IR" sz="2400" dirty="0" err="1">
                <a:solidFill>
                  <a:srgbClr val="002060"/>
                </a:solidFill>
                <a:cs typeface="B Nazanin" pitchFamily="2" charset="-78"/>
              </a:rPr>
              <a:t>اثـر</a:t>
            </a:r>
            <a:r>
              <a:rPr lang="fa-IR" sz="2400" dirty="0">
                <a:solidFill>
                  <a:srgbClr val="002060"/>
                </a:solidFill>
                <a:cs typeface="B Nazanin" pitchFamily="2" charset="-78"/>
              </a:rPr>
              <a:t> </a:t>
            </a:r>
            <a:r>
              <a:rPr lang="fa-IR" sz="2400" dirty="0" err="1">
                <a:solidFill>
                  <a:srgbClr val="002060"/>
                </a:solidFill>
                <a:cs typeface="B Nazanin" pitchFamily="2" charset="-78"/>
              </a:rPr>
              <a:t>مـی</a:t>
            </a:r>
            <a:r>
              <a:rPr lang="fa-IR" sz="2400" dirty="0">
                <a:solidFill>
                  <a:srgbClr val="002060"/>
                </a:solidFill>
                <a:cs typeface="B Nazanin" pitchFamily="2" charset="-78"/>
              </a:rPr>
              <a:t> </a:t>
            </a:r>
            <a:r>
              <a:rPr lang="fa-IR" sz="2400" dirty="0" err="1">
                <a:solidFill>
                  <a:srgbClr val="002060"/>
                </a:solidFill>
                <a:cs typeface="B Nazanin" pitchFamily="2" charset="-78"/>
              </a:rPr>
              <a:t>گـذارد</a:t>
            </a:r>
            <a:r>
              <a:rPr lang="fa-IR" sz="2400" dirty="0">
                <a:solidFill>
                  <a:srgbClr val="002060"/>
                </a:solidFill>
                <a:cs typeface="B Nazanin" pitchFamily="2" charset="-78"/>
              </a:rPr>
              <a:t>، </a:t>
            </a:r>
            <a:r>
              <a:rPr lang="fa-IR" sz="2400" dirty="0" err="1">
                <a:solidFill>
                  <a:srgbClr val="002060"/>
                </a:solidFill>
                <a:cs typeface="B Nazanin" pitchFamily="2" charset="-78"/>
              </a:rPr>
              <a:t>اگـر</a:t>
            </a:r>
            <a:r>
              <a:rPr lang="fa-IR" sz="2400" dirty="0">
                <a:solidFill>
                  <a:srgbClr val="002060"/>
                </a:solidFill>
                <a:cs typeface="B Nazanin" pitchFamily="2" charset="-78"/>
              </a:rPr>
              <a:t> </a:t>
            </a:r>
            <a:r>
              <a:rPr lang="fa-IR" sz="2400" dirty="0" err="1">
                <a:solidFill>
                  <a:srgbClr val="002060"/>
                </a:solidFill>
                <a:cs typeface="B Nazanin" pitchFamily="2" charset="-78"/>
              </a:rPr>
              <a:t>چـه</a:t>
            </a:r>
            <a:r>
              <a:rPr lang="fa-IR" sz="2400" dirty="0">
                <a:solidFill>
                  <a:srgbClr val="002060"/>
                </a:solidFill>
                <a:cs typeface="B Nazanin" pitchFamily="2" charset="-78"/>
              </a:rPr>
              <a:t> </a:t>
            </a:r>
            <a:r>
              <a:rPr lang="fa-IR" sz="2400" dirty="0" err="1">
                <a:solidFill>
                  <a:srgbClr val="002060"/>
                </a:solidFill>
                <a:cs typeface="B Nazanin" pitchFamily="2" charset="-78"/>
              </a:rPr>
              <a:t>اعمـال</a:t>
            </a:r>
            <a:r>
              <a:rPr lang="fa-IR" sz="2400" dirty="0">
                <a:solidFill>
                  <a:srgbClr val="002060"/>
                </a:solidFill>
                <a:cs typeface="B Nazanin" pitchFamily="2" charset="-78"/>
              </a:rPr>
              <a:t> وی منطبق با اهداف درمان تنظیم می گردد اما در عین حال، حاصل او در واقع محصول روابط او با خانواده ی تحت درمان است.</a:t>
            </a:r>
            <a:endParaRPr lang="en-US" sz="2400" dirty="0">
              <a:solidFill>
                <a:srgbClr val="002060"/>
              </a:solidFill>
              <a:cs typeface="B Nazanin" pitchFamily="2" charset="-78"/>
            </a:endParaRPr>
          </a:p>
          <a:p>
            <a:pPr algn="just" rtl="1">
              <a:lnSpc>
                <a:spcPct val="150000"/>
              </a:lnSpc>
            </a:pPr>
            <a:r>
              <a:rPr lang="fa-IR" sz="2400" dirty="0">
                <a:solidFill>
                  <a:srgbClr val="002060"/>
                </a:solidFill>
                <a:cs typeface="B Nazanin" pitchFamily="2" charset="-78"/>
              </a:rPr>
              <a:t>از آنجا که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واقعیت را درک می کند و قواعد حاکم بر خانواده تحت درمان او را از درون شکل می دهد، </a:t>
            </a:r>
            <a:r>
              <a:rPr lang="fa-IR" sz="2400" dirty="0" err="1">
                <a:solidFill>
                  <a:srgbClr val="002060"/>
                </a:solidFill>
                <a:cs typeface="B Nazanin" pitchFamily="2" charset="-78"/>
              </a:rPr>
              <a:t>مدخله</a:t>
            </a:r>
            <a:r>
              <a:rPr lang="fa-IR" sz="2400" dirty="0">
                <a:solidFill>
                  <a:srgbClr val="002060"/>
                </a:solidFill>
                <a:cs typeface="B Nazanin" pitchFamily="2" charset="-78"/>
              </a:rPr>
              <a:t> ها </a:t>
            </a:r>
            <a:r>
              <a:rPr lang="fa-IR" sz="2400" dirty="0" err="1">
                <a:solidFill>
                  <a:srgbClr val="002060"/>
                </a:solidFill>
                <a:cs typeface="B Nazanin" pitchFamily="2" charset="-78"/>
              </a:rPr>
              <a:t>یش</a:t>
            </a:r>
            <a:r>
              <a:rPr lang="fa-IR" sz="2400" dirty="0">
                <a:solidFill>
                  <a:srgbClr val="002060"/>
                </a:solidFill>
                <a:cs typeface="B Nazanin" pitchFamily="2" charset="-78"/>
              </a:rPr>
              <a:t> قابل تحمل می </a:t>
            </a:r>
            <a:r>
              <a:rPr lang="fa-IR" sz="2400" dirty="0" err="1">
                <a:solidFill>
                  <a:srgbClr val="002060"/>
                </a:solidFill>
                <a:cs typeface="B Nazanin" pitchFamily="2" charset="-78"/>
              </a:rPr>
              <a:t>باشدو</a:t>
            </a:r>
            <a:r>
              <a:rPr lang="fa-IR" sz="2400" dirty="0">
                <a:solidFill>
                  <a:srgbClr val="002060"/>
                </a:solidFill>
                <a:cs typeface="B Nazanin" pitchFamily="2" charset="-78"/>
              </a:rPr>
              <a:t> بی آنکه اثری برجای بگذارد از سوی اعضای خانواده پذیرفته و در </a:t>
            </a:r>
            <a:r>
              <a:rPr lang="fa-IR" sz="2400" dirty="0" err="1">
                <a:solidFill>
                  <a:srgbClr val="002060"/>
                </a:solidFill>
                <a:cs typeface="B Nazanin" pitchFamily="2" charset="-78"/>
              </a:rPr>
              <a:t>واقـع«درون</a:t>
            </a:r>
            <a:r>
              <a:rPr lang="fa-IR" sz="2400" dirty="0">
                <a:solidFill>
                  <a:srgbClr val="002060"/>
                </a:solidFill>
                <a:cs typeface="B Nazanin" pitchFamily="2" charset="-78"/>
              </a:rPr>
              <a:t> </a:t>
            </a:r>
            <a:r>
              <a:rPr lang="fa-IR" sz="2400" dirty="0" err="1">
                <a:solidFill>
                  <a:srgbClr val="002060"/>
                </a:solidFill>
                <a:cs typeface="B Nazanin" pitchFamily="2" charset="-78"/>
              </a:rPr>
              <a:t>سـازی</a:t>
            </a:r>
            <a:r>
              <a:rPr lang="fa-IR" sz="2400" dirty="0">
                <a:solidFill>
                  <a:srgbClr val="002060"/>
                </a:solidFill>
                <a:cs typeface="B Nazanin" pitchFamily="2" charset="-78"/>
              </a:rPr>
              <a:t>) </a:t>
            </a:r>
            <a:r>
              <a:rPr lang="fa-IR" sz="2400" dirty="0" err="1">
                <a:solidFill>
                  <a:srgbClr val="002060"/>
                </a:solidFill>
                <a:cs typeface="B Nazanin" pitchFamily="2" charset="-78"/>
              </a:rPr>
              <a:t>مـی</a:t>
            </a:r>
            <a:r>
              <a:rPr lang="fa-IR" sz="2400" dirty="0">
                <a:solidFill>
                  <a:srgbClr val="002060"/>
                </a:solidFill>
                <a:cs typeface="B Nazanin" pitchFamily="2" charset="-78"/>
              </a:rPr>
              <a:t> شود.</a:t>
            </a:r>
            <a:endParaRPr lang="en-US" sz="2400" dirty="0">
              <a:solidFill>
                <a:srgbClr val="002060"/>
              </a:solidFill>
              <a:cs typeface="B Nazanin" pitchFamily="2" charset="-78"/>
            </a:endParaRPr>
          </a:p>
          <a:p>
            <a:pPr algn="just" rtl="1">
              <a:lnSpc>
                <a:spcPct val="150000"/>
              </a:lnSpc>
            </a:pPr>
            <a:r>
              <a:rPr lang="fa-IR" sz="2400" dirty="0">
                <a:solidFill>
                  <a:srgbClr val="002060"/>
                </a:solidFill>
                <a:cs typeface="B Nazanin" pitchFamily="2" charset="-78"/>
              </a:rPr>
              <a:t>این محدودیت های محیطی در درمان به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با آموزش قدیمی </a:t>
            </a:r>
            <a:r>
              <a:rPr lang="fa-IR" sz="2400" dirty="0" err="1">
                <a:solidFill>
                  <a:srgbClr val="002060"/>
                </a:solidFill>
                <a:cs typeface="B Nazanin" pitchFamily="2" charset="-78"/>
              </a:rPr>
              <a:t>جنگجویان</a:t>
            </a:r>
            <a:r>
              <a:rPr lang="fa-IR" sz="2400" dirty="0">
                <a:solidFill>
                  <a:srgbClr val="002060"/>
                </a:solidFill>
                <a:cs typeface="B Nazanin" pitchFamily="2" charset="-78"/>
              </a:rPr>
              <a:t> </a:t>
            </a:r>
            <a:r>
              <a:rPr lang="fa-IR" sz="2400" dirty="0" err="1">
                <a:solidFill>
                  <a:srgbClr val="002060"/>
                </a:solidFill>
                <a:cs typeface="B Nazanin" pitchFamily="2" charset="-78"/>
              </a:rPr>
              <a:t>سامورایی</a:t>
            </a:r>
            <a:r>
              <a:rPr lang="fa-IR" sz="2400" dirty="0">
                <a:solidFill>
                  <a:srgbClr val="002060"/>
                </a:solidFill>
                <a:cs typeface="B Nazanin" pitchFamily="2" charset="-78"/>
              </a:rPr>
              <a:t> وجه تشابه دارد. رخنه </a:t>
            </a:r>
            <a:r>
              <a:rPr lang="fa-IR" sz="2400" dirty="0" err="1">
                <a:solidFill>
                  <a:srgbClr val="002060"/>
                </a:solidFill>
                <a:cs typeface="B Nazanin" pitchFamily="2" charset="-78"/>
              </a:rPr>
              <a:t>کـردن</a:t>
            </a:r>
            <a:r>
              <a:rPr lang="fa-IR" sz="2400" dirty="0">
                <a:solidFill>
                  <a:srgbClr val="002060"/>
                </a:solidFill>
                <a:cs typeface="B Nazanin" pitchFamily="2" charset="-78"/>
              </a:rPr>
              <a:t> در </a:t>
            </a:r>
            <a:r>
              <a:rPr lang="fa-IR" sz="2400" dirty="0" err="1">
                <a:solidFill>
                  <a:srgbClr val="002060"/>
                </a:solidFill>
                <a:cs typeface="B Nazanin" pitchFamily="2" charset="-78"/>
              </a:rPr>
              <a:t>جنگ،همالی</a:t>
            </a:r>
            <a:r>
              <a:rPr lang="fa-IR" sz="2400" dirty="0">
                <a:solidFill>
                  <a:srgbClr val="002060"/>
                </a:solidFill>
                <a:cs typeface="B Nazanin" pitchFamily="2" charset="-78"/>
              </a:rPr>
              <a:t> ملحق شدن به بافت، توسط خانواده </a:t>
            </a:r>
            <a:r>
              <a:rPr lang="fa-IR" sz="2400" dirty="0" err="1">
                <a:solidFill>
                  <a:srgbClr val="002060"/>
                </a:solidFill>
                <a:cs typeface="B Nazanin" pitchFamily="2" charset="-78"/>
              </a:rPr>
              <a:t>درمانگر</a:t>
            </a:r>
            <a:r>
              <a:rPr lang="fa-IR" sz="2400" dirty="0">
                <a:solidFill>
                  <a:srgbClr val="002060"/>
                </a:solidFill>
                <a:cs typeface="B Nazanin" pitchFamily="2" charset="-78"/>
              </a:rPr>
              <a:t> است تا ویژگی های آن </a:t>
            </a:r>
            <a:r>
              <a:rPr lang="fa-IR" sz="2400" dirty="0" err="1">
                <a:solidFill>
                  <a:srgbClr val="002060"/>
                </a:solidFill>
                <a:cs typeface="B Nazanin" pitchFamily="2" charset="-78"/>
              </a:rPr>
              <a:t>سییستم</a:t>
            </a:r>
            <a:r>
              <a:rPr lang="fa-IR" sz="2400" dirty="0">
                <a:solidFill>
                  <a:srgbClr val="002060"/>
                </a:solidFill>
                <a:cs typeface="B Nazanin" pitchFamily="2" charset="-78"/>
              </a:rPr>
              <a:t> </a:t>
            </a:r>
            <a:r>
              <a:rPr lang="fa-IR" sz="2400" dirty="0" err="1">
                <a:solidFill>
                  <a:srgbClr val="002060"/>
                </a:solidFill>
                <a:cs typeface="B Nazanin" pitchFamily="2" charset="-78"/>
              </a:rPr>
              <a:t>رادرک</a:t>
            </a:r>
            <a:r>
              <a:rPr lang="fa-IR" sz="2400" dirty="0">
                <a:solidFill>
                  <a:srgbClr val="002060"/>
                </a:solidFill>
                <a:cs typeface="B Nazanin" pitchFamily="2" charset="-78"/>
              </a:rPr>
              <a:t> کند.</a:t>
            </a:r>
            <a:endParaRPr lang="en-US" sz="2400" dirty="0">
              <a:solidFill>
                <a:srgbClr val="002060"/>
              </a:solidFill>
              <a:cs typeface="B Nazanin" pitchFamily="2" charset="-78"/>
            </a:endParaRPr>
          </a:p>
        </p:txBody>
      </p:sp>
    </p:spTree>
    <p:extLst>
      <p:ext uri="{BB962C8B-B14F-4D97-AF65-F5344CB8AC3E}">
        <p14:creationId xmlns:p14="http://schemas.microsoft.com/office/powerpoint/2010/main" val="29308981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609600"/>
            <a:ext cx="7543800" cy="6140142"/>
          </a:xfrm>
          <a:prstGeom prst="rect">
            <a:avLst/>
          </a:prstGeom>
        </p:spPr>
        <p:txBody>
          <a:bodyPr wrap="square">
            <a:spAutoFit/>
          </a:bodyPr>
          <a:lstStyle/>
          <a:p>
            <a:pPr algn="just" rtl="1">
              <a:lnSpc>
                <a:spcPct val="150000"/>
              </a:lnSpc>
            </a:pPr>
            <a:r>
              <a:rPr lang="fa-IR" sz="2400" b="1" dirty="0">
                <a:solidFill>
                  <a:srgbClr val="00CC66"/>
                </a:solidFill>
                <a:cs typeface="B Nazanin" pitchFamily="2" charset="-78"/>
              </a:rPr>
              <a:t>تکرار پیام</a:t>
            </a:r>
            <a:endParaRPr lang="en-US" sz="2400" dirty="0">
              <a:solidFill>
                <a:srgbClr val="00CC66"/>
              </a:solidFill>
              <a:cs typeface="B Nazanin" pitchFamily="2" charset="-78"/>
            </a:endParaRPr>
          </a:p>
          <a:p>
            <a:pPr algn="just" rtl="1">
              <a:lnSpc>
                <a:spcPct val="150000"/>
              </a:lnSpc>
            </a:pPr>
            <a:r>
              <a:rPr lang="fa-IR" sz="2400" dirty="0">
                <a:solidFill>
                  <a:srgbClr val="00CC66"/>
                </a:solidFill>
                <a:cs typeface="B Nazanin" pitchFamily="2" charset="-78"/>
              </a:rPr>
              <a:t>در طول درمان،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بارها پیامش را تکرار می کند . فن تکرار فن مهمی است که برای افزودن بر </a:t>
            </a:r>
            <a:r>
              <a:rPr lang="fa-IR" sz="2400" dirty="0" err="1">
                <a:solidFill>
                  <a:srgbClr val="00CC66"/>
                </a:solidFill>
                <a:cs typeface="B Nazanin" pitchFamily="2" charset="-78"/>
              </a:rPr>
              <a:t>شـدت</a:t>
            </a:r>
            <a:r>
              <a:rPr lang="fa-IR" sz="2400" dirty="0">
                <a:solidFill>
                  <a:srgbClr val="00CC66"/>
                </a:solidFill>
                <a:cs typeface="B Nazanin" pitchFamily="2" charset="-78"/>
              </a:rPr>
              <a:t> بکار می رود. تکرار می تواند محتوا و ساخت را در بر </a:t>
            </a:r>
            <a:r>
              <a:rPr lang="fa-IR" sz="2400" dirty="0" err="1">
                <a:solidFill>
                  <a:srgbClr val="00CC66"/>
                </a:solidFill>
                <a:cs typeface="B Nazanin" pitchFamily="2" charset="-78"/>
              </a:rPr>
              <a:t>کیرد.مثلا</a:t>
            </a:r>
            <a:r>
              <a:rPr lang="fa-IR" sz="2400" dirty="0">
                <a:solidFill>
                  <a:srgbClr val="00CC66"/>
                </a:solidFill>
                <a:cs typeface="B Nazanin" pitchFamily="2" charset="-78"/>
              </a:rPr>
              <a:t> اگر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اصرار </a:t>
            </a:r>
            <a:r>
              <a:rPr lang="fa-IR" sz="2400" dirty="0" err="1">
                <a:solidFill>
                  <a:srgbClr val="00CC66"/>
                </a:solidFill>
                <a:cs typeface="B Nazanin" pitchFamily="2" charset="-78"/>
              </a:rPr>
              <a:t>ورزد</a:t>
            </a:r>
            <a:r>
              <a:rPr lang="fa-IR" sz="2400" dirty="0">
                <a:solidFill>
                  <a:srgbClr val="00CC66"/>
                </a:solidFill>
                <a:cs typeface="B Nazanin" pitchFamily="2" charset="-78"/>
              </a:rPr>
              <a:t> که </a:t>
            </a:r>
            <a:r>
              <a:rPr lang="fa-IR" sz="2400" dirty="0" err="1">
                <a:solidFill>
                  <a:srgbClr val="00CC66"/>
                </a:solidFill>
                <a:cs typeface="B Nazanin" pitchFamily="2" charset="-78"/>
              </a:rPr>
              <a:t>والـدین</a:t>
            </a:r>
            <a:r>
              <a:rPr lang="fa-IR" sz="2400" dirty="0">
                <a:solidFill>
                  <a:srgbClr val="00CC66"/>
                </a:solidFill>
                <a:cs typeface="B Nazanin" pitchFamily="2" charset="-78"/>
              </a:rPr>
              <a:t> </a:t>
            </a:r>
            <a:r>
              <a:rPr lang="fa-IR" sz="2400" dirty="0" err="1">
                <a:solidFill>
                  <a:srgbClr val="00CC66"/>
                </a:solidFill>
                <a:cs typeface="B Nazanin" pitchFamily="2" charset="-78"/>
              </a:rPr>
              <a:t>بایـد</a:t>
            </a:r>
            <a:r>
              <a:rPr lang="fa-IR" sz="2400" dirty="0">
                <a:solidFill>
                  <a:srgbClr val="00CC66"/>
                </a:solidFill>
                <a:cs typeface="B Nazanin" pitchFamily="2" charset="-78"/>
              </a:rPr>
              <a:t> در مورد زمان خواب فرزندان توافق کنند اما آنها در رسیدن به توافق با </a:t>
            </a:r>
            <a:r>
              <a:rPr lang="fa-IR" sz="2400" dirty="0" err="1">
                <a:solidFill>
                  <a:srgbClr val="00CC66"/>
                </a:solidFill>
                <a:cs typeface="B Nazanin" pitchFamily="2" charset="-78"/>
              </a:rPr>
              <a:t>مشـکل</a:t>
            </a:r>
            <a:r>
              <a:rPr lang="fa-IR" sz="2400" dirty="0">
                <a:solidFill>
                  <a:srgbClr val="00CC66"/>
                </a:solidFill>
                <a:cs typeface="B Nazanin" pitchFamily="2" charset="-78"/>
              </a:rPr>
              <a:t> </a:t>
            </a:r>
            <a:r>
              <a:rPr lang="fa-IR" sz="2400" dirty="0" err="1">
                <a:solidFill>
                  <a:srgbClr val="00CC66"/>
                </a:solidFill>
                <a:cs typeface="B Nazanin" pitchFamily="2" charset="-78"/>
              </a:rPr>
              <a:t>روبـرو</a:t>
            </a:r>
            <a:r>
              <a:rPr lang="fa-IR" sz="2400" dirty="0">
                <a:solidFill>
                  <a:srgbClr val="00CC66"/>
                </a:solidFill>
                <a:cs typeface="B Nazanin" pitchFamily="2" charset="-78"/>
              </a:rPr>
              <a:t> </a:t>
            </a:r>
            <a:r>
              <a:rPr lang="fa-IR" sz="2400" dirty="0" err="1">
                <a:solidFill>
                  <a:srgbClr val="00CC66"/>
                </a:solidFill>
                <a:cs typeface="B Nazanin" pitchFamily="2" charset="-78"/>
              </a:rPr>
              <a:t>باشـند</a:t>
            </a:r>
            <a:r>
              <a:rPr lang="fa-IR" sz="2400" dirty="0">
                <a:solidFill>
                  <a:srgbClr val="00CC66"/>
                </a:solidFill>
                <a:cs typeface="B Nazanin" pitchFamily="2" charset="-78"/>
              </a:rPr>
              <a:t> </a:t>
            </a:r>
            <a:r>
              <a:rPr lang="fa-IR" sz="2400" dirty="0" err="1">
                <a:solidFill>
                  <a:srgbClr val="00CC66"/>
                </a:solidFill>
                <a:cs typeface="B Nazanin" pitchFamily="2" charset="-78"/>
              </a:rPr>
              <a:t>آنگـاه</a:t>
            </a:r>
            <a:r>
              <a:rPr lang="fa-IR" sz="2400" dirty="0">
                <a:solidFill>
                  <a:srgbClr val="00CC66"/>
                </a:solidFill>
                <a:cs typeface="B Nazanin" pitchFamily="2" charset="-78"/>
              </a:rPr>
              <a:t> </a:t>
            </a:r>
            <a:r>
              <a:rPr lang="fa-IR" sz="2400" dirty="0" err="1">
                <a:solidFill>
                  <a:srgbClr val="00CC66"/>
                </a:solidFill>
                <a:cs typeface="B Nazanin" pitchFamily="2" charset="-78"/>
              </a:rPr>
              <a:t>وظیفـه</a:t>
            </a:r>
            <a:r>
              <a:rPr lang="fa-IR" sz="2400" dirty="0">
                <a:solidFill>
                  <a:srgbClr val="00CC66"/>
                </a:solidFill>
                <a:cs typeface="B Nazanin" pitchFamily="2" charset="-78"/>
              </a:rPr>
              <a:t>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است که تکرار کند توافق (ساختار) بر سر زمان خواب( محتوا) امری ضروری است.</a:t>
            </a:r>
            <a:endParaRPr lang="en-US" sz="2400" dirty="0">
              <a:solidFill>
                <a:srgbClr val="00CC66"/>
              </a:solidFill>
              <a:cs typeface="B Nazanin" pitchFamily="2" charset="-78"/>
            </a:endParaRPr>
          </a:p>
          <a:p>
            <a:pPr algn="just" rtl="1">
              <a:lnSpc>
                <a:spcPct val="150000"/>
              </a:lnSpc>
            </a:pPr>
            <a:r>
              <a:rPr lang="fa-IR" sz="2400" b="1" dirty="0">
                <a:solidFill>
                  <a:srgbClr val="00CC66"/>
                </a:solidFill>
                <a:cs typeface="B Nazanin" pitchFamily="2" charset="-78"/>
              </a:rPr>
              <a:t>تکرار مراوده های </a:t>
            </a:r>
            <a:r>
              <a:rPr lang="fa-IR" sz="2400" b="1" dirty="0" err="1">
                <a:solidFill>
                  <a:srgbClr val="00CC66"/>
                </a:solidFill>
                <a:cs typeface="B Nazanin" pitchFamily="2" charset="-78"/>
              </a:rPr>
              <a:t>همشکل</a:t>
            </a:r>
            <a:endParaRPr lang="en-US" sz="2400" dirty="0">
              <a:solidFill>
                <a:srgbClr val="00CC66"/>
              </a:solidFill>
              <a:cs typeface="B Nazanin" pitchFamily="2" charset="-78"/>
            </a:endParaRPr>
          </a:p>
          <a:p>
            <a:pPr algn="just" rtl="1">
              <a:lnSpc>
                <a:spcPct val="150000"/>
              </a:lnSpc>
            </a:pPr>
            <a:r>
              <a:rPr lang="fa-IR" sz="2400" dirty="0" smtClean="0">
                <a:solidFill>
                  <a:srgbClr val="00CC66"/>
                </a:solidFill>
                <a:cs typeface="B Nazanin" pitchFamily="2" charset="-78"/>
              </a:rPr>
              <a:t>نوع دیگری از تکرار شامل </a:t>
            </a:r>
            <a:r>
              <a:rPr lang="fa-IR" sz="2400" dirty="0" err="1" smtClean="0">
                <a:solidFill>
                  <a:srgbClr val="00CC66"/>
                </a:solidFill>
                <a:cs typeface="B Nazanin" pitchFamily="2" charset="-78"/>
              </a:rPr>
              <a:t>مرواده</a:t>
            </a:r>
            <a:r>
              <a:rPr lang="fa-IR" sz="2400" dirty="0" smtClean="0">
                <a:solidFill>
                  <a:srgbClr val="00CC66"/>
                </a:solidFill>
                <a:cs typeface="B Nazanin" pitchFamily="2" charset="-78"/>
              </a:rPr>
              <a:t> </a:t>
            </a:r>
            <a:r>
              <a:rPr lang="fa-IR" sz="2400" dirty="0" err="1" smtClean="0">
                <a:solidFill>
                  <a:srgbClr val="00CC66"/>
                </a:solidFill>
                <a:cs typeface="B Nazanin" pitchFamily="2" charset="-78"/>
              </a:rPr>
              <a:t>هایی</a:t>
            </a:r>
            <a:r>
              <a:rPr lang="fa-IR" sz="2400" dirty="0" smtClean="0">
                <a:solidFill>
                  <a:srgbClr val="00CC66"/>
                </a:solidFill>
                <a:cs typeface="B Nazanin" pitchFamily="2" charset="-78"/>
              </a:rPr>
              <a:t> است که در ظاهر با هم متفاوتند اما در سطح عمیق </a:t>
            </a:r>
            <a:r>
              <a:rPr lang="fa-IR" sz="2400" dirty="0" err="1" smtClean="0">
                <a:solidFill>
                  <a:srgbClr val="00CC66"/>
                </a:solidFill>
                <a:cs typeface="B Nazanin" pitchFamily="2" charset="-78"/>
              </a:rPr>
              <a:t>تـری</a:t>
            </a:r>
            <a:r>
              <a:rPr lang="fa-IR" sz="2400" dirty="0" smtClean="0">
                <a:solidFill>
                  <a:srgbClr val="00CC66"/>
                </a:solidFill>
                <a:cs typeface="B Nazanin" pitchFamily="2" charset="-78"/>
              </a:rPr>
              <a:t> </a:t>
            </a:r>
            <a:r>
              <a:rPr lang="fa-IR" sz="2400" dirty="0" err="1" smtClean="0">
                <a:solidFill>
                  <a:srgbClr val="00CC66"/>
                </a:solidFill>
                <a:cs typeface="B Nazanin" pitchFamily="2" charset="-78"/>
              </a:rPr>
              <a:t>بـا</a:t>
            </a:r>
            <a:r>
              <a:rPr lang="fa-IR" sz="2400" dirty="0" smtClean="0">
                <a:solidFill>
                  <a:srgbClr val="00CC66"/>
                </a:solidFill>
                <a:cs typeface="B Nazanin" pitchFamily="2" charset="-78"/>
              </a:rPr>
              <a:t> </a:t>
            </a:r>
            <a:r>
              <a:rPr lang="fa-IR" sz="2400" dirty="0" err="1" smtClean="0">
                <a:solidFill>
                  <a:srgbClr val="00CC66"/>
                </a:solidFill>
                <a:cs typeface="B Nazanin" pitchFamily="2" charset="-78"/>
              </a:rPr>
              <a:t>هـم</a:t>
            </a:r>
            <a:r>
              <a:rPr lang="fa-IR" sz="2400" dirty="0" smtClean="0">
                <a:solidFill>
                  <a:srgbClr val="00CC66"/>
                </a:solidFill>
                <a:cs typeface="B Nazanin" pitchFamily="2" charset="-78"/>
              </a:rPr>
              <a:t> مشابهند. اگر چه محتوای این پیام ها متفاوت است اما همگی به تعاملات </a:t>
            </a:r>
            <a:r>
              <a:rPr lang="fa-IR" sz="2400" dirty="0" err="1" smtClean="0">
                <a:solidFill>
                  <a:srgbClr val="00CC66"/>
                </a:solidFill>
                <a:cs typeface="B Nazanin" pitchFamily="2" charset="-78"/>
              </a:rPr>
              <a:t>همشکل</a:t>
            </a:r>
            <a:r>
              <a:rPr lang="fa-IR" sz="2400" dirty="0" smtClean="0">
                <a:solidFill>
                  <a:srgbClr val="00CC66"/>
                </a:solidFill>
                <a:cs typeface="B Nazanin" pitchFamily="2" charset="-78"/>
              </a:rPr>
              <a:t> در ساخت خانواده </a:t>
            </a:r>
            <a:r>
              <a:rPr lang="fa-IR" sz="2400" dirty="0" err="1" smtClean="0">
                <a:solidFill>
                  <a:srgbClr val="00CC66"/>
                </a:solidFill>
                <a:cs typeface="B Nazanin" pitchFamily="2" charset="-78"/>
              </a:rPr>
              <a:t>اشـاره</a:t>
            </a:r>
            <a:r>
              <a:rPr lang="fa-IR" sz="2400" dirty="0" smtClean="0">
                <a:solidFill>
                  <a:srgbClr val="00CC66"/>
                </a:solidFill>
                <a:cs typeface="B Nazanin" pitchFamily="2" charset="-78"/>
              </a:rPr>
              <a:t> می کنند.</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990600"/>
            <a:ext cx="7924800" cy="5262979"/>
          </a:xfrm>
          <a:prstGeom prst="rect">
            <a:avLst/>
          </a:prstGeom>
        </p:spPr>
        <p:txBody>
          <a:bodyPr wrap="square">
            <a:spAutoFit/>
          </a:bodyPr>
          <a:lstStyle/>
          <a:p>
            <a:pPr algn="just" rtl="1"/>
            <a:r>
              <a:rPr lang="fa-IR" sz="2400" dirty="0">
                <a:solidFill>
                  <a:srgbClr val="FF00FF"/>
                </a:solidFill>
                <a:cs typeface="B Nazanin" pitchFamily="2" charset="-78"/>
              </a:rPr>
              <a:t>ساخت خانواده در تعاملات گوناگون تابع قوانین یک سیستم است و به </a:t>
            </a:r>
            <a:r>
              <a:rPr lang="fa-IR" sz="2400" dirty="0" err="1">
                <a:solidFill>
                  <a:srgbClr val="FF00FF"/>
                </a:solidFill>
                <a:cs typeface="B Nazanin" pitchFamily="2" charset="-78"/>
              </a:rPr>
              <a:t>همـین</a:t>
            </a:r>
            <a:r>
              <a:rPr lang="fa-IR" sz="2400" dirty="0">
                <a:solidFill>
                  <a:srgbClr val="FF00FF"/>
                </a:solidFill>
                <a:cs typeface="B Nazanin" pitchFamily="2" charset="-78"/>
              </a:rPr>
              <a:t> </a:t>
            </a:r>
            <a:r>
              <a:rPr lang="fa-IR" sz="2400" dirty="0" err="1">
                <a:solidFill>
                  <a:srgbClr val="FF00FF"/>
                </a:solidFill>
                <a:cs typeface="B Nazanin" pitchFamily="2" charset="-78"/>
              </a:rPr>
              <a:t>جهـت</a:t>
            </a:r>
            <a:r>
              <a:rPr lang="fa-IR" sz="2400" dirty="0">
                <a:solidFill>
                  <a:srgbClr val="FF00FF"/>
                </a:solidFill>
                <a:cs typeface="B Nazanin" pitchFamily="2" charset="-78"/>
              </a:rPr>
              <a:t> دارای </a:t>
            </a:r>
            <a:r>
              <a:rPr lang="fa-IR" sz="2400" dirty="0" err="1">
                <a:solidFill>
                  <a:srgbClr val="FF00FF"/>
                </a:solidFill>
                <a:cs typeface="B Nazanin" pitchFamily="2" charset="-78"/>
              </a:rPr>
              <a:t>پویـایی</a:t>
            </a:r>
            <a:r>
              <a:rPr lang="fa-IR" sz="2400" dirty="0">
                <a:solidFill>
                  <a:srgbClr val="FF00FF"/>
                </a:solidFill>
                <a:cs typeface="B Nazanin" pitchFamily="2" charset="-78"/>
              </a:rPr>
              <a:t> </a:t>
            </a:r>
            <a:r>
              <a:rPr lang="fa-IR" sz="2400" dirty="0" err="1">
                <a:solidFill>
                  <a:srgbClr val="FF00FF"/>
                </a:solidFill>
                <a:cs typeface="B Nazanin" pitchFamily="2" charset="-78"/>
              </a:rPr>
              <a:t>هـای</a:t>
            </a:r>
            <a:r>
              <a:rPr lang="fa-IR" sz="2400" dirty="0">
                <a:solidFill>
                  <a:srgbClr val="FF00FF"/>
                </a:solidFill>
                <a:cs typeface="B Nazanin" pitchFamily="2" charset="-78"/>
              </a:rPr>
              <a:t> یکسان و مشابهی هستند. تلاش در جهت یافتن ساخت (ریخت ) های یکسان از طریق تکرار پیام در </a:t>
            </a:r>
            <a:r>
              <a:rPr lang="fa-IR" sz="2400" dirty="0" err="1">
                <a:solidFill>
                  <a:srgbClr val="FF00FF"/>
                </a:solidFill>
                <a:cs typeface="B Nazanin" pitchFamily="2" charset="-78"/>
              </a:rPr>
              <a:t>طـول</a:t>
            </a:r>
            <a:r>
              <a:rPr lang="fa-IR" sz="2400" dirty="0">
                <a:solidFill>
                  <a:srgbClr val="FF00FF"/>
                </a:solidFill>
                <a:cs typeface="B Nazanin" pitchFamily="2" charset="-78"/>
              </a:rPr>
              <a:t> روند درمان موجب شدت می گردد. این مداخله می تواند بر تعاملات مربوط به درمان متمرکز شود و وقایعی را که ظاهرا با هم بی </a:t>
            </a:r>
            <a:r>
              <a:rPr lang="fa-IR" sz="2400" dirty="0" err="1">
                <a:solidFill>
                  <a:srgbClr val="FF00FF"/>
                </a:solidFill>
                <a:cs typeface="B Nazanin" pitchFamily="2" charset="-78"/>
              </a:rPr>
              <a:t>ارتباطند</a:t>
            </a:r>
            <a:r>
              <a:rPr lang="fa-IR" sz="2400" dirty="0">
                <a:solidFill>
                  <a:srgbClr val="FF00FF"/>
                </a:solidFill>
                <a:cs typeface="B Nazanin" pitchFamily="2" charset="-78"/>
              </a:rPr>
              <a:t> در یک معنای ارگانیک واحد گرد آورد و موجب تجربه اندوزی اعضای خانواده در جلوگیری از اجرای قوانین خانوادگی شود.</a:t>
            </a:r>
            <a:endParaRPr lang="en-US" sz="2400" dirty="0">
              <a:solidFill>
                <a:srgbClr val="FF00FF"/>
              </a:solidFill>
              <a:cs typeface="B Nazanin" pitchFamily="2" charset="-78"/>
            </a:endParaRPr>
          </a:p>
          <a:p>
            <a:pPr algn="just" rtl="1"/>
            <a:r>
              <a:rPr lang="fa-IR" sz="2400" dirty="0" smtClean="0">
                <a:solidFill>
                  <a:srgbClr val="FF00FF"/>
                </a:solidFill>
                <a:cs typeface="B Nazanin" pitchFamily="2" charset="-78"/>
              </a:rPr>
              <a:t>تک مداخله ها صرفنظر از اینکه تا چه حد الهام بخش هستند به ندرت در تغییر </a:t>
            </a:r>
            <a:r>
              <a:rPr lang="fa-IR" sz="2400" dirty="0" err="1" smtClean="0">
                <a:solidFill>
                  <a:srgbClr val="FF00FF"/>
                </a:solidFill>
                <a:cs typeface="B Nazanin" pitchFamily="2" charset="-78"/>
              </a:rPr>
              <a:t>الگوهـای</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مـراوده</a:t>
            </a:r>
            <a:r>
              <a:rPr lang="fa-IR" sz="2400" dirty="0" smtClean="0">
                <a:solidFill>
                  <a:srgbClr val="FF00FF"/>
                </a:solidFill>
                <a:cs typeface="B Nazanin" pitchFamily="2" charset="-78"/>
              </a:rPr>
              <a:t> ای </a:t>
            </a:r>
            <a:r>
              <a:rPr lang="fa-IR" sz="2400" dirty="0" err="1" smtClean="0">
                <a:solidFill>
                  <a:srgbClr val="FF00FF"/>
                </a:solidFill>
                <a:cs typeface="B Nazanin" pitchFamily="2" charset="-78"/>
              </a:rPr>
              <a:t>کـه</a:t>
            </a:r>
            <a:r>
              <a:rPr lang="fa-IR" sz="2400" dirty="0" smtClean="0">
                <a:solidFill>
                  <a:srgbClr val="FF00FF"/>
                </a:solidFill>
                <a:cs typeface="B Nazanin" pitchFamily="2" charset="-78"/>
              </a:rPr>
              <a:t> معمولا عمری چندین ساله دارند موثر واقع می شوند. سیستم ها دارای توان بالقوه ای هستند که در </a:t>
            </a:r>
            <a:r>
              <a:rPr lang="fa-IR" sz="2400" dirty="0" err="1" smtClean="0">
                <a:solidFill>
                  <a:srgbClr val="FF00FF"/>
                </a:solidFill>
                <a:cs typeface="B Nazanin" pitchFamily="2" charset="-78"/>
              </a:rPr>
              <a:t>مقابـل</a:t>
            </a:r>
            <a:r>
              <a:rPr lang="fa-IR" sz="2400" dirty="0" smtClean="0">
                <a:solidFill>
                  <a:srgbClr val="FF00FF"/>
                </a:solidFill>
                <a:cs typeface="B Nazanin" pitchFamily="2" charset="-78"/>
              </a:rPr>
              <a:t> تغییر ایستادگی می کنند لذا برای </a:t>
            </a:r>
            <a:r>
              <a:rPr lang="fa-IR" sz="2400" dirty="0" err="1" smtClean="0">
                <a:solidFill>
                  <a:srgbClr val="FF00FF"/>
                </a:solidFill>
                <a:cs typeface="B Nazanin" pitchFamily="2" charset="-78"/>
              </a:rPr>
              <a:t>الگوسازی</a:t>
            </a:r>
            <a:r>
              <a:rPr lang="fa-IR" sz="2400" dirty="0" smtClean="0">
                <a:solidFill>
                  <a:srgbClr val="FF00FF"/>
                </a:solidFill>
                <a:cs typeface="B Nazanin" pitchFamily="2" charset="-78"/>
              </a:rPr>
              <a:t> مجدد باید از فن تکرار استفاده کرد. درمان به </a:t>
            </a:r>
            <a:r>
              <a:rPr lang="fa-IR" sz="2400" dirty="0" err="1" smtClean="0">
                <a:solidFill>
                  <a:srgbClr val="FF00FF"/>
                </a:solidFill>
                <a:cs typeface="B Nazanin" pitchFamily="2" charset="-78"/>
              </a:rPr>
              <a:t>معنـی</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تکـرار</a:t>
            </a:r>
            <a:r>
              <a:rPr lang="fa-IR" sz="2400" dirty="0" smtClean="0">
                <a:solidFill>
                  <a:srgbClr val="FF00FF"/>
                </a:solidFill>
                <a:cs typeface="B Nazanin" pitchFamily="2" charset="-78"/>
              </a:rPr>
              <a:t> است و ضمنا تغییرات ساختی مورد نظر از طرق مختلفی پیگیری می شود. هدف </a:t>
            </a:r>
            <a:r>
              <a:rPr lang="fa-IR" sz="2400" dirty="0" err="1" smtClean="0">
                <a:solidFill>
                  <a:srgbClr val="FF00FF"/>
                </a:solidFill>
                <a:cs typeface="B Nazanin" pitchFamily="2" charset="-78"/>
              </a:rPr>
              <a:t>درمانگر</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کـه</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عبارتسـت</a:t>
            </a:r>
            <a:r>
              <a:rPr lang="fa-IR" sz="2400" dirty="0" smtClean="0">
                <a:solidFill>
                  <a:srgbClr val="FF00FF"/>
                </a:solidFill>
                <a:cs typeface="B Nazanin" pitchFamily="2" charset="-78"/>
              </a:rPr>
              <a:t> از دستیابی به الگوهای </a:t>
            </a:r>
            <a:r>
              <a:rPr lang="fa-IR" sz="2400" dirty="0" err="1" smtClean="0">
                <a:solidFill>
                  <a:srgbClr val="FF00FF"/>
                </a:solidFill>
                <a:cs typeface="B Nazanin" pitchFamily="2" charset="-78"/>
              </a:rPr>
              <a:t>تعاملاتی</a:t>
            </a:r>
            <a:r>
              <a:rPr lang="fa-IR" sz="2400" dirty="0" smtClean="0">
                <a:solidFill>
                  <a:srgbClr val="FF00FF"/>
                </a:solidFill>
                <a:cs typeface="B Nazanin" pitchFamily="2" charset="-78"/>
              </a:rPr>
              <a:t> جدید و عملی تر برای اعضای خانواده، در </a:t>
            </a:r>
            <a:r>
              <a:rPr lang="fa-IR" sz="2400" dirty="0" err="1" smtClean="0">
                <a:solidFill>
                  <a:srgbClr val="FF00FF"/>
                </a:solidFill>
                <a:cs typeface="B Nazanin" pitchFamily="2" charset="-78"/>
              </a:rPr>
              <a:t>سراسـر</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جلسـه</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درمـان</a:t>
            </a:r>
            <a:r>
              <a:rPr lang="fa-IR" sz="2400" dirty="0" smtClean="0">
                <a:solidFill>
                  <a:srgbClr val="FF00FF"/>
                </a:solidFill>
                <a:cs typeface="B Nazanin" pitchFamily="2" charset="-78"/>
              </a:rPr>
              <a:t> در </a:t>
            </a:r>
            <a:r>
              <a:rPr lang="fa-IR" sz="2400" dirty="0" err="1" smtClean="0">
                <a:solidFill>
                  <a:srgbClr val="FF00FF"/>
                </a:solidFill>
                <a:cs typeface="B Nazanin" pitchFamily="2" charset="-78"/>
              </a:rPr>
              <a:t>ذهـن</a:t>
            </a:r>
            <a:r>
              <a:rPr lang="fa-IR" sz="2400" dirty="0" smtClean="0">
                <a:solidFill>
                  <a:srgbClr val="FF00FF"/>
                </a:solidFill>
                <a:cs typeface="B Nazanin" pitchFamily="2" charset="-78"/>
              </a:rPr>
              <a:t> </a:t>
            </a:r>
            <a:r>
              <a:rPr lang="fa-IR" sz="2400" dirty="0" err="1" smtClean="0">
                <a:solidFill>
                  <a:srgbClr val="FF00FF"/>
                </a:solidFill>
                <a:cs typeface="B Nazanin" pitchFamily="2" charset="-78"/>
              </a:rPr>
              <a:t>درمانگر</a:t>
            </a:r>
            <a:r>
              <a:rPr lang="fa-IR" sz="2400" dirty="0" smtClean="0">
                <a:solidFill>
                  <a:srgbClr val="FF00FF"/>
                </a:solidFill>
                <a:cs typeface="B Nazanin" pitchFamily="2" charset="-78"/>
              </a:rPr>
              <a:t> باقی می ماند و او را در تکرار مداخلات درمانی ذیربط هدایت می کند.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457200"/>
            <a:ext cx="7315200" cy="5509200"/>
          </a:xfrm>
          <a:prstGeom prst="rect">
            <a:avLst/>
          </a:prstGeom>
        </p:spPr>
        <p:txBody>
          <a:bodyPr wrap="square">
            <a:spAutoFit/>
          </a:bodyPr>
          <a:lstStyle/>
          <a:p>
            <a:pPr algn="just" rtl="1"/>
            <a:r>
              <a:rPr lang="fa-IR" sz="2200" b="1" dirty="0">
                <a:solidFill>
                  <a:srgbClr val="7030A0"/>
                </a:solidFill>
                <a:cs typeface="B Nazanin" pitchFamily="2" charset="-78"/>
              </a:rPr>
              <a:t>تغییر دادن زمان</a:t>
            </a:r>
            <a:endParaRPr lang="en-US" sz="2200" dirty="0">
              <a:solidFill>
                <a:srgbClr val="7030A0"/>
              </a:solidFill>
              <a:cs typeface="B Nazanin" pitchFamily="2" charset="-78"/>
            </a:endParaRPr>
          </a:p>
          <a:p>
            <a:pPr algn="just" rtl="1"/>
            <a:r>
              <a:rPr lang="fa-IR" sz="2200" dirty="0">
                <a:solidFill>
                  <a:srgbClr val="7030A0"/>
                </a:solidFill>
                <a:cs typeface="B Nazanin" pitchFamily="2" charset="-78"/>
              </a:rPr>
              <a:t>اعضای خانواده برای کوک کردن ساز و زمان </a:t>
            </a:r>
            <a:r>
              <a:rPr lang="fa-IR" sz="2200" dirty="0" err="1">
                <a:solidFill>
                  <a:srgbClr val="7030A0"/>
                </a:solidFill>
                <a:cs typeface="B Nazanin" pitchFamily="2" charset="-78"/>
              </a:rPr>
              <a:t>رقصشان</a:t>
            </a:r>
            <a:r>
              <a:rPr lang="fa-IR" sz="2200" dirty="0">
                <a:solidFill>
                  <a:srgbClr val="7030A0"/>
                </a:solidFill>
                <a:cs typeface="B Nazanin" pitchFamily="2" charset="-78"/>
              </a:rPr>
              <a:t> منظومه ای از عقاید و تصورات را پر و بال داده </a:t>
            </a:r>
            <a:r>
              <a:rPr lang="fa-IR" sz="2200" dirty="0" err="1">
                <a:solidFill>
                  <a:srgbClr val="7030A0"/>
                </a:solidFill>
                <a:cs typeface="B Nazanin" pitchFamily="2" charset="-78"/>
              </a:rPr>
              <a:t>انـد</a:t>
            </a:r>
            <a:r>
              <a:rPr lang="fa-IR" sz="2200" dirty="0">
                <a:solidFill>
                  <a:srgbClr val="7030A0"/>
                </a:solidFill>
                <a:cs typeface="B Nazanin" pitchFamily="2" charset="-78"/>
              </a:rPr>
              <a:t>. برخی از این نت ها از طریق علائم غیر کلامی کوچکی منتقل می شوند که حامل این پیام هستند " </a:t>
            </a:r>
            <a:r>
              <a:rPr lang="fa-IR" sz="2200" dirty="0" err="1">
                <a:solidFill>
                  <a:srgbClr val="7030A0"/>
                </a:solidFill>
                <a:cs typeface="B Nazanin" pitchFamily="2" charset="-78"/>
              </a:rPr>
              <a:t>مـا</a:t>
            </a:r>
            <a:r>
              <a:rPr lang="fa-IR" sz="2200" dirty="0">
                <a:solidFill>
                  <a:srgbClr val="7030A0"/>
                </a:solidFill>
                <a:cs typeface="B Nazanin" pitchFamily="2" charset="-78"/>
              </a:rPr>
              <a:t> </a:t>
            </a:r>
            <a:r>
              <a:rPr lang="fa-IR" sz="2200" dirty="0" err="1">
                <a:solidFill>
                  <a:srgbClr val="7030A0"/>
                </a:solidFill>
                <a:cs typeface="B Nazanin" pitchFamily="2" charset="-78"/>
              </a:rPr>
              <a:t>بـه</a:t>
            </a:r>
            <a:r>
              <a:rPr lang="fa-IR" sz="2200" dirty="0">
                <a:solidFill>
                  <a:srgbClr val="7030A0"/>
                </a:solidFill>
                <a:cs typeface="B Nazanin" pitchFamily="2" charset="-78"/>
              </a:rPr>
              <a:t> نقطه بحران یا مسیر </a:t>
            </a:r>
            <a:r>
              <a:rPr lang="fa-IR" sz="2200" dirty="0" err="1">
                <a:solidFill>
                  <a:srgbClr val="7030A0"/>
                </a:solidFill>
                <a:cs typeface="B Nazanin" pitchFamily="2" charset="-78"/>
              </a:rPr>
              <a:t>نامعلوم</a:t>
            </a:r>
            <a:r>
              <a:rPr lang="fa-IR" sz="2200" dirty="0">
                <a:solidFill>
                  <a:srgbClr val="7030A0"/>
                </a:solidFill>
                <a:cs typeface="B Nazanin" pitchFamily="2" charset="-78"/>
              </a:rPr>
              <a:t> و </a:t>
            </a:r>
            <a:r>
              <a:rPr lang="fa-IR" sz="2200" dirty="0" err="1">
                <a:solidFill>
                  <a:srgbClr val="7030A0"/>
                </a:solidFill>
                <a:cs typeface="B Nazanin" pitchFamily="2" charset="-78"/>
              </a:rPr>
              <a:t>نارفته</a:t>
            </a:r>
            <a:r>
              <a:rPr lang="fa-IR" sz="2200" dirty="0">
                <a:solidFill>
                  <a:srgbClr val="7030A0"/>
                </a:solidFill>
                <a:cs typeface="B Nazanin" pitchFamily="2" charset="-78"/>
              </a:rPr>
              <a:t> ای رسیده ایم. مواظب باشید. سرعت را کم کنید و یا </a:t>
            </a:r>
            <a:r>
              <a:rPr lang="fa-IR" sz="2200" dirty="0" err="1">
                <a:solidFill>
                  <a:srgbClr val="7030A0"/>
                </a:solidFill>
                <a:cs typeface="B Nazanin" pitchFamily="2" charset="-78"/>
              </a:rPr>
              <a:t>بایسـتید</a:t>
            </a:r>
            <a:r>
              <a:rPr lang="fa-IR" sz="2200" dirty="0">
                <a:solidFill>
                  <a:srgbClr val="7030A0"/>
                </a:solidFill>
                <a:cs typeface="B Nazanin" pitchFamily="2" charset="-78"/>
              </a:rPr>
              <a:t>." </a:t>
            </a:r>
            <a:r>
              <a:rPr lang="fa-IR" sz="2200" dirty="0" err="1">
                <a:solidFill>
                  <a:srgbClr val="7030A0"/>
                </a:solidFill>
                <a:cs typeface="B Nazanin" pitchFamily="2" charset="-78"/>
              </a:rPr>
              <a:t>ایـن</a:t>
            </a:r>
            <a:r>
              <a:rPr lang="fa-IR" sz="2200" dirty="0">
                <a:solidFill>
                  <a:srgbClr val="7030A0"/>
                </a:solidFill>
                <a:cs typeface="B Nazanin" pitchFamily="2" charset="-78"/>
              </a:rPr>
              <a:t> علامت رسانی چنان خودکار انجام می گیرد که اعضای خانواده بی آنکه بدانند به منطقه ممنوعه رسیده </a:t>
            </a:r>
            <a:r>
              <a:rPr lang="fa-IR" sz="2200" dirty="0" err="1">
                <a:solidFill>
                  <a:srgbClr val="7030A0"/>
                </a:solidFill>
                <a:cs typeface="B Nazanin" pitchFamily="2" charset="-78"/>
              </a:rPr>
              <a:t>انـد</a:t>
            </a:r>
            <a:r>
              <a:rPr lang="fa-IR" sz="2200" dirty="0">
                <a:solidFill>
                  <a:srgbClr val="7030A0"/>
                </a:solidFill>
                <a:cs typeface="B Nazanin" pitchFamily="2" charset="-78"/>
              </a:rPr>
              <a:t> یا بی آنکه بدانند خانواده اختیار آنها را به دست گرفته است، به آن پاسخ می </a:t>
            </a:r>
            <a:r>
              <a:rPr lang="fa-IR" sz="2200" dirty="0" err="1">
                <a:solidFill>
                  <a:srgbClr val="7030A0"/>
                </a:solidFill>
                <a:cs typeface="B Nazanin" pitchFamily="2" charset="-78"/>
              </a:rPr>
              <a:t>دهند.آنها</a:t>
            </a:r>
            <a:r>
              <a:rPr lang="fa-IR" sz="2200" dirty="0">
                <a:solidFill>
                  <a:srgbClr val="7030A0"/>
                </a:solidFill>
                <a:cs typeface="B Nazanin" pitchFamily="2" charset="-78"/>
              </a:rPr>
              <a:t> </a:t>
            </a:r>
            <a:r>
              <a:rPr lang="fa-IR" sz="2200" dirty="0" err="1">
                <a:solidFill>
                  <a:srgbClr val="7030A0"/>
                </a:solidFill>
                <a:cs typeface="B Nazanin" pitchFamily="2" charset="-78"/>
              </a:rPr>
              <a:t>ماننـد</a:t>
            </a:r>
            <a:r>
              <a:rPr lang="fa-IR" sz="2200" dirty="0">
                <a:solidFill>
                  <a:srgbClr val="7030A0"/>
                </a:solidFill>
                <a:cs typeface="B Nazanin" pitchFamily="2" charset="-78"/>
              </a:rPr>
              <a:t> </a:t>
            </a:r>
            <a:r>
              <a:rPr lang="fa-IR" sz="2200" dirty="0" err="1">
                <a:solidFill>
                  <a:srgbClr val="7030A0"/>
                </a:solidFill>
                <a:cs typeface="B Nazanin" pitchFamily="2" charset="-78"/>
              </a:rPr>
              <a:t>اسـبی</a:t>
            </a:r>
            <a:r>
              <a:rPr lang="fa-IR" sz="2200" dirty="0">
                <a:solidFill>
                  <a:srgbClr val="7030A0"/>
                </a:solidFill>
                <a:cs typeface="B Nazanin" pitchFamily="2" charset="-78"/>
              </a:rPr>
              <a:t> </a:t>
            </a:r>
            <a:r>
              <a:rPr lang="fa-IR" sz="2200" dirty="0" err="1">
                <a:solidFill>
                  <a:srgbClr val="7030A0"/>
                </a:solidFill>
                <a:cs typeface="B Nazanin" pitchFamily="2" charset="-78"/>
              </a:rPr>
              <a:t>کـه</a:t>
            </a:r>
            <a:r>
              <a:rPr lang="fa-IR" sz="2200" dirty="0">
                <a:solidFill>
                  <a:srgbClr val="7030A0"/>
                </a:solidFill>
                <a:cs typeface="B Nazanin" pitchFamily="2" charset="-78"/>
              </a:rPr>
              <a:t> خوب تربیت شده است قبل از آنکه </a:t>
            </a:r>
            <a:r>
              <a:rPr lang="fa-IR" sz="2200" dirty="0" err="1">
                <a:solidFill>
                  <a:srgbClr val="7030A0"/>
                </a:solidFill>
                <a:cs typeface="B Nazanin" pitchFamily="2" charset="-78"/>
              </a:rPr>
              <a:t>افسارشان</a:t>
            </a:r>
            <a:r>
              <a:rPr lang="fa-IR" sz="2200" dirty="0">
                <a:solidFill>
                  <a:srgbClr val="7030A0"/>
                </a:solidFill>
                <a:cs typeface="B Nazanin" pitchFamily="2" charset="-78"/>
              </a:rPr>
              <a:t> کشیده شود، عکس </a:t>
            </a:r>
            <a:r>
              <a:rPr lang="fa-IR" sz="2200" dirty="0" err="1">
                <a:solidFill>
                  <a:srgbClr val="7030A0"/>
                </a:solidFill>
                <a:cs typeface="B Nazanin" pitchFamily="2" charset="-78"/>
              </a:rPr>
              <a:t>العمل</a:t>
            </a:r>
            <a:r>
              <a:rPr lang="fa-IR" sz="2200" dirty="0">
                <a:solidFill>
                  <a:srgbClr val="7030A0"/>
                </a:solidFill>
                <a:cs typeface="B Nazanin" pitchFamily="2" charset="-78"/>
              </a:rPr>
              <a:t> نشان می </a:t>
            </a:r>
            <a:r>
              <a:rPr lang="fa-IR" sz="2200" dirty="0" err="1">
                <a:solidFill>
                  <a:srgbClr val="7030A0"/>
                </a:solidFill>
                <a:cs typeface="B Nazanin" pitchFamily="2" charset="-78"/>
              </a:rPr>
              <a:t>دهندو</a:t>
            </a:r>
            <a:r>
              <a:rPr lang="fa-IR" sz="2200" dirty="0">
                <a:solidFill>
                  <a:srgbClr val="7030A0"/>
                </a:solidFill>
                <a:cs typeface="B Nazanin" pitchFamily="2" charset="-78"/>
              </a:rPr>
              <a:t> در نتیجه </a:t>
            </a:r>
            <a:r>
              <a:rPr lang="fa-IR" sz="2200" dirty="0" err="1">
                <a:solidFill>
                  <a:srgbClr val="7030A0"/>
                </a:solidFill>
                <a:cs typeface="B Nazanin" pitchFamily="2" charset="-78"/>
              </a:rPr>
              <a:t>چیـزی</a:t>
            </a:r>
            <a:r>
              <a:rPr lang="fa-IR" sz="2200" dirty="0">
                <a:solidFill>
                  <a:srgbClr val="7030A0"/>
                </a:solidFill>
                <a:cs typeface="B Nazanin" pitchFamily="2" charset="-78"/>
              </a:rPr>
              <a:t> را در دهانشان احساس </a:t>
            </a:r>
            <a:r>
              <a:rPr lang="fa-IR" sz="2200" dirty="0" err="1">
                <a:solidFill>
                  <a:srgbClr val="7030A0"/>
                </a:solidFill>
                <a:cs typeface="B Nazanin" pitchFamily="2" charset="-78"/>
              </a:rPr>
              <a:t>نمی</a:t>
            </a:r>
            <a:r>
              <a:rPr lang="fa-IR" sz="2200" dirty="0">
                <a:solidFill>
                  <a:srgbClr val="7030A0"/>
                </a:solidFill>
                <a:cs typeface="B Nazanin" pitchFamily="2" charset="-78"/>
              </a:rPr>
              <a:t> کنند.</a:t>
            </a:r>
            <a:endParaRPr lang="en-US" sz="2200" dirty="0">
              <a:solidFill>
                <a:srgbClr val="7030A0"/>
              </a:solidFill>
              <a:cs typeface="B Nazanin" pitchFamily="2" charset="-78"/>
            </a:endParaRPr>
          </a:p>
          <a:p>
            <a:pPr algn="just" rtl="1"/>
            <a:r>
              <a:rPr lang="fa-IR" sz="2200" dirty="0">
                <a:solidFill>
                  <a:srgbClr val="7030A0"/>
                </a:solidFill>
                <a:cs typeface="B Nazanin" pitchFamily="2" charset="-78"/>
              </a:rPr>
              <a:t>یکی از </a:t>
            </a:r>
            <a:r>
              <a:rPr lang="fa-IR" sz="2200" dirty="0" err="1">
                <a:solidFill>
                  <a:srgbClr val="7030A0"/>
                </a:solidFill>
                <a:cs typeface="B Nazanin" pitchFamily="2" charset="-78"/>
              </a:rPr>
              <a:t>فنونی</a:t>
            </a:r>
            <a:r>
              <a:rPr lang="fa-IR" sz="2200" dirty="0">
                <a:solidFill>
                  <a:srgbClr val="7030A0"/>
                </a:solidFill>
                <a:cs typeface="B Nazanin" pitchFamily="2" charset="-78"/>
              </a:rPr>
              <a:t> که مختص شدت افزایی می باشد این است که </a:t>
            </a:r>
            <a:r>
              <a:rPr lang="fa-IR" sz="2200" dirty="0" err="1">
                <a:solidFill>
                  <a:srgbClr val="7030A0"/>
                </a:solidFill>
                <a:cs typeface="B Nazanin" pitchFamily="2" charset="-78"/>
              </a:rPr>
              <a:t>درمانگر</a:t>
            </a:r>
            <a:r>
              <a:rPr lang="fa-IR" sz="2200" dirty="0">
                <a:solidFill>
                  <a:srgbClr val="7030A0"/>
                </a:solidFill>
                <a:cs typeface="B Nazanin" pitchFamily="2" charset="-78"/>
              </a:rPr>
              <a:t> اعضای خانواده را حتی پس از زرد </a:t>
            </a:r>
            <a:r>
              <a:rPr lang="fa-IR" sz="2200" dirty="0" err="1">
                <a:solidFill>
                  <a:srgbClr val="7030A0"/>
                </a:solidFill>
                <a:cs typeface="B Nazanin" pitchFamily="2" charset="-78"/>
              </a:rPr>
              <a:t>یـا</a:t>
            </a:r>
            <a:r>
              <a:rPr lang="fa-IR" sz="2200" dirty="0">
                <a:solidFill>
                  <a:srgbClr val="7030A0"/>
                </a:solidFill>
                <a:cs typeface="B Nazanin" pitchFamily="2" charset="-78"/>
              </a:rPr>
              <a:t> قرمز شدن چراغ طبق قوانین سیستم خانواده به ادامه مراوده تشویق کند. اگر چه اعضای خانواده با </a:t>
            </a:r>
            <a:r>
              <a:rPr lang="fa-IR" sz="2200" dirty="0" err="1">
                <a:solidFill>
                  <a:srgbClr val="7030A0"/>
                </a:solidFill>
                <a:cs typeface="B Nazanin" pitchFamily="2" charset="-78"/>
              </a:rPr>
              <a:t>تردیـد</a:t>
            </a:r>
            <a:r>
              <a:rPr lang="fa-IR" sz="2200" dirty="0">
                <a:solidFill>
                  <a:srgbClr val="7030A0"/>
                </a:solidFill>
                <a:cs typeface="B Nazanin" pitchFamily="2" charset="-78"/>
              </a:rPr>
              <a:t> به مراوده های طولانی می پردازند، حرکت آنها از تعاملات مرسوم به تعاملات </a:t>
            </a:r>
            <a:r>
              <a:rPr lang="fa-IR" sz="2200" dirty="0" err="1">
                <a:solidFill>
                  <a:srgbClr val="7030A0"/>
                </a:solidFill>
                <a:cs typeface="B Nazanin" pitchFamily="2" charset="-78"/>
              </a:rPr>
              <a:t>ناشـناخته</a:t>
            </a:r>
            <a:r>
              <a:rPr lang="fa-IR" sz="2200" dirty="0">
                <a:solidFill>
                  <a:srgbClr val="7030A0"/>
                </a:solidFill>
                <a:cs typeface="B Nazanin" pitchFamily="2" charset="-78"/>
              </a:rPr>
              <a:t> و </a:t>
            </a:r>
            <a:r>
              <a:rPr lang="fa-IR" sz="2200" dirty="0" err="1">
                <a:solidFill>
                  <a:srgbClr val="7030A0"/>
                </a:solidFill>
                <a:cs typeface="B Nazanin" pitchFamily="2" charset="-78"/>
              </a:rPr>
              <a:t>نـا</a:t>
            </a:r>
            <a:r>
              <a:rPr lang="fa-IR" sz="2200" dirty="0">
                <a:solidFill>
                  <a:srgbClr val="7030A0"/>
                </a:solidFill>
                <a:cs typeface="B Nazanin" pitchFamily="2" charset="-78"/>
              </a:rPr>
              <a:t> </a:t>
            </a:r>
            <a:r>
              <a:rPr lang="fa-IR" sz="2200" dirty="0" err="1">
                <a:solidFill>
                  <a:srgbClr val="7030A0"/>
                </a:solidFill>
                <a:cs typeface="B Nazanin" pitchFamily="2" charset="-78"/>
              </a:rPr>
              <a:t>آشـنا</a:t>
            </a:r>
            <a:r>
              <a:rPr lang="fa-IR" sz="2200" dirty="0">
                <a:solidFill>
                  <a:srgbClr val="7030A0"/>
                </a:solidFill>
                <a:cs typeface="B Nazanin" pitchFamily="2" charset="-78"/>
              </a:rPr>
              <a:t> </a:t>
            </a:r>
            <a:r>
              <a:rPr lang="fa-IR" sz="2200" dirty="0" err="1">
                <a:solidFill>
                  <a:srgbClr val="7030A0"/>
                </a:solidFill>
                <a:cs typeface="B Nazanin" pitchFamily="2" charset="-78"/>
              </a:rPr>
              <a:t>امکـان</a:t>
            </a:r>
            <a:r>
              <a:rPr lang="fa-IR" sz="2200" dirty="0">
                <a:solidFill>
                  <a:srgbClr val="7030A0"/>
                </a:solidFill>
                <a:cs typeface="B Nazanin" pitchFamily="2" charset="-78"/>
              </a:rPr>
              <a:t> کشف سبک های تعاملی جایگزین را به روی آنها می گشاید. نتایج مشابهی را می توان با </a:t>
            </a:r>
            <a:r>
              <a:rPr lang="fa-IR" sz="2200" dirty="0" err="1">
                <a:solidFill>
                  <a:srgbClr val="7030A0"/>
                </a:solidFill>
                <a:cs typeface="B Nazanin" pitchFamily="2" charset="-78"/>
              </a:rPr>
              <a:t>کاسـتن</a:t>
            </a:r>
            <a:r>
              <a:rPr lang="fa-IR" sz="2200" dirty="0">
                <a:solidFill>
                  <a:srgbClr val="7030A0"/>
                </a:solidFill>
                <a:cs typeface="B Nazanin" pitchFamily="2" charset="-78"/>
              </a:rPr>
              <a:t> از </a:t>
            </a:r>
            <a:r>
              <a:rPr lang="fa-IR" sz="2200" dirty="0" err="1">
                <a:solidFill>
                  <a:srgbClr val="7030A0"/>
                </a:solidFill>
                <a:cs typeface="B Nazanin" pitchFamily="2" charset="-78"/>
              </a:rPr>
              <a:t>زمـانی</a:t>
            </a:r>
            <a:r>
              <a:rPr lang="fa-IR" sz="2200" dirty="0">
                <a:solidFill>
                  <a:srgbClr val="7030A0"/>
                </a:solidFill>
                <a:cs typeface="B Nazanin" pitchFamily="2" charset="-78"/>
              </a:rPr>
              <a:t> که معمولا افراد به مراوده </a:t>
            </a:r>
            <a:r>
              <a:rPr lang="fa-IR" sz="2200" dirty="0" err="1">
                <a:solidFill>
                  <a:srgbClr val="7030A0"/>
                </a:solidFill>
                <a:cs typeface="B Nazanin" pitchFamily="2" charset="-78"/>
              </a:rPr>
              <a:t>هایشان</a:t>
            </a:r>
            <a:r>
              <a:rPr lang="fa-IR" sz="2200" dirty="0">
                <a:solidFill>
                  <a:srgbClr val="7030A0"/>
                </a:solidFill>
                <a:cs typeface="B Nazanin" pitchFamily="2" charset="-78"/>
              </a:rPr>
              <a:t> اختصاص می دهند به دست آورد.</a:t>
            </a:r>
            <a:endParaRPr lang="en-US" sz="2200" dirty="0">
              <a:solidFill>
                <a:srgbClr val="7030A0"/>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944433"/>
            <a:ext cx="8153400" cy="5509200"/>
          </a:xfrm>
          <a:prstGeom prst="rect">
            <a:avLst/>
          </a:prstGeom>
        </p:spPr>
        <p:txBody>
          <a:bodyPr wrap="square">
            <a:spAutoFit/>
          </a:bodyPr>
          <a:lstStyle/>
          <a:p>
            <a:pPr algn="just" rtl="1"/>
            <a:r>
              <a:rPr lang="fa-IR" sz="2200" b="1" dirty="0">
                <a:solidFill>
                  <a:srgbClr val="00CC66"/>
                </a:solidFill>
                <a:cs typeface="B Nazanin" pitchFamily="2" charset="-78"/>
              </a:rPr>
              <a:t>تغییر دادن فاصله</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اعضای خانواده در خلال زندگی متوجه حفظ فاصله مناسبی می شوند که باید در برخورد با </a:t>
            </a:r>
            <a:r>
              <a:rPr lang="fa-IR" sz="2200" dirty="0" err="1">
                <a:solidFill>
                  <a:srgbClr val="00CC66"/>
                </a:solidFill>
                <a:cs typeface="B Nazanin" pitchFamily="2" charset="-78"/>
              </a:rPr>
              <a:t>یکـدیگر</a:t>
            </a:r>
            <a:r>
              <a:rPr lang="fa-IR" sz="2200" dirty="0">
                <a:solidFill>
                  <a:srgbClr val="00CC66"/>
                </a:solidFill>
                <a:cs typeface="B Nazanin" pitchFamily="2" charset="-78"/>
              </a:rPr>
              <a:t> </a:t>
            </a:r>
            <a:r>
              <a:rPr lang="fa-IR" sz="2200" dirty="0" err="1">
                <a:solidFill>
                  <a:srgbClr val="00CC66"/>
                </a:solidFill>
                <a:cs typeface="B Nazanin" pitchFamily="2" charset="-78"/>
              </a:rPr>
              <a:t>حفـظ</a:t>
            </a:r>
            <a:r>
              <a:rPr lang="fa-IR" sz="2200" dirty="0">
                <a:solidFill>
                  <a:srgbClr val="00CC66"/>
                </a:solidFill>
                <a:cs typeface="B Nazanin" pitchFamily="2" charset="-78"/>
              </a:rPr>
              <a:t> </a:t>
            </a:r>
            <a:r>
              <a:rPr lang="fa-IR" sz="2200" dirty="0" err="1">
                <a:solidFill>
                  <a:srgbClr val="00CC66"/>
                </a:solidFill>
                <a:cs typeface="B Nazanin" pitchFamily="2" charset="-78"/>
              </a:rPr>
              <a:t>کنند.این</a:t>
            </a:r>
            <a:r>
              <a:rPr lang="fa-IR" sz="2200" dirty="0">
                <a:solidFill>
                  <a:srgbClr val="00CC66"/>
                </a:solidFill>
                <a:cs typeface="B Nazanin" pitchFamily="2" charset="-78"/>
              </a:rPr>
              <a:t> امر نه تنها در مورد فاصله فیزیکی بلکه در مورد فاصله روان شناختی قابل محاسبه و اندازه گیری است. تغییر خود به خودی فاصله دو نفر می تواند منجر به میزان توجه به پیام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شود.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بهره برداری از فضای اتاق کار، ابزار مهمی برای ارسال پیام درمانی است. اگر </a:t>
            </a:r>
            <a:r>
              <a:rPr lang="fa-IR" sz="2200" dirty="0" err="1">
                <a:solidFill>
                  <a:srgbClr val="00CC66"/>
                </a:solidFill>
                <a:cs typeface="B Nazanin" pitchFamily="2" charset="-78"/>
              </a:rPr>
              <a:t>درمـانگر</a:t>
            </a:r>
            <a:r>
              <a:rPr lang="fa-IR" sz="2200" dirty="0">
                <a:solidFill>
                  <a:srgbClr val="00CC66"/>
                </a:solidFill>
                <a:cs typeface="B Nazanin" pitchFamily="2" charset="-78"/>
              </a:rPr>
              <a:t> </a:t>
            </a:r>
            <a:r>
              <a:rPr lang="fa-IR" sz="2200" dirty="0" err="1">
                <a:solidFill>
                  <a:srgbClr val="00CC66"/>
                </a:solidFill>
                <a:cs typeface="B Nazanin" pitchFamily="2" charset="-78"/>
              </a:rPr>
              <a:t>بخواهـد</a:t>
            </a:r>
            <a:r>
              <a:rPr lang="fa-IR" sz="2200" dirty="0">
                <a:solidFill>
                  <a:srgbClr val="00CC66"/>
                </a:solidFill>
                <a:cs typeface="B Nazanin" pitchFamily="2" charset="-78"/>
              </a:rPr>
              <a:t> </a:t>
            </a:r>
            <a:r>
              <a:rPr lang="fa-IR" sz="2200" dirty="0" err="1">
                <a:solidFill>
                  <a:srgbClr val="00CC66"/>
                </a:solidFill>
                <a:cs typeface="B Nazanin" pitchFamily="2" charset="-78"/>
              </a:rPr>
              <a:t>بـا</a:t>
            </a:r>
            <a:r>
              <a:rPr lang="fa-IR" sz="2200" dirty="0">
                <a:solidFill>
                  <a:srgbClr val="00CC66"/>
                </a:solidFill>
                <a:cs typeface="B Nazanin" pitchFamily="2" charset="-78"/>
              </a:rPr>
              <a:t> </a:t>
            </a:r>
            <a:r>
              <a:rPr lang="fa-IR" sz="2200" dirty="0" err="1">
                <a:solidFill>
                  <a:srgbClr val="00CC66"/>
                </a:solidFill>
                <a:cs typeface="B Nazanin" pitchFamily="2" charset="-78"/>
              </a:rPr>
              <a:t>کـودکی</a:t>
            </a:r>
            <a:r>
              <a:rPr lang="fa-IR" sz="2200" dirty="0">
                <a:solidFill>
                  <a:srgbClr val="00CC66"/>
                </a:solidFill>
                <a:cs typeface="B Nazanin" pitchFamily="2" charset="-78"/>
              </a:rPr>
              <a:t> صحبت کند در صورتیکه خودش را کوچکتر و نزدیکتر به او کند و </a:t>
            </a:r>
            <a:r>
              <a:rPr lang="fa-IR" sz="2200" dirty="0" err="1">
                <a:solidFill>
                  <a:srgbClr val="00CC66"/>
                </a:solidFill>
                <a:cs typeface="B Nazanin" pitchFamily="2" charset="-78"/>
              </a:rPr>
              <a:t>ترجیجا</a:t>
            </a:r>
            <a:r>
              <a:rPr lang="fa-IR" sz="2200" dirty="0">
                <a:solidFill>
                  <a:srgbClr val="00CC66"/>
                </a:solidFill>
                <a:cs typeface="B Nazanin" pitchFamily="2" charset="-78"/>
              </a:rPr>
              <a:t> او را لمس </a:t>
            </a:r>
            <a:r>
              <a:rPr lang="fa-IR" sz="2200" dirty="0" err="1">
                <a:solidFill>
                  <a:srgbClr val="00CC66"/>
                </a:solidFill>
                <a:cs typeface="B Nazanin" pitchFamily="2" charset="-78"/>
              </a:rPr>
              <a:t>کنـد</a:t>
            </a:r>
            <a:r>
              <a:rPr lang="fa-IR" sz="2200" dirty="0">
                <a:solidFill>
                  <a:srgbClr val="00CC66"/>
                </a:solidFill>
                <a:cs typeface="B Nazanin" pitchFamily="2" charset="-78"/>
              </a:rPr>
              <a:t> </a:t>
            </a:r>
            <a:r>
              <a:rPr lang="fa-IR" sz="2200" dirty="0" err="1">
                <a:solidFill>
                  <a:srgbClr val="00CC66"/>
                </a:solidFill>
                <a:cs typeface="B Nazanin" pitchFamily="2" charset="-78"/>
              </a:rPr>
              <a:t>کـودک</a:t>
            </a:r>
            <a:r>
              <a:rPr lang="fa-IR" sz="2200" dirty="0">
                <a:solidFill>
                  <a:srgbClr val="00CC66"/>
                </a:solidFill>
                <a:cs typeface="B Nazanin" pitchFamily="2" charset="-78"/>
              </a:rPr>
              <a:t> </a:t>
            </a:r>
            <a:r>
              <a:rPr lang="fa-IR" sz="2200" dirty="0" err="1">
                <a:solidFill>
                  <a:srgbClr val="00CC66"/>
                </a:solidFill>
                <a:cs typeface="B Nazanin" pitchFamily="2" charset="-78"/>
              </a:rPr>
              <a:t>بهتـر</a:t>
            </a:r>
            <a:r>
              <a:rPr lang="fa-IR" sz="2200" dirty="0">
                <a:solidFill>
                  <a:srgbClr val="00CC66"/>
                </a:solidFill>
                <a:cs typeface="B Nazanin" pitchFamily="2" charset="-78"/>
              </a:rPr>
              <a:t> و بیشتر حرف های او را شنیده و گوش می دهد. اگر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بخواهد بر یک پیام مهم تاکید </a:t>
            </a:r>
            <a:r>
              <a:rPr lang="fa-IR" sz="2200" dirty="0" err="1">
                <a:solidFill>
                  <a:srgbClr val="00CC66"/>
                </a:solidFill>
                <a:cs typeface="B Nazanin" pitchFamily="2" charset="-78"/>
              </a:rPr>
              <a:t>ورزد</a:t>
            </a:r>
            <a:r>
              <a:rPr lang="fa-IR" sz="2200" dirty="0">
                <a:solidFill>
                  <a:srgbClr val="00CC66"/>
                </a:solidFill>
                <a:cs typeface="B Nazanin" pitchFamily="2" charset="-78"/>
              </a:rPr>
              <a:t>، می تواند از جایش بلند شود و به طرف اعضای خانواده برود در برابر آنها بایستد و با لحن و آهنگ مناسبی با آنها حرف بزند و برای نشان دادن تاکید از سکوت استفاده کند.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ممکن است بدون آگاهی تمام </a:t>
            </a:r>
            <a:r>
              <a:rPr lang="fa-IR" sz="2200" dirty="0" err="1">
                <a:solidFill>
                  <a:srgbClr val="00CC66"/>
                </a:solidFill>
                <a:cs typeface="B Nazanin" pitchFamily="2" charset="-78"/>
              </a:rPr>
              <a:t>ایـن</a:t>
            </a:r>
            <a:r>
              <a:rPr lang="fa-IR" sz="2200" dirty="0">
                <a:solidFill>
                  <a:srgbClr val="00CC66"/>
                </a:solidFill>
                <a:cs typeface="B Nazanin" pitchFamily="2" charset="-78"/>
              </a:rPr>
              <a:t> </a:t>
            </a:r>
            <a:r>
              <a:rPr lang="fa-IR" sz="2200" dirty="0" err="1">
                <a:solidFill>
                  <a:srgbClr val="00CC66"/>
                </a:solidFill>
                <a:cs typeface="B Nazanin" pitchFamily="2" charset="-78"/>
              </a:rPr>
              <a:t>کارهـا</a:t>
            </a:r>
            <a:r>
              <a:rPr lang="fa-IR" sz="2200" dirty="0">
                <a:solidFill>
                  <a:srgbClr val="00CC66"/>
                </a:solidFill>
                <a:cs typeface="B Nazanin" pitchFamily="2" charset="-78"/>
              </a:rPr>
              <a:t> را انجام دهد آن هم تنها به این طریق که خود را به دست احساسش در مورد نیاز به شدت در </a:t>
            </a:r>
            <a:r>
              <a:rPr lang="fa-IR" sz="2200" dirty="0" err="1">
                <a:solidFill>
                  <a:srgbClr val="00CC66"/>
                </a:solidFill>
                <a:cs typeface="B Nazanin" pitchFamily="2" charset="-78"/>
              </a:rPr>
              <a:t>پیـام</a:t>
            </a:r>
            <a:r>
              <a:rPr lang="fa-IR" sz="2200" dirty="0">
                <a:solidFill>
                  <a:srgbClr val="00CC66"/>
                </a:solidFill>
                <a:cs typeface="B Nazanin" pitchFamily="2" charset="-78"/>
              </a:rPr>
              <a:t> </a:t>
            </a:r>
            <a:r>
              <a:rPr lang="fa-IR" sz="2200" dirty="0" err="1">
                <a:solidFill>
                  <a:srgbClr val="00CC66"/>
                </a:solidFill>
                <a:cs typeface="B Nazanin" pitchFamily="2" charset="-78"/>
              </a:rPr>
              <a:t>درمـانی</a:t>
            </a:r>
            <a:r>
              <a:rPr lang="fa-IR" sz="2200" dirty="0">
                <a:solidFill>
                  <a:srgbClr val="00CC66"/>
                </a:solidFill>
                <a:cs typeface="B Nazanin" pitchFamily="2" charset="-78"/>
              </a:rPr>
              <a:t> و اعتماد به اینکه اعضای خانواده حرکت او را با </a:t>
            </a:r>
            <a:r>
              <a:rPr lang="fa-IR" sz="2200" dirty="0" err="1">
                <a:solidFill>
                  <a:srgbClr val="00CC66"/>
                </a:solidFill>
                <a:cs typeface="B Nazanin" pitchFamily="2" charset="-78"/>
              </a:rPr>
              <a:t>بازخوردهایشان</a:t>
            </a:r>
            <a:r>
              <a:rPr lang="fa-IR" sz="2200" dirty="0">
                <a:solidFill>
                  <a:srgbClr val="00CC66"/>
                </a:solidFill>
                <a:cs typeface="B Nazanin" pitchFamily="2" charset="-78"/>
              </a:rPr>
              <a:t> هدایت می کنند ، بسپارد</a:t>
            </a:r>
            <a:r>
              <a:rPr lang="fa-IR" sz="2200" dirty="0" smtClean="0">
                <a:solidFill>
                  <a:srgbClr val="00CC66"/>
                </a:solidFill>
                <a:cs typeface="B Nazanin" pitchFamily="2" charset="-78"/>
              </a:rPr>
              <a:t>.</a:t>
            </a:r>
          </a:p>
          <a:p>
            <a:pPr algn="just" rtl="1"/>
            <a:r>
              <a:rPr lang="fa-IR" sz="2200" dirty="0" err="1">
                <a:solidFill>
                  <a:srgbClr val="00CC66"/>
                </a:solidFill>
                <a:cs typeface="B Nazanin" pitchFamily="2" charset="-78"/>
              </a:rPr>
              <a:t>درمانگر</a:t>
            </a:r>
            <a:r>
              <a:rPr lang="fa-IR" sz="2200" dirty="0">
                <a:solidFill>
                  <a:srgbClr val="00CC66"/>
                </a:solidFill>
                <a:cs typeface="B Nazanin" pitchFamily="2" charset="-78"/>
              </a:rPr>
              <a:t> همچنین می تواند با تغییر جای یک </a:t>
            </a:r>
            <a:r>
              <a:rPr lang="fa-IR" sz="2200" dirty="0" err="1">
                <a:solidFill>
                  <a:srgbClr val="00CC66"/>
                </a:solidFill>
                <a:cs typeface="B Nazanin" pitchFamily="2" charset="-78"/>
              </a:rPr>
              <a:t>یک</a:t>
            </a:r>
            <a:r>
              <a:rPr lang="fa-IR" sz="2200" dirty="0">
                <a:solidFill>
                  <a:srgbClr val="00CC66"/>
                </a:solidFill>
                <a:cs typeface="B Nazanin" pitchFamily="2" charset="-78"/>
              </a:rPr>
              <a:t> اعضای خانواده که روبروی یکدیگر قرار گرفته </a:t>
            </a:r>
            <a:r>
              <a:rPr lang="fa-IR" sz="2200" dirty="0" err="1">
                <a:solidFill>
                  <a:srgbClr val="00CC66"/>
                </a:solidFill>
                <a:cs typeface="B Nazanin" pitchFamily="2" charset="-78"/>
              </a:rPr>
              <a:t>اند</a:t>
            </a:r>
            <a:r>
              <a:rPr lang="fa-IR" sz="2200" dirty="0">
                <a:solidFill>
                  <a:srgbClr val="00CC66"/>
                </a:solidFill>
                <a:cs typeface="B Nazanin" pitchFamily="2" charset="-78"/>
              </a:rPr>
              <a:t> بر شدت موجود بیفزاید و آنها را </a:t>
            </a:r>
            <a:r>
              <a:rPr lang="fa-IR" sz="2200" dirty="0" err="1">
                <a:solidFill>
                  <a:srgbClr val="00CC66"/>
                </a:solidFill>
                <a:cs typeface="B Nazanin" pitchFamily="2" charset="-78"/>
              </a:rPr>
              <a:t>وادارد</a:t>
            </a:r>
            <a:r>
              <a:rPr lang="fa-IR" sz="2200" dirty="0">
                <a:solidFill>
                  <a:srgbClr val="00CC66"/>
                </a:solidFill>
                <a:cs typeface="B Nazanin" pitchFamily="2" charset="-78"/>
              </a:rPr>
              <a:t> که برای برجسته ساختن اهمیت ترکیبات </a:t>
            </a:r>
            <a:r>
              <a:rPr lang="fa-IR" sz="2200" dirty="0" err="1">
                <a:solidFill>
                  <a:srgbClr val="00CC66"/>
                </a:solidFill>
                <a:cs typeface="B Nazanin" pitchFamily="2" charset="-78"/>
              </a:rPr>
              <a:t>دونفری</a:t>
            </a:r>
            <a:r>
              <a:rPr lang="fa-IR" sz="2200" dirty="0">
                <a:solidFill>
                  <a:srgbClr val="00CC66"/>
                </a:solidFill>
                <a:cs typeface="B Nazanin" pitchFamily="2" charset="-78"/>
              </a:rPr>
              <a:t> کنار هم بنشینند و </a:t>
            </a:r>
            <a:r>
              <a:rPr lang="fa-IR" sz="2200" dirty="0" err="1">
                <a:solidFill>
                  <a:srgbClr val="00CC66"/>
                </a:solidFill>
                <a:cs typeface="B Nazanin" pitchFamily="2" charset="-78"/>
              </a:rPr>
              <a:t>بـرای</a:t>
            </a:r>
            <a:r>
              <a:rPr lang="fa-IR" sz="2200" dirty="0">
                <a:solidFill>
                  <a:srgbClr val="00CC66"/>
                </a:solidFill>
                <a:cs typeface="B Nazanin" pitchFamily="2" charset="-78"/>
              </a:rPr>
              <a:t> شدت افزایی بر نقش حاشیه ای یکی از اعضا او را جدا سازد</a:t>
            </a:r>
            <a:r>
              <a:rPr lang="fa-IR" sz="2200" dirty="0" smtClean="0">
                <a:solidFill>
                  <a:srgbClr val="00CC66"/>
                </a:solidFill>
                <a:cs typeface="B Nazanin" pitchFamily="2" charset="-78"/>
              </a:rPr>
              <a:t>.</a:t>
            </a:r>
            <a:endParaRPr lang="en-US" sz="2200" dirty="0">
              <a:solidFill>
                <a:srgbClr val="00CC66"/>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295400"/>
            <a:ext cx="8153400" cy="3970318"/>
          </a:xfrm>
          <a:prstGeom prst="rect">
            <a:avLst/>
          </a:prstGeom>
        </p:spPr>
        <p:txBody>
          <a:bodyPr wrap="square">
            <a:spAutoFit/>
          </a:bodyPr>
          <a:lstStyle/>
          <a:p>
            <a:pPr algn="just" rtl="1">
              <a:lnSpc>
                <a:spcPct val="150000"/>
              </a:lnSpc>
            </a:pPr>
            <a:r>
              <a:rPr lang="fa-IR" sz="2400" b="1" dirty="0">
                <a:solidFill>
                  <a:srgbClr val="0000CC"/>
                </a:solidFill>
                <a:cs typeface="B Nazanin" pitchFamily="2" charset="-78"/>
              </a:rPr>
              <a:t>مقاومت در برابر کشش خانواده</a:t>
            </a:r>
            <a:endParaRPr lang="en-US" sz="2400" dirty="0">
              <a:solidFill>
                <a:srgbClr val="0000CC"/>
              </a:solidFill>
              <a:cs typeface="B Nazanin" pitchFamily="2" charset="-78"/>
            </a:endParaRPr>
          </a:p>
          <a:p>
            <a:pPr algn="just" rtl="1">
              <a:lnSpc>
                <a:spcPct val="150000"/>
              </a:lnSpc>
            </a:pPr>
            <a:r>
              <a:rPr lang="fa-IR" sz="2400" dirty="0">
                <a:solidFill>
                  <a:srgbClr val="0000CC"/>
                </a:solidFill>
                <a:cs typeface="B Nazanin" pitchFamily="2" charset="-78"/>
              </a:rPr>
              <a:t>گاه عبارت نکن می تواند موجب شدت در درمان </a:t>
            </a:r>
            <a:r>
              <a:rPr lang="fa-IR" sz="2400" dirty="0" err="1">
                <a:solidFill>
                  <a:srgbClr val="0000CC"/>
                </a:solidFill>
                <a:cs typeface="B Nazanin" pitchFamily="2" charset="-78"/>
              </a:rPr>
              <a:t>گردد.این</a:t>
            </a:r>
            <a:r>
              <a:rPr lang="fa-IR" sz="2400" dirty="0">
                <a:solidFill>
                  <a:srgbClr val="0000CC"/>
                </a:solidFill>
                <a:cs typeface="B Nazanin" pitchFamily="2" charset="-78"/>
              </a:rPr>
              <a:t> امر به ویژه زمانیکه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کاری را که </a:t>
            </a:r>
            <a:r>
              <a:rPr lang="fa-IR" sz="2400" dirty="0" err="1">
                <a:solidFill>
                  <a:srgbClr val="0000CC"/>
                </a:solidFill>
                <a:cs typeface="B Nazanin" pitchFamily="2" charset="-78"/>
              </a:rPr>
              <a:t>سیسـتم</a:t>
            </a:r>
            <a:r>
              <a:rPr lang="fa-IR" sz="2400" dirty="0">
                <a:solidFill>
                  <a:srgbClr val="0000CC"/>
                </a:solidFill>
                <a:cs typeface="B Nazanin" pitchFamily="2" charset="-78"/>
              </a:rPr>
              <a:t> خانواده می خواهد ا </a:t>
            </a:r>
            <a:r>
              <a:rPr lang="fa-IR" sz="2400" dirty="0" err="1">
                <a:solidFill>
                  <a:srgbClr val="0000CC"/>
                </a:solidFill>
                <a:cs typeface="B Nazanin" pitchFamily="2" charset="-78"/>
              </a:rPr>
              <a:t>نجام</a:t>
            </a:r>
            <a:r>
              <a:rPr lang="fa-IR" sz="2400" dirty="0">
                <a:solidFill>
                  <a:srgbClr val="0000CC"/>
                </a:solidFill>
                <a:cs typeface="B Nazanin" pitchFamily="2" charset="-78"/>
              </a:rPr>
              <a:t> دهد ، انجام </a:t>
            </a:r>
            <a:r>
              <a:rPr lang="fa-IR" sz="2400" dirty="0" err="1">
                <a:solidFill>
                  <a:srgbClr val="0000CC"/>
                </a:solidFill>
                <a:cs typeface="B Nazanin" pitchFamily="2" charset="-78"/>
              </a:rPr>
              <a:t>نمی</a:t>
            </a:r>
            <a:r>
              <a:rPr lang="fa-IR" sz="2400" dirty="0">
                <a:solidFill>
                  <a:srgbClr val="0000CC"/>
                </a:solidFill>
                <a:cs typeface="B Nazanin" pitchFamily="2" charset="-78"/>
              </a:rPr>
              <a:t> دهد صدق می کند. درمانگران </a:t>
            </a:r>
            <a:r>
              <a:rPr lang="fa-IR" sz="2400" dirty="0" err="1">
                <a:solidFill>
                  <a:srgbClr val="0000CC"/>
                </a:solidFill>
                <a:cs typeface="B Nazanin" pitchFamily="2" charset="-78"/>
              </a:rPr>
              <a:t>ضرورتا</a:t>
            </a:r>
            <a:r>
              <a:rPr lang="fa-IR" sz="2400" dirty="0">
                <a:solidFill>
                  <a:srgbClr val="0000CC"/>
                </a:solidFill>
                <a:cs typeface="B Nazanin" pitchFamily="2" charset="-78"/>
              </a:rPr>
              <a:t> و </a:t>
            </a:r>
            <a:r>
              <a:rPr lang="fa-IR" sz="2400" dirty="0" err="1">
                <a:solidFill>
                  <a:srgbClr val="0000CC"/>
                </a:solidFill>
                <a:cs typeface="B Nazanin" pitchFamily="2" charset="-78"/>
              </a:rPr>
              <a:t>بـه</a:t>
            </a:r>
            <a:r>
              <a:rPr lang="fa-IR" sz="2400" dirty="0">
                <a:solidFill>
                  <a:srgbClr val="0000CC"/>
                </a:solidFill>
                <a:cs typeface="B Nazanin" pitchFamily="2" charset="-78"/>
              </a:rPr>
              <a:t> </a:t>
            </a:r>
            <a:r>
              <a:rPr lang="fa-IR" sz="2400" dirty="0" err="1">
                <a:solidFill>
                  <a:srgbClr val="0000CC"/>
                </a:solidFill>
                <a:cs typeface="B Nazanin" pitchFamily="2" charset="-78"/>
              </a:rPr>
              <a:t>طـرز</a:t>
            </a:r>
            <a:r>
              <a:rPr lang="fa-IR" sz="2400" dirty="0">
                <a:solidFill>
                  <a:srgbClr val="0000CC"/>
                </a:solidFill>
                <a:cs typeface="B Nazanin" pitchFamily="2" charset="-78"/>
              </a:rPr>
              <a:t> </a:t>
            </a:r>
            <a:r>
              <a:rPr lang="fa-IR" sz="2400" dirty="0" err="1">
                <a:solidFill>
                  <a:srgbClr val="0000CC"/>
                </a:solidFill>
                <a:cs typeface="B Nazanin" pitchFamily="2" charset="-78"/>
              </a:rPr>
              <a:t>نـامعمولی</a:t>
            </a:r>
            <a:r>
              <a:rPr lang="fa-IR" sz="2400" dirty="0">
                <a:solidFill>
                  <a:srgbClr val="0000CC"/>
                </a:solidFill>
                <a:cs typeface="B Nazanin" pitchFamily="2" charset="-78"/>
              </a:rPr>
              <a:t> </a:t>
            </a:r>
            <a:r>
              <a:rPr lang="fa-IR" sz="2400" dirty="0" err="1">
                <a:solidFill>
                  <a:srgbClr val="0000CC"/>
                </a:solidFill>
                <a:cs typeface="B Nazanin" pitchFamily="2" charset="-78"/>
              </a:rPr>
              <a:t>بـه</a:t>
            </a:r>
            <a:r>
              <a:rPr lang="fa-IR" sz="2400" dirty="0">
                <a:solidFill>
                  <a:srgbClr val="0000CC"/>
                </a:solidFill>
                <a:cs typeface="B Nazanin" pitchFamily="2" charset="-78"/>
              </a:rPr>
              <a:t> عنوان عضوی از سیستم درمانی به عضویت سیستم خانواده در می آیند . گاه این امر </a:t>
            </a:r>
            <a:r>
              <a:rPr lang="fa-IR" sz="2400" dirty="0" err="1">
                <a:solidFill>
                  <a:srgbClr val="0000CC"/>
                </a:solidFill>
                <a:cs typeface="B Nazanin" pitchFamily="2" charset="-78"/>
              </a:rPr>
              <a:t>موجـب</a:t>
            </a:r>
            <a:r>
              <a:rPr lang="fa-IR" sz="2400" dirty="0">
                <a:solidFill>
                  <a:srgbClr val="0000CC"/>
                </a:solidFill>
                <a:cs typeface="B Nazanin" pitchFamily="2" charset="-78"/>
              </a:rPr>
              <a:t> </a:t>
            </a:r>
            <a:r>
              <a:rPr lang="fa-IR" sz="2400" dirty="0" err="1">
                <a:solidFill>
                  <a:srgbClr val="0000CC"/>
                </a:solidFill>
                <a:cs typeface="B Nazanin" pitchFamily="2" charset="-78"/>
              </a:rPr>
              <a:t>بقـا</a:t>
            </a:r>
            <a:r>
              <a:rPr lang="fa-IR" sz="2400" dirty="0">
                <a:solidFill>
                  <a:srgbClr val="0000CC"/>
                </a:solidFill>
                <a:cs typeface="B Nazanin" pitchFamily="2" charset="-78"/>
              </a:rPr>
              <a:t> و </a:t>
            </a:r>
            <a:r>
              <a:rPr lang="fa-IR" sz="2400" dirty="0" err="1">
                <a:solidFill>
                  <a:srgbClr val="0000CC"/>
                </a:solidFill>
                <a:cs typeface="B Nazanin" pitchFamily="2" charset="-78"/>
              </a:rPr>
              <a:t>حفـظ</a:t>
            </a:r>
            <a:r>
              <a:rPr lang="fa-IR" sz="2400" dirty="0">
                <a:solidFill>
                  <a:srgbClr val="0000CC"/>
                </a:solidFill>
                <a:cs typeface="B Nazanin" pitchFamily="2" charset="-78"/>
              </a:rPr>
              <a:t> تعادل </a:t>
            </a:r>
            <a:r>
              <a:rPr lang="fa-IR" sz="2400" dirty="0" err="1">
                <a:solidFill>
                  <a:srgbClr val="0000CC"/>
                </a:solidFill>
                <a:cs typeface="B Nazanin" pitchFamily="2" charset="-78"/>
              </a:rPr>
              <a:t>ناکارساز</a:t>
            </a:r>
            <a:r>
              <a:rPr lang="fa-IR" sz="2400" dirty="0">
                <a:solidFill>
                  <a:srgbClr val="0000CC"/>
                </a:solidFill>
                <a:cs typeface="B Nazanin" pitchFamily="2" charset="-78"/>
              </a:rPr>
              <a:t> خانواده می شود.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از طریق ایستادگی در </a:t>
            </a:r>
            <a:r>
              <a:rPr lang="fa-IR" sz="2400" dirty="0" err="1">
                <a:solidFill>
                  <a:srgbClr val="0000CC"/>
                </a:solidFill>
                <a:cs typeface="B Nazanin" pitchFamily="2" charset="-78"/>
              </a:rPr>
              <a:t>برابـر</a:t>
            </a:r>
            <a:r>
              <a:rPr lang="fa-IR" sz="2400" dirty="0">
                <a:solidFill>
                  <a:srgbClr val="0000CC"/>
                </a:solidFill>
                <a:cs typeface="B Nazanin" pitchFamily="2" charset="-78"/>
              </a:rPr>
              <a:t> </a:t>
            </a:r>
            <a:r>
              <a:rPr lang="fa-IR" sz="2400" dirty="0" err="1">
                <a:solidFill>
                  <a:srgbClr val="0000CC"/>
                </a:solidFill>
                <a:cs typeface="B Nazanin" pitchFamily="2" charset="-78"/>
              </a:rPr>
              <a:t>بـه</a:t>
            </a:r>
            <a:r>
              <a:rPr lang="fa-IR" sz="2400" dirty="0">
                <a:solidFill>
                  <a:srgbClr val="0000CC"/>
                </a:solidFill>
                <a:cs typeface="B Nazanin" pitchFamily="2" charset="-78"/>
              </a:rPr>
              <a:t> </a:t>
            </a:r>
            <a:r>
              <a:rPr lang="fa-IR" sz="2400" dirty="0" err="1">
                <a:solidFill>
                  <a:srgbClr val="0000CC"/>
                </a:solidFill>
                <a:cs typeface="B Nazanin" pitchFamily="2" charset="-78"/>
              </a:rPr>
              <a:t>عضـویت</a:t>
            </a:r>
            <a:r>
              <a:rPr lang="fa-IR" sz="2400" dirty="0">
                <a:solidFill>
                  <a:srgbClr val="0000CC"/>
                </a:solidFill>
                <a:cs typeface="B Nazanin" pitchFamily="2" charset="-78"/>
              </a:rPr>
              <a:t> در </a:t>
            </a:r>
            <a:r>
              <a:rPr lang="fa-IR" sz="2400" dirty="0" err="1">
                <a:solidFill>
                  <a:srgbClr val="0000CC"/>
                </a:solidFill>
                <a:cs typeface="B Nazanin" pitchFamily="2" charset="-78"/>
              </a:rPr>
              <a:t>آمـدن</a:t>
            </a:r>
            <a:r>
              <a:rPr lang="fa-IR" sz="2400" dirty="0">
                <a:solidFill>
                  <a:srgbClr val="0000CC"/>
                </a:solidFill>
                <a:cs typeface="B Nazanin" pitchFamily="2" charset="-78"/>
              </a:rPr>
              <a:t> در </a:t>
            </a:r>
            <a:r>
              <a:rPr lang="fa-IR" sz="2400" dirty="0" err="1">
                <a:solidFill>
                  <a:srgbClr val="0000CC"/>
                </a:solidFill>
                <a:cs typeface="B Nazanin" pitchFamily="2" charset="-78"/>
              </a:rPr>
              <a:t>منظومـه</a:t>
            </a:r>
            <a:r>
              <a:rPr lang="fa-IR" sz="2400" dirty="0">
                <a:solidFill>
                  <a:srgbClr val="0000CC"/>
                </a:solidFill>
                <a:cs typeface="B Nazanin" pitchFamily="2" charset="-78"/>
              </a:rPr>
              <a:t> خانواده به درمان شدت می بخشد.</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3929989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965806" y="2554905"/>
            <a:ext cx="3270447" cy="1023357"/>
          </a:xfrm>
          <a:prstGeom prst="rect">
            <a:avLst/>
          </a:prstGeom>
        </p:spPr>
        <p:txBody>
          <a:bodyPr wrap="none">
            <a:spAutoFit/>
          </a:bodyPr>
          <a:lstStyle/>
          <a:p>
            <a:pPr algn="ctr" rtl="1">
              <a:lnSpc>
                <a:spcPct val="150000"/>
              </a:lnSpc>
            </a:pPr>
            <a:r>
              <a:rPr lang="fa-IR" sz="4400" b="1" dirty="0">
                <a:solidFill>
                  <a:schemeClr val="accent6">
                    <a:lumMod val="75000"/>
                  </a:schemeClr>
                </a:solidFill>
                <a:cs typeface="B Titr" pitchFamily="2" charset="-78"/>
              </a:rPr>
              <a:t>فصل 9 بازسازی</a:t>
            </a:r>
            <a:endParaRPr lang="en-US" sz="4400" dirty="0">
              <a:solidFill>
                <a:schemeClr val="accent6">
                  <a:lumMod val="75000"/>
                </a:schemeClr>
              </a:solidFill>
              <a:cs typeface="B Titr" pitchFamily="2" charset="-78"/>
            </a:endParaRPr>
          </a:p>
        </p:txBody>
      </p:sp>
    </p:spTree>
    <p:extLst>
      <p:ext uri="{BB962C8B-B14F-4D97-AF65-F5344CB8AC3E}">
        <p14:creationId xmlns:p14="http://schemas.microsoft.com/office/powerpoint/2010/main" val="1432082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762000"/>
            <a:ext cx="7772400" cy="4893647"/>
          </a:xfrm>
          <a:prstGeom prst="rect">
            <a:avLst/>
          </a:prstGeom>
        </p:spPr>
        <p:txBody>
          <a:bodyPr wrap="square">
            <a:spAutoFit/>
          </a:bodyPr>
          <a:lstStyle/>
          <a:p>
            <a:pPr algn="just" rtl="1"/>
            <a:r>
              <a:rPr lang="fa-IR" sz="2400" dirty="0" err="1">
                <a:solidFill>
                  <a:schemeClr val="accent2">
                    <a:lumMod val="75000"/>
                  </a:schemeClr>
                </a:solidFill>
                <a:cs typeface="B Nazanin" pitchFamily="2" charset="-78"/>
              </a:rPr>
              <a:t>درمانگری</a:t>
            </a:r>
            <a:r>
              <a:rPr lang="fa-IR" sz="2400" dirty="0">
                <a:solidFill>
                  <a:schemeClr val="accent2">
                    <a:lumMod val="75000"/>
                  </a:schemeClr>
                </a:solidFill>
                <a:cs typeface="B Nazanin" pitchFamily="2" charset="-78"/>
              </a:rPr>
              <a:t> که با خانواده </a:t>
            </a:r>
            <a:r>
              <a:rPr lang="fa-IR" sz="2400" dirty="0" err="1">
                <a:solidFill>
                  <a:schemeClr val="accent2">
                    <a:lumMod val="75000"/>
                  </a:schemeClr>
                </a:solidFill>
                <a:cs typeface="B Nazanin" pitchFamily="2" charset="-78"/>
              </a:rPr>
              <a:t>هایی</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سروکاردارد</a:t>
            </a:r>
            <a:r>
              <a:rPr lang="fa-IR" sz="2400" dirty="0">
                <a:solidFill>
                  <a:schemeClr val="accent2">
                    <a:lumMod val="75000"/>
                  </a:schemeClr>
                </a:solidFill>
                <a:cs typeface="B Nazanin" pitchFamily="2" charset="-78"/>
              </a:rPr>
              <a:t> که مراوده </a:t>
            </a:r>
            <a:r>
              <a:rPr lang="fa-IR" sz="2400" dirty="0" err="1">
                <a:solidFill>
                  <a:schemeClr val="accent2">
                    <a:lumMod val="75000"/>
                  </a:schemeClr>
                </a:solidFill>
                <a:cs typeface="B Nazanin" pitchFamily="2" charset="-78"/>
              </a:rPr>
              <a:t>هایشان</a:t>
            </a:r>
            <a:r>
              <a:rPr lang="fa-IR" sz="2400" dirty="0">
                <a:solidFill>
                  <a:schemeClr val="accent2">
                    <a:lumMod val="75000"/>
                  </a:schemeClr>
                </a:solidFill>
                <a:cs typeface="B Nazanin" pitchFamily="2" charset="-78"/>
              </a:rPr>
              <a:t> بیش از حد یکنواخت است، برای اینکه امکان رشد و انعطاف در آنها فراهم شود باید مرزهای جزء کل های خانواده را تفکیک کند.</a:t>
            </a:r>
            <a:endParaRPr lang="en-US" sz="2400" dirty="0">
              <a:solidFill>
                <a:schemeClr val="accent2">
                  <a:lumMod val="75000"/>
                </a:schemeClr>
              </a:solidFill>
              <a:cs typeface="B Nazanin" pitchFamily="2" charset="-78"/>
            </a:endParaRPr>
          </a:p>
          <a:p>
            <a:pPr algn="just" rtl="1"/>
            <a:r>
              <a:rPr lang="fa-IR" sz="2400" dirty="0">
                <a:solidFill>
                  <a:schemeClr val="accent2">
                    <a:lumMod val="75000"/>
                  </a:schemeClr>
                </a:solidFill>
                <a:cs typeface="B Nazanin" pitchFamily="2" charset="-78"/>
              </a:rPr>
              <a:t>خانواده های کارآمد مانند سیستمهای </a:t>
            </a:r>
            <a:r>
              <a:rPr lang="fa-IR" sz="2400" dirty="0" err="1">
                <a:solidFill>
                  <a:schemeClr val="accent2">
                    <a:lumMod val="75000"/>
                  </a:schemeClr>
                </a:solidFill>
                <a:cs typeface="B Nazanin" pitchFamily="2" charset="-78"/>
              </a:rPr>
              <a:t>پیچیداه</a:t>
            </a:r>
            <a:r>
              <a:rPr lang="fa-IR" sz="2400" dirty="0">
                <a:solidFill>
                  <a:schemeClr val="accent2">
                    <a:lumMod val="75000"/>
                  </a:schemeClr>
                </a:solidFill>
                <a:cs typeface="B Nazanin" pitchFamily="2" charset="-78"/>
              </a:rPr>
              <a:t> ای هستند که « از بخشهای متعددی </a:t>
            </a:r>
            <a:r>
              <a:rPr lang="fa-IR" sz="2400" dirty="0" err="1">
                <a:solidFill>
                  <a:schemeClr val="accent2">
                    <a:lumMod val="75000"/>
                  </a:schemeClr>
                </a:solidFill>
                <a:cs typeface="B Nazanin" pitchFamily="2" charset="-78"/>
              </a:rPr>
              <a:t>تشـکیل</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شـده</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انـد</a:t>
            </a:r>
            <a:r>
              <a:rPr lang="fa-IR" sz="2400" dirty="0">
                <a:solidFill>
                  <a:schemeClr val="accent2">
                    <a:lumMod val="75000"/>
                  </a:schemeClr>
                </a:solidFill>
                <a:cs typeface="B Nazanin" pitchFamily="2" charset="-78"/>
              </a:rPr>
              <a:t> و شیوه مراوده </a:t>
            </a:r>
            <a:r>
              <a:rPr lang="fa-IR" sz="2400" dirty="0" err="1">
                <a:solidFill>
                  <a:schemeClr val="accent2">
                    <a:lumMod val="75000"/>
                  </a:schemeClr>
                </a:solidFill>
                <a:cs typeface="B Nazanin" pitchFamily="2" charset="-78"/>
              </a:rPr>
              <a:t>هایشان</a:t>
            </a:r>
            <a:r>
              <a:rPr lang="fa-IR" sz="2400" dirty="0">
                <a:solidFill>
                  <a:schemeClr val="accent2">
                    <a:lumMod val="75000"/>
                  </a:schemeClr>
                </a:solidFill>
                <a:cs typeface="B Nazanin" pitchFamily="2" charset="-78"/>
              </a:rPr>
              <a:t> ساده نیست.» این اجزا یا </a:t>
            </a:r>
            <a:r>
              <a:rPr lang="fa-IR" sz="2400" dirty="0" err="1">
                <a:solidFill>
                  <a:schemeClr val="accent2">
                    <a:lumMod val="75000"/>
                  </a:schemeClr>
                </a:solidFill>
                <a:cs typeface="B Nazanin" pitchFamily="2" charset="-78"/>
              </a:rPr>
              <a:t>جزءکل</a:t>
            </a:r>
            <a:r>
              <a:rPr lang="fa-IR" sz="2400" dirty="0">
                <a:solidFill>
                  <a:schemeClr val="accent2">
                    <a:lumMod val="75000"/>
                  </a:schemeClr>
                </a:solidFill>
                <a:cs typeface="B Nazanin" pitchFamily="2" charset="-78"/>
              </a:rPr>
              <a:t> های خانواده، </a:t>
            </a:r>
            <a:r>
              <a:rPr lang="fa-IR" sz="2400" dirty="0" err="1">
                <a:solidFill>
                  <a:schemeClr val="accent2">
                    <a:lumMod val="75000"/>
                  </a:schemeClr>
                </a:solidFill>
                <a:cs typeface="B Nazanin" pitchFamily="2" charset="-78"/>
              </a:rPr>
              <a:t>بـا</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رعایـت</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سلسـله</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مراتـب</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بـه</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هـم</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مرتبطند</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ومانند</a:t>
            </a:r>
            <a:r>
              <a:rPr lang="fa-IR" sz="2400" dirty="0">
                <a:solidFill>
                  <a:schemeClr val="accent2">
                    <a:lumMod val="75000"/>
                  </a:schemeClr>
                </a:solidFill>
                <a:cs typeface="B Nazanin" pitchFamily="2" charset="-78"/>
              </a:rPr>
              <a:t> تمام سیستم های پیچیده دیگر »روابط درون اجزایی آنها قوی </a:t>
            </a:r>
            <a:r>
              <a:rPr lang="fa-IR" sz="2400" dirty="0" err="1">
                <a:solidFill>
                  <a:schemeClr val="accent2">
                    <a:lumMod val="75000"/>
                  </a:schemeClr>
                </a:solidFill>
                <a:cs typeface="B Nazanin" pitchFamily="2" charset="-78"/>
              </a:rPr>
              <a:t>تـر</a:t>
            </a:r>
            <a:r>
              <a:rPr lang="fa-IR" sz="2400" dirty="0">
                <a:solidFill>
                  <a:schemeClr val="accent2">
                    <a:lumMod val="75000"/>
                  </a:schemeClr>
                </a:solidFill>
                <a:cs typeface="B Nazanin" pitchFamily="2" charset="-78"/>
              </a:rPr>
              <a:t> از </a:t>
            </a:r>
            <a:r>
              <a:rPr lang="fa-IR" sz="2400" dirty="0" err="1">
                <a:solidFill>
                  <a:schemeClr val="accent2">
                    <a:lumMod val="75000"/>
                  </a:schemeClr>
                </a:solidFill>
                <a:cs typeface="B Nazanin" pitchFamily="2" charset="-78"/>
              </a:rPr>
              <a:t>روابـط</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بـین</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اجزایـی</a:t>
            </a:r>
            <a:r>
              <a:rPr lang="fa-IR" sz="2400" dirty="0">
                <a:solidFill>
                  <a:schemeClr val="accent2">
                    <a:lumMod val="75000"/>
                  </a:schemeClr>
                </a:solidFill>
                <a:cs typeface="B Nazanin" pitchFamily="2" charset="-78"/>
              </a:rPr>
              <a:t> است.»</a:t>
            </a:r>
            <a:endParaRPr lang="en-US" sz="2400" dirty="0">
              <a:solidFill>
                <a:schemeClr val="accent2">
                  <a:lumMod val="75000"/>
                </a:schemeClr>
              </a:solidFill>
              <a:cs typeface="B Nazanin" pitchFamily="2" charset="-78"/>
            </a:endParaRPr>
          </a:p>
          <a:p>
            <a:pPr algn="just" rtl="1"/>
            <a:r>
              <a:rPr lang="fa-IR" sz="2400" dirty="0">
                <a:solidFill>
                  <a:schemeClr val="accent2">
                    <a:lumMod val="75000"/>
                  </a:schemeClr>
                </a:solidFill>
                <a:cs typeface="B Nazanin" pitchFamily="2" charset="-78"/>
              </a:rPr>
              <a:t>توماس </a:t>
            </a:r>
            <a:r>
              <a:rPr lang="fa-IR" sz="2400" dirty="0" err="1">
                <a:solidFill>
                  <a:schemeClr val="accent2">
                    <a:lumMod val="75000"/>
                  </a:schemeClr>
                </a:solidFill>
                <a:cs typeface="B Nazanin" pitchFamily="2" charset="-78"/>
              </a:rPr>
              <a:t>لاکمن</a:t>
            </a:r>
            <a:r>
              <a:rPr lang="fa-IR" sz="2400" dirty="0">
                <a:solidFill>
                  <a:schemeClr val="accent2">
                    <a:lumMod val="75000"/>
                  </a:schemeClr>
                </a:solidFill>
                <a:cs typeface="B Nazanin" pitchFamily="2" charset="-78"/>
              </a:rPr>
              <a:t> و </a:t>
            </a:r>
            <a:r>
              <a:rPr lang="fa-IR" sz="2400" dirty="0" err="1">
                <a:solidFill>
                  <a:schemeClr val="accent2">
                    <a:lumMod val="75000"/>
                  </a:schemeClr>
                </a:solidFill>
                <a:cs typeface="B Nazanin" pitchFamily="2" charset="-78"/>
              </a:rPr>
              <a:t>پیتربرگرخاطرنشان</a:t>
            </a:r>
            <a:r>
              <a:rPr lang="fa-IR" sz="2400" dirty="0">
                <a:solidFill>
                  <a:schemeClr val="accent2">
                    <a:lumMod val="75000"/>
                  </a:schemeClr>
                </a:solidFill>
                <a:cs typeface="B Nazanin" pitchFamily="2" charset="-78"/>
              </a:rPr>
              <a:t> می کنند که «تمام اعمال آدمی بر مبنای عادت </a:t>
            </a:r>
            <a:r>
              <a:rPr lang="fa-IR" sz="2400" dirty="0" err="1">
                <a:solidFill>
                  <a:schemeClr val="accent2">
                    <a:lumMod val="75000"/>
                  </a:schemeClr>
                </a:solidFill>
                <a:cs typeface="B Nazanin" pitchFamily="2" charset="-78"/>
              </a:rPr>
              <a:t>اسـت</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هـر</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عملـی</a:t>
            </a:r>
            <a:r>
              <a:rPr lang="fa-IR" sz="2400" dirty="0">
                <a:solidFill>
                  <a:schemeClr val="accent2">
                    <a:lumMod val="75000"/>
                  </a:schemeClr>
                </a:solidFill>
                <a:cs typeface="B Nazanin" pitchFamily="2" charset="-78"/>
              </a:rPr>
              <a:t> </a:t>
            </a:r>
            <a:r>
              <a:rPr lang="fa-IR" sz="2400" dirty="0" err="1">
                <a:solidFill>
                  <a:schemeClr val="accent2">
                    <a:lumMod val="75000"/>
                  </a:schemeClr>
                </a:solidFill>
                <a:cs typeface="B Nazanin" pitchFamily="2" charset="-78"/>
              </a:rPr>
              <a:t>کـه</a:t>
            </a:r>
            <a:r>
              <a:rPr lang="fa-IR" sz="2400" dirty="0">
                <a:solidFill>
                  <a:schemeClr val="accent2">
                    <a:lumMod val="75000"/>
                  </a:schemeClr>
                </a:solidFill>
                <a:cs typeface="B Nazanin" pitchFamily="2" charset="-78"/>
              </a:rPr>
              <a:t> مداوم انجام شود مبدل به </a:t>
            </a:r>
            <a:r>
              <a:rPr lang="fa-IR" sz="2400" dirty="0" err="1">
                <a:solidFill>
                  <a:schemeClr val="accent2">
                    <a:lumMod val="75000"/>
                  </a:schemeClr>
                </a:solidFill>
                <a:cs typeface="B Nazanin" pitchFamily="2" charset="-78"/>
              </a:rPr>
              <a:t>الگویی</a:t>
            </a:r>
            <a:r>
              <a:rPr lang="fa-IR" sz="2400" dirty="0">
                <a:solidFill>
                  <a:schemeClr val="accent2">
                    <a:lumMod val="75000"/>
                  </a:schemeClr>
                </a:solidFill>
                <a:cs typeface="B Nazanin" pitchFamily="2" charset="-78"/>
              </a:rPr>
              <a:t> می گردد که می توان با صرف حد اقل تلاش و نیرو </a:t>
            </a:r>
            <a:r>
              <a:rPr lang="fa-IR" sz="2400" dirty="0" err="1">
                <a:solidFill>
                  <a:schemeClr val="accent2">
                    <a:lumMod val="75000"/>
                  </a:schemeClr>
                </a:solidFill>
                <a:cs typeface="B Nazanin" pitchFamily="2" charset="-78"/>
              </a:rPr>
              <a:t>درحقیقـت</a:t>
            </a:r>
            <a:r>
              <a:rPr lang="fa-IR" sz="2400" dirty="0">
                <a:solidFill>
                  <a:schemeClr val="accent2">
                    <a:lumMod val="75000"/>
                  </a:schemeClr>
                </a:solidFill>
                <a:cs typeface="B Nazanin" pitchFamily="2" charset="-78"/>
              </a:rPr>
              <a:t> آن را </a:t>
            </a:r>
            <a:r>
              <a:rPr lang="fa-IR" sz="2400" dirty="0" err="1">
                <a:solidFill>
                  <a:schemeClr val="accent2">
                    <a:lumMod val="75000"/>
                  </a:schemeClr>
                </a:solidFill>
                <a:cs typeface="B Nazanin" pitchFamily="2" charset="-78"/>
              </a:rPr>
              <a:t>بـه</a:t>
            </a:r>
            <a:r>
              <a:rPr lang="fa-IR" sz="2400" dirty="0">
                <a:solidFill>
                  <a:schemeClr val="accent2">
                    <a:lumMod val="75000"/>
                  </a:schemeClr>
                </a:solidFill>
                <a:cs typeface="B Nazanin" pitchFamily="2" charset="-78"/>
              </a:rPr>
              <a:t> کار گرفت و برای مجری آن شناخته شده و آشناست»</a:t>
            </a:r>
            <a:endParaRPr lang="en-US" sz="2400" dirty="0">
              <a:solidFill>
                <a:schemeClr val="accent2">
                  <a:lumMod val="75000"/>
                </a:schemeClr>
              </a:solidFill>
              <a:cs typeface="B Nazanin" pitchFamily="2" charset="-78"/>
            </a:endParaRPr>
          </a:p>
          <a:p>
            <a:pPr algn="just" rtl="1"/>
            <a:r>
              <a:rPr lang="fa-IR" sz="2400" dirty="0">
                <a:solidFill>
                  <a:schemeClr val="accent2">
                    <a:lumMod val="75000"/>
                  </a:schemeClr>
                </a:solidFill>
                <a:cs typeface="B Nazanin" pitchFamily="2" charset="-78"/>
              </a:rPr>
              <a:t>درمان، روندی است که «نحوه انجام کارها» را زیر سوال می برد.</a:t>
            </a:r>
            <a:endParaRPr lang="en-US" sz="2400"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238043" y="2554905"/>
            <a:ext cx="4725973" cy="1023357"/>
          </a:xfrm>
          <a:prstGeom prst="rect">
            <a:avLst/>
          </a:prstGeom>
        </p:spPr>
        <p:txBody>
          <a:bodyPr wrap="none">
            <a:spAutoFit/>
          </a:bodyPr>
          <a:lstStyle/>
          <a:p>
            <a:pPr algn="ctr" rtl="1">
              <a:lnSpc>
                <a:spcPct val="150000"/>
              </a:lnSpc>
            </a:pPr>
            <a:r>
              <a:rPr lang="fa-IR" sz="4400" b="1" dirty="0">
                <a:solidFill>
                  <a:srgbClr val="002060"/>
                </a:solidFill>
                <a:cs typeface="B Titr" pitchFamily="2" charset="-78"/>
              </a:rPr>
              <a:t>فصل 10 نامتعادل سازی</a:t>
            </a:r>
            <a:endParaRPr lang="en-US" sz="4400" dirty="0">
              <a:solidFill>
                <a:srgbClr val="002060"/>
              </a:solidFill>
              <a:cs typeface="B Titr" pitchFamily="2" charset="-78"/>
            </a:endParaRPr>
          </a:p>
        </p:txBody>
      </p:sp>
    </p:spTree>
    <p:extLst>
      <p:ext uri="{BB962C8B-B14F-4D97-AF65-F5344CB8AC3E}">
        <p14:creationId xmlns:p14="http://schemas.microsoft.com/office/powerpoint/2010/main" val="24520176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609600"/>
            <a:ext cx="7467600" cy="5128327"/>
          </a:xfrm>
          <a:prstGeom prst="rect">
            <a:avLst/>
          </a:prstGeom>
        </p:spPr>
        <p:txBody>
          <a:bodyPr wrap="square">
            <a:spAutoFit/>
          </a:bodyPr>
          <a:lstStyle/>
          <a:p>
            <a:pPr algn="just" rtl="1">
              <a:lnSpc>
                <a:spcPct val="150000"/>
              </a:lnSpc>
            </a:pPr>
            <a:r>
              <a:rPr lang="fa-IR" sz="2200" dirty="0">
                <a:solidFill>
                  <a:schemeClr val="accent3">
                    <a:lumMod val="75000"/>
                  </a:schemeClr>
                </a:solidFill>
                <a:cs typeface="B Nazanin" pitchFamily="2" charset="-78"/>
              </a:rPr>
              <a:t>در فنون مرزی سازی هدف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تغییر اعضاء زیر منظومه خانواده یا تغییر دادن </a:t>
            </a:r>
            <a:r>
              <a:rPr lang="fa-IR" sz="2200" dirty="0" err="1">
                <a:solidFill>
                  <a:schemeClr val="accent3">
                    <a:lumMod val="75000"/>
                  </a:schemeClr>
                </a:solidFill>
                <a:cs typeface="B Nazanin" pitchFamily="2" charset="-78"/>
              </a:rPr>
              <a:t>فاصـله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بـین</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زیـر</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منظومـه</a:t>
            </a:r>
            <a:r>
              <a:rPr lang="fa-IR" sz="2200" dirty="0">
                <a:solidFill>
                  <a:schemeClr val="accent3">
                    <a:lumMod val="75000"/>
                  </a:schemeClr>
                </a:solidFill>
                <a:cs typeface="B Nazanin" pitchFamily="2" charset="-78"/>
              </a:rPr>
              <a:t> </a:t>
            </a:r>
            <a:r>
              <a:rPr lang="fa-IR" sz="2200" dirty="0" err="1">
                <a:solidFill>
                  <a:schemeClr val="accent3">
                    <a:lumMod val="75000"/>
                  </a:schemeClr>
                </a:solidFill>
                <a:cs typeface="B Nazanin" pitchFamily="2" charset="-78"/>
              </a:rPr>
              <a:t>هاست</a:t>
            </a:r>
            <a:r>
              <a:rPr lang="fa-IR" sz="2200" dirty="0">
                <a:solidFill>
                  <a:schemeClr val="accent3">
                    <a:lumMod val="75000"/>
                  </a:schemeClr>
                </a:solidFill>
                <a:cs typeface="B Nazanin" pitchFamily="2" charset="-78"/>
              </a:rPr>
              <a:t>.</a:t>
            </a:r>
            <a:endParaRPr lang="en-US" sz="2200" dirty="0">
              <a:solidFill>
                <a:schemeClr val="accent3">
                  <a:lumMod val="75000"/>
                </a:schemeClr>
              </a:solidFill>
              <a:cs typeface="B Nazanin" pitchFamily="2" charset="-78"/>
            </a:endParaRPr>
          </a:p>
          <a:p>
            <a:pPr algn="just" rtl="1">
              <a:lnSpc>
                <a:spcPct val="150000"/>
              </a:lnSpc>
            </a:pPr>
            <a:r>
              <a:rPr lang="fa-IR" sz="2200" dirty="0">
                <a:solidFill>
                  <a:schemeClr val="accent3">
                    <a:lumMod val="75000"/>
                  </a:schemeClr>
                </a:solidFill>
                <a:cs typeface="B Nazanin" pitchFamily="2" charset="-78"/>
              </a:rPr>
              <a:t>در نامتعادل سازی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می کوشد تا </a:t>
            </a:r>
            <a:r>
              <a:rPr lang="fa-IR" sz="2200" dirty="0" err="1">
                <a:solidFill>
                  <a:schemeClr val="accent3">
                    <a:lumMod val="75000"/>
                  </a:schemeClr>
                </a:solidFill>
                <a:cs typeface="B Nazanin" pitchFamily="2" charset="-78"/>
              </a:rPr>
              <a:t>تا</a:t>
            </a:r>
            <a:r>
              <a:rPr lang="fa-IR" sz="2200" dirty="0">
                <a:solidFill>
                  <a:schemeClr val="accent3">
                    <a:lumMod val="75000"/>
                  </a:schemeClr>
                </a:solidFill>
                <a:cs typeface="B Nazanin" pitchFamily="2" charset="-78"/>
              </a:rPr>
              <a:t> رابطه سلسله </a:t>
            </a:r>
            <a:r>
              <a:rPr lang="fa-IR" sz="2200" dirty="0" err="1">
                <a:solidFill>
                  <a:schemeClr val="accent3">
                    <a:lumMod val="75000"/>
                  </a:schemeClr>
                </a:solidFill>
                <a:cs typeface="B Nazanin" pitchFamily="2" charset="-78"/>
              </a:rPr>
              <a:t>مراتبی</a:t>
            </a:r>
            <a:r>
              <a:rPr lang="fa-IR" sz="2200" dirty="0">
                <a:solidFill>
                  <a:schemeClr val="accent3">
                    <a:lumMod val="75000"/>
                  </a:schemeClr>
                </a:solidFill>
                <a:cs typeface="B Nazanin" pitchFamily="2" charset="-78"/>
              </a:rPr>
              <a:t> اعضاء زیر منظومه را تغییر دهد.</a:t>
            </a:r>
            <a:endParaRPr lang="en-US" sz="2200" dirty="0">
              <a:solidFill>
                <a:schemeClr val="accent3">
                  <a:lumMod val="75000"/>
                </a:schemeClr>
              </a:solidFill>
              <a:cs typeface="B Nazanin" pitchFamily="2" charset="-78"/>
            </a:endParaRPr>
          </a:p>
          <a:p>
            <a:pPr algn="just" rtl="1">
              <a:lnSpc>
                <a:spcPct val="150000"/>
              </a:lnSpc>
            </a:pPr>
            <a:r>
              <a:rPr lang="fa-IR" sz="2200" dirty="0">
                <a:solidFill>
                  <a:schemeClr val="accent3">
                    <a:lumMod val="75000"/>
                  </a:schemeClr>
                </a:solidFill>
                <a:cs typeface="B Nazanin" pitchFamily="2" charset="-78"/>
              </a:rPr>
              <a:t>در نامتعادل سازی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به عنوان فرد </a:t>
            </a:r>
            <a:r>
              <a:rPr lang="fa-IR" sz="2200" dirty="0" err="1">
                <a:solidFill>
                  <a:schemeClr val="accent3">
                    <a:lumMod val="75000"/>
                  </a:schemeClr>
                </a:solidFill>
                <a:cs typeface="B Nazanin" pitchFamily="2" charset="-78"/>
              </a:rPr>
              <a:t>کارکشته</a:t>
            </a:r>
            <a:r>
              <a:rPr lang="fa-IR" sz="2200" dirty="0">
                <a:solidFill>
                  <a:schemeClr val="accent3">
                    <a:lumMod val="75000"/>
                  </a:schemeClr>
                </a:solidFill>
                <a:cs typeface="B Nazanin" pitchFamily="2" charset="-78"/>
              </a:rPr>
              <a:t> سیستم و رهبر تلاش برای بهبود و درمان تعریف می شود.</a:t>
            </a:r>
            <a:endParaRPr lang="en-US" sz="2200" dirty="0">
              <a:solidFill>
                <a:schemeClr val="accent3">
                  <a:lumMod val="75000"/>
                </a:schemeClr>
              </a:solidFill>
              <a:cs typeface="B Nazanin" pitchFamily="2" charset="-78"/>
            </a:endParaRPr>
          </a:p>
          <a:p>
            <a:pPr algn="just" rtl="1">
              <a:lnSpc>
                <a:spcPct val="150000"/>
              </a:lnSpc>
            </a:pPr>
            <a:r>
              <a:rPr lang="fa-IR" sz="2200" dirty="0">
                <a:solidFill>
                  <a:schemeClr val="accent3">
                    <a:lumMod val="75000"/>
                  </a:schemeClr>
                </a:solidFill>
                <a:cs typeface="B Nazanin" pitchFamily="2" charset="-78"/>
              </a:rPr>
              <a:t>در نامتعادل سازی یکی از اعضای خانواده یک گام عقب می نشیند تا قدرت لازم را به تخصص و تجربه </a:t>
            </a:r>
            <a:r>
              <a:rPr lang="fa-IR" sz="2200" dirty="0" err="1">
                <a:solidFill>
                  <a:schemeClr val="accent3">
                    <a:lumMod val="75000"/>
                  </a:schemeClr>
                </a:solidFill>
                <a:cs typeface="B Nazanin" pitchFamily="2" charset="-78"/>
              </a:rPr>
              <a:t>درمانگر</a:t>
            </a:r>
            <a:r>
              <a:rPr lang="fa-IR" sz="2200" dirty="0">
                <a:solidFill>
                  <a:schemeClr val="accent3">
                    <a:lumMod val="75000"/>
                  </a:schemeClr>
                </a:solidFill>
                <a:cs typeface="B Nazanin" pitchFamily="2" charset="-78"/>
              </a:rPr>
              <a:t> بدهد.</a:t>
            </a:r>
            <a:endParaRPr lang="en-US" sz="2200" dirty="0">
              <a:solidFill>
                <a:schemeClr val="accent3">
                  <a:lumMod val="75000"/>
                </a:schemeClr>
              </a:solidFill>
              <a:cs typeface="B Nazanin" pitchFamily="2" charset="-78"/>
            </a:endParaRPr>
          </a:p>
          <a:p>
            <a:pPr algn="just" rtl="1">
              <a:lnSpc>
                <a:spcPct val="150000"/>
              </a:lnSpc>
            </a:pPr>
            <a:r>
              <a:rPr lang="fa-IR" sz="2200" dirty="0">
                <a:solidFill>
                  <a:schemeClr val="accent3">
                    <a:lumMod val="75000"/>
                  </a:schemeClr>
                </a:solidFill>
                <a:cs typeface="B Nazanin" pitchFamily="2" charset="-78"/>
              </a:rPr>
              <a:t>در نامتعادل </a:t>
            </a:r>
            <a:r>
              <a:rPr lang="fa-IR" sz="2200" dirty="0" err="1">
                <a:solidFill>
                  <a:schemeClr val="accent3">
                    <a:lumMod val="75000"/>
                  </a:schemeClr>
                </a:solidFill>
                <a:cs typeface="B Nazanin" pitchFamily="2" charset="-78"/>
              </a:rPr>
              <a:t>سازیدرمانگر</a:t>
            </a:r>
            <a:r>
              <a:rPr lang="fa-IR" sz="2200" dirty="0">
                <a:solidFill>
                  <a:schemeClr val="accent3">
                    <a:lumMod val="75000"/>
                  </a:schemeClr>
                </a:solidFill>
                <a:cs typeface="B Nazanin" pitchFamily="2" charset="-78"/>
              </a:rPr>
              <a:t> ناچار می شود از خودش به عنوان جزئی از نظام درمانی برای </a:t>
            </a:r>
            <a:r>
              <a:rPr lang="fa-IR" sz="2200" dirty="0" err="1">
                <a:solidFill>
                  <a:schemeClr val="accent3">
                    <a:lumMod val="75000"/>
                  </a:schemeClr>
                </a:solidFill>
                <a:cs typeface="B Nazanin" pitchFamily="2" charset="-78"/>
              </a:rPr>
              <a:t>درافتادن</a:t>
            </a:r>
            <a:r>
              <a:rPr lang="fa-IR" sz="2200" dirty="0">
                <a:solidFill>
                  <a:schemeClr val="accent3">
                    <a:lumMod val="75000"/>
                  </a:schemeClr>
                </a:solidFill>
                <a:cs typeface="B Nazanin" pitchFamily="2" charset="-78"/>
              </a:rPr>
              <a:t> با انواع </a:t>
            </a:r>
            <a:r>
              <a:rPr lang="fa-IR" sz="2200" dirty="0" err="1">
                <a:solidFill>
                  <a:schemeClr val="accent3">
                    <a:lumMod val="75000"/>
                  </a:schemeClr>
                </a:solidFill>
                <a:cs typeface="B Nazanin" pitchFamily="2" charset="-78"/>
              </a:rPr>
              <a:t>قـدرت</a:t>
            </a:r>
            <a:r>
              <a:rPr lang="fa-IR" sz="2200" dirty="0">
                <a:solidFill>
                  <a:schemeClr val="accent3">
                    <a:lumMod val="75000"/>
                  </a:schemeClr>
                </a:solidFill>
                <a:cs typeface="B Nazanin" pitchFamily="2" charset="-78"/>
              </a:rPr>
              <a:t> خانواده و تغییر دادن آنها بهره برداری نماید.</a:t>
            </a:r>
            <a:endParaRPr lang="en-US" sz="22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447800"/>
            <a:ext cx="8077200" cy="5078313"/>
          </a:xfrm>
          <a:prstGeom prst="rect">
            <a:avLst/>
          </a:prstGeom>
        </p:spPr>
        <p:txBody>
          <a:bodyPr wrap="square">
            <a:spAutoFit/>
          </a:bodyPr>
          <a:lstStyle/>
          <a:p>
            <a:pPr algn="just" rtl="1">
              <a:lnSpc>
                <a:spcPct val="150000"/>
              </a:lnSpc>
            </a:pPr>
            <a:r>
              <a:rPr lang="fa-IR" sz="2400" dirty="0">
                <a:solidFill>
                  <a:srgbClr val="0070C0"/>
                </a:solidFill>
                <a:cs typeface="B Nazanin" pitchFamily="2" charset="-78"/>
              </a:rPr>
              <a:t>همچنین در این شیوه اعضاء از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توقع دارند که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راسخ و ثابت قدم اما عادل باشد و </a:t>
            </a:r>
            <a:r>
              <a:rPr lang="fa-IR" sz="2400" dirty="0" err="1">
                <a:solidFill>
                  <a:srgbClr val="0070C0"/>
                </a:solidFill>
                <a:cs typeface="B Nazanin" pitchFamily="2" charset="-78"/>
              </a:rPr>
              <a:t>بـی</a:t>
            </a:r>
            <a:r>
              <a:rPr lang="fa-IR" sz="2400" dirty="0">
                <a:solidFill>
                  <a:srgbClr val="0070C0"/>
                </a:solidFill>
                <a:cs typeface="B Nazanin" pitchFamily="2" charset="-78"/>
              </a:rPr>
              <a:t> </a:t>
            </a:r>
            <a:r>
              <a:rPr lang="fa-IR" sz="2400" dirty="0" err="1">
                <a:solidFill>
                  <a:srgbClr val="0070C0"/>
                </a:solidFill>
                <a:cs typeface="B Nazanin" pitchFamily="2" charset="-78"/>
              </a:rPr>
              <a:t>طرفانـه</a:t>
            </a:r>
            <a:r>
              <a:rPr lang="fa-IR" sz="2400" dirty="0">
                <a:solidFill>
                  <a:srgbClr val="0070C0"/>
                </a:solidFill>
                <a:cs typeface="B Nazanin" pitchFamily="2" charset="-78"/>
              </a:rPr>
              <a:t> و کارشناسانه در خارج از سیستم خانواده قضاوت کند و که حق با کیست .</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در نامتعادل </a:t>
            </a:r>
            <a:r>
              <a:rPr lang="fa-IR" sz="2400" dirty="0" err="1">
                <a:solidFill>
                  <a:srgbClr val="0070C0"/>
                </a:solidFill>
                <a:cs typeface="B Nazanin" pitchFamily="2" charset="-78"/>
              </a:rPr>
              <a:t>سازیدرمانگر</a:t>
            </a:r>
            <a:r>
              <a:rPr lang="fa-IR" sz="2400" dirty="0">
                <a:solidFill>
                  <a:srgbClr val="0070C0"/>
                </a:solidFill>
                <a:cs typeface="B Nazanin" pitchFamily="2" charset="-78"/>
              </a:rPr>
              <a:t> به ضعیف ترین عضو خانواده که در پایین ترین هرم قدرت قرار دارد می </a:t>
            </a:r>
            <a:r>
              <a:rPr lang="fa-IR" sz="2400" dirty="0" err="1">
                <a:solidFill>
                  <a:srgbClr val="0070C0"/>
                </a:solidFill>
                <a:cs typeface="B Nazanin" pitchFamily="2" charset="-78"/>
              </a:rPr>
              <a:t>پیونـدد.و</a:t>
            </a:r>
            <a:r>
              <a:rPr lang="fa-IR" sz="2400" dirty="0">
                <a:solidFill>
                  <a:srgbClr val="0070C0"/>
                </a:solidFill>
                <a:cs typeface="B Nazanin" pitchFamily="2" charset="-78"/>
              </a:rPr>
              <a:t> </a:t>
            </a:r>
            <a:r>
              <a:rPr lang="fa-IR" sz="2400" dirty="0" err="1">
                <a:solidFill>
                  <a:srgbClr val="0070C0"/>
                </a:solidFill>
                <a:cs typeface="B Nazanin" pitchFamily="2" charset="-78"/>
              </a:rPr>
              <a:t>بـه</a:t>
            </a:r>
            <a:r>
              <a:rPr lang="fa-IR" sz="2400" dirty="0">
                <a:solidFill>
                  <a:srgbClr val="0070C0"/>
                </a:solidFill>
                <a:cs typeface="B Nazanin" pitchFamily="2" charset="-78"/>
              </a:rPr>
              <a:t> جای کوچک کردن و خوار کردن وی را تقویت می کند برعکس </a:t>
            </a:r>
            <a:r>
              <a:rPr lang="fa-IR" sz="2400" dirty="0" err="1">
                <a:solidFill>
                  <a:srgbClr val="0070C0"/>
                </a:solidFill>
                <a:cs typeface="B Nazanin" pitchFamily="2" charset="-78"/>
              </a:rPr>
              <a:t>درمـانگر</a:t>
            </a:r>
            <a:r>
              <a:rPr lang="fa-IR" sz="2400" dirty="0">
                <a:solidFill>
                  <a:srgbClr val="0070C0"/>
                </a:solidFill>
                <a:cs typeface="B Nazanin" pitchFamily="2" charset="-78"/>
              </a:rPr>
              <a:t> </a:t>
            </a:r>
            <a:r>
              <a:rPr lang="fa-IR" sz="2400" dirty="0" err="1">
                <a:solidFill>
                  <a:srgbClr val="0070C0"/>
                </a:solidFill>
                <a:cs typeface="B Nazanin" pitchFamily="2" charset="-78"/>
              </a:rPr>
              <a:t>صـفحه</a:t>
            </a:r>
            <a:r>
              <a:rPr lang="fa-IR" sz="2400" dirty="0">
                <a:solidFill>
                  <a:srgbClr val="0070C0"/>
                </a:solidFill>
                <a:cs typeface="B Nazanin" pitchFamily="2" charset="-78"/>
              </a:rPr>
              <a:t> کلید(</a:t>
            </a:r>
            <a:r>
              <a:rPr lang="fa-IR" sz="2400" dirty="0" err="1">
                <a:solidFill>
                  <a:srgbClr val="0070C0"/>
                </a:solidFill>
                <a:cs typeface="B Nazanin" pitchFamily="2" charset="-78"/>
              </a:rPr>
              <a:t>محوریـت</a:t>
            </a:r>
            <a:r>
              <a:rPr lang="fa-IR" sz="2400" dirty="0">
                <a:solidFill>
                  <a:srgbClr val="0070C0"/>
                </a:solidFill>
                <a:cs typeface="B Nazanin" pitchFamily="2" charset="-78"/>
              </a:rPr>
              <a:t>) </a:t>
            </a:r>
            <a:r>
              <a:rPr lang="fa-IR" sz="2400" dirty="0" err="1">
                <a:solidFill>
                  <a:srgbClr val="0070C0"/>
                </a:solidFill>
                <a:cs typeface="B Nazanin" pitchFamily="2" charset="-78"/>
              </a:rPr>
              <a:t>خـانواده</a:t>
            </a:r>
            <a:r>
              <a:rPr lang="fa-IR" sz="2400" dirty="0">
                <a:solidFill>
                  <a:srgbClr val="0070C0"/>
                </a:solidFill>
                <a:cs typeface="B Nazanin" pitchFamily="2" charset="-78"/>
              </a:rPr>
              <a:t> را نادیده می انگارد .</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کاربرد فن نامتعادل سازی در محیط </a:t>
            </a:r>
            <a:r>
              <a:rPr lang="fa-IR" sz="2400" dirty="0" err="1">
                <a:solidFill>
                  <a:srgbClr val="0070C0"/>
                </a:solidFill>
                <a:cs typeface="B Nazanin" pitchFamily="2" charset="-78"/>
              </a:rPr>
              <a:t>هایی</a:t>
            </a:r>
            <a:r>
              <a:rPr lang="fa-IR" sz="2400" dirty="0">
                <a:solidFill>
                  <a:srgbClr val="0070C0"/>
                </a:solidFill>
                <a:cs typeface="B Nazanin" pitchFamily="2" charset="-78"/>
              </a:rPr>
              <a:t> می تواند به تغییرات چشمگیری منجر شود که </a:t>
            </a:r>
            <a:r>
              <a:rPr lang="fa-IR" sz="2400" dirty="0" err="1">
                <a:solidFill>
                  <a:srgbClr val="0070C0"/>
                </a:solidFill>
                <a:cs typeface="B Nazanin" pitchFamily="2" charset="-78"/>
              </a:rPr>
              <a:t>که</a:t>
            </a:r>
            <a:r>
              <a:rPr lang="fa-IR" sz="2400" dirty="0">
                <a:solidFill>
                  <a:srgbClr val="0070C0"/>
                </a:solidFill>
                <a:cs typeface="B Nazanin" pitchFamily="2" charset="-78"/>
              </a:rPr>
              <a:t> هر یک از </a:t>
            </a:r>
            <a:r>
              <a:rPr lang="fa-IR" sz="2400" dirty="0" err="1">
                <a:solidFill>
                  <a:srgbClr val="0070C0"/>
                </a:solidFill>
                <a:cs typeface="B Nazanin" pitchFamily="2" charset="-78"/>
              </a:rPr>
              <a:t>اعضـای</a:t>
            </a:r>
            <a:r>
              <a:rPr lang="fa-IR" sz="2400" dirty="0">
                <a:solidFill>
                  <a:srgbClr val="0070C0"/>
                </a:solidFill>
                <a:cs typeface="B Nazanin" pitchFamily="2" charset="-78"/>
              </a:rPr>
              <a:t> خانواده قادر باشند نقش ها و وظایف گسترده ای را در محیط های بین </a:t>
            </a:r>
            <a:r>
              <a:rPr lang="fa-IR" sz="2400" dirty="0" err="1">
                <a:solidFill>
                  <a:srgbClr val="0070C0"/>
                </a:solidFill>
                <a:cs typeface="B Nazanin" pitchFamily="2" charset="-78"/>
              </a:rPr>
              <a:t>الشخاصی</a:t>
            </a:r>
            <a:r>
              <a:rPr lang="fa-IR" sz="2400" dirty="0">
                <a:solidFill>
                  <a:srgbClr val="0070C0"/>
                </a:solidFill>
                <a:cs typeface="B Nazanin" pitchFamily="2" charset="-78"/>
              </a:rPr>
              <a:t> محک بزنند .</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0200" y="685800"/>
            <a:ext cx="6934200" cy="5262979"/>
          </a:xfrm>
          <a:prstGeom prst="rect">
            <a:avLst/>
          </a:prstGeom>
        </p:spPr>
        <p:txBody>
          <a:bodyPr wrap="square">
            <a:spAutoFit/>
          </a:bodyPr>
          <a:lstStyle/>
          <a:p>
            <a:pPr algn="just" rtl="1"/>
            <a:r>
              <a:rPr lang="fa-IR" sz="2400" b="1" dirty="0">
                <a:solidFill>
                  <a:srgbClr val="00CC66"/>
                </a:solidFill>
                <a:cs typeface="B Nazanin" pitchFamily="2" charset="-78"/>
              </a:rPr>
              <a:t>شیوه های تعلیم</a:t>
            </a:r>
            <a:endParaRPr lang="en-US" sz="2400" dirty="0">
              <a:solidFill>
                <a:srgbClr val="00CC66"/>
              </a:solidFill>
              <a:cs typeface="B Nazanin" pitchFamily="2" charset="-78"/>
            </a:endParaRPr>
          </a:p>
          <a:p>
            <a:pPr algn="just" rtl="1"/>
            <a:r>
              <a:rPr lang="fa-IR" sz="2400" dirty="0" err="1">
                <a:solidFill>
                  <a:srgbClr val="00CC66"/>
                </a:solidFill>
                <a:cs typeface="B Nazanin" pitchFamily="2" charset="-78"/>
              </a:rPr>
              <a:t>درمانگر</a:t>
            </a:r>
            <a:r>
              <a:rPr lang="fa-IR" sz="2400" dirty="0">
                <a:solidFill>
                  <a:srgbClr val="00CC66"/>
                </a:solidFill>
                <a:cs typeface="B Nazanin" pitchFamily="2" charset="-78"/>
              </a:rPr>
              <a:t>، تعالیم نظری(تئوری) را باید از راه استنتاج فرا می گیرد و مهارت های خاص را باید به </a:t>
            </a:r>
            <a:r>
              <a:rPr lang="fa-IR" sz="2400" dirty="0" err="1">
                <a:solidFill>
                  <a:srgbClr val="00CC66"/>
                </a:solidFill>
                <a:cs typeface="B Nazanin" pitchFamily="2" charset="-78"/>
              </a:rPr>
              <a:t>صـورت</a:t>
            </a:r>
            <a:r>
              <a:rPr lang="fa-IR" sz="2400" dirty="0">
                <a:solidFill>
                  <a:srgbClr val="00CC66"/>
                </a:solidFill>
                <a:cs typeface="B Nazanin" pitchFamily="2" charset="-78"/>
              </a:rPr>
              <a:t> </a:t>
            </a:r>
            <a:r>
              <a:rPr lang="fa-IR" sz="2400" dirty="0" err="1">
                <a:solidFill>
                  <a:srgbClr val="00CC66"/>
                </a:solidFill>
                <a:cs typeface="B Nazanin" pitchFamily="2" charset="-78"/>
              </a:rPr>
              <a:t>اسـتقراری</a:t>
            </a:r>
            <a:r>
              <a:rPr lang="fa-IR" sz="2400" dirty="0">
                <a:solidFill>
                  <a:srgbClr val="00CC66"/>
                </a:solidFill>
                <a:cs typeface="B Nazanin" pitchFamily="2" charset="-78"/>
              </a:rPr>
              <a:t> و آن هم از طریق شاگردی کردن کسب نمود. تعالیم نظری باید حاکی از اهداف و استراتژی </a:t>
            </a:r>
            <a:r>
              <a:rPr lang="fa-IR" sz="2400" dirty="0" err="1">
                <a:solidFill>
                  <a:srgbClr val="00CC66"/>
                </a:solidFill>
                <a:cs typeface="B Nazanin" pitchFamily="2" charset="-78"/>
              </a:rPr>
              <a:t>هـای</a:t>
            </a:r>
            <a:r>
              <a:rPr lang="fa-IR" sz="2400" dirty="0">
                <a:solidFill>
                  <a:srgbClr val="00CC66"/>
                </a:solidFill>
                <a:cs typeface="B Nazanin" pitchFamily="2" charset="-78"/>
              </a:rPr>
              <a:t> </a:t>
            </a:r>
            <a:r>
              <a:rPr lang="fa-IR" sz="2400" dirty="0" err="1">
                <a:solidFill>
                  <a:srgbClr val="00CC66"/>
                </a:solidFill>
                <a:cs typeface="B Nazanin" pitchFamily="2" charset="-78"/>
              </a:rPr>
              <a:t>درمـان</a:t>
            </a:r>
            <a:r>
              <a:rPr lang="fa-IR" sz="2400" dirty="0">
                <a:solidFill>
                  <a:srgbClr val="00CC66"/>
                </a:solidFill>
                <a:cs typeface="B Nazanin" pitchFamily="2" charset="-78"/>
              </a:rPr>
              <a:t> </a:t>
            </a:r>
            <a:r>
              <a:rPr lang="fa-IR" sz="2400" dirty="0" err="1">
                <a:solidFill>
                  <a:srgbClr val="00CC66"/>
                </a:solidFill>
                <a:cs typeface="B Nazanin" pitchFamily="2" charset="-78"/>
              </a:rPr>
              <a:t>بخشـی</a:t>
            </a:r>
            <a:r>
              <a:rPr lang="fa-IR" sz="2400" dirty="0">
                <a:solidFill>
                  <a:srgbClr val="00CC66"/>
                </a:solidFill>
                <a:cs typeface="B Nazanin" pitchFamily="2" charset="-78"/>
              </a:rPr>
              <a:t> </a:t>
            </a:r>
            <a:r>
              <a:rPr lang="fa-IR" sz="2400" dirty="0" err="1">
                <a:solidFill>
                  <a:srgbClr val="00CC66"/>
                </a:solidFill>
                <a:cs typeface="B Nazanin" pitchFamily="2" charset="-78"/>
              </a:rPr>
              <a:t>باشـد</a:t>
            </a:r>
            <a:r>
              <a:rPr lang="fa-IR" sz="2400" dirty="0">
                <a:solidFill>
                  <a:srgbClr val="00CC66"/>
                </a:solidFill>
                <a:cs typeface="B Nazanin" pitchFamily="2" charset="-78"/>
              </a:rPr>
              <a:t> </a:t>
            </a:r>
            <a:r>
              <a:rPr lang="fa-IR" sz="2400" dirty="0" err="1">
                <a:solidFill>
                  <a:srgbClr val="00CC66"/>
                </a:solidFill>
                <a:cs typeface="B Nazanin" pitchFamily="2" charset="-78"/>
              </a:rPr>
              <a:t>کـه</a:t>
            </a:r>
            <a:r>
              <a:rPr lang="fa-IR" sz="2400" dirty="0">
                <a:solidFill>
                  <a:srgbClr val="00CC66"/>
                </a:solidFill>
                <a:cs typeface="B Nazanin" pitchFamily="2" charset="-78"/>
              </a:rPr>
              <a:t> </a:t>
            </a:r>
            <a:r>
              <a:rPr lang="fa-IR" sz="2400" dirty="0" err="1">
                <a:solidFill>
                  <a:srgbClr val="00CC66"/>
                </a:solidFill>
                <a:cs typeface="B Nazanin" pitchFamily="2" charset="-78"/>
              </a:rPr>
              <a:t>نحوهیتدابیر</a:t>
            </a:r>
            <a:r>
              <a:rPr lang="fa-IR" sz="2400" dirty="0">
                <a:solidFill>
                  <a:srgbClr val="00CC66"/>
                </a:solidFill>
                <a:cs typeface="B Nazanin" pitchFamily="2" charset="-78"/>
              </a:rPr>
              <a:t> ظریف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را تعیین می کند.</a:t>
            </a:r>
            <a:endParaRPr lang="en-US" sz="2400" dirty="0">
              <a:solidFill>
                <a:srgbClr val="00CC66"/>
              </a:solidFill>
              <a:cs typeface="B Nazanin" pitchFamily="2" charset="-78"/>
            </a:endParaRPr>
          </a:p>
          <a:p>
            <a:pPr algn="just" rtl="1"/>
            <a:r>
              <a:rPr lang="fa-IR" sz="2400" dirty="0">
                <a:solidFill>
                  <a:srgbClr val="00CC66"/>
                </a:solidFill>
                <a:cs typeface="B Nazanin" pitchFamily="2" charset="-78"/>
              </a:rPr>
              <a:t>چنانچه نیاز باشد ،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به منظور </a:t>
            </a:r>
            <a:r>
              <a:rPr lang="fa-IR" sz="2400" dirty="0" err="1">
                <a:solidFill>
                  <a:srgbClr val="00CC66"/>
                </a:solidFill>
                <a:cs typeface="B Nazanin" pitchFamily="2" charset="-78"/>
              </a:rPr>
              <a:t>برونسازی</a:t>
            </a:r>
            <a:r>
              <a:rPr lang="fa-IR" sz="2400" dirty="0">
                <a:solidFill>
                  <a:srgbClr val="00CC66"/>
                </a:solidFill>
                <a:cs typeface="B Nazanin" pitchFamily="2" charset="-78"/>
              </a:rPr>
              <a:t> کردن با خانواده های مختلف شیوه ی </a:t>
            </a:r>
            <a:r>
              <a:rPr lang="fa-IR" sz="2400" dirty="0" err="1">
                <a:solidFill>
                  <a:srgbClr val="00CC66"/>
                </a:solidFill>
                <a:cs typeface="B Nazanin" pitchFamily="2" charset="-78"/>
              </a:rPr>
              <a:t>برخـورد</a:t>
            </a:r>
            <a:r>
              <a:rPr lang="fa-IR" sz="2400" dirty="0">
                <a:solidFill>
                  <a:srgbClr val="00CC66"/>
                </a:solidFill>
                <a:cs typeface="B Nazanin" pitchFamily="2" charset="-78"/>
              </a:rPr>
              <a:t> و </a:t>
            </a:r>
            <a:r>
              <a:rPr lang="fa-IR" sz="2400" dirty="0" err="1">
                <a:solidFill>
                  <a:srgbClr val="00CC66"/>
                </a:solidFill>
                <a:cs typeface="B Nazanin" pitchFamily="2" charset="-78"/>
              </a:rPr>
              <a:t>مـداخلاتش</a:t>
            </a:r>
            <a:r>
              <a:rPr lang="fa-IR" sz="2400" dirty="0">
                <a:solidFill>
                  <a:srgbClr val="00CC66"/>
                </a:solidFill>
                <a:cs typeface="B Nazanin" pitchFamily="2" charset="-78"/>
              </a:rPr>
              <a:t> را </a:t>
            </a:r>
            <a:r>
              <a:rPr lang="fa-IR" sz="2400" dirty="0" err="1">
                <a:solidFill>
                  <a:srgbClr val="00CC66"/>
                </a:solidFill>
                <a:cs typeface="B Nazanin" pitchFamily="2" charset="-78"/>
              </a:rPr>
              <a:t>توسـعه</a:t>
            </a:r>
            <a:r>
              <a:rPr lang="fa-IR" sz="2400" dirty="0">
                <a:solidFill>
                  <a:srgbClr val="00CC66"/>
                </a:solidFill>
                <a:cs typeface="B Nazanin" pitchFamily="2" charset="-78"/>
              </a:rPr>
              <a:t> می دهد. حد مطلوب </a:t>
            </a:r>
            <a:r>
              <a:rPr lang="fa-IR" sz="2400" dirty="0" err="1">
                <a:solidFill>
                  <a:srgbClr val="00CC66"/>
                </a:solidFill>
                <a:cs typeface="B Nazanin" pitchFamily="2" charset="-78"/>
              </a:rPr>
              <a:t>ایناست</a:t>
            </a:r>
            <a:r>
              <a:rPr lang="fa-IR" sz="2400" dirty="0">
                <a:solidFill>
                  <a:srgbClr val="00CC66"/>
                </a:solidFill>
                <a:cs typeface="B Nazanin" pitchFamily="2" charset="-78"/>
              </a:rPr>
              <a:t> که گروه کوچکی متشکل از 5 تا8 دانشجو </a:t>
            </a:r>
            <a:r>
              <a:rPr lang="fa-IR" sz="2400" dirty="0" err="1">
                <a:solidFill>
                  <a:srgbClr val="00CC66"/>
                </a:solidFill>
                <a:cs typeface="B Nazanin" pitchFamily="2" charset="-78"/>
              </a:rPr>
              <a:t>تحتنظارت</a:t>
            </a:r>
            <a:r>
              <a:rPr lang="fa-IR" sz="2400" dirty="0">
                <a:solidFill>
                  <a:srgbClr val="00CC66"/>
                </a:solidFill>
                <a:cs typeface="B Nazanin" pitchFamily="2" charset="-78"/>
              </a:rPr>
              <a:t> یک مهندس ناظر باشند</a:t>
            </a:r>
            <a:r>
              <a:rPr lang="fa-IR" sz="2400" dirty="0" smtClean="0">
                <a:solidFill>
                  <a:srgbClr val="00CC66"/>
                </a:solidFill>
                <a:cs typeface="B Nazanin" pitchFamily="2" charset="-78"/>
              </a:rPr>
              <a:t>.</a:t>
            </a:r>
          </a:p>
          <a:p>
            <a:pPr algn="just" rtl="1"/>
            <a:r>
              <a:rPr lang="fa-IR" sz="2400" dirty="0">
                <a:solidFill>
                  <a:srgbClr val="00CC66"/>
                </a:solidFill>
                <a:cs typeface="B Nazanin" pitchFamily="2" charset="-78"/>
              </a:rPr>
              <a:t>روند تعلیم شامل دو مرحله </a:t>
            </a:r>
            <a:r>
              <a:rPr lang="fa-IR" sz="2400" dirty="0" err="1">
                <a:solidFill>
                  <a:srgbClr val="00CC66"/>
                </a:solidFill>
                <a:cs typeface="B Nazanin" pitchFamily="2" charset="-78"/>
              </a:rPr>
              <a:t>است.مرحله</a:t>
            </a:r>
            <a:r>
              <a:rPr lang="fa-IR" sz="2400" dirty="0">
                <a:solidFill>
                  <a:srgbClr val="00CC66"/>
                </a:solidFill>
                <a:cs typeface="B Nazanin" pitchFamily="2" charset="-78"/>
              </a:rPr>
              <a:t> ی نخست، مختص مشاهده و مرحله ی دوم مختص عمل </a:t>
            </a:r>
            <a:r>
              <a:rPr lang="fa-IR" sz="2400" dirty="0" err="1">
                <a:solidFill>
                  <a:srgbClr val="00CC66"/>
                </a:solidFill>
                <a:cs typeface="B Nazanin" pitchFamily="2" charset="-78"/>
              </a:rPr>
              <a:t>مـی</a:t>
            </a:r>
            <a:r>
              <a:rPr lang="fa-IR" sz="2400" dirty="0">
                <a:solidFill>
                  <a:srgbClr val="00CC66"/>
                </a:solidFill>
                <a:cs typeface="B Nazanin" pitchFamily="2" charset="-78"/>
              </a:rPr>
              <a:t> </a:t>
            </a:r>
            <a:r>
              <a:rPr lang="fa-IR" sz="2400" dirty="0" err="1">
                <a:solidFill>
                  <a:srgbClr val="00CC66"/>
                </a:solidFill>
                <a:cs typeface="B Nazanin" pitchFamily="2" charset="-78"/>
              </a:rPr>
              <a:t>باشـد</a:t>
            </a:r>
            <a:r>
              <a:rPr lang="fa-IR" sz="2400" dirty="0">
                <a:solidFill>
                  <a:srgbClr val="00CC66"/>
                </a:solidFill>
                <a:cs typeface="B Nazanin" pitchFamily="2" charset="-78"/>
              </a:rPr>
              <a:t>. </a:t>
            </a:r>
            <a:r>
              <a:rPr lang="fa-IR" sz="2400" dirty="0" err="1">
                <a:solidFill>
                  <a:srgbClr val="00CC66"/>
                </a:solidFill>
                <a:cs typeface="B Nazanin" pitchFamily="2" charset="-78"/>
              </a:rPr>
              <a:t>هـدف</a:t>
            </a:r>
            <a:r>
              <a:rPr lang="fa-IR" sz="2400" dirty="0">
                <a:solidFill>
                  <a:srgbClr val="00CC66"/>
                </a:solidFill>
                <a:cs typeface="B Nazanin" pitchFamily="2" charset="-78"/>
              </a:rPr>
              <a:t> از مشاهده نظارت و عمل ،صحه گذاشتن بر نقش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به عنوان وسیله و ابزار می باشد. این </a:t>
            </a:r>
            <a:r>
              <a:rPr lang="fa-IR" sz="2400" dirty="0" err="1">
                <a:solidFill>
                  <a:srgbClr val="00CC66"/>
                </a:solidFill>
                <a:cs typeface="B Nazanin" pitchFamily="2" charset="-78"/>
              </a:rPr>
              <a:t>اقـدامات</a:t>
            </a:r>
            <a:r>
              <a:rPr lang="fa-IR" sz="2400" dirty="0">
                <a:solidFill>
                  <a:srgbClr val="00CC66"/>
                </a:solidFill>
                <a:cs typeface="B Nazanin" pitchFamily="2" charset="-78"/>
              </a:rPr>
              <a:t>، </a:t>
            </a:r>
            <a:r>
              <a:rPr lang="fa-IR" sz="2400" dirty="0" err="1">
                <a:solidFill>
                  <a:srgbClr val="00CC66"/>
                </a:solidFill>
                <a:cs typeface="B Nazanin" pitchFamily="2" charset="-78"/>
              </a:rPr>
              <a:t>دانشـجویان</a:t>
            </a:r>
            <a:r>
              <a:rPr lang="fa-IR" sz="2400" dirty="0">
                <a:solidFill>
                  <a:srgbClr val="00CC66"/>
                </a:solidFill>
                <a:cs typeface="B Nazanin" pitchFamily="2" charset="-78"/>
              </a:rPr>
              <a:t> را </a:t>
            </a:r>
            <a:r>
              <a:rPr lang="fa-IR" sz="2400" dirty="0" err="1">
                <a:solidFill>
                  <a:srgbClr val="00CC66"/>
                </a:solidFill>
                <a:cs typeface="B Nazanin" pitchFamily="2" charset="-78"/>
              </a:rPr>
              <a:t>را</a:t>
            </a:r>
            <a:r>
              <a:rPr lang="fa-IR" sz="2400" dirty="0">
                <a:solidFill>
                  <a:srgbClr val="00CC66"/>
                </a:solidFill>
                <a:cs typeface="B Nazanin" pitchFamily="2" charset="-78"/>
              </a:rPr>
              <a:t> ترغیب می کند که روش درمانی خاص خود را </a:t>
            </a:r>
            <a:r>
              <a:rPr lang="fa-IR" sz="2400" dirty="0" err="1">
                <a:solidFill>
                  <a:srgbClr val="00CC66"/>
                </a:solidFill>
                <a:cs typeface="B Nazanin" pitchFamily="2" charset="-78"/>
              </a:rPr>
              <a:t>بیازمایند</a:t>
            </a:r>
            <a:r>
              <a:rPr lang="fa-IR" sz="2400" dirty="0" smtClean="0">
                <a:solidFill>
                  <a:srgbClr val="00CC66"/>
                </a:solidFill>
                <a:cs typeface="B Nazanin" pitchFamily="2" charset="-78"/>
              </a:rPr>
              <a:t>.</a:t>
            </a:r>
            <a:endParaRPr lang="en-US" sz="2400" dirty="0">
              <a:solidFill>
                <a:srgbClr val="00CC66"/>
              </a:solidFill>
              <a:cs typeface="B Nazanin" pitchFamily="2" charset="-78"/>
            </a:endParaRPr>
          </a:p>
        </p:txBody>
      </p:sp>
    </p:spTree>
    <p:extLst>
      <p:ext uri="{BB962C8B-B14F-4D97-AF65-F5344CB8AC3E}">
        <p14:creationId xmlns:p14="http://schemas.microsoft.com/office/powerpoint/2010/main" val="379491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457200"/>
            <a:ext cx="7543800" cy="4893647"/>
          </a:xfrm>
          <a:prstGeom prst="rect">
            <a:avLst/>
          </a:prstGeom>
        </p:spPr>
        <p:txBody>
          <a:bodyPr wrap="square">
            <a:spAutoFit/>
          </a:bodyPr>
          <a:lstStyle/>
          <a:p>
            <a:pPr algn="just" rtl="1"/>
            <a:r>
              <a:rPr lang="fa-IR" sz="2400" b="1" dirty="0">
                <a:solidFill>
                  <a:schemeClr val="accent6">
                    <a:lumMod val="75000"/>
                  </a:schemeClr>
                </a:solidFill>
                <a:cs typeface="B Nazanin" pitchFamily="2" charset="-78"/>
              </a:rPr>
              <a:t>دو مشکل اصلی و اساسی در فنون نامتعادل سازی وجود دارد.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الف) اخلاقی که طبق تعریف نامتعادل سازی غیر منصفانه و ناعادلانه است.</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ب) توقعات زیادی است که به دوش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گذاشته می شود هر چند نامتعادل سازی با استفاده از </a:t>
            </a:r>
            <a:r>
              <a:rPr lang="fa-IR" sz="2400" dirty="0" err="1">
                <a:solidFill>
                  <a:schemeClr val="accent6">
                    <a:lumMod val="75000"/>
                  </a:schemeClr>
                </a:solidFill>
                <a:cs typeface="B Nazanin" pitchFamily="2" charset="-78"/>
              </a:rPr>
              <a:t>سـازه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هـای</a:t>
            </a:r>
            <a:r>
              <a:rPr lang="fa-IR" sz="2400" dirty="0">
                <a:solidFill>
                  <a:schemeClr val="accent6">
                    <a:lumMod val="75000"/>
                  </a:schemeClr>
                </a:solidFill>
                <a:cs typeface="B Nazanin" pitchFamily="2" charset="-78"/>
              </a:rPr>
              <a:t> شناختی بین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و اعضای خانواده امکان پذیر است.</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به کارگیری فنون نامتعادل سازی مستلزم </a:t>
            </a:r>
            <a:r>
              <a:rPr lang="fa-IR" sz="2400" dirty="0" err="1">
                <a:solidFill>
                  <a:schemeClr val="accent6">
                    <a:lumMod val="75000"/>
                  </a:schemeClr>
                </a:solidFill>
                <a:cs typeface="B Nazanin" pitchFamily="2" charset="-78"/>
              </a:rPr>
              <a:t>صصمیمیت</a:t>
            </a:r>
            <a:r>
              <a:rPr lang="fa-IR" sz="2400" dirty="0">
                <a:solidFill>
                  <a:schemeClr val="accent6">
                    <a:lumMod val="75000"/>
                  </a:schemeClr>
                </a:solidFill>
                <a:cs typeface="B Nazanin" pitchFamily="2" charset="-78"/>
              </a:rPr>
              <a:t> ، مجاورت ، مشارکت و پایبندی موقتی به </a:t>
            </a:r>
            <a:r>
              <a:rPr lang="fa-IR" sz="2400" dirty="0" err="1">
                <a:solidFill>
                  <a:schemeClr val="accent6">
                    <a:lumMod val="75000"/>
                  </a:schemeClr>
                </a:solidFill>
                <a:cs typeface="B Nazanin" pitchFamily="2" charset="-78"/>
              </a:rPr>
              <a:t>به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یکـی</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زیـر</a:t>
            </a:r>
            <a:r>
              <a:rPr lang="fa-IR" sz="2400" dirty="0">
                <a:solidFill>
                  <a:schemeClr val="accent6">
                    <a:lumMod val="75000"/>
                  </a:schemeClr>
                </a:solidFill>
                <a:cs typeface="B Nazanin" pitchFamily="2" charset="-78"/>
              </a:rPr>
              <a:t> منظومه های خانوادگی به قیمت نادیده گرفتن سایر منظومه ها می باشد.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فنون نامتعادل سازی با توجه به میزان درگیری شخصی که برای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در نظر می گیرد در سه دسته یا </a:t>
            </a:r>
            <a:r>
              <a:rPr lang="fa-IR" sz="2400" dirty="0" err="1">
                <a:solidFill>
                  <a:schemeClr val="accent6">
                    <a:lumMod val="75000"/>
                  </a:schemeClr>
                </a:solidFill>
                <a:cs typeface="B Nazanin" pitchFamily="2" charset="-78"/>
              </a:rPr>
              <a:t>مقولـه</a:t>
            </a:r>
            <a:r>
              <a:rPr lang="fa-IR" sz="2400" dirty="0">
                <a:solidFill>
                  <a:schemeClr val="accent6">
                    <a:lumMod val="75000"/>
                  </a:schemeClr>
                </a:solidFill>
                <a:cs typeface="B Nazanin" pitchFamily="2" charset="-78"/>
              </a:rPr>
              <a:t> قرار می گیرد.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1- ممکن است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به یکی از اعضای خانواده بپیوندد.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2- ممکن است اعضای خانواده را نادیده بگیرد.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3- ممکن است اعضای خانواده بر ضد عده ای ائتلاف کنند .</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371600"/>
            <a:ext cx="7696200" cy="4524315"/>
          </a:xfrm>
          <a:prstGeom prst="rect">
            <a:avLst/>
          </a:prstGeom>
        </p:spPr>
        <p:txBody>
          <a:bodyPr wrap="square">
            <a:spAutoFit/>
          </a:bodyPr>
          <a:lstStyle/>
          <a:p>
            <a:pPr algn="just" rtl="1">
              <a:lnSpc>
                <a:spcPct val="150000"/>
              </a:lnSpc>
            </a:pPr>
            <a:r>
              <a:rPr lang="fa-IR" sz="2400" b="1" dirty="0">
                <a:solidFill>
                  <a:srgbClr val="0070C0"/>
                </a:solidFill>
                <a:cs typeface="B Nazanin" pitchFamily="2" charset="-78"/>
              </a:rPr>
              <a:t>پیوستن به اعضاء خانواده:</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الحاق با اثر درمانی یکی از فنون </a:t>
            </a:r>
            <a:r>
              <a:rPr lang="fa-IR" sz="2400" dirty="0" err="1">
                <a:solidFill>
                  <a:srgbClr val="0070C0"/>
                </a:solidFill>
                <a:cs typeface="B Nazanin" pitchFamily="2" charset="-78"/>
              </a:rPr>
              <a:t>پیستن</a:t>
            </a:r>
            <a:r>
              <a:rPr lang="fa-IR" sz="2400" dirty="0">
                <a:solidFill>
                  <a:srgbClr val="0070C0"/>
                </a:solidFill>
                <a:cs typeface="B Nazanin" pitchFamily="2" charset="-78"/>
              </a:rPr>
              <a:t> در دسته نامتعادل سازی محسوب می شود. در این شیوه </a:t>
            </a:r>
            <a:r>
              <a:rPr lang="fa-IR" sz="2400" dirty="0" err="1">
                <a:solidFill>
                  <a:srgbClr val="0070C0"/>
                </a:solidFill>
                <a:cs typeface="B Nazanin" pitchFamily="2" charset="-78"/>
              </a:rPr>
              <a:t>درمـانگر</a:t>
            </a:r>
            <a:r>
              <a:rPr lang="fa-IR" sz="2400" dirty="0">
                <a:solidFill>
                  <a:srgbClr val="0070C0"/>
                </a:solidFill>
                <a:cs typeface="B Nazanin" pitchFamily="2" charset="-78"/>
              </a:rPr>
              <a:t> </a:t>
            </a:r>
            <a:r>
              <a:rPr lang="fa-IR" sz="2400" dirty="0" err="1">
                <a:solidFill>
                  <a:srgbClr val="0070C0"/>
                </a:solidFill>
                <a:cs typeface="B Nazanin" pitchFamily="2" charset="-78"/>
              </a:rPr>
              <a:t>بـر</a:t>
            </a:r>
            <a:r>
              <a:rPr lang="fa-IR" sz="2400" dirty="0">
                <a:solidFill>
                  <a:srgbClr val="0070C0"/>
                </a:solidFill>
                <a:cs typeface="B Nazanin" pitchFamily="2" charset="-78"/>
              </a:rPr>
              <a:t> نقاط قوت آنها انگشت می گذارد و لذا منبع با ارزشی برای عزت نفس ایشان به حساب می آید.</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از این فن اکثرا برای حمایت از عضو حاشیه ای خانواده یا فردی که در پایین هرم قرار دارد استفاده می شود .</a:t>
            </a:r>
            <a:endParaRPr lang="en-US" sz="2400" dirty="0">
              <a:solidFill>
                <a:srgbClr val="0070C0"/>
              </a:solidFill>
              <a:cs typeface="B Nazanin" pitchFamily="2" charset="-78"/>
            </a:endParaRPr>
          </a:p>
          <a:p>
            <a:pPr algn="just" rtl="1">
              <a:lnSpc>
                <a:spcPct val="150000"/>
              </a:lnSpc>
            </a:pPr>
            <a:r>
              <a:rPr lang="fa-IR" sz="2400" dirty="0">
                <a:solidFill>
                  <a:srgbClr val="0070C0"/>
                </a:solidFill>
                <a:cs typeface="B Nazanin" pitchFamily="2" charset="-78"/>
              </a:rPr>
              <a:t>در این شیوه درمان </a:t>
            </a:r>
            <a:r>
              <a:rPr lang="fa-IR" sz="2400" dirty="0" err="1">
                <a:solidFill>
                  <a:srgbClr val="0070C0"/>
                </a:solidFill>
                <a:cs typeface="B Nazanin" pitchFamily="2" charset="-78"/>
              </a:rPr>
              <a:t>درمانگر</a:t>
            </a:r>
            <a:r>
              <a:rPr lang="fa-IR" sz="2400" dirty="0">
                <a:solidFill>
                  <a:srgbClr val="0070C0"/>
                </a:solidFill>
                <a:cs typeface="B Nazanin" pitchFamily="2" charset="-78"/>
              </a:rPr>
              <a:t> از عضو پر نفوذ خانواده به مثابه تکنیک نامتعادل سازی که موقعیتی </a:t>
            </a:r>
            <a:r>
              <a:rPr lang="fa-IR" sz="2400" dirty="0" err="1">
                <a:solidFill>
                  <a:srgbClr val="0070C0"/>
                </a:solidFill>
                <a:cs typeface="B Nazanin" pitchFamily="2" charset="-78"/>
              </a:rPr>
              <a:t>مهـار</a:t>
            </a:r>
            <a:r>
              <a:rPr lang="fa-IR" sz="2400" dirty="0">
                <a:solidFill>
                  <a:srgbClr val="0070C0"/>
                </a:solidFill>
                <a:cs typeface="B Nazanin" pitchFamily="2" charset="-78"/>
              </a:rPr>
              <a:t> </a:t>
            </a:r>
            <a:r>
              <a:rPr lang="fa-IR" sz="2400" dirty="0" err="1">
                <a:solidFill>
                  <a:srgbClr val="0070C0"/>
                </a:solidFill>
                <a:cs typeface="B Nazanin" pitchFamily="2" charset="-78"/>
              </a:rPr>
              <a:t>نشـدنی</a:t>
            </a:r>
            <a:r>
              <a:rPr lang="fa-IR" sz="2400" dirty="0">
                <a:solidFill>
                  <a:srgbClr val="0070C0"/>
                </a:solidFill>
                <a:cs typeface="B Nazanin" pitchFamily="2" charset="-78"/>
              </a:rPr>
              <a:t> دارد بهره برداری می کند.</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609600"/>
            <a:ext cx="7086600" cy="4893647"/>
          </a:xfrm>
          <a:prstGeom prst="rect">
            <a:avLst/>
          </a:prstGeom>
        </p:spPr>
        <p:txBody>
          <a:bodyPr wrap="square">
            <a:spAutoFit/>
          </a:bodyPr>
          <a:lstStyle/>
          <a:p>
            <a:pPr algn="just" rtl="1"/>
            <a:r>
              <a:rPr lang="fa-IR" sz="2400" b="1" dirty="0">
                <a:solidFill>
                  <a:srgbClr val="800080"/>
                </a:solidFill>
                <a:cs typeface="B Nazanin" pitchFamily="2" charset="-78"/>
              </a:rPr>
              <a:t>تناوب در پیوستن:</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در بعضی از خانواده ها تناوب در پیوستن به زیر منظومه های پر تعارض </a:t>
            </a:r>
            <a:r>
              <a:rPr lang="fa-IR" sz="2400" dirty="0" err="1">
                <a:solidFill>
                  <a:srgbClr val="800080"/>
                </a:solidFill>
                <a:cs typeface="B Nazanin" pitchFamily="2" charset="-78"/>
              </a:rPr>
              <a:t>بـه</a:t>
            </a:r>
            <a:r>
              <a:rPr lang="fa-IR" sz="2400" dirty="0">
                <a:solidFill>
                  <a:srgbClr val="800080"/>
                </a:solidFill>
                <a:cs typeface="B Nazanin" pitchFamily="2" charset="-78"/>
              </a:rPr>
              <a:t> </a:t>
            </a:r>
            <a:r>
              <a:rPr lang="fa-IR" sz="2400" dirty="0" err="1">
                <a:solidFill>
                  <a:srgbClr val="800080"/>
                </a:solidFill>
                <a:cs typeface="B Nazanin" pitchFamily="2" charset="-78"/>
              </a:rPr>
              <a:t>تغییـر</a:t>
            </a:r>
            <a:r>
              <a:rPr lang="fa-IR" sz="2400" dirty="0">
                <a:solidFill>
                  <a:srgbClr val="800080"/>
                </a:solidFill>
                <a:cs typeface="B Nazanin" pitchFamily="2" charset="-78"/>
              </a:rPr>
              <a:t> در </a:t>
            </a:r>
            <a:r>
              <a:rPr lang="fa-IR" sz="2400" dirty="0" err="1">
                <a:solidFill>
                  <a:srgbClr val="800080"/>
                </a:solidFill>
                <a:cs typeface="B Nazanin" pitchFamily="2" charset="-78"/>
              </a:rPr>
              <a:t>الگـوی</a:t>
            </a:r>
            <a:r>
              <a:rPr lang="fa-IR" sz="2400" dirty="0">
                <a:solidFill>
                  <a:srgbClr val="800080"/>
                </a:solidFill>
                <a:cs typeface="B Nazanin" pitchFamily="2" charset="-78"/>
              </a:rPr>
              <a:t> </a:t>
            </a:r>
            <a:r>
              <a:rPr lang="fa-IR" sz="2400" dirty="0" err="1">
                <a:solidFill>
                  <a:srgbClr val="800080"/>
                </a:solidFill>
                <a:cs typeface="B Nazanin" pitchFamily="2" charset="-78"/>
              </a:rPr>
              <a:t>سلسـله</a:t>
            </a:r>
            <a:r>
              <a:rPr lang="fa-IR" sz="2400" dirty="0">
                <a:solidFill>
                  <a:srgbClr val="800080"/>
                </a:solidFill>
                <a:cs typeface="B Nazanin" pitchFamily="2" charset="-78"/>
              </a:rPr>
              <a:t> </a:t>
            </a:r>
            <a:r>
              <a:rPr lang="fa-IR" sz="2400" dirty="0" err="1">
                <a:solidFill>
                  <a:srgbClr val="800080"/>
                </a:solidFill>
                <a:cs typeface="B Nazanin" pitchFamily="2" charset="-78"/>
              </a:rPr>
              <a:t>مراتـب</a:t>
            </a:r>
            <a:r>
              <a:rPr lang="fa-IR" sz="2400" dirty="0">
                <a:solidFill>
                  <a:srgbClr val="800080"/>
                </a:solidFill>
                <a:cs typeface="B Nazanin" pitchFamily="2" charset="-78"/>
              </a:rPr>
              <a:t> خانواده می انجامد.</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اجرای این فن موجب حفظ فاصله و تقارن موجود می شود. همچنین در این </a:t>
            </a:r>
            <a:r>
              <a:rPr lang="fa-IR" sz="2400" dirty="0" err="1">
                <a:solidFill>
                  <a:srgbClr val="800080"/>
                </a:solidFill>
                <a:cs typeface="B Nazanin" pitchFamily="2" charset="-78"/>
              </a:rPr>
              <a:t>فـن</a:t>
            </a:r>
            <a:r>
              <a:rPr lang="fa-IR" sz="2400" dirty="0">
                <a:solidFill>
                  <a:srgbClr val="800080"/>
                </a:solidFill>
                <a:cs typeface="B Nazanin" pitchFamily="2" charset="-78"/>
              </a:rPr>
              <a:t> </a:t>
            </a:r>
            <a:r>
              <a:rPr lang="fa-IR" sz="2400" dirty="0" err="1">
                <a:solidFill>
                  <a:srgbClr val="800080"/>
                </a:solidFill>
                <a:cs typeface="B Nazanin" pitchFamily="2" charset="-78"/>
              </a:rPr>
              <a:t>زیـر</a:t>
            </a:r>
            <a:r>
              <a:rPr lang="fa-IR" sz="2400" dirty="0">
                <a:solidFill>
                  <a:srgbClr val="800080"/>
                </a:solidFill>
                <a:cs typeface="B Nazanin" pitchFamily="2" charset="-78"/>
              </a:rPr>
              <a:t> </a:t>
            </a:r>
            <a:r>
              <a:rPr lang="fa-IR" sz="2400" dirty="0" err="1">
                <a:solidFill>
                  <a:srgbClr val="800080"/>
                </a:solidFill>
                <a:cs typeface="B Nazanin" pitchFamily="2" charset="-78"/>
              </a:rPr>
              <a:t>منظومـه</a:t>
            </a:r>
            <a:r>
              <a:rPr lang="fa-IR" sz="2400" dirty="0">
                <a:solidFill>
                  <a:srgbClr val="800080"/>
                </a:solidFill>
                <a:cs typeface="B Nazanin" pitchFamily="2" charset="-78"/>
              </a:rPr>
              <a:t> </a:t>
            </a:r>
            <a:r>
              <a:rPr lang="fa-IR" sz="2400" dirty="0" err="1">
                <a:solidFill>
                  <a:srgbClr val="800080"/>
                </a:solidFill>
                <a:cs typeface="B Nazanin" pitchFamily="2" charset="-78"/>
              </a:rPr>
              <a:t>هـای</a:t>
            </a:r>
            <a:r>
              <a:rPr lang="fa-IR" sz="2400" dirty="0">
                <a:solidFill>
                  <a:srgbClr val="800080"/>
                </a:solidFill>
                <a:cs typeface="B Nazanin" pitchFamily="2" charset="-78"/>
              </a:rPr>
              <a:t> </a:t>
            </a:r>
            <a:r>
              <a:rPr lang="fa-IR" sz="2400" dirty="0" err="1">
                <a:solidFill>
                  <a:srgbClr val="800080"/>
                </a:solidFill>
                <a:cs typeface="B Nazanin" pitchFamily="2" charset="-78"/>
              </a:rPr>
              <a:t>متعـارض</a:t>
            </a:r>
            <a:r>
              <a:rPr lang="fa-IR" sz="2400" dirty="0">
                <a:solidFill>
                  <a:srgbClr val="800080"/>
                </a:solidFill>
                <a:cs typeface="B Nazanin" pitchFamily="2" charset="-78"/>
              </a:rPr>
              <a:t> خانواده می تواند </a:t>
            </a:r>
            <a:r>
              <a:rPr lang="fa-IR" sz="2400" dirty="0" err="1">
                <a:solidFill>
                  <a:srgbClr val="800080"/>
                </a:solidFill>
                <a:cs typeface="B Nazanin" pitchFamily="2" charset="-78"/>
              </a:rPr>
              <a:t>درمانگر</a:t>
            </a:r>
            <a:r>
              <a:rPr lang="fa-IR" sz="2400" dirty="0">
                <a:solidFill>
                  <a:srgbClr val="800080"/>
                </a:solidFill>
                <a:cs typeface="B Nazanin" pitchFamily="2" charset="-78"/>
              </a:rPr>
              <a:t> را در موضع قضاوت آزادانه و بذل توجه یکسان قرار دهد. به طوری که هدف دستیابی به عدالت جایگزین هدف نامتعادل سازی شود.</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هدف ای به کار بردن این فن قرار دادن فرد </a:t>
            </a:r>
            <a:r>
              <a:rPr lang="fa-IR" sz="2400" dirty="0" err="1">
                <a:solidFill>
                  <a:srgbClr val="800080"/>
                </a:solidFill>
                <a:cs typeface="B Nazanin" pitchFamily="2" charset="-78"/>
              </a:rPr>
              <a:t>متبحر</a:t>
            </a:r>
            <a:r>
              <a:rPr lang="fa-IR" sz="2400" dirty="0">
                <a:solidFill>
                  <a:srgbClr val="800080"/>
                </a:solidFill>
                <a:cs typeface="B Nazanin" pitchFamily="2" charset="-78"/>
              </a:rPr>
              <a:t> و کارآزموده و مکمل در هر یک از زیر منظومه </a:t>
            </a:r>
            <a:r>
              <a:rPr lang="fa-IR" sz="2400" dirty="0" err="1">
                <a:solidFill>
                  <a:srgbClr val="800080"/>
                </a:solidFill>
                <a:cs typeface="B Nazanin" pitchFamily="2" charset="-78"/>
              </a:rPr>
              <a:t>هاست</a:t>
            </a:r>
            <a:r>
              <a:rPr lang="fa-IR" sz="2400" dirty="0">
                <a:solidFill>
                  <a:srgbClr val="800080"/>
                </a:solidFill>
                <a:cs typeface="B Nazanin" pitchFamily="2" charset="-78"/>
              </a:rPr>
              <a:t> .</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از این فن بیشتر برای خانواده </a:t>
            </a:r>
            <a:r>
              <a:rPr lang="fa-IR" sz="2400" dirty="0" err="1">
                <a:solidFill>
                  <a:srgbClr val="800080"/>
                </a:solidFill>
                <a:cs typeface="B Nazanin" pitchFamily="2" charset="-78"/>
              </a:rPr>
              <a:t>هایی</a:t>
            </a:r>
            <a:r>
              <a:rPr lang="fa-IR" sz="2400" dirty="0">
                <a:solidFill>
                  <a:srgbClr val="800080"/>
                </a:solidFill>
                <a:cs typeface="B Nazanin" pitchFamily="2" charset="-78"/>
              </a:rPr>
              <a:t> به کار برده می شود که </a:t>
            </a:r>
            <a:r>
              <a:rPr lang="fa-IR" sz="2400" dirty="0" err="1">
                <a:solidFill>
                  <a:srgbClr val="800080"/>
                </a:solidFill>
                <a:cs typeface="B Nazanin" pitchFamily="2" charset="-78"/>
              </a:rPr>
              <a:t>که</a:t>
            </a:r>
            <a:r>
              <a:rPr lang="fa-IR" sz="2400" dirty="0">
                <a:solidFill>
                  <a:srgbClr val="800080"/>
                </a:solidFill>
                <a:cs typeface="B Nazanin" pitchFamily="2" charset="-78"/>
              </a:rPr>
              <a:t> فرزندان نوجوان دارند زیرا </a:t>
            </a:r>
            <a:r>
              <a:rPr lang="fa-IR" sz="2400" dirty="0" err="1">
                <a:solidFill>
                  <a:srgbClr val="800080"/>
                </a:solidFill>
                <a:cs typeface="B Nazanin" pitchFamily="2" charset="-78"/>
              </a:rPr>
              <a:t>درمانگر</a:t>
            </a:r>
            <a:r>
              <a:rPr lang="fa-IR" sz="2400" dirty="0">
                <a:solidFill>
                  <a:srgbClr val="800080"/>
                </a:solidFill>
                <a:cs typeface="B Nazanin" pitchFamily="2" charset="-78"/>
              </a:rPr>
              <a:t> از حق والدین در تصمیم گیری و حق خاص نوجوانان برای پرسیدن سوال و ایجاد تغییرات در </a:t>
            </a:r>
            <a:r>
              <a:rPr lang="fa-IR" sz="2400" dirty="0" err="1">
                <a:solidFill>
                  <a:srgbClr val="800080"/>
                </a:solidFill>
                <a:cs typeface="B Nazanin" pitchFamily="2" charset="-78"/>
              </a:rPr>
              <a:t>رونـد</a:t>
            </a:r>
            <a:r>
              <a:rPr lang="fa-IR" sz="2400" dirty="0">
                <a:solidFill>
                  <a:srgbClr val="800080"/>
                </a:solidFill>
                <a:cs typeface="B Nazanin" pitchFamily="2" charset="-78"/>
              </a:rPr>
              <a:t> </a:t>
            </a:r>
            <a:r>
              <a:rPr lang="fa-IR" sz="2400" dirty="0" err="1">
                <a:solidFill>
                  <a:srgbClr val="800080"/>
                </a:solidFill>
                <a:cs typeface="B Nazanin" pitchFamily="2" charset="-78"/>
              </a:rPr>
              <a:t>تصـمیم</a:t>
            </a:r>
            <a:r>
              <a:rPr lang="fa-IR" sz="2400" dirty="0">
                <a:solidFill>
                  <a:srgbClr val="800080"/>
                </a:solidFill>
                <a:cs typeface="B Nazanin" pitchFamily="2" charset="-78"/>
              </a:rPr>
              <a:t> </a:t>
            </a:r>
            <a:r>
              <a:rPr lang="fa-IR" sz="2400" dirty="0" err="1">
                <a:solidFill>
                  <a:srgbClr val="800080"/>
                </a:solidFill>
                <a:cs typeface="B Nazanin" pitchFamily="2" charset="-78"/>
              </a:rPr>
              <a:t>گیـری</a:t>
            </a:r>
            <a:r>
              <a:rPr lang="fa-IR" sz="2400" dirty="0">
                <a:solidFill>
                  <a:srgbClr val="800080"/>
                </a:solidFill>
                <a:cs typeface="B Nazanin" pitchFamily="2" charset="-78"/>
              </a:rPr>
              <a:t> </a:t>
            </a:r>
            <a:r>
              <a:rPr lang="fa-IR" sz="2400" dirty="0" err="1">
                <a:solidFill>
                  <a:srgbClr val="800080"/>
                </a:solidFill>
                <a:cs typeface="B Nazanin" pitchFamily="2" charset="-78"/>
              </a:rPr>
              <a:t>خـانواده</a:t>
            </a:r>
            <a:r>
              <a:rPr lang="fa-IR" sz="2400" dirty="0">
                <a:solidFill>
                  <a:srgbClr val="800080"/>
                </a:solidFill>
                <a:cs typeface="B Nazanin" pitchFamily="2" charset="-78"/>
              </a:rPr>
              <a:t> حمایت کند.</a:t>
            </a:r>
            <a:endParaRPr lang="en-US" sz="2400" dirty="0">
              <a:solidFill>
                <a:srgbClr val="800080"/>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371600"/>
            <a:ext cx="8305800" cy="4832092"/>
          </a:xfrm>
          <a:prstGeom prst="rect">
            <a:avLst/>
          </a:prstGeom>
        </p:spPr>
        <p:txBody>
          <a:bodyPr wrap="square">
            <a:spAutoFit/>
          </a:bodyPr>
          <a:lstStyle/>
          <a:p>
            <a:pPr algn="just" rtl="1"/>
            <a:r>
              <a:rPr lang="fa-IR" sz="2200" b="1" dirty="0">
                <a:solidFill>
                  <a:srgbClr val="00CC66"/>
                </a:solidFill>
                <a:cs typeface="B Nazanin" pitchFamily="2" charset="-78"/>
              </a:rPr>
              <a:t>نادیده انگاشتن اعضای خانواده</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این فن با زمینه فرهنگی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مغایر است چون مستلزم توانایی سخنوری و عمل کردن به </a:t>
            </a:r>
            <a:r>
              <a:rPr lang="fa-IR" sz="2200" dirty="0" err="1">
                <a:solidFill>
                  <a:srgbClr val="00CC66"/>
                </a:solidFill>
                <a:cs typeface="B Nazanin" pitchFamily="2" charset="-78"/>
              </a:rPr>
              <a:t>نحـوی</a:t>
            </a:r>
            <a:r>
              <a:rPr lang="fa-IR" sz="2200" dirty="0">
                <a:solidFill>
                  <a:srgbClr val="00CC66"/>
                </a:solidFill>
                <a:cs typeface="B Nazanin" pitchFamily="2" charset="-78"/>
              </a:rPr>
              <a:t> </a:t>
            </a:r>
            <a:r>
              <a:rPr lang="fa-IR" sz="2200" dirty="0" err="1">
                <a:solidFill>
                  <a:srgbClr val="00CC66"/>
                </a:solidFill>
                <a:cs typeface="B Nazanin" pitchFamily="2" charset="-78"/>
              </a:rPr>
              <a:t>اسـت</a:t>
            </a:r>
            <a:r>
              <a:rPr lang="fa-IR" sz="2200" dirty="0">
                <a:solidFill>
                  <a:srgbClr val="00CC66"/>
                </a:solidFill>
                <a:cs typeface="B Nazanin" pitchFamily="2" charset="-78"/>
              </a:rPr>
              <a:t> </a:t>
            </a:r>
            <a:r>
              <a:rPr lang="fa-IR" sz="2200" dirty="0" err="1">
                <a:solidFill>
                  <a:srgbClr val="00CC66"/>
                </a:solidFill>
                <a:cs typeface="B Nazanin" pitchFamily="2" charset="-78"/>
              </a:rPr>
              <a:t>کـه</a:t>
            </a:r>
            <a:r>
              <a:rPr lang="fa-IR" sz="2200" dirty="0">
                <a:solidFill>
                  <a:srgbClr val="00CC66"/>
                </a:solidFill>
                <a:cs typeface="B Nazanin" pitchFamily="2" charset="-78"/>
              </a:rPr>
              <a:t> گویی دیگران وجود ندارند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در این فن اعضایی که نادیده انگاشته می شوند گمان می کنند که اساسی ترین حق </a:t>
            </a:r>
            <a:r>
              <a:rPr lang="fa-IR" sz="2200" dirty="0" err="1">
                <a:solidFill>
                  <a:srgbClr val="00CC66"/>
                </a:solidFill>
                <a:cs typeface="B Nazanin" pitchFamily="2" charset="-78"/>
              </a:rPr>
              <a:t>آنـان</a:t>
            </a:r>
            <a:r>
              <a:rPr lang="fa-IR" sz="2200" dirty="0">
                <a:solidFill>
                  <a:srgbClr val="00CC66"/>
                </a:solidFill>
                <a:cs typeface="B Nazanin" pitchFamily="2" charset="-78"/>
              </a:rPr>
              <a:t> </a:t>
            </a:r>
            <a:r>
              <a:rPr lang="fa-IR" sz="2200" dirty="0" err="1">
                <a:solidFill>
                  <a:srgbClr val="00CC66"/>
                </a:solidFill>
                <a:cs typeface="B Nazanin" pitchFamily="2" charset="-78"/>
              </a:rPr>
              <a:t>یعنـی</a:t>
            </a:r>
            <a:r>
              <a:rPr lang="fa-IR" sz="2200" dirty="0">
                <a:solidFill>
                  <a:srgbClr val="00CC66"/>
                </a:solidFill>
                <a:cs typeface="B Nazanin" pitchFamily="2" charset="-78"/>
              </a:rPr>
              <a:t> </a:t>
            </a:r>
            <a:r>
              <a:rPr lang="fa-IR" sz="2200" dirty="0" err="1">
                <a:solidFill>
                  <a:srgbClr val="00CC66"/>
                </a:solidFill>
                <a:cs typeface="B Nazanin" pitchFamily="2" charset="-78"/>
              </a:rPr>
              <a:t>بـه</a:t>
            </a:r>
            <a:r>
              <a:rPr lang="fa-IR" sz="2200" dirty="0">
                <a:solidFill>
                  <a:srgbClr val="00CC66"/>
                </a:solidFill>
                <a:cs typeface="B Nazanin" pitchFamily="2" charset="-78"/>
              </a:rPr>
              <a:t> </a:t>
            </a:r>
            <a:r>
              <a:rPr lang="fa-IR" sz="2200" dirty="0" err="1">
                <a:solidFill>
                  <a:srgbClr val="00CC66"/>
                </a:solidFill>
                <a:cs typeface="B Nazanin" pitchFamily="2" charset="-78"/>
              </a:rPr>
              <a:t>رسـمیت</a:t>
            </a:r>
            <a:r>
              <a:rPr lang="fa-IR" sz="2200" dirty="0">
                <a:solidFill>
                  <a:srgbClr val="00CC66"/>
                </a:solidFill>
                <a:cs typeface="B Nazanin" pitchFamily="2" charset="-78"/>
              </a:rPr>
              <a:t> شناختن آنها پایمال می شود. اما در عوض آنها هم در قبال چنین </a:t>
            </a:r>
            <a:r>
              <a:rPr lang="fa-IR" sz="2200" dirty="0" err="1">
                <a:solidFill>
                  <a:srgbClr val="00CC66"/>
                </a:solidFill>
                <a:cs typeface="B Nazanin" pitchFamily="2" charset="-78"/>
              </a:rPr>
              <a:t>ناعدالتی</a:t>
            </a:r>
            <a:r>
              <a:rPr lang="fa-IR" sz="2200" dirty="0">
                <a:solidFill>
                  <a:srgbClr val="00CC66"/>
                </a:solidFill>
                <a:cs typeface="B Nazanin" pitchFamily="2" charset="-78"/>
              </a:rPr>
              <a:t> از ترفند </a:t>
            </a:r>
            <a:r>
              <a:rPr lang="fa-IR" sz="2200" dirty="0" err="1">
                <a:solidFill>
                  <a:srgbClr val="00CC66"/>
                </a:solidFill>
                <a:cs typeface="B Nazanin" pitchFamily="2" charset="-78"/>
              </a:rPr>
              <a:t>هایی</a:t>
            </a:r>
            <a:r>
              <a:rPr lang="fa-IR" sz="2200" dirty="0">
                <a:solidFill>
                  <a:srgbClr val="00CC66"/>
                </a:solidFill>
                <a:cs typeface="B Nazanin" pitchFamily="2" charset="-78"/>
              </a:rPr>
              <a:t> همانند مطالبه و حمله </a:t>
            </a:r>
            <a:r>
              <a:rPr lang="fa-IR" sz="2200" dirty="0" err="1">
                <a:solidFill>
                  <a:srgbClr val="00CC66"/>
                </a:solidFill>
                <a:cs typeface="B Nazanin" pitchFamily="2" charset="-78"/>
              </a:rPr>
              <a:t>اسفاده</a:t>
            </a:r>
            <a:r>
              <a:rPr lang="fa-IR" sz="2200" dirty="0">
                <a:solidFill>
                  <a:srgbClr val="00CC66"/>
                </a:solidFill>
                <a:cs typeface="B Nazanin" pitchFamily="2" charset="-78"/>
              </a:rPr>
              <a:t> می کنند.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این فن صف آرایی دوباره سلسله مرتب خانواده را میسر می سازد.</a:t>
            </a:r>
            <a:endParaRPr lang="en-US" sz="2200" dirty="0">
              <a:solidFill>
                <a:srgbClr val="00CC66"/>
              </a:solidFill>
              <a:cs typeface="B Nazanin" pitchFamily="2" charset="-78"/>
            </a:endParaRPr>
          </a:p>
          <a:p>
            <a:pPr algn="just" rtl="1"/>
            <a:r>
              <a:rPr lang="fa-IR" sz="2200" dirty="0" err="1">
                <a:solidFill>
                  <a:srgbClr val="00CC66"/>
                </a:solidFill>
                <a:cs typeface="B Nazanin" pitchFamily="2" charset="-78"/>
              </a:rPr>
              <a:t>درمانگر</a:t>
            </a:r>
            <a:r>
              <a:rPr lang="fa-IR" sz="2200" dirty="0">
                <a:solidFill>
                  <a:srgbClr val="00CC66"/>
                </a:solidFill>
                <a:cs typeface="B Nazanin" pitchFamily="2" charset="-78"/>
              </a:rPr>
              <a:t> از خفیف ترین شکل این فن برای نادیده انگاشتن و بی توجهی به </a:t>
            </a:r>
            <a:r>
              <a:rPr lang="fa-IR" sz="2200" dirty="0" err="1">
                <a:solidFill>
                  <a:srgbClr val="00CC66"/>
                </a:solidFill>
                <a:cs typeface="B Nazanin" pitchFamily="2" charset="-78"/>
              </a:rPr>
              <a:t>بک</a:t>
            </a:r>
            <a:r>
              <a:rPr lang="fa-IR" sz="2200" dirty="0">
                <a:solidFill>
                  <a:srgbClr val="00CC66"/>
                </a:solidFill>
                <a:cs typeface="B Nazanin" pitchFamily="2" charset="-78"/>
              </a:rPr>
              <a:t> کودک </a:t>
            </a:r>
            <a:r>
              <a:rPr lang="fa-IR" sz="2200" dirty="0" err="1">
                <a:solidFill>
                  <a:srgbClr val="00CC66"/>
                </a:solidFill>
                <a:cs typeface="B Nazanin" pitchFamily="2" charset="-78"/>
              </a:rPr>
              <a:t>پـر</a:t>
            </a:r>
            <a:r>
              <a:rPr lang="fa-IR" sz="2200" dirty="0">
                <a:solidFill>
                  <a:srgbClr val="00CC66"/>
                </a:solidFill>
                <a:cs typeface="B Nazanin" pitchFamily="2" charset="-78"/>
              </a:rPr>
              <a:t> </a:t>
            </a:r>
            <a:r>
              <a:rPr lang="fa-IR" sz="2200" dirty="0" err="1">
                <a:solidFill>
                  <a:srgbClr val="00CC66"/>
                </a:solidFill>
                <a:cs typeface="B Nazanin" pitchFamily="2" charset="-78"/>
              </a:rPr>
              <a:t>توقـع</a:t>
            </a:r>
            <a:r>
              <a:rPr lang="fa-IR" sz="2200" dirty="0">
                <a:solidFill>
                  <a:srgbClr val="00CC66"/>
                </a:solidFill>
                <a:cs typeface="B Nazanin" pitchFamily="2" charset="-78"/>
              </a:rPr>
              <a:t> و </a:t>
            </a:r>
            <a:r>
              <a:rPr lang="fa-IR" sz="2200" dirty="0" err="1">
                <a:solidFill>
                  <a:srgbClr val="00CC66"/>
                </a:solidFill>
                <a:cs typeface="B Nazanin" pitchFamily="2" charset="-78"/>
              </a:rPr>
              <a:t>خـود</a:t>
            </a:r>
            <a:r>
              <a:rPr lang="fa-IR" sz="2200" dirty="0">
                <a:solidFill>
                  <a:srgbClr val="00CC66"/>
                </a:solidFill>
                <a:cs typeface="B Nazanin" pitchFamily="2" charset="-78"/>
              </a:rPr>
              <a:t> </a:t>
            </a:r>
            <a:r>
              <a:rPr lang="fa-IR" sz="2200" dirty="0" err="1">
                <a:solidFill>
                  <a:srgbClr val="00CC66"/>
                </a:solidFill>
                <a:cs typeface="B Nazanin" pitchFamily="2" charset="-78"/>
              </a:rPr>
              <a:t>محـور</a:t>
            </a:r>
            <a:r>
              <a:rPr lang="fa-IR" sz="2200" dirty="0">
                <a:solidFill>
                  <a:srgbClr val="00CC66"/>
                </a:solidFill>
                <a:cs typeface="B Nazanin" pitchFamily="2" charset="-78"/>
              </a:rPr>
              <a:t> استفاده می کند.</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در این فن از جملاتی چون «من دوست ندارم با کسانی همصحبت شوم که </a:t>
            </a:r>
            <a:r>
              <a:rPr lang="fa-IR" sz="2200" dirty="0" err="1">
                <a:solidFill>
                  <a:srgbClr val="00CC66"/>
                </a:solidFill>
                <a:cs typeface="B Nazanin" pitchFamily="2" charset="-78"/>
              </a:rPr>
              <a:t>که</a:t>
            </a:r>
            <a:r>
              <a:rPr lang="fa-IR" sz="2200" dirty="0">
                <a:solidFill>
                  <a:srgbClr val="00CC66"/>
                </a:solidFill>
                <a:cs typeface="B Nazanin" pitchFamily="2" charset="-78"/>
              </a:rPr>
              <a:t> به فراخور </a:t>
            </a:r>
            <a:r>
              <a:rPr lang="fa-IR" sz="2200" dirty="0" err="1">
                <a:solidFill>
                  <a:srgbClr val="00CC66"/>
                </a:solidFill>
                <a:cs typeface="B Nazanin" pitchFamily="2" charset="-78"/>
              </a:rPr>
              <a:t>سنشـان</a:t>
            </a:r>
            <a:r>
              <a:rPr lang="fa-IR" sz="2200" dirty="0">
                <a:solidFill>
                  <a:srgbClr val="00CC66"/>
                </a:solidFill>
                <a:cs typeface="B Nazanin" pitchFamily="2" charset="-78"/>
              </a:rPr>
              <a:t> </a:t>
            </a:r>
            <a:r>
              <a:rPr lang="fa-IR" sz="2200" dirty="0" err="1">
                <a:solidFill>
                  <a:srgbClr val="00CC66"/>
                </a:solidFill>
                <a:cs typeface="B Nazanin" pitchFamily="2" charset="-78"/>
              </a:rPr>
              <a:t>رفتـار</a:t>
            </a:r>
            <a:r>
              <a:rPr lang="fa-IR" sz="2200" dirty="0">
                <a:solidFill>
                  <a:srgbClr val="00CC66"/>
                </a:solidFill>
                <a:cs typeface="B Nazanin" pitchFamily="2" charset="-78"/>
              </a:rPr>
              <a:t> </a:t>
            </a:r>
            <a:r>
              <a:rPr lang="fa-IR" sz="2200" dirty="0" err="1">
                <a:solidFill>
                  <a:srgbClr val="00CC66"/>
                </a:solidFill>
                <a:cs typeface="B Nazanin" pitchFamily="2" charset="-78"/>
              </a:rPr>
              <a:t>نمـی</a:t>
            </a:r>
            <a:r>
              <a:rPr lang="fa-IR" sz="2200" dirty="0">
                <a:solidFill>
                  <a:srgbClr val="00CC66"/>
                </a:solidFill>
                <a:cs typeface="B Nazanin" pitchFamily="2" charset="-78"/>
              </a:rPr>
              <a:t> کنند یا من از بچه های 14 ساله ای که مانند کودکان چهار ساله رفتار می کنند فاصله می گیرم و وقتی که دختر یا </a:t>
            </a:r>
            <a:r>
              <a:rPr lang="fa-IR" sz="2200" dirty="0" err="1">
                <a:solidFill>
                  <a:srgbClr val="00CC66"/>
                </a:solidFill>
                <a:cs typeface="B Nazanin" pitchFamily="2" charset="-78"/>
              </a:rPr>
              <a:t>پسرتان</a:t>
            </a:r>
            <a:r>
              <a:rPr lang="fa-IR" sz="2200" dirty="0">
                <a:solidFill>
                  <a:srgbClr val="00CC66"/>
                </a:solidFill>
                <a:cs typeface="B Nazanin" pitchFamily="2" charset="-78"/>
              </a:rPr>
              <a:t> 14 ساله شد من با او صحبت می کنم».</a:t>
            </a:r>
            <a:endParaRPr lang="en-US" sz="2200" dirty="0">
              <a:solidFill>
                <a:srgbClr val="00CC66"/>
              </a:solidFill>
              <a:cs typeface="B Nazanin" pitchFamily="2" charset="-78"/>
            </a:endParaRPr>
          </a:p>
          <a:p>
            <a:pPr algn="just" rtl="1"/>
            <a:r>
              <a:rPr lang="fa-IR" sz="2200" dirty="0">
                <a:solidFill>
                  <a:srgbClr val="00CC66"/>
                </a:solidFill>
                <a:cs typeface="B Nazanin" pitchFamily="2" charset="-78"/>
              </a:rPr>
              <a:t>زمانی استفاده از این فن بسیار دشوار می گردد که هدف </a:t>
            </a:r>
            <a:r>
              <a:rPr lang="fa-IR" sz="2200" dirty="0" err="1">
                <a:solidFill>
                  <a:srgbClr val="00CC66"/>
                </a:solidFill>
                <a:cs typeface="B Nazanin" pitchFamily="2" charset="-78"/>
              </a:rPr>
              <a:t>درمانگر</a:t>
            </a:r>
            <a:r>
              <a:rPr lang="fa-IR" sz="2200" dirty="0">
                <a:solidFill>
                  <a:srgbClr val="00CC66"/>
                </a:solidFill>
                <a:cs typeface="B Nazanin" pitchFamily="2" charset="-78"/>
              </a:rPr>
              <a:t> تغییر وضعیت فرد محوری و </a:t>
            </a:r>
            <a:r>
              <a:rPr lang="fa-IR" sz="2200" dirty="0" err="1">
                <a:solidFill>
                  <a:srgbClr val="00CC66"/>
                </a:solidFill>
                <a:cs typeface="B Nazanin" pitchFamily="2" charset="-78"/>
              </a:rPr>
              <a:t>قـدرت</a:t>
            </a:r>
            <a:r>
              <a:rPr lang="fa-IR" sz="2200" dirty="0">
                <a:solidFill>
                  <a:srgbClr val="00CC66"/>
                </a:solidFill>
                <a:cs typeface="B Nazanin" pitchFamily="2" charset="-78"/>
              </a:rPr>
              <a:t> </a:t>
            </a:r>
            <a:r>
              <a:rPr lang="fa-IR" sz="2200" dirty="0" err="1">
                <a:solidFill>
                  <a:srgbClr val="00CC66"/>
                </a:solidFill>
                <a:cs typeface="B Nazanin" pitchFamily="2" charset="-78"/>
              </a:rPr>
              <a:t>خـانواده</a:t>
            </a:r>
            <a:r>
              <a:rPr lang="fa-IR" sz="2200" dirty="0">
                <a:solidFill>
                  <a:srgbClr val="00CC66"/>
                </a:solidFill>
                <a:cs typeface="B Nazanin" pitchFamily="2" charset="-78"/>
              </a:rPr>
              <a:t> باشد.</a:t>
            </a:r>
            <a:endParaRPr lang="en-US" sz="2200" dirty="0">
              <a:solidFill>
                <a:srgbClr val="00CC66"/>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381000"/>
            <a:ext cx="7696200" cy="6143990"/>
          </a:xfrm>
          <a:prstGeom prst="rect">
            <a:avLst/>
          </a:prstGeom>
        </p:spPr>
        <p:txBody>
          <a:bodyPr wrap="square">
            <a:spAutoFit/>
          </a:bodyPr>
          <a:lstStyle/>
          <a:p>
            <a:pPr algn="just" rtl="1">
              <a:lnSpc>
                <a:spcPct val="150000"/>
              </a:lnSpc>
            </a:pPr>
            <a:r>
              <a:rPr lang="fa-IR" sz="2200" b="1" dirty="0">
                <a:solidFill>
                  <a:schemeClr val="accent6">
                    <a:lumMod val="75000"/>
                  </a:schemeClr>
                </a:solidFill>
                <a:cs typeface="B Nazanin" pitchFamily="2" charset="-78"/>
              </a:rPr>
              <a:t>ائتلاف علیه اعضای خانواده:</a:t>
            </a:r>
            <a:endParaRPr lang="en-US" sz="2200" dirty="0">
              <a:solidFill>
                <a:schemeClr val="accent6">
                  <a:lumMod val="75000"/>
                </a:schemeClr>
              </a:solidFill>
              <a:cs typeface="B Nazanin" pitchFamily="2" charset="-78"/>
            </a:endParaRPr>
          </a:p>
          <a:p>
            <a:pPr algn="just" rtl="1">
              <a:lnSpc>
                <a:spcPct val="150000"/>
              </a:lnSpc>
            </a:pPr>
            <a:r>
              <a:rPr lang="fa-IR" sz="2200" dirty="0">
                <a:solidFill>
                  <a:schemeClr val="accent6">
                    <a:lumMod val="75000"/>
                  </a:schemeClr>
                </a:solidFill>
                <a:cs typeface="B Nazanin" pitchFamily="2" charset="-78"/>
              </a:rPr>
              <a:t>در این فن نامتعادل سازی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به عنوان عضوی از ائتلاف علیه یک یا چند عضو خانواده شرکت می کند .</a:t>
            </a:r>
            <a:endParaRPr lang="en-US" sz="2200" dirty="0">
              <a:solidFill>
                <a:schemeClr val="accent6">
                  <a:lumMod val="75000"/>
                </a:schemeClr>
              </a:solidFill>
              <a:cs typeface="B Nazanin" pitchFamily="2" charset="-78"/>
            </a:endParaRPr>
          </a:p>
          <a:p>
            <a:pPr algn="just" rtl="1">
              <a:lnSpc>
                <a:spcPct val="150000"/>
              </a:lnSpc>
            </a:pPr>
            <a:r>
              <a:rPr lang="fa-IR" sz="2200" dirty="0">
                <a:solidFill>
                  <a:schemeClr val="accent6">
                    <a:lumMod val="75000"/>
                  </a:schemeClr>
                </a:solidFill>
                <a:cs typeface="B Nazanin" pitchFamily="2" charset="-78"/>
              </a:rPr>
              <a:t>اجرای این فن مستلزم رویارویی و بهره برداری از اقتداری است که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به عنوان فرد خبره و اظهار نظر های کارشناسانه برخوردار است.</a:t>
            </a:r>
            <a:endParaRPr lang="en-US" sz="2200" dirty="0">
              <a:solidFill>
                <a:schemeClr val="accent6">
                  <a:lumMod val="75000"/>
                </a:schemeClr>
              </a:solidFill>
              <a:cs typeface="B Nazanin" pitchFamily="2" charset="-78"/>
            </a:endParaRPr>
          </a:p>
          <a:p>
            <a:pPr algn="just" rtl="1">
              <a:lnSpc>
                <a:spcPct val="150000"/>
              </a:lnSpc>
            </a:pPr>
            <a:r>
              <a:rPr lang="fa-IR" sz="2200" dirty="0">
                <a:solidFill>
                  <a:schemeClr val="accent6">
                    <a:lumMod val="75000"/>
                  </a:schemeClr>
                </a:solidFill>
                <a:cs typeface="B Nazanin" pitchFamily="2" charset="-78"/>
              </a:rPr>
              <a:t>یکی از پیامد های این فن آن است که گرچه عضو مورد نظر از طریق این معارضه آشکارا زیر فشار قرار می گیرد و عضوی که با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ائتلاف کرده نیز به همان اندازه زیر فشار قرار می گیرد.</a:t>
            </a:r>
            <a:endParaRPr lang="en-US" sz="2200" dirty="0">
              <a:solidFill>
                <a:schemeClr val="accent6">
                  <a:lumMod val="75000"/>
                </a:schemeClr>
              </a:solidFill>
              <a:cs typeface="B Nazanin" pitchFamily="2" charset="-78"/>
            </a:endParaRPr>
          </a:p>
          <a:p>
            <a:pPr algn="just" rtl="1">
              <a:lnSpc>
                <a:spcPct val="150000"/>
              </a:lnSpc>
            </a:pPr>
            <a:r>
              <a:rPr lang="fa-IR" sz="2200" dirty="0">
                <a:solidFill>
                  <a:schemeClr val="accent6">
                    <a:lumMod val="75000"/>
                  </a:schemeClr>
                </a:solidFill>
                <a:cs typeface="B Nazanin" pitchFamily="2" charset="-78"/>
              </a:rPr>
              <a:t>همچنین در این فن </a:t>
            </a:r>
            <a:r>
              <a:rPr lang="fa-IR" sz="2200" dirty="0" err="1">
                <a:solidFill>
                  <a:schemeClr val="accent6">
                    <a:lumMod val="75000"/>
                  </a:schemeClr>
                </a:solidFill>
                <a:cs typeface="B Nazanin" pitchFamily="2" charset="-78"/>
              </a:rPr>
              <a:t>درمانگر</a:t>
            </a:r>
            <a:r>
              <a:rPr lang="fa-IR" sz="2200" dirty="0">
                <a:solidFill>
                  <a:schemeClr val="accent6">
                    <a:lumMod val="75000"/>
                  </a:schemeClr>
                </a:solidFill>
                <a:cs typeface="B Nazanin" pitchFamily="2" charset="-78"/>
              </a:rPr>
              <a:t> با وارد کردن شوک شناختی از طریق مبارزه با تعریفی که عضو مورد نظر از خودش دارد در درمان دنباله روی می کند.</a:t>
            </a:r>
            <a:endParaRPr lang="en-US" sz="2200" dirty="0">
              <a:solidFill>
                <a:schemeClr val="accent6">
                  <a:lumMod val="75000"/>
                </a:schemeClr>
              </a:solidFill>
              <a:cs typeface="B Nazanin" pitchFamily="2" charset="-78"/>
            </a:endParaRPr>
          </a:p>
          <a:p>
            <a:pPr algn="just" rtl="1">
              <a:lnSpc>
                <a:spcPct val="150000"/>
              </a:lnSpc>
            </a:pPr>
            <a:r>
              <a:rPr lang="fa-IR" sz="2200" dirty="0">
                <a:solidFill>
                  <a:schemeClr val="accent6">
                    <a:lumMod val="75000"/>
                  </a:schemeClr>
                </a:solidFill>
                <a:cs typeface="B Nazanin" pitchFamily="2" charset="-78"/>
              </a:rPr>
              <a:t>هدف این فن رعایت اعتدال و انصاف نیست بلکه هدف آن تغییر دادن رابطه سلسله </a:t>
            </a:r>
            <a:r>
              <a:rPr lang="fa-IR" sz="2200" dirty="0" err="1">
                <a:solidFill>
                  <a:schemeClr val="accent6">
                    <a:lumMod val="75000"/>
                  </a:schemeClr>
                </a:solidFill>
                <a:cs typeface="B Nazanin" pitchFamily="2" charset="-78"/>
              </a:rPr>
              <a:t>مراتبی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بـین</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اعضـای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یـک</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جزءکل</a:t>
            </a:r>
            <a:r>
              <a:rPr lang="fa-IR" sz="2200" dirty="0">
                <a:solidFill>
                  <a:schemeClr val="accent6">
                    <a:lumMod val="75000"/>
                  </a:schemeClr>
                </a:solidFill>
                <a:cs typeface="B Nazanin" pitchFamily="2" charset="-78"/>
              </a:rPr>
              <a:t> دوتایی است.</a:t>
            </a:r>
            <a:endParaRPr lang="en-US" sz="22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506579" y="2554905"/>
            <a:ext cx="3318536" cy="1023357"/>
          </a:xfrm>
          <a:prstGeom prst="rect">
            <a:avLst/>
          </a:prstGeom>
        </p:spPr>
        <p:txBody>
          <a:bodyPr wrap="none">
            <a:spAutoFit/>
          </a:bodyPr>
          <a:lstStyle/>
          <a:p>
            <a:pPr algn="ctr" rtl="1">
              <a:lnSpc>
                <a:spcPct val="150000"/>
              </a:lnSpc>
            </a:pPr>
            <a:r>
              <a:rPr lang="fa-IR" sz="4400" b="1" dirty="0">
                <a:solidFill>
                  <a:srgbClr val="00CC66"/>
                </a:solidFill>
                <a:cs typeface="B Titr" pitchFamily="2" charset="-78"/>
              </a:rPr>
              <a:t>فصل 11 </a:t>
            </a:r>
            <a:r>
              <a:rPr lang="fa-IR" sz="4400" b="1" dirty="0" err="1">
                <a:solidFill>
                  <a:srgbClr val="00CC66"/>
                </a:solidFill>
                <a:cs typeface="B Titr" pitchFamily="2" charset="-78"/>
              </a:rPr>
              <a:t>مکملیت</a:t>
            </a:r>
            <a:endParaRPr lang="en-US" sz="4400" dirty="0">
              <a:solidFill>
                <a:srgbClr val="00CC66"/>
              </a:solidFill>
              <a:cs typeface="B Titr" pitchFamily="2" charset="-78"/>
            </a:endParaRPr>
          </a:p>
        </p:txBody>
      </p:sp>
    </p:spTree>
    <p:extLst>
      <p:ext uri="{BB962C8B-B14F-4D97-AF65-F5344CB8AC3E}">
        <p14:creationId xmlns:p14="http://schemas.microsoft.com/office/powerpoint/2010/main" val="1152720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295400"/>
            <a:ext cx="8077200" cy="4524315"/>
          </a:xfrm>
          <a:prstGeom prst="rect">
            <a:avLst/>
          </a:prstGeom>
        </p:spPr>
        <p:txBody>
          <a:bodyPr wrap="square">
            <a:spAutoFit/>
          </a:bodyPr>
          <a:lstStyle/>
          <a:p>
            <a:pPr algn="just" rtl="1"/>
            <a:r>
              <a:rPr lang="fa-IR" sz="2400" dirty="0">
                <a:solidFill>
                  <a:srgbClr val="FF00FF"/>
                </a:solidFill>
                <a:cs typeface="B Nazanin" pitchFamily="2" charset="-78"/>
              </a:rPr>
              <a:t>آرایش خانواده </a:t>
            </a:r>
            <a:r>
              <a:rPr lang="fa-IR" sz="2400" dirty="0" err="1">
                <a:solidFill>
                  <a:srgbClr val="FF00FF"/>
                </a:solidFill>
                <a:cs typeface="B Nazanin" pitchFamily="2" charset="-78"/>
              </a:rPr>
              <a:t>کلرمن</a:t>
            </a:r>
            <a:r>
              <a:rPr lang="fa-IR" sz="2400" dirty="0">
                <a:solidFill>
                  <a:srgbClr val="FF00FF"/>
                </a:solidFill>
                <a:cs typeface="B Nazanin" pitchFamily="2" charset="-78"/>
              </a:rPr>
              <a:t> سالها به گونه ای بوده که اعضای آن خود را یک خانواده چهار نفری می دانند در این خانواده پدر تا اندازه ای منزوی و مادر </a:t>
            </a:r>
            <a:r>
              <a:rPr lang="fa-IR" sz="2400" dirty="0" err="1">
                <a:solidFill>
                  <a:srgbClr val="FF00FF"/>
                </a:solidFill>
                <a:cs typeface="B Nazanin" pitchFamily="2" charset="-78"/>
              </a:rPr>
              <a:t>پرجنب</a:t>
            </a:r>
            <a:r>
              <a:rPr lang="fa-IR" sz="2400" dirty="0">
                <a:solidFill>
                  <a:srgbClr val="FF00FF"/>
                </a:solidFill>
                <a:cs typeface="B Nazanin" pitchFamily="2" charset="-78"/>
              </a:rPr>
              <a:t> و جوش است آنان به شیوه ی کارسازی در کنار </a:t>
            </a:r>
            <a:r>
              <a:rPr lang="fa-IR" sz="2400" dirty="0" err="1">
                <a:solidFill>
                  <a:srgbClr val="FF00FF"/>
                </a:solidFill>
                <a:cs typeface="B Nazanin" pitchFamily="2" charset="-78"/>
              </a:rPr>
              <a:t>هـم</a:t>
            </a:r>
            <a:r>
              <a:rPr lang="fa-IR" sz="2400" dirty="0">
                <a:solidFill>
                  <a:srgbClr val="FF00FF"/>
                </a:solidFill>
                <a:cs typeface="B Nazanin" pitchFamily="2" charset="-78"/>
              </a:rPr>
              <a:t> </a:t>
            </a:r>
            <a:r>
              <a:rPr lang="fa-IR" sz="2400" dirty="0" err="1">
                <a:solidFill>
                  <a:srgbClr val="FF00FF"/>
                </a:solidFill>
                <a:cs typeface="B Nazanin" pitchFamily="2" charset="-78"/>
              </a:rPr>
              <a:t>زیسـته</a:t>
            </a:r>
            <a:r>
              <a:rPr lang="fa-IR" sz="2400" dirty="0">
                <a:solidFill>
                  <a:srgbClr val="FF00FF"/>
                </a:solidFill>
                <a:cs typeface="B Nazanin" pitchFamily="2" charset="-78"/>
              </a:rPr>
              <a:t> </a:t>
            </a:r>
            <a:r>
              <a:rPr lang="fa-IR" sz="2400" dirty="0" err="1">
                <a:solidFill>
                  <a:srgbClr val="FF00FF"/>
                </a:solidFill>
                <a:cs typeface="B Nazanin" pitchFamily="2" charset="-78"/>
              </a:rPr>
              <a:t>اند</a:t>
            </a:r>
            <a:r>
              <a:rPr lang="fa-IR" sz="2400" dirty="0">
                <a:solidFill>
                  <a:srgbClr val="FF00FF"/>
                </a:solidFill>
                <a:cs typeface="B Nazanin" pitchFamily="2" charset="-78"/>
              </a:rPr>
              <a:t>. اعضای این خانواده علایق مشترکی دارند. </a:t>
            </a:r>
            <a:r>
              <a:rPr lang="fa-IR" sz="2400" dirty="0" err="1">
                <a:solidFill>
                  <a:srgbClr val="FF00FF"/>
                </a:solidFill>
                <a:cs typeface="B Nazanin" pitchFamily="2" charset="-78"/>
              </a:rPr>
              <a:t>دوریس</a:t>
            </a:r>
            <a:r>
              <a:rPr lang="fa-IR" sz="2400" dirty="0">
                <a:solidFill>
                  <a:srgbClr val="FF00FF"/>
                </a:solidFill>
                <a:cs typeface="B Nazanin" pitchFamily="2" charset="-78"/>
              </a:rPr>
              <a:t> دختر خانواده آدم با مسئولیتی بار آمده </a:t>
            </a:r>
            <a:r>
              <a:rPr lang="fa-IR" sz="2400" dirty="0" err="1">
                <a:solidFill>
                  <a:srgbClr val="FF00FF"/>
                </a:solidFill>
                <a:cs typeface="B Nazanin" pitchFamily="2" charset="-78"/>
              </a:rPr>
              <a:t>اسـت</a:t>
            </a:r>
            <a:r>
              <a:rPr lang="fa-IR" sz="2400" dirty="0">
                <a:solidFill>
                  <a:srgbClr val="FF00FF"/>
                </a:solidFill>
                <a:cs typeface="B Nazanin" pitchFamily="2" charset="-78"/>
              </a:rPr>
              <a:t> و دان پسر خانواده که از استحکام این آرایش سه </a:t>
            </a:r>
            <a:r>
              <a:rPr lang="fa-IR" sz="2400" dirty="0" err="1">
                <a:solidFill>
                  <a:srgbClr val="FF00FF"/>
                </a:solidFill>
                <a:cs typeface="B Nazanin" pitchFamily="2" charset="-78"/>
              </a:rPr>
              <a:t>تایی</a:t>
            </a:r>
            <a:r>
              <a:rPr lang="fa-IR" sz="2400" dirty="0">
                <a:solidFill>
                  <a:srgbClr val="FF00FF"/>
                </a:solidFill>
                <a:cs typeface="B Nazanin" pitchFamily="2" charset="-78"/>
              </a:rPr>
              <a:t> آگاه است به ورزش روی آورده است. همه چیز خوب پیش می رفت تا اینکه دختر خانواده دوران دبیرستان </a:t>
            </a:r>
            <a:r>
              <a:rPr lang="fa-IR" sz="2400" dirty="0" err="1">
                <a:solidFill>
                  <a:srgbClr val="FF00FF"/>
                </a:solidFill>
                <a:cs typeface="B Nazanin" pitchFamily="2" charset="-78"/>
              </a:rPr>
              <a:t>راتمام</a:t>
            </a:r>
            <a:r>
              <a:rPr lang="fa-IR" sz="2400" dirty="0">
                <a:solidFill>
                  <a:srgbClr val="FF00FF"/>
                </a:solidFill>
                <a:cs typeface="B Nazanin" pitchFamily="2" charset="-78"/>
              </a:rPr>
              <a:t> کرد و به اسرائیل </a:t>
            </a:r>
            <a:r>
              <a:rPr lang="fa-IR" sz="2400" dirty="0" err="1">
                <a:solidFill>
                  <a:srgbClr val="FF00FF"/>
                </a:solidFill>
                <a:cs typeface="B Nazanin" pitchFamily="2" charset="-78"/>
              </a:rPr>
              <a:t>رفـت</a:t>
            </a:r>
            <a:r>
              <a:rPr lang="fa-IR" sz="2400" dirty="0">
                <a:solidFill>
                  <a:srgbClr val="FF00FF"/>
                </a:solidFill>
                <a:cs typeface="B Nazanin" pitchFamily="2" charset="-78"/>
              </a:rPr>
              <a:t>. </a:t>
            </a:r>
            <a:r>
              <a:rPr lang="fa-IR" sz="2400" dirty="0" err="1">
                <a:solidFill>
                  <a:srgbClr val="FF00FF"/>
                </a:solidFill>
                <a:cs typeface="B Nazanin" pitchFamily="2" charset="-78"/>
              </a:rPr>
              <a:t>ارگانیسـم</a:t>
            </a:r>
            <a:r>
              <a:rPr lang="fa-IR" sz="2400" dirty="0">
                <a:solidFill>
                  <a:srgbClr val="FF00FF"/>
                </a:solidFill>
                <a:cs typeface="B Nazanin" pitchFamily="2" charset="-78"/>
              </a:rPr>
              <a:t> </a:t>
            </a:r>
            <a:r>
              <a:rPr lang="fa-IR" sz="2400" dirty="0" err="1">
                <a:solidFill>
                  <a:srgbClr val="FF00FF"/>
                </a:solidFill>
                <a:cs typeface="B Nazanin" pitchFamily="2" charset="-78"/>
              </a:rPr>
              <a:t>خـانواده</a:t>
            </a:r>
            <a:r>
              <a:rPr lang="fa-IR" sz="2400" dirty="0">
                <a:solidFill>
                  <a:srgbClr val="FF00FF"/>
                </a:solidFill>
                <a:cs typeface="B Nazanin" pitchFamily="2" charset="-78"/>
              </a:rPr>
              <a:t> </a:t>
            </a:r>
            <a:r>
              <a:rPr lang="fa-IR" sz="2400" dirty="0" err="1">
                <a:solidFill>
                  <a:srgbClr val="FF00FF"/>
                </a:solidFill>
                <a:cs typeface="B Nazanin" pitchFamily="2" charset="-78"/>
              </a:rPr>
              <a:t>بـرای</a:t>
            </a:r>
            <a:r>
              <a:rPr lang="fa-IR" sz="2400" dirty="0">
                <a:solidFill>
                  <a:srgbClr val="FF00FF"/>
                </a:solidFill>
                <a:cs typeface="B Nazanin" pitchFamily="2" charset="-78"/>
              </a:rPr>
              <a:t> حراست و حفظ فاصله مناسب بین زن و شوهر از دان بهره برداری </a:t>
            </a:r>
            <a:r>
              <a:rPr lang="fa-IR" sz="2400" dirty="0" err="1">
                <a:solidFill>
                  <a:srgbClr val="FF00FF"/>
                </a:solidFill>
                <a:cs typeface="B Nazanin" pitchFamily="2" charset="-78"/>
              </a:rPr>
              <a:t>میکند.در</a:t>
            </a:r>
            <a:r>
              <a:rPr lang="fa-IR" sz="2400" dirty="0">
                <a:solidFill>
                  <a:srgbClr val="FF00FF"/>
                </a:solidFill>
                <a:cs typeface="B Nazanin" pitchFamily="2" charset="-78"/>
              </a:rPr>
              <a:t> نتیجه در واحد دوتایی </a:t>
            </a:r>
            <a:r>
              <a:rPr lang="fa-IR" sz="2400" dirty="0" err="1">
                <a:solidFill>
                  <a:srgbClr val="FF00FF"/>
                </a:solidFill>
                <a:cs typeface="B Nazanin" pitchFamily="2" charset="-78"/>
              </a:rPr>
              <a:t>مـادر-پسر</a:t>
            </a:r>
            <a:r>
              <a:rPr lang="fa-IR" sz="2400" dirty="0">
                <a:solidFill>
                  <a:srgbClr val="FF00FF"/>
                </a:solidFill>
                <a:cs typeface="B Nazanin" pitchFamily="2" charset="-78"/>
              </a:rPr>
              <a:t> دعوا بالا می گیرد پسر خانواده انگ بیمار معلوم را می پذیرد پدر گوشه نشین </a:t>
            </a:r>
            <a:r>
              <a:rPr lang="fa-IR" sz="2400" dirty="0" err="1">
                <a:solidFill>
                  <a:srgbClr val="FF00FF"/>
                </a:solidFill>
                <a:cs typeface="B Nazanin" pitchFamily="2" charset="-78"/>
              </a:rPr>
              <a:t>شـده</a:t>
            </a:r>
            <a:r>
              <a:rPr lang="fa-IR" sz="2400" dirty="0">
                <a:solidFill>
                  <a:srgbClr val="FF00FF"/>
                </a:solidFill>
                <a:cs typeface="B Nazanin" pitchFamily="2" charset="-78"/>
              </a:rPr>
              <a:t> </a:t>
            </a:r>
            <a:r>
              <a:rPr lang="fa-IR" sz="2400" dirty="0" err="1">
                <a:solidFill>
                  <a:srgbClr val="FF00FF"/>
                </a:solidFill>
                <a:cs typeface="B Nazanin" pitchFamily="2" charset="-78"/>
              </a:rPr>
              <a:t>واحسـاس</a:t>
            </a:r>
            <a:r>
              <a:rPr lang="fa-IR" sz="2400" dirty="0">
                <a:solidFill>
                  <a:srgbClr val="FF00FF"/>
                </a:solidFill>
                <a:cs typeface="B Nazanin" pitchFamily="2" charset="-78"/>
              </a:rPr>
              <a:t> </a:t>
            </a:r>
            <a:r>
              <a:rPr lang="fa-IR" sz="2400" dirty="0" err="1">
                <a:solidFill>
                  <a:srgbClr val="FF00FF"/>
                </a:solidFill>
                <a:cs typeface="B Nazanin" pitchFamily="2" charset="-78"/>
              </a:rPr>
              <a:t>گنـاه</a:t>
            </a:r>
            <a:r>
              <a:rPr lang="fa-IR" sz="2400" dirty="0">
                <a:solidFill>
                  <a:srgbClr val="FF00FF"/>
                </a:solidFill>
                <a:cs typeface="B Nazanin" pitchFamily="2" charset="-78"/>
              </a:rPr>
              <a:t> میکند در نتیجه آنها برای رهایی از این وضع به خانواده </a:t>
            </a:r>
            <a:r>
              <a:rPr lang="fa-IR" sz="2400" dirty="0" err="1">
                <a:solidFill>
                  <a:srgbClr val="FF00FF"/>
                </a:solidFill>
                <a:cs typeface="B Nazanin" pitchFamily="2" charset="-78"/>
              </a:rPr>
              <a:t>درمانگر</a:t>
            </a:r>
            <a:r>
              <a:rPr lang="fa-IR" sz="2400" dirty="0">
                <a:solidFill>
                  <a:srgbClr val="FF00FF"/>
                </a:solidFill>
                <a:cs typeface="B Nazanin" pitchFamily="2" charset="-78"/>
              </a:rPr>
              <a:t> پناه بردند. در این داستان هر عضو خانواده نظر نادرستی نسبت به دیگران </a:t>
            </a:r>
            <a:r>
              <a:rPr lang="fa-IR" sz="2400" dirty="0" err="1">
                <a:solidFill>
                  <a:srgbClr val="FF00FF"/>
                </a:solidFill>
                <a:cs typeface="B Nazanin" pitchFamily="2" charset="-78"/>
              </a:rPr>
              <a:t>دارد.با</a:t>
            </a:r>
            <a:r>
              <a:rPr lang="fa-IR" sz="2400" dirty="0">
                <a:solidFill>
                  <a:srgbClr val="FF00FF"/>
                </a:solidFill>
                <a:cs typeface="B Nazanin" pitchFamily="2" charset="-78"/>
              </a:rPr>
              <a:t> این وجود در یک جلسه روشن می شود که برای حفظ فاصله مناسب وجود هر چهار عضو ضروری است. </a:t>
            </a:r>
            <a:endParaRPr lang="fa-IR" sz="2400" dirty="0">
              <a:solidFill>
                <a:srgbClr val="FF00FF"/>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457200"/>
            <a:ext cx="7620000" cy="5128327"/>
          </a:xfrm>
          <a:prstGeom prst="rect">
            <a:avLst/>
          </a:prstGeom>
        </p:spPr>
        <p:txBody>
          <a:bodyPr wrap="square">
            <a:spAutoFit/>
          </a:bodyPr>
          <a:lstStyle/>
          <a:p>
            <a:pPr algn="just" rtl="1">
              <a:lnSpc>
                <a:spcPct val="150000"/>
              </a:lnSpc>
            </a:pPr>
            <a:r>
              <a:rPr lang="fa-IR" sz="2200" dirty="0">
                <a:solidFill>
                  <a:schemeClr val="accent6">
                    <a:lumMod val="75000"/>
                  </a:schemeClr>
                </a:solidFill>
                <a:cs typeface="B Nazanin" pitchFamily="2" charset="-78"/>
              </a:rPr>
              <a:t>این نظر و عقیده که انسان ها به </a:t>
            </a:r>
            <a:r>
              <a:rPr lang="fa-IR" sz="2200" dirty="0" err="1">
                <a:solidFill>
                  <a:schemeClr val="accent6">
                    <a:lumMod val="75000"/>
                  </a:schemeClr>
                </a:solidFill>
                <a:cs typeface="B Nazanin" pitchFamily="2" charset="-78"/>
              </a:rPr>
              <a:t>منزلـه</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واحـدهایی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مجـزا</a:t>
            </a:r>
            <a:r>
              <a:rPr lang="fa-IR" sz="2200" dirty="0">
                <a:solidFill>
                  <a:schemeClr val="accent6">
                    <a:lumMod val="75000"/>
                  </a:schemeClr>
                </a:solidFill>
                <a:cs typeface="B Nazanin" pitchFamily="2" charset="-78"/>
              </a:rPr>
              <a:t> و </a:t>
            </a:r>
            <a:r>
              <a:rPr lang="fa-IR" sz="2200" dirty="0" err="1">
                <a:solidFill>
                  <a:schemeClr val="accent6">
                    <a:lumMod val="75000"/>
                  </a:schemeClr>
                </a:solidFill>
                <a:cs typeface="B Nazanin" pitchFamily="2" charset="-78"/>
              </a:rPr>
              <a:t>مسـتقل</a:t>
            </a:r>
            <a:r>
              <a:rPr lang="fa-IR" sz="2200" dirty="0">
                <a:solidFill>
                  <a:schemeClr val="accent6">
                    <a:lumMod val="75000"/>
                  </a:schemeClr>
                </a:solidFill>
                <a:cs typeface="B Nazanin" pitchFamily="2" charset="-78"/>
              </a:rPr>
              <a:t> از همدیگر هستند با مفهوم وابستگی متقابل همه امور در تعارض </a:t>
            </a:r>
            <a:r>
              <a:rPr lang="fa-IR" sz="2200" dirty="0" err="1">
                <a:solidFill>
                  <a:schemeClr val="accent6">
                    <a:lumMod val="75000"/>
                  </a:schemeClr>
                </a:solidFill>
                <a:cs typeface="B Nazanin" pitchFamily="2" charset="-78"/>
              </a:rPr>
              <a:t>است.ستیز</a:t>
            </a:r>
            <a:r>
              <a:rPr lang="fa-IR" sz="2200" dirty="0">
                <a:solidFill>
                  <a:schemeClr val="accent6">
                    <a:lumMod val="75000"/>
                  </a:schemeClr>
                </a:solidFill>
                <a:cs typeface="B Nazanin" pitchFamily="2" charset="-78"/>
              </a:rPr>
              <a:t> بین </a:t>
            </a:r>
            <a:r>
              <a:rPr lang="fa-IR" sz="2200" dirty="0" err="1">
                <a:solidFill>
                  <a:schemeClr val="accent6">
                    <a:lumMod val="75000"/>
                  </a:schemeClr>
                </a:solidFill>
                <a:cs typeface="B Nazanin" pitchFamily="2" charset="-78"/>
              </a:rPr>
              <a:t>مکملیت</a:t>
            </a:r>
            <a:r>
              <a:rPr lang="fa-IR" sz="2200" dirty="0">
                <a:solidFill>
                  <a:schemeClr val="accent6">
                    <a:lumMod val="75000"/>
                  </a:schemeClr>
                </a:solidFill>
                <a:cs typeface="B Nazanin" pitchFamily="2" charset="-78"/>
              </a:rPr>
              <a:t> قطب های متضاد از بطن ستیز بین مفاهیم خویشتن به مثابه یک واحد و خویشتن به مثابه جزئی از کل </a:t>
            </a:r>
            <a:r>
              <a:rPr lang="fa-IR" sz="2200" dirty="0" err="1">
                <a:solidFill>
                  <a:schemeClr val="accent6">
                    <a:lumMod val="75000"/>
                  </a:schemeClr>
                </a:solidFill>
                <a:cs typeface="B Nazanin" pitchFamily="2" charset="-78"/>
              </a:rPr>
              <a:t>برمی</a:t>
            </a:r>
            <a:r>
              <a:rPr lang="fa-IR" sz="2200" dirty="0">
                <a:solidFill>
                  <a:schemeClr val="accent6">
                    <a:lumMod val="75000"/>
                  </a:schemeClr>
                </a:solidFill>
                <a:cs typeface="B Nazanin" pitchFamily="2" charset="-78"/>
              </a:rPr>
              <a:t> خیزد. ستیز </a:t>
            </a:r>
            <a:r>
              <a:rPr lang="fa-IR" sz="2200" dirty="0" err="1">
                <a:solidFill>
                  <a:schemeClr val="accent6">
                    <a:lumMod val="75000"/>
                  </a:schemeClr>
                </a:solidFill>
                <a:cs typeface="B Nazanin" pitchFamily="2" charset="-78"/>
              </a:rPr>
              <a:t>بـین</a:t>
            </a:r>
            <a:r>
              <a:rPr lang="fa-IR" sz="2200" dirty="0">
                <a:solidFill>
                  <a:schemeClr val="accent6">
                    <a:lumMod val="75000"/>
                  </a:schemeClr>
                </a:solidFill>
                <a:cs typeface="B Nazanin" pitchFamily="2" charset="-78"/>
              </a:rPr>
              <a:t> عقاید فرد به مثابه خویشتن و فرد به مثابه جزئی از کل برآیند دوبینی غیر ضروری است. خویشتن را </a:t>
            </a:r>
            <a:r>
              <a:rPr lang="fa-IR" sz="2200" dirty="0" err="1">
                <a:solidFill>
                  <a:schemeClr val="accent6">
                    <a:lumMod val="75000"/>
                  </a:schemeClr>
                </a:solidFill>
                <a:cs typeface="B Nazanin" pitchFamily="2" charset="-78"/>
              </a:rPr>
              <a:t>مـی</a:t>
            </a:r>
            <a:r>
              <a:rPr lang="fa-IR" sz="2200" dirty="0">
                <a:solidFill>
                  <a:schemeClr val="accent6">
                    <a:lumMod val="75000"/>
                  </a:schemeClr>
                </a:solidFill>
                <a:cs typeface="B Nazanin" pitchFamily="2" charset="-78"/>
              </a:rPr>
              <a:t> توان هم به صورت کل و هم جزئی از کل </a:t>
            </a:r>
            <a:r>
              <a:rPr lang="fa-IR" sz="2200" dirty="0" err="1">
                <a:solidFill>
                  <a:schemeClr val="accent6">
                    <a:lumMod val="75000"/>
                  </a:schemeClr>
                </a:solidFill>
                <a:cs typeface="B Nazanin" pitchFamily="2" charset="-78"/>
              </a:rPr>
              <a:t>درنظر</a:t>
            </a:r>
            <a:r>
              <a:rPr lang="fa-IR" sz="2200" dirty="0">
                <a:solidFill>
                  <a:schemeClr val="accent6">
                    <a:lumMod val="75000"/>
                  </a:schemeClr>
                </a:solidFill>
                <a:cs typeface="B Nazanin" pitchFamily="2" charset="-78"/>
              </a:rPr>
              <a:t> گرفت که با توجه به موقعیت یکی از آن دو نمایان می شود. یکی از اهداف درمان در خانواده درمانی کمک به اعضاء </a:t>
            </a:r>
            <a:r>
              <a:rPr lang="fa-IR" sz="2200" dirty="0" err="1">
                <a:solidFill>
                  <a:schemeClr val="accent6">
                    <a:lumMod val="75000"/>
                  </a:schemeClr>
                </a:solidFill>
                <a:cs typeface="B Nazanin" pitchFamily="2" charset="-78"/>
              </a:rPr>
              <a:t>خـانواده</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بـرای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دسـتیابی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بـه</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تمـامیتی</a:t>
            </a:r>
            <a:r>
              <a:rPr lang="fa-IR" sz="2200" dirty="0">
                <a:solidFill>
                  <a:schemeClr val="accent6">
                    <a:lumMod val="75000"/>
                  </a:schemeClr>
                </a:solidFill>
                <a:cs typeface="B Nazanin" pitchFamily="2" charset="-78"/>
              </a:rPr>
              <a:t> </a:t>
            </a:r>
            <a:r>
              <a:rPr lang="fa-IR" sz="2200" dirty="0" err="1">
                <a:solidFill>
                  <a:schemeClr val="accent6">
                    <a:lumMod val="75000"/>
                  </a:schemeClr>
                </a:solidFill>
                <a:cs typeface="B Nazanin" pitchFamily="2" charset="-78"/>
              </a:rPr>
              <a:t>بزرگتـر</a:t>
            </a:r>
            <a:r>
              <a:rPr lang="fa-IR" sz="2200" dirty="0">
                <a:solidFill>
                  <a:schemeClr val="accent6">
                    <a:lumMod val="75000"/>
                  </a:schemeClr>
                </a:solidFill>
                <a:cs typeface="B Nazanin" pitchFamily="2" charset="-78"/>
              </a:rPr>
              <a:t> از خویشتن خویش </a:t>
            </a:r>
            <a:r>
              <a:rPr lang="fa-IR" sz="2200" dirty="0" err="1">
                <a:solidFill>
                  <a:schemeClr val="accent6">
                    <a:lumMod val="75000"/>
                  </a:schemeClr>
                </a:solidFill>
                <a:cs typeface="B Nazanin" pitchFamily="2" charset="-78"/>
              </a:rPr>
              <a:t>است.چنانچه</a:t>
            </a:r>
            <a:r>
              <a:rPr lang="fa-IR" sz="2200" dirty="0">
                <a:solidFill>
                  <a:schemeClr val="accent6">
                    <a:lumMod val="75000"/>
                  </a:schemeClr>
                </a:solidFill>
                <a:cs typeface="B Nazanin" pitchFamily="2" charset="-78"/>
              </a:rPr>
              <a:t> عضوی از خانواده بتواند برای نوسازی </a:t>
            </a:r>
            <a:r>
              <a:rPr lang="fa-IR" sz="2200" dirty="0" err="1">
                <a:solidFill>
                  <a:schemeClr val="accent6">
                    <a:lumMod val="75000"/>
                  </a:schemeClr>
                </a:solidFill>
                <a:cs typeface="B Nazanin" pitchFamily="2" charset="-78"/>
              </a:rPr>
              <a:t>تجاربش</a:t>
            </a:r>
            <a:r>
              <a:rPr lang="fa-IR" sz="2200" dirty="0">
                <a:solidFill>
                  <a:schemeClr val="accent6">
                    <a:lumMod val="75000"/>
                  </a:schemeClr>
                </a:solidFill>
                <a:cs typeface="B Nazanin" pitchFamily="2" charset="-78"/>
              </a:rPr>
              <a:t> به شیوه ای متوسل شود که به زمان بیشتری نیاز دارد آنوقت می تواند واقعیت را به شیوه نوینی درک کند.</a:t>
            </a:r>
            <a:endParaRPr lang="en-US" sz="22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271855"/>
            <a:ext cx="8229600" cy="5078313"/>
          </a:xfrm>
          <a:prstGeom prst="rect">
            <a:avLst/>
          </a:prstGeom>
        </p:spPr>
        <p:txBody>
          <a:bodyPr wrap="square">
            <a:spAutoFit/>
          </a:bodyPr>
          <a:lstStyle/>
          <a:p>
            <a:pPr algn="just" rtl="1">
              <a:lnSpc>
                <a:spcPct val="150000"/>
              </a:lnSpc>
            </a:pPr>
            <a:r>
              <a:rPr lang="fa-IR" sz="2400" b="1" dirty="0">
                <a:solidFill>
                  <a:srgbClr val="00CC66"/>
                </a:solidFill>
                <a:cs typeface="B Nazanin" pitchFamily="2" charset="-78"/>
              </a:rPr>
              <a:t>در افتادن با مشکل:</a:t>
            </a:r>
            <a:endParaRPr lang="en-US" sz="2400" dirty="0">
              <a:solidFill>
                <a:srgbClr val="00CC66"/>
              </a:solidFill>
              <a:cs typeface="B Nazanin" pitchFamily="2" charset="-78"/>
            </a:endParaRPr>
          </a:p>
          <a:p>
            <a:pPr algn="just" rtl="1">
              <a:lnSpc>
                <a:spcPct val="150000"/>
              </a:lnSpc>
            </a:pPr>
            <a:r>
              <a:rPr lang="fa-IR" sz="2400" dirty="0" err="1">
                <a:solidFill>
                  <a:srgbClr val="00CC66"/>
                </a:solidFill>
                <a:cs typeface="B Nazanin" pitchFamily="2" charset="-78"/>
              </a:rPr>
              <a:t>درمانگر</a:t>
            </a:r>
            <a:r>
              <a:rPr lang="fa-IR" sz="2400" dirty="0">
                <a:solidFill>
                  <a:srgbClr val="00CC66"/>
                </a:solidFill>
                <a:cs typeface="B Nazanin" pitchFamily="2" charset="-78"/>
              </a:rPr>
              <a:t> با اعتقاد راسخ خانواده مبنی بر وجود بیمار معلوم که ارتباطی به بافت خانواده ندارد در </a:t>
            </a:r>
            <a:r>
              <a:rPr lang="fa-IR" sz="2400" dirty="0" err="1">
                <a:solidFill>
                  <a:srgbClr val="00CC66"/>
                </a:solidFill>
                <a:cs typeface="B Nazanin" pitchFamily="2" charset="-78"/>
              </a:rPr>
              <a:t>مـی</a:t>
            </a:r>
            <a:r>
              <a:rPr lang="fa-IR" sz="2400" dirty="0">
                <a:solidFill>
                  <a:srgbClr val="00CC66"/>
                </a:solidFill>
                <a:cs typeface="B Nazanin" pitchFamily="2" charset="-78"/>
              </a:rPr>
              <a:t> </a:t>
            </a:r>
            <a:r>
              <a:rPr lang="fa-IR" sz="2400" dirty="0" err="1">
                <a:solidFill>
                  <a:srgbClr val="00CC66"/>
                </a:solidFill>
                <a:cs typeface="B Nazanin" pitchFamily="2" charset="-78"/>
              </a:rPr>
              <a:t>افتـد</a:t>
            </a:r>
            <a:r>
              <a:rPr lang="fa-IR" sz="2400" dirty="0">
                <a:solidFill>
                  <a:srgbClr val="00CC66"/>
                </a:solidFill>
                <a:cs typeface="B Nazanin" pitchFamily="2" charset="-78"/>
              </a:rPr>
              <a:t>. فرد افسرده ای(اسمیت) در اولین جلسه خانواده درمانی به </a:t>
            </a:r>
            <a:r>
              <a:rPr lang="fa-IR" sz="2400" dirty="0" err="1">
                <a:solidFill>
                  <a:srgbClr val="00CC66"/>
                </a:solidFill>
                <a:cs typeface="B Nazanin" pitchFamily="2" charset="-78"/>
              </a:rPr>
              <a:t>مینوچین</a:t>
            </a:r>
            <a:r>
              <a:rPr lang="fa-IR" sz="2400" dirty="0">
                <a:solidFill>
                  <a:srgbClr val="00CC66"/>
                </a:solidFill>
                <a:cs typeface="B Nazanin" pitchFamily="2" charset="-78"/>
              </a:rPr>
              <a:t> گفت( </a:t>
            </a:r>
            <a:r>
              <a:rPr lang="fa-IR" sz="2400" dirty="0" err="1">
                <a:solidFill>
                  <a:srgbClr val="00CC66"/>
                </a:solidFill>
                <a:cs typeface="B Nazanin" pitchFamily="2" charset="-78"/>
              </a:rPr>
              <a:t>مشـکل</a:t>
            </a:r>
            <a:r>
              <a:rPr lang="fa-IR" sz="2400" dirty="0">
                <a:solidFill>
                  <a:srgbClr val="00CC66"/>
                </a:solidFill>
                <a:cs typeface="B Nazanin" pitchFamily="2" charset="-78"/>
              </a:rPr>
              <a:t> </a:t>
            </a:r>
            <a:r>
              <a:rPr lang="fa-IR" sz="2400" dirty="0" err="1">
                <a:solidFill>
                  <a:srgbClr val="00CC66"/>
                </a:solidFill>
                <a:cs typeface="B Nazanin" pitchFamily="2" charset="-78"/>
              </a:rPr>
              <a:t>مـنم</a:t>
            </a:r>
            <a:r>
              <a:rPr lang="fa-IR" sz="2400" dirty="0">
                <a:solidFill>
                  <a:srgbClr val="00CC66"/>
                </a:solidFill>
                <a:cs typeface="B Nazanin" pitchFamily="2" charset="-78"/>
              </a:rPr>
              <a:t>) </a:t>
            </a:r>
            <a:r>
              <a:rPr lang="fa-IR" sz="2400" dirty="0" err="1">
                <a:solidFill>
                  <a:srgbClr val="00CC66"/>
                </a:solidFill>
                <a:cs typeface="B Nazanin" pitchFamily="2" charset="-78"/>
              </a:rPr>
              <a:t>درمـانگر</a:t>
            </a:r>
            <a:r>
              <a:rPr lang="fa-IR" sz="2400" dirty="0">
                <a:solidFill>
                  <a:srgbClr val="00CC66"/>
                </a:solidFill>
                <a:cs typeface="B Nazanin" pitchFamily="2" charset="-78"/>
              </a:rPr>
              <a:t> </a:t>
            </a:r>
            <a:r>
              <a:rPr lang="fa-IR" sz="2400" dirty="0" err="1">
                <a:solidFill>
                  <a:srgbClr val="00CC66"/>
                </a:solidFill>
                <a:cs typeface="B Nazanin" pitchFamily="2" charset="-78"/>
              </a:rPr>
              <a:t>گفـت</a:t>
            </a:r>
            <a:r>
              <a:rPr lang="fa-IR" sz="2400" dirty="0">
                <a:solidFill>
                  <a:srgbClr val="00CC66"/>
                </a:solidFill>
                <a:cs typeface="B Nazanin" pitchFamily="2" charset="-78"/>
              </a:rPr>
              <a:t> (چندان هم مطمئن </a:t>
            </a:r>
            <a:r>
              <a:rPr lang="fa-IR" sz="2400" dirty="0" err="1">
                <a:solidFill>
                  <a:srgbClr val="00CC66"/>
                </a:solidFill>
                <a:cs typeface="B Nazanin" pitchFamily="2" charset="-78"/>
              </a:rPr>
              <a:t>نباش</a:t>
            </a:r>
            <a:r>
              <a:rPr lang="fa-IR" sz="2400" dirty="0">
                <a:solidFill>
                  <a:srgbClr val="00CC66"/>
                </a:solidFill>
                <a:cs typeface="B Nazanin" pitchFamily="2" charset="-78"/>
              </a:rPr>
              <a:t>) سایر خانواده با نظر بیمار </a:t>
            </a:r>
            <a:r>
              <a:rPr lang="fa-IR" sz="2400" dirty="0" err="1">
                <a:solidFill>
                  <a:srgbClr val="00CC66"/>
                </a:solidFill>
                <a:cs typeface="B Nazanin" pitchFamily="2" charset="-78"/>
              </a:rPr>
              <a:t>موافقند</a:t>
            </a:r>
            <a:r>
              <a:rPr lang="fa-IR" sz="2400" dirty="0">
                <a:solidFill>
                  <a:srgbClr val="00CC66"/>
                </a:solidFill>
                <a:cs typeface="B Nazanin" pitchFamily="2" charset="-78"/>
              </a:rPr>
              <a:t>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نیز همان داده ها را می دید و آنها را با توجه به نحوه عملکرد افراد و فعال شدنشان در سیستم خانواده در نظر می گرفت. </a:t>
            </a:r>
            <a:r>
              <a:rPr lang="fa-IR" sz="2400" dirty="0" err="1">
                <a:solidFill>
                  <a:srgbClr val="00CC66"/>
                </a:solidFill>
                <a:cs typeface="B Nazanin" pitchFamily="2" charset="-78"/>
              </a:rPr>
              <a:t>گریگوری</a:t>
            </a:r>
            <a:r>
              <a:rPr lang="fa-IR" sz="2400" dirty="0">
                <a:solidFill>
                  <a:srgbClr val="00CC66"/>
                </a:solidFill>
                <a:cs typeface="B Nazanin" pitchFamily="2" charset="-78"/>
              </a:rPr>
              <a:t> هنگامی که در حضور همسرش در جلسه خانواده درمانی گفت که من افسرده هستم </a:t>
            </a:r>
            <a:r>
              <a:rPr lang="fa-IR" sz="2400" dirty="0" err="1">
                <a:solidFill>
                  <a:srgbClr val="00CC66"/>
                </a:solidFill>
                <a:cs typeface="B Nazanin" pitchFamily="2" charset="-78"/>
              </a:rPr>
              <a:t>درمانگر</a:t>
            </a:r>
            <a:r>
              <a:rPr lang="fa-IR" sz="2400" dirty="0">
                <a:solidFill>
                  <a:srgbClr val="00CC66"/>
                </a:solidFill>
                <a:cs typeface="B Nazanin" pitchFamily="2" charset="-78"/>
              </a:rPr>
              <a:t> گفت آیا </a:t>
            </a:r>
            <a:r>
              <a:rPr lang="fa-IR" sz="2400" dirty="0" err="1">
                <a:solidFill>
                  <a:srgbClr val="00CC66"/>
                </a:solidFill>
                <a:cs typeface="B Nazanin" pitchFamily="2" charset="-78"/>
              </a:rPr>
              <a:t>پت</a:t>
            </a:r>
            <a:r>
              <a:rPr lang="fa-IR" sz="2400" dirty="0">
                <a:solidFill>
                  <a:srgbClr val="00CC66"/>
                </a:solidFill>
                <a:cs typeface="B Nazanin" pitchFamily="2" charset="-78"/>
              </a:rPr>
              <a:t> تو را افسرده می کند؟ این سوال های ساده شیوه درک افراد از واقعیت را زیر سوال می برد و پایه </a:t>
            </a:r>
            <a:r>
              <a:rPr lang="fa-IR" sz="2400" dirty="0" err="1">
                <a:solidFill>
                  <a:srgbClr val="00CC66"/>
                </a:solidFill>
                <a:cs typeface="B Nazanin" pitchFamily="2" charset="-78"/>
              </a:rPr>
              <a:t>هـای</a:t>
            </a:r>
            <a:r>
              <a:rPr lang="fa-IR" sz="2400" dirty="0">
                <a:solidFill>
                  <a:srgbClr val="00CC66"/>
                </a:solidFill>
                <a:cs typeface="B Nazanin" pitchFamily="2" charset="-78"/>
              </a:rPr>
              <a:t> </a:t>
            </a:r>
            <a:r>
              <a:rPr lang="fa-IR" sz="2400" dirty="0" err="1">
                <a:solidFill>
                  <a:srgbClr val="00CC66"/>
                </a:solidFill>
                <a:cs typeface="B Nazanin" pitchFamily="2" charset="-78"/>
              </a:rPr>
              <a:t>اطمینـان</a:t>
            </a:r>
            <a:r>
              <a:rPr lang="fa-IR" sz="2400" dirty="0">
                <a:solidFill>
                  <a:srgbClr val="00CC66"/>
                </a:solidFill>
                <a:cs typeface="B Nazanin" pitchFamily="2" charset="-78"/>
              </a:rPr>
              <a:t> </a:t>
            </a:r>
            <a:r>
              <a:rPr lang="fa-IR" sz="2400" dirty="0" err="1">
                <a:solidFill>
                  <a:srgbClr val="00CC66"/>
                </a:solidFill>
                <a:cs typeface="B Nazanin" pitchFamily="2" charset="-78"/>
              </a:rPr>
              <a:t>افـراد</a:t>
            </a:r>
            <a:r>
              <a:rPr lang="fa-IR" sz="2400" dirty="0">
                <a:solidFill>
                  <a:srgbClr val="00CC66"/>
                </a:solidFill>
                <a:cs typeface="B Nazanin" pitchFamily="2" charset="-78"/>
              </a:rPr>
              <a:t> را متزلزل می کند. </a:t>
            </a:r>
            <a:endParaRPr lang="fa-IR" sz="2400" dirty="0">
              <a:solidFill>
                <a:srgbClr val="00CC66"/>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2900" y="1219200"/>
            <a:ext cx="8458200" cy="5032147"/>
          </a:xfrm>
          <a:prstGeom prst="rect">
            <a:avLst/>
          </a:prstGeom>
        </p:spPr>
        <p:txBody>
          <a:bodyPr wrap="square">
            <a:spAutoFit/>
          </a:bodyPr>
          <a:lstStyle/>
          <a:p>
            <a:pPr algn="just" rtl="1">
              <a:lnSpc>
                <a:spcPct val="150000"/>
              </a:lnSpc>
            </a:pPr>
            <a:r>
              <a:rPr lang="fa-IR" sz="2400" dirty="0" smtClean="0">
                <a:solidFill>
                  <a:schemeClr val="accent6">
                    <a:lumMod val="75000"/>
                  </a:schemeClr>
                </a:solidFill>
                <a:cs typeface="B Nazanin" pitchFamily="2" charset="-78"/>
              </a:rPr>
              <a:t>درمان </a:t>
            </a:r>
            <a:r>
              <a:rPr lang="fa-IR" sz="2400" dirty="0">
                <a:solidFill>
                  <a:schemeClr val="accent6">
                    <a:lumMod val="75000"/>
                  </a:schemeClr>
                </a:solidFill>
                <a:cs typeface="B Nazanin" pitchFamily="2" charset="-78"/>
              </a:rPr>
              <a:t>زمانی آغاز می شود که افراد خانواده و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متفق</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القولند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جـایی</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ارتبـاط</a:t>
            </a:r>
            <a:r>
              <a:rPr lang="fa-IR" sz="2400" dirty="0">
                <a:solidFill>
                  <a:schemeClr val="accent6">
                    <a:lumMod val="75000"/>
                  </a:schemeClr>
                </a:solidFill>
                <a:cs typeface="B Nazanin" pitchFamily="2" charset="-78"/>
              </a:rPr>
              <a:t> اعضاء خانواده ایراد دارد. </a:t>
            </a:r>
            <a:r>
              <a:rPr lang="fa-IR" sz="2400" dirty="0" err="1">
                <a:solidFill>
                  <a:schemeClr val="accent6">
                    <a:lumMod val="75000"/>
                  </a:schemeClr>
                </a:solidFill>
                <a:cs typeface="B Nazanin" pitchFamily="2" charset="-78"/>
              </a:rPr>
              <a:t>وهمگی</a:t>
            </a:r>
            <a:r>
              <a:rPr lang="fa-IR" sz="2400" dirty="0">
                <a:solidFill>
                  <a:schemeClr val="accent6">
                    <a:lumMod val="75000"/>
                  </a:schemeClr>
                </a:solidFill>
                <a:cs typeface="B Nazanin" pitchFamily="2" charset="-78"/>
              </a:rPr>
              <a:t> در جلسه درمان حضور می یابند و در برابر چاره های نوین </a:t>
            </a:r>
            <a:r>
              <a:rPr lang="fa-IR" sz="2400" dirty="0" err="1">
                <a:solidFill>
                  <a:schemeClr val="accent6">
                    <a:lumMod val="75000"/>
                  </a:schemeClr>
                </a:solidFill>
                <a:cs typeface="B Nazanin" pitchFamily="2" charset="-78"/>
              </a:rPr>
              <a:t>مقاومـت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مـی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ورزرند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وارد می شود </a:t>
            </a:r>
            <a:r>
              <a:rPr lang="fa-IR" sz="2400" dirty="0" err="1">
                <a:solidFill>
                  <a:schemeClr val="accent6">
                    <a:lumMod val="75000"/>
                  </a:schemeClr>
                </a:solidFill>
                <a:cs typeface="B Nazanin" pitchFamily="2" charset="-78"/>
              </a:rPr>
              <a:t>وتجربه</a:t>
            </a:r>
            <a:r>
              <a:rPr lang="fa-IR" sz="2400" dirty="0">
                <a:solidFill>
                  <a:schemeClr val="accent6">
                    <a:lumMod val="75000"/>
                  </a:schemeClr>
                </a:solidFill>
                <a:cs typeface="B Nazanin" pitchFamily="2" charset="-78"/>
              </a:rPr>
              <a:t> مشترک در مورد بیمار را از جنبه دیگری تفسیر می کند. در </a:t>
            </a:r>
            <a:r>
              <a:rPr lang="fa-IR" sz="2400" dirty="0" err="1">
                <a:solidFill>
                  <a:schemeClr val="accent6">
                    <a:lumMod val="75000"/>
                  </a:schemeClr>
                </a:solidFill>
                <a:cs typeface="B Nazanin" pitchFamily="2" charset="-78"/>
              </a:rPr>
              <a:t>خـانواده</a:t>
            </a:r>
            <a:r>
              <a:rPr lang="fa-IR" sz="2400" dirty="0">
                <a:solidFill>
                  <a:schemeClr val="accent6">
                    <a:lumMod val="75000"/>
                  </a:schemeClr>
                </a:solidFill>
                <a:cs typeface="B Nazanin" pitchFamily="2" charset="-78"/>
              </a:rPr>
              <a:t> های روان تنی یا خانواده </a:t>
            </a:r>
            <a:r>
              <a:rPr lang="fa-IR" sz="2400" dirty="0" err="1">
                <a:solidFill>
                  <a:schemeClr val="accent6">
                    <a:lumMod val="75000"/>
                  </a:schemeClr>
                </a:solidFill>
                <a:cs typeface="B Nazanin" pitchFamily="2" charset="-78"/>
              </a:rPr>
              <a:t>هایی</a:t>
            </a:r>
            <a:r>
              <a:rPr lang="fa-IR" sz="2400" dirty="0">
                <a:solidFill>
                  <a:schemeClr val="accent6">
                    <a:lumMod val="75000"/>
                  </a:schemeClr>
                </a:solidFill>
                <a:cs typeface="B Nazanin" pitchFamily="2" charset="-78"/>
              </a:rPr>
              <a:t> که عضو روان پریشی دارند نشانه مریضی را آشکارا یک فرد متحمل می شود. بعضی اوقات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مبارزه را با بسط مشکل به بیش از یک نفر آغاز می کند و با این نظر خانواده که بیمار معلوم به تسخیر در آمده، به مبارزه می پردازد اما از حیث آنکه شیوه های ارتباطی خانواده با بیمار </a:t>
            </a:r>
            <a:r>
              <a:rPr lang="fa-IR" sz="2400" dirty="0" err="1">
                <a:solidFill>
                  <a:schemeClr val="accent6">
                    <a:lumMod val="75000"/>
                  </a:schemeClr>
                </a:solidFill>
                <a:cs typeface="B Nazanin" pitchFamily="2" charset="-78"/>
              </a:rPr>
              <a:t>بـی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اثـر</a:t>
            </a:r>
            <a:r>
              <a:rPr lang="fa-IR" sz="2400" dirty="0">
                <a:solidFill>
                  <a:schemeClr val="accent6">
                    <a:lumMod val="75000"/>
                  </a:schemeClr>
                </a:solidFill>
                <a:cs typeface="B Nazanin" pitchFamily="2" charset="-78"/>
              </a:rPr>
              <a:t> شده </a:t>
            </a:r>
            <a:r>
              <a:rPr lang="fa-IR" sz="2400" dirty="0" err="1">
                <a:solidFill>
                  <a:schemeClr val="accent6">
                    <a:lumMod val="75000"/>
                  </a:schemeClr>
                </a:solidFill>
                <a:cs typeface="B Nazanin" pitchFamily="2" charset="-78"/>
              </a:rPr>
              <a:t>اند</a:t>
            </a:r>
            <a:r>
              <a:rPr lang="fa-IR" sz="2400" dirty="0">
                <a:solidFill>
                  <a:schemeClr val="accent6">
                    <a:lumMod val="75000"/>
                  </a:schemeClr>
                </a:solidFill>
                <a:cs typeface="B Nazanin" pitchFamily="2" charset="-78"/>
              </a:rPr>
              <a:t> و به همین دلیل هم پا به جلسات درمانی گذارده </a:t>
            </a:r>
            <a:r>
              <a:rPr lang="fa-IR" sz="2400" dirty="0" err="1">
                <a:solidFill>
                  <a:schemeClr val="accent6">
                    <a:lumMod val="75000"/>
                  </a:schemeClr>
                </a:solidFill>
                <a:cs typeface="B Nazanin" pitchFamily="2" charset="-78"/>
              </a:rPr>
              <a:t>اند</a:t>
            </a:r>
            <a:r>
              <a:rPr lang="fa-IR" sz="2400" dirty="0">
                <a:solidFill>
                  <a:schemeClr val="accent6">
                    <a:lumMod val="75000"/>
                  </a:schemeClr>
                </a:solidFill>
                <a:cs typeface="B Nazanin" pitchFamily="2" charset="-78"/>
              </a:rPr>
              <a:t> بنابراین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فقط آنچه را که </a:t>
            </a:r>
            <a:r>
              <a:rPr lang="fa-IR" sz="2400" dirty="0" err="1">
                <a:solidFill>
                  <a:schemeClr val="accent6">
                    <a:lumMod val="75000"/>
                  </a:schemeClr>
                </a:solidFill>
                <a:cs typeface="B Nazanin" pitchFamily="2" charset="-78"/>
              </a:rPr>
              <a:t>اعضاءخانواده</a:t>
            </a:r>
            <a:r>
              <a:rPr lang="fa-IR" sz="2400" dirty="0">
                <a:solidFill>
                  <a:schemeClr val="accent6">
                    <a:lumMod val="75000"/>
                  </a:schemeClr>
                </a:solidFill>
                <a:cs typeface="B Nazanin" pitchFamily="2" charset="-78"/>
              </a:rPr>
              <a:t> قبل از این هم می دانستند روشن می کند</a:t>
            </a:r>
            <a:r>
              <a:rPr lang="fa-IR" sz="2400" dirty="0" smtClean="0">
                <a:solidFill>
                  <a:schemeClr val="accent6">
                    <a:lumMod val="75000"/>
                  </a:schemeClr>
                </a:solidFill>
                <a:cs typeface="B Nazanin" pitchFamily="2" charset="-78"/>
              </a:rPr>
              <a:t>.</a:t>
            </a:r>
            <a:endParaRPr lang="fa-IR"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019299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447800"/>
            <a:ext cx="8001000" cy="4893647"/>
          </a:xfrm>
          <a:prstGeom prst="rect">
            <a:avLst/>
          </a:prstGeom>
        </p:spPr>
        <p:txBody>
          <a:bodyPr wrap="square">
            <a:spAutoFit/>
          </a:bodyPr>
          <a:lstStyle/>
          <a:p>
            <a:pPr algn="just" rtl="1"/>
            <a:r>
              <a:rPr lang="fa-IR" sz="2400" dirty="0">
                <a:solidFill>
                  <a:schemeClr val="accent6">
                    <a:lumMod val="75000"/>
                  </a:schemeClr>
                </a:solidFill>
                <a:cs typeface="B Nazanin" pitchFamily="2" charset="-78"/>
              </a:rPr>
              <a:t>مرحله دیگر، شامل انجام مصاحبه و درمان توسط دانشجو و نظارت توسط استاد است که گاهی، در </a:t>
            </a:r>
            <a:r>
              <a:rPr lang="fa-IR" sz="2400" dirty="0" err="1">
                <a:solidFill>
                  <a:schemeClr val="accent6">
                    <a:lumMod val="75000"/>
                  </a:schemeClr>
                </a:solidFill>
                <a:cs typeface="B Nazanin" pitchFamily="2" charset="-78"/>
              </a:rPr>
              <a:t>جریـان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مصـاحبه</a:t>
            </a:r>
            <a:r>
              <a:rPr lang="fa-IR" sz="2400" dirty="0">
                <a:solidFill>
                  <a:schemeClr val="accent6">
                    <a:lumMod val="75000"/>
                  </a:schemeClr>
                </a:solidFill>
                <a:cs typeface="B Nazanin" pitchFamily="2" charset="-78"/>
              </a:rPr>
              <a:t> و درمان، </a:t>
            </a:r>
            <a:r>
              <a:rPr lang="fa-IR" sz="2400" dirty="0" err="1">
                <a:solidFill>
                  <a:schemeClr val="accent6">
                    <a:lumMod val="75000"/>
                  </a:schemeClr>
                </a:solidFill>
                <a:cs typeface="B Nazanin" pitchFamily="2" charset="-78"/>
              </a:rPr>
              <a:t>مداخلاتی</a:t>
            </a:r>
            <a:r>
              <a:rPr lang="fa-IR" sz="2400" dirty="0">
                <a:solidFill>
                  <a:schemeClr val="accent6">
                    <a:lumMod val="75000"/>
                  </a:schemeClr>
                </a:solidFill>
                <a:cs typeface="B Nazanin" pitchFamily="2" charset="-78"/>
              </a:rPr>
              <a:t> نیز توسط استاد صورت می گیرد که جنبه آموزشی و راهنمایی دارد. چون نظارت، در موقعیت </a:t>
            </a:r>
            <a:r>
              <a:rPr lang="fa-IR" sz="2400" dirty="0" err="1">
                <a:solidFill>
                  <a:schemeClr val="accent6">
                    <a:lumMod val="75000"/>
                  </a:schemeClr>
                </a:solidFill>
                <a:cs typeface="B Nazanin" pitchFamily="2" charset="-78"/>
              </a:rPr>
              <a:t>واقعـی</a:t>
            </a:r>
            <a:r>
              <a:rPr lang="fa-IR" sz="2400" dirty="0">
                <a:solidFill>
                  <a:schemeClr val="accent6">
                    <a:lumMod val="75000"/>
                  </a:schemeClr>
                </a:solidFill>
                <a:cs typeface="B Nazanin" pitchFamily="2" charset="-78"/>
              </a:rPr>
              <a:t> رخ می دهد، بر ویژگی های مختص آن جلسه تأکید میگردد. درک پویایی های خانواده و سیستم درمانی </a:t>
            </a:r>
            <a:r>
              <a:rPr lang="fa-IR" sz="2400" dirty="0" err="1">
                <a:solidFill>
                  <a:schemeClr val="accent6">
                    <a:lumMod val="75000"/>
                  </a:schemeClr>
                </a:solidFill>
                <a:cs typeface="B Nazanin" pitchFamily="2" charset="-78"/>
              </a:rPr>
              <a:t>حالت«زمینه</a:t>
            </a:r>
            <a:r>
              <a:rPr lang="fa-IR" sz="2400" dirty="0">
                <a:solidFill>
                  <a:schemeClr val="accent6">
                    <a:lumMod val="75000"/>
                  </a:schemeClr>
                </a:solidFill>
                <a:cs typeface="B Nazanin" pitchFamily="2" charset="-78"/>
              </a:rPr>
              <a:t> پیدا می کند» </a:t>
            </a:r>
            <a:r>
              <a:rPr lang="fa-IR" sz="2400" dirty="0" err="1">
                <a:solidFill>
                  <a:schemeClr val="accent6">
                    <a:lumMod val="75000"/>
                  </a:schemeClr>
                </a:solidFill>
                <a:cs typeface="B Nazanin" pitchFamily="2" charset="-78"/>
              </a:rPr>
              <a:t>واداره</a:t>
            </a:r>
            <a:r>
              <a:rPr lang="fa-IR" sz="2400" dirty="0">
                <a:solidFill>
                  <a:schemeClr val="accent6">
                    <a:lumMod val="75000"/>
                  </a:schemeClr>
                </a:solidFill>
                <a:cs typeface="B Nazanin" pitchFamily="2" charset="-78"/>
              </a:rPr>
              <a:t> تعاملات فوری </a:t>
            </a:r>
            <a:r>
              <a:rPr lang="fa-IR" sz="2400" dirty="0" err="1">
                <a:solidFill>
                  <a:schemeClr val="accent6">
                    <a:lumMod val="75000"/>
                  </a:schemeClr>
                </a:solidFill>
                <a:cs typeface="B Nazanin" pitchFamily="2" charset="-78"/>
              </a:rPr>
              <a:t>درمانبخشی</a:t>
            </a:r>
            <a:r>
              <a:rPr lang="fa-IR" sz="2400" dirty="0">
                <a:solidFill>
                  <a:schemeClr val="accent6">
                    <a:lumMod val="75000"/>
                  </a:schemeClr>
                </a:solidFill>
                <a:cs typeface="B Nazanin" pitchFamily="2" charset="-78"/>
              </a:rPr>
              <a:t> به صورت شکل در می آید. از طریق ضبط </a:t>
            </a:r>
            <a:r>
              <a:rPr lang="fa-IR" sz="2400" dirty="0" err="1">
                <a:solidFill>
                  <a:schemeClr val="accent6">
                    <a:lumMod val="75000"/>
                  </a:schemeClr>
                </a:solidFill>
                <a:cs typeface="B Nazanin" pitchFamily="2" charset="-78"/>
              </a:rPr>
              <a:t>جلساتدرمان</a:t>
            </a:r>
            <a:r>
              <a:rPr lang="fa-IR" sz="2400" dirty="0">
                <a:solidFill>
                  <a:schemeClr val="accent6">
                    <a:lumMod val="75000"/>
                  </a:schemeClr>
                </a:solidFill>
                <a:cs typeface="B Nazanin" pitchFamily="2" charset="-78"/>
              </a:rPr>
              <a:t> می توان رابطه ی موجود </a:t>
            </a:r>
            <a:r>
              <a:rPr lang="fa-IR" sz="2400" dirty="0" err="1">
                <a:solidFill>
                  <a:schemeClr val="accent6">
                    <a:lumMod val="75000"/>
                  </a:schemeClr>
                </a:solidFill>
                <a:cs typeface="B Nazanin" pitchFamily="2" charset="-78"/>
              </a:rPr>
              <a:t>بین«قصد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و حاصل کار و نیز رابطه ی بین هدف و مهارت وی را </a:t>
            </a:r>
            <a:r>
              <a:rPr lang="fa-IR" sz="2400" dirty="0" err="1">
                <a:solidFill>
                  <a:schemeClr val="accent6">
                    <a:lumMod val="75000"/>
                  </a:schemeClr>
                </a:solidFill>
                <a:cs typeface="B Nazanin" pitchFamily="2" charset="-78"/>
              </a:rPr>
              <a:t>روشـن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نمـود</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بـا</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اسـتفاده</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ایـن</a:t>
            </a:r>
            <a:r>
              <a:rPr lang="fa-IR" sz="2400" dirty="0">
                <a:solidFill>
                  <a:schemeClr val="accent6">
                    <a:lumMod val="75000"/>
                  </a:schemeClr>
                </a:solidFill>
                <a:cs typeface="B Nazanin" pitchFamily="2" charset="-78"/>
              </a:rPr>
              <a:t> روش نه تنها </a:t>
            </a:r>
            <a:r>
              <a:rPr lang="fa-IR" sz="2400" dirty="0" err="1">
                <a:solidFill>
                  <a:schemeClr val="accent6">
                    <a:lumMod val="75000"/>
                  </a:schemeClr>
                </a:solidFill>
                <a:cs typeface="B Nazanin" pitchFamily="2" charset="-78"/>
              </a:rPr>
              <a:t>نیمرخ</a:t>
            </a:r>
            <a:r>
              <a:rPr lang="fa-IR" sz="2400" dirty="0">
                <a:solidFill>
                  <a:schemeClr val="accent6">
                    <a:lumMod val="75000"/>
                  </a:schemeClr>
                </a:solidFill>
                <a:cs typeface="B Nazanin" pitchFamily="2" charset="-78"/>
              </a:rPr>
              <a:t> شیوه ی کار هریک از دانشجویان مشخص می شود </a:t>
            </a:r>
            <a:r>
              <a:rPr lang="fa-IR" sz="2400" dirty="0" err="1">
                <a:solidFill>
                  <a:schemeClr val="accent6">
                    <a:lumMod val="75000"/>
                  </a:schemeClr>
                </a:solidFill>
                <a:cs typeface="B Nazanin" pitchFamily="2" charset="-78"/>
              </a:rPr>
              <a:t>بلکخ</a:t>
            </a:r>
            <a:r>
              <a:rPr lang="fa-IR" sz="2400" dirty="0">
                <a:solidFill>
                  <a:schemeClr val="accent6">
                    <a:lumMod val="75000"/>
                  </a:schemeClr>
                </a:solidFill>
                <a:cs typeface="B Nazanin" pitchFamily="2" charset="-78"/>
              </a:rPr>
              <a:t> نقاط قوت و مشکلات آنها آشکار می شود. واژه ی تعلیم در اصل به معنی «بیرون کشیدن» است و </a:t>
            </a:r>
            <a:r>
              <a:rPr lang="fa-IR" sz="2400" dirty="0" err="1">
                <a:solidFill>
                  <a:schemeClr val="accent6">
                    <a:lumMod val="75000"/>
                  </a:schemeClr>
                </a:solidFill>
                <a:cs typeface="B Nazanin" pitchFamily="2" charset="-78"/>
              </a:rPr>
              <a:t>کارآموزی</a:t>
            </a:r>
            <a:r>
              <a:rPr lang="fa-IR" sz="2400" dirty="0">
                <a:solidFill>
                  <a:schemeClr val="accent6">
                    <a:lumMod val="75000"/>
                  </a:schemeClr>
                </a:solidFill>
                <a:cs typeface="B Nazanin" pitchFamily="2" charset="-78"/>
              </a:rPr>
              <a:t> در خانواده درمانی نیز </a:t>
            </a:r>
            <a:r>
              <a:rPr lang="fa-IR" sz="2400" dirty="0" err="1">
                <a:solidFill>
                  <a:schemeClr val="accent6">
                    <a:lumMod val="75000"/>
                  </a:schemeClr>
                </a:solidFill>
                <a:cs typeface="B Nazanin" pitchFamily="2" charset="-78"/>
              </a:rPr>
              <a:t>نـوعی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تعلـیم</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اسـت</a:t>
            </a:r>
            <a:r>
              <a:rPr lang="fa-IR" sz="2400" dirty="0">
                <a:solidFill>
                  <a:schemeClr val="accent6">
                    <a:lumMod val="75000"/>
                  </a:schemeClr>
                </a:solidFill>
                <a:cs typeface="B Nazanin" pitchFamily="2" charset="-78"/>
              </a:rPr>
              <a:t>. در </a:t>
            </a:r>
            <a:r>
              <a:rPr lang="fa-IR" sz="2400" dirty="0" err="1">
                <a:solidFill>
                  <a:schemeClr val="accent6">
                    <a:lumMod val="75000"/>
                  </a:schemeClr>
                </a:solidFill>
                <a:cs typeface="B Nazanin" pitchFamily="2" charset="-78"/>
              </a:rPr>
              <a:t>کـار</a:t>
            </a:r>
            <a:r>
              <a:rPr lang="fa-IR" sz="2400" dirty="0">
                <a:solidFill>
                  <a:schemeClr val="accent6">
                    <a:lumMod val="75000"/>
                  </a:schemeClr>
                </a:solidFill>
                <a:cs typeface="B Nazanin" pitchFamily="2" charset="-78"/>
              </a:rPr>
              <a:t> آموزی، فرصت تلفیق عمل با تئوری فراهم می شود.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در جریان استقرار دانشجو در «دوره های </a:t>
            </a:r>
            <a:r>
              <a:rPr lang="fa-IR" sz="2400" dirty="0" err="1">
                <a:solidFill>
                  <a:schemeClr val="accent6">
                    <a:lumMod val="75000"/>
                  </a:schemeClr>
                </a:solidFill>
                <a:cs typeface="B Nazanin" pitchFamily="2" charset="-78"/>
              </a:rPr>
              <a:t>فروکش</a:t>
            </a:r>
            <a:r>
              <a:rPr lang="fa-IR" sz="2400" dirty="0">
                <a:solidFill>
                  <a:schemeClr val="accent6">
                    <a:lumMod val="75000"/>
                  </a:schemeClr>
                </a:solidFill>
                <a:cs typeface="B Nazanin" pitchFamily="2" charset="-78"/>
              </a:rPr>
              <a:t> کردن عدم </a:t>
            </a:r>
            <a:r>
              <a:rPr lang="fa-IR" sz="2400" dirty="0" err="1">
                <a:solidFill>
                  <a:schemeClr val="accent6">
                    <a:lumMod val="75000"/>
                  </a:schemeClr>
                </a:solidFill>
                <a:cs typeface="B Nazanin" pitchFamily="2" charset="-78"/>
              </a:rPr>
              <a:t>اطمینان»به</a:t>
            </a:r>
            <a:r>
              <a:rPr lang="fa-IR" sz="2400" dirty="0">
                <a:solidFill>
                  <a:schemeClr val="accent6">
                    <a:lumMod val="75000"/>
                  </a:schemeClr>
                </a:solidFill>
                <a:cs typeface="B Nazanin" pitchFamily="2" charset="-78"/>
              </a:rPr>
              <a:t> لحظه </a:t>
            </a:r>
            <a:r>
              <a:rPr lang="fa-IR" sz="2400" dirty="0" err="1">
                <a:solidFill>
                  <a:schemeClr val="accent6">
                    <a:lumMod val="75000"/>
                  </a:schemeClr>
                </a:solidFill>
                <a:cs typeface="B Nazanin" pitchFamily="2" charset="-78"/>
              </a:rPr>
              <a:t>ی«هان</a:t>
            </a:r>
            <a:r>
              <a:rPr lang="fa-IR" sz="2400" dirty="0">
                <a:solidFill>
                  <a:schemeClr val="accent6">
                    <a:lumMod val="75000"/>
                  </a:schemeClr>
                </a:solidFill>
                <a:cs typeface="B Nazanin" pitchFamily="2" charset="-78"/>
              </a:rPr>
              <a:t>» یعنی فریضه می رسد.</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17399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504378"/>
            <a:ext cx="7162800" cy="5586145"/>
          </a:xfrm>
          <a:prstGeom prst="rect">
            <a:avLst/>
          </a:prstGeom>
        </p:spPr>
        <p:txBody>
          <a:bodyPr wrap="square">
            <a:spAutoFit/>
          </a:bodyPr>
          <a:lstStyle/>
          <a:p>
            <a:pPr algn="just" rtl="1">
              <a:lnSpc>
                <a:spcPct val="150000"/>
              </a:lnSpc>
            </a:pPr>
            <a:r>
              <a:rPr lang="fa-IR" sz="2400" b="1" dirty="0" err="1">
                <a:solidFill>
                  <a:srgbClr val="0000CC"/>
                </a:solidFill>
                <a:cs typeface="B Nazanin" pitchFamily="2" charset="-78"/>
              </a:rPr>
              <a:t>درافتادن</a:t>
            </a:r>
            <a:r>
              <a:rPr lang="fa-IR" sz="2400" b="1" dirty="0">
                <a:solidFill>
                  <a:srgbClr val="0000CC"/>
                </a:solidFill>
                <a:cs typeface="B Nazanin" pitchFamily="2" charset="-78"/>
              </a:rPr>
              <a:t> با کنترل خطی:</a:t>
            </a:r>
            <a:endParaRPr lang="en-US" sz="2400" dirty="0">
              <a:solidFill>
                <a:srgbClr val="0000CC"/>
              </a:solidFill>
              <a:cs typeface="B Nazanin" pitchFamily="2" charset="-78"/>
            </a:endParaRPr>
          </a:p>
          <a:p>
            <a:pPr algn="just" rtl="1">
              <a:lnSpc>
                <a:spcPct val="150000"/>
              </a:lnSpc>
            </a:pPr>
            <a:r>
              <a:rPr lang="fa-IR" sz="2400" dirty="0" err="1">
                <a:solidFill>
                  <a:srgbClr val="0000CC"/>
                </a:solidFill>
                <a:cs typeface="B Nazanin" pitchFamily="2" charset="-78"/>
              </a:rPr>
              <a:t>درمانگر</a:t>
            </a:r>
            <a:r>
              <a:rPr lang="fa-IR" sz="2400" dirty="0">
                <a:solidFill>
                  <a:srgbClr val="0000CC"/>
                </a:solidFill>
                <a:cs typeface="B Nazanin" pitchFamily="2" charset="-78"/>
              </a:rPr>
              <a:t> با این ایده که یک عضو قادر است مهار سیستم خانواده را به دست گیرد در می افتد و </a:t>
            </a:r>
            <a:r>
              <a:rPr lang="fa-IR" sz="2400" dirty="0" err="1">
                <a:solidFill>
                  <a:srgbClr val="0000CC"/>
                </a:solidFill>
                <a:cs typeface="B Nazanin" pitchFamily="2" charset="-78"/>
              </a:rPr>
              <a:t>تنهـا</a:t>
            </a:r>
            <a:r>
              <a:rPr lang="fa-IR" sz="2400" dirty="0">
                <a:solidFill>
                  <a:srgbClr val="0000CC"/>
                </a:solidFill>
                <a:cs typeface="B Nazanin" pitchFamily="2" charset="-78"/>
              </a:rPr>
              <a:t> </a:t>
            </a:r>
            <a:r>
              <a:rPr lang="fa-IR" sz="2400" dirty="0" err="1">
                <a:solidFill>
                  <a:srgbClr val="0000CC"/>
                </a:solidFill>
                <a:cs typeface="B Nazanin" pitchFamily="2" charset="-78"/>
              </a:rPr>
              <a:t>خـود</a:t>
            </a:r>
            <a:r>
              <a:rPr lang="fa-IR" sz="2400" dirty="0">
                <a:solidFill>
                  <a:srgbClr val="0000CC"/>
                </a:solidFill>
                <a:cs typeface="B Nazanin" pitchFamily="2" charset="-78"/>
              </a:rPr>
              <a:t> شخص است که میتواند تجربه شخصی </a:t>
            </a:r>
            <a:r>
              <a:rPr lang="fa-IR" sz="2400" dirty="0" err="1">
                <a:solidFill>
                  <a:srgbClr val="0000CC"/>
                </a:solidFill>
                <a:cs typeface="B Nazanin" pitchFamily="2" charset="-78"/>
              </a:rPr>
              <a:t>اش</a:t>
            </a:r>
            <a:r>
              <a:rPr lang="fa-IR" sz="2400" dirty="0">
                <a:solidFill>
                  <a:srgbClr val="0000CC"/>
                </a:solidFill>
                <a:cs typeface="B Nazanin" pitchFamily="2" charset="-78"/>
              </a:rPr>
              <a:t> را به زبان </a:t>
            </a:r>
            <a:r>
              <a:rPr lang="fa-IR" sz="2400" dirty="0" err="1">
                <a:solidFill>
                  <a:srgbClr val="0000CC"/>
                </a:solidFill>
                <a:cs typeface="B Nazanin" pitchFamily="2" charset="-78"/>
              </a:rPr>
              <a:t>آورد.به</a:t>
            </a:r>
            <a:r>
              <a:rPr lang="fa-IR" sz="2400" dirty="0">
                <a:solidFill>
                  <a:srgbClr val="0000CC"/>
                </a:solidFill>
                <a:cs typeface="B Nazanin" pitchFamily="2" charset="-78"/>
              </a:rPr>
              <a:t> نظر می رسد که پذیرش این مطلب که دیگران در افسردگی فرد دخالت دارند به منزله تسلیم است. </a:t>
            </a:r>
            <a:r>
              <a:rPr lang="fa-IR" sz="2400" dirty="0" err="1">
                <a:solidFill>
                  <a:srgbClr val="0000CC"/>
                </a:solidFill>
                <a:cs typeface="B Nazanin" pitchFamily="2" charset="-78"/>
              </a:rPr>
              <a:t>درمانگر</a:t>
            </a:r>
            <a:r>
              <a:rPr lang="fa-IR" sz="2400" dirty="0">
                <a:solidFill>
                  <a:srgbClr val="0000CC"/>
                </a:solidFill>
                <a:cs typeface="B Nazanin" pitchFamily="2" charset="-78"/>
              </a:rPr>
              <a:t> رفتار عضوی از خانواده را توصیف می </a:t>
            </a:r>
            <a:r>
              <a:rPr lang="fa-IR" sz="2400" dirty="0" err="1">
                <a:solidFill>
                  <a:srgbClr val="0000CC"/>
                </a:solidFill>
                <a:cs typeface="B Nazanin" pitchFamily="2" charset="-78"/>
              </a:rPr>
              <a:t>کنـد</a:t>
            </a:r>
            <a:r>
              <a:rPr lang="fa-IR" sz="2400" dirty="0">
                <a:solidFill>
                  <a:srgbClr val="0000CC"/>
                </a:solidFill>
                <a:cs typeface="B Nazanin" pitchFamily="2" charset="-78"/>
              </a:rPr>
              <a:t> و مسئولیت آن را به دیگری می سپارد او ممکن است به نوجوانی بگوید (</a:t>
            </a:r>
            <a:r>
              <a:rPr lang="fa-IR" sz="2400" dirty="0" err="1">
                <a:solidFill>
                  <a:srgbClr val="0000CC"/>
                </a:solidFill>
                <a:cs typeface="B Nazanin" pitchFamily="2" charset="-78"/>
              </a:rPr>
              <a:t>تومثل</a:t>
            </a:r>
            <a:r>
              <a:rPr lang="fa-IR" sz="2400" dirty="0">
                <a:solidFill>
                  <a:srgbClr val="0000CC"/>
                </a:solidFill>
                <a:cs typeface="B Nazanin" pitchFamily="2" charset="-78"/>
              </a:rPr>
              <a:t> بچه های چهارساله رفتار می کنی ) و سپس خطاب به </a:t>
            </a:r>
            <a:r>
              <a:rPr lang="fa-IR" sz="2400" dirty="0" err="1">
                <a:solidFill>
                  <a:srgbClr val="0000CC"/>
                </a:solidFill>
                <a:cs typeface="B Nazanin" pitchFamily="2" charset="-78"/>
              </a:rPr>
              <a:t>والدینش</a:t>
            </a:r>
            <a:r>
              <a:rPr lang="fa-IR" sz="2400" dirty="0">
                <a:solidFill>
                  <a:srgbClr val="0000CC"/>
                </a:solidFill>
                <a:cs typeface="B Nazanin" pitchFamily="2" charset="-78"/>
              </a:rPr>
              <a:t> بگوید( شما چکار کرده </a:t>
            </a:r>
            <a:r>
              <a:rPr lang="fa-IR" sz="2400" dirty="0" err="1">
                <a:solidFill>
                  <a:srgbClr val="0000CC"/>
                </a:solidFill>
                <a:cs typeface="B Nazanin" pitchFamily="2" charset="-78"/>
              </a:rPr>
              <a:t>اید</a:t>
            </a:r>
            <a:r>
              <a:rPr lang="fa-IR" sz="2400" dirty="0">
                <a:solidFill>
                  <a:srgbClr val="0000CC"/>
                </a:solidFill>
                <a:cs typeface="B Nazanin" pitchFamily="2" charset="-78"/>
              </a:rPr>
              <a:t> که او اینطور </a:t>
            </a:r>
            <a:r>
              <a:rPr lang="fa-IR" sz="2400" dirty="0" err="1">
                <a:solidFill>
                  <a:srgbClr val="0000CC"/>
                </a:solidFill>
                <a:cs typeface="B Nazanin" pitchFamily="2" charset="-78"/>
              </a:rPr>
              <a:t>رفتـار</a:t>
            </a:r>
            <a:r>
              <a:rPr lang="fa-IR" sz="2400" dirty="0">
                <a:solidFill>
                  <a:srgbClr val="0000CC"/>
                </a:solidFill>
                <a:cs typeface="B Nazanin" pitchFamily="2" charset="-78"/>
              </a:rPr>
              <a:t> </a:t>
            </a:r>
            <a:r>
              <a:rPr lang="fa-IR" sz="2400" dirty="0" err="1">
                <a:solidFill>
                  <a:srgbClr val="0000CC"/>
                </a:solidFill>
                <a:cs typeface="B Nazanin" pitchFamily="2" charset="-78"/>
              </a:rPr>
              <a:t>مـی</a:t>
            </a:r>
            <a:r>
              <a:rPr lang="fa-IR" sz="2400" dirty="0">
                <a:solidFill>
                  <a:srgbClr val="0000CC"/>
                </a:solidFill>
                <a:cs typeface="B Nazanin" pitchFamily="2" charset="-78"/>
              </a:rPr>
              <a:t> </a:t>
            </a:r>
            <a:r>
              <a:rPr lang="fa-IR" sz="2400" dirty="0" err="1">
                <a:solidFill>
                  <a:srgbClr val="0000CC"/>
                </a:solidFill>
                <a:cs typeface="B Nazanin" pitchFamily="2" charset="-78"/>
              </a:rPr>
              <a:t>کنـد</a:t>
            </a:r>
            <a:r>
              <a:rPr lang="fa-IR" sz="2400" dirty="0">
                <a:solidFill>
                  <a:srgbClr val="0000CC"/>
                </a:solidFill>
                <a:cs typeface="B Nazanin" pitchFamily="2" charset="-78"/>
              </a:rPr>
              <a:t>؟) </a:t>
            </a:r>
            <a:r>
              <a:rPr lang="fa-IR" sz="2400" dirty="0" err="1">
                <a:solidFill>
                  <a:srgbClr val="0000CC"/>
                </a:solidFill>
                <a:cs typeface="B Nazanin" pitchFamily="2" charset="-78"/>
              </a:rPr>
              <a:t>درمـانگر</a:t>
            </a:r>
            <a:r>
              <a:rPr lang="fa-IR" sz="2400" dirty="0">
                <a:solidFill>
                  <a:srgbClr val="0000CC"/>
                </a:solidFill>
                <a:cs typeface="B Nazanin" pitchFamily="2" charset="-78"/>
              </a:rPr>
              <a:t> </a:t>
            </a:r>
            <a:r>
              <a:rPr lang="fa-IR" sz="2400" dirty="0" err="1">
                <a:solidFill>
                  <a:srgbClr val="0000CC"/>
                </a:solidFill>
                <a:cs typeface="B Nazanin" pitchFamily="2" charset="-78"/>
              </a:rPr>
              <a:t>بـا</a:t>
            </a:r>
            <a:r>
              <a:rPr lang="fa-IR" sz="2400" dirty="0">
                <a:solidFill>
                  <a:srgbClr val="0000CC"/>
                </a:solidFill>
                <a:cs typeface="B Nazanin" pitchFamily="2" charset="-78"/>
              </a:rPr>
              <a:t> استفاده از این فن </a:t>
            </a:r>
            <a:r>
              <a:rPr lang="fa-IR" sz="2400" dirty="0" err="1">
                <a:solidFill>
                  <a:srgbClr val="0000CC"/>
                </a:solidFill>
                <a:cs typeface="B Nazanin" pitchFamily="2" charset="-78"/>
              </a:rPr>
              <a:t>باکسی</a:t>
            </a:r>
            <a:r>
              <a:rPr lang="fa-IR" sz="2400" dirty="0">
                <a:solidFill>
                  <a:srgbClr val="0000CC"/>
                </a:solidFill>
                <a:cs typeface="B Nazanin" pitchFamily="2" charset="-78"/>
              </a:rPr>
              <a:t> که مورد حمله قرار داده متحد می شود و از این فن می </a:t>
            </a:r>
            <a:r>
              <a:rPr lang="fa-IR" sz="2400" dirty="0" err="1">
                <a:solidFill>
                  <a:srgbClr val="0000CC"/>
                </a:solidFill>
                <a:cs typeface="B Nazanin" pitchFamily="2" charset="-78"/>
              </a:rPr>
              <a:t>تـوان</a:t>
            </a:r>
            <a:r>
              <a:rPr lang="fa-IR" sz="2400" dirty="0">
                <a:solidFill>
                  <a:srgbClr val="0000CC"/>
                </a:solidFill>
                <a:cs typeface="B Nazanin" pitchFamily="2" charset="-78"/>
              </a:rPr>
              <a:t> </a:t>
            </a:r>
            <a:r>
              <a:rPr lang="fa-IR" sz="2400" dirty="0" err="1">
                <a:solidFill>
                  <a:srgbClr val="0000CC"/>
                </a:solidFill>
                <a:cs typeface="B Nazanin" pitchFamily="2" charset="-78"/>
              </a:rPr>
              <a:t>بـرای</a:t>
            </a:r>
            <a:r>
              <a:rPr lang="fa-IR" sz="2400" dirty="0">
                <a:solidFill>
                  <a:srgbClr val="0000CC"/>
                </a:solidFill>
                <a:cs typeface="B Nazanin" pitchFamily="2" charset="-78"/>
              </a:rPr>
              <a:t> </a:t>
            </a:r>
            <a:r>
              <a:rPr lang="fa-IR" sz="2400" dirty="0" err="1">
                <a:solidFill>
                  <a:srgbClr val="0000CC"/>
                </a:solidFill>
                <a:cs typeface="B Nazanin" pitchFamily="2" charset="-78"/>
              </a:rPr>
              <a:t>نشـان</a:t>
            </a:r>
            <a:r>
              <a:rPr lang="fa-IR" sz="2400" dirty="0">
                <a:solidFill>
                  <a:srgbClr val="0000CC"/>
                </a:solidFill>
                <a:cs typeface="B Nazanin" pitchFamily="2" charset="-78"/>
              </a:rPr>
              <a:t> دادن بهبودی استفاده کرد.</a:t>
            </a:r>
            <a:endParaRPr lang="en-US" sz="2400" dirty="0">
              <a:solidFill>
                <a:srgbClr val="0000CC"/>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066800"/>
            <a:ext cx="8077200" cy="5632311"/>
          </a:xfrm>
          <a:prstGeom prst="rect">
            <a:avLst/>
          </a:prstGeom>
        </p:spPr>
        <p:txBody>
          <a:bodyPr wrap="square">
            <a:spAutoFit/>
          </a:bodyPr>
          <a:lstStyle/>
          <a:p>
            <a:pPr algn="just" rtl="1"/>
            <a:r>
              <a:rPr lang="fa-IR" sz="2400" b="1" dirty="0" err="1">
                <a:solidFill>
                  <a:schemeClr val="accent4">
                    <a:lumMod val="75000"/>
                  </a:schemeClr>
                </a:solidFill>
                <a:cs typeface="B Nazanin" pitchFamily="2" charset="-78"/>
              </a:rPr>
              <a:t>درافتادن</a:t>
            </a:r>
            <a:r>
              <a:rPr lang="fa-IR" sz="2400" b="1" dirty="0">
                <a:solidFill>
                  <a:schemeClr val="accent4">
                    <a:lumMod val="75000"/>
                  </a:schemeClr>
                </a:solidFill>
                <a:cs typeface="B Nazanin" pitchFamily="2" charset="-78"/>
              </a:rPr>
              <a:t> با تأیید رویدادها:</a:t>
            </a:r>
            <a:endParaRPr lang="en-US" sz="2400" dirty="0">
              <a:solidFill>
                <a:schemeClr val="accent4">
                  <a:lumMod val="75000"/>
                </a:schemeClr>
              </a:solidFill>
              <a:cs typeface="B Nazanin" pitchFamily="2" charset="-78"/>
            </a:endParaRPr>
          </a:p>
          <a:p>
            <a:pPr algn="just" rtl="1"/>
            <a:r>
              <a:rPr lang="fa-IR" sz="2400" dirty="0" err="1">
                <a:solidFill>
                  <a:schemeClr val="accent4">
                    <a:lumMod val="75000"/>
                  </a:schemeClr>
                </a:solidFill>
                <a:cs typeface="B Nazanin" pitchFamily="2" charset="-78"/>
              </a:rPr>
              <a:t>درمانگر</a:t>
            </a:r>
            <a:r>
              <a:rPr lang="fa-IR" sz="2400" dirty="0">
                <a:solidFill>
                  <a:schemeClr val="accent4">
                    <a:lumMod val="75000"/>
                  </a:schemeClr>
                </a:solidFill>
                <a:cs typeface="B Nazanin" pitchFamily="2" charset="-78"/>
              </a:rPr>
              <a:t> با طرح مفهوم </a:t>
            </a:r>
            <a:r>
              <a:rPr lang="fa-IR" sz="2400" dirty="0" err="1">
                <a:solidFill>
                  <a:schemeClr val="accent4">
                    <a:lumMod val="75000"/>
                  </a:schemeClr>
                </a:solidFill>
                <a:cs typeface="B Nazanin" pitchFamily="2" charset="-78"/>
              </a:rPr>
              <a:t>انسباط</a:t>
            </a:r>
            <a:r>
              <a:rPr lang="fa-IR" sz="2400" dirty="0">
                <a:solidFill>
                  <a:schemeClr val="accent4">
                    <a:lumMod val="75000"/>
                  </a:schemeClr>
                </a:solidFill>
                <a:cs typeface="B Nazanin" pitchFamily="2" charset="-78"/>
              </a:rPr>
              <a:t> زمانی که رفتار فرد را جزئی از یک کل بزرگتر مطرح </a:t>
            </a:r>
            <a:r>
              <a:rPr lang="fa-IR" sz="2400" dirty="0" err="1">
                <a:solidFill>
                  <a:schemeClr val="accent4">
                    <a:lumMod val="75000"/>
                  </a:schemeClr>
                </a:solidFill>
                <a:cs typeface="B Nazanin" pitchFamily="2" charset="-78"/>
              </a:rPr>
              <a:t>مـی</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کنـد</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بـا</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ذهنیـت</a:t>
            </a:r>
            <a:r>
              <a:rPr lang="fa-IR" sz="2400" dirty="0">
                <a:solidFill>
                  <a:schemeClr val="accent4">
                    <a:lumMod val="75000"/>
                  </a:schemeClr>
                </a:solidFill>
                <a:cs typeface="B Nazanin" pitchFamily="2" charset="-78"/>
              </a:rPr>
              <a:t> خانواده در می افتد و هدف از این مداخله تغییر ذهنیت خانواده است. روان </a:t>
            </a:r>
            <a:r>
              <a:rPr lang="fa-IR" sz="2400" dirty="0" err="1">
                <a:solidFill>
                  <a:schemeClr val="accent4">
                    <a:lumMod val="75000"/>
                  </a:schemeClr>
                </a:solidFill>
                <a:cs typeface="B Nazanin" pitchFamily="2" charset="-78"/>
              </a:rPr>
              <a:t>تحلیلگری</a:t>
            </a:r>
            <a:r>
              <a:rPr lang="fa-IR" sz="2400" dirty="0">
                <a:solidFill>
                  <a:schemeClr val="accent4">
                    <a:lumMod val="75000"/>
                  </a:schemeClr>
                </a:solidFill>
                <a:cs typeface="B Nazanin" pitchFamily="2" charset="-78"/>
              </a:rPr>
              <a:t> سنتی ، </a:t>
            </a:r>
            <a:r>
              <a:rPr lang="fa-IR" sz="2400" dirty="0" err="1">
                <a:solidFill>
                  <a:schemeClr val="accent4">
                    <a:lumMod val="75000"/>
                  </a:schemeClr>
                </a:solidFill>
                <a:cs typeface="B Nazanin" pitchFamily="2" charset="-78"/>
              </a:rPr>
              <a:t>کـه</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مفهـوم</a:t>
            </a:r>
            <a:r>
              <a:rPr lang="fa-IR" sz="2400" dirty="0">
                <a:solidFill>
                  <a:schemeClr val="accent4">
                    <a:lumMod val="75000"/>
                  </a:schemeClr>
                </a:solidFill>
                <a:cs typeface="B Nazanin" pitchFamily="2" charset="-78"/>
              </a:rPr>
              <a:t> رفتار </a:t>
            </a:r>
            <a:r>
              <a:rPr lang="fa-IR" sz="2400" dirty="0" err="1">
                <a:solidFill>
                  <a:schemeClr val="accent4">
                    <a:lumMod val="75000"/>
                  </a:schemeClr>
                </a:solidFill>
                <a:cs typeface="B Nazanin" pitchFamily="2" charset="-78"/>
              </a:rPr>
              <a:t>ارادی</a:t>
            </a:r>
            <a:r>
              <a:rPr lang="fa-IR" sz="2400" dirty="0">
                <a:solidFill>
                  <a:schemeClr val="accent4">
                    <a:lumMod val="75000"/>
                  </a:schemeClr>
                </a:solidFill>
                <a:cs typeface="B Nazanin" pitchFamily="2" charset="-78"/>
              </a:rPr>
              <a:t> را زیر سوال می برد بر ابهام بافت درونی می افزاید. مکتب بین </a:t>
            </a:r>
            <a:r>
              <a:rPr lang="fa-IR" sz="2400" dirty="0" err="1">
                <a:solidFill>
                  <a:schemeClr val="accent4">
                    <a:lumMod val="75000"/>
                  </a:schemeClr>
                </a:solidFill>
                <a:cs typeface="B Nazanin" pitchFamily="2" charset="-78"/>
              </a:rPr>
              <a:t>فردی،نظریه</a:t>
            </a:r>
            <a:r>
              <a:rPr lang="fa-IR" sz="2400" dirty="0">
                <a:solidFill>
                  <a:schemeClr val="accent4">
                    <a:lumMod val="75000"/>
                  </a:schemeClr>
                </a:solidFill>
                <a:cs typeface="B Nazanin" pitchFamily="2" charset="-78"/>
              </a:rPr>
              <a:t> های </a:t>
            </a:r>
            <a:r>
              <a:rPr lang="fa-IR" sz="2400" dirty="0" err="1">
                <a:solidFill>
                  <a:schemeClr val="accent4">
                    <a:lumMod val="75000"/>
                  </a:schemeClr>
                </a:solidFill>
                <a:cs typeface="B Nazanin" pitchFamily="2" charset="-78"/>
              </a:rPr>
              <a:t>میدانی،مکتب</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گشتالت</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ونظریه</a:t>
            </a:r>
            <a:r>
              <a:rPr lang="fa-IR" sz="2400" dirty="0">
                <a:solidFill>
                  <a:schemeClr val="accent4">
                    <a:lumMod val="75000"/>
                  </a:schemeClr>
                </a:solidFill>
                <a:cs typeface="B Nazanin" pitchFamily="2" charset="-78"/>
              </a:rPr>
              <a:t> های ارتباط این بافت را کنار می زنند </a:t>
            </a:r>
            <a:r>
              <a:rPr lang="fa-IR" sz="2400" dirty="0" err="1">
                <a:solidFill>
                  <a:schemeClr val="accent4">
                    <a:lumMod val="75000"/>
                  </a:schemeClr>
                </a:solidFill>
                <a:cs typeface="B Nazanin" pitchFamily="2" charset="-78"/>
              </a:rPr>
              <a:t>وآزادی</a:t>
            </a:r>
            <a:r>
              <a:rPr lang="fa-IR" sz="2400" dirty="0">
                <a:solidFill>
                  <a:schemeClr val="accent4">
                    <a:lumMod val="75000"/>
                  </a:schemeClr>
                </a:solidFill>
                <a:cs typeface="B Nazanin" pitchFamily="2" charset="-78"/>
              </a:rPr>
              <a:t> فردی را بدون </a:t>
            </a:r>
            <a:r>
              <a:rPr lang="fa-IR" sz="2400" dirty="0" err="1">
                <a:solidFill>
                  <a:schemeClr val="accent4">
                    <a:lumMod val="75000"/>
                  </a:schemeClr>
                </a:solidFill>
                <a:cs typeface="B Nazanin" pitchFamily="2" charset="-78"/>
              </a:rPr>
              <a:t>درافتـادن</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بـا</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فردیـت</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آدمـی</a:t>
            </a:r>
            <a:r>
              <a:rPr lang="fa-IR" sz="2400" dirty="0">
                <a:solidFill>
                  <a:schemeClr val="accent4">
                    <a:lumMod val="75000"/>
                  </a:schemeClr>
                </a:solidFill>
                <a:cs typeface="B Nazanin" pitchFamily="2" charset="-78"/>
              </a:rPr>
              <a:t> محدود می کنند. </a:t>
            </a:r>
            <a:r>
              <a:rPr lang="fa-IR" sz="2400" dirty="0" err="1">
                <a:solidFill>
                  <a:schemeClr val="accent4">
                    <a:lumMod val="75000"/>
                  </a:schemeClr>
                </a:solidFill>
                <a:cs typeface="B Nazanin" pitchFamily="2" charset="-78"/>
              </a:rPr>
              <a:t>درمانگر</a:t>
            </a:r>
            <a:r>
              <a:rPr lang="fa-IR" sz="2400" dirty="0">
                <a:solidFill>
                  <a:schemeClr val="accent4">
                    <a:lumMod val="75000"/>
                  </a:schemeClr>
                </a:solidFill>
                <a:cs typeface="B Nazanin" pitchFamily="2" charset="-78"/>
              </a:rPr>
              <a:t> می تواند به افراد خانواده ای را که </a:t>
            </a:r>
            <a:r>
              <a:rPr lang="fa-IR" sz="2400" dirty="0" err="1">
                <a:solidFill>
                  <a:schemeClr val="accent4">
                    <a:lumMod val="75000"/>
                  </a:schemeClr>
                </a:solidFill>
                <a:cs typeface="B Nazanin" pitchFamily="2" charset="-78"/>
              </a:rPr>
              <a:t>روابطشان</a:t>
            </a:r>
            <a:r>
              <a:rPr lang="fa-IR" sz="2400" dirty="0">
                <a:solidFill>
                  <a:schemeClr val="accent4">
                    <a:lumMod val="75000"/>
                  </a:schemeClr>
                </a:solidFill>
                <a:cs typeface="B Nazanin" pitchFamily="2" charset="-78"/>
              </a:rPr>
              <a:t> منظم و قانونمند است بگوید ( شما ده سال است که بیهوده با این ساز رقصیده </a:t>
            </a:r>
            <a:r>
              <a:rPr lang="fa-IR" sz="2400" dirty="0" err="1">
                <a:solidFill>
                  <a:schemeClr val="accent4">
                    <a:lumMod val="75000"/>
                  </a:schemeClr>
                </a:solidFill>
                <a:cs typeface="B Nazanin" pitchFamily="2" charset="-78"/>
              </a:rPr>
              <a:t>اید</a:t>
            </a:r>
            <a:r>
              <a:rPr lang="fa-IR" sz="2400" dirty="0">
                <a:solidFill>
                  <a:schemeClr val="accent4">
                    <a:lumMod val="75000"/>
                  </a:schemeClr>
                </a:solidFill>
                <a:cs typeface="B Nazanin" pitchFamily="2" charset="-78"/>
              </a:rPr>
              <a:t> من به شما کمک می کنم که از دید دیگری به </a:t>
            </a:r>
            <a:r>
              <a:rPr lang="fa-IR" sz="2400" dirty="0" err="1">
                <a:solidFill>
                  <a:schemeClr val="accent4">
                    <a:lumMod val="75000"/>
                  </a:schemeClr>
                </a:solidFill>
                <a:cs typeface="B Nazanin" pitchFamily="2" charset="-78"/>
              </a:rPr>
              <a:t>مسـایل</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نگـاه</a:t>
            </a:r>
            <a:r>
              <a:rPr lang="fa-IR" sz="2400" dirty="0">
                <a:solidFill>
                  <a:schemeClr val="accent4">
                    <a:lumMod val="75000"/>
                  </a:schemeClr>
                </a:solidFill>
                <a:cs typeface="B Nazanin" pitchFamily="2" charset="-78"/>
              </a:rPr>
              <a:t> کنید. مثلا در یک خانواده به هم تنیده وقتی کودک عطسه می زند ، مادر به پدر دستمال می دهد </a:t>
            </a:r>
            <a:r>
              <a:rPr lang="fa-IR" sz="2400" dirty="0" err="1">
                <a:solidFill>
                  <a:schemeClr val="accent4">
                    <a:lumMod val="75000"/>
                  </a:schemeClr>
                </a:solidFill>
                <a:cs typeface="B Nazanin" pitchFamily="2" charset="-78"/>
              </a:rPr>
              <a:t>تـا</a:t>
            </a:r>
            <a:r>
              <a:rPr lang="fa-IR" sz="2400" dirty="0">
                <a:solidFill>
                  <a:schemeClr val="accent4">
                    <a:lumMod val="75000"/>
                  </a:schemeClr>
                </a:solidFill>
                <a:cs typeface="B Nazanin" pitchFamily="2" charset="-78"/>
              </a:rPr>
              <a:t> </a:t>
            </a:r>
            <a:r>
              <a:rPr lang="fa-IR" sz="2400" dirty="0" err="1">
                <a:solidFill>
                  <a:schemeClr val="accent4">
                    <a:lumMod val="75000"/>
                  </a:schemeClr>
                </a:solidFill>
                <a:cs typeface="B Nazanin" pitchFamily="2" charset="-78"/>
              </a:rPr>
              <a:t>بـه</a:t>
            </a:r>
            <a:r>
              <a:rPr lang="fa-IR" sz="2400" dirty="0">
                <a:solidFill>
                  <a:schemeClr val="accent4">
                    <a:lumMod val="75000"/>
                  </a:schemeClr>
                </a:solidFill>
                <a:cs typeface="B Nazanin" pitchFamily="2" charset="-78"/>
              </a:rPr>
              <a:t> او بدهد و خواهرش دنبال دستمال می گردد </a:t>
            </a:r>
            <a:r>
              <a:rPr lang="fa-IR" sz="2400" dirty="0" err="1">
                <a:solidFill>
                  <a:schemeClr val="accent4">
                    <a:lumMod val="75000"/>
                  </a:schemeClr>
                </a:solidFill>
                <a:cs typeface="B Nazanin" pitchFamily="2" charset="-78"/>
              </a:rPr>
              <a:t>درمانگر</a:t>
            </a:r>
            <a:r>
              <a:rPr lang="fa-IR" sz="2400" dirty="0">
                <a:solidFill>
                  <a:schemeClr val="accent4">
                    <a:lumMod val="75000"/>
                  </a:schemeClr>
                </a:solidFill>
                <a:cs typeface="B Nazanin" pitchFamily="2" charset="-78"/>
              </a:rPr>
              <a:t> می گوید (خدای من ببین چطور یک عطسه همه را بسیج کرده است این خانواده ای است که اعضایش ، افراد خیرخواهی بار می آیند) در مورد دیگری پدر </a:t>
            </a:r>
            <a:r>
              <a:rPr lang="fa-IR" sz="2400" dirty="0" err="1">
                <a:solidFill>
                  <a:schemeClr val="accent4">
                    <a:lumMod val="75000"/>
                  </a:schemeClr>
                </a:solidFill>
                <a:cs typeface="B Nazanin" pitchFamily="2" charset="-78"/>
              </a:rPr>
              <a:t>دقـایقی</a:t>
            </a:r>
            <a:r>
              <a:rPr lang="fa-IR" sz="2400" dirty="0">
                <a:solidFill>
                  <a:schemeClr val="accent4">
                    <a:lumMod val="75000"/>
                  </a:schemeClr>
                </a:solidFill>
                <a:cs typeface="B Nazanin" pitchFamily="2" charset="-78"/>
              </a:rPr>
              <a:t> پس از آنکه تمام خواهر و برادرها به یکی از دخترها حمله می کنند، او را بی عرضه خطاب می کند ، </a:t>
            </a:r>
            <a:r>
              <a:rPr lang="fa-IR" sz="2400" dirty="0" err="1">
                <a:solidFill>
                  <a:schemeClr val="accent4">
                    <a:lumMod val="75000"/>
                  </a:schemeClr>
                </a:solidFill>
                <a:cs typeface="B Nazanin" pitchFamily="2" charset="-78"/>
              </a:rPr>
              <a:t>درمانگر</a:t>
            </a:r>
            <a:r>
              <a:rPr lang="fa-IR" sz="2400" dirty="0">
                <a:solidFill>
                  <a:schemeClr val="accent4">
                    <a:lumMod val="75000"/>
                  </a:schemeClr>
                </a:solidFill>
                <a:cs typeface="B Nazanin" pitchFamily="2" charset="-78"/>
              </a:rPr>
              <a:t> می گوید این خانواده ای است که افراد را تو سری خور بار می آورد.</a:t>
            </a:r>
            <a:endParaRPr lang="en-US" sz="2400" dirty="0">
              <a:solidFill>
                <a:schemeClr val="accent4">
                  <a:lumMod val="75000"/>
                </a:schemeClr>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alf Frame 1"/>
          <p:cNvSpPr/>
          <p:nvPr/>
        </p:nvSpPr>
        <p:spPr>
          <a:xfrm>
            <a:off x="1219200" y="1436914"/>
            <a:ext cx="4191000" cy="2057400"/>
          </a:xfrm>
          <a:prstGeom prst="halfFra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
        <p:nvSpPr>
          <p:cNvPr id="4" name="Half Frame 3"/>
          <p:cNvSpPr/>
          <p:nvPr/>
        </p:nvSpPr>
        <p:spPr>
          <a:xfrm rot="10800000">
            <a:off x="3657600" y="3565225"/>
            <a:ext cx="4191000" cy="2057400"/>
          </a:xfrm>
          <a:prstGeom prst="halfFra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
        <p:nvSpPr>
          <p:cNvPr id="3" name="Rectangle 2"/>
          <p:cNvSpPr/>
          <p:nvPr/>
        </p:nvSpPr>
        <p:spPr>
          <a:xfrm>
            <a:off x="2438400" y="3066974"/>
            <a:ext cx="3940501" cy="1023357"/>
          </a:xfrm>
          <a:prstGeom prst="rect">
            <a:avLst/>
          </a:prstGeom>
        </p:spPr>
        <p:txBody>
          <a:bodyPr wrap="none">
            <a:spAutoFit/>
          </a:bodyPr>
          <a:lstStyle/>
          <a:p>
            <a:pPr algn="ctr" rtl="1">
              <a:lnSpc>
                <a:spcPct val="150000"/>
              </a:lnSpc>
            </a:pPr>
            <a:r>
              <a:rPr lang="fa-IR" sz="4400" b="1" dirty="0" smtClean="0">
                <a:solidFill>
                  <a:schemeClr val="accent2">
                    <a:lumMod val="75000"/>
                  </a:schemeClr>
                </a:solidFill>
                <a:cs typeface="B Titr" pitchFamily="2" charset="-78"/>
              </a:rPr>
              <a:t> </a:t>
            </a:r>
            <a:r>
              <a:rPr lang="fa-IR" sz="4400" b="1" dirty="0">
                <a:solidFill>
                  <a:schemeClr val="accent2">
                    <a:lumMod val="75000"/>
                  </a:schemeClr>
                </a:solidFill>
                <a:cs typeface="B Titr" pitchFamily="2" charset="-78"/>
              </a:rPr>
              <a:t>فصل 12 واقعیت ها</a:t>
            </a:r>
            <a:endParaRPr lang="en-US" sz="4400" dirty="0">
              <a:solidFill>
                <a:schemeClr val="accent2">
                  <a:lumMod val="75000"/>
                </a:schemeClr>
              </a:solidFill>
              <a:cs typeface="B Titr" pitchFamily="2" charset="-78"/>
            </a:endParaRPr>
          </a:p>
        </p:txBody>
      </p:sp>
    </p:spTree>
    <p:extLst>
      <p:ext uri="{BB962C8B-B14F-4D97-AF65-F5344CB8AC3E}">
        <p14:creationId xmlns:p14="http://schemas.microsoft.com/office/powerpoint/2010/main" val="4080206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2600" y="751344"/>
            <a:ext cx="6781800" cy="6001643"/>
          </a:xfrm>
          <a:prstGeom prst="rect">
            <a:avLst/>
          </a:prstGeom>
        </p:spPr>
        <p:txBody>
          <a:bodyPr wrap="square">
            <a:spAutoFit/>
          </a:bodyPr>
          <a:lstStyle/>
          <a:p>
            <a:pPr algn="just" rtl="1"/>
            <a:r>
              <a:rPr lang="fa-IR" sz="2400" dirty="0">
                <a:solidFill>
                  <a:schemeClr val="accent6">
                    <a:lumMod val="75000"/>
                  </a:schemeClr>
                </a:solidFill>
                <a:cs typeface="B Nazanin" pitchFamily="2" charset="-78"/>
              </a:rPr>
              <a:t>خانواده دارای ساخت </a:t>
            </a:r>
            <a:r>
              <a:rPr lang="fa-IR" sz="2400" dirty="0" err="1">
                <a:solidFill>
                  <a:schemeClr val="accent6">
                    <a:lumMod val="75000"/>
                  </a:schemeClr>
                </a:solidFill>
                <a:cs typeface="B Nazanin" pitchFamily="2" charset="-78"/>
              </a:rPr>
              <a:t>ومجموعه</a:t>
            </a:r>
            <a:r>
              <a:rPr lang="fa-IR" sz="2400" dirty="0">
                <a:solidFill>
                  <a:schemeClr val="accent6">
                    <a:lumMod val="75000"/>
                  </a:schemeClr>
                </a:solidFill>
                <a:cs typeface="B Nazanin" pitchFamily="2" charset="-78"/>
              </a:rPr>
              <a:t> ای از طرح های شناختی است که </a:t>
            </a:r>
            <a:r>
              <a:rPr lang="fa-IR" sz="2400" dirty="0" err="1">
                <a:solidFill>
                  <a:schemeClr val="accent6">
                    <a:lumMod val="75000"/>
                  </a:schemeClr>
                </a:solidFill>
                <a:cs typeface="B Nazanin" pitchFamily="2" charset="-78"/>
              </a:rPr>
              <a:t>بـه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سـازمان</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خـانواده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مشـروعیت</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مـی</a:t>
            </a:r>
            <a:r>
              <a:rPr lang="fa-IR" sz="2400" dirty="0">
                <a:solidFill>
                  <a:schemeClr val="accent6">
                    <a:lumMod val="75000"/>
                  </a:schemeClr>
                </a:solidFill>
                <a:cs typeface="B Nazanin" pitchFamily="2" charset="-78"/>
              </a:rPr>
              <a:t> بخشند.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ساخت خانواده و ساختار اعتقادی آن یکدیگر را توجیه و تأیید می کنند و هریک از آنها می تواند نقطه آغاز </a:t>
            </a:r>
            <a:r>
              <a:rPr lang="fa-IR" sz="2400" dirty="0" err="1">
                <a:solidFill>
                  <a:schemeClr val="accent6">
                    <a:lumMod val="75000"/>
                  </a:schemeClr>
                </a:solidFill>
                <a:cs typeface="B Nazanin" pitchFamily="2" charset="-78"/>
              </a:rPr>
              <a:t>درمانبخشی</a:t>
            </a:r>
            <a:r>
              <a:rPr lang="fa-IR" sz="2400" dirty="0">
                <a:solidFill>
                  <a:schemeClr val="accent6">
                    <a:lumMod val="75000"/>
                  </a:schemeClr>
                </a:solidFill>
                <a:cs typeface="B Nazanin" pitchFamily="2" charset="-78"/>
              </a:rPr>
              <a:t> به شمار آید که در مداخله ی درمانی همواره هر دو سطح را متأثر خواهد ساخت. به نحوی </a:t>
            </a:r>
            <a:r>
              <a:rPr lang="fa-IR" sz="2400" dirty="0" err="1">
                <a:solidFill>
                  <a:schemeClr val="accent6">
                    <a:lumMod val="75000"/>
                  </a:schemeClr>
                </a:solidFill>
                <a:cs typeface="B Nazanin" pitchFamily="2" charset="-78"/>
              </a:rPr>
              <a:t>کـه</a:t>
            </a:r>
            <a:r>
              <a:rPr lang="fa-IR" sz="2400" dirty="0">
                <a:solidFill>
                  <a:schemeClr val="accent6">
                    <a:lumMod val="75000"/>
                  </a:schemeClr>
                </a:solidFill>
                <a:cs typeface="B Nazanin" pitchFamily="2" charset="-78"/>
              </a:rPr>
              <a:t> هرگونه تغییری </a:t>
            </a:r>
            <a:r>
              <a:rPr lang="fa-IR" sz="2400" dirty="0" err="1">
                <a:solidFill>
                  <a:schemeClr val="accent6">
                    <a:lumMod val="75000"/>
                  </a:schemeClr>
                </a:solidFill>
                <a:cs typeface="B Nazanin" pitchFamily="2" charset="-78"/>
              </a:rPr>
              <a:t>درجهان</a:t>
            </a:r>
            <a:r>
              <a:rPr lang="fa-IR" sz="2400" dirty="0">
                <a:solidFill>
                  <a:schemeClr val="accent6">
                    <a:lumMod val="75000"/>
                  </a:schemeClr>
                </a:solidFill>
                <a:cs typeface="B Nazanin" pitchFamily="2" charset="-78"/>
              </a:rPr>
              <a:t> بینی خانواده موجب تغییر در ساخت خانواده می گردد.</a:t>
            </a:r>
            <a:endParaRPr lang="en-US" sz="2400" dirty="0">
              <a:solidFill>
                <a:schemeClr val="accent6">
                  <a:lumMod val="75000"/>
                </a:schemeClr>
              </a:solidFill>
              <a:cs typeface="B Nazanin" pitchFamily="2" charset="-78"/>
            </a:endParaRPr>
          </a:p>
          <a:p>
            <a:pPr algn="just" rtl="1"/>
            <a:r>
              <a:rPr lang="fa-IR" sz="2400" dirty="0">
                <a:solidFill>
                  <a:schemeClr val="accent6">
                    <a:lumMod val="75000"/>
                  </a:schemeClr>
                </a:solidFill>
                <a:cs typeface="B Nazanin" pitchFamily="2" charset="-78"/>
              </a:rPr>
              <a:t>خانواده ای که به جلسه ی درمان پا می گذارد ممکن است از نهادهایی </a:t>
            </a:r>
            <a:r>
              <a:rPr lang="fa-IR" sz="2400" dirty="0" err="1">
                <a:solidFill>
                  <a:schemeClr val="accent6">
                    <a:lumMod val="75000"/>
                  </a:schemeClr>
                </a:solidFill>
                <a:cs typeface="B Nazanin" pitchFamily="2" charset="-78"/>
              </a:rPr>
              <a:t>کـه</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کـارایی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شـان</a:t>
            </a:r>
            <a:r>
              <a:rPr lang="fa-IR" sz="2400" dirty="0">
                <a:solidFill>
                  <a:schemeClr val="accent6">
                    <a:lumMod val="75000"/>
                  </a:schemeClr>
                </a:solidFill>
                <a:cs typeface="B Nazanin" pitchFamily="2" charset="-78"/>
              </a:rPr>
              <a:t> را از </a:t>
            </a:r>
            <a:r>
              <a:rPr lang="fa-IR" sz="2400" dirty="0" err="1">
                <a:solidFill>
                  <a:schemeClr val="accent6">
                    <a:lumMod val="75000"/>
                  </a:schemeClr>
                </a:solidFill>
                <a:cs typeface="B Nazanin" pitchFamily="2" charset="-78"/>
              </a:rPr>
              <a:t>دسـت</a:t>
            </a:r>
            <a:r>
              <a:rPr lang="fa-IR" sz="2400" dirty="0">
                <a:solidFill>
                  <a:schemeClr val="accent6">
                    <a:lumMod val="75000"/>
                  </a:schemeClr>
                </a:solidFill>
                <a:cs typeface="B Nazanin" pitchFamily="2" charset="-78"/>
              </a:rPr>
              <a:t> داده </a:t>
            </a:r>
            <a:r>
              <a:rPr lang="fa-IR" sz="2400" dirty="0" err="1">
                <a:solidFill>
                  <a:schemeClr val="accent6">
                    <a:lumMod val="75000"/>
                  </a:schemeClr>
                </a:solidFill>
                <a:cs typeface="B Nazanin" pitchFamily="2" charset="-78"/>
              </a:rPr>
              <a:t>اند،دفاع</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کنند.آنان</a:t>
            </a:r>
            <a:r>
              <a:rPr lang="fa-IR" sz="2400" dirty="0">
                <a:solidFill>
                  <a:schemeClr val="accent6">
                    <a:lumMod val="75000"/>
                  </a:schemeClr>
                </a:solidFill>
                <a:cs typeface="B Nazanin" pitchFamily="2" charset="-78"/>
              </a:rPr>
              <a:t> از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می خواهند که کارکرد معمول این نهادها را اصلاح کرده و همان طور که بوده به آنها برگرداند. درعوض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واقعیت دیگری به خانواده عرضه می کند . او تنها از واقعیت </a:t>
            </a:r>
            <a:r>
              <a:rPr lang="fa-IR" sz="2400" dirty="0" err="1">
                <a:solidFill>
                  <a:schemeClr val="accent6">
                    <a:lumMod val="75000"/>
                  </a:schemeClr>
                </a:solidFill>
                <a:cs typeface="B Nazanin" pitchFamily="2" charset="-78"/>
              </a:rPr>
              <a:t>هـایی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سـود</a:t>
            </a:r>
            <a:r>
              <a:rPr lang="fa-IR" sz="2400" dirty="0">
                <a:solidFill>
                  <a:schemeClr val="accent6">
                    <a:lumMod val="75000"/>
                  </a:schemeClr>
                </a:solidFill>
                <a:cs typeface="B Nazanin" pitchFamily="2" charset="-78"/>
              </a:rPr>
              <a:t> می جوید که مورد وثوق خانواده است و با استفاده از این </a:t>
            </a:r>
            <a:r>
              <a:rPr lang="fa-IR" sz="2400" dirty="0" err="1">
                <a:solidFill>
                  <a:schemeClr val="accent6">
                    <a:lumMod val="75000"/>
                  </a:schemeClr>
                </a:solidFill>
                <a:cs typeface="B Nazanin" pitchFamily="2" charset="-78"/>
              </a:rPr>
              <a:t>واقعیات</a:t>
            </a:r>
            <a:r>
              <a:rPr lang="fa-IR" sz="2400" dirty="0">
                <a:solidFill>
                  <a:schemeClr val="accent6">
                    <a:lumMod val="75000"/>
                  </a:schemeClr>
                </a:solidFill>
                <a:cs typeface="B Nazanin" pitchFamily="2" charset="-78"/>
              </a:rPr>
              <a:t> است که آرایش نوینی را پایه </a:t>
            </a:r>
            <a:r>
              <a:rPr lang="fa-IR" sz="2400" dirty="0" err="1">
                <a:solidFill>
                  <a:schemeClr val="accent6">
                    <a:lumMod val="75000"/>
                  </a:schemeClr>
                </a:solidFill>
                <a:cs typeface="B Nazanin" pitchFamily="2" charset="-78"/>
              </a:rPr>
              <a:t>ریـزی</a:t>
            </a:r>
            <a:r>
              <a:rPr lang="fa-IR" sz="2400" dirty="0">
                <a:solidFill>
                  <a:schemeClr val="accent6">
                    <a:lumMod val="75000"/>
                  </a:schemeClr>
                </a:solidFill>
                <a:cs typeface="B Nazanin" pitchFamily="2" charset="-78"/>
              </a:rPr>
              <a:t> </a:t>
            </a:r>
            <a:r>
              <a:rPr lang="fa-IR" sz="2400" dirty="0" err="1">
                <a:solidFill>
                  <a:schemeClr val="accent6">
                    <a:lumMod val="75000"/>
                  </a:schemeClr>
                </a:solidFill>
                <a:cs typeface="B Nazanin" pitchFamily="2" charset="-78"/>
              </a:rPr>
              <a:t>مـی</a:t>
            </a:r>
            <a:r>
              <a:rPr lang="fa-IR" sz="2400" dirty="0">
                <a:solidFill>
                  <a:schemeClr val="accent6">
                    <a:lumMod val="75000"/>
                  </a:schemeClr>
                </a:solidFill>
                <a:cs typeface="B Nazanin" pitchFamily="2" charset="-78"/>
              </a:rPr>
              <a:t> کند. </a:t>
            </a:r>
            <a:r>
              <a:rPr lang="fa-IR" sz="2400" dirty="0" err="1">
                <a:solidFill>
                  <a:schemeClr val="accent6">
                    <a:lumMod val="75000"/>
                  </a:schemeClr>
                </a:solidFill>
                <a:cs typeface="B Nazanin" pitchFamily="2" charset="-78"/>
              </a:rPr>
              <a:t>درمانگر</a:t>
            </a:r>
            <a:r>
              <a:rPr lang="fa-IR" sz="2400" dirty="0">
                <a:solidFill>
                  <a:schemeClr val="accent6">
                    <a:lumMod val="75000"/>
                  </a:schemeClr>
                </a:solidFill>
                <a:cs typeface="B Nazanin" pitchFamily="2" charset="-78"/>
              </a:rPr>
              <a:t> با بررسی نقاط قوت و ضعف سازه ها ی </a:t>
            </a:r>
            <a:r>
              <a:rPr lang="fa-IR" sz="2400" dirty="0" err="1">
                <a:solidFill>
                  <a:schemeClr val="accent6">
                    <a:lumMod val="75000"/>
                  </a:schemeClr>
                </a:solidFill>
                <a:cs typeface="B Nazanin" pitchFamily="2" charset="-78"/>
              </a:rPr>
              <a:t>خانواده،جهان</a:t>
            </a:r>
            <a:r>
              <a:rPr lang="fa-IR" sz="2400" dirty="0">
                <a:solidFill>
                  <a:schemeClr val="accent6">
                    <a:lumMod val="75000"/>
                  </a:schemeClr>
                </a:solidFill>
                <a:cs typeface="B Nazanin" pitchFamily="2" charset="-78"/>
              </a:rPr>
              <a:t> بینی پیچیده تری را </a:t>
            </a:r>
            <a:r>
              <a:rPr lang="fa-IR" sz="2400" dirty="0" err="1">
                <a:solidFill>
                  <a:schemeClr val="accent6">
                    <a:lumMod val="75000"/>
                  </a:schemeClr>
                </a:solidFill>
                <a:cs typeface="B Nazanin" pitchFamily="2" charset="-78"/>
              </a:rPr>
              <a:t>برمبنای</a:t>
            </a:r>
            <a:r>
              <a:rPr lang="fa-IR" sz="2400" dirty="0">
                <a:solidFill>
                  <a:schemeClr val="accent6">
                    <a:lumMod val="75000"/>
                  </a:schemeClr>
                </a:solidFill>
                <a:cs typeface="B Nazanin" pitchFamily="2" charset="-78"/>
              </a:rPr>
              <a:t> آن </a:t>
            </a:r>
            <a:r>
              <a:rPr lang="fa-IR" sz="2400" dirty="0" err="1">
                <a:solidFill>
                  <a:schemeClr val="accent6">
                    <a:lumMod val="75000"/>
                  </a:schemeClr>
                </a:solidFill>
                <a:cs typeface="B Nazanin" pitchFamily="2" charset="-78"/>
              </a:rPr>
              <a:t>بنیـان</a:t>
            </a:r>
            <a:r>
              <a:rPr lang="fa-IR" sz="2400" dirty="0">
                <a:solidFill>
                  <a:schemeClr val="accent6">
                    <a:lumMod val="75000"/>
                  </a:schemeClr>
                </a:solidFill>
                <a:cs typeface="B Nazanin" pitchFamily="2" charset="-78"/>
              </a:rPr>
              <a:t> می گذارد که بازسازی ساخت خانواده را تسهیل نموده و از آن حمایت می کند.</a:t>
            </a:r>
            <a:endParaRPr lang="en-US" sz="2400" dirty="0">
              <a:solidFill>
                <a:schemeClr val="accent6">
                  <a:lumMod val="75000"/>
                </a:schemeClr>
              </a:solidFill>
              <a:cs typeface="B Nazanin" pitchFamily="2" charset="-78"/>
            </a:endParaRPr>
          </a:p>
        </p:txBody>
      </p:sp>
    </p:spTree>
    <p:extLst>
      <p:ext uri="{BB962C8B-B14F-4D97-AF65-F5344CB8AC3E}">
        <p14:creationId xmlns:p14="http://schemas.microsoft.com/office/powerpoint/2010/main" val="362351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447800"/>
            <a:ext cx="8153400" cy="4478149"/>
          </a:xfrm>
          <a:prstGeom prst="rect">
            <a:avLst/>
          </a:prstGeom>
        </p:spPr>
        <p:txBody>
          <a:bodyPr wrap="square">
            <a:spAutoFit/>
          </a:bodyPr>
          <a:lstStyle/>
          <a:p>
            <a:pPr algn="just" rtl="1">
              <a:lnSpc>
                <a:spcPct val="150000"/>
              </a:lnSpc>
            </a:pPr>
            <a:r>
              <a:rPr lang="fa-IR" sz="2400" b="1" dirty="0">
                <a:solidFill>
                  <a:srgbClr val="00B050"/>
                </a:solidFill>
                <a:cs typeface="B Nazanin" pitchFamily="2" charset="-78"/>
              </a:rPr>
              <a:t>جهان بینی خانواده</a:t>
            </a:r>
            <a:endParaRPr lang="en-US" sz="2400" dirty="0">
              <a:solidFill>
                <a:srgbClr val="00B050"/>
              </a:solidFill>
              <a:cs typeface="B Nazanin" pitchFamily="2" charset="-78"/>
            </a:endParaRPr>
          </a:p>
          <a:p>
            <a:pPr algn="just" rtl="1">
              <a:lnSpc>
                <a:spcPct val="150000"/>
              </a:lnSpc>
            </a:pPr>
            <a:r>
              <a:rPr lang="fa-IR" sz="2400" dirty="0">
                <a:solidFill>
                  <a:srgbClr val="00B050"/>
                </a:solidFill>
                <a:cs typeface="B Nazanin" pitchFamily="2" charset="-78"/>
              </a:rPr>
              <a:t>مصاحبه </a:t>
            </a:r>
            <a:r>
              <a:rPr lang="fa-IR" sz="2400" dirty="0" err="1">
                <a:solidFill>
                  <a:srgbClr val="00B050"/>
                </a:solidFill>
                <a:cs typeface="B Nazanin" pitchFamily="2" charset="-78"/>
              </a:rPr>
              <a:t>مینوچن</a:t>
            </a:r>
            <a:r>
              <a:rPr lang="fa-IR" sz="2400" dirty="0">
                <a:solidFill>
                  <a:srgbClr val="00B050"/>
                </a:solidFill>
                <a:cs typeface="B Nazanin" pitchFamily="2" charset="-78"/>
              </a:rPr>
              <a:t> با </a:t>
            </a:r>
            <a:r>
              <a:rPr lang="fa-IR" sz="2400" dirty="0" err="1">
                <a:solidFill>
                  <a:srgbClr val="00B050"/>
                </a:solidFill>
                <a:cs typeface="B Nazanin" pitchFamily="2" charset="-78"/>
              </a:rPr>
              <a:t>موروکان</a:t>
            </a:r>
            <a:r>
              <a:rPr lang="fa-IR" sz="2400" dirty="0">
                <a:solidFill>
                  <a:srgbClr val="00B050"/>
                </a:solidFill>
                <a:cs typeface="B Nazanin" pitchFamily="2" charset="-78"/>
              </a:rPr>
              <a:t> (دختر نوجوان </a:t>
            </a:r>
            <a:r>
              <a:rPr lang="fa-IR" sz="2400" dirty="0" err="1">
                <a:solidFill>
                  <a:srgbClr val="00B050"/>
                </a:solidFill>
                <a:cs typeface="B Nazanin" pitchFamily="2" charset="-78"/>
              </a:rPr>
              <a:t>مغربی</a:t>
            </a:r>
            <a:r>
              <a:rPr lang="fa-IR" sz="2400" dirty="0">
                <a:solidFill>
                  <a:srgbClr val="00B050"/>
                </a:solidFill>
                <a:cs typeface="B Nazanin" pitchFamily="2" charset="-78"/>
              </a:rPr>
              <a:t>) ،شرح حال مبارز جنگجوی </a:t>
            </a:r>
            <a:r>
              <a:rPr lang="fa-IR" sz="2400" dirty="0" err="1">
                <a:solidFill>
                  <a:srgbClr val="00B050"/>
                </a:solidFill>
                <a:cs typeface="B Nazanin" pitchFamily="2" charset="-78"/>
              </a:rPr>
              <a:t>مـا</a:t>
            </a:r>
            <a:r>
              <a:rPr lang="fa-IR" sz="2400" dirty="0">
                <a:solidFill>
                  <a:srgbClr val="00B050"/>
                </a:solidFill>
                <a:cs typeface="B Nazanin" pitchFamily="2" charset="-78"/>
              </a:rPr>
              <a:t> </a:t>
            </a:r>
            <a:r>
              <a:rPr lang="fa-IR" sz="2400" dirty="0" err="1">
                <a:solidFill>
                  <a:srgbClr val="00B050"/>
                </a:solidFill>
                <a:cs typeface="B Nazanin" pitchFamily="2" charset="-78"/>
              </a:rPr>
              <a:t>سـایی</a:t>
            </a:r>
            <a:r>
              <a:rPr lang="fa-IR" sz="2400" dirty="0">
                <a:solidFill>
                  <a:srgbClr val="00B050"/>
                </a:solidFill>
                <a:cs typeface="B Nazanin" pitchFamily="2" charset="-78"/>
              </a:rPr>
              <a:t> </a:t>
            </a:r>
            <a:r>
              <a:rPr lang="fa-IR" sz="2400" dirty="0" err="1">
                <a:solidFill>
                  <a:srgbClr val="00B050"/>
                </a:solidFill>
                <a:cs typeface="B Nazanin" pitchFamily="2" charset="-78"/>
              </a:rPr>
              <a:t>توسـط</a:t>
            </a:r>
            <a:r>
              <a:rPr lang="fa-IR" sz="2400" dirty="0">
                <a:solidFill>
                  <a:srgbClr val="00B050"/>
                </a:solidFill>
                <a:cs typeface="B Nazanin" pitchFamily="2" charset="-78"/>
              </a:rPr>
              <a:t> </a:t>
            </a:r>
            <a:r>
              <a:rPr lang="fa-IR" sz="2400" dirty="0" err="1">
                <a:solidFill>
                  <a:srgbClr val="00B050"/>
                </a:solidFill>
                <a:cs typeface="B Nazanin" pitchFamily="2" charset="-78"/>
              </a:rPr>
              <a:t>ریچـارد</a:t>
            </a:r>
            <a:r>
              <a:rPr lang="fa-IR" sz="2400" dirty="0">
                <a:solidFill>
                  <a:srgbClr val="00B050"/>
                </a:solidFill>
                <a:cs typeface="B Nazanin" pitchFamily="2" charset="-78"/>
              </a:rPr>
              <a:t> </a:t>
            </a:r>
            <a:r>
              <a:rPr lang="fa-IR" sz="2400" dirty="0" err="1">
                <a:solidFill>
                  <a:srgbClr val="00B050"/>
                </a:solidFill>
                <a:cs typeface="B Nazanin" pitchFamily="2" charset="-78"/>
              </a:rPr>
              <a:t>لولین،داستان</a:t>
            </a:r>
            <a:r>
              <a:rPr lang="fa-IR" sz="2400" dirty="0">
                <a:solidFill>
                  <a:srgbClr val="00B050"/>
                </a:solidFill>
                <a:cs typeface="B Nazanin" pitchFamily="2" charset="-78"/>
              </a:rPr>
              <a:t> آموزش نحوه کار با دوربین فیلمبرداری به گروهی از سرخپوستان توسط </a:t>
            </a:r>
            <a:r>
              <a:rPr lang="fa-IR" sz="2400" dirty="0" err="1">
                <a:solidFill>
                  <a:srgbClr val="00B050"/>
                </a:solidFill>
                <a:cs typeface="B Nazanin" pitchFamily="2" charset="-78"/>
              </a:rPr>
              <a:t>سـول</a:t>
            </a:r>
            <a:r>
              <a:rPr lang="fa-IR" sz="2400" dirty="0">
                <a:solidFill>
                  <a:srgbClr val="00B050"/>
                </a:solidFill>
                <a:cs typeface="B Nazanin" pitchFamily="2" charset="-78"/>
              </a:rPr>
              <a:t> </a:t>
            </a:r>
            <a:r>
              <a:rPr lang="fa-IR" sz="2400" dirty="0" err="1">
                <a:solidFill>
                  <a:srgbClr val="00B050"/>
                </a:solidFill>
                <a:cs typeface="B Nazanin" pitchFamily="2" charset="-78"/>
              </a:rPr>
              <a:t>ورث</a:t>
            </a:r>
            <a:r>
              <a:rPr lang="fa-IR" sz="2400" dirty="0">
                <a:solidFill>
                  <a:srgbClr val="00B050"/>
                </a:solidFill>
                <a:cs typeface="B Nazanin" pitchFamily="2" charset="-78"/>
              </a:rPr>
              <a:t> و </a:t>
            </a:r>
            <a:r>
              <a:rPr lang="fa-IR" sz="2400" dirty="0" err="1">
                <a:solidFill>
                  <a:srgbClr val="00B050"/>
                </a:solidFill>
                <a:cs typeface="B Nazanin" pitchFamily="2" charset="-78"/>
              </a:rPr>
              <a:t>جـان</a:t>
            </a:r>
            <a:r>
              <a:rPr lang="fa-IR" sz="2400" dirty="0">
                <a:solidFill>
                  <a:srgbClr val="00B050"/>
                </a:solidFill>
                <a:cs typeface="B Nazanin" pitchFamily="2" charset="-78"/>
              </a:rPr>
              <a:t> </a:t>
            </a:r>
            <a:r>
              <a:rPr lang="fa-IR" sz="2400" dirty="0" err="1">
                <a:solidFill>
                  <a:srgbClr val="00B050"/>
                </a:solidFill>
                <a:cs typeface="B Nazanin" pitchFamily="2" charset="-78"/>
              </a:rPr>
              <a:t>آدایر،جمله</a:t>
            </a:r>
            <a:r>
              <a:rPr lang="fa-IR" sz="2400" dirty="0">
                <a:solidFill>
                  <a:srgbClr val="00B050"/>
                </a:solidFill>
                <a:cs typeface="B Nazanin" pitchFamily="2" charset="-78"/>
              </a:rPr>
              <a:t> معروف </a:t>
            </a:r>
            <a:r>
              <a:rPr lang="fa-IR" sz="2400" dirty="0" err="1">
                <a:solidFill>
                  <a:srgbClr val="00B050"/>
                </a:solidFill>
                <a:cs typeface="B Nazanin" pitchFamily="2" charset="-78"/>
              </a:rPr>
              <a:t>گرترود</a:t>
            </a:r>
            <a:r>
              <a:rPr lang="fa-IR" sz="2400" dirty="0">
                <a:solidFill>
                  <a:srgbClr val="00B050"/>
                </a:solidFill>
                <a:cs typeface="B Nazanin" pitchFamily="2" charset="-78"/>
              </a:rPr>
              <a:t> </a:t>
            </a:r>
            <a:r>
              <a:rPr lang="fa-IR" sz="2400" dirty="0" err="1">
                <a:solidFill>
                  <a:srgbClr val="00B050"/>
                </a:solidFill>
                <a:cs typeface="B Nazanin" pitchFamily="2" charset="-78"/>
              </a:rPr>
              <a:t>اشتاین</a:t>
            </a:r>
            <a:r>
              <a:rPr lang="fa-IR" sz="2400" dirty="0">
                <a:solidFill>
                  <a:srgbClr val="00B050"/>
                </a:solidFill>
                <a:cs typeface="B Nazanin" pitchFamily="2" charset="-78"/>
              </a:rPr>
              <a:t> (گل سرخ همیشه گل سرخ است)، </a:t>
            </a:r>
            <a:r>
              <a:rPr lang="fa-IR" sz="2400" dirty="0" err="1">
                <a:solidFill>
                  <a:srgbClr val="00B050"/>
                </a:solidFill>
                <a:cs typeface="B Nazanin" pitchFamily="2" charset="-78"/>
              </a:rPr>
              <a:t>ونوشتار</a:t>
            </a:r>
            <a:r>
              <a:rPr lang="fa-IR" sz="2400" dirty="0">
                <a:solidFill>
                  <a:srgbClr val="00B050"/>
                </a:solidFill>
                <a:cs typeface="B Nazanin" pitchFamily="2" charset="-78"/>
              </a:rPr>
              <a:t> </a:t>
            </a:r>
            <a:r>
              <a:rPr lang="fa-IR" sz="2400" dirty="0" err="1">
                <a:solidFill>
                  <a:srgbClr val="00B050"/>
                </a:solidFill>
                <a:cs typeface="B Nazanin" pitchFamily="2" charset="-78"/>
              </a:rPr>
              <a:t>اورتگا</a:t>
            </a:r>
            <a:r>
              <a:rPr lang="fa-IR" sz="2400" dirty="0">
                <a:solidFill>
                  <a:srgbClr val="00B050"/>
                </a:solidFill>
                <a:cs typeface="B Nazanin" pitchFamily="2" charset="-78"/>
              </a:rPr>
              <a:t> وای </a:t>
            </a:r>
            <a:r>
              <a:rPr lang="fa-IR" sz="2400" dirty="0" err="1">
                <a:solidFill>
                  <a:srgbClr val="00B050"/>
                </a:solidFill>
                <a:cs typeface="B Nazanin" pitchFamily="2" charset="-78"/>
              </a:rPr>
              <a:t>گاست</a:t>
            </a:r>
            <a:r>
              <a:rPr lang="fa-IR" sz="2400" dirty="0">
                <a:solidFill>
                  <a:srgbClr val="00B050"/>
                </a:solidFill>
                <a:cs typeface="B Nazanin" pitchFamily="2" charset="-78"/>
              </a:rPr>
              <a:t> </a:t>
            </a:r>
            <a:r>
              <a:rPr lang="fa-IR" sz="2400" dirty="0" err="1">
                <a:solidFill>
                  <a:srgbClr val="00B050"/>
                </a:solidFill>
                <a:cs typeface="B Nazanin" pitchFamily="2" charset="-78"/>
              </a:rPr>
              <a:t>دربـاره</a:t>
            </a:r>
            <a:r>
              <a:rPr lang="fa-IR" sz="2400" dirty="0">
                <a:solidFill>
                  <a:srgbClr val="00B050"/>
                </a:solidFill>
                <a:cs typeface="B Nazanin" pitchFamily="2" charset="-78"/>
              </a:rPr>
              <a:t> ی واقعیت، نشان می دهند که "آنچه ما به عنوان حقایق می </a:t>
            </a:r>
            <a:r>
              <a:rPr lang="fa-IR" sz="2400" dirty="0" err="1">
                <a:solidFill>
                  <a:srgbClr val="00B050"/>
                </a:solidFill>
                <a:cs typeface="B Nazanin" pitchFamily="2" charset="-78"/>
              </a:rPr>
              <a:t>شناسیم</a:t>
            </a:r>
            <a:r>
              <a:rPr lang="fa-IR" sz="2400" dirty="0">
                <a:solidFill>
                  <a:srgbClr val="00B050"/>
                </a:solidFill>
                <a:cs typeface="B Nazanin" pitchFamily="2" charset="-78"/>
              </a:rPr>
              <a:t> عبارت از همان معانی می باشد که ما </a:t>
            </a:r>
            <a:r>
              <a:rPr lang="fa-IR" sz="2400" dirty="0" err="1">
                <a:solidFill>
                  <a:srgbClr val="00B050"/>
                </a:solidFill>
                <a:cs typeface="B Nazanin" pitchFamily="2" charset="-78"/>
              </a:rPr>
              <a:t>بـه</a:t>
            </a:r>
            <a:r>
              <a:rPr lang="fa-IR" sz="2400" dirty="0">
                <a:solidFill>
                  <a:srgbClr val="00B050"/>
                </a:solidFill>
                <a:cs typeface="B Nazanin" pitchFamily="2" charset="-78"/>
              </a:rPr>
              <a:t> دسته ای از حقایق داده </a:t>
            </a:r>
            <a:r>
              <a:rPr lang="fa-IR" sz="2400" dirty="0" err="1">
                <a:solidFill>
                  <a:srgbClr val="00B050"/>
                </a:solidFill>
                <a:cs typeface="B Nazanin" pitchFamily="2" charset="-78"/>
              </a:rPr>
              <a:t>ایم.وگام</a:t>
            </a:r>
            <a:r>
              <a:rPr lang="fa-IR" sz="2400" dirty="0">
                <a:solidFill>
                  <a:srgbClr val="00B050"/>
                </a:solidFill>
                <a:cs typeface="B Nazanin" pitchFamily="2" charset="-78"/>
              </a:rPr>
              <a:t> بعدی که باید برداشته شود این است که واقعیت را با دیگران تقسیم کنیم - دیگرانی که ان را اعتبار می بخشند."</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47653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762000"/>
            <a:ext cx="7086600" cy="4524315"/>
          </a:xfrm>
          <a:prstGeom prst="rect">
            <a:avLst/>
          </a:prstGeom>
        </p:spPr>
        <p:txBody>
          <a:bodyPr wrap="square">
            <a:spAutoFit/>
          </a:bodyPr>
          <a:lstStyle/>
          <a:p>
            <a:pPr algn="just" rtl="1"/>
            <a:r>
              <a:rPr lang="fa-IR" sz="2400" b="1" dirty="0">
                <a:solidFill>
                  <a:srgbClr val="800080"/>
                </a:solidFill>
                <a:cs typeface="B Nazanin" pitchFamily="2" charset="-78"/>
              </a:rPr>
              <a:t>گسترش جهان بینی</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جهان بینی معتبر اجتماعی در برگیرنده واقعیت است و این واقعیت نیز </a:t>
            </a:r>
            <a:r>
              <a:rPr lang="fa-IR" sz="2400" dirty="0" err="1">
                <a:solidFill>
                  <a:srgbClr val="800080"/>
                </a:solidFill>
                <a:cs typeface="B Nazanin" pitchFamily="2" charset="-78"/>
              </a:rPr>
              <a:t>شـخص</a:t>
            </a:r>
            <a:r>
              <a:rPr lang="fa-IR" sz="2400" dirty="0">
                <a:solidFill>
                  <a:srgbClr val="800080"/>
                </a:solidFill>
                <a:cs typeface="B Nazanin" pitchFamily="2" charset="-78"/>
              </a:rPr>
              <a:t> را در </a:t>
            </a:r>
            <a:r>
              <a:rPr lang="fa-IR" sz="2400" dirty="0" err="1">
                <a:solidFill>
                  <a:srgbClr val="800080"/>
                </a:solidFill>
                <a:cs typeface="B Nazanin" pitchFamily="2" charset="-78"/>
              </a:rPr>
              <a:t>خـود</a:t>
            </a:r>
            <a:r>
              <a:rPr lang="fa-IR" sz="2400" dirty="0">
                <a:solidFill>
                  <a:srgbClr val="800080"/>
                </a:solidFill>
                <a:cs typeface="B Nazanin" pitchFamily="2" charset="-78"/>
              </a:rPr>
              <a:t> </a:t>
            </a:r>
            <a:r>
              <a:rPr lang="fa-IR" sz="2400" dirty="0" err="1">
                <a:solidFill>
                  <a:srgbClr val="800080"/>
                </a:solidFill>
                <a:cs typeface="B Nazanin" pitchFamily="2" charset="-78"/>
              </a:rPr>
              <a:t>مـی</a:t>
            </a:r>
            <a:r>
              <a:rPr lang="fa-IR" sz="2400" dirty="0">
                <a:solidFill>
                  <a:srgbClr val="800080"/>
                </a:solidFill>
                <a:cs typeface="B Nazanin" pitchFamily="2" charset="-78"/>
              </a:rPr>
              <a:t> </a:t>
            </a:r>
            <a:r>
              <a:rPr lang="fa-IR" sz="2400" dirty="0" err="1">
                <a:solidFill>
                  <a:srgbClr val="800080"/>
                </a:solidFill>
                <a:cs typeface="B Nazanin" pitchFamily="2" charset="-78"/>
              </a:rPr>
              <a:t>گیـرد</a:t>
            </a:r>
            <a:r>
              <a:rPr lang="fa-IR" sz="2400" dirty="0">
                <a:solidFill>
                  <a:srgbClr val="800080"/>
                </a:solidFill>
                <a:cs typeface="B Nazanin" pitchFamily="2" charset="-78"/>
              </a:rPr>
              <a:t>. " </a:t>
            </a:r>
            <a:r>
              <a:rPr lang="fa-IR" sz="2400" dirty="0" err="1">
                <a:solidFill>
                  <a:srgbClr val="800080"/>
                </a:solidFill>
                <a:cs typeface="B Nazanin" pitchFamily="2" charset="-78"/>
              </a:rPr>
              <a:t>هربرت</a:t>
            </a:r>
            <a:r>
              <a:rPr lang="fa-IR" sz="2400" dirty="0">
                <a:solidFill>
                  <a:srgbClr val="800080"/>
                </a:solidFill>
                <a:cs typeface="B Nazanin" pitchFamily="2" charset="-78"/>
              </a:rPr>
              <a:t> </a:t>
            </a:r>
            <a:r>
              <a:rPr lang="fa-IR" sz="2400" dirty="0" err="1">
                <a:solidFill>
                  <a:srgbClr val="800080"/>
                </a:solidFill>
                <a:cs typeface="B Nazanin" pitchFamily="2" charset="-78"/>
              </a:rPr>
              <a:t>مید</a:t>
            </a:r>
            <a:r>
              <a:rPr lang="fa-IR" sz="2400" dirty="0">
                <a:solidFill>
                  <a:srgbClr val="800080"/>
                </a:solidFill>
                <a:cs typeface="B Nazanin" pitchFamily="2" charset="-78"/>
              </a:rPr>
              <a:t>" خاطرنشان می کند که کسانی که این واقعیت را به نوزاد تفهیم می کنند،" </a:t>
            </a:r>
            <a:r>
              <a:rPr lang="fa-IR" sz="2400" dirty="0" err="1">
                <a:solidFill>
                  <a:srgbClr val="800080"/>
                </a:solidFill>
                <a:cs typeface="B Nazanin" pitchFamily="2" charset="-78"/>
              </a:rPr>
              <a:t>اشـخاص</a:t>
            </a:r>
            <a:r>
              <a:rPr lang="fa-IR" sz="2400" dirty="0">
                <a:solidFill>
                  <a:srgbClr val="800080"/>
                </a:solidFill>
                <a:cs typeface="B Nazanin" pitchFamily="2" charset="-78"/>
              </a:rPr>
              <a:t> </a:t>
            </a:r>
            <a:r>
              <a:rPr lang="fa-IR" sz="2400" dirty="0" err="1">
                <a:solidFill>
                  <a:srgbClr val="800080"/>
                </a:solidFill>
                <a:cs typeface="B Nazanin" pitchFamily="2" charset="-78"/>
              </a:rPr>
              <a:t>مهمـی</a:t>
            </a:r>
            <a:r>
              <a:rPr lang="fa-IR" sz="2400" dirty="0">
                <a:solidFill>
                  <a:srgbClr val="800080"/>
                </a:solidFill>
                <a:cs typeface="B Nazanin" pitchFamily="2" charset="-78"/>
              </a:rPr>
              <a:t>" هستند که شرح و تعریف شان را از موقعیت به وی تحمیل می کنند.</a:t>
            </a:r>
            <a:endParaRPr lang="en-US" sz="2400" dirty="0">
              <a:solidFill>
                <a:srgbClr val="800080"/>
              </a:solidFill>
              <a:cs typeface="B Nazanin" pitchFamily="2" charset="-78"/>
            </a:endParaRPr>
          </a:p>
          <a:p>
            <a:pPr algn="just" rtl="1"/>
            <a:r>
              <a:rPr lang="fa-IR" sz="2400" dirty="0">
                <a:solidFill>
                  <a:srgbClr val="800080"/>
                </a:solidFill>
                <a:cs typeface="B Nazanin" pitchFamily="2" charset="-78"/>
              </a:rPr>
              <a:t>دیدگاه </a:t>
            </a:r>
            <a:r>
              <a:rPr lang="fa-IR" sz="2400" dirty="0" err="1">
                <a:solidFill>
                  <a:srgbClr val="800080"/>
                </a:solidFill>
                <a:cs typeface="B Nazanin" pitchFamily="2" charset="-78"/>
              </a:rPr>
              <a:t>مید</a:t>
            </a:r>
            <a:r>
              <a:rPr lang="fa-IR" sz="2400" dirty="0">
                <a:solidFill>
                  <a:srgbClr val="800080"/>
                </a:solidFill>
                <a:cs typeface="B Nazanin" pitchFamily="2" charset="-78"/>
              </a:rPr>
              <a:t> یک دیدگاه </a:t>
            </a:r>
            <a:r>
              <a:rPr lang="fa-IR" sz="2400" dirty="0" err="1">
                <a:solidFill>
                  <a:srgbClr val="800080"/>
                </a:solidFill>
                <a:cs typeface="B Nazanin" pitchFamily="2" charset="-78"/>
              </a:rPr>
              <a:t>ارگانیسمی</a:t>
            </a:r>
            <a:r>
              <a:rPr lang="fa-IR" sz="2400" dirty="0">
                <a:solidFill>
                  <a:srgbClr val="800080"/>
                </a:solidFill>
                <a:cs typeface="B Nazanin" pitchFamily="2" charset="-78"/>
              </a:rPr>
              <a:t> </a:t>
            </a:r>
            <a:r>
              <a:rPr lang="fa-IR" sz="2400" dirty="0" err="1">
                <a:solidFill>
                  <a:srgbClr val="800080"/>
                </a:solidFill>
                <a:cs typeface="B Nazanin" pitchFamily="2" charset="-78"/>
              </a:rPr>
              <a:t>است:خویشتن</a:t>
            </a:r>
            <a:r>
              <a:rPr lang="fa-IR" sz="2400" dirty="0">
                <a:solidFill>
                  <a:srgbClr val="800080"/>
                </a:solidFill>
                <a:cs typeface="B Nazanin" pitchFamily="2" charset="-78"/>
              </a:rPr>
              <a:t> در </a:t>
            </a:r>
            <a:r>
              <a:rPr lang="fa-IR" sz="2400" dirty="0" err="1">
                <a:solidFill>
                  <a:srgbClr val="800080"/>
                </a:solidFill>
                <a:cs typeface="B Nazanin" pitchFamily="2" charset="-78"/>
              </a:rPr>
              <a:t>بافـت</a:t>
            </a:r>
            <a:r>
              <a:rPr lang="fa-IR" sz="2400" dirty="0">
                <a:solidFill>
                  <a:srgbClr val="800080"/>
                </a:solidFill>
                <a:cs typeface="B Nazanin" pitchFamily="2" charset="-78"/>
              </a:rPr>
              <a:t> </a:t>
            </a:r>
            <a:r>
              <a:rPr lang="fa-IR" sz="2400" dirty="0" err="1">
                <a:solidFill>
                  <a:srgbClr val="800080"/>
                </a:solidFill>
                <a:cs typeface="B Nazanin" pitchFamily="2" charset="-78"/>
              </a:rPr>
              <a:t>درعـین</a:t>
            </a:r>
            <a:r>
              <a:rPr lang="fa-IR" sz="2400" dirty="0">
                <a:solidFill>
                  <a:srgbClr val="800080"/>
                </a:solidFill>
                <a:cs typeface="B Nazanin" pitchFamily="2" charset="-78"/>
              </a:rPr>
              <a:t> </a:t>
            </a:r>
            <a:r>
              <a:rPr lang="fa-IR" sz="2400" dirty="0" err="1">
                <a:solidFill>
                  <a:srgbClr val="800080"/>
                </a:solidFill>
                <a:cs typeface="B Nazanin" pitchFamily="2" charset="-78"/>
              </a:rPr>
              <a:t>حـال</a:t>
            </a:r>
            <a:r>
              <a:rPr lang="fa-IR" sz="2400" dirty="0">
                <a:solidFill>
                  <a:srgbClr val="800080"/>
                </a:solidFill>
                <a:cs typeface="B Nazanin" pitchFamily="2" charset="-78"/>
              </a:rPr>
              <a:t> </a:t>
            </a:r>
            <a:r>
              <a:rPr lang="fa-IR" sz="2400" dirty="0" err="1">
                <a:solidFill>
                  <a:srgbClr val="800080"/>
                </a:solidFill>
                <a:cs typeface="B Nazanin" pitchFamily="2" charset="-78"/>
              </a:rPr>
              <a:t>بخشـی</a:t>
            </a:r>
            <a:r>
              <a:rPr lang="fa-IR" sz="2400" dirty="0">
                <a:solidFill>
                  <a:srgbClr val="800080"/>
                </a:solidFill>
                <a:cs typeface="B Nazanin" pitchFamily="2" charset="-78"/>
              </a:rPr>
              <a:t> از </a:t>
            </a:r>
            <a:r>
              <a:rPr lang="fa-IR" sz="2400" dirty="0" err="1">
                <a:solidFill>
                  <a:srgbClr val="800080"/>
                </a:solidFill>
                <a:cs typeface="B Nazanin" pitchFamily="2" charset="-78"/>
              </a:rPr>
              <a:t>بافـت</a:t>
            </a:r>
            <a:r>
              <a:rPr lang="fa-IR" sz="2400" dirty="0">
                <a:solidFill>
                  <a:srgbClr val="800080"/>
                </a:solidFill>
                <a:cs typeface="B Nazanin" pitchFamily="2" charset="-78"/>
              </a:rPr>
              <a:t> </a:t>
            </a:r>
            <a:r>
              <a:rPr lang="fa-IR" sz="2400" dirty="0" err="1">
                <a:solidFill>
                  <a:srgbClr val="800080"/>
                </a:solidFill>
                <a:cs typeface="B Nazanin" pitchFamily="2" charset="-78"/>
              </a:rPr>
              <a:t>سـایر</a:t>
            </a:r>
            <a:r>
              <a:rPr lang="fa-IR" sz="2400" dirty="0">
                <a:solidFill>
                  <a:srgbClr val="800080"/>
                </a:solidFill>
                <a:cs typeface="B Nazanin" pitchFamily="2" charset="-78"/>
              </a:rPr>
              <a:t> </a:t>
            </a:r>
            <a:r>
              <a:rPr lang="fa-IR" sz="2400" dirty="0" err="1">
                <a:solidFill>
                  <a:srgbClr val="800080"/>
                </a:solidFill>
                <a:cs typeface="B Nazanin" pitchFamily="2" charset="-78"/>
              </a:rPr>
              <a:t>افـراد</a:t>
            </a:r>
            <a:r>
              <a:rPr lang="fa-IR" sz="2400" dirty="0">
                <a:solidFill>
                  <a:srgbClr val="800080"/>
                </a:solidFill>
                <a:cs typeface="B Nazanin" pitchFamily="2" charset="-78"/>
              </a:rPr>
              <a:t> مهم(معنی دار)خویشتن است.</a:t>
            </a:r>
            <a:endParaRPr lang="en-US" sz="2400" dirty="0">
              <a:solidFill>
                <a:srgbClr val="800080"/>
              </a:solidFill>
              <a:cs typeface="B Nazanin" pitchFamily="2" charset="-78"/>
            </a:endParaRPr>
          </a:p>
          <a:p>
            <a:pPr algn="just" rtl="1"/>
            <a:r>
              <a:rPr lang="fa-IR" sz="2400" dirty="0" err="1">
                <a:solidFill>
                  <a:srgbClr val="800080"/>
                </a:solidFill>
                <a:cs typeface="B Nazanin" pitchFamily="2" charset="-78"/>
              </a:rPr>
              <a:t>سالیوان</a:t>
            </a:r>
            <a:r>
              <a:rPr lang="fa-IR" sz="2400" dirty="0">
                <a:solidFill>
                  <a:srgbClr val="800080"/>
                </a:solidFill>
                <a:cs typeface="B Nazanin" pitchFamily="2" charset="-78"/>
              </a:rPr>
              <a:t> با تکیه براین موضوع که اشخاص مهم کودک را تحت تأثیر قرار می دهند پی برد </a:t>
            </a:r>
            <a:r>
              <a:rPr lang="fa-IR" sz="2400" dirty="0" err="1">
                <a:solidFill>
                  <a:srgbClr val="800080"/>
                </a:solidFill>
                <a:cs typeface="B Nazanin" pitchFamily="2" charset="-78"/>
              </a:rPr>
              <a:t>کـه</a:t>
            </a:r>
            <a:r>
              <a:rPr lang="fa-IR" sz="2400" dirty="0">
                <a:solidFill>
                  <a:srgbClr val="800080"/>
                </a:solidFill>
                <a:cs typeface="B Nazanin" pitchFamily="2" charset="-78"/>
              </a:rPr>
              <a:t> " </a:t>
            </a:r>
            <a:r>
              <a:rPr lang="fa-IR" sz="2400" dirty="0" err="1">
                <a:solidFill>
                  <a:srgbClr val="800080"/>
                </a:solidFill>
                <a:cs typeface="B Nazanin" pitchFamily="2" charset="-78"/>
              </a:rPr>
              <a:t>خویشـتن</a:t>
            </a:r>
            <a:r>
              <a:rPr lang="fa-IR" sz="2400" dirty="0">
                <a:solidFill>
                  <a:srgbClr val="800080"/>
                </a:solidFill>
                <a:cs typeface="B Nazanin" pitchFamily="2" charset="-78"/>
              </a:rPr>
              <a:t> اولیه" یعنی آفرینش خویشتن همراه با زمینه. با این حال وی با توجه به محدودیت های </a:t>
            </a:r>
            <a:r>
              <a:rPr lang="fa-IR" sz="2400" dirty="0" err="1">
                <a:solidFill>
                  <a:srgbClr val="800080"/>
                </a:solidFill>
                <a:cs typeface="B Nazanin" pitchFamily="2" charset="-78"/>
              </a:rPr>
              <a:t>فرد،الگوی</a:t>
            </a:r>
            <a:r>
              <a:rPr lang="fa-IR" sz="2400" dirty="0">
                <a:solidFill>
                  <a:srgbClr val="800080"/>
                </a:solidFill>
                <a:cs typeface="B Nazanin" pitchFamily="2" charset="-78"/>
              </a:rPr>
              <a:t> محدود </a:t>
            </a:r>
            <a:r>
              <a:rPr lang="fa-IR" sz="2400" dirty="0" err="1">
                <a:solidFill>
                  <a:srgbClr val="800080"/>
                </a:solidFill>
                <a:cs typeface="B Nazanin" pitchFamily="2" charset="-78"/>
              </a:rPr>
              <a:t>خطی،از</a:t>
            </a:r>
            <a:r>
              <a:rPr lang="fa-IR" sz="2400" dirty="0">
                <a:solidFill>
                  <a:srgbClr val="800080"/>
                </a:solidFill>
                <a:cs typeface="B Nazanin" pitchFamily="2" charset="-78"/>
              </a:rPr>
              <a:t> خویشتن موجود در زمینه فاصله می گیرد و فرضیه ی درونی سازی افراد مهم را به میان می کشد.</a:t>
            </a:r>
            <a:endParaRPr lang="en-US" sz="2400" dirty="0">
              <a:solidFill>
                <a:srgbClr val="800080"/>
              </a:solidFill>
              <a:cs typeface="B Nazanin" pitchFamily="2" charset="-78"/>
            </a:endParaRPr>
          </a:p>
        </p:txBody>
      </p:sp>
    </p:spTree>
    <p:extLst>
      <p:ext uri="{BB962C8B-B14F-4D97-AF65-F5344CB8AC3E}">
        <p14:creationId xmlns:p14="http://schemas.microsoft.com/office/powerpoint/2010/main" val="1627083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524000"/>
            <a:ext cx="8153400" cy="4524315"/>
          </a:xfrm>
          <a:prstGeom prst="rect">
            <a:avLst/>
          </a:prstGeom>
        </p:spPr>
        <p:txBody>
          <a:bodyPr wrap="square">
            <a:spAutoFit/>
          </a:bodyPr>
          <a:lstStyle/>
          <a:p>
            <a:pPr algn="just" rtl="1">
              <a:lnSpc>
                <a:spcPct val="150000"/>
              </a:lnSpc>
            </a:pPr>
            <a:r>
              <a:rPr lang="fa-IR" sz="2400" dirty="0">
                <a:solidFill>
                  <a:schemeClr val="accent3">
                    <a:lumMod val="75000"/>
                  </a:schemeClr>
                </a:solidFill>
                <a:cs typeface="B Nazanin" pitchFamily="2" charset="-78"/>
              </a:rPr>
              <a:t>جامعه </a:t>
            </a:r>
            <a:r>
              <a:rPr lang="fa-IR" sz="2400" dirty="0" err="1">
                <a:solidFill>
                  <a:schemeClr val="accent3">
                    <a:lumMod val="75000"/>
                  </a:schemeClr>
                </a:solidFill>
                <a:cs typeface="B Nazanin" pitchFamily="2" charset="-78"/>
              </a:rPr>
              <a:t>شناسان</a:t>
            </a:r>
            <a:r>
              <a:rPr lang="fa-IR" sz="2400" dirty="0">
                <a:solidFill>
                  <a:schemeClr val="accent3">
                    <a:lumMod val="75000"/>
                  </a:schemeClr>
                </a:solidFill>
                <a:cs typeface="B Nazanin" pitchFamily="2" charset="-78"/>
              </a:rPr>
              <a:t> چندان اطلاعی از واقعیت خاص آدمی ندارند و </a:t>
            </a:r>
            <a:r>
              <a:rPr lang="fa-IR" sz="2400" dirty="0" err="1">
                <a:solidFill>
                  <a:schemeClr val="accent3">
                    <a:lumMod val="75000"/>
                  </a:schemeClr>
                </a:solidFill>
                <a:cs typeface="B Nazanin" pitchFamily="2" charset="-78"/>
              </a:rPr>
              <a:t>صرفن</a:t>
            </a:r>
            <a:r>
              <a:rPr lang="fa-IR" sz="2400" dirty="0">
                <a:solidFill>
                  <a:schemeClr val="accent3">
                    <a:lumMod val="75000"/>
                  </a:schemeClr>
                </a:solidFill>
                <a:cs typeface="B Nazanin" pitchFamily="2" charset="-78"/>
              </a:rPr>
              <a:t> به واقعیت همگن شده نهاد توجه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کنند. </a:t>
            </a:r>
            <a:r>
              <a:rPr lang="fa-IR" sz="2400" dirty="0" err="1">
                <a:solidFill>
                  <a:schemeClr val="accent3">
                    <a:lumMod val="75000"/>
                  </a:schemeClr>
                </a:solidFill>
                <a:cs typeface="B Nazanin" pitchFamily="2" charset="-78"/>
              </a:rPr>
              <a:t>ونظریه</a:t>
            </a:r>
            <a:r>
              <a:rPr lang="fa-IR" sz="2400" dirty="0">
                <a:solidFill>
                  <a:schemeClr val="accent3">
                    <a:lumMod val="75000"/>
                  </a:schemeClr>
                </a:solidFill>
                <a:cs typeface="B Nazanin" pitchFamily="2" charset="-78"/>
              </a:rPr>
              <a:t> پردازان فردی گرفتار پیچیدگی های بسیار خاصی که فرد بدان طریق در زمینه به تعامل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پردازد، شده </a:t>
            </a:r>
            <a:r>
              <a:rPr lang="fa-IR" sz="2400" dirty="0" err="1">
                <a:solidFill>
                  <a:schemeClr val="accent3">
                    <a:lumMod val="75000"/>
                  </a:schemeClr>
                </a:solidFill>
                <a:cs typeface="B Nazanin" pitchFamily="2" charset="-78"/>
              </a:rPr>
              <a:t>اند.واین</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هردو</a:t>
            </a:r>
            <a:r>
              <a:rPr lang="fa-IR" sz="2400" dirty="0">
                <a:solidFill>
                  <a:schemeClr val="accent3">
                    <a:lumMod val="75000"/>
                  </a:schemeClr>
                </a:solidFill>
                <a:cs typeface="B Nazanin" pitchFamily="2" charset="-78"/>
              </a:rPr>
              <a:t> روش می تواند آهنگ رقص را برهم زند.</a:t>
            </a:r>
            <a:endParaRPr lang="en-US" sz="2400" dirty="0">
              <a:solidFill>
                <a:schemeClr val="accent3">
                  <a:lumMod val="75000"/>
                </a:schemeClr>
              </a:solidFill>
              <a:cs typeface="B Nazanin" pitchFamily="2" charset="-78"/>
            </a:endParaRPr>
          </a:p>
          <a:p>
            <a:pPr algn="just" rtl="1">
              <a:lnSpc>
                <a:spcPct val="150000"/>
              </a:lnSpc>
            </a:pPr>
            <a:r>
              <a:rPr lang="fa-IR" sz="2400" dirty="0">
                <a:solidFill>
                  <a:schemeClr val="accent3">
                    <a:lumMod val="75000"/>
                  </a:schemeClr>
                </a:solidFill>
                <a:cs typeface="B Nazanin" pitchFamily="2" charset="-78"/>
              </a:rPr>
              <a:t>خانواده ساختی است که در آن قواعد اجتماعی با در </a:t>
            </a:r>
            <a:r>
              <a:rPr lang="fa-IR" sz="2400" dirty="0" err="1">
                <a:solidFill>
                  <a:schemeClr val="accent3">
                    <a:lumMod val="75000"/>
                  </a:schemeClr>
                </a:solidFill>
                <a:cs typeface="B Nazanin" pitchFamily="2" charset="-78"/>
              </a:rPr>
              <a:t>نظرگرفتن</a:t>
            </a:r>
            <a:r>
              <a:rPr lang="fa-IR" sz="2400" dirty="0">
                <a:solidFill>
                  <a:schemeClr val="accent3">
                    <a:lumMod val="75000"/>
                  </a:schemeClr>
                </a:solidFill>
                <a:cs typeface="B Nazanin" pitchFamily="2" charset="-78"/>
              </a:rPr>
              <a:t> تجربیات ویژه ی افراد طراحی </a:t>
            </a:r>
            <a:r>
              <a:rPr lang="fa-IR" sz="2400" dirty="0" err="1">
                <a:solidFill>
                  <a:schemeClr val="accent3">
                    <a:lumMod val="75000"/>
                  </a:schemeClr>
                </a:solidFill>
                <a:cs typeface="B Nazanin" pitchFamily="2" charset="-78"/>
              </a:rPr>
              <a:t>مـی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شـوند</a:t>
            </a:r>
            <a:r>
              <a:rPr lang="fa-IR" sz="2400" dirty="0">
                <a:solidFill>
                  <a:schemeClr val="accent3">
                    <a:lumMod val="75000"/>
                  </a:schemeClr>
                </a:solidFill>
                <a:cs typeface="B Nazanin" pitchFamily="2" charset="-78"/>
              </a:rPr>
              <a:t>. بنابراین خانواده در </a:t>
            </a:r>
            <a:r>
              <a:rPr lang="fa-IR" sz="2400" dirty="0" err="1">
                <a:solidFill>
                  <a:schemeClr val="accent3">
                    <a:lumMod val="75000"/>
                  </a:schemeClr>
                </a:solidFill>
                <a:cs typeface="B Nazanin" pitchFamily="2" charset="-78"/>
              </a:rPr>
              <a:t>مانگر</a:t>
            </a:r>
            <a:r>
              <a:rPr lang="fa-IR" sz="2400" dirty="0">
                <a:solidFill>
                  <a:schemeClr val="accent3">
                    <a:lumMod val="75000"/>
                  </a:schemeClr>
                </a:solidFill>
                <a:cs typeface="B Nazanin" pitchFamily="2" charset="-78"/>
              </a:rPr>
              <a:t> در عین نزدیکی به تجارب فردی </a:t>
            </a:r>
            <a:r>
              <a:rPr lang="fa-IR" sz="2400" dirty="0" err="1">
                <a:solidFill>
                  <a:schemeClr val="accent3">
                    <a:lumMod val="75000"/>
                  </a:schemeClr>
                </a:solidFill>
                <a:cs typeface="B Nazanin" pitchFamily="2" charset="-78"/>
              </a:rPr>
              <a:t>ویـژه</a:t>
            </a:r>
            <a:r>
              <a:rPr lang="fa-IR" sz="2400" dirty="0">
                <a:solidFill>
                  <a:schemeClr val="accent3">
                    <a:lumMod val="75000"/>
                  </a:schemeClr>
                </a:solidFill>
                <a:cs typeface="B Nazanin" pitchFamily="2" charset="-78"/>
              </a:rPr>
              <a:t> ی </a:t>
            </a:r>
            <a:r>
              <a:rPr lang="fa-IR" sz="2400" dirty="0" err="1">
                <a:solidFill>
                  <a:schemeClr val="accent3">
                    <a:lumMod val="75000"/>
                  </a:schemeClr>
                </a:solidFill>
                <a:cs typeface="B Nazanin" pitchFamily="2" charset="-78"/>
              </a:rPr>
              <a:t>اعضـای</a:t>
            </a:r>
            <a:r>
              <a:rPr lang="fa-IR" sz="2400" dirty="0">
                <a:solidFill>
                  <a:schemeClr val="accent3">
                    <a:lumMod val="75000"/>
                  </a:schemeClr>
                </a:solidFill>
                <a:cs typeface="B Nazanin" pitchFamily="2" charset="-78"/>
              </a:rPr>
              <a:t> </a:t>
            </a:r>
            <a:r>
              <a:rPr lang="fa-IR" sz="2400" dirty="0" err="1">
                <a:solidFill>
                  <a:schemeClr val="accent3">
                    <a:lumMod val="75000"/>
                  </a:schemeClr>
                </a:solidFill>
                <a:cs typeface="B Nazanin" pitchFamily="2" charset="-78"/>
              </a:rPr>
              <a:t>خـانواده</a:t>
            </a:r>
            <a:r>
              <a:rPr lang="fa-IR" sz="2400" dirty="0">
                <a:solidFill>
                  <a:schemeClr val="accent3">
                    <a:lumMod val="75000"/>
                  </a:schemeClr>
                </a:solidFill>
                <a:cs typeface="B Nazanin" pitchFamily="2" charset="-78"/>
              </a:rPr>
              <a:t> در </a:t>
            </a:r>
            <a:r>
              <a:rPr lang="fa-IR" sz="2400" dirty="0" err="1">
                <a:solidFill>
                  <a:schemeClr val="accent3">
                    <a:lumMod val="75000"/>
                  </a:schemeClr>
                </a:solidFill>
                <a:cs typeface="B Nazanin" pitchFamily="2" charset="-78"/>
              </a:rPr>
              <a:t>گـروه</a:t>
            </a:r>
            <a:r>
              <a:rPr lang="fa-IR" sz="2400" dirty="0">
                <a:solidFill>
                  <a:schemeClr val="accent3">
                    <a:lumMod val="75000"/>
                  </a:schemeClr>
                </a:solidFill>
                <a:cs typeface="B Nazanin" pitchFamily="2" charset="-78"/>
              </a:rPr>
              <a:t> از </a:t>
            </a:r>
            <a:r>
              <a:rPr lang="fa-IR" sz="2400" dirty="0" err="1">
                <a:solidFill>
                  <a:schemeClr val="accent3">
                    <a:lumMod val="75000"/>
                  </a:schemeClr>
                </a:solidFill>
                <a:cs typeface="B Nazanin" pitchFamily="2" charset="-78"/>
              </a:rPr>
              <a:t>جایگـاه</a:t>
            </a:r>
            <a:r>
              <a:rPr lang="fa-IR" sz="2400" dirty="0">
                <a:solidFill>
                  <a:schemeClr val="accent3">
                    <a:lumMod val="75000"/>
                  </a:schemeClr>
                </a:solidFill>
                <a:cs typeface="B Nazanin" pitchFamily="2" charset="-78"/>
              </a:rPr>
              <a:t> منظومه ای </a:t>
            </a:r>
            <a:r>
              <a:rPr lang="fa-IR" sz="2400" dirty="0" err="1">
                <a:solidFill>
                  <a:schemeClr val="accent3">
                    <a:lumMod val="75000"/>
                  </a:schemeClr>
                </a:solidFill>
                <a:cs typeface="B Nazanin" pitchFamily="2" charset="-78"/>
              </a:rPr>
              <a:t>والاتری</a:t>
            </a:r>
            <a:r>
              <a:rPr lang="fa-IR" sz="2400" dirty="0">
                <a:solidFill>
                  <a:schemeClr val="accent3">
                    <a:lumMod val="75000"/>
                  </a:schemeClr>
                </a:solidFill>
                <a:cs typeface="B Nazanin" pitchFamily="2" charset="-78"/>
              </a:rPr>
              <a:t> برخوردار است و قادر است تک </a:t>
            </a:r>
            <a:r>
              <a:rPr lang="fa-IR" sz="2400" dirty="0" err="1">
                <a:solidFill>
                  <a:schemeClr val="accent3">
                    <a:lumMod val="75000"/>
                  </a:schemeClr>
                </a:solidFill>
                <a:cs typeface="B Nazanin" pitchFamily="2" charset="-78"/>
              </a:rPr>
              <a:t>تک</a:t>
            </a:r>
            <a:r>
              <a:rPr lang="fa-IR" sz="2400" dirty="0">
                <a:solidFill>
                  <a:schemeClr val="accent3">
                    <a:lumMod val="75000"/>
                  </a:schemeClr>
                </a:solidFill>
                <a:cs typeface="B Nazanin" pitchFamily="2" charset="-78"/>
              </a:rPr>
              <a:t> واحدهای خانوادگی یا همه را یکجا به هم آمیزد.</a:t>
            </a:r>
            <a:endParaRPr lang="en-US" sz="2400" dirty="0">
              <a:solidFill>
                <a:schemeClr val="accent3">
                  <a:lumMod val="75000"/>
                </a:schemeClr>
              </a:solidFill>
              <a:cs typeface="B Nazanin" pitchFamily="2" charset="-78"/>
            </a:endParaRPr>
          </a:p>
        </p:txBody>
      </p:sp>
    </p:spTree>
    <p:extLst>
      <p:ext uri="{BB962C8B-B14F-4D97-AF65-F5344CB8AC3E}">
        <p14:creationId xmlns:p14="http://schemas.microsoft.com/office/powerpoint/2010/main" val="1148745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609600"/>
            <a:ext cx="7620000" cy="4893647"/>
          </a:xfrm>
          <a:prstGeom prst="rect">
            <a:avLst/>
          </a:prstGeom>
        </p:spPr>
        <p:txBody>
          <a:bodyPr wrap="square">
            <a:spAutoFit/>
          </a:bodyPr>
          <a:lstStyle/>
          <a:p>
            <a:pPr algn="just" rtl="1"/>
            <a:r>
              <a:rPr lang="fa-IR" sz="2400" b="1" dirty="0">
                <a:solidFill>
                  <a:srgbClr val="FF00FF"/>
                </a:solidFill>
                <a:cs typeface="B Nazanin" pitchFamily="2" charset="-78"/>
              </a:rPr>
              <a:t>معتبر سازی جهان بینی</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پیتر </a:t>
            </a:r>
            <a:r>
              <a:rPr lang="fa-IR" sz="2400" dirty="0" err="1">
                <a:solidFill>
                  <a:srgbClr val="FF00FF"/>
                </a:solidFill>
                <a:cs typeface="B Nazanin" pitchFamily="2" charset="-78"/>
              </a:rPr>
              <a:t>برگر</a:t>
            </a:r>
            <a:r>
              <a:rPr lang="fa-IR" sz="2400" dirty="0">
                <a:solidFill>
                  <a:srgbClr val="FF00FF"/>
                </a:solidFill>
                <a:cs typeface="B Nazanin" pitchFamily="2" charset="-78"/>
              </a:rPr>
              <a:t> و توماس </a:t>
            </a:r>
            <a:r>
              <a:rPr lang="fa-IR" sz="2400" dirty="0" err="1">
                <a:solidFill>
                  <a:srgbClr val="FF00FF"/>
                </a:solidFill>
                <a:cs typeface="B Nazanin" pitchFamily="2" charset="-78"/>
              </a:rPr>
              <a:t>لاکمن</a:t>
            </a:r>
            <a:r>
              <a:rPr lang="fa-IR" sz="2400" dirty="0">
                <a:solidFill>
                  <a:srgbClr val="FF00FF"/>
                </a:solidFill>
                <a:cs typeface="B Nazanin" pitchFamily="2" charset="-78"/>
              </a:rPr>
              <a:t> به </a:t>
            </a:r>
            <a:r>
              <a:rPr lang="fa-IR" sz="2400" dirty="0" err="1">
                <a:solidFill>
                  <a:srgbClr val="FF00FF"/>
                </a:solidFill>
                <a:cs typeface="B Nazanin" pitchFamily="2" charset="-78"/>
              </a:rPr>
              <a:t>چهارسطح</a:t>
            </a:r>
            <a:r>
              <a:rPr lang="fa-IR" sz="2400" dirty="0">
                <a:solidFill>
                  <a:srgbClr val="FF00FF"/>
                </a:solidFill>
                <a:cs typeface="B Nazanin" pitchFamily="2" charset="-78"/>
              </a:rPr>
              <a:t> مشروعیت نهادهای اجتماعی اشاره کرده </a:t>
            </a:r>
            <a:r>
              <a:rPr lang="fa-IR" sz="2400" dirty="0" err="1">
                <a:solidFill>
                  <a:srgbClr val="FF00FF"/>
                </a:solidFill>
                <a:cs typeface="B Nazanin" pitchFamily="2" charset="-78"/>
              </a:rPr>
              <a:t>اند</a:t>
            </a:r>
            <a:r>
              <a:rPr lang="fa-IR" sz="2400" dirty="0">
                <a:solidFill>
                  <a:srgbClr val="FF00FF"/>
                </a:solidFill>
                <a:cs typeface="B Nazanin" pitchFamily="2" charset="-78"/>
              </a:rPr>
              <a:t>. به کارگیری این طرح </a:t>
            </a:r>
            <a:r>
              <a:rPr lang="fa-IR" sz="2400" dirty="0" err="1">
                <a:solidFill>
                  <a:srgbClr val="FF00FF"/>
                </a:solidFill>
                <a:cs typeface="B Nazanin" pitchFamily="2" charset="-78"/>
              </a:rPr>
              <a:t>واره</a:t>
            </a:r>
            <a:r>
              <a:rPr lang="fa-IR" sz="2400" dirty="0">
                <a:solidFill>
                  <a:srgbClr val="FF00FF"/>
                </a:solidFill>
                <a:cs typeface="B Nazanin" pitchFamily="2" charset="-78"/>
              </a:rPr>
              <a:t> در مطالعه ی اعتبار خانواده بسی سودمند است.</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سطح 1- لغات ساده یا ارایه ی واقعیت وسیله زبان است. </a:t>
            </a:r>
            <a:r>
              <a:rPr lang="fa-IR" sz="2400" dirty="0" err="1">
                <a:solidFill>
                  <a:srgbClr val="FF00FF"/>
                </a:solidFill>
                <a:cs typeface="B Nazanin" pitchFamily="2" charset="-78"/>
              </a:rPr>
              <a:t>دراین</a:t>
            </a:r>
            <a:r>
              <a:rPr lang="fa-IR" sz="2400" dirty="0">
                <a:solidFill>
                  <a:srgbClr val="FF00FF"/>
                </a:solidFill>
                <a:cs typeface="B Nazanin" pitchFamily="2" charset="-78"/>
              </a:rPr>
              <a:t> سطح است که کودک می آموزد که آنچه در دستش </a:t>
            </a:r>
            <a:r>
              <a:rPr lang="fa-IR" sz="2400" dirty="0" err="1">
                <a:solidFill>
                  <a:srgbClr val="FF00FF"/>
                </a:solidFill>
                <a:cs typeface="B Nazanin" pitchFamily="2" charset="-78"/>
              </a:rPr>
              <a:t>است،قاشق</a:t>
            </a:r>
            <a:r>
              <a:rPr lang="fa-IR" sz="2400" dirty="0">
                <a:solidFill>
                  <a:srgbClr val="FF00FF"/>
                </a:solidFill>
                <a:cs typeface="B Nazanin" pitchFamily="2" charset="-78"/>
              </a:rPr>
              <a:t> می باشد . این </a:t>
            </a:r>
            <a:r>
              <a:rPr lang="fa-IR" sz="2400" dirty="0" err="1">
                <a:solidFill>
                  <a:srgbClr val="FF00FF"/>
                </a:solidFill>
                <a:cs typeface="B Nazanin" pitchFamily="2" charset="-78"/>
              </a:rPr>
              <a:t>سطح،ابتدایی</a:t>
            </a:r>
            <a:r>
              <a:rPr lang="fa-IR" sz="2400" dirty="0">
                <a:solidFill>
                  <a:srgbClr val="FF00FF"/>
                </a:solidFill>
                <a:cs typeface="B Nazanin" pitchFamily="2" charset="-78"/>
              </a:rPr>
              <a:t> ترین سطح واقعیت است و شالوده ی </a:t>
            </a:r>
            <a:r>
              <a:rPr lang="fa-IR" sz="2400" dirty="0" err="1">
                <a:solidFill>
                  <a:srgbClr val="FF00FF"/>
                </a:solidFill>
                <a:cs typeface="B Nazanin" pitchFamily="2" charset="-78"/>
              </a:rPr>
              <a:t>دانـش</a:t>
            </a:r>
            <a:r>
              <a:rPr lang="fa-IR" sz="2400" dirty="0">
                <a:solidFill>
                  <a:srgbClr val="FF00FF"/>
                </a:solidFill>
                <a:cs typeface="B Nazanin" pitchFamily="2" charset="-78"/>
              </a:rPr>
              <a:t> </a:t>
            </a:r>
            <a:r>
              <a:rPr lang="fa-IR" sz="2400" dirty="0" err="1">
                <a:solidFill>
                  <a:srgbClr val="FF00FF"/>
                </a:solidFill>
                <a:cs typeface="B Nazanin" pitchFamily="2" charset="-78"/>
              </a:rPr>
              <a:t>تمـام</a:t>
            </a:r>
            <a:r>
              <a:rPr lang="fa-IR" sz="2400" dirty="0">
                <a:solidFill>
                  <a:srgbClr val="FF00FF"/>
                </a:solidFill>
                <a:cs typeface="B Nazanin" pitchFamily="2" charset="-78"/>
              </a:rPr>
              <a:t> </a:t>
            </a:r>
            <a:r>
              <a:rPr lang="fa-IR" sz="2400" dirty="0" err="1">
                <a:solidFill>
                  <a:srgbClr val="FF00FF"/>
                </a:solidFill>
                <a:cs typeface="B Nazanin" pitchFamily="2" charset="-78"/>
              </a:rPr>
              <a:t>نظریـه</a:t>
            </a:r>
            <a:r>
              <a:rPr lang="fa-IR" sz="2400" dirty="0">
                <a:solidFill>
                  <a:srgbClr val="FF00FF"/>
                </a:solidFill>
                <a:cs typeface="B Nazanin" pitchFamily="2" charset="-78"/>
              </a:rPr>
              <a:t> های بعدی است)</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سطح 2- </a:t>
            </a:r>
            <a:r>
              <a:rPr lang="fa-IR" sz="2400" dirty="0" err="1">
                <a:solidFill>
                  <a:srgbClr val="FF00FF"/>
                </a:solidFill>
                <a:cs typeface="B Nazanin" pitchFamily="2" charset="-78"/>
              </a:rPr>
              <a:t>طرحواره</a:t>
            </a:r>
            <a:r>
              <a:rPr lang="fa-IR" sz="2400" dirty="0">
                <a:solidFill>
                  <a:srgbClr val="FF00FF"/>
                </a:solidFill>
                <a:cs typeface="B Nazanin" pitchFamily="2" charset="-78"/>
              </a:rPr>
              <a:t> </a:t>
            </a:r>
            <a:r>
              <a:rPr lang="fa-IR" sz="2400" dirty="0" err="1">
                <a:solidFill>
                  <a:srgbClr val="FF00FF"/>
                </a:solidFill>
                <a:cs typeface="B Nazanin" pitchFamily="2" charset="-78"/>
              </a:rPr>
              <a:t>تبیینی</a:t>
            </a:r>
            <a:r>
              <a:rPr lang="fa-IR" sz="2400" dirty="0">
                <a:solidFill>
                  <a:srgbClr val="FF00FF"/>
                </a:solidFill>
                <a:cs typeface="B Nazanin" pitchFamily="2" charset="-78"/>
              </a:rPr>
              <a:t> ساده ای است که واقعیت را </a:t>
            </a:r>
            <a:r>
              <a:rPr lang="fa-IR" sz="2400" dirty="0" err="1">
                <a:solidFill>
                  <a:srgbClr val="FF00FF"/>
                </a:solidFill>
                <a:cs typeface="B Nazanin" pitchFamily="2" charset="-78"/>
              </a:rPr>
              <a:t>معنـا</a:t>
            </a:r>
            <a:r>
              <a:rPr lang="fa-IR" sz="2400" dirty="0">
                <a:solidFill>
                  <a:srgbClr val="FF00FF"/>
                </a:solidFill>
                <a:cs typeface="B Nazanin" pitchFamily="2" charset="-78"/>
              </a:rPr>
              <a:t> </a:t>
            </a:r>
            <a:r>
              <a:rPr lang="fa-IR" sz="2400" dirty="0" err="1">
                <a:solidFill>
                  <a:srgbClr val="FF00FF"/>
                </a:solidFill>
                <a:cs typeface="B Nazanin" pitchFamily="2" charset="-78"/>
              </a:rPr>
              <a:t>مـی</a:t>
            </a:r>
            <a:r>
              <a:rPr lang="fa-IR" sz="2400" dirty="0">
                <a:solidFill>
                  <a:srgbClr val="FF00FF"/>
                </a:solidFill>
                <a:cs typeface="B Nazanin" pitchFamily="2" charset="-78"/>
              </a:rPr>
              <a:t> </a:t>
            </a:r>
            <a:r>
              <a:rPr lang="fa-IR" sz="2400" dirty="0" err="1">
                <a:solidFill>
                  <a:srgbClr val="FF00FF"/>
                </a:solidFill>
                <a:cs typeface="B Nazanin" pitchFamily="2" charset="-78"/>
              </a:rPr>
              <a:t>بخشـد</a:t>
            </a:r>
            <a:r>
              <a:rPr lang="fa-IR" sz="2400" dirty="0">
                <a:solidFill>
                  <a:srgbClr val="FF00FF"/>
                </a:solidFill>
                <a:cs typeface="B Nazanin" pitchFamily="2" charset="-78"/>
              </a:rPr>
              <a:t> و </a:t>
            </a:r>
            <a:r>
              <a:rPr lang="fa-IR" sz="2400" dirty="0" err="1">
                <a:solidFill>
                  <a:srgbClr val="FF00FF"/>
                </a:solidFill>
                <a:cs typeface="B Nazanin" pitchFamily="2" charset="-78"/>
              </a:rPr>
              <a:t>چنـان</a:t>
            </a:r>
            <a:r>
              <a:rPr lang="fa-IR" sz="2400" dirty="0">
                <a:solidFill>
                  <a:srgbClr val="FF00FF"/>
                </a:solidFill>
                <a:cs typeface="B Nazanin" pitchFamily="2" charset="-78"/>
              </a:rPr>
              <a:t> </a:t>
            </a:r>
            <a:r>
              <a:rPr lang="fa-IR" sz="2400" dirty="0" err="1">
                <a:solidFill>
                  <a:srgbClr val="FF00FF"/>
                </a:solidFill>
                <a:cs typeface="B Nazanin" pitchFamily="2" charset="-78"/>
              </a:rPr>
              <a:t>کـاربردی</a:t>
            </a:r>
            <a:r>
              <a:rPr lang="fa-IR" sz="2400" dirty="0">
                <a:solidFill>
                  <a:srgbClr val="FF00FF"/>
                </a:solidFill>
                <a:cs typeface="B Nazanin" pitchFamily="2" charset="-78"/>
              </a:rPr>
              <a:t> </a:t>
            </a:r>
            <a:r>
              <a:rPr lang="fa-IR" sz="2400" dirty="0" err="1">
                <a:solidFill>
                  <a:srgbClr val="FF00FF"/>
                </a:solidFill>
                <a:cs typeface="B Nazanin" pitchFamily="2" charset="-78"/>
              </a:rPr>
              <a:t>هسـتند</a:t>
            </a:r>
            <a:r>
              <a:rPr lang="fa-IR" sz="2400" dirty="0">
                <a:solidFill>
                  <a:srgbClr val="FF00FF"/>
                </a:solidFill>
                <a:cs typeface="B Nazanin" pitchFamily="2" charset="-78"/>
              </a:rPr>
              <a:t> </a:t>
            </a:r>
            <a:r>
              <a:rPr lang="fa-IR" sz="2400" dirty="0" err="1">
                <a:solidFill>
                  <a:srgbClr val="FF00FF"/>
                </a:solidFill>
                <a:cs typeface="B Nazanin" pitchFamily="2" charset="-78"/>
              </a:rPr>
              <a:t>کـه</a:t>
            </a:r>
            <a:r>
              <a:rPr lang="fa-IR" sz="2400" dirty="0">
                <a:solidFill>
                  <a:srgbClr val="FF00FF"/>
                </a:solidFill>
                <a:cs typeface="B Nazanin" pitchFamily="2" charset="-78"/>
              </a:rPr>
              <a:t> </a:t>
            </a:r>
            <a:r>
              <a:rPr lang="fa-IR" sz="2400" dirty="0" err="1">
                <a:solidFill>
                  <a:srgbClr val="FF00FF"/>
                </a:solidFill>
                <a:cs typeface="B Nazanin" pitchFamily="2" charset="-78"/>
              </a:rPr>
              <a:t>مستقیمن</a:t>
            </a:r>
            <a:r>
              <a:rPr lang="fa-IR" sz="2400" dirty="0">
                <a:solidFill>
                  <a:srgbClr val="FF00FF"/>
                </a:solidFill>
                <a:cs typeface="B Nazanin" pitchFamily="2" charset="-78"/>
              </a:rPr>
              <a:t> با اقدامات عینی مرتبط </a:t>
            </a:r>
            <a:r>
              <a:rPr lang="fa-IR" sz="2400" dirty="0" err="1">
                <a:solidFill>
                  <a:srgbClr val="FF00FF"/>
                </a:solidFill>
                <a:cs typeface="B Nazanin" pitchFamily="2" charset="-78"/>
              </a:rPr>
              <a:t>اند</a:t>
            </a:r>
            <a:r>
              <a:rPr lang="fa-IR" sz="2400" dirty="0">
                <a:solidFill>
                  <a:srgbClr val="FF00FF"/>
                </a:solidFill>
                <a:cs typeface="B Nazanin" pitchFamily="2" charset="-78"/>
              </a:rPr>
              <a:t>. امثال و حکم پند و اندرز</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سطح 3- نظریه ای مبتنی بر دانش انبوه و بی حد و حصر که چارچوبی برای رفتار و اعمال فرد به دست می دهد.</a:t>
            </a:r>
            <a:endParaRPr lang="en-US" sz="2400" dirty="0">
              <a:solidFill>
                <a:srgbClr val="FF00FF"/>
              </a:solidFill>
              <a:cs typeface="B Nazanin" pitchFamily="2" charset="-78"/>
            </a:endParaRPr>
          </a:p>
          <a:p>
            <a:pPr algn="just" rtl="1"/>
            <a:r>
              <a:rPr lang="fa-IR" sz="2400" dirty="0">
                <a:solidFill>
                  <a:srgbClr val="FF00FF"/>
                </a:solidFill>
                <a:cs typeface="B Nazanin" pitchFamily="2" charset="-78"/>
              </a:rPr>
              <a:t>سطح 4- دنیای </a:t>
            </a:r>
            <a:r>
              <a:rPr lang="fa-IR" sz="2400" dirty="0" err="1">
                <a:solidFill>
                  <a:srgbClr val="FF00FF"/>
                </a:solidFill>
                <a:cs typeface="B Nazanin" pitchFamily="2" charset="-78"/>
              </a:rPr>
              <a:t>نمادینی</a:t>
            </a:r>
            <a:r>
              <a:rPr lang="fa-IR" sz="2400" dirty="0">
                <a:solidFill>
                  <a:srgbClr val="FF00FF"/>
                </a:solidFill>
                <a:cs typeface="B Nazanin" pitchFamily="2" charset="-78"/>
              </a:rPr>
              <a:t> که حیطه های معنایی مختلف را یکپارچه ساخته و بدان تمامیت می بخشد.</a:t>
            </a:r>
            <a:endParaRPr lang="en-US" sz="2400" dirty="0">
              <a:solidFill>
                <a:srgbClr val="FF00FF"/>
              </a:solidFill>
              <a:cs typeface="B Nazanin" pitchFamily="2" charset="-78"/>
            </a:endParaRPr>
          </a:p>
        </p:txBody>
      </p:sp>
    </p:spTree>
    <p:extLst>
      <p:ext uri="{BB962C8B-B14F-4D97-AF65-F5344CB8AC3E}">
        <p14:creationId xmlns:p14="http://schemas.microsoft.com/office/powerpoint/2010/main" val="428190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1219200"/>
            <a:ext cx="8534400" cy="5262979"/>
          </a:xfrm>
          <a:prstGeom prst="rect">
            <a:avLst/>
          </a:prstGeom>
        </p:spPr>
        <p:txBody>
          <a:bodyPr wrap="square">
            <a:spAutoFit/>
          </a:bodyPr>
          <a:lstStyle/>
          <a:p>
            <a:pPr algn="just" rtl="1"/>
            <a:r>
              <a:rPr lang="fa-IR" sz="2400" dirty="0">
                <a:solidFill>
                  <a:srgbClr val="00B050"/>
                </a:solidFill>
                <a:cs typeface="B Nazanin" pitchFamily="2" charset="-78"/>
              </a:rPr>
              <a:t>در سطح نخست </a:t>
            </a:r>
            <a:r>
              <a:rPr lang="fa-IR" sz="2400" dirty="0" err="1">
                <a:solidFill>
                  <a:srgbClr val="00B050"/>
                </a:solidFill>
                <a:cs typeface="B Nazanin" pitchFamily="2" charset="-78"/>
              </a:rPr>
              <a:t>درمانگر</a:t>
            </a:r>
            <a:r>
              <a:rPr lang="fa-IR" sz="2400" dirty="0">
                <a:solidFill>
                  <a:srgbClr val="00B050"/>
                </a:solidFill>
                <a:cs typeface="B Nazanin" pitchFamily="2" charset="-78"/>
              </a:rPr>
              <a:t> به شیوه ی کاربرد و نوع واژه </a:t>
            </a:r>
            <a:r>
              <a:rPr lang="fa-IR" sz="2400" dirty="0" err="1">
                <a:solidFill>
                  <a:srgbClr val="00B050"/>
                </a:solidFill>
                <a:cs typeface="B Nazanin" pitchFamily="2" charset="-78"/>
              </a:rPr>
              <a:t>هایی</a:t>
            </a:r>
            <a:r>
              <a:rPr lang="fa-IR" sz="2400" dirty="0">
                <a:solidFill>
                  <a:srgbClr val="00B050"/>
                </a:solidFill>
                <a:cs typeface="B Nazanin" pitchFamily="2" charset="-78"/>
              </a:rPr>
              <a:t> که </a:t>
            </a:r>
            <a:r>
              <a:rPr lang="fa-IR" sz="2400" dirty="0" err="1">
                <a:solidFill>
                  <a:srgbClr val="00B050"/>
                </a:solidFill>
                <a:cs typeface="B Nazanin" pitchFamily="2" charset="-78"/>
              </a:rPr>
              <a:t>اغعضای</a:t>
            </a:r>
            <a:r>
              <a:rPr lang="fa-IR" sz="2400" dirty="0">
                <a:solidFill>
                  <a:srgbClr val="00B050"/>
                </a:solidFill>
                <a:cs typeface="B Nazanin" pitchFamily="2" charset="-78"/>
              </a:rPr>
              <a:t> خانواده به کار می </a:t>
            </a:r>
            <a:r>
              <a:rPr lang="fa-IR" sz="2400" dirty="0" err="1">
                <a:solidFill>
                  <a:srgbClr val="00B050"/>
                </a:solidFill>
                <a:cs typeface="B Nazanin" pitchFamily="2" charset="-78"/>
              </a:rPr>
              <a:t>گیرند،دقت</a:t>
            </a:r>
            <a:r>
              <a:rPr lang="fa-IR" sz="2400" dirty="0">
                <a:solidFill>
                  <a:srgbClr val="00B050"/>
                </a:solidFill>
                <a:cs typeface="B Nazanin" pitchFamily="2" charset="-78"/>
              </a:rPr>
              <a:t> </a:t>
            </a:r>
            <a:r>
              <a:rPr lang="fa-IR" sz="2400" dirty="0" err="1">
                <a:solidFill>
                  <a:srgbClr val="00B050"/>
                </a:solidFill>
                <a:cs typeface="B Nazanin" pitchFamily="2" charset="-78"/>
              </a:rPr>
              <a:t>مـی</a:t>
            </a:r>
            <a:r>
              <a:rPr lang="fa-IR" sz="2400" dirty="0">
                <a:solidFill>
                  <a:srgbClr val="00B050"/>
                </a:solidFill>
                <a:cs typeface="B Nazanin" pitchFamily="2" charset="-78"/>
              </a:rPr>
              <a:t> </a:t>
            </a:r>
            <a:r>
              <a:rPr lang="fa-IR" sz="2400" dirty="0" err="1">
                <a:solidFill>
                  <a:srgbClr val="00B050"/>
                </a:solidFill>
                <a:cs typeface="B Nazanin" pitchFamily="2" charset="-78"/>
              </a:rPr>
              <a:t>کند.اما</a:t>
            </a:r>
            <a:r>
              <a:rPr lang="fa-IR" sz="2400" dirty="0">
                <a:solidFill>
                  <a:srgbClr val="00B050"/>
                </a:solidFill>
                <a:cs typeface="B Nazanin" pitchFamily="2" charset="-78"/>
              </a:rPr>
              <a:t> بر این نکته واقف است که معنای کلمه ها با زمینه ی </a:t>
            </a:r>
            <a:r>
              <a:rPr lang="fa-IR" sz="2400" dirty="0" err="1">
                <a:solidFill>
                  <a:srgbClr val="00B050"/>
                </a:solidFill>
                <a:cs typeface="B Nazanin" pitchFamily="2" charset="-78"/>
              </a:rPr>
              <a:t>کاربد</a:t>
            </a:r>
            <a:r>
              <a:rPr lang="fa-IR" sz="2400" dirty="0">
                <a:solidFill>
                  <a:srgbClr val="00B050"/>
                </a:solidFill>
                <a:cs typeface="B Nazanin" pitchFamily="2" charset="-78"/>
              </a:rPr>
              <a:t> آن در خانواده </a:t>
            </a:r>
            <a:r>
              <a:rPr lang="fa-IR" sz="2400" dirty="0" err="1">
                <a:solidFill>
                  <a:srgbClr val="00B050"/>
                </a:solidFill>
                <a:cs typeface="B Nazanin" pitchFamily="2" charset="-78"/>
              </a:rPr>
              <a:t>درارتباط</a:t>
            </a:r>
            <a:r>
              <a:rPr lang="fa-IR" sz="2400" dirty="0">
                <a:solidFill>
                  <a:srgbClr val="00B050"/>
                </a:solidFill>
                <a:cs typeface="B Nazanin" pitchFamily="2" charset="-78"/>
              </a:rPr>
              <a:t> است.</a:t>
            </a:r>
            <a:endParaRPr lang="en-US" sz="2400" dirty="0">
              <a:solidFill>
                <a:srgbClr val="00B050"/>
              </a:solidFill>
              <a:cs typeface="B Nazanin" pitchFamily="2" charset="-78"/>
            </a:endParaRPr>
          </a:p>
          <a:p>
            <a:pPr algn="just" rtl="1"/>
            <a:r>
              <a:rPr lang="fa-IR" sz="2400" dirty="0">
                <a:solidFill>
                  <a:srgbClr val="00B050"/>
                </a:solidFill>
                <a:cs typeface="B Nazanin" pitchFamily="2" charset="-78"/>
              </a:rPr>
              <a:t>سطح دوم مشروعیت بخشی یعنی طرح </a:t>
            </a:r>
            <a:r>
              <a:rPr lang="fa-IR" sz="2400" dirty="0" err="1">
                <a:solidFill>
                  <a:srgbClr val="00B050"/>
                </a:solidFill>
                <a:cs typeface="B Nazanin" pitchFamily="2" charset="-78"/>
              </a:rPr>
              <a:t>واره</a:t>
            </a:r>
            <a:r>
              <a:rPr lang="fa-IR" sz="2400" dirty="0">
                <a:solidFill>
                  <a:srgbClr val="00B050"/>
                </a:solidFill>
                <a:cs typeface="B Nazanin" pitchFamily="2" charset="-78"/>
              </a:rPr>
              <a:t> های </a:t>
            </a:r>
            <a:r>
              <a:rPr lang="fa-IR" sz="2400" dirty="0" err="1">
                <a:solidFill>
                  <a:srgbClr val="00B050"/>
                </a:solidFill>
                <a:cs typeface="B Nazanin" pitchFamily="2" charset="-78"/>
              </a:rPr>
              <a:t>تبیینی</a:t>
            </a:r>
            <a:r>
              <a:rPr lang="fa-IR" sz="2400" dirty="0">
                <a:solidFill>
                  <a:srgbClr val="00B050"/>
                </a:solidFill>
                <a:cs typeface="B Nazanin" pitchFamily="2" charset="-78"/>
              </a:rPr>
              <a:t> شامل استعاره ها و تاریخچه </a:t>
            </a:r>
            <a:r>
              <a:rPr lang="fa-IR" sz="2400" dirty="0" err="1">
                <a:solidFill>
                  <a:srgbClr val="00B050"/>
                </a:solidFill>
                <a:cs typeface="B Nazanin" pitchFamily="2" charset="-78"/>
              </a:rPr>
              <a:t>خـانواگی</a:t>
            </a:r>
            <a:r>
              <a:rPr lang="fa-IR" sz="2400" dirty="0">
                <a:solidFill>
                  <a:srgbClr val="00B050"/>
                </a:solidFill>
                <a:cs typeface="B Nazanin" pitchFamily="2" charset="-78"/>
              </a:rPr>
              <a:t> </a:t>
            </a:r>
            <a:r>
              <a:rPr lang="fa-IR" sz="2400" dirty="0" err="1">
                <a:solidFill>
                  <a:srgbClr val="00B050"/>
                </a:solidFill>
                <a:cs typeface="B Nazanin" pitchFamily="2" charset="-78"/>
              </a:rPr>
              <a:t>اسـت</a:t>
            </a:r>
            <a:r>
              <a:rPr lang="fa-IR" sz="2400" dirty="0">
                <a:solidFill>
                  <a:srgbClr val="00B050"/>
                </a:solidFill>
                <a:cs typeface="B Nazanin" pitchFamily="2" charset="-78"/>
              </a:rPr>
              <a:t> </a:t>
            </a:r>
            <a:r>
              <a:rPr lang="fa-IR" sz="2400" dirty="0" err="1">
                <a:solidFill>
                  <a:srgbClr val="00B050"/>
                </a:solidFill>
                <a:cs typeface="B Nazanin" pitchFamily="2" charset="-78"/>
              </a:rPr>
              <a:t>کـه</a:t>
            </a:r>
            <a:r>
              <a:rPr lang="fa-IR" sz="2400" dirty="0">
                <a:solidFill>
                  <a:srgbClr val="00B050"/>
                </a:solidFill>
                <a:cs typeface="B Nazanin" pitchFamily="2" charset="-78"/>
              </a:rPr>
              <a:t> حال و آینده را سامان می </a:t>
            </a:r>
            <a:r>
              <a:rPr lang="fa-IR" sz="2400" dirty="0" err="1">
                <a:solidFill>
                  <a:srgbClr val="00B050"/>
                </a:solidFill>
                <a:cs typeface="B Nazanin" pitchFamily="2" charset="-78"/>
              </a:rPr>
              <a:t>بخشد.درخانواده</a:t>
            </a:r>
            <a:r>
              <a:rPr lang="fa-IR" sz="2400" dirty="0">
                <a:solidFill>
                  <a:srgbClr val="00B050"/>
                </a:solidFill>
                <a:cs typeface="B Nazanin" pitchFamily="2" charset="-78"/>
              </a:rPr>
              <a:t> افراد یکدیگر را به </a:t>
            </a:r>
            <a:r>
              <a:rPr lang="fa-IR" sz="2400" dirty="0" err="1">
                <a:solidFill>
                  <a:srgbClr val="00B050"/>
                </a:solidFill>
                <a:cs typeface="B Nazanin" pitchFamily="2" charset="-78"/>
              </a:rPr>
              <a:t>طـرز</a:t>
            </a:r>
            <a:r>
              <a:rPr lang="fa-IR" sz="2400" dirty="0">
                <a:solidFill>
                  <a:srgbClr val="00B050"/>
                </a:solidFill>
                <a:cs typeface="B Nazanin" pitchFamily="2" charset="-78"/>
              </a:rPr>
              <a:t> </a:t>
            </a:r>
            <a:r>
              <a:rPr lang="fa-IR" sz="2400" dirty="0" err="1">
                <a:solidFill>
                  <a:srgbClr val="00B050"/>
                </a:solidFill>
                <a:cs typeface="B Nazanin" pitchFamily="2" charset="-78"/>
              </a:rPr>
              <a:t>خاصـی</a:t>
            </a:r>
            <a:r>
              <a:rPr lang="fa-IR" sz="2400" dirty="0">
                <a:solidFill>
                  <a:srgbClr val="00B050"/>
                </a:solidFill>
                <a:cs typeface="B Nazanin" pitchFamily="2" charset="-78"/>
              </a:rPr>
              <a:t> </a:t>
            </a:r>
            <a:r>
              <a:rPr lang="fa-IR" sz="2400" dirty="0" err="1">
                <a:solidFill>
                  <a:srgbClr val="00B050"/>
                </a:solidFill>
                <a:cs typeface="B Nazanin" pitchFamily="2" charset="-78"/>
              </a:rPr>
              <a:t>زیرچشـمی</a:t>
            </a:r>
            <a:r>
              <a:rPr lang="fa-IR" sz="2400" dirty="0">
                <a:solidFill>
                  <a:srgbClr val="00B050"/>
                </a:solidFill>
                <a:cs typeface="B Nazanin" pitchFamily="2" charset="-78"/>
              </a:rPr>
              <a:t> </a:t>
            </a:r>
            <a:r>
              <a:rPr lang="fa-IR" sz="2400" dirty="0" err="1">
                <a:solidFill>
                  <a:srgbClr val="00B050"/>
                </a:solidFill>
                <a:cs typeface="B Nazanin" pitchFamily="2" charset="-78"/>
              </a:rPr>
              <a:t>مـی</a:t>
            </a:r>
            <a:r>
              <a:rPr lang="fa-IR" sz="2400" dirty="0">
                <a:solidFill>
                  <a:srgbClr val="00B050"/>
                </a:solidFill>
                <a:cs typeface="B Nazanin" pitchFamily="2" charset="-78"/>
              </a:rPr>
              <a:t> </a:t>
            </a:r>
            <a:r>
              <a:rPr lang="fa-IR" sz="2400" dirty="0" err="1">
                <a:solidFill>
                  <a:srgbClr val="00B050"/>
                </a:solidFill>
                <a:cs typeface="B Nazanin" pitchFamily="2" charset="-78"/>
              </a:rPr>
              <a:t>پاینـد.واین</a:t>
            </a:r>
            <a:r>
              <a:rPr lang="fa-IR" sz="2400" dirty="0">
                <a:solidFill>
                  <a:srgbClr val="00B050"/>
                </a:solidFill>
                <a:cs typeface="B Nazanin" pitchFamily="2" charset="-78"/>
              </a:rPr>
              <a:t> زیرچشمی نگری ها حتی اگر هم با نظر فرد </a:t>
            </a:r>
            <a:r>
              <a:rPr lang="fa-IR" sz="2400" dirty="0" err="1">
                <a:solidFill>
                  <a:srgbClr val="00B050"/>
                </a:solidFill>
                <a:cs typeface="B Nazanin" pitchFamily="2" charset="-78"/>
              </a:rPr>
              <a:t>نـاظری</a:t>
            </a:r>
            <a:r>
              <a:rPr lang="fa-IR" sz="2400" dirty="0">
                <a:solidFill>
                  <a:srgbClr val="00B050"/>
                </a:solidFill>
                <a:cs typeface="B Nazanin" pitchFamily="2" charset="-78"/>
              </a:rPr>
              <a:t> </a:t>
            </a:r>
            <a:r>
              <a:rPr lang="fa-IR" sz="2400" dirty="0" err="1">
                <a:solidFill>
                  <a:srgbClr val="00B050"/>
                </a:solidFill>
                <a:cs typeface="B Nazanin" pitchFamily="2" charset="-78"/>
              </a:rPr>
              <a:t>کـه</a:t>
            </a:r>
            <a:r>
              <a:rPr lang="fa-IR" sz="2400" dirty="0">
                <a:solidFill>
                  <a:srgbClr val="00B050"/>
                </a:solidFill>
                <a:cs typeface="B Nazanin" pitchFamily="2" charset="-78"/>
              </a:rPr>
              <a:t> از </a:t>
            </a:r>
            <a:r>
              <a:rPr lang="fa-IR" sz="2400" dirty="0" err="1">
                <a:solidFill>
                  <a:srgbClr val="00B050"/>
                </a:solidFill>
                <a:cs typeface="B Nazanin" pitchFamily="2" charset="-78"/>
              </a:rPr>
              <a:t>بیـرون</a:t>
            </a:r>
            <a:r>
              <a:rPr lang="fa-IR" sz="2400" dirty="0">
                <a:solidFill>
                  <a:srgbClr val="00B050"/>
                </a:solidFill>
                <a:cs typeface="B Nazanin" pitchFamily="2" charset="-78"/>
              </a:rPr>
              <a:t> </a:t>
            </a:r>
            <a:r>
              <a:rPr lang="fa-IR" sz="2400" dirty="0" err="1">
                <a:solidFill>
                  <a:srgbClr val="00B050"/>
                </a:solidFill>
                <a:cs typeface="B Nazanin" pitchFamily="2" charset="-78"/>
              </a:rPr>
              <a:t>خـانواده</a:t>
            </a:r>
            <a:r>
              <a:rPr lang="fa-IR" sz="2400" dirty="0">
                <a:solidFill>
                  <a:srgbClr val="00B050"/>
                </a:solidFill>
                <a:cs typeface="B Nazanin" pitchFamily="2" charset="-78"/>
              </a:rPr>
              <a:t> </a:t>
            </a:r>
            <a:r>
              <a:rPr lang="fa-IR" sz="2400" dirty="0" err="1">
                <a:solidFill>
                  <a:srgbClr val="00B050"/>
                </a:solidFill>
                <a:cs typeface="B Nazanin" pitchFamily="2" charset="-78"/>
              </a:rPr>
              <a:t>واقعیتـی</a:t>
            </a:r>
            <a:r>
              <a:rPr lang="fa-IR" sz="2400" dirty="0">
                <a:solidFill>
                  <a:srgbClr val="00B050"/>
                </a:solidFill>
                <a:cs typeface="B Nazanin" pitchFamily="2" charset="-78"/>
              </a:rPr>
              <a:t> را </a:t>
            </a:r>
            <a:r>
              <a:rPr lang="fa-IR" sz="2400" dirty="0" err="1">
                <a:solidFill>
                  <a:srgbClr val="00B050"/>
                </a:solidFill>
                <a:cs typeface="B Nazanin" pitchFamily="2" charset="-78"/>
              </a:rPr>
              <a:t>زیـر</a:t>
            </a:r>
            <a:r>
              <a:rPr lang="fa-IR" sz="2400" dirty="0">
                <a:solidFill>
                  <a:srgbClr val="00B050"/>
                </a:solidFill>
                <a:cs typeface="B Nazanin" pitchFamily="2" charset="-78"/>
              </a:rPr>
              <a:t> </a:t>
            </a:r>
            <a:r>
              <a:rPr lang="fa-IR" sz="2400" dirty="0" err="1">
                <a:solidFill>
                  <a:srgbClr val="00B050"/>
                </a:solidFill>
                <a:cs typeface="B Nazanin" pitchFamily="2" charset="-78"/>
              </a:rPr>
              <a:t>نظـر</a:t>
            </a:r>
            <a:r>
              <a:rPr lang="fa-IR" sz="2400" dirty="0">
                <a:solidFill>
                  <a:srgbClr val="00B050"/>
                </a:solidFill>
                <a:cs typeface="B Nazanin" pitchFamily="2" charset="-78"/>
              </a:rPr>
              <a:t> </a:t>
            </a:r>
            <a:r>
              <a:rPr lang="fa-IR" sz="2400" dirty="0" err="1">
                <a:solidFill>
                  <a:srgbClr val="00B050"/>
                </a:solidFill>
                <a:cs typeface="B Nazanin" pitchFamily="2" charset="-78"/>
              </a:rPr>
              <a:t>گرفتـه</a:t>
            </a:r>
            <a:r>
              <a:rPr lang="fa-IR" sz="2400" dirty="0">
                <a:solidFill>
                  <a:srgbClr val="00B050"/>
                </a:solidFill>
                <a:cs typeface="B Nazanin" pitchFamily="2" charset="-78"/>
              </a:rPr>
              <a:t> </a:t>
            </a:r>
            <a:r>
              <a:rPr lang="fa-IR" sz="2400" dirty="0" err="1">
                <a:solidFill>
                  <a:srgbClr val="00B050"/>
                </a:solidFill>
                <a:cs typeface="B Nazanin" pitchFamily="2" charset="-78"/>
              </a:rPr>
              <a:t>است،کاملن</a:t>
            </a:r>
            <a:r>
              <a:rPr lang="fa-IR" sz="2400" dirty="0">
                <a:solidFill>
                  <a:srgbClr val="00B050"/>
                </a:solidFill>
                <a:cs typeface="B Nazanin" pitchFamily="2" charset="-78"/>
              </a:rPr>
              <a:t> متفاوت باشد بازهم به قوت خود باقی است.</a:t>
            </a:r>
            <a:endParaRPr lang="en-US" sz="2400" dirty="0">
              <a:solidFill>
                <a:srgbClr val="00B050"/>
              </a:solidFill>
              <a:cs typeface="B Nazanin" pitchFamily="2" charset="-78"/>
            </a:endParaRPr>
          </a:p>
          <a:p>
            <a:pPr algn="just" rtl="1"/>
            <a:r>
              <a:rPr lang="fa-IR" sz="2400" dirty="0">
                <a:solidFill>
                  <a:srgbClr val="00B050"/>
                </a:solidFill>
                <a:cs typeface="B Nazanin" pitchFamily="2" charset="-78"/>
              </a:rPr>
              <a:t>در سطح سوم مشروعیت بخشی با انبوهی از دانش و معلومات مواجه هستیم که به افراد کارآزموده </a:t>
            </a:r>
            <a:r>
              <a:rPr lang="fa-IR" sz="2400" dirty="0" err="1">
                <a:solidFill>
                  <a:srgbClr val="00B050"/>
                </a:solidFill>
                <a:cs typeface="B Nazanin" pitchFamily="2" charset="-78"/>
              </a:rPr>
              <a:t>سـپرده</a:t>
            </a:r>
            <a:r>
              <a:rPr lang="fa-IR" sz="2400" dirty="0">
                <a:solidFill>
                  <a:srgbClr val="00B050"/>
                </a:solidFill>
                <a:cs typeface="B Nazanin" pitchFamily="2" charset="-78"/>
              </a:rPr>
              <a:t> شده است. </a:t>
            </a:r>
            <a:r>
              <a:rPr lang="fa-IR" sz="2400" dirty="0" err="1">
                <a:solidFill>
                  <a:srgbClr val="00B050"/>
                </a:solidFill>
                <a:cs typeface="B Nazanin" pitchFamily="2" charset="-78"/>
              </a:rPr>
              <a:t>درمانگر</a:t>
            </a:r>
            <a:r>
              <a:rPr lang="fa-IR" sz="2400" dirty="0">
                <a:solidFill>
                  <a:srgbClr val="00B050"/>
                </a:solidFill>
                <a:cs typeface="B Nazanin" pitchFamily="2" charset="-78"/>
              </a:rPr>
              <a:t> دارای چنین تبحری است و مجاز است که رفتار بهنجار و </a:t>
            </a:r>
            <a:r>
              <a:rPr lang="fa-IR" sz="2400" dirty="0" err="1">
                <a:solidFill>
                  <a:srgbClr val="00B050"/>
                </a:solidFill>
                <a:cs typeface="B Nazanin" pitchFamily="2" charset="-78"/>
              </a:rPr>
              <a:t>کجـروی</a:t>
            </a:r>
            <a:r>
              <a:rPr lang="fa-IR" sz="2400" dirty="0">
                <a:solidFill>
                  <a:srgbClr val="00B050"/>
                </a:solidFill>
                <a:cs typeface="B Nazanin" pitchFamily="2" charset="-78"/>
              </a:rPr>
              <a:t> </a:t>
            </a:r>
            <a:r>
              <a:rPr lang="fa-IR" sz="2400" dirty="0" err="1">
                <a:solidFill>
                  <a:srgbClr val="00B050"/>
                </a:solidFill>
                <a:cs typeface="B Nazanin" pitchFamily="2" charset="-78"/>
              </a:rPr>
              <a:t>هـای</a:t>
            </a:r>
            <a:r>
              <a:rPr lang="fa-IR" sz="2400" dirty="0">
                <a:solidFill>
                  <a:srgbClr val="00B050"/>
                </a:solidFill>
                <a:cs typeface="B Nazanin" pitchFamily="2" charset="-78"/>
              </a:rPr>
              <a:t> </a:t>
            </a:r>
            <a:r>
              <a:rPr lang="fa-IR" sz="2400" dirty="0" err="1">
                <a:solidFill>
                  <a:srgbClr val="00B050"/>
                </a:solidFill>
                <a:cs typeface="B Nazanin" pitchFamily="2" charset="-78"/>
              </a:rPr>
              <a:t>خـانواده</a:t>
            </a:r>
            <a:r>
              <a:rPr lang="fa-IR" sz="2400" dirty="0">
                <a:solidFill>
                  <a:srgbClr val="00B050"/>
                </a:solidFill>
                <a:cs typeface="B Nazanin" pitchFamily="2" charset="-78"/>
              </a:rPr>
              <a:t> را در چارچوب قرار دهد.</a:t>
            </a:r>
            <a:endParaRPr lang="en-US" sz="2400" dirty="0">
              <a:solidFill>
                <a:srgbClr val="00B050"/>
              </a:solidFill>
              <a:cs typeface="B Nazanin" pitchFamily="2" charset="-78"/>
            </a:endParaRPr>
          </a:p>
          <a:p>
            <a:pPr algn="just" rtl="1"/>
            <a:r>
              <a:rPr lang="fa-IR" sz="2400" dirty="0">
                <a:solidFill>
                  <a:srgbClr val="00B050"/>
                </a:solidFill>
                <a:cs typeface="B Nazanin" pitchFamily="2" charset="-78"/>
              </a:rPr>
              <a:t>در سطح چهارم مشروعیت بخشی با مباحث فراگیر مربوط به مراوده های خانواده با دنیای بزرگ تر سروکار </a:t>
            </a:r>
            <a:r>
              <a:rPr lang="fa-IR" sz="2400" dirty="0" err="1">
                <a:solidFill>
                  <a:srgbClr val="00B050"/>
                </a:solidFill>
                <a:cs typeface="B Nazanin" pitchFamily="2" charset="-78"/>
              </a:rPr>
              <a:t>داریم.درمانگر</a:t>
            </a:r>
            <a:r>
              <a:rPr lang="fa-IR" sz="2400" dirty="0">
                <a:solidFill>
                  <a:srgbClr val="00B050"/>
                </a:solidFill>
                <a:cs typeface="B Nazanin" pitchFamily="2" charset="-78"/>
              </a:rPr>
              <a:t> می تواند با استفاده از این واقعیت ها ی همگانی برای </a:t>
            </a:r>
            <a:r>
              <a:rPr lang="fa-IR" sz="2400" dirty="0" err="1">
                <a:solidFill>
                  <a:srgbClr val="00B050"/>
                </a:solidFill>
                <a:cs typeface="B Nazanin" pitchFamily="2" charset="-78"/>
              </a:rPr>
              <a:t>درافتادن</a:t>
            </a:r>
            <a:r>
              <a:rPr lang="fa-IR" sz="2400" dirty="0">
                <a:solidFill>
                  <a:srgbClr val="00B050"/>
                </a:solidFill>
                <a:cs typeface="B Nazanin" pitchFamily="2" charset="-78"/>
              </a:rPr>
              <a:t> با التزام اعضای </a:t>
            </a:r>
            <a:r>
              <a:rPr lang="fa-IR" sz="2400" dirty="0" err="1">
                <a:solidFill>
                  <a:srgbClr val="00B050"/>
                </a:solidFill>
                <a:cs typeface="B Nazanin" pitchFamily="2" charset="-78"/>
              </a:rPr>
              <a:t>خـانواده</a:t>
            </a:r>
            <a:r>
              <a:rPr lang="fa-IR" sz="2400" dirty="0">
                <a:solidFill>
                  <a:srgbClr val="00B050"/>
                </a:solidFill>
                <a:cs typeface="B Nazanin" pitchFamily="2" charset="-78"/>
              </a:rPr>
              <a:t> </a:t>
            </a:r>
            <a:r>
              <a:rPr lang="fa-IR" sz="2400" dirty="0" err="1">
                <a:solidFill>
                  <a:srgbClr val="00B050"/>
                </a:solidFill>
                <a:cs typeface="B Nazanin" pitchFamily="2" charset="-78"/>
              </a:rPr>
              <a:t>بـه</a:t>
            </a:r>
            <a:r>
              <a:rPr lang="fa-IR" sz="2400" dirty="0">
                <a:solidFill>
                  <a:srgbClr val="00B050"/>
                </a:solidFill>
                <a:cs typeface="B Nazanin" pitchFamily="2" charset="-78"/>
              </a:rPr>
              <a:t> واقعیت خاص خویش سود جوید.</a:t>
            </a:r>
            <a:endParaRPr lang="en-US" sz="2400" dirty="0">
              <a:solidFill>
                <a:srgbClr val="00B050"/>
              </a:solidFill>
              <a:cs typeface="B Nazanin" pitchFamily="2" charset="-78"/>
            </a:endParaRPr>
          </a:p>
        </p:txBody>
      </p:sp>
    </p:spTree>
    <p:extLst>
      <p:ext uri="{BB962C8B-B14F-4D97-AF65-F5344CB8AC3E}">
        <p14:creationId xmlns:p14="http://schemas.microsoft.com/office/powerpoint/2010/main" val="1148745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82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639425"/>
            <a:ext cx="7162800" cy="4154984"/>
          </a:xfrm>
          <a:prstGeom prst="rect">
            <a:avLst/>
          </a:prstGeom>
        </p:spPr>
        <p:txBody>
          <a:bodyPr wrap="square">
            <a:spAutoFit/>
          </a:bodyPr>
          <a:lstStyle/>
          <a:p>
            <a:pPr algn="just" rtl="1"/>
            <a:r>
              <a:rPr lang="fa-IR" sz="2400" b="1" dirty="0" err="1">
                <a:solidFill>
                  <a:srgbClr val="0070C0"/>
                </a:solidFill>
                <a:cs typeface="B Nazanin" pitchFamily="2" charset="-78"/>
              </a:rPr>
              <a:t>درافتادن</a:t>
            </a:r>
            <a:r>
              <a:rPr lang="fa-IR" sz="2400" b="1" dirty="0">
                <a:solidFill>
                  <a:srgbClr val="0070C0"/>
                </a:solidFill>
                <a:cs typeface="B Nazanin" pitchFamily="2" charset="-78"/>
              </a:rPr>
              <a:t> با جهان بینی</a:t>
            </a:r>
            <a:endParaRPr lang="en-US" sz="2400" dirty="0">
              <a:solidFill>
                <a:srgbClr val="0070C0"/>
              </a:solidFill>
              <a:cs typeface="B Nazanin" pitchFamily="2" charset="-78"/>
            </a:endParaRPr>
          </a:p>
          <a:p>
            <a:pPr algn="just" rtl="1"/>
            <a:r>
              <a:rPr lang="fa-IR" sz="2400" dirty="0">
                <a:solidFill>
                  <a:srgbClr val="0070C0"/>
                </a:solidFill>
                <a:cs typeface="B Nazanin" pitchFamily="2" charset="-78"/>
              </a:rPr>
              <a:t>معتبرسازی </a:t>
            </a:r>
            <a:r>
              <a:rPr lang="fa-IR" sz="2400" dirty="0" err="1">
                <a:solidFill>
                  <a:srgbClr val="0070C0"/>
                </a:solidFill>
                <a:cs typeface="B Nazanin" pitchFamily="2" charset="-78"/>
              </a:rPr>
              <a:t>الزامن</a:t>
            </a:r>
            <a:r>
              <a:rPr lang="fa-IR" sz="2400" dirty="0">
                <a:solidFill>
                  <a:srgbClr val="0070C0"/>
                </a:solidFill>
                <a:cs typeface="B Nazanin" pitchFamily="2" charset="-78"/>
              </a:rPr>
              <a:t> موضوع انحراف را به میان </a:t>
            </a:r>
            <a:r>
              <a:rPr lang="fa-IR" sz="2400" dirty="0" err="1">
                <a:solidFill>
                  <a:srgbClr val="0070C0"/>
                </a:solidFill>
                <a:cs typeface="B Nazanin" pitchFamily="2" charset="-78"/>
              </a:rPr>
              <a:t>مـی</a:t>
            </a:r>
            <a:r>
              <a:rPr lang="fa-IR" sz="2400" dirty="0">
                <a:solidFill>
                  <a:srgbClr val="0070C0"/>
                </a:solidFill>
                <a:cs typeface="B Nazanin" pitchFamily="2" charset="-78"/>
              </a:rPr>
              <a:t> </a:t>
            </a:r>
            <a:r>
              <a:rPr lang="fa-IR" sz="2400" dirty="0" err="1">
                <a:solidFill>
                  <a:srgbClr val="0070C0"/>
                </a:solidFill>
                <a:cs typeface="B Nazanin" pitchFamily="2" charset="-78"/>
              </a:rPr>
              <a:t>کشد.مشـروعیت</a:t>
            </a:r>
            <a:r>
              <a:rPr lang="fa-IR" sz="2400" dirty="0">
                <a:solidFill>
                  <a:srgbClr val="0070C0"/>
                </a:solidFill>
                <a:cs typeface="B Nazanin" pitchFamily="2" charset="-78"/>
              </a:rPr>
              <a:t> </a:t>
            </a:r>
            <a:r>
              <a:rPr lang="fa-IR" sz="2400" dirty="0" err="1">
                <a:solidFill>
                  <a:srgbClr val="0070C0"/>
                </a:solidFill>
                <a:cs typeface="B Nazanin" pitchFamily="2" charset="-78"/>
              </a:rPr>
              <a:t>بخشـی</a:t>
            </a:r>
            <a:r>
              <a:rPr lang="fa-IR" sz="2400" dirty="0">
                <a:solidFill>
                  <a:srgbClr val="0070C0"/>
                </a:solidFill>
                <a:cs typeface="B Nazanin" pitchFamily="2" charset="-78"/>
              </a:rPr>
              <a:t> </a:t>
            </a:r>
            <a:r>
              <a:rPr lang="fa-IR" sz="2400" dirty="0" err="1">
                <a:solidFill>
                  <a:srgbClr val="0070C0"/>
                </a:solidFill>
                <a:cs typeface="B Nazanin" pitchFamily="2" charset="-78"/>
              </a:rPr>
              <a:t>فراگـردی</a:t>
            </a:r>
            <a:r>
              <a:rPr lang="fa-IR" sz="2400" dirty="0">
                <a:solidFill>
                  <a:srgbClr val="0070C0"/>
                </a:solidFill>
                <a:cs typeface="B Nazanin" pitchFamily="2" charset="-78"/>
              </a:rPr>
              <a:t> </a:t>
            </a:r>
            <a:r>
              <a:rPr lang="fa-IR" sz="2400" dirty="0" err="1">
                <a:solidFill>
                  <a:srgbClr val="0070C0"/>
                </a:solidFill>
                <a:cs typeface="B Nazanin" pitchFamily="2" charset="-78"/>
              </a:rPr>
              <a:t>منطقـی</a:t>
            </a:r>
            <a:r>
              <a:rPr lang="fa-IR" sz="2400" dirty="0">
                <a:solidFill>
                  <a:srgbClr val="0070C0"/>
                </a:solidFill>
                <a:cs typeface="B Nazanin" pitchFamily="2" charset="-78"/>
              </a:rPr>
              <a:t> و </a:t>
            </a:r>
            <a:r>
              <a:rPr lang="fa-IR" sz="2400" dirty="0" err="1">
                <a:solidFill>
                  <a:srgbClr val="0070C0"/>
                </a:solidFill>
                <a:cs typeface="B Nazanin" pitchFamily="2" charset="-78"/>
              </a:rPr>
              <a:t>مسـتمر</a:t>
            </a:r>
            <a:r>
              <a:rPr lang="fa-IR" sz="2400" dirty="0">
                <a:solidFill>
                  <a:srgbClr val="0070C0"/>
                </a:solidFill>
                <a:cs typeface="B Nazanin" pitchFamily="2" charset="-78"/>
              </a:rPr>
              <a:t> </a:t>
            </a:r>
            <a:r>
              <a:rPr lang="fa-IR" sz="2400" dirty="0" err="1">
                <a:solidFill>
                  <a:srgbClr val="0070C0"/>
                </a:solidFill>
                <a:cs typeface="B Nazanin" pitchFamily="2" charset="-78"/>
              </a:rPr>
              <a:t>است.جوامع</a:t>
            </a:r>
            <a:r>
              <a:rPr lang="fa-IR" sz="2400" dirty="0">
                <a:solidFill>
                  <a:srgbClr val="0070C0"/>
                </a:solidFill>
                <a:cs typeface="B Nazanin" pitchFamily="2" charset="-78"/>
              </a:rPr>
              <a:t> پیشرفته ی جمع گرا دارای یک جهان بینی هسته ای که بدیهی تلقی می </a:t>
            </a:r>
            <a:r>
              <a:rPr lang="fa-IR" sz="2400" dirty="0" err="1">
                <a:solidFill>
                  <a:srgbClr val="0070C0"/>
                </a:solidFill>
                <a:cs typeface="B Nazanin" pitchFamily="2" charset="-78"/>
              </a:rPr>
              <a:t>شود،همراه</a:t>
            </a:r>
            <a:r>
              <a:rPr lang="fa-IR" sz="2400" dirty="0">
                <a:solidFill>
                  <a:srgbClr val="0070C0"/>
                </a:solidFill>
                <a:cs typeface="B Nazanin" pitchFamily="2" charset="-78"/>
              </a:rPr>
              <a:t> با چندین جهان ناقص که در قالب همکاری متقابل باهم همزیستی </a:t>
            </a:r>
            <a:r>
              <a:rPr lang="fa-IR" sz="2400" dirty="0" err="1">
                <a:solidFill>
                  <a:srgbClr val="0070C0"/>
                </a:solidFill>
                <a:cs typeface="B Nazanin" pitchFamily="2" charset="-78"/>
              </a:rPr>
              <a:t>دارند،می</a:t>
            </a:r>
            <a:r>
              <a:rPr lang="fa-IR" sz="2400" dirty="0">
                <a:solidFill>
                  <a:srgbClr val="0070C0"/>
                </a:solidFill>
                <a:cs typeface="B Nazanin" pitchFamily="2" charset="-78"/>
              </a:rPr>
              <a:t> باشند.</a:t>
            </a:r>
            <a:endParaRPr lang="en-US" sz="2400" dirty="0">
              <a:solidFill>
                <a:srgbClr val="0070C0"/>
              </a:solidFill>
              <a:cs typeface="B Nazanin" pitchFamily="2" charset="-78"/>
            </a:endParaRPr>
          </a:p>
          <a:p>
            <a:pPr algn="just" rtl="1"/>
            <a:r>
              <a:rPr lang="fa-IR" sz="2400" dirty="0" err="1">
                <a:solidFill>
                  <a:srgbClr val="0070C0"/>
                </a:solidFill>
                <a:cs typeface="B Nazanin" pitchFamily="2" charset="-78"/>
              </a:rPr>
              <a:t>درمانگر</a:t>
            </a:r>
            <a:r>
              <a:rPr lang="fa-IR" sz="2400" dirty="0">
                <a:solidFill>
                  <a:srgbClr val="0070C0"/>
                </a:solidFill>
                <a:cs typeface="B Nazanin" pitchFamily="2" charset="-78"/>
              </a:rPr>
              <a:t> در صدد است گوشه ای از </a:t>
            </a:r>
            <a:r>
              <a:rPr lang="fa-IR" sz="2400" dirty="0" err="1">
                <a:solidFill>
                  <a:srgbClr val="0070C0"/>
                </a:solidFill>
                <a:cs typeface="B Nazanin" pitchFamily="2" charset="-78"/>
              </a:rPr>
              <a:t>دنیاهای</a:t>
            </a:r>
            <a:r>
              <a:rPr lang="fa-IR" sz="2400" dirty="0">
                <a:solidFill>
                  <a:srgbClr val="0070C0"/>
                </a:solidFill>
                <a:cs typeface="B Nazanin" pitchFamily="2" charset="-78"/>
              </a:rPr>
              <a:t> </a:t>
            </a:r>
            <a:r>
              <a:rPr lang="fa-IR" sz="2400" dirty="0" err="1">
                <a:solidFill>
                  <a:srgbClr val="0070C0"/>
                </a:solidFill>
                <a:cs typeface="B Nazanin" pitchFamily="2" charset="-78"/>
              </a:rPr>
              <a:t>تقریبن</a:t>
            </a:r>
            <a:r>
              <a:rPr lang="fa-IR" sz="2400" dirty="0">
                <a:solidFill>
                  <a:srgbClr val="0070C0"/>
                </a:solidFill>
                <a:cs typeface="B Nazanin" pitchFamily="2" charset="-78"/>
              </a:rPr>
              <a:t> متفاوتی که خارج از دنیای هسته ای و کوچک </a:t>
            </a:r>
            <a:r>
              <a:rPr lang="fa-IR" sz="2400" dirty="0" err="1">
                <a:solidFill>
                  <a:srgbClr val="0070C0"/>
                </a:solidFill>
                <a:cs typeface="B Nazanin" pitchFamily="2" charset="-78"/>
              </a:rPr>
              <a:t>خـانواده</a:t>
            </a:r>
            <a:r>
              <a:rPr lang="fa-IR" sz="2400" dirty="0">
                <a:solidFill>
                  <a:srgbClr val="0070C0"/>
                </a:solidFill>
                <a:cs typeface="B Nazanin" pitchFamily="2" charset="-78"/>
              </a:rPr>
              <a:t> </a:t>
            </a:r>
            <a:r>
              <a:rPr lang="fa-IR" sz="2400" dirty="0" err="1">
                <a:solidFill>
                  <a:srgbClr val="0070C0"/>
                </a:solidFill>
                <a:cs typeface="B Nazanin" pitchFamily="2" charset="-78"/>
              </a:rPr>
              <a:t>هستندواعضای</a:t>
            </a:r>
            <a:r>
              <a:rPr lang="fa-IR" sz="2400" dirty="0">
                <a:solidFill>
                  <a:srgbClr val="0070C0"/>
                </a:solidFill>
                <a:cs typeface="B Nazanin" pitchFamily="2" charset="-78"/>
              </a:rPr>
              <a:t> خانواده از آنها محروم می باشند، به نمایش گذارد.</a:t>
            </a:r>
            <a:endParaRPr lang="en-US" sz="2400" dirty="0">
              <a:solidFill>
                <a:srgbClr val="0070C0"/>
              </a:solidFill>
              <a:cs typeface="B Nazanin" pitchFamily="2" charset="-78"/>
            </a:endParaRPr>
          </a:p>
          <a:p>
            <a:pPr algn="just" rtl="1"/>
            <a:r>
              <a:rPr lang="fa-IR" sz="2400" dirty="0" err="1">
                <a:solidFill>
                  <a:srgbClr val="0070C0"/>
                </a:solidFill>
                <a:cs typeface="B Nazanin" pitchFamily="2" charset="-78"/>
              </a:rPr>
              <a:t>درمانگر</a:t>
            </a:r>
            <a:r>
              <a:rPr lang="fa-IR" sz="2400" dirty="0">
                <a:solidFill>
                  <a:srgbClr val="0070C0"/>
                </a:solidFill>
                <a:cs typeface="B Nazanin" pitchFamily="2" charset="-78"/>
              </a:rPr>
              <a:t> با استفاده از </a:t>
            </a:r>
            <a:r>
              <a:rPr lang="fa-IR" sz="2400" dirty="0" err="1">
                <a:solidFill>
                  <a:srgbClr val="0070C0"/>
                </a:solidFill>
                <a:cs typeface="B Nazanin" pitchFamily="2" charset="-78"/>
              </a:rPr>
              <a:t>فنون؛سازه</a:t>
            </a:r>
            <a:r>
              <a:rPr lang="fa-IR" sz="2400" dirty="0">
                <a:solidFill>
                  <a:srgbClr val="0070C0"/>
                </a:solidFill>
                <a:cs typeface="B Nazanin" pitchFamily="2" charset="-78"/>
              </a:rPr>
              <a:t> های شناختی(ذهنی)،استفاده از </a:t>
            </a:r>
            <a:r>
              <a:rPr lang="fa-IR" sz="2400" dirty="0" err="1">
                <a:solidFill>
                  <a:srgbClr val="0070C0"/>
                </a:solidFill>
                <a:cs typeface="B Nazanin" pitchFamily="2" charset="-78"/>
              </a:rPr>
              <a:t>اضـدادها</a:t>
            </a:r>
            <a:r>
              <a:rPr lang="fa-IR" sz="2400" dirty="0">
                <a:solidFill>
                  <a:srgbClr val="0070C0"/>
                </a:solidFill>
                <a:cs typeface="B Nazanin" pitchFamily="2" charset="-78"/>
              </a:rPr>
              <a:t> و </a:t>
            </a:r>
            <a:r>
              <a:rPr lang="fa-IR" sz="2400" dirty="0" err="1">
                <a:solidFill>
                  <a:srgbClr val="0070C0"/>
                </a:solidFill>
                <a:cs typeface="B Nazanin" pitchFamily="2" charset="-78"/>
              </a:rPr>
              <a:t>جسـت</a:t>
            </a:r>
            <a:r>
              <a:rPr lang="fa-IR" sz="2400" dirty="0">
                <a:solidFill>
                  <a:srgbClr val="0070C0"/>
                </a:solidFill>
                <a:cs typeface="B Nazanin" pitchFamily="2" charset="-78"/>
              </a:rPr>
              <a:t> و </a:t>
            </a:r>
            <a:r>
              <a:rPr lang="fa-IR" sz="2400" dirty="0" err="1">
                <a:solidFill>
                  <a:srgbClr val="0070C0"/>
                </a:solidFill>
                <a:cs typeface="B Nazanin" pitchFamily="2" charset="-78"/>
              </a:rPr>
              <a:t>جـوی</a:t>
            </a:r>
            <a:r>
              <a:rPr lang="fa-IR" sz="2400" dirty="0">
                <a:solidFill>
                  <a:srgbClr val="0070C0"/>
                </a:solidFill>
                <a:cs typeface="B Nazanin" pitchFamily="2" charset="-78"/>
              </a:rPr>
              <a:t> </a:t>
            </a:r>
            <a:r>
              <a:rPr lang="fa-IR" sz="2400" dirty="0" err="1">
                <a:solidFill>
                  <a:srgbClr val="0070C0"/>
                </a:solidFill>
                <a:cs typeface="B Nazanin" pitchFamily="2" charset="-78"/>
              </a:rPr>
              <a:t>نقـاط</a:t>
            </a:r>
            <a:r>
              <a:rPr lang="fa-IR" sz="2400" dirty="0">
                <a:solidFill>
                  <a:srgbClr val="0070C0"/>
                </a:solidFill>
                <a:cs typeface="B Nazanin" pitchFamily="2" charset="-78"/>
              </a:rPr>
              <a:t> </a:t>
            </a:r>
            <a:r>
              <a:rPr lang="fa-IR" sz="2400" dirty="0" err="1">
                <a:solidFill>
                  <a:srgbClr val="0070C0"/>
                </a:solidFill>
                <a:cs typeface="B Nazanin" pitchFamily="2" charset="-78"/>
              </a:rPr>
              <a:t>قـوت</a:t>
            </a:r>
            <a:r>
              <a:rPr lang="fa-IR" sz="2400" dirty="0">
                <a:solidFill>
                  <a:srgbClr val="0070C0"/>
                </a:solidFill>
                <a:cs typeface="B Nazanin" pitchFamily="2" charset="-78"/>
              </a:rPr>
              <a:t> خانواده ،که در اختیار دارد با شیوه های مشروعیت بخشی خانواده به </a:t>
            </a:r>
            <a:r>
              <a:rPr lang="fa-IR" sz="2400" dirty="0" err="1">
                <a:solidFill>
                  <a:srgbClr val="0070C0"/>
                </a:solidFill>
                <a:cs typeface="B Nazanin" pitchFamily="2" charset="-78"/>
              </a:rPr>
              <a:t>ساختش</a:t>
            </a:r>
            <a:r>
              <a:rPr lang="fa-IR" sz="2400" dirty="0">
                <a:solidFill>
                  <a:srgbClr val="0070C0"/>
                </a:solidFill>
                <a:cs typeface="B Nazanin" pitchFamily="2" charset="-78"/>
              </a:rPr>
              <a:t> در می افتد.</a:t>
            </a:r>
            <a:endParaRPr lang="en-US" sz="2400" dirty="0">
              <a:solidFill>
                <a:srgbClr val="0070C0"/>
              </a:solidFill>
              <a:cs typeface="B Nazanin" pitchFamily="2" charset="-78"/>
            </a:endParaRPr>
          </a:p>
        </p:txBody>
      </p:sp>
    </p:spTree>
    <p:extLst>
      <p:ext uri="{BB962C8B-B14F-4D97-AF65-F5344CB8AC3E}">
        <p14:creationId xmlns:p14="http://schemas.microsoft.com/office/powerpoint/2010/main" val="428190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17179</Words>
  <Application>Microsoft Office PowerPoint</Application>
  <PresentationFormat>نمایش روی پرده (4:3)</PresentationFormat>
  <Paragraphs>351</Paragraphs>
  <Slides>125</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125</vt:i4>
      </vt:variant>
    </vt:vector>
  </HeadingPairs>
  <TitlesOfParts>
    <vt:vector size="126" baseType="lpstr">
      <vt:lpstr>Office Theme</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Novin Pendar</dc:creator>
  <cp:lastModifiedBy>N&amp;S</cp:lastModifiedBy>
  <cp:revision>114</cp:revision>
  <dcterms:created xsi:type="dcterms:W3CDTF">2006-08-16T00:00:00Z</dcterms:created>
  <dcterms:modified xsi:type="dcterms:W3CDTF">2020-01-05T10:13:50Z</dcterms:modified>
</cp:coreProperties>
</file>